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 id="2147483676" r:id="rId3"/>
    <p:sldMasterId id="2147483688" r:id="rId4"/>
    <p:sldMasterId id="2147483706" r:id="rId5"/>
  </p:sldMasterIdLst>
  <p:notesMasterIdLst>
    <p:notesMasterId r:id="rId126"/>
  </p:notesMasterIdLst>
  <p:handoutMasterIdLst>
    <p:handoutMasterId r:id="rId127"/>
  </p:handoutMasterIdLst>
  <p:sldIdLst>
    <p:sldId id="256" r:id="rId6"/>
    <p:sldId id="257" r:id="rId7"/>
    <p:sldId id="260" r:id="rId8"/>
    <p:sldId id="287" r:id="rId9"/>
    <p:sldId id="288" r:id="rId10"/>
    <p:sldId id="289" r:id="rId11"/>
    <p:sldId id="290" r:id="rId12"/>
    <p:sldId id="275" r:id="rId13"/>
    <p:sldId id="291" r:id="rId14"/>
    <p:sldId id="292" r:id="rId15"/>
    <p:sldId id="293" r:id="rId16"/>
    <p:sldId id="295" r:id="rId17"/>
    <p:sldId id="294" r:id="rId18"/>
    <p:sldId id="258" r:id="rId19"/>
    <p:sldId id="268" r:id="rId20"/>
    <p:sldId id="265" r:id="rId21"/>
    <p:sldId id="264" r:id="rId22"/>
    <p:sldId id="272" r:id="rId23"/>
    <p:sldId id="284" r:id="rId24"/>
    <p:sldId id="269" r:id="rId25"/>
    <p:sldId id="274" r:id="rId26"/>
    <p:sldId id="282" r:id="rId27"/>
    <p:sldId id="280" r:id="rId28"/>
    <p:sldId id="281" r:id="rId29"/>
    <p:sldId id="296" r:id="rId30"/>
    <p:sldId id="259" r:id="rId31"/>
    <p:sldId id="313" r:id="rId32"/>
    <p:sldId id="306" r:id="rId33"/>
    <p:sldId id="277" r:id="rId34"/>
    <p:sldId id="278" r:id="rId35"/>
    <p:sldId id="301" r:id="rId36"/>
    <p:sldId id="314" r:id="rId37"/>
    <p:sldId id="315" r:id="rId38"/>
    <p:sldId id="316" r:id="rId39"/>
    <p:sldId id="300" r:id="rId40"/>
    <p:sldId id="302" r:id="rId41"/>
    <p:sldId id="309" r:id="rId42"/>
    <p:sldId id="311" r:id="rId43"/>
    <p:sldId id="317" r:id="rId44"/>
    <p:sldId id="318" r:id="rId45"/>
    <p:sldId id="319" r:id="rId46"/>
    <p:sldId id="320" r:id="rId47"/>
    <p:sldId id="297" r:id="rId48"/>
    <p:sldId id="308" r:id="rId49"/>
    <p:sldId id="304" r:id="rId50"/>
    <p:sldId id="321" r:id="rId51"/>
    <p:sldId id="279" r:id="rId52"/>
    <p:sldId id="322" r:id="rId53"/>
    <p:sldId id="323" r:id="rId54"/>
    <p:sldId id="324" r:id="rId55"/>
    <p:sldId id="325" r:id="rId56"/>
    <p:sldId id="326" r:id="rId57"/>
    <p:sldId id="327" r:id="rId58"/>
    <p:sldId id="328" r:id="rId59"/>
    <p:sldId id="270" r:id="rId60"/>
    <p:sldId id="267" r:id="rId61"/>
    <p:sldId id="329" r:id="rId62"/>
    <p:sldId id="330" r:id="rId63"/>
    <p:sldId id="331" r:id="rId64"/>
    <p:sldId id="276" r:id="rId65"/>
    <p:sldId id="332" r:id="rId66"/>
    <p:sldId id="263" r:id="rId67"/>
    <p:sldId id="262" r:id="rId68"/>
    <p:sldId id="261" r:id="rId69"/>
    <p:sldId id="273"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283" r:id="rId83"/>
    <p:sldId id="285" r:id="rId84"/>
    <p:sldId id="286" r:id="rId85"/>
    <p:sldId id="345" r:id="rId86"/>
    <p:sldId id="346" r:id="rId87"/>
    <p:sldId id="347" r:id="rId88"/>
    <p:sldId id="348" r:id="rId89"/>
    <p:sldId id="349" r:id="rId90"/>
    <p:sldId id="350" r:id="rId91"/>
    <p:sldId id="351" r:id="rId92"/>
    <p:sldId id="352" r:id="rId93"/>
    <p:sldId id="271" r:id="rId94"/>
    <p:sldId id="353" r:id="rId95"/>
    <p:sldId id="354" r:id="rId96"/>
    <p:sldId id="355" r:id="rId97"/>
    <p:sldId id="356" r:id="rId98"/>
    <p:sldId id="357" r:id="rId99"/>
    <p:sldId id="358" r:id="rId100"/>
    <p:sldId id="266" r:id="rId101"/>
    <p:sldId id="359" r:id="rId102"/>
    <p:sldId id="360" r:id="rId103"/>
    <p:sldId id="361" r:id="rId104"/>
    <p:sldId id="491" r:id="rId105"/>
    <p:sldId id="490" r:id="rId106"/>
    <p:sldId id="492" r:id="rId107"/>
    <p:sldId id="365" r:id="rId108"/>
    <p:sldId id="493" r:id="rId109"/>
    <p:sldId id="494" r:id="rId110"/>
    <p:sldId id="495" r:id="rId111"/>
    <p:sldId id="473" r:id="rId112"/>
    <p:sldId id="496" r:id="rId113"/>
    <p:sldId id="497" r:id="rId114"/>
    <p:sldId id="480" r:id="rId115"/>
    <p:sldId id="486" r:id="rId116"/>
    <p:sldId id="498" r:id="rId117"/>
    <p:sldId id="499" r:id="rId118"/>
    <p:sldId id="489" r:id="rId119"/>
    <p:sldId id="500" r:id="rId120"/>
    <p:sldId id="501" r:id="rId121"/>
    <p:sldId id="397" r:id="rId122"/>
    <p:sldId id="367" r:id="rId123"/>
    <p:sldId id="502" r:id="rId124"/>
    <p:sldId id="503" r:id="rId125"/>
  </p:sldIdLst>
  <p:sldSz cx="9144000" cy="6858000" type="screen4x3"/>
  <p:notesSz cx="6881813" cy="10002838"/>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1"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28" autoAdjust="0"/>
    <p:restoredTop sz="90929"/>
  </p:normalViewPr>
  <p:slideViewPr>
    <p:cSldViewPr>
      <p:cViewPr varScale="1">
        <p:scale>
          <a:sx n="67" d="100"/>
          <a:sy n="67" d="100"/>
        </p:scale>
        <p:origin x="2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016"/>
    </p:cViewPr>
  </p:sorterViewPr>
  <p:notesViewPr>
    <p:cSldViewPr>
      <p:cViewPr varScale="1">
        <p:scale>
          <a:sx n="46" d="100"/>
          <a:sy n="46" d="100"/>
        </p:scale>
        <p:origin x="2796" y="52"/>
      </p:cViewPr>
      <p:guideLst>
        <p:guide orient="horz" pos="3151"/>
        <p:guide pos="216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i="0" u="none" strike="noStrike" baseline="0">
                <a:solidFill>
                  <a:srgbClr val="000000"/>
                </a:solidFill>
                <a:latin typeface="Arial"/>
                <a:ea typeface="Arial"/>
                <a:cs typeface="Arial"/>
              </a:defRPr>
            </a:pPr>
            <a:r>
              <a:rPr lang="pl-PL" sz="1200" b="1" i="0" strike="noStrike">
                <a:solidFill>
                  <a:srgbClr val="000000"/>
                </a:solidFill>
                <a:latin typeface="Arial"/>
                <a:cs typeface="Arial"/>
              </a:rPr>
              <a:t>Czynnki</a:t>
            </a:r>
            <a:r>
              <a:rPr lang="pl-PL" sz="1200" b="1" i="0" strike="noStrike" baseline="0">
                <a:solidFill>
                  <a:srgbClr val="000000"/>
                </a:solidFill>
                <a:latin typeface="Arial"/>
                <a:cs typeface="Arial"/>
              </a:rPr>
              <a:t> ergonomiczne</a:t>
            </a:r>
            <a:r>
              <a:rPr lang="pl-PL" sz="1200" b="1" i="0" strike="noStrike">
                <a:solidFill>
                  <a:srgbClr val="000000"/>
                </a:solidFill>
                <a:latin typeface="Arial"/>
                <a:cs typeface="Arial"/>
              </a:rPr>
              <a:t> (n=13; m=19; k=0,3237) </a:t>
            </a:r>
            <a:r>
              <a:rPr lang="pl-PL" sz="1325" b="1" i="0" strike="noStrike">
                <a:solidFill>
                  <a:srgbClr val="000000"/>
                </a:solidFill>
                <a:latin typeface="Arial"/>
                <a:cs typeface="Arial"/>
              </a:rPr>
              <a:t>  </a:t>
            </a:r>
          </a:p>
        </c:rich>
      </c:tx>
      <c:layout>
        <c:manualLayout>
          <c:xMode val="edge"/>
          <c:yMode val="edge"/>
          <c:x val="0.13846171792628484"/>
          <c:y val="1.2594458438287288E-2"/>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28034234832790744"/>
          <c:y val="0.52141122064312995"/>
          <c:w val="0.44102637724756255"/>
          <c:h val="0.25944616292870731"/>
        </c:manualLayout>
      </c:layout>
      <c:pie3DChart>
        <c:varyColors val="1"/>
        <c:ser>
          <c:idx val="0"/>
          <c:order val="0"/>
          <c:spPr>
            <a:solidFill>
              <a:srgbClr val="9999FF"/>
            </a:solidFill>
            <a:ln w="12700">
              <a:solidFill>
                <a:srgbClr val="000000"/>
              </a:solidFill>
              <a:prstDash val="solid"/>
            </a:ln>
          </c:spPr>
          <c:explosion val="22"/>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1-3948-46D7-B617-5D9DACE67700}"/>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3-3948-46D7-B617-5D9DACE67700}"/>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5-3948-46D7-B617-5D9DACE67700}"/>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7-3948-46D7-B617-5D9DACE67700}"/>
              </c:ext>
            </c:extLst>
          </c:dPt>
          <c:dPt>
            <c:idx val="5"/>
            <c:bubble3D val="0"/>
            <c:spPr>
              <a:solidFill>
                <a:srgbClr val="FF8080"/>
              </a:solidFill>
              <a:ln w="12700">
                <a:solidFill>
                  <a:srgbClr val="000000"/>
                </a:solidFill>
                <a:prstDash val="solid"/>
              </a:ln>
            </c:spPr>
            <c:extLst>
              <c:ext xmlns:c16="http://schemas.microsoft.com/office/drawing/2014/chart" uri="{C3380CC4-5D6E-409C-BE32-E72D297353CC}">
                <c16:uniqueId val="{00000009-3948-46D7-B617-5D9DACE67700}"/>
              </c:ext>
            </c:extLst>
          </c:dPt>
          <c:dPt>
            <c:idx val="6"/>
            <c:bubble3D val="0"/>
            <c:spPr>
              <a:solidFill>
                <a:srgbClr val="0066CC"/>
              </a:solidFill>
              <a:ln w="12700">
                <a:solidFill>
                  <a:srgbClr val="000000"/>
                </a:solidFill>
                <a:prstDash val="solid"/>
              </a:ln>
            </c:spPr>
            <c:extLst>
              <c:ext xmlns:c16="http://schemas.microsoft.com/office/drawing/2014/chart" uri="{C3380CC4-5D6E-409C-BE32-E72D297353CC}">
                <c16:uniqueId val="{0000000B-3948-46D7-B617-5D9DACE67700}"/>
              </c:ext>
            </c:extLst>
          </c:dPt>
          <c:dPt>
            <c:idx val="7"/>
            <c:bubble3D val="0"/>
            <c:spPr>
              <a:solidFill>
                <a:srgbClr val="CCCCFF"/>
              </a:solidFill>
              <a:ln w="12700">
                <a:solidFill>
                  <a:srgbClr val="000000"/>
                </a:solidFill>
                <a:prstDash val="solid"/>
              </a:ln>
            </c:spPr>
            <c:extLst>
              <c:ext xmlns:c16="http://schemas.microsoft.com/office/drawing/2014/chart" uri="{C3380CC4-5D6E-409C-BE32-E72D297353CC}">
                <c16:uniqueId val="{0000000D-3948-46D7-B617-5D9DACE67700}"/>
              </c:ext>
            </c:extLst>
          </c:dPt>
          <c:dPt>
            <c:idx val="8"/>
            <c:bubble3D val="0"/>
            <c:spPr>
              <a:solidFill>
                <a:srgbClr val="000080"/>
              </a:solidFill>
              <a:ln w="12700">
                <a:solidFill>
                  <a:srgbClr val="000000"/>
                </a:solidFill>
                <a:prstDash val="solid"/>
              </a:ln>
            </c:spPr>
            <c:extLst>
              <c:ext xmlns:c16="http://schemas.microsoft.com/office/drawing/2014/chart" uri="{C3380CC4-5D6E-409C-BE32-E72D297353CC}">
                <c16:uniqueId val="{0000000F-3948-46D7-B617-5D9DACE67700}"/>
              </c:ext>
            </c:extLst>
          </c:dPt>
          <c:dPt>
            <c:idx val="9"/>
            <c:bubble3D val="0"/>
            <c:spPr>
              <a:solidFill>
                <a:srgbClr val="FF00FF"/>
              </a:solidFill>
              <a:ln w="12700">
                <a:solidFill>
                  <a:srgbClr val="000000"/>
                </a:solidFill>
                <a:prstDash val="solid"/>
              </a:ln>
            </c:spPr>
            <c:extLst>
              <c:ext xmlns:c16="http://schemas.microsoft.com/office/drawing/2014/chart" uri="{C3380CC4-5D6E-409C-BE32-E72D297353CC}">
                <c16:uniqueId val="{00000011-3948-46D7-B617-5D9DACE67700}"/>
              </c:ext>
            </c:extLst>
          </c:dPt>
          <c:dPt>
            <c:idx val="10"/>
            <c:bubble3D val="0"/>
            <c:spPr>
              <a:solidFill>
                <a:srgbClr val="FFFF00"/>
              </a:solidFill>
              <a:ln w="12700">
                <a:solidFill>
                  <a:srgbClr val="000000"/>
                </a:solidFill>
                <a:prstDash val="solid"/>
              </a:ln>
            </c:spPr>
            <c:extLst>
              <c:ext xmlns:c16="http://schemas.microsoft.com/office/drawing/2014/chart" uri="{C3380CC4-5D6E-409C-BE32-E72D297353CC}">
                <c16:uniqueId val="{00000013-3948-46D7-B617-5D9DACE67700}"/>
              </c:ext>
            </c:extLst>
          </c:dPt>
          <c:dPt>
            <c:idx val="11"/>
            <c:bubble3D val="0"/>
            <c:spPr>
              <a:solidFill>
                <a:srgbClr val="00FFFF"/>
              </a:solidFill>
              <a:ln w="12700">
                <a:solidFill>
                  <a:srgbClr val="000000"/>
                </a:solidFill>
                <a:prstDash val="solid"/>
              </a:ln>
            </c:spPr>
            <c:extLst>
              <c:ext xmlns:c16="http://schemas.microsoft.com/office/drawing/2014/chart" uri="{C3380CC4-5D6E-409C-BE32-E72D297353CC}">
                <c16:uniqueId val="{00000015-3948-46D7-B617-5D9DACE67700}"/>
              </c:ext>
            </c:extLst>
          </c:dPt>
          <c:dPt>
            <c:idx val="12"/>
            <c:bubble3D val="0"/>
            <c:spPr>
              <a:solidFill>
                <a:srgbClr val="800080"/>
              </a:solidFill>
              <a:ln w="12700">
                <a:solidFill>
                  <a:srgbClr val="000000"/>
                </a:solidFill>
                <a:prstDash val="solid"/>
              </a:ln>
            </c:spPr>
            <c:extLst>
              <c:ext xmlns:c16="http://schemas.microsoft.com/office/drawing/2014/chart" uri="{C3380CC4-5D6E-409C-BE32-E72D297353CC}">
                <c16:uniqueId val="{00000017-3948-46D7-B617-5D9DACE67700}"/>
              </c:ext>
            </c:extLst>
          </c:dPt>
          <c:dPt>
            <c:idx val="13"/>
            <c:bubble3D val="0"/>
            <c:spPr>
              <a:solidFill>
                <a:srgbClr val="800000"/>
              </a:solidFill>
              <a:ln w="12700">
                <a:solidFill>
                  <a:srgbClr val="000000"/>
                </a:solidFill>
                <a:prstDash val="solid"/>
              </a:ln>
            </c:spPr>
            <c:extLst>
              <c:ext xmlns:c16="http://schemas.microsoft.com/office/drawing/2014/chart" uri="{C3380CC4-5D6E-409C-BE32-E72D297353CC}">
                <c16:uniqueId val="{00000019-3948-46D7-B617-5D9DACE67700}"/>
              </c:ext>
            </c:extLst>
          </c:dPt>
          <c:dPt>
            <c:idx val="14"/>
            <c:bubble3D val="0"/>
            <c:spPr>
              <a:solidFill>
                <a:srgbClr val="008080"/>
              </a:solidFill>
              <a:ln w="12700">
                <a:solidFill>
                  <a:srgbClr val="000000"/>
                </a:solidFill>
                <a:prstDash val="solid"/>
              </a:ln>
            </c:spPr>
            <c:extLst>
              <c:ext xmlns:c16="http://schemas.microsoft.com/office/drawing/2014/chart" uri="{C3380CC4-5D6E-409C-BE32-E72D297353CC}">
                <c16:uniqueId val="{0000001B-3948-46D7-B617-5D9DACE67700}"/>
              </c:ext>
            </c:extLst>
          </c:dPt>
          <c:dPt>
            <c:idx val="15"/>
            <c:bubble3D val="0"/>
            <c:spPr>
              <a:solidFill>
                <a:srgbClr val="0000FF"/>
              </a:solidFill>
              <a:ln w="12700">
                <a:solidFill>
                  <a:srgbClr val="000000"/>
                </a:solidFill>
                <a:prstDash val="solid"/>
              </a:ln>
            </c:spPr>
            <c:extLst>
              <c:ext xmlns:c16="http://schemas.microsoft.com/office/drawing/2014/chart" uri="{C3380CC4-5D6E-409C-BE32-E72D297353CC}">
                <c16:uniqueId val="{0000001D-3948-46D7-B617-5D9DACE67700}"/>
              </c:ext>
            </c:extLst>
          </c:dPt>
          <c:dPt>
            <c:idx val="16"/>
            <c:bubble3D val="0"/>
            <c:spPr>
              <a:solidFill>
                <a:srgbClr val="00CCFF"/>
              </a:solidFill>
              <a:ln w="12700">
                <a:solidFill>
                  <a:srgbClr val="000000"/>
                </a:solidFill>
                <a:prstDash val="solid"/>
              </a:ln>
            </c:spPr>
            <c:extLst>
              <c:ext xmlns:c16="http://schemas.microsoft.com/office/drawing/2014/chart" uri="{C3380CC4-5D6E-409C-BE32-E72D297353CC}">
                <c16:uniqueId val="{0000001F-3948-46D7-B617-5D9DACE67700}"/>
              </c:ext>
            </c:extLst>
          </c:dPt>
          <c:dLbls>
            <c:dLbl>
              <c:idx val="0"/>
              <c:layout>
                <c:manualLayout>
                  <c:x val="-7.8299530740475617E-2"/>
                  <c:y val="-0.3017758163348220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0-3948-46D7-B617-5D9DACE67700}"/>
                </c:ext>
              </c:extLst>
            </c:dLbl>
            <c:dLbl>
              <c:idx val="1"/>
              <c:layout>
                <c:manualLayout>
                  <c:x val="8.0396484530342885E-2"/>
                  <c:y val="-0.3347027826653534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948-46D7-B617-5D9DACE67700}"/>
                </c:ext>
              </c:extLst>
            </c:dLbl>
            <c:dLbl>
              <c:idx val="2"/>
              <c:layout>
                <c:manualLayout>
                  <c:x val="7.4775312176886974E-2"/>
                  <c:y val="-0.148532727434272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948-46D7-B617-5D9DACE67700}"/>
                </c:ext>
              </c:extLst>
            </c:dLbl>
            <c:dLbl>
              <c:idx val="3"/>
              <c:layout>
                <c:manualLayout>
                  <c:x val="8.8335520559930103E-2"/>
                  <c:y val="-8.1825230420599427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948-46D7-B617-5D9DACE67700}"/>
                </c:ext>
              </c:extLst>
            </c:dLbl>
            <c:dLbl>
              <c:idx val="4"/>
              <c:layout>
                <c:manualLayout>
                  <c:x val="0.15767298973991886"/>
                  <c:y val="9.906605327486973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948-46D7-B617-5D9DACE67700}"/>
                </c:ext>
              </c:extLst>
            </c:dLbl>
            <c:dLbl>
              <c:idx val="5"/>
              <c:layout>
                <c:manualLayout>
                  <c:x val="0.20881233595800525"/>
                  <c:y val="0.167497575619042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948-46D7-B617-5D9DACE67700}"/>
                </c:ext>
              </c:extLst>
            </c:dLbl>
            <c:dLbl>
              <c:idx val="6"/>
              <c:layout>
                <c:manualLayout>
                  <c:x val="0.14442058379066253"/>
                  <c:y val="0.158756704542951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948-46D7-B617-5D9DACE67700}"/>
                </c:ext>
              </c:extLst>
            </c:dLbl>
            <c:dLbl>
              <c:idx val="7"/>
              <c:layout>
                <c:manualLayout>
                  <c:x val="5.5882247673586259E-2"/>
                  <c:y val="0.1934439575010005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948-46D7-B617-5D9DACE67700}"/>
                </c:ext>
              </c:extLst>
            </c:dLbl>
            <c:dLbl>
              <c:idx val="8"/>
              <c:layout>
                <c:manualLayout>
                  <c:x val="-9.5710053288793451E-2"/>
                  <c:y val="0.213333183984884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948-46D7-B617-5D9DACE67700}"/>
                </c:ext>
              </c:extLst>
            </c:dLbl>
            <c:dLbl>
              <c:idx val="9"/>
              <c:layout>
                <c:manualLayout>
                  <c:x val="-9.0094050743657048E-2"/>
                  <c:y val="6.36499672319378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948-46D7-B617-5D9DACE67700}"/>
                </c:ext>
              </c:extLst>
            </c:dLbl>
            <c:dLbl>
              <c:idx val="10"/>
              <c:layout>
                <c:manualLayout>
                  <c:x val="-0.12933031098385428"/>
                  <c:y val="-9.9929679662766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3948-46D7-B617-5D9DACE67700}"/>
                </c:ext>
              </c:extLst>
            </c:dLbl>
            <c:dLbl>
              <c:idx val="11"/>
              <c:layout>
                <c:manualLayout>
                  <c:x val="-0.19928099896603835"/>
                  <c:y val="-0.310913853030495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3948-46D7-B617-5D9DACE67700}"/>
                </c:ext>
              </c:extLst>
            </c:dLbl>
            <c:dLbl>
              <c:idx val="12"/>
              <c:layout>
                <c:manualLayout>
                  <c:x val="-3.6400819215779846E-2"/>
                  <c:y val="-0.288575565125669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3948-46D7-B617-5D9DACE67700}"/>
                </c:ext>
              </c:extLst>
            </c:dLbl>
            <c:dLbl>
              <c:idx val="13"/>
              <c:layout>
                <c:manualLayout>
                  <c:x val="-7.1514445908269261E-2"/>
                  <c:y val="-0.3163266007726195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3948-46D7-B617-5D9DACE67700}"/>
                </c:ext>
              </c:extLst>
            </c:dLbl>
            <c:dLbl>
              <c:idx val="14"/>
              <c:layout>
                <c:manualLayout>
                  <c:x val="7.7461115025991414E-2"/>
                  <c:y val="-0.3056433237849024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3948-46D7-B617-5D9DACE67700}"/>
                </c:ext>
              </c:extLst>
            </c:dLbl>
            <c:dLbl>
              <c:idx val="15"/>
              <c:layout>
                <c:manualLayout>
                  <c:x val="-6.9800155577567718E-2"/>
                  <c:y val="-0.3382628497359079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3948-46D7-B617-5D9DACE67700}"/>
                </c:ext>
              </c:extLst>
            </c:dLbl>
            <c:dLbl>
              <c:idx val="16"/>
              <c:layout>
                <c:manualLayout>
                  <c:x val="-2.2434956824426883E-2"/>
                  <c:y val="-0.319957928082041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F-3948-46D7-B617-5D9DACE67700}"/>
                </c:ext>
              </c:extLst>
            </c:dLbl>
            <c:dLbl>
              <c:idx val="17"/>
              <c:layout>
                <c:manualLayout>
                  <c:x val="6.3091096977018601E-3"/>
                  <c:y val="-0.348317194792227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1-3948-46D7-B617-5D9DACE67700}"/>
                </c:ext>
              </c:extLst>
            </c:dLbl>
            <c:dLbl>
              <c:idx val="18"/>
              <c:layout>
                <c:manualLayout>
                  <c:x val="0.13700282843572464"/>
                  <c:y val="-0.3281573290908413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2-3948-46D7-B617-5D9DACE67700}"/>
                </c:ext>
              </c:extLst>
            </c:dLbl>
            <c:numFmt formatCode="0.00%" sourceLinked="0"/>
            <c:spPr>
              <a:noFill/>
              <a:ln w="25400">
                <a:noFill/>
              </a:ln>
            </c:spPr>
            <c:txPr>
              <a:bodyPr/>
              <a:lstStyle/>
              <a:p>
                <a:pPr>
                  <a:defRPr sz="700" b="1" i="0" u="none" strike="noStrike" baseline="0">
                    <a:solidFill>
                      <a:srgbClr val="000000"/>
                    </a:solidFill>
                    <a:latin typeface="Arial"/>
                    <a:ea typeface="Arial"/>
                    <a:cs typeface="Arial"/>
                  </a:defRPr>
                </a:pPr>
                <a:endParaRPr lang="pl-PL"/>
              </a:p>
            </c:txPr>
            <c:showLegendKey val="0"/>
            <c:showVal val="0"/>
            <c:showCatName val="1"/>
            <c:showSerName val="0"/>
            <c:showPercent val="1"/>
            <c:showBubbleSize val="0"/>
            <c:showLeaderLines val="1"/>
            <c:extLst>
              <c:ext xmlns:c15="http://schemas.microsoft.com/office/drawing/2012/chart" uri="{CE6537A1-D6FC-4f65-9D91-7224C49458BB}"/>
            </c:extLst>
          </c:dLbls>
          <c:cat>
            <c:strRef>
              <c:f>'Monitor 29.09.12'!$C$148:$C$160</c:f>
              <c:strCache>
                <c:ptCount val="13"/>
                <c:pt idx="0">
                  <c:v>ERGONOMICZNE KRZESŁO </c:v>
                </c:pt>
                <c:pt idx="1">
                  <c:v>ERGONOMICZNE OŚWIETLENIE</c:v>
                </c:pt>
                <c:pt idx="2">
                  <c:v>ERGONOMICZNA MYSZKA</c:v>
                </c:pt>
                <c:pt idx="3">
                  <c:v>ODLEGŁÓŚĆ OD MONITORA</c:v>
                </c:pt>
                <c:pt idx="4">
                  <c:v>WYPOSAŻENIE W SPRZĘT</c:v>
                </c:pt>
                <c:pt idx="5">
                  <c:v>ERGONOMICZNY PODNÓŻEK</c:v>
                </c:pt>
                <c:pt idx="6">
                  <c:v>ERGONOMICZNA KLAWIATURA</c:v>
                </c:pt>
                <c:pt idx="7">
                  <c:v>ROZPLANOWANIE PRZESTRZENI</c:v>
                </c:pt>
                <c:pt idx="8">
                  <c:v>MIKROKLIMAT NA STANOWISKU</c:v>
                </c:pt>
                <c:pt idx="9">
                  <c:v>ERGONOMICZNE BIURKO</c:v>
                </c:pt>
                <c:pt idx="10">
                  <c:v>CZASY PRACY I PRZERWY</c:v>
                </c:pt>
                <c:pt idx="11">
                  <c:v>POZYCJA PRZY PRACY</c:v>
                </c:pt>
                <c:pt idx="12">
                  <c:v>ŚRODKI OCHRONY OSOBISTEJ</c:v>
                </c:pt>
              </c:strCache>
            </c:strRef>
          </c:cat>
          <c:val>
            <c:numRef>
              <c:f>'Monitor 29.09.12'!$G$148:$G$160</c:f>
              <c:numCache>
                <c:formatCode>0.0000</c:formatCode>
                <c:ptCount val="13"/>
                <c:pt idx="0">
                  <c:v>0.10873337189126663</c:v>
                </c:pt>
                <c:pt idx="1">
                  <c:v>9.5430884904569122E-2</c:v>
                </c:pt>
                <c:pt idx="2">
                  <c:v>5.3788316946211681E-2</c:v>
                </c:pt>
                <c:pt idx="3">
                  <c:v>0.10989010989010989</c:v>
                </c:pt>
                <c:pt idx="4" formatCode="General">
                  <c:v>8.8490456911509544E-2</c:v>
                </c:pt>
                <c:pt idx="5">
                  <c:v>4.1064198958935802E-2</c:v>
                </c:pt>
                <c:pt idx="6">
                  <c:v>6.1307113938692884E-2</c:v>
                </c:pt>
                <c:pt idx="7">
                  <c:v>9.4852515905147483E-2</c:v>
                </c:pt>
                <c:pt idx="8">
                  <c:v>6.5934065934065936E-2</c:v>
                </c:pt>
                <c:pt idx="9">
                  <c:v>9.3117408906882596E-2</c:v>
                </c:pt>
                <c:pt idx="10">
                  <c:v>5.8993637941006365E-2</c:v>
                </c:pt>
                <c:pt idx="11">
                  <c:v>8.7912087912087919E-2</c:v>
                </c:pt>
                <c:pt idx="12">
                  <c:v>4.048582995951417E-2</c:v>
                </c:pt>
              </c:numCache>
            </c:numRef>
          </c:val>
          <c:extLst>
            <c:ext xmlns:c16="http://schemas.microsoft.com/office/drawing/2014/chart" uri="{C3380CC4-5D6E-409C-BE32-E72D297353CC}">
              <c16:uniqueId val="{00000023-3948-46D7-B617-5D9DACE67700}"/>
            </c:ext>
          </c:extLst>
        </c:ser>
        <c:dLbls>
          <c:showLegendKey val="0"/>
          <c:showVal val="0"/>
          <c:showCatName val="1"/>
          <c:showSerName val="0"/>
          <c:showPercent val="1"/>
          <c:showBubbleSize val="0"/>
          <c:showLeaderLines val="1"/>
        </c:dLbls>
      </c:pie3DChart>
      <c:spPr>
        <a:noFill/>
        <a:ln w="25400">
          <a:noFill/>
        </a:ln>
      </c:spPr>
    </c:plotArea>
    <c:plotVisOnly val="1"/>
    <c:dispBlanksAs val="zero"/>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pl-PL"/>
              <a:t>Rangi zagrożeń na stanowisku prac</a:t>
            </a:r>
            <a:r>
              <a:rPr lang="pl-PL" baseline="0"/>
              <a:t> elewacyjnych</a:t>
            </a:r>
            <a:r>
              <a:rPr lang="pl-PL"/>
              <a:t>
 (n=18; k=0,3391)</a:t>
            </a:r>
          </a:p>
        </c:rich>
      </c:tx>
      <c:layout>
        <c:manualLayout>
          <c:xMode val="edge"/>
          <c:yMode val="edge"/>
          <c:x val="0.21501724400490926"/>
          <c:y val="3.6303630363036306E-2"/>
        </c:manualLayout>
      </c:layout>
      <c:overlay val="0"/>
      <c:spPr>
        <a:noFill/>
        <a:ln w="25400">
          <a:noFill/>
        </a:ln>
      </c:spPr>
    </c:title>
    <c:autoTitleDeleted val="0"/>
    <c:plotArea>
      <c:layout>
        <c:manualLayout>
          <c:layoutTarget val="inner"/>
          <c:xMode val="edge"/>
          <c:yMode val="edge"/>
          <c:x val="0.14675780146601178"/>
          <c:y val="0.28712963828395188"/>
          <c:w val="0.82935222688932086"/>
          <c:h val="0.33333440766297961"/>
        </c:manualLayout>
      </c:layout>
      <c:barChart>
        <c:barDir val="col"/>
        <c:grouping val="clustered"/>
        <c:varyColors val="0"/>
        <c:ser>
          <c:idx val="0"/>
          <c:order val="0"/>
          <c:spPr>
            <a:solidFill>
              <a:srgbClr val="FF0000"/>
            </a:solidFill>
            <a:ln w="12700">
              <a:solidFill>
                <a:srgbClr val="000000"/>
              </a:solidFill>
              <a:prstDash val="solid"/>
            </a:ln>
          </c:spPr>
          <c:invertIfNegative val="0"/>
          <c:cat>
            <c:strRef>
              <c:f>'SPR(19-12) 26.10.12'!$C$92:$C$103</c:f>
              <c:strCache>
                <c:ptCount val="12"/>
                <c:pt idx="0">
                  <c:v>X1-Upadek z wysokości</c:v>
                </c:pt>
                <c:pt idx="1">
                  <c:v>X8-Spadające przedmioty</c:v>
                </c:pt>
                <c:pt idx="2">
                  <c:v>X9-Poślizgniecie, potknięcie</c:v>
                </c:pt>
                <c:pt idx="3">
                  <c:v>X4-Obciążenie fizyczne</c:v>
                </c:pt>
                <c:pt idx="4">
                  <c:v>X6-Prąd elektryczny</c:v>
                </c:pt>
                <c:pt idx="5">
                  <c:v>X11-Uderzenie o nieruchome przedmioty</c:v>
                </c:pt>
                <c:pt idx="6">
                  <c:v>X3-Pyły</c:v>
                </c:pt>
                <c:pt idx="7">
                  <c:v>X10-Mikroklimat</c:v>
                </c:pt>
                <c:pt idx="8">
                  <c:v>X2-Czynnik chemiczny</c:v>
                </c:pt>
                <c:pt idx="9">
                  <c:v>X5-Hałas</c:v>
                </c:pt>
                <c:pt idx="10">
                  <c:v>X7-Pożar</c:v>
                </c:pt>
                <c:pt idx="11">
                  <c:v>X12-Stres</c:v>
                </c:pt>
              </c:strCache>
            </c:strRef>
          </c:cat>
          <c:val>
            <c:numRef>
              <c:f>'SPR(19-12) 26.10.12'!$F$92:$F$103</c:f>
              <c:numCache>
                <c:formatCode>0.0000</c:formatCode>
                <c:ptCount val="12"/>
                <c:pt idx="0">
                  <c:v>0.14672364672364671</c:v>
                </c:pt>
                <c:pt idx="1">
                  <c:v>0.10683760683760683</c:v>
                </c:pt>
                <c:pt idx="2">
                  <c:v>0.10327635327635327</c:v>
                </c:pt>
                <c:pt idx="3">
                  <c:v>9.1168091168091173E-2</c:v>
                </c:pt>
                <c:pt idx="4">
                  <c:v>8.903133903133903E-2</c:v>
                </c:pt>
                <c:pt idx="5">
                  <c:v>8.1908831908831914E-2</c:v>
                </c:pt>
                <c:pt idx="6">
                  <c:v>7.6210826210826213E-2</c:v>
                </c:pt>
                <c:pt idx="7">
                  <c:v>7.407407407407407E-2</c:v>
                </c:pt>
                <c:pt idx="8">
                  <c:v>6.6951566951566954E-2</c:v>
                </c:pt>
                <c:pt idx="9">
                  <c:v>5.8404558404558403E-2</c:v>
                </c:pt>
                <c:pt idx="10">
                  <c:v>5.4131054131054131E-2</c:v>
                </c:pt>
                <c:pt idx="11">
                  <c:v>5.128205128205128E-2</c:v>
                </c:pt>
              </c:numCache>
            </c:numRef>
          </c:val>
          <c:extLst>
            <c:ext xmlns:c16="http://schemas.microsoft.com/office/drawing/2014/chart" uri="{C3380CC4-5D6E-409C-BE32-E72D297353CC}">
              <c16:uniqueId val="{00000000-FB35-4FF9-9187-4361F692444F}"/>
            </c:ext>
          </c:extLst>
        </c:ser>
        <c:dLbls>
          <c:showLegendKey val="0"/>
          <c:showVal val="0"/>
          <c:showCatName val="0"/>
          <c:showSerName val="0"/>
          <c:showPercent val="0"/>
          <c:showBubbleSize val="0"/>
        </c:dLbls>
        <c:gapWidth val="150"/>
        <c:axId val="207902688"/>
        <c:axId val="207903080"/>
      </c:barChart>
      <c:catAx>
        <c:axId val="207902688"/>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500" b="1" i="0" u="none" strike="noStrike" baseline="0">
                <a:solidFill>
                  <a:srgbClr val="000000"/>
                </a:solidFill>
                <a:latin typeface="Arial"/>
                <a:ea typeface="Arial"/>
                <a:cs typeface="Arial"/>
              </a:defRPr>
            </a:pPr>
            <a:endParaRPr lang="pl-PL"/>
          </a:p>
        </c:txPr>
        <c:crossAx val="207903080"/>
        <c:crosses val="autoZero"/>
        <c:auto val="1"/>
        <c:lblAlgn val="ctr"/>
        <c:lblOffset val="100"/>
        <c:tickLblSkip val="1"/>
        <c:tickMarkSkip val="1"/>
        <c:noMultiLvlLbl val="0"/>
      </c:catAx>
      <c:valAx>
        <c:axId val="207903080"/>
        <c:scaling>
          <c:orientation val="minMax"/>
        </c:scaling>
        <c:delete val="0"/>
        <c:axPos val="l"/>
        <c:majorGridlines>
          <c:spPr>
            <a:ln w="3175">
              <a:solidFill>
                <a:srgbClr val="000000"/>
              </a:solidFill>
              <a:prstDash val="solid"/>
            </a:ln>
          </c:spPr>
        </c:majorGridlines>
        <c:numFmt formatCode="0.0000"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pl-PL"/>
          </a:p>
        </c:txPr>
        <c:crossAx val="207902688"/>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175" b="0" i="0" u="none" strike="noStrike" baseline="0">
          <a:solidFill>
            <a:srgbClr val="000000"/>
          </a:solidFill>
          <a:latin typeface="Arial"/>
          <a:ea typeface="Arial"/>
          <a:cs typeface="Arial"/>
        </a:defRPr>
      </a:pPr>
      <a:endParaRPr lang="pl-P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multiLvlStrRef>
              <c:f>Arkusz1!$B$2:$C$11</c:f>
              <c:multiLvlStrCache>
                <c:ptCount val="10"/>
                <c:lvl>
                  <c:pt idx="0">
                    <c:v>25,14</c:v>
                  </c:pt>
                  <c:pt idx="1">
                    <c:v>39,42</c:v>
                  </c:pt>
                  <c:pt idx="2">
                    <c:v>36,88</c:v>
                  </c:pt>
                  <c:pt idx="3">
                    <c:v>33,35</c:v>
                  </c:pt>
                  <c:pt idx="4">
                    <c:v>24,86</c:v>
                  </c:pt>
                  <c:pt idx="5">
                    <c:v>51,24</c:v>
                  </c:pt>
                  <c:pt idx="6">
                    <c:v>29,03</c:v>
                  </c:pt>
                  <c:pt idx="7">
                    <c:v>64,31</c:v>
                  </c:pt>
                  <c:pt idx="8">
                    <c:v>32,61</c:v>
                  </c:pt>
                  <c:pt idx="9">
                    <c:v>27,05</c:v>
                  </c:pt>
                </c:lvl>
                <c:lvl>
                  <c:pt idx="0">
                    <c:v>Partycypacja pracowników w sprawach bezpieczeństwa</c:v>
                  </c:pt>
                  <c:pt idx="1">
                    <c:v>Zachowania bezpieczne</c:v>
                  </c:pt>
                  <c:pt idx="2">
                    <c:v>Zaangażowanie kierownictwa</c:v>
                  </c:pt>
                  <c:pt idx="3">
                    <c:v>Modelowanie i wzmacnianie bezpiecznych zachowań</c:v>
                  </c:pt>
                  <c:pt idx="4">
                    <c:v>Zarządzanie ryzykiem w miejscu pracy</c:v>
                  </c:pt>
                  <c:pt idx="5">
                    <c:v>Zalpecze techniczne i ergonomia</c:v>
                  </c:pt>
                  <c:pt idx="6">
                    <c:v>Tempo pracy i poziom zmęczenia</c:v>
                  </c:pt>
                  <c:pt idx="7">
                    <c:v>Proces szkolenia w zakresie bhp</c:v>
                  </c:pt>
                  <c:pt idx="8">
                    <c:v>Atmosfera w miejscu pracy</c:v>
                  </c:pt>
                  <c:pt idx="9">
                    <c:v>Polityka organizacji w zakresie zarządzania bhp</c:v>
                  </c:pt>
                </c:lvl>
              </c:multiLvlStrCache>
            </c:multiLvlStrRef>
          </c:cat>
          <c:val>
            <c:numRef>
              <c:f>Arkusz1!$C$2:$C$11</c:f>
              <c:numCache>
                <c:formatCode>0.00</c:formatCode>
                <c:ptCount val="10"/>
                <c:pt idx="0">
                  <c:v>25.14</c:v>
                </c:pt>
                <c:pt idx="1">
                  <c:v>39.42</c:v>
                </c:pt>
                <c:pt idx="2" formatCode="General">
                  <c:v>36.880000000000003</c:v>
                </c:pt>
                <c:pt idx="3" formatCode="General">
                  <c:v>33.35</c:v>
                </c:pt>
                <c:pt idx="4" formatCode="General">
                  <c:v>24.86</c:v>
                </c:pt>
                <c:pt idx="5" formatCode="General">
                  <c:v>51.24</c:v>
                </c:pt>
                <c:pt idx="6" formatCode="General">
                  <c:v>29.03</c:v>
                </c:pt>
                <c:pt idx="7" formatCode="General">
                  <c:v>64.31</c:v>
                </c:pt>
                <c:pt idx="8" formatCode="General">
                  <c:v>32.61</c:v>
                </c:pt>
                <c:pt idx="9" formatCode="General">
                  <c:v>27.05</c:v>
                </c:pt>
              </c:numCache>
            </c:numRef>
          </c:val>
          <c:extLst>
            <c:ext xmlns:c16="http://schemas.microsoft.com/office/drawing/2014/chart" uri="{C3380CC4-5D6E-409C-BE32-E72D297353CC}">
              <c16:uniqueId val="{00000000-A769-496B-B518-F23935078221}"/>
            </c:ext>
          </c:extLst>
        </c:ser>
        <c:dLbls>
          <c:showLegendKey val="0"/>
          <c:showVal val="0"/>
          <c:showCatName val="0"/>
          <c:showSerName val="0"/>
          <c:showPercent val="0"/>
          <c:showBubbleSize val="0"/>
        </c:dLbls>
        <c:axId val="93834280"/>
        <c:axId val="94872128"/>
      </c:radarChart>
      <c:catAx>
        <c:axId val="93834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l-PL"/>
          </a:p>
        </c:txPr>
        <c:crossAx val="94872128"/>
        <c:crosses val="autoZero"/>
        <c:auto val="1"/>
        <c:lblAlgn val="ctr"/>
        <c:lblOffset val="100"/>
        <c:noMultiLvlLbl val="0"/>
      </c:catAx>
      <c:valAx>
        <c:axId val="948721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93834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D5685A-F40B-4F34-84EE-EA28EB24F7E8}" type="doc">
      <dgm:prSet loTypeId="urn:microsoft.com/office/officeart/2005/8/layout/radial1" loCatId="cycle" qsTypeId="urn:microsoft.com/office/officeart/2005/8/quickstyle/simple1" qsCatId="simple" csTypeId="urn:microsoft.com/office/officeart/2005/8/colors/accent1_1" csCatId="accent1" phldr="1"/>
      <dgm:spPr/>
      <dgm:t>
        <a:bodyPr/>
        <a:lstStyle/>
        <a:p>
          <a:endParaRPr lang="pl-PL"/>
        </a:p>
      </dgm:t>
    </dgm:pt>
    <dgm:pt modelId="{3CE5BB86-8FDA-4578-A1EB-A700A07D553E}">
      <dgm:prSet phldrT="[Tekst]" custT="1"/>
      <dgm:spPr/>
      <dgm:t>
        <a:bodyPr/>
        <a:lstStyle/>
        <a:p>
          <a:r>
            <a:rPr lang="pl-PL" sz="2400" b="1" dirty="0"/>
            <a:t>Alternatywy</a:t>
          </a:r>
          <a:r>
            <a:rPr lang="pl-PL" sz="2400" dirty="0"/>
            <a:t> </a:t>
          </a:r>
          <a:r>
            <a:rPr lang="pl-PL" sz="2400" b="1" dirty="0"/>
            <a:t>specjalizacji</a:t>
          </a:r>
        </a:p>
      </dgm:t>
    </dgm:pt>
    <dgm:pt modelId="{0273E9A7-B6B4-4568-A41F-AB06CF5F42B2}" type="parTrans" cxnId="{652974D8-4CE6-4A3D-A935-18B20C5395FF}">
      <dgm:prSet/>
      <dgm:spPr/>
      <dgm:t>
        <a:bodyPr/>
        <a:lstStyle/>
        <a:p>
          <a:endParaRPr lang="pl-PL"/>
        </a:p>
      </dgm:t>
    </dgm:pt>
    <dgm:pt modelId="{9E1F805F-C9D7-4EE3-BFB2-90805A8DFF8F}" type="sibTrans" cxnId="{652974D8-4CE6-4A3D-A935-18B20C5395FF}">
      <dgm:prSet/>
      <dgm:spPr/>
      <dgm:t>
        <a:bodyPr/>
        <a:lstStyle/>
        <a:p>
          <a:endParaRPr lang="pl-PL"/>
        </a:p>
      </dgm:t>
    </dgm:pt>
    <dgm:pt modelId="{4772E898-D7F6-4536-BF4A-881819FA3792}">
      <dgm:prSet phldrT="[Tekst]" custT="1"/>
      <dgm:spPr/>
      <dgm:t>
        <a:bodyPr/>
        <a:lstStyle/>
        <a:p>
          <a:r>
            <a:rPr lang="pl-PL" sz="2400" b="1" dirty="0"/>
            <a:t>Rozszerzanie</a:t>
          </a:r>
        </a:p>
      </dgm:t>
    </dgm:pt>
    <dgm:pt modelId="{D98327FB-7501-4775-B642-6CD4072C5437}" type="parTrans" cxnId="{66ACF2B8-FF0D-49CE-B0A3-4CEC8CB724CB}">
      <dgm:prSet/>
      <dgm:spPr/>
      <dgm:t>
        <a:bodyPr/>
        <a:lstStyle/>
        <a:p>
          <a:endParaRPr lang="pl-PL"/>
        </a:p>
      </dgm:t>
    </dgm:pt>
    <dgm:pt modelId="{FF5A9020-8D4F-4350-98DB-70319158AF3A}" type="sibTrans" cxnId="{66ACF2B8-FF0D-49CE-B0A3-4CEC8CB724CB}">
      <dgm:prSet/>
      <dgm:spPr/>
      <dgm:t>
        <a:bodyPr/>
        <a:lstStyle/>
        <a:p>
          <a:endParaRPr lang="pl-PL"/>
        </a:p>
      </dgm:t>
    </dgm:pt>
    <dgm:pt modelId="{07BD6843-6D55-41EA-9F9F-7D9031944F66}">
      <dgm:prSet phldrT="[Tekst]" custT="1"/>
      <dgm:spPr/>
      <dgm:t>
        <a:bodyPr/>
        <a:lstStyle/>
        <a:p>
          <a:r>
            <a:rPr lang="pl-PL" sz="2400" b="1" dirty="0"/>
            <a:t>Wzbogacanie</a:t>
          </a:r>
        </a:p>
      </dgm:t>
    </dgm:pt>
    <dgm:pt modelId="{979C1F5D-E40F-4746-8242-A5C5E6713CAE}" type="parTrans" cxnId="{7DA01D3D-4936-4729-8D50-3733722EEFA9}">
      <dgm:prSet/>
      <dgm:spPr/>
      <dgm:t>
        <a:bodyPr/>
        <a:lstStyle/>
        <a:p>
          <a:endParaRPr lang="pl-PL"/>
        </a:p>
      </dgm:t>
    </dgm:pt>
    <dgm:pt modelId="{71A2A6B7-C454-4E82-9B93-4628EDADDAAC}" type="sibTrans" cxnId="{7DA01D3D-4936-4729-8D50-3733722EEFA9}">
      <dgm:prSet/>
      <dgm:spPr/>
      <dgm:t>
        <a:bodyPr/>
        <a:lstStyle/>
        <a:p>
          <a:endParaRPr lang="pl-PL"/>
        </a:p>
      </dgm:t>
    </dgm:pt>
    <dgm:pt modelId="{788C1278-7E68-4F4C-8899-F17B3DEC58F3}">
      <dgm:prSet phldrT="[Tekst]" custT="1"/>
      <dgm:spPr/>
      <dgm:t>
        <a:bodyPr/>
        <a:lstStyle/>
        <a:p>
          <a:r>
            <a:rPr lang="pl-PL" sz="2400" b="1" dirty="0"/>
            <a:t>Wymienność</a:t>
          </a:r>
        </a:p>
      </dgm:t>
    </dgm:pt>
    <dgm:pt modelId="{9015B3A9-C84D-45B5-81E5-CDDD95F95654}" type="parTrans" cxnId="{5972E02B-EC8F-4101-8109-102C63EDFB36}">
      <dgm:prSet/>
      <dgm:spPr/>
      <dgm:t>
        <a:bodyPr/>
        <a:lstStyle/>
        <a:p>
          <a:endParaRPr lang="pl-PL"/>
        </a:p>
      </dgm:t>
    </dgm:pt>
    <dgm:pt modelId="{D163DB91-5A7C-4371-82E4-AC47D6D2A260}" type="sibTrans" cxnId="{5972E02B-EC8F-4101-8109-102C63EDFB36}">
      <dgm:prSet/>
      <dgm:spPr/>
      <dgm:t>
        <a:bodyPr/>
        <a:lstStyle/>
        <a:p>
          <a:endParaRPr lang="pl-PL"/>
        </a:p>
      </dgm:t>
    </dgm:pt>
    <dgm:pt modelId="{58BDAFD3-1F79-4B2D-891F-80523FFC0929}">
      <dgm:prSet phldrT="[Tekst]" custT="1"/>
      <dgm:spPr/>
      <dgm:t>
        <a:bodyPr/>
        <a:lstStyle/>
        <a:p>
          <a:r>
            <a:rPr lang="pl-PL" sz="2400" b="1" dirty="0">
              <a:solidFill>
                <a:schemeClr val="tx1"/>
              </a:solidFill>
            </a:rPr>
            <a:t>Rotacja</a:t>
          </a:r>
        </a:p>
      </dgm:t>
    </dgm:pt>
    <dgm:pt modelId="{E08B39AE-2914-450B-B6A2-2C1AE9E1DBF7}" type="parTrans" cxnId="{0E7AECBC-738C-467C-AABF-2E7910E12C4F}">
      <dgm:prSet/>
      <dgm:spPr/>
      <dgm:t>
        <a:bodyPr/>
        <a:lstStyle/>
        <a:p>
          <a:endParaRPr lang="pl-PL"/>
        </a:p>
      </dgm:t>
    </dgm:pt>
    <dgm:pt modelId="{3011C679-5373-47D9-BA88-AAA28595D1D7}" type="sibTrans" cxnId="{0E7AECBC-738C-467C-AABF-2E7910E12C4F}">
      <dgm:prSet/>
      <dgm:spPr/>
      <dgm:t>
        <a:bodyPr/>
        <a:lstStyle/>
        <a:p>
          <a:endParaRPr lang="pl-PL"/>
        </a:p>
      </dgm:t>
    </dgm:pt>
    <dgm:pt modelId="{16267342-B9E3-4CFF-AE2E-3B748A8660D6}" type="pres">
      <dgm:prSet presAssocID="{9DD5685A-F40B-4F34-84EE-EA28EB24F7E8}" presName="cycle" presStyleCnt="0">
        <dgm:presLayoutVars>
          <dgm:chMax val="1"/>
          <dgm:dir/>
          <dgm:animLvl val="ctr"/>
          <dgm:resizeHandles val="exact"/>
        </dgm:presLayoutVars>
      </dgm:prSet>
      <dgm:spPr/>
    </dgm:pt>
    <dgm:pt modelId="{84D6566D-AFDC-4BDF-BDD9-0D2BA4E19DAB}" type="pres">
      <dgm:prSet presAssocID="{3CE5BB86-8FDA-4578-A1EB-A700A07D553E}" presName="centerShape" presStyleLbl="node0" presStyleIdx="0" presStyleCnt="1" custScaleX="235040" custLinFactNeighborX="424" custLinFactNeighborY="1353"/>
      <dgm:spPr/>
    </dgm:pt>
    <dgm:pt modelId="{7243D764-AA1D-448F-BC32-DADE665A8A59}" type="pres">
      <dgm:prSet presAssocID="{D98327FB-7501-4775-B642-6CD4072C5437}" presName="Name9" presStyleLbl="parChTrans1D2" presStyleIdx="0" presStyleCnt="4"/>
      <dgm:spPr/>
    </dgm:pt>
    <dgm:pt modelId="{54D4F9CD-F838-4C1A-AE0B-6CDE7898A57D}" type="pres">
      <dgm:prSet presAssocID="{D98327FB-7501-4775-B642-6CD4072C5437}" presName="connTx" presStyleLbl="parChTrans1D2" presStyleIdx="0" presStyleCnt="4"/>
      <dgm:spPr/>
    </dgm:pt>
    <dgm:pt modelId="{B020F35D-5B66-4094-B7A4-745696F5FB72}" type="pres">
      <dgm:prSet presAssocID="{4772E898-D7F6-4536-BF4A-881819FA3792}" presName="node" presStyleLbl="node1" presStyleIdx="0" presStyleCnt="4" custScaleX="259870">
        <dgm:presLayoutVars>
          <dgm:bulletEnabled val="1"/>
        </dgm:presLayoutVars>
      </dgm:prSet>
      <dgm:spPr/>
    </dgm:pt>
    <dgm:pt modelId="{9211767A-8956-4CC6-8025-9BF48A55CC87}" type="pres">
      <dgm:prSet presAssocID="{979C1F5D-E40F-4746-8242-A5C5E6713CAE}" presName="Name9" presStyleLbl="parChTrans1D2" presStyleIdx="1" presStyleCnt="4"/>
      <dgm:spPr/>
    </dgm:pt>
    <dgm:pt modelId="{E64D4F06-83CD-48F5-9179-1C171CD324B8}" type="pres">
      <dgm:prSet presAssocID="{979C1F5D-E40F-4746-8242-A5C5E6713CAE}" presName="connTx" presStyleLbl="parChTrans1D2" presStyleIdx="1" presStyleCnt="4"/>
      <dgm:spPr/>
    </dgm:pt>
    <dgm:pt modelId="{09DBF308-FF2A-4AFC-AD1E-9F3AE254F977}" type="pres">
      <dgm:prSet presAssocID="{07BD6843-6D55-41EA-9F9F-7D9031944F66}" presName="node" presStyleLbl="node1" presStyleIdx="1" presStyleCnt="4" custScaleX="230237" custScaleY="94179" custRadScaleRad="196986" custRadScaleInc="304">
        <dgm:presLayoutVars>
          <dgm:bulletEnabled val="1"/>
        </dgm:presLayoutVars>
      </dgm:prSet>
      <dgm:spPr/>
    </dgm:pt>
    <dgm:pt modelId="{583F5EF2-D470-46FB-A37B-C4294EC518FA}" type="pres">
      <dgm:prSet presAssocID="{9015B3A9-C84D-45B5-81E5-CDDD95F95654}" presName="Name9" presStyleLbl="parChTrans1D2" presStyleIdx="2" presStyleCnt="4"/>
      <dgm:spPr/>
    </dgm:pt>
    <dgm:pt modelId="{32556C52-CD24-4698-ABF7-F66BFDDC0E93}" type="pres">
      <dgm:prSet presAssocID="{9015B3A9-C84D-45B5-81E5-CDDD95F95654}" presName="connTx" presStyleLbl="parChTrans1D2" presStyleIdx="2" presStyleCnt="4"/>
      <dgm:spPr/>
    </dgm:pt>
    <dgm:pt modelId="{66A20237-2352-41E5-AE8F-5D60D76808AB}" type="pres">
      <dgm:prSet presAssocID="{788C1278-7E68-4F4C-8899-F17B3DEC58F3}" presName="node" presStyleLbl="node1" presStyleIdx="2" presStyleCnt="4" custScaleX="289838">
        <dgm:presLayoutVars>
          <dgm:bulletEnabled val="1"/>
        </dgm:presLayoutVars>
      </dgm:prSet>
      <dgm:spPr/>
    </dgm:pt>
    <dgm:pt modelId="{4B9FB01C-EE2F-4767-BDE0-8B027FA5F6FE}" type="pres">
      <dgm:prSet presAssocID="{E08B39AE-2914-450B-B6A2-2C1AE9E1DBF7}" presName="Name9" presStyleLbl="parChTrans1D2" presStyleIdx="3" presStyleCnt="4"/>
      <dgm:spPr/>
    </dgm:pt>
    <dgm:pt modelId="{C146BE5C-84EF-47C8-BEF6-9D296316D82C}" type="pres">
      <dgm:prSet presAssocID="{E08B39AE-2914-450B-B6A2-2C1AE9E1DBF7}" presName="connTx" presStyleLbl="parChTrans1D2" presStyleIdx="3" presStyleCnt="4"/>
      <dgm:spPr/>
    </dgm:pt>
    <dgm:pt modelId="{9671BC3B-62E1-4F2D-AED4-C7CCC5607BEF}" type="pres">
      <dgm:prSet presAssocID="{58BDAFD3-1F79-4B2D-891F-80523FFC0929}" presName="node" presStyleLbl="node1" presStyleIdx="3" presStyleCnt="4" custScaleX="187010" custRadScaleRad="175034" custRadScaleInc="-5239">
        <dgm:presLayoutVars>
          <dgm:bulletEnabled val="1"/>
        </dgm:presLayoutVars>
      </dgm:prSet>
      <dgm:spPr/>
    </dgm:pt>
  </dgm:ptLst>
  <dgm:cxnLst>
    <dgm:cxn modelId="{7F04B10C-624F-40F8-ABAB-9C2E227111C2}" type="presOf" srcId="{58BDAFD3-1F79-4B2D-891F-80523FFC0929}" destId="{9671BC3B-62E1-4F2D-AED4-C7CCC5607BEF}" srcOrd="0" destOrd="0" presId="urn:microsoft.com/office/officeart/2005/8/layout/radial1"/>
    <dgm:cxn modelId="{D080AF1D-75D6-46E6-B0E3-90975378048C}" type="presOf" srcId="{07BD6843-6D55-41EA-9F9F-7D9031944F66}" destId="{09DBF308-FF2A-4AFC-AD1E-9F3AE254F977}" srcOrd="0" destOrd="0" presId="urn:microsoft.com/office/officeart/2005/8/layout/radial1"/>
    <dgm:cxn modelId="{BE457C26-6FA7-471F-AB1B-1C6A9FF82DE3}" type="presOf" srcId="{9DD5685A-F40B-4F34-84EE-EA28EB24F7E8}" destId="{16267342-B9E3-4CFF-AE2E-3B748A8660D6}" srcOrd="0" destOrd="0" presId="urn:microsoft.com/office/officeart/2005/8/layout/radial1"/>
    <dgm:cxn modelId="{5972E02B-EC8F-4101-8109-102C63EDFB36}" srcId="{3CE5BB86-8FDA-4578-A1EB-A700A07D553E}" destId="{788C1278-7E68-4F4C-8899-F17B3DEC58F3}" srcOrd="2" destOrd="0" parTransId="{9015B3A9-C84D-45B5-81E5-CDDD95F95654}" sibTransId="{D163DB91-5A7C-4371-82E4-AC47D6D2A260}"/>
    <dgm:cxn modelId="{5305E334-8A44-4E74-AB18-AC319BF9363F}" type="presOf" srcId="{9015B3A9-C84D-45B5-81E5-CDDD95F95654}" destId="{32556C52-CD24-4698-ABF7-F66BFDDC0E93}" srcOrd="1" destOrd="0" presId="urn:microsoft.com/office/officeart/2005/8/layout/radial1"/>
    <dgm:cxn modelId="{7DA01D3D-4936-4729-8D50-3733722EEFA9}" srcId="{3CE5BB86-8FDA-4578-A1EB-A700A07D553E}" destId="{07BD6843-6D55-41EA-9F9F-7D9031944F66}" srcOrd="1" destOrd="0" parTransId="{979C1F5D-E40F-4746-8242-A5C5E6713CAE}" sibTransId="{71A2A6B7-C454-4E82-9B93-4628EDADDAAC}"/>
    <dgm:cxn modelId="{1C63875C-46AF-4CAA-84E7-EABD23736D67}" type="presOf" srcId="{3CE5BB86-8FDA-4578-A1EB-A700A07D553E}" destId="{84D6566D-AFDC-4BDF-BDD9-0D2BA4E19DAB}" srcOrd="0" destOrd="0" presId="urn:microsoft.com/office/officeart/2005/8/layout/radial1"/>
    <dgm:cxn modelId="{20307C43-83A2-4F34-A7A6-8D69D62FABEF}" type="presOf" srcId="{D98327FB-7501-4775-B642-6CD4072C5437}" destId="{7243D764-AA1D-448F-BC32-DADE665A8A59}" srcOrd="0" destOrd="0" presId="urn:microsoft.com/office/officeart/2005/8/layout/radial1"/>
    <dgm:cxn modelId="{036D1D46-A650-4A3C-B453-5EA39E2077C6}" type="presOf" srcId="{979C1F5D-E40F-4746-8242-A5C5E6713CAE}" destId="{E64D4F06-83CD-48F5-9179-1C171CD324B8}" srcOrd="1" destOrd="0" presId="urn:microsoft.com/office/officeart/2005/8/layout/radial1"/>
    <dgm:cxn modelId="{226A6A4A-8EF4-4D8A-8C9B-059058B6A4F5}" type="presOf" srcId="{788C1278-7E68-4F4C-8899-F17B3DEC58F3}" destId="{66A20237-2352-41E5-AE8F-5D60D76808AB}" srcOrd="0" destOrd="0" presId="urn:microsoft.com/office/officeart/2005/8/layout/radial1"/>
    <dgm:cxn modelId="{8E73DB4B-8D9A-4A28-8191-1489B0456AC5}" type="presOf" srcId="{9015B3A9-C84D-45B5-81E5-CDDD95F95654}" destId="{583F5EF2-D470-46FB-A37B-C4294EC518FA}" srcOrd="0" destOrd="0" presId="urn:microsoft.com/office/officeart/2005/8/layout/radial1"/>
    <dgm:cxn modelId="{45AF137C-BE47-45D3-AA65-2960E8E99387}" type="presOf" srcId="{4772E898-D7F6-4536-BF4A-881819FA3792}" destId="{B020F35D-5B66-4094-B7A4-745696F5FB72}" srcOrd="0" destOrd="0" presId="urn:microsoft.com/office/officeart/2005/8/layout/radial1"/>
    <dgm:cxn modelId="{66ACF2B8-FF0D-49CE-B0A3-4CEC8CB724CB}" srcId="{3CE5BB86-8FDA-4578-A1EB-A700A07D553E}" destId="{4772E898-D7F6-4536-BF4A-881819FA3792}" srcOrd="0" destOrd="0" parTransId="{D98327FB-7501-4775-B642-6CD4072C5437}" sibTransId="{FF5A9020-8D4F-4350-98DB-70319158AF3A}"/>
    <dgm:cxn modelId="{0E7AECBC-738C-467C-AABF-2E7910E12C4F}" srcId="{3CE5BB86-8FDA-4578-A1EB-A700A07D553E}" destId="{58BDAFD3-1F79-4B2D-891F-80523FFC0929}" srcOrd="3" destOrd="0" parTransId="{E08B39AE-2914-450B-B6A2-2C1AE9E1DBF7}" sibTransId="{3011C679-5373-47D9-BA88-AAA28595D1D7}"/>
    <dgm:cxn modelId="{499F64C1-526F-4AD6-A21B-BC78084DBC3A}" type="presOf" srcId="{E08B39AE-2914-450B-B6A2-2C1AE9E1DBF7}" destId="{C146BE5C-84EF-47C8-BEF6-9D296316D82C}" srcOrd="1" destOrd="0" presId="urn:microsoft.com/office/officeart/2005/8/layout/radial1"/>
    <dgm:cxn modelId="{167B0AD5-738E-418F-B080-713C6A2465CE}" type="presOf" srcId="{979C1F5D-E40F-4746-8242-A5C5E6713CAE}" destId="{9211767A-8956-4CC6-8025-9BF48A55CC87}" srcOrd="0" destOrd="0" presId="urn:microsoft.com/office/officeart/2005/8/layout/radial1"/>
    <dgm:cxn modelId="{652974D8-4CE6-4A3D-A935-18B20C5395FF}" srcId="{9DD5685A-F40B-4F34-84EE-EA28EB24F7E8}" destId="{3CE5BB86-8FDA-4578-A1EB-A700A07D553E}" srcOrd="0" destOrd="0" parTransId="{0273E9A7-B6B4-4568-A41F-AB06CF5F42B2}" sibTransId="{9E1F805F-C9D7-4EE3-BFB2-90805A8DFF8F}"/>
    <dgm:cxn modelId="{8BE75ADB-73AD-4389-AEDF-A35F6540B57D}" type="presOf" srcId="{D98327FB-7501-4775-B642-6CD4072C5437}" destId="{54D4F9CD-F838-4C1A-AE0B-6CDE7898A57D}" srcOrd="1" destOrd="0" presId="urn:microsoft.com/office/officeart/2005/8/layout/radial1"/>
    <dgm:cxn modelId="{DD9DA8E5-6443-4D72-8986-8F73987899A6}" type="presOf" srcId="{E08B39AE-2914-450B-B6A2-2C1AE9E1DBF7}" destId="{4B9FB01C-EE2F-4767-BDE0-8B027FA5F6FE}" srcOrd="0" destOrd="0" presId="urn:microsoft.com/office/officeart/2005/8/layout/radial1"/>
    <dgm:cxn modelId="{39EA3042-7AB8-41EE-8AE5-221CDE41CD72}" type="presParOf" srcId="{16267342-B9E3-4CFF-AE2E-3B748A8660D6}" destId="{84D6566D-AFDC-4BDF-BDD9-0D2BA4E19DAB}" srcOrd="0" destOrd="0" presId="urn:microsoft.com/office/officeart/2005/8/layout/radial1"/>
    <dgm:cxn modelId="{3FB49A25-7EE6-4635-9C97-5361FE4C467A}" type="presParOf" srcId="{16267342-B9E3-4CFF-AE2E-3B748A8660D6}" destId="{7243D764-AA1D-448F-BC32-DADE665A8A59}" srcOrd="1" destOrd="0" presId="urn:microsoft.com/office/officeart/2005/8/layout/radial1"/>
    <dgm:cxn modelId="{B44377CC-45DB-4D2F-9CB9-A76CA8060A7E}" type="presParOf" srcId="{7243D764-AA1D-448F-BC32-DADE665A8A59}" destId="{54D4F9CD-F838-4C1A-AE0B-6CDE7898A57D}" srcOrd="0" destOrd="0" presId="urn:microsoft.com/office/officeart/2005/8/layout/radial1"/>
    <dgm:cxn modelId="{616F29E4-C7AA-4E7B-AC0E-17BC63AF20EC}" type="presParOf" srcId="{16267342-B9E3-4CFF-AE2E-3B748A8660D6}" destId="{B020F35D-5B66-4094-B7A4-745696F5FB72}" srcOrd="2" destOrd="0" presId="urn:microsoft.com/office/officeart/2005/8/layout/radial1"/>
    <dgm:cxn modelId="{BFD95FAB-6CF0-47B7-B008-3419476C63EC}" type="presParOf" srcId="{16267342-B9E3-4CFF-AE2E-3B748A8660D6}" destId="{9211767A-8956-4CC6-8025-9BF48A55CC87}" srcOrd="3" destOrd="0" presId="urn:microsoft.com/office/officeart/2005/8/layout/radial1"/>
    <dgm:cxn modelId="{76571509-0EAD-43CC-BF87-E1D7DB0F5AC6}" type="presParOf" srcId="{9211767A-8956-4CC6-8025-9BF48A55CC87}" destId="{E64D4F06-83CD-48F5-9179-1C171CD324B8}" srcOrd="0" destOrd="0" presId="urn:microsoft.com/office/officeart/2005/8/layout/radial1"/>
    <dgm:cxn modelId="{C54A38E8-4499-4CF0-B6E6-087669636853}" type="presParOf" srcId="{16267342-B9E3-4CFF-AE2E-3B748A8660D6}" destId="{09DBF308-FF2A-4AFC-AD1E-9F3AE254F977}" srcOrd="4" destOrd="0" presId="urn:microsoft.com/office/officeart/2005/8/layout/radial1"/>
    <dgm:cxn modelId="{201A02D4-27FA-4488-8A21-E42F9B8E4869}" type="presParOf" srcId="{16267342-B9E3-4CFF-AE2E-3B748A8660D6}" destId="{583F5EF2-D470-46FB-A37B-C4294EC518FA}" srcOrd="5" destOrd="0" presId="urn:microsoft.com/office/officeart/2005/8/layout/radial1"/>
    <dgm:cxn modelId="{A4B5222F-7EA4-452D-80B6-4820E655D181}" type="presParOf" srcId="{583F5EF2-D470-46FB-A37B-C4294EC518FA}" destId="{32556C52-CD24-4698-ABF7-F66BFDDC0E93}" srcOrd="0" destOrd="0" presId="urn:microsoft.com/office/officeart/2005/8/layout/radial1"/>
    <dgm:cxn modelId="{0B19C2A1-791B-4AF3-997A-7F3E68FACFF3}" type="presParOf" srcId="{16267342-B9E3-4CFF-AE2E-3B748A8660D6}" destId="{66A20237-2352-41E5-AE8F-5D60D76808AB}" srcOrd="6" destOrd="0" presId="urn:microsoft.com/office/officeart/2005/8/layout/radial1"/>
    <dgm:cxn modelId="{8BFC5864-325E-4D80-AA7E-580409428644}" type="presParOf" srcId="{16267342-B9E3-4CFF-AE2E-3B748A8660D6}" destId="{4B9FB01C-EE2F-4767-BDE0-8B027FA5F6FE}" srcOrd="7" destOrd="0" presId="urn:microsoft.com/office/officeart/2005/8/layout/radial1"/>
    <dgm:cxn modelId="{585D8F92-B2CB-4741-BA70-27D63F179852}" type="presParOf" srcId="{4B9FB01C-EE2F-4767-BDE0-8B027FA5F6FE}" destId="{C146BE5C-84EF-47C8-BEF6-9D296316D82C}" srcOrd="0" destOrd="0" presId="urn:microsoft.com/office/officeart/2005/8/layout/radial1"/>
    <dgm:cxn modelId="{64FD2961-29B7-42DA-9E5C-B62B1996F312}" type="presParOf" srcId="{16267342-B9E3-4CFF-AE2E-3B748A8660D6}" destId="{9671BC3B-62E1-4F2D-AED4-C7CCC5607BE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0E04DB-69F8-4A78-A2E9-28DA2E25E29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pl-PL"/>
        </a:p>
      </dgm:t>
    </dgm:pt>
    <dgm:pt modelId="{FC712CCF-CDD6-4BE3-B7B6-455230943964}">
      <dgm:prSet phldrT="[Tekst]" custT="1">
        <dgm:style>
          <a:lnRef idx="2">
            <a:schemeClr val="dk1"/>
          </a:lnRef>
          <a:fillRef idx="1">
            <a:schemeClr val="lt1"/>
          </a:fillRef>
          <a:effectRef idx="0">
            <a:schemeClr val="dk1"/>
          </a:effectRef>
          <a:fontRef idx="minor">
            <a:schemeClr val="dk1"/>
          </a:fontRef>
        </dgm:style>
      </dgm:prSet>
      <dgm:spPr/>
      <dgm:t>
        <a:bodyPr/>
        <a:lstStyle/>
        <a:p>
          <a:pPr>
            <a:lnSpc>
              <a:spcPct val="150000"/>
            </a:lnSpc>
          </a:pPr>
          <a:r>
            <a:rPr lang="pl-PL" sz="1800" b="1" dirty="0">
              <a:latin typeface="Arial" panose="020B0604020202020204" pitchFamily="34" charset="0"/>
              <a:cs typeface="Arial" panose="020B0604020202020204" pitchFamily="34" charset="0"/>
            </a:rPr>
            <a:t>Kultura bezpieczeństwa</a:t>
          </a:r>
        </a:p>
      </dgm:t>
    </dgm:pt>
    <dgm:pt modelId="{312D7597-F70D-4292-9A7E-642B1550AB77}" type="parTrans" cxnId="{DE956B63-6BC8-41FF-96C6-D4EE7DCA91A2}">
      <dgm:prSet/>
      <dgm:spPr/>
      <dgm:t>
        <a:bodyPr/>
        <a:lstStyle/>
        <a:p>
          <a:endParaRPr lang="pl-PL"/>
        </a:p>
      </dgm:t>
    </dgm:pt>
    <dgm:pt modelId="{15AFEFBC-2720-471E-B5F5-573C6F130146}" type="sibTrans" cxnId="{DE956B63-6BC8-41FF-96C6-D4EE7DCA91A2}">
      <dgm:prSet/>
      <dgm:spPr/>
      <dgm:t>
        <a:bodyPr/>
        <a:lstStyle/>
        <a:p>
          <a:endParaRPr lang="pl-PL"/>
        </a:p>
      </dgm:t>
    </dgm:pt>
    <dgm:pt modelId="{25FDE485-E479-436B-A706-5BF750603E44}">
      <dgm:prSet phldrT="[Tekst]" custT="1">
        <dgm:style>
          <a:lnRef idx="2">
            <a:schemeClr val="dk1"/>
          </a:lnRef>
          <a:fillRef idx="1">
            <a:schemeClr val="lt1"/>
          </a:fillRef>
          <a:effectRef idx="0">
            <a:schemeClr val="dk1"/>
          </a:effectRef>
          <a:fontRef idx="minor">
            <a:schemeClr val="dk1"/>
          </a:fontRef>
        </dgm:style>
      </dgm:prSet>
      <dgm:spPr/>
      <dgm:t>
        <a:bodyPr/>
        <a:lstStyle/>
        <a:p>
          <a:r>
            <a:rPr lang="pl-PL" sz="1800" b="1" dirty="0">
              <a:latin typeface="Arial" panose="020B0604020202020204" pitchFamily="34" charset="0"/>
              <a:cs typeface="Arial" panose="020B0604020202020204" pitchFamily="34" charset="0"/>
            </a:rPr>
            <a:t>Zaangażowanie i partycypacja</a:t>
          </a:r>
        </a:p>
      </dgm:t>
    </dgm:pt>
    <dgm:pt modelId="{0535C42A-488D-4F1F-9515-C9252CBE82B1}" type="parTrans" cxnId="{33FDFCBA-E4AF-4527-89F7-1A50B2D3DE53}">
      <dgm:prSet>
        <dgm:style>
          <a:lnRef idx="2">
            <a:schemeClr val="dk1"/>
          </a:lnRef>
          <a:fillRef idx="1">
            <a:schemeClr val="lt1"/>
          </a:fillRef>
          <a:effectRef idx="0">
            <a:schemeClr val="dk1"/>
          </a:effectRef>
          <a:fontRef idx="minor">
            <a:schemeClr val="dk1"/>
          </a:fontRef>
        </dgm:style>
      </dgm:prSet>
      <dgm:spPr/>
      <dgm:t>
        <a:bodyPr/>
        <a:lstStyle/>
        <a:p>
          <a:endParaRPr lang="pl-PL"/>
        </a:p>
      </dgm:t>
    </dgm:pt>
    <dgm:pt modelId="{D3CFD641-E8C8-44AD-AB8C-E2DB28513DFA}" type="sibTrans" cxnId="{33FDFCBA-E4AF-4527-89F7-1A50B2D3DE53}">
      <dgm:prSet/>
      <dgm:spPr/>
      <dgm:t>
        <a:bodyPr/>
        <a:lstStyle/>
        <a:p>
          <a:endParaRPr lang="pl-PL"/>
        </a:p>
      </dgm:t>
    </dgm:pt>
    <dgm:pt modelId="{9356C13C-5F29-427E-9FF8-B10FE033CF96}">
      <dgm:prSet phldrT="[Tekst]" custT="1">
        <dgm:style>
          <a:lnRef idx="2">
            <a:schemeClr val="dk1"/>
          </a:lnRef>
          <a:fillRef idx="1">
            <a:schemeClr val="lt1"/>
          </a:fillRef>
          <a:effectRef idx="0">
            <a:schemeClr val="dk1"/>
          </a:effectRef>
          <a:fontRef idx="minor">
            <a:schemeClr val="dk1"/>
          </a:fontRef>
        </dgm:style>
      </dgm:prSet>
      <dgm:spPr/>
      <dgm:t>
        <a:bodyPr/>
        <a:lstStyle/>
        <a:p>
          <a:r>
            <a:rPr lang="pl-PL" sz="1800" b="1" dirty="0">
              <a:latin typeface="Arial" panose="020B0604020202020204" pitchFamily="34" charset="0"/>
              <a:cs typeface="Arial" panose="020B0604020202020204" pitchFamily="34" charset="0"/>
            </a:rPr>
            <a:t>Szkolenia i analizy wypadków</a:t>
          </a:r>
        </a:p>
      </dgm:t>
    </dgm:pt>
    <dgm:pt modelId="{6A8C3EBA-8C9D-482E-ADF4-70F7C83CF539}" type="parTrans" cxnId="{E3DF406A-6DC2-4EC3-8F81-A786AACBD5C3}">
      <dgm:prSet>
        <dgm:style>
          <a:lnRef idx="2">
            <a:schemeClr val="dk1"/>
          </a:lnRef>
          <a:fillRef idx="1">
            <a:schemeClr val="lt1"/>
          </a:fillRef>
          <a:effectRef idx="0">
            <a:schemeClr val="dk1"/>
          </a:effectRef>
          <a:fontRef idx="minor">
            <a:schemeClr val="dk1"/>
          </a:fontRef>
        </dgm:style>
      </dgm:prSet>
      <dgm:spPr/>
      <dgm:t>
        <a:bodyPr/>
        <a:lstStyle/>
        <a:p>
          <a:endParaRPr lang="pl-PL"/>
        </a:p>
      </dgm:t>
    </dgm:pt>
    <dgm:pt modelId="{FC1BA9D9-0F78-4A22-9F06-17CB95BB9779}" type="sibTrans" cxnId="{E3DF406A-6DC2-4EC3-8F81-A786AACBD5C3}">
      <dgm:prSet/>
      <dgm:spPr/>
      <dgm:t>
        <a:bodyPr/>
        <a:lstStyle/>
        <a:p>
          <a:endParaRPr lang="pl-PL"/>
        </a:p>
      </dgm:t>
    </dgm:pt>
    <dgm:pt modelId="{B3D5FC3F-E415-49E3-8BB5-B23F3B2AF8A9}">
      <dgm:prSet phldrT="[Tekst]" custT="1">
        <dgm:style>
          <a:lnRef idx="2">
            <a:schemeClr val="dk1"/>
          </a:lnRef>
          <a:fillRef idx="1">
            <a:schemeClr val="lt1"/>
          </a:fillRef>
          <a:effectRef idx="0">
            <a:schemeClr val="dk1"/>
          </a:effectRef>
          <a:fontRef idx="minor">
            <a:schemeClr val="dk1"/>
          </a:fontRef>
        </dgm:style>
      </dgm:prSet>
      <dgm:spPr/>
      <dgm:t>
        <a:bodyPr/>
        <a:lstStyle/>
        <a:p>
          <a:r>
            <a:rPr lang="pl-PL" sz="1800" b="1" dirty="0">
              <a:latin typeface="Arial" panose="020B0604020202020204" pitchFamily="34" charset="0"/>
              <a:cs typeface="Arial" panose="020B0604020202020204" pitchFamily="34" charset="0"/>
            </a:rPr>
            <a:t>Wartości w zakresie BHP</a:t>
          </a:r>
        </a:p>
      </dgm:t>
    </dgm:pt>
    <dgm:pt modelId="{C151C9DB-0337-46AD-BE8B-6787D8C72AD6}" type="parTrans" cxnId="{32DAE250-B8C3-44D2-9806-53E9847472FC}">
      <dgm:prSet>
        <dgm:style>
          <a:lnRef idx="2">
            <a:schemeClr val="dk1"/>
          </a:lnRef>
          <a:fillRef idx="1">
            <a:schemeClr val="lt1"/>
          </a:fillRef>
          <a:effectRef idx="0">
            <a:schemeClr val="dk1"/>
          </a:effectRef>
          <a:fontRef idx="minor">
            <a:schemeClr val="dk1"/>
          </a:fontRef>
        </dgm:style>
      </dgm:prSet>
      <dgm:spPr/>
      <dgm:t>
        <a:bodyPr/>
        <a:lstStyle/>
        <a:p>
          <a:endParaRPr lang="pl-PL"/>
        </a:p>
      </dgm:t>
    </dgm:pt>
    <dgm:pt modelId="{F8AAA86A-285D-4169-AB01-2C09FE2B125A}" type="sibTrans" cxnId="{32DAE250-B8C3-44D2-9806-53E9847472FC}">
      <dgm:prSet/>
      <dgm:spPr/>
      <dgm:t>
        <a:bodyPr/>
        <a:lstStyle/>
        <a:p>
          <a:endParaRPr lang="pl-PL"/>
        </a:p>
      </dgm:t>
    </dgm:pt>
    <dgm:pt modelId="{752421FA-7EAA-439F-A7F2-2C4CFECD6AA2}">
      <dgm:prSet custT="1">
        <dgm:style>
          <a:lnRef idx="2">
            <a:schemeClr val="dk1"/>
          </a:lnRef>
          <a:fillRef idx="1">
            <a:schemeClr val="lt1"/>
          </a:fillRef>
          <a:effectRef idx="0">
            <a:schemeClr val="dk1"/>
          </a:effectRef>
          <a:fontRef idx="minor">
            <a:schemeClr val="dk1"/>
          </a:fontRef>
        </dgm:style>
      </dgm:prSet>
      <dgm:spPr/>
      <dgm:t>
        <a:bodyPr/>
        <a:lstStyle/>
        <a:p>
          <a:r>
            <a:rPr lang="pl-PL" sz="1800" b="1" dirty="0">
              <a:latin typeface="Arial" panose="020B0604020202020204" pitchFamily="34" charset="0"/>
              <a:cs typeface="Arial" panose="020B0604020202020204" pitchFamily="34" charset="0"/>
            </a:rPr>
            <a:t>Odpowiedzialność i świadomość</a:t>
          </a:r>
        </a:p>
      </dgm:t>
    </dgm:pt>
    <dgm:pt modelId="{80079C52-1D0C-4BA8-8268-593D77CEC3F2}" type="parTrans" cxnId="{68D4FAA2-9D76-461D-974A-58D523DDF375}">
      <dgm:prSet>
        <dgm:style>
          <a:lnRef idx="2">
            <a:schemeClr val="dk1"/>
          </a:lnRef>
          <a:fillRef idx="1">
            <a:schemeClr val="lt1"/>
          </a:fillRef>
          <a:effectRef idx="0">
            <a:schemeClr val="dk1"/>
          </a:effectRef>
          <a:fontRef idx="minor">
            <a:schemeClr val="dk1"/>
          </a:fontRef>
        </dgm:style>
      </dgm:prSet>
      <dgm:spPr/>
      <dgm:t>
        <a:bodyPr/>
        <a:lstStyle/>
        <a:p>
          <a:endParaRPr lang="pl-PL"/>
        </a:p>
      </dgm:t>
    </dgm:pt>
    <dgm:pt modelId="{EF774167-F898-4B7F-917A-CE04CF79DF3D}" type="sibTrans" cxnId="{68D4FAA2-9D76-461D-974A-58D523DDF375}">
      <dgm:prSet/>
      <dgm:spPr/>
      <dgm:t>
        <a:bodyPr/>
        <a:lstStyle/>
        <a:p>
          <a:endParaRPr lang="pl-PL"/>
        </a:p>
      </dgm:t>
    </dgm:pt>
    <dgm:pt modelId="{4E903B96-C399-45AD-8583-AD876D0491D0}">
      <dgm:prSet custT="1">
        <dgm:style>
          <a:lnRef idx="2">
            <a:schemeClr val="dk1"/>
          </a:lnRef>
          <a:fillRef idx="1">
            <a:schemeClr val="lt1"/>
          </a:fillRef>
          <a:effectRef idx="0">
            <a:schemeClr val="dk1"/>
          </a:effectRef>
          <a:fontRef idx="minor">
            <a:schemeClr val="dk1"/>
          </a:fontRef>
        </dgm:style>
      </dgm:prSet>
      <dgm:spPr/>
      <dgm:t>
        <a:bodyPr/>
        <a:lstStyle/>
        <a:p>
          <a:r>
            <a:rPr lang="pl-PL" sz="1800" b="1" dirty="0">
              <a:latin typeface="Arial" panose="020B0604020202020204" pitchFamily="34" charset="0"/>
              <a:cs typeface="Arial" panose="020B0604020202020204" pitchFamily="34" charset="0"/>
            </a:rPr>
            <a:t>Bezpieczne zachowania</a:t>
          </a:r>
        </a:p>
      </dgm:t>
    </dgm:pt>
    <dgm:pt modelId="{52272FA4-9F29-452F-8758-B7D06A9A571A}" type="parTrans" cxnId="{2291B635-9177-4A78-9FEC-9D35A3FD1412}">
      <dgm:prSet>
        <dgm:style>
          <a:lnRef idx="2">
            <a:schemeClr val="dk1"/>
          </a:lnRef>
          <a:fillRef idx="1">
            <a:schemeClr val="lt1"/>
          </a:fillRef>
          <a:effectRef idx="0">
            <a:schemeClr val="dk1"/>
          </a:effectRef>
          <a:fontRef idx="minor">
            <a:schemeClr val="dk1"/>
          </a:fontRef>
        </dgm:style>
      </dgm:prSet>
      <dgm:spPr/>
      <dgm:t>
        <a:bodyPr/>
        <a:lstStyle/>
        <a:p>
          <a:endParaRPr lang="pl-PL"/>
        </a:p>
      </dgm:t>
    </dgm:pt>
    <dgm:pt modelId="{8BC2EF1E-F221-4ACD-9822-97E6C8E8CC95}" type="sibTrans" cxnId="{2291B635-9177-4A78-9FEC-9D35A3FD1412}">
      <dgm:prSet/>
      <dgm:spPr/>
      <dgm:t>
        <a:bodyPr/>
        <a:lstStyle/>
        <a:p>
          <a:endParaRPr lang="pl-PL"/>
        </a:p>
      </dgm:t>
    </dgm:pt>
    <dgm:pt modelId="{107381F3-2233-4A3C-986D-752313FC01C1}">
      <dgm:prSet custT="1">
        <dgm:style>
          <a:lnRef idx="2">
            <a:schemeClr val="dk1"/>
          </a:lnRef>
          <a:fillRef idx="1">
            <a:schemeClr val="lt1"/>
          </a:fillRef>
          <a:effectRef idx="0">
            <a:schemeClr val="dk1"/>
          </a:effectRef>
          <a:fontRef idx="minor">
            <a:schemeClr val="dk1"/>
          </a:fontRef>
        </dgm:style>
      </dgm:prSet>
      <dgm:spPr/>
      <dgm:t>
        <a:bodyPr/>
        <a:lstStyle/>
        <a:p>
          <a:r>
            <a:rPr lang="pl-PL" sz="1800" b="1" dirty="0">
              <a:latin typeface="Arial" panose="020B0604020202020204" pitchFamily="34" charset="0"/>
              <a:cs typeface="Arial" panose="020B0604020202020204" pitchFamily="34" charset="0"/>
            </a:rPr>
            <a:t>Stosunki i przynależność</a:t>
          </a:r>
        </a:p>
      </dgm:t>
    </dgm:pt>
    <dgm:pt modelId="{AE89590E-2CD0-4515-81E6-7FA708CCBEEA}" type="parTrans" cxnId="{505503B9-2A71-4451-A119-A49D266C1697}">
      <dgm:prSet>
        <dgm:style>
          <a:lnRef idx="2">
            <a:schemeClr val="dk1"/>
          </a:lnRef>
          <a:fillRef idx="1">
            <a:schemeClr val="lt1"/>
          </a:fillRef>
          <a:effectRef idx="0">
            <a:schemeClr val="dk1"/>
          </a:effectRef>
          <a:fontRef idx="minor">
            <a:schemeClr val="dk1"/>
          </a:fontRef>
        </dgm:style>
      </dgm:prSet>
      <dgm:spPr/>
      <dgm:t>
        <a:bodyPr/>
        <a:lstStyle/>
        <a:p>
          <a:endParaRPr lang="pl-PL"/>
        </a:p>
      </dgm:t>
    </dgm:pt>
    <dgm:pt modelId="{75272AA1-E1F9-4247-A170-38DAE8356788}" type="sibTrans" cxnId="{505503B9-2A71-4451-A119-A49D266C1697}">
      <dgm:prSet/>
      <dgm:spPr/>
      <dgm:t>
        <a:bodyPr/>
        <a:lstStyle/>
        <a:p>
          <a:endParaRPr lang="pl-PL"/>
        </a:p>
      </dgm:t>
    </dgm:pt>
    <dgm:pt modelId="{8EDF9A2F-E801-4AED-BBE5-C503ABE8FAEF}" type="pres">
      <dgm:prSet presAssocID="{A70E04DB-69F8-4A78-A2E9-28DA2E25E29C}" presName="cycle" presStyleCnt="0">
        <dgm:presLayoutVars>
          <dgm:chMax val="1"/>
          <dgm:dir/>
          <dgm:animLvl val="ctr"/>
          <dgm:resizeHandles val="exact"/>
        </dgm:presLayoutVars>
      </dgm:prSet>
      <dgm:spPr/>
    </dgm:pt>
    <dgm:pt modelId="{220A31AF-A3AE-44FA-B5C8-5FF3239450C7}" type="pres">
      <dgm:prSet presAssocID="{FC712CCF-CDD6-4BE3-B7B6-455230943964}" presName="centerShape" presStyleLbl="node0" presStyleIdx="0" presStyleCnt="1" custScaleX="104874"/>
      <dgm:spPr/>
    </dgm:pt>
    <dgm:pt modelId="{CEA985C7-6913-4C15-BCFB-8F823EFB72D4}" type="pres">
      <dgm:prSet presAssocID="{0535C42A-488D-4F1F-9515-C9252CBE82B1}" presName="parTrans" presStyleLbl="bgSibTrans2D1" presStyleIdx="0" presStyleCnt="6"/>
      <dgm:spPr/>
    </dgm:pt>
    <dgm:pt modelId="{31F039CC-F4BD-44A6-A3D6-2F895A10FD41}" type="pres">
      <dgm:prSet presAssocID="{25FDE485-E479-436B-A706-5BF750603E44}" presName="node" presStyleLbl="node1" presStyleIdx="0" presStyleCnt="6" custScaleX="134638">
        <dgm:presLayoutVars>
          <dgm:bulletEnabled val="1"/>
        </dgm:presLayoutVars>
      </dgm:prSet>
      <dgm:spPr/>
    </dgm:pt>
    <dgm:pt modelId="{5D24EE08-82C8-4266-9215-6F472F405BDA}" type="pres">
      <dgm:prSet presAssocID="{6A8C3EBA-8C9D-482E-ADF4-70F7C83CF539}" presName="parTrans" presStyleLbl="bgSibTrans2D1" presStyleIdx="1" presStyleCnt="6"/>
      <dgm:spPr/>
    </dgm:pt>
    <dgm:pt modelId="{166467D7-5963-4CBC-987F-4A2211439C85}" type="pres">
      <dgm:prSet presAssocID="{9356C13C-5F29-427E-9FF8-B10FE033CF96}" presName="node" presStyleLbl="node1" presStyleIdx="1" presStyleCnt="6" custScaleX="111242">
        <dgm:presLayoutVars>
          <dgm:bulletEnabled val="1"/>
        </dgm:presLayoutVars>
      </dgm:prSet>
      <dgm:spPr/>
    </dgm:pt>
    <dgm:pt modelId="{3A938EE2-DAD4-43CE-BEA0-E74EB8D1CA1F}" type="pres">
      <dgm:prSet presAssocID="{C151C9DB-0337-46AD-BE8B-6787D8C72AD6}" presName="parTrans" presStyleLbl="bgSibTrans2D1" presStyleIdx="2" presStyleCnt="6"/>
      <dgm:spPr/>
    </dgm:pt>
    <dgm:pt modelId="{D64094C8-0C50-47DF-B234-45D7B8BDDF63}" type="pres">
      <dgm:prSet presAssocID="{B3D5FC3F-E415-49E3-8BB5-B23F3B2AF8A9}" presName="node" presStyleLbl="node1" presStyleIdx="2" presStyleCnt="6">
        <dgm:presLayoutVars>
          <dgm:bulletEnabled val="1"/>
        </dgm:presLayoutVars>
      </dgm:prSet>
      <dgm:spPr/>
    </dgm:pt>
    <dgm:pt modelId="{1F802ED6-C2F2-4084-AB20-B69087208415}" type="pres">
      <dgm:prSet presAssocID="{AE89590E-2CD0-4515-81E6-7FA708CCBEEA}" presName="parTrans" presStyleLbl="bgSibTrans2D1" presStyleIdx="3" presStyleCnt="6"/>
      <dgm:spPr/>
    </dgm:pt>
    <dgm:pt modelId="{9DC8EA35-8D32-48E9-90C5-993D71E0EFFD}" type="pres">
      <dgm:prSet presAssocID="{107381F3-2233-4A3C-986D-752313FC01C1}" presName="node" presStyleLbl="node1" presStyleIdx="3" presStyleCnt="6" custScaleX="125916">
        <dgm:presLayoutVars>
          <dgm:bulletEnabled val="1"/>
        </dgm:presLayoutVars>
      </dgm:prSet>
      <dgm:spPr/>
    </dgm:pt>
    <dgm:pt modelId="{05E58E4C-4033-4350-9AED-3316752F54E3}" type="pres">
      <dgm:prSet presAssocID="{80079C52-1D0C-4BA8-8268-593D77CEC3F2}" presName="parTrans" presStyleLbl="bgSibTrans2D1" presStyleIdx="4" presStyleCnt="6"/>
      <dgm:spPr/>
    </dgm:pt>
    <dgm:pt modelId="{AB74B324-1A80-4158-AF62-43054D17F398}" type="pres">
      <dgm:prSet presAssocID="{752421FA-7EAA-439F-A7F2-2C4CFECD6AA2}" presName="node" presStyleLbl="node1" presStyleIdx="4" presStyleCnt="6" custRadScaleRad="101279" custRadScaleInc="6118">
        <dgm:presLayoutVars>
          <dgm:bulletEnabled val="1"/>
        </dgm:presLayoutVars>
      </dgm:prSet>
      <dgm:spPr/>
    </dgm:pt>
    <dgm:pt modelId="{8D2E7C1E-4DC0-4B8B-AB2C-FE08DF1B9B9D}" type="pres">
      <dgm:prSet presAssocID="{52272FA4-9F29-452F-8758-B7D06A9A571A}" presName="parTrans" presStyleLbl="bgSibTrans2D1" presStyleIdx="5" presStyleCnt="6"/>
      <dgm:spPr/>
    </dgm:pt>
    <dgm:pt modelId="{161DC0B1-10D8-4650-BD0E-F44FAFB54B6B}" type="pres">
      <dgm:prSet presAssocID="{4E903B96-C399-45AD-8583-AD876D0491D0}" presName="node" presStyleLbl="node1" presStyleIdx="5" presStyleCnt="6" custScaleX="86537">
        <dgm:presLayoutVars>
          <dgm:bulletEnabled val="1"/>
        </dgm:presLayoutVars>
      </dgm:prSet>
      <dgm:spPr/>
    </dgm:pt>
  </dgm:ptLst>
  <dgm:cxnLst>
    <dgm:cxn modelId="{D8E6A91A-E705-45FF-AF08-0CA77474310C}" type="presOf" srcId="{B3D5FC3F-E415-49E3-8BB5-B23F3B2AF8A9}" destId="{D64094C8-0C50-47DF-B234-45D7B8BDDF63}" srcOrd="0" destOrd="0" presId="urn:microsoft.com/office/officeart/2005/8/layout/radial4"/>
    <dgm:cxn modelId="{0C977B2D-20F1-4C2C-B869-1C4FC61488E1}" type="presOf" srcId="{FC712CCF-CDD6-4BE3-B7B6-455230943964}" destId="{220A31AF-A3AE-44FA-B5C8-5FF3239450C7}" srcOrd="0" destOrd="0" presId="urn:microsoft.com/office/officeart/2005/8/layout/radial4"/>
    <dgm:cxn modelId="{48855030-704A-408C-B960-BD6B9FC576BB}" type="presOf" srcId="{9356C13C-5F29-427E-9FF8-B10FE033CF96}" destId="{166467D7-5963-4CBC-987F-4A2211439C85}" srcOrd="0" destOrd="0" presId="urn:microsoft.com/office/officeart/2005/8/layout/radial4"/>
    <dgm:cxn modelId="{2291B635-9177-4A78-9FEC-9D35A3FD1412}" srcId="{FC712CCF-CDD6-4BE3-B7B6-455230943964}" destId="{4E903B96-C399-45AD-8583-AD876D0491D0}" srcOrd="5" destOrd="0" parTransId="{52272FA4-9F29-452F-8758-B7D06A9A571A}" sibTransId="{8BC2EF1E-F221-4ACD-9822-97E6C8E8CC95}"/>
    <dgm:cxn modelId="{DE956B63-6BC8-41FF-96C6-D4EE7DCA91A2}" srcId="{A70E04DB-69F8-4A78-A2E9-28DA2E25E29C}" destId="{FC712CCF-CDD6-4BE3-B7B6-455230943964}" srcOrd="0" destOrd="0" parTransId="{312D7597-F70D-4292-9A7E-642B1550AB77}" sibTransId="{15AFEFBC-2720-471E-B5F5-573C6F130146}"/>
    <dgm:cxn modelId="{26335664-ACC0-413A-AE66-9B14E4B641E4}" type="presOf" srcId="{107381F3-2233-4A3C-986D-752313FC01C1}" destId="{9DC8EA35-8D32-48E9-90C5-993D71E0EFFD}" srcOrd="0" destOrd="0" presId="urn:microsoft.com/office/officeart/2005/8/layout/radial4"/>
    <dgm:cxn modelId="{9437D447-706F-4CA9-A051-F7BDE41E7295}" type="presOf" srcId="{C151C9DB-0337-46AD-BE8B-6787D8C72AD6}" destId="{3A938EE2-DAD4-43CE-BEA0-E74EB8D1CA1F}" srcOrd="0" destOrd="0" presId="urn:microsoft.com/office/officeart/2005/8/layout/radial4"/>
    <dgm:cxn modelId="{E3DF406A-6DC2-4EC3-8F81-A786AACBD5C3}" srcId="{FC712CCF-CDD6-4BE3-B7B6-455230943964}" destId="{9356C13C-5F29-427E-9FF8-B10FE033CF96}" srcOrd="1" destOrd="0" parTransId="{6A8C3EBA-8C9D-482E-ADF4-70F7C83CF539}" sibTransId="{FC1BA9D9-0F78-4A22-9F06-17CB95BB9779}"/>
    <dgm:cxn modelId="{29E0B74A-56D7-4541-B2C2-90ADE2F43F34}" type="presOf" srcId="{0535C42A-488D-4F1F-9515-C9252CBE82B1}" destId="{CEA985C7-6913-4C15-BCFB-8F823EFB72D4}" srcOrd="0" destOrd="0" presId="urn:microsoft.com/office/officeart/2005/8/layout/radial4"/>
    <dgm:cxn modelId="{32DAE250-B8C3-44D2-9806-53E9847472FC}" srcId="{FC712CCF-CDD6-4BE3-B7B6-455230943964}" destId="{B3D5FC3F-E415-49E3-8BB5-B23F3B2AF8A9}" srcOrd="2" destOrd="0" parTransId="{C151C9DB-0337-46AD-BE8B-6787D8C72AD6}" sibTransId="{F8AAA86A-285D-4169-AB01-2C09FE2B125A}"/>
    <dgm:cxn modelId="{20ADA885-8537-4B48-9DC6-A7DB4733B228}" type="presOf" srcId="{AE89590E-2CD0-4515-81E6-7FA708CCBEEA}" destId="{1F802ED6-C2F2-4084-AB20-B69087208415}" srcOrd="0" destOrd="0" presId="urn:microsoft.com/office/officeart/2005/8/layout/radial4"/>
    <dgm:cxn modelId="{D6791F88-EFB6-4911-99C7-538A706BAC3A}" type="presOf" srcId="{752421FA-7EAA-439F-A7F2-2C4CFECD6AA2}" destId="{AB74B324-1A80-4158-AF62-43054D17F398}" srcOrd="0" destOrd="0" presId="urn:microsoft.com/office/officeart/2005/8/layout/radial4"/>
    <dgm:cxn modelId="{68D4FAA2-9D76-461D-974A-58D523DDF375}" srcId="{FC712CCF-CDD6-4BE3-B7B6-455230943964}" destId="{752421FA-7EAA-439F-A7F2-2C4CFECD6AA2}" srcOrd="4" destOrd="0" parTransId="{80079C52-1D0C-4BA8-8268-593D77CEC3F2}" sibTransId="{EF774167-F898-4B7F-917A-CE04CF79DF3D}"/>
    <dgm:cxn modelId="{A9E23AAF-B36E-4768-9685-8C7627027B8D}" type="presOf" srcId="{52272FA4-9F29-452F-8758-B7D06A9A571A}" destId="{8D2E7C1E-4DC0-4B8B-AB2C-FE08DF1B9B9D}" srcOrd="0" destOrd="0" presId="urn:microsoft.com/office/officeart/2005/8/layout/radial4"/>
    <dgm:cxn modelId="{9A4F5BB5-857E-4E7A-9F9D-B522EC274064}" type="presOf" srcId="{6A8C3EBA-8C9D-482E-ADF4-70F7C83CF539}" destId="{5D24EE08-82C8-4266-9215-6F472F405BDA}" srcOrd="0" destOrd="0" presId="urn:microsoft.com/office/officeart/2005/8/layout/radial4"/>
    <dgm:cxn modelId="{505503B9-2A71-4451-A119-A49D266C1697}" srcId="{FC712CCF-CDD6-4BE3-B7B6-455230943964}" destId="{107381F3-2233-4A3C-986D-752313FC01C1}" srcOrd="3" destOrd="0" parTransId="{AE89590E-2CD0-4515-81E6-7FA708CCBEEA}" sibTransId="{75272AA1-E1F9-4247-A170-38DAE8356788}"/>
    <dgm:cxn modelId="{373D21BA-DC1A-4CDA-9641-5CBB0BB1B7AE}" type="presOf" srcId="{25FDE485-E479-436B-A706-5BF750603E44}" destId="{31F039CC-F4BD-44A6-A3D6-2F895A10FD41}" srcOrd="0" destOrd="0" presId="urn:microsoft.com/office/officeart/2005/8/layout/radial4"/>
    <dgm:cxn modelId="{33FDFCBA-E4AF-4527-89F7-1A50B2D3DE53}" srcId="{FC712CCF-CDD6-4BE3-B7B6-455230943964}" destId="{25FDE485-E479-436B-A706-5BF750603E44}" srcOrd="0" destOrd="0" parTransId="{0535C42A-488D-4F1F-9515-C9252CBE82B1}" sibTransId="{D3CFD641-E8C8-44AD-AB8C-E2DB28513DFA}"/>
    <dgm:cxn modelId="{570998BE-07AF-4ED5-8FFC-2B716B0D96D0}" type="presOf" srcId="{4E903B96-C399-45AD-8583-AD876D0491D0}" destId="{161DC0B1-10D8-4650-BD0E-F44FAFB54B6B}" srcOrd="0" destOrd="0" presId="urn:microsoft.com/office/officeart/2005/8/layout/radial4"/>
    <dgm:cxn modelId="{8390C9DD-F7F8-4233-9079-E21CD7D8EDB4}" type="presOf" srcId="{80079C52-1D0C-4BA8-8268-593D77CEC3F2}" destId="{05E58E4C-4033-4350-9AED-3316752F54E3}" srcOrd="0" destOrd="0" presId="urn:microsoft.com/office/officeart/2005/8/layout/radial4"/>
    <dgm:cxn modelId="{C6E415E8-704C-4FC5-94E5-DEDBD5F8D1D0}" type="presOf" srcId="{A70E04DB-69F8-4A78-A2E9-28DA2E25E29C}" destId="{8EDF9A2F-E801-4AED-BBE5-C503ABE8FAEF}" srcOrd="0" destOrd="0" presId="urn:microsoft.com/office/officeart/2005/8/layout/radial4"/>
    <dgm:cxn modelId="{FDF8650F-3444-4643-B5D5-509B207BC17D}" type="presParOf" srcId="{8EDF9A2F-E801-4AED-BBE5-C503ABE8FAEF}" destId="{220A31AF-A3AE-44FA-B5C8-5FF3239450C7}" srcOrd="0" destOrd="0" presId="urn:microsoft.com/office/officeart/2005/8/layout/radial4"/>
    <dgm:cxn modelId="{D3224EF9-5E17-4146-8B0A-7A37BD8CE473}" type="presParOf" srcId="{8EDF9A2F-E801-4AED-BBE5-C503ABE8FAEF}" destId="{CEA985C7-6913-4C15-BCFB-8F823EFB72D4}" srcOrd="1" destOrd="0" presId="urn:microsoft.com/office/officeart/2005/8/layout/radial4"/>
    <dgm:cxn modelId="{BC2F98B1-9250-450B-9C1E-B701672EE29A}" type="presParOf" srcId="{8EDF9A2F-E801-4AED-BBE5-C503ABE8FAEF}" destId="{31F039CC-F4BD-44A6-A3D6-2F895A10FD41}" srcOrd="2" destOrd="0" presId="urn:microsoft.com/office/officeart/2005/8/layout/radial4"/>
    <dgm:cxn modelId="{2F3BC087-E287-4FC9-BA89-669CC595A527}" type="presParOf" srcId="{8EDF9A2F-E801-4AED-BBE5-C503ABE8FAEF}" destId="{5D24EE08-82C8-4266-9215-6F472F405BDA}" srcOrd="3" destOrd="0" presId="urn:microsoft.com/office/officeart/2005/8/layout/radial4"/>
    <dgm:cxn modelId="{FEED961D-9309-4B62-BDF0-A17007251B5C}" type="presParOf" srcId="{8EDF9A2F-E801-4AED-BBE5-C503ABE8FAEF}" destId="{166467D7-5963-4CBC-987F-4A2211439C85}" srcOrd="4" destOrd="0" presId="urn:microsoft.com/office/officeart/2005/8/layout/radial4"/>
    <dgm:cxn modelId="{BE15D53F-0C35-430A-AA73-D560FDE5FB35}" type="presParOf" srcId="{8EDF9A2F-E801-4AED-BBE5-C503ABE8FAEF}" destId="{3A938EE2-DAD4-43CE-BEA0-E74EB8D1CA1F}" srcOrd="5" destOrd="0" presId="urn:microsoft.com/office/officeart/2005/8/layout/radial4"/>
    <dgm:cxn modelId="{15413FAC-248E-4291-9562-F645864AB9D2}" type="presParOf" srcId="{8EDF9A2F-E801-4AED-BBE5-C503ABE8FAEF}" destId="{D64094C8-0C50-47DF-B234-45D7B8BDDF63}" srcOrd="6" destOrd="0" presId="urn:microsoft.com/office/officeart/2005/8/layout/radial4"/>
    <dgm:cxn modelId="{360F4AD3-1E37-4ABF-AFAC-EAF4D52FB26F}" type="presParOf" srcId="{8EDF9A2F-E801-4AED-BBE5-C503ABE8FAEF}" destId="{1F802ED6-C2F2-4084-AB20-B69087208415}" srcOrd="7" destOrd="0" presId="urn:microsoft.com/office/officeart/2005/8/layout/radial4"/>
    <dgm:cxn modelId="{B6DFA151-6086-4205-938A-6E735739BC44}" type="presParOf" srcId="{8EDF9A2F-E801-4AED-BBE5-C503ABE8FAEF}" destId="{9DC8EA35-8D32-48E9-90C5-993D71E0EFFD}" srcOrd="8" destOrd="0" presId="urn:microsoft.com/office/officeart/2005/8/layout/radial4"/>
    <dgm:cxn modelId="{17E95F6C-BED9-404D-A6A0-A533C6BE03AF}" type="presParOf" srcId="{8EDF9A2F-E801-4AED-BBE5-C503ABE8FAEF}" destId="{05E58E4C-4033-4350-9AED-3316752F54E3}" srcOrd="9" destOrd="0" presId="urn:microsoft.com/office/officeart/2005/8/layout/radial4"/>
    <dgm:cxn modelId="{9B5BC903-75CE-49D0-B0AE-D4E6839D2539}" type="presParOf" srcId="{8EDF9A2F-E801-4AED-BBE5-C503ABE8FAEF}" destId="{AB74B324-1A80-4158-AF62-43054D17F398}" srcOrd="10" destOrd="0" presId="urn:microsoft.com/office/officeart/2005/8/layout/radial4"/>
    <dgm:cxn modelId="{FEE66935-D003-430A-8D2E-CE7C07238CCA}" type="presParOf" srcId="{8EDF9A2F-E801-4AED-BBE5-C503ABE8FAEF}" destId="{8D2E7C1E-4DC0-4B8B-AB2C-FE08DF1B9B9D}" srcOrd="11" destOrd="0" presId="urn:microsoft.com/office/officeart/2005/8/layout/radial4"/>
    <dgm:cxn modelId="{A505D475-822D-4E5C-81AB-483C4EBB5C60}" type="presParOf" srcId="{8EDF9A2F-E801-4AED-BBE5-C503ABE8FAEF}" destId="{161DC0B1-10D8-4650-BD0E-F44FAFB54B6B}"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6566D-AFDC-4BDF-BDD9-0D2BA4E19DAB}">
      <dsp:nvSpPr>
        <dsp:cNvPr id="0" name=""/>
        <dsp:cNvSpPr/>
      </dsp:nvSpPr>
      <dsp:spPr>
        <a:xfrm>
          <a:off x="2827417" y="1757641"/>
          <a:ext cx="3057228" cy="130072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b="1" kern="1200" dirty="0"/>
            <a:t>Alternatywy</a:t>
          </a:r>
          <a:r>
            <a:rPr lang="pl-PL" sz="2400" kern="1200" dirty="0"/>
            <a:t> </a:t>
          </a:r>
          <a:r>
            <a:rPr lang="pl-PL" sz="2400" b="1" kern="1200" dirty="0"/>
            <a:t>specjalizacji</a:t>
          </a:r>
        </a:p>
      </dsp:txBody>
      <dsp:txXfrm>
        <a:off x="3275138" y="1948128"/>
        <a:ext cx="2161786" cy="919752"/>
      </dsp:txXfrm>
    </dsp:sp>
    <dsp:sp modelId="{7243D764-AA1D-448F-BC32-DADE665A8A59}">
      <dsp:nvSpPr>
        <dsp:cNvPr id="0" name=""/>
        <dsp:cNvSpPr/>
      </dsp:nvSpPr>
      <dsp:spPr>
        <a:xfrm rot="16171617">
          <a:off x="4129948" y="1525687"/>
          <a:ext cx="437813" cy="26117"/>
        </a:xfrm>
        <a:custGeom>
          <a:avLst/>
          <a:gdLst/>
          <a:ahLst/>
          <a:cxnLst/>
          <a:rect l="0" t="0" r="0" b="0"/>
          <a:pathLst>
            <a:path>
              <a:moveTo>
                <a:pt x="0" y="13058"/>
              </a:moveTo>
              <a:lnTo>
                <a:pt x="437813" y="13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4337909" y="1527800"/>
        <a:ext cx="21890" cy="21890"/>
      </dsp:txXfrm>
    </dsp:sp>
    <dsp:sp modelId="{B020F35D-5B66-4094-B7A4-745696F5FB72}">
      <dsp:nvSpPr>
        <dsp:cNvPr id="0" name=""/>
        <dsp:cNvSpPr/>
      </dsp:nvSpPr>
      <dsp:spPr>
        <a:xfrm>
          <a:off x="2651578" y="19123"/>
          <a:ext cx="3380198" cy="130072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b="1" kern="1200" dirty="0"/>
            <a:t>Rozszerzanie</a:t>
          </a:r>
        </a:p>
      </dsp:txBody>
      <dsp:txXfrm>
        <a:off x="3146597" y="209610"/>
        <a:ext cx="2390160" cy="919752"/>
      </dsp:txXfrm>
    </dsp:sp>
    <dsp:sp modelId="{9211767A-8956-4CC6-8025-9BF48A55CC87}">
      <dsp:nvSpPr>
        <dsp:cNvPr id="0" name=""/>
        <dsp:cNvSpPr/>
      </dsp:nvSpPr>
      <dsp:spPr>
        <a:xfrm rot="21558185">
          <a:off x="5884018" y="2375834"/>
          <a:ext cx="86379" cy="26117"/>
        </a:xfrm>
        <a:custGeom>
          <a:avLst/>
          <a:gdLst/>
          <a:ahLst/>
          <a:cxnLst/>
          <a:rect l="0" t="0" r="0" b="0"/>
          <a:pathLst>
            <a:path>
              <a:moveTo>
                <a:pt x="0" y="13058"/>
              </a:moveTo>
              <a:lnTo>
                <a:pt x="86379" y="13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925048" y="2386733"/>
        <a:ext cx="4318" cy="4318"/>
      </dsp:txXfrm>
    </dsp:sp>
    <dsp:sp modelId="{09DBF308-FF2A-4AFC-AD1E-9F3AE254F977}">
      <dsp:nvSpPr>
        <dsp:cNvPr id="0" name=""/>
        <dsp:cNvSpPr/>
      </dsp:nvSpPr>
      <dsp:spPr>
        <a:xfrm>
          <a:off x="5969733" y="1757655"/>
          <a:ext cx="2994754" cy="122501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b="1" kern="1200" dirty="0"/>
            <a:t>Wzbogacanie</a:t>
          </a:r>
        </a:p>
      </dsp:txBody>
      <dsp:txXfrm>
        <a:off x="6408305" y="1937054"/>
        <a:ext cx="2117610" cy="866213"/>
      </dsp:txXfrm>
    </dsp:sp>
    <dsp:sp modelId="{583F5EF2-D470-46FB-A37B-C4294EC518FA}">
      <dsp:nvSpPr>
        <dsp:cNvPr id="0" name=""/>
        <dsp:cNvSpPr/>
      </dsp:nvSpPr>
      <dsp:spPr>
        <a:xfrm rot="5429962">
          <a:off x="4175753" y="3218399"/>
          <a:ext cx="346202" cy="26117"/>
        </a:xfrm>
        <a:custGeom>
          <a:avLst/>
          <a:gdLst/>
          <a:ahLst/>
          <a:cxnLst/>
          <a:rect l="0" t="0" r="0" b="0"/>
          <a:pathLst>
            <a:path>
              <a:moveTo>
                <a:pt x="0" y="13058"/>
              </a:moveTo>
              <a:lnTo>
                <a:pt x="346202" y="13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4340199" y="3222803"/>
        <a:ext cx="17310" cy="17310"/>
      </dsp:txXfrm>
    </dsp:sp>
    <dsp:sp modelId="{66A20237-2352-41E5-AE8F-5D60D76808AB}">
      <dsp:nvSpPr>
        <dsp:cNvPr id="0" name=""/>
        <dsp:cNvSpPr/>
      </dsp:nvSpPr>
      <dsp:spPr>
        <a:xfrm>
          <a:off x="2456677" y="3404549"/>
          <a:ext cx="3770000" cy="130072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b="1" kern="1200" dirty="0"/>
            <a:t>Wymienność</a:t>
          </a:r>
        </a:p>
      </dsp:txBody>
      <dsp:txXfrm>
        <a:off x="3008781" y="3595036"/>
        <a:ext cx="2665792" cy="919752"/>
      </dsp:txXfrm>
    </dsp:sp>
    <dsp:sp modelId="{4B9FB01C-EE2F-4767-BDE0-8B027FA5F6FE}">
      <dsp:nvSpPr>
        <dsp:cNvPr id="0" name=""/>
        <dsp:cNvSpPr/>
      </dsp:nvSpPr>
      <dsp:spPr>
        <a:xfrm rot="10712105">
          <a:off x="2596179" y="2436958"/>
          <a:ext cx="234030" cy="26117"/>
        </a:xfrm>
        <a:custGeom>
          <a:avLst/>
          <a:gdLst/>
          <a:ahLst/>
          <a:cxnLst/>
          <a:rect l="0" t="0" r="0" b="0"/>
          <a:pathLst>
            <a:path>
              <a:moveTo>
                <a:pt x="0" y="13058"/>
              </a:moveTo>
              <a:lnTo>
                <a:pt x="234030" y="13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2707343" y="2444166"/>
        <a:ext cx="11701" cy="11701"/>
      </dsp:txXfrm>
    </dsp:sp>
    <dsp:sp modelId="{9671BC3B-62E1-4F2D-AED4-C7CCC5607BEF}">
      <dsp:nvSpPr>
        <dsp:cNvPr id="0" name=""/>
        <dsp:cNvSpPr/>
      </dsp:nvSpPr>
      <dsp:spPr>
        <a:xfrm>
          <a:off x="165116" y="1833713"/>
          <a:ext cx="2432489" cy="130072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chemeClr val="tx1"/>
              </a:solidFill>
            </a:rPr>
            <a:t>Rotacja</a:t>
          </a:r>
        </a:p>
      </dsp:txBody>
      <dsp:txXfrm>
        <a:off x="521346" y="2024200"/>
        <a:ext cx="1720029" cy="919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A31AF-A3AE-44FA-B5C8-5FF3239450C7}">
      <dsp:nvSpPr>
        <dsp:cNvPr id="0" name=""/>
        <dsp:cNvSpPr/>
      </dsp:nvSpPr>
      <dsp:spPr>
        <a:xfrm>
          <a:off x="3571682" y="2927343"/>
          <a:ext cx="2512483" cy="2395715"/>
        </a:xfrm>
        <a:prstGeom prst="ellipse">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150000"/>
            </a:lnSpc>
            <a:spcBef>
              <a:spcPct val="0"/>
            </a:spcBef>
            <a:spcAft>
              <a:spcPct val="35000"/>
            </a:spcAft>
            <a:buNone/>
          </a:pPr>
          <a:r>
            <a:rPr lang="pl-PL" sz="1800" b="1" kern="1200" dirty="0">
              <a:latin typeface="Arial" panose="020B0604020202020204" pitchFamily="34" charset="0"/>
              <a:cs typeface="Arial" panose="020B0604020202020204" pitchFamily="34" charset="0"/>
            </a:rPr>
            <a:t>Kultura bezpieczeństwa</a:t>
          </a:r>
        </a:p>
      </dsp:txBody>
      <dsp:txXfrm>
        <a:off x="3939627" y="3278187"/>
        <a:ext cx="1776593" cy="1694027"/>
      </dsp:txXfrm>
    </dsp:sp>
    <dsp:sp modelId="{CEA985C7-6913-4C15-BCFB-8F823EFB72D4}">
      <dsp:nvSpPr>
        <dsp:cNvPr id="0" name=""/>
        <dsp:cNvSpPr/>
      </dsp:nvSpPr>
      <dsp:spPr>
        <a:xfrm rot="10800000">
          <a:off x="1196456" y="3783812"/>
          <a:ext cx="2244588" cy="682779"/>
        </a:xfrm>
        <a:prstGeom prst="leftArrow">
          <a:avLst>
            <a:gd name="adj1" fmla="val 60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31F039CC-F4BD-44A6-A3D6-2F895A10FD41}">
      <dsp:nvSpPr>
        <dsp:cNvPr id="0" name=""/>
        <dsp:cNvSpPr/>
      </dsp:nvSpPr>
      <dsp:spPr>
        <a:xfrm>
          <a:off x="67515" y="3454401"/>
          <a:ext cx="2257880" cy="13416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latin typeface="Arial" panose="020B0604020202020204" pitchFamily="34" charset="0"/>
              <a:cs typeface="Arial" panose="020B0604020202020204" pitchFamily="34" charset="0"/>
            </a:rPr>
            <a:t>Zaangażowanie i partycypacja</a:t>
          </a:r>
        </a:p>
      </dsp:txBody>
      <dsp:txXfrm>
        <a:off x="106809" y="3493695"/>
        <a:ext cx="2179292" cy="1263012"/>
      </dsp:txXfrm>
    </dsp:sp>
    <dsp:sp modelId="{5D24EE08-82C8-4266-9215-6F472F405BDA}">
      <dsp:nvSpPr>
        <dsp:cNvPr id="0" name=""/>
        <dsp:cNvSpPr/>
      </dsp:nvSpPr>
      <dsp:spPr>
        <a:xfrm rot="12960000">
          <a:off x="1673759" y="2314824"/>
          <a:ext cx="2264551" cy="682779"/>
        </a:xfrm>
        <a:prstGeom prst="leftArrow">
          <a:avLst>
            <a:gd name="adj1" fmla="val 60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166467D7-5963-4CBC-987F-4A2211439C85}">
      <dsp:nvSpPr>
        <dsp:cNvPr id="0" name=""/>
        <dsp:cNvSpPr/>
      </dsp:nvSpPr>
      <dsp:spPr>
        <a:xfrm>
          <a:off x="957239" y="1319878"/>
          <a:ext cx="1865529" cy="13416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latin typeface="Arial" panose="020B0604020202020204" pitchFamily="34" charset="0"/>
              <a:cs typeface="Arial" panose="020B0604020202020204" pitchFamily="34" charset="0"/>
            </a:rPr>
            <a:t>Szkolenia i analizy wypadków</a:t>
          </a:r>
        </a:p>
      </dsp:txBody>
      <dsp:txXfrm>
        <a:off x="996533" y="1359172"/>
        <a:ext cx="1786941" cy="1263012"/>
      </dsp:txXfrm>
    </dsp:sp>
    <dsp:sp modelId="{3A938EE2-DAD4-43CE-BEA0-E74EB8D1CA1F}">
      <dsp:nvSpPr>
        <dsp:cNvPr id="0" name=""/>
        <dsp:cNvSpPr/>
      </dsp:nvSpPr>
      <dsp:spPr>
        <a:xfrm rot="15120000">
          <a:off x="2912896" y="1421333"/>
          <a:ext cx="2294821" cy="682779"/>
        </a:xfrm>
        <a:prstGeom prst="leftArrow">
          <a:avLst>
            <a:gd name="adj1" fmla="val 60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D64094C8-0C50-47DF-B234-45D7B8BDDF63}">
      <dsp:nvSpPr>
        <dsp:cNvPr id="0" name=""/>
        <dsp:cNvSpPr/>
      </dsp:nvSpPr>
      <dsp:spPr>
        <a:xfrm>
          <a:off x="2867237" y="670"/>
          <a:ext cx="1677001" cy="13416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latin typeface="Arial" panose="020B0604020202020204" pitchFamily="34" charset="0"/>
              <a:cs typeface="Arial" panose="020B0604020202020204" pitchFamily="34" charset="0"/>
            </a:rPr>
            <a:t>Wartości w zakresie BHP</a:t>
          </a:r>
        </a:p>
      </dsp:txBody>
      <dsp:txXfrm>
        <a:off x="2906531" y="39964"/>
        <a:ext cx="1598413" cy="1263012"/>
      </dsp:txXfrm>
    </dsp:sp>
    <dsp:sp modelId="{1F802ED6-C2F2-4084-AB20-B69087208415}">
      <dsp:nvSpPr>
        <dsp:cNvPr id="0" name=""/>
        <dsp:cNvSpPr/>
      </dsp:nvSpPr>
      <dsp:spPr>
        <a:xfrm rot="17280000">
          <a:off x="4448128" y="1421333"/>
          <a:ext cx="2294821" cy="682779"/>
        </a:xfrm>
        <a:prstGeom prst="leftArrow">
          <a:avLst>
            <a:gd name="adj1" fmla="val 60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9DC8EA35-8D32-48E9-90C5-993D71E0EFFD}">
      <dsp:nvSpPr>
        <dsp:cNvPr id="0" name=""/>
        <dsp:cNvSpPr/>
      </dsp:nvSpPr>
      <dsp:spPr>
        <a:xfrm>
          <a:off x="4894302" y="670"/>
          <a:ext cx="2111612" cy="13416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latin typeface="Arial" panose="020B0604020202020204" pitchFamily="34" charset="0"/>
              <a:cs typeface="Arial" panose="020B0604020202020204" pitchFamily="34" charset="0"/>
            </a:rPr>
            <a:t>Stosunki i przynależność</a:t>
          </a:r>
        </a:p>
      </dsp:txBody>
      <dsp:txXfrm>
        <a:off x="4933596" y="39964"/>
        <a:ext cx="2033024" cy="1263012"/>
      </dsp:txXfrm>
    </dsp:sp>
    <dsp:sp modelId="{05E58E4C-4033-4350-9AED-3316752F54E3}">
      <dsp:nvSpPr>
        <dsp:cNvPr id="0" name=""/>
        <dsp:cNvSpPr/>
      </dsp:nvSpPr>
      <dsp:spPr>
        <a:xfrm rot="19550124">
          <a:off x="5763429" y="2366098"/>
          <a:ext cx="2306742" cy="682779"/>
        </a:xfrm>
        <a:prstGeom prst="leftArrow">
          <a:avLst>
            <a:gd name="adj1" fmla="val 60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AB74B324-1A80-4158-AF62-43054D17F398}">
      <dsp:nvSpPr>
        <dsp:cNvPr id="0" name=""/>
        <dsp:cNvSpPr/>
      </dsp:nvSpPr>
      <dsp:spPr>
        <a:xfrm>
          <a:off x="7032630" y="1388986"/>
          <a:ext cx="1677001" cy="13416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latin typeface="Arial" panose="020B0604020202020204" pitchFamily="34" charset="0"/>
              <a:cs typeface="Arial" panose="020B0604020202020204" pitchFamily="34" charset="0"/>
            </a:rPr>
            <a:t>Odpowiedzialność i świadomość</a:t>
          </a:r>
        </a:p>
      </dsp:txBody>
      <dsp:txXfrm>
        <a:off x="7071924" y="1428280"/>
        <a:ext cx="1598413" cy="1263012"/>
      </dsp:txXfrm>
    </dsp:sp>
    <dsp:sp modelId="{8D2E7C1E-4DC0-4B8B-AB2C-FE08DF1B9B9D}">
      <dsp:nvSpPr>
        <dsp:cNvPr id="0" name=""/>
        <dsp:cNvSpPr/>
      </dsp:nvSpPr>
      <dsp:spPr>
        <a:xfrm>
          <a:off x="6214802" y="3783812"/>
          <a:ext cx="2244588" cy="682779"/>
        </a:xfrm>
        <a:prstGeom prst="leftArrow">
          <a:avLst>
            <a:gd name="adj1" fmla="val 60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161DC0B1-10D8-4650-BD0E-F44FAFB54B6B}">
      <dsp:nvSpPr>
        <dsp:cNvPr id="0" name=""/>
        <dsp:cNvSpPr/>
      </dsp:nvSpPr>
      <dsp:spPr>
        <a:xfrm>
          <a:off x="7733777" y="3454401"/>
          <a:ext cx="1451226" cy="13416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latin typeface="Arial" panose="020B0604020202020204" pitchFamily="34" charset="0"/>
              <a:cs typeface="Arial" panose="020B0604020202020204" pitchFamily="34" charset="0"/>
            </a:rPr>
            <a:t>Bezpieczne zachowania</a:t>
          </a:r>
        </a:p>
      </dsp:txBody>
      <dsp:txXfrm>
        <a:off x="7773071" y="3493695"/>
        <a:ext cx="1372638" cy="126301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7" name="Rectangle 5"/>
          <p:cNvSpPr>
            <a:spLocks noGrp="1" noChangeArrowheads="1"/>
          </p:cNvSpPr>
          <p:nvPr>
            <p:ph type="sldNum" sz="quarter" idx="3"/>
          </p:nvPr>
        </p:nvSpPr>
        <p:spPr bwMode="auto">
          <a:xfrm>
            <a:off x="6117167" y="9502696"/>
            <a:ext cx="764646" cy="500142"/>
          </a:xfrm>
          <a:prstGeom prst="rect">
            <a:avLst/>
          </a:prstGeom>
          <a:noFill/>
          <a:ln w="9525">
            <a:noFill/>
            <a:miter lim="800000"/>
            <a:headEnd/>
            <a:tailEnd/>
          </a:ln>
          <a:effectLst/>
        </p:spPr>
        <p:txBody>
          <a:bodyPr vert="horz" wrap="square" lIns="96478" tIns="48239" rIns="96478" bIns="48239" numCol="1" anchor="b" anchorCtr="0" compatLnSpc="1">
            <a:prstTxWarp prst="textNoShape">
              <a:avLst/>
            </a:prstTxWarp>
          </a:bodyPr>
          <a:lstStyle>
            <a:lvl1pPr algn="r">
              <a:defRPr sz="1300"/>
            </a:lvl1pPr>
          </a:lstStyle>
          <a:p>
            <a:fld id="{F2A3FC4F-BAEA-4954-8CFB-8FB8A5C7C807}" type="slidenum">
              <a:rPr lang="pl-PL"/>
              <a:pPr/>
              <a:t>‹#›</a:t>
            </a:fld>
            <a:endParaRPr lang="pl-PL"/>
          </a:p>
        </p:txBody>
      </p:sp>
      <p:sp>
        <p:nvSpPr>
          <p:cNvPr id="33798" name="Rectangle 6"/>
          <p:cNvSpPr>
            <a:spLocks noChangeArrowheads="1"/>
          </p:cNvSpPr>
          <p:nvPr/>
        </p:nvSpPr>
        <p:spPr bwMode="auto">
          <a:xfrm>
            <a:off x="0" y="0"/>
            <a:ext cx="6881813" cy="500142"/>
          </a:xfrm>
          <a:prstGeom prst="rect">
            <a:avLst/>
          </a:prstGeom>
          <a:noFill/>
          <a:ln w="9525">
            <a:noFill/>
            <a:miter lim="800000"/>
            <a:headEnd/>
            <a:tailEnd/>
          </a:ln>
          <a:effectLst/>
        </p:spPr>
        <p:txBody>
          <a:bodyPr lIns="96478" tIns="48239" rIns="96478" bIns="48239"/>
          <a:lstStyle/>
          <a:p>
            <a:pPr algn="ctr"/>
            <a:endParaRPr lang="pl-PL" sz="1300" b="1" dirty="0"/>
          </a:p>
          <a:p>
            <a:pPr algn="ctr"/>
            <a:r>
              <a:rPr lang="pl-PL" sz="1300" b="1" dirty="0"/>
              <a:t>ERGONOMIA I OCHRONA PRACY</a:t>
            </a:r>
          </a:p>
        </p:txBody>
      </p:sp>
      <p:sp>
        <p:nvSpPr>
          <p:cNvPr id="33799" name="Rectangle 7"/>
          <p:cNvSpPr>
            <a:spLocks noGrp="1" noChangeArrowheads="1"/>
          </p:cNvSpPr>
          <p:nvPr>
            <p:ph type="ftr" sz="quarter" idx="2"/>
          </p:nvPr>
        </p:nvSpPr>
        <p:spPr bwMode="auto">
          <a:xfrm>
            <a:off x="0" y="9502696"/>
            <a:ext cx="6499490" cy="500142"/>
          </a:xfrm>
          <a:prstGeom prst="rect">
            <a:avLst/>
          </a:prstGeom>
          <a:noFill/>
          <a:ln w="9525">
            <a:noFill/>
            <a:miter lim="800000"/>
            <a:headEnd/>
            <a:tailEnd/>
          </a:ln>
          <a:effectLst/>
        </p:spPr>
        <p:txBody>
          <a:bodyPr vert="horz" wrap="square" lIns="96478" tIns="48239" rIns="96478" bIns="48239" numCol="1" anchor="b" anchorCtr="0" compatLnSpc="1">
            <a:prstTxWarp prst="textNoShape">
              <a:avLst/>
            </a:prstTxWarp>
          </a:bodyPr>
          <a:lstStyle>
            <a:lvl1pPr>
              <a:defRPr sz="900" b="1"/>
            </a:lvl1pPr>
          </a:lstStyle>
          <a:p>
            <a:r>
              <a:rPr lang="pl-PL" dirty="0"/>
              <a:t>Jgra@pg.edu.pl</a:t>
            </a:r>
            <a:endParaRPr lang="pl-PL" sz="13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82119" cy="500142"/>
          </a:xfrm>
          <a:prstGeom prst="rect">
            <a:avLst/>
          </a:prstGeom>
          <a:noFill/>
          <a:ln w="9525">
            <a:noFill/>
            <a:miter lim="800000"/>
            <a:headEnd/>
            <a:tailEnd/>
          </a:ln>
          <a:effectLst/>
        </p:spPr>
        <p:txBody>
          <a:bodyPr vert="horz" wrap="square" lIns="96478" tIns="48239" rIns="96478" bIns="48239" numCol="1" anchor="t" anchorCtr="0" compatLnSpc="1">
            <a:prstTxWarp prst="textNoShape">
              <a:avLst/>
            </a:prstTxWarp>
          </a:bodyPr>
          <a:lstStyle>
            <a:lvl1pPr>
              <a:defRPr sz="1300"/>
            </a:lvl1pPr>
          </a:lstStyle>
          <a:p>
            <a:endParaRPr lang="pl-PL"/>
          </a:p>
        </p:txBody>
      </p:sp>
      <p:sp>
        <p:nvSpPr>
          <p:cNvPr id="2051" name="Rectangle 3"/>
          <p:cNvSpPr>
            <a:spLocks noGrp="1" noChangeArrowheads="1"/>
          </p:cNvSpPr>
          <p:nvPr>
            <p:ph type="dt" idx="1"/>
          </p:nvPr>
        </p:nvSpPr>
        <p:spPr bwMode="auto">
          <a:xfrm>
            <a:off x="3899694" y="0"/>
            <a:ext cx="2982119" cy="500142"/>
          </a:xfrm>
          <a:prstGeom prst="rect">
            <a:avLst/>
          </a:prstGeom>
          <a:noFill/>
          <a:ln w="9525">
            <a:noFill/>
            <a:miter lim="800000"/>
            <a:headEnd/>
            <a:tailEnd/>
          </a:ln>
          <a:effectLst/>
        </p:spPr>
        <p:txBody>
          <a:bodyPr vert="horz" wrap="square" lIns="96478" tIns="48239" rIns="96478" bIns="48239" numCol="1" anchor="t" anchorCtr="0" compatLnSpc="1">
            <a:prstTxWarp prst="textNoShape">
              <a:avLst/>
            </a:prstTxWarp>
          </a:bodyPr>
          <a:lstStyle>
            <a:lvl1pPr algn="r">
              <a:defRPr sz="1300"/>
            </a:lvl1pPr>
          </a:lstStyle>
          <a:p>
            <a:endParaRPr lang="pl-PL"/>
          </a:p>
        </p:txBody>
      </p:sp>
      <p:sp>
        <p:nvSpPr>
          <p:cNvPr id="2052" name="Rectangle 4"/>
          <p:cNvSpPr>
            <a:spLocks noGrp="1" noRot="1" noChangeAspect="1" noChangeArrowheads="1" noTextEdit="1"/>
          </p:cNvSpPr>
          <p:nvPr>
            <p:ph type="sldImg" idx="2"/>
          </p:nvPr>
        </p:nvSpPr>
        <p:spPr bwMode="auto">
          <a:xfrm>
            <a:off x="942975" y="750888"/>
            <a:ext cx="4997450" cy="3749675"/>
          </a:xfrm>
          <a:prstGeom prst="rect">
            <a:avLst/>
          </a:prstGeom>
          <a:noFill/>
          <a:ln w="9525">
            <a:solidFill>
              <a:srgbClr val="000000"/>
            </a:solidFill>
            <a:miter lim="800000"/>
            <a:headEnd/>
            <a:tailEnd/>
          </a:ln>
          <a:effectLst/>
        </p:spPr>
      </p:sp>
      <p:sp>
        <p:nvSpPr>
          <p:cNvPr id="2053" name="Rectangle 5"/>
          <p:cNvSpPr>
            <a:spLocks noGrp="1" noChangeArrowheads="1"/>
          </p:cNvSpPr>
          <p:nvPr>
            <p:ph type="body" sz="quarter" idx="3"/>
          </p:nvPr>
        </p:nvSpPr>
        <p:spPr bwMode="auto">
          <a:xfrm>
            <a:off x="917575" y="4751348"/>
            <a:ext cx="5046663" cy="4501277"/>
          </a:xfrm>
          <a:prstGeom prst="rect">
            <a:avLst/>
          </a:prstGeom>
          <a:noFill/>
          <a:ln w="9525">
            <a:noFill/>
            <a:miter lim="800000"/>
            <a:headEnd/>
            <a:tailEnd/>
          </a:ln>
          <a:effectLst/>
        </p:spPr>
        <p:txBody>
          <a:bodyPr vert="horz" wrap="square" lIns="96478" tIns="48239" rIns="96478" bIns="48239"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2054" name="Rectangle 6"/>
          <p:cNvSpPr>
            <a:spLocks noGrp="1" noChangeArrowheads="1"/>
          </p:cNvSpPr>
          <p:nvPr>
            <p:ph type="ftr" sz="quarter" idx="4"/>
          </p:nvPr>
        </p:nvSpPr>
        <p:spPr bwMode="auto">
          <a:xfrm>
            <a:off x="0" y="9502696"/>
            <a:ext cx="2982119" cy="500142"/>
          </a:xfrm>
          <a:prstGeom prst="rect">
            <a:avLst/>
          </a:prstGeom>
          <a:noFill/>
          <a:ln w="9525">
            <a:noFill/>
            <a:miter lim="800000"/>
            <a:headEnd/>
            <a:tailEnd/>
          </a:ln>
          <a:effectLst/>
        </p:spPr>
        <p:txBody>
          <a:bodyPr vert="horz" wrap="square" lIns="96478" tIns="48239" rIns="96478" bIns="48239" numCol="1" anchor="b" anchorCtr="0" compatLnSpc="1">
            <a:prstTxWarp prst="textNoShape">
              <a:avLst/>
            </a:prstTxWarp>
          </a:bodyPr>
          <a:lstStyle>
            <a:lvl1pPr>
              <a:defRPr sz="1300"/>
            </a:lvl1pPr>
          </a:lstStyle>
          <a:p>
            <a:endParaRPr lang="pl-PL"/>
          </a:p>
        </p:txBody>
      </p:sp>
      <p:sp>
        <p:nvSpPr>
          <p:cNvPr id="2055" name="Rectangle 7"/>
          <p:cNvSpPr>
            <a:spLocks noGrp="1" noChangeArrowheads="1"/>
          </p:cNvSpPr>
          <p:nvPr>
            <p:ph type="sldNum" sz="quarter" idx="5"/>
          </p:nvPr>
        </p:nvSpPr>
        <p:spPr bwMode="auto">
          <a:xfrm>
            <a:off x="3899694" y="9502696"/>
            <a:ext cx="2982119" cy="500142"/>
          </a:xfrm>
          <a:prstGeom prst="rect">
            <a:avLst/>
          </a:prstGeom>
          <a:noFill/>
          <a:ln w="9525">
            <a:noFill/>
            <a:miter lim="800000"/>
            <a:headEnd/>
            <a:tailEnd/>
          </a:ln>
          <a:effectLst/>
        </p:spPr>
        <p:txBody>
          <a:bodyPr vert="horz" wrap="square" lIns="96478" tIns="48239" rIns="96478" bIns="48239" numCol="1" anchor="b" anchorCtr="0" compatLnSpc="1">
            <a:prstTxWarp prst="textNoShape">
              <a:avLst/>
            </a:prstTxWarp>
          </a:bodyPr>
          <a:lstStyle>
            <a:lvl1pPr algn="r">
              <a:defRPr sz="1300"/>
            </a:lvl1pPr>
          </a:lstStyle>
          <a:p>
            <a:fld id="{72504ED3-B481-4164-A2E9-F5C58D4BDA10}" type="slidenum">
              <a:rPr lang="pl-PL"/>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761A0-0A2B-4E32-85A1-CBB41C579176}" type="slidenum">
              <a:rPr lang="pl-PL"/>
              <a:pPr/>
              <a:t>1</a:t>
            </a:fld>
            <a:endParaRPr lang="pl-PL"/>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7575" y="4751348"/>
            <a:ext cx="5276057" cy="4501277"/>
          </a:xfrm>
        </p:spPr>
        <p:txBody>
          <a:bodyPr/>
          <a:lstStyle/>
          <a:p>
            <a:pPr algn="just">
              <a:spcAft>
                <a:spcPts val="633"/>
              </a:spcAft>
            </a:pPr>
            <a:endParaRPr lang="pl-PL"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10</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364868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11</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137139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12</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337990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13</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448418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72C39B-5141-462A-A848-B505383ADFCB}" type="slidenum">
              <a:rPr lang="pl-PL"/>
              <a:pPr/>
              <a:t>14</a:t>
            </a:fld>
            <a:endParaRPr lang="pl-PL"/>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algn="just"/>
            <a:endParaRPr lang="pl-PL"/>
          </a:p>
          <a:p>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8A497-CC6A-48C7-BF52-A65C833CE154}" type="slidenum">
              <a:rPr lang="pl-PL"/>
              <a:pPr/>
              <a:t>15</a:t>
            </a:fld>
            <a:endParaRPr lang="pl-PL"/>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pPr algn="just">
              <a:spcAft>
                <a:spcPts val="633"/>
              </a:spcAft>
              <a:buFont typeface="Symbol" pitchFamily="18" charset="2"/>
              <a:buChar char="·"/>
            </a:pPr>
            <a:endParaRPr lang="pl-PL"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A2FD8-8536-440B-A400-493607C4A2AC}" type="slidenum">
              <a:rPr lang="pl-PL"/>
              <a:pPr/>
              <a:t>16</a:t>
            </a:fld>
            <a:endParaRPr lang="pl-PL"/>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algn="just"/>
            <a:endParaRPr lang="pl-PL"/>
          </a:p>
          <a:p>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0AD28-F006-40F0-9752-5D449812175B}" type="slidenum">
              <a:rPr lang="pl-PL"/>
              <a:pPr/>
              <a:t>17</a:t>
            </a:fld>
            <a:endParaRPr lang="pl-PL"/>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7575" y="4751348"/>
            <a:ext cx="5199592" cy="4501277"/>
          </a:xfrm>
        </p:spPr>
        <p:txBody>
          <a:bodyPr/>
          <a:lstStyle/>
          <a:p>
            <a:pPr algn="just"/>
            <a:endParaRPr lang="pl-PL" b="1"/>
          </a:p>
          <a:p>
            <a:pPr algn="just"/>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51F215-9B9B-4F0E-A854-F3EFED67200B}" type="slidenum">
              <a:rPr lang="pl-PL"/>
              <a:pPr/>
              <a:t>18</a:t>
            </a:fld>
            <a:endParaRPr lang="pl-PL"/>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pPr algn="just"/>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73402-F170-4EA6-A5D1-90A0558C2FE4}" type="slidenum">
              <a:rPr lang="pl-PL"/>
              <a:pPr/>
              <a:t>19</a:t>
            </a:fld>
            <a:endParaRPr lang="pl-PL"/>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pl-PL"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DA830-602D-430B-9BA0-B32F0A407B28}" type="slidenum">
              <a:rPr lang="pl-PL"/>
              <a:pPr/>
              <a:t>2</a:t>
            </a:fld>
            <a:endParaRPr lang="pl-PL"/>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pPr algn="just"/>
            <a:endParaRPr lang="pl-PL"/>
          </a:p>
          <a:p>
            <a:pPr lvl="1" algn="just"/>
            <a:endParaRPr lang="pl-PL"/>
          </a:p>
          <a:p>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A8AF63-4F6A-4C97-B451-EB6463797C6F}" type="slidenum">
              <a:rPr lang="pl-PL"/>
              <a:pPr/>
              <a:t>20</a:t>
            </a:fld>
            <a:endParaRPr lang="pl-PL"/>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lgn="just">
              <a:spcAft>
                <a:spcPts val="633"/>
              </a:spcAft>
            </a:pPr>
            <a:endParaRPr lang="pl-PL"/>
          </a:p>
          <a:p>
            <a:pPr algn="just">
              <a:spcAft>
                <a:spcPts val="633"/>
              </a:spcAft>
            </a:pPr>
            <a:endParaRPr lang="pl-PL"/>
          </a:p>
          <a:p>
            <a:pPr algn="just">
              <a:spcAft>
                <a:spcPts val="633"/>
              </a:spcAft>
            </a:pPr>
            <a:endParaRPr lang="pl-PL"/>
          </a:p>
          <a:p>
            <a:pPr lvl="1" algn="just">
              <a:spcAft>
                <a:spcPts val="633"/>
              </a:spcAft>
              <a:buFont typeface="Symbol" pitchFamily="18" charset="2"/>
              <a:buChar char="·"/>
            </a:pPr>
            <a:endParaRPr lang="pl-PL"/>
          </a:p>
          <a:p>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7C828-FF1F-4B4E-9920-7776E1C9B301}" type="slidenum">
              <a:rPr lang="pl-PL"/>
              <a:pPr/>
              <a:t>21</a:t>
            </a:fld>
            <a:endParaRPr lang="pl-PL"/>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pPr algn="just"/>
            <a:endParaRPr lang="pl-PL"/>
          </a:p>
          <a:p>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C9BB7-61CF-48C4-A5B1-48420951B1D7}" type="slidenum">
              <a:rPr lang="pl-PL"/>
              <a:pPr/>
              <a:t>22</a:t>
            </a:fld>
            <a:endParaRPr lang="pl-PL"/>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7575" y="4751348"/>
            <a:ext cx="5505450" cy="4501277"/>
          </a:xfrm>
        </p:spPr>
        <p:txBody>
          <a:bodyPr/>
          <a:lstStyle/>
          <a:p>
            <a:endParaRPr lang="pl-PL"/>
          </a:p>
          <a:p>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BAA32-D673-4D7D-B2F6-70C5609B46ED}" type="slidenum">
              <a:rPr lang="pl-PL"/>
              <a:pPr/>
              <a:t>23</a:t>
            </a:fld>
            <a:endParaRPr lang="pl-PL"/>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382323" y="4751348"/>
            <a:ext cx="6040703" cy="5001419"/>
          </a:xfrm>
        </p:spPr>
        <p:txBody>
          <a:bodyPr/>
          <a:lstStyle/>
          <a:p>
            <a:pPr algn="just">
              <a:spcAft>
                <a:spcPts val="633"/>
              </a:spcAft>
            </a:pPr>
            <a:endParaRPr lang="pl-PL"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F5B49D-9FC4-4735-BAFF-4D6122B2A780}" type="slidenum">
              <a:rPr lang="pl-PL"/>
              <a:pPr/>
              <a:t>24</a:t>
            </a:fld>
            <a:endParaRPr lang="pl-PL"/>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611717" y="4751348"/>
            <a:ext cx="5887773" cy="4918062"/>
          </a:xfrm>
        </p:spPr>
        <p:txBody>
          <a:bodyPr/>
          <a:lstStyle/>
          <a:p>
            <a:pPr algn="just">
              <a:spcAft>
                <a:spcPts val="633"/>
              </a:spcAft>
            </a:pPr>
            <a:endParaRPr lang="pl-PL"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D33A17-7BA8-4037-90F5-0C032D3D2494}"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pl-PL" b="1" dirty="0" err="1"/>
              <a:t>Tytyk</a:t>
            </a:r>
            <a:r>
              <a:rPr lang="pl-PL" b="1" dirty="0"/>
              <a:t> E.: Metodologia projektowania ergonomicznego w budowie maszyn. </a:t>
            </a:r>
          </a:p>
          <a:p>
            <a:r>
              <a:rPr lang="pl-PL" dirty="0"/>
              <a:t>Można wyróżnić następujące elementy pojawiające się w różnych definicjach ergonomii:</a:t>
            </a:r>
          </a:p>
          <a:p>
            <a:pPr>
              <a:buFontTx/>
              <a:buChar char="•"/>
            </a:pPr>
            <a:r>
              <a:rPr lang="pl-PL" dirty="0"/>
              <a:t>jest to nauka stosowana (w odróżnieniu od nauk teoretycznych) dlatego, że tematyka badań wynika z zapotrzebowania praktycznego, a dorobek naukowy może i powinien być weryfikowany przez zaprojektowanie i zrealizowanie zmian w zastanej rzeczywistości</a:t>
            </a:r>
          </a:p>
          <a:p>
            <a:pPr>
              <a:buFontTx/>
              <a:buChar char="•"/>
            </a:pPr>
            <a:r>
              <a:rPr lang="pl-PL" dirty="0"/>
              <a:t>charakteryzuje się </a:t>
            </a:r>
            <a:r>
              <a:rPr lang="pl-PL" dirty="0" err="1"/>
              <a:t>humanocentryzmem</a:t>
            </a:r>
            <a:r>
              <a:rPr lang="pl-PL" dirty="0"/>
              <a:t>, tzn. ocena rozwiązań technicznych i organizacyjnych, związanych ze współdziałaniem człowieka i środków technicznych, dokonywana jest przy założeniu, że dobro (dobrostan) człowieka musi być traktowane priorytetowo w stosunku do kryteriów technicznych lub ekonomicznych, co w kontekście inżynierskim przekłada się na zasadę, zgodnie z którą technikę należy dostosować (doprojektować, dopasować) do człowieka, a człowieka do techniki – jedynie w ograniczonym zakresie</a:t>
            </a:r>
          </a:p>
          <a:p>
            <a:pPr>
              <a:buFontTx/>
              <a:buChar char="•"/>
            </a:pPr>
            <a:r>
              <a:rPr lang="pl-PL" dirty="0"/>
              <a:t>akcentowana jest konieczność harmonijnego, efektywnego współdziałania człowieka i środków technicznych zainteresowania ergonomii dotyczą określonego systemu działania, złożonego z podsystemu ludzkiego i podsystemu technicznego</a:t>
            </a:r>
          </a:p>
          <a:p>
            <a:pPr>
              <a:buFontTx/>
              <a:buChar char="•"/>
            </a:pPr>
            <a:r>
              <a:rPr lang="pl-PL" dirty="0"/>
              <a:t>zainteresowania ergonomii rozciągają się na wszystkie przejawy kontaktów człowieka ze środkami technicznymi, mające miejsce podczas pracy, nauki, rekreacji, sportu, podróży, zajęć domowych, leczenia, rehabilitacji, wspomagania niepełnosprawności itd.</a:t>
            </a:r>
          </a:p>
          <a:p>
            <a:r>
              <a:rPr lang="pl-PL" dirty="0"/>
              <a:t>Dążenie do podwyższania ergonomicznej jakości obiektów technicznych nie ma nic wspólnego z działalnością idealistyczną i charytatywną. Wręcz przeciwnie – celem działalności ergonomicznej jest zwiększenie efektywności działań ludzkich, w tym: pracy zawodowej, lecz nie kosztem zwiększonego wysiłku czy innych obciążeń człowieka. Wyższa jakość ergonomiczna (ergonomiczność) urządzeń technicznych, którymi posługuje się człowiek w procesie pracy, sprzyjają:</a:t>
            </a:r>
          </a:p>
          <a:p>
            <a:pPr>
              <a:buFontTx/>
              <a:buChar char="•"/>
            </a:pPr>
            <a:r>
              <a:rPr lang="pl-PL" dirty="0"/>
              <a:t>lepszej i wydajniejszej pracy</a:t>
            </a:r>
          </a:p>
          <a:p>
            <a:pPr>
              <a:buFontTx/>
              <a:buChar char="•"/>
            </a:pPr>
            <a:r>
              <a:rPr lang="pl-PL" dirty="0"/>
              <a:t>zmniejszeniu biologicznych kosztów pracy</a:t>
            </a:r>
          </a:p>
          <a:p>
            <a:pPr>
              <a:buFontTx/>
              <a:buChar char="•"/>
            </a:pPr>
            <a:r>
              <a:rPr lang="pl-PL" dirty="0"/>
              <a:t>zmniejszeniu liczby i kosztów braków oraz błędów popełnianych w pracy</a:t>
            </a:r>
          </a:p>
          <a:p>
            <a:pPr>
              <a:buFontTx/>
              <a:buChar char="•"/>
            </a:pPr>
            <a:r>
              <a:rPr lang="pl-PL" dirty="0"/>
              <a:t>zwiększeniu bezpieczeństwa pracy i eliminacji chorób zawodowych</a:t>
            </a:r>
          </a:p>
          <a:p>
            <a:pPr>
              <a:buFontTx/>
              <a:buChar char="•"/>
            </a:pPr>
            <a:r>
              <a:rPr lang="pl-PL" dirty="0"/>
              <a:t>lepszemu wykorzystaniu czasu pracy</a:t>
            </a:r>
          </a:p>
          <a:p>
            <a:pPr>
              <a:buFontTx/>
              <a:buChar char="•"/>
            </a:pPr>
            <a:r>
              <a:rPr lang="pl-PL" dirty="0"/>
              <a:t>ograniczeniu absencji chorobowej</a:t>
            </a:r>
          </a:p>
          <a:p>
            <a:pPr>
              <a:buFontTx/>
              <a:buChar char="•"/>
            </a:pPr>
            <a:r>
              <a:rPr lang="pl-PL" dirty="0"/>
              <a:t>zwiększeniu satysfakcji z pracy oraz pozytywnej motywacji</a:t>
            </a:r>
          </a:p>
          <a:p>
            <a:pPr>
              <a:buFontTx/>
              <a:buChar char="•"/>
            </a:pPr>
            <a:r>
              <a:rPr lang="pl-PL" dirty="0"/>
              <a:t>odczuwaniu zadowolenia i przyjemności z kontaktu z urządzeniami technicznymi.</a:t>
            </a:r>
          </a:p>
          <a:p>
            <a:r>
              <a:rPr lang="pl-PL" dirty="0"/>
              <a:t>          </a:t>
            </a:r>
          </a:p>
          <a:p>
            <a:endParaRPr lang="pl-PL" dirty="0"/>
          </a:p>
        </p:txBody>
      </p:sp>
    </p:spTree>
    <p:extLst>
      <p:ext uri="{BB962C8B-B14F-4D97-AF65-F5344CB8AC3E}">
        <p14:creationId xmlns:p14="http://schemas.microsoft.com/office/powerpoint/2010/main" val="3268441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E2C7A7-EF8B-4E6F-BF08-ECEE5F2EA973}"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pl-PL" b="1" dirty="0"/>
              <a:t>Górska E., </a:t>
            </a:r>
            <a:r>
              <a:rPr lang="pl-PL" b="1" dirty="0" err="1"/>
              <a:t>Tytyk</a:t>
            </a:r>
            <a:r>
              <a:rPr lang="pl-PL" b="1" dirty="0"/>
              <a:t> E.: Ergonomia w projektowaniu stanowisk pracy. Podstawy teoretyczne. </a:t>
            </a:r>
          </a:p>
          <a:p>
            <a:r>
              <a:rPr lang="pl-PL" dirty="0"/>
              <a:t>Praktyczne działania ergonomii w sferze techniki dzieli się tradycyjnie na korekcyjne i koncepcyjne. Podział ten, wprowadzony przez francuskiego lekarza G. </a:t>
            </a:r>
            <a:r>
              <a:rPr lang="pl-PL" dirty="0" err="1"/>
              <a:t>Coppée</a:t>
            </a:r>
            <a:r>
              <a:rPr lang="pl-PL" dirty="0"/>
              <a:t> w 1964 r., ma znaczenie jedynie poglądowe. Jest to podział nieostry, a w praktyce oba nurty wzajemnie się przeplatają i uzupełniają. Ergonomia korekcyjna zajmuje się naprawą sytuacji istniejących. Jednak aby wprowadzić pożądane zmiany do systemów już istniejących, należy najpierw te zmiany zaprojektować – a to jest działalność z zakresu ergonomii koncepcyjnej. Ergonomia koncepcyjna to wprowadzanie zasad ergonomii już w trakcie projektowania systemów. Proces projektowania obejmuje również fazy wykonania i badania prototypu, w których trzeba korzystać z diagnostycznych metod ergonomii korekcyjnej. Dłuższą tradycję mają działania noszące nazwę ergonomii korekcyjnej. Korekta warunków pracy jest dokonywana przez modernizację istniejących i pracujących już maszyn i urządzeń oraz wprowadzenie elementów zabezpieczających ludzi przed niekorzystnymi wpływami środowiska pracy. Działania tego typu mają już uznaną renomę i są stosowane najczęściej. Spotykają się one jednak z tak poważnymi ograniczeniami natury technicznej, organizacyjnej i ekonomicznej, że ich efektywność jest stosunkowo mała, a koszty z reguły duże. Ergonomiczna modernizacja urządzeń wiąże się z koniecznością wyłączenia ich z ruchu, wprowadza to zakłócenia w organizacji pracy, powoduje straty wynikające ze zmniejszenia skali produkcji, konieczności szukania kooperantów oraz przeszkolenia personelu, istnienia okresu przejściowego związanego ze zmianą przyzwyczajeń i rutyny itd. Działania określane jako ergonomia koncepcyjna nie napotykają na tego rodzaju ograniczenia, natomiast muszą przezwyciężyć inne bariery. Są to bariery natury psychologicznej. </a:t>
            </a:r>
          </a:p>
          <a:p>
            <a:pPr>
              <a:buFontTx/>
              <a:buChar char="•"/>
            </a:pPr>
            <a:r>
              <a:rPr lang="pl-PL" dirty="0"/>
              <a:t>Pierwsza polega na tym, że projektant ma wewnętrzne przekonanie, bardzo często niczym nie uzasadnione, że trudny problem, przed którym stanął, jest niemożliwy do rozwiązania lub wadliwie sformułowany. Na swoje usprawiedliwienie projektant często przytacza argument, że postawiono go przed zadaniem nierozwiązywalnym, że ktoś sztucznie wywołuje ten problem aby utrudnić mu życie itp. Oczywiście to nie są poważne argumenty, a ponadto nie najlepiej świadczą o kwalifikacjach zawodowych projektanta.</a:t>
            </a:r>
          </a:p>
          <a:p>
            <a:pPr>
              <a:buFontTx/>
              <a:buChar char="•"/>
            </a:pPr>
            <a:r>
              <a:rPr lang="pl-PL" dirty="0"/>
              <a:t>Druga bariera psychologiczna sprowadza się do tego, że projektant, zwłaszcza z dłuższym stażem pracy, ma tendencje do preferowania stereotypowych, tradycyjnych i często przestarzałych rozwiązań bądź też stosuje rozwiązania z jednej wybranej, jak gdyby ulubionej dziedziny techniki lub technologii. Jest to wynikiem m.in. operowania ścisłą, fachową terminologią, która zawęża obszar możliwych rozwiązań projektu. </a:t>
            </a:r>
          </a:p>
        </p:txBody>
      </p:sp>
    </p:spTree>
    <p:extLst>
      <p:ext uri="{BB962C8B-B14F-4D97-AF65-F5344CB8AC3E}">
        <p14:creationId xmlns:p14="http://schemas.microsoft.com/office/powerpoint/2010/main" val="2403570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F88EBCE-08E2-423C-A886-E65E52A339E2}"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pl-PL" b="1" dirty="0"/>
              <a:t>Laskowski Sz.: Nauka o Pracy </a:t>
            </a:r>
          </a:p>
          <a:p>
            <a:r>
              <a:rPr lang="pl-PL" dirty="0"/>
              <a:t>Słowo praca służyło od początku dziejów ludzkości do określenia świadomego wysiłku, zmierzającego do osiągnięcia wyznaczonego celu. Początkowo posługiwano się nim dla oznaczenia wysiłku człowieka i zwierzęcia. W miarę rozwoju ludzkości zakres pojęciowy „pracy” zaczął się poszerzać i poza wysiłkiem mięśni oznaczał również wysiłek, umysłowy, działanie maszyny, działanie zbiorowe.</a:t>
            </a:r>
          </a:p>
          <a:p>
            <a:r>
              <a:rPr lang="pl-PL" dirty="0"/>
              <a:t>Dziś słowo „praca” ma tak wiele znaczeń, że bez wyraźnego wskazania o jaką pracę chodzi nie bylibyśmy się w stanie porozumieć. Inne znaczenie jest pracy w mechanice, inne w prakseologii, jeszcze inne w ekonomii, czy socjologii</a:t>
            </a:r>
          </a:p>
          <a:p>
            <a:r>
              <a:rPr lang="pl-PL" b="1" dirty="0"/>
              <a:t>Kotarbiński T.: </a:t>
            </a:r>
            <a:r>
              <a:rPr lang="pl-PL" dirty="0"/>
              <a:t>Traktat o dobrej robocie. Ossolineum </a:t>
            </a:r>
          </a:p>
          <a:p>
            <a:r>
              <a:rPr lang="pl-PL" dirty="0"/>
              <a:t>Działanie – podmiotami działającymi są tylko osobniki. Tylko osobnik spostrzega, obmyśla, postanawia, wywiera impulsy dowolne.</a:t>
            </a:r>
          </a:p>
          <a:p>
            <a:r>
              <a:rPr lang="pl-PL" b="1" dirty="0"/>
              <a:t>Laskowski Sz.: Nauka o Pracy </a:t>
            </a:r>
            <a:r>
              <a:rPr lang="pl-PL" dirty="0"/>
              <a:t>Świadomość – oznacza zmierzać do określonego celu.</a:t>
            </a:r>
          </a:p>
          <a:p>
            <a:r>
              <a:rPr lang="pl-PL" dirty="0"/>
              <a:t>Heteroteliczność oznacza, że jest praca jest wykonywana dla nie dla niej samej, lecz dla jakiegoś celu leżącego poza nim.</a:t>
            </a:r>
          </a:p>
          <a:p>
            <a:endParaRPr lang="pl-PL" dirty="0"/>
          </a:p>
        </p:txBody>
      </p:sp>
    </p:spTree>
    <p:extLst>
      <p:ext uri="{BB962C8B-B14F-4D97-AF65-F5344CB8AC3E}">
        <p14:creationId xmlns:p14="http://schemas.microsoft.com/office/powerpoint/2010/main" val="1045244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4B907A4-0FF0-4993-A5AF-9E4BD5755F0D}"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pl-PL" b="1" dirty="0"/>
              <a:t>Laskowski Sz.: Nauka o Pracy</a:t>
            </a:r>
          </a:p>
          <a:p>
            <a:r>
              <a:rPr lang="pl-PL" dirty="0"/>
              <a:t>Podział pracy wg okoliczności:</a:t>
            </a:r>
          </a:p>
          <a:p>
            <a:pPr>
              <a:buFontTx/>
              <a:buChar char="•"/>
            </a:pPr>
            <a:r>
              <a:rPr lang="pl-PL" dirty="0"/>
              <a:t>Cel – np.. Praca produkcyjna, nieprodukcyjna</a:t>
            </a:r>
          </a:p>
          <a:p>
            <a:pPr>
              <a:buFontTx/>
              <a:buChar char="•"/>
            </a:pPr>
            <a:r>
              <a:rPr lang="pl-PL" dirty="0"/>
              <a:t>Podmiot – kto ją wykonuje,</a:t>
            </a:r>
          </a:p>
          <a:p>
            <a:pPr>
              <a:buFontTx/>
              <a:buChar char="•"/>
            </a:pPr>
            <a:r>
              <a:rPr lang="pl-PL" dirty="0"/>
              <a:t>Przedmiot – czego dotyczy,</a:t>
            </a:r>
          </a:p>
          <a:p>
            <a:pPr>
              <a:buFontTx/>
              <a:buChar char="•"/>
            </a:pPr>
            <a:r>
              <a:rPr lang="pl-PL" dirty="0"/>
              <a:t>Miejsce wykonywania np. praca na wolnym powietrzu,</a:t>
            </a:r>
          </a:p>
          <a:p>
            <a:pPr>
              <a:buFontTx/>
              <a:buChar char="•"/>
            </a:pPr>
            <a:r>
              <a:rPr lang="pl-PL" dirty="0"/>
              <a:t>Sposób wykonywania – np. praca ręczna lub maszynowa,</a:t>
            </a:r>
          </a:p>
          <a:p>
            <a:pPr>
              <a:buFontTx/>
              <a:buChar char="•"/>
            </a:pPr>
            <a:r>
              <a:rPr lang="pl-PL" dirty="0"/>
              <a:t>Charakter pracy – np. praca umysłowa lub fizyczna,</a:t>
            </a:r>
          </a:p>
          <a:p>
            <a:pPr>
              <a:buFontTx/>
              <a:buChar char="•"/>
            </a:pPr>
            <a:r>
              <a:rPr lang="pl-PL" dirty="0"/>
              <a:t>Warunki pracy – np. praca ciężka praca lekka,</a:t>
            </a:r>
          </a:p>
          <a:p>
            <a:pPr>
              <a:buFontTx/>
              <a:buChar char="•"/>
            </a:pPr>
            <a:r>
              <a:rPr lang="pl-PL" dirty="0"/>
              <a:t>Organizacja pracy – np. raca rytmiczna, praca planowa.</a:t>
            </a:r>
          </a:p>
          <a:p>
            <a:r>
              <a:rPr lang="pl-PL" dirty="0"/>
              <a:t>Podział pracy wg treści:</a:t>
            </a:r>
          </a:p>
          <a:p>
            <a:endParaRPr lang="pl-PL" dirty="0"/>
          </a:p>
          <a:p>
            <a:endParaRPr lang="pl-PL" dirty="0"/>
          </a:p>
          <a:p>
            <a:endParaRPr lang="pl-PL" b="1" dirty="0"/>
          </a:p>
        </p:txBody>
      </p:sp>
    </p:spTree>
    <p:extLst>
      <p:ext uri="{BB962C8B-B14F-4D97-AF65-F5344CB8AC3E}">
        <p14:creationId xmlns:p14="http://schemas.microsoft.com/office/powerpoint/2010/main" val="3546210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51E694-1AF1-4C13-8F61-1733867234C7}"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pl-PL" b="1" dirty="0" err="1"/>
              <a:t>Tytyk</a:t>
            </a:r>
            <a:r>
              <a:rPr lang="pl-PL" b="1" dirty="0"/>
              <a:t> E.: Metodologia projektowania ergonomicznego w budowie maszyn. </a:t>
            </a:r>
            <a:r>
              <a:rPr lang="pl-PL" dirty="0"/>
              <a:t>Nazwę: elementarny system człowiek–obiekt techniczny przyjęto dla systemu złożonego z jednego człowieka oraz określonej liczby i rodzajów środków technicznych, którymi on posługuje się przy wykonywaniu zaplanowanego zadania w określonym czasie i w określony sposób. Elementarność systemu – jako cecha jego struktury – polega na tym, że pozbawienie go dowolnego elementu narusza jego zdolność do wykonywania zaplanowanych zadań. Elementarne systemy człowiek–obiekt techniczny mogą różnić się znacznie pod względem np.:</a:t>
            </a:r>
          </a:p>
          <a:p>
            <a:r>
              <a:rPr lang="pl-PL" dirty="0"/>
              <a:t>               zakresu i stopnia trudności (lub złożoności) wykonywanych zadań</a:t>
            </a:r>
          </a:p>
          <a:p>
            <a:r>
              <a:rPr lang="pl-PL" dirty="0"/>
              <a:t>               intensywności wpływu na otoczenie (zwłaszcza na czynniki środowiska fizycznego, chemicznego i biologicznego)</a:t>
            </a:r>
          </a:p>
          <a:p>
            <a:r>
              <a:rPr lang="pl-PL" dirty="0"/>
              <a:t>               siły powiązań z innymi systemami elementarnymi</a:t>
            </a:r>
          </a:p>
          <a:p>
            <a:r>
              <a:rPr lang="pl-PL" dirty="0"/>
              <a:t>               znaczenia dla działania </a:t>
            </a:r>
            <a:r>
              <a:rPr lang="pl-PL" dirty="0" err="1"/>
              <a:t>nadsystemu</a:t>
            </a:r>
            <a:r>
              <a:rPr lang="pl-PL" dirty="0"/>
              <a:t> itp. </a:t>
            </a:r>
          </a:p>
          <a:p>
            <a:r>
              <a:rPr lang="pl-PL" dirty="0"/>
              <a:t>Praktycznie każdy system elementarny może być utożsamiany ze stanowiskiem pracy, jeżeli rozważania dotyczą zawodowej działalności człowieka. Można powiedzieć, że koniecznym i dostatecznym warunkiem istnienia systemu elementarnego jest obecność człowieka wykonującego określone zadanie, gdyż z punktu widzenia ergonomii tylko takie obiekty są przedmiotem jej zainteresowania. Dla różnych technologii i różnych poziomów mechanizacji i automatyzacji prac określić można trzy typy elementarnych systemów: </a:t>
            </a:r>
          </a:p>
          <a:p>
            <a:pPr>
              <a:buFontTx/>
              <a:buChar char="•"/>
            </a:pPr>
            <a:r>
              <a:rPr lang="pl-PL" dirty="0"/>
              <a:t>człowiek–obiekt techniczny:</a:t>
            </a:r>
          </a:p>
          <a:p>
            <a:pPr>
              <a:buFontTx/>
              <a:buChar char="•"/>
            </a:pPr>
            <a:r>
              <a:rPr lang="pl-PL" dirty="0"/>
              <a:t>systemy złożone z jednego człowieka i jednej maszyny (narzędzia), np. tokarz przy tokarce, kowal przy młocie, kierowca w kabinie pojazdu, człowiek przy komputerze</a:t>
            </a:r>
          </a:p>
          <a:p>
            <a:pPr>
              <a:buFontTx/>
              <a:buChar char="•"/>
            </a:pPr>
            <a:r>
              <a:rPr lang="pl-PL" dirty="0"/>
              <a:t>systemy złożone z człowieka i fragmentu większego urządzenia technicznego, np. robotnik pracujący przy montażowej linii potokowej lub zagregowanej obrabiarce</a:t>
            </a:r>
          </a:p>
          <a:p>
            <a:pPr>
              <a:buFontTx/>
              <a:buChar char="•"/>
            </a:pPr>
            <a:r>
              <a:rPr lang="pl-PL" dirty="0"/>
              <a:t>systemy złożone z jednego człowieka i większej liczby pojedynczych, jednocześnie pracujących maszyn, np. robotnik nadzorujący pracę automatów tokarskich. </a:t>
            </a:r>
          </a:p>
          <a:p>
            <a:r>
              <a:rPr lang="pl-PL" b="1" dirty="0" err="1"/>
              <a:t>Barker</a:t>
            </a:r>
            <a:r>
              <a:rPr lang="pl-PL" b="1" dirty="0"/>
              <a:t> R., Longman C.: Modelowanie funkcji i procesów WNT Warszawa 1996 s 191-195</a:t>
            </a:r>
          </a:p>
          <a:p>
            <a:r>
              <a:rPr lang="pl-PL" dirty="0"/>
              <a:t>System to zdefiniowana współdziałająca kolekcja faktów, procedur i procesów, łącznie z organizacją ludzi, maszyn, różnych mechanizmów i innych zasobów, które te procedury wykonują.</a:t>
            </a:r>
          </a:p>
          <a:p>
            <a:r>
              <a:rPr lang="pl-PL" dirty="0"/>
              <a:t>Proces to definicja sposobu wykonywania przez system jednej lub więcej funkcji.</a:t>
            </a:r>
          </a:p>
        </p:txBody>
      </p:sp>
    </p:spTree>
    <p:extLst>
      <p:ext uri="{BB962C8B-B14F-4D97-AF65-F5344CB8AC3E}">
        <p14:creationId xmlns:p14="http://schemas.microsoft.com/office/powerpoint/2010/main" val="332292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3</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DC89BA-B2DF-4921-BBDC-CD5F2E182E16}"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spcAft>
                <a:spcPts val="604"/>
              </a:spcAft>
            </a:pPr>
            <a:r>
              <a:rPr lang="pl-PL" b="1" dirty="0"/>
              <a:t> Bańka J.: Humanizacja techniki. Główne zagadnienia i kierunki eutyfroniki. </a:t>
            </a:r>
          </a:p>
          <a:p>
            <a:pPr>
              <a:spcAft>
                <a:spcPts val="604"/>
              </a:spcAft>
            </a:pPr>
            <a:r>
              <a:rPr lang="pl-PL" dirty="0"/>
              <a:t>Otoczenie jako zbiór lub raczej pewien </a:t>
            </a:r>
            <a:r>
              <a:rPr lang="pl-PL" dirty="0" err="1"/>
              <a:t>nadsystem</a:t>
            </a:r>
            <a:r>
              <a:rPr lang="pl-PL" dirty="0"/>
              <a:t> złożony z tych wszystkich obiektów (systemów), które nie należą lub w zbyt małym stopniu należą do projektowanego systemu, oddziałuje na niego i zarazem ulega zmianie pod wpływem działania tego systemu. Siła tego oddziaływania powinna być brana pod uwagę przy badaniu systemu, co oznacza, że te elementy otoczenia, które determinują zachowanie się systemu, powinny być do niego włączone. Rozróżnia się cztery charakterystyczne przypadki wzajemnego oddziaływania otoczenia i systemu [2, s. 73]:</a:t>
            </a:r>
          </a:p>
          <a:p>
            <a:pPr>
              <a:buFontTx/>
              <a:buChar char="•"/>
            </a:pPr>
            <a:r>
              <a:rPr lang="pl-PL" dirty="0"/>
              <a:t>między systemem a otoczeniem nie występują żadne oddziaływania; jest to przypadek teoretycznie możliwy, ale w praktyce nie występujący</a:t>
            </a:r>
          </a:p>
          <a:p>
            <a:pPr>
              <a:buFontTx/>
              <a:buChar char="•"/>
            </a:pPr>
            <a:r>
              <a:rPr lang="pl-PL" dirty="0"/>
              <a:t>między systemem a otoczeniem występują oddziaływania wyłącznie o charakterze losowym, przy czym wypadkowa owych oddziaływań może być dla systemu: obojętna, sprzyjająca lub niesprzyjająca</a:t>
            </a:r>
          </a:p>
          <a:p>
            <a:pPr>
              <a:buFontTx/>
              <a:buChar char="•"/>
            </a:pPr>
            <a:r>
              <a:rPr lang="pl-PL" dirty="0"/>
              <a:t>między systemem a otoczeniem zachodzi zorganizowana współpraca, przy czym możliwe są losowe oddziaływania o charakterze niepożądanym</a:t>
            </a:r>
          </a:p>
          <a:p>
            <a:pPr>
              <a:buFontTx/>
              <a:buChar char="•"/>
            </a:pPr>
            <a:r>
              <a:rPr lang="pl-PL" dirty="0"/>
              <a:t>między systemem a otoczeniem występuje zorganizowana walka (system i otoczenie są z natury antagonistyczne).</a:t>
            </a:r>
          </a:p>
          <a:p>
            <a:pPr>
              <a:spcAft>
                <a:spcPts val="604"/>
              </a:spcAft>
            </a:pPr>
            <a:r>
              <a:rPr lang="pl-PL" b="1" dirty="0" err="1"/>
              <a:t>Mreła</a:t>
            </a:r>
            <a:r>
              <a:rPr lang="pl-PL" b="1" dirty="0"/>
              <a:t> H.: Jak usprawniać pracę, CRZZ Warszawa 1969 s.7.</a:t>
            </a:r>
          </a:p>
          <a:p>
            <a:pPr>
              <a:spcAft>
                <a:spcPts val="604"/>
              </a:spcAft>
            </a:pPr>
            <a:r>
              <a:rPr lang="pl-PL" dirty="0"/>
              <a:t>W praktyce przemysłowej przywykło się uważać za stanowisko pracy część powierzchni roboczej, na której pracownik (lub zespół) pracowników o odpowiednich kwalifikacjach, pracując w określonych warunkach zewnętrznych (oświetlenia, temperatury, warunkach akustycznych itp..) wykonuje w określony sposób część procesu pracy, związaną z przetwarzaniem danego przedmiotu pracy, w oparciu o ustne lub pisemne instrukcje (dokumentację roboczą itp..), przy pomocy konkretnych narzędzi pracy.</a:t>
            </a:r>
          </a:p>
        </p:txBody>
      </p:sp>
    </p:spTree>
    <p:extLst>
      <p:ext uri="{BB962C8B-B14F-4D97-AF65-F5344CB8AC3E}">
        <p14:creationId xmlns:p14="http://schemas.microsoft.com/office/powerpoint/2010/main" val="3512459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36D695-1507-4982-9370-31303C50370A}"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535252" y="4751349"/>
            <a:ext cx="5811309" cy="4751348"/>
          </a:xfrm>
        </p:spPr>
        <p:txBody>
          <a:bodyPr/>
          <a:lstStyle/>
          <a:p>
            <a:r>
              <a:rPr lang="pl-PL" b="1"/>
              <a:t>Tytyk E.: Metodologia projektowania ergonomicznego w budowie maszyn. Seria: Rozprawy, nr 252, Poznań, Wydawnictwo Politechniki Poznańskiej 1991.</a:t>
            </a:r>
          </a:p>
          <a:p>
            <a:r>
              <a:rPr lang="pl-PL"/>
              <a:t>Ergonomiczne organizowanie pracy, najogólniej mówiąc, polega na stosowaniu nowych form uczestnictwa człowieka w procesach produkcyjnych, zgodnych z jego rytmem fizjologicznym, zainteresowaniami i innymi potrzebami psychofizycznymi. Sprowadza się do grupowania zadań, które mają być wykonane przez różnych ludzi, tworzenia różnych wariantów rozwiązań możliwych do wyboru oraz ustalenia optymalnych powiązań między nimi.</a:t>
            </a:r>
          </a:p>
          <a:p>
            <a:r>
              <a:rPr lang="pl-PL" b="1"/>
              <a:t>Górska E., Tytyk E.: Ergonomia w projektowaniu stanowisk pracy. Podstawy teoretyczne. Warszawa, Oficyna Wydawnicza Politechniki Warszawskiej 1998 17-18</a:t>
            </a:r>
          </a:p>
          <a:p>
            <a:pPr>
              <a:spcAft>
                <a:spcPts val="604"/>
              </a:spcAft>
            </a:pPr>
            <a:r>
              <a:rPr lang="pl-PL"/>
              <a:t>Prawidłowa organizacja stanowisk pracy i procesów produkcyjnych ma na celu osiągnięcie optymalnych wyników ekonomicznych przez zwiększenie wydajności i poprawę jakości pracy – przy optymalnym wysiłku robotników – oraz zapewnienie bezpiecznych higienicznych i wygodnych warunków pracy</a:t>
            </a:r>
          </a:p>
          <a:p>
            <a:pPr>
              <a:spcAft>
                <a:spcPts val="604"/>
              </a:spcAft>
            </a:pPr>
            <a:r>
              <a:rPr lang="pl-PL"/>
              <a:t>Organizowanie stanowiska pracy jest to takie zestawienie środków i sposobów ich użycia, które umożliwią wykonawcy realizację postawionego mu zadania w sposób właściwy.</a:t>
            </a:r>
          </a:p>
          <a:p>
            <a:pPr>
              <a:spcAft>
                <a:spcPts val="604"/>
              </a:spcAft>
            </a:pPr>
            <a:r>
              <a:rPr lang="pl-PL"/>
              <a:t>Organizacja stanowiska roboczego powinna być rezultatem współdziałania czynników z zakresu:</a:t>
            </a:r>
          </a:p>
          <a:p>
            <a:pPr>
              <a:spcAft>
                <a:spcPts val="604"/>
              </a:spcAft>
              <a:buFontTx/>
              <a:buChar char="•"/>
            </a:pPr>
            <a:r>
              <a:rPr lang="pl-PL"/>
              <a:t>Organizacji pracy i produkcji – czynnik „O”,</a:t>
            </a:r>
          </a:p>
          <a:p>
            <a:pPr>
              <a:spcAft>
                <a:spcPts val="604"/>
              </a:spcAft>
              <a:buFontTx/>
              <a:buChar char="•"/>
            </a:pPr>
            <a:r>
              <a:rPr lang="pl-PL"/>
              <a:t>Techniki i technologii – czynnik „T”,</a:t>
            </a:r>
          </a:p>
          <a:p>
            <a:pPr>
              <a:spcAft>
                <a:spcPts val="604"/>
              </a:spcAft>
              <a:buFontTx/>
              <a:buChar char="•"/>
            </a:pPr>
            <a:r>
              <a:rPr lang="pl-PL"/>
              <a:t>Wiedzy o człowieku – czynnik „E”.</a:t>
            </a:r>
          </a:p>
        </p:txBody>
      </p:sp>
    </p:spTree>
    <p:extLst>
      <p:ext uri="{BB962C8B-B14F-4D97-AF65-F5344CB8AC3E}">
        <p14:creationId xmlns:p14="http://schemas.microsoft.com/office/powerpoint/2010/main" val="1445061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9BDA34-5D69-4562-8923-470EBED84EA9}"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pPr>
              <a:lnSpc>
                <a:spcPct val="90000"/>
              </a:lnSpc>
            </a:pPr>
            <a:r>
              <a:rPr lang="pl-PL" b="1" dirty="0" err="1"/>
              <a:t>Tytyk</a:t>
            </a:r>
            <a:r>
              <a:rPr lang="pl-PL" b="1" dirty="0"/>
              <a:t> E.: Metodologia projektowania ergonomicznego w budowie maszyn. Seria: Rozprawy, nr 252, Poznań, Wydawnictwo Politechniki Poznańskiej 1991.</a:t>
            </a:r>
          </a:p>
          <a:p>
            <a:pPr>
              <a:lnSpc>
                <a:spcPct val="90000"/>
              </a:lnSpc>
            </a:pPr>
            <a:r>
              <a:rPr lang="pl-PL" dirty="0"/>
              <a:t>Nowoczesne podejście do procesu organizacji pracy polega na poszukiwaniu nowych, skutecznych środków zaradczych, które umożliwiłyby pełniejsze przystosowanie pracy do człowieka oraz racjonalny dobór ludzi do pracy po uwzględnieniu np.: kwalifikacji, umiejętności, predyspozycji psychofizycznych, stanu zdrowia, wieku).</a:t>
            </a:r>
          </a:p>
          <a:p>
            <a:pPr>
              <a:lnSpc>
                <a:spcPct val="90000"/>
              </a:lnSpc>
            </a:pPr>
            <a:r>
              <a:rPr lang="pl-PL" dirty="0"/>
              <a:t>Organizator pracy nie musi być jednocześnie ergonomistą – musi jednak znać i rozumieć ergonomię w takim stopniu, aby móc określić problem, i – jeśli rozwiązanie wykracza poza jego kompetencje, wiedzę i możliwości działania – zainicjować współpracę ze specjalistami z zakresu danego zagadnienia. Najprostszym, zachowawczym sposobem działania organizatora pracy w przypadku stwierdzenia niektórych uciążliwości i zagrożeń, zwłaszcza ze strony czynników środowiskowych (np. hałasu, drgań, zanieczyszczeń powietrza, mikroklimatu, promieniowania energii szkodliwej) jest skracanie czasu narażenia pracownika, a przez to – zmniejszanie przyjmowanej przez niego dawki czynnika szkodliwego. Takie rozwiązanie problemu traktować należy jako doraźne.  W celu ograniczenia uciążliwości występujących przy pracach powtarzalnych i monotonnych (co jest częstym zjawiskiem występującym w  systemach wysoce zmechanizowanych i zautomatyzowanych), skuteczne są proste techniki organizatorskie. Bardziej radykalne i skuteczniejsze działania noszą nazwę humanizacji pracy. </a:t>
            </a:r>
          </a:p>
          <a:p>
            <a:pPr>
              <a:lnSpc>
                <a:spcPct val="90000"/>
              </a:lnSpc>
            </a:pPr>
            <a:r>
              <a:rPr lang="pl-PL" b="1" dirty="0"/>
              <a:t>Górska E., </a:t>
            </a:r>
            <a:r>
              <a:rPr lang="pl-PL" b="1" dirty="0" err="1"/>
              <a:t>Tytyk</a:t>
            </a:r>
            <a:r>
              <a:rPr lang="pl-PL" b="1" dirty="0"/>
              <a:t> E.: Ergonomia w projektowaniu stanowisk pracy. Podstawy teoretyczne. Warszawa, Oficyna Wydawnicza Politechniki Warszawskiej 1998 17-18</a:t>
            </a:r>
          </a:p>
          <a:p>
            <a:pPr>
              <a:lnSpc>
                <a:spcPct val="90000"/>
              </a:lnSpc>
            </a:pPr>
            <a:r>
              <a:rPr lang="pl-PL" dirty="0"/>
              <a:t>Organizację stanowiska pracy można traktować jako rezultat współdziałania następujących czynników z zakresu:</a:t>
            </a:r>
          </a:p>
          <a:p>
            <a:pPr>
              <a:lnSpc>
                <a:spcPct val="90000"/>
              </a:lnSpc>
              <a:buFontTx/>
              <a:buChar char="•"/>
            </a:pPr>
            <a:r>
              <a:rPr lang="pl-PL" dirty="0"/>
              <a:t>Organizacji pracy – stanowisko znajduje się pod wpływem organizacji zaopatrzenia oraz odbioru produktu – występuje potrzeba odpowiedniej synchronizacji i relacji przestrzennych narzędzi pracy i przedmiotów pracy,</a:t>
            </a:r>
          </a:p>
          <a:p>
            <a:pPr>
              <a:lnSpc>
                <a:spcPct val="90000"/>
              </a:lnSpc>
              <a:buFontTx/>
              <a:buChar char="•"/>
            </a:pPr>
            <a:r>
              <a:rPr lang="pl-PL" dirty="0"/>
              <a:t>Techniki i technologii – dobór technologii rzutuje na rodzaj i ukształtowanie właściwych metod pracy,</a:t>
            </a:r>
          </a:p>
          <a:p>
            <a:pPr>
              <a:lnSpc>
                <a:spcPct val="90000"/>
              </a:lnSpc>
              <a:buFontTx/>
              <a:buChar char="•"/>
            </a:pPr>
            <a:r>
              <a:rPr lang="pl-PL" dirty="0"/>
              <a:t>Wiedzy o człowieku – chodzi w tym przypadku o możliwości psychofizyczne, motywy jego działania w zespole,</a:t>
            </a:r>
          </a:p>
          <a:p>
            <a:pPr>
              <a:lnSpc>
                <a:spcPct val="90000"/>
              </a:lnSpc>
              <a:buFontTx/>
              <a:buChar char="•"/>
            </a:pPr>
            <a:r>
              <a:rPr lang="pl-PL" dirty="0"/>
              <a:t>Warunków pracy – czyli chodzi między innymi o ukształtowanie materialnego środowiska pracy na poziomie wyższym niż wymagania odpowiednich norm.</a:t>
            </a:r>
          </a:p>
          <a:p>
            <a:pPr>
              <a:lnSpc>
                <a:spcPct val="90000"/>
              </a:lnSpc>
              <a:spcAft>
                <a:spcPts val="604"/>
              </a:spcAft>
            </a:pPr>
            <a:endParaRPr lang="pl-PL" dirty="0"/>
          </a:p>
        </p:txBody>
      </p:sp>
    </p:spTree>
    <p:extLst>
      <p:ext uri="{BB962C8B-B14F-4D97-AF65-F5344CB8AC3E}">
        <p14:creationId xmlns:p14="http://schemas.microsoft.com/office/powerpoint/2010/main" val="1836964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E94A82-5BBD-4B01-9362-1E25E09998DB}"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pl-PL" b="1" dirty="0" err="1"/>
              <a:t>Rzeszotarska</a:t>
            </a:r>
            <a:r>
              <a:rPr lang="pl-PL" b="1" dirty="0"/>
              <a:t>-Wyrwicka M.: Organizowanie systemów pracy. </a:t>
            </a:r>
          </a:p>
          <a:p>
            <a:r>
              <a:rPr lang="pl-PL" b="1" dirty="0"/>
              <a:t>Proces produkcyjny</a:t>
            </a:r>
            <a:r>
              <a:rPr lang="pl-PL" dirty="0"/>
              <a:t> – w zakładzie pracy obejmuje wszystkie działania technologiczne, kontrolne, transportowe, magazynowe produkcyjne począwszy od pobrania materiałów i surowców z materiału wyjściowego do chwili złożenia przedmiotu produkcji do magazynu wyrobów gotowych, załadowania na środki transportowe lub też do chwili dokonania odbioru jakościowego, jeżeli magazynowanie jest niemożliwe lub niecelowe.</a:t>
            </a:r>
          </a:p>
          <a:p>
            <a:r>
              <a:rPr lang="pl-PL" b="1" dirty="0"/>
              <a:t>Podstawowe procesy produkcyjne</a:t>
            </a:r>
            <a:r>
              <a:rPr lang="pl-PL" dirty="0"/>
              <a:t> – to procesy produkcyjne dotyczące podstawowych przedmiotów produkcji zakładu pracy.</a:t>
            </a:r>
          </a:p>
          <a:p>
            <a:r>
              <a:rPr lang="pl-PL" b="1" dirty="0"/>
              <a:t>Podstawowe przedmioty produkcji</a:t>
            </a:r>
            <a:r>
              <a:rPr lang="pl-PL" dirty="0"/>
              <a:t> – to wyrobu i produkty dla wytwarzania, których istnieje zakład.</a:t>
            </a:r>
          </a:p>
          <a:p>
            <a:r>
              <a:rPr lang="pl-PL" b="1" dirty="0"/>
              <a:t>Pomocnicze procesy produkcyjne</a:t>
            </a:r>
            <a:r>
              <a:rPr lang="pl-PL" dirty="0"/>
              <a:t> – to procesy produkcyjne tworzące warunki niezbędne do realizacji podstawowych procesów produkcyjnych np. prace w narzędziowni.</a:t>
            </a:r>
          </a:p>
          <a:p>
            <a:r>
              <a:rPr lang="pl-PL" b="1" dirty="0"/>
              <a:t>Procesem technologicznym wyrobu</a:t>
            </a:r>
            <a:r>
              <a:rPr lang="pl-PL" dirty="0"/>
              <a:t> – nazywa się zespół skoordynowany o ustalonej kolejności działań roboczych dokonywanych w celu uzyskania zamierzonej zmiany postaci położenia, składu, kształtów, wymiarów lub innych własności fizycznych lub chemicznych elementów wyjściowych (materiałów, surowców, półwyrobów) składających się na przedmiot produkcji.</a:t>
            </a:r>
          </a:p>
        </p:txBody>
      </p:sp>
    </p:spTree>
    <p:extLst>
      <p:ext uri="{BB962C8B-B14F-4D97-AF65-F5344CB8AC3E}">
        <p14:creationId xmlns:p14="http://schemas.microsoft.com/office/powerpoint/2010/main" val="1487597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6F16D8-5D2B-4163-8774-00338BAAAB51}"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pPr marL="172462" indent="-172462"/>
            <a:r>
              <a:rPr lang="pl-PL" b="1" dirty="0" err="1"/>
              <a:t>Rzeszotarska</a:t>
            </a:r>
            <a:r>
              <a:rPr lang="pl-PL" b="1" dirty="0"/>
              <a:t>-Wyrwicka M.: Organizowanie systemów pracy. </a:t>
            </a:r>
          </a:p>
          <a:p>
            <a:pPr marL="172462" indent="-172462"/>
            <a:r>
              <a:rPr lang="pl-PL" b="1" dirty="0"/>
              <a:t>Operacja</a:t>
            </a:r>
            <a:r>
              <a:rPr lang="pl-PL" dirty="0"/>
              <a:t> - to część procesu technologicznego wykonywana na określonym przedmiocie (lub grupie kilku równocześnie obrabianych przedmiotów) przez jednego pracownika ( lub brygadę) bez przerwy na jednym stanowisku pracy, np. wytaczanie otworu np. Kontrola jakości na wejściu do magazynu</a:t>
            </a:r>
          </a:p>
          <a:p>
            <a:pPr marL="172462" indent="-172462"/>
            <a:r>
              <a:rPr lang="pl-PL" b="1" dirty="0"/>
              <a:t>Zabieg </a:t>
            </a:r>
            <a:r>
              <a:rPr lang="pl-PL" dirty="0"/>
              <a:t>- cześć operacji technologicznie jednorodna, wykonywana przy jednej pozycji zamocowania przedmiotu na jednym lub kilku elementach powierzchni przedmiotu, przy pomocy jednych lub kompletu narzędzi pracujących w tym samym czasie w stałych niezmienionych warunkach obróbkowych, np. wytaczanie zgrubnie, wytaczanie pod rozwiertak, rozwiercanie otworu, np.. Mierzenie poziomu natężenia prądu.</a:t>
            </a:r>
          </a:p>
          <a:p>
            <a:pPr marL="172462" indent="-172462"/>
            <a:r>
              <a:rPr lang="pl-PL" b="1" dirty="0"/>
              <a:t>Czynność</a:t>
            </a:r>
            <a:r>
              <a:rPr lang="pl-PL" dirty="0"/>
              <a:t> - część operacji, zabiegu stanowi pewne odrębne działanie, mające na celu osiągniecie określonego efektu roboczego i charakteryzujące się niezmiennością biorącą w niej udział czynników, np. zamocowanie przedmiotu, zmiana posuwu, zmiana obrotów, skrawanie, np. układanie dokumentacji. </a:t>
            </a:r>
          </a:p>
          <a:p>
            <a:pPr marL="172462" indent="-172462"/>
            <a:r>
              <a:rPr lang="pl-PL" b="1" dirty="0"/>
              <a:t>Ruch roboczy</a:t>
            </a:r>
            <a:r>
              <a:rPr lang="pl-PL" dirty="0"/>
              <a:t> - najmniejszy wymierny praktycznie dalej niepodzielny element pracy, będący częścią czynności i charakteryzujący się tym, że jest wykonywany bez przerwy i bez zmiany kierunku dla osiągania określonego postępu w pracach, np. nachylić się, chwycić, sięganie drugą ręką po klucz, naciskanie na wyłącznik obrotów, np. przesuwanie przedmiotów.</a:t>
            </a:r>
          </a:p>
          <a:p>
            <a:pPr marL="172462" indent="-172462"/>
            <a:r>
              <a:rPr lang="pl-PL" b="1" dirty="0"/>
              <a:t>Ruchy elementarne</a:t>
            </a:r>
            <a:r>
              <a:rPr lang="pl-PL" dirty="0"/>
              <a:t> – charakterystyczne jest określanie celu ruchów, a nie definiowanie ich natury fizjologicznej, np. Sięganie.  Metoda MTM dzieli ruchy robocze na następujące rodzaje:</a:t>
            </a:r>
          </a:p>
          <a:p>
            <a:pPr marL="172462" indent="-172462">
              <a:buFontTx/>
              <a:buAutoNum type="arabicPeriod"/>
            </a:pPr>
            <a:r>
              <a:rPr lang="pl-PL" dirty="0"/>
              <a:t>Ruch sięgania - R,</a:t>
            </a:r>
          </a:p>
          <a:p>
            <a:pPr marL="172462" indent="-172462">
              <a:buFontTx/>
              <a:buAutoNum type="arabicPeriod"/>
            </a:pPr>
            <a:r>
              <a:rPr lang="pl-PL" dirty="0"/>
              <a:t>Przemieszczanie </a:t>
            </a:r>
            <a:r>
              <a:rPr lang="pl-PL" dirty="0" err="1"/>
              <a:t>Move</a:t>
            </a:r>
            <a:r>
              <a:rPr lang="pl-PL" dirty="0"/>
              <a:t> - M</a:t>
            </a:r>
          </a:p>
          <a:p>
            <a:pPr marL="172462" indent="-172462">
              <a:buFontTx/>
              <a:buAutoNum type="arabicPeriod"/>
            </a:pPr>
            <a:r>
              <a:rPr lang="pl-PL" dirty="0"/>
              <a:t>Chwytanie </a:t>
            </a:r>
            <a:r>
              <a:rPr lang="pl-PL" dirty="0" err="1"/>
              <a:t>rasp</a:t>
            </a:r>
            <a:r>
              <a:rPr lang="pl-PL" dirty="0"/>
              <a:t> - G</a:t>
            </a:r>
          </a:p>
          <a:p>
            <a:pPr marL="172462" indent="-172462">
              <a:buFontTx/>
              <a:buAutoNum type="arabicPeriod"/>
            </a:pPr>
            <a:r>
              <a:rPr lang="pl-PL" dirty="0"/>
              <a:t>Składanie </a:t>
            </a:r>
            <a:r>
              <a:rPr lang="en-US" dirty="0"/>
              <a:t>Position</a:t>
            </a:r>
            <a:r>
              <a:rPr lang="pl-PL" dirty="0"/>
              <a:t> - </a:t>
            </a:r>
            <a:r>
              <a:rPr lang="en-US" dirty="0"/>
              <a:t>P</a:t>
            </a:r>
            <a:endParaRPr lang="pl-PL" dirty="0"/>
          </a:p>
          <a:p>
            <a:pPr marL="172462" indent="-172462">
              <a:buFontTx/>
              <a:buAutoNum type="arabicPeriod"/>
            </a:pPr>
            <a:r>
              <a:rPr lang="en-US" dirty="0" err="1"/>
              <a:t>Naciskanie</a:t>
            </a:r>
            <a:r>
              <a:rPr lang="pl-PL" dirty="0"/>
              <a:t> </a:t>
            </a:r>
            <a:r>
              <a:rPr lang="en-US" dirty="0"/>
              <a:t>Apply Pressure</a:t>
            </a:r>
            <a:r>
              <a:rPr lang="pl-PL" dirty="0"/>
              <a:t> - AP</a:t>
            </a:r>
          </a:p>
          <a:p>
            <a:pPr marL="172462" indent="-172462">
              <a:buFontTx/>
              <a:buAutoNum type="arabicPeriod"/>
            </a:pPr>
            <a:r>
              <a:rPr lang="pl-PL" dirty="0"/>
              <a:t>Rozdzielanie </a:t>
            </a:r>
            <a:r>
              <a:rPr lang="pl-PL" dirty="0" err="1"/>
              <a:t>Disengage</a:t>
            </a:r>
            <a:r>
              <a:rPr lang="pl-PL" dirty="0"/>
              <a:t>- D</a:t>
            </a:r>
          </a:p>
          <a:p>
            <a:pPr marL="172462" indent="-172462">
              <a:buFontTx/>
              <a:buAutoNum type="arabicPeriod"/>
            </a:pPr>
            <a:r>
              <a:rPr lang="pl-PL" dirty="0"/>
              <a:t>Puszczanie </a:t>
            </a:r>
            <a:r>
              <a:rPr lang="en-US" dirty="0"/>
              <a:t>Release</a:t>
            </a:r>
            <a:r>
              <a:rPr lang="pl-PL" dirty="0"/>
              <a:t>- </a:t>
            </a:r>
            <a:r>
              <a:rPr lang="en-US" dirty="0"/>
              <a:t>RL</a:t>
            </a:r>
            <a:endParaRPr lang="pl-PL" dirty="0"/>
          </a:p>
          <a:p>
            <a:pPr marL="172462" indent="-172462">
              <a:buFontTx/>
              <a:buAutoNum type="arabicPeriod"/>
            </a:pPr>
            <a:r>
              <a:rPr lang="en-US" dirty="0" err="1"/>
              <a:t>Obracanie</a:t>
            </a:r>
            <a:r>
              <a:rPr lang="pl-PL" dirty="0"/>
              <a:t> </a:t>
            </a:r>
            <a:r>
              <a:rPr lang="de-DE" dirty="0"/>
              <a:t>Turn</a:t>
            </a:r>
            <a:r>
              <a:rPr lang="pl-PL" dirty="0"/>
              <a:t>- </a:t>
            </a:r>
            <a:r>
              <a:rPr lang="de-DE" dirty="0"/>
              <a:t>T</a:t>
            </a:r>
            <a:endParaRPr lang="pl-PL" dirty="0"/>
          </a:p>
          <a:p>
            <a:pPr marL="172462" indent="-172462">
              <a:buFontTx/>
              <a:buAutoNum type="arabicPeriod"/>
            </a:pPr>
            <a:r>
              <a:rPr lang="de-DE" dirty="0"/>
              <a:t>Ruch </a:t>
            </a:r>
            <a:r>
              <a:rPr lang="de-DE" dirty="0" err="1"/>
              <a:t>korby</a:t>
            </a:r>
            <a:r>
              <a:rPr lang="pl-PL" dirty="0"/>
              <a:t> </a:t>
            </a:r>
            <a:r>
              <a:rPr lang="pl-PL" dirty="0" err="1"/>
              <a:t>Crank</a:t>
            </a:r>
            <a:r>
              <a:rPr lang="pl-PL" dirty="0"/>
              <a:t> - C</a:t>
            </a:r>
          </a:p>
        </p:txBody>
      </p:sp>
    </p:spTree>
    <p:extLst>
      <p:ext uri="{BB962C8B-B14F-4D97-AF65-F5344CB8AC3E}">
        <p14:creationId xmlns:p14="http://schemas.microsoft.com/office/powerpoint/2010/main" val="2556562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2244D0-4290-4475-A3F4-A61ADF5B40B3}"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917575" y="4751349"/>
            <a:ext cx="5428986" cy="4584634"/>
          </a:xfrm>
        </p:spPr>
        <p:txBody>
          <a:bodyPr/>
          <a:lstStyle/>
          <a:p>
            <a:r>
              <a:rPr lang="pl-PL" b="1" dirty="0" err="1"/>
              <a:t>Tarniowa</a:t>
            </a:r>
            <a:r>
              <a:rPr lang="pl-PL" b="1" dirty="0"/>
              <a:t>–Bagieńska M.: Analiza kryteriów oceny ergonomicznej stanowisk pracy w aspekcie orientacji humanistycznej. </a:t>
            </a:r>
          </a:p>
          <a:p>
            <a:r>
              <a:rPr lang="pl-PL" dirty="0"/>
              <a:t>Z faktu, że istnienie gatunku ludzkiego na Ziemi jest obecnie ściśle uzależnione od techniki, należy wyciągnąć oczywiste wnioski. Rozsądek nakazuje, aby tę technikę umieć tak tworzyć, by minimalizować negatywne, a maksymalizować pozytywne skutki jej użycia – zarówno w odniesieniu do ludzi, jak i do środowiska przyrodniczego, którego jesteśmy cząstką. </a:t>
            </a:r>
          </a:p>
          <a:p>
            <a:r>
              <a:rPr lang="pl-PL" dirty="0"/>
              <a:t>Humanizacja techniki, czyli tworzenie techniki z myślą o człowieku, "przyjaznej człowiekowi" wymaga głębokiej wiedzy humanistycznej. To nie jest paradoks – technika jest przejawem kultury, tak samo jak język i sztuka. To, co różni technikę od innych przejawów kultury, konieczność użycia naukowej wiedzy do jej tworzenia, gdyż intuicja i wrażliwość nie wystarczają. Tezy humanizacji techniki powinny być oparte na programie psychologii humanistycznej sformułowanej przez J. </a:t>
            </a:r>
            <a:r>
              <a:rPr lang="pl-PL" dirty="0" err="1"/>
              <a:t>Bugentala</a:t>
            </a:r>
            <a:r>
              <a:rPr lang="pl-PL" dirty="0"/>
              <a:t>:</a:t>
            </a:r>
          </a:p>
          <a:p>
            <a:pPr>
              <a:buFontTx/>
              <a:buChar char="•"/>
            </a:pPr>
            <a:r>
              <a:rPr lang="pl-PL" dirty="0"/>
              <a:t>człowiek jest osobą, a nie tylko organizmem</a:t>
            </a:r>
          </a:p>
          <a:p>
            <a:pPr>
              <a:buFontTx/>
              <a:buChar char="•"/>
            </a:pPr>
            <a:r>
              <a:rPr lang="pl-PL" dirty="0"/>
              <a:t> istotą człowieka jest ludzki kontekst. Unikalna natura człowieka wyraża się możliwością bycia z innymi</a:t>
            </a:r>
          </a:p>
          <a:p>
            <a:pPr>
              <a:buFontTx/>
              <a:buChar char="•"/>
            </a:pPr>
            <a:r>
              <a:rPr lang="pl-PL" dirty="0"/>
              <a:t> człowiek jest samoświadomy. Samoświadomość mająca charakter ciągły i wielopoziomowy jest podstawowym faktem ludzkiego </a:t>
            </a:r>
          </a:p>
          <a:p>
            <a:pPr>
              <a:buFontTx/>
              <a:buChar char="•"/>
            </a:pPr>
            <a:r>
              <a:rPr lang="pl-PL" dirty="0"/>
              <a:t> doświadczenia</a:t>
            </a:r>
          </a:p>
          <a:p>
            <a:pPr>
              <a:buFontTx/>
              <a:buChar char="•"/>
            </a:pPr>
            <a:r>
              <a:rPr lang="pl-PL" dirty="0"/>
              <a:t> człowiek odznacza się możliwością wyboru</a:t>
            </a:r>
          </a:p>
          <a:p>
            <a:pPr>
              <a:buFontTx/>
              <a:buChar char="•"/>
            </a:pPr>
            <a:r>
              <a:rPr lang="pl-PL" dirty="0"/>
              <a:t> człowiek jest bytem intencjonalnym – posiada cele, dokonuje wartościowania, tworzy i odbiera znaczenia. </a:t>
            </a:r>
          </a:p>
          <a:p>
            <a:r>
              <a:rPr lang="pl-PL" dirty="0"/>
              <a:t>Program ten, sformułowany w ujęciu operacyjnym, można odnaleźć w nowoczesnych nurtach projektowania (np. rozwój metod projektowania ergonomicznego), organizacji pracy i zarządzania przedsięwzięciami. Zmiana podejścia do problematyki pracy, przez uwzględnienie postulatów humanizacji, wiąże się głównie z uelastycznieniem form organizacji pracy. Polega to przede wszystkim na kształtowaniu atrakcyjnych treści pracy, organizowaniu pracy w zespołach roboczych, doskonaleniu metod, organizowaniu wypoczynku w czasie trwania pracy, ograniczaniu pracy zmianowej oraz na innowacjach w organizacji czasu pracy (stosowanie elastycznych form czasu pracy, skracania czasu pracy)</a:t>
            </a:r>
          </a:p>
          <a:p>
            <a:pPr>
              <a:spcAft>
                <a:spcPts val="604"/>
              </a:spcAft>
            </a:pPr>
            <a:endParaRPr lang="pl-PL" dirty="0"/>
          </a:p>
        </p:txBody>
      </p:sp>
    </p:spTree>
    <p:extLst>
      <p:ext uri="{BB962C8B-B14F-4D97-AF65-F5344CB8AC3E}">
        <p14:creationId xmlns:p14="http://schemas.microsoft.com/office/powerpoint/2010/main" val="513160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7890CC-6D3B-4AF3-B7BD-942E64BDFD27}"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611717" y="4751349"/>
            <a:ext cx="5658380" cy="5084776"/>
          </a:xfrm>
        </p:spPr>
        <p:txBody>
          <a:bodyPr/>
          <a:lstStyle/>
          <a:p>
            <a:r>
              <a:rPr lang="pl-PL" b="1" dirty="0" err="1"/>
              <a:t>Tytyk</a:t>
            </a:r>
            <a:r>
              <a:rPr lang="pl-PL" b="1" dirty="0"/>
              <a:t> E.: Metodologia projektowania ergonomicznego w budowie maszyn.</a:t>
            </a:r>
          </a:p>
          <a:p>
            <a:r>
              <a:rPr lang="pl-PL" dirty="0"/>
              <a:t>W zależności od stopnia rozwoju podsystemu technicznego, role i funkcje człowieka w systemie mogą być bardzo zróżnicowane. Stopnie rozwoju podsystemu technicznego często określa się przez gradację mechanizacji i automatyzacji procesów wykonawczych lub mówiąc inaczej – przez stopniowanie "samodzielności" obiektu technicznego. W miarę wzrostu stopnia "samodzielności" obiektów technicznych człowiek oddaje podsystemowi technicznemu coraz więcej zadań, polegających kolejno na:</a:t>
            </a:r>
          </a:p>
          <a:p>
            <a:pPr>
              <a:buFontTx/>
              <a:buChar char="•"/>
            </a:pPr>
            <a:r>
              <a:rPr lang="pl-PL" dirty="0"/>
              <a:t>wydatkowaniu energii</a:t>
            </a:r>
          </a:p>
          <a:p>
            <a:pPr>
              <a:buFontTx/>
              <a:buChar char="•"/>
            </a:pPr>
            <a:r>
              <a:rPr lang="pl-PL" dirty="0"/>
              <a:t>wykonywaniu zrutynizowanych i powtarzalnych ruchów roboczych</a:t>
            </a:r>
          </a:p>
          <a:p>
            <a:pPr>
              <a:buFontTx/>
              <a:buChar char="•"/>
            </a:pPr>
            <a:r>
              <a:rPr lang="pl-PL" dirty="0"/>
              <a:t>wykonywaniu zrutynizowanych operacji kontrolnych, korygujących i regulujących</a:t>
            </a:r>
          </a:p>
          <a:p>
            <a:pPr>
              <a:buFontTx/>
              <a:buChar char="•"/>
            </a:pPr>
            <a:r>
              <a:rPr lang="pl-PL" dirty="0"/>
              <a:t>wykonywaniu zadań związanych z ustalaniem strategii przebiegu prac. </a:t>
            </a:r>
          </a:p>
          <a:p>
            <a:r>
              <a:rPr lang="pl-PL" dirty="0"/>
              <a:t>Człowiek–operator jest coraz bardziej odsuwany od źródła energii i strefy ingerencji technologicznej, a jego działanie w systemie jest związane z charakterystycznymi zmianami w obrazie obciążeń fizycznych, psychicznych i intelektualnych. </a:t>
            </a:r>
          </a:p>
          <a:p>
            <a:r>
              <a:rPr lang="pl-PL" dirty="0"/>
              <a:t>Stanowisko pracy jako elementarny system funkcjonalny (np. produkcyjny) składa się zawsze z dwóch rodzajów elementów: ludzkiego i technicznego. Aby mogły one ze sobą współpracować w sposób optymalny, każdy z nich powinien wypełniać te zadania i funkcje, w których ma przewagę nad "partnerem". Optymalny rozdział zadań pomiędzy człowieka i urządzenia techniczne jest ważnym tematem badań ergonomicznych. Ogólne wskazówki pomocne w rozwiązaniu tego problemu dał psycholog amerykański P. M. </a:t>
            </a:r>
            <a:r>
              <a:rPr lang="pl-PL" dirty="0" err="1"/>
              <a:t>Fitts</a:t>
            </a:r>
            <a:endParaRPr lang="pl-PL" dirty="0"/>
          </a:p>
        </p:txBody>
      </p:sp>
    </p:spTree>
    <p:extLst>
      <p:ext uri="{BB962C8B-B14F-4D97-AF65-F5344CB8AC3E}">
        <p14:creationId xmlns:p14="http://schemas.microsoft.com/office/powerpoint/2010/main" val="3528640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A18529-E33F-4572-8E05-8AE9030D1F2F}"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pl-PL" b="1" u="sng" dirty="0" err="1"/>
              <a:t>Grabosz</a:t>
            </a:r>
            <a:r>
              <a:rPr lang="pl-PL" b="1" u="sng" dirty="0"/>
              <a:t> J.:</a:t>
            </a:r>
            <a:r>
              <a:rPr lang="pl-PL" b="1" dirty="0"/>
              <a:t> Lean management – nowe formy ergonomicznej organizacji pracy, </a:t>
            </a:r>
          </a:p>
          <a:p>
            <a:r>
              <a:rPr lang="pl-PL" dirty="0"/>
              <a:t>Przedsiębiorstwo stosujące wskazania koncepcji </a:t>
            </a:r>
            <a:r>
              <a:rPr lang="pl-PL" dirty="0" err="1"/>
              <a:t>lean</a:t>
            </a:r>
            <a:r>
              <a:rPr lang="pl-PL" dirty="0"/>
              <a:t> management odznacza się ekstremalnie małymi poziomami hierarchii, bardzo płaską piramidą kierowania i według europejskich standardów  małą liczbą sztabów. Mimo to powstają działania na różnych poziomach przedsiębiorstwa, które zorganizowane są w wielu grupach, które pojedynczego pracownika kształtują, harmonizują i koordynują. Gdy pytamy pracowników z przedsiębiorstwa </a:t>
            </a:r>
            <a:r>
              <a:rPr lang="pl-PL" dirty="0" err="1"/>
              <a:t>lean</a:t>
            </a:r>
            <a:r>
              <a:rPr lang="pl-PL" dirty="0"/>
              <a:t> management, o organizację, zadania i realizowane projekty, to otrzymujemy bardzo klarowną odpowiedź dotyczącą aktualnych terminów wykonania, średnio- i długookresowych planowanych zadań. To przenoszenie przez wszystkich pracowników informacji planistycznych jest cechą charakterystyczną przedsiębiorstwa </a:t>
            </a:r>
            <a:r>
              <a:rPr lang="pl-PL" dirty="0" err="1"/>
              <a:t>lean</a:t>
            </a:r>
            <a:r>
              <a:rPr lang="pl-PL" dirty="0"/>
              <a:t> w porównaniu z przedsiębiorstwem nie stosującym zasady </a:t>
            </a:r>
            <a:r>
              <a:rPr lang="pl-PL" dirty="0" err="1"/>
              <a:t>lean</a:t>
            </a:r>
            <a:r>
              <a:rPr lang="pl-PL" dirty="0"/>
              <a:t> management. </a:t>
            </a:r>
          </a:p>
          <a:p>
            <a:r>
              <a:rPr lang="pl-PL" b="1" dirty="0"/>
              <a:t>Griffin R.W. Podstawy zarządzania. PWN W-</a:t>
            </a:r>
            <a:r>
              <a:rPr lang="pl-PL" b="1" dirty="0" err="1"/>
              <a:t>wa</a:t>
            </a:r>
            <a:r>
              <a:rPr lang="pl-PL" b="1" dirty="0"/>
              <a:t> 1996 s. 345</a:t>
            </a:r>
          </a:p>
          <a:p>
            <a:r>
              <a:rPr lang="pl-PL" dirty="0"/>
              <a:t>Czynniki mające wpływ na kontrolę:</a:t>
            </a:r>
          </a:p>
          <a:p>
            <a:pPr>
              <a:buFontTx/>
              <a:buChar char="•"/>
            </a:pPr>
            <a:r>
              <a:rPr lang="pl-PL" dirty="0"/>
              <a:t>Kompetencja przełożonych i podwładnych</a:t>
            </a:r>
          </a:p>
          <a:p>
            <a:pPr>
              <a:buFontTx/>
              <a:buChar char="•"/>
            </a:pPr>
            <a:r>
              <a:rPr lang="pl-PL" dirty="0"/>
              <a:t>Fizyczne rozproszenie podwładnych</a:t>
            </a:r>
          </a:p>
          <a:p>
            <a:pPr>
              <a:buFontTx/>
              <a:buChar char="•"/>
            </a:pPr>
            <a:r>
              <a:rPr lang="pl-PL" dirty="0"/>
              <a:t>Zakres pracy menedżera innej niż nadzorca</a:t>
            </a:r>
          </a:p>
          <a:p>
            <a:pPr>
              <a:buFontTx/>
              <a:buChar char="•"/>
            </a:pPr>
            <a:r>
              <a:rPr lang="pl-PL" dirty="0"/>
              <a:t>Stopień pożądanej interakcji</a:t>
            </a:r>
          </a:p>
          <a:p>
            <a:pPr>
              <a:buFontTx/>
              <a:buChar char="•"/>
            </a:pPr>
            <a:r>
              <a:rPr lang="pl-PL" dirty="0"/>
              <a:t>Zakres występowania standardowych procedur</a:t>
            </a:r>
          </a:p>
          <a:p>
            <a:pPr>
              <a:buFontTx/>
              <a:buChar char="•"/>
            </a:pPr>
            <a:r>
              <a:rPr lang="pl-PL" dirty="0"/>
              <a:t>Podobieństwo nadzorowanych zadań</a:t>
            </a:r>
          </a:p>
          <a:p>
            <a:pPr>
              <a:buFontTx/>
              <a:buChar char="•"/>
            </a:pPr>
            <a:r>
              <a:rPr lang="pl-PL" dirty="0"/>
              <a:t>Częstość występowania nowych problemów</a:t>
            </a:r>
          </a:p>
          <a:p>
            <a:pPr>
              <a:buFontTx/>
              <a:buChar char="•"/>
            </a:pPr>
            <a:r>
              <a:rPr lang="pl-PL" dirty="0"/>
              <a:t>Preferencje przełożonych i podwładnych.</a:t>
            </a:r>
          </a:p>
          <a:p>
            <a:endParaRPr lang="pl-PL" dirty="0"/>
          </a:p>
          <a:p>
            <a:endParaRPr lang="pl-PL" b="1" dirty="0"/>
          </a:p>
        </p:txBody>
      </p:sp>
    </p:spTree>
    <p:extLst>
      <p:ext uri="{BB962C8B-B14F-4D97-AF65-F5344CB8AC3E}">
        <p14:creationId xmlns:p14="http://schemas.microsoft.com/office/powerpoint/2010/main" val="4026491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767BD4-FD69-4D61-8B74-CB32F7537197}"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7575" y="4751349"/>
            <a:ext cx="5658380" cy="5084776"/>
          </a:xfrm>
        </p:spPr>
        <p:txBody>
          <a:bodyPr/>
          <a:lstStyle/>
          <a:p>
            <a:pPr>
              <a:spcAft>
                <a:spcPts val="604"/>
              </a:spcAft>
            </a:pPr>
            <a:r>
              <a:rPr lang="pl-PL" b="1" dirty="0" err="1"/>
              <a:t>Mreła</a:t>
            </a:r>
            <a:r>
              <a:rPr lang="pl-PL" b="1" dirty="0"/>
              <a:t> H.: Jak usprawniać pracę, </a:t>
            </a:r>
          </a:p>
          <a:p>
            <a:pPr>
              <a:spcAft>
                <a:spcPts val="604"/>
              </a:spcAft>
            </a:pPr>
            <a:r>
              <a:rPr lang="pl-PL" dirty="0"/>
              <a:t>Organizacja pracy zajmuje się przede wszystkim skoordynowaniem, zharmonizowaniem poszczególnych elementów procesu pracy tak, aby przy minimum nakładów uzyskać maksimum efektów. Praktycznym podnoszeniem efektywności poszczególnych czynników procesu pracy i wydajności zajmuje się technika badania i usprawniania metod pracy, która przez rozkładanie badanego procesu na elementy i ich krytyczną analizę, projektowanie i wdrażanie usprawnień prowadzi do: </a:t>
            </a:r>
          </a:p>
          <a:p>
            <a:pPr>
              <a:buFontTx/>
              <a:buChar char="•"/>
            </a:pPr>
            <a:r>
              <a:rPr lang="pl-PL" dirty="0"/>
              <a:t>Ułatwienia pracy człowiekowi,</a:t>
            </a:r>
          </a:p>
          <a:p>
            <a:pPr>
              <a:buFontTx/>
              <a:buChar char="•"/>
            </a:pPr>
            <a:r>
              <a:rPr lang="pl-PL" dirty="0"/>
              <a:t>Poprawy warunków pracy,</a:t>
            </a:r>
          </a:p>
          <a:p>
            <a:pPr>
              <a:buFontTx/>
              <a:buChar char="•"/>
            </a:pPr>
            <a:r>
              <a:rPr lang="pl-PL" dirty="0"/>
              <a:t>Doskonalenia, a co za tym idzie – lepsze wykorzystanie pracy sprzętu,</a:t>
            </a:r>
          </a:p>
          <a:p>
            <a:pPr>
              <a:buFontTx/>
              <a:buChar char="•"/>
            </a:pPr>
            <a:r>
              <a:rPr lang="pl-PL" dirty="0"/>
              <a:t>Skrócenie czasu zużytego do wytworzenia produktu,</a:t>
            </a:r>
          </a:p>
          <a:p>
            <a:pPr>
              <a:buFontTx/>
              <a:buChar char="•"/>
            </a:pPr>
            <a:r>
              <a:rPr lang="pl-PL" dirty="0"/>
              <a:t>Uproszczenie stosowanych metod pracy,</a:t>
            </a:r>
          </a:p>
          <a:p>
            <a:pPr>
              <a:buFontTx/>
              <a:buChar char="•"/>
            </a:pPr>
            <a:r>
              <a:rPr lang="pl-PL" dirty="0"/>
              <a:t>Lepsze wykorzystanie materiałów.</a:t>
            </a:r>
          </a:p>
          <a:p>
            <a:endParaRPr lang="pl-PL" dirty="0"/>
          </a:p>
        </p:txBody>
      </p:sp>
    </p:spTree>
    <p:extLst>
      <p:ext uri="{BB962C8B-B14F-4D97-AF65-F5344CB8AC3E}">
        <p14:creationId xmlns:p14="http://schemas.microsoft.com/office/powerpoint/2010/main" val="192780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77240A-72E5-44AB-BDCC-4426E27B68B9}"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17575" y="4751349"/>
            <a:ext cx="5505450" cy="4751348"/>
          </a:xfrm>
        </p:spPr>
        <p:txBody>
          <a:bodyPr/>
          <a:lstStyle/>
          <a:p>
            <a:r>
              <a:rPr lang="pl-PL" b="1" dirty="0"/>
              <a:t>Górska E., </a:t>
            </a:r>
            <a:r>
              <a:rPr lang="pl-PL" b="1" dirty="0" err="1"/>
              <a:t>Tytyk</a:t>
            </a:r>
            <a:r>
              <a:rPr lang="pl-PL" b="1" dirty="0"/>
              <a:t> E.: Ergonomia w projektowaniu stanowisk pracy. Podstawy teoretyczne. </a:t>
            </a:r>
          </a:p>
          <a:p>
            <a:r>
              <a:rPr lang="pl-PL" dirty="0"/>
              <a:t>Pracownik na stanowisku pracy odpowiednio wyposażonym i przestrzennie zorganizowanym może dany wyrób wykonywać różnymi metodami. Metoda pracy łączy w sposób organizacyjny czynniki materialne stanowiska pracy (robotnika, wyposażenie, wyrób), wpływa na przestrzenny układ stanowiska, na ogólne warunki pracy i na jego obsługę. Można stwierdzić, że zależności te są w pewnym stopniu wzajemne. Zmiana metody pracy wymaga np. zmiany wyposażenia stanowiska pracy, natomiast zmiana wyposażenia powoduje konieczność modyfikacji metody pracy. Dlatego istotne jest, aby w metodach pracy były uwzględniane zalecenia ergonomiczne. Właściwie dobrana metoda pracy pozwala na redukcję różnego rodzaju uciążliwości, np. eliminuje z procesów pracy ruchy fizjologicznie zbędne, zmniejsza wydatek energetyczny, zmniejsza obciążenia statyczne mięśni i </a:t>
            </a:r>
            <a:r>
              <a:rPr lang="pl-PL" dirty="0" err="1"/>
              <a:t>hipokinezę</a:t>
            </a:r>
            <a:r>
              <a:rPr lang="pl-PL" dirty="0"/>
              <a:t> (niedostatek ruchu), zapewnia pracownikowi możliwie największą naturalność pozycji ciała i ruchów. Ma to istotne znaczenie w przemyśle, gdzie często można zaobserwować robotników wykonujących swoje czynności z nieuzasadnionym nadmiernym wysiłkiem i w wymuszonej pozycji.</a:t>
            </a:r>
          </a:p>
          <a:p>
            <a:pPr>
              <a:spcAft>
                <a:spcPts val="604"/>
              </a:spcAft>
            </a:pPr>
            <a:endParaRPr lang="pl-PL" dirty="0"/>
          </a:p>
        </p:txBody>
      </p:sp>
    </p:spTree>
    <p:extLst>
      <p:ext uri="{BB962C8B-B14F-4D97-AF65-F5344CB8AC3E}">
        <p14:creationId xmlns:p14="http://schemas.microsoft.com/office/powerpoint/2010/main" val="762731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4</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353208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7AE6DF4-C2BC-45F0-8D9A-6543D98DEF63}"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pl-PL" b="1" dirty="0" err="1"/>
              <a:t>Tytyk</a:t>
            </a:r>
            <a:r>
              <a:rPr lang="pl-PL" b="1" dirty="0"/>
              <a:t> E.: Metodologia projektowania ergonomicznego w budowie maszyn. </a:t>
            </a:r>
          </a:p>
          <a:p>
            <a:r>
              <a:rPr lang="pl-PL" dirty="0"/>
              <a:t>Zbyt głęboki podział pracy powoduje wiele ujemnych skutków ekonomicznych i społecznych. Można je skutecznie wyeliminować i zaktywizować pracowników przez tworzenie zespołów autonomicznych, które same organizują pracę i wspólnie wykonują zadania ustalone dla całej grupy. Taki zespół decyduje o metodzie pracy, podziale zadań między poszczególnych członków, wyborze kierownika, a także o podziale wynagrodzenia, którego wzrost wyraźnie zależy od wzrostu wydajności pracy. </a:t>
            </a:r>
          </a:p>
          <a:p>
            <a:r>
              <a:rPr lang="pl-PL" dirty="0"/>
              <a:t>W Szwecji firma Volvo produkująca samochody, miała w latach 60. poważne problemy z absencją oraz rotacjami pracowników i dlatego poszukiwała nowych sposobów montażu samochodów po to, aby uzyskać bardziej stabilny, bardziej umotywowany i wydajny zespół pracowników. Konwencjonalne metody produkcji liniowej zastąpiono produkcją jednostkową. Zespoły pracowników tworzyły załogę elektrycznych wagonów poruszających się po terenie montażowni i zatrzymujących się przy magazynach po odbiór różnych komponentów. Doświadczenia zagraniczne – nie tylko szwedzkie – wykazują, że tworzenie zespołów autonomicznych jest przedsięwzięciem ekonomicznie opłacalnym, gdyż praca w nich jest bardziej wydajna, jakościowo lepsza i w odczuciu pracowników – interesująca i przyjemna. Forma ta integruje wszystkie wcześniej omówione nowe metody organizacji pracy, a więc rotację, wzbogacanie i rozszerzanie pracy oraz opiera się na następujących założeniach:</a:t>
            </a:r>
          </a:p>
          <a:p>
            <a:pPr>
              <a:buFontTx/>
              <a:buChar char="•"/>
            </a:pPr>
            <a:r>
              <a:rPr lang="pl-PL" dirty="0"/>
              <a:t>grupa produkuje całkowity produkt</a:t>
            </a:r>
          </a:p>
          <a:p>
            <a:pPr>
              <a:buFontTx/>
              <a:buChar char="•"/>
            </a:pPr>
            <a:r>
              <a:rPr lang="pl-PL" dirty="0"/>
              <a:t>każdy członek zespołu produkuje całkowitą część</a:t>
            </a:r>
          </a:p>
          <a:p>
            <a:pPr>
              <a:buFontTx/>
              <a:buChar char="•"/>
            </a:pPr>
            <a:r>
              <a:rPr lang="pl-PL" dirty="0"/>
              <a:t>grupa liczy 4÷10 osób</a:t>
            </a:r>
          </a:p>
          <a:p>
            <a:pPr>
              <a:buFontTx/>
              <a:buChar char="•"/>
            </a:pPr>
            <a:r>
              <a:rPr lang="pl-PL" dirty="0"/>
              <a:t>grupa przejmuje obowiązki, które należały do brygadzistów lub mistrzów</a:t>
            </a:r>
          </a:p>
          <a:p>
            <a:pPr>
              <a:buFontTx/>
              <a:buChar char="•"/>
            </a:pPr>
            <a:r>
              <a:rPr lang="pl-PL" dirty="0"/>
              <a:t>kierownictwo zakładu określa organizację pracy autonomicznych grup</a:t>
            </a:r>
          </a:p>
          <a:p>
            <a:pPr>
              <a:buFontTx/>
              <a:buChar char="•"/>
            </a:pPr>
            <a:r>
              <a:rPr lang="pl-PL" dirty="0"/>
              <a:t>grupa samodzielnie rozdziela pracę pomiędzy stanowiska robocze</a:t>
            </a:r>
          </a:p>
          <a:p>
            <a:pPr>
              <a:buFontTx/>
              <a:buChar char="•"/>
            </a:pPr>
            <a:r>
              <a:rPr lang="pl-PL" dirty="0"/>
              <a:t>poszczególne grupy pracują samodzielnie</a:t>
            </a:r>
          </a:p>
          <a:p>
            <a:pPr>
              <a:buFontTx/>
              <a:buChar char="•"/>
            </a:pPr>
            <a:r>
              <a:rPr lang="pl-PL" dirty="0"/>
              <a:t>grupa ma pełne uprawnienia do regulowania przepływu materiałów i części na poszczególne stanowiska</a:t>
            </a:r>
          </a:p>
          <a:p>
            <a:pPr>
              <a:buFontTx/>
              <a:buChar char="•"/>
            </a:pPr>
            <a:r>
              <a:rPr lang="pl-PL" dirty="0"/>
              <a:t>w grupie powinna następować systematyczna rotacja pracy</a:t>
            </a:r>
          </a:p>
          <a:p>
            <a:pPr>
              <a:buFontTx/>
              <a:buChar char="•"/>
            </a:pPr>
            <a:r>
              <a:rPr lang="pl-PL" dirty="0"/>
              <a:t>każda grupa ma swojego przedstawiciela</a:t>
            </a:r>
          </a:p>
          <a:p>
            <a:pPr>
              <a:buFontTx/>
              <a:buChar char="•"/>
            </a:pPr>
            <a:r>
              <a:rPr lang="pl-PL" dirty="0"/>
              <a:t> wszystkie sprawy płacowe są ustalane z góry</a:t>
            </a:r>
          </a:p>
          <a:p>
            <a:pPr>
              <a:buFontTx/>
              <a:buChar char="•"/>
            </a:pPr>
            <a:r>
              <a:rPr lang="pl-PL" dirty="0"/>
              <a:t>produkt grupy powinien być specjalnie oznaczony.</a:t>
            </a:r>
          </a:p>
          <a:p>
            <a:pPr>
              <a:spcAft>
                <a:spcPts val="604"/>
              </a:spcAft>
            </a:pPr>
            <a:endParaRPr lang="pl-PL" dirty="0"/>
          </a:p>
          <a:p>
            <a:pPr>
              <a:spcAft>
                <a:spcPts val="604"/>
              </a:spcAft>
            </a:pPr>
            <a:endParaRPr lang="pl-PL" dirty="0"/>
          </a:p>
          <a:p>
            <a:pPr>
              <a:spcAft>
                <a:spcPts val="604"/>
              </a:spcAft>
            </a:pPr>
            <a:endParaRPr lang="pl-PL" dirty="0"/>
          </a:p>
        </p:txBody>
      </p:sp>
    </p:spTree>
    <p:extLst>
      <p:ext uri="{BB962C8B-B14F-4D97-AF65-F5344CB8AC3E}">
        <p14:creationId xmlns:p14="http://schemas.microsoft.com/office/powerpoint/2010/main" val="661292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D3284AA-46A6-4C51-809E-BE165973D200}"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xfrm>
            <a:off x="917575" y="4751349"/>
            <a:ext cx="5046663" cy="4667991"/>
          </a:xfrm>
        </p:spPr>
        <p:txBody>
          <a:bodyPr/>
          <a:lstStyle/>
          <a:p>
            <a:r>
              <a:rPr lang="pl-PL" b="1" dirty="0" err="1"/>
              <a:t>Tytyk</a:t>
            </a:r>
            <a:r>
              <a:rPr lang="pl-PL" b="1" dirty="0"/>
              <a:t> E.: Metodologia projektowania ergonomicznego w budowie maszyn. </a:t>
            </a:r>
          </a:p>
          <a:p>
            <a:r>
              <a:rPr lang="pl-PL" b="1" dirty="0"/>
              <a:t>Rozszerzanie pracy</a:t>
            </a:r>
            <a:r>
              <a:rPr lang="pl-PL" dirty="0"/>
              <a:t> (</a:t>
            </a:r>
            <a:r>
              <a:rPr lang="pl-PL" dirty="0" err="1"/>
              <a:t>job</a:t>
            </a:r>
            <a:r>
              <a:rPr lang="pl-PL" dirty="0"/>
              <a:t> </a:t>
            </a:r>
            <a:r>
              <a:rPr lang="pl-PL" dirty="0" err="1"/>
              <a:t>enlargement</a:t>
            </a:r>
            <a:r>
              <a:rPr lang="pl-PL" dirty="0"/>
              <a:t>), czyli przydzielanie pracownikowi nowych, bardziej złożonych zadań, poszerzanie zakresu czynności wykonywanych na stanowisku pracy (dodanie operacji), umożliwienie wykonywania całego wyrobu lub znacznej jego części. Wiele prac w przemyśle polega na wykonaniu prostych, powtarzających się zadań. Sytuacja taka prowadzi do marnotrawienia potencjału ludzkiego, nudy, zmęczenia psychicznego i fizycznego. Rozszerzanie pracy jest jedną z prób zwiększenia zainteresowania pracą. Praca powinna być tak pomyślana, aby stanowiła pewną zamkniętą całość, w której przynajmniej jeden element lub zespół był samodzielnie wykonany przez jednego wykonawcę. Ważna jest nie sama długość cyklu, lecz fakt, aby zadanie stanowiło zamkniętą całość mającą początek, czas trwania i zakończenie. </a:t>
            </a:r>
          </a:p>
          <a:p>
            <a:pPr>
              <a:buFontTx/>
              <a:buChar char="•"/>
            </a:pPr>
            <a:r>
              <a:rPr lang="pl-PL" b="1" dirty="0"/>
              <a:t> Wzbogacanie pracy</a:t>
            </a:r>
            <a:r>
              <a:rPr lang="pl-PL" dirty="0"/>
              <a:t> (</a:t>
            </a:r>
            <a:r>
              <a:rPr lang="pl-PL" dirty="0" err="1"/>
              <a:t>job</a:t>
            </a:r>
            <a:r>
              <a:rPr lang="pl-PL" dirty="0"/>
              <a:t> </a:t>
            </a:r>
            <a:r>
              <a:rPr lang="pl-PL" dirty="0" err="1"/>
              <a:t>enrichment</a:t>
            </a:r>
            <a:r>
              <a:rPr lang="pl-PL" dirty="0"/>
              <a:t>), czyli scalanie czynności o różnym stopniu trudności w ramach jednego zadania, zwiększanie stopnia swobody i podejmowania decyzji w zakresie wykonywanych przez pracownika czynności, umożliwienie mu samodzielnego planowania i organizowania pracy. Programy poświęcone wzbogacaniu pracy podejmują próby zwiększania liczby zadań, jakie ma wykonać pracownik, usytuowanych zarówno w hierarchii poziomej, jak i pionowej (tzn. zadań zarówno ze szczebla równego formalnym kompetencjom pracownika, jak i ze szczebla wyższego). Przykładem może być obarczenie pracowników odpowiedzialnością za kontrolę jakości własnej pracy. Takie podejście zwiększa stopień odpowiedzialności za wykonywaną pracę. Kontrola jakości jest zwykle wykonywana przez osobę na wyższym stanowisku, np. przez kierownika. </a:t>
            </a:r>
          </a:p>
          <a:p>
            <a:pPr marL="172462" indent="-172462">
              <a:buFont typeface="Arial" panose="020B0604020202020204" pitchFamily="34" charset="0"/>
              <a:buChar char="•"/>
            </a:pPr>
            <a:r>
              <a:rPr lang="pl-PL" b="1" dirty="0"/>
              <a:t>Rotacja</a:t>
            </a:r>
            <a:r>
              <a:rPr lang="pl-PL" b="1" baseline="0" dirty="0"/>
              <a:t> </a:t>
            </a:r>
            <a:r>
              <a:rPr lang="pl-PL" b="1" dirty="0"/>
              <a:t> pracy</a:t>
            </a:r>
            <a:r>
              <a:rPr lang="pl-PL" dirty="0"/>
              <a:t> (</a:t>
            </a:r>
            <a:r>
              <a:rPr lang="pl-PL" dirty="0" err="1"/>
              <a:t>job</a:t>
            </a:r>
            <a:r>
              <a:rPr lang="pl-PL" dirty="0"/>
              <a:t> </a:t>
            </a:r>
            <a:r>
              <a:rPr lang="pl-PL" dirty="0" err="1"/>
              <a:t>rotation</a:t>
            </a:r>
            <a:r>
              <a:rPr lang="pl-PL" dirty="0"/>
              <a:t>), czyli zmiana rodzaju pracy i rodzaju czynności. Rotacja prac polega na zamianie jednego wykonawcy na innego przy danej pracy. Okres rotacji ustala się w taki sposób, aby nie dopuścić do powstania uczucia monotonii poprzez skrócenie czasu wykonywania jednostajnej i nużącej pracy. Szeroko zaplanowana wymienność prac wymaga dobrej organizacji oraz dodatkowych nakładów związanych z rozplanowaniem robót i szkoleniem załogi.</a:t>
            </a:r>
          </a:p>
          <a:p>
            <a:pPr>
              <a:buFontTx/>
              <a:buChar char="•"/>
            </a:pPr>
            <a:r>
              <a:rPr lang="pl-PL" b="1" dirty="0"/>
              <a:t>Wymienność stanowisk</a:t>
            </a:r>
            <a:r>
              <a:rPr lang="pl-PL" dirty="0"/>
              <a:t> pracy (</a:t>
            </a:r>
            <a:r>
              <a:rPr lang="pl-PL" dirty="0" err="1"/>
              <a:t>job</a:t>
            </a:r>
            <a:r>
              <a:rPr lang="pl-PL" dirty="0"/>
              <a:t> </a:t>
            </a:r>
            <a:r>
              <a:rPr lang="pl-PL" dirty="0" err="1"/>
              <a:t>switching</a:t>
            </a:r>
            <a:r>
              <a:rPr lang="pl-PL" dirty="0"/>
              <a:t>), czyli zmiana miejsca pracy w ciągu dnia, tygodnia i dłuższych okresów. Z badań przeprowadzonych w wielu przedsiębiorstwach wynika, że wprowadzenie elastycznych struktur pracy pozwala na lepsze wykorzystanie pracowników, powoduje polepszenie jakości produkcji, zwiększenie wydajności pracy, wzbogacenie jej treści, eliminację konieczności długotrwałego utrzymywania tej samej, wymuszonej postawy ciała przy pracy.</a:t>
            </a:r>
          </a:p>
          <a:p>
            <a:pPr>
              <a:buFontTx/>
              <a:buChar char="-"/>
            </a:pPr>
            <a:endParaRPr lang="pl-PL" b="1" dirty="0"/>
          </a:p>
        </p:txBody>
      </p:sp>
    </p:spTree>
    <p:extLst>
      <p:ext uri="{BB962C8B-B14F-4D97-AF65-F5344CB8AC3E}">
        <p14:creationId xmlns:p14="http://schemas.microsoft.com/office/powerpoint/2010/main" val="2415197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12318-46AD-4213-85DB-A1404898DB33}"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535252" y="4751349"/>
            <a:ext cx="6117167" cy="5001419"/>
          </a:xfrm>
        </p:spPr>
        <p:txBody>
          <a:bodyPr/>
          <a:lstStyle/>
          <a:p>
            <a:pPr marL="172462" indent="-172462"/>
            <a:r>
              <a:rPr lang="pl-PL" b="1" dirty="0" err="1"/>
              <a:t>Steinmann</a:t>
            </a:r>
            <a:r>
              <a:rPr lang="pl-PL" b="1" dirty="0"/>
              <a:t> H., </a:t>
            </a:r>
            <a:r>
              <a:rPr lang="pl-PL" b="1" dirty="0" err="1"/>
              <a:t>Schereyoergg</a:t>
            </a:r>
            <a:r>
              <a:rPr lang="pl-PL" b="1" dirty="0"/>
              <a:t> G., </a:t>
            </a:r>
          </a:p>
          <a:p>
            <a:pPr marL="172462" indent="-172462"/>
            <a:r>
              <a:rPr lang="pl-PL" dirty="0"/>
              <a:t>Wyróżnia się trzy typy zależności między przełożonymi a podwładnymi:</a:t>
            </a:r>
          </a:p>
          <a:p>
            <a:pPr marL="172462" indent="-172462">
              <a:buFontTx/>
              <a:buAutoNum type="arabicPeriod"/>
            </a:pPr>
            <a:r>
              <a:rPr lang="pl-PL" dirty="0"/>
              <a:t>Bezpośrednie zależności między przełożonym a każdym podległym pracownikiem,</a:t>
            </a:r>
          </a:p>
          <a:p>
            <a:pPr marL="172462" indent="-172462">
              <a:buFontTx/>
              <a:buAutoNum type="arabicPeriod"/>
            </a:pPr>
            <a:r>
              <a:rPr lang="pl-PL" dirty="0"/>
              <a:t>Zależności między przełożonym a różnymi grupami podległych pracowników,</a:t>
            </a:r>
          </a:p>
          <a:p>
            <a:pPr marL="172462" indent="-172462">
              <a:buFontTx/>
              <a:buAutoNum type="arabicPeriod"/>
            </a:pPr>
            <a:r>
              <a:rPr lang="pl-PL" dirty="0"/>
              <a:t>Wzajemne zależności między podległymi pracownikami, które absorbują uwagę przełożonego.</a:t>
            </a:r>
          </a:p>
          <a:p>
            <a:pPr marL="172462" indent="-172462"/>
            <a:r>
              <a:rPr lang="pl-PL" dirty="0"/>
              <a:t>Ad1. liczba możliwych bezpośrednich zależności indywidualnych odpowiada liczbie podległych pracowników (n),</a:t>
            </a:r>
          </a:p>
          <a:p>
            <a:pPr marL="172462" indent="-172462"/>
            <a:r>
              <a:rPr lang="pl-PL" dirty="0"/>
              <a:t>Ad2. W celu ustalenia liczby bezpośrednich zależności grupowych wychodzi się z założenia, że w kontaktach przełożonego z grupą podległych pracowników zawsze jeden członek tej grupy stoi na pierwszym planie. Przy dwóch pracownikach A i B należałoby rozdzielić grupy AB i BA. Łączna liczba zależności grupowych wynosi X = n (2</a:t>
            </a:r>
            <a:r>
              <a:rPr lang="pl-PL" baseline="30000" dirty="0"/>
              <a:t>n-1</a:t>
            </a:r>
            <a:r>
              <a:rPr lang="pl-PL" dirty="0"/>
              <a:t> -1).</a:t>
            </a:r>
          </a:p>
          <a:p>
            <a:pPr marL="172462" indent="-172462"/>
            <a:r>
              <a:rPr lang="pl-PL" dirty="0"/>
              <a:t>Dla n = 3, X = 9. Dla n = 4, X = 28. Dla n = 5, X = 75.</a:t>
            </a:r>
          </a:p>
          <a:p>
            <a:pPr marL="172462" indent="-172462"/>
            <a:r>
              <a:rPr lang="pl-PL" dirty="0"/>
              <a:t>Ad3. Dla ustalenia wzajemnej zależności między grupami można przyjmować, że łączna ich liczba wynosi:</a:t>
            </a:r>
          </a:p>
          <a:p>
            <a:pPr marL="172462" indent="-172462"/>
            <a:r>
              <a:rPr lang="pl-PL" dirty="0"/>
              <a:t>Y = n (n-1).</a:t>
            </a:r>
          </a:p>
          <a:p>
            <a:pPr marL="172462" indent="-172462"/>
            <a:r>
              <a:rPr lang="pl-PL" dirty="0"/>
              <a:t>Łączna liczba zależności wynosi więc:</a:t>
            </a:r>
          </a:p>
          <a:p>
            <a:pPr marL="172462" indent="-172462"/>
            <a:r>
              <a:rPr lang="pl-PL" dirty="0"/>
              <a:t>Z = n + n(2</a:t>
            </a:r>
            <a:r>
              <a:rPr lang="pl-PL" baseline="30000" dirty="0"/>
              <a:t>n-1</a:t>
            </a:r>
            <a:r>
              <a:rPr lang="pl-PL" dirty="0"/>
              <a:t> -1) + n(n-1).</a:t>
            </a:r>
          </a:p>
          <a:p>
            <a:pPr marL="172462" indent="-172462"/>
            <a:r>
              <a:rPr lang="pl-PL" dirty="0"/>
              <a:t>Dla n = 3, Z = 18, Dla n = 4 Z = 44. Dla n=5, Z = 100.</a:t>
            </a:r>
          </a:p>
        </p:txBody>
      </p:sp>
    </p:spTree>
    <p:extLst>
      <p:ext uri="{BB962C8B-B14F-4D97-AF65-F5344CB8AC3E}">
        <p14:creationId xmlns:p14="http://schemas.microsoft.com/office/powerpoint/2010/main" val="826649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166968-EA92-4089-B5E4-8B386E3606A5}"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229394" y="4751349"/>
            <a:ext cx="6499490" cy="5084776"/>
          </a:xfrm>
        </p:spPr>
        <p:txBody>
          <a:bodyPr/>
          <a:lstStyle/>
          <a:p>
            <a:r>
              <a:rPr lang="pl-PL" b="1" dirty="0"/>
              <a:t>Griffin R.W. Podstawy zarządzania. </a:t>
            </a:r>
          </a:p>
          <a:p>
            <a:r>
              <a:rPr lang="pl-PL" dirty="0"/>
              <a:t>Grupowanie wg wyrobu polega na sytuowaniu działalności wokół produktów lub grup produktów.</a:t>
            </a:r>
          </a:p>
          <a:p>
            <a:r>
              <a:rPr lang="pl-PL" dirty="0"/>
              <a:t>Grupowanie funkcjonalne polega ba grupowaniu stanowisk pracy wymagających tych samych lub podobnych czynności.</a:t>
            </a:r>
          </a:p>
          <a:p>
            <a:r>
              <a:rPr lang="pl-PL" dirty="0"/>
              <a:t>Grupowanie wg klientów polega na grupowaniu czynności w celu reagowania i wzajemnego oddziaływania ze specyficznymi klientami lub grupami klientów.</a:t>
            </a:r>
          </a:p>
          <a:p>
            <a:r>
              <a:rPr lang="pl-PL" dirty="0"/>
              <a:t>Grupowanie wg lokalizacji polega na grupowaniu stanowisk pracy na podstawie określonych miejsc i obszarów geograficznych.</a:t>
            </a:r>
          </a:p>
          <a:p>
            <a:r>
              <a:rPr lang="pl-PL" dirty="0"/>
              <a:t>Zalety grupowania wg wyrobów:</a:t>
            </a:r>
          </a:p>
          <a:p>
            <a:pPr>
              <a:buFontTx/>
              <a:buChar char="•"/>
            </a:pPr>
            <a:r>
              <a:rPr lang="pl-PL" dirty="0"/>
              <a:t>Łatwość koordynacji i integracji całej działalności związanej z wyrobem lub grupą wyrobów,</a:t>
            </a:r>
          </a:p>
          <a:p>
            <a:pPr>
              <a:buFontTx/>
              <a:buChar char="•"/>
            </a:pPr>
            <a:r>
              <a:rPr lang="pl-PL" dirty="0"/>
              <a:t>Większa szybkość i skuteczność podejmowania decyzji,</a:t>
            </a:r>
          </a:p>
          <a:p>
            <a:pPr>
              <a:buFontTx/>
              <a:buChar char="•"/>
            </a:pPr>
            <a:r>
              <a:rPr lang="pl-PL" dirty="0"/>
              <a:t>Możliwość względnie taniej i obiektywnej oceny wyników w </a:t>
            </a:r>
            <a:r>
              <a:rPr lang="pl-PL" dirty="0" err="1"/>
              <a:t>zakjresie</a:t>
            </a:r>
            <a:r>
              <a:rPr lang="pl-PL" dirty="0"/>
              <a:t> pojedynczego produktu lub grupy produktów.</a:t>
            </a:r>
          </a:p>
          <a:p>
            <a:r>
              <a:rPr lang="pl-PL" dirty="0"/>
              <a:t>Wady grupowania wg wyrobów:</a:t>
            </a:r>
          </a:p>
          <a:p>
            <a:pPr>
              <a:buFontTx/>
              <a:buChar char="•"/>
            </a:pPr>
            <a:r>
              <a:rPr lang="pl-PL" dirty="0"/>
              <a:t>Menedżerowie na każdym wydziale mogą koncentrować się tylko na swoim wyrobie, zaniedbując resztę organizacji,</a:t>
            </a:r>
          </a:p>
          <a:p>
            <a:pPr>
              <a:buFontTx/>
              <a:buChar char="•"/>
            </a:pPr>
            <a:r>
              <a:rPr lang="pl-PL" dirty="0"/>
              <a:t>Może nastąpić wzrost kosztów administracji, ponieważ każdy wydział musi mieć własnych specjalistów do takich spraw, jak marketing czy analiza finansowa.</a:t>
            </a:r>
          </a:p>
          <a:p>
            <a:pPr>
              <a:buFontTx/>
              <a:buChar char="•"/>
            </a:pPr>
            <a:endParaRPr lang="pl-PL" dirty="0"/>
          </a:p>
          <a:p>
            <a:endParaRPr lang="pl-PL" dirty="0"/>
          </a:p>
          <a:p>
            <a:endParaRPr lang="pl-PL" dirty="0"/>
          </a:p>
        </p:txBody>
      </p:sp>
    </p:spTree>
    <p:extLst>
      <p:ext uri="{BB962C8B-B14F-4D97-AF65-F5344CB8AC3E}">
        <p14:creationId xmlns:p14="http://schemas.microsoft.com/office/powerpoint/2010/main" val="4063428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74C9BA-EE71-4B5F-84F0-DBCF0C734D19}"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pl-PL" b="1" dirty="0"/>
              <a:t>Griffin R.W. Podstawy zarządzania. </a:t>
            </a:r>
          </a:p>
          <a:p>
            <a:r>
              <a:rPr lang="pl-PL" dirty="0"/>
              <a:t>Centralizacja to proces systematycznego utrzymywania władzy i autorytetu w rękach menedżerów wyższego szczebla.</a:t>
            </a:r>
          </a:p>
          <a:p>
            <a:r>
              <a:rPr lang="pl-PL" dirty="0"/>
              <a:t>Decentralizacja to proces systematycznego delegowania władzy i autorytetu w ramach organizacji ku menedżerom średniego i niższego szczebla.</a:t>
            </a:r>
          </a:p>
          <a:p>
            <a:r>
              <a:rPr lang="pl-PL" dirty="0" err="1"/>
              <a:t>Grabosz</a:t>
            </a:r>
            <a:r>
              <a:rPr lang="pl-PL" dirty="0"/>
              <a:t> J.: Koncepcja Lean management w przedsiębiorstwie s. 171-180</a:t>
            </a:r>
          </a:p>
          <a:p>
            <a:r>
              <a:rPr lang="pl-PL" dirty="0"/>
              <a:t>Cechy przedsiębiorstw działających wg wskazań i zasad </a:t>
            </a:r>
            <a:r>
              <a:rPr lang="pl-PL" dirty="0" err="1"/>
              <a:t>lean</a:t>
            </a:r>
            <a:r>
              <a:rPr lang="pl-PL" dirty="0"/>
              <a:t> management to:</a:t>
            </a:r>
          </a:p>
          <a:p>
            <a:r>
              <a:rPr lang="pl-PL" dirty="0" err="1"/>
              <a:t>a.duży</a:t>
            </a:r>
            <a:r>
              <a:rPr lang="pl-PL" dirty="0"/>
              <a:t> zasięg informacji,</a:t>
            </a:r>
          </a:p>
          <a:p>
            <a:r>
              <a:rPr lang="pl-PL" dirty="0" err="1"/>
              <a:t>b.informacja</a:t>
            </a:r>
            <a:r>
              <a:rPr lang="pl-PL" dirty="0"/>
              <a:t> nie hierarchiczna, lecz płaska,</a:t>
            </a:r>
          </a:p>
          <a:p>
            <a:r>
              <a:rPr lang="pl-PL" dirty="0" err="1"/>
              <a:t>c.poszukiwanie</a:t>
            </a:r>
            <a:r>
              <a:rPr lang="pl-PL" dirty="0"/>
              <a:t> nowego wizerunku dla człowieka,</a:t>
            </a:r>
          </a:p>
          <a:p>
            <a:r>
              <a:rPr lang="pl-PL" dirty="0" err="1"/>
              <a:t>d.spłaszczanie</a:t>
            </a:r>
            <a:r>
              <a:rPr lang="pl-PL" dirty="0"/>
              <a:t> piramid struktur organizacyjnych,</a:t>
            </a:r>
          </a:p>
          <a:p>
            <a:r>
              <a:rPr lang="pl-PL" dirty="0" err="1"/>
              <a:t>e.obecność</a:t>
            </a:r>
            <a:r>
              <a:rPr lang="pl-PL" dirty="0"/>
              <a:t> na rynkach informacyjnych,</a:t>
            </a:r>
          </a:p>
          <a:p>
            <a:r>
              <a:rPr lang="pl-PL" dirty="0" err="1"/>
              <a:t>f.występowanie</a:t>
            </a:r>
            <a:r>
              <a:rPr lang="pl-PL" dirty="0"/>
              <a:t> tolerancji dla błędów pracowników,</a:t>
            </a:r>
          </a:p>
          <a:p>
            <a:r>
              <a:rPr lang="pl-PL" dirty="0" err="1"/>
              <a:t>g.równoległy</a:t>
            </a:r>
            <a:r>
              <a:rPr lang="pl-PL" dirty="0"/>
              <a:t> przebieg realizacji projektów rozwojowych i wytwórczych,</a:t>
            </a:r>
          </a:p>
          <a:p>
            <a:r>
              <a:rPr lang="pl-PL" dirty="0" err="1"/>
              <a:t>h.zachowanie</a:t>
            </a:r>
            <a:r>
              <a:rPr lang="pl-PL" dirty="0"/>
              <a:t> ciągłości w dokonywaniu zmian innowacyjnych</a:t>
            </a:r>
            <a:r>
              <a:rPr lang="pl-PL" baseline="0" dirty="0"/>
              <a:t> </a:t>
            </a:r>
            <a:r>
              <a:rPr lang="pl-PL" dirty="0"/>
              <a:t>i</a:t>
            </a:r>
            <a:r>
              <a:rPr lang="pl-PL" baseline="0" dirty="0"/>
              <a:t> </a:t>
            </a:r>
            <a:r>
              <a:rPr lang="pl-PL" dirty="0"/>
              <a:t>dążenie do decentralizowania organizacji przez tworzenie jednostek strategicznych.</a:t>
            </a:r>
          </a:p>
        </p:txBody>
      </p:sp>
    </p:spTree>
    <p:extLst>
      <p:ext uri="{BB962C8B-B14F-4D97-AF65-F5344CB8AC3E}">
        <p14:creationId xmlns:p14="http://schemas.microsoft.com/office/powerpoint/2010/main" val="1458720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495433-E2CA-470C-AA2A-202897112BFA}"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pl-PL" b="1" dirty="0"/>
              <a:t>Griffin R.W. Podstawy zarządzania. </a:t>
            </a:r>
          </a:p>
          <a:p>
            <a:r>
              <a:rPr lang="pl-PL" dirty="0"/>
              <a:t>Hierarchia organizacyjna polega na przyznawaniu menedżerowi zwierzchnictwa nad współzależnymi wydziałami lub jednostkami.</a:t>
            </a:r>
          </a:p>
          <a:p>
            <a:pPr>
              <a:buFontTx/>
              <a:buChar char="•"/>
            </a:pPr>
            <a:r>
              <a:rPr lang="pl-PL" dirty="0"/>
              <a:t>Reguły i procedury są rutynowym środkiem wykorzystywanym dla podejmowania działań koordynujących.</a:t>
            </a:r>
          </a:p>
          <a:p>
            <a:pPr>
              <a:buFontTx/>
              <a:buChar char="•"/>
            </a:pPr>
            <a:r>
              <a:rPr lang="pl-PL" dirty="0"/>
              <a:t>Rola łącznikowa menedżera polega na realizowaniu funkcji koordynatora przez działanie jako punkt kontaktowy.</a:t>
            </a:r>
          </a:p>
          <a:p>
            <a:pPr>
              <a:buFontTx/>
              <a:buChar char="•"/>
            </a:pPr>
            <a:r>
              <a:rPr lang="pl-PL" dirty="0"/>
              <a:t>Zespół zadaniowy jest powoływany, gdy współzależność jest złożona i obejmuje kilka jednostek.</a:t>
            </a:r>
          </a:p>
          <a:p>
            <a:pPr>
              <a:buFontTx/>
              <a:buChar char="•"/>
            </a:pPr>
            <a:r>
              <a:rPr lang="pl-PL" dirty="0"/>
              <a:t>Wydział integrujący jest instrumentem koordynacji trochę podobnym do grupy zadaniowej.</a:t>
            </a:r>
          </a:p>
          <a:p>
            <a:r>
              <a:rPr lang="pl-PL" b="1" dirty="0" err="1"/>
              <a:t>Grabosz</a:t>
            </a:r>
            <a:r>
              <a:rPr lang="pl-PL" b="1" dirty="0"/>
              <a:t> J.: Telepraca a organizacja wirtualna, w </a:t>
            </a:r>
            <a:r>
              <a:rPr lang="pl-PL" b="1" dirty="0" err="1"/>
              <a:t>zb.</a:t>
            </a:r>
            <a:r>
              <a:rPr lang="pl-PL" b="1" dirty="0"/>
              <a:t> Telepraca – szansą czy zagrożeniem na rynku pracy, </a:t>
            </a:r>
          </a:p>
          <a:p>
            <a:r>
              <a:rPr lang="pl-PL" dirty="0"/>
              <a:t>Koordynowanie działań w organizacji wynika z potrzeby zapewniania współzależności między różnymi wyspecjalizowanymi stanowiskami pracy w organizacji. Istnieją trzy główne formy współzależności: </a:t>
            </a:r>
          </a:p>
          <a:p>
            <a:pPr>
              <a:buFontTx/>
              <a:buChar char="•"/>
            </a:pPr>
            <a:r>
              <a:rPr lang="pl-PL" dirty="0"/>
              <a:t>sumująca, o niewielkim zakresie interakcji, których efekty działania sumują się na poziomie całej organizacji,</a:t>
            </a:r>
          </a:p>
          <a:p>
            <a:pPr>
              <a:buFontTx/>
              <a:buChar char="•"/>
            </a:pPr>
            <a:r>
              <a:rPr lang="pl-PL" dirty="0"/>
              <a:t>sekwencyjna, w której efekty działania jednego stanowiska pracy stanowią podstawę nakładów dla innych,</a:t>
            </a:r>
          </a:p>
          <a:p>
            <a:pPr>
              <a:buFontTx/>
              <a:buChar char="•"/>
            </a:pPr>
            <a:r>
              <a:rPr lang="pl-PL" dirty="0"/>
              <a:t>wzajemna, występuje wówczas, gdy ma miejsce dwustronny  przepływ działalności między stanowiskami. </a:t>
            </a:r>
          </a:p>
          <a:p>
            <a:br>
              <a:rPr lang="pl-PL" dirty="0"/>
            </a:br>
            <a:endParaRPr lang="pl-PL" dirty="0"/>
          </a:p>
        </p:txBody>
      </p:sp>
    </p:spTree>
    <p:extLst>
      <p:ext uri="{BB962C8B-B14F-4D97-AF65-F5344CB8AC3E}">
        <p14:creationId xmlns:p14="http://schemas.microsoft.com/office/powerpoint/2010/main" val="3602058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47738" y="744538"/>
            <a:ext cx="4962525" cy="3722687"/>
          </a:xfrm>
        </p:spPr>
      </p:sp>
      <p:sp>
        <p:nvSpPr>
          <p:cNvPr id="3" name="Symbol zastępczy notatek 2"/>
          <p:cNvSpPr>
            <a:spLocks noGrp="1"/>
          </p:cNvSpPr>
          <p:nvPr>
            <p:ph type="body" idx="1"/>
          </p:nvPr>
        </p:nvSpPr>
        <p:spPr/>
        <p:txBody>
          <a:bodyPr/>
          <a:lstStyle/>
          <a:p>
            <a:pPr marL="230543" indent="-230543">
              <a:buAutoNum type="arabicPeriod"/>
            </a:pPr>
            <a:r>
              <a:rPr lang="pl-PL" dirty="0"/>
              <a:t>ERGONOMICZNE KRZESŁO </a:t>
            </a:r>
            <a:r>
              <a:rPr lang="pl-PL" b="0" dirty="0"/>
              <a:t> </a:t>
            </a:r>
          </a:p>
          <a:p>
            <a:r>
              <a:rPr lang="pl-PL" dirty="0"/>
              <a:t>2.</a:t>
            </a:r>
            <a:r>
              <a:rPr lang="pl-PL" b="0" dirty="0"/>
              <a:t> </a:t>
            </a:r>
            <a:r>
              <a:rPr lang="pl-PL" dirty="0"/>
              <a:t>ERGONOMICZNE OŚWIETLENIE</a:t>
            </a:r>
            <a:r>
              <a:rPr lang="pl-PL" b="0" dirty="0"/>
              <a:t> </a:t>
            </a:r>
          </a:p>
          <a:p>
            <a:r>
              <a:rPr lang="pl-PL" dirty="0"/>
              <a:t>3</a:t>
            </a:r>
            <a:r>
              <a:rPr lang="pl-PL" b="0" dirty="0"/>
              <a:t> </a:t>
            </a:r>
            <a:r>
              <a:rPr lang="pl-PL" dirty="0"/>
              <a:t>ERGONOMICZNA MYSZKA</a:t>
            </a:r>
            <a:r>
              <a:rPr lang="pl-PL" b="0" dirty="0"/>
              <a:t> </a:t>
            </a:r>
          </a:p>
          <a:p>
            <a:r>
              <a:rPr lang="pl-PL" dirty="0"/>
              <a:t>4</a:t>
            </a:r>
            <a:r>
              <a:rPr lang="pl-PL" b="0" dirty="0"/>
              <a:t> </a:t>
            </a:r>
            <a:r>
              <a:rPr lang="pl-PL" dirty="0"/>
              <a:t>ODLEGŁÓŚĆ OD MONITORA</a:t>
            </a:r>
            <a:r>
              <a:rPr lang="pl-PL" b="0" dirty="0"/>
              <a:t> </a:t>
            </a:r>
          </a:p>
          <a:p>
            <a:r>
              <a:rPr lang="pl-PL" dirty="0"/>
              <a:t>5</a:t>
            </a:r>
            <a:r>
              <a:rPr lang="pl-PL" b="0" dirty="0"/>
              <a:t> </a:t>
            </a:r>
            <a:r>
              <a:rPr lang="pl-PL" dirty="0"/>
              <a:t>WYPOSAŻENIE W SPRZĘT</a:t>
            </a:r>
            <a:r>
              <a:rPr lang="pl-PL" b="0" dirty="0"/>
              <a:t> </a:t>
            </a:r>
          </a:p>
          <a:p>
            <a:r>
              <a:rPr lang="pl-PL" dirty="0"/>
              <a:t>6</a:t>
            </a:r>
            <a:r>
              <a:rPr lang="pl-PL" b="0" dirty="0"/>
              <a:t> </a:t>
            </a:r>
            <a:r>
              <a:rPr lang="pl-PL" dirty="0"/>
              <a:t>ERGONOMICZNY PODNÓŻEK</a:t>
            </a:r>
            <a:r>
              <a:rPr lang="pl-PL" b="0" dirty="0"/>
              <a:t> </a:t>
            </a:r>
          </a:p>
          <a:p>
            <a:r>
              <a:rPr lang="pl-PL" dirty="0"/>
              <a:t>7</a:t>
            </a:r>
            <a:r>
              <a:rPr lang="pl-PL" b="0" dirty="0"/>
              <a:t> </a:t>
            </a:r>
            <a:r>
              <a:rPr lang="pl-PL" dirty="0"/>
              <a:t>ERGONOMICZNA KLAWIATURA</a:t>
            </a:r>
            <a:r>
              <a:rPr lang="pl-PL" b="0" dirty="0"/>
              <a:t> </a:t>
            </a:r>
          </a:p>
          <a:p>
            <a:r>
              <a:rPr lang="pl-PL" dirty="0"/>
              <a:t>8.</a:t>
            </a:r>
            <a:r>
              <a:rPr lang="pl-PL" b="0" dirty="0"/>
              <a:t> </a:t>
            </a:r>
            <a:r>
              <a:rPr lang="pl-PL" dirty="0"/>
              <a:t>ROZPLANOWANIE PRZESTRZENI</a:t>
            </a:r>
            <a:r>
              <a:rPr lang="pl-PL" b="0" dirty="0"/>
              <a:t> </a:t>
            </a:r>
          </a:p>
          <a:p>
            <a:r>
              <a:rPr lang="pl-PL" dirty="0"/>
              <a:t>9</a:t>
            </a:r>
            <a:r>
              <a:rPr lang="pl-PL" b="0" dirty="0"/>
              <a:t> </a:t>
            </a:r>
            <a:r>
              <a:rPr lang="pl-PL" dirty="0"/>
              <a:t>MIKROKLIMAT NA STANOWISKU</a:t>
            </a:r>
            <a:r>
              <a:rPr lang="pl-PL" b="0" dirty="0"/>
              <a:t> </a:t>
            </a:r>
          </a:p>
          <a:p>
            <a:r>
              <a:rPr lang="pl-PL" dirty="0"/>
              <a:t>10</a:t>
            </a:r>
            <a:r>
              <a:rPr lang="pl-PL" b="0" dirty="0"/>
              <a:t> </a:t>
            </a:r>
            <a:r>
              <a:rPr lang="pl-PL" dirty="0"/>
              <a:t>ERGONOMICZNE BIURKO</a:t>
            </a:r>
            <a:r>
              <a:rPr lang="pl-PL" b="0" dirty="0"/>
              <a:t> </a:t>
            </a:r>
          </a:p>
          <a:p>
            <a:r>
              <a:rPr lang="pl-PL" dirty="0"/>
              <a:t>11</a:t>
            </a:r>
            <a:r>
              <a:rPr lang="pl-PL" b="0" dirty="0"/>
              <a:t> </a:t>
            </a:r>
            <a:r>
              <a:rPr lang="pl-PL" dirty="0"/>
              <a:t>CZASY PRACY I PRZERWY</a:t>
            </a:r>
            <a:r>
              <a:rPr lang="pl-PL" b="0" dirty="0"/>
              <a:t> </a:t>
            </a:r>
          </a:p>
          <a:p>
            <a:r>
              <a:rPr lang="pl-PL" dirty="0"/>
              <a:t>12</a:t>
            </a:r>
            <a:r>
              <a:rPr lang="pl-PL" b="0" dirty="0"/>
              <a:t> </a:t>
            </a:r>
            <a:r>
              <a:rPr lang="pl-PL" dirty="0"/>
              <a:t>POZYCJA PRZY PRACY</a:t>
            </a:r>
            <a:r>
              <a:rPr lang="pl-PL" b="0" dirty="0"/>
              <a:t> </a:t>
            </a:r>
          </a:p>
          <a:p>
            <a:r>
              <a:rPr lang="pl-PL" dirty="0"/>
              <a:t>13</a:t>
            </a:r>
            <a:r>
              <a:rPr lang="pl-PL" b="0" dirty="0"/>
              <a:t> </a:t>
            </a:r>
            <a:r>
              <a:rPr lang="pl-PL" dirty="0"/>
              <a:t>ŚRODKI OCHRONY OSOBISTEJ</a:t>
            </a:r>
            <a:r>
              <a:rPr lang="pl-PL" b="0" dirty="0"/>
              <a:t> </a:t>
            </a:r>
          </a:p>
        </p:txBody>
      </p:sp>
      <p:sp>
        <p:nvSpPr>
          <p:cNvPr id="4" name="Symbol zastępczy numeru slajd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9A9AB70-7758-4A61-BFB0-EBCFB99F3BDE}" type="slidenum">
              <a:rPr kumimoji="0" lang="pl-PL"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0504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865782-AF39-4232-B925-15651EC71344}"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pl-PL"/>
              <a:t>Specjalizacja stanowiska pracy – wady i zalety</a:t>
            </a:r>
          </a:p>
          <a:p>
            <a:r>
              <a:rPr lang="pl-PL"/>
              <a:t>Realizacja grupowania stanowisk pracy</a:t>
            </a:r>
          </a:p>
          <a:p>
            <a:r>
              <a:rPr lang="pl-PL"/>
              <a:t>Ogólne sposoby kształtowania stanowisk pracy</a:t>
            </a:r>
          </a:p>
          <a:p>
            <a:endParaRPr lang="pl-PL"/>
          </a:p>
        </p:txBody>
      </p:sp>
    </p:spTree>
    <p:extLst>
      <p:ext uri="{BB962C8B-B14F-4D97-AF65-F5344CB8AC3E}">
        <p14:creationId xmlns:p14="http://schemas.microsoft.com/office/powerpoint/2010/main" val="1741259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47C669-F0A7-41CC-B5E1-E5D9F725E99C}"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305859" y="4751349"/>
            <a:ext cx="6270096" cy="5084776"/>
          </a:xfrm>
        </p:spPr>
        <p:txBody>
          <a:bodyPr/>
          <a:lstStyle/>
          <a:p>
            <a:r>
              <a:rPr lang="pl-PL" dirty="0"/>
              <a:t>Jastrzębowski W.B.: Rys ergonomii, czyli nauki o pracy. Ergonomia 1997, T. 20, nr 2</a:t>
            </a:r>
          </a:p>
          <a:p>
            <a:r>
              <a:rPr lang="pl-PL" dirty="0"/>
              <a:t>Klich J.: Systemy produkcji zorientowane na człowieka. Organizacja nr 5 1996 s. 11-13</a:t>
            </a:r>
          </a:p>
          <a:p>
            <a:r>
              <a:rPr lang="pl-PL" dirty="0"/>
              <a:t>Pasko-</a:t>
            </a:r>
            <a:r>
              <a:rPr lang="pl-PL" dirty="0" err="1"/>
              <a:t>Porys</a:t>
            </a:r>
            <a:r>
              <a:rPr lang="pl-PL" dirty="0"/>
              <a:t> W.: Zmiany w formach organizacji pracy. </a:t>
            </a:r>
            <a:r>
              <a:rPr lang="pl-PL" dirty="0" err="1"/>
              <a:t>EiOP</a:t>
            </a:r>
            <a:r>
              <a:rPr lang="pl-PL" dirty="0"/>
              <a:t> nr 10 1999 s. 22-24</a:t>
            </a:r>
          </a:p>
          <a:p>
            <a:r>
              <a:rPr lang="pl-PL" dirty="0" err="1"/>
              <a:t>Tytyk</a:t>
            </a:r>
            <a:r>
              <a:rPr lang="pl-PL" dirty="0"/>
              <a:t> E.: Metodologia projektowania ergonomicznego w budowie maszyn. Seria: Rozprawy, nr 252, Poznań, Wydawnictwo Politechniki Poznańskiej 1991. </a:t>
            </a:r>
          </a:p>
          <a:p>
            <a:r>
              <a:rPr lang="pl-PL" dirty="0" err="1"/>
              <a:t>Tytyk</a:t>
            </a:r>
            <a:r>
              <a:rPr lang="pl-PL" dirty="0"/>
              <a:t> E.: Dobre i złe tradycje w kształtowaniu środowiska pracy i życia człowieka. W: Ergonomiczne kształtowanie środowiska. Red. E. Kowala. Zielona Góra, Wyd. Centrum Zastosowań Ergonomii 1998, s. 143-152. </a:t>
            </a:r>
          </a:p>
          <a:p>
            <a:endParaRPr lang="pl-PL" dirty="0"/>
          </a:p>
          <a:p>
            <a:endParaRPr lang="pl-PL" dirty="0"/>
          </a:p>
        </p:txBody>
      </p:sp>
    </p:spTree>
    <p:extLst>
      <p:ext uri="{BB962C8B-B14F-4D97-AF65-F5344CB8AC3E}">
        <p14:creationId xmlns:p14="http://schemas.microsoft.com/office/powerpoint/2010/main" val="3071490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F2716-1A3D-4447-AF7C-2010EC1D8CF6}"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06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5</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3039480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2761A0-0A2B-4E32-85A1-CBB41C579176}"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7576" y="4751351"/>
            <a:ext cx="5276056" cy="4501277"/>
          </a:xfrm>
        </p:spPr>
        <p:txBody>
          <a:bodyPr/>
          <a:lstStyle/>
          <a:p>
            <a:pPr algn="just">
              <a:spcAft>
                <a:spcPts val="610"/>
              </a:spcAft>
            </a:pPr>
            <a:endParaRPr lang="pl-PL" b="1"/>
          </a:p>
        </p:txBody>
      </p:sp>
    </p:spTree>
    <p:extLst>
      <p:ext uri="{BB962C8B-B14F-4D97-AF65-F5344CB8AC3E}">
        <p14:creationId xmlns:p14="http://schemas.microsoft.com/office/powerpoint/2010/main" val="3516350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4DA830-602D-430B-9BA0-B32F0A407B28}"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pPr algn="just"/>
            <a:endParaRPr lang="pl-PL"/>
          </a:p>
          <a:p>
            <a:pPr lvl="1" algn="just"/>
            <a:endParaRPr lang="pl-PL"/>
          </a:p>
          <a:p>
            <a:endParaRPr lang="pl-PL"/>
          </a:p>
        </p:txBody>
      </p:sp>
    </p:spTree>
    <p:extLst>
      <p:ext uri="{BB962C8B-B14F-4D97-AF65-F5344CB8AC3E}">
        <p14:creationId xmlns:p14="http://schemas.microsoft.com/office/powerpoint/2010/main" val="1735699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51E694-1AF1-4C13-8F61-1733867234C7}"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pl-PL" b="1" dirty="0" err="1"/>
              <a:t>Tytyk</a:t>
            </a:r>
            <a:r>
              <a:rPr lang="pl-PL" b="1" dirty="0"/>
              <a:t> E.: Metodologia projektowania ergonomicznego w budowie maszyn. </a:t>
            </a:r>
            <a:r>
              <a:rPr lang="pl-PL" dirty="0"/>
              <a:t>Nazwę: elementarny system człowiek–obiekt techniczny przyjęto dla systemu złożonego z jednego człowieka oraz określonej liczby i rodzajów środków technicznych, którymi on posługuje się przy wykonywaniu zaplanowanego zadania w określonym czasie i w określony sposób. Elementarność systemu – jako cecha jego struktury – polega na tym, że pozbawienie go dowolnego elementu narusza jego zdolność do wykonywania zaplanowanych zadań. Elementarne systemy człowiek–obiekt techniczny mogą różnić się znacznie pod względem np.:</a:t>
            </a:r>
          </a:p>
          <a:p>
            <a:r>
              <a:rPr lang="pl-PL" dirty="0"/>
              <a:t>               zakresu i stopnia trudności (lub złożoności) wykonywanych zadań</a:t>
            </a:r>
          </a:p>
          <a:p>
            <a:r>
              <a:rPr lang="pl-PL" dirty="0"/>
              <a:t>               intensywności wpływu na otoczenie (zwłaszcza na czynniki środowiska fizycznego, chemicznego i biologicznego)</a:t>
            </a:r>
          </a:p>
          <a:p>
            <a:r>
              <a:rPr lang="pl-PL" dirty="0"/>
              <a:t>               siły powiązań z innymi systemami elementarnymi</a:t>
            </a:r>
          </a:p>
          <a:p>
            <a:r>
              <a:rPr lang="pl-PL" dirty="0"/>
              <a:t>               znaczenia dla działania </a:t>
            </a:r>
            <a:r>
              <a:rPr lang="pl-PL" dirty="0" err="1"/>
              <a:t>nadsystemu</a:t>
            </a:r>
            <a:r>
              <a:rPr lang="pl-PL" dirty="0"/>
              <a:t> itp. </a:t>
            </a:r>
          </a:p>
          <a:p>
            <a:r>
              <a:rPr lang="pl-PL" dirty="0"/>
              <a:t>Praktycznie każdy system elementarny może być utożsamiany ze stanowiskiem pracy, jeżeli rozważania dotyczą zawodowej działalności człowieka. Można powiedzieć, że koniecznym i dostatecznym warunkiem istnienia systemu elementarnego jest obecność człowieka wykonującego określone zadanie, gdyż z punktu widzenia ergonomii tylko takie obiekty są przedmiotem jej zainteresowania. Dla różnych technologii i różnych poziomów mechanizacji i automatyzacji prac określić można trzy typy elementarnych systemów: </a:t>
            </a:r>
          </a:p>
          <a:p>
            <a:pPr>
              <a:buFontTx/>
              <a:buChar char="•"/>
            </a:pPr>
            <a:r>
              <a:rPr lang="pl-PL" dirty="0"/>
              <a:t>człowiek–obiekt techniczny:</a:t>
            </a:r>
          </a:p>
          <a:p>
            <a:pPr>
              <a:buFontTx/>
              <a:buChar char="•"/>
            </a:pPr>
            <a:r>
              <a:rPr lang="pl-PL" dirty="0"/>
              <a:t>systemy złożone z jednego człowieka i jednej maszyny (narzędzia), np. tokarz przy tokarce, kowal przy młocie, kierowca w kabinie pojazdu, człowiek przy komputerze</a:t>
            </a:r>
          </a:p>
          <a:p>
            <a:pPr>
              <a:buFontTx/>
              <a:buChar char="•"/>
            </a:pPr>
            <a:r>
              <a:rPr lang="pl-PL" dirty="0"/>
              <a:t>systemy złożone z człowieka i fragmentu większego urządzenia technicznego, np. robotnik pracujący przy montażowej linii potokowej lub zagregowanej obrabiarce</a:t>
            </a:r>
          </a:p>
          <a:p>
            <a:pPr>
              <a:buFontTx/>
              <a:buChar char="•"/>
            </a:pPr>
            <a:r>
              <a:rPr lang="pl-PL" dirty="0"/>
              <a:t>systemy złożone z jednego człowieka i większej liczby pojedynczych, jednocześnie pracujących maszyn, np. robotnik nadzorujący pracę automatów tokarskich. </a:t>
            </a:r>
          </a:p>
          <a:p>
            <a:r>
              <a:rPr lang="pl-PL" b="1" dirty="0" err="1"/>
              <a:t>Barker</a:t>
            </a:r>
            <a:r>
              <a:rPr lang="pl-PL" b="1" dirty="0"/>
              <a:t> R., Longman C.: Modelowanie funkcji i procesów WNT Warszawa 1996 s 191-195</a:t>
            </a:r>
          </a:p>
          <a:p>
            <a:r>
              <a:rPr lang="pl-PL" dirty="0"/>
              <a:t>System to zdefiniowana współdziałająca kolekcja faktów, procedur i procesów, łącznie z organizacją ludzi, maszyn, różnych mechanizmów i innych zasobów, które te procedury wykonują.</a:t>
            </a:r>
          </a:p>
          <a:p>
            <a:r>
              <a:rPr lang="pl-PL" dirty="0"/>
              <a:t>Proces to definicja sposobu wykonywania przez system jednej lub więcej funkcji.</a:t>
            </a:r>
          </a:p>
        </p:txBody>
      </p:sp>
    </p:spTree>
    <p:extLst>
      <p:ext uri="{BB962C8B-B14F-4D97-AF65-F5344CB8AC3E}">
        <p14:creationId xmlns:p14="http://schemas.microsoft.com/office/powerpoint/2010/main" val="3322922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90AD28-F006-40F0-9752-5D449812175B}"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715155"/>
            <a:ext cx="5181600" cy="4466987"/>
          </a:xfrm>
        </p:spPr>
        <p:txBody>
          <a:bodyPr/>
          <a:lstStyle/>
          <a:p>
            <a:pPr algn="just"/>
            <a:endParaRPr lang="pl-PL" b="1"/>
          </a:p>
          <a:p>
            <a:pPr algn="just"/>
            <a:endParaRPr lang="pl-PL"/>
          </a:p>
        </p:txBody>
      </p:sp>
    </p:spTree>
    <p:extLst>
      <p:ext uri="{BB962C8B-B14F-4D97-AF65-F5344CB8AC3E}">
        <p14:creationId xmlns:p14="http://schemas.microsoft.com/office/powerpoint/2010/main" val="3165518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5872FA-905A-4CC9-ABC1-5890AFC5D260}"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457200" y="4715155"/>
            <a:ext cx="5791200" cy="4715152"/>
          </a:xfrm>
        </p:spPr>
        <p:txBody>
          <a:bodyPr/>
          <a:lstStyle/>
          <a:p>
            <a:pPr algn="just">
              <a:spcAft>
                <a:spcPts val="600"/>
              </a:spcAft>
            </a:pPr>
            <a:endParaRPr lang="pl-PL" dirty="0">
              <a:latin typeface="Times New Roman" pitchFamily="18" charset="0"/>
            </a:endParaRPr>
          </a:p>
          <a:p>
            <a:endParaRPr lang="pl-PL" dirty="0"/>
          </a:p>
        </p:txBody>
      </p:sp>
    </p:spTree>
    <p:extLst>
      <p:ext uri="{BB962C8B-B14F-4D97-AF65-F5344CB8AC3E}">
        <p14:creationId xmlns:p14="http://schemas.microsoft.com/office/powerpoint/2010/main" val="285728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17C828-FF1F-4B4E-9920-7776E1C9B301}"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pPr algn="just"/>
            <a:endParaRPr lang="pl-PL"/>
          </a:p>
          <a:p>
            <a:endParaRPr lang="pl-PL"/>
          </a:p>
        </p:txBody>
      </p:sp>
    </p:spTree>
    <p:extLst>
      <p:ext uri="{BB962C8B-B14F-4D97-AF65-F5344CB8AC3E}">
        <p14:creationId xmlns:p14="http://schemas.microsoft.com/office/powerpoint/2010/main" val="38627418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9B969C-ABB7-4D53-8EC0-BE8C1DC8340F}" type="slidenum">
              <a:rPr kumimoji="0" lang="pl-PL"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7735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504ED3-B481-4164-A2E9-F5C58D4BDA10}" type="slidenum">
              <a:rPr kumimoji="0" lang="pl-PL"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26896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Karczewski,</a:t>
            </a:r>
            <a:r>
              <a:rPr lang="pl-PL" baseline="0" dirty="0"/>
              <a:t> Karczewska 2012</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9B969C-ABB7-4D53-8EC0-BE8C1DC8340F}" type="slidenum">
              <a:rPr kumimoji="0" lang="pl-PL"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768428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92114F4-DF13-4467-A1DA-AD61904E42A5}"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pPr algn="just"/>
            <a:endParaRPr lang="pl-PL" b="1"/>
          </a:p>
        </p:txBody>
      </p:sp>
    </p:spTree>
    <p:extLst>
      <p:ext uri="{BB962C8B-B14F-4D97-AF65-F5344CB8AC3E}">
        <p14:creationId xmlns:p14="http://schemas.microsoft.com/office/powerpoint/2010/main" val="289438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6</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29937325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38218">
              <a:defRPr/>
            </a:pPr>
            <a:r>
              <a:rPr lang="pl-PL" dirty="0"/>
              <a:t>Miejsce pracy nie musi kojarzyć się wyłącznie z nudą i rutyną wykonywanych działań. </a:t>
            </a:r>
          </a:p>
          <a:p>
            <a:pPr defTabSz="938218">
              <a:defRPr/>
            </a:pPr>
            <a:r>
              <a:rPr lang="pl-PL" dirty="0"/>
              <a:t>Dzisiejsze biura projektuje się nie tylko pod kątem zgodności z przepisami i efektywnego wykorzystania powierzchni, ale stawia się za priorytet stworzenie miejsca pracy przyjaznego dla pracownika</a:t>
            </a:r>
          </a:p>
          <a:p>
            <a:r>
              <a:rPr lang="pl-PL" dirty="0"/>
              <a:t>Przykładem nowocześnie zaprojektowanego biura jest należący do Akademickich Inkubatorów przedsiębiorczości Business Link w budynku biurowym Zebra Tower w Warszawie. </a:t>
            </a:r>
          </a:p>
          <a:p>
            <a:r>
              <a:rPr lang="pl-PL" dirty="0"/>
              <a:t>Biuro zostało stworzone z myślą o młodych przedsiębiorcach, którzy potrzebują kreatywnej i przyjaznej przestrzeni do pracy, aby móc rozwijać swoje firmy.</a:t>
            </a:r>
          </a:p>
          <a:p>
            <a:r>
              <a:rPr lang="pl-PL" dirty="0"/>
              <a:t>Zaprojektowany w open </a:t>
            </a:r>
            <a:r>
              <a:rPr lang="pl-PL" dirty="0" err="1"/>
              <a:t>space</a:t>
            </a:r>
            <a:r>
              <a:rPr lang="pl-PL" dirty="0"/>
              <a:t> system biurek w postaci dużych platform stał się dobrą odpowiedzią pracowni architektonicznej na potrzeby klienta. Dziś liczy się szybki przepływ informacji. </a:t>
            </a:r>
          </a:p>
        </p:txBody>
      </p:sp>
      <p:sp>
        <p:nvSpPr>
          <p:cNvPr id="4" name="Symbol zastępczy numeru slajdu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C9A9AB70-7758-4A61-BFB0-EBCFB99F3BDE}" type="slidenum">
              <a:rPr kumimoji="0" lang="pl-PL" sz="1200" b="0" i="0" u="none" strike="noStrike" kern="1200" cap="none" spc="0" normalizeH="0" baseline="0" noProof="0">
                <a:ln>
                  <a:noFill/>
                </a:ln>
                <a:solidFill>
                  <a:prstClr val="black"/>
                </a:solidFill>
                <a:effectLst/>
                <a:uLnTx/>
                <a:uFillTx/>
                <a:latin typeface="Calibri"/>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107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447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060231-6674-4960-970B-02E4C01ADF8D}"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66" name="Rectangle 2"/>
          <p:cNvSpPr>
            <a:spLocks noGrp="1" noRot="1" noChangeAspect="1" noChangeArrowheads="1" noTextEdit="1"/>
          </p:cNvSpPr>
          <p:nvPr>
            <p:ph type="sldImg"/>
          </p:nvPr>
        </p:nvSpPr>
        <p:spPr>
          <a:xfrm>
            <a:off x="933450" y="757238"/>
            <a:ext cx="5038725" cy="3779837"/>
          </a:xfrm>
          <a:ln/>
        </p:spPr>
      </p:sp>
      <p:sp>
        <p:nvSpPr>
          <p:cNvPr id="62467" name="Rectangle 3"/>
          <p:cNvSpPr>
            <a:spLocks noGrp="1" noChangeArrowheads="1"/>
          </p:cNvSpPr>
          <p:nvPr>
            <p:ph type="body" idx="1"/>
          </p:nvPr>
        </p:nvSpPr>
        <p:spPr/>
        <p:txBody>
          <a:bodyPr/>
          <a:lstStyle/>
          <a:p>
            <a:pPr>
              <a:lnSpc>
                <a:spcPct val="90000"/>
              </a:lnSpc>
            </a:pPr>
            <a:r>
              <a:rPr lang="pl-PL" b="1"/>
              <a:t>Rutkowska J.: Podej</a:t>
            </a:r>
            <a:r>
              <a:rPr lang="pl-PL"/>
              <a:t>ś</a:t>
            </a:r>
            <a:r>
              <a:rPr lang="pl-PL" b="1"/>
              <a:t>cie procesowe a technologia informatyczna według metodologii ARIS i ADONIS</a:t>
            </a:r>
            <a:endParaRPr lang="pl-PL"/>
          </a:p>
          <a:p>
            <a:pPr>
              <a:lnSpc>
                <a:spcPct val="90000"/>
              </a:lnSpc>
            </a:pPr>
            <a:r>
              <a:rPr lang="pl-PL"/>
              <a:t>Na polskim rynku dostępnych jest szereg narzędzi wspierających i umożliwiających wdrożenie zarządzania procesowego różniących się przede wszystkim funkcjonalnością, ponadto jako inne istotne cechy różnicujące należy wymienić:</a:t>
            </a:r>
          </a:p>
          <a:p>
            <a:pPr>
              <a:lnSpc>
                <a:spcPct val="90000"/>
              </a:lnSpc>
            </a:pPr>
            <a:r>
              <a:rPr lang="pl-PL"/>
              <a:t>·  stosowane metody modelowania i łatwość modelowania,</a:t>
            </a:r>
          </a:p>
          <a:p>
            <a:pPr>
              <a:lnSpc>
                <a:spcPct val="90000"/>
              </a:lnSpc>
            </a:pPr>
            <a:r>
              <a:rPr lang="pl-PL"/>
              <a:t>·  możliwość generowania informacji w różnych formatach HTML, XML, PDF,</a:t>
            </a:r>
          </a:p>
          <a:p>
            <a:pPr>
              <a:lnSpc>
                <a:spcPct val="90000"/>
              </a:lnSpc>
            </a:pPr>
            <a:r>
              <a:rPr lang="pl-PL"/>
              <a:t>·  kompatybilność z pakietami biurowymi np. MS Office,</a:t>
            </a:r>
          </a:p>
          <a:p>
            <a:pPr>
              <a:lnSpc>
                <a:spcPct val="90000"/>
              </a:lnSpc>
            </a:pPr>
            <a:r>
              <a:rPr lang="pl-PL"/>
              <a:t>·  możliwość wymiany danych z innymi narzędziami lub systemami informatycznymi np. narzędziami typu CASE, systemami WorkFlow, zintegrowanymi systemami informatycznymi,</a:t>
            </a:r>
          </a:p>
          <a:p>
            <a:pPr>
              <a:lnSpc>
                <a:spcPct val="90000"/>
              </a:lnSpc>
            </a:pPr>
            <a:r>
              <a:rPr lang="pl-PL"/>
              <a:t>·  możliwość pracy grupowej.</a:t>
            </a:r>
          </a:p>
          <a:p>
            <a:pPr>
              <a:lnSpc>
                <a:spcPct val="90000"/>
              </a:lnSpc>
            </a:pPr>
            <a:r>
              <a:rPr lang="pl-PL"/>
              <a:t>Podstawowe narzędzia analizy i projektowania procesów biznesowych, których główne zadanie to wizualizacja, gromadzenie oraz przetwarzanie informacji o składnikach i funkcjonowaniu firm, dostępne także w programach z grupy modelowanie i symulacja to, w przypadku produktów firmy IDS Scheer ARIS Easy Design, ARIS Web Designer oraz ARIS Toolset, natomiast dla programu ADONIS® to moduły Modelowanie i Analiza.</a:t>
            </a:r>
          </a:p>
        </p:txBody>
      </p:sp>
    </p:spTree>
    <p:extLst>
      <p:ext uri="{BB962C8B-B14F-4D97-AF65-F5344CB8AC3E}">
        <p14:creationId xmlns:p14="http://schemas.microsoft.com/office/powerpoint/2010/main" val="2968777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5F8916-6EDB-43BC-B467-E9133DDA4843}"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210" name="Rectangle 2"/>
          <p:cNvSpPr>
            <a:spLocks noGrp="1" noRot="1" noChangeAspect="1" noChangeArrowheads="1" noTextEdit="1"/>
          </p:cNvSpPr>
          <p:nvPr>
            <p:ph type="sldImg"/>
          </p:nvPr>
        </p:nvSpPr>
        <p:spPr>
          <a:xfrm>
            <a:off x="933450" y="757238"/>
            <a:ext cx="5038725" cy="3779837"/>
          </a:xfrm>
          <a:ln/>
        </p:spPr>
      </p:sp>
      <p:sp>
        <p:nvSpPr>
          <p:cNvPr id="94211" name="Rectangle 3"/>
          <p:cNvSpPr>
            <a:spLocks noGrp="1" noChangeArrowheads="1"/>
          </p:cNvSpPr>
          <p:nvPr>
            <p:ph type="body" idx="1"/>
          </p:nvPr>
        </p:nvSpPr>
        <p:spPr/>
        <p:txBody>
          <a:bodyPr/>
          <a:lstStyle/>
          <a:p>
            <a:r>
              <a:rPr lang="pl-PL" b="1"/>
              <a:t>BPMS </a:t>
            </a:r>
          </a:p>
          <a:p>
            <a:r>
              <a:rPr lang="pl-PL"/>
              <a:t>Paradygmat BPMS definiuje zbiór reguł całościowego zarządzania procesami biznesowymi, poczynając od płaszczyzny decyzji strategicznych, poprzez kształtowanie procesów biznesowych, ich wdrażanie i kontrolę przebiegu, aż po ocenę przedsiębiorstwa.</a:t>
            </a:r>
          </a:p>
          <a:p>
            <a:r>
              <a:rPr lang="pl-PL"/>
              <a:t>Podstawowe elementy procesowego podejścia do funkcjonowania przedsiębiorstwa: </a:t>
            </a:r>
          </a:p>
          <a:p>
            <a:r>
              <a:rPr lang="pl-PL"/>
              <a:t>W podejściu procesowym przedsiębiorstwo składa się z czterech głównych elementów: </a:t>
            </a:r>
          </a:p>
          <a:p>
            <a:pPr>
              <a:buFontTx/>
              <a:buChar char="•"/>
            </a:pPr>
            <a:r>
              <a:rPr lang="pl-PL"/>
              <a:t>produktów </a:t>
            </a:r>
          </a:p>
          <a:p>
            <a:pPr>
              <a:buFontTx/>
              <a:buChar char="•"/>
            </a:pPr>
            <a:r>
              <a:rPr lang="pl-PL"/>
              <a:t>procesów biznesowych </a:t>
            </a:r>
          </a:p>
          <a:p>
            <a:pPr>
              <a:buFontTx/>
              <a:buChar char="•"/>
            </a:pPr>
            <a:r>
              <a:rPr lang="pl-PL"/>
              <a:t>jednostek organizacyjnych </a:t>
            </a:r>
          </a:p>
          <a:p>
            <a:pPr>
              <a:buFontTx/>
              <a:buChar char="•"/>
            </a:pPr>
            <a:r>
              <a:rPr lang="pl-PL"/>
              <a:t>technologii informatycznych </a:t>
            </a:r>
          </a:p>
          <a:p>
            <a:endParaRPr lang="pl-PL" sz="900"/>
          </a:p>
        </p:txBody>
      </p:sp>
    </p:spTree>
    <p:extLst>
      <p:ext uri="{BB962C8B-B14F-4D97-AF65-F5344CB8AC3E}">
        <p14:creationId xmlns:p14="http://schemas.microsoft.com/office/powerpoint/2010/main" val="2963723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0F2716-1A3D-4447-AF7C-2010EC1D8CF6}" type="slidenum">
              <a:rPr kumimoji="0" lang="pl-PL"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51833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3DB57F-FBCD-48CB-BF7C-F48BE8D0FF13}"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394" name="Rectangle 2"/>
          <p:cNvSpPr>
            <a:spLocks noGrp="1" noRot="1" noChangeAspect="1" noChangeArrowheads="1" noTextEdit="1"/>
          </p:cNvSpPr>
          <p:nvPr>
            <p:ph type="sldImg"/>
          </p:nvPr>
        </p:nvSpPr>
        <p:spPr>
          <a:xfrm>
            <a:off x="947738" y="744538"/>
            <a:ext cx="4962525" cy="3722687"/>
          </a:xfrm>
          <a:ln/>
        </p:spPr>
      </p:sp>
      <p:sp>
        <p:nvSpPr>
          <p:cNvPr id="59395" name="Rectangle 3"/>
          <p:cNvSpPr>
            <a:spLocks noGrp="1" noChangeArrowheads="1"/>
          </p:cNvSpPr>
          <p:nvPr>
            <p:ph type="body" idx="1"/>
          </p:nvPr>
        </p:nvSpPr>
        <p:spPr/>
        <p:txBody>
          <a:bodyPr/>
          <a:lstStyle/>
          <a:p>
            <a:r>
              <a:rPr lang="pl-PL" b="1" dirty="0"/>
              <a:t>Pawłowska Z.: Ryzyko zawodowe. W: Bezpieczeństwo pracy i ergonomia. </a:t>
            </a:r>
          </a:p>
          <a:p>
            <a:r>
              <a:rPr lang="pl-PL" dirty="0"/>
              <a:t>W normie PN-N-18002: 2011 ryzyko to zostało zdefiniowane jako prawdopodobieństwo wystąpienia niepożądanych zdarzeń związanych z  wykonywaną pracą, powodujących straty, w szczególności wystąpienia u pracowników niekorzystnych skutków zdrowotnych w wyniku zagrożeń zawodowych występujących w środowisku pracy lub sposobu wykonywania pracy.  Informacje o ryzyku zawodowym mają podstawowe znaczenie dla skutecznego zarządzania bezpieczeństwem i higieną pracy.</a:t>
            </a:r>
          </a:p>
          <a:p>
            <a:r>
              <a:rPr lang="pl-PL" b="1" dirty="0" err="1"/>
              <a:t>PN-IEC</a:t>
            </a:r>
            <a:r>
              <a:rPr lang="pl-PL" b="1" dirty="0"/>
              <a:t> 60300-3-9:1999: Analiza ryzyka w systemach technicznych (3.12)</a:t>
            </a:r>
          </a:p>
          <a:p>
            <a:r>
              <a:rPr lang="pl-PL" b="1" dirty="0"/>
              <a:t>System – </a:t>
            </a:r>
            <a:r>
              <a:rPr lang="pl-PL" dirty="0"/>
              <a:t>uporządkowany zbiór o dowolnym poziomie złożoności, w skład którego wchodzą:</a:t>
            </a:r>
          </a:p>
          <a:p>
            <a:pPr marL="228569" indent="-228569">
              <a:buFont typeface="+mj-lt"/>
              <a:buAutoNum type="arabicPeriod"/>
            </a:pPr>
            <a:r>
              <a:rPr lang="pl-PL" dirty="0"/>
              <a:t>personel,</a:t>
            </a:r>
          </a:p>
          <a:p>
            <a:pPr marL="228569" indent="-228569">
              <a:buFont typeface="+mj-lt"/>
              <a:buAutoNum type="arabicPeriod"/>
            </a:pPr>
            <a:r>
              <a:rPr lang="pl-PL" dirty="0"/>
              <a:t>procedury,</a:t>
            </a:r>
          </a:p>
          <a:p>
            <a:pPr marL="228569" indent="-228569">
              <a:buFont typeface="+mj-lt"/>
              <a:buAutoNum type="arabicPeriod"/>
            </a:pPr>
            <a:r>
              <a:rPr lang="pl-PL" dirty="0"/>
              <a:t>materiały,</a:t>
            </a:r>
          </a:p>
          <a:p>
            <a:pPr marL="228569" indent="-228569">
              <a:buFont typeface="+mj-lt"/>
              <a:buAutoNum type="arabicPeriod"/>
            </a:pPr>
            <a:r>
              <a:rPr lang="pl-PL" dirty="0"/>
              <a:t>narzędzia,</a:t>
            </a:r>
          </a:p>
          <a:p>
            <a:pPr marL="228569" indent="-228569">
              <a:buFont typeface="+mj-lt"/>
              <a:buAutoNum type="arabicPeriod"/>
            </a:pPr>
            <a:r>
              <a:rPr lang="pl-PL" dirty="0"/>
              <a:t>wyposażenie,</a:t>
            </a:r>
          </a:p>
          <a:p>
            <a:pPr marL="228569" indent="-228569">
              <a:buFont typeface="+mj-lt"/>
              <a:buAutoNum type="arabicPeriod"/>
            </a:pPr>
            <a:r>
              <a:rPr lang="pl-PL" dirty="0"/>
              <a:t>środki i oprogramowanie.</a:t>
            </a:r>
          </a:p>
          <a:p>
            <a:r>
              <a:rPr lang="pl-PL" dirty="0"/>
              <a:t>Elementy tego uporządkowanego zbioru są używane w przewidywalnym środowisku roboczym lub wspierającym działanie w celu wykonania danego zadania lub osiągnięcia określonego celu wykonania danego zadania lub osiągnięcia określonego celu</a:t>
            </a:r>
          </a:p>
          <a:p>
            <a:endParaRPr lang="pl-PL" dirty="0"/>
          </a:p>
          <a:p>
            <a:endParaRPr lang="pl-PL" dirty="0"/>
          </a:p>
        </p:txBody>
      </p:sp>
      <p:sp>
        <p:nvSpPr>
          <p:cNvPr id="5" name="Symbol zastępczy nagłówka 4"/>
          <p:cNvSpPr>
            <a:spLocks noGrp="1"/>
          </p:cNvSpPr>
          <p:nvPr>
            <p:ph type="hd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000000"/>
                </a:solidFill>
                <a:effectLst/>
                <a:uLnTx/>
                <a:uFillTx/>
                <a:latin typeface="Arial" charset="0"/>
                <a:ea typeface="+mn-ea"/>
                <a:cs typeface="+mn-cs"/>
              </a:rPr>
              <a:t>IDENTYFIKACJA ZAGROŻEN</a:t>
            </a:r>
          </a:p>
        </p:txBody>
      </p:sp>
    </p:spTree>
    <p:extLst>
      <p:ext uri="{BB962C8B-B14F-4D97-AF65-F5344CB8AC3E}">
        <p14:creationId xmlns:p14="http://schemas.microsoft.com/office/powerpoint/2010/main" val="1528595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3A2FD8-8536-440B-A400-493607C4A2AC}"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algn="just"/>
            <a:endParaRPr lang="pl-PL"/>
          </a:p>
          <a:p>
            <a:endParaRPr lang="pl-PL"/>
          </a:p>
        </p:txBody>
      </p:sp>
    </p:spTree>
    <p:extLst>
      <p:ext uri="{BB962C8B-B14F-4D97-AF65-F5344CB8AC3E}">
        <p14:creationId xmlns:p14="http://schemas.microsoft.com/office/powerpoint/2010/main" val="18858446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504ED3-B481-4164-A2E9-F5C58D4BDA10}" type="slidenum">
              <a:rPr kumimoji="0" lang="pl-PL"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1896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BAA32-D673-4D7D-B2F6-70C5609B46ED}"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382324" y="4751351"/>
            <a:ext cx="6040702" cy="5001420"/>
          </a:xfrm>
        </p:spPr>
        <p:txBody>
          <a:bodyPr/>
          <a:lstStyle/>
          <a:p>
            <a:pPr algn="just">
              <a:spcAft>
                <a:spcPts val="610"/>
              </a:spcAft>
            </a:pPr>
            <a:endParaRPr lang="pl-PL" b="1"/>
          </a:p>
        </p:txBody>
      </p:sp>
    </p:spTree>
    <p:extLst>
      <p:ext uri="{BB962C8B-B14F-4D97-AF65-F5344CB8AC3E}">
        <p14:creationId xmlns:p14="http://schemas.microsoft.com/office/powerpoint/2010/main" val="1448792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F5B49D-9FC4-4735-BAFF-4D6122B2A780}" type="slidenum">
              <a:rPr kumimoji="0" lang="pl-PL"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pl-PL"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611718" y="4751351"/>
            <a:ext cx="5887773" cy="4918062"/>
          </a:xfrm>
        </p:spPr>
        <p:txBody>
          <a:bodyPr/>
          <a:lstStyle/>
          <a:p>
            <a:pPr algn="just">
              <a:spcAft>
                <a:spcPts val="610"/>
              </a:spcAft>
            </a:pPr>
            <a:endParaRPr lang="pl-PL" b="1"/>
          </a:p>
        </p:txBody>
      </p:sp>
    </p:spTree>
    <p:extLst>
      <p:ext uri="{BB962C8B-B14F-4D97-AF65-F5344CB8AC3E}">
        <p14:creationId xmlns:p14="http://schemas.microsoft.com/office/powerpoint/2010/main" val="413896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7</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90731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80FE1-7091-4C11-9C3B-62E7B0462E66}" type="slidenum">
              <a:rPr lang="pl-PL"/>
              <a:pPr/>
              <a:t>8</a:t>
            </a:fld>
            <a:endParaRPr lang="pl-PL"/>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535252" y="4751348"/>
            <a:ext cx="5581915" cy="4501277"/>
          </a:xfrm>
        </p:spPr>
        <p:txBody>
          <a:bodyPr/>
          <a:lstStyle/>
          <a:p>
            <a:pPr algn="just"/>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5785C-2AA7-409A-A1BD-F2A891A06E2E}" type="slidenum">
              <a:rPr lang="pl-PL"/>
              <a:pPr/>
              <a:t>9</a:t>
            </a:fld>
            <a:endParaRPr lang="pl-PL"/>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7575" y="4751348"/>
            <a:ext cx="5581915" cy="4501277"/>
          </a:xfrm>
        </p:spPr>
        <p:txBody>
          <a:bodyPr/>
          <a:lstStyle/>
          <a:p>
            <a:pPr algn="just"/>
            <a:endParaRPr lang="pl-PL"/>
          </a:p>
        </p:txBody>
      </p:sp>
    </p:spTree>
    <p:extLst>
      <p:ext uri="{BB962C8B-B14F-4D97-AF65-F5344CB8AC3E}">
        <p14:creationId xmlns:p14="http://schemas.microsoft.com/office/powerpoint/2010/main" val="267556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FE5192A-E694-4E07-81D3-BB97323D7A6A}" type="slidenum">
              <a:rPr lang="pl-PL"/>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1C9E660-5E87-4358-922F-5980138CC6A8}" type="slidenum">
              <a:rPr lang="pl-PL"/>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0CF7946B-2C1E-45DA-9C65-8C4DF047DA54}" type="slidenum">
              <a:rPr lang="pl-PL"/>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72BC4263-59F5-4A47-B1C6-3AA29DCE095B}" type="slidenum">
              <a:rPr lang="pl-PL"/>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abeli 2"/>
          <p:cNvSpPr>
            <a:spLocks noGrp="1"/>
          </p:cNvSpPr>
          <p:nvPr>
            <p:ph type="tbl" idx="1"/>
          </p:nvPr>
        </p:nvSpPr>
        <p:spPr>
          <a:xfrm>
            <a:off x="685800" y="1981200"/>
            <a:ext cx="7772400" cy="4114800"/>
          </a:xfrm>
        </p:spPr>
        <p:txBody>
          <a:bodyPr/>
          <a:lstStyle/>
          <a:p>
            <a:endParaRPr lang="pl-PL"/>
          </a:p>
        </p:txBody>
      </p:sp>
      <p:sp>
        <p:nvSpPr>
          <p:cNvPr id="4" name="Symbol zastępczy daty 3"/>
          <p:cNvSpPr>
            <a:spLocks noGrp="1"/>
          </p:cNvSpPr>
          <p:nvPr>
            <p:ph type="dt" sz="half" idx="10"/>
          </p:nvPr>
        </p:nvSpPr>
        <p:spPr>
          <a:xfrm>
            <a:off x="685800" y="6248400"/>
            <a:ext cx="1905000" cy="457200"/>
          </a:xfrm>
        </p:spPr>
        <p:txBody>
          <a:bodyPr/>
          <a:lstStyle>
            <a:lvl1pPr>
              <a:defRPr/>
            </a:lvl1pPr>
          </a:lstStyle>
          <a:p>
            <a:endParaRPr lang="pl-PL"/>
          </a:p>
        </p:txBody>
      </p:sp>
      <p:sp>
        <p:nvSpPr>
          <p:cNvPr id="5" name="Symbol zastępczy stopki 4"/>
          <p:cNvSpPr>
            <a:spLocks noGrp="1"/>
          </p:cNvSpPr>
          <p:nvPr>
            <p:ph type="ftr" sz="quarter" idx="11"/>
          </p:nvPr>
        </p:nvSpPr>
        <p:spPr>
          <a:xfrm>
            <a:off x="3124200" y="6248400"/>
            <a:ext cx="2895600" cy="457200"/>
          </a:xfrm>
        </p:spPr>
        <p:txBody>
          <a:bodyPr/>
          <a:lstStyle>
            <a:lvl1pPr>
              <a:defRPr/>
            </a:lvl1pPr>
          </a:lstStyle>
          <a:p>
            <a:endParaRPr lang="pl-PL"/>
          </a:p>
        </p:txBody>
      </p:sp>
      <p:sp>
        <p:nvSpPr>
          <p:cNvPr id="6" name="Symbol zastępczy numeru slajdu 5"/>
          <p:cNvSpPr>
            <a:spLocks noGrp="1"/>
          </p:cNvSpPr>
          <p:nvPr>
            <p:ph type="sldNum" sz="quarter" idx="12"/>
          </p:nvPr>
        </p:nvSpPr>
        <p:spPr>
          <a:xfrm>
            <a:off x="6553200" y="6248400"/>
            <a:ext cx="1905000" cy="457200"/>
          </a:xfrm>
        </p:spPr>
        <p:txBody>
          <a:bodyPr/>
          <a:lstStyle>
            <a:lvl1pPr>
              <a:defRPr/>
            </a:lvl1pPr>
          </a:lstStyle>
          <a:p>
            <a:fld id="{58D37886-570E-45CC-8416-39DB4E98390A}" type="slidenum">
              <a:rPr lang="pl-PL"/>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B0DE0114-CA80-4672-80FE-A4A62A61B8C4}" type="slidenum">
              <a:rPr lang="pl-PL"/>
              <a:pPr/>
              <a:t>‹#›</a:t>
            </a:fld>
            <a:endParaRPr lang="pl-PL"/>
          </a:p>
        </p:txBody>
      </p:sp>
    </p:spTree>
    <p:extLst>
      <p:ext uri="{BB962C8B-B14F-4D97-AF65-F5344CB8AC3E}">
        <p14:creationId xmlns:p14="http://schemas.microsoft.com/office/powerpoint/2010/main" val="511886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695BF1F8-90AD-4E17-816C-D2D289E52EDA}" type="slidenum">
              <a:rPr lang="pl-PL"/>
              <a:pPr/>
              <a:t>‹#›</a:t>
            </a:fld>
            <a:endParaRPr lang="pl-PL"/>
          </a:p>
        </p:txBody>
      </p:sp>
    </p:spTree>
    <p:extLst>
      <p:ext uri="{BB962C8B-B14F-4D97-AF65-F5344CB8AC3E}">
        <p14:creationId xmlns:p14="http://schemas.microsoft.com/office/powerpoint/2010/main" val="3933684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0CFFD3D8-ACCE-49CC-89F3-8D648DA7F30D}" type="slidenum">
              <a:rPr lang="pl-PL"/>
              <a:pPr/>
              <a:t>‹#›</a:t>
            </a:fld>
            <a:endParaRPr lang="pl-PL"/>
          </a:p>
        </p:txBody>
      </p:sp>
    </p:spTree>
    <p:extLst>
      <p:ext uri="{BB962C8B-B14F-4D97-AF65-F5344CB8AC3E}">
        <p14:creationId xmlns:p14="http://schemas.microsoft.com/office/powerpoint/2010/main" val="3247334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70FE48B1-2C35-4352-8802-6EAB5665666B}" type="slidenum">
              <a:rPr lang="pl-PL"/>
              <a:pPr/>
              <a:t>‹#›</a:t>
            </a:fld>
            <a:endParaRPr lang="pl-PL"/>
          </a:p>
        </p:txBody>
      </p:sp>
    </p:spTree>
    <p:extLst>
      <p:ext uri="{BB962C8B-B14F-4D97-AF65-F5344CB8AC3E}">
        <p14:creationId xmlns:p14="http://schemas.microsoft.com/office/powerpoint/2010/main" val="44534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2DBBCDFA-3561-4FF0-B73F-F09D4ADB5231}" type="slidenum">
              <a:rPr lang="pl-PL"/>
              <a:pPr/>
              <a:t>‹#›</a:t>
            </a:fld>
            <a:endParaRPr lang="pl-PL"/>
          </a:p>
        </p:txBody>
      </p:sp>
    </p:spTree>
    <p:extLst>
      <p:ext uri="{BB962C8B-B14F-4D97-AF65-F5344CB8AC3E}">
        <p14:creationId xmlns:p14="http://schemas.microsoft.com/office/powerpoint/2010/main" val="247406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7EA7D5BA-7B5D-4554-80C2-3FC74BB906F0}" type="slidenum">
              <a:rPr lang="pl-PL"/>
              <a:pPr/>
              <a:t>‹#›</a:t>
            </a:fld>
            <a:endParaRPr lang="pl-PL"/>
          </a:p>
        </p:txBody>
      </p:sp>
    </p:spTree>
    <p:extLst>
      <p:ext uri="{BB962C8B-B14F-4D97-AF65-F5344CB8AC3E}">
        <p14:creationId xmlns:p14="http://schemas.microsoft.com/office/powerpoint/2010/main" val="4038213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AD9AD4BD-AEF3-46A7-AA09-76E0BFE58B23}" type="slidenum">
              <a:rPr lang="pl-PL"/>
              <a:pPr/>
              <a:t>‹#›</a:t>
            </a:fld>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2352772B-FB6B-454C-A767-F8EB4B21AB12}" type="slidenum">
              <a:rPr lang="pl-PL"/>
              <a:pPr/>
              <a:t>‹#›</a:t>
            </a:fld>
            <a:endParaRPr lang="pl-PL"/>
          </a:p>
        </p:txBody>
      </p:sp>
    </p:spTree>
    <p:extLst>
      <p:ext uri="{BB962C8B-B14F-4D97-AF65-F5344CB8AC3E}">
        <p14:creationId xmlns:p14="http://schemas.microsoft.com/office/powerpoint/2010/main" val="105875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3CAFB90F-34AB-442F-AC45-21E49503B9E5}" type="slidenum">
              <a:rPr lang="pl-PL"/>
              <a:pPr/>
              <a:t>‹#›</a:t>
            </a:fld>
            <a:endParaRPr lang="pl-PL"/>
          </a:p>
        </p:txBody>
      </p:sp>
    </p:spTree>
    <p:extLst>
      <p:ext uri="{BB962C8B-B14F-4D97-AF65-F5344CB8AC3E}">
        <p14:creationId xmlns:p14="http://schemas.microsoft.com/office/powerpoint/2010/main" val="292233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19838950-FF23-48D0-AF67-9498809A7CF5}" type="slidenum">
              <a:rPr lang="pl-PL"/>
              <a:pPr/>
              <a:t>‹#›</a:t>
            </a:fld>
            <a:endParaRPr lang="pl-PL"/>
          </a:p>
        </p:txBody>
      </p:sp>
    </p:spTree>
    <p:extLst>
      <p:ext uri="{BB962C8B-B14F-4D97-AF65-F5344CB8AC3E}">
        <p14:creationId xmlns:p14="http://schemas.microsoft.com/office/powerpoint/2010/main" val="3004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ED746783-A932-47CC-8091-1725FBB23D45}" type="slidenum">
              <a:rPr lang="pl-PL"/>
              <a:pPr/>
              <a:t>‹#›</a:t>
            </a:fld>
            <a:endParaRPr lang="pl-PL"/>
          </a:p>
        </p:txBody>
      </p:sp>
    </p:spTree>
    <p:extLst>
      <p:ext uri="{BB962C8B-B14F-4D97-AF65-F5344CB8AC3E}">
        <p14:creationId xmlns:p14="http://schemas.microsoft.com/office/powerpoint/2010/main" val="2179851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B2B5EC84-D3EA-4855-BB3B-B77B7F69A029}" type="slidenum">
              <a:rPr lang="pl-PL"/>
              <a:pPr/>
              <a:t>‹#›</a:t>
            </a:fld>
            <a:endParaRPr lang="pl-PL"/>
          </a:p>
        </p:txBody>
      </p:sp>
    </p:spTree>
    <p:extLst>
      <p:ext uri="{BB962C8B-B14F-4D97-AF65-F5344CB8AC3E}">
        <p14:creationId xmlns:p14="http://schemas.microsoft.com/office/powerpoint/2010/main" val="1125732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47F7AFD6-D7B6-4BDA-9A13-4681C311FA3B}" type="slidenum">
              <a:rPr lang="pl-PL"/>
              <a:pPr/>
              <a:t>‹#›</a:t>
            </a:fld>
            <a:endParaRPr lang="pl-PL"/>
          </a:p>
        </p:txBody>
      </p:sp>
    </p:spTree>
    <p:extLst>
      <p:ext uri="{BB962C8B-B14F-4D97-AF65-F5344CB8AC3E}">
        <p14:creationId xmlns:p14="http://schemas.microsoft.com/office/powerpoint/2010/main" val="2802255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ytuł i zawartość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zawartości 2"/>
          <p:cNvSpPr>
            <a:spLocks noGrp="1"/>
          </p:cNvSpPr>
          <p:nvPr>
            <p:ph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27400DC2-A862-4FCA-93C7-15C384F01654}" type="slidenum">
              <a:rPr lang="pl-PL"/>
              <a:pPr/>
              <a:t>‹#›</a:t>
            </a:fld>
            <a:endParaRPr lang="pl-PL"/>
          </a:p>
        </p:txBody>
      </p:sp>
    </p:spTree>
    <p:extLst>
      <p:ext uri="{BB962C8B-B14F-4D97-AF65-F5344CB8AC3E}">
        <p14:creationId xmlns:p14="http://schemas.microsoft.com/office/powerpoint/2010/main" val="4239203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D17FA3B-C404-4317-B0BC-953931111309}" type="datetimeFigureOut">
              <a:rPr lang="pl-PL" smtClean="0"/>
              <a:t>18.02.2020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1089278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t>18.02.2020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3113106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D17FA3B-C404-4317-B0BC-953931111309}" type="datetimeFigureOut">
              <a:rPr lang="pl-PL" smtClean="0"/>
              <a:t>18.02.2020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306775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1C7543A8-0D06-4820-B2A2-4B4B34A5D02A}" type="slidenum">
              <a:rPr lang="pl-PL"/>
              <a:pPr/>
              <a:t>‹#›</a:t>
            </a:fld>
            <a:endParaRPr lang="pl-P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D17FA3B-C404-4317-B0BC-953931111309}" type="datetimeFigureOut">
              <a:rPr lang="pl-PL" smtClean="0"/>
              <a:t>18.02.2020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3677982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D17FA3B-C404-4317-B0BC-953931111309}" type="datetimeFigureOut">
              <a:rPr lang="pl-PL" smtClean="0"/>
              <a:t>18.02.2020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71085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D17FA3B-C404-4317-B0BC-953931111309}" type="datetimeFigureOut">
              <a:rPr lang="pl-PL" smtClean="0"/>
              <a:t>18.02.2020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1691954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t>18.02.2020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2883404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t>18.02.2020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857402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t>18.02.2020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563430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t>18.02.2020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2465799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t>18.02.2020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extLst>
      <p:ext uri="{BB962C8B-B14F-4D97-AF65-F5344CB8AC3E}">
        <p14:creationId xmlns:p14="http://schemas.microsoft.com/office/powerpoint/2010/main" val="3252132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sp>
          <p:nvSpPr>
            <p:cNvPr id="50179"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pl-PL" sz="2400">
                <a:latin typeface="Times New Roman" pitchFamily="18" charset="0"/>
              </a:endParaRPr>
            </a:p>
          </p:txBody>
        </p:sp>
        <p:sp>
          <p:nvSpPr>
            <p:cNvPr id="50180"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endParaRPr lang="pl-PL" sz="2400">
                <a:latin typeface="Times New Roman" pitchFamily="18" charset="0"/>
              </a:endParaRPr>
            </a:p>
          </p:txBody>
        </p:sp>
        <p:grpSp>
          <p:nvGrpSpPr>
            <p:cNvPr id="50181" name="Group 5"/>
            <p:cNvGrpSpPr>
              <a:grpSpLocks/>
            </p:cNvGrpSpPr>
            <p:nvPr/>
          </p:nvGrpSpPr>
          <p:grpSpPr bwMode="auto">
            <a:xfrm>
              <a:off x="0" y="672"/>
              <a:ext cx="1806" cy="1989"/>
              <a:chOff x="0" y="672"/>
              <a:chExt cx="1806" cy="1989"/>
            </a:xfrm>
          </p:grpSpPr>
          <p:sp>
            <p:nvSpPr>
              <p:cNvPr id="50182"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endParaRPr lang="pl-PL" sz="2400">
                  <a:latin typeface="Times New Roman" pitchFamily="18" charset="0"/>
                </a:endParaRPr>
              </a:p>
            </p:txBody>
          </p:sp>
          <p:sp>
            <p:nvSpPr>
              <p:cNvPr id="50183"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endParaRPr lang="pl-PL" sz="2400">
                  <a:latin typeface="Times New Roman" pitchFamily="18" charset="0"/>
                </a:endParaRPr>
              </a:p>
            </p:txBody>
          </p:sp>
          <p:sp>
            <p:nvSpPr>
              <p:cNvPr id="50184"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endParaRPr lang="pl-PL" sz="2400">
                  <a:latin typeface="Times New Roman" pitchFamily="18" charset="0"/>
                </a:endParaRPr>
              </a:p>
            </p:txBody>
          </p:sp>
          <p:sp>
            <p:nvSpPr>
              <p:cNvPr id="50185"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endParaRPr lang="pl-PL" sz="2400">
                  <a:latin typeface="Times New Roman" pitchFamily="18" charset="0"/>
                </a:endParaRPr>
              </a:p>
            </p:txBody>
          </p:sp>
          <p:sp>
            <p:nvSpPr>
              <p:cNvPr id="50186"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endParaRPr lang="pl-PL" sz="2400">
                  <a:latin typeface="Times New Roman" pitchFamily="18" charset="0"/>
                </a:endParaRPr>
              </a:p>
            </p:txBody>
          </p:sp>
          <p:sp>
            <p:nvSpPr>
              <p:cNvPr id="50187"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endParaRPr lang="pl-PL" sz="2400">
                  <a:latin typeface="Times New Roman" pitchFamily="18" charset="0"/>
                </a:endParaRPr>
              </a:p>
            </p:txBody>
          </p:sp>
          <p:sp>
            <p:nvSpPr>
              <p:cNvPr id="50188"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endParaRPr lang="pl-PL" sz="2400">
                  <a:latin typeface="Times New Roman" pitchFamily="18" charset="0"/>
                </a:endParaRPr>
              </a:p>
            </p:txBody>
          </p:sp>
          <p:sp>
            <p:nvSpPr>
              <p:cNvPr id="50189"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endParaRPr lang="pl-PL" sz="2400">
                  <a:latin typeface="Times New Roman" pitchFamily="18" charset="0"/>
                </a:endParaRPr>
              </a:p>
            </p:txBody>
          </p:sp>
          <p:sp>
            <p:nvSpPr>
              <p:cNvPr id="50190"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endParaRPr lang="pl-PL" sz="2400">
                  <a:latin typeface="Times New Roman" pitchFamily="18" charset="0"/>
                </a:endParaRPr>
              </a:p>
            </p:txBody>
          </p:sp>
          <p:sp>
            <p:nvSpPr>
              <p:cNvPr id="50191"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endParaRPr lang="pl-PL" sz="2400">
                  <a:latin typeface="Times New Roman" pitchFamily="18" charset="0"/>
                </a:endParaRPr>
              </a:p>
            </p:txBody>
          </p:sp>
        </p:grpSp>
      </p:grpSp>
      <p:sp>
        <p:nvSpPr>
          <p:cNvPr id="50192" name="Rectangle 16"/>
          <p:cNvSpPr>
            <a:spLocks noGrp="1" noChangeArrowheads="1"/>
          </p:cNvSpPr>
          <p:nvPr>
            <p:ph type="dt" sz="half" idx="2"/>
          </p:nvPr>
        </p:nvSpPr>
        <p:spPr>
          <a:xfrm>
            <a:off x="457200" y="6248400"/>
            <a:ext cx="2133600" cy="457200"/>
          </a:xfrm>
        </p:spPr>
        <p:txBody>
          <a:bodyPr/>
          <a:lstStyle>
            <a:lvl1pPr>
              <a:defRPr/>
            </a:lvl1pPr>
          </a:lstStyle>
          <a:p>
            <a:endParaRPr lang="pl-PL"/>
          </a:p>
        </p:txBody>
      </p:sp>
      <p:sp>
        <p:nvSpPr>
          <p:cNvPr id="50193" name="Rectangle 17"/>
          <p:cNvSpPr>
            <a:spLocks noGrp="1" noChangeArrowheads="1"/>
          </p:cNvSpPr>
          <p:nvPr>
            <p:ph type="ftr" sz="quarter" idx="3"/>
          </p:nvPr>
        </p:nvSpPr>
        <p:spPr/>
        <p:txBody>
          <a:bodyPr/>
          <a:lstStyle>
            <a:lvl1pPr>
              <a:defRPr/>
            </a:lvl1pPr>
          </a:lstStyle>
          <a:p>
            <a:endParaRPr lang="pl-PL"/>
          </a:p>
        </p:txBody>
      </p:sp>
      <p:sp>
        <p:nvSpPr>
          <p:cNvPr id="50194" name="Rectangle 18"/>
          <p:cNvSpPr>
            <a:spLocks noGrp="1" noChangeArrowheads="1"/>
          </p:cNvSpPr>
          <p:nvPr>
            <p:ph type="sldNum" sz="quarter" idx="4"/>
          </p:nvPr>
        </p:nvSpPr>
        <p:spPr/>
        <p:txBody>
          <a:bodyPr/>
          <a:lstStyle>
            <a:lvl1pPr>
              <a:defRPr/>
            </a:lvl1pPr>
          </a:lstStyle>
          <a:p>
            <a:fld id="{A3651097-D55B-4780-B03C-BE4684BE53BF}" type="slidenum">
              <a:rPr lang="pl-PL"/>
              <a:pPr/>
              <a:t>‹#›</a:t>
            </a:fld>
            <a:endParaRPr lang="pl-PL"/>
          </a:p>
        </p:txBody>
      </p:sp>
      <p:sp>
        <p:nvSpPr>
          <p:cNvPr id="50195"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pl-PL"/>
              <a:t>Kliknij, aby edytować styl wzorca tytułu</a:t>
            </a:r>
          </a:p>
        </p:txBody>
      </p:sp>
      <p:sp>
        <p:nvSpPr>
          <p:cNvPr id="50196"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pl-PL"/>
              <a:t>Kliknij, aby edytować styl wzorca podtytułu</a:t>
            </a:r>
          </a:p>
        </p:txBody>
      </p:sp>
    </p:spTree>
    <p:extLst>
      <p:ext uri="{BB962C8B-B14F-4D97-AF65-F5344CB8AC3E}">
        <p14:creationId xmlns:p14="http://schemas.microsoft.com/office/powerpoint/2010/main" val="8329514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stopki 3"/>
          <p:cNvSpPr>
            <a:spLocks noGrp="1"/>
          </p:cNvSpPr>
          <p:nvPr>
            <p:ph type="ftr" sz="quarter" idx="10"/>
          </p:nvPr>
        </p:nvSpPr>
        <p:spPr/>
        <p:txBody>
          <a:bodyPr/>
          <a:lstStyle>
            <a:lvl1pPr>
              <a:defRPr/>
            </a:lvl1pPr>
          </a:lstStyle>
          <a:p>
            <a:endParaRPr lang="pl-PL"/>
          </a:p>
        </p:txBody>
      </p:sp>
      <p:sp>
        <p:nvSpPr>
          <p:cNvPr id="5" name="Symbol zastępczy numeru slajdu 4"/>
          <p:cNvSpPr>
            <a:spLocks noGrp="1"/>
          </p:cNvSpPr>
          <p:nvPr>
            <p:ph type="sldNum" sz="quarter" idx="11"/>
          </p:nvPr>
        </p:nvSpPr>
        <p:spPr/>
        <p:txBody>
          <a:bodyPr/>
          <a:lstStyle>
            <a:lvl1pPr>
              <a:defRPr/>
            </a:lvl1pPr>
          </a:lstStyle>
          <a:p>
            <a:fld id="{7ADB1947-58C9-48A0-939F-A76C6FAE6141}" type="slidenum">
              <a:rPr lang="pl-PL"/>
              <a:pPr/>
              <a:t>‹#›</a:t>
            </a:fld>
            <a:endParaRPr lang="pl-PL"/>
          </a:p>
        </p:txBody>
      </p:sp>
      <p:sp>
        <p:nvSpPr>
          <p:cNvPr id="6" name="Symbol zastępczy daty 5"/>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17843231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F446DF32-89CA-4DD1-A746-79F84E2CD75F}" type="slidenum">
              <a:rPr lang="pl-PL"/>
              <a:pPr/>
              <a:t>‹#›</a:t>
            </a:fld>
            <a:endParaRPr lang="pl-P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stopki 3"/>
          <p:cNvSpPr>
            <a:spLocks noGrp="1"/>
          </p:cNvSpPr>
          <p:nvPr>
            <p:ph type="ftr" sz="quarter" idx="10"/>
          </p:nvPr>
        </p:nvSpPr>
        <p:spPr/>
        <p:txBody>
          <a:bodyPr/>
          <a:lstStyle>
            <a:lvl1pPr>
              <a:defRPr/>
            </a:lvl1pPr>
          </a:lstStyle>
          <a:p>
            <a:endParaRPr lang="pl-PL"/>
          </a:p>
        </p:txBody>
      </p:sp>
      <p:sp>
        <p:nvSpPr>
          <p:cNvPr id="5" name="Symbol zastępczy numeru slajdu 4"/>
          <p:cNvSpPr>
            <a:spLocks noGrp="1"/>
          </p:cNvSpPr>
          <p:nvPr>
            <p:ph type="sldNum" sz="quarter" idx="11"/>
          </p:nvPr>
        </p:nvSpPr>
        <p:spPr/>
        <p:txBody>
          <a:bodyPr/>
          <a:lstStyle>
            <a:lvl1pPr>
              <a:defRPr/>
            </a:lvl1pPr>
          </a:lstStyle>
          <a:p>
            <a:fld id="{0EA0CFBD-9407-4A23-8138-27BD798EC056}" type="slidenum">
              <a:rPr lang="pl-PL"/>
              <a:pPr/>
              <a:t>‹#›</a:t>
            </a:fld>
            <a:endParaRPr lang="pl-PL"/>
          </a:p>
        </p:txBody>
      </p:sp>
      <p:sp>
        <p:nvSpPr>
          <p:cNvPr id="6" name="Symbol zastępczy daty 5"/>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35522515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10"/>
          </p:nvPr>
        </p:nvSpPr>
        <p:spPr/>
        <p:txBody>
          <a:bodyPr/>
          <a:lstStyle>
            <a:lvl1pPr>
              <a:defRPr/>
            </a:lvl1pPr>
          </a:lstStyle>
          <a:p>
            <a:endParaRPr lang="pl-PL"/>
          </a:p>
        </p:txBody>
      </p:sp>
      <p:sp>
        <p:nvSpPr>
          <p:cNvPr id="6" name="Symbol zastępczy numeru slajdu 5"/>
          <p:cNvSpPr>
            <a:spLocks noGrp="1"/>
          </p:cNvSpPr>
          <p:nvPr>
            <p:ph type="sldNum" sz="quarter" idx="11"/>
          </p:nvPr>
        </p:nvSpPr>
        <p:spPr/>
        <p:txBody>
          <a:bodyPr/>
          <a:lstStyle>
            <a:lvl1pPr>
              <a:defRPr/>
            </a:lvl1pPr>
          </a:lstStyle>
          <a:p>
            <a:fld id="{0AB197D2-1D84-4682-84D6-E7198464E021}" type="slidenum">
              <a:rPr lang="pl-PL"/>
              <a:pPr/>
              <a:t>‹#›</a:t>
            </a:fld>
            <a:endParaRPr lang="pl-PL"/>
          </a:p>
        </p:txBody>
      </p:sp>
      <p:sp>
        <p:nvSpPr>
          <p:cNvPr id="7" name="Symbol zastępczy daty 6"/>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187268314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stopki 6"/>
          <p:cNvSpPr>
            <a:spLocks noGrp="1"/>
          </p:cNvSpPr>
          <p:nvPr>
            <p:ph type="ftr" sz="quarter" idx="10"/>
          </p:nvPr>
        </p:nvSpPr>
        <p:spPr/>
        <p:txBody>
          <a:bodyPr/>
          <a:lstStyle>
            <a:lvl1pPr>
              <a:defRPr/>
            </a:lvl1pPr>
          </a:lstStyle>
          <a:p>
            <a:endParaRPr lang="pl-PL"/>
          </a:p>
        </p:txBody>
      </p:sp>
      <p:sp>
        <p:nvSpPr>
          <p:cNvPr id="8" name="Symbol zastępczy numeru slajdu 7"/>
          <p:cNvSpPr>
            <a:spLocks noGrp="1"/>
          </p:cNvSpPr>
          <p:nvPr>
            <p:ph type="sldNum" sz="quarter" idx="11"/>
          </p:nvPr>
        </p:nvSpPr>
        <p:spPr/>
        <p:txBody>
          <a:bodyPr/>
          <a:lstStyle>
            <a:lvl1pPr>
              <a:defRPr/>
            </a:lvl1pPr>
          </a:lstStyle>
          <a:p>
            <a:fld id="{9BE598A8-69C8-4412-98E2-4DCF68A1A5C0}" type="slidenum">
              <a:rPr lang="pl-PL"/>
              <a:pPr/>
              <a:t>‹#›</a:t>
            </a:fld>
            <a:endParaRPr lang="pl-PL"/>
          </a:p>
        </p:txBody>
      </p:sp>
      <p:sp>
        <p:nvSpPr>
          <p:cNvPr id="9" name="Symbol zastępczy daty 8"/>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266098706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stopki 2"/>
          <p:cNvSpPr>
            <a:spLocks noGrp="1"/>
          </p:cNvSpPr>
          <p:nvPr>
            <p:ph type="ftr" sz="quarter" idx="10"/>
          </p:nvPr>
        </p:nvSpPr>
        <p:spPr/>
        <p:txBody>
          <a:bodyPr/>
          <a:lstStyle>
            <a:lvl1pPr>
              <a:defRPr/>
            </a:lvl1pPr>
          </a:lstStyle>
          <a:p>
            <a:endParaRPr lang="pl-PL"/>
          </a:p>
        </p:txBody>
      </p:sp>
      <p:sp>
        <p:nvSpPr>
          <p:cNvPr id="4" name="Symbol zastępczy numeru slajdu 3"/>
          <p:cNvSpPr>
            <a:spLocks noGrp="1"/>
          </p:cNvSpPr>
          <p:nvPr>
            <p:ph type="sldNum" sz="quarter" idx="11"/>
          </p:nvPr>
        </p:nvSpPr>
        <p:spPr/>
        <p:txBody>
          <a:bodyPr/>
          <a:lstStyle>
            <a:lvl1pPr>
              <a:defRPr/>
            </a:lvl1pPr>
          </a:lstStyle>
          <a:p>
            <a:fld id="{19D9E786-3F28-494C-A0FC-F31D2E88D930}" type="slidenum">
              <a:rPr lang="pl-PL"/>
              <a:pPr/>
              <a:t>‹#›</a:t>
            </a:fld>
            <a:endParaRPr lang="pl-PL"/>
          </a:p>
        </p:txBody>
      </p:sp>
      <p:sp>
        <p:nvSpPr>
          <p:cNvPr id="5" name="Symbol zastępczy daty 4"/>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19216895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stopki 1"/>
          <p:cNvSpPr>
            <a:spLocks noGrp="1"/>
          </p:cNvSpPr>
          <p:nvPr>
            <p:ph type="ftr" sz="quarter" idx="10"/>
          </p:nvPr>
        </p:nvSpPr>
        <p:spPr/>
        <p:txBody>
          <a:bodyPr/>
          <a:lstStyle>
            <a:lvl1pPr>
              <a:defRPr/>
            </a:lvl1pPr>
          </a:lstStyle>
          <a:p>
            <a:endParaRPr lang="pl-PL"/>
          </a:p>
        </p:txBody>
      </p:sp>
      <p:sp>
        <p:nvSpPr>
          <p:cNvPr id="3" name="Symbol zastępczy numeru slajdu 2"/>
          <p:cNvSpPr>
            <a:spLocks noGrp="1"/>
          </p:cNvSpPr>
          <p:nvPr>
            <p:ph type="sldNum" sz="quarter" idx="11"/>
          </p:nvPr>
        </p:nvSpPr>
        <p:spPr/>
        <p:txBody>
          <a:bodyPr/>
          <a:lstStyle>
            <a:lvl1pPr>
              <a:defRPr/>
            </a:lvl1pPr>
          </a:lstStyle>
          <a:p>
            <a:fld id="{1EAB6246-BA83-4B0C-9965-13D121EABEF5}" type="slidenum">
              <a:rPr lang="pl-PL"/>
              <a:pPr/>
              <a:t>‹#›</a:t>
            </a:fld>
            <a:endParaRPr lang="pl-PL"/>
          </a:p>
        </p:txBody>
      </p:sp>
      <p:sp>
        <p:nvSpPr>
          <p:cNvPr id="4" name="Symbol zastępczy daty 3"/>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468294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stopki 4"/>
          <p:cNvSpPr>
            <a:spLocks noGrp="1"/>
          </p:cNvSpPr>
          <p:nvPr>
            <p:ph type="ftr" sz="quarter" idx="10"/>
          </p:nvPr>
        </p:nvSpPr>
        <p:spPr/>
        <p:txBody>
          <a:bodyPr/>
          <a:lstStyle>
            <a:lvl1pPr>
              <a:defRPr/>
            </a:lvl1pPr>
          </a:lstStyle>
          <a:p>
            <a:endParaRPr lang="pl-PL"/>
          </a:p>
        </p:txBody>
      </p:sp>
      <p:sp>
        <p:nvSpPr>
          <p:cNvPr id="6" name="Symbol zastępczy numeru slajdu 5"/>
          <p:cNvSpPr>
            <a:spLocks noGrp="1"/>
          </p:cNvSpPr>
          <p:nvPr>
            <p:ph type="sldNum" sz="quarter" idx="11"/>
          </p:nvPr>
        </p:nvSpPr>
        <p:spPr/>
        <p:txBody>
          <a:bodyPr/>
          <a:lstStyle>
            <a:lvl1pPr>
              <a:defRPr/>
            </a:lvl1pPr>
          </a:lstStyle>
          <a:p>
            <a:fld id="{5AD83BCE-BFD5-43B9-AD6C-7094023BC2DC}" type="slidenum">
              <a:rPr lang="pl-PL"/>
              <a:pPr/>
              <a:t>‹#›</a:t>
            </a:fld>
            <a:endParaRPr lang="pl-PL"/>
          </a:p>
        </p:txBody>
      </p:sp>
      <p:sp>
        <p:nvSpPr>
          <p:cNvPr id="7" name="Symbol zastępczy daty 6"/>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310829800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stopki 4"/>
          <p:cNvSpPr>
            <a:spLocks noGrp="1"/>
          </p:cNvSpPr>
          <p:nvPr>
            <p:ph type="ftr" sz="quarter" idx="10"/>
          </p:nvPr>
        </p:nvSpPr>
        <p:spPr/>
        <p:txBody>
          <a:bodyPr/>
          <a:lstStyle>
            <a:lvl1pPr>
              <a:defRPr/>
            </a:lvl1pPr>
          </a:lstStyle>
          <a:p>
            <a:endParaRPr lang="pl-PL"/>
          </a:p>
        </p:txBody>
      </p:sp>
      <p:sp>
        <p:nvSpPr>
          <p:cNvPr id="6" name="Symbol zastępczy numeru slajdu 5"/>
          <p:cNvSpPr>
            <a:spLocks noGrp="1"/>
          </p:cNvSpPr>
          <p:nvPr>
            <p:ph type="sldNum" sz="quarter" idx="11"/>
          </p:nvPr>
        </p:nvSpPr>
        <p:spPr/>
        <p:txBody>
          <a:bodyPr/>
          <a:lstStyle>
            <a:lvl1pPr>
              <a:defRPr/>
            </a:lvl1pPr>
          </a:lstStyle>
          <a:p>
            <a:fld id="{360F3DDD-517E-4388-9DFB-699C883193D1}" type="slidenum">
              <a:rPr lang="pl-PL"/>
              <a:pPr/>
              <a:t>‹#›</a:t>
            </a:fld>
            <a:endParaRPr lang="pl-PL"/>
          </a:p>
        </p:txBody>
      </p:sp>
      <p:sp>
        <p:nvSpPr>
          <p:cNvPr id="7" name="Symbol zastępczy daty 6"/>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14354747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stopki 3"/>
          <p:cNvSpPr>
            <a:spLocks noGrp="1"/>
          </p:cNvSpPr>
          <p:nvPr>
            <p:ph type="ftr" sz="quarter" idx="10"/>
          </p:nvPr>
        </p:nvSpPr>
        <p:spPr/>
        <p:txBody>
          <a:bodyPr/>
          <a:lstStyle>
            <a:lvl1pPr>
              <a:defRPr/>
            </a:lvl1pPr>
          </a:lstStyle>
          <a:p>
            <a:endParaRPr lang="pl-PL"/>
          </a:p>
        </p:txBody>
      </p:sp>
      <p:sp>
        <p:nvSpPr>
          <p:cNvPr id="5" name="Symbol zastępczy numeru slajdu 4"/>
          <p:cNvSpPr>
            <a:spLocks noGrp="1"/>
          </p:cNvSpPr>
          <p:nvPr>
            <p:ph type="sldNum" sz="quarter" idx="11"/>
          </p:nvPr>
        </p:nvSpPr>
        <p:spPr/>
        <p:txBody>
          <a:bodyPr/>
          <a:lstStyle>
            <a:lvl1pPr>
              <a:defRPr/>
            </a:lvl1pPr>
          </a:lstStyle>
          <a:p>
            <a:fld id="{12C28525-6787-49F2-B4F6-921508BDDB84}" type="slidenum">
              <a:rPr lang="pl-PL"/>
              <a:pPr/>
              <a:t>‹#›</a:t>
            </a:fld>
            <a:endParaRPr lang="pl-PL"/>
          </a:p>
        </p:txBody>
      </p:sp>
      <p:sp>
        <p:nvSpPr>
          <p:cNvPr id="6" name="Symbol zastępczy daty 5"/>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148682273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457200"/>
            <a:ext cx="2057400" cy="54102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457200"/>
            <a:ext cx="60198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stopki 3"/>
          <p:cNvSpPr>
            <a:spLocks noGrp="1"/>
          </p:cNvSpPr>
          <p:nvPr>
            <p:ph type="ftr" sz="quarter" idx="10"/>
          </p:nvPr>
        </p:nvSpPr>
        <p:spPr/>
        <p:txBody>
          <a:bodyPr/>
          <a:lstStyle>
            <a:lvl1pPr>
              <a:defRPr/>
            </a:lvl1pPr>
          </a:lstStyle>
          <a:p>
            <a:endParaRPr lang="pl-PL"/>
          </a:p>
        </p:txBody>
      </p:sp>
      <p:sp>
        <p:nvSpPr>
          <p:cNvPr id="5" name="Symbol zastępczy numeru slajdu 4"/>
          <p:cNvSpPr>
            <a:spLocks noGrp="1"/>
          </p:cNvSpPr>
          <p:nvPr>
            <p:ph type="sldNum" sz="quarter" idx="11"/>
          </p:nvPr>
        </p:nvSpPr>
        <p:spPr/>
        <p:txBody>
          <a:bodyPr/>
          <a:lstStyle>
            <a:lvl1pPr>
              <a:defRPr/>
            </a:lvl1pPr>
          </a:lstStyle>
          <a:p>
            <a:fld id="{5F1E7C4B-C698-4638-918F-B5F096E36067}" type="slidenum">
              <a:rPr lang="pl-PL"/>
              <a:pPr/>
              <a:t>‹#›</a:t>
            </a:fld>
            <a:endParaRPr lang="pl-PL"/>
          </a:p>
        </p:txBody>
      </p:sp>
      <p:sp>
        <p:nvSpPr>
          <p:cNvPr id="6" name="Symbol zastępczy daty 5"/>
          <p:cNvSpPr>
            <a:spLocks noGrp="1"/>
          </p:cNvSpPr>
          <p:nvPr>
            <p:ph type="dt" sz="half" idx="12"/>
          </p:nvPr>
        </p:nvSpPr>
        <p:spPr/>
        <p:txBody>
          <a:bodyPr/>
          <a:lstStyle>
            <a:lvl1pPr>
              <a:defRPr/>
            </a:lvl1pPr>
          </a:lstStyle>
          <a:p>
            <a:endParaRPr lang="pl-PL"/>
          </a:p>
        </p:txBody>
      </p:sp>
    </p:spTree>
    <p:extLst>
      <p:ext uri="{BB962C8B-B14F-4D97-AF65-F5344CB8AC3E}">
        <p14:creationId xmlns:p14="http://schemas.microsoft.com/office/powerpoint/2010/main" val="328568156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457200"/>
            <a:ext cx="8229600" cy="1371600"/>
          </a:xfrm>
        </p:spPr>
        <p:txBody>
          <a:bodyPr/>
          <a:lstStyle/>
          <a:p>
            <a:r>
              <a:rPr lang="pl-PL"/>
              <a:t>Kliknij, aby edytować styl</a:t>
            </a:r>
          </a:p>
        </p:txBody>
      </p:sp>
      <p:sp>
        <p:nvSpPr>
          <p:cNvPr id="3" name="Symbol zastępczy zawartości 2"/>
          <p:cNvSpPr>
            <a:spLocks noGrp="1"/>
          </p:cNvSpPr>
          <p:nvPr>
            <p:ph sz="half" idx="1"/>
          </p:nvPr>
        </p:nvSpPr>
        <p:spPr>
          <a:xfrm>
            <a:off x="457200" y="1981200"/>
            <a:ext cx="4038600" cy="3886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9812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40005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10"/>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1"/>
          </p:nvPr>
        </p:nvSpPr>
        <p:spPr>
          <a:xfrm>
            <a:off x="6553200" y="6248400"/>
            <a:ext cx="2133600" cy="457200"/>
          </a:xfrm>
        </p:spPr>
        <p:txBody>
          <a:bodyPr/>
          <a:lstStyle>
            <a:lvl1pPr>
              <a:defRPr/>
            </a:lvl1pPr>
          </a:lstStyle>
          <a:p>
            <a:fld id="{91D23AA9-867A-475E-9B0A-8540FDE6C26B}" type="slidenum">
              <a:rPr lang="pl-PL"/>
              <a:pPr/>
              <a:t>‹#›</a:t>
            </a:fld>
            <a:endParaRPr lang="pl-PL"/>
          </a:p>
        </p:txBody>
      </p:sp>
      <p:sp>
        <p:nvSpPr>
          <p:cNvPr id="8" name="Symbol zastępczy daty 7"/>
          <p:cNvSpPr>
            <a:spLocks noGrp="1"/>
          </p:cNvSpPr>
          <p:nvPr>
            <p:ph type="dt" sz="half" idx="12"/>
          </p:nvPr>
        </p:nvSpPr>
        <p:spPr>
          <a:xfrm>
            <a:off x="457200" y="6245225"/>
            <a:ext cx="2133600" cy="476250"/>
          </a:xfrm>
        </p:spPr>
        <p:txBody>
          <a:bodyPr/>
          <a:lstStyle>
            <a:lvl1pPr>
              <a:defRPr/>
            </a:lvl1pPr>
          </a:lstStyle>
          <a:p>
            <a:endParaRPr lang="pl-PL"/>
          </a:p>
        </p:txBody>
      </p:sp>
    </p:spTree>
    <p:extLst>
      <p:ext uri="{BB962C8B-B14F-4D97-AF65-F5344CB8AC3E}">
        <p14:creationId xmlns:p14="http://schemas.microsoft.com/office/powerpoint/2010/main" val="190230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E5CAF065-89CC-4072-B0C6-3698AD6A562A}" type="slidenum">
              <a:rPr lang="pl-PL"/>
              <a:pPr/>
              <a:t>‹#›</a:t>
            </a:fld>
            <a:endParaRPr lang="pl-PL"/>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457200"/>
            <a:ext cx="8229600" cy="1371600"/>
          </a:xfrm>
        </p:spPr>
        <p:txBody>
          <a:bodyPr/>
          <a:lstStyle/>
          <a:p>
            <a:r>
              <a:rPr lang="pl-PL"/>
              <a:t>Kliknij, aby edytować styl</a:t>
            </a:r>
          </a:p>
        </p:txBody>
      </p:sp>
      <p:sp>
        <p:nvSpPr>
          <p:cNvPr id="3" name="Symbol zastępczy zawartości 2"/>
          <p:cNvSpPr>
            <a:spLocks noGrp="1"/>
          </p:cNvSpPr>
          <p:nvPr>
            <p:ph sz="quarter" idx="1"/>
          </p:nvPr>
        </p:nvSpPr>
        <p:spPr>
          <a:xfrm>
            <a:off x="457200" y="19812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9812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57200" y="40005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4648200" y="40005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stopki 6"/>
          <p:cNvSpPr>
            <a:spLocks noGrp="1"/>
          </p:cNvSpPr>
          <p:nvPr>
            <p:ph type="ftr" sz="quarter" idx="10"/>
          </p:nvPr>
        </p:nvSpPr>
        <p:spPr>
          <a:xfrm>
            <a:off x="3124200" y="6248400"/>
            <a:ext cx="2895600" cy="457200"/>
          </a:xfrm>
        </p:spPr>
        <p:txBody>
          <a:bodyPr/>
          <a:lstStyle>
            <a:lvl1pPr>
              <a:defRPr/>
            </a:lvl1pPr>
          </a:lstStyle>
          <a:p>
            <a:endParaRPr lang="pl-PL"/>
          </a:p>
        </p:txBody>
      </p:sp>
      <p:sp>
        <p:nvSpPr>
          <p:cNvPr id="8" name="Symbol zastępczy numeru slajdu 7"/>
          <p:cNvSpPr>
            <a:spLocks noGrp="1"/>
          </p:cNvSpPr>
          <p:nvPr>
            <p:ph type="sldNum" sz="quarter" idx="11"/>
          </p:nvPr>
        </p:nvSpPr>
        <p:spPr>
          <a:xfrm>
            <a:off x="6553200" y="6248400"/>
            <a:ext cx="2133600" cy="457200"/>
          </a:xfrm>
        </p:spPr>
        <p:txBody>
          <a:bodyPr/>
          <a:lstStyle>
            <a:lvl1pPr>
              <a:defRPr/>
            </a:lvl1pPr>
          </a:lstStyle>
          <a:p>
            <a:fld id="{1E861FAF-F3D7-473F-B4E6-AC4CA2453487}" type="slidenum">
              <a:rPr lang="pl-PL"/>
              <a:pPr/>
              <a:t>‹#›</a:t>
            </a:fld>
            <a:endParaRPr lang="pl-PL"/>
          </a:p>
        </p:txBody>
      </p:sp>
      <p:sp>
        <p:nvSpPr>
          <p:cNvPr id="9" name="Symbol zastępczy daty 8"/>
          <p:cNvSpPr>
            <a:spLocks noGrp="1"/>
          </p:cNvSpPr>
          <p:nvPr>
            <p:ph type="dt" sz="half" idx="12"/>
          </p:nvPr>
        </p:nvSpPr>
        <p:spPr>
          <a:xfrm>
            <a:off x="457200" y="6245225"/>
            <a:ext cx="2133600" cy="476250"/>
          </a:xfrm>
        </p:spPr>
        <p:txBody>
          <a:bodyPr/>
          <a:lstStyle>
            <a:lvl1pPr>
              <a:defRPr/>
            </a:lvl1pPr>
          </a:lstStyle>
          <a:p>
            <a:endParaRPr lang="pl-PL"/>
          </a:p>
        </p:txBody>
      </p:sp>
    </p:spTree>
    <p:extLst>
      <p:ext uri="{BB962C8B-B14F-4D97-AF65-F5344CB8AC3E}">
        <p14:creationId xmlns:p14="http://schemas.microsoft.com/office/powerpoint/2010/main" val="143347062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457200"/>
            <a:ext cx="8229600" cy="1371600"/>
          </a:xfrm>
        </p:spPr>
        <p:txBody>
          <a:bodyPr/>
          <a:lstStyle/>
          <a:p>
            <a:r>
              <a:rPr lang="pl-PL"/>
              <a:t>Kliknij, aby edytować styl</a:t>
            </a:r>
          </a:p>
        </p:txBody>
      </p:sp>
      <p:sp>
        <p:nvSpPr>
          <p:cNvPr id="3" name="Symbol zastępczy tekstu 2"/>
          <p:cNvSpPr>
            <a:spLocks noGrp="1"/>
          </p:cNvSpPr>
          <p:nvPr>
            <p:ph type="body" sz="half" idx="1"/>
          </p:nvPr>
        </p:nvSpPr>
        <p:spPr>
          <a:xfrm>
            <a:off x="457200" y="1981200"/>
            <a:ext cx="4038600" cy="3886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4038600" cy="3886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10"/>
          </p:nvPr>
        </p:nvSpPr>
        <p:spPr>
          <a:xfrm>
            <a:off x="3124200" y="6248400"/>
            <a:ext cx="2895600" cy="457200"/>
          </a:xfrm>
        </p:spPr>
        <p:txBody>
          <a:bodyPr/>
          <a:lstStyle>
            <a:lvl1pPr>
              <a:defRPr/>
            </a:lvl1pPr>
          </a:lstStyle>
          <a:p>
            <a:endParaRPr lang="pl-PL"/>
          </a:p>
        </p:txBody>
      </p:sp>
      <p:sp>
        <p:nvSpPr>
          <p:cNvPr id="6" name="Symbol zastępczy numeru slajdu 5"/>
          <p:cNvSpPr>
            <a:spLocks noGrp="1"/>
          </p:cNvSpPr>
          <p:nvPr>
            <p:ph type="sldNum" sz="quarter" idx="11"/>
          </p:nvPr>
        </p:nvSpPr>
        <p:spPr>
          <a:xfrm>
            <a:off x="6553200" y="6248400"/>
            <a:ext cx="2133600" cy="457200"/>
          </a:xfrm>
        </p:spPr>
        <p:txBody>
          <a:bodyPr/>
          <a:lstStyle>
            <a:lvl1pPr>
              <a:defRPr/>
            </a:lvl1pPr>
          </a:lstStyle>
          <a:p>
            <a:fld id="{0A0E977E-02F1-41C0-A484-67010D9D2EC0}" type="slidenum">
              <a:rPr lang="pl-PL"/>
              <a:pPr/>
              <a:t>‹#›</a:t>
            </a:fld>
            <a:endParaRPr lang="pl-PL"/>
          </a:p>
        </p:txBody>
      </p:sp>
      <p:sp>
        <p:nvSpPr>
          <p:cNvPr id="7" name="Symbol zastępczy daty 6"/>
          <p:cNvSpPr>
            <a:spLocks noGrp="1"/>
          </p:cNvSpPr>
          <p:nvPr>
            <p:ph type="dt" sz="half" idx="12"/>
          </p:nvPr>
        </p:nvSpPr>
        <p:spPr>
          <a:xfrm>
            <a:off x="457200" y="6245225"/>
            <a:ext cx="2133600" cy="476250"/>
          </a:xfrm>
        </p:spPr>
        <p:txBody>
          <a:bodyPr/>
          <a:lstStyle>
            <a:lvl1pPr>
              <a:defRPr/>
            </a:lvl1pPr>
          </a:lstStyle>
          <a:p>
            <a:endParaRPr lang="pl-PL"/>
          </a:p>
        </p:txBody>
      </p:sp>
    </p:spTree>
    <p:extLst>
      <p:ext uri="{BB962C8B-B14F-4D97-AF65-F5344CB8AC3E}">
        <p14:creationId xmlns:p14="http://schemas.microsoft.com/office/powerpoint/2010/main" val="10525548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OverObj">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457200" y="457200"/>
            <a:ext cx="8229600" cy="1371600"/>
          </a:xfrm>
        </p:spPr>
        <p:txBody>
          <a:bodyPr/>
          <a:lstStyle/>
          <a:p>
            <a:r>
              <a:rPr lang="pl-PL"/>
              <a:t>Kliknij, aby edytować styl</a:t>
            </a:r>
          </a:p>
        </p:txBody>
      </p:sp>
      <p:sp>
        <p:nvSpPr>
          <p:cNvPr id="3" name="Symbol zastępczy tekstu 2"/>
          <p:cNvSpPr>
            <a:spLocks noGrp="1"/>
          </p:cNvSpPr>
          <p:nvPr>
            <p:ph type="body" sz="half" idx="1"/>
          </p:nvPr>
        </p:nvSpPr>
        <p:spPr>
          <a:xfrm>
            <a:off x="457200" y="1981200"/>
            <a:ext cx="8229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57200" y="4000500"/>
            <a:ext cx="8229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10"/>
          </p:nvPr>
        </p:nvSpPr>
        <p:spPr>
          <a:xfrm>
            <a:off x="3124200" y="6248400"/>
            <a:ext cx="2895600" cy="457200"/>
          </a:xfrm>
        </p:spPr>
        <p:txBody>
          <a:bodyPr/>
          <a:lstStyle>
            <a:lvl1pPr>
              <a:defRPr/>
            </a:lvl1pPr>
          </a:lstStyle>
          <a:p>
            <a:endParaRPr lang="pl-PL"/>
          </a:p>
        </p:txBody>
      </p:sp>
      <p:sp>
        <p:nvSpPr>
          <p:cNvPr id="6" name="Symbol zastępczy numeru slajdu 5"/>
          <p:cNvSpPr>
            <a:spLocks noGrp="1"/>
          </p:cNvSpPr>
          <p:nvPr>
            <p:ph type="sldNum" sz="quarter" idx="11"/>
          </p:nvPr>
        </p:nvSpPr>
        <p:spPr>
          <a:xfrm>
            <a:off x="6553200" y="6248400"/>
            <a:ext cx="2133600" cy="457200"/>
          </a:xfrm>
        </p:spPr>
        <p:txBody>
          <a:bodyPr/>
          <a:lstStyle>
            <a:lvl1pPr>
              <a:defRPr/>
            </a:lvl1pPr>
          </a:lstStyle>
          <a:p>
            <a:fld id="{0E8DA0D7-7493-4D6C-8D0D-EDDB592EB9AD}" type="slidenum">
              <a:rPr lang="pl-PL"/>
              <a:pPr/>
              <a:t>‹#›</a:t>
            </a:fld>
            <a:endParaRPr lang="pl-PL"/>
          </a:p>
        </p:txBody>
      </p:sp>
      <p:sp>
        <p:nvSpPr>
          <p:cNvPr id="7" name="Symbol zastępczy daty 6"/>
          <p:cNvSpPr>
            <a:spLocks noGrp="1"/>
          </p:cNvSpPr>
          <p:nvPr>
            <p:ph type="dt" sz="half" idx="12"/>
          </p:nvPr>
        </p:nvSpPr>
        <p:spPr>
          <a:xfrm>
            <a:off x="457200" y="6245225"/>
            <a:ext cx="2133600" cy="476250"/>
          </a:xfrm>
        </p:spPr>
        <p:txBody>
          <a:bodyPr/>
          <a:lstStyle>
            <a:lvl1pPr>
              <a:defRPr/>
            </a:lvl1pPr>
          </a:lstStyle>
          <a:p>
            <a:endParaRPr lang="pl-PL"/>
          </a:p>
        </p:txBody>
      </p:sp>
    </p:spTree>
    <p:extLst>
      <p:ext uri="{BB962C8B-B14F-4D97-AF65-F5344CB8AC3E}">
        <p14:creationId xmlns:p14="http://schemas.microsoft.com/office/powerpoint/2010/main" val="25650851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cSld name="Tytuł, 2 elementy zawartości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457200"/>
            <a:ext cx="8229600" cy="1371600"/>
          </a:xfrm>
        </p:spPr>
        <p:txBody>
          <a:bodyPr/>
          <a:lstStyle/>
          <a:p>
            <a:r>
              <a:rPr lang="pl-PL"/>
              <a:t>Kliknij, aby edytować styl</a:t>
            </a:r>
          </a:p>
        </p:txBody>
      </p:sp>
      <p:sp>
        <p:nvSpPr>
          <p:cNvPr id="3" name="Symbol zastępczy zawartości 2"/>
          <p:cNvSpPr>
            <a:spLocks noGrp="1"/>
          </p:cNvSpPr>
          <p:nvPr>
            <p:ph sz="quarter" idx="1"/>
          </p:nvPr>
        </p:nvSpPr>
        <p:spPr>
          <a:xfrm>
            <a:off x="457200" y="19812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57200" y="4000500"/>
            <a:ext cx="4038600" cy="18669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648200" y="1981200"/>
            <a:ext cx="4038600" cy="3886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10"/>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1"/>
          </p:nvPr>
        </p:nvSpPr>
        <p:spPr>
          <a:xfrm>
            <a:off x="6553200" y="6248400"/>
            <a:ext cx="2133600" cy="457200"/>
          </a:xfrm>
        </p:spPr>
        <p:txBody>
          <a:bodyPr/>
          <a:lstStyle>
            <a:lvl1pPr>
              <a:defRPr/>
            </a:lvl1pPr>
          </a:lstStyle>
          <a:p>
            <a:fld id="{B5FD3BB1-FAC3-4963-9D62-F81E25A337D2}" type="slidenum">
              <a:rPr lang="pl-PL"/>
              <a:pPr/>
              <a:t>‹#›</a:t>
            </a:fld>
            <a:endParaRPr lang="pl-PL"/>
          </a:p>
        </p:txBody>
      </p:sp>
      <p:sp>
        <p:nvSpPr>
          <p:cNvPr id="8" name="Symbol zastępczy daty 7"/>
          <p:cNvSpPr>
            <a:spLocks noGrp="1"/>
          </p:cNvSpPr>
          <p:nvPr>
            <p:ph type="dt" sz="half" idx="12"/>
          </p:nvPr>
        </p:nvSpPr>
        <p:spPr>
          <a:xfrm>
            <a:off x="457200" y="6245225"/>
            <a:ext cx="2133600" cy="476250"/>
          </a:xfrm>
        </p:spPr>
        <p:txBody>
          <a:bodyPr/>
          <a:lstStyle>
            <a:lvl1pPr>
              <a:defRPr/>
            </a:lvl1pPr>
          </a:lstStyle>
          <a:p>
            <a:endParaRPr lang="pl-PL"/>
          </a:p>
        </p:txBody>
      </p:sp>
    </p:spTree>
    <p:extLst>
      <p:ext uri="{BB962C8B-B14F-4D97-AF65-F5344CB8AC3E}">
        <p14:creationId xmlns:p14="http://schemas.microsoft.com/office/powerpoint/2010/main" val="75336527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981200"/>
            <a:ext cx="38100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3FBF8BFD-CA1B-4AE9-AA89-1D770FA827D6}" type="slidenum">
              <a:rPr lang="pl-PL"/>
              <a:pPr/>
              <a:t>‹#›</a:t>
            </a:fld>
            <a:endParaRPr lang="pl-PL"/>
          </a:p>
        </p:txBody>
      </p:sp>
    </p:spTree>
    <p:extLst>
      <p:ext uri="{BB962C8B-B14F-4D97-AF65-F5344CB8AC3E}">
        <p14:creationId xmlns:p14="http://schemas.microsoft.com/office/powerpoint/2010/main" val="3702705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FE5192A-E694-4E07-81D3-BB97323D7A6A}" type="slidenum">
              <a:rPr lang="pl-PL"/>
              <a:pPr/>
              <a:t>‹#›</a:t>
            </a:fld>
            <a:endParaRPr lang="pl-PL"/>
          </a:p>
        </p:txBody>
      </p:sp>
    </p:spTree>
    <p:extLst>
      <p:ext uri="{BB962C8B-B14F-4D97-AF65-F5344CB8AC3E}">
        <p14:creationId xmlns:p14="http://schemas.microsoft.com/office/powerpoint/2010/main" val="33898039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AD9AD4BD-AEF3-46A7-AA09-76E0BFE58B23}" type="slidenum">
              <a:rPr lang="pl-PL"/>
              <a:pPr/>
              <a:t>‹#›</a:t>
            </a:fld>
            <a:endParaRPr lang="pl-PL"/>
          </a:p>
        </p:txBody>
      </p:sp>
    </p:spTree>
    <p:extLst>
      <p:ext uri="{BB962C8B-B14F-4D97-AF65-F5344CB8AC3E}">
        <p14:creationId xmlns:p14="http://schemas.microsoft.com/office/powerpoint/2010/main" val="2313218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1C7543A8-0D06-4820-B2A2-4B4B34A5D02A}" type="slidenum">
              <a:rPr lang="pl-PL"/>
              <a:pPr/>
              <a:t>‹#›</a:t>
            </a:fld>
            <a:endParaRPr lang="pl-PL"/>
          </a:p>
        </p:txBody>
      </p:sp>
    </p:spTree>
    <p:extLst>
      <p:ext uri="{BB962C8B-B14F-4D97-AF65-F5344CB8AC3E}">
        <p14:creationId xmlns:p14="http://schemas.microsoft.com/office/powerpoint/2010/main" val="3776400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F446DF32-89CA-4DD1-A746-79F84E2CD75F}" type="slidenum">
              <a:rPr lang="pl-PL"/>
              <a:pPr/>
              <a:t>‹#›</a:t>
            </a:fld>
            <a:endParaRPr lang="pl-PL"/>
          </a:p>
        </p:txBody>
      </p:sp>
    </p:spTree>
    <p:extLst>
      <p:ext uri="{BB962C8B-B14F-4D97-AF65-F5344CB8AC3E}">
        <p14:creationId xmlns:p14="http://schemas.microsoft.com/office/powerpoint/2010/main" val="2404291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E5CAF065-89CC-4072-B0C6-3698AD6A562A}" type="slidenum">
              <a:rPr lang="pl-PL"/>
              <a:pPr/>
              <a:t>‹#›</a:t>
            </a:fld>
            <a:endParaRPr lang="pl-PL"/>
          </a:p>
        </p:txBody>
      </p:sp>
    </p:spTree>
    <p:extLst>
      <p:ext uri="{BB962C8B-B14F-4D97-AF65-F5344CB8AC3E}">
        <p14:creationId xmlns:p14="http://schemas.microsoft.com/office/powerpoint/2010/main" val="318283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8B2FD3C2-B947-4C4A-975D-2811ADACC9F5}" type="slidenum">
              <a:rPr lang="pl-PL"/>
              <a:pPr/>
              <a:t>‹#›</a:t>
            </a:fld>
            <a:endParaRPr lang="pl-P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8B2FD3C2-B947-4C4A-975D-2811ADACC9F5}" type="slidenum">
              <a:rPr lang="pl-PL"/>
              <a:pPr/>
              <a:t>‹#›</a:t>
            </a:fld>
            <a:endParaRPr lang="pl-PL"/>
          </a:p>
        </p:txBody>
      </p:sp>
    </p:spTree>
    <p:extLst>
      <p:ext uri="{BB962C8B-B14F-4D97-AF65-F5344CB8AC3E}">
        <p14:creationId xmlns:p14="http://schemas.microsoft.com/office/powerpoint/2010/main" val="655244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D17FDA0D-5C36-4468-99EE-4E5BFA16959E}" type="slidenum">
              <a:rPr lang="pl-PL"/>
              <a:pPr/>
              <a:t>‹#›</a:t>
            </a:fld>
            <a:endParaRPr lang="pl-PL"/>
          </a:p>
        </p:txBody>
      </p:sp>
    </p:spTree>
    <p:extLst>
      <p:ext uri="{BB962C8B-B14F-4D97-AF65-F5344CB8AC3E}">
        <p14:creationId xmlns:p14="http://schemas.microsoft.com/office/powerpoint/2010/main" val="2794913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485EA531-438F-4348-9079-844CBDF89B5D}" type="slidenum">
              <a:rPr lang="pl-PL"/>
              <a:pPr/>
              <a:t>‹#›</a:t>
            </a:fld>
            <a:endParaRPr lang="pl-PL"/>
          </a:p>
        </p:txBody>
      </p:sp>
    </p:spTree>
    <p:extLst>
      <p:ext uri="{BB962C8B-B14F-4D97-AF65-F5344CB8AC3E}">
        <p14:creationId xmlns:p14="http://schemas.microsoft.com/office/powerpoint/2010/main" val="3160883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6928AD52-540C-4728-8E0C-11AA5DDD71FB}" type="slidenum">
              <a:rPr lang="pl-PL"/>
              <a:pPr/>
              <a:t>‹#›</a:t>
            </a:fld>
            <a:endParaRPr lang="pl-PL"/>
          </a:p>
        </p:txBody>
      </p:sp>
    </p:spTree>
    <p:extLst>
      <p:ext uri="{BB962C8B-B14F-4D97-AF65-F5344CB8AC3E}">
        <p14:creationId xmlns:p14="http://schemas.microsoft.com/office/powerpoint/2010/main" val="23535617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1C9E660-5E87-4358-922F-5980138CC6A8}" type="slidenum">
              <a:rPr lang="pl-PL"/>
              <a:pPr/>
              <a:t>‹#›</a:t>
            </a:fld>
            <a:endParaRPr lang="pl-PL"/>
          </a:p>
        </p:txBody>
      </p:sp>
    </p:spTree>
    <p:extLst>
      <p:ext uri="{BB962C8B-B14F-4D97-AF65-F5344CB8AC3E}">
        <p14:creationId xmlns:p14="http://schemas.microsoft.com/office/powerpoint/2010/main" val="2644153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0CF7946B-2C1E-45DA-9C65-8C4DF047DA54}" type="slidenum">
              <a:rPr lang="pl-PL"/>
              <a:pPr/>
              <a:t>‹#›</a:t>
            </a:fld>
            <a:endParaRPr lang="pl-PL"/>
          </a:p>
        </p:txBody>
      </p:sp>
    </p:spTree>
    <p:extLst>
      <p:ext uri="{BB962C8B-B14F-4D97-AF65-F5344CB8AC3E}">
        <p14:creationId xmlns:p14="http://schemas.microsoft.com/office/powerpoint/2010/main" val="827083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72BC4263-59F5-4A47-B1C6-3AA29DCE095B}" type="slidenum">
              <a:rPr lang="pl-PL"/>
              <a:pPr/>
              <a:t>‹#›</a:t>
            </a:fld>
            <a:endParaRPr lang="pl-PL"/>
          </a:p>
        </p:txBody>
      </p:sp>
    </p:spTree>
    <p:extLst>
      <p:ext uri="{BB962C8B-B14F-4D97-AF65-F5344CB8AC3E}">
        <p14:creationId xmlns:p14="http://schemas.microsoft.com/office/powerpoint/2010/main" val="2829531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abeli 2"/>
          <p:cNvSpPr>
            <a:spLocks noGrp="1"/>
          </p:cNvSpPr>
          <p:nvPr>
            <p:ph type="tbl" idx="1"/>
          </p:nvPr>
        </p:nvSpPr>
        <p:spPr>
          <a:xfrm>
            <a:off x="685800" y="1981200"/>
            <a:ext cx="7772400" cy="4114800"/>
          </a:xfrm>
        </p:spPr>
        <p:txBody>
          <a:bodyPr/>
          <a:lstStyle/>
          <a:p>
            <a:endParaRPr lang="pl-PL"/>
          </a:p>
        </p:txBody>
      </p:sp>
      <p:sp>
        <p:nvSpPr>
          <p:cNvPr id="4" name="Symbol zastępczy daty 3"/>
          <p:cNvSpPr>
            <a:spLocks noGrp="1"/>
          </p:cNvSpPr>
          <p:nvPr>
            <p:ph type="dt" sz="half" idx="10"/>
          </p:nvPr>
        </p:nvSpPr>
        <p:spPr>
          <a:xfrm>
            <a:off x="685800" y="6248400"/>
            <a:ext cx="1905000" cy="457200"/>
          </a:xfrm>
        </p:spPr>
        <p:txBody>
          <a:bodyPr/>
          <a:lstStyle>
            <a:lvl1pPr>
              <a:defRPr/>
            </a:lvl1pPr>
          </a:lstStyle>
          <a:p>
            <a:endParaRPr lang="pl-PL"/>
          </a:p>
        </p:txBody>
      </p:sp>
      <p:sp>
        <p:nvSpPr>
          <p:cNvPr id="5" name="Symbol zastępczy stopki 4"/>
          <p:cNvSpPr>
            <a:spLocks noGrp="1"/>
          </p:cNvSpPr>
          <p:nvPr>
            <p:ph type="ftr" sz="quarter" idx="11"/>
          </p:nvPr>
        </p:nvSpPr>
        <p:spPr>
          <a:xfrm>
            <a:off x="3124200" y="6248400"/>
            <a:ext cx="2895600" cy="457200"/>
          </a:xfrm>
        </p:spPr>
        <p:txBody>
          <a:bodyPr/>
          <a:lstStyle>
            <a:lvl1pPr>
              <a:defRPr/>
            </a:lvl1pPr>
          </a:lstStyle>
          <a:p>
            <a:endParaRPr lang="pl-PL"/>
          </a:p>
        </p:txBody>
      </p:sp>
      <p:sp>
        <p:nvSpPr>
          <p:cNvPr id="6" name="Symbol zastępczy numeru slajdu 5"/>
          <p:cNvSpPr>
            <a:spLocks noGrp="1"/>
          </p:cNvSpPr>
          <p:nvPr>
            <p:ph type="sldNum" sz="quarter" idx="12"/>
          </p:nvPr>
        </p:nvSpPr>
        <p:spPr>
          <a:xfrm>
            <a:off x="6553200" y="6248400"/>
            <a:ext cx="1905000" cy="457200"/>
          </a:xfrm>
        </p:spPr>
        <p:txBody>
          <a:bodyPr/>
          <a:lstStyle>
            <a:lvl1pPr>
              <a:defRPr/>
            </a:lvl1pPr>
          </a:lstStyle>
          <a:p>
            <a:fld id="{58D37886-570E-45CC-8416-39DB4E98390A}" type="slidenum">
              <a:rPr lang="pl-PL"/>
              <a:pPr/>
              <a:t>‹#›</a:t>
            </a:fld>
            <a:endParaRPr lang="pl-PL"/>
          </a:p>
        </p:txBody>
      </p:sp>
    </p:spTree>
    <p:extLst>
      <p:ext uri="{BB962C8B-B14F-4D97-AF65-F5344CB8AC3E}">
        <p14:creationId xmlns:p14="http://schemas.microsoft.com/office/powerpoint/2010/main" val="290929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D17FDA0D-5C36-4468-99EE-4E5BFA16959E}" type="slidenum">
              <a:rPr lang="pl-PL"/>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485EA531-438F-4348-9079-844CBDF89B5D}" type="slidenum">
              <a:rPr lang="pl-PL"/>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6928AD52-540C-4728-8E0C-11AA5DDD71FB}" type="slidenum">
              <a:rPr lang="pl-PL"/>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shade val="91765"/>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BFD673A-E06E-4FCE-BB68-5FE97338273C}"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shade val="87451"/>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4C459E0-7B9F-4152-9866-6EAFEE455C7D}" type="slidenum">
              <a:rPr lang="pl-PL"/>
              <a:pPr/>
              <a:t>‹#›</a:t>
            </a:fld>
            <a:endParaRPr lang="pl-PL"/>
          </a:p>
        </p:txBody>
      </p:sp>
    </p:spTree>
    <p:extLst>
      <p:ext uri="{BB962C8B-B14F-4D97-AF65-F5344CB8AC3E}">
        <p14:creationId xmlns:p14="http://schemas.microsoft.com/office/powerpoint/2010/main" val="10824494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7FA3B-C404-4317-B0BC-953931111309}" type="datetimeFigureOut">
              <a:rPr lang="pl-PL" smtClean="0"/>
              <a:t>18.02.2020</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1897F-8F23-433E-A660-EFF8D3EDA506}" type="slidenum">
              <a:rPr lang="pl-PL" smtClean="0"/>
              <a:t>‹#›</a:t>
            </a:fld>
            <a:endParaRPr lang="pl-PL"/>
          </a:p>
        </p:txBody>
      </p:sp>
    </p:spTree>
    <p:extLst>
      <p:ext uri="{BB962C8B-B14F-4D97-AF65-F5344CB8AC3E}">
        <p14:creationId xmlns:p14="http://schemas.microsoft.com/office/powerpoint/2010/main" val="20421480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endParaRPr lang="pl-PL"/>
          </a:p>
        </p:txBody>
      </p:sp>
      <p:sp>
        <p:nvSpPr>
          <p:cNvPr id="4915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fld id="{D6C7D9C0-30CD-47AD-B5D1-823B582E64AD}" type="slidenum">
              <a:rPr lang="pl-PL"/>
              <a:pPr/>
              <a:t>‹#›</a:t>
            </a:fld>
            <a:endParaRPr lang="pl-PL"/>
          </a:p>
        </p:txBody>
      </p:sp>
      <p:grpSp>
        <p:nvGrpSpPr>
          <p:cNvPr id="49156" name="Group 4"/>
          <p:cNvGrpSpPr>
            <a:grpSpLocks/>
          </p:cNvGrpSpPr>
          <p:nvPr/>
        </p:nvGrpSpPr>
        <p:grpSpPr bwMode="auto">
          <a:xfrm>
            <a:off x="0" y="0"/>
            <a:ext cx="9144000" cy="546100"/>
            <a:chOff x="0" y="0"/>
            <a:chExt cx="5760" cy="344"/>
          </a:xfrm>
        </p:grpSpPr>
        <p:sp>
          <p:nvSpPr>
            <p:cNvPr id="4915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pl-PL" sz="2400">
                <a:latin typeface="Times New Roman" pitchFamily="18" charset="0"/>
              </a:endParaRPr>
            </a:p>
          </p:txBody>
        </p:sp>
        <p:sp>
          <p:nvSpPr>
            <p:cNvPr id="4915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endParaRPr lang="pl-PL" sz="2400">
                <a:latin typeface="Times New Roman" pitchFamily="18" charset="0"/>
              </a:endParaRPr>
            </a:p>
          </p:txBody>
        </p:sp>
        <p:sp>
          <p:nvSpPr>
            <p:cNvPr id="49159"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endParaRPr lang="pl-PL">
                <a:solidFill>
                  <a:schemeClr val="hlink"/>
                </a:solidFill>
              </a:endParaRPr>
            </a:p>
          </p:txBody>
        </p:sp>
        <p:sp>
          <p:nvSpPr>
            <p:cNvPr id="49160"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endParaRPr lang="pl-PL">
                <a:solidFill>
                  <a:schemeClr val="hlink"/>
                </a:solidFill>
              </a:endParaRPr>
            </a:p>
          </p:txBody>
        </p:sp>
        <p:sp>
          <p:nvSpPr>
            <p:cNvPr id="49161"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endParaRPr lang="pl-PL">
                <a:solidFill>
                  <a:schemeClr val="accent2"/>
                </a:solidFill>
              </a:endParaRPr>
            </a:p>
          </p:txBody>
        </p:sp>
        <p:sp>
          <p:nvSpPr>
            <p:cNvPr id="49162"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endParaRPr lang="pl-PL">
                <a:solidFill>
                  <a:schemeClr val="hlink"/>
                </a:solidFill>
              </a:endParaRPr>
            </a:p>
          </p:txBody>
        </p:sp>
        <p:sp>
          <p:nvSpPr>
            <p:cNvPr id="49163"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endParaRPr lang="pl-PL" sz="2400">
                <a:latin typeface="Times New Roman" pitchFamily="18" charset="0"/>
              </a:endParaRPr>
            </a:p>
          </p:txBody>
        </p:sp>
        <p:sp>
          <p:nvSpPr>
            <p:cNvPr id="49164"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endParaRPr lang="pl-PL">
                <a:solidFill>
                  <a:schemeClr val="accent2"/>
                </a:solidFill>
              </a:endParaRPr>
            </a:p>
          </p:txBody>
        </p:sp>
        <p:sp>
          <p:nvSpPr>
            <p:cNvPr id="49165"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endParaRPr lang="pl-PL">
                <a:solidFill>
                  <a:schemeClr val="accent2"/>
                </a:solidFill>
              </a:endParaRPr>
            </a:p>
          </p:txBody>
        </p:sp>
      </p:grpSp>
      <p:sp>
        <p:nvSpPr>
          <p:cNvPr id="49166"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4916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916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l-PL"/>
          </a:p>
        </p:txBody>
      </p:sp>
    </p:spTree>
    <p:extLst>
      <p:ext uri="{BB962C8B-B14F-4D97-AF65-F5344CB8AC3E}">
        <p14:creationId xmlns:p14="http://schemas.microsoft.com/office/powerpoint/2010/main" val="22283266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ransition/>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BFD673A-E06E-4FCE-BB68-5FE97338273C}" type="slidenum">
              <a:rPr lang="pl-PL"/>
              <a:pPr/>
              <a:t>‹#›</a:t>
            </a:fld>
            <a:endParaRPr lang="pl-PL"/>
          </a:p>
        </p:txBody>
      </p:sp>
    </p:spTree>
    <p:extLst>
      <p:ext uri="{BB962C8B-B14F-4D97-AF65-F5344CB8AC3E}">
        <p14:creationId xmlns:p14="http://schemas.microsoft.com/office/powerpoint/2010/main" val="18086724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6.xml"/><Relationship Id="rId1" Type="http://schemas.openxmlformats.org/officeDocument/2006/relationships/vmlDrawing" Target="../drawings/vmlDrawing17.vml"/><Relationship Id="rId5" Type="http://schemas.openxmlformats.org/officeDocument/2006/relationships/image" Target="../media/image160.wmf"/><Relationship Id="rId4" Type="http://schemas.openxmlformats.org/officeDocument/2006/relationships/oleObject" Target="../embeddings/oleObject17.bin"/></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7.xml"/><Relationship Id="rId1" Type="http://schemas.openxmlformats.org/officeDocument/2006/relationships/vmlDrawing" Target="../drawings/vmlDrawing18.vml"/><Relationship Id="rId5" Type="http://schemas.openxmlformats.org/officeDocument/2006/relationships/image" Target="../media/image162.wmf"/><Relationship Id="rId4" Type="http://schemas.openxmlformats.org/officeDocument/2006/relationships/oleObject" Target="../embeddings/oleObject18.bin"/></Relationships>
</file>

<file path=ppt/slides/_rels/slide10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0.xml"/><Relationship Id="rId1" Type="http://schemas.openxmlformats.org/officeDocument/2006/relationships/slideLayout" Target="../slideLayouts/slideLayout56.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10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5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s://www.konstruktionspraxis.vogel.de/mit-virtueller-realitaet-und-3d-druck-zu-mehr-ergonomie-im-fahrzeugbau-gal-499730/?p=2" TargetMode="External"/><Relationship Id="rId1" Type="http://schemas.openxmlformats.org/officeDocument/2006/relationships/slideLayout" Target="../slideLayouts/slideLayout56.xml"/><Relationship Id="rId5" Type="http://schemas.openxmlformats.org/officeDocument/2006/relationships/image" Target="../media/image169.jpeg"/><Relationship Id="rId4" Type="http://schemas.openxmlformats.org/officeDocument/2006/relationships/hyperlink" Target="https://www.konstruktionspraxis.vogel.de/mit-virtueller-realitaet-und-3d-druck-zu-mehr-ergonomie-im-fahrzeugbau-gal-499730/?p=1"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6.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56.xml"/><Relationship Id="rId1" Type="http://schemas.openxmlformats.org/officeDocument/2006/relationships/vmlDrawing" Target="../drawings/vmlDrawing19.vml"/><Relationship Id="rId4" Type="http://schemas.openxmlformats.org/officeDocument/2006/relationships/image" Target="../media/image170.wmf"/></Relationships>
</file>

<file path=ppt/slides/_rels/slide11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3.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4.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vmlDrawing" Target="../drawings/vmlDrawing5.vml"/><Relationship Id="rId5" Type="http://schemas.openxmlformats.org/officeDocument/2006/relationships/image" Target="../media/image5.w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vmlDrawing" Target="../drawings/vmlDrawing6.vml"/><Relationship Id="rId5" Type="http://schemas.openxmlformats.org/officeDocument/2006/relationships/image" Target="../media/image6.w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vmlDrawing" Target="../drawings/vmlDrawing7.vml"/><Relationship Id="rId5" Type="http://schemas.openxmlformats.org/officeDocument/2006/relationships/image" Target="../media/image7.w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8.w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5.xml"/><Relationship Id="rId1" Type="http://schemas.openxmlformats.org/officeDocument/2006/relationships/vmlDrawing" Target="../drawings/vmlDrawing9.vml"/><Relationship Id="rId5" Type="http://schemas.openxmlformats.org/officeDocument/2006/relationships/image" Target="../media/image9.w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6.xml"/><Relationship Id="rId1" Type="http://schemas.openxmlformats.org/officeDocument/2006/relationships/vmlDrawing" Target="../drawings/vmlDrawing10.vml"/><Relationship Id="rId5" Type="http://schemas.openxmlformats.org/officeDocument/2006/relationships/image" Target="../media/image10.wmf"/><Relationship Id="rId4" Type="http://schemas.openxmlformats.org/officeDocument/2006/relationships/oleObject" Target="../embeddings/oleObject10.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vmlDrawing" Target="../drawings/vmlDrawing11.vml"/><Relationship Id="rId5" Type="http://schemas.openxmlformats.org/officeDocument/2006/relationships/image" Target="../media/image11.wmf"/><Relationship Id="rId4" Type="http://schemas.openxmlformats.org/officeDocument/2006/relationships/oleObject" Target="../embeddings/oleObject11.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vmlDrawing" Target="../drawings/vmlDrawing12.vml"/><Relationship Id="rId5" Type="http://schemas.openxmlformats.org/officeDocument/2006/relationships/image" Target="../media/image12.wmf"/><Relationship Id="rId4" Type="http://schemas.openxmlformats.org/officeDocument/2006/relationships/oleObject" Target="../embeddings/oleObject12.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13.wmf"/><Relationship Id="rId4" Type="http://schemas.openxmlformats.org/officeDocument/2006/relationships/oleObject" Target="../embeddings/oleObject13.bin"/></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slideLayout" Target="../slideLayouts/slideLayout39.xml"/><Relationship Id="rId4" Type="http://schemas.openxmlformats.org/officeDocument/2006/relationships/image" Target="../media/image132.gi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9.xml"/><Relationship Id="rId1" Type="http://schemas.openxmlformats.org/officeDocument/2006/relationships/vmlDrawing" Target="../drawings/vmlDrawing14.vml"/><Relationship Id="rId4" Type="http://schemas.openxmlformats.org/officeDocument/2006/relationships/image" Target="../media/image133.wmf"/></Relationships>
</file>

<file path=ppt/slides/_rels/slide78.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9.xml"/><Relationship Id="rId5" Type="http://schemas.openxmlformats.org/officeDocument/2006/relationships/image" Target="../media/image130.wmf"/><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9.xml"/><Relationship Id="rId1" Type="http://schemas.openxmlformats.org/officeDocument/2006/relationships/vmlDrawing" Target="../drawings/vmlDrawing15.vml"/><Relationship Id="rId4" Type="http://schemas.openxmlformats.org/officeDocument/2006/relationships/image" Target="../media/image137.wmf"/></Relationships>
</file>

<file path=ppt/slides/_rels/slide82.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38.png"/><Relationship Id="rId1" Type="http://schemas.openxmlformats.org/officeDocument/2006/relationships/slideLayout" Target="../slideLayouts/slideLayout53.xml"/><Relationship Id="rId5" Type="http://schemas.openxmlformats.org/officeDocument/2006/relationships/image" Target="../media/image140.wmf"/><Relationship Id="rId4" Type="http://schemas.openxmlformats.org/officeDocument/2006/relationships/image" Target="../media/image139.jpeg"/></Relationships>
</file>

<file path=ppt/slides/_rels/slide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1.xml"/><Relationship Id="rId4" Type="http://schemas.openxmlformats.org/officeDocument/2006/relationships/image" Target="../media/image143.gi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4.xml"/><Relationship Id="rId1" Type="http://schemas.openxmlformats.org/officeDocument/2006/relationships/vmlDrawing" Target="../drawings/vmlDrawing16.vml"/><Relationship Id="rId4" Type="http://schemas.openxmlformats.org/officeDocument/2006/relationships/image" Target="../media/image144.wmf"/></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D22196F3-FEF8-49B1-9293-DF53A16573B3}" type="slidenum">
              <a:rPr lang="pl-PL"/>
              <a:pPr/>
              <a:t>1</a:t>
            </a:fld>
            <a:endParaRPr lang="pl-PL"/>
          </a:p>
        </p:txBody>
      </p:sp>
      <p:sp>
        <p:nvSpPr>
          <p:cNvPr id="3074" name="Rectangle 2"/>
          <p:cNvSpPr>
            <a:spLocks noGrp="1" noChangeArrowheads="1"/>
          </p:cNvSpPr>
          <p:nvPr>
            <p:ph type="ctrTitle"/>
          </p:nvPr>
        </p:nvSpPr>
        <p:spPr>
          <a:xfrm>
            <a:off x="0" y="2286000"/>
            <a:ext cx="9144000" cy="1143000"/>
          </a:xfrm>
          <a:solidFill>
            <a:schemeClr val="accent1">
              <a:lumMod val="20000"/>
              <a:lumOff val="80000"/>
            </a:schemeClr>
          </a:solidFill>
        </p:spPr>
        <p:txBody>
          <a:bodyPr/>
          <a:lstStyle/>
          <a:p>
            <a:r>
              <a:rPr lang="pl-PL" b="1" dirty="0"/>
              <a:t>PODSTAWY</a:t>
            </a:r>
            <a:br>
              <a:rPr lang="pl-PL" b="1" dirty="0"/>
            </a:br>
            <a:r>
              <a:rPr lang="pl-PL" b="1" dirty="0"/>
              <a:t>ERGONOMII</a:t>
            </a:r>
          </a:p>
        </p:txBody>
      </p:sp>
      <p:sp>
        <p:nvSpPr>
          <p:cNvPr id="3075" name="Rectangle 3"/>
          <p:cNvSpPr>
            <a:spLocks noGrp="1" noChangeArrowheads="1"/>
          </p:cNvSpPr>
          <p:nvPr>
            <p:ph type="subTitle" idx="1"/>
          </p:nvPr>
        </p:nvSpPr>
        <p:spPr>
          <a:solidFill>
            <a:srgbClr val="CCFFCC"/>
          </a:solidFill>
        </p:spPr>
        <p:txBody>
          <a:bodyPr/>
          <a:lstStyle/>
          <a:p>
            <a:endParaRPr lang="pl-PL" b="1" dirty="0"/>
          </a:p>
          <a:p>
            <a:r>
              <a:rPr lang="pl-PL" b="1" dirty="0"/>
              <a:t>ERGONOMIA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10</a:t>
            </a:fld>
            <a:endParaRPr lang="pl-PL"/>
          </a:p>
        </p:txBody>
      </p:sp>
      <p:sp>
        <p:nvSpPr>
          <p:cNvPr id="8194" name="Rectangle 2"/>
          <p:cNvSpPr>
            <a:spLocks noGrp="1" noChangeArrowheads="1"/>
          </p:cNvSpPr>
          <p:nvPr>
            <p:ph type="title"/>
          </p:nvPr>
        </p:nvSpPr>
        <p:spPr>
          <a:xfrm>
            <a:off x="0" y="404664"/>
            <a:ext cx="9144000" cy="1296144"/>
          </a:xfrm>
          <a:solidFill>
            <a:schemeClr val="accent1">
              <a:lumMod val="20000"/>
              <a:lumOff val="80000"/>
            </a:schemeClr>
          </a:solidFill>
        </p:spPr>
        <p:txBody>
          <a:bodyPr/>
          <a:lstStyle/>
          <a:p>
            <a:r>
              <a:rPr lang="pl-PL" b="1" dirty="0"/>
              <a:t>ZMIANA  WYTWARZANIA –PRODUKCJA RZEMIEŚLNICZA</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215516" y="1844824"/>
            <a:ext cx="8712968" cy="4860776"/>
          </a:xfrm>
          <a:solidFill>
            <a:schemeClr val="accent5">
              <a:lumMod val="60000"/>
              <a:lumOff val="40000"/>
            </a:schemeClr>
          </a:solidFill>
        </p:spPr>
        <p:txBody>
          <a:bodyPr/>
          <a:lstStyle/>
          <a:p>
            <a:r>
              <a:rPr lang="pl-PL" sz="2400" b="1" dirty="0"/>
              <a:t>Istotą rzemieślniczego stylu produkcji jest to, że wyrób jest wykonywany od początku do końca przez tę samą grupę osób.</a:t>
            </a:r>
          </a:p>
          <a:p>
            <a:endParaRPr lang="pl-PL" sz="2400" b="1" dirty="0"/>
          </a:p>
          <a:p>
            <a:r>
              <a:rPr lang="pl-PL" sz="2400" b="1" dirty="0"/>
              <a:t>Mistrz decyduje o przebiegu procesu wytwórczego i o wszystkich cechach wyrobu.</a:t>
            </a:r>
          </a:p>
          <a:p>
            <a:endParaRPr lang="pl-PL" sz="2400" b="1" dirty="0"/>
          </a:p>
          <a:p>
            <a:r>
              <a:rPr lang="pl-PL" sz="2400" b="1" dirty="0"/>
              <a:t>Produkt ma znamiona indywidualne i może być utożsamiany z określonym stylem wytwórcy.</a:t>
            </a:r>
          </a:p>
          <a:p>
            <a:endParaRPr lang="pl-PL" sz="2400" b="1" dirty="0"/>
          </a:p>
          <a:p>
            <a:r>
              <a:rPr lang="pl-PL" sz="2400" b="1" dirty="0"/>
              <a:t>Do końca XIX wieku posługiwano się pojęciem „właściwego czasu” za wykonanie pracy. </a:t>
            </a:r>
          </a:p>
          <a:p>
            <a:endParaRPr lang="pl-PL" sz="2400" b="1" dirty="0"/>
          </a:p>
        </p:txBody>
      </p:sp>
    </p:spTree>
    <p:extLst>
      <p:ext uri="{BB962C8B-B14F-4D97-AF65-F5344CB8AC3E}">
        <p14:creationId xmlns:p14="http://schemas.microsoft.com/office/powerpoint/2010/main" val="23025867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rgbClr val="FFFFCC">
                <a:gamma/>
                <a:shade val="91765"/>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605F08-B226-421D-A266-22C45C59FDAB}"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290" name="Rectangle 2"/>
          <p:cNvSpPr>
            <a:spLocks noGrp="1" noChangeArrowheads="1"/>
          </p:cNvSpPr>
          <p:nvPr>
            <p:ph type="title"/>
          </p:nvPr>
        </p:nvSpPr>
        <p:spPr>
          <a:xfrm>
            <a:off x="26619" y="38100"/>
            <a:ext cx="9144000" cy="1143000"/>
          </a:xfrm>
          <a:solidFill>
            <a:schemeClr val="accent1">
              <a:lumMod val="40000"/>
              <a:lumOff val="60000"/>
            </a:schemeClr>
          </a:solidFill>
        </p:spPr>
        <p:txBody>
          <a:bodyPr/>
          <a:lstStyle/>
          <a:p>
            <a:r>
              <a:rPr lang="pl-PL" sz="4000" b="1" dirty="0"/>
              <a:t>RODOWÓD NAUK O PRACY</a:t>
            </a:r>
          </a:p>
        </p:txBody>
      </p:sp>
      <p:sp>
        <p:nvSpPr>
          <p:cNvPr id="12291" name="Rectangle 3"/>
          <p:cNvSpPr>
            <a:spLocks noGrp="1" noChangeArrowheads="1"/>
          </p:cNvSpPr>
          <p:nvPr>
            <p:ph type="body" sz="half" idx="1"/>
          </p:nvPr>
        </p:nvSpPr>
        <p:spPr>
          <a:xfrm>
            <a:off x="4355976" y="1484784"/>
            <a:ext cx="4788024" cy="5220816"/>
          </a:xfrm>
          <a:solidFill>
            <a:srgbClr val="CCFFCC"/>
          </a:solidFill>
        </p:spPr>
        <p:txBody>
          <a:bodyPr/>
          <a:lstStyle/>
          <a:p>
            <a:pPr marL="0" indent="0">
              <a:buNone/>
            </a:pPr>
            <a:r>
              <a:rPr lang="pl-PL" sz="2400" b="1" u="sng" dirty="0"/>
              <a:t>NAUKI</a:t>
            </a:r>
          </a:p>
          <a:p>
            <a:r>
              <a:rPr lang="pl-PL" sz="2400" b="1" dirty="0"/>
              <a:t>Technika i technologia pracy</a:t>
            </a:r>
          </a:p>
          <a:p>
            <a:r>
              <a:rPr lang="pl-PL" sz="2400" b="1" dirty="0"/>
              <a:t>Ergonomia</a:t>
            </a:r>
          </a:p>
          <a:p>
            <a:r>
              <a:rPr lang="pl-PL" sz="2400" b="1" dirty="0"/>
              <a:t>Organizacja pracy</a:t>
            </a:r>
          </a:p>
          <a:p>
            <a:r>
              <a:rPr lang="pl-PL" sz="2400" b="1" dirty="0"/>
              <a:t>Fizjologia pracy</a:t>
            </a:r>
          </a:p>
          <a:p>
            <a:r>
              <a:rPr lang="pl-PL" sz="2400" b="1" dirty="0"/>
              <a:t>Antropometria</a:t>
            </a:r>
          </a:p>
          <a:p>
            <a:r>
              <a:rPr lang="pl-PL" sz="2400" b="1" dirty="0"/>
              <a:t>Medycyna pracy</a:t>
            </a:r>
          </a:p>
          <a:p>
            <a:r>
              <a:rPr lang="pl-PL" sz="2400" b="1" dirty="0"/>
              <a:t>Psychologia inżynieryjna</a:t>
            </a:r>
          </a:p>
          <a:p>
            <a:r>
              <a:rPr lang="pl-PL" sz="2400" b="1" dirty="0"/>
              <a:t>Socjologia pracy</a:t>
            </a:r>
          </a:p>
          <a:p>
            <a:r>
              <a:rPr lang="pl-PL" sz="2400" b="1" dirty="0"/>
              <a:t>Etyka pracy</a:t>
            </a:r>
          </a:p>
          <a:p>
            <a:r>
              <a:rPr lang="pl-PL" sz="2400" b="1" dirty="0"/>
              <a:t>Prakseologia</a:t>
            </a:r>
          </a:p>
          <a:p>
            <a:endParaRPr lang="pl-PL" b="1" dirty="0"/>
          </a:p>
        </p:txBody>
      </p:sp>
      <p:sp>
        <p:nvSpPr>
          <p:cNvPr id="12292" name="Rectangle 4"/>
          <p:cNvSpPr>
            <a:spLocks noGrp="1" noChangeArrowheads="1"/>
          </p:cNvSpPr>
          <p:nvPr>
            <p:ph type="body" sz="half" idx="2"/>
          </p:nvPr>
        </p:nvSpPr>
        <p:spPr>
          <a:xfrm>
            <a:off x="107504" y="1484784"/>
            <a:ext cx="4114800" cy="4763616"/>
          </a:xfrm>
          <a:solidFill>
            <a:srgbClr val="FFFF99"/>
          </a:solidFill>
        </p:spPr>
        <p:txBody>
          <a:bodyPr/>
          <a:lstStyle/>
          <a:p>
            <a:pPr marL="0" indent="0">
              <a:buNone/>
            </a:pPr>
            <a:r>
              <a:rPr lang="pl-PL" sz="2400" b="1" u="sng" dirty="0"/>
              <a:t>RODOWÓD</a:t>
            </a:r>
          </a:p>
          <a:p>
            <a:r>
              <a:rPr lang="pl-PL" sz="2400" b="1" dirty="0"/>
              <a:t>W 1857 r. ukazał się manifest ergonomiczny pt. </a:t>
            </a:r>
            <a:r>
              <a:rPr lang="pl-PL" sz="2400" b="1" u="sng" dirty="0"/>
              <a:t>„Rys ergonomii...”,</a:t>
            </a:r>
            <a:r>
              <a:rPr lang="pl-PL" sz="2400" b="1" dirty="0"/>
              <a:t> który dał w  Polsce początek nauce o pracy.</a:t>
            </a:r>
          </a:p>
          <a:p>
            <a:r>
              <a:rPr lang="pl-PL" sz="2400" b="1" dirty="0"/>
              <a:t> </a:t>
            </a:r>
            <a:r>
              <a:rPr lang="pl-PL" sz="2400" b="1" u="sng" dirty="0" err="1"/>
              <a:t>W.Jastrzębowski</a:t>
            </a:r>
            <a:r>
              <a:rPr lang="pl-PL" sz="2400" b="1" dirty="0"/>
              <a:t> posługiwał się terminem „ergonomia” w kontekście filozofii pozytywistycznej.</a:t>
            </a:r>
          </a:p>
          <a:p>
            <a:pPr algn="r">
              <a:buFontTx/>
              <a:buNone/>
            </a:pPr>
            <a:r>
              <a:rPr lang="pl-PL" sz="2000" b="1" dirty="0"/>
              <a:t>(Bańka J.: 1970)</a:t>
            </a:r>
            <a:endParaRPr lang="pl-PL"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00B2D1-4D9D-4980-9548-040209C13D8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0" name="Rectangle 2"/>
          <p:cNvSpPr>
            <a:spLocks noGrp="1" noChangeArrowheads="1"/>
          </p:cNvSpPr>
          <p:nvPr>
            <p:ph type="title"/>
          </p:nvPr>
        </p:nvSpPr>
        <p:spPr>
          <a:xfrm>
            <a:off x="0" y="-16827"/>
            <a:ext cx="9144000" cy="1143000"/>
          </a:xfrm>
          <a:solidFill>
            <a:schemeClr val="accent1">
              <a:lumMod val="40000"/>
              <a:lumOff val="60000"/>
            </a:schemeClr>
          </a:solidFill>
        </p:spPr>
        <p:txBody>
          <a:bodyPr/>
          <a:lstStyle/>
          <a:p>
            <a:r>
              <a:rPr lang="pl-PL" sz="4000" b="1" dirty="0"/>
              <a:t>CZTERY WYMIARY PRACY</a:t>
            </a:r>
          </a:p>
        </p:txBody>
      </p:sp>
      <p:graphicFrame>
        <p:nvGraphicFramePr>
          <p:cNvPr id="32773" name="Object 5"/>
          <p:cNvGraphicFramePr>
            <a:graphicFrameLocks noGrp="1" noChangeAspect="1"/>
          </p:cNvGraphicFramePr>
          <p:nvPr>
            <p:ph idx="1"/>
          </p:nvPr>
        </p:nvGraphicFramePr>
        <p:xfrm>
          <a:off x="228600" y="1340768"/>
          <a:ext cx="8763000" cy="5364832"/>
        </p:xfrm>
        <a:graphic>
          <a:graphicData uri="http://schemas.openxmlformats.org/presentationml/2006/ole">
            <mc:AlternateContent xmlns:mc="http://schemas.openxmlformats.org/markup-compatibility/2006">
              <mc:Choice xmlns:v="urn:schemas-microsoft-com:vml" Requires="v">
                <p:oleObj spid="_x0000_s100354" name="SnapGrafx" r:id="rId4" imgW="9021240" imgH="6606720" progId="SnapGrafx">
                  <p:embed/>
                </p:oleObj>
              </mc:Choice>
              <mc:Fallback>
                <p:oleObj name="SnapGrafx" r:id="rId4" imgW="9021240" imgH="6606720" progId="SnapGrafx">
                  <p:embed/>
                  <p:pic>
                    <p:nvPicPr>
                      <p:cNvPr id="3277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40768"/>
                        <a:ext cx="8763000" cy="5364832"/>
                      </a:xfrm>
                      <a:prstGeom prst="rect">
                        <a:avLst/>
                      </a:prstGeom>
                      <a:solidFill>
                        <a:srgbClr val="CCFFCC"/>
                      </a:solidFill>
                      <a:ln>
                        <a:noFill/>
                      </a:ln>
                      <a:effectLst/>
                    </p:spPr>
                  </p:pic>
                </p:oleObj>
              </mc:Fallback>
            </mc:AlternateContent>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C253F7-4C62-4845-8637-CA1CE8B8CD4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54" name="Rectangle 2"/>
          <p:cNvSpPr>
            <a:spLocks noGrp="1" noChangeArrowheads="1"/>
          </p:cNvSpPr>
          <p:nvPr>
            <p:ph type="title"/>
          </p:nvPr>
        </p:nvSpPr>
        <p:spPr>
          <a:xfrm>
            <a:off x="69776" y="14632"/>
            <a:ext cx="9144000" cy="1143000"/>
          </a:xfrm>
          <a:solidFill>
            <a:schemeClr val="accent1">
              <a:lumMod val="40000"/>
              <a:lumOff val="60000"/>
            </a:schemeClr>
          </a:solidFill>
        </p:spPr>
        <p:txBody>
          <a:bodyPr/>
          <a:lstStyle/>
          <a:p>
            <a:r>
              <a:rPr lang="pl-PL" sz="4000" b="1" dirty="0"/>
              <a:t>KIERUNKI ROZWOJU ERGONOMII</a:t>
            </a:r>
          </a:p>
        </p:txBody>
      </p:sp>
      <p:sp>
        <p:nvSpPr>
          <p:cNvPr id="23555" name="Rectangle 3"/>
          <p:cNvSpPr>
            <a:spLocks noGrp="1" noChangeArrowheads="1"/>
          </p:cNvSpPr>
          <p:nvPr>
            <p:ph type="body" idx="1"/>
          </p:nvPr>
        </p:nvSpPr>
        <p:spPr>
          <a:xfrm>
            <a:off x="755576" y="1556792"/>
            <a:ext cx="7772400" cy="4968552"/>
          </a:xfrm>
          <a:solidFill>
            <a:srgbClr val="CCFFCC"/>
          </a:solidFill>
        </p:spPr>
        <p:txBody>
          <a:bodyPr/>
          <a:lstStyle/>
          <a:p>
            <a:r>
              <a:rPr lang="pl-PL" sz="2800" b="1" dirty="0"/>
              <a:t>Ergonomia </a:t>
            </a:r>
            <a:r>
              <a:rPr lang="pl-PL" sz="2800" b="1" i="1" dirty="0"/>
              <a:t>wyrobów masowego użytku</a:t>
            </a:r>
            <a:endParaRPr lang="pl-PL" sz="2800" b="1" dirty="0"/>
          </a:p>
          <a:p>
            <a:r>
              <a:rPr lang="pl-PL" sz="2800" b="1" dirty="0"/>
              <a:t>Ergonomia </a:t>
            </a:r>
            <a:r>
              <a:rPr lang="pl-PL" sz="2800" b="1" i="1" dirty="0"/>
              <a:t>osób w wieku starszym</a:t>
            </a:r>
            <a:endParaRPr lang="pl-PL" sz="2800" b="1" dirty="0"/>
          </a:p>
          <a:p>
            <a:r>
              <a:rPr lang="pl-PL" sz="2800" b="1" dirty="0"/>
              <a:t>Ergonomia </a:t>
            </a:r>
            <a:r>
              <a:rPr lang="pl-PL" sz="2800" b="1" i="1" dirty="0"/>
              <a:t>oprogramowania</a:t>
            </a:r>
            <a:endParaRPr lang="pl-PL" sz="2800" b="1" dirty="0"/>
          </a:p>
          <a:p>
            <a:r>
              <a:rPr lang="pl-PL" sz="2800" b="1" dirty="0"/>
              <a:t>Ergonomia </a:t>
            </a:r>
            <a:r>
              <a:rPr lang="pl-PL" sz="2800" b="1" i="1" dirty="0"/>
              <a:t>pracy przy komputerze</a:t>
            </a:r>
            <a:endParaRPr lang="pl-PL" sz="2800" b="1" dirty="0"/>
          </a:p>
          <a:p>
            <a:r>
              <a:rPr lang="pl-PL" sz="2800" b="1" dirty="0"/>
              <a:t>Ergonomia </a:t>
            </a:r>
            <a:r>
              <a:rPr lang="pl-PL" sz="2800" b="1" i="1" dirty="0"/>
              <a:t>systemów zabezpieczenia</a:t>
            </a:r>
          </a:p>
          <a:p>
            <a:r>
              <a:rPr lang="pl-PL" sz="2800" b="1" dirty="0"/>
              <a:t>Ergonomia w </a:t>
            </a:r>
            <a:r>
              <a:rPr lang="pl-PL" sz="2800" b="1" i="1" dirty="0"/>
              <a:t>projektowaniu zakładów</a:t>
            </a:r>
            <a:endParaRPr lang="pl-PL" sz="2800" b="1" dirty="0"/>
          </a:p>
          <a:p>
            <a:r>
              <a:rPr lang="pl-PL" sz="2800" b="1" dirty="0"/>
              <a:t>Ergonomia </a:t>
            </a:r>
            <a:r>
              <a:rPr lang="pl-PL" sz="2800" b="1" i="1" dirty="0"/>
              <a:t>ludzi chorych</a:t>
            </a:r>
            <a:r>
              <a:rPr lang="pl-PL" sz="2800" b="1" dirty="0"/>
              <a:t>.</a:t>
            </a:r>
          </a:p>
          <a:p>
            <a:r>
              <a:rPr lang="pl-PL" sz="2800" b="1" dirty="0"/>
              <a:t>Ergonomia cyfrowa</a:t>
            </a:r>
          </a:p>
          <a:p>
            <a:r>
              <a:rPr lang="pl-PL" sz="2800" b="1" dirty="0"/>
              <a:t>Ergonomia wirtualna</a:t>
            </a:r>
            <a:endParaRPr lang="pl-PL"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9484"/>
            <a:ext cx="9144000" cy="1143000"/>
          </a:xfrm>
          <a:solidFill>
            <a:schemeClr val="accent1">
              <a:lumMod val="40000"/>
              <a:lumOff val="60000"/>
            </a:schemeClr>
          </a:solidFill>
        </p:spPr>
        <p:txBody>
          <a:bodyPr>
            <a:normAutofit/>
          </a:bodyPr>
          <a:lstStyle/>
          <a:p>
            <a:r>
              <a:rPr lang="pl-PL" b="1" dirty="0">
                <a:latin typeface="Arial" panose="020B0604020202020204" pitchFamily="34" charset="0"/>
                <a:cs typeface="Arial" panose="020B0604020202020204" pitchFamily="34" charset="0"/>
              </a:rPr>
              <a:t>PROCES BEZPIECZEŃSTWA</a:t>
            </a:r>
            <a:endParaRPr lang="pl-PL" dirty="0"/>
          </a:p>
        </p:txBody>
      </p:sp>
      <p:pic>
        <p:nvPicPr>
          <p:cNvPr id="4" name="Symbol zastępczy zawartości 3" descr="2"/>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628800"/>
            <a:ext cx="8568952" cy="4896544"/>
          </a:xfrm>
          <a:prstGeom prst="rect">
            <a:avLst/>
          </a:prstGeom>
          <a:noFill/>
          <a:ln>
            <a:noFill/>
          </a:ln>
        </p:spPr>
      </p:pic>
    </p:spTree>
    <p:extLst>
      <p:ext uri="{BB962C8B-B14F-4D97-AF65-F5344CB8AC3E}">
        <p14:creationId xmlns:p14="http://schemas.microsoft.com/office/powerpoint/2010/main" val="2309361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9144000" cy="1143000"/>
          </a:xfrm>
          <a:solidFill>
            <a:schemeClr val="accent1">
              <a:lumMod val="40000"/>
              <a:lumOff val="60000"/>
            </a:schemeClr>
          </a:solidFill>
        </p:spPr>
        <p:txBody>
          <a:bodyPr>
            <a:normAutofit/>
          </a:bodyPr>
          <a:lstStyle/>
          <a:p>
            <a:r>
              <a:rPr lang="pl-PL" b="1" dirty="0">
                <a:latin typeface="Arial" panose="020B0604020202020204" pitchFamily="34" charset="0"/>
                <a:cs typeface="Arial" panose="020B0604020202020204" pitchFamily="34" charset="0"/>
              </a:rPr>
              <a:t>SYSTEM ZARZĄDZANIA BHP</a:t>
            </a:r>
          </a:p>
        </p:txBody>
      </p:sp>
      <p:sp>
        <p:nvSpPr>
          <p:cNvPr id="3" name="Symbol zastępczy zawartości 2"/>
          <p:cNvSpPr>
            <a:spLocks noGrp="1"/>
          </p:cNvSpPr>
          <p:nvPr>
            <p:ph idx="1"/>
          </p:nvPr>
        </p:nvSpPr>
        <p:spPr>
          <a:xfrm>
            <a:off x="251520" y="1268760"/>
            <a:ext cx="8784976" cy="5472608"/>
          </a:xfrm>
        </p:spPr>
        <p:txBody>
          <a:bodyPr>
            <a:normAutofit fontScale="92500" lnSpcReduction="10000"/>
          </a:bodyPr>
          <a:lstStyle/>
          <a:p>
            <a:pPr>
              <a:lnSpc>
                <a:spcPct val="150000"/>
              </a:lnSpc>
            </a:pPr>
            <a:r>
              <a:rPr lang="pl-PL" sz="2600" b="1" dirty="0">
                <a:latin typeface="Arial" panose="020B0604020202020204" pitchFamily="34" charset="0"/>
                <a:cs typeface="Arial" panose="020B0604020202020204" pitchFamily="34" charset="0"/>
              </a:rPr>
              <a:t>System zarządzania BHP jest częścią ogólnego systemu zarządzania przedsiębiorstwem i obejmuje wszystkie te elementy, które służą ustalaniu polityki i celów organizacji w zakresie bezpieczeństwa i higieny pracy oraz osiąganiu tych celów (Hamrol, </a:t>
            </a:r>
            <a:r>
              <a:rPr lang="pl-PL" sz="2600" b="1" dirty="0" err="1">
                <a:latin typeface="Arial" panose="020B0604020202020204" pitchFamily="34" charset="0"/>
                <a:cs typeface="Arial" panose="020B0604020202020204" pitchFamily="34" charset="0"/>
              </a:rPr>
              <a:t>Manura</a:t>
            </a:r>
            <a:r>
              <a:rPr lang="pl-PL" sz="2600" b="1" dirty="0">
                <a:latin typeface="Arial" panose="020B0604020202020204" pitchFamily="34" charset="0"/>
                <a:cs typeface="Arial" panose="020B0604020202020204" pitchFamily="34" charset="0"/>
              </a:rPr>
              <a:t> 2009).</a:t>
            </a:r>
          </a:p>
          <a:p>
            <a:pPr>
              <a:lnSpc>
                <a:spcPct val="150000"/>
              </a:lnSpc>
            </a:pPr>
            <a:endParaRPr lang="pl-PL" sz="2000" b="1" dirty="0">
              <a:latin typeface="Arial" panose="020B0604020202020204" pitchFamily="34" charset="0"/>
              <a:cs typeface="Arial" panose="020B0604020202020204" pitchFamily="34" charset="0"/>
            </a:endParaRPr>
          </a:p>
          <a:p>
            <a:pPr>
              <a:lnSpc>
                <a:spcPct val="150000"/>
              </a:lnSpc>
            </a:pPr>
            <a:r>
              <a:rPr lang="pl-PL" sz="2600" b="1" dirty="0">
                <a:latin typeface="Arial" panose="020B0604020202020204" pitchFamily="34" charset="0"/>
                <a:cs typeface="Arial" panose="020B0604020202020204" pitchFamily="34" charset="0"/>
              </a:rPr>
              <a:t>Nowoczesne podejście przedsiębiorstwa w zakresie zarządzania bezpieczeństwem pracy to budowa wizerunku firmy w oparciu o następujące zasady (Karczewski, Karczewska 2012).</a:t>
            </a:r>
          </a:p>
        </p:txBody>
      </p:sp>
    </p:spTree>
    <p:extLst>
      <p:ext uri="{BB962C8B-B14F-4D97-AF65-F5344CB8AC3E}">
        <p14:creationId xmlns:p14="http://schemas.microsoft.com/office/powerpoint/2010/main" val="30089322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9144000" cy="1143000"/>
          </a:xfrm>
          <a:solidFill>
            <a:schemeClr val="accent1">
              <a:lumMod val="40000"/>
              <a:lumOff val="60000"/>
            </a:schemeClr>
          </a:solidFill>
        </p:spPr>
        <p:txBody>
          <a:bodyPr>
            <a:normAutofit/>
          </a:bodyPr>
          <a:lstStyle/>
          <a:p>
            <a:r>
              <a:rPr lang="pl-PL" b="1" dirty="0">
                <a:latin typeface="Arial" panose="020B0604020202020204" pitchFamily="34" charset="0"/>
                <a:cs typeface="Arial" panose="020B0604020202020204" pitchFamily="34" charset="0"/>
              </a:rPr>
              <a:t>ZASADY BEZPIECZEŃSTWA</a:t>
            </a:r>
          </a:p>
        </p:txBody>
      </p:sp>
      <p:sp>
        <p:nvSpPr>
          <p:cNvPr id="3" name="Symbol zastępczy zawartości 2"/>
          <p:cNvSpPr>
            <a:spLocks noGrp="1"/>
          </p:cNvSpPr>
          <p:nvPr>
            <p:ph idx="1"/>
          </p:nvPr>
        </p:nvSpPr>
        <p:spPr>
          <a:xfrm>
            <a:off x="251520" y="1600200"/>
            <a:ext cx="8784976" cy="4781128"/>
          </a:xfrm>
        </p:spPr>
        <p:txBody>
          <a:bodyPr>
            <a:noAutofit/>
          </a:bodyPr>
          <a:lstStyle/>
          <a:p>
            <a:pPr>
              <a:lnSpc>
                <a:spcPct val="150000"/>
              </a:lnSpc>
            </a:pPr>
            <a:r>
              <a:rPr lang="pl-PL" sz="2000" b="1" dirty="0">
                <a:latin typeface="Arial" panose="020B0604020202020204" pitchFamily="34" charset="0"/>
                <a:cs typeface="Arial" panose="020B0604020202020204" pitchFamily="34" charset="0"/>
              </a:rPr>
              <a:t>Bezpieczeństwo to inwestycja (podejście ekonomiczne).</a:t>
            </a:r>
          </a:p>
          <a:p>
            <a:pPr>
              <a:lnSpc>
                <a:spcPct val="150000"/>
              </a:lnSpc>
            </a:pPr>
            <a:r>
              <a:rPr lang="pl-PL" sz="2000" b="1" dirty="0">
                <a:latin typeface="Arial" panose="020B0604020202020204" pitchFamily="34" charset="0"/>
                <a:cs typeface="Arial" panose="020B0604020202020204" pitchFamily="34" charset="0"/>
              </a:rPr>
              <a:t>Podstawowy cel bezpieczeństwa – przede wszystkim zapobiegać.</a:t>
            </a:r>
          </a:p>
          <a:p>
            <a:pPr>
              <a:lnSpc>
                <a:spcPct val="150000"/>
              </a:lnSpc>
            </a:pPr>
            <a:r>
              <a:rPr lang="pl-PL" sz="2000" b="1" dirty="0">
                <a:latin typeface="Arial" panose="020B0604020202020204" pitchFamily="34" charset="0"/>
                <a:cs typeface="Arial" panose="020B0604020202020204" pitchFamily="34" charset="0"/>
              </a:rPr>
              <a:t>Bezpieczeństwo to integralna część codziennego zarządzania przedsiębiorstwem (podejście systemowe).</a:t>
            </a:r>
          </a:p>
          <a:p>
            <a:pPr>
              <a:lnSpc>
                <a:spcPct val="150000"/>
              </a:lnSpc>
            </a:pPr>
            <a:r>
              <a:rPr lang="pl-PL" sz="2000" b="1" dirty="0">
                <a:latin typeface="Arial" panose="020B0604020202020204" pitchFamily="34" charset="0"/>
                <a:cs typeface="Arial" panose="020B0604020202020204" pitchFamily="34" charset="0"/>
              </a:rPr>
              <a:t>System ma pomagać codziennej pracy, a nie przeszkadzać.</a:t>
            </a:r>
          </a:p>
          <a:p>
            <a:pPr>
              <a:lnSpc>
                <a:spcPct val="150000"/>
              </a:lnSpc>
            </a:pPr>
            <a:r>
              <a:rPr lang="pl-PL" sz="2000" b="1" dirty="0">
                <a:latin typeface="Arial" panose="020B0604020202020204" pitchFamily="34" charset="0"/>
                <a:cs typeface="Arial" panose="020B0604020202020204" pitchFamily="34" charset="0"/>
              </a:rPr>
              <a:t>Bez prawidłowej oceny ryzyka zawodowego nie ma skutecznego i jednocześnie efektywnego zarządzania bezpieczeństwem.</a:t>
            </a:r>
          </a:p>
          <a:p>
            <a:pPr>
              <a:lnSpc>
                <a:spcPct val="150000"/>
              </a:lnSpc>
            </a:pPr>
            <a:r>
              <a:rPr lang="pl-PL" sz="2000" b="1" dirty="0">
                <a:latin typeface="Arial" panose="020B0604020202020204" pitchFamily="34" charset="0"/>
                <a:cs typeface="Arial" panose="020B0604020202020204" pitchFamily="34" charset="0"/>
              </a:rPr>
              <a:t>Za bezpieczeństwo odpowiadają wszyscy pracownicy</a:t>
            </a:r>
          </a:p>
          <a:p>
            <a:pPr>
              <a:lnSpc>
                <a:spcPct val="150000"/>
              </a:lnSpc>
            </a:pPr>
            <a:r>
              <a:rPr lang="pl-PL" sz="2000" b="1" dirty="0">
                <a:latin typeface="Arial" panose="020B0604020202020204" pitchFamily="34" charset="0"/>
                <a:cs typeface="Arial" panose="020B0604020202020204" pitchFamily="34" charset="0"/>
              </a:rPr>
              <a:t>Klucz do sukcesu – kultura bezpieczeństwa.</a:t>
            </a:r>
          </a:p>
        </p:txBody>
      </p:sp>
    </p:spTree>
    <p:extLst>
      <p:ext uri="{BB962C8B-B14F-4D97-AF65-F5344CB8AC3E}">
        <p14:creationId xmlns:p14="http://schemas.microsoft.com/office/powerpoint/2010/main" val="15713589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04D678-5760-415A-974D-12578C6D365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602" name="Rectangle 1026"/>
          <p:cNvSpPr>
            <a:spLocks noGrp="1" noChangeArrowheads="1"/>
          </p:cNvSpPr>
          <p:nvPr>
            <p:ph type="title"/>
          </p:nvPr>
        </p:nvSpPr>
        <p:spPr>
          <a:xfrm>
            <a:off x="0" y="0"/>
            <a:ext cx="9144000" cy="1143000"/>
          </a:xfrm>
          <a:solidFill>
            <a:schemeClr val="accent1">
              <a:lumMod val="40000"/>
              <a:lumOff val="60000"/>
            </a:schemeClr>
          </a:solidFill>
        </p:spPr>
        <p:txBody>
          <a:bodyPr/>
          <a:lstStyle/>
          <a:p>
            <a:r>
              <a:rPr lang="pl-PL" sz="4000" b="1" dirty="0"/>
              <a:t>PARADYGMATY KSZTAŁTOWANIA</a:t>
            </a:r>
          </a:p>
        </p:txBody>
      </p:sp>
      <p:graphicFrame>
        <p:nvGraphicFramePr>
          <p:cNvPr id="82944" name="Object 2048"/>
          <p:cNvGraphicFramePr>
            <a:graphicFrameLocks noGrp="1" noChangeAspect="1"/>
          </p:cNvGraphicFramePr>
          <p:nvPr>
            <p:ph type="tbl" idx="1"/>
          </p:nvPr>
        </p:nvGraphicFramePr>
        <p:xfrm>
          <a:off x="0" y="1484784"/>
          <a:ext cx="9144000" cy="5220816"/>
        </p:xfrm>
        <a:graphic>
          <a:graphicData uri="http://schemas.openxmlformats.org/presentationml/2006/ole">
            <mc:AlternateContent xmlns:mc="http://schemas.openxmlformats.org/markup-compatibility/2006">
              <mc:Choice xmlns:v="urn:schemas-microsoft-com:vml" Requires="v">
                <p:oleObj spid="_x0000_s101378" name="Dokument" r:id="rId4" imgW="8020080" imgH="5681520" progId="Word.Document.8">
                  <p:embed/>
                </p:oleObj>
              </mc:Choice>
              <mc:Fallback>
                <p:oleObj name="Dokument" r:id="rId4" imgW="8020080" imgH="5681520" progId="Word.Document.8">
                  <p:embed/>
                  <p:pic>
                    <p:nvPicPr>
                      <p:cNvPr id="82944" name="Object 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84784"/>
                        <a:ext cx="9144000" cy="5220816"/>
                      </a:xfrm>
                      <a:prstGeom prst="rect">
                        <a:avLst/>
                      </a:prstGeom>
                      <a:noFill/>
                      <a:ln>
                        <a:noFill/>
                      </a:ln>
                      <a:effectLst/>
                    </p:spPr>
                  </p:pic>
                </p:oleObj>
              </mc:Fallback>
            </mc:AlternateContent>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911" y="0"/>
            <a:ext cx="9144000" cy="1143000"/>
          </a:xfrm>
          <a:solidFill>
            <a:schemeClr val="accent1">
              <a:lumMod val="40000"/>
              <a:lumOff val="60000"/>
            </a:schemeClr>
          </a:solidFill>
        </p:spPr>
        <p:txBody>
          <a:bodyPr/>
          <a:lstStyle/>
          <a:p>
            <a:r>
              <a:rPr lang="pl-PL" sz="4000" b="1" dirty="0"/>
              <a:t>KONCEPCJA OPEN SPACE</a:t>
            </a:r>
          </a:p>
        </p:txBody>
      </p:sp>
      <p:pic>
        <p:nvPicPr>
          <p:cNvPr id="8" name="Picture 2" descr="7">
            <a:extLst>
              <a:ext uri="{FF2B5EF4-FFF2-40B4-BE49-F238E27FC236}">
                <a16:creationId xmlns:a16="http://schemas.microsoft.com/office/drawing/2014/main" id="{6E4747EC-E824-4A88-908C-A538598A1F13}"/>
              </a:ext>
            </a:extLst>
          </p:cNvPr>
          <p:cNvPicPr>
            <a:picLocks noGrp="1" noChangeAspect="1" noChangeArrowheads="1"/>
          </p:cNvPicPr>
          <p:nvPr>
            <p:ph idx="1"/>
          </p:nvPr>
        </p:nvPicPr>
        <p:blipFill>
          <a:blip r:embed="rId3"/>
          <a:srcRect/>
          <a:stretch>
            <a:fillRect/>
          </a:stretch>
        </p:blipFill>
        <p:spPr bwMode="auto">
          <a:xfrm>
            <a:off x="707861" y="1461281"/>
            <a:ext cx="3178539" cy="2383904"/>
          </a:xfrm>
          <a:prstGeom prst="rect">
            <a:avLst/>
          </a:prstGeom>
          <a:noFill/>
          <a:ln w="9525">
            <a:noFill/>
            <a:miter lim="800000"/>
            <a:headEnd/>
            <a:tailEnd/>
          </a:ln>
        </p:spPr>
      </p:pic>
      <p:pic>
        <p:nvPicPr>
          <p:cNvPr id="9" name="Picture 2" descr="8">
            <a:extLst>
              <a:ext uri="{FF2B5EF4-FFF2-40B4-BE49-F238E27FC236}">
                <a16:creationId xmlns:a16="http://schemas.microsoft.com/office/drawing/2014/main" id="{685B187B-B1E3-41CE-9BFB-A1C94F1995EA}"/>
              </a:ext>
            </a:extLst>
          </p:cNvPr>
          <p:cNvPicPr>
            <a:picLocks noChangeAspect="1" noChangeArrowheads="1"/>
          </p:cNvPicPr>
          <p:nvPr/>
        </p:nvPicPr>
        <p:blipFill>
          <a:blip r:embed="rId4"/>
          <a:srcRect/>
          <a:stretch>
            <a:fillRect/>
          </a:stretch>
        </p:blipFill>
        <p:spPr bwMode="auto">
          <a:xfrm>
            <a:off x="5203459" y="1453146"/>
            <a:ext cx="3178539" cy="2383904"/>
          </a:xfrm>
          <a:prstGeom prst="rect">
            <a:avLst/>
          </a:prstGeom>
          <a:noFill/>
          <a:ln w="9525">
            <a:noFill/>
            <a:miter lim="800000"/>
            <a:headEnd/>
            <a:tailEnd/>
          </a:ln>
        </p:spPr>
      </p:pic>
      <p:pic>
        <p:nvPicPr>
          <p:cNvPr id="10" name="Picture 2" descr="9">
            <a:extLst>
              <a:ext uri="{FF2B5EF4-FFF2-40B4-BE49-F238E27FC236}">
                <a16:creationId xmlns:a16="http://schemas.microsoft.com/office/drawing/2014/main" id="{25ECC183-3851-4CAD-8CE6-D8DCFEEB26DF}"/>
              </a:ext>
            </a:extLst>
          </p:cNvPr>
          <p:cNvPicPr>
            <a:picLocks noChangeAspect="1" noChangeArrowheads="1"/>
          </p:cNvPicPr>
          <p:nvPr/>
        </p:nvPicPr>
        <p:blipFill>
          <a:blip r:embed="rId5"/>
          <a:srcRect/>
          <a:stretch>
            <a:fillRect/>
          </a:stretch>
        </p:blipFill>
        <p:spPr bwMode="auto">
          <a:xfrm>
            <a:off x="762000" y="4023066"/>
            <a:ext cx="3124400" cy="2263434"/>
          </a:xfrm>
          <a:prstGeom prst="rect">
            <a:avLst/>
          </a:prstGeom>
          <a:noFill/>
          <a:ln w="9525">
            <a:noFill/>
            <a:miter lim="800000"/>
            <a:headEnd/>
            <a:tailEnd/>
          </a:ln>
        </p:spPr>
      </p:pic>
      <p:pic>
        <p:nvPicPr>
          <p:cNvPr id="11" name="Picture 2" descr="13">
            <a:extLst>
              <a:ext uri="{FF2B5EF4-FFF2-40B4-BE49-F238E27FC236}">
                <a16:creationId xmlns:a16="http://schemas.microsoft.com/office/drawing/2014/main" id="{051D5A21-C5AA-4C37-A8BD-BDA9935D0E90}"/>
              </a:ext>
            </a:extLst>
          </p:cNvPr>
          <p:cNvPicPr>
            <a:picLocks noChangeAspect="1" noChangeArrowheads="1"/>
          </p:cNvPicPr>
          <p:nvPr/>
        </p:nvPicPr>
        <p:blipFill>
          <a:blip r:embed="rId6"/>
          <a:srcRect/>
          <a:stretch>
            <a:fillRect/>
          </a:stretch>
        </p:blipFill>
        <p:spPr bwMode="auto">
          <a:xfrm>
            <a:off x="5175761" y="4012704"/>
            <a:ext cx="3233936" cy="2425452"/>
          </a:xfrm>
          <a:prstGeom prst="rect">
            <a:avLst/>
          </a:prstGeom>
          <a:noFill/>
          <a:ln w="9525">
            <a:noFill/>
            <a:miter lim="800000"/>
            <a:headEnd/>
            <a:tailEnd/>
          </a:ln>
        </p:spPr>
      </p:pic>
    </p:spTree>
    <p:extLst>
      <p:ext uri="{BB962C8B-B14F-4D97-AF65-F5344CB8AC3E}">
        <p14:creationId xmlns:p14="http://schemas.microsoft.com/office/powerpoint/2010/main" val="597074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F3FD5-2E48-42B2-9E46-F261C5C1158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42" name="Rectangle 2"/>
          <p:cNvSpPr>
            <a:spLocks noGrp="1" noChangeArrowheads="1"/>
          </p:cNvSpPr>
          <p:nvPr>
            <p:ph type="title"/>
          </p:nvPr>
        </p:nvSpPr>
        <p:spPr>
          <a:xfrm>
            <a:off x="0" y="0"/>
            <a:ext cx="9144000" cy="1143000"/>
          </a:xfrm>
          <a:solidFill>
            <a:schemeClr val="accent1">
              <a:lumMod val="40000"/>
              <a:lumOff val="60000"/>
            </a:schemeClr>
          </a:solidFill>
        </p:spPr>
        <p:txBody>
          <a:bodyPr/>
          <a:lstStyle/>
          <a:p>
            <a:r>
              <a:rPr lang="pl-PL" sz="4000" b="1" dirty="0">
                <a:solidFill>
                  <a:schemeClr val="tx1"/>
                </a:solidFill>
              </a:rPr>
              <a:t>ERGONOMIA CYFROWA </a:t>
            </a:r>
          </a:p>
        </p:txBody>
      </p:sp>
      <p:sp>
        <p:nvSpPr>
          <p:cNvPr id="61444" name="Rectangle 4"/>
          <p:cNvSpPr>
            <a:spLocks noGrp="1" noChangeArrowheads="1"/>
          </p:cNvSpPr>
          <p:nvPr>
            <p:ph idx="1"/>
          </p:nvPr>
        </p:nvSpPr>
        <p:spPr>
          <a:xfrm>
            <a:off x="2" y="1214424"/>
            <a:ext cx="3851275" cy="1519237"/>
          </a:xfrm>
          <a:solidFill>
            <a:srgbClr val="FFFF99"/>
          </a:solidFill>
        </p:spPr>
        <p:txBody>
          <a:bodyPr/>
          <a:lstStyle/>
          <a:p>
            <a:pPr>
              <a:buFontTx/>
              <a:buNone/>
            </a:pPr>
            <a:r>
              <a:rPr lang="pl-PL" sz="2000" b="1" dirty="0"/>
              <a:t>MAPOWANIE PROCESÓW</a:t>
            </a:r>
          </a:p>
          <a:p>
            <a:r>
              <a:rPr lang="pl-PL" sz="2000" b="1" dirty="0"/>
              <a:t>MS Visio (Microsoft)</a:t>
            </a:r>
          </a:p>
          <a:p>
            <a:r>
              <a:rPr lang="pl-PL" sz="2000" b="1" dirty="0" err="1"/>
              <a:t>iGrafx</a:t>
            </a:r>
            <a:r>
              <a:rPr lang="pl-PL" sz="2000" b="1" dirty="0"/>
              <a:t>® </a:t>
            </a:r>
            <a:r>
              <a:rPr lang="pl-PL" sz="2000" b="1" dirty="0" err="1"/>
              <a:t>FlowCharter</a:t>
            </a:r>
            <a:r>
              <a:rPr lang="pl-PL" sz="2000" b="1" dirty="0"/>
              <a:t> 2003</a:t>
            </a:r>
          </a:p>
          <a:p>
            <a:r>
              <a:rPr lang="pl-PL" sz="2000" b="1" dirty="0"/>
              <a:t>(Corel® Corporation)</a:t>
            </a:r>
          </a:p>
        </p:txBody>
      </p:sp>
      <p:sp>
        <p:nvSpPr>
          <p:cNvPr id="61445" name="Rectangle 5"/>
          <p:cNvSpPr>
            <a:spLocks noChangeArrowheads="1"/>
          </p:cNvSpPr>
          <p:nvPr/>
        </p:nvSpPr>
        <p:spPr bwMode="auto">
          <a:xfrm>
            <a:off x="2339977" y="2786058"/>
            <a:ext cx="6804025" cy="2303462"/>
          </a:xfrm>
          <a:prstGeom prst="rect">
            <a:avLst/>
          </a:prstGeom>
          <a:solidFill>
            <a:srgbClr val="CCFFFF"/>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pl-PL" sz="2000" b="1" i="0" u="none" strike="noStrike" kern="1200" cap="none" spc="0" normalizeH="0" baseline="0" noProof="0" dirty="0">
                <a:ln>
                  <a:noFill/>
                </a:ln>
                <a:solidFill>
                  <a:srgbClr val="000000"/>
                </a:solidFill>
                <a:effectLst/>
                <a:uLnTx/>
                <a:uFillTx/>
                <a:latin typeface="Arial" charset="0"/>
                <a:ea typeface="+mn-ea"/>
                <a:cs typeface="+mn-cs"/>
              </a:rPr>
              <a:t>MAPOWANIE, MODELOWANIE I SYMULACJA</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Corporate</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Modeler</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CASEWise</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ProcessWise</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WorkBench</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6.1 (Fujitsu)</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Select</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Enterprise</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Select</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Software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Tools</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ProVision</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Workbench</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(Proforma Corporation)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iGrafx®Process</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For </a:t>
            </a:r>
            <a:r>
              <a:rPr kumimoji="0" lang="pl-PL" sz="2000" b="1" i="0" u="none" strike="noStrike" kern="1200" cap="none" spc="0" normalizeH="0" baseline="0" noProof="0" dirty="0" err="1">
                <a:ln>
                  <a:noFill/>
                </a:ln>
                <a:solidFill>
                  <a:srgbClr val="000000"/>
                </a:solidFill>
                <a:effectLst/>
                <a:uLnTx/>
                <a:uFillTx/>
                <a:latin typeface="Arial" charset="0"/>
                <a:ea typeface="+mn-ea"/>
                <a:cs typeface="+mn-cs"/>
              </a:rPr>
              <a:t>Six</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 Sigma (Corel® Corporation)</a:t>
            </a:r>
          </a:p>
        </p:txBody>
      </p:sp>
      <p:sp>
        <p:nvSpPr>
          <p:cNvPr id="61446" name="Rectangle 6"/>
          <p:cNvSpPr>
            <a:spLocks noChangeArrowheads="1"/>
          </p:cNvSpPr>
          <p:nvPr/>
        </p:nvSpPr>
        <p:spPr bwMode="auto">
          <a:xfrm>
            <a:off x="500034" y="5500704"/>
            <a:ext cx="8388350" cy="1152525"/>
          </a:xfrm>
          <a:prstGeom prst="rect">
            <a:avLst/>
          </a:prstGeom>
          <a:solidFill>
            <a:srgbClr val="CCFFCC"/>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MAPOWANIE, MODELOWANIE, SYMULACJA ZARZĄDZANIE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ARIS (IDS Sheer AG)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ADONIS® (BOC Business Objectives Consulting GmbH)</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2672D7-AE41-4804-BDDE-A1883420207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3186" name="Rectangle 2"/>
          <p:cNvSpPr>
            <a:spLocks noGrp="1" noChangeArrowheads="1"/>
          </p:cNvSpPr>
          <p:nvPr>
            <p:ph type="title"/>
          </p:nvPr>
        </p:nvSpPr>
        <p:spPr>
          <a:xfrm>
            <a:off x="6544" y="29591"/>
            <a:ext cx="9144000" cy="1143000"/>
          </a:xfrm>
          <a:solidFill>
            <a:schemeClr val="accent1">
              <a:lumMod val="40000"/>
              <a:lumOff val="60000"/>
            </a:schemeClr>
          </a:solidFill>
        </p:spPr>
        <p:txBody>
          <a:bodyPr/>
          <a:lstStyle/>
          <a:p>
            <a:r>
              <a:rPr lang="pl-PL" sz="4000" b="1" dirty="0"/>
              <a:t>MODELOWANIE I SYMULACJA</a:t>
            </a:r>
            <a:r>
              <a:rPr lang="pl-PL" b="1" dirty="0"/>
              <a:t> </a:t>
            </a:r>
          </a:p>
        </p:txBody>
      </p:sp>
      <p:pic>
        <p:nvPicPr>
          <p:cNvPr id="93189" name="Picture 5" descr="b1"/>
          <p:cNvPicPr>
            <a:picLocks noGrp="1" noChangeAspect="1" noChangeArrowheads="1"/>
          </p:cNvPicPr>
          <p:nvPr>
            <p:ph idx="1"/>
          </p:nvPr>
        </p:nvPicPr>
        <p:blipFill>
          <a:blip r:embed="rId3" cstate="print"/>
          <a:srcRect/>
          <a:stretch>
            <a:fillRect/>
          </a:stretch>
        </p:blipFill>
        <p:spPr>
          <a:xfrm>
            <a:off x="-25354" y="1412776"/>
            <a:ext cx="9144000" cy="5787024"/>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11</a:t>
            </a:fld>
            <a:endParaRPr lang="pl-PL"/>
          </a:p>
        </p:txBody>
      </p:sp>
      <p:sp>
        <p:nvSpPr>
          <p:cNvPr id="8194" name="Rectangle 2"/>
          <p:cNvSpPr>
            <a:spLocks noGrp="1" noChangeArrowheads="1"/>
          </p:cNvSpPr>
          <p:nvPr>
            <p:ph type="title"/>
          </p:nvPr>
        </p:nvSpPr>
        <p:spPr>
          <a:xfrm>
            <a:off x="0" y="404664"/>
            <a:ext cx="9144000" cy="1296144"/>
          </a:xfrm>
          <a:solidFill>
            <a:schemeClr val="accent1">
              <a:lumMod val="20000"/>
              <a:lumOff val="80000"/>
            </a:schemeClr>
          </a:solidFill>
        </p:spPr>
        <p:txBody>
          <a:bodyPr/>
          <a:lstStyle/>
          <a:p>
            <a:r>
              <a:rPr lang="pl-PL" b="1" dirty="0"/>
              <a:t>ZMIANA WYTWARZANIA –  PRODUKCJA PRZEMYSŁOWA</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215516" y="1844824"/>
            <a:ext cx="8712968" cy="4860776"/>
          </a:xfrm>
          <a:solidFill>
            <a:schemeClr val="accent5">
              <a:lumMod val="60000"/>
              <a:lumOff val="40000"/>
            </a:schemeClr>
          </a:solidFill>
        </p:spPr>
        <p:txBody>
          <a:bodyPr/>
          <a:lstStyle/>
          <a:p>
            <a:r>
              <a:rPr lang="pl-PL" sz="2400" b="1" dirty="0"/>
              <a:t>Rozwój handlu z koloniami otworzył nowe, nieznane możliwości szybkiego zysku i odejście od paradygmatu dobrej jakości na rzecz dużej ilości dóbr.</a:t>
            </a:r>
          </a:p>
          <a:p>
            <a:endParaRPr lang="pl-PL" sz="2400" b="1" dirty="0"/>
          </a:p>
          <a:p>
            <a:r>
              <a:rPr lang="pl-PL" sz="2400" b="1" dirty="0"/>
              <a:t>Coraz częściej zaznaczała się tendencja do rozwijania specjalizacji, i to zarówno w odniesieniu do maszyn, jak i pracy ludzkiej.</a:t>
            </a:r>
          </a:p>
          <a:p>
            <a:endParaRPr lang="pl-PL" sz="2400" b="1" dirty="0"/>
          </a:p>
          <a:p>
            <a:r>
              <a:rPr lang="pl-PL" sz="2400" b="1" dirty="0"/>
              <a:t>Analizy procesów pracy ludzkiej wykonane przez F. Taylora w latach 1890 – 1895 miały na celu zwiększenie wydajności pracy oraz zmniejszenie kosztów produkcji</a:t>
            </a:r>
          </a:p>
        </p:txBody>
      </p:sp>
    </p:spTree>
    <p:extLst>
      <p:ext uri="{BB962C8B-B14F-4D97-AF65-F5344CB8AC3E}">
        <p14:creationId xmlns:p14="http://schemas.microsoft.com/office/powerpoint/2010/main" val="18901577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287"/>
            <a:ext cx="9144000" cy="1143000"/>
          </a:xfrm>
          <a:solidFill>
            <a:schemeClr val="accent1">
              <a:lumMod val="40000"/>
              <a:lumOff val="60000"/>
            </a:schemeClr>
          </a:solidFill>
        </p:spPr>
        <p:txBody>
          <a:bodyPr/>
          <a:lstStyle/>
          <a:p>
            <a:r>
              <a:rPr lang="pl-PL" sz="4000" b="1" dirty="0"/>
              <a:t>ERGONOMIA WIRTUALNA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80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26513"/>
            <a:ext cx="2286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410371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933" y="173474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5" y="4094980"/>
            <a:ext cx="286464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00" y="4383190"/>
            <a:ext cx="346171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277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C3CCA2-2584-4E8F-81D4-C54BB0743D28}"/>
              </a:ext>
            </a:extLst>
          </p:cNvPr>
          <p:cNvSpPr>
            <a:spLocks noGrp="1"/>
          </p:cNvSpPr>
          <p:nvPr>
            <p:ph type="title"/>
          </p:nvPr>
        </p:nvSpPr>
        <p:spPr>
          <a:xfrm>
            <a:off x="0" y="609600"/>
            <a:ext cx="9144000" cy="1143000"/>
          </a:xfrm>
          <a:solidFill>
            <a:schemeClr val="accent1">
              <a:lumMod val="20000"/>
              <a:lumOff val="80000"/>
            </a:schemeClr>
          </a:solidFill>
        </p:spPr>
        <p:txBody>
          <a:bodyPr/>
          <a:lstStyle/>
          <a:p>
            <a:r>
              <a:rPr lang="pl-PL" sz="4000" b="1" dirty="0">
                <a:latin typeface="+mn-lt"/>
              </a:rPr>
              <a:t>ERGONOMIA WIRTUALNA</a:t>
            </a:r>
          </a:p>
        </p:txBody>
      </p:sp>
      <p:sp>
        <p:nvSpPr>
          <p:cNvPr id="4" name="Symbol zastępczy numeru slajdu 3">
            <a:extLst>
              <a:ext uri="{FF2B5EF4-FFF2-40B4-BE49-F238E27FC236}">
                <a16:creationId xmlns:a16="http://schemas.microsoft.com/office/drawing/2014/main" id="{04853BD7-5B5F-42CD-A953-0AA13FDFA7D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D9AD4BD-AEF3-46A7-AA09-76E0BFE58B23}" type="slidenum">
              <a:rPr kumimoji="0" lang="pl-PL"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Symbol zastępczy zawartości 4" descr="Specjaliści ergonomii Forda generują wirtualne dane, aby przewidzieć fizyczny wpływ konstrukcji pojazdu.">
            <a:hlinkClick r:id="rId2"/>
            <a:extLst>
              <a:ext uri="{FF2B5EF4-FFF2-40B4-BE49-F238E27FC236}">
                <a16:creationId xmlns:a16="http://schemas.microsoft.com/office/drawing/2014/main" id="{B278A471-BDF3-42B9-91CD-511E0755ECA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20072" y="2884647"/>
            <a:ext cx="2857500" cy="2857500"/>
          </a:xfrm>
          <a:prstGeom prst="rect">
            <a:avLst/>
          </a:prstGeom>
          <a:noFill/>
          <a:ln>
            <a:noFill/>
          </a:ln>
        </p:spPr>
      </p:pic>
      <p:pic>
        <p:nvPicPr>
          <p:cNvPr id="6" name="Obraz 5" descr="W okresie przygotowawczym do produkcji pojazdów symulowanych i ocenianych jest średnio ponad 900 procesów montażu wirtualnego przy użyciu średniej produkcji wirtualnej.">
            <a:hlinkClick r:id="rId4"/>
            <a:extLst>
              <a:ext uri="{FF2B5EF4-FFF2-40B4-BE49-F238E27FC236}">
                <a16:creationId xmlns:a16="http://schemas.microsoft.com/office/drawing/2014/main" id="{1C259ADA-68A3-43D6-8034-F11402A7B70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7584" y="2852936"/>
            <a:ext cx="2857500" cy="2857500"/>
          </a:xfrm>
          <a:prstGeom prst="rect">
            <a:avLst/>
          </a:prstGeom>
          <a:noFill/>
          <a:ln>
            <a:noFill/>
          </a:ln>
        </p:spPr>
      </p:pic>
    </p:spTree>
    <p:extLst>
      <p:ext uri="{BB962C8B-B14F-4D97-AF65-F5344CB8AC3E}">
        <p14:creationId xmlns:p14="http://schemas.microsoft.com/office/powerpoint/2010/main" val="36436675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1115" y="-15799"/>
            <a:ext cx="9144000" cy="1143000"/>
          </a:xfrm>
          <a:solidFill>
            <a:schemeClr val="accent1">
              <a:lumMod val="40000"/>
              <a:lumOff val="60000"/>
            </a:schemeClr>
          </a:solidFill>
        </p:spPr>
        <p:txBody>
          <a:bodyPr/>
          <a:lstStyle/>
          <a:p>
            <a:r>
              <a:rPr lang="pl-PL" sz="4000" b="1" dirty="0"/>
              <a:t>STAN NORMALIZACJI</a:t>
            </a:r>
          </a:p>
        </p:txBody>
      </p:sp>
      <p:sp>
        <p:nvSpPr>
          <p:cNvPr id="16387" name="Rectangle 3"/>
          <p:cNvSpPr>
            <a:spLocks noGrp="1" noChangeArrowheads="1"/>
          </p:cNvSpPr>
          <p:nvPr>
            <p:ph type="body" sz="half" idx="1"/>
          </p:nvPr>
        </p:nvSpPr>
        <p:spPr>
          <a:xfrm>
            <a:off x="4969" y="1529321"/>
            <a:ext cx="8599479" cy="819559"/>
          </a:xfrm>
          <a:solidFill>
            <a:srgbClr val="CCFFCC"/>
          </a:solidFill>
        </p:spPr>
        <p:txBody>
          <a:bodyPr/>
          <a:lstStyle/>
          <a:p>
            <a:r>
              <a:rPr lang="pl-PL" sz="2400" b="1" dirty="0"/>
              <a:t>Norma </a:t>
            </a:r>
            <a:r>
              <a:rPr lang="pl-PL" sz="2400" b="1" u="sng" dirty="0"/>
              <a:t>BS 8800:96</a:t>
            </a:r>
            <a:r>
              <a:rPr lang="pl-PL" sz="2400" b="1" dirty="0"/>
              <a:t> System zarządzania  bezpieczeństwem i higieną pracy.</a:t>
            </a:r>
            <a:endParaRPr lang="pl-PL" sz="2800" dirty="0"/>
          </a:p>
        </p:txBody>
      </p:sp>
      <p:sp>
        <p:nvSpPr>
          <p:cNvPr id="16388" name="Rectangle 4"/>
          <p:cNvSpPr>
            <a:spLocks noGrp="1" noChangeArrowheads="1"/>
          </p:cNvSpPr>
          <p:nvPr>
            <p:ph sz="half" idx="2"/>
          </p:nvPr>
        </p:nvSpPr>
        <p:spPr>
          <a:xfrm>
            <a:off x="-17383" y="2541271"/>
            <a:ext cx="8621831" cy="857286"/>
          </a:xfrm>
          <a:solidFill>
            <a:srgbClr val="FFFF99"/>
          </a:solidFill>
        </p:spPr>
        <p:txBody>
          <a:bodyPr/>
          <a:lstStyle/>
          <a:p>
            <a:r>
              <a:rPr lang="pl-PL" sz="2400" b="1" dirty="0"/>
              <a:t>Norma </a:t>
            </a:r>
            <a:r>
              <a:rPr lang="pl-PL" sz="2400" b="1" u="sng" dirty="0"/>
              <a:t>PN-N-18001:2004</a:t>
            </a:r>
            <a:r>
              <a:rPr lang="pl-PL" sz="2400" b="1" dirty="0"/>
              <a:t> Systemy zarządzania bezpieczeństwem i higieną pracy - wymagania</a:t>
            </a:r>
            <a:endParaRPr lang="pl-PL" sz="2800" dirty="0"/>
          </a:p>
        </p:txBody>
      </p:sp>
      <p:sp>
        <p:nvSpPr>
          <p:cNvPr id="16389" name="Rectangle 5"/>
          <p:cNvSpPr>
            <a:spLocks noChangeArrowheads="1"/>
          </p:cNvSpPr>
          <p:nvPr/>
        </p:nvSpPr>
        <p:spPr bwMode="auto">
          <a:xfrm>
            <a:off x="40465" y="4567826"/>
            <a:ext cx="8563983" cy="928694"/>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dirty="0">
                <a:ln>
                  <a:noFill/>
                </a:ln>
                <a:solidFill>
                  <a:srgbClr val="000000"/>
                </a:solidFill>
                <a:effectLst/>
                <a:uLnTx/>
                <a:uFillTx/>
                <a:latin typeface="Arial" charset="0"/>
                <a:ea typeface="+mn-ea"/>
                <a:cs typeface="+mn-cs"/>
              </a:rPr>
              <a:t>Norma </a:t>
            </a:r>
            <a:r>
              <a:rPr kumimoji="0" lang="pl-PL" sz="2400" b="1" i="0" u="sng" strike="noStrike" kern="1200" cap="none" spc="0" normalizeH="0" baseline="0" noProof="0" dirty="0">
                <a:ln>
                  <a:noFill/>
                </a:ln>
                <a:solidFill>
                  <a:srgbClr val="000000"/>
                </a:solidFill>
                <a:effectLst/>
                <a:uLnTx/>
                <a:uFillTx/>
                <a:latin typeface="Arial" charset="0"/>
                <a:ea typeface="+mn-ea"/>
                <a:cs typeface="+mn-cs"/>
              </a:rPr>
              <a:t>PN-N-18002:2011</a:t>
            </a:r>
            <a:r>
              <a:rPr kumimoji="0" lang="pl-PL" sz="2400" b="1" i="0" u="none" strike="noStrike" kern="1200" cap="none" spc="0" normalizeH="0" baseline="0" noProof="0" dirty="0">
                <a:ln>
                  <a:noFill/>
                </a:ln>
                <a:solidFill>
                  <a:srgbClr val="000000"/>
                </a:solidFill>
                <a:effectLst/>
                <a:uLnTx/>
                <a:uFillTx/>
                <a:latin typeface="Arial" charset="0"/>
                <a:ea typeface="+mn-ea"/>
                <a:cs typeface="+mn-cs"/>
              </a:rPr>
              <a:t>, zawierająca ogólne wytyczne do oceny ryzyka zawodowego.</a:t>
            </a:r>
            <a:r>
              <a:rPr kumimoji="0" lang="pl-PL" sz="28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4"/>
          <p:cNvSpPr txBox="1">
            <a:spLocks noChangeArrowheads="1"/>
          </p:cNvSpPr>
          <p:nvPr/>
        </p:nvSpPr>
        <p:spPr bwMode="auto">
          <a:xfrm>
            <a:off x="-1" y="5686883"/>
            <a:ext cx="8604449" cy="1151437"/>
          </a:xfrm>
          <a:prstGeom prst="rect">
            <a:avLst/>
          </a:prstGeom>
          <a:solidFill>
            <a:srgbClr val="FFFF99"/>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0" cap="none" spc="0" normalizeH="0" baseline="0" noProof="0" dirty="0">
                <a:ln>
                  <a:noFill/>
                </a:ln>
                <a:solidFill>
                  <a:srgbClr val="000000"/>
                </a:solidFill>
                <a:effectLst/>
                <a:uLnTx/>
                <a:uFillTx/>
                <a:latin typeface="Arial"/>
                <a:ea typeface="+mn-ea"/>
                <a:cs typeface="+mn-cs"/>
              </a:rPr>
              <a:t>Norma </a:t>
            </a:r>
            <a:r>
              <a:rPr kumimoji="0" lang="pl-PL" sz="2400" b="1" i="0" u="sng" strike="noStrike" kern="0" cap="none" spc="0" normalizeH="0" baseline="0" noProof="0" dirty="0">
                <a:ln>
                  <a:noFill/>
                </a:ln>
                <a:solidFill>
                  <a:srgbClr val="000000"/>
                </a:solidFill>
                <a:effectLst/>
                <a:uLnTx/>
                <a:uFillTx/>
                <a:latin typeface="Arial"/>
                <a:ea typeface="+mn-ea"/>
                <a:cs typeface="+mn-cs"/>
              </a:rPr>
              <a:t>PN-ISO-45001:2018 </a:t>
            </a:r>
            <a:r>
              <a:rPr kumimoji="0" lang="pl-PL" sz="2400" b="1" i="0" u="none" strike="noStrike" kern="0" cap="none" spc="0" normalizeH="0" baseline="0" noProof="0" dirty="0">
                <a:ln>
                  <a:noFill/>
                </a:ln>
                <a:solidFill>
                  <a:srgbClr val="000000"/>
                </a:solidFill>
                <a:effectLst/>
                <a:uLnTx/>
                <a:uFillTx/>
                <a:latin typeface="Arial"/>
                <a:ea typeface="+mn-ea"/>
                <a:cs typeface="+mn-cs"/>
              </a:rPr>
              <a:t>Systemy zarządzania bezpieczeństwem i higieną pracy – wymagania i wytyczne stosowania</a:t>
            </a:r>
            <a:endParaRPr kumimoji="0" lang="pl-PL" sz="2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3"/>
          <p:cNvSpPr txBox="1">
            <a:spLocks noChangeArrowheads="1"/>
          </p:cNvSpPr>
          <p:nvPr/>
        </p:nvSpPr>
        <p:spPr bwMode="auto">
          <a:xfrm>
            <a:off x="40465" y="3486244"/>
            <a:ext cx="8563983" cy="871539"/>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0" cap="none" spc="0" normalizeH="0" baseline="0" noProof="0" dirty="0">
                <a:ln>
                  <a:noFill/>
                </a:ln>
                <a:solidFill>
                  <a:srgbClr val="000000"/>
                </a:solidFill>
                <a:effectLst/>
                <a:uLnTx/>
                <a:uFillTx/>
                <a:latin typeface="Arial"/>
                <a:ea typeface="+mn-ea"/>
                <a:cs typeface="+mn-cs"/>
              </a:rPr>
              <a:t>Norma </a:t>
            </a:r>
            <a:r>
              <a:rPr kumimoji="0" lang="pl-PL" sz="2400" b="1" i="0" u="sng" strike="noStrike" kern="0" cap="none" spc="0" normalizeH="0" baseline="0" noProof="0" dirty="0">
                <a:ln>
                  <a:noFill/>
                </a:ln>
                <a:solidFill>
                  <a:srgbClr val="000000"/>
                </a:solidFill>
                <a:effectLst/>
                <a:uLnTx/>
                <a:uFillTx/>
                <a:latin typeface="Arial"/>
                <a:ea typeface="+mn-ea"/>
                <a:cs typeface="+mn-cs"/>
              </a:rPr>
              <a:t>PN-N-18004: 2001 </a:t>
            </a:r>
            <a:r>
              <a:rPr kumimoji="0" lang="pl-PL" sz="2400" b="1" i="0" u="none" strike="noStrike" kern="0" cap="none" spc="0" normalizeH="0" baseline="0" noProof="0" dirty="0">
                <a:ln>
                  <a:noFill/>
                </a:ln>
                <a:solidFill>
                  <a:srgbClr val="000000"/>
                </a:solidFill>
                <a:effectLst/>
                <a:uLnTx/>
                <a:uFillTx/>
                <a:latin typeface="Arial"/>
                <a:ea typeface="+mn-ea"/>
                <a:cs typeface="+mn-cs"/>
              </a:rPr>
              <a:t>Systemy zarządzania bezpieczeństwem i higieną pracy – wymagania </a:t>
            </a:r>
            <a:endParaRPr kumimoji="0" lang="pl-PL" sz="2800" b="0" i="0" u="none" strike="noStrike" kern="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29F8CA-C7CA-48E6-BD60-98FC31CD6F6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314" name="Rectangle 2"/>
          <p:cNvSpPr>
            <a:spLocks noGrp="1" noChangeArrowheads="1"/>
          </p:cNvSpPr>
          <p:nvPr>
            <p:ph type="title"/>
          </p:nvPr>
        </p:nvSpPr>
        <p:spPr>
          <a:xfrm>
            <a:off x="0" y="0"/>
            <a:ext cx="9144000" cy="1143000"/>
          </a:xfrm>
          <a:solidFill>
            <a:schemeClr val="accent1">
              <a:lumMod val="40000"/>
              <a:lumOff val="60000"/>
            </a:schemeClr>
          </a:solidFill>
        </p:spPr>
        <p:txBody>
          <a:bodyPr/>
          <a:lstStyle/>
          <a:p>
            <a:r>
              <a:rPr lang="pl-PL" sz="4000" b="1" dirty="0"/>
              <a:t>CELE I ZASADY LMRA</a:t>
            </a:r>
            <a:endParaRPr lang="pl-PL" sz="4000" dirty="0"/>
          </a:p>
        </p:txBody>
      </p:sp>
      <p:sp>
        <p:nvSpPr>
          <p:cNvPr id="13315" name="Rectangle 3"/>
          <p:cNvSpPr>
            <a:spLocks noGrp="1" noChangeArrowheads="1"/>
          </p:cNvSpPr>
          <p:nvPr>
            <p:ph type="body" sz="half" idx="1"/>
          </p:nvPr>
        </p:nvSpPr>
        <p:spPr>
          <a:xfrm>
            <a:off x="107504" y="1268760"/>
            <a:ext cx="4392488" cy="5208240"/>
          </a:xfrm>
          <a:solidFill>
            <a:srgbClr val="CCFFCC"/>
          </a:solidFill>
        </p:spPr>
        <p:txBody>
          <a:bodyPr/>
          <a:lstStyle/>
          <a:p>
            <a:pPr marL="0" indent="0" algn="just">
              <a:buNone/>
            </a:pPr>
            <a:r>
              <a:rPr lang="pl-PL" sz="2000" b="1" dirty="0">
                <a:latin typeface="Arial" pitchFamily="34" charset="0"/>
                <a:cs typeface="Arial" pitchFamily="34" charset="0"/>
              </a:rPr>
              <a:t>LMRA – LAST MINUTE RISK ASSESMENT</a:t>
            </a:r>
          </a:p>
          <a:p>
            <a:pPr marL="0" indent="0" algn="just">
              <a:buNone/>
            </a:pPr>
            <a:endParaRPr lang="pl-PL" sz="2000" b="1" dirty="0">
              <a:latin typeface="Arial" pitchFamily="34" charset="0"/>
              <a:cs typeface="Arial" pitchFamily="34" charset="0"/>
            </a:endParaRPr>
          </a:p>
          <a:p>
            <a:pPr marL="0" indent="0" algn="just">
              <a:buNone/>
            </a:pPr>
            <a:r>
              <a:rPr lang="pl-PL" sz="2000" b="1" u="sng" dirty="0">
                <a:latin typeface="Arial" pitchFamily="34" charset="0"/>
                <a:cs typeface="Arial" pitchFamily="34" charset="0"/>
              </a:rPr>
              <a:t>Definicja:</a:t>
            </a:r>
          </a:p>
          <a:p>
            <a:r>
              <a:rPr lang="pl-PL" sz="2000" b="1" dirty="0">
                <a:latin typeface="Arial" pitchFamily="34" charset="0"/>
                <a:cs typeface="Arial" pitchFamily="34" charset="0"/>
              </a:rPr>
              <a:t>Wstępna i ogólna ocena zagrożeń, którą przeprowadza się przed rozpoczęciem pracy oraz podczas jej wykonywania.</a:t>
            </a:r>
          </a:p>
          <a:p>
            <a:pPr marL="0" indent="0" algn="just">
              <a:buNone/>
            </a:pPr>
            <a:r>
              <a:rPr lang="pl-PL" sz="2000" b="1" u="sng" dirty="0">
                <a:latin typeface="Arial" pitchFamily="34" charset="0"/>
                <a:cs typeface="Arial" pitchFamily="34" charset="0"/>
              </a:rPr>
              <a:t>Cel:</a:t>
            </a:r>
          </a:p>
          <a:p>
            <a:r>
              <a:rPr lang="pl-PL" sz="2000" b="1" dirty="0">
                <a:latin typeface="Arial" pitchFamily="34" charset="0"/>
                <a:cs typeface="Arial" pitchFamily="34" charset="0"/>
              </a:rPr>
              <a:t>Zidentyfikowanie zagrożeń oraz aspektów procesu pracy, które mogą przypadkowo doprowadzić do powstania wypadku.</a:t>
            </a:r>
          </a:p>
          <a:p>
            <a:endParaRPr lang="pl-PL" sz="2000" b="1" dirty="0">
              <a:latin typeface="Arial" pitchFamily="34" charset="0"/>
              <a:cs typeface="Arial" pitchFamily="34" charset="0"/>
            </a:endParaRPr>
          </a:p>
          <a:p>
            <a:pPr>
              <a:buFontTx/>
              <a:buNone/>
            </a:pPr>
            <a:endParaRPr lang="pl-PL" b="1" dirty="0"/>
          </a:p>
        </p:txBody>
      </p:sp>
      <p:sp>
        <p:nvSpPr>
          <p:cNvPr id="13316" name="Rectangle 4"/>
          <p:cNvSpPr>
            <a:spLocks noGrp="1" noChangeArrowheads="1"/>
          </p:cNvSpPr>
          <p:nvPr>
            <p:ph type="body" sz="half" idx="2"/>
          </p:nvPr>
        </p:nvSpPr>
        <p:spPr>
          <a:xfrm>
            <a:off x="4499992" y="1143000"/>
            <a:ext cx="4536504" cy="5334000"/>
          </a:xfrm>
          <a:solidFill>
            <a:srgbClr val="FFFF99"/>
          </a:solidFill>
        </p:spPr>
        <p:txBody>
          <a:bodyPr/>
          <a:lstStyle/>
          <a:p>
            <a:pPr marL="0" indent="0">
              <a:buNone/>
            </a:pPr>
            <a:r>
              <a:rPr lang="pl-PL" sz="2000" b="1" u="sng" dirty="0">
                <a:latin typeface="Arial" panose="020B0604020202020204" pitchFamily="34" charset="0"/>
                <a:cs typeface="Arial" panose="020B0604020202020204" pitchFamily="34" charset="0"/>
              </a:rPr>
              <a:t>Zasady:</a:t>
            </a:r>
          </a:p>
          <a:p>
            <a:r>
              <a:rPr lang="pl-PL" sz="2000" b="1" dirty="0">
                <a:latin typeface="Arial" panose="020B0604020202020204" pitchFamily="34" charset="0"/>
                <a:cs typeface="Arial" panose="020B0604020202020204" pitchFamily="34" charset="0"/>
              </a:rPr>
              <a:t>Stosowanie odpowiednich środków ochrony</a:t>
            </a:r>
          </a:p>
          <a:p>
            <a:r>
              <a:rPr lang="pl-PL" sz="2000" b="1" dirty="0">
                <a:latin typeface="Arial" panose="020B0604020202020204" pitchFamily="34" charset="0"/>
                <a:cs typeface="Arial" panose="020B0604020202020204" pitchFamily="34" charset="0"/>
              </a:rPr>
              <a:t>Dbanie o bezpieczeństwo swoje i innych</a:t>
            </a:r>
          </a:p>
          <a:p>
            <a:r>
              <a:rPr lang="pl-PL" sz="2000" b="1" dirty="0">
                <a:latin typeface="Arial" panose="020B0604020202020204" pitchFamily="34" charset="0"/>
                <a:cs typeface="Arial" panose="020B0604020202020204" pitchFamily="34" charset="0"/>
              </a:rPr>
              <a:t>Znajomość instrukcji BHP dla danej pracy</a:t>
            </a:r>
          </a:p>
          <a:p>
            <a:r>
              <a:rPr lang="pl-PL" sz="2000" b="1" dirty="0">
                <a:latin typeface="Arial" panose="020B0604020202020204" pitchFamily="34" charset="0"/>
                <a:cs typeface="Arial" panose="020B0604020202020204" pitchFamily="34" charset="0"/>
              </a:rPr>
              <a:t>Sprawdzanie wszystkich zabezpieczeń</a:t>
            </a:r>
          </a:p>
          <a:p>
            <a:r>
              <a:rPr lang="pl-PL" sz="2000" b="1" dirty="0">
                <a:latin typeface="Arial" panose="020B0604020202020204" pitchFamily="34" charset="0"/>
                <a:cs typeface="Arial" panose="020B0604020202020204" pitchFamily="34" charset="0"/>
              </a:rPr>
              <a:t>Posiadanie odpowiednich uprawnień do danej pracy</a:t>
            </a:r>
          </a:p>
          <a:p>
            <a:r>
              <a:rPr lang="pl-PL" sz="2000" b="1" dirty="0">
                <a:latin typeface="Arial" panose="020B0604020202020204" pitchFamily="34" charset="0"/>
                <a:cs typeface="Arial" panose="020B0604020202020204" pitchFamily="34" charset="0"/>
              </a:rPr>
              <a:t>Dbam o czystość i porządek w miejscu pracy</a:t>
            </a:r>
          </a:p>
          <a:p>
            <a:r>
              <a:rPr lang="pl-PL" sz="2000" b="1" dirty="0">
                <a:latin typeface="Arial" panose="020B0604020202020204" pitchFamily="34" charset="0"/>
                <a:cs typeface="Arial" panose="020B0604020202020204" pitchFamily="34" charset="0"/>
              </a:rPr>
              <a:t>W przypadku zagrożenia powiadamianie przełożonych</a:t>
            </a:r>
          </a:p>
          <a:p>
            <a:pPr>
              <a:buFontTx/>
              <a:buNone/>
            </a:pPr>
            <a:endParaRPr lang="pl-PL" sz="2400" b="1" dirty="0"/>
          </a:p>
        </p:txBody>
      </p:sp>
    </p:spTree>
    <p:extLst>
      <p:ext uri="{BB962C8B-B14F-4D97-AF65-F5344CB8AC3E}">
        <p14:creationId xmlns:p14="http://schemas.microsoft.com/office/powerpoint/2010/main" val="13301017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0199"/>
            <a:ext cx="9144000" cy="1143000"/>
          </a:xfrm>
          <a:solidFill>
            <a:schemeClr val="accent1">
              <a:lumMod val="40000"/>
              <a:lumOff val="60000"/>
            </a:schemeClr>
          </a:solidFill>
        </p:spPr>
        <p:txBody>
          <a:bodyPr>
            <a:normAutofit/>
          </a:bodyPr>
          <a:lstStyle/>
          <a:p>
            <a:r>
              <a:rPr lang="pl-PL" sz="4000" b="1" dirty="0">
                <a:latin typeface="Arial" panose="020B0604020202020204" pitchFamily="34" charset="0"/>
                <a:cs typeface="Arial" panose="020B0604020202020204" pitchFamily="34" charset="0"/>
              </a:rPr>
              <a:t>KULTURA BEZPIECZEŃSTWA</a:t>
            </a:r>
          </a:p>
        </p:txBody>
      </p:sp>
      <p:sp>
        <p:nvSpPr>
          <p:cNvPr id="3" name="Symbol zastępczy zawartości 2"/>
          <p:cNvSpPr>
            <a:spLocks noGrp="1"/>
          </p:cNvSpPr>
          <p:nvPr>
            <p:ph idx="1"/>
          </p:nvPr>
        </p:nvSpPr>
        <p:spPr>
          <a:xfrm>
            <a:off x="179512" y="1600200"/>
            <a:ext cx="8712968" cy="5069160"/>
          </a:xfrm>
        </p:spPr>
        <p:txBody>
          <a:bodyPr>
            <a:normAutofit/>
          </a:bodyPr>
          <a:lstStyle/>
          <a:p>
            <a:pPr>
              <a:lnSpc>
                <a:spcPct val="150000"/>
              </a:lnSpc>
            </a:pPr>
            <a:r>
              <a:rPr lang="pl-PL" sz="2000" b="1" dirty="0" err="1">
                <a:latin typeface="Arial" panose="020B0604020202020204" pitchFamily="34" charset="0"/>
                <a:cs typeface="Arial" panose="020B0604020202020204" pitchFamily="34" charset="0"/>
              </a:rPr>
              <a:t>Health</a:t>
            </a:r>
            <a:r>
              <a:rPr lang="pl-PL" sz="2000" b="1" dirty="0">
                <a:latin typeface="Arial" panose="020B0604020202020204" pitchFamily="34" charset="0"/>
                <a:cs typeface="Arial" panose="020B0604020202020204" pitchFamily="34" charset="0"/>
              </a:rPr>
              <a:t> and </a:t>
            </a:r>
            <a:r>
              <a:rPr lang="pl-PL" sz="2000" b="1" dirty="0" err="1">
                <a:latin typeface="Arial" panose="020B0604020202020204" pitchFamily="34" charset="0"/>
                <a:cs typeface="Arial" panose="020B0604020202020204" pitchFamily="34" charset="0"/>
              </a:rPr>
              <a:t>Safety</a:t>
            </a:r>
            <a:r>
              <a:rPr lang="pl-PL" sz="2000" b="1" dirty="0">
                <a:latin typeface="Arial" panose="020B0604020202020204" pitchFamily="34" charset="0"/>
                <a:cs typeface="Arial" panose="020B0604020202020204" pitchFamily="34" charset="0"/>
              </a:rPr>
              <a:t> </a:t>
            </a:r>
            <a:r>
              <a:rPr lang="pl-PL" sz="2000" b="1" dirty="0" err="1">
                <a:latin typeface="Arial" panose="020B0604020202020204" pitchFamily="34" charset="0"/>
                <a:cs typeface="Arial" panose="020B0604020202020204" pitchFamily="34" charset="0"/>
              </a:rPr>
              <a:t>Executive</a:t>
            </a:r>
            <a:r>
              <a:rPr lang="pl-PL" sz="2000" b="1" dirty="0">
                <a:latin typeface="Arial" panose="020B0604020202020204" pitchFamily="34" charset="0"/>
                <a:cs typeface="Arial" panose="020B0604020202020204" pitchFamily="34" charset="0"/>
              </a:rPr>
              <a:t>  (HSE) traktuje </a:t>
            </a:r>
            <a:r>
              <a:rPr lang="pl-PL" sz="2000" b="1" u="sng" dirty="0">
                <a:latin typeface="Arial" panose="020B0604020202020204" pitchFamily="34" charset="0"/>
                <a:cs typeface="Arial" panose="020B0604020202020204" pitchFamily="34" charset="0"/>
              </a:rPr>
              <a:t>kulturę bezpieczeństwa </a:t>
            </a:r>
            <a:r>
              <a:rPr lang="pl-PL" sz="2000" b="1" dirty="0">
                <a:latin typeface="Arial" panose="020B0604020202020204" pitchFamily="34" charset="0"/>
                <a:cs typeface="Arial" panose="020B0604020202020204" pitchFamily="34" charset="0"/>
              </a:rPr>
              <a:t>jako rezultat indywidualnych i grupowych wartości, postaw, postrzegania, kompetencji, wzorców </a:t>
            </a:r>
            <a:r>
              <a:rPr lang="pl-PL" sz="2000" b="1" dirty="0" err="1">
                <a:latin typeface="Arial" panose="020B0604020202020204" pitchFamily="34" charset="0"/>
                <a:cs typeface="Arial" panose="020B0604020202020204" pitchFamily="34" charset="0"/>
              </a:rPr>
              <a:t>zachowań</a:t>
            </a:r>
            <a:r>
              <a:rPr lang="pl-PL" sz="2000" b="1" dirty="0">
                <a:latin typeface="Arial" panose="020B0604020202020204" pitchFamily="34" charset="0"/>
                <a:cs typeface="Arial" panose="020B0604020202020204" pitchFamily="34" charset="0"/>
              </a:rPr>
              <a:t> oraz stylu i jakości zarządzania bezpieczeństwem w organizacji (</a:t>
            </a:r>
            <a:r>
              <a:rPr lang="pl-PL" sz="2000" b="1" dirty="0" err="1">
                <a:latin typeface="Arial" panose="020B0604020202020204" pitchFamily="34" charset="0"/>
                <a:cs typeface="Arial" panose="020B0604020202020204" pitchFamily="34" charset="0"/>
              </a:rPr>
              <a:t>Horbury</a:t>
            </a:r>
            <a:r>
              <a:rPr lang="pl-PL" sz="2000" b="1" dirty="0">
                <a:latin typeface="Arial" panose="020B0604020202020204" pitchFamily="34" charset="0"/>
                <a:cs typeface="Arial" panose="020B0604020202020204" pitchFamily="34" charset="0"/>
              </a:rPr>
              <a:t> 1997). </a:t>
            </a:r>
          </a:p>
          <a:p>
            <a:pPr>
              <a:lnSpc>
                <a:spcPct val="150000"/>
              </a:lnSpc>
            </a:pPr>
            <a:endParaRPr lang="pl-PL" sz="2000" b="1" dirty="0">
              <a:latin typeface="Arial" panose="020B0604020202020204" pitchFamily="34" charset="0"/>
              <a:cs typeface="Arial" panose="020B0604020202020204" pitchFamily="34" charset="0"/>
            </a:endParaRPr>
          </a:p>
          <a:p>
            <a:pPr>
              <a:lnSpc>
                <a:spcPct val="150000"/>
              </a:lnSpc>
            </a:pPr>
            <a:r>
              <a:rPr lang="pl-PL" sz="2000" b="1" u="sng" dirty="0">
                <a:latin typeface="Arial" panose="020B0604020202020204" pitchFamily="34" charset="0"/>
                <a:cs typeface="Arial" panose="020B0604020202020204" pitchFamily="34" charset="0"/>
              </a:rPr>
              <a:t>„Klimat bezpieczeństwa” </a:t>
            </a:r>
            <a:r>
              <a:rPr lang="pl-PL" sz="2000" b="1" dirty="0">
                <a:latin typeface="Arial" panose="020B0604020202020204" pitchFamily="34" charset="0"/>
                <a:cs typeface="Arial" panose="020B0604020202020204" pitchFamily="34" charset="0"/>
              </a:rPr>
              <a:t>dotyczy sposobu postrzegania przez pracowników różnych względów związanych z bezpieczeństwem w swojej firmie (np. zaangażowanie pracodawcy i kierownictwa w sprawy bezpieczeństwa) (Zohar 1980).</a:t>
            </a:r>
          </a:p>
        </p:txBody>
      </p:sp>
    </p:spTree>
    <p:extLst>
      <p:ext uri="{BB962C8B-B14F-4D97-AF65-F5344CB8AC3E}">
        <p14:creationId xmlns:p14="http://schemas.microsoft.com/office/powerpoint/2010/main" val="21006426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5897"/>
            <a:ext cx="9144000" cy="1143000"/>
          </a:xfrm>
          <a:solidFill>
            <a:schemeClr val="accent1">
              <a:lumMod val="40000"/>
              <a:lumOff val="60000"/>
            </a:schemeClr>
          </a:solidFill>
        </p:spPr>
        <p:txBody>
          <a:bodyPr>
            <a:normAutofit/>
          </a:bodyPr>
          <a:lstStyle/>
          <a:p>
            <a:r>
              <a:rPr lang="pl-PL" b="1" dirty="0">
                <a:latin typeface="Arial" panose="020B0604020202020204" pitchFamily="34" charset="0"/>
                <a:cs typeface="Arial" panose="020B0604020202020204" pitchFamily="34" charset="0"/>
              </a:rPr>
              <a:t>ASPEKTY KULTURY BHP</a:t>
            </a:r>
          </a:p>
        </p:txBody>
      </p:sp>
      <p:graphicFrame>
        <p:nvGraphicFramePr>
          <p:cNvPr id="6" name="Symbol zastępczy zawartości 5"/>
          <p:cNvGraphicFramePr>
            <a:graphicFrameLocks noGrp="1"/>
          </p:cNvGraphicFramePr>
          <p:nvPr>
            <p:ph idx="1"/>
          </p:nvPr>
        </p:nvGraphicFramePr>
        <p:xfrm>
          <a:off x="0" y="1417638"/>
          <a:ext cx="9252520" cy="5323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9365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554" y="16099"/>
            <a:ext cx="9144000" cy="1143000"/>
          </a:xfrm>
          <a:solidFill>
            <a:schemeClr val="accent1">
              <a:lumMod val="40000"/>
              <a:lumOff val="60000"/>
            </a:schemeClr>
          </a:solidFill>
        </p:spPr>
        <p:txBody>
          <a:bodyPr>
            <a:normAutofit/>
          </a:bodyPr>
          <a:lstStyle/>
          <a:p>
            <a:r>
              <a:rPr lang="pl-PL" sz="4000" b="1" dirty="0">
                <a:latin typeface="Arial" panose="020B0604020202020204" pitchFamily="34" charset="0"/>
                <a:cs typeface="Arial" panose="020B0604020202020204" pitchFamily="34" charset="0"/>
              </a:rPr>
              <a:t>DIAGNOZA KLIMATU KULTURY</a:t>
            </a:r>
          </a:p>
        </p:txBody>
      </p:sp>
      <p:graphicFrame>
        <p:nvGraphicFramePr>
          <p:cNvPr id="5" name="Symbol zastępczy zawartości 4"/>
          <p:cNvGraphicFramePr>
            <a:graphicFrameLocks noGrp="1"/>
          </p:cNvGraphicFramePr>
          <p:nvPr>
            <p:ph idx="1"/>
          </p:nvPr>
        </p:nvGraphicFramePr>
        <p:xfrm>
          <a:off x="0" y="1417638"/>
          <a:ext cx="9144000" cy="54403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940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5166"/>
            <a:ext cx="9144000" cy="1143000"/>
          </a:xfrm>
          <a:solidFill>
            <a:schemeClr val="accent1">
              <a:lumMod val="40000"/>
              <a:lumOff val="60000"/>
            </a:schemeClr>
          </a:solidFill>
        </p:spPr>
        <p:txBody>
          <a:bodyPr>
            <a:normAutofit fontScale="90000"/>
          </a:bodyPr>
          <a:lstStyle/>
          <a:p>
            <a:r>
              <a:rPr lang="pl-PL" b="1" dirty="0">
                <a:latin typeface="Arial" panose="020B0604020202020204" pitchFamily="34" charset="0"/>
                <a:cs typeface="Arial" panose="020B0604020202020204" pitchFamily="34" charset="0"/>
              </a:rPr>
              <a:t>WZMACNIANIE BEZPIECZEŃSTWA</a:t>
            </a:r>
          </a:p>
        </p:txBody>
      </p:sp>
      <p:graphicFrame>
        <p:nvGraphicFramePr>
          <p:cNvPr id="209923" name="Object 3"/>
          <p:cNvGraphicFramePr>
            <a:graphicFrameLocks noGrp="1" noChangeAspect="1"/>
          </p:cNvGraphicFramePr>
          <p:nvPr>
            <p:ph idx="1"/>
          </p:nvPr>
        </p:nvGraphicFramePr>
        <p:xfrm>
          <a:off x="228600" y="1700808"/>
          <a:ext cx="8534400" cy="5014317"/>
        </p:xfrm>
        <a:graphic>
          <a:graphicData uri="http://schemas.openxmlformats.org/presentationml/2006/ole">
            <mc:AlternateContent xmlns:mc="http://schemas.openxmlformats.org/markup-compatibility/2006">
              <mc:Choice xmlns:v="urn:schemas-microsoft-com:vml" Requires="v">
                <p:oleObj spid="_x0000_s102402" name="SnapGrafx" r:id="rId3" imgW="5706360" imgH="3106080" progId="SnapGrafx">
                  <p:embed/>
                </p:oleObj>
              </mc:Choice>
              <mc:Fallback>
                <p:oleObj name="SnapGrafx" r:id="rId3" imgW="5706360" imgH="3106080" progId="SnapGrafx">
                  <p:embed/>
                  <p:pic>
                    <p:nvPicPr>
                      <p:cNvPr id="2099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00808"/>
                        <a:ext cx="8534400" cy="5014317"/>
                      </a:xfrm>
                      <a:prstGeom prst="rect">
                        <a:avLst/>
                      </a:prstGeom>
                      <a:solidFill>
                        <a:srgbClr val="CCFFCC"/>
                      </a:solidFill>
                      <a:ln>
                        <a:noFill/>
                      </a:ln>
                      <a:effectLst/>
                    </p:spPr>
                  </p:pic>
                </p:oleObj>
              </mc:Fallback>
            </mc:AlternateContent>
          </a:graphicData>
        </a:graphic>
      </p:graphicFrame>
    </p:spTree>
    <p:extLst>
      <p:ext uri="{BB962C8B-B14F-4D97-AF65-F5344CB8AC3E}">
        <p14:creationId xmlns:p14="http://schemas.microsoft.com/office/powerpoint/2010/main" val="1331933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0306"/>
            <a:ext cx="9144000" cy="1143000"/>
          </a:xfrm>
          <a:solidFill>
            <a:schemeClr val="accent1">
              <a:lumMod val="40000"/>
              <a:lumOff val="60000"/>
            </a:schemeClr>
          </a:solidFill>
        </p:spPr>
        <p:txBody>
          <a:bodyPr>
            <a:normAutofit/>
          </a:bodyPr>
          <a:lstStyle/>
          <a:p>
            <a:r>
              <a:rPr lang="pl-PL" b="1" dirty="0">
                <a:latin typeface="Arial" panose="020B0604020202020204" pitchFamily="34" charset="0"/>
                <a:cs typeface="Arial" panose="020B0604020202020204" pitchFamily="34" charset="0"/>
              </a:rPr>
              <a:t>KRZYWA BRADLEY </a:t>
            </a:r>
            <a:r>
              <a:rPr lang="pl-PL" b="1" dirty="0" err="1">
                <a:latin typeface="Arial" panose="020B0604020202020204" pitchFamily="34" charset="0"/>
                <a:cs typeface="Arial" panose="020B0604020202020204" pitchFamily="34" charset="0"/>
              </a:rPr>
              <a:t>DuPont</a:t>
            </a:r>
            <a:endParaRPr lang="pl-PL" b="1" dirty="0">
              <a:latin typeface="Arial" panose="020B0604020202020204" pitchFamily="34" charset="0"/>
              <a:cs typeface="Arial" panose="020B0604020202020204" pitchFamily="34" charset="0"/>
            </a:endParaRPr>
          </a:p>
        </p:txBody>
      </p:sp>
      <p:pic>
        <p:nvPicPr>
          <p:cNvPr id="4" name="Symbol zastępczy zawartości 3" descr="1"/>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752600"/>
            <a:ext cx="8435279" cy="5105400"/>
          </a:xfrm>
          <a:prstGeom prst="rect">
            <a:avLst/>
          </a:prstGeom>
          <a:noFill/>
          <a:ln>
            <a:noFill/>
          </a:ln>
        </p:spPr>
      </p:pic>
    </p:spTree>
    <p:extLst>
      <p:ext uri="{BB962C8B-B14F-4D97-AF65-F5344CB8AC3E}">
        <p14:creationId xmlns:p14="http://schemas.microsoft.com/office/powerpoint/2010/main" val="7866242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2C7BED-8569-402B-A3F9-0A5EF4BCA918}"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8" name="Rectangle 2"/>
          <p:cNvSpPr>
            <a:spLocks noGrp="1" noChangeArrowheads="1"/>
          </p:cNvSpPr>
          <p:nvPr>
            <p:ph type="title"/>
          </p:nvPr>
        </p:nvSpPr>
        <p:spPr>
          <a:xfrm>
            <a:off x="0" y="-99392"/>
            <a:ext cx="9144000" cy="1143000"/>
          </a:xfrm>
          <a:solidFill>
            <a:schemeClr val="accent1">
              <a:lumMod val="40000"/>
              <a:lumOff val="60000"/>
            </a:schemeClr>
          </a:solidFill>
        </p:spPr>
        <p:txBody>
          <a:bodyPr/>
          <a:lstStyle/>
          <a:p>
            <a:r>
              <a:rPr lang="pl-PL" sz="4000" b="1" dirty="0"/>
              <a:t>ZAGADNIENIA  DO DYSKUSJI</a:t>
            </a:r>
          </a:p>
        </p:txBody>
      </p:sp>
      <p:sp>
        <p:nvSpPr>
          <p:cNvPr id="29699" name="Rectangle 3"/>
          <p:cNvSpPr>
            <a:spLocks noGrp="1" noChangeArrowheads="1"/>
          </p:cNvSpPr>
          <p:nvPr>
            <p:ph type="body" idx="1"/>
          </p:nvPr>
        </p:nvSpPr>
        <p:spPr>
          <a:xfrm>
            <a:off x="0" y="1484784"/>
            <a:ext cx="9144000" cy="4761083"/>
          </a:xfrm>
          <a:solidFill>
            <a:srgbClr val="FFFF99"/>
          </a:solidFill>
        </p:spPr>
        <p:txBody>
          <a:bodyPr/>
          <a:lstStyle/>
          <a:p>
            <a:r>
              <a:rPr lang="pl-PL" sz="2400" b="1" dirty="0"/>
              <a:t>Jakie są elementy i relacje w modelu systemu pracy ?</a:t>
            </a:r>
          </a:p>
          <a:p>
            <a:r>
              <a:rPr lang="pl-PL" sz="2400" b="1" dirty="0"/>
              <a:t>Jakimi zagadnieniami zajmuje się nauka o pracy?</a:t>
            </a:r>
          </a:p>
          <a:p>
            <a:r>
              <a:rPr lang="pl-PL" sz="2400" b="1" dirty="0"/>
              <a:t>Jakie są współczesne czynniki organizacji pracy?</a:t>
            </a:r>
          </a:p>
          <a:p>
            <a:r>
              <a:rPr lang="pl-PL" sz="2400" b="1" dirty="0"/>
              <a:t>Jakie są cele i zadania ergonomii?</a:t>
            </a:r>
          </a:p>
          <a:p>
            <a:r>
              <a:rPr lang="pl-PL" sz="2400" b="1" dirty="0"/>
              <a:t>Jakie podejście stosuje ergonomia w kształtowaniu pracy?</a:t>
            </a:r>
          </a:p>
          <a:p>
            <a:r>
              <a:rPr lang="pl-PL" sz="2400" b="1" dirty="0"/>
              <a:t>Jaka jest metodologia badań nauki o pracy?</a:t>
            </a:r>
          </a:p>
          <a:p>
            <a:r>
              <a:rPr lang="pl-PL" sz="2400" b="1" dirty="0"/>
              <a:t>Jakie zastosowanie może mieć cyfryzacja ergonomii?</a:t>
            </a:r>
          </a:p>
          <a:p>
            <a:r>
              <a:rPr lang="pl-PL" sz="2400" b="1" dirty="0"/>
              <a:t>Jakie elementy kształtują wdrożenia normy PN-ISO 45001?</a:t>
            </a:r>
          </a:p>
          <a:p>
            <a:r>
              <a:rPr lang="pl-PL" sz="2400" b="1" dirty="0"/>
              <a:t>Jakie czynniki monitorują kulturę bezpieczeństwa?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12</a:t>
            </a:fld>
            <a:endParaRPr lang="pl-PL"/>
          </a:p>
        </p:txBody>
      </p:sp>
      <p:sp>
        <p:nvSpPr>
          <p:cNvPr id="8194" name="Rectangle 2"/>
          <p:cNvSpPr>
            <a:spLocks noGrp="1" noChangeArrowheads="1"/>
          </p:cNvSpPr>
          <p:nvPr>
            <p:ph type="title"/>
          </p:nvPr>
        </p:nvSpPr>
        <p:spPr>
          <a:xfrm>
            <a:off x="0" y="404664"/>
            <a:ext cx="9144000" cy="1296144"/>
          </a:xfrm>
          <a:solidFill>
            <a:schemeClr val="accent1">
              <a:lumMod val="20000"/>
              <a:lumOff val="80000"/>
            </a:schemeClr>
          </a:solidFill>
        </p:spPr>
        <p:txBody>
          <a:bodyPr/>
          <a:lstStyle/>
          <a:p>
            <a:r>
              <a:rPr lang="pl-PL" b="1" dirty="0"/>
              <a:t>NAUKA O PRACY ORAZ NOWE WARTOŚCI W TECHNICE</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215516" y="1844824"/>
            <a:ext cx="8712968" cy="4860776"/>
          </a:xfrm>
          <a:solidFill>
            <a:schemeClr val="accent5">
              <a:lumMod val="60000"/>
              <a:lumOff val="40000"/>
            </a:schemeClr>
          </a:solidFill>
        </p:spPr>
        <p:txBody>
          <a:bodyPr/>
          <a:lstStyle/>
          <a:p>
            <a:r>
              <a:rPr lang="pl-PL" sz="2400" b="1" dirty="0"/>
              <a:t>Nauki o człowieku jest to ogólna nazwa grupy nauk humanistycznych i przyrodniczych, które zajmują się budową i funkcjonowaniem człowieka jako jednostki  oraz funkcjonowaniem człowieka jako składnika społeczeństwa (nurt eutyfronika).</a:t>
            </a:r>
          </a:p>
          <a:p>
            <a:endParaRPr lang="pl-PL" sz="2400" b="1" dirty="0"/>
          </a:p>
          <a:p>
            <a:r>
              <a:rPr lang="pl-PL" sz="2400" b="1" dirty="0"/>
              <a:t>Mianem nauki techniczne nazywa się wiedzę konstruktorską niezbędną do tworzenia i utrzymywania systemów technicznych służących do wytwarzania, przemieszczania, przetwarzania, gromadzenia dóbr materialnych, energii i informacji.</a:t>
            </a:r>
          </a:p>
        </p:txBody>
      </p:sp>
    </p:spTree>
    <p:extLst>
      <p:ext uri="{BB962C8B-B14F-4D97-AF65-F5344CB8AC3E}">
        <p14:creationId xmlns:p14="http://schemas.microsoft.com/office/powerpoint/2010/main" val="13259508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8991AE2-B218-4751-9CD2-FC11C28CDB3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2" name="Rectangle 2"/>
          <p:cNvSpPr>
            <a:spLocks noGrp="1" noChangeArrowheads="1"/>
          </p:cNvSpPr>
          <p:nvPr>
            <p:ph type="title"/>
          </p:nvPr>
        </p:nvSpPr>
        <p:spPr>
          <a:xfrm>
            <a:off x="0" y="26627"/>
            <a:ext cx="9144000" cy="1143000"/>
          </a:xfrm>
          <a:solidFill>
            <a:schemeClr val="accent1">
              <a:lumMod val="40000"/>
              <a:lumOff val="60000"/>
            </a:schemeClr>
          </a:solidFill>
        </p:spPr>
        <p:txBody>
          <a:bodyPr/>
          <a:lstStyle/>
          <a:p>
            <a:r>
              <a:rPr lang="pl-PL" b="1" dirty="0"/>
              <a:t>BIBLIOGRAFIA</a:t>
            </a:r>
          </a:p>
        </p:txBody>
      </p:sp>
      <p:sp>
        <p:nvSpPr>
          <p:cNvPr id="30723" name="Rectangle 3"/>
          <p:cNvSpPr>
            <a:spLocks noGrp="1" noChangeArrowheads="1"/>
          </p:cNvSpPr>
          <p:nvPr>
            <p:ph type="body" idx="1"/>
          </p:nvPr>
        </p:nvSpPr>
        <p:spPr>
          <a:xfrm>
            <a:off x="12902" y="1340768"/>
            <a:ext cx="9144000" cy="5760640"/>
          </a:xfrm>
          <a:solidFill>
            <a:srgbClr val="CCFFCC"/>
          </a:solidFill>
        </p:spPr>
        <p:txBody>
          <a:bodyPr/>
          <a:lstStyle/>
          <a:p>
            <a:pPr>
              <a:lnSpc>
                <a:spcPct val="90000"/>
              </a:lnSpc>
            </a:pPr>
            <a:r>
              <a:rPr lang="pl-PL" sz="2400" b="1" u="sng" dirty="0" err="1"/>
              <a:t>Bartuzi</a:t>
            </a:r>
            <a:r>
              <a:rPr lang="pl-PL" sz="2400" b="1" u="sng" dirty="0"/>
              <a:t> P. Roman-</a:t>
            </a:r>
            <a:r>
              <a:rPr lang="pl-PL" sz="2400" b="1" u="sng" dirty="0" err="1"/>
              <a:t>Liu</a:t>
            </a:r>
            <a:r>
              <a:rPr lang="pl-PL" sz="2400" b="1" u="sng" dirty="0"/>
              <a:t> D.: </a:t>
            </a:r>
            <a:r>
              <a:rPr lang="pl-PL" sz="2400" b="1" dirty="0"/>
              <a:t>Obciążenia i zmęczenia układu mięśniowo – szkieletowego z zastosowaniem elektromiografii. Bezpieczeństwo Pracy nr 4 2007.</a:t>
            </a:r>
          </a:p>
          <a:p>
            <a:r>
              <a:rPr lang="pl-PL" sz="2400" b="1" u="sng" dirty="0"/>
              <a:t>Górska E.:</a:t>
            </a:r>
            <a:r>
              <a:rPr lang="pl-PL" sz="2400" b="1" dirty="0"/>
              <a:t> Ergonomia w zarządzaniu przez jakość, Problemy Jakości nr 7, 1997.</a:t>
            </a:r>
          </a:p>
          <a:p>
            <a:pPr>
              <a:lnSpc>
                <a:spcPct val="90000"/>
              </a:lnSpc>
            </a:pPr>
            <a:r>
              <a:rPr lang="pl-PL" sz="2400" b="1" u="sng" dirty="0"/>
              <a:t>Jóźwiak Zb.:</a:t>
            </a:r>
            <a:r>
              <a:rPr lang="pl-PL" sz="2400" b="1" dirty="0"/>
              <a:t> Wystarczy wiedzieć jak siedzieć. Promotor nr 5 2011.</a:t>
            </a:r>
          </a:p>
          <a:p>
            <a:pPr>
              <a:lnSpc>
                <a:spcPct val="90000"/>
              </a:lnSpc>
            </a:pPr>
            <a:r>
              <a:rPr lang="pl-PL" sz="2400" b="1" u="sng" dirty="0">
                <a:latin typeface="Arial" panose="020B0604020202020204" pitchFamily="34" charset="0"/>
                <a:cs typeface="Arial" panose="020B0604020202020204" pitchFamily="34" charset="0"/>
              </a:rPr>
              <a:t>Sadłowska-Wrzesińska J.: </a:t>
            </a:r>
            <a:r>
              <a:rPr lang="pl-PL" sz="2400" b="1" dirty="0">
                <a:latin typeface="Arial" panose="020B0604020202020204" pitchFamily="34" charset="0"/>
                <a:cs typeface="Arial" panose="020B0604020202020204" pitchFamily="34" charset="0"/>
              </a:rPr>
              <a:t>Kultura bezpieczeństwa pracy jako element silnej kultury organizacyjnej, Wydawnictwo WS </a:t>
            </a:r>
            <a:r>
              <a:rPr lang="pl-PL" sz="2400" b="1" dirty="0" err="1">
                <a:latin typeface="Arial" panose="020B0604020202020204" pitchFamily="34" charset="0"/>
                <a:cs typeface="Arial" panose="020B0604020202020204" pitchFamily="34" charset="0"/>
              </a:rPr>
              <a:t>HiU</a:t>
            </a:r>
            <a:r>
              <a:rPr lang="pl-PL" sz="2400" b="1" dirty="0">
                <a:latin typeface="Arial" panose="020B0604020202020204" pitchFamily="34" charset="0"/>
                <a:cs typeface="Arial" panose="020B0604020202020204" pitchFamily="34" charset="0"/>
              </a:rPr>
              <a:t>, Poznań 2014.</a:t>
            </a:r>
            <a:endParaRPr lang="pl-PL" sz="2400" b="1" dirty="0"/>
          </a:p>
          <a:p>
            <a:pPr>
              <a:lnSpc>
                <a:spcPct val="90000"/>
              </a:lnSpc>
            </a:pPr>
            <a:r>
              <a:rPr lang="pl-PL" sz="2400" b="1" u="sng" dirty="0">
                <a:latin typeface="Arial" panose="020B0604020202020204" pitchFamily="34" charset="0"/>
                <a:cs typeface="Arial" panose="020B0604020202020204" pitchFamily="34" charset="0"/>
              </a:rPr>
              <a:t>Stankiewicz, M., Sznajder, M.:</a:t>
            </a:r>
            <a:r>
              <a:rPr lang="pl-PL" sz="2400" b="1" dirty="0">
                <a:latin typeface="Arial" panose="020B0604020202020204" pitchFamily="34" charset="0"/>
                <a:cs typeface="Arial" panose="020B0604020202020204" pitchFamily="34" charset="0"/>
              </a:rPr>
              <a:t> Badanie poziomu bezpieczeństwa pracy w przedsiębiorstwie, [, Oficyna Wydawnicza Politechniki Białostockiej, Białystok 2010.</a:t>
            </a:r>
          </a:p>
          <a:p>
            <a:pPr>
              <a:lnSpc>
                <a:spcPct val="90000"/>
              </a:lnSpc>
            </a:pPr>
            <a:r>
              <a:rPr lang="pl-PL" sz="2400" b="1" u="sng" dirty="0"/>
              <a:t>Wieczorek Z.: </a:t>
            </a:r>
            <a:r>
              <a:rPr lang="pl-PL" sz="2400" b="1" dirty="0"/>
              <a:t>Bezpieczeństwo higiena pracy i ergonomia w pracy biurowej. PIP Wrocław 2010.</a:t>
            </a:r>
          </a:p>
          <a:p>
            <a:pPr>
              <a:lnSpc>
                <a:spcPct val="90000"/>
              </a:lnSpc>
            </a:pPr>
            <a:endParaRPr lang="pl-PL" sz="2400" b="1" dirty="0"/>
          </a:p>
          <a:p>
            <a:endParaRPr lang="pl-PL" sz="2400" b="1" u="sng"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13</a:t>
            </a:fld>
            <a:endParaRPr lang="pl-PL"/>
          </a:p>
        </p:txBody>
      </p:sp>
      <p:sp>
        <p:nvSpPr>
          <p:cNvPr id="8194" name="Rectangle 2"/>
          <p:cNvSpPr>
            <a:spLocks noGrp="1" noChangeArrowheads="1"/>
          </p:cNvSpPr>
          <p:nvPr>
            <p:ph type="title"/>
          </p:nvPr>
        </p:nvSpPr>
        <p:spPr>
          <a:xfrm>
            <a:off x="0" y="404664"/>
            <a:ext cx="9144000" cy="1296144"/>
          </a:xfrm>
          <a:solidFill>
            <a:schemeClr val="accent1">
              <a:lumMod val="20000"/>
              <a:lumOff val="80000"/>
            </a:schemeClr>
          </a:solidFill>
        </p:spPr>
        <p:txBody>
          <a:bodyPr/>
          <a:lstStyle/>
          <a:p>
            <a:r>
              <a:rPr lang="pl-PL" b="1" dirty="0"/>
              <a:t>ŹRÓDŁA ERGONOMII </a:t>
            </a:r>
            <a:br>
              <a:rPr lang="pl-PL" b="1" dirty="0"/>
            </a:br>
            <a:r>
              <a:rPr lang="pl-PL" b="1" dirty="0"/>
              <a:t>W PRAKTYCE I NAUCE</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215516" y="1844824"/>
            <a:ext cx="8712968" cy="4860776"/>
          </a:xfrm>
          <a:solidFill>
            <a:schemeClr val="accent5">
              <a:lumMod val="60000"/>
              <a:lumOff val="40000"/>
            </a:schemeClr>
          </a:solidFill>
        </p:spPr>
        <p:txBody>
          <a:bodyPr/>
          <a:lstStyle/>
          <a:p>
            <a:r>
              <a:rPr lang="pl-PL" sz="2400" b="1" dirty="0"/>
              <a:t>W wyniku postępu w dziedzinie budowy samolotów bojowych i transportowych powstał trudny do rozwiązania problem dostosowania do możliwości ludzkich konstrukcji i rozmieszczenia urządzeń sygnalizacyjnych w kabinie pilota.</a:t>
            </a:r>
          </a:p>
          <a:p>
            <a:endParaRPr lang="pl-PL" sz="2400" b="1" dirty="0"/>
          </a:p>
          <a:p>
            <a:r>
              <a:rPr lang="pl-PL" sz="2400" b="1" dirty="0"/>
              <a:t>Operatorzy osiągnęli kres swoich możliwości i najsprawniejsze metody selekcji, doboru treningu i motywowania nie przynosiły spodziewanych efektów, do badań włączano psychologów, fizjologów oraz antropologów (nurt </a:t>
            </a:r>
            <a:r>
              <a:rPr lang="pl-PL" sz="2400" b="1" dirty="0" err="1"/>
              <a:t>human</a:t>
            </a:r>
            <a:r>
              <a:rPr lang="pl-PL" sz="2400" b="1" dirty="0"/>
              <a:t> engineering).</a:t>
            </a:r>
          </a:p>
        </p:txBody>
      </p:sp>
    </p:spTree>
    <p:extLst>
      <p:ext uri="{BB962C8B-B14F-4D97-AF65-F5344CB8AC3E}">
        <p14:creationId xmlns:p14="http://schemas.microsoft.com/office/powerpoint/2010/main" val="639401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DA83A462-3F79-4EB7-9663-58C69381A736}" type="slidenum">
              <a:rPr lang="pl-PL"/>
              <a:pPr/>
              <a:t>14</a:t>
            </a:fld>
            <a:endParaRPr lang="pl-PL"/>
          </a:p>
        </p:txBody>
      </p:sp>
      <p:sp>
        <p:nvSpPr>
          <p:cNvPr id="6146"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a:t>MODEL </a:t>
            </a:r>
            <a:br>
              <a:rPr lang="pl-PL" b="1"/>
            </a:br>
            <a:r>
              <a:rPr lang="pl-PL" b="1"/>
              <a:t>SYSTEM PRACY</a:t>
            </a:r>
          </a:p>
        </p:txBody>
      </p:sp>
      <p:graphicFrame>
        <p:nvGraphicFramePr>
          <p:cNvPr id="81920" name="Object 0"/>
          <p:cNvGraphicFramePr>
            <a:graphicFrameLocks noGrp="1" noChangeAspect="1"/>
          </p:cNvGraphicFramePr>
          <p:nvPr>
            <p:ph idx="1"/>
          </p:nvPr>
        </p:nvGraphicFramePr>
        <p:xfrm>
          <a:off x="228600" y="1981200"/>
          <a:ext cx="8686800" cy="4648200"/>
        </p:xfrm>
        <a:graphic>
          <a:graphicData uri="http://schemas.openxmlformats.org/presentationml/2006/ole">
            <mc:AlternateContent xmlns:mc="http://schemas.openxmlformats.org/markup-compatibility/2006">
              <mc:Choice xmlns:v="urn:schemas-microsoft-com:vml" Requires="v">
                <p:oleObj spid="_x0000_s81941" name="SnapGrafx" r:id="rId4" imgW="6363720" imgH="4831920" progId="SnapGrafx">
                  <p:embed/>
                </p:oleObj>
              </mc:Choice>
              <mc:Fallback>
                <p:oleObj name="SnapGrafx" r:id="rId4" imgW="6363720" imgH="4831920" progId="SnapGrafx">
                  <p:embed/>
                  <p:pic>
                    <p:nvPicPr>
                      <p:cNvPr id="0" name="Picture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81200"/>
                        <a:ext cx="8686800" cy="4648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fld id="{02B3850C-1CCC-416B-B58F-95D3944C8DE9}" type="slidenum">
              <a:rPr lang="pl-PL"/>
              <a:pPr/>
              <a:t>15</a:t>
            </a:fld>
            <a:endParaRPr lang="pl-PL"/>
          </a:p>
        </p:txBody>
      </p:sp>
      <p:sp>
        <p:nvSpPr>
          <p:cNvPr id="16386"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ELEMENTY I REALCJE </a:t>
            </a:r>
            <a:br>
              <a:rPr lang="pl-PL" b="1" dirty="0"/>
            </a:br>
            <a:r>
              <a:rPr lang="pl-PL" b="1" dirty="0"/>
              <a:t>W SYSTEMIE PRACY</a:t>
            </a:r>
            <a:endParaRPr lang="pl-PL" dirty="0"/>
          </a:p>
        </p:txBody>
      </p:sp>
      <p:sp>
        <p:nvSpPr>
          <p:cNvPr id="16387" name="Rectangle 3"/>
          <p:cNvSpPr>
            <a:spLocks noGrp="1" noChangeArrowheads="1"/>
          </p:cNvSpPr>
          <p:nvPr>
            <p:ph type="body" sz="half" idx="1"/>
          </p:nvPr>
        </p:nvSpPr>
        <p:spPr>
          <a:xfrm>
            <a:off x="251520" y="1981200"/>
            <a:ext cx="4536504" cy="4114800"/>
          </a:xfrm>
          <a:solidFill>
            <a:srgbClr val="CCFFCC"/>
          </a:solidFill>
        </p:spPr>
        <p:txBody>
          <a:bodyPr/>
          <a:lstStyle/>
          <a:p>
            <a:pPr>
              <a:buFontTx/>
              <a:buNone/>
            </a:pPr>
            <a:r>
              <a:rPr lang="pl-PL" sz="2400" b="1" u="sng" dirty="0"/>
              <a:t>ELEMENTY:</a:t>
            </a:r>
            <a:endParaRPr lang="pl-PL" sz="2400" b="1" dirty="0"/>
          </a:p>
          <a:p>
            <a:endParaRPr lang="pl-PL" sz="2400" b="1" dirty="0"/>
          </a:p>
          <a:p>
            <a:r>
              <a:rPr lang="pl-PL" sz="2400" b="1" dirty="0"/>
              <a:t>Operator </a:t>
            </a:r>
          </a:p>
          <a:p>
            <a:r>
              <a:rPr lang="pl-PL" sz="2400" b="1" dirty="0"/>
              <a:t>Wyposażenie techniczne</a:t>
            </a:r>
          </a:p>
          <a:p>
            <a:r>
              <a:rPr lang="pl-PL" sz="2400" b="1" dirty="0"/>
              <a:t>Metody pracy</a:t>
            </a:r>
          </a:p>
          <a:p>
            <a:r>
              <a:rPr lang="pl-PL" sz="2400" b="1" dirty="0"/>
              <a:t>Warunki pracy</a:t>
            </a:r>
          </a:p>
          <a:p>
            <a:r>
              <a:rPr lang="pl-PL" sz="2400" b="1" dirty="0"/>
              <a:t>Ukształtowanie przestrzeni</a:t>
            </a:r>
          </a:p>
        </p:txBody>
      </p:sp>
      <p:sp>
        <p:nvSpPr>
          <p:cNvPr id="16388" name="Rectangle 4"/>
          <p:cNvSpPr>
            <a:spLocks noGrp="1" noChangeArrowheads="1"/>
          </p:cNvSpPr>
          <p:nvPr>
            <p:ph type="body" sz="half" idx="2"/>
          </p:nvPr>
        </p:nvSpPr>
        <p:spPr>
          <a:xfrm>
            <a:off x="5076056" y="1981200"/>
            <a:ext cx="3458346" cy="4114800"/>
          </a:xfrm>
          <a:solidFill>
            <a:srgbClr val="FFFF99"/>
          </a:solidFill>
        </p:spPr>
        <p:txBody>
          <a:bodyPr/>
          <a:lstStyle/>
          <a:p>
            <a:pPr>
              <a:buFontTx/>
              <a:buNone/>
            </a:pPr>
            <a:r>
              <a:rPr lang="pl-PL" sz="2400" b="1" u="sng" dirty="0"/>
              <a:t>RELACJE:</a:t>
            </a:r>
          </a:p>
          <a:p>
            <a:pPr>
              <a:buFontTx/>
              <a:buNone/>
            </a:pPr>
            <a:endParaRPr lang="pl-PL" sz="2400" b="1" dirty="0"/>
          </a:p>
          <a:p>
            <a:r>
              <a:rPr lang="pl-PL" sz="2400" b="1" dirty="0"/>
              <a:t>Energetyczne</a:t>
            </a:r>
          </a:p>
          <a:p>
            <a:r>
              <a:rPr lang="pl-PL" sz="2400" b="1" dirty="0"/>
              <a:t>Informacyjne</a:t>
            </a:r>
          </a:p>
          <a:p>
            <a:r>
              <a:rPr lang="pl-PL" sz="2400" b="1" dirty="0"/>
              <a:t>Czasowe</a:t>
            </a:r>
          </a:p>
          <a:p>
            <a:r>
              <a:rPr lang="pl-PL" sz="2400" b="1" dirty="0"/>
              <a:t>Przestrzenne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fld id="{B629F8CA-C7CA-48E6-BD60-98FC31CD6F66}" type="slidenum">
              <a:rPr lang="pl-PL"/>
              <a:pPr/>
              <a:t>16</a:t>
            </a:fld>
            <a:endParaRPr lang="pl-PL"/>
          </a:p>
        </p:txBody>
      </p:sp>
      <p:sp>
        <p:nvSpPr>
          <p:cNvPr id="1331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CELE </a:t>
            </a:r>
            <a:br>
              <a:rPr lang="pl-PL" b="1" dirty="0"/>
            </a:br>
            <a:r>
              <a:rPr lang="pl-PL" b="1" dirty="0"/>
              <a:t>SYSTEMU PRACY</a:t>
            </a:r>
            <a:endParaRPr lang="pl-PL" dirty="0"/>
          </a:p>
        </p:txBody>
      </p:sp>
      <p:sp>
        <p:nvSpPr>
          <p:cNvPr id="13315" name="Rectangle 3"/>
          <p:cNvSpPr>
            <a:spLocks noGrp="1" noChangeArrowheads="1"/>
          </p:cNvSpPr>
          <p:nvPr>
            <p:ph type="body" sz="half" idx="1"/>
          </p:nvPr>
        </p:nvSpPr>
        <p:spPr>
          <a:xfrm>
            <a:off x="457200" y="1981200"/>
            <a:ext cx="3810000" cy="4495800"/>
          </a:xfrm>
          <a:solidFill>
            <a:srgbClr val="CCFFCC"/>
          </a:solidFill>
        </p:spPr>
        <p:txBody>
          <a:bodyPr/>
          <a:lstStyle/>
          <a:p>
            <a:pPr>
              <a:buFontTx/>
              <a:buNone/>
            </a:pPr>
            <a:r>
              <a:rPr lang="pl-PL" sz="2400" b="1" u="sng"/>
              <a:t>EFEKTYWNOŚĆ:</a:t>
            </a:r>
            <a:endParaRPr lang="pl-PL" sz="2400" b="1"/>
          </a:p>
          <a:p>
            <a:r>
              <a:rPr lang="pl-PL" sz="2400" b="1"/>
              <a:t>zwiększenie wydajności, </a:t>
            </a:r>
          </a:p>
          <a:p>
            <a:r>
              <a:rPr lang="pl-PL" sz="2400" b="1"/>
              <a:t>polepszenie jakości, </a:t>
            </a:r>
          </a:p>
          <a:p>
            <a:r>
              <a:rPr lang="pl-PL" sz="2400" b="1"/>
              <a:t>wykorzystanie czasu, </a:t>
            </a:r>
          </a:p>
          <a:p>
            <a:r>
              <a:rPr lang="pl-PL" sz="2400" b="1"/>
              <a:t>zwiększenie różnorodności, </a:t>
            </a:r>
          </a:p>
          <a:p>
            <a:r>
              <a:rPr lang="pl-PL" sz="2400" b="1"/>
              <a:t>ochrona  środowiska,</a:t>
            </a:r>
          </a:p>
          <a:p>
            <a:r>
              <a:rPr lang="pl-PL" sz="2400" b="1"/>
              <a:t>zmniejszenie zużycia zasobów.</a:t>
            </a:r>
            <a:endParaRPr lang="pl-PL" b="1"/>
          </a:p>
        </p:txBody>
      </p:sp>
      <p:sp>
        <p:nvSpPr>
          <p:cNvPr id="13316" name="Rectangle 4"/>
          <p:cNvSpPr>
            <a:spLocks noGrp="1" noChangeArrowheads="1"/>
          </p:cNvSpPr>
          <p:nvPr>
            <p:ph type="body" sz="half" idx="2"/>
          </p:nvPr>
        </p:nvSpPr>
        <p:spPr>
          <a:xfrm>
            <a:off x="4648200" y="1981200"/>
            <a:ext cx="4191000" cy="4495800"/>
          </a:xfrm>
          <a:solidFill>
            <a:srgbClr val="FFFF99"/>
          </a:solidFill>
        </p:spPr>
        <p:txBody>
          <a:bodyPr/>
          <a:lstStyle/>
          <a:p>
            <a:pPr>
              <a:buFontTx/>
              <a:buNone/>
            </a:pPr>
            <a:r>
              <a:rPr lang="pl-PL" sz="2400" b="1" u="sng"/>
              <a:t>HUMANIZACJA:</a:t>
            </a:r>
            <a:endParaRPr lang="pl-PL" sz="2400" b="1"/>
          </a:p>
          <a:p>
            <a:r>
              <a:rPr lang="pl-PL" sz="2400" b="1"/>
              <a:t>zmniejszenie obciążenia pracą,</a:t>
            </a:r>
          </a:p>
          <a:p>
            <a:r>
              <a:rPr lang="pl-PL" sz="2400" b="1"/>
              <a:t>zwiększenie komfortu pracy,</a:t>
            </a:r>
          </a:p>
          <a:p>
            <a:r>
              <a:rPr lang="pl-PL" sz="2400" b="1"/>
              <a:t>zwiększenie bezpieczeństwa,</a:t>
            </a:r>
          </a:p>
          <a:p>
            <a:r>
              <a:rPr lang="pl-PL" sz="2400" b="1"/>
              <a:t>realizacja potrzeb człowieka,</a:t>
            </a:r>
          </a:p>
          <a:p>
            <a:r>
              <a:rPr lang="pl-PL" sz="2400" b="1"/>
              <a:t>zmniejszenie monotonii.</a:t>
            </a:r>
          </a:p>
          <a:p>
            <a:pPr algn="r">
              <a:buFontTx/>
              <a:buNone/>
            </a:pPr>
            <a:r>
              <a:rPr lang="pl-PL" sz="2000" b="1"/>
              <a:t>(Kirchner R.: 1992)</a:t>
            </a:r>
            <a:endParaRPr lang="pl-PL" sz="24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fld id="{B9605F08-B226-421D-A266-22C45C59FDAB}" type="slidenum">
              <a:rPr lang="pl-PL"/>
              <a:pPr/>
              <a:t>17</a:t>
            </a:fld>
            <a:endParaRPr lang="pl-PL"/>
          </a:p>
        </p:txBody>
      </p:sp>
      <p:sp>
        <p:nvSpPr>
          <p:cNvPr id="12290"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RODOWÓD </a:t>
            </a:r>
            <a:br>
              <a:rPr lang="pl-PL" b="1" dirty="0"/>
            </a:br>
            <a:r>
              <a:rPr lang="pl-PL" b="1" dirty="0"/>
              <a:t>ERGONOMII</a:t>
            </a:r>
          </a:p>
        </p:txBody>
      </p:sp>
      <p:sp>
        <p:nvSpPr>
          <p:cNvPr id="12291" name="Rectangle 3"/>
          <p:cNvSpPr>
            <a:spLocks noGrp="1" noChangeArrowheads="1"/>
          </p:cNvSpPr>
          <p:nvPr>
            <p:ph type="body" sz="half" idx="1"/>
          </p:nvPr>
        </p:nvSpPr>
        <p:spPr>
          <a:xfrm>
            <a:off x="4211960" y="1916832"/>
            <a:ext cx="4968552" cy="3888432"/>
          </a:xfrm>
          <a:solidFill>
            <a:srgbClr val="CCFFCC"/>
          </a:solidFill>
        </p:spPr>
        <p:txBody>
          <a:bodyPr/>
          <a:lstStyle/>
          <a:p>
            <a:r>
              <a:rPr lang="pl-PL" sz="2400" b="1" dirty="0"/>
              <a:t>W 1949 r. w Wielkiej Brytanii powstało pierwsze w świecie Towarzystwo Badań Ergonomicznych (</a:t>
            </a:r>
            <a:r>
              <a:rPr lang="pl-PL" sz="2400" b="1" dirty="0" err="1"/>
              <a:t>Ergonomic</a:t>
            </a:r>
            <a:r>
              <a:rPr lang="pl-PL" sz="2400" b="1" dirty="0"/>
              <a:t> </a:t>
            </a:r>
            <a:r>
              <a:rPr lang="pl-PL" sz="2400" b="1" dirty="0" err="1"/>
              <a:t>Research</a:t>
            </a:r>
            <a:r>
              <a:rPr lang="pl-PL" sz="2400" b="1" dirty="0"/>
              <a:t> </a:t>
            </a:r>
            <a:r>
              <a:rPr lang="pl-PL" sz="2400" b="1" dirty="0" err="1"/>
              <a:t>Sosciete</a:t>
            </a:r>
            <a:r>
              <a:rPr lang="pl-PL" sz="2400" b="1" dirty="0"/>
              <a:t>, ERS).</a:t>
            </a:r>
          </a:p>
          <a:p>
            <a:endParaRPr lang="pl-PL" sz="2400" b="1" dirty="0"/>
          </a:p>
          <a:p>
            <a:r>
              <a:rPr lang="pl-PL" sz="2400" b="1" dirty="0"/>
              <a:t>W 1959 r. w Oxfordzie powołano Międzynarodowe Stowarzyszenie Ergonomiczne (IEA).</a:t>
            </a:r>
          </a:p>
        </p:txBody>
      </p:sp>
      <p:sp>
        <p:nvSpPr>
          <p:cNvPr id="12292" name="Rectangle 4"/>
          <p:cNvSpPr>
            <a:spLocks noGrp="1" noChangeArrowheads="1"/>
          </p:cNvSpPr>
          <p:nvPr>
            <p:ph type="body" sz="half" idx="2"/>
          </p:nvPr>
        </p:nvSpPr>
        <p:spPr>
          <a:xfrm>
            <a:off x="107504" y="1844824"/>
            <a:ext cx="3960440" cy="4267200"/>
          </a:xfrm>
          <a:solidFill>
            <a:srgbClr val="FFFF99"/>
          </a:solidFill>
        </p:spPr>
        <p:txBody>
          <a:bodyPr/>
          <a:lstStyle/>
          <a:p>
            <a:r>
              <a:rPr lang="pl-PL" sz="2400" b="1" dirty="0"/>
              <a:t>W 1857 r. ukazał się manifest ergonomiczny pt. </a:t>
            </a:r>
            <a:r>
              <a:rPr lang="pl-PL" sz="2400" b="1" u="sng" dirty="0"/>
              <a:t>„Rys ergonomii...”,</a:t>
            </a:r>
            <a:r>
              <a:rPr lang="pl-PL" sz="2400" b="1" dirty="0"/>
              <a:t> który dał w  Polsce początek nauce o pracy.</a:t>
            </a:r>
          </a:p>
          <a:p>
            <a:r>
              <a:rPr lang="pl-PL" sz="2400" b="1" dirty="0"/>
              <a:t> </a:t>
            </a:r>
            <a:r>
              <a:rPr lang="pl-PL" sz="2400" b="1" u="sng" dirty="0" err="1"/>
              <a:t>W.Jastrzębowski</a:t>
            </a:r>
            <a:r>
              <a:rPr lang="pl-PL" sz="2400" b="1" dirty="0"/>
              <a:t> posługiwał się terminem „ergonomia” w kontekście filozofii pozytywistycznej.</a:t>
            </a:r>
          </a:p>
          <a:p>
            <a:pPr algn="r">
              <a:buFontTx/>
              <a:buNone/>
            </a:pPr>
            <a:r>
              <a:rPr lang="pl-PL" sz="2000" b="1" dirty="0"/>
              <a:t>(Bańka J.: 1970)</a:t>
            </a:r>
            <a:endParaRPr lang="pl-PL"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7F4543FB-4816-4A7A-A32C-E16E35A3D7AD}" type="slidenum">
              <a:rPr lang="pl-PL"/>
              <a:pPr/>
              <a:t>18</a:t>
            </a:fld>
            <a:endParaRPr lang="pl-PL"/>
          </a:p>
        </p:txBody>
      </p:sp>
      <p:sp>
        <p:nvSpPr>
          <p:cNvPr id="20482"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a:t>OKREŚLENIE </a:t>
            </a:r>
            <a:br>
              <a:rPr lang="pl-PL" b="1"/>
            </a:br>
            <a:r>
              <a:rPr lang="pl-PL" b="1"/>
              <a:t>ERGONOMII</a:t>
            </a:r>
          </a:p>
        </p:txBody>
      </p:sp>
      <p:sp>
        <p:nvSpPr>
          <p:cNvPr id="20483" name="Rectangle 3"/>
          <p:cNvSpPr>
            <a:spLocks noGrp="1" noChangeArrowheads="1"/>
          </p:cNvSpPr>
          <p:nvPr>
            <p:ph type="body" idx="1"/>
          </p:nvPr>
        </p:nvSpPr>
        <p:spPr>
          <a:xfrm>
            <a:off x="302542" y="1897807"/>
            <a:ext cx="8597577" cy="2599928"/>
          </a:xfrm>
          <a:solidFill>
            <a:srgbClr val="CCFFCC"/>
          </a:solidFill>
        </p:spPr>
        <p:txBody>
          <a:bodyPr/>
          <a:lstStyle/>
          <a:p>
            <a:r>
              <a:rPr lang="pl-PL" sz="2400" b="1" u="sng" dirty="0"/>
              <a:t>Ergonomia jest kompleksową nauką empiryczną</a:t>
            </a:r>
            <a:r>
              <a:rPr lang="pl-PL" sz="2400" b="1" dirty="0"/>
              <a:t> ukierunkowaną na wieloaspektowe poznanie układu człowiek - praca i opracowanie dyrektyw dla urzeczywistnienia w praktyce obustronnego dostosowania elementów układu celem zapewnienia mu możliwie optymalnego funkcjonowania.</a:t>
            </a:r>
          </a:p>
          <a:p>
            <a:pPr algn="r">
              <a:buFontTx/>
              <a:buNone/>
            </a:pPr>
            <a:r>
              <a:rPr lang="pl-PL" sz="2000" b="1" dirty="0"/>
              <a:t>(Olszewski J.: 1993)</a:t>
            </a:r>
            <a:endParaRPr lang="pl-PL" dirty="0"/>
          </a:p>
        </p:txBody>
      </p:sp>
      <p:sp>
        <p:nvSpPr>
          <p:cNvPr id="2" name="Prostokąt 1">
            <a:extLst>
              <a:ext uri="{FF2B5EF4-FFF2-40B4-BE49-F238E27FC236}">
                <a16:creationId xmlns:a16="http://schemas.microsoft.com/office/drawing/2014/main" id="{00FA55D0-8FDC-4994-8A33-16C137162B69}"/>
              </a:ext>
            </a:extLst>
          </p:cNvPr>
          <p:cNvSpPr/>
          <p:nvPr/>
        </p:nvSpPr>
        <p:spPr>
          <a:xfrm>
            <a:off x="302542" y="4797152"/>
            <a:ext cx="8575104" cy="1846659"/>
          </a:xfrm>
          <a:prstGeom prst="rect">
            <a:avLst/>
          </a:prstGeom>
          <a:solidFill>
            <a:srgbClr val="FFFF00"/>
          </a:solidFill>
        </p:spPr>
        <p:txBody>
          <a:bodyPr wrap="square">
            <a:spAutoFit/>
          </a:bodyPr>
          <a:lstStyle/>
          <a:p>
            <a:pPr algn="just"/>
            <a:r>
              <a:rPr lang="pl-PL" b="1" dirty="0"/>
              <a:t>Celem jest utrzymanie obciążenia na możliwie niskim poziomie przez wykorzystanie osiągnięć wiedzy technicznej, medycznej, psychologicznej, socjologicznej i ekologicznej.</a:t>
            </a:r>
            <a:endParaRPr lang="pl-PL" sz="2800" b="1" dirty="0"/>
          </a:p>
          <a:p>
            <a:pPr algn="r">
              <a:buFontTx/>
              <a:buNone/>
            </a:pPr>
            <a:r>
              <a:rPr lang="pl-PL" sz="1800" b="1" dirty="0"/>
              <a:t>(</a:t>
            </a:r>
            <a:r>
              <a:rPr lang="pl-PL" sz="1800" b="1" dirty="0" err="1"/>
              <a:t>Bullinger</a:t>
            </a:r>
            <a:r>
              <a:rPr lang="pl-PL" sz="1800" b="1" dirty="0"/>
              <a:t> H-J.: 1994)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fld id="{34FB0DC8-09BE-4B22-868B-0E05BAC0DF0A}" type="slidenum">
              <a:rPr lang="pl-PL"/>
              <a:pPr/>
              <a:t>19</a:t>
            </a:fld>
            <a:endParaRPr lang="pl-PL"/>
          </a:p>
        </p:txBody>
      </p:sp>
      <p:sp>
        <p:nvSpPr>
          <p:cNvPr id="65538" name="Rectangle 1026"/>
          <p:cNvSpPr>
            <a:spLocks noGrp="1" noChangeArrowheads="1"/>
          </p:cNvSpPr>
          <p:nvPr>
            <p:ph type="body" sz="half" idx="1"/>
          </p:nvPr>
        </p:nvSpPr>
        <p:spPr>
          <a:xfrm>
            <a:off x="685800" y="2362200"/>
            <a:ext cx="7772400" cy="1295400"/>
          </a:xfrm>
          <a:solidFill>
            <a:srgbClr val="CCFFCC"/>
          </a:solidFill>
        </p:spPr>
        <p:txBody>
          <a:bodyPr/>
          <a:lstStyle/>
          <a:p>
            <a:pPr algn="just"/>
            <a:r>
              <a:rPr lang="pl-PL" sz="2400" b="1"/>
              <a:t>Jest to dziedzina wiedzy zajmująca się </a:t>
            </a:r>
            <a:r>
              <a:rPr lang="pl-PL" sz="2400" b="1" i="1"/>
              <a:t>dopasowaniem techniki do człowieka</a:t>
            </a:r>
            <a:r>
              <a:rPr lang="pl-PL" sz="2400" b="1"/>
              <a:t> w celu ułatwienia pracy.</a:t>
            </a:r>
            <a:endParaRPr lang="pl-PL" sz="2800" b="1"/>
          </a:p>
        </p:txBody>
      </p:sp>
      <p:sp>
        <p:nvSpPr>
          <p:cNvPr id="65539" name="Rectangle 1027"/>
          <p:cNvSpPr>
            <a:spLocks noGrp="1" noChangeArrowheads="1"/>
          </p:cNvSpPr>
          <p:nvPr>
            <p:ph sz="half" idx="2"/>
          </p:nvPr>
        </p:nvSpPr>
        <p:spPr>
          <a:xfrm>
            <a:off x="685800" y="4267200"/>
            <a:ext cx="7772400" cy="1905000"/>
          </a:xfrm>
          <a:solidFill>
            <a:srgbClr val="FFFF99"/>
          </a:solidFill>
        </p:spPr>
        <p:txBody>
          <a:bodyPr/>
          <a:lstStyle/>
          <a:p>
            <a:pPr algn="just"/>
            <a:r>
              <a:rPr lang="pl-PL" sz="2400" b="1"/>
              <a:t>Celem jest utrzymanie obciążenia na możliwie niskim poziomie przez wykorzystanie osiągnięć </a:t>
            </a:r>
            <a:r>
              <a:rPr lang="pl-PL" sz="2400" b="1" i="1"/>
              <a:t>wiedzy technicznej, medycznej, psychologicznej, socjologicznej i ekologicznej</a:t>
            </a:r>
            <a:r>
              <a:rPr lang="pl-PL" sz="2400" b="1"/>
              <a:t>.</a:t>
            </a:r>
            <a:endParaRPr lang="pl-PL" sz="2800" b="1"/>
          </a:p>
          <a:p>
            <a:pPr algn="r">
              <a:buFontTx/>
              <a:buNone/>
            </a:pPr>
            <a:r>
              <a:rPr lang="pl-PL" sz="1800" b="1"/>
              <a:t>(Bullinger H-J.: 1994)</a:t>
            </a:r>
          </a:p>
        </p:txBody>
      </p:sp>
      <p:sp>
        <p:nvSpPr>
          <p:cNvPr id="65540" name="Rectangle 1028"/>
          <p:cNvSpPr>
            <a:spLocks noGrp="1" noChangeArrowheads="1"/>
          </p:cNvSpPr>
          <p:nvPr>
            <p:ph type="title"/>
          </p:nvPr>
        </p:nvSpPr>
        <p:spPr>
          <a:xfrm>
            <a:off x="0" y="609600"/>
            <a:ext cx="9144000" cy="1143000"/>
          </a:xfrm>
          <a:solidFill>
            <a:schemeClr val="accent1">
              <a:lumMod val="20000"/>
              <a:lumOff val="80000"/>
            </a:schemeClr>
          </a:solidFill>
          <a:ln/>
        </p:spPr>
        <p:txBody>
          <a:bodyPr/>
          <a:lstStyle/>
          <a:p>
            <a:r>
              <a:rPr lang="pl-PL" b="1" dirty="0"/>
              <a:t>NOWE UJĘCIE </a:t>
            </a:r>
            <a:br>
              <a:rPr lang="pl-PL" b="1" dirty="0"/>
            </a:br>
            <a:r>
              <a:rPr lang="pl-PL" b="1" dirty="0"/>
              <a:t>DEFINICJI ERGONOMII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8CF5720D-67DF-47EF-B2BD-917685022ADC}" type="slidenum">
              <a:rPr lang="pl-PL"/>
              <a:pPr/>
              <a:t>2</a:t>
            </a:fld>
            <a:endParaRPr lang="pl-PL"/>
          </a:p>
        </p:txBody>
      </p:sp>
      <p:sp>
        <p:nvSpPr>
          <p:cNvPr id="4098"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a:t>TREŚĆ</a:t>
            </a:r>
          </a:p>
        </p:txBody>
      </p:sp>
      <p:sp>
        <p:nvSpPr>
          <p:cNvPr id="4099" name="Rectangle 3"/>
          <p:cNvSpPr>
            <a:spLocks noGrp="1" noChangeArrowheads="1"/>
          </p:cNvSpPr>
          <p:nvPr>
            <p:ph type="body" idx="1"/>
          </p:nvPr>
        </p:nvSpPr>
        <p:spPr>
          <a:xfrm>
            <a:off x="685800" y="1981200"/>
            <a:ext cx="7772400" cy="4343400"/>
          </a:xfrm>
          <a:solidFill>
            <a:srgbClr val="CCFFCC"/>
          </a:solidFill>
        </p:spPr>
        <p:txBody>
          <a:bodyPr/>
          <a:lstStyle/>
          <a:p>
            <a:r>
              <a:rPr lang="pl-PL" sz="2400" b="1" dirty="0"/>
              <a:t>Praca i technika w społeczeństwie</a:t>
            </a:r>
          </a:p>
          <a:p>
            <a:r>
              <a:rPr lang="pl-PL" sz="2400" b="1" dirty="0"/>
              <a:t>Formy rozwoju organizacji pracy</a:t>
            </a:r>
          </a:p>
          <a:p>
            <a:r>
              <a:rPr lang="pl-PL" sz="2400" b="1" dirty="0"/>
              <a:t>Model i paradygmaty systemu pracy</a:t>
            </a:r>
          </a:p>
          <a:p>
            <a:r>
              <a:rPr lang="pl-PL" sz="2400" b="1" dirty="0"/>
              <a:t>Istota i rodowód ergonomii</a:t>
            </a:r>
          </a:p>
          <a:p>
            <a:r>
              <a:rPr lang="pl-PL" sz="2400" b="1" dirty="0"/>
              <a:t>Problematyka i metodologia badań ergonomii</a:t>
            </a:r>
          </a:p>
          <a:p>
            <a:r>
              <a:rPr lang="pl-PL" sz="2400" b="1" dirty="0"/>
              <a:t>Nowe kierunki rozwoju ergonomii</a:t>
            </a:r>
          </a:p>
          <a:p>
            <a:r>
              <a:rPr lang="pl-PL" sz="2400" b="1" dirty="0"/>
              <a:t>Powiązania nauki o pracy z innymi naukami</a:t>
            </a:r>
          </a:p>
          <a:p>
            <a:r>
              <a:rPr lang="pl-PL" sz="2400" b="1" dirty="0"/>
              <a:t>Zagadnienia</a:t>
            </a:r>
          </a:p>
          <a:p>
            <a:r>
              <a:rPr lang="pl-PL" sz="2400" b="1" dirty="0"/>
              <a:t>Bibliografia</a:t>
            </a:r>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fld id="{4A0BEC49-07C9-472E-B80D-11149EFD4565}" type="slidenum">
              <a:rPr lang="pl-PL"/>
              <a:pPr/>
              <a:t>20</a:t>
            </a:fld>
            <a:endParaRPr lang="pl-PL"/>
          </a:p>
        </p:txBody>
      </p:sp>
      <p:sp>
        <p:nvSpPr>
          <p:cNvPr id="17410"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ASPEKTY BADAŃ </a:t>
            </a:r>
            <a:br>
              <a:rPr lang="pl-PL" b="1" dirty="0"/>
            </a:br>
            <a:r>
              <a:rPr lang="pl-PL" b="1" dirty="0"/>
              <a:t>ERGONOMII</a:t>
            </a:r>
          </a:p>
        </p:txBody>
      </p:sp>
      <p:sp>
        <p:nvSpPr>
          <p:cNvPr id="17411" name="Rectangle 3"/>
          <p:cNvSpPr>
            <a:spLocks noGrp="1" noChangeArrowheads="1"/>
          </p:cNvSpPr>
          <p:nvPr>
            <p:ph type="body" sz="half" idx="1"/>
          </p:nvPr>
        </p:nvSpPr>
        <p:spPr>
          <a:xfrm>
            <a:off x="685800" y="1981200"/>
            <a:ext cx="3810000" cy="4267200"/>
          </a:xfrm>
          <a:solidFill>
            <a:srgbClr val="CCFFCC"/>
          </a:solidFill>
        </p:spPr>
        <p:txBody>
          <a:bodyPr/>
          <a:lstStyle/>
          <a:p>
            <a:r>
              <a:rPr lang="pl-PL" sz="2400" b="1" dirty="0"/>
              <a:t>Usprawnianie produktu</a:t>
            </a:r>
          </a:p>
          <a:p>
            <a:r>
              <a:rPr lang="pl-PL" sz="2400" b="1" dirty="0"/>
              <a:t>Doskonalenie organizacji</a:t>
            </a:r>
          </a:p>
          <a:p>
            <a:r>
              <a:rPr lang="pl-PL" sz="2400" b="1" dirty="0"/>
              <a:t>Psychologia inżynieryjna</a:t>
            </a:r>
          </a:p>
          <a:p>
            <a:r>
              <a:rPr lang="pl-PL" sz="2400" b="1" dirty="0"/>
              <a:t>Socjologia pracy</a:t>
            </a:r>
          </a:p>
          <a:p>
            <a:r>
              <a:rPr lang="pl-PL" sz="2400" b="1" dirty="0"/>
              <a:t>Fizjologia pracy</a:t>
            </a:r>
          </a:p>
          <a:p>
            <a:r>
              <a:rPr lang="pl-PL" sz="2400" b="1" dirty="0"/>
              <a:t>Antropometria</a:t>
            </a:r>
          </a:p>
          <a:p>
            <a:r>
              <a:rPr lang="pl-PL" sz="2400" b="1" dirty="0"/>
              <a:t>Medycyna pracy</a:t>
            </a:r>
          </a:p>
          <a:p>
            <a:endParaRPr lang="pl-PL" sz="2400" b="1" dirty="0"/>
          </a:p>
        </p:txBody>
      </p:sp>
      <p:sp>
        <p:nvSpPr>
          <p:cNvPr id="17412" name="Rectangle 4"/>
          <p:cNvSpPr>
            <a:spLocks noGrp="1" noChangeArrowheads="1"/>
          </p:cNvSpPr>
          <p:nvPr>
            <p:ph type="body" sz="half" idx="2"/>
          </p:nvPr>
        </p:nvSpPr>
        <p:spPr>
          <a:solidFill>
            <a:srgbClr val="FFFF99"/>
          </a:solidFill>
        </p:spPr>
        <p:txBody>
          <a:bodyPr/>
          <a:lstStyle/>
          <a:p>
            <a:endParaRPr lang="pl-PL" b="1" dirty="0"/>
          </a:p>
          <a:p>
            <a:endParaRPr lang="pl-PL" b="1" dirty="0"/>
          </a:p>
          <a:p>
            <a:r>
              <a:rPr lang="pl-PL" b="1" dirty="0"/>
              <a:t>KOREKCJA</a:t>
            </a:r>
          </a:p>
          <a:p>
            <a:pPr>
              <a:buFontTx/>
              <a:buNone/>
            </a:pPr>
            <a:endParaRPr lang="pl-PL" dirty="0"/>
          </a:p>
          <a:p>
            <a:r>
              <a:rPr lang="pl-PL" b="1" dirty="0"/>
              <a:t>KONCEPCJA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F3C253F7-4C62-4845-8637-CA1CE8B8CD4A}" type="slidenum">
              <a:rPr lang="pl-PL"/>
              <a:pPr/>
              <a:t>21</a:t>
            </a:fld>
            <a:endParaRPr lang="pl-PL"/>
          </a:p>
        </p:txBody>
      </p:sp>
      <p:sp>
        <p:nvSpPr>
          <p:cNvPr id="2355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NAJNOWSZE KIERUNKI ROZWOJU ERGONOMII</a:t>
            </a:r>
          </a:p>
        </p:txBody>
      </p:sp>
      <p:sp>
        <p:nvSpPr>
          <p:cNvPr id="23555" name="Rectangle 3"/>
          <p:cNvSpPr>
            <a:spLocks noGrp="1" noChangeArrowheads="1"/>
          </p:cNvSpPr>
          <p:nvPr>
            <p:ph type="body" idx="1"/>
          </p:nvPr>
        </p:nvSpPr>
        <p:spPr>
          <a:xfrm>
            <a:off x="685800" y="1981200"/>
            <a:ext cx="7772400" cy="4616152"/>
          </a:xfrm>
          <a:solidFill>
            <a:srgbClr val="CCFFCC"/>
          </a:solidFill>
        </p:spPr>
        <p:txBody>
          <a:bodyPr/>
          <a:lstStyle/>
          <a:p>
            <a:r>
              <a:rPr lang="pl-PL" sz="2400" b="1" dirty="0"/>
              <a:t>Ergonomia wyrobów masowego użytku</a:t>
            </a:r>
          </a:p>
          <a:p>
            <a:r>
              <a:rPr lang="pl-PL" sz="2400" b="1" dirty="0"/>
              <a:t>Ergonomia oprogramowania</a:t>
            </a:r>
          </a:p>
          <a:p>
            <a:r>
              <a:rPr lang="pl-PL" sz="2400" b="1" dirty="0"/>
              <a:t>Ergonomia pracy przy komputerze</a:t>
            </a:r>
          </a:p>
          <a:p>
            <a:r>
              <a:rPr lang="pl-PL" sz="2400" b="1" dirty="0"/>
              <a:t>Ergonomia telepracy</a:t>
            </a:r>
          </a:p>
          <a:p>
            <a:r>
              <a:rPr lang="pl-PL" sz="2400" b="1" dirty="0"/>
              <a:t>Ergonomia systemów zabezpieczenia</a:t>
            </a:r>
          </a:p>
          <a:p>
            <a:r>
              <a:rPr lang="pl-PL" sz="2400" b="1" dirty="0"/>
              <a:t>Ergonomia w projektowaniu zakładów</a:t>
            </a:r>
          </a:p>
          <a:p>
            <a:r>
              <a:rPr lang="pl-PL" sz="2400" b="1" dirty="0"/>
              <a:t>Ergonomia ludzi chorych</a:t>
            </a:r>
          </a:p>
          <a:p>
            <a:r>
              <a:rPr lang="pl-PL" sz="2400" b="1" dirty="0"/>
              <a:t>Ergonomia osób w wieku starszym</a:t>
            </a:r>
          </a:p>
          <a:p>
            <a:r>
              <a:rPr lang="pl-PL" sz="2400" b="1" dirty="0"/>
              <a:t>Ergonomia wirtualna</a:t>
            </a:r>
            <a:endParaRPr lang="pl-PL"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121A5C31-C5E4-42B4-A157-FF01D49B306A}" type="slidenum">
              <a:rPr lang="pl-PL"/>
              <a:pPr/>
              <a:t>22</a:t>
            </a:fld>
            <a:endParaRPr lang="pl-PL"/>
          </a:p>
        </p:txBody>
      </p:sp>
      <p:sp>
        <p:nvSpPr>
          <p:cNvPr id="31746"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NAUKI UCZESTNICZĄCE </a:t>
            </a:r>
            <a:br>
              <a:rPr lang="pl-PL" b="1" dirty="0"/>
            </a:br>
            <a:r>
              <a:rPr lang="pl-PL" b="1" dirty="0"/>
              <a:t>W ROZWOJU ERGONOMII</a:t>
            </a:r>
          </a:p>
        </p:txBody>
      </p:sp>
      <p:graphicFrame>
        <p:nvGraphicFramePr>
          <p:cNvPr id="84992" name="Object 0"/>
          <p:cNvGraphicFramePr>
            <a:graphicFrameLocks noGrp="1" noChangeAspect="1"/>
          </p:cNvGraphicFramePr>
          <p:nvPr>
            <p:ph idx="1"/>
          </p:nvPr>
        </p:nvGraphicFramePr>
        <p:xfrm>
          <a:off x="228600" y="1828800"/>
          <a:ext cx="8686800" cy="4800600"/>
        </p:xfrm>
        <a:graphic>
          <a:graphicData uri="http://schemas.openxmlformats.org/presentationml/2006/ole">
            <mc:AlternateContent xmlns:mc="http://schemas.openxmlformats.org/markup-compatibility/2006">
              <mc:Choice xmlns:v="urn:schemas-microsoft-com:vml" Requires="v">
                <p:oleObj spid="_x0000_s85014" name="SnapGrafx" r:id="rId4" imgW="5563440" imgH="3277440" progId="SnapGrafx">
                  <p:embed/>
                </p:oleObj>
              </mc:Choice>
              <mc:Fallback>
                <p:oleObj name="SnapGrafx" r:id="rId4" imgW="5563440" imgH="3277440" progId="SnapGrafx">
                  <p:embed/>
                  <p:pic>
                    <p:nvPicPr>
                      <p:cNvPr id="0" name="Picture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28800"/>
                        <a:ext cx="8686800" cy="48006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732C7BED-8569-402B-A3F9-0A5EF4BCA918}" type="slidenum">
              <a:rPr lang="pl-PL"/>
              <a:pPr/>
              <a:t>23</a:t>
            </a:fld>
            <a:endParaRPr lang="pl-PL"/>
          </a:p>
        </p:txBody>
      </p:sp>
      <p:sp>
        <p:nvSpPr>
          <p:cNvPr id="29698"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ZAGADNIENIA                  </a:t>
            </a:r>
            <a:br>
              <a:rPr lang="pl-PL" b="1" dirty="0"/>
            </a:br>
            <a:r>
              <a:rPr lang="pl-PL" b="1" dirty="0"/>
              <a:t>  DO DYSKUSJI</a:t>
            </a:r>
          </a:p>
        </p:txBody>
      </p:sp>
      <p:sp>
        <p:nvSpPr>
          <p:cNvPr id="29699" name="Rectangle 3"/>
          <p:cNvSpPr>
            <a:spLocks noGrp="1" noChangeArrowheads="1"/>
          </p:cNvSpPr>
          <p:nvPr>
            <p:ph type="body" idx="1"/>
          </p:nvPr>
        </p:nvSpPr>
        <p:spPr>
          <a:xfrm>
            <a:off x="683568" y="2060848"/>
            <a:ext cx="8001000" cy="4040088"/>
          </a:xfrm>
          <a:solidFill>
            <a:srgbClr val="FFFF99"/>
          </a:solidFill>
        </p:spPr>
        <p:txBody>
          <a:bodyPr/>
          <a:lstStyle/>
          <a:p>
            <a:r>
              <a:rPr lang="pl-PL" sz="2400" b="1" dirty="0"/>
              <a:t>Jakimi zagadnieniami zajmuje się ergonomia?</a:t>
            </a:r>
          </a:p>
          <a:p>
            <a:r>
              <a:rPr lang="pl-PL" sz="2400" b="1" dirty="0"/>
              <a:t>Jakie są współczesne czynniki organizacji pracy?</a:t>
            </a:r>
          </a:p>
          <a:p>
            <a:r>
              <a:rPr lang="pl-PL" sz="2400" b="1" dirty="0"/>
              <a:t>Jakie są nowe formy pracy?</a:t>
            </a:r>
          </a:p>
          <a:p>
            <a:r>
              <a:rPr lang="pl-PL" sz="2400" b="1" dirty="0"/>
              <a:t>Sens wejść i wyjść w modelu systemu pracy ?</a:t>
            </a:r>
          </a:p>
          <a:p>
            <a:r>
              <a:rPr lang="pl-PL" sz="2400" b="1" dirty="0"/>
              <a:t>Jakie są cele ergonomii?</a:t>
            </a:r>
          </a:p>
          <a:p>
            <a:r>
              <a:rPr lang="pl-PL" sz="2400" b="1" dirty="0"/>
              <a:t>Jaka jest metodologia badań ergonomii?</a:t>
            </a:r>
          </a:p>
          <a:p>
            <a:r>
              <a:rPr lang="pl-PL" sz="2400" b="1" dirty="0"/>
              <a:t>Jakie zastosowanie może mieć ergonomia?</a:t>
            </a:r>
          </a:p>
          <a:p>
            <a:r>
              <a:rPr lang="pl-PL" sz="2400" b="1" dirty="0"/>
              <a:t>Jakie są nowe kierunki rozwoju ergonomii?</a:t>
            </a:r>
          </a:p>
          <a:p>
            <a:r>
              <a:rPr lang="pl-PL" sz="2400" b="1" dirty="0"/>
              <a:t>Jakie nauki uczestniczą w rozwoju ergonomii?</a:t>
            </a:r>
            <a:endParaRPr lang="pl-PL"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A8991AE2-B218-4751-9CD2-FC11C28CDB3A}" type="slidenum">
              <a:rPr lang="pl-PL"/>
              <a:pPr/>
              <a:t>24</a:t>
            </a:fld>
            <a:endParaRPr lang="pl-PL"/>
          </a:p>
        </p:txBody>
      </p:sp>
      <p:sp>
        <p:nvSpPr>
          <p:cNvPr id="30722" name="Rectangle 2"/>
          <p:cNvSpPr>
            <a:spLocks noGrp="1" noChangeArrowheads="1"/>
          </p:cNvSpPr>
          <p:nvPr>
            <p:ph type="title"/>
          </p:nvPr>
        </p:nvSpPr>
        <p:spPr>
          <a:xfrm>
            <a:off x="0" y="381000"/>
            <a:ext cx="9144000" cy="1143000"/>
          </a:xfrm>
          <a:solidFill>
            <a:schemeClr val="accent1">
              <a:lumMod val="20000"/>
              <a:lumOff val="80000"/>
            </a:schemeClr>
          </a:solidFill>
        </p:spPr>
        <p:txBody>
          <a:bodyPr/>
          <a:lstStyle/>
          <a:p>
            <a:r>
              <a:rPr lang="pl-PL" b="1"/>
              <a:t>BIBLIOGRAFIA</a:t>
            </a:r>
          </a:p>
        </p:txBody>
      </p:sp>
      <p:sp>
        <p:nvSpPr>
          <p:cNvPr id="30723" name="Rectangle 3"/>
          <p:cNvSpPr>
            <a:spLocks noGrp="1" noChangeArrowheads="1"/>
          </p:cNvSpPr>
          <p:nvPr>
            <p:ph type="body" idx="1"/>
          </p:nvPr>
        </p:nvSpPr>
        <p:spPr>
          <a:xfrm>
            <a:off x="-9153" y="1828800"/>
            <a:ext cx="8991600" cy="4421088"/>
          </a:xfrm>
          <a:solidFill>
            <a:srgbClr val="CCFFCC"/>
          </a:solidFill>
        </p:spPr>
        <p:txBody>
          <a:bodyPr/>
          <a:lstStyle/>
          <a:p>
            <a:r>
              <a:rPr lang="pl-PL" sz="2400" b="1" u="sng" dirty="0"/>
              <a:t>Grabosz J.: </a:t>
            </a:r>
            <a:r>
              <a:rPr lang="pl-PL" sz="2400" b="1" dirty="0"/>
              <a:t>Lean Management - nowe formy ergonomicznej organizacji pracy, Mat. z </a:t>
            </a:r>
            <a:r>
              <a:rPr lang="pl-PL" sz="2400" b="1" dirty="0" err="1"/>
              <a:t>konf</a:t>
            </a:r>
            <a:r>
              <a:rPr lang="pl-PL" sz="2400" b="1" dirty="0"/>
              <a:t>. „Quo Vadis Polsko Ergonomia?” PP Poznań 1993</a:t>
            </a:r>
          </a:p>
          <a:p>
            <a:r>
              <a:rPr lang="pl-PL" sz="2400" b="1" u="sng" dirty="0"/>
              <a:t>Górska E.:</a:t>
            </a:r>
            <a:r>
              <a:rPr lang="pl-PL" sz="2400" b="1" dirty="0"/>
              <a:t> Ergonomia w zarządzaniu przez jakość, Problemy Jakości nr 7, 1997</a:t>
            </a:r>
            <a:endParaRPr lang="pl-PL" sz="2400" b="1" u="sng" dirty="0"/>
          </a:p>
          <a:p>
            <a:r>
              <a:rPr lang="pl-PL" sz="2400" b="1" u="sng" dirty="0"/>
              <a:t>Pasko-</a:t>
            </a:r>
            <a:r>
              <a:rPr lang="pl-PL" sz="2400" b="1" u="sng" dirty="0" err="1"/>
              <a:t>Porys</a:t>
            </a:r>
            <a:r>
              <a:rPr lang="pl-PL" sz="2400" b="1" u="sng" dirty="0"/>
              <a:t> W.:</a:t>
            </a:r>
            <a:r>
              <a:rPr lang="pl-PL" sz="2400" b="1" dirty="0"/>
              <a:t> Zmiany w formach organizacji pracy, </a:t>
            </a:r>
            <a:r>
              <a:rPr lang="pl-PL" sz="2400" b="1" dirty="0" err="1"/>
              <a:t>EiOP</a:t>
            </a:r>
            <a:r>
              <a:rPr lang="pl-PL" sz="2400" b="1" dirty="0"/>
              <a:t> nr 10, 1999</a:t>
            </a:r>
          </a:p>
          <a:p>
            <a:r>
              <a:rPr lang="pl-PL" sz="2400" b="1" u="sng" dirty="0"/>
              <a:t>Pokorski J.:</a:t>
            </a:r>
            <a:r>
              <a:rPr lang="pl-PL" sz="2400" b="1" dirty="0"/>
              <a:t> Ergonomia ludzi starszych, skala problemu, Atest – OP nr 1, 2000.</a:t>
            </a:r>
          </a:p>
          <a:p>
            <a:r>
              <a:rPr lang="pl-PL" sz="2400" b="1" u="sng" dirty="0"/>
              <a:t>PN-81 N-08010: </a:t>
            </a:r>
            <a:r>
              <a:rPr lang="pl-PL" sz="2400" b="1" dirty="0"/>
              <a:t>Ergonomiczne zasady projektowania systemów pracy .</a:t>
            </a:r>
            <a:endParaRPr lang="pl-PL" sz="2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374B32-CDEB-48FC-A734-9CF01D7936B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4" name="Rectangle 2"/>
          <p:cNvSpPr>
            <a:spLocks noGrp="1" noChangeArrowheads="1"/>
          </p:cNvSpPr>
          <p:nvPr>
            <p:ph type="ctrTitle"/>
          </p:nvPr>
        </p:nvSpPr>
        <p:spPr>
          <a:xfrm>
            <a:off x="0" y="2286000"/>
            <a:ext cx="9144000" cy="1143000"/>
          </a:xfrm>
          <a:solidFill>
            <a:srgbClr val="CCFFFF"/>
          </a:solidFill>
        </p:spPr>
        <p:txBody>
          <a:bodyPr/>
          <a:lstStyle/>
          <a:p>
            <a:r>
              <a:rPr lang="pl-PL" b="1" dirty="0"/>
              <a:t>ELEMENTY ORGANIZACJI PROCESÓW PRACY</a:t>
            </a:r>
          </a:p>
        </p:txBody>
      </p:sp>
      <p:sp>
        <p:nvSpPr>
          <p:cNvPr id="3075" name="Rectangle 3"/>
          <p:cNvSpPr>
            <a:spLocks noGrp="1" noChangeArrowheads="1"/>
          </p:cNvSpPr>
          <p:nvPr>
            <p:ph type="subTitle" idx="1"/>
          </p:nvPr>
        </p:nvSpPr>
        <p:spPr>
          <a:solidFill>
            <a:srgbClr val="CCFFCC"/>
          </a:solidFill>
        </p:spPr>
        <p:txBody>
          <a:bodyPr/>
          <a:lstStyle/>
          <a:p>
            <a:endParaRPr lang="pl-PL" b="1" dirty="0"/>
          </a:p>
          <a:p>
            <a:r>
              <a:rPr lang="pl-PL" b="1" dirty="0"/>
              <a:t>ERGONOMIA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E7017E2-65DC-4488-9C18-2B15FC5676F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 name="Rectangle 2"/>
          <p:cNvSpPr>
            <a:spLocks noGrp="1" noChangeArrowheads="1"/>
          </p:cNvSpPr>
          <p:nvPr>
            <p:ph type="title"/>
          </p:nvPr>
        </p:nvSpPr>
        <p:spPr>
          <a:xfrm>
            <a:off x="0" y="609600"/>
            <a:ext cx="9144000" cy="1143000"/>
          </a:xfrm>
          <a:solidFill>
            <a:srgbClr val="CCFFFF"/>
          </a:solidFill>
        </p:spPr>
        <p:txBody>
          <a:bodyPr/>
          <a:lstStyle/>
          <a:p>
            <a:r>
              <a:rPr lang="pl-PL" b="1"/>
              <a:t>TREŚĆ</a:t>
            </a:r>
          </a:p>
        </p:txBody>
      </p:sp>
      <p:sp>
        <p:nvSpPr>
          <p:cNvPr id="8195" name="Rectangle 3"/>
          <p:cNvSpPr>
            <a:spLocks noGrp="1" noChangeArrowheads="1"/>
          </p:cNvSpPr>
          <p:nvPr>
            <p:ph type="body" idx="1"/>
          </p:nvPr>
        </p:nvSpPr>
        <p:spPr>
          <a:xfrm>
            <a:off x="504825" y="2297048"/>
            <a:ext cx="8134350" cy="3968080"/>
          </a:xfrm>
          <a:solidFill>
            <a:srgbClr val="CCFFCC"/>
          </a:solidFill>
        </p:spPr>
        <p:txBody>
          <a:bodyPr/>
          <a:lstStyle/>
          <a:p>
            <a:r>
              <a:rPr lang="pl-PL" sz="2400" b="1" dirty="0"/>
              <a:t>Określenie cech pracy</a:t>
            </a:r>
          </a:p>
          <a:p>
            <a:r>
              <a:rPr lang="pl-PL" sz="2400" b="1" dirty="0"/>
              <a:t>Rodzaje pracy</a:t>
            </a:r>
          </a:p>
          <a:p>
            <a:r>
              <a:rPr lang="pl-PL" sz="2400" b="1" dirty="0"/>
              <a:t>Strukturyzacja pracy</a:t>
            </a:r>
          </a:p>
          <a:p>
            <a:r>
              <a:rPr lang="pl-PL" sz="2400" b="1" dirty="0"/>
              <a:t>System pracy</a:t>
            </a:r>
          </a:p>
          <a:p>
            <a:r>
              <a:rPr lang="pl-PL" sz="2400" b="1" dirty="0"/>
              <a:t>Cele i zasady organizacji pracy</a:t>
            </a:r>
          </a:p>
          <a:p>
            <a:r>
              <a:rPr lang="pl-PL" sz="2400" b="1" dirty="0"/>
              <a:t>Konstruowanie organizacji</a:t>
            </a:r>
          </a:p>
          <a:p>
            <a:r>
              <a:rPr lang="pl-PL" sz="2400" b="1" dirty="0"/>
              <a:t>Specjalizacja i grupowanie systemów pracy</a:t>
            </a:r>
          </a:p>
          <a:p>
            <a:r>
              <a:rPr lang="pl-PL" sz="2400" b="1" dirty="0"/>
              <a:t>Różnicowanie i koordynacja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8A413ED-4A00-4C55-B0AD-914C1D42E6A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6435" name="Rectangle 3"/>
          <p:cNvSpPr>
            <a:spLocks noGrp="1" noChangeArrowheads="1"/>
          </p:cNvSpPr>
          <p:nvPr>
            <p:ph type="body" sz="half" idx="1"/>
          </p:nvPr>
        </p:nvSpPr>
        <p:spPr>
          <a:xfrm>
            <a:off x="304800" y="1981200"/>
            <a:ext cx="8458200" cy="1600200"/>
          </a:xfrm>
          <a:solidFill>
            <a:srgbClr val="CCFFCC"/>
          </a:solidFill>
        </p:spPr>
        <p:txBody>
          <a:bodyPr/>
          <a:lstStyle/>
          <a:p>
            <a:pPr algn="just"/>
            <a:r>
              <a:rPr lang="pl-PL" sz="2400" b="1" u="sng" dirty="0"/>
              <a:t>Praca</a:t>
            </a:r>
            <a:r>
              <a:rPr lang="pl-PL" sz="2400" b="1" dirty="0"/>
              <a:t> jest to świadome i powtarzalne działanie oparte na uporządkowanej strukturze, polegające na przekształcaniu rzeczywistości dla zaspokojenia potrzeb ludzkich.                                  </a:t>
            </a:r>
            <a:r>
              <a:rPr lang="pl-PL" sz="2000" b="1" dirty="0"/>
              <a:t>(Laskowski Sz. 1986)</a:t>
            </a:r>
            <a:endParaRPr lang="pl-PL" sz="2400" b="1" dirty="0"/>
          </a:p>
        </p:txBody>
      </p:sp>
      <p:graphicFrame>
        <p:nvGraphicFramePr>
          <p:cNvPr id="146436" name="Object 4"/>
          <p:cNvGraphicFramePr>
            <a:graphicFrameLocks noGrp="1" noChangeAspect="1"/>
          </p:cNvGraphicFramePr>
          <p:nvPr>
            <p:ph sz="half" idx="2"/>
          </p:nvPr>
        </p:nvGraphicFramePr>
        <p:xfrm>
          <a:off x="228600" y="3733800"/>
          <a:ext cx="8610600" cy="2971800"/>
        </p:xfrm>
        <a:graphic>
          <a:graphicData uri="http://schemas.openxmlformats.org/presentationml/2006/ole">
            <mc:AlternateContent xmlns:mc="http://schemas.openxmlformats.org/markup-compatibility/2006">
              <mc:Choice xmlns:v="urn:schemas-microsoft-com:vml" Requires="v">
                <p:oleObj spid="_x0000_s86018" name="SnapGrafx" r:id="rId4" imgW="7263720" imgH="2157480" progId="SnapGrafx">
                  <p:embed/>
                </p:oleObj>
              </mc:Choice>
              <mc:Fallback>
                <p:oleObj name="SnapGrafx" r:id="rId4" imgW="7263720" imgH="2157480" progId="SnapGrafx">
                  <p:embed/>
                  <p:pic>
                    <p:nvPicPr>
                      <p:cNvPr id="14643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0"/>
                        <a:ext cx="8610600" cy="2971800"/>
                      </a:xfrm>
                      <a:prstGeom prst="rect">
                        <a:avLst/>
                      </a:prstGeom>
                      <a:solidFill>
                        <a:srgbClr val="CCFFFF"/>
                      </a:solidFill>
                    </p:spPr>
                  </p:pic>
                </p:oleObj>
              </mc:Fallback>
            </mc:AlternateContent>
          </a:graphicData>
        </a:graphic>
      </p:graphicFrame>
      <p:sp>
        <p:nvSpPr>
          <p:cNvPr id="146437" name="Rectangle 5"/>
          <p:cNvSpPr>
            <a:spLocks noGrp="1" noChangeArrowheads="1"/>
          </p:cNvSpPr>
          <p:nvPr>
            <p:ph type="title"/>
          </p:nvPr>
        </p:nvSpPr>
        <p:spPr>
          <a:xfrm>
            <a:off x="0" y="609600"/>
            <a:ext cx="9144000" cy="1143000"/>
          </a:xfrm>
          <a:solidFill>
            <a:srgbClr val="CCFFFF"/>
          </a:solidFill>
          <a:ln/>
        </p:spPr>
        <p:txBody>
          <a:bodyPr/>
          <a:lstStyle/>
          <a:p>
            <a:r>
              <a:rPr lang="pl-PL" b="1"/>
              <a:t>DEFINICJA I CECHY</a:t>
            </a:r>
            <a:br>
              <a:rPr lang="pl-PL" b="1"/>
            </a:br>
            <a:r>
              <a:rPr lang="pl-PL" b="1"/>
              <a:t> PRACY LUDZKIEJ</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4073CA-4671-42D2-91ED-AD8D06564943}"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2882" name="Rectangle 2"/>
          <p:cNvSpPr>
            <a:spLocks noGrp="1" noChangeArrowheads="1"/>
          </p:cNvSpPr>
          <p:nvPr>
            <p:ph type="title"/>
          </p:nvPr>
        </p:nvSpPr>
        <p:spPr>
          <a:xfrm>
            <a:off x="0" y="609600"/>
            <a:ext cx="9144000" cy="1143000"/>
          </a:xfrm>
          <a:solidFill>
            <a:srgbClr val="CCFFFF"/>
          </a:solidFill>
        </p:spPr>
        <p:txBody>
          <a:bodyPr/>
          <a:lstStyle/>
          <a:p>
            <a:r>
              <a:rPr lang="pl-PL" b="1"/>
              <a:t>RODZAJOWE KRYTERIA PODZIAŁU PRACY</a:t>
            </a:r>
          </a:p>
        </p:txBody>
      </p:sp>
      <p:sp>
        <p:nvSpPr>
          <p:cNvPr id="122883" name="Rectangle 3"/>
          <p:cNvSpPr>
            <a:spLocks noGrp="1" noChangeArrowheads="1"/>
          </p:cNvSpPr>
          <p:nvPr>
            <p:ph type="body" sz="half" idx="1"/>
          </p:nvPr>
        </p:nvSpPr>
        <p:spPr>
          <a:xfrm>
            <a:off x="381000" y="1981200"/>
            <a:ext cx="4114800" cy="4724400"/>
          </a:xfrm>
          <a:solidFill>
            <a:srgbClr val="FFFF99"/>
          </a:solidFill>
        </p:spPr>
        <p:txBody>
          <a:bodyPr/>
          <a:lstStyle/>
          <a:p>
            <a:pPr>
              <a:buFontTx/>
              <a:buNone/>
            </a:pPr>
            <a:r>
              <a:rPr lang="pl-PL" sz="2400" b="1" u="sng" dirty="0">
                <a:effectLst>
                  <a:outerShdw blurRad="38100" dist="38100" dir="2700000" algn="tl">
                    <a:srgbClr val="FFFFFF"/>
                  </a:outerShdw>
                </a:effectLst>
              </a:rPr>
              <a:t>WG OKOLICZNOŚCI:</a:t>
            </a:r>
            <a:endParaRPr lang="pl-PL" sz="2400" b="1" dirty="0"/>
          </a:p>
          <a:p>
            <a:r>
              <a:rPr lang="pl-PL" sz="2400" b="1" dirty="0"/>
              <a:t>cel, </a:t>
            </a:r>
          </a:p>
          <a:p>
            <a:r>
              <a:rPr lang="pl-PL" sz="2400" b="1" dirty="0"/>
              <a:t>podmiot i przedmiot,</a:t>
            </a:r>
          </a:p>
          <a:p>
            <a:r>
              <a:rPr lang="pl-PL" sz="2400" b="1" dirty="0"/>
              <a:t>miejsce,</a:t>
            </a:r>
          </a:p>
          <a:p>
            <a:r>
              <a:rPr lang="pl-PL" sz="2400" b="1" dirty="0"/>
              <a:t>czas,</a:t>
            </a:r>
          </a:p>
          <a:p>
            <a:r>
              <a:rPr lang="pl-PL" sz="2400" b="1" dirty="0"/>
              <a:t>sposób,</a:t>
            </a:r>
          </a:p>
          <a:p>
            <a:r>
              <a:rPr lang="pl-PL" sz="2400" b="1" dirty="0"/>
              <a:t>charakter,</a:t>
            </a:r>
          </a:p>
          <a:p>
            <a:r>
              <a:rPr lang="pl-PL" sz="2400" b="1" dirty="0"/>
              <a:t>warunki,</a:t>
            </a:r>
          </a:p>
          <a:p>
            <a:r>
              <a:rPr lang="pl-PL" sz="2400" b="1" dirty="0"/>
              <a:t>organizacja,</a:t>
            </a:r>
          </a:p>
          <a:p>
            <a:r>
              <a:rPr lang="pl-PL" sz="2400" b="1" dirty="0"/>
              <a:t>skutki.</a:t>
            </a:r>
          </a:p>
        </p:txBody>
      </p:sp>
      <p:sp>
        <p:nvSpPr>
          <p:cNvPr id="122884" name="Rectangle 4"/>
          <p:cNvSpPr>
            <a:spLocks noGrp="1" noChangeArrowheads="1"/>
          </p:cNvSpPr>
          <p:nvPr>
            <p:ph type="body" sz="half" idx="2"/>
          </p:nvPr>
        </p:nvSpPr>
        <p:spPr>
          <a:xfrm>
            <a:off x="4648200" y="1981200"/>
            <a:ext cx="3810000" cy="4495800"/>
          </a:xfrm>
          <a:solidFill>
            <a:srgbClr val="CCFFCC"/>
          </a:solidFill>
        </p:spPr>
        <p:txBody>
          <a:bodyPr/>
          <a:lstStyle/>
          <a:p>
            <a:pPr>
              <a:buFontTx/>
              <a:buNone/>
            </a:pPr>
            <a:r>
              <a:rPr lang="pl-PL" sz="2400" b="1" u="sng"/>
              <a:t>WG TREŚCI:</a:t>
            </a:r>
            <a:endParaRPr lang="pl-PL" sz="2400" b="1"/>
          </a:p>
          <a:p>
            <a:r>
              <a:rPr lang="pl-PL" sz="2400" b="1"/>
              <a:t>konkretna,</a:t>
            </a:r>
          </a:p>
          <a:p>
            <a:r>
              <a:rPr lang="pl-PL" sz="2400" b="1"/>
              <a:t>abstrakcyjna,</a:t>
            </a:r>
          </a:p>
          <a:p>
            <a:r>
              <a:rPr lang="pl-PL" sz="2400" b="1"/>
              <a:t>prosta,</a:t>
            </a:r>
          </a:p>
          <a:p>
            <a:r>
              <a:rPr lang="pl-PL" sz="2400" b="1"/>
              <a:t>złożona,</a:t>
            </a:r>
          </a:p>
          <a:p>
            <a:r>
              <a:rPr lang="pl-PL" sz="2400" b="1"/>
              <a:t>uprzedmiotowiona,</a:t>
            </a:r>
          </a:p>
          <a:p>
            <a:r>
              <a:rPr lang="pl-PL" sz="2400" b="1"/>
              <a:t>produkcyjna,</a:t>
            </a:r>
          </a:p>
          <a:p>
            <a:r>
              <a:rPr lang="pl-PL" sz="2400" b="1"/>
              <a:t>społeczna,</a:t>
            </a:r>
          </a:p>
          <a:p>
            <a:r>
              <a:rPr lang="pl-PL" sz="2400" b="1"/>
              <a:t>prywatna,</a:t>
            </a:r>
          </a:p>
          <a:p>
            <a:r>
              <a:rPr lang="pl-PL" sz="2400" b="1"/>
              <a:t>najemna.</a:t>
            </a:r>
            <a:endParaRPr lang="pl-PL"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A39807-F68B-4550-91EC-E7277162016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74" name="Rectangle 2"/>
          <p:cNvSpPr>
            <a:spLocks noGrp="1" noChangeArrowheads="1"/>
          </p:cNvSpPr>
          <p:nvPr>
            <p:ph type="title"/>
          </p:nvPr>
        </p:nvSpPr>
        <p:spPr>
          <a:xfrm>
            <a:off x="0" y="609600"/>
            <a:ext cx="9144000" cy="1143000"/>
          </a:xfrm>
          <a:solidFill>
            <a:srgbClr val="CCFFFF"/>
          </a:solidFill>
        </p:spPr>
        <p:txBody>
          <a:bodyPr/>
          <a:lstStyle/>
          <a:p>
            <a:r>
              <a:rPr lang="pl-PL" b="1"/>
              <a:t>SYSTEM </a:t>
            </a:r>
            <a:br>
              <a:rPr lang="pl-PL" b="1"/>
            </a:br>
            <a:r>
              <a:rPr lang="pl-PL" b="1"/>
              <a:t>I STANOWISKO PRACY</a:t>
            </a:r>
          </a:p>
        </p:txBody>
      </p:sp>
      <p:sp>
        <p:nvSpPr>
          <p:cNvPr id="28675" name="Rectangle 3"/>
          <p:cNvSpPr>
            <a:spLocks noGrp="1" noChangeArrowheads="1"/>
          </p:cNvSpPr>
          <p:nvPr>
            <p:ph type="body" idx="1"/>
          </p:nvPr>
        </p:nvSpPr>
        <p:spPr>
          <a:xfrm>
            <a:off x="228600" y="4267200"/>
            <a:ext cx="8686800" cy="2286000"/>
          </a:xfrm>
          <a:solidFill>
            <a:srgbClr val="FFFF99"/>
          </a:solidFill>
        </p:spPr>
        <p:txBody>
          <a:bodyPr/>
          <a:lstStyle/>
          <a:p>
            <a:pPr algn="just"/>
            <a:r>
              <a:rPr lang="pl-PL" sz="2400" b="1" u="sng"/>
              <a:t>System pracy</a:t>
            </a:r>
            <a:r>
              <a:rPr lang="pl-PL" sz="2400" b="1"/>
              <a:t> to część przestrzeni roboczej w której pracownik o odpowiednich kwalifikacjach, pracując w odpowiednich warunkach zewnętrznych wykonuje w określony sposób część procesu pracy związaną z przetwarzaniem danego przedmiotu pracy, w oparciu o ustne  lub pisemne instrukcje.</a:t>
            </a:r>
          </a:p>
        </p:txBody>
      </p:sp>
      <p:sp>
        <p:nvSpPr>
          <p:cNvPr id="28676" name="Rectangle 4"/>
          <p:cNvSpPr>
            <a:spLocks noChangeArrowheads="1"/>
          </p:cNvSpPr>
          <p:nvPr/>
        </p:nvSpPr>
        <p:spPr bwMode="auto">
          <a:xfrm>
            <a:off x="304800" y="1828800"/>
            <a:ext cx="8686800" cy="19812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sng" strike="noStrike" kern="1200" cap="none" spc="0" normalizeH="0" baseline="0" noProof="0" dirty="0">
                <a:ln>
                  <a:noFill/>
                </a:ln>
                <a:solidFill>
                  <a:srgbClr val="000000"/>
                </a:solidFill>
                <a:effectLst/>
                <a:uLnTx/>
                <a:uFillTx/>
                <a:latin typeface="Arial" charset="0"/>
                <a:ea typeface="+mn-ea"/>
                <a:cs typeface="+mn-cs"/>
              </a:rPr>
              <a:t>System pracy</a:t>
            </a:r>
            <a:r>
              <a:rPr kumimoji="0" lang="pl-PL" sz="2400" b="1" i="0" u="none" strike="noStrike" kern="1200" cap="none" spc="0" normalizeH="0" baseline="0" noProof="0" dirty="0">
                <a:ln>
                  <a:noFill/>
                </a:ln>
                <a:solidFill>
                  <a:srgbClr val="000000"/>
                </a:solidFill>
                <a:effectLst/>
                <a:uLnTx/>
                <a:uFillTx/>
                <a:latin typeface="Arial" charset="0"/>
                <a:ea typeface="+mn-ea"/>
                <a:cs typeface="+mn-cs"/>
              </a:rPr>
              <a:t> obejmuje ludzi i środki pracy współdziałające w procesie pracy dla osiągnięcia określonego celu pracy w danej przestrzeni pracy, środowisku pracy i w warunkach pracy narzuconych przez cel pracy.                                              </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(PN-81 N-08010)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3</a:t>
            </a:fld>
            <a:endParaRPr lang="pl-PL"/>
          </a:p>
        </p:txBody>
      </p:sp>
      <p:sp>
        <p:nvSpPr>
          <p:cNvPr id="819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PRACA I TECHNIKA </a:t>
            </a:r>
            <a:br>
              <a:rPr lang="pl-PL" b="1" dirty="0"/>
            </a:br>
            <a:r>
              <a:rPr lang="pl-PL" b="1" dirty="0"/>
              <a:t>W SPOŁECZEŃSTWIE</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685800" y="1981200"/>
            <a:ext cx="7772400" cy="4400128"/>
          </a:xfrm>
          <a:solidFill>
            <a:schemeClr val="accent5">
              <a:lumMod val="60000"/>
              <a:lumOff val="40000"/>
            </a:schemeClr>
          </a:solidFill>
        </p:spPr>
        <p:txBody>
          <a:bodyPr/>
          <a:lstStyle/>
          <a:p>
            <a:r>
              <a:rPr lang="pl-PL" sz="2400" b="1" dirty="0"/>
              <a:t>W czasach prehistorycznych ludzie sami wytwarzali potrzebną im broń i narzędzia.</a:t>
            </a:r>
          </a:p>
          <a:p>
            <a:endParaRPr lang="pl-PL" sz="2400" b="1" dirty="0"/>
          </a:p>
          <a:p>
            <a:r>
              <a:rPr lang="pl-PL" sz="2400" b="1" dirty="0"/>
              <a:t>Sprawność i dobre dostosowanie narzędzia do człowieka były kwestią życiowej wagi.</a:t>
            </a:r>
          </a:p>
          <a:p>
            <a:endParaRPr lang="pl-PL" sz="2400" b="1" dirty="0"/>
          </a:p>
          <a:p>
            <a:r>
              <a:rPr lang="pl-PL" sz="2400" b="1" dirty="0"/>
              <a:t>Jeżeli człowiek zrobił złą broń i nie mógł je użyć dość skutecznie, bardzo szybko było o jednego żywego konstruktora wadliwej broni mniej na świecie.</a:t>
            </a:r>
          </a:p>
          <a:p>
            <a:pPr marL="0" indent="0">
              <a:buNone/>
            </a:pPr>
            <a:r>
              <a:rPr lang="pl-PL" sz="2400" b="1" dirty="0"/>
              <a:t>(</a:t>
            </a:r>
            <a:r>
              <a:rPr lang="pl-PL" sz="2400" b="1" dirty="0" err="1"/>
              <a:t>Shackel</a:t>
            </a:r>
            <a:r>
              <a:rPr lang="pl-PL" sz="2400" b="1" dirty="0"/>
              <a:t> B. 1963)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AF4C0B-1B2B-46F0-9357-3110A390994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8" name="Rectangle 2"/>
          <p:cNvSpPr>
            <a:spLocks noGrp="1" noChangeArrowheads="1"/>
          </p:cNvSpPr>
          <p:nvPr>
            <p:ph type="title"/>
          </p:nvPr>
        </p:nvSpPr>
        <p:spPr>
          <a:xfrm>
            <a:off x="0" y="609600"/>
            <a:ext cx="9144000" cy="1143000"/>
          </a:xfrm>
          <a:solidFill>
            <a:srgbClr val="CCFFFF"/>
          </a:solidFill>
        </p:spPr>
        <p:txBody>
          <a:bodyPr/>
          <a:lstStyle/>
          <a:p>
            <a:r>
              <a:rPr lang="pl-PL" b="1"/>
              <a:t>ELEMENTY SYSTEMU</a:t>
            </a:r>
            <a:br>
              <a:rPr lang="pl-PL" b="1"/>
            </a:br>
            <a:r>
              <a:rPr lang="pl-PL" b="1"/>
              <a:t> PRACY</a:t>
            </a:r>
          </a:p>
        </p:txBody>
      </p:sp>
      <p:graphicFrame>
        <p:nvGraphicFramePr>
          <p:cNvPr id="29699" name="Object 3"/>
          <p:cNvGraphicFramePr>
            <a:graphicFrameLocks noGrp="1" noChangeAspect="1"/>
          </p:cNvGraphicFramePr>
          <p:nvPr>
            <p:ph idx="1"/>
          </p:nvPr>
        </p:nvGraphicFramePr>
        <p:xfrm>
          <a:off x="323850" y="1905000"/>
          <a:ext cx="8569325" cy="4724400"/>
        </p:xfrm>
        <a:graphic>
          <a:graphicData uri="http://schemas.openxmlformats.org/presentationml/2006/ole">
            <mc:AlternateContent xmlns:mc="http://schemas.openxmlformats.org/markup-compatibility/2006">
              <mc:Choice xmlns:v="urn:schemas-microsoft-com:vml" Requires="v">
                <p:oleObj spid="_x0000_s87042" name="SnapGrafx" r:id="rId4" imgW="3920400" imgH="3634920" progId="SnapGrafx">
                  <p:embed/>
                </p:oleObj>
              </mc:Choice>
              <mc:Fallback>
                <p:oleObj name="SnapGrafx" r:id="rId4" imgW="3920400" imgH="3634920" progId="SnapGrafx">
                  <p:embed/>
                  <p:pic>
                    <p:nvPicPr>
                      <p:cNvPr id="2969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905000"/>
                        <a:ext cx="8569325" cy="4724400"/>
                      </a:xfrm>
                      <a:prstGeom prst="rect">
                        <a:avLst/>
                      </a:prstGeom>
                      <a:solidFill>
                        <a:srgbClr val="CCFFCC"/>
                      </a:solidFill>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76F3B7-145E-454B-AB9B-48D98AEF597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4690" name="Rectangle 1026"/>
          <p:cNvSpPr>
            <a:spLocks noGrp="1" noChangeArrowheads="1"/>
          </p:cNvSpPr>
          <p:nvPr>
            <p:ph type="body" sz="half" idx="1"/>
          </p:nvPr>
        </p:nvSpPr>
        <p:spPr>
          <a:xfrm>
            <a:off x="685800" y="1981200"/>
            <a:ext cx="7772400" cy="1663824"/>
          </a:xfrm>
          <a:solidFill>
            <a:srgbClr val="CCFFCC"/>
          </a:solidFill>
        </p:spPr>
        <p:txBody>
          <a:bodyPr/>
          <a:lstStyle/>
          <a:p>
            <a:pPr algn="just"/>
            <a:r>
              <a:rPr lang="pl-PL" sz="2400" b="1" u="sng" dirty="0"/>
              <a:t>Organizacja pracy</a:t>
            </a:r>
            <a:r>
              <a:rPr lang="pl-PL" sz="2400" b="1" dirty="0"/>
              <a:t> zajmuje się skoordynowaniem, zharmonizowaniem poszczególnych elementów pracy tak, aby przy </a:t>
            </a:r>
            <a:r>
              <a:rPr lang="pl-PL" sz="2400" b="1" u="sng" dirty="0"/>
              <a:t>minimum nakładów uzyskać maksimum efektów</a:t>
            </a:r>
            <a:r>
              <a:rPr lang="pl-PL" sz="2400" b="1" dirty="0"/>
              <a:t>.</a:t>
            </a:r>
          </a:p>
          <a:p>
            <a:pPr>
              <a:buFontTx/>
              <a:buNone/>
            </a:pPr>
            <a:r>
              <a:rPr lang="pl-PL" sz="1800" b="1" dirty="0"/>
              <a:t>                                                                                     </a:t>
            </a:r>
          </a:p>
        </p:txBody>
      </p:sp>
      <p:sp>
        <p:nvSpPr>
          <p:cNvPr id="114691" name="Rectangle 1027"/>
          <p:cNvSpPr>
            <a:spLocks noGrp="1" noChangeArrowheads="1"/>
          </p:cNvSpPr>
          <p:nvPr>
            <p:ph sz="half" idx="2"/>
          </p:nvPr>
        </p:nvSpPr>
        <p:spPr>
          <a:xfrm>
            <a:off x="685800" y="4114800"/>
            <a:ext cx="7772400" cy="2286000"/>
          </a:xfrm>
          <a:solidFill>
            <a:srgbClr val="FFFF99"/>
          </a:solidFill>
        </p:spPr>
        <p:txBody>
          <a:bodyPr/>
          <a:lstStyle/>
          <a:p>
            <a:pPr algn="just"/>
            <a:r>
              <a:rPr lang="pl-PL" sz="2400" b="1" u="sng" dirty="0"/>
              <a:t>Organizacja pracy</a:t>
            </a:r>
            <a:r>
              <a:rPr lang="pl-PL" sz="2400" b="1" dirty="0"/>
              <a:t> to system zasad, metod             i działań mających na celu zespolenie ludzi                i środków pracy i przedmiotów pracy w procesie pracy, a także ukształtowanie stosunków wewnętrznych między jego uczestnikami.</a:t>
            </a:r>
          </a:p>
          <a:p>
            <a:pPr algn="just">
              <a:buFontTx/>
              <a:buNone/>
            </a:pPr>
            <a:r>
              <a:rPr lang="pl-PL" sz="1800" b="1" dirty="0"/>
              <a:t>                                                                                </a:t>
            </a:r>
          </a:p>
        </p:txBody>
      </p:sp>
      <p:sp>
        <p:nvSpPr>
          <p:cNvPr id="114692" name="Rectangle 1028"/>
          <p:cNvSpPr>
            <a:spLocks noGrp="1" noChangeArrowheads="1"/>
          </p:cNvSpPr>
          <p:nvPr>
            <p:ph type="title"/>
          </p:nvPr>
        </p:nvSpPr>
        <p:spPr>
          <a:xfrm>
            <a:off x="0" y="609600"/>
            <a:ext cx="9144000" cy="1143000"/>
          </a:xfrm>
          <a:solidFill>
            <a:srgbClr val="CCFFFF"/>
          </a:solidFill>
          <a:ln/>
        </p:spPr>
        <p:txBody>
          <a:bodyPr/>
          <a:lstStyle/>
          <a:p>
            <a:r>
              <a:rPr lang="pl-PL" b="1" dirty="0"/>
              <a:t>DEFINICJA </a:t>
            </a:r>
            <a:br>
              <a:rPr lang="pl-PL" b="1" dirty="0"/>
            </a:br>
            <a:r>
              <a:rPr lang="pl-PL" b="1" dirty="0"/>
              <a:t>ORGANIZACJI PRACY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B479B1B-12D1-4A0B-BBB9-66AE1B3C634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58" name="Rectangle 3074"/>
          <p:cNvSpPr>
            <a:spLocks noGrp="1" noChangeArrowheads="1"/>
          </p:cNvSpPr>
          <p:nvPr>
            <p:ph type="title"/>
          </p:nvPr>
        </p:nvSpPr>
        <p:spPr>
          <a:xfrm>
            <a:off x="0" y="609600"/>
            <a:ext cx="9144000" cy="1143000"/>
          </a:xfrm>
          <a:solidFill>
            <a:srgbClr val="CCFFFF"/>
          </a:solidFill>
        </p:spPr>
        <p:txBody>
          <a:bodyPr/>
          <a:lstStyle/>
          <a:p>
            <a:r>
              <a:rPr lang="pl-PL" b="1"/>
              <a:t>ISTOTA PROCESU ORGANIZOWANIA</a:t>
            </a:r>
          </a:p>
        </p:txBody>
      </p:sp>
      <p:sp>
        <p:nvSpPr>
          <p:cNvPr id="96259" name="Rectangle 3075"/>
          <p:cNvSpPr>
            <a:spLocks noGrp="1" noChangeArrowheads="1"/>
          </p:cNvSpPr>
          <p:nvPr>
            <p:ph type="body" sz="half" idx="1"/>
          </p:nvPr>
        </p:nvSpPr>
        <p:spPr>
          <a:xfrm>
            <a:off x="609600" y="1905000"/>
            <a:ext cx="8077200" cy="1524000"/>
          </a:xfrm>
          <a:solidFill>
            <a:srgbClr val="CCFFCC"/>
          </a:solidFill>
        </p:spPr>
        <p:txBody>
          <a:bodyPr/>
          <a:lstStyle/>
          <a:p>
            <a:pPr algn="just"/>
            <a:r>
              <a:rPr lang="pl-PL" sz="2400" b="1"/>
              <a:t>Istotą procesu organizowania jest: </a:t>
            </a:r>
            <a:r>
              <a:rPr lang="pl-PL" sz="2400" b="1" u="sng">
                <a:effectLst>
                  <a:outerShdw blurRad="38100" dist="38100" dir="2700000" algn="tl">
                    <a:srgbClr val="FFFFFF"/>
                  </a:outerShdw>
                </a:effectLst>
              </a:rPr>
              <a:t>tworzenie reguł działania</a:t>
            </a:r>
            <a:r>
              <a:rPr lang="pl-PL" sz="2400" b="1"/>
              <a:t> dotyczących podziału pracy, koordynacja, wydawanie poleceń, podpisywanie dokumentów itp.</a:t>
            </a:r>
          </a:p>
        </p:txBody>
      </p:sp>
      <p:sp>
        <p:nvSpPr>
          <p:cNvPr id="96260" name="Rectangle 3076"/>
          <p:cNvSpPr>
            <a:spLocks noGrp="1" noChangeArrowheads="1"/>
          </p:cNvSpPr>
          <p:nvPr>
            <p:ph sz="half" idx="2"/>
          </p:nvPr>
        </p:nvSpPr>
        <p:spPr>
          <a:xfrm>
            <a:off x="762000" y="3733800"/>
            <a:ext cx="7924800" cy="990600"/>
          </a:xfrm>
          <a:solidFill>
            <a:srgbClr val="CCFFFF"/>
          </a:solidFill>
        </p:spPr>
        <p:txBody>
          <a:bodyPr/>
          <a:lstStyle/>
          <a:p>
            <a:r>
              <a:rPr lang="pl-PL" sz="2400" b="1" u="sng" dirty="0"/>
              <a:t>Decydowanie</a:t>
            </a:r>
            <a:r>
              <a:rPr lang="pl-PL" sz="2400" b="1" dirty="0"/>
              <a:t> o najlepszym grupowaniu działań i organizacji.</a:t>
            </a:r>
          </a:p>
        </p:txBody>
      </p:sp>
      <p:sp>
        <p:nvSpPr>
          <p:cNvPr id="96262" name="Rectangle 3078"/>
          <p:cNvSpPr>
            <a:spLocks noChangeArrowheads="1"/>
          </p:cNvSpPr>
          <p:nvPr/>
        </p:nvSpPr>
        <p:spPr bwMode="auto">
          <a:xfrm>
            <a:off x="762000" y="5181600"/>
            <a:ext cx="7772400" cy="1143000"/>
          </a:xfrm>
          <a:prstGeom prst="rect">
            <a:avLst/>
          </a:prstGeom>
          <a:solidFill>
            <a:srgbClr val="FFFF99"/>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sng" strike="noStrike" kern="1200" cap="none" spc="0" normalizeH="0" baseline="0" noProof="0" dirty="0">
                <a:ln>
                  <a:noFill/>
                </a:ln>
                <a:solidFill>
                  <a:srgbClr val="000000"/>
                </a:solidFill>
                <a:effectLst/>
                <a:uLnTx/>
                <a:uFillTx/>
                <a:latin typeface="Arial" charset="0"/>
                <a:ea typeface="+mn-ea"/>
                <a:cs typeface="+mn-cs"/>
              </a:rPr>
              <a:t>Ustalić podstawowe zależności</a:t>
            </a:r>
            <a:r>
              <a:rPr kumimoji="0" lang="pl-PL" sz="2400" b="1" i="0" u="none" strike="noStrike" kern="1200" cap="none" spc="0" normalizeH="0" baseline="0" noProof="0" dirty="0">
                <a:ln>
                  <a:noFill/>
                </a:ln>
                <a:solidFill>
                  <a:srgbClr val="000000"/>
                </a:solidFill>
                <a:effectLst/>
                <a:uLnTx/>
                <a:uFillTx/>
                <a:latin typeface="Arial" charset="0"/>
                <a:ea typeface="+mn-ea"/>
                <a:cs typeface="+mn-cs"/>
              </a:rPr>
              <a:t> w przestrzeni i w czasie służące realizacji przyjętych celów.</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pl-PL" sz="1800" b="1" i="0" u="none" strike="noStrike" kern="1200" cap="none" spc="0" normalizeH="0" baseline="0" noProof="0" dirty="0">
                <a:ln>
                  <a:noFill/>
                </a:ln>
                <a:solidFill>
                  <a:srgbClr val="000000"/>
                </a:solidFill>
                <a:effectLst/>
                <a:uLnTx/>
                <a:uFillTx/>
                <a:latin typeface="Arial" charset="0"/>
                <a:ea typeface="+mn-ea"/>
                <a:cs typeface="+mn-cs"/>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ACBF26-0285-4210-AE25-A987469BBE2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4755" name="Rectangle 3"/>
          <p:cNvSpPr>
            <a:spLocks noGrp="1" noChangeArrowheads="1"/>
          </p:cNvSpPr>
          <p:nvPr>
            <p:ph type="body" sz="half" idx="1"/>
          </p:nvPr>
        </p:nvSpPr>
        <p:spPr>
          <a:xfrm>
            <a:off x="381000" y="1828800"/>
            <a:ext cx="8382000" cy="1219200"/>
          </a:xfrm>
          <a:solidFill>
            <a:srgbClr val="CCFFCC"/>
          </a:solidFill>
        </p:spPr>
        <p:txBody>
          <a:bodyPr/>
          <a:lstStyle/>
          <a:p>
            <a:pPr algn="just"/>
            <a:r>
              <a:rPr lang="pl-PL" sz="2400" b="1" u="sng" dirty="0"/>
              <a:t>Strukturyzacja pracy</a:t>
            </a:r>
            <a:r>
              <a:rPr lang="pl-PL" sz="2400" b="1" dirty="0"/>
              <a:t> to kształtowanie treści pracy i określanie czasowych powiązań człowieka z przebiegiem pracy.                         </a:t>
            </a:r>
            <a:endParaRPr lang="pl-PL" sz="1800" b="1" dirty="0"/>
          </a:p>
        </p:txBody>
      </p:sp>
      <p:sp>
        <p:nvSpPr>
          <p:cNvPr id="74757" name="Rectangle 5"/>
          <p:cNvSpPr>
            <a:spLocks noGrp="1" noChangeArrowheads="1"/>
          </p:cNvSpPr>
          <p:nvPr>
            <p:ph type="title"/>
          </p:nvPr>
        </p:nvSpPr>
        <p:spPr>
          <a:xfrm>
            <a:off x="0" y="609600"/>
            <a:ext cx="9144000" cy="1143000"/>
          </a:xfrm>
          <a:solidFill>
            <a:srgbClr val="CCFFFF"/>
          </a:solidFill>
          <a:ln/>
        </p:spPr>
        <p:txBody>
          <a:bodyPr/>
          <a:lstStyle/>
          <a:p>
            <a:r>
              <a:rPr lang="pl-PL" b="1"/>
              <a:t>STRUKTURYZACJA PRACY         - W UJĘCIU MAKRO</a:t>
            </a:r>
          </a:p>
        </p:txBody>
      </p:sp>
      <p:graphicFrame>
        <p:nvGraphicFramePr>
          <p:cNvPr id="74758" name="Object 6"/>
          <p:cNvGraphicFramePr>
            <a:graphicFrameLocks noGrp="1" noChangeAspect="1"/>
          </p:cNvGraphicFramePr>
          <p:nvPr>
            <p:ph sz="half" idx="2"/>
          </p:nvPr>
        </p:nvGraphicFramePr>
        <p:xfrm>
          <a:off x="304800" y="3200400"/>
          <a:ext cx="8534400" cy="3505200"/>
        </p:xfrm>
        <a:graphic>
          <a:graphicData uri="http://schemas.openxmlformats.org/presentationml/2006/ole">
            <mc:AlternateContent xmlns:mc="http://schemas.openxmlformats.org/markup-compatibility/2006">
              <mc:Choice xmlns:v="urn:schemas-microsoft-com:vml" Requires="v">
                <p:oleObj spid="_x0000_s88066" name="SnapGrafx" r:id="rId4" imgW="6526440" imgH="3954960" progId="SnapGrafx">
                  <p:embed/>
                </p:oleObj>
              </mc:Choice>
              <mc:Fallback>
                <p:oleObj name="SnapGrafx" r:id="rId4" imgW="6526440" imgH="3954960" progId="SnapGrafx">
                  <p:embed/>
                  <p:pic>
                    <p:nvPicPr>
                      <p:cNvPr id="7475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00400"/>
                        <a:ext cx="8534400" cy="3505200"/>
                      </a:xfrm>
                      <a:prstGeom prst="rect">
                        <a:avLst/>
                      </a:prstGeom>
                      <a:solidFill>
                        <a:srgbClr val="CCFFFF"/>
                      </a:solidFill>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DDACE9E-39BF-4641-83D4-7FB8072FD7B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154628" name="Object 1028"/>
          <p:cNvGraphicFramePr>
            <a:graphicFrameLocks noGrp="1" noChangeAspect="1"/>
          </p:cNvGraphicFramePr>
          <p:nvPr>
            <p:ph sz="half" idx="2"/>
          </p:nvPr>
        </p:nvGraphicFramePr>
        <p:xfrm>
          <a:off x="228600" y="3124200"/>
          <a:ext cx="8763000" cy="3581400"/>
        </p:xfrm>
        <a:graphic>
          <a:graphicData uri="http://schemas.openxmlformats.org/presentationml/2006/ole">
            <mc:AlternateContent xmlns:mc="http://schemas.openxmlformats.org/markup-compatibility/2006">
              <mc:Choice xmlns:v="urn:schemas-microsoft-com:vml" Requires="v">
                <p:oleObj spid="_x0000_s89090" name="SnapGrafx" r:id="rId4" imgW="8001000" imgH="5177880" progId="SnapGrafx">
                  <p:embed/>
                </p:oleObj>
              </mc:Choice>
              <mc:Fallback>
                <p:oleObj name="SnapGrafx" r:id="rId4" imgW="8001000" imgH="5177880" progId="SnapGrafx">
                  <p:embed/>
                  <p:pic>
                    <p:nvPicPr>
                      <p:cNvPr id="154628"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4200"/>
                        <a:ext cx="8763000" cy="3581400"/>
                      </a:xfrm>
                      <a:prstGeom prst="rect">
                        <a:avLst/>
                      </a:prstGeom>
                      <a:solidFill>
                        <a:srgbClr val="CCFFFF"/>
                      </a:solidFill>
                    </p:spPr>
                  </p:pic>
                </p:oleObj>
              </mc:Fallback>
            </mc:AlternateContent>
          </a:graphicData>
        </a:graphic>
      </p:graphicFrame>
      <p:sp>
        <p:nvSpPr>
          <p:cNvPr id="154629" name="Rectangle 1029"/>
          <p:cNvSpPr>
            <a:spLocks noGrp="1" noChangeArrowheads="1"/>
          </p:cNvSpPr>
          <p:nvPr>
            <p:ph type="title"/>
          </p:nvPr>
        </p:nvSpPr>
        <p:spPr>
          <a:xfrm>
            <a:off x="0" y="609600"/>
            <a:ext cx="9144000" cy="1143000"/>
          </a:xfrm>
          <a:solidFill>
            <a:srgbClr val="CCFFFF"/>
          </a:solidFill>
          <a:ln/>
        </p:spPr>
        <p:txBody>
          <a:bodyPr/>
          <a:lstStyle/>
          <a:p>
            <a:r>
              <a:rPr lang="pl-PL" b="1"/>
              <a:t>STRUKTURYZACJA PRACY </a:t>
            </a:r>
            <a:br>
              <a:rPr lang="pl-PL" b="1"/>
            </a:br>
            <a:r>
              <a:rPr lang="pl-PL" b="1"/>
              <a:t>- W UJĘCIU MIKRO</a:t>
            </a:r>
          </a:p>
        </p:txBody>
      </p:sp>
      <p:sp>
        <p:nvSpPr>
          <p:cNvPr id="154630" name="Rectangle 1030"/>
          <p:cNvSpPr>
            <a:spLocks noGrp="1" noChangeArrowheads="1"/>
          </p:cNvSpPr>
          <p:nvPr>
            <p:ph type="body" sz="half" idx="1"/>
          </p:nvPr>
        </p:nvSpPr>
        <p:spPr>
          <a:xfrm>
            <a:off x="304800" y="1828800"/>
            <a:ext cx="8610600" cy="1219200"/>
          </a:xfrm>
          <a:solidFill>
            <a:srgbClr val="CCFFCC"/>
          </a:solidFill>
          <a:ln/>
        </p:spPr>
        <p:txBody>
          <a:bodyPr/>
          <a:lstStyle/>
          <a:p>
            <a:pPr algn="just"/>
            <a:r>
              <a:rPr lang="pl-PL" sz="2400" b="1" dirty="0"/>
              <a:t>Organizacja procesu pracy to głównie kształtowanie racjonalnych metod i norm pracy, a także racjonalnych sposobów jej wykonania.                      </a:t>
            </a:r>
            <a:endParaRPr lang="pl-PL" sz="18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D602643-73C7-48AA-827C-AC09002BCD77}"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2643" name="Rectangle 3"/>
          <p:cNvSpPr>
            <a:spLocks noGrp="1" noChangeArrowheads="1"/>
          </p:cNvSpPr>
          <p:nvPr>
            <p:ph type="body" sz="half" idx="1"/>
          </p:nvPr>
        </p:nvSpPr>
        <p:spPr>
          <a:xfrm>
            <a:off x="228600" y="2133600"/>
            <a:ext cx="4419600" cy="4419600"/>
          </a:xfrm>
          <a:solidFill>
            <a:srgbClr val="CCFFCC"/>
          </a:solidFill>
        </p:spPr>
        <p:txBody>
          <a:bodyPr/>
          <a:lstStyle/>
          <a:p>
            <a:pPr>
              <a:buFontTx/>
              <a:buNone/>
            </a:pPr>
            <a:r>
              <a:rPr lang="pl-PL" sz="2400" b="1" u="sng">
                <a:effectLst>
                  <a:outerShdw blurRad="38100" dist="38100" dir="2700000" algn="tl">
                    <a:srgbClr val="FFFFFF"/>
                  </a:outerShdw>
                </a:effectLst>
              </a:rPr>
              <a:t>CELE:</a:t>
            </a:r>
            <a:endParaRPr lang="pl-PL" sz="2400" b="1"/>
          </a:p>
          <a:p>
            <a:r>
              <a:rPr lang="pl-PL" sz="2400" b="1"/>
              <a:t>Ułatwienie pracy</a:t>
            </a:r>
          </a:p>
          <a:p>
            <a:r>
              <a:rPr lang="pl-PL" sz="2400" b="1"/>
              <a:t>Poprawa warunków pracy</a:t>
            </a:r>
          </a:p>
          <a:p>
            <a:r>
              <a:rPr lang="pl-PL" sz="2400" b="1"/>
              <a:t>Skrócenie wykonania</a:t>
            </a:r>
          </a:p>
          <a:p>
            <a:r>
              <a:rPr lang="pl-PL" sz="2400" b="1"/>
              <a:t>Uproszczenie metod pracy</a:t>
            </a:r>
          </a:p>
          <a:p>
            <a:r>
              <a:rPr lang="pl-PL" sz="2400" b="1"/>
              <a:t>Wykorzystanie materiałów</a:t>
            </a:r>
          </a:p>
          <a:p>
            <a:r>
              <a:rPr lang="pl-PL" sz="2400" b="1"/>
              <a:t>Wykorzystanie   urządzeń.</a:t>
            </a:r>
            <a:endParaRPr lang="pl-PL" sz="2000" b="1"/>
          </a:p>
        </p:txBody>
      </p:sp>
      <p:sp>
        <p:nvSpPr>
          <p:cNvPr id="112644" name="Rectangle 4"/>
          <p:cNvSpPr>
            <a:spLocks noGrp="1" noChangeArrowheads="1"/>
          </p:cNvSpPr>
          <p:nvPr>
            <p:ph type="body" sz="half" idx="2"/>
          </p:nvPr>
        </p:nvSpPr>
        <p:spPr>
          <a:xfrm>
            <a:off x="5181600" y="2133600"/>
            <a:ext cx="3657600" cy="4343400"/>
          </a:xfrm>
          <a:solidFill>
            <a:srgbClr val="FFFF99"/>
          </a:solidFill>
        </p:spPr>
        <p:txBody>
          <a:bodyPr/>
          <a:lstStyle/>
          <a:p>
            <a:pPr>
              <a:buFontTx/>
              <a:buNone/>
            </a:pPr>
            <a:r>
              <a:rPr lang="pl-PL" sz="2400" b="1" u="sng">
                <a:effectLst>
                  <a:outerShdw blurRad="38100" dist="38100" dir="2700000" algn="tl">
                    <a:srgbClr val="FFFFFF"/>
                  </a:outerShdw>
                </a:effectLst>
              </a:rPr>
              <a:t>ZASADY:</a:t>
            </a:r>
            <a:endParaRPr lang="pl-PL" sz="2400" b="1"/>
          </a:p>
          <a:p>
            <a:r>
              <a:rPr lang="pl-PL" sz="2400" b="1"/>
              <a:t>Ekonomii działania</a:t>
            </a:r>
          </a:p>
          <a:p>
            <a:r>
              <a:rPr lang="pl-PL" sz="2400" b="1"/>
              <a:t>Optymalnego wyniku</a:t>
            </a:r>
          </a:p>
          <a:p>
            <a:r>
              <a:rPr lang="pl-PL" sz="2400" b="1"/>
              <a:t>Podziału pracy</a:t>
            </a:r>
          </a:p>
          <a:p>
            <a:r>
              <a:rPr lang="pl-PL" sz="2400" b="1"/>
              <a:t>Koncentracji pracy</a:t>
            </a:r>
          </a:p>
          <a:p>
            <a:r>
              <a:rPr lang="pl-PL" sz="2400" b="1"/>
              <a:t>Ciągłości pracy</a:t>
            </a:r>
          </a:p>
          <a:p>
            <a:r>
              <a:rPr lang="pl-PL" sz="2400" b="1"/>
              <a:t>Intensyfikacji pracy</a:t>
            </a:r>
          </a:p>
          <a:p>
            <a:r>
              <a:rPr lang="pl-PL" sz="2400" b="1"/>
              <a:t>Indywidualizacji</a:t>
            </a:r>
          </a:p>
          <a:p>
            <a:r>
              <a:rPr lang="pl-PL" sz="2400" b="1"/>
              <a:t>Kompleksowego rozwiązywania.</a:t>
            </a:r>
          </a:p>
        </p:txBody>
      </p:sp>
      <p:sp>
        <p:nvSpPr>
          <p:cNvPr id="112645" name="Rectangle 5"/>
          <p:cNvSpPr>
            <a:spLocks noGrp="1" noChangeArrowheads="1"/>
          </p:cNvSpPr>
          <p:nvPr>
            <p:ph type="title"/>
          </p:nvPr>
        </p:nvSpPr>
        <p:spPr>
          <a:xfrm>
            <a:off x="0" y="609600"/>
            <a:ext cx="9144000" cy="1143000"/>
          </a:xfrm>
          <a:solidFill>
            <a:srgbClr val="CCFFFF"/>
          </a:solidFill>
          <a:ln/>
        </p:spPr>
        <p:txBody>
          <a:bodyPr/>
          <a:lstStyle/>
          <a:p>
            <a:r>
              <a:rPr lang="pl-PL" b="1"/>
              <a:t>CELE I ZASADY </a:t>
            </a:r>
            <a:br>
              <a:rPr lang="pl-PL" b="1"/>
            </a:br>
            <a:r>
              <a:rPr lang="pl-PL" b="1"/>
              <a:t>ORGANIZACJI PRACY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AD7029-2597-49F1-B6C2-15A9733A4A18}"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6738" name="Rectangle 1026"/>
          <p:cNvSpPr>
            <a:spLocks noGrp="1" noChangeArrowheads="1"/>
          </p:cNvSpPr>
          <p:nvPr>
            <p:ph type="title"/>
          </p:nvPr>
        </p:nvSpPr>
        <p:spPr>
          <a:xfrm>
            <a:off x="0" y="609600"/>
            <a:ext cx="9144000" cy="1143000"/>
          </a:xfrm>
          <a:solidFill>
            <a:srgbClr val="CCFFFF"/>
          </a:solidFill>
        </p:spPr>
        <p:txBody>
          <a:bodyPr/>
          <a:lstStyle/>
          <a:p>
            <a:r>
              <a:rPr lang="pl-PL" b="1"/>
              <a:t>CZYNNOŚCI I WYNIKI ORGANIZOWANIA PRACY</a:t>
            </a:r>
          </a:p>
        </p:txBody>
      </p:sp>
      <p:sp>
        <p:nvSpPr>
          <p:cNvPr id="116739" name="Rectangle 1027"/>
          <p:cNvSpPr>
            <a:spLocks noGrp="1" noChangeArrowheads="1"/>
          </p:cNvSpPr>
          <p:nvPr>
            <p:ph type="body" sz="half" idx="1"/>
          </p:nvPr>
        </p:nvSpPr>
        <p:spPr>
          <a:xfrm>
            <a:off x="685800" y="1981200"/>
            <a:ext cx="3810000" cy="4419600"/>
          </a:xfrm>
          <a:solidFill>
            <a:srgbClr val="FFFF99"/>
          </a:solidFill>
        </p:spPr>
        <p:txBody>
          <a:bodyPr/>
          <a:lstStyle/>
          <a:p>
            <a:pPr>
              <a:buFontTx/>
              <a:buNone/>
            </a:pPr>
            <a:r>
              <a:rPr lang="pl-PL" sz="2400" b="1" u="sng" dirty="0"/>
              <a:t>Czynności:</a:t>
            </a:r>
          </a:p>
          <a:p>
            <a:r>
              <a:rPr lang="pl-PL" sz="2400" b="1" dirty="0"/>
              <a:t>przygotowanie        (planowanie),</a:t>
            </a:r>
          </a:p>
          <a:p>
            <a:r>
              <a:rPr lang="pl-PL" sz="2400" b="1" dirty="0"/>
              <a:t>porządkowanie (projektowanie),</a:t>
            </a:r>
          </a:p>
          <a:p>
            <a:r>
              <a:rPr lang="pl-PL" sz="2400" b="1" dirty="0"/>
              <a:t>realizowanie (sterowanie),</a:t>
            </a:r>
          </a:p>
          <a:p>
            <a:r>
              <a:rPr lang="pl-PL" sz="2400" b="1" dirty="0"/>
              <a:t>weryfikacja (kontrola i ocena).</a:t>
            </a:r>
            <a:endParaRPr lang="pl-PL" sz="2400" dirty="0"/>
          </a:p>
        </p:txBody>
      </p:sp>
      <p:sp>
        <p:nvSpPr>
          <p:cNvPr id="116740" name="Rectangle 1028"/>
          <p:cNvSpPr>
            <a:spLocks noGrp="1" noChangeArrowheads="1"/>
          </p:cNvSpPr>
          <p:nvPr>
            <p:ph type="body" sz="half" idx="2"/>
          </p:nvPr>
        </p:nvSpPr>
        <p:spPr>
          <a:xfrm>
            <a:off x="4648200" y="1981200"/>
            <a:ext cx="4038600" cy="4419600"/>
          </a:xfrm>
          <a:solidFill>
            <a:srgbClr val="CCFFCC"/>
          </a:solidFill>
        </p:spPr>
        <p:txBody>
          <a:bodyPr/>
          <a:lstStyle/>
          <a:p>
            <a:pPr>
              <a:buFontTx/>
              <a:buNone/>
            </a:pPr>
            <a:r>
              <a:rPr lang="pl-PL" sz="2400" b="1" u="sng" dirty="0"/>
              <a:t>Wyniki:</a:t>
            </a:r>
            <a:endParaRPr lang="pl-PL" sz="2400" b="1" dirty="0"/>
          </a:p>
          <a:p>
            <a:r>
              <a:rPr lang="pl-PL" sz="2400" b="1" dirty="0"/>
              <a:t>przyjęta struktura (rzeczy, procesów)</a:t>
            </a:r>
          </a:p>
          <a:p>
            <a:r>
              <a:rPr lang="pl-PL" sz="2400" b="1" dirty="0"/>
              <a:t>ustalenie zasad realizacji procesów w strukturze.</a:t>
            </a:r>
          </a:p>
          <a:p>
            <a:pPr>
              <a:buFontTx/>
              <a:buNone/>
            </a:pPr>
            <a:r>
              <a:rPr lang="pl-PL" sz="2400" b="1" dirty="0"/>
              <a:t>	</a:t>
            </a:r>
            <a:r>
              <a:rPr lang="pl-PL" sz="2400" b="1" u="sng" dirty="0"/>
              <a:t>Organizowanie jest procesem ciągłym.</a:t>
            </a:r>
          </a:p>
          <a:p>
            <a:pPr algn="r">
              <a:buFontTx/>
              <a:buNone/>
            </a:pPr>
            <a:endParaRPr lang="pl-PL" sz="18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504EE6-0265-47D1-BBB7-2EFC6A4B12F3}"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7218" name="Rectangle 2"/>
          <p:cNvSpPr>
            <a:spLocks noGrp="1" noChangeArrowheads="1"/>
          </p:cNvSpPr>
          <p:nvPr>
            <p:ph type="title"/>
          </p:nvPr>
        </p:nvSpPr>
        <p:spPr>
          <a:xfrm>
            <a:off x="0" y="609600"/>
            <a:ext cx="9144000" cy="1143000"/>
          </a:xfrm>
          <a:solidFill>
            <a:srgbClr val="CCFFFF"/>
          </a:solidFill>
        </p:spPr>
        <p:txBody>
          <a:bodyPr/>
          <a:lstStyle/>
          <a:p>
            <a:r>
              <a:rPr lang="pl-PL" b="1"/>
              <a:t>KONCEPCJA </a:t>
            </a:r>
            <a:br>
              <a:rPr lang="pl-PL" b="1"/>
            </a:br>
            <a:r>
              <a:rPr lang="pl-PL" b="1"/>
              <a:t>LEAN MANAGEMENT</a:t>
            </a:r>
          </a:p>
        </p:txBody>
      </p:sp>
      <p:sp>
        <p:nvSpPr>
          <p:cNvPr id="137219" name="Rectangle 3"/>
          <p:cNvSpPr>
            <a:spLocks noGrp="1" noChangeArrowheads="1"/>
          </p:cNvSpPr>
          <p:nvPr>
            <p:ph type="body" idx="1"/>
          </p:nvPr>
        </p:nvSpPr>
        <p:spPr>
          <a:xfrm>
            <a:off x="250825" y="1916113"/>
            <a:ext cx="8642350" cy="1657350"/>
          </a:xfrm>
          <a:solidFill>
            <a:srgbClr val="FFFF99"/>
          </a:solidFill>
        </p:spPr>
        <p:txBody>
          <a:bodyPr/>
          <a:lstStyle/>
          <a:p>
            <a:pPr>
              <a:lnSpc>
                <a:spcPct val="80000"/>
              </a:lnSpc>
              <a:buFontTx/>
              <a:buNone/>
            </a:pPr>
            <a:r>
              <a:rPr lang="pl-PL" sz="2000" b="1"/>
              <a:t>Kultura LEAN MANAGEMENT</a:t>
            </a:r>
          </a:p>
          <a:p>
            <a:pPr>
              <a:lnSpc>
                <a:spcPct val="80000"/>
              </a:lnSpc>
            </a:pPr>
            <a:r>
              <a:rPr lang="pl-PL" sz="2000" b="1"/>
              <a:t>Orientacja na uczenie się	Orientacja na kapitał ludzki </a:t>
            </a:r>
          </a:p>
          <a:p>
            <a:pPr>
              <a:lnSpc>
                <a:spcPct val="80000"/>
              </a:lnSpc>
            </a:pPr>
            <a:r>
              <a:rPr lang="pl-PL" sz="2000" b="1"/>
              <a:t>Orientacja na wartości 	Akceptacja kontroli	</a:t>
            </a:r>
          </a:p>
          <a:p>
            <a:pPr>
              <a:lnSpc>
                <a:spcPct val="80000"/>
              </a:lnSpc>
            </a:pPr>
            <a:r>
              <a:rPr lang="pl-PL" sz="2000" b="1"/>
              <a:t>Kooperacja			Integracyjna indywidualizacja	</a:t>
            </a:r>
          </a:p>
          <a:p>
            <a:pPr>
              <a:lnSpc>
                <a:spcPct val="80000"/>
              </a:lnSpc>
            </a:pPr>
            <a:r>
              <a:rPr lang="pl-PL" sz="2000" b="1"/>
              <a:t>Orientacja na usługi	Całościowość ujęcia</a:t>
            </a:r>
          </a:p>
        </p:txBody>
      </p:sp>
      <p:sp>
        <p:nvSpPr>
          <p:cNvPr id="137220" name="Rectangle 4"/>
          <p:cNvSpPr>
            <a:spLocks noChangeArrowheads="1"/>
          </p:cNvSpPr>
          <p:nvPr/>
        </p:nvSpPr>
        <p:spPr bwMode="auto">
          <a:xfrm>
            <a:off x="250825" y="5300663"/>
            <a:ext cx="8642350" cy="1277937"/>
          </a:xfrm>
          <a:prstGeom prst="rect">
            <a:avLst/>
          </a:prstGeom>
          <a:solidFill>
            <a:srgbClr val="CCFFFF"/>
          </a:solidFill>
          <a:ln w="9525">
            <a:noFill/>
            <a:miter lim="800000"/>
            <a:headEnd/>
            <a:tailEnd/>
          </a:ln>
          <a:effectLst/>
        </p:spPr>
        <p:txBody>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Techniki LEAN MANAGEMENT</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Just-in-Time</a:t>
            </a:r>
            <a:r>
              <a:rPr kumimoji="0" lang="en-US" sz="2000" b="1" i="0" u="none" strike="noStrike" kern="1200" cap="none" spc="0" normalizeH="0" baseline="0" noProof="0">
                <a:ln>
                  <a:noFill/>
                </a:ln>
                <a:solidFill>
                  <a:srgbClr val="000000"/>
                </a:solidFill>
                <a:effectLst/>
                <a:uLnTx/>
                <a:uFillTx/>
                <a:latin typeface="Arial" charset="0"/>
                <a:ea typeface="+mn-ea"/>
                <a:cs typeface="+mn-cs"/>
              </a:rPr>
              <a:t>	</a:t>
            </a:r>
            <a:r>
              <a:rPr kumimoji="0" lang="pl-PL" sz="2000" b="1" i="0" u="none" strike="noStrike" kern="1200" cap="none" spc="0" normalizeH="0" baseline="0" noProof="0">
                <a:ln>
                  <a:noFill/>
                </a:ln>
                <a:solidFill>
                  <a:srgbClr val="000000"/>
                </a:solidFill>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uLnTx/>
                <a:uFillTx/>
                <a:latin typeface="Arial" charset="0"/>
                <a:ea typeface="+mn-ea"/>
                <a:cs typeface="+mn-cs"/>
              </a:rPr>
              <a:t>Failiure Mode and Effects Analysis</a:t>
            </a:r>
            <a:endParaRPr kumimoji="0" lang="pl-PL" sz="20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Systemy CIM		Quality Function Deployment	</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Design for Assembley	Total Quality Control</a:t>
            </a:r>
          </a:p>
        </p:txBody>
      </p:sp>
      <p:sp>
        <p:nvSpPr>
          <p:cNvPr id="137221" name="Rectangle 5"/>
          <p:cNvSpPr>
            <a:spLocks noChangeArrowheads="1"/>
          </p:cNvSpPr>
          <p:nvPr/>
        </p:nvSpPr>
        <p:spPr bwMode="auto">
          <a:xfrm>
            <a:off x="250825" y="3789363"/>
            <a:ext cx="8642350" cy="1350962"/>
          </a:xfrm>
          <a:prstGeom prst="rect">
            <a:avLst/>
          </a:prstGeom>
          <a:solidFill>
            <a:srgbClr val="CCFFCC"/>
          </a:solidFill>
          <a:ln w="9525">
            <a:noFill/>
            <a:miter lim="800000"/>
            <a:headEnd/>
            <a:tailEnd/>
          </a:ln>
          <a:effectLst/>
        </p:spPr>
        <p:txBody>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Zasady LEAN MANAGEMENT</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Orientacja na grupę		Usuwanie błędu u źródła           </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Własna odpowiedzialność	Myślenie o przyszłości	</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Ciągłe sprzężenie zwrotne	Postępowanie małymi krokami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DCFECB-CC4B-4AE0-9F9F-CECB1726DC9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0290" name="Rectangle 1026"/>
          <p:cNvSpPr>
            <a:spLocks noGrp="1" noChangeArrowheads="1"/>
          </p:cNvSpPr>
          <p:nvPr>
            <p:ph type="title"/>
          </p:nvPr>
        </p:nvSpPr>
        <p:spPr>
          <a:xfrm>
            <a:off x="0" y="609600"/>
            <a:ext cx="9144000" cy="1143000"/>
          </a:xfrm>
          <a:solidFill>
            <a:srgbClr val="CCFFFF"/>
          </a:solidFill>
        </p:spPr>
        <p:txBody>
          <a:bodyPr/>
          <a:lstStyle/>
          <a:p>
            <a:r>
              <a:rPr lang="pl-PL" b="1"/>
              <a:t>ELEMENTY BUDOWANIA ORGANIZACJI</a:t>
            </a:r>
          </a:p>
        </p:txBody>
      </p:sp>
      <p:sp>
        <p:nvSpPr>
          <p:cNvPr id="140291" name="Rectangle 1027"/>
          <p:cNvSpPr>
            <a:spLocks noGrp="1" noChangeArrowheads="1"/>
          </p:cNvSpPr>
          <p:nvPr>
            <p:ph type="body" sz="half" idx="1"/>
          </p:nvPr>
        </p:nvSpPr>
        <p:spPr>
          <a:xfrm>
            <a:off x="685800" y="1828800"/>
            <a:ext cx="7772400" cy="1981200"/>
          </a:xfrm>
          <a:solidFill>
            <a:srgbClr val="CCFFCC"/>
          </a:solidFill>
        </p:spPr>
        <p:txBody>
          <a:bodyPr/>
          <a:lstStyle/>
          <a:p>
            <a:pPr algn="just"/>
            <a:r>
              <a:rPr lang="pl-PL" sz="2400" b="1"/>
              <a:t>Organizowanie jest nieustannym procesem kierowniczym, bowiem zmianom ulegać mogą strategie i warunki otoczenia, a skuteczność i sprawność organizacji muszą być zgodne z zamierzeniami menedżerów.</a:t>
            </a:r>
          </a:p>
        </p:txBody>
      </p:sp>
      <p:graphicFrame>
        <p:nvGraphicFramePr>
          <p:cNvPr id="140292" name="Object 1028"/>
          <p:cNvGraphicFramePr>
            <a:graphicFrameLocks noGrp="1" noChangeAspect="1"/>
          </p:cNvGraphicFramePr>
          <p:nvPr>
            <p:ph sz="half" idx="2"/>
          </p:nvPr>
        </p:nvGraphicFramePr>
        <p:xfrm>
          <a:off x="152400" y="3886200"/>
          <a:ext cx="8839200" cy="2819400"/>
        </p:xfrm>
        <a:graphic>
          <a:graphicData uri="http://schemas.openxmlformats.org/presentationml/2006/ole">
            <mc:AlternateContent xmlns:mc="http://schemas.openxmlformats.org/markup-compatibility/2006">
              <mc:Choice xmlns:v="urn:schemas-microsoft-com:vml" Requires="v">
                <p:oleObj spid="_x0000_s90114" name="SnapGrafx" r:id="rId4" imgW="7338240" imgH="3654720" progId="SnapGrafx">
                  <p:embed/>
                </p:oleObj>
              </mc:Choice>
              <mc:Fallback>
                <p:oleObj name="SnapGrafx" r:id="rId4" imgW="7338240" imgH="3654720" progId="SnapGrafx">
                  <p:embed/>
                  <p:pic>
                    <p:nvPicPr>
                      <p:cNvPr id="140292"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86200"/>
                        <a:ext cx="8839200" cy="2819400"/>
                      </a:xfrm>
                      <a:prstGeom prst="rect">
                        <a:avLst/>
                      </a:prstGeom>
                      <a:solidFill>
                        <a:srgbClr val="CCFFFF"/>
                      </a:solidFill>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4C75E0-14A0-4906-AD1A-29981635CB74}"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06" name="Rectangle 2"/>
          <p:cNvSpPr>
            <a:spLocks noGrp="1" noChangeArrowheads="1"/>
          </p:cNvSpPr>
          <p:nvPr>
            <p:ph type="title"/>
          </p:nvPr>
        </p:nvSpPr>
        <p:spPr>
          <a:xfrm>
            <a:off x="0" y="609600"/>
            <a:ext cx="9144000" cy="1143000"/>
          </a:xfrm>
          <a:solidFill>
            <a:srgbClr val="CCFFFF"/>
          </a:solidFill>
        </p:spPr>
        <p:txBody>
          <a:bodyPr/>
          <a:lstStyle/>
          <a:p>
            <a:r>
              <a:rPr lang="pl-PL" b="1"/>
              <a:t>KONSTRUOWANIE ORGANIZACJI</a:t>
            </a:r>
          </a:p>
        </p:txBody>
      </p:sp>
      <p:graphicFrame>
        <p:nvGraphicFramePr>
          <p:cNvPr id="169984" name="Object 0"/>
          <p:cNvGraphicFramePr>
            <a:graphicFrameLocks noGrp="1" noChangeAspect="1"/>
          </p:cNvGraphicFramePr>
          <p:nvPr>
            <p:ph idx="1"/>
          </p:nvPr>
        </p:nvGraphicFramePr>
        <p:xfrm>
          <a:off x="381000" y="1981200"/>
          <a:ext cx="8458200" cy="4648200"/>
        </p:xfrm>
        <a:graphic>
          <a:graphicData uri="http://schemas.openxmlformats.org/presentationml/2006/ole">
            <mc:AlternateContent xmlns:mc="http://schemas.openxmlformats.org/markup-compatibility/2006">
              <mc:Choice xmlns:v="urn:schemas-microsoft-com:vml" Requires="v">
                <p:oleObj spid="_x0000_s91138" name="SnapGrafx" r:id="rId4" imgW="6046560" imgH="4057560" progId="SnapGrafx">
                  <p:embed/>
                </p:oleObj>
              </mc:Choice>
              <mc:Fallback>
                <p:oleObj name="SnapGrafx" r:id="rId4" imgW="6046560" imgH="4057560" progId="SnapGrafx">
                  <p:embed/>
                  <p:pic>
                    <p:nvPicPr>
                      <p:cNvPr id="169984"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81200"/>
                        <a:ext cx="8458200" cy="4648200"/>
                      </a:xfrm>
                      <a:prstGeom prst="rect">
                        <a:avLst/>
                      </a:prstGeom>
                      <a:solidFill>
                        <a:srgbClr val="CCFFFF"/>
                      </a:solidFill>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4</a:t>
            </a:fld>
            <a:endParaRPr lang="pl-PL"/>
          </a:p>
        </p:txBody>
      </p:sp>
      <p:sp>
        <p:nvSpPr>
          <p:cNvPr id="819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PRACA I TECHNIKA </a:t>
            </a:r>
            <a:br>
              <a:rPr lang="pl-PL" b="1" dirty="0"/>
            </a:br>
            <a:r>
              <a:rPr lang="pl-PL" b="1" dirty="0"/>
              <a:t>W SPOŁECZEŃSTWIE</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685800" y="1981200"/>
            <a:ext cx="7772400" cy="4400128"/>
          </a:xfrm>
          <a:solidFill>
            <a:schemeClr val="accent5">
              <a:lumMod val="60000"/>
              <a:lumOff val="40000"/>
            </a:schemeClr>
          </a:solidFill>
        </p:spPr>
        <p:txBody>
          <a:bodyPr/>
          <a:lstStyle/>
          <a:p>
            <a:r>
              <a:rPr lang="pl-PL" sz="2400" b="1" dirty="0"/>
              <a:t>Środki techniczne używane przez człowieka w okresach wytwórczości pierwotnej i rzemieślniczej były bardzo proste i prymitywne.</a:t>
            </a:r>
          </a:p>
          <a:p>
            <a:endParaRPr lang="pl-PL" sz="2400" b="1" dirty="0"/>
          </a:p>
          <a:p>
            <a:r>
              <a:rPr lang="pl-PL" sz="2400" b="1" dirty="0"/>
              <a:t>Nasycenie środkami technicznymi życia ludzkiego początkowo było bardzo niewielkie, zwłaszcza w rolnictwie.</a:t>
            </a:r>
          </a:p>
          <a:p>
            <a:endParaRPr lang="pl-PL" sz="2400" b="1" dirty="0"/>
          </a:p>
          <a:p>
            <a:r>
              <a:rPr lang="pl-PL" sz="2400" b="1" dirty="0"/>
              <a:t>Niski poziom rozwoju techniki powodował, że człowiek – wytwórca musiał być podstawowym źródłem energii przy wykonywaniu pracy.</a:t>
            </a:r>
          </a:p>
        </p:txBody>
      </p:sp>
    </p:spTree>
    <p:extLst>
      <p:ext uri="{BB962C8B-B14F-4D97-AF65-F5344CB8AC3E}">
        <p14:creationId xmlns:p14="http://schemas.microsoft.com/office/powerpoint/2010/main" val="3263171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A42AA83-5C6C-4F1D-961E-40FD233CB9E1}"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330" name="Rectangle 2"/>
          <p:cNvSpPr>
            <a:spLocks noGrp="1" noChangeArrowheads="1"/>
          </p:cNvSpPr>
          <p:nvPr>
            <p:ph type="title"/>
          </p:nvPr>
        </p:nvSpPr>
        <p:spPr>
          <a:xfrm>
            <a:off x="0" y="609600"/>
            <a:ext cx="9144000" cy="1143000"/>
          </a:xfrm>
          <a:solidFill>
            <a:srgbClr val="CCFFFF"/>
          </a:solidFill>
        </p:spPr>
        <p:txBody>
          <a:bodyPr/>
          <a:lstStyle/>
          <a:p>
            <a:r>
              <a:rPr lang="pl-PL" b="1"/>
              <a:t>EFEKTY SPECJALIZACJI </a:t>
            </a:r>
            <a:br>
              <a:rPr lang="pl-PL" b="1"/>
            </a:br>
            <a:r>
              <a:rPr lang="pl-PL" b="1"/>
              <a:t>SYSTEMÓW PRACY</a:t>
            </a:r>
          </a:p>
        </p:txBody>
      </p:sp>
      <p:sp>
        <p:nvSpPr>
          <p:cNvPr id="99331" name="Rectangle 3"/>
          <p:cNvSpPr>
            <a:spLocks noGrp="1" noChangeArrowheads="1"/>
          </p:cNvSpPr>
          <p:nvPr>
            <p:ph type="body" sz="half" idx="1"/>
          </p:nvPr>
        </p:nvSpPr>
        <p:spPr>
          <a:xfrm>
            <a:off x="304800" y="1981200"/>
            <a:ext cx="8610600" cy="1143000"/>
          </a:xfrm>
          <a:solidFill>
            <a:srgbClr val="CCFFCC"/>
          </a:solidFill>
        </p:spPr>
        <p:txBody>
          <a:bodyPr/>
          <a:lstStyle/>
          <a:p>
            <a:pPr algn="just">
              <a:lnSpc>
                <a:spcPct val="90000"/>
              </a:lnSpc>
            </a:pPr>
            <a:r>
              <a:rPr lang="pl-PL" sz="2400" b="1"/>
              <a:t>Specjalizacja systemów pracy to zakres, w jakim ogólne zadanie organizacji zostaje podzielone na mniejsze części składowe. </a:t>
            </a:r>
          </a:p>
        </p:txBody>
      </p:sp>
      <p:graphicFrame>
        <p:nvGraphicFramePr>
          <p:cNvPr id="171008" name="Object 0"/>
          <p:cNvGraphicFramePr>
            <a:graphicFrameLocks noGrp="1" noChangeAspect="1"/>
          </p:cNvGraphicFramePr>
          <p:nvPr>
            <p:ph sz="half" idx="2"/>
          </p:nvPr>
        </p:nvGraphicFramePr>
        <p:xfrm>
          <a:off x="304800" y="3276600"/>
          <a:ext cx="8610600" cy="3352800"/>
        </p:xfrm>
        <a:graphic>
          <a:graphicData uri="http://schemas.openxmlformats.org/presentationml/2006/ole">
            <mc:AlternateContent xmlns:mc="http://schemas.openxmlformats.org/markup-compatibility/2006">
              <mc:Choice xmlns:v="urn:schemas-microsoft-com:vml" Requires="v">
                <p:oleObj spid="_x0000_s92162" name="SnapGrafx" r:id="rId4" imgW="7086600" imgH="2514600" progId="SnapGrafx">
                  <p:embed/>
                </p:oleObj>
              </mc:Choice>
              <mc:Fallback>
                <p:oleObj name="SnapGrafx" r:id="rId4" imgW="7086600" imgH="2514600" progId="SnapGrafx">
                  <p:embed/>
                  <p:pic>
                    <p:nvPicPr>
                      <p:cNvPr id="171008"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8610600" cy="3352800"/>
                      </a:xfrm>
                      <a:prstGeom prst="rect">
                        <a:avLst/>
                      </a:prstGeom>
                      <a:solidFill>
                        <a:srgbClr val="CCFFFF"/>
                      </a:solidFill>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6C87AA-E74C-4938-A0F2-769518041671}"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4" name="Rectangle 2"/>
          <p:cNvSpPr>
            <a:spLocks noGrp="1" noChangeArrowheads="1"/>
          </p:cNvSpPr>
          <p:nvPr>
            <p:ph type="title"/>
          </p:nvPr>
        </p:nvSpPr>
        <p:spPr>
          <a:xfrm>
            <a:off x="0" y="609600"/>
            <a:ext cx="9144000" cy="1143000"/>
          </a:xfrm>
          <a:solidFill>
            <a:srgbClr val="CCFFFF"/>
          </a:solidFill>
        </p:spPr>
        <p:txBody>
          <a:bodyPr/>
          <a:lstStyle/>
          <a:p>
            <a:r>
              <a:rPr lang="pl-PL" b="1"/>
              <a:t>ALTERNATYWY </a:t>
            </a:r>
            <a:br>
              <a:rPr lang="pl-PL" b="1"/>
            </a:br>
            <a:r>
              <a:rPr lang="pl-PL" b="1"/>
              <a:t>DLA SPECJALIZACJI</a:t>
            </a:r>
          </a:p>
        </p:txBody>
      </p:sp>
      <p:graphicFrame>
        <p:nvGraphicFramePr>
          <p:cNvPr id="4" name="Symbol zastępczy zawartości 3"/>
          <p:cNvGraphicFramePr>
            <a:graphicFrameLocks noGrp="1"/>
          </p:cNvGraphicFramePr>
          <p:nvPr>
            <p:ph idx="1"/>
          </p:nvPr>
        </p:nvGraphicFramePr>
        <p:xfrm>
          <a:off x="0" y="1981200"/>
          <a:ext cx="8964488"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093C3-2A7D-4E85-BAC5-027BDEED916D}"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173056" name="Object 0"/>
          <p:cNvGraphicFramePr>
            <a:graphicFrameLocks noGrp="1" noChangeAspect="1"/>
          </p:cNvGraphicFramePr>
          <p:nvPr>
            <p:ph sz="half" idx="1"/>
          </p:nvPr>
        </p:nvGraphicFramePr>
        <p:xfrm>
          <a:off x="381000" y="3810000"/>
          <a:ext cx="8382000" cy="2743200"/>
        </p:xfrm>
        <a:graphic>
          <a:graphicData uri="http://schemas.openxmlformats.org/presentationml/2006/ole">
            <mc:AlternateContent xmlns:mc="http://schemas.openxmlformats.org/markup-compatibility/2006">
              <mc:Choice xmlns:v="urn:schemas-microsoft-com:vml" Requires="v">
                <p:oleObj spid="_x0000_s93186" name="SnapGrafx" r:id="rId4" imgW="8832600" imgH="3711960" progId="SnapGrafx">
                  <p:embed/>
                </p:oleObj>
              </mc:Choice>
              <mc:Fallback>
                <p:oleObj name="SnapGrafx" r:id="rId4" imgW="8832600" imgH="3711960" progId="SnapGrafx">
                  <p:embed/>
                  <p:pic>
                    <p:nvPicPr>
                      <p:cNvPr id="173056"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8382000" cy="2743200"/>
                      </a:xfrm>
                      <a:prstGeom prst="rect">
                        <a:avLst/>
                      </a:prstGeom>
                      <a:solidFill>
                        <a:srgbClr val="CCFFFF"/>
                      </a:solidFill>
                    </p:spPr>
                  </p:pic>
                </p:oleObj>
              </mc:Fallback>
            </mc:AlternateContent>
          </a:graphicData>
        </a:graphic>
      </p:graphicFrame>
      <p:sp>
        <p:nvSpPr>
          <p:cNvPr id="150531" name="Rectangle 3"/>
          <p:cNvSpPr>
            <a:spLocks noGrp="1" noChangeArrowheads="1"/>
          </p:cNvSpPr>
          <p:nvPr>
            <p:ph type="body" sz="half" idx="2"/>
          </p:nvPr>
        </p:nvSpPr>
        <p:spPr>
          <a:xfrm>
            <a:off x="457200" y="2057400"/>
            <a:ext cx="8229600" cy="1600200"/>
          </a:xfrm>
          <a:solidFill>
            <a:srgbClr val="CCFFCC"/>
          </a:solidFill>
        </p:spPr>
        <p:txBody>
          <a:bodyPr/>
          <a:lstStyle/>
          <a:p>
            <a:pPr algn="just"/>
            <a:r>
              <a:rPr lang="pl-PL" sz="2400" b="1"/>
              <a:t>Hierarchia to układ wielu szczebli w strukturze organizacyjnej, na którego szczycie znajduje się najwyższy rangą menedżer odpowiedzialny za operacje całej organizacji.</a:t>
            </a:r>
          </a:p>
        </p:txBody>
      </p:sp>
      <p:sp>
        <p:nvSpPr>
          <p:cNvPr id="150532" name="Rectangle 4"/>
          <p:cNvSpPr>
            <a:spLocks noGrp="1" noChangeArrowheads="1"/>
          </p:cNvSpPr>
          <p:nvPr>
            <p:ph type="title"/>
          </p:nvPr>
        </p:nvSpPr>
        <p:spPr>
          <a:xfrm>
            <a:off x="0" y="609600"/>
            <a:ext cx="9144000" cy="1143000"/>
          </a:xfrm>
          <a:solidFill>
            <a:srgbClr val="CCFFFF"/>
          </a:solidFill>
          <a:ln/>
        </p:spPr>
        <p:txBody>
          <a:bodyPr/>
          <a:lstStyle/>
          <a:p>
            <a:r>
              <a:rPr lang="pl-PL" b="1"/>
              <a:t>HIERARCHIA PODPORZĄDKOWANIA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FF4FCBD-CC57-469B-98D6-0E548D8E9D81}"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78" name="Rectangle 2"/>
          <p:cNvSpPr>
            <a:spLocks noGrp="1" noChangeArrowheads="1"/>
          </p:cNvSpPr>
          <p:nvPr>
            <p:ph type="title"/>
          </p:nvPr>
        </p:nvSpPr>
        <p:spPr>
          <a:xfrm>
            <a:off x="0" y="609600"/>
            <a:ext cx="9144000" cy="1143000"/>
          </a:xfrm>
          <a:solidFill>
            <a:srgbClr val="CCFFFF"/>
          </a:solidFill>
        </p:spPr>
        <p:txBody>
          <a:bodyPr/>
          <a:lstStyle/>
          <a:p>
            <a:r>
              <a:rPr lang="pl-PL" b="1"/>
              <a:t>PODSTAWY </a:t>
            </a:r>
            <a:br>
              <a:rPr lang="pl-PL" b="1"/>
            </a:br>
            <a:r>
              <a:rPr lang="pl-PL" b="1"/>
              <a:t>GRUPOWANIA</a:t>
            </a:r>
          </a:p>
        </p:txBody>
      </p:sp>
      <p:graphicFrame>
        <p:nvGraphicFramePr>
          <p:cNvPr id="101379" name="Object 3"/>
          <p:cNvGraphicFramePr>
            <a:graphicFrameLocks noGrp="1" noChangeAspect="1"/>
          </p:cNvGraphicFramePr>
          <p:nvPr>
            <p:ph idx="1"/>
          </p:nvPr>
        </p:nvGraphicFramePr>
        <p:xfrm>
          <a:off x="152400" y="3276600"/>
          <a:ext cx="8839200" cy="3200400"/>
        </p:xfrm>
        <a:graphic>
          <a:graphicData uri="http://schemas.openxmlformats.org/presentationml/2006/ole">
            <mc:AlternateContent xmlns:mc="http://schemas.openxmlformats.org/markup-compatibility/2006">
              <mc:Choice xmlns:v="urn:schemas-microsoft-com:vml" Requires="v">
                <p:oleObj spid="_x0000_s94210" name="SnapGrafx" r:id="rId4" imgW="5943600" imgH="2514600" progId="SnapGrafx">
                  <p:embed/>
                </p:oleObj>
              </mc:Choice>
              <mc:Fallback>
                <p:oleObj name="SnapGrafx" r:id="rId4" imgW="5943600" imgH="2514600" progId="SnapGrafx">
                  <p:embed/>
                  <p:pic>
                    <p:nvPicPr>
                      <p:cNvPr id="1013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76600"/>
                        <a:ext cx="8839200" cy="3200400"/>
                      </a:xfrm>
                      <a:prstGeom prst="rect">
                        <a:avLst/>
                      </a:prstGeom>
                      <a:solidFill>
                        <a:srgbClr val="CCFFFF"/>
                      </a:solidFill>
                    </p:spPr>
                  </p:pic>
                </p:oleObj>
              </mc:Fallback>
            </mc:AlternateContent>
          </a:graphicData>
        </a:graphic>
      </p:graphicFrame>
      <p:sp>
        <p:nvSpPr>
          <p:cNvPr id="101380" name="Rectangle 4"/>
          <p:cNvSpPr>
            <a:spLocks noChangeArrowheads="1"/>
          </p:cNvSpPr>
          <p:nvPr/>
        </p:nvSpPr>
        <p:spPr bwMode="auto">
          <a:xfrm>
            <a:off x="685800" y="1905000"/>
            <a:ext cx="7772400" cy="11430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Grupowanie systemów pracy jest procesem łączenia stanowisk zgodnie z pewnym logicznym układem.</a:t>
            </a:r>
            <a:r>
              <a:rPr kumimoji="0" lang="pl-PL" sz="1800" b="1" i="0" u="none" strike="noStrike" kern="1200" cap="none" spc="0" normalizeH="0" baseline="0" noProof="0">
                <a:ln>
                  <a:noFill/>
                </a:ln>
                <a:solidFill>
                  <a:srgbClr val="000000"/>
                </a:solidFill>
                <a:effectLst/>
                <a:uLnTx/>
                <a:uFillTx/>
                <a:latin typeface="Arial" charset="0"/>
                <a:ea typeface="+mn-ea"/>
                <a:cs typeface="+mn-cs"/>
              </a:rPr>
              <a:t>                                                           </a:t>
            </a:r>
            <a:endParaRPr kumimoji="0" lang="pl-PL" sz="20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AA771-E413-4363-89D5-E09A2AF4BC2D}"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5170" name="Rectangle 2"/>
          <p:cNvSpPr>
            <a:spLocks noGrp="1" noChangeArrowheads="1"/>
          </p:cNvSpPr>
          <p:nvPr>
            <p:ph type="title"/>
          </p:nvPr>
        </p:nvSpPr>
        <p:spPr>
          <a:xfrm>
            <a:off x="0" y="609600"/>
            <a:ext cx="9144000" cy="1143000"/>
          </a:xfrm>
          <a:solidFill>
            <a:srgbClr val="CCFFFF"/>
          </a:solidFill>
        </p:spPr>
        <p:txBody>
          <a:bodyPr/>
          <a:lstStyle/>
          <a:p>
            <a:r>
              <a:rPr lang="pl-PL" b="1"/>
              <a:t>ROZDZIELANIE UPRAWNIEŃ </a:t>
            </a:r>
            <a:br>
              <a:rPr lang="pl-PL" b="1"/>
            </a:br>
            <a:r>
              <a:rPr lang="pl-PL" b="1"/>
              <a:t>W ORGANIZACJI</a:t>
            </a:r>
          </a:p>
        </p:txBody>
      </p:sp>
      <p:sp>
        <p:nvSpPr>
          <p:cNvPr id="135171" name="Rectangle 3"/>
          <p:cNvSpPr>
            <a:spLocks noGrp="1" noChangeArrowheads="1"/>
          </p:cNvSpPr>
          <p:nvPr>
            <p:ph type="body" sz="half" idx="1"/>
          </p:nvPr>
        </p:nvSpPr>
        <p:spPr>
          <a:xfrm>
            <a:off x="685800" y="1828800"/>
            <a:ext cx="7772400" cy="914400"/>
          </a:xfrm>
          <a:solidFill>
            <a:srgbClr val="CCFFCC"/>
          </a:solidFill>
        </p:spPr>
        <p:txBody>
          <a:bodyPr/>
          <a:lstStyle/>
          <a:p>
            <a:r>
              <a:rPr lang="pl-PL" sz="2400" b="1"/>
              <a:t>Proces , w toku którego menedżer powierza innym część swoich obowiązków i uprawnień.</a:t>
            </a:r>
          </a:p>
        </p:txBody>
      </p:sp>
      <p:graphicFrame>
        <p:nvGraphicFramePr>
          <p:cNvPr id="135172" name="Object 4"/>
          <p:cNvGraphicFramePr>
            <a:graphicFrameLocks noGrp="1" noChangeAspect="1"/>
          </p:cNvGraphicFramePr>
          <p:nvPr>
            <p:ph sz="half" idx="2"/>
          </p:nvPr>
        </p:nvGraphicFramePr>
        <p:xfrm>
          <a:off x="152400" y="2819400"/>
          <a:ext cx="8763000" cy="3810000"/>
        </p:xfrm>
        <a:graphic>
          <a:graphicData uri="http://schemas.openxmlformats.org/presentationml/2006/ole">
            <mc:AlternateContent xmlns:mc="http://schemas.openxmlformats.org/markup-compatibility/2006">
              <mc:Choice xmlns:v="urn:schemas-microsoft-com:vml" Requires="v">
                <p:oleObj spid="_x0000_s95234" name="SnapGrafx" r:id="rId4" imgW="8229600" imgH="3886200" progId="SnapGrafx">
                  <p:embed/>
                </p:oleObj>
              </mc:Choice>
              <mc:Fallback>
                <p:oleObj name="SnapGrafx" r:id="rId4" imgW="8229600" imgH="3886200" progId="SnapGrafx">
                  <p:embed/>
                  <p:pic>
                    <p:nvPicPr>
                      <p:cNvPr id="1351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819400"/>
                        <a:ext cx="8763000" cy="3810000"/>
                      </a:xfrm>
                      <a:prstGeom prst="rect">
                        <a:avLst/>
                      </a:prstGeom>
                      <a:solidFill>
                        <a:srgbClr val="CCFFFF"/>
                      </a:solidFill>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ED4D7A-CDFB-4071-96D8-A2E770C945B1}"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9810" name="Rectangle 2"/>
          <p:cNvSpPr>
            <a:spLocks noGrp="1" noChangeArrowheads="1"/>
          </p:cNvSpPr>
          <p:nvPr>
            <p:ph type="title"/>
          </p:nvPr>
        </p:nvSpPr>
        <p:spPr>
          <a:xfrm>
            <a:off x="0" y="609600"/>
            <a:ext cx="9144000" cy="1143000"/>
          </a:xfrm>
          <a:solidFill>
            <a:srgbClr val="CCFFFF"/>
          </a:solidFill>
        </p:spPr>
        <p:txBody>
          <a:bodyPr/>
          <a:lstStyle/>
          <a:p>
            <a:r>
              <a:rPr lang="pl-PL" b="1"/>
              <a:t>STRUKTURALNE </a:t>
            </a:r>
            <a:br>
              <a:rPr lang="pl-PL" b="1"/>
            </a:br>
            <a:r>
              <a:rPr lang="pl-PL" b="1"/>
              <a:t>TECHNIKI KOORDYNACJI</a:t>
            </a:r>
          </a:p>
        </p:txBody>
      </p:sp>
      <p:graphicFrame>
        <p:nvGraphicFramePr>
          <p:cNvPr id="119811" name="Object 3"/>
          <p:cNvGraphicFramePr>
            <a:graphicFrameLocks noGrp="1" noChangeAspect="1"/>
          </p:cNvGraphicFramePr>
          <p:nvPr>
            <p:ph idx="1"/>
          </p:nvPr>
        </p:nvGraphicFramePr>
        <p:xfrm>
          <a:off x="152400" y="3048000"/>
          <a:ext cx="8839200" cy="3657600"/>
        </p:xfrm>
        <a:graphic>
          <a:graphicData uri="http://schemas.openxmlformats.org/presentationml/2006/ole">
            <mc:AlternateContent xmlns:mc="http://schemas.openxmlformats.org/markup-compatibility/2006">
              <mc:Choice xmlns:v="urn:schemas-microsoft-com:vml" Requires="v">
                <p:oleObj spid="_x0000_s96258" name="SnapGrafx" r:id="rId4" imgW="8229600" imgH="3657600" progId="SnapGrafx">
                  <p:embed/>
                </p:oleObj>
              </mc:Choice>
              <mc:Fallback>
                <p:oleObj name="SnapGrafx" r:id="rId4" imgW="8229600" imgH="3657600" progId="SnapGrafx">
                  <p:embed/>
                  <p:pic>
                    <p:nvPicPr>
                      <p:cNvPr id="1198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0"/>
                        <a:ext cx="8839200" cy="3657600"/>
                      </a:xfrm>
                      <a:prstGeom prst="rect">
                        <a:avLst/>
                      </a:prstGeom>
                      <a:solidFill>
                        <a:srgbClr val="CCFFFF"/>
                      </a:solidFill>
                    </p:spPr>
                  </p:pic>
                </p:oleObj>
              </mc:Fallback>
            </mc:AlternateContent>
          </a:graphicData>
        </a:graphic>
      </p:graphicFrame>
      <p:sp>
        <p:nvSpPr>
          <p:cNvPr id="119812" name="Rectangle 4"/>
          <p:cNvSpPr>
            <a:spLocks noChangeArrowheads="1"/>
          </p:cNvSpPr>
          <p:nvPr/>
        </p:nvSpPr>
        <p:spPr bwMode="auto">
          <a:xfrm>
            <a:off x="685800" y="1905000"/>
            <a:ext cx="7772400" cy="990600"/>
          </a:xfrm>
          <a:prstGeom prst="rect">
            <a:avLst/>
          </a:prstGeom>
          <a:solidFill>
            <a:srgbClr val="CCFFCC"/>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Koordynacja to proces integrowania działań różnych wydziałów działań.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609600"/>
            <a:ext cx="9144000" cy="1143000"/>
          </a:xfrm>
          <a:solidFill>
            <a:srgbClr val="CCECFF"/>
          </a:solidFill>
        </p:spPr>
        <p:txBody>
          <a:bodyPr/>
          <a:lstStyle/>
          <a:p>
            <a:r>
              <a:rPr lang="pl-PL" b="1" dirty="0"/>
              <a:t>KRYTERIA OCENY STANOWISKA PRACY</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0" y="2060848"/>
            <a:ext cx="415691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hart 1"/>
          <p:cNvGraphicFramePr>
            <a:graphicFrameLocks/>
          </p:cNvGraphicFramePr>
          <p:nvPr/>
        </p:nvGraphicFramePr>
        <p:xfrm>
          <a:off x="251520" y="2034890"/>
          <a:ext cx="4098776" cy="45778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0107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825ED9-A7B5-4313-AF7F-684978609409}"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2" name="Rectangle 2"/>
          <p:cNvSpPr>
            <a:spLocks noGrp="1" noChangeArrowheads="1"/>
          </p:cNvSpPr>
          <p:nvPr>
            <p:ph type="title"/>
          </p:nvPr>
        </p:nvSpPr>
        <p:spPr>
          <a:xfrm>
            <a:off x="0" y="609600"/>
            <a:ext cx="9144000" cy="1143000"/>
          </a:xfrm>
          <a:solidFill>
            <a:srgbClr val="CCFFFF"/>
          </a:solidFill>
        </p:spPr>
        <p:txBody>
          <a:bodyPr/>
          <a:lstStyle/>
          <a:p>
            <a:r>
              <a:rPr lang="pl-PL" b="1"/>
              <a:t>ZAGADNIENIA                    </a:t>
            </a:r>
          </a:p>
        </p:txBody>
      </p:sp>
      <p:sp>
        <p:nvSpPr>
          <p:cNvPr id="30723" name="Rectangle 3"/>
          <p:cNvSpPr>
            <a:spLocks noGrp="1" noChangeArrowheads="1"/>
          </p:cNvSpPr>
          <p:nvPr>
            <p:ph type="body" idx="1"/>
          </p:nvPr>
        </p:nvSpPr>
        <p:spPr>
          <a:xfrm>
            <a:off x="685800" y="1981200"/>
            <a:ext cx="8001000" cy="4267200"/>
          </a:xfrm>
          <a:solidFill>
            <a:srgbClr val="FFFF99"/>
          </a:solidFill>
        </p:spPr>
        <p:txBody>
          <a:bodyPr/>
          <a:lstStyle/>
          <a:p>
            <a:pPr>
              <a:lnSpc>
                <a:spcPct val="90000"/>
              </a:lnSpc>
            </a:pPr>
            <a:r>
              <a:rPr lang="pl-PL" sz="2400" b="1" dirty="0"/>
              <a:t>Definicja pracy</a:t>
            </a:r>
          </a:p>
          <a:p>
            <a:pPr>
              <a:lnSpc>
                <a:spcPct val="90000"/>
              </a:lnSpc>
            </a:pPr>
            <a:r>
              <a:rPr lang="pl-PL" sz="2400" b="1" dirty="0"/>
              <a:t>Istota strukturyzacji pracy</a:t>
            </a:r>
          </a:p>
          <a:p>
            <a:pPr>
              <a:lnSpc>
                <a:spcPct val="90000"/>
              </a:lnSpc>
            </a:pPr>
            <a:r>
              <a:rPr lang="pl-PL" sz="2400" b="1" dirty="0"/>
              <a:t>Elementy składowe systemu pracy</a:t>
            </a:r>
          </a:p>
          <a:p>
            <a:pPr>
              <a:lnSpc>
                <a:spcPct val="90000"/>
              </a:lnSpc>
            </a:pPr>
            <a:r>
              <a:rPr lang="pl-PL" sz="2400" b="1" dirty="0"/>
              <a:t>Cele i zasady organizacji pracy</a:t>
            </a:r>
          </a:p>
          <a:p>
            <a:pPr>
              <a:lnSpc>
                <a:spcPct val="90000"/>
              </a:lnSpc>
            </a:pPr>
            <a:r>
              <a:rPr lang="pl-PL" sz="2400" b="1" dirty="0"/>
              <a:t>Koncepcja </a:t>
            </a:r>
            <a:r>
              <a:rPr lang="pl-PL" sz="2400" b="1" dirty="0" err="1"/>
              <a:t>lean</a:t>
            </a:r>
            <a:r>
              <a:rPr lang="pl-PL" sz="2400" b="1" dirty="0"/>
              <a:t> management</a:t>
            </a:r>
          </a:p>
          <a:p>
            <a:pPr>
              <a:lnSpc>
                <a:spcPct val="90000"/>
              </a:lnSpc>
            </a:pPr>
            <a:r>
              <a:rPr lang="pl-PL" sz="2400" b="1" dirty="0"/>
              <a:t>Elementy budowania organizacji</a:t>
            </a:r>
          </a:p>
          <a:p>
            <a:pPr>
              <a:lnSpc>
                <a:spcPct val="90000"/>
              </a:lnSpc>
            </a:pPr>
            <a:r>
              <a:rPr lang="pl-PL" sz="2400" b="1" dirty="0"/>
              <a:t>Efekty specjalizacji systemów pracy</a:t>
            </a:r>
          </a:p>
          <a:p>
            <a:pPr>
              <a:lnSpc>
                <a:spcPct val="90000"/>
              </a:lnSpc>
            </a:pPr>
            <a:r>
              <a:rPr lang="pl-PL" sz="2400" b="1" dirty="0"/>
              <a:t>Zasady grupowania systemów pracy</a:t>
            </a:r>
          </a:p>
          <a:p>
            <a:pPr>
              <a:lnSpc>
                <a:spcPct val="90000"/>
              </a:lnSpc>
            </a:pPr>
            <a:r>
              <a:rPr lang="pl-PL" sz="2400" b="1" dirty="0"/>
              <a:t>Techniki koordynacji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93D0DF-0350-4171-B966-DCA14212B0D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212" name="Rectangle 4"/>
          <p:cNvSpPr>
            <a:spLocks noGrp="1" noChangeArrowheads="1"/>
          </p:cNvSpPr>
          <p:nvPr>
            <p:ph type="title"/>
          </p:nvPr>
        </p:nvSpPr>
        <p:spPr>
          <a:xfrm>
            <a:off x="20053" y="260648"/>
            <a:ext cx="9144000" cy="1143000"/>
          </a:xfrm>
          <a:solidFill>
            <a:srgbClr val="CCFFFF"/>
          </a:solidFill>
          <a:ln/>
        </p:spPr>
        <p:txBody>
          <a:bodyPr/>
          <a:lstStyle/>
          <a:p>
            <a:r>
              <a:rPr lang="pl-PL" b="1" dirty="0"/>
              <a:t>BIBLIOGRAFIA</a:t>
            </a:r>
          </a:p>
        </p:txBody>
      </p:sp>
      <p:sp>
        <p:nvSpPr>
          <p:cNvPr id="94213" name="Rectangle 5"/>
          <p:cNvSpPr>
            <a:spLocks noGrp="1" noChangeArrowheads="1"/>
          </p:cNvSpPr>
          <p:nvPr>
            <p:ph type="body" idx="1"/>
          </p:nvPr>
        </p:nvSpPr>
        <p:spPr>
          <a:xfrm>
            <a:off x="20053" y="1628800"/>
            <a:ext cx="9144000" cy="4824536"/>
          </a:xfrm>
          <a:solidFill>
            <a:srgbClr val="CCFFCC"/>
          </a:solidFill>
          <a:ln/>
        </p:spPr>
        <p:txBody>
          <a:bodyPr/>
          <a:lstStyle/>
          <a:p>
            <a:pPr>
              <a:lnSpc>
                <a:spcPct val="90000"/>
              </a:lnSpc>
            </a:pPr>
            <a:r>
              <a:rPr lang="pl-PL" sz="2400" b="1" dirty="0" err="1"/>
              <a:t>Grabosz</a:t>
            </a:r>
            <a:r>
              <a:rPr lang="pl-PL" sz="2400" b="1" dirty="0"/>
              <a:t> J.: Audyt komunikacji wewnętrznej w przedsiębiorstwie: propozycja narzędzia diagnostycznego. W </a:t>
            </a:r>
            <a:r>
              <a:rPr lang="pl-PL" sz="2400" b="1" dirty="0" err="1"/>
              <a:t>zb.</a:t>
            </a:r>
            <a:r>
              <a:rPr lang="pl-PL" sz="2400" b="1" dirty="0"/>
              <a:t> Zarządzanie inf. środowiskiem pracy. Gdańsk 2014.</a:t>
            </a:r>
          </a:p>
          <a:p>
            <a:pPr>
              <a:lnSpc>
                <a:spcPct val="90000"/>
              </a:lnSpc>
            </a:pPr>
            <a:r>
              <a:rPr lang="pl-PL" sz="2400" b="1" u="sng" dirty="0" err="1"/>
              <a:t>Hines</a:t>
            </a:r>
            <a:r>
              <a:rPr lang="pl-PL" sz="2400" b="1" u="sng" dirty="0"/>
              <a:t> P. &amp; </a:t>
            </a:r>
            <a:r>
              <a:rPr lang="pl-PL" sz="2400" b="1" u="sng" dirty="0" err="1"/>
              <a:t>D.Taylor</a:t>
            </a:r>
            <a:r>
              <a:rPr lang="pl-PL" sz="2400" b="1" u="sng" dirty="0"/>
              <a:t>.: </a:t>
            </a:r>
            <a:r>
              <a:rPr lang="pl-PL" sz="2400" b="1" dirty="0"/>
              <a:t>Kierunek – organizacja Lean, PG Gdańsk 2013.</a:t>
            </a:r>
          </a:p>
          <a:p>
            <a:pPr>
              <a:lnSpc>
                <a:spcPct val="90000"/>
              </a:lnSpc>
            </a:pPr>
            <a:r>
              <a:rPr lang="pl-PL" sz="2400" b="1" u="sng" dirty="0" err="1"/>
              <a:t>Łunarski</a:t>
            </a:r>
            <a:r>
              <a:rPr lang="pl-PL" sz="2400" b="1" u="sng" dirty="0"/>
              <a:t> J.: </a:t>
            </a:r>
            <a:r>
              <a:rPr lang="pl-PL" sz="2400" b="1" dirty="0"/>
              <a:t>Inżynieria systemów i analiza systemowa. Oficyna Wydawnicza </a:t>
            </a:r>
            <a:r>
              <a:rPr lang="pl-PL" sz="2400" b="1" dirty="0" err="1"/>
              <a:t>PRz</a:t>
            </a:r>
            <a:r>
              <a:rPr lang="pl-PL" sz="2400" b="1" dirty="0"/>
              <a:t> Rzeszów 2010.</a:t>
            </a:r>
          </a:p>
          <a:p>
            <a:pPr>
              <a:lnSpc>
                <a:spcPct val="90000"/>
              </a:lnSpc>
            </a:pPr>
            <a:r>
              <a:rPr lang="pl-PL" sz="2400" b="1" u="sng" dirty="0" err="1"/>
              <a:t>Sinz</a:t>
            </a:r>
            <a:r>
              <a:rPr lang="pl-PL" sz="2400" b="1" u="sng" dirty="0"/>
              <a:t> E.J.: </a:t>
            </a:r>
            <a:r>
              <a:rPr lang="pl-PL" sz="2400" b="1" dirty="0" err="1"/>
              <a:t>Konzeptuelle</a:t>
            </a:r>
            <a:r>
              <a:rPr lang="pl-PL" sz="2400" b="1" dirty="0"/>
              <a:t> </a:t>
            </a:r>
            <a:r>
              <a:rPr lang="pl-PL" sz="2400" b="1" dirty="0" err="1"/>
              <a:t>Modellierung</a:t>
            </a:r>
            <a:r>
              <a:rPr lang="pl-PL" sz="2400" b="1" dirty="0"/>
              <a:t> der </a:t>
            </a:r>
            <a:r>
              <a:rPr lang="pl-PL" sz="2400" b="1" dirty="0" err="1"/>
              <a:t>Zustands-konsintenz</a:t>
            </a:r>
            <a:r>
              <a:rPr lang="pl-PL" sz="2400" b="1" dirty="0"/>
              <a:t> </a:t>
            </a:r>
            <a:r>
              <a:rPr lang="pl-PL" sz="2400" b="1" dirty="0" err="1"/>
              <a:t>verteilter</a:t>
            </a:r>
            <a:r>
              <a:rPr lang="pl-PL" sz="2400" b="1" dirty="0"/>
              <a:t> </a:t>
            </a:r>
            <a:r>
              <a:rPr lang="pl-PL" sz="2400" b="1" dirty="0" err="1"/>
              <a:t>betrieblicher</a:t>
            </a:r>
            <a:r>
              <a:rPr lang="pl-PL" sz="2400" b="1" dirty="0"/>
              <a:t> </a:t>
            </a:r>
            <a:r>
              <a:rPr lang="pl-PL" sz="2400" b="1" dirty="0" err="1"/>
              <a:t>Informationssysteme</a:t>
            </a:r>
            <a:r>
              <a:rPr lang="pl-PL" sz="2400" b="1" dirty="0"/>
              <a:t>. Mat. z </a:t>
            </a:r>
            <a:r>
              <a:rPr lang="pl-PL" sz="2400" b="1" dirty="0" err="1"/>
              <a:t>konf</a:t>
            </a:r>
            <a:r>
              <a:rPr lang="pl-PL" sz="2400" b="1" dirty="0"/>
              <a:t>. </a:t>
            </a:r>
            <a:r>
              <a:rPr lang="pl-PL" sz="2400" b="1" dirty="0" err="1"/>
              <a:t>Modellierung</a:t>
            </a:r>
            <a:r>
              <a:rPr lang="pl-PL" sz="2400" b="1" dirty="0"/>
              <a:t> Wien 2014.</a:t>
            </a:r>
          </a:p>
          <a:p>
            <a:pPr>
              <a:lnSpc>
                <a:spcPct val="90000"/>
              </a:lnSpc>
            </a:pPr>
            <a:r>
              <a:rPr lang="pl-PL" sz="2400" b="1" u="sng" dirty="0"/>
              <a:t>Stabryła A.: </a:t>
            </a:r>
            <a:r>
              <a:rPr lang="pl-PL" sz="2400" b="1" dirty="0"/>
              <a:t>Identyfikacja procesów jako stadium przygotowawcze w projektowaniu usprawnień. W </a:t>
            </a:r>
            <a:r>
              <a:rPr lang="pl-PL" sz="2400" b="1" dirty="0" err="1"/>
              <a:t>zb.</a:t>
            </a:r>
            <a:r>
              <a:rPr lang="pl-PL" sz="2400" b="1" dirty="0"/>
              <a:t> Podejście proc. w organizacjach. Wyd. UE Wrocław 2009</a:t>
            </a:r>
          </a:p>
          <a:p>
            <a:pPr>
              <a:lnSpc>
                <a:spcPct val="90000"/>
              </a:lnSpc>
            </a:pPr>
            <a:endParaRPr lang="pl-PL" sz="24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b="1" dirty="0"/>
              <a:t>ERGONOMIA </a:t>
            </a:r>
            <a:br>
              <a:rPr lang="pl-PL" b="1" dirty="0"/>
            </a:br>
            <a:r>
              <a:rPr lang="pl-PL" b="1" dirty="0"/>
              <a:t>PRACY W PRZEMYŚLE</a:t>
            </a:r>
          </a:p>
        </p:txBody>
      </p:sp>
      <p:sp>
        <p:nvSpPr>
          <p:cNvPr id="3" name="Podtytuł 2"/>
          <p:cNvSpPr>
            <a:spLocks noGrp="1"/>
          </p:cNvSpPr>
          <p:nvPr>
            <p:ph type="subTitle" idx="1"/>
          </p:nvPr>
        </p:nvSpPr>
        <p:spPr/>
        <p:txBody>
          <a:bodyPr/>
          <a:lstStyle/>
          <a:p>
            <a:r>
              <a:rPr lang="pl-PL" b="1" dirty="0">
                <a:solidFill>
                  <a:schemeClr val="tx1"/>
                </a:solidFill>
              </a:rPr>
              <a:t>ERGONOMIA</a:t>
            </a:r>
          </a:p>
          <a:p>
            <a:r>
              <a:rPr lang="pl-PL" b="1" dirty="0">
                <a:solidFill>
                  <a:schemeClr val="tx1"/>
                </a:solidFill>
              </a:rPr>
              <a:t>STANOWISK PRACY</a:t>
            </a:r>
          </a:p>
        </p:txBody>
      </p:sp>
    </p:spTree>
    <p:extLst>
      <p:ext uri="{BB962C8B-B14F-4D97-AF65-F5344CB8AC3E}">
        <p14:creationId xmlns:p14="http://schemas.microsoft.com/office/powerpoint/2010/main" val="189274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5</a:t>
            </a:fld>
            <a:endParaRPr lang="pl-PL"/>
          </a:p>
        </p:txBody>
      </p:sp>
      <p:sp>
        <p:nvSpPr>
          <p:cNvPr id="819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ROZWÓJ TECHNICZNYCH UMIEJĘTNOŚCI CZŁOWIEKA</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685800" y="1844824"/>
            <a:ext cx="7772400" cy="4860776"/>
          </a:xfrm>
          <a:solidFill>
            <a:schemeClr val="accent5">
              <a:lumMod val="60000"/>
              <a:lumOff val="40000"/>
            </a:schemeClr>
          </a:solidFill>
        </p:spPr>
        <p:txBody>
          <a:bodyPr/>
          <a:lstStyle/>
          <a:p>
            <a:r>
              <a:rPr lang="pl-PL" sz="2400" b="1" dirty="0"/>
              <a:t>2 500 000 lat temu – wytwarzanie kamiennych narzędzi przez </a:t>
            </a:r>
            <a:r>
              <a:rPr lang="pl-PL" sz="2400" b="1" dirty="0" err="1"/>
              <a:t>homohabalis</a:t>
            </a:r>
            <a:r>
              <a:rPr lang="pl-PL" sz="2400" b="1" dirty="0"/>
              <a:t> – Afryka, Tanzania</a:t>
            </a:r>
          </a:p>
          <a:p>
            <a:endParaRPr lang="pl-PL" sz="2400" b="1" dirty="0"/>
          </a:p>
          <a:p>
            <a:r>
              <a:rPr lang="pl-PL" sz="2400" b="1" dirty="0"/>
              <a:t>500 000 lat temu – korzystanie z ognia, wytwarzanie narzędzi kamiennych – Azja, Pekin.</a:t>
            </a:r>
          </a:p>
          <a:p>
            <a:endParaRPr lang="pl-PL" sz="2400" b="1" dirty="0"/>
          </a:p>
          <a:p>
            <a:r>
              <a:rPr lang="pl-PL" sz="2400" b="1" dirty="0"/>
              <a:t>45 000 lat temu – wykształcenie się myślistwa jako sposobu zdobywania pożywana, wywarzanie narzędzi myśliwskich np. maczug, oszczepów</a:t>
            </a:r>
          </a:p>
          <a:p>
            <a:endParaRPr lang="pl-PL" sz="2400" b="1" dirty="0"/>
          </a:p>
          <a:p>
            <a:r>
              <a:rPr lang="pl-PL" sz="2400" b="1" dirty="0"/>
              <a:t> 6 000 lat temu – wynalezienie wozu na kołach – m. Uruk, Irak.</a:t>
            </a:r>
          </a:p>
        </p:txBody>
      </p:sp>
    </p:spTree>
    <p:extLst>
      <p:ext uri="{BB962C8B-B14F-4D97-AF65-F5344CB8AC3E}">
        <p14:creationId xmlns:p14="http://schemas.microsoft.com/office/powerpoint/2010/main" val="13535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TREŚĆ</a:t>
            </a:r>
          </a:p>
        </p:txBody>
      </p:sp>
      <p:sp>
        <p:nvSpPr>
          <p:cNvPr id="3" name="Symbol zastępczy zawartości 2"/>
          <p:cNvSpPr>
            <a:spLocks noGrp="1"/>
          </p:cNvSpPr>
          <p:nvPr>
            <p:ph idx="1"/>
          </p:nvPr>
        </p:nvSpPr>
        <p:spPr/>
        <p:txBody>
          <a:bodyPr>
            <a:normAutofit/>
          </a:bodyPr>
          <a:lstStyle/>
          <a:p>
            <a:r>
              <a:rPr lang="pl-PL" sz="2400" b="1" dirty="0"/>
              <a:t>Koncepcja i ergonomiczne kryteria </a:t>
            </a:r>
          </a:p>
          <a:p>
            <a:r>
              <a:rPr lang="pl-PL" sz="2400" b="1" dirty="0"/>
              <a:t>Modelowanie stanowisk pracy</a:t>
            </a:r>
          </a:p>
          <a:p>
            <a:r>
              <a:rPr lang="pl-PL" sz="2400" b="1" dirty="0"/>
              <a:t>Krzesła i stoły przemysłowe</a:t>
            </a:r>
          </a:p>
          <a:p>
            <a:r>
              <a:rPr lang="pl-PL" sz="2400" b="1" dirty="0"/>
              <a:t>Monitory i wyposażenie pomocnicze</a:t>
            </a:r>
          </a:p>
          <a:p>
            <a:r>
              <a:rPr lang="pl-PL" sz="2400" b="1" dirty="0"/>
              <a:t>Projekty stanowisk i ich rozmieszczenia</a:t>
            </a:r>
          </a:p>
          <a:p>
            <a:r>
              <a:rPr lang="pl-PL" sz="2400" b="1" dirty="0"/>
              <a:t>Stanowiska pracy w przemyśle elektrotechnicznym</a:t>
            </a:r>
          </a:p>
          <a:p>
            <a:r>
              <a:rPr lang="pl-PL" sz="2400" b="1" dirty="0"/>
              <a:t>Stanowiska pracy w przemyśle maszynowym</a:t>
            </a:r>
          </a:p>
          <a:p>
            <a:r>
              <a:rPr lang="pl-PL" sz="2400" b="1" dirty="0"/>
              <a:t>Stanowiska pracy w przemyśle chemicznym</a:t>
            </a:r>
          </a:p>
          <a:p>
            <a:r>
              <a:rPr lang="pl-PL" sz="2400" b="1" dirty="0"/>
              <a:t>Stanowiska pracy w przemyśle lekkim</a:t>
            </a:r>
          </a:p>
          <a:p>
            <a:r>
              <a:rPr lang="pl-PL" sz="2400" b="1" dirty="0"/>
              <a:t>Stanowiska pracy w przemyśle farmaceutycznym</a:t>
            </a:r>
          </a:p>
          <a:p>
            <a:endParaRPr lang="pl-PL" sz="2400" b="1" dirty="0"/>
          </a:p>
          <a:p>
            <a:endParaRPr lang="pl-PL" sz="2400" b="1" dirty="0"/>
          </a:p>
        </p:txBody>
      </p:sp>
    </p:spTree>
    <p:extLst>
      <p:ext uri="{BB962C8B-B14F-4D97-AF65-F5344CB8AC3E}">
        <p14:creationId xmlns:p14="http://schemas.microsoft.com/office/powerpoint/2010/main" val="980522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KONCEPCJE STANOWISK PRACY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755" y="1700808"/>
            <a:ext cx="40324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60" y="3717032"/>
            <a:ext cx="254317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700808"/>
            <a:ext cx="362902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734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ERGONOMICZNE KRYTERIA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756084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hart 2"/>
          <p:cNvGraphicFramePr>
            <a:graphicFrameLocks/>
          </p:cNvGraphicFramePr>
          <p:nvPr/>
        </p:nvGraphicFramePr>
        <p:xfrm>
          <a:off x="755576" y="3971925"/>
          <a:ext cx="7560840" cy="27694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2596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274638"/>
            <a:ext cx="8568952" cy="1143000"/>
          </a:xfrm>
        </p:spPr>
        <p:txBody>
          <a:bodyPr>
            <a:normAutofit/>
          </a:bodyPr>
          <a:lstStyle/>
          <a:p>
            <a:r>
              <a:rPr lang="pl-PL" b="1" dirty="0"/>
              <a:t>MODELOWANIE STANOWISK PRACY</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11" y="4395788"/>
            <a:ext cx="237172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1668041"/>
            <a:ext cx="23812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300538"/>
            <a:ext cx="22574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491828"/>
            <a:ext cx="20097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83" y="3768303"/>
            <a:ext cx="17811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268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OŚWIETLENIE STANOWISK PRACY</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81128"/>
            <a:ext cx="2304256" cy="192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700807"/>
            <a:ext cx="2520280" cy="18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745" y="1700807"/>
            <a:ext cx="2436271" cy="184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581128"/>
            <a:ext cx="2448272" cy="186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098" y="4581128"/>
            <a:ext cx="2499030" cy="190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433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PRZEMYSŁOWE KRZESŁA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712" y="1612429"/>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151" y="3645024"/>
            <a:ext cx="173355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780" y="466705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95" y="1622341"/>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639" y="4116297"/>
            <a:ext cx="2853888" cy="195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9418" y="1556792"/>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844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MONTAŻOWE STOŁY </a:t>
            </a: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4567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77281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74" y="1325392"/>
            <a:ext cx="3240360" cy="204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4445674"/>
            <a:ext cx="24669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5199" y="4589690"/>
            <a:ext cx="2298975" cy="19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806" y="1985685"/>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74" y="2916814"/>
            <a:ext cx="1688616"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994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EKRANOWE MONITORY</a:t>
            </a:r>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06709"/>
            <a:ext cx="18859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725144"/>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749584"/>
            <a:ext cx="2286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35593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798" y="1524744"/>
            <a:ext cx="17049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4503567"/>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995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WYPOSAŻENIE POMOCNICZE</a:t>
            </a:r>
          </a:p>
        </p:txBody>
      </p:sp>
      <p:pic>
        <p:nvPicPr>
          <p:cNvPr id="7172" name="Picture 4" descr="http://t1.gstatic.com/images?q=tbn:ANd9GcRSCi1vo6FMOf_MkdWO16sfCkWo-F89CGRLvilU3gdBPH7uPvJ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387634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99" y="4175827"/>
            <a:ext cx="22764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148" y="1751288"/>
            <a:ext cx="3533775" cy="169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1627272"/>
            <a:ext cx="18478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07257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8920" y="4175827"/>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905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PROJEKTY STANOWISK PRACY</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24003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581128"/>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685950"/>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705000"/>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184" y="4333478"/>
            <a:ext cx="218122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5618" y="4652565"/>
            <a:ext cx="2286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29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6</a:t>
            </a:fld>
            <a:endParaRPr lang="pl-PL"/>
          </a:p>
        </p:txBody>
      </p:sp>
      <p:sp>
        <p:nvSpPr>
          <p:cNvPr id="819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ROZWÓJ TECHNICZNYCH UMIEJĘTNOŚCI CZŁOWIEKA</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685800" y="1844824"/>
            <a:ext cx="8206680" cy="4608512"/>
          </a:xfrm>
          <a:solidFill>
            <a:schemeClr val="accent5">
              <a:lumMod val="60000"/>
              <a:lumOff val="40000"/>
            </a:schemeClr>
          </a:solidFill>
        </p:spPr>
        <p:txBody>
          <a:bodyPr/>
          <a:lstStyle/>
          <a:p>
            <a:r>
              <a:rPr lang="pl-PL" sz="2400" b="1" dirty="0"/>
              <a:t>3 000 lat temu – wynalezienie radła, żagla, uprzęży pozwalającej korzystać z siły zwierząt</a:t>
            </a:r>
          </a:p>
          <a:p>
            <a:endParaRPr lang="pl-PL" sz="2400" b="1" dirty="0"/>
          </a:p>
          <a:p>
            <a:r>
              <a:rPr lang="pl-PL" sz="2400" b="1" dirty="0"/>
              <a:t>2 000 lat temu – wynalezienie i stosowanie młyna wodnego, pracy śrubowej, koła czerpalnego – Rzym</a:t>
            </a:r>
          </a:p>
          <a:p>
            <a:endParaRPr lang="pl-PL" sz="2400" b="1" dirty="0"/>
          </a:p>
          <a:p>
            <a:r>
              <a:rPr lang="pl-PL" sz="2400" b="1" dirty="0"/>
              <a:t>1 100 lat temu – zastosowanie prochu w celach wojskowych – Chiny</a:t>
            </a:r>
          </a:p>
          <a:p>
            <a:endParaRPr lang="pl-PL" sz="2400" b="1" dirty="0"/>
          </a:p>
          <a:p>
            <a:r>
              <a:rPr lang="pl-PL" sz="2400" b="1" dirty="0"/>
              <a:t> 500 lat temu – zegar sprężynowy - Europa</a:t>
            </a:r>
          </a:p>
        </p:txBody>
      </p:sp>
    </p:spTree>
    <p:extLst>
      <p:ext uri="{BB962C8B-B14F-4D97-AF65-F5344CB8AC3E}">
        <p14:creationId xmlns:p14="http://schemas.microsoft.com/office/powerpoint/2010/main" val="2945689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p:spPr>
        <p:txBody>
          <a:bodyPr>
            <a:normAutofit/>
          </a:bodyPr>
          <a:lstStyle/>
          <a:p>
            <a:r>
              <a:rPr lang="pl-PL" b="1" dirty="0"/>
              <a:t>ROZMIESZCZENIE STANOWISK PRACY</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58112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846004"/>
            <a:ext cx="259228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4514452"/>
            <a:ext cx="2438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822424"/>
            <a:ext cx="2496973" cy="173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394" y="4588337"/>
            <a:ext cx="2411763" cy="180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496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ELEKTROTECHNICZNY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80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26513"/>
            <a:ext cx="2286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410371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933" y="173474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5" y="4094980"/>
            <a:ext cx="286464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00" y="4383190"/>
            <a:ext cx="346171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736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INFORMATYCZNY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26193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772816"/>
            <a:ext cx="2883769" cy="19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440524"/>
            <a:ext cx="2743200" cy="184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1772816"/>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854951"/>
            <a:ext cx="2016224" cy="300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59" y="4440524"/>
            <a:ext cx="2977093" cy="184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57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MASZYNOWY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19280"/>
            <a:ext cx="2857500" cy="171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804040"/>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84" y="4365104"/>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211" y="4303191"/>
            <a:ext cx="26479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241279"/>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1508" y="1819280"/>
            <a:ext cx="284565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913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SAMOCHODOWY</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9532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474" y="179532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23" y="4393653"/>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393653"/>
            <a:ext cx="22764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3945978"/>
            <a:ext cx="1857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1820481"/>
            <a:ext cx="2586755" cy="171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853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OBRONNY</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14500"/>
            <a:ext cx="26765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14" y="4329113"/>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71450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113" y="1779612"/>
            <a:ext cx="187166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198272"/>
            <a:ext cx="27797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724" y="4344155"/>
            <a:ext cx="2734032" cy="189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763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CHEMICZNY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830328"/>
            <a:ext cx="3119834" cy="195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712981"/>
            <a:ext cx="190500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69" y="4164090"/>
            <a:ext cx="3218003" cy="241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041" y="4653136"/>
            <a:ext cx="2628900" cy="187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1733559"/>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1239" y="4653136"/>
            <a:ext cx="2505075" cy="193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054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PRZETWÓRCZY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728" y="1542904"/>
            <a:ext cx="2698596" cy="208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542616"/>
            <a:ext cx="542266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6780" y="148478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67000"/>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2728" y="4567376"/>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940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LEKKI</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37" y="4581128"/>
            <a:ext cx="2630220" cy="146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581128"/>
            <a:ext cx="2550576" cy="146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06" y="1674572"/>
            <a:ext cx="2737334" cy="180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504" y="1674572"/>
            <a:ext cx="2474913"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754" y="3527185"/>
            <a:ext cx="148590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134841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721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FARMACEUTYCZNY</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80" y="1690152"/>
            <a:ext cx="2219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504" y="3973830"/>
            <a:ext cx="16097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981290"/>
            <a:ext cx="30384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173945"/>
            <a:ext cx="21050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6605" y="1690152"/>
            <a:ext cx="3137871" cy="1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1876" y="4421505"/>
            <a:ext cx="30226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267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7</a:t>
            </a:fld>
            <a:endParaRPr lang="pl-PL"/>
          </a:p>
        </p:txBody>
      </p:sp>
      <p:sp>
        <p:nvSpPr>
          <p:cNvPr id="8194"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WARTOŚĆ PRACY A ZMIANY SPOSOBÓW WYTWARZANIA</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685800" y="1844824"/>
            <a:ext cx="8206680" cy="4608512"/>
          </a:xfrm>
          <a:solidFill>
            <a:schemeClr val="accent5">
              <a:lumMod val="60000"/>
              <a:lumOff val="40000"/>
            </a:schemeClr>
          </a:solidFill>
        </p:spPr>
        <p:txBody>
          <a:bodyPr/>
          <a:lstStyle/>
          <a:p>
            <a:r>
              <a:rPr lang="pl-PL" sz="2400" b="1" dirty="0"/>
              <a:t>W technicznych dokonaniach ludzkości aż do połowy XX wieku trudno dopatrywać się świadomej i systematycznej działalności, mającej na celu dopasowanie wytworów techniki do fizycznych i psychicznych możliwości człowieka.</a:t>
            </a:r>
          </a:p>
          <a:p>
            <a:endParaRPr lang="pl-PL" sz="2400" b="1" dirty="0"/>
          </a:p>
          <a:p>
            <a:r>
              <a:rPr lang="pl-PL" sz="2400" b="1" dirty="0"/>
              <a:t>Negatywne skutki niedostosowania techniki wytwórczej do możliwości ludzkich na początku XX wieku próbowano łagodzić przez propagowanie nowych form organizacji pracy.</a:t>
            </a:r>
          </a:p>
        </p:txBody>
      </p:sp>
    </p:spTree>
    <p:extLst>
      <p:ext uri="{BB962C8B-B14F-4D97-AF65-F5344CB8AC3E}">
        <p14:creationId xmlns:p14="http://schemas.microsoft.com/office/powerpoint/2010/main" val="1250442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PRZEMYSŁ MEDYCZNY</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7850"/>
            <a:ext cx="28956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854" y="1847850"/>
            <a:ext cx="249555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28" y="4438670"/>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9247" y="4438670"/>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700808"/>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4408" y="4420374"/>
            <a:ext cx="18669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374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ZAGADNIENIA</a:t>
            </a:r>
          </a:p>
        </p:txBody>
      </p:sp>
      <p:sp>
        <p:nvSpPr>
          <p:cNvPr id="3" name="Symbol zastępczy zawartości 2"/>
          <p:cNvSpPr>
            <a:spLocks noGrp="1"/>
          </p:cNvSpPr>
          <p:nvPr>
            <p:ph idx="1"/>
          </p:nvPr>
        </p:nvSpPr>
        <p:spPr/>
        <p:txBody>
          <a:bodyPr>
            <a:normAutofit lnSpcReduction="10000"/>
          </a:bodyPr>
          <a:lstStyle/>
          <a:p>
            <a:r>
              <a:rPr lang="pl-PL" sz="2400" b="1" dirty="0"/>
              <a:t>Koncepcja stanowiska pracy</a:t>
            </a:r>
          </a:p>
          <a:p>
            <a:r>
              <a:rPr lang="pl-PL" sz="2400" b="1" dirty="0"/>
              <a:t>Określanie kryteriów ergonomicznych</a:t>
            </a:r>
          </a:p>
          <a:p>
            <a:r>
              <a:rPr lang="pl-PL" sz="2400" b="1" dirty="0"/>
              <a:t>Zasady modelowanie stanowisk pracy</a:t>
            </a:r>
          </a:p>
          <a:p>
            <a:r>
              <a:rPr lang="pl-PL" sz="2400" b="1" dirty="0"/>
              <a:t>Wymagania dla krzeseł i stołów przemysłowych</a:t>
            </a:r>
          </a:p>
          <a:p>
            <a:r>
              <a:rPr lang="pl-PL" sz="2400" b="1" dirty="0"/>
              <a:t>Wymagania dla monitorów i wyposażenia pomocniczego</a:t>
            </a:r>
          </a:p>
          <a:p>
            <a:r>
              <a:rPr lang="pl-PL" sz="2400" b="1" dirty="0"/>
              <a:t>Zasady rozmieszczania stanowisk pracy w przestrzeni</a:t>
            </a:r>
          </a:p>
          <a:p>
            <a:r>
              <a:rPr lang="pl-PL" sz="2400" b="1" dirty="0"/>
              <a:t>Specyfika stanowisk pracy w przemyśle elektrotechnicznym</a:t>
            </a:r>
          </a:p>
          <a:p>
            <a:r>
              <a:rPr lang="pl-PL" sz="2400" b="1" dirty="0"/>
              <a:t>Specyfika stanowisk pracy w przemyśle maszynowym</a:t>
            </a:r>
          </a:p>
          <a:p>
            <a:r>
              <a:rPr lang="pl-PL" sz="2400" b="1" dirty="0"/>
              <a:t>Specyfika stanowisk pracy w przemyśle chemicznym</a:t>
            </a:r>
          </a:p>
          <a:p>
            <a:r>
              <a:rPr lang="pl-PL" sz="2400" b="1" dirty="0"/>
              <a:t>Specyfika stanowisk pracy w przemyśle lekkim</a:t>
            </a:r>
          </a:p>
          <a:p>
            <a:r>
              <a:rPr lang="pl-PL" sz="2400" b="1" dirty="0"/>
              <a:t>Specyfika stanowisk pracy w przemyśle farmaceutycznym</a:t>
            </a:r>
          </a:p>
          <a:p>
            <a:endParaRPr lang="pl-PL" sz="2400" b="1" dirty="0"/>
          </a:p>
          <a:p>
            <a:endParaRPr lang="pl-PL" sz="2400" b="1" dirty="0"/>
          </a:p>
          <a:p>
            <a:endParaRPr lang="pl-PL" dirty="0"/>
          </a:p>
        </p:txBody>
      </p:sp>
    </p:spTree>
    <p:extLst>
      <p:ext uri="{BB962C8B-B14F-4D97-AF65-F5344CB8AC3E}">
        <p14:creationId xmlns:p14="http://schemas.microsoft.com/office/powerpoint/2010/main" val="176905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BIBLIOGRAFIA</a:t>
            </a:r>
          </a:p>
        </p:txBody>
      </p:sp>
      <p:sp>
        <p:nvSpPr>
          <p:cNvPr id="3" name="Symbol zastępczy zawartości 2"/>
          <p:cNvSpPr>
            <a:spLocks noGrp="1"/>
          </p:cNvSpPr>
          <p:nvPr>
            <p:ph idx="1"/>
          </p:nvPr>
        </p:nvSpPr>
        <p:spPr>
          <a:xfrm>
            <a:off x="457200" y="1844824"/>
            <a:ext cx="8229600" cy="4205064"/>
          </a:xfrm>
        </p:spPr>
        <p:txBody>
          <a:bodyPr>
            <a:normAutofit/>
          </a:bodyPr>
          <a:lstStyle/>
          <a:p>
            <a:pPr lvl="0"/>
            <a:r>
              <a:rPr lang="pl-PL" sz="2400" b="1" u="sng" dirty="0"/>
              <a:t>Bugajska J.:</a:t>
            </a:r>
            <a:r>
              <a:rPr lang="pl-PL" sz="2400" b="1" dirty="0"/>
              <a:t> Komputerowe stanowisko pracy – aspekty zdrowotne i ergonomiczne. CIOP PIB Warszawa 2003.</a:t>
            </a:r>
            <a:endParaRPr lang="pl-PL" sz="2400" b="1" u="sng" dirty="0"/>
          </a:p>
          <a:p>
            <a:pPr lvl="0"/>
            <a:r>
              <a:rPr lang="pl-PL" sz="2400" b="1" u="sng" dirty="0" err="1"/>
              <a:t>Drejewicz</a:t>
            </a:r>
            <a:r>
              <a:rPr lang="pl-PL" sz="2400" b="1" u="sng" dirty="0"/>
              <a:t> Sz.: </a:t>
            </a:r>
            <a:r>
              <a:rPr lang="pl-PL" sz="2400" b="1" dirty="0"/>
              <a:t>Zrozumieć BPMN modelowanie procesów biznesowych. Wydawnictwo Helion Gliwice 2012.</a:t>
            </a:r>
            <a:endParaRPr lang="pl-PL" sz="2400" b="1" u="sng" dirty="0"/>
          </a:p>
          <a:p>
            <a:pPr lvl="0"/>
            <a:r>
              <a:rPr lang="pl-PL" sz="2400" b="1" u="sng" dirty="0"/>
              <a:t>Horst W Horst N.: </a:t>
            </a:r>
            <a:r>
              <a:rPr lang="pl-PL" sz="2400" b="1" dirty="0"/>
              <a:t>Zasady i wymagania związane z indywidualnymi cechami człowieka. Wyd. PP, Poznań 2011.</a:t>
            </a:r>
          </a:p>
          <a:p>
            <a:pPr lvl="0"/>
            <a:r>
              <a:rPr lang="pl-PL" sz="2400" b="1" u="sng" dirty="0"/>
              <a:t>Wieczorek St.: </a:t>
            </a:r>
            <a:r>
              <a:rPr lang="pl-PL" sz="2400" b="1" dirty="0"/>
              <a:t>Podstawy psychologii pracy i ergonomii. Wydawnictwo </a:t>
            </a:r>
            <a:r>
              <a:rPr lang="pl-PL" sz="2400" b="1" dirty="0" err="1"/>
              <a:t>Tarbonus</a:t>
            </a:r>
            <a:r>
              <a:rPr lang="pl-PL" sz="2400" b="1" dirty="0"/>
              <a:t> Tarnobrzeg 2005. </a:t>
            </a:r>
          </a:p>
          <a:p>
            <a:pPr lvl="0"/>
            <a:r>
              <a:rPr lang="pl-PL" sz="2400" b="1" u="sng" dirty="0"/>
              <a:t>PN-81 N- 08010 </a:t>
            </a:r>
            <a:r>
              <a:rPr lang="pl-PL" sz="2400" b="1" dirty="0"/>
              <a:t>– Ergonomiczne zasady projektowania systemów pracy</a:t>
            </a:r>
          </a:p>
          <a:p>
            <a:endParaRPr lang="pl-PL" dirty="0"/>
          </a:p>
        </p:txBody>
      </p:sp>
    </p:spTree>
    <p:extLst>
      <p:ext uri="{BB962C8B-B14F-4D97-AF65-F5344CB8AC3E}">
        <p14:creationId xmlns:p14="http://schemas.microsoft.com/office/powerpoint/2010/main" val="1632219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971800" y="1828800"/>
            <a:ext cx="6019800" cy="2536825"/>
          </a:xfrm>
        </p:spPr>
        <p:txBody>
          <a:bodyPr/>
          <a:lstStyle/>
          <a:p>
            <a:pPr algn="ctr"/>
            <a:br>
              <a:rPr lang="pl-PL" sz="3000" b="1" dirty="0">
                <a:effectLst>
                  <a:outerShdw blurRad="38100" dist="38100" dir="2700000" algn="tl">
                    <a:srgbClr val="000000"/>
                  </a:outerShdw>
                </a:effectLst>
              </a:rPr>
            </a:br>
            <a:r>
              <a:rPr lang="pl-PL" sz="3200" b="1" dirty="0">
                <a:effectLst>
                  <a:outerShdw blurRad="38100" dist="38100" dir="2700000" algn="tl">
                    <a:srgbClr val="000000"/>
                  </a:outerShdw>
                </a:effectLst>
              </a:rPr>
              <a:t> </a:t>
            </a:r>
            <a:br>
              <a:rPr lang="pl-PL" sz="3200" b="1" dirty="0">
                <a:effectLst>
                  <a:outerShdw blurRad="38100" dist="38100" dir="2700000" algn="tl">
                    <a:srgbClr val="000000"/>
                  </a:outerShdw>
                </a:effectLst>
              </a:rPr>
            </a:br>
            <a:endParaRPr lang="pl-PL" sz="4000" b="1" dirty="0">
              <a:effectLst>
                <a:outerShdw blurRad="38100" dist="38100" dir="2700000" algn="tl">
                  <a:srgbClr val="000000"/>
                </a:outerShdw>
              </a:effectLst>
            </a:endParaRPr>
          </a:p>
        </p:txBody>
      </p:sp>
      <p:sp>
        <p:nvSpPr>
          <p:cNvPr id="2051" name="Rectangle 3"/>
          <p:cNvSpPr>
            <a:spLocks noGrp="1" noChangeArrowheads="1"/>
          </p:cNvSpPr>
          <p:nvPr>
            <p:ph type="subTitle" idx="1"/>
          </p:nvPr>
        </p:nvSpPr>
        <p:spPr/>
        <p:txBody>
          <a:bodyPr/>
          <a:lstStyle/>
          <a:p>
            <a:pPr algn="r"/>
            <a:endParaRPr lang="pl-PL" sz="2800"/>
          </a:p>
          <a:p>
            <a:pPr algn="r"/>
            <a:endParaRPr lang="pl-PL" sz="3200"/>
          </a:p>
          <a:p>
            <a:pPr algn="r"/>
            <a:endParaRPr lang="pl-PL" sz="3200"/>
          </a:p>
        </p:txBody>
      </p:sp>
      <p:sp>
        <p:nvSpPr>
          <p:cNvPr id="2053" name="Text Box 5"/>
          <p:cNvSpPr txBox="1">
            <a:spLocks noChangeArrowheads="1"/>
          </p:cNvSpPr>
          <p:nvPr/>
        </p:nvSpPr>
        <p:spPr bwMode="auto">
          <a:xfrm>
            <a:off x="468313" y="4724400"/>
            <a:ext cx="2590800" cy="3667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055" name="Picture 7"/>
          <p:cNvPicPr>
            <a:picLocks noChangeAspect="1" noChangeArrowheads="1"/>
          </p:cNvPicPr>
          <p:nvPr/>
        </p:nvPicPr>
        <p:blipFill>
          <a:blip r:embed="rId2" cstate="print"/>
          <a:srcRect/>
          <a:stretch>
            <a:fillRect/>
          </a:stretch>
        </p:blipFill>
        <p:spPr bwMode="auto">
          <a:xfrm>
            <a:off x="1619250" y="4292600"/>
            <a:ext cx="1774825" cy="2160588"/>
          </a:xfrm>
          <a:prstGeom prst="rect">
            <a:avLst/>
          </a:prstGeom>
          <a:noFill/>
          <a:ln w="9525">
            <a:noFill/>
            <a:miter lim="800000"/>
            <a:headEnd/>
            <a:tailEnd/>
          </a:ln>
        </p:spPr>
      </p:pic>
      <p:pic>
        <p:nvPicPr>
          <p:cNvPr id="2057" name="Picture 9"/>
          <p:cNvPicPr>
            <a:picLocks noChangeAspect="1" noChangeArrowheads="1"/>
          </p:cNvPicPr>
          <p:nvPr/>
        </p:nvPicPr>
        <p:blipFill>
          <a:blip r:embed="rId3" cstate="print"/>
          <a:srcRect/>
          <a:stretch>
            <a:fillRect/>
          </a:stretch>
        </p:blipFill>
        <p:spPr bwMode="auto">
          <a:xfrm>
            <a:off x="3563938" y="188913"/>
            <a:ext cx="5297487" cy="1465262"/>
          </a:xfrm>
          <a:prstGeom prst="rect">
            <a:avLst/>
          </a:prstGeom>
          <a:noFill/>
          <a:ln w="9525">
            <a:noFill/>
            <a:miter lim="800000"/>
            <a:headEnd/>
            <a:tailEnd/>
          </a:ln>
        </p:spPr>
      </p:pic>
      <p:sp>
        <p:nvSpPr>
          <p:cNvPr id="2058" name="Rectangle 10"/>
          <p:cNvSpPr>
            <a:spLocks noChangeArrowheads="1"/>
          </p:cNvSpPr>
          <p:nvPr/>
        </p:nvSpPr>
        <p:spPr bwMode="auto">
          <a:xfrm>
            <a:off x="4716463" y="5734050"/>
            <a:ext cx="4103687" cy="792163"/>
          </a:xfrm>
          <a:prstGeom prst="rect">
            <a:avLst/>
          </a:prstGeom>
          <a:solidFill>
            <a:schemeClr val="accent1">
              <a:alpha val="80000"/>
            </a:schemeClr>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800" b="1" i="0" u="none" strike="noStrike" kern="1200" cap="none" spc="0" normalizeH="0" baseline="0" noProof="0" dirty="0">
                <a:ln>
                  <a:noFill/>
                </a:ln>
                <a:solidFill>
                  <a:srgbClr val="000000"/>
                </a:solidFill>
                <a:effectLst/>
                <a:uLnTx/>
                <a:uFillTx/>
                <a:latin typeface="Arial" charset="0"/>
                <a:ea typeface="+mn-ea"/>
                <a:cs typeface="+mn-cs"/>
              </a:rPr>
              <a:t>ERGONOMIA</a:t>
            </a:r>
          </a:p>
        </p:txBody>
      </p:sp>
      <p:sp>
        <p:nvSpPr>
          <p:cNvPr id="2060" name="Text Box 12"/>
          <p:cNvSpPr txBox="1">
            <a:spLocks noChangeArrowheads="1"/>
          </p:cNvSpPr>
          <p:nvPr/>
        </p:nvSpPr>
        <p:spPr bwMode="auto">
          <a:xfrm>
            <a:off x="4211960" y="2204864"/>
            <a:ext cx="4032250" cy="1631216"/>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4000" b="1" i="0" u="none" strike="noStrike" kern="1200" cap="none" spc="0" normalizeH="0" baseline="0" noProof="0" dirty="0">
                <a:ln>
                  <a:noFill/>
                </a:ln>
                <a:solidFill>
                  <a:srgbClr val="FFFFFF"/>
                </a:solidFill>
                <a:effectLst/>
                <a:uLnTx/>
                <a:uFillTx/>
                <a:latin typeface="Arial" charset="0"/>
                <a:ea typeface="+mn-ea"/>
                <a:cs typeface="+mn-cs"/>
              </a:rPr>
              <a:t>TELEPRACA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4000" b="1" i="0" u="none" strike="noStrike" kern="1200" cap="none" spc="0" normalizeH="0" baseline="0" noProof="0" dirty="0">
                <a:ln>
                  <a:noFill/>
                </a:ln>
                <a:solidFill>
                  <a:srgbClr val="FFFFFF"/>
                </a:solidFill>
                <a:effectLst/>
                <a:uLnTx/>
                <a:uFillTx/>
                <a:latin typeface="Arial" charset="0"/>
                <a:ea typeface="+mn-ea"/>
                <a:cs typeface="+mn-cs"/>
              </a:rPr>
              <a:t>CALL  CENTER</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t>TREŚĆ</a:t>
            </a:r>
          </a:p>
        </p:txBody>
      </p:sp>
      <p:sp>
        <p:nvSpPr>
          <p:cNvPr id="3" name="Symbol zastępczy zawartości 2"/>
          <p:cNvSpPr>
            <a:spLocks noGrp="1"/>
          </p:cNvSpPr>
          <p:nvPr>
            <p:ph idx="1"/>
          </p:nvPr>
        </p:nvSpPr>
        <p:spPr>
          <a:xfrm>
            <a:off x="457200" y="1981200"/>
            <a:ext cx="8229600" cy="4040088"/>
          </a:xfrm>
        </p:spPr>
        <p:txBody>
          <a:bodyPr/>
          <a:lstStyle/>
          <a:p>
            <a:r>
              <a:rPr lang="pl-PL" b="1" dirty="0"/>
              <a:t>Telepraca</a:t>
            </a:r>
          </a:p>
          <a:p>
            <a:r>
              <a:rPr lang="pl-PL" b="1" dirty="0"/>
              <a:t>Organizacja wirtualna</a:t>
            </a:r>
          </a:p>
          <a:p>
            <a:r>
              <a:rPr lang="pl-PL" b="1" dirty="0"/>
              <a:t>Kształtowanie organizacji telepracy</a:t>
            </a:r>
          </a:p>
          <a:p>
            <a:r>
              <a:rPr lang="pl-PL" b="1" dirty="0"/>
              <a:t>Kryteria oceny telepracy</a:t>
            </a:r>
          </a:p>
          <a:p>
            <a:r>
              <a:rPr lang="pl-PL" b="1" dirty="0"/>
              <a:t>Istota </a:t>
            </a:r>
            <a:r>
              <a:rPr lang="pl-PL" b="1" dirty="0" err="1"/>
              <a:t>call</a:t>
            </a:r>
            <a:r>
              <a:rPr lang="pl-PL" b="1" dirty="0"/>
              <a:t> center</a:t>
            </a:r>
          </a:p>
          <a:p>
            <a:r>
              <a:rPr lang="pl-PL" b="1" dirty="0"/>
              <a:t>Marketing w </a:t>
            </a:r>
            <a:r>
              <a:rPr lang="pl-PL" b="1" dirty="0" err="1"/>
              <a:t>call</a:t>
            </a:r>
            <a:r>
              <a:rPr lang="pl-PL" b="1" dirty="0"/>
              <a:t> center</a:t>
            </a:r>
          </a:p>
          <a:p>
            <a:r>
              <a:rPr lang="pl-PL" b="1" dirty="0"/>
              <a:t>Budowa i doskonalenie </a:t>
            </a:r>
            <a:r>
              <a:rPr lang="pl-PL" b="1" dirty="0" err="1"/>
              <a:t>call</a:t>
            </a:r>
            <a:r>
              <a:rPr lang="pl-PL" b="1" dirty="0"/>
              <a:t> center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57200"/>
            <a:ext cx="8229600" cy="1243013"/>
          </a:xfrm>
          <a:solidFill>
            <a:srgbClr val="66FFCC"/>
          </a:solidFill>
        </p:spPr>
        <p:txBody>
          <a:bodyPr/>
          <a:lstStyle/>
          <a:p>
            <a:pPr algn="ctr"/>
            <a:r>
              <a:rPr lang="pl-PL" b="1" dirty="0"/>
              <a:t>TELEPRACA</a:t>
            </a:r>
          </a:p>
        </p:txBody>
      </p:sp>
      <p:sp>
        <p:nvSpPr>
          <p:cNvPr id="18435" name="Rectangle 3"/>
          <p:cNvSpPr>
            <a:spLocks noGrp="1" noChangeArrowheads="1"/>
          </p:cNvSpPr>
          <p:nvPr>
            <p:ph type="body" idx="1"/>
          </p:nvPr>
        </p:nvSpPr>
        <p:spPr>
          <a:xfrm>
            <a:off x="468313" y="2133600"/>
            <a:ext cx="8188325" cy="4175125"/>
          </a:xfrm>
          <a:solidFill>
            <a:srgbClr val="CCFFCC"/>
          </a:solidFill>
        </p:spPr>
        <p:txBody>
          <a:bodyPr/>
          <a:lstStyle/>
          <a:p>
            <a:pPr algn="ctr">
              <a:buFont typeface="Wingdings" pitchFamily="2" charset="2"/>
              <a:buNone/>
            </a:pPr>
            <a:r>
              <a:rPr lang="pl-PL" sz="3600" b="1"/>
              <a:t>Telepraca – wykonywana jest z wykorzystaniem </a:t>
            </a:r>
            <a:r>
              <a:rPr lang="pl-PL" sz="3600" b="1" u="sng"/>
              <a:t>telekomunikacji</a:t>
            </a:r>
            <a:r>
              <a:rPr lang="pl-PL" sz="3600" b="1"/>
              <a:t> i </a:t>
            </a:r>
            <a:r>
              <a:rPr lang="pl-PL" sz="3600" b="1" u="sng"/>
              <a:t>technik informatycznych</a:t>
            </a:r>
            <a:r>
              <a:rPr lang="pl-PL" sz="3600" b="1"/>
              <a:t> na rzecz pracodawcy lub klienta, głównie w miejscu innym niż tradycyjne miejsce pracy.</a:t>
            </a:r>
          </a:p>
        </p:txBody>
      </p:sp>
      <p:pic>
        <p:nvPicPr>
          <p:cNvPr id="18438" name="Picture 6" descr="j0205582"/>
          <p:cNvPicPr>
            <a:picLocks noChangeAspect="1" noChangeArrowheads="1"/>
          </p:cNvPicPr>
          <p:nvPr/>
        </p:nvPicPr>
        <p:blipFill>
          <a:blip r:embed="rId2" cstate="print"/>
          <a:srcRect/>
          <a:stretch>
            <a:fillRect/>
          </a:stretch>
        </p:blipFill>
        <p:spPr bwMode="auto">
          <a:xfrm>
            <a:off x="7235825" y="476250"/>
            <a:ext cx="1331913" cy="1222375"/>
          </a:xfrm>
          <a:prstGeom prst="rect">
            <a:avLst/>
          </a:prstGeom>
          <a:noFill/>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10"/>
          <p:cNvSpPr>
            <a:spLocks noChangeArrowheads="1"/>
          </p:cNvSpPr>
          <p:nvPr/>
        </p:nvSpPr>
        <p:spPr bwMode="auto">
          <a:xfrm>
            <a:off x="323850" y="4292600"/>
            <a:ext cx="8280400" cy="1584325"/>
          </a:xfrm>
          <a:prstGeom prst="rect">
            <a:avLst/>
          </a:prstGeom>
          <a:solidFill>
            <a:srgbClr val="FFCC99"/>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8" name="AutoShape 8"/>
          <p:cNvSpPr>
            <a:spLocks noChangeArrowheads="1"/>
          </p:cNvSpPr>
          <p:nvPr/>
        </p:nvSpPr>
        <p:spPr bwMode="auto">
          <a:xfrm>
            <a:off x="323850" y="2133600"/>
            <a:ext cx="8280400" cy="1727200"/>
          </a:xfrm>
          <a:prstGeom prst="flowChartProcess">
            <a:avLst/>
          </a:prstGeom>
          <a:solidFill>
            <a:srgbClr val="99CC00">
              <a:alpha val="55000"/>
            </a:srgb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2" name="Rectangle 2"/>
          <p:cNvSpPr>
            <a:spLocks noGrp="1" noChangeArrowheads="1"/>
          </p:cNvSpPr>
          <p:nvPr>
            <p:ph type="title"/>
          </p:nvPr>
        </p:nvSpPr>
        <p:spPr>
          <a:xfrm>
            <a:off x="457200" y="457200"/>
            <a:ext cx="8229600" cy="1243013"/>
          </a:xfrm>
          <a:solidFill>
            <a:srgbClr val="FFFF66"/>
          </a:solidFill>
        </p:spPr>
        <p:txBody>
          <a:bodyPr/>
          <a:lstStyle/>
          <a:p>
            <a:pPr algn="ctr"/>
            <a:r>
              <a:rPr lang="pl-PL" b="1" dirty="0">
                <a:solidFill>
                  <a:srgbClr val="9900FF"/>
                </a:solidFill>
              </a:rPr>
              <a:t>TELEPRACA</a:t>
            </a:r>
          </a:p>
        </p:txBody>
      </p:sp>
      <p:sp>
        <p:nvSpPr>
          <p:cNvPr id="20483" name="Rectangle 3"/>
          <p:cNvSpPr>
            <a:spLocks noGrp="1" noChangeArrowheads="1"/>
          </p:cNvSpPr>
          <p:nvPr>
            <p:ph type="body" idx="1"/>
          </p:nvPr>
        </p:nvSpPr>
        <p:spPr>
          <a:xfrm>
            <a:off x="323850" y="2349500"/>
            <a:ext cx="8280400" cy="4508500"/>
          </a:xfrm>
        </p:spPr>
        <p:txBody>
          <a:bodyPr/>
          <a:lstStyle/>
          <a:p>
            <a:pPr algn="r">
              <a:buFont typeface="Wingdings" pitchFamily="2" charset="2"/>
              <a:buNone/>
            </a:pPr>
            <a:r>
              <a:rPr lang="pl-PL" sz="2800" b="1"/>
              <a:t>TELECHATKI- nowoczesne centra na terenach wiejskich, pełnią rolę edukacyjną i społeczną.</a:t>
            </a:r>
          </a:p>
          <a:p>
            <a:pPr>
              <a:buFont typeface="Wingdings" pitchFamily="2" charset="2"/>
              <a:buNone/>
            </a:pPr>
            <a:endParaRPr lang="pl-PL" sz="2800" b="1"/>
          </a:p>
          <a:p>
            <a:pPr>
              <a:buFont typeface="Wingdings" pitchFamily="2" charset="2"/>
              <a:buNone/>
            </a:pPr>
            <a:endParaRPr lang="pl-PL" sz="2800" b="1"/>
          </a:p>
          <a:p>
            <a:pPr>
              <a:buFont typeface="Wingdings" pitchFamily="2" charset="2"/>
              <a:buNone/>
            </a:pPr>
            <a:r>
              <a:rPr lang="pl-PL" sz="2800" b="1"/>
              <a:t>TELECENTRA- w pobliżu miejsca zamieszkania telepracowników, wyposażone w nowoczesny sprzęt komputerowy.</a:t>
            </a:r>
            <a:r>
              <a:rPr lang="pl-PL" b="1">
                <a:solidFill>
                  <a:srgbClr val="99CC00"/>
                </a:solidFill>
              </a:rPr>
              <a:t> </a:t>
            </a:r>
          </a:p>
        </p:txBody>
      </p:sp>
      <p:pic>
        <p:nvPicPr>
          <p:cNvPr id="20491" name="Picture 11" descr="j0205582"/>
          <p:cNvPicPr>
            <a:picLocks noChangeAspect="1" noChangeArrowheads="1"/>
          </p:cNvPicPr>
          <p:nvPr/>
        </p:nvPicPr>
        <p:blipFill>
          <a:blip r:embed="rId2" cstate="print"/>
          <a:srcRect/>
          <a:stretch>
            <a:fillRect/>
          </a:stretch>
        </p:blipFill>
        <p:spPr bwMode="auto">
          <a:xfrm>
            <a:off x="7380288" y="476250"/>
            <a:ext cx="1331912" cy="1222375"/>
          </a:xfrm>
          <a:prstGeom prst="rect">
            <a:avLst/>
          </a:prstGeom>
          <a:noFill/>
        </p:spPr>
      </p:pic>
      <p:pic>
        <p:nvPicPr>
          <p:cNvPr id="20492" name="Picture 12" descr="j0090663"/>
          <p:cNvPicPr>
            <a:picLocks noChangeAspect="1" noChangeArrowheads="1"/>
          </p:cNvPicPr>
          <p:nvPr/>
        </p:nvPicPr>
        <p:blipFill>
          <a:blip r:embed="rId3" cstate="print"/>
          <a:srcRect/>
          <a:stretch>
            <a:fillRect/>
          </a:stretch>
        </p:blipFill>
        <p:spPr bwMode="auto">
          <a:xfrm>
            <a:off x="6732588" y="4797425"/>
            <a:ext cx="2041525" cy="1844675"/>
          </a:xfrm>
          <a:prstGeom prst="rect">
            <a:avLst/>
          </a:prstGeom>
          <a:noFill/>
        </p:spPr>
      </p:pic>
      <p:pic>
        <p:nvPicPr>
          <p:cNvPr id="20493" name="Picture 13" descr="j0283010"/>
          <p:cNvPicPr>
            <a:picLocks noChangeAspect="1" noChangeArrowheads="1" noCrop="1"/>
          </p:cNvPicPr>
          <p:nvPr/>
        </p:nvPicPr>
        <p:blipFill>
          <a:blip r:embed="rId4" cstate="print"/>
          <a:srcRect/>
          <a:stretch>
            <a:fillRect/>
          </a:stretch>
        </p:blipFill>
        <p:spPr bwMode="auto">
          <a:xfrm>
            <a:off x="179388" y="1196975"/>
            <a:ext cx="1219200" cy="1219200"/>
          </a:xfrm>
          <a:prstGeom prst="rect">
            <a:avLst/>
          </a:prstGeom>
          <a:noFill/>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609600"/>
            <a:ext cx="9144000" cy="1143000"/>
          </a:xfrm>
          <a:solidFill>
            <a:srgbClr val="00FFFF"/>
          </a:solidFill>
        </p:spPr>
        <p:txBody>
          <a:bodyPr/>
          <a:lstStyle/>
          <a:p>
            <a:pPr algn="ctr"/>
            <a:r>
              <a:rPr lang="pl-PL" sz="4000" b="1" dirty="0"/>
              <a:t>WSPARCIE DLA PRACY GRUP</a:t>
            </a:r>
            <a:br>
              <a:rPr lang="pl-PL" sz="4000" b="1" dirty="0"/>
            </a:br>
            <a:r>
              <a:rPr lang="pl-PL" sz="4000" b="1" dirty="0"/>
              <a:t> W ORGANIZACJI WIRTUALNEJ</a:t>
            </a:r>
          </a:p>
        </p:txBody>
      </p:sp>
      <p:graphicFrame>
        <p:nvGraphicFramePr>
          <p:cNvPr id="28675" name="Object 3"/>
          <p:cNvGraphicFramePr>
            <a:graphicFrameLocks noGrp="1" noChangeAspect="1"/>
          </p:cNvGraphicFramePr>
          <p:nvPr>
            <p:ph idx="1"/>
          </p:nvPr>
        </p:nvGraphicFramePr>
        <p:xfrm>
          <a:off x="609600" y="1930400"/>
          <a:ext cx="7772400" cy="4622800"/>
        </p:xfrm>
        <a:graphic>
          <a:graphicData uri="http://schemas.openxmlformats.org/presentationml/2006/ole">
            <mc:AlternateContent xmlns:mc="http://schemas.openxmlformats.org/markup-compatibility/2006">
              <mc:Choice xmlns:v="urn:schemas-microsoft-com:vml" Requires="v">
                <p:oleObj spid="_x0000_s97282" name="SnapGrafx" r:id="rId3" imgW="4800600" imgH="3414600" progId="SnapGrafx">
                  <p:embed/>
                </p:oleObj>
              </mc:Choice>
              <mc:Fallback>
                <p:oleObj name="SnapGrafx" r:id="rId3" imgW="4800600" imgH="3414600" progId="SnapGrafx">
                  <p:embed/>
                  <p:pic>
                    <p:nvPicPr>
                      <p:cNvPr id="286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30400"/>
                        <a:ext cx="7772400" cy="4622800"/>
                      </a:xfrm>
                      <a:prstGeom prst="rect">
                        <a:avLst/>
                      </a:prstGeom>
                      <a:solidFill>
                        <a:srgbClr val="FFCC99"/>
                      </a:solidFill>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313" y="476250"/>
            <a:ext cx="8135937" cy="1152525"/>
          </a:xfrm>
          <a:solidFill>
            <a:schemeClr val="folHlink"/>
          </a:solidFill>
          <a:ln>
            <a:noFill/>
          </a:ln>
        </p:spPr>
        <p:txBody>
          <a:bodyPr/>
          <a:lstStyle/>
          <a:p>
            <a:pPr algn="ctr"/>
            <a:r>
              <a:rPr lang="pl-PL" b="1" dirty="0">
                <a:solidFill>
                  <a:srgbClr val="000000"/>
                </a:solidFill>
              </a:rPr>
              <a:t>TELEPRACA</a:t>
            </a:r>
          </a:p>
        </p:txBody>
      </p:sp>
      <p:pic>
        <p:nvPicPr>
          <p:cNvPr id="21509" name="Picture 5" descr="j0205582"/>
          <p:cNvPicPr>
            <a:picLocks noChangeAspect="1" noChangeArrowheads="1"/>
          </p:cNvPicPr>
          <p:nvPr/>
        </p:nvPicPr>
        <p:blipFill>
          <a:blip r:embed="rId2" cstate="print"/>
          <a:srcRect/>
          <a:stretch>
            <a:fillRect/>
          </a:stretch>
        </p:blipFill>
        <p:spPr bwMode="auto">
          <a:xfrm>
            <a:off x="7235825" y="476250"/>
            <a:ext cx="1368425" cy="1152525"/>
          </a:xfrm>
          <a:prstGeom prst="rect">
            <a:avLst/>
          </a:prstGeom>
          <a:noFill/>
        </p:spPr>
      </p:pic>
      <p:grpSp>
        <p:nvGrpSpPr>
          <p:cNvPr id="2" name="Diagram 2"/>
          <p:cNvGrpSpPr>
            <a:grpSpLocks/>
          </p:cNvGrpSpPr>
          <p:nvPr/>
        </p:nvGrpSpPr>
        <p:grpSpPr bwMode="auto">
          <a:xfrm>
            <a:off x="325438" y="1916113"/>
            <a:ext cx="8421687" cy="4225925"/>
            <a:chOff x="1876" y="1181"/>
            <a:chExt cx="1964" cy="2018"/>
          </a:xfrm>
        </p:grpSpPr>
        <p:sp>
          <p:nvSpPr>
            <p:cNvPr id="3" name="AutoShape 3"/>
            <p:cNvSpPr>
              <a:spLocks noChangeAspect="1" noChangeArrowheads="1" noTextEdit="1"/>
            </p:cNvSpPr>
            <p:nvPr/>
          </p:nvSpPr>
          <p:spPr bwMode="auto">
            <a:xfrm>
              <a:off x="1876" y="1181"/>
              <a:ext cx="1964" cy="2018"/>
            </a:xfrm>
            <a:prstGeom prst="rect">
              <a:avLst/>
            </a:prstGeom>
            <a:solidFill>
              <a:srgbClr val="DDDDDD"/>
            </a:solid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_s1028"/>
            <p:cNvSpPr>
              <a:spLocks noChangeShapeType="1"/>
            </p:cNvSpPr>
            <p:nvPr/>
          </p:nvSpPr>
          <p:spPr bwMode="auto">
            <a:xfrm flipH="1" flipV="1">
              <a:off x="2432" y="1943"/>
              <a:ext cx="214" cy="124"/>
            </a:xfrm>
            <a:prstGeom prst="line">
              <a:avLst/>
            </a:prstGeom>
            <a:noFill/>
            <a:ln w="28575">
              <a:solidFill>
                <a:srgbClr val="779F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_s1029"/>
            <p:cNvSpPr>
              <a:spLocks noChangeArrowheads="1"/>
            </p:cNvSpPr>
            <p:nvPr/>
          </p:nvSpPr>
          <p:spPr bwMode="auto">
            <a:xfrm>
              <a:off x="1975" y="1576"/>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9DC2D7"/>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Tłumaczenia </a:t>
              </a:r>
            </a:p>
          </p:txBody>
        </p:sp>
        <p:sp>
          <p:nvSpPr>
            <p:cNvPr id="6" name="_s1030"/>
            <p:cNvSpPr>
              <a:spLocks noChangeShapeType="1"/>
            </p:cNvSpPr>
            <p:nvPr/>
          </p:nvSpPr>
          <p:spPr bwMode="auto">
            <a:xfrm flipH="1">
              <a:off x="2432" y="2312"/>
              <a:ext cx="214" cy="123"/>
            </a:xfrm>
            <a:prstGeom prst="line">
              <a:avLst/>
            </a:prstGeom>
            <a:noFill/>
            <a:ln w="28575">
              <a:solidFill>
                <a:srgbClr val="779F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_s1031"/>
            <p:cNvSpPr>
              <a:spLocks noChangeArrowheads="1"/>
            </p:cNvSpPr>
            <p:nvPr/>
          </p:nvSpPr>
          <p:spPr bwMode="auto">
            <a:xfrm>
              <a:off x="1975" y="2313"/>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9DC2D7"/>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Redagowanie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 raportów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 i sprawozdań</a:t>
              </a:r>
            </a:p>
          </p:txBody>
        </p:sp>
        <p:sp>
          <p:nvSpPr>
            <p:cNvPr id="8" name="_s1032"/>
            <p:cNvSpPr>
              <a:spLocks noChangeShapeType="1"/>
            </p:cNvSpPr>
            <p:nvPr/>
          </p:nvSpPr>
          <p:spPr bwMode="auto">
            <a:xfrm>
              <a:off x="2858" y="2434"/>
              <a:ext cx="0" cy="247"/>
            </a:xfrm>
            <a:prstGeom prst="line">
              <a:avLst/>
            </a:prstGeom>
            <a:noFill/>
            <a:ln w="28575">
              <a:solidFill>
                <a:srgbClr val="779F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_s1033"/>
            <p:cNvSpPr>
              <a:spLocks noChangeArrowheads="1"/>
            </p:cNvSpPr>
            <p:nvPr/>
          </p:nvSpPr>
          <p:spPr bwMode="auto">
            <a:xfrm>
              <a:off x="2613" y="2681"/>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9DC2D7"/>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Działalność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 marketingowa</a:t>
              </a:r>
            </a:p>
          </p:txBody>
        </p:sp>
        <p:sp>
          <p:nvSpPr>
            <p:cNvPr id="10" name="_s1034"/>
            <p:cNvSpPr>
              <a:spLocks noChangeShapeType="1"/>
            </p:cNvSpPr>
            <p:nvPr/>
          </p:nvSpPr>
          <p:spPr bwMode="auto">
            <a:xfrm>
              <a:off x="3070" y="2312"/>
              <a:ext cx="214" cy="123"/>
            </a:xfrm>
            <a:prstGeom prst="line">
              <a:avLst/>
            </a:prstGeom>
            <a:noFill/>
            <a:ln w="28575">
              <a:solidFill>
                <a:srgbClr val="779F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_s1035"/>
            <p:cNvSpPr>
              <a:spLocks noChangeArrowheads="1"/>
            </p:cNvSpPr>
            <p:nvPr/>
          </p:nvSpPr>
          <p:spPr bwMode="auto">
            <a:xfrm>
              <a:off x="3251" y="2313"/>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9DC2D7"/>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Tworzenie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 baz danych</a:t>
              </a:r>
            </a:p>
          </p:txBody>
        </p:sp>
        <p:sp>
          <p:nvSpPr>
            <p:cNvPr id="12" name="_s1036"/>
            <p:cNvSpPr>
              <a:spLocks noChangeShapeType="1"/>
            </p:cNvSpPr>
            <p:nvPr/>
          </p:nvSpPr>
          <p:spPr bwMode="auto">
            <a:xfrm flipV="1">
              <a:off x="3070" y="1943"/>
              <a:ext cx="214" cy="124"/>
            </a:xfrm>
            <a:prstGeom prst="line">
              <a:avLst/>
            </a:prstGeom>
            <a:noFill/>
            <a:ln w="28575">
              <a:solidFill>
                <a:srgbClr val="779F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_s1037"/>
            <p:cNvSpPr>
              <a:spLocks noChangeArrowheads="1"/>
            </p:cNvSpPr>
            <p:nvPr/>
          </p:nvSpPr>
          <p:spPr bwMode="auto">
            <a:xfrm>
              <a:off x="3251" y="1576"/>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9DC2D7"/>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Księgowość </a:t>
              </a:r>
            </a:p>
          </p:txBody>
        </p:sp>
        <p:sp>
          <p:nvSpPr>
            <p:cNvPr id="14" name="_s1038"/>
            <p:cNvSpPr>
              <a:spLocks noChangeShapeType="1"/>
            </p:cNvSpPr>
            <p:nvPr/>
          </p:nvSpPr>
          <p:spPr bwMode="auto">
            <a:xfrm flipV="1">
              <a:off x="2858" y="1698"/>
              <a:ext cx="0" cy="247"/>
            </a:xfrm>
            <a:prstGeom prst="line">
              <a:avLst/>
            </a:prstGeom>
            <a:noFill/>
            <a:ln w="28575">
              <a:solidFill>
                <a:srgbClr val="779F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_s1039"/>
            <p:cNvSpPr>
              <a:spLocks noChangeArrowheads="1"/>
            </p:cNvSpPr>
            <p:nvPr/>
          </p:nvSpPr>
          <p:spPr bwMode="auto">
            <a:xfrm>
              <a:off x="2613" y="1208"/>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9DC2D7"/>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Projektowanie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 stron www</a:t>
              </a:r>
            </a:p>
          </p:txBody>
        </p:sp>
        <p:sp>
          <p:nvSpPr>
            <p:cNvPr id="16" name="_s1040"/>
            <p:cNvSpPr>
              <a:spLocks noChangeArrowheads="1"/>
            </p:cNvSpPr>
            <p:nvPr/>
          </p:nvSpPr>
          <p:spPr bwMode="auto">
            <a:xfrm>
              <a:off x="2613" y="1945"/>
              <a:ext cx="491" cy="491"/>
            </a:xfrm>
            <a:prstGeom prst="rect">
              <a:avLst/>
            </a:prstGeom>
            <a:gradFill rotWithShape="0">
              <a:gsLst>
                <a:gs pos="0">
                  <a:srgbClr val="33CCCC"/>
                </a:gs>
                <a:gs pos="100000">
                  <a:schemeClr val="bg1"/>
                </a:gs>
              </a:gsLst>
              <a:path path="rect">
                <a:fillToRect l="100000" b="100000"/>
              </a:path>
            </a:gradFill>
            <a:ln w="9525">
              <a:solidFill>
                <a:schemeClr val="tx1"/>
              </a:solidFill>
              <a:miter lim="800000"/>
              <a:headEnd/>
              <a:tailEnd/>
            </a:ln>
            <a:effectLst>
              <a:outerShdw dist="141990" dir="1593903" algn="ctr" rotWithShape="0">
                <a:srgbClr val="CCCCFF"/>
              </a:outerShdw>
            </a:effec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Prace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 w systemie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zdalnym</a:t>
              </a:r>
            </a:p>
          </p:txBody>
        </p:sp>
      </p:gr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57200"/>
            <a:ext cx="8229600" cy="1243013"/>
          </a:xfrm>
          <a:solidFill>
            <a:srgbClr val="FFFF99"/>
          </a:solidFill>
        </p:spPr>
        <p:txBody>
          <a:bodyPr/>
          <a:lstStyle/>
          <a:p>
            <a:pPr algn="ctr"/>
            <a:r>
              <a:rPr lang="pl-PL" b="1" dirty="0">
                <a:solidFill>
                  <a:srgbClr val="000000"/>
                </a:solidFill>
              </a:rPr>
              <a:t>TELEPRACA</a:t>
            </a:r>
          </a:p>
        </p:txBody>
      </p:sp>
      <p:pic>
        <p:nvPicPr>
          <p:cNvPr id="23557" name="Picture 5" descr="j0205582"/>
          <p:cNvPicPr>
            <a:picLocks noChangeAspect="1" noChangeArrowheads="1"/>
          </p:cNvPicPr>
          <p:nvPr/>
        </p:nvPicPr>
        <p:blipFill>
          <a:blip r:embed="rId2" cstate="print"/>
          <a:srcRect/>
          <a:stretch>
            <a:fillRect/>
          </a:stretch>
        </p:blipFill>
        <p:spPr bwMode="auto">
          <a:xfrm>
            <a:off x="7308850" y="476250"/>
            <a:ext cx="1295400" cy="1189038"/>
          </a:xfrm>
          <a:prstGeom prst="rect">
            <a:avLst/>
          </a:prstGeom>
          <a:noFill/>
        </p:spPr>
      </p:pic>
      <p:grpSp>
        <p:nvGrpSpPr>
          <p:cNvPr id="2" name="Organization Chart 2"/>
          <p:cNvGrpSpPr>
            <a:grpSpLocks/>
          </p:cNvGrpSpPr>
          <p:nvPr/>
        </p:nvGrpSpPr>
        <p:grpSpPr bwMode="auto">
          <a:xfrm>
            <a:off x="179388" y="1989138"/>
            <a:ext cx="8713787" cy="4699000"/>
            <a:chOff x="272" y="2513"/>
            <a:chExt cx="1440" cy="2016"/>
          </a:xfrm>
        </p:grpSpPr>
        <p:sp>
          <p:nvSpPr>
            <p:cNvPr id="3" name="AutoShape 3"/>
            <p:cNvSpPr>
              <a:spLocks noChangeAspect="1" noChangeArrowheads="1" noTextEdit="1"/>
            </p:cNvSpPr>
            <p:nvPr/>
          </p:nvSpPr>
          <p:spPr bwMode="auto">
            <a:xfrm>
              <a:off x="272" y="2513"/>
              <a:ext cx="1440" cy="2016"/>
            </a:xfrm>
            <a:prstGeom prst="rect">
              <a:avLst/>
            </a:prstGeom>
            <a:solidFill>
              <a:schemeClr val="bg1"/>
            </a:solid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2052" name="_s2052"/>
            <p:cNvCxnSpPr>
              <a:cxnSpLocks noChangeShapeType="1"/>
              <a:stCxn id="8" idx="0"/>
              <a:endCxn id="4" idx="2"/>
            </p:cNvCxnSpPr>
            <p:nvPr/>
          </p:nvCxnSpPr>
          <p:spPr bwMode="auto">
            <a:xfrm flipV="1">
              <a:off x="1136" y="2801"/>
              <a:ext cx="144" cy="115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053" name="_s2053"/>
            <p:cNvCxnSpPr>
              <a:cxnSpLocks noChangeShapeType="1"/>
              <a:stCxn id="7" idx="0"/>
              <a:endCxn id="4" idx="2"/>
            </p:cNvCxnSpPr>
            <p:nvPr/>
          </p:nvCxnSpPr>
          <p:spPr bwMode="auto">
            <a:xfrm flipV="1">
              <a:off x="1136" y="2801"/>
              <a:ext cx="144" cy="1584"/>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054" name="_s2054"/>
            <p:cNvCxnSpPr>
              <a:cxnSpLocks noChangeShapeType="1"/>
              <a:stCxn id="6" idx="0"/>
              <a:endCxn id="4" idx="2"/>
            </p:cNvCxnSpPr>
            <p:nvPr/>
          </p:nvCxnSpPr>
          <p:spPr bwMode="auto">
            <a:xfrm flipV="1">
              <a:off x="1136" y="2801"/>
              <a:ext cx="144" cy="72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055" name="_s2055"/>
            <p:cNvCxnSpPr>
              <a:cxnSpLocks noChangeShapeType="1"/>
              <a:stCxn id="5" idx="0"/>
              <a:endCxn id="4" idx="2"/>
            </p:cNvCxnSpPr>
            <p:nvPr/>
          </p:nvCxnSpPr>
          <p:spPr bwMode="auto">
            <a:xfrm flipV="1">
              <a:off x="1136" y="2801"/>
              <a:ext cx="144" cy="288"/>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 name="_s2056"/>
            <p:cNvSpPr>
              <a:spLocks noChangeArrowheads="1"/>
            </p:cNvSpPr>
            <p:nvPr/>
          </p:nvSpPr>
          <p:spPr bwMode="auto">
            <a:xfrm>
              <a:off x="848" y="2513"/>
              <a:ext cx="864" cy="288"/>
            </a:xfrm>
            <a:prstGeom prst="bevel">
              <a:avLst>
                <a:gd name="adj" fmla="val 12500"/>
              </a:avLst>
            </a:prstGeom>
            <a:solidFill>
              <a:schemeClr val="accent1">
                <a:alpha val="50000"/>
              </a:schemeClr>
            </a:solidFill>
            <a:ln w="9525">
              <a:solidFill>
                <a:schemeClr val="bg1"/>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KORZYŚCI TELEPRACY</a:t>
              </a:r>
            </a:p>
          </p:txBody>
        </p:sp>
        <p:sp>
          <p:nvSpPr>
            <p:cNvPr id="5" name="_s2057"/>
            <p:cNvSpPr>
              <a:spLocks noChangeArrowheads="1"/>
            </p:cNvSpPr>
            <p:nvPr/>
          </p:nvSpPr>
          <p:spPr bwMode="auto">
            <a:xfrm>
              <a:off x="272" y="2945"/>
              <a:ext cx="864" cy="288"/>
            </a:xfrm>
            <a:prstGeom prst="bevel">
              <a:avLst>
                <a:gd name="adj" fmla="val 12500"/>
              </a:avLst>
            </a:prstGeom>
            <a:solidFill>
              <a:schemeClr val="accent2">
                <a:alpha val="50000"/>
              </a:schemeClr>
            </a:solidFill>
            <a:ln w="9525">
              <a:solidFill>
                <a:schemeClr val="bg1"/>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Optymalna organizacja pracy</a:t>
              </a:r>
            </a:p>
          </p:txBody>
        </p:sp>
        <p:sp>
          <p:nvSpPr>
            <p:cNvPr id="6" name="_s2058"/>
            <p:cNvSpPr>
              <a:spLocks noChangeArrowheads="1"/>
            </p:cNvSpPr>
            <p:nvPr/>
          </p:nvSpPr>
          <p:spPr bwMode="auto">
            <a:xfrm>
              <a:off x="272" y="3377"/>
              <a:ext cx="864" cy="288"/>
            </a:xfrm>
            <a:prstGeom prst="bevel">
              <a:avLst>
                <a:gd name="adj" fmla="val 12500"/>
              </a:avLst>
            </a:prstGeom>
            <a:solidFill>
              <a:schemeClr val="accent2">
                <a:alpha val="50000"/>
              </a:schemeClr>
            </a:solidFill>
            <a:ln w="9525">
              <a:solidFill>
                <a:schemeClr val="bg1"/>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Brak potrzeby dojeżdżania</a:t>
              </a:r>
            </a:p>
          </p:txBody>
        </p:sp>
        <p:sp>
          <p:nvSpPr>
            <p:cNvPr id="7" name="_s2059"/>
            <p:cNvSpPr>
              <a:spLocks noChangeArrowheads="1"/>
            </p:cNvSpPr>
            <p:nvPr/>
          </p:nvSpPr>
          <p:spPr bwMode="auto">
            <a:xfrm>
              <a:off x="272" y="4241"/>
              <a:ext cx="864" cy="288"/>
            </a:xfrm>
            <a:prstGeom prst="bevel">
              <a:avLst>
                <a:gd name="adj" fmla="val 12500"/>
              </a:avLst>
            </a:prstGeom>
            <a:solidFill>
              <a:schemeClr val="accent2">
                <a:alpha val="50000"/>
              </a:schemeClr>
            </a:solidFill>
            <a:ln w="9525">
              <a:solidFill>
                <a:schemeClr val="bg1"/>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Zmniejszenie absencji chorobowej</a:t>
              </a:r>
            </a:p>
          </p:txBody>
        </p:sp>
        <p:sp>
          <p:nvSpPr>
            <p:cNvPr id="8" name="_s2060"/>
            <p:cNvSpPr>
              <a:spLocks noChangeArrowheads="1"/>
            </p:cNvSpPr>
            <p:nvPr/>
          </p:nvSpPr>
          <p:spPr bwMode="auto">
            <a:xfrm>
              <a:off x="272" y="3809"/>
              <a:ext cx="864" cy="288"/>
            </a:xfrm>
            <a:prstGeom prst="bevel">
              <a:avLst>
                <a:gd name="adj" fmla="val 12500"/>
              </a:avLst>
            </a:prstGeom>
            <a:solidFill>
              <a:schemeClr val="accent2">
                <a:alpha val="50000"/>
              </a:schemeClr>
            </a:solidFill>
            <a:ln w="9525">
              <a:solidFill>
                <a:schemeClr val="bg1"/>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a:ln>
                    <a:noFill/>
                  </a:ln>
                  <a:solidFill>
                    <a:srgbClr val="000000"/>
                  </a:solidFill>
                  <a:effectLst/>
                  <a:uLnTx/>
                  <a:uFillTx/>
                  <a:latin typeface="Arial" charset="0"/>
                  <a:ea typeface="+mn-ea"/>
                  <a:cs typeface="Arial" charset="0"/>
                </a:rPr>
                <a:t>Eliminacja spóźnień do pracy</a:t>
              </a: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5"/>
          <p:cNvSpPr>
            <a:spLocks noGrp="1"/>
          </p:cNvSpPr>
          <p:nvPr>
            <p:ph type="sldNum" sz="quarter" idx="12"/>
          </p:nvPr>
        </p:nvSpPr>
        <p:spPr/>
        <p:txBody>
          <a:bodyPr/>
          <a:lstStyle/>
          <a:p>
            <a:fld id="{E54C7B3E-FF19-4AAC-B403-A5B60C7296C5}" type="slidenum">
              <a:rPr lang="pl-PL"/>
              <a:pPr/>
              <a:t>8</a:t>
            </a:fld>
            <a:endParaRPr lang="pl-PL"/>
          </a:p>
        </p:txBody>
      </p:sp>
      <p:sp>
        <p:nvSpPr>
          <p:cNvPr id="24578" name="Rectangle 2"/>
          <p:cNvSpPr>
            <a:spLocks noGrp="1" noChangeArrowheads="1"/>
          </p:cNvSpPr>
          <p:nvPr>
            <p:ph type="title"/>
          </p:nvPr>
        </p:nvSpPr>
        <p:spPr>
          <a:xfrm>
            <a:off x="0" y="609600"/>
            <a:ext cx="9144000" cy="1143000"/>
          </a:xfrm>
          <a:solidFill>
            <a:schemeClr val="accent1">
              <a:lumMod val="20000"/>
              <a:lumOff val="80000"/>
            </a:schemeClr>
          </a:solidFill>
        </p:spPr>
        <p:txBody>
          <a:bodyPr/>
          <a:lstStyle/>
          <a:p>
            <a:r>
              <a:rPr lang="pl-PL" b="1" dirty="0"/>
              <a:t>CZYNNIKI  KSZTAŁTUĄCE ORGANIZACJĘ PRACY</a:t>
            </a:r>
          </a:p>
        </p:txBody>
      </p:sp>
      <p:sp>
        <p:nvSpPr>
          <p:cNvPr id="24580" name="AutoShape 4"/>
          <p:cNvSpPr>
            <a:spLocks noChangeArrowheads="1"/>
          </p:cNvSpPr>
          <p:nvPr/>
        </p:nvSpPr>
        <p:spPr bwMode="auto">
          <a:xfrm>
            <a:off x="762000" y="2209800"/>
            <a:ext cx="4038600" cy="2362200"/>
          </a:xfrm>
          <a:prstGeom prst="star32">
            <a:avLst>
              <a:gd name="adj" fmla="val 37500"/>
            </a:avLst>
          </a:prstGeom>
          <a:solidFill>
            <a:srgbClr val="FFFF00"/>
          </a:solidFill>
          <a:ln w="28575">
            <a:solidFill>
              <a:schemeClr val="tx1"/>
            </a:solidFill>
            <a:miter lim="800000"/>
            <a:headEnd/>
            <a:tailEnd/>
          </a:ln>
          <a:effectLst/>
        </p:spPr>
        <p:txBody>
          <a:bodyPr wrap="none" anchor="ctr"/>
          <a:lstStyle/>
          <a:p>
            <a:pPr algn="ctr"/>
            <a:r>
              <a:rPr lang="pl-PL" sz="2800" b="1"/>
              <a:t>CZŁOWIEK</a:t>
            </a:r>
            <a:endParaRPr lang="pl-PL"/>
          </a:p>
        </p:txBody>
      </p:sp>
      <p:sp>
        <p:nvSpPr>
          <p:cNvPr id="24582" name="Rectangle 6"/>
          <p:cNvSpPr>
            <a:spLocks noGrp="1" noChangeArrowheads="1"/>
          </p:cNvSpPr>
          <p:nvPr>
            <p:ph idx="1"/>
          </p:nvPr>
        </p:nvSpPr>
        <p:spPr>
          <a:xfrm>
            <a:off x="2514600" y="4038600"/>
            <a:ext cx="4343400" cy="1981200"/>
          </a:xfrm>
          <a:prstGeom prst="star32">
            <a:avLst>
              <a:gd name="adj" fmla="val 37500"/>
            </a:avLst>
          </a:prstGeom>
          <a:solidFill>
            <a:srgbClr val="00FF00"/>
          </a:solidFill>
          <a:ln w="28575">
            <a:solidFill>
              <a:schemeClr val="tx1"/>
            </a:solidFill>
          </a:ln>
        </p:spPr>
        <p:txBody>
          <a:bodyPr/>
          <a:lstStyle/>
          <a:p>
            <a:pPr>
              <a:buFontTx/>
              <a:buNone/>
            </a:pPr>
            <a:endParaRPr lang="pl-PL" dirty="0"/>
          </a:p>
        </p:txBody>
      </p:sp>
      <p:sp>
        <p:nvSpPr>
          <p:cNvPr id="24584" name="AutoShape 8"/>
          <p:cNvSpPr>
            <a:spLocks noChangeArrowheads="1"/>
          </p:cNvSpPr>
          <p:nvPr/>
        </p:nvSpPr>
        <p:spPr bwMode="auto">
          <a:xfrm>
            <a:off x="4648200" y="2133600"/>
            <a:ext cx="4038600" cy="2362200"/>
          </a:xfrm>
          <a:prstGeom prst="star32">
            <a:avLst>
              <a:gd name="adj" fmla="val 37500"/>
            </a:avLst>
          </a:prstGeom>
          <a:solidFill>
            <a:srgbClr val="FFCC99"/>
          </a:solidFill>
          <a:ln w="28575">
            <a:solidFill>
              <a:schemeClr val="tx1"/>
            </a:solidFill>
            <a:miter lim="800000"/>
            <a:headEnd/>
            <a:tailEnd/>
          </a:ln>
          <a:effectLst/>
        </p:spPr>
        <p:txBody>
          <a:bodyPr wrap="none" anchor="ctr"/>
          <a:lstStyle/>
          <a:p>
            <a:pPr algn="ctr"/>
            <a:r>
              <a:rPr lang="pl-PL" sz="2800" b="1"/>
              <a:t>RYNEK</a:t>
            </a:r>
            <a:endParaRPr lang="pl-PL" b="1"/>
          </a:p>
        </p:txBody>
      </p:sp>
      <p:sp>
        <p:nvSpPr>
          <p:cNvPr id="24588" name="Rectangle 12"/>
          <p:cNvSpPr>
            <a:spLocks noChangeArrowheads="1"/>
          </p:cNvSpPr>
          <p:nvPr/>
        </p:nvSpPr>
        <p:spPr bwMode="auto">
          <a:xfrm>
            <a:off x="3657600" y="4724400"/>
            <a:ext cx="2133600" cy="519113"/>
          </a:xfrm>
          <a:prstGeom prst="rect">
            <a:avLst/>
          </a:prstGeom>
          <a:noFill/>
          <a:ln w="9525">
            <a:noFill/>
            <a:miter lim="800000"/>
            <a:headEnd/>
            <a:tailEnd/>
          </a:ln>
          <a:effectLst/>
        </p:spPr>
        <p:txBody>
          <a:bodyPr>
            <a:spAutoFit/>
          </a:bodyPr>
          <a:lstStyle/>
          <a:p>
            <a:r>
              <a:rPr lang="pl-PL" sz="2800" b="1" dirty="0"/>
              <a:t>TECHNIKA</a:t>
            </a:r>
            <a:endParaRPr lang="pl-PL" dirty="0"/>
          </a:p>
        </p:txBody>
      </p:sp>
      <p:sp>
        <p:nvSpPr>
          <p:cNvPr id="24589" name="Rectangle 13"/>
          <p:cNvSpPr>
            <a:spLocks noChangeArrowheads="1"/>
          </p:cNvSpPr>
          <p:nvPr/>
        </p:nvSpPr>
        <p:spPr bwMode="auto">
          <a:xfrm>
            <a:off x="5791200" y="6096000"/>
            <a:ext cx="2219325" cy="336550"/>
          </a:xfrm>
          <a:prstGeom prst="rect">
            <a:avLst/>
          </a:prstGeom>
          <a:noFill/>
          <a:ln w="9525">
            <a:noFill/>
            <a:miter lim="800000"/>
            <a:headEnd/>
            <a:tailEnd/>
          </a:ln>
          <a:effectLst/>
        </p:spPr>
        <p:txBody>
          <a:bodyPr wrap="none">
            <a:spAutoFit/>
          </a:bodyPr>
          <a:lstStyle/>
          <a:p>
            <a:r>
              <a:rPr lang="pl-PL" sz="1600" b="1"/>
              <a:t>(Bullinger H-J.: 1994)</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457200"/>
            <a:ext cx="8147050" cy="1243013"/>
          </a:xfrm>
        </p:spPr>
        <p:txBody>
          <a:bodyPr/>
          <a:lstStyle/>
          <a:p>
            <a:pPr algn="ctr"/>
            <a:r>
              <a:rPr lang="pl-PL" b="1" dirty="0">
                <a:solidFill>
                  <a:schemeClr val="hlink"/>
                </a:solidFill>
              </a:rPr>
              <a:t>TELEPRACA</a:t>
            </a:r>
          </a:p>
        </p:txBody>
      </p:sp>
      <p:sp>
        <p:nvSpPr>
          <p:cNvPr id="24579" name="Rectangle 3"/>
          <p:cNvSpPr>
            <a:spLocks noGrp="1" noChangeArrowheads="1"/>
          </p:cNvSpPr>
          <p:nvPr>
            <p:ph type="body" idx="1"/>
          </p:nvPr>
        </p:nvSpPr>
        <p:spPr>
          <a:xfrm>
            <a:off x="457200" y="2055813"/>
            <a:ext cx="8218488" cy="4468812"/>
          </a:xfrm>
          <a:gradFill rotWithShape="1">
            <a:gsLst>
              <a:gs pos="0">
                <a:srgbClr val="CCECFF">
                  <a:gamma/>
                  <a:shade val="82353"/>
                  <a:invGamma/>
                </a:srgbClr>
              </a:gs>
              <a:gs pos="100000">
                <a:srgbClr val="CCECFF"/>
              </a:gs>
            </a:gsLst>
            <a:path path="shape">
              <a:fillToRect l="50000" t="50000" r="50000" b="50000"/>
            </a:path>
          </a:gradFill>
        </p:spPr>
        <p:txBody>
          <a:bodyPr/>
          <a:lstStyle/>
          <a:p>
            <a:pPr algn="ctr">
              <a:buFont typeface="Wingdings" pitchFamily="2" charset="2"/>
              <a:buNone/>
            </a:pPr>
            <a:r>
              <a:rPr lang="pl-PL" sz="3400" b="1"/>
              <a:t>Badania wykazują, że produktywność </a:t>
            </a:r>
          </a:p>
          <a:p>
            <a:pPr>
              <a:buFont typeface="Wingdings" pitchFamily="2" charset="2"/>
              <a:buNone/>
            </a:pPr>
            <a:r>
              <a:rPr lang="pl-PL" sz="3400" b="1"/>
              <a:t>osób pracujących w</a:t>
            </a:r>
          </a:p>
          <a:p>
            <a:pPr>
              <a:buFont typeface="Wingdings" pitchFamily="2" charset="2"/>
              <a:buBlip>
                <a:blip r:embed="rId2"/>
              </a:buBlip>
            </a:pPr>
            <a:r>
              <a:rPr lang="pl-PL" sz="3400" b="1"/>
              <a:t> </a:t>
            </a:r>
            <a:r>
              <a:rPr lang="pl-PL" sz="3400" b="1" u="sng"/>
              <a:t>domach</a:t>
            </a:r>
            <a:r>
              <a:rPr lang="pl-PL" sz="3400" b="1"/>
              <a:t>              wzrosła o </a:t>
            </a:r>
            <a:r>
              <a:rPr lang="pl-PL" sz="3400" b="1" u="sng"/>
              <a:t>15%,</a:t>
            </a:r>
            <a:r>
              <a:rPr lang="pl-PL" sz="3400" b="1"/>
              <a:t> </a:t>
            </a:r>
          </a:p>
          <a:p>
            <a:pPr>
              <a:buFont typeface="Wingdings" pitchFamily="2" charset="2"/>
              <a:buNone/>
            </a:pPr>
            <a:endParaRPr lang="pl-PL" sz="3400" b="1"/>
          </a:p>
          <a:p>
            <a:pPr>
              <a:buFont typeface="Wingdings" pitchFamily="2" charset="2"/>
              <a:buBlip>
                <a:blip r:embed="rId2"/>
              </a:buBlip>
            </a:pPr>
            <a:r>
              <a:rPr lang="pl-PL" sz="3400" b="1"/>
              <a:t>osób pracujących w </a:t>
            </a:r>
            <a:r>
              <a:rPr lang="pl-PL" sz="3400" b="1" u="sng"/>
              <a:t>telecentrach</a:t>
            </a:r>
            <a:r>
              <a:rPr lang="pl-PL" sz="3400" b="1"/>
              <a:t> o </a:t>
            </a:r>
            <a:r>
              <a:rPr lang="pl-PL" sz="3400" b="1" u="sng"/>
              <a:t>30%.</a:t>
            </a:r>
            <a:endParaRPr lang="pl-PL" sz="3400" b="1"/>
          </a:p>
          <a:p>
            <a:pPr>
              <a:buFont typeface="Wingdings" pitchFamily="2" charset="2"/>
              <a:buNone/>
            </a:pPr>
            <a:r>
              <a:rPr lang="pl-PL" sz="3400" b="1"/>
              <a:t> </a:t>
            </a:r>
          </a:p>
        </p:txBody>
      </p:sp>
      <p:pic>
        <p:nvPicPr>
          <p:cNvPr id="24581" name="Picture 5"/>
          <p:cNvPicPr>
            <a:picLocks noChangeAspect="1" noChangeArrowheads="1"/>
          </p:cNvPicPr>
          <p:nvPr/>
        </p:nvPicPr>
        <p:blipFill>
          <a:blip r:embed="rId3" cstate="print"/>
          <a:srcRect/>
          <a:stretch>
            <a:fillRect/>
          </a:stretch>
        </p:blipFill>
        <p:spPr bwMode="auto">
          <a:xfrm>
            <a:off x="3563938" y="5229225"/>
            <a:ext cx="1584325" cy="1212850"/>
          </a:xfrm>
          <a:prstGeom prst="rect">
            <a:avLst/>
          </a:prstGeom>
          <a:noFill/>
          <a:ln w="9525">
            <a:noFill/>
            <a:miter lim="800000"/>
            <a:headEnd/>
            <a:tailEnd/>
          </a:ln>
          <a:effectLst/>
        </p:spPr>
      </p:pic>
      <p:pic>
        <p:nvPicPr>
          <p:cNvPr id="24582" name="Picture 6"/>
          <p:cNvPicPr>
            <a:picLocks noChangeAspect="1" noChangeArrowheads="1"/>
          </p:cNvPicPr>
          <p:nvPr/>
        </p:nvPicPr>
        <p:blipFill>
          <a:blip r:embed="rId4" cstate="print"/>
          <a:srcRect/>
          <a:stretch>
            <a:fillRect/>
          </a:stretch>
        </p:blipFill>
        <p:spPr bwMode="auto">
          <a:xfrm>
            <a:off x="3059113" y="3357563"/>
            <a:ext cx="733425" cy="942975"/>
          </a:xfrm>
          <a:prstGeom prst="rect">
            <a:avLst/>
          </a:prstGeom>
          <a:noFill/>
          <a:ln w="9525">
            <a:noFill/>
            <a:miter lim="800000"/>
            <a:headEnd/>
            <a:tailEnd/>
          </a:ln>
          <a:effectLst/>
        </p:spPr>
      </p:pic>
      <p:pic>
        <p:nvPicPr>
          <p:cNvPr id="24584" name="Picture 8" descr="j0205582"/>
          <p:cNvPicPr>
            <a:picLocks noChangeAspect="1" noChangeArrowheads="1"/>
          </p:cNvPicPr>
          <p:nvPr/>
        </p:nvPicPr>
        <p:blipFill>
          <a:blip r:embed="rId5" cstate="print"/>
          <a:srcRect/>
          <a:stretch>
            <a:fillRect/>
          </a:stretch>
        </p:blipFill>
        <p:spPr bwMode="auto">
          <a:xfrm>
            <a:off x="7380288" y="549275"/>
            <a:ext cx="1223962" cy="1123950"/>
          </a:xfrm>
          <a:prstGeom prst="rect">
            <a:avLst/>
          </a:prstGeom>
          <a:noFill/>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09600"/>
            <a:ext cx="9144000" cy="1143000"/>
          </a:xfrm>
          <a:solidFill>
            <a:srgbClr val="00FFFF"/>
          </a:solidFill>
        </p:spPr>
        <p:txBody>
          <a:bodyPr/>
          <a:lstStyle/>
          <a:p>
            <a:pPr algn="ctr"/>
            <a:r>
              <a:rPr lang="pl-PL" sz="4000" b="1" dirty="0"/>
              <a:t>KSZTAŁTOWANIE STANOWISK </a:t>
            </a:r>
            <a:br>
              <a:rPr lang="pl-PL" sz="4000" b="1" dirty="0"/>
            </a:br>
            <a:r>
              <a:rPr lang="pl-PL" sz="4000" b="1" dirty="0"/>
              <a:t> DO TELEPRACY</a:t>
            </a:r>
          </a:p>
        </p:txBody>
      </p:sp>
      <p:graphicFrame>
        <p:nvGraphicFramePr>
          <p:cNvPr id="11267" name="Object 3"/>
          <p:cNvGraphicFramePr>
            <a:graphicFrameLocks noGrp="1" noChangeAspect="1"/>
          </p:cNvGraphicFramePr>
          <p:nvPr>
            <p:ph idx="1"/>
          </p:nvPr>
        </p:nvGraphicFramePr>
        <p:xfrm>
          <a:off x="251520" y="1988840"/>
          <a:ext cx="8610600" cy="4648200"/>
        </p:xfrm>
        <a:graphic>
          <a:graphicData uri="http://schemas.openxmlformats.org/presentationml/2006/ole">
            <mc:AlternateContent xmlns:mc="http://schemas.openxmlformats.org/markup-compatibility/2006">
              <mc:Choice xmlns:v="urn:schemas-microsoft-com:vml" Requires="v">
                <p:oleObj spid="_x0000_s98306" name="SnapGrafx" r:id="rId3" imgW="5943600" imgH="5943600" progId="SnapGrafx">
                  <p:embed/>
                </p:oleObj>
              </mc:Choice>
              <mc:Fallback>
                <p:oleObj name="SnapGrafx" r:id="rId3" imgW="5943600" imgH="5943600" progId="SnapGrafx">
                  <p:embed/>
                  <p:pic>
                    <p:nvPicPr>
                      <p:cNvPr id="112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88840"/>
                        <a:ext cx="8610600" cy="4648200"/>
                      </a:xfrm>
                      <a:prstGeom prst="rect">
                        <a:avLst/>
                      </a:prstGeom>
                      <a:solidFill>
                        <a:srgbClr val="99CCFF"/>
                      </a:solidFill>
                    </p:spPr>
                  </p:pic>
                </p:oleObj>
              </mc:Fallback>
            </mc:AlternateContent>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Rectangle 8"/>
          <p:cNvSpPr>
            <a:spLocks noChangeArrowheads="1"/>
          </p:cNvSpPr>
          <p:nvPr/>
        </p:nvSpPr>
        <p:spPr bwMode="auto">
          <a:xfrm rot="2138248">
            <a:off x="395288" y="2636838"/>
            <a:ext cx="2663825" cy="2305050"/>
          </a:xfrm>
          <a:prstGeom prst="rect">
            <a:avLst/>
          </a:prstGeom>
          <a:solidFill>
            <a:srgbClr val="00CC66"/>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602" name="Rectangle 2"/>
          <p:cNvSpPr>
            <a:spLocks noGrp="1" noChangeArrowheads="1"/>
          </p:cNvSpPr>
          <p:nvPr>
            <p:ph type="title"/>
          </p:nvPr>
        </p:nvSpPr>
        <p:spPr>
          <a:solidFill>
            <a:srgbClr val="99FFCC"/>
          </a:solidFill>
        </p:spPr>
        <p:txBody>
          <a:bodyPr/>
          <a:lstStyle/>
          <a:p>
            <a:pPr algn="ctr"/>
            <a:r>
              <a:rPr lang="pl-PL" b="1" dirty="0"/>
              <a:t>TELEPRACA</a:t>
            </a:r>
          </a:p>
        </p:txBody>
      </p:sp>
      <p:sp>
        <p:nvSpPr>
          <p:cNvPr id="25603" name="Rectangle 3"/>
          <p:cNvSpPr>
            <a:spLocks noGrp="1" noChangeArrowheads="1"/>
          </p:cNvSpPr>
          <p:nvPr>
            <p:ph type="body" sz="half" idx="3"/>
          </p:nvPr>
        </p:nvSpPr>
        <p:spPr>
          <a:xfrm>
            <a:off x="3779838" y="2133600"/>
            <a:ext cx="4906962" cy="3959225"/>
          </a:xfrm>
          <a:solidFill>
            <a:srgbClr val="FFFFCC"/>
          </a:solidFill>
        </p:spPr>
        <p:txBody>
          <a:bodyPr/>
          <a:lstStyle/>
          <a:p>
            <a:pPr>
              <a:lnSpc>
                <a:spcPct val="90000"/>
              </a:lnSpc>
              <a:buFont typeface="Wingdings" pitchFamily="2" charset="2"/>
              <a:buBlip>
                <a:blip r:embed="rId2"/>
              </a:buBlip>
            </a:pPr>
            <a:r>
              <a:rPr lang="pl-PL" b="1"/>
              <a:t>Uzyskanie pracy przez osoby mniej mobilne</a:t>
            </a:r>
          </a:p>
          <a:p>
            <a:pPr>
              <a:lnSpc>
                <a:spcPct val="90000"/>
              </a:lnSpc>
              <a:buFont typeface="Wingdings" pitchFamily="2" charset="2"/>
              <a:buBlip>
                <a:blip r:embed="rId2"/>
              </a:buBlip>
            </a:pPr>
            <a:r>
              <a:rPr lang="pl-PL" b="1"/>
              <a:t>Znalezienie pracy na terenie całego kraju</a:t>
            </a:r>
          </a:p>
          <a:p>
            <a:pPr>
              <a:lnSpc>
                <a:spcPct val="90000"/>
              </a:lnSpc>
              <a:buFont typeface="Wingdings" pitchFamily="2" charset="2"/>
              <a:buBlip>
                <a:blip r:embed="rId2"/>
              </a:buBlip>
            </a:pPr>
            <a:r>
              <a:rPr lang="pl-PL" b="1"/>
              <a:t>Zamieszkanie poza dużymi miastami</a:t>
            </a:r>
          </a:p>
          <a:p>
            <a:pPr>
              <a:lnSpc>
                <a:spcPct val="90000"/>
              </a:lnSpc>
              <a:buFont typeface="Wingdings" pitchFamily="2" charset="2"/>
              <a:buBlip>
                <a:blip r:embed="rId2"/>
              </a:buBlip>
            </a:pPr>
            <a:r>
              <a:rPr lang="pl-PL" b="1"/>
              <a:t>Eliminacja kosztów przejazdu</a:t>
            </a:r>
          </a:p>
        </p:txBody>
      </p:sp>
      <p:pic>
        <p:nvPicPr>
          <p:cNvPr id="25604" name="Picture 4" descr="j0205582"/>
          <p:cNvPicPr>
            <a:picLocks noChangeAspect="1" noChangeArrowheads="1"/>
          </p:cNvPicPr>
          <p:nvPr/>
        </p:nvPicPr>
        <p:blipFill>
          <a:blip r:embed="rId3" cstate="print"/>
          <a:srcRect/>
          <a:stretch>
            <a:fillRect/>
          </a:stretch>
        </p:blipFill>
        <p:spPr bwMode="auto">
          <a:xfrm>
            <a:off x="7380288" y="549275"/>
            <a:ext cx="1223962" cy="1123950"/>
          </a:xfrm>
          <a:prstGeom prst="rect">
            <a:avLst/>
          </a:prstGeom>
          <a:noFill/>
        </p:spPr>
      </p:pic>
      <p:pic>
        <p:nvPicPr>
          <p:cNvPr id="25607" name="Picture 7" descr="img136"/>
          <p:cNvPicPr>
            <a:picLocks noGrp="1" noChangeAspect="1" noChangeArrowheads="1"/>
          </p:cNvPicPr>
          <p:nvPr>
            <p:ph sz="quarter" idx="1"/>
          </p:nvPr>
        </p:nvPicPr>
        <p:blipFill>
          <a:blip r:embed="rId4" cstate="print"/>
          <a:srcRect/>
          <a:stretch>
            <a:fillRect/>
          </a:stretch>
        </p:blipFill>
        <p:spPr>
          <a:xfrm>
            <a:off x="539750" y="2852738"/>
            <a:ext cx="2303463" cy="1871662"/>
          </a:xfrm>
        </p:spPr>
      </p:pic>
      <p:pic>
        <p:nvPicPr>
          <p:cNvPr id="25611" name="Picture 11" descr="j0183328"/>
          <p:cNvPicPr>
            <a:picLocks noGrp="1" noChangeAspect="1" noChangeArrowheads="1"/>
          </p:cNvPicPr>
          <p:nvPr>
            <p:ph sz="quarter" idx="2"/>
          </p:nvPr>
        </p:nvPicPr>
        <p:blipFill>
          <a:blip r:embed="rId5" cstate="print"/>
          <a:srcRect/>
          <a:stretch>
            <a:fillRect/>
          </a:stretch>
        </p:blipFill>
        <p:spPr>
          <a:xfrm>
            <a:off x="7308850" y="5516563"/>
            <a:ext cx="1223963" cy="1031875"/>
          </a:xfrm>
          <a:solidFill>
            <a:srgbClr val="99CC00"/>
          </a:solidFill>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ln>
            <a:noFill/>
          </a:ln>
        </p:spPr>
        <p:txBody>
          <a:bodyPr/>
          <a:lstStyle/>
          <a:p>
            <a:pPr algn="ctr"/>
            <a:r>
              <a:rPr lang="pl-PL" b="1" dirty="0">
                <a:solidFill>
                  <a:srgbClr val="996633"/>
                </a:solidFill>
              </a:rPr>
              <a:t>TELEPRACA</a:t>
            </a:r>
          </a:p>
        </p:txBody>
      </p:sp>
      <p:sp>
        <p:nvSpPr>
          <p:cNvPr id="28741" name="Rectangle 69"/>
          <p:cNvSpPr>
            <a:spLocks noGrp="1" noChangeArrowheads="1"/>
          </p:cNvSpPr>
          <p:nvPr>
            <p:ph type="body" sz="half" idx="2"/>
          </p:nvPr>
        </p:nvSpPr>
        <p:spPr>
          <a:xfrm>
            <a:off x="4716463" y="2205038"/>
            <a:ext cx="4176712" cy="4248150"/>
          </a:xfrm>
          <a:solidFill>
            <a:srgbClr val="CCFFCC"/>
          </a:solidFill>
        </p:spPr>
        <p:txBody>
          <a:bodyPr/>
          <a:lstStyle/>
          <a:p>
            <a:pPr>
              <a:lnSpc>
                <a:spcPct val="90000"/>
              </a:lnSpc>
              <a:buFont typeface="Wingdings" pitchFamily="2" charset="2"/>
              <a:buNone/>
            </a:pPr>
            <a:r>
              <a:rPr lang="pl-PL" sz="2600" b="1" u="sng">
                <a:solidFill>
                  <a:srgbClr val="006600"/>
                </a:solidFill>
              </a:rPr>
              <a:t>Czynniki materialne środowiska pracy:</a:t>
            </a:r>
          </a:p>
          <a:p>
            <a:pPr>
              <a:lnSpc>
                <a:spcPct val="90000"/>
              </a:lnSpc>
              <a:buFont typeface="Wingdings" pitchFamily="2" charset="2"/>
              <a:buBlip>
                <a:blip r:embed="rId2"/>
              </a:buBlip>
            </a:pPr>
            <a:r>
              <a:rPr lang="pl-PL" sz="2600" b="1">
                <a:solidFill>
                  <a:srgbClr val="006600"/>
                </a:solidFill>
              </a:rPr>
              <a:t>zawodny sprzęt komputerowy i nieprzyjazne oprogramowanie,</a:t>
            </a:r>
          </a:p>
          <a:p>
            <a:pPr>
              <a:lnSpc>
                <a:spcPct val="90000"/>
              </a:lnSpc>
              <a:buFont typeface="Wingdings" pitchFamily="2" charset="2"/>
              <a:buBlip>
                <a:blip r:embed="rId2"/>
              </a:buBlip>
            </a:pPr>
            <a:r>
              <a:rPr lang="pl-PL" sz="2600" b="1">
                <a:solidFill>
                  <a:srgbClr val="006600"/>
                </a:solidFill>
              </a:rPr>
              <a:t>nieodpowiednie warunki „warsztatu pracy”,</a:t>
            </a:r>
          </a:p>
          <a:p>
            <a:pPr>
              <a:lnSpc>
                <a:spcPct val="90000"/>
              </a:lnSpc>
              <a:buFont typeface="Wingdings" pitchFamily="2" charset="2"/>
              <a:buBlip>
                <a:blip r:embed="rId2"/>
              </a:buBlip>
            </a:pPr>
            <a:r>
              <a:rPr lang="pl-PL" sz="2600" b="1">
                <a:solidFill>
                  <a:srgbClr val="006600"/>
                </a:solidFill>
              </a:rPr>
              <a:t>złe oświetlenie.</a:t>
            </a:r>
            <a:endParaRPr lang="pl-PL" sz="2600" b="1">
              <a:solidFill>
                <a:srgbClr val="663300"/>
              </a:solidFill>
            </a:endParaRPr>
          </a:p>
        </p:txBody>
      </p:sp>
      <p:pic>
        <p:nvPicPr>
          <p:cNvPr id="28676" name="Picture 4"/>
          <p:cNvPicPr>
            <a:picLocks noChangeAspect="1" noChangeArrowheads="1"/>
          </p:cNvPicPr>
          <p:nvPr/>
        </p:nvPicPr>
        <p:blipFill>
          <a:blip r:embed="rId3" cstate="print"/>
          <a:srcRect/>
          <a:stretch>
            <a:fillRect/>
          </a:stretch>
        </p:blipFill>
        <p:spPr bwMode="auto">
          <a:xfrm>
            <a:off x="684213" y="476250"/>
            <a:ext cx="1584325" cy="1296988"/>
          </a:xfrm>
          <a:prstGeom prst="rect">
            <a:avLst/>
          </a:prstGeom>
          <a:noFill/>
          <a:ln w="9525">
            <a:noFill/>
            <a:miter lim="800000"/>
            <a:headEnd/>
            <a:tailEnd/>
          </a:ln>
          <a:effectLst/>
        </p:spPr>
      </p:pic>
      <p:sp>
        <p:nvSpPr>
          <p:cNvPr id="28759" name="Rectangle 87"/>
          <p:cNvSpPr>
            <a:spLocks noGrp="1" noChangeArrowheads="1"/>
          </p:cNvSpPr>
          <p:nvPr>
            <p:ph type="body" sz="half" idx="1"/>
          </p:nvPr>
        </p:nvSpPr>
        <p:spPr>
          <a:xfrm>
            <a:off x="250825" y="2205038"/>
            <a:ext cx="4249738" cy="4248150"/>
          </a:xfrm>
          <a:solidFill>
            <a:srgbClr val="FFFFCC"/>
          </a:solidFill>
        </p:spPr>
        <p:txBody>
          <a:bodyPr/>
          <a:lstStyle/>
          <a:p>
            <a:pPr>
              <a:lnSpc>
                <a:spcPct val="90000"/>
              </a:lnSpc>
              <a:buFont typeface="Wingdings" pitchFamily="2" charset="2"/>
              <a:buNone/>
            </a:pPr>
            <a:r>
              <a:rPr lang="pl-PL" sz="2600" b="1" u="sng"/>
              <a:t>Czynniki związane z organizacją pracy:</a:t>
            </a:r>
          </a:p>
          <a:p>
            <a:pPr>
              <a:lnSpc>
                <a:spcPct val="90000"/>
              </a:lnSpc>
            </a:pPr>
            <a:r>
              <a:rPr lang="pl-PL" sz="2600" b="1"/>
              <a:t>duża intensywność pracy,</a:t>
            </a:r>
          </a:p>
          <a:p>
            <a:pPr>
              <a:lnSpc>
                <a:spcPct val="90000"/>
              </a:lnSpc>
            </a:pPr>
            <a:r>
              <a:rPr lang="pl-PL" sz="2600" b="1"/>
              <a:t>monotonia </a:t>
            </a:r>
          </a:p>
          <a:p>
            <a:pPr>
              <a:lnSpc>
                <a:spcPct val="90000"/>
              </a:lnSpc>
            </a:pPr>
            <a:r>
              <a:rPr lang="pl-PL" sz="2600" b="1"/>
              <a:t>zakłócone życie rodzinne,</a:t>
            </a:r>
          </a:p>
          <a:p>
            <a:pPr>
              <a:lnSpc>
                <a:spcPct val="90000"/>
              </a:lnSpc>
            </a:pPr>
            <a:r>
              <a:rPr lang="pl-PL" sz="2600" b="1"/>
              <a:t>ograniczenie kontaktów społecznych i zawodowych.</a:t>
            </a:r>
          </a:p>
          <a:p>
            <a:pPr>
              <a:lnSpc>
                <a:spcPct val="90000"/>
              </a:lnSpc>
              <a:buFont typeface="Wingdings" pitchFamily="2" charset="2"/>
              <a:buNone/>
            </a:pPr>
            <a:endParaRPr lang="pl-PL" sz="2600"/>
          </a:p>
        </p:txBody>
      </p:sp>
      <p:pic>
        <p:nvPicPr>
          <p:cNvPr id="28763" name="Picture 91" descr="j0284115"/>
          <p:cNvPicPr>
            <a:picLocks noChangeAspect="1" noChangeArrowheads="1" noCrop="1"/>
          </p:cNvPicPr>
          <p:nvPr/>
        </p:nvPicPr>
        <p:blipFill>
          <a:blip r:embed="rId4" cstate="print"/>
          <a:srcRect/>
          <a:stretch>
            <a:fillRect/>
          </a:stretch>
        </p:blipFill>
        <p:spPr bwMode="auto">
          <a:xfrm>
            <a:off x="4067175" y="6021388"/>
            <a:ext cx="723900" cy="571500"/>
          </a:xfrm>
          <a:prstGeom prst="rect">
            <a:avLst/>
          </a:prstGeom>
          <a:noFill/>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body" sz="half" idx="2"/>
          </p:nvPr>
        </p:nvSpPr>
        <p:spPr>
          <a:xfrm>
            <a:off x="4648200" y="1981200"/>
            <a:ext cx="4114800" cy="4495800"/>
          </a:xfrm>
          <a:solidFill>
            <a:srgbClr val="FFCC99"/>
          </a:solidFill>
        </p:spPr>
        <p:txBody>
          <a:bodyPr/>
          <a:lstStyle/>
          <a:p>
            <a:pPr>
              <a:lnSpc>
                <a:spcPct val="90000"/>
              </a:lnSpc>
              <a:buFontTx/>
              <a:buNone/>
            </a:pPr>
            <a:r>
              <a:rPr lang="pl-PL" sz="2800" b="1" dirty="0">
                <a:effectLst>
                  <a:outerShdw blurRad="38100" dist="38100" dir="2700000" algn="tl">
                    <a:srgbClr val="FFFFFF"/>
                  </a:outerShdw>
                </a:effectLst>
              </a:rPr>
              <a:t>    </a:t>
            </a:r>
            <a:r>
              <a:rPr lang="pl-PL" sz="2400" b="1" dirty="0">
                <a:effectLst>
                  <a:outerShdw blurRad="38100" dist="38100" dir="2700000" algn="tl">
                    <a:srgbClr val="FFFFFF"/>
                  </a:outerShdw>
                </a:effectLst>
              </a:rPr>
              <a:t>KRYTERIA OCENY:</a:t>
            </a:r>
          </a:p>
          <a:p>
            <a:pPr>
              <a:lnSpc>
                <a:spcPct val="90000"/>
              </a:lnSpc>
            </a:pPr>
            <a:r>
              <a:rPr lang="pl-PL" sz="2400" b="1" dirty="0"/>
              <a:t>Koszt stanowiska </a:t>
            </a:r>
          </a:p>
          <a:p>
            <a:pPr>
              <a:lnSpc>
                <a:spcPct val="90000"/>
              </a:lnSpc>
            </a:pPr>
            <a:endParaRPr lang="pl-PL" sz="2400" b="1" dirty="0"/>
          </a:p>
          <a:p>
            <a:pPr>
              <a:lnSpc>
                <a:spcPct val="90000"/>
              </a:lnSpc>
            </a:pPr>
            <a:r>
              <a:rPr lang="pl-PL" sz="2400" b="1" dirty="0"/>
              <a:t>Oszczędności czasu</a:t>
            </a:r>
          </a:p>
          <a:p>
            <a:pPr>
              <a:lnSpc>
                <a:spcPct val="90000"/>
              </a:lnSpc>
            </a:pPr>
            <a:endParaRPr lang="pl-PL" sz="2400" b="1" dirty="0"/>
          </a:p>
          <a:p>
            <a:pPr>
              <a:lnSpc>
                <a:spcPct val="90000"/>
              </a:lnSpc>
            </a:pPr>
            <a:r>
              <a:rPr lang="pl-PL" sz="2400" b="1" dirty="0"/>
              <a:t>Jakość pracy</a:t>
            </a:r>
          </a:p>
          <a:p>
            <a:pPr>
              <a:lnSpc>
                <a:spcPct val="90000"/>
              </a:lnSpc>
            </a:pPr>
            <a:endParaRPr lang="pl-PL" sz="2400" b="1" dirty="0"/>
          </a:p>
          <a:p>
            <a:pPr>
              <a:lnSpc>
                <a:spcPct val="90000"/>
              </a:lnSpc>
            </a:pPr>
            <a:r>
              <a:rPr lang="pl-PL" sz="2400" b="1" dirty="0"/>
              <a:t>Elastyczność </a:t>
            </a:r>
          </a:p>
          <a:p>
            <a:pPr>
              <a:lnSpc>
                <a:spcPct val="90000"/>
              </a:lnSpc>
            </a:pPr>
            <a:endParaRPr lang="pl-PL" sz="2400" b="1" dirty="0"/>
          </a:p>
          <a:p>
            <a:pPr>
              <a:lnSpc>
                <a:spcPct val="90000"/>
              </a:lnSpc>
            </a:pPr>
            <a:r>
              <a:rPr lang="pl-PL" sz="2400" b="1" dirty="0"/>
              <a:t>Wymagane kwalifikacje</a:t>
            </a:r>
            <a:endParaRPr lang="pl-PL" sz="2800" dirty="0"/>
          </a:p>
        </p:txBody>
      </p:sp>
      <p:sp>
        <p:nvSpPr>
          <p:cNvPr id="22533" name="Rectangle 5"/>
          <p:cNvSpPr>
            <a:spLocks noGrp="1" noChangeArrowheads="1"/>
          </p:cNvSpPr>
          <p:nvPr>
            <p:ph type="title"/>
          </p:nvPr>
        </p:nvSpPr>
        <p:spPr>
          <a:xfrm>
            <a:off x="0" y="609600"/>
            <a:ext cx="9144000" cy="1143000"/>
          </a:xfrm>
          <a:solidFill>
            <a:srgbClr val="00FFFF"/>
          </a:solidFill>
          <a:ln/>
        </p:spPr>
        <p:txBody>
          <a:bodyPr/>
          <a:lstStyle/>
          <a:p>
            <a:pPr algn="ctr"/>
            <a:r>
              <a:rPr lang="pl-PL" sz="4000" b="1" dirty="0"/>
              <a:t>ASPEKTY I KRYTERIA </a:t>
            </a:r>
            <a:br>
              <a:rPr lang="pl-PL" sz="4000" b="1" dirty="0"/>
            </a:br>
            <a:r>
              <a:rPr lang="pl-PL" sz="4000" b="1" dirty="0"/>
              <a:t>OCENY TELEPRACY</a:t>
            </a:r>
            <a:endParaRPr lang="pl-PL" sz="4000" dirty="0"/>
          </a:p>
        </p:txBody>
      </p:sp>
      <p:graphicFrame>
        <p:nvGraphicFramePr>
          <p:cNvPr id="22534" name="Object 6"/>
          <p:cNvGraphicFramePr>
            <a:graphicFrameLocks noGrp="1" noChangeAspect="1"/>
          </p:cNvGraphicFramePr>
          <p:nvPr>
            <p:ph sz="half" idx="1"/>
          </p:nvPr>
        </p:nvGraphicFramePr>
        <p:xfrm>
          <a:off x="457200" y="2465388"/>
          <a:ext cx="4038600" cy="3451225"/>
        </p:xfrm>
        <a:graphic>
          <a:graphicData uri="http://schemas.openxmlformats.org/presentationml/2006/ole">
            <mc:AlternateContent xmlns:mc="http://schemas.openxmlformats.org/markup-compatibility/2006">
              <mc:Choice xmlns:v="urn:schemas-microsoft-com:vml" Requires="v">
                <p:oleObj spid="_x0000_s99330" name="SnapGrafx" r:id="rId3" imgW="3437640" imgH="2937600" progId="SnapGrafx">
                  <p:embed/>
                </p:oleObj>
              </mc:Choice>
              <mc:Fallback>
                <p:oleObj name="SnapGrafx" r:id="rId3" imgW="3437640" imgH="2937600" progId="SnapGrafx">
                  <p:embed/>
                  <p:pic>
                    <p:nvPicPr>
                      <p:cNvPr id="2253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65388"/>
                        <a:ext cx="4038600" cy="34512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457200"/>
            <a:ext cx="8229600" cy="884238"/>
          </a:xfrm>
          <a:ln>
            <a:noFill/>
          </a:ln>
        </p:spPr>
        <p:txBody>
          <a:bodyPr/>
          <a:lstStyle/>
          <a:p>
            <a:pPr algn="ctr"/>
            <a:r>
              <a:rPr lang="pl-PL" b="1" dirty="0">
                <a:effectLst>
                  <a:outerShdw blurRad="38100" dist="38100" dir="2700000" algn="tl">
                    <a:srgbClr val="FFFFFF"/>
                  </a:outerShdw>
                </a:effectLst>
              </a:rPr>
              <a:t>ISTOTA  CALL  CENTER</a:t>
            </a:r>
          </a:p>
        </p:txBody>
      </p:sp>
      <p:sp>
        <p:nvSpPr>
          <p:cNvPr id="63491" name="Rectangle 3"/>
          <p:cNvSpPr>
            <a:spLocks noGrp="1" noChangeArrowheads="1"/>
          </p:cNvSpPr>
          <p:nvPr>
            <p:ph type="body" idx="1"/>
          </p:nvPr>
        </p:nvSpPr>
        <p:spPr>
          <a:xfrm>
            <a:off x="457200" y="1412875"/>
            <a:ext cx="8229600" cy="4454525"/>
          </a:xfrm>
        </p:spPr>
        <p:txBody>
          <a:bodyPr/>
          <a:lstStyle/>
          <a:p>
            <a:pPr algn="ctr">
              <a:buFont typeface="Wingdings" pitchFamily="2" charset="2"/>
              <a:buNone/>
            </a:pPr>
            <a:endParaRPr lang="pl-PL" sz="2800" dirty="0"/>
          </a:p>
          <a:p>
            <a:pPr algn="ctr">
              <a:buFont typeface="Wingdings" pitchFamily="2" charset="2"/>
              <a:buNone/>
            </a:pPr>
            <a:endParaRPr lang="pl-PL" sz="2800" dirty="0"/>
          </a:p>
        </p:txBody>
      </p:sp>
      <p:pic>
        <p:nvPicPr>
          <p:cNvPr id="63492" name="Picture 4"/>
          <p:cNvPicPr>
            <a:picLocks noChangeAspect="1" noChangeArrowheads="1"/>
          </p:cNvPicPr>
          <p:nvPr/>
        </p:nvPicPr>
        <p:blipFill>
          <a:blip r:embed="rId2" cstate="print"/>
          <a:srcRect/>
          <a:stretch>
            <a:fillRect/>
          </a:stretch>
        </p:blipFill>
        <p:spPr bwMode="auto">
          <a:xfrm>
            <a:off x="5076825" y="3716338"/>
            <a:ext cx="2520950" cy="2879725"/>
          </a:xfrm>
          <a:prstGeom prst="rect">
            <a:avLst/>
          </a:prstGeom>
          <a:noFill/>
          <a:ln w="9525">
            <a:noFill/>
            <a:miter lim="800000"/>
            <a:headEnd/>
            <a:tailEnd/>
          </a:ln>
        </p:spPr>
      </p:pic>
      <p:pic>
        <p:nvPicPr>
          <p:cNvPr id="63493" name="Picture 5"/>
          <p:cNvPicPr>
            <a:picLocks noChangeAspect="1" noChangeArrowheads="1"/>
          </p:cNvPicPr>
          <p:nvPr/>
        </p:nvPicPr>
        <p:blipFill>
          <a:blip r:embed="rId3" cstate="print"/>
          <a:srcRect/>
          <a:stretch>
            <a:fillRect/>
          </a:stretch>
        </p:blipFill>
        <p:spPr bwMode="auto">
          <a:xfrm>
            <a:off x="1979613" y="3789363"/>
            <a:ext cx="1873250" cy="2808287"/>
          </a:xfrm>
          <a:prstGeom prst="rect">
            <a:avLst/>
          </a:prstGeom>
          <a:noFill/>
          <a:ln w="9525">
            <a:noFill/>
            <a:miter lim="800000"/>
            <a:headEnd/>
            <a:tailEnd/>
          </a:ln>
        </p:spPr>
      </p:pic>
      <p:sp>
        <p:nvSpPr>
          <p:cNvPr id="63495" name="Rectangle 7"/>
          <p:cNvSpPr>
            <a:spLocks noChangeArrowheads="1"/>
          </p:cNvSpPr>
          <p:nvPr/>
        </p:nvSpPr>
        <p:spPr bwMode="auto">
          <a:xfrm>
            <a:off x="2051050" y="620713"/>
            <a:ext cx="5041900" cy="576262"/>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497" name="Rectangle 9"/>
          <p:cNvSpPr>
            <a:spLocks noChangeArrowheads="1"/>
          </p:cNvSpPr>
          <p:nvPr/>
        </p:nvSpPr>
        <p:spPr bwMode="auto">
          <a:xfrm>
            <a:off x="3563888" y="2132856"/>
            <a:ext cx="4465638" cy="1223963"/>
          </a:xfrm>
          <a:prstGeom prst="rect">
            <a:avLst/>
          </a:prstGeom>
          <a:solidFill>
            <a:srgbClr val="CCFFFF">
              <a:alpha val="80000"/>
            </a:srgbClr>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501" name="Text Box 13"/>
          <p:cNvSpPr txBox="1">
            <a:spLocks noChangeArrowheads="1"/>
          </p:cNvSpPr>
          <p:nvPr/>
        </p:nvSpPr>
        <p:spPr bwMode="auto">
          <a:xfrm>
            <a:off x="395536" y="1916832"/>
            <a:ext cx="8497887" cy="166199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2400" b="1" i="0" u="none" strike="noStrike" kern="1200" cap="none" spc="0" normalizeH="0" baseline="0" noProof="0" dirty="0">
                <a:ln>
                  <a:noFill/>
                </a:ln>
                <a:solidFill>
                  <a:srgbClr val="000000"/>
                </a:solidFill>
                <a:effectLst/>
                <a:uLnTx/>
                <a:uFillTx/>
                <a:latin typeface="Arial" charset="0"/>
                <a:ea typeface="+mn-ea"/>
                <a:cs typeface="+mn-cs"/>
              </a:rPr>
              <a:t>Forma organizacji pracy polegająca na szeroko rozumianej komunikacji i kształtowaniu relacji </a:t>
            </a:r>
            <a:br>
              <a:rPr kumimoji="0" lang="pl-PL" sz="2400" b="1" i="0" u="none" strike="noStrike" kern="1200" cap="none" spc="0" normalizeH="0" baseline="0" noProof="0" dirty="0">
                <a:ln>
                  <a:noFill/>
                </a:ln>
                <a:solidFill>
                  <a:srgbClr val="000000"/>
                </a:solidFill>
                <a:effectLst/>
                <a:uLnTx/>
                <a:uFillTx/>
                <a:latin typeface="Arial" charset="0"/>
                <a:ea typeface="+mn-ea"/>
                <a:cs typeface="+mn-cs"/>
              </a:rPr>
            </a:br>
            <a:r>
              <a:rPr kumimoji="0" lang="pl-PL" sz="2400" b="1" i="0" u="none" strike="noStrike" kern="1200" cap="none" spc="0" normalizeH="0" baseline="0" noProof="0" dirty="0">
                <a:ln>
                  <a:noFill/>
                </a:ln>
                <a:solidFill>
                  <a:srgbClr val="000000"/>
                </a:solidFill>
                <a:effectLst/>
                <a:uLnTx/>
                <a:uFillTx/>
                <a:latin typeface="Arial" charset="0"/>
                <a:ea typeface="+mn-ea"/>
                <a:cs typeface="+mn-cs"/>
              </a:rPr>
              <a:t>z klientem, wykonywana z wykorzystaniem telekomunikacji i technik informatycznych</a:t>
            </a:r>
            <a:r>
              <a:rPr kumimoji="0" lang="pl-PL" sz="3000" b="1" i="0" u="none" strike="noStrike" kern="1200" cap="none" spc="0" normalizeH="0" baseline="0" noProof="0" dirty="0">
                <a:ln>
                  <a:noFill/>
                </a:ln>
                <a:solidFill>
                  <a:srgbClr val="000000"/>
                </a:solidFill>
                <a:effectLst/>
                <a:uLnTx/>
                <a:uFillTx/>
                <a:latin typeface="Arial" charset="0"/>
                <a:ea typeface="+mn-ea"/>
                <a:cs typeface="+mn-cs"/>
              </a:rPr>
              <a:t>.</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lgn="ctr"/>
            <a:r>
              <a:rPr lang="pl-PL" b="1" dirty="0"/>
              <a:t>ROZWÓJ CALL CENTER</a:t>
            </a:r>
          </a:p>
        </p:txBody>
      </p:sp>
      <p:sp>
        <p:nvSpPr>
          <p:cNvPr id="81940" name="Rectangle 20"/>
          <p:cNvSpPr>
            <a:spLocks noChangeArrowheads="1"/>
          </p:cNvSpPr>
          <p:nvPr/>
        </p:nvSpPr>
        <p:spPr bwMode="auto">
          <a:xfrm>
            <a:off x="2051050" y="765175"/>
            <a:ext cx="5041900" cy="719138"/>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1" name="Oval 21"/>
          <p:cNvSpPr>
            <a:spLocks noChangeArrowheads="1"/>
          </p:cNvSpPr>
          <p:nvPr/>
        </p:nvSpPr>
        <p:spPr bwMode="auto">
          <a:xfrm>
            <a:off x="3924300" y="1700213"/>
            <a:ext cx="2663825" cy="2376487"/>
          </a:xfrm>
          <a:prstGeom prst="ellipse">
            <a:avLst/>
          </a:prstGeom>
          <a:solidFill>
            <a:schemeClr val="accent1">
              <a:alpha val="70000"/>
            </a:scheme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2" name="Oval 22"/>
          <p:cNvSpPr>
            <a:spLocks noChangeArrowheads="1"/>
          </p:cNvSpPr>
          <p:nvPr/>
        </p:nvSpPr>
        <p:spPr bwMode="auto">
          <a:xfrm>
            <a:off x="6011863" y="3644900"/>
            <a:ext cx="2663825" cy="2376488"/>
          </a:xfrm>
          <a:prstGeom prst="ellipse">
            <a:avLst/>
          </a:prstGeom>
          <a:solidFill>
            <a:schemeClr val="accent1">
              <a:alpha val="80000"/>
            </a:scheme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3" name="Text Box 23"/>
          <p:cNvSpPr txBox="1">
            <a:spLocks noChangeArrowheads="1"/>
          </p:cNvSpPr>
          <p:nvPr/>
        </p:nvSpPr>
        <p:spPr bwMode="auto">
          <a:xfrm>
            <a:off x="3708400" y="2205038"/>
            <a:ext cx="3024188" cy="137318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3000" b="1" i="0" u="none" strike="noStrike" kern="1200" cap="none" spc="0" normalizeH="0" baseline="0" noProof="0">
                <a:ln>
                  <a:noFill/>
                </a:ln>
                <a:solidFill>
                  <a:srgbClr val="000000"/>
                </a:solidFill>
                <a:effectLst/>
                <a:uLnTx/>
                <a:uFillTx/>
                <a:latin typeface="Arial" charset="0"/>
                <a:ea typeface="+mn-ea"/>
                <a:cs typeface="+mn-cs"/>
              </a:rPr>
              <a:t>EUROPA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a:t>
            </a:r>
            <a:r>
              <a:rPr kumimoji="0" lang="pl-PL" sz="3600" b="1" i="0" u="none" strike="noStrike" kern="1200" cap="none" spc="0" normalizeH="0" baseline="0" noProof="0">
                <a:ln>
                  <a:noFill/>
                </a:ln>
                <a:solidFill>
                  <a:srgbClr val="000000"/>
                </a:solidFill>
                <a:effectLst/>
                <a:uLnTx/>
                <a:uFillTx/>
                <a:latin typeface="Arial" charset="0"/>
                <a:ea typeface="+mn-ea"/>
                <a:cs typeface="+mn-cs"/>
              </a:rPr>
              <a:t>2%</a:t>
            </a:r>
          </a:p>
        </p:txBody>
      </p:sp>
      <p:sp>
        <p:nvSpPr>
          <p:cNvPr id="81944" name="Text Box 24"/>
          <p:cNvSpPr txBox="1">
            <a:spLocks noChangeArrowheads="1"/>
          </p:cNvSpPr>
          <p:nvPr/>
        </p:nvSpPr>
        <p:spPr bwMode="auto">
          <a:xfrm>
            <a:off x="6300788" y="4221163"/>
            <a:ext cx="2087562" cy="128111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3000" b="1" i="0" u="none" strike="noStrike" kern="1200" cap="none" spc="0" normalizeH="0" baseline="0" noProof="0">
                <a:ln>
                  <a:noFill/>
                </a:ln>
                <a:solidFill>
                  <a:srgbClr val="000000"/>
                </a:solidFill>
                <a:effectLst/>
                <a:uLnTx/>
                <a:uFillTx/>
                <a:latin typeface="Arial" charset="0"/>
                <a:ea typeface="+mn-ea"/>
                <a:cs typeface="+mn-cs"/>
              </a:rPr>
              <a:t>POLSKA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3200" b="1" i="0" u="none" strike="noStrike" kern="1200" cap="none" spc="0" normalizeH="0" baseline="0" noProof="0">
                <a:ln>
                  <a:noFill/>
                </a:ln>
                <a:solidFill>
                  <a:srgbClr val="000000"/>
                </a:solidFill>
                <a:effectLst/>
                <a:uLnTx/>
                <a:uFillTx/>
                <a:latin typeface="Arial" charset="0"/>
                <a:ea typeface="+mn-ea"/>
                <a:cs typeface="+mn-cs"/>
              </a:rPr>
              <a:t>0,1%</a:t>
            </a:r>
          </a:p>
        </p:txBody>
      </p:sp>
      <p:sp>
        <p:nvSpPr>
          <p:cNvPr id="81945" name="Oval 25"/>
          <p:cNvSpPr>
            <a:spLocks noChangeArrowheads="1"/>
          </p:cNvSpPr>
          <p:nvPr/>
        </p:nvSpPr>
        <p:spPr bwMode="auto">
          <a:xfrm>
            <a:off x="3779838" y="4221163"/>
            <a:ext cx="865187" cy="865187"/>
          </a:xfrm>
          <a:prstGeom prst="ellipse">
            <a:avLst/>
          </a:prstGeom>
          <a:solidFill>
            <a:srgbClr val="FFCC99">
              <a:alpha val="8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8" name="Oval 28"/>
          <p:cNvSpPr>
            <a:spLocks noChangeArrowheads="1"/>
          </p:cNvSpPr>
          <p:nvPr/>
        </p:nvSpPr>
        <p:spPr bwMode="auto">
          <a:xfrm>
            <a:off x="8027988" y="5661025"/>
            <a:ext cx="865187" cy="865188"/>
          </a:xfrm>
          <a:prstGeom prst="ellipse">
            <a:avLst/>
          </a:prstGeom>
          <a:solidFill>
            <a:srgbClr val="FFFF99">
              <a:alpha val="8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9" name="Oval 29"/>
          <p:cNvSpPr>
            <a:spLocks noChangeArrowheads="1"/>
          </p:cNvSpPr>
          <p:nvPr/>
        </p:nvSpPr>
        <p:spPr bwMode="auto">
          <a:xfrm>
            <a:off x="7885113" y="2636838"/>
            <a:ext cx="865187" cy="865187"/>
          </a:xfrm>
          <a:prstGeom prst="ellipse">
            <a:avLst/>
          </a:prstGeom>
          <a:solidFill>
            <a:srgbClr val="FFCC99">
              <a:alpha val="8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50" name="Oval 30"/>
          <p:cNvSpPr>
            <a:spLocks noChangeArrowheads="1"/>
          </p:cNvSpPr>
          <p:nvPr/>
        </p:nvSpPr>
        <p:spPr bwMode="auto">
          <a:xfrm>
            <a:off x="5435600" y="5876925"/>
            <a:ext cx="865188" cy="865188"/>
          </a:xfrm>
          <a:prstGeom prst="ellipse">
            <a:avLst/>
          </a:prstGeom>
          <a:solidFill>
            <a:srgbClr val="CCFFFF">
              <a:alpha val="8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51" name="Oval 31"/>
          <p:cNvSpPr>
            <a:spLocks noChangeArrowheads="1"/>
          </p:cNvSpPr>
          <p:nvPr/>
        </p:nvSpPr>
        <p:spPr bwMode="auto">
          <a:xfrm>
            <a:off x="6804025" y="1700213"/>
            <a:ext cx="865188" cy="865187"/>
          </a:xfrm>
          <a:prstGeom prst="ellipse">
            <a:avLst/>
          </a:prstGeom>
          <a:solidFill>
            <a:srgbClr val="FFFF99">
              <a:alpha val="8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1953" name="Picture 33"/>
          <p:cNvPicPr>
            <a:picLocks noGrp="1" noChangeAspect="1" noChangeArrowheads="1"/>
          </p:cNvPicPr>
          <p:nvPr>
            <p:ph sz="half" idx="1"/>
          </p:nvPr>
        </p:nvPicPr>
        <p:blipFill>
          <a:blip r:embed="rId2" cstate="print"/>
          <a:srcRect/>
          <a:stretch>
            <a:fillRect/>
          </a:stretch>
        </p:blipFill>
        <p:spPr>
          <a:xfrm>
            <a:off x="971550" y="1844675"/>
            <a:ext cx="2295525" cy="4589463"/>
          </a:xfrm>
          <a:noFill/>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pPr algn="ctr"/>
            <a:r>
              <a:rPr lang="pl-PL" b="1" dirty="0">
                <a:effectLst>
                  <a:outerShdw blurRad="38100" dist="38100" dir="2700000" algn="tl">
                    <a:srgbClr val="FFFFFF"/>
                  </a:outerShdw>
                </a:effectLst>
              </a:rPr>
              <a:t>PRIORYTET CALL CENTER</a:t>
            </a:r>
          </a:p>
        </p:txBody>
      </p:sp>
      <p:sp>
        <p:nvSpPr>
          <p:cNvPr id="77829" name="Rectangle 5"/>
          <p:cNvSpPr>
            <a:spLocks noGrp="1" noChangeArrowheads="1"/>
          </p:cNvSpPr>
          <p:nvPr>
            <p:ph sz="half" idx="1"/>
          </p:nvPr>
        </p:nvSpPr>
        <p:spPr>
          <a:xfrm>
            <a:off x="395288" y="1981200"/>
            <a:ext cx="4681537" cy="3886200"/>
          </a:xfrm>
        </p:spPr>
        <p:txBody>
          <a:bodyPr/>
          <a:lstStyle/>
          <a:p>
            <a:pPr>
              <a:buFont typeface="Wingdings" pitchFamily="2" charset="2"/>
              <a:buNone/>
            </a:pPr>
            <a:endParaRPr lang="pl-PL" sz="2400"/>
          </a:p>
          <a:p>
            <a:pPr>
              <a:buFont typeface="Wingdings" pitchFamily="2" charset="2"/>
              <a:buNone/>
            </a:pPr>
            <a:endParaRPr lang="pl-PL" sz="2400"/>
          </a:p>
          <a:p>
            <a:pPr algn="ctr">
              <a:buFont typeface="Wingdings" pitchFamily="2" charset="2"/>
              <a:buNone/>
            </a:pPr>
            <a:endParaRPr lang="pl-PL" sz="2600" b="1"/>
          </a:p>
        </p:txBody>
      </p:sp>
      <p:pic>
        <p:nvPicPr>
          <p:cNvPr id="77832" name="Picture 8"/>
          <p:cNvPicPr>
            <a:picLocks noGrp="1" noChangeAspect="1" noChangeArrowheads="1"/>
          </p:cNvPicPr>
          <p:nvPr>
            <p:ph sz="quarter" idx="3"/>
          </p:nvPr>
        </p:nvPicPr>
        <p:blipFill>
          <a:blip r:embed="rId2" cstate="print"/>
          <a:srcRect/>
          <a:stretch>
            <a:fillRect/>
          </a:stretch>
        </p:blipFill>
        <p:spPr>
          <a:xfrm>
            <a:off x="5867400" y="3716338"/>
            <a:ext cx="2316163" cy="2449512"/>
          </a:xfrm>
          <a:noFill/>
          <a:ln/>
        </p:spPr>
      </p:pic>
      <p:pic>
        <p:nvPicPr>
          <p:cNvPr id="77833" name="Picture 9"/>
          <p:cNvPicPr>
            <a:picLocks noGrp="1" noChangeAspect="1" noChangeArrowheads="1"/>
          </p:cNvPicPr>
          <p:nvPr>
            <p:ph sz="quarter" idx="2"/>
          </p:nvPr>
        </p:nvPicPr>
        <p:blipFill>
          <a:blip r:embed="rId3" cstate="print"/>
          <a:srcRect l="2362" t="3149" r="2362" b="3149"/>
          <a:stretch>
            <a:fillRect/>
          </a:stretch>
        </p:blipFill>
        <p:spPr>
          <a:xfrm>
            <a:off x="5940425" y="1700213"/>
            <a:ext cx="2233613" cy="1674812"/>
          </a:xfrm>
          <a:noFill/>
          <a:ln/>
        </p:spPr>
      </p:pic>
      <p:sp>
        <p:nvSpPr>
          <p:cNvPr id="77834" name="Rectangle 10"/>
          <p:cNvSpPr>
            <a:spLocks noChangeArrowheads="1"/>
          </p:cNvSpPr>
          <p:nvPr/>
        </p:nvSpPr>
        <p:spPr bwMode="auto">
          <a:xfrm>
            <a:off x="1619250" y="836613"/>
            <a:ext cx="5832475" cy="647700"/>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35" name="Rectangle 11"/>
          <p:cNvSpPr>
            <a:spLocks noChangeArrowheads="1"/>
          </p:cNvSpPr>
          <p:nvPr/>
        </p:nvSpPr>
        <p:spPr bwMode="auto">
          <a:xfrm>
            <a:off x="395288" y="2276475"/>
            <a:ext cx="4897437" cy="3168650"/>
          </a:xfrm>
          <a:prstGeom prst="rect">
            <a:avLst/>
          </a:prstGeom>
          <a:solidFill>
            <a:srgbClr val="FFCC99">
              <a:alpha val="80000"/>
            </a:srgb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36" name="Text Box 12"/>
          <p:cNvSpPr txBox="1">
            <a:spLocks noChangeArrowheads="1"/>
          </p:cNvSpPr>
          <p:nvPr/>
        </p:nvSpPr>
        <p:spPr bwMode="auto">
          <a:xfrm>
            <a:off x="395288" y="2708275"/>
            <a:ext cx="4824412" cy="21367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600" b="1" i="0" u="none" strike="noStrike" kern="1200" cap="none" spc="0" normalizeH="0" baseline="0" noProof="0">
                <a:ln>
                  <a:noFill/>
                </a:ln>
                <a:solidFill>
                  <a:srgbClr val="000000"/>
                </a:solidFill>
                <a:effectLst/>
                <a:uLnTx/>
                <a:uFillTx/>
                <a:latin typeface="Arial" charset="0"/>
                <a:ea typeface="+mn-ea"/>
                <a:cs typeface="+mn-cs"/>
              </a:rPr>
              <a:t>UPEWNIENIE KLIENTA,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0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600" b="1" i="0" u="none" strike="noStrike" kern="1200" cap="none" spc="0" normalizeH="0" baseline="0" noProof="0">
                <a:ln>
                  <a:noFill/>
                </a:ln>
                <a:solidFill>
                  <a:srgbClr val="000000"/>
                </a:solidFill>
                <a:effectLst/>
                <a:uLnTx/>
                <a:uFillTx/>
                <a:latin typeface="Arial" charset="0"/>
                <a:ea typeface="+mn-ea"/>
                <a:cs typeface="+mn-cs"/>
              </a:rPr>
              <a:t>ŻE JEGO POŁĄCZENIE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0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600" b="1" i="0" u="none" strike="noStrike" kern="1200" cap="none" spc="0" normalizeH="0" baseline="0" noProof="0">
                <a:ln>
                  <a:noFill/>
                </a:ln>
                <a:solidFill>
                  <a:srgbClr val="000000"/>
                </a:solidFill>
                <a:effectLst/>
                <a:uLnTx/>
                <a:uFillTx/>
                <a:latin typeface="Arial" charset="0"/>
                <a:ea typeface="+mn-ea"/>
                <a:cs typeface="+mn-cs"/>
              </a:rPr>
              <a:t>JEST W DANYM MOMENCIE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0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600" b="1" i="0" u="none" strike="noStrike" kern="1200" cap="none" spc="0" normalizeH="0" baseline="0" noProof="0">
                <a:ln>
                  <a:noFill/>
                </a:ln>
                <a:solidFill>
                  <a:srgbClr val="000000"/>
                </a:solidFill>
                <a:effectLst/>
                <a:uLnTx/>
                <a:uFillTx/>
                <a:latin typeface="Arial" charset="0"/>
                <a:ea typeface="+mn-ea"/>
                <a:cs typeface="+mn-cs"/>
              </a:rPr>
              <a:t>NAJWAŻNIEJSZE I JEDYNE!</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457200"/>
            <a:ext cx="9144000" cy="1371600"/>
          </a:xfrm>
        </p:spPr>
        <p:txBody>
          <a:bodyPr/>
          <a:lstStyle/>
          <a:p>
            <a:pPr algn="ctr"/>
            <a:r>
              <a:rPr lang="pl-PL" b="1" dirty="0"/>
              <a:t>USŁUGI OFEROWANE </a:t>
            </a:r>
          </a:p>
        </p:txBody>
      </p:sp>
      <p:sp>
        <p:nvSpPr>
          <p:cNvPr id="65546" name="Rectangle 10"/>
          <p:cNvSpPr>
            <a:spLocks noGrp="1" noChangeArrowheads="1"/>
          </p:cNvSpPr>
          <p:nvPr>
            <p:ph sz="half" idx="1"/>
          </p:nvPr>
        </p:nvSpPr>
        <p:spPr>
          <a:xfrm>
            <a:off x="457200" y="1981200"/>
            <a:ext cx="3754438" cy="3886200"/>
          </a:xfrm>
        </p:spPr>
        <p:txBody>
          <a:bodyPr/>
          <a:lstStyle/>
          <a:p>
            <a:pPr algn="ctr">
              <a:buFont typeface="Wingdings" pitchFamily="2" charset="2"/>
              <a:buNone/>
            </a:pPr>
            <a:endParaRPr lang="pl-PL"/>
          </a:p>
          <a:p>
            <a:pPr algn="ctr">
              <a:buFont typeface="Wingdings" pitchFamily="2" charset="2"/>
              <a:buNone/>
            </a:pPr>
            <a:r>
              <a:rPr lang="pl-PL" b="1"/>
              <a:t>Telemarketing</a:t>
            </a:r>
          </a:p>
          <a:p>
            <a:pPr algn="ctr">
              <a:buFont typeface="Wingdings" pitchFamily="2" charset="2"/>
              <a:buNone/>
            </a:pPr>
            <a:r>
              <a:rPr lang="pl-PL" b="1"/>
              <a:t>wychodzący</a:t>
            </a:r>
            <a:r>
              <a:rPr lang="pl-PL"/>
              <a:t> </a:t>
            </a:r>
          </a:p>
          <a:p>
            <a:pPr algn="ctr">
              <a:buFont typeface="Wingdings" pitchFamily="2" charset="2"/>
              <a:buNone/>
            </a:pPr>
            <a:r>
              <a:rPr lang="pl-PL"/>
              <a:t>(</a:t>
            </a:r>
            <a:r>
              <a:rPr lang="pl-PL" b="1"/>
              <a:t>aktywny</a:t>
            </a:r>
            <a:r>
              <a:rPr lang="pl-PL"/>
              <a:t>)</a:t>
            </a:r>
          </a:p>
        </p:txBody>
      </p:sp>
      <p:sp>
        <p:nvSpPr>
          <p:cNvPr id="65547" name="Rectangle 11"/>
          <p:cNvSpPr>
            <a:spLocks noGrp="1" noChangeArrowheads="1"/>
          </p:cNvSpPr>
          <p:nvPr>
            <p:ph sz="half" idx="2"/>
          </p:nvPr>
        </p:nvSpPr>
        <p:spPr>
          <a:xfrm>
            <a:off x="4859338" y="1981200"/>
            <a:ext cx="3827462" cy="3886200"/>
          </a:xfrm>
        </p:spPr>
        <p:txBody>
          <a:bodyPr/>
          <a:lstStyle/>
          <a:p>
            <a:pPr algn="ctr">
              <a:buFont typeface="Wingdings" pitchFamily="2" charset="2"/>
              <a:buNone/>
            </a:pPr>
            <a:endParaRPr lang="pl-PL" dirty="0"/>
          </a:p>
          <a:p>
            <a:pPr algn="ctr">
              <a:buFont typeface="Wingdings" pitchFamily="2" charset="2"/>
              <a:buNone/>
            </a:pPr>
            <a:r>
              <a:rPr lang="pl-PL" b="1" dirty="0"/>
              <a:t>Telemarketing</a:t>
            </a:r>
          </a:p>
          <a:p>
            <a:pPr algn="ctr">
              <a:buFont typeface="Wingdings" pitchFamily="2" charset="2"/>
              <a:buNone/>
            </a:pPr>
            <a:r>
              <a:rPr lang="pl-PL" b="1" dirty="0"/>
              <a:t>przychodzący</a:t>
            </a:r>
          </a:p>
          <a:p>
            <a:pPr algn="ctr">
              <a:buFont typeface="Wingdings" pitchFamily="2" charset="2"/>
              <a:buNone/>
            </a:pPr>
            <a:r>
              <a:rPr lang="pl-PL" dirty="0"/>
              <a:t>(</a:t>
            </a:r>
            <a:r>
              <a:rPr lang="pl-PL" b="1" dirty="0"/>
              <a:t>reaktywny</a:t>
            </a:r>
            <a:r>
              <a:rPr lang="pl-PL" dirty="0"/>
              <a:t>)</a:t>
            </a:r>
          </a:p>
          <a:p>
            <a:pPr algn="ctr">
              <a:buFont typeface="Wingdings" pitchFamily="2" charset="2"/>
              <a:buNone/>
            </a:pPr>
            <a:endParaRPr lang="pl-PL" b="1" dirty="0"/>
          </a:p>
        </p:txBody>
      </p:sp>
      <p:sp>
        <p:nvSpPr>
          <p:cNvPr id="65548" name="Line 12"/>
          <p:cNvSpPr>
            <a:spLocks noChangeShapeType="1"/>
          </p:cNvSpPr>
          <p:nvPr/>
        </p:nvSpPr>
        <p:spPr bwMode="auto">
          <a:xfrm flipH="1">
            <a:off x="2484438" y="1628775"/>
            <a:ext cx="1511300" cy="720725"/>
          </a:xfrm>
          <a:prstGeom prst="line">
            <a:avLst/>
          </a:prstGeom>
          <a:noFill/>
          <a:ln w="25400">
            <a:solidFill>
              <a:schemeClr val="tx1"/>
            </a:solidFill>
            <a:round/>
            <a:headEnd/>
            <a:tailEnd type="stealth" w="med"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549" name="Line 13"/>
          <p:cNvSpPr>
            <a:spLocks noChangeShapeType="1"/>
          </p:cNvSpPr>
          <p:nvPr/>
        </p:nvSpPr>
        <p:spPr bwMode="auto">
          <a:xfrm>
            <a:off x="5076825" y="1628775"/>
            <a:ext cx="1654175" cy="647700"/>
          </a:xfrm>
          <a:prstGeom prst="line">
            <a:avLst/>
          </a:prstGeom>
          <a:noFill/>
          <a:ln w="25400">
            <a:solidFill>
              <a:schemeClr val="tx1"/>
            </a:solidFill>
            <a:round/>
            <a:headEnd/>
            <a:tailEnd type="stealth" w="med"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5550" name="Picture 14"/>
          <p:cNvPicPr>
            <a:picLocks noChangeAspect="1" noChangeArrowheads="1"/>
          </p:cNvPicPr>
          <p:nvPr/>
        </p:nvPicPr>
        <p:blipFill>
          <a:blip r:embed="rId2" cstate="print"/>
          <a:srcRect/>
          <a:stretch>
            <a:fillRect/>
          </a:stretch>
        </p:blipFill>
        <p:spPr bwMode="auto">
          <a:xfrm>
            <a:off x="3635375" y="4292600"/>
            <a:ext cx="1951038" cy="2062163"/>
          </a:xfrm>
          <a:prstGeom prst="rect">
            <a:avLst/>
          </a:prstGeom>
          <a:noFill/>
          <a:ln w="9525">
            <a:noFill/>
            <a:miter lim="800000"/>
            <a:headEnd/>
            <a:tailEnd/>
          </a:ln>
        </p:spPr>
      </p:pic>
      <p:sp>
        <p:nvSpPr>
          <p:cNvPr id="65553" name="AutoShape 17"/>
          <p:cNvSpPr>
            <a:spLocks noChangeArrowheads="1"/>
          </p:cNvSpPr>
          <p:nvPr/>
        </p:nvSpPr>
        <p:spPr bwMode="auto">
          <a:xfrm>
            <a:off x="539750" y="4365625"/>
            <a:ext cx="2808288" cy="719138"/>
          </a:xfrm>
          <a:prstGeom prst="homePlate">
            <a:avLst>
              <a:gd name="adj" fmla="val 119575"/>
            </a:avLst>
          </a:prstGeom>
          <a:solidFill>
            <a:srgbClr val="FFCC99"/>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554" name="AutoShape 18"/>
          <p:cNvSpPr>
            <a:spLocks noChangeArrowheads="1"/>
          </p:cNvSpPr>
          <p:nvPr/>
        </p:nvSpPr>
        <p:spPr bwMode="auto">
          <a:xfrm rot="10800000">
            <a:off x="5795963" y="4365625"/>
            <a:ext cx="2879725" cy="719138"/>
          </a:xfrm>
          <a:prstGeom prst="homePlate">
            <a:avLst>
              <a:gd name="adj" fmla="val 122617"/>
            </a:avLst>
          </a:prstGeom>
          <a:solidFill>
            <a:srgbClr val="FFCC99"/>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endParaRPr kumimoji="0" lang="pl-PL" sz="18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555" name="Text Box 19"/>
          <p:cNvSpPr txBox="1">
            <a:spLocks noChangeArrowheads="1"/>
          </p:cNvSpPr>
          <p:nvPr/>
        </p:nvSpPr>
        <p:spPr bwMode="auto">
          <a:xfrm>
            <a:off x="6516688" y="4437063"/>
            <a:ext cx="1944687" cy="5191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INBOUND</a:t>
            </a:r>
          </a:p>
        </p:txBody>
      </p:sp>
      <p:sp>
        <p:nvSpPr>
          <p:cNvPr id="65556" name="Text Box 20"/>
          <p:cNvSpPr txBox="1">
            <a:spLocks noChangeArrowheads="1"/>
          </p:cNvSpPr>
          <p:nvPr/>
        </p:nvSpPr>
        <p:spPr bwMode="auto">
          <a:xfrm>
            <a:off x="611188" y="4437063"/>
            <a:ext cx="2232025" cy="50323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2700" b="1" i="0" u="none" strike="noStrike" kern="1200" cap="none" spc="0" normalizeH="0" baseline="0" noProof="0">
                <a:ln>
                  <a:noFill/>
                </a:ln>
                <a:solidFill>
                  <a:srgbClr val="000000"/>
                </a:solidFill>
                <a:effectLst/>
                <a:uLnTx/>
                <a:uFillTx/>
                <a:latin typeface="Arial" charset="0"/>
                <a:ea typeface="+mn-ea"/>
                <a:cs typeface="+mn-cs"/>
              </a:rPr>
              <a:t>OUTBOUND</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457200"/>
            <a:ext cx="9144000" cy="1371600"/>
          </a:xfrm>
        </p:spPr>
        <p:txBody>
          <a:bodyPr/>
          <a:lstStyle/>
          <a:p>
            <a:pPr algn="ctr"/>
            <a:r>
              <a:rPr lang="pl-PL" b="1" dirty="0"/>
              <a:t>TELEMARKETING WYCHODZĄCY</a:t>
            </a:r>
          </a:p>
        </p:txBody>
      </p:sp>
      <p:sp>
        <p:nvSpPr>
          <p:cNvPr id="66563" name="Rectangle 3"/>
          <p:cNvSpPr>
            <a:spLocks noGrp="1" noChangeArrowheads="1"/>
          </p:cNvSpPr>
          <p:nvPr>
            <p:ph type="body" idx="1"/>
          </p:nvPr>
        </p:nvSpPr>
        <p:spPr/>
        <p:txBody>
          <a:bodyPr/>
          <a:lstStyle/>
          <a:p>
            <a:pPr>
              <a:lnSpc>
                <a:spcPct val="90000"/>
              </a:lnSpc>
              <a:buFont typeface="Wingdings" pitchFamily="2" charset="2"/>
              <a:buChar char="t"/>
            </a:pPr>
            <a:r>
              <a:rPr lang="pl-PL" sz="2500" b="1" dirty="0" err="1"/>
              <a:t>telesprzedaż</a:t>
            </a:r>
            <a:endParaRPr lang="pl-PL" sz="2500" b="1" dirty="0"/>
          </a:p>
          <a:p>
            <a:pPr>
              <a:lnSpc>
                <a:spcPct val="90000"/>
              </a:lnSpc>
              <a:buFont typeface="Wingdings" pitchFamily="2" charset="2"/>
              <a:buChar char="t"/>
            </a:pPr>
            <a:r>
              <a:rPr lang="pl-PL" sz="2500" b="1" dirty="0"/>
              <a:t>posprzedażowa obsługa klienta</a:t>
            </a:r>
          </a:p>
          <a:p>
            <a:pPr>
              <a:lnSpc>
                <a:spcPct val="90000"/>
              </a:lnSpc>
              <a:buFont typeface="Wingdings" pitchFamily="2" charset="2"/>
              <a:buChar char="t"/>
            </a:pPr>
            <a:r>
              <a:rPr lang="pl-PL" sz="2500" b="1" dirty="0" err="1"/>
              <a:t>telebadania</a:t>
            </a:r>
            <a:r>
              <a:rPr lang="pl-PL" sz="2500" b="1" dirty="0"/>
              <a:t> marketingowe</a:t>
            </a:r>
          </a:p>
          <a:p>
            <a:pPr>
              <a:lnSpc>
                <a:spcPct val="90000"/>
              </a:lnSpc>
              <a:buFont typeface="Wingdings" pitchFamily="2" charset="2"/>
              <a:buChar char="t"/>
            </a:pPr>
            <a:r>
              <a:rPr lang="pl-PL" sz="2500" b="1" dirty="0"/>
              <a:t>badanie opinii oraz preferencji klientów</a:t>
            </a:r>
          </a:p>
          <a:p>
            <a:pPr>
              <a:lnSpc>
                <a:spcPct val="90000"/>
              </a:lnSpc>
              <a:buFont typeface="Wingdings" pitchFamily="2" charset="2"/>
              <a:buChar char="t"/>
            </a:pPr>
            <a:r>
              <a:rPr lang="pl-PL" sz="2500" b="1" dirty="0"/>
              <a:t>wspieranie działań i kampanii promocyjnych</a:t>
            </a:r>
          </a:p>
          <a:p>
            <a:pPr>
              <a:lnSpc>
                <a:spcPct val="90000"/>
              </a:lnSpc>
              <a:buFont typeface="Wingdings" pitchFamily="2" charset="2"/>
              <a:buChar char="t"/>
            </a:pPr>
            <a:r>
              <a:rPr lang="pl-PL" sz="2500" b="1" dirty="0"/>
              <a:t>kampanie mailingowe i </a:t>
            </a:r>
            <a:r>
              <a:rPr lang="pl-PL" sz="2500" b="1" dirty="0" err="1"/>
              <a:t>sms-owe</a:t>
            </a:r>
            <a:endParaRPr lang="pl-PL" sz="2500" b="1" dirty="0"/>
          </a:p>
          <a:p>
            <a:pPr>
              <a:lnSpc>
                <a:spcPct val="90000"/>
              </a:lnSpc>
              <a:buFont typeface="Wingdings" pitchFamily="2" charset="2"/>
              <a:buChar char="t"/>
            </a:pPr>
            <a:r>
              <a:rPr lang="pl-PL" sz="2500" b="1" dirty="0"/>
              <a:t>umawianie spotkań handlowych</a:t>
            </a:r>
          </a:p>
          <a:p>
            <a:pPr>
              <a:lnSpc>
                <a:spcPct val="90000"/>
              </a:lnSpc>
              <a:buFont typeface="Wingdings" pitchFamily="2" charset="2"/>
              <a:buChar char="t"/>
            </a:pPr>
            <a:r>
              <a:rPr lang="pl-PL" sz="2500" b="1" dirty="0"/>
              <a:t>windykacja należności</a:t>
            </a:r>
          </a:p>
          <a:p>
            <a:pPr>
              <a:lnSpc>
                <a:spcPct val="90000"/>
              </a:lnSpc>
              <a:buFont typeface="Wingdings" pitchFamily="2" charset="2"/>
              <a:buNone/>
            </a:pPr>
            <a:endParaRPr lang="pl-PL" b="1" dirty="0"/>
          </a:p>
        </p:txBody>
      </p:sp>
      <p:sp>
        <p:nvSpPr>
          <p:cNvPr id="66566" name="Rectangle 6"/>
          <p:cNvSpPr>
            <a:spLocks noChangeArrowheads="1"/>
          </p:cNvSpPr>
          <p:nvPr/>
        </p:nvSpPr>
        <p:spPr bwMode="auto">
          <a:xfrm>
            <a:off x="1116013" y="765175"/>
            <a:ext cx="6911975" cy="719138"/>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6567" name="Rectangle 7"/>
          <p:cNvSpPr>
            <a:spLocks noChangeArrowheads="1"/>
          </p:cNvSpPr>
          <p:nvPr/>
        </p:nvSpPr>
        <p:spPr bwMode="auto">
          <a:xfrm>
            <a:off x="6011863" y="4221163"/>
            <a:ext cx="2663825" cy="2303462"/>
          </a:xfrm>
          <a:prstGeom prst="rect">
            <a:avLst/>
          </a:prstGeom>
          <a:solidFill>
            <a:schemeClr val="accent1">
              <a:alpha val="80000"/>
            </a:scheme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6568" name="Picture 8"/>
          <p:cNvPicPr>
            <a:picLocks noChangeAspect="1" noChangeArrowheads="1"/>
          </p:cNvPicPr>
          <p:nvPr/>
        </p:nvPicPr>
        <p:blipFill>
          <a:blip r:embed="rId2" cstate="print"/>
          <a:srcRect/>
          <a:stretch>
            <a:fillRect/>
          </a:stretch>
        </p:blipFill>
        <p:spPr bwMode="auto">
          <a:xfrm>
            <a:off x="6372225" y="4437063"/>
            <a:ext cx="1944688" cy="1944687"/>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42F37740-4AF6-4F7D-B025-1BA84F23FB9B}" type="slidenum">
              <a:rPr lang="pl-PL"/>
              <a:pPr/>
              <a:t>9</a:t>
            </a:fld>
            <a:endParaRPr lang="pl-PL"/>
          </a:p>
        </p:txBody>
      </p:sp>
      <p:sp>
        <p:nvSpPr>
          <p:cNvPr id="8194" name="Rectangle 2"/>
          <p:cNvSpPr>
            <a:spLocks noGrp="1" noChangeArrowheads="1"/>
          </p:cNvSpPr>
          <p:nvPr>
            <p:ph type="title"/>
          </p:nvPr>
        </p:nvSpPr>
        <p:spPr>
          <a:xfrm>
            <a:off x="0" y="476672"/>
            <a:ext cx="9144000" cy="1275928"/>
          </a:xfrm>
          <a:solidFill>
            <a:schemeClr val="accent1">
              <a:lumMod val="20000"/>
              <a:lumOff val="80000"/>
            </a:schemeClr>
          </a:solidFill>
        </p:spPr>
        <p:txBody>
          <a:bodyPr/>
          <a:lstStyle/>
          <a:p>
            <a:r>
              <a:rPr lang="pl-PL" b="1" dirty="0"/>
              <a:t>FORMY ROZWOJU ORGANIZACJI PRACY</a:t>
            </a:r>
          </a:p>
        </p:txBody>
      </p:sp>
      <p:sp>
        <p:nvSpPr>
          <p:cNvPr id="3" name="Symbol zastępczy zawartości 2">
            <a:extLst>
              <a:ext uri="{FF2B5EF4-FFF2-40B4-BE49-F238E27FC236}">
                <a16:creationId xmlns:a16="http://schemas.microsoft.com/office/drawing/2014/main" id="{60CCC478-7B90-4A60-B6C9-62D5957C5F64}"/>
              </a:ext>
            </a:extLst>
          </p:cNvPr>
          <p:cNvSpPr>
            <a:spLocks noGrp="1"/>
          </p:cNvSpPr>
          <p:nvPr>
            <p:ph idx="1"/>
          </p:nvPr>
        </p:nvSpPr>
        <p:spPr>
          <a:xfrm>
            <a:off x="685800" y="1734690"/>
            <a:ext cx="8206680" cy="5123309"/>
          </a:xfrm>
          <a:solidFill>
            <a:schemeClr val="accent5">
              <a:lumMod val="60000"/>
              <a:lumOff val="40000"/>
            </a:schemeClr>
          </a:solidFill>
        </p:spPr>
        <p:txBody>
          <a:bodyPr/>
          <a:lstStyle/>
          <a:p>
            <a:r>
              <a:rPr lang="pl-PL" sz="2400" b="1" dirty="0"/>
              <a:t>Specjalizacja zadań – F.W. Taylor, 1856-1915 </a:t>
            </a:r>
          </a:p>
          <a:p>
            <a:endParaRPr lang="pl-PL" sz="2400" b="1" dirty="0"/>
          </a:p>
          <a:p>
            <a:r>
              <a:rPr lang="pl-PL" sz="2400" b="1" dirty="0"/>
              <a:t>Uwzględnianie zasad ekonomiki ruchów – F.B. </a:t>
            </a:r>
            <a:r>
              <a:rPr lang="pl-PL" sz="2400" b="1" dirty="0" err="1"/>
              <a:t>Gilbreth</a:t>
            </a:r>
            <a:r>
              <a:rPr lang="pl-PL" sz="2400" b="1" dirty="0"/>
              <a:t>, 1868 – 1924</a:t>
            </a:r>
          </a:p>
          <a:p>
            <a:endParaRPr lang="pl-PL" sz="2400" b="1" dirty="0"/>
          </a:p>
          <a:p>
            <a:r>
              <a:rPr lang="pl-PL" sz="2400" b="1" dirty="0"/>
              <a:t>Stosowanie środków motywujących, początek technik </a:t>
            </a:r>
            <a:r>
              <a:rPr lang="pl-PL" sz="2400" b="1" dirty="0" err="1"/>
              <a:t>human</a:t>
            </a:r>
            <a:r>
              <a:rPr lang="pl-PL" sz="2400" b="1" dirty="0"/>
              <a:t> relations – E. Mayo, 1880 – 1949</a:t>
            </a:r>
          </a:p>
          <a:p>
            <a:endParaRPr lang="pl-PL" sz="2400" b="1" dirty="0"/>
          </a:p>
          <a:p>
            <a:r>
              <a:rPr lang="pl-PL" sz="2400" b="1" dirty="0"/>
              <a:t>Wprowadzenie zasad racjonalizacji pracy kierowniczej – H. </a:t>
            </a:r>
            <a:r>
              <a:rPr lang="pl-PL" sz="2400" b="1" dirty="0" err="1"/>
              <a:t>Fayol</a:t>
            </a:r>
            <a:r>
              <a:rPr lang="pl-PL" sz="2400" b="1" dirty="0"/>
              <a:t>, 1841 -1925</a:t>
            </a:r>
          </a:p>
          <a:p>
            <a:endParaRPr lang="pl-PL" sz="2400" b="1" dirty="0"/>
          </a:p>
          <a:p>
            <a:r>
              <a:rPr lang="pl-PL" sz="2400" b="1" dirty="0"/>
              <a:t>Harmonizacja prac – K. Adamiecki 1866 - 1933</a:t>
            </a:r>
          </a:p>
          <a:p>
            <a:endParaRPr lang="pl-PL" sz="2400" b="1" dirty="0"/>
          </a:p>
          <a:p>
            <a:endParaRPr lang="pl-PL" sz="2400" b="1" dirty="0"/>
          </a:p>
        </p:txBody>
      </p:sp>
    </p:spTree>
    <p:extLst>
      <p:ext uri="{BB962C8B-B14F-4D97-AF65-F5344CB8AC3E}">
        <p14:creationId xmlns:p14="http://schemas.microsoft.com/office/powerpoint/2010/main" val="6526077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457200"/>
            <a:ext cx="9144000" cy="1371600"/>
          </a:xfrm>
        </p:spPr>
        <p:txBody>
          <a:bodyPr/>
          <a:lstStyle/>
          <a:p>
            <a:pPr algn="ctr"/>
            <a:r>
              <a:rPr lang="pl-PL" b="1" dirty="0"/>
              <a:t>TELEMARKETING PRZYCHODZĄCY</a:t>
            </a:r>
          </a:p>
        </p:txBody>
      </p:sp>
      <p:sp>
        <p:nvSpPr>
          <p:cNvPr id="67587" name="Rectangle 3"/>
          <p:cNvSpPr>
            <a:spLocks noGrp="1" noChangeArrowheads="1"/>
          </p:cNvSpPr>
          <p:nvPr>
            <p:ph type="body" idx="1"/>
          </p:nvPr>
        </p:nvSpPr>
        <p:spPr>
          <a:xfrm>
            <a:off x="457200" y="1981200"/>
            <a:ext cx="8229600" cy="4184650"/>
          </a:xfrm>
        </p:spPr>
        <p:txBody>
          <a:bodyPr/>
          <a:lstStyle/>
          <a:p>
            <a:pPr>
              <a:lnSpc>
                <a:spcPct val="90000"/>
              </a:lnSpc>
              <a:buFont typeface="Wingdings" pitchFamily="2" charset="2"/>
              <a:buChar char="t"/>
            </a:pPr>
            <a:endParaRPr lang="pl-PL" sz="2400" dirty="0"/>
          </a:p>
          <a:p>
            <a:pPr>
              <a:lnSpc>
                <a:spcPct val="90000"/>
              </a:lnSpc>
              <a:buFont typeface="Wingdings" pitchFamily="2" charset="2"/>
              <a:buNone/>
            </a:pPr>
            <a:endParaRPr lang="pl-PL" sz="2400" dirty="0"/>
          </a:p>
          <a:p>
            <a:pPr>
              <a:lnSpc>
                <a:spcPct val="90000"/>
              </a:lnSpc>
              <a:buFont typeface="Wingdings" pitchFamily="2" charset="2"/>
              <a:buNone/>
            </a:pPr>
            <a:endParaRPr lang="pl-PL" sz="2400" dirty="0"/>
          </a:p>
          <a:p>
            <a:pPr>
              <a:lnSpc>
                <a:spcPct val="90000"/>
              </a:lnSpc>
              <a:buFont typeface="Wingdings" pitchFamily="2" charset="2"/>
              <a:buChar char="t"/>
            </a:pPr>
            <a:r>
              <a:rPr lang="pl-PL" sz="2500" b="1" dirty="0"/>
              <a:t>przyjmowanie zamówień</a:t>
            </a:r>
          </a:p>
          <a:p>
            <a:pPr>
              <a:lnSpc>
                <a:spcPct val="90000"/>
              </a:lnSpc>
              <a:buFont typeface="Wingdings" pitchFamily="2" charset="2"/>
              <a:buChar char="t"/>
            </a:pPr>
            <a:r>
              <a:rPr lang="pl-PL" sz="2500" b="1" dirty="0"/>
              <a:t>biuro obsługi klienta</a:t>
            </a:r>
          </a:p>
          <a:p>
            <a:pPr>
              <a:lnSpc>
                <a:spcPct val="90000"/>
              </a:lnSpc>
              <a:buFont typeface="Wingdings" pitchFamily="2" charset="2"/>
              <a:buChar char="t"/>
            </a:pPr>
            <a:r>
              <a:rPr lang="pl-PL" sz="2500" b="1" dirty="0"/>
              <a:t>serwis konsumencki</a:t>
            </a:r>
          </a:p>
          <a:p>
            <a:pPr>
              <a:lnSpc>
                <a:spcPct val="90000"/>
              </a:lnSpc>
              <a:buFont typeface="Wingdings" pitchFamily="2" charset="2"/>
              <a:buChar char="t"/>
            </a:pPr>
            <a:r>
              <a:rPr lang="pl-PL" sz="2500" b="1" dirty="0"/>
              <a:t>obsługa infolinii 0-800, 0-801</a:t>
            </a:r>
          </a:p>
          <a:p>
            <a:pPr>
              <a:lnSpc>
                <a:spcPct val="90000"/>
              </a:lnSpc>
              <a:buFont typeface="Wingdings" pitchFamily="2" charset="2"/>
              <a:buChar char="t"/>
            </a:pPr>
            <a:r>
              <a:rPr lang="pl-PL" sz="2500" b="1" dirty="0"/>
              <a:t>mailing tradycyjny i </a:t>
            </a:r>
            <a:r>
              <a:rPr lang="pl-PL" sz="2500" b="1" dirty="0" err="1"/>
              <a:t>faxowy</a:t>
            </a:r>
            <a:endParaRPr lang="pl-PL" sz="2500" b="1" dirty="0"/>
          </a:p>
          <a:p>
            <a:pPr>
              <a:lnSpc>
                <a:spcPct val="90000"/>
              </a:lnSpc>
              <a:buFont typeface="Wingdings" pitchFamily="2" charset="2"/>
              <a:buChar char="t"/>
            </a:pPr>
            <a:r>
              <a:rPr lang="pl-PL" sz="2500" b="1" dirty="0"/>
              <a:t>obsługa programów lojalnościowych</a:t>
            </a:r>
          </a:p>
          <a:p>
            <a:pPr>
              <a:lnSpc>
                <a:spcPct val="90000"/>
              </a:lnSpc>
              <a:buFont typeface="Wingdings" pitchFamily="2" charset="2"/>
              <a:buChar char="t"/>
            </a:pPr>
            <a:r>
              <a:rPr lang="pl-PL" sz="2500" b="1" dirty="0"/>
              <a:t>budowanie i aktualizacja baz danych</a:t>
            </a:r>
          </a:p>
        </p:txBody>
      </p:sp>
      <p:sp>
        <p:nvSpPr>
          <p:cNvPr id="67594" name="Rectangle 10"/>
          <p:cNvSpPr>
            <a:spLocks noChangeArrowheads="1"/>
          </p:cNvSpPr>
          <p:nvPr/>
        </p:nvSpPr>
        <p:spPr bwMode="auto">
          <a:xfrm>
            <a:off x="5508104" y="1916832"/>
            <a:ext cx="3098800" cy="3024187"/>
          </a:xfrm>
          <a:prstGeom prst="rect">
            <a:avLst/>
          </a:prstGeom>
          <a:solidFill>
            <a:srgbClr val="FFCC99">
              <a:alpha val="70000"/>
            </a:srgb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7595" name="Picture 11"/>
          <p:cNvPicPr>
            <a:picLocks noChangeAspect="1" noChangeArrowheads="1"/>
          </p:cNvPicPr>
          <p:nvPr/>
        </p:nvPicPr>
        <p:blipFill>
          <a:blip r:embed="rId2" cstate="print"/>
          <a:srcRect/>
          <a:stretch>
            <a:fillRect/>
          </a:stretch>
        </p:blipFill>
        <p:spPr bwMode="auto">
          <a:xfrm>
            <a:off x="5651500" y="1916113"/>
            <a:ext cx="2386013" cy="2520950"/>
          </a:xfrm>
          <a:prstGeom prst="rect">
            <a:avLst/>
          </a:prstGeom>
          <a:noFill/>
          <a:ln w="9525">
            <a:noFill/>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a:r>
              <a:rPr lang="pl-PL" b="1" dirty="0"/>
              <a:t>SPRAWNY SYSTEM </a:t>
            </a:r>
          </a:p>
        </p:txBody>
      </p:sp>
      <p:pic>
        <p:nvPicPr>
          <p:cNvPr id="80900" name="Picture 4"/>
          <p:cNvPicPr>
            <a:picLocks noChangeAspect="1" noChangeArrowheads="1"/>
          </p:cNvPicPr>
          <p:nvPr/>
        </p:nvPicPr>
        <p:blipFill>
          <a:blip r:embed="rId2" cstate="print"/>
          <a:srcRect l="2362" t="3149" r="2362" b="3149"/>
          <a:stretch>
            <a:fillRect/>
          </a:stretch>
        </p:blipFill>
        <p:spPr bwMode="auto">
          <a:xfrm>
            <a:off x="1547813" y="4652963"/>
            <a:ext cx="2160587" cy="1592262"/>
          </a:xfrm>
          <a:prstGeom prst="rect">
            <a:avLst/>
          </a:prstGeom>
          <a:noFill/>
          <a:ln w="9525">
            <a:noFill/>
            <a:miter lim="800000"/>
            <a:headEnd/>
            <a:tailEnd/>
          </a:ln>
        </p:spPr>
      </p:pic>
      <p:pic>
        <p:nvPicPr>
          <p:cNvPr id="80901" name="Picture 5"/>
          <p:cNvPicPr>
            <a:picLocks noChangeAspect="1" noChangeArrowheads="1"/>
          </p:cNvPicPr>
          <p:nvPr/>
        </p:nvPicPr>
        <p:blipFill>
          <a:blip r:embed="rId3" cstate="print"/>
          <a:srcRect l="2362" t="3149" r="2362" b="3149"/>
          <a:stretch>
            <a:fillRect/>
          </a:stretch>
        </p:blipFill>
        <p:spPr bwMode="auto">
          <a:xfrm>
            <a:off x="4716463" y="4652963"/>
            <a:ext cx="2168525" cy="1597025"/>
          </a:xfrm>
          <a:prstGeom prst="rect">
            <a:avLst/>
          </a:prstGeom>
          <a:noFill/>
          <a:ln w="9525">
            <a:noFill/>
            <a:miter lim="800000"/>
            <a:headEnd/>
            <a:tailEnd/>
          </a:ln>
        </p:spPr>
      </p:pic>
      <p:sp>
        <p:nvSpPr>
          <p:cNvPr id="80904" name="Rectangle 8"/>
          <p:cNvSpPr>
            <a:spLocks noChangeArrowheads="1"/>
          </p:cNvSpPr>
          <p:nvPr/>
        </p:nvSpPr>
        <p:spPr bwMode="auto">
          <a:xfrm>
            <a:off x="539750" y="2060575"/>
            <a:ext cx="4176713" cy="1439863"/>
          </a:xfrm>
          <a:prstGeom prst="rect">
            <a:avLst/>
          </a:prstGeom>
          <a:solidFill>
            <a:schemeClr val="accent1">
              <a:alpha val="60001"/>
            </a:scheme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5" name="Rectangle 9"/>
          <p:cNvSpPr>
            <a:spLocks noChangeArrowheads="1"/>
          </p:cNvSpPr>
          <p:nvPr/>
        </p:nvSpPr>
        <p:spPr bwMode="auto">
          <a:xfrm>
            <a:off x="3492500" y="2781300"/>
            <a:ext cx="4535488" cy="1511300"/>
          </a:xfrm>
          <a:prstGeom prst="rect">
            <a:avLst/>
          </a:prstGeom>
          <a:solidFill>
            <a:srgbClr val="FFCC99">
              <a:alpha val="70000"/>
            </a:srgb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6" name="Rectangle 10"/>
          <p:cNvSpPr>
            <a:spLocks noGrp="1" noChangeArrowheads="1"/>
          </p:cNvSpPr>
          <p:nvPr>
            <p:ph type="body" idx="1"/>
          </p:nvPr>
        </p:nvSpPr>
        <p:spPr>
          <a:xfrm>
            <a:off x="611188" y="2060575"/>
            <a:ext cx="8229600" cy="3716338"/>
          </a:xfrm>
          <a:noFill/>
          <a:ln/>
        </p:spPr>
        <p:txBody>
          <a:bodyPr/>
          <a:lstStyle/>
          <a:p>
            <a:pPr>
              <a:buFont typeface="Wingdings" pitchFamily="2" charset="2"/>
              <a:buNone/>
            </a:pPr>
            <a:r>
              <a:rPr lang="pl-PL" sz="2400" b="1" dirty="0"/>
              <a:t>    MUSI ODZNACZAĆ SIĘ:</a:t>
            </a:r>
          </a:p>
          <a:p>
            <a:pPr>
              <a:buFont typeface="Wingdings" pitchFamily="2" charset="2"/>
              <a:buChar char="t"/>
            </a:pPr>
            <a:r>
              <a:rPr lang="pl-PL" sz="2400" b="1" dirty="0"/>
              <a:t>wysoką jakością pracy</a:t>
            </a:r>
          </a:p>
          <a:p>
            <a:pPr>
              <a:buFont typeface="Wingdings" pitchFamily="2" charset="2"/>
              <a:buChar char="t"/>
            </a:pPr>
            <a:r>
              <a:rPr lang="pl-PL" sz="2400" b="1" dirty="0"/>
              <a:t>wysokim poziomem świadczonych usług</a:t>
            </a:r>
          </a:p>
          <a:p>
            <a:pPr>
              <a:buFont typeface="Wingdings" pitchFamily="2" charset="2"/>
              <a:buChar char="t"/>
            </a:pPr>
            <a:r>
              <a:rPr lang="pl-PL" sz="2400" b="1" dirty="0"/>
              <a:t>efektywnością</a:t>
            </a:r>
          </a:p>
          <a:p>
            <a:pPr>
              <a:buFont typeface="Wingdings" pitchFamily="2" charset="2"/>
              <a:buChar char="t"/>
            </a:pPr>
            <a:r>
              <a:rPr lang="pl-PL" sz="2400" b="1" dirty="0"/>
              <a:t>umiejętnością zaspokajania wymagań klientów</a:t>
            </a:r>
            <a:r>
              <a:rPr lang="pl-PL" sz="2400" dirty="0"/>
              <a:t> </a:t>
            </a:r>
          </a:p>
          <a:p>
            <a:pPr>
              <a:buFont typeface="Wingdings" pitchFamily="2" charset="2"/>
              <a:buChar char="t"/>
            </a:pPr>
            <a:endParaRPr lang="pl-PL" sz="2400" dirty="0"/>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457200"/>
            <a:ext cx="9144000" cy="1371600"/>
          </a:xfrm>
        </p:spPr>
        <p:txBody>
          <a:bodyPr/>
          <a:lstStyle/>
          <a:p>
            <a:pPr algn="ctr"/>
            <a:r>
              <a:rPr lang="pl-PL" b="1" dirty="0"/>
              <a:t>BUDOWA SYSTEMU</a:t>
            </a:r>
          </a:p>
        </p:txBody>
      </p:sp>
      <p:pic>
        <p:nvPicPr>
          <p:cNvPr id="68614" name="Picture 6"/>
          <p:cNvPicPr>
            <a:picLocks noGrp="1" noChangeAspect="1" noChangeArrowheads="1"/>
          </p:cNvPicPr>
          <p:nvPr>
            <p:ph type="body" sz="half" idx="1"/>
          </p:nvPr>
        </p:nvPicPr>
        <p:blipFill>
          <a:blip r:embed="rId2" cstate="print"/>
          <a:srcRect/>
          <a:stretch>
            <a:fillRect/>
          </a:stretch>
        </p:blipFill>
        <p:spPr>
          <a:xfrm>
            <a:off x="827088" y="1989138"/>
            <a:ext cx="3024187" cy="3384550"/>
          </a:xfrm>
          <a:noFill/>
          <a:ln/>
        </p:spPr>
      </p:pic>
      <p:pic>
        <p:nvPicPr>
          <p:cNvPr id="68615" name="Picture 7"/>
          <p:cNvPicPr>
            <a:picLocks noGrp="1" noChangeAspect="1" noChangeArrowheads="1"/>
          </p:cNvPicPr>
          <p:nvPr>
            <p:ph type="body" sz="half" idx="2"/>
          </p:nvPr>
        </p:nvPicPr>
        <p:blipFill>
          <a:blip r:embed="rId3" cstate="print"/>
          <a:srcRect/>
          <a:stretch>
            <a:fillRect/>
          </a:stretch>
        </p:blipFill>
        <p:spPr>
          <a:xfrm>
            <a:off x="4932363" y="1989138"/>
            <a:ext cx="3384550" cy="3311525"/>
          </a:xfrm>
          <a:noFill/>
          <a:ln/>
        </p:spPr>
      </p:pic>
      <p:sp>
        <p:nvSpPr>
          <p:cNvPr id="68616" name="Text Box 8"/>
          <p:cNvSpPr txBox="1">
            <a:spLocks noChangeArrowheads="1"/>
          </p:cNvSpPr>
          <p:nvPr/>
        </p:nvSpPr>
        <p:spPr bwMode="auto">
          <a:xfrm>
            <a:off x="1331913" y="5589588"/>
            <a:ext cx="1871662" cy="57943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3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8617" name="Text Box 9"/>
          <p:cNvSpPr txBox="1">
            <a:spLocks noChangeArrowheads="1"/>
          </p:cNvSpPr>
          <p:nvPr/>
        </p:nvSpPr>
        <p:spPr bwMode="auto">
          <a:xfrm>
            <a:off x="5219700" y="5589588"/>
            <a:ext cx="3168650" cy="57943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3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8618" name="Line 10"/>
          <p:cNvSpPr>
            <a:spLocks noChangeShapeType="1"/>
          </p:cNvSpPr>
          <p:nvPr/>
        </p:nvSpPr>
        <p:spPr bwMode="auto">
          <a:xfrm>
            <a:off x="3635375" y="5876925"/>
            <a:ext cx="1441450" cy="0"/>
          </a:xfrm>
          <a:prstGeom prst="line">
            <a:avLst/>
          </a:prstGeom>
          <a:noFill/>
          <a:ln w="25400">
            <a:solidFill>
              <a:schemeClr val="tx1"/>
            </a:solidFill>
            <a:round/>
            <a:headEnd type="stealth" w="med" len="lg"/>
            <a:tailEnd type="stealth" w="med"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20" name="Rectangle 12"/>
          <p:cNvSpPr>
            <a:spLocks noChangeArrowheads="1"/>
          </p:cNvSpPr>
          <p:nvPr/>
        </p:nvSpPr>
        <p:spPr bwMode="auto">
          <a:xfrm>
            <a:off x="900113" y="692150"/>
            <a:ext cx="7416800" cy="936625"/>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21" name="Rectangle 13"/>
          <p:cNvSpPr>
            <a:spLocks noChangeArrowheads="1"/>
          </p:cNvSpPr>
          <p:nvPr/>
        </p:nvSpPr>
        <p:spPr bwMode="auto">
          <a:xfrm>
            <a:off x="900113" y="5516563"/>
            <a:ext cx="2447925" cy="1008062"/>
          </a:xfrm>
          <a:prstGeom prst="rect">
            <a:avLst/>
          </a:prstGeom>
          <a:solidFill>
            <a:schemeClr val="accent1">
              <a:alpha val="80000"/>
            </a:scheme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22" name="Text Box 14"/>
          <p:cNvSpPr txBox="1">
            <a:spLocks noChangeArrowheads="1"/>
          </p:cNvSpPr>
          <p:nvPr/>
        </p:nvSpPr>
        <p:spPr bwMode="auto">
          <a:xfrm>
            <a:off x="1258888" y="5661025"/>
            <a:ext cx="1800225" cy="13112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3200" b="1" i="0" u="none" strike="noStrike" kern="1200" cap="none" spc="0" normalizeH="0" baseline="0" noProof="0">
                <a:ln>
                  <a:noFill/>
                </a:ln>
                <a:solidFill>
                  <a:srgbClr val="000000"/>
                </a:solidFill>
                <a:effectLst/>
                <a:uLnTx/>
                <a:uFillTx/>
                <a:latin typeface="Arial" charset="0"/>
                <a:ea typeface="+mn-ea"/>
                <a:cs typeface="+mn-cs"/>
              </a:rPr>
              <a:t>AGENCI</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23" name="Rectangle 15"/>
          <p:cNvSpPr>
            <a:spLocks noChangeArrowheads="1"/>
          </p:cNvSpPr>
          <p:nvPr/>
        </p:nvSpPr>
        <p:spPr bwMode="auto">
          <a:xfrm>
            <a:off x="5292725" y="5516563"/>
            <a:ext cx="3024188" cy="1008062"/>
          </a:xfrm>
          <a:prstGeom prst="rect">
            <a:avLst/>
          </a:prstGeom>
          <a:solidFill>
            <a:schemeClr val="accent1">
              <a:alpha val="80000"/>
            </a:scheme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24" name="Text Box 16"/>
          <p:cNvSpPr txBox="1">
            <a:spLocks noChangeArrowheads="1"/>
          </p:cNvSpPr>
          <p:nvPr/>
        </p:nvSpPr>
        <p:spPr bwMode="auto">
          <a:xfrm>
            <a:off x="5364163" y="5661025"/>
            <a:ext cx="3097212" cy="9921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3200" b="1" i="0" u="none" strike="noStrike" kern="1200" cap="none" spc="0" normalizeH="0" baseline="0" noProof="0">
                <a:ln>
                  <a:noFill/>
                </a:ln>
                <a:solidFill>
                  <a:srgbClr val="000000"/>
                </a:solidFill>
                <a:effectLst/>
                <a:uLnTx/>
                <a:uFillTx/>
                <a:latin typeface="Arial" charset="0"/>
                <a:ea typeface="+mn-ea"/>
                <a:cs typeface="+mn-cs"/>
              </a:rPr>
              <a:t>SIEĆ - ŁĄCZA</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sz="quarter"/>
          </p:nvPr>
        </p:nvSpPr>
        <p:spPr/>
        <p:txBody>
          <a:bodyPr/>
          <a:lstStyle/>
          <a:p>
            <a:pPr algn="ctr"/>
            <a:r>
              <a:rPr lang="pl-PL" b="1" dirty="0"/>
              <a:t>PRACOWNICY CALL CENTER</a:t>
            </a:r>
          </a:p>
        </p:txBody>
      </p:sp>
      <p:sp>
        <p:nvSpPr>
          <p:cNvPr id="69641" name="Rectangle 9"/>
          <p:cNvSpPr>
            <a:spLocks noGrp="1" noChangeArrowheads="1"/>
          </p:cNvSpPr>
          <p:nvPr>
            <p:ph sz="quarter" idx="4"/>
          </p:nvPr>
        </p:nvSpPr>
        <p:spPr>
          <a:xfrm>
            <a:off x="4284663" y="3789363"/>
            <a:ext cx="4679950" cy="2447925"/>
          </a:xfrm>
        </p:spPr>
        <p:txBody>
          <a:bodyPr/>
          <a:lstStyle/>
          <a:p>
            <a:pPr>
              <a:buFont typeface="Wingdings" pitchFamily="2" charset="2"/>
              <a:buChar char="t"/>
            </a:pPr>
            <a:endParaRPr lang="pl-PL" sz="2000"/>
          </a:p>
          <a:p>
            <a:pPr>
              <a:buFont typeface="Wingdings" pitchFamily="2" charset="2"/>
              <a:buNone/>
            </a:pPr>
            <a:endParaRPr lang="pl-PL" sz="2000" b="1"/>
          </a:p>
        </p:txBody>
      </p:sp>
      <p:pic>
        <p:nvPicPr>
          <p:cNvPr id="69642" name="Picture 10"/>
          <p:cNvPicPr>
            <a:picLocks noGrp="1" noChangeAspect="1" noChangeArrowheads="1"/>
          </p:cNvPicPr>
          <p:nvPr>
            <p:ph sz="quarter" idx="2"/>
          </p:nvPr>
        </p:nvPicPr>
        <p:blipFill>
          <a:blip r:embed="rId2" cstate="print"/>
          <a:srcRect/>
          <a:stretch>
            <a:fillRect/>
          </a:stretch>
        </p:blipFill>
        <p:spPr>
          <a:xfrm>
            <a:off x="5364163" y="1844675"/>
            <a:ext cx="2560637" cy="1827213"/>
          </a:xfrm>
          <a:noFill/>
          <a:ln/>
        </p:spPr>
      </p:pic>
      <p:pic>
        <p:nvPicPr>
          <p:cNvPr id="69649" name="Picture 17"/>
          <p:cNvPicPr>
            <a:picLocks noGrp="1" noChangeAspect="1" noChangeArrowheads="1"/>
          </p:cNvPicPr>
          <p:nvPr>
            <p:ph sz="quarter" idx="3"/>
          </p:nvPr>
        </p:nvPicPr>
        <p:blipFill>
          <a:blip r:embed="rId3" cstate="print"/>
          <a:srcRect l="2362" t="3149" r="2362" b="3149"/>
          <a:stretch>
            <a:fillRect/>
          </a:stretch>
        </p:blipFill>
        <p:spPr>
          <a:xfrm>
            <a:off x="1187450" y="4221163"/>
            <a:ext cx="2376488" cy="1798637"/>
          </a:xfrm>
          <a:noFill/>
          <a:ln/>
        </p:spPr>
      </p:pic>
      <p:sp>
        <p:nvSpPr>
          <p:cNvPr id="69650" name="Rectangle 18"/>
          <p:cNvSpPr>
            <a:spLocks noChangeArrowheads="1"/>
          </p:cNvSpPr>
          <p:nvPr/>
        </p:nvSpPr>
        <p:spPr bwMode="auto">
          <a:xfrm>
            <a:off x="1476375" y="836613"/>
            <a:ext cx="6264275" cy="647700"/>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1" name="Rectangle 19"/>
          <p:cNvSpPr>
            <a:spLocks noGrp="1" noChangeArrowheads="1"/>
          </p:cNvSpPr>
          <p:nvPr>
            <p:ph sz="quarter" idx="1"/>
          </p:nvPr>
        </p:nvSpPr>
        <p:spPr/>
        <p:txBody>
          <a:bodyPr/>
          <a:lstStyle/>
          <a:p>
            <a:endParaRPr lang="pl-PL" sz="2400"/>
          </a:p>
        </p:txBody>
      </p:sp>
      <p:sp>
        <p:nvSpPr>
          <p:cNvPr id="69652" name="Rectangle 20"/>
          <p:cNvSpPr>
            <a:spLocks noChangeArrowheads="1"/>
          </p:cNvSpPr>
          <p:nvPr/>
        </p:nvSpPr>
        <p:spPr bwMode="auto">
          <a:xfrm>
            <a:off x="468313" y="1700213"/>
            <a:ext cx="4248150" cy="2376487"/>
          </a:xfrm>
          <a:prstGeom prst="rect">
            <a:avLst/>
          </a:prstGeom>
          <a:solidFill>
            <a:srgbClr val="FFCC99">
              <a:alpha val="80000"/>
            </a:srgb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3" name="Text Box 21"/>
          <p:cNvSpPr txBox="1">
            <a:spLocks noChangeArrowheads="1"/>
          </p:cNvSpPr>
          <p:nvPr/>
        </p:nvSpPr>
        <p:spPr bwMode="auto">
          <a:xfrm>
            <a:off x="611188" y="1844675"/>
            <a:ext cx="3816350" cy="3667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4" name="Rectangle 22"/>
          <p:cNvSpPr>
            <a:spLocks noChangeArrowheads="1"/>
          </p:cNvSpPr>
          <p:nvPr/>
        </p:nvSpPr>
        <p:spPr bwMode="auto">
          <a:xfrm>
            <a:off x="468313" y="1628775"/>
            <a:ext cx="4038600" cy="2160588"/>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Char char="t"/>
              <a:tabLst/>
              <a:defRPr/>
            </a:pPr>
            <a:endParaRPr kumimoji="0" lang="pl-PL" sz="20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Char char="t"/>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OBSZERNA WIEDZA </a:t>
            </a:r>
            <a:br>
              <a:rPr kumimoji="0" lang="pl-PL" sz="2000" b="1" i="0" u="none" strike="noStrike" kern="1200" cap="none" spc="0" normalizeH="0" baseline="0" noProof="0">
                <a:ln>
                  <a:noFill/>
                </a:ln>
                <a:solidFill>
                  <a:srgbClr val="000000"/>
                </a:solidFill>
                <a:effectLst/>
                <a:uLnTx/>
                <a:uFillTx/>
                <a:latin typeface="Arial" charset="0"/>
                <a:ea typeface="+mn-ea"/>
                <a:cs typeface="+mn-cs"/>
              </a:rPr>
            </a:br>
            <a:r>
              <a:rPr kumimoji="0" lang="pl-PL" sz="2000" b="1" i="0" u="none" strike="noStrike" kern="1200" cap="none" spc="0" normalizeH="0" baseline="0" noProof="0">
                <a:ln>
                  <a:noFill/>
                </a:ln>
                <a:solidFill>
                  <a:srgbClr val="000000"/>
                </a:solidFill>
                <a:effectLst/>
                <a:uLnTx/>
                <a:uFillTx/>
                <a:latin typeface="Arial" charset="0"/>
                <a:ea typeface="+mn-ea"/>
                <a:cs typeface="+mn-cs"/>
              </a:rPr>
              <a:t>O PRODUKCIE SPRZEDAŻY</a:t>
            </a: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endParaRPr kumimoji="0" lang="pl-PL" sz="2000" b="0"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Char char="t"/>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PRZYJAZNE I ŻYCZLIWE NASTAWIENIE DO KLIENTA</a:t>
            </a:r>
          </a:p>
          <a:p>
            <a:pPr marL="342900" marR="0" lvl="0" indent="-342900" algn="l" defTabSz="914400" rtl="0" eaLnBrk="1" fontAlgn="base" latinLnBrk="0" hangingPunct="1">
              <a:lnSpc>
                <a:spcPct val="100000"/>
              </a:lnSpc>
              <a:spcBef>
                <a:spcPct val="20000"/>
              </a:spcBef>
              <a:spcAft>
                <a:spcPct val="0"/>
              </a:spcAft>
              <a:buClr>
                <a:srgbClr val="00007D"/>
              </a:buClr>
              <a:buSzPct val="75000"/>
              <a:buFontTx/>
              <a:buChar char="•"/>
              <a:tabLst/>
              <a:defRPr/>
            </a:pPr>
            <a:endParaRPr kumimoji="0" lang="pl-PL"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5" name="Rectangle 23"/>
          <p:cNvSpPr>
            <a:spLocks noChangeArrowheads="1"/>
          </p:cNvSpPr>
          <p:nvPr/>
        </p:nvSpPr>
        <p:spPr bwMode="auto">
          <a:xfrm>
            <a:off x="4067175" y="3860800"/>
            <a:ext cx="4681538" cy="2663825"/>
          </a:xfrm>
          <a:prstGeom prst="rect">
            <a:avLst/>
          </a:prstGeom>
          <a:solidFill>
            <a:srgbClr val="99CCFF">
              <a:alpha val="60001"/>
            </a:srgbClr>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7" name="Rectangle 25"/>
          <p:cNvSpPr>
            <a:spLocks noChangeArrowheads="1"/>
          </p:cNvSpPr>
          <p:nvPr/>
        </p:nvSpPr>
        <p:spPr bwMode="auto">
          <a:xfrm>
            <a:off x="4067175" y="3644900"/>
            <a:ext cx="4679950" cy="24479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Char char="t"/>
              <a:tabLst/>
              <a:defRPr/>
            </a:pPr>
            <a:endParaRPr kumimoji="0" lang="pl-PL" sz="2000" b="0"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Char char="t"/>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UMIEJĘTNOŚĆ PROWADZENIA ROZMOWY I PERTRAKTACJI </a:t>
            </a:r>
            <a:br>
              <a:rPr kumimoji="0" lang="pl-PL" sz="2000" b="1" i="0" u="none" strike="noStrike" kern="1200" cap="none" spc="0" normalizeH="0" baseline="0" noProof="0">
                <a:ln>
                  <a:noFill/>
                </a:ln>
                <a:solidFill>
                  <a:srgbClr val="000000"/>
                </a:solidFill>
                <a:effectLst/>
                <a:uLnTx/>
                <a:uFillTx/>
                <a:latin typeface="Arial" charset="0"/>
                <a:ea typeface="+mn-ea"/>
                <a:cs typeface="+mn-cs"/>
              </a:rPr>
            </a:br>
            <a:r>
              <a:rPr kumimoji="0" lang="pl-PL" sz="2000" b="1" i="0" u="none" strike="noStrike" kern="1200" cap="none" spc="0" normalizeH="0" baseline="0" noProof="0">
                <a:ln>
                  <a:noFill/>
                </a:ln>
                <a:solidFill>
                  <a:srgbClr val="000000"/>
                </a:solidFill>
                <a:effectLst/>
                <a:uLnTx/>
                <a:uFillTx/>
                <a:latin typeface="Arial" charset="0"/>
                <a:ea typeface="+mn-ea"/>
                <a:cs typeface="+mn-cs"/>
              </a:rPr>
              <a:t>Z KLIENTEM</a:t>
            </a:r>
          </a:p>
          <a:p>
            <a:pPr marL="342900" marR="0" lvl="0" indent="-342900" algn="ctr"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endParaRPr kumimoji="0" lang="pl-PL" sz="20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Char char="t"/>
              <a:tabLst/>
              <a:defRPr/>
            </a:pPr>
            <a:r>
              <a:rPr kumimoji="0" lang="pl-PL" sz="2000" b="1" i="0" u="none" strike="noStrike" kern="1200" cap="none" spc="0" normalizeH="0" baseline="0" noProof="0">
                <a:ln>
                  <a:noFill/>
                </a:ln>
                <a:solidFill>
                  <a:srgbClr val="000000"/>
                </a:solidFill>
                <a:effectLst/>
                <a:uLnTx/>
                <a:uFillTx/>
                <a:latin typeface="Arial" charset="0"/>
                <a:ea typeface="+mn-ea"/>
                <a:cs typeface="+mn-cs"/>
              </a:rPr>
              <a:t>EFEKTOWNE WYKORZYSTANIE GŁOSU W SPRZEDAŻY </a:t>
            </a:r>
            <a:br>
              <a:rPr kumimoji="0" lang="pl-PL" sz="2000" b="1" i="0" u="none" strike="noStrike" kern="1200" cap="none" spc="0" normalizeH="0" baseline="0" noProof="0">
                <a:ln>
                  <a:noFill/>
                </a:ln>
                <a:solidFill>
                  <a:srgbClr val="000000"/>
                </a:solidFill>
                <a:effectLst/>
                <a:uLnTx/>
                <a:uFillTx/>
                <a:latin typeface="Arial" charset="0"/>
                <a:ea typeface="+mn-ea"/>
                <a:cs typeface="+mn-cs"/>
              </a:rPr>
            </a:br>
            <a:r>
              <a:rPr kumimoji="0" lang="pl-PL" sz="2000" b="1" i="0" u="none" strike="noStrike" kern="1200" cap="none" spc="0" normalizeH="0" baseline="0" noProof="0">
                <a:ln>
                  <a:noFill/>
                </a:ln>
                <a:solidFill>
                  <a:srgbClr val="000000"/>
                </a:solidFill>
                <a:effectLst/>
                <a:uLnTx/>
                <a:uFillTx/>
                <a:latin typeface="Arial" charset="0"/>
                <a:ea typeface="+mn-ea"/>
                <a:cs typeface="+mn-cs"/>
              </a:rPr>
              <a:t>PRZEZ TELEFON</a:t>
            </a: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endParaRPr kumimoji="0" lang="pl-PL" sz="20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457200"/>
            <a:ext cx="9144000" cy="1027113"/>
          </a:xfrm>
        </p:spPr>
        <p:txBody>
          <a:bodyPr/>
          <a:lstStyle/>
          <a:p>
            <a:pPr algn="ctr"/>
            <a:r>
              <a:rPr lang="pl-PL" b="1" dirty="0"/>
              <a:t>STANOWISKO OPERATORSKIE</a:t>
            </a:r>
          </a:p>
        </p:txBody>
      </p:sp>
      <p:pic>
        <p:nvPicPr>
          <p:cNvPr id="62470" name="Picture 6"/>
          <p:cNvPicPr>
            <a:picLocks noGrp="1" noChangeAspect="1" noChangeArrowheads="1"/>
          </p:cNvPicPr>
          <p:nvPr>
            <p:ph type="body" sz="half" idx="1"/>
          </p:nvPr>
        </p:nvPicPr>
        <p:blipFill>
          <a:blip r:embed="rId2" cstate="print"/>
          <a:srcRect/>
          <a:stretch>
            <a:fillRect/>
          </a:stretch>
        </p:blipFill>
        <p:spPr>
          <a:xfrm>
            <a:off x="2411760" y="1844824"/>
            <a:ext cx="4681537" cy="4895850"/>
          </a:xfrm>
          <a:noFill/>
          <a:ln/>
        </p:spPr>
      </p:pic>
      <p:sp>
        <p:nvSpPr>
          <p:cNvPr id="62472" name="Text Box 8"/>
          <p:cNvSpPr txBox="1">
            <a:spLocks noChangeArrowheads="1"/>
          </p:cNvSpPr>
          <p:nvPr/>
        </p:nvSpPr>
        <p:spPr bwMode="auto">
          <a:xfrm>
            <a:off x="4140200" y="3789363"/>
            <a:ext cx="1152525" cy="739775"/>
          </a:xfrm>
          <a:prstGeom prst="rect">
            <a:avLst/>
          </a:prstGeom>
          <a:solidFill>
            <a:schemeClr val="folHlink"/>
          </a:soli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1400" b="1" i="0" u="none" strike="noStrike" kern="1200" cap="none" spc="0" normalizeH="0" baseline="0" noProof="0">
                <a:ln>
                  <a:noFill/>
                </a:ln>
                <a:solidFill>
                  <a:srgbClr val="000000"/>
                </a:solidFill>
                <a:effectLst/>
                <a:uLnTx/>
                <a:uFillTx/>
                <a:latin typeface="Arial" charset="0"/>
                <a:ea typeface="+mn-ea"/>
                <a:cs typeface="+mn-cs"/>
              </a:rPr>
              <a:t>AGENT CALL CENTER</a:t>
            </a:r>
          </a:p>
        </p:txBody>
      </p:sp>
      <p:sp>
        <p:nvSpPr>
          <p:cNvPr id="62473" name="Text Box 9"/>
          <p:cNvSpPr txBox="1">
            <a:spLocks noChangeArrowheads="1"/>
          </p:cNvSpPr>
          <p:nvPr/>
        </p:nvSpPr>
        <p:spPr bwMode="auto">
          <a:xfrm>
            <a:off x="2627313" y="3716338"/>
            <a:ext cx="576262" cy="3667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76" name="Rectangle 12"/>
          <p:cNvSpPr>
            <a:spLocks noChangeArrowheads="1"/>
          </p:cNvSpPr>
          <p:nvPr/>
        </p:nvSpPr>
        <p:spPr bwMode="auto">
          <a:xfrm>
            <a:off x="2555875" y="3644900"/>
            <a:ext cx="503238" cy="288925"/>
          </a:xfrm>
          <a:prstGeom prst="rect">
            <a:avLst/>
          </a:prstGeom>
          <a:solidFill>
            <a:schemeClr val="folHlink"/>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77" name="Rectangle 13"/>
          <p:cNvSpPr>
            <a:spLocks noChangeArrowheads="1"/>
          </p:cNvSpPr>
          <p:nvPr/>
        </p:nvSpPr>
        <p:spPr bwMode="auto">
          <a:xfrm>
            <a:off x="2555875" y="5734050"/>
            <a:ext cx="503238" cy="287338"/>
          </a:xfrm>
          <a:prstGeom prst="rect">
            <a:avLst/>
          </a:prstGeom>
          <a:solidFill>
            <a:schemeClr val="folHlink"/>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78" name="Rectangle 14"/>
          <p:cNvSpPr>
            <a:spLocks noChangeArrowheads="1"/>
          </p:cNvSpPr>
          <p:nvPr/>
        </p:nvSpPr>
        <p:spPr bwMode="auto">
          <a:xfrm>
            <a:off x="4211638" y="2636838"/>
            <a:ext cx="865187" cy="287337"/>
          </a:xfrm>
          <a:prstGeom prst="rect">
            <a:avLst/>
          </a:prstGeom>
          <a:solidFill>
            <a:schemeClr val="folHlink"/>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79" name="Text Box 15"/>
          <p:cNvSpPr txBox="1">
            <a:spLocks noChangeArrowheads="1"/>
          </p:cNvSpPr>
          <p:nvPr/>
        </p:nvSpPr>
        <p:spPr bwMode="auto">
          <a:xfrm>
            <a:off x="2484438" y="3644900"/>
            <a:ext cx="647700" cy="320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1500" b="1" i="0" u="none" strike="noStrike" kern="1200" cap="none" spc="0" normalizeH="0" baseline="0" noProof="0">
                <a:ln>
                  <a:noFill/>
                </a:ln>
                <a:solidFill>
                  <a:srgbClr val="000000"/>
                </a:solidFill>
                <a:effectLst/>
                <a:uLnTx/>
                <a:uFillTx/>
                <a:latin typeface="Arial" charset="0"/>
                <a:ea typeface="+mn-ea"/>
                <a:cs typeface="+mn-cs"/>
              </a:rPr>
              <a:t>FAX</a:t>
            </a:r>
          </a:p>
        </p:txBody>
      </p:sp>
      <p:sp>
        <p:nvSpPr>
          <p:cNvPr id="62480" name="Rectangle 16"/>
          <p:cNvSpPr>
            <a:spLocks noChangeArrowheads="1"/>
          </p:cNvSpPr>
          <p:nvPr/>
        </p:nvSpPr>
        <p:spPr bwMode="auto">
          <a:xfrm>
            <a:off x="5940425" y="3644900"/>
            <a:ext cx="720725" cy="288925"/>
          </a:xfrm>
          <a:prstGeom prst="rect">
            <a:avLst/>
          </a:prstGeom>
          <a:solidFill>
            <a:schemeClr val="folHlink"/>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81" name="Text Box 17"/>
          <p:cNvSpPr txBox="1">
            <a:spLocks noChangeArrowheads="1"/>
          </p:cNvSpPr>
          <p:nvPr/>
        </p:nvSpPr>
        <p:spPr bwMode="auto">
          <a:xfrm>
            <a:off x="2484438" y="5734050"/>
            <a:ext cx="720725" cy="320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1500" b="1" i="0" u="none" strike="noStrike" kern="1200" cap="none" spc="0" normalizeH="0" baseline="0" noProof="0">
                <a:ln>
                  <a:noFill/>
                </a:ln>
                <a:solidFill>
                  <a:srgbClr val="000000"/>
                </a:solidFill>
                <a:effectLst/>
                <a:uLnTx/>
                <a:uFillTx/>
                <a:latin typeface="Arial" charset="0"/>
                <a:ea typeface="+mn-ea"/>
                <a:cs typeface="+mn-cs"/>
              </a:rPr>
              <a:t>SMS</a:t>
            </a:r>
          </a:p>
        </p:txBody>
      </p:sp>
      <p:sp>
        <p:nvSpPr>
          <p:cNvPr id="62482" name="Text Box 18"/>
          <p:cNvSpPr txBox="1">
            <a:spLocks noChangeArrowheads="1"/>
          </p:cNvSpPr>
          <p:nvPr/>
        </p:nvSpPr>
        <p:spPr bwMode="auto">
          <a:xfrm>
            <a:off x="4140200" y="2636838"/>
            <a:ext cx="1223963" cy="3048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1400" b="1" i="0" u="none" strike="noStrike" kern="1200" cap="none" spc="0" normalizeH="0" baseline="0" noProof="0">
                <a:ln>
                  <a:noFill/>
                </a:ln>
                <a:solidFill>
                  <a:srgbClr val="000000"/>
                </a:solidFill>
                <a:effectLst/>
                <a:uLnTx/>
                <a:uFillTx/>
                <a:latin typeface="Arial" charset="0"/>
                <a:ea typeface="+mn-ea"/>
                <a:cs typeface="+mn-cs"/>
              </a:rPr>
              <a:t>TELEFON</a:t>
            </a:r>
          </a:p>
        </p:txBody>
      </p:sp>
      <p:sp>
        <p:nvSpPr>
          <p:cNvPr id="62483" name="Text Box 19"/>
          <p:cNvSpPr txBox="1">
            <a:spLocks noChangeArrowheads="1"/>
          </p:cNvSpPr>
          <p:nvPr/>
        </p:nvSpPr>
        <p:spPr bwMode="auto">
          <a:xfrm>
            <a:off x="5867400" y="3644900"/>
            <a:ext cx="1081088" cy="320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1500" b="1" i="0" u="none" strike="noStrike" kern="1200" cap="none" spc="0" normalizeH="0" baseline="0" noProof="0">
                <a:ln>
                  <a:noFill/>
                </a:ln>
                <a:solidFill>
                  <a:srgbClr val="000000"/>
                </a:solidFill>
                <a:effectLst/>
                <a:uLnTx/>
                <a:uFillTx/>
                <a:latin typeface="Arial" charset="0"/>
                <a:ea typeface="+mn-ea"/>
                <a:cs typeface="+mn-cs"/>
              </a:rPr>
              <a:t>E-MAIL</a:t>
            </a:r>
          </a:p>
        </p:txBody>
      </p:sp>
      <p:sp>
        <p:nvSpPr>
          <p:cNvPr id="62484" name="Rectangle 20"/>
          <p:cNvSpPr>
            <a:spLocks noChangeArrowheads="1"/>
          </p:cNvSpPr>
          <p:nvPr/>
        </p:nvSpPr>
        <p:spPr bwMode="auto">
          <a:xfrm>
            <a:off x="5940425" y="5734050"/>
            <a:ext cx="792163" cy="287338"/>
          </a:xfrm>
          <a:prstGeom prst="rect">
            <a:avLst/>
          </a:prstGeom>
          <a:solidFill>
            <a:schemeClr val="folHlink"/>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85" name="Text Box 21"/>
          <p:cNvSpPr txBox="1">
            <a:spLocks noChangeArrowheads="1"/>
          </p:cNvSpPr>
          <p:nvPr/>
        </p:nvSpPr>
        <p:spPr bwMode="auto">
          <a:xfrm>
            <a:off x="5940425" y="5734050"/>
            <a:ext cx="863600" cy="320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sz="1500" b="1" i="0" u="none" strike="noStrike" kern="1200" cap="none" spc="0" normalizeH="0" baseline="0" noProof="0">
                <a:ln>
                  <a:noFill/>
                </a:ln>
                <a:solidFill>
                  <a:srgbClr val="000000"/>
                </a:solidFill>
                <a:effectLst/>
                <a:uLnTx/>
                <a:uFillTx/>
                <a:latin typeface="Arial" charset="0"/>
                <a:ea typeface="+mn-ea"/>
                <a:cs typeface="+mn-cs"/>
              </a:rPr>
              <a:t>WWW</a:t>
            </a:r>
          </a:p>
        </p:txBody>
      </p:sp>
      <p:sp>
        <p:nvSpPr>
          <p:cNvPr id="62486" name="Rectangle 22"/>
          <p:cNvSpPr>
            <a:spLocks noChangeArrowheads="1"/>
          </p:cNvSpPr>
          <p:nvPr/>
        </p:nvSpPr>
        <p:spPr bwMode="auto">
          <a:xfrm>
            <a:off x="1258888" y="620713"/>
            <a:ext cx="6626225" cy="647700"/>
          </a:xfrm>
          <a:prstGeom prst="rect">
            <a:avLst/>
          </a:prstGeom>
          <a:no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87" name="Oval 23"/>
          <p:cNvSpPr>
            <a:spLocks noChangeArrowheads="1"/>
          </p:cNvSpPr>
          <p:nvPr/>
        </p:nvSpPr>
        <p:spPr bwMode="auto">
          <a:xfrm>
            <a:off x="395288" y="1628775"/>
            <a:ext cx="1368425" cy="1368425"/>
          </a:xfrm>
          <a:prstGeom prst="ellipse">
            <a:avLst/>
          </a:prstGeom>
          <a:solidFill>
            <a:srgbClr val="000080">
              <a:alpha val="60001"/>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88" name="Oval 24"/>
          <p:cNvSpPr>
            <a:spLocks noChangeArrowheads="1"/>
          </p:cNvSpPr>
          <p:nvPr/>
        </p:nvSpPr>
        <p:spPr bwMode="auto">
          <a:xfrm>
            <a:off x="971550" y="2276475"/>
            <a:ext cx="1008063" cy="1008063"/>
          </a:xfrm>
          <a:prstGeom prst="ellipse">
            <a:avLst/>
          </a:prstGeom>
          <a:solidFill>
            <a:srgbClr val="FFCC99">
              <a:alpha val="7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89" name="Oval 25"/>
          <p:cNvSpPr>
            <a:spLocks noChangeArrowheads="1"/>
          </p:cNvSpPr>
          <p:nvPr/>
        </p:nvSpPr>
        <p:spPr bwMode="auto">
          <a:xfrm>
            <a:off x="7596188" y="5013325"/>
            <a:ext cx="1366837" cy="1268413"/>
          </a:xfrm>
          <a:prstGeom prst="ellipse">
            <a:avLst/>
          </a:prstGeom>
          <a:solidFill>
            <a:srgbClr val="000080">
              <a:alpha val="5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90" name="Oval 26"/>
          <p:cNvSpPr>
            <a:spLocks noChangeArrowheads="1"/>
          </p:cNvSpPr>
          <p:nvPr/>
        </p:nvSpPr>
        <p:spPr bwMode="auto">
          <a:xfrm>
            <a:off x="7380288" y="4365625"/>
            <a:ext cx="1079500" cy="1081088"/>
          </a:xfrm>
          <a:prstGeom prst="ellipse">
            <a:avLst/>
          </a:prstGeom>
          <a:solidFill>
            <a:schemeClr val="accent2">
              <a:alpha val="77000"/>
            </a:scheme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491" name="Oval 27"/>
          <p:cNvSpPr>
            <a:spLocks noChangeArrowheads="1"/>
          </p:cNvSpPr>
          <p:nvPr/>
        </p:nvSpPr>
        <p:spPr bwMode="auto">
          <a:xfrm>
            <a:off x="7885113" y="4076700"/>
            <a:ext cx="935037" cy="865188"/>
          </a:xfrm>
          <a:prstGeom prst="ellipse">
            <a:avLst/>
          </a:prstGeom>
          <a:solidFill>
            <a:srgbClr val="FFFF99">
              <a:alpha val="80000"/>
            </a:srgbClr>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t>ZAGADNIENIA</a:t>
            </a:r>
          </a:p>
        </p:txBody>
      </p:sp>
      <p:sp>
        <p:nvSpPr>
          <p:cNvPr id="3" name="Symbol zastępczy zawartości 2"/>
          <p:cNvSpPr>
            <a:spLocks noGrp="1"/>
          </p:cNvSpPr>
          <p:nvPr>
            <p:ph idx="1"/>
          </p:nvPr>
        </p:nvSpPr>
        <p:spPr>
          <a:xfrm>
            <a:off x="457200" y="1981200"/>
            <a:ext cx="8229600" cy="4256112"/>
          </a:xfrm>
        </p:spPr>
        <p:txBody>
          <a:bodyPr/>
          <a:lstStyle/>
          <a:p>
            <a:pPr algn="just">
              <a:lnSpc>
                <a:spcPct val="90000"/>
              </a:lnSpc>
            </a:pPr>
            <a:r>
              <a:rPr lang="pl-PL" sz="2400" b="1" dirty="0"/>
              <a:t>Jakie czynniki przemawiają za atrakcyjnością telepracy i </a:t>
            </a:r>
            <a:r>
              <a:rPr lang="pl-PL" sz="2400" b="1" dirty="0" err="1"/>
              <a:t>telekooperacji</a:t>
            </a:r>
            <a:r>
              <a:rPr lang="pl-PL" sz="2400" b="1" dirty="0"/>
              <a:t>?</a:t>
            </a:r>
          </a:p>
          <a:p>
            <a:pPr algn="just">
              <a:lnSpc>
                <a:spcPct val="90000"/>
              </a:lnSpc>
            </a:pPr>
            <a:endParaRPr lang="pl-PL" sz="2400" b="1" dirty="0"/>
          </a:p>
          <a:p>
            <a:pPr algn="just">
              <a:lnSpc>
                <a:spcPct val="90000"/>
              </a:lnSpc>
            </a:pPr>
            <a:r>
              <a:rPr lang="pl-PL" sz="2400" b="1" dirty="0"/>
              <a:t>W jaki sposób telepraca wiąże się z radykalnym wzrostem znaczenia szkoleń i ciągłego podnoszenia kwalifikacji?</a:t>
            </a:r>
          </a:p>
          <a:p>
            <a:pPr algn="just">
              <a:lnSpc>
                <a:spcPct val="90000"/>
              </a:lnSpc>
            </a:pPr>
            <a:endParaRPr lang="pl-PL" sz="2400" b="1" dirty="0"/>
          </a:p>
          <a:p>
            <a:pPr algn="just">
              <a:lnSpc>
                <a:spcPct val="90000"/>
              </a:lnSpc>
            </a:pPr>
            <a:r>
              <a:rPr lang="pl-PL" sz="2400" b="1" dirty="0"/>
              <a:t>W jaki sposób telepraca i </a:t>
            </a:r>
            <a:r>
              <a:rPr lang="pl-PL" sz="2400" b="1" dirty="0" err="1"/>
              <a:t>telekooperacja</a:t>
            </a:r>
            <a:r>
              <a:rPr lang="pl-PL" sz="2400" b="1" dirty="0"/>
              <a:t> wpływa na zmniejszenie się bezrobocia?</a:t>
            </a:r>
          </a:p>
          <a:p>
            <a:pPr algn="just">
              <a:lnSpc>
                <a:spcPct val="90000"/>
              </a:lnSpc>
            </a:pPr>
            <a:endParaRPr lang="pl-PL" sz="2400" b="1" dirty="0"/>
          </a:p>
          <a:p>
            <a:pPr algn="just">
              <a:lnSpc>
                <a:spcPct val="90000"/>
              </a:lnSpc>
            </a:pPr>
            <a:r>
              <a:rPr lang="pl-PL" sz="2400" b="1" dirty="0"/>
              <a:t>W jaki sposób zapewnić szybszy rozwój form telepracy w polskich podmiotach gospodarczych?</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11560" y="692696"/>
            <a:ext cx="8136706" cy="1081088"/>
          </a:xfrm>
        </p:spPr>
        <p:txBody>
          <a:bodyPr/>
          <a:lstStyle/>
          <a:p>
            <a:pPr algn="ctr"/>
            <a:r>
              <a:rPr lang="pl-PL" b="1" dirty="0"/>
              <a:t>BIBLIOGRAFIA</a:t>
            </a:r>
          </a:p>
        </p:txBody>
      </p:sp>
      <p:sp>
        <p:nvSpPr>
          <p:cNvPr id="60419" name="Rectangle 3"/>
          <p:cNvSpPr>
            <a:spLocks noGrp="1" noChangeArrowheads="1"/>
          </p:cNvSpPr>
          <p:nvPr>
            <p:ph type="body" idx="1"/>
          </p:nvPr>
        </p:nvSpPr>
        <p:spPr>
          <a:xfrm>
            <a:off x="250825" y="1989138"/>
            <a:ext cx="8642350" cy="4608512"/>
          </a:xfrm>
        </p:spPr>
        <p:txBody>
          <a:bodyPr/>
          <a:lstStyle/>
          <a:p>
            <a:pPr>
              <a:buFont typeface="Arial" panose="020B0604020202020204" pitchFamily="34" charset="0"/>
              <a:buChar char="•"/>
            </a:pPr>
            <a:r>
              <a:rPr lang="pl-PL" sz="2400" b="1" u="sng" dirty="0"/>
              <a:t>Boś D.: </a:t>
            </a:r>
            <a:r>
              <a:rPr lang="pl-PL" sz="2400" b="1" dirty="0"/>
              <a:t>System Call Center, Gazeta IT nr 3 (11) </a:t>
            </a:r>
            <a:r>
              <a:rPr lang="pl-PL" sz="2400" b="1"/>
              <a:t>marzec 2003.</a:t>
            </a:r>
            <a:endParaRPr lang="pl-PL" sz="2400" b="1" dirty="0"/>
          </a:p>
          <a:p>
            <a:pPr>
              <a:buFont typeface="Arial" panose="020B0604020202020204" pitchFamily="34" charset="0"/>
              <a:buChar char="•"/>
            </a:pPr>
            <a:r>
              <a:rPr lang="pl-PL" sz="2400" b="1" u="sng" dirty="0"/>
              <a:t>Domaszewicz Z.: </a:t>
            </a:r>
            <a:r>
              <a:rPr lang="pl-PL" sz="2400" b="1" dirty="0"/>
              <a:t>Mała firma korzysta z </a:t>
            </a:r>
            <a:r>
              <a:rPr lang="pl-PL" sz="2400" b="1" dirty="0" err="1"/>
              <a:t>call</a:t>
            </a:r>
            <a:r>
              <a:rPr lang="pl-PL" sz="2400" b="1" dirty="0"/>
              <a:t> </a:t>
            </a:r>
            <a:r>
              <a:rPr lang="pl-PL" sz="2400" b="1" dirty="0" err="1"/>
              <a:t>center</a:t>
            </a:r>
            <a:r>
              <a:rPr lang="pl-PL" sz="2400" b="1" dirty="0"/>
              <a:t>. Gazeta Wyborcza 07.06.2005.</a:t>
            </a:r>
          </a:p>
          <a:p>
            <a:pPr>
              <a:buFont typeface="Arial" panose="020B0604020202020204" pitchFamily="34" charset="0"/>
              <a:buChar char="•"/>
            </a:pPr>
            <a:r>
              <a:rPr lang="pl-PL" sz="2400" b="1" u="sng" dirty="0"/>
              <a:t>Kamieńska</a:t>
            </a:r>
            <a:r>
              <a:rPr lang="pl-PL" sz="2400" b="1" dirty="0"/>
              <a:t> – Żyła M.: Struktura i ergonomia stanowiska komputerowego. Wyd. </a:t>
            </a:r>
            <a:r>
              <a:rPr lang="pl-PL" sz="2400" b="1" dirty="0" err="1"/>
              <a:t>Tarbonus</a:t>
            </a:r>
            <a:r>
              <a:rPr lang="pl-PL" sz="2400" b="1" dirty="0"/>
              <a:t> Tarnobrzeg 2002.</a:t>
            </a:r>
          </a:p>
          <a:p>
            <a:pPr>
              <a:buFont typeface="Arial" panose="020B0604020202020204" pitchFamily="34" charset="0"/>
              <a:buChar char="•"/>
            </a:pPr>
            <a:r>
              <a:rPr lang="pl-PL" sz="2400" b="1" u="sng" dirty="0" err="1"/>
              <a:t>Kurkus</a:t>
            </a:r>
            <a:r>
              <a:rPr lang="pl-PL" sz="2400" b="1" u="sng" dirty="0"/>
              <a:t> B.: Rozowska, M. Konarska A.: </a:t>
            </a:r>
            <a:r>
              <a:rPr lang="pl-PL" sz="2400" b="1" dirty="0"/>
              <a:t>„Telepraca – szanse i korzyści”. Bezpieczeństwo Pracy nr 5 2002.</a:t>
            </a:r>
          </a:p>
          <a:p>
            <a:pPr>
              <a:buFont typeface="Arial" panose="020B0604020202020204" pitchFamily="34" charset="0"/>
              <a:buChar char="•"/>
            </a:pPr>
            <a:r>
              <a:rPr lang="pl-PL" sz="2400" b="1" u="sng" dirty="0"/>
              <a:t>Susłow W. Statkiewicz M.: </a:t>
            </a:r>
            <a:r>
              <a:rPr lang="pl-PL" sz="2400" b="1" dirty="0"/>
              <a:t>Szkolenie informatyków w zakresie projektowania stanowisk pracy z komputerem. Bezpieczeństwo Pracy nr 12 2004.</a:t>
            </a:r>
          </a:p>
          <a:p>
            <a:pPr marL="0" indent="0">
              <a:buNone/>
            </a:pPr>
            <a:endParaRPr lang="pl-PL" sz="2400" b="1" dirty="0"/>
          </a:p>
          <a:p>
            <a:pPr>
              <a:lnSpc>
                <a:spcPct val="80000"/>
              </a:lnSpc>
              <a:buFont typeface="Wingdings" pitchFamily="2" charset="2"/>
              <a:buChar char="t"/>
            </a:pPr>
            <a:endParaRPr lang="pl-PL" sz="2400" b="1" dirty="0"/>
          </a:p>
          <a:p>
            <a:pPr>
              <a:lnSpc>
                <a:spcPct val="80000"/>
              </a:lnSpc>
              <a:buFont typeface="Wingdings" pitchFamily="2" charset="2"/>
              <a:buChar char="t"/>
            </a:pPr>
            <a:endParaRPr lang="pl-PL" sz="2400" b="1" dirty="0"/>
          </a:p>
          <a:p>
            <a:pPr>
              <a:lnSpc>
                <a:spcPct val="80000"/>
              </a:lnSpc>
              <a:buFont typeface="Wingdings" pitchFamily="2" charset="2"/>
              <a:buChar char="t"/>
            </a:pPr>
            <a:endParaRPr lang="pl-PL" sz="2400" b="1" dirty="0"/>
          </a:p>
          <a:p>
            <a:pPr algn="ctr">
              <a:lnSpc>
                <a:spcPct val="80000"/>
              </a:lnSpc>
              <a:buFont typeface="Wingdings" pitchFamily="2" charset="2"/>
              <a:buNone/>
            </a:pPr>
            <a:r>
              <a:rPr lang="pl-PL" sz="900" dirty="0"/>
              <a:t>	</a:t>
            </a:r>
            <a:endParaRPr lang="pl-PL" sz="900" b="1" dirty="0">
              <a:effectLst>
                <a:outerShdw blurRad="38100" dist="38100" dir="2700000" algn="tl">
                  <a:srgbClr val="FFFFFF"/>
                </a:outerShdw>
              </a:effectLst>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pl-PL" b="1" dirty="0"/>
              <a:t>TENDENCJE W ROZWOJU ERGONOMII</a:t>
            </a:r>
          </a:p>
        </p:txBody>
      </p:sp>
      <p:sp>
        <p:nvSpPr>
          <p:cNvPr id="3075" name="Rectangle 3"/>
          <p:cNvSpPr>
            <a:spLocks noGrp="1" noChangeArrowheads="1"/>
          </p:cNvSpPr>
          <p:nvPr>
            <p:ph type="subTitle" idx="1"/>
          </p:nvPr>
        </p:nvSpPr>
        <p:spPr/>
        <p:txBody>
          <a:bodyPr/>
          <a:lstStyle/>
          <a:p>
            <a:r>
              <a:rPr lang="pl-PL" b="1" dirty="0"/>
              <a:t>ERGONOMIA </a:t>
            </a:r>
          </a:p>
          <a:p>
            <a:r>
              <a:rPr lang="pl-PL" b="1" dirty="0"/>
              <a:t>I BEZPIECZEŃSTWO</a:t>
            </a:r>
          </a:p>
        </p:txBody>
      </p:sp>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2196F3-FEF8-49B1-9293-DF53A16573B3}"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F5720D-67DF-47EF-B2BD-917685022AD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8" name="Rectangle 2"/>
          <p:cNvSpPr>
            <a:spLocks noGrp="1" noChangeArrowheads="1"/>
          </p:cNvSpPr>
          <p:nvPr>
            <p:ph type="title"/>
          </p:nvPr>
        </p:nvSpPr>
        <p:spPr>
          <a:xfrm>
            <a:off x="-18256" y="0"/>
            <a:ext cx="9144000" cy="1143000"/>
          </a:xfrm>
          <a:solidFill>
            <a:schemeClr val="accent1">
              <a:lumMod val="40000"/>
              <a:lumOff val="60000"/>
            </a:schemeClr>
          </a:solidFill>
        </p:spPr>
        <p:txBody>
          <a:bodyPr/>
          <a:lstStyle/>
          <a:p>
            <a:r>
              <a:rPr lang="pl-PL" b="1"/>
              <a:t>TREŚĆ</a:t>
            </a:r>
          </a:p>
        </p:txBody>
      </p:sp>
      <p:sp>
        <p:nvSpPr>
          <p:cNvPr id="4099" name="Rectangle 3"/>
          <p:cNvSpPr>
            <a:spLocks noGrp="1" noChangeArrowheads="1"/>
          </p:cNvSpPr>
          <p:nvPr>
            <p:ph type="body" idx="1"/>
          </p:nvPr>
        </p:nvSpPr>
        <p:spPr>
          <a:xfrm>
            <a:off x="125760" y="1985868"/>
            <a:ext cx="8892480" cy="3816424"/>
          </a:xfrm>
          <a:solidFill>
            <a:srgbClr val="CCFFCC"/>
          </a:solidFill>
        </p:spPr>
        <p:txBody>
          <a:bodyPr/>
          <a:lstStyle/>
          <a:p>
            <a:r>
              <a:rPr lang="pl-PL" altLang="pl-PL" sz="2400" b="1" dirty="0"/>
              <a:t>System i stanowisko pracy</a:t>
            </a:r>
          </a:p>
          <a:p>
            <a:r>
              <a:rPr lang="pl-PL" altLang="pl-PL" sz="2400" b="1" dirty="0"/>
              <a:t>Ergonomia i kształtowanie systemu pracy</a:t>
            </a:r>
          </a:p>
          <a:p>
            <a:r>
              <a:rPr lang="pl-PL" altLang="pl-PL" sz="2400" b="1" dirty="0"/>
              <a:t>Reguły i warunki kształtowania pracy</a:t>
            </a:r>
          </a:p>
          <a:p>
            <a:r>
              <a:rPr lang="pl-PL" altLang="pl-PL" sz="2400" b="1" dirty="0"/>
              <a:t>Systemy zarządzania bezpieczeństwem</a:t>
            </a:r>
          </a:p>
          <a:p>
            <a:r>
              <a:rPr lang="pl-PL" altLang="pl-PL" sz="2400" b="1" dirty="0"/>
              <a:t>Narzędzia do modelowania i symulacji procesów</a:t>
            </a:r>
          </a:p>
          <a:p>
            <a:r>
              <a:rPr lang="pl-PL" altLang="pl-PL" sz="2400" b="1" dirty="0"/>
              <a:t>Procedura projektowania stanowiska pracy</a:t>
            </a:r>
          </a:p>
          <a:p>
            <a:r>
              <a:rPr lang="pl-PL" altLang="pl-PL" sz="2400" b="1" dirty="0"/>
              <a:t>Ergonomia cyfrowa i wirtualna</a:t>
            </a:r>
          </a:p>
          <a:p>
            <a:r>
              <a:rPr lang="pl-PL" altLang="pl-PL" sz="2400" b="1" dirty="0"/>
              <a:t>Kultura bezpieczeństwa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A39807-F68B-4550-91EC-E7277162016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74" name="Rectangle 2"/>
          <p:cNvSpPr>
            <a:spLocks noGrp="1" noChangeArrowheads="1"/>
          </p:cNvSpPr>
          <p:nvPr>
            <p:ph type="title"/>
          </p:nvPr>
        </p:nvSpPr>
        <p:spPr>
          <a:xfrm>
            <a:off x="0" y="0"/>
            <a:ext cx="9144000" cy="1143000"/>
          </a:xfrm>
          <a:solidFill>
            <a:schemeClr val="accent1">
              <a:lumMod val="40000"/>
              <a:lumOff val="60000"/>
            </a:schemeClr>
          </a:solidFill>
        </p:spPr>
        <p:txBody>
          <a:bodyPr/>
          <a:lstStyle/>
          <a:p>
            <a:r>
              <a:rPr lang="pl-PL" sz="4000" b="1" dirty="0"/>
              <a:t>SYSTEM PRACY I ERGONOMIA</a:t>
            </a:r>
          </a:p>
        </p:txBody>
      </p:sp>
      <p:sp>
        <p:nvSpPr>
          <p:cNvPr id="28675" name="Rectangle 3"/>
          <p:cNvSpPr>
            <a:spLocks noGrp="1" noChangeArrowheads="1"/>
          </p:cNvSpPr>
          <p:nvPr>
            <p:ph type="body" idx="1"/>
          </p:nvPr>
        </p:nvSpPr>
        <p:spPr>
          <a:xfrm>
            <a:off x="228600" y="4191000"/>
            <a:ext cx="8686800" cy="2362200"/>
          </a:xfrm>
          <a:solidFill>
            <a:srgbClr val="FFFF99"/>
          </a:solidFill>
        </p:spPr>
        <p:txBody>
          <a:bodyPr/>
          <a:lstStyle/>
          <a:p>
            <a:r>
              <a:rPr lang="pl-PL" sz="2400" b="1" u="sng" dirty="0"/>
              <a:t>Ergonomia jest kompleksową nauką empiryczną</a:t>
            </a:r>
            <a:r>
              <a:rPr lang="pl-PL" sz="2400" b="1" dirty="0"/>
              <a:t> ukierunkowaną na wieloaspektowe poznanie układu człowiek - praca i opracowanie dyrektyw dla urzeczywistnienia w praktyce obustronnego dostosowania elementów układu celem zapewnienia mu możliwie optymalnego funkcjonowania.</a:t>
            </a:r>
          </a:p>
          <a:p>
            <a:pPr algn="r">
              <a:buFontTx/>
              <a:buNone/>
            </a:pPr>
            <a:r>
              <a:rPr lang="pl-PL" sz="2000" b="1" dirty="0"/>
              <a:t>(Olszewski J.: 1993)</a:t>
            </a:r>
            <a:endParaRPr lang="pl-PL" sz="2400" dirty="0"/>
          </a:p>
          <a:p>
            <a:pPr algn="just"/>
            <a:endParaRPr lang="pl-PL" sz="2400" b="1" dirty="0"/>
          </a:p>
        </p:txBody>
      </p:sp>
      <p:sp>
        <p:nvSpPr>
          <p:cNvPr id="28676" name="Rectangle 4"/>
          <p:cNvSpPr>
            <a:spLocks noChangeArrowheads="1"/>
          </p:cNvSpPr>
          <p:nvPr/>
        </p:nvSpPr>
        <p:spPr bwMode="auto">
          <a:xfrm>
            <a:off x="304800" y="1524000"/>
            <a:ext cx="8686800" cy="22860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sng" strike="noStrike" kern="1200" cap="none" spc="0" normalizeH="0" baseline="0" noProof="0" dirty="0">
                <a:ln>
                  <a:noFill/>
                </a:ln>
                <a:solidFill>
                  <a:srgbClr val="000000"/>
                </a:solidFill>
                <a:effectLst/>
                <a:uLnTx/>
                <a:uFillTx/>
                <a:latin typeface="Arial" charset="0"/>
                <a:ea typeface="+mn-ea"/>
                <a:cs typeface="+mn-cs"/>
              </a:rPr>
              <a:t>System pracy</a:t>
            </a:r>
            <a:r>
              <a:rPr kumimoji="0" lang="pl-PL" sz="2400" b="1" i="0" u="none" strike="noStrike" kern="1200" cap="none" spc="0" normalizeH="0" baseline="0" noProof="0" dirty="0">
                <a:ln>
                  <a:noFill/>
                </a:ln>
                <a:solidFill>
                  <a:srgbClr val="000000"/>
                </a:solidFill>
                <a:effectLst/>
                <a:uLnTx/>
                <a:uFillTx/>
                <a:latin typeface="Arial" charset="0"/>
                <a:ea typeface="+mn-ea"/>
                <a:cs typeface="+mn-cs"/>
              </a:rPr>
              <a:t> obejmuje ludzi i środki pracy współdziałające w procesie pracy dla osiągnięcia określonego celu pracy w danej przestrzeni pracy, środowisku pracy i w warunkach pracy narzuconych przez cel pracy.                                              </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(PN-81 N-08010)                                                                     </a:t>
            </a:r>
          </a:p>
        </p:txBody>
      </p:sp>
    </p:spTree>
  </p:cSld>
  <p:clrMapOvr>
    <a:masterClrMapping/>
  </p:clrMapOvr>
</p:sld>
</file>

<file path=ppt/theme/theme1.xml><?xml version="1.0" encoding="utf-8"?>
<a:theme xmlns:a="http://schemas.openxmlformats.org/drawingml/2006/main" name="Pusta prezentacja">
  <a:themeElements>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usta prezentacja">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sta prezentacj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sta prezentacj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sta prezentacj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sta prezentacj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sta prezentacj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sta prezentacj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usta prezentacja">
  <a:themeElements>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usta prezentacja">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sta prezentacj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sta prezentacj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sta prezentacj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sta prezentacj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sta prezentacj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sta prezentacj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iksel">
  <a:themeElements>
    <a:clrScheme name="Piks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ksel">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ks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ks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ks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ks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ks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ks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ks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ks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ks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ks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ks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ks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usta prezentacja">
  <a:themeElements>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usta prezentacja">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sta prezentacj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sta prezentacj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sta prezentacj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sta prezentacj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sta prezentacj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sta prezentacj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Office\Szablony\Pusta prezentacja.pot</Template>
  <TotalTime>1375</TotalTime>
  <Words>9687</Words>
  <Application>Microsoft Office PowerPoint</Application>
  <PresentationFormat>Pokaz na ekranie (4:3)</PresentationFormat>
  <Paragraphs>1061</Paragraphs>
  <Slides>120</Slides>
  <Notes>68</Notes>
  <HiddenSlides>1</HiddenSlides>
  <MMClips>0</MMClips>
  <ScaleCrop>false</ScaleCrop>
  <HeadingPairs>
    <vt:vector size="8" baseType="variant">
      <vt:variant>
        <vt:lpstr>Używane czcionki</vt:lpstr>
      </vt:variant>
      <vt:variant>
        <vt:i4>6</vt:i4>
      </vt:variant>
      <vt:variant>
        <vt:lpstr>Motyw</vt:lpstr>
      </vt:variant>
      <vt:variant>
        <vt:i4>5</vt:i4>
      </vt:variant>
      <vt:variant>
        <vt:lpstr>Osadzone serwery OLE</vt:lpstr>
      </vt:variant>
      <vt:variant>
        <vt:i4>2</vt:i4>
      </vt:variant>
      <vt:variant>
        <vt:lpstr>Tytuły slajdów</vt:lpstr>
      </vt:variant>
      <vt:variant>
        <vt:i4>120</vt:i4>
      </vt:variant>
    </vt:vector>
  </HeadingPairs>
  <TitlesOfParts>
    <vt:vector size="133" baseType="lpstr">
      <vt:lpstr>Arial</vt:lpstr>
      <vt:lpstr>Arial Black</vt:lpstr>
      <vt:lpstr>Calibri</vt:lpstr>
      <vt:lpstr>Symbol</vt:lpstr>
      <vt:lpstr>Times New Roman</vt:lpstr>
      <vt:lpstr>Wingdings</vt:lpstr>
      <vt:lpstr>Pusta prezentacja</vt:lpstr>
      <vt:lpstr>1_Pusta prezentacja</vt:lpstr>
      <vt:lpstr>Motyw pakietu Office</vt:lpstr>
      <vt:lpstr>Piksel</vt:lpstr>
      <vt:lpstr>2_Pusta prezentacja</vt:lpstr>
      <vt:lpstr>SnapGrafx</vt:lpstr>
      <vt:lpstr>Dokument</vt:lpstr>
      <vt:lpstr>PODSTAWY ERGONOMII</vt:lpstr>
      <vt:lpstr>TREŚĆ</vt:lpstr>
      <vt:lpstr>PRACA I TECHNIKA  W SPOŁECZEŃSTWIE</vt:lpstr>
      <vt:lpstr>PRACA I TECHNIKA  W SPOŁECZEŃSTWIE</vt:lpstr>
      <vt:lpstr>ROZWÓJ TECHNICZNYCH UMIEJĘTNOŚCI CZŁOWIEKA</vt:lpstr>
      <vt:lpstr>ROZWÓJ TECHNICZNYCH UMIEJĘTNOŚCI CZŁOWIEKA</vt:lpstr>
      <vt:lpstr>WARTOŚĆ PRACY A ZMIANY SPOSOBÓW WYTWARZANIA</vt:lpstr>
      <vt:lpstr>CZYNNIKI  KSZTAŁTUĄCE ORGANIZACJĘ PRACY</vt:lpstr>
      <vt:lpstr>FORMY ROZWOJU ORGANIZACJI PRACY</vt:lpstr>
      <vt:lpstr>ZMIANA  WYTWARZANIA –PRODUKCJA RZEMIEŚLNICZA</vt:lpstr>
      <vt:lpstr>ZMIANA WYTWARZANIA –  PRODUKCJA PRZEMYSŁOWA</vt:lpstr>
      <vt:lpstr>NAUKA O PRACY ORAZ NOWE WARTOŚCI W TECHNICE</vt:lpstr>
      <vt:lpstr>ŹRÓDŁA ERGONOMII  W PRAKTYCE I NAUCE</vt:lpstr>
      <vt:lpstr>MODEL  SYSTEM PRACY</vt:lpstr>
      <vt:lpstr>ELEMENTY I REALCJE  W SYSTEMIE PRACY</vt:lpstr>
      <vt:lpstr>CELE  SYSTEMU PRACY</vt:lpstr>
      <vt:lpstr>RODOWÓD  ERGONOMII</vt:lpstr>
      <vt:lpstr>OKREŚLENIE  ERGONOMII</vt:lpstr>
      <vt:lpstr>NOWE UJĘCIE  DEFINICJI ERGONOMII</vt:lpstr>
      <vt:lpstr>ASPEKTY BADAŃ  ERGONOMII</vt:lpstr>
      <vt:lpstr>NAJNOWSZE KIERUNKI ROZWOJU ERGONOMII</vt:lpstr>
      <vt:lpstr>NAUKI UCZESTNICZĄCE  W ROZWOJU ERGONOMII</vt:lpstr>
      <vt:lpstr>ZAGADNIENIA                     DO DYSKUSJI</vt:lpstr>
      <vt:lpstr>BIBLIOGRAFIA</vt:lpstr>
      <vt:lpstr>ELEMENTY ORGANIZACJI PROCESÓW PRACY</vt:lpstr>
      <vt:lpstr>TREŚĆ</vt:lpstr>
      <vt:lpstr>DEFINICJA I CECHY  PRACY LUDZKIEJ</vt:lpstr>
      <vt:lpstr>RODZAJOWE KRYTERIA PODZIAŁU PRACY</vt:lpstr>
      <vt:lpstr>SYSTEM  I STANOWISKO PRACY</vt:lpstr>
      <vt:lpstr>ELEMENTY SYSTEMU  PRACY</vt:lpstr>
      <vt:lpstr>DEFINICJA  ORGANIZACJI PRACY</vt:lpstr>
      <vt:lpstr>ISTOTA PROCESU ORGANIZOWANIA</vt:lpstr>
      <vt:lpstr>STRUKTURYZACJA PRACY         - W UJĘCIU MAKRO</vt:lpstr>
      <vt:lpstr>STRUKTURYZACJA PRACY  - W UJĘCIU MIKRO</vt:lpstr>
      <vt:lpstr>CELE I ZASADY  ORGANIZACJI PRACY</vt:lpstr>
      <vt:lpstr>CZYNNOŚCI I WYNIKI ORGANIZOWANIA PRACY</vt:lpstr>
      <vt:lpstr>KONCEPCJA  LEAN MANAGEMENT</vt:lpstr>
      <vt:lpstr>ELEMENTY BUDOWANIA ORGANIZACJI</vt:lpstr>
      <vt:lpstr>KONSTRUOWANIE ORGANIZACJI</vt:lpstr>
      <vt:lpstr>EFEKTY SPECJALIZACJI  SYSTEMÓW PRACY</vt:lpstr>
      <vt:lpstr>ALTERNATYWY  DLA SPECJALIZACJI</vt:lpstr>
      <vt:lpstr>HIERARCHIA PODPORZĄDKOWANIA</vt:lpstr>
      <vt:lpstr>PODSTAWY  GRUPOWANIA</vt:lpstr>
      <vt:lpstr>ROZDZIELANIE UPRAWNIEŃ  W ORGANIZACJI</vt:lpstr>
      <vt:lpstr>STRUKTURALNE  TECHNIKI KOORDYNACJI</vt:lpstr>
      <vt:lpstr>KRYTERIA OCENY STANOWISKA PRACY</vt:lpstr>
      <vt:lpstr>ZAGADNIENIA                    </vt:lpstr>
      <vt:lpstr>BIBLIOGRAFIA</vt:lpstr>
      <vt:lpstr>ERGONOMIA  PRACY W PRZEMYŚLE</vt:lpstr>
      <vt:lpstr>TREŚĆ</vt:lpstr>
      <vt:lpstr>KONCEPCJE STANOWISK PRACY</vt:lpstr>
      <vt:lpstr>ERGONOMICZNE KRYTERIA</vt:lpstr>
      <vt:lpstr>MODELOWANIE STANOWISK PRACY</vt:lpstr>
      <vt:lpstr>OŚWIETLENIE STANOWISK PRACY</vt:lpstr>
      <vt:lpstr>PRZEMYSŁOWE KRZESŁA</vt:lpstr>
      <vt:lpstr>MONTAŻOWE STOŁY </vt:lpstr>
      <vt:lpstr>EKRANOWE MONITORY</vt:lpstr>
      <vt:lpstr>WYPOSAŻENIE POMOCNICZE</vt:lpstr>
      <vt:lpstr>PROJEKTY STANOWISK PRACY</vt:lpstr>
      <vt:lpstr>ROZMIESZCZENIE STANOWISK PRACY</vt:lpstr>
      <vt:lpstr>PRZEMYSŁ ELEKTROTECHNICZNY</vt:lpstr>
      <vt:lpstr>PRZEMYSŁ INFORMATYCZNY</vt:lpstr>
      <vt:lpstr>PRZEMYSŁ MASZYNOWY</vt:lpstr>
      <vt:lpstr>PRZEMYSŁ SAMOCHODOWY</vt:lpstr>
      <vt:lpstr>PRZEMYSŁ OBRONNY</vt:lpstr>
      <vt:lpstr>PRZEMYSŁ CHEMICZNY</vt:lpstr>
      <vt:lpstr>PRZEMYSŁ PRZETWÓRCZY</vt:lpstr>
      <vt:lpstr>PRZEMYSŁ LEKKI</vt:lpstr>
      <vt:lpstr>PRZEMYSŁ FARMACEUTYCZNY</vt:lpstr>
      <vt:lpstr>PRZEMYSŁ MEDYCZNY</vt:lpstr>
      <vt:lpstr>ZAGADNIENIA</vt:lpstr>
      <vt:lpstr>BIBLIOGRAFIA</vt:lpstr>
      <vt:lpstr>   </vt:lpstr>
      <vt:lpstr>TREŚĆ</vt:lpstr>
      <vt:lpstr>TELEPRACA</vt:lpstr>
      <vt:lpstr>TELEPRACA</vt:lpstr>
      <vt:lpstr>WSPARCIE DLA PRACY GRUP  W ORGANIZACJI WIRTUALNEJ</vt:lpstr>
      <vt:lpstr>TELEPRACA</vt:lpstr>
      <vt:lpstr>TELEPRACA</vt:lpstr>
      <vt:lpstr>TELEPRACA</vt:lpstr>
      <vt:lpstr>KSZTAŁTOWANIE STANOWISK   DO TELEPRACY</vt:lpstr>
      <vt:lpstr>TELEPRACA</vt:lpstr>
      <vt:lpstr>TELEPRACA</vt:lpstr>
      <vt:lpstr>ASPEKTY I KRYTERIA  OCENY TELEPRACY</vt:lpstr>
      <vt:lpstr>ISTOTA  CALL  CENTER</vt:lpstr>
      <vt:lpstr>ROZWÓJ CALL CENTER</vt:lpstr>
      <vt:lpstr>PRIORYTET CALL CENTER</vt:lpstr>
      <vt:lpstr>USŁUGI OFEROWANE </vt:lpstr>
      <vt:lpstr>TELEMARKETING WYCHODZĄCY</vt:lpstr>
      <vt:lpstr>TELEMARKETING PRZYCHODZĄCY</vt:lpstr>
      <vt:lpstr>SPRAWNY SYSTEM </vt:lpstr>
      <vt:lpstr>BUDOWA SYSTEMU</vt:lpstr>
      <vt:lpstr>PRACOWNICY CALL CENTER</vt:lpstr>
      <vt:lpstr>STANOWISKO OPERATORSKIE</vt:lpstr>
      <vt:lpstr>ZAGADNIENIA</vt:lpstr>
      <vt:lpstr>BIBLIOGRAFIA</vt:lpstr>
      <vt:lpstr>TENDENCJE W ROZWOJU ERGONOMII</vt:lpstr>
      <vt:lpstr>TREŚĆ</vt:lpstr>
      <vt:lpstr>SYSTEM PRACY I ERGONOMIA</vt:lpstr>
      <vt:lpstr>RODOWÓD NAUK O PRACY</vt:lpstr>
      <vt:lpstr>CZTERY WYMIARY PRACY</vt:lpstr>
      <vt:lpstr>KIERUNKI ROZWOJU ERGONOMII</vt:lpstr>
      <vt:lpstr>PROCES BEZPIECZEŃSTWA</vt:lpstr>
      <vt:lpstr>SYSTEM ZARZĄDZANIA BHP</vt:lpstr>
      <vt:lpstr>ZASADY BEZPIECZEŃSTWA</vt:lpstr>
      <vt:lpstr>PARADYGMATY KSZTAŁTOWANIA</vt:lpstr>
      <vt:lpstr>KONCEPCJA OPEN SPACE</vt:lpstr>
      <vt:lpstr>ERGONOMIA CYFROWA </vt:lpstr>
      <vt:lpstr>MODELOWANIE I SYMULACJA </vt:lpstr>
      <vt:lpstr>ERGONOMIA WIRTUALNA</vt:lpstr>
      <vt:lpstr>ERGONOMIA WIRTUALNA</vt:lpstr>
      <vt:lpstr>STAN NORMALIZACJI</vt:lpstr>
      <vt:lpstr>CELE I ZASADY LMRA</vt:lpstr>
      <vt:lpstr>KULTURA BEZPIECZEŃSTWA</vt:lpstr>
      <vt:lpstr>ASPEKTY KULTURY BHP</vt:lpstr>
      <vt:lpstr>DIAGNOZA KLIMATU KULTURY</vt:lpstr>
      <vt:lpstr>WZMACNIANIE BEZPIECZEŃSTWA</vt:lpstr>
      <vt:lpstr>KRZYWA BRADLEY DuPont</vt:lpstr>
      <vt:lpstr>ZAGADNIENIA  DO DYSKUSJI</vt:lpstr>
      <vt:lpstr>BIBLIOGRAFIA</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tytułu slajdu</dc:title>
  <dc:creator>Grabosz</dc:creator>
  <cp:lastModifiedBy>Jerzy Grabosz</cp:lastModifiedBy>
  <cp:revision>111</cp:revision>
  <cp:lastPrinted>2020-02-17T12:46:21Z</cp:lastPrinted>
  <dcterms:created xsi:type="dcterms:W3CDTF">1998-09-29T10:29:30Z</dcterms:created>
  <dcterms:modified xsi:type="dcterms:W3CDTF">2020-02-18T09:42:44Z</dcterms:modified>
</cp:coreProperties>
</file>