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33" r:id="rId3"/>
  </p:sldMasterIdLst>
  <p:sldIdLst>
    <p:sldId id="256" r:id="rId4"/>
    <p:sldId id="286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8" r:id="rId14"/>
    <p:sldId id="298" r:id="rId15"/>
    <p:sldId id="299" r:id="rId16"/>
    <p:sldId id="300" r:id="rId17"/>
    <p:sldId id="301" r:id="rId18"/>
    <p:sldId id="30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11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4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88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26AF-9BAF-4812-B81D-E08CC998EF1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5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2FD16-AD6A-4A14-980C-1A2071EAC77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0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7CE5-C775-43EA-B926-5A4145E2F9C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20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5ACC2-C6C9-4EB2-B100-3734C8888C64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1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AF8BE-77A8-4338-ABD2-05580EFE4FB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46B2-98A3-47DA-9DD2-DC85014F5E6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8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8051E-E157-48CE-8E5E-A0E833BA390A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3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FB775-C585-4F6A-814F-D107210CE28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03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FD69A-925F-4007-93F6-BAAF910BE78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9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E4700-2F59-4EF8-B1F5-625FA62452D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4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9F0E-8A8F-4902-8BA2-5710402D7CF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2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8C2C5-D18A-40A1-9A49-EE6640B7E28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4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51E0-1EAA-4F79-B838-DDEF55FEE6F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4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7DB6E-4E84-495F-A0E2-B3E741FA158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0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320C-2810-4EBF-97EC-C9BF9701106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4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A9FF2-A6D8-40ED-843B-A7C76FAB95C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51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2755-3B66-4921-AD37-893442EEC19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02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1000-6BFD-4CEE-A3AF-1869D5F8ECE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994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CF4E-AC7D-41D6-98D1-3B81C4727D14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52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8850-FF18-4ABC-A83B-E4FF16D8666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0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1F949-BD22-48EB-A641-0048A279653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44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408C-B5B0-4A2D-B726-FBEE56EF6B6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09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30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08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36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07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39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B1FC-850A-48E3-97CE-2E5F1B4B3774}" type="datetimeFigureOut">
              <a:rPr lang="pl-PL" smtClean="0"/>
              <a:t>2021-06-17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CF75-AFDE-4E44-B07E-5CC73EF728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02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8DCD77-4F4B-4041-B730-B787A169D7AC}" type="slidenum">
              <a:rPr lang="pl-PL" alt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E81456-F055-4C6D-A299-C7A864B67A1D}" type="slidenum">
              <a:rPr lang="pl-PL" alt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9.png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Relationship Id="rId1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57907"/>
            <a:ext cx="7772400" cy="533921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800000"/>
                </a:solidFill>
              </a:rPr>
              <a:t>Techniki kosmiczne </a:t>
            </a:r>
            <a:r>
              <a:rPr lang="pl-PL" sz="2400" b="1" dirty="0" smtClean="0">
                <a:solidFill>
                  <a:srgbClr val="800000"/>
                </a:solidFill>
              </a:rPr>
              <a:t>i </a:t>
            </a:r>
            <a:r>
              <a:rPr lang="pl-PL" sz="2400" b="1" dirty="0">
                <a:solidFill>
                  <a:srgbClr val="800000"/>
                </a:solidFill>
              </a:rPr>
              <a:t>satelitarne w praktyce</a:t>
            </a:r>
            <a:endParaRPr lang="pl-PL" sz="2400" dirty="0">
              <a:solidFill>
                <a:srgbClr val="8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509563"/>
            <a:ext cx="6400800" cy="8885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Techniki </a:t>
            </a:r>
            <a:r>
              <a:rPr lang="pl-PL" sz="24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satelitarne </a:t>
            </a:r>
            <a:r>
              <a:rPr lang="pl-PL" sz="24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w praktyce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5496" y="476672"/>
            <a:ext cx="9144000" cy="5486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000" b="1" dirty="0" smtClean="0">
                <a:solidFill>
                  <a:srgbClr val="0000FF"/>
                </a:solidFill>
              </a:rPr>
              <a:t>Politechnika Wielu Pokoleń</a:t>
            </a:r>
            <a:endParaRPr lang="pl-PL" sz="2000" b="1" dirty="0">
              <a:solidFill>
                <a:srgbClr val="0000FF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2636912"/>
            <a:ext cx="9144000" cy="32403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rgbClr val="0000FF"/>
                </a:solidFill>
              </a:rPr>
              <a:t>Ćwiczenie </a:t>
            </a:r>
            <a:r>
              <a:rPr lang="pl-PL" sz="2800" b="1" dirty="0" smtClean="0">
                <a:solidFill>
                  <a:srgbClr val="0000FF"/>
                </a:solidFill>
              </a:rPr>
              <a:t>4</a:t>
            </a:r>
            <a:endParaRPr lang="pl-PL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800" b="1" smtClean="0">
                <a:solidFill>
                  <a:srgbClr val="0000FF"/>
                </a:solidFill>
              </a:rPr>
              <a:t>Klasyfikacja obrazów </a:t>
            </a:r>
            <a:r>
              <a:rPr lang="pl-PL" sz="2800" b="1" dirty="0" smtClean="0">
                <a:solidFill>
                  <a:srgbClr val="0000FF"/>
                </a:solidFill>
              </a:rPr>
              <a:t>satelitarnych</a:t>
            </a:r>
            <a:endParaRPr lang="pl-PL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pl-PL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00FF"/>
                </a:solidFill>
              </a:rPr>
              <a:t>dr hab. inż. Zbigniew Łubniewski</a:t>
            </a:r>
            <a:endParaRPr lang="pl-PL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1" y="4462201"/>
            <a:ext cx="81064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altLang="pl-PL" sz="2000" b="1" dirty="0" smtClean="0">
                <a:latin typeface="Arial" charset="0"/>
              </a:rPr>
              <a:t>Klasyfikacja obrazu (nadzorowana)</a:t>
            </a:r>
            <a:r>
              <a:rPr lang="pl-PL" altLang="pl-PL" sz="2000" dirty="0" smtClean="0">
                <a:latin typeface="Arial" charset="0"/>
              </a:rPr>
              <a:t> – przydzielanie piksela obrazu, grupy pikseli obrazu (np. segmentu) bądź całego obrazu do określonej, znanej klasy (typu terenu, obiektu), na podstawie cech jak wyżej, przez porównywanie ich z charakterystyką zbioru uczącego.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6833" y="1953094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altLang="pl-PL" sz="2000" b="1" dirty="0" smtClean="0">
                <a:latin typeface="Arial" charset="0"/>
              </a:rPr>
              <a:t>Klasyfikacja obrazu (nienadzorowana)</a:t>
            </a:r>
            <a:r>
              <a:rPr lang="pl-PL" altLang="pl-PL" sz="2000" dirty="0" smtClean="0">
                <a:latin typeface="Arial" charset="0"/>
              </a:rPr>
              <a:t> – proces podziału zbioru pikseli obrazu / zbioru fragmentów obrazu / zbioru całych obrazów na grupy jak najbardziej podobne do siebie pod względem </a:t>
            </a:r>
            <a:r>
              <a:rPr lang="pl-PL" altLang="pl-PL" sz="2000" dirty="0">
                <a:latin typeface="Arial" charset="0"/>
              </a:rPr>
              <a:t>określonych cech (jasność piksela/wartość promieniowania w danym kanale/kanałach spektralnych, cechy tekstury, parametry kształtu </a:t>
            </a:r>
            <a:r>
              <a:rPr lang="pl-PL" altLang="pl-PL" sz="2000" dirty="0" smtClean="0">
                <a:latin typeface="Arial" charset="0"/>
              </a:rPr>
              <a:t>obszaru) a między sobą jak najbardziej się różniące.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958370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>
                <a:solidFill>
                  <a:srgbClr val="3333CC"/>
                </a:solidFill>
                <a:latin typeface="Arial" charset="0"/>
              </a:rPr>
              <a:t>Klasyfikacja obrazu 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b="1" smtClean="0">
                <a:solidFill>
                  <a:srgbClr val="3333CC"/>
                </a:solidFill>
                <a:latin typeface="Arial" charset="0"/>
              </a:rPr>
              <a:t>KLASYFIKACJA OBRAZÓW</a:t>
            </a:r>
          </a:p>
        </p:txBody>
      </p:sp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1143000" y="1371600"/>
            <a:ext cx="7315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28600" algn="l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Wybór parametrów wejściowych (cech):</a:t>
            </a:r>
            <a:endParaRPr lang="pl-PL" altLang="pl-PL" sz="1400" b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wartości pojedynczych pikseli obrazu z poszczególnych zakresów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funkcje oparte na wartościach pikseli z różnych zakresów </a:t>
            </a:r>
            <a:b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(np. wskaźniki)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cechy struktury przestrzennej fragmentu obrazu (analiza spektralna, analiza tekstur)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kształt i inne cechy obiektów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800" smtClean="0">
              <a:solidFill>
                <a:srgbClr val="000000"/>
              </a:solidFill>
            </a:endParaRPr>
          </a:p>
        </p:txBody>
      </p:sp>
      <p:sp>
        <p:nvSpPr>
          <p:cNvPr id="25604" name="Rectangle 37"/>
          <p:cNvSpPr>
            <a:spLocks noChangeArrowheads="1"/>
          </p:cNvSpPr>
          <p:nvPr/>
        </p:nvSpPr>
        <p:spPr bwMode="auto">
          <a:xfrm>
            <a:off x="1143000" y="3810000"/>
            <a:ext cx="72390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228600" algn="l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b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Algorytm klasyfikacji:</a:t>
            </a:r>
            <a:endParaRPr lang="pl-PL" altLang="pl-PL" sz="1400" b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klasyfikacja „ręczna” (przez człowieka) i automatyczna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redukcja ilości cech (wymiaru wektora cech) opisujących rozpoznawane obiekty – analiza głównych składowych </a:t>
            </a:r>
            <a:b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PCA (</a:t>
            </a:r>
            <a:r>
              <a:rPr lang="pl-PL" altLang="pl-PL" sz="1800" i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Component Analysis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klasyfikacja nadzorowana (z nauczycielem) i nienadzorowana </a:t>
            </a:r>
            <a:b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(bez nauczyciela)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80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pl-PL" altLang="pl-PL" sz="800" smtClean="0">
                <a:solidFill>
                  <a:srgbClr val="000000"/>
                </a:solidFill>
                <a:cs typeface="Times New Roman" pitchFamily="18" charset="0"/>
              </a:rPr>
              <a:t>       </a:t>
            </a:r>
            <a:r>
              <a:rPr lang="pl-PL" altLang="pl-PL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wybór rodzaju algorytmu (systemu) klasyfikacji</a:t>
            </a:r>
            <a:endParaRPr lang="pl-PL" altLang="pl-PL" sz="140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403218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Klasyfikator </a:t>
            </a:r>
            <a:r>
              <a:rPr lang="pl-PL" altLang="pl-PL" sz="2000" b="1" dirty="0" err="1" smtClean="0">
                <a:solidFill>
                  <a:srgbClr val="3333CC"/>
                </a:solidFill>
                <a:latin typeface="Arial" charset="0"/>
              </a:rPr>
              <a:t>minimalnoodległościowy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381000" y="1143000"/>
                <a:ext cx="9144000" cy="1778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Wybieramy taką klasę (</a:t>
                </a:r>
                <a:r>
                  <a:rPr lang="pl-PL" altLang="pl-PL" sz="1800" b="0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pl-PL" altLang="pl-PL" sz="1800" b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-tą), dla której odległość wektora obserwacji </a:t>
                </a:r>
                <a:r>
                  <a:rPr lang="pl-PL" altLang="pl-PL" sz="1800" b="1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pl-PL" altLang="pl-PL" sz="18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br>
                  <a:rPr lang="pl-PL" altLang="pl-PL" sz="18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pl-PL" altLang="pl-PL" sz="18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od środka skupienia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altLang="pl-PL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altLang="pl-PL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pl-PL" altLang="pl-PL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pl-PL" altLang="pl-PL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  <a:endParaRPr lang="pl-PL" altLang="pl-PL" sz="14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50000"/>
                  </a:spcAft>
                  <a:buFontTx/>
                  <a:buNone/>
                </a:pPr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d(</a:t>
                </a:r>
                <a:r>
                  <a:rPr lang="pl-PL" altLang="pl-PL" sz="1800" b="1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altLang="pl-PL" sz="1800" i="1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l-PL" altLang="pl-PL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pl-PL" altLang="pl-PL" sz="18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pl-PL" altLang="pl-PL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), </a:t>
                </a:r>
                <a:r>
                  <a:rPr lang="pl-PL" altLang="pl-PL" sz="1800" b="0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</a:t>
                </a:r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pl-PL" altLang="pl-PL" sz="1800" b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</a:t>
                </a:r>
                <a:r>
                  <a:rPr lang="pl-PL" altLang="pl-PL" sz="1800" b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1, ..., </a:t>
                </a:r>
                <a:r>
                  <a:rPr lang="pl-PL" altLang="pl-PL" sz="1800" b="0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K</a:t>
                </a:r>
                <a:r>
                  <a:rPr lang="pl-PL" altLang="pl-PL" sz="1800" b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:r>
                  <a:rPr lang="pl-PL" altLang="pl-PL" sz="1800" b="0" i="1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K</a:t>
                </a:r>
                <a:r>
                  <a:rPr lang="pl-PL" altLang="pl-PL" sz="1800" b="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:r>
                  <a:rPr lang="pl-PL" altLang="pl-PL" sz="1800" b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–</a:t>
                </a:r>
                <a:r>
                  <a:rPr lang="pl-PL" altLang="pl-PL" sz="1800" b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liczba klas</a:t>
                </a:r>
                <a:endParaRPr lang="pl-PL" altLang="pl-PL" sz="14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pl-PL" altLang="pl-PL" sz="1800" b="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jest najmniejsza.</a:t>
                </a:r>
                <a:endParaRPr lang="pl-PL" altLang="pl-PL" sz="14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pl-PL" altLang="pl-PL" sz="1800" b="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143000"/>
                <a:ext cx="9144000" cy="1778757"/>
              </a:xfrm>
              <a:prstGeom prst="rect">
                <a:avLst/>
              </a:prstGeom>
              <a:blipFill rotWithShape="1">
                <a:blip r:embed="rId2"/>
                <a:stretch>
                  <a:fillRect l="-600" t="-17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100606" y="3155156"/>
            <a:ext cx="0" cy="25472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V="1">
            <a:off x="2374235" y="4428784"/>
            <a:ext cx="0" cy="25472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29456" y="5914685"/>
            <a:ext cx="744424" cy="21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cecha x</a:t>
            </a:r>
            <a:r>
              <a:rPr lang="pl-PL" altLang="pl-PL" sz="1400" b="0" baseline="-25000">
                <a:latin typeface="Arial" charset="0"/>
              </a:rPr>
              <a:t>1</a:t>
            </a:r>
            <a:endParaRPr lang="pl-PL" altLang="pl-PL" sz="1400" b="0">
              <a:latin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0" y="3261292"/>
            <a:ext cx="744424" cy="21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dirty="0">
                <a:latin typeface="Arial" charset="0"/>
              </a:rPr>
              <a:t>cecha x</a:t>
            </a:r>
            <a:r>
              <a:rPr lang="pl-PL" altLang="pl-PL" sz="1400" b="0" baseline="-25000" dirty="0">
                <a:latin typeface="Arial" charset="0"/>
              </a:rPr>
              <a:t>2</a:t>
            </a:r>
            <a:endParaRPr lang="pl-PL" altLang="pl-PL" sz="1400" b="0" dirty="0">
              <a:latin typeface="Arial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312877" y="4428785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573794" y="4610100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467659" y="4396354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1681404" y="4319701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1419013" y="4322649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2327063" y="5232173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86506" y="5413488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896069" y="5437074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921129" y="4965360"/>
            <a:ext cx="41275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1327" y="5302930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2988937" y="5213010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738339" y="5180579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1542838" y="4232728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2698538" y="5347153"/>
            <a:ext cx="39801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2879854" y="3771333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3021368" y="3912847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3092125" y="3778703"/>
            <a:ext cx="41275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2965352" y="3659301"/>
            <a:ext cx="39801" cy="3980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1214112" y="3964441"/>
            <a:ext cx="611755" cy="1017134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2635152" y="3480934"/>
            <a:ext cx="740002" cy="62207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2085310" y="4828268"/>
            <a:ext cx="1273629" cy="798966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252439" y="3669619"/>
            <a:ext cx="744424" cy="21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klasa 1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766347" y="3189060"/>
            <a:ext cx="744424" cy="21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klasa 2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638100" y="4542291"/>
            <a:ext cx="744424" cy="21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klasa 3</a:t>
            </a: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3099496" y="5050858"/>
            <a:ext cx="769484" cy="1577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3019894" y="5170260"/>
            <a:ext cx="809285" cy="2756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846868" y="4722132"/>
            <a:ext cx="1166019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dirty="0">
                <a:latin typeface="Arial" charset="0"/>
              </a:rPr>
              <a:t>obiekty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dirty="0" smtClean="0">
                <a:latin typeface="Arial" charset="0"/>
              </a:rPr>
              <a:t>(np. piksele </a:t>
            </a:r>
            <a:r>
              <a:rPr lang="pl-PL" altLang="pl-PL" sz="1400" b="0" dirty="0">
                <a:latin typeface="Arial" charset="0"/>
              </a:rPr>
              <a:t>lub fragmenty obrazu)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45486" y="2775512"/>
            <a:ext cx="2408237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5539256" y="3172505"/>
            <a:ext cx="0" cy="254725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rot="5400000" flipV="1">
            <a:off x="6812885" y="4446133"/>
            <a:ext cx="0" cy="25472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1487559" y="4374465"/>
            <a:ext cx="83578" cy="8357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2962404" y="3756814"/>
            <a:ext cx="83578" cy="8357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2661875" y="5227751"/>
            <a:ext cx="83578" cy="8357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rostokąt 44"/>
              <p:cNvSpPr/>
              <p:nvPr/>
            </p:nvSpPr>
            <p:spPr>
              <a:xfrm>
                <a:off x="1475152" y="4306785"/>
                <a:ext cx="487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altLang="pl-PL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altLang="pl-PL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pl-PL" altLang="pl-PL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l-PL" altLang="pl-PL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5" name="Prostoką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52" y="4306785"/>
                <a:ext cx="48769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rostokąt 46"/>
              <p:cNvSpPr/>
              <p:nvPr/>
            </p:nvSpPr>
            <p:spPr>
              <a:xfrm>
                <a:off x="3008837" y="3728181"/>
                <a:ext cx="487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altLang="pl-PL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altLang="pl-PL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pl-PL" altLang="pl-PL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l-PL" altLang="pl-PL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7" name="Prostoką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37" y="3728181"/>
                <a:ext cx="48769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rostokąt 47"/>
              <p:cNvSpPr/>
              <p:nvPr/>
            </p:nvSpPr>
            <p:spPr>
              <a:xfrm>
                <a:off x="2374235" y="4902642"/>
                <a:ext cx="487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altLang="pl-PL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l-PL" altLang="pl-PL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pl-PL" altLang="pl-PL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l-PL" altLang="pl-PL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8" name="Prostoką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5" y="4902642"/>
                <a:ext cx="48769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4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71675"/>
            <a:ext cx="8229600" cy="329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Reguła klasyfikacyjna maksymalnego podobieństwa (</a:t>
            </a:r>
            <a:r>
              <a:rPr lang="pl-PL" altLang="pl-PL" sz="180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</a:t>
            </a:r>
            <a:r>
              <a:rPr lang="pl-PL" altLang="pl-PL" sz="1800" i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</a:t>
            </a:r>
            <a:r>
              <a:rPr lang="pl-PL" altLang="pl-PL" sz="1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oparta na twierdzeniu Bayesa</a:t>
            </a:r>
            <a:r>
              <a:rPr lang="pl-PL" altLang="pl-PL" sz="18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Wybieramy taką klasę (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-tą), dla której wyrażenie:</a:t>
            </a:r>
            <a:endParaRPr lang="pl-PL" altLang="pl-PL" sz="1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pl-PL" sz="1800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1, ...,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  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l-PL" altLang="pl-PL" sz="1800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–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liczba klas</a:t>
            </a:r>
            <a:endParaRPr lang="pl-PL" altLang="pl-PL" sz="1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przyjmuje największą wartość;</a:t>
            </a:r>
            <a:endParaRPr lang="pl-PL" altLang="pl-PL" sz="1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0" i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</a:t>
            </a:r>
            <a:r>
              <a:rPr lang="pl-PL" altLang="pl-PL" sz="1800" b="0" i="1" baseline="-300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- prawdopodobieństwo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a priori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wystąpienia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-tej klasy,</a:t>
            </a:r>
            <a:endParaRPr lang="pl-PL" altLang="pl-PL" sz="1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pl-PL" altLang="pl-PL" sz="1800" b="0" dirty="0">
                <a:solidFill>
                  <a:srgbClr val="000000"/>
                </a:solidFill>
                <a:sym typeface="Symbol" pitchFamily="18" charset="2"/>
              </a:rPr>
              <a:t>          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 prawdopodobieństwo lub gęstość prawdopodobieństwa </a:t>
            </a:r>
            <a:b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</a:b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wystąpienia obserwacji </a:t>
            </a:r>
            <a:r>
              <a:rPr lang="pl-PL" altLang="pl-PL" sz="1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 pod warunkiem wystąpienia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k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-tej klasy,</a:t>
            </a:r>
            <a:endParaRPr lang="pl-PL" altLang="pl-PL" sz="1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 = [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</a:t>
            </a:r>
            <a:r>
              <a:rPr lang="pl-PL" altLang="pl-PL" sz="1800" b="0" baseline="-30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</a:t>
            </a:r>
            <a:r>
              <a:rPr lang="pl-PL" altLang="pl-PL" sz="1800" b="0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</a:t>
            </a:r>
            <a:r>
              <a:rPr lang="pl-PL" altLang="pl-PL" sz="1800" b="0" baseline="-300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2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..., </a:t>
            </a:r>
            <a:r>
              <a:rPr lang="pl-PL" altLang="pl-PL" sz="1800" b="0" i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x</a:t>
            </a:r>
            <a:r>
              <a:rPr lang="pl-PL" altLang="pl-PL" sz="1800" b="0" i="1" baseline="-3000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N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] </a:t>
            </a:r>
            <a:r>
              <a:rPr lang="pl-PL" altLang="pl-PL" sz="1800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–</a:t>
            </a:r>
            <a:r>
              <a:rPr lang="pl-PL" altLang="pl-PL" sz="18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wektor obserwacji (zaobserwowanych cech).</a:t>
            </a:r>
            <a:endParaRPr lang="pl-PL" altLang="pl-PL" sz="1400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35022"/>
              </p:ext>
            </p:extLst>
          </p:nvPr>
        </p:nvGraphicFramePr>
        <p:xfrm>
          <a:off x="2262188" y="3145964"/>
          <a:ext cx="808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583947" imgH="253890" progId="Equation.3">
                  <p:embed/>
                </p:oleObj>
              </mc:Choice>
              <mc:Fallback>
                <p:oleObj name="Equation" r:id="rId3" imgW="58394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145964"/>
                        <a:ext cx="8080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26917"/>
              </p:ext>
            </p:extLst>
          </p:nvPr>
        </p:nvGraphicFramePr>
        <p:xfrm>
          <a:off x="779463" y="4099825"/>
          <a:ext cx="517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380835" imgH="253890" progId="Equation.3">
                  <p:embed/>
                </p:oleObj>
              </mc:Choice>
              <mc:Fallback>
                <p:oleObj name="Equation" r:id="rId5" imgW="38083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4099825"/>
                        <a:ext cx="5175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876730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Klasyfikator maksymalnego podobieństwa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420813" y="457200"/>
            <a:ext cx="6837363" cy="3046413"/>
            <a:chOff x="1021" y="528"/>
            <a:chExt cx="4307" cy="1919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021" y="528"/>
              <a:ext cx="4307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indent="-20701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120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Zakładamy wielowymiarowe rozkłady normalne dla </a:t>
              </a:r>
              <a:r>
                <a:rPr lang="pl-PL" altLang="pl-PL" sz="1600" b="1" i="1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</a:t>
              </a:r>
              <a:r>
                <a:rPr lang="pl-PL" altLang="pl-PL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dla każdej klasy:</a:t>
              </a:r>
              <a:endParaRPr lang="pl-PL" altLang="pl-PL" sz="1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100000"/>
                </a:lnSpc>
                <a:spcBef>
                  <a:spcPct val="200000"/>
                </a:spcBef>
                <a:spcAft>
                  <a:spcPct val="200000"/>
                </a:spcAft>
                <a:buFontTx/>
                <a:buNone/>
              </a:pPr>
              <a:r>
                <a:rPr lang="pl-PL" altLang="pl-PL" sz="1600" b="0" dirty="0">
                  <a:solidFill>
                    <a:srgbClr val="000000"/>
                  </a:solidFill>
                </a:rPr>
                <a:t>                                                                                                              </a:t>
              </a: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;</a:t>
              </a:r>
              <a:endParaRPr lang="pl-PL" altLang="pl-PL" sz="1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 b="0" dirty="0">
                  <a:solidFill>
                    <a:srgbClr val="000000"/>
                  </a:solidFill>
                </a:rPr>
                <a:t>                                       </a:t>
              </a: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- wektor wartości średnich cech </a:t>
              </a:r>
              <a:r>
                <a:rPr lang="pl-PL" altLang="pl-PL" sz="1600" b="1" i="1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</a:t>
              </a:r>
              <a:r>
                <a:rPr lang="pl-PL" altLang="pl-PL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dla klasy </a:t>
              </a:r>
              <a:r>
                <a:rPr lang="pl-PL" altLang="pl-PL" sz="1600" b="0" i="1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</a:t>
              </a: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b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</a:b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(dla zbioru uczącego),</a:t>
              </a:r>
              <a:endParaRPr lang="pl-PL" altLang="pl-PL" sz="1600" b="0" dirty="0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1200" b="0" dirty="0">
                <a:solidFill>
                  <a:srgbClr val="000000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l-PL" altLang="pl-PL" sz="1600" b="1" i="1" dirty="0" err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</a:t>
              </a:r>
              <a:r>
                <a:rPr lang="pl-PL" altLang="pl-PL" sz="1600" i="1" baseline="-30000" dirty="0" err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</a:t>
              </a: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 – macierz kowariancji cech </a:t>
              </a:r>
              <a:r>
                <a:rPr lang="pl-PL" altLang="pl-PL" sz="1600" b="1" i="1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x</a:t>
              </a:r>
              <a:r>
                <a:rPr lang="pl-PL" altLang="pl-PL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dla klasy </a:t>
              </a:r>
              <a:r>
                <a:rPr lang="pl-PL" altLang="pl-PL" sz="1600" b="0" i="1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</a:t>
              </a:r>
              <a:r>
                <a:rPr lang="pl-PL" altLang="pl-PL" sz="1600" b="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(dla zbioru uczącego).</a:t>
              </a:r>
              <a:endParaRPr lang="pl-PL" altLang="pl-PL" sz="1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l-PL" altLang="pl-PL" sz="2400" b="0" dirty="0"/>
            </a:p>
          </p:txBody>
        </p:sp>
        <p:graphicFrame>
          <p:nvGraphicFramePr>
            <p:cNvPr id="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0926024"/>
                </p:ext>
              </p:extLst>
            </p:nvPr>
          </p:nvGraphicFramePr>
          <p:xfrm>
            <a:off x="1075" y="1044"/>
            <a:ext cx="3581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Równanie" r:id="rId3" imgW="4101840" imgH="457200" progId="Equation.3">
                    <p:embed/>
                  </p:oleObj>
                </mc:Choice>
                <mc:Fallback>
                  <p:oleObj name="Równanie" r:id="rId3" imgW="4101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" y="1044"/>
                          <a:ext cx="3581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0889082"/>
                </p:ext>
              </p:extLst>
            </p:nvPr>
          </p:nvGraphicFramePr>
          <p:xfrm>
            <a:off x="1071" y="1577"/>
            <a:ext cx="11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Równanie" r:id="rId5" imgW="1358640" imgH="241200" progId="Equation.3">
                    <p:embed/>
                  </p:oleObj>
                </mc:Choice>
                <mc:Fallback>
                  <p:oleObj name="Równanie" r:id="rId5" imgW="1358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1" y="1577"/>
                          <a:ext cx="11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11" descr="likely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3200400"/>
            <a:ext cx="2968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397125" y="5029200"/>
            <a:ext cx="803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cecha </a:t>
            </a:r>
            <a:r>
              <a:rPr lang="pl-PL" altLang="pl-PL" sz="1400" b="0" i="1">
                <a:latin typeface="Arial" charset="0"/>
              </a:rPr>
              <a:t>x</a:t>
            </a:r>
            <a:r>
              <a:rPr lang="pl-PL" altLang="pl-PL" sz="1400" b="0" baseline="-25000">
                <a:latin typeface="Arial" charset="0"/>
              </a:rPr>
              <a:t>2</a:t>
            </a:r>
            <a:endParaRPr lang="pl-PL" altLang="pl-PL" sz="1400" b="0">
              <a:latin typeface="Arial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73725" y="6553200"/>
            <a:ext cx="803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cecha </a:t>
            </a:r>
            <a:r>
              <a:rPr lang="pl-PL" altLang="pl-PL" sz="1400" b="0" i="1">
                <a:latin typeface="Arial" charset="0"/>
              </a:rPr>
              <a:t>x</a:t>
            </a:r>
            <a:r>
              <a:rPr lang="pl-PL" altLang="pl-PL" sz="1400" b="0" baseline="-25000">
                <a:latin typeface="Arial" charset="0"/>
              </a:rPr>
              <a:t>1</a:t>
            </a:r>
            <a:endParaRPr lang="pl-PL" altLang="pl-PL" sz="1400" b="0">
              <a:latin typeface="Arial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62600" y="5029200"/>
            <a:ext cx="16113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300" b="0">
                <a:latin typeface="Arial" charset="0"/>
              </a:rPr>
              <a:t>wielowymiarowe rozkłady normalne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400" b="0">
              <a:latin typeface="Arial" charset="0"/>
            </a:endParaRPr>
          </a:p>
        </p:txBody>
      </p:sp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6096000" y="5486400"/>
          <a:ext cx="4572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8" imgW="418918" imgH="253890" progId="Equation.3">
                  <p:embed/>
                </p:oleObj>
              </mc:Choice>
              <mc:Fallback>
                <p:oleObj r:id="rId8" imgW="41891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0"/>
                        <a:ext cx="4572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08425" y="5410200"/>
            <a:ext cx="2063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400">
              <a:latin typeface="Arial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4319588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2514600" y="3200400"/>
          <a:ext cx="504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10" imgW="418918" imgH="253890" progId="Equation.3">
                  <p:embed/>
                </p:oleObj>
              </mc:Choice>
              <mc:Fallback>
                <p:oleObj r:id="rId10" imgW="41891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504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654425" y="3429000"/>
            <a:ext cx="4603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1">
                <a:latin typeface="Arial" charset="0"/>
              </a:rPr>
              <a:t>k</a:t>
            </a:r>
            <a:r>
              <a:rPr lang="pl-PL" altLang="pl-PL" sz="1400" b="0">
                <a:latin typeface="Arial" charset="0"/>
              </a:rPr>
              <a:t> = 1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343400" y="3200400"/>
            <a:ext cx="460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1">
                <a:latin typeface="Arial" charset="0"/>
              </a:rPr>
              <a:t>k</a:t>
            </a:r>
            <a:r>
              <a:rPr lang="pl-PL" altLang="pl-PL" sz="1400" b="0">
                <a:latin typeface="Arial" charset="0"/>
              </a:rPr>
              <a:t> = 2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34340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22" name="Object 23"/>
          <p:cNvGraphicFramePr>
            <a:graphicFrameLocks noChangeAspect="1"/>
          </p:cNvGraphicFramePr>
          <p:nvPr/>
        </p:nvGraphicFramePr>
        <p:xfrm>
          <a:off x="6019800" y="365760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11" imgW="380835" imgH="253890" progId="Equation.3">
                  <p:embed/>
                </p:oleObj>
              </mc:Choice>
              <mc:Fallback>
                <p:oleObj r:id="rId11" imgW="38083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457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319588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/>
        </p:nvGraphicFramePr>
        <p:xfrm>
          <a:off x="6096000" y="4038600"/>
          <a:ext cx="504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r:id="rId13" imgW="418918" imgH="253890" progId="Equation.3">
                  <p:embed/>
                </p:oleObj>
              </mc:Choice>
              <mc:Fallback>
                <p:oleObj r:id="rId13" imgW="41891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38600"/>
                        <a:ext cx="504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140325" y="4648200"/>
            <a:ext cx="803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cecha </a:t>
            </a:r>
            <a:r>
              <a:rPr lang="pl-PL" altLang="pl-PL" sz="1400" b="0" i="1">
                <a:latin typeface="Arial" charset="0"/>
              </a:rPr>
              <a:t>x</a:t>
            </a:r>
            <a:r>
              <a:rPr lang="pl-PL" altLang="pl-PL" sz="1400" b="0" baseline="-25000">
                <a:latin typeface="Arial" charset="0"/>
              </a:rPr>
              <a:t>1</a:t>
            </a:r>
            <a:endParaRPr lang="pl-PL" altLang="pl-PL" sz="1400" b="0">
              <a:latin typeface="Arial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6848475" y="4343400"/>
            <a:ext cx="1228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>
                <a:latin typeface="Arial" charset="0"/>
              </a:rPr>
              <a:t>klasyfikacja </a:t>
            </a:r>
            <a:br>
              <a:rPr lang="pl-PL" altLang="pl-PL" sz="1400" b="0">
                <a:latin typeface="Arial" charset="0"/>
              </a:rPr>
            </a:br>
            <a:r>
              <a:rPr lang="pl-PL" altLang="pl-PL" sz="1400" b="0">
                <a:latin typeface="Arial" charset="0"/>
              </a:rPr>
              <a:t>do klasy 1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6553200" y="4267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060825" y="4572000"/>
            <a:ext cx="20637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0" i="1">
                <a:latin typeface="Arial" charset="0"/>
              </a:rPr>
              <a:t>x</a:t>
            </a:r>
            <a:r>
              <a:rPr lang="pl-PL" altLang="pl-PL" sz="1400" b="0" baseline="-25000">
                <a:latin typeface="Arial" charset="0"/>
              </a:rPr>
              <a:t>1</a:t>
            </a:r>
            <a:endParaRPr lang="pl-PL" altLang="pl-PL" sz="1400" b="0">
              <a:latin typeface="Arial" charset="0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962400" y="5475288"/>
            <a:ext cx="2063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Arial" charset="0"/>
              </a:rPr>
              <a:t>x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51520" y="133806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Klasyfikator maksymalnego podobieństwa – cd.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591961" y="4925675"/>
            <a:ext cx="3823554" cy="1649293"/>
            <a:chOff x="485829" y="4876691"/>
            <a:chExt cx="3823554" cy="164929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29" y="5151664"/>
              <a:ext cx="3823554" cy="13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559305" y="4876691"/>
              <a:ext cx="1120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Overfitting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2974956" y="4876691"/>
              <a:ext cx="12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Underfitting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17795" y="4876691"/>
              <a:ext cx="122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Optymalnie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297086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>
                <a:solidFill>
                  <a:srgbClr val="3333CC"/>
                </a:solidFill>
                <a:latin typeface="Arial" charset="0"/>
              </a:rPr>
              <a:t>Klasyczne </a:t>
            </a: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sieci </a:t>
            </a:r>
            <a:r>
              <a:rPr lang="pl-PL" altLang="pl-PL" sz="2000" b="1" dirty="0">
                <a:solidFill>
                  <a:srgbClr val="3333CC"/>
                </a:solidFill>
                <a:latin typeface="Arial" charset="0"/>
              </a:rPr>
              <a:t>neuronowe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64930" y="1898067"/>
            <a:ext cx="4115897" cy="2823428"/>
            <a:chOff x="2340618" y="918387"/>
            <a:chExt cx="4115897" cy="2823428"/>
          </a:xfrm>
        </p:grpSpPr>
        <p:pic>
          <p:nvPicPr>
            <p:cNvPr id="6152" name="Picture 8" descr="Czym jest deep learning i sieci neuronow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0" t="10994" r="6124" b="-405"/>
            <a:stretch/>
          </p:blipFill>
          <p:spPr bwMode="auto">
            <a:xfrm>
              <a:off x="2733266" y="1005815"/>
              <a:ext cx="3276000" cy="27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ole tekstowe 12"/>
            <p:cNvSpPr txBox="1"/>
            <p:nvPr/>
          </p:nvSpPr>
          <p:spPr>
            <a:xfrm>
              <a:off x="3670527" y="918387"/>
              <a:ext cx="1581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Warstwy ukryte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 rot="16200000">
              <a:off x="1527703" y="2204538"/>
              <a:ext cx="19643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wejściowa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 rot="16200000">
              <a:off x="5310656" y="2069856"/>
              <a:ext cx="1953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wyjściowa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74068" y="1526698"/>
            <a:ext cx="397056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pl-PL" altLang="pl-PL" dirty="0" smtClean="0">
                <a:latin typeface="Arial" charset="0"/>
              </a:rPr>
              <a:t>Metody takie jak klasyfikator </a:t>
            </a:r>
            <a:r>
              <a:rPr lang="pl-PL" altLang="pl-PL" dirty="0" err="1" smtClean="0">
                <a:latin typeface="Arial" charset="0"/>
              </a:rPr>
              <a:t>minimalnoodległościowy</a:t>
            </a:r>
            <a:r>
              <a:rPr lang="pl-PL" altLang="pl-PL" dirty="0" smtClean="0">
                <a:latin typeface="Arial" charset="0"/>
              </a:rPr>
              <a:t> czy SVN mają istotne ograniczenia gdy chodzi o sposób dzielenia przestrzeni obserwacji na klasy.</a:t>
            </a:r>
          </a:p>
          <a:p>
            <a:pPr eaLnBrk="0" hangingPunct="0"/>
            <a:endParaRPr lang="pl-PL" altLang="pl-PL" dirty="0" smtClean="0">
              <a:latin typeface="Arial" charset="0"/>
            </a:endParaRPr>
          </a:p>
          <a:p>
            <a:pPr eaLnBrk="0" hangingPunct="0"/>
            <a:r>
              <a:rPr lang="pl-PL" altLang="pl-PL" dirty="0" smtClean="0">
                <a:latin typeface="Arial" charset="0"/>
              </a:rPr>
              <a:t>Sieci neuronowe mają w tym zakresie dużo większe możliwości, ale może dochodzić do zbyt dużego dopasowania się do danych uczących – tzw. przeuczenia – (</a:t>
            </a:r>
            <a:r>
              <a:rPr lang="pl-PL" altLang="pl-PL" i="1" dirty="0" err="1" smtClean="0">
                <a:latin typeface="Arial" charset="0"/>
              </a:rPr>
              <a:t>overfitting</a:t>
            </a:r>
            <a:r>
              <a:rPr lang="pl-PL" altLang="pl-PL" dirty="0" smtClean="0">
                <a:latin typeface="Arial" charset="0"/>
              </a:rPr>
              <a:t>).</a:t>
            </a:r>
          </a:p>
          <a:p>
            <a:pPr eaLnBrk="0" hangingPunct="0"/>
            <a:endParaRPr lang="pl-PL" altLang="pl-PL" dirty="0">
              <a:latin typeface="Arial" charset="0"/>
            </a:endParaRPr>
          </a:p>
          <a:p>
            <a:pPr eaLnBrk="0" hangingPunct="0"/>
            <a:r>
              <a:rPr lang="pl-PL" altLang="pl-PL" dirty="0" smtClean="0">
                <a:latin typeface="Arial" charset="0"/>
              </a:rPr>
              <a:t>Rozwiązanie problemu – uczenie głębokie</a:t>
            </a:r>
            <a:endParaRPr lang="pl-PL" altLang="pl-PL" dirty="0">
              <a:latin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99384" y="1064467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b="1" dirty="0" smtClean="0">
                <a:latin typeface="Arial" charset="0"/>
              </a:rPr>
              <a:t>Przykładowa struktura</a:t>
            </a:r>
          </a:p>
          <a:p>
            <a:pPr algn="ctr"/>
            <a:r>
              <a:rPr lang="pl-PL" b="1" dirty="0">
                <a:latin typeface="Arial" charset="0"/>
              </a:rPr>
              <a:t>j</a:t>
            </a:r>
            <a:r>
              <a:rPr lang="pl-PL" b="1" dirty="0" smtClean="0">
                <a:latin typeface="Arial" charset="0"/>
              </a:rPr>
              <a:t>ednokierunkowej sieci neuronowej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73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615482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Głębokie sieci </a:t>
            </a:r>
            <a:r>
              <a:rPr lang="pl-PL" altLang="pl-PL" sz="2000" b="1" dirty="0">
                <a:solidFill>
                  <a:srgbClr val="3333CC"/>
                </a:solidFill>
                <a:latin typeface="Arial" charset="0"/>
              </a:rPr>
              <a:t>neuronowe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21144" y="1517950"/>
            <a:ext cx="6301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altLang="pl-PL" b="1" dirty="0" smtClean="0">
                <a:latin typeface="Arial" charset="0"/>
              </a:rPr>
              <a:t>Przykładowa struktura </a:t>
            </a:r>
            <a:r>
              <a:rPr lang="pl-PL" b="1" dirty="0" err="1" smtClean="0">
                <a:latin typeface="Arial" charset="0"/>
              </a:rPr>
              <a:t>konwolucyjnej</a:t>
            </a:r>
            <a:r>
              <a:rPr lang="pl-PL" b="1" dirty="0" smtClean="0">
                <a:latin typeface="Arial" charset="0"/>
              </a:rPr>
              <a:t> sieci neuronowej </a:t>
            </a:r>
            <a:br>
              <a:rPr lang="pl-PL" b="1" dirty="0" smtClean="0">
                <a:latin typeface="Arial" charset="0"/>
              </a:rPr>
            </a:br>
            <a:r>
              <a:rPr lang="pl-PL" b="1" dirty="0" smtClean="0">
                <a:latin typeface="Arial" charset="0"/>
              </a:rPr>
              <a:t>(</a:t>
            </a:r>
            <a:r>
              <a:rPr lang="pl-PL" b="1" i="1" dirty="0" err="1" smtClean="0">
                <a:latin typeface="Arial" charset="0"/>
              </a:rPr>
              <a:t>convolutional</a:t>
            </a:r>
            <a:r>
              <a:rPr lang="pl-PL" b="1" i="1" dirty="0" smtClean="0">
                <a:latin typeface="Arial" charset="0"/>
              </a:rPr>
              <a:t> </a:t>
            </a:r>
            <a:r>
              <a:rPr lang="pl-PL" b="1" i="1" dirty="0" err="1" smtClean="0">
                <a:latin typeface="Arial" charset="0"/>
              </a:rPr>
              <a:t>neural</a:t>
            </a:r>
            <a:r>
              <a:rPr lang="pl-PL" b="1" i="1" dirty="0" smtClean="0">
                <a:latin typeface="Arial" charset="0"/>
              </a:rPr>
              <a:t> network</a:t>
            </a:r>
            <a:r>
              <a:rPr lang="pl-PL" b="1" dirty="0" smtClean="0">
                <a:latin typeface="Arial" charset="0"/>
              </a:rPr>
              <a:t> – CNN)</a:t>
            </a:r>
          </a:p>
          <a:p>
            <a:pPr algn="ctr"/>
            <a:r>
              <a:rPr lang="pl-PL" b="1" dirty="0" smtClean="0">
                <a:latin typeface="Arial" charset="0"/>
              </a:rPr>
              <a:t>realizującej klasyfikację obrazu satelitarnego</a:t>
            </a:r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129554" y="2843769"/>
            <a:ext cx="9030774" cy="3228853"/>
            <a:chOff x="129554" y="2590685"/>
            <a:chExt cx="9030774" cy="3228853"/>
          </a:xfrm>
        </p:grpSpPr>
        <p:grpSp>
          <p:nvGrpSpPr>
            <p:cNvPr id="12" name="Grupa 11"/>
            <p:cNvGrpSpPr/>
            <p:nvPr/>
          </p:nvGrpSpPr>
          <p:grpSpPr>
            <a:xfrm>
              <a:off x="129554" y="2825514"/>
              <a:ext cx="8893129" cy="1942419"/>
              <a:chOff x="448356" y="2547938"/>
              <a:chExt cx="8067675" cy="1762125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4256" y="2547938"/>
                <a:ext cx="6581775" cy="176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356" y="2738437"/>
                <a:ext cx="1485900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Prostokąt 5"/>
              <p:cNvSpPr/>
              <p:nvPr/>
            </p:nvSpPr>
            <p:spPr>
              <a:xfrm>
                <a:off x="1612446" y="3408588"/>
                <a:ext cx="187779" cy="187779"/>
              </a:xfrm>
              <a:prstGeom prst="rect">
                <a:avLst/>
              </a:prstGeom>
              <a:ln w="317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8" name="Łącznik prostoliniowy 7"/>
              <p:cNvCxnSpPr>
                <a:endCxn id="6" idx="0"/>
              </p:cNvCxnSpPr>
              <p:nvPr/>
            </p:nvCxnSpPr>
            <p:spPr>
              <a:xfrm flipH="1" flipV="1">
                <a:off x="1706336" y="3408588"/>
                <a:ext cx="1020535" cy="18777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oliniowy 10"/>
              <p:cNvCxnSpPr/>
              <p:nvPr/>
            </p:nvCxnSpPr>
            <p:spPr>
              <a:xfrm flipH="1">
                <a:off x="1800226" y="3596367"/>
                <a:ext cx="926645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pole tekstowe 14"/>
            <p:cNvSpPr txBox="1"/>
            <p:nvPr/>
          </p:nvSpPr>
          <p:spPr>
            <a:xfrm>
              <a:off x="555685" y="2590685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Obraz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2047125" y="2590685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Mapa cech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465086" y="2719703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Mapa cech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03445" y="2590685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Mapa cech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5860161" y="2590685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Mapa cech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1299799" y="4714747"/>
              <a:ext cx="1127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konwolucji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4571999" y="4714747"/>
              <a:ext cx="1127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konwolucji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099199" y="4714747"/>
              <a:ext cx="1186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redukująca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984449" y="4714747"/>
              <a:ext cx="1186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redukująca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 rot="16200000">
              <a:off x="8315545" y="4974755"/>
              <a:ext cx="11047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Warstwa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wyjściowa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7427810" y="4714747"/>
              <a:ext cx="11176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Warstwy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 pełni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połączone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9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457200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KLASYFIKACJA OBRAZÓW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885253" y="1412776"/>
            <a:ext cx="7373495" cy="3810000"/>
            <a:chOff x="917267" y="1412776"/>
            <a:chExt cx="7373495" cy="3810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67" y="1412776"/>
              <a:ext cx="302895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442686"/>
              <a:ext cx="3070690" cy="378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trzałka w prawo 2"/>
          <p:cNvSpPr/>
          <p:nvPr/>
        </p:nvSpPr>
        <p:spPr>
          <a:xfrm>
            <a:off x="4355976" y="315271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09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5517" y="692906"/>
            <a:ext cx="8712967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Przykłady zadań </a:t>
            </a: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klasyfikacyjnych (1</a:t>
            </a: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)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9631" y="1388742"/>
            <a:ext cx="8424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Detekcja i klasyfikacja typu terenu/obiektu na podstawie zobrazowań satelitarnych</a:t>
            </a:r>
            <a:endParaRPr lang="pl-PL" altLang="pl-PL" sz="20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9630" y="2280205"/>
            <a:ext cx="8532849" cy="410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 smtClean="0">
                <a:latin typeface="Arial" charset="0"/>
              </a:rPr>
              <a:t>  budynek? wysoki? niski? rodzaj budynku? …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</a:t>
            </a:r>
            <a:r>
              <a:rPr lang="pl-PL" altLang="pl-PL" sz="2000" dirty="0" smtClean="0">
                <a:latin typeface="Arial" charset="0"/>
              </a:rPr>
              <a:t> droga? infrastruktura przemysłowa? …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 smtClean="0">
                <a:latin typeface="Arial" charset="0"/>
              </a:rPr>
              <a:t>  las? łąka? bagno? zbiornik wodny? plaża? …</a:t>
            </a:r>
            <a:endParaRPr lang="pl-PL" altLang="pl-PL" sz="2000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 </a:t>
            </a:r>
            <a:r>
              <a:rPr lang="pl-PL" altLang="pl-PL" sz="2000" dirty="0" smtClean="0">
                <a:latin typeface="Arial" charset="0"/>
              </a:rPr>
              <a:t>pole uprawne? jaka uprawa/gatunek? w jakim okresie cyklu życiowego?</a:t>
            </a:r>
            <a:br>
              <a:rPr lang="pl-PL" altLang="pl-PL" sz="2000" dirty="0" smtClean="0">
                <a:latin typeface="Arial" charset="0"/>
              </a:rPr>
            </a:br>
            <a:r>
              <a:rPr lang="pl-PL" altLang="pl-PL" sz="2000" dirty="0" smtClean="0">
                <a:latin typeface="Arial" charset="0"/>
              </a:rPr>
              <a:t>    w jakiej kondycji?</a:t>
            </a:r>
          </a:p>
          <a:p>
            <a:pPr>
              <a:buFont typeface="Wingdings" pitchFamily="2" charset="2"/>
              <a:buChar char="§"/>
            </a:pPr>
            <a:endParaRPr lang="pl-PL" altLang="pl-PL" sz="1050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 smtClean="0">
                <a:latin typeface="Arial" charset="0"/>
              </a:rPr>
              <a:t>  z wykorzystaniem informacji referencyjnej (</a:t>
            </a:r>
            <a:r>
              <a:rPr lang="pl-PL" altLang="pl-PL" sz="2000" i="1" dirty="0" err="1" smtClean="0">
                <a:latin typeface="Arial" charset="0"/>
              </a:rPr>
              <a:t>ground</a:t>
            </a:r>
            <a:r>
              <a:rPr lang="pl-PL" altLang="pl-PL" sz="2000" i="1" dirty="0" smtClean="0">
                <a:latin typeface="Arial" charset="0"/>
              </a:rPr>
              <a:t> </a:t>
            </a:r>
            <a:r>
              <a:rPr lang="pl-PL" altLang="pl-PL" sz="2000" i="1" dirty="0" err="1" smtClean="0">
                <a:latin typeface="Arial" charset="0"/>
              </a:rPr>
              <a:t>truthing</a:t>
            </a:r>
            <a:r>
              <a:rPr lang="pl-PL" altLang="pl-PL" sz="2000" dirty="0" smtClean="0">
                <a:latin typeface="Arial" charset="0"/>
              </a:rPr>
              <a:t>) lub bez, </a:t>
            </a:r>
            <a:br>
              <a:rPr lang="pl-PL" altLang="pl-PL" sz="2000" dirty="0" smtClean="0">
                <a:latin typeface="Arial" charset="0"/>
              </a:rPr>
            </a:br>
            <a:r>
              <a:rPr lang="pl-PL" altLang="pl-PL" sz="2000" dirty="0" smtClean="0">
                <a:latin typeface="Arial" charset="0"/>
              </a:rPr>
              <a:t>    w procesie uczenia – klasyfikacja nadzorowana i nienadzorowana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 smtClean="0">
                <a:latin typeface="Arial" charset="0"/>
              </a:rPr>
              <a:t>  problem generalizacji – zadanie klasyfikacji chcemy na ogół uogólnić </a:t>
            </a:r>
            <a:br>
              <a:rPr lang="pl-PL" altLang="pl-PL" sz="2000" dirty="0" smtClean="0">
                <a:latin typeface="Arial" charset="0"/>
              </a:rPr>
            </a:br>
            <a:r>
              <a:rPr lang="pl-PL" altLang="pl-PL" sz="2000" dirty="0" smtClean="0">
                <a:latin typeface="Arial" charset="0"/>
              </a:rPr>
              <a:t>    dla innych obszarów/źródeł danych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</a:t>
            </a:r>
            <a:r>
              <a:rPr lang="pl-PL" altLang="pl-PL" sz="2000" dirty="0" smtClean="0">
                <a:latin typeface="Arial" charset="0"/>
              </a:rPr>
              <a:t> ograniczenia dotyczące danych obrazowych (dostępna rozdzielczość, </a:t>
            </a:r>
            <a:br>
              <a:rPr lang="pl-PL" altLang="pl-PL" sz="2000" dirty="0" smtClean="0">
                <a:latin typeface="Arial" charset="0"/>
              </a:rPr>
            </a:br>
            <a:r>
              <a:rPr lang="pl-PL" altLang="pl-PL" sz="2000" dirty="0" smtClean="0">
                <a:latin typeface="Arial" charset="0"/>
              </a:rPr>
              <a:t>    zachmurzenie) i referencyjnych  </a:t>
            </a:r>
            <a:endParaRPr lang="pl-PL" altLang="pl-PL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49645" y="2159743"/>
            <a:ext cx="8444710" cy="4221585"/>
            <a:chOff x="323527" y="1943719"/>
            <a:chExt cx="8444710" cy="4221585"/>
          </a:xfrm>
        </p:grpSpPr>
        <p:pic>
          <p:nvPicPr>
            <p:cNvPr id="3" name="Picture 8" descr="kla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1" b="-5031"/>
            <a:stretch/>
          </p:blipFill>
          <p:spPr bwMode="auto">
            <a:xfrm>
              <a:off x="4725962" y="1943719"/>
              <a:ext cx="4042275" cy="422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1" r="3732" b="4401"/>
            <a:stretch/>
          </p:blipFill>
          <p:spPr bwMode="auto">
            <a:xfrm>
              <a:off x="323527" y="1943719"/>
              <a:ext cx="4073525" cy="40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644" y="770220"/>
            <a:ext cx="40735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sz="2000" b="1" dirty="0" smtClean="0">
                <a:latin typeface="Arial" charset="0"/>
              </a:rPr>
              <a:t>Obraz satelitarny </a:t>
            </a:r>
            <a:r>
              <a:rPr lang="pl-PL" altLang="pl-PL" sz="2000" b="1" dirty="0" err="1" smtClean="0">
                <a:latin typeface="Arial" charset="0"/>
              </a:rPr>
              <a:t>Landsat</a:t>
            </a:r>
            <a:r>
              <a:rPr lang="pl-PL" altLang="pl-PL" sz="2000" b="1" dirty="0" smtClean="0">
                <a:latin typeface="Arial" charset="0"/>
              </a:rPr>
              <a:t> 5 okolic San Diego w USA </a:t>
            </a:r>
            <a:br>
              <a:rPr lang="pl-PL" altLang="pl-PL" sz="2000" b="1" dirty="0" smtClean="0">
                <a:latin typeface="Arial" charset="0"/>
              </a:rPr>
            </a:br>
            <a:r>
              <a:rPr lang="pl-PL" altLang="pl-PL" sz="2000" b="1" dirty="0" smtClean="0">
                <a:latin typeface="Arial" charset="0"/>
              </a:rPr>
              <a:t>(kanał widzialny niebieski)</a:t>
            </a:r>
            <a:endParaRPr lang="pl-PL" altLang="pl-PL" sz="2000" b="1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52079" y="770221"/>
            <a:ext cx="40422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sz="2000" b="1" dirty="0" smtClean="0">
                <a:latin typeface="Arial" charset="0"/>
              </a:rPr>
              <a:t>Obraz satelitarny po klasyfikacji (nienadzorowanej, algorytm ISOCLASS)</a:t>
            </a:r>
            <a:endParaRPr lang="pl-PL" altLang="pl-PL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2699" y="756518"/>
            <a:ext cx="8798603" cy="44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>
                <a:solidFill>
                  <a:srgbClr val="3333CC"/>
                </a:solidFill>
                <a:latin typeface="Arial" charset="0"/>
              </a:rPr>
              <a:t>Przykłady zadań klasyfikacyjnych </a:t>
            </a: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(2)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1333217"/>
            <a:ext cx="38164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Klasyfikacja </a:t>
            </a:r>
            <a:r>
              <a:rPr lang="pl-PL" altLang="pl-PL" sz="2000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makrorodzaju</a:t>
            </a:r>
            <a:r>
              <a:rPr lang="pl-PL" altLang="pl-PL" sz="20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terenu na podstawie zobrazowań satelitarnych</a:t>
            </a:r>
            <a:endParaRPr lang="pl-PL" altLang="pl-PL" sz="20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2699" y="2597710"/>
            <a:ext cx="3859141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 smtClean="0">
                <a:latin typeface="Arial" charset="0"/>
              </a:rPr>
              <a:t>  teren zurbanizowany?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</a:t>
            </a:r>
            <a:r>
              <a:rPr lang="pl-PL" altLang="pl-PL" sz="2000" dirty="0" smtClean="0">
                <a:latin typeface="Arial" charset="0"/>
              </a:rPr>
              <a:t> teren średnio zurbanizowany</a:t>
            </a:r>
            <a:br>
              <a:rPr lang="pl-PL" altLang="pl-PL" sz="2000" dirty="0" smtClean="0">
                <a:latin typeface="Arial" charset="0"/>
              </a:rPr>
            </a:br>
            <a:r>
              <a:rPr lang="pl-PL" altLang="pl-PL" sz="2000" dirty="0" smtClean="0">
                <a:latin typeface="Arial" charset="0"/>
              </a:rPr>
              <a:t>    (np. podmiejski)?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 smtClean="0">
                <a:latin typeface="Arial" charset="0"/>
              </a:rPr>
              <a:t>  uprawy?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</a:t>
            </a:r>
            <a:r>
              <a:rPr lang="pl-PL" altLang="pl-PL" sz="2000" dirty="0" smtClean="0">
                <a:latin typeface="Arial" charset="0"/>
              </a:rPr>
              <a:t> las?</a:t>
            </a:r>
            <a:endParaRPr lang="pl-PL" altLang="pl-PL" sz="2000" dirty="0">
              <a:latin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 </a:t>
            </a:r>
            <a:r>
              <a:rPr lang="pl-PL" altLang="pl-PL" sz="2000" dirty="0" smtClean="0">
                <a:latin typeface="Arial" charset="0"/>
              </a:rPr>
              <a:t>roślinność niska naturalna?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pl-PL" altLang="pl-PL" sz="2000" dirty="0">
                <a:latin typeface="Arial" charset="0"/>
              </a:rPr>
              <a:t> </a:t>
            </a:r>
            <a:r>
              <a:rPr lang="pl-PL" altLang="pl-PL" sz="2000" dirty="0" smtClean="0">
                <a:latin typeface="Arial" charset="0"/>
              </a:rPr>
              <a:t> zbiornik wodny?</a:t>
            </a:r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99992" y="1227948"/>
            <a:ext cx="4478123" cy="554782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5506779"/>
            <a:ext cx="3348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pl-PL" altLang="pl-PL" b="1" dirty="0" smtClean="0">
                <a:latin typeface="Arial" charset="0"/>
              </a:rPr>
              <a:t>Obraz satelitarny </a:t>
            </a:r>
            <a:r>
              <a:rPr lang="pl-PL" altLang="pl-PL" b="1" dirty="0" err="1" smtClean="0">
                <a:latin typeface="Arial" charset="0"/>
              </a:rPr>
              <a:t>Landsat</a:t>
            </a:r>
            <a:r>
              <a:rPr lang="pl-PL" altLang="pl-PL" b="1" dirty="0" smtClean="0">
                <a:latin typeface="Arial" charset="0"/>
              </a:rPr>
              <a:t> 8 okolic Trójmiasta </a:t>
            </a:r>
            <a:br>
              <a:rPr lang="pl-PL" altLang="pl-PL" b="1" dirty="0" smtClean="0">
                <a:latin typeface="Arial" charset="0"/>
              </a:rPr>
            </a:br>
            <a:r>
              <a:rPr lang="pl-PL" altLang="pl-PL" b="1" dirty="0" smtClean="0">
                <a:latin typeface="Arial" charset="0"/>
              </a:rPr>
              <a:t>(zobrazowanie wielozakresowe RGB)</a:t>
            </a:r>
            <a:endParaRPr lang="pl-PL" altLang="pl-PL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747879"/>
            <a:ext cx="4176464" cy="4777465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922860"/>
              </p:ext>
            </p:extLst>
          </p:nvPr>
        </p:nvGraphicFramePr>
        <p:xfrm>
          <a:off x="4499992" y="2708920"/>
          <a:ext cx="4490690" cy="2160242"/>
        </p:xfrm>
        <a:graphic>
          <a:graphicData uri="http://schemas.openxmlformats.org/drawingml/2006/table">
            <a:tbl>
              <a:tblPr firstRow="1" firstCol="1" bandRow="1"/>
              <a:tblGrid>
                <a:gridCol w="2245345"/>
                <a:gridCol w="2245345"/>
              </a:tblGrid>
              <a:tr h="42510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woda</a:t>
                      </a:r>
                      <a:endParaRPr lang="pl-PL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0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zabudowa zwarta</a:t>
                      </a:r>
                      <a:endParaRPr lang="pl-PL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0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las</a:t>
                      </a:r>
                      <a:endParaRPr lang="pl-PL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0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tereny odkryte</a:t>
                      </a:r>
                      <a:endParaRPr lang="pl-PL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0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zabudowa luźna</a:t>
                      </a:r>
                      <a:endParaRPr lang="pl-PL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0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l-PL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tereny inne</a:t>
                      </a:r>
                      <a:endParaRPr lang="pl-PL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4363" marR="7436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613137"/>
            <a:ext cx="38884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altLang="pl-PL" sz="2000" b="1" dirty="0" smtClean="0">
                <a:latin typeface="Arial" charset="0"/>
              </a:rPr>
              <a:t>Przykładowy wynik klasyfikacji </a:t>
            </a:r>
            <a:r>
              <a:rPr lang="pl-PL" altLang="pl-PL" sz="2000" b="1" dirty="0" err="1" smtClean="0">
                <a:latin typeface="Arial" charset="0"/>
              </a:rPr>
              <a:t>makrorodzaju</a:t>
            </a:r>
            <a:r>
              <a:rPr lang="pl-PL" altLang="pl-PL" sz="2000" b="1" dirty="0" smtClean="0">
                <a:latin typeface="Arial" charset="0"/>
              </a:rPr>
              <a:t> terenu</a:t>
            </a:r>
            <a:endParaRPr lang="pl-PL" altLang="pl-PL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57734"/>
            <a:ext cx="822960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Etapy przetwarzania zobrazowań w teledetekcji, </a:t>
            </a:r>
            <a:b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</a:b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w zadaniach klasyfikacyjnych – część 1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90008" y="1344132"/>
            <a:ext cx="152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Zobrazowanie 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surowe</a:t>
            </a:r>
          </a:p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600" i="1" dirty="0" err="1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pl-PL" sz="1600" i="1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196" name="Picture 4" descr="Znalezione obrazy dla zapytania: obrazy clipart satel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030" y="1138253"/>
            <a:ext cx="728694" cy="7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nalezione obrazy dla zapytania: satellite ground statio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8" y="1777750"/>
            <a:ext cx="745822" cy="8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696389" y="3043147"/>
            <a:ext cx="1667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 wstępnie </a:t>
            </a:r>
          </a:p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przetworzony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266859" y="1063777"/>
            <a:ext cx="2851079" cy="1569660"/>
          </a:xfrm>
          <a:prstGeom prst="roundRect">
            <a:avLst/>
          </a:prstGeom>
          <a:solidFill>
            <a:srgbClr val="FFE8D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5459542" y="4579847"/>
            <a:ext cx="2512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 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 z wartościami 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parametrów dla pikseli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 obrazu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transformata obrazu</a:t>
            </a:r>
            <a:endParaRPr lang="pl-PL" sz="1600" dirty="0">
              <a:solidFill>
                <a:srgbClr val="8E4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1727974" y="3983417"/>
            <a:ext cx="3128205" cy="2554922"/>
            <a:chOff x="2209650" y="3983417"/>
            <a:chExt cx="3128205" cy="2554922"/>
          </a:xfrm>
        </p:grpSpPr>
        <p:sp>
          <p:nvSpPr>
            <p:cNvPr id="10" name="Prostokąt zaokrąglony 9"/>
            <p:cNvSpPr/>
            <p:nvPr/>
          </p:nvSpPr>
          <p:spPr>
            <a:xfrm>
              <a:off x="2209650" y="3983417"/>
              <a:ext cx="3128205" cy="2554922"/>
            </a:xfrm>
            <a:prstGeom prst="roundRect">
              <a:avLst/>
            </a:prstGeom>
            <a:solidFill>
              <a:srgbClr val="FFE8D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299844" y="3983794"/>
              <a:ext cx="303801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Przetwarzanie obrazu </a:t>
              </a:r>
            </a:p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przed klasyfikacją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obliczanie parametrów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(dla piksela, kontekstowych)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transformacja obrazu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(2D FFT, 2D </a:t>
              </a:r>
              <a:r>
                <a:rPr lang="pl-PL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wavelet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obliczanie statystyk, np.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teksturowych (GLCM, RLF)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(proste) dzielenie obrazu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 fragmenty</a:t>
              </a:r>
            </a:p>
          </p:txBody>
        </p:sp>
      </p:grpSp>
      <p:sp>
        <p:nvSpPr>
          <p:cNvPr id="6" name="pole tekstowe 5"/>
          <p:cNvSpPr txBox="1"/>
          <p:nvPr/>
        </p:nvSpPr>
        <p:spPr>
          <a:xfrm>
            <a:off x="3363659" y="1063777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Wstępne przetwarzanie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korekcja radiometryczna </a:t>
            </a:r>
          </a:p>
          <a:p>
            <a:pPr marL="285750" indent="-285750">
              <a:buFontTx/>
              <a:buChar char="-"/>
            </a:pP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georeferencja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mozaikowanie</a:t>
            </a:r>
          </a:p>
          <a:p>
            <a:pPr marL="285750" indent="-285750">
              <a:buFontTx/>
              <a:buChar char="-"/>
            </a:pPr>
            <a:r>
              <a:rPr lang="pl-PL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pansharpening</a:t>
            </a:r>
            <a:endParaRPr lang="pl-PL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filtracja…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3673929" y="2633437"/>
            <a:ext cx="16328" cy="135035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1698172" y="2245508"/>
            <a:ext cx="156052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4864343" y="5275087"/>
            <a:ext cx="57308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8028916" y="5275087"/>
            <a:ext cx="57308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977041" y="4692999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wejściowe 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klasyfikacji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160048" y="3006033"/>
            <a:ext cx="192071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 podzielony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segmenty</a:t>
            </a:r>
          </a:p>
          <a:p>
            <a:pPr algn="ctr">
              <a:spcBef>
                <a:spcPts val="600"/>
              </a:spcBef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kształtu 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segmentów</a:t>
            </a:r>
            <a:endParaRPr lang="pl-PL" sz="1600" dirty="0">
              <a:solidFill>
                <a:srgbClr val="8E4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60412" y="828829"/>
            <a:ext cx="2512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 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 z wartościami 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parametrów dla pikseli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 obrazu, 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</a:t>
            </a:r>
          </a:p>
          <a:p>
            <a:pPr marL="285750" indent="-285750">
              <a:buFontTx/>
              <a:buChar char="-"/>
            </a:pP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transformata obrazu</a:t>
            </a:r>
            <a:endParaRPr lang="pl-PL" sz="1600" dirty="0">
              <a:solidFill>
                <a:srgbClr val="8E4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4743441" y="2844211"/>
            <a:ext cx="3649435" cy="3123932"/>
            <a:chOff x="4073979" y="993935"/>
            <a:chExt cx="3649435" cy="3123932"/>
          </a:xfrm>
        </p:grpSpPr>
        <p:sp>
          <p:nvSpPr>
            <p:cNvPr id="10" name="Prostokąt zaokrąglony 9"/>
            <p:cNvSpPr/>
            <p:nvPr/>
          </p:nvSpPr>
          <p:spPr>
            <a:xfrm>
              <a:off x="4073979" y="993935"/>
              <a:ext cx="3649435" cy="3123932"/>
            </a:xfrm>
            <a:prstGeom prst="roundRect">
              <a:avLst/>
            </a:prstGeom>
            <a:solidFill>
              <a:srgbClr val="FFE8D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201006" y="993935"/>
              <a:ext cx="3365024" cy="312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Detekcja i klasyfikacja terenu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obiektów</a:t>
              </a:r>
            </a:p>
            <a:p>
              <a:pPr marL="285750" indent="-285750">
                <a:buFontTx/>
                <a:buChar char="-"/>
              </a:pPr>
              <a:r>
                <a:rPr lang="pl-PL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land </a:t>
              </a:r>
              <a:r>
                <a:rPr lang="pl-PL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cover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pl-PL" sz="16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land </a:t>
              </a:r>
              <a:r>
                <a:rPr lang="pl-PL" sz="16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</a:t>
              </a: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(LCLU)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detekcja obiektów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klasyfikacja obiektów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klasyfikacja sceny</a:t>
              </a:r>
            </a:p>
            <a:p>
              <a:pPr>
                <a:spcBef>
                  <a:spcPts val="600"/>
                </a:spcBef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Metody klasyfikacji: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przez człowieka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nadzorowana i nienadzorowana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klasyczne ML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sieci neuronowe proste</a:t>
              </a:r>
            </a:p>
            <a:p>
              <a:pPr marL="285750" indent="-285750">
                <a:buFontTx/>
                <a:buChar char="-"/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uczenie głębokie</a:t>
              </a:r>
            </a:p>
          </p:txBody>
        </p:sp>
      </p:grpSp>
      <p:grpSp>
        <p:nvGrpSpPr>
          <p:cNvPr id="8192" name="Grupa 8191"/>
          <p:cNvGrpSpPr/>
          <p:nvPr/>
        </p:nvGrpSpPr>
        <p:grpSpPr>
          <a:xfrm>
            <a:off x="318413" y="4226576"/>
            <a:ext cx="2620736" cy="1473607"/>
            <a:chOff x="457201" y="4226576"/>
            <a:chExt cx="2620736" cy="1473607"/>
          </a:xfrm>
        </p:grpSpPr>
        <p:sp>
          <p:nvSpPr>
            <p:cNvPr id="8" name="Prostokąt zaokrąglony 7"/>
            <p:cNvSpPr/>
            <p:nvPr/>
          </p:nvSpPr>
          <p:spPr>
            <a:xfrm>
              <a:off x="457201" y="4226576"/>
              <a:ext cx="2620736" cy="1473607"/>
            </a:xfrm>
            <a:prstGeom prst="roundRect">
              <a:avLst/>
            </a:prstGeom>
            <a:solidFill>
              <a:srgbClr val="FFE8D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537672" y="4226576"/>
              <a:ext cx="2540265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Przygotowanie zbiorów uczących, walidacyjnych </a:t>
              </a:r>
              <a:b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 testowych</a:t>
              </a:r>
            </a:p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Poprawa jakości danych uczących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1391136" y="2416601"/>
            <a:ext cx="2413417" cy="433672"/>
            <a:chOff x="4572000" y="1292591"/>
            <a:chExt cx="2413417" cy="433672"/>
          </a:xfrm>
        </p:grpSpPr>
        <p:sp>
          <p:nvSpPr>
            <p:cNvPr id="23" name="Prostokąt zaokrąglony 22"/>
            <p:cNvSpPr/>
            <p:nvPr/>
          </p:nvSpPr>
          <p:spPr>
            <a:xfrm>
              <a:off x="4572000" y="1292591"/>
              <a:ext cx="2413417" cy="433672"/>
            </a:xfrm>
            <a:prstGeom prst="roundRect">
              <a:avLst/>
            </a:prstGeom>
            <a:solidFill>
              <a:srgbClr val="FFE8D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757030" y="1340150"/>
              <a:ext cx="2064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Segmentacja obrazu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Łącznik prosty ze strzałką 14"/>
          <p:cNvCxnSpPr/>
          <p:nvPr/>
        </p:nvCxnSpPr>
        <p:spPr>
          <a:xfrm>
            <a:off x="2718704" y="1613659"/>
            <a:ext cx="0" cy="80232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2939149" y="5306267"/>
            <a:ext cx="1796128" cy="3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8392876" y="4926767"/>
            <a:ext cx="57308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57200" y="257734"/>
            <a:ext cx="822960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Etapy przetwarzania zobrazowań w teledetekcji, </a:t>
            </a:r>
            <a:b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</a:br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w zadaniach klasyfikacyjnych – część 2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2165267" y="2859952"/>
            <a:ext cx="8164" cy="137630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982427" y="2416601"/>
            <a:ext cx="0" cy="18099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1977495" y="5687106"/>
            <a:ext cx="0" cy="57139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1313237" y="6208837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</a:t>
            </a:r>
            <a:b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referencyjna</a:t>
            </a:r>
          </a:p>
        </p:txBody>
      </p:sp>
      <p:sp>
        <p:nvSpPr>
          <p:cNvPr id="38" name="pole tekstowe 37"/>
          <p:cNvSpPr txBox="1"/>
          <p:nvPr/>
        </p:nvSpPr>
        <p:spPr>
          <a:xfrm rot="16200000">
            <a:off x="8379362" y="4179906"/>
            <a:ext cx="785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8E4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</a:p>
        </p:txBody>
      </p:sp>
    </p:spTree>
    <p:extLst>
      <p:ext uri="{BB962C8B-B14F-4D97-AF65-F5344CB8AC3E}">
        <p14:creationId xmlns:p14="http://schemas.microsoft.com/office/powerpoint/2010/main" val="20173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45664" y="602336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l-PL" altLang="pl-PL" sz="2000" b="1" dirty="0" smtClean="0">
                <a:latin typeface="Arial" charset="0"/>
              </a:rPr>
              <a:t>Segmentacja </a:t>
            </a:r>
            <a:r>
              <a:rPr lang="pl-PL" altLang="pl-PL" sz="2000" b="1" dirty="0">
                <a:latin typeface="Arial" charset="0"/>
              </a:rPr>
              <a:t>obrazu </a:t>
            </a:r>
            <a:r>
              <a:rPr lang="pl-PL" altLang="pl-PL" sz="2000" dirty="0" smtClean="0">
                <a:latin typeface="Arial" charset="0"/>
              </a:rPr>
              <a:t>– proces </a:t>
            </a:r>
            <a:r>
              <a:rPr lang="pl-PL" altLang="pl-PL" sz="2000" dirty="0">
                <a:latin typeface="Arial" charset="0"/>
              </a:rPr>
              <a:t>podziału obrazu na </a:t>
            </a:r>
            <a:r>
              <a:rPr lang="pl-PL" altLang="pl-PL" sz="2000" dirty="0" smtClean="0">
                <a:latin typeface="Arial" charset="0"/>
              </a:rPr>
              <a:t>obszary </a:t>
            </a:r>
            <a:r>
              <a:rPr lang="pl-PL" altLang="pl-PL" sz="2000" dirty="0">
                <a:latin typeface="Arial" charset="0"/>
              </a:rPr>
              <a:t>(</a:t>
            </a:r>
            <a:r>
              <a:rPr lang="pl-PL" altLang="pl-PL" sz="2000" dirty="0" smtClean="0">
                <a:latin typeface="Arial" charset="0"/>
              </a:rPr>
              <a:t>regiony, segmenty) stanowiące spójne zbiory pikseli, jednorodne pod </a:t>
            </a:r>
            <a:r>
              <a:rPr lang="pl-PL" altLang="pl-PL" sz="2000" dirty="0">
                <a:latin typeface="Arial" charset="0"/>
              </a:rPr>
              <a:t>względem </a:t>
            </a:r>
            <a:r>
              <a:rPr lang="pl-PL" altLang="pl-PL" sz="2000" dirty="0" smtClean="0">
                <a:latin typeface="Arial" charset="0"/>
              </a:rPr>
              <a:t>określonych cech (jasność piksela/wartość promieniowania w danym kanale/kanałach spektralnych, cechy tekstury, parametry kształtu obszaru), bez przydzielania obszarów do danych klas.</a:t>
            </a:r>
            <a:endParaRPr lang="pl-PL" altLang="pl-PL" sz="2000" dirty="0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9314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2000" b="1" dirty="0" smtClean="0">
                <a:solidFill>
                  <a:srgbClr val="3333CC"/>
                </a:solidFill>
                <a:latin typeface="Arial" charset="0"/>
              </a:rPr>
              <a:t>Segmentacja </a:t>
            </a:r>
            <a:r>
              <a:rPr lang="pl-PL" altLang="pl-PL" sz="2000" b="1" dirty="0">
                <a:solidFill>
                  <a:srgbClr val="3333CC"/>
                </a:solidFill>
                <a:latin typeface="Arial" charset="0"/>
              </a:rPr>
              <a:t>obrazu </a:t>
            </a:r>
            <a:endParaRPr lang="pl-PL" altLang="pl-PL" sz="2000" dirty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1026" name="Picture 2" descr="https://neurohive.io/wp-content/uploads/2019/04/Screenshot-from-2019-04-05-00-53-07-e15544224628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091718"/>
            <a:ext cx="6257927" cy="365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541070"/>
            <a:ext cx="8640960" cy="53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1600" b="1" dirty="0" smtClean="0">
                <a:latin typeface="Arial" charset="0"/>
              </a:rPr>
              <a:t>Przykłady segmentacji obrazu </a:t>
            </a:r>
            <a:br>
              <a:rPr lang="pl-PL" altLang="pl-PL" sz="1600" b="1" dirty="0" smtClean="0">
                <a:latin typeface="Arial" charset="0"/>
              </a:rPr>
            </a:br>
            <a:r>
              <a:rPr lang="pl-PL" altLang="pl-PL" sz="1400" b="1" dirty="0" smtClean="0">
                <a:latin typeface="Arial" charset="0"/>
              </a:rPr>
              <a:t>(</a:t>
            </a:r>
            <a:r>
              <a:rPr lang="pl-PL" altLang="pl-PL" sz="1400" dirty="0" smtClean="0">
                <a:latin typeface="Arial" charset="0"/>
              </a:rPr>
              <a:t>źródło</a:t>
            </a:r>
            <a:r>
              <a:rPr lang="pl-PL" altLang="pl-PL" sz="1400" dirty="0">
                <a:latin typeface="Arial" charset="0"/>
              </a:rPr>
              <a:t>: https://</a:t>
            </a:r>
            <a:r>
              <a:rPr lang="pl-PL" altLang="pl-PL" sz="1400" dirty="0" smtClean="0">
                <a:latin typeface="Arial" charset="0"/>
              </a:rPr>
              <a:t>neurohive.io/en/news/fastfcn-novel-state-of-the-art-method-for-semantic-segmentation/)</a:t>
            </a:r>
            <a:endParaRPr lang="pl-PL" altLang="pl-PL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614</Words>
  <Application>Microsoft Office PowerPoint</Application>
  <PresentationFormat>Pokaz na ekranie (4:3)</PresentationFormat>
  <Paragraphs>171</Paragraphs>
  <Slides>16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Motyw pakietu Office</vt:lpstr>
      <vt:lpstr>4_Projekt domyślny</vt:lpstr>
      <vt:lpstr>6_Projekt domyślny</vt:lpstr>
      <vt:lpstr>Equation</vt:lpstr>
      <vt:lpstr>Microsoft Equation 3.0</vt:lpstr>
      <vt:lpstr>Równanie</vt:lpstr>
      <vt:lpstr>Techniki kosmiczne i satelitarne w praktyce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Zbyszek</dc:creator>
  <cp:lastModifiedBy>Zbyszek</cp:lastModifiedBy>
  <cp:revision>51</cp:revision>
  <dcterms:created xsi:type="dcterms:W3CDTF">2019-07-23T14:28:01Z</dcterms:created>
  <dcterms:modified xsi:type="dcterms:W3CDTF">2021-06-17T16:01:06Z</dcterms:modified>
</cp:coreProperties>
</file>