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sldIdLst>
    <p:sldId id="256" r:id="rId2"/>
    <p:sldId id="414" r:id="rId3"/>
    <p:sldId id="386" r:id="rId4"/>
    <p:sldId id="398" r:id="rId5"/>
    <p:sldId id="385" r:id="rId6"/>
    <p:sldId id="361" r:id="rId7"/>
    <p:sldId id="362" r:id="rId8"/>
    <p:sldId id="274" r:id="rId9"/>
    <p:sldId id="275" r:id="rId10"/>
    <p:sldId id="276" r:id="rId11"/>
    <p:sldId id="277" r:id="rId12"/>
    <p:sldId id="278" r:id="rId13"/>
    <p:sldId id="279" r:id="rId14"/>
    <p:sldId id="377" r:id="rId15"/>
    <p:sldId id="378" r:id="rId16"/>
    <p:sldId id="379" r:id="rId17"/>
    <p:sldId id="380" r:id="rId18"/>
    <p:sldId id="399" r:id="rId19"/>
    <p:sldId id="400" r:id="rId20"/>
    <p:sldId id="401" r:id="rId21"/>
    <p:sldId id="402" r:id="rId22"/>
    <p:sldId id="403" r:id="rId23"/>
    <p:sldId id="404" r:id="rId24"/>
    <p:sldId id="405" r:id="rId25"/>
    <p:sldId id="406" r:id="rId26"/>
    <p:sldId id="407" r:id="rId27"/>
    <p:sldId id="408" r:id="rId28"/>
    <p:sldId id="409" r:id="rId29"/>
    <p:sldId id="415" r:id="rId30"/>
    <p:sldId id="410" r:id="rId31"/>
    <p:sldId id="411" r:id="rId32"/>
    <p:sldId id="412" r:id="rId33"/>
    <p:sldId id="413" r:id="rId34"/>
    <p:sldId id="382" r:id="rId35"/>
    <p:sldId id="383" r:id="rId36"/>
    <p:sldId id="388" r:id="rId37"/>
    <p:sldId id="384" r:id="rId38"/>
    <p:sldId id="387" r:id="rId39"/>
    <p:sldId id="389" r:id="rId40"/>
    <p:sldId id="390" r:id="rId41"/>
    <p:sldId id="391" r:id="rId42"/>
    <p:sldId id="392" r:id="rId43"/>
    <p:sldId id="394" r:id="rId44"/>
    <p:sldId id="395" r:id="rId45"/>
    <p:sldId id="393" r:id="rId46"/>
    <p:sldId id="396" r:id="rId47"/>
    <p:sldId id="397" r:id="rId48"/>
    <p:sldId id="381" r:id="rId49"/>
    <p:sldId id="369" r:id="rId50"/>
    <p:sldId id="370" r:id="rId51"/>
    <p:sldId id="371" r:id="rId52"/>
    <p:sldId id="372" r:id="rId53"/>
    <p:sldId id="373" r:id="rId54"/>
    <p:sldId id="374" r:id="rId55"/>
    <p:sldId id="375" r:id="rId56"/>
    <p:sldId id="376" r:id="rId57"/>
    <p:sldId id="367" r:id="rId58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99"/>
    <a:srgbClr val="0000FF"/>
    <a:srgbClr val="006600"/>
    <a:srgbClr val="000066"/>
    <a:srgbClr val="003366"/>
    <a:srgbClr val="99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97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3" Type="http://schemas.openxmlformats.org/officeDocument/2006/relationships/image" Target="../media/image35.wmf"/><Relationship Id="rId7" Type="http://schemas.openxmlformats.org/officeDocument/2006/relationships/image" Target="../media/image39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Relationship Id="rId6" Type="http://schemas.openxmlformats.org/officeDocument/2006/relationships/image" Target="../media/image38.wmf"/><Relationship Id="rId5" Type="http://schemas.openxmlformats.org/officeDocument/2006/relationships/image" Target="../media/image37.wmf"/><Relationship Id="rId4" Type="http://schemas.openxmlformats.org/officeDocument/2006/relationships/image" Target="../media/image36.wmf"/><Relationship Id="rId9" Type="http://schemas.openxmlformats.org/officeDocument/2006/relationships/image" Target="../media/image41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42.wmf"/><Relationship Id="rId4" Type="http://schemas.openxmlformats.org/officeDocument/2006/relationships/image" Target="../media/image45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30.wmf"/><Relationship Id="rId4" Type="http://schemas.openxmlformats.org/officeDocument/2006/relationships/image" Target="../media/image48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2" Type="http://schemas.openxmlformats.org/officeDocument/2006/relationships/image" Target="../media/image50.wmf"/><Relationship Id="rId1" Type="http://schemas.openxmlformats.org/officeDocument/2006/relationships/image" Target="../media/image49.wmf"/><Relationship Id="rId6" Type="http://schemas.openxmlformats.org/officeDocument/2006/relationships/image" Target="../media/image54.wmf"/><Relationship Id="rId5" Type="http://schemas.openxmlformats.org/officeDocument/2006/relationships/image" Target="../media/image53.wmf"/><Relationship Id="rId4" Type="http://schemas.openxmlformats.org/officeDocument/2006/relationships/image" Target="../media/image52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Relationship Id="rId6" Type="http://schemas.openxmlformats.org/officeDocument/2006/relationships/image" Target="../media/image57.wmf"/><Relationship Id="rId5" Type="http://schemas.openxmlformats.org/officeDocument/2006/relationships/image" Target="../media/image56.wmf"/><Relationship Id="rId4" Type="http://schemas.openxmlformats.org/officeDocument/2006/relationships/image" Target="../media/image55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59.wmf"/><Relationship Id="rId1" Type="http://schemas.openxmlformats.org/officeDocument/2006/relationships/image" Target="../media/image58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2" Type="http://schemas.openxmlformats.org/officeDocument/2006/relationships/image" Target="../media/image61.wmf"/><Relationship Id="rId1" Type="http://schemas.openxmlformats.org/officeDocument/2006/relationships/image" Target="../media/image60.wmf"/><Relationship Id="rId4" Type="http://schemas.openxmlformats.org/officeDocument/2006/relationships/image" Target="../media/image63.wmf"/></Relationships>
</file>

<file path=ppt/drawings/_rels/vmlDrawing17.vml.rels><?xml version="1.0" encoding="UTF-8" standalone="yes"?>
<Relationships xmlns="http://schemas.openxmlformats.org/package/2006/relationships"><Relationship Id="rId8" Type="http://schemas.openxmlformats.org/officeDocument/2006/relationships/image" Target="../media/image71.wmf"/><Relationship Id="rId3" Type="http://schemas.openxmlformats.org/officeDocument/2006/relationships/image" Target="../media/image66.wmf"/><Relationship Id="rId7" Type="http://schemas.openxmlformats.org/officeDocument/2006/relationships/image" Target="../media/image70.wmf"/><Relationship Id="rId2" Type="http://schemas.openxmlformats.org/officeDocument/2006/relationships/image" Target="../media/image65.wmf"/><Relationship Id="rId1" Type="http://schemas.openxmlformats.org/officeDocument/2006/relationships/image" Target="../media/image64.wmf"/><Relationship Id="rId6" Type="http://schemas.openxmlformats.org/officeDocument/2006/relationships/image" Target="../media/image69.wmf"/><Relationship Id="rId5" Type="http://schemas.openxmlformats.org/officeDocument/2006/relationships/image" Target="../media/image68.wmf"/><Relationship Id="rId4" Type="http://schemas.openxmlformats.org/officeDocument/2006/relationships/image" Target="../media/image67.wmf"/><Relationship Id="rId9" Type="http://schemas.openxmlformats.org/officeDocument/2006/relationships/image" Target="../media/image72.wmf"/></Relationships>
</file>

<file path=ppt/drawings/_rels/vmlDrawing18.vml.rels><?xml version="1.0" encoding="UTF-8" standalone="yes"?>
<Relationships xmlns="http://schemas.openxmlformats.org/package/2006/relationships"><Relationship Id="rId8" Type="http://schemas.openxmlformats.org/officeDocument/2006/relationships/image" Target="../media/image81.wmf"/><Relationship Id="rId13" Type="http://schemas.openxmlformats.org/officeDocument/2006/relationships/image" Target="../media/image86.wmf"/><Relationship Id="rId3" Type="http://schemas.openxmlformats.org/officeDocument/2006/relationships/image" Target="../media/image76.wmf"/><Relationship Id="rId7" Type="http://schemas.openxmlformats.org/officeDocument/2006/relationships/image" Target="../media/image80.wmf"/><Relationship Id="rId12" Type="http://schemas.openxmlformats.org/officeDocument/2006/relationships/image" Target="../media/image85.wmf"/><Relationship Id="rId2" Type="http://schemas.openxmlformats.org/officeDocument/2006/relationships/image" Target="../media/image75.wmf"/><Relationship Id="rId1" Type="http://schemas.openxmlformats.org/officeDocument/2006/relationships/image" Target="../media/image74.wmf"/><Relationship Id="rId6" Type="http://schemas.openxmlformats.org/officeDocument/2006/relationships/image" Target="../media/image79.wmf"/><Relationship Id="rId11" Type="http://schemas.openxmlformats.org/officeDocument/2006/relationships/image" Target="../media/image84.wmf"/><Relationship Id="rId5" Type="http://schemas.openxmlformats.org/officeDocument/2006/relationships/image" Target="../media/image78.wmf"/><Relationship Id="rId10" Type="http://schemas.openxmlformats.org/officeDocument/2006/relationships/image" Target="../media/image83.wmf"/><Relationship Id="rId4" Type="http://schemas.openxmlformats.org/officeDocument/2006/relationships/image" Target="../media/image77.wmf"/><Relationship Id="rId9" Type="http://schemas.openxmlformats.org/officeDocument/2006/relationships/image" Target="../media/image82.wmf"/><Relationship Id="rId14" Type="http://schemas.openxmlformats.org/officeDocument/2006/relationships/image" Target="../media/image72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wmf"/><Relationship Id="rId2" Type="http://schemas.openxmlformats.org/officeDocument/2006/relationships/image" Target="../media/image121.wmf"/><Relationship Id="rId1" Type="http://schemas.openxmlformats.org/officeDocument/2006/relationships/image" Target="../media/image12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28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65D22F2-4845-445A-A9E6-D83A7B2A9B90}" type="datetimeFigureOut">
              <a:rPr lang="pl-PL"/>
              <a:pPr>
                <a:defRPr/>
              </a:pPr>
              <a:t>15.05.2019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  <a:endParaRPr lang="pl-PL" noProof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77916B1-D0AE-49DE-9503-BCC2996A342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00231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1254348-4AB0-4E08-8DAA-FC890A2803E7}" type="datetimeFigureOut">
              <a:rPr lang="pl-PL"/>
              <a:pPr>
                <a:defRPr/>
              </a:pPr>
              <a:t>15.05.2019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BE439AE-0C10-4E42-A66F-C8892C51D90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6EFFAAE-12D7-45AF-871D-CD3C5A2B3685}" type="datetimeFigureOut">
              <a:rPr lang="pl-PL"/>
              <a:pPr>
                <a:defRPr/>
              </a:pPr>
              <a:t>15.05.2019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137E71B-5996-4EB9-AFE1-0E338EF9C70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FCD2506-BDD3-4950-9177-6C49969460E6}" type="datetimeFigureOut">
              <a:rPr lang="pl-PL"/>
              <a:pPr>
                <a:defRPr/>
              </a:pPr>
              <a:t>15.05.2019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04C6887-0EA3-4B35-9EF1-90DD996AC402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1FAA3C2-60FE-4E09-B0B8-2DC232888F67}" type="datetimeFigureOut">
              <a:rPr lang="pl-PL"/>
              <a:pPr>
                <a:defRPr/>
              </a:pPr>
              <a:t>15.05.2019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0FA12A3-5972-4120-8B56-F02323C2169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7C9AA52-B669-4E70-B7FD-2B75E8330844}" type="datetimeFigureOut">
              <a:rPr lang="pl-PL"/>
              <a:pPr>
                <a:defRPr/>
              </a:pPr>
              <a:t>15.05.2019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81BCD32-A878-481C-A833-1203B31EFD1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AA9866B-3C5C-42F4-8AC6-C0D457469869}" type="datetimeFigureOut">
              <a:rPr lang="pl-PL"/>
              <a:pPr>
                <a:defRPr/>
              </a:pPr>
              <a:t>15.05.2019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A4A0696-1E8B-4420-81F6-3AA0274B959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BCAEBC2-5799-4FBA-A196-01FA0298EE9C}" type="datetimeFigureOut">
              <a:rPr lang="pl-PL"/>
              <a:pPr>
                <a:defRPr/>
              </a:pPr>
              <a:t>15.05.2019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D7686DF-7ECC-40FA-A06B-D5DD300E70D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A097F6B-D268-463E-A83D-001C9CED5E7F}" type="datetimeFigureOut">
              <a:rPr lang="pl-PL"/>
              <a:pPr>
                <a:defRPr/>
              </a:pPr>
              <a:t>15.05.2019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DDFF85B-E574-4579-A764-58452AB4172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6B20669-6D4A-468E-9811-40C7A80FB02D}" type="datetimeFigureOut">
              <a:rPr lang="pl-PL"/>
              <a:pPr>
                <a:defRPr/>
              </a:pPr>
              <a:t>15.05.2019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E682861-47F8-4283-973A-DF807870A242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84CD4BB-BFA5-415B-AA07-DAB6AD99782F}" type="datetimeFigureOut">
              <a:rPr lang="pl-PL"/>
              <a:pPr>
                <a:defRPr/>
              </a:pPr>
              <a:t>15.05.2019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50319A8-28BD-4166-9727-0D1C1436CCF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F44D40A-21D4-486A-A372-314579E4888B}" type="datetimeFigureOut">
              <a:rPr lang="pl-PL"/>
              <a:pPr>
                <a:defRPr/>
              </a:pPr>
              <a:t>15.05.2019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305256F-61A8-4F84-B2D4-341888878220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2" descr="Bez nazwy-10.pdf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438" y="-214338"/>
            <a:ext cx="1785918" cy="895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rostokąt 5"/>
          <p:cNvSpPr>
            <a:spLocks noChangeArrowheads="1"/>
          </p:cNvSpPr>
          <p:nvPr userDrawn="1"/>
        </p:nvSpPr>
        <p:spPr bwMode="auto">
          <a:xfrm>
            <a:off x="1714480" y="-24"/>
            <a:ext cx="742952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l-PL" sz="1000" dirty="0" smtClean="0">
                <a:solidFill>
                  <a:srgbClr val="003366"/>
                </a:solidFill>
                <a:latin typeface="SanukPro-Medium" charset="0"/>
              </a:rPr>
              <a:t>Przedmiot: Modelowanie i identyfikacja </a:t>
            </a:r>
          </a:p>
          <a:p>
            <a:r>
              <a:rPr lang="pl-PL" sz="1000" dirty="0" smtClean="0">
                <a:solidFill>
                  <a:srgbClr val="003366"/>
                </a:solidFill>
                <a:latin typeface="SanukPro-Medium" charset="0"/>
              </a:rPr>
              <a:t>Tytuł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 charset="0"/>
              </a:rPr>
              <a:t> materiału wykładowego: Technologie modelowania rozmytego – modele lingwistyczne I</a:t>
            </a:r>
            <a:endParaRPr lang="pl-PL" sz="1000" dirty="0">
              <a:solidFill>
                <a:srgbClr val="003366"/>
              </a:solidFill>
              <a:latin typeface="SanukPro-Medium" charset="0"/>
            </a:endParaRPr>
          </a:p>
        </p:txBody>
      </p:sp>
      <p:cxnSp>
        <p:nvCxnSpPr>
          <p:cNvPr id="7" name="Łącznik prosty 6"/>
          <p:cNvCxnSpPr/>
          <p:nvPr userDrawn="1"/>
        </p:nvCxnSpPr>
        <p:spPr>
          <a:xfrm>
            <a:off x="214282" y="428604"/>
            <a:ext cx="8786874" cy="1588"/>
          </a:xfrm>
          <a:prstGeom prst="line">
            <a:avLst/>
          </a:prstGeom>
          <a:ln w="15875">
            <a:solidFill>
              <a:srgbClr val="33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y 7"/>
          <p:cNvCxnSpPr/>
          <p:nvPr userDrawn="1"/>
        </p:nvCxnSpPr>
        <p:spPr>
          <a:xfrm>
            <a:off x="214282" y="6469373"/>
            <a:ext cx="8786874" cy="1588"/>
          </a:xfrm>
          <a:prstGeom prst="line">
            <a:avLst/>
          </a:prstGeom>
          <a:ln w="15875">
            <a:solidFill>
              <a:srgbClr val="33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le tekstowe 8"/>
          <p:cNvSpPr txBox="1"/>
          <p:nvPr userDrawn="1"/>
        </p:nvSpPr>
        <p:spPr>
          <a:xfrm>
            <a:off x="196467" y="6550712"/>
            <a:ext cx="3679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003366"/>
                </a:solidFill>
                <a:latin typeface="SanukPro-Medium"/>
                <a:cs typeface="Arial" pitchFamily="34" charset="0"/>
                <a:sym typeface="Symbol"/>
              </a:rPr>
              <a:t> </a:t>
            </a:r>
            <a:r>
              <a:rPr lang="pl-PL" sz="1000" dirty="0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Kazimierz Duzinkiewicz,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 dr hab. inż., prof. </a:t>
            </a:r>
            <a:r>
              <a:rPr lang="pl-PL" sz="1000" baseline="0" dirty="0" err="1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nadzw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. PG</a:t>
            </a:r>
            <a:endParaRPr lang="pl-PL" sz="1000" dirty="0">
              <a:solidFill>
                <a:srgbClr val="003366"/>
              </a:solidFill>
              <a:latin typeface="SanukPro-Medium"/>
              <a:cs typeface="Arial" pitchFamily="34" charset="0"/>
            </a:endParaRPr>
          </a:p>
        </p:txBody>
      </p:sp>
      <p:sp>
        <p:nvSpPr>
          <p:cNvPr id="10" name="pole tekstowe 9"/>
          <p:cNvSpPr txBox="1"/>
          <p:nvPr userDrawn="1"/>
        </p:nvSpPr>
        <p:spPr>
          <a:xfrm>
            <a:off x="4714876" y="6446022"/>
            <a:ext cx="40719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003366"/>
                </a:solidFill>
                <a:latin typeface="SanukPro-Medium"/>
              </a:rPr>
              <a:t>Wydział: Elektrotechniki i Automatyki</a:t>
            </a:r>
          </a:p>
          <a:p>
            <a:r>
              <a:rPr lang="pl-PL" sz="1000" dirty="0" smtClean="0">
                <a:solidFill>
                  <a:srgbClr val="003366"/>
                </a:solidFill>
                <a:latin typeface="SanukPro-Medium"/>
              </a:rPr>
              <a:t>Katedra: Elektrotechniki, Systemów Sterowania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/>
              </a:rPr>
              <a:t> i Informatyki</a:t>
            </a:r>
            <a:endParaRPr lang="pl-PL" sz="1000" dirty="0">
              <a:solidFill>
                <a:srgbClr val="003366"/>
              </a:solidFill>
              <a:latin typeface="SanukPro-Medium"/>
            </a:endParaRPr>
          </a:p>
        </p:txBody>
      </p:sp>
      <p:sp>
        <p:nvSpPr>
          <p:cNvPr id="11" name="pole tekstowe 10"/>
          <p:cNvSpPr txBox="1"/>
          <p:nvPr userDrawn="1"/>
        </p:nvSpPr>
        <p:spPr>
          <a:xfrm>
            <a:off x="8549089" y="6500834"/>
            <a:ext cx="5949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65BC96B2-911C-42E6-9907-C53CEC08EB3C}" type="slidenum">
              <a:rPr lang="pl-PL" sz="1200" smtClean="0">
                <a:solidFill>
                  <a:srgbClr val="003366"/>
                </a:solidFill>
                <a:latin typeface="SanukPro-Medium"/>
              </a:rPr>
              <a:pPr algn="ctr"/>
              <a:t>‹#›</a:t>
            </a:fld>
            <a:endParaRPr lang="pl-PL" sz="1200" dirty="0">
              <a:solidFill>
                <a:srgbClr val="003366"/>
              </a:solidFill>
              <a:latin typeface="SanukPro-Medium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2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28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8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0.w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29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32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13" Type="http://schemas.openxmlformats.org/officeDocument/2006/relationships/oleObject" Target="../embeddings/oleObject24.bin"/><Relationship Id="rId18" Type="http://schemas.openxmlformats.org/officeDocument/2006/relationships/image" Target="../media/image40.wmf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1.bin"/><Relationship Id="rId12" Type="http://schemas.openxmlformats.org/officeDocument/2006/relationships/image" Target="../media/image37.wmf"/><Relationship Id="rId17" Type="http://schemas.openxmlformats.org/officeDocument/2006/relationships/oleObject" Target="../embeddings/oleObject26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9.wmf"/><Relationship Id="rId20" Type="http://schemas.openxmlformats.org/officeDocument/2006/relationships/image" Target="../media/image41.wmf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4.wmf"/><Relationship Id="rId11" Type="http://schemas.openxmlformats.org/officeDocument/2006/relationships/oleObject" Target="../embeddings/oleObject23.bin"/><Relationship Id="rId5" Type="http://schemas.openxmlformats.org/officeDocument/2006/relationships/oleObject" Target="../embeddings/oleObject20.bin"/><Relationship Id="rId15" Type="http://schemas.openxmlformats.org/officeDocument/2006/relationships/oleObject" Target="../embeddings/oleObject25.bin"/><Relationship Id="rId10" Type="http://schemas.openxmlformats.org/officeDocument/2006/relationships/image" Target="../media/image36.wmf"/><Relationship Id="rId19" Type="http://schemas.openxmlformats.org/officeDocument/2006/relationships/oleObject" Target="../embeddings/oleObject27.bin"/><Relationship Id="rId4" Type="http://schemas.openxmlformats.org/officeDocument/2006/relationships/image" Target="../media/image33.wmf"/><Relationship Id="rId9" Type="http://schemas.openxmlformats.org/officeDocument/2006/relationships/oleObject" Target="../embeddings/oleObject22.bin"/><Relationship Id="rId14" Type="http://schemas.openxmlformats.org/officeDocument/2006/relationships/image" Target="../media/image38.w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3" Type="http://schemas.openxmlformats.org/officeDocument/2006/relationships/oleObject" Target="../embeddings/oleObject28.bin"/><Relationship Id="rId7" Type="http://schemas.openxmlformats.org/officeDocument/2006/relationships/oleObject" Target="../embeddings/oleObject3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29.bin"/><Relationship Id="rId10" Type="http://schemas.openxmlformats.org/officeDocument/2006/relationships/image" Target="../media/image45.wmf"/><Relationship Id="rId4" Type="http://schemas.openxmlformats.org/officeDocument/2006/relationships/image" Target="../media/image42.wmf"/><Relationship Id="rId9" Type="http://schemas.openxmlformats.org/officeDocument/2006/relationships/oleObject" Target="../embeddings/oleObject31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3" Type="http://schemas.openxmlformats.org/officeDocument/2006/relationships/oleObject" Target="../embeddings/oleObject32.bin"/><Relationship Id="rId7" Type="http://schemas.openxmlformats.org/officeDocument/2006/relationships/oleObject" Target="../embeddings/oleObject3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6.wmf"/><Relationship Id="rId5" Type="http://schemas.openxmlformats.org/officeDocument/2006/relationships/oleObject" Target="../embeddings/oleObject33.bin"/><Relationship Id="rId10" Type="http://schemas.openxmlformats.org/officeDocument/2006/relationships/image" Target="../media/image48.wmf"/><Relationship Id="rId4" Type="http://schemas.openxmlformats.org/officeDocument/2006/relationships/image" Target="../media/image30.wmf"/><Relationship Id="rId9" Type="http://schemas.openxmlformats.org/officeDocument/2006/relationships/oleObject" Target="../embeddings/oleObject35.bin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wmf"/><Relationship Id="rId13" Type="http://schemas.openxmlformats.org/officeDocument/2006/relationships/oleObject" Target="../embeddings/oleObject41.bin"/><Relationship Id="rId3" Type="http://schemas.openxmlformats.org/officeDocument/2006/relationships/oleObject" Target="../embeddings/oleObject36.bin"/><Relationship Id="rId7" Type="http://schemas.openxmlformats.org/officeDocument/2006/relationships/oleObject" Target="../embeddings/oleObject38.bin"/><Relationship Id="rId12" Type="http://schemas.openxmlformats.org/officeDocument/2006/relationships/image" Target="../media/image5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50.wmf"/><Relationship Id="rId11" Type="http://schemas.openxmlformats.org/officeDocument/2006/relationships/oleObject" Target="../embeddings/oleObject40.bin"/><Relationship Id="rId5" Type="http://schemas.openxmlformats.org/officeDocument/2006/relationships/oleObject" Target="../embeddings/oleObject37.bin"/><Relationship Id="rId10" Type="http://schemas.openxmlformats.org/officeDocument/2006/relationships/image" Target="../media/image52.wmf"/><Relationship Id="rId4" Type="http://schemas.openxmlformats.org/officeDocument/2006/relationships/image" Target="../media/image49.wmf"/><Relationship Id="rId9" Type="http://schemas.openxmlformats.org/officeDocument/2006/relationships/oleObject" Target="../embeddings/oleObject39.bin"/><Relationship Id="rId14" Type="http://schemas.openxmlformats.org/officeDocument/2006/relationships/image" Target="../media/image54.w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13" Type="http://schemas.openxmlformats.org/officeDocument/2006/relationships/oleObject" Target="../embeddings/oleObject47.bin"/><Relationship Id="rId3" Type="http://schemas.openxmlformats.org/officeDocument/2006/relationships/oleObject" Target="../embeddings/oleObject42.bin"/><Relationship Id="rId7" Type="http://schemas.openxmlformats.org/officeDocument/2006/relationships/oleObject" Target="../embeddings/oleObject44.bin"/><Relationship Id="rId12" Type="http://schemas.openxmlformats.org/officeDocument/2006/relationships/image" Target="../media/image5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30.wmf"/><Relationship Id="rId11" Type="http://schemas.openxmlformats.org/officeDocument/2006/relationships/oleObject" Target="../embeddings/oleObject46.bin"/><Relationship Id="rId5" Type="http://schemas.openxmlformats.org/officeDocument/2006/relationships/oleObject" Target="../embeddings/oleObject43.bin"/><Relationship Id="rId10" Type="http://schemas.openxmlformats.org/officeDocument/2006/relationships/image" Target="../media/image55.wmf"/><Relationship Id="rId4" Type="http://schemas.openxmlformats.org/officeDocument/2006/relationships/image" Target="../media/image29.wmf"/><Relationship Id="rId9" Type="http://schemas.openxmlformats.org/officeDocument/2006/relationships/oleObject" Target="../embeddings/oleObject45.bin"/><Relationship Id="rId14" Type="http://schemas.openxmlformats.org/officeDocument/2006/relationships/image" Target="../media/image57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59.wmf"/><Relationship Id="rId5" Type="http://schemas.openxmlformats.org/officeDocument/2006/relationships/oleObject" Target="../embeddings/oleObject49.bin"/><Relationship Id="rId4" Type="http://schemas.openxmlformats.org/officeDocument/2006/relationships/image" Target="../media/image58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wmf"/><Relationship Id="rId3" Type="http://schemas.openxmlformats.org/officeDocument/2006/relationships/oleObject" Target="../embeddings/oleObject50.bin"/><Relationship Id="rId7" Type="http://schemas.openxmlformats.org/officeDocument/2006/relationships/oleObject" Target="../embeddings/oleObject5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61.wmf"/><Relationship Id="rId5" Type="http://schemas.openxmlformats.org/officeDocument/2006/relationships/oleObject" Target="../embeddings/oleObject51.bin"/><Relationship Id="rId10" Type="http://schemas.openxmlformats.org/officeDocument/2006/relationships/image" Target="../media/image63.wmf"/><Relationship Id="rId4" Type="http://schemas.openxmlformats.org/officeDocument/2006/relationships/image" Target="../media/image60.wmf"/><Relationship Id="rId9" Type="http://schemas.openxmlformats.org/officeDocument/2006/relationships/oleObject" Target="../embeddings/oleObject53.bin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6.bin"/><Relationship Id="rId13" Type="http://schemas.openxmlformats.org/officeDocument/2006/relationships/image" Target="../media/image68.wmf"/><Relationship Id="rId18" Type="http://schemas.openxmlformats.org/officeDocument/2006/relationships/oleObject" Target="../embeddings/oleObject61.bin"/><Relationship Id="rId3" Type="http://schemas.openxmlformats.org/officeDocument/2006/relationships/image" Target="../media/image73.png"/><Relationship Id="rId21" Type="http://schemas.openxmlformats.org/officeDocument/2006/relationships/image" Target="../media/image72.wmf"/><Relationship Id="rId7" Type="http://schemas.openxmlformats.org/officeDocument/2006/relationships/image" Target="../media/image65.wmf"/><Relationship Id="rId12" Type="http://schemas.openxmlformats.org/officeDocument/2006/relationships/oleObject" Target="../embeddings/oleObject58.bin"/><Relationship Id="rId17" Type="http://schemas.openxmlformats.org/officeDocument/2006/relationships/image" Target="../media/image70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60.bin"/><Relationship Id="rId20" Type="http://schemas.openxmlformats.org/officeDocument/2006/relationships/oleObject" Target="../embeddings/oleObject62.bin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55.bin"/><Relationship Id="rId11" Type="http://schemas.openxmlformats.org/officeDocument/2006/relationships/image" Target="../media/image67.wmf"/><Relationship Id="rId5" Type="http://schemas.openxmlformats.org/officeDocument/2006/relationships/image" Target="../media/image64.wmf"/><Relationship Id="rId15" Type="http://schemas.openxmlformats.org/officeDocument/2006/relationships/image" Target="../media/image69.wmf"/><Relationship Id="rId10" Type="http://schemas.openxmlformats.org/officeDocument/2006/relationships/oleObject" Target="../embeddings/oleObject57.bin"/><Relationship Id="rId19" Type="http://schemas.openxmlformats.org/officeDocument/2006/relationships/image" Target="../media/image71.wmf"/><Relationship Id="rId4" Type="http://schemas.openxmlformats.org/officeDocument/2006/relationships/oleObject" Target="../embeddings/oleObject54.bin"/><Relationship Id="rId9" Type="http://schemas.openxmlformats.org/officeDocument/2006/relationships/image" Target="../media/image66.wmf"/><Relationship Id="rId14" Type="http://schemas.openxmlformats.org/officeDocument/2006/relationships/oleObject" Target="../embeddings/oleObject59.bin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wmf"/><Relationship Id="rId13" Type="http://schemas.openxmlformats.org/officeDocument/2006/relationships/image" Target="../media/image77.wmf"/><Relationship Id="rId18" Type="http://schemas.openxmlformats.org/officeDocument/2006/relationships/oleObject" Target="../embeddings/oleObject71.bin"/><Relationship Id="rId26" Type="http://schemas.openxmlformats.org/officeDocument/2006/relationships/oleObject" Target="../embeddings/oleObject75.bin"/><Relationship Id="rId3" Type="http://schemas.openxmlformats.org/officeDocument/2006/relationships/image" Target="../media/image87.png"/><Relationship Id="rId21" Type="http://schemas.openxmlformats.org/officeDocument/2006/relationships/image" Target="../media/image81.wmf"/><Relationship Id="rId34" Type="http://schemas.openxmlformats.org/officeDocument/2006/relationships/oleObject" Target="../embeddings/oleObject80.bin"/><Relationship Id="rId7" Type="http://schemas.openxmlformats.org/officeDocument/2006/relationships/oleObject" Target="../embeddings/oleObject65.bin"/><Relationship Id="rId12" Type="http://schemas.openxmlformats.org/officeDocument/2006/relationships/oleObject" Target="../embeddings/oleObject68.bin"/><Relationship Id="rId17" Type="http://schemas.openxmlformats.org/officeDocument/2006/relationships/image" Target="../media/image79.wmf"/><Relationship Id="rId25" Type="http://schemas.openxmlformats.org/officeDocument/2006/relationships/image" Target="../media/image83.wmf"/><Relationship Id="rId33" Type="http://schemas.openxmlformats.org/officeDocument/2006/relationships/oleObject" Target="../embeddings/oleObject79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70.bin"/><Relationship Id="rId20" Type="http://schemas.openxmlformats.org/officeDocument/2006/relationships/oleObject" Target="../embeddings/oleObject72.bin"/><Relationship Id="rId29" Type="http://schemas.openxmlformats.org/officeDocument/2006/relationships/image" Target="../media/image85.wmf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64.bin"/><Relationship Id="rId11" Type="http://schemas.openxmlformats.org/officeDocument/2006/relationships/image" Target="../media/image76.wmf"/><Relationship Id="rId24" Type="http://schemas.openxmlformats.org/officeDocument/2006/relationships/oleObject" Target="../embeddings/oleObject74.bin"/><Relationship Id="rId32" Type="http://schemas.openxmlformats.org/officeDocument/2006/relationships/oleObject" Target="../embeddings/oleObject78.bin"/><Relationship Id="rId37" Type="http://schemas.openxmlformats.org/officeDocument/2006/relationships/oleObject" Target="../embeddings/oleObject82.bin"/><Relationship Id="rId5" Type="http://schemas.openxmlformats.org/officeDocument/2006/relationships/image" Target="../media/image74.wmf"/><Relationship Id="rId15" Type="http://schemas.openxmlformats.org/officeDocument/2006/relationships/image" Target="../media/image78.wmf"/><Relationship Id="rId23" Type="http://schemas.openxmlformats.org/officeDocument/2006/relationships/image" Target="../media/image82.wmf"/><Relationship Id="rId28" Type="http://schemas.openxmlformats.org/officeDocument/2006/relationships/oleObject" Target="../embeddings/oleObject76.bin"/><Relationship Id="rId36" Type="http://schemas.openxmlformats.org/officeDocument/2006/relationships/oleObject" Target="../embeddings/oleObject81.bin"/><Relationship Id="rId10" Type="http://schemas.openxmlformats.org/officeDocument/2006/relationships/oleObject" Target="../embeddings/oleObject67.bin"/><Relationship Id="rId19" Type="http://schemas.openxmlformats.org/officeDocument/2006/relationships/image" Target="../media/image80.wmf"/><Relationship Id="rId31" Type="http://schemas.openxmlformats.org/officeDocument/2006/relationships/image" Target="../media/image86.wmf"/><Relationship Id="rId4" Type="http://schemas.openxmlformats.org/officeDocument/2006/relationships/oleObject" Target="../embeddings/oleObject63.bin"/><Relationship Id="rId9" Type="http://schemas.openxmlformats.org/officeDocument/2006/relationships/oleObject" Target="../embeddings/oleObject66.bin"/><Relationship Id="rId14" Type="http://schemas.openxmlformats.org/officeDocument/2006/relationships/oleObject" Target="../embeddings/oleObject69.bin"/><Relationship Id="rId22" Type="http://schemas.openxmlformats.org/officeDocument/2006/relationships/oleObject" Target="../embeddings/oleObject73.bin"/><Relationship Id="rId27" Type="http://schemas.openxmlformats.org/officeDocument/2006/relationships/image" Target="../media/image84.wmf"/><Relationship Id="rId30" Type="http://schemas.openxmlformats.org/officeDocument/2006/relationships/oleObject" Target="../embeddings/oleObject77.bin"/><Relationship Id="rId35" Type="http://schemas.openxmlformats.org/officeDocument/2006/relationships/image" Target="../media/image72.wm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89.png"/><Relationship Id="rId7" Type="http://schemas.openxmlformats.org/officeDocument/2006/relationships/image" Target="../media/image18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Relationship Id="rId9" Type="http://schemas.openxmlformats.org/officeDocument/2006/relationships/image" Target="../media/image2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99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2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103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2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6.png"/><Relationship Id="rId4" Type="http://schemas.openxmlformats.org/officeDocument/2006/relationships/image" Target="../media/image11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9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4.wmf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5.bin"/><Relationship Id="rId3" Type="http://schemas.openxmlformats.org/officeDocument/2006/relationships/image" Target="../media/image123.png"/><Relationship Id="rId7" Type="http://schemas.openxmlformats.org/officeDocument/2006/relationships/image" Target="../media/image12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84.bin"/><Relationship Id="rId5" Type="http://schemas.openxmlformats.org/officeDocument/2006/relationships/image" Target="../media/image120.wmf"/><Relationship Id="rId4" Type="http://schemas.openxmlformats.org/officeDocument/2006/relationships/oleObject" Target="../embeddings/oleObject83.bin"/><Relationship Id="rId9" Type="http://schemas.openxmlformats.org/officeDocument/2006/relationships/image" Target="../media/image122.w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4.png"/><Relationship Id="rId4" Type="http://schemas.openxmlformats.org/officeDocument/2006/relationships/image" Target="../media/image133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7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10.wmf"/><Relationship Id="rId4" Type="http://schemas.openxmlformats.org/officeDocument/2006/relationships/oleObject" Target="../embeddings/oleObject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4"/>
            <a:ext cx="9144000" cy="6885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ole tekstowe 6"/>
          <p:cNvSpPr txBox="1">
            <a:spLocks noChangeArrowheads="1"/>
          </p:cNvSpPr>
          <p:nvPr/>
        </p:nvSpPr>
        <p:spPr bwMode="auto">
          <a:xfrm>
            <a:off x="138113" y="3562212"/>
            <a:ext cx="8810625" cy="2148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kumimoji="0" lang="pl-PL" sz="3200" dirty="0" smtClean="0">
                <a:solidFill>
                  <a:schemeClr val="bg1"/>
                </a:solidFill>
                <a:latin typeface="SanukPro-Medium" charset="0"/>
              </a:rPr>
              <a:t>Modelowanie i identyfikacja</a:t>
            </a:r>
            <a:endParaRPr kumimoji="0" lang="pl-PL" sz="3200" dirty="0">
              <a:solidFill>
                <a:schemeClr val="bg1"/>
              </a:solidFill>
              <a:latin typeface="SanukPro-Medium" charset="0"/>
            </a:endParaRPr>
          </a:p>
          <a:p>
            <a:pPr algn="ctr">
              <a:spcBef>
                <a:spcPct val="20000"/>
              </a:spcBef>
            </a:pPr>
            <a:r>
              <a:rPr kumimoji="0" lang="pl-PL" sz="2000" dirty="0" smtClean="0">
                <a:solidFill>
                  <a:schemeClr val="bg1"/>
                </a:solidFill>
                <a:latin typeface="SanukPro-Medium" charset="0"/>
              </a:rPr>
              <a:t>Materiał wykładowy: 8 – Technologie modelowania rozmytego – modele lingwistyczne I</a:t>
            </a:r>
            <a:endParaRPr lang="pl-PL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20000"/>
              </a:spcBef>
            </a:pPr>
            <a:endParaRPr kumimoji="0" lang="pl-PL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>
              <a:spcBef>
                <a:spcPct val="20000"/>
              </a:spcBef>
            </a:pPr>
            <a:r>
              <a:rPr kumimoji="0" lang="pl-PL" sz="1400" dirty="0" smtClean="0">
                <a:solidFill>
                  <a:prstClr val="white"/>
                </a:solidFill>
                <a:latin typeface="SanukPro-Medium" charset="0"/>
                <a:ea typeface="+mn-ea"/>
                <a:cs typeface="+mn-cs"/>
              </a:rPr>
              <a:t>Kierunek: Automatyka i robotyka -  studia stacjonarne 2 stopnia</a:t>
            </a:r>
          </a:p>
          <a:p>
            <a:pPr lvl="0" algn="ctr">
              <a:spcBef>
                <a:spcPct val="20000"/>
              </a:spcBef>
            </a:pPr>
            <a:r>
              <a:rPr kumimoji="0" lang="pl-PL" sz="1400" dirty="0" smtClean="0">
                <a:solidFill>
                  <a:prstClr val="white"/>
                </a:solidFill>
                <a:latin typeface="SanukPro-Medium" charset="0"/>
                <a:ea typeface="+mn-ea"/>
                <a:cs typeface="+mn-cs"/>
              </a:rPr>
              <a:t>Przedmiot:  kierunkowy</a:t>
            </a:r>
            <a:endParaRPr kumimoji="0" lang="pl-PL" sz="2000" dirty="0">
              <a:solidFill>
                <a:schemeClr val="bg1"/>
              </a:solidFill>
              <a:latin typeface="SanukPro-Medium" charset="0"/>
            </a:endParaRPr>
          </a:p>
        </p:txBody>
      </p:sp>
      <p:sp>
        <p:nvSpPr>
          <p:cNvPr id="10" name="Podtytuł 2"/>
          <p:cNvSpPr txBox="1">
            <a:spLocks/>
          </p:cNvSpPr>
          <p:nvPr/>
        </p:nvSpPr>
        <p:spPr bwMode="auto">
          <a:xfrm>
            <a:off x="1371600" y="6146805"/>
            <a:ext cx="6400800" cy="496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Kazimierz </a:t>
            </a:r>
            <a:r>
              <a:rPr kumimoji="0" lang="pl-PL" sz="1200" dirty="0" err="1" smtClean="0">
                <a:solidFill>
                  <a:schemeClr val="bg1"/>
                </a:solidFill>
                <a:latin typeface="SanukPro-Medium" charset="0"/>
              </a:rPr>
              <a:t>Duzinkiewicz</a:t>
            </a: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, dr hab. inż., prof. </a:t>
            </a:r>
            <a:r>
              <a:rPr kumimoji="0" lang="pl-PL" sz="1200" dirty="0" err="1" smtClean="0">
                <a:solidFill>
                  <a:schemeClr val="bg1"/>
                </a:solidFill>
                <a:latin typeface="SanukPro-Medium" charset="0"/>
              </a:rPr>
              <a:t>nadzw</a:t>
            </a: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. PG</a:t>
            </a:r>
            <a:endParaRPr kumimoji="0" lang="pl-PL" sz="1200" dirty="0">
              <a:solidFill>
                <a:schemeClr val="bg1"/>
              </a:solidFill>
              <a:latin typeface="SanukPro-Medium" charset="0"/>
            </a:endParaRP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Data rozpoczęcia  prezentacji materiału: 2019.05.15</a:t>
            </a:r>
            <a:endParaRPr kumimoji="0" lang="pl-PL" sz="1200" dirty="0">
              <a:solidFill>
                <a:schemeClr val="bg1"/>
              </a:solidFill>
              <a:latin typeface="SanukPro-Medium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"/>
          <p:cNvSpPr txBox="1">
            <a:spLocks noChangeArrowheads="1"/>
          </p:cNvSpPr>
          <p:nvPr/>
        </p:nvSpPr>
        <p:spPr bwMode="auto">
          <a:xfrm>
            <a:off x="671513" y="644525"/>
            <a:ext cx="2895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Zmienne lingwistyczne:</a:t>
            </a:r>
          </a:p>
        </p:txBody>
      </p:sp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1052513" y="1101725"/>
            <a:ext cx="2895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„Odchylenie” – e(t) </a:t>
            </a:r>
          </a:p>
        </p:txBody>
      </p: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1052513" y="1558925"/>
            <a:ext cx="4038600" cy="736600"/>
            <a:chOff x="1056" y="2976"/>
            <a:chExt cx="2544" cy="464"/>
          </a:xfrm>
        </p:grpSpPr>
        <p:sp>
          <p:nvSpPr>
            <p:cNvPr id="14354" name="Text Box 10"/>
            <p:cNvSpPr txBox="1">
              <a:spLocks noChangeArrowheads="1"/>
            </p:cNvSpPr>
            <p:nvPr/>
          </p:nvSpPr>
          <p:spPr bwMode="auto">
            <a:xfrm>
              <a:off x="1056" y="3072"/>
              <a:ext cx="254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200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„Zmiana odchylenia” –   </a:t>
              </a:r>
            </a:p>
          </p:txBody>
        </p:sp>
        <p:graphicFrame>
          <p:nvGraphicFramePr>
            <p:cNvPr id="14339" name="Object 11"/>
            <p:cNvGraphicFramePr>
              <a:graphicFrameLocks noChangeAspect="1"/>
            </p:cNvGraphicFramePr>
            <p:nvPr/>
          </p:nvGraphicFramePr>
          <p:xfrm>
            <a:off x="2784" y="2976"/>
            <a:ext cx="480" cy="4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52" name="Równanie" r:id="rId3" imgW="368140" imgH="355446" progId="Equation.3">
                    <p:embed/>
                  </p:oleObj>
                </mc:Choice>
                <mc:Fallback>
                  <p:oleObj name="Równanie" r:id="rId3" imgW="368140" imgH="355446" progId="Equation.3">
                    <p:embed/>
                    <p:pic>
                      <p:nvPicPr>
                        <p:cNvPr id="0" name="Picture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84" y="2976"/>
                          <a:ext cx="480" cy="4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1128713" y="2320925"/>
            <a:ext cx="2895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„Siła” – u(t) </a:t>
            </a:r>
          </a:p>
        </p:txBody>
      </p:sp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5548313" y="644525"/>
            <a:ext cx="2895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Pożądane położenie:</a:t>
            </a:r>
          </a:p>
        </p:txBody>
      </p: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5548313" y="1101725"/>
            <a:ext cx="1371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r(t) = 0 </a:t>
            </a:r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5472113" y="1787525"/>
            <a:ext cx="2895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Zależności:</a:t>
            </a:r>
          </a:p>
        </p:txBody>
      </p:sp>
      <p:sp>
        <p:nvSpPr>
          <p:cNvPr id="11" name="AutoShape 16"/>
          <p:cNvSpPr>
            <a:spLocks noChangeArrowheads="1"/>
          </p:cNvSpPr>
          <p:nvPr/>
        </p:nvSpPr>
        <p:spPr bwMode="auto">
          <a:xfrm>
            <a:off x="5776913" y="1482725"/>
            <a:ext cx="762000" cy="3048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AutoShape 17"/>
          <p:cNvSpPr>
            <a:spLocks noChangeArrowheads="1"/>
          </p:cNvSpPr>
          <p:nvPr/>
        </p:nvSpPr>
        <p:spPr bwMode="auto">
          <a:xfrm>
            <a:off x="4589463" y="1216025"/>
            <a:ext cx="762000" cy="1133475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Object 18"/>
          <p:cNvGraphicFramePr>
            <a:graphicFrameLocks noChangeAspect="1"/>
          </p:cNvGraphicFramePr>
          <p:nvPr/>
        </p:nvGraphicFramePr>
        <p:xfrm>
          <a:off x="4070350" y="2289175"/>
          <a:ext cx="4559300" cy="908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3" name="Równanie" r:id="rId5" imgW="1981200" imgH="393700" progId="Equation.3">
                  <p:embed/>
                </p:oleObj>
              </mc:Choice>
              <mc:Fallback>
                <p:oleObj name="Równanie" r:id="rId5" imgW="1981200" imgH="39370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0350" y="2289175"/>
                        <a:ext cx="4559300" cy="908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 Box 19"/>
          <p:cNvSpPr txBox="1">
            <a:spLocks noChangeArrowheads="1"/>
          </p:cNvSpPr>
          <p:nvPr/>
        </p:nvSpPr>
        <p:spPr bwMode="auto">
          <a:xfrm>
            <a:off x="587375" y="3422650"/>
            <a:ext cx="1920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Konwencja:</a:t>
            </a:r>
          </a:p>
        </p:txBody>
      </p:sp>
      <p:sp>
        <p:nvSpPr>
          <p:cNvPr id="15" name="Text Box 20"/>
          <p:cNvSpPr txBox="1">
            <a:spLocks noChangeArrowheads="1"/>
          </p:cNvSpPr>
          <p:nvPr/>
        </p:nvSpPr>
        <p:spPr bwMode="auto">
          <a:xfrm>
            <a:off x="603250" y="3932238"/>
            <a:ext cx="802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Położenie  </a:t>
            </a:r>
            <a:r>
              <a:rPr lang="pl-PL" sz="2000">
                <a:solidFill>
                  <a:srgbClr val="0000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 +  Odchylenie - ; </a:t>
            </a:r>
            <a:r>
              <a:rPr lang="pl-PL" sz="200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Położenie  </a:t>
            </a:r>
            <a:r>
              <a:rPr lang="pl-PL" sz="2000">
                <a:solidFill>
                  <a:srgbClr val="0000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 -  Odchylenie +</a:t>
            </a:r>
            <a:r>
              <a:rPr lang="pl-PL" sz="200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</a:p>
        </p:txBody>
      </p:sp>
      <p:sp>
        <p:nvSpPr>
          <p:cNvPr id="16" name="Text Box 21"/>
          <p:cNvSpPr txBox="1">
            <a:spLocks noChangeArrowheads="1"/>
          </p:cNvSpPr>
          <p:nvPr/>
        </p:nvSpPr>
        <p:spPr bwMode="auto">
          <a:xfrm>
            <a:off x="609600" y="5889625"/>
            <a:ext cx="21605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Siła           </a:t>
            </a:r>
            <a:r>
              <a:rPr lang="pl-PL" sz="2000">
                <a:solidFill>
                  <a:srgbClr val="0000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 + </a:t>
            </a:r>
          </a:p>
        </p:txBody>
      </p:sp>
      <p:sp>
        <p:nvSpPr>
          <p:cNvPr id="17" name="AutoShape 22"/>
          <p:cNvSpPr>
            <a:spLocks noChangeArrowheads="1"/>
          </p:cNvSpPr>
          <p:nvPr/>
        </p:nvSpPr>
        <p:spPr bwMode="auto">
          <a:xfrm>
            <a:off x="3924300" y="4456113"/>
            <a:ext cx="762000" cy="3048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 Box 23"/>
          <p:cNvSpPr txBox="1">
            <a:spLocks noChangeArrowheads="1"/>
          </p:cNvSpPr>
          <p:nvPr/>
        </p:nvSpPr>
        <p:spPr bwMode="auto">
          <a:xfrm>
            <a:off x="568325" y="4821238"/>
            <a:ext cx="8021638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Zmiana położenia  </a:t>
            </a:r>
            <a:r>
              <a:rPr lang="pl-PL" sz="2000">
                <a:solidFill>
                  <a:srgbClr val="0000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 +  Zmiana odchylenia - ;</a:t>
            </a:r>
          </a:p>
          <a:p>
            <a:pPr>
              <a:spcBef>
                <a:spcPct val="50000"/>
              </a:spcBef>
            </a:pPr>
            <a:r>
              <a:rPr lang="pl-PL" sz="2000">
                <a:solidFill>
                  <a:srgbClr val="0000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Zmiana p</a:t>
            </a:r>
            <a:r>
              <a:rPr lang="pl-PL" sz="200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ołożenia  </a:t>
            </a:r>
            <a:r>
              <a:rPr lang="pl-PL" sz="2000">
                <a:solidFill>
                  <a:srgbClr val="0000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 -  Zmiana odchylenia +</a:t>
            </a:r>
            <a:r>
              <a:rPr lang="pl-PL" sz="200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8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autoUpdateAnimBg="0"/>
      <p:bldP spid="7" grpId="0" autoUpdateAnimBg="0"/>
      <p:bldP spid="8" grpId="0" autoUpdateAnimBg="0"/>
      <p:bldP spid="9" grpId="0" autoUpdateAnimBg="0"/>
      <p:bldP spid="10" grpId="0" autoUpdateAnimBg="0"/>
      <p:bldP spid="11" grpId="0" animBg="1"/>
      <p:bldP spid="12" grpId="0" animBg="1"/>
      <p:bldP spid="14" grpId="0" autoUpdateAnimBg="0"/>
      <p:bldP spid="15" grpId="0" autoUpdateAnimBg="0"/>
      <p:bldP spid="16" grpId="0" autoUpdateAnimBg="0"/>
      <p:bldP spid="17" grpId="0" animBg="1"/>
      <p:bldP spid="18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1"/>
          <p:cNvSpPr txBox="1">
            <a:spLocks noChangeArrowheads="1"/>
          </p:cNvSpPr>
          <p:nvPr/>
        </p:nvSpPr>
        <p:spPr bwMode="auto">
          <a:xfrm>
            <a:off x="849313" y="1573213"/>
            <a:ext cx="69945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Wartości lingwistyczne (dla wszystkich zmiennych):</a:t>
            </a:r>
          </a:p>
        </p:txBody>
      </p:sp>
      <p:sp>
        <p:nvSpPr>
          <p:cNvPr id="3" name="Text Box 22"/>
          <p:cNvSpPr txBox="1">
            <a:spLocks noChangeArrowheads="1"/>
          </p:cNvSpPr>
          <p:nvPr/>
        </p:nvSpPr>
        <p:spPr bwMode="auto">
          <a:xfrm>
            <a:off x="1687513" y="2106613"/>
            <a:ext cx="6096000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>
                <a:solidFill>
                  <a:srgbClr val="0000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 ujemna, duża co do wartości – „neglarge”</a:t>
            </a:r>
          </a:p>
          <a:p>
            <a:pPr>
              <a:spcBef>
                <a:spcPct val="50000"/>
              </a:spcBef>
            </a:pPr>
            <a:r>
              <a:rPr lang="pl-PL" sz="2000">
                <a:solidFill>
                  <a:srgbClr val="0000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 ujemna, mała co do wartości – „negsmall”</a:t>
            </a:r>
          </a:p>
          <a:p>
            <a:pPr>
              <a:spcBef>
                <a:spcPct val="50000"/>
              </a:spcBef>
            </a:pPr>
            <a:r>
              <a:rPr lang="pl-PL" sz="2000">
                <a:solidFill>
                  <a:srgbClr val="0000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 zero – „zero”</a:t>
            </a:r>
          </a:p>
          <a:p>
            <a:pPr>
              <a:spcBef>
                <a:spcPct val="50000"/>
              </a:spcBef>
            </a:pPr>
            <a:r>
              <a:rPr lang="pl-PL" sz="2000">
                <a:solidFill>
                  <a:srgbClr val="0000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 dodatnia, mała co do wartości – „possmall”</a:t>
            </a:r>
          </a:p>
          <a:p>
            <a:pPr>
              <a:spcBef>
                <a:spcPct val="50000"/>
              </a:spcBef>
            </a:pPr>
            <a:r>
              <a:rPr lang="pl-PL" sz="2000">
                <a:solidFill>
                  <a:srgbClr val="0000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 dodatnia, duża co do wartości – „poslarge”</a:t>
            </a:r>
            <a:endParaRPr lang="pl-PL" sz="200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~AUT00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2209800"/>
            <a:ext cx="6096000" cy="249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609600" y="411163"/>
            <a:ext cx="51816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60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Wahadło odwrócone w różnych pozycjach </a:t>
            </a:r>
          </a:p>
        </p:txBody>
      </p:sp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743200" y="1143000"/>
            <a:ext cx="3886200" cy="1600200"/>
            <a:chOff x="1728" y="720"/>
            <a:chExt cx="2448" cy="1008"/>
          </a:xfrm>
        </p:grpSpPr>
        <p:sp>
          <p:nvSpPr>
            <p:cNvPr id="52251" name="Text Box 8"/>
            <p:cNvSpPr txBox="1">
              <a:spLocks noChangeArrowheads="1"/>
            </p:cNvSpPr>
            <p:nvPr/>
          </p:nvSpPr>
          <p:spPr bwMode="auto">
            <a:xfrm>
              <a:off x="2112" y="720"/>
              <a:ext cx="1584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60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Położenie pożądane </a:t>
              </a:r>
            </a:p>
          </p:txBody>
        </p:sp>
        <p:sp>
          <p:nvSpPr>
            <p:cNvPr id="52252" name="Line 9"/>
            <p:cNvSpPr>
              <a:spLocks noChangeShapeType="1"/>
            </p:cNvSpPr>
            <p:nvPr/>
          </p:nvSpPr>
          <p:spPr bwMode="auto">
            <a:xfrm flipH="1">
              <a:off x="1728" y="960"/>
              <a:ext cx="1152" cy="76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l-PL" sz="1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253" name="Line 10"/>
            <p:cNvSpPr>
              <a:spLocks noChangeShapeType="1"/>
            </p:cNvSpPr>
            <p:nvPr/>
          </p:nvSpPr>
          <p:spPr bwMode="auto">
            <a:xfrm>
              <a:off x="2880" y="960"/>
              <a:ext cx="96" cy="67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l-PL" sz="1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254" name="Line 11"/>
            <p:cNvSpPr>
              <a:spLocks noChangeShapeType="1"/>
            </p:cNvSpPr>
            <p:nvPr/>
          </p:nvSpPr>
          <p:spPr bwMode="auto">
            <a:xfrm>
              <a:off x="2880" y="960"/>
              <a:ext cx="1296" cy="67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l-PL" sz="16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5943600" y="1371600"/>
            <a:ext cx="2743200" cy="2057400"/>
            <a:chOff x="3744" y="864"/>
            <a:chExt cx="1728" cy="1296"/>
          </a:xfrm>
        </p:grpSpPr>
        <p:sp>
          <p:nvSpPr>
            <p:cNvPr id="52249" name="Text Box 13"/>
            <p:cNvSpPr txBox="1">
              <a:spLocks noChangeArrowheads="1"/>
            </p:cNvSpPr>
            <p:nvPr/>
          </p:nvSpPr>
          <p:spPr bwMode="auto">
            <a:xfrm>
              <a:off x="3744" y="864"/>
              <a:ext cx="1728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60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Odchylenie dodatnie</a:t>
              </a:r>
              <a:r>
                <a:rPr lang="pl-PL" sz="1600">
                  <a:solidFill>
                    <a:srgbClr val="FF3399"/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sp>
          <p:nvSpPr>
            <p:cNvPr id="52250" name="Line 14"/>
            <p:cNvSpPr>
              <a:spLocks noChangeShapeType="1"/>
            </p:cNvSpPr>
            <p:nvPr/>
          </p:nvSpPr>
          <p:spPr bwMode="auto">
            <a:xfrm flipH="1">
              <a:off x="3984" y="1104"/>
              <a:ext cx="672" cy="1056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l-PL" sz="16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" name="Group 15"/>
          <p:cNvGrpSpPr>
            <a:grpSpLocks/>
          </p:cNvGrpSpPr>
          <p:nvPr/>
        </p:nvGrpSpPr>
        <p:grpSpPr bwMode="auto">
          <a:xfrm>
            <a:off x="304800" y="1447800"/>
            <a:ext cx="2971800" cy="2209800"/>
            <a:chOff x="-1728" y="960"/>
            <a:chExt cx="1872" cy="1392"/>
          </a:xfrm>
        </p:grpSpPr>
        <p:sp>
          <p:nvSpPr>
            <p:cNvPr id="52247" name="Text Box 16"/>
            <p:cNvSpPr txBox="1">
              <a:spLocks noChangeArrowheads="1"/>
            </p:cNvSpPr>
            <p:nvPr/>
          </p:nvSpPr>
          <p:spPr bwMode="auto">
            <a:xfrm>
              <a:off x="-1728" y="960"/>
              <a:ext cx="1728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60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Odchylenie ujemne </a:t>
              </a:r>
            </a:p>
          </p:txBody>
        </p:sp>
        <p:sp>
          <p:nvSpPr>
            <p:cNvPr id="52248" name="Line 17"/>
            <p:cNvSpPr>
              <a:spLocks noChangeShapeType="1"/>
            </p:cNvSpPr>
            <p:nvPr/>
          </p:nvSpPr>
          <p:spPr bwMode="auto">
            <a:xfrm>
              <a:off x="-912" y="1200"/>
              <a:ext cx="1056" cy="115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l-PL" sz="16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" name="Group 18"/>
          <p:cNvGrpSpPr>
            <a:grpSpLocks/>
          </p:cNvGrpSpPr>
          <p:nvPr/>
        </p:nvGrpSpPr>
        <p:grpSpPr bwMode="auto">
          <a:xfrm>
            <a:off x="1981200" y="4038601"/>
            <a:ext cx="3886200" cy="1785938"/>
            <a:chOff x="1248" y="2544"/>
            <a:chExt cx="2448" cy="1125"/>
          </a:xfrm>
        </p:grpSpPr>
        <p:sp>
          <p:nvSpPr>
            <p:cNvPr id="52243" name="Text Box 19"/>
            <p:cNvSpPr txBox="1">
              <a:spLocks noChangeArrowheads="1"/>
            </p:cNvSpPr>
            <p:nvPr/>
          </p:nvSpPr>
          <p:spPr bwMode="auto">
            <a:xfrm>
              <a:off x="2304" y="3456"/>
              <a:ext cx="1344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60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Siła dodatnia </a:t>
              </a:r>
            </a:p>
          </p:txBody>
        </p:sp>
        <p:sp>
          <p:nvSpPr>
            <p:cNvPr id="52244" name="Line 20"/>
            <p:cNvSpPr>
              <a:spLocks noChangeShapeType="1"/>
            </p:cNvSpPr>
            <p:nvPr/>
          </p:nvSpPr>
          <p:spPr bwMode="auto">
            <a:xfrm flipH="1" flipV="1">
              <a:off x="1248" y="2544"/>
              <a:ext cx="1632" cy="96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l-PL" sz="1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245" name="Line 21"/>
            <p:cNvSpPr>
              <a:spLocks noChangeShapeType="1"/>
            </p:cNvSpPr>
            <p:nvPr/>
          </p:nvSpPr>
          <p:spPr bwMode="auto">
            <a:xfrm flipH="1" flipV="1">
              <a:off x="2496" y="2544"/>
              <a:ext cx="384" cy="96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l-PL" sz="1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246" name="Line 22"/>
            <p:cNvSpPr>
              <a:spLocks noChangeShapeType="1"/>
            </p:cNvSpPr>
            <p:nvPr/>
          </p:nvSpPr>
          <p:spPr bwMode="auto">
            <a:xfrm flipV="1">
              <a:off x="2880" y="2544"/>
              <a:ext cx="816" cy="96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l-PL" sz="16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" name="Group 23"/>
          <p:cNvGrpSpPr>
            <a:grpSpLocks/>
          </p:cNvGrpSpPr>
          <p:nvPr/>
        </p:nvGrpSpPr>
        <p:grpSpPr bwMode="auto">
          <a:xfrm>
            <a:off x="1798638" y="1751013"/>
            <a:ext cx="2971800" cy="990600"/>
            <a:chOff x="1152" y="1104"/>
            <a:chExt cx="1872" cy="624"/>
          </a:xfrm>
        </p:grpSpPr>
        <p:sp>
          <p:nvSpPr>
            <p:cNvPr id="52241" name="Line 24"/>
            <p:cNvSpPr>
              <a:spLocks noChangeShapeType="1"/>
            </p:cNvSpPr>
            <p:nvPr/>
          </p:nvSpPr>
          <p:spPr bwMode="auto">
            <a:xfrm>
              <a:off x="1920" y="1344"/>
              <a:ext cx="1104" cy="384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l-PL" sz="1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242" name="Text Box 25"/>
            <p:cNvSpPr txBox="1">
              <a:spLocks noChangeArrowheads="1"/>
            </p:cNvSpPr>
            <p:nvPr/>
          </p:nvSpPr>
          <p:spPr bwMode="auto">
            <a:xfrm>
              <a:off x="1152" y="1104"/>
              <a:ext cx="1728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60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Odchylenie zerowe </a:t>
              </a:r>
            </a:p>
          </p:txBody>
        </p:sp>
      </p:grpSp>
      <p:grpSp>
        <p:nvGrpSpPr>
          <p:cNvPr id="9" name="Group 26"/>
          <p:cNvGrpSpPr>
            <a:grpSpLocks/>
          </p:cNvGrpSpPr>
          <p:nvPr/>
        </p:nvGrpSpPr>
        <p:grpSpPr bwMode="auto">
          <a:xfrm>
            <a:off x="584200" y="3508374"/>
            <a:ext cx="5661025" cy="2987675"/>
            <a:chOff x="368" y="2210"/>
            <a:chExt cx="3566" cy="1882"/>
          </a:xfrm>
        </p:grpSpPr>
        <p:grpSp>
          <p:nvGrpSpPr>
            <p:cNvPr id="52237" name="Group 27"/>
            <p:cNvGrpSpPr>
              <a:grpSpLocks/>
            </p:cNvGrpSpPr>
            <p:nvPr/>
          </p:nvGrpSpPr>
          <p:grpSpPr bwMode="auto">
            <a:xfrm>
              <a:off x="368" y="2399"/>
              <a:ext cx="2327" cy="1693"/>
              <a:chOff x="430" y="2280"/>
              <a:chExt cx="2112" cy="1693"/>
            </a:xfrm>
          </p:grpSpPr>
          <p:sp>
            <p:nvSpPr>
              <p:cNvPr id="52239" name="Text Box 28"/>
              <p:cNvSpPr txBox="1">
                <a:spLocks noChangeArrowheads="1"/>
              </p:cNvSpPr>
              <p:nvPr/>
            </p:nvSpPr>
            <p:spPr bwMode="auto">
              <a:xfrm>
                <a:off x="430" y="3760"/>
                <a:ext cx="2112" cy="2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l-PL" sz="1600">
                    <a:solidFill>
                      <a:srgbClr val="0000FF"/>
                    </a:solidFill>
                    <a:latin typeface="Arial" pitchFamily="34" charset="0"/>
                    <a:cs typeface="Arial" pitchFamily="34" charset="0"/>
                  </a:rPr>
                  <a:t>Zmiana odchylenia ujemna </a:t>
                </a:r>
              </a:p>
            </p:txBody>
          </p:sp>
          <p:sp>
            <p:nvSpPr>
              <p:cNvPr id="52240" name="Line 29"/>
              <p:cNvSpPr>
                <a:spLocks noChangeShapeType="1"/>
              </p:cNvSpPr>
              <p:nvPr/>
            </p:nvSpPr>
            <p:spPr bwMode="auto">
              <a:xfrm flipV="1">
                <a:off x="1246" y="2280"/>
                <a:ext cx="992" cy="1528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pl-PL" sz="16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52238" name="Line 30"/>
            <p:cNvSpPr>
              <a:spLocks noChangeShapeType="1"/>
            </p:cNvSpPr>
            <p:nvPr/>
          </p:nvSpPr>
          <p:spPr bwMode="auto">
            <a:xfrm flipV="1">
              <a:off x="1251" y="2210"/>
              <a:ext cx="2683" cy="1705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l-PL" sz="16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" name="Group 31"/>
          <p:cNvGrpSpPr>
            <a:grpSpLocks/>
          </p:cNvGrpSpPr>
          <p:nvPr/>
        </p:nvGrpSpPr>
        <p:grpSpPr bwMode="auto">
          <a:xfrm>
            <a:off x="4408488" y="2900363"/>
            <a:ext cx="3757612" cy="3405188"/>
            <a:chOff x="2777" y="1827"/>
            <a:chExt cx="2367" cy="2145"/>
          </a:xfrm>
        </p:grpSpPr>
        <p:sp>
          <p:nvSpPr>
            <p:cNvPr id="29" name="Text Box 32"/>
            <p:cNvSpPr txBox="1">
              <a:spLocks noChangeArrowheads="1"/>
            </p:cNvSpPr>
            <p:nvPr/>
          </p:nvSpPr>
          <p:spPr bwMode="auto">
            <a:xfrm>
              <a:off x="2777" y="3759"/>
              <a:ext cx="2367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pl-PL" sz="160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Zmiana odchylenia dodatnia</a:t>
              </a:r>
              <a:r>
                <a:rPr lang="pl-PL" sz="1600">
                  <a:solidFill>
                    <a:srgbClr val="FF33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sp>
          <p:nvSpPr>
            <p:cNvPr id="52236" name="Line 33"/>
            <p:cNvSpPr>
              <a:spLocks noChangeShapeType="1"/>
            </p:cNvSpPr>
            <p:nvPr/>
          </p:nvSpPr>
          <p:spPr bwMode="auto">
            <a:xfrm flipH="1" flipV="1">
              <a:off x="3061" y="1827"/>
              <a:ext cx="852" cy="1957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l-PL" sz="160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7" descr="~AUT00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0950" y="577850"/>
            <a:ext cx="67818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1" name="Text Box 28"/>
          <p:cNvSpPr txBox="1">
            <a:spLocks noChangeArrowheads="1"/>
          </p:cNvSpPr>
          <p:nvPr/>
        </p:nvSpPr>
        <p:spPr bwMode="auto">
          <a:xfrm>
            <a:off x="565150" y="396875"/>
            <a:ext cx="82994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Zdefiniowanie wartości rozmytych dla poszczególnych zmiennych rozmytych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2208" y="465190"/>
            <a:ext cx="6681228" cy="342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8607" y="794287"/>
            <a:ext cx="3565151" cy="25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225" y="1090308"/>
            <a:ext cx="4554069" cy="2677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9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3903" y="3274771"/>
            <a:ext cx="3059486" cy="23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5000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39416" y="3578686"/>
            <a:ext cx="4829455" cy="2845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51849" y="491397"/>
            <a:ext cx="3507518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0149" y="995082"/>
            <a:ext cx="6783539" cy="4099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6888" y="2088333"/>
            <a:ext cx="8631936" cy="366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1858" y="1207117"/>
            <a:ext cx="8322374" cy="245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4094" y="499392"/>
            <a:ext cx="8175812" cy="349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55924" y="1131919"/>
            <a:ext cx="5724805" cy="1566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8"/>
          <p:cNvSpPr>
            <a:spLocks noChangeArrowheads="1"/>
          </p:cNvSpPr>
          <p:nvPr/>
        </p:nvSpPr>
        <p:spPr bwMode="auto">
          <a:xfrm>
            <a:off x="482973" y="2953870"/>
            <a:ext cx="79105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Czy potrafimy dysponując bazą reguł rozmytych (model obiektu) i pomiarem wielkości wejściowej określić wartość wyjścia obiektu?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a 1"/>
          <p:cNvGrpSpPr>
            <a:grpSpLocks/>
          </p:cNvGrpSpPr>
          <p:nvPr/>
        </p:nvGrpSpPr>
        <p:grpSpPr bwMode="auto">
          <a:xfrm>
            <a:off x="484188" y="4202113"/>
            <a:ext cx="7910512" cy="1785937"/>
            <a:chOff x="483754" y="4201536"/>
            <a:chExt cx="7910513" cy="1787091"/>
          </a:xfrm>
        </p:grpSpPr>
        <p:sp>
          <p:nvSpPr>
            <p:cNvPr id="3" name="Rectangle 28"/>
            <p:cNvSpPr>
              <a:spLocks noChangeArrowheads="1"/>
            </p:cNvSpPr>
            <p:nvPr/>
          </p:nvSpPr>
          <p:spPr bwMode="auto">
            <a:xfrm>
              <a:off x="483754" y="4201536"/>
              <a:ext cx="7910513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sz="160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Mechanizm wnioskowania – podejście Mamdaniego</a:t>
              </a:r>
            </a:p>
          </p:txBody>
        </p:sp>
        <p:pic>
          <p:nvPicPr>
            <p:cNvPr id="4" name="Picture 2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1840" y="4661793"/>
              <a:ext cx="1124670" cy="13268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Rectangle 31"/>
            <p:cNvSpPr>
              <a:spLocks noChangeArrowheads="1"/>
            </p:cNvSpPr>
            <p:nvPr/>
          </p:nvSpPr>
          <p:spPr bwMode="auto">
            <a:xfrm>
              <a:off x="2209080" y="4790065"/>
              <a:ext cx="5953125" cy="1061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Ebrahim MAMDANI</a:t>
              </a:r>
            </a:p>
            <a:p>
              <a:pPr algn="just">
                <a:spcBef>
                  <a:spcPct val="50000"/>
                </a:spcBef>
              </a:pPr>
              <a:r>
                <a:rPr lang="pl-PL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Imperial College of Science, Technology and Medicine, University of London</a:t>
              </a:r>
            </a:p>
          </p:txBody>
        </p:sp>
      </p:grp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330200" y="881063"/>
            <a:ext cx="83058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Wnioskowanie w systemach rozmytych </a:t>
            </a:r>
            <a:r>
              <a:rPr lang="pl-PL" sz="1600" b="1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Uogólniony Modus Ponens</a:t>
            </a:r>
            <a:r>
              <a: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: </a:t>
            </a:r>
          </a:p>
        </p:txBody>
      </p:sp>
      <p:grpSp>
        <p:nvGrpSpPr>
          <p:cNvPr id="7" name="Grupa 6"/>
          <p:cNvGrpSpPr>
            <a:grpSpLocks/>
          </p:cNvGrpSpPr>
          <p:nvPr/>
        </p:nvGrpSpPr>
        <p:grpSpPr bwMode="auto">
          <a:xfrm>
            <a:off x="681038" y="1427163"/>
            <a:ext cx="8083550" cy="2449512"/>
            <a:chOff x="680749" y="1389784"/>
            <a:chExt cx="8084560" cy="2448817"/>
          </a:xfrm>
        </p:grpSpPr>
        <p:sp>
          <p:nvSpPr>
            <p:cNvPr id="8" name="Rectangle 3"/>
            <p:cNvSpPr>
              <a:spLocks noChangeArrowheads="1"/>
            </p:cNvSpPr>
            <p:nvPr/>
          </p:nvSpPr>
          <p:spPr bwMode="auto">
            <a:xfrm>
              <a:off x="829253" y="1481716"/>
              <a:ext cx="197201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600">
                  <a:solidFill>
                    <a:srgbClr val="6600CC"/>
                  </a:solidFill>
                  <a:latin typeface="Arial" pitchFamily="34" charset="0"/>
                  <a:cs typeface="Arial" pitchFamily="34" charset="0"/>
                </a:rPr>
                <a:t>Przesłanka 1 (fakt)</a:t>
              </a:r>
            </a:p>
          </p:txBody>
        </p:sp>
        <p:sp>
          <p:nvSpPr>
            <p:cNvPr id="9" name="Rectangle 4"/>
            <p:cNvSpPr>
              <a:spLocks noChangeArrowheads="1"/>
            </p:cNvSpPr>
            <p:nvPr/>
          </p:nvSpPr>
          <p:spPr bwMode="auto">
            <a:xfrm>
              <a:off x="847725" y="1844242"/>
              <a:ext cx="2922960" cy="3384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600">
                  <a:solidFill>
                    <a:srgbClr val="6600CC"/>
                  </a:solidFill>
                  <a:latin typeface="Arial" pitchFamily="34" charset="0"/>
                  <a:cs typeface="Arial" pitchFamily="34" charset="0"/>
                </a:rPr>
                <a:t>Przesłanka 2 (reguła rozmyta)</a:t>
              </a:r>
            </a:p>
          </p:txBody>
        </p:sp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>
              <a:off x="803852" y="2329151"/>
              <a:ext cx="992579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600">
                  <a:solidFill>
                    <a:srgbClr val="6600CC"/>
                  </a:solidFill>
                  <a:latin typeface="Arial" pitchFamily="34" charset="0"/>
                  <a:cs typeface="Arial" pitchFamily="34" charset="0"/>
                </a:rPr>
                <a:t>Wniosek</a:t>
              </a:r>
            </a:p>
          </p:txBody>
        </p:sp>
        <p:sp>
          <p:nvSpPr>
            <p:cNvPr id="11" name="Line 6"/>
            <p:cNvSpPr>
              <a:spLocks noChangeShapeType="1"/>
            </p:cNvSpPr>
            <p:nvPr/>
          </p:nvSpPr>
          <p:spPr bwMode="auto">
            <a:xfrm flipV="1">
              <a:off x="680749" y="2216727"/>
              <a:ext cx="8084560" cy="13566"/>
            </a:xfrm>
            <a:prstGeom prst="line">
              <a:avLst/>
            </a:prstGeom>
            <a:noFill/>
            <a:ln w="31750">
              <a:solidFill>
                <a:srgbClr val="990033"/>
              </a:solidFill>
              <a:round/>
              <a:headEnd/>
              <a:tailEnd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Rectangle 7"/>
            <p:cNvSpPr>
              <a:spLocks noChangeArrowheads="1"/>
            </p:cNvSpPr>
            <p:nvPr/>
          </p:nvSpPr>
          <p:spPr bwMode="auto">
            <a:xfrm>
              <a:off x="6171623" y="1389784"/>
              <a:ext cx="121920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60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x = A’</a:t>
              </a:r>
              <a:endParaRPr lang="pl-PL" sz="1600" baseline="5000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Rectangle 8"/>
            <p:cNvSpPr>
              <a:spLocks noChangeArrowheads="1"/>
            </p:cNvSpPr>
            <p:nvPr/>
          </p:nvSpPr>
          <p:spPr bwMode="auto">
            <a:xfrm>
              <a:off x="6162242" y="1862715"/>
              <a:ext cx="2383002" cy="369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JEŻELI </a:t>
              </a:r>
              <a:r>
                <a:rPr lang="pl-PL" sz="160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x </a:t>
              </a:r>
              <a:r>
                <a:rPr lang="pl-PL" sz="160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= A TO y = B</a:t>
              </a:r>
            </a:p>
          </p:txBody>
        </p:sp>
        <p:sp>
          <p:nvSpPr>
            <p:cNvPr id="14" name="Rectangle 9"/>
            <p:cNvSpPr>
              <a:spLocks noChangeArrowheads="1"/>
            </p:cNvSpPr>
            <p:nvPr/>
          </p:nvSpPr>
          <p:spPr bwMode="auto">
            <a:xfrm>
              <a:off x="7503391" y="2394238"/>
              <a:ext cx="114300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60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y = B’</a:t>
              </a:r>
              <a:endParaRPr lang="pl-PL" sz="1600" baseline="5000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 Box 10"/>
            <p:cNvSpPr txBox="1">
              <a:spLocks noChangeArrowheads="1"/>
            </p:cNvSpPr>
            <p:nvPr/>
          </p:nvSpPr>
          <p:spPr bwMode="auto">
            <a:xfrm>
              <a:off x="794616" y="2761383"/>
              <a:ext cx="6477000" cy="1077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60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gdzie:</a:t>
              </a:r>
              <a:r>
                <a:rPr lang="pl-PL" sz="1600">
                  <a:solidFill>
                    <a:srgbClr val="FF3399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  <a:r>
                <a:rPr lang="pl-PL" sz="1600">
                  <a:solidFill>
                    <a:srgbClr val="6600CC"/>
                  </a:solidFill>
                  <a:latin typeface="Arial" pitchFamily="34" charset="0"/>
                  <a:cs typeface="Arial" pitchFamily="34" charset="0"/>
                </a:rPr>
                <a:t>A’</a:t>
              </a:r>
              <a:r>
                <a:rPr lang="pl-PL" sz="1600">
                  <a:solidFill>
                    <a:srgbClr val="6600CC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, </a:t>
              </a:r>
              <a:r>
                <a:rPr lang="pl-PL" sz="1600">
                  <a:solidFill>
                    <a:srgbClr val="6600CC"/>
                  </a:solidFill>
                  <a:latin typeface="Arial" pitchFamily="34" charset="0"/>
                  <a:cs typeface="Arial" pitchFamily="34" charset="0"/>
                </a:rPr>
                <a:t>B’</a:t>
              </a:r>
              <a:r>
                <a:rPr lang="pl-PL" sz="1600" baseline="50000">
                  <a:solidFill>
                    <a:srgbClr val="6600CC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pl-PL" sz="1600">
                  <a:solidFill>
                    <a:srgbClr val="6600CC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oznacza „bliski A”, „bliski B” odpowiednio</a:t>
              </a:r>
            </a:p>
            <a:p>
              <a:pPr>
                <a:spcBef>
                  <a:spcPct val="50000"/>
                </a:spcBef>
              </a:pPr>
              <a:r>
                <a:rPr lang="pl-PL" sz="1600">
                  <a:solidFill>
                    <a:srgbClr val="6600CC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          A, </a:t>
              </a:r>
              <a:r>
                <a:rPr lang="pl-PL" sz="1600">
                  <a:solidFill>
                    <a:srgbClr val="6600CC"/>
                  </a:solidFill>
                  <a:latin typeface="Arial" pitchFamily="34" charset="0"/>
                  <a:cs typeface="Arial" pitchFamily="34" charset="0"/>
                </a:rPr>
                <a:t>A’</a:t>
              </a:r>
              <a:r>
                <a:rPr lang="pl-PL" sz="1600">
                  <a:solidFill>
                    <a:srgbClr val="6600CC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, B, </a:t>
              </a:r>
              <a:r>
                <a:rPr lang="pl-PL" sz="1600">
                  <a:solidFill>
                    <a:srgbClr val="6600CC"/>
                  </a:solidFill>
                  <a:latin typeface="Arial" pitchFamily="34" charset="0"/>
                  <a:cs typeface="Arial" pitchFamily="34" charset="0"/>
                </a:rPr>
                <a:t>B’</a:t>
              </a:r>
              <a:r>
                <a:rPr lang="pl-PL" sz="1600">
                  <a:solidFill>
                    <a:srgbClr val="6600CC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, - wartości lingwistyczne - zbiory rozmyte</a:t>
              </a:r>
            </a:p>
            <a:p>
              <a:pPr>
                <a:spcBef>
                  <a:spcPct val="50000"/>
                </a:spcBef>
              </a:pPr>
              <a:r>
                <a:rPr lang="pl-PL" sz="1600">
                  <a:solidFill>
                    <a:srgbClr val="6600CC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          x, y – zmienne lingwistyczne</a:t>
              </a:r>
              <a:endParaRPr lang="pl-PL" sz="1600" baseline="50000">
                <a:solidFill>
                  <a:srgbClr val="6600CC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1354138" y="414338"/>
            <a:ext cx="66913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Dla podjęcia decyzji niezbędny jest </a:t>
            </a:r>
            <a:r>
              <a:rPr lang="pl-PL" sz="1600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mechanizm wnioskowania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8"/>
          <p:cNvSpPr txBox="1">
            <a:spLocks noChangeArrowheads="1"/>
          </p:cNvSpPr>
          <p:nvPr/>
        </p:nvSpPr>
        <p:spPr bwMode="auto">
          <a:xfrm>
            <a:off x="214313" y="1928813"/>
            <a:ext cx="87153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000" b="1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Systemy rozmyte są modelami przetwarzającymi  informację za pomocą zbioru reguł rozmytych „jeżeli – to”</a:t>
            </a:r>
          </a:p>
        </p:txBody>
      </p:sp>
      <p:sp>
        <p:nvSpPr>
          <p:cNvPr id="3" name="Text Box 54"/>
          <p:cNvSpPr txBox="1">
            <a:spLocks noChangeArrowheads="1"/>
          </p:cNvSpPr>
          <p:nvPr/>
        </p:nvSpPr>
        <p:spPr bwMode="auto">
          <a:xfrm>
            <a:off x="1136650" y="608013"/>
            <a:ext cx="68310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0988" indent="-280988" algn="ctr">
              <a:spcBef>
                <a:spcPct val="50000"/>
              </a:spcBef>
            </a:pPr>
            <a:r>
              <a:rPr lang="pl-PL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Systemy/modele rozmyte – podstawy i struktury</a:t>
            </a:r>
            <a:endParaRPr lang="pl-PL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  <p:bldP spid="3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8"/>
          <p:cNvSpPr>
            <a:spLocks noChangeArrowheads="1"/>
          </p:cNvSpPr>
          <p:nvPr/>
        </p:nvSpPr>
        <p:spPr bwMode="auto">
          <a:xfrm>
            <a:off x="917575" y="419586"/>
            <a:ext cx="67849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Mechanizm wnioskowania – podejście </a:t>
            </a:r>
            <a:r>
              <a:rPr lang="pl-PL" sz="1600" dirty="0" err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Mamdaniego</a:t>
            </a:r>
            <a:endParaRPr 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8"/>
          <p:cNvSpPr>
            <a:spLocks noChangeArrowheads="1"/>
          </p:cNvSpPr>
          <p:nvPr/>
        </p:nvSpPr>
        <p:spPr bwMode="auto">
          <a:xfrm>
            <a:off x="5938838" y="825500"/>
            <a:ext cx="2835275" cy="149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4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Krok 1: </a:t>
            </a:r>
            <a:r>
              <a:rPr lang="pl-PL" sz="14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Rozmywanie wejść</a:t>
            </a:r>
            <a:endParaRPr lang="pl-PL" sz="14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50000"/>
              </a:spcBef>
            </a:pPr>
            <a:r>
              <a:rPr lang="pl-PL" sz="14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Określić w jakim stopniu „ostra” wartość wejścia (zbiór A’) należy do zbioru rozmytego przesłanki (zbiory </a:t>
            </a:r>
            <a:r>
              <a:rPr lang="pl-PL" sz="1400" dirty="0" err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pl-PL" sz="1400" baseline="-25000" dirty="0" err="1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pl-PL" sz="1400" dirty="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) - spełnia przesłankę reguły</a:t>
            </a:r>
          </a:p>
        </p:txBody>
      </p:sp>
      <p:sp>
        <p:nvSpPr>
          <p:cNvPr id="4" name="Rectangle 28"/>
          <p:cNvSpPr>
            <a:spLocks noChangeArrowheads="1"/>
          </p:cNvSpPr>
          <p:nvPr/>
        </p:nvSpPr>
        <p:spPr bwMode="auto">
          <a:xfrm>
            <a:off x="5970588" y="2373313"/>
            <a:ext cx="2836862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4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Krok 2: Ocena działania poszczególnych reguł</a:t>
            </a:r>
          </a:p>
          <a:p>
            <a:pPr algn="just">
              <a:spcBef>
                <a:spcPct val="50000"/>
              </a:spcBef>
            </a:pPr>
            <a:r>
              <a:rPr lang="pl-PL" sz="14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Określić wartości wyjścia dla każdej reguły (zbiory rozmyte B’</a:t>
            </a:r>
            <a:r>
              <a:rPr lang="pl-PL" sz="1400" baseline="-250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pl-PL" sz="14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5" name="Rectangle 28"/>
          <p:cNvSpPr>
            <a:spLocks noChangeArrowheads="1"/>
          </p:cNvSpPr>
          <p:nvPr/>
        </p:nvSpPr>
        <p:spPr bwMode="auto">
          <a:xfrm>
            <a:off x="5984875" y="3744913"/>
            <a:ext cx="2835275" cy="84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4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Krok 3: Agregacja działania reguł</a:t>
            </a:r>
          </a:p>
          <a:p>
            <a:pPr algn="just">
              <a:spcBef>
                <a:spcPct val="50000"/>
              </a:spcBef>
            </a:pPr>
            <a:r>
              <a:rPr lang="pl-PL" sz="14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Określ sumę wartości wyjść z poszczególnych reguł (zbiór B’)</a:t>
            </a:r>
          </a:p>
        </p:txBody>
      </p:sp>
      <p:grpSp>
        <p:nvGrpSpPr>
          <p:cNvPr id="6" name="Grupa 5"/>
          <p:cNvGrpSpPr>
            <a:grpSpLocks/>
          </p:cNvGrpSpPr>
          <p:nvPr/>
        </p:nvGrpSpPr>
        <p:grpSpPr bwMode="auto">
          <a:xfrm>
            <a:off x="3625850" y="4693999"/>
            <a:ext cx="4954588" cy="1778000"/>
            <a:chOff x="845417" y="668916"/>
            <a:chExt cx="4955020" cy="1777893"/>
          </a:xfrm>
        </p:grpSpPr>
        <p:graphicFrame>
          <p:nvGraphicFramePr>
            <p:cNvPr id="7" name="Object 2"/>
            <p:cNvGraphicFramePr>
              <a:graphicFrameLocks noChangeAspect="1"/>
            </p:cNvGraphicFramePr>
            <p:nvPr/>
          </p:nvGraphicFramePr>
          <p:xfrm>
            <a:off x="845417" y="668916"/>
            <a:ext cx="4955020" cy="17778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7238" name="Picture" r:id="rId3" imgW="9372600" imgH="3365500" progId="Word.Picture.8">
                    <p:embed/>
                  </p:oleObj>
                </mc:Choice>
                <mc:Fallback>
                  <p:oleObj name="Picture" r:id="rId3" imgW="9372600" imgH="3365500" progId="Word.Picture.8">
                    <p:embed/>
                    <p:pic>
                      <p:nvPicPr>
                        <p:cNvPr id="0" name="Picture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45417" y="668916"/>
                          <a:ext cx="4955020" cy="177789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" name="Dowolny kształt 7"/>
            <p:cNvSpPr/>
            <p:nvPr/>
          </p:nvSpPr>
          <p:spPr>
            <a:xfrm>
              <a:off x="3676177" y="1699141"/>
              <a:ext cx="1374895" cy="360341"/>
            </a:xfrm>
            <a:custGeom>
              <a:avLst/>
              <a:gdLst>
                <a:gd name="connsiteX0" fmla="*/ 0 w 1376219"/>
                <a:gd name="connsiteY0" fmla="*/ 350982 h 360218"/>
                <a:gd name="connsiteX1" fmla="*/ 0 w 1376219"/>
                <a:gd name="connsiteY1" fmla="*/ 0 h 360218"/>
                <a:gd name="connsiteX2" fmla="*/ 1126837 w 1376219"/>
                <a:gd name="connsiteY2" fmla="*/ 0 h 360218"/>
                <a:gd name="connsiteX3" fmla="*/ 1376219 w 1376219"/>
                <a:gd name="connsiteY3" fmla="*/ 360218 h 360218"/>
                <a:gd name="connsiteX4" fmla="*/ 0 w 1376219"/>
                <a:gd name="connsiteY4" fmla="*/ 350982 h 36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6219" h="360218">
                  <a:moveTo>
                    <a:pt x="0" y="350982"/>
                  </a:moveTo>
                  <a:lnTo>
                    <a:pt x="0" y="0"/>
                  </a:lnTo>
                  <a:lnTo>
                    <a:pt x="1126837" y="0"/>
                  </a:lnTo>
                  <a:lnTo>
                    <a:pt x="1376219" y="360218"/>
                  </a:lnTo>
                  <a:lnTo>
                    <a:pt x="0" y="350982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Dowolny kształt 8"/>
            <p:cNvSpPr/>
            <p:nvPr/>
          </p:nvSpPr>
          <p:spPr>
            <a:xfrm>
              <a:off x="4387439" y="1154662"/>
              <a:ext cx="1135161" cy="895296"/>
            </a:xfrm>
            <a:custGeom>
              <a:avLst/>
              <a:gdLst>
                <a:gd name="connsiteX0" fmla="*/ 0 w 1136072"/>
                <a:gd name="connsiteY0" fmla="*/ 895928 h 895928"/>
                <a:gd name="connsiteX1" fmla="*/ 646545 w 1136072"/>
                <a:gd name="connsiteY1" fmla="*/ 0 h 895928"/>
                <a:gd name="connsiteX2" fmla="*/ 1136072 w 1136072"/>
                <a:gd name="connsiteY2" fmla="*/ 0 h 895928"/>
                <a:gd name="connsiteX3" fmla="*/ 1126836 w 1136072"/>
                <a:gd name="connsiteY3" fmla="*/ 895928 h 895928"/>
                <a:gd name="connsiteX4" fmla="*/ 0 w 1136072"/>
                <a:gd name="connsiteY4" fmla="*/ 895928 h 89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6072" h="895928">
                  <a:moveTo>
                    <a:pt x="0" y="895928"/>
                  </a:moveTo>
                  <a:lnTo>
                    <a:pt x="646545" y="0"/>
                  </a:lnTo>
                  <a:lnTo>
                    <a:pt x="1136072" y="0"/>
                  </a:lnTo>
                  <a:cubicBezTo>
                    <a:pt x="1132993" y="298643"/>
                    <a:pt x="1129915" y="597285"/>
                    <a:pt x="1126836" y="895928"/>
                  </a:cubicBezTo>
                  <a:lnTo>
                    <a:pt x="0" y="895928"/>
                  </a:lnTo>
                  <a:close/>
                </a:path>
              </a:pathLst>
            </a:custGeom>
            <a:solidFill>
              <a:srgbClr val="FFB7B7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pole tekstowe 9"/>
            <p:cNvSpPr txBox="1">
              <a:spLocks noChangeArrowheads="1"/>
            </p:cNvSpPr>
            <p:nvPr/>
          </p:nvSpPr>
          <p:spPr bwMode="auto">
            <a:xfrm>
              <a:off x="3865418" y="909782"/>
              <a:ext cx="378691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400">
                  <a:latin typeface="Arial" pitchFamily="34" charset="0"/>
                  <a:cs typeface="Arial" pitchFamily="34" charset="0"/>
                </a:rPr>
                <a:t>B</a:t>
              </a:r>
              <a:r>
                <a:rPr lang="pl-PL" sz="1400" baseline="-25000">
                  <a:latin typeface="Arial" pitchFamily="34" charset="0"/>
                  <a:cs typeface="Arial" pitchFamily="34" charset="0"/>
                </a:rPr>
                <a:t>1</a:t>
              </a:r>
              <a:endParaRPr lang="pl-PL" sz="1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pole tekstowe 10"/>
            <p:cNvSpPr txBox="1">
              <a:spLocks noChangeArrowheads="1"/>
            </p:cNvSpPr>
            <p:nvPr/>
          </p:nvSpPr>
          <p:spPr bwMode="auto">
            <a:xfrm>
              <a:off x="5112327" y="909782"/>
              <a:ext cx="378691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400">
                  <a:latin typeface="Arial" pitchFamily="34" charset="0"/>
                  <a:cs typeface="Arial" pitchFamily="34" charset="0"/>
                </a:rPr>
                <a:t>B</a:t>
              </a:r>
              <a:r>
                <a:rPr lang="pl-PL" sz="1400" baseline="-25000">
                  <a:latin typeface="Arial" pitchFamily="34" charset="0"/>
                  <a:cs typeface="Arial" pitchFamily="34" charset="0"/>
                </a:rPr>
                <a:t>2</a:t>
              </a:r>
              <a:endParaRPr lang="pl-PL" sz="1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pole tekstowe 11"/>
            <p:cNvSpPr txBox="1">
              <a:spLocks noChangeArrowheads="1"/>
            </p:cNvSpPr>
            <p:nvPr/>
          </p:nvSpPr>
          <p:spPr bwMode="auto">
            <a:xfrm>
              <a:off x="3851563" y="1727200"/>
              <a:ext cx="57265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400">
                  <a:latin typeface="Arial" pitchFamily="34" charset="0"/>
                  <a:cs typeface="Arial" pitchFamily="34" charset="0"/>
                </a:rPr>
                <a:t>B’</a:t>
              </a:r>
              <a:r>
                <a:rPr lang="pl-PL" sz="1400" baseline="-25000">
                  <a:latin typeface="Arial" pitchFamily="34" charset="0"/>
                  <a:cs typeface="Arial" pitchFamily="34" charset="0"/>
                </a:rPr>
                <a:t>1</a:t>
              </a:r>
              <a:endParaRPr lang="pl-PL" sz="1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pole tekstowe 12"/>
            <p:cNvSpPr txBox="1">
              <a:spLocks noChangeArrowheads="1"/>
            </p:cNvSpPr>
            <p:nvPr/>
          </p:nvSpPr>
          <p:spPr bwMode="auto">
            <a:xfrm>
              <a:off x="4969164" y="1468581"/>
              <a:ext cx="508000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400">
                  <a:latin typeface="Arial" pitchFamily="34" charset="0"/>
                  <a:cs typeface="Arial" pitchFamily="34" charset="0"/>
                </a:rPr>
                <a:t>B’</a:t>
              </a:r>
              <a:r>
                <a:rPr lang="pl-PL" sz="1400" baseline="-25000">
                  <a:latin typeface="Arial" pitchFamily="34" charset="0"/>
                  <a:cs typeface="Arial" pitchFamily="34" charset="0"/>
                </a:rPr>
                <a:t>2</a:t>
              </a:r>
              <a:endParaRPr lang="pl-PL" sz="14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" name="Grupa 13"/>
          <p:cNvGrpSpPr>
            <a:grpSpLocks/>
          </p:cNvGrpSpPr>
          <p:nvPr/>
        </p:nvGrpSpPr>
        <p:grpSpPr bwMode="auto">
          <a:xfrm>
            <a:off x="846138" y="668338"/>
            <a:ext cx="4984750" cy="5522912"/>
            <a:chOff x="845417" y="668916"/>
            <a:chExt cx="4985759" cy="5521900"/>
          </a:xfrm>
        </p:grpSpPr>
        <p:graphicFrame>
          <p:nvGraphicFramePr>
            <p:cNvPr id="15" name="Object 10"/>
            <p:cNvGraphicFramePr>
              <a:graphicFrameLocks noChangeAspect="1"/>
            </p:cNvGraphicFramePr>
            <p:nvPr/>
          </p:nvGraphicFramePr>
          <p:xfrm>
            <a:off x="845417" y="668916"/>
            <a:ext cx="4955020" cy="17778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7239" name="Picture" r:id="rId5" imgW="9372600" imgH="3365500" progId="Word.Picture.8">
                    <p:embed/>
                  </p:oleObj>
                </mc:Choice>
                <mc:Fallback>
                  <p:oleObj name="Picture" r:id="rId5" imgW="9372600" imgH="3365500" progId="Word.Picture.8">
                    <p:embed/>
                    <p:pic>
                      <p:nvPicPr>
                        <p:cNvPr id="0" name="Picture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45417" y="668916"/>
                          <a:ext cx="4955020" cy="177789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" name="Object 4"/>
            <p:cNvGraphicFramePr>
              <a:graphicFrameLocks noChangeAspect="1"/>
            </p:cNvGraphicFramePr>
            <p:nvPr/>
          </p:nvGraphicFramePr>
          <p:xfrm>
            <a:off x="858116" y="2584017"/>
            <a:ext cx="4954588" cy="1778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7240" name="Picture" r:id="rId7" imgW="9372600" imgH="3365500" progId="Word.Picture.8">
                    <p:embed/>
                  </p:oleObj>
                </mc:Choice>
                <mc:Fallback>
                  <p:oleObj name="Picture" r:id="rId7" imgW="9372600" imgH="3365500" progId="Word.Picture.8">
                    <p:embed/>
                    <p:pic>
                      <p:nvPicPr>
                        <p:cNvPr id="0" name="Picture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58116" y="2584017"/>
                          <a:ext cx="4954588" cy="17780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" name="Object 5"/>
            <p:cNvGraphicFramePr>
              <a:graphicFrameLocks noChangeAspect="1"/>
            </p:cNvGraphicFramePr>
            <p:nvPr/>
          </p:nvGraphicFramePr>
          <p:xfrm>
            <a:off x="876588" y="4412816"/>
            <a:ext cx="4954588" cy="1778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7241" name="Picture" r:id="rId8" imgW="9372600" imgH="3365500" progId="Word.Picture.8">
                    <p:embed/>
                  </p:oleObj>
                </mc:Choice>
                <mc:Fallback>
                  <p:oleObj name="Picture" r:id="rId8" imgW="9372600" imgH="3365500" progId="Word.Picture.8">
                    <p:embed/>
                    <p:pic>
                      <p:nvPicPr>
                        <p:cNvPr id="0" name="Picture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76588" y="4412816"/>
                          <a:ext cx="4954588" cy="17780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18" name="Łącznik prosty 17"/>
            <p:cNvCxnSpPr/>
            <p:nvPr/>
          </p:nvCxnSpPr>
          <p:spPr>
            <a:xfrm>
              <a:off x="1764765" y="5808299"/>
              <a:ext cx="3906040" cy="0"/>
            </a:xfrm>
            <a:prstGeom prst="line">
              <a:avLst/>
            </a:prstGeom>
            <a:ln w="15875">
              <a:solidFill>
                <a:srgbClr val="FFABA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pole tekstowe 18"/>
            <p:cNvSpPr txBox="1">
              <a:spLocks noChangeArrowheads="1"/>
            </p:cNvSpPr>
            <p:nvPr/>
          </p:nvSpPr>
          <p:spPr bwMode="auto">
            <a:xfrm>
              <a:off x="1870364" y="1048327"/>
              <a:ext cx="378691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400">
                  <a:latin typeface="Arial" pitchFamily="34" charset="0"/>
                  <a:cs typeface="Arial" pitchFamily="34" charset="0"/>
                </a:rPr>
                <a:t>A</a:t>
              </a:r>
              <a:r>
                <a:rPr lang="pl-PL" sz="1400" baseline="-25000">
                  <a:latin typeface="Arial" pitchFamily="34" charset="0"/>
                  <a:cs typeface="Arial" pitchFamily="34" charset="0"/>
                </a:rPr>
                <a:t>2</a:t>
              </a:r>
              <a:endParaRPr lang="pl-PL" sz="1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pole tekstowe 19"/>
            <p:cNvSpPr txBox="1">
              <a:spLocks noChangeArrowheads="1"/>
            </p:cNvSpPr>
            <p:nvPr/>
          </p:nvSpPr>
          <p:spPr bwMode="auto">
            <a:xfrm>
              <a:off x="2563091" y="1057563"/>
              <a:ext cx="378691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400">
                  <a:latin typeface="Arial" pitchFamily="34" charset="0"/>
                  <a:cs typeface="Arial" pitchFamily="34" charset="0"/>
                </a:rPr>
                <a:t>A</a:t>
              </a:r>
              <a:r>
                <a:rPr lang="pl-PL" sz="1400" baseline="-25000">
                  <a:latin typeface="Arial" pitchFamily="34" charset="0"/>
                  <a:cs typeface="Arial" pitchFamily="34" charset="0"/>
                </a:rPr>
                <a:t>3</a:t>
              </a:r>
              <a:endParaRPr lang="pl-PL" sz="1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pole tekstowe 20"/>
            <p:cNvSpPr txBox="1">
              <a:spLocks noChangeArrowheads="1"/>
            </p:cNvSpPr>
            <p:nvPr/>
          </p:nvSpPr>
          <p:spPr bwMode="auto">
            <a:xfrm>
              <a:off x="3791527" y="1039091"/>
              <a:ext cx="378691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400">
                  <a:latin typeface="Arial" pitchFamily="34" charset="0"/>
                  <a:cs typeface="Arial" pitchFamily="34" charset="0"/>
                </a:rPr>
                <a:t>B</a:t>
              </a:r>
              <a:r>
                <a:rPr lang="pl-PL" sz="1400" baseline="-25000">
                  <a:latin typeface="Arial" pitchFamily="34" charset="0"/>
                  <a:cs typeface="Arial" pitchFamily="34" charset="0"/>
                </a:rPr>
                <a:t>1</a:t>
              </a:r>
              <a:endParaRPr lang="pl-PL" sz="1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pole tekstowe 21"/>
            <p:cNvSpPr txBox="1">
              <a:spLocks noChangeArrowheads="1"/>
            </p:cNvSpPr>
            <p:nvPr/>
          </p:nvSpPr>
          <p:spPr bwMode="auto">
            <a:xfrm>
              <a:off x="5112327" y="1048327"/>
              <a:ext cx="378691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400">
                  <a:latin typeface="Arial" pitchFamily="34" charset="0"/>
                  <a:cs typeface="Arial" pitchFamily="34" charset="0"/>
                </a:rPr>
                <a:t>B</a:t>
              </a:r>
              <a:r>
                <a:rPr lang="pl-PL" sz="1400" baseline="-25000">
                  <a:latin typeface="Arial" pitchFamily="34" charset="0"/>
                  <a:cs typeface="Arial" pitchFamily="34" charset="0"/>
                </a:rPr>
                <a:t>2</a:t>
              </a:r>
              <a:endParaRPr lang="pl-PL" sz="1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Dowolny kształt 22"/>
            <p:cNvSpPr/>
            <p:nvPr/>
          </p:nvSpPr>
          <p:spPr>
            <a:xfrm>
              <a:off x="1013726" y="978421"/>
              <a:ext cx="914585" cy="1107872"/>
            </a:xfrm>
            <a:custGeom>
              <a:avLst/>
              <a:gdLst>
                <a:gd name="connsiteX0" fmla="*/ 0 w 914400"/>
                <a:gd name="connsiteY0" fmla="*/ 9236 h 1108363"/>
                <a:gd name="connsiteX1" fmla="*/ 9237 w 914400"/>
                <a:gd name="connsiteY1" fmla="*/ 1099127 h 1108363"/>
                <a:gd name="connsiteX2" fmla="*/ 914400 w 914400"/>
                <a:gd name="connsiteY2" fmla="*/ 1108363 h 1108363"/>
                <a:gd name="connsiteX3" fmla="*/ 314037 w 914400"/>
                <a:gd name="connsiteY3" fmla="*/ 0 h 1108363"/>
                <a:gd name="connsiteX4" fmla="*/ 0 w 914400"/>
                <a:gd name="connsiteY4" fmla="*/ 9236 h 1108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" h="1108363">
                  <a:moveTo>
                    <a:pt x="0" y="9236"/>
                  </a:moveTo>
                  <a:lnTo>
                    <a:pt x="9237" y="1099127"/>
                  </a:lnTo>
                  <a:lnTo>
                    <a:pt x="914400" y="1108363"/>
                  </a:lnTo>
                  <a:lnTo>
                    <a:pt x="314037" y="0"/>
                  </a:lnTo>
                  <a:lnTo>
                    <a:pt x="0" y="9236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pole tekstowe 23"/>
            <p:cNvSpPr txBox="1">
              <a:spLocks noChangeArrowheads="1"/>
            </p:cNvSpPr>
            <p:nvPr/>
          </p:nvSpPr>
          <p:spPr bwMode="auto">
            <a:xfrm>
              <a:off x="1047173" y="1151082"/>
              <a:ext cx="378691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400">
                  <a:latin typeface="Arial" pitchFamily="34" charset="0"/>
                  <a:cs typeface="Arial" pitchFamily="34" charset="0"/>
                </a:rPr>
                <a:t>A</a:t>
              </a:r>
              <a:r>
                <a:rPr lang="pl-PL" sz="1400" baseline="-25000">
                  <a:latin typeface="Arial" pitchFamily="34" charset="0"/>
                  <a:cs typeface="Arial" pitchFamily="34" charset="0"/>
                </a:rPr>
                <a:t>1</a:t>
              </a:r>
              <a:endParaRPr lang="pl-PL" sz="1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Dowolny kształt 24"/>
            <p:cNvSpPr/>
            <p:nvPr/>
          </p:nvSpPr>
          <p:spPr>
            <a:xfrm>
              <a:off x="1450376" y="2917991"/>
              <a:ext cx="1551302" cy="1071367"/>
            </a:xfrm>
            <a:custGeom>
              <a:avLst/>
              <a:gdLst>
                <a:gd name="connsiteX0" fmla="*/ 0 w 1551709"/>
                <a:gd name="connsiteY0" fmla="*/ 1071418 h 1071418"/>
                <a:gd name="connsiteX1" fmla="*/ 369455 w 1551709"/>
                <a:gd name="connsiteY1" fmla="*/ 0 h 1071418"/>
                <a:gd name="connsiteX2" fmla="*/ 831273 w 1551709"/>
                <a:gd name="connsiteY2" fmla="*/ 0 h 1071418"/>
                <a:gd name="connsiteX3" fmla="*/ 1551709 w 1551709"/>
                <a:gd name="connsiteY3" fmla="*/ 1071418 h 1071418"/>
                <a:gd name="connsiteX4" fmla="*/ 0 w 1551709"/>
                <a:gd name="connsiteY4" fmla="*/ 1071418 h 1071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1709" h="1071418">
                  <a:moveTo>
                    <a:pt x="0" y="1071418"/>
                  </a:moveTo>
                  <a:lnTo>
                    <a:pt x="369455" y="0"/>
                  </a:lnTo>
                  <a:lnTo>
                    <a:pt x="831273" y="0"/>
                  </a:lnTo>
                  <a:lnTo>
                    <a:pt x="1551709" y="1071418"/>
                  </a:lnTo>
                  <a:lnTo>
                    <a:pt x="0" y="1071418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Dowolny kształt 25"/>
            <p:cNvSpPr/>
            <p:nvPr/>
          </p:nvSpPr>
          <p:spPr>
            <a:xfrm>
              <a:off x="2125201" y="4728997"/>
              <a:ext cx="849484" cy="1098349"/>
            </a:xfrm>
            <a:custGeom>
              <a:avLst/>
              <a:gdLst>
                <a:gd name="connsiteX0" fmla="*/ 0 w 849745"/>
                <a:gd name="connsiteY0" fmla="*/ 1080655 h 1099127"/>
                <a:gd name="connsiteX1" fmla="*/ 461818 w 849745"/>
                <a:gd name="connsiteY1" fmla="*/ 0 h 1099127"/>
                <a:gd name="connsiteX2" fmla="*/ 849745 w 849745"/>
                <a:gd name="connsiteY2" fmla="*/ 0 h 1099127"/>
                <a:gd name="connsiteX3" fmla="*/ 831272 w 849745"/>
                <a:gd name="connsiteY3" fmla="*/ 1099127 h 1099127"/>
                <a:gd name="connsiteX4" fmla="*/ 0 w 849745"/>
                <a:gd name="connsiteY4" fmla="*/ 1080655 h 1099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9745" h="1099127">
                  <a:moveTo>
                    <a:pt x="0" y="1080655"/>
                  </a:moveTo>
                  <a:lnTo>
                    <a:pt x="461818" y="0"/>
                  </a:lnTo>
                  <a:lnTo>
                    <a:pt x="849745" y="0"/>
                  </a:lnTo>
                  <a:lnTo>
                    <a:pt x="831272" y="1099127"/>
                  </a:lnTo>
                  <a:lnTo>
                    <a:pt x="0" y="1080655"/>
                  </a:lnTo>
                  <a:close/>
                </a:path>
              </a:pathLst>
            </a:custGeom>
            <a:solidFill>
              <a:srgbClr val="FFB7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7" name="Grupa 26"/>
          <p:cNvGrpSpPr>
            <a:grpSpLocks/>
          </p:cNvGrpSpPr>
          <p:nvPr/>
        </p:nvGrpSpPr>
        <p:grpSpPr bwMode="auto">
          <a:xfrm>
            <a:off x="979488" y="701675"/>
            <a:ext cx="1754187" cy="5778961"/>
            <a:chOff x="979055" y="701964"/>
            <a:chExt cx="1754909" cy="5779330"/>
          </a:xfrm>
        </p:grpSpPr>
        <p:cxnSp>
          <p:nvCxnSpPr>
            <p:cNvPr id="28" name="Łącznik prosty 27"/>
            <p:cNvCxnSpPr/>
            <p:nvPr/>
          </p:nvCxnSpPr>
          <p:spPr>
            <a:xfrm rot="16200000" flipH="1">
              <a:off x="-1006765" y="3454861"/>
              <a:ext cx="5532794" cy="26999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pole tekstowe 28"/>
            <p:cNvSpPr txBox="1">
              <a:spLocks noChangeArrowheads="1"/>
            </p:cNvSpPr>
            <p:nvPr/>
          </p:nvSpPr>
          <p:spPr bwMode="auto">
            <a:xfrm>
              <a:off x="979055" y="6173517"/>
              <a:ext cx="1754909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400" dirty="0">
                  <a:latin typeface="Arial" pitchFamily="34" charset="0"/>
                  <a:cs typeface="Arial" pitchFamily="34" charset="0"/>
                </a:rPr>
                <a:t>A’ = x = 1.25 [m</a:t>
              </a:r>
              <a:r>
                <a:rPr lang="pl-PL" sz="1400" baseline="30000" dirty="0">
                  <a:latin typeface="Arial" pitchFamily="34" charset="0"/>
                  <a:cs typeface="Arial" pitchFamily="34" charset="0"/>
                </a:rPr>
                <a:t>3</a:t>
              </a:r>
              <a:r>
                <a:rPr lang="pl-PL" sz="1400" dirty="0">
                  <a:latin typeface="Arial" pitchFamily="34" charset="0"/>
                  <a:cs typeface="Arial" pitchFamily="34" charset="0"/>
                </a:rPr>
                <a:t>/h]</a:t>
              </a:r>
            </a:p>
          </p:txBody>
        </p:sp>
      </p:grpSp>
      <p:cxnSp>
        <p:nvCxnSpPr>
          <p:cNvPr id="30" name="Łącznik prosty 29"/>
          <p:cNvCxnSpPr/>
          <p:nvPr/>
        </p:nvCxnSpPr>
        <p:spPr>
          <a:xfrm>
            <a:off x="1754188" y="1727200"/>
            <a:ext cx="306705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Łącznik prosty 30"/>
          <p:cNvCxnSpPr/>
          <p:nvPr/>
        </p:nvCxnSpPr>
        <p:spPr>
          <a:xfrm>
            <a:off x="1746250" y="3094038"/>
            <a:ext cx="3805238" cy="0"/>
          </a:xfrm>
          <a:prstGeom prst="line">
            <a:avLst/>
          </a:prstGeom>
          <a:ln w="158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Łącznik prosty 31"/>
          <p:cNvCxnSpPr/>
          <p:nvPr/>
        </p:nvCxnSpPr>
        <p:spPr>
          <a:xfrm>
            <a:off x="1751013" y="5822950"/>
            <a:ext cx="3906837" cy="0"/>
          </a:xfrm>
          <a:prstGeom prst="line">
            <a:avLst/>
          </a:prstGeom>
          <a:ln w="15875">
            <a:solidFill>
              <a:srgbClr val="FFAB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upa 32"/>
          <p:cNvGrpSpPr>
            <a:grpSpLocks/>
          </p:cNvGrpSpPr>
          <p:nvPr/>
        </p:nvGrpSpPr>
        <p:grpSpPr bwMode="auto">
          <a:xfrm>
            <a:off x="3667125" y="1727200"/>
            <a:ext cx="1376363" cy="360363"/>
            <a:chOff x="3666836" y="1727200"/>
            <a:chExt cx="1376219" cy="360218"/>
          </a:xfrm>
        </p:grpSpPr>
        <p:sp>
          <p:nvSpPr>
            <p:cNvPr id="34" name="Dowolny kształt 33"/>
            <p:cNvSpPr/>
            <p:nvPr/>
          </p:nvSpPr>
          <p:spPr>
            <a:xfrm>
              <a:off x="3666836" y="1727200"/>
              <a:ext cx="1376219" cy="360218"/>
            </a:xfrm>
            <a:custGeom>
              <a:avLst/>
              <a:gdLst>
                <a:gd name="connsiteX0" fmla="*/ 0 w 1376219"/>
                <a:gd name="connsiteY0" fmla="*/ 350982 h 360218"/>
                <a:gd name="connsiteX1" fmla="*/ 0 w 1376219"/>
                <a:gd name="connsiteY1" fmla="*/ 0 h 360218"/>
                <a:gd name="connsiteX2" fmla="*/ 1126837 w 1376219"/>
                <a:gd name="connsiteY2" fmla="*/ 0 h 360218"/>
                <a:gd name="connsiteX3" fmla="*/ 1376219 w 1376219"/>
                <a:gd name="connsiteY3" fmla="*/ 360218 h 360218"/>
                <a:gd name="connsiteX4" fmla="*/ 0 w 1376219"/>
                <a:gd name="connsiteY4" fmla="*/ 350982 h 36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6219" h="360218">
                  <a:moveTo>
                    <a:pt x="0" y="350982"/>
                  </a:moveTo>
                  <a:lnTo>
                    <a:pt x="0" y="0"/>
                  </a:lnTo>
                  <a:lnTo>
                    <a:pt x="1126837" y="0"/>
                  </a:lnTo>
                  <a:lnTo>
                    <a:pt x="1376219" y="360218"/>
                  </a:lnTo>
                  <a:lnTo>
                    <a:pt x="0" y="350982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pole tekstowe 34"/>
            <p:cNvSpPr txBox="1">
              <a:spLocks noChangeArrowheads="1"/>
            </p:cNvSpPr>
            <p:nvPr/>
          </p:nvSpPr>
          <p:spPr bwMode="auto">
            <a:xfrm>
              <a:off x="3851563" y="1727200"/>
              <a:ext cx="57265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400">
                  <a:latin typeface="Arial" pitchFamily="34" charset="0"/>
                  <a:cs typeface="Arial" pitchFamily="34" charset="0"/>
                </a:rPr>
                <a:t>B’</a:t>
              </a:r>
              <a:r>
                <a:rPr lang="pl-PL" sz="1400" baseline="-25000">
                  <a:latin typeface="Arial" pitchFamily="34" charset="0"/>
                  <a:cs typeface="Arial" pitchFamily="34" charset="0"/>
                </a:rPr>
                <a:t>1</a:t>
              </a:r>
              <a:endParaRPr lang="pl-PL" sz="14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6" name="Grupa 35"/>
          <p:cNvGrpSpPr>
            <a:grpSpLocks/>
          </p:cNvGrpSpPr>
          <p:nvPr/>
        </p:nvGrpSpPr>
        <p:grpSpPr bwMode="auto">
          <a:xfrm>
            <a:off x="4387850" y="3084513"/>
            <a:ext cx="1135063" cy="896937"/>
            <a:chOff x="4387273" y="3084945"/>
            <a:chExt cx="1136072" cy="895928"/>
          </a:xfrm>
        </p:grpSpPr>
        <p:sp>
          <p:nvSpPr>
            <p:cNvPr id="37" name="Dowolny kształt 36"/>
            <p:cNvSpPr/>
            <p:nvPr/>
          </p:nvSpPr>
          <p:spPr>
            <a:xfrm>
              <a:off x="4387273" y="3084945"/>
              <a:ext cx="1136072" cy="895928"/>
            </a:xfrm>
            <a:custGeom>
              <a:avLst/>
              <a:gdLst>
                <a:gd name="connsiteX0" fmla="*/ 0 w 1136072"/>
                <a:gd name="connsiteY0" fmla="*/ 895928 h 895928"/>
                <a:gd name="connsiteX1" fmla="*/ 646545 w 1136072"/>
                <a:gd name="connsiteY1" fmla="*/ 0 h 895928"/>
                <a:gd name="connsiteX2" fmla="*/ 1136072 w 1136072"/>
                <a:gd name="connsiteY2" fmla="*/ 0 h 895928"/>
                <a:gd name="connsiteX3" fmla="*/ 1126836 w 1136072"/>
                <a:gd name="connsiteY3" fmla="*/ 895928 h 895928"/>
                <a:gd name="connsiteX4" fmla="*/ 0 w 1136072"/>
                <a:gd name="connsiteY4" fmla="*/ 895928 h 89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6072" h="895928">
                  <a:moveTo>
                    <a:pt x="0" y="895928"/>
                  </a:moveTo>
                  <a:lnTo>
                    <a:pt x="646545" y="0"/>
                  </a:lnTo>
                  <a:lnTo>
                    <a:pt x="1136072" y="0"/>
                  </a:lnTo>
                  <a:cubicBezTo>
                    <a:pt x="1132993" y="298643"/>
                    <a:pt x="1129915" y="597285"/>
                    <a:pt x="1126836" y="895928"/>
                  </a:cubicBezTo>
                  <a:lnTo>
                    <a:pt x="0" y="895928"/>
                  </a:lnTo>
                  <a:close/>
                </a:path>
              </a:pathLst>
            </a:custGeom>
            <a:solidFill>
              <a:srgbClr val="FFB7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pole tekstowe 37"/>
            <p:cNvSpPr txBox="1">
              <a:spLocks noChangeArrowheads="1"/>
            </p:cNvSpPr>
            <p:nvPr/>
          </p:nvSpPr>
          <p:spPr bwMode="auto">
            <a:xfrm>
              <a:off x="4996873" y="3435927"/>
              <a:ext cx="508000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400">
                  <a:latin typeface="Arial" pitchFamily="34" charset="0"/>
                  <a:cs typeface="Arial" pitchFamily="34" charset="0"/>
                </a:rPr>
                <a:t>B’</a:t>
              </a:r>
              <a:r>
                <a:rPr lang="pl-PL" sz="1400" baseline="-25000">
                  <a:latin typeface="Arial" pitchFamily="34" charset="0"/>
                  <a:cs typeface="Arial" pitchFamily="34" charset="0"/>
                </a:rPr>
                <a:t>2</a:t>
              </a:r>
              <a:endParaRPr lang="pl-PL" sz="140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6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a 1"/>
          <p:cNvGrpSpPr>
            <a:grpSpLocks/>
          </p:cNvGrpSpPr>
          <p:nvPr/>
        </p:nvGrpSpPr>
        <p:grpSpPr bwMode="auto">
          <a:xfrm>
            <a:off x="1049338" y="2220913"/>
            <a:ext cx="4954587" cy="1778000"/>
            <a:chOff x="845417" y="668916"/>
            <a:chExt cx="4955020" cy="1777893"/>
          </a:xfrm>
        </p:grpSpPr>
        <p:graphicFrame>
          <p:nvGraphicFramePr>
            <p:cNvPr id="3" name="Object 10"/>
            <p:cNvGraphicFramePr>
              <a:graphicFrameLocks noChangeAspect="1"/>
            </p:cNvGraphicFramePr>
            <p:nvPr/>
          </p:nvGraphicFramePr>
          <p:xfrm>
            <a:off x="845417" y="668916"/>
            <a:ext cx="4955020" cy="17778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8247" name="Picture" r:id="rId3" imgW="9372600" imgH="3365500" progId="Word.Picture.8">
                    <p:embed/>
                  </p:oleObj>
                </mc:Choice>
                <mc:Fallback>
                  <p:oleObj name="Picture" r:id="rId3" imgW="9372600" imgH="3365500" progId="Word.Picture.8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45417" y="668916"/>
                          <a:ext cx="4955020" cy="177789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" name="Dowolny kształt 3"/>
            <p:cNvSpPr/>
            <p:nvPr/>
          </p:nvSpPr>
          <p:spPr>
            <a:xfrm>
              <a:off x="3676176" y="1699141"/>
              <a:ext cx="1374895" cy="360341"/>
            </a:xfrm>
            <a:custGeom>
              <a:avLst/>
              <a:gdLst>
                <a:gd name="connsiteX0" fmla="*/ 0 w 1376219"/>
                <a:gd name="connsiteY0" fmla="*/ 350982 h 360218"/>
                <a:gd name="connsiteX1" fmla="*/ 0 w 1376219"/>
                <a:gd name="connsiteY1" fmla="*/ 0 h 360218"/>
                <a:gd name="connsiteX2" fmla="*/ 1126837 w 1376219"/>
                <a:gd name="connsiteY2" fmla="*/ 0 h 360218"/>
                <a:gd name="connsiteX3" fmla="*/ 1376219 w 1376219"/>
                <a:gd name="connsiteY3" fmla="*/ 360218 h 360218"/>
                <a:gd name="connsiteX4" fmla="*/ 0 w 1376219"/>
                <a:gd name="connsiteY4" fmla="*/ 350982 h 36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6219" h="360218">
                  <a:moveTo>
                    <a:pt x="0" y="350982"/>
                  </a:moveTo>
                  <a:lnTo>
                    <a:pt x="0" y="0"/>
                  </a:lnTo>
                  <a:lnTo>
                    <a:pt x="1126837" y="0"/>
                  </a:lnTo>
                  <a:lnTo>
                    <a:pt x="1376219" y="360218"/>
                  </a:lnTo>
                  <a:lnTo>
                    <a:pt x="0" y="350982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Dowolny kształt 4"/>
            <p:cNvSpPr/>
            <p:nvPr/>
          </p:nvSpPr>
          <p:spPr>
            <a:xfrm>
              <a:off x="4387439" y="1154662"/>
              <a:ext cx="1135162" cy="895296"/>
            </a:xfrm>
            <a:custGeom>
              <a:avLst/>
              <a:gdLst>
                <a:gd name="connsiteX0" fmla="*/ 0 w 1136072"/>
                <a:gd name="connsiteY0" fmla="*/ 895928 h 895928"/>
                <a:gd name="connsiteX1" fmla="*/ 646545 w 1136072"/>
                <a:gd name="connsiteY1" fmla="*/ 0 h 895928"/>
                <a:gd name="connsiteX2" fmla="*/ 1136072 w 1136072"/>
                <a:gd name="connsiteY2" fmla="*/ 0 h 895928"/>
                <a:gd name="connsiteX3" fmla="*/ 1126836 w 1136072"/>
                <a:gd name="connsiteY3" fmla="*/ 895928 h 895928"/>
                <a:gd name="connsiteX4" fmla="*/ 0 w 1136072"/>
                <a:gd name="connsiteY4" fmla="*/ 895928 h 89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6072" h="895928">
                  <a:moveTo>
                    <a:pt x="0" y="895928"/>
                  </a:moveTo>
                  <a:lnTo>
                    <a:pt x="646545" y="0"/>
                  </a:lnTo>
                  <a:lnTo>
                    <a:pt x="1136072" y="0"/>
                  </a:lnTo>
                  <a:cubicBezTo>
                    <a:pt x="1132993" y="298643"/>
                    <a:pt x="1129915" y="597285"/>
                    <a:pt x="1126836" y="895928"/>
                  </a:cubicBezTo>
                  <a:lnTo>
                    <a:pt x="0" y="895928"/>
                  </a:lnTo>
                  <a:close/>
                </a:path>
              </a:pathLst>
            </a:custGeom>
            <a:solidFill>
              <a:srgbClr val="FFB7B7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pole tekstowe 5"/>
            <p:cNvSpPr txBox="1">
              <a:spLocks noChangeArrowheads="1"/>
            </p:cNvSpPr>
            <p:nvPr/>
          </p:nvSpPr>
          <p:spPr bwMode="auto">
            <a:xfrm>
              <a:off x="3865418" y="909782"/>
              <a:ext cx="378691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400">
                  <a:latin typeface="Arial" pitchFamily="34" charset="0"/>
                  <a:cs typeface="Arial" pitchFamily="34" charset="0"/>
                </a:rPr>
                <a:t>B</a:t>
              </a:r>
              <a:r>
                <a:rPr lang="pl-PL" sz="1400" baseline="-25000">
                  <a:latin typeface="Arial" pitchFamily="34" charset="0"/>
                  <a:cs typeface="Arial" pitchFamily="34" charset="0"/>
                </a:rPr>
                <a:t>1</a:t>
              </a:r>
              <a:endParaRPr lang="pl-PL" sz="1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pole tekstowe 6"/>
            <p:cNvSpPr txBox="1">
              <a:spLocks noChangeArrowheads="1"/>
            </p:cNvSpPr>
            <p:nvPr/>
          </p:nvSpPr>
          <p:spPr bwMode="auto">
            <a:xfrm>
              <a:off x="5112327" y="909782"/>
              <a:ext cx="378691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400">
                  <a:latin typeface="Arial" pitchFamily="34" charset="0"/>
                  <a:cs typeface="Arial" pitchFamily="34" charset="0"/>
                </a:rPr>
                <a:t>B</a:t>
              </a:r>
              <a:r>
                <a:rPr lang="pl-PL" sz="1400" baseline="-25000">
                  <a:latin typeface="Arial" pitchFamily="34" charset="0"/>
                  <a:cs typeface="Arial" pitchFamily="34" charset="0"/>
                </a:rPr>
                <a:t>2</a:t>
              </a:r>
              <a:endParaRPr lang="pl-PL" sz="1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pole tekstowe 7"/>
            <p:cNvSpPr txBox="1">
              <a:spLocks noChangeArrowheads="1"/>
            </p:cNvSpPr>
            <p:nvPr/>
          </p:nvSpPr>
          <p:spPr bwMode="auto">
            <a:xfrm>
              <a:off x="3851563" y="1727200"/>
              <a:ext cx="57265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400">
                  <a:latin typeface="Arial" pitchFamily="34" charset="0"/>
                  <a:cs typeface="Arial" pitchFamily="34" charset="0"/>
                </a:rPr>
                <a:t>B’</a:t>
              </a:r>
              <a:r>
                <a:rPr lang="pl-PL" sz="1400" baseline="-25000">
                  <a:latin typeface="Arial" pitchFamily="34" charset="0"/>
                  <a:cs typeface="Arial" pitchFamily="34" charset="0"/>
                </a:rPr>
                <a:t>1</a:t>
              </a:r>
              <a:endParaRPr lang="pl-PL" sz="1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pole tekstowe 8"/>
            <p:cNvSpPr txBox="1">
              <a:spLocks noChangeArrowheads="1"/>
            </p:cNvSpPr>
            <p:nvPr/>
          </p:nvSpPr>
          <p:spPr bwMode="auto">
            <a:xfrm>
              <a:off x="4969164" y="1468581"/>
              <a:ext cx="508000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400">
                  <a:latin typeface="Arial" pitchFamily="34" charset="0"/>
                  <a:cs typeface="Arial" pitchFamily="34" charset="0"/>
                </a:rPr>
                <a:t>B’</a:t>
              </a:r>
              <a:r>
                <a:rPr lang="pl-PL" sz="1400" baseline="-25000">
                  <a:latin typeface="Arial" pitchFamily="34" charset="0"/>
                  <a:cs typeface="Arial" pitchFamily="34" charset="0"/>
                </a:rPr>
                <a:t>2</a:t>
              </a:r>
              <a:endParaRPr lang="pl-PL" sz="14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" name="Rectangle 28"/>
          <p:cNvSpPr>
            <a:spLocks noChangeArrowheads="1"/>
          </p:cNvSpPr>
          <p:nvPr/>
        </p:nvSpPr>
        <p:spPr bwMode="auto">
          <a:xfrm>
            <a:off x="1385888" y="1444625"/>
            <a:ext cx="67516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4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Krok 4: Wyostrzanie wyjścia</a:t>
            </a:r>
          </a:p>
        </p:txBody>
      </p:sp>
      <p:sp>
        <p:nvSpPr>
          <p:cNvPr id="11" name="Rectangle 28"/>
          <p:cNvSpPr>
            <a:spLocks noChangeArrowheads="1"/>
          </p:cNvSpPr>
          <p:nvPr/>
        </p:nvSpPr>
        <p:spPr bwMode="auto">
          <a:xfrm>
            <a:off x="1446213" y="1836738"/>
            <a:ext cx="67516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4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Np. metoda środka ciężkości</a:t>
            </a:r>
          </a:p>
        </p:txBody>
      </p:sp>
      <p:sp>
        <p:nvSpPr>
          <p:cNvPr id="12" name="Elipsa 11"/>
          <p:cNvSpPr/>
          <p:nvPr/>
        </p:nvSpPr>
        <p:spPr>
          <a:xfrm>
            <a:off x="5060950" y="3001963"/>
            <a:ext cx="147638" cy="1476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Łącznik prosty ze strzałką 12"/>
          <p:cNvCxnSpPr/>
          <p:nvPr/>
        </p:nvCxnSpPr>
        <p:spPr>
          <a:xfrm rot="5400000">
            <a:off x="4581525" y="3676651"/>
            <a:ext cx="1127125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28"/>
          <p:cNvSpPr>
            <a:spLocks noChangeArrowheads="1"/>
          </p:cNvSpPr>
          <p:nvPr/>
        </p:nvSpPr>
        <p:spPr bwMode="auto">
          <a:xfrm>
            <a:off x="4267200" y="4270375"/>
            <a:ext cx="18843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4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SC B’ = 67.5 [kW]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1020763" y="524726"/>
            <a:ext cx="67119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0" cap="none" spc="0" normalizeH="0" baseline="0" noProof="0" smtClean="0">
                <a:ln>
                  <a:noFill/>
                </a:ln>
                <a:solidFill>
                  <a:srgbClr val="17048A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Wnioskowanie Mamdani’ego</a:t>
            </a:r>
          </a:p>
        </p:txBody>
      </p:sp>
      <p:grpSp>
        <p:nvGrpSpPr>
          <p:cNvPr id="13" name="Group 14"/>
          <p:cNvGrpSpPr>
            <a:grpSpLocks/>
          </p:cNvGrpSpPr>
          <p:nvPr/>
        </p:nvGrpSpPr>
        <p:grpSpPr bwMode="auto">
          <a:xfrm>
            <a:off x="414338" y="1026376"/>
            <a:ext cx="8345487" cy="1241425"/>
            <a:chOff x="261" y="569"/>
            <a:chExt cx="5257" cy="782"/>
          </a:xfrm>
        </p:grpSpPr>
        <p:sp>
          <p:nvSpPr>
            <p:cNvPr id="14" name="Text Box 5"/>
            <p:cNvSpPr txBox="1">
              <a:spLocks noChangeArrowheads="1"/>
            </p:cNvSpPr>
            <p:nvPr/>
          </p:nvSpPr>
          <p:spPr bwMode="auto">
            <a:xfrm>
              <a:off x="261" y="569"/>
              <a:ext cx="5257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269875" marR="0" lvl="0" indent="-269875" algn="just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17048A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  <a:sym typeface="Symbol" pitchFamily="18" charset="2"/>
                </a:rPr>
                <a:t>1. Oblicz stopień spełnienia przesłanki każdej z reguł przez dane wejście:</a:t>
              </a:r>
            </a:p>
          </p:txBody>
        </p:sp>
        <p:graphicFrame>
          <p:nvGraphicFramePr>
            <p:cNvPr id="15" name="Object 6"/>
            <p:cNvGraphicFramePr>
              <a:graphicFrameLocks noChangeAspect="1"/>
            </p:cNvGraphicFramePr>
            <p:nvPr/>
          </p:nvGraphicFramePr>
          <p:xfrm>
            <a:off x="1599" y="1004"/>
            <a:ext cx="2561" cy="3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9284" name="Równanie" r:id="rId3" imgW="2247900" imgH="304800" progId="Equation.3">
                    <p:embed/>
                  </p:oleObj>
                </mc:Choice>
                <mc:Fallback>
                  <p:oleObj name="Równanie" r:id="rId3" imgW="2247900" imgH="304800" progId="Equation.3">
                    <p:embed/>
                    <p:pic>
                      <p:nvPicPr>
                        <p:cNvPr id="0" name="Picture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99" y="1004"/>
                          <a:ext cx="2561" cy="34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6" name="Group 15"/>
          <p:cNvGrpSpPr>
            <a:grpSpLocks/>
          </p:cNvGrpSpPr>
          <p:nvPr/>
        </p:nvGrpSpPr>
        <p:grpSpPr bwMode="auto">
          <a:xfrm>
            <a:off x="495300" y="2528150"/>
            <a:ext cx="8345488" cy="1311274"/>
            <a:chOff x="312" y="1515"/>
            <a:chExt cx="5257" cy="826"/>
          </a:xfrm>
        </p:grpSpPr>
        <p:sp>
          <p:nvSpPr>
            <p:cNvPr id="17" name="Text Box 8"/>
            <p:cNvSpPr txBox="1">
              <a:spLocks noChangeArrowheads="1"/>
            </p:cNvSpPr>
            <p:nvPr/>
          </p:nvSpPr>
          <p:spPr bwMode="auto">
            <a:xfrm>
              <a:off x="312" y="1515"/>
              <a:ext cx="525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269875" marR="0" lvl="0" indent="-269875" algn="just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17048A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  <a:sym typeface="Symbol" pitchFamily="18" charset="2"/>
                </a:rPr>
                <a:t>2. Oblicz zbiory rozmyte wyjścia każdej z reguł dla danego wejścia : </a:t>
              </a:r>
            </a:p>
          </p:txBody>
        </p:sp>
        <p:graphicFrame>
          <p:nvGraphicFramePr>
            <p:cNvPr id="18" name="Object 9"/>
            <p:cNvGraphicFramePr>
              <a:graphicFrameLocks noChangeAspect="1"/>
            </p:cNvGraphicFramePr>
            <p:nvPr/>
          </p:nvGraphicFramePr>
          <p:xfrm>
            <a:off x="1003" y="1954"/>
            <a:ext cx="3799" cy="3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9285" name="Równanie" r:id="rId5" imgW="2743200" imgH="279400" progId="Equation.3">
                    <p:embed/>
                  </p:oleObj>
                </mc:Choice>
                <mc:Fallback>
                  <p:oleObj name="Równanie" r:id="rId5" imgW="2743200" imgH="279400" progId="Equation.3">
                    <p:embed/>
                    <p:pic>
                      <p:nvPicPr>
                        <p:cNvPr id="0" name="Picture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03" y="1954"/>
                          <a:ext cx="3799" cy="38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9" name="Group 16"/>
          <p:cNvGrpSpPr>
            <a:grpSpLocks/>
          </p:cNvGrpSpPr>
          <p:nvPr/>
        </p:nvGrpSpPr>
        <p:grpSpPr bwMode="auto">
          <a:xfrm>
            <a:off x="608013" y="4093428"/>
            <a:ext cx="7716837" cy="1227138"/>
            <a:chOff x="390" y="2515"/>
            <a:chExt cx="4170" cy="773"/>
          </a:xfrm>
        </p:grpSpPr>
        <p:sp>
          <p:nvSpPr>
            <p:cNvPr id="20" name="Text Box 12"/>
            <p:cNvSpPr txBox="1">
              <a:spLocks noChangeArrowheads="1"/>
            </p:cNvSpPr>
            <p:nvPr/>
          </p:nvSpPr>
          <p:spPr bwMode="auto">
            <a:xfrm>
              <a:off x="390" y="2515"/>
              <a:ext cx="417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269875" marR="0" lvl="0" indent="-269875" algn="just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17048A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  <a:sym typeface="Symbol" pitchFamily="18" charset="2"/>
                </a:rPr>
                <a:t>3. Zagreguj zbiory rozmyte wyjścia uzyskując odpowiedź systemu: </a:t>
              </a:r>
            </a:p>
          </p:txBody>
        </p:sp>
        <p:graphicFrame>
          <p:nvGraphicFramePr>
            <p:cNvPr id="21" name="Object 13"/>
            <p:cNvGraphicFramePr>
              <a:graphicFrameLocks noChangeAspect="1"/>
            </p:cNvGraphicFramePr>
            <p:nvPr/>
          </p:nvGraphicFramePr>
          <p:xfrm>
            <a:off x="1213" y="2894"/>
            <a:ext cx="2968" cy="3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9286" name="Równanie" r:id="rId7" imgW="2108200" imgH="279400" progId="Equation.3">
                    <p:embed/>
                  </p:oleObj>
                </mc:Choice>
                <mc:Fallback>
                  <p:oleObj name="Równanie" r:id="rId7" imgW="2108200" imgH="279400" progId="Equation.3">
                    <p:embed/>
                    <p:pic>
                      <p:nvPicPr>
                        <p:cNvPr id="0" name="Picture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13" y="2894"/>
                          <a:ext cx="2968" cy="39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9"/>
          <p:cNvGraphicFramePr>
            <a:graphicFrameLocks noChangeAspect="1"/>
          </p:cNvGraphicFramePr>
          <p:nvPr/>
        </p:nvGraphicFramePr>
        <p:xfrm>
          <a:off x="479425" y="926853"/>
          <a:ext cx="7885113" cy="550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295" name="Obraz" r:id="rId3" imgW="6543720" imgH="4572000" progId="Word.Picture.8">
                  <p:embed/>
                </p:oleObj>
              </mc:Choice>
              <mc:Fallback>
                <p:oleObj name="Obraz" r:id="rId3" imgW="6543720" imgH="4572000" progId="Word.Picture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425" y="926853"/>
                        <a:ext cx="7885113" cy="5508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10"/>
          <p:cNvSpPr>
            <a:spLocks noChangeArrowheads="1"/>
          </p:cNvSpPr>
          <p:nvPr/>
        </p:nvSpPr>
        <p:spPr bwMode="auto">
          <a:xfrm>
            <a:off x="287338" y="480766"/>
            <a:ext cx="86375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>
                <a:solidFill>
                  <a:srgbClr val="000099"/>
                </a:solidFill>
              </a:rPr>
              <a:t>Wnioskowanie Mamdani’ego – czysty system rozmyty -ilustracja</a:t>
            </a:r>
          </a:p>
        </p:txBody>
      </p:sp>
      <p:sp>
        <p:nvSpPr>
          <p:cNvPr id="4" name="Dowolny kształt 3"/>
          <p:cNvSpPr/>
          <p:nvPr/>
        </p:nvSpPr>
        <p:spPr>
          <a:xfrm>
            <a:off x="1951038" y="2098428"/>
            <a:ext cx="777875" cy="1365250"/>
          </a:xfrm>
          <a:custGeom>
            <a:avLst/>
            <a:gdLst>
              <a:gd name="connsiteX0" fmla="*/ 777922 w 777922"/>
              <a:gd name="connsiteY0" fmla="*/ 1364776 h 1364776"/>
              <a:gd name="connsiteX1" fmla="*/ 0 w 777922"/>
              <a:gd name="connsiteY1" fmla="*/ 1364776 h 1364776"/>
              <a:gd name="connsiteX2" fmla="*/ 354842 w 777922"/>
              <a:gd name="connsiteY2" fmla="*/ 0 h 1364776"/>
              <a:gd name="connsiteX3" fmla="*/ 709683 w 777922"/>
              <a:gd name="connsiteY3" fmla="*/ 1009934 h 1364776"/>
              <a:gd name="connsiteX4" fmla="*/ 777922 w 777922"/>
              <a:gd name="connsiteY4" fmla="*/ 1364776 h 1364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7922" h="1364776">
                <a:moveTo>
                  <a:pt x="777922" y="1364776"/>
                </a:moveTo>
                <a:lnTo>
                  <a:pt x="0" y="1364776"/>
                </a:lnTo>
                <a:lnTo>
                  <a:pt x="354842" y="0"/>
                </a:lnTo>
                <a:lnTo>
                  <a:pt x="709683" y="1009934"/>
                </a:lnTo>
                <a:lnTo>
                  <a:pt x="777922" y="1364776"/>
                </a:lnTo>
                <a:close/>
              </a:path>
            </a:pathLst>
          </a:custGeom>
          <a:solidFill>
            <a:srgbClr val="9900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pl-PL"/>
          </a:p>
        </p:txBody>
      </p:sp>
      <p:sp>
        <p:nvSpPr>
          <p:cNvPr id="5" name="Dowolny kształt 4"/>
          <p:cNvSpPr/>
          <p:nvPr/>
        </p:nvSpPr>
        <p:spPr>
          <a:xfrm>
            <a:off x="1939925" y="2550866"/>
            <a:ext cx="777875" cy="914400"/>
          </a:xfrm>
          <a:custGeom>
            <a:avLst/>
            <a:gdLst>
              <a:gd name="connsiteX0" fmla="*/ 777922 w 777922"/>
              <a:gd name="connsiteY0" fmla="*/ 1364776 h 1364776"/>
              <a:gd name="connsiteX1" fmla="*/ 0 w 777922"/>
              <a:gd name="connsiteY1" fmla="*/ 1364776 h 1364776"/>
              <a:gd name="connsiteX2" fmla="*/ 354842 w 777922"/>
              <a:gd name="connsiteY2" fmla="*/ 0 h 1364776"/>
              <a:gd name="connsiteX3" fmla="*/ 709683 w 777922"/>
              <a:gd name="connsiteY3" fmla="*/ 1009934 h 1364776"/>
              <a:gd name="connsiteX4" fmla="*/ 777922 w 777922"/>
              <a:gd name="connsiteY4" fmla="*/ 1364776 h 1364776"/>
              <a:gd name="connsiteX0" fmla="*/ 777922 w 777922"/>
              <a:gd name="connsiteY0" fmla="*/ 914400 h 914400"/>
              <a:gd name="connsiteX1" fmla="*/ 0 w 777922"/>
              <a:gd name="connsiteY1" fmla="*/ 914400 h 914400"/>
              <a:gd name="connsiteX2" fmla="*/ 627798 w 777922"/>
              <a:gd name="connsiteY2" fmla="*/ 0 h 914400"/>
              <a:gd name="connsiteX3" fmla="*/ 709683 w 777922"/>
              <a:gd name="connsiteY3" fmla="*/ 559558 h 914400"/>
              <a:gd name="connsiteX4" fmla="*/ 777922 w 777922"/>
              <a:gd name="connsiteY4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7922" h="914400">
                <a:moveTo>
                  <a:pt x="777922" y="914400"/>
                </a:moveTo>
                <a:lnTo>
                  <a:pt x="0" y="914400"/>
                </a:lnTo>
                <a:lnTo>
                  <a:pt x="627798" y="0"/>
                </a:lnTo>
                <a:lnTo>
                  <a:pt x="709683" y="559558"/>
                </a:lnTo>
                <a:lnTo>
                  <a:pt x="777922" y="914400"/>
                </a:lnTo>
                <a:close/>
              </a:path>
            </a:pathLst>
          </a:custGeom>
          <a:solidFill>
            <a:srgbClr val="9900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54050" y="483572"/>
            <a:ext cx="79581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2000" dirty="0">
                <a:solidFill>
                  <a:srgbClr val="0000FF"/>
                </a:solidFill>
              </a:rPr>
              <a:t>Przykład – </a:t>
            </a:r>
            <a:r>
              <a:rPr lang="pl-PL" sz="2000" dirty="0" smtClean="0">
                <a:solidFill>
                  <a:srgbClr val="0000FF"/>
                </a:solidFill>
              </a:rPr>
              <a:t>model </a:t>
            </a:r>
            <a:r>
              <a:rPr lang="pl-PL" sz="2000" dirty="0">
                <a:solidFill>
                  <a:srgbClr val="0000FF"/>
                </a:solidFill>
              </a:rPr>
              <a:t>lingwistyczny spalania gazu przy stałym natężeniu dopływu gazu (system SISO)</a:t>
            </a:r>
          </a:p>
        </p:txBody>
      </p:sp>
      <p:graphicFrame>
        <p:nvGraphicFramePr>
          <p:cNvPr id="3" name="Object 3"/>
          <p:cNvGraphicFramePr>
            <a:graphicFrameLocks noChangeAspect="1"/>
          </p:cNvGraphicFramePr>
          <p:nvPr/>
        </p:nvGraphicFramePr>
        <p:xfrm>
          <a:off x="1892300" y="1209060"/>
          <a:ext cx="2628900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59" name="Równanie" r:id="rId3" imgW="1333500" imgH="215900" progId="Equation.3">
                  <p:embed/>
                </p:oleObj>
              </mc:Choice>
              <mc:Fallback>
                <p:oleObj name="Równanie" r:id="rId3" imgW="1333500" imgH="21590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2300" y="1209060"/>
                        <a:ext cx="2628900" cy="425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625475" y="1172547"/>
            <a:ext cx="12985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2000">
                <a:solidFill>
                  <a:srgbClr val="0000FF"/>
                </a:solidFill>
              </a:rPr>
              <a:t>Mieliśmy:</a:t>
            </a:r>
          </a:p>
        </p:txBody>
      </p:sp>
      <p:graphicFrame>
        <p:nvGraphicFramePr>
          <p:cNvPr id="5" name="Object 5"/>
          <p:cNvGraphicFramePr>
            <a:graphicFrameLocks noChangeAspect="1"/>
          </p:cNvGraphicFramePr>
          <p:nvPr/>
        </p:nvGraphicFramePr>
        <p:xfrm>
          <a:off x="4864100" y="1178897"/>
          <a:ext cx="3724275" cy="43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60" name="Równanie" r:id="rId5" imgW="1828800" imgH="215900" progId="Equation.3">
                  <p:embed/>
                </p:oleObj>
              </mc:Choice>
              <mc:Fallback>
                <p:oleObj name="Równanie" r:id="rId5" imgW="1828800" imgH="21590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4100" y="1178897"/>
                        <a:ext cx="3724275" cy="439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7"/>
          <p:cNvGraphicFramePr>
            <a:graphicFrameLocks noChangeAspect="1"/>
          </p:cNvGraphicFramePr>
          <p:nvPr/>
        </p:nvGraphicFramePr>
        <p:xfrm>
          <a:off x="496888" y="2055197"/>
          <a:ext cx="2693987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61" name="Równanie" r:id="rId7" imgW="1943100" imgH="393700" progId="Equation.3">
                  <p:embed/>
                </p:oleObj>
              </mc:Choice>
              <mc:Fallback>
                <p:oleObj name="Równanie" r:id="rId7" imgW="1943100" imgH="39370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2055197"/>
                        <a:ext cx="2693987" cy="546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9"/>
          <p:cNvGraphicFramePr>
            <a:graphicFrameLocks noChangeAspect="1"/>
          </p:cNvGraphicFramePr>
          <p:nvPr/>
        </p:nvGraphicFramePr>
        <p:xfrm>
          <a:off x="623888" y="3029922"/>
          <a:ext cx="3201987" cy="592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62" name="Równanie" r:id="rId9" imgW="2120900" imgH="393700" progId="Equation.3">
                  <p:embed/>
                </p:oleObj>
              </mc:Choice>
              <mc:Fallback>
                <p:oleObj name="Równanie" r:id="rId9" imgW="2120900" imgH="393700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3888" y="3029922"/>
                        <a:ext cx="3201987" cy="592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628650" y="1601172"/>
            <a:ext cx="36004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2000">
                <a:solidFill>
                  <a:srgbClr val="0000FF"/>
                </a:solidFill>
              </a:rPr>
              <a:t>Zbiory rozmyte wejścia</a:t>
            </a:r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646113" y="2518747"/>
            <a:ext cx="36004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2000">
                <a:solidFill>
                  <a:srgbClr val="0000FF"/>
                </a:solidFill>
              </a:rPr>
              <a:t>Zbiory rozmyte wyjścia</a:t>
            </a:r>
          </a:p>
        </p:txBody>
      </p:sp>
      <p:graphicFrame>
        <p:nvGraphicFramePr>
          <p:cNvPr id="10" name="Object 18"/>
          <p:cNvGraphicFramePr>
            <a:graphicFrameLocks noChangeAspect="1"/>
          </p:cNvGraphicFramePr>
          <p:nvPr/>
        </p:nvGraphicFramePr>
        <p:xfrm>
          <a:off x="3286125" y="2074247"/>
          <a:ext cx="2640013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63" name="Równanie" r:id="rId11" imgW="1905000" imgH="393700" progId="Equation.3">
                  <p:embed/>
                </p:oleObj>
              </mc:Choice>
              <mc:Fallback>
                <p:oleObj name="Równanie" r:id="rId11" imgW="1905000" imgH="393700" progId="Equation.3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6125" y="2074247"/>
                        <a:ext cx="2640013" cy="546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9"/>
          <p:cNvGraphicFramePr>
            <a:graphicFrameLocks noChangeAspect="1"/>
          </p:cNvGraphicFramePr>
          <p:nvPr/>
        </p:nvGraphicFramePr>
        <p:xfrm>
          <a:off x="4254500" y="3015635"/>
          <a:ext cx="3259138" cy="592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64" name="Równanie" r:id="rId13" imgW="2159000" imgH="393700" progId="Equation.3">
                  <p:embed/>
                </p:oleObj>
              </mc:Choice>
              <mc:Fallback>
                <p:oleObj name="Równanie" r:id="rId13" imgW="2159000" imgH="393700" progId="Equation.3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4500" y="3015635"/>
                        <a:ext cx="3259138" cy="5921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25"/>
          <p:cNvGraphicFramePr>
            <a:graphicFrameLocks noChangeAspect="1"/>
          </p:cNvGraphicFramePr>
          <p:nvPr/>
        </p:nvGraphicFramePr>
        <p:xfrm>
          <a:off x="5919788" y="2029797"/>
          <a:ext cx="2746375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65" name="Równanie" r:id="rId15" imgW="1981200" imgH="393700" progId="Equation.3">
                  <p:embed/>
                </p:oleObj>
              </mc:Choice>
              <mc:Fallback>
                <p:oleObj name="Równanie" r:id="rId15" imgW="1981200" imgH="393700" progId="Equation.3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19788" y="2029797"/>
                        <a:ext cx="2746375" cy="546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3" name="Group 26"/>
          <p:cNvGrpSpPr>
            <a:grpSpLocks/>
          </p:cNvGrpSpPr>
          <p:nvPr/>
        </p:nvGrpSpPr>
        <p:grpSpPr bwMode="auto">
          <a:xfrm>
            <a:off x="552450" y="3626822"/>
            <a:ext cx="6615113" cy="1622425"/>
            <a:chOff x="97" y="314"/>
            <a:chExt cx="4167" cy="1022"/>
          </a:xfrm>
        </p:grpSpPr>
        <p:graphicFrame>
          <p:nvGraphicFramePr>
            <p:cNvPr id="14" name="Object 27"/>
            <p:cNvGraphicFramePr>
              <a:graphicFrameLocks noChangeAspect="1"/>
            </p:cNvGraphicFramePr>
            <p:nvPr/>
          </p:nvGraphicFramePr>
          <p:xfrm>
            <a:off x="97" y="583"/>
            <a:ext cx="4167" cy="7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1366" name="Równanie" r:id="rId17" imgW="3860800" imgH="698500" progId="Equation.3">
                    <p:embed/>
                  </p:oleObj>
                </mc:Choice>
                <mc:Fallback>
                  <p:oleObj name="Równanie" r:id="rId17" imgW="3860800" imgH="698500" progId="Equation.3">
                    <p:embed/>
                    <p:pic>
                      <p:nvPicPr>
                        <p:cNvPr id="0" name="Picture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7" y="583"/>
                          <a:ext cx="4167" cy="75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" name="Rectangle 28"/>
            <p:cNvSpPr>
              <a:spLocks noChangeArrowheads="1"/>
            </p:cNvSpPr>
            <p:nvPr/>
          </p:nvSpPr>
          <p:spPr bwMode="auto">
            <a:xfrm>
              <a:off x="323" y="314"/>
              <a:ext cx="115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sz="2000">
                  <a:solidFill>
                    <a:srgbClr val="0000FF"/>
                  </a:solidFill>
                </a:rPr>
                <a:t>Baza reguł:</a:t>
              </a:r>
            </a:p>
          </p:txBody>
        </p:sp>
      </p:grpSp>
      <p:grpSp>
        <p:nvGrpSpPr>
          <p:cNvPr id="16" name="Group 29"/>
          <p:cNvGrpSpPr>
            <a:grpSpLocks/>
          </p:cNvGrpSpPr>
          <p:nvPr/>
        </p:nvGrpSpPr>
        <p:grpSpPr bwMode="auto">
          <a:xfrm>
            <a:off x="454025" y="5454035"/>
            <a:ext cx="8161338" cy="858837"/>
            <a:chOff x="267" y="505"/>
            <a:chExt cx="4963" cy="541"/>
          </a:xfrm>
        </p:grpSpPr>
        <p:sp>
          <p:nvSpPr>
            <p:cNvPr id="17" name="Rectangle 30"/>
            <p:cNvSpPr>
              <a:spLocks noChangeArrowheads="1"/>
            </p:cNvSpPr>
            <p:nvPr/>
          </p:nvSpPr>
          <p:spPr bwMode="auto">
            <a:xfrm>
              <a:off x="267" y="505"/>
              <a:ext cx="243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sz="2000">
                  <a:solidFill>
                    <a:srgbClr val="0000FF"/>
                  </a:solidFill>
                </a:rPr>
                <a:t>Zbiór rozmyty wejścia</a:t>
              </a:r>
            </a:p>
          </p:txBody>
        </p:sp>
        <p:graphicFrame>
          <p:nvGraphicFramePr>
            <p:cNvPr id="18" name="Object 31"/>
            <p:cNvGraphicFramePr>
              <a:graphicFrameLocks noChangeAspect="1"/>
            </p:cNvGraphicFramePr>
            <p:nvPr/>
          </p:nvGraphicFramePr>
          <p:xfrm>
            <a:off x="821" y="778"/>
            <a:ext cx="1813" cy="2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1367" name="Równanie" r:id="rId19" imgW="1459866" imgH="215806" progId="Equation.3">
                    <p:embed/>
                  </p:oleObj>
                </mc:Choice>
                <mc:Fallback>
                  <p:oleObj name="Równanie" r:id="rId19" imgW="1459866" imgH="215806" progId="Equation.3">
                    <p:embed/>
                    <p:pic>
                      <p:nvPicPr>
                        <p:cNvPr id="0" name="Picture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21" y="778"/>
                          <a:ext cx="1813" cy="2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" name="Rectangle 32"/>
            <p:cNvSpPr>
              <a:spLocks noChangeArrowheads="1"/>
            </p:cNvSpPr>
            <p:nvPr/>
          </p:nvSpPr>
          <p:spPr bwMode="auto">
            <a:xfrm>
              <a:off x="2797" y="763"/>
              <a:ext cx="243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sz="2000">
                  <a:solidFill>
                    <a:srgbClr val="0000FF"/>
                  </a:solidFill>
                </a:rPr>
                <a:t>- Somewhat Low (raczej niskie)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692150" y="473075"/>
            <a:ext cx="5948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2000">
                <a:solidFill>
                  <a:srgbClr val="0000FF"/>
                </a:solidFill>
              </a:rPr>
              <a:t>Procedura wnioskowania Mamdani’ego</a:t>
            </a:r>
          </a:p>
        </p:txBody>
      </p: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573088" y="919163"/>
            <a:ext cx="8051800" cy="1020762"/>
            <a:chOff x="361" y="579"/>
            <a:chExt cx="5072" cy="643"/>
          </a:xfrm>
        </p:grpSpPr>
        <p:sp>
          <p:nvSpPr>
            <p:cNvPr id="4" name="Rectangle 8"/>
            <p:cNvSpPr>
              <a:spLocks noChangeArrowheads="1"/>
            </p:cNvSpPr>
            <p:nvPr/>
          </p:nvSpPr>
          <p:spPr bwMode="auto">
            <a:xfrm>
              <a:off x="361" y="579"/>
              <a:ext cx="507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274638" indent="-274638" algn="just">
                <a:spcBef>
                  <a:spcPct val="50000"/>
                </a:spcBef>
              </a:pPr>
              <a:r>
                <a:rPr lang="pl-PL" sz="2000">
                  <a:solidFill>
                    <a:srgbClr val="0000FF"/>
                  </a:solidFill>
                </a:rPr>
                <a:t>1. Obliczenie stopnia spełnienia przesłanek</a:t>
              </a:r>
            </a:p>
          </p:txBody>
        </p:sp>
        <p:graphicFrame>
          <p:nvGraphicFramePr>
            <p:cNvPr id="5" name="Object 9"/>
            <p:cNvGraphicFramePr>
              <a:graphicFrameLocks noChangeAspect="1"/>
            </p:cNvGraphicFramePr>
            <p:nvPr/>
          </p:nvGraphicFramePr>
          <p:xfrm>
            <a:off x="909" y="864"/>
            <a:ext cx="3269" cy="3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358" name="Równanie" r:id="rId3" imgW="2781300" imgH="304800" progId="Equation.3">
                    <p:embed/>
                  </p:oleObj>
                </mc:Choice>
                <mc:Fallback>
                  <p:oleObj name="Równanie" r:id="rId3" imgW="2781300" imgH="304800" progId="Equation.3">
                    <p:embed/>
                    <p:pic>
                      <p:nvPicPr>
                        <p:cNvPr id="0" name="Picture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09" y="864"/>
                          <a:ext cx="3269" cy="35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590550" y="1989138"/>
            <a:ext cx="83613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74638" indent="-274638" algn="just">
              <a:spcBef>
                <a:spcPct val="50000"/>
              </a:spcBef>
            </a:pPr>
            <a:r>
              <a:rPr lang="pl-PL" sz="2000">
                <a:solidFill>
                  <a:srgbClr val="0000FF"/>
                </a:solidFill>
              </a:rPr>
              <a:t>Wybieramy t-normę MIN dla obliczania stopnie spełnienia przesłanek</a:t>
            </a:r>
          </a:p>
        </p:txBody>
      </p:sp>
      <p:graphicFrame>
        <p:nvGraphicFramePr>
          <p:cNvPr id="7" name="Object 11"/>
          <p:cNvGraphicFramePr>
            <a:graphicFrameLocks noChangeAspect="1"/>
          </p:cNvGraphicFramePr>
          <p:nvPr/>
        </p:nvGraphicFramePr>
        <p:xfrm>
          <a:off x="854075" y="2451100"/>
          <a:ext cx="6102350" cy="127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59" name="Równanie" r:id="rId5" imgW="4025900" imgH="838200" progId="Equation.3">
                  <p:embed/>
                </p:oleObj>
              </mc:Choice>
              <mc:Fallback>
                <p:oleObj name="Równanie" r:id="rId5" imgW="4025900" imgH="8382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4075" y="2451100"/>
                        <a:ext cx="6102350" cy="1270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12"/>
          <p:cNvGraphicFramePr>
            <a:graphicFrameLocks noChangeAspect="1"/>
          </p:cNvGraphicFramePr>
          <p:nvPr/>
        </p:nvGraphicFramePr>
        <p:xfrm>
          <a:off x="815975" y="3810000"/>
          <a:ext cx="6108700" cy="1266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60" name="Równanie" r:id="rId7" imgW="4038600" imgH="838200" progId="Equation.3">
                  <p:embed/>
                </p:oleObj>
              </mc:Choice>
              <mc:Fallback>
                <p:oleObj name="Równanie" r:id="rId7" imgW="4038600" imgH="83820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975" y="3810000"/>
                        <a:ext cx="6108700" cy="1266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3"/>
          <p:cNvGraphicFramePr>
            <a:graphicFrameLocks noChangeAspect="1"/>
          </p:cNvGraphicFramePr>
          <p:nvPr/>
        </p:nvGraphicFramePr>
        <p:xfrm>
          <a:off x="760413" y="5167313"/>
          <a:ext cx="6070600" cy="1266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61" name="Równanie" r:id="rId9" imgW="4013200" imgH="838200" progId="Equation.3">
                  <p:embed/>
                </p:oleObj>
              </mc:Choice>
              <mc:Fallback>
                <p:oleObj name="Równanie" r:id="rId9" imgW="4013200" imgH="83820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0413" y="5167313"/>
                        <a:ext cx="6070600" cy="1266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19100" y="530225"/>
            <a:ext cx="8345488" cy="962025"/>
            <a:chOff x="264" y="334"/>
            <a:chExt cx="5257" cy="606"/>
          </a:xfrm>
        </p:grpSpPr>
        <p:sp>
          <p:nvSpPr>
            <p:cNvPr id="3" name="Text Box 2"/>
            <p:cNvSpPr txBox="1">
              <a:spLocks noChangeArrowheads="1"/>
            </p:cNvSpPr>
            <p:nvPr/>
          </p:nvSpPr>
          <p:spPr bwMode="auto">
            <a:xfrm>
              <a:off x="264" y="334"/>
              <a:ext cx="525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269875" indent="-269875" algn="just">
                <a:spcBef>
                  <a:spcPct val="50000"/>
                </a:spcBef>
              </a:pPr>
              <a:r>
                <a:rPr lang="pl-PL" sz="2000">
                  <a:solidFill>
                    <a:srgbClr val="0000FF"/>
                  </a:solidFill>
                  <a:sym typeface="Symbol" pitchFamily="18" charset="2"/>
                </a:rPr>
                <a:t>2. Obliczenie zbiorów rozmytych wyjścia: </a:t>
              </a:r>
            </a:p>
          </p:txBody>
        </p:sp>
        <p:graphicFrame>
          <p:nvGraphicFramePr>
            <p:cNvPr id="4" name="Object 3"/>
            <p:cNvGraphicFramePr>
              <a:graphicFrameLocks noChangeAspect="1"/>
            </p:cNvGraphicFramePr>
            <p:nvPr/>
          </p:nvGraphicFramePr>
          <p:xfrm>
            <a:off x="928" y="601"/>
            <a:ext cx="3329" cy="3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382" name="Równanie" r:id="rId3" imgW="2743200" imgH="279400" progId="Equation.3">
                    <p:embed/>
                  </p:oleObj>
                </mc:Choice>
                <mc:Fallback>
                  <p:oleObj name="Równanie" r:id="rId3" imgW="2743200" imgH="279400" progId="Equation.3">
                    <p:embed/>
                    <p:pic>
                      <p:nvPicPr>
                        <p:cNvPr id="0" name="Picture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28" y="601"/>
                          <a:ext cx="3329" cy="33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76213" y="1531938"/>
            <a:ext cx="8761412" cy="35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74638" indent="-274638" algn="just">
              <a:spcBef>
                <a:spcPct val="50000"/>
              </a:spcBef>
            </a:pPr>
            <a:r>
              <a:rPr lang="pl-PL" sz="1700">
                <a:solidFill>
                  <a:srgbClr val="0000FF"/>
                </a:solidFill>
              </a:rPr>
              <a:t>Wybieramy t-normę MIN dla obliczania zbiorów rozmytych wyjścia każdej z reguł</a:t>
            </a:r>
          </a:p>
        </p:txBody>
      </p:sp>
      <p:graphicFrame>
        <p:nvGraphicFramePr>
          <p:cNvPr id="6" name="Object 6"/>
          <p:cNvGraphicFramePr>
            <a:graphicFrameLocks noChangeAspect="1"/>
          </p:cNvGraphicFramePr>
          <p:nvPr/>
        </p:nvGraphicFramePr>
        <p:xfrm>
          <a:off x="396875" y="2038350"/>
          <a:ext cx="8297863" cy="127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83" name="Równanie" r:id="rId5" imgW="5473700" imgH="838200" progId="Equation.3">
                  <p:embed/>
                </p:oleObj>
              </mc:Choice>
              <mc:Fallback>
                <p:oleObj name="Równanie" r:id="rId5" imgW="5473700" imgH="8382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875" y="2038350"/>
                        <a:ext cx="8297863" cy="1270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7"/>
          <p:cNvGraphicFramePr>
            <a:graphicFrameLocks noChangeAspect="1"/>
          </p:cNvGraphicFramePr>
          <p:nvPr/>
        </p:nvGraphicFramePr>
        <p:xfrm>
          <a:off x="390525" y="3457575"/>
          <a:ext cx="8316913" cy="127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84" name="Równanie" r:id="rId7" imgW="5486400" imgH="838200" progId="Equation.3">
                  <p:embed/>
                </p:oleObj>
              </mc:Choice>
              <mc:Fallback>
                <p:oleObj name="Równanie" r:id="rId7" imgW="5486400" imgH="83820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0525" y="3457575"/>
                        <a:ext cx="8316913" cy="1270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8"/>
          <p:cNvGraphicFramePr>
            <a:graphicFrameLocks noChangeAspect="1"/>
          </p:cNvGraphicFramePr>
          <p:nvPr/>
        </p:nvGraphicFramePr>
        <p:xfrm>
          <a:off x="366713" y="4921250"/>
          <a:ext cx="8239125" cy="127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85" name="Równanie" r:id="rId9" imgW="5435600" imgH="838200" progId="Equation.3">
                  <p:embed/>
                </p:oleObj>
              </mc:Choice>
              <mc:Fallback>
                <p:oleObj name="Równanie" r:id="rId9" imgW="5435600" imgH="83820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713" y="4921250"/>
                        <a:ext cx="8239125" cy="1270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527050" y="519113"/>
            <a:ext cx="6043613" cy="1022350"/>
            <a:chOff x="332" y="327"/>
            <a:chExt cx="3807" cy="644"/>
          </a:xfrm>
        </p:grpSpPr>
        <p:sp>
          <p:nvSpPr>
            <p:cNvPr id="3" name="Text Box 3"/>
            <p:cNvSpPr txBox="1">
              <a:spLocks noChangeArrowheads="1"/>
            </p:cNvSpPr>
            <p:nvPr/>
          </p:nvSpPr>
          <p:spPr bwMode="auto">
            <a:xfrm>
              <a:off x="332" y="327"/>
              <a:ext cx="380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269875" indent="-269875" algn="just">
                <a:spcBef>
                  <a:spcPct val="50000"/>
                </a:spcBef>
              </a:pPr>
              <a:r>
                <a:rPr lang="pl-PL" sz="2000">
                  <a:solidFill>
                    <a:srgbClr val="0000FF"/>
                  </a:solidFill>
                  <a:sym typeface="Symbol" pitchFamily="18" charset="2"/>
                </a:rPr>
                <a:t>3. Zagregowanie zbiorów rozmytych wyjścia: </a:t>
              </a:r>
            </a:p>
          </p:txBody>
        </p:sp>
        <p:graphicFrame>
          <p:nvGraphicFramePr>
            <p:cNvPr id="4" name="Object 4"/>
            <p:cNvGraphicFramePr>
              <a:graphicFrameLocks noChangeAspect="1"/>
            </p:cNvGraphicFramePr>
            <p:nvPr/>
          </p:nvGraphicFramePr>
          <p:xfrm>
            <a:off x="1134" y="613"/>
            <a:ext cx="2697" cy="3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416" name="Równanie" r:id="rId3" imgW="2108200" imgH="279400" progId="Equation.3">
                    <p:embed/>
                  </p:oleObj>
                </mc:Choice>
                <mc:Fallback>
                  <p:oleObj name="Równanie" r:id="rId3" imgW="2108200" imgH="279400" progId="Equation.3">
                    <p:embed/>
                    <p:pic>
                      <p:nvPicPr>
                        <p:cNvPr id="0" name="Picture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34" y="613"/>
                          <a:ext cx="2697" cy="35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901700" y="1679575"/>
            <a:ext cx="2917825" cy="2020888"/>
            <a:chOff x="568" y="1058"/>
            <a:chExt cx="1838" cy="1273"/>
          </a:xfrm>
        </p:grpSpPr>
        <p:graphicFrame>
          <p:nvGraphicFramePr>
            <p:cNvPr id="6" name="Object 6"/>
            <p:cNvGraphicFramePr>
              <a:graphicFrameLocks noChangeAspect="1"/>
            </p:cNvGraphicFramePr>
            <p:nvPr/>
          </p:nvGraphicFramePr>
          <p:xfrm>
            <a:off x="575" y="1058"/>
            <a:ext cx="1831" cy="3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417" name="Równanie" r:id="rId5" imgW="1916868" imgH="406224" progId="Equation.3">
                    <p:embed/>
                  </p:oleObj>
                </mc:Choice>
                <mc:Fallback>
                  <p:oleObj name="Równanie" r:id="rId5" imgW="1916868" imgH="406224" progId="Equation.3">
                    <p:embed/>
                    <p:pic>
                      <p:nvPicPr>
                        <p:cNvPr id="0" name="Picture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75" y="1058"/>
                          <a:ext cx="1831" cy="38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" name="Object 7"/>
            <p:cNvGraphicFramePr>
              <a:graphicFrameLocks noChangeAspect="1"/>
            </p:cNvGraphicFramePr>
            <p:nvPr/>
          </p:nvGraphicFramePr>
          <p:xfrm>
            <a:off x="568" y="1491"/>
            <a:ext cx="1831" cy="3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418" name="Równanie" r:id="rId7" imgW="1916868" imgH="406224" progId="Equation.3">
                    <p:embed/>
                  </p:oleObj>
                </mc:Choice>
                <mc:Fallback>
                  <p:oleObj name="Równanie" r:id="rId7" imgW="1916868" imgH="406224" progId="Equation.3">
                    <p:embed/>
                    <p:pic>
                      <p:nvPicPr>
                        <p:cNvPr id="0" name="Picture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8" y="1491"/>
                          <a:ext cx="1831" cy="3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Object 8"/>
            <p:cNvGraphicFramePr>
              <a:graphicFrameLocks noChangeAspect="1"/>
            </p:cNvGraphicFramePr>
            <p:nvPr/>
          </p:nvGraphicFramePr>
          <p:xfrm>
            <a:off x="588" y="1943"/>
            <a:ext cx="1807" cy="3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419" name="Równanie" r:id="rId9" imgW="1892300" imgH="406400" progId="Equation.3">
                    <p:embed/>
                  </p:oleObj>
                </mc:Choice>
                <mc:Fallback>
                  <p:oleObj name="Równanie" r:id="rId9" imgW="1892300" imgH="406400" progId="Equation.3">
                    <p:embed/>
                    <p:pic>
                      <p:nvPicPr>
                        <p:cNvPr id="0" name="Picture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88" y="1943"/>
                          <a:ext cx="1807" cy="3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" name="Group 11"/>
          <p:cNvGrpSpPr>
            <a:grpSpLocks/>
          </p:cNvGrpSpPr>
          <p:nvPr/>
        </p:nvGrpSpPr>
        <p:grpSpPr bwMode="auto">
          <a:xfrm>
            <a:off x="1830388" y="1981200"/>
            <a:ext cx="1554162" cy="1524000"/>
            <a:chOff x="3485" y="1525"/>
            <a:chExt cx="979" cy="960"/>
          </a:xfrm>
        </p:grpSpPr>
        <p:sp>
          <p:nvSpPr>
            <p:cNvPr id="10" name="AutoShape 9"/>
            <p:cNvSpPr>
              <a:spLocks noChangeArrowheads="1"/>
            </p:cNvSpPr>
            <p:nvPr/>
          </p:nvSpPr>
          <p:spPr bwMode="auto">
            <a:xfrm>
              <a:off x="3485" y="1525"/>
              <a:ext cx="979" cy="960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CCFFFF">
                <a:alpha val="39999"/>
              </a:srgbClr>
            </a:solidFill>
            <a:ln w="9525">
              <a:solidFill>
                <a:srgbClr val="3366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3763" y="1824"/>
              <a:ext cx="40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>
                  <a:latin typeface="Arial" charset="0"/>
                </a:rPr>
                <a:t>Max</a:t>
              </a:r>
            </a:p>
          </p:txBody>
        </p:sp>
      </p:grpSp>
      <p:graphicFrame>
        <p:nvGraphicFramePr>
          <p:cNvPr id="12" name="Object 12"/>
          <p:cNvGraphicFramePr>
            <a:graphicFrameLocks noChangeAspect="1"/>
          </p:cNvGraphicFramePr>
          <p:nvPr/>
        </p:nvGraphicFramePr>
        <p:xfrm>
          <a:off x="576263" y="4137025"/>
          <a:ext cx="3603625" cy="76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20" name="Równanie" r:id="rId11" imgW="1904174" imgH="406224" progId="Equation.3">
                  <p:embed/>
                </p:oleObj>
              </mc:Choice>
              <mc:Fallback>
                <p:oleObj name="Równanie" r:id="rId11" imgW="1904174" imgH="406224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6263" y="4137025"/>
                        <a:ext cx="3603625" cy="7667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3" name="Group 19"/>
          <p:cNvGrpSpPr>
            <a:grpSpLocks/>
          </p:cNvGrpSpPr>
          <p:nvPr/>
        </p:nvGrpSpPr>
        <p:grpSpPr bwMode="auto">
          <a:xfrm>
            <a:off x="3344863" y="3908425"/>
            <a:ext cx="5448300" cy="2224088"/>
            <a:chOff x="2107" y="2429"/>
            <a:chExt cx="3432" cy="1434"/>
          </a:xfrm>
        </p:grpSpPr>
        <p:graphicFrame>
          <p:nvGraphicFramePr>
            <p:cNvPr id="14" name="Object 13"/>
            <p:cNvGraphicFramePr>
              <a:graphicFrameLocks noChangeAspect="1"/>
            </p:cNvGraphicFramePr>
            <p:nvPr/>
          </p:nvGraphicFramePr>
          <p:xfrm>
            <a:off x="2107" y="3281"/>
            <a:ext cx="3432" cy="5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421" name="Równanie" r:id="rId13" imgW="2387600" imgH="406400" progId="Equation.3">
                    <p:embed/>
                  </p:oleObj>
                </mc:Choice>
                <mc:Fallback>
                  <p:oleObj name="Równanie" r:id="rId13" imgW="2387600" imgH="406400" progId="Equation.3">
                    <p:embed/>
                    <p:pic>
                      <p:nvPicPr>
                        <p:cNvPr id="0" name="Picture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07" y="3281"/>
                          <a:ext cx="3432" cy="5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2945" y="2854"/>
              <a:ext cx="243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2000">
                  <a:solidFill>
                    <a:srgbClr val="0000FF"/>
                  </a:solidFill>
                </a:rPr>
                <a:t> Approximately Low</a:t>
              </a:r>
            </a:p>
          </p:txBody>
        </p:sp>
        <p:sp>
          <p:nvSpPr>
            <p:cNvPr id="16" name="AutoShape 15"/>
            <p:cNvSpPr>
              <a:spLocks noChangeArrowheads="1"/>
            </p:cNvSpPr>
            <p:nvPr/>
          </p:nvSpPr>
          <p:spPr bwMode="auto">
            <a:xfrm>
              <a:off x="3899" y="2974"/>
              <a:ext cx="519" cy="341"/>
            </a:xfrm>
            <a:prstGeom prst="upArrow">
              <a:avLst>
                <a:gd name="adj1" fmla="val 50000"/>
                <a:gd name="adj2" fmla="val 25000"/>
              </a:avLst>
            </a:prstGeom>
            <a:solidFill>
              <a:srgbClr val="CCFFFF">
                <a:alpha val="50195"/>
              </a:srgbClr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17" name="Text Box 16"/>
            <p:cNvSpPr txBox="1">
              <a:spLocks noChangeArrowheads="1"/>
            </p:cNvSpPr>
            <p:nvPr/>
          </p:nvSpPr>
          <p:spPr bwMode="auto">
            <a:xfrm>
              <a:off x="2713" y="2429"/>
              <a:ext cx="2655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269875" indent="-269875">
                <a:spcBef>
                  <a:spcPct val="50000"/>
                </a:spcBef>
              </a:pPr>
              <a:r>
                <a:rPr lang="pl-PL" sz="2000">
                  <a:solidFill>
                    <a:srgbClr val="0000FF"/>
                  </a:solidFill>
                  <a:sym typeface="Symbol" pitchFamily="18" charset="2"/>
                </a:rPr>
                <a:t>Uzyskany uprzednio wynik – podejście formalne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6"/>
          <p:cNvGrpSpPr>
            <a:grpSpLocks/>
          </p:cNvGrpSpPr>
          <p:nvPr/>
        </p:nvGrpSpPr>
        <p:grpSpPr bwMode="auto">
          <a:xfrm>
            <a:off x="363538" y="401638"/>
            <a:ext cx="7620000" cy="3489325"/>
            <a:chOff x="229" y="253"/>
            <a:chExt cx="4800" cy="2198"/>
          </a:xfrm>
        </p:grpSpPr>
        <p:sp>
          <p:nvSpPr>
            <p:cNvPr id="3" name="Rectangle 17"/>
            <p:cNvSpPr>
              <a:spLocks noChangeArrowheads="1"/>
            </p:cNvSpPr>
            <p:nvPr/>
          </p:nvSpPr>
          <p:spPr bwMode="auto">
            <a:xfrm>
              <a:off x="457" y="253"/>
              <a:ext cx="457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Przypomnienie - wnioskowanie Mamdani’ego: przypadek SISO</a:t>
              </a:r>
            </a:p>
          </p:txBody>
        </p:sp>
        <p:sp>
          <p:nvSpPr>
            <p:cNvPr id="4" name="Text Box 19"/>
            <p:cNvSpPr txBox="1">
              <a:spLocks noChangeArrowheads="1"/>
            </p:cNvSpPr>
            <p:nvPr/>
          </p:nvSpPr>
          <p:spPr bwMode="auto">
            <a:xfrm>
              <a:off x="261" y="467"/>
              <a:ext cx="3278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269875" indent="-269875" algn="just">
                <a:spcBef>
                  <a:spcPct val="50000"/>
                </a:spcBef>
              </a:pPr>
              <a:r>
                <a:rPr lang="pl-PL" sz="160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1. Oblicz stopień spełnienia przesłanki każdej z reguł:</a:t>
              </a:r>
            </a:p>
          </p:txBody>
        </p:sp>
        <p:graphicFrame>
          <p:nvGraphicFramePr>
            <p:cNvPr id="5" name="Object 20"/>
            <p:cNvGraphicFramePr>
              <a:graphicFrameLocks noChangeAspect="1"/>
            </p:cNvGraphicFramePr>
            <p:nvPr/>
          </p:nvGraphicFramePr>
          <p:xfrm>
            <a:off x="503" y="719"/>
            <a:ext cx="2455" cy="3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5440" name="Równanie" r:id="rId3" imgW="2247900" imgH="304800" progId="Equation.3">
                    <p:embed/>
                  </p:oleObj>
                </mc:Choice>
                <mc:Fallback>
                  <p:oleObj name="Równanie" r:id="rId3" imgW="2247900" imgH="304800" progId="Equation.3">
                    <p:embed/>
                    <p:pic>
                      <p:nvPicPr>
                        <p:cNvPr id="0" name="Picture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3" y="719"/>
                          <a:ext cx="2455" cy="3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" name="Text Box 22"/>
            <p:cNvSpPr txBox="1">
              <a:spLocks noChangeArrowheads="1"/>
            </p:cNvSpPr>
            <p:nvPr/>
          </p:nvSpPr>
          <p:spPr bwMode="auto">
            <a:xfrm>
              <a:off x="229" y="1125"/>
              <a:ext cx="3009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269875" indent="-269875" algn="just">
                <a:spcBef>
                  <a:spcPct val="50000"/>
                </a:spcBef>
              </a:pPr>
              <a:r>
                <a:rPr lang="pl-PL" sz="160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2. Oblicz zbiory rozmyte wyjścia każdej z reguł: </a:t>
              </a:r>
            </a:p>
          </p:txBody>
        </p:sp>
        <p:graphicFrame>
          <p:nvGraphicFramePr>
            <p:cNvPr id="7" name="Object 23"/>
            <p:cNvGraphicFramePr>
              <a:graphicFrameLocks noChangeAspect="1"/>
            </p:cNvGraphicFramePr>
            <p:nvPr/>
          </p:nvGraphicFramePr>
          <p:xfrm>
            <a:off x="449" y="1432"/>
            <a:ext cx="2943" cy="3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5441" name="Równanie" r:id="rId5" imgW="2743200" imgH="279400" progId="Equation.3">
                    <p:embed/>
                  </p:oleObj>
                </mc:Choice>
                <mc:Fallback>
                  <p:oleObj name="Równanie" r:id="rId5" imgW="2743200" imgH="279400" progId="Equation.3">
                    <p:embed/>
                    <p:pic>
                      <p:nvPicPr>
                        <p:cNvPr id="0" name="Picture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9" y="1432"/>
                          <a:ext cx="2943" cy="3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" name="Text Box 25"/>
            <p:cNvSpPr txBox="1">
              <a:spLocks noChangeArrowheads="1"/>
            </p:cNvSpPr>
            <p:nvPr/>
          </p:nvSpPr>
          <p:spPr bwMode="auto">
            <a:xfrm>
              <a:off x="241" y="1855"/>
              <a:ext cx="273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269875" indent="-269875" algn="just">
                <a:spcBef>
                  <a:spcPct val="50000"/>
                </a:spcBef>
              </a:pPr>
              <a:r>
                <a:rPr lang="pl-PL" sz="160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3. Zagreguj zbiory rozmyte wyjścia: </a:t>
              </a:r>
            </a:p>
          </p:txBody>
        </p:sp>
        <p:graphicFrame>
          <p:nvGraphicFramePr>
            <p:cNvPr id="9" name="Object 26"/>
            <p:cNvGraphicFramePr>
              <a:graphicFrameLocks noChangeAspect="1"/>
            </p:cNvGraphicFramePr>
            <p:nvPr/>
          </p:nvGraphicFramePr>
          <p:xfrm>
            <a:off x="398" y="2137"/>
            <a:ext cx="2371" cy="3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5442" name="Równanie" r:id="rId7" imgW="2108200" imgH="279400" progId="Equation.3">
                    <p:embed/>
                  </p:oleObj>
                </mc:Choice>
                <mc:Fallback>
                  <p:oleObj name="Równanie" r:id="rId7" imgW="2108200" imgH="279400" progId="Equation.3">
                    <p:embed/>
                    <p:pic>
                      <p:nvPicPr>
                        <p:cNvPr id="0" name="Picture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8" y="2137"/>
                          <a:ext cx="2371" cy="31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" name="Group 40"/>
          <p:cNvGrpSpPr>
            <a:grpSpLocks/>
          </p:cNvGrpSpPr>
          <p:nvPr/>
        </p:nvGrpSpPr>
        <p:grpSpPr bwMode="auto">
          <a:xfrm>
            <a:off x="273050" y="4092575"/>
            <a:ext cx="7269163" cy="2400300"/>
            <a:chOff x="172" y="2578"/>
            <a:chExt cx="4579" cy="1512"/>
          </a:xfrm>
        </p:grpSpPr>
        <p:sp>
          <p:nvSpPr>
            <p:cNvPr id="11" name="Rectangle 30"/>
            <p:cNvSpPr>
              <a:spLocks noChangeArrowheads="1"/>
            </p:cNvSpPr>
            <p:nvPr/>
          </p:nvSpPr>
          <p:spPr bwMode="auto">
            <a:xfrm>
              <a:off x="196" y="2578"/>
              <a:ext cx="321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sz="200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Rozważana pojedyncza reguła ma postać </a:t>
              </a:r>
            </a:p>
          </p:txBody>
        </p:sp>
        <p:graphicFrame>
          <p:nvGraphicFramePr>
            <p:cNvPr id="12" name="Object 31"/>
            <p:cNvGraphicFramePr>
              <a:graphicFrameLocks noChangeAspect="1"/>
            </p:cNvGraphicFramePr>
            <p:nvPr/>
          </p:nvGraphicFramePr>
          <p:xfrm>
            <a:off x="664" y="2815"/>
            <a:ext cx="4087" cy="3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5443" name="Równanie" r:id="rId9" imgW="2984500" imgH="241300" progId="Equation.3">
                    <p:embed/>
                  </p:oleObj>
                </mc:Choice>
                <mc:Fallback>
                  <p:oleObj name="Równanie" r:id="rId9" imgW="2984500" imgH="241300" progId="Equation.3">
                    <p:embed/>
                    <p:pic>
                      <p:nvPicPr>
                        <p:cNvPr id="0" name="Picture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64" y="2815"/>
                          <a:ext cx="4087" cy="33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" name="Rectangle 32"/>
            <p:cNvSpPr>
              <a:spLocks noChangeArrowheads="1"/>
            </p:cNvSpPr>
            <p:nvPr/>
          </p:nvSpPr>
          <p:spPr bwMode="auto">
            <a:xfrm>
              <a:off x="204" y="3142"/>
              <a:ext cx="167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sz="200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a wejście systemu </a:t>
              </a:r>
            </a:p>
          </p:txBody>
        </p:sp>
        <p:graphicFrame>
          <p:nvGraphicFramePr>
            <p:cNvPr id="14" name="Object 33"/>
            <p:cNvGraphicFramePr>
              <a:graphicFrameLocks noChangeAspect="1"/>
            </p:cNvGraphicFramePr>
            <p:nvPr/>
          </p:nvGraphicFramePr>
          <p:xfrm>
            <a:off x="1732" y="3250"/>
            <a:ext cx="1252" cy="3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5444" name="Równanie" r:id="rId11" imgW="914400" imgH="241300" progId="Equation.3">
                    <p:embed/>
                  </p:oleObj>
                </mc:Choice>
                <mc:Fallback>
                  <p:oleObj name="Równanie" r:id="rId11" imgW="914400" imgH="241300" progId="Equation.3">
                    <p:embed/>
                    <p:pic>
                      <p:nvPicPr>
                        <p:cNvPr id="0" name="Picture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32" y="3250"/>
                          <a:ext cx="1252" cy="33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" name="Object 34"/>
            <p:cNvGraphicFramePr>
              <a:graphicFrameLocks noChangeAspect="1"/>
            </p:cNvGraphicFramePr>
            <p:nvPr/>
          </p:nvGraphicFramePr>
          <p:xfrm>
            <a:off x="2132" y="3812"/>
            <a:ext cx="539" cy="2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5445" name="Równanie" r:id="rId13" imgW="393529" imgH="203112" progId="Equation.3">
                    <p:embed/>
                  </p:oleObj>
                </mc:Choice>
                <mc:Fallback>
                  <p:oleObj name="Równanie" r:id="rId13" imgW="393529" imgH="203112" progId="Equation.3">
                    <p:embed/>
                    <p:pic>
                      <p:nvPicPr>
                        <p:cNvPr id="0" name="Picture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32" y="3812"/>
                          <a:ext cx="539" cy="27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" name="Rectangle 35"/>
            <p:cNvSpPr>
              <a:spLocks noChangeArrowheads="1"/>
            </p:cNvSpPr>
            <p:nvPr/>
          </p:nvSpPr>
          <p:spPr bwMode="auto">
            <a:xfrm>
              <a:off x="172" y="3556"/>
              <a:ext cx="243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sz="200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pytamy o wyjście systemu </a:t>
              </a:r>
            </a:p>
          </p:txBody>
        </p:sp>
      </p:grpSp>
      <p:sp>
        <p:nvSpPr>
          <p:cNvPr id="17" name="Text Box 37"/>
          <p:cNvSpPr txBox="1">
            <a:spLocks noChangeArrowheads="1"/>
          </p:cNvSpPr>
          <p:nvPr/>
        </p:nvSpPr>
        <p:spPr bwMode="auto">
          <a:xfrm>
            <a:off x="5368925" y="1006475"/>
            <a:ext cx="3490913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9875" indent="-269875" algn="l">
              <a:spcBef>
                <a:spcPct val="50000"/>
              </a:spcBef>
            </a:pPr>
            <a:r>
              <a:rPr lang="en-US" sz="540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}</a:t>
            </a:r>
            <a:r>
              <a:rPr lang="pl-PL" sz="540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pl-PL" sz="200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Wymaga modyfikacji !</a:t>
            </a:r>
            <a:endParaRPr lang="pl-PL" sz="1600">
              <a:solidFill>
                <a:srgbClr val="17048A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18" name="Text Box 38"/>
          <p:cNvSpPr txBox="1">
            <a:spLocks noChangeArrowheads="1"/>
          </p:cNvSpPr>
          <p:nvPr/>
        </p:nvSpPr>
        <p:spPr bwMode="auto">
          <a:xfrm>
            <a:off x="5387975" y="1927225"/>
            <a:ext cx="3490913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9875" indent="-269875" algn="l">
              <a:spcBef>
                <a:spcPct val="50000"/>
              </a:spcBef>
            </a:pPr>
            <a:r>
              <a:rPr lang="en-US" sz="540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}</a:t>
            </a:r>
            <a:r>
              <a:rPr lang="pl-PL" sz="540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pl-PL" sz="200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Nie wymaga modyfikacji</a:t>
            </a:r>
            <a:endParaRPr lang="pl-PL" sz="1600">
              <a:solidFill>
                <a:srgbClr val="17048A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19" name="Text Box 39"/>
          <p:cNvSpPr txBox="1">
            <a:spLocks noChangeArrowheads="1"/>
          </p:cNvSpPr>
          <p:nvPr/>
        </p:nvSpPr>
        <p:spPr bwMode="auto">
          <a:xfrm>
            <a:off x="5427663" y="3041650"/>
            <a:ext cx="349091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9875" indent="-269875" algn="l">
              <a:spcBef>
                <a:spcPct val="50000"/>
              </a:spcBef>
            </a:pPr>
            <a:r>
              <a:rPr lang="en-US" sz="540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}</a:t>
            </a:r>
            <a:r>
              <a:rPr lang="pl-PL" sz="540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pl-PL" sz="200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Nie wymaga modyfikacji</a:t>
            </a:r>
            <a:endParaRPr lang="pl-PL" sz="1600">
              <a:solidFill>
                <a:srgbClr val="17048A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9"/>
          <p:cNvSpPr txBox="1">
            <a:spLocks noChangeArrowheads="1"/>
          </p:cNvSpPr>
          <p:nvPr/>
        </p:nvSpPr>
        <p:spPr bwMode="auto">
          <a:xfrm>
            <a:off x="414338" y="2300288"/>
            <a:ext cx="6535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9875" indent="-269875" algn="just">
              <a:spcBef>
                <a:spcPct val="50000"/>
              </a:spcBef>
            </a:pPr>
            <a:r>
              <a:rPr lang="pl-PL" sz="1800">
                <a:solidFill>
                  <a:srgbClr val="17048A"/>
                </a:solidFill>
                <a:latin typeface="Arial" charset="0"/>
                <a:cs typeface="Arial" charset="0"/>
                <a:sym typeface="Symbol" pitchFamily="18" charset="2"/>
              </a:rPr>
              <a:t>1. Oblicz stopień spełnienia przesłanki każdej z reguł:</a:t>
            </a:r>
          </a:p>
        </p:txBody>
      </p:sp>
      <p:sp>
        <p:nvSpPr>
          <p:cNvPr id="3" name="Text Box 19"/>
          <p:cNvSpPr txBox="1">
            <a:spLocks noChangeArrowheads="1"/>
          </p:cNvSpPr>
          <p:nvPr/>
        </p:nvSpPr>
        <p:spPr bwMode="auto">
          <a:xfrm>
            <a:off x="358775" y="1989138"/>
            <a:ext cx="52038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9875" indent="-269875" algn="just">
              <a:spcBef>
                <a:spcPct val="50000"/>
              </a:spcBef>
            </a:pPr>
            <a:r>
              <a:rPr lang="pl-PL" sz="1800">
                <a:solidFill>
                  <a:srgbClr val="17048A"/>
                </a:solidFill>
                <a:latin typeface="Arial" charset="0"/>
                <a:cs typeface="Arial" charset="0"/>
                <a:sym typeface="Symbol" pitchFamily="18" charset="2"/>
              </a:rPr>
              <a:t>Modyfikacja</a:t>
            </a:r>
          </a:p>
        </p:txBody>
      </p:sp>
      <p:graphicFrame>
        <p:nvGraphicFramePr>
          <p:cNvPr id="4" name="Object 20"/>
          <p:cNvGraphicFramePr>
            <a:graphicFrameLocks noChangeAspect="1"/>
          </p:cNvGraphicFramePr>
          <p:nvPr/>
        </p:nvGraphicFramePr>
        <p:xfrm>
          <a:off x="1683727" y="2881922"/>
          <a:ext cx="5579636" cy="6701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164" name="Równanie" r:id="rId3" imgW="2844720" imgH="342720" progId="Equation.3">
                  <p:embed/>
                </p:oleObj>
              </mc:Choice>
              <mc:Fallback>
                <p:oleObj name="Równanie" r:id="rId3" imgW="2844720" imgH="34272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3727" y="2881922"/>
                        <a:ext cx="5579636" cy="67016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3158636" y="3685320"/>
          <a:ext cx="2642582" cy="5261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165" name="Równanie" r:id="rId5" imgW="1333440" imgH="266400" progId="Equation.3">
                  <p:embed/>
                </p:oleObj>
              </mc:Choice>
              <mc:Fallback>
                <p:oleObj name="Równanie" r:id="rId5" imgW="1333440" imgH="2664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8636" y="3685320"/>
                        <a:ext cx="2642582" cy="52619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8"/>
          <p:cNvSpPr txBox="1">
            <a:spLocks noChangeArrowheads="1"/>
          </p:cNvSpPr>
          <p:nvPr/>
        </p:nvSpPr>
        <p:spPr bwMode="auto">
          <a:xfrm>
            <a:off x="444500" y="1287463"/>
            <a:ext cx="81486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Wymienimy najczęściej stosowane w sterowaniu i podejmowaniu decyzji:  </a:t>
            </a:r>
          </a:p>
        </p:txBody>
      </p:sp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706438" y="1870075"/>
            <a:ext cx="7010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 lingwistyczny model rozmyty (Mamdani’ego, Larsen’a …..)  </a:t>
            </a:r>
            <a:endParaRPr lang="pl-PL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704850" y="2330450"/>
            <a:ext cx="43846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 Takagi-Sugeno model rozmyty (TS)</a:t>
            </a:r>
            <a:endParaRPr lang="pl-PL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704850" y="2838450"/>
            <a:ext cx="39639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 Tsukamoto model rozmyty </a:t>
            </a:r>
            <a:endParaRPr lang="pl-PL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  <p:bldP spid="3" grpId="0" build="p" autoUpdateAnimBg="0"/>
      <p:bldP spid="4" grpId="0" build="p" autoUpdateAnimBg="0"/>
      <p:bldP spid="5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32"/>
          <p:cNvGrpSpPr>
            <a:grpSpLocks/>
          </p:cNvGrpSpPr>
          <p:nvPr/>
        </p:nvGrpSpPr>
        <p:grpSpPr bwMode="auto">
          <a:xfrm>
            <a:off x="390059" y="587655"/>
            <a:ext cx="8255000" cy="2054225"/>
            <a:chOff x="257" y="421"/>
            <a:chExt cx="5200" cy="1294"/>
          </a:xfrm>
        </p:grpSpPr>
        <p:sp>
          <p:nvSpPr>
            <p:cNvPr id="13" name="Text Box 18"/>
            <p:cNvSpPr txBox="1">
              <a:spLocks noChangeArrowheads="1"/>
            </p:cNvSpPr>
            <p:nvPr/>
          </p:nvSpPr>
          <p:spPr bwMode="auto">
            <a:xfrm>
              <a:off x="317" y="421"/>
              <a:ext cx="292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 typeface="Symbol" pitchFamily="18" charset="2"/>
                <a:buNone/>
                <a:tabLst/>
                <a:defRPr/>
              </a:pPr>
              <a:r>
                <a:rPr kumimoji="0" lang="pl-PL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17048A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Jedna reguła – dwie przesłanki</a:t>
              </a:r>
            </a:p>
          </p:txBody>
        </p:sp>
        <p:sp>
          <p:nvSpPr>
            <p:cNvPr id="14" name="Rectangle 19"/>
            <p:cNvSpPr>
              <a:spLocks noChangeArrowheads="1"/>
            </p:cNvSpPr>
            <p:nvPr/>
          </p:nvSpPr>
          <p:spPr bwMode="auto">
            <a:xfrm>
              <a:off x="461" y="716"/>
              <a:ext cx="475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17048A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Fakt:</a:t>
              </a:r>
            </a:p>
          </p:txBody>
        </p:sp>
        <p:sp>
          <p:nvSpPr>
            <p:cNvPr id="15" name="Rectangle 20"/>
            <p:cNvSpPr>
              <a:spLocks noChangeArrowheads="1"/>
            </p:cNvSpPr>
            <p:nvPr/>
          </p:nvSpPr>
          <p:spPr bwMode="auto">
            <a:xfrm>
              <a:off x="941" y="709"/>
              <a:ext cx="134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2000" b="0" i="0" u="none" strike="noStrike" kern="0" cap="none" spc="0" normalizeH="0" baseline="0" noProof="0">
                  <a:ln>
                    <a:noFill/>
                  </a:ln>
                  <a:solidFill>
                    <a:srgbClr val="17048A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x</a:t>
              </a:r>
              <a:r>
                <a:rPr kumimoji="0" lang="pl-PL" sz="2000" b="0" i="0" u="none" strike="noStrike" kern="0" cap="none" spc="0" normalizeH="0" baseline="-25000" noProof="0">
                  <a:ln>
                    <a:noFill/>
                  </a:ln>
                  <a:solidFill>
                    <a:srgbClr val="17048A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1</a:t>
              </a:r>
              <a:r>
                <a:rPr kumimoji="0" lang="pl-PL" sz="2000" b="0" i="0" u="none" strike="noStrike" kern="0" cap="none" spc="0" normalizeH="0" baseline="0" noProof="0">
                  <a:ln>
                    <a:noFill/>
                  </a:ln>
                  <a:solidFill>
                    <a:srgbClr val="17048A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 = A</a:t>
              </a:r>
              <a:r>
                <a:rPr kumimoji="0" lang="pl-PL" sz="2000" b="0" i="0" u="none" strike="noStrike" kern="0" cap="none" spc="0" normalizeH="0" baseline="-25000" noProof="0">
                  <a:ln>
                    <a:noFill/>
                  </a:ln>
                  <a:solidFill>
                    <a:srgbClr val="17048A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1</a:t>
              </a:r>
              <a:r>
                <a:rPr kumimoji="0" lang="pl-PL" sz="2000" b="0" i="0" u="none" strike="noStrike" kern="0" cap="none" spc="0" normalizeH="0" baseline="0" noProof="0">
                  <a:ln>
                    <a:noFill/>
                  </a:ln>
                  <a:solidFill>
                    <a:srgbClr val="17048A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’</a:t>
              </a:r>
              <a:r>
                <a:rPr kumimoji="0" lang="pl-PL" sz="2000" b="0" i="0" u="none" strike="noStrike" kern="0" cap="none" spc="0" normalizeH="0" baseline="0" noProof="0">
                  <a:ln>
                    <a:noFill/>
                  </a:ln>
                  <a:solidFill>
                    <a:srgbClr val="17048A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  <a:sym typeface="Symbol" pitchFamily="18" charset="2"/>
                </a:rPr>
                <a:t> i x</a:t>
              </a:r>
              <a:r>
                <a:rPr kumimoji="0" lang="pl-PL" sz="2000" b="0" i="0" u="none" strike="noStrike" kern="0" cap="none" spc="0" normalizeH="0" baseline="-25000" noProof="0">
                  <a:ln>
                    <a:noFill/>
                  </a:ln>
                  <a:solidFill>
                    <a:srgbClr val="17048A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kumimoji="0" lang="pl-PL" sz="2000" b="0" i="0" u="none" strike="noStrike" kern="0" cap="none" spc="0" normalizeH="0" baseline="0" noProof="0">
                  <a:ln>
                    <a:noFill/>
                  </a:ln>
                  <a:solidFill>
                    <a:srgbClr val="17048A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 = A</a:t>
              </a:r>
              <a:r>
                <a:rPr kumimoji="0" lang="pl-PL" sz="2000" b="0" i="0" u="none" strike="noStrike" kern="0" cap="none" spc="0" normalizeH="0" baseline="-25000" noProof="0">
                  <a:ln>
                    <a:noFill/>
                  </a:ln>
                  <a:solidFill>
                    <a:srgbClr val="17048A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2</a:t>
              </a:r>
              <a:r>
                <a:rPr kumimoji="0" lang="pl-PL" sz="2000" b="0" i="0" u="none" strike="noStrike" kern="0" cap="none" spc="0" normalizeH="0" baseline="0" noProof="0">
                  <a:ln>
                    <a:noFill/>
                  </a:ln>
                  <a:solidFill>
                    <a:srgbClr val="17048A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’</a:t>
              </a:r>
              <a:r>
                <a:rPr kumimoji="0" lang="pl-PL" sz="2000" b="0" i="0" u="none" strike="noStrike" kern="0" cap="none" spc="0" normalizeH="0" baseline="0" noProof="0">
                  <a:ln>
                    <a:noFill/>
                  </a:ln>
                  <a:solidFill>
                    <a:srgbClr val="17048A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</a:p>
          </p:txBody>
        </p:sp>
        <p:sp>
          <p:nvSpPr>
            <p:cNvPr id="16" name="Rectangle 21"/>
            <p:cNvSpPr>
              <a:spLocks noChangeArrowheads="1"/>
            </p:cNvSpPr>
            <p:nvPr/>
          </p:nvSpPr>
          <p:spPr bwMode="auto">
            <a:xfrm>
              <a:off x="461" y="1100"/>
              <a:ext cx="835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17048A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Implikacja</a:t>
              </a:r>
            </a:p>
          </p:txBody>
        </p:sp>
        <p:sp>
          <p:nvSpPr>
            <p:cNvPr id="17" name="Rectangle 22"/>
            <p:cNvSpPr>
              <a:spLocks noChangeArrowheads="1"/>
            </p:cNvSpPr>
            <p:nvPr/>
          </p:nvSpPr>
          <p:spPr bwMode="auto">
            <a:xfrm>
              <a:off x="1421" y="1093"/>
              <a:ext cx="268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17048A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JEŚLI x</a:t>
              </a:r>
              <a:r>
                <a:rPr kumimoji="0" lang="pl-PL" sz="2000" b="0" i="0" u="none" strike="noStrike" kern="0" cap="none" spc="0" normalizeH="0" baseline="-25000" noProof="0" dirty="0" smtClean="0">
                  <a:ln>
                    <a:noFill/>
                  </a:ln>
                  <a:solidFill>
                    <a:srgbClr val="17048A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1</a:t>
              </a:r>
              <a:r>
                <a:rPr kumimoji="0" lang="pl-PL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17048A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 = A</a:t>
              </a:r>
              <a:r>
                <a:rPr kumimoji="0" lang="pl-PL" sz="2000" b="0" i="0" u="none" strike="noStrike" kern="0" cap="none" spc="0" normalizeH="0" baseline="-25000" noProof="0" dirty="0" smtClean="0">
                  <a:ln>
                    <a:noFill/>
                  </a:ln>
                  <a:solidFill>
                    <a:srgbClr val="17048A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1</a:t>
              </a:r>
              <a:r>
                <a:rPr kumimoji="0" lang="pl-PL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17048A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 I x</a:t>
              </a:r>
              <a:r>
                <a:rPr kumimoji="0" lang="pl-PL" sz="2000" b="0" i="0" u="none" strike="noStrike" kern="0" cap="none" spc="0" normalizeH="0" baseline="-25000" noProof="0" dirty="0" smtClean="0">
                  <a:ln>
                    <a:noFill/>
                  </a:ln>
                  <a:solidFill>
                    <a:srgbClr val="17048A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2</a:t>
              </a:r>
              <a:r>
                <a:rPr kumimoji="0" lang="pl-PL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17048A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 = A</a:t>
              </a:r>
              <a:r>
                <a:rPr kumimoji="0" lang="pl-PL" sz="2000" b="0" i="0" u="none" strike="noStrike" kern="0" cap="none" spc="0" normalizeH="0" baseline="-25000" noProof="0" dirty="0" smtClean="0">
                  <a:ln>
                    <a:noFill/>
                  </a:ln>
                  <a:solidFill>
                    <a:srgbClr val="17048A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2</a:t>
              </a:r>
              <a:r>
                <a:rPr kumimoji="0" lang="pl-PL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17048A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 TO y = B</a:t>
              </a:r>
            </a:p>
          </p:txBody>
        </p:sp>
        <p:sp>
          <p:nvSpPr>
            <p:cNvPr id="18" name="Rectangle 23"/>
            <p:cNvSpPr>
              <a:spLocks noChangeArrowheads="1"/>
            </p:cNvSpPr>
            <p:nvPr/>
          </p:nvSpPr>
          <p:spPr bwMode="auto">
            <a:xfrm>
              <a:off x="502" y="1463"/>
              <a:ext cx="79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17048A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Wniosek </a:t>
              </a:r>
            </a:p>
          </p:txBody>
        </p:sp>
        <p:sp>
          <p:nvSpPr>
            <p:cNvPr id="19" name="Line 24"/>
            <p:cNvSpPr>
              <a:spLocks noChangeShapeType="1"/>
            </p:cNvSpPr>
            <p:nvPr/>
          </p:nvSpPr>
          <p:spPr bwMode="auto">
            <a:xfrm>
              <a:off x="257" y="1408"/>
              <a:ext cx="5200" cy="0"/>
            </a:xfrm>
            <a:prstGeom prst="line">
              <a:avLst/>
            </a:prstGeom>
            <a:noFill/>
            <a:ln w="31750">
              <a:solidFill>
                <a:srgbClr val="990033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Rectangle 25"/>
            <p:cNvSpPr>
              <a:spLocks noChangeArrowheads="1"/>
            </p:cNvSpPr>
            <p:nvPr/>
          </p:nvSpPr>
          <p:spPr bwMode="auto">
            <a:xfrm>
              <a:off x="1366" y="1463"/>
              <a:ext cx="524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17048A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y = B’</a:t>
              </a:r>
              <a:endParaRPr kumimoji="0" lang="pl-PL" sz="2000" b="0" i="0" u="none" strike="noStrike" kern="0" cap="none" spc="0" normalizeH="0" baseline="50000" noProof="0" smtClean="0">
                <a:ln>
                  <a:noFill/>
                </a:ln>
                <a:solidFill>
                  <a:srgbClr val="17048A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1" name="Text Box 27"/>
          <p:cNvSpPr txBox="1">
            <a:spLocks noChangeArrowheads="1"/>
          </p:cNvSpPr>
          <p:nvPr/>
        </p:nvSpPr>
        <p:spPr bwMode="auto">
          <a:xfrm>
            <a:off x="442632" y="2749831"/>
            <a:ext cx="8378639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pl-PL" sz="2000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Rozwijając definicję wnioskowania </a:t>
            </a:r>
            <a:r>
              <a:rPr lang="pl-PL" sz="20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rozmytego otrzymamy:</a:t>
            </a:r>
            <a:endParaRPr lang="pl-PL" sz="2000" dirty="0">
              <a:solidFill>
                <a:srgbClr val="17048A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22" name="Group 55"/>
          <p:cNvGrpSpPr>
            <a:grpSpLocks/>
          </p:cNvGrpSpPr>
          <p:nvPr/>
        </p:nvGrpSpPr>
        <p:grpSpPr bwMode="auto">
          <a:xfrm>
            <a:off x="656105" y="3628091"/>
            <a:ext cx="7512050" cy="1981200"/>
            <a:chOff x="402" y="580"/>
            <a:chExt cx="4732" cy="1248"/>
          </a:xfrm>
        </p:grpSpPr>
        <p:graphicFrame>
          <p:nvGraphicFramePr>
            <p:cNvPr id="24" name="Object 34"/>
            <p:cNvGraphicFramePr>
              <a:graphicFrameLocks noChangeAspect="1"/>
            </p:cNvGraphicFramePr>
            <p:nvPr/>
          </p:nvGraphicFramePr>
          <p:xfrm>
            <a:off x="1399" y="580"/>
            <a:ext cx="2287" cy="3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6454" name="Równanie" r:id="rId3" imgW="1600200" imgH="215900" progId="Equation.3">
                    <p:embed/>
                  </p:oleObj>
                </mc:Choice>
                <mc:Fallback>
                  <p:oleObj name="Równanie" r:id="rId3" imgW="1600200" imgH="215900" progId="Equation.3">
                    <p:embed/>
                    <p:pic>
                      <p:nvPicPr>
                        <p:cNvPr id="0" name="Picture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99" y="580"/>
                          <a:ext cx="2287" cy="3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5" name="Group 35"/>
            <p:cNvGrpSpPr>
              <a:grpSpLocks/>
            </p:cNvGrpSpPr>
            <p:nvPr/>
          </p:nvGrpSpPr>
          <p:grpSpPr bwMode="auto">
            <a:xfrm>
              <a:off x="402" y="1356"/>
              <a:ext cx="4732" cy="472"/>
              <a:chOff x="263" y="3344"/>
              <a:chExt cx="4558" cy="472"/>
            </a:xfrm>
          </p:grpSpPr>
          <p:sp>
            <p:nvSpPr>
              <p:cNvPr id="31" name="Text Box 36"/>
              <p:cNvSpPr txBox="1">
                <a:spLocks noChangeArrowheads="1"/>
              </p:cNvSpPr>
              <p:nvPr/>
            </p:nvSpPr>
            <p:spPr bwMode="auto">
              <a:xfrm>
                <a:off x="1103" y="3374"/>
                <a:ext cx="3718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/>
                <a:r>
                  <a:rPr lang="pl-PL" sz="2000">
                    <a:solidFill>
                      <a:srgbClr val="17048A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- siła „odpalenia” reguły, stopień spełnienia przesłanek reguły</a:t>
                </a:r>
              </a:p>
            </p:txBody>
          </p:sp>
          <p:graphicFrame>
            <p:nvGraphicFramePr>
              <p:cNvPr id="32" name="Object 37"/>
              <p:cNvGraphicFramePr>
                <a:graphicFrameLocks noChangeAspect="1"/>
              </p:cNvGraphicFramePr>
              <p:nvPr/>
            </p:nvGraphicFramePr>
            <p:xfrm>
              <a:off x="263" y="3344"/>
              <a:ext cx="876" cy="32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46455" name="Równanie" r:id="rId5" imgW="583693" imgH="215713" progId="Equation.3">
                      <p:embed/>
                    </p:oleObj>
                  </mc:Choice>
                  <mc:Fallback>
                    <p:oleObj name="Równanie" r:id="rId5" imgW="583693" imgH="215713" progId="Equation.3">
                      <p:embed/>
                      <p:pic>
                        <p:nvPicPr>
                          <p:cNvPr id="0" name="Picture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63" y="3344"/>
                            <a:ext cx="876" cy="323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26" name="Group 38"/>
            <p:cNvGrpSpPr>
              <a:grpSpLocks/>
            </p:cNvGrpSpPr>
            <p:nvPr/>
          </p:nvGrpSpPr>
          <p:grpSpPr bwMode="auto">
            <a:xfrm>
              <a:off x="431" y="966"/>
              <a:ext cx="4608" cy="301"/>
              <a:chOff x="221" y="2946"/>
              <a:chExt cx="4608" cy="301"/>
            </a:xfrm>
          </p:grpSpPr>
          <p:sp>
            <p:nvSpPr>
              <p:cNvPr id="27" name="Text Box 39"/>
              <p:cNvSpPr txBox="1">
                <a:spLocks noChangeArrowheads="1"/>
              </p:cNvSpPr>
              <p:nvPr/>
            </p:nvSpPr>
            <p:spPr bwMode="auto">
              <a:xfrm>
                <a:off x="221" y="2960"/>
                <a:ext cx="299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/>
                <a:r>
                  <a:rPr lang="pl-PL" sz="2000">
                    <a:solidFill>
                      <a:srgbClr val="17048A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w</a:t>
                </a:r>
                <a:r>
                  <a:rPr lang="pl-PL" sz="2000" baseline="-25000">
                    <a:solidFill>
                      <a:srgbClr val="17048A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  <a:r>
                  <a:rPr lang="pl-PL" sz="2000">
                    <a:solidFill>
                      <a:srgbClr val="17048A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, w</a:t>
                </a:r>
                <a:r>
                  <a:rPr lang="pl-PL" sz="2000" baseline="-25000">
                    <a:solidFill>
                      <a:srgbClr val="17048A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pl-PL" sz="2000">
                    <a:solidFill>
                      <a:srgbClr val="17048A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– stopień zgodności odpowiednio </a:t>
                </a:r>
              </a:p>
            </p:txBody>
          </p:sp>
          <p:graphicFrame>
            <p:nvGraphicFramePr>
              <p:cNvPr id="28" name="Object 40"/>
              <p:cNvGraphicFramePr>
                <a:graphicFrameLocks noChangeAspect="1"/>
              </p:cNvGraphicFramePr>
              <p:nvPr/>
            </p:nvGraphicFramePr>
            <p:xfrm>
              <a:off x="3207" y="2961"/>
              <a:ext cx="568" cy="28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46456" name="Równanie" r:id="rId7" imgW="406048" imgH="203024" progId="Equation.3">
                      <p:embed/>
                    </p:oleObj>
                  </mc:Choice>
                  <mc:Fallback>
                    <p:oleObj name="Równanie" r:id="rId7" imgW="406048" imgH="203024" progId="Equation.3">
                      <p:embed/>
                      <p:pic>
                        <p:nvPicPr>
                          <p:cNvPr id="0" name="Picture 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207" y="2961"/>
                            <a:ext cx="568" cy="28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9" name="Text Box 41"/>
              <p:cNvSpPr txBox="1">
                <a:spLocks noChangeArrowheads="1"/>
              </p:cNvSpPr>
              <p:nvPr/>
            </p:nvSpPr>
            <p:spPr bwMode="auto">
              <a:xfrm>
                <a:off x="3796" y="2946"/>
                <a:ext cx="48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/>
                <a:r>
                  <a:rPr lang="pl-PL" sz="2000">
                    <a:solidFill>
                      <a:srgbClr val="17048A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oraz</a:t>
                </a:r>
              </a:p>
            </p:txBody>
          </p:sp>
          <p:graphicFrame>
            <p:nvGraphicFramePr>
              <p:cNvPr id="30" name="Object 42"/>
              <p:cNvGraphicFramePr>
                <a:graphicFrameLocks noChangeAspect="1"/>
              </p:cNvGraphicFramePr>
              <p:nvPr/>
            </p:nvGraphicFramePr>
            <p:xfrm>
              <a:off x="4243" y="2963"/>
              <a:ext cx="586" cy="28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46457" name="Równanie" r:id="rId9" imgW="418918" imgH="203112" progId="Equation.3">
                      <p:embed/>
                    </p:oleObj>
                  </mc:Choice>
                  <mc:Fallback>
                    <p:oleObj name="Równanie" r:id="rId9" imgW="418918" imgH="203112" progId="Equation.3">
                      <p:embed/>
                      <p:pic>
                        <p:nvPicPr>
                          <p:cNvPr id="0" name="Picture 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43" y="2963"/>
                            <a:ext cx="586" cy="28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4"/>
          <p:cNvGrpSpPr>
            <a:grpSpLocks/>
          </p:cNvGrpSpPr>
          <p:nvPr/>
        </p:nvGrpSpPr>
        <p:grpSpPr bwMode="auto">
          <a:xfrm>
            <a:off x="475223" y="1857656"/>
            <a:ext cx="8221662" cy="2368550"/>
            <a:chOff x="272" y="949"/>
            <a:chExt cx="5179" cy="1492"/>
          </a:xfrm>
        </p:grpSpPr>
        <p:pic>
          <p:nvPicPr>
            <p:cNvPr id="5" name="Picture 45" descr="~AUT001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72" y="949"/>
              <a:ext cx="5179" cy="14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aphicFrame>
          <p:nvGraphicFramePr>
            <p:cNvPr id="6" name="Object 46"/>
            <p:cNvGraphicFramePr>
              <a:graphicFrameLocks noChangeAspect="1"/>
            </p:cNvGraphicFramePr>
            <p:nvPr/>
          </p:nvGraphicFramePr>
          <p:xfrm>
            <a:off x="1027" y="1283"/>
            <a:ext cx="298" cy="2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7503" name="Równanie" r:id="rId4" imgW="190335" imgH="215713" progId="Equation.3">
                    <p:embed/>
                  </p:oleObj>
                </mc:Choice>
                <mc:Fallback>
                  <p:oleObj name="Równanie" r:id="rId4" imgW="190335" imgH="215713" progId="Equation.3">
                    <p:embed/>
                    <p:pic>
                      <p:nvPicPr>
                        <p:cNvPr id="0" name="Picture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27" y="1283"/>
                          <a:ext cx="298" cy="292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" name="Object 47"/>
            <p:cNvGraphicFramePr>
              <a:graphicFrameLocks noChangeAspect="1"/>
            </p:cNvGraphicFramePr>
            <p:nvPr/>
          </p:nvGraphicFramePr>
          <p:xfrm>
            <a:off x="1394" y="1284"/>
            <a:ext cx="277" cy="2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7504" name="Równanie" r:id="rId6" imgW="203024" imgH="215713" progId="Equation.3">
                    <p:embed/>
                  </p:oleObj>
                </mc:Choice>
                <mc:Fallback>
                  <p:oleObj name="Równanie" r:id="rId6" imgW="203024" imgH="215713" progId="Equation.3">
                    <p:embed/>
                    <p:pic>
                      <p:nvPicPr>
                        <p:cNvPr id="0" name="Picture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94" y="1284"/>
                          <a:ext cx="277" cy="294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Object 48"/>
            <p:cNvGraphicFramePr>
              <a:graphicFrameLocks noChangeAspect="1"/>
            </p:cNvGraphicFramePr>
            <p:nvPr/>
          </p:nvGraphicFramePr>
          <p:xfrm>
            <a:off x="2311" y="1277"/>
            <a:ext cx="318" cy="2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7505" name="Równanie" r:id="rId8" imgW="203024" imgH="215713" progId="Equation.3">
                    <p:embed/>
                  </p:oleObj>
                </mc:Choice>
                <mc:Fallback>
                  <p:oleObj name="Równanie" r:id="rId8" imgW="203024" imgH="215713" progId="Equation.3">
                    <p:embed/>
                    <p:pic>
                      <p:nvPicPr>
                        <p:cNvPr id="0" name="Picture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11" y="1277"/>
                          <a:ext cx="318" cy="292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" name="Object 49"/>
            <p:cNvGraphicFramePr>
              <a:graphicFrameLocks noChangeAspect="1"/>
            </p:cNvGraphicFramePr>
            <p:nvPr/>
          </p:nvGraphicFramePr>
          <p:xfrm>
            <a:off x="2689" y="1287"/>
            <a:ext cx="277" cy="2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7506" name="Równanie" r:id="rId10" imgW="203024" imgH="215713" progId="Equation.3">
                    <p:embed/>
                  </p:oleObj>
                </mc:Choice>
                <mc:Fallback>
                  <p:oleObj name="Równanie" r:id="rId10" imgW="203024" imgH="215713" progId="Equation.3">
                    <p:embed/>
                    <p:pic>
                      <p:nvPicPr>
                        <p:cNvPr id="0" name="Picture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89" y="1287"/>
                          <a:ext cx="277" cy="294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" name="Object 50"/>
            <p:cNvGraphicFramePr>
              <a:graphicFrameLocks noChangeAspect="1"/>
            </p:cNvGraphicFramePr>
            <p:nvPr/>
          </p:nvGraphicFramePr>
          <p:xfrm>
            <a:off x="4451" y="1311"/>
            <a:ext cx="248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7507" name="Równanie" r:id="rId12" imgW="152268" imgH="164957" progId="Equation.3">
                    <p:embed/>
                  </p:oleObj>
                </mc:Choice>
                <mc:Fallback>
                  <p:oleObj name="Równanie" r:id="rId12" imgW="152268" imgH="164957" progId="Equation.3">
                    <p:embed/>
                    <p:pic>
                      <p:nvPicPr>
                        <p:cNvPr id="0" name="Picture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51" y="1311"/>
                          <a:ext cx="248" cy="232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" name="Object 51"/>
            <p:cNvGraphicFramePr>
              <a:graphicFrameLocks noChangeAspect="1"/>
            </p:cNvGraphicFramePr>
            <p:nvPr/>
          </p:nvGraphicFramePr>
          <p:xfrm>
            <a:off x="4783" y="1594"/>
            <a:ext cx="345" cy="2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7508" name="Równanie" r:id="rId14" imgW="203024" imgH="164957" progId="Equation.3">
                    <p:embed/>
                  </p:oleObj>
                </mc:Choice>
                <mc:Fallback>
                  <p:oleObj name="Równanie" r:id="rId14" imgW="203024" imgH="164957" progId="Equation.3">
                    <p:embed/>
                    <p:pic>
                      <p:nvPicPr>
                        <p:cNvPr id="0" name="Picture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83" y="1594"/>
                          <a:ext cx="345" cy="242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" name="Object 52"/>
            <p:cNvGraphicFramePr>
              <a:graphicFrameLocks noChangeAspect="1"/>
            </p:cNvGraphicFramePr>
            <p:nvPr/>
          </p:nvGraphicFramePr>
          <p:xfrm>
            <a:off x="1728" y="2134"/>
            <a:ext cx="338" cy="2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7509" name="Równanie" r:id="rId16" imgW="215619" imgH="215619" progId="Equation.3">
                    <p:embed/>
                  </p:oleObj>
                </mc:Choice>
                <mc:Fallback>
                  <p:oleObj name="Równanie" r:id="rId16" imgW="215619" imgH="215619" progId="Equation.3">
                    <p:embed/>
                    <p:pic>
                      <p:nvPicPr>
                        <p:cNvPr id="0" name="Picture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28" y="2134"/>
                          <a:ext cx="338" cy="292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" name="Object 53"/>
            <p:cNvGraphicFramePr>
              <a:graphicFrameLocks noChangeAspect="1"/>
            </p:cNvGraphicFramePr>
            <p:nvPr/>
          </p:nvGraphicFramePr>
          <p:xfrm>
            <a:off x="3078" y="2138"/>
            <a:ext cx="377" cy="2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7510" name="Równanie" r:id="rId18" imgW="241091" imgH="215713" progId="Equation.3">
                    <p:embed/>
                  </p:oleObj>
                </mc:Choice>
                <mc:Fallback>
                  <p:oleObj name="Równanie" r:id="rId18" imgW="241091" imgH="215713" progId="Equation.3">
                    <p:embed/>
                    <p:pic>
                      <p:nvPicPr>
                        <p:cNvPr id="0" name="Picture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78" y="2138"/>
                          <a:ext cx="377" cy="292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" name="Object 54"/>
            <p:cNvGraphicFramePr>
              <a:graphicFrameLocks noChangeAspect="1"/>
            </p:cNvGraphicFramePr>
            <p:nvPr/>
          </p:nvGraphicFramePr>
          <p:xfrm>
            <a:off x="5049" y="2169"/>
            <a:ext cx="218" cy="22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7511" name="Równanie" r:id="rId20" imgW="139579" imgH="164957" progId="Equation.3">
                    <p:embed/>
                  </p:oleObj>
                </mc:Choice>
                <mc:Fallback>
                  <p:oleObj name="Równanie" r:id="rId20" imgW="139579" imgH="164957" progId="Equation.3">
                    <p:embed/>
                    <p:pic>
                      <p:nvPicPr>
                        <p:cNvPr id="0" name="Picture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49" y="2169"/>
                          <a:ext cx="218" cy="223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1"/>
          <p:cNvGrpSpPr>
            <a:grpSpLocks/>
          </p:cNvGrpSpPr>
          <p:nvPr/>
        </p:nvGrpSpPr>
        <p:grpSpPr bwMode="auto">
          <a:xfrm>
            <a:off x="315913" y="1788125"/>
            <a:ext cx="8534400" cy="2536825"/>
            <a:chOff x="199" y="364"/>
            <a:chExt cx="5376" cy="1598"/>
          </a:xfrm>
        </p:grpSpPr>
        <p:sp>
          <p:nvSpPr>
            <p:cNvPr id="8" name="Text Box 42"/>
            <p:cNvSpPr txBox="1">
              <a:spLocks noChangeArrowheads="1"/>
            </p:cNvSpPr>
            <p:nvPr/>
          </p:nvSpPr>
          <p:spPr bwMode="auto">
            <a:xfrm>
              <a:off x="311" y="364"/>
              <a:ext cx="292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  <a:buFont typeface="Symbol" pitchFamily="18" charset="2"/>
                <a:buNone/>
              </a:pPr>
              <a:r>
                <a:rPr lang="pl-PL" sz="20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Dwie </a:t>
              </a:r>
              <a:r>
                <a:rPr lang="pl-PL" sz="2000" dirty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reguły – dwie przesłanki</a:t>
              </a:r>
            </a:p>
          </p:txBody>
        </p:sp>
        <p:sp>
          <p:nvSpPr>
            <p:cNvPr id="9" name="Rectangle 43"/>
            <p:cNvSpPr>
              <a:spLocks noChangeArrowheads="1"/>
            </p:cNvSpPr>
            <p:nvPr/>
          </p:nvSpPr>
          <p:spPr bwMode="auto">
            <a:xfrm>
              <a:off x="455" y="659"/>
              <a:ext cx="475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pl-PL" sz="200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Fakt:</a:t>
              </a:r>
            </a:p>
          </p:txBody>
        </p:sp>
        <p:sp>
          <p:nvSpPr>
            <p:cNvPr id="10" name="Rectangle 44"/>
            <p:cNvSpPr>
              <a:spLocks noChangeArrowheads="1"/>
            </p:cNvSpPr>
            <p:nvPr/>
          </p:nvSpPr>
          <p:spPr bwMode="auto">
            <a:xfrm>
              <a:off x="935" y="652"/>
              <a:ext cx="134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pl-PL" sz="200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x</a:t>
              </a:r>
              <a:r>
                <a:rPr lang="pl-PL" sz="2000" baseline="-2500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1</a:t>
              </a:r>
              <a:r>
                <a:rPr lang="pl-PL" sz="200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 = A</a:t>
              </a:r>
              <a:r>
                <a:rPr lang="pl-PL" sz="2000" baseline="-2500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1</a:t>
              </a:r>
              <a:r>
                <a:rPr lang="pl-PL" sz="200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’</a:t>
              </a:r>
              <a:r>
                <a:rPr lang="pl-PL" sz="200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i x</a:t>
              </a:r>
              <a:r>
                <a:rPr lang="pl-PL" sz="2000" baseline="-2500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pl-PL" sz="200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 = A</a:t>
              </a:r>
              <a:r>
                <a:rPr lang="pl-PL" sz="2000" baseline="-2500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2</a:t>
              </a:r>
              <a:r>
                <a:rPr lang="pl-PL" sz="200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’</a:t>
              </a:r>
              <a:r>
                <a:rPr lang="pl-PL" sz="200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</a:p>
          </p:txBody>
        </p:sp>
        <p:sp>
          <p:nvSpPr>
            <p:cNvPr id="11" name="Rectangle 45"/>
            <p:cNvSpPr>
              <a:spLocks noChangeArrowheads="1"/>
            </p:cNvSpPr>
            <p:nvPr/>
          </p:nvSpPr>
          <p:spPr bwMode="auto">
            <a:xfrm>
              <a:off x="455" y="1043"/>
              <a:ext cx="97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pl-PL" sz="200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Implikacja 1</a:t>
              </a:r>
            </a:p>
          </p:txBody>
        </p:sp>
        <p:sp>
          <p:nvSpPr>
            <p:cNvPr id="12" name="Rectangle 46"/>
            <p:cNvSpPr>
              <a:spLocks noChangeArrowheads="1"/>
            </p:cNvSpPr>
            <p:nvPr/>
          </p:nvSpPr>
          <p:spPr bwMode="auto">
            <a:xfrm>
              <a:off x="1415" y="1036"/>
              <a:ext cx="279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pl-PL" sz="200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JEŚLI x</a:t>
              </a:r>
              <a:r>
                <a:rPr lang="pl-PL" sz="2000" baseline="-2500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1</a:t>
              </a:r>
              <a:r>
                <a:rPr lang="pl-PL" sz="200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 = A</a:t>
              </a:r>
              <a:r>
                <a:rPr lang="pl-PL" sz="2000" baseline="-2500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11</a:t>
              </a:r>
              <a:r>
                <a:rPr lang="pl-PL" sz="200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 I x</a:t>
              </a:r>
              <a:r>
                <a:rPr lang="pl-PL" sz="2000" baseline="-2500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2</a:t>
              </a:r>
              <a:r>
                <a:rPr lang="pl-PL" sz="200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 = A</a:t>
              </a:r>
              <a:r>
                <a:rPr lang="pl-PL" sz="2000" baseline="-2500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12</a:t>
              </a:r>
              <a:r>
                <a:rPr lang="pl-PL" sz="200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 TO y = B</a:t>
              </a:r>
              <a:r>
                <a:rPr lang="pl-PL" sz="2000" baseline="-2500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pl-PL" sz="200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Rectangle 47"/>
            <p:cNvSpPr>
              <a:spLocks noChangeArrowheads="1"/>
            </p:cNvSpPr>
            <p:nvPr/>
          </p:nvSpPr>
          <p:spPr bwMode="auto">
            <a:xfrm>
              <a:off x="470" y="1710"/>
              <a:ext cx="79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pl-PL" sz="200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Wniosek </a:t>
              </a:r>
            </a:p>
          </p:txBody>
        </p:sp>
        <p:sp>
          <p:nvSpPr>
            <p:cNvPr id="14" name="Line 48"/>
            <p:cNvSpPr>
              <a:spLocks noChangeShapeType="1"/>
            </p:cNvSpPr>
            <p:nvPr/>
          </p:nvSpPr>
          <p:spPr bwMode="auto">
            <a:xfrm>
              <a:off x="199" y="1623"/>
              <a:ext cx="5376" cy="0"/>
            </a:xfrm>
            <a:prstGeom prst="line">
              <a:avLst/>
            </a:prstGeom>
            <a:noFill/>
            <a:ln w="31750">
              <a:solidFill>
                <a:srgbClr val="990033"/>
              </a:solidFill>
              <a:round/>
              <a:headEnd/>
              <a:tailEnd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Rectangle 49"/>
            <p:cNvSpPr>
              <a:spLocks noChangeArrowheads="1"/>
            </p:cNvSpPr>
            <p:nvPr/>
          </p:nvSpPr>
          <p:spPr bwMode="auto">
            <a:xfrm>
              <a:off x="1334" y="1710"/>
              <a:ext cx="524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pl-PL" sz="200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y = B’</a:t>
              </a:r>
              <a:endParaRPr lang="pl-PL" sz="2000" baseline="5000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Rectangle 50"/>
            <p:cNvSpPr>
              <a:spLocks noChangeArrowheads="1"/>
            </p:cNvSpPr>
            <p:nvPr/>
          </p:nvSpPr>
          <p:spPr bwMode="auto">
            <a:xfrm>
              <a:off x="465" y="1317"/>
              <a:ext cx="97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pl-PL" sz="200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Implikacja 2</a:t>
              </a:r>
            </a:p>
          </p:txBody>
        </p:sp>
        <p:sp>
          <p:nvSpPr>
            <p:cNvPr id="17" name="Rectangle 51"/>
            <p:cNvSpPr>
              <a:spLocks noChangeArrowheads="1"/>
            </p:cNvSpPr>
            <p:nvPr/>
          </p:nvSpPr>
          <p:spPr bwMode="auto">
            <a:xfrm>
              <a:off x="1425" y="1310"/>
              <a:ext cx="279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pl-PL" sz="200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JEŚLI x</a:t>
              </a:r>
              <a:r>
                <a:rPr lang="pl-PL" sz="2000" baseline="-2500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1</a:t>
              </a:r>
              <a:r>
                <a:rPr lang="pl-PL" sz="200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 = A</a:t>
              </a:r>
              <a:r>
                <a:rPr lang="pl-PL" sz="2000" baseline="-2500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21</a:t>
              </a:r>
              <a:r>
                <a:rPr lang="pl-PL" sz="200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 I x</a:t>
              </a:r>
              <a:r>
                <a:rPr lang="pl-PL" sz="2000" baseline="-2500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2</a:t>
              </a:r>
              <a:r>
                <a:rPr lang="pl-PL" sz="200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 = A</a:t>
              </a:r>
              <a:r>
                <a:rPr lang="pl-PL" sz="2000" baseline="-2500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22</a:t>
              </a:r>
              <a:r>
                <a:rPr lang="pl-PL" sz="200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 TO y = B</a:t>
              </a:r>
              <a:r>
                <a:rPr lang="pl-PL" sz="2000" baseline="-2500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pl-PL" sz="200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6"/>
          <p:cNvSpPr txBox="1">
            <a:spLocks noChangeArrowheads="1"/>
          </p:cNvSpPr>
          <p:nvPr/>
        </p:nvSpPr>
        <p:spPr bwMode="auto">
          <a:xfrm>
            <a:off x="833438" y="363538"/>
            <a:ext cx="792321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l-PL" sz="2000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Ilustracja </a:t>
            </a:r>
            <a:r>
              <a:rPr lang="pl-PL" sz="20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graficzna</a:t>
            </a:r>
            <a:endParaRPr lang="pl-PL" sz="2000" dirty="0">
              <a:solidFill>
                <a:srgbClr val="17048A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3" name="Group 27"/>
          <p:cNvGrpSpPr>
            <a:grpSpLocks/>
          </p:cNvGrpSpPr>
          <p:nvPr/>
        </p:nvGrpSpPr>
        <p:grpSpPr bwMode="auto">
          <a:xfrm>
            <a:off x="230188" y="1055688"/>
            <a:ext cx="8693150" cy="5368925"/>
            <a:chOff x="152" y="582"/>
            <a:chExt cx="5476" cy="3382"/>
          </a:xfrm>
        </p:grpSpPr>
        <p:pic>
          <p:nvPicPr>
            <p:cNvPr id="4" name="Picture 28" descr="~AUT001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52" y="582"/>
              <a:ext cx="5476" cy="33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Text Box 29"/>
            <p:cNvSpPr txBox="1">
              <a:spLocks noChangeArrowheads="1"/>
            </p:cNvSpPr>
            <p:nvPr/>
          </p:nvSpPr>
          <p:spPr bwMode="auto">
            <a:xfrm>
              <a:off x="416" y="3582"/>
              <a:ext cx="276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pl-PL" sz="200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dowolna s-norma (t-konorma)</a:t>
              </a:r>
            </a:p>
          </p:txBody>
        </p:sp>
        <p:sp>
          <p:nvSpPr>
            <p:cNvPr id="6" name="Line 30"/>
            <p:cNvSpPr>
              <a:spLocks noChangeShapeType="1"/>
            </p:cNvSpPr>
            <p:nvPr/>
          </p:nvSpPr>
          <p:spPr bwMode="auto">
            <a:xfrm flipV="1">
              <a:off x="1971" y="3032"/>
              <a:ext cx="1656" cy="550"/>
            </a:xfrm>
            <a:prstGeom prst="line">
              <a:avLst/>
            </a:prstGeom>
            <a:noFill/>
            <a:ln w="25400">
              <a:solidFill>
                <a:srgbClr val="FF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7" name="Object 31"/>
            <p:cNvGraphicFramePr>
              <a:graphicFrameLocks noChangeAspect="1"/>
            </p:cNvGraphicFramePr>
            <p:nvPr/>
          </p:nvGraphicFramePr>
          <p:xfrm>
            <a:off x="1301" y="849"/>
            <a:ext cx="275" cy="2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9606" name="Równanie" r:id="rId4" imgW="203024" imgH="215713" progId="Equation.3">
                    <p:embed/>
                  </p:oleObj>
                </mc:Choice>
                <mc:Fallback>
                  <p:oleObj name="Równanie" r:id="rId4" imgW="203024" imgH="215713" progId="Equation.3">
                    <p:embed/>
                    <p:pic>
                      <p:nvPicPr>
                        <p:cNvPr id="0" name="Picture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01" y="849"/>
                          <a:ext cx="275" cy="293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Object 32"/>
            <p:cNvGraphicFramePr>
              <a:graphicFrameLocks noChangeAspect="1"/>
            </p:cNvGraphicFramePr>
            <p:nvPr/>
          </p:nvGraphicFramePr>
          <p:xfrm>
            <a:off x="1313" y="1716"/>
            <a:ext cx="275" cy="2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9607" name="Równanie" r:id="rId6" imgW="203024" imgH="215713" progId="Equation.3">
                    <p:embed/>
                  </p:oleObj>
                </mc:Choice>
                <mc:Fallback>
                  <p:oleObj name="Równanie" r:id="rId6" imgW="203024" imgH="215713" progId="Equation.3">
                    <p:embed/>
                    <p:pic>
                      <p:nvPicPr>
                        <p:cNvPr id="0" name="Picture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13" y="1716"/>
                          <a:ext cx="275" cy="293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" name="Object 33"/>
            <p:cNvGraphicFramePr>
              <a:graphicFrameLocks noChangeAspect="1"/>
            </p:cNvGraphicFramePr>
            <p:nvPr/>
          </p:nvGraphicFramePr>
          <p:xfrm>
            <a:off x="2391" y="851"/>
            <a:ext cx="284" cy="2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9608" name="Równanie" r:id="rId7" imgW="203024" imgH="215713" progId="Equation.3">
                    <p:embed/>
                  </p:oleObj>
                </mc:Choice>
                <mc:Fallback>
                  <p:oleObj name="Równanie" r:id="rId7" imgW="203024" imgH="215713" progId="Equation.3">
                    <p:embed/>
                    <p:pic>
                      <p:nvPicPr>
                        <p:cNvPr id="0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91" y="851"/>
                          <a:ext cx="284" cy="293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" name="Object 34"/>
            <p:cNvGraphicFramePr>
              <a:graphicFrameLocks noChangeAspect="1"/>
            </p:cNvGraphicFramePr>
            <p:nvPr/>
          </p:nvGraphicFramePr>
          <p:xfrm>
            <a:off x="2320" y="1727"/>
            <a:ext cx="284" cy="2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9609" name="Równanie" r:id="rId9" imgW="203024" imgH="215713" progId="Equation.3">
                    <p:embed/>
                  </p:oleObj>
                </mc:Choice>
                <mc:Fallback>
                  <p:oleObj name="Równanie" r:id="rId9" imgW="203024" imgH="215713" progId="Equation.3">
                    <p:embed/>
                    <p:pic>
                      <p:nvPicPr>
                        <p:cNvPr id="0" name="Picture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20" y="1727"/>
                          <a:ext cx="284" cy="293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" name="Object 35"/>
            <p:cNvGraphicFramePr>
              <a:graphicFrameLocks noChangeAspect="1"/>
            </p:cNvGraphicFramePr>
            <p:nvPr/>
          </p:nvGraphicFramePr>
          <p:xfrm>
            <a:off x="966" y="836"/>
            <a:ext cx="337" cy="2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9610" name="Równanie" r:id="rId10" imgW="241091" imgH="215713" progId="Equation.3">
                    <p:embed/>
                  </p:oleObj>
                </mc:Choice>
                <mc:Fallback>
                  <p:oleObj name="Równanie" r:id="rId10" imgW="241091" imgH="215713" progId="Equation.3">
                    <p:embed/>
                    <p:pic>
                      <p:nvPicPr>
                        <p:cNvPr id="0" name="Picture 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6" y="836"/>
                          <a:ext cx="337" cy="293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" name="Object 36"/>
            <p:cNvGraphicFramePr>
              <a:graphicFrameLocks noChangeAspect="1"/>
            </p:cNvGraphicFramePr>
            <p:nvPr/>
          </p:nvGraphicFramePr>
          <p:xfrm>
            <a:off x="2056" y="847"/>
            <a:ext cx="337" cy="2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9611" name="Równanie" r:id="rId12" imgW="241091" imgH="215713" progId="Equation.3">
                    <p:embed/>
                  </p:oleObj>
                </mc:Choice>
                <mc:Fallback>
                  <p:oleObj name="Równanie" r:id="rId12" imgW="241091" imgH="215713" progId="Equation.3">
                    <p:embed/>
                    <p:pic>
                      <p:nvPicPr>
                        <p:cNvPr id="0" name="Picture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56" y="847"/>
                          <a:ext cx="337" cy="293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" name="Object 37"/>
            <p:cNvGraphicFramePr>
              <a:graphicFrameLocks noChangeAspect="1"/>
            </p:cNvGraphicFramePr>
            <p:nvPr/>
          </p:nvGraphicFramePr>
          <p:xfrm>
            <a:off x="960" y="1712"/>
            <a:ext cx="337" cy="2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9612" name="Równanie" r:id="rId14" imgW="241091" imgH="215713" progId="Equation.3">
                    <p:embed/>
                  </p:oleObj>
                </mc:Choice>
                <mc:Fallback>
                  <p:oleObj name="Równanie" r:id="rId14" imgW="241091" imgH="215713" progId="Equation.3">
                    <p:embed/>
                    <p:pic>
                      <p:nvPicPr>
                        <p:cNvPr id="0" name="Picture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0" y="1712"/>
                          <a:ext cx="337" cy="293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" name="Object 38"/>
            <p:cNvGraphicFramePr>
              <a:graphicFrameLocks noChangeAspect="1"/>
            </p:cNvGraphicFramePr>
            <p:nvPr/>
          </p:nvGraphicFramePr>
          <p:xfrm>
            <a:off x="2577" y="1721"/>
            <a:ext cx="355" cy="2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9613" name="Równanie" r:id="rId16" imgW="253780" imgH="215713" progId="Equation.3">
                    <p:embed/>
                  </p:oleObj>
                </mc:Choice>
                <mc:Fallback>
                  <p:oleObj name="Równanie" r:id="rId16" imgW="253780" imgH="215713" progId="Equation.3">
                    <p:embed/>
                    <p:pic>
                      <p:nvPicPr>
                        <p:cNvPr id="0" name="Picture 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77" y="1721"/>
                          <a:ext cx="355" cy="293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" name="Object 39"/>
            <p:cNvGraphicFramePr>
              <a:graphicFrameLocks noChangeAspect="1"/>
            </p:cNvGraphicFramePr>
            <p:nvPr/>
          </p:nvGraphicFramePr>
          <p:xfrm>
            <a:off x="4042" y="858"/>
            <a:ext cx="266" cy="2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9614" name="Równanie" r:id="rId18" imgW="190335" imgH="215713" progId="Equation.3">
                    <p:embed/>
                  </p:oleObj>
                </mc:Choice>
                <mc:Fallback>
                  <p:oleObj name="Równanie" r:id="rId18" imgW="190335" imgH="215713" progId="Equation.3">
                    <p:embed/>
                    <p:pic>
                      <p:nvPicPr>
                        <p:cNvPr id="0" name="Picture 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42" y="858"/>
                          <a:ext cx="266" cy="293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" name="Object 40"/>
            <p:cNvGraphicFramePr>
              <a:graphicFrameLocks noChangeAspect="1"/>
            </p:cNvGraphicFramePr>
            <p:nvPr/>
          </p:nvGraphicFramePr>
          <p:xfrm>
            <a:off x="4212" y="1734"/>
            <a:ext cx="284" cy="2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9615" name="Równanie" r:id="rId20" imgW="203024" imgH="215713" progId="Equation.3">
                    <p:embed/>
                  </p:oleObj>
                </mc:Choice>
                <mc:Fallback>
                  <p:oleObj name="Równanie" r:id="rId20" imgW="203024" imgH="215713" progId="Equation.3">
                    <p:embed/>
                    <p:pic>
                      <p:nvPicPr>
                        <p:cNvPr id="0" name="Picture 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12" y="1734"/>
                          <a:ext cx="284" cy="293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" name="Object 41"/>
            <p:cNvGraphicFramePr>
              <a:graphicFrameLocks noChangeAspect="1"/>
            </p:cNvGraphicFramePr>
            <p:nvPr/>
          </p:nvGraphicFramePr>
          <p:xfrm>
            <a:off x="4528" y="1131"/>
            <a:ext cx="284" cy="2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9616" name="Równanie" r:id="rId22" imgW="203024" imgH="215713" progId="Equation.3">
                    <p:embed/>
                  </p:oleObj>
                </mc:Choice>
                <mc:Fallback>
                  <p:oleObj name="Równanie" r:id="rId22" imgW="203024" imgH="215713" progId="Equation.3">
                    <p:embed/>
                    <p:pic>
                      <p:nvPicPr>
                        <p:cNvPr id="0" name="Picture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28" y="1131"/>
                          <a:ext cx="284" cy="293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" name="Object 42"/>
            <p:cNvGraphicFramePr>
              <a:graphicFrameLocks noChangeAspect="1"/>
            </p:cNvGraphicFramePr>
            <p:nvPr/>
          </p:nvGraphicFramePr>
          <p:xfrm>
            <a:off x="4689" y="2053"/>
            <a:ext cx="284" cy="2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9617" name="Równanie" r:id="rId24" imgW="203024" imgH="215713" progId="Equation.3">
                    <p:embed/>
                  </p:oleObj>
                </mc:Choice>
                <mc:Fallback>
                  <p:oleObj name="Równanie" r:id="rId24" imgW="203024" imgH="215713" progId="Equation.3">
                    <p:embed/>
                    <p:pic>
                      <p:nvPicPr>
                        <p:cNvPr id="0" name="Picture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89" y="2053"/>
                          <a:ext cx="284" cy="293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" name="Object 43"/>
            <p:cNvGraphicFramePr>
              <a:graphicFrameLocks noChangeAspect="1"/>
            </p:cNvGraphicFramePr>
            <p:nvPr/>
          </p:nvGraphicFramePr>
          <p:xfrm>
            <a:off x="4512" y="3247"/>
            <a:ext cx="284" cy="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9618" name="Równanie" r:id="rId26" imgW="203024" imgH="164957" progId="Equation.3">
                    <p:embed/>
                  </p:oleObj>
                </mc:Choice>
                <mc:Fallback>
                  <p:oleObj name="Równanie" r:id="rId26" imgW="203024" imgH="164957" progId="Equation.3">
                    <p:embed/>
                    <p:pic>
                      <p:nvPicPr>
                        <p:cNvPr id="0" name="Picture 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12" y="3247"/>
                          <a:ext cx="284" cy="224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" name="Object 44"/>
            <p:cNvGraphicFramePr>
              <a:graphicFrameLocks noChangeAspect="1"/>
            </p:cNvGraphicFramePr>
            <p:nvPr/>
          </p:nvGraphicFramePr>
          <p:xfrm>
            <a:off x="1546" y="1630"/>
            <a:ext cx="273" cy="2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9619" name="Równanie" r:id="rId28" imgW="215619" imgH="215619" progId="Equation.3">
                    <p:embed/>
                  </p:oleObj>
                </mc:Choice>
                <mc:Fallback>
                  <p:oleObj name="Równanie" r:id="rId28" imgW="215619" imgH="215619" progId="Equation.3">
                    <p:embed/>
                    <p:pic>
                      <p:nvPicPr>
                        <p:cNvPr id="0" name="Picture 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46" y="1630"/>
                          <a:ext cx="273" cy="265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" name="Object 45"/>
            <p:cNvGraphicFramePr>
              <a:graphicFrameLocks noChangeAspect="1"/>
            </p:cNvGraphicFramePr>
            <p:nvPr/>
          </p:nvGraphicFramePr>
          <p:xfrm>
            <a:off x="2880" y="1633"/>
            <a:ext cx="305" cy="2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9620" name="Równanie" r:id="rId30" imgW="241091" imgH="215713" progId="Equation.3">
                    <p:embed/>
                  </p:oleObj>
                </mc:Choice>
                <mc:Fallback>
                  <p:oleObj name="Równanie" r:id="rId30" imgW="241091" imgH="215713" progId="Equation.3">
                    <p:embed/>
                    <p:pic>
                      <p:nvPicPr>
                        <p:cNvPr id="0" name="Picture 3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80" y="1633"/>
                          <a:ext cx="305" cy="265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" name="Object 46"/>
            <p:cNvGraphicFramePr>
              <a:graphicFrameLocks noChangeAspect="1"/>
            </p:cNvGraphicFramePr>
            <p:nvPr/>
          </p:nvGraphicFramePr>
          <p:xfrm>
            <a:off x="1605" y="2516"/>
            <a:ext cx="273" cy="2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9621" name="Równanie" r:id="rId32" imgW="215619" imgH="215619" progId="Equation.3">
                    <p:embed/>
                  </p:oleObj>
                </mc:Choice>
                <mc:Fallback>
                  <p:oleObj name="Równanie" r:id="rId32" imgW="215619" imgH="215619" progId="Equation.3">
                    <p:embed/>
                    <p:pic>
                      <p:nvPicPr>
                        <p:cNvPr id="0" name="Picture 3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05" y="2516"/>
                          <a:ext cx="273" cy="265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" name="Object 47"/>
            <p:cNvGraphicFramePr>
              <a:graphicFrameLocks noChangeAspect="1"/>
            </p:cNvGraphicFramePr>
            <p:nvPr/>
          </p:nvGraphicFramePr>
          <p:xfrm>
            <a:off x="2874" y="2501"/>
            <a:ext cx="305" cy="2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9622" name="Równanie" r:id="rId33" imgW="241091" imgH="215713" progId="Equation.3">
                    <p:embed/>
                  </p:oleObj>
                </mc:Choice>
                <mc:Fallback>
                  <p:oleObj name="Równanie" r:id="rId33" imgW="241091" imgH="215713" progId="Equation.3">
                    <p:embed/>
                    <p:pic>
                      <p:nvPicPr>
                        <p:cNvPr id="0" name="Picture 3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74" y="2501"/>
                          <a:ext cx="305" cy="265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" name="Object 48"/>
            <p:cNvGraphicFramePr>
              <a:graphicFrameLocks noChangeAspect="1"/>
            </p:cNvGraphicFramePr>
            <p:nvPr/>
          </p:nvGraphicFramePr>
          <p:xfrm>
            <a:off x="4638" y="1640"/>
            <a:ext cx="177" cy="2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9623" name="Równanie" r:id="rId34" imgW="139579" imgH="164957" progId="Equation.3">
                    <p:embed/>
                  </p:oleObj>
                </mc:Choice>
                <mc:Fallback>
                  <p:oleObj name="Równanie" r:id="rId34" imgW="139579" imgH="164957" progId="Equation.3">
                    <p:embed/>
                    <p:pic>
                      <p:nvPicPr>
                        <p:cNvPr id="0" name="Picture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38" y="1640"/>
                          <a:ext cx="177" cy="202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" name="Object 49"/>
            <p:cNvGraphicFramePr>
              <a:graphicFrameLocks noChangeAspect="1"/>
            </p:cNvGraphicFramePr>
            <p:nvPr/>
          </p:nvGraphicFramePr>
          <p:xfrm>
            <a:off x="4650" y="2517"/>
            <a:ext cx="177" cy="2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9624" name="Równanie" r:id="rId36" imgW="139579" imgH="164957" progId="Equation.3">
                    <p:embed/>
                  </p:oleObj>
                </mc:Choice>
                <mc:Fallback>
                  <p:oleObj name="Równanie" r:id="rId36" imgW="139579" imgH="164957" progId="Equation.3">
                    <p:embed/>
                    <p:pic>
                      <p:nvPicPr>
                        <p:cNvPr id="0" name="Picture 4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50" y="2517"/>
                          <a:ext cx="177" cy="202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6" name="Object 50"/>
            <p:cNvGraphicFramePr>
              <a:graphicFrameLocks noChangeAspect="1"/>
            </p:cNvGraphicFramePr>
            <p:nvPr/>
          </p:nvGraphicFramePr>
          <p:xfrm>
            <a:off x="4623" y="3715"/>
            <a:ext cx="177" cy="2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9625" name="Równanie" r:id="rId37" imgW="139579" imgH="164957" progId="Equation.3">
                    <p:embed/>
                  </p:oleObj>
                </mc:Choice>
                <mc:Fallback>
                  <p:oleObj name="Równanie" r:id="rId37" imgW="139579" imgH="164957" progId="Equation.3">
                    <p:embed/>
                    <p:pic>
                      <p:nvPicPr>
                        <p:cNvPr id="0" name="Picture 4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23" y="3715"/>
                          <a:ext cx="177" cy="202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1" y="445222"/>
            <a:ext cx="7628964" cy="347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0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036" y="836106"/>
            <a:ext cx="8477060" cy="456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09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9843" y="1412783"/>
            <a:ext cx="1058171" cy="335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09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7431" y="1742515"/>
            <a:ext cx="1293390" cy="34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09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7565" y="2080485"/>
            <a:ext cx="1376082" cy="1186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10754" y="1342870"/>
            <a:ext cx="4303057" cy="2529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Łącznik prosty 10"/>
          <p:cNvCxnSpPr/>
          <p:nvPr/>
        </p:nvCxnSpPr>
        <p:spPr>
          <a:xfrm flipV="1">
            <a:off x="4643724" y="1201205"/>
            <a:ext cx="0" cy="266251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/>
          <p:cNvCxnSpPr/>
          <p:nvPr/>
        </p:nvCxnSpPr>
        <p:spPr>
          <a:xfrm>
            <a:off x="3155596" y="3030012"/>
            <a:ext cx="4392706" cy="0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13"/>
          <p:cNvCxnSpPr/>
          <p:nvPr/>
        </p:nvCxnSpPr>
        <p:spPr>
          <a:xfrm>
            <a:off x="3146626" y="2339702"/>
            <a:ext cx="4392706" cy="0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14"/>
          <p:cNvCxnSpPr/>
          <p:nvPr/>
        </p:nvCxnSpPr>
        <p:spPr>
          <a:xfrm>
            <a:off x="3119731" y="3549977"/>
            <a:ext cx="4392706" cy="0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9095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7712" y="4697505"/>
            <a:ext cx="1612991" cy="116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120979" y="4046231"/>
            <a:ext cx="4077679" cy="2402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Łącznik prosty 17"/>
          <p:cNvCxnSpPr/>
          <p:nvPr/>
        </p:nvCxnSpPr>
        <p:spPr>
          <a:xfrm flipV="1">
            <a:off x="6105014" y="3917595"/>
            <a:ext cx="0" cy="266251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18"/>
          <p:cNvCxnSpPr/>
          <p:nvPr/>
        </p:nvCxnSpPr>
        <p:spPr>
          <a:xfrm>
            <a:off x="3021111" y="6179919"/>
            <a:ext cx="4392706" cy="0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Łącznik prosty 19"/>
          <p:cNvCxnSpPr/>
          <p:nvPr/>
        </p:nvCxnSpPr>
        <p:spPr>
          <a:xfrm>
            <a:off x="3003181" y="5390999"/>
            <a:ext cx="4392706" cy="0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Łącznik prosty 20"/>
          <p:cNvCxnSpPr/>
          <p:nvPr/>
        </p:nvCxnSpPr>
        <p:spPr>
          <a:xfrm>
            <a:off x="3039047" y="4870950"/>
            <a:ext cx="4392706" cy="0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412" y="459208"/>
            <a:ext cx="8101584" cy="324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836" y="860612"/>
            <a:ext cx="4931847" cy="5341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0659" y="336458"/>
            <a:ext cx="7871012" cy="35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224" y="787051"/>
            <a:ext cx="4303057" cy="2529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Łącznik prosty 4"/>
          <p:cNvCxnSpPr/>
          <p:nvPr/>
        </p:nvCxnSpPr>
        <p:spPr>
          <a:xfrm flipV="1">
            <a:off x="1730194" y="645386"/>
            <a:ext cx="0" cy="266251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Łącznik prosty 5"/>
          <p:cNvCxnSpPr/>
          <p:nvPr/>
        </p:nvCxnSpPr>
        <p:spPr>
          <a:xfrm>
            <a:off x="233096" y="2465223"/>
            <a:ext cx="4392706" cy="0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6"/>
          <p:cNvCxnSpPr/>
          <p:nvPr/>
        </p:nvCxnSpPr>
        <p:spPr>
          <a:xfrm>
            <a:off x="206201" y="2994158"/>
            <a:ext cx="4392706" cy="0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62891" y="871855"/>
            <a:ext cx="4077679" cy="2402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Łącznik prosty 8"/>
          <p:cNvCxnSpPr/>
          <p:nvPr/>
        </p:nvCxnSpPr>
        <p:spPr>
          <a:xfrm flipV="1">
            <a:off x="7646926" y="699259"/>
            <a:ext cx="0" cy="266251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/>
          <p:cNvCxnSpPr/>
          <p:nvPr/>
        </p:nvCxnSpPr>
        <p:spPr>
          <a:xfrm>
            <a:off x="4563023" y="2994241"/>
            <a:ext cx="4392706" cy="0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Łącznik prosty 10"/>
          <p:cNvCxnSpPr/>
          <p:nvPr/>
        </p:nvCxnSpPr>
        <p:spPr>
          <a:xfrm>
            <a:off x="4545093" y="2205321"/>
            <a:ext cx="4392706" cy="0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owolny kształt 12"/>
          <p:cNvSpPr/>
          <p:nvPr/>
        </p:nvSpPr>
        <p:spPr>
          <a:xfrm>
            <a:off x="5378824" y="1228158"/>
            <a:ext cx="2922494" cy="1766047"/>
          </a:xfrm>
          <a:custGeom>
            <a:avLst/>
            <a:gdLst>
              <a:gd name="connsiteX0" fmla="*/ 0 w 2922494"/>
              <a:gd name="connsiteY0" fmla="*/ 1757082 h 1766047"/>
              <a:gd name="connsiteX1" fmla="*/ 1470211 w 2922494"/>
              <a:gd name="connsiteY1" fmla="*/ 0 h 1766047"/>
              <a:gd name="connsiteX2" fmla="*/ 2922494 w 2922494"/>
              <a:gd name="connsiteY2" fmla="*/ 1766047 h 1766047"/>
              <a:gd name="connsiteX3" fmla="*/ 0 w 2922494"/>
              <a:gd name="connsiteY3" fmla="*/ 1757082 h 1766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22494" h="1766047">
                <a:moveTo>
                  <a:pt x="0" y="1757082"/>
                </a:moveTo>
                <a:lnTo>
                  <a:pt x="1470211" y="0"/>
                </a:lnTo>
                <a:lnTo>
                  <a:pt x="2922494" y="1766047"/>
                </a:lnTo>
                <a:lnTo>
                  <a:pt x="0" y="1757082"/>
                </a:lnTo>
                <a:close/>
              </a:path>
            </a:pathLst>
          </a:custGeom>
          <a:solidFill>
            <a:srgbClr val="0000FF">
              <a:alpha val="1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Dowolny kształt 14"/>
          <p:cNvSpPr/>
          <p:nvPr/>
        </p:nvSpPr>
        <p:spPr>
          <a:xfrm>
            <a:off x="618565" y="1237129"/>
            <a:ext cx="1389529" cy="1757083"/>
          </a:xfrm>
          <a:custGeom>
            <a:avLst/>
            <a:gdLst>
              <a:gd name="connsiteX0" fmla="*/ 0 w 1389529"/>
              <a:gd name="connsiteY0" fmla="*/ 0 h 1757083"/>
              <a:gd name="connsiteX1" fmla="*/ 466164 w 1389529"/>
              <a:gd name="connsiteY1" fmla="*/ 0 h 1757083"/>
              <a:gd name="connsiteX2" fmla="*/ 1389529 w 1389529"/>
              <a:gd name="connsiteY2" fmla="*/ 1757083 h 1757083"/>
              <a:gd name="connsiteX3" fmla="*/ 8964 w 1389529"/>
              <a:gd name="connsiteY3" fmla="*/ 1757083 h 1757083"/>
              <a:gd name="connsiteX4" fmla="*/ 0 w 1389529"/>
              <a:gd name="connsiteY4" fmla="*/ 0 h 1757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9529" h="1757083">
                <a:moveTo>
                  <a:pt x="0" y="0"/>
                </a:moveTo>
                <a:lnTo>
                  <a:pt x="466164" y="0"/>
                </a:lnTo>
                <a:lnTo>
                  <a:pt x="1389529" y="1757083"/>
                </a:lnTo>
                <a:lnTo>
                  <a:pt x="8964" y="1757083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1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2493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69573" y="3169583"/>
            <a:ext cx="2882993" cy="231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6184" y="3960656"/>
            <a:ext cx="4303057" cy="2529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Łącznik prosty 17"/>
          <p:cNvCxnSpPr/>
          <p:nvPr/>
        </p:nvCxnSpPr>
        <p:spPr>
          <a:xfrm flipV="1">
            <a:off x="1739154" y="3818991"/>
            <a:ext cx="0" cy="266251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18"/>
          <p:cNvCxnSpPr/>
          <p:nvPr/>
        </p:nvCxnSpPr>
        <p:spPr>
          <a:xfrm>
            <a:off x="242056" y="5638828"/>
            <a:ext cx="4392706" cy="0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Łącznik prosty 19"/>
          <p:cNvCxnSpPr/>
          <p:nvPr/>
        </p:nvCxnSpPr>
        <p:spPr>
          <a:xfrm>
            <a:off x="215161" y="6167763"/>
            <a:ext cx="4392706" cy="0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1851" y="4045460"/>
            <a:ext cx="4077679" cy="2402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2" name="Łącznik prosty 21"/>
          <p:cNvCxnSpPr/>
          <p:nvPr/>
        </p:nvCxnSpPr>
        <p:spPr>
          <a:xfrm flipV="1">
            <a:off x="7655886" y="3872864"/>
            <a:ext cx="0" cy="266251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Łącznik prosty 22"/>
          <p:cNvCxnSpPr/>
          <p:nvPr/>
        </p:nvCxnSpPr>
        <p:spPr>
          <a:xfrm>
            <a:off x="4571983" y="6167846"/>
            <a:ext cx="4392706" cy="0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Łącznik prosty 23"/>
          <p:cNvCxnSpPr/>
          <p:nvPr/>
        </p:nvCxnSpPr>
        <p:spPr>
          <a:xfrm>
            <a:off x="4554053" y="4858956"/>
            <a:ext cx="4392706" cy="0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Dowolny kształt 25"/>
          <p:cNvSpPr/>
          <p:nvPr/>
        </p:nvSpPr>
        <p:spPr>
          <a:xfrm>
            <a:off x="627525" y="4410734"/>
            <a:ext cx="1389529" cy="1757083"/>
          </a:xfrm>
          <a:custGeom>
            <a:avLst/>
            <a:gdLst>
              <a:gd name="connsiteX0" fmla="*/ 0 w 1389529"/>
              <a:gd name="connsiteY0" fmla="*/ 0 h 1757083"/>
              <a:gd name="connsiteX1" fmla="*/ 466164 w 1389529"/>
              <a:gd name="connsiteY1" fmla="*/ 0 h 1757083"/>
              <a:gd name="connsiteX2" fmla="*/ 1389529 w 1389529"/>
              <a:gd name="connsiteY2" fmla="*/ 1757083 h 1757083"/>
              <a:gd name="connsiteX3" fmla="*/ 8964 w 1389529"/>
              <a:gd name="connsiteY3" fmla="*/ 1757083 h 1757083"/>
              <a:gd name="connsiteX4" fmla="*/ 0 w 1389529"/>
              <a:gd name="connsiteY4" fmla="*/ 0 h 1757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9529" h="1757083">
                <a:moveTo>
                  <a:pt x="0" y="0"/>
                </a:moveTo>
                <a:lnTo>
                  <a:pt x="466164" y="0"/>
                </a:lnTo>
                <a:lnTo>
                  <a:pt x="1389529" y="1757083"/>
                </a:lnTo>
                <a:lnTo>
                  <a:pt x="8964" y="1757083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1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24932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25613" y="6299668"/>
            <a:ext cx="3076575" cy="302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933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82936" y="3528002"/>
            <a:ext cx="7580500" cy="293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Dowolny kształt 29"/>
          <p:cNvSpPr/>
          <p:nvPr/>
        </p:nvSpPr>
        <p:spPr>
          <a:xfrm>
            <a:off x="6562165" y="4410635"/>
            <a:ext cx="2052917" cy="1757083"/>
          </a:xfrm>
          <a:custGeom>
            <a:avLst/>
            <a:gdLst>
              <a:gd name="connsiteX0" fmla="*/ 0 w 2052917"/>
              <a:gd name="connsiteY0" fmla="*/ 1748118 h 1757083"/>
              <a:gd name="connsiteX1" fmla="*/ 1461247 w 2052917"/>
              <a:gd name="connsiteY1" fmla="*/ 0 h 1757083"/>
              <a:gd name="connsiteX2" fmla="*/ 2052917 w 2052917"/>
              <a:gd name="connsiteY2" fmla="*/ 0 h 1757083"/>
              <a:gd name="connsiteX3" fmla="*/ 2043953 w 2052917"/>
              <a:gd name="connsiteY3" fmla="*/ 1757083 h 1757083"/>
              <a:gd name="connsiteX4" fmla="*/ 0 w 2052917"/>
              <a:gd name="connsiteY4" fmla="*/ 1748118 h 1757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52917" h="1757083">
                <a:moveTo>
                  <a:pt x="0" y="1748118"/>
                </a:moveTo>
                <a:lnTo>
                  <a:pt x="1461247" y="0"/>
                </a:lnTo>
                <a:lnTo>
                  <a:pt x="2052917" y="0"/>
                </a:lnTo>
                <a:lnTo>
                  <a:pt x="2043953" y="1757083"/>
                </a:lnTo>
                <a:lnTo>
                  <a:pt x="0" y="1748118"/>
                </a:lnTo>
                <a:close/>
              </a:path>
            </a:pathLst>
          </a:custGeom>
          <a:solidFill>
            <a:srgbClr val="0000FF">
              <a:alpha val="1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047" y="435969"/>
            <a:ext cx="8677835" cy="301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224" y="787051"/>
            <a:ext cx="4303057" cy="2529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Łącznik prosty 3"/>
          <p:cNvCxnSpPr/>
          <p:nvPr/>
        </p:nvCxnSpPr>
        <p:spPr>
          <a:xfrm flipV="1">
            <a:off x="1730194" y="645386"/>
            <a:ext cx="0" cy="266251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Łącznik prosty 5"/>
          <p:cNvCxnSpPr/>
          <p:nvPr/>
        </p:nvCxnSpPr>
        <p:spPr>
          <a:xfrm>
            <a:off x="233096" y="1783883"/>
            <a:ext cx="4392706" cy="0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6"/>
          <p:cNvCxnSpPr/>
          <p:nvPr/>
        </p:nvCxnSpPr>
        <p:spPr>
          <a:xfrm>
            <a:off x="206201" y="2994158"/>
            <a:ext cx="4392706" cy="0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62891" y="871855"/>
            <a:ext cx="4077679" cy="2402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Łącznik prosty 8"/>
          <p:cNvCxnSpPr/>
          <p:nvPr/>
        </p:nvCxnSpPr>
        <p:spPr>
          <a:xfrm flipV="1">
            <a:off x="7646926" y="699259"/>
            <a:ext cx="0" cy="266251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/>
          <p:cNvCxnSpPr/>
          <p:nvPr/>
        </p:nvCxnSpPr>
        <p:spPr>
          <a:xfrm>
            <a:off x="4563023" y="2994241"/>
            <a:ext cx="4392706" cy="0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Łącznik prosty 10"/>
          <p:cNvCxnSpPr/>
          <p:nvPr/>
        </p:nvCxnSpPr>
        <p:spPr>
          <a:xfrm>
            <a:off x="4545093" y="2205321"/>
            <a:ext cx="4392706" cy="0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owolny kształt 12"/>
          <p:cNvSpPr/>
          <p:nvPr/>
        </p:nvSpPr>
        <p:spPr>
          <a:xfrm>
            <a:off x="1084729" y="1246087"/>
            <a:ext cx="1819836" cy="1757082"/>
          </a:xfrm>
          <a:custGeom>
            <a:avLst/>
            <a:gdLst>
              <a:gd name="connsiteX0" fmla="*/ 0 w 1819836"/>
              <a:gd name="connsiteY0" fmla="*/ 1730188 h 1757082"/>
              <a:gd name="connsiteX1" fmla="*/ 905436 w 1819836"/>
              <a:gd name="connsiteY1" fmla="*/ 0 h 1757082"/>
              <a:gd name="connsiteX2" fmla="*/ 1819836 w 1819836"/>
              <a:gd name="connsiteY2" fmla="*/ 1757082 h 1757082"/>
              <a:gd name="connsiteX3" fmla="*/ 0 w 1819836"/>
              <a:gd name="connsiteY3" fmla="*/ 1730188 h 1757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19836" h="1757082">
                <a:moveTo>
                  <a:pt x="0" y="1730188"/>
                </a:moveTo>
                <a:lnTo>
                  <a:pt x="905436" y="0"/>
                </a:lnTo>
                <a:lnTo>
                  <a:pt x="1819836" y="1757082"/>
                </a:lnTo>
                <a:lnTo>
                  <a:pt x="0" y="1730188"/>
                </a:lnTo>
                <a:close/>
              </a:path>
            </a:pathLst>
          </a:custGeom>
          <a:solidFill>
            <a:srgbClr val="0000FF">
              <a:alpha val="1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Dowolny kształt 13"/>
          <p:cNvSpPr/>
          <p:nvPr/>
        </p:nvSpPr>
        <p:spPr>
          <a:xfrm>
            <a:off x="5378824" y="1228158"/>
            <a:ext cx="2922494" cy="1766047"/>
          </a:xfrm>
          <a:custGeom>
            <a:avLst/>
            <a:gdLst>
              <a:gd name="connsiteX0" fmla="*/ 0 w 2922494"/>
              <a:gd name="connsiteY0" fmla="*/ 1757082 h 1766047"/>
              <a:gd name="connsiteX1" fmla="*/ 1470211 w 2922494"/>
              <a:gd name="connsiteY1" fmla="*/ 0 h 1766047"/>
              <a:gd name="connsiteX2" fmla="*/ 2922494 w 2922494"/>
              <a:gd name="connsiteY2" fmla="*/ 1766047 h 1766047"/>
              <a:gd name="connsiteX3" fmla="*/ 0 w 2922494"/>
              <a:gd name="connsiteY3" fmla="*/ 1757082 h 1766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22494" h="1766047">
                <a:moveTo>
                  <a:pt x="0" y="1757082"/>
                </a:moveTo>
                <a:lnTo>
                  <a:pt x="1470211" y="0"/>
                </a:lnTo>
                <a:lnTo>
                  <a:pt x="2922494" y="1766047"/>
                </a:lnTo>
                <a:lnTo>
                  <a:pt x="0" y="1757082"/>
                </a:lnTo>
                <a:close/>
              </a:path>
            </a:pathLst>
          </a:custGeom>
          <a:solidFill>
            <a:srgbClr val="0000FF">
              <a:alpha val="1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113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4117" y="3334955"/>
            <a:ext cx="8005482" cy="353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8261" y="3906772"/>
            <a:ext cx="4303057" cy="2529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Łącznik prosty 16"/>
          <p:cNvCxnSpPr/>
          <p:nvPr/>
        </p:nvCxnSpPr>
        <p:spPr>
          <a:xfrm flipV="1">
            <a:off x="1721231" y="3765107"/>
            <a:ext cx="0" cy="266251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18"/>
          <p:cNvCxnSpPr/>
          <p:nvPr/>
        </p:nvCxnSpPr>
        <p:spPr>
          <a:xfrm>
            <a:off x="224133" y="4903604"/>
            <a:ext cx="4392706" cy="0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Łącznik prosty 19"/>
          <p:cNvCxnSpPr/>
          <p:nvPr/>
        </p:nvCxnSpPr>
        <p:spPr>
          <a:xfrm>
            <a:off x="197238" y="6113879"/>
            <a:ext cx="4392706" cy="0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36015" y="3991578"/>
            <a:ext cx="4077679" cy="2402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2" name="Łącznik prosty 21"/>
          <p:cNvCxnSpPr/>
          <p:nvPr/>
        </p:nvCxnSpPr>
        <p:spPr>
          <a:xfrm flipV="1">
            <a:off x="7620050" y="3818982"/>
            <a:ext cx="0" cy="266251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Łącznik prosty 22"/>
          <p:cNvCxnSpPr/>
          <p:nvPr/>
        </p:nvCxnSpPr>
        <p:spPr>
          <a:xfrm>
            <a:off x="4536147" y="6113964"/>
            <a:ext cx="4392706" cy="0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Łącznik prosty 24"/>
          <p:cNvCxnSpPr/>
          <p:nvPr/>
        </p:nvCxnSpPr>
        <p:spPr>
          <a:xfrm>
            <a:off x="4554083" y="4804995"/>
            <a:ext cx="4392706" cy="0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Dowolny kształt 25"/>
          <p:cNvSpPr/>
          <p:nvPr/>
        </p:nvSpPr>
        <p:spPr>
          <a:xfrm>
            <a:off x="1075764" y="4365804"/>
            <a:ext cx="1819836" cy="1757082"/>
          </a:xfrm>
          <a:custGeom>
            <a:avLst/>
            <a:gdLst>
              <a:gd name="connsiteX0" fmla="*/ 0 w 1819836"/>
              <a:gd name="connsiteY0" fmla="*/ 1730188 h 1757082"/>
              <a:gd name="connsiteX1" fmla="*/ 905436 w 1819836"/>
              <a:gd name="connsiteY1" fmla="*/ 0 h 1757082"/>
              <a:gd name="connsiteX2" fmla="*/ 1819836 w 1819836"/>
              <a:gd name="connsiteY2" fmla="*/ 1757082 h 1757082"/>
              <a:gd name="connsiteX3" fmla="*/ 0 w 1819836"/>
              <a:gd name="connsiteY3" fmla="*/ 1730188 h 1757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19836" h="1757082">
                <a:moveTo>
                  <a:pt x="0" y="1730188"/>
                </a:moveTo>
                <a:lnTo>
                  <a:pt x="905436" y="0"/>
                </a:lnTo>
                <a:lnTo>
                  <a:pt x="1819836" y="1757082"/>
                </a:lnTo>
                <a:lnTo>
                  <a:pt x="0" y="1730188"/>
                </a:lnTo>
                <a:close/>
              </a:path>
            </a:pathLst>
          </a:custGeom>
          <a:solidFill>
            <a:srgbClr val="0000FF">
              <a:alpha val="1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7" name="Dowolny kształt 26"/>
          <p:cNvSpPr/>
          <p:nvPr/>
        </p:nvSpPr>
        <p:spPr>
          <a:xfrm>
            <a:off x="6517341" y="4347882"/>
            <a:ext cx="2061883" cy="1757083"/>
          </a:xfrm>
          <a:custGeom>
            <a:avLst/>
            <a:gdLst>
              <a:gd name="connsiteX0" fmla="*/ 0 w 2061883"/>
              <a:gd name="connsiteY0" fmla="*/ 1757083 h 1757083"/>
              <a:gd name="connsiteX1" fmla="*/ 1479177 w 2061883"/>
              <a:gd name="connsiteY1" fmla="*/ 0 h 1757083"/>
              <a:gd name="connsiteX2" fmla="*/ 2061883 w 2061883"/>
              <a:gd name="connsiteY2" fmla="*/ 0 h 1757083"/>
              <a:gd name="connsiteX3" fmla="*/ 2061883 w 2061883"/>
              <a:gd name="connsiteY3" fmla="*/ 1748118 h 1757083"/>
              <a:gd name="connsiteX4" fmla="*/ 0 w 2061883"/>
              <a:gd name="connsiteY4" fmla="*/ 1757083 h 1757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1883" h="1757083">
                <a:moveTo>
                  <a:pt x="0" y="1757083"/>
                </a:moveTo>
                <a:lnTo>
                  <a:pt x="1479177" y="0"/>
                </a:lnTo>
                <a:lnTo>
                  <a:pt x="2061883" y="0"/>
                </a:lnTo>
                <a:lnTo>
                  <a:pt x="2061883" y="1748118"/>
                </a:lnTo>
                <a:lnTo>
                  <a:pt x="0" y="1757083"/>
                </a:lnTo>
                <a:close/>
              </a:path>
            </a:pathLst>
          </a:custGeom>
          <a:solidFill>
            <a:srgbClr val="0000FF">
              <a:alpha val="1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114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0938" y="3155269"/>
            <a:ext cx="2985830" cy="260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1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65942" y="6325141"/>
            <a:ext cx="2992811" cy="240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7687" y="759222"/>
            <a:ext cx="2837889" cy="429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4596" y="1721246"/>
            <a:ext cx="6783539" cy="4099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Łącznik prosty 3"/>
          <p:cNvCxnSpPr/>
          <p:nvPr/>
        </p:nvCxnSpPr>
        <p:spPr>
          <a:xfrm>
            <a:off x="1111637" y="4428495"/>
            <a:ext cx="7091069" cy="0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9954" y="345423"/>
            <a:ext cx="7871012" cy="35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Dowolny kształt 6"/>
          <p:cNvSpPr/>
          <p:nvPr/>
        </p:nvSpPr>
        <p:spPr>
          <a:xfrm>
            <a:off x="2734235" y="2339788"/>
            <a:ext cx="1999130" cy="2994212"/>
          </a:xfrm>
          <a:custGeom>
            <a:avLst/>
            <a:gdLst>
              <a:gd name="connsiteX0" fmla="*/ 0 w 1999130"/>
              <a:gd name="connsiteY0" fmla="*/ 2985247 h 2994212"/>
              <a:gd name="connsiteX1" fmla="*/ 995083 w 1999130"/>
              <a:gd name="connsiteY1" fmla="*/ 0 h 2994212"/>
              <a:gd name="connsiteX2" fmla="*/ 1999130 w 1999130"/>
              <a:gd name="connsiteY2" fmla="*/ 2994212 h 2994212"/>
              <a:gd name="connsiteX3" fmla="*/ 0 w 1999130"/>
              <a:gd name="connsiteY3" fmla="*/ 2985247 h 2994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9130" h="2994212">
                <a:moveTo>
                  <a:pt x="0" y="2985247"/>
                </a:moveTo>
                <a:lnTo>
                  <a:pt x="995083" y="0"/>
                </a:lnTo>
                <a:lnTo>
                  <a:pt x="1999130" y="2994212"/>
                </a:lnTo>
                <a:lnTo>
                  <a:pt x="0" y="2985247"/>
                </a:lnTo>
                <a:close/>
              </a:path>
            </a:pathLst>
          </a:custGeom>
          <a:solidFill>
            <a:srgbClr val="0000FF">
              <a:alpha val="1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Dowolny kształt 7"/>
          <p:cNvSpPr/>
          <p:nvPr/>
        </p:nvSpPr>
        <p:spPr>
          <a:xfrm>
            <a:off x="2734235" y="4419600"/>
            <a:ext cx="1999130" cy="923365"/>
          </a:xfrm>
          <a:custGeom>
            <a:avLst/>
            <a:gdLst>
              <a:gd name="connsiteX0" fmla="*/ 0 w 1999130"/>
              <a:gd name="connsiteY0" fmla="*/ 896471 h 923365"/>
              <a:gd name="connsiteX1" fmla="*/ 295836 w 1999130"/>
              <a:gd name="connsiteY1" fmla="*/ 8965 h 923365"/>
              <a:gd name="connsiteX2" fmla="*/ 1712259 w 1999130"/>
              <a:gd name="connsiteY2" fmla="*/ 0 h 923365"/>
              <a:gd name="connsiteX3" fmla="*/ 1999130 w 1999130"/>
              <a:gd name="connsiteY3" fmla="*/ 923365 h 923365"/>
              <a:gd name="connsiteX4" fmla="*/ 0 w 1999130"/>
              <a:gd name="connsiteY4" fmla="*/ 896471 h 923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99130" h="923365">
                <a:moveTo>
                  <a:pt x="0" y="896471"/>
                </a:moveTo>
                <a:lnTo>
                  <a:pt x="295836" y="8965"/>
                </a:lnTo>
                <a:lnTo>
                  <a:pt x="1712259" y="0"/>
                </a:lnTo>
                <a:lnTo>
                  <a:pt x="1999130" y="923365"/>
                </a:lnTo>
                <a:lnTo>
                  <a:pt x="0" y="896471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9454" y="408284"/>
            <a:ext cx="7580500" cy="293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4596" y="1721246"/>
            <a:ext cx="6783539" cy="4099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Łącznik prosty 3"/>
          <p:cNvCxnSpPr/>
          <p:nvPr/>
        </p:nvCxnSpPr>
        <p:spPr>
          <a:xfrm>
            <a:off x="1111637" y="4428495"/>
            <a:ext cx="7091069" cy="0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Dowolny kształt 4"/>
          <p:cNvSpPr/>
          <p:nvPr/>
        </p:nvSpPr>
        <p:spPr>
          <a:xfrm>
            <a:off x="1730155" y="2339788"/>
            <a:ext cx="1999130" cy="2994212"/>
          </a:xfrm>
          <a:custGeom>
            <a:avLst/>
            <a:gdLst>
              <a:gd name="connsiteX0" fmla="*/ 0 w 1999130"/>
              <a:gd name="connsiteY0" fmla="*/ 2985247 h 2994212"/>
              <a:gd name="connsiteX1" fmla="*/ 995083 w 1999130"/>
              <a:gd name="connsiteY1" fmla="*/ 0 h 2994212"/>
              <a:gd name="connsiteX2" fmla="*/ 1999130 w 1999130"/>
              <a:gd name="connsiteY2" fmla="*/ 2994212 h 2994212"/>
              <a:gd name="connsiteX3" fmla="*/ 0 w 1999130"/>
              <a:gd name="connsiteY3" fmla="*/ 2985247 h 2994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9130" h="2994212">
                <a:moveTo>
                  <a:pt x="0" y="2985247"/>
                </a:moveTo>
                <a:lnTo>
                  <a:pt x="995083" y="0"/>
                </a:lnTo>
                <a:lnTo>
                  <a:pt x="1999130" y="2994212"/>
                </a:lnTo>
                <a:lnTo>
                  <a:pt x="0" y="2985247"/>
                </a:lnTo>
                <a:close/>
              </a:path>
            </a:pathLst>
          </a:custGeom>
          <a:solidFill>
            <a:srgbClr val="0000FF">
              <a:alpha val="1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Dowolny kształt 5"/>
          <p:cNvSpPr/>
          <p:nvPr/>
        </p:nvSpPr>
        <p:spPr>
          <a:xfrm>
            <a:off x="1721190" y="4419600"/>
            <a:ext cx="1999130" cy="923365"/>
          </a:xfrm>
          <a:custGeom>
            <a:avLst/>
            <a:gdLst>
              <a:gd name="connsiteX0" fmla="*/ 0 w 1999130"/>
              <a:gd name="connsiteY0" fmla="*/ 896471 h 923365"/>
              <a:gd name="connsiteX1" fmla="*/ 295836 w 1999130"/>
              <a:gd name="connsiteY1" fmla="*/ 8965 h 923365"/>
              <a:gd name="connsiteX2" fmla="*/ 1712259 w 1999130"/>
              <a:gd name="connsiteY2" fmla="*/ 0 h 923365"/>
              <a:gd name="connsiteX3" fmla="*/ 1999130 w 1999130"/>
              <a:gd name="connsiteY3" fmla="*/ 923365 h 923365"/>
              <a:gd name="connsiteX4" fmla="*/ 0 w 1999130"/>
              <a:gd name="connsiteY4" fmla="*/ 896471 h 923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99130" h="923365">
                <a:moveTo>
                  <a:pt x="0" y="896471"/>
                </a:moveTo>
                <a:lnTo>
                  <a:pt x="295836" y="8965"/>
                </a:lnTo>
                <a:lnTo>
                  <a:pt x="1712259" y="0"/>
                </a:lnTo>
                <a:lnTo>
                  <a:pt x="1999130" y="923365"/>
                </a:lnTo>
                <a:lnTo>
                  <a:pt x="0" y="896471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2697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8150" y="891987"/>
            <a:ext cx="2505355" cy="314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3"/>
          <p:cNvSpPr txBox="1">
            <a:spLocks noChangeArrowheads="1"/>
          </p:cNvSpPr>
          <p:nvPr/>
        </p:nvSpPr>
        <p:spPr bwMode="auto">
          <a:xfrm>
            <a:off x="339725" y="598488"/>
            <a:ext cx="8455025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20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System rozmyty:</a:t>
            </a:r>
          </a:p>
          <a:p>
            <a:pPr algn="just">
              <a:spcBef>
                <a:spcPct val="50000"/>
              </a:spcBef>
            </a:pPr>
            <a:r>
              <a:rPr lang="pl-PL" sz="2000">
                <a:solidFill>
                  <a:srgbClr val="17048A"/>
                </a:solidFill>
                <a:latin typeface="Arial" pitchFamily="34" charset="0"/>
                <a:cs typeface="Arial" pitchFamily="34" charset="0"/>
              </a:rPr>
              <a:t>Zbiór reguł wyposażony w odpowiedni system wnioskowania i stosowne do systemu wnioskowania systemy wejścia i wyjścia 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7194809"/>
              </p:ext>
            </p:extLst>
          </p:nvPr>
        </p:nvGraphicFramePr>
        <p:xfrm>
          <a:off x="1285875" y="2254250"/>
          <a:ext cx="6704013" cy="2690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92" name="Picture" r:id="rId3" imgW="6924600" imgH="2781360" progId="Word.Picture.8">
                  <p:embed/>
                </p:oleObj>
              </mc:Choice>
              <mc:Fallback>
                <p:oleObj name="Picture" r:id="rId3" imgW="6924600" imgH="2781360" progId="Word.Picture.8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5875" y="2254250"/>
                        <a:ext cx="6704013" cy="2690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34907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047" y="435969"/>
            <a:ext cx="8677835" cy="301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80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0441" y="865094"/>
            <a:ext cx="25622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34596" y="1721246"/>
            <a:ext cx="6783539" cy="4099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Łącznik prosty 4"/>
          <p:cNvCxnSpPr/>
          <p:nvPr/>
        </p:nvCxnSpPr>
        <p:spPr>
          <a:xfrm>
            <a:off x="1111637" y="4016105"/>
            <a:ext cx="7091069" cy="0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Dowolny kształt 5"/>
          <p:cNvSpPr/>
          <p:nvPr/>
        </p:nvSpPr>
        <p:spPr>
          <a:xfrm>
            <a:off x="3720385" y="2339788"/>
            <a:ext cx="1999130" cy="2994212"/>
          </a:xfrm>
          <a:custGeom>
            <a:avLst/>
            <a:gdLst>
              <a:gd name="connsiteX0" fmla="*/ 0 w 1999130"/>
              <a:gd name="connsiteY0" fmla="*/ 2985247 h 2994212"/>
              <a:gd name="connsiteX1" fmla="*/ 995083 w 1999130"/>
              <a:gd name="connsiteY1" fmla="*/ 0 h 2994212"/>
              <a:gd name="connsiteX2" fmla="*/ 1999130 w 1999130"/>
              <a:gd name="connsiteY2" fmla="*/ 2994212 h 2994212"/>
              <a:gd name="connsiteX3" fmla="*/ 0 w 1999130"/>
              <a:gd name="connsiteY3" fmla="*/ 2985247 h 2994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9130" h="2994212">
                <a:moveTo>
                  <a:pt x="0" y="2985247"/>
                </a:moveTo>
                <a:lnTo>
                  <a:pt x="995083" y="0"/>
                </a:lnTo>
                <a:lnTo>
                  <a:pt x="1999130" y="2994212"/>
                </a:lnTo>
                <a:lnTo>
                  <a:pt x="0" y="2985247"/>
                </a:lnTo>
                <a:close/>
              </a:path>
            </a:pathLst>
          </a:custGeom>
          <a:solidFill>
            <a:srgbClr val="0000FF">
              <a:alpha val="1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Dowolny kształt 6"/>
          <p:cNvSpPr/>
          <p:nvPr/>
        </p:nvSpPr>
        <p:spPr>
          <a:xfrm>
            <a:off x="3711420" y="4016187"/>
            <a:ext cx="1999130" cy="1326777"/>
          </a:xfrm>
          <a:custGeom>
            <a:avLst/>
            <a:gdLst>
              <a:gd name="connsiteX0" fmla="*/ 0 w 1999130"/>
              <a:gd name="connsiteY0" fmla="*/ 896471 h 923365"/>
              <a:gd name="connsiteX1" fmla="*/ 295836 w 1999130"/>
              <a:gd name="connsiteY1" fmla="*/ 8965 h 923365"/>
              <a:gd name="connsiteX2" fmla="*/ 1712259 w 1999130"/>
              <a:gd name="connsiteY2" fmla="*/ 0 h 923365"/>
              <a:gd name="connsiteX3" fmla="*/ 1999130 w 1999130"/>
              <a:gd name="connsiteY3" fmla="*/ 923365 h 923365"/>
              <a:gd name="connsiteX4" fmla="*/ 0 w 1999130"/>
              <a:gd name="connsiteY4" fmla="*/ 896471 h 923365"/>
              <a:gd name="connsiteX0" fmla="*/ 0 w 1999130"/>
              <a:gd name="connsiteY0" fmla="*/ 1299882 h 1326776"/>
              <a:gd name="connsiteX1" fmla="*/ 439271 w 1999130"/>
              <a:gd name="connsiteY1" fmla="*/ 0 h 1326776"/>
              <a:gd name="connsiteX2" fmla="*/ 1712259 w 1999130"/>
              <a:gd name="connsiteY2" fmla="*/ 403411 h 1326776"/>
              <a:gd name="connsiteX3" fmla="*/ 1999130 w 1999130"/>
              <a:gd name="connsiteY3" fmla="*/ 1326776 h 1326776"/>
              <a:gd name="connsiteX4" fmla="*/ 0 w 1999130"/>
              <a:gd name="connsiteY4" fmla="*/ 1299882 h 1326776"/>
              <a:gd name="connsiteX0" fmla="*/ 0 w 1999130"/>
              <a:gd name="connsiteY0" fmla="*/ 1299883 h 1326777"/>
              <a:gd name="connsiteX1" fmla="*/ 439271 w 1999130"/>
              <a:gd name="connsiteY1" fmla="*/ 1 h 1326777"/>
              <a:gd name="connsiteX2" fmla="*/ 1559859 w 1999130"/>
              <a:gd name="connsiteY2" fmla="*/ 0 h 1326777"/>
              <a:gd name="connsiteX3" fmla="*/ 1999130 w 1999130"/>
              <a:gd name="connsiteY3" fmla="*/ 1326777 h 1326777"/>
              <a:gd name="connsiteX4" fmla="*/ 0 w 1999130"/>
              <a:gd name="connsiteY4" fmla="*/ 1299883 h 132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99130" h="1326777">
                <a:moveTo>
                  <a:pt x="0" y="1299883"/>
                </a:moveTo>
                <a:lnTo>
                  <a:pt x="439271" y="1"/>
                </a:lnTo>
                <a:lnTo>
                  <a:pt x="1559859" y="0"/>
                </a:lnTo>
                <a:lnTo>
                  <a:pt x="1999130" y="1326777"/>
                </a:lnTo>
                <a:lnTo>
                  <a:pt x="0" y="1299883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5129" y="484179"/>
            <a:ext cx="8005482" cy="353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047" y="977994"/>
            <a:ext cx="22860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34596" y="1721246"/>
            <a:ext cx="6783539" cy="4099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Łącznik prosty 4"/>
          <p:cNvCxnSpPr/>
          <p:nvPr/>
        </p:nvCxnSpPr>
        <p:spPr>
          <a:xfrm>
            <a:off x="1111637" y="3236150"/>
            <a:ext cx="7091069" cy="0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Dowolny kształt 5"/>
          <p:cNvSpPr/>
          <p:nvPr/>
        </p:nvSpPr>
        <p:spPr>
          <a:xfrm>
            <a:off x="2734235" y="2339788"/>
            <a:ext cx="1999130" cy="2994212"/>
          </a:xfrm>
          <a:custGeom>
            <a:avLst/>
            <a:gdLst>
              <a:gd name="connsiteX0" fmla="*/ 0 w 1999130"/>
              <a:gd name="connsiteY0" fmla="*/ 2985247 h 2994212"/>
              <a:gd name="connsiteX1" fmla="*/ 995083 w 1999130"/>
              <a:gd name="connsiteY1" fmla="*/ 0 h 2994212"/>
              <a:gd name="connsiteX2" fmla="*/ 1999130 w 1999130"/>
              <a:gd name="connsiteY2" fmla="*/ 2994212 h 2994212"/>
              <a:gd name="connsiteX3" fmla="*/ 0 w 1999130"/>
              <a:gd name="connsiteY3" fmla="*/ 2985247 h 2994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9130" h="2994212">
                <a:moveTo>
                  <a:pt x="0" y="2985247"/>
                </a:moveTo>
                <a:lnTo>
                  <a:pt x="995083" y="0"/>
                </a:lnTo>
                <a:lnTo>
                  <a:pt x="1999130" y="2994212"/>
                </a:lnTo>
                <a:lnTo>
                  <a:pt x="0" y="2985247"/>
                </a:lnTo>
                <a:close/>
              </a:path>
            </a:pathLst>
          </a:custGeom>
          <a:solidFill>
            <a:srgbClr val="0000FF">
              <a:alpha val="1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Dowolny kształt 6"/>
          <p:cNvSpPr/>
          <p:nvPr/>
        </p:nvSpPr>
        <p:spPr>
          <a:xfrm>
            <a:off x="2734235" y="3236258"/>
            <a:ext cx="1999130" cy="2106706"/>
          </a:xfrm>
          <a:custGeom>
            <a:avLst/>
            <a:gdLst>
              <a:gd name="connsiteX0" fmla="*/ 0 w 1999130"/>
              <a:gd name="connsiteY0" fmla="*/ 896471 h 923365"/>
              <a:gd name="connsiteX1" fmla="*/ 295836 w 1999130"/>
              <a:gd name="connsiteY1" fmla="*/ 8965 h 923365"/>
              <a:gd name="connsiteX2" fmla="*/ 1712259 w 1999130"/>
              <a:gd name="connsiteY2" fmla="*/ 0 h 923365"/>
              <a:gd name="connsiteX3" fmla="*/ 1999130 w 1999130"/>
              <a:gd name="connsiteY3" fmla="*/ 923365 h 923365"/>
              <a:gd name="connsiteX4" fmla="*/ 0 w 1999130"/>
              <a:gd name="connsiteY4" fmla="*/ 896471 h 923365"/>
              <a:gd name="connsiteX0" fmla="*/ 0 w 1999130"/>
              <a:gd name="connsiteY0" fmla="*/ 1299882 h 1326776"/>
              <a:gd name="connsiteX1" fmla="*/ 439271 w 1999130"/>
              <a:gd name="connsiteY1" fmla="*/ 0 h 1326776"/>
              <a:gd name="connsiteX2" fmla="*/ 1712259 w 1999130"/>
              <a:gd name="connsiteY2" fmla="*/ 403411 h 1326776"/>
              <a:gd name="connsiteX3" fmla="*/ 1999130 w 1999130"/>
              <a:gd name="connsiteY3" fmla="*/ 1326776 h 1326776"/>
              <a:gd name="connsiteX4" fmla="*/ 0 w 1999130"/>
              <a:gd name="connsiteY4" fmla="*/ 1299882 h 1326776"/>
              <a:gd name="connsiteX0" fmla="*/ 0 w 1999130"/>
              <a:gd name="connsiteY0" fmla="*/ 1299883 h 1326777"/>
              <a:gd name="connsiteX1" fmla="*/ 439271 w 1999130"/>
              <a:gd name="connsiteY1" fmla="*/ 1 h 1326777"/>
              <a:gd name="connsiteX2" fmla="*/ 1559859 w 1999130"/>
              <a:gd name="connsiteY2" fmla="*/ 0 h 1326777"/>
              <a:gd name="connsiteX3" fmla="*/ 1999130 w 1999130"/>
              <a:gd name="connsiteY3" fmla="*/ 1326777 h 1326777"/>
              <a:gd name="connsiteX4" fmla="*/ 0 w 1999130"/>
              <a:gd name="connsiteY4" fmla="*/ 1299883 h 1326777"/>
              <a:gd name="connsiteX0" fmla="*/ 0 w 1999130"/>
              <a:gd name="connsiteY0" fmla="*/ 2079812 h 2106706"/>
              <a:gd name="connsiteX1" fmla="*/ 699247 w 1999130"/>
              <a:gd name="connsiteY1" fmla="*/ 0 h 2106706"/>
              <a:gd name="connsiteX2" fmla="*/ 1559859 w 1999130"/>
              <a:gd name="connsiteY2" fmla="*/ 779929 h 2106706"/>
              <a:gd name="connsiteX3" fmla="*/ 1999130 w 1999130"/>
              <a:gd name="connsiteY3" fmla="*/ 2106706 h 2106706"/>
              <a:gd name="connsiteX4" fmla="*/ 0 w 1999130"/>
              <a:gd name="connsiteY4" fmla="*/ 2079812 h 2106706"/>
              <a:gd name="connsiteX0" fmla="*/ 0 w 1999130"/>
              <a:gd name="connsiteY0" fmla="*/ 2079812 h 2106706"/>
              <a:gd name="connsiteX1" fmla="*/ 699247 w 1999130"/>
              <a:gd name="connsiteY1" fmla="*/ 0 h 2106706"/>
              <a:gd name="connsiteX2" fmla="*/ 1281953 w 1999130"/>
              <a:gd name="connsiteY2" fmla="*/ 8964 h 2106706"/>
              <a:gd name="connsiteX3" fmla="*/ 1999130 w 1999130"/>
              <a:gd name="connsiteY3" fmla="*/ 2106706 h 2106706"/>
              <a:gd name="connsiteX4" fmla="*/ 0 w 1999130"/>
              <a:gd name="connsiteY4" fmla="*/ 2079812 h 2106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99130" h="2106706">
                <a:moveTo>
                  <a:pt x="0" y="2079812"/>
                </a:moveTo>
                <a:lnTo>
                  <a:pt x="699247" y="0"/>
                </a:lnTo>
                <a:lnTo>
                  <a:pt x="1281953" y="8964"/>
                </a:lnTo>
                <a:lnTo>
                  <a:pt x="1999130" y="2106706"/>
                </a:lnTo>
                <a:lnTo>
                  <a:pt x="0" y="2079812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587" y="1532965"/>
            <a:ext cx="6493944" cy="4034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28"/>
          <p:cNvSpPr txBox="1">
            <a:spLocks noChangeArrowheads="1"/>
          </p:cNvSpPr>
          <p:nvPr/>
        </p:nvSpPr>
        <p:spPr bwMode="auto">
          <a:xfrm>
            <a:off x="394820" y="387910"/>
            <a:ext cx="82994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Agregacja odpowiedzi cząstkowych (s-norma MAX)</a:t>
            </a:r>
            <a:endParaRPr lang="pl-PL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8"/>
          <p:cNvSpPr txBox="1">
            <a:spLocks noChangeArrowheads="1"/>
          </p:cNvSpPr>
          <p:nvPr/>
        </p:nvSpPr>
        <p:spPr bwMode="auto">
          <a:xfrm>
            <a:off x="394820" y="387910"/>
            <a:ext cx="82994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Wyostrzenie – poszukiwanie odpowiedzi ostrej</a:t>
            </a:r>
            <a:endParaRPr lang="pl-PL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28"/>
          <p:cNvSpPr txBox="1">
            <a:spLocks noChangeArrowheads="1"/>
          </p:cNvSpPr>
          <p:nvPr/>
        </p:nvSpPr>
        <p:spPr bwMode="auto">
          <a:xfrm>
            <a:off x="421714" y="943728"/>
            <a:ext cx="82994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dirty="0" smtClean="0">
                <a:solidFill>
                  <a:srgbClr val="336699"/>
                </a:solidFill>
                <a:latin typeface="Arial" pitchFamily="34" charset="0"/>
                <a:cs typeface="Arial" pitchFamily="34" charset="0"/>
              </a:rPr>
              <a:t>Skorzystanie ze znajomości obliczania współrzędnych środka ciężkości figur elementarnych</a:t>
            </a:r>
            <a:endParaRPr lang="pl-PL" dirty="0">
              <a:solidFill>
                <a:srgbClr val="3366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9132" y="2429458"/>
            <a:ext cx="6783539" cy="4099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Dowolny kształt 5"/>
          <p:cNvSpPr/>
          <p:nvPr/>
        </p:nvSpPr>
        <p:spPr>
          <a:xfrm>
            <a:off x="1828771" y="3048000"/>
            <a:ext cx="1999130" cy="2994212"/>
          </a:xfrm>
          <a:custGeom>
            <a:avLst/>
            <a:gdLst>
              <a:gd name="connsiteX0" fmla="*/ 0 w 1999130"/>
              <a:gd name="connsiteY0" fmla="*/ 2985247 h 2994212"/>
              <a:gd name="connsiteX1" fmla="*/ 995083 w 1999130"/>
              <a:gd name="connsiteY1" fmla="*/ 0 h 2994212"/>
              <a:gd name="connsiteX2" fmla="*/ 1999130 w 1999130"/>
              <a:gd name="connsiteY2" fmla="*/ 2994212 h 2994212"/>
              <a:gd name="connsiteX3" fmla="*/ 0 w 1999130"/>
              <a:gd name="connsiteY3" fmla="*/ 2985247 h 2994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9130" h="2994212">
                <a:moveTo>
                  <a:pt x="0" y="2985247"/>
                </a:moveTo>
                <a:lnTo>
                  <a:pt x="995083" y="0"/>
                </a:lnTo>
                <a:lnTo>
                  <a:pt x="1999130" y="2994212"/>
                </a:lnTo>
                <a:lnTo>
                  <a:pt x="0" y="2985247"/>
                </a:lnTo>
                <a:close/>
              </a:path>
            </a:pathLst>
          </a:custGeom>
          <a:solidFill>
            <a:srgbClr val="0000FF">
              <a:alpha val="1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Dowolny kształt 6"/>
          <p:cNvSpPr/>
          <p:nvPr/>
        </p:nvSpPr>
        <p:spPr>
          <a:xfrm>
            <a:off x="1819806" y="5127812"/>
            <a:ext cx="1999130" cy="923365"/>
          </a:xfrm>
          <a:custGeom>
            <a:avLst/>
            <a:gdLst>
              <a:gd name="connsiteX0" fmla="*/ 0 w 1999130"/>
              <a:gd name="connsiteY0" fmla="*/ 896471 h 923365"/>
              <a:gd name="connsiteX1" fmla="*/ 295836 w 1999130"/>
              <a:gd name="connsiteY1" fmla="*/ 8965 h 923365"/>
              <a:gd name="connsiteX2" fmla="*/ 1712259 w 1999130"/>
              <a:gd name="connsiteY2" fmla="*/ 0 h 923365"/>
              <a:gd name="connsiteX3" fmla="*/ 1999130 w 1999130"/>
              <a:gd name="connsiteY3" fmla="*/ 923365 h 923365"/>
              <a:gd name="connsiteX4" fmla="*/ 0 w 1999130"/>
              <a:gd name="connsiteY4" fmla="*/ 896471 h 923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99130" h="923365">
                <a:moveTo>
                  <a:pt x="0" y="896471"/>
                </a:moveTo>
                <a:lnTo>
                  <a:pt x="295836" y="8965"/>
                </a:lnTo>
                <a:lnTo>
                  <a:pt x="1712259" y="0"/>
                </a:lnTo>
                <a:lnTo>
                  <a:pt x="1999130" y="923365"/>
                </a:lnTo>
                <a:lnTo>
                  <a:pt x="0" y="896471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9" name="Łącznik prosty 8"/>
          <p:cNvCxnSpPr/>
          <p:nvPr/>
        </p:nvCxnSpPr>
        <p:spPr>
          <a:xfrm>
            <a:off x="2124607" y="5136777"/>
            <a:ext cx="1703294" cy="914400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Łącznik prosty 10"/>
          <p:cNvCxnSpPr>
            <a:stCxn id="7" idx="2"/>
            <a:endCxn id="7" idx="0"/>
          </p:cNvCxnSpPr>
          <p:nvPr/>
        </p:nvCxnSpPr>
        <p:spPr>
          <a:xfrm flipH="1">
            <a:off x="1819806" y="5127812"/>
            <a:ext cx="1712259" cy="896471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chemat blokowy: operacja sumowania 11"/>
          <p:cNvSpPr/>
          <p:nvPr/>
        </p:nvSpPr>
        <p:spPr>
          <a:xfrm>
            <a:off x="2743172" y="5432613"/>
            <a:ext cx="143434" cy="143434"/>
          </a:xfrm>
          <a:prstGeom prst="flowChartSummingJunction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413" y="1815635"/>
            <a:ext cx="7871012" cy="35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64213" y="4126566"/>
            <a:ext cx="1332940" cy="512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07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79342" y="4715402"/>
            <a:ext cx="1570504" cy="545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9454" y="766884"/>
            <a:ext cx="7580500" cy="293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2236" y="1721246"/>
            <a:ext cx="6783539" cy="4099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Dowolny kształt 5"/>
          <p:cNvSpPr/>
          <p:nvPr/>
        </p:nvSpPr>
        <p:spPr>
          <a:xfrm>
            <a:off x="797795" y="2339788"/>
            <a:ext cx="1999130" cy="2994212"/>
          </a:xfrm>
          <a:custGeom>
            <a:avLst/>
            <a:gdLst>
              <a:gd name="connsiteX0" fmla="*/ 0 w 1999130"/>
              <a:gd name="connsiteY0" fmla="*/ 2985247 h 2994212"/>
              <a:gd name="connsiteX1" fmla="*/ 995083 w 1999130"/>
              <a:gd name="connsiteY1" fmla="*/ 0 h 2994212"/>
              <a:gd name="connsiteX2" fmla="*/ 1999130 w 1999130"/>
              <a:gd name="connsiteY2" fmla="*/ 2994212 h 2994212"/>
              <a:gd name="connsiteX3" fmla="*/ 0 w 1999130"/>
              <a:gd name="connsiteY3" fmla="*/ 2985247 h 2994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9130" h="2994212">
                <a:moveTo>
                  <a:pt x="0" y="2985247"/>
                </a:moveTo>
                <a:lnTo>
                  <a:pt x="995083" y="0"/>
                </a:lnTo>
                <a:lnTo>
                  <a:pt x="1999130" y="2994212"/>
                </a:lnTo>
                <a:lnTo>
                  <a:pt x="0" y="2985247"/>
                </a:lnTo>
                <a:close/>
              </a:path>
            </a:pathLst>
          </a:custGeom>
          <a:solidFill>
            <a:srgbClr val="0000FF">
              <a:alpha val="1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Dowolny kształt 6"/>
          <p:cNvSpPr/>
          <p:nvPr/>
        </p:nvSpPr>
        <p:spPr>
          <a:xfrm>
            <a:off x="788830" y="4419600"/>
            <a:ext cx="1999130" cy="923365"/>
          </a:xfrm>
          <a:custGeom>
            <a:avLst/>
            <a:gdLst>
              <a:gd name="connsiteX0" fmla="*/ 0 w 1999130"/>
              <a:gd name="connsiteY0" fmla="*/ 896471 h 923365"/>
              <a:gd name="connsiteX1" fmla="*/ 295836 w 1999130"/>
              <a:gd name="connsiteY1" fmla="*/ 8965 h 923365"/>
              <a:gd name="connsiteX2" fmla="*/ 1712259 w 1999130"/>
              <a:gd name="connsiteY2" fmla="*/ 0 h 923365"/>
              <a:gd name="connsiteX3" fmla="*/ 1999130 w 1999130"/>
              <a:gd name="connsiteY3" fmla="*/ 923365 h 923365"/>
              <a:gd name="connsiteX4" fmla="*/ 0 w 1999130"/>
              <a:gd name="connsiteY4" fmla="*/ 896471 h 923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99130" h="923365">
                <a:moveTo>
                  <a:pt x="0" y="896471"/>
                </a:moveTo>
                <a:lnTo>
                  <a:pt x="295836" y="8965"/>
                </a:lnTo>
                <a:lnTo>
                  <a:pt x="1712259" y="0"/>
                </a:lnTo>
                <a:lnTo>
                  <a:pt x="1999130" y="923365"/>
                </a:lnTo>
                <a:lnTo>
                  <a:pt x="0" y="896471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8" name="Łącznik prosty 7"/>
          <p:cNvCxnSpPr/>
          <p:nvPr/>
        </p:nvCxnSpPr>
        <p:spPr>
          <a:xfrm flipH="1">
            <a:off x="788864" y="4419601"/>
            <a:ext cx="1712259" cy="896471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8"/>
          <p:cNvCxnSpPr/>
          <p:nvPr/>
        </p:nvCxnSpPr>
        <p:spPr>
          <a:xfrm>
            <a:off x="1075736" y="4428565"/>
            <a:ext cx="1703294" cy="914400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chemat blokowy: operacja sumowania 9"/>
          <p:cNvSpPr/>
          <p:nvPr/>
        </p:nvSpPr>
        <p:spPr>
          <a:xfrm>
            <a:off x="1703266" y="4733366"/>
            <a:ext cx="143434" cy="143434"/>
          </a:xfrm>
          <a:prstGeom prst="flowChartSummingJunction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2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00047" y="4234030"/>
            <a:ext cx="1147203" cy="432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209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46259" y="4681311"/>
            <a:ext cx="1595717" cy="483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047" y="1036624"/>
            <a:ext cx="8677835" cy="301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4306" y="1837791"/>
            <a:ext cx="6783539" cy="4099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Dowolny kształt 9"/>
          <p:cNvSpPr/>
          <p:nvPr/>
        </p:nvSpPr>
        <p:spPr>
          <a:xfrm>
            <a:off x="2770095" y="2456333"/>
            <a:ext cx="1999130" cy="2994212"/>
          </a:xfrm>
          <a:custGeom>
            <a:avLst/>
            <a:gdLst>
              <a:gd name="connsiteX0" fmla="*/ 0 w 1999130"/>
              <a:gd name="connsiteY0" fmla="*/ 2985247 h 2994212"/>
              <a:gd name="connsiteX1" fmla="*/ 995083 w 1999130"/>
              <a:gd name="connsiteY1" fmla="*/ 0 h 2994212"/>
              <a:gd name="connsiteX2" fmla="*/ 1999130 w 1999130"/>
              <a:gd name="connsiteY2" fmla="*/ 2994212 h 2994212"/>
              <a:gd name="connsiteX3" fmla="*/ 0 w 1999130"/>
              <a:gd name="connsiteY3" fmla="*/ 2985247 h 2994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9130" h="2994212">
                <a:moveTo>
                  <a:pt x="0" y="2985247"/>
                </a:moveTo>
                <a:lnTo>
                  <a:pt x="995083" y="0"/>
                </a:lnTo>
                <a:lnTo>
                  <a:pt x="1999130" y="2994212"/>
                </a:lnTo>
                <a:lnTo>
                  <a:pt x="0" y="2985247"/>
                </a:lnTo>
                <a:close/>
              </a:path>
            </a:pathLst>
          </a:custGeom>
          <a:solidFill>
            <a:srgbClr val="0000FF">
              <a:alpha val="1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Dowolny kształt 10"/>
          <p:cNvSpPr/>
          <p:nvPr/>
        </p:nvSpPr>
        <p:spPr>
          <a:xfrm>
            <a:off x="2761130" y="4132732"/>
            <a:ext cx="1999130" cy="1326777"/>
          </a:xfrm>
          <a:custGeom>
            <a:avLst/>
            <a:gdLst>
              <a:gd name="connsiteX0" fmla="*/ 0 w 1999130"/>
              <a:gd name="connsiteY0" fmla="*/ 896471 h 923365"/>
              <a:gd name="connsiteX1" fmla="*/ 295836 w 1999130"/>
              <a:gd name="connsiteY1" fmla="*/ 8965 h 923365"/>
              <a:gd name="connsiteX2" fmla="*/ 1712259 w 1999130"/>
              <a:gd name="connsiteY2" fmla="*/ 0 h 923365"/>
              <a:gd name="connsiteX3" fmla="*/ 1999130 w 1999130"/>
              <a:gd name="connsiteY3" fmla="*/ 923365 h 923365"/>
              <a:gd name="connsiteX4" fmla="*/ 0 w 1999130"/>
              <a:gd name="connsiteY4" fmla="*/ 896471 h 923365"/>
              <a:gd name="connsiteX0" fmla="*/ 0 w 1999130"/>
              <a:gd name="connsiteY0" fmla="*/ 1299882 h 1326776"/>
              <a:gd name="connsiteX1" fmla="*/ 439271 w 1999130"/>
              <a:gd name="connsiteY1" fmla="*/ 0 h 1326776"/>
              <a:gd name="connsiteX2" fmla="*/ 1712259 w 1999130"/>
              <a:gd name="connsiteY2" fmla="*/ 403411 h 1326776"/>
              <a:gd name="connsiteX3" fmla="*/ 1999130 w 1999130"/>
              <a:gd name="connsiteY3" fmla="*/ 1326776 h 1326776"/>
              <a:gd name="connsiteX4" fmla="*/ 0 w 1999130"/>
              <a:gd name="connsiteY4" fmla="*/ 1299882 h 1326776"/>
              <a:gd name="connsiteX0" fmla="*/ 0 w 1999130"/>
              <a:gd name="connsiteY0" fmla="*/ 1299883 h 1326777"/>
              <a:gd name="connsiteX1" fmla="*/ 439271 w 1999130"/>
              <a:gd name="connsiteY1" fmla="*/ 1 h 1326777"/>
              <a:gd name="connsiteX2" fmla="*/ 1559859 w 1999130"/>
              <a:gd name="connsiteY2" fmla="*/ 0 h 1326777"/>
              <a:gd name="connsiteX3" fmla="*/ 1999130 w 1999130"/>
              <a:gd name="connsiteY3" fmla="*/ 1326777 h 1326777"/>
              <a:gd name="connsiteX4" fmla="*/ 0 w 1999130"/>
              <a:gd name="connsiteY4" fmla="*/ 1299883 h 132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99130" h="1326777">
                <a:moveTo>
                  <a:pt x="0" y="1299883"/>
                </a:moveTo>
                <a:lnTo>
                  <a:pt x="439271" y="1"/>
                </a:lnTo>
                <a:lnTo>
                  <a:pt x="1559859" y="0"/>
                </a:lnTo>
                <a:lnTo>
                  <a:pt x="1999130" y="1326777"/>
                </a:lnTo>
                <a:lnTo>
                  <a:pt x="0" y="1299883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31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54091" y="3717833"/>
            <a:ext cx="1096215" cy="523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2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10399" y="4417046"/>
            <a:ext cx="1773891" cy="46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Łącznik prosty 13"/>
          <p:cNvCxnSpPr>
            <a:stCxn id="11" idx="2"/>
          </p:cNvCxnSpPr>
          <p:nvPr/>
        </p:nvCxnSpPr>
        <p:spPr>
          <a:xfrm flipH="1">
            <a:off x="2761100" y="4132732"/>
            <a:ext cx="1559889" cy="1308846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15"/>
          <p:cNvCxnSpPr>
            <a:endCxn id="11" idx="3"/>
          </p:cNvCxnSpPr>
          <p:nvPr/>
        </p:nvCxnSpPr>
        <p:spPr>
          <a:xfrm>
            <a:off x="3191407" y="4132730"/>
            <a:ext cx="1568853" cy="1326779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chemat blokowy: operacja sumowania 17"/>
          <p:cNvSpPr/>
          <p:nvPr/>
        </p:nvSpPr>
        <p:spPr>
          <a:xfrm>
            <a:off x="3684466" y="4554072"/>
            <a:ext cx="143434" cy="143434"/>
          </a:xfrm>
          <a:prstGeom prst="flowChartSummingJunction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0659" y="995167"/>
            <a:ext cx="8005482" cy="353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3276" y="2232234"/>
            <a:ext cx="6783539" cy="4099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Dowolny kształt 5"/>
          <p:cNvSpPr/>
          <p:nvPr/>
        </p:nvSpPr>
        <p:spPr>
          <a:xfrm>
            <a:off x="1792915" y="2850776"/>
            <a:ext cx="1999130" cy="2994212"/>
          </a:xfrm>
          <a:custGeom>
            <a:avLst/>
            <a:gdLst>
              <a:gd name="connsiteX0" fmla="*/ 0 w 1999130"/>
              <a:gd name="connsiteY0" fmla="*/ 2985247 h 2994212"/>
              <a:gd name="connsiteX1" fmla="*/ 995083 w 1999130"/>
              <a:gd name="connsiteY1" fmla="*/ 0 h 2994212"/>
              <a:gd name="connsiteX2" fmla="*/ 1999130 w 1999130"/>
              <a:gd name="connsiteY2" fmla="*/ 2994212 h 2994212"/>
              <a:gd name="connsiteX3" fmla="*/ 0 w 1999130"/>
              <a:gd name="connsiteY3" fmla="*/ 2985247 h 2994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9130" h="2994212">
                <a:moveTo>
                  <a:pt x="0" y="2985247"/>
                </a:moveTo>
                <a:lnTo>
                  <a:pt x="995083" y="0"/>
                </a:lnTo>
                <a:lnTo>
                  <a:pt x="1999130" y="2994212"/>
                </a:lnTo>
                <a:lnTo>
                  <a:pt x="0" y="2985247"/>
                </a:lnTo>
                <a:close/>
              </a:path>
            </a:pathLst>
          </a:custGeom>
          <a:solidFill>
            <a:srgbClr val="0000FF">
              <a:alpha val="1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Dowolny kształt 6"/>
          <p:cNvSpPr/>
          <p:nvPr/>
        </p:nvSpPr>
        <p:spPr>
          <a:xfrm>
            <a:off x="1792915" y="3747246"/>
            <a:ext cx="1999130" cy="2106706"/>
          </a:xfrm>
          <a:custGeom>
            <a:avLst/>
            <a:gdLst>
              <a:gd name="connsiteX0" fmla="*/ 0 w 1999130"/>
              <a:gd name="connsiteY0" fmla="*/ 896471 h 923365"/>
              <a:gd name="connsiteX1" fmla="*/ 295836 w 1999130"/>
              <a:gd name="connsiteY1" fmla="*/ 8965 h 923365"/>
              <a:gd name="connsiteX2" fmla="*/ 1712259 w 1999130"/>
              <a:gd name="connsiteY2" fmla="*/ 0 h 923365"/>
              <a:gd name="connsiteX3" fmla="*/ 1999130 w 1999130"/>
              <a:gd name="connsiteY3" fmla="*/ 923365 h 923365"/>
              <a:gd name="connsiteX4" fmla="*/ 0 w 1999130"/>
              <a:gd name="connsiteY4" fmla="*/ 896471 h 923365"/>
              <a:gd name="connsiteX0" fmla="*/ 0 w 1999130"/>
              <a:gd name="connsiteY0" fmla="*/ 1299882 h 1326776"/>
              <a:gd name="connsiteX1" fmla="*/ 439271 w 1999130"/>
              <a:gd name="connsiteY1" fmla="*/ 0 h 1326776"/>
              <a:gd name="connsiteX2" fmla="*/ 1712259 w 1999130"/>
              <a:gd name="connsiteY2" fmla="*/ 403411 h 1326776"/>
              <a:gd name="connsiteX3" fmla="*/ 1999130 w 1999130"/>
              <a:gd name="connsiteY3" fmla="*/ 1326776 h 1326776"/>
              <a:gd name="connsiteX4" fmla="*/ 0 w 1999130"/>
              <a:gd name="connsiteY4" fmla="*/ 1299882 h 1326776"/>
              <a:gd name="connsiteX0" fmla="*/ 0 w 1999130"/>
              <a:gd name="connsiteY0" fmla="*/ 1299883 h 1326777"/>
              <a:gd name="connsiteX1" fmla="*/ 439271 w 1999130"/>
              <a:gd name="connsiteY1" fmla="*/ 1 h 1326777"/>
              <a:gd name="connsiteX2" fmla="*/ 1559859 w 1999130"/>
              <a:gd name="connsiteY2" fmla="*/ 0 h 1326777"/>
              <a:gd name="connsiteX3" fmla="*/ 1999130 w 1999130"/>
              <a:gd name="connsiteY3" fmla="*/ 1326777 h 1326777"/>
              <a:gd name="connsiteX4" fmla="*/ 0 w 1999130"/>
              <a:gd name="connsiteY4" fmla="*/ 1299883 h 1326777"/>
              <a:gd name="connsiteX0" fmla="*/ 0 w 1999130"/>
              <a:gd name="connsiteY0" fmla="*/ 2079812 h 2106706"/>
              <a:gd name="connsiteX1" fmla="*/ 699247 w 1999130"/>
              <a:gd name="connsiteY1" fmla="*/ 0 h 2106706"/>
              <a:gd name="connsiteX2" fmla="*/ 1559859 w 1999130"/>
              <a:gd name="connsiteY2" fmla="*/ 779929 h 2106706"/>
              <a:gd name="connsiteX3" fmla="*/ 1999130 w 1999130"/>
              <a:gd name="connsiteY3" fmla="*/ 2106706 h 2106706"/>
              <a:gd name="connsiteX4" fmla="*/ 0 w 1999130"/>
              <a:gd name="connsiteY4" fmla="*/ 2079812 h 2106706"/>
              <a:gd name="connsiteX0" fmla="*/ 0 w 1999130"/>
              <a:gd name="connsiteY0" fmla="*/ 2079812 h 2106706"/>
              <a:gd name="connsiteX1" fmla="*/ 699247 w 1999130"/>
              <a:gd name="connsiteY1" fmla="*/ 0 h 2106706"/>
              <a:gd name="connsiteX2" fmla="*/ 1281953 w 1999130"/>
              <a:gd name="connsiteY2" fmla="*/ 8964 h 2106706"/>
              <a:gd name="connsiteX3" fmla="*/ 1999130 w 1999130"/>
              <a:gd name="connsiteY3" fmla="*/ 2106706 h 2106706"/>
              <a:gd name="connsiteX4" fmla="*/ 0 w 1999130"/>
              <a:gd name="connsiteY4" fmla="*/ 2079812 h 2106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99130" h="2106706">
                <a:moveTo>
                  <a:pt x="0" y="2079812"/>
                </a:moveTo>
                <a:lnTo>
                  <a:pt x="699247" y="0"/>
                </a:lnTo>
                <a:lnTo>
                  <a:pt x="1281953" y="8964"/>
                </a:lnTo>
                <a:lnTo>
                  <a:pt x="1999130" y="2106706"/>
                </a:lnTo>
                <a:lnTo>
                  <a:pt x="0" y="2079812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8" name="Łącznik prosty 7"/>
          <p:cNvCxnSpPr>
            <a:stCxn id="7" idx="2"/>
          </p:cNvCxnSpPr>
          <p:nvPr/>
        </p:nvCxnSpPr>
        <p:spPr>
          <a:xfrm flipH="1">
            <a:off x="1783948" y="3756210"/>
            <a:ext cx="1290920" cy="2079815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/>
          <p:cNvCxnSpPr>
            <a:endCxn id="7" idx="3"/>
          </p:cNvCxnSpPr>
          <p:nvPr/>
        </p:nvCxnSpPr>
        <p:spPr>
          <a:xfrm>
            <a:off x="2483195" y="3747248"/>
            <a:ext cx="1308850" cy="2106704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chemat blokowy: operacja sumowania 11"/>
          <p:cNvSpPr/>
          <p:nvPr/>
        </p:nvSpPr>
        <p:spPr>
          <a:xfrm>
            <a:off x="2707313" y="4159625"/>
            <a:ext cx="143434" cy="143434"/>
          </a:xfrm>
          <a:prstGeom prst="flowChartSummingJunction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414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11242" y="3900489"/>
            <a:ext cx="1083888" cy="382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414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65016" y="4328832"/>
            <a:ext cx="1644196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8"/>
          <p:cNvSpPr txBox="1">
            <a:spLocks noChangeArrowheads="1"/>
          </p:cNvSpPr>
          <p:nvPr/>
        </p:nvSpPr>
        <p:spPr bwMode="auto">
          <a:xfrm>
            <a:off x="394820" y="387910"/>
            <a:ext cx="82994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dirty="0" smtClean="0">
                <a:solidFill>
                  <a:srgbClr val="0000FF"/>
                </a:solidFill>
                <a:latin typeface="Comic Sans MS" pitchFamily="66" charset="0"/>
              </a:rPr>
              <a:t>Odpowiedź ostra</a:t>
            </a:r>
            <a:endParaRPr lang="pl-PL" dirty="0">
              <a:solidFill>
                <a:srgbClr val="0000FF"/>
              </a:solidFill>
              <a:latin typeface="Comic Sans MS" pitchFamily="66" charset="0"/>
            </a:endParaRPr>
          </a:p>
        </p:txBody>
      </p:sp>
      <p:pic>
        <p:nvPicPr>
          <p:cNvPr id="135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1" y="910416"/>
            <a:ext cx="6248400" cy="736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517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5811" y="2002698"/>
            <a:ext cx="8207749" cy="239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517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2704" y="2411506"/>
            <a:ext cx="7278833" cy="3953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325438" y="585047"/>
            <a:ext cx="8521700" cy="75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Modele rozmyte mogą </a:t>
            </a: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być użyte </a:t>
            </a:r>
            <a:r>
              <a:rPr 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do modelowania obiektu sterowanego i sterownika (regulatora)</a:t>
            </a:r>
            <a:endParaRPr lang="pl-PL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69875" y="1874097"/>
            <a:ext cx="2071688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Przykład</a:t>
            </a:r>
            <a:endParaRPr lang="pl-PL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368300" y="2345584"/>
            <a:ext cx="6373813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Chcemy zbudować prosty regulator siły ciągu odkurzacza </a:t>
            </a:r>
            <a:endParaRPr lang="pl-PL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431800" y="2751984"/>
            <a:ext cx="8359775" cy="108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Przyjmujemy początkowo, że regulator powinien określać siłę ciągu w zależności od stopnia zakurzenia powierzchni odkurzanej – regulator: jedno wejście  - Surface i jedno wyjście  - Force</a:t>
            </a:r>
            <a:endParaRPr lang="pl-PL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17525" y="3961659"/>
            <a:ext cx="835977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Ustalamy wartości lingwistyczne wejścia: Very Dirty, Dirty, Rather Dirty, Almost Clean, Clean</a:t>
            </a:r>
            <a:endParaRPr lang="pl-PL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482600" y="4918922"/>
            <a:ext cx="8359775" cy="75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Ustalamy wartości lingwistyczne wyjścia: Very Strong, Strong, Ordinary, Weak, Very Weak</a:t>
            </a:r>
            <a:endParaRPr lang="pl-PL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autoUpdateAnimBg="0"/>
      <p:bldP spid="4" grpId="0" autoUpdateAnimBg="0"/>
      <p:bldP spid="5" grpId="0" autoUpdateAnimBg="0"/>
      <p:bldP spid="6" grpId="0" autoUpdateAnimBg="0"/>
      <p:bldP spid="7" grpId="0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328613" y="450850"/>
            <a:ext cx="8359775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Proponujemy tablicę reguł regulatora:</a:t>
            </a:r>
            <a:endParaRPr lang="pl-PL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057601" y="944563"/>
            <a:ext cx="1254125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S(</a:t>
            </a:r>
            <a:r>
              <a:rPr lang="pl-PL" dirty="0" err="1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urface</a:t>
            </a:r>
            <a:r>
              <a:rPr 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)</a:t>
            </a:r>
            <a:endParaRPr lang="pl-PL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619701" y="965200"/>
            <a:ext cx="1254125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F(orce)</a:t>
            </a:r>
            <a:endParaRPr lang="pl-PL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636913" y="1362075"/>
            <a:ext cx="1839913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V(ery) D(irty)</a:t>
            </a:r>
            <a:endParaRPr lang="pl-PL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595888" y="1370013"/>
            <a:ext cx="1839913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V(ery) S(trong)</a:t>
            </a:r>
            <a:endParaRPr lang="pl-PL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1879926" y="1811338"/>
            <a:ext cx="398462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D</a:t>
            </a:r>
            <a:endParaRPr lang="pl-PL" sz="16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2638751" y="1820863"/>
            <a:ext cx="398462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</a:t>
            </a:r>
            <a:endParaRPr lang="pl-PL" sz="16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768801" y="2217738"/>
            <a:ext cx="509587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RD</a:t>
            </a:r>
            <a:endParaRPr lang="pl-PL" sz="16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2638751" y="2206625"/>
            <a:ext cx="398462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O</a:t>
            </a:r>
            <a:endParaRPr lang="pl-PL" sz="16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1735463" y="2601913"/>
            <a:ext cx="554038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AC</a:t>
            </a:r>
            <a:endParaRPr lang="pl-PL" sz="16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2638751" y="2590800"/>
            <a:ext cx="398462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W</a:t>
            </a:r>
            <a:endParaRPr lang="pl-PL" sz="16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1900563" y="3032125"/>
            <a:ext cx="398463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C</a:t>
            </a:r>
            <a:endParaRPr lang="pl-PL" sz="16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2627638" y="3043238"/>
            <a:ext cx="620713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 sz="160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VW</a:t>
            </a:r>
            <a:endParaRPr lang="pl-PL" sz="16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315913" y="3544888"/>
            <a:ext cx="8359775" cy="75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Krok następny: zdefiniowanie funkcji przynależności wartości wejścia i wyjścia – zadanie do samodzielnego rozwiązania</a:t>
            </a:r>
            <a:endParaRPr lang="pl-PL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5686999" y="2795028"/>
            <a:ext cx="1546225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Pięć reguł</a:t>
            </a:r>
            <a:endParaRPr lang="pl-PL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9" name="Grupa 18"/>
          <p:cNvGrpSpPr/>
          <p:nvPr/>
        </p:nvGrpSpPr>
        <p:grpSpPr>
          <a:xfrm>
            <a:off x="757563" y="958850"/>
            <a:ext cx="3592513" cy="2433638"/>
            <a:chOff x="1762125" y="958850"/>
            <a:chExt cx="3592513" cy="2433638"/>
          </a:xfrm>
        </p:grpSpPr>
        <p:cxnSp>
          <p:nvCxnSpPr>
            <p:cNvPr id="20" name="Łącznik prosty 19"/>
            <p:cNvCxnSpPr/>
            <p:nvPr/>
          </p:nvCxnSpPr>
          <p:spPr>
            <a:xfrm>
              <a:off x="1762125" y="1333500"/>
              <a:ext cx="3592513" cy="11113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Łącznik prosty 20"/>
            <p:cNvCxnSpPr/>
            <p:nvPr/>
          </p:nvCxnSpPr>
          <p:spPr>
            <a:xfrm rot="5400000">
              <a:off x="2247900" y="2170113"/>
              <a:ext cx="2433638" cy="11112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 Box 3"/>
          <p:cNvSpPr txBox="1">
            <a:spLocks noChangeArrowheads="1"/>
          </p:cNvSpPr>
          <p:nvPr/>
        </p:nvSpPr>
        <p:spPr bwMode="auto">
          <a:xfrm>
            <a:off x="5190190" y="1182799"/>
            <a:ext cx="3727875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Wejście: 1, wartości 5</a:t>
            </a:r>
            <a:endParaRPr lang="pl-PL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5200919" y="1734444"/>
            <a:ext cx="3727875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Wyjście: 1, wartości 5</a:t>
            </a:r>
            <a:endParaRPr lang="pl-PL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AutoShape 22"/>
          <p:cNvSpPr>
            <a:spLocks noChangeArrowheads="1"/>
          </p:cNvSpPr>
          <p:nvPr/>
        </p:nvSpPr>
        <p:spPr bwMode="auto">
          <a:xfrm>
            <a:off x="6062193" y="2253826"/>
            <a:ext cx="762000" cy="3048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autoUpdateAnimBg="0"/>
      <p:bldP spid="4" grpId="0" autoUpdateAnimBg="0"/>
      <p:bldP spid="5" grpId="0" autoUpdateAnimBg="0"/>
      <p:bldP spid="6" grpId="0" autoUpdateAnimBg="0"/>
      <p:bldP spid="7" grpId="0" autoUpdateAnimBg="0"/>
      <p:bldP spid="8" grpId="0" autoUpdateAnimBg="0"/>
      <p:bldP spid="9" grpId="0" autoUpdateAnimBg="0"/>
      <p:bldP spid="10" grpId="0" autoUpdateAnimBg="0"/>
      <p:bldP spid="11" grpId="0" autoUpdateAnimBg="0"/>
      <p:bldP spid="12" grpId="0" autoUpdateAnimBg="0"/>
      <p:bldP spid="13" grpId="0" autoUpdateAnimBg="0"/>
      <p:bldP spid="14" grpId="0" autoUpdateAnimBg="0"/>
      <p:bldP spid="17" grpId="0" autoUpdateAnimBg="0"/>
      <p:bldP spid="18" grpId="0" autoUpdateAnimBg="0"/>
      <p:bldP spid="22" grpId="0" autoUpdateAnimBg="0"/>
      <p:bldP spid="23" grpId="0" autoUpdateAnimBg="0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1"/>
          <p:cNvGrpSpPr>
            <a:grpSpLocks/>
          </p:cNvGrpSpPr>
          <p:nvPr/>
        </p:nvGrpSpPr>
        <p:grpSpPr bwMode="auto">
          <a:xfrm>
            <a:off x="349250" y="690563"/>
            <a:ext cx="8321675" cy="2017712"/>
            <a:chOff x="272" y="1845"/>
            <a:chExt cx="5242" cy="1271"/>
          </a:xfrm>
        </p:grpSpPr>
        <p:graphicFrame>
          <p:nvGraphicFramePr>
            <p:cNvPr id="3" name="Object 32"/>
            <p:cNvGraphicFramePr>
              <a:graphicFrameLocks noChangeAspect="1"/>
            </p:cNvGraphicFramePr>
            <p:nvPr/>
          </p:nvGraphicFramePr>
          <p:xfrm>
            <a:off x="902" y="2601"/>
            <a:ext cx="4117" cy="5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183" name="Równanie" r:id="rId3" imgW="3454400" imgH="431800" progId="Equation.3">
                    <p:embed/>
                  </p:oleObj>
                </mc:Choice>
                <mc:Fallback>
                  <p:oleObj name="Równanie" r:id="rId3" imgW="3454400" imgH="431800" progId="Equation.3">
                    <p:embed/>
                    <p:pic>
                      <p:nvPicPr>
                        <p:cNvPr id="0" name="Picture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02" y="2601"/>
                          <a:ext cx="4117" cy="5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" name="Text Box 33"/>
            <p:cNvSpPr txBox="1">
              <a:spLocks noChangeArrowheads="1"/>
            </p:cNvSpPr>
            <p:nvPr/>
          </p:nvSpPr>
          <p:spPr bwMode="auto">
            <a:xfrm>
              <a:off x="272" y="1845"/>
              <a:ext cx="5242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  <a:buFont typeface="Symbol" pitchFamily="18" charset="2"/>
                <a:buNone/>
              </a:pPr>
              <a:r>
                <a:rPr lang="pl-PL" sz="2000" dirty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W modelach rozmytych </a:t>
              </a:r>
              <a:r>
                <a:rPr lang="pl-PL" sz="20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lingwistycznych zależności </a:t>
              </a:r>
              <a:r>
                <a:rPr lang="pl-PL" sz="2000" dirty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pomiędzy zmiennymi modelu są reprezentowane za pomocą reguł </a:t>
              </a:r>
              <a:r>
                <a:rPr lang="pl-PL" sz="2000" dirty="0" err="1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IF-THEN</a:t>
              </a:r>
              <a:r>
                <a:rPr lang="pl-PL" sz="2000" dirty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mających ogólną następującą postać</a:t>
              </a:r>
            </a:p>
          </p:txBody>
        </p:sp>
      </p:grpSp>
      <p:grpSp>
        <p:nvGrpSpPr>
          <p:cNvPr id="5" name="Group 40"/>
          <p:cNvGrpSpPr>
            <a:grpSpLocks/>
          </p:cNvGrpSpPr>
          <p:nvPr/>
        </p:nvGrpSpPr>
        <p:grpSpPr bwMode="auto">
          <a:xfrm>
            <a:off x="325438" y="3424238"/>
            <a:ext cx="8369300" cy="1487487"/>
            <a:chOff x="205" y="2157"/>
            <a:chExt cx="5272" cy="937"/>
          </a:xfrm>
        </p:grpSpPr>
        <p:sp>
          <p:nvSpPr>
            <p:cNvPr id="6" name="Text Box 35"/>
            <p:cNvSpPr txBox="1">
              <a:spLocks noChangeArrowheads="1"/>
            </p:cNvSpPr>
            <p:nvPr/>
          </p:nvSpPr>
          <p:spPr bwMode="auto">
            <a:xfrm>
              <a:off x="205" y="2157"/>
              <a:ext cx="445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269875" indent="-269875" algn="just">
                <a:spcBef>
                  <a:spcPct val="50000"/>
                </a:spcBef>
                <a:buFont typeface="Symbol" pitchFamily="18" charset="2"/>
                <a:buNone/>
              </a:pPr>
              <a:r>
                <a:rPr lang="pl-PL" sz="200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Przykłady reguł nazywanych regułami rozmytymi</a:t>
              </a:r>
              <a:endParaRPr lang="pl-PL" sz="200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7" name="Object 36"/>
            <p:cNvGraphicFramePr>
              <a:graphicFrameLocks noChangeAspect="1"/>
            </p:cNvGraphicFramePr>
            <p:nvPr/>
          </p:nvGraphicFramePr>
          <p:xfrm>
            <a:off x="316" y="2523"/>
            <a:ext cx="5161" cy="2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184" name="Równanie" r:id="rId5" imgW="4330700" imgH="203200" progId="Equation.3">
                    <p:embed/>
                  </p:oleObj>
                </mc:Choice>
                <mc:Fallback>
                  <p:oleObj name="Równanie" r:id="rId5" imgW="4330700" imgH="203200" progId="Equation.3">
                    <p:embed/>
                    <p:pic>
                      <p:nvPicPr>
                        <p:cNvPr id="0" name="Picture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6" y="2523"/>
                          <a:ext cx="5161" cy="24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Object 39"/>
            <p:cNvGraphicFramePr>
              <a:graphicFrameLocks noChangeAspect="1"/>
            </p:cNvGraphicFramePr>
            <p:nvPr/>
          </p:nvGraphicFramePr>
          <p:xfrm>
            <a:off x="256" y="2819"/>
            <a:ext cx="3809" cy="2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185" name="Równanie" r:id="rId7" imgW="2641600" imgH="190500" progId="Equation.3">
                    <p:embed/>
                  </p:oleObj>
                </mc:Choice>
                <mc:Fallback>
                  <p:oleObj name="Równanie" r:id="rId7" imgW="2641600" imgH="190500" progId="Equation.3">
                    <p:embed/>
                    <p:pic>
                      <p:nvPicPr>
                        <p:cNvPr id="0" name="Picture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6" y="2819"/>
                          <a:ext cx="3809" cy="2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328613" y="450850"/>
            <a:ext cx="8359775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Modyfikacja regulatora: wprowadzenie drugiego wejścia – </a:t>
            </a:r>
            <a:r>
              <a:rPr lang="pl-PL" dirty="0" err="1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Surface</a:t>
            </a:r>
            <a:r>
              <a:rPr 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pl-PL" dirty="0" err="1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Type</a:t>
            </a:r>
            <a:r>
              <a:rPr 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 </a:t>
            </a:r>
            <a:endParaRPr lang="pl-PL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341313" y="1036638"/>
            <a:ext cx="8359775" cy="42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Ustalamy wartości lingwistyczne drugiego wejścia: Wood, Tatami, Carpet</a:t>
            </a:r>
            <a:endParaRPr lang="pl-PL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328613" y="1651000"/>
            <a:ext cx="8359775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Proponujemy tablicę reguł regulatora:</a:t>
            </a:r>
            <a:endParaRPr lang="pl-PL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 Box 3"/>
          <p:cNvSpPr txBox="1">
            <a:spLocks noChangeArrowheads="1"/>
          </p:cNvSpPr>
          <p:nvPr/>
        </p:nvSpPr>
        <p:spPr bwMode="auto">
          <a:xfrm>
            <a:off x="382588" y="4845050"/>
            <a:ext cx="835977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Krok następny: zdefiniowanie funkcji przynależności wartości wejścia i wyjścia – zadanie do samodzielnego rozwiązania</a:t>
            </a:r>
            <a:endParaRPr lang="pl-PL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 Box 3"/>
          <p:cNvSpPr txBox="1">
            <a:spLocks noChangeArrowheads="1"/>
          </p:cNvSpPr>
          <p:nvPr/>
        </p:nvSpPr>
        <p:spPr bwMode="auto">
          <a:xfrm>
            <a:off x="867902" y="2166938"/>
            <a:ext cx="404812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</a:t>
            </a:r>
            <a:endParaRPr lang="pl-PL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 Box 3"/>
          <p:cNvSpPr txBox="1">
            <a:spLocks noChangeArrowheads="1"/>
          </p:cNvSpPr>
          <p:nvPr/>
        </p:nvSpPr>
        <p:spPr bwMode="auto">
          <a:xfrm>
            <a:off x="413877" y="2484438"/>
            <a:ext cx="561975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ST</a:t>
            </a:r>
            <a:endParaRPr lang="pl-PL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 Box 3"/>
          <p:cNvSpPr txBox="1">
            <a:spLocks noChangeArrowheads="1"/>
          </p:cNvSpPr>
          <p:nvPr/>
        </p:nvSpPr>
        <p:spPr bwMode="auto">
          <a:xfrm>
            <a:off x="1402889" y="2403475"/>
            <a:ext cx="396875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C</a:t>
            </a:r>
            <a:endParaRPr lang="pl-PL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 Box 3"/>
          <p:cNvSpPr txBox="1">
            <a:spLocks noChangeArrowheads="1"/>
          </p:cNvSpPr>
          <p:nvPr/>
        </p:nvSpPr>
        <p:spPr bwMode="auto">
          <a:xfrm>
            <a:off x="1942639" y="2425700"/>
            <a:ext cx="554038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AC</a:t>
            </a:r>
            <a:endParaRPr lang="pl-PL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 Box 3"/>
          <p:cNvSpPr txBox="1">
            <a:spLocks noChangeArrowheads="1"/>
          </p:cNvSpPr>
          <p:nvPr/>
        </p:nvSpPr>
        <p:spPr bwMode="auto">
          <a:xfrm>
            <a:off x="2614152" y="2403475"/>
            <a:ext cx="509587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RD</a:t>
            </a:r>
            <a:endParaRPr lang="pl-PL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 Box 3"/>
          <p:cNvSpPr txBox="1">
            <a:spLocks noChangeArrowheads="1"/>
          </p:cNvSpPr>
          <p:nvPr/>
        </p:nvSpPr>
        <p:spPr bwMode="auto">
          <a:xfrm>
            <a:off x="3233277" y="2395538"/>
            <a:ext cx="396875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D</a:t>
            </a:r>
            <a:endParaRPr lang="pl-PL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 Box 3"/>
          <p:cNvSpPr txBox="1">
            <a:spLocks noChangeArrowheads="1"/>
          </p:cNvSpPr>
          <p:nvPr/>
        </p:nvSpPr>
        <p:spPr bwMode="auto">
          <a:xfrm>
            <a:off x="3830177" y="2408238"/>
            <a:ext cx="527050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VD</a:t>
            </a:r>
            <a:endParaRPr lang="pl-PL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 Box 3"/>
          <p:cNvSpPr txBox="1">
            <a:spLocks noChangeArrowheads="1"/>
          </p:cNvSpPr>
          <p:nvPr/>
        </p:nvSpPr>
        <p:spPr bwMode="auto">
          <a:xfrm>
            <a:off x="607552" y="2986088"/>
            <a:ext cx="577850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 sz="1600" dirty="0" err="1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Wo</a:t>
            </a:r>
            <a:endParaRPr lang="pl-PL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 Box 3"/>
          <p:cNvSpPr txBox="1">
            <a:spLocks noChangeArrowheads="1"/>
          </p:cNvSpPr>
          <p:nvPr/>
        </p:nvSpPr>
        <p:spPr bwMode="auto">
          <a:xfrm>
            <a:off x="648827" y="3468688"/>
            <a:ext cx="577850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Ta</a:t>
            </a:r>
            <a:endParaRPr lang="pl-PL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 Box 3"/>
          <p:cNvSpPr txBox="1">
            <a:spLocks noChangeArrowheads="1"/>
          </p:cNvSpPr>
          <p:nvPr/>
        </p:nvSpPr>
        <p:spPr bwMode="auto">
          <a:xfrm>
            <a:off x="626602" y="4019550"/>
            <a:ext cx="579437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Ca</a:t>
            </a:r>
            <a:endParaRPr lang="pl-PL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 Box 3"/>
          <p:cNvSpPr txBox="1">
            <a:spLocks noChangeArrowheads="1"/>
          </p:cNvSpPr>
          <p:nvPr/>
        </p:nvSpPr>
        <p:spPr bwMode="auto">
          <a:xfrm>
            <a:off x="1323514" y="2952750"/>
            <a:ext cx="620713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VW</a:t>
            </a:r>
            <a:endParaRPr lang="pl-PL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 Box 3"/>
          <p:cNvSpPr txBox="1">
            <a:spLocks noChangeArrowheads="1"/>
          </p:cNvSpPr>
          <p:nvPr/>
        </p:nvSpPr>
        <p:spPr bwMode="auto">
          <a:xfrm>
            <a:off x="1907714" y="2952750"/>
            <a:ext cx="619125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VW</a:t>
            </a:r>
            <a:endParaRPr lang="pl-PL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 Box 3"/>
          <p:cNvSpPr txBox="1">
            <a:spLocks noChangeArrowheads="1"/>
          </p:cNvSpPr>
          <p:nvPr/>
        </p:nvSpPr>
        <p:spPr bwMode="auto">
          <a:xfrm>
            <a:off x="2590339" y="2941638"/>
            <a:ext cx="398463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W</a:t>
            </a:r>
            <a:endParaRPr lang="pl-PL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 Box 3"/>
          <p:cNvSpPr txBox="1">
            <a:spLocks noChangeArrowheads="1"/>
          </p:cNvSpPr>
          <p:nvPr/>
        </p:nvSpPr>
        <p:spPr bwMode="auto">
          <a:xfrm>
            <a:off x="3217402" y="2930525"/>
            <a:ext cx="398462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O</a:t>
            </a:r>
            <a:endParaRPr lang="pl-PL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 Box 3"/>
          <p:cNvSpPr txBox="1">
            <a:spLocks noChangeArrowheads="1"/>
          </p:cNvSpPr>
          <p:nvPr/>
        </p:nvSpPr>
        <p:spPr bwMode="auto">
          <a:xfrm>
            <a:off x="3846052" y="2930525"/>
            <a:ext cx="398462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</a:t>
            </a:r>
            <a:endParaRPr lang="pl-PL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Text Box 3"/>
          <p:cNvSpPr txBox="1">
            <a:spLocks noChangeArrowheads="1"/>
          </p:cNvSpPr>
          <p:nvPr/>
        </p:nvSpPr>
        <p:spPr bwMode="auto">
          <a:xfrm>
            <a:off x="1279064" y="3514725"/>
            <a:ext cx="620713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VW</a:t>
            </a:r>
            <a:endParaRPr lang="pl-PL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 Box 3"/>
          <p:cNvSpPr txBox="1">
            <a:spLocks noChangeArrowheads="1"/>
          </p:cNvSpPr>
          <p:nvPr/>
        </p:nvSpPr>
        <p:spPr bwMode="auto">
          <a:xfrm>
            <a:off x="2028364" y="3492500"/>
            <a:ext cx="398463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W</a:t>
            </a:r>
            <a:endParaRPr lang="pl-PL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 Box 3"/>
          <p:cNvSpPr txBox="1">
            <a:spLocks noChangeArrowheads="1"/>
          </p:cNvSpPr>
          <p:nvPr/>
        </p:nvSpPr>
        <p:spPr bwMode="auto">
          <a:xfrm>
            <a:off x="2645902" y="3514725"/>
            <a:ext cx="396875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O</a:t>
            </a:r>
            <a:endParaRPr lang="pl-PL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 Box 3"/>
          <p:cNvSpPr txBox="1">
            <a:spLocks noChangeArrowheads="1"/>
          </p:cNvSpPr>
          <p:nvPr/>
        </p:nvSpPr>
        <p:spPr bwMode="auto">
          <a:xfrm>
            <a:off x="3239627" y="3503613"/>
            <a:ext cx="398462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</a:t>
            </a:r>
            <a:endParaRPr lang="pl-PL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 Box 3"/>
          <p:cNvSpPr txBox="1">
            <a:spLocks noChangeArrowheads="1"/>
          </p:cNvSpPr>
          <p:nvPr/>
        </p:nvSpPr>
        <p:spPr bwMode="auto">
          <a:xfrm>
            <a:off x="3760327" y="3505200"/>
            <a:ext cx="508000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VS</a:t>
            </a:r>
            <a:endParaRPr lang="pl-PL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 Box 3"/>
          <p:cNvSpPr txBox="1">
            <a:spLocks noChangeArrowheads="1"/>
          </p:cNvSpPr>
          <p:nvPr/>
        </p:nvSpPr>
        <p:spPr bwMode="auto">
          <a:xfrm>
            <a:off x="1391777" y="4002088"/>
            <a:ext cx="396875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W</a:t>
            </a:r>
            <a:endParaRPr lang="pl-PL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 Box 3"/>
          <p:cNvSpPr txBox="1">
            <a:spLocks noChangeArrowheads="1"/>
          </p:cNvSpPr>
          <p:nvPr/>
        </p:nvSpPr>
        <p:spPr bwMode="auto">
          <a:xfrm>
            <a:off x="2029952" y="4002088"/>
            <a:ext cx="398462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O</a:t>
            </a:r>
            <a:endParaRPr lang="pl-PL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Text Box 3"/>
          <p:cNvSpPr txBox="1">
            <a:spLocks noChangeArrowheads="1"/>
          </p:cNvSpPr>
          <p:nvPr/>
        </p:nvSpPr>
        <p:spPr bwMode="auto">
          <a:xfrm>
            <a:off x="2623677" y="4011613"/>
            <a:ext cx="396875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O</a:t>
            </a:r>
            <a:endParaRPr lang="pl-PL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Text Box 3"/>
          <p:cNvSpPr txBox="1">
            <a:spLocks noChangeArrowheads="1"/>
          </p:cNvSpPr>
          <p:nvPr/>
        </p:nvSpPr>
        <p:spPr bwMode="auto">
          <a:xfrm>
            <a:off x="3252327" y="4013200"/>
            <a:ext cx="398462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</a:t>
            </a:r>
            <a:endParaRPr lang="pl-PL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Text Box 3"/>
          <p:cNvSpPr txBox="1">
            <a:spLocks noChangeArrowheads="1"/>
          </p:cNvSpPr>
          <p:nvPr/>
        </p:nvSpPr>
        <p:spPr bwMode="auto">
          <a:xfrm>
            <a:off x="3806364" y="4003675"/>
            <a:ext cx="508000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 sz="1600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VS</a:t>
            </a:r>
            <a:endParaRPr lang="pl-PL" sz="16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8" name="Grupa 67"/>
          <p:cNvGrpSpPr/>
          <p:nvPr/>
        </p:nvGrpSpPr>
        <p:grpSpPr>
          <a:xfrm>
            <a:off x="590089" y="2324100"/>
            <a:ext cx="3633788" cy="2047875"/>
            <a:chOff x="1993900" y="2324100"/>
            <a:chExt cx="3633788" cy="2047875"/>
          </a:xfrm>
        </p:grpSpPr>
        <p:cxnSp>
          <p:nvCxnSpPr>
            <p:cNvPr id="69" name="Łącznik prosty 68"/>
            <p:cNvCxnSpPr/>
            <p:nvPr/>
          </p:nvCxnSpPr>
          <p:spPr>
            <a:xfrm>
              <a:off x="1993900" y="2897188"/>
              <a:ext cx="3590925" cy="11112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Łącznik prosty 69"/>
            <p:cNvCxnSpPr/>
            <p:nvPr/>
          </p:nvCxnSpPr>
          <p:spPr>
            <a:xfrm>
              <a:off x="2676525" y="2379663"/>
              <a:ext cx="0" cy="1960562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Łącznik prosty 70"/>
            <p:cNvCxnSpPr/>
            <p:nvPr/>
          </p:nvCxnSpPr>
          <p:spPr>
            <a:xfrm>
              <a:off x="2027238" y="2324100"/>
              <a:ext cx="638175" cy="53975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Łącznik prosty 71"/>
            <p:cNvCxnSpPr/>
            <p:nvPr/>
          </p:nvCxnSpPr>
          <p:spPr>
            <a:xfrm>
              <a:off x="3325813" y="2378075"/>
              <a:ext cx="0" cy="1960563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Łącznik prosty 72"/>
            <p:cNvCxnSpPr/>
            <p:nvPr/>
          </p:nvCxnSpPr>
          <p:spPr>
            <a:xfrm>
              <a:off x="3930650" y="2400300"/>
              <a:ext cx="0" cy="1960563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Łącznik prosty 73"/>
            <p:cNvCxnSpPr/>
            <p:nvPr/>
          </p:nvCxnSpPr>
          <p:spPr>
            <a:xfrm>
              <a:off x="4559300" y="2411413"/>
              <a:ext cx="0" cy="1960562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Łącznik prosty 74"/>
            <p:cNvCxnSpPr/>
            <p:nvPr/>
          </p:nvCxnSpPr>
          <p:spPr>
            <a:xfrm>
              <a:off x="5132388" y="2411413"/>
              <a:ext cx="0" cy="1960562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Łącznik prosty 75"/>
            <p:cNvCxnSpPr/>
            <p:nvPr/>
          </p:nvCxnSpPr>
          <p:spPr>
            <a:xfrm>
              <a:off x="2014538" y="3446463"/>
              <a:ext cx="3590925" cy="11112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Łącznik prosty 76"/>
            <p:cNvCxnSpPr/>
            <p:nvPr/>
          </p:nvCxnSpPr>
          <p:spPr>
            <a:xfrm>
              <a:off x="2036763" y="3997325"/>
              <a:ext cx="3590925" cy="11113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Text Box 3"/>
          <p:cNvSpPr txBox="1">
            <a:spLocks noChangeArrowheads="1"/>
          </p:cNvSpPr>
          <p:nvPr/>
        </p:nvSpPr>
        <p:spPr bwMode="auto">
          <a:xfrm>
            <a:off x="5403663" y="3709426"/>
            <a:ext cx="2194868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Piętnaście  reguł</a:t>
            </a:r>
            <a:endParaRPr lang="pl-PL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9" name="Text Box 3"/>
          <p:cNvSpPr txBox="1">
            <a:spLocks noChangeArrowheads="1"/>
          </p:cNvSpPr>
          <p:nvPr/>
        </p:nvSpPr>
        <p:spPr bwMode="auto">
          <a:xfrm>
            <a:off x="4327301" y="2329019"/>
            <a:ext cx="4597759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Wejście: 2, wartości 1.: 5, wartości 2.: 3</a:t>
            </a:r>
            <a:endParaRPr lang="pl-PL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Text Box 3"/>
          <p:cNvSpPr txBox="1">
            <a:spLocks noChangeArrowheads="1"/>
          </p:cNvSpPr>
          <p:nvPr/>
        </p:nvSpPr>
        <p:spPr bwMode="auto">
          <a:xfrm>
            <a:off x="4376665" y="2880664"/>
            <a:ext cx="3727875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Wyjście: 1, wartości 5</a:t>
            </a:r>
            <a:endParaRPr lang="pl-PL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" name="AutoShape 22"/>
          <p:cNvSpPr>
            <a:spLocks noChangeArrowheads="1"/>
          </p:cNvSpPr>
          <p:nvPr/>
        </p:nvSpPr>
        <p:spPr bwMode="auto">
          <a:xfrm>
            <a:off x="6062191" y="3335651"/>
            <a:ext cx="762000" cy="3048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2" name="Grupa 81"/>
          <p:cNvGrpSpPr/>
          <p:nvPr/>
        </p:nvGrpSpPr>
        <p:grpSpPr>
          <a:xfrm>
            <a:off x="3972551" y="3250127"/>
            <a:ext cx="1355725" cy="1268413"/>
            <a:chOff x="5299075" y="3327400"/>
            <a:chExt cx="1355725" cy="1268413"/>
          </a:xfrm>
        </p:grpSpPr>
        <p:sp>
          <p:nvSpPr>
            <p:cNvPr id="83" name="Text Box 3"/>
            <p:cNvSpPr txBox="1">
              <a:spLocks noChangeArrowheads="1"/>
            </p:cNvSpPr>
            <p:nvPr/>
          </p:nvSpPr>
          <p:spPr bwMode="auto">
            <a:xfrm>
              <a:off x="6269038" y="4170363"/>
              <a:ext cx="385762" cy="425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lnSpc>
                  <a:spcPct val="120000"/>
                </a:lnSpc>
                <a:spcBef>
                  <a:spcPct val="50000"/>
                </a:spcBef>
              </a:pPr>
              <a:r>
                <a:rPr lang="pl-PL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F</a:t>
              </a:r>
              <a:endParaRPr lang="pl-PL" b="1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84" name="Łącznik prosty ze strzałką 83"/>
            <p:cNvCxnSpPr/>
            <p:nvPr/>
          </p:nvCxnSpPr>
          <p:spPr>
            <a:xfrm rot="10800000">
              <a:off x="5299075" y="3327400"/>
              <a:ext cx="925513" cy="727075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autoUpdateAnimBg="0"/>
      <p:bldP spid="4" grpId="0" autoUpdateAnimBg="0"/>
      <p:bldP spid="42" grpId="0" autoUpdateAnimBg="0"/>
      <p:bldP spid="43" grpId="0" autoUpdateAnimBg="0"/>
      <p:bldP spid="44" grpId="0" autoUpdateAnimBg="0"/>
      <p:bldP spid="45" grpId="0" autoUpdateAnimBg="0"/>
      <p:bldP spid="46" grpId="0" autoUpdateAnimBg="0"/>
      <p:bldP spid="47" grpId="0" autoUpdateAnimBg="0"/>
      <p:bldP spid="48" grpId="0" autoUpdateAnimBg="0"/>
      <p:bldP spid="49" grpId="0" autoUpdateAnimBg="0"/>
      <p:bldP spid="50" grpId="0" autoUpdateAnimBg="0"/>
      <p:bldP spid="51" grpId="0" autoUpdateAnimBg="0"/>
      <p:bldP spid="52" grpId="0" autoUpdateAnimBg="0"/>
      <p:bldP spid="53" grpId="0" autoUpdateAnimBg="0"/>
      <p:bldP spid="54" grpId="0" autoUpdateAnimBg="0"/>
      <p:bldP spid="55" grpId="0" autoUpdateAnimBg="0"/>
      <p:bldP spid="56" grpId="0" autoUpdateAnimBg="0"/>
      <p:bldP spid="57" grpId="0" autoUpdateAnimBg="0"/>
      <p:bldP spid="58" grpId="0" autoUpdateAnimBg="0"/>
      <p:bldP spid="59" grpId="0" autoUpdateAnimBg="0"/>
      <p:bldP spid="60" grpId="0" autoUpdateAnimBg="0"/>
      <p:bldP spid="61" grpId="0" autoUpdateAnimBg="0"/>
      <p:bldP spid="62" grpId="0" autoUpdateAnimBg="0"/>
      <p:bldP spid="63" grpId="0" autoUpdateAnimBg="0"/>
      <p:bldP spid="64" grpId="0" autoUpdateAnimBg="0"/>
      <p:bldP spid="65" grpId="0" autoUpdateAnimBg="0"/>
      <p:bldP spid="66" grpId="0" autoUpdateAnimBg="0"/>
      <p:bldP spid="67" grpId="0" autoUpdateAnimBg="0"/>
      <p:bldP spid="78" grpId="0" autoUpdateAnimBg="0"/>
      <p:bldP spid="79" grpId="0" autoUpdateAnimBg="0"/>
      <p:bldP spid="80" grpId="0" autoUpdateAnimBg="0"/>
      <p:bldP spid="8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9550" y="1077913"/>
            <a:ext cx="3590925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369888" y="457200"/>
            <a:ext cx="2071687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Przykład</a:t>
            </a:r>
            <a:endParaRPr lang="pl-PL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642938" y="796925"/>
            <a:ext cx="8226425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Chcemy zbudować regulator rozmyty stabilizujący prędkość samochodu</a:t>
            </a:r>
            <a:endParaRPr lang="pl-PL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811588" y="1312863"/>
            <a:ext cx="4879975" cy="109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Przyjmujemy, że regulator powinien określać siłę ciągu w zależności od uchybu prędkości i przyśpieszenia</a:t>
            </a:r>
            <a:endParaRPr lang="pl-PL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3906838" y="2671763"/>
            <a:ext cx="39592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b="1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Pożądana prędkość</a:t>
            </a:r>
            <a:r>
              <a:rPr lang="pl-PL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: v</a:t>
            </a:r>
            <a:r>
              <a:rPr lang="pl-PL" baseline="-2500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pl-PL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 = const</a:t>
            </a:r>
          </a:p>
        </p:txBody>
      </p:sp>
      <p:sp>
        <p:nvSpPr>
          <p:cNvPr id="7" name="Text Box 13"/>
          <p:cNvSpPr txBox="1">
            <a:spLocks noChangeArrowheads="1"/>
          </p:cNvSpPr>
          <p:nvPr/>
        </p:nvSpPr>
        <p:spPr bwMode="auto">
          <a:xfrm>
            <a:off x="522288" y="3182938"/>
            <a:ext cx="27432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pl-PL" b="1" dirty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Wejścia regulatora</a:t>
            </a:r>
            <a:r>
              <a:rPr lang="pl-PL" dirty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pl-PL" dirty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</p:txBody>
      </p:sp>
      <p:graphicFrame>
        <p:nvGraphicFramePr>
          <p:cNvPr id="8" name="Object 14"/>
          <p:cNvGraphicFramePr>
            <a:graphicFrameLocks noChangeAspect="1"/>
          </p:cNvGraphicFramePr>
          <p:nvPr/>
        </p:nvGraphicFramePr>
        <p:xfrm>
          <a:off x="554038" y="3643313"/>
          <a:ext cx="2432050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47" name="Równanie" r:id="rId4" imgW="1282700" imgH="228600" progId="Equation.3">
                  <p:embed/>
                </p:oleObj>
              </mc:Choice>
              <mc:Fallback>
                <p:oleObj name="Równanie" r:id="rId4" imgW="1282700" imgH="22860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038" y="3643313"/>
                        <a:ext cx="2432050" cy="4333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403225" y="4357688"/>
            <a:ext cx="123825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160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Uchyb prędkości</a:t>
            </a:r>
          </a:p>
        </p:txBody>
      </p:sp>
      <p:sp>
        <p:nvSpPr>
          <p:cNvPr id="10" name="Line 16"/>
          <p:cNvSpPr>
            <a:spLocks noChangeShapeType="1"/>
          </p:cNvSpPr>
          <p:nvPr/>
        </p:nvSpPr>
        <p:spPr bwMode="auto">
          <a:xfrm flipV="1">
            <a:off x="1154113" y="4010025"/>
            <a:ext cx="152400" cy="4572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1576388" y="4357688"/>
            <a:ext cx="1265237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160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Prędkość pożądana</a:t>
            </a:r>
          </a:p>
        </p:txBody>
      </p:sp>
      <p:sp>
        <p:nvSpPr>
          <p:cNvPr id="12" name="Text Box 18"/>
          <p:cNvSpPr txBox="1">
            <a:spLocks noChangeArrowheads="1"/>
          </p:cNvSpPr>
          <p:nvPr/>
        </p:nvSpPr>
        <p:spPr bwMode="auto">
          <a:xfrm>
            <a:off x="2727325" y="4357688"/>
            <a:ext cx="1084263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160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Prędkość aktualna</a:t>
            </a:r>
          </a:p>
        </p:txBody>
      </p:sp>
      <p:sp>
        <p:nvSpPr>
          <p:cNvPr id="13" name="Line 19"/>
          <p:cNvSpPr>
            <a:spLocks noChangeShapeType="1"/>
          </p:cNvSpPr>
          <p:nvPr/>
        </p:nvSpPr>
        <p:spPr bwMode="auto">
          <a:xfrm flipH="1" flipV="1">
            <a:off x="1968500" y="3998913"/>
            <a:ext cx="246063" cy="385762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Line 20"/>
          <p:cNvSpPr>
            <a:spLocks noChangeShapeType="1"/>
          </p:cNvSpPr>
          <p:nvPr/>
        </p:nvSpPr>
        <p:spPr bwMode="auto">
          <a:xfrm flipH="1" flipV="1">
            <a:off x="2786063" y="4043363"/>
            <a:ext cx="231775" cy="26352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5" name="Object 21"/>
          <p:cNvGraphicFramePr>
            <a:graphicFrameLocks noChangeAspect="1"/>
          </p:cNvGraphicFramePr>
          <p:nvPr/>
        </p:nvGraphicFramePr>
        <p:xfrm>
          <a:off x="515938" y="4972050"/>
          <a:ext cx="3438525" cy="155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48" name="Równanie" r:id="rId6" imgW="1968500" imgH="889000" progId="Equation.3">
                  <p:embed/>
                </p:oleObj>
              </mc:Choice>
              <mc:Fallback>
                <p:oleObj name="Równanie" r:id="rId6" imgW="1968500" imgH="88900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5938" y="4972050"/>
                        <a:ext cx="3438525" cy="1552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 Box 22"/>
          <p:cNvSpPr txBox="1">
            <a:spLocks noChangeArrowheads="1"/>
          </p:cNvSpPr>
          <p:nvPr/>
        </p:nvSpPr>
        <p:spPr bwMode="auto">
          <a:xfrm>
            <a:off x="2058988" y="5815013"/>
            <a:ext cx="16764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160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Przyśpieszenie</a:t>
            </a:r>
          </a:p>
        </p:txBody>
      </p:sp>
      <p:sp>
        <p:nvSpPr>
          <p:cNvPr id="17" name="Line 23"/>
          <p:cNvSpPr>
            <a:spLocks noChangeShapeType="1"/>
          </p:cNvSpPr>
          <p:nvPr/>
        </p:nvSpPr>
        <p:spPr bwMode="auto">
          <a:xfrm flipH="1" flipV="1">
            <a:off x="1198563" y="5580063"/>
            <a:ext cx="949325" cy="39052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 Box 13"/>
          <p:cNvSpPr txBox="1">
            <a:spLocks noChangeArrowheads="1"/>
          </p:cNvSpPr>
          <p:nvPr/>
        </p:nvSpPr>
        <p:spPr bwMode="auto">
          <a:xfrm>
            <a:off x="5335588" y="3181350"/>
            <a:ext cx="2743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pl-PL" b="1" dirty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Wyjście regulatora</a:t>
            </a:r>
            <a:r>
              <a:rPr lang="pl-PL" dirty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pl-PL" dirty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</p:txBody>
      </p:sp>
      <p:graphicFrame>
        <p:nvGraphicFramePr>
          <p:cNvPr id="19" name="Object 8"/>
          <p:cNvGraphicFramePr>
            <a:graphicFrameLocks noChangeAspect="1"/>
          </p:cNvGraphicFramePr>
          <p:nvPr/>
        </p:nvGraphicFramePr>
        <p:xfrm>
          <a:off x="5392738" y="3633788"/>
          <a:ext cx="1084262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49" name="Równanie" r:id="rId8" imgW="571252" imgH="215806" progId="Equation.3">
                  <p:embed/>
                </p:oleObj>
              </mc:Choice>
              <mc:Fallback>
                <p:oleObj name="Równanie" r:id="rId8" imgW="571252" imgH="215806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2738" y="3633788"/>
                        <a:ext cx="1084262" cy="409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 Box 15"/>
          <p:cNvSpPr txBox="1">
            <a:spLocks noChangeArrowheads="1"/>
          </p:cNvSpPr>
          <p:nvPr/>
        </p:nvSpPr>
        <p:spPr bwMode="auto">
          <a:xfrm>
            <a:off x="5226050" y="4333875"/>
            <a:ext cx="12382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160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Siła ciągu</a:t>
            </a:r>
          </a:p>
        </p:txBody>
      </p:sp>
      <p:sp>
        <p:nvSpPr>
          <p:cNvPr id="21" name="Line 16"/>
          <p:cNvSpPr>
            <a:spLocks noChangeShapeType="1"/>
          </p:cNvSpPr>
          <p:nvPr/>
        </p:nvSpPr>
        <p:spPr bwMode="auto">
          <a:xfrm flipV="1">
            <a:off x="5976938" y="3986213"/>
            <a:ext cx="152400" cy="4572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8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9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4" grpId="0" autoUpdateAnimBg="0"/>
      <p:bldP spid="5" grpId="0" autoUpdateAnimBg="0"/>
      <p:bldP spid="6" grpId="0" autoUpdateAnimBg="0"/>
      <p:bldP spid="7" grpId="0" autoUpdateAnimBg="0"/>
      <p:bldP spid="9" grpId="0" autoUpdateAnimBg="0"/>
      <p:bldP spid="10" grpId="0" animBg="1"/>
      <p:bldP spid="11" grpId="0" autoUpdateAnimBg="0"/>
      <p:bldP spid="12" grpId="0" autoUpdateAnimBg="0"/>
      <p:bldP spid="13" grpId="0" animBg="1"/>
      <p:bldP spid="14" grpId="0" animBg="1"/>
      <p:bldP spid="16" grpId="0" autoUpdateAnimBg="0"/>
      <p:bldP spid="17" grpId="0" animBg="1"/>
      <p:bldP spid="18" grpId="0" autoUpdateAnimBg="0"/>
      <p:bldP spid="20" grpId="0" autoUpdateAnimBg="0"/>
      <p:bldP spid="21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477838" y="433388"/>
            <a:ext cx="3819525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Struktura układu sterowania</a:t>
            </a:r>
            <a:endParaRPr lang="pl-PL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Grupa 6"/>
          <p:cNvGrpSpPr/>
          <p:nvPr/>
        </p:nvGrpSpPr>
        <p:grpSpPr>
          <a:xfrm>
            <a:off x="895350" y="1044575"/>
            <a:ext cx="7270750" cy="1390650"/>
            <a:chOff x="895350" y="1044575"/>
            <a:chExt cx="7270750" cy="1390650"/>
          </a:xfrm>
        </p:grpSpPr>
        <p:pic>
          <p:nvPicPr>
            <p:cNvPr id="3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95350" y="1044575"/>
              <a:ext cx="7270750" cy="1390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Prostokąt zaokrąglony 3"/>
            <p:cNvSpPr/>
            <p:nvPr/>
          </p:nvSpPr>
          <p:spPr>
            <a:xfrm>
              <a:off x="3382963" y="1333500"/>
              <a:ext cx="1773237" cy="1068388"/>
            </a:xfrm>
            <a:prstGeom prst="roundRect">
              <a:avLst/>
            </a:prstGeom>
            <a:solidFill>
              <a:schemeClr val="accent1">
                <a:alpha val="3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552450" y="2735263"/>
            <a:ext cx="8194675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Prototypowanie układu sterowania  w środowisku MATLAB/Siomulink</a:t>
            </a:r>
            <a:endParaRPr lang="pl-PL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2175" y="3390900"/>
            <a:ext cx="7304088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5" grpId="0" autoUpdateAnimBg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374650" y="519113"/>
            <a:ext cx="8359775" cy="75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Ustalamy wartości lingwistyczne wejścia Velocity Error (VE): Negative Error (NE), Zero Error (ZE), Positive Error (PE)</a:t>
            </a:r>
            <a:endParaRPr lang="pl-PL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800" y="2941638"/>
            <a:ext cx="4537075" cy="3506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428625" y="1331913"/>
            <a:ext cx="8359775" cy="75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Ustalamy wartości lingwistyczne wejścia Acceleration (A): Negative Acceleration (NA), Zero Acceleration (ZA), Positive Acceleration (PA)</a:t>
            </a:r>
            <a:endParaRPr lang="pl-PL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91050" y="2973388"/>
            <a:ext cx="4321175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71475" y="2454275"/>
            <a:ext cx="8359775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Definiujemy funkcje przynależności ustalonych wartości wejść</a:t>
            </a:r>
            <a:endParaRPr lang="pl-PL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4" grpId="0" autoUpdateAnimBg="0"/>
      <p:bldP spid="6" grpId="0" autoUpdateAnimBg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417513" y="473075"/>
            <a:ext cx="835977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Ustalamy wartości lingwistyczne wyjścia Engine Force: Minimum (Min), Normal, Maximum (Max)</a:t>
            </a:r>
            <a:endParaRPr lang="pl-PL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5413" y="1898650"/>
            <a:ext cx="3935412" cy="293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404813" y="1308100"/>
            <a:ext cx="8359775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Definiujemy funkcje przynależności ustalonych wartości wyjścia</a:t>
            </a:r>
            <a:endParaRPr lang="pl-PL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4" grpId="0" autoUpdateAnimBg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029" y="1073686"/>
            <a:ext cx="3376612" cy="237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327025" y="525463"/>
            <a:ext cx="8359775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Konstruujemy tablicę reguł (model) regulatora rozmytego</a:t>
            </a:r>
            <a:endParaRPr lang="pl-PL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666750" y="4203700"/>
            <a:ext cx="3287713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Powierzchnia odpowiedzi regulatora rozmytego </a:t>
            </a:r>
            <a:endParaRPr lang="pl-PL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68775" y="3400425"/>
            <a:ext cx="3917950" cy="318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5365026" y="2627601"/>
            <a:ext cx="2194868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Dziewięć  reguł</a:t>
            </a:r>
            <a:endParaRPr lang="pl-PL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288664" y="1247194"/>
            <a:ext cx="4597759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Wejście: 2, wartości 1.: 3, wartości 2.: 3</a:t>
            </a:r>
            <a:endParaRPr lang="pl-PL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4338028" y="1798839"/>
            <a:ext cx="3727875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Wyjście: 1, wartości 3</a:t>
            </a:r>
            <a:endParaRPr lang="pl-PL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AutoShape 22"/>
          <p:cNvSpPr>
            <a:spLocks noChangeArrowheads="1"/>
          </p:cNvSpPr>
          <p:nvPr/>
        </p:nvSpPr>
        <p:spPr bwMode="auto">
          <a:xfrm>
            <a:off x="6023554" y="2253826"/>
            <a:ext cx="762000" cy="3048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4" grpId="0" autoUpdateAnimBg="0"/>
      <p:bldP spid="7" grpId="0" autoUpdateAnimBg="0"/>
      <p:bldP spid="8" grpId="0" autoUpdateAnimBg="0"/>
      <p:bldP spid="9" grpId="0" autoUpdateAnimBg="0"/>
      <p:bldP spid="10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327025" y="460375"/>
            <a:ext cx="8359775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pl-PL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Wyniki testowe prototypu regulatora rozmytego</a:t>
            </a:r>
            <a:endParaRPr lang="pl-PL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Grupa 6"/>
          <p:cNvGrpSpPr/>
          <p:nvPr/>
        </p:nvGrpSpPr>
        <p:grpSpPr>
          <a:xfrm>
            <a:off x="261938" y="925513"/>
            <a:ext cx="8683625" cy="5013325"/>
            <a:chOff x="261938" y="925513"/>
            <a:chExt cx="8683625" cy="5013325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3850" y="925513"/>
              <a:ext cx="4267200" cy="2295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545013" y="939800"/>
              <a:ext cx="4400550" cy="2266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61938" y="3671888"/>
              <a:ext cx="4257675" cy="2266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556125" y="3690938"/>
              <a:ext cx="4371975" cy="2228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362326" y="1340768"/>
            <a:ext cx="819383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Dziękuję</a:t>
            </a:r>
          </a:p>
          <a:p>
            <a:pPr algn="ctr"/>
            <a:r>
              <a:rPr lang="pl-PL" sz="24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– koniec materiału prezentowanego podczas wykładu </a:t>
            </a:r>
            <a:endParaRPr lang="pl-PL" sz="24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Obraz 3" descr="dewiza kolor oś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810" y="3156681"/>
            <a:ext cx="2170405" cy="25765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2"/>
          <p:cNvSpPr txBox="1">
            <a:spLocks noChangeArrowheads="1"/>
          </p:cNvSpPr>
          <p:nvPr/>
        </p:nvSpPr>
        <p:spPr bwMode="auto">
          <a:xfrm>
            <a:off x="547688" y="446088"/>
            <a:ext cx="79629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Model rozmyty - zapis wiedzy w postaci reguł rozmytych</a:t>
            </a:r>
            <a:endParaRPr lang="pl-PL" b="1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Object 10"/>
          <p:cNvGraphicFramePr>
            <a:graphicFrameLocks noChangeAspect="1"/>
          </p:cNvGraphicFramePr>
          <p:nvPr/>
        </p:nvGraphicFramePr>
        <p:xfrm>
          <a:off x="1279525" y="3633788"/>
          <a:ext cx="6543675" cy="2347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Picture" r:id="rId3" imgW="9372600" imgH="3365500" progId="Word.Picture.8">
                  <p:embed/>
                </p:oleObj>
              </mc:Choice>
              <mc:Fallback>
                <p:oleObj name="Picture" r:id="rId3" imgW="9372600" imgH="3365500" progId="Word.Picture.8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9525" y="3633788"/>
                        <a:ext cx="6543675" cy="2347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06413" y="876300"/>
            <a:ext cx="79629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Budujemy system sterowania temperaturą</a:t>
            </a:r>
          </a:p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Źródło ciepła: piec opalany gazem dopływającym ze stałym natężeniem, zmieniamy natężenie dopływu tlenu O</a:t>
            </a:r>
            <a:r>
              <a:rPr lang="pl-PL" sz="1600" baseline="-2500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2</a:t>
            </a:r>
            <a:endParaRPr lang="pl-PL" sz="1600" b="1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Grupa 4"/>
          <p:cNvGrpSpPr>
            <a:grpSpLocks/>
          </p:cNvGrpSpPr>
          <p:nvPr/>
        </p:nvGrpSpPr>
        <p:grpSpPr bwMode="auto">
          <a:xfrm>
            <a:off x="446954" y="1976438"/>
            <a:ext cx="8365259" cy="1174750"/>
            <a:chOff x="447110" y="1976582"/>
            <a:chExt cx="8364381" cy="1175249"/>
          </a:xfrm>
        </p:grpSpPr>
        <p:sp>
          <p:nvSpPr>
            <p:cNvPr id="2054" name="Rectangle 3"/>
            <p:cNvSpPr>
              <a:spLocks noChangeArrowheads="1"/>
            </p:cNvSpPr>
            <p:nvPr/>
          </p:nvSpPr>
          <p:spPr bwMode="auto">
            <a:xfrm>
              <a:off x="447110" y="2101418"/>
              <a:ext cx="352915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sz="1400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Wejście – x, natężenie dopływu tlenu O</a:t>
              </a:r>
              <a:r>
                <a:rPr lang="pl-PL" sz="1400" baseline="-25000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pl-PL" sz="14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55" name="Rectangle 4"/>
            <p:cNvSpPr>
              <a:spLocks noChangeArrowheads="1"/>
            </p:cNvSpPr>
            <p:nvPr/>
          </p:nvSpPr>
          <p:spPr bwMode="auto">
            <a:xfrm>
              <a:off x="5906079" y="2107622"/>
              <a:ext cx="226810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sz="140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Wyjście – y, moc grzejna</a:t>
              </a:r>
            </a:p>
          </p:txBody>
        </p:sp>
        <p:grpSp>
          <p:nvGrpSpPr>
            <p:cNvPr id="2056" name="Grupa 12"/>
            <p:cNvGrpSpPr>
              <a:grpSpLocks/>
            </p:cNvGrpSpPr>
            <p:nvPr/>
          </p:nvGrpSpPr>
          <p:grpSpPr bwMode="auto">
            <a:xfrm>
              <a:off x="2078181" y="1976582"/>
              <a:ext cx="5509491" cy="1117600"/>
              <a:chOff x="2078181" y="1976582"/>
              <a:chExt cx="5509491" cy="1117600"/>
            </a:xfrm>
          </p:grpSpPr>
          <p:sp>
            <p:nvSpPr>
              <p:cNvPr id="11" name="Prostokąt zaokrąglony 10"/>
              <p:cNvSpPr/>
              <p:nvPr/>
            </p:nvSpPr>
            <p:spPr>
              <a:xfrm>
                <a:off x="3778057" y="1976582"/>
                <a:ext cx="2096868" cy="1118075"/>
              </a:xfrm>
              <a:prstGeom prst="round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60" name="pole tekstowe 7"/>
              <p:cNvSpPr txBox="1">
                <a:spLocks noChangeArrowheads="1"/>
              </p:cNvSpPr>
              <p:nvPr/>
            </p:nvSpPr>
            <p:spPr bwMode="auto">
              <a:xfrm>
                <a:off x="4110182" y="2327564"/>
                <a:ext cx="1422400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pl-PL" sz="1600">
                    <a:latin typeface="Arial" pitchFamily="34" charset="0"/>
                    <a:cs typeface="Arial" pitchFamily="34" charset="0"/>
                  </a:rPr>
                  <a:t>Piec</a:t>
                </a:r>
              </a:p>
            </p:txBody>
          </p:sp>
          <p:cxnSp>
            <p:nvCxnSpPr>
              <p:cNvPr id="13" name="Łącznik prosty ze strzałką 12"/>
              <p:cNvCxnSpPr/>
              <p:nvPr/>
            </p:nvCxnSpPr>
            <p:spPr>
              <a:xfrm>
                <a:off x="2078024" y="2503856"/>
                <a:ext cx="1709557" cy="7940"/>
              </a:xfrm>
              <a:prstGeom prst="straightConnector1">
                <a:avLst/>
              </a:prstGeom>
              <a:ln w="1905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Łącznik prosty ze strzałką 13"/>
              <p:cNvCxnSpPr/>
              <p:nvPr/>
            </p:nvCxnSpPr>
            <p:spPr>
              <a:xfrm>
                <a:off x="5878100" y="2535620"/>
                <a:ext cx="1709557" cy="9529"/>
              </a:xfrm>
              <a:prstGeom prst="straightConnector1">
                <a:avLst/>
              </a:prstGeom>
              <a:ln w="1905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57" name="Rectangle 5"/>
            <p:cNvSpPr>
              <a:spLocks noChangeArrowheads="1"/>
            </p:cNvSpPr>
            <p:nvPr/>
          </p:nvSpPr>
          <p:spPr bwMode="auto">
            <a:xfrm>
              <a:off x="574819" y="2628611"/>
              <a:ext cx="3064309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sz="140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Wartości lingwistyczne wejścia – T(x) = {Niskie, OK, Wysokie}</a:t>
              </a:r>
            </a:p>
          </p:txBody>
        </p:sp>
        <p:sp>
          <p:nvSpPr>
            <p:cNvPr id="2058" name="Rectangle 6"/>
            <p:cNvSpPr>
              <a:spLocks noChangeArrowheads="1"/>
            </p:cNvSpPr>
            <p:nvPr/>
          </p:nvSpPr>
          <p:spPr bwMode="auto">
            <a:xfrm>
              <a:off x="5898717" y="2585171"/>
              <a:ext cx="291277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sz="140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Wartości lingwistyczne wyjścia – T(y) = {Niska, Wysoka}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569913" y="1152525"/>
            <a:ext cx="50927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60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Działanie obiektu – model rozmyty obiektu:</a:t>
            </a:r>
            <a:endParaRPr lang="pl-PL" sz="1600" b="1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upa 2"/>
          <p:cNvGrpSpPr>
            <a:grpSpLocks/>
          </p:cNvGrpSpPr>
          <p:nvPr/>
        </p:nvGrpSpPr>
        <p:grpSpPr bwMode="auto">
          <a:xfrm>
            <a:off x="666750" y="1592263"/>
            <a:ext cx="6926263" cy="1119187"/>
            <a:chOff x="667333" y="1591997"/>
            <a:chExt cx="6924958" cy="1119027"/>
          </a:xfrm>
        </p:grpSpPr>
        <p:sp>
          <p:nvSpPr>
            <p:cNvPr id="47119" name="Text Box 2"/>
            <p:cNvSpPr txBox="1">
              <a:spLocks noChangeArrowheads="1"/>
            </p:cNvSpPr>
            <p:nvPr/>
          </p:nvSpPr>
          <p:spPr bwMode="auto">
            <a:xfrm>
              <a:off x="667333" y="1591997"/>
              <a:ext cx="676794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sz="1600">
                  <a:latin typeface="Arial" pitchFamily="34" charset="0"/>
                  <a:cs typeface="Arial" pitchFamily="34" charset="0"/>
                </a:rPr>
                <a:t>R1: JEŻELI </a:t>
              </a:r>
              <a:r>
                <a:rPr lang="pl-PL" sz="1600" i="1">
                  <a:latin typeface="Arial" pitchFamily="34" charset="0"/>
                  <a:cs typeface="Arial" pitchFamily="34" charset="0"/>
                </a:rPr>
                <a:t>Natężenie dopływu O</a:t>
              </a:r>
              <a:r>
                <a:rPr lang="pl-PL" sz="1600" i="1" baseline="-25000">
                  <a:latin typeface="Arial" pitchFamily="34" charset="0"/>
                  <a:cs typeface="Arial" pitchFamily="34" charset="0"/>
                </a:rPr>
                <a:t>2</a:t>
              </a:r>
              <a:r>
                <a:rPr lang="pl-PL" sz="1600" i="1">
                  <a:latin typeface="Arial" pitchFamily="34" charset="0"/>
                  <a:cs typeface="Arial" pitchFamily="34" charset="0"/>
                </a:rPr>
                <a:t> = Niskie       </a:t>
              </a:r>
              <a:r>
                <a:rPr lang="pl-PL" sz="1600">
                  <a:latin typeface="Arial" pitchFamily="34" charset="0"/>
                  <a:cs typeface="Arial" pitchFamily="34" charset="0"/>
                </a:rPr>
                <a:t>TO </a:t>
              </a:r>
              <a:r>
                <a:rPr lang="pl-PL" sz="1600" i="1">
                  <a:latin typeface="Arial" pitchFamily="34" charset="0"/>
                  <a:cs typeface="Arial" pitchFamily="34" charset="0"/>
                </a:rPr>
                <a:t>Moc cieplna = Niska </a:t>
              </a:r>
              <a:r>
                <a:rPr lang="pl-PL" sz="1600">
                  <a:latin typeface="Arial" pitchFamily="34" charset="0"/>
                  <a:cs typeface="Arial" pitchFamily="34" charset="0"/>
                </a:rPr>
                <a:t> </a:t>
              </a:r>
              <a:endParaRPr lang="pl-PL" sz="16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120" name="Text Box 2"/>
            <p:cNvSpPr txBox="1">
              <a:spLocks noChangeArrowheads="1"/>
            </p:cNvSpPr>
            <p:nvPr/>
          </p:nvSpPr>
          <p:spPr bwMode="auto">
            <a:xfrm>
              <a:off x="690424" y="1966070"/>
              <a:ext cx="690186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sz="1600">
                  <a:latin typeface="Arial" pitchFamily="34" charset="0"/>
                  <a:cs typeface="Arial" pitchFamily="34" charset="0"/>
                </a:rPr>
                <a:t>R2: JEŻELI </a:t>
              </a:r>
              <a:r>
                <a:rPr lang="pl-PL" sz="1600" i="1">
                  <a:latin typeface="Arial" pitchFamily="34" charset="0"/>
                  <a:cs typeface="Arial" pitchFamily="34" charset="0"/>
                </a:rPr>
                <a:t>Natężenie dopływu O</a:t>
              </a:r>
              <a:r>
                <a:rPr lang="pl-PL" sz="1600" i="1" baseline="-25000">
                  <a:latin typeface="Arial" pitchFamily="34" charset="0"/>
                  <a:cs typeface="Arial" pitchFamily="34" charset="0"/>
                </a:rPr>
                <a:t>2</a:t>
              </a:r>
              <a:r>
                <a:rPr lang="pl-PL" sz="1600" i="1">
                  <a:latin typeface="Arial" pitchFamily="34" charset="0"/>
                  <a:cs typeface="Arial" pitchFamily="34" charset="0"/>
                </a:rPr>
                <a:t> = OK           </a:t>
              </a:r>
              <a:r>
                <a:rPr lang="pl-PL" sz="1600">
                  <a:latin typeface="Arial" pitchFamily="34" charset="0"/>
                  <a:cs typeface="Arial" pitchFamily="34" charset="0"/>
                </a:rPr>
                <a:t>TO </a:t>
              </a:r>
              <a:r>
                <a:rPr lang="pl-PL" sz="1600" i="1">
                  <a:latin typeface="Arial" pitchFamily="34" charset="0"/>
                  <a:cs typeface="Arial" pitchFamily="34" charset="0"/>
                </a:rPr>
                <a:t>Moc cieplna = Wysoka </a:t>
              </a:r>
              <a:r>
                <a:rPr lang="pl-PL" sz="1600">
                  <a:latin typeface="Arial" pitchFamily="34" charset="0"/>
                  <a:cs typeface="Arial" pitchFamily="34" charset="0"/>
                </a:rPr>
                <a:t> </a:t>
              </a:r>
              <a:endParaRPr lang="pl-PL" sz="16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121" name="Text Box 2"/>
            <p:cNvSpPr txBox="1">
              <a:spLocks noChangeArrowheads="1"/>
            </p:cNvSpPr>
            <p:nvPr/>
          </p:nvSpPr>
          <p:spPr bwMode="auto">
            <a:xfrm>
              <a:off x="727369" y="2372470"/>
              <a:ext cx="676794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sz="1600">
                  <a:latin typeface="Arial" pitchFamily="34" charset="0"/>
                  <a:cs typeface="Arial" pitchFamily="34" charset="0"/>
                </a:rPr>
                <a:t>R3: JEŻELI </a:t>
              </a:r>
              <a:r>
                <a:rPr lang="pl-PL" sz="1600" i="1">
                  <a:latin typeface="Arial" pitchFamily="34" charset="0"/>
                  <a:cs typeface="Arial" pitchFamily="34" charset="0"/>
                </a:rPr>
                <a:t>Natężenie dopływu O</a:t>
              </a:r>
              <a:r>
                <a:rPr lang="pl-PL" sz="1600" i="1" baseline="-25000">
                  <a:latin typeface="Arial" pitchFamily="34" charset="0"/>
                  <a:cs typeface="Arial" pitchFamily="34" charset="0"/>
                </a:rPr>
                <a:t>2</a:t>
              </a:r>
              <a:r>
                <a:rPr lang="pl-PL" sz="1600" i="1">
                  <a:latin typeface="Arial" pitchFamily="34" charset="0"/>
                  <a:cs typeface="Arial" pitchFamily="34" charset="0"/>
                </a:rPr>
                <a:t> = Wysokie  </a:t>
              </a:r>
              <a:r>
                <a:rPr lang="pl-PL" sz="1600">
                  <a:latin typeface="Arial" pitchFamily="34" charset="0"/>
                  <a:cs typeface="Arial" pitchFamily="34" charset="0"/>
                </a:rPr>
                <a:t>TO </a:t>
              </a:r>
              <a:r>
                <a:rPr lang="pl-PL" sz="1600" i="1">
                  <a:latin typeface="Arial" pitchFamily="34" charset="0"/>
                  <a:cs typeface="Arial" pitchFamily="34" charset="0"/>
                </a:rPr>
                <a:t>Moc cieplna = Niska </a:t>
              </a:r>
              <a:r>
                <a:rPr lang="pl-PL" sz="1600">
                  <a:latin typeface="Arial" pitchFamily="34" charset="0"/>
                  <a:cs typeface="Arial" pitchFamily="34" charset="0"/>
                </a:rPr>
                <a:t> </a:t>
              </a:r>
              <a:endParaRPr lang="pl-PL" sz="1600" b="1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" name="Grupa 6"/>
          <p:cNvGrpSpPr>
            <a:grpSpLocks/>
          </p:cNvGrpSpPr>
          <p:nvPr/>
        </p:nvGrpSpPr>
        <p:grpSpPr bwMode="auto">
          <a:xfrm>
            <a:off x="1423988" y="2668588"/>
            <a:ext cx="4256087" cy="814387"/>
            <a:chOff x="1424716" y="2669309"/>
            <a:chExt cx="4255648" cy="812951"/>
          </a:xfrm>
        </p:grpSpPr>
        <p:sp>
          <p:nvSpPr>
            <p:cNvPr id="47115" name="Text Box 2"/>
            <p:cNvSpPr txBox="1">
              <a:spLocks noChangeArrowheads="1"/>
            </p:cNvSpPr>
            <p:nvPr/>
          </p:nvSpPr>
          <p:spPr bwMode="auto">
            <a:xfrm>
              <a:off x="1424716" y="3143706"/>
              <a:ext cx="2694702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sz="160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Zmienne lingwistyczne</a:t>
              </a:r>
              <a:endParaRPr lang="pl-PL" sz="1600" b="1">
                <a:solidFill>
                  <a:srgbClr val="000099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47116" name="Grupa 15"/>
            <p:cNvGrpSpPr>
              <a:grpSpLocks/>
            </p:cNvGrpSpPr>
            <p:nvPr/>
          </p:nvGrpSpPr>
          <p:grpSpPr bwMode="auto">
            <a:xfrm>
              <a:off x="2558474" y="2669309"/>
              <a:ext cx="3121890" cy="480291"/>
              <a:chOff x="2558474" y="2669309"/>
              <a:chExt cx="3121890" cy="480291"/>
            </a:xfrm>
          </p:grpSpPr>
          <p:cxnSp>
            <p:nvCxnSpPr>
              <p:cNvPr id="10" name="Łącznik prosty ze strzałką 8"/>
              <p:cNvCxnSpPr/>
              <p:nvPr/>
            </p:nvCxnSpPr>
            <p:spPr>
              <a:xfrm rot="16200000" flipV="1">
                <a:off x="2345762" y="2891129"/>
                <a:ext cx="470656" cy="46032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Łącznik prosty ze strzałką 10"/>
              <p:cNvCxnSpPr/>
              <p:nvPr/>
            </p:nvCxnSpPr>
            <p:spPr>
              <a:xfrm flipV="1">
                <a:off x="2635853" y="2669309"/>
                <a:ext cx="3044511" cy="465902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2" name="Grupa 11"/>
          <p:cNvGrpSpPr>
            <a:grpSpLocks/>
          </p:cNvGrpSpPr>
          <p:nvPr/>
        </p:nvGrpSpPr>
        <p:grpSpPr bwMode="auto">
          <a:xfrm>
            <a:off x="4156075" y="2651125"/>
            <a:ext cx="4433888" cy="835025"/>
            <a:chOff x="4156365" y="2650836"/>
            <a:chExt cx="4433454" cy="836042"/>
          </a:xfrm>
        </p:grpSpPr>
        <p:sp>
          <p:nvSpPr>
            <p:cNvPr id="47111" name="Text Box 2"/>
            <p:cNvSpPr txBox="1">
              <a:spLocks noChangeArrowheads="1"/>
            </p:cNvSpPr>
            <p:nvPr/>
          </p:nvSpPr>
          <p:spPr bwMode="auto">
            <a:xfrm>
              <a:off x="4156365" y="3148324"/>
              <a:ext cx="4433454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l-PL" sz="160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Wartości lingwistyczne – zbiory rozmyte</a:t>
              </a:r>
              <a:endParaRPr lang="pl-PL" sz="1600" b="1">
                <a:solidFill>
                  <a:srgbClr val="000099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47112" name="Grupa 17"/>
            <p:cNvGrpSpPr>
              <a:grpSpLocks/>
            </p:cNvGrpSpPr>
            <p:nvPr/>
          </p:nvGrpSpPr>
          <p:grpSpPr bwMode="auto">
            <a:xfrm>
              <a:off x="4516583" y="2650836"/>
              <a:ext cx="2327563" cy="535713"/>
              <a:chOff x="4516583" y="2650836"/>
              <a:chExt cx="2327563" cy="535713"/>
            </a:xfrm>
          </p:grpSpPr>
          <p:cxnSp>
            <p:nvCxnSpPr>
              <p:cNvPr id="15" name="Łącznik prosty ze strzałką 13"/>
              <p:cNvCxnSpPr/>
              <p:nvPr/>
            </p:nvCxnSpPr>
            <p:spPr>
              <a:xfrm rot="10800000">
                <a:off x="4516693" y="2650836"/>
                <a:ext cx="1550835" cy="526103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Łącznik prosty ze strzałką 15"/>
              <p:cNvCxnSpPr/>
              <p:nvPr/>
            </p:nvCxnSpPr>
            <p:spPr>
              <a:xfrm flipV="1">
                <a:off x="6178642" y="2706467"/>
                <a:ext cx="665098" cy="480009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~AUT00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7488" y="2135544"/>
            <a:ext cx="3581400" cy="246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15"/>
          <p:cNvSpPr txBox="1">
            <a:spLocks noChangeArrowheads="1"/>
          </p:cNvSpPr>
          <p:nvPr/>
        </p:nvSpPr>
        <p:spPr bwMode="auto">
          <a:xfrm>
            <a:off x="631825" y="1910119"/>
            <a:ext cx="2117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2563" indent="-182563">
              <a:spcBef>
                <a:spcPct val="50000"/>
              </a:spcBef>
            </a:pPr>
            <a:r>
              <a:rPr lang="pl-PL" sz="200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Obiekt</a:t>
            </a:r>
          </a:p>
        </p:txBody>
      </p:sp>
      <p:pic>
        <p:nvPicPr>
          <p:cNvPr id="4" name="Picture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73375" y="3388082"/>
            <a:ext cx="5873750" cy="243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17"/>
          <p:cNvSpPr txBox="1">
            <a:spLocks noChangeArrowheads="1"/>
          </p:cNvSpPr>
          <p:nvPr/>
        </p:nvSpPr>
        <p:spPr bwMode="auto">
          <a:xfrm>
            <a:off x="3879850" y="2949932"/>
            <a:ext cx="4205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Struktura systemu sterowania</a:t>
            </a:r>
          </a:p>
        </p:txBody>
      </p:sp>
      <p:sp>
        <p:nvSpPr>
          <p:cNvPr id="50183" name="Text Box 16"/>
          <p:cNvSpPr txBox="1">
            <a:spLocks noChangeArrowheads="1"/>
          </p:cNvSpPr>
          <p:nvPr/>
        </p:nvSpPr>
        <p:spPr bwMode="auto">
          <a:xfrm>
            <a:off x="517524" y="738544"/>
            <a:ext cx="829236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Przykład </a:t>
            </a:r>
            <a:r>
              <a:rPr lang="pl-PL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przygotowania budowy modelu rozmytego lingwistycznego:</a:t>
            </a:r>
            <a:endParaRPr lang="pl-PL" sz="20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~AUT00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27125" y="884238"/>
            <a:ext cx="3581400" cy="2465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13"/>
          <p:cNvSpPr txBox="1">
            <a:spLocks noChangeArrowheads="1"/>
          </p:cNvSpPr>
          <p:nvPr/>
        </p:nvSpPr>
        <p:spPr bwMode="auto">
          <a:xfrm>
            <a:off x="4433888" y="836613"/>
            <a:ext cx="2743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pl-PL" sz="200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Wejścia regulatora:</a:t>
            </a:r>
            <a:r>
              <a:rPr lang="pl-PL" sz="200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</p:txBody>
      </p:sp>
      <p:graphicFrame>
        <p:nvGraphicFramePr>
          <p:cNvPr id="4" name="Object 14"/>
          <p:cNvGraphicFramePr>
            <a:graphicFrameLocks noChangeAspect="1"/>
          </p:cNvGraphicFramePr>
          <p:nvPr/>
        </p:nvGraphicFramePr>
        <p:xfrm>
          <a:off x="4705350" y="1293813"/>
          <a:ext cx="2659063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8" name="Równanie" r:id="rId4" imgW="1028700" imgH="190500" progId="Equation.3">
                  <p:embed/>
                </p:oleObj>
              </mc:Choice>
              <mc:Fallback>
                <p:oleObj name="Równanie" r:id="rId4" imgW="1028700" imgH="19050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05350" y="1293813"/>
                        <a:ext cx="2659063" cy="492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4357688" y="2055813"/>
            <a:ext cx="16764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00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Odchylenie od położenia pożądanego</a:t>
            </a:r>
          </a:p>
        </p:txBody>
      </p:sp>
      <p:sp>
        <p:nvSpPr>
          <p:cNvPr id="6" name="Line 16"/>
          <p:cNvSpPr>
            <a:spLocks noChangeShapeType="1"/>
          </p:cNvSpPr>
          <p:nvPr/>
        </p:nvSpPr>
        <p:spPr bwMode="auto">
          <a:xfrm flipV="1">
            <a:off x="5119688" y="1674813"/>
            <a:ext cx="152400" cy="4572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17"/>
          <p:cNvSpPr txBox="1">
            <a:spLocks noChangeArrowheads="1"/>
          </p:cNvSpPr>
          <p:nvPr/>
        </p:nvSpPr>
        <p:spPr bwMode="auto">
          <a:xfrm>
            <a:off x="5729288" y="2055813"/>
            <a:ext cx="1676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00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Położenie pożądane</a:t>
            </a:r>
          </a:p>
        </p:txBody>
      </p:sp>
      <p:sp>
        <p:nvSpPr>
          <p:cNvPr id="8" name="Text Box 18"/>
          <p:cNvSpPr txBox="1">
            <a:spLocks noChangeArrowheads="1"/>
          </p:cNvSpPr>
          <p:nvPr/>
        </p:nvSpPr>
        <p:spPr bwMode="auto">
          <a:xfrm>
            <a:off x="7024688" y="2055813"/>
            <a:ext cx="1676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00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Położenie aktualne</a:t>
            </a:r>
          </a:p>
        </p:txBody>
      </p:sp>
      <p:sp>
        <p:nvSpPr>
          <p:cNvPr id="9" name="Line 19"/>
          <p:cNvSpPr>
            <a:spLocks noChangeShapeType="1"/>
          </p:cNvSpPr>
          <p:nvPr/>
        </p:nvSpPr>
        <p:spPr bwMode="auto">
          <a:xfrm flipH="1" flipV="1">
            <a:off x="6110288" y="1674813"/>
            <a:ext cx="457200" cy="5334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Line 20"/>
          <p:cNvSpPr>
            <a:spLocks noChangeShapeType="1"/>
          </p:cNvSpPr>
          <p:nvPr/>
        </p:nvSpPr>
        <p:spPr bwMode="auto">
          <a:xfrm flipH="1" flipV="1">
            <a:off x="6796088" y="1674813"/>
            <a:ext cx="990600" cy="4572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Object 21"/>
          <p:cNvGraphicFramePr>
            <a:graphicFrameLocks noChangeAspect="1"/>
          </p:cNvGraphicFramePr>
          <p:nvPr/>
        </p:nvGraphicFramePr>
        <p:xfrm>
          <a:off x="4770438" y="3032125"/>
          <a:ext cx="1587500" cy="944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9" name="Równanie" r:id="rId6" imgW="596641" imgH="355446" progId="Equation.3">
                  <p:embed/>
                </p:oleObj>
              </mc:Choice>
              <mc:Fallback>
                <p:oleObj name="Równanie" r:id="rId6" imgW="596641" imgH="355446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0438" y="3032125"/>
                        <a:ext cx="1587500" cy="944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22"/>
          <p:cNvSpPr txBox="1">
            <a:spLocks noChangeArrowheads="1"/>
          </p:cNvSpPr>
          <p:nvPr/>
        </p:nvSpPr>
        <p:spPr bwMode="auto">
          <a:xfrm>
            <a:off x="6080125" y="3854450"/>
            <a:ext cx="16764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00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Zmiana odchylenia od położenia pożądanego</a:t>
            </a:r>
          </a:p>
        </p:txBody>
      </p:sp>
      <p:sp>
        <p:nvSpPr>
          <p:cNvPr id="13" name="Line 23"/>
          <p:cNvSpPr>
            <a:spLocks noChangeShapeType="1"/>
          </p:cNvSpPr>
          <p:nvPr/>
        </p:nvSpPr>
        <p:spPr bwMode="auto">
          <a:xfrm flipH="1" flipV="1">
            <a:off x="5837238" y="3717925"/>
            <a:ext cx="381000" cy="3810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 Box 24"/>
          <p:cNvSpPr txBox="1">
            <a:spLocks noChangeArrowheads="1"/>
          </p:cNvSpPr>
          <p:nvPr/>
        </p:nvSpPr>
        <p:spPr bwMode="auto">
          <a:xfrm>
            <a:off x="549275" y="3840163"/>
            <a:ext cx="2743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Wyjście regulatora: </a:t>
            </a:r>
          </a:p>
        </p:txBody>
      </p:sp>
      <p:sp>
        <p:nvSpPr>
          <p:cNvPr id="15" name="Text Box 25"/>
          <p:cNvSpPr txBox="1">
            <a:spLocks noChangeArrowheads="1"/>
          </p:cNvSpPr>
          <p:nvPr/>
        </p:nvSpPr>
        <p:spPr bwMode="auto">
          <a:xfrm>
            <a:off x="244475" y="4373563"/>
            <a:ext cx="3886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00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Siła przyłożona do wózka – </a:t>
            </a:r>
            <a:r>
              <a:rPr lang="pl-PL" sz="2000" i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u(t)</a:t>
            </a:r>
            <a:endParaRPr lang="pl-PL" sz="200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Line 26"/>
          <p:cNvSpPr>
            <a:spLocks noChangeShapeType="1"/>
          </p:cNvSpPr>
          <p:nvPr/>
        </p:nvSpPr>
        <p:spPr bwMode="auto">
          <a:xfrm flipH="1" flipV="1">
            <a:off x="1981200" y="3214688"/>
            <a:ext cx="914400" cy="700087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l-PL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5" grpId="0" autoUpdateAnimBg="0"/>
      <p:bldP spid="6" grpId="0" animBg="1"/>
      <p:bldP spid="7" grpId="0" autoUpdateAnimBg="0"/>
      <p:bldP spid="8" grpId="0" autoUpdateAnimBg="0"/>
      <p:bldP spid="9" grpId="0" animBg="1"/>
      <p:bldP spid="10" grpId="0" animBg="1"/>
      <p:bldP spid="12" grpId="0" autoUpdateAnimBg="0"/>
      <p:bldP spid="13" grpId="0" animBg="1"/>
      <p:bldP spid="14" grpId="0" autoUpdateAnimBg="0"/>
      <p:bldP spid="15" grpId="0" autoUpdateAnimBg="0"/>
      <p:bldP spid="16" grpId="0" animBg="1"/>
    </p:bld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6269</TotalTime>
  <Words>1421</Words>
  <Application>Microsoft Office PowerPoint</Application>
  <PresentationFormat>Pokaz na ekranie (4:3)</PresentationFormat>
  <Paragraphs>250</Paragraphs>
  <Slides>57</Slides>
  <Notes>0</Notes>
  <HiddenSlides>0</HiddenSlides>
  <MMClips>0</MMClips>
  <ScaleCrop>false</ScaleCrop>
  <HeadingPairs>
    <vt:vector size="8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3</vt:i4>
      </vt:variant>
      <vt:variant>
        <vt:lpstr>Tytuły slajdów</vt:lpstr>
      </vt:variant>
      <vt:variant>
        <vt:i4>57</vt:i4>
      </vt:variant>
    </vt:vector>
  </HeadingPairs>
  <TitlesOfParts>
    <vt:vector size="67" baseType="lpstr">
      <vt:lpstr>Arial</vt:lpstr>
      <vt:lpstr>Calibri</vt:lpstr>
      <vt:lpstr>Comic Sans MS</vt:lpstr>
      <vt:lpstr>SanukPro-Medium</vt:lpstr>
      <vt:lpstr>Symbol</vt:lpstr>
      <vt:lpstr>Wingdings</vt:lpstr>
      <vt:lpstr>Motyw pakietu Office</vt:lpstr>
      <vt:lpstr>Picture</vt:lpstr>
      <vt:lpstr>Równanie</vt:lpstr>
      <vt:lpstr>Obraz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K. Duzinkiewicz</dc:creator>
  <cp:lastModifiedBy>WYKŁAD</cp:lastModifiedBy>
  <cp:revision>491</cp:revision>
  <dcterms:created xsi:type="dcterms:W3CDTF">2009-10-06T19:16:18Z</dcterms:created>
  <dcterms:modified xsi:type="dcterms:W3CDTF">2019-05-15T07:36:32Z</dcterms:modified>
</cp:coreProperties>
</file>