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sldIdLst>
    <p:sldId id="256" r:id="rId2"/>
    <p:sldId id="280" r:id="rId3"/>
    <p:sldId id="279" r:id="rId4"/>
    <p:sldId id="282" r:id="rId5"/>
    <p:sldId id="260" r:id="rId6"/>
    <p:sldId id="262" r:id="rId7"/>
    <p:sldId id="268" r:id="rId8"/>
    <p:sldId id="263" r:id="rId9"/>
    <p:sldId id="266" r:id="rId10"/>
    <p:sldId id="283" r:id="rId11"/>
    <p:sldId id="285" r:id="rId12"/>
    <p:sldId id="286" r:id="rId13"/>
    <p:sldId id="287" r:id="rId14"/>
    <p:sldId id="288" r:id="rId15"/>
    <p:sldId id="292" r:id="rId16"/>
    <p:sldId id="294" r:id="rId17"/>
    <p:sldId id="295" r:id="rId18"/>
    <p:sldId id="281" r:id="rId19"/>
    <p:sldId id="291" r:id="rId20"/>
    <p:sldId id="298" r:id="rId21"/>
    <p:sldId id="276" r:id="rId22"/>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Gill Sans MT" panose="020B0502020104020203" pitchFamily="34" charset="-18"/>
        <a:ea typeface="+mn-ea"/>
        <a:cs typeface="+mn-cs"/>
      </a:defRPr>
    </a:lvl1pPr>
    <a:lvl2pPr marL="457200" algn="l" defTabSz="457200" rtl="0" eaLnBrk="0" fontAlgn="base" hangingPunct="0">
      <a:spcBef>
        <a:spcPct val="0"/>
      </a:spcBef>
      <a:spcAft>
        <a:spcPct val="0"/>
      </a:spcAft>
      <a:defRPr kern="1200">
        <a:solidFill>
          <a:schemeClr val="tx1"/>
        </a:solidFill>
        <a:latin typeface="Gill Sans MT" panose="020B0502020104020203" pitchFamily="34" charset="-18"/>
        <a:ea typeface="+mn-ea"/>
        <a:cs typeface="+mn-cs"/>
      </a:defRPr>
    </a:lvl2pPr>
    <a:lvl3pPr marL="914400" algn="l" defTabSz="457200" rtl="0" eaLnBrk="0" fontAlgn="base" hangingPunct="0">
      <a:spcBef>
        <a:spcPct val="0"/>
      </a:spcBef>
      <a:spcAft>
        <a:spcPct val="0"/>
      </a:spcAft>
      <a:defRPr kern="1200">
        <a:solidFill>
          <a:schemeClr val="tx1"/>
        </a:solidFill>
        <a:latin typeface="Gill Sans MT" panose="020B0502020104020203" pitchFamily="34" charset="-18"/>
        <a:ea typeface="+mn-ea"/>
        <a:cs typeface="+mn-cs"/>
      </a:defRPr>
    </a:lvl3pPr>
    <a:lvl4pPr marL="1371600" algn="l" defTabSz="457200" rtl="0" eaLnBrk="0" fontAlgn="base" hangingPunct="0">
      <a:spcBef>
        <a:spcPct val="0"/>
      </a:spcBef>
      <a:spcAft>
        <a:spcPct val="0"/>
      </a:spcAft>
      <a:defRPr kern="1200">
        <a:solidFill>
          <a:schemeClr val="tx1"/>
        </a:solidFill>
        <a:latin typeface="Gill Sans MT" panose="020B0502020104020203" pitchFamily="34" charset="-18"/>
        <a:ea typeface="+mn-ea"/>
        <a:cs typeface="+mn-cs"/>
      </a:defRPr>
    </a:lvl4pPr>
    <a:lvl5pPr marL="1828800" algn="l" defTabSz="457200" rtl="0" eaLnBrk="0" fontAlgn="base" hangingPunct="0">
      <a:spcBef>
        <a:spcPct val="0"/>
      </a:spcBef>
      <a:spcAft>
        <a:spcPct val="0"/>
      </a:spcAft>
      <a:defRPr kern="1200">
        <a:solidFill>
          <a:schemeClr val="tx1"/>
        </a:solidFill>
        <a:latin typeface="Gill Sans MT" panose="020B0502020104020203" pitchFamily="34" charset="-18"/>
        <a:ea typeface="+mn-ea"/>
        <a:cs typeface="+mn-cs"/>
      </a:defRPr>
    </a:lvl5pPr>
    <a:lvl6pPr marL="2286000" algn="l" defTabSz="914400" rtl="0" eaLnBrk="1" latinLnBrk="0" hangingPunct="1">
      <a:defRPr kern="1200">
        <a:solidFill>
          <a:schemeClr val="tx1"/>
        </a:solidFill>
        <a:latin typeface="Gill Sans MT" panose="020B0502020104020203" pitchFamily="34" charset="-18"/>
        <a:ea typeface="+mn-ea"/>
        <a:cs typeface="+mn-cs"/>
      </a:defRPr>
    </a:lvl6pPr>
    <a:lvl7pPr marL="2743200" algn="l" defTabSz="914400" rtl="0" eaLnBrk="1" latinLnBrk="0" hangingPunct="1">
      <a:defRPr kern="1200">
        <a:solidFill>
          <a:schemeClr val="tx1"/>
        </a:solidFill>
        <a:latin typeface="Gill Sans MT" panose="020B0502020104020203" pitchFamily="34" charset="-18"/>
        <a:ea typeface="+mn-ea"/>
        <a:cs typeface="+mn-cs"/>
      </a:defRPr>
    </a:lvl7pPr>
    <a:lvl8pPr marL="3200400" algn="l" defTabSz="914400" rtl="0" eaLnBrk="1" latinLnBrk="0" hangingPunct="1">
      <a:defRPr kern="1200">
        <a:solidFill>
          <a:schemeClr val="tx1"/>
        </a:solidFill>
        <a:latin typeface="Gill Sans MT" panose="020B0502020104020203" pitchFamily="34" charset="-18"/>
        <a:ea typeface="+mn-ea"/>
        <a:cs typeface="+mn-cs"/>
      </a:defRPr>
    </a:lvl8pPr>
    <a:lvl9pPr marL="3657600" algn="l" defTabSz="914400" rtl="0" eaLnBrk="1" latinLnBrk="0" hangingPunct="1">
      <a:defRPr kern="1200">
        <a:solidFill>
          <a:schemeClr val="tx1"/>
        </a:solidFill>
        <a:latin typeface="Gill Sans MT" panose="020B0502020104020203" pitchFamily="34" charset="-18"/>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yl pośredni 2 — Ak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566"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cxnSp>
        <p:nvCxnSpPr>
          <p:cNvPr id="4" name="Straight Connector 14">
            <a:extLst>
              <a:ext uri="{FF2B5EF4-FFF2-40B4-BE49-F238E27FC236}">
                <a16:creationId xmlns:a16="http://schemas.microsoft.com/office/drawing/2014/main" id="{FFAC7ECD-663F-4558-B892-20354EAB57B2}"/>
              </a:ext>
            </a:extLst>
          </p:cNvPr>
          <p:cNvCxnSpPr/>
          <p:nvPr/>
        </p:nvCxnSpPr>
        <p:spPr>
          <a:xfrm>
            <a:off x="2395538" y="3529013"/>
            <a:ext cx="561975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ctrTitle"/>
          </p:nvPr>
        </p:nvSpPr>
        <p:spPr>
          <a:xfrm>
            <a:off x="2396319" y="802299"/>
            <a:ext cx="5618515" cy="2541431"/>
          </a:xfrm>
        </p:spPr>
        <p:txBody>
          <a:bodyPr bIns="0" anchor="b"/>
          <a:lstStyle>
            <a:lvl1pPr algn="l">
              <a:defRPr sz="5400"/>
            </a:lvl1pPr>
          </a:lstStyle>
          <a:p>
            <a:r>
              <a:rPr lang="pl-PL"/>
              <a:t>Kliknij, aby edytować styl</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l-PL"/>
              <a:t>Kliknij, aby edytować styl wzorca podtytułu</a:t>
            </a:r>
            <a:endParaRPr lang="en-US" dirty="0"/>
          </a:p>
        </p:txBody>
      </p:sp>
      <p:sp>
        <p:nvSpPr>
          <p:cNvPr id="5" name="Date Placeholder 3">
            <a:extLst>
              <a:ext uri="{FF2B5EF4-FFF2-40B4-BE49-F238E27FC236}">
                <a16:creationId xmlns:a16="http://schemas.microsoft.com/office/drawing/2014/main" id="{39423919-0EFF-48B0-BC9E-517F381516D1}"/>
              </a:ext>
            </a:extLst>
          </p:cNvPr>
          <p:cNvSpPr>
            <a:spLocks noGrp="1"/>
          </p:cNvSpPr>
          <p:nvPr>
            <p:ph type="dt" sz="half" idx="10"/>
          </p:nvPr>
        </p:nvSpPr>
        <p:spPr/>
        <p:txBody>
          <a:bodyPr/>
          <a:lstStyle>
            <a:lvl1pPr>
              <a:defRPr/>
            </a:lvl1pPr>
          </a:lstStyle>
          <a:p>
            <a:pPr>
              <a:defRPr/>
            </a:pPr>
            <a:fld id="{2D9BF476-191B-48C0-833A-987DF43DB155}" type="datetimeFigureOut">
              <a:rPr lang="pl-PL"/>
              <a:pPr>
                <a:defRPr/>
              </a:pPr>
              <a:t>29-04-2020</a:t>
            </a:fld>
            <a:endParaRPr lang="pl-PL"/>
          </a:p>
        </p:txBody>
      </p:sp>
      <p:sp>
        <p:nvSpPr>
          <p:cNvPr id="6" name="Footer Placeholder 4">
            <a:extLst>
              <a:ext uri="{FF2B5EF4-FFF2-40B4-BE49-F238E27FC236}">
                <a16:creationId xmlns:a16="http://schemas.microsoft.com/office/drawing/2014/main" id="{CD91E5CC-AC8B-4F8B-8A92-F967637300BA}"/>
              </a:ext>
            </a:extLst>
          </p:cNvPr>
          <p:cNvSpPr>
            <a:spLocks noGrp="1"/>
          </p:cNvSpPr>
          <p:nvPr>
            <p:ph type="ftr" sz="quarter" idx="11"/>
          </p:nvPr>
        </p:nvSpPr>
        <p:spPr>
          <a:xfrm>
            <a:off x="2395538" y="328613"/>
            <a:ext cx="3087687" cy="309562"/>
          </a:xfrm>
        </p:spPr>
        <p:txBody>
          <a:bodyPr/>
          <a:lstStyle>
            <a:lvl1pPr>
              <a:defRPr/>
            </a:lvl1pPr>
          </a:lstStyle>
          <a:p>
            <a:pPr>
              <a:defRPr/>
            </a:pPr>
            <a:endParaRPr lang="pl-PL"/>
          </a:p>
        </p:txBody>
      </p:sp>
      <p:sp>
        <p:nvSpPr>
          <p:cNvPr id="7" name="Slide Number Placeholder 5">
            <a:extLst>
              <a:ext uri="{FF2B5EF4-FFF2-40B4-BE49-F238E27FC236}">
                <a16:creationId xmlns:a16="http://schemas.microsoft.com/office/drawing/2014/main" id="{11C44989-D4AA-49DA-880D-0B8BDF94C8FE}"/>
              </a:ext>
            </a:extLst>
          </p:cNvPr>
          <p:cNvSpPr>
            <a:spLocks noGrp="1"/>
          </p:cNvSpPr>
          <p:nvPr>
            <p:ph type="sldNum" sz="quarter" idx="12"/>
          </p:nvPr>
        </p:nvSpPr>
        <p:spPr>
          <a:xfrm>
            <a:off x="1435100" y="798513"/>
            <a:ext cx="801688" cy="504825"/>
          </a:xfrm>
        </p:spPr>
        <p:txBody>
          <a:bodyPr/>
          <a:lstStyle>
            <a:lvl1pPr>
              <a:defRPr smtClean="0"/>
            </a:lvl1pPr>
          </a:lstStyle>
          <a:p>
            <a:pPr>
              <a:defRPr/>
            </a:pPr>
            <a:fld id="{B0913A3B-30A7-42EF-88D9-FF40B316D31A}" type="slidenum">
              <a:rPr lang="pl-PL" altLang="en-US"/>
              <a:pPr>
                <a:defRPr/>
              </a:pPr>
              <a:t>‹#›</a:t>
            </a:fld>
            <a:endParaRPr lang="pl-PL" altLang="en-US"/>
          </a:p>
        </p:txBody>
      </p:sp>
    </p:spTree>
    <p:extLst>
      <p:ext uri="{BB962C8B-B14F-4D97-AF65-F5344CB8AC3E}">
        <p14:creationId xmlns:p14="http://schemas.microsoft.com/office/powerpoint/2010/main" val="271482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cxnSp>
        <p:nvCxnSpPr>
          <p:cNvPr id="4" name="Straight Connector 32">
            <a:extLst>
              <a:ext uri="{FF2B5EF4-FFF2-40B4-BE49-F238E27FC236}">
                <a16:creationId xmlns:a16="http://schemas.microsoft.com/office/drawing/2014/main" id="{B1E12593-DCEE-4FF1-9DF6-F4F84A1379FA}"/>
              </a:ext>
            </a:extLst>
          </p:cNvPr>
          <p:cNvCxnSpPr/>
          <p:nvPr/>
        </p:nvCxnSpPr>
        <p:spPr>
          <a:xfrm>
            <a:off x="1443038" y="1847850"/>
            <a:ext cx="657225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3">
            <a:extLst>
              <a:ext uri="{FF2B5EF4-FFF2-40B4-BE49-F238E27FC236}">
                <a16:creationId xmlns:a16="http://schemas.microsoft.com/office/drawing/2014/main" id="{B7AAF4F5-4F12-4318-B29F-E137536FF027}"/>
              </a:ext>
            </a:extLst>
          </p:cNvPr>
          <p:cNvSpPr>
            <a:spLocks noGrp="1"/>
          </p:cNvSpPr>
          <p:nvPr>
            <p:ph type="dt" sz="half" idx="10"/>
          </p:nvPr>
        </p:nvSpPr>
        <p:spPr/>
        <p:txBody>
          <a:bodyPr/>
          <a:lstStyle>
            <a:lvl1pPr>
              <a:defRPr/>
            </a:lvl1pPr>
          </a:lstStyle>
          <a:p>
            <a:pPr>
              <a:defRPr/>
            </a:pPr>
            <a:fld id="{7FE5A908-64F7-4284-8589-2E73F3A127B4}" type="datetimeFigureOut">
              <a:rPr lang="pl-PL"/>
              <a:pPr>
                <a:defRPr/>
              </a:pPr>
              <a:t>29-04-2020</a:t>
            </a:fld>
            <a:endParaRPr lang="pl-PL"/>
          </a:p>
        </p:txBody>
      </p:sp>
      <p:sp>
        <p:nvSpPr>
          <p:cNvPr id="6" name="Footer Placeholder 4">
            <a:extLst>
              <a:ext uri="{FF2B5EF4-FFF2-40B4-BE49-F238E27FC236}">
                <a16:creationId xmlns:a16="http://schemas.microsoft.com/office/drawing/2014/main" id="{EFE090D5-3A05-4F31-AE75-DF025260EA15}"/>
              </a:ext>
            </a:extLst>
          </p:cNvPr>
          <p:cNvSpPr>
            <a:spLocks noGrp="1"/>
          </p:cNvSpPr>
          <p:nvPr>
            <p:ph type="ftr" sz="quarter" idx="11"/>
          </p:nvPr>
        </p:nvSpPr>
        <p:spPr/>
        <p:txBody>
          <a:bodyPr/>
          <a:lstStyle>
            <a:lvl1pPr>
              <a:defRPr/>
            </a:lvl1pPr>
          </a:lstStyle>
          <a:p>
            <a:pPr>
              <a:defRPr/>
            </a:pPr>
            <a:endParaRPr lang="pl-PL"/>
          </a:p>
        </p:txBody>
      </p:sp>
      <p:sp>
        <p:nvSpPr>
          <p:cNvPr id="7" name="Slide Number Placeholder 5">
            <a:extLst>
              <a:ext uri="{FF2B5EF4-FFF2-40B4-BE49-F238E27FC236}">
                <a16:creationId xmlns:a16="http://schemas.microsoft.com/office/drawing/2014/main" id="{192D44ED-7830-4EB7-BC53-F4BED36A0402}"/>
              </a:ext>
            </a:extLst>
          </p:cNvPr>
          <p:cNvSpPr>
            <a:spLocks noGrp="1"/>
          </p:cNvSpPr>
          <p:nvPr>
            <p:ph type="sldNum" sz="quarter" idx="12"/>
          </p:nvPr>
        </p:nvSpPr>
        <p:spPr/>
        <p:txBody>
          <a:bodyPr/>
          <a:lstStyle>
            <a:lvl1pPr>
              <a:defRPr smtClean="0"/>
            </a:lvl1pPr>
          </a:lstStyle>
          <a:p>
            <a:pPr>
              <a:defRPr/>
            </a:pPr>
            <a:fld id="{F7E6E8A2-3F50-4A4F-942B-1BCBB2B727D9}" type="slidenum">
              <a:rPr lang="pl-PL" altLang="en-US"/>
              <a:pPr>
                <a:defRPr/>
              </a:pPr>
              <a:t>‹#›</a:t>
            </a:fld>
            <a:endParaRPr lang="pl-PL" altLang="en-US"/>
          </a:p>
        </p:txBody>
      </p:sp>
    </p:spTree>
    <p:extLst>
      <p:ext uri="{BB962C8B-B14F-4D97-AF65-F5344CB8AC3E}">
        <p14:creationId xmlns:p14="http://schemas.microsoft.com/office/powerpoint/2010/main" val="1178099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cxnSp>
        <p:nvCxnSpPr>
          <p:cNvPr id="4" name="Straight Connector 14">
            <a:extLst>
              <a:ext uri="{FF2B5EF4-FFF2-40B4-BE49-F238E27FC236}">
                <a16:creationId xmlns:a16="http://schemas.microsoft.com/office/drawing/2014/main" id="{F67A5F46-E32C-464B-9107-E5286644EBF8}"/>
              </a:ext>
            </a:extLst>
          </p:cNvPr>
          <p:cNvCxnSpPr/>
          <p:nvPr/>
        </p:nvCxnSpPr>
        <p:spPr>
          <a:xfrm>
            <a:off x="6918325" y="798513"/>
            <a:ext cx="0" cy="466090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pl-PL"/>
              <a:t>Kliknij, aby edytować styl</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3">
            <a:extLst>
              <a:ext uri="{FF2B5EF4-FFF2-40B4-BE49-F238E27FC236}">
                <a16:creationId xmlns:a16="http://schemas.microsoft.com/office/drawing/2014/main" id="{AD0E0A49-DA7E-428E-B90C-E86361CD436B}"/>
              </a:ext>
            </a:extLst>
          </p:cNvPr>
          <p:cNvSpPr>
            <a:spLocks noGrp="1"/>
          </p:cNvSpPr>
          <p:nvPr>
            <p:ph type="dt" sz="half" idx="10"/>
          </p:nvPr>
        </p:nvSpPr>
        <p:spPr/>
        <p:txBody>
          <a:bodyPr/>
          <a:lstStyle>
            <a:lvl1pPr>
              <a:defRPr/>
            </a:lvl1pPr>
          </a:lstStyle>
          <a:p>
            <a:pPr>
              <a:defRPr/>
            </a:pPr>
            <a:fld id="{31E2636B-BE12-408B-B834-FCFFDE0E4FAA}" type="datetimeFigureOut">
              <a:rPr lang="pl-PL"/>
              <a:pPr>
                <a:defRPr/>
              </a:pPr>
              <a:t>29-04-2020</a:t>
            </a:fld>
            <a:endParaRPr lang="pl-PL"/>
          </a:p>
        </p:txBody>
      </p:sp>
      <p:sp>
        <p:nvSpPr>
          <p:cNvPr id="6" name="Footer Placeholder 4">
            <a:extLst>
              <a:ext uri="{FF2B5EF4-FFF2-40B4-BE49-F238E27FC236}">
                <a16:creationId xmlns:a16="http://schemas.microsoft.com/office/drawing/2014/main" id="{7E1C08A3-9628-4518-B897-47AD6AA748FD}"/>
              </a:ext>
            </a:extLst>
          </p:cNvPr>
          <p:cNvSpPr>
            <a:spLocks noGrp="1"/>
          </p:cNvSpPr>
          <p:nvPr>
            <p:ph type="ftr" sz="quarter" idx="11"/>
          </p:nvPr>
        </p:nvSpPr>
        <p:spPr/>
        <p:txBody>
          <a:bodyPr/>
          <a:lstStyle>
            <a:lvl1pPr>
              <a:defRPr/>
            </a:lvl1pPr>
          </a:lstStyle>
          <a:p>
            <a:pPr>
              <a:defRPr/>
            </a:pPr>
            <a:endParaRPr lang="pl-PL"/>
          </a:p>
        </p:txBody>
      </p:sp>
      <p:sp>
        <p:nvSpPr>
          <p:cNvPr id="7" name="Slide Number Placeholder 5">
            <a:extLst>
              <a:ext uri="{FF2B5EF4-FFF2-40B4-BE49-F238E27FC236}">
                <a16:creationId xmlns:a16="http://schemas.microsoft.com/office/drawing/2014/main" id="{E6F68F02-3022-4D1B-8342-E6BE9972D6B9}"/>
              </a:ext>
            </a:extLst>
          </p:cNvPr>
          <p:cNvSpPr>
            <a:spLocks noGrp="1"/>
          </p:cNvSpPr>
          <p:nvPr>
            <p:ph type="sldNum" sz="quarter" idx="12"/>
          </p:nvPr>
        </p:nvSpPr>
        <p:spPr/>
        <p:txBody>
          <a:bodyPr/>
          <a:lstStyle>
            <a:lvl1pPr>
              <a:defRPr smtClean="0"/>
            </a:lvl1pPr>
          </a:lstStyle>
          <a:p>
            <a:pPr>
              <a:defRPr/>
            </a:pPr>
            <a:fld id="{A791FEFC-F8FE-4469-9414-C74DE6296561}" type="slidenum">
              <a:rPr lang="pl-PL" altLang="en-US"/>
              <a:pPr>
                <a:defRPr/>
              </a:pPr>
              <a:t>‹#›</a:t>
            </a:fld>
            <a:endParaRPr lang="pl-PL" altLang="en-US"/>
          </a:p>
        </p:txBody>
      </p:sp>
    </p:spTree>
    <p:extLst>
      <p:ext uri="{BB962C8B-B14F-4D97-AF65-F5344CB8AC3E}">
        <p14:creationId xmlns:p14="http://schemas.microsoft.com/office/powerpoint/2010/main" val="222278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cxnSp>
        <p:nvCxnSpPr>
          <p:cNvPr id="4" name="Straight Connector 32">
            <a:extLst>
              <a:ext uri="{FF2B5EF4-FFF2-40B4-BE49-F238E27FC236}">
                <a16:creationId xmlns:a16="http://schemas.microsoft.com/office/drawing/2014/main" id="{F59B5BF7-FC38-4881-A472-9F8CDD80452E}"/>
              </a:ext>
            </a:extLst>
          </p:cNvPr>
          <p:cNvCxnSpPr/>
          <p:nvPr/>
        </p:nvCxnSpPr>
        <p:spPr>
          <a:xfrm>
            <a:off x="1443038" y="1847850"/>
            <a:ext cx="657225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3">
            <a:extLst>
              <a:ext uri="{FF2B5EF4-FFF2-40B4-BE49-F238E27FC236}">
                <a16:creationId xmlns:a16="http://schemas.microsoft.com/office/drawing/2014/main" id="{5DBC81C7-186D-41E3-A84C-4C0C0B7C555D}"/>
              </a:ext>
            </a:extLst>
          </p:cNvPr>
          <p:cNvSpPr>
            <a:spLocks noGrp="1"/>
          </p:cNvSpPr>
          <p:nvPr>
            <p:ph type="dt" sz="half" idx="10"/>
          </p:nvPr>
        </p:nvSpPr>
        <p:spPr/>
        <p:txBody>
          <a:bodyPr/>
          <a:lstStyle>
            <a:lvl1pPr>
              <a:defRPr/>
            </a:lvl1pPr>
          </a:lstStyle>
          <a:p>
            <a:pPr>
              <a:defRPr/>
            </a:pPr>
            <a:fld id="{2FD7B2B4-EF5C-4AD8-B177-522F3BFDD32B}" type="datetimeFigureOut">
              <a:rPr lang="pl-PL"/>
              <a:pPr>
                <a:defRPr/>
              </a:pPr>
              <a:t>29-04-2020</a:t>
            </a:fld>
            <a:endParaRPr lang="pl-PL"/>
          </a:p>
        </p:txBody>
      </p:sp>
      <p:sp>
        <p:nvSpPr>
          <p:cNvPr id="6" name="Footer Placeholder 4">
            <a:extLst>
              <a:ext uri="{FF2B5EF4-FFF2-40B4-BE49-F238E27FC236}">
                <a16:creationId xmlns:a16="http://schemas.microsoft.com/office/drawing/2014/main" id="{C31E0957-3FDD-4368-BAA2-93DC9B94124D}"/>
              </a:ext>
            </a:extLst>
          </p:cNvPr>
          <p:cNvSpPr>
            <a:spLocks noGrp="1"/>
          </p:cNvSpPr>
          <p:nvPr>
            <p:ph type="ftr" sz="quarter" idx="11"/>
          </p:nvPr>
        </p:nvSpPr>
        <p:spPr/>
        <p:txBody>
          <a:bodyPr/>
          <a:lstStyle>
            <a:lvl1pPr>
              <a:defRPr/>
            </a:lvl1pPr>
          </a:lstStyle>
          <a:p>
            <a:pPr>
              <a:defRPr/>
            </a:pPr>
            <a:endParaRPr lang="pl-PL"/>
          </a:p>
        </p:txBody>
      </p:sp>
      <p:sp>
        <p:nvSpPr>
          <p:cNvPr id="7" name="Slide Number Placeholder 5">
            <a:extLst>
              <a:ext uri="{FF2B5EF4-FFF2-40B4-BE49-F238E27FC236}">
                <a16:creationId xmlns:a16="http://schemas.microsoft.com/office/drawing/2014/main" id="{399D9EF3-13C8-4512-8C6B-3C1AD466DDE5}"/>
              </a:ext>
            </a:extLst>
          </p:cNvPr>
          <p:cNvSpPr>
            <a:spLocks noGrp="1"/>
          </p:cNvSpPr>
          <p:nvPr>
            <p:ph type="sldNum" sz="quarter" idx="12"/>
          </p:nvPr>
        </p:nvSpPr>
        <p:spPr/>
        <p:txBody>
          <a:bodyPr/>
          <a:lstStyle>
            <a:lvl1pPr>
              <a:defRPr smtClean="0"/>
            </a:lvl1pPr>
          </a:lstStyle>
          <a:p>
            <a:pPr>
              <a:defRPr/>
            </a:pPr>
            <a:fld id="{12E7CC4D-4A6D-49E5-ADBD-F88458B56287}" type="slidenum">
              <a:rPr lang="pl-PL" altLang="en-US"/>
              <a:pPr>
                <a:defRPr/>
              </a:pPr>
              <a:t>‹#›</a:t>
            </a:fld>
            <a:endParaRPr lang="pl-PL" altLang="en-US"/>
          </a:p>
        </p:txBody>
      </p:sp>
    </p:spTree>
    <p:extLst>
      <p:ext uri="{BB962C8B-B14F-4D97-AF65-F5344CB8AC3E}">
        <p14:creationId xmlns:p14="http://schemas.microsoft.com/office/powerpoint/2010/main" val="2067132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cxnSp>
        <p:nvCxnSpPr>
          <p:cNvPr id="4" name="Straight Connector 14">
            <a:extLst>
              <a:ext uri="{FF2B5EF4-FFF2-40B4-BE49-F238E27FC236}">
                <a16:creationId xmlns:a16="http://schemas.microsoft.com/office/drawing/2014/main" id="{2F6074AD-5EA4-47BD-B469-B7F7F88BA619}"/>
              </a:ext>
            </a:extLst>
          </p:cNvPr>
          <p:cNvCxnSpPr/>
          <p:nvPr/>
        </p:nvCxnSpPr>
        <p:spPr>
          <a:xfrm>
            <a:off x="1443038" y="3805238"/>
            <a:ext cx="561816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1756130"/>
            <a:ext cx="5617002" cy="1887950"/>
          </a:xfrm>
        </p:spPr>
        <p:txBody>
          <a:bodyPr anchor="b"/>
          <a:lstStyle>
            <a:lvl1pPr algn="l">
              <a:defRPr sz="3200"/>
            </a:lvl1pPr>
          </a:lstStyle>
          <a:p>
            <a:r>
              <a:rPr lang="pl-PL"/>
              <a:t>Kliknij, aby edytować styl</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l-PL"/>
              <a:t>Kliknij, aby edytować style wzorca tekstu</a:t>
            </a:r>
          </a:p>
        </p:txBody>
      </p:sp>
      <p:sp>
        <p:nvSpPr>
          <p:cNvPr id="5" name="Date Placeholder 3">
            <a:extLst>
              <a:ext uri="{FF2B5EF4-FFF2-40B4-BE49-F238E27FC236}">
                <a16:creationId xmlns:a16="http://schemas.microsoft.com/office/drawing/2014/main" id="{F0BED6FF-DD64-447E-B6D4-3432336C28E5}"/>
              </a:ext>
            </a:extLst>
          </p:cNvPr>
          <p:cNvSpPr>
            <a:spLocks noGrp="1"/>
          </p:cNvSpPr>
          <p:nvPr>
            <p:ph type="dt" sz="half" idx="10"/>
          </p:nvPr>
        </p:nvSpPr>
        <p:spPr/>
        <p:txBody>
          <a:bodyPr/>
          <a:lstStyle>
            <a:lvl1pPr>
              <a:defRPr/>
            </a:lvl1pPr>
          </a:lstStyle>
          <a:p>
            <a:pPr>
              <a:defRPr/>
            </a:pPr>
            <a:fld id="{EE920E2B-3F93-40B3-B866-4FB920A3D1F3}" type="datetimeFigureOut">
              <a:rPr lang="pl-PL"/>
              <a:pPr>
                <a:defRPr/>
              </a:pPr>
              <a:t>29-04-2020</a:t>
            </a:fld>
            <a:endParaRPr lang="pl-PL"/>
          </a:p>
        </p:txBody>
      </p:sp>
      <p:sp>
        <p:nvSpPr>
          <p:cNvPr id="6" name="Footer Placeholder 4">
            <a:extLst>
              <a:ext uri="{FF2B5EF4-FFF2-40B4-BE49-F238E27FC236}">
                <a16:creationId xmlns:a16="http://schemas.microsoft.com/office/drawing/2014/main" id="{E77201AC-F53E-4AFA-87C1-B65AF97E094D}"/>
              </a:ext>
            </a:extLst>
          </p:cNvPr>
          <p:cNvSpPr>
            <a:spLocks noGrp="1"/>
          </p:cNvSpPr>
          <p:nvPr>
            <p:ph type="ftr" sz="quarter" idx="11"/>
          </p:nvPr>
        </p:nvSpPr>
        <p:spPr/>
        <p:txBody>
          <a:bodyPr/>
          <a:lstStyle>
            <a:lvl1pPr>
              <a:defRPr/>
            </a:lvl1pPr>
          </a:lstStyle>
          <a:p>
            <a:pPr>
              <a:defRPr/>
            </a:pPr>
            <a:endParaRPr lang="pl-PL"/>
          </a:p>
        </p:txBody>
      </p:sp>
      <p:sp>
        <p:nvSpPr>
          <p:cNvPr id="7" name="Slide Number Placeholder 5">
            <a:extLst>
              <a:ext uri="{FF2B5EF4-FFF2-40B4-BE49-F238E27FC236}">
                <a16:creationId xmlns:a16="http://schemas.microsoft.com/office/drawing/2014/main" id="{201B7D18-62F7-45DE-A18C-4B11AC142172}"/>
              </a:ext>
            </a:extLst>
          </p:cNvPr>
          <p:cNvSpPr>
            <a:spLocks noGrp="1"/>
          </p:cNvSpPr>
          <p:nvPr>
            <p:ph type="sldNum" sz="quarter" idx="12"/>
          </p:nvPr>
        </p:nvSpPr>
        <p:spPr/>
        <p:txBody>
          <a:bodyPr/>
          <a:lstStyle>
            <a:lvl1pPr>
              <a:defRPr smtClean="0"/>
            </a:lvl1pPr>
          </a:lstStyle>
          <a:p>
            <a:pPr>
              <a:defRPr/>
            </a:pPr>
            <a:fld id="{DD79AD83-EFF9-40C0-88BA-AF3D19B88961}" type="slidenum">
              <a:rPr lang="pl-PL" altLang="en-US"/>
              <a:pPr>
                <a:defRPr/>
              </a:pPr>
              <a:t>‹#›</a:t>
            </a:fld>
            <a:endParaRPr lang="pl-PL" altLang="en-US"/>
          </a:p>
        </p:txBody>
      </p:sp>
    </p:spTree>
    <p:extLst>
      <p:ext uri="{BB962C8B-B14F-4D97-AF65-F5344CB8AC3E}">
        <p14:creationId xmlns:p14="http://schemas.microsoft.com/office/powerpoint/2010/main" val="359878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cxnSp>
        <p:nvCxnSpPr>
          <p:cNvPr id="5" name="Straight Connector 32">
            <a:extLst>
              <a:ext uri="{FF2B5EF4-FFF2-40B4-BE49-F238E27FC236}">
                <a16:creationId xmlns:a16="http://schemas.microsoft.com/office/drawing/2014/main" id="{732B7352-1E27-40AF-99F5-A6AE5F77FC6D}"/>
              </a:ext>
            </a:extLst>
          </p:cNvPr>
          <p:cNvCxnSpPr/>
          <p:nvPr/>
        </p:nvCxnSpPr>
        <p:spPr>
          <a:xfrm>
            <a:off x="1443038" y="1847850"/>
            <a:ext cx="657225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890"/>
            <a:ext cx="6571343" cy="1059305"/>
          </a:xfrm>
        </p:spPr>
        <p:txBody>
          <a:bodyPr/>
          <a:lstStyle/>
          <a:p>
            <a:r>
              <a:rPr lang="pl-PL"/>
              <a:t>Kliknij, aby edytować styl</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6" name="Date Placeholder 4">
            <a:extLst>
              <a:ext uri="{FF2B5EF4-FFF2-40B4-BE49-F238E27FC236}">
                <a16:creationId xmlns:a16="http://schemas.microsoft.com/office/drawing/2014/main" id="{6AEA3901-45CB-46D2-9F81-C19B42C97CCE}"/>
              </a:ext>
            </a:extLst>
          </p:cNvPr>
          <p:cNvSpPr>
            <a:spLocks noGrp="1"/>
          </p:cNvSpPr>
          <p:nvPr>
            <p:ph type="dt" sz="half" idx="10"/>
          </p:nvPr>
        </p:nvSpPr>
        <p:spPr/>
        <p:txBody>
          <a:bodyPr/>
          <a:lstStyle>
            <a:lvl1pPr>
              <a:defRPr/>
            </a:lvl1pPr>
          </a:lstStyle>
          <a:p>
            <a:pPr>
              <a:defRPr/>
            </a:pPr>
            <a:fld id="{0D36BC19-4EB3-4DCD-8243-59799EE64519}" type="datetimeFigureOut">
              <a:rPr lang="pl-PL"/>
              <a:pPr>
                <a:defRPr/>
              </a:pPr>
              <a:t>29-04-2020</a:t>
            </a:fld>
            <a:endParaRPr lang="pl-PL"/>
          </a:p>
        </p:txBody>
      </p:sp>
      <p:sp>
        <p:nvSpPr>
          <p:cNvPr id="7" name="Footer Placeholder 5">
            <a:extLst>
              <a:ext uri="{FF2B5EF4-FFF2-40B4-BE49-F238E27FC236}">
                <a16:creationId xmlns:a16="http://schemas.microsoft.com/office/drawing/2014/main" id="{D61B8ED9-9120-4DA7-8FEA-BEC2CDE648BC}"/>
              </a:ext>
            </a:extLst>
          </p:cNvPr>
          <p:cNvSpPr>
            <a:spLocks noGrp="1"/>
          </p:cNvSpPr>
          <p:nvPr>
            <p:ph type="ftr" sz="quarter" idx="11"/>
          </p:nvPr>
        </p:nvSpPr>
        <p:spPr/>
        <p:txBody>
          <a:bodyPr/>
          <a:lstStyle>
            <a:lvl1pPr>
              <a:defRPr/>
            </a:lvl1pPr>
          </a:lstStyle>
          <a:p>
            <a:pPr>
              <a:defRPr/>
            </a:pPr>
            <a:endParaRPr lang="pl-PL"/>
          </a:p>
        </p:txBody>
      </p:sp>
      <p:sp>
        <p:nvSpPr>
          <p:cNvPr id="8" name="Slide Number Placeholder 6">
            <a:extLst>
              <a:ext uri="{FF2B5EF4-FFF2-40B4-BE49-F238E27FC236}">
                <a16:creationId xmlns:a16="http://schemas.microsoft.com/office/drawing/2014/main" id="{364F8308-2EE8-4209-A7A9-41E184B269B3}"/>
              </a:ext>
            </a:extLst>
          </p:cNvPr>
          <p:cNvSpPr>
            <a:spLocks noGrp="1"/>
          </p:cNvSpPr>
          <p:nvPr>
            <p:ph type="sldNum" sz="quarter" idx="12"/>
          </p:nvPr>
        </p:nvSpPr>
        <p:spPr/>
        <p:txBody>
          <a:bodyPr/>
          <a:lstStyle>
            <a:lvl1pPr>
              <a:defRPr smtClean="0"/>
            </a:lvl1pPr>
          </a:lstStyle>
          <a:p>
            <a:pPr>
              <a:defRPr/>
            </a:pPr>
            <a:fld id="{DE4BC8B8-E1D8-4595-BFEB-D9B991A277CE}" type="slidenum">
              <a:rPr lang="pl-PL" altLang="en-US"/>
              <a:pPr>
                <a:defRPr/>
              </a:pPr>
              <a:t>‹#›</a:t>
            </a:fld>
            <a:endParaRPr lang="pl-PL" altLang="en-US"/>
          </a:p>
        </p:txBody>
      </p:sp>
    </p:spTree>
    <p:extLst>
      <p:ext uri="{BB962C8B-B14F-4D97-AF65-F5344CB8AC3E}">
        <p14:creationId xmlns:p14="http://schemas.microsoft.com/office/powerpoint/2010/main" val="3779527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cxnSp>
        <p:nvCxnSpPr>
          <p:cNvPr id="7" name="Straight Connector 35">
            <a:extLst>
              <a:ext uri="{FF2B5EF4-FFF2-40B4-BE49-F238E27FC236}">
                <a16:creationId xmlns:a16="http://schemas.microsoft.com/office/drawing/2014/main" id="{E3E0AD5D-F625-41DB-BFA7-EF8D8D7ECCEC}"/>
              </a:ext>
            </a:extLst>
          </p:cNvPr>
          <p:cNvCxnSpPr/>
          <p:nvPr/>
        </p:nvCxnSpPr>
        <p:spPr>
          <a:xfrm>
            <a:off x="1443038" y="1847850"/>
            <a:ext cx="657225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pl-PL"/>
              <a:t>Kliknij, aby edytować styl</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4" name="Content Placeholder 3"/>
          <p:cNvSpPr>
            <a:spLocks noGrp="1"/>
          </p:cNvSpPr>
          <p:nvPr>
            <p:ph sz="half" idx="2"/>
          </p:nvPr>
        </p:nvSpPr>
        <p:spPr>
          <a:xfrm>
            <a:off x="1443491" y="2824270"/>
            <a:ext cx="3125766" cy="2644457"/>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6" name="Content Placeholder 5"/>
          <p:cNvSpPr>
            <a:spLocks noGrp="1"/>
          </p:cNvSpPr>
          <p:nvPr>
            <p:ph sz="quarter" idx="4"/>
          </p:nvPr>
        </p:nvSpPr>
        <p:spPr>
          <a:xfrm>
            <a:off x="4889182" y="2821491"/>
            <a:ext cx="3125652" cy="263737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8" name="Date Placeholder 6">
            <a:extLst>
              <a:ext uri="{FF2B5EF4-FFF2-40B4-BE49-F238E27FC236}">
                <a16:creationId xmlns:a16="http://schemas.microsoft.com/office/drawing/2014/main" id="{63BC965A-8DA7-4E7F-A851-DA0555F7A436}"/>
              </a:ext>
            </a:extLst>
          </p:cNvPr>
          <p:cNvSpPr>
            <a:spLocks noGrp="1"/>
          </p:cNvSpPr>
          <p:nvPr>
            <p:ph type="dt" sz="half" idx="10"/>
          </p:nvPr>
        </p:nvSpPr>
        <p:spPr/>
        <p:txBody>
          <a:bodyPr/>
          <a:lstStyle>
            <a:lvl1pPr>
              <a:defRPr/>
            </a:lvl1pPr>
          </a:lstStyle>
          <a:p>
            <a:pPr>
              <a:defRPr/>
            </a:pPr>
            <a:fld id="{F0EB501E-715F-4910-87CC-5D02909BCF62}" type="datetimeFigureOut">
              <a:rPr lang="pl-PL"/>
              <a:pPr>
                <a:defRPr/>
              </a:pPr>
              <a:t>29-04-2020</a:t>
            </a:fld>
            <a:endParaRPr lang="pl-PL"/>
          </a:p>
        </p:txBody>
      </p:sp>
      <p:sp>
        <p:nvSpPr>
          <p:cNvPr id="9" name="Footer Placeholder 7">
            <a:extLst>
              <a:ext uri="{FF2B5EF4-FFF2-40B4-BE49-F238E27FC236}">
                <a16:creationId xmlns:a16="http://schemas.microsoft.com/office/drawing/2014/main" id="{C5882236-243B-4ACF-AFDD-E98D92328B83}"/>
              </a:ext>
            </a:extLst>
          </p:cNvPr>
          <p:cNvSpPr>
            <a:spLocks noGrp="1"/>
          </p:cNvSpPr>
          <p:nvPr>
            <p:ph type="ftr" sz="quarter" idx="11"/>
          </p:nvPr>
        </p:nvSpPr>
        <p:spPr/>
        <p:txBody>
          <a:bodyPr/>
          <a:lstStyle>
            <a:lvl1pPr>
              <a:defRPr/>
            </a:lvl1pPr>
          </a:lstStyle>
          <a:p>
            <a:pPr>
              <a:defRPr/>
            </a:pPr>
            <a:endParaRPr lang="pl-PL"/>
          </a:p>
        </p:txBody>
      </p:sp>
      <p:sp>
        <p:nvSpPr>
          <p:cNvPr id="10" name="Slide Number Placeholder 8">
            <a:extLst>
              <a:ext uri="{FF2B5EF4-FFF2-40B4-BE49-F238E27FC236}">
                <a16:creationId xmlns:a16="http://schemas.microsoft.com/office/drawing/2014/main" id="{65497B5D-BEF3-47B3-B48C-6632598AACF7}"/>
              </a:ext>
            </a:extLst>
          </p:cNvPr>
          <p:cNvSpPr>
            <a:spLocks noGrp="1"/>
          </p:cNvSpPr>
          <p:nvPr>
            <p:ph type="sldNum" sz="quarter" idx="12"/>
          </p:nvPr>
        </p:nvSpPr>
        <p:spPr/>
        <p:txBody>
          <a:bodyPr/>
          <a:lstStyle>
            <a:lvl1pPr>
              <a:defRPr smtClean="0"/>
            </a:lvl1pPr>
          </a:lstStyle>
          <a:p>
            <a:pPr>
              <a:defRPr/>
            </a:pPr>
            <a:fld id="{9AC1FC9D-7028-4A0A-99DE-E9CF54BF86AB}" type="slidenum">
              <a:rPr lang="pl-PL" altLang="en-US"/>
              <a:pPr>
                <a:defRPr/>
              </a:pPr>
              <a:t>‹#›</a:t>
            </a:fld>
            <a:endParaRPr lang="pl-PL" altLang="en-US"/>
          </a:p>
        </p:txBody>
      </p:sp>
    </p:spTree>
    <p:extLst>
      <p:ext uri="{BB962C8B-B14F-4D97-AF65-F5344CB8AC3E}">
        <p14:creationId xmlns:p14="http://schemas.microsoft.com/office/powerpoint/2010/main" val="1851250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cxnSp>
        <p:nvCxnSpPr>
          <p:cNvPr id="3" name="Straight Connector 31">
            <a:extLst>
              <a:ext uri="{FF2B5EF4-FFF2-40B4-BE49-F238E27FC236}">
                <a16:creationId xmlns:a16="http://schemas.microsoft.com/office/drawing/2014/main" id="{5A7BABDC-4CC0-4ED5-A9B2-92A71F35174E}"/>
              </a:ext>
            </a:extLst>
          </p:cNvPr>
          <p:cNvCxnSpPr/>
          <p:nvPr/>
        </p:nvCxnSpPr>
        <p:spPr>
          <a:xfrm>
            <a:off x="1443038" y="1847850"/>
            <a:ext cx="657225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pl-PL"/>
              <a:t>Kliknij, aby edytować styl</a:t>
            </a:r>
            <a:endParaRPr lang="en-US" dirty="0"/>
          </a:p>
        </p:txBody>
      </p:sp>
      <p:sp>
        <p:nvSpPr>
          <p:cNvPr id="4" name="Date Placeholder 2">
            <a:extLst>
              <a:ext uri="{FF2B5EF4-FFF2-40B4-BE49-F238E27FC236}">
                <a16:creationId xmlns:a16="http://schemas.microsoft.com/office/drawing/2014/main" id="{5CD542EE-34C7-44F8-96E1-0F15F71A99C3}"/>
              </a:ext>
            </a:extLst>
          </p:cNvPr>
          <p:cNvSpPr>
            <a:spLocks noGrp="1"/>
          </p:cNvSpPr>
          <p:nvPr>
            <p:ph type="dt" sz="half" idx="10"/>
          </p:nvPr>
        </p:nvSpPr>
        <p:spPr/>
        <p:txBody>
          <a:bodyPr/>
          <a:lstStyle>
            <a:lvl1pPr>
              <a:defRPr/>
            </a:lvl1pPr>
          </a:lstStyle>
          <a:p>
            <a:pPr>
              <a:defRPr/>
            </a:pPr>
            <a:fld id="{53DA2E3D-F804-47F1-8427-7A224DE0498B}" type="datetimeFigureOut">
              <a:rPr lang="pl-PL"/>
              <a:pPr>
                <a:defRPr/>
              </a:pPr>
              <a:t>29-04-2020</a:t>
            </a:fld>
            <a:endParaRPr lang="pl-PL"/>
          </a:p>
        </p:txBody>
      </p:sp>
      <p:sp>
        <p:nvSpPr>
          <p:cNvPr id="5" name="Footer Placeholder 3">
            <a:extLst>
              <a:ext uri="{FF2B5EF4-FFF2-40B4-BE49-F238E27FC236}">
                <a16:creationId xmlns:a16="http://schemas.microsoft.com/office/drawing/2014/main" id="{21A9FCF3-A825-4259-9E3D-AE3143EC5642}"/>
              </a:ext>
            </a:extLst>
          </p:cNvPr>
          <p:cNvSpPr>
            <a:spLocks noGrp="1"/>
          </p:cNvSpPr>
          <p:nvPr>
            <p:ph type="ftr" sz="quarter" idx="11"/>
          </p:nvPr>
        </p:nvSpPr>
        <p:spPr/>
        <p:txBody>
          <a:bodyPr/>
          <a:lstStyle>
            <a:lvl1pPr>
              <a:defRPr/>
            </a:lvl1pPr>
          </a:lstStyle>
          <a:p>
            <a:pPr>
              <a:defRPr/>
            </a:pPr>
            <a:endParaRPr lang="pl-PL"/>
          </a:p>
        </p:txBody>
      </p:sp>
      <p:sp>
        <p:nvSpPr>
          <p:cNvPr id="6" name="Slide Number Placeholder 4">
            <a:extLst>
              <a:ext uri="{FF2B5EF4-FFF2-40B4-BE49-F238E27FC236}">
                <a16:creationId xmlns:a16="http://schemas.microsoft.com/office/drawing/2014/main" id="{56579352-4E5B-4D9E-B1D5-ED7D36CA22C8}"/>
              </a:ext>
            </a:extLst>
          </p:cNvPr>
          <p:cNvSpPr>
            <a:spLocks noGrp="1"/>
          </p:cNvSpPr>
          <p:nvPr>
            <p:ph type="sldNum" sz="quarter" idx="12"/>
          </p:nvPr>
        </p:nvSpPr>
        <p:spPr/>
        <p:txBody>
          <a:bodyPr/>
          <a:lstStyle>
            <a:lvl1pPr>
              <a:defRPr smtClean="0"/>
            </a:lvl1pPr>
          </a:lstStyle>
          <a:p>
            <a:pPr>
              <a:defRPr/>
            </a:pPr>
            <a:fld id="{65BDDA2A-184A-4DB4-9BC7-A1119A2F8FD9}" type="slidenum">
              <a:rPr lang="pl-PL" altLang="en-US"/>
              <a:pPr>
                <a:defRPr/>
              </a:pPr>
              <a:t>‹#›</a:t>
            </a:fld>
            <a:endParaRPr lang="pl-PL" altLang="en-US"/>
          </a:p>
        </p:txBody>
      </p:sp>
    </p:spTree>
    <p:extLst>
      <p:ext uri="{BB962C8B-B14F-4D97-AF65-F5344CB8AC3E}">
        <p14:creationId xmlns:p14="http://schemas.microsoft.com/office/powerpoint/2010/main" val="4074453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B033DF6-A2BC-40AF-B099-32D90878CD22}"/>
              </a:ext>
            </a:extLst>
          </p:cNvPr>
          <p:cNvSpPr>
            <a:spLocks noGrp="1"/>
          </p:cNvSpPr>
          <p:nvPr>
            <p:ph type="dt" sz="half" idx="10"/>
          </p:nvPr>
        </p:nvSpPr>
        <p:spPr/>
        <p:txBody>
          <a:bodyPr/>
          <a:lstStyle>
            <a:lvl1pPr>
              <a:defRPr/>
            </a:lvl1pPr>
          </a:lstStyle>
          <a:p>
            <a:pPr>
              <a:defRPr/>
            </a:pPr>
            <a:fld id="{82E45787-E962-459A-8F8B-86A16DE765A1}" type="datetimeFigureOut">
              <a:rPr lang="pl-PL"/>
              <a:pPr>
                <a:defRPr/>
              </a:pPr>
              <a:t>29-04-2020</a:t>
            </a:fld>
            <a:endParaRPr lang="pl-PL"/>
          </a:p>
        </p:txBody>
      </p:sp>
      <p:sp>
        <p:nvSpPr>
          <p:cNvPr id="3" name="Footer Placeholder 4">
            <a:extLst>
              <a:ext uri="{FF2B5EF4-FFF2-40B4-BE49-F238E27FC236}">
                <a16:creationId xmlns:a16="http://schemas.microsoft.com/office/drawing/2014/main" id="{51818D6D-CFA8-4A86-8585-D0F78BAEDD0C}"/>
              </a:ext>
            </a:extLst>
          </p:cNvPr>
          <p:cNvSpPr>
            <a:spLocks noGrp="1"/>
          </p:cNvSpPr>
          <p:nvPr>
            <p:ph type="ftr" sz="quarter" idx="11"/>
          </p:nvPr>
        </p:nvSpPr>
        <p:spPr/>
        <p:txBody>
          <a:bodyPr/>
          <a:lstStyle>
            <a:lvl1pPr>
              <a:defRPr/>
            </a:lvl1pPr>
          </a:lstStyle>
          <a:p>
            <a:pPr>
              <a:defRPr/>
            </a:pPr>
            <a:endParaRPr lang="pl-PL"/>
          </a:p>
        </p:txBody>
      </p:sp>
      <p:sp>
        <p:nvSpPr>
          <p:cNvPr id="4" name="Slide Number Placeholder 5">
            <a:extLst>
              <a:ext uri="{FF2B5EF4-FFF2-40B4-BE49-F238E27FC236}">
                <a16:creationId xmlns:a16="http://schemas.microsoft.com/office/drawing/2014/main" id="{ECC17D61-E75A-4B55-96C9-28997086158C}"/>
              </a:ext>
            </a:extLst>
          </p:cNvPr>
          <p:cNvSpPr>
            <a:spLocks noGrp="1"/>
          </p:cNvSpPr>
          <p:nvPr>
            <p:ph type="sldNum" sz="quarter" idx="12"/>
          </p:nvPr>
        </p:nvSpPr>
        <p:spPr/>
        <p:txBody>
          <a:bodyPr/>
          <a:lstStyle>
            <a:lvl1pPr>
              <a:defRPr/>
            </a:lvl1pPr>
          </a:lstStyle>
          <a:p>
            <a:pPr>
              <a:defRPr/>
            </a:pPr>
            <a:fld id="{67D5B08F-A7BE-4D5A-946F-20489F2BCD1E}" type="slidenum">
              <a:rPr lang="pl-PL" altLang="en-US"/>
              <a:pPr>
                <a:defRPr/>
              </a:pPr>
              <a:t>‹#›</a:t>
            </a:fld>
            <a:endParaRPr lang="pl-PL" altLang="en-US"/>
          </a:p>
        </p:txBody>
      </p:sp>
    </p:spTree>
    <p:extLst>
      <p:ext uri="{BB962C8B-B14F-4D97-AF65-F5344CB8AC3E}">
        <p14:creationId xmlns:p14="http://schemas.microsoft.com/office/powerpoint/2010/main" val="606433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cxnSp>
        <p:nvCxnSpPr>
          <p:cNvPr id="5" name="Straight Connector 16">
            <a:extLst>
              <a:ext uri="{FF2B5EF4-FFF2-40B4-BE49-F238E27FC236}">
                <a16:creationId xmlns:a16="http://schemas.microsoft.com/office/drawing/2014/main" id="{2AE2AADB-A95D-461D-8928-543766BA95AE}"/>
              </a:ext>
            </a:extLst>
          </p:cNvPr>
          <p:cNvCxnSpPr/>
          <p:nvPr/>
        </p:nvCxnSpPr>
        <p:spPr>
          <a:xfrm>
            <a:off x="1441450" y="3205163"/>
            <a:ext cx="242411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39042" y="798973"/>
            <a:ext cx="2425950" cy="2247117"/>
          </a:xfrm>
        </p:spPr>
        <p:txBody>
          <a:bodyPr anchor="b"/>
          <a:lstStyle>
            <a:lvl1pPr algn="l">
              <a:defRPr sz="2400"/>
            </a:lvl1pPr>
          </a:lstStyle>
          <a:p>
            <a:r>
              <a:rPr lang="pl-PL"/>
              <a:t>Kliknij, aby edytować styl</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Kliknij, aby edytować style wzorca tekstu</a:t>
            </a:r>
          </a:p>
        </p:txBody>
      </p:sp>
      <p:sp>
        <p:nvSpPr>
          <p:cNvPr id="6" name="Date Placeholder 4">
            <a:extLst>
              <a:ext uri="{FF2B5EF4-FFF2-40B4-BE49-F238E27FC236}">
                <a16:creationId xmlns:a16="http://schemas.microsoft.com/office/drawing/2014/main" id="{E80518FA-71E5-44C8-AB00-08EF222C4659}"/>
              </a:ext>
            </a:extLst>
          </p:cNvPr>
          <p:cNvSpPr>
            <a:spLocks noGrp="1"/>
          </p:cNvSpPr>
          <p:nvPr>
            <p:ph type="dt" sz="half" idx="10"/>
          </p:nvPr>
        </p:nvSpPr>
        <p:spPr/>
        <p:txBody>
          <a:bodyPr/>
          <a:lstStyle>
            <a:lvl1pPr>
              <a:defRPr/>
            </a:lvl1pPr>
          </a:lstStyle>
          <a:p>
            <a:pPr>
              <a:defRPr/>
            </a:pPr>
            <a:fld id="{BB0F7CF0-F334-45CA-8BB2-E5DCA0B23C49}" type="datetimeFigureOut">
              <a:rPr lang="pl-PL"/>
              <a:pPr>
                <a:defRPr/>
              </a:pPr>
              <a:t>29-04-2020</a:t>
            </a:fld>
            <a:endParaRPr lang="pl-PL"/>
          </a:p>
        </p:txBody>
      </p:sp>
      <p:sp>
        <p:nvSpPr>
          <p:cNvPr id="7" name="Footer Placeholder 5">
            <a:extLst>
              <a:ext uri="{FF2B5EF4-FFF2-40B4-BE49-F238E27FC236}">
                <a16:creationId xmlns:a16="http://schemas.microsoft.com/office/drawing/2014/main" id="{BB856F14-7A67-4907-A9B6-BF65B37E2FE3}"/>
              </a:ext>
            </a:extLst>
          </p:cNvPr>
          <p:cNvSpPr>
            <a:spLocks noGrp="1"/>
          </p:cNvSpPr>
          <p:nvPr>
            <p:ph type="ftr" sz="quarter" idx="11"/>
          </p:nvPr>
        </p:nvSpPr>
        <p:spPr/>
        <p:txBody>
          <a:bodyPr/>
          <a:lstStyle>
            <a:lvl1pPr>
              <a:defRPr/>
            </a:lvl1pPr>
          </a:lstStyle>
          <a:p>
            <a:pPr>
              <a:defRPr/>
            </a:pPr>
            <a:endParaRPr lang="pl-PL"/>
          </a:p>
        </p:txBody>
      </p:sp>
      <p:sp>
        <p:nvSpPr>
          <p:cNvPr id="8" name="Slide Number Placeholder 6">
            <a:extLst>
              <a:ext uri="{FF2B5EF4-FFF2-40B4-BE49-F238E27FC236}">
                <a16:creationId xmlns:a16="http://schemas.microsoft.com/office/drawing/2014/main" id="{842E102A-9169-4FDC-9F50-F90DACCE2590}"/>
              </a:ext>
            </a:extLst>
          </p:cNvPr>
          <p:cNvSpPr>
            <a:spLocks noGrp="1"/>
          </p:cNvSpPr>
          <p:nvPr>
            <p:ph type="sldNum" sz="quarter" idx="12"/>
          </p:nvPr>
        </p:nvSpPr>
        <p:spPr/>
        <p:txBody>
          <a:bodyPr/>
          <a:lstStyle>
            <a:lvl1pPr>
              <a:defRPr smtClean="0"/>
            </a:lvl1pPr>
          </a:lstStyle>
          <a:p>
            <a:pPr>
              <a:defRPr/>
            </a:pPr>
            <a:fld id="{D65CAECE-8280-4531-B388-6975D2A92343}" type="slidenum">
              <a:rPr lang="pl-PL" altLang="en-US"/>
              <a:pPr>
                <a:defRPr/>
              </a:pPr>
              <a:t>‹#›</a:t>
            </a:fld>
            <a:endParaRPr lang="pl-PL" altLang="en-US"/>
          </a:p>
        </p:txBody>
      </p:sp>
    </p:spTree>
    <p:extLst>
      <p:ext uri="{BB962C8B-B14F-4D97-AF65-F5344CB8AC3E}">
        <p14:creationId xmlns:p14="http://schemas.microsoft.com/office/powerpoint/2010/main" val="2130019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grpSp>
        <p:nvGrpSpPr>
          <p:cNvPr id="5" name="Group 12">
            <a:extLst>
              <a:ext uri="{FF2B5EF4-FFF2-40B4-BE49-F238E27FC236}">
                <a16:creationId xmlns:a16="http://schemas.microsoft.com/office/drawing/2014/main" id="{E2708C3D-C647-4137-BAA6-195E081014EA}"/>
              </a:ext>
            </a:extLst>
          </p:cNvPr>
          <p:cNvGrpSpPr>
            <a:grpSpLocks/>
          </p:cNvGrpSpPr>
          <p:nvPr/>
        </p:nvGrpSpPr>
        <p:grpSpPr bwMode="auto">
          <a:xfrm>
            <a:off x="4995863" y="482600"/>
            <a:ext cx="3511550" cy="5148263"/>
            <a:chOff x="6852919" y="583365"/>
            <a:chExt cx="4681849" cy="5181928"/>
          </a:xfrm>
        </p:grpSpPr>
        <p:sp>
          <p:nvSpPr>
            <p:cNvPr id="6" name="Rectangle 13">
              <a:extLst>
                <a:ext uri="{FF2B5EF4-FFF2-40B4-BE49-F238E27FC236}">
                  <a16:creationId xmlns:a16="http://schemas.microsoft.com/office/drawing/2014/main" id="{C223B864-72AA-4BA8-BD9B-B3E40723ACDC}"/>
                </a:ext>
              </a:extLst>
            </p:cNvPr>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7" name="Rectangle 14">
              <a:extLst>
                <a:ext uri="{FF2B5EF4-FFF2-40B4-BE49-F238E27FC236}">
                  <a16:creationId xmlns:a16="http://schemas.microsoft.com/office/drawing/2014/main" id="{46729E43-20B7-41D3-9AAF-637412337F86}"/>
                </a:ext>
              </a:extLst>
            </p:cNvPr>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cxnSp>
        <p:nvCxnSpPr>
          <p:cNvPr id="8" name="Straight Connector 30">
            <a:extLst>
              <a:ext uri="{FF2B5EF4-FFF2-40B4-BE49-F238E27FC236}">
                <a16:creationId xmlns:a16="http://schemas.microsoft.com/office/drawing/2014/main" id="{F110C996-CEE8-40FE-A5B1-4C1B345B174D}"/>
              </a:ext>
            </a:extLst>
          </p:cNvPr>
          <p:cNvCxnSpPr/>
          <p:nvPr/>
        </p:nvCxnSpPr>
        <p:spPr>
          <a:xfrm>
            <a:off x="1441450" y="3143250"/>
            <a:ext cx="324167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4148" y="1129513"/>
            <a:ext cx="3244935" cy="1830584"/>
          </a:xfrm>
        </p:spPr>
        <p:txBody>
          <a:bodyPr anchor="b"/>
          <a:lstStyle>
            <a:lvl1pP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rtlCol="0">
            <a:normAutofit/>
          </a:bodyPr>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pl-PL" noProof="0"/>
              <a:t>Kliknij ikonę, aby dodać obraz</a:t>
            </a:r>
            <a:endParaRPr lang="en-US" noProof="0"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Kliknij, aby edytować style wzorca tekstu</a:t>
            </a:r>
          </a:p>
        </p:txBody>
      </p:sp>
      <p:sp>
        <p:nvSpPr>
          <p:cNvPr id="9" name="Date Placeholder 4">
            <a:extLst>
              <a:ext uri="{FF2B5EF4-FFF2-40B4-BE49-F238E27FC236}">
                <a16:creationId xmlns:a16="http://schemas.microsoft.com/office/drawing/2014/main" id="{C2DFFB70-27B2-4B83-AEED-310EEA12FD9C}"/>
              </a:ext>
            </a:extLst>
          </p:cNvPr>
          <p:cNvSpPr>
            <a:spLocks noGrp="1"/>
          </p:cNvSpPr>
          <p:nvPr>
            <p:ph type="dt" sz="half" idx="10"/>
          </p:nvPr>
        </p:nvSpPr>
        <p:spPr>
          <a:xfrm>
            <a:off x="1436688" y="5470525"/>
            <a:ext cx="3252787" cy="319088"/>
          </a:xfrm>
        </p:spPr>
        <p:txBody>
          <a:bodyPr/>
          <a:lstStyle>
            <a:lvl1pPr algn="l">
              <a:defRPr/>
            </a:lvl1pPr>
          </a:lstStyle>
          <a:p>
            <a:pPr>
              <a:defRPr/>
            </a:pPr>
            <a:fld id="{162A782E-0F2E-47A6-BE88-5138379289FF}" type="datetimeFigureOut">
              <a:rPr lang="pl-PL"/>
              <a:pPr>
                <a:defRPr/>
              </a:pPr>
              <a:t>29-04-2020</a:t>
            </a:fld>
            <a:endParaRPr lang="pl-PL"/>
          </a:p>
        </p:txBody>
      </p:sp>
      <p:sp>
        <p:nvSpPr>
          <p:cNvPr id="10" name="Footer Placeholder 5">
            <a:extLst>
              <a:ext uri="{FF2B5EF4-FFF2-40B4-BE49-F238E27FC236}">
                <a16:creationId xmlns:a16="http://schemas.microsoft.com/office/drawing/2014/main" id="{3B626F04-F84A-43B9-AE34-796CBFA6074C}"/>
              </a:ext>
            </a:extLst>
          </p:cNvPr>
          <p:cNvSpPr>
            <a:spLocks noGrp="1"/>
          </p:cNvSpPr>
          <p:nvPr>
            <p:ph type="ftr" sz="quarter" idx="11"/>
          </p:nvPr>
        </p:nvSpPr>
        <p:spPr>
          <a:xfrm>
            <a:off x="1438275" y="319088"/>
            <a:ext cx="3251200" cy="320675"/>
          </a:xfrm>
        </p:spPr>
        <p:txBody>
          <a:bodyPr/>
          <a:lstStyle>
            <a:lvl1pPr>
              <a:defRPr/>
            </a:lvl1pPr>
          </a:lstStyle>
          <a:p>
            <a:pPr>
              <a:defRPr/>
            </a:pPr>
            <a:endParaRPr lang="pl-PL"/>
          </a:p>
        </p:txBody>
      </p:sp>
      <p:sp>
        <p:nvSpPr>
          <p:cNvPr id="11" name="Slide Number Placeholder 6">
            <a:extLst>
              <a:ext uri="{FF2B5EF4-FFF2-40B4-BE49-F238E27FC236}">
                <a16:creationId xmlns:a16="http://schemas.microsoft.com/office/drawing/2014/main" id="{EBEECBEB-C4A9-4B8F-B6CB-7C9D64CFB2F2}"/>
              </a:ext>
            </a:extLst>
          </p:cNvPr>
          <p:cNvSpPr>
            <a:spLocks noGrp="1"/>
          </p:cNvSpPr>
          <p:nvPr>
            <p:ph type="sldNum" sz="quarter" idx="12"/>
          </p:nvPr>
        </p:nvSpPr>
        <p:spPr/>
        <p:txBody>
          <a:bodyPr/>
          <a:lstStyle>
            <a:lvl1pPr>
              <a:defRPr smtClean="0"/>
            </a:lvl1pPr>
          </a:lstStyle>
          <a:p>
            <a:pPr>
              <a:defRPr/>
            </a:pPr>
            <a:fld id="{DC0ED300-60D7-49B3-BA76-D51EA3515957}" type="slidenum">
              <a:rPr lang="pl-PL" altLang="en-US"/>
              <a:pPr>
                <a:defRPr/>
              </a:pPr>
              <a:t>‹#›</a:t>
            </a:fld>
            <a:endParaRPr lang="pl-PL" altLang="en-US"/>
          </a:p>
        </p:txBody>
      </p:sp>
    </p:spTree>
    <p:extLst>
      <p:ext uri="{BB962C8B-B14F-4D97-AF65-F5344CB8AC3E}">
        <p14:creationId xmlns:p14="http://schemas.microsoft.com/office/powerpoint/2010/main" val="2066459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905225-16E0-4D8A-822F-48F41BBE8F53}"/>
              </a:ext>
            </a:extLst>
          </p:cNvPr>
          <p:cNvSpPr/>
          <p:nvPr/>
        </p:nvSpPr>
        <p:spPr>
          <a:xfrm>
            <a:off x="0" y="2016125"/>
            <a:ext cx="9144000" cy="4079875"/>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27" name="Picture 11">
            <a:extLst>
              <a:ext uri="{FF2B5EF4-FFF2-40B4-BE49-F238E27FC236}">
                <a16:creationId xmlns:a16="http://schemas.microsoft.com/office/drawing/2014/main" id="{1CEBE914-D3B8-49C7-8D17-16B285589B5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12500" t="1538" r="12500" b="-1538"/>
          <a:stretch>
            <a:fillRect/>
          </a:stretch>
        </p:blipFill>
        <p:spPr bwMode="auto">
          <a:xfrm>
            <a:off x="0" y="6096000"/>
            <a:ext cx="91440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a:extLst>
              <a:ext uri="{FF2B5EF4-FFF2-40B4-BE49-F238E27FC236}">
                <a16:creationId xmlns:a16="http://schemas.microsoft.com/office/drawing/2014/main" id="{179DC661-F925-4606-AD2B-BE43668720F2}"/>
              </a:ext>
            </a:extLst>
          </p:cNvPr>
          <p:cNvCxnSpPr/>
          <p:nvPr/>
        </p:nvCxnSpPr>
        <p:spPr>
          <a:xfrm>
            <a:off x="0" y="610076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B3590018-38F5-4764-BE64-5A1AE2F1AD39}"/>
              </a:ext>
            </a:extLst>
          </p:cNvPr>
          <p:cNvSpPr>
            <a:spLocks noGrp="1"/>
          </p:cNvSpPr>
          <p:nvPr>
            <p:ph type="title"/>
          </p:nvPr>
        </p:nvSpPr>
        <p:spPr>
          <a:xfrm>
            <a:off x="1443038" y="804863"/>
            <a:ext cx="6572250" cy="1049337"/>
          </a:xfrm>
          <a:prstGeom prst="rect">
            <a:avLst/>
          </a:prstGeom>
        </p:spPr>
        <p:txBody>
          <a:bodyPr vert="horz" lIns="91440" tIns="45720" rIns="91440" bIns="45720" rtlCol="0" anchor="t">
            <a:normAutofit/>
          </a:bodyPr>
          <a:lstStyle/>
          <a:p>
            <a:r>
              <a:rPr lang="pl-PL"/>
              <a:t>Kliknij, aby edytować styl</a:t>
            </a:r>
            <a:endParaRPr lang="en-US" dirty="0"/>
          </a:p>
        </p:txBody>
      </p:sp>
      <p:sp>
        <p:nvSpPr>
          <p:cNvPr id="1030" name="Text Placeholder 2">
            <a:extLst>
              <a:ext uri="{FF2B5EF4-FFF2-40B4-BE49-F238E27FC236}">
                <a16:creationId xmlns:a16="http://schemas.microsoft.com/office/drawing/2014/main" id="{D3D870CD-5B2F-4317-B1C4-4E638540447A}"/>
              </a:ext>
            </a:extLst>
          </p:cNvPr>
          <p:cNvSpPr>
            <a:spLocks noGrp="1" noChangeArrowheads="1"/>
          </p:cNvSpPr>
          <p:nvPr>
            <p:ph type="body" idx="1"/>
          </p:nvPr>
        </p:nvSpPr>
        <p:spPr bwMode="auto">
          <a:xfrm>
            <a:off x="1443038" y="2016125"/>
            <a:ext cx="6572250"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en-US"/>
              <a:t>Kliknij, aby edytować style wzorca tekstu</a:t>
            </a:r>
          </a:p>
          <a:p>
            <a:pPr lvl="1"/>
            <a:r>
              <a:rPr lang="pl-PL" altLang="en-US"/>
              <a:t>Drugi poziom</a:t>
            </a:r>
          </a:p>
          <a:p>
            <a:pPr lvl="2"/>
            <a:r>
              <a:rPr lang="pl-PL" altLang="en-US"/>
              <a:t>Trzeci poziom</a:t>
            </a:r>
          </a:p>
          <a:p>
            <a:pPr lvl="3"/>
            <a:r>
              <a:rPr lang="pl-PL" altLang="en-US"/>
              <a:t>Czwarty poziom</a:t>
            </a:r>
          </a:p>
          <a:p>
            <a:pPr lvl="4"/>
            <a:r>
              <a:rPr lang="pl-PL" altLang="en-US"/>
              <a:t>Piąty poziom</a:t>
            </a:r>
            <a:endParaRPr lang="en-US" altLang="en-US"/>
          </a:p>
        </p:txBody>
      </p:sp>
      <p:sp>
        <p:nvSpPr>
          <p:cNvPr id="4" name="Date Placeholder 3">
            <a:extLst>
              <a:ext uri="{FF2B5EF4-FFF2-40B4-BE49-F238E27FC236}">
                <a16:creationId xmlns:a16="http://schemas.microsoft.com/office/drawing/2014/main" id="{39C3FAED-36C6-4768-969B-DAF3BDB3F3D5}"/>
              </a:ext>
            </a:extLst>
          </p:cNvPr>
          <p:cNvSpPr>
            <a:spLocks noGrp="1"/>
          </p:cNvSpPr>
          <p:nvPr>
            <p:ph type="dt" sz="half" idx="2"/>
          </p:nvPr>
        </p:nvSpPr>
        <p:spPr>
          <a:xfrm>
            <a:off x="5646738" y="330200"/>
            <a:ext cx="2368550" cy="309563"/>
          </a:xfrm>
          <a:prstGeom prst="rect">
            <a:avLst/>
          </a:prstGeom>
        </p:spPr>
        <p:txBody>
          <a:bodyPr vert="horz" lIns="91440" tIns="45720" rIns="91440" bIns="45720" rtlCol="0" anchor="ctr"/>
          <a:lstStyle>
            <a:lvl1pPr algn="r" eaLnBrk="1" fontAlgn="auto" hangingPunct="1">
              <a:spcBef>
                <a:spcPts val="0"/>
              </a:spcBef>
              <a:spcAft>
                <a:spcPts val="0"/>
              </a:spcAft>
              <a:defRPr sz="1000">
                <a:solidFill>
                  <a:schemeClr val="tx1">
                    <a:tint val="75000"/>
                  </a:schemeClr>
                </a:solidFill>
                <a:latin typeface="+mn-lt"/>
              </a:defRPr>
            </a:lvl1pPr>
          </a:lstStyle>
          <a:p>
            <a:pPr>
              <a:defRPr/>
            </a:pPr>
            <a:fld id="{C3E51CE0-5524-4B64-AB88-C303F5691508}" type="datetimeFigureOut">
              <a:rPr lang="pl-PL"/>
              <a:pPr>
                <a:defRPr/>
              </a:pPr>
              <a:t>29-04-2020</a:t>
            </a:fld>
            <a:endParaRPr lang="pl-PL"/>
          </a:p>
        </p:txBody>
      </p:sp>
      <p:sp>
        <p:nvSpPr>
          <p:cNvPr id="5" name="Footer Placeholder 4">
            <a:extLst>
              <a:ext uri="{FF2B5EF4-FFF2-40B4-BE49-F238E27FC236}">
                <a16:creationId xmlns:a16="http://schemas.microsoft.com/office/drawing/2014/main" id="{DA28E5F8-7B45-401B-AB35-AC563355135B}"/>
              </a:ext>
            </a:extLst>
          </p:cNvPr>
          <p:cNvSpPr>
            <a:spLocks noGrp="1"/>
          </p:cNvSpPr>
          <p:nvPr>
            <p:ph type="ftr" sz="quarter" idx="3"/>
          </p:nvPr>
        </p:nvSpPr>
        <p:spPr>
          <a:xfrm>
            <a:off x="1443038" y="328613"/>
            <a:ext cx="4033837" cy="309562"/>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tint val="75000"/>
                  </a:schemeClr>
                </a:solidFill>
                <a:latin typeface="+mn-lt"/>
              </a:defRPr>
            </a:lvl1pPr>
          </a:lstStyle>
          <a:p>
            <a:pPr>
              <a:defRPr/>
            </a:pPr>
            <a:endParaRPr lang="pl-PL"/>
          </a:p>
        </p:txBody>
      </p:sp>
      <p:sp>
        <p:nvSpPr>
          <p:cNvPr id="6" name="Slide Number Placeholder 5">
            <a:extLst>
              <a:ext uri="{FF2B5EF4-FFF2-40B4-BE49-F238E27FC236}">
                <a16:creationId xmlns:a16="http://schemas.microsoft.com/office/drawing/2014/main" id="{99648282-15BD-4623-AE7B-39458902D011}"/>
              </a:ext>
            </a:extLst>
          </p:cNvPr>
          <p:cNvSpPr>
            <a:spLocks noGrp="1"/>
          </p:cNvSpPr>
          <p:nvPr>
            <p:ph type="sldNum" sz="quarter" idx="4"/>
          </p:nvPr>
        </p:nvSpPr>
        <p:spPr>
          <a:xfrm>
            <a:off x="487363" y="798513"/>
            <a:ext cx="795337" cy="5048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2800" smtClean="0">
                <a:solidFill>
                  <a:schemeClr val="accent1"/>
                </a:solidFill>
              </a:defRPr>
            </a:lvl1pPr>
          </a:lstStyle>
          <a:p>
            <a:pPr>
              <a:defRPr/>
            </a:pPr>
            <a:fld id="{9689B3E4-DCA6-4552-958A-9FD8C47D6739}" type="slidenum">
              <a:rPr lang="pl-PL" altLang="en-US"/>
              <a:pPr>
                <a:defRPr/>
              </a:pPr>
              <a:t>‹#›</a:t>
            </a:fld>
            <a:endParaRPr lang="pl-PL" altLang="en-US"/>
          </a:p>
        </p:txBody>
      </p:sp>
    </p:spTree>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73" r:id="rId7"/>
    <p:sldLayoutId id="2147483980" r:id="rId8"/>
    <p:sldLayoutId id="2147483981" r:id="rId9"/>
    <p:sldLayoutId id="2147483982" r:id="rId10"/>
    <p:sldLayoutId id="2147483983" r:id="rId11"/>
  </p:sldLayoutIdLst>
  <p:txStyles>
    <p:titleStyle>
      <a:lvl1pPr algn="l" defTabSz="685800" rtl="0" eaLnBrk="0" fontAlgn="base" hangingPunct="0">
        <a:lnSpc>
          <a:spcPct val="90000"/>
        </a:lnSpc>
        <a:spcBef>
          <a:spcPct val="0"/>
        </a:spcBef>
        <a:spcAft>
          <a:spcPct val="0"/>
        </a:spcAft>
        <a:defRPr sz="3200" kern="1200" cap="all">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200">
          <a:solidFill>
            <a:schemeClr val="tx1"/>
          </a:solidFill>
          <a:latin typeface="Gill Sans MT" panose="020B0502020104020203" pitchFamily="34" charset="-18"/>
        </a:defRPr>
      </a:lvl2pPr>
      <a:lvl3pPr algn="l" defTabSz="685800" rtl="0" eaLnBrk="0" fontAlgn="base" hangingPunct="0">
        <a:lnSpc>
          <a:spcPct val="90000"/>
        </a:lnSpc>
        <a:spcBef>
          <a:spcPct val="0"/>
        </a:spcBef>
        <a:spcAft>
          <a:spcPct val="0"/>
        </a:spcAft>
        <a:defRPr sz="3200">
          <a:solidFill>
            <a:schemeClr val="tx1"/>
          </a:solidFill>
          <a:latin typeface="Gill Sans MT" panose="020B0502020104020203" pitchFamily="34" charset="-18"/>
        </a:defRPr>
      </a:lvl3pPr>
      <a:lvl4pPr algn="l" defTabSz="685800" rtl="0" eaLnBrk="0" fontAlgn="base" hangingPunct="0">
        <a:lnSpc>
          <a:spcPct val="90000"/>
        </a:lnSpc>
        <a:spcBef>
          <a:spcPct val="0"/>
        </a:spcBef>
        <a:spcAft>
          <a:spcPct val="0"/>
        </a:spcAft>
        <a:defRPr sz="3200">
          <a:solidFill>
            <a:schemeClr val="tx1"/>
          </a:solidFill>
          <a:latin typeface="Gill Sans MT" panose="020B0502020104020203" pitchFamily="34" charset="-18"/>
        </a:defRPr>
      </a:lvl4pPr>
      <a:lvl5pPr algn="l" defTabSz="685800" rtl="0" eaLnBrk="0" fontAlgn="base" hangingPunct="0">
        <a:lnSpc>
          <a:spcPct val="90000"/>
        </a:lnSpc>
        <a:spcBef>
          <a:spcPct val="0"/>
        </a:spcBef>
        <a:spcAft>
          <a:spcPct val="0"/>
        </a:spcAft>
        <a:defRPr sz="3200">
          <a:solidFill>
            <a:schemeClr val="tx1"/>
          </a:solidFill>
          <a:latin typeface="Gill Sans MT" panose="020B0502020104020203" pitchFamily="34" charset="-18"/>
        </a:defRPr>
      </a:lvl5pPr>
      <a:lvl6pPr marL="457200" algn="l" defTabSz="685800" rtl="0" fontAlgn="base">
        <a:lnSpc>
          <a:spcPct val="90000"/>
        </a:lnSpc>
        <a:spcBef>
          <a:spcPct val="0"/>
        </a:spcBef>
        <a:spcAft>
          <a:spcPct val="0"/>
        </a:spcAft>
        <a:defRPr sz="3200">
          <a:solidFill>
            <a:schemeClr val="tx1"/>
          </a:solidFill>
          <a:latin typeface="Gill Sans MT" panose="020B0502020104020203" pitchFamily="34" charset="-18"/>
        </a:defRPr>
      </a:lvl6pPr>
      <a:lvl7pPr marL="914400" algn="l" defTabSz="685800" rtl="0" fontAlgn="base">
        <a:lnSpc>
          <a:spcPct val="90000"/>
        </a:lnSpc>
        <a:spcBef>
          <a:spcPct val="0"/>
        </a:spcBef>
        <a:spcAft>
          <a:spcPct val="0"/>
        </a:spcAft>
        <a:defRPr sz="3200">
          <a:solidFill>
            <a:schemeClr val="tx1"/>
          </a:solidFill>
          <a:latin typeface="Gill Sans MT" panose="020B0502020104020203" pitchFamily="34" charset="-18"/>
        </a:defRPr>
      </a:lvl7pPr>
      <a:lvl8pPr marL="1371600" algn="l" defTabSz="685800" rtl="0" fontAlgn="base">
        <a:lnSpc>
          <a:spcPct val="90000"/>
        </a:lnSpc>
        <a:spcBef>
          <a:spcPct val="0"/>
        </a:spcBef>
        <a:spcAft>
          <a:spcPct val="0"/>
        </a:spcAft>
        <a:defRPr sz="3200">
          <a:solidFill>
            <a:schemeClr val="tx1"/>
          </a:solidFill>
          <a:latin typeface="Gill Sans MT" panose="020B0502020104020203" pitchFamily="34" charset="-18"/>
        </a:defRPr>
      </a:lvl8pPr>
      <a:lvl9pPr marL="1828800" algn="l" defTabSz="685800" rtl="0" fontAlgn="base">
        <a:lnSpc>
          <a:spcPct val="90000"/>
        </a:lnSpc>
        <a:spcBef>
          <a:spcPct val="0"/>
        </a:spcBef>
        <a:spcAft>
          <a:spcPct val="0"/>
        </a:spcAft>
        <a:defRPr sz="3200">
          <a:solidFill>
            <a:schemeClr val="tx1"/>
          </a:solidFill>
          <a:latin typeface="Gill Sans MT" panose="020B0502020104020203" pitchFamily="34" charset="-18"/>
        </a:defRPr>
      </a:lvl9pPr>
    </p:titleStyle>
    <p:bodyStyle>
      <a:lvl1pPr marL="228600" indent="-228600" algn="l" defTabSz="685800" rtl="0" eaLnBrk="0" fontAlgn="base" hangingPunct="0">
        <a:lnSpc>
          <a:spcPct val="120000"/>
        </a:lnSpc>
        <a:spcBef>
          <a:spcPts val="1000"/>
        </a:spcBef>
        <a:spcAft>
          <a:spcPct val="0"/>
        </a:spcAft>
        <a:buClr>
          <a:schemeClr val="accent1"/>
        </a:buClr>
        <a:buSzPct val="100000"/>
        <a:buFont typeface="Arial" panose="020B0604020202020204" pitchFamily="34" charset="0"/>
        <a:buChar char="•"/>
        <a:defRPr sz="2000" kern="1200">
          <a:solidFill>
            <a:schemeClr val="tx1"/>
          </a:solidFill>
          <a:latin typeface="+mn-lt"/>
          <a:ea typeface="+mn-ea"/>
          <a:cs typeface="+mn-cs"/>
        </a:defRPr>
      </a:lvl1pPr>
      <a:lvl2pPr marL="685800" indent="-228600" algn="l" defTabSz="685800" rtl="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600" kern="1200">
          <a:solidFill>
            <a:schemeClr val="tx1"/>
          </a:solidFill>
          <a:latin typeface="+mn-lt"/>
          <a:ea typeface="+mn-ea"/>
          <a:cs typeface="+mn-cs"/>
        </a:defRPr>
      </a:lvl2pPr>
      <a:lvl3pPr marL="1143000" indent="-228600" algn="l" defTabSz="685800" rtl="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600" kern="1200">
          <a:solidFill>
            <a:schemeClr val="tx1"/>
          </a:solidFill>
          <a:latin typeface="+mn-lt"/>
          <a:ea typeface="+mn-ea"/>
          <a:cs typeface="+mn-cs"/>
        </a:defRPr>
      </a:lvl3pPr>
      <a:lvl4pPr marL="1600200" indent="-228600" algn="l" defTabSz="685800" rtl="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4pPr>
      <a:lvl5pPr marL="2057400" indent="-228600" algn="l" defTabSz="685800" rtl="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9.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9.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9.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ytuł 1">
            <a:extLst>
              <a:ext uri="{FF2B5EF4-FFF2-40B4-BE49-F238E27FC236}">
                <a16:creationId xmlns:a16="http://schemas.microsoft.com/office/drawing/2014/main" id="{23C06C8B-9C60-4D14-8BE8-60F5F5B80177}"/>
              </a:ext>
            </a:extLst>
          </p:cNvPr>
          <p:cNvSpPr>
            <a:spLocks noGrp="1"/>
          </p:cNvSpPr>
          <p:nvPr>
            <p:ph type="ctrTitle"/>
          </p:nvPr>
        </p:nvSpPr>
        <p:spPr>
          <a:xfrm>
            <a:off x="2395538" y="801688"/>
            <a:ext cx="5619750" cy="2541587"/>
          </a:xfrm>
        </p:spPr>
        <p:txBody>
          <a:bodyPr>
            <a:normAutofit fontScale="90000"/>
          </a:bodyPr>
          <a:lstStyle/>
          <a:p>
            <a:pPr eaLnBrk="1" fontAlgn="auto" hangingPunct="1">
              <a:spcAft>
                <a:spcPts val="0"/>
              </a:spcAft>
              <a:defRPr/>
            </a:pPr>
            <a:r>
              <a:rPr lang="pl-PL" altLang="en-US" dirty="0"/>
              <a:t>INTERCULTURAL DIFFERENCES IN DECISION MAKING</a:t>
            </a:r>
          </a:p>
        </p:txBody>
      </p:sp>
      <p:sp>
        <p:nvSpPr>
          <p:cNvPr id="6146" name="Podtytuł 2">
            <a:extLst>
              <a:ext uri="{FF2B5EF4-FFF2-40B4-BE49-F238E27FC236}">
                <a16:creationId xmlns:a16="http://schemas.microsoft.com/office/drawing/2014/main" id="{E22B62D4-2FC4-45F8-B370-4EFFF4210C90}"/>
              </a:ext>
            </a:extLst>
          </p:cNvPr>
          <p:cNvSpPr>
            <a:spLocks noGrp="1"/>
          </p:cNvSpPr>
          <p:nvPr>
            <p:ph type="subTitle" idx="1"/>
          </p:nvPr>
        </p:nvSpPr>
        <p:spPr>
          <a:xfrm>
            <a:off x="2395538" y="3530600"/>
            <a:ext cx="5619750" cy="977900"/>
          </a:xfrm>
        </p:spPr>
        <p:txBody>
          <a:bodyPr rtlCol="0"/>
          <a:lstStyle/>
          <a:p>
            <a:pPr eaLnBrk="1" fontAlgn="auto" hangingPunct="1">
              <a:spcAft>
                <a:spcPts val="0"/>
              </a:spcAft>
              <a:defRPr/>
            </a:pPr>
            <a:r>
              <a:rPr lang="pl-PL" altLang="en-US" dirty="0"/>
              <a:t>Paweł Ziemiański, </a:t>
            </a:r>
            <a:r>
              <a:rPr lang="pl-PL" altLang="en-US" dirty="0" err="1"/>
              <a:t>Ph.D</a:t>
            </a:r>
            <a:r>
              <a:rPr lang="pl-PL" altLang="en-US" dirty="0"/>
              <a:t>.</a:t>
            </a:r>
            <a:endParaRPr lang="en-US" altLang="en-US" dirty="0"/>
          </a:p>
        </p:txBody>
      </p:sp>
      <p:pic>
        <p:nvPicPr>
          <p:cNvPr id="4" name="Dźwięk 3">
            <a:hlinkClick r:id="" action="ppaction://media"/>
            <a:extLst>
              <a:ext uri="{FF2B5EF4-FFF2-40B4-BE49-F238E27FC236}">
                <a16:creationId xmlns:a16="http://schemas.microsoft.com/office/drawing/2014/main" id="{7EE58950-9AF2-40FC-BA82-3A93C6E9F9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644"/>
    </mc:Choice>
    <mc:Fallback>
      <p:transition spd="slow" advTm="14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965761B-E9BA-4DF8-A626-C5C9AA69C484}"/>
              </a:ext>
            </a:extLst>
          </p:cNvPr>
          <p:cNvSpPr>
            <a:spLocks noGrp="1"/>
          </p:cNvSpPr>
          <p:nvPr>
            <p:ph type="title"/>
          </p:nvPr>
        </p:nvSpPr>
        <p:spPr>
          <a:xfrm>
            <a:off x="323850" y="620713"/>
            <a:ext cx="8618538" cy="1008062"/>
          </a:xfrm>
        </p:spPr>
        <p:txBody>
          <a:bodyPr/>
          <a:lstStyle/>
          <a:p>
            <a:pPr algn="ctr" eaLnBrk="1" hangingPunct="1">
              <a:defRPr/>
            </a:pPr>
            <a:r>
              <a:rPr lang="en-US" sz="2700" dirty="0"/>
              <a:t>Nisbett and decades of studies about eastern holistic and Western analytical approach</a:t>
            </a:r>
          </a:p>
        </p:txBody>
      </p:sp>
      <p:sp>
        <p:nvSpPr>
          <p:cNvPr id="21507" name="Symbol zastępczy zawartości 2">
            <a:extLst>
              <a:ext uri="{FF2B5EF4-FFF2-40B4-BE49-F238E27FC236}">
                <a16:creationId xmlns:a16="http://schemas.microsoft.com/office/drawing/2014/main" id="{38B2B730-E717-4666-B5EE-6ED35ABE69C3}"/>
              </a:ext>
            </a:extLst>
          </p:cNvPr>
          <p:cNvSpPr>
            <a:spLocks noGrp="1" noChangeArrowheads="1"/>
          </p:cNvSpPr>
          <p:nvPr>
            <p:ph idx="1"/>
          </p:nvPr>
        </p:nvSpPr>
        <p:spPr/>
        <p:txBody>
          <a:bodyPr/>
          <a:lstStyle/>
          <a:p>
            <a:pPr algn="ctr" eaLnBrk="1" hangingPunct="1"/>
            <a:endParaRPr lang="pl-PL" altLang="en-US"/>
          </a:p>
        </p:txBody>
      </p:sp>
      <p:pic>
        <p:nvPicPr>
          <p:cNvPr id="21508" name="Obraz 3">
            <a:extLst>
              <a:ext uri="{FF2B5EF4-FFF2-40B4-BE49-F238E27FC236}">
                <a16:creationId xmlns:a16="http://schemas.microsoft.com/office/drawing/2014/main" id="{A698B1CE-5FE6-47E6-8EFF-0134955A1E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8800" y="1476375"/>
            <a:ext cx="2946400"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Dźwięk 2">
            <a:hlinkClick r:id="" action="ppaction://media"/>
            <a:extLst>
              <a:ext uri="{FF2B5EF4-FFF2-40B4-BE49-F238E27FC236}">
                <a16:creationId xmlns:a16="http://schemas.microsoft.com/office/drawing/2014/main" id="{50B0A347-8A48-4FA0-8071-47BA2CC422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0161"/>
    </mc:Choice>
    <mc:Fallback>
      <p:transition spd="slow" advTm="60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AA07F3B-379B-4C6E-96F3-68E2BDF9E961}"/>
              </a:ext>
            </a:extLst>
          </p:cNvPr>
          <p:cNvSpPr>
            <a:spLocks noGrp="1"/>
          </p:cNvSpPr>
          <p:nvPr>
            <p:ph type="title"/>
          </p:nvPr>
        </p:nvSpPr>
        <p:spPr>
          <a:xfrm>
            <a:off x="0" y="260350"/>
            <a:ext cx="9144000" cy="1584325"/>
          </a:xfrm>
        </p:spPr>
        <p:txBody>
          <a:bodyPr>
            <a:normAutofit fontScale="90000"/>
          </a:bodyPr>
          <a:lstStyle/>
          <a:p>
            <a:pPr eaLnBrk="1" hangingPunct="1">
              <a:defRPr/>
            </a:pPr>
            <a:r>
              <a:rPr lang="en-US" dirty="0"/>
              <a:t>Make a decision:</a:t>
            </a:r>
            <a:br>
              <a:rPr lang="en-US" dirty="0"/>
            </a:br>
            <a:r>
              <a:rPr lang="en-US" dirty="0"/>
              <a:t>indicate which two objects shown below belong together, justify your choice</a:t>
            </a:r>
          </a:p>
        </p:txBody>
      </p:sp>
      <p:pic>
        <p:nvPicPr>
          <p:cNvPr id="22531" name="Symbol zastępczy zawartości 3">
            <a:extLst>
              <a:ext uri="{FF2B5EF4-FFF2-40B4-BE49-F238E27FC236}">
                <a16:creationId xmlns:a16="http://schemas.microsoft.com/office/drawing/2014/main" id="{CBC8CB1D-496D-45C2-84B8-E5A183D6978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07950" y="1724025"/>
            <a:ext cx="3024188" cy="2016125"/>
          </a:xfrm>
        </p:spPr>
      </p:pic>
      <p:pic>
        <p:nvPicPr>
          <p:cNvPr id="22532" name="Obraz 5">
            <a:extLst>
              <a:ext uri="{FF2B5EF4-FFF2-40B4-BE49-F238E27FC236}">
                <a16:creationId xmlns:a16="http://schemas.microsoft.com/office/drawing/2014/main" id="{1FAF3948-C5F5-480A-BEFA-D3592B9B47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6763" y="3500438"/>
            <a:ext cx="2705100"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Obraz 7">
            <a:extLst>
              <a:ext uri="{FF2B5EF4-FFF2-40B4-BE49-F238E27FC236}">
                <a16:creationId xmlns:a16="http://schemas.microsoft.com/office/drawing/2014/main" id="{85A07BAD-13CA-46A4-AC4C-5BE97CAD0B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8700" y="4724400"/>
            <a:ext cx="30257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Dźwięk 2">
            <a:hlinkClick r:id="" action="ppaction://media"/>
            <a:extLst>
              <a:ext uri="{FF2B5EF4-FFF2-40B4-BE49-F238E27FC236}">
                <a16:creationId xmlns:a16="http://schemas.microsoft.com/office/drawing/2014/main" id="{BBD09C98-1729-44A7-B203-9AA0E266F0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8340"/>
    </mc:Choice>
    <mc:Fallback>
      <p:transition spd="slow" advTm="128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984009C-355A-4E9C-9510-8D09E00A146A}"/>
              </a:ext>
            </a:extLst>
          </p:cNvPr>
          <p:cNvSpPr>
            <a:spLocks noGrp="1"/>
          </p:cNvSpPr>
          <p:nvPr>
            <p:ph type="title"/>
          </p:nvPr>
        </p:nvSpPr>
        <p:spPr>
          <a:xfrm>
            <a:off x="0" y="260350"/>
            <a:ext cx="9144000" cy="1584325"/>
          </a:xfrm>
        </p:spPr>
        <p:txBody>
          <a:bodyPr>
            <a:normAutofit fontScale="90000"/>
          </a:bodyPr>
          <a:lstStyle/>
          <a:p>
            <a:pPr eaLnBrk="1" hangingPunct="1">
              <a:defRPr/>
            </a:pPr>
            <a:r>
              <a:rPr lang="en-US" dirty="0"/>
              <a:t>Make a decision:</a:t>
            </a:r>
            <a:br>
              <a:rPr lang="en-US" dirty="0"/>
            </a:br>
            <a:r>
              <a:rPr lang="en-US" dirty="0"/>
              <a:t>indicate which two objects shown below belong together, justify your choice</a:t>
            </a:r>
          </a:p>
        </p:txBody>
      </p:sp>
      <p:sp>
        <p:nvSpPr>
          <p:cNvPr id="23555" name="Symbol zastępczy zawartości 2">
            <a:extLst>
              <a:ext uri="{FF2B5EF4-FFF2-40B4-BE49-F238E27FC236}">
                <a16:creationId xmlns:a16="http://schemas.microsoft.com/office/drawing/2014/main" id="{879F9891-29EF-47DE-BB27-9A60827D19B4}"/>
              </a:ext>
            </a:extLst>
          </p:cNvPr>
          <p:cNvSpPr>
            <a:spLocks noGrp="1" noChangeArrowheads="1"/>
          </p:cNvSpPr>
          <p:nvPr>
            <p:ph idx="1"/>
          </p:nvPr>
        </p:nvSpPr>
        <p:spPr/>
        <p:txBody>
          <a:bodyPr/>
          <a:lstStyle/>
          <a:p>
            <a:pPr eaLnBrk="1" hangingPunct="1"/>
            <a:r>
              <a:rPr lang="pl-PL" altLang="en-US"/>
              <a:t>Mother</a:t>
            </a:r>
          </a:p>
          <a:p>
            <a:pPr eaLnBrk="1" hangingPunct="1"/>
            <a:r>
              <a:rPr lang="pl-PL" altLang="en-US"/>
              <a:t>Father</a:t>
            </a:r>
          </a:p>
          <a:p>
            <a:pPr eaLnBrk="1" hangingPunct="1"/>
            <a:r>
              <a:rPr lang="pl-PL" altLang="en-US"/>
              <a:t>Child</a:t>
            </a:r>
          </a:p>
          <a:p>
            <a:pPr eaLnBrk="1" hangingPunct="1"/>
            <a:endParaRPr lang="en-US" altLang="en-US"/>
          </a:p>
        </p:txBody>
      </p:sp>
      <p:pic>
        <p:nvPicPr>
          <p:cNvPr id="3" name="Dźwięk 2">
            <a:hlinkClick r:id="" action="ppaction://media"/>
            <a:extLst>
              <a:ext uri="{FF2B5EF4-FFF2-40B4-BE49-F238E27FC236}">
                <a16:creationId xmlns:a16="http://schemas.microsoft.com/office/drawing/2014/main" id="{659BB440-CA05-4433-BDAC-6FE17503F4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973"/>
    </mc:Choice>
    <mc:Fallback>
      <p:transition spd="slow" advTm="26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607F854-D665-4E70-A33A-4B61A64D9DDB}"/>
              </a:ext>
            </a:extLst>
          </p:cNvPr>
          <p:cNvSpPr>
            <a:spLocks noGrp="1"/>
          </p:cNvSpPr>
          <p:nvPr>
            <p:ph type="title"/>
          </p:nvPr>
        </p:nvSpPr>
        <p:spPr>
          <a:xfrm>
            <a:off x="179388" y="342900"/>
            <a:ext cx="8856662" cy="1049338"/>
          </a:xfrm>
        </p:spPr>
        <p:txBody>
          <a:bodyPr>
            <a:normAutofit fontScale="90000"/>
          </a:bodyPr>
          <a:lstStyle/>
          <a:p>
            <a:pPr eaLnBrk="1" hangingPunct="1">
              <a:defRPr/>
            </a:pPr>
            <a:r>
              <a:rPr lang="en-US" dirty="0"/>
              <a:t>Categorizing objects is much more natural for westerners (and probably also more important to them) </a:t>
            </a:r>
          </a:p>
        </p:txBody>
      </p:sp>
      <p:sp>
        <p:nvSpPr>
          <p:cNvPr id="24579" name="Symbol zastępczy zawartości 2">
            <a:extLst>
              <a:ext uri="{FF2B5EF4-FFF2-40B4-BE49-F238E27FC236}">
                <a16:creationId xmlns:a16="http://schemas.microsoft.com/office/drawing/2014/main" id="{CF9B85D7-3D09-49EE-8FE0-8540DD49444E}"/>
              </a:ext>
            </a:extLst>
          </p:cNvPr>
          <p:cNvSpPr>
            <a:spLocks noGrp="1" noChangeArrowheads="1"/>
          </p:cNvSpPr>
          <p:nvPr>
            <p:ph idx="1"/>
          </p:nvPr>
        </p:nvSpPr>
        <p:spPr>
          <a:xfrm>
            <a:off x="684213" y="2016125"/>
            <a:ext cx="7848600" cy="3449638"/>
          </a:xfrm>
        </p:spPr>
        <p:txBody>
          <a:bodyPr/>
          <a:lstStyle/>
          <a:p>
            <a:pPr algn="just" eaLnBrk="1" hangingPunct="1"/>
            <a:r>
              <a:rPr lang="pl-PL" altLang="en-US"/>
              <a:t>Western analytic thought as described by Nisbett is characterized by:</a:t>
            </a:r>
          </a:p>
          <a:p>
            <a:pPr algn="just" eaLnBrk="1" hangingPunct="1"/>
            <a:r>
              <a:rPr lang="en-US" altLang="en-US" i="1"/>
              <a:t>detachment of the object from its context, a tendency to focus on</a:t>
            </a:r>
            <a:r>
              <a:rPr lang="pl-PL" altLang="en-US" i="1"/>
              <a:t> </a:t>
            </a:r>
            <a:r>
              <a:rPr lang="en-US" altLang="en-US" i="1"/>
              <a:t>attributes of the object in order to assign it to categories, and a</a:t>
            </a:r>
            <a:r>
              <a:rPr lang="pl-PL" altLang="en-US" i="1"/>
              <a:t> </a:t>
            </a:r>
            <a:r>
              <a:rPr lang="en-US" altLang="en-US" i="1"/>
              <a:t>preference for using rules about the categories to explain and predict</a:t>
            </a:r>
            <a:r>
              <a:rPr lang="pl-PL" altLang="en-US" i="1"/>
              <a:t> </a:t>
            </a:r>
            <a:r>
              <a:rPr lang="en-US" altLang="en-US" i="1"/>
              <a:t>the object's behavior. Inferences rest in part on the practice of decontextualizing</a:t>
            </a:r>
            <a:r>
              <a:rPr lang="pl-PL" altLang="en-US" i="1"/>
              <a:t> </a:t>
            </a:r>
            <a:r>
              <a:rPr lang="en-US" altLang="en-US" i="1"/>
              <a:t>structure from content, the use of formal logic, and</a:t>
            </a:r>
            <a:r>
              <a:rPr lang="pl-PL" altLang="en-US" i="1"/>
              <a:t> </a:t>
            </a:r>
            <a:r>
              <a:rPr lang="en-US" altLang="en-US" i="1"/>
              <a:t>avoidance of contradiction. </a:t>
            </a:r>
            <a:r>
              <a:rPr lang="en-US" altLang="en-US"/>
              <a:t>(Nisbett et al., 2001, p. 293)</a:t>
            </a:r>
          </a:p>
        </p:txBody>
      </p:sp>
      <p:pic>
        <p:nvPicPr>
          <p:cNvPr id="3" name="Dźwięk 2">
            <a:hlinkClick r:id="" action="ppaction://media"/>
            <a:extLst>
              <a:ext uri="{FF2B5EF4-FFF2-40B4-BE49-F238E27FC236}">
                <a16:creationId xmlns:a16="http://schemas.microsoft.com/office/drawing/2014/main" id="{1AAADB09-0607-4160-A741-3754F1EDDF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035"/>
    </mc:Choice>
    <mc:Fallback>
      <p:transition spd="slow" advTm="48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4137ECA-A8A9-4BB0-86D1-3A5D7EA740CB}"/>
              </a:ext>
            </a:extLst>
          </p:cNvPr>
          <p:cNvSpPr>
            <a:spLocks noGrp="1"/>
          </p:cNvSpPr>
          <p:nvPr>
            <p:ph type="title"/>
          </p:nvPr>
        </p:nvSpPr>
        <p:spPr>
          <a:xfrm>
            <a:off x="179388" y="342900"/>
            <a:ext cx="8856662" cy="1049338"/>
          </a:xfrm>
        </p:spPr>
        <p:txBody>
          <a:bodyPr>
            <a:normAutofit fontScale="90000"/>
          </a:bodyPr>
          <a:lstStyle/>
          <a:p>
            <a:pPr eaLnBrk="1" hangingPunct="1">
              <a:defRPr/>
            </a:pPr>
            <a:r>
              <a:rPr lang="en-US" dirty="0"/>
              <a:t>Categorizing objects is much more natural for westerners (and probably also more important to them) </a:t>
            </a:r>
          </a:p>
        </p:txBody>
      </p:sp>
      <p:sp>
        <p:nvSpPr>
          <p:cNvPr id="25603" name="Symbol zastępczy zawartości 2">
            <a:extLst>
              <a:ext uri="{FF2B5EF4-FFF2-40B4-BE49-F238E27FC236}">
                <a16:creationId xmlns:a16="http://schemas.microsoft.com/office/drawing/2014/main" id="{59204DD6-8749-4628-9DD1-51176049982E}"/>
              </a:ext>
            </a:extLst>
          </p:cNvPr>
          <p:cNvSpPr>
            <a:spLocks noGrp="1" noChangeArrowheads="1"/>
          </p:cNvSpPr>
          <p:nvPr>
            <p:ph idx="1"/>
          </p:nvPr>
        </p:nvSpPr>
        <p:spPr>
          <a:xfrm>
            <a:off x="684213" y="2016125"/>
            <a:ext cx="7848600" cy="3449638"/>
          </a:xfrm>
        </p:spPr>
        <p:txBody>
          <a:bodyPr/>
          <a:lstStyle/>
          <a:p>
            <a:pPr algn="just" eaLnBrk="1" hangingPunct="1"/>
            <a:r>
              <a:rPr lang="pl-PL" altLang="en-US"/>
              <a:t>Eastern holistic thought as described by Nisbett is characterized by:</a:t>
            </a:r>
          </a:p>
          <a:p>
            <a:pPr algn="just" eaLnBrk="1" hangingPunct="1"/>
            <a:r>
              <a:rPr lang="en-US" altLang="en-US" i="1"/>
              <a:t>an orientation to the context or field as a whole, including attention to</a:t>
            </a:r>
            <a:r>
              <a:rPr lang="pl-PL" altLang="en-US" i="1"/>
              <a:t> </a:t>
            </a:r>
            <a:r>
              <a:rPr lang="en-US" altLang="en-US" i="1"/>
              <a:t>relationships between a focal object and the field, and a preference for</a:t>
            </a:r>
            <a:r>
              <a:rPr lang="pl-PL" altLang="en-US" i="1"/>
              <a:t> </a:t>
            </a:r>
            <a:r>
              <a:rPr lang="en-US" altLang="en-US" i="1"/>
              <a:t>explaining and predicting events on the basis of such relationships.</a:t>
            </a:r>
            <a:r>
              <a:rPr lang="pl-PL" altLang="en-US" i="1"/>
              <a:t> </a:t>
            </a:r>
            <a:r>
              <a:rPr lang="en-US" altLang="en-US" i="1"/>
              <a:t>Holistic approaches rely on experience-based knowledge and are</a:t>
            </a:r>
            <a:r>
              <a:rPr lang="pl-PL" altLang="en-US" i="1"/>
              <a:t> </a:t>
            </a:r>
            <a:r>
              <a:rPr lang="en-US" altLang="en-US" i="1"/>
              <a:t>dialectical, </a:t>
            </a:r>
            <a:r>
              <a:rPr lang="pl-PL" altLang="en-US" i="1"/>
              <a:t>which </a:t>
            </a:r>
            <a:r>
              <a:rPr lang="en-US" altLang="en-US" i="1"/>
              <a:t>mean</a:t>
            </a:r>
            <a:r>
              <a:rPr lang="pl-PL" altLang="en-US" i="1"/>
              <a:t>s</a:t>
            </a:r>
            <a:r>
              <a:rPr lang="en-US" altLang="en-US" i="1"/>
              <a:t> a search for the "Middle Way" between opposing</a:t>
            </a:r>
            <a:r>
              <a:rPr lang="pl-PL" altLang="en-US" i="1"/>
              <a:t> </a:t>
            </a:r>
            <a:r>
              <a:rPr lang="en-US" altLang="en-US" i="1"/>
              <a:t>propositions</a:t>
            </a:r>
            <a:r>
              <a:rPr lang="pl-PL" altLang="en-US" i="1"/>
              <a:t>.</a:t>
            </a:r>
            <a:r>
              <a:rPr lang="en-US" altLang="en-US" i="1"/>
              <a:t> </a:t>
            </a:r>
            <a:r>
              <a:rPr lang="en-US" altLang="en-US"/>
              <a:t>(Nisbett et al., 2001, p. 15)</a:t>
            </a:r>
          </a:p>
        </p:txBody>
      </p:sp>
      <p:pic>
        <p:nvPicPr>
          <p:cNvPr id="3" name="Dźwięk 2">
            <a:hlinkClick r:id="" action="ppaction://media"/>
            <a:extLst>
              <a:ext uri="{FF2B5EF4-FFF2-40B4-BE49-F238E27FC236}">
                <a16:creationId xmlns:a16="http://schemas.microsoft.com/office/drawing/2014/main" id="{42B2C377-4475-4339-AF55-B4FB7F35A2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1029"/>
    </mc:Choice>
    <mc:Fallback>
      <p:transition spd="slow" advTm="71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AF3762C-4505-4618-AA8D-50A9B860D52F}"/>
              </a:ext>
            </a:extLst>
          </p:cNvPr>
          <p:cNvSpPr>
            <a:spLocks noGrp="1"/>
          </p:cNvSpPr>
          <p:nvPr>
            <p:ph type="title"/>
          </p:nvPr>
        </p:nvSpPr>
        <p:spPr>
          <a:xfrm>
            <a:off x="971550" y="804863"/>
            <a:ext cx="7345363" cy="1049337"/>
          </a:xfrm>
        </p:spPr>
        <p:txBody>
          <a:bodyPr/>
          <a:lstStyle/>
          <a:p>
            <a:pPr algn="ctr" eaLnBrk="1" hangingPunct="1">
              <a:defRPr/>
            </a:pPr>
            <a:r>
              <a:rPr lang="pl-PL" dirty="0" err="1"/>
              <a:t>An</a:t>
            </a:r>
            <a:r>
              <a:rPr lang="pl-PL" dirty="0"/>
              <a:t> </a:t>
            </a:r>
            <a:r>
              <a:rPr lang="pl-PL" dirty="0" err="1"/>
              <a:t>experiment</a:t>
            </a:r>
            <a:r>
              <a:rPr lang="pl-PL" dirty="0"/>
              <a:t> with </a:t>
            </a:r>
            <a:r>
              <a:rPr lang="pl-PL" dirty="0" err="1"/>
              <a:t>people</a:t>
            </a:r>
            <a:r>
              <a:rPr lang="pl-PL" dirty="0"/>
              <a:t> from the west and from the east</a:t>
            </a:r>
            <a:endParaRPr lang="en-US" dirty="0"/>
          </a:p>
        </p:txBody>
      </p:sp>
      <p:pic>
        <p:nvPicPr>
          <p:cNvPr id="28675" name="Obraz 2">
            <a:extLst>
              <a:ext uri="{FF2B5EF4-FFF2-40B4-BE49-F238E27FC236}">
                <a16:creationId xmlns:a16="http://schemas.microsoft.com/office/drawing/2014/main" id="{D0151E17-95F5-442B-9103-31D4A8006E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325" y="2016125"/>
            <a:ext cx="4352925"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Symbol zastępczy zawartości 4">
            <a:extLst>
              <a:ext uri="{FF2B5EF4-FFF2-40B4-BE49-F238E27FC236}">
                <a16:creationId xmlns:a16="http://schemas.microsoft.com/office/drawing/2014/main" id="{E0C1445F-664D-4B1A-819E-A4D2B0085E20}"/>
              </a:ext>
            </a:extLst>
          </p:cNvPr>
          <p:cNvSpPr>
            <a:spLocks noGrp="1" noChangeArrowheads="1"/>
          </p:cNvSpPr>
          <p:nvPr>
            <p:ph idx="1"/>
          </p:nvPr>
        </p:nvSpPr>
        <p:spPr>
          <a:xfrm>
            <a:off x="5302250" y="2133600"/>
            <a:ext cx="3841750" cy="798513"/>
          </a:xfrm>
        </p:spPr>
        <p:txBody>
          <a:bodyPr>
            <a:spAutoFit/>
          </a:bodyPr>
          <a:lstStyle/>
          <a:p>
            <a:r>
              <a:rPr lang="pl-PL" altLang="en-US"/>
              <a:t>Source: Nisbett, Miyamoto (2005)</a:t>
            </a:r>
            <a:endParaRPr lang="en-US" altLang="en-US"/>
          </a:p>
        </p:txBody>
      </p:sp>
      <p:pic>
        <p:nvPicPr>
          <p:cNvPr id="5" name="Dźwięk 4">
            <a:hlinkClick r:id="" action="ppaction://media"/>
            <a:extLst>
              <a:ext uri="{FF2B5EF4-FFF2-40B4-BE49-F238E27FC236}">
                <a16:creationId xmlns:a16="http://schemas.microsoft.com/office/drawing/2014/main" id="{FA8719DD-7AB8-4865-9F9E-06B144BFEA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6613"/>
    </mc:Choice>
    <mc:Fallback>
      <p:transition spd="slow" advTm="66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CF1FAFE-6230-4A27-9376-38BE5B0DA406}"/>
              </a:ext>
            </a:extLst>
          </p:cNvPr>
          <p:cNvSpPr>
            <a:spLocks noGrp="1"/>
          </p:cNvSpPr>
          <p:nvPr>
            <p:ph type="title"/>
          </p:nvPr>
        </p:nvSpPr>
        <p:spPr>
          <a:xfrm>
            <a:off x="647700" y="549275"/>
            <a:ext cx="7848600" cy="1049338"/>
          </a:xfrm>
        </p:spPr>
        <p:txBody>
          <a:bodyPr>
            <a:normAutofit fontScale="90000"/>
          </a:bodyPr>
          <a:lstStyle/>
          <a:p>
            <a:pPr algn="ctr" eaLnBrk="1" hangingPunct="1">
              <a:defRPr/>
            </a:pPr>
            <a:r>
              <a:rPr lang="pl-PL" dirty="0" err="1"/>
              <a:t>An</a:t>
            </a:r>
            <a:r>
              <a:rPr lang="pl-PL" dirty="0"/>
              <a:t> </a:t>
            </a:r>
            <a:r>
              <a:rPr lang="pl-PL" dirty="0" err="1"/>
              <a:t>experiment</a:t>
            </a:r>
            <a:r>
              <a:rPr lang="pl-PL" dirty="0"/>
              <a:t> with </a:t>
            </a:r>
            <a:r>
              <a:rPr lang="pl-PL" dirty="0" err="1"/>
              <a:t>people</a:t>
            </a:r>
            <a:r>
              <a:rPr lang="pl-PL" dirty="0"/>
              <a:t> from the west and from the east – </a:t>
            </a:r>
            <a:r>
              <a:rPr lang="pl-PL" dirty="0" err="1"/>
              <a:t>result</a:t>
            </a:r>
            <a:r>
              <a:rPr lang="pl-PL" dirty="0"/>
              <a:t> 1 (</a:t>
            </a:r>
            <a:r>
              <a:rPr lang="pl-PL" dirty="0" err="1"/>
              <a:t>Nisbett</a:t>
            </a:r>
            <a:r>
              <a:rPr lang="pl-PL" dirty="0"/>
              <a:t>, </a:t>
            </a:r>
            <a:r>
              <a:rPr lang="pl-PL" dirty="0" err="1"/>
              <a:t>Miyamoto</a:t>
            </a:r>
            <a:r>
              <a:rPr lang="pl-PL" dirty="0"/>
              <a:t>, 2005)</a:t>
            </a:r>
            <a:endParaRPr lang="en-US" dirty="0"/>
          </a:p>
        </p:txBody>
      </p:sp>
      <p:pic>
        <p:nvPicPr>
          <p:cNvPr id="29699" name="Obraz 2">
            <a:extLst>
              <a:ext uri="{FF2B5EF4-FFF2-40B4-BE49-F238E27FC236}">
                <a16:creationId xmlns:a16="http://schemas.microsoft.com/office/drawing/2014/main" id="{F6913D08-16D8-45F2-A752-49E9E06298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133600"/>
            <a:ext cx="2697163"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Symbol zastępczy zawartości 4">
            <a:extLst>
              <a:ext uri="{FF2B5EF4-FFF2-40B4-BE49-F238E27FC236}">
                <a16:creationId xmlns:a16="http://schemas.microsoft.com/office/drawing/2014/main" id="{7D154AF2-E354-45FC-BC77-DA5D00E941EB}"/>
              </a:ext>
            </a:extLst>
          </p:cNvPr>
          <p:cNvSpPr>
            <a:spLocks noGrp="1" noChangeArrowheads="1"/>
          </p:cNvSpPr>
          <p:nvPr>
            <p:ph idx="1"/>
          </p:nvPr>
        </p:nvSpPr>
        <p:spPr>
          <a:xfrm>
            <a:off x="3132138" y="2133600"/>
            <a:ext cx="6011862" cy="3384550"/>
          </a:xfrm>
        </p:spPr>
        <p:txBody>
          <a:bodyPr>
            <a:spAutoFit/>
          </a:bodyPr>
          <a:lstStyle/>
          <a:p>
            <a:pPr algn="just"/>
            <a:r>
              <a:rPr lang="en-US" altLang="en-US" i="1"/>
              <a:t>Americans</a:t>
            </a:r>
            <a:r>
              <a:rPr lang="pl-PL" altLang="en-US" i="1"/>
              <a:t> </a:t>
            </a:r>
            <a:r>
              <a:rPr lang="en-US" altLang="en-US" i="1"/>
              <a:t>started their statements by referring to salient objects (defined as</a:t>
            </a:r>
            <a:r>
              <a:rPr lang="pl-PL" altLang="en-US" i="1"/>
              <a:t> </a:t>
            </a:r>
            <a:r>
              <a:rPr lang="en-US" altLang="en-US" i="1"/>
              <a:t>being larger, brighter and more rapidly moving) far more frequently</a:t>
            </a:r>
            <a:r>
              <a:rPr lang="pl-PL" altLang="en-US" i="1"/>
              <a:t> </a:t>
            </a:r>
            <a:r>
              <a:rPr lang="en-US" altLang="en-US" i="1"/>
              <a:t>than did Japanese subjects, whereas Japanese started their</a:t>
            </a:r>
            <a:r>
              <a:rPr lang="pl-PL" altLang="en-US" i="1"/>
              <a:t> </a:t>
            </a:r>
            <a:r>
              <a:rPr lang="en-US" altLang="en-US" i="1"/>
              <a:t>statements by referring to context information </a:t>
            </a:r>
            <a:r>
              <a:rPr lang="pl-PL" altLang="en-US" i="1"/>
              <a:t>(</a:t>
            </a:r>
            <a:r>
              <a:rPr lang="en-US" altLang="en-US" i="1"/>
              <a:t>defined as nonmoving</a:t>
            </a:r>
            <a:r>
              <a:rPr lang="pl-PL" altLang="en-US" i="1"/>
              <a:t> </a:t>
            </a:r>
            <a:r>
              <a:rPr lang="en-US" altLang="en-US" i="1"/>
              <a:t>objects or objects that appeared to be in the background)</a:t>
            </a:r>
            <a:r>
              <a:rPr lang="pl-PL" altLang="en-US" i="1"/>
              <a:t> </a:t>
            </a:r>
            <a:r>
              <a:rPr lang="en-US" altLang="en-US" i="1"/>
              <a:t>almost twice as frequently as Americans did. Overall, Japanese</a:t>
            </a:r>
            <a:r>
              <a:rPr lang="pl-PL" altLang="en-US" i="1"/>
              <a:t> </a:t>
            </a:r>
            <a:r>
              <a:rPr lang="en-US" altLang="en-US" i="1"/>
              <a:t>subjects reported 60 percent more information about the context</a:t>
            </a:r>
            <a:r>
              <a:rPr lang="pl-PL" altLang="en-US" i="1"/>
              <a:t> </a:t>
            </a:r>
            <a:r>
              <a:rPr lang="en-US" altLang="en-US" i="1"/>
              <a:t>than did Americans.</a:t>
            </a:r>
          </a:p>
        </p:txBody>
      </p:sp>
      <p:pic>
        <p:nvPicPr>
          <p:cNvPr id="6" name="Dźwięk 5">
            <a:hlinkClick r:id="" action="ppaction://media"/>
            <a:extLst>
              <a:ext uri="{FF2B5EF4-FFF2-40B4-BE49-F238E27FC236}">
                <a16:creationId xmlns:a16="http://schemas.microsoft.com/office/drawing/2014/main" id="{64C1DEAB-0694-4C79-98DD-62E94CFE0D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6760"/>
    </mc:Choice>
    <mc:Fallback>
      <p:transition spd="slow" advTm="76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470C6B0-04FC-46D3-9FC8-FAA695728DAF}"/>
              </a:ext>
            </a:extLst>
          </p:cNvPr>
          <p:cNvSpPr>
            <a:spLocks noGrp="1"/>
          </p:cNvSpPr>
          <p:nvPr>
            <p:ph type="title"/>
          </p:nvPr>
        </p:nvSpPr>
        <p:spPr>
          <a:xfrm>
            <a:off x="971550" y="549275"/>
            <a:ext cx="7345363" cy="1049338"/>
          </a:xfrm>
        </p:spPr>
        <p:txBody>
          <a:bodyPr>
            <a:normAutofit fontScale="90000"/>
          </a:bodyPr>
          <a:lstStyle/>
          <a:p>
            <a:pPr algn="ctr" eaLnBrk="1" hangingPunct="1">
              <a:defRPr/>
            </a:pPr>
            <a:r>
              <a:rPr lang="pl-PL" dirty="0" err="1"/>
              <a:t>An</a:t>
            </a:r>
            <a:r>
              <a:rPr lang="pl-PL" dirty="0"/>
              <a:t> </a:t>
            </a:r>
            <a:r>
              <a:rPr lang="pl-PL" dirty="0" err="1"/>
              <a:t>experiment</a:t>
            </a:r>
            <a:r>
              <a:rPr lang="pl-PL" dirty="0"/>
              <a:t> with </a:t>
            </a:r>
            <a:r>
              <a:rPr lang="pl-PL" dirty="0" err="1"/>
              <a:t>people</a:t>
            </a:r>
            <a:r>
              <a:rPr lang="pl-PL" dirty="0"/>
              <a:t> from the west and from the east – </a:t>
            </a:r>
            <a:r>
              <a:rPr lang="pl-PL" dirty="0" err="1"/>
              <a:t>Result</a:t>
            </a:r>
            <a:r>
              <a:rPr lang="pl-PL" dirty="0"/>
              <a:t> 2</a:t>
            </a:r>
            <a:br>
              <a:rPr lang="pl-PL" dirty="0"/>
            </a:br>
            <a:r>
              <a:rPr lang="pl-PL" dirty="0"/>
              <a:t>(</a:t>
            </a:r>
            <a:r>
              <a:rPr lang="pl-PL" dirty="0" err="1"/>
              <a:t>Nisbett</a:t>
            </a:r>
            <a:r>
              <a:rPr lang="pl-PL" dirty="0"/>
              <a:t>, </a:t>
            </a:r>
            <a:r>
              <a:rPr lang="pl-PL" dirty="0" err="1"/>
              <a:t>Miyamoto</a:t>
            </a:r>
            <a:r>
              <a:rPr lang="pl-PL" dirty="0"/>
              <a:t>, 2005)</a:t>
            </a:r>
            <a:endParaRPr lang="en-US" dirty="0"/>
          </a:p>
        </p:txBody>
      </p:sp>
      <p:pic>
        <p:nvPicPr>
          <p:cNvPr id="30723" name="Obraz 2">
            <a:extLst>
              <a:ext uri="{FF2B5EF4-FFF2-40B4-BE49-F238E27FC236}">
                <a16:creationId xmlns:a16="http://schemas.microsoft.com/office/drawing/2014/main" id="{729FF9B5-DAAC-4F4D-A178-2DEF14CAD0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133600"/>
            <a:ext cx="2697163"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Symbol zastępczy zawartości 4">
            <a:extLst>
              <a:ext uri="{FF2B5EF4-FFF2-40B4-BE49-F238E27FC236}">
                <a16:creationId xmlns:a16="http://schemas.microsoft.com/office/drawing/2014/main" id="{266A5A27-D824-4500-91FD-045558C0E2F7}"/>
              </a:ext>
            </a:extLst>
          </p:cNvPr>
          <p:cNvSpPr>
            <a:spLocks noGrp="1" noChangeArrowheads="1"/>
          </p:cNvSpPr>
          <p:nvPr>
            <p:ph idx="1"/>
          </p:nvPr>
        </p:nvSpPr>
        <p:spPr>
          <a:xfrm>
            <a:off x="2947988" y="2133600"/>
            <a:ext cx="6196012" cy="3921125"/>
          </a:xfrm>
        </p:spPr>
        <p:txBody>
          <a:bodyPr>
            <a:spAutoFit/>
          </a:bodyPr>
          <a:lstStyle/>
          <a:p>
            <a:pPr algn="just"/>
            <a:r>
              <a:rPr lang="en-US" altLang="en-US" sz="1900" i="1"/>
              <a:t>In a subsequent recognition task, participants</a:t>
            </a:r>
            <a:r>
              <a:rPr lang="pl-PL" altLang="en-US" sz="1900" i="1"/>
              <a:t> </a:t>
            </a:r>
            <a:r>
              <a:rPr lang="en-US" altLang="en-US" sz="1900" i="1"/>
              <a:t>were presented with objects they had seen previously, either with</a:t>
            </a:r>
            <a:r>
              <a:rPr lang="pl-PL" altLang="en-US" sz="1900" i="1"/>
              <a:t> </a:t>
            </a:r>
            <a:r>
              <a:rPr lang="en-US" altLang="en-US" sz="1900" i="1"/>
              <a:t>their original background, a novel background, or no background,</a:t>
            </a:r>
            <a:r>
              <a:rPr lang="pl-PL" altLang="en-US" sz="1900" i="1"/>
              <a:t> </a:t>
            </a:r>
            <a:r>
              <a:rPr lang="en-US" altLang="en-US" sz="1900" i="1"/>
              <a:t>and were asked to indicate whether they had previously seen the</a:t>
            </a:r>
            <a:r>
              <a:rPr lang="pl-PL" altLang="en-US" sz="1900" i="1"/>
              <a:t> </a:t>
            </a:r>
            <a:r>
              <a:rPr lang="en-US" altLang="en-US" sz="1900" i="1"/>
              <a:t>objects. Whereas Americans’ performance was not affected by the</a:t>
            </a:r>
            <a:r>
              <a:rPr lang="pl-PL" altLang="en-US" sz="1900" i="1"/>
              <a:t> </a:t>
            </a:r>
            <a:r>
              <a:rPr lang="en-US" altLang="en-US" sz="1900" i="1"/>
              <a:t>background manipulation, Japanese performance was impaired</a:t>
            </a:r>
            <a:r>
              <a:rPr lang="pl-PL" altLang="en-US" sz="1900" i="1"/>
              <a:t> </a:t>
            </a:r>
            <a:r>
              <a:rPr lang="en-US" altLang="en-US" sz="1900" i="1"/>
              <a:t>when the background was novel. These results indicate that</a:t>
            </a:r>
            <a:r>
              <a:rPr lang="pl-PL" altLang="en-US" sz="1900" i="1"/>
              <a:t> </a:t>
            </a:r>
            <a:r>
              <a:rPr lang="en-US" altLang="en-US" sz="1900" i="1"/>
              <a:t>Japanese tended to perceive the object and the field as a whole</a:t>
            </a:r>
            <a:r>
              <a:rPr lang="pl-PL" altLang="en-US" sz="1900" i="1"/>
              <a:t> </a:t>
            </a:r>
            <a:r>
              <a:rPr lang="en-US" altLang="en-US" sz="1900" i="1"/>
              <a:t>and ‘bind’ them in perceptual memory. The findings overall</a:t>
            </a:r>
            <a:r>
              <a:rPr lang="pl-PL" altLang="en-US" sz="1900" i="1"/>
              <a:t> </a:t>
            </a:r>
            <a:r>
              <a:rPr lang="en-US" altLang="en-US" sz="1900" i="1"/>
              <a:t>indicate marked differences in what is attended to by Easterners and</a:t>
            </a:r>
            <a:r>
              <a:rPr lang="pl-PL" altLang="en-US" sz="1900" i="1"/>
              <a:t> </a:t>
            </a:r>
            <a:r>
              <a:rPr lang="en-US" altLang="en-US" sz="1900" i="1"/>
              <a:t>Westerners.</a:t>
            </a:r>
          </a:p>
        </p:txBody>
      </p:sp>
      <p:pic>
        <p:nvPicPr>
          <p:cNvPr id="4" name="Dźwięk 3">
            <a:hlinkClick r:id="" action="ppaction://media"/>
            <a:extLst>
              <a:ext uri="{FF2B5EF4-FFF2-40B4-BE49-F238E27FC236}">
                <a16:creationId xmlns:a16="http://schemas.microsoft.com/office/drawing/2014/main" id="{E07732BD-523A-42BD-BC9D-DAF9C5FDC3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2903"/>
    </mc:Choice>
    <mc:Fallback>
      <p:transition spd="slow" advTm="72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C66636F-B9A8-4DD0-A280-8DCB7B5DAA60}"/>
              </a:ext>
            </a:extLst>
          </p:cNvPr>
          <p:cNvSpPr>
            <a:spLocks noGrp="1"/>
          </p:cNvSpPr>
          <p:nvPr>
            <p:ph type="title"/>
          </p:nvPr>
        </p:nvSpPr>
        <p:spPr>
          <a:xfrm>
            <a:off x="250825" y="804863"/>
            <a:ext cx="8569325" cy="1049337"/>
          </a:xfrm>
        </p:spPr>
        <p:txBody>
          <a:bodyPr>
            <a:normAutofit fontScale="90000"/>
          </a:bodyPr>
          <a:lstStyle/>
          <a:p>
            <a:pPr eaLnBrk="1" fontAlgn="auto" hangingPunct="1">
              <a:spcAft>
                <a:spcPts val="0"/>
              </a:spcAft>
              <a:defRPr/>
            </a:pPr>
            <a:r>
              <a:rPr lang="pl-PL" dirty="0" err="1"/>
              <a:t>An</a:t>
            </a:r>
            <a:r>
              <a:rPr lang="pl-PL" dirty="0"/>
              <a:t> </a:t>
            </a:r>
            <a:r>
              <a:rPr lang="pl-PL" dirty="0" err="1"/>
              <a:t>important</a:t>
            </a:r>
            <a:r>
              <a:rPr lang="pl-PL" dirty="0"/>
              <a:t> </a:t>
            </a:r>
            <a:r>
              <a:rPr lang="pl-PL" dirty="0" err="1"/>
              <a:t>example</a:t>
            </a:r>
            <a:r>
              <a:rPr lang="pl-PL" dirty="0"/>
              <a:t> of </a:t>
            </a:r>
            <a:r>
              <a:rPr lang="pl-PL" dirty="0" err="1"/>
              <a:t>an</a:t>
            </a:r>
            <a:r>
              <a:rPr lang="pl-PL" dirty="0"/>
              <a:t> </a:t>
            </a:r>
            <a:r>
              <a:rPr lang="pl-PL" dirty="0" err="1"/>
              <a:t>effect</a:t>
            </a:r>
            <a:r>
              <a:rPr lang="pl-PL" dirty="0"/>
              <a:t> </a:t>
            </a:r>
            <a:r>
              <a:rPr lang="pl-PL" dirty="0" err="1"/>
              <a:t>that</a:t>
            </a:r>
            <a:r>
              <a:rPr lang="pl-PL" dirty="0"/>
              <a:t> </a:t>
            </a:r>
            <a:r>
              <a:rPr lang="pl-PL" dirty="0" err="1"/>
              <a:t>is</a:t>
            </a:r>
            <a:r>
              <a:rPr lang="pl-PL" dirty="0"/>
              <a:t> </a:t>
            </a:r>
            <a:r>
              <a:rPr lang="pl-PL" dirty="0" err="1"/>
              <a:t>stronger</a:t>
            </a:r>
            <a:r>
              <a:rPr lang="pl-PL" dirty="0"/>
              <a:t> in </a:t>
            </a:r>
            <a:r>
              <a:rPr lang="pl-PL" dirty="0" err="1"/>
              <a:t>some</a:t>
            </a:r>
            <a:r>
              <a:rPr lang="pl-PL" dirty="0"/>
              <a:t> </a:t>
            </a:r>
            <a:r>
              <a:rPr lang="pl-PL" dirty="0" err="1"/>
              <a:t>cultures</a:t>
            </a:r>
            <a:r>
              <a:rPr lang="pl-PL" dirty="0"/>
              <a:t> </a:t>
            </a:r>
            <a:r>
              <a:rPr lang="pl-PL" dirty="0" err="1"/>
              <a:t>than</a:t>
            </a:r>
            <a:r>
              <a:rPr lang="pl-PL" dirty="0"/>
              <a:t> in </a:t>
            </a:r>
            <a:r>
              <a:rPr lang="pl-PL" dirty="0" err="1"/>
              <a:t>others</a:t>
            </a:r>
            <a:endParaRPr lang="en-US" dirty="0"/>
          </a:p>
        </p:txBody>
      </p:sp>
      <p:sp>
        <p:nvSpPr>
          <p:cNvPr id="31747" name="Symbol zastępczy zawartości 2">
            <a:extLst>
              <a:ext uri="{FF2B5EF4-FFF2-40B4-BE49-F238E27FC236}">
                <a16:creationId xmlns:a16="http://schemas.microsoft.com/office/drawing/2014/main" id="{91BA8FE4-B155-47C7-A05F-1D09E5DC9BC7}"/>
              </a:ext>
            </a:extLst>
          </p:cNvPr>
          <p:cNvSpPr>
            <a:spLocks noGrp="1" noChangeArrowheads="1"/>
          </p:cNvSpPr>
          <p:nvPr>
            <p:ph idx="1"/>
          </p:nvPr>
        </p:nvSpPr>
        <p:spPr/>
        <p:txBody>
          <a:bodyPr/>
          <a:lstStyle/>
          <a:p>
            <a:pPr algn="just" eaLnBrk="1" hangingPunct="1"/>
            <a:r>
              <a:rPr lang="en-US" altLang="en-US" i="1"/>
              <a:t>The fundamental attribution error describes perceivers’</a:t>
            </a:r>
            <a:r>
              <a:rPr lang="pl-PL" altLang="en-US" i="1"/>
              <a:t> </a:t>
            </a:r>
            <a:r>
              <a:rPr lang="en-US" altLang="en-US" i="1"/>
              <a:t>tendency to underestimate the impact of situational</a:t>
            </a:r>
            <a:r>
              <a:rPr lang="pl-PL" altLang="en-US" i="1"/>
              <a:t> </a:t>
            </a:r>
            <a:r>
              <a:rPr lang="en-US" altLang="en-US" i="1"/>
              <a:t>factors on human behavior and to overestimate</a:t>
            </a:r>
            <a:r>
              <a:rPr lang="pl-PL" altLang="en-US" i="1"/>
              <a:t> </a:t>
            </a:r>
            <a:r>
              <a:rPr lang="en-US" altLang="en-US" i="1"/>
              <a:t>the impact of dispositional factors. For instance, people</a:t>
            </a:r>
            <a:r>
              <a:rPr lang="pl-PL" altLang="en-US" i="1"/>
              <a:t> </a:t>
            </a:r>
            <a:r>
              <a:rPr lang="en-US" altLang="en-US" i="1"/>
              <a:t>often tend to believe that aggressive behavior is caused</a:t>
            </a:r>
            <a:r>
              <a:rPr lang="pl-PL" altLang="en-US" i="1"/>
              <a:t> </a:t>
            </a:r>
            <a:r>
              <a:rPr lang="en-US" altLang="en-US" i="1"/>
              <a:t>by aggressive personality characteristics (dispositional</a:t>
            </a:r>
            <a:r>
              <a:rPr lang="pl-PL" altLang="en-US" i="1"/>
              <a:t> </a:t>
            </a:r>
            <a:r>
              <a:rPr lang="en-US" altLang="en-US" i="1"/>
              <a:t>factor) even though aggressive behavior can also be</a:t>
            </a:r>
            <a:r>
              <a:rPr lang="pl-PL" altLang="en-US" i="1"/>
              <a:t> </a:t>
            </a:r>
            <a:r>
              <a:rPr lang="en-US" altLang="en-US" i="1"/>
              <a:t>provoked by situational circumstances (situational</a:t>
            </a:r>
            <a:r>
              <a:rPr lang="pl-PL" altLang="en-US" i="1"/>
              <a:t> </a:t>
            </a:r>
            <a:r>
              <a:rPr lang="en-US" altLang="en-US" i="1"/>
              <a:t>factor).</a:t>
            </a:r>
            <a:r>
              <a:rPr lang="pl-PL" altLang="en-US" i="1"/>
              <a:t> (</a:t>
            </a:r>
            <a:r>
              <a:rPr lang="en-US" altLang="en-US"/>
              <a:t>Gawronski</a:t>
            </a:r>
            <a:r>
              <a:rPr lang="pl-PL" altLang="en-US"/>
              <a:t>, 2009)</a:t>
            </a:r>
            <a:endParaRPr lang="en-US" altLang="en-US"/>
          </a:p>
        </p:txBody>
      </p:sp>
      <p:pic>
        <p:nvPicPr>
          <p:cNvPr id="4" name="Dźwięk 3">
            <a:hlinkClick r:id="" action="ppaction://media"/>
            <a:extLst>
              <a:ext uri="{FF2B5EF4-FFF2-40B4-BE49-F238E27FC236}">
                <a16:creationId xmlns:a16="http://schemas.microsoft.com/office/drawing/2014/main" id="{20ED8E7B-2BFB-4AB5-9F90-8BF1FB0C15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9964"/>
    </mc:Choice>
    <mc:Fallback>
      <p:transition spd="slow" advTm="209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DC75B91-2F5F-40A4-AD8F-D923362F981B}"/>
              </a:ext>
            </a:extLst>
          </p:cNvPr>
          <p:cNvSpPr>
            <a:spLocks noGrp="1"/>
          </p:cNvSpPr>
          <p:nvPr>
            <p:ph type="title"/>
          </p:nvPr>
        </p:nvSpPr>
        <p:spPr>
          <a:xfrm>
            <a:off x="611188" y="804863"/>
            <a:ext cx="7921625" cy="1049337"/>
          </a:xfrm>
        </p:spPr>
        <p:txBody>
          <a:bodyPr>
            <a:normAutofit fontScale="90000"/>
          </a:bodyPr>
          <a:lstStyle/>
          <a:p>
            <a:pPr eaLnBrk="1" hangingPunct="1">
              <a:defRPr/>
            </a:pPr>
            <a:r>
              <a:rPr lang="pl-PL" dirty="0"/>
              <a:t>How do </a:t>
            </a:r>
            <a:r>
              <a:rPr lang="pl-PL" dirty="0" err="1"/>
              <a:t>these</a:t>
            </a:r>
            <a:r>
              <a:rPr lang="pl-PL" dirty="0"/>
              <a:t> </a:t>
            </a:r>
            <a:r>
              <a:rPr lang="pl-PL" dirty="0" err="1"/>
              <a:t>differences</a:t>
            </a:r>
            <a:r>
              <a:rPr lang="pl-PL" dirty="0"/>
              <a:t> </a:t>
            </a:r>
            <a:r>
              <a:rPr lang="pl-PL" dirty="0" err="1"/>
              <a:t>affect</a:t>
            </a:r>
            <a:r>
              <a:rPr lang="pl-PL" dirty="0"/>
              <a:t> the </a:t>
            </a:r>
            <a:r>
              <a:rPr lang="pl-PL" dirty="0" err="1"/>
              <a:t>way</a:t>
            </a:r>
            <a:r>
              <a:rPr lang="pl-PL" dirty="0"/>
              <a:t> in </a:t>
            </a:r>
            <a:r>
              <a:rPr lang="pl-PL" dirty="0" err="1"/>
              <a:t>which</a:t>
            </a:r>
            <a:r>
              <a:rPr lang="pl-PL" dirty="0"/>
              <a:t> </a:t>
            </a:r>
            <a:r>
              <a:rPr lang="pl-PL" dirty="0" err="1"/>
              <a:t>decisions</a:t>
            </a:r>
            <a:r>
              <a:rPr lang="pl-PL" dirty="0"/>
              <a:t> </a:t>
            </a:r>
            <a:r>
              <a:rPr lang="pl-PL" dirty="0" err="1"/>
              <a:t>are</a:t>
            </a:r>
            <a:r>
              <a:rPr lang="pl-PL" dirty="0"/>
              <a:t> </a:t>
            </a:r>
            <a:r>
              <a:rPr lang="pl-PL" dirty="0" err="1"/>
              <a:t>made</a:t>
            </a:r>
            <a:r>
              <a:rPr lang="pl-PL" dirty="0"/>
              <a:t>?</a:t>
            </a:r>
            <a:endParaRPr lang="en-US" dirty="0"/>
          </a:p>
        </p:txBody>
      </p:sp>
      <p:sp>
        <p:nvSpPr>
          <p:cNvPr id="32771" name="Symbol zastępczy zawartości 2">
            <a:extLst>
              <a:ext uri="{FF2B5EF4-FFF2-40B4-BE49-F238E27FC236}">
                <a16:creationId xmlns:a16="http://schemas.microsoft.com/office/drawing/2014/main" id="{CD5D5812-34BC-43B7-BDA7-A6A7B40A6B7D}"/>
              </a:ext>
            </a:extLst>
          </p:cNvPr>
          <p:cNvSpPr>
            <a:spLocks noGrp="1" noChangeArrowheads="1"/>
          </p:cNvSpPr>
          <p:nvPr>
            <p:ph idx="1"/>
          </p:nvPr>
        </p:nvSpPr>
        <p:spPr>
          <a:xfrm>
            <a:off x="900113" y="2016125"/>
            <a:ext cx="7343775" cy="3449638"/>
          </a:xfrm>
        </p:spPr>
        <p:txBody>
          <a:bodyPr/>
          <a:lstStyle/>
          <a:p>
            <a:pPr eaLnBrk="1" hangingPunct="1"/>
            <a:r>
              <a:rPr lang="pl-PL" altLang="en-US"/>
              <a:t>The example of Ringi</a:t>
            </a:r>
          </a:p>
          <a:p>
            <a:pPr eaLnBrk="1" hangingPunct="1"/>
            <a:r>
              <a:rPr lang="pl-PL" altLang="en-US"/>
              <a:t>What is a prototypical good decision in the West and in the East?</a:t>
            </a:r>
          </a:p>
          <a:p>
            <a:pPr eaLnBrk="1" hangingPunct="1"/>
            <a:r>
              <a:rPr lang="pl-PL" altLang="en-US"/>
              <a:t>What is a prototypical good decison making process in the West and in the East?</a:t>
            </a:r>
          </a:p>
        </p:txBody>
      </p:sp>
      <p:pic>
        <p:nvPicPr>
          <p:cNvPr id="4" name="Dźwięk 3">
            <a:hlinkClick r:id="" action="ppaction://media"/>
            <a:extLst>
              <a:ext uri="{FF2B5EF4-FFF2-40B4-BE49-F238E27FC236}">
                <a16:creationId xmlns:a16="http://schemas.microsoft.com/office/drawing/2014/main" id="{293A06B3-5D45-45EB-8118-F4DA06EC3C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0922"/>
    </mc:Choice>
    <mc:Fallback>
      <p:transition spd="slow" advTm="150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904C407-3156-4B3A-AFD3-02F1E6F9BDA4}"/>
              </a:ext>
            </a:extLst>
          </p:cNvPr>
          <p:cNvSpPr>
            <a:spLocks noGrp="1"/>
          </p:cNvSpPr>
          <p:nvPr>
            <p:ph type="title"/>
          </p:nvPr>
        </p:nvSpPr>
        <p:spPr>
          <a:xfrm>
            <a:off x="755650" y="0"/>
            <a:ext cx="8064500" cy="1049338"/>
          </a:xfrm>
        </p:spPr>
        <p:txBody>
          <a:bodyPr/>
          <a:lstStyle/>
          <a:p>
            <a:pPr algn="ctr" eaLnBrk="1" fontAlgn="auto" hangingPunct="1">
              <a:spcAft>
                <a:spcPts val="0"/>
              </a:spcAft>
              <a:defRPr/>
            </a:pPr>
            <a:r>
              <a:rPr lang="en-US" dirty="0"/>
              <a:t>Different approaches to problems:</a:t>
            </a:r>
            <a:br>
              <a:rPr lang="en-US" dirty="0"/>
            </a:br>
            <a:r>
              <a:rPr lang="en-US" dirty="0"/>
              <a:t>West vs. East</a:t>
            </a:r>
          </a:p>
        </p:txBody>
      </p:sp>
      <p:pic>
        <p:nvPicPr>
          <p:cNvPr id="13315" name="Symbol zastępczy zawartości 4">
            <a:extLst>
              <a:ext uri="{FF2B5EF4-FFF2-40B4-BE49-F238E27FC236}">
                <a16:creationId xmlns:a16="http://schemas.microsoft.com/office/drawing/2014/main" id="{C80007D5-CA96-4CA1-B8D6-F553CCA1123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95250" y="1096963"/>
            <a:ext cx="8940800" cy="4492625"/>
          </a:xfrm>
        </p:spPr>
      </p:pic>
      <p:sp>
        <p:nvSpPr>
          <p:cNvPr id="13316" name="pole tekstowe 2">
            <a:extLst>
              <a:ext uri="{FF2B5EF4-FFF2-40B4-BE49-F238E27FC236}">
                <a16:creationId xmlns:a16="http://schemas.microsoft.com/office/drawing/2014/main" id="{E1235169-51D1-47F3-8265-9B576316C214}"/>
              </a:ext>
            </a:extLst>
          </p:cNvPr>
          <p:cNvSpPr txBox="1">
            <a:spLocks noChangeArrowheads="1"/>
          </p:cNvSpPr>
          <p:nvPr/>
        </p:nvSpPr>
        <p:spPr bwMode="auto">
          <a:xfrm>
            <a:off x="395288" y="5589588"/>
            <a:ext cx="4464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18"/>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18"/>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18"/>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18"/>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18"/>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18"/>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18"/>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18"/>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18"/>
              </a:defRPr>
            </a:lvl9pPr>
          </a:lstStyle>
          <a:p>
            <a:pPr>
              <a:lnSpc>
                <a:spcPct val="100000"/>
              </a:lnSpc>
              <a:spcBef>
                <a:spcPct val="0"/>
              </a:spcBef>
              <a:buClrTx/>
              <a:buSzTx/>
              <a:buFontTx/>
              <a:buNone/>
            </a:pPr>
            <a:r>
              <a:rPr lang="pl-PL" altLang="en-US" sz="1800"/>
              <a:t>Source: Liu, Y. </a:t>
            </a:r>
            <a:r>
              <a:rPr lang="pl-PL" altLang="en-US" sz="1800" i="1"/>
              <a:t>East Meets West</a:t>
            </a:r>
            <a:endParaRPr lang="en-US" altLang="en-US" sz="1800"/>
          </a:p>
        </p:txBody>
      </p:sp>
      <p:pic>
        <p:nvPicPr>
          <p:cNvPr id="5" name="Dźwięk 4">
            <a:hlinkClick r:id="" action="ppaction://media"/>
            <a:extLst>
              <a:ext uri="{FF2B5EF4-FFF2-40B4-BE49-F238E27FC236}">
                <a16:creationId xmlns:a16="http://schemas.microsoft.com/office/drawing/2014/main" id="{10D11574-6862-4A91-917A-A6F75C2701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8698"/>
    </mc:Choice>
    <mc:Fallback>
      <p:transition spd="slow" advTm="108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EB4B548-1FB6-4941-A57C-3A336E7FDD99}"/>
              </a:ext>
            </a:extLst>
          </p:cNvPr>
          <p:cNvSpPr>
            <a:spLocks noGrp="1"/>
          </p:cNvSpPr>
          <p:nvPr>
            <p:ph type="title"/>
          </p:nvPr>
        </p:nvSpPr>
        <p:spPr>
          <a:xfrm>
            <a:off x="611188" y="804863"/>
            <a:ext cx="7921625" cy="1049337"/>
          </a:xfrm>
        </p:spPr>
        <p:txBody>
          <a:bodyPr>
            <a:normAutofit fontScale="90000"/>
          </a:bodyPr>
          <a:lstStyle/>
          <a:p>
            <a:pPr eaLnBrk="1" hangingPunct="1">
              <a:defRPr/>
            </a:pPr>
            <a:r>
              <a:rPr lang="pl-PL" dirty="0"/>
              <a:t>How do </a:t>
            </a:r>
            <a:r>
              <a:rPr lang="pl-PL" dirty="0" err="1"/>
              <a:t>these</a:t>
            </a:r>
            <a:r>
              <a:rPr lang="pl-PL" dirty="0"/>
              <a:t> </a:t>
            </a:r>
            <a:r>
              <a:rPr lang="pl-PL" dirty="0" err="1"/>
              <a:t>differences</a:t>
            </a:r>
            <a:r>
              <a:rPr lang="pl-PL" dirty="0"/>
              <a:t> </a:t>
            </a:r>
            <a:r>
              <a:rPr lang="pl-PL" dirty="0" err="1"/>
              <a:t>affect</a:t>
            </a:r>
            <a:r>
              <a:rPr lang="pl-PL" dirty="0"/>
              <a:t> the </a:t>
            </a:r>
            <a:r>
              <a:rPr lang="pl-PL" dirty="0" err="1"/>
              <a:t>way</a:t>
            </a:r>
            <a:r>
              <a:rPr lang="pl-PL" dirty="0"/>
              <a:t> in </a:t>
            </a:r>
            <a:r>
              <a:rPr lang="pl-PL" dirty="0" err="1"/>
              <a:t>which</a:t>
            </a:r>
            <a:r>
              <a:rPr lang="pl-PL" dirty="0"/>
              <a:t> </a:t>
            </a:r>
            <a:r>
              <a:rPr lang="pl-PL" dirty="0" err="1"/>
              <a:t>decisions</a:t>
            </a:r>
            <a:r>
              <a:rPr lang="pl-PL" dirty="0"/>
              <a:t> </a:t>
            </a:r>
            <a:r>
              <a:rPr lang="pl-PL" dirty="0" err="1"/>
              <a:t>are</a:t>
            </a:r>
            <a:r>
              <a:rPr lang="pl-PL" dirty="0"/>
              <a:t> </a:t>
            </a:r>
            <a:r>
              <a:rPr lang="pl-PL" dirty="0" err="1"/>
              <a:t>made</a:t>
            </a:r>
            <a:r>
              <a:rPr lang="pl-PL" dirty="0"/>
              <a:t>?</a:t>
            </a:r>
            <a:endParaRPr lang="en-US" dirty="0"/>
          </a:p>
        </p:txBody>
      </p:sp>
      <p:sp>
        <p:nvSpPr>
          <p:cNvPr id="33795" name="Symbol zastępczy zawartości 2">
            <a:extLst>
              <a:ext uri="{FF2B5EF4-FFF2-40B4-BE49-F238E27FC236}">
                <a16:creationId xmlns:a16="http://schemas.microsoft.com/office/drawing/2014/main" id="{B3E619BE-F3A1-4F51-9A31-0B8FCD2DADDD}"/>
              </a:ext>
            </a:extLst>
          </p:cNvPr>
          <p:cNvSpPr>
            <a:spLocks noGrp="1" noChangeArrowheads="1"/>
          </p:cNvSpPr>
          <p:nvPr>
            <p:ph idx="1"/>
          </p:nvPr>
        </p:nvSpPr>
        <p:spPr>
          <a:xfrm>
            <a:off x="900113" y="2016125"/>
            <a:ext cx="7343775" cy="3449638"/>
          </a:xfrm>
        </p:spPr>
        <p:txBody>
          <a:bodyPr/>
          <a:lstStyle/>
          <a:p>
            <a:pPr marL="0" indent="0" eaLnBrk="1" hangingPunct="1">
              <a:buFont typeface="Arial" panose="020B0604020202020204" pitchFamily="34" charset="0"/>
              <a:buNone/>
            </a:pPr>
            <a:r>
              <a:rPr lang="en-US" altLang="en-US"/>
              <a:t>	I. The decision takes into account many elements and 	relationships between them in the East, whereas in the West 	one proposition tends to win over another one</a:t>
            </a:r>
          </a:p>
          <a:p>
            <a:pPr marL="0" indent="0" eaLnBrk="1" hangingPunct="1">
              <a:buFont typeface="Arial" panose="020B0604020202020204" pitchFamily="34" charset="0"/>
              <a:buNone/>
            </a:pPr>
            <a:r>
              <a:rPr lang="en-US" altLang="en-US"/>
              <a:t>	II. It includes a process in which open conflict and </a:t>
            </a:r>
            <a:r>
              <a:rPr lang="pl-PL" altLang="en-US"/>
              <a:t>	</a:t>
            </a:r>
            <a:r>
              <a:rPr lang="en-US" altLang="en-US"/>
              <a:t>disagreement is avoided in the East</a:t>
            </a:r>
          </a:p>
        </p:txBody>
      </p:sp>
      <p:pic>
        <p:nvPicPr>
          <p:cNvPr id="4" name="Dźwięk 3">
            <a:hlinkClick r:id="" action="ppaction://media"/>
            <a:extLst>
              <a:ext uri="{FF2B5EF4-FFF2-40B4-BE49-F238E27FC236}">
                <a16:creationId xmlns:a16="http://schemas.microsoft.com/office/drawing/2014/main" id="{14712788-0341-4EA9-AD33-625623523E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977"/>
    </mc:Choice>
    <mc:Fallback>
      <p:transition spd="slow" advTm="45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ytuł 1">
            <a:extLst>
              <a:ext uri="{FF2B5EF4-FFF2-40B4-BE49-F238E27FC236}">
                <a16:creationId xmlns:a16="http://schemas.microsoft.com/office/drawing/2014/main" id="{35BCB0AE-677C-4AE9-93A4-014247E5B506}"/>
              </a:ext>
            </a:extLst>
          </p:cNvPr>
          <p:cNvSpPr>
            <a:spLocks noGrp="1"/>
          </p:cNvSpPr>
          <p:nvPr>
            <p:ph type="title"/>
          </p:nvPr>
        </p:nvSpPr>
        <p:spPr/>
        <p:txBody>
          <a:bodyPr/>
          <a:lstStyle/>
          <a:p>
            <a:pPr eaLnBrk="1" fontAlgn="auto" hangingPunct="1">
              <a:spcAft>
                <a:spcPts val="0"/>
              </a:spcAft>
              <a:defRPr/>
            </a:pPr>
            <a:r>
              <a:rPr lang="pl-PL" altLang="en-US" dirty="0" err="1"/>
              <a:t>SourceS</a:t>
            </a:r>
            <a:endParaRPr lang="pl-PL" altLang="en-US" dirty="0"/>
          </a:p>
        </p:txBody>
      </p:sp>
      <p:sp>
        <p:nvSpPr>
          <p:cNvPr id="34819" name="Symbol zastępczy zawartości 2">
            <a:extLst>
              <a:ext uri="{FF2B5EF4-FFF2-40B4-BE49-F238E27FC236}">
                <a16:creationId xmlns:a16="http://schemas.microsoft.com/office/drawing/2014/main" id="{96DF5877-27FE-478A-8745-EDE16F2BF6E7}"/>
              </a:ext>
            </a:extLst>
          </p:cNvPr>
          <p:cNvSpPr>
            <a:spLocks noGrp="1" noChangeArrowheads="1"/>
          </p:cNvSpPr>
          <p:nvPr>
            <p:ph idx="1"/>
          </p:nvPr>
        </p:nvSpPr>
        <p:spPr>
          <a:xfrm>
            <a:off x="539750" y="2016125"/>
            <a:ext cx="8208963" cy="3449638"/>
          </a:xfrm>
        </p:spPr>
        <p:txBody>
          <a:bodyPr/>
          <a:lstStyle/>
          <a:p>
            <a:pPr eaLnBrk="1" hangingPunct="1"/>
            <a:r>
              <a:rPr lang="en-US" altLang="en-US"/>
              <a:t>Meyer, E. (2014). </a:t>
            </a:r>
            <a:r>
              <a:rPr lang="en-US" altLang="en-US" i="1"/>
              <a:t>The culture map: Breaking through the invisible boundaries of global business</a:t>
            </a:r>
            <a:r>
              <a:rPr lang="en-US" altLang="en-US"/>
              <a:t>. Public Affairs.</a:t>
            </a:r>
            <a:endParaRPr lang="pl-PL" altLang="en-US" i="1"/>
          </a:p>
          <a:p>
            <a:pPr eaLnBrk="1" hangingPunct="1"/>
            <a:r>
              <a:rPr lang="en-US" altLang="en-US"/>
              <a:t>Nisbett, R. E., &amp; Miyamoto, Y. (2005). The influence of culture: holistic versus analytic perception. </a:t>
            </a:r>
            <a:r>
              <a:rPr lang="en-US" altLang="en-US" i="1"/>
              <a:t>Trends in cognitive sciences</a:t>
            </a:r>
            <a:r>
              <a:rPr lang="en-US" altLang="en-US"/>
              <a:t>, </a:t>
            </a:r>
            <a:r>
              <a:rPr lang="en-US" altLang="en-US" i="1"/>
              <a:t>9</a:t>
            </a:r>
            <a:r>
              <a:rPr lang="en-US" altLang="en-US"/>
              <a:t>(10), 467-473.</a:t>
            </a:r>
            <a:endParaRPr lang="pl-PL" altLang="en-US"/>
          </a:p>
          <a:p>
            <a:pPr eaLnBrk="1" hangingPunct="1"/>
            <a:r>
              <a:rPr lang="en-US" altLang="en-US"/>
              <a:t>Nisbett, R. (2004). </a:t>
            </a:r>
            <a:r>
              <a:rPr lang="en-US" altLang="en-US" i="1"/>
              <a:t>The geography of thought: How Asians and Westerners think differently... and why</a:t>
            </a:r>
            <a:r>
              <a:rPr lang="en-US" altLang="en-US"/>
              <a:t>. Simon and Schuster.</a:t>
            </a:r>
            <a:endParaRPr lang="pl-PL" altLang="en-US"/>
          </a:p>
          <a:p>
            <a:pPr eaLnBrk="1" hangingPunct="1"/>
            <a:r>
              <a:rPr lang="en-US" altLang="en-US"/>
              <a:t>Trompenaars, F., &amp; Hampden-Turner, C. (2011). </a:t>
            </a:r>
            <a:r>
              <a:rPr lang="en-US" altLang="en-US" i="1"/>
              <a:t>Riding the waves of culture: Understanding diversity in global business</a:t>
            </a:r>
            <a:r>
              <a:rPr lang="en-US" altLang="en-US"/>
              <a:t>. Nicholas Brealey International.</a:t>
            </a:r>
            <a:endParaRPr lang="pl-PL" altLang="en-US"/>
          </a:p>
          <a:p>
            <a:pPr eaLnBrk="1" hangingPunct="1"/>
            <a:endParaRPr lang="pl-PL" altLang="en-US" i="1"/>
          </a:p>
          <a:p>
            <a:pPr eaLnBrk="1" hangingPunct="1"/>
            <a:endParaRPr lang="pl-PL" altLang="en-US"/>
          </a:p>
        </p:txBody>
      </p:sp>
      <p:pic>
        <p:nvPicPr>
          <p:cNvPr id="3" name="Dźwięk 2">
            <a:hlinkClick r:id="" action="ppaction://media"/>
            <a:extLst>
              <a:ext uri="{FF2B5EF4-FFF2-40B4-BE49-F238E27FC236}">
                <a16:creationId xmlns:a16="http://schemas.microsoft.com/office/drawing/2014/main" id="{5CECCF8B-F052-412A-9EE7-9AD4141D4C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742"/>
    </mc:Choice>
    <mc:Fallback>
      <p:transition spd="slow" advTm="24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A4E4443-12CF-4C89-A433-C156A8BFE451}"/>
              </a:ext>
            </a:extLst>
          </p:cNvPr>
          <p:cNvSpPr>
            <a:spLocks noGrp="1"/>
          </p:cNvSpPr>
          <p:nvPr>
            <p:ph type="title"/>
          </p:nvPr>
        </p:nvSpPr>
        <p:spPr/>
        <p:txBody>
          <a:bodyPr/>
          <a:lstStyle/>
          <a:p>
            <a:pPr eaLnBrk="1" fontAlgn="auto" hangingPunct="1">
              <a:spcAft>
                <a:spcPts val="0"/>
              </a:spcAft>
              <a:defRPr/>
            </a:pPr>
            <a:r>
              <a:rPr lang="pl-PL" dirty="0" err="1"/>
              <a:t>HOFStede</a:t>
            </a:r>
            <a:r>
              <a:rPr lang="pl-PL" dirty="0"/>
              <a:t>: </a:t>
            </a:r>
            <a:r>
              <a:rPr lang="pl-PL" i="1" dirty="0" err="1"/>
              <a:t>culture</a:t>
            </a:r>
            <a:r>
              <a:rPr lang="pl-PL" i="1" dirty="0"/>
              <a:t> as a software of the </a:t>
            </a:r>
            <a:r>
              <a:rPr lang="pl-PL" i="1" dirty="0" err="1"/>
              <a:t>mind</a:t>
            </a:r>
            <a:endParaRPr lang="en-US" dirty="0"/>
          </a:p>
        </p:txBody>
      </p:sp>
      <p:sp>
        <p:nvSpPr>
          <p:cNvPr id="14339" name="Symbol zastępczy zawartości 2">
            <a:extLst>
              <a:ext uri="{FF2B5EF4-FFF2-40B4-BE49-F238E27FC236}">
                <a16:creationId xmlns:a16="http://schemas.microsoft.com/office/drawing/2014/main" id="{60AD805E-C9B0-46B0-BCA2-B9B6970E4DE4}"/>
              </a:ext>
            </a:extLst>
          </p:cNvPr>
          <p:cNvSpPr>
            <a:spLocks noGrp="1" noChangeArrowheads="1"/>
          </p:cNvSpPr>
          <p:nvPr>
            <p:ph idx="1"/>
          </p:nvPr>
        </p:nvSpPr>
        <p:spPr/>
        <p:txBody>
          <a:bodyPr/>
          <a:lstStyle/>
          <a:p>
            <a:pPr eaLnBrk="1" hangingPunct="1"/>
            <a:r>
              <a:rPr lang="en-US" altLang="en-US"/>
              <a:t>Differences in decision making across cultures pertain to:</a:t>
            </a:r>
          </a:p>
          <a:p>
            <a:pPr eaLnBrk="1" hangingPunct="1">
              <a:buFont typeface="Wingdings" panose="05000000000000000000" pitchFamily="2" charset="2"/>
              <a:buChar char="q"/>
            </a:pPr>
            <a:r>
              <a:rPr lang="en-US" altLang="en-US"/>
              <a:t> preferred ways of perceiving a problem </a:t>
            </a:r>
          </a:p>
          <a:p>
            <a:pPr eaLnBrk="1" hangingPunct="1">
              <a:buFont typeface="Wingdings" panose="05000000000000000000" pitchFamily="2" charset="2"/>
              <a:buChar char="q"/>
            </a:pPr>
            <a:r>
              <a:rPr lang="en-US" altLang="en-US"/>
              <a:t> preferred ways of seeking a satisfactory solution</a:t>
            </a:r>
          </a:p>
          <a:p>
            <a:pPr eaLnBrk="1" hangingPunct="1">
              <a:buFont typeface="Wingdings" panose="05000000000000000000" pitchFamily="2" charset="2"/>
              <a:buChar char="q"/>
            </a:pPr>
            <a:endParaRPr lang="en-US" altLang="en-US"/>
          </a:p>
        </p:txBody>
      </p:sp>
      <p:pic>
        <p:nvPicPr>
          <p:cNvPr id="3" name="Dźwięk 2">
            <a:hlinkClick r:id="" action="ppaction://media"/>
            <a:extLst>
              <a:ext uri="{FF2B5EF4-FFF2-40B4-BE49-F238E27FC236}">
                <a16:creationId xmlns:a16="http://schemas.microsoft.com/office/drawing/2014/main" id="{47F3F6BB-2BF3-406C-ACD4-4F11DA9F4E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1702"/>
    </mc:Choice>
    <mc:Fallback>
      <p:transition spd="slow" advTm="51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6738F53-F5F7-46A5-9ADE-3B419EFC0C26}"/>
              </a:ext>
            </a:extLst>
          </p:cNvPr>
          <p:cNvSpPr>
            <a:spLocks noGrp="1"/>
          </p:cNvSpPr>
          <p:nvPr>
            <p:ph type="title"/>
          </p:nvPr>
        </p:nvSpPr>
        <p:spPr/>
        <p:txBody>
          <a:bodyPr/>
          <a:lstStyle/>
          <a:p>
            <a:pPr eaLnBrk="1" fontAlgn="auto" hangingPunct="1">
              <a:spcAft>
                <a:spcPts val="0"/>
              </a:spcAft>
              <a:defRPr/>
            </a:pPr>
            <a:r>
              <a:rPr lang="pl-PL" dirty="0" err="1"/>
              <a:t>Fons</a:t>
            </a:r>
            <a:r>
              <a:rPr lang="pl-PL" dirty="0"/>
              <a:t> </a:t>
            </a:r>
            <a:r>
              <a:rPr lang="pl-PL" dirty="0" err="1"/>
              <a:t>trompenaars</a:t>
            </a:r>
            <a:r>
              <a:rPr lang="pl-PL" dirty="0"/>
              <a:t> </a:t>
            </a:r>
            <a:r>
              <a:rPr lang="pl-PL" i="1" dirty="0" err="1"/>
              <a:t>riding</a:t>
            </a:r>
            <a:r>
              <a:rPr lang="pl-PL" i="1" dirty="0"/>
              <a:t> the </a:t>
            </a:r>
            <a:r>
              <a:rPr lang="pl-PL" i="1" dirty="0" err="1"/>
              <a:t>waves</a:t>
            </a:r>
            <a:r>
              <a:rPr lang="pl-PL" i="1" dirty="0"/>
              <a:t> of </a:t>
            </a:r>
            <a:r>
              <a:rPr lang="pl-PL" i="1" dirty="0" err="1"/>
              <a:t>culture</a:t>
            </a:r>
            <a:r>
              <a:rPr lang="pl-PL" dirty="0"/>
              <a:t>:</a:t>
            </a:r>
            <a:endParaRPr lang="en-US" dirty="0"/>
          </a:p>
        </p:txBody>
      </p:sp>
      <p:sp>
        <p:nvSpPr>
          <p:cNvPr id="15363" name="Symbol zastępczy zawartości 2">
            <a:extLst>
              <a:ext uri="{FF2B5EF4-FFF2-40B4-BE49-F238E27FC236}">
                <a16:creationId xmlns:a16="http://schemas.microsoft.com/office/drawing/2014/main" id="{F1285CF8-BB75-42E5-91A9-577220C0DC25}"/>
              </a:ext>
            </a:extLst>
          </p:cNvPr>
          <p:cNvSpPr>
            <a:spLocks noGrp="1" noChangeArrowheads="1"/>
          </p:cNvSpPr>
          <p:nvPr>
            <p:ph idx="1"/>
          </p:nvPr>
        </p:nvSpPr>
        <p:spPr/>
        <p:txBody>
          <a:bodyPr/>
          <a:lstStyle/>
          <a:p>
            <a:pPr eaLnBrk="1" hangingPunct="1"/>
            <a:r>
              <a:rPr lang="pl-PL" altLang="en-US" i="1"/>
              <a:t>Culture is the way in which people solve problems</a:t>
            </a:r>
          </a:p>
          <a:p>
            <a:pPr eaLnBrk="1" hangingPunct="1"/>
            <a:r>
              <a:rPr lang="pl-PL" altLang="en-US"/>
              <a:t>He identified 7 dimensions of differences that he considers important across cultures</a:t>
            </a:r>
          </a:p>
          <a:p>
            <a:pPr eaLnBrk="1" hangingPunct="1"/>
            <a:endParaRPr lang="en-US" altLang="en-US"/>
          </a:p>
        </p:txBody>
      </p:sp>
      <p:pic>
        <p:nvPicPr>
          <p:cNvPr id="3" name="Dźwięk 2">
            <a:hlinkClick r:id="" action="ppaction://media"/>
            <a:extLst>
              <a:ext uri="{FF2B5EF4-FFF2-40B4-BE49-F238E27FC236}">
                <a16:creationId xmlns:a16="http://schemas.microsoft.com/office/drawing/2014/main" id="{37F838DA-45D6-403C-A78E-ED8C4E63CB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4063"/>
    </mc:Choice>
    <mc:Fallback>
      <p:transition spd="slow" advTm="94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ytuł 1">
            <a:extLst>
              <a:ext uri="{FF2B5EF4-FFF2-40B4-BE49-F238E27FC236}">
                <a16:creationId xmlns:a16="http://schemas.microsoft.com/office/drawing/2014/main" id="{5AA9B83C-1118-4187-80C4-196AD6728868}"/>
              </a:ext>
            </a:extLst>
          </p:cNvPr>
          <p:cNvSpPr>
            <a:spLocks noGrp="1"/>
          </p:cNvSpPr>
          <p:nvPr>
            <p:ph type="title"/>
          </p:nvPr>
        </p:nvSpPr>
        <p:spPr/>
        <p:txBody>
          <a:bodyPr/>
          <a:lstStyle/>
          <a:p>
            <a:pPr eaLnBrk="1" fontAlgn="auto" hangingPunct="1">
              <a:spcAft>
                <a:spcPts val="0"/>
              </a:spcAft>
              <a:defRPr/>
            </a:pPr>
            <a:r>
              <a:rPr lang="pl-PL" altLang="en-US"/>
              <a:t>Dimensions</a:t>
            </a:r>
          </a:p>
        </p:txBody>
      </p:sp>
      <p:sp>
        <p:nvSpPr>
          <p:cNvPr id="16387" name="Symbol zastępczy zawartości 2">
            <a:extLst>
              <a:ext uri="{FF2B5EF4-FFF2-40B4-BE49-F238E27FC236}">
                <a16:creationId xmlns:a16="http://schemas.microsoft.com/office/drawing/2014/main" id="{C4478E53-3AAB-4916-BE20-688924CB592B}"/>
              </a:ext>
            </a:extLst>
          </p:cNvPr>
          <p:cNvSpPr>
            <a:spLocks noGrp="1" noChangeArrowheads="1"/>
          </p:cNvSpPr>
          <p:nvPr>
            <p:ph idx="1"/>
          </p:nvPr>
        </p:nvSpPr>
        <p:spPr/>
        <p:txBody>
          <a:bodyPr/>
          <a:lstStyle/>
          <a:p>
            <a:pPr eaLnBrk="1" hangingPunct="1">
              <a:buFont typeface="Arial" panose="020B0604020202020204" pitchFamily="34" charset="0"/>
              <a:buNone/>
            </a:pPr>
            <a:r>
              <a:rPr lang="pl-PL" altLang="en-US"/>
              <a:t>5 dimensions describe how we relate to other people:</a:t>
            </a:r>
          </a:p>
          <a:p>
            <a:pPr eaLnBrk="1" hangingPunct="1"/>
            <a:r>
              <a:rPr lang="pl-PL" altLang="en-US"/>
              <a:t>Universalism vs. Particularism</a:t>
            </a:r>
          </a:p>
          <a:p>
            <a:pPr eaLnBrk="1" hangingPunct="1"/>
            <a:r>
              <a:rPr lang="pl-PL" altLang="en-US"/>
              <a:t>Individualism vs. Collectivism</a:t>
            </a:r>
          </a:p>
          <a:p>
            <a:pPr eaLnBrk="1" hangingPunct="1"/>
            <a:r>
              <a:rPr lang="pl-PL" altLang="en-US"/>
              <a:t>Neutral vs. Emotional</a:t>
            </a:r>
          </a:p>
          <a:p>
            <a:pPr eaLnBrk="1" hangingPunct="1"/>
            <a:r>
              <a:rPr lang="pl-PL" altLang="en-US"/>
              <a:t>Diffuse vs Specific</a:t>
            </a:r>
          </a:p>
          <a:p>
            <a:pPr eaLnBrk="1" hangingPunct="1"/>
            <a:r>
              <a:rPr lang="pl-PL" altLang="en-US"/>
              <a:t>Achievement vs. Ascription</a:t>
            </a:r>
          </a:p>
        </p:txBody>
      </p:sp>
      <p:pic>
        <p:nvPicPr>
          <p:cNvPr id="2" name="Dźwięk 1">
            <a:hlinkClick r:id="" action="ppaction://media"/>
            <a:extLst>
              <a:ext uri="{FF2B5EF4-FFF2-40B4-BE49-F238E27FC236}">
                <a16:creationId xmlns:a16="http://schemas.microsoft.com/office/drawing/2014/main" id="{831D7FC5-7210-49A5-8CDF-77E2F145FD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589"/>
    </mc:Choice>
    <mc:Fallback>
      <p:transition spd="slow" advTm="15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ytuł 1">
            <a:extLst>
              <a:ext uri="{FF2B5EF4-FFF2-40B4-BE49-F238E27FC236}">
                <a16:creationId xmlns:a16="http://schemas.microsoft.com/office/drawing/2014/main" id="{6A6286C6-DEA7-445C-91EB-C8215408BC01}"/>
              </a:ext>
            </a:extLst>
          </p:cNvPr>
          <p:cNvSpPr>
            <a:spLocks noGrp="1"/>
          </p:cNvSpPr>
          <p:nvPr>
            <p:ph type="title"/>
          </p:nvPr>
        </p:nvSpPr>
        <p:spPr/>
        <p:txBody>
          <a:bodyPr/>
          <a:lstStyle/>
          <a:p>
            <a:pPr eaLnBrk="1" fontAlgn="auto" hangingPunct="1">
              <a:spcAft>
                <a:spcPts val="0"/>
              </a:spcAft>
              <a:defRPr/>
            </a:pPr>
            <a:r>
              <a:rPr lang="pl-PL"/>
              <a:t>Two dimensions describe attitude to nature</a:t>
            </a:r>
          </a:p>
        </p:txBody>
      </p:sp>
      <p:sp>
        <p:nvSpPr>
          <p:cNvPr id="17411" name="Symbol zastępczy zawartości 2">
            <a:extLst>
              <a:ext uri="{FF2B5EF4-FFF2-40B4-BE49-F238E27FC236}">
                <a16:creationId xmlns:a16="http://schemas.microsoft.com/office/drawing/2014/main" id="{6A36F7EE-4C8B-4B71-8CBF-A1B403CFA2FC}"/>
              </a:ext>
            </a:extLst>
          </p:cNvPr>
          <p:cNvSpPr>
            <a:spLocks noGrp="1" noChangeArrowheads="1"/>
          </p:cNvSpPr>
          <p:nvPr>
            <p:ph idx="1"/>
          </p:nvPr>
        </p:nvSpPr>
        <p:spPr/>
        <p:txBody>
          <a:bodyPr/>
          <a:lstStyle/>
          <a:p>
            <a:pPr eaLnBrk="1" hangingPunct="1"/>
            <a:r>
              <a:rPr lang="pl-PL" altLang="en-US"/>
              <a:t>Monochronic vs. Polychronic</a:t>
            </a:r>
          </a:p>
          <a:p>
            <a:pPr eaLnBrk="1" hangingPunct="1"/>
            <a:r>
              <a:rPr lang="pl-PL" altLang="en-US"/>
              <a:t>Internal vs. External locus of control</a:t>
            </a:r>
          </a:p>
          <a:p>
            <a:pPr eaLnBrk="1" hangingPunct="1"/>
            <a:endParaRPr lang="pl-PL" altLang="en-US"/>
          </a:p>
        </p:txBody>
      </p:sp>
      <p:pic>
        <p:nvPicPr>
          <p:cNvPr id="2" name="Dźwięk 1">
            <a:hlinkClick r:id="" action="ppaction://media"/>
            <a:extLst>
              <a:ext uri="{FF2B5EF4-FFF2-40B4-BE49-F238E27FC236}">
                <a16:creationId xmlns:a16="http://schemas.microsoft.com/office/drawing/2014/main" id="{AB72CBD0-149C-445A-8A50-8B9B824618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877"/>
    </mc:Choice>
    <mc:Fallback>
      <p:transition spd="slow" advTm="20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ytuł 1">
            <a:extLst>
              <a:ext uri="{FF2B5EF4-FFF2-40B4-BE49-F238E27FC236}">
                <a16:creationId xmlns:a16="http://schemas.microsoft.com/office/drawing/2014/main" id="{F3AFC73C-019E-422A-8F03-5FE755E2E3E2}"/>
              </a:ext>
            </a:extLst>
          </p:cNvPr>
          <p:cNvSpPr>
            <a:spLocks noGrp="1"/>
          </p:cNvSpPr>
          <p:nvPr>
            <p:ph type="title"/>
          </p:nvPr>
        </p:nvSpPr>
        <p:spPr>
          <a:xfrm>
            <a:off x="457200" y="0"/>
            <a:ext cx="8229600" cy="1000125"/>
          </a:xfrm>
        </p:spPr>
        <p:txBody>
          <a:bodyPr>
            <a:normAutofit fontScale="90000"/>
          </a:bodyPr>
          <a:lstStyle/>
          <a:p>
            <a:pPr eaLnBrk="1" fontAlgn="auto" hangingPunct="1">
              <a:spcAft>
                <a:spcPts val="0"/>
              </a:spcAft>
              <a:defRPr/>
            </a:pPr>
            <a:r>
              <a:rPr lang="pl-PL" altLang="en-US" dirty="0" err="1"/>
              <a:t>Trompenaar’s</a:t>
            </a:r>
            <a:r>
              <a:rPr lang="pl-PL" altLang="en-US" dirty="0"/>
              <a:t> </a:t>
            </a:r>
            <a:r>
              <a:rPr lang="pl-PL" altLang="en-US" dirty="0" err="1"/>
              <a:t>dilemma</a:t>
            </a:r>
            <a:r>
              <a:rPr lang="pl-PL" altLang="en-US" dirty="0"/>
              <a:t> - </a:t>
            </a:r>
            <a:r>
              <a:rPr lang="pl-PL" altLang="en-US" dirty="0" err="1"/>
              <a:t>Universalism</a:t>
            </a:r>
            <a:r>
              <a:rPr lang="pl-PL" altLang="en-US" dirty="0"/>
              <a:t> vs. </a:t>
            </a:r>
            <a:r>
              <a:rPr lang="pl-PL" altLang="en-US" dirty="0" err="1"/>
              <a:t>Particularism</a:t>
            </a:r>
            <a:br>
              <a:rPr lang="pl-PL" altLang="en-US" dirty="0"/>
            </a:br>
            <a:endParaRPr lang="pl-PL" altLang="en-US" dirty="0"/>
          </a:p>
        </p:txBody>
      </p:sp>
      <p:sp>
        <p:nvSpPr>
          <p:cNvPr id="13315" name="Symbol zastępczy zawartości 2">
            <a:extLst>
              <a:ext uri="{FF2B5EF4-FFF2-40B4-BE49-F238E27FC236}">
                <a16:creationId xmlns:a16="http://schemas.microsoft.com/office/drawing/2014/main" id="{3ED4D6C1-CDB7-43F5-BD39-D951DF4965A9}"/>
              </a:ext>
            </a:extLst>
          </p:cNvPr>
          <p:cNvSpPr>
            <a:spLocks noGrp="1"/>
          </p:cNvSpPr>
          <p:nvPr>
            <p:ph idx="1"/>
          </p:nvPr>
        </p:nvSpPr>
        <p:spPr>
          <a:xfrm>
            <a:off x="422275" y="836613"/>
            <a:ext cx="8229600" cy="4968875"/>
          </a:xfrm>
        </p:spPr>
        <p:txBody>
          <a:bodyPr rtlCol="0">
            <a:normAutofit fontScale="85000" lnSpcReduction="20000"/>
          </a:bodyPr>
          <a:lstStyle/>
          <a:p>
            <a:pPr algn="just" eaLnBrk="1" fontAlgn="auto" hangingPunct="1">
              <a:spcAft>
                <a:spcPts val="0"/>
              </a:spcAft>
              <a:defRPr/>
            </a:pPr>
            <a:r>
              <a:rPr lang="en-US" altLang="en-US" sz="2400" dirty="0"/>
              <a:t>You are riding in a car driven by a close friend. He hits a pedestrian. You know he was going at least 60 km/h in an area of the city where maximum allowed speed is 40 km/h. There are no witnesses. His lawyer says that if you testify under oath that he was only driving 40 km/h it may save him from serious consequences. What right has your friend to expect you to protect him?</a:t>
            </a:r>
          </a:p>
          <a:p>
            <a:pPr marL="457200" indent="-457200" algn="just" eaLnBrk="1" fontAlgn="auto" hangingPunct="1">
              <a:spcAft>
                <a:spcPts val="0"/>
              </a:spcAft>
              <a:buFont typeface="+mj-lt"/>
              <a:buAutoNum type="alphaLcParenR"/>
              <a:defRPr/>
            </a:pPr>
            <a:r>
              <a:rPr lang="en-US" altLang="en-US" sz="2400" dirty="0"/>
              <a:t>My friend has a definite right as a friend to expect me to testify to the lower figure</a:t>
            </a:r>
          </a:p>
          <a:p>
            <a:pPr marL="457200" indent="-457200" algn="just" eaLnBrk="1" fontAlgn="auto" hangingPunct="1">
              <a:spcAft>
                <a:spcPts val="0"/>
              </a:spcAft>
              <a:buFont typeface="+mj-lt"/>
              <a:buAutoNum type="alphaLcParenR"/>
              <a:defRPr/>
            </a:pPr>
            <a:r>
              <a:rPr lang="en-US" altLang="en-US" sz="2400" dirty="0"/>
              <a:t>He has some right</a:t>
            </a:r>
          </a:p>
          <a:p>
            <a:pPr marL="457200" indent="-457200" algn="just" eaLnBrk="1" fontAlgn="auto" hangingPunct="1">
              <a:spcAft>
                <a:spcPts val="0"/>
              </a:spcAft>
              <a:buFont typeface="+mj-lt"/>
              <a:buAutoNum type="alphaLcParenR"/>
              <a:defRPr/>
            </a:pPr>
            <a:r>
              <a:rPr lang="en-US" altLang="en-US" sz="2400" dirty="0"/>
              <a:t>He has no right</a:t>
            </a:r>
          </a:p>
          <a:p>
            <a:pPr algn="just" eaLnBrk="1" fontAlgn="auto" hangingPunct="1">
              <a:spcAft>
                <a:spcPts val="0"/>
              </a:spcAft>
              <a:buFont typeface="Arial" panose="020B0604020202020204" pitchFamily="34" charset="0"/>
              <a:buNone/>
              <a:defRPr/>
            </a:pPr>
            <a:r>
              <a:rPr lang="en-US" altLang="en-US" sz="2400" dirty="0"/>
              <a:t>What would you do?</a:t>
            </a:r>
          </a:p>
          <a:p>
            <a:pPr marL="457200" indent="-457200" algn="just" eaLnBrk="1" fontAlgn="auto" hangingPunct="1">
              <a:spcAft>
                <a:spcPts val="0"/>
              </a:spcAft>
              <a:buFont typeface="+mj-lt"/>
              <a:buAutoNum type="alphaLcParenR" startAt="4"/>
              <a:defRPr/>
            </a:pPr>
            <a:r>
              <a:rPr lang="en-US" altLang="en-US" sz="2400" dirty="0"/>
              <a:t>1 d Testify that he was going 40 km/h</a:t>
            </a:r>
          </a:p>
          <a:p>
            <a:pPr marL="457200" indent="-457200" algn="just" eaLnBrk="1" fontAlgn="auto" hangingPunct="1">
              <a:spcAft>
                <a:spcPts val="0"/>
              </a:spcAft>
              <a:buFont typeface="+mj-lt"/>
              <a:buAutoNum type="alphaLcParenR" startAt="4"/>
              <a:defRPr/>
            </a:pPr>
            <a:r>
              <a:rPr lang="en-US" altLang="en-US" sz="2400" dirty="0"/>
              <a:t>1e Not testify that</a:t>
            </a:r>
          </a:p>
        </p:txBody>
      </p:sp>
      <p:pic>
        <p:nvPicPr>
          <p:cNvPr id="4" name="Dźwięk 3">
            <a:hlinkClick r:id="" action="ppaction://media"/>
            <a:extLst>
              <a:ext uri="{FF2B5EF4-FFF2-40B4-BE49-F238E27FC236}">
                <a16:creationId xmlns:a16="http://schemas.microsoft.com/office/drawing/2014/main" id="{4915B09C-318E-4D34-BC48-BFF46B0F62B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36721"/>
    </mc:Choice>
    <mc:Fallback>
      <p:transition spd="slow" advTm="136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31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1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3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ytuł 1">
            <a:extLst>
              <a:ext uri="{FF2B5EF4-FFF2-40B4-BE49-F238E27FC236}">
                <a16:creationId xmlns:a16="http://schemas.microsoft.com/office/drawing/2014/main" id="{98F0B15C-DA17-4648-BE00-272BDE81FE69}"/>
              </a:ext>
            </a:extLst>
          </p:cNvPr>
          <p:cNvSpPr>
            <a:spLocks noGrp="1"/>
          </p:cNvSpPr>
          <p:nvPr>
            <p:ph type="title"/>
          </p:nvPr>
        </p:nvSpPr>
        <p:spPr/>
        <p:txBody>
          <a:bodyPr/>
          <a:lstStyle/>
          <a:p>
            <a:pPr eaLnBrk="1" fontAlgn="auto" hangingPunct="1">
              <a:spcAft>
                <a:spcPts val="0"/>
              </a:spcAft>
              <a:defRPr/>
            </a:pPr>
            <a:r>
              <a:rPr lang="pl-PL" altLang="en-US"/>
              <a:t>Universalism vs. Particularism</a:t>
            </a:r>
          </a:p>
        </p:txBody>
      </p:sp>
      <p:sp>
        <p:nvSpPr>
          <p:cNvPr id="19459" name="Symbol zastępczy zawartości 2">
            <a:extLst>
              <a:ext uri="{FF2B5EF4-FFF2-40B4-BE49-F238E27FC236}">
                <a16:creationId xmlns:a16="http://schemas.microsoft.com/office/drawing/2014/main" id="{02339167-D3BF-4902-BA64-0DD3C3CE0755}"/>
              </a:ext>
            </a:extLst>
          </p:cNvPr>
          <p:cNvSpPr>
            <a:spLocks noGrp="1" noChangeArrowheads="1"/>
          </p:cNvSpPr>
          <p:nvPr>
            <p:ph idx="1"/>
          </p:nvPr>
        </p:nvSpPr>
        <p:spPr>
          <a:xfrm>
            <a:off x="900113" y="2016125"/>
            <a:ext cx="7488237" cy="3449638"/>
          </a:xfrm>
        </p:spPr>
        <p:txBody>
          <a:bodyPr/>
          <a:lstStyle/>
          <a:p>
            <a:pPr algn="just" eaLnBrk="1" hangingPunct="1"/>
            <a:r>
              <a:rPr lang="en-US" altLang="en-US"/>
              <a:t>On the one side we have people believing that rules are universal and on the other people believing that we should treat others differently depending on who they are to us (or in general)</a:t>
            </a:r>
          </a:p>
          <a:p>
            <a:pPr eaLnBrk="1" hangingPunct="1"/>
            <a:endParaRPr lang="pl-PL" altLang="en-US"/>
          </a:p>
        </p:txBody>
      </p:sp>
      <p:pic>
        <p:nvPicPr>
          <p:cNvPr id="4" name="Dźwięk 3">
            <a:hlinkClick r:id="" action="ppaction://media"/>
            <a:extLst>
              <a:ext uri="{FF2B5EF4-FFF2-40B4-BE49-F238E27FC236}">
                <a16:creationId xmlns:a16="http://schemas.microsoft.com/office/drawing/2014/main" id="{BAE9BC62-BDC3-41C3-AF31-11D67674D2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9452"/>
    </mc:Choice>
    <mc:Fallback>
      <p:transition spd="slow" advTm="79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ytuł 1">
            <a:extLst>
              <a:ext uri="{FF2B5EF4-FFF2-40B4-BE49-F238E27FC236}">
                <a16:creationId xmlns:a16="http://schemas.microsoft.com/office/drawing/2014/main" id="{A10FA2A9-EADF-462B-9D45-E280CA9BB307}"/>
              </a:ext>
            </a:extLst>
          </p:cNvPr>
          <p:cNvSpPr>
            <a:spLocks noGrp="1"/>
          </p:cNvSpPr>
          <p:nvPr>
            <p:ph type="title"/>
          </p:nvPr>
        </p:nvSpPr>
        <p:spPr>
          <a:xfrm>
            <a:off x="0" y="274638"/>
            <a:ext cx="9144000" cy="1282700"/>
          </a:xfrm>
        </p:spPr>
        <p:txBody>
          <a:bodyPr/>
          <a:lstStyle/>
          <a:p>
            <a:pPr algn="just" eaLnBrk="1" fontAlgn="auto" hangingPunct="1">
              <a:spcAft>
                <a:spcPts val="0"/>
              </a:spcAft>
              <a:defRPr/>
            </a:pPr>
            <a:r>
              <a:rPr lang="en-US" altLang="en-US" sz="2800" dirty="0"/>
              <a:t>Individualism vs. collectivism – the great divide</a:t>
            </a:r>
            <a:r>
              <a:rPr lang="pl-PL" altLang="en-US" sz="2800" dirty="0"/>
              <a:t> (Source: </a:t>
            </a:r>
            <a:r>
              <a:rPr lang="pl-PL" altLang="en-US" sz="2800" dirty="0" err="1"/>
              <a:t>Hofstede</a:t>
            </a:r>
            <a:r>
              <a:rPr lang="pl-PL" altLang="en-US" sz="2800" dirty="0"/>
              <a:t>, </a:t>
            </a:r>
            <a:r>
              <a:rPr lang="pl-PL" altLang="en-US" sz="2800" dirty="0" err="1"/>
              <a:t>jonker</a:t>
            </a:r>
            <a:r>
              <a:rPr lang="pl-PL" altLang="en-US" sz="2800" dirty="0"/>
              <a:t>, </a:t>
            </a:r>
            <a:r>
              <a:rPr lang="pl-PL" altLang="en-US" sz="2800" dirty="0" err="1"/>
              <a:t>verwaart</a:t>
            </a:r>
            <a:r>
              <a:rPr lang="pl-PL" altLang="en-US" sz="2800" dirty="0"/>
              <a:t>, 2008)</a:t>
            </a:r>
            <a:endParaRPr lang="en-US" altLang="en-US" sz="2800" dirty="0"/>
          </a:p>
        </p:txBody>
      </p:sp>
      <p:graphicFrame>
        <p:nvGraphicFramePr>
          <p:cNvPr id="4" name="Tabela 4">
            <a:extLst>
              <a:ext uri="{FF2B5EF4-FFF2-40B4-BE49-F238E27FC236}">
                <a16:creationId xmlns:a16="http://schemas.microsoft.com/office/drawing/2014/main" id="{F1CA39DF-499D-432B-B008-9C27E7A47204}"/>
              </a:ext>
            </a:extLst>
          </p:cNvPr>
          <p:cNvGraphicFramePr>
            <a:graphicFrameLocks noGrp="1"/>
          </p:cNvGraphicFramePr>
          <p:nvPr>
            <p:ph idx="1"/>
          </p:nvPr>
        </p:nvGraphicFramePr>
        <p:xfrm>
          <a:off x="1443038" y="2016125"/>
          <a:ext cx="6572250" cy="2596008"/>
        </p:xfrm>
        <a:graphic>
          <a:graphicData uri="http://schemas.openxmlformats.org/drawingml/2006/table">
            <a:tbl>
              <a:tblPr firstRow="1" bandRow="1">
                <a:tableStyleId>{5C22544A-7EE6-4342-B048-85BDC9FD1C3A}</a:tableStyleId>
              </a:tblPr>
              <a:tblGrid>
                <a:gridCol w="3286125">
                  <a:extLst>
                    <a:ext uri="{9D8B030D-6E8A-4147-A177-3AD203B41FA5}">
                      <a16:colId xmlns:a16="http://schemas.microsoft.com/office/drawing/2014/main" val="20000"/>
                    </a:ext>
                  </a:extLst>
                </a:gridCol>
                <a:gridCol w="3286125">
                  <a:extLst>
                    <a:ext uri="{9D8B030D-6E8A-4147-A177-3AD203B41FA5}">
                      <a16:colId xmlns:a16="http://schemas.microsoft.com/office/drawing/2014/main" val="20001"/>
                    </a:ext>
                  </a:extLst>
                </a:gridCol>
              </a:tblGrid>
              <a:tr h="370942">
                <a:tc>
                  <a:txBody>
                    <a:bodyPr/>
                    <a:lstStyle/>
                    <a:p>
                      <a:r>
                        <a:rPr lang="en-US" sz="1400" dirty="0"/>
                        <a:t>Collectivist</a:t>
                      </a:r>
                    </a:p>
                  </a:txBody>
                  <a:tcPr marT="45733" marB="45733"/>
                </a:tc>
                <a:tc>
                  <a:txBody>
                    <a:bodyPr/>
                    <a:lstStyle/>
                    <a:p>
                      <a:r>
                        <a:rPr lang="en-US" sz="1400" dirty="0"/>
                        <a:t>Individualist </a:t>
                      </a:r>
                    </a:p>
                  </a:txBody>
                  <a:tcPr marT="45733" marB="45733"/>
                </a:tc>
                <a:extLst>
                  <a:ext uri="{0D108BD9-81ED-4DB2-BD59-A6C34878D82A}">
                    <a16:rowId xmlns:a16="http://schemas.microsoft.com/office/drawing/2014/main" val="10000"/>
                  </a:ext>
                </a:extLst>
              </a:tr>
              <a:tr h="1943633">
                <a:tc>
                  <a:txBody>
                    <a:bodyPr/>
                    <a:lstStyle/>
                    <a:p>
                      <a:r>
                        <a:rPr lang="en-US" sz="1400" dirty="0"/>
                        <a:t>Maintain harmony, avoid confrontation</a:t>
                      </a:r>
                      <a:endParaRPr lang="pl-PL" sz="1400" dirty="0"/>
                    </a:p>
                    <a:p>
                      <a:r>
                        <a:rPr lang="en-US" sz="1400" dirty="0"/>
                        <a:t>High-context, implicit communication</a:t>
                      </a:r>
                      <a:endParaRPr lang="pl-PL" sz="1400" dirty="0"/>
                    </a:p>
                    <a:p>
                      <a:r>
                        <a:rPr lang="en-US" sz="1400" dirty="0"/>
                        <a:t>Use the word "we„</a:t>
                      </a:r>
                      <a:endParaRPr lang="pl-PL" sz="1400" dirty="0"/>
                    </a:p>
                    <a:p>
                      <a:r>
                        <a:rPr lang="en-US" sz="1400" dirty="0"/>
                        <a:t>Show favor to in-group</a:t>
                      </a:r>
                      <a:endParaRPr lang="pl-PL" sz="1400" dirty="0"/>
                    </a:p>
                    <a:p>
                      <a:r>
                        <a:rPr lang="en-US" sz="1400" dirty="0"/>
                        <a:t>No business without a personal relation </a:t>
                      </a:r>
                      <a:endParaRPr lang="pl-PL" sz="1400" dirty="0"/>
                    </a:p>
                    <a:p>
                      <a:r>
                        <a:rPr lang="en-US" sz="1400" dirty="0"/>
                        <a:t>A relation brings rights and obligations</a:t>
                      </a:r>
                      <a:endParaRPr lang="pl-PL" sz="1400" dirty="0"/>
                    </a:p>
                    <a:p>
                      <a:r>
                        <a:rPr lang="en-US" sz="1400" dirty="0"/>
                        <a:t>Relations are given </a:t>
                      </a:r>
                      <a:endParaRPr lang="pl-PL" sz="1400" dirty="0"/>
                    </a:p>
                    <a:p>
                      <a:r>
                        <a:rPr lang="en-US" sz="1400" dirty="0"/>
                        <a:t>Save face for in-group</a:t>
                      </a:r>
                      <a:endParaRPr lang="pl-PL" sz="1400" dirty="0"/>
                    </a:p>
                    <a:p>
                      <a:r>
                        <a:rPr lang="en-US" sz="1400" dirty="0"/>
                        <a:t>Responsible for group interests</a:t>
                      </a:r>
                    </a:p>
                  </a:txBody>
                  <a:tcPr marT="45733" marB="45733"/>
                </a:tc>
                <a:tc>
                  <a:txBody>
                    <a:bodyPr/>
                    <a:lstStyle/>
                    <a:p>
                      <a:r>
                        <a:rPr lang="en-US" sz="1400" dirty="0"/>
                        <a:t>Speak your mind</a:t>
                      </a:r>
                      <a:endParaRPr lang="pl-PL" sz="1400" dirty="0"/>
                    </a:p>
                    <a:p>
                      <a:r>
                        <a:rPr lang="pl-PL" sz="1400" dirty="0"/>
                        <a:t>L</a:t>
                      </a:r>
                      <a:r>
                        <a:rPr lang="en-US" sz="1400" dirty="0"/>
                        <a:t>ow-context, explicit communication</a:t>
                      </a:r>
                      <a:endParaRPr lang="pl-PL" sz="1400" dirty="0"/>
                    </a:p>
                    <a:p>
                      <a:r>
                        <a:rPr lang="en-US" sz="1400" dirty="0"/>
                        <a:t>Use the word "I„</a:t>
                      </a:r>
                      <a:endParaRPr lang="pl-PL" sz="1400" dirty="0"/>
                    </a:p>
                    <a:p>
                      <a:r>
                        <a:rPr lang="en-US" sz="1400" dirty="0"/>
                        <a:t>Treat </a:t>
                      </a:r>
                      <a:r>
                        <a:rPr lang="pl-PL" sz="1400" dirty="0" err="1"/>
                        <a:t>people</a:t>
                      </a:r>
                      <a:r>
                        <a:rPr lang="pl-PL" sz="1400" dirty="0"/>
                        <a:t> </a:t>
                      </a:r>
                      <a:r>
                        <a:rPr lang="en-US" sz="1400" dirty="0"/>
                        <a:t>equally</a:t>
                      </a:r>
                      <a:endParaRPr lang="pl-PL" sz="1400" dirty="0"/>
                    </a:p>
                    <a:p>
                      <a:r>
                        <a:rPr lang="en-US" sz="1400" dirty="0"/>
                        <a:t>Task is more important than a good relation</a:t>
                      </a:r>
                      <a:endParaRPr lang="pl-PL" sz="1400" dirty="0"/>
                    </a:p>
                    <a:p>
                      <a:r>
                        <a:rPr lang="en-US" sz="1400" dirty="0"/>
                        <a:t>Mutual advantage is the basis of relations</a:t>
                      </a:r>
                      <a:endParaRPr lang="pl-PL" sz="1400" dirty="0"/>
                    </a:p>
                    <a:p>
                      <a:r>
                        <a:rPr lang="en-US" sz="1400" dirty="0"/>
                        <a:t>Build and maintain relations actively</a:t>
                      </a:r>
                      <a:endParaRPr lang="pl-PL" sz="1400" dirty="0"/>
                    </a:p>
                    <a:p>
                      <a:r>
                        <a:rPr lang="en-US" sz="1400" dirty="0"/>
                        <a:t>Keep self-respect</a:t>
                      </a:r>
                      <a:endParaRPr lang="pl-PL" sz="1400" dirty="0"/>
                    </a:p>
                    <a:p>
                      <a:r>
                        <a:rPr lang="en-US" sz="1400" dirty="0"/>
                        <a:t>Responsible for personal interests</a:t>
                      </a:r>
                    </a:p>
                  </a:txBody>
                  <a:tcPr marT="45733" marB="45733"/>
                </a:tc>
                <a:extLst>
                  <a:ext uri="{0D108BD9-81ED-4DB2-BD59-A6C34878D82A}">
                    <a16:rowId xmlns:a16="http://schemas.microsoft.com/office/drawing/2014/main" val="10001"/>
                  </a:ext>
                </a:extLst>
              </a:tr>
            </a:tbl>
          </a:graphicData>
        </a:graphic>
      </p:graphicFrame>
      <p:pic>
        <p:nvPicPr>
          <p:cNvPr id="2" name="Dźwięk 1">
            <a:hlinkClick r:id="" action="ppaction://media"/>
            <a:extLst>
              <a:ext uri="{FF2B5EF4-FFF2-40B4-BE49-F238E27FC236}">
                <a16:creationId xmlns:a16="http://schemas.microsoft.com/office/drawing/2014/main" id="{59772021-3EBD-44E6-B654-7354C2087C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7640"/>
    </mc:Choice>
    <mc:Fallback>
      <p:transition spd="slow" advTm="127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5.1"/>
</p:tagLst>
</file>

<file path=ppt/theme/theme1.xml><?xml version="1.0" encoding="utf-8"?>
<a:theme xmlns:a="http://schemas.openxmlformats.org/drawingml/2006/main" name="Galeria">
  <a:themeElements>
    <a:clrScheme name="Galeria">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a">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762</TotalTime>
  <Words>1234</Words>
  <Application>Microsoft Office PowerPoint</Application>
  <PresentationFormat>Pokaz na ekranie (4:3)</PresentationFormat>
  <Paragraphs>84</Paragraphs>
  <Slides>21</Slides>
  <Notes>0</Notes>
  <HiddenSlides>0</HiddenSlides>
  <MMClips>21</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21</vt:i4>
      </vt:variant>
    </vt:vector>
  </HeadingPairs>
  <TitlesOfParts>
    <vt:vector size="26" baseType="lpstr">
      <vt:lpstr>Gill Sans MT</vt:lpstr>
      <vt:lpstr>Arial</vt:lpstr>
      <vt:lpstr>Calibri</vt:lpstr>
      <vt:lpstr>Wingdings</vt:lpstr>
      <vt:lpstr>Galeria</vt:lpstr>
      <vt:lpstr>INTERCULTURAL DIFFERENCES IN DECISION MAKING</vt:lpstr>
      <vt:lpstr>Different approaches to problems: West vs. East</vt:lpstr>
      <vt:lpstr>HOFStede: culture as a software of the mind</vt:lpstr>
      <vt:lpstr>Fons trompenaars riding the waves of culture:</vt:lpstr>
      <vt:lpstr>Dimensions</vt:lpstr>
      <vt:lpstr>Two dimensions describe attitude to nature</vt:lpstr>
      <vt:lpstr>Trompenaar’s dilemma - Universalism vs. Particularism </vt:lpstr>
      <vt:lpstr>Universalism vs. Particularism</vt:lpstr>
      <vt:lpstr>Individualism vs. collectivism – the great divide (Source: Hofstede, jonker, verwaart, 2008)</vt:lpstr>
      <vt:lpstr>Nisbett and decades of studies about eastern holistic and Western analytical approach</vt:lpstr>
      <vt:lpstr>Make a decision: indicate which two objects shown below belong together, justify your choice</vt:lpstr>
      <vt:lpstr>Make a decision: indicate which two objects shown below belong together, justify your choice</vt:lpstr>
      <vt:lpstr>Categorizing objects is much more natural for westerners (and probably also more important to them) </vt:lpstr>
      <vt:lpstr>Categorizing objects is much more natural for westerners (and probably also more important to them) </vt:lpstr>
      <vt:lpstr>An experiment with people from the west and from the east</vt:lpstr>
      <vt:lpstr>An experiment with people from the west and from the east – result 1 (Nisbett, Miyamoto, 2005)</vt:lpstr>
      <vt:lpstr>An experiment with people from the west and from the east – Result 2 (Nisbett, Miyamoto, 2005)</vt:lpstr>
      <vt:lpstr>An important example of an effect that is stronger in some cultures than in others</vt:lpstr>
      <vt:lpstr>How do these differences affect the way in which decisions are made?</vt:lpstr>
      <vt:lpstr>How do these differences affect the way in which decisions are made?</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Fons Trompenaars model of culture</dc:title>
  <dc:creator>Paweł</dc:creator>
  <cp:lastModifiedBy>PZ</cp:lastModifiedBy>
  <cp:revision>82</cp:revision>
  <dcterms:created xsi:type="dcterms:W3CDTF">2010-03-21T21:07:17Z</dcterms:created>
  <dcterms:modified xsi:type="dcterms:W3CDTF">2020-04-29T09:39:35Z</dcterms:modified>
</cp:coreProperties>
</file>