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61" r:id="rId2"/>
    <p:sldId id="422" r:id="rId3"/>
    <p:sldId id="410" r:id="rId4"/>
    <p:sldId id="411" r:id="rId5"/>
    <p:sldId id="421" r:id="rId6"/>
    <p:sldId id="394" r:id="rId7"/>
    <p:sldId id="395" r:id="rId8"/>
    <p:sldId id="397" r:id="rId9"/>
    <p:sldId id="396" r:id="rId10"/>
    <p:sldId id="398" r:id="rId11"/>
    <p:sldId id="404" r:id="rId12"/>
    <p:sldId id="405" r:id="rId13"/>
    <p:sldId id="399" r:id="rId14"/>
    <p:sldId id="406" r:id="rId15"/>
    <p:sldId id="400" r:id="rId16"/>
    <p:sldId id="401" r:id="rId17"/>
    <p:sldId id="407" r:id="rId18"/>
    <p:sldId id="408" r:id="rId19"/>
    <p:sldId id="412" r:id="rId20"/>
    <p:sldId id="413" r:id="rId21"/>
    <p:sldId id="414" r:id="rId22"/>
    <p:sldId id="415" r:id="rId23"/>
    <p:sldId id="416" r:id="rId24"/>
    <p:sldId id="417" r:id="rId25"/>
    <p:sldId id="409" r:id="rId26"/>
    <p:sldId id="420" r:id="rId27"/>
    <p:sldId id="390" r:id="rId28"/>
    <p:sldId id="330" r:id="rId29"/>
    <p:sldId id="331" r:id="rId30"/>
    <p:sldId id="329" r:id="rId31"/>
    <p:sldId id="262" r:id="rId32"/>
    <p:sldId id="263" r:id="rId33"/>
    <p:sldId id="292" r:id="rId34"/>
    <p:sldId id="267" r:id="rId35"/>
    <p:sldId id="265" r:id="rId36"/>
    <p:sldId id="268" r:id="rId37"/>
    <p:sldId id="352" r:id="rId38"/>
    <p:sldId id="353" r:id="rId39"/>
    <p:sldId id="366" r:id="rId40"/>
    <p:sldId id="367" r:id="rId41"/>
    <p:sldId id="333" r:id="rId42"/>
    <p:sldId id="334" r:id="rId43"/>
    <p:sldId id="335" r:id="rId44"/>
    <p:sldId id="336" r:id="rId45"/>
    <p:sldId id="339" r:id="rId46"/>
    <p:sldId id="340" r:id="rId47"/>
    <p:sldId id="341" r:id="rId48"/>
    <p:sldId id="342" r:id="rId49"/>
    <p:sldId id="343" r:id="rId50"/>
    <p:sldId id="345" r:id="rId51"/>
    <p:sldId id="346" r:id="rId52"/>
    <p:sldId id="347" r:id="rId53"/>
    <p:sldId id="337" r:id="rId54"/>
    <p:sldId id="338" r:id="rId55"/>
    <p:sldId id="350" r:id="rId56"/>
    <p:sldId id="351" r:id="rId57"/>
    <p:sldId id="289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85" r:id="rId69"/>
    <p:sldId id="388" r:id="rId70"/>
    <p:sldId id="389" r:id="rId71"/>
  </p:sldIdLst>
  <p:sldSz cx="9144000" cy="6858000" type="screen4x3"/>
  <p:notesSz cx="6858000" cy="9723438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17048A"/>
    <a:srgbClr val="660033"/>
    <a:srgbClr val="0033CC"/>
    <a:srgbClr val="FFFF99"/>
    <a:srgbClr val="99CCFF"/>
    <a:srgbClr val="66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718" autoAdjust="0"/>
  </p:normalViewPr>
  <p:slideViewPr>
    <p:cSldViewPr snapToGrid="0">
      <p:cViewPr varScale="1">
        <p:scale>
          <a:sx n="88" d="100"/>
          <a:sy n="88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29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17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17.wmf"/><Relationship Id="rId7" Type="http://schemas.openxmlformats.org/officeDocument/2006/relationships/image" Target="../media/image58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7.wmf"/><Relationship Id="rId11" Type="http://schemas.openxmlformats.org/officeDocument/2006/relationships/image" Target="../media/image32.wmf"/><Relationship Id="rId5" Type="http://schemas.openxmlformats.org/officeDocument/2006/relationships/image" Target="../media/image50.wmf"/><Relationship Id="rId10" Type="http://schemas.openxmlformats.org/officeDocument/2006/relationships/image" Target="../media/image61.wmf"/><Relationship Id="rId4" Type="http://schemas.openxmlformats.org/officeDocument/2006/relationships/image" Target="../media/image49.wmf"/><Relationship Id="rId9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18" Type="http://schemas.openxmlformats.org/officeDocument/2006/relationships/image" Target="../media/image65.wmf"/><Relationship Id="rId26" Type="http://schemas.openxmlformats.org/officeDocument/2006/relationships/image" Target="../media/image73.wmf"/><Relationship Id="rId3" Type="http://schemas.openxmlformats.org/officeDocument/2006/relationships/image" Target="../media/image40.wmf"/><Relationship Id="rId21" Type="http://schemas.openxmlformats.org/officeDocument/2006/relationships/image" Target="../media/image68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17" Type="http://schemas.openxmlformats.org/officeDocument/2006/relationships/image" Target="../media/image64.wmf"/><Relationship Id="rId25" Type="http://schemas.openxmlformats.org/officeDocument/2006/relationships/image" Target="../media/image72.wmf"/><Relationship Id="rId2" Type="http://schemas.openxmlformats.org/officeDocument/2006/relationships/image" Target="../media/image3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image" Target="../media/image29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24" Type="http://schemas.openxmlformats.org/officeDocument/2006/relationships/image" Target="../media/image71.wmf"/><Relationship Id="rId5" Type="http://schemas.openxmlformats.org/officeDocument/2006/relationships/image" Target="../media/image17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10" Type="http://schemas.openxmlformats.org/officeDocument/2006/relationships/image" Target="../media/image47.wmf"/><Relationship Id="rId19" Type="http://schemas.openxmlformats.org/officeDocument/2006/relationships/image" Target="../media/image66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3.wmf"/><Relationship Id="rId22" Type="http://schemas.openxmlformats.org/officeDocument/2006/relationships/image" Target="../media/image69.wmf"/><Relationship Id="rId27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9.wmf"/><Relationship Id="rId3" Type="http://schemas.openxmlformats.org/officeDocument/2006/relationships/image" Target="../media/image49.wmf"/><Relationship Id="rId7" Type="http://schemas.openxmlformats.org/officeDocument/2006/relationships/image" Target="../media/image62.wmf"/><Relationship Id="rId12" Type="http://schemas.openxmlformats.org/officeDocument/2006/relationships/image" Target="../media/image78.wmf"/><Relationship Id="rId2" Type="http://schemas.openxmlformats.org/officeDocument/2006/relationships/image" Target="../media/image17.wmf"/><Relationship Id="rId1" Type="http://schemas.openxmlformats.org/officeDocument/2006/relationships/image" Target="../media/image55.wmf"/><Relationship Id="rId6" Type="http://schemas.openxmlformats.org/officeDocument/2006/relationships/image" Target="../media/image75.wmf"/><Relationship Id="rId11" Type="http://schemas.openxmlformats.org/officeDocument/2006/relationships/image" Target="../media/image77.wmf"/><Relationship Id="rId5" Type="http://schemas.openxmlformats.org/officeDocument/2006/relationships/image" Target="../media/image53.wmf"/><Relationship Id="rId10" Type="http://schemas.openxmlformats.org/officeDocument/2006/relationships/image" Target="../media/image69.wmf"/><Relationship Id="rId4" Type="http://schemas.openxmlformats.org/officeDocument/2006/relationships/image" Target="../media/image50.wmf"/><Relationship Id="rId9" Type="http://schemas.openxmlformats.org/officeDocument/2006/relationships/image" Target="../media/image66.wmf"/><Relationship Id="rId1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50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49.wmf"/><Relationship Id="rId5" Type="http://schemas.openxmlformats.org/officeDocument/2006/relationships/image" Target="../media/image84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3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2.wmf"/><Relationship Id="rId5" Type="http://schemas.openxmlformats.org/officeDocument/2006/relationships/image" Target="../media/image88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8.wmf"/><Relationship Id="rId3" Type="http://schemas.openxmlformats.org/officeDocument/2006/relationships/image" Target="../media/image123.wmf"/><Relationship Id="rId7" Type="http://schemas.openxmlformats.org/officeDocument/2006/relationships/image" Target="../media/image134.wmf"/><Relationship Id="rId12" Type="http://schemas.openxmlformats.org/officeDocument/2006/relationships/image" Target="../media/image137.wmf"/><Relationship Id="rId2" Type="http://schemas.openxmlformats.org/officeDocument/2006/relationships/image" Target="../media/image122.wmf"/><Relationship Id="rId1" Type="http://schemas.openxmlformats.org/officeDocument/2006/relationships/image" Target="../media/image131.wmf"/><Relationship Id="rId6" Type="http://schemas.openxmlformats.org/officeDocument/2006/relationships/image" Target="../media/image133.wmf"/><Relationship Id="rId11" Type="http://schemas.openxmlformats.org/officeDocument/2006/relationships/image" Target="../media/image126.wmf"/><Relationship Id="rId5" Type="http://schemas.openxmlformats.org/officeDocument/2006/relationships/image" Target="../media/image125.wmf"/><Relationship Id="rId15" Type="http://schemas.openxmlformats.org/officeDocument/2006/relationships/image" Target="../media/image140.wmf"/><Relationship Id="rId10" Type="http://schemas.openxmlformats.org/officeDocument/2006/relationships/image" Target="../media/image136.wmf"/><Relationship Id="rId4" Type="http://schemas.openxmlformats.org/officeDocument/2006/relationships/image" Target="../media/image132.wmf"/><Relationship Id="rId9" Type="http://schemas.openxmlformats.org/officeDocument/2006/relationships/image" Target="../media/image135.wmf"/><Relationship Id="rId14" Type="http://schemas.openxmlformats.org/officeDocument/2006/relationships/image" Target="../media/image13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9.wmf"/><Relationship Id="rId18" Type="http://schemas.openxmlformats.org/officeDocument/2006/relationships/image" Target="../media/image164.wmf"/><Relationship Id="rId3" Type="http://schemas.openxmlformats.org/officeDocument/2006/relationships/image" Target="../media/image122.wmf"/><Relationship Id="rId21" Type="http://schemas.openxmlformats.org/officeDocument/2006/relationships/image" Target="../media/image167.wmf"/><Relationship Id="rId7" Type="http://schemas.openxmlformats.org/officeDocument/2006/relationships/image" Target="../media/image153.wmf"/><Relationship Id="rId12" Type="http://schemas.openxmlformats.org/officeDocument/2006/relationships/image" Target="../media/image158.wmf"/><Relationship Id="rId17" Type="http://schemas.openxmlformats.org/officeDocument/2006/relationships/image" Target="../media/image163.wmf"/><Relationship Id="rId2" Type="http://schemas.openxmlformats.org/officeDocument/2006/relationships/image" Target="../media/image151.wmf"/><Relationship Id="rId16" Type="http://schemas.openxmlformats.org/officeDocument/2006/relationships/image" Target="../media/image162.wmf"/><Relationship Id="rId20" Type="http://schemas.openxmlformats.org/officeDocument/2006/relationships/image" Target="../media/image166.wmf"/><Relationship Id="rId1" Type="http://schemas.openxmlformats.org/officeDocument/2006/relationships/image" Target="../media/image126.wmf"/><Relationship Id="rId6" Type="http://schemas.openxmlformats.org/officeDocument/2006/relationships/image" Target="../media/image125.wmf"/><Relationship Id="rId11" Type="http://schemas.openxmlformats.org/officeDocument/2006/relationships/image" Target="../media/image157.wmf"/><Relationship Id="rId24" Type="http://schemas.openxmlformats.org/officeDocument/2006/relationships/image" Target="../media/image149.wmf"/><Relationship Id="rId5" Type="http://schemas.openxmlformats.org/officeDocument/2006/relationships/image" Target="../media/image132.wmf"/><Relationship Id="rId15" Type="http://schemas.openxmlformats.org/officeDocument/2006/relationships/image" Target="../media/image161.wmf"/><Relationship Id="rId23" Type="http://schemas.openxmlformats.org/officeDocument/2006/relationships/image" Target="../media/image169.wmf"/><Relationship Id="rId10" Type="http://schemas.openxmlformats.org/officeDocument/2006/relationships/image" Target="../media/image156.wmf"/><Relationship Id="rId19" Type="http://schemas.openxmlformats.org/officeDocument/2006/relationships/image" Target="../media/image165.wmf"/><Relationship Id="rId4" Type="http://schemas.openxmlformats.org/officeDocument/2006/relationships/image" Target="../media/image152.wmf"/><Relationship Id="rId9" Type="http://schemas.openxmlformats.org/officeDocument/2006/relationships/image" Target="../media/image155.wmf"/><Relationship Id="rId14" Type="http://schemas.openxmlformats.org/officeDocument/2006/relationships/image" Target="../media/image160.wmf"/><Relationship Id="rId22" Type="http://schemas.openxmlformats.org/officeDocument/2006/relationships/image" Target="../media/image16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0.wmf"/><Relationship Id="rId1" Type="http://schemas.openxmlformats.org/officeDocument/2006/relationships/image" Target="../media/image191.wmf"/><Relationship Id="rId4" Type="http://schemas.openxmlformats.org/officeDocument/2006/relationships/image" Target="../media/image19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9.wmf"/><Relationship Id="rId2" Type="http://schemas.openxmlformats.org/officeDocument/2006/relationships/image" Target="../media/image13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4" Type="http://schemas.openxmlformats.org/officeDocument/2006/relationships/image" Target="../media/image20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4" Type="http://schemas.openxmlformats.org/officeDocument/2006/relationships/image" Target="../media/image21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4" Type="http://schemas.openxmlformats.org/officeDocument/2006/relationships/image" Target="../media/image22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wmf"/><Relationship Id="rId1" Type="http://schemas.openxmlformats.org/officeDocument/2006/relationships/image" Target="../media/image2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1.wmf"/><Relationship Id="rId7" Type="http://schemas.openxmlformats.org/officeDocument/2006/relationships/image" Target="../media/image18.wmf"/><Relationship Id="rId12" Type="http://schemas.openxmlformats.org/officeDocument/2006/relationships/image" Target="../media/image3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2.wmf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0" Type="http://schemas.openxmlformats.org/officeDocument/2006/relationships/image" Target="../media/image34.wmf"/><Relationship Id="rId4" Type="http://schemas.openxmlformats.org/officeDocument/2006/relationships/image" Target="../media/image23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47.wmf"/><Relationship Id="rId18" Type="http://schemas.openxmlformats.org/officeDocument/2006/relationships/image" Target="../media/image52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image" Target="../media/image29.wmf"/><Relationship Id="rId16" Type="http://schemas.openxmlformats.org/officeDocument/2006/relationships/image" Target="../media/image50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19" Type="http://schemas.openxmlformats.org/officeDocument/2006/relationships/image" Target="../media/image53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29.wmf"/><Relationship Id="rId1" Type="http://schemas.openxmlformats.org/officeDocument/2006/relationships/image" Target="../media/image54.wmf"/><Relationship Id="rId6" Type="http://schemas.openxmlformats.org/officeDocument/2006/relationships/image" Target="../media/image17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68D12D-2524-4D1C-8F12-1CE17C9DFD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336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28663"/>
            <a:ext cx="4862513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89E74D-424F-4DD4-B5F9-BE4839127D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9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8F199-F6B6-42B8-90B3-C5F929A88BF5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5414-5099-4B26-A151-35DBCE76D5C2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18797-8058-4546-B238-F67BFB69444C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6BEB3-FE99-41EC-ADDF-7BCF0FC9C222}" type="slidenum">
              <a:rPr lang="pl-PL" smtClean="0"/>
              <a:pPr/>
              <a:t>37</a:t>
            </a:fld>
            <a:endParaRPr lang="pl-P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5A934-9CFE-4636-86A0-8BFA2C67731E}" type="slidenum">
              <a:rPr lang="pl-PL" smtClean="0"/>
              <a:pPr/>
              <a:t>38</a:t>
            </a:fld>
            <a:endParaRPr lang="pl-PL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C8207-5441-415F-938C-C20E7B7F131F}" type="slidenum">
              <a:rPr lang="pl-PL" smtClean="0"/>
              <a:pPr/>
              <a:t>39</a:t>
            </a:fld>
            <a:endParaRPr lang="pl-PL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DD452-38B8-4589-9AC6-C2AA1B63BB27}" type="slidenum">
              <a:rPr lang="pl-PL" smtClean="0"/>
              <a:pPr/>
              <a:t>40</a:t>
            </a:fld>
            <a:endParaRPr lang="pl-P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45EB7-89F9-4EC0-ACFE-460B7CA1522D}" type="slidenum">
              <a:rPr lang="pl-PL" smtClean="0"/>
              <a:pPr/>
              <a:t>41</a:t>
            </a:fld>
            <a:endParaRPr lang="pl-PL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300D8-476D-4CB4-AB1C-DE8D873AA1AC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1B1C1-E2A6-4B87-97F4-03FD62B0D1AD}" type="slidenum">
              <a:rPr lang="pl-PL" smtClean="0"/>
              <a:pPr/>
              <a:t>43</a:t>
            </a:fld>
            <a:endParaRPr lang="pl-PL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44A02-065A-4CCC-B0FE-490EDA9D822E}" type="slidenum">
              <a:rPr lang="pl-PL" smtClean="0"/>
              <a:pPr/>
              <a:t>44</a:t>
            </a:fld>
            <a:endParaRPr lang="pl-PL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9E74D-424F-4DD4-B5F9-BE4839127D6E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3FF09-9241-4101-82EE-5BD93F3D4B63}" type="slidenum">
              <a:rPr lang="pl-PL" smtClean="0"/>
              <a:pPr/>
              <a:t>45</a:t>
            </a:fld>
            <a:endParaRPr lang="pl-PL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D3AB3-D527-4E17-B6F8-9297DA6F88EE}" type="slidenum">
              <a:rPr lang="pl-PL" smtClean="0"/>
              <a:pPr/>
              <a:t>46</a:t>
            </a:fld>
            <a:endParaRPr lang="pl-PL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44DF4-919F-4AD1-9D37-E8EB0E006FF9}" type="slidenum">
              <a:rPr lang="pl-PL" smtClean="0"/>
              <a:pPr/>
              <a:t>47</a:t>
            </a:fld>
            <a:endParaRPr lang="pl-P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A4833-D34B-42E1-A102-059356C578E1}" type="slidenum">
              <a:rPr lang="pl-PL" smtClean="0"/>
              <a:pPr/>
              <a:t>48</a:t>
            </a:fld>
            <a:endParaRPr lang="pl-PL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16F54-016F-478E-A59B-3F7B1A439B35}" type="slidenum">
              <a:rPr lang="pl-PL" smtClean="0"/>
              <a:pPr/>
              <a:t>49</a:t>
            </a:fld>
            <a:endParaRPr lang="pl-PL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7DA9D-9DA9-4AE8-AB7C-FA2CC2BD063A}" type="slidenum">
              <a:rPr lang="pl-PL" smtClean="0"/>
              <a:pPr/>
              <a:t>50</a:t>
            </a:fld>
            <a:endParaRPr lang="pl-P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02B73-4B5F-40B6-A6BE-B57F9492135C}" type="slidenum">
              <a:rPr lang="pl-PL" smtClean="0"/>
              <a:pPr/>
              <a:t>51</a:t>
            </a:fld>
            <a:endParaRPr lang="pl-PL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8AA00-F3DA-4CD5-BE09-A15BBED86C95}" type="slidenum">
              <a:rPr lang="pl-PL" smtClean="0"/>
              <a:pPr/>
              <a:t>52</a:t>
            </a:fld>
            <a:endParaRPr lang="pl-PL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484A9-7E65-4254-9512-9EE1DC6D4C5C}" type="slidenum">
              <a:rPr lang="pl-PL" smtClean="0"/>
              <a:pPr/>
              <a:t>53</a:t>
            </a:fld>
            <a:endParaRPr lang="pl-PL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9B4A9-22C9-4B5A-9ABB-4F1327039E18}" type="slidenum">
              <a:rPr lang="pl-PL" smtClean="0"/>
              <a:pPr/>
              <a:t>54</a:t>
            </a:fld>
            <a:endParaRPr lang="pl-PL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4E16C-0742-4DBA-AF35-4EEC4458C01A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8E50-BAB5-428E-AF02-5713DDBFF880}" type="slidenum">
              <a:rPr lang="pl-PL" smtClean="0"/>
              <a:pPr/>
              <a:t>55</a:t>
            </a:fld>
            <a:endParaRPr lang="pl-PL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012C3-8686-4AEF-8129-D6013E2C04B0}" type="slidenum">
              <a:rPr lang="pl-PL" smtClean="0"/>
              <a:pPr/>
              <a:t>56</a:t>
            </a:fld>
            <a:endParaRPr lang="pl-PL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0877E-8328-4F48-BC2A-CDC4F618076F}" type="slidenum">
              <a:rPr lang="pl-PL" smtClean="0"/>
              <a:pPr/>
              <a:t>57</a:t>
            </a:fld>
            <a:endParaRPr lang="pl-PL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ACB4F-E9F7-4EB9-9072-BEE41C339C97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41079-8E9F-4C5A-BCD3-FD519020166B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C1AC8-DB80-4650-AB1C-C94AE9E52586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960E9-C57A-451B-A278-7E38E36337AB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89787-6059-496B-B63E-5D80B6814213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C79A6-D241-47FE-93EA-EF9E3E63D7D2}" type="slidenum">
              <a:rPr lang="pl-PL" smtClean="0"/>
              <a:pPr/>
              <a:t>34</a:t>
            </a:fld>
            <a:endParaRPr lang="pl-P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pPr algn="just"/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Sieci neuronowe w modelowaniu i identyfikacji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6.bin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41.wmf"/><Relationship Id="rId17" Type="http://schemas.openxmlformats.org/officeDocument/2006/relationships/image" Target="../media/image43.wmf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48.wmf"/><Relationship Id="rId10" Type="http://schemas.openxmlformats.org/officeDocument/2006/relationships/image" Target="../media/image40.wmf"/><Relationship Id="rId19" Type="http://schemas.openxmlformats.org/officeDocument/2006/relationships/image" Target="../media/image44.wmf"/><Relationship Id="rId31" Type="http://schemas.openxmlformats.org/officeDocument/2006/relationships/oleObject" Target="../embeddings/oleObject83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2.bin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4.bin"/><Relationship Id="rId34" Type="http://schemas.openxmlformats.org/officeDocument/2006/relationships/oleObject" Target="../embeddings/oleObject101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44.wmf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47.wmf"/><Relationship Id="rId32" Type="http://schemas.openxmlformats.org/officeDocument/2006/relationships/image" Target="../media/image53.wmf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43.wmf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49.wmf"/><Relationship Id="rId10" Type="http://schemas.openxmlformats.org/officeDocument/2006/relationships/image" Target="../media/image41.wmf"/><Relationship Id="rId19" Type="http://schemas.openxmlformats.org/officeDocument/2006/relationships/image" Target="../media/image45.wmf"/><Relationship Id="rId31" Type="http://schemas.openxmlformats.org/officeDocument/2006/relationships/oleObject" Target="../embeddings/oleObject99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0.bin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97.bin"/><Relationship Id="rId30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10.bin"/><Relationship Id="rId3" Type="http://schemas.openxmlformats.org/officeDocument/2006/relationships/oleObject" Target="../embeddings/oleObject102.bin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58.wmf"/><Relationship Id="rId25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113.bin"/><Relationship Id="rId5" Type="http://schemas.openxmlformats.org/officeDocument/2006/relationships/oleObject" Target="../embeddings/oleObject103.bin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59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22.bin"/><Relationship Id="rId26" Type="http://schemas.openxmlformats.org/officeDocument/2006/relationships/image" Target="../media/image48.wmf"/><Relationship Id="rId39" Type="http://schemas.openxmlformats.org/officeDocument/2006/relationships/image" Target="../media/image62.wmf"/><Relationship Id="rId21" Type="http://schemas.openxmlformats.org/officeDocument/2006/relationships/oleObject" Target="../embeddings/oleObject124.bin"/><Relationship Id="rId34" Type="http://schemas.openxmlformats.org/officeDocument/2006/relationships/oleObject" Target="../embeddings/oleObject131.bin"/><Relationship Id="rId42" Type="http://schemas.openxmlformats.org/officeDocument/2006/relationships/oleObject" Target="../embeddings/oleObject137.bin"/><Relationship Id="rId47" Type="http://schemas.openxmlformats.org/officeDocument/2006/relationships/image" Target="../media/image66.wmf"/><Relationship Id="rId50" Type="http://schemas.openxmlformats.org/officeDocument/2006/relationships/oleObject" Target="../embeddings/oleObject141.bin"/><Relationship Id="rId55" Type="http://schemas.openxmlformats.org/officeDocument/2006/relationships/image" Target="../media/image70.wmf"/><Relationship Id="rId63" Type="http://schemas.openxmlformats.org/officeDocument/2006/relationships/image" Target="../media/image74.wmf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29" Type="http://schemas.openxmlformats.org/officeDocument/2006/relationships/oleObject" Target="../embeddings/oleObject128.bin"/><Relationship Id="rId41" Type="http://schemas.openxmlformats.org/officeDocument/2006/relationships/image" Target="../media/image63.wmf"/><Relationship Id="rId54" Type="http://schemas.openxmlformats.org/officeDocument/2006/relationships/oleObject" Target="../embeddings/oleObject143.bin"/><Relationship Id="rId62" Type="http://schemas.openxmlformats.org/officeDocument/2006/relationships/oleObject" Target="../embeddings/oleObject147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47.wmf"/><Relationship Id="rId32" Type="http://schemas.openxmlformats.org/officeDocument/2006/relationships/image" Target="../media/image53.wmf"/><Relationship Id="rId37" Type="http://schemas.openxmlformats.org/officeDocument/2006/relationships/oleObject" Target="../embeddings/oleObject134.bin"/><Relationship Id="rId40" Type="http://schemas.openxmlformats.org/officeDocument/2006/relationships/oleObject" Target="../embeddings/oleObject136.bin"/><Relationship Id="rId45" Type="http://schemas.openxmlformats.org/officeDocument/2006/relationships/image" Target="../media/image65.wmf"/><Relationship Id="rId53" Type="http://schemas.openxmlformats.org/officeDocument/2006/relationships/image" Target="../media/image69.wmf"/><Relationship Id="rId58" Type="http://schemas.openxmlformats.org/officeDocument/2006/relationships/oleObject" Target="../embeddings/oleObject145.bin"/><Relationship Id="rId66" Type="http://schemas.openxmlformats.org/officeDocument/2006/relationships/oleObject" Target="../embeddings/oleObject150.bin"/><Relationship Id="rId5" Type="http://schemas.openxmlformats.org/officeDocument/2006/relationships/oleObject" Target="../embeddings/oleObject115.bin"/><Relationship Id="rId15" Type="http://schemas.openxmlformats.org/officeDocument/2006/relationships/image" Target="../media/image43.wmf"/><Relationship Id="rId23" Type="http://schemas.openxmlformats.org/officeDocument/2006/relationships/oleObject" Target="../embeddings/oleObject125.bin"/><Relationship Id="rId28" Type="http://schemas.openxmlformats.org/officeDocument/2006/relationships/image" Target="../media/image49.wmf"/><Relationship Id="rId36" Type="http://schemas.openxmlformats.org/officeDocument/2006/relationships/oleObject" Target="../embeddings/oleObject133.bin"/><Relationship Id="rId49" Type="http://schemas.openxmlformats.org/officeDocument/2006/relationships/image" Target="../media/image67.wmf"/><Relationship Id="rId57" Type="http://schemas.openxmlformats.org/officeDocument/2006/relationships/image" Target="../media/image71.wmf"/><Relationship Id="rId61" Type="http://schemas.openxmlformats.org/officeDocument/2006/relationships/image" Target="../media/image73.wmf"/><Relationship Id="rId10" Type="http://schemas.openxmlformats.org/officeDocument/2006/relationships/image" Target="../media/image41.wmf"/><Relationship Id="rId19" Type="http://schemas.openxmlformats.org/officeDocument/2006/relationships/image" Target="../media/image45.wmf"/><Relationship Id="rId31" Type="http://schemas.openxmlformats.org/officeDocument/2006/relationships/oleObject" Target="../embeddings/oleObject129.bin"/><Relationship Id="rId44" Type="http://schemas.openxmlformats.org/officeDocument/2006/relationships/oleObject" Target="../embeddings/oleObject138.bin"/><Relationship Id="rId52" Type="http://schemas.openxmlformats.org/officeDocument/2006/relationships/oleObject" Target="../embeddings/oleObject142.bin"/><Relationship Id="rId60" Type="http://schemas.openxmlformats.org/officeDocument/2006/relationships/oleObject" Target="../embeddings/oleObject146.bin"/><Relationship Id="rId65" Type="http://schemas.openxmlformats.org/officeDocument/2006/relationships/oleObject" Target="../embeddings/oleObject149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17.bin"/><Relationship Id="rId14" Type="http://schemas.openxmlformats.org/officeDocument/2006/relationships/oleObject" Target="../embeddings/oleObject120.bin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127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132.bin"/><Relationship Id="rId43" Type="http://schemas.openxmlformats.org/officeDocument/2006/relationships/image" Target="../media/image64.wmf"/><Relationship Id="rId48" Type="http://schemas.openxmlformats.org/officeDocument/2006/relationships/oleObject" Target="../embeddings/oleObject140.bin"/><Relationship Id="rId56" Type="http://schemas.openxmlformats.org/officeDocument/2006/relationships/oleObject" Target="../embeddings/oleObject144.bin"/><Relationship Id="rId64" Type="http://schemas.openxmlformats.org/officeDocument/2006/relationships/oleObject" Target="../embeddings/oleObject148.bin"/><Relationship Id="rId8" Type="http://schemas.openxmlformats.org/officeDocument/2006/relationships/image" Target="../media/image40.wmf"/><Relationship Id="rId51" Type="http://schemas.openxmlformats.org/officeDocument/2006/relationships/image" Target="../media/image68.wmf"/><Relationship Id="rId3" Type="http://schemas.openxmlformats.org/officeDocument/2006/relationships/oleObject" Target="../embeddings/oleObject114.bin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44.wmf"/><Relationship Id="rId25" Type="http://schemas.openxmlformats.org/officeDocument/2006/relationships/oleObject" Target="../embeddings/oleObject126.bin"/><Relationship Id="rId33" Type="http://schemas.openxmlformats.org/officeDocument/2006/relationships/oleObject" Target="../embeddings/oleObject130.bin"/><Relationship Id="rId38" Type="http://schemas.openxmlformats.org/officeDocument/2006/relationships/oleObject" Target="../embeddings/oleObject135.bin"/><Relationship Id="rId46" Type="http://schemas.openxmlformats.org/officeDocument/2006/relationships/oleObject" Target="../embeddings/oleObject139.bin"/><Relationship Id="rId59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6.bin"/><Relationship Id="rId18" Type="http://schemas.openxmlformats.org/officeDocument/2006/relationships/oleObject" Target="../embeddings/oleObject159.bin"/><Relationship Id="rId26" Type="http://schemas.openxmlformats.org/officeDocument/2006/relationships/image" Target="../media/image69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61.bin"/><Relationship Id="rId34" Type="http://schemas.openxmlformats.org/officeDocument/2006/relationships/image" Target="../media/image80.wmf"/><Relationship Id="rId7" Type="http://schemas.openxmlformats.org/officeDocument/2006/relationships/image" Target="../media/image17.wmf"/><Relationship Id="rId12" Type="http://schemas.openxmlformats.org/officeDocument/2006/relationships/image" Target="../media/image50.wmf"/><Relationship Id="rId17" Type="http://schemas.openxmlformats.org/officeDocument/2006/relationships/image" Target="../media/image75.wmf"/><Relationship Id="rId25" Type="http://schemas.openxmlformats.org/officeDocument/2006/relationships/oleObject" Target="../embeddings/oleObject163.bin"/><Relationship Id="rId33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8.bin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16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2.bin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66.wmf"/><Relationship Id="rId32" Type="http://schemas.openxmlformats.org/officeDocument/2006/relationships/image" Target="../media/image79.wmf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2.bin"/><Relationship Id="rId28" Type="http://schemas.openxmlformats.org/officeDocument/2006/relationships/image" Target="../media/image77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160.bin"/><Relationship Id="rId31" Type="http://schemas.openxmlformats.org/officeDocument/2006/relationships/oleObject" Target="../embeddings/oleObject166.bin"/><Relationship Id="rId4" Type="http://schemas.openxmlformats.org/officeDocument/2006/relationships/oleObject" Target="../embeddings/oleObject151.bin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53.wmf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164.bin"/><Relationship Id="rId30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173.bin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10" Type="http://schemas.openxmlformats.org/officeDocument/2006/relationships/image" Target="../media/image17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93.wmf"/><Relationship Id="rId26" Type="http://schemas.openxmlformats.org/officeDocument/2006/relationships/image" Target="../media/image97.wmf"/><Relationship Id="rId3" Type="http://schemas.openxmlformats.org/officeDocument/2006/relationships/oleObject" Target="../embeddings/oleObject176.bin"/><Relationship Id="rId21" Type="http://schemas.openxmlformats.org/officeDocument/2006/relationships/oleObject" Target="../embeddings/oleObject185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83.bin"/><Relationship Id="rId25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80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6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184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93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4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image" Target="../media/image104.wmf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0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9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113.wmf"/><Relationship Id="rId3" Type="http://schemas.openxmlformats.org/officeDocument/2006/relationships/oleObject" Target="../embeddings/oleObject200.bin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112.wmf"/><Relationship Id="rId5" Type="http://schemas.openxmlformats.org/officeDocument/2006/relationships/image" Target="../media/image104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203.bin"/><Relationship Id="rId4" Type="http://schemas.openxmlformats.org/officeDocument/2006/relationships/image" Target="../media/image109.wmf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20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206.bin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215.bin"/><Relationship Id="rId26" Type="http://schemas.openxmlformats.org/officeDocument/2006/relationships/oleObject" Target="../embeddings/oleObject221.bin"/><Relationship Id="rId3" Type="http://schemas.openxmlformats.org/officeDocument/2006/relationships/image" Target="../media/image129.png"/><Relationship Id="rId21" Type="http://schemas.openxmlformats.org/officeDocument/2006/relationships/oleObject" Target="../embeddings/oleObject217.bin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211.bin"/><Relationship Id="rId17" Type="http://schemas.openxmlformats.org/officeDocument/2006/relationships/oleObject" Target="../embeddings/oleObject214.bin"/><Relationship Id="rId25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20" Type="http://schemas.openxmlformats.org/officeDocument/2006/relationships/oleObject" Target="../embeddings/oleObject216.bin"/><Relationship Id="rId29" Type="http://schemas.openxmlformats.org/officeDocument/2006/relationships/oleObject" Target="../embeddings/oleObject22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219.bin"/><Relationship Id="rId5" Type="http://schemas.openxmlformats.org/officeDocument/2006/relationships/image" Target="../media/image121.wmf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8.bin"/><Relationship Id="rId28" Type="http://schemas.openxmlformats.org/officeDocument/2006/relationships/oleObject" Target="../embeddings/oleObject223.bin"/><Relationship Id="rId10" Type="http://schemas.openxmlformats.org/officeDocument/2006/relationships/oleObject" Target="../embeddings/oleObject210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212.bin"/><Relationship Id="rId22" Type="http://schemas.openxmlformats.org/officeDocument/2006/relationships/image" Target="../media/image128.wmf"/><Relationship Id="rId27" Type="http://schemas.openxmlformats.org/officeDocument/2006/relationships/oleObject" Target="../embeddings/oleObject222.bin"/><Relationship Id="rId30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127.wmf"/><Relationship Id="rId26" Type="http://schemas.openxmlformats.org/officeDocument/2006/relationships/oleObject" Target="../embeddings/oleObject237.bin"/><Relationship Id="rId39" Type="http://schemas.openxmlformats.org/officeDocument/2006/relationships/oleObject" Target="../embeddings/oleObject247.bin"/><Relationship Id="rId3" Type="http://schemas.openxmlformats.org/officeDocument/2006/relationships/oleObject" Target="../embeddings/oleObject225.bin"/><Relationship Id="rId21" Type="http://schemas.openxmlformats.org/officeDocument/2006/relationships/oleObject" Target="../embeddings/oleObject234.bin"/><Relationship Id="rId34" Type="http://schemas.openxmlformats.org/officeDocument/2006/relationships/image" Target="../media/image138.wmf"/><Relationship Id="rId42" Type="http://schemas.openxmlformats.org/officeDocument/2006/relationships/image" Target="../media/image141.png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232.bin"/><Relationship Id="rId25" Type="http://schemas.openxmlformats.org/officeDocument/2006/relationships/oleObject" Target="../embeddings/oleObject236.bin"/><Relationship Id="rId33" Type="http://schemas.openxmlformats.org/officeDocument/2006/relationships/oleObject" Target="../embeddings/oleObject243.bin"/><Relationship Id="rId38" Type="http://schemas.openxmlformats.org/officeDocument/2006/relationships/oleObject" Target="../embeddings/oleObject2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wmf"/><Relationship Id="rId20" Type="http://schemas.openxmlformats.org/officeDocument/2006/relationships/image" Target="../media/image135.wmf"/><Relationship Id="rId29" Type="http://schemas.openxmlformats.org/officeDocument/2006/relationships/oleObject" Target="../embeddings/oleObject239.bin"/><Relationship Id="rId41" Type="http://schemas.openxmlformats.org/officeDocument/2006/relationships/oleObject" Target="../embeddings/oleObject248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229.bin"/><Relationship Id="rId24" Type="http://schemas.openxmlformats.org/officeDocument/2006/relationships/image" Target="../media/image126.wmf"/><Relationship Id="rId32" Type="http://schemas.openxmlformats.org/officeDocument/2006/relationships/oleObject" Target="../embeddings/oleObject242.bin"/><Relationship Id="rId37" Type="http://schemas.openxmlformats.org/officeDocument/2006/relationships/image" Target="../media/image139.wmf"/><Relationship Id="rId40" Type="http://schemas.openxmlformats.org/officeDocument/2006/relationships/image" Target="../media/image140.wmf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23" Type="http://schemas.openxmlformats.org/officeDocument/2006/relationships/oleObject" Target="../embeddings/oleObject235.bin"/><Relationship Id="rId28" Type="http://schemas.openxmlformats.org/officeDocument/2006/relationships/oleObject" Target="../embeddings/oleObject238.bin"/><Relationship Id="rId36" Type="http://schemas.openxmlformats.org/officeDocument/2006/relationships/oleObject" Target="../embeddings/oleObject245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233.bin"/><Relationship Id="rId31" Type="http://schemas.openxmlformats.org/officeDocument/2006/relationships/oleObject" Target="../embeddings/oleObject241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33.wmf"/><Relationship Id="rId22" Type="http://schemas.openxmlformats.org/officeDocument/2006/relationships/image" Target="../media/image136.wmf"/><Relationship Id="rId27" Type="http://schemas.openxmlformats.org/officeDocument/2006/relationships/image" Target="../media/image137.wmf"/><Relationship Id="rId30" Type="http://schemas.openxmlformats.org/officeDocument/2006/relationships/oleObject" Target="../embeddings/oleObject240.bin"/><Relationship Id="rId35" Type="http://schemas.openxmlformats.org/officeDocument/2006/relationships/oleObject" Target="../embeddings/oleObject24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54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53.bin"/><Relationship Id="rId5" Type="http://schemas.openxmlformats.org/officeDocument/2006/relationships/oleObject" Target="../embeddings/oleObject250.bin"/><Relationship Id="rId15" Type="http://schemas.openxmlformats.org/officeDocument/2006/relationships/oleObject" Target="../embeddings/oleObject255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57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52.bin"/><Relationship Id="rId14" Type="http://schemas.openxmlformats.org/officeDocument/2006/relationships/image" Target="../media/image147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3.bin"/><Relationship Id="rId18" Type="http://schemas.openxmlformats.org/officeDocument/2006/relationships/image" Target="../media/image154.wmf"/><Relationship Id="rId26" Type="http://schemas.openxmlformats.org/officeDocument/2006/relationships/oleObject" Target="../embeddings/oleObject270.bin"/><Relationship Id="rId39" Type="http://schemas.openxmlformats.org/officeDocument/2006/relationships/image" Target="../media/image163.wmf"/><Relationship Id="rId3" Type="http://schemas.openxmlformats.org/officeDocument/2006/relationships/oleObject" Target="../embeddings/oleObject258.bin"/><Relationship Id="rId21" Type="http://schemas.openxmlformats.org/officeDocument/2006/relationships/oleObject" Target="../embeddings/oleObject267.bin"/><Relationship Id="rId34" Type="http://schemas.openxmlformats.org/officeDocument/2006/relationships/oleObject" Target="../embeddings/oleObject275.bin"/><Relationship Id="rId42" Type="http://schemas.openxmlformats.org/officeDocument/2006/relationships/oleObject" Target="../embeddings/oleObject279.bin"/><Relationship Id="rId47" Type="http://schemas.openxmlformats.org/officeDocument/2006/relationships/image" Target="../media/image167.wmf"/><Relationship Id="rId50" Type="http://schemas.openxmlformats.org/officeDocument/2006/relationships/oleObject" Target="../embeddings/oleObject283.bin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265.bin"/><Relationship Id="rId25" Type="http://schemas.openxmlformats.org/officeDocument/2006/relationships/image" Target="../media/image157.wmf"/><Relationship Id="rId33" Type="http://schemas.openxmlformats.org/officeDocument/2006/relationships/image" Target="../media/image160.wmf"/><Relationship Id="rId38" Type="http://schemas.openxmlformats.org/officeDocument/2006/relationships/oleObject" Target="../embeddings/oleObject277.bin"/><Relationship Id="rId46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3.wmf"/><Relationship Id="rId20" Type="http://schemas.openxmlformats.org/officeDocument/2006/relationships/image" Target="../media/image155.wmf"/><Relationship Id="rId29" Type="http://schemas.openxmlformats.org/officeDocument/2006/relationships/oleObject" Target="../embeddings/oleObject272.bin"/><Relationship Id="rId41" Type="http://schemas.openxmlformats.org/officeDocument/2006/relationships/image" Target="../media/image164.wmf"/><Relationship Id="rId54" Type="http://schemas.openxmlformats.org/officeDocument/2006/relationships/image" Target="../media/image149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262.bin"/><Relationship Id="rId24" Type="http://schemas.openxmlformats.org/officeDocument/2006/relationships/oleObject" Target="../embeddings/oleObject269.bin"/><Relationship Id="rId32" Type="http://schemas.openxmlformats.org/officeDocument/2006/relationships/oleObject" Target="../embeddings/oleObject274.bin"/><Relationship Id="rId37" Type="http://schemas.openxmlformats.org/officeDocument/2006/relationships/image" Target="../media/image162.wmf"/><Relationship Id="rId40" Type="http://schemas.openxmlformats.org/officeDocument/2006/relationships/oleObject" Target="../embeddings/oleObject278.bin"/><Relationship Id="rId45" Type="http://schemas.openxmlformats.org/officeDocument/2006/relationships/image" Target="../media/image166.wmf"/><Relationship Id="rId53" Type="http://schemas.openxmlformats.org/officeDocument/2006/relationships/oleObject" Target="../embeddings/oleObject285.bin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23" Type="http://schemas.openxmlformats.org/officeDocument/2006/relationships/oleObject" Target="../embeddings/oleObject268.bin"/><Relationship Id="rId28" Type="http://schemas.openxmlformats.org/officeDocument/2006/relationships/oleObject" Target="../embeddings/oleObject271.bin"/><Relationship Id="rId36" Type="http://schemas.openxmlformats.org/officeDocument/2006/relationships/oleObject" Target="../embeddings/oleObject276.bin"/><Relationship Id="rId49" Type="http://schemas.openxmlformats.org/officeDocument/2006/relationships/image" Target="../media/image168.wmf"/><Relationship Id="rId10" Type="http://schemas.openxmlformats.org/officeDocument/2006/relationships/image" Target="../media/image152.wmf"/><Relationship Id="rId19" Type="http://schemas.openxmlformats.org/officeDocument/2006/relationships/oleObject" Target="../embeddings/oleObject266.bin"/><Relationship Id="rId31" Type="http://schemas.openxmlformats.org/officeDocument/2006/relationships/oleObject" Target="../embeddings/oleObject273.bin"/><Relationship Id="rId44" Type="http://schemas.openxmlformats.org/officeDocument/2006/relationships/oleObject" Target="../embeddings/oleObject280.bin"/><Relationship Id="rId52" Type="http://schemas.openxmlformats.org/officeDocument/2006/relationships/oleObject" Target="../embeddings/oleObject284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125.wmf"/><Relationship Id="rId22" Type="http://schemas.openxmlformats.org/officeDocument/2006/relationships/image" Target="../media/image156.wmf"/><Relationship Id="rId27" Type="http://schemas.openxmlformats.org/officeDocument/2006/relationships/image" Target="../media/image158.wmf"/><Relationship Id="rId30" Type="http://schemas.openxmlformats.org/officeDocument/2006/relationships/image" Target="../media/image159.wmf"/><Relationship Id="rId35" Type="http://schemas.openxmlformats.org/officeDocument/2006/relationships/image" Target="../media/image161.wmf"/><Relationship Id="rId43" Type="http://schemas.openxmlformats.org/officeDocument/2006/relationships/image" Target="../media/image165.wmf"/><Relationship Id="rId48" Type="http://schemas.openxmlformats.org/officeDocument/2006/relationships/oleObject" Target="../embeddings/oleObject282.bin"/><Relationship Id="rId8" Type="http://schemas.openxmlformats.org/officeDocument/2006/relationships/image" Target="../media/image122.wmf"/><Relationship Id="rId51" Type="http://schemas.openxmlformats.org/officeDocument/2006/relationships/image" Target="../media/image16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28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28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289.bin"/><Relationship Id="rId9" Type="http://schemas.openxmlformats.org/officeDocument/2006/relationships/image" Target="../media/image17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29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94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29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96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295.bin"/><Relationship Id="rId9" Type="http://schemas.openxmlformats.org/officeDocument/2006/relationships/image" Target="../media/image18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99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29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13" Type="http://schemas.openxmlformats.org/officeDocument/2006/relationships/image" Target="../media/image18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3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01.bin"/><Relationship Id="rId11" Type="http://schemas.openxmlformats.org/officeDocument/2006/relationships/image" Target="../media/image186.wmf"/><Relationship Id="rId5" Type="http://schemas.openxmlformats.org/officeDocument/2006/relationships/image" Target="../media/image183.wmf"/><Relationship Id="rId10" Type="http://schemas.openxmlformats.org/officeDocument/2006/relationships/oleObject" Target="../embeddings/oleObject303.bin"/><Relationship Id="rId4" Type="http://schemas.openxmlformats.org/officeDocument/2006/relationships/oleObject" Target="../embeddings/oleObject300.bin"/><Relationship Id="rId9" Type="http://schemas.openxmlformats.org/officeDocument/2006/relationships/image" Target="../media/image18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06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30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08.bin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30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193.wmf"/><Relationship Id="rId5" Type="http://schemas.openxmlformats.org/officeDocument/2006/relationships/image" Target="../media/image191.wmf"/><Relationship Id="rId10" Type="http://schemas.openxmlformats.org/officeDocument/2006/relationships/oleObject" Target="../embeddings/oleObject312.bin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19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31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15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314.bin"/><Relationship Id="rId9" Type="http://schemas.openxmlformats.org/officeDocument/2006/relationships/image" Target="../media/image19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31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3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20.bin"/><Relationship Id="rId11" Type="http://schemas.openxmlformats.org/officeDocument/2006/relationships/image" Target="../media/image203.wmf"/><Relationship Id="rId5" Type="http://schemas.openxmlformats.org/officeDocument/2006/relationships/image" Target="../media/image200.wmf"/><Relationship Id="rId10" Type="http://schemas.openxmlformats.org/officeDocument/2006/relationships/oleObject" Target="../embeddings/oleObject322.bin"/><Relationship Id="rId4" Type="http://schemas.openxmlformats.org/officeDocument/2006/relationships/oleObject" Target="../embeddings/oleObject319.bin"/><Relationship Id="rId9" Type="http://schemas.openxmlformats.org/officeDocument/2006/relationships/image" Target="../media/image20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24.bin"/><Relationship Id="rId5" Type="http://schemas.openxmlformats.org/officeDocument/2006/relationships/image" Target="../media/image204.wmf"/><Relationship Id="rId4" Type="http://schemas.openxmlformats.org/officeDocument/2006/relationships/oleObject" Target="../embeddings/oleObject323.bin"/><Relationship Id="rId9" Type="http://schemas.openxmlformats.org/officeDocument/2006/relationships/image" Target="../media/image20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27.bin"/><Relationship Id="rId5" Type="http://schemas.openxmlformats.org/officeDocument/2006/relationships/image" Target="../media/image207.wmf"/><Relationship Id="rId4" Type="http://schemas.openxmlformats.org/officeDocument/2006/relationships/oleObject" Target="../embeddings/oleObject32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29.bin"/><Relationship Id="rId5" Type="http://schemas.openxmlformats.org/officeDocument/2006/relationships/image" Target="../media/image209.wmf"/><Relationship Id="rId4" Type="http://schemas.openxmlformats.org/officeDocument/2006/relationships/oleObject" Target="../embeddings/oleObject328.bin"/><Relationship Id="rId9" Type="http://schemas.openxmlformats.org/officeDocument/2006/relationships/image" Target="../media/image21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33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33.bin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33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35.bin"/><Relationship Id="rId11" Type="http://schemas.openxmlformats.org/officeDocument/2006/relationships/image" Target="../media/image218.wmf"/><Relationship Id="rId5" Type="http://schemas.openxmlformats.org/officeDocument/2006/relationships/image" Target="../media/image215.wmf"/><Relationship Id="rId10" Type="http://schemas.openxmlformats.org/officeDocument/2006/relationships/oleObject" Target="../embeddings/oleObject337.bin"/><Relationship Id="rId4" Type="http://schemas.openxmlformats.org/officeDocument/2006/relationships/oleObject" Target="../embeddings/oleObject334.bin"/><Relationship Id="rId9" Type="http://schemas.openxmlformats.org/officeDocument/2006/relationships/image" Target="../media/image21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39.bin"/><Relationship Id="rId11" Type="http://schemas.openxmlformats.org/officeDocument/2006/relationships/image" Target="../media/image222.wmf"/><Relationship Id="rId5" Type="http://schemas.openxmlformats.org/officeDocument/2006/relationships/image" Target="../media/image219.wmf"/><Relationship Id="rId10" Type="http://schemas.openxmlformats.org/officeDocument/2006/relationships/oleObject" Target="../embeddings/oleObject341.bin"/><Relationship Id="rId4" Type="http://schemas.openxmlformats.org/officeDocument/2006/relationships/oleObject" Target="../embeddings/oleObject338.bin"/><Relationship Id="rId9" Type="http://schemas.openxmlformats.org/officeDocument/2006/relationships/image" Target="../media/image22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4.bin"/><Relationship Id="rId13" Type="http://schemas.openxmlformats.org/officeDocument/2006/relationships/oleObject" Target="../embeddings/oleObject347.bin"/><Relationship Id="rId18" Type="http://schemas.openxmlformats.org/officeDocument/2006/relationships/image" Target="../media/image22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4.wmf"/><Relationship Id="rId12" Type="http://schemas.openxmlformats.org/officeDocument/2006/relationships/oleObject" Target="../embeddings/oleObject346.bin"/><Relationship Id="rId17" Type="http://schemas.openxmlformats.org/officeDocument/2006/relationships/oleObject" Target="../embeddings/oleObject3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8.wmf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43.bin"/><Relationship Id="rId11" Type="http://schemas.openxmlformats.org/officeDocument/2006/relationships/image" Target="../media/image226.wmf"/><Relationship Id="rId5" Type="http://schemas.openxmlformats.org/officeDocument/2006/relationships/image" Target="../media/image223.wmf"/><Relationship Id="rId15" Type="http://schemas.openxmlformats.org/officeDocument/2006/relationships/oleObject" Target="../embeddings/oleObject348.bin"/><Relationship Id="rId10" Type="http://schemas.openxmlformats.org/officeDocument/2006/relationships/oleObject" Target="../embeddings/oleObject345.bin"/><Relationship Id="rId4" Type="http://schemas.openxmlformats.org/officeDocument/2006/relationships/oleObject" Target="../embeddings/oleObject342.bin"/><Relationship Id="rId9" Type="http://schemas.openxmlformats.org/officeDocument/2006/relationships/image" Target="../media/image225.wmf"/><Relationship Id="rId14" Type="http://schemas.openxmlformats.org/officeDocument/2006/relationships/image" Target="../media/image22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351.bin"/><Relationship Id="rId5" Type="http://schemas.openxmlformats.org/officeDocument/2006/relationships/image" Target="../media/image230.wmf"/><Relationship Id="rId4" Type="http://schemas.openxmlformats.org/officeDocument/2006/relationships/oleObject" Target="../embeddings/oleObject350.bin"/><Relationship Id="rId9" Type="http://schemas.openxmlformats.org/officeDocument/2006/relationships/image" Target="../media/image232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33.wmf"/><Relationship Id="rId4" Type="http://schemas.openxmlformats.org/officeDocument/2006/relationships/oleObject" Target="../embeddings/oleObject35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355.bin"/><Relationship Id="rId5" Type="http://schemas.openxmlformats.org/officeDocument/2006/relationships/image" Target="../media/image234.wmf"/><Relationship Id="rId4" Type="http://schemas.openxmlformats.org/officeDocument/2006/relationships/oleObject" Target="../embeddings/oleObject35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357.bin"/><Relationship Id="rId4" Type="http://schemas.openxmlformats.org/officeDocument/2006/relationships/image" Target="../media/image235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oleObject" Target="../embeddings/oleObject358.bin"/><Relationship Id="rId7" Type="http://schemas.openxmlformats.org/officeDocument/2006/relationships/oleObject" Target="../embeddings/oleObject3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359.bin"/><Relationship Id="rId4" Type="http://schemas.openxmlformats.org/officeDocument/2006/relationships/image" Target="../media/image24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oleObject" Target="../embeddings/oleObject361.bin"/><Relationship Id="rId7" Type="http://schemas.openxmlformats.org/officeDocument/2006/relationships/oleObject" Target="../embeddings/oleObject3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46.wmf"/><Relationship Id="rId5" Type="http://schemas.openxmlformats.org/officeDocument/2006/relationships/oleObject" Target="../embeddings/oleObject362.bin"/><Relationship Id="rId4" Type="http://schemas.openxmlformats.org/officeDocument/2006/relationships/image" Target="../media/image245.wmf"/><Relationship Id="rId9" Type="http://schemas.openxmlformats.org/officeDocument/2006/relationships/image" Target="../media/image2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65.bin"/><Relationship Id="rId5" Type="http://schemas.openxmlformats.org/officeDocument/2006/relationships/image" Target="../media/image249.wmf"/><Relationship Id="rId4" Type="http://schemas.openxmlformats.org/officeDocument/2006/relationships/oleObject" Target="../embeddings/oleObject364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8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6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9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2.wmf"/><Relationship Id="rId22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9" Type="http://schemas.openxmlformats.org/officeDocument/2006/relationships/oleObject" Target="../embeddings/oleObject64.bin"/><Relationship Id="rId3" Type="http://schemas.openxmlformats.org/officeDocument/2006/relationships/oleObject" Target="../embeddings/oleObject45.bin"/><Relationship Id="rId21" Type="http://schemas.openxmlformats.org/officeDocument/2006/relationships/image" Target="../media/image43.wmf"/><Relationship Id="rId34" Type="http://schemas.openxmlformats.org/officeDocument/2006/relationships/image" Target="../media/image49.wmf"/><Relationship Id="rId42" Type="http://schemas.openxmlformats.org/officeDocument/2006/relationships/image" Target="../media/image53.wmf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45.wmf"/><Relationship Id="rId33" Type="http://schemas.openxmlformats.org/officeDocument/2006/relationships/oleObject" Target="../embeddings/oleObject61.bin"/><Relationship Id="rId38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54.bin"/><Relationship Id="rId29" Type="http://schemas.openxmlformats.org/officeDocument/2006/relationships/oleObject" Target="../embeddings/oleObject59.bin"/><Relationship Id="rId41" Type="http://schemas.openxmlformats.org/officeDocument/2006/relationships/oleObject" Target="../embeddings/oleObject6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9.bin"/><Relationship Id="rId24" Type="http://schemas.openxmlformats.org/officeDocument/2006/relationships/oleObject" Target="../embeddings/oleObject56.bin"/><Relationship Id="rId32" Type="http://schemas.openxmlformats.org/officeDocument/2006/relationships/image" Target="../media/image48.wmf"/><Relationship Id="rId37" Type="http://schemas.openxmlformats.org/officeDocument/2006/relationships/oleObject" Target="../embeddings/oleObject63.bin"/><Relationship Id="rId40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44.wmf"/><Relationship Id="rId28" Type="http://schemas.openxmlformats.org/officeDocument/2006/relationships/image" Target="../media/image46.wmf"/><Relationship Id="rId36" Type="http://schemas.openxmlformats.org/officeDocument/2006/relationships/image" Target="../media/image50.wmf"/><Relationship Id="rId10" Type="http://schemas.openxmlformats.org/officeDocument/2006/relationships/image" Target="../media/image39.wmf"/><Relationship Id="rId19" Type="http://schemas.openxmlformats.org/officeDocument/2006/relationships/image" Target="../media/image17.wmf"/><Relationship Id="rId31" Type="http://schemas.openxmlformats.org/officeDocument/2006/relationships/oleObject" Target="../embeddings/oleObject60.bin"/><Relationship Id="rId44" Type="http://schemas.openxmlformats.org/officeDocument/2006/relationships/oleObject" Target="../embeddings/oleObject67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55.bin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62.bin"/><Relationship Id="rId43" Type="http://schemas.openxmlformats.org/officeDocument/2006/relationships/oleObject" Target="../embeddings/oleObject6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18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11 – Sieci neuronowe w modelowaniu i identyfikacji</a:t>
            </a: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2019.05.30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16"/>
          <p:cNvGraphicFramePr>
            <a:graphicFrameLocks noChangeAspect="1"/>
          </p:cNvGraphicFramePr>
          <p:nvPr/>
        </p:nvGraphicFramePr>
        <p:xfrm>
          <a:off x="4073857" y="3982066"/>
          <a:ext cx="5070143" cy="219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Picture" r:id="rId3" imgW="3263900" imgH="1422400" progId="Word.Picture.8">
                  <p:embed/>
                </p:oleObj>
              </mc:Choice>
              <mc:Fallback>
                <p:oleObj name="Picture" r:id="rId3" imgW="3263900" imgH="1422400" progId="Word.Picture.8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57" y="3982066"/>
                        <a:ext cx="5070143" cy="2199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955263" y="597167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Obraz" r:id="rId5" imgW="2715768" imgH="1133856" progId="Word.Picture.8">
                  <p:embed/>
                </p:oleObj>
              </mc:Choice>
              <mc:Fallback>
                <p:oleObj name="Obraz" r:id="rId5" imgW="2715768" imgH="1133856" progId="Word.Picture.8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63" y="597167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188751" y="489217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Równanie" r:id="rId7" imgW="177569" imgH="215619" progId="Equation.3">
                  <p:embed/>
                </p:oleObj>
              </mc:Choice>
              <mc:Fallback>
                <p:oleObj name="Równanie" r:id="rId7" imgW="177569" imgH="215619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751" y="489217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2163351" y="1175017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Równanie" r:id="rId9" imgW="190335" imgH="215713" progId="Equation.3">
                  <p:embed/>
                </p:oleObj>
              </mc:Choice>
              <mc:Fallback>
                <p:oleObj name="Równanie" r:id="rId9" imgW="190335" imgH="215713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351" y="1175017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3442876" y="828942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2" name="Równanie" r:id="rId11" imgW="177569" imgH="215619" progId="Equation.3">
                  <p:embed/>
                </p:oleObj>
              </mc:Choice>
              <mc:Fallback>
                <p:oleObj name="Równanie" r:id="rId11" imgW="177569" imgH="21561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876" y="828942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945738" y="2054492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3" name="Obraz" r:id="rId13" imgW="2715768" imgH="1133856" progId="Word.Picture.8">
                  <p:embed/>
                </p:oleObj>
              </mc:Choice>
              <mc:Fallback>
                <p:oleObj name="Obraz" r:id="rId13" imgW="2715768" imgH="1133856" progId="Word.Picture.8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38" y="2054492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274226" y="2656154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Równanie" r:id="rId14" imgW="126835" imgH="139518" progId="Equation.3">
                  <p:embed/>
                </p:oleObj>
              </mc:Choice>
              <mc:Fallback>
                <p:oleObj name="Równanie" r:id="rId14" imgW="126835" imgH="139518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" y="2656154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2179226" y="1946542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5" name="Równanie" r:id="rId16" imgW="177569" imgH="215619" progId="Equation.3">
                  <p:embed/>
                </p:oleObj>
              </mc:Choice>
              <mc:Fallback>
                <p:oleObj name="Równanie" r:id="rId16" imgW="177569" imgH="215619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226" y="1946542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2153826" y="2632342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6" name="Równanie" r:id="rId18" imgW="190335" imgH="215713" progId="Equation.3">
                  <p:embed/>
                </p:oleObj>
              </mc:Choice>
              <mc:Fallback>
                <p:oleObj name="Równanie" r:id="rId18" imgW="190335" imgH="215713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26" y="2632342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3433351" y="2242023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7" name="Równanie" r:id="rId20" imgW="177569" imgH="215619" progId="Equation.3">
                  <p:embed/>
                </p:oleObj>
              </mc:Choice>
              <mc:Fallback>
                <p:oleObj name="Równanie" r:id="rId20" imgW="177569" imgH="215619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351" y="2242023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/>
        </p:nvGraphicFramePr>
        <p:xfrm>
          <a:off x="786988" y="4375417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8" name="Obraz" r:id="rId22" imgW="2715768" imgH="1133856" progId="Word.Picture.8">
                  <p:embed/>
                </p:oleObj>
              </mc:Choice>
              <mc:Fallback>
                <p:oleObj name="Obraz" r:id="rId22" imgW="2715768" imgH="1133856" progId="Word.Picture.8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88" y="4375417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/>
          <p:cNvGraphicFramePr>
            <a:graphicFrameLocks noChangeAspect="1"/>
          </p:cNvGraphicFramePr>
          <p:nvPr/>
        </p:nvGraphicFramePr>
        <p:xfrm>
          <a:off x="1998251" y="4256354"/>
          <a:ext cx="3857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9" name="Równanie" r:id="rId23" imgW="203112" imgH="228501" progId="Equation.3">
                  <p:embed/>
                </p:oleObj>
              </mc:Choice>
              <mc:Fallback>
                <p:oleObj name="Równanie" r:id="rId23" imgW="203112" imgH="228501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251" y="4256354"/>
                        <a:ext cx="38576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/>
          <p:cNvGraphicFramePr>
            <a:graphicFrameLocks noChangeAspect="1"/>
          </p:cNvGraphicFramePr>
          <p:nvPr/>
        </p:nvGraphicFramePr>
        <p:xfrm>
          <a:off x="1983963" y="4942154"/>
          <a:ext cx="361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0" name="Równanie" r:id="rId25" imgW="203112" imgH="228501" progId="Equation.3">
                  <p:embed/>
                </p:oleObj>
              </mc:Choice>
              <mc:Fallback>
                <p:oleObj name="Równanie" r:id="rId25" imgW="203112" imgH="228501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63" y="4942154"/>
                        <a:ext cx="361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/>
        </p:nvGraphicFramePr>
        <p:xfrm>
          <a:off x="3253963" y="4596079"/>
          <a:ext cx="346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1" name="Równanie" r:id="rId27" imgW="203112" imgH="228501" progId="Equation.3">
                  <p:embed/>
                </p:oleObj>
              </mc:Choice>
              <mc:Fallback>
                <p:oleObj name="Równanie" r:id="rId27" imgW="203112" imgH="228501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63" y="4596079"/>
                        <a:ext cx="346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a 37"/>
          <p:cNvGrpSpPr>
            <a:grpSpLocks/>
          </p:cNvGrpSpPr>
          <p:nvPr/>
        </p:nvGrpSpPr>
        <p:grpSpPr bwMode="auto">
          <a:xfrm>
            <a:off x="4238213" y="2763438"/>
            <a:ext cx="1111250" cy="550862"/>
            <a:chOff x="4483100" y="3306082"/>
            <a:chExt cx="1111250" cy="550863"/>
          </a:xfrm>
        </p:grpSpPr>
        <p:graphicFrame>
          <p:nvGraphicFramePr>
            <p:cNvPr id="17" name="Object 31"/>
            <p:cNvGraphicFramePr>
              <a:graphicFrameLocks noChangeAspect="1"/>
            </p:cNvGraphicFramePr>
            <p:nvPr/>
          </p:nvGraphicFramePr>
          <p:xfrm>
            <a:off x="4483100" y="3306082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2" name="Obraz" r:id="rId29" imgW="1037844" imgH="516636" progId="Word.Picture.8">
                    <p:embed/>
                  </p:oleObj>
                </mc:Choice>
                <mc:Fallback>
                  <p:oleObj name="Obraz" r:id="rId29" imgW="1037844" imgH="516636" progId="Word.Picture.8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0" y="3306082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3" name="Równanie" r:id="rId31" imgW="139579" imgH="164957" progId="Equation.3">
                    <p:embed/>
                  </p:oleObj>
                </mc:Choice>
                <mc:Fallback>
                  <p:oleObj name="Równanie" r:id="rId31" imgW="139579" imgH="164957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Prostokąt 38"/>
          <p:cNvSpPr>
            <a:spLocks noChangeArrowheads="1"/>
          </p:cNvSpPr>
          <p:nvPr/>
        </p:nvSpPr>
        <p:spPr bwMode="auto">
          <a:xfrm>
            <a:off x="291688" y="2954604"/>
            <a:ext cx="174625" cy="369332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Łącznik prosty ze strzałką 40"/>
          <p:cNvCxnSpPr>
            <a:cxnSpLocks noChangeShapeType="1"/>
            <a:stCxn id="19" idx="0"/>
          </p:cNvCxnSpPr>
          <p:nvPr/>
        </p:nvCxnSpPr>
        <p:spPr bwMode="auto">
          <a:xfrm rot="5400000" flipH="1" flipV="1">
            <a:off x="-201230" y="1793349"/>
            <a:ext cx="1741486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1" name="Łącznik prosty ze strzałką 43"/>
          <p:cNvCxnSpPr>
            <a:cxnSpLocks noChangeShapeType="1"/>
            <a:stCxn id="19" idx="2"/>
          </p:cNvCxnSpPr>
          <p:nvPr/>
        </p:nvCxnSpPr>
        <p:spPr bwMode="auto">
          <a:xfrm rot="5400000" flipH="1" flipV="1">
            <a:off x="353878" y="2717789"/>
            <a:ext cx="631269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2" name="Łącznik prosty ze strzałką 46"/>
          <p:cNvCxnSpPr>
            <a:cxnSpLocks noChangeShapeType="1"/>
            <a:stCxn id="19" idx="2"/>
          </p:cNvCxnSpPr>
          <p:nvPr/>
        </p:nvCxnSpPr>
        <p:spPr bwMode="auto">
          <a:xfrm rot="16200000" flipH="1">
            <a:off x="-249133" y="3952070"/>
            <a:ext cx="1662668" cy="4064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3" name="Łącznik prosty ze strzałką 51"/>
          <p:cNvCxnSpPr>
            <a:cxnSpLocks noChangeShapeType="1"/>
          </p:cNvCxnSpPr>
          <p:nvPr/>
        </p:nvCxnSpPr>
        <p:spPr bwMode="auto">
          <a:xfrm rot="16200000" flipH="1">
            <a:off x="3180939" y="1837925"/>
            <a:ext cx="1784350" cy="5365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4" name="Łącznik prosty ze strzałką 55"/>
          <p:cNvCxnSpPr>
            <a:cxnSpLocks noChangeShapeType="1"/>
          </p:cNvCxnSpPr>
          <p:nvPr/>
        </p:nvCxnSpPr>
        <p:spPr bwMode="auto">
          <a:xfrm>
            <a:off x="3811176" y="2671363"/>
            <a:ext cx="515937" cy="3556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5" name="Łącznik prosty ze strzałką 57"/>
          <p:cNvCxnSpPr>
            <a:cxnSpLocks noChangeShapeType="1"/>
          </p:cNvCxnSpPr>
          <p:nvPr/>
        </p:nvCxnSpPr>
        <p:spPr bwMode="auto">
          <a:xfrm rot="5400000" flipH="1" flipV="1">
            <a:off x="3020601" y="3701650"/>
            <a:ext cx="1908175" cy="6762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26" name="pole tekstowe 30"/>
          <p:cNvSpPr txBox="1">
            <a:spLocks noChangeArrowheads="1"/>
          </p:cNvSpPr>
          <p:nvPr/>
        </p:nvSpPr>
        <p:spPr bwMode="auto">
          <a:xfrm>
            <a:off x="2817401" y="3070492"/>
            <a:ext cx="5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512012" y="515014"/>
            <a:ext cx="483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Połączenie m komórek  elementarnych dwuwarstwowych – wynik końcowy</a:t>
            </a:r>
          </a:p>
        </p:txBody>
      </p: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1481598" y="493748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29" name="AutoShape 13"/>
          <p:cNvCxnSpPr>
            <a:cxnSpLocks noChangeShapeType="1"/>
          </p:cNvCxnSpPr>
          <p:nvPr/>
        </p:nvCxnSpPr>
        <p:spPr bwMode="auto">
          <a:xfrm>
            <a:off x="1496348" y="1186921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>
            <a:off x="1466850" y="1953838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>
            <a:off x="1481599" y="2617515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>
            <a:off x="1289870" y="4284083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3" name="AutoShape 13"/>
          <p:cNvCxnSpPr>
            <a:cxnSpLocks noChangeShapeType="1"/>
          </p:cNvCxnSpPr>
          <p:nvPr/>
        </p:nvCxnSpPr>
        <p:spPr bwMode="auto">
          <a:xfrm>
            <a:off x="1304619" y="4918264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a 45"/>
          <p:cNvSpPr/>
          <p:nvPr/>
        </p:nvSpPr>
        <p:spPr bwMode="auto">
          <a:xfrm>
            <a:off x="2197509" y="663947"/>
            <a:ext cx="2757949" cy="5294671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Elipsa 44"/>
          <p:cNvSpPr/>
          <p:nvPr/>
        </p:nvSpPr>
        <p:spPr bwMode="auto">
          <a:xfrm>
            <a:off x="221226" y="772102"/>
            <a:ext cx="1312606" cy="5294671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955263" y="1010391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Obraz" r:id="rId3" imgW="2715768" imgH="1133856" progId="Word.Picture.8">
                  <p:embed/>
                </p:oleObj>
              </mc:Choice>
              <mc:Fallback>
                <p:oleObj name="Obraz" r:id="rId3" imgW="2715768" imgH="1133856" progId="Word.Picture.8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63" y="1010391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188751" y="902441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0" name="Równanie" r:id="rId5" imgW="177569" imgH="215619" progId="Equation.3">
                  <p:embed/>
                </p:oleObj>
              </mc:Choice>
              <mc:Fallback>
                <p:oleObj name="Równanie" r:id="rId5" imgW="177569" imgH="215619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751" y="902441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163351" y="1588241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1" name="Równanie" r:id="rId7" imgW="190335" imgH="215713" progId="Equation.3">
                  <p:embed/>
                </p:oleObj>
              </mc:Choice>
              <mc:Fallback>
                <p:oleObj name="Równanie" r:id="rId7" imgW="190335" imgH="215713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351" y="1588241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3442876" y="1242166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2" name="Równanie" r:id="rId9" imgW="177569" imgH="215619" progId="Equation.3">
                  <p:embed/>
                </p:oleObj>
              </mc:Choice>
              <mc:Fallback>
                <p:oleObj name="Równanie" r:id="rId9" imgW="177569" imgH="215619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876" y="1242166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945738" y="2467716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3" name="Obraz" r:id="rId11" imgW="2715768" imgH="1133856" progId="Word.Picture.8">
                  <p:embed/>
                </p:oleObj>
              </mc:Choice>
              <mc:Fallback>
                <p:oleObj name="Obraz" r:id="rId11" imgW="2715768" imgH="1133856" progId="Word.Picture.8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38" y="2467716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274226" y="3069378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4" name="Równanie" r:id="rId12" imgW="126835" imgH="139518" progId="Equation.3">
                  <p:embed/>
                </p:oleObj>
              </mc:Choice>
              <mc:Fallback>
                <p:oleObj name="Równanie" r:id="rId12" imgW="126835" imgH="139518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" y="3069378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2179226" y="2359766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5" name="Równanie" r:id="rId14" imgW="177569" imgH="215619" progId="Equation.3">
                  <p:embed/>
                </p:oleObj>
              </mc:Choice>
              <mc:Fallback>
                <p:oleObj name="Równanie" r:id="rId14" imgW="177569" imgH="215619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226" y="2359766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2153826" y="3045566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Równanie" r:id="rId16" imgW="190335" imgH="215713" progId="Equation.3">
                  <p:embed/>
                </p:oleObj>
              </mc:Choice>
              <mc:Fallback>
                <p:oleObj name="Równanie" r:id="rId16" imgW="190335" imgH="215713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26" y="3045566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3433351" y="2655247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Równanie" r:id="rId18" imgW="177569" imgH="215619" progId="Equation.3">
                  <p:embed/>
                </p:oleObj>
              </mc:Choice>
              <mc:Fallback>
                <p:oleObj name="Równanie" r:id="rId18" imgW="177569" imgH="215619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351" y="2655247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786988" y="4788641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" name="Obraz" r:id="rId20" imgW="2715768" imgH="1133856" progId="Word.Picture.8">
                  <p:embed/>
                </p:oleObj>
              </mc:Choice>
              <mc:Fallback>
                <p:oleObj name="Obraz" r:id="rId20" imgW="2715768" imgH="1133856" progId="Word.Picture.8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88" y="4788641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8"/>
          <p:cNvGraphicFramePr>
            <a:graphicFrameLocks noChangeAspect="1"/>
          </p:cNvGraphicFramePr>
          <p:nvPr/>
        </p:nvGraphicFramePr>
        <p:xfrm>
          <a:off x="1998251" y="4669578"/>
          <a:ext cx="3857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9" name="Równanie" r:id="rId21" imgW="203112" imgH="228501" progId="Equation.3">
                  <p:embed/>
                </p:oleObj>
              </mc:Choice>
              <mc:Fallback>
                <p:oleObj name="Równanie" r:id="rId21" imgW="203112" imgH="228501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251" y="4669578"/>
                        <a:ext cx="38576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/>
        </p:nvGraphicFramePr>
        <p:xfrm>
          <a:off x="1983963" y="5355378"/>
          <a:ext cx="361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0" name="Równanie" r:id="rId23" imgW="203112" imgH="228501" progId="Equation.3">
                  <p:embed/>
                </p:oleObj>
              </mc:Choice>
              <mc:Fallback>
                <p:oleObj name="Równanie" r:id="rId23" imgW="203112" imgH="228501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63" y="5355378"/>
                        <a:ext cx="361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/>
          <p:cNvGraphicFramePr>
            <a:graphicFrameLocks noChangeAspect="1"/>
          </p:cNvGraphicFramePr>
          <p:nvPr/>
        </p:nvGraphicFramePr>
        <p:xfrm>
          <a:off x="3253963" y="5009303"/>
          <a:ext cx="346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1" name="Równanie" r:id="rId25" imgW="203112" imgH="228501" progId="Equation.3">
                  <p:embed/>
                </p:oleObj>
              </mc:Choice>
              <mc:Fallback>
                <p:oleObj name="Równanie" r:id="rId25" imgW="203112" imgH="228501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63" y="5009303"/>
                        <a:ext cx="346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a 37"/>
          <p:cNvGrpSpPr>
            <a:grpSpLocks/>
          </p:cNvGrpSpPr>
          <p:nvPr/>
        </p:nvGrpSpPr>
        <p:grpSpPr bwMode="auto">
          <a:xfrm>
            <a:off x="4238213" y="3176662"/>
            <a:ext cx="1111250" cy="550862"/>
            <a:chOff x="4483100" y="3306082"/>
            <a:chExt cx="1111250" cy="550863"/>
          </a:xfrm>
        </p:grpSpPr>
        <p:graphicFrame>
          <p:nvGraphicFramePr>
            <p:cNvPr id="18" name="Object 31"/>
            <p:cNvGraphicFramePr>
              <a:graphicFrameLocks noChangeAspect="1"/>
            </p:cNvGraphicFramePr>
            <p:nvPr/>
          </p:nvGraphicFramePr>
          <p:xfrm>
            <a:off x="4483100" y="3306082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62" name="Obraz" r:id="rId27" imgW="1037844" imgH="516636" progId="Word.Picture.8">
                    <p:embed/>
                  </p:oleObj>
                </mc:Choice>
                <mc:Fallback>
                  <p:oleObj name="Obraz" r:id="rId27" imgW="1037844" imgH="516636" progId="Word.Picture.8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0" y="3306082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63" name="Równanie" r:id="rId29" imgW="139579" imgH="164957" progId="Equation.3">
                    <p:embed/>
                  </p:oleObj>
                </mc:Choice>
                <mc:Fallback>
                  <p:oleObj name="Równanie" r:id="rId29" imgW="139579" imgH="164957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Prostokąt 38"/>
          <p:cNvSpPr>
            <a:spLocks noChangeArrowheads="1"/>
          </p:cNvSpPr>
          <p:nvPr/>
        </p:nvSpPr>
        <p:spPr bwMode="auto">
          <a:xfrm>
            <a:off x="291688" y="3367828"/>
            <a:ext cx="174625" cy="369332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Łącznik prosty ze strzałką 40"/>
          <p:cNvCxnSpPr>
            <a:cxnSpLocks noChangeShapeType="1"/>
            <a:stCxn id="20" idx="0"/>
          </p:cNvCxnSpPr>
          <p:nvPr/>
        </p:nvCxnSpPr>
        <p:spPr bwMode="auto">
          <a:xfrm rot="5400000" flipH="1" flipV="1">
            <a:off x="-201230" y="2206573"/>
            <a:ext cx="1741486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2" name="Łącznik prosty ze strzałką 43"/>
          <p:cNvCxnSpPr>
            <a:cxnSpLocks noChangeShapeType="1"/>
            <a:stCxn id="20" idx="2"/>
          </p:cNvCxnSpPr>
          <p:nvPr/>
        </p:nvCxnSpPr>
        <p:spPr bwMode="auto">
          <a:xfrm rot="5400000" flipH="1" flipV="1">
            <a:off x="353878" y="3131013"/>
            <a:ext cx="631269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3" name="Łącznik prosty ze strzałką 46"/>
          <p:cNvCxnSpPr>
            <a:cxnSpLocks noChangeShapeType="1"/>
            <a:stCxn id="20" idx="2"/>
          </p:cNvCxnSpPr>
          <p:nvPr/>
        </p:nvCxnSpPr>
        <p:spPr bwMode="auto">
          <a:xfrm rot="16200000" flipH="1">
            <a:off x="-249133" y="4365294"/>
            <a:ext cx="1662668" cy="4064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4" name="Łącznik prosty ze strzałką 51"/>
          <p:cNvCxnSpPr>
            <a:cxnSpLocks noChangeShapeType="1"/>
          </p:cNvCxnSpPr>
          <p:nvPr/>
        </p:nvCxnSpPr>
        <p:spPr bwMode="auto">
          <a:xfrm rot="16200000" flipH="1">
            <a:off x="3180939" y="2251149"/>
            <a:ext cx="1784350" cy="5365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5" name="Łącznik prosty ze strzałką 55"/>
          <p:cNvCxnSpPr>
            <a:cxnSpLocks noChangeShapeType="1"/>
          </p:cNvCxnSpPr>
          <p:nvPr/>
        </p:nvCxnSpPr>
        <p:spPr bwMode="auto">
          <a:xfrm>
            <a:off x="3811176" y="3084587"/>
            <a:ext cx="515937" cy="3556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6" name="Łącznik prosty ze strzałką 57"/>
          <p:cNvCxnSpPr>
            <a:cxnSpLocks noChangeShapeType="1"/>
          </p:cNvCxnSpPr>
          <p:nvPr/>
        </p:nvCxnSpPr>
        <p:spPr bwMode="auto">
          <a:xfrm rot="5400000" flipH="1" flipV="1">
            <a:off x="3020601" y="4114874"/>
            <a:ext cx="1908175" cy="6762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27" name="pole tekstowe 30"/>
          <p:cNvSpPr txBox="1">
            <a:spLocks noChangeArrowheads="1"/>
          </p:cNvSpPr>
          <p:nvPr/>
        </p:nvSpPr>
        <p:spPr bwMode="auto">
          <a:xfrm>
            <a:off x="2817401" y="3483716"/>
            <a:ext cx="5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205168" y="787566"/>
            <a:ext cx="483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Połączenie m komórek  elementarnych dwuwarstwowych – próba uproszczenia I</a:t>
            </a:r>
          </a:p>
        </p:txBody>
      </p:sp>
      <p:cxnSp>
        <p:nvCxnSpPr>
          <p:cNvPr id="29" name="AutoShape 13"/>
          <p:cNvCxnSpPr>
            <a:cxnSpLocks noChangeShapeType="1"/>
          </p:cNvCxnSpPr>
          <p:nvPr/>
        </p:nvCxnSpPr>
        <p:spPr bwMode="auto">
          <a:xfrm>
            <a:off x="1481598" y="906972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>
            <a:off x="1496348" y="1600145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>
            <a:off x="1466850" y="2367062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>
            <a:off x="1481599" y="3030739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3" name="AutoShape 13"/>
          <p:cNvCxnSpPr>
            <a:cxnSpLocks noChangeShapeType="1"/>
          </p:cNvCxnSpPr>
          <p:nvPr/>
        </p:nvCxnSpPr>
        <p:spPr bwMode="auto">
          <a:xfrm>
            <a:off x="1289870" y="4697307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4" name="AutoShape 13"/>
          <p:cNvCxnSpPr>
            <a:cxnSpLocks noChangeShapeType="1"/>
          </p:cNvCxnSpPr>
          <p:nvPr/>
        </p:nvCxnSpPr>
        <p:spPr bwMode="auto">
          <a:xfrm>
            <a:off x="1304619" y="5331488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graphicFrame>
        <p:nvGraphicFramePr>
          <p:cNvPr id="96274" name="Object 18"/>
          <p:cNvGraphicFramePr>
            <a:graphicFrameLocks noChangeAspect="1"/>
          </p:cNvGraphicFramePr>
          <p:nvPr/>
        </p:nvGraphicFramePr>
        <p:xfrm>
          <a:off x="4100359" y="2170228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" name="Równanie" r:id="rId31" imgW="88707" imgH="164742" progId="Equation.3">
                  <p:embed/>
                </p:oleObj>
              </mc:Choice>
              <mc:Fallback>
                <p:oleObj name="Równanie" r:id="rId31" imgW="88707" imgH="164742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359" y="2170228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75" name="Object 19"/>
          <p:cNvGraphicFramePr>
            <a:graphicFrameLocks noChangeAspect="1"/>
          </p:cNvGraphicFramePr>
          <p:nvPr/>
        </p:nvGraphicFramePr>
        <p:xfrm>
          <a:off x="3908630" y="2804409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5" name="Równanie" r:id="rId33" imgW="88707" imgH="164742" progId="Equation.3">
                  <p:embed/>
                </p:oleObj>
              </mc:Choice>
              <mc:Fallback>
                <p:oleObj name="Równanie" r:id="rId33" imgW="88707" imgH="164742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630" y="2804409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76" name="Object 20"/>
          <p:cNvGraphicFramePr>
            <a:graphicFrameLocks noChangeAspect="1"/>
          </p:cNvGraphicFramePr>
          <p:nvPr/>
        </p:nvGraphicFramePr>
        <p:xfrm>
          <a:off x="4070862" y="4146512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6" name="Równanie" r:id="rId34" imgW="88707" imgH="164742" progId="Equation.3">
                  <p:embed/>
                </p:oleObj>
              </mc:Choice>
              <mc:Fallback>
                <p:oleObj name="Równanie" r:id="rId34" imgW="88707" imgH="164742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62" y="4146512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955263" y="1116183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3" name="Picture" r:id="rId3" imgW="2717800" imgH="1130300" progId="Word.Picture.8">
                  <p:embed/>
                </p:oleObj>
              </mc:Choice>
              <mc:Fallback>
                <p:oleObj name="Picture" r:id="rId3" imgW="2717800" imgH="1130300" progId="Word.Picture.8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63" y="1116183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945738" y="2573508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4" name="Picture" r:id="rId5" imgW="2717800" imgH="1130300" progId="Word.Picture.8">
                  <p:embed/>
                </p:oleObj>
              </mc:Choice>
              <mc:Fallback>
                <p:oleObj name="Picture" r:id="rId5" imgW="2717800" imgH="1130300" progId="Word.Picture.8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38" y="2573508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274226" y="3175170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5" name="Równanie" r:id="rId7" imgW="126835" imgH="139518" progId="Equation.3">
                  <p:embed/>
                </p:oleObj>
              </mc:Choice>
              <mc:Fallback>
                <p:oleObj name="Równanie" r:id="rId7" imgW="126835" imgH="139518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" y="3175170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/>
        </p:nvGraphicFramePr>
        <p:xfrm>
          <a:off x="786988" y="4894433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6" name="Picture" r:id="rId9" imgW="2717800" imgH="1130300" progId="Word.Picture.8">
                  <p:embed/>
                </p:oleObj>
              </mc:Choice>
              <mc:Fallback>
                <p:oleObj name="Picture" r:id="rId9" imgW="2717800" imgH="1130300" progId="Word.Picture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88" y="4894433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a 37"/>
          <p:cNvGrpSpPr>
            <a:grpSpLocks/>
          </p:cNvGrpSpPr>
          <p:nvPr/>
        </p:nvGrpSpPr>
        <p:grpSpPr bwMode="auto">
          <a:xfrm>
            <a:off x="4238213" y="3282454"/>
            <a:ext cx="1111250" cy="550862"/>
            <a:chOff x="4483100" y="3306082"/>
            <a:chExt cx="1111250" cy="550863"/>
          </a:xfrm>
        </p:grpSpPr>
        <p:graphicFrame>
          <p:nvGraphicFramePr>
            <p:cNvPr id="19" name="Object 31"/>
            <p:cNvGraphicFramePr>
              <a:graphicFrameLocks noChangeAspect="1"/>
            </p:cNvGraphicFramePr>
            <p:nvPr/>
          </p:nvGraphicFramePr>
          <p:xfrm>
            <a:off x="4483100" y="3306082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57" name="Obraz" r:id="rId10" imgW="1037844" imgH="516636" progId="Word.Picture.8">
                    <p:embed/>
                  </p:oleObj>
                </mc:Choice>
                <mc:Fallback>
                  <p:oleObj name="Obraz" r:id="rId10" imgW="1037844" imgH="516636" progId="Word.Picture.8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0" y="3306082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58" name="Równanie" r:id="rId12" imgW="139579" imgH="164957" progId="Equation.3">
                    <p:embed/>
                  </p:oleObj>
                </mc:Choice>
                <mc:Fallback>
                  <p:oleObj name="Równanie" r:id="rId12" imgW="139579" imgH="164957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Prostokąt 38"/>
          <p:cNvSpPr>
            <a:spLocks noChangeArrowheads="1"/>
          </p:cNvSpPr>
          <p:nvPr/>
        </p:nvSpPr>
        <p:spPr bwMode="auto">
          <a:xfrm>
            <a:off x="291688" y="3429375"/>
            <a:ext cx="156720" cy="369332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Łącznik prosty ze strzałką 40"/>
          <p:cNvCxnSpPr>
            <a:cxnSpLocks noChangeShapeType="1"/>
            <a:stCxn id="21" idx="0"/>
          </p:cNvCxnSpPr>
          <p:nvPr/>
        </p:nvCxnSpPr>
        <p:spPr bwMode="auto">
          <a:xfrm rot="5400000" flipH="1" flipV="1">
            <a:off x="-31289" y="1790514"/>
            <a:ext cx="2040199" cy="1237524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3" name="Łącznik prosty ze strzałką 43"/>
          <p:cNvCxnSpPr>
            <a:cxnSpLocks noChangeShapeType="1"/>
          </p:cNvCxnSpPr>
          <p:nvPr/>
        </p:nvCxnSpPr>
        <p:spPr bwMode="auto">
          <a:xfrm flipV="1">
            <a:off x="393750" y="2834513"/>
            <a:ext cx="1213827" cy="71049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4" name="Łącznik prosty ze strzałką 46"/>
          <p:cNvCxnSpPr>
            <a:cxnSpLocks noChangeShapeType="1"/>
            <a:stCxn id="21" idx="2"/>
          </p:cNvCxnSpPr>
          <p:nvPr/>
        </p:nvCxnSpPr>
        <p:spPr bwMode="auto">
          <a:xfrm rot="16200000" flipH="1">
            <a:off x="-136666" y="4305421"/>
            <a:ext cx="2088724" cy="1075296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5" name="Łącznik prosty ze strzałką 51"/>
          <p:cNvCxnSpPr>
            <a:cxnSpLocks noChangeShapeType="1"/>
          </p:cNvCxnSpPr>
          <p:nvPr/>
        </p:nvCxnSpPr>
        <p:spPr bwMode="auto">
          <a:xfrm>
            <a:off x="2182761" y="1359687"/>
            <a:ext cx="2158640" cy="2157717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6" name="Łącznik prosty ze strzałką 55"/>
          <p:cNvCxnSpPr>
            <a:cxnSpLocks noChangeShapeType="1"/>
          </p:cNvCxnSpPr>
          <p:nvPr/>
        </p:nvCxnSpPr>
        <p:spPr bwMode="auto">
          <a:xfrm>
            <a:off x="3811176" y="3190379"/>
            <a:ext cx="515937" cy="3556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7" name="Łącznik prosty ze strzałką 57"/>
          <p:cNvCxnSpPr>
            <a:cxnSpLocks noChangeShapeType="1"/>
          </p:cNvCxnSpPr>
          <p:nvPr/>
        </p:nvCxnSpPr>
        <p:spPr bwMode="auto">
          <a:xfrm flipV="1">
            <a:off x="1991032" y="3601442"/>
            <a:ext cx="2359742" cy="1622323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28" name="pole tekstowe 30"/>
          <p:cNvSpPr txBox="1">
            <a:spLocks noChangeArrowheads="1"/>
          </p:cNvSpPr>
          <p:nvPr/>
        </p:nvSpPr>
        <p:spPr bwMode="auto">
          <a:xfrm>
            <a:off x="2817401" y="3589508"/>
            <a:ext cx="5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087184" y="682062"/>
            <a:ext cx="483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Połączenie m komórek  elementarnych dwuwarstwowych – próba uproszczenia I</a:t>
            </a:r>
          </a:p>
        </p:txBody>
      </p: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>
            <a:off x="1481598" y="1012764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>
            <a:off x="1496348" y="1705937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>
            <a:off x="1466850" y="2472854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3" name="AutoShape 13"/>
          <p:cNvCxnSpPr>
            <a:cxnSpLocks noChangeShapeType="1"/>
          </p:cNvCxnSpPr>
          <p:nvPr/>
        </p:nvCxnSpPr>
        <p:spPr bwMode="auto">
          <a:xfrm>
            <a:off x="1481599" y="3136531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4" name="AutoShape 13"/>
          <p:cNvCxnSpPr>
            <a:cxnSpLocks noChangeShapeType="1"/>
          </p:cNvCxnSpPr>
          <p:nvPr/>
        </p:nvCxnSpPr>
        <p:spPr bwMode="auto">
          <a:xfrm>
            <a:off x="1289870" y="4803099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5" name="AutoShape 13"/>
          <p:cNvCxnSpPr>
            <a:cxnSpLocks noChangeShapeType="1"/>
          </p:cNvCxnSpPr>
          <p:nvPr/>
        </p:nvCxnSpPr>
        <p:spPr bwMode="auto">
          <a:xfrm>
            <a:off x="1304619" y="5437280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6" name="Łącznik prosty ze strzałką 40"/>
          <p:cNvCxnSpPr>
            <a:cxnSpLocks noChangeShapeType="1"/>
            <a:stCxn id="21" idx="0"/>
          </p:cNvCxnSpPr>
          <p:nvPr/>
        </p:nvCxnSpPr>
        <p:spPr bwMode="auto">
          <a:xfrm rot="5400000" flipH="1" flipV="1">
            <a:off x="293176" y="2114979"/>
            <a:ext cx="1391269" cy="1237524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37" name="Łącznik prosty ze strzałką 43"/>
          <p:cNvCxnSpPr>
            <a:cxnSpLocks noChangeShapeType="1"/>
          </p:cNvCxnSpPr>
          <p:nvPr/>
        </p:nvCxnSpPr>
        <p:spPr bwMode="auto">
          <a:xfrm flipV="1">
            <a:off x="487156" y="3512939"/>
            <a:ext cx="1135167" cy="749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38" name="Łącznik prosty ze strzałką 46"/>
          <p:cNvCxnSpPr>
            <a:cxnSpLocks noChangeShapeType="1"/>
          </p:cNvCxnSpPr>
          <p:nvPr/>
        </p:nvCxnSpPr>
        <p:spPr bwMode="auto">
          <a:xfrm>
            <a:off x="413414" y="3653163"/>
            <a:ext cx="1031928" cy="1526343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44" name="Łącznik prosty ze strzałką 51"/>
          <p:cNvCxnSpPr>
            <a:cxnSpLocks noChangeShapeType="1"/>
          </p:cNvCxnSpPr>
          <p:nvPr/>
        </p:nvCxnSpPr>
        <p:spPr bwMode="auto">
          <a:xfrm>
            <a:off x="2187677" y="2057777"/>
            <a:ext cx="2133600" cy="1484672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47" name="Łącznik prosty ze strzałką 57"/>
          <p:cNvCxnSpPr>
            <a:cxnSpLocks noChangeShapeType="1"/>
          </p:cNvCxnSpPr>
          <p:nvPr/>
        </p:nvCxnSpPr>
        <p:spPr bwMode="auto">
          <a:xfrm flipV="1">
            <a:off x="1995948" y="3616190"/>
            <a:ext cx="2413820" cy="2246672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0" name="Łącznik prosty ze strzałką 51"/>
          <p:cNvCxnSpPr>
            <a:cxnSpLocks noChangeShapeType="1"/>
          </p:cNvCxnSpPr>
          <p:nvPr/>
        </p:nvCxnSpPr>
        <p:spPr bwMode="auto">
          <a:xfrm>
            <a:off x="2163097" y="2829610"/>
            <a:ext cx="2187677" cy="74233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2" name="Łącznik prosty ze strzałką 51"/>
          <p:cNvCxnSpPr>
            <a:cxnSpLocks noChangeShapeType="1"/>
          </p:cNvCxnSpPr>
          <p:nvPr/>
        </p:nvCxnSpPr>
        <p:spPr bwMode="auto">
          <a:xfrm>
            <a:off x="2133600" y="3478538"/>
            <a:ext cx="2187677" cy="122904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graphicFrame>
        <p:nvGraphicFramePr>
          <p:cNvPr id="97298" name="Object 18"/>
          <p:cNvGraphicFramePr>
            <a:graphicFrameLocks noChangeAspect="1"/>
          </p:cNvGraphicFramePr>
          <p:nvPr/>
        </p:nvGraphicFramePr>
        <p:xfrm>
          <a:off x="1004482" y="1151315"/>
          <a:ext cx="3667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9" name="Równanie" r:id="rId14" imgW="177569" imgH="215619" progId="Equation.3">
                  <p:embed/>
                </p:oleObj>
              </mc:Choice>
              <mc:Fallback>
                <p:oleObj name="Równanie" r:id="rId14" imgW="177569" imgH="21561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82" y="1151315"/>
                        <a:ext cx="3667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9" name="Object 19"/>
          <p:cNvGraphicFramePr>
            <a:graphicFrameLocks noChangeAspect="1"/>
          </p:cNvGraphicFramePr>
          <p:nvPr/>
        </p:nvGraphicFramePr>
        <p:xfrm>
          <a:off x="1171575" y="660522"/>
          <a:ext cx="3111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0" name="Równanie" r:id="rId16" imgW="152268" imgH="215713" progId="Equation.3">
                  <p:embed/>
                </p:oleObj>
              </mc:Choice>
              <mc:Fallback>
                <p:oleObj name="Równanie" r:id="rId16" imgW="152268" imgH="215713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660522"/>
                        <a:ext cx="3111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0" name="Object 20"/>
          <p:cNvGraphicFramePr>
            <a:graphicFrameLocks noChangeAspect="1"/>
          </p:cNvGraphicFramePr>
          <p:nvPr/>
        </p:nvGraphicFramePr>
        <p:xfrm>
          <a:off x="2229516" y="1058780"/>
          <a:ext cx="4445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1" name="Równanie" r:id="rId18" imgW="215619" imgH="215619" progId="Equation.3">
                  <p:embed/>
                </p:oleObj>
              </mc:Choice>
              <mc:Fallback>
                <p:oleObj name="Równanie" r:id="rId18" imgW="215619" imgH="215619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516" y="1058780"/>
                        <a:ext cx="4445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1" name="Object 21"/>
          <p:cNvGraphicFramePr>
            <a:graphicFrameLocks noChangeAspect="1"/>
          </p:cNvGraphicFramePr>
          <p:nvPr/>
        </p:nvGraphicFramePr>
        <p:xfrm>
          <a:off x="2156080" y="1722559"/>
          <a:ext cx="6794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Równanie" r:id="rId20" imgW="330057" imgH="215806" progId="Equation.3">
                  <p:embed/>
                </p:oleObj>
              </mc:Choice>
              <mc:Fallback>
                <p:oleObj name="Równanie" r:id="rId20" imgW="330057" imgH="215806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080" y="1722559"/>
                        <a:ext cx="6794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3" name="Object 23"/>
          <p:cNvGraphicFramePr>
            <a:graphicFrameLocks noChangeAspect="1"/>
          </p:cNvGraphicFramePr>
          <p:nvPr/>
        </p:nvGraphicFramePr>
        <p:xfrm>
          <a:off x="1288230" y="1692909"/>
          <a:ext cx="365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Równanie" r:id="rId22" imgW="177480" imgH="241200" progId="Equation.3">
                  <p:embed/>
                </p:oleObj>
              </mc:Choice>
              <mc:Fallback>
                <p:oleObj name="Równanie" r:id="rId22" imgW="177480" imgH="2412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230" y="1692909"/>
                        <a:ext cx="3651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4" name="Object 24"/>
          <p:cNvGraphicFramePr>
            <a:graphicFrameLocks noChangeAspect="1"/>
          </p:cNvGraphicFramePr>
          <p:nvPr/>
        </p:nvGraphicFramePr>
        <p:xfrm>
          <a:off x="869284" y="2243874"/>
          <a:ext cx="419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4" name="Równanie" r:id="rId24" imgW="203112" imgH="241195" progId="Equation.3">
                  <p:embed/>
                </p:oleObj>
              </mc:Choice>
              <mc:Fallback>
                <p:oleObj name="Równanie" r:id="rId24" imgW="203112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284" y="2243874"/>
                        <a:ext cx="4191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ipsa 55"/>
          <p:cNvSpPr/>
          <p:nvPr/>
        </p:nvSpPr>
        <p:spPr bwMode="auto">
          <a:xfrm>
            <a:off x="1725562" y="1809506"/>
            <a:ext cx="1312606" cy="1519084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456695" y="1226791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8" name="Obraz" r:id="rId3" imgW="2715768" imgH="1133856" progId="Word.Picture.8">
                  <p:embed/>
                </p:oleObj>
              </mc:Choice>
              <mc:Fallback>
                <p:oleObj name="Obraz" r:id="rId3" imgW="2715768" imgH="1133856" progId="Word.Picture.8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95" y="1226791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690183" y="1118841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9" name="Równanie" r:id="rId5" imgW="177569" imgH="215619" progId="Equation.3">
                  <p:embed/>
                </p:oleObj>
              </mc:Choice>
              <mc:Fallback>
                <p:oleObj name="Równanie" r:id="rId5" imgW="177569" imgH="215619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183" y="1118841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2664783" y="1804641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0" name="Równanie" r:id="rId7" imgW="190335" imgH="215713" progId="Equation.3">
                  <p:embed/>
                </p:oleObj>
              </mc:Choice>
              <mc:Fallback>
                <p:oleObj name="Równanie" r:id="rId7" imgW="190335" imgH="215713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783" y="1804641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3944308" y="1458566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1" name="Równanie" r:id="rId9" imgW="177569" imgH="215619" progId="Equation.3">
                  <p:embed/>
                </p:oleObj>
              </mc:Choice>
              <mc:Fallback>
                <p:oleObj name="Równanie" r:id="rId9" imgW="177569" imgH="215619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308" y="1458566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1447170" y="2684116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2" name="Obraz" r:id="rId11" imgW="2715768" imgH="1133856" progId="Word.Picture.8">
                  <p:embed/>
                </p:oleObj>
              </mc:Choice>
              <mc:Fallback>
                <p:oleObj name="Obraz" r:id="rId11" imgW="2715768" imgH="1133856" progId="Word.Picture.8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170" y="2684116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775658" y="3285778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3" name="Równanie" r:id="rId12" imgW="126835" imgH="139518" progId="Equation.3">
                  <p:embed/>
                </p:oleObj>
              </mc:Choice>
              <mc:Fallback>
                <p:oleObj name="Równanie" r:id="rId12" imgW="126835" imgH="139518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8" y="3285778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2680658" y="2576166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4" name="Równanie" r:id="rId14" imgW="177569" imgH="215619" progId="Equation.3">
                  <p:embed/>
                </p:oleObj>
              </mc:Choice>
              <mc:Fallback>
                <p:oleObj name="Równanie" r:id="rId14" imgW="177569" imgH="215619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658" y="2576166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2655258" y="3261966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5" name="Równanie" r:id="rId16" imgW="190335" imgH="215713" progId="Equation.3">
                  <p:embed/>
                </p:oleObj>
              </mc:Choice>
              <mc:Fallback>
                <p:oleObj name="Równanie" r:id="rId16" imgW="190335" imgH="215713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258" y="3261966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3934783" y="2871647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6" name="Równanie" r:id="rId18" imgW="177569" imgH="215619" progId="Equation.3">
                  <p:embed/>
                </p:oleObj>
              </mc:Choice>
              <mc:Fallback>
                <p:oleObj name="Równanie" r:id="rId18" imgW="177569" imgH="215619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783" y="2871647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/>
        </p:nvGraphicFramePr>
        <p:xfrm>
          <a:off x="1288420" y="5005041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7" name="Obraz" r:id="rId20" imgW="2715768" imgH="1133856" progId="Word.Picture.8">
                  <p:embed/>
                </p:oleObj>
              </mc:Choice>
              <mc:Fallback>
                <p:oleObj name="Obraz" r:id="rId20" imgW="2715768" imgH="1133856" progId="Word.Picture.8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420" y="5005041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/>
          <p:cNvGraphicFramePr>
            <a:graphicFrameLocks noChangeAspect="1"/>
          </p:cNvGraphicFramePr>
          <p:nvPr/>
        </p:nvGraphicFramePr>
        <p:xfrm>
          <a:off x="2499683" y="4885978"/>
          <a:ext cx="3857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8" name="Równanie" r:id="rId21" imgW="203112" imgH="228501" progId="Equation.3">
                  <p:embed/>
                </p:oleObj>
              </mc:Choice>
              <mc:Fallback>
                <p:oleObj name="Równanie" r:id="rId21" imgW="203112" imgH="228501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683" y="4885978"/>
                        <a:ext cx="38576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/>
          <p:cNvGraphicFramePr>
            <a:graphicFrameLocks noChangeAspect="1"/>
          </p:cNvGraphicFramePr>
          <p:nvPr/>
        </p:nvGraphicFramePr>
        <p:xfrm>
          <a:off x="2485395" y="5571778"/>
          <a:ext cx="361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9" name="Równanie" r:id="rId23" imgW="203112" imgH="228501" progId="Equation.3">
                  <p:embed/>
                </p:oleObj>
              </mc:Choice>
              <mc:Fallback>
                <p:oleObj name="Równanie" r:id="rId23" imgW="203112" imgH="228501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395" y="5571778"/>
                        <a:ext cx="361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/>
        </p:nvGraphicFramePr>
        <p:xfrm>
          <a:off x="3755395" y="5225703"/>
          <a:ext cx="346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0" name="Równanie" r:id="rId25" imgW="203112" imgH="228501" progId="Equation.3">
                  <p:embed/>
                </p:oleObj>
              </mc:Choice>
              <mc:Fallback>
                <p:oleObj name="Równanie" r:id="rId25" imgW="203112" imgH="228501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395" y="5225703"/>
                        <a:ext cx="346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a 37"/>
          <p:cNvGrpSpPr>
            <a:grpSpLocks/>
          </p:cNvGrpSpPr>
          <p:nvPr/>
        </p:nvGrpSpPr>
        <p:grpSpPr bwMode="auto">
          <a:xfrm>
            <a:off x="4739645" y="3393062"/>
            <a:ext cx="1111250" cy="550862"/>
            <a:chOff x="4483100" y="3306082"/>
            <a:chExt cx="1111250" cy="550863"/>
          </a:xfrm>
        </p:grpSpPr>
        <p:graphicFrame>
          <p:nvGraphicFramePr>
            <p:cNvPr id="17" name="Object 31"/>
            <p:cNvGraphicFramePr>
              <a:graphicFrameLocks noChangeAspect="1"/>
            </p:cNvGraphicFramePr>
            <p:nvPr/>
          </p:nvGraphicFramePr>
          <p:xfrm>
            <a:off x="4483100" y="3306082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1" name="Obraz" r:id="rId27" imgW="1037844" imgH="516636" progId="Word.Picture.8">
                    <p:embed/>
                  </p:oleObj>
                </mc:Choice>
                <mc:Fallback>
                  <p:oleObj name="Obraz" r:id="rId27" imgW="1037844" imgH="516636" progId="Word.Picture.8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0" y="3306082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2" name="Równanie" r:id="rId29" imgW="139579" imgH="164957" progId="Equation.3">
                    <p:embed/>
                  </p:oleObj>
                </mc:Choice>
                <mc:Fallback>
                  <p:oleObj name="Równanie" r:id="rId29" imgW="139579" imgH="164957" progId="Equation.3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Prostokąt 38"/>
          <p:cNvSpPr>
            <a:spLocks noChangeArrowheads="1"/>
          </p:cNvSpPr>
          <p:nvPr/>
        </p:nvSpPr>
        <p:spPr bwMode="auto">
          <a:xfrm>
            <a:off x="793120" y="3584228"/>
            <a:ext cx="174625" cy="369332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Łącznik prosty ze strzałką 40"/>
          <p:cNvCxnSpPr>
            <a:cxnSpLocks noChangeShapeType="1"/>
            <a:stCxn id="19" idx="0"/>
          </p:cNvCxnSpPr>
          <p:nvPr/>
        </p:nvCxnSpPr>
        <p:spPr bwMode="auto">
          <a:xfrm rot="5400000" flipH="1" flipV="1">
            <a:off x="300202" y="2422973"/>
            <a:ext cx="1741486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1" name="Łącznik prosty ze strzałką 43"/>
          <p:cNvCxnSpPr>
            <a:cxnSpLocks noChangeShapeType="1"/>
            <a:stCxn id="19" idx="2"/>
          </p:cNvCxnSpPr>
          <p:nvPr/>
        </p:nvCxnSpPr>
        <p:spPr bwMode="auto">
          <a:xfrm rot="5400000" flipH="1" flipV="1">
            <a:off x="855310" y="3347413"/>
            <a:ext cx="631269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2" name="Łącznik prosty ze strzałką 46"/>
          <p:cNvCxnSpPr>
            <a:cxnSpLocks noChangeShapeType="1"/>
            <a:stCxn id="19" idx="2"/>
          </p:cNvCxnSpPr>
          <p:nvPr/>
        </p:nvCxnSpPr>
        <p:spPr bwMode="auto">
          <a:xfrm rot="16200000" flipH="1">
            <a:off x="252299" y="4581694"/>
            <a:ext cx="1662668" cy="4064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3" name="Łącznik prosty ze strzałką 51"/>
          <p:cNvCxnSpPr>
            <a:cxnSpLocks noChangeShapeType="1"/>
          </p:cNvCxnSpPr>
          <p:nvPr/>
        </p:nvCxnSpPr>
        <p:spPr bwMode="auto">
          <a:xfrm rot="16200000" flipH="1">
            <a:off x="3682371" y="2467549"/>
            <a:ext cx="1784350" cy="5365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4" name="Łącznik prosty ze strzałką 55"/>
          <p:cNvCxnSpPr>
            <a:cxnSpLocks noChangeShapeType="1"/>
          </p:cNvCxnSpPr>
          <p:nvPr/>
        </p:nvCxnSpPr>
        <p:spPr bwMode="auto">
          <a:xfrm>
            <a:off x="4312608" y="3300987"/>
            <a:ext cx="515937" cy="3556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5" name="Łącznik prosty ze strzałką 57"/>
          <p:cNvCxnSpPr>
            <a:cxnSpLocks noChangeShapeType="1"/>
          </p:cNvCxnSpPr>
          <p:nvPr/>
        </p:nvCxnSpPr>
        <p:spPr bwMode="auto">
          <a:xfrm rot="5400000" flipH="1" flipV="1">
            <a:off x="3522033" y="4331274"/>
            <a:ext cx="1908175" cy="6762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26" name="pole tekstowe 30"/>
          <p:cNvSpPr txBox="1">
            <a:spLocks noChangeArrowheads="1"/>
          </p:cNvSpPr>
          <p:nvPr/>
        </p:nvSpPr>
        <p:spPr bwMode="auto">
          <a:xfrm>
            <a:off x="3318833" y="3700116"/>
            <a:ext cx="5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512012" y="620518"/>
            <a:ext cx="483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Połączenie m komórek  elementarnych dwuwarstwowych – próba uproszczenia II</a:t>
            </a:r>
          </a:p>
        </p:txBody>
      </p: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1983030" y="1123372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29" name="AutoShape 13"/>
          <p:cNvCxnSpPr>
            <a:cxnSpLocks noChangeShapeType="1"/>
          </p:cNvCxnSpPr>
          <p:nvPr/>
        </p:nvCxnSpPr>
        <p:spPr bwMode="auto">
          <a:xfrm>
            <a:off x="1997780" y="1816545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>
            <a:off x="1968282" y="2583462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>
            <a:off x="1983031" y="3247139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>
            <a:off x="1791302" y="4913707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3" name="AutoShape 13"/>
          <p:cNvCxnSpPr>
            <a:cxnSpLocks noChangeShapeType="1"/>
          </p:cNvCxnSpPr>
          <p:nvPr/>
        </p:nvCxnSpPr>
        <p:spPr bwMode="auto">
          <a:xfrm>
            <a:off x="1806051" y="5547888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graphicFrame>
        <p:nvGraphicFramePr>
          <p:cNvPr id="92178" name="Object 18"/>
          <p:cNvGraphicFramePr>
            <a:graphicFrameLocks noChangeAspect="1"/>
          </p:cNvGraphicFramePr>
          <p:nvPr/>
        </p:nvGraphicFramePr>
        <p:xfrm>
          <a:off x="1563624" y="1324744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3" name="Równanie" r:id="rId31" imgW="88707" imgH="164742" progId="Equation.3">
                  <p:embed/>
                </p:oleObj>
              </mc:Choice>
              <mc:Fallback>
                <p:oleObj name="Równanie" r:id="rId31" imgW="88707" imgH="164742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24" y="1324744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9" name="Object 19"/>
          <p:cNvGraphicFramePr>
            <a:graphicFrameLocks noChangeAspect="1"/>
          </p:cNvGraphicFramePr>
          <p:nvPr/>
        </p:nvGraphicFramePr>
        <p:xfrm>
          <a:off x="1563624" y="1914680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4" name="Równanie" r:id="rId33" imgW="88707" imgH="164742" progId="Equation.3">
                  <p:embed/>
                </p:oleObj>
              </mc:Choice>
              <mc:Fallback>
                <p:oleObj name="Równanie" r:id="rId33" imgW="88707" imgH="164742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24" y="1914680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0" name="Object 20"/>
          <p:cNvGraphicFramePr>
            <a:graphicFrameLocks noChangeAspect="1"/>
          </p:cNvGraphicFramePr>
          <p:nvPr/>
        </p:nvGraphicFramePr>
        <p:xfrm>
          <a:off x="1593120" y="2814331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5" name="Równanie" r:id="rId34" imgW="88707" imgH="164742" progId="Equation.3">
                  <p:embed/>
                </p:oleObj>
              </mc:Choice>
              <mc:Fallback>
                <p:oleObj name="Równanie" r:id="rId34" imgW="88707" imgH="164742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120" y="2814331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1" name="Object 21"/>
          <p:cNvGraphicFramePr>
            <a:graphicFrameLocks noChangeAspect="1"/>
          </p:cNvGraphicFramePr>
          <p:nvPr/>
        </p:nvGraphicFramePr>
        <p:xfrm>
          <a:off x="1603055" y="3413382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" name="Równanie" r:id="rId35" imgW="88707" imgH="164742" progId="Equation.3">
                  <p:embed/>
                </p:oleObj>
              </mc:Choice>
              <mc:Fallback>
                <p:oleObj name="Równanie" r:id="rId35" imgW="88707" imgH="164742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055" y="3413382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2" name="Object 22"/>
          <p:cNvGraphicFramePr>
            <a:graphicFrameLocks noChangeAspect="1"/>
          </p:cNvGraphicFramePr>
          <p:nvPr/>
        </p:nvGraphicFramePr>
        <p:xfrm>
          <a:off x="1440822" y="5079948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" name="Równanie" r:id="rId36" imgW="88707" imgH="164742" progId="Equation.3">
                  <p:embed/>
                </p:oleObj>
              </mc:Choice>
              <mc:Fallback>
                <p:oleObj name="Równanie" r:id="rId36" imgW="88707" imgH="164742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22" y="5079948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3" name="Object 23"/>
          <p:cNvGraphicFramePr>
            <a:graphicFrameLocks noChangeAspect="1"/>
          </p:cNvGraphicFramePr>
          <p:nvPr/>
        </p:nvGraphicFramePr>
        <p:xfrm>
          <a:off x="1440822" y="5684634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8" name="Równanie" r:id="rId37" imgW="88707" imgH="164742" progId="Equation.3">
                  <p:embed/>
                </p:oleObj>
              </mc:Choice>
              <mc:Fallback>
                <p:oleObj name="Równanie" r:id="rId37" imgW="88707" imgH="164742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22" y="5684634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4" name="Object 24"/>
          <p:cNvGraphicFramePr>
            <a:graphicFrameLocks noChangeAspect="1"/>
          </p:cNvGraphicFramePr>
          <p:nvPr/>
        </p:nvGraphicFramePr>
        <p:xfrm>
          <a:off x="1058548" y="870924"/>
          <a:ext cx="877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9" name="Równanie" r:id="rId38" imgW="571252" imgH="279279" progId="Equation.3">
                  <p:embed/>
                </p:oleObj>
              </mc:Choice>
              <mc:Fallback>
                <p:oleObj name="Równanie" r:id="rId38" imgW="571252" imgH="279279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548" y="870924"/>
                        <a:ext cx="8778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5" name="Object 25"/>
          <p:cNvGraphicFramePr>
            <a:graphicFrameLocks noChangeAspect="1"/>
          </p:cNvGraphicFramePr>
          <p:nvPr/>
        </p:nvGraphicFramePr>
        <p:xfrm>
          <a:off x="484334" y="1440530"/>
          <a:ext cx="8874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0" name="Równanie" r:id="rId40" imgW="622030" imgH="279279" progId="Equation.3">
                  <p:embed/>
                </p:oleObj>
              </mc:Choice>
              <mc:Fallback>
                <p:oleObj name="Równanie" r:id="rId40" imgW="622030" imgH="279279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34" y="1440530"/>
                        <a:ext cx="88741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6" name="Object 26"/>
          <p:cNvGraphicFramePr>
            <a:graphicFrameLocks noChangeAspect="1"/>
          </p:cNvGraphicFramePr>
          <p:nvPr/>
        </p:nvGraphicFramePr>
        <p:xfrm>
          <a:off x="950598" y="2355237"/>
          <a:ext cx="936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1" name="Równanie" r:id="rId42" imgW="609600" imgH="279400" progId="Equation.3">
                  <p:embed/>
                </p:oleObj>
              </mc:Choice>
              <mc:Fallback>
                <p:oleObj name="Równanie" r:id="rId42" imgW="609600" imgH="2794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598" y="2355237"/>
                        <a:ext cx="936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7" name="Object 27"/>
          <p:cNvGraphicFramePr>
            <a:graphicFrameLocks noChangeAspect="1"/>
          </p:cNvGraphicFramePr>
          <p:nvPr/>
        </p:nvGraphicFramePr>
        <p:xfrm>
          <a:off x="496573" y="2925149"/>
          <a:ext cx="941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2" name="Równanie" r:id="rId44" imgW="660400" imgH="279400" progId="Equation.3">
                  <p:embed/>
                </p:oleObj>
              </mc:Choice>
              <mc:Fallback>
                <p:oleObj name="Równanie" r:id="rId44" imgW="660400" imgH="27940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3" y="2925149"/>
                        <a:ext cx="9413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8" name="Object 28"/>
          <p:cNvGraphicFramePr>
            <a:graphicFrameLocks noChangeAspect="1"/>
          </p:cNvGraphicFramePr>
          <p:nvPr/>
        </p:nvGraphicFramePr>
        <p:xfrm>
          <a:off x="439423" y="5688987"/>
          <a:ext cx="996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3" name="Równanie" r:id="rId46" imgW="698197" imgH="291973" progId="Equation.3">
                  <p:embed/>
                </p:oleObj>
              </mc:Choice>
              <mc:Fallback>
                <p:oleObj name="Równanie" r:id="rId46" imgW="698197" imgH="291973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3" y="5688987"/>
                        <a:ext cx="9969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9" name="Object 29"/>
          <p:cNvGraphicFramePr>
            <a:graphicFrameLocks noChangeAspect="1"/>
          </p:cNvGraphicFramePr>
          <p:nvPr/>
        </p:nvGraphicFramePr>
        <p:xfrm>
          <a:off x="804548" y="4645999"/>
          <a:ext cx="993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" name="Równanie" r:id="rId48" imgW="647700" imgH="292100" progId="Equation.3">
                  <p:embed/>
                </p:oleObj>
              </mc:Choice>
              <mc:Fallback>
                <p:oleObj name="Równanie" r:id="rId48" imgW="647700" imgH="2921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8" y="4645999"/>
                        <a:ext cx="9937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0" name="Object 30"/>
          <p:cNvGraphicFramePr>
            <a:graphicFrameLocks noChangeAspect="1"/>
          </p:cNvGraphicFramePr>
          <p:nvPr/>
        </p:nvGraphicFramePr>
        <p:xfrm>
          <a:off x="3940577" y="2137954"/>
          <a:ext cx="881510" cy="42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5" name="Równanie" r:id="rId50" imgW="533169" imgH="279279" progId="Equation.3">
                  <p:embed/>
                </p:oleObj>
              </mc:Choice>
              <mc:Fallback>
                <p:oleObj name="Równanie" r:id="rId50" imgW="533169" imgH="279279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577" y="2137954"/>
                        <a:ext cx="881510" cy="42370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1" name="Object 31"/>
          <p:cNvGraphicFramePr>
            <a:graphicFrameLocks noChangeAspect="1"/>
          </p:cNvGraphicFramePr>
          <p:nvPr/>
        </p:nvGraphicFramePr>
        <p:xfrm>
          <a:off x="3057828" y="1152578"/>
          <a:ext cx="890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6" name="Równanie" r:id="rId52" imgW="457002" imgH="215806" progId="Equation.3">
                  <p:embed/>
                </p:oleObj>
              </mc:Choice>
              <mc:Fallback>
                <p:oleObj name="Równanie" r:id="rId52" imgW="457002" imgH="215806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828" y="1152578"/>
                        <a:ext cx="890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2" name="Object 32"/>
          <p:cNvGraphicFramePr>
            <a:graphicFrameLocks noChangeAspect="1"/>
          </p:cNvGraphicFramePr>
          <p:nvPr/>
        </p:nvGraphicFramePr>
        <p:xfrm>
          <a:off x="3090342" y="2060628"/>
          <a:ext cx="501026" cy="383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7" name="Równanie" r:id="rId54" imgW="266353" imgH="215619" progId="Equation.3">
                  <p:embed/>
                </p:oleObj>
              </mc:Choice>
              <mc:Fallback>
                <p:oleObj name="Równanie" r:id="rId54" imgW="266353" imgH="215619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342" y="2060628"/>
                        <a:ext cx="501026" cy="383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3" name="Object 33"/>
          <p:cNvGraphicFramePr>
            <a:graphicFrameLocks noChangeAspect="1"/>
          </p:cNvGraphicFramePr>
          <p:nvPr/>
        </p:nvGraphicFramePr>
        <p:xfrm>
          <a:off x="3133410" y="2591774"/>
          <a:ext cx="965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8" name="Równanie" r:id="rId56" imgW="494870" imgH="215713" progId="Equation.3">
                  <p:embed/>
                </p:oleObj>
              </mc:Choice>
              <mc:Fallback>
                <p:oleObj name="Równanie" r:id="rId56" imgW="494870" imgH="215713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410" y="2591774"/>
                        <a:ext cx="965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4" name="Object 34"/>
          <p:cNvGraphicFramePr>
            <a:graphicFrameLocks noChangeAspect="1"/>
          </p:cNvGraphicFramePr>
          <p:nvPr/>
        </p:nvGraphicFramePr>
        <p:xfrm>
          <a:off x="3120710" y="3558562"/>
          <a:ext cx="5476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9" name="Równanie" r:id="rId58" imgW="291847" imgH="215713" progId="Equation.3">
                  <p:embed/>
                </p:oleObj>
              </mc:Choice>
              <mc:Fallback>
                <p:oleObj name="Równanie" r:id="rId58" imgW="291847" imgH="215713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10" y="3558562"/>
                        <a:ext cx="54768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5" name="Object 35"/>
          <p:cNvGraphicFramePr>
            <a:graphicFrameLocks noChangeAspect="1"/>
          </p:cNvGraphicFramePr>
          <p:nvPr/>
        </p:nvGraphicFramePr>
        <p:xfrm>
          <a:off x="2890062" y="4955818"/>
          <a:ext cx="1038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0" name="Równanie" r:id="rId60" imgW="533169" imgH="228501" progId="Equation.3">
                  <p:embed/>
                </p:oleObj>
              </mc:Choice>
              <mc:Fallback>
                <p:oleObj name="Równanie" r:id="rId60" imgW="533169" imgH="228501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062" y="4955818"/>
                        <a:ext cx="10382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6" name="Object 36"/>
          <p:cNvGraphicFramePr>
            <a:graphicFrameLocks noChangeAspect="1"/>
          </p:cNvGraphicFramePr>
          <p:nvPr/>
        </p:nvGraphicFramePr>
        <p:xfrm>
          <a:off x="2990535" y="5877899"/>
          <a:ext cx="57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1" name="Równanie" r:id="rId62" imgW="304668" imgH="228501" progId="Equation.3">
                  <p:embed/>
                </p:oleObj>
              </mc:Choice>
              <mc:Fallback>
                <p:oleObj name="Równanie" r:id="rId62" imgW="304668" imgH="228501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535" y="5877899"/>
                        <a:ext cx="571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7" name="Object 37"/>
          <p:cNvGraphicFramePr>
            <a:graphicFrameLocks noChangeAspect="1"/>
          </p:cNvGraphicFramePr>
          <p:nvPr/>
        </p:nvGraphicFramePr>
        <p:xfrm>
          <a:off x="4705197" y="2622971"/>
          <a:ext cx="1825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2" name="Równanie" r:id="rId64" imgW="88707" imgH="164742" progId="Equation.3">
                  <p:embed/>
                </p:oleObj>
              </mc:Choice>
              <mc:Fallback>
                <p:oleObj name="Równanie" r:id="rId64" imgW="88707" imgH="164742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197" y="2622971"/>
                        <a:ext cx="18256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8" name="Object 38"/>
          <p:cNvGraphicFramePr>
            <a:graphicFrameLocks noChangeAspect="1"/>
          </p:cNvGraphicFramePr>
          <p:nvPr/>
        </p:nvGraphicFramePr>
        <p:xfrm>
          <a:off x="4336487" y="2976933"/>
          <a:ext cx="176519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3" name="Równanie" r:id="rId65" imgW="88707" imgH="164742" progId="Equation.3">
                  <p:embed/>
                </p:oleObj>
              </mc:Choice>
              <mc:Fallback>
                <p:oleObj name="Równanie" r:id="rId65" imgW="88707" imgH="164742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487" y="2976933"/>
                        <a:ext cx="176519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9" name="Object 39"/>
          <p:cNvGraphicFramePr>
            <a:graphicFrameLocks noChangeAspect="1"/>
          </p:cNvGraphicFramePr>
          <p:nvPr/>
        </p:nvGraphicFramePr>
        <p:xfrm>
          <a:off x="4528216" y="4540262"/>
          <a:ext cx="1825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4" name="Równanie" r:id="rId66" imgW="88707" imgH="164742" progId="Equation.3">
                  <p:embed/>
                </p:oleObj>
              </mc:Choice>
              <mc:Fallback>
                <p:oleObj name="Równanie" r:id="rId66" imgW="88707" imgH="164742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216" y="4540262"/>
                        <a:ext cx="18256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518551" y="1197299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4" name="Picture" r:id="rId4" imgW="2717800" imgH="1130300" progId="Word.Picture.8">
                  <p:embed/>
                </p:oleObj>
              </mc:Choice>
              <mc:Fallback>
                <p:oleObj name="Picture" r:id="rId4" imgW="2717800" imgH="1130300" progId="Word.Picture.8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551" y="1197299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1837514" y="3256286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5" name="Równanie" r:id="rId6" imgW="126835" imgH="139518" progId="Equation.3">
                  <p:embed/>
                </p:oleObj>
              </mc:Choice>
              <mc:Fallback>
                <p:oleObj name="Równanie" r:id="rId6" imgW="126835" imgH="139518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514" y="3256286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/>
        </p:nvGraphicFramePr>
        <p:xfrm>
          <a:off x="2350276" y="4975549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6" name="Picture" r:id="rId8" imgW="2717800" imgH="1130300" progId="Word.Picture.8">
                  <p:embed/>
                </p:oleObj>
              </mc:Choice>
              <mc:Fallback>
                <p:oleObj name="Picture" r:id="rId8" imgW="2717800" imgH="1130300" progId="Word.Picture.8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276" y="4975549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a 37"/>
          <p:cNvGrpSpPr>
            <a:grpSpLocks/>
          </p:cNvGrpSpPr>
          <p:nvPr/>
        </p:nvGrpSpPr>
        <p:grpSpPr bwMode="auto">
          <a:xfrm>
            <a:off x="5801501" y="3363570"/>
            <a:ext cx="1111250" cy="550862"/>
            <a:chOff x="4483100" y="3306082"/>
            <a:chExt cx="1111250" cy="550863"/>
          </a:xfrm>
        </p:grpSpPr>
        <p:graphicFrame>
          <p:nvGraphicFramePr>
            <p:cNvPr id="17" name="Object 31"/>
            <p:cNvGraphicFramePr>
              <a:graphicFrameLocks noChangeAspect="1"/>
            </p:cNvGraphicFramePr>
            <p:nvPr/>
          </p:nvGraphicFramePr>
          <p:xfrm>
            <a:off x="4483100" y="3306082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17" name="Picture" r:id="rId9" imgW="1037844" imgH="516636" progId="Word.Picture.8">
                    <p:embed/>
                  </p:oleObj>
                </mc:Choice>
                <mc:Fallback>
                  <p:oleObj name="Picture" r:id="rId9" imgW="1037844" imgH="516636" progId="Word.Picture.8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0" y="3306082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18" name="Równanie" r:id="rId11" imgW="139579" imgH="164957" progId="Equation.3">
                    <p:embed/>
                  </p:oleObj>
                </mc:Choice>
                <mc:Fallback>
                  <p:oleObj name="Równanie" r:id="rId11" imgW="139579" imgH="164957" progId="Equation.3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Prostokąt 38"/>
          <p:cNvSpPr>
            <a:spLocks noChangeArrowheads="1"/>
          </p:cNvSpPr>
          <p:nvPr/>
        </p:nvSpPr>
        <p:spPr bwMode="auto">
          <a:xfrm>
            <a:off x="1854976" y="3554736"/>
            <a:ext cx="174625" cy="174625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Łącznik prosty ze strzałką 40"/>
          <p:cNvCxnSpPr>
            <a:cxnSpLocks noChangeShapeType="1"/>
          </p:cNvCxnSpPr>
          <p:nvPr/>
        </p:nvCxnSpPr>
        <p:spPr bwMode="auto">
          <a:xfrm flipV="1">
            <a:off x="1960396" y="1459929"/>
            <a:ext cx="1272832" cy="2158181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1" name="Łącznik prosty ze strzałką 43"/>
          <p:cNvCxnSpPr>
            <a:cxnSpLocks noChangeShapeType="1"/>
          </p:cNvCxnSpPr>
          <p:nvPr/>
        </p:nvCxnSpPr>
        <p:spPr bwMode="auto">
          <a:xfrm rot="10800000" flipH="1">
            <a:off x="1909297" y="2142008"/>
            <a:ext cx="1263918" cy="1617737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2" name="Łącznik prosty ze strzałką 46"/>
          <p:cNvCxnSpPr>
            <a:cxnSpLocks noChangeShapeType="1"/>
            <a:stCxn id="19" idx="2"/>
          </p:cNvCxnSpPr>
          <p:nvPr/>
        </p:nvCxnSpPr>
        <p:spPr bwMode="auto">
          <a:xfrm>
            <a:off x="1942289" y="3729361"/>
            <a:ext cx="1081105" cy="225394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3" name="Łącznik prosty ze strzałką 51"/>
          <p:cNvCxnSpPr>
            <a:cxnSpLocks noChangeShapeType="1"/>
          </p:cNvCxnSpPr>
          <p:nvPr/>
        </p:nvCxnSpPr>
        <p:spPr bwMode="auto">
          <a:xfrm>
            <a:off x="3716566" y="1455549"/>
            <a:ext cx="2188123" cy="2142971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4" name="Łącznik prosty ze strzałką 55"/>
          <p:cNvCxnSpPr>
            <a:cxnSpLocks noChangeShapeType="1"/>
          </p:cNvCxnSpPr>
          <p:nvPr/>
        </p:nvCxnSpPr>
        <p:spPr bwMode="auto">
          <a:xfrm>
            <a:off x="3716566" y="2163471"/>
            <a:ext cx="2173835" cy="1463624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5" name="Łącznik prosty ze strzałką 57"/>
          <p:cNvCxnSpPr>
            <a:cxnSpLocks noChangeShapeType="1"/>
          </p:cNvCxnSpPr>
          <p:nvPr/>
        </p:nvCxnSpPr>
        <p:spPr bwMode="auto">
          <a:xfrm flipV="1">
            <a:off x="3554333" y="3685833"/>
            <a:ext cx="2321781" cy="2267974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26" name="pole tekstowe 30"/>
          <p:cNvSpPr txBox="1">
            <a:spLocks noChangeArrowheads="1"/>
          </p:cNvSpPr>
          <p:nvPr/>
        </p:nvSpPr>
        <p:spPr bwMode="auto">
          <a:xfrm>
            <a:off x="3289309" y="2844714"/>
            <a:ext cx="508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  <p:cxnSp>
        <p:nvCxnSpPr>
          <p:cNvPr id="27" name="AutoShape 13"/>
          <p:cNvCxnSpPr>
            <a:cxnSpLocks noChangeShapeType="1"/>
          </p:cNvCxnSpPr>
          <p:nvPr/>
        </p:nvCxnSpPr>
        <p:spPr bwMode="auto">
          <a:xfrm>
            <a:off x="3044886" y="1155424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3059636" y="1787053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>
            <a:off x="2853158" y="4884215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>
            <a:off x="2867907" y="5518396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graphicFrame>
        <p:nvGraphicFramePr>
          <p:cNvPr id="33" name="Object 18"/>
          <p:cNvGraphicFramePr>
            <a:graphicFrameLocks noChangeAspect="1"/>
          </p:cNvGraphicFramePr>
          <p:nvPr/>
        </p:nvGraphicFramePr>
        <p:xfrm>
          <a:off x="2035545" y="2860895"/>
          <a:ext cx="125575" cy="23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9" name="Równanie" r:id="rId13" imgW="88707" imgH="164742" progId="Equation.3">
                  <p:embed/>
                </p:oleObj>
              </mc:Choice>
              <mc:Fallback>
                <p:oleObj name="Równanie" r:id="rId13" imgW="88707" imgH="164742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545" y="2860895"/>
                        <a:ext cx="125575" cy="232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2271517" y="3138802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0" name="Równanie" r:id="rId15" imgW="88707" imgH="164742" progId="Equation.3">
                  <p:embed/>
                </p:oleObj>
              </mc:Choice>
              <mc:Fallback>
                <p:oleObj name="Równanie" r:id="rId15" imgW="88707" imgH="164742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517" y="3138802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2"/>
          <p:cNvGraphicFramePr>
            <a:graphicFrameLocks noChangeAspect="1"/>
          </p:cNvGraphicFramePr>
          <p:nvPr/>
        </p:nvGraphicFramePr>
        <p:xfrm>
          <a:off x="2163464" y="4298290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1" name="Równanie" r:id="rId16" imgW="88707" imgH="164742" progId="Equation.3">
                  <p:embed/>
                </p:oleObj>
              </mc:Choice>
              <mc:Fallback>
                <p:oleObj name="Równanie" r:id="rId16" imgW="88707" imgH="164742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464" y="4298290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3"/>
          <p:cNvGraphicFramePr>
            <a:graphicFrameLocks noChangeAspect="1"/>
          </p:cNvGraphicFramePr>
          <p:nvPr/>
        </p:nvGraphicFramePr>
        <p:xfrm>
          <a:off x="2266704" y="3796845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2" name="Równanie" r:id="rId18" imgW="88707" imgH="164742" progId="Equation.3">
                  <p:embed/>
                </p:oleObj>
              </mc:Choice>
              <mc:Fallback>
                <p:oleObj name="Równanie" r:id="rId18" imgW="88707" imgH="164742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704" y="3796845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4"/>
          <p:cNvGraphicFramePr>
            <a:graphicFrameLocks noChangeAspect="1"/>
          </p:cNvGraphicFramePr>
          <p:nvPr/>
        </p:nvGraphicFramePr>
        <p:xfrm>
          <a:off x="2120404" y="843984"/>
          <a:ext cx="877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3" name="Równanie" r:id="rId19" imgW="571252" imgH="279279" progId="Equation.3">
                  <p:embed/>
                </p:oleObj>
              </mc:Choice>
              <mc:Fallback>
                <p:oleObj name="Równanie" r:id="rId19" imgW="571252" imgH="279279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404" y="843984"/>
                        <a:ext cx="8778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5"/>
          <p:cNvGraphicFramePr>
            <a:graphicFrameLocks noChangeAspect="1"/>
          </p:cNvGraphicFramePr>
          <p:nvPr/>
        </p:nvGraphicFramePr>
        <p:xfrm>
          <a:off x="1209445" y="1381909"/>
          <a:ext cx="1828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4" name="Równanie" r:id="rId21" imgW="1282700" imgH="279400" progId="Equation.3">
                  <p:embed/>
                </p:oleObj>
              </mc:Choice>
              <mc:Fallback>
                <p:oleObj name="Równanie" r:id="rId21" imgW="1282700" imgH="2794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445" y="1381909"/>
                        <a:ext cx="1828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8"/>
          <p:cNvGraphicFramePr>
            <a:graphicFrameLocks noChangeAspect="1"/>
          </p:cNvGraphicFramePr>
          <p:nvPr/>
        </p:nvGraphicFramePr>
        <p:xfrm>
          <a:off x="1796247" y="5379276"/>
          <a:ext cx="996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5" name="Równanie" r:id="rId23" imgW="698197" imgH="291973" progId="Equation.3">
                  <p:embed/>
                </p:oleObj>
              </mc:Choice>
              <mc:Fallback>
                <p:oleObj name="Równanie" r:id="rId23" imgW="698197" imgH="291973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47" y="5379276"/>
                        <a:ext cx="9969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1"/>
          <p:cNvGraphicFramePr>
            <a:graphicFrameLocks noChangeAspect="1"/>
          </p:cNvGraphicFramePr>
          <p:nvPr/>
        </p:nvGraphicFramePr>
        <p:xfrm>
          <a:off x="3927955" y="1432802"/>
          <a:ext cx="890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6" name="Równanie" r:id="rId25" imgW="457002" imgH="215806" progId="Equation.3">
                  <p:embed/>
                </p:oleObj>
              </mc:Choice>
              <mc:Fallback>
                <p:oleObj name="Równanie" r:id="rId25" imgW="457002" imgH="215806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955" y="1432802"/>
                        <a:ext cx="890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3"/>
          <p:cNvGraphicFramePr>
            <a:graphicFrameLocks noChangeAspect="1"/>
          </p:cNvGraphicFramePr>
          <p:nvPr/>
        </p:nvGraphicFramePr>
        <p:xfrm>
          <a:off x="3877672" y="2016499"/>
          <a:ext cx="11874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7" name="Równanie" r:id="rId27" imgW="609336" imgH="215806" progId="Equation.3">
                  <p:embed/>
                </p:oleObj>
              </mc:Choice>
              <mc:Fallback>
                <p:oleObj name="Równanie" r:id="rId27" imgW="609336" imgH="215806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672" y="2016499"/>
                        <a:ext cx="11874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954452" y="585350"/>
            <a:ext cx="483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Połączenie m komórek  elementarnych dwuwarstwowych – próba uproszczenia II</a:t>
            </a:r>
          </a:p>
        </p:txBody>
      </p:sp>
      <p:cxnSp>
        <p:nvCxnSpPr>
          <p:cNvPr id="63" name="Łącznik prosty ze strzałką 46"/>
          <p:cNvCxnSpPr>
            <a:cxnSpLocks noChangeShapeType="1"/>
            <a:stCxn id="19" idx="2"/>
          </p:cNvCxnSpPr>
          <p:nvPr/>
        </p:nvCxnSpPr>
        <p:spPr bwMode="auto">
          <a:xfrm>
            <a:off x="1942289" y="3729361"/>
            <a:ext cx="1066354" cy="1560768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66" name="Łącznik prosty ze strzałką 57"/>
          <p:cNvCxnSpPr>
            <a:cxnSpLocks noChangeShapeType="1"/>
          </p:cNvCxnSpPr>
          <p:nvPr/>
        </p:nvCxnSpPr>
        <p:spPr bwMode="auto">
          <a:xfrm flipV="1">
            <a:off x="3552936" y="3682555"/>
            <a:ext cx="2331643" cy="1621401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graphicFrame>
        <p:nvGraphicFramePr>
          <p:cNvPr id="98343" name="Object 39"/>
          <p:cNvGraphicFramePr>
            <a:graphicFrameLocks noChangeAspect="1"/>
          </p:cNvGraphicFramePr>
          <p:nvPr/>
        </p:nvGraphicFramePr>
        <p:xfrm>
          <a:off x="3721636" y="5657405"/>
          <a:ext cx="13811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8" name="Równanie" r:id="rId29" imgW="736600" imgH="228600" progId="Equation.3">
                  <p:embed/>
                </p:oleObj>
              </mc:Choice>
              <mc:Fallback>
                <p:oleObj name="Równanie" r:id="rId29" imgW="736600" imgH="2286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636" y="5657405"/>
                        <a:ext cx="13811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4" name="Object 40"/>
          <p:cNvGraphicFramePr>
            <a:graphicFrameLocks noChangeAspect="1"/>
          </p:cNvGraphicFramePr>
          <p:nvPr/>
        </p:nvGraphicFramePr>
        <p:xfrm>
          <a:off x="3408950" y="4434263"/>
          <a:ext cx="14351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9" name="Równanie" r:id="rId31" imgW="736600" imgH="228600" progId="Equation.3">
                  <p:embed/>
                </p:oleObj>
              </mc:Choice>
              <mc:Fallback>
                <p:oleObj name="Równanie" r:id="rId31" imgW="736600" imgH="2286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950" y="4434263"/>
                        <a:ext cx="14351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5" name="Object 41"/>
          <p:cNvGraphicFramePr>
            <a:graphicFrameLocks noChangeAspect="1"/>
          </p:cNvGraphicFramePr>
          <p:nvPr/>
        </p:nvGraphicFramePr>
        <p:xfrm>
          <a:off x="582903" y="4642634"/>
          <a:ext cx="2244726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0" name="Równanie" r:id="rId33" imgW="1574800" imgH="292100" progId="Equation.3">
                  <p:embed/>
                </p:oleObj>
              </mc:Choice>
              <mc:Fallback>
                <p:oleObj name="Równanie" r:id="rId33" imgW="1574800" imgH="2921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03" y="4642634"/>
                        <a:ext cx="2244726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057702" y="587120"/>
            <a:ext cx="400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Uproszczenia i wynik końcowy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471613" y="1009650"/>
          <a:ext cx="6524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1" name="Obraz" r:id="rId3" imgW="608076" imgH="1133856" progId="Word.Picture.8">
                  <p:embed/>
                </p:oleObj>
              </mc:Choice>
              <mc:Fallback>
                <p:oleObj name="Obraz" r:id="rId3" imgW="608076" imgH="1133856" progId="Word.Picture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1009650"/>
                        <a:ext cx="65246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3902075" y="2400300"/>
          <a:ext cx="473868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Obraz" r:id="rId5" imgW="3268980" imgH="1417320" progId="Word.Picture.8">
                  <p:embed/>
                </p:oleObj>
              </mc:Choice>
              <mc:Fallback>
                <p:oleObj name="Obraz" r:id="rId5" imgW="3268980" imgH="1417320" progId="Word.Picture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400300"/>
                        <a:ext cx="4738688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1447800" y="2698750"/>
          <a:ext cx="65246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Obraz" r:id="rId7" imgW="608076" imgH="1133856" progId="Word.Picture.8">
                  <p:embed/>
                </p:oleObj>
              </mc:Choice>
              <mc:Fallback>
                <p:oleObj name="Obraz" r:id="rId7" imgW="608076" imgH="1133856" progId="Word.Picture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98750"/>
                        <a:ext cx="652463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214313" y="3228975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Równanie" r:id="rId9" imgW="126835" imgH="139518" progId="Equation.3">
                  <p:embed/>
                </p:oleObj>
              </mc:Choice>
              <mc:Fallback>
                <p:oleObj name="Równanie" r:id="rId9" imgW="126835" imgH="139518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28975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1535113" y="5165725"/>
          <a:ext cx="6524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Obraz" r:id="rId11" imgW="608076" imgH="1133856" progId="Word.Picture.8">
                  <p:embed/>
                </p:oleObj>
              </mc:Choice>
              <mc:Fallback>
                <p:oleObj name="Obraz" r:id="rId11" imgW="608076" imgH="1133856" progId="Word.Picture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5165725"/>
                        <a:ext cx="65246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a 37"/>
          <p:cNvGrpSpPr>
            <a:grpSpLocks/>
          </p:cNvGrpSpPr>
          <p:nvPr/>
        </p:nvGrpSpPr>
        <p:grpSpPr bwMode="auto">
          <a:xfrm>
            <a:off x="2814638" y="3133725"/>
            <a:ext cx="1111250" cy="563563"/>
            <a:chOff x="4555672" y="3307896"/>
            <a:chExt cx="1111250" cy="563564"/>
          </a:xfrm>
        </p:grpSpPr>
        <p:graphicFrame>
          <p:nvGraphicFramePr>
            <p:cNvPr id="9" name="Object 31"/>
            <p:cNvGraphicFramePr>
              <a:graphicFrameLocks noChangeAspect="1"/>
            </p:cNvGraphicFramePr>
            <p:nvPr/>
          </p:nvGraphicFramePr>
          <p:xfrm>
            <a:off x="4555672" y="3320597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6" name="Obraz" r:id="rId13" imgW="1037844" imgH="516636" progId="Word.Picture.8">
                    <p:embed/>
                  </p:oleObj>
                </mc:Choice>
                <mc:Fallback>
                  <p:oleObj name="Obraz" r:id="rId13" imgW="1037844" imgH="516636" progId="Word.Picture.8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5672" y="3320597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7" name="Równanie" r:id="rId15" imgW="139579" imgH="164957" progId="Equation.3">
                    <p:embed/>
                  </p:oleObj>
                </mc:Choice>
                <mc:Fallback>
                  <p:oleObj name="Równanie" r:id="rId15" imgW="139579" imgH="164957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1" name="Łącznik prosty ze strzałką 40"/>
          <p:cNvCxnSpPr>
            <a:cxnSpLocks noChangeShapeType="1"/>
          </p:cNvCxnSpPr>
          <p:nvPr/>
        </p:nvCxnSpPr>
        <p:spPr bwMode="auto">
          <a:xfrm rot="5400000" flipH="1" flipV="1">
            <a:off x="-93662" y="1806575"/>
            <a:ext cx="2205037" cy="1147763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2" name="Łącznik prosty ze strzałką 43"/>
          <p:cNvCxnSpPr>
            <a:cxnSpLocks noChangeShapeType="1"/>
            <a:stCxn id="18" idx="0"/>
          </p:cNvCxnSpPr>
          <p:nvPr/>
        </p:nvCxnSpPr>
        <p:spPr bwMode="auto">
          <a:xfrm rot="5400000" flipH="1" flipV="1">
            <a:off x="300832" y="2070895"/>
            <a:ext cx="1450974" cy="1141412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3" name="Łącznik prosty ze strzałką 46"/>
          <p:cNvCxnSpPr>
            <a:cxnSpLocks noChangeShapeType="1"/>
          </p:cNvCxnSpPr>
          <p:nvPr/>
        </p:nvCxnSpPr>
        <p:spPr bwMode="auto">
          <a:xfrm flipV="1">
            <a:off x="493713" y="2989263"/>
            <a:ext cx="1073150" cy="45085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4" name="Łącznik prosty ze strzałką 51"/>
          <p:cNvCxnSpPr>
            <a:cxnSpLocks noChangeShapeType="1"/>
          </p:cNvCxnSpPr>
          <p:nvPr/>
        </p:nvCxnSpPr>
        <p:spPr bwMode="auto">
          <a:xfrm rot="16200000" flipH="1">
            <a:off x="1560513" y="1879600"/>
            <a:ext cx="1944688" cy="827087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5" name="Łącznik prosty ze strzałką 55"/>
          <p:cNvCxnSpPr>
            <a:cxnSpLocks noChangeShapeType="1"/>
          </p:cNvCxnSpPr>
          <p:nvPr/>
        </p:nvCxnSpPr>
        <p:spPr bwMode="auto">
          <a:xfrm rot="16200000" flipH="1">
            <a:off x="1820863" y="2270125"/>
            <a:ext cx="1416050" cy="7778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6" name="Łącznik prosty ze strzałką 57"/>
          <p:cNvCxnSpPr>
            <a:cxnSpLocks noChangeShapeType="1"/>
          </p:cNvCxnSpPr>
          <p:nvPr/>
        </p:nvCxnSpPr>
        <p:spPr bwMode="auto">
          <a:xfrm rot="5400000" flipH="1" flipV="1">
            <a:off x="1262856" y="4418807"/>
            <a:ext cx="2560637" cy="80645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17" name="pole tekstowe 28"/>
          <p:cNvSpPr txBox="1">
            <a:spLocks noChangeArrowheads="1"/>
          </p:cNvSpPr>
          <p:nvPr/>
        </p:nvSpPr>
        <p:spPr bwMode="auto">
          <a:xfrm>
            <a:off x="1654175" y="3919538"/>
            <a:ext cx="50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pl-PL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Prostokąt 40"/>
          <p:cNvSpPr>
            <a:spLocks noChangeArrowheads="1"/>
          </p:cNvSpPr>
          <p:nvPr/>
        </p:nvSpPr>
        <p:spPr bwMode="auto">
          <a:xfrm>
            <a:off x="406400" y="3367088"/>
            <a:ext cx="98425" cy="461665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Łącznik prosty ze strzałką 46"/>
          <p:cNvCxnSpPr>
            <a:cxnSpLocks noChangeShapeType="1"/>
            <a:stCxn id="18" idx="3"/>
          </p:cNvCxnSpPr>
          <p:nvPr/>
        </p:nvCxnSpPr>
        <p:spPr bwMode="auto">
          <a:xfrm>
            <a:off x="504825" y="3597921"/>
            <a:ext cx="1062038" cy="45392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0" name="Łącznik prosty ze strzałką 46"/>
          <p:cNvCxnSpPr>
            <a:cxnSpLocks noChangeShapeType="1"/>
            <a:stCxn id="18" idx="2"/>
          </p:cNvCxnSpPr>
          <p:nvPr/>
        </p:nvCxnSpPr>
        <p:spPr bwMode="auto">
          <a:xfrm rot="16200000" flipH="1">
            <a:off x="276870" y="4007495"/>
            <a:ext cx="1578272" cy="1220787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1" name="Łącznik prosty ze strzałką 46"/>
          <p:cNvCxnSpPr>
            <a:cxnSpLocks noChangeShapeType="1"/>
            <a:stCxn id="18" idx="2"/>
          </p:cNvCxnSpPr>
          <p:nvPr/>
        </p:nvCxnSpPr>
        <p:spPr bwMode="auto">
          <a:xfrm rot="16200000" flipH="1">
            <a:off x="-63648" y="4348014"/>
            <a:ext cx="2245022" cy="12065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2" name="Łącznik prosty ze strzałką 57"/>
          <p:cNvCxnSpPr>
            <a:cxnSpLocks noChangeShapeType="1"/>
          </p:cNvCxnSpPr>
          <p:nvPr/>
        </p:nvCxnSpPr>
        <p:spPr bwMode="auto">
          <a:xfrm rot="5400000" flipH="1" flipV="1">
            <a:off x="1545431" y="4085432"/>
            <a:ext cx="2017713" cy="75565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3" name="Łącznik prosty ze strzałką 57"/>
          <p:cNvCxnSpPr>
            <a:cxnSpLocks noChangeShapeType="1"/>
          </p:cNvCxnSpPr>
          <p:nvPr/>
        </p:nvCxnSpPr>
        <p:spPr bwMode="auto">
          <a:xfrm flipV="1">
            <a:off x="2103438" y="3425825"/>
            <a:ext cx="814387" cy="2889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4" name="Łącznik prosty ze strzałką 57"/>
          <p:cNvCxnSpPr>
            <a:cxnSpLocks noChangeShapeType="1"/>
          </p:cNvCxnSpPr>
          <p:nvPr/>
        </p:nvCxnSpPr>
        <p:spPr bwMode="auto">
          <a:xfrm>
            <a:off x="2089150" y="2989263"/>
            <a:ext cx="814388" cy="4064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783138" y="4471988"/>
            <a:ext cx="27680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Sieć dwuwarstwowa (trójwarstwowa)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465388" y="5697538"/>
            <a:ext cx="6300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Sieć dwuwarstwowa (trójwarstwowa) – narzędzie aproksymacji funkcji</a:t>
            </a:r>
            <a:endParaRPr lang="pl-PL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8613" y="796925"/>
            <a:ext cx="156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Przykład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8925" y="3911600"/>
            <a:ext cx="681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Funkcje aktywacji kolejnych warstw są następujące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54200" y="1746250"/>
            <a:ext cx="1766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Liczba wejść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93975" y="2146300"/>
            <a:ext cx="356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Liczba neuronów warstwy 1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14788" y="2659063"/>
            <a:ext cx="5129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Liczba neuronów warstwy 2 – liczba wyjść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3067050" y="1514475"/>
            <a:ext cx="4337050" cy="300038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5265738" y="1524000"/>
            <a:ext cx="2413000" cy="71755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7521575" y="1514475"/>
            <a:ext cx="384175" cy="1196975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5029" y="1212850"/>
            <a:ext cx="751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Weźmy dwuwarstwową (trójwarstwową) sieć o strukturze 1-2-1</a:t>
            </a: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1685925" y="4433888"/>
          <a:ext cx="53514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Równanie" r:id="rId3" imgW="2462731" imgH="406224" progId="Equation.3">
                  <p:embed/>
                </p:oleObj>
              </mc:Choice>
              <mc:Fallback>
                <p:oleObj name="Równanie" r:id="rId3" imgW="2462731" imgH="4062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433888"/>
                        <a:ext cx="53514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288925" y="749308"/>
          <a:ext cx="808196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9" name="Obraz" r:id="rId3" imgW="7211568" imgH="2627376" progId="Word.Picture.8">
                  <p:embed/>
                </p:oleObj>
              </mc:Choice>
              <mc:Fallback>
                <p:oleObj name="Obraz" r:id="rId3" imgW="7211568" imgH="2627376" progId="Word.Picture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749308"/>
                        <a:ext cx="8081963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850" y="506421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Struktura sieci 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1196975" y="4700596"/>
          <a:ext cx="10350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0" name="Równanie" r:id="rId5" imgW="609336" imgH="482391" progId="Equation.3">
                  <p:embed/>
                </p:oleObj>
              </mc:Choice>
              <mc:Fallback>
                <p:oleObj name="Równanie" r:id="rId5" imgW="609336" imgH="482391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700596"/>
                        <a:ext cx="1035050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55575" y="3800483"/>
          <a:ext cx="8556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1" name="Równanie" r:id="rId7" imgW="494870" imgH="215713" progId="Equation.3">
                  <p:embed/>
                </p:oleObj>
              </mc:Choice>
              <mc:Fallback>
                <p:oleObj name="Równanie" r:id="rId7" imgW="494870" imgH="215713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800483"/>
                        <a:ext cx="85566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1019175" y="3624271"/>
          <a:ext cx="13160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2" name="Równanie" r:id="rId9" imgW="774364" imgH="507780" progId="Equation.3">
                  <p:embed/>
                </p:oleObj>
              </mc:Choice>
              <mc:Fallback>
                <p:oleObj name="Równanie" r:id="rId9" imgW="774364" imgH="5077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624271"/>
                        <a:ext cx="131603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2420938" y="3605221"/>
          <a:ext cx="10556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3" name="Równanie" r:id="rId11" imgW="622030" imgH="482391" progId="Equation.3">
                  <p:embed/>
                </p:oleObj>
              </mc:Choice>
              <mc:Fallback>
                <p:oleObj name="Równanie" r:id="rId11" imgW="622030" imgH="482391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3605221"/>
                        <a:ext cx="10556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3514725" y="3590933"/>
          <a:ext cx="10572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4" name="Równanie" r:id="rId13" imgW="622030" imgH="482391" progId="Equation.3">
                  <p:embed/>
                </p:oleObj>
              </mc:Choice>
              <mc:Fallback>
                <p:oleObj name="Równanie" r:id="rId13" imgW="622030" imgH="482391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3590933"/>
                        <a:ext cx="1057275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4687888" y="3770321"/>
          <a:ext cx="18335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5" name="Równanie" r:id="rId15" imgW="1079032" imgH="241195" progId="Equation.3">
                  <p:embed/>
                </p:oleObj>
              </mc:Choice>
              <mc:Fallback>
                <p:oleObj name="Równanie" r:id="rId15" imgW="1079032" imgH="241195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3770321"/>
                        <a:ext cx="1833562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6611938" y="3765558"/>
          <a:ext cx="990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6" name="Równanie" r:id="rId17" imgW="583947" imgH="228501" progId="Equation.3">
                  <p:embed/>
                </p:oleObj>
              </mc:Choice>
              <mc:Fallback>
                <p:oleObj name="Równanie" r:id="rId17" imgW="583947" imgH="228501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3765558"/>
                        <a:ext cx="990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7691438" y="3765558"/>
          <a:ext cx="971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7" name="Równanie" r:id="rId19" imgW="571252" imgH="228501" progId="Equation.3">
                  <p:embed/>
                </p:oleObj>
              </mc:Choice>
              <mc:Fallback>
                <p:oleObj name="Równanie" r:id="rId19" imgW="571252" imgH="228501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3765558"/>
                        <a:ext cx="9715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2359025" y="5621346"/>
          <a:ext cx="28400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8" name="Równanie" r:id="rId21" imgW="1371600" imgH="228600" progId="Equation.3">
                  <p:embed/>
                </p:oleObj>
              </mc:Choice>
              <mc:Fallback>
                <p:oleObj name="Równanie" r:id="rId21" imgW="1371600" imgH="228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5621346"/>
                        <a:ext cx="28400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5575300" y="5594358"/>
          <a:ext cx="31543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9" name="Równanie" r:id="rId23" imgW="1524000" imgH="228600" progId="Equation.3">
                  <p:embed/>
                </p:oleObj>
              </mc:Choice>
              <mc:Fallback>
                <p:oleObj name="Równanie" r:id="rId23" imgW="152400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594358"/>
                        <a:ext cx="315436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4770438" y="4887921"/>
          <a:ext cx="971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0" name="Równanie" r:id="rId25" imgW="571252" imgH="228501" progId="Equation.3">
                  <p:embed/>
                </p:oleObj>
              </mc:Choice>
              <mc:Fallback>
                <p:oleObj name="Równanie" r:id="rId25" imgW="571252" imgH="228501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4887921"/>
                        <a:ext cx="9715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33375" y="528281"/>
            <a:ext cx="414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Bieżące wartości wag i progów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92125" y="2342794"/>
          <a:ext cx="198278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Równanie" r:id="rId3" imgW="1167893" imgH="482391" progId="Equation.3">
                  <p:embed/>
                </p:oleObj>
              </mc:Choice>
              <mc:Fallback>
                <p:oleObj name="Równanie" r:id="rId3" imgW="1167893" imgH="482391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342794"/>
                        <a:ext cx="1982788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434975" y="1253769"/>
          <a:ext cx="20716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6" name="Równanie" r:id="rId5" imgW="1219200" imgH="508000" progId="Equation.3">
                  <p:embed/>
                </p:oleObj>
              </mc:Choice>
              <mc:Fallback>
                <p:oleObj name="Równanie" r:id="rId5" imgW="1219200" imgH="5080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253769"/>
                        <a:ext cx="20716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3048000" y="1374419"/>
          <a:ext cx="27193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7" name="Równanie" r:id="rId7" imgW="1600200" imgH="241300" progId="Equation.3">
                  <p:embed/>
                </p:oleObj>
              </mc:Choice>
              <mc:Fallback>
                <p:oleObj name="Równanie" r:id="rId7" imgW="1600200" imgH="2413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4419"/>
                        <a:ext cx="27193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3081338" y="2477731"/>
          <a:ext cx="1338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8" name="Równanie" r:id="rId9" imgW="787400" imgH="228600" progId="Equation.3">
                  <p:embed/>
                </p:oleObj>
              </mc:Choice>
              <mc:Fallback>
                <p:oleObj name="Równanie" r:id="rId9" imgW="7874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477731"/>
                        <a:ext cx="13382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93688" y="3477856"/>
            <a:ext cx="414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Zakres zmian wejścia sieci</a:t>
            </a: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/>
        </p:nvGraphicFramePr>
        <p:xfrm>
          <a:off x="400050" y="4146194"/>
          <a:ext cx="8556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Równanie" r:id="rId11" imgW="494870" imgH="215713" progId="Equation.3">
                  <p:embed/>
                </p:oleObj>
              </mc:Choice>
              <mc:Fallback>
                <p:oleObj name="Równanie" r:id="rId11" imgW="494870" imgH="215713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146194"/>
                        <a:ext cx="8556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/>
        </p:nvGraphicFramePr>
        <p:xfrm>
          <a:off x="1395413" y="4171594"/>
          <a:ext cx="13382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0" name="Równanie" r:id="rId13" imgW="774364" imgH="215806" progId="Equation.3">
                  <p:embed/>
                </p:oleObj>
              </mc:Choice>
              <mc:Fallback>
                <p:oleObj name="Równanie" r:id="rId13" imgW="774364" imgH="215806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171594"/>
                        <a:ext cx="1338262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9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1188" y="2298344"/>
            <a:ext cx="4295775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5889625" y="5871806"/>
          <a:ext cx="13382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1" name="Równanie" r:id="rId16" imgW="774364" imgH="215806" progId="Equation.3">
                  <p:embed/>
                </p:oleObj>
              </mc:Choice>
              <mc:Fallback>
                <p:oleObj name="Równanie" r:id="rId16" imgW="774364" imgH="215806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5871806"/>
                        <a:ext cx="133826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4103688" y="3887431"/>
          <a:ext cx="2190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2" name="Równanie" r:id="rId17" imgW="126835" imgH="139518" progId="Equation.3">
                  <p:embed/>
                </p:oleObj>
              </mc:Choice>
              <mc:Fallback>
                <p:oleObj name="Równanie" r:id="rId17" imgW="126835" imgH="139518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87431"/>
                        <a:ext cx="219075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3375" y="519489"/>
            <a:ext cx="389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Składowe odpowiedzi sieci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622300" y="1064002"/>
          <a:ext cx="39655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0" name="Równanie" r:id="rId3" imgW="2336800" imgH="508000" progId="Equation.3">
                  <p:embed/>
                </p:oleObj>
              </mc:Choice>
              <mc:Fallback>
                <p:oleObj name="Równanie" r:id="rId3" imgW="2336800" imgH="508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064002"/>
                        <a:ext cx="396557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93713" y="2078414"/>
          <a:ext cx="72501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1" name="Równanie" r:id="rId5" imgW="4267200" imgH="508000" progId="Equation.3">
                  <p:embed/>
                </p:oleObj>
              </mc:Choice>
              <mc:Fallback>
                <p:oleObj name="Równanie" r:id="rId5" imgW="4267200" imgH="5080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2078414"/>
                        <a:ext cx="7250112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14338" y="3188077"/>
          <a:ext cx="6524625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2" name="Równanie" r:id="rId7" imgW="3848100" imgH="990600" progId="Equation.3">
                  <p:embed/>
                </p:oleObj>
              </mc:Choice>
              <mc:Fallback>
                <p:oleObj name="Równanie" r:id="rId7" imgW="3848100" imgH="990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188077"/>
                        <a:ext cx="6524625" cy="168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52438" y="4905752"/>
          <a:ext cx="641191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3" name="Równanie" r:id="rId9" imgW="3771900" imgH="723900" progId="Equation.3">
                  <p:embed/>
                </p:oleObj>
              </mc:Choice>
              <mc:Fallback>
                <p:oleObj name="Równanie" r:id="rId9" imgW="3771900" imgH="723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905752"/>
                        <a:ext cx="6411912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23850" y="655160"/>
            <a:ext cx="8539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 modelowaniu i identyfikacji wykorzystywane są zdolności sztucznych sieci neuronowych do aproksymacji zależności pomiędzy zmiennymi </a:t>
            </a:r>
            <a:endParaRPr lang="pl-PL" sz="16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3514" y="1279505"/>
            <a:ext cx="8539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Rozpocznijmy od prostego przykładu </a:t>
            </a:r>
            <a:endParaRPr lang="pl-PL" sz="16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3413" y="1737835"/>
            <a:ext cx="7662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Dla uproszczenia, skupmy się dalej na sieciach o jednym wyjściu i jednym wejściu (SISO)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754188" y="2460305"/>
          <a:ext cx="6195193" cy="38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1" name="Obraz" r:id="rId3" imgW="6549656" imgH="4098092" progId="Word.Picture.8">
                  <p:embed/>
                </p:oleObj>
              </mc:Choice>
              <mc:Fallback>
                <p:oleObj name="Obraz" r:id="rId3" imgW="6549656" imgH="4098092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460305"/>
                        <a:ext cx="6195193" cy="386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93713" y="706567"/>
          <a:ext cx="59959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4" name="Równanie" r:id="rId3" imgW="3314700" imgH="482600" progId="Equation.3">
                  <p:embed/>
                </p:oleObj>
              </mc:Choice>
              <mc:Fallback>
                <p:oleObj name="Równanie" r:id="rId3" imgW="3314700" imgH="482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706567"/>
                        <a:ext cx="59959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113" y="2111505"/>
            <a:ext cx="4295775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 rot="2520050">
            <a:off x="5323974" y="3985429"/>
            <a:ext cx="259765" cy="519351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 rot="2520050">
            <a:off x="7370261" y="3186916"/>
            <a:ext cx="259765" cy="519351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63600" y="644535"/>
            <a:ext cx="2549525" cy="519351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138363" y="1219330"/>
            <a:ext cx="2987675" cy="27813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138363" y="1232030"/>
            <a:ext cx="5060950" cy="18923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92513" y="2092455"/>
            <a:ext cx="6191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52825" y="669935"/>
            <a:ext cx="2549525" cy="519351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829175" y="1244730"/>
            <a:ext cx="541338" cy="252412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841875" y="1244730"/>
            <a:ext cx="2589213" cy="1700212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046663" y="1692405"/>
            <a:ext cx="6191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66688" y="1833692"/>
            <a:ext cx="3143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Punkt środkowy funkcji sigmoidalnej pojedynczych neuronów</a:t>
            </a:r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571500" y="3746630"/>
          <a:ext cx="2311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5" name="Równanie" r:id="rId6" imgW="1143000" imgH="241300" progId="Equation.3">
                  <p:embed/>
                </p:oleObj>
              </mc:Choice>
              <mc:Fallback>
                <p:oleObj name="Równanie" r:id="rId6" imgW="1143000" imgH="2413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746630"/>
                        <a:ext cx="2311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90500" y="3340230"/>
            <a:ext cx="314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Neuron 1, warstwa 1</a:t>
            </a:r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812800" y="2857630"/>
          <a:ext cx="18240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6" name="Równanie" r:id="rId8" imgW="901309" imgH="203112" progId="Equation.3">
                  <p:embed/>
                </p:oleObj>
              </mc:Choice>
              <mc:Fallback>
                <p:oleObj name="Równanie" r:id="rId8" imgW="901309" imgH="203112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857630"/>
                        <a:ext cx="182403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366713" y="4221292"/>
          <a:ext cx="32877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7" name="Równanie" r:id="rId10" imgW="1625600" imgH="228600" progId="Equation.3">
                  <p:embed/>
                </p:oleObj>
              </mc:Choice>
              <mc:Fallback>
                <p:oleObj name="Równanie" r:id="rId10" imgW="1625600" imgH="2286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4221292"/>
                        <a:ext cx="3287712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82588" y="4807080"/>
            <a:ext cx="314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Neuron 2, warstwa 1</a:t>
            </a:r>
          </a:p>
        </p:txBody>
      </p:sp>
      <p:graphicFrame>
        <p:nvGraphicFramePr>
          <p:cNvPr id="20" name="Object 22"/>
          <p:cNvGraphicFramePr>
            <a:graphicFrameLocks noChangeAspect="1"/>
          </p:cNvGraphicFramePr>
          <p:nvPr/>
        </p:nvGraphicFramePr>
        <p:xfrm>
          <a:off x="815975" y="5200780"/>
          <a:ext cx="2336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8" name="Równanie" r:id="rId12" imgW="1155700" imgH="241300" progId="Equation.3">
                  <p:embed/>
                </p:oleObj>
              </mc:Choice>
              <mc:Fallback>
                <p:oleObj name="Równanie" r:id="rId12" imgW="1155700" imgH="241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00780"/>
                        <a:ext cx="2336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/>
          <p:cNvGraphicFramePr>
            <a:graphicFrameLocks noChangeAspect="1"/>
          </p:cNvGraphicFramePr>
          <p:nvPr/>
        </p:nvGraphicFramePr>
        <p:xfrm>
          <a:off x="522288" y="5675442"/>
          <a:ext cx="3492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9" name="Równanie" r:id="rId14" imgW="1727200" imgH="228600" progId="Equation.3">
                  <p:embed/>
                </p:oleObj>
              </mc:Choice>
              <mc:Fallback>
                <p:oleObj name="Równanie" r:id="rId14" imgW="17272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5675442"/>
                        <a:ext cx="34925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1327150" y="4257805"/>
            <a:ext cx="3630613" cy="65722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1339850" y="1244730"/>
            <a:ext cx="3089275" cy="36830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1390650" y="3356105"/>
            <a:ext cx="5626100" cy="9048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1389063" y="1230442"/>
            <a:ext cx="500062" cy="222726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0"/>
          <p:cNvSpPr>
            <a:spLocks noChangeArrowheads="1"/>
          </p:cNvSpPr>
          <p:nvPr/>
        </p:nvSpPr>
        <p:spPr bwMode="auto">
          <a:xfrm>
            <a:off x="1524000" y="1465271"/>
            <a:ext cx="6086475" cy="491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375" y="530233"/>
            <a:ext cx="5989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Zmiany wartości wag i progów i odpowiedź sieci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22250" y="1011246"/>
          <a:ext cx="85963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Równanie" r:id="rId3" imgW="5702300" imgH="241300" progId="Equation.3">
                  <p:embed/>
                </p:oleObj>
              </mc:Choice>
              <mc:Fallback>
                <p:oleObj name="Równanie" r:id="rId3" imgW="57023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011246"/>
                        <a:ext cx="85963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65271"/>
            <a:ext cx="6086475" cy="491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4150" y="1633546"/>
            <a:ext cx="1536700" cy="55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75" y="4240221"/>
            <a:ext cx="1565275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4050" y="1611321"/>
            <a:ext cx="1260475" cy="50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50" y="4232283"/>
            <a:ext cx="13541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73088" y="492175"/>
            <a:ext cx="8266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Przykłady – funkcje jednej zmiennej; a funkcje większej liczby zmiennych?</a:t>
            </a:r>
          </a:p>
        </p:txBody>
      </p:sp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3724275"/>
            <a:ext cx="3949700" cy="260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upa 75"/>
          <p:cNvGrpSpPr>
            <a:grpSpLocks/>
          </p:cNvGrpSpPr>
          <p:nvPr/>
        </p:nvGrpSpPr>
        <p:grpSpPr bwMode="auto">
          <a:xfrm>
            <a:off x="254000" y="917575"/>
            <a:ext cx="3940175" cy="3243263"/>
            <a:chOff x="254453" y="917121"/>
            <a:chExt cx="3940176" cy="3244397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1297442" y="1559152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2" name="Obraz" r:id="rId4" imgW="608076" imgH="516636" progId="Word.Picture.8">
                    <p:embed/>
                  </p:oleObj>
                </mc:Choice>
                <mc:Fallback>
                  <p:oleObj name="Obraz" r:id="rId4" imgW="608076" imgH="516636" progId="Word.Picture.8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7442" y="1559152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2"/>
            <p:cNvGraphicFramePr>
              <a:graphicFrameLocks noChangeAspect="1"/>
            </p:cNvGraphicFramePr>
            <p:nvPr/>
          </p:nvGraphicFramePr>
          <p:xfrm>
            <a:off x="254453" y="1554163"/>
            <a:ext cx="27622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3" name="Równanie" r:id="rId6" imgW="164885" imgH="215619" progId="Equation.3">
                    <p:embed/>
                  </p:oleObj>
                </mc:Choice>
                <mc:Fallback>
                  <p:oleObj name="Równanie" r:id="rId6" imgW="164885" imgH="215619" progId="Equation.3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53" y="1554163"/>
                          <a:ext cx="276225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5"/>
            <p:cNvGraphicFramePr>
              <a:graphicFrameLocks noChangeAspect="1"/>
            </p:cNvGraphicFramePr>
            <p:nvPr/>
          </p:nvGraphicFramePr>
          <p:xfrm>
            <a:off x="3475038" y="2598738"/>
            <a:ext cx="215900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4" name="Równanie" r:id="rId8" imgW="126725" imgH="126725" progId="Equation.3">
                    <p:embed/>
                  </p:oleObj>
                </mc:Choice>
                <mc:Fallback>
                  <p:oleObj name="Równanie" r:id="rId8" imgW="126725" imgH="126725" progId="Equation.3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38" y="2598738"/>
                          <a:ext cx="215900" cy="217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Łącznik prosty ze strzałką 40"/>
            <p:cNvCxnSpPr>
              <a:cxnSpLocks noChangeShapeType="1"/>
              <a:stCxn id="13" idx="1"/>
            </p:cNvCxnSpPr>
            <p:nvPr/>
          </p:nvCxnSpPr>
          <p:spPr bwMode="auto">
            <a:xfrm rot="10800000" flipH="1">
              <a:off x="377370" y="1814289"/>
              <a:ext cx="1059888" cy="361313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Łącznik prosty ze strzałką 43"/>
            <p:cNvCxnSpPr>
              <a:cxnSpLocks noChangeShapeType="1"/>
            </p:cNvCxnSpPr>
            <p:nvPr/>
          </p:nvCxnSpPr>
          <p:spPr bwMode="auto">
            <a:xfrm rot="5400000" flipH="1" flipV="1">
              <a:off x="1879940" y="2997314"/>
              <a:ext cx="1015776" cy="826863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Łącznik prosty ze strzałką 46"/>
            <p:cNvCxnSpPr>
              <a:cxnSpLocks noChangeShapeType="1"/>
            </p:cNvCxnSpPr>
            <p:nvPr/>
          </p:nvCxnSpPr>
          <p:spPr bwMode="auto">
            <a:xfrm>
              <a:off x="464685" y="3759427"/>
              <a:ext cx="957715" cy="14491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Łącznik prosty ze strzałką 51"/>
            <p:cNvCxnSpPr>
              <a:cxnSpLocks noChangeShapeType="1"/>
            </p:cNvCxnSpPr>
            <p:nvPr/>
          </p:nvCxnSpPr>
          <p:spPr bwMode="auto">
            <a:xfrm rot="16200000" flipH="1">
              <a:off x="1872456" y="1872456"/>
              <a:ext cx="1001490" cy="91417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Łącznik prosty ze strzałką 57"/>
            <p:cNvCxnSpPr>
              <a:cxnSpLocks noChangeShapeType="1"/>
              <a:stCxn id="17" idx="2"/>
            </p:cNvCxnSpPr>
            <p:nvPr/>
          </p:nvCxnSpPr>
          <p:spPr bwMode="auto">
            <a:xfrm rot="5400000" flipH="1" flipV="1">
              <a:off x="-194570" y="2538516"/>
              <a:ext cx="2282913" cy="921998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3" name="Prostokąt 40"/>
            <p:cNvSpPr>
              <a:spLocks noChangeArrowheads="1"/>
            </p:cNvSpPr>
            <p:nvPr/>
          </p:nvSpPr>
          <p:spPr bwMode="auto">
            <a:xfrm>
              <a:off x="377370" y="1944687"/>
              <a:ext cx="144463" cy="46182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Łącznik prosty ze strzałką 46"/>
            <p:cNvCxnSpPr>
              <a:cxnSpLocks noChangeShapeType="1"/>
            </p:cNvCxnSpPr>
            <p:nvPr/>
          </p:nvCxnSpPr>
          <p:spPr bwMode="auto">
            <a:xfrm flipV="1">
              <a:off x="3395662" y="2859314"/>
              <a:ext cx="798967" cy="22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Łącznik prosty ze strzałką 46"/>
            <p:cNvCxnSpPr>
              <a:cxnSpLocks noChangeShapeType="1"/>
            </p:cNvCxnSpPr>
            <p:nvPr/>
          </p:nvCxnSpPr>
          <p:spPr bwMode="auto">
            <a:xfrm rot="16200000" flipH="1">
              <a:off x="22336" y="2431707"/>
              <a:ext cx="1871664" cy="1015549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1132795" y="1363662"/>
              <a:ext cx="478291" cy="18936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7" name="Prostokąt 40"/>
            <p:cNvSpPr>
              <a:spLocks noChangeArrowheads="1"/>
            </p:cNvSpPr>
            <p:nvPr/>
          </p:nvSpPr>
          <p:spPr bwMode="auto">
            <a:xfrm>
              <a:off x="413656" y="3679144"/>
              <a:ext cx="144463" cy="46182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331005" y="3610656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5" name="Obraz" r:id="rId10" imgW="608076" imgH="516636" progId="Word.Picture.8">
                    <p:embed/>
                  </p:oleObj>
                </mc:Choice>
                <mc:Fallback>
                  <p:oleObj name="Obraz" r:id="rId10" imgW="608076" imgH="516636" progId="Word.Picture.8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005" y="3610656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279854" y="3301774"/>
            <a:ext cx="29686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6" name="Równanie" r:id="rId12" imgW="177569" imgH="215619" progId="Equation.3">
                    <p:embed/>
                  </p:oleObj>
                </mc:Choice>
                <mc:Fallback>
                  <p:oleObj name="Równanie" r:id="rId12" imgW="177569" imgH="215619" progId="Equation.3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854" y="3301774"/>
                          <a:ext cx="296863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3"/>
            <p:cNvGraphicFramePr>
              <a:graphicFrameLocks noChangeAspect="1"/>
            </p:cNvGraphicFramePr>
            <p:nvPr/>
          </p:nvGraphicFramePr>
          <p:xfrm>
            <a:off x="2724603" y="2594656"/>
            <a:ext cx="652463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7" name="Obraz" r:id="rId14" imgW="608076" imgH="516636" progId="Word.Picture.8">
                    <p:embed/>
                  </p:oleObj>
                </mc:Choice>
                <mc:Fallback>
                  <p:oleObj name="Obraz" r:id="rId14" imgW="608076" imgH="516636" progId="Word.Picture.8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603" y="2594656"/>
                          <a:ext cx="652463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1205367" y="3395662"/>
              <a:ext cx="471033" cy="153080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2605996" y="2401434"/>
              <a:ext cx="471033" cy="153080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23" name="Object 14"/>
            <p:cNvGraphicFramePr>
              <a:graphicFrameLocks noChangeAspect="1"/>
            </p:cNvGraphicFramePr>
            <p:nvPr/>
          </p:nvGraphicFramePr>
          <p:xfrm>
            <a:off x="851808" y="1631043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8" name="Równanie" r:id="rId15" imgW="114151" imgH="164885" progId="Equation.3">
                    <p:embed/>
                  </p:oleObj>
                </mc:Choice>
                <mc:Fallback>
                  <p:oleObj name="Równanie" r:id="rId15" imgW="114151" imgH="164885" progId="Equation.3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808" y="1631043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827996" y="3856945"/>
            <a:ext cx="192087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9" name="Równanie" r:id="rId17" imgW="114151" imgH="164885" progId="Equation.3">
                    <p:embed/>
                  </p:oleObj>
                </mc:Choice>
                <mc:Fallback>
                  <p:oleObj name="Równanie" r:id="rId17" imgW="114151" imgH="164885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996" y="3856945"/>
                          <a:ext cx="192087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6"/>
            <p:cNvGraphicFramePr>
              <a:graphicFrameLocks noChangeAspect="1"/>
            </p:cNvGraphicFramePr>
            <p:nvPr/>
          </p:nvGraphicFramePr>
          <p:xfrm>
            <a:off x="802142" y="2129291"/>
            <a:ext cx="36195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0" name="Równanie" r:id="rId18" imgW="215619" imgH="164885" progId="Equation.3">
                    <p:embed/>
                  </p:oleObj>
                </mc:Choice>
                <mc:Fallback>
                  <p:oleObj name="Równanie" r:id="rId18" imgW="215619" imgH="164885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142" y="2129291"/>
                          <a:ext cx="361950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806903" y="3338740"/>
            <a:ext cx="361950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1" name="Równanie" r:id="rId20" imgW="215619" imgH="164885" progId="Equation.3">
                    <p:embed/>
                  </p:oleObj>
                </mc:Choice>
                <mc:Fallback>
                  <p:oleObj name="Równanie" r:id="rId20" imgW="215619" imgH="164885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903" y="3338740"/>
                          <a:ext cx="361950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/>
          </p:nvGraphicFramePr>
          <p:xfrm>
            <a:off x="1440997" y="3299960"/>
            <a:ext cx="5746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2" name="Równanie" r:id="rId21" imgW="342603" imgH="177646" progId="Equation.3">
                    <p:embed/>
                  </p:oleObj>
                </mc:Choice>
                <mc:Fallback>
                  <p:oleObj name="Równanie" r:id="rId21" imgW="342603" imgH="177646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997" y="3299960"/>
                          <a:ext cx="57467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9"/>
            <p:cNvGraphicFramePr>
              <a:graphicFrameLocks noChangeAspect="1"/>
            </p:cNvGraphicFramePr>
            <p:nvPr/>
          </p:nvGraphicFramePr>
          <p:xfrm>
            <a:off x="1359580" y="1201284"/>
            <a:ext cx="5746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3" name="Równanie" r:id="rId23" imgW="342603" imgH="177646" progId="Equation.3">
                    <p:embed/>
                  </p:oleObj>
                </mc:Choice>
                <mc:Fallback>
                  <p:oleObj name="Równanie" r:id="rId23" imgW="342603" imgH="177646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9580" y="1201284"/>
                          <a:ext cx="57467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0"/>
            <p:cNvGraphicFramePr>
              <a:graphicFrameLocks noChangeAspect="1"/>
            </p:cNvGraphicFramePr>
            <p:nvPr/>
          </p:nvGraphicFramePr>
          <p:xfrm>
            <a:off x="2236561" y="1911349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4" name="Równanie" r:id="rId24" imgW="114151" imgH="164885" progId="Equation.3">
                    <p:embed/>
                  </p:oleObj>
                </mc:Choice>
                <mc:Fallback>
                  <p:oleObj name="Równanie" r:id="rId24" imgW="114151" imgH="164885" progId="Equation.3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6561" y="1911349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1"/>
            <p:cNvGraphicFramePr>
              <a:graphicFrameLocks noChangeAspect="1"/>
            </p:cNvGraphicFramePr>
            <p:nvPr/>
          </p:nvGraphicFramePr>
          <p:xfrm>
            <a:off x="2236561" y="3116035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5" name="Równanie" r:id="rId25" imgW="114151" imgH="164885" progId="Equation.3">
                    <p:embed/>
                  </p:oleObj>
                </mc:Choice>
                <mc:Fallback>
                  <p:oleObj name="Równanie" r:id="rId25" imgW="114151" imgH="164885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6561" y="3116035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2874056" y="2252209"/>
            <a:ext cx="5746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6" name="Równanie" r:id="rId26" imgW="342603" imgH="177646" progId="Equation.3">
                    <p:embed/>
                  </p:oleObj>
                </mc:Choice>
                <mc:Fallback>
                  <p:oleObj name="Równanie" r:id="rId26" imgW="342603" imgH="177646" progId="Equation.3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4056" y="2252209"/>
                          <a:ext cx="57467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Prostokąt 66"/>
            <p:cNvSpPr>
              <a:spLocks noChangeArrowheads="1"/>
            </p:cNvSpPr>
            <p:nvPr/>
          </p:nvSpPr>
          <p:spPr bwMode="auto">
            <a:xfrm>
              <a:off x="1299028" y="3098800"/>
              <a:ext cx="116116" cy="46182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1249590" y="2825750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7" name="Równanie" r:id="rId27" imgW="114151" imgH="164885" progId="Equation.3">
                    <p:embed/>
                  </p:oleObj>
                </mc:Choice>
                <mc:Fallback>
                  <p:oleObj name="Równanie" r:id="rId27" imgW="114151" imgH="164885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590" y="2825750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Prostokąt 68"/>
            <p:cNvSpPr>
              <a:spLocks noChangeArrowheads="1"/>
            </p:cNvSpPr>
            <p:nvPr/>
          </p:nvSpPr>
          <p:spPr bwMode="auto">
            <a:xfrm>
              <a:off x="1190171" y="1190171"/>
              <a:ext cx="116116" cy="46182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5" name="Object 26"/>
            <p:cNvGraphicFramePr>
              <a:graphicFrameLocks noChangeAspect="1"/>
            </p:cNvGraphicFramePr>
            <p:nvPr/>
          </p:nvGraphicFramePr>
          <p:xfrm>
            <a:off x="1140733" y="917121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8" name="Równanie" r:id="rId28" imgW="114151" imgH="164885" progId="Equation.3">
                    <p:embed/>
                  </p:oleObj>
                </mc:Choice>
                <mc:Fallback>
                  <p:oleObj name="Równanie" r:id="rId28" imgW="114151" imgH="164885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0733" y="917121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Prostokąt 70"/>
            <p:cNvSpPr>
              <a:spLocks noChangeArrowheads="1"/>
            </p:cNvSpPr>
            <p:nvPr/>
          </p:nvSpPr>
          <p:spPr bwMode="auto">
            <a:xfrm>
              <a:off x="2699656" y="2148115"/>
              <a:ext cx="116116" cy="46182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7"/>
            <p:cNvGraphicFramePr>
              <a:graphicFrameLocks noChangeAspect="1"/>
            </p:cNvGraphicFramePr>
            <p:nvPr/>
          </p:nvGraphicFramePr>
          <p:xfrm>
            <a:off x="2650218" y="1875065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9" name="Równanie" r:id="rId29" imgW="114151" imgH="164885" progId="Equation.3">
                    <p:embed/>
                  </p:oleObj>
                </mc:Choice>
                <mc:Fallback>
                  <p:oleObj name="Równanie" r:id="rId29" imgW="114151" imgH="164885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0218" y="1875065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upa 74"/>
          <p:cNvGrpSpPr>
            <a:grpSpLocks/>
          </p:cNvGrpSpPr>
          <p:nvPr/>
        </p:nvGrpSpPr>
        <p:grpSpPr bwMode="auto">
          <a:xfrm>
            <a:off x="4289425" y="1136650"/>
            <a:ext cx="3295650" cy="2878138"/>
            <a:chOff x="4288972" y="1136423"/>
            <a:chExt cx="3296571" cy="2877745"/>
          </a:xfrm>
        </p:grpSpPr>
        <p:pic>
          <p:nvPicPr>
            <p:cNvPr id="39" name="Picture 2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462236" y="1136423"/>
              <a:ext cx="3123307" cy="2622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0" name="pole tekstowe 72"/>
            <p:cNvSpPr txBox="1">
              <a:spLocks noChangeArrowheads="1"/>
            </p:cNvSpPr>
            <p:nvPr/>
          </p:nvSpPr>
          <p:spPr bwMode="auto">
            <a:xfrm>
              <a:off x="6154058" y="3614058"/>
              <a:ext cx="5225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000"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20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pole tekstowe 73"/>
            <p:cNvSpPr txBox="1">
              <a:spLocks noChangeArrowheads="1"/>
            </p:cNvSpPr>
            <p:nvPr/>
          </p:nvSpPr>
          <p:spPr bwMode="auto">
            <a:xfrm>
              <a:off x="4288972" y="1894116"/>
              <a:ext cx="5225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000"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20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2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7"/>
          <p:cNvGrpSpPr>
            <a:grpSpLocks/>
          </p:cNvGrpSpPr>
          <p:nvPr/>
        </p:nvGrpSpPr>
        <p:grpSpPr bwMode="auto">
          <a:xfrm>
            <a:off x="236538" y="895350"/>
            <a:ext cx="3957637" cy="4843463"/>
            <a:chOff x="236311" y="895350"/>
            <a:chExt cx="3958318" cy="4843237"/>
          </a:xfrm>
        </p:grpSpPr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1370014" y="3416981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86" name="Obraz" r:id="rId3" imgW="608076" imgH="516636" progId="Word.Picture.8">
                    <p:embed/>
                  </p:oleObj>
                </mc:Choice>
                <mc:Fallback>
                  <p:oleObj name="Obraz" r:id="rId3" imgW="608076" imgH="516636" progId="Word.Picture.8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0014" y="3416981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2"/>
            <p:cNvGraphicFramePr>
              <a:graphicFrameLocks noChangeAspect="1"/>
            </p:cNvGraphicFramePr>
            <p:nvPr/>
          </p:nvGraphicFramePr>
          <p:xfrm>
            <a:off x="312510" y="2105706"/>
            <a:ext cx="27622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87" name="Równanie" r:id="rId5" imgW="164885" imgH="215619" progId="Equation.3">
                    <p:embed/>
                  </p:oleObj>
                </mc:Choice>
                <mc:Fallback>
                  <p:oleObj name="Równanie" r:id="rId5" imgW="164885" imgH="215619" progId="Equation.3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10" y="2105706"/>
                          <a:ext cx="276225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5"/>
            <p:cNvGraphicFramePr>
              <a:graphicFrameLocks noChangeAspect="1"/>
            </p:cNvGraphicFramePr>
            <p:nvPr/>
          </p:nvGraphicFramePr>
          <p:xfrm>
            <a:off x="3475038" y="3324452"/>
            <a:ext cx="215900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88" name="Równanie" r:id="rId7" imgW="126725" imgH="126725" progId="Equation.3">
                    <p:embed/>
                  </p:oleObj>
                </mc:Choice>
                <mc:Fallback>
                  <p:oleObj name="Równanie" r:id="rId7" imgW="126725" imgH="126725" progId="Equation.3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38" y="3324452"/>
                          <a:ext cx="215900" cy="217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Łącznik prosty ze strzałką 40"/>
            <p:cNvCxnSpPr>
              <a:cxnSpLocks noChangeShapeType="1"/>
              <a:stCxn id="11" idx="1"/>
            </p:cNvCxnSpPr>
            <p:nvPr/>
          </p:nvCxnSpPr>
          <p:spPr bwMode="auto">
            <a:xfrm rot="10800000" flipH="1">
              <a:off x="406397" y="1756229"/>
              <a:ext cx="943431" cy="81302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Łącznik prosty ze strzałką 43"/>
            <p:cNvCxnSpPr>
              <a:cxnSpLocks noChangeShapeType="1"/>
            </p:cNvCxnSpPr>
            <p:nvPr/>
          </p:nvCxnSpPr>
          <p:spPr bwMode="auto">
            <a:xfrm flipV="1">
              <a:off x="2003425" y="3657600"/>
              <a:ext cx="855889" cy="57834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Łącznik prosty ze strzałką 46"/>
            <p:cNvCxnSpPr>
              <a:cxnSpLocks noChangeShapeType="1"/>
            </p:cNvCxnSpPr>
            <p:nvPr/>
          </p:nvCxnSpPr>
          <p:spPr bwMode="auto">
            <a:xfrm rot="16200000" flipH="1">
              <a:off x="-464229" y="3527198"/>
              <a:ext cx="2844573" cy="986744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Łącznik prosty ze strzałką 51"/>
            <p:cNvCxnSpPr>
              <a:cxnSpLocks noChangeShapeType="1"/>
            </p:cNvCxnSpPr>
            <p:nvPr/>
          </p:nvCxnSpPr>
          <p:spPr bwMode="auto">
            <a:xfrm rot="16200000" flipH="1">
              <a:off x="1502342" y="2242569"/>
              <a:ext cx="1741715" cy="914173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Łącznik prosty ze strzałką 57"/>
            <p:cNvCxnSpPr>
              <a:cxnSpLocks noChangeShapeType="1"/>
            </p:cNvCxnSpPr>
            <p:nvPr/>
          </p:nvCxnSpPr>
          <p:spPr bwMode="auto">
            <a:xfrm rot="5400000" flipH="1" flipV="1">
              <a:off x="-443197" y="2801427"/>
              <a:ext cx="2707594" cy="820399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1" name="Prostokąt 40"/>
            <p:cNvSpPr>
              <a:spLocks noChangeArrowheads="1"/>
            </p:cNvSpPr>
            <p:nvPr/>
          </p:nvSpPr>
          <p:spPr bwMode="auto">
            <a:xfrm>
              <a:off x="406398" y="2496230"/>
              <a:ext cx="144463" cy="14605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cxnSp>
          <p:nvCxnSpPr>
            <p:cNvPr id="12" name="Łącznik prosty ze strzałką 46"/>
            <p:cNvCxnSpPr>
              <a:cxnSpLocks noChangeShapeType="1"/>
            </p:cNvCxnSpPr>
            <p:nvPr/>
          </p:nvCxnSpPr>
          <p:spPr bwMode="auto">
            <a:xfrm flipV="1">
              <a:off x="3395662" y="3585028"/>
              <a:ext cx="798967" cy="22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Łącznik prosty ze strzałką 46"/>
            <p:cNvCxnSpPr>
              <a:cxnSpLocks noChangeShapeType="1"/>
            </p:cNvCxnSpPr>
            <p:nvPr/>
          </p:nvCxnSpPr>
          <p:spPr bwMode="auto">
            <a:xfrm rot="16200000" flipH="1">
              <a:off x="377935" y="2700220"/>
              <a:ext cx="1233037" cy="942979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1132795" y="1363662"/>
              <a:ext cx="478291" cy="18936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5" name="Prostokąt 40"/>
            <p:cNvSpPr>
              <a:spLocks noChangeArrowheads="1"/>
            </p:cNvSpPr>
            <p:nvPr/>
          </p:nvSpPr>
          <p:spPr bwMode="auto">
            <a:xfrm>
              <a:off x="399142" y="4535487"/>
              <a:ext cx="144463" cy="14605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16" name="Object 7"/>
            <p:cNvGraphicFramePr>
              <a:graphicFrameLocks noChangeAspect="1"/>
            </p:cNvGraphicFramePr>
            <p:nvPr/>
          </p:nvGraphicFramePr>
          <p:xfrm>
            <a:off x="2709862" y="3363913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89" name="Obraz" r:id="rId9" imgW="608076" imgH="516636" progId="Word.Picture.8">
                    <p:embed/>
                  </p:oleObj>
                </mc:Choice>
                <mc:Fallback>
                  <p:oleObj name="Obraz" r:id="rId9" imgW="608076" imgH="516636" progId="Word.Picture.8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9862" y="3363913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236311" y="4143602"/>
            <a:ext cx="29686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0" name="Równanie" r:id="rId11" imgW="177569" imgH="215619" progId="Equation.3">
                    <p:embed/>
                  </p:oleObj>
                </mc:Choice>
                <mc:Fallback>
                  <p:oleObj name="Równanie" r:id="rId11" imgW="177569" imgH="215619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11" y="4143602"/>
                          <a:ext cx="296863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1205367" y="3395662"/>
              <a:ext cx="471033" cy="153080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2605996" y="3127148"/>
              <a:ext cx="471033" cy="153080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651556" y="1925185"/>
            <a:ext cx="214312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1" name="Równanie" r:id="rId13" imgW="126725" imgH="177415" progId="Equation.3">
                    <p:embed/>
                  </p:oleObj>
                </mc:Choice>
                <mc:Fallback>
                  <p:oleObj name="Równanie" r:id="rId13" imgW="126725" imgH="177415" progId="Equation.3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556" y="1925185"/>
                          <a:ext cx="214312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806224" y="4484461"/>
            <a:ext cx="38417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2" name="Równanie" r:id="rId15" imgW="228402" imgH="177646" progId="Equation.3">
                    <p:embed/>
                  </p:oleObj>
                </mc:Choice>
                <mc:Fallback>
                  <p:oleObj name="Równanie" r:id="rId15" imgW="228402" imgH="177646" progId="Equation.3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224" y="4484461"/>
                          <a:ext cx="384175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3"/>
            <p:cNvGraphicFramePr>
              <a:graphicFrameLocks noChangeAspect="1"/>
            </p:cNvGraphicFramePr>
            <p:nvPr/>
          </p:nvGraphicFramePr>
          <p:xfrm>
            <a:off x="792389" y="5225597"/>
            <a:ext cx="361950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3" name="Równanie" r:id="rId17" imgW="215619" imgH="164885" progId="Equation.3">
                    <p:embed/>
                  </p:oleObj>
                </mc:Choice>
                <mc:Fallback>
                  <p:oleObj name="Równanie" r:id="rId17" imgW="215619" imgH="164885" progId="Equation.3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389" y="5225597"/>
                          <a:ext cx="361950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4"/>
            <p:cNvGraphicFramePr>
              <a:graphicFrameLocks noChangeAspect="1"/>
            </p:cNvGraphicFramePr>
            <p:nvPr/>
          </p:nvGraphicFramePr>
          <p:xfrm>
            <a:off x="708253" y="2527300"/>
            <a:ext cx="21272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4" name="Równanie" r:id="rId19" imgW="126780" imgH="164814" progId="Equation.3">
                    <p:embed/>
                  </p:oleObj>
                </mc:Choice>
                <mc:Fallback>
                  <p:oleObj name="Równanie" r:id="rId19" imgW="126780" imgH="164814" progId="Equation.3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253" y="2527300"/>
                          <a:ext cx="21272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1520825" y="1111250"/>
            <a:ext cx="192088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5" name="Równanie" r:id="rId21" imgW="114151" imgH="164885" progId="Equation.3">
                    <p:embed/>
                  </p:oleObj>
                </mc:Choice>
                <mc:Fallback>
                  <p:oleObj name="Równanie" r:id="rId21" imgW="114151" imgH="164885" progId="Equation.3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825" y="1111250"/>
                          <a:ext cx="192088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6"/>
            <p:cNvGraphicFramePr>
              <a:graphicFrameLocks noChangeAspect="1"/>
            </p:cNvGraphicFramePr>
            <p:nvPr/>
          </p:nvGraphicFramePr>
          <p:xfrm>
            <a:off x="2105932" y="1998435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6" name="Równanie" r:id="rId23" imgW="114151" imgH="164885" progId="Equation.3">
                    <p:embed/>
                  </p:oleObj>
                </mc:Choice>
                <mc:Fallback>
                  <p:oleObj name="Równanie" r:id="rId23" imgW="114151" imgH="164885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5932" y="1998435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2251076" y="3377292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7" name="Równanie" r:id="rId25" imgW="114151" imgH="164885" progId="Equation.3">
                    <p:embed/>
                  </p:oleObj>
                </mc:Choice>
                <mc:Fallback>
                  <p:oleObj name="Równanie" r:id="rId25" imgW="114151" imgH="164885" progId="Equation.3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076" y="3377292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/>
          </p:nvGraphicFramePr>
          <p:xfrm>
            <a:off x="2849563" y="3021013"/>
            <a:ext cx="5953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8" name="Równanie" r:id="rId26" imgW="355138" imgH="177569" progId="Equation.3">
                    <p:embed/>
                  </p:oleObj>
                </mc:Choice>
                <mc:Fallback>
                  <p:oleObj name="Równanie" r:id="rId26" imgW="355138" imgH="177569" progId="Equation.3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563" y="3021013"/>
                          <a:ext cx="595312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Prostokąt 30"/>
            <p:cNvSpPr>
              <a:spLocks noChangeArrowheads="1"/>
            </p:cNvSpPr>
            <p:nvPr/>
          </p:nvSpPr>
          <p:spPr bwMode="auto">
            <a:xfrm>
              <a:off x="1219199" y="1161143"/>
              <a:ext cx="116116" cy="11611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29" name="Prostokąt 31"/>
            <p:cNvSpPr>
              <a:spLocks noChangeArrowheads="1"/>
            </p:cNvSpPr>
            <p:nvPr/>
          </p:nvSpPr>
          <p:spPr bwMode="auto">
            <a:xfrm>
              <a:off x="1299028" y="3098800"/>
              <a:ext cx="116116" cy="11611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30" name="Object 19"/>
            <p:cNvGraphicFramePr>
              <a:graphicFrameLocks noChangeAspect="1"/>
            </p:cNvGraphicFramePr>
            <p:nvPr/>
          </p:nvGraphicFramePr>
          <p:xfrm>
            <a:off x="1146629" y="895350"/>
            <a:ext cx="178934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9" name="Równanie" r:id="rId28" imgW="114151" imgH="164885" progId="Equation.3">
                    <p:embed/>
                  </p:oleObj>
                </mc:Choice>
                <mc:Fallback>
                  <p:oleObj name="Równanie" r:id="rId28" imgW="114151" imgH="164885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6629" y="895350"/>
                          <a:ext cx="178934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0"/>
            <p:cNvGraphicFramePr>
              <a:graphicFrameLocks noChangeAspect="1"/>
            </p:cNvGraphicFramePr>
            <p:nvPr/>
          </p:nvGraphicFramePr>
          <p:xfrm>
            <a:off x="1249590" y="2825750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0" name="Równanie" r:id="rId29" imgW="114151" imgH="164885" progId="Equation.3">
                    <p:embed/>
                  </p:oleObj>
                </mc:Choice>
                <mc:Fallback>
                  <p:oleObj name="Równanie" r:id="rId29" imgW="114151" imgH="164885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590" y="2825750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Prostokąt 34"/>
            <p:cNvSpPr>
              <a:spLocks noChangeArrowheads="1"/>
            </p:cNvSpPr>
            <p:nvPr/>
          </p:nvSpPr>
          <p:spPr bwMode="auto">
            <a:xfrm>
              <a:off x="2728686" y="2902857"/>
              <a:ext cx="116116" cy="11611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33" name="Object 21"/>
            <p:cNvGraphicFramePr>
              <a:graphicFrameLocks noChangeAspect="1"/>
            </p:cNvGraphicFramePr>
            <p:nvPr/>
          </p:nvGraphicFramePr>
          <p:xfrm>
            <a:off x="2679248" y="2629807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1" name="Równanie" r:id="rId30" imgW="114151" imgH="164885" progId="Equation.3">
                    <p:embed/>
                  </p:oleObj>
                </mc:Choice>
                <mc:Fallback>
                  <p:oleObj name="Równanie" r:id="rId30" imgW="114151" imgH="164885" progId="Equation.3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248" y="2629807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8"/>
            <p:cNvGraphicFramePr>
              <a:graphicFrameLocks noChangeAspect="1"/>
            </p:cNvGraphicFramePr>
            <p:nvPr/>
          </p:nvGraphicFramePr>
          <p:xfrm>
            <a:off x="1258661" y="1593395"/>
            <a:ext cx="652463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2" name="Obraz" r:id="rId31" imgW="608076" imgH="516636" progId="Word.Picture.8">
                    <p:embed/>
                  </p:oleObj>
                </mc:Choice>
                <mc:Fallback>
                  <p:oleObj name="Obraz" r:id="rId31" imgW="608076" imgH="516636" progId="Word.Picture.8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661" y="1593395"/>
                          <a:ext cx="652463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3"/>
            <p:cNvGraphicFramePr>
              <a:graphicFrameLocks noChangeAspect="1"/>
            </p:cNvGraphicFramePr>
            <p:nvPr/>
          </p:nvGraphicFramePr>
          <p:xfrm>
            <a:off x="1355045" y="5187725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3" name="Obraz" r:id="rId32" imgW="608076" imgH="516636" progId="Word.Picture.8">
                    <p:embed/>
                  </p:oleObj>
                </mc:Choice>
                <mc:Fallback>
                  <p:oleObj name="Obraz" r:id="rId32" imgW="608076" imgH="516636" progId="Word.Picture.8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5045" y="5187725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Łącznik prosty ze strzałką 57"/>
            <p:cNvCxnSpPr>
              <a:cxnSpLocks noChangeShapeType="1"/>
              <a:stCxn id="15" idx="2"/>
            </p:cNvCxnSpPr>
            <p:nvPr/>
          </p:nvCxnSpPr>
          <p:spPr bwMode="auto">
            <a:xfrm rot="5400000" flipH="1" flipV="1">
              <a:off x="507491" y="3752114"/>
              <a:ext cx="893306" cy="965540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Łącznik prosty ze strzałką 57"/>
            <p:cNvCxnSpPr>
              <a:cxnSpLocks noChangeShapeType="1"/>
              <a:stCxn id="15" idx="2"/>
            </p:cNvCxnSpPr>
            <p:nvPr/>
          </p:nvCxnSpPr>
          <p:spPr bwMode="auto">
            <a:xfrm rot="16200000" flipH="1">
              <a:off x="537199" y="4615712"/>
              <a:ext cx="819377" cy="95102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1198109" y="4926919"/>
              <a:ext cx="478291" cy="18936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39" name="Object 24"/>
            <p:cNvGraphicFramePr>
              <a:graphicFrameLocks noChangeAspect="1"/>
            </p:cNvGraphicFramePr>
            <p:nvPr/>
          </p:nvGraphicFramePr>
          <p:xfrm>
            <a:off x="1518331" y="4735060"/>
            <a:ext cx="2127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4" name="Równanie" r:id="rId33" imgW="126725" imgH="177415" progId="Equation.3">
                    <p:embed/>
                  </p:oleObj>
                </mc:Choice>
                <mc:Fallback>
                  <p:oleObj name="Równanie" r:id="rId33" imgW="126725" imgH="177415" progId="Equation.3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8331" y="4735060"/>
                          <a:ext cx="21272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Prostokąt 53"/>
            <p:cNvSpPr>
              <a:spLocks noChangeArrowheads="1"/>
            </p:cNvSpPr>
            <p:nvPr/>
          </p:nvSpPr>
          <p:spPr bwMode="auto">
            <a:xfrm>
              <a:off x="1284513" y="4724400"/>
              <a:ext cx="116116" cy="11611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41" name="Object 25"/>
            <p:cNvGraphicFramePr>
              <a:graphicFrameLocks noChangeAspect="1"/>
            </p:cNvGraphicFramePr>
            <p:nvPr/>
          </p:nvGraphicFramePr>
          <p:xfrm>
            <a:off x="1211943" y="4458607"/>
            <a:ext cx="178934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5" name="Równanie" r:id="rId35" imgW="114151" imgH="164885" progId="Equation.3">
                    <p:embed/>
                  </p:oleObj>
                </mc:Choice>
                <mc:Fallback>
                  <p:oleObj name="Równanie" r:id="rId35" imgW="114151" imgH="164885" progId="Equation.3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943" y="4458607"/>
                          <a:ext cx="178934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6"/>
            <p:cNvGraphicFramePr>
              <a:graphicFrameLocks noChangeAspect="1"/>
            </p:cNvGraphicFramePr>
            <p:nvPr/>
          </p:nvGraphicFramePr>
          <p:xfrm>
            <a:off x="1435100" y="3098800"/>
            <a:ext cx="38258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6" name="Równanie" r:id="rId36" imgW="228402" imgH="177646" progId="Equation.3">
                    <p:embed/>
                  </p:oleObj>
                </mc:Choice>
                <mc:Fallback>
                  <p:oleObj name="Równanie" r:id="rId36" imgW="228402" imgH="177646" progId="Equation.3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100" y="3098800"/>
                          <a:ext cx="382588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7"/>
            <p:cNvGraphicFramePr>
              <a:graphicFrameLocks noChangeAspect="1"/>
            </p:cNvGraphicFramePr>
            <p:nvPr/>
          </p:nvGraphicFramePr>
          <p:xfrm>
            <a:off x="1159329" y="2210481"/>
            <a:ext cx="38417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7" name="Równanie" r:id="rId38" imgW="228402" imgH="177646" progId="Equation.3">
                    <p:embed/>
                  </p:oleObj>
                </mc:Choice>
                <mc:Fallback>
                  <p:oleObj name="Równanie" r:id="rId38" imgW="228402" imgH="177646" progId="Equation.3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329" y="2210481"/>
                          <a:ext cx="384175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8"/>
            <p:cNvGraphicFramePr>
              <a:graphicFrameLocks noChangeAspect="1"/>
            </p:cNvGraphicFramePr>
            <p:nvPr/>
          </p:nvGraphicFramePr>
          <p:xfrm>
            <a:off x="1047977" y="3730625"/>
            <a:ext cx="2143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8" name="Równanie" r:id="rId39" imgW="126725" imgH="177415" progId="Equation.3">
                    <p:embed/>
                  </p:oleObj>
                </mc:Choice>
                <mc:Fallback>
                  <p:oleObj name="Równanie" r:id="rId39" imgW="126725" imgH="177415" progId="Equation.3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977" y="3730625"/>
                          <a:ext cx="214312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Łącznik prosty ze strzałką 51"/>
            <p:cNvCxnSpPr>
              <a:cxnSpLocks noChangeShapeType="1"/>
            </p:cNvCxnSpPr>
            <p:nvPr/>
          </p:nvCxnSpPr>
          <p:spPr bwMode="auto">
            <a:xfrm rot="5400000" flipH="1" flipV="1">
              <a:off x="1567543" y="4165601"/>
              <a:ext cx="1683657" cy="841829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46" name="Object 29"/>
            <p:cNvGraphicFramePr>
              <a:graphicFrameLocks noChangeAspect="1"/>
            </p:cNvGraphicFramePr>
            <p:nvPr/>
          </p:nvGraphicFramePr>
          <p:xfrm>
            <a:off x="2212749" y="4368800"/>
            <a:ext cx="192087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09" name="Równanie" r:id="rId41" imgW="114151" imgH="164885" progId="Equation.3">
                    <p:embed/>
                  </p:oleObj>
                </mc:Choice>
                <mc:Fallback>
                  <p:oleObj name="Równanie" r:id="rId41" imgW="114151" imgH="164885" progId="Equation.3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749" y="4368800"/>
                          <a:ext cx="192087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upa 70"/>
          <p:cNvGrpSpPr>
            <a:grpSpLocks/>
          </p:cNvGrpSpPr>
          <p:nvPr/>
        </p:nvGrpSpPr>
        <p:grpSpPr bwMode="auto">
          <a:xfrm>
            <a:off x="4468813" y="1757363"/>
            <a:ext cx="3870325" cy="3389312"/>
            <a:chOff x="4468588" y="1757136"/>
            <a:chExt cx="3870238" cy="3389146"/>
          </a:xfrm>
        </p:grpSpPr>
        <p:pic>
          <p:nvPicPr>
            <p:cNvPr id="48" name="Picture 30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468588" y="1757136"/>
              <a:ext cx="3870238" cy="33373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9" name="pole tekstowe 68"/>
            <p:cNvSpPr txBox="1">
              <a:spLocks noChangeArrowheads="1"/>
            </p:cNvSpPr>
            <p:nvPr/>
          </p:nvSpPr>
          <p:spPr bwMode="auto">
            <a:xfrm>
              <a:off x="7024914" y="4746172"/>
              <a:ext cx="4499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/>
                <a:t>x</a:t>
              </a:r>
              <a:r>
                <a:rPr lang="pl-PL" sz="2000" baseline="-25000"/>
                <a:t>1</a:t>
              </a:r>
              <a:endParaRPr lang="pl-PL" sz="2000"/>
            </a:p>
          </p:txBody>
        </p:sp>
        <p:sp>
          <p:nvSpPr>
            <p:cNvPr id="50" name="pole tekstowe 69"/>
            <p:cNvSpPr txBox="1">
              <a:spLocks noChangeArrowheads="1"/>
            </p:cNvSpPr>
            <p:nvPr/>
          </p:nvSpPr>
          <p:spPr bwMode="auto">
            <a:xfrm>
              <a:off x="4840514" y="4593772"/>
              <a:ext cx="4499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/>
                <a:t>x</a:t>
              </a:r>
              <a:r>
                <a:rPr lang="pl-PL" sz="2000" baseline="-25000"/>
                <a:t>2</a:t>
              </a:r>
              <a:endParaRPr lang="pl-PL" sz="2000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90575" y="760413"/>
            <a:ext cx="76692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Właściwości aproksymacyjne perceptronów wielowarstwowych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4638" y="2220913"/>
            <a:ext cx="847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l-PL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Odpowiednio skonstruowane sieci wielowarstwowe są uniwersalnymi aproksymatorami 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7663" y="3236913"/>
            <a:ext cx="83470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Podam twierdzenie, które zapewnia, że standardowa sieć wielowarstwowa z pojedynczą warstwą ukrytą składającą się z skończonej liczby neuronów jest uniwersalnym </a:t>
            </a:r>
            <a:r>
              <a:rPr lang="pl-PL" sz="18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aproksymatorem</a:t>
            </a:r>
            <a:endParaRPr lang="pl-PL" sz="18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77825" y="841375"/>
            <a:ext cx="84470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 1989r. Funahashi udowodnił następujące twierdzenie</a:t>
            </a:r>
          </a:p>
        </p:txBody>
      </p:sp>
      <p:grpSp>
        <p:nvGrpSpPr>
          <p:cNvPr id="3" name="Grupa 31"/>
          <p:cNvGrpSpPr>
            <a:grpSpLocks/>
          </p:cNvGrpSpPr>
          <p:nvPr/>
        </p:nvGrpSpPr>
        <p:grpSpPr bwMode="auto">
          <a:xfrm>
            <a:off x="330200" y="1266825"/>
            <a:ext cx="8529638" cy="4441825"/>
            <a:chOff x="329785" y="1266825"/>
            <a:chExt cx="8529402" cy="444159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29785" y="1318942"/>
              <a:ext cx="9443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Niech</a:t>
              </a:r>
            </a:p>
          </p:txBody>
        </p:sp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1087438" y="1266825"/>
            <a:ext cx="53816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6" name="Równanie" r:id="rId3" imgW="304536" imgH="215713" progId="Equation.3">
                    <p:embed/>
                  </p:oleObj>
                </mc:Choice>
                <mc:Fallback>
                  <p:oleObj name="Równanie" r:id="rId3" imgW="304536" imgH="215713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7438" y="1266825"/>
                          <a:ext cx="538162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33929" y="1303952"/>
              <a:ext cx="7090347" cy="316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będzie niestałą, ograniczoną i monotonicznie rosnącą funkcją. </a:t>
              </a: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74754" y="1648726"/>
              <a:ext cx="1768839" cy="314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Niech ponadto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957362" y="1558925"/>
            <a:ext cx="896938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7" name="Równanie" r:id="rId5" imgW="508000" imgH="190500" progId="Equation.3">
                    <p:embed/>
                  </p:oleObj>
                </mc:Choice>
                <mc:Fallback>
                  <p:oleObj name="Równanie" r:id="rId5" imgW="508000" imgH="19050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7362" y="1558925"/>
                          <a:ext cx="896938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910591" y="1651223"/>
              <a:ext cx="3160426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będzie zbiorem zwartym i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436938" y="1982788"/>
            <a:ext cx="1233487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8" name="Równanie" r:id="rId7" imgW="698197" imgH="203112" progId="Equation.3">
                    <p:embed/>
                  </p:oleObj>
                </mc:Choice>
                <mc:Fallback>
                  <p:oleObj name="Równanie" r:id="rId7" imgW="698197" imgH="203112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938" y="1982788"/>
                          <a:ext cx="1233487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382011" y="2352669"/>
              <a:ext cx="497376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będzie rzeczywistowartościową funkcją na </a:t>
              </a: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5151892" y="2297114"/>
            <a:ext cx="29210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9" name="Równanie" r:id="rId9" imgW="164885" imgH="164885" progId="Equation.3">
                    <p:embed/>
                  </p:oleObj>
                </mc:Choice>
                <mc:Fallback>
                  <p:oleObj name="Równanie" r:id="rId9" imgW="164885" imgH="164885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892" y="2297114"/>
                          <a:ext cx="292100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5453325" y="2344460"/>
              <a:ext cx="332877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5676037" y="2310197"/>
              <a:ext cx="3063228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Wówczas dla dowolnej</a:t>
              </a: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14489" y="2669962"/>
              <a:ext cx="1144488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wartości</a:t>
              </a:r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1594943" y="2633663"/>
            <a:ext cx="628650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0" name="Równanie" r:id="rId11" imgW="355138" imgH="177569" progId="Equation.3">
                    <p:embed/>
                  </p:oleObj>
                </mc:Choice>
                <mc:Fallback>
                  <p:oleObj name="Równanie" r:id="rId11" imgW="355138" imgH="177569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4943" y="2633663"/>
                          <a:ext cx="628650" cy="31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185827" y="2702439"/>
              <a:ext cx="1561714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istnieją stała </a:t>
              </a:r>
            </a:p>
          </p:txBody>
        </p:sp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3716338" y="2660650"/>
            <a:ext cx="3143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1" name="Równanie" r:id="rId13" imgW="177492" imgH="177492" progId="Equation.3">
                    <p:embed/>
                  </p:oleObj>
                </mc:Choice>
                <mc:Fallback>
                  <p:oleObj name="Równanie" r:id="rId13" imgW="177492" imgH="177492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6338" y="2660650"/>
                          <a:ext cx="314325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4122056" y="2704937"/>
              <a:ext cx="281839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oraz stałe rzeczywiste</a:t>
              </a:r>
            </a:p>
          </p:txBody>
        </p:sp>
        <p:graphicFrame>
          <p:nvGraphicFramePr>
            <p:cNvPr id="20" name="Object 16"/>
            <p:cNvGraphicFramePr>
              <a:graphicFrameLocks noChangeAspect="1"/>
            </p:cNvGraphicFramePr>
            <p:nvPr/>
          </p:nvGraphicFramePr>
          <p:xfrm>
            <a:off x="6694566" y="2639128"/>
            <a:ext cx="650875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2" name="Równanie" r:id="rId15" imgW="368300" imgH="241300" progId="Equation.3">
                    <p:embed/>
                  </p:oleObj>
                </mc:Choice>
                <mc:Fallback>
                  <p:oleObj name="Równanie" r:id="rId15" imgW="368300" imgH="24130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566" y="2639128"/>
                          <a:ext cx="650875" cy="427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7407400" y="2677455"/>
              <a:ext cx="1451787" cy="320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takie, że</a:t>
              </a:r>
            </a:p>
          </p:txBody>
        </p:sp>
        <p:graphicFrame>
          <p:nvGraphicFramePr>
            <p:cNvPr id="22" name="Object 17"/>
            <p:cNvGraphicFramePr>
              <a:graphicFrameLocks noChangeAspect="1"/>
            </p:cNvGraphicFramePr>
            <p:nvPr/>
          </p:nvGraphicFramePr>
          <p:xfrm>
            <a:off x="2407588" y="3427541"/>
            <a:ext cx="3798340" cy="949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3" name="Równanie" r:id="rId17" imgW="1930400" imgH="482600" progId="Equation.3">
                    <p:embed/>
                  </p:oleObj>
                </mc:Choice>
                <mc:Fallback>
                  <p:oleObj name="Równanie" r:id="rId17" imgW="1930400" imgH="48260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7588" y="3427541"/>
                          <a:ext cx="3798340" cy="9495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536909" y="4291398"/>
              <a:ext cx="1144488" cy="316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pl-PL" sz="18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spełnia </a:t>
              </a:r>
            </a:p>
          </p:txBody>
        </p:sp>
        <p:graphicFrame>
          <p:nvGraphicFramePr>
            <p:cNvPr id="24" name="Object 18"/>
            <p:cNvGraphicFramePr>
              <a:graphicFrameLocks noChangeAspect="1"/>
            </p:cNvGraphicFramePr>
            <p:nvPr/>
          </p:nvGraphicFramePr>
          <p:xfrm>
            <a:off x="2526754" y="5032142"/>
            <a:ext cx="379888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4" name="Równanie" r:id="rId19" imgW="1930400" imgH="342900" progId="Equation.3">
                    <p:embed/>
                  </p:oleObj>
                </mc:Choice>
                <mc:Fallback>
                  <p:oleObj name="Równanie" r:id="rId19" imgW="1930400" imgH="34290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754" y="5032142"/>
                          <a:ext cx="3798887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3614738" y="850175"/>
          <a:ext cx="1778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8" name="Równanie" r:id="rId3" imgW="114151" imgH="164885" progId="Equation.3">
                  <p:embed/>
                </p:oleObj>
              </mc:Choice>
              <mc:Fallback>
                <p:oleObj name="Równanie" r:id="rId3" imgW="114151" imgH="164885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850175"/>
                        <a:ext cx="177800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8175" y="635180"/>
            <a:ext cx="35861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Sieć neuronowa </a:t>
            </a:r>
            <a:r>
              <a:rPr lang="pl-PL" sz="18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Funahashi</a:t>
            </a:r>
            <a:endParaRPr lang="pl-PL" sz="18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117"/>
          <p:cNvGrpSpPr>
            <a:grpSpLocks/>
          </p:cNvGrpSpPr>
          <p:nvPr/>
        </p:nvGrpSpPr>
        <p:grpSpPr bwMode="auto">
          <a:xfrm>
            <a:off x="774700" y="1102588"/>
            <a:ext cx="6294438" cy="5214937"/>
            <a:chOff x="774020" y="1321933"/>
            <a:chExt cx="6294439" cy="5216071"/>
          </a:xfrm>
        </p:grpSpPr>
        <p:cxnSp>
          <p:nvCxnSpPr>
            <p:cNvPr id="5" name="Łącznik prosty ze strzałką 46"/>
            <p:cNvCxnSpPr>
              <a:cxnSpLocks noChangeShapeType="1"/>
            </p:cNvCxnSpPr>
            <p:nvPr/>
          </p:nvCxnSpPr>
          <p:spPr bwMode="auto">
            <a:xfrm rot="16200000" flipH="1">
              <a:off x="1851768" y="2605055"/>
              <a:ext cx="1508453" cy="1320800"/>
            </a:xfrm>
            <a:prstGeom prst="straightConnector1">
              <a:avLst/>
            </a:prstGeom>
            <a:noFill/>
            <a:ln w="6350" algn="ctr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" name="Łącznik prosty ze strzałką 46"/>
            <p:cNvCxnSpPr>
              <a:cxnSpLocks noChangeShapeType="1"/>
            </p:cNvCxnSpPr>
            <p:nvPr/>
          </p:nvCxnSpPr>
          <p:spPr bwMode="auto">
            <a:xfrm rot="16200000" flipH="1">
              <a:off x="1538966" y="2192218"/>
              <a:ext cx="2111834" cy="1343025"/>
            </a:xfrm>
            <a:prstGeom prst="straightConnector1">
              <a:avLst/>
            </a:prstGeom>
            <a:noFill/>
            <a:ln w="6350" algn="ctr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3169787" y="3736294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9" name="Obraz" r:id="rId5" imgW="608076" imgH="516636" progId="Word.Picture.8">
                    <p:embed/>
                  </p:oleObj>
                </mc:Choice>
                <mc:Fallback>
                  <p:oleObj name="Obraz" r:id="rId5" imgW="608076" imgH="516636" progId="Word.Picture.8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9787" y="3736294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2"/>
            <p:cNvGraphicFramePr>
              <a:graphicFrameLocks noChangeAspect="1"/>
            </p:cNvGraphicFramePr>
            <p:nvPr/>
          </p:nvGraphicFramePr>
          <p:xfrm>
            <a:off x="1749425" y="1321933"/>
            <a:ext cx="27622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0" name="Równanie" r:id="rId7" imgW="164885" imgH="215619" progId="Equation.3">
                    <p:embed/>
                  </p:oleObj>
                </mc:Choice>
                <mc:Fallback>
                  <p:oleObj name="Równanie" r:id="rId7" imgW="164885" imgH="215619" progId="Equation.3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425" y="1321933"/>
                          <a:ext cx="276225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5"/>
            <p:cNvGraphicFramePr>
              <a:graphicFrameLocks noChangeAspect="1"/>
            </p:cNvGraphicFramePr>
            <p:nvPr/>
          </p:nvGraphicFramePr>
          <p:xfrm>
            <a:off x="3445557" y="3415845"/>
            <a:ext cx="21590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1" name="Równanie" r:id="rId9" imgW="126890" imgH="190335" progId="Equation.3">
                    <p:embed/>
                  </p:oleObj>
                </mc:Choice>
                <mc:Fallback>
                  <p:oleObj name="Równanie" r:id="rId9" imgW="126890" imgH="190335" progId="Equation.3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5557" y="3415845"/>
                          <a:ext cx="215900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Łącznik prosty ze strzałką 40"/>
            <p:cNvCxnSpPr>
              <a:cxnSpLocks noChangeShapeType="1"/>
            </p:cNvCxnSpPr>
            <p:nvPr/>
          </p:nvCxnSpPr>
          <p:spPr bwMode="auto">
            <a:xfrm rot="16200000" flipH="1">
              <a:off x="689543" y="3011823"/>
              <a:ext cx="3831546" cy="1407889"/>
            </a:xfrm>
            <a:prstGeom prst="straightConnector1">
              <a:avLst/>
            </a:prstGeom>
            <a:noFill/>
            <a:ln w="6350" algn="ctr">
              <a:solidFill>
                <a:srgbClr val="CC0099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Łącznik prosty ze strzałką 43"/>
            <p:cNvCxnSpPr>
              <a:cxnSpLocks noChangeShapeType="1"/>
            </p:cNvCxnSpPr>
            <p:nvPr/>
          </p:nvCxnSpPr>
          <p:spPr bwMode="auto">
            <a:xfrm flipV="1">
              <a:off x="3802970" y="3933938"/>
              <a:ext cx="1930400" cy="101622"/>
            </a:xfrm>
            <a:prstGeom prst="straightConnector1">
              <a:avLst/>
            </a:prstGeom>
            <a:noFill/>
            <a:ln w="6350" algn="ctr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Łącznik prosty ze strzałką 46"/>
            <p:cNvCxnSpPr>
              <a:cxnSpLocks noChangeShapeType="1"/>
            </p:cNvCxnSpPr>
            <p:nvPr/>
          </p:nvCxnSpPr>
          <p:spPr bwMode="auto">
            <a:xfrm rot="5400000" flipH="1" flipV="1">
              <a:off x="1698174" y="2409598"/>
              <a:ext cx="1683884" cy="1189942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Łącznik prosty ze strzałką 51"/>
            <p:cNvCxnSpPr>
              <a:cxnSpLocks noChangeShapeType="1"/>
            </p:cNvCxnSpPr>
            <p:nvPr/>
          </p:nvCxnSpPr>
          <p:spPr bwMode="auto">
            <a:xfrm>
              <a:off x="3701372" y="2104569"/>
              <a:ext cx="2046285" cy="174171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Łącznik prosty ze strzałką 57"/>
            <p:cNvCxnSpPr>
              <a:cxnSpLocks noChangeShapeType="1"/>
            </p:cNvCxnSpPr>
            <p:nvPr/>
          </p:nvCxnSpPr>
          <p:spPr bwMode="auto">
            <a:xfrm flipV="1">
              <a:off x="1937315" y="2061027"/>
              <a:ext cx="1212286" cy="443367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5" name="Prostokąt 40"/>
            <p:cNvSpPr>
              <a:spLocks noChangeArrowheads="1"/>
            </p:cNvSpPr>
            <p:nvPr/>
          </p:nvSpPr>
          <p:spPr bwMode="auto">
            <a:xfrm>
              <a:off x="1828800" y="1726971"/>
              <a:ext cx="144463" cy="14605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cxnSp>
          <p:nvCxnSpPr>
            <p:cNvPr id="16" name="Łącznik prosty ze strzałką 46"/>
            <p:cNvCxnSpPr>
              <a:cxnSpLocks noChangeShapeType="1"/>
            </p:cNvCxnSpPr>
            <p:nvPr/>
          </p:nvCxnSpPr>
          <p:spPr bwMode="auto">
            <a:xfrm flipV="1">
              <a:off x="6269492" y="3933370"/>
              <a:ext cx="798967" cy="226"/>
            </a:xfrm>
            <a:prstGeom prst="straightConnector1">
              <a:avLst/>
            </a:prstGeom>
            <a:noFill/>
            <a:ln w="635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Łącznik prosty ze strzałką 46"/>
            <p:cNvCxnSpPr>
              <a:cxnSpLocks noChangeShapeType="1"/>
            </p:cNvCxnSpPr>
            <p:nvPr/>
          </p:nvCxnSpPr>
          <p:spPr bwMode="auto">
            <a:xfrm>
              <a:off x="1945366" y="1814960"/>
              <a:ext cx="1218749" cy="158981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2859997" y="1610405"/>
              <a:ext cx="478291" cy="189366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9" name="Prostokąt 40"/>
            <p:cNvSpPr>
              <a:spLocks noChangeArrowheads="1"/>
            </p:cNvSpPr>
            <p:nvPr/>
          </p:nvSpPr>
          <p:spPr bwMode="auto">
            <a:xfrm>
              <a:off x="1836058" y="2416400"/>
              <a:ext cx="144463" cy="14605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612720" y="3639683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2" name="Obraz" r:id="rId11" imgW="608076" imgH="516636" progId="Word.Picture.8">
                    <p:embed/>
                  </p:oleObj>
                </mc:Choice>
                <mc:Fallback>
                  <p:oleObj name="Obraz" r:id="rId11" imgW="608076" imgH="516636" progId="Word.Picture.8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2720" y="3639683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1774827" y="2053544"/>
            <a:ext cx="29686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3" name="Równanie" r:id="rId13" imgW="177569" imgH="215619" progId="Equation.3">
                    <p:embed/>
                  </p:oleObj>
                </mc:Choice>
                <mc:Fallback>
                  <p:oleObj name="Równanie" r:id="rId13" imgW="177569" imgH="215619" progId="Equation.3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827" y="2053544"/>
                          <a:ext cx="296863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3005994" y="3556047"/>
              <a:ext cx="470002" cy="152400"/>
            </a:xfrm>
            <a:prstGeom prst="straightConnector1">
              <a:avLst/>
            </a:prstGeom>
            <a:noFill/>
            <a:ln w="6350" algn="ctr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5508854" y="3402918"/>
              <a:ext cx="471033" cy="153080"/>
            </a:xfrm>
            <a:prstGeom prst="straightConnector1">
              <a:avLst/>
            </a:prstGeom>
            <a:noFill/>
            <a:ln w="635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6290129" y="3537402"/>
            <a:ext cx="5746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4" name="Równanie" r:id="rId15" imgW="342751" imgH="241195" progId="Equation.3">
                    <p:embed/>
                  </p:oleObj>
                </mc:Choice>
                <mc:Fallback>
                  <p:oleObj name="Równanie" r:id="rId15" imgW="342751" imgH="241195" progId="Equation.3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129" y="3537402"/>
                          <a:ext cx="574675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3"/>
            <p:cNvGraphicFramePr>
              <a:graphicFrameLocks noChangeAspect="1"/>
            </p:cNvGraphicFramePr>
            <p:nvPr/>
          </p:nvGraphicFramePr>
          <p:xfrm>
            <a:off x="3718153" y="1343931"/>
            <a:ext cx="1322387" cy="801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5" name="Równanie" r:id="rId17" imgW="787058" imgH="482391" progId="Equation.3">
                    <p:embed/>
                  </p:oleObj>
                </mc:Choice>
                <mc:Fallback>
                  <p:oleObj name="Równanie" r:id="rId17" imgW="787058" imgH="482391" progId="Equation.3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153" y="1343931"/>
                          <a:ext cx="1322387" cy="801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4"/>
            <p:cNvGraphicFramePr>
              <a:graphicFrameLocks noChangeAspect="1"/>
            </p:cNvGraphicFramePr>
            <p:nvPr/>
          </p:nvGraphicFramePr>
          <p:xfrm>
            <a:off x="3388407" y="5182733"/>
            <a:ext cx="29845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6" name="Równanie" r:id="rId19" imgW="177492" imgH="177492" progId="Equation.3">
                    <p:embed/>
                  </p:oleObj>
                </mc:Choice>
                <mc:Fallback>
                  <p:oleObj name="Równanie" r:id="rId19" imgW="177492" imgH="177492" progId="Equation.3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407" y="5182733"/>
                          <a:ext cx="29845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5"/>
            <p:cNvGraphicFramePr>
              <a:graphicFrameLocks noChangeAspect="1"/>
            </p:cNvGraphicFramePr>
            <p:nvPr/>
          </p:nvGraphicFramePr>
          <p:xfrm>
            <a:off x="4905829" y="2785379"/>
            <a:ext cx="2555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7" name="Równanie" r:id="rId21" imgW="152268" imgH="215713" progId="Equation.3">
                    <p:embed/>
                  </p:oleObj>
                </mc:Choice>
                <mc:Fallback>
                  <p:oleObj name="Równanie" r:id="rId21" imgW="152268" imgH="215713" progId="Equation.3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829" y="2785379"/>
                          <a:ext cx="255588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Prostokąt 29"/>
            <p:cNvSpPr>
              <a:spLocks noChangeArrowheads="1"/>
            </p:cNvSpPr>
            <p:nvPr/>
          </p:nvSpPr>
          <p:spPr bwMode="auto">
            <a:xfrm>
              <a:off x="2931887" y="1364342"/>
              <a:ext cx="116116" cy="116116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29" name="Prostokąt 28"/>
            <p:cNvSpPr/>
            <p:nvPr/>
          </p:nvSpPr>
          <p:spPr bwMode="auto">
            <a:xfrm>
              <a:off x="3098120" y="3316267"/>
              <a:ext cx="117475" cy="1175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graphicFrame>
          <p:nvGraphicFramePr>
            <p:cNvPr id="30" name="Object 17"/>
            <p:cNvGraphicFramePr>
              <a:graphicFrameLocks noChangeAspect="1"/>
            </p:cNvGraphicFramePr>
            <p:nvPr/>
          </p:nvGraphicFramePr>
          <p:xfrm>
            <a:off x="3325134" y="1533976"/>
            <a:ext cx="192088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8" name="Równanie" r:id="rId23" imgW="114151" imgH="164885" progId="Equation.3">
                    <p:embed/>
                  </p:oleObj>
                </mc:Choice>
                <mc:Fallback>
                  <p:oleObj name="Równanie" r:id="rId23" imgW="114151" imgH="164885" progId="Equation.3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5134" y="1533976"/>
                          <a:ext cx="192088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Prostokąt 33"/>
            <p:cNvSpPr>
              <a:spLocks noChangeArrowheads="1"/>
            </p:cNvSpPr>
            <p:nvPr/>
          </p:nvSpPr>
          <p:spPr bwMode="auto">
            <a:xfrm>
              <a:off x="5631544" y="3178627"/>
              <a:ext cx="116116" cy="11611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32" name="Object 19"/>
            <p:cNvGraphicFramePr>
              <a:graphicFrameLocks noChangeAspect="1"/>
            </p:cNvGraphicFramePr>
            <p:nvPr/>
          </p:nvGraphicFramePr>
          <p:xfrm>
            <a:off x="3058434" y="1796593"/>
            <a:ext cx="652463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9" name="Obraz" r:id="rId24" imgW="608076" imgH="516636" progId="Word.Picture.8">
                    <p:embed/>
                  </p:oleObj>
                </mc:Choice>
                <mc:Fallback>
                  <p:oleObj name="Obraz" r:id="rId24" imgW="608076" imgH="516636" progId="Word.Picture.8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8434" y="1796593"/>
                          <a:ext cx="652463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0"/>
            <p:cNvGraphicFramePr>
              <a:graphicFrameLocks noChangeAspect="1"/>
            </p:cNvGraphicFramePr>
            <p:nvPr/>
          </p:nvGraphicFramePr>
          <p:xfrm>
            <a:off x="3154818" y="5507038"/>
            <a:ext cx="652462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0" name="Obraz" r:id="rId26" imgW="608076" imgH="516636" progId="Word.Picture.8">
                    <p:embed/>
                  </p:oleObj>
                </mc:Choice>
                <mc:Fallback>
                  <p:oleObj name="Obraz" r:id="rId26" imgW="608076" imgH="516636" progId="Word.Picture.8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818" y="5507038"/>
                          <a:ext cx="652462" cy="55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Łącznik prosty ze strzałką 57"/>
            <p:cNvCxnSpPr>
              <a:cxnSpLocks noChangeShapeType="1"/>
            </p:cNvCxnSpPr>
            <p:nvPr/>
          </p:nvCxnSpPr>
          <p:spPr bwMode="auto">
            <a:xfrm flipV="1">
              <a:off x="2024970" y="4122892"/>
              <a:ext cx="1241425" cy="1109903"/>
            </a:xfrm>
            <a:prstGeom prst="straightConnector1">
              <a:avLst/>
            </a:prstGeom>
            <a:noFill/>
            <a:ln w="6350" algn="ctr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Łącznik prosty ze strzałką 57"/>
            <p:cNvCxnSpPr>
              <a:cxnSpLocks noChangeShapeType="1"/>
            </p:cNvCxnSpPr>
            <p:nvPr/>
          </p:nvCxnSpPr>
          <p:spPr bwMode="auto">
            <a:xfrm rot="5400000" flipH="1" flipV="1">
              <a:off x="1095323" y="3149775"/>
              <a:ext cx="3041423" cy="1183248"/>
            </a:xfrm>
            <a:prstGeom prst="straightConnector1">
              <a:avLst/>
            </a:prstGeom>
            <a:noFill/>
            <a:ln w="6350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Łącznik prosty ze strzałką 57"/>
            <p:cNvCxnSpPr>
              <a:cxnSpLocks noChangeShapeType="1"/>
            </p:cNvCxnSpPr>
            <p:nvPr/>
          </p:nvCxnSpPr>
          <p:spPr bwMode="auto">
            <a:xfrm rot="16200000" flipH="1">
              <a:off x="3062516" y="5254170"/>
              <a:ext cx="515260" cy="123373"/>
            </a:xfrm>
            <a:prstGeom prst="straightConnector1">
              <a:avLst/>
            </a:prstGeom>
            <a:noFill/>
            <a:ln w="6350" algn="ctr">
              <a:solidFill>
                <a:srgbClr val="CC0099"/>
              </a:solidFill>
              <a:round/>
              <a:headEnd/>
              <a:tailEnd type="triangle" w="med" len="med"/>
            </a:ln>
          </p:spPr>
        </p:cxnSp>
        <p:sp>
          <p:nvSpPr>
            <p:cNvPr id="37" name="Prostokąt 41"/>
            <p:cNvSpPr>
              <a:spLocks noChangeArrowheads="1"/>
            </p:cNvSpPr>
            <p:nvPr/>
          </p:nvSpPr>
          <p:spPr bwMode="auto">
            <a:xfrm>
              <a:off x="3200400" y="4971142"/>
              <a:ext cx="116116" cy="116116"/>
            </a:xfrm>
            <a:prstGeom prst="rect">
              <a:avLst/>
            </a:prstGeom>
            <a:solidFill>
              <a:srgbClr val="CC0099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38" name="Object 16"/>
            <p:cNvGraphicFramePr>
              <a:graphicFrameLocks noChangeAspect="1"/>
            </p:cNvGraphicFramePr>
            <p:nvPr/>
          </p:nvGraphicFramePr>
          <p:xfrm>
            <a:off x="3156858" y="4690835"/>
            <a:ext cx="178934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1" name="Równanie" r:id="rId28" imgW="114151" imgH="164885" progId="Equation.3">
                    <p:embed/>
                  </p:oleObj>
                </mc:Choice>
                <mc:Fallback>
                  <p:oleObj name="Równanie" r:id="rId28" imgW="114151" imgH="164885" progId="Equation.3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6858" y="4690835"/>
                          <a:ext cx="178934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24"/>
            <p:cNvGraphicFramePr>
              <a:graphicFrameLocks noChangeAspect="1"/>
            </p:cNvGraphicFramePr>
            <p:nvPr/>
          </p:nvGraphicFramePr>
          <p:xfrm>
            <a:off x="2160361" y="1496331"/>
            <a:ext cx="38417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2" name="Równanie" r:id="rId29" imgW="228501" imgH="215806" progId="Equation.3">
                    <p:embed/>
                  </p:oleObj>
                </mc:Choice>
                <mc:Fallback>
                  <p:oleObj name="Równanie" r:id="rId29" imgW="228501" imgH="215806" progId="Equation.3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361" y="1496331"/>
                          <a:ext cx="384175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Łącznik prosty ze strzałką 51"/>
            <p:cNvCxnSpPr>
              <a:cxnSpLocks noChangeShapeType="1"/>
            </p:cNvCxnSpPr>
            <p:nvPr/>
          </p:nvCxnSpPr>
          <p:spPr bwMode="auto">
            <a:xfrm flipV="1">
              <a:off x="3788230" y="4049485"/>
              <a:ext cx="1973942" cy="1698173"/>
            </a:xfrm>
            <a:prstGeom prst="straightConnector1">
              <a:avLst/>
            </a:prstGeom>
            <a:noFill/>
            <a:ln w="6350" algn="ctr">
              <a:solidFill>
                <a:srgbClr val="CC0099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41" name="Object 26"/>
            <p:cNvGraphicFramePr>
              <a:graphicFrameLocks noChangeAspect="1"/>
            </p:cNvGraphicFramePr>
            <p:nvPr/>
          </p:nvGraphicFramePr>
          <p:xfrm>
            <a:off x="3054578" y="3033485"/>
            <a:ext cx="192087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3" name="Równanie" r:id="rId31" imgW="114151" imgH="164885" progId="Equation.3">
                    <p:embed/>
                  </p:oleObj>
                </mc:Choice>
                <mc:Fallback>
                  <p:oleObj name="Równanie" r:id="rId31" imgW="114151" imgH="164885" progId="Equation.3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578" y="3033485"/>
                          <a:ext cx="192087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Prostokąt 40"/>
            <p:cNvSpPr>
              <a:spLocks noChangeArrowheads="1"/>
            </p:cNvSpPr>
            <p:nvPr/>
          </p:nvSpPr>
          <p:spPr bwMode="auto">
            <a:xfrm>
              <a:off x="1872344" y="3773485"/>
              <a:ext cx="144463" cy="14605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43" name="Prostokąt 40"/>
            <p:cNvSpPr>
              <a:spLocks noChangeArrowheads="1"/>
            </p:cNvSpPr>
            <p:nvPr/>
          </p:nvSpPr>
          <p:spPr bwMode="auto">
            <a:xfrm>
              <a:off x="1915887" y="5181372"/>
              <a:ext cx="144463" cy="146050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44" name="Object 27"/>
            <p:cNvGraphicFramePr>
              <a:graphicFrameLocks noChangeAspect="1"/>
            </p:cNvGraphicFramePr>
            <p:nvPr/>
          </p:nvGraphicFramePr>
          <p:xfrm>
            <a:off x="1816782" y="3382508"/>
            <a:ext cx="2984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4" name="Równanie" r:id="rId32" imgW="177646" imgH="241091" progId="Equation.3">
                    <p:embed/>
                  </p:oleObj>
                </mc:Choice>
                <mc:Fallback>
                  <p:oleObj name="Równanie" r:id="rId32" imgW="177646" imgH="241091" progId="Equation.3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782" y="3382508"/>
                          <a:ext cx="298450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8"/>
            <p:cNvGraphicFramePr>
              <a:graphicFrameLocks noChangeAspect="1"/>
            </p:cNvGraphicFramePr>
            <p:nvPr/>
          </p:nvGraphicFramePr>
          <p:xfrm>
            <a:off x="1804082" y="4830308"/>
            <a:ext cx="29686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5" name="Równanie" r:id="rId34" imgW="177646" imgH="228402" progId="Equation.3">
                    <p:embed/>
                  </p:oleObj>
                </mc:Choice>
                <mc:Fallback>
                  <p:oleObj name="Równanie" r:id="rId34" imgW="177646" imgH="228402" progId="Equation.3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082" y="4830308"/>
                          <a:ext cx="296862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Łącznik prosty ze strzałką 46"/>
            <p:cNvCxnSpPr>
              <a:cxnSpLocks noChangeShapeType="1"/>
            </p:cNvCxnSpPr>
            <p:nvPr/>
          </p:nvCxnSpPr>
          <p:spPr bwMode="auto">
            <a:xfrm>
              <a:off x="1996395" y="3883127"/>
              <a:ext cx="1298575" cy="181014"/>
            </a:xfrm>
            <a:prstGeom prst="straightConnector1">
              <a:avLst/>
            </a:prstGeom>
            <a:noFill/>
            <a:ln w="6350" algn="ctr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Łącznik prosty ze strzałką 40"/>
            <p:cNvCxnSpPr>
              <a:cxnSpLocks noChangeShapeType="1"/>
            </p:cNvCxnSpPr>
            <p:nvPr/>
          </p:nvCxnSpPr>
          <p:spPr bwMode="auto">
            <a:xfrm rot="16200000" flipH="1">
              <a:off x="958057" y="3439996"/>
              <a:ext cx="3236459" cy="1349830"/>
            </a:xfrm>
            <a:prstGeom prst="straightConnector1">
              <a:avLst/>
            </a:prstGeom>
            <a:noFill/>
            <a:ln w="6350" algn="ctr">
              <a:solidFill>
                <a:srgbClr val="CC0099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Łącznik prosty ze strzałką 40"/>
            <p:cNvCxnSpPr>
              <a:cxnSpLocks noChangeShapeType="1"/>
            </p:cNvCxnSpPr>
            <p:nvPr/>
          </p:nvCxnSpPr>
          <p:spPr bwMode="auto">
            <a:xfrm rot="16200000" flipH="1">
              <a:off x="1625714" y="4223767"/>
              <a:ext cx="1930175" cy="1262749"/>
            </a:xfrm>
            <a:prstGeom prst="straightConnector1">
              <a:avLst/>
            </a:prstGeom>
            <a:noFill/>
            <a:ln w="6350" algn="ctr">
              <a:solidFill>
                <a:srgbClr val="CC0099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Łącznik prosty ze strzałką 40"/>
            <p:cNvCxnSpPr>
              <a:cxnSpLocks noChangeShapeType="1"/>
            </p:cNvCxnSpPr>
            <p:nvPr/>
          </p:nvCxnSpPr>
          <p:spPr bwMode="auto">
            <a:xfrm>
              <a:off x="1988456" y="5254396"/>
              <a:ext cx="1306288" cy="638403"/>
            </a:xfrm>
            <a:prstGeom prst="straightConnector1">
              <a:avLst/>
            </a:prstGeom>
            <a:noFill/>
            <a:ln w="6350" algn="ctr">
              <a:solidFill>
                <a:srgbClr val="CC0099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50" name="Object 29"/>
            <p:cNvGraphicFramePr>
              <a:graphicFrameLocks noChangeAspect="1"/>
            </p:cNvGraphicFramePr>
            <p:nvPr/>
          </p:nvGraphicFramePr>
          <p:xfrm>
            <a:off x="3639002" y="3090182"/>
            <a:ext cx="1258888" cy="801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6" name="Równanie" r:id="rId36" imgW="748975" imgH="482391" progId="Equation.3">
                    <p:embed/>
                  </p:oleObj>
                </mc:Choice>
                <mc:Fallback>
                  <p:oleObj name="Równanie" r:id="rId36" imgW="748975" imgH="482391" progId="Equation.3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9002" y="3090182"/>
                          <a:ext cx="1258888" cy="801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0"/>
            <p:cNvGraphicFramePr>
              <a:graphicFrameLocks noChangeAspect="1"/>
            </p:cNvGraphicFramePr>
            <p:nvPr/>
          </p:nvGraphicFramePr>
          <p:xfrm>
            <a:off x="5094061" y="3550556"/>
            <a:ext cx="23495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7" name="Równanie" r:id="rId38" imgW="139700" imgH="228600" progId="Equation.3">
                    <p:embed/>
                  </p:oleObj>
                </mc:Choice>
                <mc:Fallback>
                  <p:oleObj name="Równanie" r:id="rId38" imgW="139700" imgH="228600" progId="Equation.3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4061" y="3550556"/>
                          <a:ext cx="234950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1"/>
            <p:cNvGraphicFramePr>
              <a:graphicFrameLocks noChangeAspect="1"/>
            </p:cNvGraphicFramePr>
            <p:nvPr/>
          </p:nvGraphicFramePr>
          <p:xfrm>
            <a:off x="4850267" y="4232954"/>
            <a:ext cx="320675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8" name="Równanie" r:id="rId40" imgW="190500" imgH="228600" progId="Equation.3">
                    <p:embed/>
                  </p:oleObj>
                </mc:Choice>
                <mc:Fallback>
                  <p:oleObj name="Równanie" r:id="rId40" imgW="190500" imgH="228600" progId="Equation.3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0267" y="4232954"/>
                          <a:ext cx="320675" cy="37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2"/>
            <p:cNvGraphicFramePr>
              <a:graphicFrameLocks noChangeAspect="1"/>
            </p:cNvGraphicFramePr>
            <p:nvPr/>
          </p:nvGraphicFramePr>
          <p:xfrm>
            <a:off x="3728132" y="5736316"/>
            <a:ext cx="1408112" cy="801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79" name="Równanie" r:id="rId42" imgW="837836" imgH="482391" progId="Equation.3">
                    <p:embed/>
                  </p:oleObj>
                </mc:Choice>
                <mc:Fallback>
                  <p:oleObj name="Równanie" r:id="rId42" imgW="837836" imgH="482391" progId="Equation.3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132" y="5736316"/>
                          <a:ext cx="1408112" cy="801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33"/>
            <p:cNvGraphicFramePr>
              <a:graphicFrameLocks noChangeAspect="1"/>
            </p:cNvGraphicFramePr>
            <p:nvPr/>
          </p:nvGraphicFramePr>
          <p:xfrm>
            <a:off x="2155372" y="1937202"/>
            <a:ext cx="4048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80" name="Równanie" r:id="rId44" imgW="241091" imgH="215713" progId="Equation.3">
                    <p:embed/>
                  </p:oleObj>
                </mc:Choice>
                <mc:Fallback>
                  <p:oleObj name="Równanie" r:id="rId44" imgW="241091" imgH="215713" progId="Equation.3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372" y="1937202"/>
                          <a:ext cx="40481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4"/>
            <p:cNvGraphicFramePr>
              <a:graphicFrameLocks noChangeAspect="1"/>
            </p:cNvGraphicFramePr>
            <p:nvPr/>
          </p:nvGraphicFramePr>
          <p:xfrm>
            <a:off x="2446111" y="2336572"/>
            <a:ext cx="404813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81" name="Równanie" r:id="rId46" imgW="241195" imgH="241195" progId="Equation.3">
                    <p:embed/>
                  </p:oleObj>
                </mc:Choice>
                <mc:Fallback>
                  <p:oleObj name="Równanie" r:id="rId46" imgW="241195" imgH="241195" progId="Equation.3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111" y="2336572"/>
                          <a:ext cx="404813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68223"/>
                </p:ext>
              </p:extLst>
            </p:nvPr>
          </p:nvGraphicFramePr>
          <p:xfrm>
            <a:off x="3029858" y="2625553"/>
            <a:ext cx="339725" cy="319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82" name="Równanie" r:id="rId48" imgW="203040" imgH="190440" progId="Equation.3">
                    <p:embed/>
                  </p:oleObj>
                </mc:Choice>
                <mc:Fallback>
                  <p:oleObj name="Równanie" r:id="rId48" imgW="203040" imgH="190440" progId="Equation.3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9858" y="2625553"/>
                          <a:ext cx="339725" cy="3191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Nawias klamrowy otwierający 113"/>
            <p:cNvSpPr>
              <a:spLocks/>
            </p:cNvSpPr>
            <p:nvPr/>
          </p:nvSpPr>
          <p:spPr bwMode="auto">
            <a:xfrm>
              <a:off x="1204686" y="1349827"/>
              <a:ext cx="362857" cy="4281715"/>
            </a:xfrm>
            <a:prstGeom prst="leftBrace">
              <a:avLst>
                <a:gd name="adj1" fmla="val 8358"/>
                <a:gd name="adj2" fmla="val 50000"/>
              </a:avLst>
            </a:prstGeom>
            <a:noFill/>
            <a:ln w="9525" algn="ctr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pl-PL"/>
            </a:p>
          </p:txBody>
        </p:sp>
        <p:graphicFrame>
          <p:nvGraphicFramePr>
            <p:cNvPr id="58" name="Object 36"/>
            <p:cNvGraphicFramePr>
              <a:graphicFrameLocks noChangeAspect="1"/>
            </p:cNvGraphicFramePr>
            <p:nvPr/>
          </p:nvGraphicFramePr>
          <p:xfrm>
            <a:off x="774020" y="3306308"/>
            <a:ext cx="353696" cy="351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83" name="Równanie" r:id="rId50" imgW="139700" imgH="139700" progId="Equation.3">
                    <p:embed/>
                  </p:oleObj>
                </mc:Choice>
                <mc:Fallback>
                  <p:oleObj name="Równanie" r:id="rId50" imgW="139700" imgH="139700" progId="Equation.3">
                    <p:embed/>
                    <p:pic>
                      <p:nvPicPr>
                        <p:cNvPr id="0" name="Picture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020" y="3306308"/>
                          <a:ext cx="353696" cy="351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7"/>
            <p:cNvGraphicFramePr>
              <a:graphicFrameLocks noChangeAspect="1"/>
            </p:cNvGraphicFramePr>
            <p:nvPr/>
          </p:nvGraphicFramePr>
          <p:xfrm>
            <a:off x="5579382" y="2933019"/>
            <a:ext cx="17780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84" name="Równanie" r:id="rId52" imgW="114151" imgH="164885" progId="Equation.3">
                    <p:embed/>
                  </p:oleObj>
                </mc:Choice>
                <mc:Fallback>
                  <p:oleObj name="Równanie" r:id="rId52" imgW="114151" imgH="164885" progId="Equation.3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9382" y="2933019"/>
                          <a:ext cx="177800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" name="Object 38"/>
          <p:cNvGraphicFramePr>
            <a:graphicFrameLocks noChangeAspect="1"/>
          </p:cNvGraphicFramePr>
          <p:nvPr/>
        </p:nvGraphicFramePr>
        <p:xfrm>
          <a:off x="5078413" y="4630013"/>
          <a:ext cx="37973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5" name="Równanie" r:id="rId53" imgW="1930400" imgH="482600" progId="Equation.3">
                  <p:embed/>
                </p:oleObj>
              </mc:Choice>
              <mc:Fallback>
                <p:oleObj name="Równanie" r:id="rId53" imgW="1930400" imgH="482600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630013"/>
                        <a:ext cx="37973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3850" y="977900"/>
            <a:ext cx="535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Dwa sposoby przedstawiania </a:t>
            </a:r>
            <a:r>
              <a:rPr lang="pl-PL" sz="1600" b="1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Adaline’ów</a:t>
            </a:r>
            <a:endParaRPr lang="pl-PL" sz="16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90208" y="417513"/>
            <a:ext cx="6024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0525" y="1506538"/>
            <a:ext cx="535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 Adaline tylko z wyjściem analogowym:</a:t>
            </a: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1598613" y="2189163"/>
          <a:ext cx="5754687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Obraz" r:id="rId3" imgW="4493015" imgH="3086480" progId="Word.Picture.8">
                  <p:embed/>
                </p:oleObj>
              </mc:Choice>
              <mc:Fallback>
                <p:oleObj name="Obraz" r:id="rId3" imgW="4493015" imgH="308648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2189163"/>
                        <a:ext cx="5754687" cy="373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323850" y="977900"/>
            <a:ext cx="535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6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Dwa sposoby przedstawiania Adaline’ów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639888" y="441321"/>
            <a:ext cx="6024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390525" y="1506538"/>
            <a:ext cx="663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 Adaline z wyjściem analogowym i binarnym:</a:t>
            </a:r>
          </a:p>
        </p:txBody>
      </p:sp>
      <p:graphicFrame>
        <p:nvGraphicFramePr>
          <p:cNvPr id="478215" name="Object 7"/>
          <p:cNvGraphicFramePr>
            <a:graphicFrameLocks noChangeAspect="1"/>
          </p:cNvGraphicFramePr>
          <p:nvPr/>
        </p:nvGraphicFramePr>
        <p:xfrm>
          <a:off x="854075" y="1987550"/>
          <a:ext cx="736758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Obraz" r:id="rId4" imgW="5929930" imgH="3359888" progId="Word.Picture.8">
                  <p:embed/>
                </p:oleObj>
              </mc:Choice>
              <mc:Fallback>
                <p:oleObj name="Obraz" r:id="rId4" imgW="5929930" imgH="3359888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987550"/>
                        <a:ext cx="7367588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utoUpdateAnimBg="0"/>
      <p:bldP spid="47821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23850" y="977900"/>
            <a:ext cx="535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6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Perceptrony proste liniowe - warstwa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685925" y="434117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0264" name="Object 8"/>
          <p:cNvGraphicFramePr>
            <a:graphicFrameLocks noChangeAspect="1"/>
          </p:cNvGraphicFramePr>
          <p:nvPr/>
        </p:nvGraphicFramePr>
        <p:xfrm>
          <a:off x="552450" y="1571625"/>
          <a:ext cx="7800975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Obraz" r:id="rId4" imgW="5392226" imgH="3086480" progId="Word.Picture.8">
                  <p:embed/>
                </p:oleObj>
              </mc:Choice>
              <mc:Fallback>
                <p:oleObj name="Obraz" r:id="rId4" imgW="5392226" imgH="308648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571625"/>
                        <a:ext cx="7800975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44575" y="502740"/>
          <a:ext cx="620712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Obraz" r:id="rId3" imgW="6549656" imgH="4098092" progId="Word.Picture.8">
                  <p:embed/>
                </p:oleObj>
              </mc:Choice>
              <mc:Fallback>
                <p:oleObj name="Obraz" r:id="rId3" imgW="6549656" imgH="4098092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02740"/>
                        <a:ext cx="6207125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492750" y="682127"/>
            <a:ext cx="292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Wartość wyjścia sieci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73038" y="4385765"/>
          <a:ext cx="876617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Równanie" r:id="rId5" imgW="4216400" imgH="927100" progId="Equation.3">
                  <p:embed/>
                </p:oleObj>
              </mc:Choice>
              <mc:Fallback>
                <p:oleObj name="Równanie" r:id="rId5" imgW="4216400" imgH="927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4385765"/>
                        <a:ext cx="8766175" cy="192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74394" y="990105"/>
            <a:ext cx="370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Realizowane przetwarzanie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712302" y="588586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4325" y="1438263"/>
            <a:ext cx="5184775" cy="965200"/>
            <a:chOff x="198" y="690"/>
            <a:chExt cx="3266" cy="608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198" y="690"/>
              <a:ext cx="326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6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</a:t>
              </a:r>
              <a:r>
                <a:rPr lang="pl-PL" sz="16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Wyjście analogowe </a:t>
              </a:r>
              <a:endPara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100" name="Object 9"/>
            <p:cNvGraphicFramePr>
              <a:graphicFrameLocks noChangeAspect="1"/>
            </p:cNvGraphicFramePr>
            <p:nvPr/>
          </p:nvGraphicFramePr>
          <p:xfrm>
            <a:off x="1324" y="986"/>
            <a:ext cx="1217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Równanie" r:id="rId4" imgW="990170" imgH="253890" progId="Equation.3">
                    <p:embed/>
                  </p:oleObj>
                </mc:Choice>
                <mc:Fallback>
                  <p:oleObj name="Równanie" r:id="rId4" imgW="990170" imgH="25389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986"/>
                          <a:ext cx="1217" cy="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68300" y="2733663"/>
            <a:ext cx="7747000" cy="3377048"/>
            <a:chOff x="192" y="1451"/>
            <a:chExt cx="5282" cy="2404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550" y="2251"/>
            <a:ext cx="3370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Równanie" r:id="rId6" imgW="2705100" imgH="482600" progId="Equation.3">
                    <p:embed/>
                  </p:oleObj>
                </mc:Choice>
                <mc:Fallback>
                  <p:oleObj name="Równanie" r:id="rId6" imgW="2705100" imgH="482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" y="2251"/>
                          <a:ext cx="3370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Text Box 6"/>
            <p:cNvSpPr txBox="1">
              <a:spLocks noChangeArrowheads="1"/>
            </p:cNvSpPr>
            <p:nvPr/>
          </p:nvSpPr>
          <p:spPr bwMode="auto">
            <a:xfrm>
              <a:off x="262" y="1748"/>
              <a:ext cx="521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0363" indent="-360363" algn="l"/>
              <a:r>
                <a:rPr lang="pl-PL" sz="16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 Funkcja przekaźnikowa symetryczna (zwykle – jeżeli jest stosowane</a:t>
              </a:r>
              <a:endPara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192" y="1451"/>
              <a:ext cx="171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6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</a:t>
              </a:r>
              <a:r>
                <a:rPr lang="pl-PL" sz="16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Wyjście binarne</a:t>
              </a:r>
              <a:endPara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99" name="Object 10"/>
            <p:cNvGraphicFramePr>
              <a:graphicFrameLocks noChangeAspect="1"/>
            </p:cNvGraphicFramePr>
            <p:nvPr/>
          </p:nvGraphicFramePr>
          <p:xfrm>
            <a:off x="686" y="3269"/>
            <a:ext cx="2984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Równanie" r:id="rId8" imgW="2260600" imgH="444500" progId="Equation.3">
                    <p:embed/>
                  </p:oleObj>
                </mc:Choice>
                <mc:Fallback>
                  <p:oleObj name="Równanie" r:id="rId8" imgW="2260600" imgH="4445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3269"/>
                          <a:ext cx="2984" cy="5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428" y="2979"/>
              <a:ext cx="84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gdzie:</a:t>
              </a:r>
              <a:endPara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685925" y="544626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2393950" y="909751"/>
            <a:ext cx="4527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Reguła uczenia Widrow’a – Hoff’a</a:t>
            </a:r>
          </a:p>
        </p:txBody>
      </p:sp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254000" y="1369276"/>
            <a:ext cx="855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Wyprowadzenie bazujące na błędzie średnim kwadratowy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5913" y="1889976"/>
            <a:ext cx="8097837" cy="4724400"/>
            <a:chOff x="199" y="1113"/>
            <a:chExt cx="5101" cy="2976"/>
          </a:xfrm>
        </p:grpSpPr>
        <p:sp>
          <p:nvSpPr>
            <p:cNvPr id="5127" name="Freeform 18"/>
            <p:cNvSpPr>
              <a:spLocks/>
            </p:cNvSpPr>
            <p:nvPr/>
          </p:nvSpPr>
          <p:spPr bwMode="auto">
            <a:xfrm>
              <a:off x="781" y="1395"/>
              <a:ext cx="4097" cy="2558"/>
            </a:xfrm>
            <a:custGeom>
              <a:avLst/>
              <a:gdLst>
                <a:gd name="T0" fmla="*/ 22 w 4097"/>
                <a:gd name="T1" fmla="*/ 220 h 2558"/>
                <a:gd name="T2" fmla="*/ 3 w 4097"/>
                <a:gd name="T3" fmla="*/ 569 h 2558"/>
                <a:gd name="T4" fmla="*/ 3 w 4097"/>
                <a:gd name="T5" fmla="*/ 1013 h 2558"/>
                <a:gd name="T6" fmla="*/ 12 w 4097"/>
                <a:gd name="T7" fmla="*/ 1381 h 2558"/>
                <a:gd name="T8" fmla="*/ 3 w 4097"/>
                <a:gd name="T9" fmla="*/ 1693 h 2558"/>
                <a:gd name="T10" fmla="*/ 12 w 4097"/>
                <a:gd name="T11" fmla="*/ 2033 h 2558"/>
                <a:gd name="T12" fmla="*/ 22 w 4097"/>
                <a:gd name="T13" fmla="*/ 2240 h 2558"/>
                <a:gd name="T14" fmla="*/ 59 w 4097"/>
                <a:gd name="T15" fmla="*/ 2363 h 2558"/>
                <a:gd name="T16" fmla="*/ 135 w 4097"/>
                <a:gd name="T17" fmla="*/ 2524 h 2558"/>
                <a:gd name="T18" fmla="*/ 211 w 4097"/>
                <a:gd name="T19" fmla="*/ 2553 h 2558"/>
                <a:gd name="T20" fmla="*/ 399 w 4097"/>
                <a:gd name="T21" fmla="*/ 2553 h 2558"/>
                <a:gd name="T22" fmla="*/ 569 w 4097"/>
                <a:gd name="T23" fmla="*/ 2543 h 2558"/>
                <a:gd name="T24" fmla="*/ 720 w 4097"/>
                <a:gd name="T25" fmla="*/ 2496 h 2558"/>
                <a:gd name="T26" fmla="*/ 834 w 4097"/>
                <a:gd name="T27" fmla="*/ 2401 h 2558"/>
                <a:gd name="T28" fmla="*/ 966 w 4097"/>
                <a:gd name="T29" fmla="*/ 2184 h 2558"/>
                <a:gd name="T30" fmla="*/ 1183 w 4097"/>
                <a:gd name="T31" fmla="*/ 1872 h 2558"/>
                <a:gd name="T32" fmla="*/ 1438 w 4097"/>
                <a:gd name="T33" fmla="*/ 1684 h 2558"/>
                <a:gd name="T34" fmla="*/ 1684 w 4097"/>
                <a:gd name="T35" fmla="*/ 1589 h 2558"/>
                <a:gd name="T36" fmla="*/ 2090 w 4097"/>
                <a:gd name="T37" fmla="*/ 1561 h 2558"/>
                <a:gd name="T38" fmla="*/ 2996 w 4097"/>
                <a:gd name="T39" fmla="*/ 1532 h 2558"/>
                <a:gd name="T40" fmla="*/ 3600 w 4097"/>
                <a:gd name="T41" fmla="*/ 1495 h 2558"/>
                <a:gd name="T42" fmla="*/ 3836 w 4097"/>
                <a:gd name="T43" fmla="*/ 1466 h 2558"/>
                <a:gd name="T44" fmla="*/ 4044 w 4097"/>
                <a:gd name="T45" fmla="*/ 1372 h 2558"/>
                <a:gd name="T46" fmla="*/ 4091 w 4097"/>
                <a:gd name="T47" fmla="*/ 1192 h 2558"/>
                <a:gd name="T48" fmla="*/ 4044 w 4097"/>
                <a:gd name="T49" fmla="*/ 966 h 2558"/>
                <a:gd name="T50" fmla="*/ 3770 w 4097"/>
                <a:gd name="T51" fmla="*/ 862 h 2558"/>
                <a:gd name="T52" fmla="*/ 3345 w 4097"/>
                <a:gd name="T53" fmla="*/ 852 h 2558"/>
                <a:gd name="T54" fmla="*/ 2751 w 4097"/>
                <a:gd name="T55" fmla="*/ 852 h 2558"/>
                <a:gd name="T56" fmla="*/ 2099 w 4097"/>
                <a:gd name="T57" fmla="*/ 872 h 2558"/>
                <a:gd name="T58" fmla="*/ 1872 w 4097"/>
                <a:gd name="T59" fmla="*/ 872 h 2558"/>
                <a:gd name="T60" fmla="*/ 1589 w 4097"/>
                <a:gd name="T61" fmla="*/ 852 h 2558"/>
                <a:gd name="T62" fmla="*/ 1306 w 4097"/>
                <a:gd name="T63" fmla="*/ 730 h 2558"/>
                <a:gd name="T64" fmla="*/ 1155 w 4097"/>
                <a:gd name="T65" fmla="*/ 579 h 2558"/>
                <a:gd name="T66" fmla="*/ 1023 w 4097"/>
                <a:gd name="T67" fmla="*/ 437 h 2558"/>
                <a:gd name="T68" fmla="*/ 900 w 4097"/>
                <a:gd name="T69" fmla="*/ 248 h 2558"/>
                <a:gd name="T70" fmla="*/ 768 w 4097"/>
                <a:gd name="T71" fmla="*/ 97 h 2558"/>
                <a:gd name="T72" fmla="*/ 598 w 4097"/>
                <a:gd name="T73" fmla="*/ 31 h 2558"/>
                <a:gd name="T74" fmla="*/ 456 w 4097"/>
                <a:gd name="T75" fmla="*/ 3 h 2558"/>
                <a:gd name="T76" fmla="*/ 277 w 4097"/>
                <a:gd name="T77" fmla="*/ 12 h 2558"/>
                <a:gd name="T78" fmla="*/ 116 w 4097"/>
                <a:gd name="T79" fmla="*/ 59 h 2558"/>
                <a:gd name="T80" fmla="*/ 22 w 4097"/>
                <a:gd name="T81" fmla="*/ 220 h 25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97"/>
                <a:gd name="T124" fmla="*/ 0 h 2558"/>
                <a:gd name="T125" fmla="*/ 4097 w 4097"/>
                <a:gd name="T126" fmla="*/ 2558 h 25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97" h="2558">
                  <a:moveTo>
                    <a:pt x="22" y="220"/>
                  </a:moveTo>
                  <a:cubicBezTo>
                    <a:pt x="3" y="305"/>
                    <a:pt x="6" y="437"/>
                    <a:pt x="3" y="569"/>
                  </a:cubicBezTo>
                  <a:cubicBezTo>
                    <a:pt x="0" y="701"/>
                    <a:pt x="1" y="878"/>
                    <a:pt x="3" y="1013"/>
                  </a:cubicBezTo>
                  <a:cubicBezTo>
                    <a:pt x="5" y="1148"/>
                    <a:pt x="12" y="1268"/>
                    <a:pt x="12" y="1381"/>
                  </a:cubicBezTo>
                  <a:cubicBezTo>
                    <a:pt x="12" y="1494"/>
                    <a:pt x="3" y="1584"/>
                    <a:pt x="3" y="1693"/>
                  </a:cubicBezTo>
                  <a:cubicBezTo>
                    <a:pt x="3" y="1802"/>
                    <a:pt x="9" y="1942"/>
                    <a:pt x="12" y="2033"/>
                  </a:cubicBezTo>
                  <a:cubicBezTo>
                    <a:pt x="15" y="2124"/>
                    <a:pt x="14" y="2185"/>
                    <a:pt x="22" y="2240"/>
                  </a:cubicBezTo>
                  <a:cubicBezTo>
                    <a:pt x="30" y="2295"/>
                    <a:pt x="40" y="2316"/>
                    <a:pt x="59" y="2363"/>
                  </a:cubicBezTo>
                  <a:cubicBezTo>
                    <a:pt x="78" y="2410"/>
                    <a:pt x="110" y="2492"/>
                    <a:pt x="135" y="2524"/>
                  </a:cubicBezTo>
                  <a:cubicBezTo>
                    <a:pt x="160" y="2556"/>
                    <a:pt x="167" y="2548"/>
                    <a:pt x="211" y="2553"/>
                  </a:cubicBezTo>
                  <a:cubicBezTo>
                    <a:pt x="255" y="2558"/>
                    <a:pt x="339" y="2555"/>
                    <a:pt x="399" y="2553"/>
                  </a:cubicBezTo>
                  <a:cubicBezTo>
                    <a:pt x="459" y="2551"/>
                    <a:pt x="516" y="2552"/>
                    <a:pt x="569" y="2543"/>
                  </a:cubicBezTo>
                  <a:cubicBezTo>
                    <a:pt x="622" y="2534"/>
                    <a:pt x="676" y="2520"/>
                    <a:pt x="720" y="2496"/>
                  </a:cubicBezTo>
                  <a:cubicBezTo>
                    <a:pt x="764" y="2472"/>
                    <a:pt x="793" y="2453"/>
                    <a:pt x="834" y="2401"/>
                  </a:cubicBezTo>
                  <a:cubicBezTo>
                    <a:pt x="875" y="2349"/>
                    <a:pt x="908" y="2272"/>
                    <a:pt x="966" y="2184"/>
                  </a:cubicBezTo>
                  <a:cubicBezTo>
                    <a:pt x="1024" y="2096"/>
                    <a:pt x="1104" y="1955"/>
                    <a:pt x="1183" y="1872"/>
                  </a:cubicBezTo>
                  <a:cubicBezTo>
                    <a:pt x="1262" y="1789"/>
                    <a:pt x="1355" y="1731"/>
                    <a:pt x="1438" y="1684"/>
                  </a:cubicBezTo>
                  <a:cubicBezTo>
                    <a:pt x="1521" y="1637"/>
                    <a:pt x="1575" y="1609"/>
                    <a:pt x="1684" y="1589"/>
                  </a:cubicBezTo>
                  <a:cubicBezTo>
                    <a:pt x="1793" y="1569"/>
                    <a:pt x="1871" y="1570"/>
                    <a:pt x="2090" y="1561"/>
                  </a:cubicBezTo>
                  <a:cubicBezTo>
                    <a:pt x="2309" y="1552"/>
                    <a:pt x="2744" y="1543"/>
                    <a:pt x="2996" y="1532"/>
                  </a:cubicBezTo>
                  <a:cubicBezTo>
                    <a:pt x="3248" y="1521"/>
                    <a:pt x="3460" y="1506"/>
                    <a:pt x="3600" y="1495"/>
                  </a:cubicBezTo>
                  <a:cubicBezTo>
                    <a:pt x="3740" y="1484"/>
                    <a:pt x="3762" y="1486"/>
                    <a:pt x="3836" y="1466"/>
                  </a:cubicBezTo>
                  <a:cubicBezTo>
                    <a:pt x="3910" y="1446"/>
                    <a:pt x="4001" y="1418"/>
                    <a:pt x="4044" y="1372"/>
                  </a:cubicBezTo>
                  <a:cubicBezTo>
                    <a:pt x="4087" y="1326"/>
                    <a:pt x="4091" y="1260"/>
                    <a:pt x="4091" y="1192"/>
                  </a:cubicBezTo>
                  <a:cubicBezTo>
                    <a:pt x="4091" y="1124"/>
                    <a:pt x="4097" y="1021"/>
                    <a:pt x="4044" y="966"/>
                  </a:cubicBezTo>
                  <a:cubicBezTo>
                    <a:pt x="3991" y="911"/>
                    <a:pt x="3886" y="881"/>
                    <a:pt x="3770" y="862"/>
                  </a:cubicBezTo>
                  <a:cubicBezTo>
                    <a:pt x="3654" y="843"/>
                    <a:pt x="3515" y="854"/>
                    <a:pt x="3345" y="852"/>
                  </a:cubicBezTo>
                  <a:cubicBezTo>
                    <a:pt x="3175" y="850"/>
                    <a:pt x="2959" y="849"/>
                    <a:pt x="2751" y="852"/>
                  </a:cubicBezTo>
                  <a:cubicBezTo>
                    <a:pt x="2543" y="855"/>
                    <a:pt x="2245" y="869"/>
                    <a:pt x="2099" y="872"/>
                  </a:cubicBezTo>
                  <a:cubicBezTo>
                    <a:pt x="1953" y="875"/>
                    <a:pt x="1957" y="875"/>
                    <a:pt x="1872" y="872"/>
                  </a:cubicBezTo>
                  <a:cubicBezTo>
                    <a:pt x="1787" y="869"/>
                    <a:pt x="1683" y="876"/>
                    <a:pt x="1589" y="852"/>
                  </a:cubicBezTo>
                  <a:cubicBezTo>
                    <a:pt x="1495" y="828"/>
                    <a:pt x="1378" y="775"/>
                    <a:pt x="1306" y="730"/>
                  </a:cubicBezTo>
                  <a:cubicBezTo>
                    <a:pt x="1234" y="685"/>
                    <a:pt x="1202" y="628"/>
                    <a:pt x="1155" y="579"/>
                  </a:cubicBezTo>
                  <a:cubicBezTo>
                    <a:pt x="1108" y="530"/>
                    <a:pt x="1066" y="492"/>
                    <a:pt x="1023" y="437"/>
                  </a:cubicBezTo>
                  <a:cubicBezTo>
                    <a:pt x="980" y="382"/>
                    <a:pt x="942" y="305"/>
                    <a:pt x="900" y="248"/>
                  </a:cubicBezTo>
                  <a:cubicBezTo>
                    <a:pt x="858" y="191"/>
                    <a:pt x="818" y="133"/>
                    <a:pt x="768" y="97"/>
                  </a:cubicBezTo>
                  <a:cubicBezTo>
                    <a:pt x="718" y="61"/>
                    <a:pt x="650" y="47"/>
                    <a:pt x="598" y="31"/>
                  </a:cubicBezTo>
                  <a:cubicBezTo>
                    <a:pt x="546" y="15"/>
                    <a:pt x="509" y="6"/>
                    <a:pt x="456" y="3"/>
                  </a:cubicBezTo>
                  <a:cubicBezTo>
                    <a:pt x="403" y="0"/>
                    <a:pt x="334" y="3"/>
                    <a:pt x="277" y="12"/>
                  </a:cubicBezTo>
                  <a:cubicBezTo>
                    <a:pt x="220" y="21"/>
                    <a:pt x="159" y="24"/>
                    <a:pt x="116" y="59"/>
                  </a:cubicBezTo>
                  <a:cubicBezTo>
                    <a:pt x="73" y="94"/>
                    <a:pt x="42" y="186"/>
                    <a:pt x="22" y="220"/>
                  </a:cubicBezTo>
                  <a:close/>
                </a:path>
              </a:pathLst>
            </a:custGeom>
            <a:solidFill>
              <a:srgbClr val="EAEAEA">
                <a:alpha val="50195"/>
              </a:srgbClr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Text Box 16"/>
            <p:cNvSpPr txBox="1">
              <a:spLocks noChangeArrowheads="1"/>
            </p:cNvSpPr>
            <p:nvPr/>
          </p:nvSpPr>
          <p:spPr bwMode="auto">
            <a:xfrm>
              <a:off x="199" y="1113"/>
              <a:ext cx="377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6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Rozważamy pojedynczy neuron w warstwie (i-ty) </a:t>
              </a:r>
            </a:p>
          </p:txBody>
        </p:sp>
        <p:graphicFrame>
          <p:nvGraphicFramePr>
            <p:cNvPr id="5122" name="Object 17"/>
            <p:cNvGraphicFramePr>
              <a:graphicFrameLocks noChangeAspect="1"/>
            </p:cNvGraphicFramePr>
            <p:nvPr/>
          </p:nvGraphicFramePr>
          <p:xfrm>
            <a:off x="386" y="1415"/>
            <a:ext cx="4914" cy="2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Obraz" r:id="rId4" imgW="5392226" imgH="3086480" progId="Word.Picture.8">
                    <p:embed/>
                  </p:oleObj>
                </mc:Choice>
                <mc:Fallback>
                  <p:oleObj name="Obraz" r:id="rId4" imgW="5392226" imgH="3086480" progId="Word.Picture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" y="1415"/>
                          <a:ext cx="4914" cy="26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8"/>
          <p:cNvSpPr>
            <a:spLocks noChangeArrowheads="1"/>
          </p:cNvSpPr>
          <p:nvPr/>
        </p:nvSpPr>
        <p:spPr bwMode="auto">
          <a:xfrm>
            <a:off x="1685925" y="711674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29"/>
          <p:cNvSpPr txBox="1">
            <a:spLocks noChangeArrowheads="1"/>
          </p:cNvSpPr>
          <p:nvPr/>
        </p:nvSpPr>
        <p:spPr bwMode="auto">
          <a:xfrm>
            <a:off x="449263" y="1064103"/>
            <a:ext cx="359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Przyjęte oznaczenia: </a:t>
            </a: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379413" y="1505428"/>
            <a:ext cx="8408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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Wektor wag dla i‑tego neuronu (i‑ty wiersz macierzy wag i wektora progów transformowany) </a:t>
            </a:r>
          </a:p>
        </p:txBody>
      </p:sp>
      <p:graphicFrame>
        <p:nvGraphicFramePr>
          <p:cNvPr id="6146" name="Object 32"/>
          <p:cNvGraphicFramePr>
            <a:graphicFrameLocks noChangeAspect="1"/>
          </p:cNvGraphicFramePr>
          <p:nvPr/>
        </p:nvGraphicFramePr>
        <p:xfrm>
          <a:off x="3245411" y="2537491"/>
          <a:ext cx="2019029" cy="75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Równanie" r:id="rId4" imgW="1231366" imgH="482391" progId="Equation.3">
                  <p:embed/>
                </p:oleObj>
              </mc:Choice>
              <mc:Fallback>
                <p:oleObj name="Równanie" r:id="rId4" imgW="1231366" imgH="482391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411" y="2537491"/>
                        <a:ext cx="2019029" cy="755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34"/>
          <p:cNvSpPr txBox="1">
            <a:spLocks noChangeArrowheads="1"/>
          </p:cNvSpPr>
          <p:nvPr/>
        </p:nvSpPr>
        <p:spPr bwMode="auto">
          <a:xfrm>
            <a:off x="414338" y="3789841"/>
            <a:ext cx="7089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 Wektor wzorców wejściowych (k ‑ dowolne) </a:t>
            </a:r>
            <a:endParaRPr lang="pl-PL" sz="1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7" name="Object 35"/>
          <p:cNvGraphicFramePr>
            <a:graphicFrameLocks noChangeAspect="1"/>
          </p:cNvGraphicFramePr>
          <p:nvPr/>
        </p:nvGraphicFramePr>
        <p:xfrm>
          <a:off x="3557401" y="4616461"/>
          <a:ext cx="1259538" cy="738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Równanie" r:id="rId6" imgW="774364" imgH="457002" progId="Equation.3">
                  <p:embed/>
                </p:oleObj>
              </mc:Choice>
              <mc:Fallback>
                <p:oleObj name="Równanie" r:id="rId6" imgW="774364" imgH="457002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401" y="4616461"/>
                        <a:ext cx="1259538" cy="738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1685925" y="64133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1038"/>
          <p:cNvSpPr txBox="1">
            <a:spLocks noChangeArrowheads="1"/>
          </p:cNvSpPr>
          <p:nvPr/>
        </p:nvSpPr>
        <p:spPr bwMode="auto">
          <a:xfrm>
            <a:off x="458788" y="1088163"/>
            <a:ext cx="833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 Skalar wzorca wyjściowego rzeczywistego i‑tego neuronu (k ‑ dowolne) </a:t>
            </a:r>
          </a:p>
        </p:txBody>
      </p:sp>
      <p:graphicFrame>
        <p:nvGraphicFramePr>
          <p:cNvPr id="7170" name="Object 1039"/>
          <p:cNvGraphicFramePr>
            <a:graphicFrameLocks noChangeAspect="1"/>
          </p:cNvGraphicFramePr>
          <p:nvPr/>
        </p:nvGraphicFramePr>
        <p:xfrm>
          <a:off x="3780118" y="1858662"/>
          <a:ext cx="1258047" cy="43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Równanie" r:id="rId4" imgW="634449" imgH="215713" progId="Equation.3">
                  <p:embed/>
                </p:oleObj>
              </mc:Choice>
              <mc:Fallback>
                <p:oleObj name="Równanie" r:id="rId4" imgW="634449" imgH="2157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118" y="1858662"/>
                        <a:ext cx="1258047" cy="435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041"/>
          <p:cNvSpPr txBox="1">
            <a:spLocks noChangeArrowheads="1"/>
          </p:cNvSpPr>
          <p:nvPr/>
        </p:nvSpPr>
        <p:spPr bwMode="auto">
          <a:xfrm>
            <a:off x="555625" y="2729638"/>
            <a:ext cx="833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 Skalar wzorca wyjściowego docelowego i‑tego neuronu (k ‑ dowolne) </a:t>
            </a:r>
          </a:p>
        </p:txBody>
      </p:sp>
      <p:graphicFrame>
        <p:nvGraphicFramePr>
          <p:cNvPr id="7171" name="Object 1042"/>
          <p:cNvGraphicFramePr>
            <a:graphicFrameLocks noChangeAspect="1"/>
          </p:cNvGraphicFramePr>
          <p:nvPr/>
        </p:nvGraphicFramePr>
        <p:xfrm>
          <a:off x="3950261" y="3551963"/>
          <a:ext cx="1052046" cy="41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Równanie" r:id="rId6" imgW="571252" imgH="215806" progId="Equation.3">
                  <p:embed/>
                </p:oleObj>
              </mc:Choice>
              <mc:Fallback>
                <p:oleObj name="Równanie" r:id="rId6" imgW="571252" imgH="21580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261" y="3551963"/>
                        <a:ext cx="1052046" cy="41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044"/>
          <p:cNvSpPr txBox="1">
            <a:spLocks noChangeArrowheads="1"/>
          </p:cNvSpPr>
          <p:nvPr/>
        </p:nvSpPr>
        <p:spPr bwMode="auto">
          <a:xfrm>
            <a:off x="558800" y="4421913"/>
            <a:ext cx="833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 Skalar błędu i‑tego neuronu (k ‑ dowolne) </a:t>
            </a:r>
          </a:p>
        </p:txBody>
      </p:sp>
      <p:graphicFrame>
        <p:nvGraphicFramePr>
          <p:cNvPr id="7172" name="Object 1045"/>
          <p:cNvGraphicFramePr>
            <a:graphicFrameLocks noChangeAspect="1"/>
          </p:cNvGraphicFramePr>
          <p:nvPr/>
        </p:nvGraphicFramePr>
        <p:xfrm>
          <a:off x="2735451" y="5210993"/>
          <a:ext cx="3252974" cy="42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Równanie" r:id="rId8" imgW="1562100" imgH="215900" progId="Equation.3">
                  <p:embed/>
                </p:oleObj>
              </mc:Choice>
              <mc:Fallback>
                <p:oleObj name="Równanie" r:id="rId8" imgW="1562100" imgH="2159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451" y="5210993"/>
                        <a:ext cx="3252974" cy="423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1685925" y="694090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2665413" y="1197211"/>
          <a:ext cx="3170611" cy="40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Równanie" r:id="rId4" imgW="1816100" imgH="228600" progId="Equation.3">
                  <p:embed/>
                </p:oleObj>
              </mc:Choice>
              <mc:Fallback>
                <p:oleObj name="Równanie" r:id="rId4" imgW="18161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1197211"/>
                        <a:ext cx="3170611" cy="40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306388" y="1856023"/>
            <a:ext cx="833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Wektor uczący  </a:t>
            </a: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 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traktujemy jako zmienną losową; zmiennymi losowymi będą zatem również skalary a, t oraz e. Wybrane, w liczbie Q, wzorce uczące możemy traktować jako realizacje tych zmiennych losowych (próbki z populacji)</a:t>
            </a: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1379164" y="3734782"/>
            <a:ext cx="6307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Średni błąd kwadratowy uczenia sieci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2750" y="4389393"/>
            <a:ext cx="8334375" cy="1373188"/>
            <a:chOff x="268" y="2805"/>
            <a:chExt cx="5250" cy="865"/>
          </a:xfrm>
        </p:grpSpPr>
        <p:graphicFrame>
          <p:nvGraphicFramePr>
            <p:cNvPr id="8195" name="Object 18"/>
            <p:cNvGraphicFramePr>
              <a:graphicFrameLocks noChangeAspect="1"/>
            </p:cNvGraphicFramePr>
            <p:nvPr/>
          </p:nvGraphicFramePr>
          <p:xfrm>
            <a:off x="1319" y="2805"/>
            <a:ext cx="2670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Równanie" r:id="rId6" imgW="2451100" imgH="266700" progId="Equation.3">
                    <p:embed/>
                  </p:oleObj>
                </mc:Choice>
                <mc:Fallback>
                  <p:oleObj name="Równanie" r:id="rId6" imgW="2451100" imgH="2667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" y="2805"/>
                          <a:ext cx="2670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0" name="Text Box 20"/>
            <p:cNvSpPr txBox="1">
              <a:spLocks noChangeArrowheads="1"/>
            </p:cNvSpPr>
            <p:nvPr/>
          </p:nvSpPr>
          <p:spPr bwMode="auto">
            <a:xfrm>
              <a:off x="268" y="3147"/>
              <a:ext cx="525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gdzie: E[ ] oznacza wartość średnią (oczekiwaną) zmiennej losowej. Wartość oczekiwana liczona jest po wszystkich zbiorach par uczących populacji. Zakładamy przy tym, że wybory kolejnych par uczących są niezależne od siebie 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685925" y="483082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76238" y="814995"/>
            <a:ext cx="833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 przekształceniach funkcjonałowi jakości działania sieci można nadać postać 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775633" y="1542351"/>
          <a:ext cx="6880225" cy="40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Równanie" r:id="rId4" imgW="3771900" imgH="228600" progId="Equation.3">
                  <p:embed/>
                </p:oleObj>
              </mc:Choice>
              <mc:Fallback>
                <p:oleObj name="Równanie" r:id="rId4" imgW="37719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33" y="1542351"/>
                        <a:ext cx="6880225" cy="40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2840226" y="2796755"/>
          <a:ext cx="2807540" cy="38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Równanie" r:id="rId6" imgW="1549400" imgH="228600" progId="Equation.3">
                  <p:embed/>
                </p:oleObj>
              </mc:Choice>
              <mc:Fallback>
                <p:oleObj name="Równanie" r:id="rId6" imgW="15494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226" y="2796755"/>
                        <a:ext cx="2807540" cy="388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4"/>
          <p:cNvGraphicFramePr>
            <a:graphicFrameLocks noChangeAspect="1"/>
          </p:cNvGraphicFramePr>
          <p:nvPr/>
        </p:nvGraphicFramePr>
        <p:xfrm>
          <a:off x="1568824" y="3339703"/>
          <a:ext cx="1275976" cy="4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Równanie" r:id="rId8" imgW="596900" imgH="228600" progId="Equation.3">
                  <p:embed/>
                </p:oleObj>
              </mc:Choice>
              <mc:Fallback>
                <p:oleObj name="Równanie" r:id="rId8" imgW="5969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824" y="3339703"/>
                        <a:ext cx="1275976" cy="47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6"/>
          <p:cNvGraphicFramePr>
            <a:graphicFrameLocks noChangeAspect="1"/>
          </p:cNvGraphicFramePr>
          <p:nvPr/>
        </p:nvGraphicFramePr>
        <p:xfrm>
          <a:off x="1747196" y="4283683"/>
          <a:ext cx="1049804" cy="32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Równanie" r:id="rId10" imgW="596900" imgH="190500" progId="Equation.3">
                  <p:embed/>
                </p:oleObj>
              </mc:Choice>
              <mc:Fallback>
                <p:oleObj name="Równanie" r:id="rId10" imgW="596900" imgH="1905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96" y="4283683"/>
                        <a:ext cx="1049804" cy="32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8"/>
          <p:cNvGraphicFramePr>
            <a:graphicFrameLocks noChangeAspect="1"/>
          </p:cNvGraphicFramePr>
          <p:nvPr/>
        </p:nvGraphicFramePr>
        <p:xfrm>
          <a:off x="1646430" y="5392318"/>
          <a:ext cx="1231246" cy="38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Równanie" r:id="rId12" imgW="736600" imgH="228600" progId="Equation.3">
                  <p:embed/>
                </p:oleObj>
              </mc:Choice>
              <mc:Fallback>
                <p:oleObj name="Równanie" r:id="rId12" imgW="7366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430" y="5392318"/>
                        <a:ext cx="1231246" cy="383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207963" y="3316895"/>
            <a:ext cx="974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gdzie:</a:t>
            </a:r>
          </a:p>
        </p:txBody>
      </p: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319088" y="2312008"/>
            <a:ext cx="325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lub bardziej dogodną</a:t>
            </a:r>
          </a:p>
        </p:txBody>
      </p:sp>
      <p:sp>
        <p:nvSpPr>
          <p:cNvPr id="9227" name="Text Box 22"/>
          <p:cNvSpPr txBox="1">
            <a:spLocks noChangeArrowheads="1"/>
          </p:cNvSpPr>
          <p:nvPr/>
        </p:nvSpPr>
        <p:spPr bwMode="auto">
          <a:xfrm>
            <a:off x="3238500" y="3364520"/>
            <a:ext cx="5605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wartość średnia wzorców wyjściowych docelowych t</a:t>
            </a:r>
          </a:p>
        </p:txBody>
      </p:sp>
      <p:sp>
        <p:nvSpPr>
          <p:cNvPr id="9228" name="Text Box 23"/>
          <p:cNvSpPr txBox="1">
            <a:spLocks noChangeArrowheads="1"/>
          </p:cNvSpPr>
          <p:nvPr/>
        </p:nvSpPr>
        <p:spPr bwMode="auto">
          <a:xfrm>
            <a:off x="3225800" y="4204308"/>
            <a:ext cx="5605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wektor korelacji wzajemnej wzorców wejściowych </a:t>
            </a: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 wyjściowych docelowych t</a:t>
            </a:r>
          </a:p>
        </p:txBody>
      </p:sp>
      <p:sp>
        <p:nvSpPr>
          <p:cNvPr id="9229" name="Text Box 24"/>
          <p:cNvSpPr txBox="1">
            <a:spLocks noChangeArrowheads="1"/>
          </p:cNvSpPr>
          <p:nvPr/>
        </p:nvSpPr>
        <p:spPr bwMode="auto">
          <a:xfrm>
            <a:off x="3276600" y="5347308"/>
            <a:ext cx="5605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macierz korelacji własnej wzorców wejściowych </a:t>
            </a: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</a:t>
            </a:r>
            <a:endParaRPr lang="pl-PL" sz="1600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230" name="Text Box 8"/>
          <p:cNvSpPr txBox="1">
            <a:spLocks noChangeArrowheads="1"/>
          </p:cNvSpPr>
          <p:nvPr/>
        </p:nvSpPr>
        <p:spPr bwMode="auto">
          <a:xfrm>
            <a:off x="1028700" y="6067304"/>
            <a:ext cx="7235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Jak można oszacować te wielkości? – zadanie-pytanie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685925" y="614962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46075" y="1062520"/>
            <a:ext cx="8482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Problem uczenia sieci: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znaleźć wartości wag i progów minimalizujące wartość funkcjonału jakości działania sieci B(x)</a:t>
            </a:r>
            <a:endParaRPr lang="pl-PL" sz="1600" b="1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246" name="Strzałka w dół 10"/>
          <p:cNvSpPr>
            <a:spLocks noChangeArrowheads="1"/>
          </p:cNvSpPr>
          <p:nvPr/>
        </p:nvSpPr>
        <p:spPr bwMode="auto">
          <a:xfrm>
            <a:off x="3195638" y="1983270"/>
            <a:ext cx="1906587" cy="4635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39763" y="2630970"/>
            <a:ext cx="762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Zadanie minimalizacji bez ograniczeń funkcjonału B(x)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30200" y="3573945"/>
            <a:ext cx="848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Funkcjonał jakości działania sieci B(x) ma postać formy kwadratowej</a:t>
            </a: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3323572" y="4355462"/>
          <a:ext cx="2521415" cy="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Równanie" r:id="rId4" imgW="1586811" imgH="393529" progId="Equation.3">
                  <p:embed/>
                </p:oleObj>
              </mc:Choice>
              <mc:Fallback>
                <p:oleObj name="Równanie" r:id="rId4" imgW="1586811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572" y="4355462"/>
                        <a:ext cx="2521415" cy="62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77838" y="5086832"/>
            <a:ext cx="1552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 której: </a:t>
            </a:r>
          </a:p>
        </p:txBody>
      </p:sp>
      <p:graphicFrame>
        <p:nvGraphicFramePr>
          <p:cNvPr id="10243" name="Object 14"/>
          <p:cNvGraphicFramePr>
            <a:graphicFrameLocks noChangeAspect="1"/>
          </p:cNvGraphicFramePr>
          <p:nvPr/>
        </p:nvGraphicFramePr>
        <p:xfrm>
          <a:off x="3745753" y="5780664"/>
          <a:ext cx="1749611" cy="32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Równanie" r:id="rId6" imgW="1054100" imgH="203200" progId="Equation.3">
                  <p:embed/>
                </p:oleObj>
              </mc:Choice>
              <mc:Fallback>
                <p:oleObj name="Równanie" r:id="rId6" imgW="10541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753" y="5780664"/>
                        <a:ext cx="1749611" cy="32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1589209" y="782014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334963" y="1471358"/>
            <a:ext cx="8483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Dodatek 1:</a:t>
            </a:r>
          </a:p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Miary jakości działania sieci – więcej o formach kwadratowych</a:t>
            </a: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369888" y="4031995"/>
            <a:ext cx="8483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Dodatek 2:</a:t>
            </a:r>
          </a:p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Optymalizacja miar jakości sieci – więcej o metodach iteracyjnych poszukiwania ekstremów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685925" y="72925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8463" y="1206978"/>
            <a:ext cx="2312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Przypomnienia:</a:t>
            </a:r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339725" y="1980091"/>
            <a:ext cx="8501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en-GB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Macierze korelacji własnej, jako symetryczne, są albo dodatnio określone, albo dodatnio półokreślone 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47663" y="3627916"/>
            <a:ext cx="8501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en-GB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Gradient </a:t>
            </a:r>
            <a:r>
              <a:rPr lang="pl-PL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(jakobian) i </a:t>
            </a:r>
            <a:r>
              <a:rPr lang="pl-PL" sz="16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hessian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formy kwadratowej są odpowiednio równe </a:t>
            </a:r>
          </a:p>
        </p:txBody>
      </p:sp>
      <p:graphicFrame>
        <p:nvGraphicFramePr>
          <p:cNvPr id="11266" name="Object 13"/>
          <p:cNvGraphicFramePr>
            <a:graphicFrameLocks noChangeAspect="1"/>
          </p:cNvGraphicFramePr>
          <p:nvPr/>
        </p:nvGraphicFramePr>
        <p:xfrm>
          <a:off x="2474726" y="4300456"/>
          <a:ext cx="3244756" cy="39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Równanie" r:id="rId4" imgW="1739900" imgH="215900" progId="Equation.3">
                  <p:embed/>
                </p:oleObj>
              </mc:Choice>
              <mc:Fallback>
                <p:oleObj name="Równanie" r:id="rId4" imgW="1739900" imgH="215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726" y="4300456"/>
                        <a:ext cx="3244756" cy="394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2"/>
          <p:cNvGraphicFramePr>
            <a:graphicFrameLocks noChangeAspect="1"/>
          </p:cNvGraphicFramePr>
          <p:nvPr/>
        </p:nvGraphicFramePr>
        <p:xfrm>
          <a:off x="3048561" y="5080291"/>
          <a:ext cx="1985708" cy="4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Równanie" r:id="rId6" imgW="1117600" imgH="228600" progId="Equation.3">
                  <p:embed/>
                </p:oleObj>
              </mc:Choice>
              <mc:Fallback>
                <p:oleObj name="Równanie" r:id="rId6" imgW="11176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561" y="5080291"/>
                        <a:ext cx="1985708" cy="4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685925" y="606170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339725" y="899740"/>
            <a:ext cx="8501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en-GB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Warunek konieczny pierwszego rzędu ekstremum:  Gradient funkcjonału jest równy zeru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63538" y="3649290"/>
            <a:ext cx="8577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en-GB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Warunek konieczny drugiego rzędu ekstremum:  Hessian funkcjonału jest dodatnio półokreślony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3424050" y="4509996"/>
          <a:ext cx="1927879" cy="38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Równanie" r:id="rId4" imgW="1117600" imgH="228600" progId="Equation.3">
                  <p:embed/>
                </p:oleObj>
              </mc:Choice>
              <mc:Fallback>
                <p:oleObj name="Równanie" r:id="rId4" imgW="11176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050" y="4509996"/>
                        <a:ext cx="1927879" cy="389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2625166" y="1821610"/>
          <a:ext cx="3157069" cy="38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Równanie" r:id="rId6" imgW="1739900" imgH="215900" progId="Equation.3">
                  <p:embed/>
                </p:oleObj>
              </mc:Choice>
              <mc:Fallback>
                <p:oleObj name="Równanie" r:id="rId6" imgW="1739900" imgH="2159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66" y="1821610"/>
                        <a:ext cx="3157069" cy="3838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trzałka w dół 8"/>
          <p:cNvSpPr/>
          <p:nvPr/>
        </p:nvSpPr>
        <p:spPr bwMode="auto">
          <a:xfrm>
            <a:off x="3933825" y="2396753"/>
            <a:ext cx="869950" cy="39211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3687297" y="2928565"/>
          <a:ext cx="1198468" cy="30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Równanie" r:id="rId8" imgW="685502" imgH="177723" progId="Equation.3">
                  <p:embed/>
                </p:oleObj>
              </mc:Choice>
              <mc:Fallback>
                <p:oleObj name="Równanie" r:id="rId8" imgW="685502" imgH="17772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297" y="2928565"/>
                        <a:ext cx="1198468" cy="304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trzałka w dół 11"/>
          <p:cNvSpPr/>
          <p:nvPr/>
        </p:nvSpPr>
        <p:spPr bwMode="auto">
          <a:xfrm>
            <a:off x="4027488" y="5278065"/>
            <a:ext cx="871537" cy="39211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99" name="Grupa 14"/>
          <p:cNvGrpSpPr>
            <a:grpSpLocks/>
          </p:cNvGrpSpPr>
          <p:nvPr/>
        </p:nvGrpSpPr>
        <p:grpSpPr bwMode="auto">
          <a:xfrm>
            <a:off x="2271713" y="5878134"/>
            <a:ext cx="4659312" cy="338554"/>
            <a:chOff x="2693303" y="5498873"/>
            <a:chExt cx="4658302" cy="338336"/>
          </a:xfrm>
        </p:grpSpPr>
        <p:graphicFrame>
          <p:nvGraphicFramePr>
            <p:cNvPr id="12293" name="Object 7"/>
            <p:cNvGraphicFramePr>
              <a:graphicFrameLocks noChangeAspect="1"/>
            </p:cNvGraphicFramePr>
            <p:nvPr/>
          </p:nvGraphicFramePr>
          <p:xfrm>
            <a:off x="2693303" y="5534731"/>
            <a:ext cx="272342" cy="268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Równanie" r:id="rId10" imgW="164885" imgH="164885" progId="Equation.3">
                    <p:embed/>
                  </p:oleObj>
                </mc:Choice>
                <mc:Fallback>
                  <p:oleObj name="Równanie" r:id="rId10" imgW="164885" imgH="164885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303" y="5534731"/>
                          <a:ext cx="272342" cy="2680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3142342" y="5498873"/>
              <a:ext cx="4209263" cy="33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- jest dodatnio półokreślony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495425" y="381851"/>
          <a:ext cx="620712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2" name="Obraz" r:id="rId3" imgW="6549656" imgH="4098092" progId="Word.Picture.8">
                  <p:embed/>
                </p:oleObj>
              </mc:Choice>
              <mc:Fallback>
                <p:oleObj name="Obraz" r:id="rId3" imgW="6549656" imgH="4098092" progId="Word.Picture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81851"/>
                        <a:ext cx="6207125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913063" y="4912215"/>
          <a:ext cx="27527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3" name="Równanie" r:id="rId5" imgW="1524000" imgH="825500" progId="Equation.3">
                  <p:embed/>
                </p:oleObj>
              </mc:Choice>
              <mc:Fallback>
                <p:oleObj name="Równanie" r:id="rId5" imgW="1524000" imgH="8255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4912215"/>
                        <a:ext cx="2752725" cy="149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418138" y="3005138"/>
          <a:ext cx="35512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Równanie" r:id="rId7" imgW="1574800" imgH="228600" progId="Equation.3">
                  <p:embed/>
                </p:oleObj>
              </mc:Choice>
              <mc:Fallback>
                <p:oleObj name="Równanie" r:id="rId7" imgW="1574800" imgH="2286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005138"/>
                        <a:ext cx="355123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92750" y="409575"/>
            <a:ext cx="2927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Wartość wyjścia sieci - macierzowo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924425" y="3395663"/>
          <a:ext cx="14605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5" name="Równanie" r:id="rId9" imgW="647700" imgH="825500" progId="Equation.3">
                  <p:embed/>
                </p:oleObj>
              </mc:Choice>
              <mc:Fallback>
                <p:oleObj name="Równanie" r:id="rId9" imgW="647700" imgH="8255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3395663"/>
                        <a:ext cx="1460500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459663" y="1281113"/>
          <a:ext cx="13747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Równanie" r:id="rId11" imgW="609336" imgH="215806" progId="Equation.3">
                  <p:embed/>
                </p:oleObj>
              </mc:Choice>
              <mc:Fallback>
                <p:oleObj name="Równanie" r:id="rId11" imgW="609336" imgH="215806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1281113"/>
                        <a:ext cx="13747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064849" y="3451958"/>
          <a:ext cx="14605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7" name="Równanie" r:id="rId13" imgW="647700" imgH="825500" progId="Equation.3">
                  <p:embed/>
                </p:oleObj>
              </mc:Choice>
              <mc:Fallback>
                <p:oleObj name="Równanie" r:id="rId13" imgW="647700" imgH="8255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849" y="3451958"/>
                        <a:ext cx="1460500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013450" y="1320800"/>
          <a:ext cx="1374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Równanie" r:id="rId15" imgW="609336" imgH="215806" progId="Equation.3">
                  <p:embed/>
                </p:oleObj>
              </mc:Choice>
              <mc:Fallback>
                <p:oleObj name="Równanie" r:id="rId15" imgW="609336" imgH="215806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320800"/>
                        <a:ext cx="13747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639892" y="477101"/>
          <a:ext cx="17176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9" name="Równanie" r:id="rId17" imgW="762000" imgH="825500" progId="Equation.3">
                  <p:embed/>
                </p:oleObj>
              </mc:Choice>
              <mc:Fallback>
                <p:oleObj name="Równanie" r:id="rId17" imgW="762000" imgH="8255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92" y="477101"/>
                        <a:ext cx="1717675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621463" y="3671888"/>
          <a:ext cx="11699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Równanie" r:id="rId19" imgW="647419" imgH="215806" progId="Equation.3">
                  <p:embed/>
                </p:oleObj>
              </mc:Choice>
              <mc:Fallback>
                <p:oleObj name="Równanie" r:id="rId19" imgW="647419" imgH="21580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3671888"/>
                        <a:ext cx="11699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1685925" y="694090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339725" y="1369883"/>
            <a:ext cx="8501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en-GB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Dodatnia określoność hessianu – warunek wystarczający ekstremum lokalnego silnego</a:t>
            </a: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504825" y="2906583"/>
            <a:ext cx="1398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Stąd:</a:t>
            </a: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433388" y="3474908"/>
            <a:ext cx="8501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en-GB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Jeżeli macierz korelacji własnej wzorców wejściowych jest dodatnio określona, to istnieje jednoznacznie określony punkt stacjonarny wartości wag x</a:t>
            </a:r>
          </a:p>
        </p:txBody>
      </p:sp>
      <p:graphicFrame>
        <p:nvGraphicFramePr>
          <p:cNvPr id="13314" name="Object 18"/>
          <p:cNvGraphicFramePr>
            <a:graphicFrameLocks noChangeAspect="1"/>
          </p:cNvGraphicFramePr>
          <p:nvPr/>
        </p:nvGraphicFramePr>
        <p:xfrm>
          <a:off x="3976594" y="4502395"/>
          <a:ext cx="1133289" cy="34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Równanie" r:id="rId4" imgW="647419" imgH="203112" progId="Equation.3">
                  <p:embed/>
                </p:oleObj>
              </mc:Choice>
              <mc:Fallback>
                <p:oleObj name="Równanie" r:id="rId4" imgW="647419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594" y="4502395"/>
                        <a:ext cx="1133289" cy="343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825500" y="5357683"/>
            <a:ext cx="8015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który jest silnym minimum funcjonału B(</a:t>
            </a: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85925" y="77321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6388" y="1093654"/>
            <a:ext cx="8501062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Możemy stwierdzić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</a:p>
          <a:p>
            <a:pPr algn="just">
              <a:spcBef>
                <a:spcPct val="1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Istnienie jednoznacznego rozwiązania problemu uczenia perceptronu prostego liniowego zależy tylko od macierzy korelacji własnej </a:t>
            </a: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 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wektorów wejściowych uczących</a:t>
            </a:r>
          </a:p>
          <a:p>
            <a:pPr>
              <a:spcBef>
                <a:spcPct val="10000"/>
              </a:spcBef>
            </a:pPr>
            <a:endParaRPr lang="pl-PL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ct val="10000"/>
              </a:spcBef>
            </a:pPr>
            <a:r>
              <a:rPr lang="pl-PL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czyli</a:t>
            </a:r>
            <a:endParaRPr lang="pl-PL" sz="1600" dirty="0">
              <a:solidFill>
                <a:srgbClr val="0000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spcBef>
                <a:spcPct val="1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To jakie są wektory wzorców wejściowych określa jednoznacznie istnienie lub nie, jednoznacznego rozwiązania problemu uczenia sieci liniowej</a:t>
            </a:r>
            <a:endParaRPr lang="pl-PL" sz="1600" dirty="0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42900" y="4651242"/>
            <a:ext cx="8501063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Nie musimy przeprowadzać uczenia sieci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!</a:t>
            </a:r>
          </a:p>
          <a:p>
            <a:pPr algn="just">
              <a:spcBef>
                <a:spcPct val="1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Jeżeli możemy i chcemy obliczyć wielkości statystyczne </a:t>
            </a: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 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oraz </a:t>
            </a:r>
            <a:r>
              <a:rPr lang="pl-PL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 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lub potrafimy oszacować ich wartości możemy obliczyć najlepsze wartości wag bezpośrednio</a:t>
            </a:r>
            <a:endParaRPr lang="pl-PL" sz="1600" dirty="0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1685925" y="869930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625475" y="1285855"/>
            <a:ext cx="7877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Poszukiwanie iteracyjne najlepszych wartości wag sieci Adaline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17500" y="2088037"/>
            <a:ext cx="4205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Zastępujemy (estymujemy) </a:t>
            </a:r>
          </a:p>
        </p:txBody>
      </p:sp>
      <p:grpSp>
        <p:nvGrpSpPr>
          <p:cNvPr id="14344" name="Group 11"/>
          <p:cNvGrpSpPr>
            <a:grpSpLocks/>
          </p:cNvGrpSpPr>
          <p:nvPr/>
        </p:nvGrpSpPr>
        <p:grpSpPr bwMode="auto">
          <a:xfrm>
            <a:off x="715963" y="2623025"/>
            <a:ext cx="5575300" cy="354013"/>
            <a:chOff x="451" y="1181"/>
            <a:chExt cx="3512" cy="223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451" y="1191"/>
              <a:ext cx="35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 wartość oczekiwaną kwadratu błędu</a:t>
              </a:r>
              <a:r>
                <a:rPr lang="pl-PL" sz="1600"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endPara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graphicFrame>
          <p:nvGraphicFramePr>
            <p:cNvPr id="14340" name="Object 6"/>
            <p:cNvGraphicFramePr>
              <a:graphicFrameLocks noChangeAspect="1"/>
            </p:cNvGraphicFramePr>
            <p:nvPr/>
          </p:nvGraphicFramePr>
          <p:xfrm>
            <a:off x="2797" y="1181"/>
            <a:ext cx="35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Równanie" r:id="rId4" imgW="342603" imgH="215713" progId="Equation.3">
                    <p:embed/>
                  </p:oleObj>
                </mc:Choice>
                <mc:Fallback>
                  <p:oleObj name="Równanie" r:id="rId4" imgW="342603" imgH="215713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" y="1181"/>
                          <a:ext cx="35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6" name="Group 12"/>
          <p:cNvGrpSpPr>
            <a:grpSpLocks/>
          </p:cNvGrpSpPr>
          <p:nvPr/>
        </p:nvGrpSpPr>
        <p:grpSpPr bwMode="auto">
          <a:xfrm>
            <a:off x="641350" y="3235801"/>
            <a:ext cx="8151813" cy="611188"/>
            <a:chOff x="404" y="1567"/>
            <a:chExt cx="5135" cy="385"/>
          </a:xfrm>
        </p:grpSpPr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404" y="1567"/>
              <a:ext cx="513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 kwadratem błędu w k-tej iteracji  (po pokazaniu sieci k-tej pary uczącej)          dla i –tego neuronu</a:t>
              </a:r>
            </a:p>
          </p:txBody>
        </p:sp>
        <p:graphicFrame>
          <p:nvGraphicFramePr>
            <p:cNvPr id="14339" name="Object 9"/>
            <p:cNvGraphicFramePr>
              <a:graphicFrameLocks noChangeAspect="1"/>
            </p:cNvGraphicFramePr>
            <p:nvPr/>
          </p:nvGraphicFramePr>
          <p:xfrm>
            <a:off x="1859" y="1724"/>
            <a:ext cx="34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name="Równanie" r:id="rId6" imgW="342751" imgH="241195" progId="Equation.3">
                    <p:embed/>
                  </p:oleObj>
                </mc:Choice>
                <mc:Fallback>
                  <p:oleObj name="Równanie" r:id="rId6" imgW="342751" imgH="241195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1724"/>
                          <a:ext cx="340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38" name="Object 13"/>
          <p:cNvGraphicFramePr>
            <a:graphicFrameLocks noChangeAspect="1"/>
          </p:cNvGraphicFramePr>
          <p:nvPr/>
        </p:nvGraphicFramePr>
        <p:xfrm>
          <a:off x="2181412" y="4332762"/>
          <a:ext cx="4990353" cy="167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Równanie" r:id="rId8" imgW="3009900" imgH="1041400" progId="Equation.3">
                  <p:embed/>
                </p:oleObj>
              </mc:Choice>
              <mc:Fallback>
                <p:oleObj name="Równanie" r:id="rId8" imgW="3009900" imgH="1041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412" y="4332762"/>
                        <a:ext cx="4990353" cy="1677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571625" y="553427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225425" y="1847851"/>
            <a:ext cx="8594725" cy="595313"/>
            <a:chOff x="199" y="578"/>
            <a:chExt cx="5414" cy="375"/>
          </a:xfrm>
        </p:grpSpPr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199" y="585"/>
              <a:ext cx="541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Będziemy poszukiwać </a:t>
              </a:r>
              <a:r>
                <a:rPr lang="pl-PL" sz="16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minimum          </a:t>
              </a:r>
              <a:r>
                <a:rPr lang="pl-PL" sz="16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metodą iteracyjną gradientu prostego; musimy zatem określić </a:t>
              </a:r>
            </a:p>
          </p:txBody>
        </p:sp>
        <p:graphicFrame>
          <p:nvGraphicFramePr>
            <p:cNvPr id="15362" name="Object 3"/>
            <p:cNvGraphicFramePr>
              <a:graphicFrameLocks noChangeAspect="1"/>
            </p:cNvGraphicFramePr>
            <p:nvPr/>
          </p:nvGraphicFramePr>
          <p:xfrm>
            <a:off x="2142" y="578"/>
            <a:ext cx="315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Równanie" r:id="rId4" imgW="342751" imgH="241195" progId="Equation.3">
                    <p:embed/>
                  </p:oleObj>
                </mc:Choice>
                <mc:Fallback>
                  <p:oleObj name="Równanie" r:id="rId4" imgW="342751" imgH="241195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2" y="578"/>
                          <a:ext cx="315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01625" y="2863850"/>
            <a:ext cx="5973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1. kierunek gradientu (kierunek zmian </a:t>
            </a: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90513" y="3476625"/>
            <a:ext cx="8640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2. wielkość zmiany </a:t>
            </a: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 kierunku gradientu (wielkość kroku w kierunku gradientu)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624378" y="641345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45609" y="1003833"/>
            <a:ext cx="4205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Estymata</a:t>
            </a: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gradientu wynosi 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773331" y="1610071"/>
          <a:ext cx="5523940" cy="338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Równanie" r:id="rId4" imgW="3225800" imgH="1981200" progId="Equation.3">
                  <p:embed/>
                </p:oleObj>
              </mc:Choice>
              <mc:Fallback>
                <p:oleObj name="Równanie" r:id="rId4" imgW="3225800" imgH="198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331" y="1610071"/>
                        <a:ext cx="5523940" cy="3383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1641964" y="597384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194081" y="2484555"/>
          <a:ext cx="6488672" cy="136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Równanie" r:id="rId4" imgW="4318000" imgH="914400" progId="Equation.3">
                  <p:embed/>
                </p:oleObj>
              </mc:Choice>
              <mc:Fallback>
                <p:oleObj name="Równanie" r:id="rId4" imgW="4318000" imgH="914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081" y="2484555"/>
                        <a:ext cx="6488672" cy="1366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165319" y="4664660"/>
          <a:ext cx="6042305" cy="145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Równanie" r:id="rId6" imgW="3987800" imgH="965200" progId="Equation.3">
                  <p:embed/>
                </p:oleObj>
              </mc:Choice>
              <mc:Fallback>
                <p:oleObj name="Równanie" r:id="rId6" imgW="3987800" imgH="965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319" y="4664660"/>
                        <a:ext cx="6042305" cy="1453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11"/>
          <p:cNvGrpSpPr>
            <a:grpSpLocks/>
          </p:cNvGrpSpPr>
          <p:nvPr/>
        </p:nvGrpSpPr>
        <p:grpSpPr bwMode="auto">
          <a:xfrm>
            <a:off x="338138" y="1079618"/>
            <a:ext cx="6978650" cy="1087438"/>
            <a:chOff x="213" y="597"/>
            <a:chExt cx="4396" cy="685"/>
          </a:xfrm>
        </p:grpSpPr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213" y="727"/>
              <a:ext cx="17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Wartości pochodnych </a:t>
              </a:r>
            </a:p>
          </p:txBody>
        </p:sp>
        <p:graphicFrame>
          <p:nvGraphicFramePr>
            <p:cNvPr id="17412" name="Object 8"/>
            <p:cNvGraphicFramePr>
              <a:graphicFrameLocks noChangeAspect="1"/>
            </p:cNvGraphicFramePr>
            <p:nvPr/>
          </p:nvGraphicFramePr>
          <p:xfrm>
            <a:off x="1969" y="623"/>
            <a:ext cx="1238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Równanie" r:id="rId8" imgW="1054100" imgH="431800" progId="Equation.3">
                    <p:embed/>
                  </p:oleObj>
                </mc:Choice>
                <mc:Fallback>
                  <p:oleObj name="Równanie" r:id="rId8" imgW="1054100" imgH="4318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9" y="623"/>
                          <a:ext cx="1238" cy="5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3359" y="704"/>
              <a:ext cx="4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oraz</a:t>
              </a:r>
            </a:p>
          </p:txBody>
        </p:sp>
        <p:graphicFrame>
          <p:nvGraphicFramePr>
            <p:cNvPr id="17413" name="Object 11"/>
            <p:cNvGraphicFramePr>
              <a:graphicFrameLocks noChangeAspect="1"/>
            </p:cNvGraphicFramePr>
            <p:nvPr/>
          </p:nvGraphicFramePr>
          <p:xfrm>
            <a:off x="3989" y="597"/>
            <a:ext cx="620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3" name="Równanie" r:id="rId10" imgW="508000" imgH="431800" progId="Equation.3">
                    <p:embed/>
                  </p:oleObj>
                </mc:Choice>
                <mc:Fallback>
                  <p:oleObj name="Równanie" r:id="rId10" imgW="508000" imgH="4318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9" y="597"/>
                          <a:ext cx="620" cy="5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8" name="Text Box 13"/>
            <p:cNvSpPr txBox="1">
              <a:spLocks noChangeArrowheads="1"/>
            </p:cNvSpPr>
            <p:nvPr/>
          </p:nvSpPr>
          <p:spPr bwMode="auto">
            <a:xfrm>
              <a:off x="281" y="1069"/>
              <a:ext cx="9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wynoszą 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650756" y="70288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409575" y="1042125"/>
            <a:ext cx="2163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Otrzymaliśmy 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3011488" y="1543775"/>
          <a:ext cx="2304583" cy="81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Równanie" r:id="rId4" imgW="1180588" imgH="431613" progId="Equation.3">
                  <p:embed/>
                </p:oleObj>
              </mc:Choice>
              <mc:Fallback>
                <p:oleObj name="Równanie" r:id="rId4" imgW="1180588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1543775"/>
                        <a:ext cx="2304583" cy="81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3427132" y="2649049"/>
          <a:ext cx="1458632" cy="75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Równanie" r:id="rId6" imgW="812447" imgH="431613" progId="Equation.3">
                  <p:embed/>
                </p:oleObj>
              </mc:Choice>
              <mc:Fallback>
                <p:oleObj name="Równanie" r:id="rId6" imgW="812447" imgH="431613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132" y="2649049"/>
                        <a:ext cx="1458632" cy="7548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04800" y="3847238"/>
            <a:ext cx="3641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Możemy napisać ostatecznie </a:t>
            </a:r>
          </a:p>
        </p:txBody>
      </p:sp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1415863" y="4594391"/>
          <a:ext cx="6302749" cy="135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Równanie" r:id="rId8" imgW="3352800" imgH="711200" progId="Equation.3">
                  <p:embed/>
                </p:oleObj>
              </mc:Choice>
              <mc:Fallback>
                <p:oleObj name="Równanie" r:id="rId8" imgW="3352800" imgH="71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863" y="4594391"/>
                        <a:ext cx="6302749" cy="1354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668340" y="773224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09575" y="1121253"/>
            <a:ext cx="2163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Wyrażenie 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715715" y="1521303"/>
          <a:ext cx="4595438" cy="46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Równanie" r:id="rId4" imgW="2120900" imgH="215900" progId="Equation.3">
                  <p:embed/>
                </p:oleObj>
              </mc:Choice>
              <mc:Fallback>
                <p:oleObj name="Równanie" r:id="rId4" imgW="2120900" imgH="215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715" y="1521303"/>
                        <a:ext cx="4595438" cy="464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2750" y="2251553"/>
            <a:ext cx="8443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nazywane jest deltą (błędem) i-tego neuronu przy pokazaniu k‑tego wzorca sieci perceptronów prostych liniowych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14338" y="3564416"/>
            <a:ext cx="8443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Metoda gradientu prostego daje nam regułę zmiany wartości wag i progów po pokazaniu sieci k-tej pary wzorców uczących </a:t>
            </a:r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2894854" y="4378525"/>
          <a:ext cx="2421218" cy="4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Równanie" r:id="rId6" imgW="1358310" imgH="241195" progId="Equation.3">
                  <p:embed/>
                </p:oleObj>
              </mc:Choice>
              <mc:Fallback>
                <p:oleObj name="Równanie" r:id="rId6" imgW="1358310" imgH="24119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854" y="4378525"/>
                        <a:ext cx="2421218" cy="4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685925" y="40395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337161" y="657348"/>
            <a:ext cx="5195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Podstawiając uzyskane wyniki otrzymamy </a:t>
            </a:r>
          </a:p>
        </p:txBody>
      </p:sp>
      <p:grpSp>
        <p:nvGrpSpPr>
          <p:cNvPr id="20487" name="Group 65"/>
          <p:cNvGrpSpPr>
            <a:grpSpLocks/>
          </p:cNvGrpSpPr>
          <p:nvPr/>
        </p:nvGrpSpPr>
        <p:grpSpPr bwMode="auto">
          <a:xfrm>
            <a:off x="659424" y="1035050"/>
            <a:ext cx="7558088" cy="1646238"/>
            <a:chOff x="442" y="797"/>
            <a:chExt cx="4761" cy="1037"/>
          </a:xfrm>
        </p:grpSpPr>
        <p:sp>
          <p:nvSpPr>
            <p:cNvPr id="20492" name="AutoShape 63"/>
            <p:cNvSpPr>
              <a:spLocks noChangeArrowheads="1"/>
            </p:cNvSpPr>
            <p:nvPr/>
          </p:nvSpPr>
          <p:spPr bwMode="auto">
            <a:xfrm>
              <a:off x="442" y="797"/>
              <a:ext cx="4761" cy="1037"/>
            </a:xfrm>
            <a:prstGeom prst="roundRect">
              <a:avLst>
                <a:gd name="adj" fmla="val 16667"/>
              </a:avLst>
            </a:prstGeom>
            <a:solidFill>
              <a:srgbClr val="DDDDDD">
                <a:alpha val="50195"/>
              </a:srgbClr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484" name="Object 59"/>
            <p:cNvGraphicFramePr>
              <a:graphicFrameLocks noChangeAspect="1"/>
            </p:cNvGraphicFramePr>
            <p:nvPr/>
          </p:nvGraphicFramePr>
          <p:xfrm>
            <a:off x="1280" y="1030"/>
            <a:ext cx="2845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Równanie" r:id="rId4" imgW="2070100" imgH="482600" progId="Equation.3">
                    <p:embed/>
                  </p:oleObj>
                </mc:Choice>
                <mc:Fallback>
                  <p:oleObj name="Równanie" r:id="rId4" imgW="2070100" imgH="482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" y="1030"/>
                          <a:ext cx="2845" cy="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8" name="Text Box 60"/>
          <p:cNvSpPr txBox="1">
            <a:spLocks noChangeArrowheads="1"/>
          </p:cNvSpPr>
          <p:nvPr/>
        </p:nvSpPr>
        <p:spPr bwMode="auto">
          <a:xfrm>
            <a:off x="198438" y="260667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lub</a:t>
            </a:r>
          </a:p>
        </p:txBody>
      </p:sp>
      <p:graphicFrame>
        <p:nvGraphicFramePr>
          <p:cNvPr id="20482" name="Object 6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Równanie" r:id="rId6" imgW="114151" imgH="215619" progId="Equation.3">
                  <p:embed/>
                </p:oleObj>
              </mc:Choice>
              <mc:Fallback>
                <p:oleObj name="Równanie" r:id="rId6" imgW="114151" imgH="215619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9" name="Group 66"/>
          <p:cNvGrpSpPr>
            <a:grpSpLocks/>
          </p:cNvGrpSpPr>
          <p:nvPr/>
        </p:nvGrpSpPr>
        <p:grpSpPr bwMode="auto">
          <a:xfrm>
            <a:off x="414338" y="2820988"/>
            <a:ext cx="8380412" cy="2941637"/>
            <a:chOff x="280" y="2094"/>
            <a:chExt cx="5279" cy="1853"/>
          </a:xfrm>
        </p:grpSpPr>
        <p:sp>
          <p:nvSpPr>
            <p:cNvPr id="20491" name="AutoShape 64"/>
            <p:cNvSpPr>
              <a:spLocks noChangeArrowheads="1"/>
            </p:cNvSpPr>
            <p:nvPr/>
          </p:nvSpPr>
          <p:spPr bwMode="auto">
            <a:xfrm>
              <a:off x="280" y="2094"/>
              <a:ext cx="5279" cy="1853"/>
            </a:xfrm>
            <a:prstGeom prst="roundRect">
              <a:avLst>
                <a:gd name="adj" fmla="val 16667"/>
              </a:avLst>
            </a:prstGeom>
            <a:solidFill>
              <a:srgbClr val="DDDDDD">
                <a:alpha val="50195"/>
              </a:srgbClr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483" name="Object 62"/>
            <p:cNvGraphicFramePr>
              <a:graphicFrameLocks noChangeAspect="1"/>
            </p:cNvGraphicFramePr>
            <p:nvPr/>
          </p:nvGraphicFramePr>
          <p:xfrm>
            <a:off x="969" y="2312"/>
            <a:ext cx="3874" cy="1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name="Równanie" r:id="rId8" imgW="2641600" imgH="965200" progId="Equation.3">
                    <p:embed/>
                  </p:oleObj>
                </mc:Choice>
                <mc:Fallback>
                  <p:oleObj name="Równanie" r:id="rId8" imgW="2641600" imgH="9652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" y="2312"/>
                          <a:ext cx="3874" cy="1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0" name="Text Box 67"/>
          <p:cNvSpPr txBox="1">
            <a:spLocks noChangeArrowheads="1"/>
          </p:cNvSpPr>
          <p:nvPr/>
        </p:nvSpPr>
        <p:spPr bwMode="auto">
          <a:xfrm>
            <a:off x="533400" y="5853113"/>
            <a:ext cx="8243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Ostatnie zależności noszą nazwę reguły uczenia Widrow’a-Hoff’a (reguły delty, reguły LMS)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685925" y="597389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17500" y="1601788"/>
            <a:ext cx="6154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Uogólnienie reguły Widrow’a-Hoff’a dla warstwy 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2190729" y="2384641"/>
          <a:ext cx="4236448" cy="108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Równanie" r:id="rId4" imgW="1879600" imgH="482600" progId="Equation.3">
                  <p:embed/>
                </p:oleObj>
              </mc:Choice>
              <mc:Fallback>
                <p:oleObj name="Równanie" r:id="rId4" imgW="1879600" imgH="482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29" y="2384641"/>
                        <a:ext cx="4236448" cy="1084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495425" y="513731"/>
          <a:ext cx="620712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8" name="Obraz" r:id="rId3" imgW="6549656" imgH="4098092" progId="Word.Picture.8">
                  <p:embed/>
                </p:oleObj>
              </mc:Choice>
              <mc:Fallback>
                <p:oleObj name="Obraz" r:id="rId3" imgW="6549656" imgH="4098092" progId="Word.Picture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13731"/>
                        <a:ext cx="6207125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850900" y="688109"/>
          <a:ext cx="17176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9" name="Równanie" r:id="rId5" imgW="762000" imgH="825500" progId="Equation.3">
                  <p:embed/>
                </p:oleObj>
              </mc:Choice>
              <mc:Fallback>
                <p:oleObj name="Równanie" r:id="rId5" imgW="762000" imgH="8255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688109"/>
                        <a:ext cx="1717675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418138" y="3260106"/>
          <a:ext cx="35512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0" name="Równanie" r:id="rId7" imgW="1574800" imgH="228600" progId="Equation.3">
                  <p:embed/>
                </p:oleObj>
              </mc:Choice>
              <mc:Fallback>
                <p:oleObj name="Równanie" r:id="rId7" imgW="15748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260106"/>
                        <a:ext cx="355123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92750" y="664543"/>
            <a:ext cx="292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Wartość wyjścia sieci - macierzowo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459663" y="1536081"/>
          <a:ext cx="13747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1" name="Równanie" r:id="rId9" imgW="609336" imgH="215806" progId="Equation.3">
                  <p:embed/>
                </p:oleObj>
              </mc:Choice>
              <mc:Fallback>
                <p:oleObj name="Równanie" r:id="rId9" imgW="609336" imgH="215806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1536081"/>
                        <a:ext cx="13747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013450" y="1575768"/>
          <a:ext cx="1374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2" name="Równanie" r:id="rId11" imgW="609336" imgH="215806" progId="Equation.3">
                  <p:embed/>
                </p:oleObj>
              </mc:Choice>
              <mc:Fallback>
                <p:oleObj name="Równanie" r:id="rId11" imgW="609336" imgH="215806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75768"/>
                        <a:ext cx="13747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185738" y="2555256"/>
          <a:ext cx="14605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3" name="Równanie" r:id="rId13" imgW="647700" imgH="825500" progId="Equation.3">
                  <p:embed/>
                </p:oleObj>
              </mc:Choice>
              <mc:Fallback>
                <p:oleObj name="Równanie" r:id="rId13" imgW="647700" imgH="8255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555256"/>
                        <a:ext cx="1460500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757363" y="3391868"/>
          <a:ext cx="14605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Równanie" r:id="rId15" imgW="647700" imgH="825500" progId="Equation.3">
                  <p:embed/>
                </p:oleObj>
              </mc:Choice>
              <mc:Fallback>
                <p:oleObj name="Równanie" r:id="rId15" imgW="647700" imgH="8255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391868"/>
                        <a:ext cx="1460500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777875" y="5387356"/>
          <a:ext cx="7366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5" name="Równanie" r:id="rId17" imgW="3543300" imgH="419100" progId="Equation.3">
                  <p:embed/>
                </p:oleObj>
              </mc:Choice>
              <mc:Fallback>
                <p:oleObj name="Równanie" r:id="rId17" imgW="3543300" imgH="4191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387356"/>
                        <a:ext cx="73660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624379" y="447919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271463" y="1662113"/>
            <a:ext cx="8516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Modyfikacje wartości wag i progów prowadzące do minimalizacji błędu są procesem dynamicznym. Istotnym problemem jest określenie warunków zbieżności (stabilności) tego procesu 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703263" y="703263"/>
            <a:ext cx="7524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Wybór długości kroku (wartości </a:t>
            </a:r>
            <a:r>
              <a:rPr lang="en-GB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pl-PL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poszukiwania najlepszych wartości wag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381000" y="3006725"/>
            <a:ext cx="8380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Znamy warunki zbieżności procesu poszukiwania optimum za pomocą metody gradientu prostego dla formy kwadratowej </a:t>
            </a:r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/>
        </p:nvGraphicFramePr>
        <p:xfrm>
          <a:off x="3029231" y="3974448"/>
          <a:ext cx="2654393" cy="63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Równanie" r:id="rId4" imgW="1625600" imgH="393700" progId="Equation.3">
                  <p:embed/>
                </p:oleObj>
              </mc:Choice>
              <mc:Fallback>
                <p:oleObj name="Równanie" r:id="rId4" imgW="1625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231" y="3974448"/>
                        <a:ext cx="2654393" cy="638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1029074" y="5000065"/>
          <a:ext cx="1400362" cy="75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Równanie" r:id="rId6" imgW="799753" imgH="431613" progId="Equation.3">
                  <p:embed/>
                </p:oleObj>
              </mc:Choice>
              <mc:Fallback>
                <p:oleObj name="Równanie" r:id="rId6" imgW="799753" imgH="43161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074" y="5000065"/>
                        <a:ext cx="1400362" cy="751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957513" y="5127625"/>
            <a:ext cx="5775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gdzie </a:t>
            </a:r>
            <a:r>
              <a:rPr lang="el-GR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λ</a:t>
            </a:r>
            <a:r>
              <a:rPr lang="pl-PL" sz="1600" baseline="-250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 </a:t>
            </a: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jest największa wartością własną macierzy  A - hessianu formy kwadratowej</a:t>
            </a:r>
            <a:endParaRPr lang="el-GR" sz="1600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1633171" y="606174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273050" y="1016110"/>
            <a:ext cx="8380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Korzystając z tych wyników, pokażemy, że proces uczenia korzystający z reguły Widrow’a – Hoff’a  jest zbieżny do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786749" y="1873173"/>
          <a:ext cx="991440" cy="3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Równanie" r:id="rId4" imgW="647419" imgH="203112" progId="Equation.3">
                  <p:embed/>
                </p:oleObj>
              </mc:Choice>
              <mc:Fallback>
                <p:oleObj name="Równanie" r:id="rId4" imgW="647419" imgH="203112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749" y="1873173"/>
                        <a:ext cx="991440" cy="3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4" name="Group 7"/>
          <p:cNvGrpSpPr>
            <a:grpSpLocks/>
          </p:cNvGrpSpPr>
          <p:nvPr/>
        </p:nvGrpSpPr>
        <p:grpSpPr bwMode="auto">
          <a:xfrm>
            <a:off x="400050" y="2546460"/>
            <a:ext cx="6545263" cy="403225"/>
            <a:chOff x="260" y="1480"/>
            <a:chExt cx="4123" cy="254"/>
          </a:xfrm>
        </p:grpSpPr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60" y="1521"/>
              <a:ext cx="37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6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czyli do minimalnego błędu średniokwadratowego</a:t>
              </a:r>
            </a:p>
          </p:txBody>
        </p:sp>
        <p:graphicFrame>
          <p:nvGraphicFramePr>
            <p:cNvPr id="24581" name="Object 6"/>
            <p:cNvGraphicFramePr>
              <a:graphicFrameLocks noChangeAspect="1"/>
            </p:cNvGraphicFramePr>
            <p:nvPr/>
          </p:nvGraphicFramePr>
          <p:xfrm>
            <a:off x="3332" y="1480"/>
            <a:ext cx="1051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9" name="Równanie" r:id="rId6" imgW="965200" imgH="228600" progId="Equation.3">
                    <p:embed/>
                  </p:oleObj>
                </mc:Choice>
                <mc:Fallback>
                  <p:oleObj name="Równanie" r:id="rId6" imgW="965200" imgH="2286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" y="1480"/>
                          <a:ext cx="1051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79" name="Object 10"/>
          <p:cNvGraphicFramePr>
            <a:graphicFrameLocks noChangeAspect="1"/>
          </p:cNvGraphicFramePr>
          <p:nvPr/>
        </p:nvGraphicFramePr>
        <p:xfrm>
          <a:off x="2284413" y="3930760"/>
          <a:ext cx="3426105" cy="41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Równanie" r:id="rId8" imgW="1879600" imgH="228600" progId="Equation.3">
                  <p:embed/>
                </p:oleObj>
              </mc:Choice>
              <mc:Fallback>
                <p:oleObj name="Równanie" r:id="rId8" imgW="187960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3930760"/>
                        <a:ext cx="3426105" cy="416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54013" y="3221147"/>
            <a:ext cx="5119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Przywołajmy regułę Widrow’a – Hoff’a 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381000" y="4705460"/>
            <a:ext cx="5592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 weźmy wartości oczekiwane obydwu stron</a:t>
            </a:r>
          </a:p>
        </p:txBody>
      </p:sp>
      <p:graphicFrame>
        <p:nvGraphicFramePr>
          <p:cNvPr id="24580" name="Object 13"/>
          <p:cNvGraphicFramePr>
            <a:graphicFrameLocks noChangeAspect="1"/>
          </p:cNvGraphicFramePr>
          <p:nvPr/>
        </p:nvGraphicFramePr>
        <p:xfrm>
          <a:off x="1876238" y="5389766"/>
          <a:ext cx="4596279" cy="40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Równanie" r:id="rId10" imgW="2616200" imgH="228600" progId="Equation.3">
                  <p:embed/>
                </p:oleObj>
              </mc:Choice>
              <mc:Fallback>
                <p:oleObj name="Równanie" r:id="rId10" imgW="26162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238" y="5389766"/>
                        <a:ext cx="4596279" cy="402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1624379" y="632551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3"/>
          <p:cNvSpPr txBox="1">
            <a:spLocks noChangeArrowheads="1"/>
          </p:cNvSpPr>
          <p:nvPr/>
        </p:nvSpPr>
        <p:spPr bwMode="auto">
          <a:xfrm>
            <a:off x="446088" y="941991"/>
            <a:ext cx="196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Podstawiając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2580715" y="1383223"/>
          <a:ext cx="2681568" cy="37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Równanie" r:id="rId4" imgW="1727200" imgH="241300" progId="Equation.3">
                  <p:embed/>
                </p:oleObj>
              </mc:Choice>
              <mc:Fallback>
                <p:oleObj name="Równanie" r:id="rId4" imgW="1727200" imgH="2413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715" y="1383223"/>
                        <a:ext cx="2681568" cy="373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525463" y="1857979"/>
            <a:ext cx="196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otrzymujemy</a:t>
            </a:r>
          </a:p>
        </p:txBody>
      </p:sp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1998663" y="2472341"/>
          <a:ext cx="3944937" cy="72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Równanie" r:id="rId6" imgW="2628900" imgH="482600" progId="Equation.3">
                  <p:embed/>
                </p:oleObj>
              </mc:Choice>
              <mc:Fallback>
                <p:oleObj name="Równanie" r:id="rId6" imgW="2628900" imgH="482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2472341"/>
                        <a:ext cx="3944937" cy="723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20688" y="3612166"/>
            <a:ext cx="196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Ponieważ</a:t>
            </a:r>
          </a:p>
        </p:txBody>
      </p:sp>
      <p:graphicFrame>
        <p:nvGraphicFramePr>
          <p:cNvPr id="25604" name="Object 9"/>
          <p:cNvGraphicFramePr>
            <a:graphicFrameLocks noChangeAspect="1"/>
          </p:cNvGraphicFramePr>
          <p:nvPr/>
        </p:nvGraphicFramePr>
        <p:xfrm>
          <a:off x="2874777" y="4074504"/>
          <a:ext cx="2530942" cy="36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Równanie" r:id="rId8" imgW="1651000" imgH="241300" progId="Equation.3">
                  <p:embed/>
                </p:oleObj>
              </mc:Choice>
              <mc:Fallback>
                <p:oleObj name="Równanie" r:id="rId8" imgW="16510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777" y="4074504"/>
                        <a:ext cx="2530942" cy="369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22275" y="4482116"/>
            <a:ext cx="820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</a:p>
        </p:txBody>
      </p:sp>
      <p:graphicFrame>
        <p:nvGraphicFramePr>
          <p:cNvPr id="25605" name="Object 11"/>
          <p:cNvGraphicFramePr>
            <a:graphicFrameLocks noChangeAspect="1"/>
          </p:cNvGraphicFramePr>
          <p:nvPr/>
        </p:nvGraphicFramePr>
        <p:xfrm>
          <a:off x="2294966" y="5233565"/>
          <a:ext cx="4383740" cy="73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Równanie" r:id="rId10" imgW="2857500" imgH="482600" progId="Equation.3">
                  <p:embed/>
                </p:oleObj>
              </mc:Choice>
              <mc:Fallback>
                <p:oleObj name="Równanie" r:id="rId10" imgW="2857500" imgH="482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66" y="5233565"/>
                        <a:ext cx="4383740" cy="739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2"/>
          <p:cNvSpPr>
            <a:spLocks noChangeArrowheads="1"/>
          </p:cNvSpPr>
          <p:nvPr/>
        </p:nvSpPr>
        <p:spPr bwMode="auto">
          <a:xfrm>
            <a:off x="1650756" y="40395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358775" y="755650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Wielkość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690688" y="750888"/>
          <a:ext cx="574736" cy="30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Równanie" r:id="rId4" imgW="355446" imgH="228501" progId="Equation.3">
                  <p:embed/>
                </p:oleObj>
              </mc:Choice>
              <mc:Fallback>
                <p:oleObj name="Równanie" r:id="rId4" imgW="355446" imgH="228501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750888"/>
                        <a:ext cx="574736" cy="306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 Box 6"/>
          <p:cNvSpPr txBox="1">
            <a:spLocks noChangeArrowheads="1"/>
          </p:cNvSpPr>
          <p:nvPr/>
        </p:nvSpPr>
        <p:spPr bwMode="auto">
          <a:xfrm>
            <a:off x="2582863" y="758825"/>
            <a:ext cx="5527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jest zależna od</a:t>
            </a:r>
          </a:p>
        </p:txBody>
      </p:sp>
      <p:graphicFrame>
        <p:nvGraphicFramePr>
          <p:cNvPr id="26627" name="Object 8"/>
          <p:cNvGraphicFramePr>
            <a:graphicFrameLocks noChangeAspect="1"/>
          </p:cNvGraphicFramePr>
          <p:nvPr/>
        </p:nvGraphicFramePr>
        <p:xfrm>
          <a:off x="4692650" y="787400"/>
          <a:ext cx="2532903" cy="30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Równanie" r:id="rId6" imgW="1497950" imgH="215806" progId="Equation.3">
                  <p:embed/>
                </p:oleObj>
              </mc:Choice>
              <mc:Fallback>
                <p:oleObj name="Równanie" r:id="rId6" imgW="1497950" imgH="215806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787400"/>
                        <a:ext cx="2532903" cy="30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95275" y="2174875"/>
            <a:ext cx="1385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Wówczas</a:t>
            </a:r>
          </a:p>
        </p:txBody>
      </p:sp>
      <p:sp>
        <p:nvSpPr>
          <p:cNvPr id="26638" name="Text Box 10"/>
          <p:cNvSpPr txBox="1">
            <a:spLocks noChangeArrowheads="1"/>
          </p:cNvSpPr>
          <p:nvPr/>
        </p:nvSpPr>
        <p:spPr bwMode="auto">
          <a:xfrm>
            <a:off x="265113" y="1304925"/>
            <a:ext cx="8364537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Jeżeli założymy, że kolejne pokazywane sieci wzorce              są niezależne stochastycznie to również             jest niezależne od </a:t>
            </a:r>
          </a:p>
        </p:txBody>
      </p:sp>
      <p:graphicFrame>
        <p:nvGraphicFramePr>
          <p:cNvPr id="26628" name="Object 14"/>
          <p:cNvGraphicFramePr>
            <a:graphicFrameLocks noChangeAspect="1"/>
          </p:cNvGraphicFramePr>
          <p:nvPr/>
        </p:nvGraphicFramePr>
        <p:xfrm>
          <a:off x="5251875" y="1334060"/>
          <a:ext cx="526376" cy="29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Równanie" r:id="rId8" imgW="380835" imgH="215806" progId="Equation.3">
                  <p:embed/>
                </p:oleObj>
              </mc:Choice>
              <mc:Fallback>
                <p:oleObj name="Równanie" r:id="rId8" imgW="380835" imgH="215806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75" y="1334060"/>
                        <a:ext cx="526376" cy="297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6"/>
          <p:cNvGraphicFramePr>
            <a:graphicFrameLocks noChangeAspect="1"/>
          </p:cNvGraphicFramePr>
          <p:nvPr/>
        </p:nvGraphicFramePr>
        <p:xfrm>
          <a:off x="2787742" y="1594504"/>
          <a:ext cx="475061" cy="30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Równanie" r:id="rId10" imgW="355446" imgH="228501" progId="Equation.3">
                  <p:embed/>
                </p:oleObj>
              </mc:Choice>
              <mc:Fallback>
                <p:oleObj name="Równanie" r:id="rId10" imgW="355446" imgH="228501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742" y="1594504"/>
                        <a:ext cx="475061" cy="30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3"/>
          <p:cNvGraphicFramePr>
            <a:graphicFrameLocks noChangeAspect="1"/>
          </p:cNvGraphicFramePr>
          <p:nvPr/>
        </p:nvGraphicFramePr>
        <p:xfrm>
          <a:off x="5249871" y="1574571"/>
          <a:ext cx="5969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Równanie" r:id="rId12" imgW="380835" imgH="215806" progId="Equation.3">
                  <p:embed/>
                </p:oleObj>
              </mc:Choice>
              <mc:Fallback>
                <p:oleObj name="Równanie" r:id="rId12" imgW="380835" imgH="215806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71" y="1574571"/>
                        <a:ext cx="5969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25"/>
          <p:cNvGraphicFramePr>
            <a:graphicFrameLocks noChangeAspect="1"/>
          </p:cNvGraphicFramePr>
          <p:nvPr/>
        </p:nvGraphicFramePr>
        <p:xfrm>
          <a:off x="2392829" y="2719854"/>
          <a:ext cx="4016935" cy="36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Równanie" r:id="rId13" imgW="2501900" imgH="228600" progId="Equation.3">
                  <p:embed/>
                </p:oleObj>
              </mc:Choice>
              <mc:Fallback>
                <p:oleObj name="Równanie" r:id="rId13" imgW="25019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829" y="2719854"/>
                        <a:ext cx="4016935" cy="367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26"/>
          <p:cNvSpPr txBox="1">
            <a:spLocks noChangeArrowheads="1"/>
          </p:cNvSpPr>
          <p:nvPr/>
        </p:nvSpPr>
        <p:spPr bwMode="auto">
          <a:xfrm>
            <a:off x="495300" y="3563938"/>
            <a:ext cx="1903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lub inaczej</a:t>
            </a:r>
          </a:p>
        </p:txBody>
      </p:sp>
      <p:graphicFrame>
        <p:nvGraphicFramePr>
          <p:cNvPr id="26632" name="Object 27"/>
          <p:cNvGraphicFramePr>
            <a:graphicFrameLocks noChangeAspect="1"/>
          </p:cNvGraphicFramePr>
          <p:nvPr/>
        </p:nvGraphicFramePr>
        <p:xfrm>
          <a:off x="2808567" y="4226299"/>
          <a:ext cx="3368115" cy="34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Równanie" r:id="rId15" imgW="2247900" imgH="228600" progId="Equation.3">
                  <p:embed/>
                </p:oleObj>
              </mc:Choice>
              <mc:Fallback>
                <p:oleObj name="Równanie" r:id="rId15" imgW="2247900" imgH="2286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567" y="4226299"/>
                        <a:ext cx="3368115" cy="341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0" name="Text Box 28"/>
          <p:cNvSpPr txBox="1">
            <a:spLocks noChangeArrowheads="1"/>
          </p:cNvSpPr>
          <p:nvPr/>
        </p:nvSpPr>
        <p:spPr bwMode="auto">
          <a:xfrm>
            <a:off x="361950" y="4895850"/>
            <a:ext cx="8105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Tak opisany system dynamiczny, będzie stabilny, jeżeli wartości własne macierzy </a:t>
            </a:r>
          </a:p>
        </p:txBody>
      </p:sp>
      <p:graphicFrame>
        <p:nvGraphicFramePr>
          <p:cNvPr id="26633" name="Object 29"/>
          <p:cNvGraphicFramePr>
            <a:graphicFrameLocks noChangeAspect="1"/>
          </p:cNvGraphicFramePr>
          <p:nvPr/>
        </p:nvGraphicFramePr>
        <p:xfrm>
          <a:off x="4035798" y="5445872"/>
          <a:ext cx="867896" cy="30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Równanie" r:id="rId17" imgW="609336" imgH="215806" progId="Equation.3">
                  <p:embed/>
                </p:oleObj>
              </mc:Choice>
              <mc:Fallback>
                <p:oleObj name="Równanie" r:id="rId17" imgW="609336" imgH="215806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798" y="5445872"/>
                        <a:ext cx="867896" cy="307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Text Box 30"/>
          <p:cNvSpPr txBox="1">
            <a:spLocks noChangeArrowheads="1"/>
          </p:cNvSpPr>
          <p:nvPr/>
        </p:nvSpPr>
        <p:spPr bwMode="auto">
          <a:xfrm>
            <a:off x="536575" y="6042025"/>
            <a:ext cx="8105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6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będą leżały wewnątrz okręgu jednostkowego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677133" y="694094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454025" y="1076682"/>
            <a:ext cx="810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Korzystając z wyników uzyskanych dla metody gradientu i formy kwadratowej możemy stwierdzić, że warunek stabilności (zbieżności) ma postać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549930" y="1917963"/>
          <a:ext cx="1317905" cy="71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Równanie" r:id="rId4" imgW="799753" imgH="431613" progId="Equation.3">
                  <p:embed/>
                </p:oleObj>
              </mc:Choice>
              <mc:Fallback>
                <p:oleObj name="Równanie" r:id="rId4" imgW="799753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930" y="1917963"/>
                        <a:ext cx="1317905" cy="712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33388" y="2954694"/>
            <a:ext cx="685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gdzie </a:t>
            </a:r>
            <a:r>
              <a:rPr lang="el-GR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λ</a:t>
            </a:r>
            <a:r>
              <a:rPr lang="pl-PL" sz="1800" baseline="-250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pl-PL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l-PL" sz="180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l-PL" sz="180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jest największą wartością własną macierzy </a:t>
            </a:r>
            <a:r>
              <a:rPr lang="pl-PL" sz="1800" b="1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 </a:t>
            </a:r>
            <a:endParaRPr lang="pl-PL" sz="1800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311150" y="3542069"/>
            <a:ext cx="810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 jakiej wartości będzie zbieżny proces iteracyjnego uczenia? </a:t>
            </a:r>
          </a:p>
        </p:txBody>
      </p:sp>
      <p:graphicFrame>
        <p:nvGraphicFramePr>
          <p:cNvPr id="27651" name="Object 27"/>
          <p:cNvGraphicFramePr>
            <a:graphicFrameLocks noChangeAspect="1"/>
          </p:cNvGraphicFramePr>
          <p:nvPr/>
        </p:nvGraphicFramePr>
        <p:xfrm>
          <a:off x="2309813" y="4705707"/>
          <a:ext cx="40005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Równanie" r:id="rId6" imgW="2133600" imgH="228600" progId="Equation.3">
                  <p:embed/>
                </p:oleObj>
              </mc:Choice>
              <mc:Fallback>
                <p:oleObj name="Równanie" r:id="rId6" imgW="21336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705707"/>
                        <a:ext cx="40005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3"/>
          <p:cNvSpPr txBox="1">
            <a:spLocks noChangeArrowheads="1"/>
          </p:cNvSpPr>
          <p:nvPr/>
        </p:nvSpPr>
        <p:spPr bwMode="auto">
          <a:xfrm>
            <a:off x="355600" y="4031019"/>
            <a:ext cx="5386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Rozwiązanie stacjonarne spełnia równanie</a:t>
            </a:r>
          </a:p>
        </p:txBody>
      </p:sp>
      <p:sp>
        <p:nvSpPr>
          <p:cNvPr id="27658" name="Text Box 3"/>
          <p:cNvSpPr txBox="1">
            <a:spLocks noChangeArrowheads="1"/>
          </p:cNvSpPr>
          <p:nvPr/>
        </p:nvSpPr>
        <p:spPr bwMode="auto">
          <a:xfrm>
            <a:off x="252413" y="5191482"/>
            <a:ext cx="1281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Stad:</a:t>
            </a:r>
          </a:p>
        </p:txBody>
      </p:sp>
      <p:graphicFrame>
        <p:nvGraphicFramePr>
          <p:cNvPr id="27652" name="Object 7"/>
          <p:cNvGraphicFramePr>
            <a:graphicFrameLocks noChangeAspect="1"/>
          </p:cNvGraphicFramePr>
          <p:nvPr/>
        </p:nvGraphicFramePr>
        <p:xfrm>
          <a:off x="3211513" y="5743932"/>
          <a:ext cx="23574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Równanie" r:id="rId8" imgW="1257300" imgH="241300" progId="Equation.3">
                  <p:embed/>
                </p:oleObj>
              </mc:Choice>
              <mc:Fallback>
                <p:oleObj name="Równanie" r:id="rId8" imgW="12573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5743932"/>
                        <a:ext cx="23574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685925" y="773218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874713" y="1095481"/>
            <a:ext cx="7426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algorytm uczenia (jeden z możliwych) </a:t>
            </a: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246063" y="3133349"/>
            <a:ext cx="8588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just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1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 Nadaj wagom  i progom  wartości początkowe; mogą to być wartości losowe lub nadane w sposób celowy; należy jednak przestrzegać zasady, aby nie były to wartości jednakowe oraz by były niezbyt duże</a:t>
            </a:r>
            <a:r>
              <a:rPr lang="en-GB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GB" sz="160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276225" y="4924049"/>
            <a:ext cx="8362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2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 Określ wartość współczynnika szybkości uczenia </a:t>
            </a:r>
            <a:r>
              <a:rPr lang="el-GR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α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(patrz poprzednie slajdy)</a:t>
            </a:r>
            <a:endParaRPr lang="en-GB" sz="16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4313" y="1569662"/>
            <a:ext cx="8732837" cy="1147763"/>
            <a:chOff x="135" y="806"/>
            <a:chExt cx="5501" cy="723"/>
          </a:xfrm>
        </p:grpSpPr>
        <p:sp>
          <p:nvSpPr>
            <p:cNvPr id="45063" name="Text Box 14"/>
            <p:cNvSpPr txBox="1">
              <a:spLocks noChangeArrowheads="1"/>
            </p:cNvSpPr>
            <p:nvPr/>
          </p:nvSpPr>
          <p:spPr bwMode="auto">
            <a:xfrm>
              <a:off x="135" y="806"/>
              <a:ext cx="547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90600" indent="-990600" algn="just">
                <a:spcBef>
                  <a:spcPct val="50000"/>
                </a:spcBef>
              </a:pPr>
              <a:r>
                <a:rPr lang="pl-PL" sz="16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Krok 0. </a:t>
              </a: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Określ dopuszczalny sumaryczny błąd uczenia sieci </a:t>
              </a:r>
              <a:r>
                <a:rPr lang="el-GR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ε</a:t>
              </a: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(sumowanie po neuronach warstwy)</a:t>
              </a:r>
              <a:endParaRPr lang="el-GR" sz="16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Text Box 15"/>
            <p:cNvSpPr txBox="1">
              <a:spLocks noChangeArrowheads="1"/>
            </p:cNvSpPr>
            <p:nvPr/>
          </p:nvSpPr>
          <p:spPr bwMode="auto">
            <a:xfrm>
              <a:off x="713" y="1316"/>
              <a:ext cx="492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Określ maksymalna dopuszczalną liczbę epok uczenia Epoch</a:t>
              </a:r>
              <a:r>
                <a:rPr lang="pl-PL" sz="16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max</a:t>
              </a:r>
              <a:endParaRPr lang="el-GR" sz="16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4" grpId="0" autoUpdateAnimBg="0"/>
      <p:bldP spid="527365" grpId="0" autoUpdateAnimBg="0"/>
      <p:bldP spid="52736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677133" y="764431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6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247650" y="1253992"/>
            <a:ext cx="8410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3. 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Rozpocznij kolejną epokę uczenia perceptronu liniowego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1320800" y="2052504"/>
            <a:ext cx="723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4. 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Pokaż sieci kolejny k-ty wzorzec wejściowy</a:t>
            </a:r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1309688" y="2638292"/>
            <a:ext cx="7127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5. 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Oblicz wzorzec wyjściowy rzeczywisty a(:,k)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1323975" y="3224079"/>
            <a:ext cx="7553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6. 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Oblicz </a:t>
            </a:r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wektor błędów odpowiedzi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e(:,k) = t(:,k) ‑ a(:,k).</a:t>
            </a:r>
            <a:r>
              <a:rPr lang="en-GB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16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89050" y="4036874"/>
            <a:ext cx="6421438" cy="374650"/>
            <a:chOff x="812" y="2338"/>
            <a:chExt cx="4045" cy="236"/>
          </a:xfrm>
        </p:grpSpPr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812" y="2361"/>
              <a:ext cx="40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046163" indent="-1046163" algn="l"/>
              <a:r>
                <a:rPr lang="pl-PL" sz="1600" b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Krok 7. </a:t>
              </a: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Dla kolejnych neuronów               , wykonaj:</a:t>
              </a:r>
            </a:p>
          </p:txBody>
        </p:sp>
        <p:graphicFrame>
          <p:nvGraphicFramePr>
            <p:cNvPr id="35842" name="Object 9"/>
            <p:cNvGraphicFramePr>
              <a:graphicFrameLocks noChangeAspect="1"/>
            </p:cNvGraphicFramePr>
            <p:nvPr/>
          </p:nvGraphicFramePr>
          <p:xfrm>
            <a:off x="2857" y="2338"/>
            <a:ext cx="402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7" name="Równanie" r:id="rId4" imgW="444307" imgH="228501" progId="Equation.3">
                    <p:embed/>
                  </p:oleObj>
                </mc:Choice>
                <mc:Fallback>
                  <p:oleObj name="Równanie" r:id="rId4" imgW="444307" imgH="22850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2338"/>
                          <a:ext cx="402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2066925" y="4613142"/>
            <a:ext cx="6681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 Jeżeli e(i,k) = 0; weź kolejne i (kolejny neuron)</a:t>
            </a:r>
          </a:p>
        </p:txBody>
      </p:sp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2012950" y="5195754"/>
            <a:ext cx="686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 algn="l"/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 Jeżeli e(i,k) 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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 0; przeprowadź modyfikacje wartości wag i progów według reguły W-H; weź kolejne i (kolejny neuron)</a:t>
            </a:r>
            <a:endParaRPr lang="en-GB" sz="16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autoUpdateAnimBg="0"/>
      <p:bldP spid="529412" grpId="0" autoUpdateAnimBg="0"/>
      <p:bldP spid="529413" grpId="0" autoUpdateAnimBg="0"/>
      <p:bldP spid="529414" grpId="0" autoUpdateAnimBg="0"/>
      <p:bldP spid="529418" grpId="0" autoUpdateAnimBg="0"/>
      <p:bldP spid="529419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1685925" y="808386"/>
            <a:ext cx="602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1233488" y="1346549"/>
            <a:ext cx="7615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6163" indent="-1046163" algn="l"/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 8. 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 Jeżeli był to ostatni wzorzec uczący przejdź do </a:t>
            </a:r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kroku 9</a:t>
            </a:r>
            <a:endParaRPr lang="pl-PL" sz="16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2185988" y="2268886"/>
            <a:ext cx="6607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 algn="l"/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 Jeżeli nie był to ostatni wzorzec uczący; przejdź do </a:t>
            </a:r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kroku 4</a:t>
            </a:r>
            <a:endParaRPr lang="pl-PL" sz="16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" name="Grupa 12"/>
          <p:cNvGrpSpPr>
            <a:grpSpLocks/>
          </p:cNvGrpSpPr>
          <p:nvPr/>
        </p:nvGrpSpPr>
        <p:grpSpPr bwMode="auto">
          <a:xfrm>
            <a:off x="878729" y="2892798"/>
            <a:ext cx="7659688" cy="1077218"/>
            <a:chOff x="1120028" y="2847228"/>
            <a:chExt cx="7660901" cy="1078074"/>
          </a:xfrm>
        </p:grpSpPr>
        <p:sp>
          <p:nvSpPr>
            <p:cNvPr id="36874" name="Rectangle 13"/>
            <p:cNvSpPr>
              <a:spLocks noChangeArrowheads="1"/>
            </p:cNvSpPr>
            <p:nvPr/>
          </p:nvSpPr>
          <p:spPr bwMode="auto">
            <a:xfrm>
              <a:off x="1120028" y="2847228"/>
              <a:ext cx="7660901" cy="1078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33488" indent="-1233488" algn="l"/>
              <a:r>
                <a:rPr lang="pl-PL" sz="1600" b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Krok 9. </a:t>
              </a: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</a:t>
              </a: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 Jeżeli  spełniony był warunek:       </a:t>
              </a:r>
            </a:p>
            <a:p>
              <a:pPr marL="1233488" indent="-1233488" algn="l"/>
              <a:endPara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233488" indent="-1233488" algn="l"/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</a:p>
            <a:p>
              <a:pPr marL="1233488" indent="-1233488" algn="l"/>
              <a:r>
                <a:rPr lang="pl-PL" sz="1600" b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           zakończ uczenie</a:t>
              </a:r>
              <a:endPara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graphicFrame>
          <p:nvGraphicFramePr>
            <p:cNvPr id="36867" name="Object 11"/>
            <p:cNvGraphicFramePr>
              <a:graphicFrameLocks noChangeAspect="1"/>
            </p:cNvGraphicFramePr>
            <p:nvPr/>
          </p:nvGraphicFramePr>
          <p:xfrm>
            <a:off x="4651820" y="3203139"/>
            <a:ext cx="1211101" cy="476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6" name="Równanie" r:id="rId4" imgW="977476" imgH="342751" progId="Equation.3">
                    <p:embed/>
                  </p:oleObj>
                </mc:Choice>
                <mc:Fallback>
                  <p:oleObj name="Równanie" r:id="rId4" imgW="977476" imgH="342751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1820" y="3203139"/>
                          <a:ext cx="1211101" cy="476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a 13"/>
          <p:cNvGrpSpPr>
            <a:grpSpLocks/>
          </p:cNvGrpSpPr>
          <p:nvPr/>
        </p:nvGrpSpPr>
        <p:grpSpPr bwMode="auto">
          <a:xfrm>
            <a:off x="2216150" y="4697412"/>
            <a:ext cx="6537325" cy="1323439"/>
            <a:chOff x="2216337" y="4697880"/>
            <a:chExt cx="6537378" cy="1322844"/>
          </a:xfrm>
        </p:grpSpPr>
        <p:sp>
          <p:nvSpPr>
            <p:cNvPr id="36873" name="Rectangle 16"/>
            <p:cNvSpPr>
              <a:spLocks noChangeArrowheads="1"/>
            </p:cNvSpPr>
            <p:nvPr/>
          </p:nvSpPr>
          <p:spPr bwMode="auto">
            <a:xfrm>
              <a:off x="2216337" y="4697880"/>
              <a:ext cx="6537378" cy="1322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7325" indent="-187325" algn="l"/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</a:t>
              </a: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 Jeżeli nie spełniony był warunek:</a:t>
              </a:r>
            </a:p>
            <a:p>
              <a:pPr marL="187325" indent="-187325" algn="l"/>
              <a:endPara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87325" indent="-187325" algn="l"/>
              <a:endPara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87325" indent="-187325" algn="l"/>
              <a:endPara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87325" indent="-187325" algn="l"/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przejdź do </a:t>
              </a:r>
              <a:r>
                <a:rPr lang="pl-PL" sz="1600" b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kroku 3</a:t>
              </a: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(lub kroku 2).</a:t>
              </a:r>
              <a:endParaRPr lang="en-GB" sz="16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graphicFrame>
          <p:nvGraphicFramePr>
            <p:cNvPr id="36866" name="Object 12"/>
            <p:cNvGraphicFramePr>
              <a:graphicFrameLocks noChangeAspect="1"/>
            </p:cNvGraphicFramePr>
            <p:nvPr/>
          </p:nvGraphicFramePr>
          <p:xfrm>
            <a:off x="4714781" y="5121869"/>
            <a:ext cx="1130423" cy="445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7" name="Równanie" r:id="rId6" imgW="977476" imgH="342751" progId="Equation.3">
                    <p:embed/>
                  </p:oleObj>
                </mc:Choice>
                <mc:Fallback>
                  <p:oleObj name="Równanie" r:id="rId6" imgW="977476" imgH="342751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781" y="5121869"/>
                          <a:ext cx="1130423" cy="445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8" grpId="0" autoUpdateAnimBg="0"/>
      <p:bldP spid="3809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685925" y="685298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0213" y="1708150"/>
            <a:ext cx="816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0950" indent="-1250950" algn="l"/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Przykład </a:t>
            </a:r>
            <a:r>
              <a:rPr lang="pl-PL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1: 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zadanie liniowej aproksymacji zależności pomiędzy dwoma zmiennymi (aproksymacja, regresja liniowa)</a:t>
            </a:r>
          </a:p>
        </p:txBody>
      </p:sp>
      <p:grpSp>
        <p:nvGrpSpPr>
          <p:cNvPr id="2" name="Grupa 13"/>
          <p:cNvGrpSpPr>
            <a:grpSpLocks/>
          </p:cNvGrpSpPr>
          <p:nvPr/>
        </p:nvGrpSpPr>
        <p:grpSpPr bwMode="auto">
          <a:xfrm>
            <a:off x="488950" y="2587625"/>
            <a:ext cx="8159750" cy="2862263"/>
            <a:chOff x="488577" y="2587159"/>
            <a:chExt cx="8160684" cy="2862322"/>
          </a:xfrm>
        </p:grpSpPr>
        <p:sp>
          <p:nvSpPr>
            <p:cNvPr id="37895" name="Rectangle 3"/>
            <p:cNvSpPr>
              <a:spLocks noChangeArrowheads="1"/>
            </p:cNvSpPr>
            <p:nvPr/>
          </p:nvSpPr>
          <p:spPr bwMode="auto">
            <a:xfrm>
              <a:off x="488577" y="2587159"/>
              <a:ext cx="8160684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Poszukiwana jest zależność pomiędzy dwoma zmiennymi x oraz y. Przygotowane zostały dwa zbiory uczące: I – zawiera 200 pomierzonych par wartości i II – zawiera 10 pomierzonych par wartości zmiennych. Sposób wygenerowania zbiorów uczących: przyjęto, że proces opisany jest zależnością liniową</a:t>
              </a:r>
            </a:p>
            <a:p>
              <a:pPr algn="just"/>
              <a:endPara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algn="just"/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gdzie,           , n jest gaussowską zmienną losową o wartości średniej równej zero i wariancją  taką, że zaburza ona poprawną wartość y 20% szumem.</a:t>
              </a:r>
              <a:endPara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graphicFrame>
          <p:nvGraphicFramePr>
            <p:cNvPr id="37890" name="Object 3"/>
            <p:cNvGraphicFramePr>
              <a:graphicFrameLocks noChangeAspect="1"/>
            </p:cNvGraphicFramePr>
            <p:nvPr/>
          </p:nvGraphicFramePr>
          <p:xfrm>
            <a:off x="3732680" y="4161118"/>
            <a:ext cx="1799944" cy="383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0" name="Równanie" r:id="rId3" imgW="952087" imgH="203112" progId="Equation.3">
                    <p:embed/>
                  </p:oleObj>
                </mc:Choice>
                <mc:Fallback>
                  <p:oleObj name="Równanie" r:id="rId3" imgW="952087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680" y="4161118"/>
                          <a:ext cx="1799944" cy="383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1" name="Object 4"/>
            <p:cNvGraphicFramePr>
              <a:graphicFrameLocks noChangeAspect="1"/>
            </p:cNvGraphicFramePr>
            <p:nvPr/>
          </p:nvGraphicFramePr>
          <p:xfrm>
            <a:off x="1245367" y="4450602"/>
            <a:ext cx="1041993" cy="37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1" name="Równanie" r:id="rId5" imgW="596641" imgH="215806" progId="Equation.3">
                    <p:embed/>
                  </p:oleObj>
                </mc:Choice>
                <mc:Fallback>
                  <p:oleObj name="Równanie" r:id="rId5" imgW="596641" imgH="215806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367" y="4450602"/>
                          <a:ext cx="1041993" cy="376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a 19"/>
          <p:cNvGrpSpPr>
            <a:grpSpLocks/>
          </p:cNvGrpSpPr>
          <p:nvPr/>
        </p:nvGrpSpPr>
        <p:grpSpPr bwMode="auto">
          <a:xfrm>
            <a:off x="368300" y="954080"/>
            <a:ext cx="5307013" cy="4357687"/>
            <a:chOff x="381745" y="309281"/>
            <a:chExt cx="5306362" cy="4356848"/>
          </a:xfrm>
        </p:grpSpPr>
        <p:pic>
          <p:nvPicPr>
            <p:cNvPr id="5018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745" y="549648"/>
              <a:ext cx="5135135" cy="4116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pole tekstowe 2"/>
            <p:cNvSpPr txBox="1">
              <a:spLocks noChangeArrowheads="1"/>
            </p:cNvSpPr>
            <p:nvPr/>
          </p:nvSpPr>
          <p:spPr bwMode="auto">
            <a:xfrm>
              <a:off x="1411941" y="309281"/>
              <a:ext cx="427616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Rozwiązanie zadania aproksymacji liniowej przez adalin:</a:t>
              </a:r>
            </a:p>
          </p:txBody>
        </p:sp>
        <p:sp>
          <p:nvSpPr>
            <p:cNvPr id="50183" name="pole tekstowe 4"/>
            <p:cNvSpPr txBox="1">
              <a:spLocks noChangeArrowheads="1"/>
            </p:cNvSpPr>
            <p:nvPr/>
          </p:nvSpPr>
          <p:spPr bwMode="auto">
            <a:xfrm>
              <a:off x="1268506" y="730621"/>
              <a:ext cx="103094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Dane :   +</a:t>
              </a:r>
            </a:p>
          </p:txBody>
        </p:sp>
        <p:grpSp>
          <p:nvGrpSpPr>
            <p:cNvPr id="50184" name="Grupa 14"/>
            <p:cNvGrpSpPr>
              <a:grpSpLocks/>
            </p:cNvGrpSpPr>
            <p:nvPr/>
          </p:nvGrpSpPr>
          <p:grpSpPr bwMode="auto">
            <a:xfrm>
              <a:off x="1918446" y="3397622"/>
              <a:ext cx="3393142" cy="276999"/>
              <a:chOff x="2415987" y="5280210"/>
              <a:chExt cx="3393142" cy="276999"/>
            </a:xfrm>
          </p:grpSpPr>
          <p:sp>
            <p:nvSpPr>
              <p:cNvPr id="50188" name="pole tekstowe 5"/>
              <p:cNvSpPr txBox="1">
                <a:spLocks noChangeArrowheads="1"/>
              </p:cNvSpPr>
              <p:nvPr/>
            </p:nvSpPr>
            <p:spPr bwMode="auto">
              <a:xfrm>
                <a:off x="2415987" y="5280210"/>
                <a:ext cx="33931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Zależność liniowa y = 2.5x – 1 :  </a:t>
                </a:r>
              </a:p>
            </p:txBody>
          </p:sp>
          <p:cxnSp>
            <p:nvCxnSpPr>
              <p:cNvPr id="50189" name="Łącznik prosty 7"/>
              <p:cNvCxnSpPr>
                <a:cxnSpLocks noChangeShapeType="1"/>
              </p:cNvCxnSpPr>
              <p:nvPr/>
            </p:nvCxnSpPr>
            <p:spPr bwMode="auto">
              <a:xfrm flipV="1">
                <a:off x="4719916" y="5432438"/>
                <a:ext cx="673213" cy="1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50185" name="Grupa 18"/>
            <p:cNvGrpSpPr>
              <a:grpSpLocks/>
            </p:cNvGrpSpPr>
            <p:nvPr/>
          </p:nvGrpSpPr>
          <p:grpSpPr bwMode="auto">
            <a:xfrm>
              <a:off x="981636" y="3832411"/>
              <a:ext cx="4208930" cy="276999"/>
              <a:chOff x="1492624" y="5082988"/>
              <a:chExt cx="4208930" cy="276999"/>
            </a:xfrm>
          </p:grpSpPr>
          <p:sp>
            <p:nvSpPr>
              <p:cNvPr id="50186" name="pole tekstowe 8"/>
              <p:cNvSpPr txBox="1">
                <a:spLocks noChangeArrowheads="1"/>
              </p:cNvSpPr>
              <p:nvPr/>
            </p:nvSpPr>
            <p:spPr bwMode="auto">
              <a:xfrm>
                <a:off x="1492624" y="5082988"/>
                <a:ext cx="420893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Aproksymacja zależności liniowej  y = 2.5x – 1 :  </a:t>
                </a:r>
              </a:p>
            </p:txBody>
          </p:sp>
          <p:cxnSp>
            <p:nvCxnSpPr>
              <p:cNvPr id="50187" name="Łącznik prosty 9"/>
              <p:cNvCxnSpPr>
                <a:cxnSpLocks noChangeShapeType="1"/>
              </p:cNvCxnSpPr>
              <p:nvPr/>
            </p:nvCxnSpPr>
            <p:spPr bwMode="auto">
              <a:xfrm flipV="1">
                <a:off x="4724399" y="5195022"/>
                <a:ext cx="654724" cy="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90925" y="5407017"/>
            <a:ext cx="53244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200 pomiarów: </a:t>
            </a:r>
            <a:r>
              <a:rPr lang="pl-PL" sz="18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Duża liczba pomiarów – wartości wag i progu adalinu dobrze estymują wartości nieznanych parametrów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1685925" y="527042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0456" y="728698"/>
            <a:ext cx="837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Zbudujmy przykładową  sieć  </a:t>
            </a:r>
            <a:r>
              <a:rPr lang="pl-PL" sz="1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perceptronową</a:t>
            </a:r>
            <a:r>
              <a:rPr lang="pl-PL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 tzn. sieć jednokierunkową z funkcją pobudzenia SUMA i funkcją aktywacji PRZEKAŹNIK NIESYMETRYCZNY</a:t>
            </a:r>
            <a:endParaRPr lang="pl-PL" sz="1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06897" y="3871231"/>
            <a:ext cx="2317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Elementarna komórka </a:t>
            </a:r>
            <a:r>
              <a:rPr lang="pl-PL" sz="1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jednowarstwowa o numerze j </a:t>
            </a:r>
            <a:endParaRPr lang="pl-PL" sz="18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(dwuwarstwowa)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0624" y="1648014"/>
            <a:ext cx="837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Założenie:</a:t>
            </a:r>
          </a:p>
          <a:p>
            <a:pPr marL="265113" indent="-265113" algn="just"/>
            <a:r>
              <a:rPr lang="pl-PL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wiemy jak przetwarza docierające do niego sygnały neuron o podanej charakterystyce , w szczególności jak  aktualne </a:t>
            </a:r>
            <a:r>
              <a:rPr lang="pl-PL" sz="1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wartości wag i progów dla poszczególnych </a:t>
            </a:r>
            <a:r>
              <a:rPr lang="pl-PL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neuronów wpływają na ich działanie</a:t>
            </a:r>
            <a:endParaRPr lang="pl-PL" sz="1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2370515" y="3641351"/>
            <a:ext cx="2626935" cy="1888084"/>
            <a:chOff x="836682" y="3449638"/>
            <a:chExt cx="2626935" cy="1888084"/>
          </a:xfrm>
        </p:grpSpPr>
        <p:grpSp>
          <p:nvGrpSpPr>
            <p:cNvPr id="4" name="Grupa 12"/>
            <p:cNvGrpSpPr>
              <a:grpSpLocks/>
            </p:cNvGrpSpPr>
            <p:nvPr/>
          </p:nvGrpSpPr>
          <p:grpSpPr bwMode="auto">
            <a:xfrm>
              <a:off x="836682" y="3462143"/>
              <a:ext cx="2626935" cy="1875579"/>
              <a:chOff x="855185" y="3468497"/>
              <a:chExt cx="2627166" cy="1875579"/>
            </a:xfrm>
          </p:grpSpPr>
          <p:graphicFrame>
            <p:nvGraphicFramePr>
              <p:cNvPr id="5" name="Object 3"/>
              <p:cNvGraphicFramePr>
                <a:graphicFrameLocks noChangeAspect="1"/>
              </p:cNvGraphicFramePr>
              <p:nvPr/>
            </p:nvGraphicFramePr>
            <p:xfrm>
              <a:off x="1187258" y="3468497"/>
              <a:ext cx="2063768" cy="18755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084" name="Picture" r:id="rId3" imgW="1701800" imgH="1549400" progId="Word.Picture.8">
                      <p:embed/>
                    </p:oleObj>
                  </mc:Choice>
                  <mc:Fallback>
                    <p:oleObj name="Picture" r:id="rId3" imgW="1701800" imgH="1549400" progId="Word.Picture.8">
                      <p:embed/>
                      <p:pic>
                        <p:nvPicPr>
                          <p:cNvPr id="0" name="Picture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7258" y="3468497"/>
                            <a:ext cx="2063768" cy="18755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5"/>
              <p:cNvGraphicFramePr>
                <a:graphicFrameLocks noChangeAspect="1"/>
              </p:cNvGraphicFramePr>
              <p:nvPr/>
            </p:nvGraphicFramePr>
            <p:xfrm>
              <a:off x="855185" y="4354264"/>
              <a:ext cx="301625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085" name="Równanie" r:id="rId5" imgW="126835" imgH="139518" progId="Equation.3">
                      <p:embed/>
                    </p:oleObj>
                  </mc:Choice>
                  <mc:Fallback>
                    <p:oleObj name="Równanie" r:id="rId5" imgW="126835" imgH="139518" progId="Equation.3">
                      <p:embed/>
                      <p:pic>
                        <p:nvPicPr>
                          <p:cNvPr id="0" name="Picture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5185" y="4354264"/>
                            <a:ext cx="301625" cy="333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6"/>
              <p:cNvGraphicFramePr>
                <a:graphicFrameLocks noChangeAspect="1"/>
              </p:cNvGraphicFramePr>
              <p:nvPr/>
            </p:nvGraphicFramePr>
            <p:xfrm>
              <a:off x="3025111" y="3515088"/>
              <a:ext cx="422312" cy="574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086" name="Równanie" r:id="rId7" imgW="177646" imgH="241091" progId="Equation.3">
                      <p:embed/>
                    </p:oleObj>
                  </mc:Choice>
                  <mc:Fallback>
                    <p:oleObj name="Równanie" r:id="rId7" imgW="177646" imgH="241091" progId="Equation.3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5111" y="3515088"/>
                            <a:ext cx="422312" cy="574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3029874" y="4434250"/>
              <a:ext cx="452477" cy="574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087" name="Równanie" r:id="rId9" imgW="190417" imgH="241195" progId="Equation.3">
                      <p:embed/>
                    </p:oleObj>
                  </mc:Choice>
                  <mc:Fallback>
                    <p:oleObj name="Równanie" r:id="rId9" imgW="190417" imgH="241195" progId="Equation.3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9874" y="4434250"/>
                            <a:ext cx="452477" cy="574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biekt 12"/>
            <p:cNvGraphicFramePr>
              <a:graphicFrameLocks noChangeAspect="1"/>
            </p:cNvGraphicFramePr>
            <p:nvPr/>
          </p:nvGraphicFramePr>
          <p:xfrm>
            <a:off x="1212542" y="3867509"/>
            <a:ext cx="392113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8" name="Równanie" r:id="rId11" imgW="190417" imgH="241195" progId="Equation.3">
                    <p:embed/>
                  </p:oleObj>
                </mc:Choice>
                <mc:Fallback>
                  <p:oleObj name="Równanie" r:id="rId11" imgW="190417" imgH="241195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2542" y="3867509"/>
                          <a:ext cx="392113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049" name="Object 9"/>
            <p:cNvGraphicFramePr>
              <a:graphicFrameLocks noChangeAspect="1"/>
            </p:cNvGraphicFramePr>
            <p:nvPr/>
          </p:nvGraphicFramePr>
          <p:xfrm>
            <a:off x="1409446" y="3449638"/>
            <a:ext cx="338137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9" name="Równanie" r:id="rId13" imgW="164957" imgH="241091" progId="Equation.3">
                    <p:embed/>
                  </p:oleObj>
                </mc:Choice>
                <mc:Fallback>
                  <p:oleObj name="Równanie" r:id="rId13" imgW="164957" imgH="241091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446" y="3449638"/>
                          <a:ext cx="338137" cy="49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050" name="Object 10"/>
            <p:cNvGraphicFramePr>
              <a:graphicFrameLocks noChangeAspect="1"/>
            </p:cNvGraphicFramePr>
            <p:nvPr/>
          </p:nvGraphicFramePr>
          <p:xfrm>
            <a:off x="1193492" y="4704121"/>
            <a:ext cx="4191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0" name="Równanie" r:id="rId15" imgW="203112" imgH="241195" progId="Equation.3">
                    <p:embed/>
                  </p:oleObj>
                </mc:Choice>
                <mc:Fallback>
                  <p:oleObj name="Równanie" r:id="rId15" imgW="203112" imgH="241195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492" y="4704121"/>
                          <a:ext cx="419100" cy="496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051" name="Object 11"/>
            <p:cNvGraphicFramePr>
              <a:graphicFrameLocks noChangeAspect="1"/>
            </p:cNvGraphicFramePr>
            <p:nvPr/>
          </p:nvGraphicFramePr>
          <p:xfrm>
            <a:off x="1450515" y="4285584"/>
            <a:ext cx="36512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1" name="Równanie" r:id="rId17" imgW="177646" imgH="241091" progId="Equation.3">
                    <p:embed/>
                  </p:oleObj>
                </mc:Choice>
                <mc:Fallback>
                  <p:oleObj name="Równanie" r:id="rId17" imgW="177646" imgH="241091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515" y="4285584"/>
                          <a:ext cx="365125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860192" y="3132260"/>
            <a:ext cx="52780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Utworzenie komórki elementarnej jednowarstwowej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" grpId="0" autoUpdateAnimBg="0"/>
      <p:bldP spid="1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a 14"/>
          <p:cNvGrpSpPr>
            <a:grpSpLocks/>
          </p:cNvGrpSpPr>
          <p:nvPr/>
        </p:nvGrpSpPr>
        <p:grpSpPr bwMode="auto">
          <a:xfrm>
            <a:off x="233363" y="990961"/>
            <a:ext cx="5802312" cy="4719637"/>
            <a:chOff x="282389" y="537881"/>
            <a:chExt cx="5802336" cy="4719919"/>
          </a:xfrm>
        </p:grpSpPr>
        <p:pic>
          <p:nvPicPr>
            <p:cNvPr id="5120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2389" y="805983"/>
              <a:ext cx="5802336" cy="44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pole tekstowe 6"/>
            <p:cNvSpPr txBox="1">
              <a:spLocks noChangeArrowheads="1"/>
            </p:cNvSpPr>
            <p:nvPr/>
          </p:nvSpPr>
          <p:spPr bwMode="auto">
            <a:xfrm>
              <a:off x="1371599" y="537881"/>
              <a:ext cx="427616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Rozwiązanie zadania aproksymacji liniowej przez adalin:</a:t>
              </a:r>
            </a:p>
          </p:txBody>
        </p:sp>
        <p:sp>
          <p:nvSpPr>
            <p:cNvPr id="51208" name="pole tekstowe 7"/>
            <p:cNvSpPr txBox="1">
              <a:spLocks noChangeArrowheads="1"/>
            </p:cNvSpPr>
            <p:nvPr/>
          </p:nvSpPr>
          <p:spPr bwMode="auto">
            <a:xfrm>
              <a:off x="1228165" y="1013010"/>
              <a:ext cx="103094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Dane :   +</a:t>
              </a:r>
            </a:p>
          </p:txBody>
        </p:sp>
        <p:grpSp>
          <p:nvGrpSpPr>
            <p:cNvPr id="51209" name="Grupa 14"/>
            <p:cNvGrpSpPr>
              <a:grpSpLocks/>
            </p:cNvGrpSpPr>
            <p:nvPr/>
          </p:nvGrpSpPr>
          <p:grpSpPr bwMode="auto">
            <a:xfrm>
              <a:off x="2200835" y="3801034"/>
              <a:ext cx="3393142" cy="276999"/>
              <a:chOff x="2415987" y="5280210"/>
              <a:chExt cx="3393142" cy="276999"/>
            </a:xfrm>
          </p:grpSpPr>
          <p:sp>
            <p:nvSpPr>
              <p:cNvPr id="51213" name="pole tekstowe 5"/>
              <p:cNvSpPr txBox="1">
                <a:spLocks noChangeArrowheads="1"/>
              </p:cNvSpPr>
              <p:nvPr/>
            </p:nvSpPr>
            <p:spPr bwMode="auto">
              <a:xfrm>
                <a:off x="2415987" y="5280210"/>
                <a:ext cx="33931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Zależność liniowa y = 2.5x – 1 :  </a:t>
                </a:r>
              </a:p>
            </p:txBody>
          </p:sp>
          <p:cxnSp>
            <p:nvCxnSpPr>
              <p:cNvPr id="51214" name="Łącznik prosty 10"/>
              <p:cNvCxnSpPr>
                <a:cxnSpLocks noChangeShapeType="1"/>
              </p:cNvCxnSpPr>
              <p:nvPr/>
            </p:nvCxnSpPr>
            <p:spPr bwMode="auto">
              <a:xfrm flipV="1">
                <a:off x="4719916" y="5432438"/>
                <a:ext cx="673213" cy="1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51210" name="Grupa 18"/>
            <p:cNvGrpSpPr>
              <a:grpSpLocks/>
            </p:cNvGrpSpPr>
            <p:nvPr/>
          </p:nvGrpSpPr>
          <p:grpSpPr bwMode="auto">
            <a:xfrm>
              <a:off x="1331260" y="4262717"/>
              <a:ext cx="4208930" cy="276999"/>
              <a:chOff x="1492624" y="5082988"/>
              <a:chExt cx="4208930" cy="276999"/>
            </a:xfrm>
          </p:grpSpPr>
          <p:sp>
            <p:nvSpPr>
              <p:cNvPr id="51211" name="pole tekstowe 12"/>
              <p:cNvSpPr txBox="1">
                <a:spLocks noChangeArrowheads="1"/>
              </p:cNvSpPr>
              <p:nvPr/>
            </p:nvSpPr>
            <p:spPr bwMode="auto">
              <a:xfrm>
                <a:off x="1492624" y="5082988"/>
                <a:ext cx="420893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Aproksymacja zależności liniowej  y = 2.5x – 1 :  </a:t>
                </a:r>
              </a:p>
            </p:txBody>
          </p:sp>
          <p:cxnSp>
            <p:nvCxnSpPr>
              <p:cNvPr id="51212" name="Łącznik prosty 13"/>
              <p:cNvCxnSpPr>
                <a:cxnSpLocks noChangeShapeType="1"/>
              </p:cNvCxnSpPr>
              <p:nvPr/>
            </p:nvCxnSpPr>
            <p:spPr bwMode="auto">
              <a:xfrm flipV="1">
                <a:off x="4724399" y="5195022"/>
                <a:ext cx="654724" cy="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1713" y="5464175"/>
            <a:ext cx="53244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 pomiarów: </a:t>
            </a:r>
            <a:r>
              <a:rPr lang="pl-PL" sz="18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Mała liczba pomiarów – wartości wag i progu adalinu gorzej estymują wartości nieznanych parametrów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881688" y="2121261"/>
            <a:ext cx="299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Wniosek: większa liczba pomiarów sprzyja jakości aproksymacji</a:t>
            </a:r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1685925" y="465498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a 9"/>
          <p:cNvGrpSpPr>
            <a:grpSpLocks/>
          </p:cNvGrpSpPr>
          <p:nvPr/>
        </p:nvGrpSpPr>
        <p:grpSpPr bwMode="auto">
          <a:xfrm>
            <a:off x="330200" y="862013"/>
            <a:ext cx="5451475" cy="4967287"/>
            <a:chOff x="339394" y="616821"/>
            <a:chExt cx="5451806" cy="4966986"/>
          </a:xfrm>
        </p:grpSpPr>
        <p:pic>
          <p:nvPicPr>
            <p:cNvPr id="5223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4244" y="1122516"/>
              <a:ext cx="5056956" cy="411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3" name="pole tekstowe 6"/>
            <p:cNvSpPr txBox="1">
              <a:spLocks noChangeArrowheads="1"/>
            </p:cNvSpPr>
            <p:nvPr/>
          </p:nvSpPr>
          <p:spPr bwMode="auto">
            <a:xfrm>
              <a:off x="1037483" y="616821"/>
              <a:ext cx="4276149" cy="2769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Rozwiązanie zadania aproksymacji liniowej przez adalin:</a:t>
              </a:r>
            </a:p>
          </p:txBody>
        </p:sp>
        <p:sp>
          <p:nvSpPr>
            <p:cNvPr id="52234" name="pole tekstowe 6"/>
            <p:cNvSpPr txBox="1">
              <a:spLocks noChangeArrowheads="1"/>
            </p:cNvSpPr>
            <p:nvPr/>
          </p:nvSpPr>
          <p:spPr bwMode="auto">
            <a:xfrm>
              <a:off x="1145638" y="1049441"/>
              <a:ext cx="4276149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Wartości estymowane w</a:t>
              </a:r>
              <a:r>
                <a:rPr lang="pl-PL" sz="1200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200">
                  <a:latin typeface="Arial" pitchFamily="34" charset="0"/>
                  <a:cs typeface="Arial" pitchFamily="34" charset="0"/>
                </a:rPr>
                <a:t> oraz w</a:t>
              </a:r>
              <a:r>
                <a:rPr lang="pl-PL" sz="1200" baseline="-25000">
                  <a:latin typeface="Arial" pitchFamily="34" charset="0"/>
                  <a:cs typeface="Arial" pitchFamily="34" charset="0"/>
                </a:rPr>
                <a:t>0</a:t>
              </a:r>
              <a:r>
                <a:rPr lang="pl-PL" sz="1200">
                  <a:latin typeface="Arial" pitchFamily="34" charset="0"/>
                  <a:cs typeface="Arial" pitchFamily="34" charset="0"/>
                </a:rPr>
                <a:t>  (b) w zależności od liczebności pomiarów zbioru uczącego  oraz  zaburzenia pomiarów w zadaniu aproksymacji liniowej </a:t>
              </a:r>
            </a:p>
          </p:txBody>
        </p:sp>
        <p:sp>
          <p:nvSpPr>
            <p:cNvPr id="52235" name="pole tekstowe 6"/>
            <p:cNvSpPr txBox="1">
              <a:spLocks noChangeArrowheads="1"/>
            </p:cNvSpPr>
            <p:nvPr/>
          </p:nvSpPr>
          <p:spPr bwMode="auto">
            <a:xfrm>
              <a:off x="1243961" y="2494782"/>
              <a:ext cx="388193" cy="2769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>
                  <a:latin typeface="Arial" pitchFamily="34" charset="0"/>
                  <a:cs typeface="Arial" pitchFamily="34" charset="0"/>
                </a:rPr>
                <a:t>w</a:t>
              </a:r>
              <a:r>
                <a:rPr lang="pl-PL" sz="1200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20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2236" name="pole tekstowe 6"/>
            <p:cNvSpPr txBox="1">
              <a:spLocks noChangeArrowheads="1"/>
            </p:cNvSpPr>
            <p:nvPr/>
          </p:nvSpPr>
          <p:spPr bwMode="auto">
            <a:xfrm>
              <a:off x="1248877" y="3246950"/>
              <a:ext cx="388193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>
                  <a:latin typeface="Arial" pitchFamily="34" charset="0"/>
                  <a:cs typeface="Arial" pitchFamily="34" charset="0"/>
                </a:rPr>
                <a:t>w</a:t>
              </a:r>
              <a:r>
                <a:rPr lang="pl-PL" sz="1200" baseline="-25000">
                  <a:latin typeface="Arial" pitchFamily="34" charset="0"/>
                  <a:cs typeface="Arial" pitchFamily="34" charset="0"/>
                </a:rPr>
                <a:t>0</a:t>
              </a:r>
              <a:r>
                <a:rPr lang="pl-PL" sz="120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2237" name="pole tekstowe 6"/>
            <p:cNvSpPr txBox="1">
              <a:spLocks noChangeArrowheads="1"/>
            </p:cNvSpPr>
            <p:nvPr/>
          </p:nvSpPr>
          <p:spPr bwMode="auto">
            <a:xfrm>
              <a:off x="1878142" y="3827054"/>
              <a:ext cx="86505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# danych</a:t>
              </a:r>
            </a:p>
          </p:txBody>
        </p:sp>
        <p:sp>
          <p:nvSpPr>
            <p:cNvPr id="52238" name="pole tekstowe 6"/>
            <p:cNvSpPr txBox="1">
              <a:spLocks noChangeArrowheads="1"/>
            </p:cNvSpPr>
            <p:nvPr/>
          </p:nvSpPr>
          <p:spPr bwMode="auto">
            <a:xfrm>
              <a:off x="339394" y="1511557"/>
              <a:ext cx="59467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Wagi</a:t>
              </a:r>
            </a:p>
          </p:txBody>
        </p:sp>
        <p:sp>
          <p:nvSpPr>
            <p:cNvPr id="52239" name="pole tekstowe 6"/>
            <p:cNvSpPr txBox="1">
              <a:spLocks noChangeArrowheads="1"/>
            </p:cNvSpPr>
            <p:nvPr/>
          </p:nvSpPr>
          <p:spPr bwMode="auto">
            <a:xfrm>
              <a:off x="1794567" y="5306808"/>
              <a:ext cx="2846259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Zaburzenia = wartość odciętej * 100%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576888" y="1422400"/>
            <a:ext cx="332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 b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Spostrzeżenia:</a:t>
            </a:r>
            <a:endParaRPr lang="pl-PL" sz="18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626100" y="1806575"/>
            <a:ext cx="33512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 Rozwiązanie zadania jest możliwe nawet przy wysokim poziomie zaburzeń</a:t>
            </a:r>
            <a:endParaRPr lang="pl-PL" sz="18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576888" y="3009900"/>
            <a:ext cx="33512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 Im wyższy poziom zaburzeń, tym większa liczebność zbioru uczącego jest niezbędna dla uzyskania dobrych estymat parametrów </a:t>
            </a:r>
            <a:endParaRPr lang="pl-PL" sz="18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602288" y="4789488"/>
            <a:ext cx="334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 Estymacja wartości progu jest bardziej wrażliwa zarówno na poziom zaburzeń, jak i liczebność zbioru uczącego</a:t>
            </a:r>
            <a:endParaRPr lang="pl-PL" sz="180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1685925" y="456706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Adaline</a:t>
            </a:r>
            <a:endParaRPr lang="en-GB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0213" y="1708150"/>
            <a:ext cx="816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0950" indent="-1250950" algn="l"/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Przykład </a:t>
            </a:r>
            <a:r>
              <a:rPr lang="pl-PL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2: 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zadanie liniowej aproksymacji zależności pomiędzy trzema zmiennymi (aproksymacja, regresja liniowa)</a:t>
            </a:r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685925" y="571002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a 19"/>
          <p:cNvGrpSpPr>
            <a:grpSpLocks/>
          </p:cNvGrpSpPr>
          <p:nvPr/>
        </p:nvGrpSpPr>
        <p:grpSpPr bwMode="auto">
          <a:xfrm>
            <a:off x="439738" y="2617788"/>
            <a:ext cx="8159750" cy="2554287"/>
            <a:chOff x="488950" y="2587625"/>
            <a:chExt cx="8159750" cy="2554545"/>
          </a:xfrm>
        </p:grpSpPr>
        <p:grpSp>
          <p:nvGrpSpPr>
            <p:cNvPr id="38920" name="Grupa 13"/>
            <p:cNvGrpSpPr>
              <a:grpSpLocks/>
            </p:cNvGrpSpPr>
            <p:nvPr/>
          </p:nvGrpSpPr>
          <p:grpSpPr bwMode="auto">
            <a:xfrm>
              <a:off x="488950" y="2587625"/>
              <a:ext cx="8159750" cy="2554545"/>
              <a:chOff x="488577" y="2587159"/>
              <a:chExt cx="8160684" cy="2554598"/>
            </a:xfrm>
          </p:grpSpPr>
          <p:sp>
            <p:nvSpPr>
              <p:cNvPr id="38921" name="Rectangle 3"/>
              <p:cNvSpPr>
                <a:spLocks noChangeArrowheads="1"/>
              </p:cNvSpPr>
              <p:nvPr/>
            </p:nvSpPr>
            <p:spPr bwMode="auto">
              <a:xfrm>
                <a:off x="488577" y="2587159"/>
                <a:ext cx="8160684" cy="255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pl-PL" sz="2000">
                    <a:solidFill>
                      <a:srgbClr val="000099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Poszukiwana jest zależność pomiędzy trzema zmiennymi x, y oraz z. Przygotowane został zbiór uczący: 200 pomierzonych par wartości zmiennych powiązanych zależnością liniową </a:t>
                </a: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algn="just"/>
                <a:r>
                  <a:rPr lang="pl-PL" sz="2000">
                    <a:solidFill>
                      <a:srgbClr val="000099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gdzie,                                       , n jest gaussowską zmienną losową o wartości średniej równej zero i wariancją  taką, że zaburza ona poprawną wartość z 20% szumem.</a:t>
                </a:r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  <p:graphicFrame>
            <p:nvGraphicFramePr>
              <p:cNvPr id="38915" name="Object 3"/>
              <p:cNvGraphicFramePr>
                <a:graphicFrameLocks noChangeAspect="1"/>
              </p:cNvGraphicFramePr>
              <p:nvPr/>
            </p:nvGraphicFramePr>
            <p:xfrm>
              <a:off x="2858474" y="3640563"/>
              <a:ext cx="3216643" cy="382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29" name="Równanie" r:id="rId3" imgW="1701800" imgH="203200" progId="Equation.3">
                      <p:embed/>
                    </p:oleObj>
                  </mc:Choice>
                  <mc:Fallback>
                    <p:oleObj name="Równanie" r:id="rId3" imgW="1701800" imgH="2032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8474" y="3640563"/>
                            <a:ext cx="3216643" cy="3825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916" name="Object 4"/>
              <p:cNvGraphicFramePr>
                <a:graphicFrameLocks noChangeAspect="1"/>
              </p:cNvGraphicFramePr>
              <p:nvPr/>
            </p:nvGraphicFramePr>
            <p:xfrm>
              <a:off x="1438933" y="4125479"/>
              <a:ext cx="887515" cy="3778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30" name="Równanie" r:id="rId5" imgW="507780" imgH="215806" progId="Equation.3">
                      <p:embed/>
                    </p:oleObj>
                  </mc:Choice>
                  <mc:Fallback>
                    <p:oleObj name="Równanie" r:id="rId5" imgW="507780" imgH="215806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8933" y="4125479"/>
                            <a:ext cx="887515" cy="3778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8914" name="Object 5"/>
            <p:cNvGraphicFramePr>
              <a:graphicFrameLocks noChangeAspect="1"/>
            </p:cNvGraphicFramePr>
            <p:nvPr/>
          </p:nvGraphicFramePr>
          <p:xfrm>
            <a:off x="2309813" y="4130675"/>
            <a:ext cx="19304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1" name="Równanie" r:id="rId7" imgW="1104421" imgH="215806" progId="Equation.3">
                    <p:embed/>
                  </p:oleObj>
                </mc:Choice>
                <mc:Fallback>
                  <p:oleObj name="Równanie" r:id="rId7" imgW="1104421" imgH="215806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813" y="4130675"/>
                          <a:ext cx="1930400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85925" y="491874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251" name="Grupa 8"/>
          <p:cNvGrpSpPr>
            <a:grpSpLocks/>
          </p:cNvGrpSpPr>
          <p:nvPr/>
        </p:nvGrpSpPr>
        <p:grpSpPr bwMode="auto">
          <a:xfrm>
            <a:off x="280988" y="901700"/>
            <a:ext cx="8440737" cy="5478463"/>
            <a:chOff x="280400" y="901957"/>
            <a:chExt cx="8440813" cy="5477950"/>
          </a:xfrm>
        </p:grpSpPr>
        <p:pic>
          <p:nvPicPr>
            <p:cNvPr id="532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331" y="1168912"/>
              <a:ext cx="3930780" cy="286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pole tekstowe 6"/>
            <p:cNvSpPr txBox="1">
              <a:spLocks noChangeArrowheads="1"/>
            </p:cNvSpPr>
            <p:nvPr/>
          </p:nvSpPr>
          <p:spPr bwMode="auto">
            <a:xfrm>
              <a:off x="280400" y="901957"/>
              <a:ext cx="4276149" cy="2769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pitchFamily="34" charset="0"/>
                  <a:cs typeface="Arial" pitchFamily="34" charset="0"/>
                </a:rPr>
                <a:t>Rozwiązanie zadania aproksymacji liniowej przez adalin:</a:t>
              </a:r>
            </a:p>
          </p:txBody>
        </p:sp>
        <p:pic>
          <p:nvPicPr>
            <p:cNvPr id="532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2101" y="3152041"/>
              <a:ext cx="4329112" cy="322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5" name="Rectangle 3"/>
            <p:cNvSpPr>
              <a:spLocks noChangeArrowheads="1"/>
            </p:cNvSpPr>
            <p:nvPr/>
          </p:nvSpPr>
          <p:spPr bwMode="auto">
            <a:xfrm>
              <a:off x="4684684" y="2531711"/>
              <a:ext cx="401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Spojrzenie w płaszczyźnie regresji</a:t>
              </a:r>
            </a:p>
          </p:txBody>
        </p:sp>
        <p:cxnSp>
          <p:nvCxnSpPr>
            <p:cNvPr id="8" name="Łącznik prosty ze strzałką 7"/>
            <p:cNvCxnSpPr/>
            <p:nvPr/>
          </p:nvCxnSpPr>
          <p:spPr bwMode="auto">
            <a:xfrm rot="5400000">
              <a:off x="5898653" y="3114711"/>
              <a:ext cx="782565" cy="2619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1685925" y="483082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a 24"/>
          <p:cNvGrpSpPr>
            <a:grpSpLocks/>
          </p:cNvGrpSpPr>
          <p:nvPr/>
        </p:nvGrpSpPr>
        <p:grpSpPr bwMode="auto">
          <a:xfrm>
            <a:off x="350838" y="3668713"/>
            <a:ext cx="8159750" cy="2554287"/>
            <a:chOff x="351298" y="3669173"/>
            <a:chExt cx="8159750" cy="2554545"/>
          </a:xfrm>
        </p:grpSpPr>
        <p:grpSp>
          <p:nvGrpSpPr>
            <p:cNvPr id="39946" name="Grupa 13"/>
            <p:cNvGrpSpPr>
              <a:grpSpLocks/>
            </p:cNvGrpSpPr>
            <p:nvPr/>
          </p:nvGrpSpPr>
          <p:grpSpPr bwMode="auto">
            <a:xfrm>
              <a:off x="351298" y="3669173"/>
              <a:ext cx="8159750" cy="2554545"/>
              <a:chOff x="488577" y="2587158"/>
              <a:chExt cx="8160684" cy="2554598"/>
            </a:xfrm>
          </p:grpSpPr>
          <p:sp>
            <p:nvSpPr>
              <p:cNvPr id="39947" name="Rectangle 3"/>
              <p:cNvSpPr>
                <a:spLocks noChangeArrowheads="1"/>
              </p:cNvSpPr>
              <p:nvPr/>
            </p:nvSpPr>
            <p:spPr bwMode="auto">
              <a:xfrm>
                <a:off x="488577" y="2587158"/>
                <a:ext cx="8160684" cy="255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pl-PL" sz="2000">
                    <a:solidFill>
                      <a:srgbClr val="000099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Rozważamy problem identyfikacji obiektu drugiego rzędu:</a:t>
                </a: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algn="just"/>
                <a:r>
                  <a:rPr lang="pl-PL" sz="2000">
                    <a:solidFill>
                      <a:srgbClr val="000099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W dziedzinie czasu jednostkami dla tego obiektu są sekundy.  Przy kroku próbkowania                    otrzymamy równanie dyskretne:</a:t>
                </a: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algn="just"/>
                <a:endParaRPr lang="pl-PL" sz="2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  <p:graphicFrame>
            <p:nvGraphicFramePr>
              <p:cNvPr id="39939" name="Object 3"/>
              <p:cNvGraphicFramePr>
                <a:graphicFrameLocks noChangeAspect="1"/>
              </p:cNvGraphicFramePr>
              <p:nvPr/>
            </p:nvGraphicFramePr>
            <p:xfrm>
              <a:off x="1555943" y="4550692"/>
              <a:ext cx="6550775" cy="431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53" name="Równanie" r:id="rId3" imgW="3467100" imgH="228600" progId="Equation.3">
                      <p:embed/>
                    </p:oleObj>
                  </mc:Choice>
                  <mc:Fallback>
                    <p:oleObj name="Równanie" r:id="rId3" imgW="3467100" imgH="2286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943" y="4550692"/>
                            <a:ext cx="6550775" cy="4318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0" name="Object 4"/>
              <p:cNvGraphicFramePr>
                <a:graphicFrameLocks noChangeAspect="1"/>
              </p:cNvGraphicFramePr>
              <p:nvPr/>
            </p:nvGraphicFramePr>
            <p:xfrm>
              <a:off x="2873019" y="4149137"/>
              <a:ext cx="1265382" cy="311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54" name="Równanie" r:id="rId5" imgW="723272" imgH="177646" progId="Equation.3">
                      <p:embed/>
                    </p:oleObj>
                  </mc:Choice>
                  <mc:Fallback>
                    <p:oleObj name="Równanie" r:id="rId5" imgW="723272" imgH="177646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3019" y="4149137"/>
                            <a:ext cx="1265382" cy="3111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9938" name="Object 5"/>
            <p:cNvGraphicFramePr>
              <a:graphicFrameLocks noChangeAspect="1"/>
            </p:cNvGraphicFramePr>
            <p:nvPr/>
          </p:nvGraphicFramePr>
          <p:xfrm>
            <a:off x="3203575" y="4095750"/>
            <a:ext cx="2495550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5" name="Równanie" r:id="rId7" imgW="1320227" imgH="393529" progId="Equation.3">
                    <p:embed/>
                  </p:oleObj>
                </mc:Choice>
                <mc:Fallback>
                  <p:oleObj name="Równanie" r:id="rId7" imgW="1320227" imgH="393529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575" y="4095750"/>
                          <a:ext cx="2495550" cy="741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a 23"/>
          <p:cNvGrpSpPr>
            <a:grpSpLocks/>
          </p:cNvGrpSpPr>
          <p:nvPr/>
        </p:nvGrpSpPr>
        <p:grpSpPr bwMode="auto">
          <a:xfrm>
            <a:off x="331788" y="901700"/>
            <a:ext cx="8240712" cy="2554288"/>
            <a:chOff x="331890" y="901905"/>
            <a:chExt cx="8240355" cy="2554545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31890" y="901905"/>
              <a:ext cx="8160983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50950" indent="-1250950" algn="l"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Przykład </a:t>
              </a:r>
              <a:r>
                <a:rPr lang="pl-PL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3: </a:t>
              </a: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zadanie identyfikacji dynamicznego obiektu liniowego opisywanego ogólnym równaniem</a:t>
              </a:r>
            </a:p>
            <a:p>
              <a:pPr marL="1250950" indent="-1250950" algn="l">
                <a:defRPr/>
              </a:pPr>
              <a:endPara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250950" indent="-1250950" algn="l">
                <a:defRPr/>
              </a:pPr>
              <a:endPara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717550" indent="-717550" algn="l"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gdzie, </a:t>
              </a:r>
              <a:r>
                <a:rPr lang="pl-PL" sz="20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y</a:t>
              </a:r>
              <a:r>
                <a:rPr lang="pl-PL" sz="2000" baseline="-250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k-i</a:t>
              </a: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oraz </a:t>
              </a:r>
              <a:r>
                <a:rPr lang="pl-PL" sz="20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u</a:t>
              </a:r>
              <a:r>
                <a:rPr lang="pl-PL" sz="2000" baseline="-250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k-i</a:t>
              </a: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są przeszłymi wyjściami i wejściami, a </a:t>
              </a:r>
              <a:r>
                <a:rPr lang="pl-PL" sz="20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n</a:t>
              </a:r>
              <a:r>
                <a:rPr lang="pl-PL" sz="2000" baseline="-250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jest addytywnym białym szumem.</a:t>
              </a:r>
            </a:p>
            <a:p>
              <a:pPr algn="l"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Problem identyfikacji może być rozważany jako problem aproksymacji liniowej w przestrzeni R</a:t>
              </a:r>
              <a:r>
                <a:rPr lang="pl-PL" sz="2000" baseline="30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n+n+1</a:t>
              </a: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(ogólniej R</a:t>
              </a:r>
              <a:r>
                <a:rPr lang="pl-PL" sz="2000" baseline="30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m+n+1</a:t>
              </a:r>
              <a:r>
                <a:rPr lang="pl-PL" sz="2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)</a:t>
              </a:r>
            </a:p>
          </p:txBody>
        </p:sp>
        <p:pic>
          <p:nvPicPr>
            <p:cNvPr id="39945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936" y="1679985"/>
              <a:ext cx="8147309" cy="50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685925" y="439122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371475" y="758825"/>
            <a:ext cx="8159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 identyfikacji wykorzystamy zbiór uczący 50 par pomiarów wejście – wyjście. Wejście uczące – pseudolosowy sygnał binarny (PLSB), a wyjście systemu zaburzane jest sygnałem białego szumu o wartości średniej zero i wariancji dającej zniekształcenie wyjścia na poziomie 5%. </a:t>
            </a:r>
            <a:endParaRPr lang="pl-PL" sz="2000">
              <a:solidFill>
                <a:srgbClr val="0000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430213" y="2498725"/>
            <a:ext cx="240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Struktura sieci:</a:t>
            </a:r>
            <a:endParaRPr lang="pl-PL" sz="2000">
              <a:solidFill>
                <a:srgbClr val="0000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3213100"/>
            <a:ext cx="42640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4643438" y="2528888"/>
            <a:ext cx="333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Wzorce wejściowe:</a:t>
            </a:r>
            <a:endParaRPr lang="pl-PL" sz="2000">
              <a:solidFill>
                <a:srgbClr val="0000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4789488" y="2932113"/>
          <a:ext cx="303688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Równanie" r:id="rId4" imgW="1447800" imgH="939800" progId="Equation.3">
                  <p:embed/>
                </p:oleObj>
              </mc:Choice>
              <mc:Fallback>
                <p:oleObj name="Równanie" r:id="rId4" imgW="1447800" imgH="93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2932113"/>
                        <a:ext cx="3036887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3"/>
          <p:cNvSpPr>
            <a:spLocks noChangeArrowheads="1"/>
          </p:cNvSpPr>
          <p:nvPr/>
        </p:nvSpPr>
        <p:spPr bwMode="auto">
          <a:xfrm>
            <a:off x="4795838" y="4981575"/>
            <a:ext cx="368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Wzorce wyjściowe docelowe:</a:t>
            </a:r>
            <a:endParaRPr lang="pl-PL" sz="2000">
              <a:solidFill>
                <a:srgbClr val="0000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4840288" y="5605463"/>
          <a:ext cx="2344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Równanie" r:id="rId6" imgW="1117115" imgH="253890" progId="Equation.3">
                  <p:embed/>
                </p:oleObj>
              </mc:Choice>
              <mc:Fallback>
                <p:oleObj name="Równanie" r:id="rId6" imgW="1117115" imgH="25389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5605463"/>
                        <a:ext cx="23447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685925" y="544626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1950" y="1636713"/>
            <a:ext cx="82978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Wynik procesu uczenia – wartości wag </a:t>
            </a:r>
            <a:r>
              <a:rPr lang="pl-PL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pl-PL" sz="2000" baseline="-25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będące </a:t>
            </a:r>
            <a:r>
              <a:rPr lang="pl-PL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estymatami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współczynników a oraz b:</a:t>
            </a:r>
          </a:p>
          <a:p>
            <a:pPr marL="363538" indent="-363538" algn="just"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współczynniki określające </a:t>
            </a:r>
            <a:r>
              <a:rPr lang="pl-PL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hiperpłaszczyznę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 przestrzeni R</a:t>
            </a:r>
            <a:r>
              <a:rPr lang="pl-PL" sz="2000" baseline="30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 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na której powinny leżeć wszystkie trajektorie wyjścia y dla odpowiadających wejść u, identyfikowanego obiektu przy braku zaburzeń (szumów). </a:t>
            </a:r>
          </a:p>
          <a:p>
            <a:pPr marL="363538" indent="-363538" algn="just">
              <a:buFont typeface="Wingdings" pitchFamily="2" charset="2"/>
              <a:buChar char="q"/>
              <a:defRPr/>
            </a:pPr>
            <a:endParaRPr lang="pl-PL" sz="2000" dirty="0">
              <a:solidFill>
                <a:srgbClr val="0000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63538" indent="-363538" algn="just"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współczynniki równania różnicowego drugiego rzędu</a:t>
            </a:r>
            <a:endParaRPr lang="pl-PL" sz="2000" dirty="0">
              <a:solidFill>
                <a:srgbClr val="0000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85925" y="535834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299" name="Grupa 33"/>
          <p:cNvGrpSpPr>
            <a:grpSpLocks/>
          </p:cNvGrpSpPr>
          <p:nvPr/>
        </p:nvGrpSpPr>
        <p:grpSpPr bwMode="auto">
          <a:xfrm>
            <a:off x="1108075" y="1052513"/>
            <a:ext cx="7008813" cy="5086350"/>
            <a:chOff x="1107952" y="1051721"/>
            <a:chExt cx="7009107" cy="5086844"/>
          </a:xfrm>
        </p:grpSpPr>
        <p:grpSp>
          <p:nvGrpSpPr>
            <p:cNvPr id="55300" name="Grupa 31"/>
            <p:cNvGrpSpPr>
              <a:grpSpLocks/>
            </p:cNvGrpSpPr>
            <p:nvPr/>
          </p:nvGrpSpPr>
          <p:grpSpPr bwMode="auto">
            <a:xfrm>
              <a:off x="1107952" y="1051721"/>
              <a:ext cx="7009107" cy="4828981"/>
              <a:chOff x="896937" y="925111"/>
              <a:chExt cx="7009107" cy="4828981"/>
            </a:xfrm>
          </p:grpSpPr>
          <p:grpSp>
            <p:nvGrpSpPr>
              <p:cNvPr id="55302" name="Grupa 12"/>
              <p:cNvGrpSpPr>
                <a:grpSpLocks/>
              </p:cNvGrpSpPr>
              <p:nvPr/>
            </p:nvGrpSpPr>
            <p:grpSpPr bwMode="auto">
              <a:xfrm>
                <a:off x="896937" y="1160351"/>
                <a:ext cx="5799697" cy="4593741"/>
                <a:chOff x="1367584" y="1106562"/>
                <a:chExt cx="5799697" cy="4593741"/>
              </a:xfrm>
            </p:grpSpPr>
            <p:pic>
              <p:nvPicPr>
                <p:cNvPr id="5531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367584" y="1106562"/>
                  <a:ext cx="5799697" cy="45937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315" name="Dowolny kształt 4"/>
                <p:cNvSpPr>
                  <a:spLocks noChangeArrowheads="1"/>
                </p:cNvSpPr>
                <p:nvPr/>
              </p:nvSpPr>
              <p:spPr bwMode="auto">
                <a:xfrm>
                  <a:off x="1761565" y="1317813"/>
                  <a:ext cx="2232212" cy="282388"/>
                </a:xfrm>
                <a:custGeom>
                  <a:avLst/>
                  <a:gdLst>
                    <a:gd name="T0" fmla="*/ 0 w 2232212"/>
                    <a:gd name="T1" fmla="*/ 0 h 242047"/>
                    <a:gd name="T2" fmla="*/ 0 w 2232212"/>
                    <a:gd name="T3" fmla="*/ 266700 h 242047"/>
                    <a:gd name="T4" fmla="*/ 2232212 w 2232212"/>
                    <a:gd name="T5" fmla="*/ 282388 h 242047"/>
                    <a:gd name="T6" fmla="*/ 2232212 w 2232212"/>
                    <a:gd name="T7" fmla="*/ 0 h 242047"/>
                    <a:gd name="T8" fmla="*/ 0 w 2232212"/>
                    <a:gd name="T9" fmla="*/ 0 h 2420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2212"/>
                    <a:gd name="T16" fmla="*/ 0 h 242047"/>
                    <a:gd name="T17" fmla="*/ 2232212 w 2232212"/>
                    <a:gd name="T18" fmla="*/ 242047 h 2420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2212" h="242047">
                      <a:moveTo>
                        <a:pt x="0" y="0"/>
                      </a:moveTo>
                      <a:lnTo>
                        <a:pt x="0" y="228600"/>
                      </a:lnTo>
                      <a:lnTo>
                        <a:pt x="2232212" y="242047"/>
                      </a:lnTo>
                      <a:lnTo>
                        <a:pt x="22322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316" name="Dowolny kształt 5"/>
                <p:cNvSpPr>
                  <a:spLocks noChangeArrowheads="1"/>
                </p:cNvSpPr>
                <p:nvPr/>
              </p:nvSpPr>
              <p:spPr bwMode="auto">
                <a:xfrm>
                  <a:off x="1761565" y="1613648"/>
                  <a:ext cx="537882" cy="228600"/>
                </a:xfrm>
                <a:custGeom>
                  <a:avLst/>
                  <a:gdLst>
                    <a:gd name="T0" fmla="*/ 0 w 537882"/>
                    <a:gd name="T1" fmla="*/ 0 h 228600"/>
                    <a:gd name="T2" fmla="*/ 0 w 537882"/>
                    <a:gd name="T3" fmla="*/ 228600 h 228600"/>
                    <a:gd name="T4" fmla="*/ 457200 w 537882"/>
                    <a:gd name="T5" fmla="*/ 228600 h 228600"/>
                    <a:gd name="T6" fmla="*/ 537882 w 537882"/>
                    <a:gd name="T7" fmla="*/ 13447 h 228600"/>
                    <a:gd name="T8" fmla="*/ 0 w 537882"/>
                    <a:gd name="T9" fmla="*/ 0 h 228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7882"/>
                    <a:gd name="T16" fmla="*/ 0 h 228600"/>
                    <a:gd name="T17" fmla="*/ 537882 w 537882"/>
                    <a:gd name="T18" fmla="*/ 228600 h 228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7882" h="228600">
                      <a:moveTo>
                        <a:pt x="0" y="0"/>
                      </a:moveTo>
                      <a:lnTo>
                        <a:pt x="0" y="228600"/>
                      </a:lnTo>
                      <a:lnTo>
                        <a:pt x="457200" y="228600"/>
                      </a:lnTo>
                      <a:lnTo>
                        <a:pt x="537882" y="134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317" name="Dowolny kształt 6"/>
                <p:cNvSpPr>
                  <a:spLocks noChangeArrowheads="1"/>
                </p:cNvSpPr>
                <p:nvPr/>
              </p:nvSpPr>
              <p:spPr bwMode="auto">
                <a:xfrm>
                  <a:off x="2407024" y="1640541"/>
                  <a:ext cx="1156447" cy="255494"/>
                </a:xfrm>
                <a:custGeom>
                  <a:avLst/>
                  <a:gdLst>
                    <a:gd name="T0" fmla="*/ 0 w 1156447"/>
                    <a:gd name="T1" fmla="*/ 0 h 201706"/>
                    <a:gd name="T2" fmla="*/ 67235 w 1156447"/>
                    <a:gd name="T3" fmla="*/ 255494 h 201706"/>
                    <a:gd name="T4" fmla="*/ 1062317 w 1156447"/>
                    <a:gd name="T5" fmla="*/ 221428 h 201706"/>
                    <a:gd name="T6" fmla="*/ 1156447 w 1156447"/>
                    <a:gd name="T7" fmla="*/ 0 h 201706"/>
                    <a:gd name="T8" fmla="*/ 0 w 1156447"/>
                    <a:gd name="T9" fmla="*/ 0 h 2017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6447"/>
                    <a:gd name="T16" fmla="*/ 0 h 201706"/>
                    <a:gd name="T17" fmla="*/ 1156447 w 1156447"/>
                    <a:gd name="T18" fmla="*/ 201706 h 2017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6447" h="201706">
                      <a:moveTo>
                        <a:pt x="0" y="0"/>
                      </a:moveTo>
                      <a:lnTo>
                        <a:pt x="67235" y="201706"/>
                      </a:lnTo>
                      <a:lnTo>
                        <a:pt x="1062317" y="174812"/>
                      </a:lnTo>
                      <a:lnTo>
                        <a:pt x="11564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318" name="Dowolny kształt 7"/>
                <p:cNvSpPr>
                  <a:spLocks noChangeArrowheads="1"/>
                </p:cNvSpPr>
                <p:nvPr/>
              </p:nvSpPr>
              <p:spPr bwMode="auto">
                <a:xfrm>
                  <a:off x="3496235" y="1734671"/>
                  <a:ext cx="67236" cy="147917"/>
                </a:xfrm>
                <a:custGeom>
                  <a:avLst/>
                  <a:gdLst>
                    <a:gd name="T0" fmla="*/ 0 w 67236"/>
                    <a:gd name="T1" fmla="*/ 121023 h 147917"/>
                    <a:gd name="T2" fmla="*/ 40341 w 67236"/>
                    <a:gd name="T3" fmla="*/ 0 h 147917"/>
                    <a:gd name="T4" fmla="*/ 67236 w 67236"/>
                    <a:gd name="T5" fmla="*/ 147917 h 147917"/>
                    <a:gd name="T6" fmla="*/ 0 w 67236"/>
                    <a:gd name="T7" fmla="*/ 121023 h 1479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36"/>
                    <a:gd name="T13" fmla="*/ 0 h 147917"/>
                    <a:gd name="T14" fmla="*/ 67236 w 67236"/>
                    <a:gd name="T15" fmla="*/ 147917 h 1479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36" h="147917">
                      <a:moveTo>
                        <a:pt x="0" y="121023"/>
                      </a:moveTo>
                      <a:lnTo>
                        <a:pt x="40341" y="0"/>
                      </a:lnTo>
                      <a:lnTo>
                        <a:pt x="67236" y="147917"/>
                      </a:lnTo>
                      <a:lnTo>
                        <a:pt x="0" y="1210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319" name="Dowolny kształt 8"/>
                <p:cNvSpPr>
                  <a:spLocks noChangeArrowheads="1"/>
                </p:cNvSpPr>
                <p:nvPr/>
              </p:nvSpPr>
              <p:spPr bwMode="auto">
                <a:xfrm>
                  <a:off x="2259106" y="1653988"/>
                  <a:ext cx="147918" cy="242047"/>
                </a:xfrm>
                <a:custGeom>
                  <a:avLst/>
                  <a:gdLst>
                    <a:gd name="T0" fmla="*/ 0 w 147918"/>
                    <a:gd name="T1" fmla="*/ 188259 h 242047"/>
                    <a:gd name="T2" fmla="*/ 67235 w 147918"/>
                    <a:gd name="T3" fmla="*/ 0 h 242047"/>
                    <a:gd name="T4" fmla="*/ 134470 w 147918"/>
                    <a:gd name="T5" fmla="*/ 134471 h 242047"/>
                    <a:gd name="T6" fmla="*/ 147918 w 147918"/>
                    <a:gd name="T7" fmla="*/ 242047 h 242047"/>
                    <a:gd name="T8" fmla="*/ 0 w 147918"/>
                    <a:gd name="T9" fmla="*/ 188259 h 2420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918"/>
                    <a:gd name="T16" fmla="*/ 0 h 242047"/>
                    <a:gd name="T17" fmla="*/ 147918 w 147918"/>
                    <a:gd name="T18" fmla="*/ 242047 h 2420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918" h="242047">
                      <a:moveTo>
                        <a:pt x="0" y="188259"/>
                      </a:moveTo>
                      <a:lnTo>
                        <a:pt x="67235" y="0"/>
                      </a:lnTo>
                      <a:lnTo>
                        <a:pt x="134470" y="134471"/>
                      </a:lnTo>
                      <a:lnTo>
                        <a:pt x="147918" y="242047"/>
                      </a:lnTo>
                      <a:lnTo>
                        <a:pt x="0" y="1882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320" name="Dowolny kształt 10"/>
                <p:cNvSpPr>
                  <a:spLocks noChangeArrowheads="1"/>
                </p:cNvSpPr>
                <p:nvPr/>
              </p:nvSpPr>
              <p:spPr bwMode="auto">
                <a:xfrm>
                  <a:off x="3657600" y="1586753"/>
                  <a:ext cx="981635" cy="282388"/>
                </a:xfrm>
                <a:custGeom>
                  <a:avLst/>
                  <a:gdLst>
                    <a:gd name="T0" fmla="*/ 13447 w 981635"/>
                    <a:gd name="T1" fmla="*/ 0 h 282388"/>
                    <a:gd name="T2" fmla="*/ 0 w 981635"/>
                    <a:gd name="T3" fmla="*/ 282388 h 282388"/>
                    <a:gd name="T4" fmla="*/ 981635 w 981635"/>
                    <a:gd name="T5" fmla="*/ 268941 h 282388"/>
                    <a:gd name="T6" fmla="*/ 981635 w 981635"/>
                    <a:gd name="T7" fmla="*/ 0 h 282388"/>
                    <a:gd name="T8" fmla="*/ 13447 w 981635"/>
                    <a:gd name="T9" fmla="*/ 0 h 2823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1635"/>
                    <a:gd name="T16" fmla="*/ 0 h 282388"/>
                    <a:gd name="T17" fmla="*/ 981635 w 981635"/>
                    <a:gd name="T18" fmla="*/ 282388 h 2823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1635" h="282388">
                      <a:moveTo>
                        <a:pt x="13447" y="0"/>
                      </a:moveTo>
                      <a:lnTo>
                        <a:pt x="0" y="282388"/>
                      </a:lnTo>
                      <a:lnTo>
                        <a:pt x="981635" y="268941"/>
                      </a:lnTo>
                      <a:lnTo>
                        <a:pt x="981635" y="0"/>
                      </a:lnTo>
                      <a:lnTo>
                        <a:pt x="1344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321" name="Dowolny kształt 11"/>
                <p:cNvSpPr>
                  <a:spLocks noChangeArrowheads="1"/>
                </p:cNvSpPr>
                <p:nvPr/>
              </p:nvSpPr>
              <p:spPr bwMode="auto">
                <a:xfrm>
                  <a:off x="4491318" y="1775012"/>
                  <a:ext cx="2407023" cy="363070"/>
                </a:xfrm>
                <a:custGeom>
                  <a:avLst/>
                  <a:gdLst>
                    <a:gd name="T0" fmla="*/ 0 w 2407023"/>
                    <a:gd name="T1" fmla="*/ 0 h 309282"/>
                    <a:gd name="T2" fmla="*/ 0 w 2407023"/>
                    <a:gd name="T3" fmla="*/ 347284 h 309282"/>
                    <a:gd name="T4" fmla="*/ 2407023 w 2407023"/>
                    <a:gd name="T5" fmla="*/ 363070 h 309282"/>
                    <a:gd name="T6" fmla="*/ 2407023 w 2407023"/>
                    <a:gd name="T7" fmla="*/ 126285 h 309282"/>
                    <a:gd name="T8" fmla="*/ 2232211 w 2407023"/>
                    <a:gd name="T9" fmla="*/ 31571 h 309282"/>
                    <a:gd name="T10" fmla="*/ 0 w 2407023"/>
                    <a:gd name="T11" fmla="*/ 0 h 3092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07023"/>
                    <a:gd name="T19" fmla="*/ 0 h 309282"/>
                    <a:gd name="T20" fmla="*/ 2407023 w 2407023"/>
                    <a:gd name="T21" fmla="*/ 309282 h 3092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07023" h="309282">
                      <a:moveTo>
                        <a:pt x="0" y="0"/>
                      </a:moveTo>
                      <a:lnTo>
                        <a:pt x="0" y="295835"/>
                      </a:lnTo>
                      <a:lnTo>
                        <a:pt x="2407023" y="309282"/>
                      </a:lnTo>
                      <a:lnTo>
                        <a:pt x="2407023" y="107576"/>
                      </a:lnTo>
                      <a:lnTo>
                        <a:pt x="2232211" y="268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5303" name="Grupa 21"/>
              <p:cNvGrpSpPr>
                <a:grpSpLocks/>
              </p:cNvGrpSpPr>
              <p:nvPr/>
            </p:nvGrpSpPr>
            <p:grpSpPr bwMode="auto">
              <a:xfrm>
                <a:off x="3245501" y="1424350"/>
                <a:ext cx="2711545" cy="563846"/>
                <a:chOff x="3245501" y="1424350"/>
                <a:chExt cx="2711545" cy="563846"/>
              </a:xfrm>
            </p:grpSpPr>
            <p:grpSp>
              <p:nvGrpSpPr>
                <p:cNvPr id="55309" name="Grupa 17"/>
                <p:cNvGrpSpPr>
                  <a:grpSpLocks/>
                </p:cNvGrpSpPr>
                <p:nvPr/>
              </p:nvGrpSpPr>
              <p:grpSpPr bwMode="auto">
                <a:xfrm>
                  <a:off x="3254458" y="1424350"/>
                  <a:ext cx="2702588" cy="276999"/>
                  <a:chOff x="3254458" y="1424350"/>
                  <a:chExt cx="2702588" cy="276999"/>
                </a:xfrm>
              </p:grpSpPr>
              <p:sp>
                <p:nvSpPr>
                  <p:cNvPr id="55312" name="pole tekstowe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54458" y="1424350"/>
                    <a:ext cx="2702588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1200">
                        <a:latin typeface="Arial" pitchFamily="34" charset="0"/>
                        <a:cs typeface="Arial" pitchFamily="34" charset="0"/>
                      </a:rPr>
                      <a:t>Odpowiedź rzeczywista:  </a:t>
                    </a:r>
                  </a:p>
                </p:txBody>
              </p:sp>
              <p:cxnSp>
                <p:nvCxnSpPr>
                  <p:cNvPr id="55313" name="Łącznik prosty 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65536" y="1554716"/>
                    <a:ext cx="536205" cy="36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5310" name="pole tekstowe 12"/>
                <p:cNvSpPr txBox="1">
                  <a:spLocks noChangeArrowheads="1"/>
                </p:cNvSpPr>
                <p:nvPr/>
              </p:nvSpPr>
              <p:spPr bwMode="auto">
                <a:xfrm>
                  <a:off x="3245501" y="1711197"/>
                  <a:ext cx="2361924" cy="2769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1200">
                      <a:latin typeface="Arial" pitchFamily="34" charset="0"/>
                      <a:cs typeface="Arial" pitchFamily="34" charset="0"/>
                    </a:rPr>
                    <a:t>Odpowiedź adalinu:  </a:t>
                  </a:r>
                </a:p>
              </p:txBody>
            </p:sp>
            <p:cxnSp>
              <p:nvCxnSpPr>
                <p:cNvPr id="55311" name="Łącznik prosty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863615" y="1863565"/>
                  <a:ext cx="654721" cy="2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5304" name="pole tekstowe 12"/>
              <p:cNvSpPr txBox="1">
                <a:spLocks noChangeArrowheads="1"/>
              </p:cNvSpPr>
              <p:nvPr/>
            </p:nvSpPr>
            <p:spPr bwMode="auto">
              <a:xfrm>
                <a:off x="5821336" y="4270068"/>
                <a:ext cx="790479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Błąd</a:t>
                </a:r>
              </a:p>
            </p:txBody>
          </p:sp>
          <p:cxnSp>
            <p:nvCxnSpPr>
              <p:cNvPr id="55305" name="Łącznik prosty ze strzałką 26"/>
              <p:cNvCxnSpPr>
                <a:cxnSpLocks noChangeShapeType="1"/>
              </p:cNvCxnSpPr>
              <p:nvPr/>
            </p:nvCxnSpPr>
            <p:spPr bwMode="auto">
              <a:xfrm rot="16200000" flipV="1">
                <a:off x="5514536" y="3742006"/>
                <a:ext cx="618978" cy="39389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5306" name="pole tekstowe 6"/>
              <p:cNvSpPr txBox="1">
                <a:spLocks noChangeArrowheads="1"/>
              </p:cNvSpPr>
              <p:nvPr/>
            </p:nvSpPr>
            <p:spPr bwMode="auto">
              <a:xfrm>
                <a:off x="5983524" y="2020046"/>
                <a:ext cx="192252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Wejście uczace - PLSB</a:t>
                </a:r>
              </a:p>
            </p:txBody>
          </p:sp>
          <p:cxnSp>
            <p:nvCxnSpPr>
              <p:cNvPr id="55307" name="Łącznik prosty ze strzałką 30"/>
              <p:cNvCxnSpPr>
                <a:cxnSpLocks noChangeShapeType="1"/>
              </p:cNvCxnSpPr>
              <p:nvPr/>
            </p:nvCxnSpPr>
            <p:spPr bwMode="auto">
              <a:xfrm rot="5400000">
                <a:off x="5774788" y="2328203"/>
                <a:ext cx="520505" cy="5064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5308" name="pole tekstowe 6"/>
              <p:cNvSpPr txBox="1">
                <a:spLocks noChangeArrowheads="1"/>
              </p:cNvSpPr>
              <p:nvPr/>
            </p:nvSpPr>
            <p:spPr bwMode="auto">
              <a:xfrm>
                <a:off x="1835898" y="925111"/>
                <a:ext cx="5564122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l-PL" sz="1200">
                    <a:latin typeface="Arial" pitchFamily="34" charset="0"/>
                    <a:cs typeface="Arial" pitchFamily="34" charset="0"/>
                  </a:rPr>
                  <a:t>Rozwiązanie zadania identyfikacji liniowej przez adalin – wyniki uczenia:</a:t>
                </a:r>
              </a:p>
            </p:txBody>
          </p:sp>
        </p:grpSp>
        <p:sp>
          <p:nvSpPr>
            <p:cNvPr id="55301" name="pole tekstowe 6"/>
            <p:cNvSpPr txBox="1">
              <a:spLocks noChangeArrowheads="1"/>
            </p:cNvSpPr>
            <p:nvPr/>
          </p:nvSpPr>
          <p:spPr bwMode="auto">
            <a:xfrm>
              <a:off x="2403850" y="5861566"/>
              <a:ext cx="284608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>
                  <a:latin typeface="Arial" pitchFamily="34" charset="0"/>
                  <a:cs typeface="Arial" pitchFamily="34" charset="0"/>
                </a:rPr>
                <a:t>Czas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a 30"/>
          <p:cNvGrpSpPr>
            <a:grpSpLocks/>
          </p:cNvGrpSpPr>
          <p:nvPr/>
        </p:nvGrpSpPr>
        <p:grpSpPr bwMode="auto">
          <a:xfrm>
            <a:off x="390525" y="688364"/>
            <a:ext cx="7140575" cy="5772150"/>
            <a:chOff x="389965" y="661756"/>
            <a:chExt cx="7140388" cy="5772645"/>
          </a:xfrm>
        </p:grpSpPr>
        <p:pic>
          <p:nvPicPr>
            <p:cNvPr id="563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9965" y="1018929"/>
              <a:ext cx="7140388" cy="511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5" name="pole tekstowe 6"/>
            <p:cNvSpPr txBox="1">
              <a:spLocks noChangeArrowheads="1"/>
            </p:cNvSpPr>
            <p:nvPr/>
          </p:nvSpPr>
          <p:spPr bwMode="auto">
            <a:xfrm>
              <a:off x="2538321" y="6157402"/>
              <a:ext cx="284608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>
                  <a:latin typeface="Arial" charset="0"/>
                  <a:cs typeface="Arial" charset="0"/>
                </a:rPr>
                <a:t>Czas</a:t>
              </a:r>
            </a:p>
          </p:txBody>
        </p:sp>
        <p:sp>
          <p:nvSpPr>
            <p:cNvPr id="56326" name="pole tekstowe 5"/>
            <p:cNvSpPr txBox="1">
              <a:spLocks noChangeArrowheads="1"/>
            </p:cNvSpPr>
            <p:nvPr/>
          </p:nvSpPr>
          <p:spPr bwMode="auto">
            <a:xfrm>
              <a:off x="3492366" y="2837329"/>
              <a:ext cx="297566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400">
                  <a:latin typeface="Arial" charset="0"/>
                  <a:cs typeface="Arial" charset="0"/>
                </a:rPr>
                <a:t>Odpowiedź rzeczywista:  </a:t>
              </a:r>
            </a:p>
          </p:txBody>
        </p:sp>
        <p:cxnSp>
          <p:nvCxnSpPr>
            <p:cNvPr id="56327" name="Łącznik prosty 10"/>
            <p:cNvCxnSpPr>
              <a:cxnSpLocks noChangeShapeType="1"/>
            </p:cNvCxnSpPr>
            <p:nvPr/>
          </p:nvCxnSpPr>
          <p:spPr bwMode="auto">
            <a:xfrm flipV="1">
              <a:off x="5599281" y="2999138"/>
              <a:ext cx="536205" cy="3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6328" name="pole tekstowe 12"/>
            <p:cNvSpPr txBox="1">
              <a:spLocks noChangeArrowheads="1"/>
            </p:cNvSpPr>
            <p:nvPr/>
          </p:nvSpPr>
          <p:spPr bwMode="auto">
            <a:xfrm>
              <a:off x="3456516" y="3464902"/>
              <a:ext cx="3576296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400">
                  <a:latin typeface="Arial" charset="0"/>
                  <a:cs typeface="Arial" charset="0"/>
                </a:rPr>
                <a:t>Odpowiedź adalinu:  </a:t>
              </a:r>
            </a:p>
          </p:txBody>
        </p:sp>
        <p:cxnSp>
          <p:nvCxnSpPr>
            <p:cNvPr id="56329" name="Łącznik prosty 13"/>
            <p:cNvCxnSpPr>
              <a:cxnSpLocks noChangeShapeType="1"/>
            </p:cNvCxnSpPr>
            <p:nvPr/>
          </p:nvCxnSpPr>
          <p:spPr bwMode="auto">
            <a:xfrm flipV="1">
              <a:off x="5262889" y="3630716"/>
              <a:ext cx="654721" cy="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56330" name="pole tekstowe 6"/>
            <p:cNvSpPr txBox="1">
              <a:spLocks noChangeArrowheads="1"/>
            </p:cNvSpPr>
            <p:nvPr/>
          </p:nvSpPr>
          <p:spPr bwMode="auto">
            <a:xfrm>
              <a:off x="1240090" y="661756"/>
              <a:ext cx="556412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charset="0"/>
                  <a:cs typeface="Arial" charset="0"/>
                </a:rPr>
                <a:t>Rozwiązanie zadania identyfikacji liniowej przez adalin – wyniki testu:</a:t>
              </a:r>
            </a:p>
          </p:txBody>
        </p:sp>
        <p:sp>
          <p:nvSpPr>
            <p:cNvPr id="56331" name="pole tekstowe 12"/>
            <p:cNvSpPr txBox="1">
              <a:spLocks noChangeArrowheads="1"/>
            </p:cNvSpPr>
            <p:nvPr/>
          </p:nvSpPr>
          <p:spPr bwMode="auto">
            <a:xfrm>
              <a:off x="3463963" y="4732855"/>
              <a:ext cx="790479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400">
                  <a:latin typeface="Arial" charset="0"/>
                  <a:cs typeface="Arial" charset="0"/>
                </a:rPr>
                <a:t>Błąd</a:t>
              </a:r>
            </a:p>
          </p:txBody>
        </p:sp>
        <p:sp>
          <p:nvSpPr>
            <p:cNvPr id="56332" name="pole tekstowe 6"/>
            <p:cNvSpPr txBox="1">
              <a:spLocks noChangeArrowheads="1"/>
            </p:cNvSpPr>
            <p:nvPr/>
          </p:nvSpPr>
          <p:spPr bwMode="auto">
            <a:xfrm>
              <a:off x="2390403" y="1262672"/>
              <a:ext cx="4803774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600">
                  <a:latin typeface="Arial" charset="0"/>
                  <a:cs typeface="Arial" charset="0"/>
                </a:rPr>
                <a:t>Test z niewidzianym wcześniej wejściem</a:t>
              </a:r>
            </a:p>
            <a:p>
              <a:pPr algn="l"/>
              <a:r>
                <a:rPr lang="pl-PL" sz="1600">
                  <a:latin typeface="Arial" charset="0"/>
                  <a:cs typeface="Arial" charset="0"/>
                </a:rPr>
                <a:t> – skokiem jednostkowym</a:t>
              </a:r>
            </a:p>
          </p:txBody>
        </p:sp>
      </p:grp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685925" y="395162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685925" y="412746"/>
            <a:ext cx="602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Perceptrony proste liniowe -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Adaline</a:t>
            </a:r>
            <a:endParaRPr lang="en-GB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347" name="Grupa 9"/>
          <p:cNvGrpSpPr>
            <a:grpSpLocks/>
          </p:cNvGrpSpPr>
          <p:nvPr/>
        </p:nvGrpSpPr>
        <p:grpSpPr bwMode="auto">
          <a:xfrm>
            <a:off x="438150" y="717425"/>
            <a:ext cx="7966075" cy="5746750"/>
            <a:chOff x="437873" y="621416"/>
            <a:chExt cx="7966539" cy="5746520"/>
          </a:xfrm>
        </p:grpSpPr>
        <p:pic>
          <p:nvPicPr>
            <p:cNvPr id="573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873" y="1164311"/>
              <a:ext cx="7334527" cy="467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9" name="Prostokąt 3"/>
            <p:cNvSpPr>
              <a:spLocks noChangeArrowheads="1"/>
            </p:cNvSpPr>
            <p:nvPr/>
          </p:nvSpPr>
          <p:spPr bwMode="auto">
            <a:xfrm>
              <a:off x="1264024" y="1089213"/>
              <a:ext cx="6723529" cy="20170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7350" name="pole tekstowe 6"/>
            <p:cNvSpPr txBox="1">
              <a:spLocks noChangeArrowheads="1"/>
            </p:cNvSpPr>
            <p:nvPr/>
          </p:nvSpPr>
          <p:spPr bwMode="auto">
            <a:xfrm>
              <a:off x="1038384" y="621416"/>
              <a:ext cx="736602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charset="0"/>
                  <a:cs typeface="Arial" charset="0"/>
                </a:rPr>
                <a:t>Rozwiązanie zadania identyfikacji liniowej przez adalin – błąd względny estymowanych parametrów; zależność od liczebności zbioru uczącego</a:t>
              </a:r>
            </a:p>
          </p:txBody>
        </p:sp>
        <p:sp>
          <p:nvSpPr>
            <p:cNvPr id="57351" name="pole tekstowe 6"/>
            <p:cNvSpPr txBox="1">
              <a:spLocks noChangeArrowheads="1"/>
            </p:cNvSpPr>
            <p:nvPr/>
          </p:nvSpPr>
          <p:spPr bwMode="auto">
            <a:xfrm>
              <a:off x="3747174" y="1433962"/>
              <a:ext cx="376973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charset="0"/>
                  <a:cs typeface="Arial" charset="0"/>
                </a:rPr>
                <a:t>Wyjście było zaburzane 5% szumem</a:t>
              </a:r>
            </a:p>
          </p:txBody>
        </p:sp>
        <p:sp>
          <p:nvSpPr>
            <p:cNvPr id="57352" name="pole tekstowe 6"/>
            <p:cNvSpPr txBox="1">
              <a:spLocks noChangeArrowheads="1"/>
            </p:cNvSpPr>
            <p:nvPr/>
          </p:nvSpPr>
          <p:spPr bwMode="auto">
            <a:xfrm>
              <a:off x="4006937" y="5726428"/>
              <a:ext cx="865005" cy="277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200">
                  <a:latin typeface="Arial" charset="0"/>
                  <a:cs typeface="Arial" charset="0"/>
                </a:rPr>
                <a:t># danych</a:t>
              </a:r>
            </a:p>
          </p:txBody>
        </p:sp>
        <p:sp>
          <p:nvSpPr>
            <p:cNvPr id="57353" name="pole tekstowe 6"/>
            <p:cNvSpPr txBox="1">
              <a:spLocks noChangeArrowheads="1"/>
            </p:cNvSpPr>
            <p:nvPr/>
          </p:nvSpPr>
          <p:spPr bwMode="auto">
            <a:xfrm>
              <a:off x="719930" y="6060159"/>
              <a:ext cx="736602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l-PL" sz="1400">
                  <a:latin typeface="Arial" charset="0"/>
                  <a:cs typeface="Arial" charset="0"/>
                </a:rPr>
                <a:t>1 – 10,  2 – 12,  3 – 17,   4 – 30, 5 – 62, 6 – 154,  7 – 460 , 8 – 1648,  9 – 7080, 10 – 36573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371600"/>
            <a:ext cx="2971800" cy="2225675"/>
            <a:chOff x="288" y="864"/>
            <a:chExt cx="1872" cy="1402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864"/>
              <a:ext cx="1872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528" y="96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528" y="211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28" y="960"/>
              <a:ext cx="1440" cy="1152"/>
            </a:xfrm>
            <a:custGeom>
              <a:avLst/>
              <a:gdLst>
                <a:gd name="T0" fmla="*/ 0 w 1440"/>
                <a:gd name="T1" fmla="*/ 1152 h 1152"/>
                <a:gd name="T2" fmla="*/ 720 w 1440"/>
                <a:gd name="T3" fmla="*/ 1152 h 1152"/>
                <a:gd name="T4" fmla="*/ 720 w 1440"/>
                <a:gd name="T5" fmla="*/ 0 h 1152"/>
                <a:gd name="T6" fmla="*/ 1440 w 1440"/>
                <a:gd name="T7" fmla="*/ 0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1152"/>
                <a:gd name="T14" fmla="*/ 1440 w 1440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1152">
                  <a:moveTo>
                    <a:pt x="0" y="1152"/>
                  </a:moveTo>
                  <a:lnTo>
                    <a:pt x="720" y="1152"/>
                  </a:lnTo>
                  <a:lnTo>
                    <a:pt x="720" y="0"/>
                  </a:lnTo>
                  <a:lnTo>
                    <a:pt x="144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879475" y="4276725"/>
          <a:ext cx="246697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Picture" r:id="rId4" imgW="2463800" imgH="2184400" progId="Word.Picture.8">
                  <p:embed/>
                </p:oleObj>
              </mc:Choice>
              <mc:Fallback>
                <p:oleObj name="Picture" r:id="rId4" imgW="2463800" imgH="21844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276725"/>
                        <a:ext cx="2466975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134180" y="4243532"/>
          <a:ext cx="2465388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Picture" r:id="rId6" imgW="2463800" imgH="2273300" progId="Word.Picture.8">
                  <p:embed/>
                </p:oleObj>
              </mc:Choice>
              <mc:Fallback>
                <p:oleObj name="Picture" r:id="rId6" imgW="2463800" imgH="2273300" progId="Word.Picture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180" y="4243532"/>
                        <a:ext cx="2465388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9239" y="465260"/>
            <a:ext cx="7644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l"/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 Funkcja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pobudzenia: funkcja sumy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3987" y="905447"/>
            <a:ext cx="85845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/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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Funkcja aktywacji: funkcja </a:t>
            </a: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przekaźnikowa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niesymetryczna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608871" y="1310148"/>
          <a:ext cx="24114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Równanie" r:id="rId8" imgW="1270000" imgH="457200" progId="Equation.3">
                  <p:embed/>
                </p:oleObj>
              </mc:Choice>
              <mc:Fallback>
                <p:oleObj name="Równanie" r:id="rId8" imgW="127000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871" y="1310148"/>
                        <a:ext cx="24114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71432"/>
              </p:ext>
            </p:extLst>
          </p:nvPr>
        </p:nvGraphicFramePr>
        <p:xfrm>
          <a:off x="4008438" y="2863850"/>
          <a:ext cx="36179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Równanie" r:id="rId10" imgW="1904760" imgH="672840" progId="Equation.3">
                  <p:embed/>
                </p:oleObj>
              </mc:Choice>
              <mc:Fallback>
                <p:oleObj name="Równanie" r:id="rId10" imgW="1904760" imgH="6728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2863850"/>
                        <a:ext cx="36179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trzałka w dół 13"/>
          <p:cNvSpPr/>
          <p:nvPr/>
        </p:nvSpPr>
        <p:spPr bwMode="auto">
          <a:xfrm>
            <a:off x="5220929" y="2227007"/>
            <a:ext cx="1194620" cy="5309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9"/>
          <p:cNvGraphicFramePr>
            <a:graphicFrameLocks noChangeAspect="1"/>
          </p:cNvGraphicFramePr>
          <p:nvPr/>
        </p:nvGraphicFramePr>
        <p:xfrm>
          <a:off x="778283" y="1953992"/>
          <a:ext cx="3583291" cy="149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1" name="Obraz" r:id="rId3" imgW="2715768" imgH="1133856" progId="Word.Picture.8">
                  <p:embed/>
                </p:oleObj>
              </mc:Choice>
              <mc:Fallback>
                <p:oleObj name="Obraz" r:id="rId3" imgW="2715768" imgH="1133856" progId="Word.Picture.8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83" y="1953992"/>
                        <a:ext cx="3583291" cy="1497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55160" y="1170740"/>
            <a:ext cx="52780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Utworzenie komórki elementarnej dwuwarstwowej</a:t>
            </a:r>
          </a:p>
        </p:txBody>
      </p:sp>
      <p:graphicFrame>
        <p:nvGraphicFramePr>
          <p:cNvPr id="89091" name="Object 4"/>
          <p:cNvGraphicFramePr>
            <a:graphicFrameLocks noChangeAspect="1"/>
          </p:cNvGraphicFramePr>
          <p:nvPr/>
        </p:nvGraphicFramePr>
        <p:xfrm>
          <a:off x="5432425" y="3084513"/>
          <a:ext cx="2903538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2" name="Picture" r:id="rId5" imgW="2419200" imgH="1743120" progId="Word.Picture.8">
                  <p:embed/>
                </p:oleObj>
              </mc:Choice>
              <mc:Fallback>
                <p:oleObj name="Picture" r:id="rId5" imgW="2419200" imgH="1743120" progId="Word.Picture.8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3084513"/>
                        <a:ext cx="2903538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1099719" y="1635563"/>
          <a:ext cx="3381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3" name="Równanie" r:id="rId7" imgW="164957" imgH="241091" progId="Equation.3">
                  <p:embed/>
                </p:oleObj>
              </mc:Choice>
              <mc:Fallback>
                <p:oleObj name="Równanie" r:id="rId7" imgW="164957" imgH="241091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719" y="1635563"/>
                        <a:ext cx="3381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101" name="AutoShape 13"/>
          <p:cNvCxnSpPr>
            <a:cxnSpLocks noChangeShapeType="1"/>
          </p:cNvCxnSpPr>
          <p:nvPr/>
        </p:nvCxnSpPr>
        <p:spPr bwMode="auto">
          <a:xfrm>
            <a:off x="1452102" y="1894844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89102" name="AutoShape 14"/>
          <p:cNvCxnSpPr>
            <a:cxnSpLocks noChangeShapeType="1"/>
          </p:cNvCxnSpPr>
          <p:nvPr/>
        </p:nvCxnSpPr>
        <p:spPr bwMode="auto">
          <a:xfrm>
            <a:off x="1466850" y="2676507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1111303" y="2471516"/>
          <a:ext cx="365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4" name="Równanie" r:id="rId9" imgW="177646" imgH="241091" progId="Equation.3">
                  <p:embed/>
                </p:oleObj>
              </mc:Choice>
              <mc:Fallback>
                <p:oleObj name="Równanie" r:id="rId9" imgW="177646" imgH="241091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03" y="2471516"/>
                        <a:ext cx="3651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iekt 21"/>
          <p:cNvGraphicFramePr>
            <a:graphicFrameLocks noChangeAspect="1"/>
          </p:cNvGraphicFramePr>
          <p:nvPr/>
        </p:nvGraphicFramePr>
        <p:xfrm>
          <a:off x="769938" y="2111666"/>
          <a:ext cx="392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5" name="Równanie" r:id="rId11" imgW="190417" imgH="241195" progId="Equation.3">
                  <p:embed/>
                </p:oleObj>
              </mc:Choice>
              <mc:Fallback>
                <p:oleObj name="Równanie" r:id="rId11" imgW="190417" imgH="241195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111666"/>
                        <a:ext cx="392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839788" y="2816516"/>
          <a:ext cx="419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6" name="Równanie" r:id="rId13" imgW="203112" imgH="241195" progId="Equation.3">
                  <p:embed/>
                </p:oleObj>
              </mc:Choice>
              <mc:Fallback>
                <p:oleObj name="Równanie" r:id="rId13" imgW="203112" imgH="241195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816516"/>
                        <a:ext cx="4191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6" name="Object 6"/>
          <p:cNvGraphicFramePr>
            <a:graphicFrameLocks noChangeAspect="1"/>
          </p:cNvGraphicFramePr>
          <p:nvPr/>
        </p:nvGraphicFramePr>
        <p:xfrm>
          <a:off x="2298495" y="1738911"/>
          <a:ext cx="422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7" name="Równanie" r:id="rId15" imgW="177646" imgH="241091" progId="Equation.3">
                  <p:embed/>
                </p:oleObj>
              </mc:Choice>
              <mc:Fallback>
                <p:oleObj name="Równanie" r:id="rId15" imgW="177646" imgH="241091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495" y="1738911"/>
                        <a:ext cx="4222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7" name="Object 7"/>
          <p:cNvGraphicFramePr>
            <a:graphicFrameLocks noChangeAspect="1"/>
          </p:cNvGraphicFramePr>
          <p:nvPr/>
        </p:nvGraphicFramePr>
        <p:xfrm>
          <a:off x="2318007" y="2584333"/>
          <a:ext cx="4524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8" name="Równanie" r:id="rId17" imgW="190417" imgH="241195" progId="Equation.3">
                  <p:embed/>
                </p:oleObj>
              </mc:Choice>
              <mc:Fallback>
                <p:oleObj name="Równanie" r:id="rId17" imgW="190417" imgH="241195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007" y="2584333"/>
                        <a:ext cx="45243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2774950" y="1900529"/>
          <a:ext cx="44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9" name="Równanie" r:id="rId19" imgW="215713" imgH="241091" progId="Equation.3">
                  <p:embed/>
                </p:oleObj>
              </mc:Choice>
              <mc:Fallback>
                <p:oleObj name="Równanie" r:id="rId19" imgW="215713" imgH="241091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1900529"/>
                        <a:ext cx="4445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2652616" y="3001999"/>
          <a:ext cx="679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Równanie" r:id="rId21" imgW="330057" imgH="241195" progId="Equation.3">
                  <p:embed/>
                </p:oleObj>
              </mc:Choice>
              <mc:Fallback>
                <p:oleObj name="Równanie" r:id="rId21" imgW="330057" imgH="241195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616" y="3001999"/>
                        <a:ext cx="6794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trzałka w dół 27"/>
          <p:cNvSpPr/>
          <p:nvPr/>
        </p:nvSpPr>
        <p:spPr bwMode="auto">
          <a:xfrm rot="18655804">
            <a:off x="4294217" y="3011161"/>
            <a:ext cx="874163" cy="113291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111" name="Object 23"/>
          <p:cNvGraphicFramePr>
            <a:graphicFrameLocks noChangeAspect="1"/>
          </p:cNvGraphicFramePr>
          <p:nvPr/>
        </p:nvGraphicFramePr>
        <p:xfrm>
          <a:off x="3877085" y="2126840"/>
          <a:ext cx="3889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Równanie" r:id="rId23" imgW="177646" imgH="241091" progId="Equation.3">
                  <p:embed/>
                </p:oleObj>
              </mc:Choice>
              <mc:Fallback>
                <p:oleObj name="Równanie" r:id="rId23" imgW="177646" imgH="241091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085" y="2126840"/>
                        <a:ext cx="38893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2" name="Object 24"/>
          <p:cNvGraphicFramePr>
            <a:graphicFrameLocks noChangeAspect="1"/>
          </p:cNvGraphicFramePr>
          <p:nvPr/>
        </p:nvGraphicFramePr>
        <p:xfrm>
          <a:off x="3626311" y="3817529"/>
          <a:ext cx="1475996" cy="68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2" name="Równanie" r:id="rId25" imgW="495085" imgH="241195" progId="Equation.3">
                  <p:embed/>
                </p:oleObj>
              </mc:Choice>
              <mc:Fallback>
                <p:oleObj name="Równanie" r:id="rId25" imgW="495085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311" y="3817529"/>
                        <a:ext cx="1475996" cy="680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5166949" y="847725"/>
          <a:ext cx="2900363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8" name="Picture" r:id="rId3" imgW="2413000" imgH="1739900" progId="Word.Picture.8">
                  <p:embed/>
                </p:oleObj>
              </mc:Choice>
              <mc:Fallback>
                <p:oleObj name="Picture" r:id="rId3" imgW="2413000" imgH="1739900" progId="Word.Picture.8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949" y="847725"/>
                        <a:ext cx="2900363" cy="209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866775" y="995363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9" name="Obraz" r:id="rId5" imgW="2715768" imgH="1133856" progId="Word.Picture.8">
                  <p:embed/>
                </p:oleObj>
              </mc:Choice>
              <mc:Fallback>
                <p:oleObj name="Obraz" r:id="rId5" imgW="2715768" imgH="1133856" progId="Word.Picture.8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995363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/>
          <p:cNvGraphicFramePr>
            <a:graphicFrameLocks noChangeAspect="1"/>
          </p:cNvGraphicFramePr>
          <p:nvPr/>
        </p:nvGraphicFramePr>
        <p:xfrm>
          <a:off x="5241357" y="2744788"/>
          <a:ext cx="28781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0" name="Picture" r:id="rId7" imgW="2400300" imgH="1231900" progId="Word.Picture.8">
                  <p:embed/>
                </p:oleObj>
              </mc:Choice>
              <mc:Fallback>
                <p:oleObj name="Picture" r:id="rId7" imgW="2400300" imgH="1231900" progId="Word.Picture.8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357" y="2744788"/>
                        <a:ext cx="2878137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2100263" y="887413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1" name="Równanie" r:id="rId9" imgW="177569" imgH="215619" progId="Equation.3">
                  <p:embed/>
                </p:oleObj>
              </mc:Choice>
              <mc:Fallback>
                <p:oleObj name="Równanie" r:id="rId9" imgW="177569" imgH="215619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887413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/>
          <p:cNvGraphicFramePr>
            <a:graphicFrameLocks noChangeAspect="1"/>
          </p:cNvGraphicFramePr>
          <p:nvPr/>
        </p:nvGraphicFramePr>
        <p:xfrm>
          <a:off x="2074863" y="1573213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2" name="Równanie" r:id="rId11" imgW="190335" imgH="215713" progId="Equation.3">
                  <p:embed/>
                </p:oleObj>
              </mc:Choice>
              <mc:Fallback>
                <p:oleObj name="Równanie" r:id="rId11" imgW="190335" imgH="215713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1573213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4"/>
          <p:cNvGraphicFramePr>
            <a:graphicFrameLocks noChangeAspect="1"/>
          </p:cNvGraphicFramePr>
          <p:nvPr/>
        </p:nvGraphicFramePr>
        <p:xfrm>
          <a:off x="3354388" y="1227138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3" name="Równanie" r:id="rId13" imgW="177569" imgH="215619" progId="Equation.3">
                  <p:embed/>
                </p:oleObj>
              </mc:Choice>
              <mc:Fallback>
                <p:oleObj name="Równanie" r:id="rId13" imgW="177569" imgH="215619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1227138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6"/>
          <p:cNvGraphicFramePr>
            <a:graphicFrameLocks noChangeAspect="1"/>
          </p:cNvGraphicFramePr>
          <p:nvPr/>
        </p:nvGraphicFramePr>
        <p:xfrm>
          <a:off x="5136787" y="4368800"/>
          <a:ext cx="38608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4" name="Picture" r:id="rId15" imgW="3213100" imgH="1473200" progId="Word.Picture.8">
                  <p:embed/>
                </p:oleObj>
              </mc:Choice>
              <mc:Fallback>
                <p:oleObj name="Picture" r:id="rId15" imgW="3213100" imgH="1473200" progId="Word.Picture.8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787" y="4368800"/>
                        <a:ext cx="3860800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1"/>
          <p:cNvGraphicFramePr>
            <a:graphicFrameLocks noChangeAspect="1"/>
          </p:cNvGraphicFramePr>
          <p:nvPr/>
        </p:nvGraphicFramePr>
        <p:xfrm>
          <a:off x="857250" y="2452688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5" name="Obraz" r:id="rId17" imgW="2715768" imgH="1133856" progId="Word.Picture.8">
                  <p:embed/>
                </p:oleObj>
              </mc:Choice>
              <mc:Fallback>
                <p:oleObj name="Obraz" r:id="rId17" imgW="2715768" imgH="1133856" progId="Word.Picture.8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452688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2"/>
          <p:cNvGraphicFramePr>
            <a:graphicFrameLocks noChangeAspect="1"/>
          </p:cNvGraphicFramePr>
          <p:nvPr/>
        </p:nvGraphicFramePr>
        <p:xfrm>
          <a:off x="185738" y="3054350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6" name="Równanie" r:id="rId18" imgW="126835" imgH="139518" progId="Equation.3">
                  <p:embed/>
                </p:oleObj>
              </mc:Choice>
              <mc:Fallback>
                <p:oleObj name="Równanie" r:id="rId18" imgW="126835" imgH="139518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3054350"/>
                        <a:ext cx="2127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/>
        </p:nvGraphicFramePr>
        <p:xfrm>
          <a:off x="2090738" y="2344738"/>
          <a:ext cx="338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name="Równanie" r:id="rId20" imgW="177569" imgH="215619" progId="Equation.3">
                  <p:embed/>
                </p:oleObj>
              </mc:Choice>
              <mc:Fallback>
                <p:oleObj name="Równanie" r:id="rId20" imgW="177569" imgH="215619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2344738"/>
                        <a:ext cx="3381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4"/>
          <p:cNvGraphicFramePr>
            <a:graphicFrameLocks noChangeAspect="1"/>
          </p:cNvGraphicFramePr>
          <p:nvPr/>
        </p:nvGraphicFramePr>
        <p:xfrm>
          <a:off x="2065338" y="3030538"/>
          <a:ext cx="339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8" name="Równanie" r:id="rId22" imgW="190335" imgH="215713" progId="Equation.3">
                  <p:embed/>
                </p:oleObj>
              </mc:Choice>
              <mc:Fallback>
                <p:oleObj name="Równanie" r:id="rId22" imgW="190335" imgH="215713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3030538"/>
                        <a:ext cx="3397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5"/>
          <p:cNvGraphicFramePr>
            <a:graphicFrameLocks noChangeAspect="1"/>
          </p:cNvGraphicFramePr>
          <p:nvPr/>
        </p:nvGraphicFramePr>
        <p:xfrm>
          <a:off x="3344863" y="2684463"/>
          <a:ext cx="3032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Równanie" r:id="rId24" imgW="177569" imgH="215619" progId="Equation.3">
                  <p:embed/>
                </p:oleObj>
              </mc:Choice>
              <mc:Fallback>
                <p:oleObj name="Równanie" r:id="rId24" imgW="177569" imgH="215619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2684463"/>
                        <a:ext cx="3032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6"/>
          <p:cNvGraphicFramePr>
            <a:graphicFrameLocks noChangeAspect="1"/>
          </p:cNvGraphicFramePr>
          <p:nvPr/>
        </p:nvGraphicFramePr>
        <p:xfrm>
          <a:off x="698500" y="4773613"/>
          <a:ext cx="29067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0" name="Obraz" r:id="rId26" imgW="2715768" imgH="1133856" progId="Word.Picture.8">
                  <p:embed/>
                </p:oleObj>
              </mc:Choice>
              <mc:Fallback>
                <p:oleObj name="Obraz" r:id="rId26" imgW="2715768" imgH="1133856" progId="Word.Picture.8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773613"/>
                        <a:ext cx="29067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8"/>
          <p:cNvGraphicFramePr>
            <a:graphicFrameLocks noChangeAspect="1"/>
          </p:cNvGraphicFramePr>
          <p:nvPr/>
        </p:nvGraphicFramePr>
        <p:xfrm>
          <a:off x="1909763" y="4654550"/>
          <a:ext cx="3857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1" name="Równanie" r:id="rId27" imgW="203112" imgH="228501" progId="Equation.3">
                  <p:embed/>
                </p:oleObj>
              </mc:Choice>
              <mc:Fallback>
                <p:oleObj name="Równanie" r:id="rId27" imgW="203112" imgH="228501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4654550"/>
                        <a:ext cx="38576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9"/>
          <p:cNvGraphicFramePr>
            <a:graphicFrameLocks noChangeAspect="1"/>
          </p:cNvGraphicFramePr>
          <p:nvPr/>
        </p:nvGraphicFramePr>
        <p:xfrm>
          <a:off x="1895475" y="5340350"/>
          <a:ext cx="361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2" name="Równanie" r:id="rId29" imgW="203112" imgH="228501" progId="Equation.3">
                  <p:embed/>
                </p:oleObj>
              </mc:Choice>
              <mc:Fallback>
                <p:oleObj name="Równanie" r:id="rId29" imgW="203112" imgH="228501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5340350"/>
                        <a:ext cx="361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0"/>
          <p:cNvGraphicFramePr>
            <a:graphicFrameLocks noChangeAspect="1"/>
          </p:cNvGraphicFramePr>
          <p:nvPr/>
        </p:nvGraphicFramePr>
        <p:xfrm>
          <a:off x="3165475" y="4994275"/>
          <a:ext cx="346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3" name="Równanie" r:id="rId31" imgW="203112" imgH="228501" progId="Equation.3">
                  <p:embed/>
                </p:oleObj>
              </mc:Choice>
              <mc:Fallback>
                <p:oleObj name="Równanie" r:id="rId31" imgW="203112" imgH="228501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4994275"/>
                        <a:ext cx="346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upa 37"/>
          <p:cNvGrpSpPr>
            <a:grpSpLocks/>
          </p:cNvGrpSpPr>
          <p:nvPr/>
        </p:nvGrpSpPr>
        <p:grpSpPr bwMode="auto">
          <a:xfrm>
            <a:off x="4149725" y="3132138"/>
            <a:ext cx="1111250" cy="550862"/>
            <a:chOff x="4483100" y="3306082"/>
            <a:chExt cx="1111250" cy="550863"/>
          </a:xfrm>
        </p:grpSpPr>
        <p:graphicFrame>
          <p:nvGraphicFramePr>
            <p:cNvPr id="47" name="Object 31"/>
            <p:cNvGraphicFramePr>
              <a:graphicFrameLocks noChangeAspect="1"/>
            </p:cNvGraphicFramePr>
            <p:nvPr/>
          </p:nvGraphicFramePr>
          <p:xfrm>
            <a:off x="4483100" y="3306082"/>
            <a:ext cx="1111250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64" name="Obraz" r:id="rId33" imgW="1037844" imgH="516636" progId="Word.Picture.8">
                    <p:embed/>
                  </p:oleObj>
                </mc:Choice>
                <mc:Fallback>
                  <p:oleObj name="Obraz" r:id="rId33" imgW="1037844" imgH="516636" progId="Word.Picture.8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0" y="3306082"/>
                          <a:ext cx="1111250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5"/>
            <p:cNvGraphicFramePr>
              <a:graphicFrameLocks noChangeAspect="1"/>
            </p:cNvGraphicFramePr>
            <p:nvPr/>
          </p:nvGraphicFramePr>
          <p:xfrm>
            <a:off x="5176611" y="3307896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65" name="Równanie" r:id="rId35" imgW="139579" imgH="164957" progId="Equation.3">
                    <p:embed/>
                  </p:oleObj>
                </mc:Choice>
                <mc:Fallback>
                  <p:oleObj name="Równanie" r:id="rId35" imgW="139579" imgH="164957" progId="Equation.3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611" y="3307896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Prostokąt 38"/>
          <p:cNvSpPr>
            <a:spLocks noChangeArrowheads="1"/>
          </p:cNvSpPr>
          <p:nvPr/>
        </p:nvSpPr>
        <p:spPr bwMode="auto">
          <a:xfrm>
            <a:off x="203200" y="3352800"/>
            <a:ext cx="174625" cy="369332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Łącznik prosty ze strzałką 40"/>
          <p:cNvCxnSpPr>
            <a:cxnSpLocks noChangeShapeType="1"/>
            <a:stCxn id="49" idx="0"/>
          </p:cNvCxnSpPr>
          <p:nvPr/>
        </p:nvCxnSpPr>
        <p:spPr bwMode="auto">
          <a:xfrm rot="5400000" flipH="1" flipV="1">
            <a:off x="-289718" y="2191545"/>
            <a:ext cx="1741486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1" name="Łącznik prosty ze strzałką 43"/>
          <p:cNvCxnSpPr>
            <a:cxnSpLocks noChangeShapeType="1"/>
            <a:stCxn id="49" idx="2"/>
          </p:cNvCxnSpPr>
          <p:nvPr/>
        </p:nvCxnSpPr>
        <p:spPr bwMode="auto">
          <a:xfrm rot="5400000" flipH="1" flipV="1">
            <a:off x="265390" y="3115985"/>
            <a:ext cx="631269" cy="58102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2" name="Łącznik prosty ze strzałką 46"/>
          <p:cNvCxnSpPr>
            <a:cxnSpLocks noChangeShapeType="1"/>
            <a:stCxn id="49" idx="2"/>
          </p:cNvCxnSpPr>
          <p:nvPr/>
        </p:nvCxnSpPr>
        <p:spPr bwMode="auto">
          <a:xfrm rot="16200000" flipH="1">
            <a:off x="-337621" y="4350266"/>
            <a:ext cx="1662668" cy="4064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3" name="Łącznik prosty ze strzałką 51"/>
          <p:cNvCxnSpPr>
            <a:cxnSpLocks noChangeShapeType="1"/>
          </p:cNvCxnSpPr>
          <p:nvPr/>
        </p:nvCxnSpPr>
        <p:spPr bwMode="auto">
          <a:xfrm rot="16200000" flipH="1">
            <a:off x="3092451" y="2206625"/>
            <a:ext cx="1784350" cy="5365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4" name="Łącznik prosty ze strzałką 55"/>
          <p:cNvCxnSpPr>
            <a:cxnSpLocks noChangeShapeType="1"/>
          </p:cNvCxnSpPr>
          <p:nvPr/>
        </p:nvCxnSpPr>
        <p:spPr bwMode="auto">
          <a:xfrm>
            <a:off x="3722688" y="3040063"/>
            <a:ext cx="515937" cy="355600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55" name="Łącznik prosty ze strzałką 57"/>
          <p:cNvCxnSpPr>
            <a:cxnSpLocks noChangeShapeType="1"/>
          </p:cNvCxnSpPr>
          <p:nvPr/>
        </p:nvCxnSpPr>
        <p:spPr bwMode="auto">
          <a:xfrm rot="5400000" flipH="1" flipV="1">
            <a:off x="2932113" y="4070350"/>
            <a:ext cx="1908175" cy="676275"/>
          </a:xfrm>
          <a:prstGeom prst="straightConnector1">
            <a:avLst/>
          </a:prstGeom>
          <a:noFill/>
          <a:ln w="6350" algn="ctr">
            <a:solidFill>
              <a:srgbClr val="006600"/>
            </a:solidFill>
            <a:round/>
            <a:headEnd/>
            <a:tailEnd type="triangle" w="med" len="med"/>
          </a:ln>
        </p:spPr>
      </p:cxn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638966" y="526926"/>
            <a:ext cx="6221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Połączenie m komórek  elementarnych dwuwarstwowych </a:t>
            </a:r>
          </a:p>
        </p:txBody>
      </p:sp>
      <p:sp>
        <p:nvSpPr>
          <p:cNvPr id="57" name="pole tekstowe 30"/>
          <p:cNvSpPr txBox="1">
            <a:spLocks noChangeArrowheads="1"/>
          </p:cNvSpPr>
          <p:nvPr/>
        </p:nvSpPr>
        <p:spPr bwMode="auto">
          <a:xfrm>
            <a:off x="2728913" y="3468688"/>
            <a:ext cx="5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8" name="Object 38"/>
          <p:cNvGraphicFramePr>
            <a:graphicFrameLocks noChangeAspect="1"/>
          </p:cNvGraphicFramePr>
          <p:nvPr/>
        </p:nvGraphicFramePr>
        <p:xfrm>
          <a:off x="7262455" y="2901899"/>
          <a:ext cx="1051544" cy="50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6" name="Równanie" r:id="rId37" imgW="444114" imgH="215713" progId="Equation.3">
                  <p:embed/>
                </p:oleObj>
              </mc:Choice>
              <mc:Fallback>
                <p:oleObj name="Równanie" r:id="rId37" imgW="444114" imgH="215713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455" y="2901899"/>
                        <a:ext cx="1051544" cy="504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9"/>
          <p:cNvGraphicFramePr>
            <a:graphicFrameLocks noChangeAspect="1"/>
          </p:cNvGraphicFramePr>
          <p:nvPr/>
        </p:nvGraphicFramePr>
        <p:xfrm>
          <a:off x="7036107" y="4350774"/>
          <a:ext cx="1399855" cy="541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7" name="Równanie" r:id="rId39" imgW="583947" imgH="228501" progId="Equation.3">
                  <p:embed/>
                </p:oleObj>
              </mc:Choice>
              <mc:Fallback>
                <p:oleObj name="Równanie" r:id="rId39" imgW="583947" imgH="228501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107" y="4350774"/>
                        <a:ext cx="1399855" cy="541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6650540" y="2625213"/>
            <a:ext cx="2272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/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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Spełniony warunek: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6684952" y="4163961"/>
            <a:ext cx="2272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/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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Spełniony warunek: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152" name="Object 40"/>
          <p:cNvGraphicFramePr>
            <a:graphicFrameLocks noChangeAspect="1"/>
          </p:cNvGraphicFramePr>
          <p:nvPr/>
        </p:nvGraphicFramePr>
        <p:xfrm>
          <a:off x="3952363" y="2022527"/>
          <a:ext cx="1825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8" name="Równanie" r:id="rId41" imgW="88707" imgH="164742" progId="Equation.3">
                  <p:embed/>
                </p:oleObj>
              </mc:Choice>
              <mc:Fallback>
                <p:oleObj name="Równanie" r:id="rId41" imgW="88707" imgH="164742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363" y="2022527"/>
                        <a:ext cx="18256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4" name="Object 42"/>
          <p:cNvGraphicFramePr>
            <a:graphicFrameLocks noChangeAspect="1"/>
          </p:cNvGraphicFramePr>
          <p:nvPr/>
        </p:nvGraphicFramePr>
        <p:xfrm>
          <a:off x="3814813" y="2828311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9" name="Równanie" r:id="rId43" imgW="88707" imgH="164742" progId="Equation.3">
                  <p:embed/>
                </p:oleObj>
              </mc:Choice>
              <mc:Fallback>
                <p:oleObj name="Równanie" r:id="rId43" imgW="88707" imgH="164742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813" y="2828311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5" name="Object 43"/>
          <p:cNvGraphicFramePr>
            <a:graphicFrameLocks noChangeAspect="1"/>
          </p:cNvGraphicFramePr>
          <p:nvPr/>
        </p:nvGraphicFramePr>
        <p:xfrm>
          <a:off x="3711575" y="4067175"/>
          <a:ext cx="182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0" name="Równanie" r:id="rId44" imgW="88707" imgH="164742" progId="Equation.3">
                  <p:embed/>
                </p:oleObj>
              </mc:Choice>
              <mc:Fallback>
                <p:oleObj name="Równanie" r:id="rId44" imgW="88707" imgH="164742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4067175"/>
                        <a:ext cx="1825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AutoShape 13"/>
          <p:cNvCxnSpPr>
            <a:cxnSpLocks noChangeShapeType="1"/>
          </p:cNvCxnSpPr>
          <p:nvPr/>
        </p:nvCxnSpPr>
        <p:spPr bwMode="auto">
          <a:xfrm>
            <a:off x="1378360" y="936199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67" name="AutoShape 13"/>
          <p:cNvCxnSpPr>
            <a:cxnSpLocks noChangeShapeType="1"/>
          </p:cNvCxnSpPr>
          <p:nvPr/>
        </p:nvCxnSpPr>
        <p:spPr bwMode="auto">
          <a:xfrm>
            <a:off x="1407857" y="1570380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68" name="AutoShape 13"/>
          <p:cNvCxnSpPr>
            <a:cxnSpLocks noChangeShapeType="1"/>
          </p:cNvCxnSpPr>
          <p:nvPr/>
        </p:nvCxnSpPr>
        <p:spPr bwMode="auto">
          <a:xfrm>
            <a:off x="1378359" y="2352044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69" name="AutoShape 13"/>
          <p:cNvCxnSpPr>
            <a:cxnSpLocks noChangeShapeType="1"/>
          </p:cNvCxnSpPr>
          <p:nvPr/>
        </p:nvCxnSpPr>
        <p:spPr bwMode="auto">
          <a:xfrm>
            <a:off x="1393108" y="3045219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70" name="AutoShape 13"/>
          <p:cNvCxnSpPr>
            <a:cxnSpLocks noChangeShapeType="1"/>
          </p:cNvCxnSpPr>
          <p:nvPr/>
        </p:nvCxnSpPr>
        <p:spPr bwMode="auto">
          <a:xfrm>
            <a:off x="1230877" y="4682289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  <p:cxnSp>
        <p:nvCxnSpPr>
          <p:cNvPr id="71" name="AutoShape 13"/>
          <p:cNvCxnSpPr>
            <a:cxnSpLocks noChangeShapeType="1"/>
          </p:cNvCxnSpPr>
          <p:nvPr/>
        </p:nvCxnSpPr>
        <p:spPr bwMode="auto">
          <a:xfrm>
            <a:off x="1201379" y="5404961"/>
            <a:ext cx="209550" cy="219075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 type="oval" w="med" len="med"/>
            <a:tailEnd/>
          </a:ln>
        </p:spPr>
      </p:cxn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23868</TotalTime>
  <Words>2101</Words>
  <Application>Microsoft Office PowerPoint</Application>
  <PresentationFormat>Pokaz na ekranie (4:3)</PresentationFormat>
  <Paragraphs>357</Paragraphs>
  <Slides>70</Slides>
  <Notes>32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70</vt:i4>
      </vt:variant>
    </vt:vector>
  </HeadingPairs>
  <TitlesOfParts>
    <vt:vector size="80" baseType="lpstr">
      <vt:lpstr>Arial</vt:lpstr>
      <vt:lpstr>SanukPro-Medium</vt:lpstr>
      <vt:lpstr>Symbol</vt:lpstr>
      <vt:lpstr>Times New Roman</vt:lpstr>
      <vt:lpstr>Webdings</vt:lpstr>
      <vt:lpstr>Wingdings</vt:lpstr>
      <vt:lpstr>Projekt domyślny</vt:lpstr>
      <vt:lpstr>Obraz</vt:lpstr>
      <vt:lpstr>Równanie</vt:lpstr>
      <vt:lpstr>Picture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KD</dc:creator>
  <cp:lastModifiedBy>WYKŁAD</cp:lastModifiedBy>
  <cp:revision>297</cp:revision>
  <dcterms:created xsi:type="dcterms:W3CDTF">2005-09-30T13:03:29Z</dcterms:created>
  <dcterms:modified xsi:type="dcterms:W3CDTF">2019-05-30T10:24:21Z</dcterms:modified>
</cp:coreProperties>
</file>