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3" r:id="rId2"/>
    <p:sldId id="414" r:id="rId3"/>
    <p:sldId id="415" r:id="rId4"/>
    <p:sldId id="416" r:id="rId5"/>
    <p:sldId id="417" r:id="rId6"/>
    <p:sldId id="419" r:id="rId7"/>
    <p:sldId id="420" r:id="rId8"/>
    <p:sldId id="444" r:id="rId9"/>
    <p:sldId id="445" r:id="rId10"/>
    <p:sldId id="446" r:id="rId11"/>
    <p:sldId id="447" r:id="rId12"/>
    <p:sldId id="451" r:id="rId13"/>
    <p:sldId id="422" r:id="rId14"/>
    <p:sldId id="448" r:id="rId15"/>
    <p:sldId id="453" r:id="rId16"/>
    <p:sldId id="423" r:id="rId17"/>
    <p:sldId id="424" r:id="rId18"/>
    <p:sldId id="425" r:id="rId19"/>
    <p:sldId id="426" r:id="rId20"/>
    <p:sldId id="428" r:id="rId21"/>
    <p:sldId id="429" r:id="rId22"/>
    <p:sldId id="430" r:id="rId23"/>
    <p:sldId id="431" r:id="rId24"/>
    <p:sldId id="432" r:id="rId25"/>
    <p:sldId id="433" r:id="rId26"/>
    <p:sldId id="454" r:id="rId27"/>
    <p:sldId id="456" r:id="rId28"/>
    <p:sldId id="434" r:id="rId29"/>
    <p:sldId id="455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272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800000"/>
    <a:srgbClr val="000066"/>
    <a:srgbClr val="336699"/>
    <a:srgbClr val="006600"/>
    <a:srgbClr val="0000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2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Relationship Id="rId1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5422D-61DA-4F5E-BE44-999A63021096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1627B-70D1-4147-A001-5E737890700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1627B-70D1-4147-A001-5E737890700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1627B-70D1-4147-A001-5E737890700F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24.04.2019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52071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6"/>
          <p:cNvSpPr>
            <a:spLocks noChangeArrowheads="1"/>
          </p:cNvSpPr>
          <p:nvPr userDrawn="1"/>
        </p:nvSpPr>
        <p:spPr bwMode="auto">
          <a:xfrm>
            <a:off x="1714480" y="0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identyfikacja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Analityczne modele fenomenologiczne – dyskretyzacja w oparciu o transmitancje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15" name="Łącznik prosty 14"/>
          <p:cNvCxnSpPr/>
          <p:nvPr userDrawn="1"/>
        </p:nvCxnSpPr>
        <p:spPr>
          <a:xfrm>
            <a:off x="214282" y="451719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 userDrawn="1"/>
        </p:nvCxnSpPr>
        <p:spPr>
          <a:xfrm>
            <a:off x="214282" y="6490966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 userDrawn="1"/>
        </p:nvSpPr>
        <p:spPr>
          <a:xfrm>
            <a:off x="196467" y="6567338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4714876" y="6470961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9" name="pole tekstowe 18"/>
          <p:cNvSpPr txBox="1"/>
          <p:nvPr userDrawn="1"/>
        </p:nvSpPr>
        <p:spPr>
          <a:xfrm>
            <a:off x="8549089" y="6500834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b="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b="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0.wmf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51.wmf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" Type="http://schemas.openxmlformats.org/officeDocument/2006/relationships/image" Target="../media/image74.png"/><Relationship Id="rId21" Type="http://schemas.openxmlformats.org/officeDocument/2006/relationships/image" Target="../media/image67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65.wmf"/><Relationship Id="rId25" Type="http://schemas.openxmlformats.org/officeDocument/2006/relationships/image" Target="../media/image69.wmf"/><Relationship Id="rId33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71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56.bin"/><Relationship Id="rId32" Type="http://schemas.openxmlformats.org/officeDocument/2006/relationships/oleObject" Target="../embeddings/oleObject60.bin"/><Relationship Id="rId5" Type="http://schemas.openxmlformats.org/officeDocument/2006/relationships/image" Target="../media/image76.png"/><Relationship Id="rId15" Type="http://schemas.openxmlformats.org/officeDocument/2006/relationships/image" Target="../media/image64.wmf"/><Relationship Id="rId23" Type="http://schemas.openxmlformats.org/officeDocument/2006/relationships/image" Target="../media/image68.wmf"/><Relationship Id="rId28" Type="http://schemas.openxmlformats.org/officeDocument/2006/relationships/oleObject" Target="../embeddings/oleObject58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66.wmf"/><Relationship Id="rId31" Type="http://schemas.openxmlformats.org/officeDocument/2006/relationships/image" Target="../media/image72.wmf"/><Relationship Id="rId4" Type="http://schemas.openxmlformats.org/officeDocument/2006/relationships/image" Target="../media/image75.png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70.wmf"/><Relationship Id="rId30" Type="http://schemas.openxmlformats.org/officeDocument/2006/relationships/oleObject" Target="../embeddings/oleObject5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77.png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9.png"/><Relationship Id="rId5" Type="http://schemas.openxmlformats.org/officeDocument/2006/relationships/image" Target="../media/image55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84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88.png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0.png"/><Relationship Id="rId5" Type="http://schemas.openxmlformats.org/officeDocument/2006/relationships/image" Target="../media/image55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6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6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98.wmf"/><Relationship Id="rId3" Type="http://schemas.openxmlformats.org/officeDocument/2006/relationships/image" Target="../media/image100.png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97.wmf"/><Relationship Id="rId5" Type="http://schemas.openxmlformats.org/officeDocument/2006/relationships/image" Target="../media/image95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3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6.png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0.png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7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8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7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138113" y="3714752"/>
            <a:ext cx="8810625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podstawy identyfikacji</a:t>
            </a: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4b – Analityczne modele fenomenologiczne – dyskretyzacja w oparciu o transmitancje </a:t>
            </a: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1400" dirty="0" smtClean="0">
                <a:solidFill>
                  <a:schemeClr val="bg1"/>
                </a:solidFill>
                <a:latin typeface="SanukPro-Medium" charset="0"/>
              </a:rPr>
              <a:t>Automatyka i Robotyka -  studia stacjonarne II stopnia</a:t>
            </a:r>
          </a:p>
          <a:p>
            <a:pPr algn="ctr">
              <a:spcBef>
                <a:spcPct val="20000"/>
              </a:spcBef>
            </a:pPr>
            <a:r>
              <a:rPr kumimoji="0" lang="pl-PL" sz="1400" dirty="0" smtClean="0">
                <a:solidFill>
                  <a:schemeClr val="bg1"/>
                </a:solidFill>
                <a:latin typeface="SanukPro-Medium" charset="0"/>
              </a:rPr>
              <a:t>Przedmiot: kierunkowy</a:t>
            </a:r>
          </a:p>
        </p:txBody>
      </p:sp>
      <p:sp>
        <p:nvSpPr>
          <p:cNvPr id="12" name="Podtytuł 2"/>
          <p:cNvSpPr txBox="1">
            <a:spLocks/>
          </p:cNvSpPr>
          <p:nvPr/>
        </p:nvSpPr>
        <p:spPr bwMode="auto">
          <a:xfrm>
            <a:off x="1428728" y="6072206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hab.inż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prezentacji: 24.04.2019 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/>
          <p:cNvSpPr txBox="1">
            <a:spLocks noChangeArrowheads="1"/>
          </p:cNvSpPr>
          <p:nvPr/>
        </p:nvSpPr>
        <p:spPr bwMode="auto">
          <a:xfrm>
            <a:off x="299800" y="786570"/>
            <a:ext cx="568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Transformaty z wybranych sekwencji sygnałów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3841"/>
            <a:ext cx="9144000" cy="57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58096"/>
            <a:ext cx="8897903" cy="216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9" y="2271753"/>
            <a:ext cx="8956019" cy="2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3841"/>
            <a:ext cx="9144000" cy="57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2"/>
          <p:cNvSpPr txBox="1">
            <a:spLocks noChangeArrowheads="1"/>
          </p:cNvSpPr>
          <p:nvPr/>
        </p:nvSpPr>
        <p:spPr bwMode="auto">
          <a:xfrm>
            <a:off x="299800" y="786570"/>
            <a:ext cx="568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Transformaty z wybranych sekwencji sygnałów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/>
          <p:cNvSpPr txBox="1">
            <a:spLocks noChangeArrowheads="1"/>
          </p:cNvSpPr>
          <p:nvPr/>
        </p:nvSpPr>
        <p:spPr bwMode="auto">
          <a:xfrm>
            <a:off x="299800" y="786570"/>
            <a:ext cx="838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Właściwości transformaty z – porównanie z transformatą s</a:t>
            </a:r>
            <a:endParaRPr lang="pl-PL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894" y="1510244"/>
            <a:ext cx="2996345" cy="72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2198" y="2560549"/>
            <a:ext cx="2329334" cy="76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909" y="1573757"/>
            <a:ext cx="3085367" cy="70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Łącznik prosty 6"/>
          <p:cNvCxnSpPr/>
          <p:nvPr/>
        </p:nvCxnSpPr>
        <p:spPr>
          <a:xfrm rot="5400000">
            <a:off x="2571750" y="3415811"/>
            <a:ext cx="40005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056" y="2716823"/>
            <a:ext cx="3176221" cy="52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/>
          <p:cNvSpPr txBox="1">
            <a:spLocks noChangeArrowheads="1"/>
          </p:cNvSpPr>
          <p:nvPr/>
        </p:nvSpPr>
        <p:spPr bwMode="auto">
          <a:xfrm>
            <a:off x="339817" y="895735"/>
            <a:ext cx="4663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Wybrane 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właściwości transformacji z</a:t>
            </a:r>
            <a:endParaRPr lang="pl-PL" sz="1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ole tekstowe 17"/>
          <p:cNvSpPr txBox="1">
            <a:spLocks noChangeArrowheads="1"/>
          </p:cNvSpPr>
          <p:nvPr/>
        </p:nvSpPr>
        <p:spPr bwMode="auto">
          <a:xfrm>
            <a:off x="566738" y="2172604"/>
            <a:ext cx="5680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- transformaty z 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sumy i różnicy funkcji</a:t>
            </a:r>
            <a:endParaRPr lang="pl-PL" sz="1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4793" name="Object 2"/>
          <p:cNvGraphicFramePr>
            <a:graphicFrameLocks noChangeAspect="1"/>
          </p:cNvGraphicFramePr>
          <p:nvPr/>
        </p:nvGraphicFramePr>
        <p:xfrm>
          <a:off x="674077" y="2590639"/>
          <a:ext cx="30464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6" name="Równanie" r:id="rId3" imgW="2070000" imgH="228600" progId="Equation.3">
                  <p:embed/>
                </p:oleObj>
              </mc:Choice>
              <mc:Fallback>
                <p:oleObj name="Równanie" r:id="rId3" imgW="2070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77" y="2590639"/>
                        <a:ext cx="3046413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ole tekstowe 20"/>
          <p:cNvSpPr txBox="1">
            <a:spLocks noChangeArrowheads="1"/>
          </p:cNvSpPr>
          <p:nvPr/>
        </p:nvSpPr>
        <p:spPr bwMode="auto">
          <a:xfrm>
            <a:off x="552084" y="3002012"/>
            <a:ext cx="5680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transformata </a:t>
            </a:r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iloczynu stałej i funkcji</a:t>
            </a:r>
            <a:endParaRPr lang="pl-PL" sz="1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4795" name="Object 2"/>
          <p:cNvGraphicFramePr>
            <a:graphicFrameLocks noChangeAspect="1"/>
          </p:cNvGraphicFramePr>
          <p:nvPr/>
        </p:nvGraphicFramePr>
        <p:xfrm>
          <a:off x="680305" y="3429327"/>
          <a:ext cx="17764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7" name="Równanie" r:id="rId5" imgW="1206360" imgH="228600" progId="Equation.3">
                  <p:embed/>
                </p:oleObj>
              </mc:Choice>
              <mc:Fallback>
                <p:oleObj name="Równanie" r:id="rId5" imgW="120636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05" y="3429327"/>
                        <a:ext cx="1776412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436533" y="658382"/>
            <a:ext cx="4663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Wybrane 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właściwości transformacji z</a:t>
            </a:r>
            <a:endParaRPr lang="pl-PL" sz="1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66738" y="1328572"/>
            <a:ext cx="5680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- transformaty z funkcji przesuniętych w czasie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290638" y="1745874"/>
          <a:ext cx="2110588" cy="35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4" name="Równanie" r:id="rId3" imgW="1434960" imgH="241200" progId="Equation.3">
                  <p:embed/>
                </p:oleObj>
              </mc:Choice>
              <mc:Fallback>
                <p:oleObj name="Równanie" r:id="rId3" imgW="14349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745874"/>
                        <a:ext cx="2110588" cy="35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a 7"/>
          <p:cNvGrpSpPr>
            <a:grpSpLocks/>
          </p:cNvGrpSpPr>
          <p:nvPr/>
        </p:nvGrpSpPr>
        <p:grpSpPr bwMode="auto">
          <a:xfrm>
            <a:off x="885825" y="2070488"/>
            <a:ext cx="3976731" cy="341495"/>
            <a:chOff x="885680" y="1804857"/>
            <a:chExt cx="3977406" cy="340978"/>
          </a:xfrm>
        </p:grpSpPr>
        <p:sp>
          <p:nvSpPr>
            <p:cNvPr id="6" name="pole tekstowe 5"/>
            <p:cNvSpPr txBox="1">
              <a:spLocks noChangeArrowheads="1"/>
            </p:cNvSpPr>
            <p:nvPr/>
          </p:nvSpPr>
          <p:spPr bwMode="auto">
            <a:xfrm>
              <a:off x="885680" y="1804857"/>
              <a:ext cx="3135477" cy="338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l-PL" sz="1600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gdzie k jest dodatnie oraz </a:t>
              </a:r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3390270" y="1843983"/>
            <a:ext cx="1472816" cy="301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985" name="Równanie" r:id="rId5" imgW="1054080" imgH="215640" progId="Equation.3">
                    <p:embed/>
                  </p:oleObj>
                </mc:Choice>
                <mc:Fallback>
                  <p:oleObj name="Równanie" r:id="rId5" imgW="1054080" imgH="215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0270" y="1843983"/>
                          <a:ext cx="1472816" cy="301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885826" y="2622122"/>
          <a:ext cx="3079424" cy="38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6" name="Równanie" r:id="rId7" imgW="1841400" imgH="228600" progId="Equation.3">
                  <p:embed/>
                </p:oleObj>
              </mc:Choice>
              <mc:Fallback>
                <p:oleObj name="Równanie" r:id="rId7" imgW="1841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6" y="2622122"/>
                        <a:ext cx="3079424" cy="381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862014" y="3193649"/>
          <a:ext cx="2829770" cy="36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7" name="Równanie" r:id="rId9" imgW="1663560" imgH="215640" progId="Equation.3">
                  <p:embed/>
                </p:oleObj>
              </mc:Choice>
              <mc:Fallback>
                <p:oleObj name="Równanie" r:id="rId9" imgW="166356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4" y="3193649"/>
                        <a:ext cx="2829770" cy="36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12"/>
          <p:cNvSpPr txBox="1">
            <a:spLocks noChangeArrowheads="1"/>
          </p:cNvSpPr>
          <p:nvPr/>
        </p:nvSpPr>
        <p:spPr bwMode="auto">
          <a:xfrm>
            <a:off x="531813" y="3791052"/>
            <a:ext cx="4624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- twierdzenie o wartości początkowej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904876" y="4245077"/>
          <a:ext cx="2641630" cy="638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8" name="Równanie" r:id="rId11" imgW="1625400" imgH="393480" progId="Equation.3">
                  <p:embed/>
                </p:oleObj>
              </mc:Choice>
              <mc:Fallback>
                <p:oleObj name="Równanie" r:id="rId11" imgW="16254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6" y="4245077"/>
                        <a:ext cx="2641630" cy="638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5"/>
          <p:cNvSpPr txBox="1">
            <a:spLocks noChangeArrowheads="1"/>
          </p:cNvSpPr>
          <p:nvPr/>
        </p:nvSpPr>
        <p:spPr bwMode="auto">
          <a:xfrm>
            <a:off x="530225" y="5089627"/>
            <a:ext cx="462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- twierdzenie o wartości końcowej</a:t>
            </a: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830263" y="5616677"/>
          <a:ext cx="2955524" cy="48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9" name="Równanie" r:id="rId13" imgW="1765080" imgH="291960" progId="Equation.3">
                  <p:embed/>
                </p:oleObj>
              </mc:Choice>
              <mc:Fallback>
                <p:oleObj name="Równanie" r:id="rId13" imgW="1765080" imgH="291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5616677"/>
                        <a:ext cx="2955524" cy="488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le tekstowe 9"/>
          <p:cNvSpPr txBox="1">
            <a:spLocks noChangeArrowheads="1"/>
          </p:cNvSpPr>
          <p:nvPr/>
        </p:nvSpPr>
        <p:spPr bwMode="auto">
          <a:xfrm>
            <a:off x="4964113" y="2653872"/>
            <a:ext cx="2747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- przesunięcie wstecz</a:t>
            </a:r>
          </a:p>
        </p:txBody>
      </p:sp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5010517" y="3208547"/>
            <a:ext cx="2747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- przesunięcie wprzód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22586" y="928145"/>
            <a:ext cx="87162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Załóżmy, że możemy obliczyć transformacje z </a:t>
            </a:r>
            <a:r>
              <a:rPr lang="pl-PL" sz="16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Laurent’a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dla sygnału wejściowego u oraz wyjściowego y – czyli znamy sekwencje </a:t>
            </a:r>
            <a:endParaRPr lang="pl-PL" sz="1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546225" y="1593850"/>
          <a:ext cx="21669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82" name="Równanie" r:id="rId3" imgW="1422360" imgH="457200" progId="Equation.3">
                  <p:embed/>
                </p:oleObj>
              </mc:Choice>
              <mc:Fallback>
                <p:oleObj name="Równanie" r:id="rId3" imgW="14223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593850"/>
                        <a:ext cx="216693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4535121" y="1606805"/>
          <a:ext cx="18573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83" name="Równanie" r:id="rId5" imgW="1218960" imgH="457200" progId="Equation.3">
                  <p:embed/>
                </p:oleObj>
              </mc:Choice>
              <mc:Fallback>
                <p:oleObj name="Równanie" r:id="rId5" imgW="12189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121" y="1606805"/>
                        <a:ext cx="18573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291979" y="2664863"/>
            <a:ext cx="3646242" cy="2680006"/>
            <a:chOff x="291979" y="2664863"/>
            <a:chExt cx="3646242" cy="2680006"/>
          </a:xfrm>
        </p:grpSpPr>
        <p:grpSp>
          <p:nvGrpSpPr>
            <p:cNvPr id="6" name="Grupa 23"/>
            <p:cNvGrpSpPr/>
            <p:nvPr/>
          </p:nvGrpSpPr>
          <p:grpSpPr>
            <a:xfrm>
              <a:off x="291979" y="2664863"/>
              <a:ext cx="3646242" cy="2680006"/>
              <a:chOff x="291979" y="2664863"/>
              <a:chExt cx="3646242" cy="2680006"/>
            </a:xfrm>
          </p:grpSpPr>
          <p:grpSp>
            <p:nvGrpSpPr>
              <p:cNvPr id="8" name="Grupa 9"/>
              <p:cNvGrpSpPr/>
              <p:nvPr/>
            </p:nvGrpSpPr>
            <p:grpSpPr>
              <a:xfrm>
                <a:off x="668215" y="2664863"/>
                <a:ext cx="3261947" cy="2444262"/>
                <a:chOff x="668215" y="2664863"/>
                <a:chExt cx="3261947" cy="2444262"/>
              </a:xfrm>
            </p:grpSpPr>
            <p:cxnSp>
              <p:nvCxnSpPr>
                <p:cNvPr id="17" name="Łącznik prosty ze strzałką 16"/>
                <p:cNvCxnSpPr/>
                <p:nvPr/>
              </p:nvCxnSpPr>
              <p:spPr>
                <a:xfrm>
                  <a:off x="668215" y="5029200"/>
                  <a:ext cx="3261947" cy="1588"/>
                </a:xfrm>
                <a:prstGeom prst="straightConnector1">
                  <a:avLst/>
                </a:prstGeom>
                <a:ln>
                  <a:solidFill>
                    <a:srgbClr val="8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Łącznik prosty ze strzałką 17"/>
                <p:cNvCxnSpPr/>
                <p:nvPr/>
              </p:nvCxnSpPr>
              <p:spPr>
                <a:xfrm rot="5400000" flipH="1" flipV="1">
                  <a:off x="-457200" y="3886200"/>
                  <a:ext cx="2444262" cy="1588"/>
                </a:xfrm>
                <a:prstGeom prst="straightConnector1">
                  <a:avLst/>
                </a:prstGeom>
                <a:ln>
                  <a:solidFill>
                    <a:srgbClr val="8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Łącznik prosty ze strzałką 8"/>
              <p:cNvCxnSpPr/>
              <p:nvPr/>
            </p:nvCxnSpPr>
            <p:spPr>
              <a:xfrm rot="5400000" flipH="1" flipV="1">
                <a:off x="822081" y="4426927"/>
                <a:ext cx="1204546" cy="1588"/>
              </a:xfrm>
              <a:prstGeom prst="straightConnector1">
                <a:avLst/>
              </a:prstGeom>
              <a:ln>
                <a:solidFill>
                  <a:srgbClr val="00336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ze strzałką 9"/>
              <p:cNvCxnSpPr/>
              <p:nvPr/>
            </p:nvCxnSpPr>
            <p:spPr>
              <a:xfrm rot="5400000" flipH="1" flipV="1">
                <a:off x="1072670" y="4290646"/>
                <a:ext cx="1494692" cy="1588"/>
              </a:xfrm>
              <a:prstGeom prst="straightConnector1">
                <a:avLst/>
              </a:prstGeom>
              <a:ln>
                <a:solidFill>
                  <a:srgbClr val="000099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ze strzałką 10"/>
              <p:cNvCxnSpPr/>
              <p:nvPr/>
            </p:nvCxnSpPr>
            <p:spPr>
              <a:xfrm rot="5400000" flipH="1" flipV="1">
                <a:off x="1657364" y="4391758"/>
                <a:ext cx="1257300" cy="1588"/>
              </a:xfrm>
              <a:prstGeom prst="straightConnector1">
                <a:avLst/>
              </a:prstGeom>
              <a:ln>
                <a:solidFill>
                  <a:srgbClr val="000099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ze strzałką 11"/>
              <p:cNvCxnSpPr/>
              <p:nvPr/>
            </p:nvCxnSpPr>
            <p:spPr>
              <a:xfrm rot="5400000" flipH="1" flipV="1">
                <a:off x="1833215" y="4127989"/>
                <a:ext cx="1802423" cy="1588"/>
              </a:xfrm>
              <a:prstGeom prst="straightConnector1">
                <a:avLst/>
              </a:prstGeom>
              <a:ln>
                <a:solidFill>
                  <a:srgbClr val="000099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ze strzałką 12"/>
              <p:cNvCxnSpPr/>
              <p:nvPr/>
            </p:nvCxnSpPr>
            <p:spPr>
              <a:xfrm rot="5400000" flipH="1" flipV="1">
                <a:off x="2447158" y="4275998"/>
                <a:ext cx="1494692" cy="1588"/>
              </a:xfrm>
              <a:prstGeom prst="straightConnector1">
                <a:avLst/>
              </a:prstGeom>
              <a:ln>
                <a:solidFill>
                  <a:srgbClr val="000099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" name="Object 5"/>
              <p:cNvGraphicFramePr>
                <a:graphicFrameLocks noChangeAspect="1"/>
              </p:cNvGraphicFramePr>
              <p:nvPr/>
            </p:nvGraphicFramePr>
            <p:xfrm>
              <a:off x="291979" y="2668954"/>
              <a:ext cx="444500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684" name="Równanie" r:id="rId7" imgW="291960" imgH="215640" progId="Equation.3">
                      <p:embed/>
                    </p:oleObj>
                  </mc:Choice>
                  <mc:Fallback>
                    <p:oleObj name="Równanie" r:id="rId7" imgW="291960" imgH="2156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979" y="2668954"/>
                            <a:ext cx="444500" cy="3270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5"/>
              <p:cNvGraphicFramePr>
                <a:graphicFrameLocks noChangeAspect="1"/>
              </p:cNvGraphicFramePr>
              <p:nvPr/>
            </p:nvGraphicFramePr>
            <p:xfrm>
              <a:off x="3744546" y="5074994"/>
              <a:ext cx="193675" cy="269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685" name="Równanie" r:id="rId9" imgW="126720" imgH="177480" progId="Equation.3">
                      <p:embed/>
                    </p:oleObj>
                  </mc:Choice>
                  <mc:Fallback>
                    <p:oleObj name="Równanie" r:id="rId9" imgW="126720" imgH="17748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546" y="5074994"/>
                            <a:ext cx="193675" cy="269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Elipsa 15"/>
              <p:cNvSpPr/>
              <p:nvPr/>
            </p:nvSpPr>
            <p:spPr>
              <a:xfrm>
                <a:off x="993531" y="4994031"/>
                <a:ext cx="52754" cy="52754"/>
              </a:xfrm>
              <a:prstGeom prst="ellipse">
                <a:avLst/>
              </a:prstGeom>
              <a:solidFill>
                <a:srgbClr val="00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7" name="Elipsa 6"/>
            <p:cNvSpPr/>
            <p:nvPr/>
          </p:nvSpPr>
          <p:spPr>
            <a:xfrm>
              <a:off x="741499" y="5005759"/>
              <a:ext cx="52754" cy="52754"/>
            </a:xfrm>
            <a:prstGeom prst="ellipse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9" name="Grupa 23"/>
          <p:cNvGrpSpPr/>
          <p:nvPr/>
        </p:nvGrpSpPr>
        <p:grpSpPr>
          <a:xfrm>
            <a:off x="4233863" y="2659007"/>
            <a:ext cx="3637318" cy="2680006"/>
            <a:chOff x="300903" y="2664863"/>
            <a:chExt cx="3637318" cy="2680006"/>
          </a:xfrm>
        </p:grpSpPr>
        <p:grpSp>
          <p:nvGrpSpPr>
            <p:cNvPr id="20" name="Grupa 9"/>
            <p:cNvGrpSpPr/>
            <p:nvPr/>
          </p:nvGrpSpPr>
          <p:grpSpPr>
            <a:xfrm>
              <a:off x="668215" y="2664863"/>
              <a:ext cx="3261947" cy="2444262"/>
              <a:chOff x="668215" y="2664863"/>
              <a:chExt cx="3261947" cy="2444262"/>
            </a:xfrm>
          </p:grpSpPr>
          <p:cxnSp>
            <p:nvCxnSpPr>
              <p:cNvPr id="28" name="Łącznik prosty ze strzałką 27"/>
              <p:cNvCxnSpPr/>
              <p:nvPr/>
            </p:nvCxnSpPr>
            <p:spPr>
              <a:xfrm>
                <a:off x="668215" y="5029200"/>
                <a:ext cx="3261947" cy="1588"/>
              </a:xfrm>
              <a:prstGeom prst="straightConnector1">
                <a:avLst/>
              </a:prstGeom>
              <a:ln>
                <a:solidFill>
                  <a:srgbClr val="8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ze strzałką 28"/>
              <p:cNvCxnSpPr/>
              <p:nvPr/>
            </p:nvCxnSpPr>
            <p:spPr>
              <a:xfrm rot="5400000" flipH="1" flipV="1">
                <a:off x="-457200" y="3886200"/>
                <a:ext cx="2444262" cy="1588"/>
              </a:xfrm>
              <a:prstGeom prst="straightConnector1">
                <a:avLst/>
              </a:prstGeom>
              <a:ln>
                <a:solidFill>
                  <a:srgbClr val="8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Łącznik prosty ze strzałką 20"/>
            <p:cNvCxnSpPr/>
            <p:nvPr/>
          </p:nvCxnSpPr>
          <p:spPr>
            <a:xfrm rot="5400000" flipH="1" flipV="1">
              <a:off x="162681" y="4426927"/>
              <a:ext cx="1204546" cy="1588"/>
            </a:xfrm>
            <a:prstGeom prst="straightConnector1">
              <a:avLst/>
            </a:prstGeom>
            <a:ln>
              <a:solidFill>
                <a:srgbClr val="00336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/>
            <p:cNvCxnSpPr/>
            <p:nvPr/>
          </p:nvCxnSpPr>
          <p:spPr>
            <a:xfrm rot="5400000" flipH="1" flipV="1">
              <a:off x="518774" y="4290646"/>
              <a:ext cx="1494692" cy="1588"/>
            </a:xfrm>
            <a:prstGeom prst="straightConnector1">
              <a:avLst/>
            </a:prstGeom>
            <a:ln>
              <a:solidFill>
                <a:srgbClr val="0000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>
            <a:xfrm rot="5400000" flipH="1" flipV="1">
              <a:off x="2246466" y="4409343"/>
              <a:ext cx="1257300" cy="1588"/>
            </a:xfrm>
            <a:prstGeom prst="straightConnector1">
              <a:avLst/>
            </a:prstGeom>
            <a:ln>
              <a:solidFill>
                <a:srgbClr val="0000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23"/>
            <p:cNvCxnSpPr/>
            <p:nvPr/>
          </p:nvCxnSpPr>
          <p:spPr>
            <a:xfrm rot="5400000" flipH="1" flipV="1">
              <a:off x="874855" y="4136781"/>
              <a:ext cx="1802423" cy="1588"/>
            </a:xfrm>
            <a:prstGeom prst="straightConnector1">
              <a:avLst/>
            </a:prstGeom>
            <a:ln>
              <a:solidFill>
                <a:srgbClr val="0000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/>
            <p:cNvCxnSpPr/>
            <p:nvPr/>
          </p:nvCxnSpPr>
          <p:spPr>
            <a:xfrm rot="5400000" flipH="1" flipV="1">
              <a:off x="1559134" y="4284791"/>
              <a:ext cx="1494692" cy="1588"/>
            </a:xfrm>
            <a:prstGeom prst="straightConnector1">
              <a:avLst/>
            </a:prstGeom>
            <a:ln>
              <a:solidFill>
                <a:srgbClr val="0000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5"/>
            <p:cNvGraphicFramePr>
              <a:graphicFrameLocks noChangeAspect="1"/>
            </p:cNvGraphicFramePr>
            <p:nvPr/>
          </p:nvGraphicFramePr>
          <p:xfrm>
            <a:off x="300903" y="2669681"/>
            <a:ext cx="42545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86" name="Równanie" r:id="rId11" imgW="279360" imgH="215640" progId="Equation.3">
                    <p:embed/>
                  </p:oleObj>
                </mc:Choice>
                <mc:Fallback>
                  <p:oleObj name="Równanie" r:id="rId11" imgW="279360" imgH="215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903" y="2669681"/>
                          <a:ext cx="425450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5"/>
            <p:cNvGraphicFramePr>
              <a:graphicFrameLocks noChangeAspect="1"/>
            </p:cNvGraphicFramePr>
            <p:nvPr/>
          </p:nvGraphicFramePr>
          <p:xfrm>
            <a:off x="3744546" y="5074994"/>
            <a:ext cx="19367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87" name="Równanie" r:id="rId13" imgW="126720" imgH="177480" progId="Equation.3">
                    <p:embed/>
                  </p:oleObj>
                </mc:Choice>
                <mc:Fallback>
                  <p:oleObj name="Równanie" r:id="rId13" imgW="12672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546" y="5074994"/>
                          <a:ext cx="193675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pole tekstowe 29"/>
          <p:cNvSpPr txBox="1">
            <a:spLocks noChangeArrowheads="1"/>
          </p:cNvSpPr>
          <p:nvPr/>
        </p:nvSpPr>
        <p:spPr bwMode="auto">
          <a:xfrm>
            <a:off x="260686" y="5371191"/>
            <a:ext cx="8716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  ich transformaty z</a:t>
            </a:r>
            <a:endParaRPr lang="pl-PL" sz="1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2680" name="Object 5"/>
          <p:cNvGraphicFramePr>
            <a:graphicFrameLocks noChangeAspect="1"/>
          </p:cNvGraphicFramePr>
          <p:nvPr/>
        </p:nvGraphicFramePr>
        <p:xfrm>
          <a:off x="2374900" y="5789613"/>
          <a:ext cx="4667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88" name="Równanie" r:id="rId14" imgW="304560" imgH="215640" progId="Equation.3">
                  <p:embed/>
                </p:oleObj>
              </mc:Choice>
              <mc:Fallback>
                <p:oleObj name="Równanie" r:id="rId14" imgW="30456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5789613"/>
                        <a:ext cx="4667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81" name="Object 5"/>
          <p:cNvGraphicFramePr>
            <a:graphicFrameLocks noChangeAspect="1"/>
          </p:cNvGraphicFramePr>
          <p:nvPr/>
        </p:nvGraphicFramePr>
        <p:xfrm>
          <a:off x="5331558" y="5810494"/>
          <a:ext cx="5064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89" name="Równanie" r:id="rId16" imgW="330120" imgH="215640" progId="Equation.3">
                  <p:embed/>
                </p:oleObj>
              </mc:Choice>
              <mc:Fallback>
                <p:oleObj name="Równanie" r:id="rId16" imgW="33012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558" y="5810494"/>
                        <a:ext cx="50641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600200" y="684865"/>
            <a:ext cx="5152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Transmitancja operatorowa z systemu dyskretnego</a:t>
            </a:r>
            <a:endParaRPr lang="pl-PL" sz="16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9906" name="Object 5"/>
          <p:cNvGraphicFramePr>
            <a:graphicFrameLocks noChangeAspect="1"/>
          </p:cNvGraphicFramePr>
          <p:nvPr/>
        </p:nvGraphicFramePr>
        <p:xfrm>
          <a:off x="1829411" y="1474055"/>
          <a:ext cx="494823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09" name="Równanie" r:id="rId3" imgW="3251160" imgH="787320" progId="Equation.3">
                  <p:embed/>
                </p:oleObj>
              </mc:Choice>
              <mc:Fallback>
                <p:oleObj name="Równanie" r:id="rId3" imgW="3251160" imgH="787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411" y="1474055"/>
                        <a:ext cx="4948237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90348" y="1080413"/>
            <a:ext cx="8716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Weźmy opis układu dyskretnego za pomocą równania różnicowego</a:t>
            </a:r>
            <a:endParaRPr lang="pl-PL" sz="1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202071" y="2797843"/>
            <a:ext cx="8716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Rozważajmy przypadek zerowych warunków początkowych i </a:t>
            </a:r>
            <a:r>
              <a:rPr lang="pl-PL" sz="16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1600" baseline="-250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=1, wówczas korzystając z  </a:t>
            </a:r>
            <a:endParaRPr lang="pl-PL" sz="1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3358417" y="3271596"/>
            <a:ext cx="5680075" cy="1083411"/>
            <a:chOff x="566738" y="3491404"/>
            <a:chExt cx="5680075" cy="1083411"/>
          </a:xfrm>
        </p:grpSpPr>
        <p:sp>
          <p:nvSpPr>
            <p:cNvPr id="6" name="pole tekstowe 5"/>
            <p:cNvSpPr txBox="1">
              <a:spLocks noChangeArrowheads="1"/>
            </p:cNvSpPr>
            <p:nvPr/>
          </p:nvSpPr>
          <p:spPr bwMode="auto">
            <a:xfrm>
              <a:off x="566738" y="3491404"/>
              <a:ext cx="56800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l-PL" sz="1600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- transformaty z funkcji przesuniętych w czasie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290638" y="3908706"/>
            <a:ext cx="2110588" cy="35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910" name="Równanie" r:id="rId5" imgW="1434960" imgH="241200" progId="Equation.3">
                    <p:embed/>
                  </p:oleObj>
                </mc:Choice>
                <mc:Fallback>
                  <p:oleObj name="Równanie" r:id="rId5" imgW="1434960" imgH="24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0638" y="3908706"/>
                          <a:ext cx="2110588" cy="35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upa 7"/>
            <p:cNvGrpSpPr>
              <a:grpSpLocks/>
            </p:cNvGrpSpPr>
            <p:nvPr/>
          </p:nvGrpSpPr>
          <p:grpSpPr bwMode="auto">
            <a:xfrm>
              <a:off x="885825" y="4233320"/>
              <a:ext cx="3976731" cy="341495"/>
              <a:chOff x="885680" y="1804857"/>
              <a:chExt cx="3977406" cy="340978"/>
            </a:xfrm>
          </p:grpSpPr>
          <p:sp>
            <p:nvSpPr>
              <p:cNvPr id="9" name="pole tekstowe 8"/>
              <p:cNvSpPr txBox="1">
                <a:spLocks noChangeArrowheads="1"/>
              </p:cNvSpPr>
              <p:nvPr/>
            </p:nvSpPr>
            <p:spPr bwMode="auto">
              <a:xfrm>
                <a:off x="885680" y="1804857"/>
                <a:ext cx="3135477" cy="338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pl-PL" sz="1600" dirty="0">
                    <a:solidFill>
                      <a:srgbClr val="660033"/>
                    </a:solidFill>
                    <a:latin typeface="Arial" pitchFamily="34" charset="0"/>
                    <a:cs typeface="Arial" pitchFamily="34" charset="0"/>
                  </a:rPr>
                  <a:t>gdzie k jest dodatnie oraz </a:t>
                </a:r>
              </a:p>
            </p:txBody>
          </p:sp>
          <p:graphicFrame>
            <p:nvGraphicFramePr>
              <p:cNvPr id="10" name="Object 4"/>
              <p:cNvGraphicFramePr>
                <a:graphicFrameLocks noChangeAspect="1"/>
              </p:cNvGraphicFramePr>
              <p:nvPr/>
            </p:nvGraphicFramePr>
            <p:xfrm>
              <a:off x="3390270" y="1843983"/>
              <a:ext cx="1472816" cy="3018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911" name="Równanie" r:id="rId7" imgW="1054080" imgH="215640" progId="Equation.3">
                      <p:embed/>
                    </p:oleObj>
                  </mc:Choice>
                  <mc:Fallback>
                    <p:oleObj name="Równanie" r:id="rId7" imgW="1054080" imgH="2156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0270" y="1843983"/>
                            <a:ext cx="1472816" cy="3018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231380" y="4611973"/>
            <a:ext cx="87162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Ponieważ rozważamy systemy stacjonarne, bez uszczerbku dla ogólności rozważań możemy przyjąć k</a:t>
            </a:r>
            <a:r>
              <a:rPr lang="pl-PL" sz="1600" baseline="-25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0. </a:t>
            </a:r>
            <a:endParaRPr lang="pl-PL" sz="1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87416" y="3099712"/>
            <a:ext cx="8716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Możemy w oparciu o ten wynik zdefiniować transmitancję operatorową z układu dyskretnego</a:t>
            </a:r>
            <a:endParaRPr lang="pl-PL" sz="1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7553" name="Object 2"/>
          <p:cNvGraphicFramePr>
            <a:graphicFrameLocks noChangeAspect="1"/>
          </p:cNvGraphicFramePr>
          <p:nvPr/>
        </p:nvGraphicFramePr>
        <p:xfrm>
          <a:off x="1915136" y="3645511"/>
          <a:ext cx="50641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55" name="Równanie" r:id="rId3" imgW="3441600" imgH="457200" progId="Equation.3">
                  <p:embed/>
                </p:oleObj>
              </mc:Choice>
              <mc:Fallback>
                <p:oleObj name="Równanie" r:id="rId3" imgW="3441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136" y="3645511"/>
                        <a:ext cx="5064125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22585" y="1077482"/>
            <a:ext cx="8716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Dokonując przekształcenia z danego równania różnicowego otrzymamy</a:t>
            </a:r>
            <a:endParaRPr lang="pl-PL" sz="1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390894" y="1526321"/>
          <a:ext cx="5829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56" name="Równanie" r:id="rId5" imgW="3962160" imgH="482400" progId="Equation.3">
                  <p:embed/>
                </p:oleObj>
              </mc:Choice>
              <mc:Fallback>
                <p:oleObj name="Równanie" r:id="rId5" imgW="39621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894" y="1526321"/>
                        <a:ext cx="58293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600200" y="684865"/>
            <a:ext cx="5152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Równoważniki transmitancji określane w oparciu o metody całkowania numerycznego</a:t>
            </a:r>
            <a:endParaRPr lang="pl-PL" sz="16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269480" y="4321845"/>
            <a:ext cx="8716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003366"/>
                </a:solidFill>
                <a:latin typeface="PLRoman10-Regular"/>
              </a:rPr>
              <a:t>która odpowiada następującemu równaniu różniczkowemu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63768" y="1406578"/>
            <a:ext cx="8590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Najbardziej rozpowszechnione podejście do numerycznego całkowania polega na podziale przedziału całkowania na podprzedziały o długości 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 a na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stępnie przybliżeniu obszaru pod wykresem funkcji na danym podprzedziale całką z aproksymacji wielomianowej całkowanej funkcji w tym podprzedziale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55419" y="2892641"/>
            <a:ext cx="4745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Weźmy pod uwagę transmitancję integratora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02" y="3287808"/>
            <a:ext cx="1788868" cy="8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217" y="4853664"/>
            <a:ext cx="1142268" cy="73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599" y="855004"/>
            <a:ext cx="8713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Scałkowanie obydwu stron tego równania na przedziale [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i="1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i="1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daje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7833" y="1325075"/>
            <a:ext cx="4312627" cy="83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505" y="2396108"/>
            <a:ext cx="4445827" cy="9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222737" y="2203158"/>
            <a:ext cx="8713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czyli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2561" y="3600381"/>
            <a:ext cx="867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Zakładamy, że okres próbkowania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jest stały. Dla t</a:t>
            </a:r>
            <a:r>
              <a:rPr lang="pl-PL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oraz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zależność powyższa przyjmuje postać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4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2826" y="4528040"/>
            <a:ext cx="4054351" cy="95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287338" y="708499"/>
            <a:ext cx="8516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Systemy liniowe stacjonarne – modele różniczkowe i </a:t>
            </a:r>
            <a:r>
              <a:rPr lang="pl-PL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różnicowe (jednowymiarowe)</a:t>
            </a:r>
            <a:endParaRPr lang="pl-PL" sz="12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15900" y="1214912"/>
            <a:ext cx="86772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Modele wejście - wyjście: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 system ciągły – równania różniczkowe zwyczajne liniowe o stałych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współczynnikach </a:t>
            </a:r>
            <a:r>
              <a:rPr lang="pl-PL" sz="16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n-tego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 rzędu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buFont typeface="Symbol"/>
              <a:buChar char="·"/>
              <a:defRPr/>
            </a:pP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system dyskretny – równania różnicowe </a:t>
            </a:r>
            <a:r>
              <a:rPr lang="pl-PL" sz="16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n-tego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 rzędu liniowe 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o stałych współczynnikach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492480" y="2852678"/>
          <a:ext cx="3711767" cy="131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3" name="Równanie" r:id="rId3" imgW="2552400" imgH="901440" progId="Equation.3">
                  <p:embed/>
                </p:oleObj>
              </mc:Choice>
              <mc:Fallback>
                <p:oleObj name="Równanie" r:id="rId3" imgW="2552400" imgH="901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480" y="2852678"/>
                        <a:ext cx="3711767" cy="1311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7"/>
          <p:cNvSpPr txBox="1">
            <a:spLocks noChangeArrowheads="1"/>
          </p:cNvSpPr>
          <p:nvPr/>
        </p:nvSpPr>
        <p:spPr bwMode="auto">
          <a:xfrm>
            <a:off x="347663" y="2380027"/>
            <a:ext cx="4841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ciągły; model wejście - wyjście:</a:t>
            </a:r>
          </a:p>
        </p:txBody>
      </p:sp>
      <p:sp>
        <p:nvSpPr>
          <p:cNvPr id="11" name="pole tekstowe 8"/>
          <p:cNvSpPr txBox="1">
            <a:spLocks noChangeArrowheads="1"/>
          </p:cNvSpPr>
          <p:nvPr/>
        </p:nvSpPr>
        <p:spPr bwMode="auto">
          <a:xfrm>
            <a:off x="349250" y="4432296"/>
            <a:ext cx="5754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dyskretny; model wejście - wyjście: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427764" y="4894976"/>
          <a:ext cx="4947258" cy="119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4" name="Równanie" r:id="rId5" imgW="3251160" imgH="787320" progId="Equation.3">
                  <p:embed/>
                </p:oleObj>
              </mc:Choice>
              <mc:Fallback>
                <p:oleObj name="Równanie" r:id="rId5" imgW="3251160" imgH="787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764" y="4894976"/>
                        <a:ext cx="4947258" cy="11963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zaokrąglony 21"/>
          <p:cNvSpPr/>
          <p:nvPr/>
        </p:nvSpPr>
        <p:spPr>
          <a:xfrm>
            <a:off x="7921869" y="5627078"/>
            <a:ext cx="949569" cy="597876"/>
          </a:xfrm>
          <a:prstGeom prst="round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54976" y="1496737"/>
            <a:ext cx="8616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Najprostszym sposobem aproksymacji całki w ostatnim równaniu jest zastąpienie jej iloczynem wartości funkcji podcałkowej w chwili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i długości okresu próbkowania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tzn. przyjęcie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384" y="2658185"/>
            <a:ext cx="3009900" cy="82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5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1934" y="2300305"/>
            <a:ext cx="3914042" cy="25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246183" y="4846689"/>
            <a:ext cx="640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Wówczas otrzymujemy zależność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5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091" y="5525829"/>
            <a:ext cx="3372360" cy="67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315521" y="879204"/>
            <a:ext cx="4456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Metoda różnicowa Eulera w przód</a:t>
            </a:r>
            <a:endParaRPr lang="pl-PL" sz="2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4722" name="Object 5"/>
          <p:cNvGraphicFramePr>
            <a:graphicFrameLocks noChangeAspect="1"/>
          </p:cNvGraphicFramePr>
          <p:nvPr/>
        </p:nvGraphicFramePr>
        <p:xfrm>
          <a:off x="4411785" y="2482728"/>
          <a:ext cx="312738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6" name="Równanie" r:id="rId6" imgW="279360" imgH="215640" progId="Equation.3">
                  <p:embed/>
                </p:oleObj>
              </mc:Choice>
              <mc:Fallback>
                <p:oleObj name="Równanie" r:id="rId6" imgW="2793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785" y="2482728"/>
                        <a:ext cx="312738" cy="239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3" name="Object 5"/>
          <p:cNvGraphicFramePr>
            <a:graphicFrameLocks noChangeAspect="1"/>
          </p:cNvGraphicFramePr>
          <p:nvPr/>
        </p:nvGraphicFramePr>
        <p:xfrm>
          <a:off x="4418013" y="3497263"/>
          <a:ext cx="341312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7" name="Równanie" r:id="rId8" imgW="304560" imgH="215640" progId="Equation.3">
                  <p:embed/>
                </p:oleObj>
              </mc:Choice>
              <mc:Fallback>
                <p:oleObj name="Równanie" r:id="rId8" imgW="3045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3497263"/>
                        <a:ext cx="341312" cy="239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5"/>
          <p:cNvGraphicFramePr>
            <a:graphicFrameLocks noChangeAspect="1"/>
          </p:cNvGraphicFramePr>
          <p:nvPr/>
        </p:nvGraphicFramePr>
        <p:xfrm>
          <a:off x="4981575" y="2817813"/>
          <a:ext cx="3984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8" name="Równanie" r:id="rId10" imgW="355320" imgH="228600" progId="Equation.3">
                  <p:embed/>
                </p:oleObj>
              </mc:Choice>
              <mc:Fallback>
                <p:oleObj name="Równanie" r:id="rId10" imgW="3553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2817813"/>
                        <a:ext cx="398463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5437188" y="2795588"/>
          <a:ext cx="482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9" name="Równanie" r:id="rId12" imgW="431640" imgH="228600" progId="Equation.3">
                  <p:embed/>
                </p:oleObj>
              </mc:Choice>
              <mc:Fallback>
                <p:oleObj name="Równanie" r:id="rId12" imgW="4316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2795588"/>
                        <a:ext cx="482600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6" name="Object 5"/>
          <p:cNvGraphicFramePr>
            <a:graphicFrameLocks noChangeAspect="1"/>
          </p:cNvGraphicFramePr>
          <p:nvPr/>
        </p:nvGraphicFramePr>
        <p:xfrm>
          <a:off x="5965825" y="3116263"/>
          <a:ext cx="46831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0" name="Równanie" r:id="rId14" imgW="419040" imgH="228600" progId="Equation.3">
                  <p:embed/>
                </p:oleObj>
              </mc:Choice>
              <mc:Fallback>
                <p:oleObj name="Równanie" r:id="rId14" imgW="4190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3116263"/>
                        <a:ext cx="468313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7" name="Object 5"/>
          <p:cNvGraphicFramePr>
            <a:graphicFrameLocks noChangeAspect="1"/>
          </p:cNvGraphicFramePr>
          <p:nvPr/>
        </p:nvGraphicFramePr>
        <p:xfrm>
          <a:off x="6566389" y="2465265"/>
          <a:ext cx="482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1" name="Równanie" r:id="rId16" imgW="431640" imgH="228600" progId="Equation.3">
                  <p:embed/>
                </p:oleObj>
              </mc:Choice>
              <mc:Fallback>
                <p:oleObj name="Równanie" r:id="rId16" imgW="4316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6389" y="2465265"/>
                        <a:ext cx="482600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8" name="Object 5"/>
          <p:cNvGraphicFramePr>
            <a:graphicFrameLocks noChangeAspect="1"/>
          </p:cNvGraphicFramePr>
          <p:nvPr/>
        </p:nvGraphicFramePr>
        <p:xfrm>
          <a:off x="7260002" y="2509838"/>
          <a:ext cx="7667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2" name="Równanie" r:id="rId18" imgW="685800" imgH="228600" progId="Equation.3">
                  <p:embed/>
                </p:oleObj>
              </mc:Choice>
              <mc:Fallback>
                <p:oleObj name="Równanie" r:id="rId18" imgW="6858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0002" y="2509838"/>
                        <a:ext cx="766763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9" name="Object 5"/>
          <p:cNvGraphicFramePr>
            <a:graphicFrameLocks noChangeAspect="1"/>
          </p:cNvGraphicFramePr>
          <p:nvPr/>
        </p:nvGraphicFramePr>
        <p:xfrm>
          <a:off x="5089768" y="4510088"/>
          <a:ext cx="171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3" name="Równanie" r:id="rId20" imgW="152280" imgH="228600" progId="Equation.3">
                  <p:embed/>
                </p:oleObj>
              </mc:Choice>
              <mc:Fallback>
                <p:oleObj name="Równanie" r:id="rId20" imgW="15228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768" y="4510088"/>
                        <a:ext cx="171450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5"/>
          <p:cNvGraphicFramePr>
            <a:graphicFrameLocks noChangeAspect="1"/>
          </p:cNvGraphicFramePr>
          <p:nvPr/>
        </p:nvGraphicFramePr>
        <p:xfrm>
          <a:off x="5395913" y="4522788"/>
          <a:ext cx="271462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4" name="Równanie" r:id="rId22" imgW="241200" imgH="228600" progId="Equation.3">
                  <p:embed/>
                </p:oleObj>
              </mc:Choice>
              <mc:Fallback>
                <p:oleObj name="Równanie" r:id="rId22" imgW="2412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4522788"/>
                        <a:ext cx="271462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1" name="Object 5"/>
          <p:cNvGraphicFramePr>
            <a:graphicFrameLocks noChangeAspect="1"/>
          </p:cNvGraphicFramePr>
          <p:nvPr/>
        </p:nvGraphicFramePr>
        <p:xfrm>
          <a:off x="5789613" y="4514117"/>
          <a:ext cx="2571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5" name="Równanie" r:id="rId24" imgW="228600" imgH="228600" progId="Equation.3">
                  <p:embed/>
                </p:oleObj>
              </mc:Choice>
              <mc:Fallback>
                <p:oleObj name="Równanie" r:id="rId24" imgW="2286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514117"/>
                        <a:ext cx="257175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2" name="Object 5"/>
          <p:cNvGraphicFramePr>
            <a:graphicFrameLocks noChangeAspect="1"/>
          </p:cNvGraphicFramePr>
          <p:nvPr/>
        </p:nvGraphicFramePr>
        <p:xfrm>
          <a:off x="6166706" y="4526455"/>
          <a:ext cx="5683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6" name="Równanie" r:id="rId26" imgW="507960" imgH="228600" progId="Equation.3">
                  <p:embed/>
                </p:oleObj>
              </mc:Choice>
              <mc:Fallback>
                <p:oleObj name="Równanie" r:id="rId26" imgW="50796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6706" y="4526455"/>
                        <a:ext cx="568325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3" name="Object 5"/>
          <p:cNvGraphicFramePr>
            <a:graphicFrameLocks noChangeAspect="1"/>
          </p:cNvGraphicFramePr>
          <p:nvPr/>
        </p:nvGraphicFramePr>
        <p:xfrm>
          <a:off x="6804513" y="4509843"/>
          <a:ext cx="2571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7" name="Równanie" r:id="rId28" imgW="228600" imgH="228600" progId="Equation.3">
                  <p:embed/>
                </p:oleObj>
              </mc:Choice>
              <mc:Fallback>
                <p:oleObj name="Równanie" r:id="rId28" imgW="22860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513" y="4509843"/>
                        <a:ext cx="257175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4" name="Object 5"/>
          <p:cNvGraphicFramePr>
            <a:graphicFrameLocks noChangeAspect="1"/>
          </p:cNvGraphicFramePr>
          <p:nvPr/>
        </p:nvGraphicFramePr>
        <p:xfrm>
          <a:off x="7155962" y="4512163"/>
          <a:ext cx="5683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8" name="Równanie" r:id="rId30" imgW="507960" imgH="228600" progId="Equation.3">
                  <p:embed/>
                </p:oleObj>
              </mc:Choice>
              <mc:Fallback>
                <p:oleObj name="Równanie" r:id="rId30" imgW="50796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5962" y="4512163"/>
                        <a:ext cx="568325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5" name="Object 5"/>
          <p:cNvGraphicFramePr>
            <a:graphicFrameLocks noChangeAspect="1"/>
          </p:cNvGraphicFramePr>
          <p:nvPr/>
        </p:nvGraphicFramePr>
        <p:xfrm>
          <a:off x="7942751" y="5683249"/>
          <a:ext cx="936863" cy="52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9" name="Równanie" r:id="rId32" imgW="406080" imgH="228600" progId="Equation.3">
                  <p:embed/>
                </p:oleObj>
              </mc:Choice>
              <mc:Fallback>
                <p:oleObj name="Równanie" r:id="rId32" imgW="406080" imgH="228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751" y="5683249"/>
                        <a:ext cx="936863" cy="524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3770" y="822012"/>
            <a:ext cx="8704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Poddając obydwie strony równania różnicowego przekształceniu Z otrzymujemy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0637" y="1302234"/>
            <a:ext cx="2807310" cy="62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8449" y="2323019"/>
            <a:ext cx="2483460" cy="93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250926" y="2154088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 stąd transmitancję dyskretną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04809" y="3437776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Porównując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6218" y="4026373"/>
            <a:ext cx="1788868" cy="8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8633" y="3971491"/>
            <a:ext cx="2269513" cy="85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193430" y="4912613"/>
            <a:ext cx="8765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Wniosek: odpowiednik dyskretny transmitancji ciągłej uzyskany przy zastosowaniu metody Eulera w przód wyraża się zależnością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67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9317" y="5474311"/>
            <a:ext cx="2505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zaokrąglony 10"/>
          <p:cNvSpPr/>
          <p:nvPr/>
        </p:nvSpPr>
        <p:spPr>
          <a:xfrm>
            <a:off x="7921869" y="5627078"/>
            <a:ext cx="949569" cy="597876"/>
          </a:xfrm>
          <a:prstGeom prst="round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7942751" y="5683249"/>
          <a:ext cx="936863" cy="52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47" name="Równanie" r:id="rId7" imgW="406080" imgH="228600" progId="Equation.3">
                  <p:embed/>
                </p:oleObj>
              </mc:Choice>
              <mc:Fallback>
                <p:oleObj name="Równanie" r:id="rId7" imgW="406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751" y="5683249"/>
                        <a:ext cx="936863" cy="524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5521" y="879204"/>
            <a:ext cx="4171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Metoda różnicowa Eulera wstecz</a:t>
            </a:r>
            <a:endParaRPr lang="pl-PL" sz="2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42899" y="1386815"/>
            <a:ext cx="8651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Zamiast aproksymować funkcję podcałkową wartością w lewym końcu podprzedziału </a:t>
            </a:r>
            <a:r>
              <a:rPr lang="pl-PL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i="1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, tak jak w 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metodzie Eulera w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przod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można zastosować metodę Eulera wstecz i aproksymować tę funkcję jej wartością z prawego końca podprzedziału </a:t>
            </a:r>
            <a:r>
              <a:rPr lang="pl-PL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i="1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2921244"/>
            <a:ext cx="3524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7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629" y="2404913"/>
            <a:ext cx="3903418" cy="246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285766" y="438733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otrzymujemy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488" y="5258240"/>
            <a:ext cx="4239358" cy="63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zaokrąglony 7"/>
          <p:cNvSpPr/>
          <p:nvPr/>
        </p:nvSpPr>
        <p:spPr>
          <a:xfrm>
            <a:off x="7921869" y="5627078"/>
            <a:ext cx="949569" cy="597876"/>
          </a:xfrm>
          <a:prstGeom prst="round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942751" y="5683249"/>
          <a:ext cx="936863" cy="52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1" name="Równanie" r:id="rId6" imgW="406080" imgH="228600" progId="Equation.3">
                  <p:embed/>
                </p:oleObj>
              </mc:Choice>
              <mc:Fallback>
                <p:oleObj name="Równanie" r:id="rId6" imgW="406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751" y="5683249"/>
                        <a:ext cx="936863" cy="524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8276" y="923165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 zastosowaniu przekształcenia 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0066" y="1500845"/>
            <a:ext cx="2195512" cy="7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51692" y="3927874"/>
            <a:ext cx="8572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Wniosek: odpowiednik dyskretny transmitancji ciągłej otrzymany metodą Eulera wstecz wyraża się zależnością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04809" y="2373906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Porównując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218" y="2962503"/>
            <a:ext cx="1788868" cy="8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2928129"/>
            <a:ext cx="2195512" cy="7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8230" y="4866799"/>
            <a:ext cx="2516431" cy="74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zaokrąglony 8"/>
          <p:cNvSpPr/>
          <p:nvPr/>
        </p:nvSpPr>
        <p:spPr>
          <a:xfrm>
            <a:off x="7921869" y="5627078"/>
            <a:ext cx="949569" cy="597876"/>
          </a:xfrm>
          <a:prstGeom prst="round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7942751" y="5683249"/>
          <a:ext cx="936863" cy="52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95" name="Równanie" r:id="rId6" imgW="406080" imgH="228600" progId="Equation.3">
                  <p:embed/>
                </p:oleObj>
              </mc:Choice>
              <mc:Fallback>
                <p:oleObj name="Równanie" r:id="rId6" imgW="406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751" y="5683249"/>
                        <a:ext cx="936863" cy="524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5521" y="879204"/>
            <a:ext cx="2045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Metoda </a:t>
            </a:r>
            <a:r>
              <a:rPr lang="pl-PL" sz="20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Tustina</a:t>
            </a:r>
            <a:endParaRPr lang="pl-PL" sz="2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4107" y="1338498"/>
            <a:ext cx="8660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 metodzie trapezów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Tustina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całkę na przedziale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aproksymujemy trapezem, tzn. funkcję między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punkatmi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przybliżamy linią prostą przechodzącą przez punkty y(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) i y(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baseline="-250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35" y="2611315"/>
            <a:ext cx="4167115" cy="77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64" y="2065237"/>
            <a:ext cx="3840406" cy="238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303351" y="375428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otrzymujemy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191" y="4799133"/>
            <a:ext cx="5657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zaokrąglony 7"/>
          <p:cNvSpPr/>
          <p:nvPr/>
        </p:nvSpPr>
        <p:spPr>
          <a:xfrm>
            <a:off x="7921869" y="5627078"/>
            <a:ext cx="949569" cy="597876"/>
          </a:xfrm>
          <a:prstGeom prst="round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942751" y="5683249"/>
          <a:ext cx="936863" cy="52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19" name="Równanie" r:id="rId6" imgW="406080" imgH="228600" progId="Equation.3">
                  <p:embed/>
                </p:oleObj>
              </mc:Choice>
              <mc:Fallback>
                <p:oleObj name="Równanie" r:id="rId6" imgW="406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751" y="5683249"/>
                        <a:ext cx="936863" cy="524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8276" y="923165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 zastosowaniu przekształcenia 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4911" y="1433879"/>
            <a:ext cx="3552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5045" y="2088540"/>
            <a:ext cx="2957879" cy="75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304809" y="2373906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Porównując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6218" y="2962503"/>
            <a:ext cx="1788868" cy="8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983" y="2970702"/>
            <a:ext cx="2957879" cy="75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9156" y="4773857"/>
            <a:ext cx="2884976" cy="87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351692" y="3927874"/>
            <a:ext cx="8572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Wniosek: odpowiednik dyskretny transmitancji ciągłej otrzymany metodą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Tustina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wyraża się zależnością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7921869" y="5627078"/>
            <a:ext cx="949569" cy="597876"/>
          </a:xfrm>
          <a:prstGeom prst="round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7942751" y="5683249"/>
          <a:ext cx="936863" cy="52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3" name="Równanie" r:id="rId7" imgW="406080" imgH="228600" progId="Equation.3">
                  <p:embed/>
                </p:oleObj>
              </mc:Choice>
              <mc:Fallback>
                <p:oleObj name="Równanie" r:id="rId7" imgW="406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751" y="5683249"/>
                        <a:ext cx="936863" cy="524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15521" y="879204"/>
            <a:ext cx="8547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Podsumowanie</a:t>
            </a:r>
            <a:endParaRPr lang="pl-PL" sz="2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37703" y="1629949"/>
            <a:ext cx="8874411" cy="3084623"/>
            <a:chOff x="137703" y="1629949"/>
            <a:chExt cx="8874411" cy="3084623"/>
          </a:xfrm>
        </p:grpSpPr>
        <p:pic>
          <p:nvPicPr>
            <p:cNvPr id="42393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703" y="1629949"/>
              <a:ext cx="8874411" cy="30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423939" name="Object 5"/>
            <p:cNvGraphicFramePr>
              <a:graphicFrameLocks noChangeAspect="1"/>
            </p:cNvGraphicFramePr>
            <p:nvPr/>
          </p:nvGraphicFramePr>
          <p:xfrm>
            <a:off x="5189659" y="2232513"/>
            <a:ext cx="477838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942" name="Równanie" r:id="rId4" imgW="342720" imgH="215640" progId="Equation.3">
                    <p:embed/>
                  </p:oleObj>
                </mc:Choice>
                <mc:Fallback>
                  <p:oleObj name="Równanie" r:id="rId4" imgW="34272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9659" y="2232513"/>
                          <a:ext cx="477838" cy="2984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3940" name="Object 5"/>
            <p:cNvGraphicFramePr>
              <a:graphicFrameLocks noChangeAspect="1"/>
            </p:cNvGraphicFramePr>
            <p:nvPr/>
          </p:nvGraphicFramePr>
          <p:xfrm>
            <a:off x="5202116" y="3071080"/>
            <a:ext cx="477838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943" name="Równanie" r:id="rId6" imgW="342720" imgH="215640" progId="Equation.3">
                    <p:embed/>
                  </p:oleObj>
                </mc:Choice>
                <mc:Fallback>
                  <p:oleObj name="Równanie" r:id="rId6" imgW="34272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2116" y="3071080"/>
                          <a:ext cx="477838" cy="2984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3941" name="Object 5"/>
            <p:cNvGraphicFramePr>
              <a:graphicFrameLocks noChangeAspect="1"/>
            </p:cNvGraphicFramePr>
            <p:nvPr/>
          </p:nvGraphicFramePr>
          <p:xfrm>
            <a:off x="5037992" y="3932726"/>
            <a:ext cx="562831" cy="35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944" name="Równanie" r:id="rId7" imgW="342720" imgH="215640" progId="Equation.3">
                    <p:embed/>
                  </p:oleObj>
                </mc:Choice>
                <mc:Fallback>
                  <p:oleObj name="Równanie" r:id="rId7" imgW="34272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7992" y="3932726"/>
                          <a:ext cx="562831" cy="3515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54" y="1838139"/>
            <a:ext cx="7095393" cy="186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131884" y="929595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Odwzorowanie lewej półpłaszczyzny s przez trzy powyższe metody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9807" y="681339"/>
            <a:ext cx="8616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3366"/>
                </a:solidFill>
              </a:rPr>
              <a:t>Metoda aproksymacji skokowo-niezmienniczej (</a:t>
            </a:r>
            <a:r>
              <a:rPr lang="pl-PL" sz="2000" b="1" dirty="0" err="1" smtClean="0">
                <a:solidFill>
                  <a:srgbClr val="003366"/>
                </a:solidFill>
              </a:rPr>
              <a:t>Step-Invariant</a:t>
            </a:r>
            <a:r>
              <a:rPr lang="pl-PL" sz="2000" b="1" dirty="0" smtClean="0">
                <a:solidFill>
                  <a:srgbClr val="003366"/>
                </a:solidFill>
              </a:rPr>
              <a:t> </a:t>
            </a:r>
            <a:r>
              <a:rPr lang="pl-PL" sz="2000" b="1" dirty="0" err="1" smtClean="0">
                <a:solidFill>
                  <a:srgbClr val="003366"/>
                </a:solidFill>
              </a:rPr>
              <a:t>Approximation</a:t>
            </a:r>
            <a:r>
              <a:rPr lang="pl-PL" sz="2000" b="1" dirty="0" smtClean="0">
                <a:solidFill>
                  <a:srgbClr val="003366"/>
                </a:solidFill>
              </a:rPr>
              <a:t>)</a:t>
            </a:r>
            <a:endParaRPr lang="pl-PL" sz="2000" b="1" dirty="0">
              <a:solidFill>
                <a:srgbClr val="003366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81352" y="1358261"/>
            <a:ext cx="8625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 literaturze anglojęzycznej metodę tę nazywa metodą SRE (Step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Equivalence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), metodą dopasowania odpowiedzi skokowej (Step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Maching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), lub też metodą aproksymacji skokowo-niezmienniczej (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Step-Invariant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Approximation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5315" y="2846337"/>
            <a:ext cx="85724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Metoda ta polega na takim dobraniu odpowiednika dyskretnego 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H(z) trans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mitancji ciągłej 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G(s), 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aby w chwilach próbkowania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pl-PL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k = 0, 1, 2, . . . war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tości odpowiedzi układu z czasem ciągłym były takie jak układu z czasem dyskretnym</a:t>
            </a:r>
          </a:p>
          <a:p>
            <a:endParaRPr lang="pl-PL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Warunek ten można napisać w postaci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4674" y="4583877"/>
            <a:ext cx="4958495" cy="7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32600" y="4791074"/>
          <a:ext cx="564257" cy="352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4" name="Równanie" r:id="rId4" imgW="342720" imgH="215640" progId="Equation.3">
                  <p:embed/>
                </p:oleObj>
              </mc:Choice>
              <mc:Fallback>
                <p:oleObj name="Równanie" r:id="rId4" imgW="3427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600" y="4791074"/>
                        <a:ext cx="564257" cy="3524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67053" y="1298872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Struktury równoważne: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800717" y="1685785"/>
            <a:ext cx="2624137" cy="1321167"/>
            <a:chOff x="2800717" y="1158265"/>
            <a:chExt cx="2624137" cy="1321167"/>
          </a:xfrm>
        </p:grpSpPr>
        <p:pic>
          <p:nvPicPr>
            <p:cNvPr id="4270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00717" y="1158265"/>
              <a:ext cx="2624137" cy="959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427011" name="Object 5"/>
            <p:cNvGraphicFramePr>
              <a:graphicFrameLocks noChangeAspect="1"/>
            </p:cNvGraphicFramePr>
            <p:nvPr/>
          </p:nvGraphicFramePr>
          <p:xfrm>
            <a:off x="3001963" y="1660525"/>
            <a:ext cx="442912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018" name="Równanie" r:id="rId4" imgW="317160" imgH="215640" progId="Equation.3">
                    <p:embed/>
                  </p:oleObj>
                </mc:Choice>
                <mc:Fallback>
                  <p:oleObj name="Równanie" r:id="rId4" imgW="31716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1963" y="1660525"/>
                          <a:ext cx="442912" cy="3000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7012" name="Object 5"/>
            <p:cNvGraphicFramePr>
              <a:graphicFrameLocks noChangeAspect="1"/>
            </p:cNvGraphicFramePr>
            <p:nvPr/>
          </p:nvGraphicFramePr>
          <p:xfrm>
            <a:off x="3093548" y="1304315"/>
            <a:ext cx="373062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019" name="Równanie" r:id="rId6" imgW="266400" imgH="215640" progId="Equation.3">
                    <p:embed/>
                  </p:oleObj>
                </mc:Choice>
                <mc:Fallback>
                  <p:oleObj name="Równanie" r:id="rId6" imgW="26640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3548" y="1304315"/>
                          <a:ext cx="373062" cy="3000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Strzałka w dół 5"/>
            <p:cNvSpPr/>
            <p:nvPr/>
          </p:nvSpPr>
          <p:spPr>
            <a:xfrm>
              <a:off x="3789484" y="2066193"/>
              <a:ext cx="536330" cy="4132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42701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3578" y="3116109"/>
            <a:ext cx="7895491" cy="18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836856" y="3478926"/>
          <a:ext cx="37306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0" name="Równanie" r:id="rId9" imgW="266400" imgH="215640" progId="Equation.3">
                  <p:embed/>
                </p:oleObj>
              </mc:Choice>
              <mc:Fallback>
                <p:oleObj name="Równanie" r:id="rId9" imgW="2664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856" y="3478926"/>
                        <a:ext cx="373062" cy="300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541588" y="3470745"/>
          <a:ext cx="42703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1" name="Równanie" r:id="rId10" imgW="304560" imgH="215640" progId="Equation.3">
                  <p:embed/>
                </p:oleObj>
              </mc:Choice>
              <mc:Fallback>
                <p:oleObj name="Równanie" r:id="rId10" imgW="30456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3470745"/>
                        <a:ext cx="427037" cy="300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981700" y="3478683"/>
          <a:ext cx="3905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2" name="Równanie" r:id="rId12" imgW="279360" imgH="215640" progId="Equation.3">
                  <p:embed/>
                </p:oleObj>
              </mc:Choice>
              <mc:Fallback>
                <p:oleObj name="Równanie" r:id="rId12" imgW="27936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3478683"/>
                        <a:ext cx="390525" cy="300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7" name="Object 5"/>
          <p:cNvGraphicFramePr>
            <a:graphicFrameLocks noChangeAspect="1"/>
          </p:cNvGraphicFramePr>
          <p:nvPr/>
        </p:nvGraphicFramePr>
        <p:xfrm>
          <a:off x="7718425" y="3473920"/>
          <a:ext cx="42545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3" name="Równanie" r:id="rId14" imgW="304560" imgH="215640" progId="Equation.3">
                  <p:embed/>
                </p:oleObj>
              </mc:Choice>
              <mc:Fallback>
                <p:oleObj name="Równanie" r:id="rId14" imgW="30456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425" y="3473920"/>
                        <a:ext cx="425450" cy="300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315913" y="2949575"/>
          <a:ext cx="368935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8" name="Równanie" r:id="rId3" imgW="2628720" imgH="672840" progId="Equation.3">
                  <p:embed/>
                </p:oleObj>
              </mc:Choice>
              <mc:Fallback>
                <p:oleObj name="Równanie" r:id="rId3" imgW="2628720" imgH="6728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2949575"/>
                        <a:ext cx="368935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84138" y="718479"/>
            <a:ext cx="86772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Modele w przestrzeni stanu </a:t>
            </a:r>
            <a:r>
              <a:rPr lang="pl-PL" sz="16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stanu</a:t>
            </a: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 system ciągły –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n równań różniczkowych zwyczajnych liniowych 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o stałych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współczynnikach 1 -ego rzędu – równanie stanu, i q równań algebraicznych – równanie wyjścia 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buFont typeface="Symbol"/>
              <a:buChar char="·"/>
              <a:defRPr/>
            </a:pP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system dyskretny –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n równań różnicowych 1-ego rzędu liniowych 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o stałych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współczynnikach - równanie stanu, i q równań algebraicznych – równanie wyjścia 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7"/>
          <p:cNvSpPr txBox="1">
            <a:spLocks noChangeArrowheads="1"/>
          </p:cNvSpPr>
          <p:nvPr/>
        </p:nvSpPr>
        <p:spPr bwMode="auto">
          <a:xfrm>
            <a:off x="347663" y="2545643"/>
            <a:ext cx="4841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ciągły; model </a:t>
            </a: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stanu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2683017" y="4358943"/>
            <a:ext cx="5754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dyskretny; model </a:t>
            </a: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stanu: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389313" y="4908550"/>
          <a:ext cx="32019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9" name="Równanie" r:id="rId5" imgW="2438280" imgH="685800" progId="Equation.3">
                  <p:embed/>
                </p:oleObj>
              </mc:Choice>
              <mc:Fallback>
                <p:oleObj name="Równanie" r:id="rId5" imgW="243828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4908550"/>
                        <a:ext cx="3201987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5574323" y="1987062"/>
            <a:ext cx="2497015" cy="1090245"/>
          </a:xfrm>
          <a:prstGeom prst="roundRect">
            <a:avLst>
              <a:gd name="adj" fmla="val 6990"/>
            </a:avLst>
          </a:prstGeom>
          <a:solidFill>
            <a:schemeClr val="tx2">
              <a:lumMod val="40000"/>
              <a:lumOff val="60000"/>
              <a:alpha val="47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19807" y="690131"/>
            <a:ext cx="8616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3366"/>
                </a:solidFill>
              </a:rPr>
              <a:t>Metoda aproksymacji skokowo-niezmienniczej (</a:t>
            </a:r>
            <a:r>
              <a:rPr lang="pl-PL" sz="2000" b="1" dirty="0" err="1" smtClean="0">
                <a:solidFill>
                  <a:srgbClr val="003366"/>
                </a:solidFill>
              </a:rPr>
              <a:t>Step-Invariant</a:t>
            </a:r>
            <a:r>
              <a:rPr lang="pl-PL" sz="2000" b="1" dirty="0" smtClean="0">
                <a:solidFill>
                  <a:srgbClr val="003366"/>
                </a:solidFill>
              </a:rPr>
              <a:t> </a:t>
            </a:r>
            <a:r>
              <a:rPr lang="pl-PL" sz="2000" b="1" dirty="0" err="1" smtClean="0">
                <a:solidFill>
                  <a:srgbClr val="003366"/>
                </a:solidFill>
              </a:rPr>
              <a:t>Approximation</a:t>
            </a:r>
            <a:r>
              <a:rPr lang="pl-PL" sz="2000" b="1" dirty="0" smtClean="0">
                <a:solidFill>
                  <a:srgbClr val="003366"/>
                </a:solidFill>
              </a:rPr>
              <a:t>)</a:t>
            </a:r>
            <a:endParaRPr lang="pl-PL" sz="2000" b="1" dirty="0">
              <a:solidFill>
                <a:srgbClr val="003366"/>
              </a:solidFill>
            </a:endParaRPr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459" y="1654097"/>
            <a:ext cx="4162057" cy="182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281353" y="1202175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 ostatniej równości otrzymamy: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542084" y="1970037"/>
            <a:ext cx="3434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Pamiętamy z II definicji transformacji z:</a:t>
            </a:r>
          </a:p>
          <a:p>
            <a:pPr algn="ctr"/>
            <a:endParaRPr lang="pl-PL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5987" name="Object 3"/>
          <p:cNvGraphicFramePr>
            <a:graphicFrameLocks noChangeAspect="1"/>
          </p:cNvGraphicFramePr>
          <p:nvPr/>
        </p:nvGraphicFramePr>
        <p:xfrm>
          <a:off x="6497271" y="2682875"/>
          <a:ext cx="828569" cy="36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88" name="Równanie" r:id="rId4" imgW="457200" imgH="203040" progId="Equation.3">
                  <p:embed/>
                </p:oleObj>
              </mc:Choice>
              <mc:Fallback>
                <p:oleObj name="Równanie" r:id="rId4" imgW="4572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271" y="2682875"/>
                        <a:ext cx="828569" cy="368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240322" y="3746082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Widać, że  transmitancja: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59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2551" y="4149969"/>
            <a:ext cx="2339049" cy="80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331175" y="5094236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jest transmitancją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ekstrapolatora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zerowego rzędu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9468" y="850464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Przykład 1: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4897" y="1612081"/>
            <a:ext cx="2553434" cy="86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222737" y="1240256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Weźmy transmitancję: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0477" y="2860152"/>
            <a:ext cx="6223854" cy="8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260837" y="2412564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Transformata s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Laplace’a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odpowiedzi skokowej: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46183" y="3804679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Oryginał odpowiedzi skokowej: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2483094" y="4299439"/>
          <a:ext cx="32337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9" name="Równanie" r:id="rId5" imgW="1739880" imgH="228600" progId="Equation.3">
                  <p:embed/>
                </p:oleObj>
              </mc:Choice>
              <mc:Fallback>
                <p:oleObj name="Równanie" r:id="rId5" imgW="17398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094" y="4299439"/>
                        <a:ext cx="32337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rostokąt 9"/>
          <p:cNvSpPr/>
          <p:nvPr/>
        </p:nvSpPr>
        <p:spPr>
          <a:xfrm>
            <a:off x="310660" y="4862687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 w chwilach próbkowania: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8038" name="Object 5"/>
          <p:cNvGraphicFramePr>
            <a:graphicFrameLocks noChangeAspect="1"/>
          </p:cNvGraphicFramePr>
          <p:nvPr/>
        </p:nvGraphicFramePr>
        <p:xfrm>
          <a:off x="2200398" y="5348898"/>
          <a:ext cx="39655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0" name="Równanie" r:id="rId7" imgW="2133360" imgH="228600" progId="Equation.3">
                  <p:embed/>
                </p:oleObj>
              </mc:Choice>
              <mc:Fallback>
                <p:oleObj name="Równanie" r:id="rId7" imgW="21333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398" y="5348898"/>
                        <a:ext cx="39655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6183" y="824087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Transformata z tej sekwencji impulsów: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727" y="1174057"/>
            <a:ext cx="4540128" cy="84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249114" y="2145864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Transformata Z sekwencji impulsów jednostkowych: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9060" name="Object 5"/>
          <p:cNvGraphicFramePr>
            <a:graphicFrameLocks noChangeAspect="1"/>
          </p:cNvGraphicFramePr>
          <p:nvPr/>
        </p:nvGraphicFramePr>
        <p:xfrm>
          <a:off x="3614738" y="2590801"/>
          <a:ext cx="1185862" cy="65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2" name="Równanie" r:id="rId4" imgW="711000" imgH="393480" progId="Equation.3">
                  <p:embed/>
                </p:oleObj>
              </mc:Choice>
              <mc:Fallback>
                <p:oleObj name="Równanie" r:id="rId4" imgW="7110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2590801"/>
                        <a:ext cx="1185862" cy="652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ostokąt 6"/>
          <p:cNvSpPr/>
          <p:nvPr/>
        </p:nvSpPr>
        <p:spPr>
          <a:xfrm>
            <a:off x="243252" y="3344549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Zatem transmitancja H(z):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3278676" y="3816105"/>
          <a:ext cx="17780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3" name="Równanie" r:id="rId6" imgW="1066680" imgH="393480" progId="Equation.3">
                  <p:embed/>
                </p:oleObj>
              </mc:Choice>
              <mc:Fallback>
                <p:oleObj name="Równanie" r:id="rId6" imgW="10666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676" y="3816105"/>
                        <a:ext cx="1778000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906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7935" y="4475286"/>
            <a:ext cx="5303450" cy="158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6875" y="847534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gdzie: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789" y="1163150"/>
            <a:ext cx="761633" cy="40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184" y="1601665"/>
            <a:ext cx="3168162" cy="37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531" y="2090005"/>
            <a:ext cx="4176346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1525799"/>
            <a:ext cx="2462945" cy="34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0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6454" y="2037137"/>
            <a:ext cx="1848216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254975" y="2696849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Współczynniki H(z) zależą od okresu próbkowania T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19451" y="3174565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Dla T=0.2 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8561" y="3666392"/>
            <a:ext cx="3622431" cy="9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08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2907" y="4911977"/>
            <a:ext cx="3642578" cy="91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rostokąt 11"/>
          <p:cNvSpPr/>
          <p:nvPr/>
        </p:nvSpPr>
        <p:spPr>
          <a:xfrm>
            <a:off x="304797" y="4584265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Dla T=0.1 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9468" y="850464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Przykład 2: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885" y="1596471"/>
            <a:ext cx="1960686" cy="79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193429" y="1246119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Dla transmitancji: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05152" y="2471181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znaleźć transmitancję dyskretną równoważną w sensie SRE.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1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932" y="2867917"/>
            <a:ext cx="4913068" cy="341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3786" y="1317118"/>
            <a:ext cx="3278798" cy="9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131883" y="727371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Praca domowa 1: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67052" y="1096650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Dla transmitancji: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2736" y="2286543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znaleźć transmitancję dyskretną równoważną w sensie SRE.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96360" y="3042678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Praca domowa 2: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40321" y="3438334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Dla transmitancji: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2131" name="Object 5"/>
          <p:cNvGraphicFramePr>
            <a:graphicFrameLocks noChangeAspect="1"/>
          </p:cNvGraphicFramePr>
          <p:nvPr/>
        </p:nvGraphicFramePr>
        <p:xfrm>
          <a:off x="3143372" y="3754194"/>
          <a:ext cx="14605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2" name="Równanie" r:id="rId4" imgW="876240" imgH="431640" progId="Equation.3">
                  <p:embed/>
                </p:oleObj>
              </mc:Choice>
              <mc:Fallback>
                <p:oleObj name="Równanie" r:id="rId4" imgW="8762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372" y="3754194"/>
                        <a:ext cx="1460500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rostokąt 9"/>
          <p:cNvSpPr/>
          <p:nvPr/>
        </p:nvSpPr>
        <p:spPr>
          <a:xfrm>
            <a:off x="304797" y="4619434"/>
            <a:ext cx="8572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Znaleźć odpowiedniki dyskretne różnymi metodami – Eulera w przód, Eulera w tył,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Tustina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niezmienniczości skokowej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675" y="824089"/>
            <a:ext cx="857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Wyniki testów symulacyjnych dla transmitancji: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3154" name="Object 5"/>
          <p:cNvGraphicFramePr>
            <a:graphicFrameLocks noChangeAspect="1"/>
          </p:cNvGraphicFramePr>
          <p:nvPr/>
        </p:nvGraphicFramePr>
        <p:xfrm>
          <a:off x="6238142" y="923316"/>
          <a:ext cx="14605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5" name="Równanie" r:id="rId3" imgW="876240" imgH="431640" progId="Equation.3">
                  <p:embed/>
                </p:oleObj>
              </mc:Choice>
              <mc:Fallback>
                <p:oleObj name="Równanie" r:id="rId3" imgW="8762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142" y="923316"/>
                        <a:ext cx="1460500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68316"/>
            <a:ext cx="4542076" cy="360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1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4190" y="2558560"/>
            <a:ext cx="4581548" cy="36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5389685" y="1715043"/>
            <a:ext cx="3628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Wymuszenie falą prostokątną, </a:t>
            </a:r>
          </a:p>
          <a:p>
            <a:r>
              <a:rPr lang="pl-PL" sz="1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okres próbkowania T = 0.05s</a:t>
            </a:r>
            <a:endParaRPr lang="pl-PL" sz="14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0994"/>
            <a:ext cx="4607169" cy="366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378" y="2567354"/>
            <a:ext cx="4718622" cy="37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70246" y="691408"/>
            <a:ext cx="8516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Systemy liniowe stacjonarne </a:t>
            </a:r>
            <a:r>
              <a:rPr lang="pl-PL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czasu ciągłego – transmitancja operatorowa z przekształcenia s – </a:t>
            </a:r>
            <a:r>
              <a:rPr lang="pl-PL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Laplace’a</a:t>
            </a:r>
            <a:endParaRPr lang="pl-PL" sz="12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a 28"/>
          <p:cNvGrpSpPr/>
          <p:nvPr/>
        </p:nvGrpSpPr>
        <p:grpSpPr>
          <a:xfrm>
            <a:off x="2708096" y="1630274"/>
            <a:ext cx="3417023" cy="937477"/>
            <a:chOff x="2708096" y="1630274"/>
            <a:chExt cx="3417023" cy="937477"/>
          </a:xfrm>
        </p:grpSpPr>
        <p:grpSp>
          <p:nvGrpSpPr>
            <p:cNvPr id="3" name="Grupa 2"/>
            <p:cNvGrpSpPr/>
            <p:nvPr/>
          </p:nvGrpSpPr>
          <p:grpSpPr>
            <a:xfrm>
              <a:off x="2708096" y="1630274"/>
              <a:ext cx="3399149" cy="822315"/>
              <a:chOff x="4186518" y="2738201"/>
              <a:chExt cx="3399149" cy="822315"/>
            </a:xfrm>
          </p:grpSpPr>
          <p:sp>
            <p:nvSpPr>
              <p:cNvPr id="4" name="Text Box 72"/>
              <p:cNvSpPr txBox="1">
                <a:spLocks noChangeArrowheads="1"/>
              </p:cNvSpPr>
              <p:nvPr/>
            </p:nvSpPr>
            <p:spPr bwMode="auto">
              <a:xfrm>
                <a:off x="5004772" y="2806463"/>
                <a:ext cx="1725612" cy="75405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  <a:ln w="2540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pl-PL" sz="10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pl-PL" dirty="0">
                    <a:latin typeface="Arial" pitchFamily="34" charset="0"/>
                    <a:cs typeface="Arial" pitchFamily="34" charset="0"/>
                  </a:rPr>
                  <a:t>Obiekt</a:t>
                </a:r>
              </a:p>
              <a:p>
                <a:pPr algn="ctr">
                  <a:spcBef>
                    <a:spcPct val="50000"/>
                  </a:spcBef>
                </a:pPr>
                <a:endParaRPr lang="pl-PL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Line 73"/>
              <p:cNvSpPr>
                <a:spLocks noChangeShapeType="1"/>
              </p:cNvSpPr>
              <p:nvPr/>
            </p:nvSpPr>
            <p:spPr bwMode="auto">
              <a:xfrm flipV="1">
                <a:off x="4186518" y="3260771"/>
                <a:ext cx="818254" cy="2382"/>
              </a:xfrm>
              <a:prstGeom prst="line">
                <a:avLst/>
              </a:prstGeom>
              <a:noFill/>
              <a:ln w="22225">
                <a:solidFill>
                  <a:srgbClr val="990033"/>
                </a:solidFill>
                <a:round/>
                <a:headEnd/>
                <a:tailEnd type="stealth" w="lg" len="med"/>
              </a:ln>
              <a:effectLst/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Line 74"/>
              <p:cNvSpPr>
                <a:spLocks noChangeShapeType="1"/>
              </p:cNvSpPr>
              <p:nvPr/>
            </p:nvSpPr>
            <p:spPr bwMode="auto">
              <a:xfrm>
                <a:off x="6749434" y="3270856"/>
                <a:ext cx="745060" cy="1262"/>
              </a:xfrm>
              <a:prstGeom prst="line">
                <a:avLst/>
              </a:prstGeom>
              <a:noFill/>
              <a:ln w="22225">
                <a:solidFill>
                  <a:srgbClr val="990033"/>
                </a:solidFill>
                <a:round/>
                <a:headEnd/>
                <a:tailEnd type="stealth" w="lg" len="med"/>
              </a:ln>
              <a:effectLst/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 Box 76"/>
              <p:cNvSpPr txBox="1">
                <a:spLocks noChangeArrowheads="1"/>
              </p:cNvSpPr>
              <p:nvPr/>
            </p:nvSpPr>
            <p:spPr bwMode="auto">
              <a:xfrm>
                <a:off x="4305339" y="2803569"/>
                <a:ext cx="812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dirty="0">
                    <a:latin typeface="Arial" pitchFamily="34" charset="0"/>
                    <a:cs typeface="Arial" pitchFamily="34" charset="0"/>
                  </a:rPr>
                  <a:t>u(t)</a:t>
                </a:r>
              </a:p>
            </p:txBody>
          </p:sp>
          <p:sp>
            <p:nvSpPr>
              <p:cNvPr id="8" name="Text Box 77"/>
              <p:cNvSpPr txBox="1">
                <a:spLocks noChangeArrowheads="1"/>
              </p:cNvSpPr>
              <p:nvPr/>
            </p:nvSpPr>
            <p:spPr bwMode="auto">
              <a:xfrm>
                <a:off x="6772867" y="2738201"/>
                <a:ext cx="812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dirty="0">
                    <a:latin typeface="Arial" pitchFamily="34" charset="0"/>
                    <a:cs typeface="Arial" pitchFamily="34" charset="0"/>
                  </a:rPr>
                  <a:t>y(t)</a:t>
                </a:r>
              </a:p>
            </p:txBody>
          </p:sp>
        </p:grpSp>
        <p:sp>
          <p:nvSpPr>
            <p:cNvPr id="9" name="Text Box 76"/>
            <p:cNvSpPr txBox="1">
              <a:spLocks noChangeArrowheads="1"/>
            </p:cNvSpPr>
            <p:nvPr/>
          </p:nvSpPr>
          <p:spPr bwMode="auto">
            <a:xfrm>
              <a:off x="2816947" y="2198419"/>
              <a:ext cx="6184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dirty="0" smtClean="0">
                  <a:latin typeface="Arial" pitchFamily="34" charset="0"/>
                  <a:cs typeface="Arial" pitchFamily="34" charset="0"/>
                </a:rPr>
                <a:t>U(s)</a:t>
              </a: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76"/>
            <p:cNvSpPr txBox="1">
              <a:spLocks noChangeArrowheads="1"/>
            </p:cNvSpPr>
            <p:nvPr/>
          </p:nvSpPr>
          <p:spPr bwMode="auto">
            <a:xfrm>
              <a:off x="5312319" y="2164236"/>
              <a:ext cx="812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dirty="0" smtClean="0">
                  <a:latin typeface="Arial" pitchFamily="34" charset="0"/>
                  <a:cs typeface="Arial" pitchFamily="34" charset="0"/>
                </a:rPr>
                <a:t>Y(s)</a:t>
              </a: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281488"/>
              </p:ext>
            </p:extLst>
          </p:nvPr>
        </p:nvGraphicFramePr>
        <p:xfrm>
          <a:off x="471875" y="2609009"/>
          <a:ext cx="142398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6" name="Równanie" r:id="rId4" imgW="838080" imgH="419040" progId="Equation.3">
                  <p:embed/>
                </p:oleObj>
              </mc:Choice>
              <mc:Fallback>
                <p:oleObj name="Równanie" r:id="rId4" imgW="8380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75" y="2609009"/>
                        <a:ext cx="142398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2136086" y="2676719"/>
            <a:ext cx="65806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- transmitancja operatorowa obiektu dynamicznego czasu ciągłego 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0693" name="Picture 5" descr="C:\Users\KDuzinkiewicz\Desktop\Obraz1 copy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3862" y="1473705"/>
            <a:ext cx="1683521" cy="1167695"/>
          </a:xfrm>
          <a:prstGeom prst="rect">
            <a:avLst/>
          </a:prstGeom>
          <a:noFill/>
        </p:spPr>
      </p:pic>
      <p:pic>
        <p:nvPicPr>
          <p:cNvPr id="19" name="Picture 5" descr="C:\Users\KDuzinkiewicz\Desktop\Obraz1 copy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1727" y="1301365"/>
            <a:ext cx="1683521" cy="1167695"/>
          </a:xfrm>
          <a:prstGeom prst="rect">
            <a:avLst/>
          </a:prstGeom>
          <a:noFill/>
        </p:spPr>
      </p:pic>
      <p:sp>
        <p:nvSpPr>
          <p:cNvPr id="20" name="pole tekstowe 19"/>
          <p:cNvSpPr txBox="1"/>
          <p:nvPr/>
        </p:nvSpPr>
        <p:spPr>
          <a:xfrm>
            <a:off x="863125" y="1418600"/>
            <a:ext cx="38456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>
                <a:latin typeface="Arial" pitchFamily="34" charset="0"/>
                <a:cs typeface="Arial" pitchFamily="34" charset="0"/>
              </a:rPr>
              <a:t>u(t)</a:t>
            </a:r>
            <a:endParaRPr lang="pl-PL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903719" y="1323172"/>
            <a:ext cx="38456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>
                <a:latin typeface="Arial" pitchFamily="34" charset="0"/>
                <a:cs typeface="Arial" pitchFamily="34" charset="0"/>
              </a:rPr>
              <a:t>y(t)</a:t>
            </a:r>
            <a:endParaRPr lang="pl-PL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upa 29"/>
          <p:cNvGrpSpPr/>
          <p:nvPr/>
        </p:nvGrpSpPr>
        <p:grpSpPr>
          <a:xfrm>
            <a:off x="2894680" y="4500237"/>
            <a:ext cx="3417023" cy="937477"/>
            <a:chOff x="2708096" y="1630274"/>
            <a:chExt cx="3417023" cy="937477"/>
          </a:xfrm>
        </p:grpSpPr>
        <p:grpSp>
          <p:nvGrpSpPr>
            <p:cNvPr id="31" name="Grupa 30"/>
            <p:cNvGrpSpPr/>
            <p:nvPr/>
          </p:nvGrpSpPr>
          <p:grpSpPr>
            <a:xfrm>
              <a:off x="2708096" y="1630274"/>
              <a:ext cx="3399149" cy="822315"/>
              <a:chOff x="4186518" y="2738201"/>
              <a:chExt cx="3399149" cy="822315"/>
            </a:xfrm>
          </p:grpSpPr>
          <p:sp>
            <p:nvSpPr>
              <p:cNvPr id="34" name="Text Box 72"/>
              <p:cNvSpPr txBox="1">
                <a:spLocks noChangeArrowheads="1"/>
              </p:cNvSpPr>
              <p:nvPr/>
            </p:nvSpPr>
            <p:spPr bwMode="auto">
              <a:xfrm>
                <a:off x="5004772" y="2806463"/>
                <a:ext cx="1725612" cy="75405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  <a:ln w="2540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pl-PL" sz="10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pl-PL" dirty="0">
                    <a:latin typeface="Arial" pitchFamily="34" charset="0"/>
                    <a:cs typeface="Arial" pitchFamily="34" charset="0"/>
                  </a:rPr>
                  <a:t>Obiekt</a:t>
                </a:r>
              </a:p>
              <a:p>
                <a:pPr algn="ctr">
                  <a:spcBef>
                    <a:spcPct val="50000"/>
                  </a:spcBef>
                </a:pPr>
                <a:endParaRPr lang="pl-PL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Line 73"/>
              <p:cNvSpPr>
                <a:spLocks noChangeShapeType="1"/>
              </p:cNvSpPr>
              <p:nvPr/>
            </p:nvSpPr>
            <p:spPr bwMode="auto">
              <a:xfrm flipV="1">
                <a:off x="4186518" y="3260771"/>
                <a:ext cx="818254" cy="2382"/>
              </a:xfrm>
              <a:prstGeom prst="line">
                <a:avLst/>
              </a:prstGeom>
              <a:noFill/>
              <a:ln w="22225">
                <a:solidFill>
                  <a:srgbClr val="990033"/>
                </a:solidFill>
                <a:round/>
                <a:headEnd/>
                <a:tailEnd type="stealth" w="lg" len="med"/>
              </a:ln>
              <a:effectLst/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Line 74"/>
              <p:cNvSpPr>
                <a:spLocks noChangeShapeType="1"/>
              </p:cNvSpPr>
              <p:nvPr/>
            </p:nvSpPr>
            <p:spPr bwMode="auto">
              <a:xfrm>
                <a:off x="6749434" y="3270856"/>
                <a:ext cx="745060" cy="1262"/>
              </a:xfrm>
              <a:prstGeom prst="line">
                <a:avLst/>
              </a:prstGeom>
              <a:noFill/>
              <a:ln w="22225">
                <a:solidFill>
                  <a:srgbClr val="990033"/>
                </a:solidFill>
                <a:round/>
                <a:headEnd/>
                <a:tailEnd type="stealth" w="lg" len="med"/>
              </a:ln>
              <a:effectLst/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 Box 76"/>
              <p:cNvSpPr txBox="1">
                <a:spLocks noChangeArrowheads="1"/>
              </p:cNvSpPr>
              <p:nvPr/>
            </p:nvSpPr>
            <p:spPr bwMode="auto">
              <a:xfrm>
                <a:off x="4305339" y="2803569"/>
                <a:ext cx="812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dirty="0" smtClean="0">
                    <a:latin typeface="Arial" pitchFamily="34" charset="0"/>
                    <a:cs typeface="Arial" pitchFamily="34" charset="0"/>
                  </a:rPr>
                  <a:t>u(</a:t>
                </a:r>
                <a:r>
                  <a:rPr lang="pl-PL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pl-PL" baseline="-25000" dirty="0" err="1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pl-PL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pl-PL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 Box 77"/>
              <p:cNvSpPr txBox="1">
                <a:spLocks noChangeArrowheads="1"/>
              </p:cNvSpPr>
              <p:nvPr/>
            </p:nvSpPr>
            <p:spPr bwMode="auto">
              <a:xfrm>
                <a:off x="6772867" y="2738201"/>
                <a:ext cx="812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dirty="0" smtClean="0">
                    <a:latin typeface="Arial" pitchFamily="34" charset="0"/>
                    <a:cs typeface="Arial" pitchFamily="34" charset="0"/>
                  </a:rPr>
                  <a:t>y(</a:t>
                </a:r>
                <a:r>
                  <a:rPr lang="pl-PL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pl-PL" baseline="-25000" dirty="0" err="1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pl-PL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pl-PL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" name="Text Box 76"/>
            <p:cNvSpPr txBox="1">
              <a:spLocks noChangeArrowheads="1"/>
            </p:cNvSpPr>
            <p:nvPr/>
          </p:nvSpPr>
          <p:spPr bwMode="auto">
            <a:xfrm>
              <a:off x="2816947" y="2198419"/>
              <a:ext cx="6184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dirty="0" smtClean="0">
                  <a:latin typeface="Arial" pitchFamily="34" charset="0"/>
                  <a:cs typeface="Arial" pitchFamily="34" charset="0"/>
                </a:rPr>
                <a:t>U(z)</a:t>
              </a: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76"/>
            <p:cNvSpPr txBox="1">
              <a:spLocks noChangeArrowheads="1"/>
            </p:cNvSpPr>
            <p:nvPr/>
          </p:nvSpPr>
          <p:spPr bwMode="auto">
            <a:xfrm>
              <a:off x="5312319" y="2164236"/>
              <a:ext cx="812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dirty="0" smtClean="0">
                  <a:latin typeface="Arial" pitchFamily="34" charset="0"/>
                  <a:cs typeface="Arial" pitchFamily="34" charset="0"/>
                </a:rPr>
                <a:t>Y(z)</a:t>
              </a: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pole tekstowe 38"/>
          <p:cNvSpPr txBox="1">
            <a:spLocks noChangeArrowheads="1"/>
          </p:cNvSpPr>
          <p:nvPr/>
        </p:nvSpPr>
        <p:spPr bwMode="auto">
          <a:xfrm>
            <a:off x="431191" y="3527187"/>
            <a:ext cx="8516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Systemy liniowe stacjonarne </a:t>
            </a:r>
            <a:r>
              <a:rPr lang="pl-PL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czasu dyskretnego – transmitancja operatorowa z przekształcenia z – </a:t>
            </a:r>
            <a:r>
              <a:rPr lang="pl-PL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Laurent’a</a:t>
            </a:r>
            <a:endParaRPr lang="pl-PL" sz="12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6" descr="C:\Users\KDuzinkiewicz\Desktop\Obraz1 copy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9257" y="4245508"/>
            <a:ext cx="1895801" cy="1307017"/>
          </a:xfrm>
          <a:prstGeom prst="rect">
            <a:avLst/>
          </a:prstGeom>
          <a:noFill/>
        </p:spPr>
      </p:pic>
      <p:sp>
        <p:nvSpPr>
          <p:cNvPr id="42" name="pole tekstowe 41"/>
          <p:cNvSpPr txBox="1"/>
          <p:nvPr/>
        </p:nvSpPr>
        <p:spPr>
          <a:xfrm>
            <a:off x="6151550" y="4287138"/>
            <a:ext cx="45150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>
                <a:latin typeface="Arial" pitchFamily="34" charset="0"/>
                <a:cs typeface="Arial" pitchFamily="34" charset="0"/>
              </a:rPr>
              <a:t>y(</a:t>
            </a:r>
            <a:r>
              <a:rPr lang="pl-PL" sz="8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pl-PL" sz="8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pl-PL" sz="800" dirty="0" smtClean="0">
                <a:latin typeface="Arial" pitchFamily="34" charset="0"/>
                <a:cs typeface="Arial" pitchFamily="34" charset="0"/>
              </a:rPr>
              <a:t>) </a:t>
            </a:r>
            <a:endParaRPr lang="pl-PL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815975" y="5583238"/>
          <a:ext cx="148748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7" name="Równanie" r:id="rId8" imgW="876240" imgH="419040" progId="Equation.3">
                  <p:embed/>
                </p:oleObj>
              </mc:Choice>
              <mc:Fallback>
                <p:oleObj name="Równanie" r:id="rId8" imgW="87624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583238"/>
                        <a:ext cx="1487488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2373944" y="5657777"/>
            <a:ext cx="65806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- transmitancja operatorowa obiektu dynamicznego czasu dyskretnego 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upa 45"/>
          <p:cNvGrpSpPr/>
          <p:nvPr/>
        </p:nvGrpSpPr>
        <p:grpSpPr>
          <a:xfrm>
            <a:off x="846035" y="4348384"/>
            <a:ext cx="2077078" cy="1266203"/>
            <a:chOff x="846035" y="4348384"/>
            <a:chExt cx="2077078" cy="1266203"/>
          </a:xfrm>
        </p:grpSpPr>
        <p:pic>
          <p:nvPicPr>
            <p:cNvPr id="370694" name="Picture 6" descr="C:\Users\KDuzinkiewicz\Desktop\Obraz1 copy 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88106" y="4349483"/>
              <a:ext cx="1835007" cy="1265104"/>
            </a:xfrm>
            <a:prstGeom prst="rect">
              <a:avLst/>
            </a:prstGeom>
            <a:noFill/>
          </p:spPr>
        </p:pic>
        <p:sp>
          <p:nvSpPr>
            <p:cNvPr id="41" name="pole tekstowe 40"/>
            <p:cNvSpPr txBox="1"/>
            <p:nvPr/>
          </p:nvSpPr>
          <p:spPr>
            <a:xfrm>
              <a:off x="846035" y="4348384"/>
              <a:ext cx="45150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800" dirty="0" smtClean="0">
                  <a:latin typeface="Arial" pitchFamily="34" charset="0"/>
                  <a:cs typeface="Arial" pitchFamily="34" charset="0"/>
                </a:rPr>
                <a:t>u(</a:t>
              </a:r>
              <a:r>
                <a:rPr lang="pl-PL" sz="800" dirty="0" err="1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pl-PL" sz="800" baseline="-25000" dirty="0" err="1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pl-PL" sz="800" dirty="0" smtClean="0">
                  <a:latin typeface="Arial" pitchFamily="34" charset="0"/>
                  <a:cs typeface="Arial" pitchFamily="34" charset="0"/>
                </a:rPr>
                <a:t>) </a:t>
              </a:r>
              <a:endParaRPr lang="pl-PL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pole tekstowe 44"/>
            <p:cNvSpPr txBox="1"/>
            <p:nvPr/>
          </p:nvSpPr>
          <p:spPr>
            <a:xfrm>
              <a:off x="1203535" y="5398093"/>
              <a:ext cx="155675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8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pl-PL" sz="8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pl-PL" sz="800" dirty="0" smtClean="0">
                  <a:latin typeface="Arial" pitchFamily="34" charset="0"/>
                  <a:cs typeface="Arial" pitchFamily="34" charset="0"/>
                </a:rPr>
                <a:t>     t</a:t>
              </a:r>
              <a:r>
                <a:rPr lang="pl-PL" sz="8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800" dirty="0" smtClean="0">
                  <a:latin typeface="Arial" pitchFamily="34" charset="0"/>
                  <a:cs typeface="Arial" pitchFamily="34" charset="0"/>
                </a:rPr>
                <a:t>       t</a:t>
              </a:r>
              <a:r>
                <a:rPr lang="pl-PL" sz="8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pl-PL" sz="800" dirty="0" smtClean="0">
                  <a:latin typeface="Arial" pitchFamily="34" charset="0"/>
                  <a:cs typeface="Arial" pitchFamily="34" charset="0"/>
                </a:rPr>
                <a:t>     t</a:t>
              </a:r>
              <a:r>
                <a:rPr lang="pl-PL" sz="8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pl-PL" sz="800" dirty="0" smtClean="0">
                  <a:latin typeface="Arial" pitchFamily="34" charset="0"/>
                  <a:cs typeface="Arial" pitchFamily="34" charset="0"/>
                </a:rPr>
                <a:t>      t</a:t>
              </a:r>
              <a:r>
                <a:rPr lang="pl-PL" sz="8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pl-PL" sz="800" dirty="0" smtClean="0">
                  <a:latin typeface="Arial" pitchFamily="34" charset="0"/>
                  <a:cs typeface="Arial" pitchFamily="34" charset="0"/>
                </a:rPr>
                <a:t>      t</a:t>
              </a:r>
              <a:r>
                <a:rPr lang="pl-PL" sz="800" baseline="-25000" dirty="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pl-PL" sz="800" dirty="0" smtClean="0">
                  <a:latin typeface="Arial" pitchFamily="34" charset="0"/>
                  <a:cs typeface="Arial" pitchFamily="34" charset="0"/>
                </a:rPr>
                <a:t>   </a:t>
              </a:r>
              <a:endParaRPr lang="pl-PL" sz="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pole tekstowe 46"/>
          <p:cNvSpPr txBox="1"/>
          <p:nvPr/>
        </p:nvSpPr>
        <p:spPr>
          <a:xfrm>
            <a:off x="6577415" y="5371031"/>
            <a:ext cx="15567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pl-PL" sz="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l-PL" sz="800" dirty="0" smtClean="0">
                <a:latin typeface="Arial" pitchFamily="34" charset="0"/>
                <a:cs typeface="Arial" pitchFamily="34" charset="0"/>
              </a:rPr>
              <a:t>     t</a:t>
            </a:r>
            <a:r>
              <a:rPr lang="pl-PL" sz="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sz="800" dirty="0" smtClean="0">
                <a:latin typeface="Arial" pitchFamily="34" charset="0"/>
                <a:cs typeface="Arial" pitchFamily="34" charset="0"/>
              </a:rPr>
              <a:t>       t</a:t>
            </a:r>
            <a:r>
              <a:rPr lang="pl-PL" sz="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800" dirty="0" smtClean="0">
                <a:latin typeface="Arial" pitchFamily="34" charset="0"/>
                <a:cs typeface="Arial" pitchFamily="34" charset="0"/>
              </a:rPr>
              <a:t>     t</a:t>
            </a:r>
            <a:r>
              <a:rPr lang="pl-PL" sz="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800" dirty="0" smtClean="0">
                <a:latin typeface="Arial" pitchFamily="34" charset="0"/>
                <a:cs typeface="Arial" pitchFamily="34" charset="0"/>
              </a:rPr>
              <a:t>      t</a:t>
            </a:r>
            <a:r>
              <a:rPr lang="pl-PL" sz="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l-PL" sz="800" dirty="0" smtClean="0">
                <a:latin typeface="Arial" pitchFamily="34" charset="0"/>
                <a:cs typeface="Arial" pitchFamily="34" charset="0"/>
              </a:rPr>
              <a:t>      t</a:t>
            </a:r>
            <a:r>
              <a:rPr lang="pl-PL" sz="8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pl-PL" sz="800" dirty="0" smtClean="0">
                <a:latin typeface="Arial" pitchFamily="34" charset="0"/>
                <a:cs typeface="Arial" pitchFamily="34" charset="0"/>
              </a:rPr>
              <a:t>   </a:t>
            </a:r>
            <a:endParaRPr lang="pl-PL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315926" y="684865"/>
            <a:ext cx="3512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Transformacja z – </a:t>
            </a:r>
            <a:r>
              <a:rPr lang="pl-PL" sz="1600" b="1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Laurent’a</a:t>
            </a:r>
            <a:endParaRPr lang="pl-PL" sz="16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194521" y="1081746"/>
            <a:ext cx="8740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Odpowiednikiem </a:t>
            </a:r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transformacji 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 - </a:t>
            </a:r>
            <a:r>
              <a:rPr lang="pl-PL" sz="16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Laplace’a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dla systemów ciągłych jest transformacja z 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16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Laurent’a</a:t>
            </a:r>
            <a:r>
              <a:rPr lang="pl-PL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dla </a:t>
            </a:r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systemów dyskretnych</a:t>
            </a:r>
          </a:p>
        </p:txBody>
      </p:sp>
      <p:sp>
        <p:nvSpPr>
          <p:cNvPr id="4" name="pole tekstowe 5"/>
          <p:cNvSpPr txBox="1">
            <a:spLocks noChangeArrowheads="1"/>
          </p:cNvSpPr>
          <p:nvPr/>
        </p:nvSpPr>
        <p:spPr bwMode="auto">
          <a:xfrm>
            <a:off x="192220" y="1674046"/>
            <a:ext cx="8742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Interesują nas podobnie: sygnały o wartości zero dla ujemnych chwil czasowych i jednostronna transformacja z</a:t>
            </a:r>
          </a:p>
        </p:txBody>
      </p:sp>
      <p:sp>
        <p:nvSpPr>
          <p:cNvPr id="5" name="pole tekstowe 6"/>
          <p:cNvSpPr txBox="1">
            <a:spLocks noChangeArrowheads="1"/>
          </p:cNvSpPr>
          <p:nvPr/>
        </p:nvSpPr>
        <p:spPr bwMode="auto">
          <a:xfrm>
            <a:off x="225425" y="2357411"/>
            <a:ext cx="4687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Dwa alternatywne sposoby zdefiniowania:</a:t>
            </a:r>
          </a:p>
        </p:txBody>
      </p: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300038" y="2733172"/>
            <a:ext cx="1814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Definicja 1:</a:t>
            </a:r>
          </a:p>
        </p:txBody>
      </p:sp>
      <p:sp>
        <p:nvSpPr>
          <p:cNvPr id="7" name="pole tekstowe 9"/>
          <p:cNvSpPr txBox="1">
            <a:spLocks noChangeArrowheads="1"/>
          </p:cNvSpPr>
          <p:nvPr/>
        </p:nvSpPr>
        <p:spPr bwMode="auto">
          <a:xfrm>
            <a:off x="311150" y="3130047"/>
            <a:ext cx="3819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Mając daną sekwencję sygnałów 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024188" y="3588835"/>
          <a:ext cx="22748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6" name="Równanie" r:id="rId3" imgW="1282680" imgH="228600" progId="Equation.3">
                  <p:embed/>
                </p:oleObj>
              </mc:Choice>
              <mc:Fallback>
                <p:oleObj name="Równanie" r:id="rId3" imgW="12826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3588835"/>
                        <a:ext cx="227488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11"/>
          <p:cNvSpPr txBox="1">
            <a:spLocks noChangeArrowheads="1"/>
          </p:cNvSpPr>
          <p:nvPr/>
        </p:nvSpPr>
        <p:spPr bwMode="auto">
          <a:xfrm>
            <a:off x="396875" y="4074610"/>
            <a:ext cx="4814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jej transformację z definiujemy jako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947863" y="4536572"/>
          <a:ext cx="51196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7" name="Równanie" r:id="rId5" imgW="2666880" imgH="533160" progId="Equation.3">
                  <p:embed/>
                </p:oleObj>
              </mc:Choice>
              <mc:Fallback>
                <p:oleObj name="Równanie" r:id="rId5" imgW="2666880" imgH="533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4536572"/>
                        <a:ext cx="5119687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3"/>
          <p:cNvSpPr txBox="1">
            <a:spLocks noChangeArrowheads="1"/>
          </p:cNvSpPr>
          <p:nvPr/>
        </p:nvSpPr>
        <p:spPr bwMode="auto">
          <a:xfrm>
            <a:off x="361950" y="5747835"/>
            <a:ext cx="8528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Zmienną z</a:t>
            </a:r>
            <a:r>
              <a:rPr lang="pl-PL" sz="1600" baseline="3000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pl-PL" sz="160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możemy traktować w podanej definicji jako operator opóźnienia w czasie – wskaźnik pozycji sygnału w sekwencji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3"/>
          <p:cNvSpPr txBox="1">
            <a:spLocks noChangeArrowheads="1"/>
          </p:cNvSpPr>
          <p:nvPr/>
        </p:nvSpPr>
        <p:spPr bwMode="auto">
          <a:xfrm>
            <a:off x="265246" y="930735"/>
            <a:ext cx="8394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Definicja druga związana jest z sekwencją uzyskaną z próbkowania z okresem </a:t>
            </a:r>
            <a:r>
              <a:rPr lang="pl-PL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baseline="-250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sygnału ciągłego i transformacją </a:t>
            </a:r>
            <a:r>
              <a:rPr lang="pl-PL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Laplace’a</a:t>
            </a:r>
            <a:endParaRPr lang="pl-PL" sz="12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a 15"/>
          <p:cNvGrpSpPr>
            <a:grpSpLocks/>
          </p:cNvGrpSpPr>
          <p:nvPr/>
        </p:nvGrpSpPr>
        <p:grpSpPr bwMode="auto">
          <a:xfrm>
            <a:off x="2326668" y="1653521"/>
            <a:ext cx="4022857" cy="2294635"/>
            <a:chOff x="1453481" y="1450190"/>
            <a:chExt cx="6104090" cy="364972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3481" y="1450190"/>
              <a:ext cx="6104090" cy="3649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5615447" y="1523311"/>
            <a:ext cx="352931" cy="27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42" name="Równanie" r:id="rId4" imgW="279360" imgH="215640" progId="Equation.3">
                    <p:embed/>
                  </p:oleObj>
                </mc:Choice>
                <mc:Fallback>
                  <p:oleObj name="Równanie" r:id="rId4" imgW="27936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5447" y="1523311"/>
                          <a:ext cx="352931" cy="2724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5605463" y="1871663"/>
            <a:ext cx="385762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43" name="Równanie" r:id="rId6" imgW="304560" imgH="215640" progId="Equation.3">
                    <p:embed/>
                  </p:oleObj>
                </mc:Choice>
                <mc:Fallback>
                  <p:oleObj name="Równanie" r:id="rId6" imgW="304560" imgH="215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5463" y="1871663"/>
                          <a:ext cx="385762" cy="2714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831269" y="4929676"/>
          <a:ext cx="2840038" cy="50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4" name="Równanie" r:id="rId8" imgW="1726920" imgH="291960" progId="Equation.3">
                  <p:embed/>
                </p:oleObj>
              </mc:Choice>
              <mc:Fallback>
                <p:oleObj name="Równanie" r:id="rId8" imgW="1726920" imgH="291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269" y="4929676"/>
                        <a:ext cx="2840038" cy="505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17"/>
          <p:cNvSpPr txBox="1">
            <a:spLocks noChangeArrowheads="1"/>
          </p:cNvSpPr>
          <p:nvPr/>
        </p:nvSpPr>
        <p:spPr bwMode="auto">
          <a:xfrm>
            <a:off x="2555044" y="5631351"/>
            <a:ext cx="930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gdzie</a:t>
            </a:r>
            <a:endParaRPr lang="pl-PL" sz="120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01182" y="5647226"/>
          <a:ext cx="2727325" cy="38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5" name="Równanie" r:id="rId10" imgW="1714320" imgH="228600" progId="Equation.3">
                  <p:embed/>
                </p:oleObj>
              </mc:Choice>
              <mc:Fallback>
                <p:oleObj name="Równanie" r:id="rId10" imgW="171432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82" y="5647226"/>
                        <a:ext cx="2727325" cy="383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19"/>
          <p:cNvSpPr txBox="1">
            <a:spLocks noChangeArrowheads="1"/>
          </p:cNvSpPr>
          <p:nvPr/>
        </p:nvSpPr>
        <p:spPr bwMode="auto">
          <a:xfrm>
            <a:off x="587776" y="4179026"/>
            <a:ext cx="7734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Ilustracja związków dziedzina ciągła – dziedzina dyskretna poprzez idealny impulsator</a:t>
            </a:r>
            <a:endParaRPr lang="pl-PL" sz="120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346075" y="2685626"/>
            <a:ext cx="5789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Transformacja Laplace’a tej sekwencji dana jest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57363" y="3125363"/>
          <a:ext cx="47847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6" name="Równanie" r:id="rId3" imgW="2958840" imgH="634680" progId="Equation.3">
                  <p:embed/>
                </p:oleObj>
              </mc:Choice>
              <mc:Fallback>
                <p:oleObj name="Równanie" r:id="rId3" imgW="2958840" imgH="634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3125363"/>
                        <a:ext cx="478472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44475" y="4292176"/>
            <a:ext cx="381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Definiując zmienną z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663825" y="4625551"/>
          <a:ext cx="7397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7" name="Równanie" r:id="rId5" imgW="457200" imgH="203040" progId="Equation.3">
                  <p:embed/>
                </p:oleObj>
              </mc:Choice>
              <mc:Fallback>
                <p:oleObj name="Równanie" r:id="rId5" imgW="4572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4625551"/>
                        <a:ext cx="739775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309563" y="4917651"/>
            <a:ext cx="225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otrzymujemy</a:t>
            </a:r>
            <a:endParaRPr lang="pl-PL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693863" y="5281188"/>
          <a:ext cx="433228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8" name="Równanie" r:id="rId7" imgW="2666880" imgH="533160" progId="Equation.3">
                  <p:embed/>
                </p:oleObj>
              </mc:Choice>
              <mc:Fallback>
                <p:oleObj name="Równanie" r:id="rId7" imgW="266688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281188"/>
                        <a:ext cx="4332287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55600" y="818726"/>
            <a:ext cx="1814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Definicja 2:</a:t>
            </a:r>
            <a:endParaRPr lang="pl-PL" sz="1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381000" y="1123526"/>
            <a:ext cx="8455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Mając daną sekwencję sygnałów z próbkowania ciągłej funkcji f(t) z okresem T </a:t>
            </a:r>
            <a:r>
              <a:rPr lang="pl-PL" baseline="-2500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w postaci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09600" y="1812501"/>
          <a:ext cx="60769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9" name="Równanie" r:id="rId9" imgW="3759120" imgH="533160" progId="Equation.3">
                  <p:embed/>
                </p:oleObj>
              </mc:Choice>
              <mc:Fallback>
                <p:oleObj name="Równanie" r:id="rId9" imgW="375912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12501"/>
                        <a:ext cx="60769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21"/>
          <p:cNvGrpSpPr>
            <a:grpSpLocks/>
          </p:cNvGrpSpPr>
          <p:nvPr/>
        </p:nvGrpSpPr>
        <p:grpSpPr bwMode="auto">
          <a:xfrm>
            <a:off x="6126163" y="4351338"/>
            <a:ext cx="2500312" cy="1906587"/>
            <a:chOff x="5761821" y="4142342"/>
            <a:chExt cx="2500829" cy="1905918"/>
          </a:xfrm>
        </p:grpSpPr>
        <p:sp>
          <p:nvSpPr>
            <p:cNvPr id="3" name="Prostokąt zaokrąglony 2"/>
            <p:cNvSpPr/>
            <p:nvPr/>
          </p:nvSpPr>
          <p:spPr>
            <a:xfrm>
              <a:off x="5761821" y="4142342"/>
              <a:ext cx="2500829" cy="1905918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pole tekstowe 15"/>
            <p:cNvSpPr txBox="1">
              <a:spLocks noChangeArrowheads="1"/>
            </p:cNvSpPr>
            <p:nvPr/>
          </p:nvSpPr>
          <p:spPr bwMode="auto">
            <a:xfrm>
              <a:off x="5821236" y="4239586"/>
              <a:ext cx="23973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l-PL" sz="12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Szereg  geometryczny zbieżny</a:t>
              </a:r>
            </a:p>
          </p:txBody>
        </p:sp>
        <p:graphicFrame>
          <p:nvGraphicFramePr>
            <p:cNvPr id="5" name="Object 10"/>
            <p:cNvGraphicFramePr>
              <a:graphicFrameLocks noChangeAspect="1"/>
            </p:cNvGraphicFramePr>
            <p:nvPr/>
          </p:nvGraphicFramePr>
          <p:xfrm>
            <a:off x="6228124" y="4570621"/>
            <a:ext cx="1619067" cy="265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19" name="Równanie" r:id="rId3" imgW="1358640" imgH="228600" progId="Equation.3">
                    <p:embed/>
                  </p:oleObj>
                </mc:Choice>
                <mc:Fallback>
                  <p:oleObj name="Równanie" r:id="rId3" imgW="135864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8124" y="4570621"/>
                          <a:ext cx="1619067" cy="2657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1"/>
            <p:cNvGraphicFramePr>
              <a:graphicFrameLocks noChangeAspect="1"/>
            </p:cNvGraphicFramePr>
            <p:nvPr/>
          </p:nvGraphicFramePr>
          <p:xfrm>
            <a:off x="6617580" y="4878579"/>
            <a:ext cx="635000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20" name="Równanie" r:id="rId5" imgW="545760" imgH="431640" progId="Equation.3">
                    <p:embed/>
                  </p:oleObj>
                </mc:Choice>
                <mc:Fallback>
                  <p:oleObj name="Równanie" r:id="rId5" imgW="545760" imgH="431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7580" y="4878579"/>
                          <a:ext cx="635000" cy="500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2"/>
            <p:cNvGraphicFramePr>
              <a:graphicFrameLocks noChangeAspect="1"/>
            </p:cNvGraphicFramePr>
            <p:nvPr/>
          </p:nvGraphicFramePr>
          <p:xfrm>
            <a:off x="6415948" y="5455759"/>
            <a:ext cx="10287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21" name="Równanie" r:id="rId7" imgW="1028520" imgH="419040" progId="Equation.3">
                    <p:embed/>
                  </p:oleObj>
                </mc:Choice>
                <mc:Fallback>
                  <p:oleObj name="Równanie" r:id="rId7" imgW="1028520" imgH="4190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5948" y="5455759"/>
                          <a:ext cx="1028700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69888" y="7493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Przykład </a:t>
            </a:r>
            <a:r>
              <a:rPr lang="pl-PL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l-PL" sz="12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138238" y="1651000"/>
          <a:ext cx="25955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2" name="Równanie" r:id="rId9" imgW="1333440" imgH="457200" progId="Equation.3">
                  <p:embed/>
                </p:oleObj>
              </mc:Choice>
              <mc:Fallback>
                <p:oleObj name="Równanie" r:id="rId9" imgW="13334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651000"/>
                        <a:ext cx="2595562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5"/>
          <p:cNvSpPr txBox="1">
            <a:spLocks noChangeArrowheads="1"/>
          </p:cNvSpPr>
          <p:nvPr/>
        </p:nvSpPr>
        <p:spPr bwMode="auto">
          <a:xfrm>
            <a:off x="455613" y="1133475"/>
            <a:ext cx="5349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Rozważmy sekwencję skoku jednostkowego</a:t>
            </a:r>
            <a:endParaRPr lang="pl-PL" sz="120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a 8"/>
          <p:cNvGrpSpPr>
            <a:grpSpLocks/>
          </p:cNvGrpSpPr>
          <p:nvPr/>
        </p:nvGrpSpPr>
        <p:grpSpPr bwMode="auto">
          <a:xfrm>
            <a:off x="4186238" y="1800225"/>
            <a:ext cx="4176712" cy="446088"/>
            <a:chOff x="4175393" y="1470351"/>
            <a:chExt cx="4177037" cy="446087"/>
          </a:xfrm>
        </p:grpSpPr>
        <p:sp>
          <p:nvSpPr>
            <p:cNvPr id="12" name="pole tekstowe 6"/>
            <p:cNvSpPr txBox="1">
              <a:spLocks noChangeArrowheads="1"/>
            </p:cNvSpPr>
            <p:nvPr/>
          </p:nvSpPr>
          <p:spPr bwMode="auto">
            <a:xfrm>
              <a:off x="4175393" y="1494551"/>
              <a:ext cx="41203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l-PL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z określonym okresem próbkowania</a:t>
              </a:r>
              <a:endParaRPr lang="pl-PL" sz="120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8055568" y="1470351"/>
            <a:ext cx="296862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23" name="Równanie" r:id="rId11" imgW="152280" imgH="228600" progId="Equation.3">
                    <p:embed/>
                  </p:oleObj>
                </mc:Choice>
                <mc:Fallback>
                  <p:oleObj name="Równanie" r:id="rId11" imgW="15228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5568" y="1470351"/>
                          <a:ext cx="296862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676275" y="3003550"/>
          <a:ext cx="24907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4" name="Równanie" r:id="rId13" imgW="1269720" imgH="291960" progId="Equation.3">
                  <p:embed/>
                </p:oleObj>
              </mc:Choice>
              <mc:Fallback>
                <p:oleObj name="Równanie" r:id="rId13" imgW="1269720" imgH="291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003550"/>
                        <a:ext cx="2490788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ole tekstowe 10"/>
          <p:cNvSpPr txBox="1">
            <a:spLocks noChangeArrowheads="1"/>
          </p:cNvSpPr>
          <p:nvPr/>
        </p:nvSpPr>
        <p:spPr bwMode="auto">
          <a:xfrm>
            <a:off x="422275" y="2587625"/>
            <a:ext cx="1801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Mamy</a:t>
            </a:r>
            <a:endParaRPr lang="pl-PL" sz="120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a 14"/>
          <p:cNvGrpSpPr>
            <a:grpSpLocks/>
          </p:cNvGrpSpPr>
          <p:nvPr/>
        </p:nvGrpSpPr>
        <p:grpSpPr bwMode="auto">
          <a:xfrm>
            <a:off x="333375" y="3717925"/>
            <a:ext cx="7412038" cy="498475"/>
            <a:chOff x="465203" y="3718423"/>
            <a:chExt cx="7411856" cy="498475"/>
          </a:xfrm>
        </p:grpSpPr>
        <p:sp>
          <p:nvSpPr>
            <p:cNvPr id="17" name="pole tekstowe 11"/>
            <p:cNvSpPr txBox="1">
              <a:spLocks noChangeArrowheads="1"/>
            </p:cNvSpPr>
            <p:nvPr/>
          </p:nvSpPr>
          <p:spPr bwMode="auto">
            <a:xfrm>
              <a:off x="465203" y="3775042"/>
              <a:ext cx="12534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l-PL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Jeżeli </a:t>
              </a:r>
              <a:endParaRPr lang="pl-PL" sz="120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1311320" y="3718423"/>
            <a:ext cx="723882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25" name="Równanie" r:id="rId15" imgW="368280" imgH="253800" progId="Equation.3">
                    <p:embed/>
                  </p:oleObj>
                </mc:Choice>
                <mc:Fallback>
                  <p:oleObj name="Równanie" r:id="rId15" imgW="368280" imgH="2538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320" y="3718423"/>
                          <a:ext cx="723882" cy="498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pole tekstowe 13"/>
            <p:cNvSpPr txBox="1">
              <a:spLocks noChangeArrowheads="1"/>
            </p:cNvSpPr>
            <p:nvPr/>
          </p:nvSpPr>
          <p:spPr bwMode="auto">
            <a:xfrm>
              <a:off x="2038777" y="3762189"/>
              <a:ext cx="58382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l-PL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szereg jest zbieżny i transformata z istnieje </a:t>
              </a:r>
              <a:endParaRPr lang="pl-PL" sz="120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598488" y="4518025"/>
          <a:ext cx="22415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6" name="Równanie" r:id="rId17" imgW="1143000" imgH="393480" progId="Equation.3">
                  <p:embed/>
                </p:oleObj>
              </mc:Choice>
              <mc:Fallback>
                <p:oleObj name="Równanie" r:id="rId17" imgW="11430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4518025"/>
                        <a:ext cx="2241550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3162300" y="4503738"/>
          <a:ext cx="20177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7" name="Równanie" r:id="rId19" imgW="1028520" imgH="393480" progId="Equation.3">
                  <p:embed/>
                </p:oleObj>
              </mc:Choice>
              <mc:Fallback>
                <p:oleObj name="Równanie" r:id="rId19" imgW="10285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503738"/>
                        <a:ext cx="2017713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8401"/>
            <a:ext cx="9144000" cy="57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2"/>
          <p:cNvSpPr txBox="1">
            <a:spLocks noChangeArrowheads="1"/>
          </p:cNvSpPr>
          <p:nvPr/>
        </p:nvSpPr>
        <p:spPr bwMode="auto">
          <a:xfrm>
            <a:off x="299800" y="786570"/>
            <a:ext cx="568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Transformaty z wybranych sekwencji sygnałów</a:t>
            </a:r>
          </a:p>
        </p:txBody>
      </p:sp>
      <p:pic>
        <p:nvPicPr>
          <p:cNvPr id="3809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17785"/>
            <a:ext cx="9144000" cy="46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12031</TotalTime>
  <Words>1089</Words>
  <Application>Microsoft Office PowerPoint</Application>
  <PresentationFormat>Pokaz na ekranie (4:3)</PresentationFormat>
  <Paragraphs>154</Paragraphs>
  <Slides>38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6" baseType="lpstr">
      <vt:lpstr>Arial</vt:lpstr>
      <vt:lpstr>Calibri</vt:lpstr>
      <vt:lpstr>PLRoman10-Regular</vt:lpstr>
      <vt:lpstr>SanukPro-Medium</vt:lpstr>
      <vt:lpstr>Symbol</vt:lpstr>
      <vt:lpstr>Wingdings</vt:lpstr>
      <vt:lpstr>Motyw pakietu Office</vt:lpstr>
      <vt:lpstr>Równanie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K. Duzinkiewicz</dc:creator>
  <cp:lastModifiedBy>WYKŁAD</cp:lastModifiedBy>
  <cp:revision>449</cp:revision>
  <dcterms:created xsi:type="dcterms:W3CDTF">2009-10-06T19:16:18Z</dcterms:created>
  <dcterms:modified xsi:type="dcterms:W3CDTF">2019-04-24T08:03:25Z</dcterms:modified>
</cp:coreProperties>
</file>