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 id="2147483676" r:id="rId3"/>
    <p:sldMasterId id="2147483690" r:id="rId4"/>
    <p:sldMasterId id="2147483704" r:id="rId5"/>
    <p:sldMasterId id="2147483716" r:id="rId6"/>
    <p:sldMasterId id="2147483730" r:id="rId7"/>
    <p:sldMasterId id="2147483742" r:id="rId8"/>
  </p:sldMasterIdLst>
  <p:notesMasterIdLst>
    <p:notesMasterId r:id="rId201"/>
  </p:notesMasterIdLst>
  <p:handoutMasterIdLst>
    <p:handoutMasterId r:id="rId202"/>
  </p:handoutMasterIdLst>
  <p:sldIdLst>
    <p:sldId id="256" r:id="rId9"/>
    <p:sldId id="257" r:id="rId10"/>
    <p:sldId id="262" r:id="rId11"/>
    <p:sldId id="263" r:id="rId12"/>
    <p:sldId id="314" r:id="rId13"/>
    <p:sldId id="300" r:id="rId14"/>
    <p:sldId id="332" r:id="rId15"/>
    <p:sldId id="311" r:id="rId16"/>
    <p:sldId id="310" r:id="rId17"/>
    <p:sldId id="333" r:id="rId18"/>
    <p:sldId id="319" r:id="rId19"/>
    <p:sldId id="354" r:id="rId20"/>
    <p:sldId id="312" r:id="rId21"/>
    <p:sldId id="355" r:id="rId22"/>
    <p:sldId id="297" r:id="rId23"/>
    <p:sldId id="287" r:id="rId24"/>
    <p:sldId id="288" r:id="rId25"/>
    <p:sldId id="301" r:id="rId26"/>
    <p:sldId id="294" r:id="rId27"/>
    <p:sldId id="295" r:id="rId28"/>
    <p:sldId id="336" r:id="rId29"/>
    <p:sldId id="337" r:id="rId30"/>
    <p:sldId id="426" r:id="rId31"/>
    <p:sldId id="259" r:id="rId32"/>
    <p:sldId id="495" r:id="rId33"/>
    <p:sldId id="496" r:id="rId34"/>
    <p:sldId id="497" r:id="rId35"/>
    <p:sldId id="498" r:id="rId36"/>
    <p:sldId id="425" r:id="rId37"/>
    <p:sldId id="499" r:id="rId38"/>
    <p:sldId id="500" r:id="rId39"/>
    <p:sldId id="351" r:id="rId40"/>
    <p:sldId id="501" r:id="rId41"/>
    <p:sldId id="323" r:id="rId42"/>
    <p:sldId id="316" r:id="rId43"/>
    <p:sldId id="502" r:id="rId44"/>
    <p:sldId id="357" r:id="rId45"/>
    <p:sldId id="503" r:id="rId46"/>
    <p:sldId id="504" r:id="rId47"/>
    <p:sldId id="505" r:id="rId48"/>
    <p:sldId id="325" r:id="rId49"/>
    <p:sldId id="506" r:id="rId50"/>
    <p:sldId id="414" r:id="rId51"/>
    <p:sldId id="507" r:id="rId52"/>
    <p:sldId id="416" r:id="rId53"/>
    <p:sldId id="417" r:id="rId54"/>
    <p:sldId id="508" r:id="rId55"/>
    <p:sldId id="509" r:id="rId56"/>
    <p:sldId id="268" r:id="rId57"/>
    <p:sldId id="427" r:id="rId58"/>
    <p:sldId id="281" r:id="rId59"/>
    <p:sldId id="273" r:id="rId60"/>
    <p:sldId id="274" r:id="rId61"/>
    <p:sldId id="275" r:id="rId62"/>
    <p:sldId id="276" r:id="rId63"/>
    <p:sldId id="277" r:id="rId64"/>
    <p:sldId id="278" r:id="rId65"/>
    <p:sldId id="298" r:id="rId66"/>
    <p:sldId id="428" r:id="rId67"/>
    <p:sldId id="299" r:id="rId68"/>
    <p:sldId id="429" r:id="rId69"/>
    <p:sldId id="430" r:id="rId70"/>
    <p:sldId id="431" r:id="rId71"/>
    <p:sldId id="258" r:id="rId72"/>
    <p:sldId id="292" r:id="rId73"/>
    <p:sldId id="261" r:id="rId74"/>
    <p:sldId id="293" r:id="rId75"/>
    <p:sldId id="265" r:id="rId76"/>
    <p:sldId id="290" r:id="rId77"/>
    <p:sldId id="432" r:id="rId78"/>
    <p:sldId id="302" r:id="rId79"/>
    <p:sldId id="267" r:id="rId80"/>
    <p:sldId id="433" r:id="rId81"/>
    <p:sldId id="269" r:id="rId82"/>
    <p:sldId id="270" r:id="rId83"/>
    <p:sldId id="434" r:id="rId84"/>
    <p:sldId id="271" r:id="rId85"/>
    <p:sldId id="435" r:id="rId86"/>
    <p:sldId id="436" r:id="rId87"/>
    <p:sldId id="272" r:id="rId88"/>
    <p:sldId id="437" r:id="rId89"/>
    <p:sldId id="260" r:id="rId90"/>
    <p:sldId id="438" r:id="rId91"/>
    <p:sldId id="279" r:id="rId92"/>
    <p:sldId id="439" r:id="rId93"/>
    <p:sldId id="440" r:id="rId94"/>
    <p:sldId id="441" r:id="rId95"/>
    <p:sldId id="280" r:id="rId96"/>
    <p:sldId id="442" r:id="rId97"/>
    <p:sldId id="283" r:id="rId98"/>
    <p:sldId id="443" r:id="rId99"/>
    <p:sldId id="444" r:id="rId100"/>
    <p:sldId id="282" r:id="rId101"/>
    <p:sldId id="264" r:id="rId102"/>
    <p:sldId id="445" r:id="rId103"/>
    <p:sldId id="266" r:id="rId104"/>
    <p:sldId id="446" r:id="rId105"/>
    <p:sldId id="447" r:id="rId106"/>
    <p:sldId id="404" r:id="rId107"/>
    <p:sldId id="398" r:id="rId108"/>
    <p:sldId id="407" r:id="rId109"/>
    <p:sldId id="402" r:id="rId110"/>
    <p:sldId id="397" r:id="rId111"/>
    <p:sldId id="401" r:id="rId112"/>
    <p:sldId id="408" r:id="rId113"/>
    <p:sldId id="409" r:id="rId114"/>
    <p:sldId id="410" r:id="rId115"/>
    <p:sldId id="418" r:id="rId116"/>
    <p:sldId id="411" r:id="rId117"/>
    <p:sldId id="400" r:id="rId118"/>
    <p:sldId id="372" r:id="rId119"/>
    <p:sldId id="403" r:id="rId120"/>
    <p:sldId id="412" r:id="rId121"/>
    <p:sldId id="406" r:id="rId122"/>
    <p:sldId id="413" r:id="rId123"/>
    <p:sldId id="419" r:id="rId124"/>
    <p:sldId id="420" r:id="rId125"/>
    <p:sldId id="421" r:id="rId126"/>
    <p:sldId id="448" r:id="rId127"/>
    <p:sldId id="449" r:id="rId128"/>
    <p:sldId id="450" r:id="rId129"/>
    <p:sldId id="451" r:id="rId130"/>
    <p:sldId id="452" r:id="rId131"/>
    <p:sldId id="453" r:id="rId132"/>
    <p:sldId id="454" r:id="rId133"/>
    <p:sldId id="306" r:id="rId134"/>
    <p:sldId id="455" r:id="rId135"/>
    <p:sldId id="305" r:id="rId136"/>
    <p:sldId id="456" r:id="rId137"/>
    <p:sldId id="457" r:id="rId138"/>
    <p:sldId id="458" r:id="rId139"/>
    <p:sldId id="296" r:id="rId140"/>
    <p:sldId id="459" r:id="rId141"/>
    <p:sldId id="460" r:id="rId142"/>
    <p:sldId id="461" r:id="rId143"/>
    <p:sldId id="462" r:id="rId144"/>
    <p:sldId id="463" r:id="rId145"/>
    <p:sldId id="464" r:id="rId146"/>
    <p:sldId id="465" r:id="rId147"/>
    <p:sldId id="466" r:id="rId148"/>
    <p:sldId id="307" r:id="rId149"/>
    <p:sldId id="304" r:id="rId150"/>
    <p:sldId id="308" r:id="rId151"/>
    <p:sldId id="467" r:id="rId152"/>
    <p:sldId id="468" r:id="rId153"/>
    <p:sldId id="469" r:id="rId154"/>
    <p:sldId id="470" r:id="rId155"/>
    <p:sldId id="471" r:id="rId156"/>
    <p:sldId id="472" r:id="rId157"/>
    <p:sldId id="473" r:id="rId158"/>
    <p:sldId id="474" r:id="rId159"/>
    <p:sldId id="475" r:id="rId160"/>
    <p:sldId id="476" r:id="rId161"/>
    <p:sldId id="477" r:id="rId162"/>
    <p:sldId id="478" r:id="rId163"/>
    <p:sldId id="479" r:id="rId164"/>
    <p:sldId id="480" r:id="rId165"/>
    <p:sldId id="481" r:id="rId166"/>
    <p:sldId id="482" r:id="rId167"/>
    <p:sldId id="483" r:id="rId168"/>
    <p:sldId id="484" r:id="rId169"/>
    <p:sldId id="485" r:id="rId170"/>
    <p:sldId id="486" r:id="rId171"/>
    <p:sldId id="284" r:id="rId172"/>
    <p:sldId id="285" r:id="rId173"/>
    <p:sldId id="487" r:id="rId174"/>
    <p:sldId id="488" r:id="rId175"/>
    <p:sldId id="489" r:id="rId176"/>
    <p:sldId id="490" r:id="rId177"/>
    <p:sldId id="491" r:id="rId178"/>
    <p:sldId id="388" r:id="rId179"/>
    <p:sldId id="390" r:id="rId180"/>
    <p:sldId id="387" r:id="rId181"/>
    <p:sldId id="389" r:id="rId182"/>
    <p:sldId id="385" r:id="rId183"/>
    <p:sldId id="386" r:id="rId184"/>
    <p:sldId id="353" r:id="rId185"/>
    <p:sldId id="379" r:id="rId186"/>
    <p:sldId id="492" r:id="rId187"/>
    <p:sldId id="373" r:id="rId188"/>
    <p:sldId id="382" r:id="rId189"/>
    <p:sldId id="381" r:id="rId190"/>
    <p:sldId id="380" r:id="rId191"/>
    <p:sldId id="384" r:id="rId192"/>
    <p:sldId id="345" r:id="rId193"/>
    <p:sldId id="394" r:id="rId194"/>
    <p:sldId id="391" r:id="rId195"/>
    <p:sldId id="392" r:id="rId196"/>
    <p:sldId id="393" r:id="rId197"/>
    <p:sldId id="383" r:id="rId198"/>
    <p:sldId id="493" r:id="rId199"/>
    <p:sldId id="494" r:id="rId200"/>
  </p:sldIdLst>
  <p:sldSz cx="9144000" cy="6858000" type="screen4x3"/>
  <p:notesSz cx="6669088" cy="9926638"/>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9F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Styl pośredni 2 — Ak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15441" autoAdjust="0"/>
    <p:restoredTop sz="86438" autoAdjust="0"/>
  </p:normalViewPr>
  <p:slideViewPr>
    <p:cSldViewPr>
      <p:cViewPr varScale="1">
        <p:scale>
          <a:sx n="58" d="100"/>
          <a:sy n="58" d="100"/>
        </p:scale>
        <p:origin x="1524" y="3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Lst>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7" d="100"/>
          <a:sy n="47" d="100"/>
        </p:scale>
        <p:origin x="2812" y="40"/>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205" Type="http://schemas.openxmlformats.org/officeDocument/2006/relationships/theme" Target="theme/theme1.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206" Type="http://schemas.openxmlformats.org/officeDocument/2006/relationships/tableStyles" Target="tableStyles.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6" Type="http://schemas.openxmlformats.org/officeDocument/2006/relationships/slideMaster" Target="slideMasters/slideMaster6.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13" Type="http://schemas.openxmlformats.org/officeDocument/2006/relationships/slide" Target="slides/slide5.xml"/><Relationship Id="rId109" Type="http://schemas.openxmlformats.org/officeDocument/2006/relationships/slide" Target="slides/slide101.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7.xml"/><Relationship Id="rId162" Type="http://schemas.openxmlformats.org/officeDocument/2006/relationships/slide" Target="slides/slide154.xml"/><Relationship Id="rId183" Type="http://schemas.openxmlformats.org/officeDocument/2006/relationships/slide" Target="slides/slide175.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199" Type="http://schemas.openxmlformats.org/officeDocument/2006/relationships/slide" Target="slides/slide191.xml"/><Relationship Id="rId203"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190" Type="http://schemas.openxmlformats.org/officeDocument/2006/relationships/slide" Target="slides/slide182.xml"/><Relationship Id="rId204" Type="http://schemas.openxmlformats.org/officeDocument/2006/relationships/viewProps" Target="view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notesMaster" Target="notesMasters/notesMaster1.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202" Type="http://schemas.openxmlformats.org/officeDocument/2006/relationships/handoutMaster" Target="handoutMasters/handoutMaster1.xml"/><Relationship Id="rId18" Type="http://schemas.openxmlformats.org/officeDocument/2006/relationships/slide" Target="slides/slide10.xml"/><Relationship Id="rId39" Type="http://schemas.openxmlformats.org/officeDocument/2006/relationships/slide" Target="slides/slide31.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s>
</file>

<file path=ppt/_rels/viewProps.xml.rels><?xml version="1.0" encoding="UTF-8" standalone="yes"?>
<Relationships xmlns="http://schemas.openxmlformats.org/package/2006/relationships"><Relationship Id="rId8" Type="http://schemas.openxmlformats.org/officeDocument/2006/relationships/slide" Target="slides/slide179.xml"/><Relationship Id="rId13" Type="http://schemas.openxmlformats.org/officeDocument/2006/relationships/slide" Target="slides/slide184.xml"/><Relationship Id="rId18" Type="http://schemas.openxmlformats.org/officeDocument/2006/relationships/slide" Target="slides/slide189.xml"/><Relationship Id="rId3" Type="http://schemas.openxmlformats.org/officeDocument/2006/relationships/slide" Target="slides/slide174.xml"/><Relationship Id="rId7" Type="http://schemas.openxmlformats.org/officeDocument/2006/relationships/slide" Target="slides/slide178.xml"/><Relationship Id="rId12" Type="http://schemas.openxmlformats.org/officeDocument/2006/relationships/slide" Target="slides/slide183.xml"/><Relationship Id="rId17" Type="http://schemas.openxmlformats.org/officeDocument/2006/relationships/slide" Target="slides/slide188.xml"/><Relationship Id="rId2" Type="http://schemas.openxmlformats.org/officeDocument/2006/relationships/slide" Target="slides/slide173.xml"/><Relationship Id="rId16" Type="http://schemas.openxmlformats.org/officeDocument/2006/relationships/slide" Target="slides/slide187.xml"/><Relationship Id="rId1" Type="http://schemas.openxmlformats.org/officeDocument/2006/relationships/slide" Target="slides/slide111.xml"/><Relationship Id="rId6" Type="http://schemas.openxmlformats.org/officeDocument/2006/relationships/slide" Target="slides/slide177.xml"/><Relationship Id="rId11" Type="http://schemas.openxmlformats.org/officeDocument/2006/relationships/slide" Target="slides/slide182.xml"/><Relationship Id="rId5" Type="http://schemas.openxmlformats.org/officeDocument/2006/relationships/slide" Target="slides/slide176.xml"/><Relationship Id="rId15" Type="http://schemas.openxmlformats.org/officeDocument/2006/relationships/slide" Target="slides/slide186.xml"/><Relationship Id="rId10" Type="http://schemas.openxmlformats.org/officeDocument/2006/relationships/slide" Target="slides/slide181.xml"/><Relationship Id="rId19" Type="http://schemas.openxmlformats.org/officeDocument/2006/relationships/slide" Target="slides/slide190.xml"/><Relationship Id="rId4" Type="http://schemas.openxmlformats.org/officeDocument/2006/relationships/slide" Target="slides/slide175.xml"/><Relationship Id="rId9" Type="http://schemas.openxmlformats.org/officeDocument/2006/relationships/slide" Target="slides/slide180.xml"/><Relationship Id="rId14" Type="http://schemas.openxmlformats.org/officeDocument/2006/relationships/slide" Target="slides/slide18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pl-PL"/>
              <a:t>Rangi zagrożeń na stanowisku prac</a:t>
            </a:r>
            <a:r>
              <a:rPr lang="pl-PL" baseline="0"/>
              <a:t>y kierowcy</a:t>
            </a:r>
            <a:r>
              <a:rPr lang="pl-PL"/>
              <a:t>
 (n=6;m=21; k=0,4449; CHI</a:t>
            </a:r>
            <a:r>
              <a:rPr lang="pl-PL" baseline="0"/>
              <a:t> = 35,64</a:t>
            </a:r>
            <a:r>
              <a:rPr lang="pl-PL"/>
              <a:t>)</a:t>
            </a:r>
          </a:p>
        </c:rich>
      </c:tx>
      <c:layout>
        <c:manualLayout>
          <c:xMode val="edge"/>
          <c:yMode val="edge"/>
          <c:x val="0.21501718736770806"/>
          <c:y val="3.0890800571636737E-3"/>
        </c:manualLayout>
      </c:layout>
      <c:overlay val="0"/>
      <c:spPr>
        <a:noFill/>
        <a:ln w="25400">
          <a:noFill/>
        </a:ln>
      </c:spPr>
    </c:title>
    <c:autoTitleDeleted val="0"/>
    <c:plotArea>
      <c:layout>
        <c:manualLayout>
          <c:layoutTarget val="inner"/>
          <c:xMode val="edge"/>
          <c:yMode val="edge"/>
          <c:x val="0.14675780146601189"/>
          <c:y val="0.28712963828395188"/>
          <c:w val="0.82935222688932086"/>
          <c:h val="0.33333440766298011"/>
        </c:manualLayout>
      </c:layout>
      <c:barChart>
        <c:barDir val="col"/>
        <c:grouping val="clustered"/>
        <c:varyColors val="0"/>
        <c:ser>
          <c:idx val="0"/>
          <c:order val="0"/>
          <c:spPr>
            <a:solidFill>
              <a:srgbClr val="FF0000"/>
            </a:solidFill>
            <a:ln w="12700">
              <a:solidFill>
                <a:srgbClr val="000000"/>
              </a:solidFill>
              <a:prstDash val="solid"/>
            </a:ln>
          </c:spPr>
          <c:invertIfNegative val="0"/>
          <c:cat>
            <c:strRef>
              <c:f>'KIE(20-6) 22.02.19'!$C$114:$C$119</c:f>
              <c:strCache>
                <c:ptCount val="6"/>
                <c:pt idx="0">
                  <c:v>X1-Kolizja</c:v>
                </c:pt>
                <c:pt idx="1">
                  <c:v>X3-Załadunek</c:v>
                </c:pt>
                <c:pt idx="2">
                  <c:v>X2-Przemieszczanie w pionie</c:v>
                </c:pt>
                <c:pt idx="3">
                  <c:v>X4-Naprawy </c:v>
                </c:pt>
                <c:pt idx="4">
                  <c:v>X6-Kontakt z klientem</c:v>
                </c:pt>
                <c:pt idx="5">
                  <c:v>X5- Konserwacja</c:v>
                </c:pt>
              </c:strCache>
            </c:strRef>
          </c:cat>
          <c:val>
            <c:numRef>
              <c:f>'KIE(20-6) 22.02.19'!$F$114:$F$119</c:f>
              <c:numCache>
                <c:formatCode>0.0000</c:formatCode>
                <c:ptCount val="6"/>
                <c:pt idx="0">
                  <c:v>0.25850340136054423</c:v>
                </c:pt>
                <c:pt idx="1">
                  <c:v>0.20181405895691609</c:v>
                </c:pt>
                <c:pt idx="2">
                  <c:v>0.17006802721088435</c:v>
                </c:pt>
                <c:pt idx="3">
                  <c:v>0.16099773242630386</c:v>
                </c:pt>
                <c:pt idx="4">
                  <c:v>0.11337868480725624</c:v>
                </c:pt>
                <c:pt idx="5">
                  <c:v>9.5238095238095233E-2</c:v>
                </c:pt>
              </c:numCache>
            </c:numRef>
          </c:val>
          <c:extLst>
            <c:ext xmlns:c16="http://schemas.microsoft.com/office/drawing/2014/chart" uri="{C3380CC4-5D6E-409C-BE32-E72D297353CC}">
              <c16:uniqueId val="{00000000-0828-4276-9BEB-FBD6A8FC3364}"/>
            </c:ext>
          </c:extLst>
        </c:ser>
        <c:dLbls>
          <c:showLegendKey val="0"/>
          <c:showVal val="0"/>
          <c:showCatName val="0"/>
          <c:showSerName val="0"/>
          <c:showPercent val="0"/>
          <c:showBubbleSize val="0"/>
        </c:dLbls>
        <c:gapWidth val="150"/>
        <c:axId val="95843920"/>
        <c:axId val="95844704"/>
      </c:barChart>
      <c:catAx>
        <c:axId val="95843920"/>
        <c:scaling>
          <c:orientation val="minMax"/>
        </c:scaling>
        <c:delete val="0"/>
        <c:axPos val="b"/>
        <c:numFmt formatCode="General" sourceLinked="1"/>
        <c:majorTickMark val="out"/>
        <c:minorTickMark val="none"/>
        <c:tickLblPos val="nextTo"/>
        <c:spPr>
          <a:ln w="3175">
            <a:solidFill>
              <a:srgbClr val="000000"/>
            </a:solidFill>
            <a:prstDash val="solid"/>
          </a:ln>
        </c:spPr>
        <c:txPr>
          <a:bodyPr rot="-2700000" vert="horz"/>
          <a:lstStyle/>
          <a:p>
            <a:pPr>
              <a:defRPr sz="500" b="1" i="0" u="none" strike="noStrike" baseline="0">
                <a:solidFill>
                  <a:srgbClr val="000000"/>
                </a:solidFill>
                <a:latin typeface="Arial"/>
                <a:ea typeface="Arial"/>
                <a:cs typeface="Arial"/>
              </a:defRPr>
            </a:pPr>
            <a:endParaRPr lang="pl-PL"/>
          </a:p>
        </c:txPr>
        <c:crossAx val="95844704"/>
        <c:crosses val="autoZero"/>
        <c:auto val="1"/>
        <c:lblAlgn val="ctr"/>
        <c:lblOffset val="100"/>
        <c:tickLblSkip val="1"/>
        <c:tickMarkSkip val="1"/>
        <c:noMultiLvlLbl val="0"/>
      </c:catAx>
      <c:valAx>
        <c:axId val="95844704"/>
        <c:scaling>
          <c:orientation val="minMax"/>
        </c:scaling>
        <c:delete val="0"/>
        <c:axPos val="l"/>
        <c:majorGridlines>
          <c:spPr>
            <a:ln w="3175">
              <a:solidFill>
                <a:srgbClr val="000000"/>
              </a:solidFill>
              <a:prstDash val="solid"/>
            </a:ln>
          </c:spPr>
        </c:majorGridlines>
        <c:numFmt formatCode="0.0000" sourceLinked="1"/>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pl-PL"/>
          </a:p>
        </c:txPr>
        <c:crossAx val="95843920"/>
        <c:crosses val="autoZero"/>
        <c:crossBetween val="between"/>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175" b="0" i="0" u="none" strike="noStrike" baseline="0">
          <a:solidFill>
            <a:srgbClr val="000000"/>
          </a:solidFill>
          <a:latin typeface="Arial"/>
          <a:ea typeface="Arial"/>
          <a:cs typeface="Arial"/>
        </a:defRPr>
      </a:pPr>
      <a:endParaRPr lang="pl-P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1200" b="1" i="0" u="none" strike="noStrike" baseline="0">
                <a:solidFill>
                  <a:srgbClr val="000000"/>
                </a:solidFill>
                <a:latin typeface="Arial"/>
                <a:ea typeface="Arial"/>
                <a:cs typeface="Arial"/>
              </a:defRPr>
            </a:pPr>
            <a:r>
              <a:rPr lang="pl-PL"/>
              <a:t>Rangi zagrożeń na stanowisku prac</a:t>
            </a:r>
            <a:r>
              <a:rPr lang="pl-PL" baseline="0"/>
              <a:t>y kierowcy</a:t>
            </a:r>
            <a:r>
              <a:rPr lang="pl-PL"/>
              <a:t>                      </a:t>
            </a:r>
          </a:p>
          <a:p>
            <a:pPr algn="ctr">
              <a:defRPr sz="1200" b="1" i="0" u="none" strike="noStrike" baseline="0">
                <a:solidFill>
                  <a:srgbClr val="000000"/>
                </a:solidFill>
                <a:latin typeface="Arial"/>
                <a:ea typeface="Arial"/>
                <a:cs typeface="Arial"/>
              </a:defRPr>
            </a:pPr>
            <a:r>
              <a:rPr lang="pl-PL"/>
              <a:t>(n=6;m=21; k=0,4449; CHI= 35,64)</a:t>
            </a:r>
          </a:p>
        </c:rich>
      </c:tx>
      <c:layout>
        <c:manualLayout>
          <c:xMode val="edge"/>
          <c:yMode val="edge"/>
          <c:x val="0.23818327056943969"/>
          <c:y val="3.6231884057971016E-2"/>
        </c:manualLayout>
      </c:layout>
      <c:overlay val="0"/>
      <c:spPr>
        <a:noFill/>
        <a:ln w="25400">
          <a:noFill/>
        </a:ln>
      </c:spPr>
    </c:title>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0.24728669785841986"/>
          <c:y val="0.33031581176804248"/>
          <c:w val="0.46508239610145352"/>
          <c:h val="0.39794757984332535"/>
        </c:manualLayout>
      </c:layout>
      <c:pie3DChart>
        <c:varyColors val="1"/>
        <c:ser>
          <c:idx val="0"/>
          <c:order val="0"/>
          <c:spPr>
            <a:solidFill>
              <a:srgbClr val="9999FF"/>
            </a:solidFill>
            <a:ln w="12700">
              <a:solidFill>
                <a:srgbClr val="000000"/>
              </a:solidFill>
              <a:prstDash val="solid"/>
            </a:ln>
          </c:spPr>
          <c:explosion val="25"/>
          <c:dPt>
            <c:idx val="1"/>
            <c:bubble3D val="0"/>
            <c:spPr>
              <a:solidFill>
                <a:srgbClr val="993366"/>
              </a:solidFill>
              <a:ln w="12700">
                <a:solidFill>
                  <a:srgbClr val="000000"/>
                </a:solidFill>
                <a:prstDash val="solid"/>
              </a:ln>
            </c:spPr>
            <c:extLst>
              <c:ext xmlns:c16="http://schemas.microsoft.com/office/drawing/2014/chart" uri="{C3380CC4-5D6E-409C-BE32-E72D297353CC}">
                <c16:uniqueId val="{00000001-2D69-48FB-8C9D-981E0DF985A4}"/>
              </c:ext>
            </c:extLst>
          </c:dPt>
          <c:dPt>
            <c:idx val="2"/>
            <c:bubble3D val="0"/>
            <c:spPr>
              <a:solidFill>
                <a:srgbClr val="FFFFCC"/>
              </a:solidFill>
              <a:ln w="12700">
                <a:solidFill>
                  <a:srgbClr val="000000"/>
                </a:solidFill>
                <a:prstDash val="solid"/>
              </a:ln>
            </c:spPr>
            <c:extLst>
              <c:ext xmlns:c16="http://schemas.microsoft.com/office/drawing/2014/chart" uri="{C3380CC4-5D6E-409C-BE32-E72D297353CC}">
                <c16:uniqueId val="{00000003-2D69-48FB-8C9D-981E0DF985A4}"/>
              </c:ext>
            </c:extLst>
          </c:dPt>
          <c:dPt>
            <c:idx val="3"/>
            <c:bubble3D val="0"/>
            <c:spPr>
              <a:solidFill>
                <a:srgbClr val="CCFFFF"/>
              </a:solidFill>
              <a:ln w="12700">
                <a:solidFill>
                  <a:srgbClr val="000000"/>
                </a:solidFill>
                <a:prstDash val="solid"/>
              </a:ln>
            </c:spPr>
            <c:extLst>
              <c:ext xmlns:c16="http://schemas.microsoft.com/office/drawing/2014/chart" uri="{C3380CC4-5D6E-409C-BE32-E72D297353CC}">
                <c16:uniqueId val="{00000005-2D69-48FB-8C9D-981E0DF985A4}"/>
              </c:ext>
            </c:extLst>
          </c:dPt>
          <c:dPt>
            <c:idx val="4"/>
            <c:bubble3D val="0"/>
            <c:spPr>
              <a:solidFill>
                <a:srgbClr val="660066"/>
              </a:solidFill>
              <a:ln w="12700">
                <a:solidFill>
                  <a:srgbClr val="000000"/>
                </a:solidFill>
                <a:prstDash val="solid"/>
              </a:ln>
            </c:spPr>
            <c:extLst>
              <c:ext xmlns:c16="http://schemas.microsoft.com/office/drawing/2014/chart" uri="{C3380CC4-5D6E-409C-BE32-E72D297353CC}">
                <c16:uniqueId val="{00000007-2D69-48FB-8C9D-981E0DF985A4}"/>
              </c:ext>
            </c:extLst>
          </c:dPt>
          <c:dPt>
            <c:idx val="5"/>
            <c:bubble3D val="0"/>
            <c:spPr>
              <a:solidFill>
                <a:srgbClr val="FF8080"/>
              </a:solidFill>
              <a:ln w="12700">
                <a:solidFill>
                  <a:srgbClr val="000000"/>
                </a:solidFill>
                <a:prstDash val="solid"/>
              </a:ln>
            </c:spPr>
            <c:extLst>
              <c:ext xmlns:c16="http://schemas.microsoft.com/office/drawing/2014/chart" uri="{C3380CC4-5D6E-409C-BE32-E72D297353CC}">
                <c16:uniqueId val="{00000009-2D69-48FB-8C9D-981E0DF985A4}"/>
              </c:ext>
            </c:extLst>
          </c:dPt>
          <c:dPt>
            <c:idx val="6"/>
            <c:bubble3D val="0"/>
            <c:spPr>
              <a:solidFill>
                <a:srgbClr val="0066CC"/>
              </a:solidFill>
              <a:ln w="12700">
                <a:solidFill>
                  <a:srgbClr val="000000"/>
                </a:solidFill>
                <a:prstDash val="solid"/>
              </a:ln>
            </c:spPr>
            <c:extLst>
              <c:ext xmlns:c16="http://schemas.microsoft.com/office/drawing/2014/chart" uri="{C3380CC4-5D6E-409C-BE32-E72D297353CC}">
                <c16:uniqueId val="{0000000B-2D69-48FB-8C9D-981E0DF985A4}"/>
              </c:ext>
            </c:extLst>
          </c:dPt>
          <c:dPt>
            <c:idx val="7"/>
            <c:bubble3D val="0"/>
            <c:spPr>
              <a:solidFill>
                <a:srgbClr val="CCCCFF"/>
              </a:solidFill>
              <a:ln w="12700">
                <a:solidFill>
                  <a:srgbClr val="000000"/>
                </a:solidFill>
                <a:prstDash val="solid"/>
              </a:ln>
            </c:spPr>
            <c:extLst>
              <c:ext xmlns:c16="http://schemas.microsoft.com/office/drawing/2014/chart" uri="{C3380CC4-5D6E-409C-BE32-E72D297353CC}">
                <c16:uniqueId val="{0000000D-2D69-48FB-8C9D-981E0DF985A4}"/>
              </c:ext>
            </c:extLst>
          </c:dPt>
          <c:dPt>
            <c:idx val="8"/>
            <c:bubble3D val="0"/>
            <c:spPr>
              <a:solidFill>
                <a:srgbClr val="000080"/>
              </a:solidFill>
              <a:ln w="12700">
                <a:solidFill>
                  <a:srgbClr val="000000"/>
                </a:solidFill>
                <a:prstDash val="solid"/>
              </a:ln>
            </c:spPr>
            <c:extLst>
              <c:ext xmlns:c16="http://schemas.microsoft.com/office/drawing/2014/chart" uri="{C3380CC4-5D6E-409C-BE32-E72D297353CC}">
                <c16:uniqueId val="{0000000F-2D69-48FB-8C9D-981E0DF985A4}"/>
              </c:ext>
            </c:extLst>
          </c:dPt>
          <c:dPt>
            <c:idx val="9"/>
            <c:bubble3D val="0"/>
            <c:spPr>
              <a:solidFill>
                <a:srgbClr val="FF00FF"/>
              </a:solidFill>
              <a:ln w="12700">
                <a:solidFill>
                  <a:srgbClr val="000000"/>
                </a:solidFill>
                <a:prstDash val="solid"/>
              </a:ln>
            </c:spPr>
            <c:extLst>
              <c:ext xmlns:c16="http://schemas.microsoft.com/office/drawing/2014/chart" uri="{C3380CC4-5D6E-409C-BE32-E72D297353CC}">
                <c16:uniqueId val="{00000011-2D69-48FB-8C9D-981E0DF985A4}"/>
              </c:ext>
            </c:extLst>
          </c:dPt>
          <c:dPt>
            <c:idx val="10"/>
            <c:bubble3D val="0"/>
            <c:spPr>
              <a:solidFill>
                <a:srgbClr val="FFFF00"/>
              </a:solidFill>
              <a:ln w="12700">
                <a:solidFill>
                  <a:srgbClr val="000000"/>
                </a:solidFill>
                <a:prstDash val="solid"/>
              </a:ln>
            </c:spPr>
            <c:extLst>
              <c:ext xmlns:c16="http://schemas.microsoft.com/office/drawing/2014/chart" uri="{C3380CC4-5D6E-409C-BE32-E72D297353CC}">
                <c16:uniqueId val="{00000013-2D69-48FB-8C9D-981E0DF985A4}"/>
              </c:ext>
            </c:extLst>
          </c:dPt>
          <c:dPt>
            <c:idx val="11"/>
            <c:bubble3D val="0"/>
            <c:spPr>
              <a:solidFill>
                <a:srgbClr val="00FFFF"/>
              </a:solidFill>
              <a:ln w="12700">
                <a:solidFill>
                  <a:srgbClr val="000000"/>
                </a:solidFill>
                <a:prstDash val="solid"/>
              </a:ln>
            </c:spPr>
            <c:extLst>
              <c:ext xmlns:c16="http://schemas.microsoft.com/office/drawing/2014/chart" uri="{C3380CC4-5D6E-409C-BE32-E72D297353CC}">
                <c16:uniqueId val="{00000015-2D69-48FB-8C9D-981E0DF985A4}"/>
              </c:ext>
            </c:extLst>
          </c:dPt>
          <c:dLbls>
            <c:dLbl>
              <c:idx val="0"/>
              <c:layout>
                <c:manualLayout>
                  <c:x val="9.2995380408366825E-3"/>
                  <c:y val="-0.1823572596903647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6-2D69-48FB-8C9D-981E0DF985A4}"/>
                </c:ext>
              </c:extLst>
            </c:dLbl>
            <c:dLbl>
              <c:idx val="1"/>
              <c:layout>
                <c:manualLayout>
                  <c:x val="0.1225661768124395"/>
                  <c:y val="-7.9099212762610682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D69-48FB-8C9D-981E0DF985A4}"/>
                </c:ext>
              </c:extLst>
            </c:dLbl>
            <c:dLbl>
              <c:idx val="2"/>
              <c:layout>
                <c:manualLayout>
                  <c:x val="0.12164580876665779"/>
                  <c:y val="0.1917346180127919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D69-48FB-8C9D-981E0DF985A4}"/>
                </c:ext>
              </c:extLst>
            </c:dLbl>
            <c:dLbl>
              <c:idx val="3"/>
              <c:layout>
                <c:manualLayout>
                  <c:x val="4.4104124665576144E-2"/>
                  <c:y val="0.1541317661379284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D69-48FB-8C9D-981E0DF985A4}"/>
                </c:ext>
              </c:extLst>
            </c:dLbl>
            <c:dLbl>
              <c:idx val="4"/>
              <c:layout>
                <c:manualLayout>
                  <c:x val="-6.8486777317086578E-2"/>
                  <c:y val="-5.451971155589976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D69-48FB-8C9D-981E0DF985A4}"/>
                </c:ext>
              </c:extLst>
            </c:dLbl>
            <c:dLbl>
              <c:idx val="5"/>
              <c:layout>
                <c:manualLayout>
                  <c:x val="-5.7916914975000108E-2"/>
                  <c:y val="-0.1659798472623492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D69-48FB-8C9D-981E0DF985A4}"/>
                </c:ext>
              </c:extLst>
            </c:dLbl>
            <c:dLbl>
              <c:idx val="6"/>
              <c:layout>
                <c:manualLayout>
                  <c:x val="-0.15750280007269624"/>
                  <c:y val="7.97299250637148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D69-48FB-8C9D-981E0DF985A4}"/>
                </c:ext>
              </c:extLst>
            </c:dLbl>
            <c:dLbl>
              <c:idx val="7"/>
              <c:layout>
                <c:manualLayout>
                  <c:x val="-8.4479440069991252E-2"/>
                  <c:y val="-0.1536368823462284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D69-48FB-8C9D-981E0DF985A4}"/>
                </c:ext>
              </c:extLst>
            </c:dLbl>
            <c:dLbl>
              <c:idx val="8"/>
              <c:layout>
                <c:manualLayout>
                  <c:x val="-0.16695229521430593"/>
                  <c:y val="-0.1368648484156871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2D69-48FB-8C9D-981E0DF985A4}"/>
                </c:ext>
              </c:extLst>
            </c:dLbl>
            <c:dLbl>
              <c:idx val="9"/>
              <c:layout>
                <c:manualLayout>
                  <c:x val="-0.19348457503932551"/>
                  <c:y val="-0.1929829966906311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2D69-48FB-8C9D-981E0DF985A4}"/>
                </c:ext>
              </c:extLst>
            </c:dLbl>
            <c:dLbl>
              <c:idx val="10"/>
              <c:layout>
                <c:manualLayout>
                  <c:x val="-5.0648592525255227E-3"/>
                  <c:y val="-0.1952550496405340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2D69-48FB-8C9D-981E0DF985A4}"/>
                </c:ext>
              </c:extLst>
            </c:dLbl>
            <c:dLbl>
              <c:idx val="11"/>
              <c:layout>
                <c:manualLayout>
                  <c:x val="0.14274044649480447"/>
                  <c:y val="-0.1886257550643632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2D69-48FB-8C9D-981E0DF985A4}"/>
                </c:ext>
              </c:extLst>
            </c:dLbl>
            <c:dLbl>
              <c:idx val="12"/>
              <c:layout>
                <c:manualLayout>
                  <c:xMode val="edge"/>
                  <c:yMode val="edge"/>
                  <c:x val="9.3378685220816895E-2"/>
                  <c:y val="0.4565233544332907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2D69-48FB-8C9D-981E0DF985A4}"/>
                </c:ext>
              </c:extLst>
            </c:dLbl>
            <c:dLbl>
              <c:idx val="13"/>
              <c:layout>
                <c:manualLayout>
                  <c:xMode val="edge"/>
                  <c:yMode val="edge"/>
                  <c:x val="0.49066254597847525"/>
                  <c:y val="0.2391312808936290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8-2D69-48FB-8C9D-981E0DF985A4}"/>
                </c:ext>
              </c:extLst>
            </c:dLbl>
            <c:dLbl>
              <c:idx val="14"/>
              <c:layout>
                <c:manualLayout>
                  <c:xMode val="edge"/>
                  <c:yMode val="edge"/>
                  <c:x val="0.51782725440634814"/>
                  <c:y val="0.4130449397253588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9-2D69-48FB-8C9D-981E0DF985A4}"/>
                </c:ext>
              </c:extLst>
            </c:dLbl>
            <c:numFmt formatCode="0.00%" sourceLinked="0"/>
            <c:spPr>
              <a:noFill/>
              <a:ln w="25400">
                <a:noFill/>
              </a:ln>
            </c:spPr>
            <c:txPr>
              <a:bodyPr/>
              <a:lstStyle/>
              <a:p>
                <a:pPr>
                  <a:defRPr sz="800" b="1" i="0" u="none" strike="noStrike" baseline="0">
                    <a:solidFill>
                      <a:srgbClr val="000000"/>
                    </a:solidFill>
                    <a:latin typeface="Arial"/>
                    <a:ea typeface="Arial"/>
                    <a:cs typeface="Arial"/>
                  </a:defRPr>
                </a:pPr>
                <a:endParaRPr lang="pl-PL"/>
              </a:p>
            </c:txPr>
            <c:showLegendKey val="0"/>
            <c:showVal val="0"/>
            <c:showCatName val="1"/>
            <c:showSerName val="0"/>
            <c:showPercent val="1"/>
            <c:showBubbleSize val="0"/>
            <c:showLeaderLines val="1"/>
            <c:extLst>
              <c:ext xmlns:c15="http://schemas.microsoft.com/office/drawing/2012/chart" uri="{CE6537A1-D6FC-4f65-9D91-7224C49458BB}"/>
            </c:extLst>
          </c:dLbls>
          <c:cat>
            <c:strRef>
              <c:f>'KIE(20-6) 22.02.19'!$C$79:$C$84</c:f>
              <c:strCache>
                <c:ptCount val="6"/>
                <c:pt idx="0">
                  <c:v>X1-Kolizja</c:v>
                </c:pt>
                <c:pt idx="1">
                  <c:v>X2-Przemieszczanie w pionie</c:v>
                </c:pt>
                <c:pt idx="2">
                  <c:v>X3-Załadunek</c:v>
                </c:pt>
                <c:pt idx="3">
                  <c:v>X4-Naprawy </c:v>
                </c:pt>
                <c:pt idx="4">
                  <c:v>X5- Konserwacja</c:v>
                </c:pt>
                <c:pt idx="5">
                  <c:v>X6-Kontakt z klientem</c:v>
                </c:pt>
              </c:strCache>
            </c:strRef>
          </c:cat>
          <c:val>
            <c:numRef>
              <c:f>'KIE(20-6) 22.02.19'!$F$79:$F$84</c:f>
              <c:numCache>
                <c:formatCode>0.0000</c:formatCode>
                <c:ptCount val="6"/>
                <c:pt idx="0">
                  <c:v>0.25850340136054423</c:v>
                </c:pt>
                <c:pt idx="1">
                  <c:v>0.17006802721088435</c:v>
                </c:pt>
                <c:pt idx="2">
                  <c:v>0.20181405895691609</c:v>
                </c:pt>
                <c:pt idx="3">
                  <c:v>0.16099773242630386</c:v>
                </c:pt>
                <c:pt idx="4">
                  <c:v>9.5238095238095233E-2</c:v>
                </c:pt>
                <c:pt idx="5">
                  <c:v>0.11337868480725624</c:v>
                </c:pt>
              </c:numCache>
            </c:numRef>
          </c:val>
          <c:extLst>
            <c:ext xmlns:c16="http://schemas.microsoft.com/office/drawing/2014/chart" uri="{C3380CC4-5D6E-409C-BE32-E72D297353CC}">
              <c16:uniqueId val="{0000001A-2D69-48FB-8C9D-981E0DF985A4}"/>
            </c:ext>
          </c:extLst>
        </c:ser>
        <c:dLbls>
          <c:showLegendKey val="0"/>
          <c:showVal val="0"/>
          <c:showCatName val="1"/>
          <c:showSerName val="0"/>
          <c:showPercent val="1"/>
          <c:showBubbleSize val="0"/>
          <c:showLeaderLines val="1"/>
        </c:dLbls>
      </c:pie3DChart>
      <c:spPr>
        <a:noFill/>
        <a:ln w="25400">
          <a:noFill/>
        </a:ln>
      </c:spPr>
    </c:plotArea>
    <c:plotVisOnly val="1"/>
    <c:dispBlanksAs val="zero"/>
    <c:showDLblsOverMax val="0"/>
  </c:chart>
  <c:spPr>
    <a:solidFill>
      <a:srgbClr val="FFFFFF"/>
    </a:solidFill>
    <a:ln w="3175">
      <a:solidFill>
        <a:srgbClr val="000000"/>
      </a:solidFill>
      <a:prstDash val="solid"/>
    </a:ln>
  </c:spPr>
  <c:txPr>
    <a:bodyPr/>
    <a:lstStyle/>
    <a:p>
      <a:pPr>
        <a:defRPr sz="975" b="0" i="0" u="none" strike="noStrike" baseline="0">
          <a:solidFill>
            <a:srgbClr val="000000"/>
          </a:solidFill>
          <a:latin typeface="Arial"/>
          <a:ea typeface="Arial"/>
          <a:cs typeface="Arial"/>
        </a:defRPr>
      </a:pPr>
      <a:endParaRPr lang="pl-PL"/>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18E4B5-FCE2-40B5-8AEC-2B24E9AC39A1}" type="doc">
      <dgm:prSet loTypeId="urn:microsoft.com/office/officeart/2005/8/layout/orgChart1" loCatId="hierarchy" qsTypeId="urn:microsoft.com/office/officeart/2005/8/quickstyle/simple1" qsCatId="simple" csTypeId="urn:microsoft.com/office/officeart/2005/8/colors/accent1_2" csCatId="accent1" phldr="1"/>
      <dgm:spPr/>
    </dgm:pt>
    <dgm:pt modelId="{A00CF4AA-5D76-4878-AD2A-075BD485951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dirty="0">
              <a:ln>
                <a:noFill/>
              </a:ln>
              <a:solidFill>
                <a:schemeClr val="tx1"/>
              </a:solidFill>
              <a:effectLst/>
              <a:latin typeface="Arial" charset="0"/>
              <a:cs typeface="Arial" charset="0"/>
            </a:rPr>
            <a:t>ZAGROŻENIA</a:t>
          </a:r>
        </a:p>
      </dgm:t>
    </dgm:pt>
    <dgm:pt modelId="{DAE92CDD-C5D5-4FEC-BE12-2B87D2FD138F}" type="parTrans" cxnId="{1B9D9BD6-0B06-4A05-A7CF-CE5E018B5D11}">
      <dgm:prSet/>
      <dgm:spPr/>
      <dgm:t>
        <a:bodyPr/>
        <a:lstStyle/>
        <a:p>
          <a:endParaRPr lang="pl-PL"/>
        </a:p>
      </dgm:t>
    </dgm:pt>
    <dgm:pt modelId="{5EB07CB2-2A54-4D5D-A720-35F319444EBC}" type="sibTrans" cxnId="{1B9D9BD6-0B06-4A05-A7CF-CE5E018B5D11}">
      <dgm:prSet/>
      <dgm:spPr/>
      <dgm:t>
        <a:bodyPr/>
        <a:lstStyle/>
        <a:p>
          <a:endParaRPr lang="pl-PL"/>
        </a:p>
      </dgm:t>
    </dgm:pt>
    <dgm:pt modelId="{E7BAE1B5-413A-47D5-AA94-ADD8431A86C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POZYCJA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NIENATURALNA</a:t>
          </a:r>
        </a:p>
      </dgm:t>
    </dgm:pt>
    <dgm:pt modelId="{FC730988-B418-45D0-98AE-95F982BC0829}" type="parTrans" cxnId="{EE337705-45D6-4A3A-98BE-7871B4715F10}">
      <dgm:prSet/>
      <dgm:spPr/>
      <dgm:t>
        <a:bodyPr/>
        <a:lstStyle/>
        <a:p>
          <a:endParaRPr lang="pl-PL"/>
        </a:p>
      </dgm:t>
    </dgm:pt>
    <dgm:pt modelId="{5667F3AB-28E3-407B-A846-3B5983E03693}" type="sibTrans" cxnId="{EE337705-45D6-4A3A-98BE-7871B4715F10}">
      <dgm:prSet/>
      <dgm:spPr/>
      <dgm:t>
        <a:bodyPr/>
        <a:lstStyle/>
        <a:p>
          <a:endParaRPr lang="pl-PL"/>
        </a:p>
      </dgm:t>
    </dgm:pt>
    <dgm:pt modelId="{17B1865D-6854-4BD5-A4B0-CC1F8C5A6B7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dirty="0">
              <a:ln>
                <a:noFill/>
              </a:ln>
              <a:solidFill>
                <a:schemeClr val="tx1"/>
              </a:solidFill>
              <a:effectLst/>
              <a:latin typeface="Arial" charset="0"/>
              <a:cs typeface="Arial" charset="0"/>
            </a:rPr>
            <a:t>NIENATURALNE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dirty="0">
              <a:ln>
                <a:noFill/>
              </a:ln>
              <a:solidFill>
                <a:schemeClr val="tx1"/>
              </a:solidFill>
              <a:effectLst/>
              <a:latin typeface="Arial" charset="0"/>
              <a:cs typeface="Arial" charset="0"/>
            </a:rPr>
            <a:t>RUCHY</a:t>
          </a:r>
        </a:p>
      </dgm:t>
    </dgm:pt>
    <dgm:pt modelId="{00569241-0314-4432-A023-78EE20B5F13A}" type="parTrans" cxnId="{B8602481-2962-4ED3-9E9B-6370ECB905FA}">
      <dgm:prSet/>
      <dgm:spPr/>
      <dgm:t>
        <a:bodyPr/>
        <a:lstStyle/>
        <a:p>
          <a:endParaRPr lang="pl-PL"/>
        </a:p>
      </dgm:t>
    </dgm:pt>
    <dgm:pt modelId="{5B7D7EA7-3D6E-4FCA-81E7-02FC97154243}" type="sibTrans" cxnId="{B8602481-2962-4ED3-9E9B-6370ECB905FA}">
      <dgm:prSet/>
      <dgm:spPr/>
      <dgm:t>
        <a:bodyPr/>
        <a:lstStyle/>
        <a:p>
          <a:endParaRPr lang="pl-PL"/>
        </a:p>
      </dgm:t>
    </dgm:pt>
    <dgm:pt modelId="{00B0CB19-26B2-4CF8-BC27-14BC87B4CCC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KOMPRESJA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TKANEK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MIĘKKICH</a:t>
          </a:r>
        </a:p>
      </dgm:t>
    </dgm:pt>
    <dgm:pt modelId="{D793A283-0B88-4914-83AB-D436BA0BEDF7}" type="parTrans" cxnId="{A5DD4401-20F1-490E-A91B-91CE6AB19F15}">
      <dgm:prSet/>
      <dgm:spPr/>
      <dgm:t>
        <a:bodyPr/>
        <a:lstStyle/>
        <a:p>
          <a:endParaRPr lang="pl-PL"/>
        </a:p>
      </dgm:t>
    </dgm:pt>
    <dgm:pt modelId="{EF4BF852-285A-4A1C-9A71-3C07AEF3CF55}" type="sibTrans" cxnId="{A5DD4401-20F1-490E-A91B-91CE6AB19F15}">
      <dgm:prSet/>
      <dgm:spPr/>
      <dgm:t>
        <a:bodyPr/>
        <a:lstStyle/>
        <a:p>
          <a:endParaRPr lang="pl-PL"/>
        </a:p>
      </dgm:t>
    </dgm:pt>
    <dgm:pt modelId="{7B8DB25F-117C-41FB-968A-213D6287AAA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NIEAKCEPTO-</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WALNE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WARTOŚCI</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SIŁ</a:t>
          </a:r>
        </a:p>
      </dgm:t>
    </dgm:pt>
    <dgm:pt modelId="{0BA8B5EC-744E-47BF-96F9-92B818AA6C66}" type="parTrans" cxnId="{5CD086EC-AE77-4E80-8682-FBFCD5B9523F}">
      <dgm:prSet/>
      <dgm:spPr/>
      <dgm:t>
        <a:bodyPr/>
        <a:lstStyle/>
        <a:p>
          <a:endParaRPr lang="pl-PL"/>
        </a:p>
      </dgm:t>
    </dgm:pt>
    <dgm:pt modelId="{778FBB2E-1C6F-4251-96D8-D61AD334686F}" type="sibTrans" cxnId="{5CD086EC-AE77-4E80-8682-FBFCD5B9523F}">
      <dgm:prSet/>
      <dgm:spPr/>
      <dgm:t>
        <a:bodyPr/>
        <a:lstStyle/>
        <a:p>
          <a:endParaRPr lang="pl-PL"/>
        </a:p>
      </dgm:t>
    </dgm:pt>
    <dgm:pt modelId="{E8B2B62A-1C86-4A29-895C-C939632123C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CHŁÓD</a:t>
          </a:r>
        </a:p>
      </dgm:t>
    </dgm:pt>
    <dgm:pt modelId="{92F7B11F-44FD-4520-A0FA-455D503E6610}" type="parTrans" cxnId="{814825B6-48B5-450F-B81A-512743A2F881}">
      <dgm:prSet/>
      <dgm:spPr/>
      <dgm:t>
        <a:bodyPr/>
        <a:lstStyle/>
        <a:p>
          <a:endParaRPr lang="pl-PL"/>
        </a:p>
      </dgm:t>
    </dgm:pt>
    <dgm:pt modelId="{3EF8BAE7-ED3D-4286-A99E-1B733AF4C26E}" type="sibTrans" cxnId="{814825B6-48B5-450F-B81A-512743A2F881}">
      <dgm:prSet/>
      <dgm:spPr/>
      <dgm:t>
        <a:bodyPr/>
        <a:lstStyle/>
        <a:p>
          <a:endParaRPr lang="pl-PL"/>
        </a:p>
      </dgm:t>
    </dgm:pt>
    <dgm:pt modelId="{26849B33-F1A8-4AC6-88E5-A438AD464D0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KONTAKT</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 ZE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ŹRODŁEM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WIBRCJI</a:t>
          </a:r>
        </a:p>
      </dgm:t>
    </dgm:pt>
    <dgm:pt modelId="{473C193F-D6BB-456D-AFD2-29646444C352}" type="parTrans" cxnId="{9E071817-F01E-463D-A8E9-928F9B165530}">
      <dgm:prSet/>
      <dgm:spPr/>
      <dgm:t>
        <a:bodyPr/>
        <a:lstStyle/>
        <a:p>
          <a:endParaRPr lang="pl-PL"/>
        </a:p>
      </dgm:t>
    </dgm:pt>
    <dgm:pt modelId="{1C6243B9-5CA2-442C-AF9B-D8769AB5F6DB}" type="sibTrans" cxnId="{9E071817-F01E-463D-A8E9-928F9B165530}">
      <dgm:prSet/>
      <dgm:spPr/>
      <dgm:t>
        <a:bodyPr/>
        <a:lstStyle/>
        <a:p>
          <a:endParaRPr lang="pl-PL"/>
        </a:p>
      </dgm:t>
    </dgm:pt>
    <dgm:pt modelId="{0ED17284-5964-411A-8788-1F736F1EA5C6}" type="pres">
      <dgm:prSet presAssocID="{8218E4B5-FCE2-40B5-8AEC-2B24E9AC39A1}" presName="hierChild1" presStyleCnt="0">
        <dgm:presLayoutVars>
          <dgm:orgChart val="1"/>
          <dgm:chPref val="1"/>
          <dgm:dir/>
          <dgm:animOne val="branch"/>
          <dgm:animLvl val="lvl"/>
          <dgm:resizeHandles/>
        </dgm:presLayoutVars>
      </dgm:prSet>
      <dgm:spPr/>
    </dgm:pt>
    <dgm:pt modelId="{FC4770BB-4021-457A-8B31-5C1514C10E72}" type="pres">
      <dgm:prSet presAssocID="{A00CF4AA-5D76-4878-AD2A-075BD485951F}" presName="hierRoot1" presStyleCnt="0">
        <dgm:presLayoutVars>
          <dgm:hierBranch/>
        </dgm:presLayoutVars>
      </dgm:prSet>
      <dgm:spPr/>
    </dgm:pt>
    <dgm:pt modelId="{AE33D36C-FDDD-4D20-9ABE-793C51A1F12B}" type="pres">
      <dgm:prSet presAssocID="{A00CF4AA-5D76-4878-AD2A-075BD485951F}" presName="rootComposite1" presStyleCnt="0"/>
      <dgm:spPr/>
    </dgm:pt>
    <dgm:pt modelId="{1689F0F7-34A4-4503-B7C0-4456906B6C5E}" type="pres">
      <dgm:prSet presAssocID="{A00CF4AA-5D76-4878-AD2A-075BD485951F}" presName="rootText1" presStyleLbl="node0" presStyleIdx="0" presStyleCnt="1">
        <dgm:presLayoutVars>
          <dgm:chPref val="3"/>
        </dgm:presLayoutVars>
      </dgm:prSet>
      <dgm:spPr/>
    </dgm:pt>
    <dgm:pt modelId="{1983D6F1-DFE3-483A-9759-CEBAE6199E7B}" type="pres">
      <dgm:prSet presAssocID="{A00CF4AA-5D76-4878-AD2A-075BD485951F}" presName="rootConnector1" presStyleLbl="node1" presStyleIdx="0" presStyleCnt="0"/>
      <dgm:spPr/>
    </dgm:pt>
    <dgm:pt modelId="{F587E6CF-6555-44BB-B672-AC65C39969EA}" type="pres">
      <dgm:prSet presAssocID="{A00CF4AA-5D76-4878-AD2A-075BD485951F}" presName="hierChild2" presStyleCnt="0"/>
      <dgm:spPr/>
    </dgm:pt>
    <dgm:pt modelId="{40E7FC82-4CA9-4378-BF65-10FA3A91068B}" type="pres">
      <dgm:prSet presAssocID="{FC730988-B418-45D0-98AE-95F982BC0829}" presName="Name35" presStyleLbl="parChTrans1D2" presStyleIdx="0" presStyleCnt="6"/>
      <dgm:spPr/>
    </dgm:pt>
    <dgm:pt modelId="{58A9C2FF-12C7-47EA-972D-E8F49DDE04C0}" type="pres">
      <dgm:prSet presAssocID="{E7BAE1B5-413A-47D5-AA94-ADD8431A86CC}" presName="hierRoot2" presStyleCnt="0">
        <dgm:presLayoutVars>
          <dgm:hierBranch/>
        </dgm:presLayoutVars>
      </dgm:prSet>
      <dgm:spPr/>
    </dgm:pt>
    <dgm:pt modelId="{2D36B396-ABE5-4D31-B5C6-94D481D614C1}" type="pres">
      <dgm:prSet presAssocID="{E7BAE1B5-413A-47D5-AA94-ADD8431A86CC}" presName="rootComposite" presStyleCnt="0"/>
      <dgm:spPr/>
    </dgm:pt>
    <dgm:pt modelId="{E1AB6ED5-D0BC-4F3F-8643-6CB85B90B150}" type="pres">
      <dgm:prSet presAssocID="{E7BAE1B5-413A-47D5-AA94-ADD8431A86CC}" presName="rootText" presStyleLbl="node2" presStyleIdx="0" presStyleCnt="6">
        <dgm:presLayoutVars>
          <dgm:chPref val="3"/>
        </dgm:presLayoutVars>
      </dgm:prSet>
      <dgm:spPr/>
    </dgm:pt>
    <dgm:pt modelId="{57E071D9-130A-46FC-8056-CEB7534D5598}" type="pres">
      <dgm:prSet presAssocID="{E7BAE1B5-413A-47D5-AA94-ADD8431A86CC}" presName="rootConnector" presStyleLbl="node2" presStyleIdx="0" presStyleCnt="6"/>
      <dgm:spPr/>
    </dgm:pt>
    <dgm:pt modelId="{B8EE5AC4-7929-4853-BFFD-DEAF5FB44BA0}" type="pres">
      <dgm:prSet presAssocID="{E7BAE1B5-413A-47D5-AA94-ADD8431A86CC}" presName="hierChild4" presStyleCnt="0"/>
      <dgm:spPr/>
    </dgm:pt>
    <dgm:pt modelId="{DFB1C795-7CA1-4036-87AD-9959BC3CE5D0}" type="pres">
      <dgm:prSet presAssocID="{E7BAE1B5-413A-47D5-AA94-ADD8431A86CC}" presName="hierChild5" presStyleCnt="0"/>
      <dgm:spPr/>
    </dgm:pt>
    <dgm:pt modelId="{8287CDEA-1780-4395-9CD3-38603F2F552E}" type="pres">
      <dgm:prSet presAssocID="{00569241-0314-4432-A023-78EE20B5F13A}" presName="Name35" presStyleLbl="parChTrans1D2" presStyleIdx="1" presStyleCnt="6"/>
      <dgm:spPr/>
    </dgm:pt>
    <dgm:pt modelId="{C1EAE6BE-C967-4A61-944D-F1085CE8BBDD}" type="pres">
      <dgm:prSet presAssocID="{17B1865D-6854-4BD5-A4B0-CC1F8C5A6B70}" presName="hierRoot2" presStyleCnt="0">
        <dgm:presLayoutVars>
          <dgm:hierBranch/>
        </dgm:presLayoutVars>
      </dgm:prSet>
      <dgm:spPr/>
    </dgm:pt>
    <dgm:pt modelId="{F87F0321-0A42-43C3-BE33-43E8EE5BF266}" type="pres">
      <dgm:prSet presAssocID="{17B1865D-6854-4BD5-A4B0-CC1F8C5A6B70}" presName="rootComposite" presStyleCnt="0"/>
      <dgm:spPr/>
    </dgm:pt>
    <dgm:pt modelId="{251B8A00-130F-4ABA-9B38-91BB2A1EC9EF}" type="pres">
      <dgm:prSet presAssocID="{17B1865D-6854-4BD5-A4B0-CC1F8C5A6B70}" presName="rootText" presStyleLbl="node2" presStyleIdx="1" presStyleCnt="6">
        <dgm:presLayoutVars>
          <dgm:chPref val="3"/>
        </dgm:presLayoutVars>
      </dgm:prSet>
      <dgm:spPr/>
    </dgm:pt>
    <dgm:pt modelId="{32F8D976-18A7-45A7-A267-4F5EB0D97024}" type="pres">
      <dgm:prSet presAssocID="{17B1865D-6854-4BD5-A4B0-CC1F8C5A6B70}" presName="rootConnector" presStyleLbl="node2" presStyleIdx="1" presStyleCnt="6"/>
      <dgm:spPr/>
    </dgm:pt>
    <dgm:pt modelId="{5C67EF86-A7D0-4B04-8606-926CFA28FC87}" type="pres">
      <dgm:prSet presAssocID="{17B1865D-6854-4BD5-A4B0-CC1F8C5A6B70}" presName="hierChild4" presStyleCnt="0"/>
      <dgm:spPr/>
    </dgm:pt>
    <dgm:pt modelId="{45266F00-95F1-4EC5-B616-A044BDF04DB4}" type="pres">
      <dgm:prSet presAssocID="{17B1865D-6854-4BD5-A4B0-CC1F8C5A6B70}" presName="hierChild5" presStyleCnt="0"/>
      <dgm:spPr/>
    </dgm:pt>
    <dgm:pt modelId="{BD7AEF83-9677-486A-A7D8-C7D4D00394D8}" type="pres">
      <dgm:prSet presAssocID="{D793A283-0B88-4914-83AB-D436BA0BEDF7}" presName="Name35" presStyleLbl="parChTrans1D2" presStyleIdx="2" presStyleCnt="6"/>
      <dgm:spPr/>
    </dgm:pt>
    <dgm:pt modelId="{8CB3C240-C3F2-4E4D-AF4A-7D70F3EFA8EC}" type="pres">
      <dgm:prSet presAssocID="{00B0CB19-26B2-4CF8-BC27-14BC87B4CCC0}" presName="hierRoot2" presStyleCnt="0">
        <dgm:presLayoutVars>
          <dgm:hierBranch/>
        </dgm:presLayoutVars>
      </dgm:prSet>
      <dgm:spPr/>
    </dgm:pt>
    <dgm:pt modelId="{48B44C45-48E2-4569-A4A2-095459E13887}" type="pres">
      <dgm:prSet presAssocID="{00B0CB19-26B2-4CF8-BC27-14BC87B4CCC0}" presName="rootComposite" presStyleCnt="0"/>
      <dgm:spPr/>
    </dgm:pt>
    <dgm:pt modelId="{A1DB50C8-D099-44F4-8597-7904EC7A5E36}" type="pres">
      <dgm:prSet presAssocID="{00B0CB19-26B2-4CF8-BC27-14BC87B4CCC0}" presName="rootText" presStyleLbl="node2" presStyleIdx="2" presStyleCnt="6">
        <dgm:presLayoutVars>
          <dgm:chPref val="3"/>
        </dgm:presLayoutVars>
      </dgm:prSet>
      <dgm:spPr/>
    </dgm:pt>
    <dgm:pt modelId="{C1FEF898-A584-408A-9F0D-4202DAC7A1E8}" type="pres">
      <dgm:prSet presAssocID="{00B0CB19-26B2-4CF8-BC27-14BC87B4CCC0}" presName="rootConnector" presStyleLbl="node2" presStyleIdx="2" presStyleCnt="6"/>
      <dgm:spPr/>
    </dgm:pt>
    <dgm:pt modelId="{F1BBAC06-5863-4881-937A-78C752357BCB}" type="pres">
      <dgm:prSet presAssocID="{00B0CB19-26B2-4CF8-BC27-14BC87B4CCC0}" presName="hierChild4" presStyleCnt="0"/>
      <dgm:spPr/>
    </dgm:pt>
    <dgm:pt modelId="{996F293D-C0F5-447C-9419-4BABAF1982AD}" type="pres">
      <dgm:prSet presAssocID="{00B0CB19-26B2-4CF8-BC27-14BC87B4CCC0}" presName="hierChild5" presStyleCnt="0"/>
      <dgm:spPr/>
    </dgm:pt>
    <dgm:pt modelId="{7A87F6B2-F5E2-42DD-86BD-FD4D7286A875}" type="pres">
      <dgm:prSet presAssocID="{0BA8B5EC-744E-47BF-96F9-92B818AA6C66}" presName="Name35" presStyleLbl="parChTrans1D2" presStyleIdx="3" presStyleCnt="6"/>
      <dgm:spPr/>
    </dgm:pt>
    <dgm:pt modelId="{65911DCE-7DF7-4CA1-AD4A-A1BB65DFA013}" type="pres">
      <dgm:prSet presAssocID="{7B8DB25F-117C-41FB-968A-213D6287AAAD}" presName="hierRoot2" presStyleCnt="0">
        <dgm:presLayoutVars>
          <dgm:hierBranch/>
        </dgm:presLayoutVars>
      </dgm:prSet>
      <dgm:spPr/>
    </dgm:pt>
    <dgm:pt modelId="{FFBD8E5D-A478-4422-BC47-56550BF821C8}" type="pres">
      <dgm:prSet presAssocID="{7B8DB25F-117C-41FB-968A-213D6287AAAD}" presName="rootComposite" presStyleCnt="0"/>
      <dgm:spPr/>
    </dgm:pt>
    <dgm:pt modelId="{D3B5CEEA-A773-4E55-9DAA-F52F48F3F522}" type="pres">
      <dgm:prSet presAssocID="{7B8DB25F-117C-41FB-968A-213D6287AAAD}" presName="rootText" presStyleLbl="node2" presStyleIdx="3" presStyleCnt="6">
        <dgm:presLayoutVars>
          <dgm:chPref val="3"/>
        </dgm:presLayoutVars>
      </dgm:prSet>
      <dgm:spPr/>
    </dgm:pt>
    <dgm:pt modelId="{29FF9F27-D6E9-465B-B6A6-301A478FDB9B}" type="pres">
      <dgm:prSet presAssocID="{7B8DB25F-117C-41FB-968A-213D6287AAAD}" presName="rootConnector" presStyleLbl="node2" presStyleIdx="3" presStyleCnt="6"/>
      <dgm:spPr/>
    </dgm:pt>
    <dgm:pt modelId="{79F8257F-B0C8-4475-900A-805C3797F24C}" type="pres">
      <dgm:prSet presAssocID="{7B8DB25F-117C-41FB-968A-213D6287AAAD}" presName="hierChild4" presStyleCnt="0"/>
      <dgm:spPr/>
    </dgm:pt>
    <dgm:pt modelId="{C85351CA-690F-4CC4-BF52-B98FFAC78694}" type="pres">
      <dgm:prSet presAssocID="{7B8DB25F-117C-41FB-968A-213D6287AAAD}" presName="hierChild5" presStyleCnt="0"/>
      <dgm:spPr/>
    </dgm:pt>
    <dgm:pt modelId="{21E13D43-8C42-4813-B080-7132A4042F19}" type="pres">
      <dgm:prSet presAssocID="{92F7B11F-44FD-4520-A0FA-455D503E6610}" presName="Name35" presStyleLbl="parChTrans1D2" presStyleIdx="4" presStyleCnt="6"/>
      <dgm:spPr/>
    </dgm:pt>
    <dgm:pt modelId="{D92EDF3B-E9BA-4165-A0B8-3CA11A5243F7}" type="pres">
      <dgm:prSet presAssocID="{E8B2B62A-1C86-4A29-895C-C939632123CD}" presName="hierRoot2" presStyleCnt="0">
        <dgm:presLayoutVars>
          <dgm:hierBranch/>
        </dgm:presLayoutVars>
      </dgm:prSet>
      <dgm:spPr/>
    </dgm:pt>
    <dgm:pt modelId="{7F251CCE-E6AE-4F25-AAD5-FA69A0EBE415}" type="pres">
      <dgm:prSet presAssocID="{E8B2B62A-1C86-4A29-895C-C939632123CD}" presName="rootComposite" presStyleCnt="0"/>
      <dgm:spPr/>
    </dgm:pt>
    <dgm:pt modelId="{9C531859-34EF-4668-8C56-5D946BDC6996}" type="pres">
      <dgm:prSet presAssocID="{E8B2B62A-1C86-4A29-895C-C939632123CD}" presName="rootText" presStyleLbl="node2" presStyleIdx="4" presStyleCnt="6">
        <dgm:presLayoutVars>
          <dgm:chPref val="3"/>
        </dgm:presLayoutVars>
      </dgm:prSet>
      <dgm:spPr/>
    </dgm:pt>
    <dgm:pt modelId="{89DABA10-ED56-4F58-A8C5-B5DEF6FD21FF}" type="pres">
      <dgm:prSet presAssocID="{E8B2B62A-1C86-4A29-895C-C939632123CD}" presName="rootConnector" presStyleLbl="node2" presStyleIdx="4" presStyleCnt="6"/>
      <dgm:spPr/>
    </dgm:pt>
    <dgm:pt modelId="{719AF1AE-5170-494A-BE3B-DD798C0DDBF5}" type="pres">
      <dgm:prSet presAssocID="{E8B2B62A-1C86-4A29-895C-C939632123CD}" presName="hierChild4" presStyleCnt="0"/>
      <dgm:spPr/>
    </dgm:pt>
    <dgm:pt modelId="{54B64353-04EA-401F-8284-849FA360473C}" type="pres">
      <dgm:prSet presAssocID="{E8B2B62A-1C86-4A29-895C-C939632123CD}" presName="hierChild5" presStyleCnt="0"/>
      <dgm:spPr/>
    </dgm:pt>
    <dgm:pt modelId="{0F53551A-9EB1-4A43-881A-974730E0B552}" type="pres">
      <dgm:prSet presAssocID="{473C193F-D6BB-456D-AFD2-29646444C352}" presName="Name35" presStyleLbl="parChTrans1D2" presStyleIdx="5" presStyleCnt="6"/>
      <dgm:spPr/>
    </dgm:pt>
    <dgm:pt modelId="{8D105B94-5A51-43FF-95D2-4148A9DEEE02}" type="pres">
      <dgm:prSet presAssocID="{26849B33-F1A8-4AC6-88E5-A438AD464D0F}" presName="hierRoot2" presStyleCnt="0">
        <dgm:presLayoutVars>
          <dgm:hierBranch/>
        </dgm:presLayoutVars>
      </dgm:prSet>
      <dgm:spPr/>
    </dgm:pt>
    <dgm:pt modelId="{F5A6B0C9-E708-439E-BD9F-D05741C5A8A6}" type="pres">
      <dgm:prSet presAssocID="{26849B33-F1A8-4AC6-88E5-A438AD464D0F}" presName="rootComposite" presStyleCnt="0"/>
      <dgm:spPr/>
    </dgm:pt>
    <dgm:pt modelId="{9D2C1B2E-D241-4F92-ABBB-147D1376613A}" type="pres">
      <dgm:prSet presAssocID="{26849B33-F1A8-4AC6-88E5-A438AD464D0F}" presName="rootText" presStyleLbl="node2" presStyleIdx="5" presStyleCnt="6">
        <dgm:presLayoutVars>
          <dgm:chPref val="3"/>
        </dgm:presLayoutVars>
      </dgm:prSet>
      <dgm:spPr/>
    </dgm:pt>
    <dgm:pt modelId="{6F5ABF78-49B8-4427-ADC9-E54A323F52C8}" type="pres">
      <dgm:prSet presAssocID="{26849B33-F1A8-4AC6-88E5-A438AD464D0F}" presName="rootConnector" presStyleLbl="node2" presStyleIdx="5" presStyleCnt="6"/>
      <dgm:spPr/>
    </dgm:pt>
    <dgm:pt modelId="{03A9C4B6-8753-4F36-A843-FA95144D1230}" type="pres">
      <dgm:prSet presAssocID="{26849B33-F1A8-4AC6-88E5-A438AD464D0F}" presName="hierChild4" presStyleCnt="0"/>
      <dgm:spPr/>
    </dgm:pt>
    <dgm:pt modelId="{9EFD7F27-59D3-4B35-BE0C-C7AFE85FE482}" type="pres">
      <dgm:prSet presAssocID="{26849B33-F1A8-4AC6-88E5-A438AD464D0F}" presName="hierChild5" presStyleCnt="0"/>
      <dgm:spPr/>
    </dgm:pt>
    <dgm:pt modelId="{8A7BD70E-B6AA-49E9-960C-C287A61CCD7E}" type="pres">
      <dgm:prSet presAssocID="{A00CF4AA-5D76-4878-AD2A-075BD485951F}" presName="hierChild3" presStyleCnt="0"/>
      <dgm:spPr/>
    </dgm:pt>
  </dgm:ptLst>
  <dgm:cxnLst>
    <dgm:cxn modelId="{A5DD4401-20F1-490E-A91B-91CE6AB19F15}" srcId="{A00CF4AA-5D76-4878-AD2A-075BD485951F}" destId="{00B0CB19-26B2-4CF8-BC27-14BC87B4CCC0}" srcOrd="2" destOrd="0" parTransId="{D793A283-0B88-4914-83AB-D436BA0BEDF7}" sibTransId="{EF4BF852-285A-4A1C-9A71-3C07AEF3CF55}"/>
    <dgm:cxn modelId="{EE337705-45D6-4A3A-98BE-7871B4715F10}" srcId="{A00CF4AA-5D76-4878-AD2A-075BD485951F}" destId="{E7BAE1B5-413A-47D5-AA94-ADD8431A86CC}" srcOrd="0" destOrd="0" parTransId="{FC730988-B418-45D0-98AE-95F982BC0829}" sibTransId="{5667F3AB-28E3-407B-A846-3B5983E03693}"/>
    <dgm:cxn modelId="{A39E180A-FDBE-4FD0-BA07-43FB902CD584}" type="presOf" srcId="{E8B2B62A-1C86-4A29-895C-C939632123CD}" destId="{9C531859-34EF-4668-8C56-5D946BDC6996}" srcOrd="0" destOrd="0" presId="urn:microsoft.com/office/officeart/2005/8/layout/orgChart1"/>
    <dgm:cxn modelId="{9E071817-F01E-463D-A8E9-928F9B165530}" srcId="{A00CF4AA-5D76-4878-AD2A-075BD485951F}" destId="{26849B33-F1A8-4AC6-88E5-A438AD464D0F}" srcOrd="5" destOrd="0" parTransId="{473C193F-D6BB-456D-AFD2-29646444C352}" sibTransId="{1C6243B9-5CA2-442C-AF9B-D8769AB5F6DB}"/>
    <dgm:cxn modelId="{CA777137-B442-445B-B492-FFE413AC0651}" type="presOf" srcId="{FC730988-B418-45D0-98AE-95F982BC0829}" destId="{40E7FC82-4CA9-4378-BF65-10FA3A91068B}" srcOrd="0" destOrd="0" presId="urn:microsoft.com/office/officeart/2005/8/layout/orgChart1"/>
    <dgm:cxn modelId="{B0ED5240-91C0-40C9-83C2-615ACDACA34D}" type="presOf" srcId="{17B1865D-6854-4BD5-A4B0-CC1F8C5A6B70}" destId="{32F8D976-18A7-45A7-A267-4F5EB0D97024}" srcOrd="1" destOrd="0" presId="urn:microsoft.com/office/officeart/2005/8/layout/orgChart1"/>
    <dgm:cxn modelId="{D2D2465D-4CA3-4B2B-B1B0-333287A227E5}" type="presOf" srcId="{17B1865D-6854-4BD5-A4B0-CC1F8C5A6B70}" destId="{251B8A00-130F-4ABA-9B38-91BB2A1EC9EF}" srcOrd="0" destOrd="0" presId="urn:microsoft.com/office/officeart/2005/8/layout/orgChart1"/>
    <dgm:cxn modelId="{DA3F1965-C9A9-4C5E-8133-A0D0DDAACB43}" type="presOf" srcId="{473C193F-D6BB-456D-AFD2-29646444C352}" destId="{0F53551A-9EB1-4A43-881A-974730E0B552}" srcOrd="0" destOrd="0" presId="urn:microsoft.com/office/officeart/2005/8/layout/orgChart1"/>
    <dgm:cxn modelId="{984DC945-5B5F-4141-8AB6-03D48C2984F9}" type="presOf" srcId="{00B0CB19-26B2-4CF8-BC27-14BC87B4CCC0}" destId="{C1FEF898-A584-408A-9F0D-4202DAC7A1E8}" srcOrd="1" destOrd="0" presId="urn:microsoft.com/office/officeart/2005/8/layout/orgChart1"/>
    <dgm:cxn modelId="{95B5D468-5115-44AF-BACA-3612E1A5E32D}" type="presOf" srcId="{8218E4B5-FCE2-40B5-8AEC-2B24E9AC39A1}" destId="{0ED17284-5964-411A-8788-1F736F1EA5C6}" srcOrd="0" destOrd="0" presId="urn:microsoft.com/office/officeart/2005/8/layout/orgChart1"/>
    <dgm:cxn modelId="{85DB1670-4572-4895-9722-7CE9EC4D0F1F}" type="presOf" srcId="{A00CF4AA-5D76-4878-AD2A-075BD485951F}" destId="{1983D6F1-DFE3-483A-9759-CEBAE6199E7B}" srcOrd="1" destOrd="0" presId="urn:microsoft.com/office/officeart/2005/8/layout/orgChart1"/>
    <dgm:cxn modelId="{29E9FF75-F4D7-4863-8223-B210D3420A2E}" type="presOf" srcId="{00B0CB19-26B2-4CF8-BC27-14BC87B4CCC0}" destId="{A1DB50C8-D099-44F4-8597-7904EC7A5E36}" srcOrd="0" destOrd="0" presId="urn:microsoft.com/office/officeart/2005/8/layout/orgChart1"/>
    <dgm:cxn modelId="{B8602481-2962-4ED3-9E9B-6370ECB905FA}" srcId="{A00CF4AA-5D76-4878-AD2A-075BD485951F}" destId="{17B1865D-6854-4BD5-A4B0-CC1F8C5A6B70}" srcOrd="1" destOrd="0" parTransId="{00569241-0314-4432-A023-78EE20B5F13A}" sibTransId="{5B7D7EA7-3D6E-4FCA-81E7-02FC97154243}"/>
    <dgm:cxn modelId="{DB070683-761B-47F8-B2A2-F6F7390BD7C8}" type="presOf" srcId="{E8B2B62A-1C86-4A29-895C-C939632123CD}" destId="{89DABA10-ED56-4F58-A8C5-B5DEF6FD21FF}" srcOrd="1" destOrd="0" presId="urn:microsoft.com/office/officeart/2005/8/layout/orgChart1"/>
    <dgm:cxn modelId="{07EA3F9D-A587-40CB-B8BE-A5FD18BD79CD}" type="presOf" srcId="{A00CF4AA-5D76-4878-AD2A-075BD485951F}" destId="{1689F0F7-34A4-4503-B7C0-4456906B6C5E}" srcOrd="0" destOrd="0" presId="urn:microsoft.com/office/officeart/2005/8/layout/orgChart1"/>
    <dgm:cxn modelId="{F6CD869F-2325-496C-80BE-8F48A17FDD24}" type="presOf" srcId="{00569241-0314-4432-A023-78EE20B5F13A}" destId="{8287CDEA-1780-4395-9CD3-38603F2F552E}" srcOrd="0" destOrd="0" presId="urn:microsoft.com/office/officeart/2005/8/layout/orgChart1"/>
    <dgm:cxn modelId="{65518FA0-A64E-41A3-A1FB-2A47D808B8CA}" type="presOf" srcId="{E7BAE1B5-413A-47D5-AA94-ADD8431A86CC}" destId="{57E071D9-130A-46FC-8056-CEB7534D5598}" srcOrd="1" destOrd="0" presId="urn:microsoft.com/office/officeart/2005/8/layout/orgChart1"/>
    <dgm:cxn modelId="{C89768A3-5B24-457A-8FF1-0AEEE4551925}" type="presOf" srcId="{0BA8B5EC-744E-47BF-96F9-92B818AA6C66}" destId="{7A87F6B2-F5E2-42DD-86BD-FD4D7286A875}" srcOrd="0" destOrd="0" presId="urn:microsoft.com/office/officeart/2005/8/layout/orgChart1"/>
    <dgm:cxn modelId="{814825B6-48B5-450F-B81A-512743A2F881}" srcId="{A00CF4AA-5D76-4878-AD2A-075BD485951F}" destId="{E8B2B62A-1C86-4A29-895C-C939632123CD}" srcOrd="4" destOrd="0" parTransId="{92F7B11F-44FD-4520-A0FA-455D503E6610}" sibTransId="{3EF8BAE7-ED3D-4286-A99E-1B733AF4C26E}"/>
    <dgm:cxn modelId="{C5F11EBF-04E7-4E37-BDFF-F776FB4EF254}" type="presOf" srcId="{7B8DB25F-117C-41FB-968A-213D6287AAAD}" destId="{D3B5CEEA-A773-4E55-9DAA-F52F48F3F522}" srcOrd="0" destOrd="0" presId="urn:microsoft.com/office/officeart/2005/8/layout/orgChart1"/>
    <dgm:cxn modelId="{859C67BF-8FAB-4B23-AE98-DB1F041960B7}" type="presOf" srcId="{26849B33-F1A8-4AC6-88E5-A438AD464D0F}" destId="{9D2C1B2E-D241-4F92-ABBB-147D1376613A}" srcOrd="0" destOrd="0" presId="urn:microsoft.com/office/officeart/2005/8/layout/orgChart1"/>
    <dgm:cxn modelId="{4D2F08D5-1D70-4097-B585-87585C096FB3}" type="presOf" srcId="{7B8DB25F-117C-41FB-968A-213D6287AAAD}" destId="{29FF9F27-D6E9-465B-B6A6-301A478FDB9B}" srcOrd="1" destOrd="0" presId="urn:microsoft.com/office/officeart/2005/8/layout/orgChart1"/>
    <dgm:cxn modelId="{1B9D9BD6-0B06-4A05-A7CF-CE5E018B5D11}" srcId="{8218E4B5-FCE2-40B5-8AEC-2B24E9AC39A1}" destId="{A00CF4AA-5D76-4878-AD2A-075BD485951F}" srcOrd="0" destOrd="0" parTransId="{DAE92CDD-C5D5-4FEC-BE12-2B87D2FD138F}" sibTransId="{5EB07CB2-2A54-4D5D-A720-35F319444EBC}"/>
    <dgm:cxn modelId="{5CD086EC-AE77-4E80-8682-FBFCD5B9523F}" srcId="{A00CF4AA-5D76-4878-AD2A-075BD485951F}" destId="{7B8DB25F-117C-41FB-968A-213D6287AAAD}" srcOrd="3" destOrd="0" parTransId="{0BA8B5EC-744E-47BF-96F9-92B818AA6C66}" sibTransId="{778FBB2E-1C6F-4251-96D8-D61AD334686F}"/>
    <dgm:cxn modelId="{AD7618EF-BAF8-430A-BE97-E3352BF9F93D}" type="presOf" srcId="{D793A283-0B88-4914-83AB-D436BA0BEDF7}" destId="{BD7AEF83-9677-486A-A7D8-C7D4D00394D8}" srcOrd="0" destOrd="0" presId="urn:microsoft.com/office/officeart/2005/8/layout/orgChart1"/>
    <dgm:cxn modelId="{0A20EEF6-819B-4C94-9A2E-41A2376E910E}" type="presOf" srcId="{E7BAE1B5-413A-47D5-AA94-ADD8431A86CC}" destId="{E1AB6ED5-D0BC-4F3F-8643-6CB85B90B150}" srcOrd="0" destOrd="0" presId="urn:microsoft.com/office/officeart/2005/8/layout/orgChart1"/>
    <dgm:cxn modelId="{1E6505F8-6B89-41FF-8C85-8855B9765AF7}" type="presOf" srcId="{26849B33-F1A8-4AC6-88E5-A438AD464D0F}" destId="{6F5ABF78-49B8-4427-ADC9-E54A323F52C8}" srcOrd="1" destOrd="0" presId="urn:microsoft.com/office/officeart/2005/8/layout/orgChart1"/>
    <dgm:cxn modelId="{1793CFFD-4567-46CD-B5A5-5C5FF7B28283}" type="presOf" srcId="{92F7B11F-44FD-4520-A0FA-455D503E6610}" destId="{21E13D43-8C42-4813-B080-7132A4042F19}" srcOrd="0" destOrd="0" presId="urn:microsoft.com/office/officeart/2005/8/layout/orgChart1"/>
    <dgm:cxn modelId="{48C20FFB-FDC1-42AC-BF50-611D5415FFE7}" type="presParOf" srcId="{0ED17284-5964-411A-8788-1F736F1EA5C6}" destId="{FC4770BB-4021-457A-8B31-5C1514C10E72}" srcOrd="0" destOrd="0" presId="urn:microsoft.com/office/officeart/2005/8/layout/orgChart1"/>
    <dgm:cxn modelId="{FC955912-5AA0-4263-AAE9-46C512E1660E}" type="presParOf" srcId="{FC4770BB-4021-457A-8B31-5C1514C10E72}" destId="{AE33D36C-FDDD-4D20-9ABE-793C51A1F12B}" srcOrd="0" destOrd="0" presId="urn:microsoft.com/office/officeart/2005/8/layout/orgChart1"/>
    <dgm:cxn modelId="{CB199DA4-DEEA-4F2C-99BC-B0271903AD7E}" type="presParOf" srcId="{AE33D36C-FDDD-4D20-9ABE-793C51A1F12B}" destId="{1689F0F7-34A4-4503-B7C0-4456906B6C5E}" srcOrd="0" destOrd="0" presId="urn:microsoft.com/office/officeart/2005/8/layout/orgChart1"/>
    <dgm:cxn modelId="{466CA902-8C03-4DBC-9D07-7B85D2B8063E}" type="presParOf" srcId="{AE33D36C-FDDD-4D20-9ABE-793C51A1F12B}" destId="{1983D6F1-DFE3-483A-9759-CEBAE6199E7B}" srcOrd="1" destOrd="0" presId="urn:microsoft.com/office/officeart/2005/8/layout/orgChart1"/>
    <dgm:cxn modelId="{7CE57FC1-83DA-4083-880D-B7F139833466}" type="presParOf" srcId="{FC4770BB-4021-457A-8B31-5C1514C10E72}" destId="{F587E6CF-6555-44BB-B672-AC65C39969EA}" srcOrd="1" destOrd="0" presId="urn:microsoft.com/office/officeart/2005/8/layout/orgChart1"/>
    <dgm:cxn modelId="{3CF5CE46-FB2F-4C88-A942-B6936B05A112}" type="presParOf" srcId="{F587E6CF-6555-44BB-B672-AC65C39969EA}" destId="{40E7FC82-4CA9-4378-BF65-10FA3A91068B}" srcOrd="0" destOrd="0" presId="urn:microsoft.com/office/officeart/2005/8/layout/orgChart1"/>
    <dgm:cxn modelId="{A4B522AC-32B2-4CAC-B3CD-0FCB04AA477F}" type="presParOf" srcId="{F587E6CF-6555-44BB-B672-AC65C39969EA}" destId="{58A9C2FF-12C7-47EA-972D-E8F49DDE04C0}" srcOrd="1" destOrd="0" presId="urn:microsoft.com/office/officeart/2005/8/layout/orgChart1"/>
    <dgm:cxn modelId="{81CE5292-3AF0-4EF4-8F45-FA6783039E12}" type="presParOf" srcId="{58A9C2FF-12C7-47EA-972D-E8F49DDE04C0}" destId="{2D36B396-ABE5-4D31-B5C6-94D481D614C1}" srcOrd="0" destOrd="0" presId="urn:microsoft.com/office/officeart/2005/8/layout/orgChart1"/>
    <dgm:cxn modelId="{4BB2DB78-E158-4D1E-8B28-CA2C96E9E398}" type="presParOf" srcId="{2D36B396-ABE5-4D31-B5C6-94D481D614C1}" destId="{E1AB6ED5-D0BC-4F3F-8643-6CB85B90B150}" srcOrd="0" destOrd="0" presId="urn:microsoft.com/office/officeart/2005/8/layout/orgChart1"/>
    <dgm:cxn modelId="{A0A86E76-E6E8-4441-8240-BFD424B3B4B5}" type="presParOf" srcId="{2D36B396-ABE5-4D31-B5C6-94D481D614C1}" destId="{57E071D9-130A-46FC-8056-CEB7534D5598}" srcOrd="1" destOrd="0" presId="urn:microsoft.com/office/officeart/2005/8/layout/orgChart1"/>
    <dgm:cxn modelId="{6F8626CE-4F4C-43B6-9CB0-55C09ECB2F36}" type="presParOf" srcId="{58A9C2FF-12C7-47EA-972D-E8F49DDE04C0}" destId="{B8EE5AC4-7929-4853-BFFD-DEAF5FB44BA0}" srcOrd="1" destOrd="0" presId="urn:microsoft.com/office/officeart/2005/8/layout/orgChart1"/>
    <dgm:cxn modelId="{E518FC5F-9163-457B-86B2-C0F4D7BE55FC}" type="presParOf" srcId="{58A9C2FF-12C7-47EA-972D-E8F49DDE04C0}" destId="{DFB1C795-7CA1-4036-87AD-9959BC3CE5D0}" srcOrd="2" destOrd="0" presId="urn:microsoft.com/office/officeart/2005/8/layout/orgChart1"/>
    <dgm:cxn modelId="{603AE9F5-B901-4465-835E-043AB6EAA589}" type="presParOf" srcId="{F587E6CF-6555-44BB-B672-AC65C39969EA}" destId="{8287CDEA-1780-4395-9CD3-38603F2F552E}" srcOrd="2" destOrd="0" presId="urn:microsoft.com/office/officeart/2005/8/layout/orgChart1"/>
    <dgm:cxn modelId="{79293943-FBAE-4FD1-8FAB-69262D25D562}" type="presParOf" srcId="{F587E6CF-6555-44BB-B672-AC65C39969EA}" destId="{C1EAE6BE-C967-4A61-944D-F1085CE8BBDD}" srcOrd="3" destOrd="0" presId="urn:microsoft.com/office/officeart/2005/8/layout/orgChart1"/>
    <dgm:cxn modelId="{D3A9BEC6-37A1-44F9-BBB4-5B9A3FE9C746}" type="presParOf" srcId="{C1EAE6BE-C967-4A61-944D-F1085CE8BBDD}" destId="{F87F0321-0A42-43C3-BE33-43E8EE5BF266}" srcOrd="0" destOrd="0" presId="urn:microsoft.com/office/officeart/2005/8/layout/orgChart1"/>
    <dgm:cxn modelId="{0F98B5B1-4F2E-4CC9-A89B-70AC892C9F72}" type="presParOf" srcId="{F87F0321-0A42-43C3-BE33-43E8EE5BF266}" destId="{251B8A00-130F-4ABA-9B38-91BB2A1EC9EF}" srcOrd="0" destOrd="0" presId="urn:microsoft.com/office/officeart/2005/8/layout/orgChart1"/>
    <dgm:cxn modelId="{FDD04B64-FB7F-4F64-960C-1826E5E061CA}" type="presParOf" srcId="{F87F0321-0A42-43C3-BE33-43E8EE5BF266}" destId="{32F8D976-18A7-45A7-A267-4F5EB0D97024}" srcOrd="1" destOrd="0" presId="urn:microsoft.com/office/officeart/2005/8/layout/orgChart1"/>
    <dgm:cxn modelId="{2C4CEF23-341B-4028-BF3B-E6DA2F052963}" type="presParOf" srcId="{C1EAE6BE-C967-4A61-944D-F1085CE8BBDD}" destId="{5C67EF86-A7D0-4B04-8606-926CFA28FC87}" srcOrd="1" destOrd="0" presId="urn:microsoft.com/office/officeart/2005/8/layout/orgChart1"/>
    <dgm:cxn modelId="{0492853E-BC79-46A9-87E1-D1E6DBB6A2DD}" type="presParOf" srcId="{C1EAE6BE-C967-4A61-944D-F1085CE8BBDD}" destId="{45266F00-95F1-4EC5-B616-A044BDF04DB4}" srcOrd="2" destOrd="0" presId="urn:microsoft.com/office/officeart/2005/8/layout/orgChart1"/>
    <dgm:cxn modelId="{929C45A9-BDA4-40C9-BE61-EEFCD74EEE77}" type="presParOf" srcId="{F587E6CF-6555-44BB-B672-AC65C39969EA}" destId="{BD7AEF83-9677-486A-A7D8-C7D4D00394D8}" srcOrd="4" destOrd="0" presId="urn:microsoft.com/office/officeart/2005/8/layout/orgChart1"/>
    <dgm:cxn modelId="{6AF4C068-501F-4A55-A298-87D86607FD94}" type="presParOf" srcId="{F587E6CF-6555-44BB-B672-AC65C39969EA}" destId="{8CB3C240-C3F2-4E4D-AF4A-7D70F3EFA8EC}" srcOrd="5" destOrd="0" presId="urn:microsoft.com/office/officeart/2005/8/layout/orgChart1"/>
    <dgm:cxn modelId="{55EC1A65-6FA4-4241-9A71-0B709911C2A7}" type="presParOf" srcId="{8CB3C240-C3F2-4E4D-AF4A-7D70F3EFA8EC}" destId="{48B44C45-48E2-4569-A4A2-095459E13887}" srcOrd="0" destOrd="0" presId="urn:microsoft.com/office/officeart/2005/8/layout/orgChart1"/>
    <dgm:cxn modelId="{E6F00E25-3DAA-4390-B807-5829B03AEDBC}" type="presParOf" srcId="{48B44C45-48E2-4569-A4A2-095459E13887}" destId="{A1DB50C8-D099-44F4-8597-7904EC7A5E36}" srcOrd="0" destOrd="0" presId="urn:microsoft.com/office/officeart/2005/8/layout/orgChart1"/>
    <dgm:cxn modelId="{1DB11E9C-9A5B-409B-9AD5-0D886A106A4E}" type="presParOf" srcId="{48B44C45-48E2-4569-A4A2-095459E13887}" destId="{C1FEF898-A584-408A-9F0D-4202DAC7A1E8}" srcOrd="1" destOrd="0" presId="urn:microsoft.com/office/officeart/2005/8/layout/orgChart1"/>
    <dgm:cxn modelId="{3AF4D366-A323-4D6E-9F38-F55B76E8B605}" type="presParOf" srcId="{8CB3C240-C3F2-4E4D-AF4A-7D70F3EFA8EC}" destId="{F1BBAC06-5863-4881-937A-78C752357BCB}" srcOrd="1" destOrd="0" presId="urn:microsoft.com/office/officeart/2005/8/layout/orgChart1"/>
    <dgm:cxn modelId="{36EF7FFE-E9D2-4837-A2F1-C8B3E9871965}" type="presParOf" srcId="{8CB3C240-C3F2-4E4D-AF4A-7D70F3EFA8EC}" destId="{996F293D-C0F5-447C-9419-4BABAF1982AD}" srcOrd="2" destOrd="0" presId="urn:microsoft.com/office/officeart/2005/8/layout/orgChart1"/>
    <dgm:cxn modelId="{E208DE53-D306-4F97-853F-DD7BA8B6F838}" type="presParOf" srcId="{F587E6CF-6555-44BB-B672-AC65C39969EA}" destId="{7A87F6B2-F5E2-42DD-86BD-FD4D7286A875}" srcOrd="6" destOrd="0" presId="urn:microsoft.com/office/officeart/2005/8/layout/orgChart1"/>
    <dgm:cxn modelId="{367B0AD9-3A87-4881-BBB1-6F1A5D24F3BC}" type="presParOf" srcId="{F587E6CF-6555-44BB-B672-AC65C39969EA}" destId="{65911DCE-7DF7-4CA1-AD4A-A1BB65DFA013}" srcOrd="7" destOrd="0" presId="urn:microsoft.com/office/officeart/2005/8/layout/orgChart1"/>
    <dgm:cxn modelId="{4116CDA5-BD98-46F9-AC65-71399DC663D4}" type="presParOf" srcId="{65911DCE-7DF7-4CA1-AD4A-A1BB65DFA013}" destId="{FFBD8E5D-A478-4422-BC47-56550BF821C8}" srcOrd="0" destOrd="0" presId="urn:microsoft.com/office/officeart/2005/8/layout/orgChart1"/>
    <dgm:cxn modelId="{A647DC8B-C689-4071-B2A1-31E0D530FC40}" type="presParOf" srcId="{FFBD8E5D-A478-4422-BC47-56550BF821C8}" destId="{D3B5CEEA-A773-4E55-9DAA-F52F48F3F522}" srcOrd="0" destOrd="0" presId="urn:microsoft.com/office/officeart/2005/8/layout/orgChart1"/>
    <dgm:cxn modelId="{3219A3DC-C65C-41CF-A907-C4943E4220D3}" type="presParOf" srcId="{FFBD8E5D-A478-4422-BC47-56550BF821C8}" destId="{29FF9F27-D6E9-465B-B6A6-301A478FDB9B}" srcOrd="1" destOrd="0" presId="urn:microsoft.com/office/officeart/2005/8/layout/orgChart1"/>
    <dgm:cxn modelId="{AF1636B1-8884-4247-862C-DE516A695B5C}" type="presParOf" srcId="{65911DCE-7DF7-4CA1-AD4A-A1BB65DFA013}" destId="{79F8257F-B0C8-4475-900A-805C3797F24C}" srcOrd="1" destOrd="0" presId="urn:microsoft.com/office/officeart/2005/8/layout/orgChart1"/>
    <dgm:cxn modelId="{BAC58219-2FFF-493F-A2E3-9B2C3A69CEBA}" type="presParOf" srcId="{65911DCE-7DF7-4CA1-AD4A-A1BB65DFA013}" destId="{C85351CA-690F-4CC4-BF52-B98FFAC78694}" srcOrd="2" destOrd="0" presId="urn:microsoft.com/office/officeart/2005/8/layout/orgChart1"/>
    <dgm:cxn modelId="{AA856AD0-9D3A-45DC-BD93-04937C86B0B7}" type="presParOf" srcId="{F587E6CF-6555-44BB-B672-AC65C39969EA}" destId="{21E13D43-8C42-4813-B080-7132A4042F19}" srcOrd="8" destOrd="0" presId="urn:microsoft.com/office/officeart/2005/8/layout/orgChart1"/>
    <dgm:cxn modelId="{95A55109-9766-4758-BC71-614D473EBD49}" type="presParOf" srcId="{F587E6CF-6555-44BB-B672-AC65C39969EA}" destId="{D92EDF3B-E9BA-4165-A0B8-3CA11A5243F7}" srcOrd="9" destOrd="0" presId="urn:microsoft.com/office/officeart/2005/8/layout/orgChart1"/>
    <dgm:cxn modelId="{5AB34CE6-D8F8-43BC-9F2A-B285EFF91040}" type="presParOf" srcId="{D92EDF3B-E9BA-4165-A0B8-3CA11A5243F7}" destId="{7F251CCE-E6AE-4F25-AAD5-FA69A0EBE415}" srcOrd="0" destOrd="0" presId="urn:microsoft.com/office/officeart/2005/8/layout/orgChart1"/>
    <dgm:cxn modelId="{754914CB-4125-405C-AD43-8C4B0359DC74}" type="presParOf" srcId="{7F251CCE-E6AE-4F25-AAD5-FA69A0EBE415}" destId="{9C531859-34EF-4668-8C56-5D946BDC6996}" srcOrd="0" destOrd="0" presId="urn:microsoft.com/office/officeart/2005/8/layout/orgChart1"/>
    <dgm:cxn modelId="{E0DD2930-6C12-4F69-B433-A346B9AADBEF}" type="presParOf" srcId="{7F251CCE-E6AE-4F25-AAD5-FA69A0EBE415}" destId="{89DABA10-ED56-4F58-A8C5-B5DEF6FD21FF}" srcOrd="1" destOrd="0" presId="urn:microsoft.com/office/officeart/2005/8/layout/orgChart1"/>
    <dgm:cxn modelId="{4509FEB9-7B82-4780-B70F-BD1633F1423B}" type="presParOf" srcId="{D92EDF3B-E9BA-4165-A0B8-3CA11A5243F7}" destId="{719AF1AE-5170-494A-BE3B-DD798C0DDBF5}" srcOrd="1" destOrd="0" presId="urn:microsoft.com/office/officeart/2005/8/layout/orgChart1"/>
    <dgm:cxn modelId="{3957EF60-A8A5-48F9-9BF5-13E278664DDC}" type="presParOf" srcId="{D92EDF3B-E9BA-4165-A0B8-3CA11A5243F7}" destId="{54B64353-04EA-401F-8284-849FA360473C}" srcOrd="2" destOrd="0" presId="urn:microsoft.com/office/officeart/2005/8/layout/orgChart1"/>
    <dgm:cxn modelId="{6722E48F-DD9E-4113-8602-0CBC714BEB09}" type="presParOf" srcId="{F587E6CF-6555-44BB-B672-AC65C39969EA}" destId="{0F53551A-9EB1-4A43-881A-974730E0B552}" srcOrd="10" destOrd="0" presId="urn:microsoft.com/office/officeart/2005/8/layout/orgChart1"/>
    <dgm:cxn modelId="{18460A02-D6ED-43DB-A153-F528930DED4B}" type="presParOf" srcId="{F587E6CF-6555-44BB-B672-AC65C39969EA}" destId="{8D105B94-5A51-43FF-95D2-4148A9DEEE02}" srcOrd="11" destOrd="0" presId="urn:microsoft.com/office/officeart/2005/8/layout/orgChart1"/>
    <dgm:cxn modelId="{554D1EF7-3514-4ED2-B29A-9F4F5EECC172}" type="presParOf" srcId="{8D105B94-5A51-43FF-95D2-4148A9DEEE02}" destId="{F5A6B0C9-E708-439E-BD9F-D05741C5A8A6}" srcOrd="0" destOrd="0" presId="urn:microsoft.com/office/officeart/2005/8/layout/orgChart1"/>
    <dgm:cxn modelId="{79A9B853-AC65-4DA7-9608-D5B5857635BA}" type="presParOf" srcId="{F5A6B0C9-E708-439E-BD9F-D05741C5A8A6}" destId="{9D2C1B2E-D241-4F92-ABBB-147D1376613A}" srcOrd="0" destOrd="0" presId="urn:microsoft.com/office/officeart/2005/8/layout/orgChart1"/>
    <dgm:cxn modelId="{42E89C4D-E27B-4B05-BA78-EC2678A66E00}" type="presParOf" srcId="{F5A6B0C9-E708-439E-BD9F-D05741C5A8A6}" destId="{6F5ABF78-49B8-4427-ADC9-E54A323F52C8}" srcOrd="1" destOrd="0" presId="urn:microsoft.com/office/officeart/2005/8/layout/orgChart1"/>
    <dgm:cxn modelId="{C4963322-E019-41CF-9198-E37812F74EF9}" type="presParOf" srcId="{8D105B94-5A51-43FF-95D2-4148A9DEEE02}" destId="{03A9C4B6-8753-4F36-A843-FA95144D1230}" srcOrd="1" destOrd="0" presId="urn:microsoft.com/office/officeart/2005/8/layout/orgChart1"/>
    <dgm:cxn modelId="{2008B4AA-E4AE-4680-A812-5CCAB539F713}" type="presParOf" srcId="{8D105B94-5A51-43FF-95D2-4148A9DEEE02}" destId="{9EFD7F27-59D3-4B35-BE0C-C7AFE85FE482}" srcOrd="2" destOrd="0" presId="urn:microsoft.com/office/officeart/2005/8/layout/orgChart1"/>
    <dgm:cxn modelId="{FD290FF7-B98F-4782-945D-A7768A30BF0B}" type="presParOf" srcId="{FC4770BB-4021-457A-8B31-5C1514C10E72}" destId="{8A7BD70E-B6AA-49E9-960C-C287A61CCD7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C76216-0D96-469C-B0F2-76AFBFE07A7F}" type="doc">
      <dgm:prSet loTypeId="urn:microsoft.com/office/officeart/2005/8/layout/orgChart1" loCatId="hierarchy" qsTypeId="urn:microsoft.com/office/officeart/2005/8/quickstyle/simple1" qsCatId="simple" csTypeId="urn:microsoft.com/office/officeart/2005/8/colors/accent1_2" csCatId="accent1"/>
      <dgm:spPr/>
    </dgm:pt>
    <dgm:pt modelId="{986013B6-D4C5-4190-B27F-928A5AE018D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800" b="1" i="0" u="none" strike="noStrike" cap="none" normalizeH="0" baseline="0" dirty="0">
              <a:ln>
                <a:noFill/>
              </a:ln>
              <a:solidFill>
                <a:schemeClr val="tx1"/>
              </a:solidFill>
              <a:effectLst/>
              <a:latin typeface="Arial" charset="0"/>
              <a:cs typeface="Arial" charset="0"/>
            </a:rPr>
            <a:t>Fizyczny ucisk</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dirty="0">
            <a:ln>
              <a:noFill/>
            </a:ln>
            <a:solidFill>
              <a:schemeClr val="tx1"/>
            </a:solidFill>
            <a:effectLst/>
            <a:latin typeface="Arial" charset="0"/>
            <a:cs typeface="Arial" charset="0"/>
          </a:endParaRPr>
        </a:p>
      </dgm:t>
    </dgm:pt>
    <dgm:pt modelId="{53425A00-A422-4426-B450-A0811173D407}" type="parTrans" cxnId="{3A22E333-2EE9-4709-BD80-F6939C510672}">
      <dgm:prSet/>
      <dgm:spPr/>
      <dgm:t>
        <a:bodyPr/>
        <a:lstStyle/>
        <a:p>
          <a:endParaRPr lang="pl-PL"/>
        </a:p>
      </dgm:t>
    </dgm:pt>
    <dgm:pt modelId="{E42607C1-6744-4DB2-B98D-C525118597E6}" type="sibTrans" cxnId="{3A22E333-2EE9-4709-BD80-F6939C510672}">
      <dgm:prSet/>
      <dgm:spPr/>
      <dgm:t>
        <a:bodyPr/>
        <a:lstStyle/>
        <a:p>
          <a:endParaRPr lang="pl-PL"/>
        </a:p>
      </dgm:t>
    </dgm:pt>
    <dgm:pt modelId="{83D40A68-80B6-4FAA-B126-813F60EDAEC0}">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cap="none" normalizeH="0" baseline="0" dirty="0">
              <a:ln>
                <a:noFill/>
              </a:ln>
              <a:solidFill>
                <a:schemeClr val="tx1"/>
              </a:solidFill>
              <a:effectLst/>
              <a:latin typeface="Arial" charset="0"/>
              <a:cs typeface="Arial" charset="0"/>
            </a:rPr>
            <a:t>Ucisk zewnętrzny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cap="none" normalizeH="0" baseline="0" dirty="0">
              <a:ln>
                <a:noFill/>
              </a:ln>
              <a:solidFill>
                <a:schemeClr val="tx1"/>
              </a:solidFill>
              <a:effectLst/>
              <a:latin typeface="Arial" charset="0"/>
              <a:cs typeface="Arial" charset="0"/>
            </a:rPr>
            <a:t>powstaje na skutek</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cap="none" normalizeH="0" baseline="0" dirty="0">
              <a:ln>
                <a:noFill/>
              </a:ln>
              <a:solidFill>
                <a:schemeClr val="tx1"/>
              </a:solidFill>
              <a:effectLst/>
              <a:latin typeface="Arial" charset="0"/>
              <a:cs typeface="Arial" charset="0"/>
            </a:rPr>
            <a:t>okresowego, ciągłego</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cap="none" normalizeH="0" baseline="0" dirty="0">
              <a:ln>
                <a:noFill/>
              </a:ln>
              <a:solidFill>
                <a:schemeClr val="tx1"/>
              </a:solidFill>
              <a:effectLst/>
              <a:latin typeface="Arial" charset="0"/>
              <a:cs typeface="Arial" charset="0"/>
            </a:rPr>
            <a:t>kontaktu tkanek</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cap="none" normalizeH="0" baseline="0" dirty="0">
              <a:ln>
                <a:noFill/>
              </a:ln>
              <a:solidFill>
                <a:schemeClr val="tx1"/>
              </a:solidFill>
              <a:effectLst/>
              <a:latin typeface="Arial" charset="0"/>
              <a:cs typeface="Arial" charset="0"/>
            </a:rPr>
            <a:t>miękkich z twardymi</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cap="none" normalizeH="0" baseline="0" dirty="0">
              <a:ln>
                <a:noFill/>
              </a:ln>
              <a:solidFill>
                <a:schemeClr val="tx1"/>
              </a:solidFill>
              <a:effectLst/>
              <a:latin typeface="Arial" charset="0"/>
              <a:cs typeface="Arial" charset="0"/>
            </a:rPr>
            <a:t>obiektami</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cap="none" normalizeH="0" baseline="0" dirty="0">
              <a:ln>
                <a:noFill/>
              </a:ln>
              <a:solidFill>
                <a:schemeClr val="tx1"/>
              </a:solidFill>
              <a:effectLst/>
              <a:latin typeface="Arial" charset="0"/>
              <a:cs typeface="Arial" charset="0"/>
            </a:rPr>
            <a:t> technicznym</a:t>
          </a:r>
          <a:r>
            <a:rPr kumimoji="0" lang="pl-PL" sz="1800" b="1" i="0" u="none" strike="noStrike" cap="none" normalizeH="0" baseline="0" dirty="0">
              <a:ln>
                <a:noFill/>
              </a:ln>
              <a:solidFill>
                <a:schemeClr val="tx1"/>
              </a:solidFill>
              <a:effectLst/>
              <a:latin typeface="Arial" charset="0"/>
              <a:cs typeface="Arial" charset="0"/>
            </a:rPr>
            <a:t>i</a:t>
          </a:r>
        </a:p>
      </dgm:t>
    </dgm:pt>
    <dgm:pt modelId="{ABCACB59-00A0-470A-A452-60D716718861}" type="parTrans" cxnId="{8481F037-63E3-4110-8102-08FC158ED68F}">
      <dgm:prSet/>
      <dgm:spPr/>
      <dgm:t>
        <a:bodyPr/>
        <a:lstStyle/>
        <a:p>
          <a:endParaRPr lang="pl-PL"/>
        </a:p>
      </dgm:t>
    </dgm:pt>
    <dgm:pt modelId="{EEF1F85E-AEB1-438F-A230-AD39EAB4A087}" type="sibTrans" cxnId="{8481F037-63E3-4110-8102-08FC158ED68F}">
      <dgm:prSet/>
      <dgm:spPr/>
      <dgm:t>
        <a:bodyPr/>
        <a:lstStyle/>
        <a:p>
          <a:endParaRPr lang="pl-PL"/>
        </a:p>
      </dgm:t>
    </dgm:pt>
    <dgm:pt modelId="{90E8574A-5AF4-45A3-8DCC-94A6D2B6538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dirty="0">
              <a:ln>
                <a:noFill/>
              </a:ln>
              <a:solidFill>
                <a:schemeClr val="tx1"/>
              </a:solidFill>
              <a:effectLst/>
              <a:latin typeface="Arial" charset="0"/>
              <a:cs typeface="Arial" charset="0"/>
            </a:rPr>
            <a:t>Ucisk wewnętrzny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dirty="0">
              <a:ln>
                <a:noFill/>
              </a:ln>
              <a:solidFill>
                <a:schemeClr val="tx1"/>
              </a:solidFill>
              <a:effectLst/>
              <a:latin typeface="Arial" charset="0"/>
              <a:cs typeface="Arial" charset="0"/>
            </a:rPr>
            <a:t>powstaje podczas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dirty="0">
              <a:ln>
                <a:noFill/>
              </a:ln>
              <a:solidFill>
                <a:schemeClr val="tx1"/>
              </a:solidFill>
              <a:effectLst/>
              <a:latin typeface="Arial" charset="0"/>
              <a:cs typeface="Arial" charset="0"/>
            </a:rPr>
            <a:t>utrzymywania pozycji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dirty="0">
              <a:ln>
                <a:noFill/>
              </a:ln>
              <a:solidFill>
                <a:schemeClr val="tx1"/>
              </a:solidFill>
              <a:effectLst/>
              <a:latin typeface="Arial" charset="0"/>
              <a:cs typeface="Arial" charset="0"/>
            </a:rPr>
            <a:t>statycznych z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dirty="0">
              <a:ln>
                <a:noFill/>
              </a:ln>
              <a:solidFill>
                <a:schemeClr val="tx1"/>
              </a:solidFill>
              <a:effectLst/>
              <a:latin typeface="Arial" charset="0"/>
              <a:cs typeface="Arial" charset="0"/>
            </a:rPr>
            <a:t>użyciem siły</a:t>
          </a:r>
        </a:p>
      </dgm:t>
    </dgm:pt>
    <dgm:pt modelId="{2D10B27A-EEBC-444D-9B4F-CE66D2D7D139}" type="parTrans" cxnId="{8137CCEF-CF8B-4962-9516-86FEE792C864}">
      <dgm:prSet/>
      <dgm:spPr/>
      <dgm:t>
        <a:bodyPr/>
        <a:lstStyle/>
        <a:p>
          <a:endParaRPr lang="pl-PL"/>
        </a:p>
      </dgm:t>
    </dgm:pt>
    <dgm:pt modelId="{48E87DA1-C942-471B-9B30-A80194955FE9}" type="sibTrans" cxnId="{8137CCEF-CF8B-4962-9516-86FEE792C864}">
      <dgm:prSet/>
      <dgm:spPr/>
      <dgm:t>
        <a:bodyPr/>
        <a:lstStyle/>
        <a:p>
          <a:endParaRPr lang="pl-PL"/>
        </a:p>
      </dgm:t>
    </dgm:pt>
    <dgm:pt modelId="{D77F4E4F-7A10-4F91-ABDE-DD9E7DFB320B}" type="pres">
      <dgm:prSet presAssocID="{D9C76216-0D96-469C-B0F2-76AFBFE07A7F}" presName="hierChild1" presStyleCnt="0">
        <dgm:presLayoutVars>
          <dgm:orgChart val="1"/>
          <dgm:chPref val="1"/>
          <dgm:dir/>
          <dgm:animOne val="branch"/>
          <dgm:animLvl val="lvl"/>
          <dgm:resizeHandles/>
        </dgm:presLayoutVars>
      </dgm:prSet>
      <dgm:spPr/>
    </dgm:pt>
    <dgm:pt modelId="{491B626F-6BE9-434E-B752-FEE808F7AD06}" type="pres">
      <dgm:prSet presAssocID="{986013B6-D4C5-4190-B27F-928A5AE018D1}" presName="hierRoot1" presStyleCnt="0">
        <dgm:presLayoutVars>
          <dgm:hierBranch/>
        </dgm:presLayoutVars>
      </dgm:prSet>
      <dgm:spPr/>
    </dgm:pt>
    <dgm:pt modelId="{6D60B908-308E-41E7-AAF0-8E7824344456}" type="pres">
      <dgm:prSet presAssocID="{986013B6-D4C5-4190-B27F-928A5AE018D1}" presName="rootComposite1" presStyleCnt="0"/>
      <dgm:spPr/>
    </dgm:pt>
    <dgm:pt modelId="{E9E9607D-E9C5-4FA1-927C-C16C24806AB1}" type="pres">
      <dgm:prSet presAssocID="{986013B6-D4C5-4190-B27F-928A5AE018D1}" presName="rootText1" presStyleLbl="node0" presStyleIdx="0" presStyleCnt="1">
        <dgm:presLayoutVars>
          <dgm:chPref val="3"/>
        </dgm:presLayoutVars>
      </dgm:prSet>
      <dgm:spPr/>
    </dgm:pt>
    <dgm:pt modelId="{3D948047-7646-40E7-89A5-C93BE7B82A8D}" type="pres">
      <dgm:prSet presAssocID="{986013B6-D4C5-4190-B27F-928A5AE018D1}" presName="rootConnector1" presStyleLbl="node1" presStyleIdx="0" presStyleCnt="0"/>
      <dgm:spPr/>
    </dgm:pt>
    <dgm:pt modelId="{EFB079F5-43BA-42DF-8BE7-BEB9E5443CAB}" type="pres">
      <dgm:prSet presAssocID="{986013B6-D4C5-4190-B27F-928A5AE018D1}" presName="hierChild2" presStyleCnt="0"/>
      <dgm:spPr/>
    </dgm:pt>
    <dgm:pt modelId="{11E61EDD-1F57-49F1-A7C0-62864F034DA7}" type="pres">
      <dgm:prSet presAssocID="{ABCACB59-00A0-470A-A452-60D716718861}" presName="Name35" presStyleLbl="parChTrans1D2" presStyleIdx="0" presStyleCnt="2"/>
      <dgm:spPr/>
    </dgm:pt>
    <dgm:pt modelId="{C7951AA4-A97A-4301-974E-4C20F03C2162}" type="pres">
      <dgm:prSet presAssocID="{83D40A68-80B6-4FAA-B126-813F60EDAEC0}" presName="hierRoot2" presStyleCnt="0">
        <dgm:presLayoutVars>
          <dgm:hierBranch/>
        </dgm:presLayoutVars>
      </dgm:prSet>
      <dgm:spPr/>
    </dgm:pt>
    <dgm:pt modelId="{8F50E838-AB47-493E-B0DB-98AE9CEEA880}" type="pres">
      <dgm:prSet presAssocID="{83D40A68-80B6-4FAA-B126-813F60EDAEC0}" presName="rootComposite" presStyleCnt="0"/>
      <dgm:spPr/>
    </dgm:pt>
    <dgm:pt modelId="{62FCF8DE-8BEE-4890-AC4F-DA58FE9C88F4}" type="pres">
      <dgm:prSet presAssocID="{83D40A68-80B6-4FAA-B126-813F60EDAEC0}" presName="rootText" presStyleLbl="node2" presStyleIdx="0" presStyleCnt="2">
        <dgm:presLayoutVars>
          <dgm:chPref val="3"/>
        </dgm:presLayoutVars>
      </dgm:prSet>
      <dgm:spPr/>
    </dgm:pt>
    <dgm:pt modelId="{C2367E37-B5DD-4BB3-BE86-362752CBEF73}" type="pres">
      <dgm:prSet presAssocID="{83D40A68-80B6-4FAA-B126-813F60EDAEC0}" presName="rootConnector" presStyleLbl="node2" presStyleIdx="0" presStyleCnt="2"/>
      <dgm:spPr/>
    </dgm:pt>
    <dgm:pt modelId="{27FEF744-8E8C-426C-AC00-CC32BC6157A2}" type="pres">
      <dgm:prSet presAssocID="{83D40A68-80B6-4FAA-B126-813F60EDAEC0}" presName="hierChild4" presStyleCnt="0"/>
      <dgm:spPr/>
    </dgm:pt>
    <dgm:pt modelId="{23B0F346-1807-418C-A138-F37441A482A9}" type="pres">
      <dgm:prSet presAssocID="{83D40A68-80B6-4FAA-B126-813F60EDAEC0}" presName="hierChild5" presStyleCnt="0"/>
      <dgm:spPr/>
    </dgm:pt>
    <dgm:pt modelId="{7765BE34-4721-46C6-AB14-36752EDA2108}" type="pres">
      <dgm:prSet presAssocID="{2D10B27A-EEBC-444D-9B4F-CE66D2D7D139}" presName="Name35" presStyleLbl="parChTrans1D2" presStyleIdx="1" presStyleCnt="2"/>
      <dgm:spPr/>
    </dgm:pt>
    <dgm:pt modelId="{4860994D-0D70-4406-B8F4-386377460E1A}" type="pres">
      <dgm:prSet presAssocID="{90E8574A-5AF4-45A3-8DCC-94A6D2B65385}" presName="hierRoot2" presStyleCnt="0">
        <dgm:presLayoutVars>
          <dgm:hierBranch/>
        </dgm:presLayoutVars>
      </dgm:prSet>
      <dgm:spPr/>
    </dgm:pt>
    <dgm:pt modelId="{8A10358D-7A95-4C99-BE80-65FB2492C7A3}" type="pres">
      <dgm:prSet presAssocID="{90E8574A-5AF4-45A3-8DCC-94A6D2B65385}" presName="rootComposite" presStyleCnt="0"/>
      <dgm:spPr/>
    </dgm:pt>
    <dgm:pt modelId="{74594672-5D62-4F2B-9D89-CE6CA2563AE5}" type="pres">
      <dgm:prSet presAssocID="{90E8574A-5AF4-45A3-8DCC-94A6D2B65385}" presName="rootText" presStyleLbl="node2" presStyleIdx="1" presStyleCnt="2">
        <dgm:presLayoutVars>
          <dgm:chPref val="3"/>
        </dgm:presLayoutVars>
      </dgm:prSet>
      <dgm:spPr/>
    </dgm:pt>
    <dgm:pt modelId="{D09E3504-9CB8-436D-AC68-49CB559C0FC4}" type="pres">
      <dgm:prSet presAssocID="{90E8574A-5AF4-45A3-8DCC-94A6D2B65385}" presName="rootConnector" presStyleLbl="node2" presStyleIdx="1" presStyleCnt="2"/>
      <dgm:spPr/>
    </dgm:pt>
    <dgm:pt modelId="{BA7B9AE4-1E49-419C-882B-25E6D31F3A6A}" type="pres">
      <dgm:prSet presAssocID="{90E8574A-5AF4-45A3-8DCC-94A6D2B65385}" presName="hierChild4" presStyleCnt="0"/>
      <dgm:spPr/>
    </dgm:pt>
    <dgm:pt modelId="{B9AF233E-AE25-4141-9190-54021AB92EDB}" type="pres">
      <dgm:prSet presAssocID="{90E8574A-5AF4-45A3-8DCC-94A6D2B65385}" presName="hierChild5" presStyleCnt="0"/>
      <dgm:spPr/>
    </dgm:pt>
    <dgm:pt modelId="{89ABA793-CDC3-4F90-8115-5A7BBA911C5B}" type="pres">
      <dgm:prSet presAssocID="{986013B6-D4C5-4190-B27F-928A5AE018D1}" presName="hierChild3" presStyleCnt="0"/>
      <dgm:spPr/>
    </dgm:pt>
  </dgm:ptLst>
  <dgm:cxnLst>
    <dgm:cxn modelId="{A2668B29-6FE1-4643-B336-104C4F5E79CC}" type="presOf" srcId="{83D40A68-80B6-4FAA-B126-813F60EDAEC0}" destId="{62FCF8DE-8BEE-4890-AC4F-DA58FE9C88F4}" srcOrd="0" destOrd="0" presId="urn:microsoft.com/office/officeart/2005/8/layout/orgChart1"/>
    <dgm:cxn modelId="{3A22E333-2EE9-4709-BD80-F6939C510672}" srcId="{D9C76216-0D96-469C-B0F2-76AFBFE07A7F}" destId="{986013B6-D4C5-4190-B27F-928A5AE018D1}" srcOrd="0" destOrd="0" parTransId="{53425A00-A422-4426-B450-A0811173D407}" sibTransId="{E42607C1-6744-4DB2-B98D-C525118597E6}"/>
    <dgm:cxn modelId="{8481F037-63E3-4110-8102-08FC158ED68F}" srcId="{986013B6-D4C5-4190-B27F-928A5AE018D1}" destId="{83D40A68-80B6-4FAA-B126-813F60EDAEC0}" srcOrd="0" destOrd="0" parTransId="{ABCACB59-00A0-470A-A452-60D716718861}" sibTransId="{EEF1F85E-AEB1-438F-A230-AD39EAB4A087}"/>
    <dgm:cxn modelId="{09904051-FE69-446C-B9E1-FB13AECD8137}" type="presOf" srcId="{2D10B27A-EEBC-444D-9B4F-CE66D2D7D139}" destId="{7765BE34-4721-46C6-AB14-36752EDA2108}" srcOrd="0" destOrd="0" presId="urn:microsoft.com/office/officeart/2005/8/layout/orgChart1"/>
    <dgm:cxn modelId="{AA03FE71-7E74-4103-9E72-1A5C52AFEB9D}" type="presOf" srcId="{986013B6-D4C5-4190-B27F-928A5AE018D1}" destId="{E9E9607D-E9C5-4FA1-927C-C16C24806AB1}" srcOrd="0" destOrd="0" presId="urn:microsoft.com/office/officeart/2005/8/layout/orgChart1"/>
    <dgm:cxn modelId="{5C86445A-BBCB-45B9-A286-16CF9C603DF1}" type="presOf" srcId="{83D40A68-80B6-4FAA-B126-813F60EDAEC0}" destId="{C2367E37-B5DD-4BB3-BE86-362752CBEF73}" srcOrd="1" destOrd="0" presId="urn:microsoft.com/office/officeart/2005/8/layout/orgChart1"/>
    <dgm:cxn modelId="{B269917B-888A-4E97-9AE7-611D3AF07D29}" type="presOf" srcId="{90E8574A-5AF4-45A3-8DCC-94A6D2B65385}" destId="{74594672-5D62-4F2B-9D89-CE6CA2563AE5}" srcOrd="0" destOrd="0" presId="urn:microsoft.com/office/officeart/2005/8/layout/orgChart1"/>
    <dgm:cxn modelId="{0478DC7E-B46D-4656-9D85-B35C978AC234}" type="presOf" srcId="{ABCACB59-00A0-470A-A452-60D716718861}" destId="{11E61EDD-1F57-49F1-A7C0-62864F034DA7}" srcOrd="0" destOrd="0" presId="urn:microsoft.com/office/officeart/2005/8/layout/orgChart1"/>
    <dgm:cxn modelId="{7013AF99-CB26-4986-9B4D-1DDA0EFBAF2F}" type="presOf" srcId="{90E8574A-5AF4-45A3-8DCC-94A6D2B65385}" destId="{D09E3504-9CB8-436D-AC68-49CB559C0FC4}" srcOrd="1" destOrd="0" presId="urn:microsoft.com/office/officeart/2005/8/layout/orgChart1"/>
    <dgm:cxn modelId="{2D64C3BF-41FD-4C6B-982D-24CA5FDF9641}" type="presOf" srcId="{986013B6-D4C5-4190-B27F-928A5AE018D1}" destId="{3D948047-7646-40E7-89A5-C93BE7B82A8D}" srcOrd="1" destOrd="0" presId="urn:microsoft.com/office/officeart/2005/8/layout/orgChart1"/>
    <dgm:cxn modelId="{8137CCEF-CF8B-4962-9516-86FEE792C864}" srcId="{986013B6-D4C5-4190-B27F-928A5AE018D1}" destId="{90E8574A-5AF4-45A3-8DCC-94A6D2B65385}" srcOrd="1" destOrd="0" parTransId="{2D10B27A-EEBC-444D-9B4F-CE66D2D7D139}" sibTransId="{48E87DA1-C942-471B-9B30-A80194955FE9}"/>
    <dgm:cxn modelId="{ED220AFC-F7A7-4232-BE0A-C6B697687F28}" type="presOf" srcId="{D9C76216-0D96-469C-B0F2-76AFBFE07A7F}" destId="{D77F4E4F-7A10-4F91-ABDE-DD9E7DFB320B}" srcOrd="0" destOrd="0" presId="urn:microsoft.com/office/officeart/2005/8/layout/orgChart1"/>
    <dgm:cxn modelId="{A3E0032D-4E1F-4427-BBF4-9FB853172A8A}" type="presParOf" srcId="{D77F4E4F-7A10-4F91-ABDE-DD9E7DFB320B}" destId="{491B626F-6BE9-434E-B752-FEE808F7AD06}" srcOrd="0" destOrd="0" presId="urn:microsoft.com/office/officeart/2005/8/layout/orgChart1"/>
    <dgm:cxn modelId="{D7FAE026-5FBA-46A3-8283-5454090858FF}" type="presParOf" srcId="{491B626F-6BE9-434E-B752-FEE808F7AD06}" destId="{6D60B908-308E-41E7-AAF0-8E7824344456}" srcOrd="0" destOrd="0" presId="urn:microsoft.com/office/officeart/2005/8/layout/orgChart1"/>
    <dgm:cxn modelId="{ED5A5686-DD9E-4517-9781-4AC01B78757E}" type="presParOf" srcId="{6D60B908-308E-41E7-AAF0-8E7824344456}" destId="{E9E9607D-E9C5-4FA1-927C-C16C24806AB1}" srcOrd="0" destOrd="0" presId="urn:microsoft.com/office/officeart/2005/8/layout/orgChart1"/>
    <dgm:cxn modelId="{75140A47-9BCF-4C47-92E8-C03E2B889225}" type="presParOf" srcId="{6D60B908-308E-41E7-AAF0-8E7824344456}" destId="{3D948047-7646-40E7-89A5-C93BE7B82A8D}" srcOrd="1" destOrd="0" presId="urn:microsoft.com/office/officeart/2005/8/layout/orgChart1"/>
    <dgm:cxn modelId="{A10CEEAE-0387-49C4-A84E-3A6B174808D9}" type="presParOf" srcId="{491B626F-6BE9-434E-B752-FEE808F7AD06}" destId="{EFB079F5-43BA-42DF-8BE7-BEB9E5443CAB}" srcOrd="1" destOrd="0" presId="urn:microsoft.com/office/officeart/2005/8/layout/orgChart1"/>
    <dgm:cxn modelId="{D1B28825-5A5B-4E7B-98D6-CADB72BE97CB}" type="presParOf" srcId="{EFB079F5-43BA-42DF-8BE7-BEB9E5443CAB}" destId="{11E61EDD-1F57-49F1-A7C0-62864F034DA7}" srcOrd="0" destOrd="0" presId="urn:microsoft.com/office/officeart/2005/8/layout/orgChart1"/>
    <dgm:cxn modelId="{8477A1C1-0362-4980-A56D-41E7B3997616}" type="presParOf" srcId="{EFB079F5-43BA-42DF-8BE7-BEB9E5443CAB}" destId="{C7951AA4-A97A-4301-974E-4C20F03C2162}" srcOrd="1" destOrd="0" presId="urn:microsoft.com/office/officeart/2005/8/layout/orgChart1"/>
    <dgm:cxn modelId="{6A27EAED-F268-47D0-88F6-D358538D7707}" type="presParOf" srcId="{C7951AA4-A97A-4301-974E-4C20F03C2162}" destId="{8F50E838-AB47-493E-B0DB-98AE9CEEA880}" srcOrd="0" destOrd="0" presId="urn:microsoft.com/office/officeart/2005/8/layout/orgChart1"/>
    <dgm:cxn modelId="{FD4EEA0E-8661-4CBB-987D-64D6A69AC740}" type="presParOf" srcId="{8F50E838-AB47-493E-B0DB-98AE9CEEA880}" destId="{62FCF8DE-8BEE-4890-AC4F-DA58FE9C88F4}" srcOrd="0" destOrd="0" presId="urn:microsoft.com/office/officeart/2005/8/layout/orgChart1"/>
    <dgm:cxn modelId="{5DF3231D-A236-47CF-BF46-238C8DB8E529}" type="presParOf" srcId="{8F50E838-AB47-493E-B0DB-98AE9CEEA880}" destId="{C2367E37-B5DD-4BB3-BE86-362752CBEF73}" srcOrd="1" destOrd="0" presId="urn:microsoft.com/office/officeart/2005/8/layout/orgChart1"/>
    <dgm:cxn modelId="{C88E775E-18B4-40EA-B9BF-A01A35528CEA}" type="presParOf" srcId="{C7951AA4-A97A-4301-974E-4C20F03C2162}" destId="{27FEF744-8E8C-426C-AC00-CC32BC6157A2}" srcOrd="1" destOrd="0" presId="urn:microsoft.com/office/officeart/2005/8/layout/orgChart1"/>
    <dgm:cxn modelId="{8EDC1812-ADAB-4B48-9451-63B47BCDDB93}" type="presParOf" srcId="{C7951AA4-A97A-4301-974E-4C20F03C2162}" destId="{23B0F346-1807-418C-A138-F37441A482A9}" srcOrd="2" destOrd="0" presId="urn:microsoft.com/office/officeart/2005/8/layout/orgChart1"/>
    <dgm:cxn modelId="{788C0D3D-A85B-45E8-94BE-99D0E2AA1168}" type="presParOf" srcId="{EFB079F5-43BA-42DF-8BE7-BEB9E5443CAB}" destId="{7765BE34-4721-46C6-AB14-36752EDA2108}" srcOrd="2" destOrd="0" presId="urn:microsoft.com/office/officeart/2005/8/layout/orgChart1"/>
    <dgm:cxn modelId="{D43C342C-4128-4A29-830C-EB9FA389812B}" type="presParOf" srcId="{EFB079F5-43BA-42DF-8BE7-BEB9E5443CAB}" destId="{4860994D-0D70-4406-B8F4-386377460E1A}" srcOrd="3" destOrd="0" presId="urn:microsoft.com/office/officeart/2005/8/layout/orgChart1"/>
    <dgm:cxn modelId="{9BF2F2DF-8C59-44BA-BD59-B21FD81CCA6D}" type="presParOf" srcId="{4860994D-0D70-4406-B8F4-386377460E1A}" destId="{8A10358D-7A95-4C99-BE80-65FB2492C7A3}" srcOrd="0" destOrd="0" presId="urn:microsoft.com/office/officeart/2005/8/layout/orgChart1"/>
    <dgm:cxn modelId="{ADB25A3F-9ED6-4D76-AD44-DC1EB04BEA98}" type="presParOf" srcId="{8A10358D-7A95-4C99-BE80-65FB2492C7A3}" destId="{74594672-5D62-4F2B-9D89-CE6CA2563AE5}" srcOrd="0" destOrd="0" presId="urn:microsoft.com/office/officeart/2005/8/layout/orgChart1"/>
    <dgm:cxn modelId="{279323E9-25A4-43AE-B297-EF19EF0408B8}" type="presParOf" srcId="{8A10358D-7A95-4C99-BE80-65FB2492C7A3}" destId="{D09E3504-9CB8-436D-AC68-49CB559C0FC4}" srcOrd="1" destOrd="0" presId="urn:microsoft.com/office/officeart/2005/8/layout/orgChart1"/>
    <dgm:cxn modelId="{5B2966F7-4FDB-4B23-AAFA-E7FB94E10D3D}" type="presParOf" srcId="{4860994D-0D70-4406-B8F4-386377460E1A}" destId="{BA7B9AE4-1E49-419C-882B-25E6D31F3A6A}" srcOrd="1" destOrd="0" presId="urn:microsoft.com/office/officeart/2005/8/layout/orgChart1"/>
    <dgm:cxn modelId="{987A3F03-B7DF-4EA1-A2C3-CDB9407BC89D}" type="presParOf" srcId="{4860994D-0D70-4406-B8F4-386377460E1A}" destId="{B9AF233E-AE25-4141-9190-54021AB92EDB}" srcOrd="2" destOrd="0" presId="urn:microsoft.com/office/officeart/2005/8/layout/orgChart1"/>
    <dgm:cxn modelId="{BC86FCCA-2088-4A9E-A4F3-95942483F746}" type="presParOf" srcId="{491B626F-6BE9-434E-B752-FEE808F7AD06}" destId="{89ABA793-CDC3-4F90-8115-5A7BBA911C5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6B54A6-959E-4434-A10C-322C52375BDA}" type="doc">
      <dgm:prSet loTypeId="urn:microsoft.com/office/officeart/2005/8/layout/radial1" loCatId="relationship" qsTypeId="urn:microsoft.com/office/officeart/2005/8/quickstyle/simple1" qsCatId="simple" csTypeId="urn:microsoft.com/office/officeart/2005/8/colors/accent1_2" csCatId="accent1"/>
      <dgm:spPr/>
    </dgm:pt>
    <dgm:pt modelId="{9B3A8968-EA3F-447E-9C33-C4AD968B702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Choroby</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 oczu</a:t>
          </a:r>
        </a:p>
      </dgm:t>
    </dgm:pt>
    <dgm:pt modelId="{6728FB2E-C07E-428D-AF0D-2DD8C870F407}" type="parTrans" cxnId="{018A6FD6-F5EC-4ED4-AF6F-CA71C61F56D0}">
      <dgm:prSet/>
      <dgm:spPr/>
    </dgm:pt>
    <dgm:pt modelId="{768A4AEE-5F5E-408E-BFD1-0B4D1D798B5C}" type="sibTrans" cxnId="{018A6FD6-F5EC-4ED4-AF6F-CA71C61F56D0}">
      <dgm:prSet/>
      <dgm:spPr/>
    </dgm:pt>
    <dgm:pt modelId="{D56DE609-5D55-4120-8D36-501FD026791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Krótko-</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wzroczność</a:t>
          </a:r>
        </a:p>
      </dgm:t>
    </dgm:pt>
    <dgm:pt modelId="{09DC12B2-D882-4860-881B-F856C45AB529}" type="parTrans" cxnId="{2CB4AD6E-A327-48B2-BB2C-F15FF4162323}">
      <dgm:prSet/>
      <dgm:spPr/>
      <dgm:t>
        <a:bodyPr/>
        <a:lstStyle/>
        <a:p>
          <a:endParaRPr lang="pl-PL"/>
        </a:p>
      </dgm:t>
    </dgm:pt>
    <dgm:pt modelId="{41EFB2F9-B934-4305-8FBE-D7793F45C07A}" type="sibTrans" cxnId="{2CB4AD6E-A327-48B2-BB2C-F15FF4162323}">
      <dgm:prSet/>
      <dgm:spPr/>
    </dgm:pt>
    <dgm:pt modelId="{E310A3A8-5FED-493B-95D9-C96B2A8FD77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Zły kontrast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 widzenia</a:t>
          </a:r>
        </a:p>
      </dgm:t>
    </dgm:pt>
    <dgm:pt modelId="{C3EDB0C7-6185-4653-A100-17DA9B3D121D}" type="parTrans" cxnId="{4EBC1AD3-6876-4C80-859B-8CB2AF630708}">
      <dgm:prSet/>
      <dgm:spPr/>
      <dgm:t>
        <a:bodyPr/>
        <a:lstStyle/>
        <a:p>
          <a:endParaRPr lang="pl-PL"/>
        </a:p>
      </dgm:t>
    </dgm:pt>
    <dgm:pt modelId="{FA662930-DA03-4BE2-A68D-00DA86EFE78C}" type="sibTrans" cxnId="{4EBC1AD3-6876-4C80-859B-8CB2AF630708}">
      <dgm:prSet/>
      <dgm:spPr/>
    </dgm:pt>
    <dgm:pt modelId="{CFC0409B-9FEC-438F-9F73-1C588CFE0A7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Rozmywanie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 obrazu</a:t>
          </a:r>
        </a:p>
      </dgm:t>
    </dgm:pt>
    <dgm:pt modelId="{223E327A-25D5-4DA0-924F-9DD2897746A1}" type="parTrans" cxnId="{214CA606-DBE6-42DC-BA4C-F91B0975E06E}">
      <dgm:prSet/>
      <dgm:spPr/>
      <dgm:t>
        <a:bodyPr/>
        <a:lstStyle/>
        <a:p>
          <a:endParaRPr lang="pl-PL"/>
        </a:p>
      </dgm:t>
    </dgm:pt>
    <dgm:pt modelId="{4B3E8101-C068-4F29-B89F-9AD1E6434AF4}" type="sibTrans" cxnId="{214CA606-DBE6-42DC-BA4C-F91B0975E06E}">
      <dgm:prSet/>
      <dgm:spPr/>
    </dgm:pt>
    <dgm:pt modelId="{E6ED3E67-1BC0-4718-8972-D475A61EA43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Podwójne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widzenie</a:t>
          </a:r>
        </a:p>
      </dgm:t>
    </dgm:pt>
    <dgm:pt modelId="{2557A5A7-8E79-4AAF-B65D-C4E37D5E80DE}" type="parTrans" cxnId="{BAF411CF-754C-41A6-A888-06EAA7C68638}">
      <dgm:prSet/>
      <dgm:spPr/>
      <dgm:t>
        <a:bodyPr/>
        <a:lstStyle/>
        <a:p>
          <a:endParaRPr lang="pl-PL"/>
        </a:p>
      </dgm:t>
    </dgm:pt>
    <dgm:pt modelId="{B25FA8AE-A7EF-41DC-9803-E0933208013C}" type="sibTrans" cxnId="{BAF411CF-754C-41A6-A888-06EAA7C68638}">
      <dgm:prSet/>
      <dgm:spPr/>
    </dgm:pt>
    <dgm:pt modelId="{2DAED10C-40B9-454C-B575-11F461E57DE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Pieczenie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 oczu</a:t>
          </a:r>
        </a:p>
      </dgm:t>
    </dgm:pt>
    <dgm:pt modelId="{A2A3C352-C14A-452E-AE8B-FDB6579348BF}" type="parTrans" cxnId="{EF4396A6-D9CE-4FB2-A303-1C03DB2F04AE}">
      <dgm:prSet/>
      <dgm:spPr/>
      <dgm:t>
        <a:bodyPr/>
        <a:lstStyle/>
        <a:p>
          <a:endParaRPr lang="pl-PL"/>
        </a:p>
      </dgm:t>
    </dgm:pt>
    <dgm:pt modelId="{586ECF6A-28CC-4B6B-BAD3-3C69B911E076}" type="sibTrans" cxnId="{EF4396A6-D9CE-4FB2-A303-1C03DB2F04AE}">
      <dgm:prSet/>
      <dgm:spPr/>
    </dgm:pt>
    <dgm:pt modelId="{15E91146-728A-474F-AF52-A7AEA5E16A6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Łzawienie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oczu</a:t>
          </a:r>
        </a:p>
      </dgm:t>
    </dgm:pt>
    <dgm:pt modelId="{C5016F0D-4EB2-4106-A7F6-4E35A1CE319D}" type="parTrans" cxnId="{FF97584B-8C6C-4E44-9603-90D06382956B}">
      <dgm:prSet/>
      <dgm:spPr/>
      <dgm:t>
        <a:bodyPr/>
        <a:lstStyle/>
        <a:p>
          <a:endParaRPr lang="pl-PL"/>
        </a:p>
      </dgm:t>
    </dgm:pt>
    <dgm:pt modelId="{449FB427-D9D3-4C4F-984A-E494C5AC0501}" type="sibTrans" cxnId="{FF97584B-8C6C-4E44-9603-90D06382956B}">
      <dgm:prSet/>
      <dgm:spPr/>
    </dgm:pt>
    <dgm:pt modelId="{DE933CA9-E090-4EFA-AAA5-6BF64033BA8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Zapalenie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 spojówek</a:t>
          </a:r>
        </a:p>
      </dgm:t>
    </dgm:pt>
    <dgm:pt modelId="{D66DEA5A-D675-412D-9B29-D3CDFBF5C82C}" type="parTrans" cxnId="{876BBEF8-63B3-46AC-ABB7-E7651FAA6C2B}">
      <dgm:prSet/>
      <dgm:spPr/>
      <dgm:t>
        <a:bodyPr/>
        <a:lstStyle/>
        <a:p>
          <a:endParaRPr lang="pl-PL"/>
        </a:p>
      </dgm:t>
    </dgm:pt>
    <dgm:pt modelId="{E4C481FE-7CEA-4545-9BB0-B4F88C96149A}" type="sibTrans" cxnId="{876BBEF8-63B3-46AC-ABB7-E7651FAA6C2B}">
      <dgm:prSet/>
      <dgm:spPr/>
    </dgm:pt>
    <dgm:pt modelId="{2EE5C0A5-08B2-4652-AAFA-577D5DEAC25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Syndrom</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1" i="0" u="none" strike="noStrike" cap="none" normalizeH="0" baseline="0">
              <a:ln>
                <a:noFill/>
              </a:ln>
              <a:solidFill>
                <a:schemeClr val="tx1"/>
              </a:solidFill>
              <a:effectLst/>
              <a:latin typeface="Arial" charset="0"/>
              <a:cs typeface="Arial" charset="0"/>
            </a:rPr>
            <a:t> Sicca</a:t>
          </a:r>
        </a:p>
      </dgm:t>
    </dgm:pt>
    <dgm:pt modelId="{9026711F-3322-4400-A9F9-A9C579E8A938}" type="parTrans" cxnId="{318537EF-9A4E-4F55-9C48-71BE88A3E93D}">
      <dgm:prSet/>
      <dgm:spPr/>
      <dgm:t>
        <a:bodyPr/>
        <a:lstStyle/>
        <a:p>
          <a:endParaRPr lang="pl-PL"/>
        </a:p>
      </dgm:t>
    </dgm:pt>
    <dgm:pt modelId="{C3C96FE1-0D0F-48E2-801B-C6BE9FB58DF6}" type="sibTrans" cxnId="{318537EF-9A4E-4F55-9C48-71BE88A3E93D}">
      <dgm:prSet/>
      <dgm:spPr/>
    </dgm:pt>
    <dgm:pt modelId="{AC3350C8-D08C-4102-90BB-424B88A6DDE1}" type="pres">
      <dgm:prSet presAssocID="{556B54A6-959E-4434-A10C-322C52375BDA}" presName="cycle" presStyleCnt="0">
        <dgm:presLayoutVars>
          <dgm:chMax val="1"/>
          <dgm:dir/>
          <dgm:animLvl val="ctr"/>
          <dgm:resizeHandles val="exact"/>
        </dgm:presLayoutVars>
      </dgm:prSet>
      <dgm:spPr/>
    </dgm:pt>
    <dgm:pt modelId="{843B16DE-FE27-4A3E-B358-23EA557E54FC}" type="pres">
      <dgm:prSet presAssocID="{9B3A8968-EA3F-447E-9C33-C4AD968B702C}" presName="centerShape" presStyleLbl="node0" presStyleIdx="0" presStyleCnt="1"/>
      <dgm:spPr/>
    </dgm:pt>
    <dgm:pt modelId="{1FC57E8F-CD8B-43B4-B478-7FA0A8801281}" type="pres">
      <dgm:prSet presAssocID="{09DC12B2-D882-4860-881B-F856C45AB529}" presName="Name9" presStyleLbl="parChTrans1D2" presStyleIdx="0" presStyleCnt="8"/>
      <dgm:spPr/>
    </dgm:pt>
    <dgm:pt modelId="{3C8528A7-B0ED-4167-8761-8F368FA02715}" type="pres">
      <dgm:prSet presAssocID="{09DC12B2-D882-4860-881B-F856C45AB529}" presName="connTx" presStyleLbl="parChTrans1D2" presStyleIdx="0" presStyleCnt="8"/>
      <dgm:spPr/>
    </dgm:pt>
    <dgm:pt modelId="{BE8E449F-291F-4229-A9D7-EFF6CB3B338B}" type="pres">
      <dgm:prSet presAssocID="{D56DE609-5D55-4120-8D36-501FD0267910}" presName="node" presStyleLbl="node1" presStyleIdx="0" presStyleCnt="8">
        <dgm:presLayoutVars>
          <dgm:bulletEnabled val="1"/>
        </dgm:presLayoutVars>
      </dgm:prSet>
      <dgm:spPr/>
    </dgm:pt>
    <dgm:pt modelId="{411E36A6-1963-497C-ACDC-6AE0A0E6271D}" type="pres">
      <dgm:prSet presAssocID="{C3EDB0C7-6185-4653-A100-17DA9B3D121D}" presName="Name9" presStyleLbl="parChTrans1D2" presStyleIdx="1" presStyleCnt="8"/>
      <dgm:spPr/>
    </dgm:pt>
    <dgm:pt modelId="{22B5DB8E-749E-46A7-9539-E5EB6B0456CD}" type="pres">
      <dgm:prSet presAssocID="{C3EDB0C7-6185-4653-A100-17DA9B3D121D}" presName="connTx" presStyleLbl="parChTrans1D2" presStyleIdx="1" presStyleCnt="8"/>
      <dgm:spPr/>
    </dgm:pt>
    <dgm:pt modelId="{A3378EFB-FAA9-4F99-95D3-B3EFAC3F3765}" type="pres">
      <dgm:prSet presAssocID="{E310A3A8-5FED-493B-95D9-C96B2A8FD773}" presName="node" presStyleLbl="node1" presStyleIdx="1" presStyleCnt="8">
        <dgm:presLayoutVars>
          <dgm:bulletEnabled val="1"/>
        </dgm:presLayoutVars>
      </dgm:prSet>
      <dgm:spPr/>
    </dgm:pt>
    <dgm:pt modelId="{28AAE982-DA1F-4193-BD7A-815A9AED96AF}" type="pres">
      <dgm:prSet presAssocID="{223E327A-25D5-4DA0-924F-9DD2897746A1}" presName="Name9" presStyleLbl="parChTrans1D2" presStyleIdx="2" presStyleCnt="8"/>
      <dgm:spPr/>
    </dgm:pt>
    <dgm:pt modelId="{A49D5EC6-2A7D-412D-8DD2-3B73467A8671}" type="pres">
      <dgm:prSet presAssocID="{223E327A-25D5-4DA0-924F-9DD2897746A1}" presName="connTx" presStyleLbl="parChTrans1D2" presStyleIdx="2" presStyleCnt="8"/>
      <dgm:spPr/>
    </dgm:pt>
    <dgm:pt modelId="{E755E457-0665-49E7-A435-19B2AF7EDEF6}" type="pres">
      <dgm:prSet presAssocID="{CFC0409B-9FEC-438F-9F73-1C588CFE0A73}" presName="node" presStyleLbl="node1" presStyleIdx="2" presStyleCnt="8">
        <dgm:presLayoutVars>
          <dgm:bulletEnabled val="1"/>
        </dgm:presLayoutVars>
      </dgm:prSet>
      <dgm:spPr/>
    </dgm:pt>
    <dgm:pt modelId="{C27244B6-E8EA-45D4-AB7A-0D540EDD6DA7}" type="pres">
      <dgm:prSet presAssocID="{2557A5A7-8E79-4AAF-B65D-C4E37D5E80DE}" presName="Name9" presStyleLbl="parChTrans1D2" presStyleIdx="3" presStyleCnt="8"/>
      <dgm:spPr/>
    </dgm:pt>
    <dgm:pt modelId="{8F48B86C-F655-49CF-884B-B4826F056267}" type="pres">
      <dgm:prSet presAssocID="{2557A5A7-8E79-4AAF-B65D-C4E37D5E80DE}" presName="connTx" presStyleLbl="parChTrans1D2" presStyleIdx="3" presStyleCnt="8"/>
      <dgm:spPr/>
    </dgm:pt>
    <dgm:pt modelId="{E945F9A3-04F2-4B21-BC8D-A2BE46A5C9AB}" type="pres">
      <dgm:prSet presAssocID="{E6ED3E67-1BC0-4718-8972-D475A61EA439}" presName="node" presStyleLbl="node1" presStyleIdx="3" presStyleCnt="8">
        <dgm:presLayoutVars>
          <dgm:bulletEnabled val="1"/>
        </dgm:presLayoutVars>
      </dgm:prSet>
      <dgm:spPr/>
    </dgm:pt>
    <dgm:pt modelId="{6DDE9844-BA76-4A1D-AE18-BF108CDC69D6}" type="pres">
      <dgm:prSet presAssocID="{A2A3C352-C14A-452E-AE8B-FDB6579348BF}" presName="Name9" presStyleLbl="parChTrans1D2" presStyleIdx="4" presStyleCnt="8"/>
      <dgm:spPr/>
    </dgm:pt>
    <dgm:pt modelId="{5CA50569-F513-4F26-A490-67FC05BDCDA6}" type="pres">
      <dgm:prSet presAssocID="{A2A3C352-C14A-452E-AE8B-FDB6579348BF}" presName="connTx" presStyleLbl="parChTrans1D2" presStyleIdx="4" presStyleCnt="8"/>
      <dgm:spPr/>
    </dgm:pt>
    <dgm:pt modelId="{267C5659-3EA1-4C61-BE43-86131544DDC1}" type="pres">
      <dgm:prSet presAssocID="{2DAED10C-40B9-454C-B575-11F461E57DE7}" presName="node" presStyleLbl="node1" presStyleIdx="4" presStyleCnt="8">
        <dgm:presLayoutVars>
          <dgm:bulletEnabled val="1"/>
        </dgm:presLayoutVars>
      </dgm:prSet>
      <dgm:spPr/>
    </dgm:pt>
    <dgm:pt modelId="{64212837-7B48-4B2A-B284-13F30773ACE9}" type="pres">
      <dgm:prSet presAssocID="{C5016F0D-4EB2-4106-A7F6-4E35A1CE319D}" presName="Name9" presStyleLbl="parChTrans1D2" presStyleIdx="5" presStyleCnt="8"/>
      <dgm:spPr/>
    </dgm:pt>
    <dgm:pt modelId="{A9CC37B7-F069-4B9D-8BF5-FC76BF5796C5}" type="pres">
      <dgm:prSet presAssocID="{C5016F0D-4EB2-4106-A7F6-4E35A1CE319D}" presName="connTx" presStyleLbl="parChTrans1D2" presStyleIdx="5" presStyleCnt="8"/>
      <dgm:spPr/>
    </dgm:pt>
    <dgm:pt modelId="{DC639980-A8FA-4A78-BC8A-6876C26DDDE9}" type="pres">
      <dgm:prSet presAssocID="{15E91146-728A-474F-AF52-A7AEA5E16A6E}" presName="node" presStyleLbl="node1" presStyleIdx="5" presStyleCnt="8">
        <dgm:presLayoutVars>
          <dgm:bulletEnabled val="1"/>
        </dgm:presLayoutVars>
      </dgm:prSet>
      <dgm:spPr/>
    </dgm:pt>
    <dgm:pt modelId="{BA28CDE9-2857-4EBC-939C-925C2E39A2F4}" type="pres">
      <dgm:prSet presAssocID="{D66DEA5A-D675-412D-9B29-D3CDFBF5C82C}" presName="Name9" presStyleLbl="parChTrans1D2" presStyleIdx="6" presStyleCnt="8"/>
      <dgm:spPr/>
    </dgm:pt>
    <dgm:pt modelId="{F9B8A8CB-0223-470A-8AF9-60008E179BC2}" type="pres">
      <dgm:prSet presAssocID="{D66DEA5A-D675-412D-9B29-D3CDFBF5C82C}" presName="connTx" presStyleLbl="parChTrans1D2" presStyleIdx="6" presStyleCnt="8"/>
      <dgm:spPr/>
    </dgm:pt>
    <dgm:pt modelId="{4D5949C0-4DF2-42AF-BF10-F73B77A25591}" type="pres">
      <dgm:prSet presAssocID="{DE933CA9-E090-4EFA-AAA5-6BF64033BA89}" presName="node" presStyleLbl="node1" presStyleIdx="6" presStyleCnt="8">
        <dgm:presLayoutVars>
          <dgm:bulletEnabled val="1"/>
        </dgm:presLayoutVars>
      </dgm:prSet>
      <dgm:spPr/>
    </dgm:pt>
    <dgm:pt modelId="{D1655B24-62F7-4E70-9556-674AA6E519A7}" type="pres">
      <dgm:prSet presAssocID="{9026711F-3322-4400-A9F9-A9C579E8A938}" presName="Name9" presStyleLbl="parChTrans1D2" presStyleIdx="7" presStyleCnt="8"/>
      <dgm:spPr/>
    </dgm:pt>
    <dgm:pt modelId="{A85B6DDE-8B6D-4C5B-AFAA-F0CC99D7D2C5}" type="pres">
      <dgm:prSet presAssocID="{9026711F-3322-4400-A9F9-A9C579E8A938}" presName="connTx" presStyleLbl="parChTrans1D2" presStyleIdx="7" presStyleCnt="8"/>
      <dgm:spPr/>
    </dgm:pt>
    <dgm:pt modelId="{62683BF2-87D2-4B27-82D8-A22B82C70142}" type="pres">
      <dgm:prSet presAssocID="{2EE5C0A5-08B2-4652-AAFA-577D5DEAC254}" presName="node" presStyleLbl="node1" presStyleIdx="7" presStyleCnt="8">
        <dgm:presLayoutVars>
          <dgm:bulletEnabled val="1"/>
        </dgm:presLayoutVars>
      </dgm:prSet>
      <dgm:spPr/>
    </dgm:pt>
  </dgm:ptLst>
  <dgm:cxnLst>
    <dgm:cxn modelId="{214CA606-DBE6-42DC-BA4C-F91B0975E06E}" srcId="{9B3A8968-EA3F-447E-9C33-C4AD968B702C}" destId="{CFC0409B-9FEC-438F-9F73-1C588CFE0A73}" srcOrd="2" destOrd="0" parTransId="{223E327A-25D5-4DA0-924F-9DD2897746A1}" sibTransId="{4B3E8101-C068-4F29-B89F-9AD1E6434AF4}"/>
    <dgm:cxn modelId="{6F8E7A21-C909-47F9-9215-3D691A056080}" type="presOf" srcId="{9B3A8968-EA3F-447E-9C33-C4AD968B702C}" destId="{843B16DE-FE27-4A3E-B358-23EA557E54FC}" srcOrd="0" destOrd="0" presId="urn:microsoft.com/office/officeart/2005/8/layout/radial1"/>
    <dgm:cxn modelId="{A49F223B-2B90-47CF-8CC8-5BEEE2F72417}" type="presOf" srcId="{DE933CA9-E090-4EFA-AAA5-6BF64033BA89}" destId="{4D5949C0-4DF2-42AF-BF10-F73B77A25591}" srcOrd="0" destOrd="0" presId="urn:microsoft.com/office/officeart/2005/8/layout/radial1"/>
    <dgm:cxn modelId="{38CF4F5C-7EA0-443A-8B7F-6AD846A4BE83}" type="presOf" srcId="{C5016F0D-4EB2-4106-A7F6-4E35A1CE319D}" destId="{64212837-7B48-4B2A-B284-13F30773ACE9}" srcOrd="0" destOrd="0" presId="urn:microsoft.com/office/officeart/2005/8/layout/radial1"/>
    <dgm:cxn modelId="{75B2EC44-7F4F-43A6-B32D-318F9DD3E982}" type="presOf" srcId="{2EE5C0A5-08B2-4652-AAFA-577D5DEAC254}" destId="{62683BF2-87D2-4B27-82D8-A22B82C70142}" srcOrd="0" destOrd="0" presId="urn:microsoft.com/office/officeart/2005/8/layout/radial1"/>
    <dgm:cxn modelId="{9C1E5665-9905-407E-A359-41A56EE33BC6}" type="presOf" srcId="{D56DE609-5D55-4120-8D36-501FD0267910}" destId="{BE8E449F-291F-4229-A9D7-EFF6CB3B338B}" srcOrd="0" destOrd="0" presId="urn:microsoft.com/office/officeart/2005/8/layout/radial1"/>
    <dgm:cxn modelId="{FF97584B-8C6C-4E44-9603-90D06382956B}" srcId="{9B3A8968-EA3F-447E-9C33-C4AD968B702C}" destId="{15E91146-728A-474F-AF52-A7AEA5E16A6E}" srcOrd="5" destOrd="0" parTransId="{C5016F0D-4EB2-4106-A7F6-4E35A1CE319D}" sibTransId="{449FB427-D9D3-4C4F-984A-E494C5AC0501}"/>
    <dgm:cxn modelId="{A9301D6C-6953-4AFD-8664-1EB1CD5BC021}" type="presOf" srcId="{15E91146-728A-474F-AF52-A7AEA5E16A6E}" destId="{DC639980-A8FA-4A78-BC8A-6876C26DDDE9}" srcOrd="0" destOrd="0" presId="urn:microsoft.com/office/officeart/2005/8/layout/radial1"/>
    <dgm:cxn modelId="{2CB4AD6E-A327-48B2-BB2C-F15FF4162323}" srcId="{9B3A8968-EA3F-447E-9C33-C4AD968B702C}" destId="{D56DE609-5D55-4120-8D36-501FD0267910}" srcOrd="0" destOrd="0" parTransId="{09DC12B2-D882-4860-881B-F856C45AB529}" sibTransId="{41EFB2F9-B934-4305-8FBE-D7793F45C07A}"/>
    <dgm:cxn modelId="{4323D970-0EAE-48E1-8A34-843278EE244C}" type="presOf" srcId="{E310A3A8-5FED-493B-95D9-C96B2A8FD773}" destId="{A3378EFB-FAA9-4F99-95D3-B3EFAC3F3765}" srcOrd="0" destOrd="0" presId="urn:microsoft.com/office/officeart/2005/8/layout/radial1"/>
    <dgm:cxn modelId="{23F5E471-7CFE-4F10-AE8E-F21F9434C391}" type="presOf" srcId="{D66DEA5A-D675-412D-9B29-D3CDFBF5C82C}" destId="{F9B8A8CB-0223-470A-8AF9-60008E179BC2}" srcOrd="1" destOrd="0" presId="urn:microsoft.com/office/officeart/2005/8/layout/radial1"/>
    <dgm:cxn modelId="{7AC3A254-EFBB-4548-9F1C-D59F270BC40D}" type="presOf" srcId="{556B54A6-959E-4434-A10C-322C52375BDA}" destId="{AC3350C8-D08C-4102-90BB-424B88A6DDE1}" srcOrd="0" destOrd="0" presId="urn:microsoft.com/office/officeart/2005/8/layout/radial1"/>
    <dgm:cxn modelId="{A8C4EB7F-1A9B-420B-8371-12C930C693A5}" type="presOf" srcId="{A2A3C352-C14A-452E-AE8B-FDB6579348BF}" destId="{6DDE9844-BA76-4A1D-AE18-BF108CDC69D6}" srcOrd="0" destOrd="0" presId="urn:microsoft.com/office/officeart/2005/8/layout/radial1"/>
    <dgm:cxn modelId="{32B5BA86-CB6C-4B15-B093-36F4EE9F3BE9}" type="presOf" srcId="{C5016F0D-4EB2-4106-A7F6-4E35A1CE319D}" destId="{A9CC37B7-F069-4B9D-8BF5-FC76BF5796C5}" srcOrd="1" destOrd="0" presId="urn:microsoft.com/office/officeart/2005/8/layout/radial1"/>
    <dgm:cxn modelId="{2BD57587-CACC-41C0-AC7E-2F5FE30C4481}" type="presOf" srcId="{223E327A-25D5-4DA0-924F-9DD2897746A1}" destId="{28AAE982-DA1F-4193-BD7A-815A9AED96AF}" srcOrd="0" destOrd="0" presId="urn:microsoft.com/office/officeart/2005/8/layout/radial1"/>
    <dgm:cxn modelId="{EB62B297-065F-4DEA-A75C-B4DD1B3D310F}" type="presOf" srcId="{2DAED10C-40B9-454C-B575-11F461E57DE7}" destId="{267C5659-3EA1-4C61-BE43-86131544DDC1}" srcOrd="0" destOrd="0" presId="urn:microsoft.com/office/officeart/2005/8/layout/radial1"/>
    <dgm:cxn modelId="{F61F23A1-0280-4A1E-93E3-DE224AC6CDF2}" type="presOf" srcId="{9026711F-3322-4400-A9F9-A9C579E8A938}" destId="{A85B6DDE-8B6D-4C5B-AFAA-F0CC99D7D2C5}" srcOrd="1" destOrd="0" presId="urn:microsoft.com/office/officeart/2005/8/layout/radial1"/>
    <dgm:cxn modelId="{CD78FFA5-0967-4B57-B3BB-CAAC69FA2D7C}" type="presOf" srcId="{A2A3C352-C14A-452E-AE8B-FDB6579348BF}" destId="{5CA50569-F513-4F26-A490-67FC05BDCDA6}" srcOrd="1" destOrd="0" presId="urn:microsoft.com/office/officeart/2005/8/layout/radial1"/>
    <dgm:cxn modelId="{EF4396A6-D9CE-4FB2-A303-1C03DB2F04AE}" srcId="{9B3A8968-EA3F-447E-9C33-C4AD968B702C}" destId="{2DAED10C-40B9-454C-B575-11F461E57DE7}" srcOrd="4" destOrd="0" parTransId="{A2A3C352-C14A-452E-AE8B-FDB6579348BF}" sibTransId="{586ECF6A-28CC-4B6B-BAD3-3C69B911E076}"/>
    <dgm:cxn modelId="{F2F332AC-9800-4908-BFFC-265EBDEB8E06}" type="presOf" srcId="{9026711F-3322-4400-A9F9-A9C579E8A938}" destId="{D1655B24-62F7-4E70-9556-674AA6E519A7}" srcOrd="0" destOrd="0" presId="urn:microsoft.com/office/officeart/2005/8/layout/radial1"/>
    <dgm:cxn modelId="{A01BD4B5-CADB-420D-A86F-43C20A48A7F4}" type="presOf" srcId="{CFC0409B-9FEC-438F-9F73-1C588CFE0A73}" destId="{E755E457-0665-49E7-A435-19B2AF7EDEF6}" srcOrd="0" destOrd="0" presId="urn:microsoft.com/office/officeart/2005/8/layout/radial1"/>
    <dgm:cxn modelId="{6C7B27BC-535F-4444-8D65-D88BCC078FC2}" type="presOf" srcId="{09DC12B2-D882-4860-881B-F856C45AB529}" destId="{3C8528A7-B0ED-4167-8761-8F368FA02715}" srcOrd="1" destOrd="0" presId="urn:microsoft.com/office/officeart/2005/8/layout/radial1"/>
    <dgm:cxn modelId="{526844BC-3957-4F3B-8E0F-F43822736D55}" type="presOf" srcId="{D66DEA5A-D675-412D-9B29-D3CDFBF5C82C}" destId="{BA28CDE9-2857-4EBC-939C-925C2E39A2F4}" srcOrd="0" destOrd="0" presId="urn:microsoft.com/office/officeart/2005/8/layout/radial1"/>
    <dgm:cxn modelId="{D73D41C4-91ED-42B0-A608-CC67FEE8EDE1}" type="presOf" srcId="{C3EDB0C7-6185-4653-A100-17DA9B3D121D}" destId="{22B5DB8E-749E-46A7-9539-E5EB6B0456CD}" srcOrd="1" destOrd="0" presId="urn:microsoft.com/office/officeart/2005/8/layout/radial1"/>
    <dgm:cxn modelId="{BACFC4C5-1091-4971-940C-8329C871FEAF}" type="presOf" srcId="{2557A5A7-8E79-4AAF-B65D-C4E37D5E80DE}" destId="{C27244B6-E8EA-45D4-AB7A-0D540EDD6DA7}" srcOrd="0" destOrd="0" presId="urn:microsoft.com/office/officeart/2005/8/layout/radial1"/>
    <dgm:cxn modelId="{BAF411CF-754C-41A6-A888-06EAA7C68638}" srcId="{9B3A8968-EA3F-447E-9C33-C4AD968B702C}" destId="{E6ED3E67-1BC0-4718-8972-D475A61EA439}" srcOrd="3" destOrd="0" parTransId="{2557A5A7-8E79-4AAF-B65D-C4E37D5E80DE}" sibTransId="{B25FA8AE-A7EF-41DC-9803-E0933208013C}"/>
    <dgm:cxn modelId="{375AD9D0-5112-4695-8BF0-CF1854D485F0}" type="presOf" srcId="{C3EDB0C7-6185-4653-A100-17DA9B3D121D}" destId="{411E36A6-1963-497C-ACDC-6AE0A0E6271D}" srcOrd="0" destOrd="0" presId="urn:microsoft.com/office/officeart/2005/8/layout/radial1"/>
    <dgm:cxn modelId="{4EBC1AD3-6876-4C80-859B-8CB2AF630708}" srcId="{9B3A8968-EA3F-447E-9C33-C4AD968B702C}" destId="{E310A3A8-5FED-493B-95D9-C96B2A8FD773}" srcOrd="1" destOrd="0" parTransId="{C3EDB0C7-6185-4653-A100-17DA9B3D121D}" sibTransId="{FA662930-DA03-4BE2-A68D-00DA86EFE78C}"/>
    <dgm:cxn modelId="{25224FD3-7365-42DC-951A-C9B2582E1034}" type="presOf" srcId="{E6ED3E67-1BC0-4718-8972-D475A61EA439}" destId="{E945F9A3-04F2-4B21-BC8D-A2BE46A5C9AB}" srcOrd="0" destOrd="0" presId="urn:microsoft.com/office/officeart/2005/8/layout/radial1"/>
    <dgm:cxn modelId="{018A6FD6-F5EC-4ED4-AF6F-CA71C61F56D0}" srcId="{556B54A6-959E-4434-A10C-322C52375BDA}" destId="{9B3A8968-EA3F-447E-9C33-C4AD968B702C}" srcOrd="0" destOrd="0" parTransId="{6728FB2E-C07E-428D-AF0D-2DD8C870F407}" sibTransId="{768A4AEE-5F5E-408E-BFD1-0B4D1D798B5C}"/>
    <dgm:cxn modelId="{216A86E4-6360-4781-8CA0-DFDACB651F13}" type="presOf" srcId="{09DC12B2-D882-4860-881B-F856C45AB529}" destId="{1FC57E8F-CD8B-43B4-B478-7FA0A8801281}" srcOrd="0" destOrd="0" presId="urn:microsoft.com/office/officeart/2005/8/layout/radial1"/>
    <dgm:cxn modelId="{0C1B29E6-4785-4D37-8F19-ABE98D5A6B45}" type="presOf" srcId="{223E327A-25D5-4DA0-924F-9DD2897746A1}" destId="{A49D5EC6-2A7D-412D-8DD2-3B73467A8671}" srcOrd="1" destOrd="0" presId="urn:microsoft.com/office/officeart/2005/8/layout/radial1"/>
    <dgm:cxn modelId="{318537EF-9A4E-4F55-9C48-71BE88A3E93D}" srcId="{9B3A8968-EA3F-447E-9C33-C4AD968B702C}" destId="{2EE5C0A5-08B2-4652-AAFA-577D5DEAC254}" srcOrd="7" destOrd="0" parTransId="{9026711F-3322-4400-A9F9-A9C579E8A938}" sibTransId="{C3C96FE1-0D0F-48E2-801B-C6BE9FB58DF6}"/>
    <dgm:cxn modelId="{876BBEF8-63B3-46AC-ABB7-E7651FAA6C2B}" srcId="{9B3A8968-EA3F-447E-9C33-C4AD968B702C}" destId="{DE933CA9-E090-4EFA-AAA5-6BF64033BA89}" srcOrd="6" destOrd="0" parTransId="{D66DEA5A-D675-412D-9B29-D3CDFBF5C82C}" sibTransId="{E4C481FE-7CEA-4545-9BB0-B4F88C96149A}"/>
    <dgm:cxn modelId="{611FF0F9-D74B-4A36-B1E0-F32CA04D2813}" type="presOf" srcId="{2557A5A7-8E79-4AAF-B65D-C4E37D5E80DE}" destId="{8F48B86C-F655-49CF-884B-B4826F056267}" srcOrd="1" destOrd="0" presId="urn:microsoft.com/office/officeart/2005/8/layout/radial1"/>
    <dgm:cxn modelId="{9FDF4A61-AFE2-45E0-AA87-1B03D81782A6}" type="presParOf" srcId="{AC3350C8-D08C-4102-90BB-424B88A6DDE1}" destId="{843B16DE-FE27-4A3E-B358-23EA557E54FC}" srcOrd="0" destOrd="0" presId="urn:microsoft.com/office/officeart/2005/8/layout/radial1"/>
    <dgm:cxn modelId="{AE723BD0-C5DA-4DC4-96FD-E202CBFC0A58}" type="presParOf" srcId="{AC3350C8-D08C-4102-90BB-424B88A6DDE1}" destId="{1FC57E8F-CD8B-43B4-B478-7FA0A8801281}" srcOrd="1" destOrd="0" presId="urn:microsoft.com/office/officeart/2005/8/layout/radial1"/>
    <dgm:cxn modelId="{6DE9C5ED-4BFC-4BCF-B776-197AAC071510}" type="presParOf" srcId="{1FC57E8F-CD8B-43B4-B478-7FA0A8801281}" destId="{3C8528A7-B0ED-4167-8761-8F368FA02715}" srcOrd="0" destOrd="0" presId="urn:microsoft.com/office/officeart/2005/8/layout/radial1"/>
    <dgm:cxn modelId="{CC054D93-420B-4AA3-AE16-47B30585B9FD}" type="presParOf" srcId="{AC3350C8-D08C-4102-90BB-424B88A6DDE1}" destId="{BE8E449F-291F-4229-A9D7-EFF6CB3B338B}" srcOrd="2" destOrd="0" presId="urn:microsoft.com/office/officeart/2005/8/layout/radial1"/>
    <dgm:cxn modelId="{28EFF4C5-B4BE-4B8A-B4A6-7A2FCEC032C7}" type="presParOf" srcId="{AC3350C8-D08C-4102-90BB-424B88A6DDE1}" destId="{411E36A6-1963-497C-ACDC-6AE0A0E6271D}" srcOrd="3" destOrd="0" presId="urn:microsoft.com/office/officeart/2005/8/layout/radial1"/>
    <dgm:cxn modelId="{C1DD1E1C-2267-4785-9228-59522152CF18}" type="presParOf" srcId="{411E36A6-1963-497C-ACDC-6AE0A0E6271D}" destId="{22B5DB8E-749E-46A7-9539-E5EB6B0456CD}" srcOrd="0" destOrd="0" presId="urn:microsoft.com/office/officeart/2005/8/layout/radial1"/>
    <dgm:cxn modelId="{EEA6048F-CCD8-46EA-BE6F-E40F7C85733A}" type="presParOf" srcId="{AC3350C8-D08C-4102-90BB-424B88A6DDE1}" destId="{A3378EFB-FAA9-4F99-95D3-B3EFAC3F3765}" srcOrd="4" destOrd="0" presId="urn:microsoft.com/office/officeart/2005/8/layout/radial1"/>
    <dgm:cxn modelId="{A2F8D3F7-8914-439F-A3B3-230F5C8BF56C}" type="presParOf" srcId="{AC3350C8-D08C-4102-90BB-424B88A6DDE1}" destId="{28AAE982-DA1F-4193-BD7A-815A9AED96AF}" srcOrd="5" destOrd="0" presId="urn:microsoft.com/office/officeart/2005/8/layout/radial1"/>
    <dgm:cxn modelId="{317CD407-DF0E-4929-A9A1-AA82EF9780B6}" type="presParOf" srcId="{28AAE982-DA1F-4193-BD7A-815A9AED96AF}" destId="{A49D5EC6-2A7D-412D-8DD2-3B73467A8671}" srcOrd="0" destOrd="0" presId="urn:microsoft.com/office/officeart/2005/8/layout/radial1"/>
    <dgm:cxn modelId="{CB613089-B1B6-4EEE-A5E2-1FBD108A006D}" type="presParOf" srcId="{AC3350C8-D08C-4102-90BB-424B88A6DDE1}" destId="{E755E457-0665-49E7-A435-19B2AF7EDEF6}" srcOrd="6" destOrd="0" presId="urn:microsoft.com/office/officeart/2005/8/layout/radial1"/>
    <dgm:cxn modelId="{030FBFC3-C6DE-4B08-A27D-A913406B9B50}" type="presParOf" srcId="{AC3350C8-D08C-4102-90BB-424B88A6DDE1}" destId="{C27244B6-E8EA-45D4-AB7A-0D540EDD6DA7}" srcOrd="7" destOrd="0" presId="urn:microsoft.com/office/officeart/2005/8/layout/radial1"/>
    <dgm:cxn modelId="{798A4C80-731D-488D-93DD-CD8CB5AC6359}" type="presParOf" srcId="{C27244B6-E8EA-45D4-AB7A-0D540EDD6DA7}" destId="{8F48B86C-F655-49CF-884B-B4826F056267}" srcOrd="0" destOrd="0" presId="urn:microsoft.com/office/officeart/2005/8/layout/radial1"/>
    <dgm:cxn modelId="{9A23AE06-F397-40FD-85DF-15D619FDF096}" type="presParOf" srcId="{AC3350C8-D08C-4102-90BB-424B88A6DDE1}" destId="{E945F9A3-04F2-4B21-BC8D-A2BE46A5C9AB}" srcOrd="8" destOrd="0" presId="urn:microsoft.com/office/officeart/2005/8/layout/radial1"/>
    <dgm:cxn modelId="{188D367E-5142-43E4-A306-7A704B06F9A0}" type="presParOf" srcId="{AC3350C8-D08C-4102-90BB-424B88A6DDE1}" destId="{6DDE9844-BA76-4A1D-AE18-BF108CDC69D6}" srcOrd="9" destOrd="0" presId="urn:microsoft.com/office/officeart/2005/8/layout/radial1"/>
    <dgm:cxn modelId="{5443009A-7538-4A35-9F15-E0619901AD04}" type="presParOf" srcId="{6DDE9844-BA76-4A1D-AE18-BF108CDC69D6}" destId="{5CA50569-F513-4F26-A490-67FC05BDCDA6}" srcOrd="0" destOrd="0" presId="urn:microsoft.com/office/officeart/2005/8/layout/radial1"/>
    <dgm:cxn modelId="{0F40CDA0-49EC-4A24-A0A0-D4A8938B200D}" type="presParOf" srcId="{AC3350C8-D08C-4102-90BB-424B88A6DDE1}" destId="{267C5659-3EA1-4C61-BE43-86131544DDC1}" srcOrd="10" destOrd="0" presId="urn:microsoft.com/office/officeart/2005/8/layout/radial1"/>
    <dgm:cxn modelId="{852978F5-483F-4897-96DD-CD3B99CDD501}" type="presParOf" srcId="{AC3350C8-D08C-4102-90BB-424B88A6DDE1}" destId="{64212837-7B48-4B2A-B284-13F30773ACE9}" srcOrd="11" destOrd="0" presId="urn:microsoft.com/office/officeart/2005/8/layout/radial1"/>
    <dgm:cxn modelId="{152A36BE-2865-40F9-9ABB-2D31AFFEBA80}" type="presParOf" srcId="{64212837-7B48-4B2A-B284-13F30773ACE9}" destId="{A9CC37B7-F069-4B9D-8BF5-FC76BF5796C5}" srcOrd="0" destOrd="0" presId="urn:microsoft.com/office/officeart/2005/8/layout/radial1"/>
    <dgm:cxn modelId="{9F49662E-CCF7-4808-BA30-4172C57E27D6}" type="presParOf" srcId="{AC3350C8-D08C-4102-90BB-424B88A6DDE1}" destId="{DC639980-A8FA-4A78-BC8A-6876C26DDDE9}" srcOrd="12" destOrd="0" presId="urn:microsoft.com/office/officeart/2005/8/layout/radial1"/>
    <dgm:cxn modelId="{7BB3F450-7385-4CF4-A3D6-09771F8A42B3}" type="presParOf" srcId="{AC3350C8-D08C-4102-90BB-424B88A6DDE1}" destId="{BA28CDE9-2857-4EBC-939C-925C2E39A2F4}" srcOrd="13" destOrd="0" presId="urn:microsoft.com/office/officeart/2005/8/layout/radial1"/>
    <dgm:cxn modelId="{F61A806B-FB60-4988-8F7F-E30ED1C933B4}" type="presParOf" srcId="{BA28CDE9-2857-4EBC-939C-925C2E39A2F4}" destId="{F9B8A8CB-0223-470A-8AF9-60008E179BC2}" srcOrd="0" destOrd="0" presId="urn:microsoft.com/office/officeart/2005/8/layout/radial1"/>
    <dgm:cxn modelId="{775D1F03-4BE9-4662-B617-D9510CA7887B}" type="presParOf" srcId="{AC3350C8-D08C-4102-90BB-424B88A6DDE1}" destId="{4D5949C0-4DF2-42AF-BF10-F73B77A25591}" srcOrd="14" destOrd="0" presId="urn:microsoft.com/office/officeart/2005/8/layout/radial1"/>
    <dgm:cxn modelId="{FA6A9E7F-D193-4D22-951C-4FA974D10D9A}" type="presParOf" srcId="{AC3350C8-D08C-4102-90BB-424B88A6DDE1}" destId="{D1655B24-62F7-4E70-9556-674AA6E519A7}" srcOrd="15" destOrd="0" presId="urn:microsoft.com/office/officeart/2005/8/layout/radial1"/>
    <dgm:cxn modelId="{19E64A85-FA75-4515-9E93-C6175ACC3A27}" type="presParOf" srcId="{D1655B24-62F7-4E70-9556-674AA6E519A7}" destId="{A85B6DDE-8B6D-4C5B-AFAA-F0CC99D7D2C5}" srcOrd="0" destOrd="0" presId="urn:microsoft.com/office/officeart/2005/8/layout/radial1"/>
    <dgm:cxn modelId="{2127DDDE-0F3A-4E67-B7FB-AAF41AC50186}" type="presParOf" srcId="{AC3350C8-D08C-4102-90BB-424B88A6DDE1}" destId="{62683BF2-87D2-4B27-82D8-A22B82C70142}"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CA9E72-F4C3-496F-9A5E-8550E6F5BF31}" type="doc">
      <dgm:prSet loTypeId="urn:microsoft.com/office/officeart/2005/8/layout/orgChart1" loCatId="hierarchy" qsTypeId="urn:microsoft.com/office/officeart/2005/8/quickstyle/simple1" qsCatId="simple" csTypeId="urn:microsoft.com/office/officeart/2005/8/colors/accent1_2" csCatId="accent1"/>
      <dgm:spPr/>
    </dgm:pt>
    <dgm:pt modelId="{FE278815-BCA4-4DE2-9160-33B1CC97FE3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b="1" i="0" u="none" strike="noStrike" cap="none" normalizeH="0" baseline="0">
              <a:ln>
                <a:noFill/>
              </a:ln>
              <a:solidFill>
                <a:schemeClr val="tx1"/>
              </a:solidFill>
              <a:effectLst/>
              <a:latin typeface="Tahoma" panose="020B0604030504040204" pitchFamily="34" charset="0"/>
            </a:rPr>
            <a:t>GRUPA</a:t>
          </a:r>
        </a:p>
      </dgm:t>
    </dgm:pt>
    <dgm:pt modelId="{5019D231-71BC-4A6F-BB24-6CD0D5152020}" type="parTrans" cxnId="{8608D0F6-5DDC-4057-BD7A-86049285D089}">
      <dgm:prSet/>
      <dgm:spPr/>
    </dgm:pt>
    <dgm:pt modelId="{2BEFE432-3662-4403-B362-DB3051F8B529}" type="sibTrans" cxnId="{8608D0F6-5DDC-4057-BD7A-86049285D089}">
      <dgm:prSet/>
      <dgm:spPr/>
    </dgm:pt>
    <dgm:pt modelId="{66D35439-954E-4E6A-8BA6-403A07F0E9E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b="1" i="0" u="none" strike="noStrike" cap="none" normalizeH="0" baseline="0">
              <a:ln>
                <a:noFill/>
              </a:ln>
              <a:solidFill>
                <a:schemeClr val="tx1"/>
              </a:solidFill>
              <a:effectLst/>
              <a:latin typeface="Tahoma" panose="020B0604030504040204" pitchFamily="34" charset="0"/>
            </a:rPr>
            <a:t>I</a:t>
          </a:r>
        </a:p>
      </dgm:t>
    </dgm:pt>
    <dgm:pt modelId="{BAA08B5E-284A-490F-98AB-5F9588E49665}" type="parTrans" cxnId="{D1932FB8-14F3-407A-BF2C-0CF22E31200B}">
      <dgm:prSet/>
      <dgm:spPr/>
    </dgm:pt>
    <dgm:pt modelId="{D4F25456-D2DD-400F-B29E-21B1B31AE0E0}" type="sibTrans" cxnId="{D1932FB8-14F3-407A-BF2C-0CF22E31200B}">
      <dgm:prSet/>
      <dgm:spPr/>
    </dgm:pt>
    <dgm:pt modelId="{5985CFCF-3230-457E-B44D-315433986E7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b="1" i="0" u="none" strike="noStrike" cap="none" normalizeH="0" baseline="0">
              <a:ln>
                <a:noFill/>
              </a:ln>
              <a:solidFill>
                <a:schemeClr val="tx1"/>
              </a:solidFill>
              <a:effectLst/>
              <a:latin typeface="Tahoma" panose="020B0604030504040204" pitchFamily="34" charset="0"/>
            </a:rPr>
            <a:t>II</a:t>
          </a:r>
        </a:p>
      </dgm:t>
    </dgm:pt>
    <dgm:pt modelId="{123625B1-C367-4F8F-9B7D-2F8DCCF3E4A6}" type="parTrans" cxnId="{FEB464C1-3091-4C66-B483-FF9A30E8CD44}">
      <dgm:prSet/>
      <dgm:spPr/>
    </dgm:pt>
    <dgm:pt modelId="{5E0C8345-CD1C-45C3-8F57-41B5D54BEE95}" type="sibTrans" cxnId="{FEB464C1-3091-4C66-B483-FF9A30E8CD44}">
      <dgm:prSet/>
      <dgm:spPr/>
    </dgm:pt>
    <dgm:pt modelId="{508470BE-74BC-4DDE-93A1-27E40BB93E6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b="1" i="0" u="none" strike="noStrike" cap="none" normalizeH="0" baseline="0">
              <a:ln>
                <a:noFill/>
              </a:ln>
              <a:solidFill>
                <a:schemeClr val="tx1"/>
              </a:solidFill>
              <a:effectLst/>
              <a:latin typeface="Tahoma" panose="020B0604030504040204" pitchFamily="34" charset="0"/>
            </a:rPr>
            <a:t>III</a:t>
          </a:r>
        </a:p>
      </dgm:t>
    </dgm:pt>
    <dgm:pt modelId="{F7E0E6EC-BA6A-4BE5-BE8D-CAAE99CD7747}" type="parTrans" cxnId="{8CD59D91-8563-4C03-AF6B-77C91E851C13}">
      <dgm:prSet/>
      <dgm:spPr/>
    </dgm:pt>
    <dgm:pt modelId="{DFC6662D-6B39-4DCB-8F5C-F407FFDB4F60}" type="sibTrans" cxnId="{8CD59D91-8563-4C03-AF6B-77C91E851C13}">
      <dgm:prSet/>
      <dgm:spPr/>
    </dgm:pt>
    <dgm:pt modelId="{557655B8-0E03-4D0C-A296-03BAC05F4FB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b="1" i="0" u="none" strike="noStrike" cap="none" normalizeH="0" baseline="0">
              <a:ln>
                <a:noFill/>
              </a:ln>
              <a:solidFill>
                <a:schemeClr val="tx1"/>
              </a:solidFill>
              <a:effectLst/>
              <a:latin typeface="Tahoma" panose="020B0604030504040204" pitchFamily="34" charset="0"/>
            </a:rPr>
            <a:t>IV</a:t>
          </a:r>
        </a:p>
      </dgm:t>
    </dgm:pt>
    <dgm:pt modelId="{2B7378E0-2764-4CD2-BF3D-0DAED3708F34}" type="parTrans" cxnId="{B8B6DB46-DB8D-463A-9FA1-09FFDCB66A15}">
      <dgm:prSet/>
      <dgm:spPr/>
    </dgm:pt>
    <dgm:pt modelId="{E8B1CBD3-730B-405A-A0AB-9D32559CBD96}" type="sibTrans" cxnId="{B8B6DB46-DB8D-463A-9FA1-09FFDCB66A15}">
      <dgm:prSet/>
      <dgm:spPr/>
    </dgm:pt>
    <dgm:pt modelId="{669801E0-3B74-4C6A-A9ED-2DC0875CC656}" type="pres">
      <dgm:prSet presAssocID="{8DCA9E72-F4C3-496F-9A5E-8550E6F5BF31}" presName="hierChild1" presStyleCnt="0">
        <dgm:presLayoutVars>
          <dgm:orgChart val="1"/>
          <dgm:chPref val="1"/>
          <dgm:dir/>
          <dgm:animOne val="branch"/>
          <dgm:animLvl val="lvl"/>
          <dgm:resizeHandles/>
        </dgm:presLayoutVars>
      </dgm:prSet>
      <dgm:spPr/>
    </dgm:pt>
    <dgm:pt modelId="{F5F07F3D-057A-424D-B350-4833F6092799}" type="pres">
      <dgm:prSet presAssocID="{FE278815-BCA4-4DE2-9160-33B1CC97FE34}" presName="hierRoot1" presStyleCnt="0">
        <dgm:presLayoutVars>
          <dgm:hierBranch/>
        </dgm:presLayoutVars>
      </dgm:prSet>
      <dgm:spPr/>
    </dgm:pt>
    <dgm:pt modelId="{C6F8E512-C588-4D09-8AD7-E6AEFF062B30}" type="pres">
      <dgm:prSet presAssocID="{FE278815-BCA4-4DE2-9160-33B1CC97FE34}" presName="rootComposite1" presStyleCnt="0"/>
      <dgm:spPr/>
    </dgm:pt>
    <dgm:pt modelId="{F1D20E6C-1A77-4A95-B966-6B2170C6C0B8}" type="pres">
      <dgm:prSet presAssocID="{FE278815-BCA4-4DE2-9160-33B1CC97FE34}" presName="rootText1" presStyleLbl="node0" presStyleIdx="0" presStyleCnt="1">
        <dgm:presLayoutVars>
          <dgm:chPref val="3"/>
        </dgm:presLayoutVars>
      </dgm:prSet>
      <dgm:spPr/>
    </dgm:pt>
    <dgm:pt modelId="{41127533-EEA6-4652-890A-CBEFCDF7FF44}" type="pres">
      <dgm:prSet presAssocID="{FE278815-BCA4-4DE2-9160-33B1CC97FE34}" presName="rootConnector1" presStyleLbl="node1" presStyleIdx="0" presStyleCnt="0"/>
      <dgm:spPr/>
    </dgm:pt>
    <dgm:pt modelId="{AE371D10-EF85-40A5-AA49-03141A1B0B96}" type="pres">
      <dgm:prSet presAssocID="{FE278815-BCA4-4DE2-9160-33B1CC97FE34}" presName="hierChild2" presStyleCnt="0"/>
      <dgm:spPr/>
    </dgm:pt>
    <dgm:pt modelId="{52D11152-30B5-45A6-BC38-B39FC834F080}" type="pres">
      <dgm:prSet presAssocID="{BAA08B5E-284A-490F-98AB-5F9588E49665}" presName="Name35" presStyleLbl="parChTrans1D2" presStyleIdx="0" presStyleCnt="4"/>
      <dgm:spPr/>
    </dgm:pt>
    <dgm:pt modelId="{1383A36A-C808-4A5E-ABAA-6E8280BE7241}" type="pres">
      <dgm:prSet presAssocID="{66D35439-954E-4E6A-8BA6-403A07F0E9EF}" presName="hierRoot2" presStyleCnt="0">
        <dgm:presLayoutVars>
          <dgm:hierBranch/>
        </dgm:presLayoutVars>
      </dgm:prSet>
      <dgm:spPr/>
    </dgm:pt>
    <dgm:pt modelId="{3CF3BA2C-BA08-48A7-A23D-5D02EBBE5953}" type="pres">
      <dgm:prSet presAssocID="{66D35439-954E-4E6A-8BA6-403A07F0E9EF}" presName="rootComposite" presStyleCnt="0"/>
      <dgm:spPr/>
    </dgm:pt>
    <dgm:pt modelId="{F919BACE-87D9-43FB-BCAA-60501AF58C5D}" type="pres">
      <dgm:prSet presAssocID="{66D35439-954E-4E6A-8BA6-403A07F0E9EF}" presName="rootText" presStyleLbl="node2" presStyleIdx="0" presStyleCnt="4">
        <dgm:presLayoutVars>
          <dgm:chPref val="3"/>
        </dgm:presLayoutVars>
      </dgm:prSet>
      <dgm:spPr/>
    </dgm:pt>
    <dgm:pt modelId="{8174D74A-60AB-4CD0-B5B3-0336FA63F00B}" type="pres">
      <dgm:prSet presAssocID="{66D35439-954E-4E6A-8BA6-403A07F0E9EF}" presName="rootConnector" presStyleLbl="node2" presStyleIdx="0" presStyleCnt="4"/>
      <dgm:spPr/>
    </dgm:pt>
    <dgm:pt modelId="{ADF1F56D-7431-4511-BAFC-B093852E6D13}" type="pres">
      <dgm:prSet presAssocID="{66D35439-954E-4E6A-8BA6-403A07F0E9EF}" presName="hierChild4" presStyleCnt="0"/>
      <dgm:spPr/>
    </dgm:pt>
    <dgm:pt modelId="{4D796B9A-BD62-458E-8BCB-1F193FDF3821}" type="pres">
      <dgm:prSet presAssocID="{66D35439-954E-4E6A-8BA6-403A07F0E9EF}" presName="hierChild5" presStyleCnt="0"/>
      <dgm:spPr/>
    </dgm:pt>
    <dgm:pt modelId="{964346DE-39CB-4A8D-980E-351937EEF52F}" type="pres">
      <dgm:prSet presAssocID="{123625B1-C367-4F8F-9B7D-2F8DCCF3E4A6}" presName="Name35" presStyleLbl="parChTrans1D2" presStyleIdx="1" presStyleCnt="4"/>
      <dgm:spPr/>
    </dgm:pt>
    <dgm:pt modelId="{C0DA27BA-4F2D-40A5-8536-F837DDC86FE5}" type="pres">
      <dgm:prSet presAssocID="{5985CFCF-3230-457E-B44D-315433986E72}" presName="hierRoot2" presStyleCnt="0">
        <dgm:presLayoutVars>
          <dgm:hierBranch/>
        </dgm:presLayoutVars>
      </dgm:prSet>
      <dgm:spPr/>
    </dgm:pt>
    <dgm:pt modelId="{0CC6598E-C1AE-4EDC-B9BC-8EA85EE6BA68}" type="pres">
      <dgm:prSet presAssocID="{5985CFCF-3230-457E-B44D-315433986E72}" presName="rootComposite" presStyleCnt="0"/>
      <dgm:spPr/>
    </dgm:pt>
    <dgm:pt modelId="{E4AF209A-0700-4029-923C-7131D839C547}" type="pres">
      <dgm:prSet presAssocID="{5985CFCF-3230-457E-B44D-315433986E72}" presName="rootText" presStyleLbl="node2" presStyleIdx="1" presStyleCnt="4">
        <dgm:presLayoutVars>
          <dgm:chPref val="3"/>
        </dgm:presLayoutVars>
      </dgm:prSet>
      <dgm:spPr/>
    </dgm:pt>
    <dgm:pt modelId="{EC6B2F7D-689E-4B39-BD60-0DB23074A7B4}" type="pres">
      <dgm:prSet presAssocID="{5985CFCF-3230-457E-B44D-315433986E72}" presName="rootConnector" presStyleLbl="node2" presStyleIdx="1" presStyleCnt="4"/>
      <dgm:spPr/>
    </dgm:pt>
    <dgm:pt modelId="{1418669B-CF9E-42EC-8366-DD7FDFF28862}" type="pres">
      <dgm:prSet presAssocID="{5985CFCF-3230-457E-B44D-315433986E72}" presName="hierChild4" presStyleCnt="0"/>
      <dgm:spPr/>
    </dgm:pt>
    <dgm:pt modelId="{0B24CC58-CC0D-4D92-982C-61A34EA01178}" type="pres">
      <dgm:prSet presAssocID="{5985CFCF-3230-457E-B44D-315433986E72}" presName="hierChild5" presStyleCnt="0"/>
      <dgm:spPr/>
    </dgm:pt>
    <dgm:pt modelId="{2EAB31A3-B1E9-4B13-B7EB-DD6AB8E09ABA}" type="pres">
      <dgm:prSet presAssocID="{F7E0E6EC-BA6A-4BE5-BE8D-CAAE99CD7747}" presName="Name35" presStyleLbl="parChTrans1D2" presStyleIdx="2" presStyleCnt="4"/>
      <dgm:spPr/>
    </dgm:pt>
    <dgm:pt modelId="{51C8BEBA-0ECB-46A5-816F-C67A0A5AEEFC}" type="pres">
      <dgm:prSet presAssocID="{508470BE-74BC-4DDE-93A1-27E40BB93E64}" presName="hierRoot2" presStyleCnt="0">
        <dgm:presLayoutVars>
          <dgm:hierBranch/>
        </dgm:presLayoutVars>
      </dgm:prSet>
      <dgm:spPr/>
    </dgm:pt>
    <dgm:pt modelId="{265A4434-83C5-4DB0-9387-C08114E1740A}" type="pres">
      <dgm:prSet presAssocID="{508470BE-74BC-4DDE-93A1-27E40BB93E64}" presName="rootComposite" presStyleCnt="0"/>
      <dgm:spPr/>
    </dgm:pt>
    <dgm:pt modelId="{AEFB0995-F14C-4464-928B-B7B2B06E1A8E}" type="pres">
      <dgm:prSet presAssocID="{508470BE-74BC-4DDE-93A1-27E40BB93E64}" presName="rootText" presStyleLbl="node2" presStyleIdx="2" presStyleCnt="4">
        <dgm:presLayoutVars>
          <dgm:chPref val="3"/>
        </dgm:presLayoutVars>
      </dgm:prSet>
      <dgm:spPr/>
    </dgm:pt>
    <dgm:pt modelId="{4C3256AA-AAAB-4EEA-AB4A-1CF42EDF8554}" type="pres">
      <dgm:prSet presAssocID="{508470BE-74BC-4DDE-93A1-27E40BB93E64}" presName="rootConnector" presStyleLbl="node2" presStyleIdx="2" presStyleCnt="4"/>
      <dgm:spPr/>
    </dgm:pt>
    <dgm:pt modelId="{807E0C5A-1D99-4F4F-A846-644FD270CFDF}" type="pres">
      <dgm:prSet presAssocID="{508470BE-74BC-4DDE-93A1-27E40BB93E64}" presName="hierChild4" presStyleCnt="0"/>
      <dgm:spPr/>
    </dgm:pt>
    <dgm:pt modelId="{7D74D697-2A74-455B-80BF-E3CD5CB5DCE2}" type="pres">
      <dgm:prSet presAssocID="{508470BE-74BC-4DDE-93A1-27E40BB93E64}" presName="hierChild5" presStyleCnt="0"/>
      <dgm:spPr/>
    </dgm:pt>
    <dgm:pt modelId="{14F6DF34-0D07-4F3D-8FC6-592D0197C3F5}" type="pres">
      <dgm:prSet presAssocID="{2B7378E0-2764-4CD2-BF3D-0DAED3708F34}" presName="Name35" presStyleLbl="parChTrans1D2" presStyleIdx="3" presStyleCnt="4"/>
      <dgm:spPr/>
    </dgm:pt>
    <dgm:pt modelId="{AED74E22-8E8C-41E6-8A54-BF85DE7CE425}" type="pres">
      <dgm:prSet presAssocID="{557655B8-0E03-4D0C-A296-03BAC05F4FB1}" presName="hierRoot2" presStyleCnt="0">
        <dgm:presLayoutVars>
          <dgm:hierBranch/>
        </dgm:presLayoutVars>
      </dgm:prSet>
      <dgm:spPr/>
    </dgm:pt>
    <dgm:pt modelId="{EA834C6B-973E-4E8A-8B3D-5EB7EA358BC3}" type="pres">
      <dgm:prSet presAssocID="{557655B8-0E03-4D0C-A296-03BAC05F4FB1}" presName="rootComposite" presStyleCnt="0"/>
      <dgm:spPr/>
    </dgm:pt>
    <dgm:pt modelId="{B75DF8B7-9B98-487B-82E1-66EFAB4782AF}" type="pres">
      <dgm:prSet presAssocID="{557655B8-0E03-4D0C-A296-03BAC05F4FB1}" presName="rootText" presStyleLbl="node2" presStyleIdx="3" presStyleCnt="4">
        <dgm:presLayoutVars>
          <dgm:chPref val="3"/>
        </dgm:presLayoutVars>
      </dgm:prSet>
      <dgm:spPr/>
    </dgm:pt>
    <dgm:pt modelId="{B180A5DD-C5F8-482F-B19E-F080C77D81F6}" type="pres">
      <dgm:prSet presAssocID="{557655B8-0E03-4D0C-A296-03BAC05F4FB1}" presName="rootConnector" presStyleLbl="node2" presStyleIdx="3" presStyleCnt="4"/>
      <dgm:spPr/>
    </dgm:pt>
    <dgm:pt modelId="{FC33C39C-9EC3-4B8C-A02C-7DE7A3DDBC19}" type="pres">
      <dgm:prSet presAssocID="{557655B8-0E03-4D0C-A296-03BAC05F4FB1}" presName="hierChild4" presStyleCnt="0"/>
      <dgm:spPr/>
    </dgm:pt>
    <dgm:pt modelId="{F5AB9433-ED0A-4433-8BB6-EA7188FB8519}" type="pres">
      <dgm:prSet presAssocID="{557655B8-0E03-4D0C-A296-03BAC05F4FB1}" presName="hierChild5" presStyleCnt="0"/>
      <dgm:spPr/>
    </dgm:pt>
    <dgm:pt modelId="{49AD6EEB-0968-46B3-B033-8F31645F1ED8}" type="pres">
      <dgm:prSet presAssocID="{FE278815-BCA4-4DE2-9160-33B1CC97FE34}" presName="hierChild3" presStyleCnt="0"/>
      <dgm:spPr/>
    </dgm:pt>
  </dgm:ptLst>
  <dgm:cxnLst>
    <dgm:cxn modelId="{84228F04-FE98-4D31-8EB6-3E10FD6ACF97}" type="presOf" srcId="{2B7378E0-2764-4CD2-BF3D-0DAED3708F34}" destId="{14F6DF34-0D07-4F3D-8FC6-592D0197C3F5}" srcOrd="0" destOrd="0" presId="urn:microsoft.com/office/officeart/2005/8/layout/orgChart1"/>
    <dgm:cxn modelId="{A5DB7616-5344-4BF0-8A41-2CB3D13D64E9}" type="presOf" srcId="{557655B8-0E03-4D0C-A296-03BAC05F4FB1}" destId="{B75DF8B7-9B98-487B-82E1-66EFAB4782AF}" srcOrd="0" destOrd="0" presId="urn:microsoft.com/office/officeart/2005/8/layout/orgChart1"/>
    <dgm:cxn modelId="{B9716822-D297-4A87-A554-CCA429EB1190}" type="presOf" srcId="{5985CFCF-3230-457E-B44D-315433986E72}" destId="{EC6B2F7D-689E-4B39-BD60-0DB23074A7B4}" srcOrd="1" destOrd="0" presId="urn:microsoft.com/office/officeart/2005/8/layout/orgChart1"/>
    <dgm:cxn modelId="{B5544423-4EBF-4B38-982B-F9F61A51BE47}" type="presOf" srcId="{8DCA9E72-F4C3-496F-9A5E-8550E6F5BF31}" destId="{669801E0-3B74-4C6A-A9ED-2DC0875CC656}" srcOrd="0" destOrd="0" presId="urn:microsoft.com/office/officeart/2005/8/layout/orgChart1"/>
    <dgm:cxn modelId="{510BF55F-C1ED-4329-A086-E8DD7B7C625C}" type="presOf" srcId="{508470BE-74BC-4DDE-93A1-27E40BB93E64}" destId="{AEFB0995-F14C-4464-928B-B7B2B06E1A8E}" srcOrd="0" destOrd="0" presId="urn:microsoft.com/office/officeart/2005/8/layout/orgChart1"/>
    <dgm:cxn modelId="{B8B6DB46-DB8D-463A-9FA1-09FFDCB66A15}" srcId="{FE278815-BCA4-4DE2-9160-33B1CC97FE34}" destId="{557655B8-0E03-4D0C-A296-03BAC05F4FB1}" srcOrd="3" destOrd="0" parTransId="{2B7378E0-2764-4CD2-BF3D-0DAED3708F34}" sibTransId="{E8B1CBD3-730B-405A-A0AB-9D32559CBD96}"/>
    <dgm:cxn modelId="{35EB056A-BA8D-45D7-A794-E6899BCDB842}" type="presOf" srcId="{5985CFCF-3230-457E-B44D-315433986E72}" destId="{E4AF209A-0700-4029-923C-7131D839C547}" srcOrd="0" destOrd="0" presId="urn:microsoft.com/office/officeart/2005/8/layout/orgChart1"/>
    <dgm:cxn modelId="{D49CB850-5964-47EE-B236-D63FC8222009}" type="presOf" srcId="{557655B8-0E03-4D0C-A296-03BAC05F4FB1}" destId="{B180A5DD-C5F8-482F-B19E-F080C77D81F6}" srcOrd="1" destOrd="0" presId="urn:microsoft.com/office/officeart/2005/8/layout/orgChart1"/>
    <dgm:cxn modelId="{8F41C777-EC0F-48AF-9493-6BC5017E7EEC}" type="presOf" srcId="{508470BE-74BC-4DDE-93A1-27E40BB93E64}" destId="{4C3256AA-AAAB-4EEA-AB4A-1CF42EDF8554}" srcOrd="1" destOrd="0" presId="urn:microsoft.com/office/officeart/2005/8/layout/orgChart1"/>
    <dgm:cxn modelId="{6ED09483-DDAD-489C-8A35-59199F2C8F81}" type="presOf" srcId="{FE278815-BCA4-4DE2-9160-33B1CC97FE34}" destId="{F1D20E6C-1A77-4A95-B966-6B2170C6C0B8}" srcOrd="0" destOrd="0" presId="urn:microsoft.com/office/officeart/2005/8/layout/orgChart1"/>
    <dgm:cxn modelId="{D404A784-E04A-40EC-8C8C-496A10FB3FD7}" type="presOf" srcId="{66D35439-954E-4E6A-8BA6-403A07F0E9EF}" destId="{F919BACE-87D9-43FB-BCAA-60501AF58C5D}" srcOrd="0" destOrd="0" presId="urn:microsoft.com/office/officeart/2005/8/layout/orgChart1"/>
    <dgm:cxn modelId="{8CD59D91-8563-4C03-AF6B-77C91E851C13}" srcId="{FE278815-BCA4-4DE2-9160-33B1CC97FE34}" destId="{508470BE-74BC-4DDE-93A1-27E40BB93E64}" srcOrd="2" destOrd="0" parTransId="{F7E0E6EC-BA6A-4BE5-BE8D-CAAE99CD7747}" sibTransId="{DFC6662D-6B39-4DCB-8F5C-F407FFDB4F60}"/>
    <dgm:cxn modelId="{EDAAAF9B-4480-450F-B805-93495ED127E2}" type="presOf" srcId="{BAA08B5E-284A-490F-98AB-5F9588E49665}" destId="{52D11152-30B5-45A6-BC38-B39FC834F080}" srcOrd="0" destOrd="0" presId="urn:microsoft.com/office/officeart/2005/8/layout/orgChart1"/>
    <dgm:cxn modelId="{52AA0BA6-B8DC-4D48-9648-01B90C0585EC}" type="presOf" srcId="{F7E0E6EC-BA6A-4BE5-BE8D-CAAE99CD7747}" destId="{2EAB31A3-B1E9-4B13-B7EB-DD6AB8E09ABA}" srcOrd="0" destOrd="0" presId="urn:microsoft.com/office/officeart/2005/8/layout/orgChart1"/>
    <dgm:cxn modelId="{D6B5F0B6-B573-47A7-A601-1FCDCF54FD82}" type="presOf" srcId="{FE278815-BCA4-4DE2-9160-33B1CC97FE34}" destId="{41127533-EEA6-4652-890A-CBEFCDF7FF44}" srcOrd="1" destOrd="0" presId="urn:microsoft.com/office/officeart/2005/8/layout/orgChart1"/>
    <dgm:cxn modelId="{D1932FB8-14F3-407A-BF2C-0CF22E31200B}" srcId="{FE278815-BCA4-4DE2-9160-33B1CC97FE34}" destId="{66D35439-954E-4E6A-8BA6-403A07F0E9EF}" srcOrd="0" destOrd="0" parTransId="{BAA08B5E-284A-490F-98AB-5F9588E49665}" sibTransId="{D4F25456-D2DD-400F-B29E-21B1B31AE0E0}"/>
    <dgm:cxn modelId="{FEB464C1-3091-4C66-B483-FF9A30E8CD44}" srcId="{FE278815-BCA4-4DE2-9160-33B1CC97FE34}" destId="{5985CFCF-3230-457E-B44D-315433986E72}" srcOrd="1" destOrd="0" parTransId="{123625B1-C367-4F8F-9B7D-2F8DCCF3E4A6}" sibTransId="{5E0C8345-CD1C-45C3-8F57-41B5D54BEE95}"/>
    <dgm:cxn modelId="{8608D0F6-5DDC-4057-BD7A-86049285D089}" srcId="{8DCA9E72-F4C3-496F-9A5E-8550E6F5BF31}" destId="{FE278815-BCA4-4DE2-9160-33B1CC97FE34}" srcOrd="0" destOrd="0" parTransId="{5019D231-71BC-4A6F-BB24-6CD0D5152020}" sibTransId="{2BEFE432-3662-4403-B362-DB3051F8B529}"/>
    <dgm:cxn modelId="{9988E5F9-A9C8-4AEC-A663-DCE0B8A8FFA0}" type="presOf" srcId="{66D35439-954E-4E6A-8BA6-403A07F0E9EF}" destId="{8174D74A-60AB-4CD0-B5B3-0336FA63F00B}" srcOrd="1" destOrd="0" presId="urn:microsoft.com/office/officeart/2005/8/layout/orgChart1"/>
    <dgm:cxn modelId="{503EB4FD-B78F-4274-AE89-2E9A1610B14D}" type="presOf" srcId="{123625B1-C367-4F8F-9B7D-2F8DCCF3E4A6}" destId="{964346DE-39CB-4A8D-980E-351937EEF52F}" srcOrd="0" destOrd="0" presId="urn:microsoft.com/office/officeart/2005/8/layout/orgChart1"/>
    <dgm:cxn modelId="{A69D8BA0-9AEB-4C02-8FEB-DB6AA08F8C81}" type="presParOf" srcId="{669801E0-3B74-4C6A-A9ED-2DC0875CC656}" destId="{F5F07F3D-057A-424D-B350-4833F6092799}" srcOrd="0" destOrd="0" presId="urn:microsoft.com/office/officeart/2005/8/layout/orgChart1"/>
    <dgm:cxn modelId="{31D6B551-4E91-4C58-90C8-AD81E9B3932F}" type="presParOf" srcId="{F5F07F3D-057A-424D-B350-4833F6092799}" destId="{C6F8E512-C588-4D09-8AD7-E6AEFF062B30}" srcOrd="0" destOrd="0" presId="urn:microsoft.com/office/officeart/2005/8/layout/orgChart1"/>
    <dgm:cxn modelId="{026AAB45-D70D-4657-9E94-6508D4866E35}" type="presParOf" srcId="{C6F8E512-C588-4D09-8AD7-E6AEFF062B30}" destId="{F1D20E6C-1A77-4A95-B966-6B2170C6C0B8}" srcOrd="0" destOrd="0" presId="urn:microsoft.com/office/officeart/2005/8/layout/orgChart1"/>
    <dgm:cxn modelId="{6A324214-3BC8-4EFF-95B8-0FB69E4B3F95}" type="presParOf" srcId="{C6F8E512-C588-4D09-8AD7-E6AEFF062B30}" destId="{41127533-EEA6-4652-890A-CBEFCDF7FF44}" srcOrd="1" destOrd="0" presId="urn:microsoft.com/office/officeart/2005/8/layout/orgChart1"/>
    <dgm:cxn modelId="{5D9F417B-D3F6-4D8D-8D66-2BFC4A6C2795}" type="presParOf" srcId="{F5F07F3D-057A-424D-B350-4833F6092799}" destId="{AE371D10-EF85-40A5-AA49-03141A1B0B96}" srcOrd="1" destOrd="0" presId="urn:microsoft.com/office/officeart/2005/8/layout/orgChart1"/>
    <dgm:cxn modelId="{5C78399D-2476-452A-B35B-AEC5F2BFAC6C}" type="presParOf" srcId="{AE371D10-EF85-40A5-AA49-03141A1B0B96}" destId="{52D11152-30B5-45A6-BC38-B39FC834F080}" srcOrd="0" destOrd="0" presId="urn:microsoft.com/office/officeart/2005/8/layout/orgChart1"/>
    <dgm:cxn modelId="{76832AD0-44AA-4A72-8A7F-A18CAA517162}" type="presParOf" srcId="{AE371D10-EF85-40A5-AA49-03141A1B0B96}" destId="{1383A36A-C808-4A5E-ABAA-6E8280BE7241}" srcOrd="1" destOrd="0" presId="urn:microsoft.com/office/officeart/2005/8/layout/orgChart1"/>
    <dgm:cxn modelId="{5BC13F4A-CC5A-4288-8788-DFEFB26FB0A7}" type="presParOf" srcId="{1383A36A-C808-4A5E-ABAA-6E8280BE7241}" destId="{3CF3BA2C-BA08-48A7-A23D-5D02EBBE5953}" srcOrd="0" destOrd="0" presId="urn:microsoft.com/office/officeart/2005/8/layout/orgChart1"/>
    <dgm:cxn modelId="{B90090FE-51AF-4EE8-8D79-8A3C71555481}" type="presParOf" srcId="{3CF3BA2C-BA08-48A7-A23D-5D02EBBE5953}" destId="{F919BACE-87D9-43FB-BCAA-60501AF58C5D}" srcOrd="0" destOrd="0" presId="urn:microsoft.com/office/officeart/2005/8/layout/orgChart1"/>
    <dgm:cxn modelId="{64BA6CC7-5AA3-4B63-881C-E0613AAEB4AA}" type="presParOf" srcId="{3CF3BA2C-BA08-48A7-A23D-5D02EBBE5953}" destId="{8174D74A-60AB-4CD0-B5B3-0336FA63F00B}" srcOrd="1" destOrd="0" presId="urn:microsoft.com/office/officeart/2005/8/layout/orgChart1"/>
    <dgm:cxn modelId="{1A65E778-478B-43B7-B8BC-AEC09437A18F}" type="presParOf" srcId="{1383A36A-C808-4A5E-ABAA-6E8280BE7241}" destId="{ADF1F56D-7431-4511-BAFC-B093852E6D13}" srcOrd="1" destOrd="0" presId="urn:microsoft.com/office/officeart/2005/8/layout/orgChart1"/>
    <dgm:cxn modelId="{B061296A-4C2B-441F-B648-E54493A22C98}" type="presParOf" srcId="{1383A36A-C808-4A5E-ABAA-6E8280BE7241}" destId="{4D796B9A-BD62-458E-8BCB-1F193FDF3821}" srcOrd="2" destOrd="0" presId="urn:microsoft.com/office/officeart/2005/8/layout/orgChart1"/>
    <dgm:cxn modelId="{CC0E4B2F-D11E-44E2-9BAE-28B46FBD29E8}" type="presParOf" srcId="{AE371D10-EF85-40A5-AA49-03141A1B0B96}" destId="{964346DE-39CB-4A8D-980E-351937EEF52F}" srcOrd="2" destOrd="0" presId="urn:microsoft.com/office/officeart/2005/8/layout/orgChart1"/>
    <dgm:cxn modelId="{81EE4195-7A95-41B1-91ED-590159AE109F}" type="presParOf" srcId="{AE371D10-EF85-40A5-AA49-03141A1B0B96}" destId="{C0DA27BA-4F2D-40A5-8536-F837DDC86FE5}" srcOrd="3" destOrd="0" presId="urn:microsoft.com/office/officeart/2005/8/layout/orgChart1"/>
    <dgm:cxn modelId="{801F10A9-6545-4877-9533-1064EF6E1DF4}" type="presParOf" srcId="{C0DA27BA-4F2D-40A5-8536-F837DDC86FE5}" destId="{0CC6598E-C1AE-4EDC-B9BC-8EA85EE6BA68}" srcOrd="0" destOrd="0" presId="urn:microsoft.com/office/officeart/2005/8/layout/orgChart1"/>
    <dgm:cxn modelId="{14212173-F6DF-43EA-AD2B-E0C8BC7B3F86}" type="presParOf" srcId="{0CC6598E-C1AE-4EDC-B9BC-8EA85EE6BA68}" destId="{E4AF209A-0700-4029-923C-7131D839C547}" srcOrd="0" destOrd="0" presId="urn:microsoft.com/office/officeart/2005/8/layout/orgChart1"/>
    <dgm:cxn modelId="{2C9FEC98-AC19-43B0-AE63-1C990BE67D02}" type="presParOf" srcId="{0CC6598E-C1AE-4EDC-B9BC-8EA85EE6BA68}" destId="{EC6B2F7D-689E-4B39-BD60-0DB23074A7B4}" srcOrd="1" destOrd="0" presId="urn:microsoft.com/office/officeart/2005/8/layout/orgChart1"/>
    <dgm:cxn modelId="{E9D29B97-AFFF-4132-975C-D76FC72D875D}" type="presParOf" srcId="{C0DA27BA-4F2D-40A5-8536-F837DDC86FE5}" destId="{1418669B-CF9E-42EC-8366-DD7FDFF28862}" srcOrd="1" destOrd="0" presId="urn:microsoft.com/office/officeart/2005/8/layout/orgChart1"/>
    <dgm:cxn modelId="{CF4F65FB-F5FE-44AE-A0EF-84B7232F2E6B}" type="presParOf" srcId="{C0DA27BA-4F2D-40A5-8536-F837DDC86FE5}" destId="{0B24CC58-CC0D-4D92-982C-61A34EA01178}" srcOrd="2" destOrd="0" presId="urn:microsoft.com/office/officeart/2005/8/layout/orgChart1"/>
    <dgm:cxn modelId="{CD919EBB-9B6E-4C47-BBB3-0283FFBCB467}" type="presParOf" srcId="{AE371D10-EF85-40A5-AA49-03141A1B0B96}" destId="{2EAB31A3-B1E9-4B13-B7EB-DD6AB8E09ABA}" srcOrd="4" destOrd="0" presId="urn:microsoft.com/office/officeart/2005/8/layout/orgChart1"/>
    <dgm:cxn modelId="{1CD84F2A-701B-47F1-9A9D-B7395B0BBF66}" type="presParOf" srcId="{AE371D10-EF85-40A5-AA49-03141A1B0B96}" destId="{51C8BEBA-0ECB-46A5-816F-C67A0A5AEEFC}" srcOrd="5" destOrd="0" presId="urn:microsoft.com/office/officeart/2005/8/layout/orgChart1"/>
    <dgm:cxn modelId="{3AFE840E-A403-4124-93F9-67D7957E3C19}" type="presParOf" srcId="{51C8BEBA-0ECB-46A5-816F-C67A0A5AEEFC}" destId="{265A4434-83C5-4DB0-9387-C08114E1740A}" srcOrd="0" destOrd="0" presId="urn:microsoft.com/office/officeart/2005/8/layout/orgChart1"/>
    <dgm:cxn modelId="{996D8AD0-93F0-4936-A1C2-B4FC261B17E3}" type="presParOf" srcId="{265A4434-83C5-4DB0-9387-C08114E1740A}" destId="{AEFB0995-F14C-4464-928B-B7B2B06E1A8E}" srcOrd="0" destOrd="0" presId="urn:microsoft.com/office/officeart/2005/8/layout/orgChart1"/>
    <dgm:cxn modelId="{2CCAFE70-7510-406D-B82D-31B84510EFC1}" type="presParOf" srcId="{265A4434-83C5-4DB0-9387-C08114E1740A}" destId="{4C3256AA-AAAB-4EEA-AB4A-1CF42EDF8554}" srcOrd="1" destOrd="0" presId="urn:microsoft.com/office/officeart/2005/8/layout/orgChart1"/>
    <dgm:cxn modelId="{916C79E2-D454-4B27-8D59-4039FA4BEF69}" type="presParOf" srcId="{51C8BEBA-0ECB-46A5-816F-C67A0A5AEEFC}" destId="{807E0C5A-1D99-4F4F-A846-644FD270CFDF}" srcOrd="1" destOrd="0" presId="urn:microsoft.com/office/officeart/2005/8/layout/orgChart1"/>
    <dgm:cxn modelId="{D2FD9381-807C-49D7-AB47-0F88224DBAE7}" type="presParOf" srcId="{51C8BEBA-0ECB-46A5-816F-C67A0A5AEEFC}" destId="{7D74D697-2A74-455B-80BF-E3CD5CB5DCE2}" srcOrd="2" destOrd="0" presId="urn:microsoft.com/office/officeart/2005/8/layout/orgChart1"/>
    <dgm:cxn modelId="{8403C14C-CDFF-4662-AA9A-07C1058B7569}" type="presParOf" srcId="{AE371D10-EF85-40A5-AA49-03141A1B0B96}" destId="{14F6DF34-0D07-4F3D-8FC6-592D0197C3F5}" srcOrd="6" destOrd="0" presId="urn:microsoft.com/office/officeart/2005/8/layout/orgChart1"/>
    <dgm:cxn modelId="{8A3CBD87-6ADE-4557-8011-43D66A42FEB5}" type="presParOf" srcId="{AE371D10-EF85-40A5-AA49-03141A1B0B96}" destId="{AED74E22-8E8C-41E6-8A54-BF85DE7CE425}" srcOrd="7" destOrd="0" presId="urn:microsoft.com/office/officeart/2005/8/layout/orgChart1"/>
    <dgm:cxn modelId="{44FAFC50-D87D-44B4-BA59-263F8CA83395}" type="presParOf" srcId="{AED74E22-8E8C-41E6-8A54-BF85DE7CE425}" destId="{EA834C6B-973E-4E8A-8B3D-5EB7EA358BC3}" srcOrd="0" destOrd="0" presId="urn:microsoft.com/office/officeart/2005/8/layout/orgChart1"/>
    <dgm:cxn modelId="{004AD6E0-3906-4956-B610-59F6C2F7DEC1}" type="presParOf" srcId="{EA834C6B-973E-4E8A-8B3D-5EB7EA358BC3}" destId="{B75DF8B7-9B98-487B-82E1-66EFAB4782AF}" srcOrd="0" destOrd="0" presId="urn:microsoft.com/office/officeart/2005/8/layout/orgChart1"/>
    <dgm:cxn modelId="{101A2264-CD62-4EE2-8630-C36D5F148CE2}" type="presParOf" srcId="{EA834C6B-973E-4E8A-8B3D-5EB7EA358BC3}" destId="{B180A5DD-C5F8-482F-B19E-F080C77D81F6}" srcOrd="1" destOrd="0" presId="urn:microsoft.com/office/officeart/2005/8/layout/orgChart1"/>
    <dgm:cxn modelId="{804329B3-97FA-4C3F-ABBC-BA610A7F1C22}" type="presParOf" srcId="{AED74E22-8E8C-41E6-8A54-BF85DE7CE425}" destId="{FC33C39C-9EC3-4B8C-A02C-7DE7A3DDBC19}" srcOrd="1" destOrd="0" presId="urn:microsoft.com/office/officeart/2005/8/layout/orgChart1"/>
    <dgm:cxn modelId="{9E4E64A5-9F8B-4A06-8535-9DF27E7DEA46}" type="presParOf" srcId="{AED74E22-8E8C-41E6-8A54-BF85DE7CE425}" destId="{F5AB9433-ED0A-4433-8BB6-EA7188FB8519}" srcOrd="2" destOrd="0" presId="urn:microsoft.com/office/officeart/2005/8/layout/orgChart1"/>
    <dgm:cxn modelId="{8A849115-5A69-4E90-8B5C-2B1023A67E61}" type="presParOf" srcId="{F5F07F3D-057A-424D-B350-4833F6092799}" destId="{49AD6EEB-0968-46B3-B033-8F31645F1ED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3551A-9EB1-4A43-881A-974730E0B552}">
      <dsp:nvSpPr>
        <dsp:cNvPr id="0" name=""/>
        <dsp:cNvSpPr/>
      </dsp:nvSpPr>
      <dsp:spPr>
        <a:xfrm>
          <a:off x="4114799" y="2140490"/>
          <a:ext cx="3528904" cy="244981"/>
        </a:xfrm>
        <a:custGeom>
          <a:avLst/>
          <a:gdLst/>
          <a:ahLst/>
          <a:cxnLst/>
          <a:rect l="0" t="0" r="0" b="0"/>
          <a:pathLst>
            <a:path>
              <a:moveTo>
                <a:pt x="0" y="0"/>
              </a:moveTo>
              <a:lnTo>
                <a:pt x="0" y="122490"/>
              </a:lnTo>
              <a:lnTo>
                <a:pt x="3528904" y="122490"/>
              </a:lnTo>
              <a:lnTo>
                <a:pt x="3528904" y="2449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E13D43-8C42-4813-B080-7132A4042F19}">
      <dsp:nvSpPr>
        <dsp:cNvPr id="0" name=""/>
        <dsp:cNvSpPr/>
      </dsp:nvSpPr>
      <dsp:spPr>
        <a:xfrm>
          <a:off x="4114799" y="2140490"/>
          <a:ext cx="2117342" cy="244981"/>
        </a:xfrm>
        <a:custGeom>
          <a:avLst/>
          <a:gdLst/>
          <a:ahLst/>
          <a:cxnLst/>
          <a:rect l="0" t="0" r="0" b="0"/>
          <a:pathLst>
            <a:path>
              <a:moveTo>
                <a:pt x="0" y="0"/>
              </a:moveTo>
              <a:lnTo>
                <a:pt x="0" y="122490"/>
              </a:lnTo>
              <a:lnTo>
                <a:pt x="2117342" y="122490"/>
              </a:lnTo>
              <a:lnTo>
                <a:pt x="2117342" y="2449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87F6B2-F5E2-42DD-86BD-FD4D7286A875}">
      <dsp:nvSpPr>
        <dsp:cNvPr id="0" name=""/>
        <dsp:cNvSpPr/>
      </dsp:nvSpPr>
      <dsp:spPr>
        <a:xfrm>
          <a:off x="4114799" y="2140490"/>
          <a:ext cx="705780" cy="244981"/>
        </a:xfrm>
        <a:custGeom>
          <a:avLst/>
          <a:gdLst/>
          <a:ahLst/>
          <a:cxnLst/>
          <a:rect l="0" t="0" r="0" b="0"/>
          <a:pathLst>
            <a:path>
              <a:moveTo>
                <a:pt x="0" y="0"/>
              </a:moveTo>
              <a:lnTo>
                <a:pt x="0" y="122490"/>
              </a:lnTo>
              <a:lnTo>
                <a:pt x="705780" y="122490"/>
              </a:lnTo>
              <a:lnTo>
                <a:pt x="705780" y="2449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7AEF83-9677-486A-A7D8-C7D4D00394D8}">
      <dsp:nvSpPr>
        <dsp:cNvPr id="0" name=""/>
        <dsp:cNvSpPr/>
      </dsp:nvSpPr>
      <dsp:spPr>
        <a:xfrm>
          <a:off x="3409019" y="2140490"/>
          <a:ext cx="705780" cy="244981"/>
        </a:xfrm>
        <a:custGeom>
          <a:avLst/>
          <a:gdLst/>
          <a:ahLst/>
          <a:cxnLst/>
          <a:rect l="0" t="0" r="0" b="0"/>
          <a:pathLst>
            <a:path>
              <a:moveTo>
                <a:pt x="705780" y="0"/>
              </a:moveTo>
              <a:lnTo>
                <a:pt x="705780" y="122490"/>
              </a:lnTo>
              <a:lnTo>
                <a:pt x="0" y="122490"/>
              </a:lnTo>
              <a:lnTo>
                <a:pt x="0" y="2449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87CDEA-1780-4395-9CD3-38603F2F552E}">
      <dsp:nvSpPr>
        <dsp:cNvPr id="0" name=""/>
        <dsp:cNvSpPr/>
      </dsp:nvSpPr>
      <dsp:spPr>
        <a:xfrm>
          <a:off x="1997457" y="2140490"/>
          <a:ext cx="2117342" cy="244981"/>
        </a:xfrm>
        <a:custGeom>
          <a:avLst/>
          <a:gdLst/>
          <a:ahLst/>
          <a:cxnLst/>
          <a:rect l="0" t="0" r="0" b="0"/>
          <a:pathLst>
            <a:path>
              <a:moveTo>
                <a:pt x="2117342" y="0"/>
              </a:moveTo>
              <a:lnTo>
                <a:pt x="2117342" y="122490"/>
              </a:lnTo>
              <a:lnTo>
                <a:pt x="0" y="122490"/>
              </a:lnTo>
              <a:lnTo>
                <a:pt x="0" y="2449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E7FC82-4CA9-4378-BF65-10FA3A91068B}">
      <dsp:nvSpPr>
        <dsp:cNvPr id="0" name=""/>
        <dsp:cNvSpPr/>
      </dsp:nvSpPr>
      <dsp:spPr>
        <a:xfrm>
          <a:off x="585895" y="2140490"/>
          <a:ext cx="3528904" cy="244981"/>
        </a:xfrm>
        <a:custGeom>
          <a:avLst/>
          <a:gdLst/>
          <a:ahLst/>
          <a:cxnLst/>
          <a:rect l="0" t="0" r="0" b="0"/>
          <a:pathLst>
            <a:path>
              <a:moveTo>
                <a:pt x="3528904" y="0"/>
              </a:moveTo>
              <a:lnTo>
                <a:pt x="3528904" y="122490"/>
              </a:lnTo>
              <a:lnTo>
                <a:pt x="0" y="122490"/>
              </a:lnTo>
              <a:lnTo>
                <a:pt x="0" y="2449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89F0F7-34A4-4503-B7C0-4456906B6C5E}">
      <dsp:nvSpPr>
        <dsp:cNvPr id="0" name=""/>
        <dsp:cNvSpPr/>
      </dsp:nvSpPr>
      <dsp:spPr>
        <a:xfrm>
          <a:off x="3531510" y="1557200"/>
          <a:ext cx="1166579" cy="5832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900" b="1" i="0" u="none" strike="noStrike" kern="1200" cap="none" normalizeH="0" baseline="0" dirty="0">
              <a:ln>
                <a:noFill/>
              </a:ln>
              <a:solidFill>
                <a:schemeClr val="tx1"/>
              </a:solidFill>
              <a:effectLst/>
              <a:latin typeface="Arial" charset="0"/>
              <a:cs typeface="Arial" charset="0"/>
            </a:rPr>
            <a:t>ZAGROŻENIA</a:t>
          </a:r>
        </a:p>
      </dsp:txBody>
      <dsp:txXfrm>
        <a:off x="3531510" y="1557200"/>
        <a:ext cx="1166579" cy="583289"/>
      </dsp:txXfrm>
    </dsp:sp>
    <dsp:sp modelId="{E1AB6ED5-D0BC-4F3F-8643-6CB85B90B150}">
      <dsp:nvSpPr>
        <dsp:cNvPr id="0" name=""/>
        <dsp:cNvSpPr/>
      </dsp:nvSpPr>
      <dsp:spPr>
        <a:xfrm>
          <a:off x="2605" y="2385472"/>
          <a:ext cx="1166579" cy="5832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900" b="1" i="0" u="none" strike="noStrike" kern="1200" cap="none" normalizeH="0" baseline="0">
              <a:ln>
                <a:noFill/>
              </a:ln>
              <a:solidFill>
                <a:schemeClr val="tx1"/>
              </a:solidFill>
              <a:effectLst/>
              <a:latin typeface="Arial" charset="0"/>
              <a:cs typeface="Arial" charset="0"/>
            </a:rPr>
            <a:t>POZYCJA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900" b="1" i="0" u="none" strike="noStrike" kern="1200" cap="none" normalizeH="0" baseline="0">
              <a:ln>
                <a:noFill/>
              </a:ln>
              <a:solidFill>
                <a:schemeClr val="tx1"/>
              </a:solidFill>
              <a:effectLst/>
              <a:latin typeface="Arial" charset="0"/>
              <a:cs typeface="Arial" charset="0"/>
            </a:rPr>
            <a:t>NIENATURALNA</a:t>
          </a:r>
        </a:p>
      </dsp:txBody>
      <dsp:txXfrm>
        <a:off x="2605" y="2385472"/>
        <a:ext cx="1166579" cy="583289"/>
      </dsp:txXfrm>
    </dsp:sp>
    <dsp:sp modelId="{251B8A00-130F-4ABA-9B38-91BB2A1EC9EF}">
      <dsp:nvSpPr>
        <dsp:cNvPr id="0" name=""/>
        <dsp:cNvSpPr/>
      </dsp:nvSpPr>
      <dsp:spPr>
        <a:xfrm>
          <a:off x="1414167" y="2385472"/>
          <a:ext cx="1166579" cy="5832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900" b="1" i="0" u="none" strike="noStrike" kern="1200" cap="none" normalizeH="0" baseline="0" dirty="0">
              <a:ln>
                <a:noFill/>
              </a:ln>
              <a:solidFill>
                <a:schemeClr val="tx1"/>
              </a:solidFill>
              <a:effectLst/>
              <a:latin typeface="Arial" charset="0"/>
              <a:cs typeface="Arial" charset="0"/>
            </a:rPr>
            <a:t>NIENATURALNE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900" b="1" i="0" u="none" strike="noStrike" kern="1200" cap="none" normalizeH="0" baseline="0" dirty="0">
              <a:ln>
                <a:noFill/>
              </a:ln>
              <a:solidFill>
                <a:schemeClr val="tx1"/>
              </a:solidFill>
              <a:effectLst/>
              <a:latin typeface="Arial" charset="0"/>
              <a:cs typeface="Arial" charset="0"/>
            </a:rPr>
            <a:t>RUCHY</a:t>
          </a:r>
        </a:p>
      </dsp:txBody>
      <dsp:txXfrm>
        <a:off x="1414167" y="2385472"/>
        <a:ext cx="1166579" cy="583289"/>
      </dsp:txXfrm>
    </dsp:sp>
    <dsp:sp modelId="{A1DB50C8-D099-44F4-8597-7904EC7A5E36}">
      <dsp:nvSpPr>
        <dsp:cNvPr id="0" name=""/>
        <dsp:cNvSpPr/>
      </dsp:nvSpPr>
      <dsp:spPr>
        <a:xfrm>
          <a:off x="2825729" y="2385472"/>
          <a:ext cx="1166579" cy="5832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900" b="1" i="0" u="none" strike="noStrike" kern="1200" cap="none" normalizeH="0" baseline="0">
              <a:ln>
                <a:noFill/>
              </a:ln>
              <a:solidFill>
                <a:schemeClr val="tx1"/>
              </a:solidFill>
              <a:effectLst/>
              <a:latin typeface="Arial" charset="0"/>
              <a:cs typeface="Arial" charset="0"/>
            </a:rPr>
            <a:t>KOMPRESJA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900" b="1" i="0" u="none" strike="noStrike" kern="1200" cap="none" normalizeH="0" baseline="0">
              <a:ln>
                <a:noFill/>
              </a:ln>
              <a:solidFill>
                <a:schemeClr val="tx1"/>
              </a:solidFill>
              <a:effectLst/>
              <a:latin typeface="Arial" charset="0"/>
              <a:cs typeface="Arial" charset="0"/>
            </a:rPr>
            <a:t>TKANEK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900" b="1" i="0" u="none" strike="noStrike" kern="1200" cap="none" normalizeH="0" baseline="0">
              <a:ln>
                <a:noFill/>
              </a:ln>
              <a:solidFill>
                <a:schemeClr val="tx1"/>
              </a:solidFill>
              <a:effectLst/>
              <a:latin typeface="Arial" charset="0"/>
              <a:cs typeface="Arial" charset="0"/>
            </a:rPr>
            <a:t>MIĘKKICH</a:t>
          </a:r>
        </a:p>
      </dsp:txBody>
      <dsp:txXfrm>
        <a:off x="2825729" y="2385472"/>
        <a:ext cx="1166579" cy="583289"/>
      </dsp:txXfrm>
    </dsp:sp>
    <dsp:sp modelId="{D3B5CEEA-A773-4E55-9DAA-F52F48F3F522}">
      <dsp:nvSpPr>
        <dsp:cNvPr id="0" name=""/>
        <dsp:cNvSpPr/>
      </dsp:nvSpPr>
      <dsp:spPr>
        <a:xfrm>
          <a:off x="4237290" y="2385472"/>
          <a:ext cx="1166579" cy="5832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900" b="1" i="0" u="none" strike="noStrike" kern="1200" cap="none" normalizeH="0" baseline="0">
              <a:ln>
                <a:noFill/>
              </a:ln>
              <a:solidFill>
                <a:schemeClr val="tx1"/>
              </a:solidFill>
              <a:effectLst/>
              <a:latin typeface="Arial" charset="0"/>
              <a:cs typeface="Arial" charset="0"/>
            </a:rPr>
            <a:t>NIEAKCEPTO-</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900" b="1" i="0" u="none" strike="noStrike" kern="1200" cap="none" normalizeH="0" baseline="0">
              <a:ln>
                <a:noFill/>
              </a:ln>
              <a:solidFill>
                <a:schemeClr val="tx1"/>
              </a:solidFill>
              <a:effectLst/>
              <a:latin typeface="Arial" charset="0"/>
              <a:cs typeface="Arial" charset="0"/>
            </a:rPr>
            <a:t>WALNE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900" b="1" i="0" u="none" strike="noStrike" kern="1200" cap="none" normalizeH="0" baseline="0">
              <a:ln>
                <a:noFill/>
              </a:ln>
              <a:solidFill>
                <a:schemeClr val="tx1"/>
              </a:solidFill>
              <a:effectLst/>
              <a:latin typeface="Arial" charset="0"/>
              <a:cs typeface="Arial" charset="0"/>
            </a:rPr>
            <a:t>WARTOŚCI</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900" b="1" i="0" u="none" strike="noStrike" kern="1200" cap="none" normalizeH="0" baseline="0">
              <a:ln>
                <a:noFill/>
              </a:ln>
              <a:solidFill>
                <a:schemeClr val="tx1"/>
              </a:solidFill>
              <a:effectLst/>
              <a:latin typeface="Arial" charset="0"/>
              <a:cs typeface="Arial" charset="0"/>
            </a:rPr>
            <a:t>SIŁ</a:t>
          </a:r>
        </a:p>
      </dsp:txBody>
      <dsp:txXfrm>
        <a:off x="4237290" y="2385472"/>
        <a:ext cx="1166579" cy="583289"/>
      </dsp:txXfrm>
    </dsp:sp>
    <dsp:sp modelId="{9C531859-34EF-4668-8C56-5D946BDC6996}">
      <dsp:nvSpPr>
        <dsp:cNvPr id="0" name=""/>
        <dsp:cNvSpPr/>
      </dsp:nvSpPr>
      <dsp:spPr>
        <a:xfrm>
          <a:off x="5648852" y="2385472"/>
          <a:ext cx="1166579" cy="5832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900" b="1" i="0" u="none" strike="noStrike" kern="1200" cap="none" normalizeH="0" baseline="0">
              <a:ln>
                <a:noFill/>
              </a:ln>
              <a:solidFill>
                <a:schemeClr val="tx1"/>
              </a:solidFill>
              <a:effectLst/>
              <a:latin typeface="Arial" charset="0"/>
              <a:cs typeface="Arial" charset="0"/>
            </a:rPr>
            <a:t>CHŁÓD</a:t>
          </a:r>
        </a:p>
      </dsp:txBody>
      <dsp:txXfrm>
        <a:off x="5648852" y="2385472"/>
        <a:ext cx="1166579" cy="583289"/>
      </dsp:txXfrm>
    </dsp:sp>
    <dsp:sp modelId="{9D2C1B2E-D241-4F92-ABBB-147D1376613A}">
      <dsp:nvSpPr>
        <dsp:cNvPr id="0" name=""/>
        <dsp:cNvSpPr/>
      </dsp:nvSpPr>
      <dsp:spPr>
        <a:xfrm>
          <a:off x="7060414" y="2385472"/>
          <a:ext cx="1166579" cy="5832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900" b="1" i="0" u="none" strike="noStrike" kern="1200" cap="none" normalizeH="0" baseline="0">
              <a:ln>
                <a:noFill/>
              </a:ln>
              <a:solidFill>
                <a:schemeClr val="tx1"/>
              </a:solidFill>
              <a:effectLst/>
              <a:latin typeface="Arial" charset="0"/>
              <a:cs typeface="Arial" charset="0"/>
            </a:rPr>
            <a:t>KONTAKT</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900" b="1" i="0" u="none" strike="noStrike" kern="1200" cap="none" normalizeH="0" baseline="0">
              <a:ln>
                <a:noFill/>
              </a:ln>
              <a:solidFill>
                <a:schemeClr val="tx1"/>
              </a:solidFill>
              <a:effectLst/>
              <a:latin typeface="Arial" charset="0"/>
              <a:cs typeface="Arial" charset="0"/>
            </a:rPr>
            <a:t> ZE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900" b="1" i="0" u="none" strike="noStrike" kern="1200" cap="none" normalizeH="0" baseline="0">
              <a:ln>
                <a:noFill/>
              </a:ln>
              <a:solidFill>
                <a:schemeClr val="tx1"/>
              </a:solidFill>
              <a:effectLst/>
              <a:latin typeface="Arial" charset="0"/>
              <a:cs typeface="Arial" charset="0"/>
            </a:rPr>
            <a:t>ŹRODŁEM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900" b="1" i="0" u="none" strike="noStrike" kern="1200" cap="none" normalizeH="0" baseline="0">
              <a:ln>
                <a:noFill/>
              </a:ln>
              <a:solidFill>
                <a:schemeClr val="tx1"/>
              </a:solidFill>
              <a:effectLst/>
              <a:latin typeface="Arial" charset="0"/>
              <a:cs typeface="Arial" charset="0"/>
            </a:rPr>
            <a:t>WIBRCJI</a:t>
          </a:r>
        </a:p>
      </dsp:txBody>
      <dsp:txXfrm>
        <a:off x="7060414" y="2385472"/>
        <a:ext cx="1166579" cy="583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5BE34-4721-46C6-AB14-36752EDA2108}">
      <dsp:nvSpPr>
        <dsp:cNvPr id="0" name=""/>
        <dsp:cNvSpPr/>
      </dsp:nvSpPr>
      <dsp:spPr>
        <a:xfrm>
          <a:off x="1928812" y="1905164"/>
          <a:ext cx="1055537" cy="366384"/>
        </a:xfrm>
        <a:custGeom>
          <a:avLst/>
          <a:gdLst/>
          <a:ahLst/>
          <a:cxnLst/>
          <a:rect l="0" t="0" r="0" b="0"/>
          <a:pathLst>
            <a:path>
              <a:moveTo>
                <a:pt x="0" y="0"/>
              </a:moveTo>
              <a:lnTo>
                <a:pt x="0" y="183192"/>
              </a:lnTo>
              <a:lnTo>
                <a:pt x="1055537" y="183192"/>
              </a:lnTo>
              <a:lnTo>
                <a:pt x="1055537" y="366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E61EDD-1F57-49F1-A7C0-62864F034DA7}">
      <dsp:nvSpPr>
        <dsp:cNvPr id="0" name=""/>
        <dsp:cNvSpPr/>
      </dsp:nvSpPr>
      <dsp:spPr>
        <a:xfrm>
          <a:off x="873275" y="1905164"/>
          <a:ext cx="1055537" cy="366384"/>
        </a:xfrm>
        <a:custGeom>
          <a:avLst/>
          <a:gdLst/>
          <a:ahLst/>
          <a:cxnLst/>
          <a:rect l="0" t="0" r="0" b="0"/>
          <a:pathLst>
            <a:path>
              <a:moveTo>
                <a:pt x="1055537" y="0"/>
              </a:moveTo>
              <a:lnTo>
                <a:pt x="1055537" y="183192"/>
              </a:lnTo>
              <a:lnTo>
                <a:pt x="0" y="183192"/>
              </a:lnTo>
              <a:lnTo>
                <a:pt x="0" y="366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E9607D-E9C5-4FA1-927C-C16C24806AB1}">
      <dsp:nvSpPr>
        <dsp:cNvPr id="0" name=""/>
        <dsp:cNvSpPr/>
      </dsp:nvSpPr>
      <dsp:spPr>
        <a:xfrm>
          <a:off x="1056467" y="1032819"/>
          <a:ext cx="1744690" cy="8723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800" b="1" i="0" u="none" strike="noStrike" kern="1200" cap="none" normalizeH="0" baseline="0" dirty="0">
              <a:ln>
                <a:noFill/>
              </a:ln>
              <a:solidFill>
                <a:schemeClr val="tx1"/>
              </a:solidFill>
              <a:effectLst/>
              <a:latin typeface="Arial" charset="0"/>
              <a:cs typeface="Arial" charset="0"/>
            </a:rPr>
            <a:t>Fizyczny ucisk</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pl-PL" sz="1800" b="0" i="0" u="none" strike="noStrike" kern="1200" cap="none" normalizeH="0" baseline="0" dirty="0">
            <a:ln>
              <a:noFill/>
            </a:ln>
            <a:solidFill>
              <a:schemeClr val="tx1"/>
            </a:solidFill>
            <a:effectLst/>
            <a:latin typeface="Arial" charset="0"/>
            <a:cs typeface="Arial" charset="0"/>
          </a:endParaRPr>
        </a:p>
      </dsp:txBody>
      <dsp:txXfrm>
        <a:off x="1056467" y="1032819"/>
        <a:ext cx="1744690" cy="872345"/>
      </dsp:txXfrm>
    </dsp:sp>
    <dsp:sp modelId="{62FCF8DE-8BEE-4890-AC4F-DA58FE9C88F4}">
      <dsp:nvSpPr>
        <dsp:cNvPr id="0" name=""/>
        <dsp:cNvSpPr/>
      </dsp:nvSpPr>
      <dsp:spPr>
        <a:xfrm>
          <a:off x="930" y="2271548"/>
          <a:ext cx="1744690" cy="8723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kern="1200" cap="none" normalizeH="0" baseline="0" dirty="0">
              <a:ln>
                <a:noFill/>
              </a:ln>
              <a:solidFill>
                <a:schemeClr val="tx1"/>
              </a:solidFill>
              <a:effectLst/>
              <a:latin typeface="Arial" charset="0"/>
              <a:cs typeface="Arial" charset="0"/>
            </a:rPr>
            <a:t>Ucisk zewnętrzny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kern="1200" cap="none" normalizeH="0" baseline="0" dirty="0">
              <a:ln>
                <a:noFill/>
              </a:ln>
              <a:solidFill>
                <a:schemeClr val="tx1"/>
              </a:solidFill>
              <a:effectLst/>
              <a:latin typeface="Arial" charset="0"/>
              <a:cs typeface="Arial" charset="0"/>
            </a:rPr>
            <a:t>powstaje na skutek</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kern="1200" cap="none" normalizeH="0" baseline="0" dirty="0">
              <a:ln>
                <a:noFill/>
              </a:ln>
              <a:solidFill>
                <a:schemeClr val="tx1"/>
              </a:solidFill>
              <a:effectLst/>
              <a:latin typeface="Arial" charset="0"/>
              <a:cs typeface="Arial" charset="0"/>
            </a:rPr>
            <a:t>okresowego, ciągłego</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kern="1200" cap="none" normalizeH="0" baseline="0" dirty="0">
              <a:ln>
                <a:noFill/>
              </a:ln>
              <a:solidFill>
                <a:schemeClr val="tx1"/>
              </a:solidFill>
              <a:effectLst/>
              <a:latin typeface="Arial" charset="0"/>
              <a:cs typeface="Arial" charset="0"/>
            </a:rPr>
            <a:t>kontaktu tkanek</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kern="1200" cap="none" normalizeH="0" baseline="0" dirty="0">
              <a:ln>
                <a:noFill/>
              </a:ln>
              <a:solidFill>
                <a:schemeClr val="tx1"/>
              </a:solidFill>
              <a:effectLst/>
              <a:latin typeface="Arial" charset="0"/>
              <a:cs typeface="Arial" charset="0"/>
            </a:rPr>
            <a:t>miękkich z twardymi</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kern="1200" cap="none" normalizeH="0" baseline="0" dirty="0">
              <a:ln>
                <a:noFill/>
              </a:ln>
              <a:solidFill>
                <a:schemeClr val="tx1"/>
              </a:solidFill>
              <a:effectLst/>
              <a:latin typeface="Arial" charset="0"/>
              <a:cs typeface="Arial" charset="0"/>
            </a:rPr>
            <a:t>obiektami</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kern="1200" cap="none" normalizeH="0" baseline="0" dirty="0">
              <a:ln>
                <a:noFill/>
              </a:ln>
              <a:solidFill>
                <a:schemeClr val="tx1"/>
              </a:solidFill>
              <a:effectLst/>
              <a:latin typeface="Arial" charset="0"/>
              <a:cs typeface="Arial" charset="0"/>
            </a:rPr>
            <a:t> technicznym</a:t>
          </a:r>
          <a:r>
            <a:rPr kumimoji="0" lang="pl-PL" sz="1800" b="1" i="0" u="none" strike="noStrike" kern="1200" cap="none" normalizeH="0" baseline="0" dirty="0">
              <a:ln>
                <a:noFill/>
              </a:ln>
              <a:solidFill>
                <a:schemeClr val="tx1"/>
              </a:solidFill>
              <a:effectLst/>
              <a:latin typeface="Arial" charset="0"/>
              <a:cs typeface="Arial" charset="0"/>
            </a:rPr>
            <a:t>i</a:t>
          </a:r>
        </a:p>
      </dsp:txBody>
      <dsp:txXfrm>
        <a:off x="930" y="2271548"/>
        <a:ext cx="1744690" cy="872345"/>
      </dsp:txXfrm>
    </dsp:sp>
    <dsp:sp modelId="{74594672-5D62-4F2B-9D89-CE6CA2563AE5}">
      <dsp:nvSpPr>
        <dsp:cNvPr id="0" name=""/>
        <dsp:cNvSpPr/>
      </dsp:nvSpPr>
      <dsp:spPr>
        <a:xfrm>
          <a:off x="2112004" y="2271548"/>
          <a:ext cx="1744690" cy="8723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kern="1200" cap="none" normalizeH="0" baseline="0" dirty="0">
              <a:ln>
                <a:noFill/>
              </a:ln>
              <a:solidFill>
                <a:schemeClr val="tx1"/>
              </a:solidFill>
              <a:effectLst/>
              <a:latin typeface="Arial" charset="0"/>
              <a:cs typeface="Arial" charset="0"/>
            </a:rPr>
            <a:t>Ucisk wewnętrzny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kern="1200" cap="none" normalizeH="0" baseline="0" dirty="0">
              <a:ln>
                <a:noFill/>
              </a:ln>
              <a:solidFill>
                <a:schemeClr val="tx1"/>
              </a:solidFill>
              <a:effectLst/>
              <a:latin typeface="Arial" charset="0"/>
              <a:cs typeface="Arial" charset="0"/>
            </a:rPr>
            <a:t>powstaje podczas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kern="1200" cap="none" normalizeH="0" baseline="0" dirty="0">
              <a:ln>
                <a:noFill/>
              </a:ln>
              <a:solidFill>
                <a:schemeClr val="tx1"/>
              </a:solidFill>
              <a:effectLst/>
              <a:latin typeface="Arial" charset="0"/>
              <a:cs typeface="Arial" charset="0"/>
            </a:rPr>
            <a:t>utrzymywania pozycji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kern="1200" cap="none" normalizeH="0" baseline="0" dirty="0">
              <a:ln>
                <a:noFill/>
              </a:ln>
              <a:solidFill>
                <a:schemeClr val="tx1"/>
              </a:solidFill>
              <a:effectLst/>
              <a:latin typeface="Arial" charset="0"/>
              <a:cs typeface="Arial" charset="0"/>
            </a:rPr>
            <a:t>statycznych z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100" b="1" i="0" u="none" strike="noStrike" kern="1200" cap="none" normalizeH="0" baseline="0" dirty="0">
              <a:ln>
                <a:noFill/>
              </a:ln>
              <a:solidFill>
                <a:schemeClr val="tx1"/>
              </a:solidFill>
              <a:effectLst/>
              <a:latin typeface="Arial" charset="0"/>
              <a:cs typeface="Arial" charset="0"/>
            </a:rPr>
            <a:t>użyciem siły</a:t>
          </a:r>
        </a:p>
      </dsp:txBody>
      <dsp:txXfrm>
        <a:off x="2112004" y="2271548"/>
        <a:ext cx="1744690" cy="8723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B16DE-FE27-4A3E-B358-23EA557E54FC}">
      <dsp:nvSpPr>
        <dsp:cNvPr id="0" name=""/>
        <dsp:cNvSpPr/>
      </dsp:nvSpPr>
      <dsp:spPr>
        <a:xfrm>
          <a:off x="3852768" y="2020793"/>
          <a:ext cx="1187638" cy="11876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500" b="1" i="0" u="none" strike="noStrike" kern="1200" cap="none" normalizeH="0" baseline="0">
              <a:ln>
                <a:noFill/>
              </a:ln>
              <a:solidFill>
                <a:schemeClr val="tx1"/>
              </a:solidFill>
              <a:effectLst/>
              <a:latin typeface="Arial" charset="0"/>
              <a:cs typeface="Arial" charset="0"/>
            </a:rPr>
            <a:t>Choroby</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500" b="1" i="0" u="none" strike="noStrike" kern="1200" cap="none" normalizeH="0" baseline="0">
              <a:ln>
                <a:noFill/>
              </a:ln>
              <a:solidFill>
                <a:schemeClr val="tx1"/>
              </a:solidFill>
              <a:effectLst/>
              <a:latin typeface="Arial" charset="0"/>
              <a:cs typeface="Arial" charset="0"/>
            </a:rPr>
            <a:t> oczu</a:t>
          </a:r>
        </a:p>
      </dsp:txBody>
      <dsp:txXfrm>
        <a:off x="4026694" y="2194719"/>
        <a:ext cx="839786" cy="839786"/>
      </dsp:txXfrm>
    </dsp:sp>
    <dsp:sp modelId="{1FC57E8F-CD8B-43B4-B478-7FA0A8801281}">
      <dsp:nvSpPr>
        <dsp:cNvPr id="0" name=""/>
        <dsp:cNvSpPr/>
      </dsp:nvSpPr>
      <dsp:spPr>
        <a:xfrm rot="16200000">
          <a:off x="4031458" y="1593645"/>
          <a:ext cx="830258" cy="24038"/>
        </a:xfrm>
        <a:custGeom>
          <a:avLst/>
          <a:gdLst/>
          <a:ahLst/>
          <a:cxnLst/>
          <a:rect l="0" t="0" r="0" b="0"/>
          <a:pathLst>
            <a:path>
              <a:moveTo>
                <a:pt x="0" y="12019"/>
              </a:moveTo>
              <a:lnTo>
                <a:pt x="830258" y="120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4425831" y="1584907"/>
        <a:ext cx="41512" cy="41512"/>
      </dsp:txXfrm>
    </dsp:sp>
    <dsp:sp modelId="{BE8E449F-291F-4229-A9D7-EFF6CB3B338B}">
      <dsp:nvSpPr>
        <dsp:cNvPr id="0" name=""/>
        <dsp:cNvSpPr/>
      </dsp:nvSpPr>
      <dsp:spPr>
        <a:xfrm>
          <a:off x="3852768" y="2896"/>
          <a:ext cx="1187638" cy="11876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1" i="0" u="none" strike="noStrike" kern="1200" cap="none" normalizeH="0" baseline="0">
              <a:ln>
                <a:noFill/>
              </a:ln>
              <a:solidFill>
                <a:schemeClr val="tx1"/>
              </a:solidFill>
              <a:effectLst/>
              <a:latin typeface="Arial" charset="0"/>
              <a:cs typeface="Arial" charset="0"/>
            </a:rPr>
            <a:t>Krótko-</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1" i="0" u="none" strike="noStrike" kern="1200" cap="none" normalizeH="0" baseline="0">
              <a:ln>
                <a:noFill/>
              </a:ln>
              <a:solidFill>
                <a:schemeClr val="tx1"/>
              </a:solidFill>
              <a:effectLst/>
              <a:latin typeface="Arial" charset="0"/>
              <a:cs typeface="Arial" charset="0"/>
            </a:rPr>
            <a:t>wzroczność</a:t>
          </a:r>
        </a:p>
      </dsp:txBody>
      <dsp:txXfrm>
        <a:off x="4026694" y="176822"/>
        <a:ext cx="839786" cy="839786"/>
      </dsp:txXfrm>
    </dsp:sp>
    <dsp:sp modelId="{411E36A6-1963-497C-ACDC-6AE0A0E6271D}">
      <dsp:nvSpPr>
        <dsp:cNvPr id="0" name=""/>
        <dsp:cNvSpPr/>
      </dsp:nvSpPr>
      <dsp:spPr>
        <a:xfrm rot="18900000">
          <a:off x="4744892" y="1889159"/>
          <a:ext cx="830258" cy="24038"/>
        </a:xfrm>
        <a:custGeom>
          <a:avLst/>
          <a:gdLst/>
          <a:ahLst/>
          <a:cxnLst/>
          <a:rect l="0" t="0" r="0" b="0"/>
          <a:pathLst>
            <a:path>
              <a:moveTo>
                <a:pt x="0" y="12019"/>
              </a:moveTo>
              <a:lnTo>
                <a:pt x="830258" y="120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5139265" y="1880421"/>
        <a:ext cx="41512" cy="41512"/>
      </dsp:txXfrm>
    </dsp:sp>
    <dsp:sp modelId="{A3378EFB-FAA9-4F99-95D3-B3EFAC3F3765}">
      <dsp:nvSpPr>
        <dsp:cNvPr id="0" name=""/>
        <dsp:cNvSpPr/>
      </dsp:nvSpPr>
      <dsp:spPr>
        <a:xfrm>
          <a:off x="5279636" y="593924"/>
          <a:ext cx="1187638" cy="11876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1" i="0" u="none" strike="noStrike" kern="1200" cap="none" normalizeH="0" baseline="0">
              <a:ln>
                <a:noFill/>
              </a:ln>
              <a:solidFill>
                <a:schemeClr val="tx1"/>
              </a:solidFill>
              <a:effectLst/>
              <a:latin typeface="Arial" charset="0"/>
              <a:cs typeface="Arial" charset="0"/>
            </a:rPr>
            <a:t>Zły kontrast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1" i="0" u="none" strike="noStrike" kern="1200" cap="none" normalizeH="0" baseline="0">
              <a:ln>
                <a:noFill/>
              </a:ln>
              <a:solidFill>
                <a:schemeClr val="tx1"/>
              </a:solidFill>
              <a:effectLst/>
              <a:latin typeface="Arial" charset="0"/>
              <a:cs typeface="Arial" charset="0"/>
            </a:rPr>
            <a:t> widzenia</a:t>
          </a:r>
        </a:p>
      </dsp:txBody>
      <dsp:txXfrm>
        <a:off x="5453562" y="767850"/>
        <a:ext cx="839786" cy="839786"/>
      </dsp:txXfrm>
    </dsp:sp>
    <dsp:sp modelId="{28AAE982-DA1F-4193-BD7A-815A9AED96AF}">
      <dsp:nvSpPr>
        <dsp:cNvPr id="0" name=""/>
        <dsp:cNvSpPr/>
      </dsp:nvSpPr>
      <dsp:spPr>
        <a:xfrm>
          <a:off x="5040406" y="2602593"/>
          <a:ext cx="830258" cy="24038"/>
        </a:xfrm>
        <a:custGeom>
          <a:avLst/>
          <a:gdLst/>
          <a:ahLst/>
          <a:cxnLst/>
          <a:rect l="0" t="0" r="0" b="0"/>
          <a:pathLst>
            <a:path>
              <a:moveTo>
                <a:pt x="0" y="12019"/>
              </a:moveTo>
              <a:lnTo>
                <a:pt x="830258" y="120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5434779" y="2593856"/>
        <a:ext cx="41512" cy="41512"/>
      </dsp:txXfrm>
    </dsp:sp>
    <dsp:sp modelId="{E755E457-0665-49E7-A435-19B2AF7EDEF6}">
      <dsp:nvSpPr>
        <dsp:cNvPr id="0" name=""/>
        <dsp:cNvSpPr/>
      </dsp:nvSpPr>
      <dsp:spPr>
        <a:xfrm>
          <a:off x="5870665" y="2020793"/>
          <a:ext cx="1187638" cy="11876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1" i="0" u="none" strike="noStrike" kern="1200" cap="none" normalizeH="0" baseline="0">
              <a:ln>
                <a:noFill/>
              </a:ln>
              <a:solidFill>
                <a:schemeClr val="tx1"/>
              </a:solidFill>
              <a:effectLst/>
              <a:latin typeface="Arial" charset="0"/>
              <a:cs typeface="Arial" charset="0"/>
            </a:rPr>
            <a:t>Rozmywanie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1" i="0" u="none" strike="noStrike" kern="1200" cap="none" normalizeH="0" baseline="0">
              <a:ln>
                <a:noFill/>
              </a:ln>
              <a:solidFill>
                <a:schemeClr val="tx1"/>
              </a:solidFill>
              <a:effectLst/>
              <a:latin typeface="Arial" charset="0"/>
              <a:cs typeface="Arial" charset="0"/>
            </a:rPr>
            <a:t> obrazu</a:t>
          </a:r>
        </a:p>
      </dsp:txBody>
      <dsp:txXfrm>
        <a:off x="6044591" y="2194719"/>
        <a:ext cx="839786" cy="839786"/>
      </dsp:txXfrm>
    </dsp:sp>
    <dsp:sp modelId="{C27244B6-E8EA-45D4-AB7A-0D540EDD6DA7}">
      <dsp:nvSpPr>
        <dsp:cNvPr id="0" name=""/>
        <dsp:cNvSpPr/>
      </dsp:nvSpPr>
      <dsp:spPr>
        <a:xfrm rot="2700000">
          <a:off x="4744892" y="3316027"/>
          <a:ext cx="830258" cy="24038"/>
        </a:xfrm>
        <a:custGeom>
          <a:avLst/>
          <a:gdLst/>
          <a:ahLst/>
          <a:cxnLst/>
          <a:rect l="0" t="0" r="0" b="0"/>
          <a:pathLst>
            <a:path>
              <a:moveTo>
                <a:pt x="0" y="12019"/>
              </a:moveTo>
              <a:lnTo>
                <a:pt x="830258" y="120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5139265" y="3307290"/>
        <a:ext cx="41512" cy="41512"/>
      </dsp:txXfrm>
    </dsp:sp>
    <dsp:sp modelId="{E945F9A3-04F2-4B21-BC8D-A2BE46A5C9AB}">
      <dsp:nvSpPr>
        <dsp:cNvPr id="0" name=""/>
        <dsp:cNvSpPr/>
      </dsp:nvSpPr>
      <dsp:spPr>
        <a:xfrm>
          <a:off x="5279636" y="3447661"/>
          <a:ext cx="1187638" cy="11876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1" i="0" u="none" strike="noStrike" kern="1200" cap="none" normalizeH="0" baseline="0">
              <a:ln>
                <a:noFill/>
              </a:ln>
              <a:solidFill>
                <a:schemeClr val="tx1"/>
              </a:solidFill>
              <a:effectLst/>
              <a:latin typeface="Arial" charset="0"/>
              <a:cs typeface="Arial" charset="0"/>
            </a:rPr>
            <a:t>Podwójne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1" i="0" u="none" strike="noStrike" kern="1200" cap="none" normalizeH="0" baseline="0">
              <a:ln>
                <a:noFill/>
              </a:ln>
              <a:solidFill>
                <a:schemeClr val="tx1"/>
              </a:solidFill>
              <a:effectLst/>
              <a:latin typeface="Arial" charset="0"/>
              <a:cs typeface="Arial" charset="0"/>
            </a:rPr>
            <a:t>widzenie</a:t>
          </a:r>
        </a:p>
      </dsp:txBody>
      <dsp:txXfrm>
        <a:off x="5453562" y="3621587"/>
        <a:ext cx="839786" cy="839786"/>
      </dsp:txXfrm>
    </dsp:sp>
    <dsp:sp modelId="{6DDE9844-BA76-4A1D-AE18-BF108CDC69D6}">
      <dsp:nvSpPr>
        <dsp:cNvPr id="0" name=""/>
        <dsp:cNvSpPr/>
      </dsp:nvSpPr>
      <dsp:spPr>
        <a:xfrm rot="5400000">
          <a:off x="4031458" y="3611541"/>
          <a:ext cx="830258" cy="24038"/>
        </a:xfrm>
        <a:custGeom>
          <a:avLst/>
          <a:gdLst/>
          <a:ahLst/>
          <a:cxnLst/>
          <a:rect l="0" t="0" r="0" b="0"/>
          <a:pathLst>
            <a:path>
              <a:moveTo>
                <a:pt x="0" y="12019"/>
              </a:moveTo>
              <a:lnTo>
                <a:pt x="830258" y="120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4425831" y="3602804"/>
        <a:ext cx="41512" cy="41512"/>
      </dsp:txXfrm>
    </dsp:sp>
    <dsp:sp modelId="{267C5659-3EA1-4C61-BE43-86131544DDC1}">
      <dsp:nvSpPr>
        <dsp:cNvPr id="0" name=""/>
        <dsp:cNvSpPr/>
      </dsp:nvSpPr>
      <dsp:spPr>
        <a:xfrm>
          <a:off x="3852768" y="4038690"/>
          <a:ext cx="1187638" cy="11876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1" i="0" u="none" strike="noStrike" kern="1200" cap="none" normalizeH="0" baseline="0">
              <a:ln>
                <a:noFill/>
              </a:ln>
              <a:solidFill>
                <a:schemeClr val="tx1"/>
              </a:solidFill>
              <a:effectLst/>
              <a:latin typeface="Arial" charset="0"/>
              <a:cs typeface="Arial" charset="0"/>
            </a:rPr>
            <a:t>Pieczenie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1" i="0" u="none" strike="noStrike" kern="1200" cap="none" normalizeH="0" baseline="0">
              <a:ln>
                <a:noFill/>
              </a:ln>
              <a:solidFill>
                <a:schemeClr val="tx1"/>
              </a:solidFill>
              <a:effectLst/>
              <a:latin typeface="Arial" charset="0"/>
              <a:cs typeface="Arial" charset="0"/>
            </a:rPr>
            <a:t> oczu</a:t>
          </a:r>
        </a:p>
      </dsp:txBody>
      <dsp:txXfrm>
        <a:off x="4026694" y="4212616"/>
        <a:ext cx="839786" cy="839786"/>
      </dsp:txXfrm>
    </dsp:sp>
    <dsp:sp modelId="{64212837-7B48-4B2A-B284-13F30773ACE9}">
      <dsp:nvSpPr>
        <dsp:cNvPr id="0" name=""/>
        <dsp:cNvSpPr/>
      </dsp:nvSpPr>
      <dsp:spPr>
        <a:xfrm rot="8100000">
          <a:off x="3318023" y="3316027"/>
          <a:ext cx="830258" cy="24038"/>
        </a:xfrm>
        <a:custGeom>
          <a:avLst/>
          <a:gdLst/>
          <a:ahLst/>
          <a:cxnLst/>
          <a:rect l="0" t="0" r="0" b="0"/>
          <a:pathLst>
            <a:path>
              <a:moveTo>
                <a:pt x="0" y="12019"/>
              </a:moveTo>
              <a:lnTo>
                <a:pt x="830258" y="120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rot="10800000">
        <a:off x="3712396" y="3307290"/>
        <a:ext cx="41512" cy="41512"/>
      </dsp:txXfrm>
    </dsp:sp>
    <dsp:sp modelId="{DC639980-A8FA-4A78-BC8A-6876C26DDDE9}">
      <dsp:nvSpPr>
        <dsp:cNvPr id="0" name=""/>
        <dsp:cNvSpPr/>
      </dsp:nvSpPr>
      <dsp:spPr>
        <a:xfrm>
          <a:off x="2425899" y="3447661"/>
          <a:ext cx="1187638" cy="11876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1" i="0" u="none" strike="noStrike" kern="1200" cap="none" normalizeH="0" baseline="0">
              <a:ln>
                <a:noFill/>
              </a:ln>
              <a:solidFill>
                <a:schemeClr val="tx1"/>
              </a:solidFill>
              <a:effectLst/>
              <a:latin typeface="Arial" charset="0"/>
              <a:cs typeface="Arial" charset="0"/>
            </a:rPr>
            <a:t>Łzawienie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1" i="0" u="none" strike="noStrike" kern="1200" cap="none" normalizeH="0" baseline="0">
              <a:ln>
                <a:noFill/>
              </a:ln>
              <a:solidFill>
                <a:schemeClr val="tx1"/>
              </a:solidFill>
              <a:effectLst/>
              <a:latin typeface="Arial" charset="0"/>
              <a:cs typeface="Arial" charset="0"/>
            </a:rPr>
            <a:t>oczu</a:t>
          </a:r>
        </a:p>
      </dsp:txBody>
      <dsp:txXfrm>
        <a:off x="2599825" y="3621587"/>
        <a:ext cx="839786" cy="839786"/>
      </dsp:txXfrm>
    </dsp:sp>
    <dsp:sp modelId="{BA28CDE9-2857-4EBC-939C-925C2E39A2F4}">
      <dsp:nvSpPr>
        <dsp:cNvPr id="0" name=""/>
        <dsp:cNvSpPr/>
      </dsp:nvSpPr>
      <dsp:spPr>
        <a:xfrm rot="10800000">
          <a:off x="3022509" y="2602593"/>
          <a:ext cx="830258" cy="24038"/>
        </a:xfrm>
        <a:custGeom>
          <a:avLst/>
          <a:gdLst/>
          <a:ahLst/>
          <a:cxnLst/>
          <a:rect l="0" t="0" r="0" b="0"/>
          <a:pathLst>
            <a:path>
              <a:moveTo>
                <a:pt x="0" y="12019"/>
              </a:moveTo>
              <a:lnTo>
                <a:pt x="830258" y="120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rot="10800000">
        <a:off x="3416882" y="2593856"/>
        <a:ext cx="41512" cy="41512"/>
      </dsp:txXfrm>
    </dsp:sp>
    <dsp:sp modelId="{4D5949C0-4DF2-42AF-BF10-F73B77A25591}">
      <dsp:nvSpPr>
        <dsp:cNvPr id="0" name=""/>
        <dsp:cNvSpPr/>
      </dsp:nvSpPr>
      <dsp:spPr>
        <a:xfrm>
          <a:off x="1834871" y="2020793"/>
          <a:ext cx="1187638" cy="11876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1" i="0" u="none" strike="noStrike" kern="1200" cap="none" normalizeH="0" baseline="0">
              <a:ln>
                <a:noFill/>
              </a:ln>
              <a:solidFill>
                <a:schemeClr val="tx1"/>
              </a:solidFill>
              <a:effectLst/>
              <a:latin typeface="Arial" charset="0"/>
              <a:cs typeface="Arial" charset="0"/>
            </a:rPr>
            <a:t>Zapalenie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1" i="0" u="none" strike="noStrike" kern="1200" cap="none" normalizeH="0" baseline="0">
              <a:ln>
                <a:noFill/>
              </a:ln>
              <a:solidFill>
                <a:schemeClr val="tx1"/>
              </a:solidFill>
              <a:effectLst/>
              <a:latin typeface="Arial" charset="0"/>
              <a:cs typeface="Arial" charset="0"/>
            </a:rPr>
            <a:t> spojówek</a:t>
          </a:r>
        </a:p>
      </dsp:txBody>
      <dsp:txXfrm>
        <a:off x="2008797" y="2194719"/>
        <a:ext cx="839786" cy="839786"/>
      </dsp:txXfrm>
    </dsp:sp>
    <dsp:sp modelId="{D1655B24-62F7-4E70-9556-674AA6E519A7}">
      <dsp:nvSpPr>
        <dsp:cNvPr id="0" name=""/>
        <dsp:cNvSpPr/>
      </dsp:nvSpPr>
      <dsp:spPr>
        <a:xfrm rot="13500000">
          <a:off x="3318023" y="1889159"/>
          <a:ext cx="830258" cy="24038"/>
        </a:xfrm>
        <a:custGeom>
          <a:avLst/>
          <a:gdLst/>
          <a:ahLst/>
          <a:cxnLst/>
          <a:rect l="0" t="0" r="0" b="0"/>
          <a:pathLst>
            <a:path>
              <a:moveTo>
                <a:pt x="0" y="12019"/>
              </a:moveTo>
              <a:lnTo>
                <a:pt x="830258" y="120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rot="10800000">
        <a:off x="3712396" y="1880421"/>
        <a:ext cx="41512" cy="41512"/>
      </dsp:txXfrm>
    </dsp:sp>
    <dsp:sp modelId="{62683BF2-87D2-4B27-82D8-A22B82C70142}">
      <dsp:nvSpPr>
        <dsp:cNvPr id="0" name=""/>
        <dsp:cNvSpPr/>
      </dsp:nvSpPr>
      <dsp:spPr>
        <a:xfrm>
          <a:off x="2425899" y="593924"/>
          <a:ext cx="1187638" cy="11876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1" i="0" u="none" strike="noStrike" kern="1200" cap="none" normalizeH="0" baseline="0">
              <a:ln>
                <a:noFill/>
              </a:ln>
              <a:solidFill>
                <a:schemeClr val="tx1"/>
              </a:solidFill>
              <a:effectLst/>
              <a:latin typeface="Arial" charset="0"/>
              <a:cs typeface="Arial" charset="0"/>
            </a:rPr>
            <a:t>Syndrom</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1000" b="1" i="0" u="none" strike="noStrike" kern="1200" cap="none" normalizeH="0" baseline="0">
              <a:ln>
                <a:noFill/>
              </a:ln>
              <a:solidFill>
                <a:schemeClr val="tx1"/>
              </a:solidFill>
              <a:effectLst/>
              <a:latin typeface="Arial" charset="0"/>
              <a:cs typeface="Arial" charset="0"/>
            </a:rPr>
            <a:t> Sicca</a:t>
          </a:r>
        </a:p>
      </dsp:txBody>
      <dsp:txXfrm>
        <a:off x="2599825" y="767850"/>
        <a:ext cx="839786" cy="8397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6DF34-0D07-4F3D-8FC6-592D0197C3F5}">
      <dsp:nvSpPr>
        <dsp:cNvPr id="0" name=""/>
        <dsp:cNvSpPr/>
      </dsp:nvSpPr>
      <dsp:spPr>
        <a:xfrm>
          <a:off x="4104481" y="791282"/>
          <a:ext cx="2869091" cy="331960"/>
        </a:xfrm>
        <a:custGeom>
          <a:avLst/>
          <a:gdLst/>
          <a:ahLst/>
          <a:cxnLst/>
          <a:rect l="0" t="0" r="0" b="0"/>
          <a:pathLst>
            <a:path>
              <a:moveTo>
                <a:pt x="0" y="0"/>
              </a:moveTo>
              <a:lnTo>
                <a:pt x="0" y="165980"/>
              </a:lnTo>
              <a:lnTo>
                <a:pt x="2869091" y="165980"/>
              </a:lnTo>
              <a:lnTo>
                <a:pt x="2869091" y="3319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AB31A3-B1E9-4B13-B7EB-DD6AB8E09ABA}">
      <dsp:nvSpPr>
        <dsp:cNvPr id="0" name=""/>
        <dsp:cNvSpPr/>
      </dsp:nvSpPr>
      <dsp:spPr>
        <a:xfrm>
          <a:off x="4104481" y="791282"/>
          <a:ext cx="956363" cy="331960"/>
        </a:xfrm>
        <a:custGeom>
          <a:avLst/>
          <a:gdLst/>
          <a:ahLst/>
          <a:cxnLst/>
          <a:rect l="0" t="0" r="0" b="0"/>
          <a:pathLst>
            <a:path>
              <a:moveTo>
                <a:pt x="0" y="0"/>
              </a:moveTo>
              <a:lnTo>
                <a:pt x="0" y="165980"/>
              </a:lnTo>
              <a:lnTo>
                <a:pt x="956363" y="165980"/>
              </a:lnTo>
              <a:lnTo>
                <a:pt x="956363" y="3319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4346DE-39CB-4A8D-980E-351937EEF52F}">
      <dsp:nvSpPr>
        <dsp:cNvPr id="0" name=""/>
        <dsp:cNvSpPr/>
      </dsp:nvSpPr>
      <dsp:spPr>
        <a:xfrm>
          <a:off x="3148117" y="791282"/>
          <a:ext cx="956363" cy="331960"/>
        </a:xfrm>
        <a:custGeom>
          <a:avLst/>
          <a:gdLst/>
          <a:ahLst/>
          <a:cxnLst/>
          <a:rect l="0" t="0" r="0" b="0"/>
          <a:pathLst>
            <a:path>
              <a:moveTo>
                <a:pt x="956363" y="0"/>
              </a:moveTo>
              <a:lnTo>
                <a:pt x="956363" y="165980"/>
              </a:lnTo>
              <a:lnTo>
                <a:pt x="0" y="165980"/>
              </a:lnTo>
              <a:lnTo>
                <a:pt x="0" y="3319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D11152-30B5-45A6-BC38-B39FC834F080}">
      <dsp:nvSpPr>
        <dsp:cNvPr id="0" name=""/>
        <dsp:cNvSpPr/>
      </dsp:nvSpPr>
      <dsp:spPr>
        <a:xfrm>
          <a:off x="1235390" y="791282"/>
          <a:ext cx="2869091" cy="331960"/>
        </a:xfrm>
        <a:custGeom>
          <a:avLst/>
          <a:gdLst/>
          <a:ahLst/>
          <a:cxnLst/>
          <a:rect l="0" t="0" r="0" b="0"/>
          <a:pathLst>
            <a:path>
              <a:moveTo>
                <a:pt x="2869091" y="0"/>
              </a:moveTo>
              <a:lnTo>
                <a:pt x="2869091" y="165980"/>
              </a:lnTo>
              <a:lnTo>
                <a:pt x="0" y="165980"/>
              </a:lnTo>
              <a:lnTo>
                <a:pt x="0" y="3319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D20E6C-1A77-4A95-B966-6B2170C6C0B8}">
      <dsp:nvSpPr>
        <dsp:cNvPr id="0" name=""/>
        <dsp:cNvSpPr/>
      </dsp:nvSpPr>
      <dsp:spPr>
        <a:xfrm>
          <a:off x="3314098" y="898"/>
          <a:ext cx="1580766" cy="7903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sz="3400" b="1" i="0" u="none" strike="noStrike" kern="1200" cap="none" normalizeH="0" baseline="0">
              <a:ln>
                <a:noFill/>
              </a:ln>
              <a:solidFill>
                <a:schemeClr val="tx1"/>
              </a:solidFill>
              <a:effectLst/>
              <a:latin typeface="Tahoma" panose="020B0604030504040204" pitchFamily="34" charset="0"/>
            </a:rPr>
            <a:t>GRUPA</a:t>
          </a:r>
        </a:p>
      </dsp:txBody>
      <dsp:txXfrm>
        <a:off x="3314098" y="898"/>
        <a:ext cx="1580766" cy="790383"/>
      </dsp:txXfrm>
    </dsp:sp>
    <dsp:sp modelId="{F919BACE-87D9-43FB-BCAA-60501AF58C5D}">
      <dsp:nvSpPr>
        <dsp:cNvPr id="0" name=""/>
        <dsp:cNvSpPr/>
      </dsp:nvSpPr>
      <dsp:spPr>
        <a:xfrm>
          <a:off x="445007" y="1123242"/>
          <a:ext cx="1580766" cy="7903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sz="3400" b="1" i="0" u="none" strike="noStrike" kern="1200" cap="none" normalizeH="0" baseline="0">
              <a:ln>
                <a:noFill/>
              </a:ln>
              <a:solidFill>
                <a:schemeClr val="tx1"/>
              </a:solidFill>
              <a:effectLst/>
              <a:latin typeface="Tahoma" panose="020B0604030504040204" pitchFamily="34" charset="0"/>
            </a:rPr>
            <a:t>I</a:t>
          </a:r>
        </a:p>
      </dsp:txBody>
      <dsp:txXfrm>
        <a:off x="445007" y="1123242"/>
        <a:ext cx="1580766" cy="790383"/>
      </dsp:txXfrm>
    </dsp:sp>
    <dsp:sp modelId="{E4AF209A-0700-4029-923C-7131D839C547}">
      <dsp:nvSpPr>
        <dsp:cNvPr id="0" name=""/>
        <dsp:cNvSpPr/>
      </dsp:nvSpPr>
      <dsp:spPr>
        <a:xfrm>
          <a:off x="2357734" y="1123242"/>
          <a:ext cx="1580766" cy="7903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sz="3400" b="1" i="0" u="none" strike="noStrike" kern="1200" cap="none" normalizeH="0" baseline="0">
              <a:ln>
                <a:noFill/>
              </a:ln>
              <a:solidFill>
                <a:schemeClr val="tx1"/>
              </a:solidFill>
              <a:effectLst/>
              <a:latin typeface="Tahoma" panose="020B0604030504040204" pitchFamily="34" charset="0"/>
            </a:rPr>
            <a:t>II</a:t>
          </a:r>
        </a:p>
      </dsp:txBody>
      <dsp:txXfrm>
        <a:off x="2357734" y="1123242"/>
        <a:ext cx="1580766" cy="790383"/>
      </dsp:txXfrm>
    </dsp:sp>
    <dsp:sp modelId="{AEFB0995-F14C-4464-928B-B7B2B06E1A8E}">
      <dsp:nvSpPr>
        <dsp:cNvPr id="0" name=""/>
        <dsp:cNvSpPr/>
      </dsp:nvSpPr>
      <dsp:spPr>
        <a:xfrm>
          <a:off x="4270461" y="1123242"/>
          <a:ext cx="1580766" cy="7903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sz="3400" b="1" i="0" u="none" strike="noStrike" kern="1200" cap="none" normalizeH="0" baseline="0">
              <a:ln>
                <a:noFill/>
              </a:ln>
              <a:solidFill>
                <a:schemeClr val="tx1"/>
              </a:solidFill>
              <a:effectLst/>
              <a:latin typeface="Tahoma" panose="020B0604030504040204" pitchFamily="34" charset="0"/>
            </a:rPr>
            <a:t>III</a:t>
          </a:r>
        </a:p>
      </dsp:txBody>
      <dsp:txXfrm>
        <a:off x="4270461" y="1123242"/>
        <a:ext cx="1580766" cy="790383"/>
      </dsp:txXfrm>
    </dsp:sp>
    <dsp:sp modelId="{B75DF8B7-9B98-487B-82E1-66EFAB4782AF}">
      <dsp:nvSpPr>
        <dsp:cNvPr id="0" name=""/>
        <dsp:cNvSpPr/>
      </dsp:nvSpPr>
      <dsp:spPr>
        <a:xfrm>
          <a:off x="6183189" y="1123242"/>
          <a:ext cx="1580766" cy="7903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sz="3400" b="1" i="0" u="none" strike="noStrike" kern="1200" cap="none" normalizeH="0" baseline="0">
              <a:ln>
                <a:noFill/>
              </a:ln>
              <a:solidFill>
                <a:schemeClr val="tx1"/>
              </a:solidFill>
              <a:effectLst/>
              <a:latin typeface="Tahoma" panose="020B0604030504040204" pitchFamily="34" charset="0"/>
            </a:rPr>
            <a:t>IV</a:t>
          </a:r>
        </a:p>
      </dsp:txBody>
      <dsp:txXfrm>
        <a:off x="6183189" y="1123242"/>
        <a:ext cx="1580766" cy="79038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5" name="Rectangle 5"/>
          <p:cNvSpPr>
            <a:spLocks noGrp="1" noChangeArrowheads="1"/>
          </p:cNvSpPr>
          <p:nvPr>
            <p:ph type="sldNum" sz="quarter" idx="3"/>
          </p:nvPr>
        </p:nvSpPr>
        <p:spPr bwMode="auto">
          <a:xfrm>
            <a:off x="3779151" y="9430306"/>
            <a:ext cx="2889938" cy="496332"/>
          </a:xfrm>
          <a:prstGeom prst="rect">
            <a:avLst/>
          </a:prstGeom>
          <a:noFill/>
          <a:ln w="9525">
            <a:noFill/>
            <a:miter lim="800000"/>
            <a:headEnd/>
            <a:tailEnd/>
          </a:ln>
          <a:effectLst/>
        </p:spPr>
        <p:txBody>
          <a:bodyPr vert="horz" wrap="square" lIns="90349" tIns="45174" rIns="90349" bIns="45174" numCol="1" anchor="b" anchorCtr="0" compatLnSpc="1">
            <a:prstTxWarp prst="textNoShape">
              <a:avLst/>
            </a:prstTxWarp>
          </a:bodyPr>
          <a:lstStyle>
            <a:lvl1pPr algn="r">
              <a:defRPr sz="1200"/>
            </a:lvl1pPr>
          </a:lstStyle>
          <a:p>
            <a:fld id="{B24F2EE8-3552-4BC4-BBD4-73B59D1FFEB7}" type="slidenum">
              <a:rPr lang="pl-PL"/>
              <a:pPr/>
              <a:t>‹#›</a:t>
            </a:fld>
            <a:endParaRPr lang="pl-PL" dirty="0"/>
          </a:p>
        </p:txBody>
      </p:sp>
      <p:sp>
        <p:nvSpPr>
          <p:cNvPr id="56327" name="Rectangle 7"/>
          <p:cNvSpPr>
            <a:spLocks noChangeArrowheads="1"/>
          </p:cNvSpPr>
          <p:nvPr/>
        </p:nvSpPr>
        <p:spPr bwMode="auto">
          <a:xfrm>
            <a:off x="1" y="9430306"/>
            <a:ext cx="5187068" cy="496332"/>
          </a:xfrm>
          <a:prstGeom prst="rect">
            <a:avLst/>
          </a:prstGeom>
          <a:noFill/>
          <a:ln w="9525">
            <a:noFill/>
            <a:miter lim="800000"/>
            <a:headEnd/>
            <a:tailEnd/>
          </a:ln>
          <a:effectLst/>
        </p:spPr>
        <p:txBody>
          <a:bodyPr lIns="90349" tIns="45174" rIns="90349" bIns="45174" anchor="b"/>
          <a:lstStyle/>
          <a:p>
            <a:r>
              <a:rPr lang="pl-PL" sz="800" b="1" dirty="0"/>
              <a:t> Jgra@pg.edu.pl</a:t>
            </a:r>
            <a:endParaRPr lang="pl-PL" sz="1000" dirty="0"/>
          </a:p>
        </p:txBody>
      </p:sp>
      <p:sp>
        <p:nvSpPr>
          <p:cNvPr id="6" name="Rectangle 2">
            <a:extLst>
              <a:ext uri="{FF2B5EF4-FFF2-40B4-BE49-F238E27FC236}">
                <a16:creationId xmlns:a16="http://schemas.microsoft.com/office/drawing/2014/main" id="{3C0070B3-8DB5-4344-88BB-F13F6152BF0B}"/>
              </a:ext>
            </a:extLst>
          </p:cNvPr>
          <p:cNvSpPr txBox="1">
            <a:spLocks noChangeArrowheads="1"/>
          </p:cNvSpPr>
          <p:nvPr/>
        </p:nvSpPr>
        <p:spPr bwMode="auto">
          <a:xfrm>
            <a:off x="0" y="0"/>
            <a:ext cx="6905709" cy="503981"/>
          </a:xfrm>
          <a:prstGeom prst="rect">
            <a:avLst/>
          </a:prstGeom>
          <a:noFill/>
          <a:ln w="9525">
            <a:noFill/>
            <a:miter lim="800000"/>
            <a:headEnd/>
            <a:tailEnd/>
          </a:ln>
          <a:effectLst/>
        </p:spPr>
        <p:txBody>
          <a:bodyPr vert="horz" wrap="square" lIns="92522" tIns="46261" rIns="92522" bIns="46261" numCol="1" anchor="t" anchorCtr="0" compatLnSpc="1">
            <a:prstTxWarp prst="textNoShape">
              <a:avLst/>
            </a:prstTxWarp>
          </a:bodyPr>
          <a:lstStyle>
            <a:defPPr>
              <a:defRPr lang="pl-PL"/>
            </a:defPPr>
            <a:lvl1pPr algn="ctr" rtl="0" fontAlgn="base">
              <a:spcBef>
                <a:spcPct val="0"/>
              </a:spcBef>
              <a:spcAft>
                <a:spcPct val="0"/>
              </a:spcAft>
              <a:defRPr sz="1200" b="1"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pl-PL" dirty="0">
              <a:solidFill>
                <a:srgbClr val="000000"/>
              </a:solidFill>
            </a:endParaRPr>
          </a:p>
          <a:p>
            <a:r>
              <a:rPr lang="pl-PL" dirty="0">
                <a:solidFill>
                  <a:srgbClr val="000000"/>
                </a:solidFill>
              </a:rPr>
              <a:t>ERGONOMIA I OCHRONA PRACY</a:t>
            </a:r>
          </a:p>
          <a:p>
            <a:endParaRPr lang="pl-PL" dirty="0">
              <a:solidFill>
                <a:srgbClr val="000000"/>
              </a:solidFill>
            </a:endParaRPr>
          </a:p>
          <a:p>
            <a:endParaRPr lang="pl-PL" dirty="0">
              <a:solidFill>
                <a:srgbClr val="000000"/>
              </a:solidFill>
            </a:endParaRPr>
          </a:p>
        </p:txBody>
      </p:sp>
    </p:spTree>
    <p:extLst>
      <p:ext uri="{BB962C8B-B14F-4D97-AF65-F5344CB8AC3E}">
        <p14:creationId xmlns:p14="http://schemas.microsoft.com/office/powerpoint/2010/main" val="389863558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 y="0"/>
            <a:ext cx="6669088" cy="496332"/>
          </a:xfrm>
          <a:prstGeom prst="rect">
            <a:avLst/>
          </a:prstGeom>
          <a:noFill/>
          <a:ln w="9525">
            <a:noFill/>
            <a:miter lim="800000"/>
            <a:headEnd/>
            <a:tailEnd/>
          </a:ln>
          <a:effectLst/>
        </p:spPr>
        <p:txBody>
          <a:bodyPr vert="horz" wrap="square" lIns="90349" tIns="45174" rIns="90349" bIns="45174" numCol="1" anchor="t" anchorCtr="0" compatLnSpc="1">
            <a:prstTxWarp prst="textNoShape">
              <a:avLst/>
            </a:prstTxWarp>
          </a:bodyPr>
          <a:lstStyle>
            <a:lvl1pPr>
              <a:defRPr sz="1200" b="1"/>
            </a:lvl1pPr>
          </a:lstStyle>
          <a:p>
            <a:pPr algn="ctr"/>
            <a:r>
              <a:rPr lang="pl-PL" dirty="0"/>
              <a:t>IDENTYFIKACJA ZAGROŻEN</a:t>
            </a:r>
          </a:p>
        </p:txBody>
      </p:sp>
      <p:sp>
        <p:nvSpPr>
          <p:cNvPr id="2052" name="Rectangle 4"/>
          <p:cNvSpPr>
            <a:spLocks noGrp="1" noRot="1" noChangeAspect="1"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a:effectLst/>
        </p:spPr>
      </p:sp>
      <p:sp>
        <p:nvSpPr>
          <p:cNvPr id="2053" name="Rectangle 5"/>
          <p:cNvSpPr>
            <a:spLocks noGrp="1" noChangeArrowheads="1"/>
          </p:cNvSpPr>
          <p:nvPr>
            <p:ph type="body" sz="quarter" idx="3"/>
          </p:nvPr>
        </p:nvSpPr>
        <p:spPr bwMode="auto">
          <a:xfrm>
            <a:off x="889213" y="4715156"/>
            <a:ext cx="4890665" cy="4466987"/>
          </a:xfrm>
          <a:prstGeom prst="rect">
            <a:avLst/>
          </a:prstGeom>
          <a:noFill/>
          <a:ln w="9525">
            <a:noFill/>
            <a:miter lim="800000"/>
            <a:headEnd/>
            <a:tailEnd/>
          </a:ln>
          <a:effectLst/>
        </p:spPr>
        <p:txBody>
          <a:bodyPr vert="horz" wrap="square" lIns="90349" tIns="45174" rIns="90349" bIns="45174" numCol="1" anchor="t" anchorCtr="0" compatLnSpc="1">
            <a:prstTxWarp prst="textNoShape">
              <a:avLst/>
            </a:prstTxWarp>
          </a:bodyPr>
          <a:lstStyle/>
          <a:p>
            <a:pPr lvl="0"/>
            <a:r>
              <a:rPr lang="pl-PL"/>
              <a:t>Kliknij, aby edytować style tekstu z Wzorca</a:t>
            </a:r>
          </a:p>
          <a:p>
            <a:pPr lvl="1"/>
            <a:r>
              <a:rPr lang="pl-PL"/>
              <a:t>Drugi poziom</a:t>
            </a:r>
          </a:p>
          <a:p>
            <a:pPr lvl="2"/>
            <a:r>
              <a:rPr lang="pl-PL"/>
              <a:t>Trzeci poziom</a:t>
            </a:r>
          </a:p>
          <a:p>
            <a:pPr lvl="3"/>
            <a:r>
              <a:rPr lang="pl-PL"/>
              <a:t>Czwarty poziom</a:t>
            </a:r>
          </a:p>
          <a:p>
            <a:pPr lvl="4"/>
            <a:r>
              <a:rPr lang="pl-PL"/>
              <a:t>Piąty poziom</a:t>
            </a:r>
          </a:p>
        </p:txBody>
      </p:sp>
      <p:sp>
        <p:nvSpPr>
          <p:cNvPr id="2055" name="Rectangle 7"/>
          <p:cNvSpPr>
            <a:spLocks noGrp="1" noChangeArrowheads="1"/>
          </p:cNvSpPr>
          <p:nvPr>
            <p:ph type="sldNum" sz="quarter" idx="5"/>
          </p:nvPr>
        </p:nvSpPr>
        <p:spPr bwMode="auto">
          <a:xfrm>
            <a:off x="3779151" y="9430306"/>
            <a:ext cx="2889938" cy="496332"/>
          </a:xfrm>
          <a:prstGeom prst="rect">
            <a:avLst/>
          </a:prstGeom>
          <a:noFill/>
          <a:ln w="9525">
            <a:noFill/>
            <a:miter lim="800000"/>
            <a:headEnd/>
            <a:tailEnd/>
          </a:ln>
          <a:effectLst/>
        </p:spPr>
        <p:txBody>
          <a:bodyPr vert="horz" wrap="square" lIns="90349" tIns="45174" rIns="90349" bIns="45174" numCol="1" anchor="b" anchorCtr="0" compatLnSpc="1">
            <a:prstTxWarp prst="textNoShape">
              <a:avLst/>
            </a:prstTxWarp>
          </a:bodyPr>
          <a:lstStyle>
            <a:lvl1pPr algn="r">
              <a:defRPr sz="1200"/>
            </a:lvl1pPr>
          </a:lstStyle>
          <a:p>
            <a:fld id="{CDFA35CE-0CA2-43AC-B881-68B04A0830FF}" type="slidenum">
              <a:rPr lang="pl-PL"/>
              <a:pPr/>
              <a:t>‹#›</a:t>
            </a:fld>
            <a:endParaRPr lang="pl-PL"/>
          </a:p>
        </p:txBody>
      </p:sp>
      <p:sp>
        <p:nvSpPr>
          <p:cNvPr id="8" name="Rectangle 7"/>
          <p:cNvSpPr>
            <a:spLocks noChangeArrowheads="1"/>
          </p:cNvSpPr>
          <p:nvPr/>
        </p:nvSpPr>
        <p:spPr bwMode="auto">
          <a:xfrm>
            <a:off x="1" y="9430306"/>
            <a:ext cx="5187068" cy="496332"/>
          </a:xfrm>
          <a:prstGeom prst="rect">
            <a:avLst/>
          </a:prstGeom>
          <a:noFill/>
          <a:ln w="9525">
            <a:noFill/>
            <a:miter lim="800000"/>
            <a:headEnd/>
            <a:tailEnd/>
          </a:ln>
          <a:effectLst/>
        </p:spPr>
        <p:txBody>
          <a:bodyPr lIns="90349" tIns="45174" rIns="90349" bIns="45174" anchor="b"/>
          <a:lstStyle/>
          <a:p>
            <a:r>
              <a:rPr lang="pl-PL" sz="800" b="1" dirty="0"/>
              <a:t> </a:t>
            </a:r>
            <a:r>
              <a:rPr lang="pl-PL" sz="800" b="1" dirty="0" err="1"/>
              <a:t>Jgra@sunrise.pg.gda.pl</a:t>
            </a:r>
            <a:endParaRPr lang="pl-PL" sz="1000" dirty="0"/>
          </a:p>
        </p:txBody>
      </p:sp>
    </p:spTree>
    <p:extLst>
      <p:ext uri="{BB962C8B-B14F-4D97-AF65-F5344CB8AC3E}">
        <p14:creationId xmlns:p14="http://schemas.microsoft.com/office/powerpoint/2010/main" val="3425489043"/>
      </p:ext>
    </p:extLst>
  </p:cSld>
  <p:clrMap bg1="lt1" tx1="dk1" bg2="lt2" tx2="dk2" accent1="accent1" accent2="accent2" accent3="accent3" accent4="accent4" accent5="accent5" accent6="accent6" hlink="hlink" folHlink="folHlink"/>
  <p:hf ftr="0" dt="0"/>
  <p:notesStyle>
    <a:lvl1pPr algn="just" rtl="0" eaLnBrk="0" fontAlgn="base" hangingPunct="0">
      <a:spcBef>
        <a:spcPct val="30000"/>
      </a:spcBef>
      <a:spcAft>
        <a:spcPct val="0"/>
      </a:spcAft>
      <a:defRPr sz="900" kern="1200">
        <a:solidFill>
          <a:schemeClr val="tx1"/>
        </a:solidFill>
        <a:latin typeface="Arial" charset="0"/>
        <a:ea typeface="+mn-ea"/>
        <a:cs typeface="+mn-cs"/>
      </a:defRPr>
    </a:lvl1pPr>
    <a:lvl2pPr marL="457200" algn="just" rtl="0" eaLnBrk="0" fontAlgn="base" hangingPunct="0">
      <a:spcBef>
        <a:spcPct val="30000"/>
      </a:spcBef>
      <a:spcAft>
        <a:spcPct val="0"/>
      </a:spcAft>
      <a:defRPr sz="900" kern="1200">
        <a:solidFill>
          <a:schemeClr val="tx1"/>
        </a:solidFill>
        <a:latin typeface="Arial" charset="0"/>
        <a:ea typeface="+mn-ea"/>
        <a:cs typeface="+mn-cs"/>
      </a:defRPr>
    </a:lvl2pPr>
    <a:lvl3pPr marL="914400" algn="just" rtl="0" eaLnBrk="0" fontAlgn="base" hangingPunct="0">
      <a:spcBef>
        <a:spcPct val="30000"/>
      </a:spcBef>
      <a:spcAft>
        <a:spcPct val="0"/>
      </a:spcAft>
      <a:defRPr sz="900" kern="1200">
        <a:solidFill>
          <a:schemeClr val="tx1"/>
        </a:solidFill>
        <a:latin typeface="Arial" charset="0"/>
        <a:ea typeface="+mn-ea"/>
        <a:cs typeface="+mn-cs"/>
      </a:defRPr>
    </a:lvl3pPr>
    <a:lvl4pPr marL="1371600" algn="just" rtl="0" eaLnBrk="0" fontAlgn="base" hangingPunct="0">
      <a:spcBef>
        <a:spcPct val="30000"/>
      </a:spcBef>
      <a:spcAft>
        <a:spcPct val="0"/>
      </a:spcAft>
      <a:defRPr sz="900" kern="1200">
        <a:solidFill>
          <a:schemeClr val="tx1"/>
        </a:solidFill>
        <a:latin typeface="Arial" charset="0"/>
        <a:ea typeface="+mn-ea"/>
        <a:cs typeface="+mn-cs"/>
      </a:defRPr>
    </a:lvl4pPr>
    <a:lvl5pPr marL="1828800" algn="just" rtl="0" eaLnBrk="0" fontAlgn="base" hangingPunct="0">
      <a:spcBef>
        <a:spcPct val="30000"/>
      </a:spcBef>
      <a:spcAft>
        <a:spcPct val="0"/>
      </a:spcAft>
      <a:defRPr sz="9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AACB43-3ECA-4E85-8762-4E8A724C6E17}" type="slidenum">
              <a:rPr lang="pl-PL"/>
              <a:pPr/>
              <a:t>1</a:t>
            </a:fld>
            <a:endParaRPr lang="pl-PL" dirty="0"/>
          </a:p>
        </p:txBody>
      </p:sp>
      <p:sp>
        <p:nvSpPr>
          <p:cNvPr id="62466" name="Rectangle 1026"/>
          <p:cNvSpPr>
            <a:spLocks noGrp="1" noRot="1" noChangeAspect="1" noChangeArrowheads="1" noTextEdit="1"/>
          </p:cNvSpPr>
          <p:nvPr>
            <p:ph type="sldImg"/>
          </p:nvPr>
        </p:nvSpPr>
        <p:spPr>
          <a:xfrm>
            <a:off x="854075" y="744538"/>
            <a:ext cx="4960938" cy="3722687"/>
          </a:xfrm>
          <a:ln/>
        </p:spPr>
      </p:sp>
      <p:sp>
        <p:nvSpPr>
          <p:cNvPr id="62467" name="Rectangle 1027"/>
          <p:cNvSpPr>
            <a:spLocks noGrp="1" noChangeArrowheads="1"/>
          </p:cNvSpPr>
          <p:nvPr>
            <p:ph type="body" idx="1"/>
          </p:nvPr>
        </p:nvSpPr>
        <p:spPr/>
        <p:txBody>
          <a:bodyPr/>
          <a:lstStyle/>
          <a:p>
            <a:r>
              <a:rPr lang="pl-PL" b="1" dirty="0"/>
              <a:t>Pawłowska Z.: Ryzyko zawodowe. W: Bezpieczeństwo pracy i ergonomia. Red. nauk. D. </a:t>
            </a:r>
            <a:r>
              <a:rPr lang="pl-PL" b="1" dirty="0" err="1"/>
              <a:t>Koradecka</a:t>
            </a:r>
            <a:r>
              <a:rPr lang="pl-PL" b="1" dirty="0"/>
              <a:t>. T. 2. Warszawa, </a:t>
            </a:r>
            <a:r>
              <a:rPr lang="pl-PL" dirty="0"/>
              <a:t>Ryzyko towarzyszy każdej działalności człowieka i w powszechnym rozumieniu wiąże się z możliwością poniesienia straty. Jest ono konsekwencją występowania zagrożeń. Analizując ryzyko związane z działalnością produkcyjną trzeba wziąć pod uwagę zagrożenia powstające w systemie człowiek - obiekt techniczny – środowisko (</a:t>
            </a:r>
            <a:r>
              <a:rPr lang="pl-PL" dirty="0" err="1"/>
              <a:t>C-T-O</a:t>
            </a:r>
            <a:r>
              <a:rPr lang="pl-PL" dirty="0"/>
              <a:t>), w którym działalność ta jest realizowana. Każdy z elementów tego systemu może stanowić źródło zagrożenia i równocześnie każdego z nich mogą dotyczyć konsekwencje wywołanych zagrożeniem zdarzeń niepożądanych. W zależności od charakteru konsekwencji można mówić o ryzyku zawodowym, ryzyku środowiskowym, ryzyku utraty mienia itp. Z każdą z tych kategorii ryzyka są związane koszty</a:t>
            </a:r>
          </a:p>
          <a:p>
            <a:endParaRPr lang="pl-PL"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638372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C42145-4A89-4016-8F27-3FDB0F955E1F}" type="slidenum">
              <a:rPr lang="pl-PL"/>
              <a:pPr/>
              <a:t>10</a:t>
            </a:fld>
            <a:endParaRPr lang="pl-PL"/>
          </a:p>
        </p:txBody>
      </p:sp>
      <p:sp>
        <p:nvSpPr>
          <p:cNvPr id="109570" name="Rectangle 2"/>
          <p:cNvSpPr>
            <a:spLocks noGrp="1" noRot="1" noChangeAspect="1" noChangeArrowheads="1" noTextEdit="1"/>
          </p:cNvSpPr>
          <p:nvPr>
            <p:ph type="sldImg"/>
          </p:nvPr>
        </p:nvSpPr>
        <p:spPr>
          <a:xfrm>
            <a:off x="854075" y="744538"/>
            <a:ext cx="4960938" cy="3722687"/>
          </a:xfrm>
          <a:ln/>
        </p:spPr>
      </p:sp>
      <p:sp>
        <p:nvSpPr>
          <p:cNvPr id="109571" name="Rectangle 3"/>
          <p:cNvSpPr>
            <a:spLocks noGrp="1" noChangeArrowheads="1"/>
          </p:cNvSpPr>
          <p:nvPr>
            <p:ph type="body" idx="1"/>
          </p:nvPr>
        </p:nvSpPr>
        <p:spPr/>
        <p:txBody>
          <a:bodyPr/>
          <a:lstStyle/>
          <a:p>
            <a:r>
              <a:rPr lang="pl-PL" b="1" dirty="0" err="1"/>
              <a:t>PN-IEC</a:t>
            </a:r>
            <a:r>
              <a:rPr lang="pl-PL" b="1" dirty="0"/>
              <a:t> 60300-3-9:1999: Analiza ryzyka w systemach technicznych (3.3)</a:t>
            </a:r>
          </a:p>
          <a:p>
            <a:pPr>
              <a:buFont typeface="Arial" pitchFamily="34" charset="0"/>
              <a:buChar char="•"/>
            </a:pPr>
            <a:r>
              <a:rPr lang="pl-PL" b="1" dirty="0"/>
              <a:t>zdarzenie niebezpieczne </a:t>
            </a:r>
            <a:r>
              <a:rPr lang="pl-PL" dirty="0"/>
              <a:t>– zdarzenie mogące spowodować szkodę.</a:t>
            </a:r>
          </a:p>
          <a:p>
            <a:pPr>
              <a:buFont typeface="Arial" pitchFamily="34" charset="0"/>
              <a:buChar char="•"/>
            </a:pPr>
            <a:r>
              <a:rPr lang="pl-PL" b="1" dirty="0"/>
              <a:t>zagrożenie znaczące </a:t>
            </a:r>
            <a:r>
              <a:rPr lang="pl-PL" b="0" dirty="0"/>
              <a:t>- zagrożenie mogące spowodować poważne i nieodwracalne uszkodzenie zdrowia</a:t>
            </a:r>
            <a:r>
              <a:rPr lang="pl-PL" b="0" baseline="0" dirty="0"/>
              <a:t> </a:t>
            </a:r>
            <a:r>
              <a:rPr lang="pl-PL" b="0" dirty="0"/>
              <a:t>lub śmierć, występujące w szczególności przy wykonywaniu prac szczególnie niebezpiecznych.</a:t>
            </a:r>
          </a:p>
          <a:p>
            <a:pPr>
              <a:buFont typeface="Arial" pitchFamily="34" charset="0"/>
              <a:buNone/>
            </a:pPr>
            <a:r>
              <a:rPr lang="pl-PL" b="1" dirty="0"/>
              <a:t>Zagrożenie w świetle różnych pojęć to:</a:t>
            </a:r>
          </a:p>
          <a:p>
            <a:pPr>
              <a:buFont typeface="Arial" pitchFamily="34" charset="0"/>
              <a:buChar char="•"/>
            </a:pPr>
            <a:r>
              <a:rPr lang="pl-PL" b="0" dirty="0"/>
              <a:t> potencjalne źródło szkód,</a:t>
            </a:r>
          </a:p>
          <a:p>
            <a:pPr>
              <a:buFont typeface="Arial" pitchFamily="34" charset="0"/>
              <a:buChar char="•"/>
            </a:pPr>
            <a:r>
              <a:rPr lang="pl-PL" b="0" dirty="0"/>
              <a:t> obiekt lub sytuacja,</a:t>
            </a:r>
            <a:r>
              <a:rPr lang="pl-PL" b="0" baseline="0" dirty="0"/>
              <a:t> która stanowi groźbę straty,</a:t>
            </a:r>
          </a:p>
          <a:p>
            <a:pPr>
              <a:buFont typeface="Arial" pitchFamily="34" charset="0"/>
              <a:buChar char="•"/>
            </a:pPr>
            <a:r>
              <a:rPr lang="pl-PL" b="0" baseline="0" dirty="0"/>
              <a:t> każdy czynnik mający zdolność spowodowania utraty życia lub zdrowia,</a:t>
            </a:r>
          </a:p>
          <a:p>
            <a:pPr>
              <a:buFont typeface="Arial" pitchFamily="34" charset="0"/>
              <a:buChar char="•"/>
            </a:pPr>
            <a:r>
              <a:rPr lang="pl-PL" b="0" baseline="0" dirty="0"/>
              <a:t> warunkowa możliwość strat, pojawiająca się w wyniku pojedynczego zdarzenia niepożądanego w określonym fragmencie systemu </a:t>
            </a:r>
            <a:r>
              <a:rPr lang="pl-PL" b="0" baseline="0" dirty="0" err="1"/>
              <a:t>C-T-O</a:t>
            </a:r>
            <a:r>
              <a:rPr lang="pl-PL" b="0" baseline="0" dirty="0"/>
              <a:t>,</a:t>
            </a:r>
          </a:p>
          <a:p>
            <a:pPr>
              <a:buFont typeface="Arial" pitchFamily="34" charset="0"/>
              <a:buChar char="•"/>
            </a:pPr>
            <a:r>
              <a:rPr lang="pl-PL" b="0" baseline="0" dirty="0"/>
              <a:t> potencjalnie niebezpieczny przepływ energii,</a:t>
            </a:r>
          </a:p>
          <a:p>
            <a:pPr>
              <a:buFont typeface="Arial" pitchFamily="34" charset="0"/>
              <a:buChar char="•"/>
            </a:pPr>
            <a:r>
              <a:rPr lang="pl-PL" b="0" baseline="0" dirty="0"/>
              <a:t> fizyczne lub chemiczne cechy materiału, systemu, procesu lub instalacji mające potencjalną możliwość powodowania szkód ludzkich, dóbr materialnych lub środowiskowych,</a:t>
            </a:r>
          </a:p>
          <a:p>
            <a:pPr>
              <a:buFont typeface="Arial" pitchFamily="34" charset="0"/>
              <a:buChar char="•"/>
            </a:pPr>
            <a:r>
              <a:rPr lang="pl-PL" b="0" baseline="0" dirty="0"/>
              <a:t>  na tyle niebezpieczne okoliczności jeśli są nienadzorowane, mogą przyczyniać się do powstania wypadków,</a:t>
            </a:r>
          </a:p>
          <a:p>
            <a:pPr>
              <a:buFont typeface="Arial" pitchFamily="34" charset="0"/>
              <a:buChar char="•"/>
            </a:pPr>
            <a:r>
              <a:rPr lang="pl-PL" b="0" baseline="0" dirty="0"/>
              <a:t>  </a:t>
            </a:r>
            <a:r>
              <a:rPr lang="pl-PL" b="0" dirty="0"/>
              <a:t> stan środowiska pracy mogący spowodować wypadek lub chorobę,</a:t>
            </a:r>
          </a:p>
          <a:p>
            <a:pPr>
              <a:buFont typeface="Arial" pitchFamily="34" charset="0"/>
              <a:buChar char="•"/>
            </a:pPr>
            <a:r>
              <a:rPr lang="pl-PL" b="0" dirty="0"/>
              <a:t> zagrożenie powstaje wówczas, gdy nastąpi kolizyjne zetknięcie człowieka z przedmiotem pracy, będącym</a:t>
            </a:r>
            <a:r>
              <a:rPr lang="pl-PL" b="0" baseline="0" dirty="0"/>
              <a:t> źródłem czynnika niebezpiecznego.</a:t>
            </a:r>
          </a:p>
          <a:p>
            <a:pPr algn="l" defTabSz="903493">
              <a:defRPr/>
            </a:pPr>
            <a:r>
              <a:rPr lang="pl-PL" b="1" u="sng" kern="0" dirty="0"/>
              <a:t>Narażenie</a:t>
            </a:r>
            <a:r>
              <a:rPr lang="pl-PL" kern="0" dirty="0"/>
              <a:t> – ekspozycja podleganie oddziaływaniu czynników </a:t>
            </a:r>
            <a:r>
              <a:rPr lang="pl-PL" kern="0" dirty="0" err="1"/>
              <a:t>niebezpiecznych</a:t>
            </a:r>
            <a:r>
              <a:rPr lang="pl-PL" kern="0" dirty="0"/>
              <a:t>,  szkodliwych lub uciążliwych  związanych z wykonywaną pracą (PN - N 18002:00)</a:t>
            </a:r>
          </a:p>
          <a:p>
            <a:pPr algn="l">
              <a:buFont typeface="Arial" pitchFamily="34" charset="0"/>
              <a:buNone/>
            </a:pPr>
            <a:endParaRPr lang="pl-PL" b="0"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401069928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138</a:t>
            </a:fld>
            <a:endParaRPr lang="pl-PL">
              <a:solidFill>
                <a:prstClr val="black"/>
              </a:solidFill>
              <a:latin typeface="Calibri"/>
            </a:endParaRPr>
          </a:p>
        </p:txBody>
      </p:sp>
    </p:spTree>
    <p:extLst>
      <p:ext uri="{BB962C8B-B14F-4D97-AF65-F5344CB8AC3E}">
        <p14:creationId xmlns:p14="http://schemas.microsoft.com/office/powerpoint/2010/main" val="1350160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139</a:t>
            </a:fld>
            <a:endParaRPr lang="pl-PL">
              <a:solidFill>
                <a:prstClr val="black"/>
              </a:solidFill>
              <a:latin typeface="Calibri"/>
            </a:endParaRPr>
          </a:p>
        </p:txBody>
      </p:sp>
    </p:spTree>
    <p:extLst>
      <p:ext uri="{BB962C8B-B14F-4D97-AF65-F5344CB8AC3E}">
        <p14:creationId xmlns:p14="http://schemas.microsoft.com/office/powerpoint/2010/main" val="6313559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140</a:t>
            </a:fld>
            <a:endParaRPr lang="pl-PL">
              <a:solidFill>
                <a:prstClr val="black"/>
              </a:solidFill>
              <a:latin typeface="Calibri"/>
            </a:endParaRPr>
          </a:p>
        </p:txBody>
      </p:sp>
    </p:spTree>
    <p:extLst>
      <p:ext uri="{BB962C8B-B14F-4D97-AF65-F5344CB8AC3E}">
        <p14:creationId xmlns:p14="http://schemas.microsoft.com/office/powerpoint/2010/main" val="63135595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141</a:t>
            </a:fld>
            <a:endParaRPr lang="pl-PL">
              <a:solidFill>
                <a:prstClr val="black"/>
              </a:solidFill>
              <a:latin typeface="Calibri"/>
            </a:endParaRPr>
          </a:p>
        </p:txBody>
      </p:sp>
    </p:spTree>
    <p:extLst>
      <p:ext uri="{BB962C8B-B14F-4D97-AF65-F5344CB8AC3E}">
        <p14:creationId xmlns:p14="http://schemas.microsoft.com/office/powerpoint/2010/main" val="23806180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142</a:t>
            </a:fld>
            <a:endParaRPr lang="pl-PL">
              <a:solidFill>
                <a:prstClr val="black"/>
              </a:solidFill>
              <a:latin typeface="Calibri"/>
            </a:endParaRPr>
          </a:p>
        </p:txBody>
      </p:sp>
    </p:spTree>
    <p:extLst>
      <p:ext uri="{BB962C8B-B14F-4D97-AF65-F5344CB8AC3E}">
        <p14:creationId xmlns:p14="http://schemas.microsoft.com/office/powerpoint/2010/main" val="4708491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143</a:t>
            </a:fld>
            <a:endParaRPr lang="pl-PL">
              <a:solidFill>
                <a:prstClr val="black"/>
              </a:solidFill>
              <a:latin typeface="Calibri"/>
            </a:endParaRPr>
          </a:p>
        </p:txBody>
      </p:sp>
    </p:spTree>
    <p:extLst>
      <p:ext uri="{BB962C8B-B14F-4D97-AF65-F5344CB8AC3E}">
        <p14:creationId xmlns:p14="http://schemas.microsoft.com/office/powerpoint/2010/main" val="42865919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144</a:t>
            </a:fld>
            <a:endParaRPr lang="pl-PL">
              <a:solidFill>
                <a:prstClr val="black"/>
              </a:solidFill>
              <a:latin typeface="Calibri"/>
            </a:endParaRPr>
          </a:p>
        </p:txBody>
      </p:sp>
    </p:spTree>
    <p:extLst>
      <p:ext uri="{BB962C8B-B14F-4D97-AF65-F5344CB8AC3E}">
        <p14:creationId xmlns:p14="http://schemas.microsoft.com/office/powerpoint/2010/main" val="28231233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AC029398-98EC-4E42-97A9-64E1D7432BB5}" type="slidenum">
              <a:rPr lang="pl-PL">
                <a:solidFill>
                  <a:srgbClr val="000000"/>
                </a:solidFill>
              </a:rPr>
              <a:pPr defTabSz="898672">
                <a:defRPr/>
              </a:pPr>
              <a:t>169</a:t>
            </a:fld>
            <a:endParaRPr lang="pl-PL">
              <a:solidFill>
                <a:srgbClr val="000000"/>
              </a:solidFill>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pl-PL"/>
          </a:p>
        </p:txBody>
      </p:sp>
    </p:spTree>
    <p:extLst>
      <p:ext uri="{BB962C8B-B14F-4D97-AF65-F5344CB8AC3E}">
        <p14:creationId xmlns:p14="http://schemas.microsoft.com/office/powerpoint/2010/main" val="424853846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B19EC658-CF4B-4B94-B76E-44B8CC4919F3}" type="slidenum">
              <a:rPr lang="pl-PL">
                <a:solidFill>
                  <a:srgbClr val="000000"/>
                </a:solidFill>
              </a:rPr>
              <a:pPr defTabSz="898672">
                <a:defRPr/>
              </a:pPr>
              <a:t>170</a:t>
            </a:fld>
            <a:endParaRPr lang="pl-PL">
              <a:solidFill>
                <a:srgbClr val="000000"/>
              </a:solidFill>
            </a:endParaRPr>
          </a:p>
        </p:txBody>
      </p:sp>
      <p:sp>
        <p:nvSpPr>
          <p:cNvPr id="13314" name="Rectangle 1026"/>
          <p:cNvSpPr>
            <a:spLocks noGrp="1" noRot="1" noChangeAspect="1" noChangeArrowheads="1" noTextEdit="1"/>
          </p:cNvSpPr>
          <p:nvPr>
            <p:ph type="sldImg"/>
          </p:nvPr>
        </p:nvSpPr>
        <p:spPr>
          <a:ln/>
        </p:spPr>
      </p:sp>
      <p:sp>
        <p:nvSpPr>
          <p:cNvPr id="13316" name="Rectangle 1028"/>
          <p:cNvSpPr>
            <a:spLocks noGrp="1" noChangeArrowheads="1"/>
          </p:cNvSpPr>
          <p:nvPr>
            <p:ph type="body" idx="1"/>
          </p:nvPr>
        </p:nvSpPr>
        <p:spPr/>
        <p:txBody>
          <a:bodyPr/>
          <a:lstStyle/>
          <a:p>
            <a:endParaRPr lang="pl-PL"/>
          </a:p>
        </p:txBody>
      </p:sp>
    </p:spTree>
    <p:extLst>
      <p:ext uri="{BB962C8B-B14F-4D97-AF65-F5344CB8AC3E}">
        <p14:creationId xmlns:p14="http://schemas.microsoft.com/office/powerpoint/2010/main" val="123789752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D5BB2DE0-41E6-405A-80A2-DE58C9C0532D}" type="slidenum">
              <a:rPr lang="pl-PL">
                <a:solidFill>
                  <a:srgbClr val="000000"/>
                </a:solidFill>
              </a:rPr>
              <a:pPr defTabSz="898672">
                <a:defRPr/>
              </a:pPr>
              <a:t>191</a:t>
            </a:fld>
            <a:endParaRPr lang="pl-PL">
              <a:solidFill>
                <a:srgbClr val="000000"/>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pl-PL"/>
          </a:p>
        </p:txBody>
      </p:sp>
    </p:spTree>
    <p:extLst>
      <p:ext uri="{BB962C8B-B14F-4D97-AF65-F5344CB8AC3E}">
        <p14:creationId xmlns:p14="http://schemas.microsoft.com/office/powerpoint/2010/main" val="3129583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3485F9-7EB5-495C-ABD3-951A0E5F9D92}" type="slidenum">
              <a:rPr lang="pl-PL"/>
              <a:pPr/>
              <a:t>13</a:t>
            </a:fld>
            <a:endParaRPr lang="pl-PL"/>
          </a:p>
        </p:txBody>
      </p:sp>
      <p:sp>
        <p:nvSpPr>
          <p:cNvPr id="13314" name="Rectangle 2"/>
          <p:cNvSpPr>
            <a:spLocks noGrp="1" noRot="1" noChangeAspect="1" noChangeArrowheads="1" noTextEdit="1"/>
          </p:cNvSpPr>
          <p:nvPr>
            <p:ph type="sldImg"/>
          </p:nvPr>
        </p:nvSpPr>
        <p:spPr>
          <a:xfrm>
            <a:off x="854075" y="744538"/>
            <a:ext cx="4960938" cy="3722687"/>
          </a:xfrm>
          <a:ln/>
        </p:spPr>
      </p:sp>
      <p:sp>
        <p:nvSpPr>
          <p:cNvPr id="13316" name="Rectangle 4"/>
          <p:cNvSpPr>
            <a:spLocks noGrp="1" noChangeArrowheads="1"/>
          </p:cNvSpPr>
          <p:nvPr>
            <p:ph type="body" idx="1"/>
          </p:nvPr>
        </p:nvSpPr>
        <p:spPr/>
        <p:txBody>
          <a:bodyPr/>
          <a:lstStyle/>
          <a:p>
            <a:r>
              <a:rPr lang="pl-PL" b="1" dirty="0"/>
              <a:t>Pawłowska Z.: Ryzyko zawodowe. W: Bezpieczeństwo pracy i ergonomia. Red. nauk. D. </a:t>
            </a:r>
            <a:r>
              <a:rPr lang="pl-PL" b="1" dirty="0" err="1"/>
              <a:t>Koradecka</a:t>
            </a:r>
            <a:r>
              <a:rPr lang="pl-PL" b="1" dirty="0"/>
              <a:t>. T. 2. Warszawa, CIOP 1999</a:t>
            </a:r>
          </a:p>
          <a:p>
            <a:r>
              <a:rPr lang="pl-PL" dirty="0"/>
              <a:t>Wszystkie definicje ryzyka ujmują jednocześnie dwa elementy: prawdopodobieństwo wystąpienia strat będących następstwem zagrożenia oraz wielkość tych strat. W odniesieniu do człowieka uczestniczącego w procesie produkcyjnym ryzyko - nazywane ryzykiem zawodowym - określa prawdopodobieństwo wystąpienia szkodliwych dla zdrowia następstw zagrożeń związanych z procesem pracy (urazów lub zachorowań), z uwzględnieniem ich ciężkości. </a:t>
            </a:r>
          </a:p>
          <a:p>
            <a:r>
              <a:rPr lang="pl-PL" b="1" dirty="0"/>
              <a:t>Rozporządzanie Ministra Gospodarki z dnia 30.10.2002 w sprawie minimalnych wymagań dotyczących bezpieczeństwa i higieny pracy w zakresie użytkowania maszyn przez pracowników podczas pracy.</a:t>
            </a:r>
          </a:p>
          <a:p>
            <a:r>
              <a:rPr lang="pl-PL" b="1" dirty="0"/>
              <a:t>Strefa niebezpieczna –</a:t>
            </a:r>
            <a:r>
              <a:rPr lang="pl-PL" dirty="0"/>
              <a:t>strefa w obrębie oraz wokół maszyny, w której występuje ryzyko dla zdrowia lub bezpieczeństwa pracownika.</a:t>
            </a:r>
          </a:p>
          <a:p>
            <a:r>
              <a:rPr lang="pl-PL" b="1" dirty="0"/>
              <a:t>Pracownik narażony</a:t>
            </a:r>
            <a:r>
              <a:rPr lang="pl-PL" dirty="0"/>
              <a:t> – pracownik znajdujący się w strefie niebezpiecznej.</a:t>
            </a:r>
          </a:p>
          <a:p>
            <a:r>
              <a:rPr lang="pl-PL" b="1" dirty="0"/>
              <a:t>Operator </a:t>
            </a:r>
            <a:r>
              <a:rPr lang="pl-PL" dirty="0"/>
              <a:t>– pracownik, któremu powierzono użytkowanie maszyny,</a:t>
            </a:r>
          </a:p>
          <a:p>
            <a:r>
              <a:rPr lang="pl-PL" b="1" dirty="0"/>
              <a:t>Ładunek nieprowadzony</a:t>
            </a:r>
            <a:r>
              <a:rPr lang="pl-PL" dirty="0"/>
              <a:t> – ładunek, który nie przemieszcza się po stałym torze ustalonym za pomocą sztywnych prowadnic lub innych środków technicznych. </a:t>
            </a:r>
          </a:p>
          <a:p>
            <a:endParaRPr lang="pl-PL"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337084446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694F4F88-D693-4668-B742-7B6A4C1CF179}" type="slidenum">
              <a:rPr lang="pl-PL">
                <a:solidFill>
                  <a:srgbClr val="000000"/>
                </a:solidFill>
              </a:rPr>
              <a:pPr defTabSz="898672">
                <a:defRPr/>
              </a:pPr>
              <a:t>192</a:t>
            </a:fld>
            <a:endParaRPr lang="pl-PL">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pl-PL"/>
          </a:p>
        </p:txBody>
      </p:sp>
    </p:spTree>
    <p:extLst>
      <p:ext uri="{BB962C8B-B14F-4D97-AF65-F5344CB8AC3E}">
        <p14:creationId xmlns:p14="http://schemas.microsoft.com/office/powerpoint/2010/main" val="2052214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C42145-4A89-4016-8F27-3FDB0F955E1F}" type="slidenum">
              <a:rPr lang="pl-PL"/>
              <a:pPr/>
              <a:t>14</a:t>
            </a:fld>
            <a:endParaRPr lang="pl-PL"/>
          </a:p>
        </p:txBody>
      </p:sp>
      <p:sp>
        <p:nvSpPr>
          <p:cNvPr id="109570" name="Rectangle 2"/>
          <p:cNvSpPr>
            <a:spLocks noGrp="1" noRot="1" noChangeAspect="1" noChangeArrowheads="1" noTextEdit="1"/>
          </p:cNvSpPr>
          <p:nvPr>
            <p:ph type="sldImg"/>
          </p:nvPr>
        </p:nvSpPr>
        <p:spPr>
          <a:xfrm>
            <a:off x="854075" y="744538"/>
            <a:ext cx="4960938" cy="3722687"/>
          </a:xfrm>
          <a:ln/>
        </p:spPr>
      </p:sp>
      <p:sp>
        <p:nvSpPr>
          <p:cNvPr id="109571" name="Rectangle 3"/>
          <p:cNvSpPr>
            <a:spLocks noGrp="1" noChangeArrowheads="1"/>
          </p:cNvSpPr>
          <p:nvPr>
            <p:ph type="body" idx="1"/>
          </p:nvPr>
        </p:nvSpPr>
        <p:spPr/>
        <p:txBody>
          <a:bodyPr/>
          <a:lstStyle/>
          <a:p>
            <a:r>
              <a:rPr lang="pl-PL" b="1" dirty="0" err="1"/>
              <a:t>PN-IEC</a:t>
            </a:r>
            <a:r>
              <a:rPr lang="pl-PL" b="1" dirty="0"/>
              <a:t> 60300-3-9:1999: Analiza ryzyka w systemach technicznych (3.3)</a:t>
            </a:r>
          </a:p>
          <a:p>
            <a:pPr>
              <a:buFont typeface="Arial" pitchFamily="34" charset="0"/>
              <a:buChar char="•"/>
            </a:pPr>
            <a:r>
              <a:rPr lang="pl-PL" b="1" dirty="0"/>
              <a:t>zdarzenie niebezpieczne </a:t>
            </a:r>
            <a:r>
              <a:rPr lang="pl-PL" dirty="0"/>
              <a:t>– zdarzenie mogące spowodować szkodę.</a:t>
            </a:r>
          </a:p>
          <a:p>
            <a:pPr>
              <a:buFont typeface="Arial" pitchFamily="34" charset="0"/>
              <a:buChar char="•"/>
            </a:pPr>
            <a:r>
              <a:rPr lang="pl-PL" b="1" dirty="0"/>
              <a:t>zagrożenie znaczące </a:t>
            </a:r>
            <a:r>
              <a:rPr lang="pl-PL" b="0" dirty="0"/>
              <a:t>- zagrożenie mogące spowodować poważne i nieodwracalne uszkodzenie zdrowia</a:t>
            </a:r>
            <a:r>
              <a:rPr lang="pl-PL" b="0" baseline="0" dirty="0"/>
              <a:t> </a:t>
            </a:r>
            <a:r>
              <a:rPr lang="pl-PL" b="0" dirty="0"/>
              <a:t>lub śmierć, występujące w szczególności przy wykonywaniu prac szczególnie niebezpiecznych.</a:t>
            </a:r>
          </a:p>
          <a:p>
            <a:pPr>
              <a:buFont typeface="Arial" pitchFamily="34" charset="0"/>
              <a:buNone/>
            </a:pPr>
            <a:r>
              <a:rPr lang="pl-PL" b="1" dirty="0"/>
              <a:t>Zagrożenie w świetle różnych pojęć to:</a:t>
            </a:r>
          </a:p>
          <a:p>
            <a:pPr>
              <a:buFont typeface="Arial" pitchFamily="34" charset="0"/>
              <a:buChar char="•"/>
            </a:pPr>
            <a:r>
              <a:rPr lang="pl-PL" b="0" dirty="0"/>
              <a:t> potencjalne źródło szkód,</a:t>
            </a:r>
          </a:p>
          <a:p>
            <a:pPr>
              <a:buFont typeface="Arial" pitchFamily="34" charset="0"/>
              <a:buChar char="•"/>
            </a:pPr>
            <a:r>
              <a:rPr lang="pl-PL" b="0" dirty="0"/>
              <a:t> obiekt lub sytuacja,</a:t>
            </a:r>
            <a:r>
              <a:rPr lang="pl-PL" b="0" baseline="0" dirty="0"/>
              <a:t> która stanowi groźbę straty,</a:t>
            </a:r>
          </a:p>
          <a:p>
            <a:pPr>
              <a:buFont typeface="Arial" pitchFamily="34" charset="0"/>
              <a:buChar char="•"/>
            </a:pPr>
            <a:r>
              <a:rPr lang="pl-PL" b="0" baseline="0" dirty="0"/>
              <a:t> każdy czynnik mający zdolność spowodowania utraty życia lub zdrowia,</a:t>
            </a:r>
          </a:p>
          <a:p>
            <a:pPr>
              <a:buFont typeface="Arial" pitchFamily="34" charset="0"/>
              <a:buChar char="•"/>
            </a:pPr>
            <a:r>
              <a:rPr lang="pl-PL" b="0" baseline="0" dirty="0"/>
              <a:t> warunkowa możliwość strat, pojawiająca się w wyniku pojedynczego zdarzenia niepożądanego w określonym fragmencie systemu </a:t>
            </a:r>
            <a:r>
              <a:rPr lang="pl-PL" b="0" baseline="0" dirty="0" err="1"/>
              <a:t>C-T-O</a:t>
            </a:r>
            <a:r>
              <a:rPr lang="pl-PL" b="0" baseline="0" dirty="0"/>
              <a:t>,</a:t>
            </a:r>
          </a:p>
          <a:p>
            <a:pPr>
              <a:buFont typeface="Arial" pitchFamily="34" charset="0"/>
              <a:buChar char="•"/>
            </a:pPr>
            <a:r>
              <a:rPr lang="pl-PL" b="0" baseline="0" dirty="0"/>
              <a:t> potencjalnie niebezpieczny przepływ energii,</a:t>
            </a:r>
          </a:p>
          <a:p>
            <a:pPr>
              <a:buFont typeface="Arial" pitchFamily="34" charset="0"/>
              <a:buChar char="•"/>
            </a:pPr>
            <a:r>
              <a:rPr lang="pl-PL" b="0" baseline="0" dirty="0"/>
              <a:t> fizyczne lub chemiczne cechy materiału, systemu, procesu lub instalacji mające potencjalną możliwość powodowania szkód ludzkich, dóbr materialnych lub środowiskowych,</a:t>
            </a:r>
          </a:p>
          <a:p>
            <a:pPr>
              <a:buFont typeface="Arial" pitchFamily="34" charset="0"/>
              <a:buChar char="•"/>
            </a:pPr>
            <a:r>
              <a:rPr lang="pl-PL" b="0" baseline="0" dirty="0"/>
              <a:t>  na tyle niebezpieczne okoliczności jeśli są nienadzorowane, mogą przyczyniać się do powstania wypadków,</a:t>
            </a:r>
          </a:p>
          <a:p>
            <a:pPr>
              <a:buFont typeface="Arial" pitchFamily="34" charset="0"/>
              <a:buChar char="•"/>
            </a:pPr>
            <a:r>
              <a:rPr lang="pl-PL" b="0" baseline="0" dirty="0"/>
              <a:t>  </a:t>
            </a:r>
            <a:r>
              <a:rPr lang="pl-PL" b="0" dirty="0"/>
              <a:t> stan środowiska pracy mogący spowodować wypadek lub chorobę,</a:t>
            </a:r>
          </a:p>
          <a:p>
            <a:pPr>
              <a:buFont typeface="Arial" pitchFamily="34" charset="0"/>
              <a:buChar char="•"/>
            </a:pPr>
            <a:r>
              <a:rPr lang="pl-PL" b="0" dirty="0"/>
              <a:t> zagrożenie powstaje wówczas, gdy nastąpi kolizyjne zetknięcie człowieka z przedmiotem pracy, będącym</a:t>
            </a:r>
            <a:r>
              <a:rPr lang="pl-PL" b="0" baseline="0" dirty="0"/>
              <a:t> źródłem czynnika niebezpiecznego.</a:t>
            </a:r>
          </a:p>
          <a:p>
            <a:pPr algn="l" defTabSz="903493">
              <a:defRPr/>
            </a:pPr>
            <a:r>
              <a:rPr lang="pl-PL" b="1" u="sng" kern="0" dirty="0"/>
              <a:t>Narażenie</a:t>
            </a:r>
            <a:r>
              <a:rPr lang="pl-PL" kern="0" dirty="0"/>
              <a:t> – ekspozycja podleganie oddziaływaniu czynników </a:t>
            </a:r>
            <a:r>
              <a:rPr lang="pl-PL" kern="0" dirty="0" err="1"/>
              <a:t>niebezpiecznych</a:t>
            </a:r>
            <a:r>
              <a:rPr lang="pl-PL" kern="0" dirty="0"/>
              <a:t>,  szkodliwych lub uciążliwych  związanych z wykonywaną pracą (PN - N 18002:00)</a:t>
            </a:r>
          </a:p>
          <a:p>
            <a:pPr algn="l">
              <a:buFont typeface="Arial" pitchFamily="34" charset="0"/>
              <a:buNone/>
            </a:pPr>
            <a:endParaRPr lang="pl-PL" b="0"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1061701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A78AF3-BA36-405D-B506-3929438DEA7F}" type="slidenum">
              <a:rPr lang="pl-PL"/>
              <a:pPr/>
              <a:t>15</a:t>
            </a:fld>
            <a:endParaRPr lang="pl-PL"/>
          </a:p>
        </p:txBody>
      </p:sp>
      <p:sp>
        <p:nvSpPr>
          <p:cNvPr id="90114" name="Rectangle 2"/>
          <p:cNvSpPr>
            <a:spLocks noGrp="1" noRot="1" noChangeAspect="1" noChangeArrowheads="1" noTextEdit="1"/>
          </p:cNvSpPr>
          <p:nvPr>
            <p:ph type="sldImg"/>
          </p:nvPr>
        </p:nvSpPr>
        <p:spPr>
          <a:xfrm>
            <a:off x="854075" y="744538"/>
            <a:ext cx="4960938" cy="3722687"/>
          </a:xfrm>
          <a:ln/>
        </p:spPr>
      </p:sp>
      <p:sp>
        <p:nvSpPr>
          <p:cNvPr id="90115" name="Rectangle 3"/>
          <p:cNvSpPr>
            <a:spLocks noGrp="1" noChangeArrowheads="1"/>
          </p:cNvSpPr>
          <p:nvPr>
            <p:ph type="body" idx="1"/>
          </p:nvPr>
        </p:nvSpPr>
        <p:spPr/>
        <p:txBody>
          <a:bodyPr/>
          <a:lstStyle/>
          <a:p>
            <a:r>
              <a:rPr lang="pl-PL" b="1" dirty="0"/>
              <a:t> Pawłowska Z.: Ryzyko zawodowe. W: Bezpieczeństwo pracy i ergonomia. </a:t>
            </a:r>
          </a:p>
          <a:p>
            <a:r>
              <a:rPr lang="pl-PL" dirty="0"/>
              <a:t>Ciężkość szkodliwych następstw zagrożenia i prawdopodobieństwo ich wystąpienia można określić stosując następujące wskazówki:</a:t>
            </a:r>
          </a:p>
          <a:p>
            <a:pPr marL="225873" indent="-225873">
              <a:buFont typeface="+mj-lt"/>
              <a:buAutoNum type="arabicPeriod"/>
            </a:pPr>
            <a:r>
              <a:rPr lang="pl-PL" dirty="0"/>
              <a:t>do następstw o małej szkodliwości zalicza się te urazy i choroby, które nie powodują długotrwałych dolegliwości</a:t>
            </a:r>
          </a:p>
          <a:p>
            <a:pPr marL="225873" indent="-225873">
              <a:buFont typeface="+mj-lt"/>
              <a:buAutoNum type="arabicPeriod"/>
            </a:pPr>
            <a:r>
              <a:rPr lang="pl-PL" dirty="0"/>
              <a:t>do następstw o średniej szkodliwości zalicza się te urazy i choroby, które powodują niewielkie, ale długotrwałe lub nawracające okresowo </a:t>
            </a:r>
          </a:p>
          <a:p>
            <a:pPr marL="225873" indent="-225873">
              <a:buFont typeface="+mj-lt"/>
              <a:buAutoNum type="arabicPeriod"/>
            </a:pPr>
            <a:r>
              <a:rPr lang="pl-PL" dirty="0"/>
              <a:t>dolegliwości, i są związane z krótkimi okresami absencji</a:t>
            </a:r>
          </a:p>
          <a:p>
            <a:pPr marL="225873" indent="-225873">
              <a:buFont typeface="+mj-lt"/>
              <a:buAutoNum type="arabicPeriod"/>
            </a:pPr>
            <a:r>
              <a:rPr lang="pl-PL" dirty="0"/>
              <a:t>do następstw o dużej szkodliwości zalicza się te urazy i choroby, które powodują ciężkie i stałe dolegliwości i/lub śmierci</a:t>
            </a:r>
          </a:p>
          <a:p>
            <a:pPr marL="225873" indent="-225873">
              <a:buFont typeface="+mj-lt"/>
              <a:buAutoNum type="arabicPeriod"/>
            </a:pPr>
            <a:r>
              <a:rPr lang="pl-PL" dirty="0"/>
              <a:t>do mało prawdopodobnych zalicza się te następstwa zagrożeń, które nie powinny wystąpić podczas całego okresu aktywności zawodowej pracownika do prawdopodobnych zalicza się te następstwa zagrożeń, które mogą wystąpić nie więcej niż kilkakrotnie podczas okresu aktywności zawodowej pracownika do wysoce prawdopodobnych zalicza się te następstwa zagrożeń, które mogą wystąpić wielokrotnie podczas okresu aktywności zawodowej pracownika. </a:t>
            </a:r>
          </a:p>
          <a:p>
            <a:pPr defTabSz="903493">
              <a:defRPr/>
            </a:pPr>
            <a:r>
              <a:rPr lang="pl-PL" dirty="0"/>
              <a:t>Za zagrażające zdrowiu uważa się te stanowiska pracy, na których występuje działanie czynników szkodliwych, w stężeniu (natężeniu) przekraczającym najwyższe dopuszczalne wartości (NDS i NDN), określone w obowiązujących normach higienicznych.</a:t>
            </a:r>
          </a:p>
          <a:p>
            <a:pPr defTabSz="903493">
              <a:defRPr/>
            </a:pPr>
            <a:r>
              <a:rPr lang="pl-PL" dirty="0"/>
              <a:t>Niebezpieczne i szkodliwe czynniki występujące w procesie pracy, zależą przede wszystkim od możliwości kontaktu z czynnikiem niebezpiecznym oraz od cech i właściwości tego czynnika, takich jak np.: energia kinetyczna oraz potencjalna (także płynów pod ciśnieniem), kształt, wymiary, rodzaj i stan powierzchni, stateczność, wytrzymałość mechaniczna i inne specyficzne parametry mogące wpływać na powstawanie sytuacji zagrażających urazami. Należy uwzględnić możliwość kontaktu z czynnikiem niebezpiecznym zarówno podczas potrzebnych (wymaganych czynnościami technologicznymi), jak i niezamierzonych (przypadkowych) ingerencji w strefę niebezpieczną.</a:t>
            </a:r>
          </a:p>
          <a:p>
            <a:endParaRPr lang="pl-PL"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1793036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8A785B-C5C9-41C5-ADDB-2DD757FD3E2D}" type="slidenum">
              <a:rPr lang="pl-PL"/>
              <a:pPr/>
              <a:t>16</a:t>
            </a:fld>
            <a:endParaRPr lang="pl-PL"/>
          </a:p>
        </p:txBody>
      </p:sp>
      <p:sp>
        <p:nvSpPr>
          <p:cNvPr id="70658" name="Rectangle 2"/>
          <p:cNvSpPr>
            <a:spLocks noGrp="1" noRot="1" noChangeAspect="1" noChangeArrowheads="1" noTextEdit="1"/>
          </p:cNvSpPr>
          <p:nvPr>
            <p:ph type="sldImg"/>
          </p:nvPr>
        </p:nvSpPr>
        <p:spPr>
          <a:xfrm>
            <a:off x="854075" y="744538"/>
            <a:ext cx="4960938" cy="3722687"/>
          </a:xfrm>
          <a:ln/>
        </p:spPr>
      </p:sp>
      <p:sp>
        <p:nvSpPr>
          <p:cNvPr id="70659" name="Rectangle 3"/>
          <p:cNvSpPr>
            <a:spLocks noGrp="1" noChangeArrowheads="1"/>
          </p:cNvSpPr>
          <p:nvPr>
            <p:ph type="body" idx="1"/>
          </p:nvPr>
        </p:nvSpPr>
        <p:spPr/>
        <p:txBody>
          <a:bodyPr/>
          <a:lstStyle/>
          <a:p>
            <a:pPr defTabSz="903493">
              <a:defRPr/>
            </a:pPr>
            <a:r>
              <a:rPr lang="pl-PL" b="1" dirty="0"/>
              <a:t>10 Sprawozdanie o warunkach pracy</a:t>
            </a:r>
          </a:p>
          <a:p>
            <a:r>
              <a:rPr lang="pl-PL" b="1" dirty="0"/>
              <a:t>Maszyny szczególnie niebezpieczne, </a:t>
            </a:r>
            <a:r>
              <a:rPr lang="pl-PL" dirty="0"/>
              <a:t>to przede wszystkim maszyny wymienione w załączniku IV do dyrektywy 98/37/EC - dyrektywa wprowadzona rozporządzeniem Ministra Gospodarki, Pracy i Polityki Społecznej z dnia 10 kwietnia 2003 r. w sprawie zasadniczych wymagań dla maszyn i elementów bezpieczeństwa (Dz. U. nr 91, poz. 858) - a mianowicie:</a:t>
            </a:r>
          </a:p>
          <a:p>
            <a:pPr marL="225873" indent="-225873">
              <a:buFont typeface="+mj-lt"/>
              <a:buAutoNum type="arabicPeriod"/>
            </a:pPr>
            <a:r>
              <a:rPr lang="pl-PL" dirty="0"/>
              <a:t>Pilarki tarczowe (jedno- i </a:t>
            </a:r>
            <a:r>
              <a:rPr lang="pl-PL" dirty="0" err="1"/>
              <a:t>wielopiłowe</a:t>
            </a:r>
            <a:r>
              <a:rPr lang="pl-PL" dirty="0"/>
              <a:t>) do drewna i podobnych materiałów lub do mięsa i podobnych materiałów:</a:t>
            </a:r>
          </a:p>
          <a:p>
            <a:pPr lvl="0"/>
            <a:r>
              <a:rPr lang="pl-PL" dirty="0"/>
              <a:t>1.1. pilarki z piłą pozostającą podczas obróbki w stałej pozycji, wyposażone w stały stół z ręcznym posuwem lub dostawnym mechanizmem posuwowym;</a:t>
            </a:r>
          </a:p>
          <a:p>
            <a:pPr lvl="0"/>
            <a:r>
              <a:rPr lang="pl-PL" dirty="0"/>
              <a:t>1.2. pilarki z piłą pozostającą podczas obróbki w stałej pozycji, wyposażone w poruszany ręcznie stół przesuwny;</a:t>
            </a:r>
          </a:p>
          <a:p>
            <a:pPr lvl="0"/>
            <a:r>
              <a:rPr lang="pl-PL" dirty="0"/>
              <a:t>1.3. pilarki z piłą pozostającą podczas obróbki w stałej pozycji, z wbudowanym mechanizmem posuwowym oraz ręcznym podawaniem lub odbieraniem;</a:t>
            </a:r>
          </a:p>
          <a:p>
            <a:pPr lvl="0"/>
            <a:r>
              <a:rPr lang="pl-PL" dirty="0"/>
              <a:t>1.4. pilarki z piłą przemieszczającą się podczas obróbki, z wbudowanym mechanizmem posuwowym oraz ręcznym podawaniem lub odbieraniem.</a:t>
            </a:r>
          </a:p>
          <a:p>
            <a:pPr marL="225873" indent="-225873">
              <a:buFont typeface="+mj-lt"/>
              <a:buAutoNum type="arabicPeriod"/>
            </a:pPr>
            <a:r>
              <a:rPr lang="pl-PL" dirty="0"/>
              <a:t>Strugarki wyrówniarki do obróbki drewna z ręcznym posuwem.</a:t>
            </a:r>
          </a:p>
          <a:p>
            <a:r>
              <a:rPr lang="pl-PL" dirty="0"/>
              <a:t>3. Jednostronne strugarki grubiarki do drewna z ręcznym podawaniem lub odbieraniem.</a:t>
            </a:r>
          </a:p>
          <a:p>
            <a:r>
              <a:rPr lang="pl-PL" dirty="0"/>
              <a:t>4. Pilarki taśmowe do drewna i podobnych materiałów oraz do mięsa i podobnych materiałów, wyposażone w stały lub ruchomy stół lub wózek z ręcznym podawaniem lub odbieraniem.</a:t>
            </a:r>
          </a:p>
          <a:p>
            <a:r>
              <a:rPr lang="pl-PL" dirty="0"/>
              <a:t>5. Obrabiarki kombinowane do drewna i podobnych materiałów, w skład których wchodzą obrabiarki wymienione w </a:t>
            </a:r>
            <a:r>
              <a:rPr lang="pl-PL" dirty="0" err="1"/>
              <a:t>pkt</a:t>
            </a:r>
            <a:r>
              <a:rPr lang="pl-PL" dirty="0"/>
              <a:t> 1-4 i 7.</a:t>
            </a:r>
          </a:p>
          <a:p>
            <a:r>
              <a:rPr lang="pl-PL" dirty="0"/>
              <a:t>6. Wielowrzecionowe czopiarki do drewna z ręcznym posuwem.</a:t>
            </a:r>
          </a:p>
          <a:p>
            <a:r>
              <a:rPr lang="pl-PL" dirty="0"/>
              <a:t>7. Frezarki pionowe dolnowrzecionowe z posuwem ręcznym, do drewna i podobnych materiałów.</a:t>
            </a:r>
          </a:p>
          <a:p>
            <a:r>
              <a:rPr lang="pl-PL" dirty="0"/>
              <a:t>8. Przenośne pilarki łańcuchowe do drewna.</a:t>
            </a:r>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3716580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E2992E-ADFF-4EF2-A229-678F09DA96C0}" type="slidenum">
              <a:rPr lang="pl-PL"/>
              <a:pPr/>
              <a:t>17</a:t>
            </a:fld>
            <a:endParaRPr lang="pl-PL"/>
          </a:p>
        </p:txBody>
      </p:sp>
      <p:sp>
        <p:nvSpPr>
          <p:cNvPr id="72706" name="Rectangle 2"/>
          <p:cNvSpPr>
            <a:spLocks noGrp="1" noRot="1" noChangeAspect="1" noChangeArrowheads="1" noTextEdit="1"/>
          </p:cNvSpPr>
          <p:nvPr>
            <p:ph type="sldImg"/>
          </p:nvPr>
        </p:nvSpPr>
        <p:spPr>
          <a:xfrm>
            <a:off x="854075" y="744538"/>
            <a:ext cx="4960938" cy="3722687"/>
          </a:xfrm>
          <a:ln/>
        </p:spPr>
      </p:sp>
      <p:sp>
        <p:nvSpPr>
          <p:cNvPr id="72707" name="Rectangle 3"/>
          <p:cNvSpPr>
            <a:spLocks noGrp="1" noChangeArrowheads="1"/>
          </p:cNvSpPr>
          <p:nvPr>
            <p:ph type="body" idx="1"/>
          </p:nvPr>
        </p:nvSpPr>
        <p:spPr/>
        <p:txBody>
          <a:bodyPr/>
          <a:lstStyle/>
          <a:p>
            <a:pPr defTabSz="903493">
              <a:defRPr/>
            </a:pPr>
            <a:r>
              <a:rPr lang="pl-PL" b="1" dirty="0"/>
              <a:t>10 Sprawozdanie o warunkach pracy</a:t>
            </a:r>
          </a:p>
          <a:p>
            <a:r>
              <a:rPr lang="pl-PL" dirty="0"/>
              <a:t>12) zagrożenia związane z uciążliwością pracy dotyczą stanowisk, na których czynności robocze:</a:t>
            </a:r>
          </a:p>
          <a:p>
            <a:pPr lvl="1"/>
            <a:r>
              <a:rPr lang="pl-PL" dirty="0"/>
              <a:t>a) odbywają się w wymuszonej pozycji ciała (np. kucznej, pochylonej), narzuconej czynnościami roboczymi (np. praca posadzkarza) lub spowodowanej warunkami przestrzennymi (np. spawanie czy malowanie</a:t>
            </a:r>
          </a:p>
          <a:p>
            <a:pPr lvl="1"/>
            <a:r>
              <a:rPr lang="pl-PL" dirty="0"/>
              <a:t>w podwójnych dnach statków, praca w wąskich kanałach), Do tej grupy nie kwalifikuje się pracy stojącej (np. włókniarki) czy siedzącej (np. operatora maszyny budowlanej),</a:t>
            </a:r>
          </a:p>
          <a:p>
            <a:pPr lvl="1"/>
            <a:r>
              <a:rPr lang="pl-PL" dirty="0"/>
              <a:t>b) wymagają ciężkiego wysiłku fizycznego, przy którym wydatek energetyczny na pracę efektywną w okresie zmiany roboczej wynosi: dla mężczyzn 8374 </a:t>
            </a:r>
            <a:r>
              <a:rPr lang="pl-PL" dirty="0" err="1"/>
              <a:t>kJ</a:t>
            </a:r>
            <a:r>
              <a:rPr lang="pl-PL" dirty="0"/>
              <a:t>, dla kobiet 4605 </a:t>
            </a:r>
            <a:r>
              <a:rPr lang="pl-PL" dirty="0" err="1"/>
              <a:t>kJ</a:t>
            </a:r>
            <a:r>
              <a:rPr lang="pl-PL" dirty="0"/>
              <a:t> (1 kJ=0,24 kcal).</a:t>
            </a:r>
          </a:p>
          <a:p>
            <a:pPr lvl="1"/>
            <a:r>
              <a:rPr lang="pl-PL" dirty="0"/>
              <a:t>Do prac powodujących ciężki wysiłek fizyczny (o ile wykonywane są przez co najmniej 4 godziny zmiany roboczej) należy przykładowo: niezmechanizowany załadunek i rozładunek materiałów, czyszczenie odlewów, niezmechanizowane prace przy budowie torów kolejowych, rąbanie węgla, ścinka drzewa, rozbiór tuszy, formowanie cegieł, brukowanie. W przypadku zatrudnienia kobiet, poza wymienionymi pracami, należy również uwzględnić takie prace powodujące ciężki wysiłek fizyczny (o ile wykonywane są powyżej 4 godz.), jak: czyszczenie okien, garbowanie skór, dołowanie sadzonek drzew motyką itp.,</a:t>
            </a:r>
          </a:p>
          <a:p>
            <a:pPr lvl="1"/>
            <a:r>
              <a:rPr lang="pl-PL" dirty="0"/>
              <a:t>c) charakteryzują się monotypią, tj. jednostajnym powtarzaniem ruchów przez człowieka, angażującym w pracy te same grupy mięśni.</a:t>
            </a:r>
          </a:p>
          <a:p>
            <a:r>
              <a:rPr lang="pl-PL" dirty="0"/>
              <a:t>13) niedostateczne oświetlenie stanowisk pracy - są to warunki środowiska pracy, w których nie są spełnione</a:t>
            </a:r>
          </a:p>
          <a:p>
            <a:r>
              <a:rPr lang="pl-PL" dirty="0"/>
              <a:t>określone normą wymagania dotyczące oświetlenia miejsca pracy (Polska Norma PN-EN 12464-1: 2004);</a:t>
            </a:r>
          </a:p>
          <a:p>
            <a:r>
              <a:rPr lang="pl-PL" dirty="0"/>
              <a:t>14) zagrożenia czynnikami mechanicznymi związanymi z maszynami szczególnie niebezpiecznymi, wymienionymi</a:t>
            </a:r>
          </a:p>
          <a:p>
            <a:r>
              <a:rPr lang="pl-PL" dirty="0"/>
              <a:t>w PN-80/Z-08052.</a:t>
            </a:r>
            <a:endParaRPr lang="pl-PL" b="1" dirty="0"/>
          </a:p>
          <a:p>
            <a:pPr marL="225873" indent="-225873"/>
            <a:endParaRPr lang="pl-PL" dirty="0"/>
          </a:p>
          <a:p>
            <a:endParaRPr lang="pl-PL"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2608575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C42145-4A89-4016-8F27-3FDB0F955E1F}" type="slidenum">
              <a:rPr lang="pl-PL"/>
              <a:pPr/>
              <a:t>18</a:t>
            </a:fld>
            <a:endParaRPr lang="pl-PL"/>
          </a:p>
        </p:txBody>
      </p:sp>
      <p:sp>
        <p:nvSpPr>
          <p:cNvPr id="109570" name="Rectangle 2"/>
          <p:cNvSpPr>
            <a:spLocks noGrp="1" noRot="1" noChangeAspect="1" noChangeArrowheads="1" noTextEdit="1"/>
          </p:cNvSpPr>
          <p:nvPr>
            <p:ph type="sldImg"/>
          </p:nvPr>
        </p:nvSpPr>
        <p:spPr>
          <a:xfrm>
            <a:off x="854075" y="744538"/>
            <a:ext cx="4960938" cy="3722687"/>
          </a:xfrm>
          <a:ln/>
        </p:spPr>
      </p:sp>
      <p:sp>
        <p:nvSpPr>
          <p:cNvPr id="109571" name="Rectangle 3"/>
          <p:cNvSpPr>
            <a:spLocks noGrp="1" noChangeArrowheads="1"/>
          </p:cNvSpPr>
          <p:nvPr>
            <p:ph type="body" idx="1"/>
          </p:nvPr>
        </p:nvSpPr>
        <p:spPr/>
        <p:txBody>
          <a:bodyPr/>
          <a:lstStyle/>
          <a:p>
            <a:r>
              <a:rPr lang="pl-PL" b="1" dirty="0" err="1"/>
              <a:t>PN-IEC</a:t>
            </a:r>
            <a:r>
              <a:rPr lang="pl-PL" b="1" dirty="0"/>
              <a:t> 60300-3-9:1999: Analiza ryzyka w systemach technicznych (3.3)</a:t>
            </a:r>
          </a:p>
          <a:p>
            <a:pPr>
              <a:buFont typeface="Arial" pitchFamily="34" charset="0"/>
              <a:buChar char="•"/>
            </a:pPr>
            <a:r>
              <a:rPr lang="pl-PL" b="1" dirty="0"/>
              <a:t>zdarzenie niebezpieczne </a:t>
            </a:r>
            <a:r>
              <a:rPr lang="pl-PL" dirty="0"/>
              <a:t>– zdarzenie mogące spowodować szkodę.</a:t>
            </a:r>
          </a:p>
          <a:p>
            <a:pPr>
              <a:buFont typeface="Arial" pitchFamily="34" charset="0"/>
              <a:buChar char="•"/>
            </a:pPr>
            <a:r>
              <a:rPr lang="pl-PL" b="1" dirty="0"/>
              <a:t>zagrożenie znaczące </a:t>
            </a:r>
            <a:r>
              <a:rPr lang="pl-PL" b="0" dirty="0"/>
              <a:t>- zagrożenie mogące spowodować poważne i nieodwracalne uszkodzenie zdrowia</a:t>
            </a:r>
            <a:r>
              <a:rPr lang="pl-PL" b="0" baseline="0" dirty="0"/>
              <a:t> </a:t>
            </a:r>
            <a:r>
              <a:rPr lang="pl-PL" b="0" dirty="0"/>
              <a:t>lub śmierć, występujące w szczególności przy wykonywaniu prac szczególnie niebezpiecznych.</a:t>
            </a:r>
          </a:p>
          <a:p>
            <a:pPr>
              <a:buFont typeface="Arial" pitchFamily="34" charset="0"/>
              <a:buNone/>
            </a:pPr>
            <a:r>
              <a:rPr lang="pl-PL" b="1" dirty="0"/>
              <a:t>Zagrożenie w świetle różnych pojęć to:</a:t>
            </a:r>
          </a:p>
          <a:p>
            <a:pPr>
              <a:buFont typeface="Arial" pitchFamily="34" charset="0"/>
              <a:buChar char="•"/>
            </a:pPr>
            <a:r>
              <a:rPr lang="pl-PL" b="0" dirty="0"/>
              <a:t> potencjalne źródło szkód,</a:t>
            </a:r>
          </a:p>
          <a:p>
            <a:pPr>
              <a:buFont typeface="Arial" pitchFamily="34" charset="0"/>
              <a:buChar char="•"/>
            </a:pPr>
            <a:r>
              <a:rPr lang="pl-PL" b="0" dirty="0"/>
              <a:t> obiekt lub sytuacja,</a:t>
            </a:r>
            <a:r>
              <a:rPr lang="pl-PL" b="0" baseline="0" dirty="0"/>
              <a:t> która stanowi groźbę straty,</a:t>
            </a:r>
          </a:p>
          <a:p>
            <a:pPr>
              <a:buFont typeface="Arial" pitchFamily="34" charset="0"/>
              <a:buChar char="•"/>
            </a:pPr>
            <a:r>
              <a:rPr lang="pl-PL" b="0" baseline="0" dirty="0"/>
              <a:t> każdy czynnik mający zdolność spowodowania utraty życia lub zdrowia,</a:t>
            </a:r>
          </a:p>
          <a:p>
            <a:pPr>
              <a:buFont typeface="Arial" pitchFamily="34" charset="0"/>
              <a:buChar char="•"/>
            </a:pPr>
            <a:r>
              <a:rPr lang="pl-PL" b="0" baseline="0" dirty="0"/>
              <a:t> warunkowa możliwość strat, pojawiająca się w wyniku pojedynczego zdarzenia niepożądanego w określonym fragmencie systemu </a:t>
            </a:r>
            <a:r>
              <a:rPr lang="pl-PL" b="0" baseline="0" dirty="0" err="1"/>
              <a:t>C-T-O</a:t>
            </a:r>
            <a:r>
              <a:rPr lang="pl-PL" b="0" baseline="0" dirty="0"/>
              <a:t>,</a:t>
            </a:r>
          </a:p>
          <a:p>
            <a:pPr>
              <a:buFont typeface="Arial" pitchFamily="34" charset="0"/>
              <a:buChar char="•"/>
            </a:pPr>
            <a:r>
              <a:rPr lang="pl-PL" b="0" baseline="0" dirty="0"/>
              <a:t> potencjalnie niebezpieczny przepływ energii,</a:t>
            </a:r>
          </a:p>
          <a:p>
            <a:pPr>
              <a:buFont typeface="Arial" pitchFamily="34" charset="0"/>
              <a:buChar char="•"/>
            </a:pPr>
            <a:r>
              <a:rPr lang="pl-PL" b="0" baseline="0" dirty="0"/>
              <a:t> fizyczne lub chemiczne cechy materiału, systemu, procesu lub instalacji mające potencjalną możliwość powodowania szkód ludzkich, dóbr materialnych lub środowiskowych,</a:t>
            </a:r>
          </a:p>
          <a:p>
            <a:pPr>
              <a:buFont typeface="Arial" pitchFamily="34" charset="0"/>
              <a:buChar char="•"/>
            </a:pPr>
            <a:r>
              <a:rPr lang="pl-PL" b="0" baseline="0" dirty="0"/>
              <a:t>  na tyle niebezpieczne okoliczności jeśli są nienadzorowane, mogą przyczyniać się do powstania wypadków,</a:t>
            </a:r>
          </a:p>
          <a:p>
            <a:pPr>
              <a:buFont typeface="Arial" pitchFamily="34" charset="0"/>
              <a:buChar char="•"/>
            </a:pPr>
            <a:r>
              <a:rPr lang="pl-PL" b="0" baseline="0" dirty="0"/>
              <a:t>  </a:t>
            </a:r>
            <a:r>
              <a:rPr lang="pl-PL" b="0" dirty="0"/>
              <a:t> stan środowiska pracy mogący spowodować wypadek lub chorobę,</a:t>
            </a:r>
          </a:p>
          <a:p>
            <a:pPr>
              <a:buFont typeface="Arial" pitchFamily="34" charset="0"/>
              <a:buChar char="•"/>
            </a:pPr>
            <a:r>
              <a:rPr lang="pl-PL" b="0" dirty="0"/>
              <a:t> zagrożenie powstaje wówczas, gdy nastąpi kolizyjne zetknięcie człowieka z przedmiotem pracy, będącym</a:t>
            </a:r>
            <a:r>
              <a:rPr lang="pl-PL" b="0" baseline="0" dirty="0"/>
              <a:t> źródłem czynnika niebezpiecznego.</a:t>
            </a:r>
          </a:p>
          <a:p>
            <a:pPr algn="l" defTabSz="903493">
              <a:defRPr/>
            </a:pPr>
            <a:r>
              <a:rPr lang="pl-PL" b="1" u="sng" kern="0" dirty="0"/>
              <a:t>Narażenie</a:t>
            </a:r>
            <a:r>
              <a:rPr lang="pl-PL" kern="0" dirty="0"/>
              <a:t> – ekspozycja podleganie oddziaływaniu czynników </a:t>
            </a:r>
            <a:r>
              <a:rPr lang="pl-PL" kern="0" dirty="0" err="1"/>
              <a:t>niebezpiecznych</a:t>
            </a:r>
            <a:r>
              <a:rPr lang="pl-PL" kern="0" dirty="0"/>
              <a:t>,  szkodliwych lub uciążliwych  związanych z wykonywaną pracą (PN - N 18002:00)</a:t>
            </a:r>
          </a:p>
          <a:p>
            <a:pPr algn="l">
              <a:buFont typeface="Arial" pitchFamily="34" charset="0"/>
              <a:buNone/>
            </a:pPr>
            <a:endParaRPr lang="pl-PL" b="0"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210842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6D02B9-A20B-48CA-953C-6ECB73B58146}" type="slidenum">
              <a:rPr lang="pl-PL"/>
              <a:pPr/>
              <a:t>19</a:t>
            </a:fld>
            <a:endParaRPr lang="pl-PL"/>
          </a:p>
        </p:txBody>
      </p:sp>
      <p:sp>
        <p:nvSpPr>
          <p:cNvPr id="83970" name="Rectangle 2"/>
          <p:cNvSpPr>
            <a:spLocks noGrp="1" noRot="1" noChangeAspect="1" noChangeArrowheads="1" noTextEdit="1"/>
          </p:cNvSpPr>
          <p:nvPr>
            <p:ph type="sldImg"/>
          </p:nvPr>
        </p:nvSpPr>
        <p:spPr>
          <a:xfrm>
            <a:off x="854075" y="744538"/>
            <a:ext cx="4960938" cy="3722687"/>
          </a:xfrm>
          <a:ln/>
        </p:spPr>
      </p:sp>
      <p:sp>
        <p:nvSpPr>
          <p:cNvPr id="83971" name="Rectangle 3"/>
          <p:cNvSpPr>
            <a:spLocks noGrp="1" noChangeArrowheads="1"/>
          </p:cNvSpPr>
          <p:nvPr>
            <p:ph type="body" idx="1"/>
          </p:nvPr>
        </p:nvSpPr>
        <p:spPr/>
        <p:txBody>
          <a:bodyPr/>
          <a:lstStyle/>
          <a:p>
            <a:pPr defTabSz="903493">
              <a:defRPr/>
            </a:pPr>
            <a:r>
              <a:rPr lang="pl-PL" b="1" dirty="0"/>
              <a:t>Z-10 Sprawozdanie o warunkach pracy</a:t>
            </a:r>
          </a:p>
          <a:p>
            <a:r>
              <a:rPr lang="pl-PL" dirty="0"/>
              <a:t>Dla potrzeb sprawozdawczych przyjęto następujący podział czynników i uciążliwości pracy szkodliwych dla</a:t>
            </a:r>
          </a:p>
          <a:p>
            <a:r>
              <a:rPr lang="pl-PL" dirty="0"/>
              <a:t>zdrowia:</a:t>
            </a:r>
          </a:p>
          <a:p>
            <a:r>
              <a:rPr lang="pl-PL" dirty="0"/>
              <a:t>1) substancje chemiczne działające w procesie pracy na organizm człowieka:</a:t>
            </a:r>
          </a:p>
          <a:p>
            <a:pPr lvl="1"/>
            <a:r>
              <a:rPr lang="pl-PL" dirty="0"/>
              <a:t>a) toksyczne (powodujące zatrucia ostre lub przewlekłe prowadzące do zmian w narządach wewnętrznych),</a:t>
            </a:r>
          </a:p>
          <a:p>
            <a:pPr lvl="1"/>
            <a:r>
              <a:rPr lang="pl-PL" dirty="0"/>
              <a:t>b) drażniące (powodujące ostre uszkodzenie skóry, nieżyty błon śluzowych, dróg oddechowych i spojówek),</a:t>
            </a:r>
          </a:p>
          <a:p>
            <a:pPr lvl="1"/>
            <a:r>
              <a:rPr lang="pl-PL" dirty="0"/>
              <a:t>c) uczulające (powodujące przewlekłe odczyny alergiczne skóry i błon śluzowych, astmę oskrzelową),</a:t>
            </a:r>
          </a:p>
          <a:p>
            <a:pPr lvl="1"/>
            <a:r>
              <a:rPr lang="pl-PL" dirty="0"/>
              <a:t>d) rakotwórcze;</a:t>
            </a:r>
          </a:p>
          <a:p>
            <a:r>
              <a:rPr lang="pl-PL" dirty="0"/>
              <a:t>2) pyły przemysłowe:</a:t>
            </a:r>
          </a:p>
          <a:p>
            <a:pPr lvl="1"/>
            <a:r>
              <a:rPr lang="pl-PL" dirty="0"/>
              <a:t>a) pyły zwłókniające - są to pyły, które mogą spowodować zwłóknienie tkanki płucnej, zwłaszcza pyły zawierające dwutlenek krzemu (krzemionkę) i krzemiany. Do pyłów tych zaliczamy przykładowo: kwarc, piasek, talk, azbest, pyły ceramiczne, pyły mineralne (granit, bazalty), włókna szklane,</a:t>
            </a:r>
          </a:p>
          <a:p>
            <a:pPr lvl="1"/>
            <a:r>
              <a:rPr lang="pl-PL" dirty="0"/>
              <a:t>b) inne pyły przemysłowe - są to pyły niebędące substancjami toksycznymi i niezawierające krzemionki i</a:t>
            </a:r>
          </a:p>
          <a:p>
            <a:pPr lvl="1"/>
            <a:r>
              <a:rPr lang="pl-PL" dirty="0"/>
              <a:t>krzemianów, powstające w czasie rozdrabniania ciał stałych, niezupełnego spalania się różnych materiałów, w czasie paczkowania, przeładunku materiałów sypkich i pylących przewożonych luzem itp.;</a:t>
            </a:r>
          </a:p>
          <a:p>
            <a:r>
              <a:rPr lang="pl-PL" dirty="0"/>
              <a:t>3) hałas - są to dźwięki szkodliwe, które mogą powodować uszkodzenie słuchu i inne zmiany w organizmie lub w</a:t>
            </a:r>
          </a:p>
          <a:p>
            <a:r>
              <a:rPr lang="pl-PL" dirty="0"/>
              <a:t>istotny sposób utrudniające wykonywanie pracy (po przekroczeniu NDN);</a:t>
            </a:r>
          </a:p>
          <a:p>
            <a:r>
              <a:rPr lang="pl-PL" dirty="0"/>
              <a:t>4) wibracja - są to drgania występujące podczas obsługi ręcznej narzędzi lub urządzeń udarowych (młotki nitownicze, młoty i dłuta pneumatyczne, piły motorowe, wiertarki, ubijaki, perforatory) oraz drgania występujące na stanowiskach pracy na skutek działania maszyn i urządzeń technicznych;</a:t>
            </a:r>
          </a:p>
          <a:p>
            <a:pPr lvl="0"/>
            <a:endParaRPr lang="pl-PL"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3793340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CDA8F-0BE2-4834-94C8-3728A79B69BD}" type="slidenum">
              <a:rPr lang="pl-PL"/>
              <a:pPr/>
              <a:t>20</a:t>
            </a:fld>
            <a:endParaRPr lang="pl-PL"/>
          </a:p>
        </p:txBody>
      </p:sp>
      <p:sp>
        <p:nvSpPr>
          <p:cNvPr id="86018" name="Rectangle 2"/>
          <p:cNvSpPr>
            <a:spLocks noGrp="1" noRot="1" noChangeAspect="1" noChangeArrowheads="1" noTextEdit="1"/>
          </p:cNvSpPr>
          <p:nvPr>
            <p:ph type="sldImg"/>
          </p:nvPr>
        </p:nvSpPr>
        <p:spPr>
          <a:xfrm>
            <a:off x="854075" y="744538"/>
            <a:ext cx="4960938" cy="3722687"/>
          </a:xfrm>
          <a:ln/>
        </p:spPr>
      </p:sp>
      <p:sp>
        <p:nvSpPr>
          <p:cNvPr id="86019" name="Rectangle 3"/>
          <p:cNvSpPr>
            <a:spLocks noGrp="1" noChangeArrowheads="1"/>
          </p:cNvSpPr>
          <p:nvPr>
            <p:ph type="body" idx="1"/>
          </p:nvPr>
        </p:nvSpPr>
        <p:spPr/>
        <p:txBody>
          <a:bodyPr/>
          <a:lstStyle/>
          <a:p>
            <a:r>
              <a:rPr lang="pl-PL" b="1" dirty="0"/>
              <a:t>10 Sprawozdanie o warunkach pracy</a:t>
            </a:r>
          </a:p>
          <a:p>
            <a:r>
              <a:rPr lang="pl-PL" dirty="0"/>
              <a:t>5) mikroklimat gorący - są to warunki środowiska pracy określone za pomocą wskaźnika obciążenia termicznego WBGT;</a:t>
            </a:r>
          </a:p>
          <a:p>
            <a:r>
              <a:rPr lang="pl-PL" dirty="0"/>
              <a:t>6) mikroklimat zimny - są to warunki środowiska pracy określone za pomocą wskaźnika siły chłodzącej powietrza WCI;</a:t>
            </a:r>
          </a:p>
          <a:p>
            <a:r>
              <a:rPr lang="pl-PL" dirty="0"/>
              <a:t>7) promieniowanie jonizujące - są to warunki środowiska pracy, w których występuje narażenie na promieniowanie</a:t>
            </a:r>
          </a:p>
          <a:p>
            <a:r>
              <a:rPr lang="pl-PL" dirty="0"/>
              <a:t>jonizujące w szczególności związane z:</a:t>
            </a:r>
          </a:p>
          <a:p>
            <a:pPr lvl="1"/>
            <a:r>
              <a:rPr lang="pl-PL" dirty="0"/>
              <a:t>a) bezpośrednią obsługą zamkniętych i otwartych źródeł promieniowania i urządzeń zawierających te źródła, np. defektoskopów, aparatów rentgenowskich itp.,</a:t>
            </a:r>
          </a:p>
          <a:p>
            <a:pPr lvl="1"/>
            <a:r>
              <a:rPr lang="pl-PL" dirty="0"/>
              <a:t>b) produkcją źródeł promieniotwórczych,</a:t>
            </a:r>
          </a:p>
          <a:p>
            <a:pPr lvl="1"/>
            <a:r>
              <a:rPr lang="pl-PL" dirty="0"/>
              <a:t>c) obsługą reaktorów jądrowych, akceleratorów i innych urządzeń stwarzających zagrożenie promieniowaniem jonizującym;</a:t>
            </a:r>
          </a:p>
          <a:p>
            <a:r>
              <a:rPr lang="pl-PL" dirty="0"/>
              <a:t>8) promieniowanie laserowe - są to warunki środowiska pracy, w których występuje narażenie na źródła promieniowania laserowego. Oddziaływanie promieniowania laserowego na organizm człowieka jest zależne od długości fali promieniowania, czasu ekspozycji, rozbieżności wiązki laserowej, wielkości napromienienia i luminacji energetycznej zintegrowanej;</a:t>
            </a:r>
          </a:p>
          <a:p>
            <a:r>
              <a:rPr lang="pl-PL" dirty="0"/>
              <a:t>9) promieniowanie nadfioletowe - są to warunki środowiska pracy, w których występuje narażenie na promieniowanie nadfioletowe charakteryzowane przez wartości skuteczne napromienienia </a:t>
            </a:r>
            <a:r>
              <a:rPr lang="pl-PL" dirty="0" err="1"/>
              <a:t>erytemalnego</a:t>
            </a:r>
            <a:r>
              <a:rPr lang="pl-PL" dirty="0"/>
              <a:t> (wywołującego rumień skóry) i </a:t>
            </a:r>
            <a:r>
              <a:rPr lang="pl-PL" dirty="0" err="1"/>
              <a:t>koniunktywalnego</a:t>
            </a:r>
            <a:r>
              <a:rPr lang="pl-PL" dirty="0"/>
              <a:t> (wywołującego zapalenie spojówki lub rogówki oka);</a:t>
            </a:r>
          </a:p>
          <a:p>
            <a:r>
              <a:rPr lang="pl-PL" dirty="0"/>
              <a:t>10) promieniowanie podczerwone - są to warunki środowiska pracy, w których występuje narażenie na promieniowanie podczerwone charakteryzowane przez wartości średnie i najwyższe chwilowe natężenia napromienienia oczu i skóry, odniesione do temperatury 20 C;</a:t>
            </a:r>
          </a:p>
          <a:p>
            <a:r>
              <a:rPr lang="pl-PL" dirty="0"/>
              <a:t>11) pola elektromagnetyczne - są to warunki środowiska pracy występujące w strefach ochronnych określonych w odpowiednich przepisach;</a:t>
            </a:r>
          </a:p>
          <a:p>
            <a:endParaRPr lang="pl-PL" dirty="0"/>
          </a:p>
          <a:p>
            <a:endParaRPr lang="pl-PL" dirty="0"/>
          </a:p>
          <a:p>
            <a:endParaRPr lang="pl-PL"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942986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F82918-B7D1-42AF-9061-21D0F3D12029}" type="slidenum">
              <a:rPr lang="pl-PL"/>
              <a:pPr/>
              <a:t>21</a:t>
            </a:fld>
            <a:endParaRPr lang="pl-PL"/>
          </a:p>
        </p:txBody>
      </p:sp>
      <p:sp>
        <p:nvSpPr>
          <p:cNvPr id="88066" name="Rectangle 2"/>
          <p:cNvSpPr>
            <a:spLocks noGrp="1" noRot="1" noChangeAspect="1" noChangeArrowheads="1" noTextEdit="1"/>
          </p:cNvSpPr>
          <p:nvPr>
            <p:ph type="sldImg"/>
          </p:nvPr>
        </p:nvSpPr>
        <p:spPr>
          <a:xfrm>
            <a:off x="854075" y="744538"/>
            <a:ext cx="4960938" cy="3722687"/>
          </a:xfrm>
          <a:ln/>
        </p:spPr>
      </p:sp>
      <p:sp>
        <p:nvSpPr>
          <p:cNvPr id="88067" name="Rectangle 3"/>
          <p:cNvSpPr>
            <a:spLocks noGrp="1" noChangeArrowheads="1"/>
          </p:cNvSpPr>
          <p:nvPr>
            <p:ph type="body" idx="1"/>
          </p:nvPr>
        </p:nvSpPr>
        <p:spPr/>
        <p:txBody>
          <a:bodyPr/>
          <a:lstStyle/>
          <a:p>
            <a:r>
              <a:rPr lang="pl-PL" b="1" dirty="0"/>
              <a:t>Pawłowska Z.: Ryzyko zawodowe. W: Bezpieczeństwo pracy i ergonomia. </a:t>
            </a:r>
          </a:p>
          <a:p>
            <a:r>
              <a:rPr lang="pl-PL" dirty="0"/>
              <a:t>Po zidentyfikowaniu czynników określa się narażenie pracowników na ich działanie (np. wyznaczając wartości parametrów, które to narażenie charakteryzują). Poziom narażenia decyduje o ocenie ryzyka zawodowego związanego z narażeniem na określony czynnik.</a:t>
            </a:r>
          </a:p>
          <a:p>
            <a:r>
              <a:rPr lang="pl-PL" dirty="0"/>
              <a:t>Dopuszczalny poziom narażenia może być różny dla różnych grup osób (np. kobiety, mężczyźni, młodociani, niepełnosprawni).</a:t>
            </a:r>
          </a:p>
          <a:p>
            <a:r>
              <a:rPr lang="pl-PL" dirty="0"/>
              <a:t>Wszystkie te czynniki można podzielić na:</a:t>
            </a:r>
          </a:p>
          <a:p>
            <a:pPr marL="225873" indent="-225873">
              <a:buFont typeface="+mj-lt"/>
              <a:buAutoNum type="arabicPeriod"/>
            </a:pPr>
            <a:r>
              <a:rPr lang="pl-PL" dirty="0"/>
              <a:t> fizyczne, takie jak wibracje, hałas, promieniowanie itp.; wśród czynników fizycznych często</a:t>
            </a:r>
            <a:r>
              <a:rPr lang="pl-PL" baseline="0" dirty="0"/>
              <a:t> </a:t>
            </a:r>
            <a:r>
              <a:rPr lang="pl-PL" dirty="0"/>
              <a:t>osobno wymienia się czynniki mechaniczne</a:t>
            </a:r>
          </a:p>
          <a:p>
            <a:pPr marL="225873" indent="-225873">
              <a:buFont typeface="+mj-lt"/>
              <a:buAutoNum type="arabicPeriod"/>
            </a:pPr>
            <a:r>
              <a:rPr lang="pl-PL" dirty="0"/>
              <a:t> chemiczne</a:t>
            </a:r>
          </a:p>
          <a:p>
            <a:pPr marL="225873" indent="-225873">
              <a:buFont typeface="+mj-lt"/>
              <a:buAutoNum type="arabicPeriod"/>
            </a:pPr>
            <a:r>
              <a:rPr lang="pl-PL" dirty="0"/>
              <a:t> psychofizyczne, do których należą na przykład obciążenie fizyczne (statyczne lub</a:t>
            </a:r>
            <a:r>
              <a:rPr lang="pl-PL" baseline="0" dirty="0"/>
              <a:t> </a:t>
            </a:r>
            <a:r>
              <a:rPr lang="pl-PL" dirty="0"/>
              <a:t>dynamiczne), stres</a:t>
            </a:r>
          </a:p>
          <a:p>
            <a:pPr marL="225873" indent="-225873">
              <a:buFont typeface="+mj-lt"/>
              <a:buAutoNum type="arabicPeriod"/>
            </a:pPr>
            <a:r>
              <a:rPr lang="pl-PL" dirty="0"/>
              <a:t> biologiczne, jak np. bakterie i wirusy</a:t>
            </a:r>
          </a:p>
          <a:p>
            <a:pPr defTabSz="903493">
              <a:defRPr/>
            </a:pPr>
            <a:r>
              <a:rPr lang="pl-PL" dirty="0"/>
              <a:t>Identyfikacja zagrożeń polega na systematycznej analizie zebranych informacji w celu stwierdzenia:</a:t>
            </a:r>
          </a:p>
          <a:p>
            <a:pPr defTabSz="903493">
              <a:buFont typeface="Arial" pitchFamily="34" charset="0"/>
              <a:buChar char="•"/>
              <a:defRPr/>
            </a:pPr>
            <a:r>
              <a:rPr lang="pl-PL" b="1" dirty="0"/>
              <a:t> </a:t>
            </a:r>
            <a:r>
              <a:rPr lang="pl-PL" dirty="0"/>
              <a:t>Jakie zagrożenia występują na stanowisku pracy?</a:t>
            </a:r>
          </a:p>
          <a:p>
            <a:pPr defTabSz="903493">
              <a:buFont typeface="Arial" pitchFamily="34" charset="0"/>
              <a:buChar char="•"/>
              <a:defRPr/>
            </a:pPr>
            <a:r>
              <a:rPr lang="pl-PL" dirty="0"/>
              <a:t> Kto może być zagrożony pracując lub przebywając na stanowisku pracy?</a:t>
            </a:r>
          </a:p>
          <a:p>
            <a:pPr defTabSz="903493">
              <a:defRPr/>
            </a:pPr>
            <a:r>
              <a:rPr lang="pl-PL" b="1" u="sng" dirty="0"/>
              <a:t>Maszyna</a:t>
            </a:r>
            <a:r>
              <a:rPr lang="pl-PL" b="1" dirty="0"/>
              <a:t> – </a:t>
            </a:r>
            <a:r>
              <a:rPr lang="pl-PL" dirty="0"/>
              <a:t>należy rozumieć wszelkie maszyny i inne urządzenia techniczne, narzędzia oraz instalacje użytkowane podczas pracy.</a:t>
            </a:r>
          </a:p>
          <a:p>
            <a:pPr defTabSz="903493">
              <a:defRPr/>
            </a:pPr>
            <a:r>
              <a:rPr lang="pl-PL" b="1" u="sng" dirty="0"/>
              <a:t>Użytkowanie maszyny</a:t>
            </a:r>
            <a:r>
              <a:rPr lang="pl-PL" b="1" dirty="0"/>
              <a:t> – </a:t>
            </a:r>
            <a:r>
              <a:rPr lang="pl-PL" dirty="0"/>
              <a:t>należy rozumieć wykonywanie wszelkich czynności związanych z maszyną, w szczególności jej uruchamianie lub zatrzymywanie, posługiwanie się nią, transportowanie, naprawianie, modernizowanie, modyfikowanie, naprawianie, modernizowanie, konserwowanie i obsługiwanie, w tym także czyszczenie.</a:t>
            </a:r>
          </a:p>
          <a:p>
            <a:pPr defTabSz="903493">
              <a:defRPr/>
            </a:pPr>
            <a:endParaRPr lang="pl-PL" dirty="0"/>
          </a:p>
          <a:p>
            <a:pPr defTabSz="903493">
              <a:buFont typeface="Arial" pitchFamily="34" charset="0"/>
              <a:buChar char="•"/>
              <a:defRPr/>
            </a:pPr>
            <a:endParaRPr lang="pl-PL" b="1" dirty="0"/>
          </a:p>
          <a:p>
            <a:pPr>
              <a:buFont typeface="Arial" pitchFamily="34" charset="0"/>
              <a:buChar char="•"/>
            </a:pPr>
            <a:endParaRPr lang="pl-PL"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3859080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3485F9-7EB5-495C-ABD3-951A0E5F9D92}" type="slidenum">
              <a:rPr lang="pl-PL"/>
              <a:pPr/>
              <a:t>2</a:t>
            </a:fld>
            <a:endParaRPr lang="pl-PL"/>
          </a:p>
        </p:txBody>
      </p:sp>
      <p:sp>
        <p:nvSpPr>
          <p:cNvPr id="13314" name="Rectangle 2"/>
          <p:cNvSpPr>
            <a:spLocks noGrp="1" noRot="1" noChangeAspect="1" noChangeArrowheads="1" noTextEdit="1"/>
          </p:cNvSpPr>
          <p:nvPr>
            <p:ph type="sldImg"/>
          </p:nvPr>
        </p:nvSpPr>
        <p:spPr>
          <a:xfrm>
            <a:off x="854075" y="744538"/>
            <a:ext cx="4960938" cy="3722687"/>
          </a:xfrm>
          <a:ln/>
        </p:spPr>
      </p:sp>
      <p:sp>
        <p:nvSpPr>
          <p:cNvPr id="13316" name="Rectangle 4"/>
          <p:cNvSpPr>
            <a:spLocks noGrp="1" noChangeArrowheads="1"/>
          </p:cNvSpPr>
          <p:nvPr>
            <p:ph type="body" idx="1"/>
          </p:nvPr>
        </p:nvSpPr>
        <p:spPr/>
        <p:txBody>
          <a:bodyPr/>
          <a:lstStyle/>
          <a:p>
            <a:r>
              <a:rPr lang="pl-PL" b="1" dirty="0"/>
              <a:t>Pawłowska Z.: Ryzyko zawodowe. W: Bezpieczeństwo pracy i ergonomia. Red. nauk. D. </a:t>
            </a:r>
            <a:r>
              <a:rPr lang="pl-PL" b="1" dirty="0" err="1"/>
              <a:t>Koradecka</a:t>
            </a:r>
            <a:r>
              <a:rPr lang="pl-PL" b="1" dirty="0"/>
              <a:t>. T. 2. Warszawa, CIOP 1999</a:t>
            </a:r>
          </a:p>
          <a:p>
            <a:r>
              <a:rPr lang="pl-PL" dirty="0"/>
              <a:t>Wszystkie definicje ryzyka ujmują jednocześnie dwa elementy: prawdopodobieństwo wystąpienia strat będących następstwem zagrożenia oraz wielkość tych strat. W odniesieniu do człowieka uczestniczącego w procesie produkcyjnym ryzyko - nazywane ryzykiem zawodowym - określa prawdopodobieństwo wystąpienia szkodliwych dla zdrowia następstw zagrożeń związanych z procesem pracy (urazów lub zachorowań), z uwzględnieniem ich ciężkości. </a:t>
            </a:r>
          </a:p>
          <a:p>
            <a:r>
              <a:rPr lang="pl-PL" b="1" dirty="0"/>
              <a:t>Rozporządzanie Ministra Gospodarki z dnia 30.10.2002 w sprawie minimalnych wymagań dotyczących bezpieczeństwa i higieny pracy w zakresie użytkowania maszyn przez pracowników podczas pracy.</a:t>
            </a:r>
          </a:p>
          <a:p>
            <a:r>
              <a:rPr lang="pl-PL" b="1" dirty="0"/>
              <a:t>Strefa niebezpieczna –</a:t>
            </a:r>
            <a:r>
              <a:rPr lang="pl-PL" dirty="0"/>
              <a:t>strefa w obrębie oraz wokół maszyny, w której występuje ryzyko dla zdrowia lub bezpieczeństwa pracownika.</a:t>
            </a:r>
          </a:p>
          <a:p>
            <a:r>
              <a:rPr lang="pl-PL" b="1" dirty="0"/>
              <a:t>Pracownik narażony</a:t>
            </a:r>
            <a:r>
              <a:rPr lang="pl-PL" dirty="0"/>
              <a:t> – pracownik znajdujący się w strefie niebezpiecznej.</a:t>
            </a:r>
          </a:p>
          <a:p>
            <a:r>
              <a:rPr lang="pl-PL" b="1" dirty="0"/>
              <a:t>Operator </a:t>
            </a:r>
            <a:r>
              <a:rPr lang="pl-PL" dirty="0"/>
              <a:t>– pracownik, któremu powierzono użytkowanie maszyny,</a:t>
            </a:r>
          </a:p>
          <a:p>
            <a:r>
              <a:rPr lang="pl-PL" b="1" dirty="0"/>
              <a:t>Ładunek nieprowadzony</a:t>
            </a:r>
            <a:r>
              <a:rPr lang="pl-PL" dirty="0"/>
              <a:t> – ładunek, który nie przemieszcza się po stałym torze ustalonym za pomocą sztywnych prowadnic lub innych środków technicznych. </a:t>
            </a:r>
          </a:p>
          <a:p>
            <a:endParaRPr lang="pl-PL"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2070410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F82918-B7D1-42AF-9061-21D0F3D12029}" type="slidenum">
              <a:rPr lang="pl-PL"/>
              <a:pPr/>
              <a:t>22</a:t>
            </a:fld>
            <a:endParaRPr lang="pl-PL"/>
          </a:p>
        </p:txBody>
      </p:sp>
      <p:sp>
        <p:nvSpPr>
          <p:cNvPr id="88066" name="Rectangle 2"/>
          <p:cNvSpPr>
            <a:spLocks noGrp="1" noRot="1" noChangeAspect="1" noChangeArrowheads="1" noTextEdit="1"/>
          </p:cNvSpPr>
          <p:nvPr>
            <p:ph type="sldImg"/>
          </p:nvPr>
        </p:nvSpPr>
        <p:spPr>
          <a:xfrm>
            <a:off x="854075" y="744538"/>
            <a:ext cx="4960938" cy="3722687"/>
          </a:xfrm>
          <a:ln/>
        </p:spPr>
      </p:sp>
      <p:sp>
        <p:nvSpPr>
          <p:cNvPr id="88067" name="Rectangle 3"/>
          <p:cNvSpPr>
            <a:spLocks noGrp="1" noChangeArrowheads="1"/>
          </p:cNvSpPr>
          <p:nvPr>
            <p:ph type="body" idx="1"/>
          </p:nvPr>
        </p:nvSpPr>
        <p:spPr/>
        <p:txBody>
          <a:bodyPr/>
          <a:lstStyle/>
          <a:p>
            <a:r>
              <a:rPr lang="pl-PL" b="1" dirty="0"/>
              <a:t>Pawłowska Z.: Ryzyko zawodowe. W: Bezpieczeństwo pracy i ergonomia. </a:t>
            </a:r>
          </a:p>
          <a:p>
            <a:r>
              <a:rPr lang="pl-PL" dirty="0"/>
              <a:t>Po zidentyfikowaniu czynników określa się narażenie pracowników na ich działanie (np. wyznaczając wartości parametrów, które to narażenie charakteryzują). Poziom narażenia decyduje o ocenie ryzyka zawodowego związanego z narażeniem na określony czynnik.</a:t>
            </a:r>
          </a:p>
          <a:p>
            <a:r>
              <a:rPr lang="pl-PL" dirty="0"/>
              <a:t>Dopuszczalny poziom narażenia może być różny dla różnych grup osób (np. kobiety, mężczyźni, młodociani, niepełnosprawni).</a:t>
            </a:r>
          </a:p>
          <a:p>
            <a:r>
              <a:rPr lang="pl-PL" dirty="0"/>
              <a:t>Wszystkie te czynniki można podzielić na:</a:t>
            </a:r>
          </a:p>
          <a:p>
            <a:pPr marL="225873" indent="-225873">
              <a:buFont typeface="+mj-lt"/>
              <a:buAutoNum type="arabicPeriod"/>
            </a:pPr>
            <a:r>
              <a:rPr lang="pl-PL" dirty="0"/>
              <a:t> fizyczne, takie jak wibracje, hałas, promieniowanie itp.; wśród czynników fizycznych często</a:t>
            </a:r>
            <a:r>
              <a:rPr lang="pl-PL" baseline="0" dirty="0"/>
              <a:t> </a:t>
            </a:r>
            <a:r>
              <a:rPr lang="pl-PL" dirty="0"/>
              <a:t>osobno wymienia się czynniki mechaniczne</a:t>
            </a:r>
          </a:p>
          <a:p>
            <a:pPr marL="225873" indent="-225873">
              <a:buFont typeface="+mj-lt"/>
              <a:buAutoNum type="arabicPeriod"/>
            </a:pPr>
            <a:r>
              <a:rPr lang="pl-PL" dirty="0"/>
              <a:t> chemiczne</a:t>
            </a:r>
          </a:p>
          <a:p>
            <a:pPr marL="225873" indent="-225873">
              <a:buFont typeface="+mj-lt"/>
              <a:buAutoNum type="arabicPeriod"/>
            </a:pPr>
            <a:r>
              <a:rPr lang="pl-PL" dirty="0"/>
              <a:t> psychofizyczne, do których należą na przykład obciążenie fizyczne (statyczne lub</a:t>
            </a:r>
            <a:r>
              <a:rPr lang="pl-PL" baseline="0" dirty="0"/>
              <a:t> </a:t>
            </a:r>
            <a:r>
              <a:rPr lang="pl-PL" dirty="0"/>
              <a:t>dynamiczne), stres</a:t>
            </a:r>
          </a:p>
          <a:p>
            <a:pPr marL="225873" indent="-225873">
              <a:buFont typeface="+mj-lt"/>
              <a:buAutoNum type="arabicPeriod"/>
            </a:pPr>
            <a:r>
              <a:rPr lang="pl-PL" dirty="0"/>
              <a:t> biologiczne, jak np. bakterie i wirusy</a:t>
            </a:r>
          </a:p>
          <a:p>
            <a:pPr defTabSz="903493">
              <a:defRPr/>
            </a:pPr>
            <a:r>
              <a:rPr lang="pl-PL" dirty="0"/>
              <a:t>Identyfikacja zagrożeń polega na systematycznej analizie zebranych informacji w celu stwierdzenia:</a:t>
            </a:r>
          </a:p>
          <a:p>
            <a:pPr defTabSz="903493">
              <a:buFont typeface="Arial" pitchFamily="34" charset="0"/>
              <a:buChar char="•"/>
              <a:defRPr/>
            </a:pPr>
            <a:r>
              <a:rPr lang="pl-PL" b="1" dirty="0"/>
              <a:t> </a:t>
            </a:r>
            <a:r>
              <a:rPr lang="pl-PL" dirty="0"/>
              <a:t>Jakie zagrożenia występują na stanowisku pracy?</a:t>
            </a:r>
          </a:p>
          <a:p>
            <a:pPr defTabSz="903493">
              <a:buFont typeface="Arial" pitchFamily="34" charset="0"/>
              <a:buChar char="•"/>
              <a:defRPr/>
            </a:pPr>
            <a:r>
              <a:rPr lang="pl-PL" dirty="0"/>
              <a:t> Kto może być zagrożony pracując lub przebywając na stanowisku pracy?</a:t>
            </a:r>
          </a:p>
          <a:p>
            <a:pPr defTabSz="903493">
              <a:defRPr/>
            </a:pPr>
            <a:r>
              <a:rPr lang="pl-PL" b="1" u="sng" dirty="0"/>
              <a:t>Maszyna</a:t>
            </a:r>
            <a:r>
              <a:rPr lang="pl-PL" b="1" dirty="0"/>
              <a:t> – </a:t>
            </a:r>
            <a:r>
              <a:rPr lang="pl-PL" dirty="0"/>
              <a:t>należy rozumieć wszelkie maszyny i inne urządzenia techniczne, narzędzia oraz instalacje użytkowane podczas pracy.</a:t>
            </a:r>
          </a:p>
          <a:p>
            <a:pPr defTabSz="903493">
              <a:defRPr/>
            </a:pPr>
            <a:r>
              <a:rPr lang="pl-PL" b="1" u="sng" dirty="0"/>
              <a:t>Użytkowanie maszyny</a:t>
            </a:r>
            <a:r>
              <a:rPr lang="pl-PL" b="1" dirty="0"/>
              <a:t> – </a:t>
            </a:r>
            <a:r>
              <a:rPr lang="pl-PL" dirty="0"/>
              <a:t>należy rozumieć wykonywanie wszelkich czynności związanych z maszyną, w szczególności jej uruchamianie lub zatrzymywanie, posługiwanie się nią, transportowanie, naprawianie, modernizowanie, modyfikowanie, naprawianie, modernizowanie, konserwowanie i obsługiwanie, w tym także czyszczenie.</a:t>
            </a:r>
          </a:p>
          <a:p>
            <a:pPr defTabSz="903493">
              <a:defRPr/>
            </a:pPr>
            <a:endParaRPr lang="pl-PL" dirty="0"/>
          </a:p>
          <a:p>
            <a:pPr defTabSz="903493">
              <a:buFont typeface="Arial" pitchFamily="34" charset="0"/>
              <a:buChar char="•"/>
              <a:defRPr/>
            </a:pPr>
            <a:endParaRPr lang="pl-PL" b="1" dirty="0"/>
          </a:p>
          <a:p>
            <a:pPr>
              <a:buFont typeface="Arial" pitchFamily="34" charset="0"/>
              <a:buChar char="•"/>
            </a:pPr>
            <a:endParaRPr lang="pl-PL"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461051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7FB43F-B295-45B7-ACF0-C8002FE31B9C}" type="slidenum">
              <a:rPr lang="pl-PL"/>
              <a:pPr/>
              <a:t>23</a:t>
            </a:fld>
            <a:endParaRPr lang="pl-PL"/>
          </a:p>
        </p:txBody>
      </p:sp>
      <p:sp>
        <p:nvSpPr>
          <p:cNvPr id="10242" name="Rectangle 2"/>
          <p:cNvSpPr>
            <a:spLocks noGrp="1" noRot="1" noChangeAspect="1" noChangeArrowheads="1" noTextEdit="1"/>
          </p:cNvSpPr>
          <p:nvPr>
            <p:ph type="sldImg"/>
          </p:nvPr>
        </p:nvSpPr>
        <p:spPr>
          <a:xfrm>
            <a:off x="854075" y="744538"/>
            <a:ext cx="4960938" cy="3722687"/>
          </a:xfrm>
          <a:ln/>
        </p:spPr>
      </p:sp>
      <p:sp>
        <p:nvSpPr>
          <p:cNvPr id="10243" name="Rectangle 3"/>
          <p:cNvSpPr>
            <a:spLocks noGrp="1" noChangeArrowheads="1"/>
          </p:cNvSpPr>
          <p:nvPr>
            <p:ph type="body" idx="1"/>
          </p:nvPr>
        </p:nvSpPr>
        <p:spPr/>
        <p:txBody>
          <a:bodyPr/>
          <a:lstStyle/>
          <a:p>
            <a:pPr defTabSz="903493">
              <a:defRPr/>
            </a:pPr>
            <a:r>
              <a:rPr lang="pl-PL" b="1" dirty="0"/>
              <a:t>Pawłowska Z.: Ryzyko zawodowe. W: Bezpieczeństwo pracy i ergonomia. Red. nauk. D. </a:t>
            </a:r>
            <a:r>
              <a:rPr lang="pl-PL" b="1" dirty="0" err="1"/>
              <a:t>Koradecka</a:t>
            </a:r>
            <a:r>
              <a:rPr lang="pl-PL" b="1" dirty="0"/>
              <a:t>. </a:t>
            </a:r>
            <a:r>
              <a:rPr lang="pl-PL" dirty="0"/>
              <a:t>Ryzyko jest kombinacją częstości lub prawdopodobieństwa wystąpienia określonego zdarzenia niebezpiecznego (które może powodować szkodę) i konsekwencji związanych z tym zdarzeniem. </a:t>
            </a:r>
          </a:p>
          <a:p>
            <a:r>
              <a:rPr lang="pl-PL" dirty="0"/>
              <a:t>Przez </a:t>
            </a:r>
            <a:r>
              <a:rPr lang="pl-PL" u="sng" dirty="0"/>
              <a:t>ryzyko zawodowe</a:t>
            </a:r>
            <a:r>
              <a:rPr lang="pl-PL" dirty="0"/>
              <a:t> - rozumie się przez to prawdopodobieństwo wystąpienia niepożądanych zdarzeń związanych z wykonywaną pracą, powodujących straty, w szczególności wystąpienia u pracowników niekorzystnych skutków zdrowotnych w wyniku </a:t>
            </a:r>
            <a:r>
              <a:rPr lang="pl-PL" u="sng" dirty="0"/>
              <a:t>zagrożeń</a:t>
            </a:r>
            <a:r>
              <a:rPr lang="pl-PL" dirty="0"/>
              <a:t> zawodowych występujących w </a:t>
            </a:r>
            <a:r>
              <a:rPr lang="pl-PL" u="sng" dirty="0"/>
              <a:t>środowisku pracy</a:t>
            </a:r>
            <a:r>
              <a:rPr lang="pl-PL" dirty="0"/>
              <a:t> lub sposobów wykonywania pracy. (</a:t>
            </a:r>
            <a:r>
              <a:rPr lang="pl-PL" dirty="0" err="1"/>
              <a:t>Dz.U</a:t>
            </a:r>
            <a:r>
              <a:rPr lang="pl-PL" dirty="0"/>
              <a:t>. Nr 129  Poz. 844)</a:t>
            </a:r>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2335010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7FB43F-B295-45B7-ACF0-C8002FE31B9C}" type="slidenum">
              <a:rPr lang="pl-PL"/>
              <a:pPr/>
              <a:t>24</a:t>
            </a:fld>
            <a:endParaRPr lang="pl-PL"/>
          </a:p>
        </p:txBody>
      </p:sp>
      <p:sp>
        <p:nvSpPr>
          <p:cNvPr id="10242" name="Rectangle 2"/>
          <p:cNvSpPr>
            <a:spLocks noGrp="1" noRot="1" noChangeAspect="1" noChangeArrowheads="1" noTextEdit="1"/>
          </p:cNvSpPr>
          <p:nvPr>
            <p:ph type="sldImg"/>
          </p:nvPr>
        </p:nvSpPr>
        <p:spPr>
          <a:xfrm>
            <a:off x="854075" y="744538"/>
            <a:ext cx="4960938" cy="3722687"/>
          </a:xfrm>
          <a:ln/>
        </p:spPr>
      </p:sp>
      <p:sp>
        <p:nvSpPr>
          <p:cNvPr id="10243" name="Rectangle 3"/>
          <p:cNvSpPr>
            <a:spLocks noGrp="1" noChangeArrowheads="1"/>
          </p:cNvSpPr>
          <p:nvPr>
            <p:ph type="body" idx="1"/>
          </p:nvPr>
        </p:nvSpPr>
        <p:spPr/>
        <p:txBody>
          <a:bodyPr/>
          <a:lstStyle/>
          <a:p>
            <a:pPr defTabSz="903493">
              <a:defRPr/>
            </a:pPr>
            <a:r>
              <a:rPr lang="pl-PL" b="1" dirty="0"/>
              <a:t>Pawłowska Z.: Ryzyko zawodowe. W: Bezpieczeństwo pracy i ergonomia. Red. nauk. D. </a:t>
            </a:r>
            <a:r>
              <a:rPr lang="pl-PL" b="1" dirty="0" err="1"/>
              <a:t>Koradecka</a:t>
            </a:r>
            <a:r>
              <a:rPr lang="pl-PL" b="1" dirty="0"/>
              <a:t>. </a:t>
            </a:r>
            <a:r>
              <a:rPr lang="pl-PL" dirty="0"/>
              <a:t>Ryzyko jest kombinacją częstości lub prawdopodobieństwa wystąpienia określonego zdarzenia niebezpiecznego (które może powodować szkodę) i konsekwencji związanych z tym zdarzeniem. </a:t>
            </a:r>
          </a:p>
          <a:p>
            <a:r>
              <a:rPr lang="pl-PL" dirty="0"/>
              <a:t>Przez </a:t>
            </a:r>
            <a:r>
              <a:rPr lang="pl-PL" u="sng" dirty="0"/>
              <a:t>ryzyko zawodowe</a:t>
            </a:r>
            <a:r>
              <a:rPr lang="pl-PL" dirty="0"/>
              <a:t> - rozumie się przez to prawdopodobieństwo wystąpienia niepożądanych zdarzeń związanych z wykonywaną pracą, powodujących straty, w szczególności wystąpienia u pracowników niekorzystnych skutków zdrowotnych w wyniku </a:t>
            </a:r>
            <a:r>
              <a:rPr lang="pl-PL" u="sng" dirty="0"/>
              <a:t>zagrożeń</a:t>
            </a:r>
            <a:r>
              <a:rPr lang="pl-PL" dirty="0"/>
              <a:t> zawodowych występujących w </a:t>
            </a:r>
            <a:r>
              <a:rPr lang="pl-PL" u="sng" dirty="0"/>
              <a:t>środowisku pracy</a:t>
            </a:r>
            <a:r>
              <a:rPr lang="pl-PL" dirty="0"/>
              <a:t> lub sposobów wykonywania pracy. (</a:t>
            </a:r>
            <a:r>
              <a:rPr lang="pl-PL" dirty="0" err="1"/>
              <a:t>Dz.U</a:t>
            </a:r>
            <a:r>
              <a:rPr lang="pl-PL" dirty="0"/>
              <a:t>. Nr 129  Poz. 844)</a:t>
            </a:r>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263698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FDAACB43-3ECA-4E85-8762-4E8A724C6E17}" type="slidenum">
              <a:rPr lang="pl-PL">
                <a:solidFill>
                  <a:srgbClr val="000000"/>
                </a:solidFill>
              </a:rPr>
              <a:pPr defTabSz="898672">
                <a:defRPr/>
              </a:pPr>
              <a:t>25</a:t>
            </a:fld>
            <a:endParaRPr lang="pl-PL" dirty="0">
              <a:solidFill>
                <a:srgbClr val="000000"/>
              </a:solidFill>
            </a:endParaRPr>
          </a:p>
        </p:txBody>
      </p:sp>
      <p:sp>
        <p:nvSpPr>
          <p:cNvPr id="62466" name="Rectangle 1026"/>
          <p:cNvSpPr>
            <a:spLocks noGrp="1" noRot="1" noChangeAspect="1" noChangeArrowheads="1" noTextEdit="1"/>
          </p:cNvSpPr>
          <p:nvPr>
            <p:ph type="sldImg"/>
          </p:nvPr>
        </p:nvSpPr>
        <p:spPr>
          <a:xfrm>
            <a:off x="854075" y="744538"/>
            <a:ext cx="4960938" cy="3722687"/>
          </a:xfrm>
          <a:ln/>
        </p:spPr>
      </p:sp>
      <p:sp>
        <p:nvSpPr>
          <p:cNvPr id="62467" name="Rectangle 1027"/>
          <p:cNvSpPr>
            <a:spLocks noGrp="1" noChangeArrowheads="1"/>
          </p:cNvSpPr>
          <p:nvPr>
            <p:ph type="body" idx="1"/>
          </p:nvPr>
        </p:nvSpPr>
        <p:spPr/>
        <p:txBody>
          <a:bodyPr/>
          <a:lstStyle/>
          <a:p>
            <a:r>
              <a:rPr lang="pl-PL" b="1" dirty="0"/>
              <a:t>Pawłowska Z.: Ryzyko zawodowe. W: Bezpieczeństwo pracy i ergonomia. Red. nauk. D. </a:t>
            </a:r>
            <a:r>
              <a:rPr lang="pl-PL" b="1" dirty="0" err="1"/>
              <a:t>Koradecka</a:t>
            </a:r>
            <a:r>
              <a:rPr lang="pl-PL" b="1" dirty="0"/>
              <a:t>. T. 2. Warszawa, </a:t>
            </a:r>
            <a:r>
              <a:rPr lang="pl-PL" dirty="0"/>
              <a:t>Ryzyko towarzyszy każdej działalności człowieka i w powszechnym rozumieniu wiąże się z możliwością poniesienia straty. Jest ono konsekwencją występowania zagrożeń. Analizując ryzyko związane z działalnością produkcyjną trzeba wziąć pod uwagę zagrożenia powstające w systemie człowiek - obiekt techniczny – środowisko (</a:t>
            </a:r>
            <a:r>
              <a:rPr lang="pl-PL" dirty="0" err="1"/>
              <a:t>C-T-O</a:t>
            </a:r>
            <a:r>
              <a:rPr lang="pl-PL" dirty="0"/>
              <a:t>), w którym działalność ta jest realizowana. Każdy z elementów tego systemu może stanowić źródło zagrożenia i równocześnie każdego z nich mogą dotyczyć konsekwencje wywołanych zagrożeniem zdarzeń niepożądanych. W zależności od charakteru konsekwencji można mówić o ryzyku zawodowym, ryzyku środowiskowym, ryzyku utraty mienia itp. Z każdą z tych kategorii ryzyka są związane koszty</a:t>
            </a:r>
          </a:p>
          <a:p>
            <a:endParaRPr lang="pl-PL" dirty="0"/>
          </a:p>
        </p:txBody>
      </p:sp>
      <p:sp>
        <p:nvSpPr>
          <p:cNvPr id="5" name="Symbol zastępczy nagłówka 4"/>
          <p:cNvSpPr>
            <a:spLocks noGrp="1"/>
          </p:cNvSpPr>
          <p:nvPr>
            <p:ph type="hdr" sz="quarter" idx="10"/>
          </p:nvPr>
        </p:nvSpPr>
        <p:spPr/>
        <p:txBody>
          <a:bodyPr/>
          <a:lstStyle/>
          <a:p>
            <a:pPr algn="ctr" defTabSz="898672">
              <a:defRPr/>
            </a:pPr>
            <a:r>
              <a:rPr lang="pl-PL" dirty="0">
                <a:solidFill>
                  <a:srgbClr val="000000"/>
                </a:solidFill>
              </a:rPr>
              <a:t>IDENTYFIKACJA ZAGROŻEN</a:t>
            </a:r>
          </a:p>
        </p:txBody>
      </p:sp>
    </p:spTree>
    <p:extLst>
      <p:ext uri="{BB962C8B-B14F-4D97-AF65-F5344CB8AC3E}">
        <p14:creationId xmlns:p14="http://schemas.microsoft.com/office/powerpoint/2010/main" val="1403988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CE3485F9-7EB5-495C-ABD3-951A0E5F9D92}" type="slidenum">
              <a:rPr lang="pl-PL">
                <a:solidFill>
                  <a:srgbClr val="000000"/>
                </a:solidFill>
              </a:rPr>
              <a:pPr defTabSz="898672">
                <a:defRPr/>
              </a:pPr>
              <a:t>26</a:t>
            </a:fld>
            <a:endParaRPr lang="pl-PL">
              <a:solidFill>
                <a:srgbClr val="000000"/>
              </a:solidFill>
            </a:endParaRPr>
          </a:p>
        </p:txBody>
      </p:sp>
      <p:sp>
        <p:nvSpPr>
          <p:cNvPr id="13314" name="Rectangle 2"/>
          <p:cNvSpPr>
            <a:spLocks noGrp="1" noRot="1" noChangeAspect="1" noChangeArrowheads="1" noTextEdit="1"/>
          </p:cNvSpPr>
          <p:nvPr>
            <p:ph type="sldImg"/>
          </p:nvPr>
        </p:nvSpPr>
        <p:spPr>
          <a:xfrm>
            <a:off x="854075" y="744538"/>
            <a:ext cx="4960938" cy="3722687"/>
          </a:xfrm>
          <a:ln/>
        </p:spPr>
      </p:sp>
      <p:sp>
        <p:nvSpPr>
          <p:cNvPr id="13316" name="Rectangle 4"/>
          <p:cNvSpPr>
            <a:spLocks noGrp="1" noChangeArrowheads="1"/>
          </p:cNvSpPr>
          <p:nvPr>
            <p:ph type="body" idx="1"/>
          </p:nvPr>
        </p:nvSpPr>
        <p:spPr/>
        <p:txBody>
          <a:bodyPr/>
          <a:lstStyle/>
          <a:p>
            <a:r>
              <a:rPr lang="pl-PL" b="1" dirty="0"/>
              <a:t>Pawłowska Z.: Ryzyko zawodowe. W: Bezpieczeństwo pracy i ergonomia. Red. nauk. D. </a:t>
            </a:r>
            <a:r>
              <a:rPr lang="pl-PL" b="1" dirty="0" err="1"/>
              <a:t>Koradecka</a:t>
            </a:r>
            <a:r>
              <a:rPr lang="pl-PL" b="1" dirty="0"/>
              <a:t>. T. 2. Warszawa, CIOP 1999</a:t>
            </a:r>
          </a:p>
          <a:p>
            <a:r>
              <a:rPr lang="pl-PL" dirty="0"/>
              <a:t>Wszystkie definicje ryzyka ujmują jednocześnie dwa elementy: prawdopodobieństwo wystąpienia strat będących następstwem zagrożenia oraz wielkość tych strat. W odniesieniu do człowieka uczestniczącego w procesie produkcyjnym ryzyko - nazywane ryzykiem zawodowym - określa prawdopodobieństwo wystąpienia szkodliwych dla zdrowia następstw zagrożeń związanych z procesem pracy (urazów lub zachorowań), z uwzględnieniem ich ciężkości. </a:t>
            </a:r>
          </a:p>
          <a:p>
            <a:r>
              <a:rPr lang="pl-PL" b="1" dirty="0"/>
              <a:t>Rozporządzanie Ministra Gospodarki z dnia 30.10.2002 w sprawie minimalnych wymagań dotyczących bezpieczeństwa i higieny pracy w zakresie użytkowania maszyn przez pracowników podczas pracy.</a:t>
            </a:r>
          </a:p>
          <a:p>
            <a:r>
              <a:rPr lang="pl-PL" b="1" dirty="0"/>
              <a:t>Strefa niebezpieczna –</a:t>
            </a:r>
            <a:r>
              <a:rPr lang="pl-PL" dirty="0"/>
              <a:t>strefa w obrębie oraz wokół maszyny, w której występuje ryzyko dla zdrowia lub bezpieczeństwa pracownika.</a:t>
            </a:r>
          </a:p>
          <a:p>
            <a:r>
              <a:rPr lang="pl-PL" b="1" dirty="0"/>
              <a:t>Pracownik narażony</a:t>
            </a:r>
            <a:r>
              <a:rPr lang="pl-PL" dirty="0"/>
              <a:t> – pracownik znajdujący się w strefie niebezpiecznej.</a:t>
            </a:r>
          </a:p>
          <a:p>
            <a:r>
              <a:rPr lang="pl-PL" b="1" dirty="0"/>
              <a:t>Operator </a:t>
            </a:r>
            <a:r>
              <a:rPr lang="pl-PL" dirty="0"/>
              <a:t>– pracownik, któremu powierzono użytkowanie maszyny,</a:t>
            </a:r>
          </a:p>
          <a:p>
            <a:r>
              <a:rPr lang="pl-PL" b="1" dirty="0"/>
              <a:t>Ładunek nieprowadzony</a:t>
            </a:r>
            <a:r>
              <a:rPr lang="pl-PL" dirty="0"/>
              <a:t> – ładunek, który nie przemieszcza się po stałym torze ustalonym za pomocą sztywnych prowadnic lub innych środków technicznych. </a:t>
            </a:r>
          </a:p>
          <a:p>
            <a:endParaRPr lang="pl-PL" dirty="0"/>
          </a:p>
        </p:txBody>
      </p:sp>
      <p:sp>
        <p:nvSpPr>
          <p:cNvPr id="5" name="Symbol zastępczy nagłówka 4"/>
          <p:cNvSpPr>
            <a:spLocks noGrp="1"/>
          </p:cNvSpPr>
          <p:nvPr>
            <p:ph type="hdr" sz="quarter" idx="10"/>
          </p:nvPr>
        </p:nvSpPr>
        <p:spPr/>
        <p:txBody>
          <a:bodyPr/>
          <a:lstStyle/>
          <a:p>
            <a:pPr algn="ctr" defTabSz="898672">
              <a:defRPr/>
            </a:pPr>
            <a:r>
              <a:rPr lang="pl-PL" dirty="0">
                <a:solidFill>
                  <a:srgbClr val="000000"/>
                </a:solidFill>
              </a:rPr>
              <a:t>IDENTYFIKACJA ZAGROŻEN</a:t>
            </a:r>
          </a:p>
        </p:txBody>
      </p:sp>
    </p:spTree>
    <p:extLst>
      <p:ext uri="{BB962C8B-B14F-4D97-AF65-F5344CB8AC3E}">
        <p14:creationId xmlns:p14="http://schemas.microsoft.com/office/powerpoint/2010/main" val="2876222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2C51E694-1AF1-4C13-8F61-1733867234C7}" type="slidenum">
              <a:rPr lang="pl-PL">
                <a:solidFill>
                  <a:srgbClr val="000000"/>
                </a:solidFill>
              </a:rPr>
              <a:pPr defTabSz="898672">
                <a:defRPr/>
              </a:pPr>
              <a:t>27</a:t>
            </a:fld>
            <a:endParaRPr lang="pl-PL">
              <a:solidFill>
                <a:srgbClr val="000000"/>
              </a:solidFill>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pl-PL" b="1" dirty="0" err="1"/>
              <a:t>Tytyk</a:t>
            </a:r>
            <a:r>
              <a:rPr lang="pl-PL" b="1" dirty="0"/>
              <a:t> E.: Metodologia projektowania ergonomicznego w budowie maszyn. </a:t>
            </a:r>
            <a:r>
              <a:rPr lang="pl-PL" dirty="0"/>
              <a:t>Nazwę: elementarny system człowiek–obiekt techniczny przyjęto dla systemu złożonego z jednego człowieka oraz określonej liczby i rodzajów środków technicznych, którymi on posługuje się przy wykonywaniu zaplanowanego zadania w określonym czasie i w określony sposób. Elementarność systemu – jako cecha jego struktury – polega na tym, że pozbawienie go dowolnego elementu narusza jego zdolność do wykonywania zaplanowanych zadań. Elementarne systemy człowiek–obiekt techniczny mogą różnić się znacznie pod względem np.:</a:t>
            </a:r>
          </a:p>
          <a:p>
            <a:r>
              <a:rPr lang="pl-PL" dirty="0"/>
              <a:t>               zakresu i stopnia trudności (lub złożoności) wykonywanych zadań</a:t>
            </a:r>
          </a:p>
          <a:p>
            <a:r>
              <a:rPr lang="pl-PL" dirty="0"/>
              <a:t>               intensywności wpływu na otoczenie (zwłaszcza na czynniki środowiska fizycznego, chemicznego i biologicznego)</a:t>
            </a:r>
          </a:p>
          <a:p>
            <a:r>
              <a:rPr lang="pl-PL" dirty="0"/>
              <a:t>               siły powiązań z innymi systemami elementarnymi</a:t>
            </a:r>
          </a:p>
          <a:p>
            <a:r>
              <a:rPr lang="pl-PL" dirty="0"/>
              <a:t>               znaczenia dla działania </a:t>
            </a:r>
            <a:r>
              <a:rPr lang="pl-PL" dirty="0" err="1"/>
              <a:t>nadsystemu</a:t>
            </a:r>
            <a:r>
              <a:rPr lang="pl-PL" dirty="0"/>
              <a:t> itp. </a:t>
            </a:r>
          </a:p>
          <a:p>
            <a:r>
              <a:rPr lang="pl-PL" dirty="0"/>
              <a:t>Praktycznie każdy system elementarny może być utożsamiany ze stanowiskiem pracy, jeżeli rozważania dotyczą zawodowej działalności człowieka. Można powiedzieć, że koniecznym i dostatecznym warunkiem istnienia systemu elementarnego jest obecność człowieka wykonującego określone zadanie, gdyż z punktu widzenia ergonomii tylko takie obiekty są przedmiotem jej zainteresowania. Dla różnych technologii i różnych poziomów mechanizacji i automatyzacji prac określić można trzy typy elementarnych systemów: </a:t>
            </a:r>
          </a:p>
          <a:p>
            <a:pPr>
              <a:buFontTx/>
              <a:buChar char="•"/>
            </a:pPr>
            <a:r>
              <a:rPr lang="pl-PL" dirty="0"/>
              <a:t>człowiek–obiekt techniczny:</a:t>
            </a:r>
          </a:p>
          <a:p>
            <a:pPr>
              <a:buFontTx/>
              <a:buChar char="•"/>
            </a:pPr>
            <a:r>
              <a:rPr lang="pl-PL" dirty="0"/>
              <a:t>systemy złożone z jednego człowieka i jednej maszyny (narzędzia), np. tokarz przy tokarce, kowal przy młocie, kierowca w kabinie pojazdu, człowiek przy komputerze</a:t>
            </a:r>
          </a:p>
          <a:p>
            <a:pPr>
              <a:buFontTx/>
              <a:buChar char="•"/>
            </a:pPr>
            <a:r>
              <a:rPr lang="pl-PL" dirty="0"/>
              <a:t>systemy złożone z człowieka i fragmentu większego urządzenia technicznego, np. robotnik pracujący przy montażowej linii potokowej lub zagregowanej obrabiarce</a:t>
            </a:r>
          </a:p>
          <a:p>
            <a:pPr>
              <a:buFontTx/>
              <a:buChar char="•"/>
            </a:pPr>
            <a:r>
              <a:rPr lang="pl-PL" dirty="0"/>
              <a:t>systemy złożone z jednego człowieka i większej liczby pojedynczych, jednocześnie pracujących maszyn, np. robotnik nadzorujący pracę automatów tokarskich. </a:t>
            </a:r>
          </a:p>
          <a:p>
            <a:r>
              <a:rPr lang="pl-PL" b="1" dirty="0" err="1"/>
              <a:t>Barker</a:t>
            </a:r>
            <a:r>
              <a:rPr lang="pl-PL" b="1" dirty="0"/>
              <a:t> R., Longman C.: Modelowanie funkcji i procesów WNT Warszawa 1996 s 191-195</a:t>
            </a:r>
          </a:p>
          <a:p>
            <a:r>
              <a:rPr lang="pl-PL" dirty="0"/>
              <a:t>System to zdefiniowana współdziałająca kolekcja faktów, procedur i procesów, łącznie z organizacją ludzi, maszyn, różnych mechanizmów i innych zasobów, które te procedury wykonują.</a:t>
            </a:r>
          </a:p>
          <a:p>
            <a:r>
              <a:rPr lang="pl-PL" dirty="0"/>
              <a:t>Proces to definicja sposobu wykonywania przez system jednej lub więcej funkcji.</a:t>
            </a:r>
          </a:p>
        </p:txBody>
      </p:sp>
    </p:spTree>
    <p:extLst>
      <p:ext uri="{BB962C8B-B14F-4D97-AF65-F5344CB8AC3E}">
        <p14:creationId xmlns:p14="http://schemas.microsoft.com/office/powerpoint/2010/main" val="2598061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5772C39B-5141-462A-A848-B505383ADFCB}" type="slidenum">
              <a:rPr lang="pl-PL">
                <a:solidFill>
                  <a:srgbClr val="000000"/>
                </a:solidFill>
              </a:rPr>
              <a:pPr defTabSz="898672">
                <a:defRPr/>
              </a:pPr>
              <a:t>28</a:t>
            </a:fld>
            <a:endParaRPr lang="pl-PL">
              <a:solidFill>
                <a:srgbClr val="000000"/>
              </a:solidFill>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pPr algn="just"/>
            <a:endParaRPr lang="pl-PL"/>
          </a:p>
          <a:p>
            <a:endParaRPr lang="pl-PL"/>
          </a:p>
        </p:txBody>
      </p:sp>
    </p:spTree>
    <p:extLst>
      <p:ext uri="{BB962C8B-B14F-4D97-AF65-F5344CB8AC3E}">
        <p14:creationId xmlns:p14="http://schemas.microsoft.com/office/powerpoint/2010/main" val="1590269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363A2FD8-8536-440B-A400-493607C4A2AC}" type="slidenum">
              <a:rPr lang="pl-PL">
                <a:solidFill>
                  <a:srgbClr val="000000"/>
                </a:solidFill>
              </a:rPr>
              <a:pPr defTabSz="898672">
                <a:defRPr/>
              </a:pPr>
              <a:t>29</a:t>
            </a:fld>
            <a:endParaRPr lang="pl-PL">
              <a:solidFill>
                <a:srgbClr val="000000"/>
              </a:solidFill>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pPr algn="just"/>
            <a:endParaRPr lang="pl-PL"/>
          </a:p>
          <a:p>
            <a:endParaRPr lang="pl-PL"/>
          </a:p>
        </p:txBody>
      </p:sp>
    </p:spTree>
    <p:extLst>
      <p:ext uri="{BB962C8B-B14F-4D97-AF65-F5344CB8AC3E}">
        <p14:creationId xmlns:p14="http://schemas.microsoft.com/office/powerpoint/2010/main" val="3380883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C069B0FA-58DE-4C88-99AB-CEA549947854}" type="slidenum">
              <a:rPr lang="pl-PL">
                <a:solidFill>
                  <a:srgbClr val="000000"/>
                </a:solidFill>
              </a:rPr>
              <a:pPr defTabSz="898672">
                <a:defRPr/>
              </a:pPr>
              <a:t>30</a:t>
            </a:fld>
            <a:endParaRPr lang="pl-PL">
              <a:solidFill>
                <a:srgbClr val="000000"/>
              </a:solidFill>
            </a:endParaRPr>
          </a:p>
        </p:txBody>
      </p:sp>
      <p:sp>
        <p:nvSpPr>
          <p:cNvPr id="32770" name="Rectangle 2"/>
          <p:cNvSpPr>
            <a:spLocks noGrp="1" noRot="1" noChangeAspect="1" noChangeArrowheads="1" noTextEdit="1"/>
          </p:cNvSpPr>
          <p:nvPr>
            <p:ph type="sldImg"/>
          </p:nvPr>
        </p:nvSpPr>
        <p:spPr>
          <a:xfrm>
            <a:off x="854075" y="744538"/>
            <a:ext cx="4960938" cy="3722687"/>
          </a:xfrm>
          <a:ln/>
        </p:spPr>
      </p:sp>
      <p:sp>
        <p:nvSpPr>
          <p:cNvPr id="32772" name="Rectangle 4"/>
          <p:cNvSpPr>
            <a:spLocks noGrp="1" noChangeArrowheads="1"/>
          </p:cNvSpPr>
          <p:nvPr>
            <p:ph type="body" idx="1"/>
          </p:nvPr>
        </p:nvSpPr>
        <p:spPr/>
        <p:txBody>
          <a:bodyPr/>
          <a:lstStyle/>
          <a:p>
            <a:r>
              <a:rPr lang="pl-PL" b="1" dirty="0"/>
              <a:t>PN-ISO 4225Ak:1999</a:t>
            </a:r>
          </a:p>
          <a:p>
            <a:r>
              <a:rPr lang="pl-PL" dirty="0"/>
              <a:t>Za stanowisko pracy uważa się miejsce, w którym</a:t>
            </a:r>
            <a:r>
              <a:rPr lang="pl-PL" baseline="0" dirty="0"/>
              <a:t> </a:t>
            </a:r>
            <a:r>
              <a:rPr lang="pl-PL" dirty="0"/>
              <a:t>pracownik wykonuje czynności zawodowe stale lub okresowo</a:t>
            </a:r>
            <a:r>
              <a:rPr lang="pl-PL" baseline="0" dirty="0"/>
              <a:t> </a:t>
            </a:r>
            <a:r>
              <a:rPr lang="pl-PL" dirty="0"/>
              <a:t>PN-ISO 4225Ak:1999</a:t>
            </a:r>
          </a:p>
          <a:p>
            <a:pPr marL="225873" indent="-225873">
              <a:lnSpc>
                <a:spcPct val="80000"/>
              </a:lnSpc>
              <a:spcBef>
                <a:spcPct val="50000"/>
              </a:spcBef>
              <a:buFont typeface="+mj-lt"/>
              <a:buAutoNum type="arabicPeriod"/>
            </a:pPr>
            <a:r>
              <a:rPr lang="pl-PL" dirty="0">
                <a:latin typeface="Arial" pitchFamily="34" charset="0"/>
                <a:cs typeface="Arial" pitchFamily="34" charset="0"/>
              </a:rPr>
              <a:t>Karty bezpieczeństwa i ochrony zdrowia na stanowiskach pracy</a:t>
            </a:r>
          </a:p>
          <a:p>
            <a:pPr marL="225873" indent="-225873">
              <a:spcBef>
                <a:spcPct val="50000"/>
              </a:spcBef>
              <a:buFont typeface="+mj-lt"/>
              <a:buAutoNum type="arabicPeriod"/>
            </a:pPr>
            <a:r>
              <a:rPr lang="pl-PL" dirty="0">
                <a:latin typeface="Arial" pitchFamily="34" charset="0"/>
                <a:cs typeface="Arial" pitchFamily="34" charset="0"/>
              </a:rPr>
              <a:t>Sprawozdanie o warunkach pracy Z10</a:t>
            </a:r>
          </a:p>
          <a:p>
            <a:pPr marL="225873" indent="-225873">
              <a:spcBef>
                <a:spcPct val="50000"/>
              </a:spcBef>
              <a:buFont typeface="+mj-lt"/>
              <a:buAutoNum type="arabicPeriod"/>
            </a:pPr>
            <a:r>
              <a:rPr lang="pl-PL" dirty="0">
                <a:latin typeface="Arial" pitchFamily="34" charset="0"/>
                <a:cs typeface="Arial" pitchFamily="34" charset="0"/>
              </a:rPr>
              <a:t>Plany pomiarów czynników na stanowiskach pracy</a:t>
            </a:r>
          </a:p>
          <a:p>
            <a:pPr marL="225873" indent="-225873">
              <a:spcBef>
                <a:spcPct val="50000"/>
              </a:spcBef>
              <a:buFont typeface="+mj-lt"/>
              <a:buAutoNum type="arabicPeriod"/>
            </a:pPr>
            <a:r>
              <a:rPr lang="pl-PL" dirty="0">
                <a:latin typeface="Arial" pitchFamily="34" charset="0"/>
                <a:cs typeface="Arial" pitchFamily="34" charset="0"/>
              </a:rPr>
              <a:t>Zestawienia stanowisk, na których przekroczone są wartości dopuszczalne</a:t>
            </a:r>
          </a:p>
          <a:p>
            <a:pPr marL="225873" indent="-225873">
              <a:spcBef>
                <a:spcPct val="50000"/>
              </a:spcBef>
              <a:buFont typeface="+mj-lt"/>
              <a:buAutoNum type="arabicPeriod"/>
            </a:pPr>
            <a:r>
              <a:rPr lang="pl-PL" dirty="0">
                <a:latin typeface="Arial" pitchFamily="34" charset="0"/>
                <a:cs typeface="Arial" pitchFamily="34" charset="0"/>
              </a:rPr>
              <a:t>Wykazy stanowisk, na których pracownicy otrzymują świadczenia</a:t>
            </a:r>
          </a:p>
          <a:p>
            <a:pPr marL="225873" indent="-225873">
              <a:spcBef>
                <a:spcPct val="50000"/>
              </a:spcBef>
              <a:buFont typeface="+mj-lt"/>
              <a:buAutoNum type="arabicPeriod"/>
            </a:pPr>
            <a:r>
              <a:rPr lang="pl-PL" dirty="0">
                <a:latin typeface="Arial" pitchFamily="34" charset="0"/>
                <a:cs typeface="Arial" pitchFamily="34" charset="0"/>
              </a:rPr>
              <a:t>Zestawienia stanowisk zakwalifikowanych do poszczególnych kategorii ryzyka</a:t>
            </a:r>
          </a:p>
          <a:p>
            <a:pPr marL="225873" indent="-225873">
              <a:spcBef>
                <a:spcPct val="50000"/>
              </a:spcBef>
              <a:buFont typeface="+mj-lt"/>
              <a:buAutoNum type="arabicPeriod"/>
            </a:pPr>
            <a:r>
              <a:rPr lang="pl-PL" dirty="0">
                <a:latin typeface="Arial" pitchFamily="34" charset="0"/>
                <a:cs typeface="Arial" pitchFamily="34" charset="0"/>
              </a:rPr>
              <a:t>Zestawienia działań ograniczających poziom ryzyka zawodowego</a:t>
            </a:r>
          </a:p>
          <a:p>
            <a:pPr marL="225873" indent="-225873">
              <a:spcBef>
                <a:spcPct val="50000"/>
              </a:spcBef>
              <a:buFont typeface="+mj-lt"/>
              <a:buAutoNum type="arabicPeriod"/>
            </a:pPr>
            <a:r>
              <a:rPr lang="pl-PL" dirty="0">
                <a:latin typeface="Arial" pitchFamily="34" charset="0"/>
                <a:cs typeface="Arial" pitchFamily="34" charset="0"/>
              </a:rPr>
              <a:t>Wykazy czynników szkodliwych i uciążliwych w przedsiębiorstwie</a:t>
            </a:r>
          </a:p>
          <a:p>
            <a:pPr marL="225873" indent="-225873">
              <a:lnSpc>
                <a:spcPct val="80000"/>
              </a:lnSpc>
              <a:spcBef>
                <a:spcPct val="50000"/>
              </a:spcBef>
              <a:buFont typeface="+mj-lt"/>
              <a:buAutoNum type="arabicPeriod"/>
            </a:pPr>
            <a:r>
              <a:rPr lang="pl-PL" dirty="0">
                <a:latin typeface="Arial" pitchFamily="34" charset="0"/>
                <a:cs typeface="Arial" pitchFamily="34" charset="0"/>
              </a:rPr>
              <a:t>Statystyczna karta wypadku</a:t>
            </a:r>
          </a:p>
          <a:p>
            <a:pPr marL="225873" indent="-225873">
              <a:spcBef>
                <a:spcPct val="50000"/>
              </a:spcBef>
              <a:buFont typeface="+mj-lt"/>
              <a:buAutoNum type="arabicPeriod"/>
            </a:pPr>
            <a:r>
              <a:rPr lang="pl-PL" dirty="0">
                <a:latin typeface="Arial" pitchFamily="34" charset="0"/>
                <a:cs typeface="Arial" pitchFamily="34" charset="0"/>
              </a:rPr>
              <a:t>Protokół powypadkowy</a:t>
            </a:r>
          </a:p>
          <a:p>
            <a:pPr marL="225873" indent="-225873">
              <a:spcBef>
                <a:spcPct val="50000"/>
              </a:spcBef>
              <a:buFont typeface="+mj-lt"/>
              <a:buAutoNum type="arabicPeriod"/>
            </a:pPr>
            <a:r>
              <a:rPr lang="pl-PL" dirty="0">
                <a:latin typeface="Arial" pitchFamily="34" charset="0"/>
                <a:cs typeface="Arial" pitchFamily="34" charset="0"/>
              </a:rPr>
              <a:t>Dokumenty związane (protokół z oględzin miejsca wypadku, protokół z przesłuchania świadka wypadku)</a:t>
            </a:r>
          </a:p>
          <a:p>
            <a:pPr marL="225873" indent="-225873">
              <a:spcBef>
                <a:spcPct val="50000"/>
              </a:spcBef>
              <a:buFont typeface="+mj-lt"/>
              <a:buAutoNum type="arabicPeriod"/>
            </a:pPr>
            <a:r>
              <a:rPr lang="pl-PL" dirty="0">
                <a:latin typeface="Arial" pitchFamily="34" charset="0"/>
                <a:cs typeface="Arial" pitchFamily="34" charset="0"/>
              </a:rPr>
              <a:t>Zestawienia zbiorcze i przekrojowe (wypadki i straty materialne w wybranym roku kalendarzowym itp..)</a:t>
            </a:r>
          </a:p>
          <a:p>
            <a:endParaRPr lang="pl-PL" dirty="0"/>
          </a:p>
        </p:txBody>
      </p:sp>
      <p:sp>
        <p:nvSpPr>
          <p:cNvPr id="5" name="Symbol zastępczy nagłówka 4"/>
          <p:cNvSpPr>
            <a:spLocks noGrp="1"/>
          </p:cNvSpPr>
          <p:nvPr>
            <p:ph type="hdr" sz="quarter" idx="10"/>
          </p:nvPr>
        </p:nvSpPr>
        <p:spPr/>
        <p:txBody>
          <a:bodyPr/>
          <a:lstStyle/>
          <a:p>
            <a:pPr algn="ctr" defTabSz="898672">
              <a:defRPr/>
            </a:pPr>
            <a:r>
              <a:rPr lang="pl-PL" dirty="0">
                <a:solidFill>
                  <a:srgbClr val="000000"/>
                </a:solidFill>
              </a:rPr>
              <a:t>IDENTYFIKACJA ZAGROŻEN</a:t>
            </a:r>
          </a:p>
        </p:txBody>
      </p:sp>
    </p:spTree>
    <p:extLst>
      <p:ext uri="{BB962C8B-B14F-4D97-AF65-F5344CB8AC3E}">
        <p14:creationId xmlns:p14="http://schemas.microsoft.com/office/powerpoint/2010/main" val="1695998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DAF82918-B7D1-42AF-9061-21D0F3D12029}" type="slidenum">
              <a:rPr lang="pl-PL">
                <a:solidFill>
                  <a:srgbClr val="000000"/>
                </a:solidFill>
              </a:rPr>
              <a:pPr defTabSz="898672">
                <a:defRPr/>
              </a:pPr>
              <a:t>31</a:t>
            </a:fld>
            <a:endParaRPr lang="pl-PL">
              <a:solidFill>
                <a:srgbClr val="000000"/>
              </a:solidFill>
            </a:endParaRPr>
          </a:p>
        </p:txBody>
      </p:sp>
      <p:sp>
        <p:nvSpPr>
          <p:cNvPr id="88066" name="Rectangle 2"/>
          <p:cNvSpPr>
            <a:spLocks noGrp="1" noRot="1" noChangeAspect="1" noChangeArrowheads="1" noTextEdit="1"/>
          </p:cNvSpPr>
          <p:nvPr>
            <p:ph type="sldImg"/>
          </p:nvPr>
        </p:nvSpPr>
        <p:spPr>
          <a:xfrm>
            <a:off x="854075" y="744538"/>
            <a:ext cx="4960938" cy="3722687"/>
          </a:xfrm>
          <a:ln/>
        </p:spPr>
      </p:sp>
      <p:sp>
        <p:nvSpPr>
          <p:cNvPr id="88067" name="Rectangle 3"/>
          <p:cNvSpPr>
            <a:spLocks noGrp="1" noChangeArrowheads="1"/>
          </p:cNvSpPr>
          <p:nvPr>
            <p:ph type="body" idx="1"/>
          </p:nvPr>
        </p:nvSpPr>
        <p:spPr/>
        <p:txBody>
          <a:bodyPr/>
          <a:lstStyle/>
          <a:p>
            <a:r>
              <a:rPr lang="pl-PL" b="1" dirty="0"/>
              <a:t>Pawłowska Z.: Ryzyko zawodowe. W: Bezpieczeństwo pracy i ergonomia. </a:t>
            </a:r>
          </a:p>
          <a:p>
            <a:r>
              <a:rPr lang="pl-PL" dirty="0"/>
              <a:t>Po zidentyfikowaniu czynników określa się narażenie pracowników na ich działanie (np. wyznaczając wartości parametrów, które to narażenie charakteryzują). Poziom narażenia decyduje o ocenie ryzyka zawodowego związanego z narażeniem na określony czynnik.</a:t>
            </a:r>
          </a:p>
          <a:p>
            <a:r>
              <a:rPr lang="pl-PL" dirty="0"/>
              <a:t>Dopuszczalny poziom narażenia może być różny dla różnych grup osób (np. kobiety, mężczyźni, młodociani, niepełnosprawni).</a:t>
            </a:r>
          </a:p>
          <a:p>
            <a:r>
              <a:rPr lang="pl-PL" dirty="0"/>
              <a:t>Wszystkie te czynniki można podzielić na:</a:t>
            </a:r>
          </a:p>
          <a:p>
            <a:pPr marL="225873" indent="-225873">
              <a:buFont typeface="+mj-lt"/>
              <a:buAutoNum type="arabicPeriod"/>
            </a:pPr>
            <a:r>
              <a:rPr lang="pl-PL" dirty="0"/>
              <a:t> fizyczne, takie jak wibracje, hałas, promieniowanie itp.; wśród czynników fizycznych często</a:t>
            </a:r>
            <a:r>
              <a:rPr lang="pl-PL" baseline="0" dirty="0"/>
              <a:t> </a:t>
            </a:r>
            <a:r>
              <a:rPr lang="pl-PL" dirty="0"/>
              <a:t>osobno wymienia się czynniki mechaniczne</a:t>
            </a:r>
          </a:p>
          <a:p>
            <a:pPr marL="225873" indent="-225873">
              <a:buFont typeface="+mj-lt"/>
              <a:buAutoNum type="arabicPeriod"/>
            </a:pPr>
            <a:r>
              <a:rPr lang="pl-PL" dirty="0"/>
              <a:t> chemiczne</a:t>
            </a:r>
          </a:p>
          <a:p>
            <a:pPr marL="225873" indent="-225873">
              <a:buFont typeface="+mj-lt"/>
              <a:buAutoNum type="arabicPeriod"/>
            </a:pPr>
            <a:r>
              <a:rPr lang="pl-PL" dirty="0"/>
              <a:t> psychofizyczne, do których należą na przykład obciążenie fizyczne (statyczne lub</a:t>
            </a:r>
            <a:r>
              <a:rPr lang="pl-PL" baseline="0" dirty="0"/>
              <a:t> </a:t>
            </a:r>
            <a:r>
              <a:rPr lang="pl-PL" dirty="0"/>
              <a:t>dynamiczne), stres</a:t>
            </a:r>
          </a:p>
          <a:p>
            <a:pPr marL="225873" indent="-225873">
              <a:buFont typeface="+mj-lt"/>
              <a:buAutoNum type="arabicPeriod"/>
            </a:pPr>
            <a:r>
              <a:rPr lang="pl-PL" dirty="0"/>
              <a:t> biologiczne, jak np. bakterie i wirusy</a:t>
            </a:r>
          </a:p>
          <a:p>
            <a:pPr defTabSz="903493">
              <a:defRPr/>
            </a:pPr>
            <a:r>
              <a:rPr lang="pl-PL" dirty="0"/>
              <a:t>Identyfikacja zagrożeń polega na systematycznej analizie zebranych informacji w celu stwierdzenia:</a:t>
            </a:r>
          </a:p>
          <a:p>
            <a:pPr defTabSz="903493">
              <a:buFont typeface="Arial" pitchFamily="34" charset="0"/>
              <a:buChar char="•"/>
              <a:defRPr/>
            </a:pPr>
            <a:r>
              <a:rPr lang="pl-PL" b="1" dirty="0"/>
              <a:t> </a:t>
            </a:r>
            <a:r>
              <a:rPr lang="pl-PL" dirty="0"/>
              <a:t>Jakie zagrożenia występują na stanowisku pracy?</a:t>
            </a:r>
          </a:p>
          <a:p>
            <a:pPr defTabSz="903493">
              <a:buFont typeface="Arial" pitchFamily="34" charset="0"/>
              <a:buChar char="•"/>
              <a:defRPr/>
            </a:pPr>
            <a:r>
              <a:rPr lang="pl-PL" dirty="0"/>
              <a:t> Kto może być zagrożony pracując lub przebywając na stanowisku pracy?</a:t>
            </a:r>
          </a:p>
          <a:p>
            <a:pPr defTabSz="903493">
              <a:defRPr/>
            </a:pPr>
            <a:r>
              <a:rPr lang="pl-PL" b="1" u="sng" dirty="0"/>
              <a:t>Maszyna</a:t>
            </a:r>
            <a:r>
              <a:rPr lang="pl-PL" b="1" dirty="0"/>
              <a:t> – </a:t>
            </a:r>
            <a:r>
              <a:rPr lang="pl-PL" dirty="0"/>
              <a:t>należy rozumieć wszelkie maszyny i inne urządzenia techniczne, narzędzia oraz instalacje użytkowane podczas pracy.</a:t>
            </a:r>
          </a:p>
          <a:p>
            <a:pPr defTabSz="903493">
              <a:defRPr/>
            </a:pPr>
            <a:r>
              <a:rPr lang="pl-PL" b="1" u="sng" dirty="0"/>
              <a:t>Użytkowanie maszyny</a:t>
            </a:r>
            <a:r>
              <a:rPr lang="pl-PL" b="1" dirty="0"/>
              <a:t> – </a:t>
            </a:r>
            <a:r>
              <a:rPr lang="pl-PL" dirty="0"/>
              <a:t>należy rozumieć wykonywanie wszelkich czynności związanych z maszyną, w szczególności jej uruchamianie lub zatrzymywanie, posługiwanie się nią, transportowanie, naprawianie, modernizowanie, modyfikowanie, naprawianie, modernizowanie, konserwowanie i obsługiwanie, w tym także czyszczenie.</a:t>
            </a:r>
          </a:p>
          <a:p>
            <a:pPr defTabSz="903493">
              <a:defRPr/>
            </a:pPr>
            <a:endParaRPr lang="pl-PL" dirty="0"/>
          </a:p>
          <a:p>
            <a:pPr defTabSz="903493">
              <a:buFont typeface="Arial" pitchFamily="34" charset="0"/>
              <a:buChar char="•"/>
              <a:defRPr/>
            </a:pPr>
            <a:endParaRPr lang="pl-PL" b="1" dirty="0"/>
          </a:p>
          <a:p>
            <a:pPr>
              <a:buFont typeface="Arial" pitchFamily="34" charset="0"/>
              <a:buChar char="•"/>
            </a:pPr>
            <a:endParaRPr lang="pl-PL" dirty="0"/>
          </a:p>
        </p:txBody>
      </p:sp>
      <p:sp>
        <p:nvSpPr>
          <p:cNvPr id="5" name="Symbol zastępczy nagłówka 4"/>
          <p:cNvSpPr>
            <a:spLocks noGrp="1"/>
          </p:cNvSpPr>
          <p:nvPr>
            <p:ph type="hdr" sz="quarter" idx="10"/>
          </p:nvPr>
        </p:nvSpPr>
        <p:spPr/>
        <p:txBody>
          <a:bodyPr/>
          <a:lstStyle/>
          <a:p>
            <a:pPr algn="ctr" defTabSz="898672">
              <a:defRPr/>
            </a:pPr>
            <a:r>
              <a:rPr lang="pl-PL" dirty="0">
                <a:solidFill>
                  <a:srgbClr val="000000"/>
                </a:solidFill>
              </a:rPr>
              <a:t>IDENTYFIKACJA ZAGROŻEN</a:t>
            </a:r>
          </a:p>
        </p:txBody>
      </p:sp>
    </p:spTree>
    <p:extLst>
      <p:ext uri="{BB962C8B-B14F-4D97-AF65-F5344CB8AC3E}">
        <p14:creationId xmlns:p14="http://schemas.microsoft.com/office/powerpoint/2010/main" val="1701230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B55713-C273-4796-B043-A4824DA3167E}" type="slidenum">
              <a:rPr lang="pl-PL"/>
              <a:pPr/>
              <a:t>3</a:t>
            </a:fld>
            <a:endParaRPr lang="pl-PL"/>
          </a:p>
        </p:txBody>
      </p:sp>
      <p:sp>
        <p:nvSpPr>
          <p:cNvPr id="15362" name="Rectangle 2"/>
          <p:cNvSpPr>
            <a:spLocks noGrp="1" noRot="1" noChangeAspect="1" noChangeArrowheads="1" noTextEdit="1"/>
          </p:cNvSpPr>
          <p:nvPr>
            <p:ph type="sldImg"/>
          </p:nvPr>
        </p:nvSpPr>
        <p:spPr>
          <a:xfrm>
            <a:off x="854075" y="744538"/>
            <a:ext cx="4960938" cy="3722687"/>
          </a:xfrm>
          <a:ln/>
        </p:spPr>
      </p:sp>
      <p:sp>
        <p:nvSpPr>
          <p:cNvPr id="15364" name="Rectangle 4"/>
          <p:cNvSpPr>
            <a:spLocks noGrp="1" noChangeArrowheads="1"/>
          </p:cNvSpPr>
          <p:nvPr>
            <p:ph type="body" idx="1"/>
          </p:nvPr>
        </p:nvSpPr>
        <p:spPr/>
        <p:txBody>
          <a:bodyPr/>
          <a:lstStyle/>
          <a:p>
            <a:r>
              <a:rPr lang="pl-PL" b="1" dirty="0"/>
              <a:t>Pawłowska Z.: Ryzyko zawodowe. W: Bezpieczeństwo pracy i ergonomia. Red. nauk. D. </a:t>
            </a:r>
            <a:r>
              <a:rPr lang="pl-PL" b="1" dirty="0" err="1"/>
              <a:t>Koradecka</a:t>
            </a:r>
            <a:r>
              <a:rPr lang="pl-PL" b="1" dirty="0"/>
              <a:t>. T. 2. Warszawa, CIOP 1999</a:t>
            </a:r>
          </a:p>
          <a:p>
            <a:r>
              <a:rPr lang="pl-PL" dirty="0"/>
              <a:t> Ocena ryzyka zawodowego jest uważana za podstawowy sposób aktywnego monitorowania środowiska pracy i umożliwia wyeliminowanie bądź ograniczenie zagrożeń, zanim jeszcze wystąpią ich negatywne następstwa. W procesie zarządzania bezpieczeństwem i higieną pracy odgrywa ona ważną rolę, dostarczając informacji niezbędnych do podejmowania decyzji dotyczących działań zapobiegawczych lub korygujących. Aby informacje te były aktualne, ocena powinna być przeprowadzana okresowo, z częstotliwością zależną od potrzeb organizacji, która jest uwarunkowana przede wszystkim wymaganiami obowiązujących przepisów oraz rodzajem występujących zagrożeń. Ocenę ryzyka powinno się przeprowadzać także w następujących sytuacjach: </a:t>
            </a:r>
          </a:p>
          <a:p>
            <a:pPr marL="225873" indent="-225873">
              <a:buFont typeface="+mj-lt"/>
              <a:buAutoNum type="arabicPeriod"/>
            </a:pPr>
            <a:r>
              <a:rPr lang="pl-PL" dirty="0"/>
              <a:t>na etapie projektowania nowych działań, wyrobów i usług</a:t>
            </a:r>
          </a:p>
          <a:p>
            <a:pPr marL="225873" indent="-225873">
              <a:buFont typeface="+mj-lt"/>
              <a:buAutoNum type="arabicPeriod"/>
            </a:pPr>
            <a:r>
              <a:rPr lang="pl-PL" dirty="0"/>
              <a:t>po wprowadzeniu nowych działań, wyrobów i usług</a:t>
            </a:r>
          </a:p>
          <a:p>
            <a:pPr marL="225873" indent="-225873">
              <a:buFont typeface="+mj-lt"/>
              <a:buAutoNum type="arabicPeriod"/>
            </a:pPr>
            <a:r>
              <a:rPr lang="pl-PL" dirty="0"/>
              <a:t>przed wprowadzeniem zmian w działaniach, wyrobach i usługach</a:t>
            </a:r>
          </a:p>
          <a:p>
            <a:pPr marL="225873" indent="-225873">
              <a:buFont typeface="+mj-lt"/>
              <a:buAutoNum type="arabicPeriod"/>
            </a:pPr>
            <a:r>
              <a:rPr lang="pl-PL" dirty="0"/>
              <a:t>po wprowadzeniu tych zmian. </a:t>
            </a:r>
          </a:p>
          <a:p>
            <a:r>
              <a:rPr lang="pl-PL" dirty="0"/>
              <a:t>Wykorzystanie wyników oceny ryzyka do planowania działań zapobiegawczych i korygujących, realizacja i sprawdzanie skuteczności tych działań </a:t>
            </a:r>
          </a:p>
          <a:p>
            <a:r>
              <a:rPr lang="pl-PL" dirty="0"/>
              <a:t>powinny prowadzić do stałej poprawy warunków pracy.</a:t>
            </a:r>
          </a:p>
          <a:p>
            <a:endParaRPr lang="pl-PL"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39255215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9608D130-9BCD-4B5F-A6CA-956BC423952A}" type="slidenum">
              <a:rPr lang="pl-PL">
                <a:solidFill>
                  <a:srgbClr val="000000"/>
                </a:solidFill>
              </a:rPr>
              <a:pPr defTabSz="898672">
                <a:defRPr/>
              </a:pPr>
              <a:t>33</a:t>
            </a:fld>
            <a:endParaRPr lang="pl-PL">
              <a:solidFill>
                <a:srgbClr val="000000"/>
              </a:solidFill>
            </a:endParaRPr>
          </a:p>
        </p:txBody>
      </p:sp>
      <p:sp>
        <p:nvSpPr>
          <p:cNvPr id="76802" name="Rectangle 2"/>
          <p:cNvSpPr>
            <a:spLocks noGrp="1" noRot="1" noChangeAspect="1" noChangeArrowheads="1" noTextEdit="1"/>
          </p:cNvSpPr>
          <p:nvPr>
            <p:ph type="sldImg"/>
          </p:nvPr>
        </p:nvSpPr>
        <p:spPr>
          <a:xfrm>
            <a:off x="854075" y="744538"/>
            <a:ext cx="4960938" cy="3722687"/>
          </a:xfrm>
          <a:ln/>
        </p:spPr>
      </p:sp>
      <p:sp>
        <p:nvSpPr>
          <p:cNvPr id="76803" name="Rectangle 3"/>
          <p:cNvSpPr>
            <a:spLocks noGrp="1" noChangeArrowheads="1"/>
          </p:cNvSpPr>
          <p:nvPr>
            <p:ph type="body" idx="1"/>
          </p:nvPr>
        </p:nvSpPr>
        <p:spPr/>
        <p:txBody>
          <a:bodyPr/>
          <a:lstStyle/>
          <a:p>
            <a:pPr defTabSz="903493">
              <a:defRPr/>
            </a:pPr>
            <a:r>
              <a:rPr lang="pl-PL" b="1" dirty="0"/>
              <a:t>Majka M.: Błędy przy ocenie ryzyka. Atest</a:t>
            </a:r>
            <a:r>
              <a:rPr lang="pl-PL" b="1" baseline="0" dirty="0"/>
              <a:t> – Ochrona Pracy. Nr 8 2009 s. 26-28</a:t>
            </a:r>
          </a:p>
          <a:p>
            <a:r>
              <a:rPr lang="pl-PL" dirty="0"/>
              <a:t>Schemat </a:t>
            </a:r>
            <a:r>
              <a:rPr lang="pl-PL" b="1" dirty="0"/>
              <a:t>HEEPO</a:t>
            </a:r>
            <a:r>
              <a:rPr lang="pl-PL" b="1" baseline="0" dirty="0"/>
              <a:t> </a:t>
            </a:r>
            <a:r>
              <a:rPr lang="pl-PL" baseline="0" dirty="0"/>
              <a:t>– Człowiek (</a:t>
            </a:r>
            <a:r>
              <a:rPr lang="pl-PL" b="1" baseline="0" dirty="0" err="1"/>
              <a:t>H</a:t>
            </a:r>
            <a:r>
              <a:rPr lang="pl-PL" baseline="0" dirty="0" err="1"/>
              <a:t>uman</a:t>
            </a:r>
            <a:r>
              <a:rPr lang="pl-PL" baseline="0" dirty="0"/>
              <a:t>), środowisko (</a:t>
            </a:r>
            <a:r>
              <a:rPr lang="pl-PL" b="1" baseline="0" dirty="0"/>
              <a:t>E</a:t>
            </a:r>
            <a:r>
              <a:rPr lang="pl-PL" baseline="0" dirty="0"/>
              <a:t>nvironment),  Wyposażenie (</a:t>
            </a:r>
            <a:r>
              <a:rPr lang="pl-PL" b="1" baseline="0" dirty="0" err="1"/>
              <a:t>E</a:t>
            </a:r>
            <a:r>
              <a:rPr lang="pl-PL" baseline="0" dirty="0" err="1"/>
              <a:t>qiupement</a:t>
            </a:r>
            <a:r>
              <a:rPr lang="pl-PL" baseline="0" dirty="0"/>
              <a:t>), Przedmiot (</a:t>
            </a:r>
            <a:r>
              <a:rPr lang="pl-PL" b="1" baseline="0" dirty="0" err="1"/>
              <a:t>P</a:t>
            </a:r>
            <a:r>
              <a:rPr lang="pl-PL" baseline="0" dirty="0" err="1"/>
              <a:t>roduct</a:t>
            </a:r>
            <a:r>
              <a:rPr lang="pl-PL" baseline="0" dirty="0"/>
              <a:t>), Organizacja (</a:t>
            </a:r>
            <a:r>
              <a:rPr lang="pl-PL" b="1" baseline="0" dirty="0" err="1"/>
              <a:t>O</a:t>
            </a:r>
            <a:r>
              <a:rPr lang="pl-PL" baseline="0" dirty="0" err="1"/>
              <a:t>rganisation</a:t>
            </a:r>
            <a:r>
              <a:rPr lang="pl-PL" baseline="0" dirty="0"/>
              <a:t>). </a:t>
            </a:r>
          </a:p>
          <a:p>
            <a:r>
              <a:rPr lang="pl-PL" baseline="0" dirty="0"/>
              <a:t>Zagrożenia, czynniki ryzyka i przyczyny wypadków mogą mieć następujące źródła:</a:t>
            </a:r>
          </a:p>
          <a:p>
            <a:pPr marL="225873" indent="-225873">
              <a:buFont typeface="+mj-lt"/>
              <a:buAutoNum type="arabicPeriod"/>
            </a:pPr>
            <a:r>
              <a:rPr lang="pl-PL" b="1" baseline="0" dirty="0"/>
              <a:t>Człowiek</a:t>
            </a:r>
            <a:r>
              <a:rPr lang="pl-PL" baseline="0" dirty="0"/>
              <a:t> – brak możliwości fizycznych lub zdolności umysłowych, brak wiedzy i umiejętności, brak odpowiedniego stosunku do pracy lub nieodpowiednie zachowanie,</a:t>
            </a:r>
          </a:p>
          <a:p>
            <a:pPr marL="225873" indent="-225873">
              <a:buFont typeface="+mj-lt"/>
              <a:buAutoNum type="arabicPeriod"/>
            </a:pPr>
            <a:r>
              <a:rPr lang="pl-PL" b="1" baseline="0" dirty="0"/>
              <a:t>Wyposażenie</a:t>
            </a:r>
            <a:r>
              <a:rPr lang="pl-PL" baseline="0" dirty="0"/>
              <a:t> – układ stanowiska pracy, maszyny, narzędzia, sterowanie, oprogramowanie, stoły krzesła,</a:t>
            </a:r>
          </a:p>
          <a:p>
            <a:pPr marL="225873" indent="-225873">
              <a:buFont typeface="+mj-lt"/>
              <a:buAutoNum type="arabicPeriod"/>
            </a:pPr>
            <a:r>
              <a:rPr lang="pl-PL" b="1" baseline="0" dirty="0"/>
              <a:t>Środowisko </a:t>
            </a:r>
            <a:r>
              <a:rPr lang="pl-PL" baseline="0" dirty="0"/>
              <a:t>– oświetlenie, hałas, mikroklimat, drgania, zanieczyszczenie powietrza (chemiczne i pyłowe),</a:t>
            </a:r>
          </a:p>
          <a:p>
            <a:pPr marL="225873" indent="-225873">
              <a:buFont typeface="+mj-lt"/>
              <a:buAutoNum type="arabicPeriod"/>
            </a:pPr>
            <a:r>
              <a:rPr lang="pl-PL" b="1" baseline="0" dirty="0"/>
              <a:t>Przedmiot</a:t>
            </a:r>
            <a:r>
              <a:rPr lang="pl-PL" baseline="0" dirty="0"/>
              <a:t> i materiały, substancje niebezpieczne, ciężkie przedmioty, </a:t>
            </a:r>
            <a:r>
              <a:rPr lang="pl-PL" baseline="0" dirty="0" err="1"/>
              <a:t>przedmioty</a:t>
            </a:r>
            <a:r>
              <a:rPr lang="pl-PL" baseline="0" dirty="0"/>
              <a:t> ostre lub gorące,</a:t>
            </a:r>
          </a:p>
          <a:p>
            <a:pPr marL="225873" indent="-225873">
              <a:buFont typeface="+mj-lt"/>
              <a:buAutoNum type="arabicPeriod"/>
            </a:pPr>
            <a:r>
              <a:rPr lang="pl-PL" b="1" baseline="0" dirty="0"/>
              <a:t>Organizacja</a:t>
            </a:r>
            <a:r>
              <a:rPr lang="pl-PL" baseline="0" dirty="0"/>
              <a:t> – zadania, godziny pracy, przerwy, system zmian, szkolenia, komunikacja, praca zespołowa, kontakt z klientem zewnętrznym, zabezpieczenie socjalne, niezależność.</a:t>
            </a:r>
          </a:p>
          <a:p>
            <a:pPr marL="225873" indent="-225873"/>
            <a:r>
              <a:rPr lang="pl-PL" b="1" baseline="0" dirty="0"/>
              <a:t>Kędzia B. St. Kowalewski: O zagrożeniu i ryzyku. Atest i Ochrona Pracy nr 7 2002 s. 4-6</a:t>
            </a:r>
          </a:p>
          <a:p>
            <a:pPr marL="225873" indent="-225873"/>
            <a:r>
              <a:rPr lang="pl-PL" b="0" baseline="0" dirty="0"/>
              <a:t>Zagrożenie to pojęcie ogólne, obejmujące ogół czynników i zjawisk towarzyszących oddziaływaniu energii niszczącej na człowieka, mienie lub środowisko. Aby je w pełni opisać należy rozpoznać:</a:t>
            </a:r>
          </a:p>
          <a:p>
            <a:pPr marL="225873" indent="-225873">
              <a:buFont typeface="+mj-lt"/>
              <a:buAutoNum type="arabicPeriod"/>
            </a:pPr>
            <a:r>
              <a:rPr lang="pl-PL" b="1" baseline="0" dirty="0"/>
              <a:t>naturę źródła energii </a:t>
            </a:r>
            <a:r>
              <a:rPr lang="pl-PL" b="0" baseline="0" dirty="0"/>
              <a:t>– czyli czynniki, którymi mogą być wszelkie media posiadające (lub mogące posiadać) energię przewyższającą próg odporności ofiary (człowiek – mienie - środowisko),</a:t>
            </a:r>
          </a:p>
          <a:p>
            <a:pPr marL="225873" indent="-225873">
              <a:buFont typeface="+mj-lt"/>
              <a:buAutoNum type="arabicPeriod"/>
            </a:pPr>
            <a:r>
              <a:rPr lang="pl-PL" b="1" baseline="0" dirty="0"/>
              <a:t>możliwość jej oddziaływania </a:t>
            </a:r>
            <a:r>
              <a:rPr lang="pl-PL" b="0" baseline="0" dirty="0"/>
              <a:t>– czyli sytuacje zagrożenia, tzn. okoliczności w których ludzie, mienie lub środowisko są eksponowani na czynniki zagrażające,</a:t>
            </a:r>
          </a:p>
          <a:p>
            <a:pPr marL="225873" indent="-225873">
              <a:buFont typeface="+mj-lt"/>
              <a:buAutoNum type="arabicPeriod"/>
            </a:pPr>
            <a:r>
              <a:rPr lang="pl-PL" b="1" baseline="0" dirty="0"/>
              <a:t>formę oddziaływania </a:t>
            </a:r>
            <a:r>
              <a:rPr lang="pl-PL" b="0" baseline="0" dirty="0"/>
              <a:t>– czyli zdarzenia szkodliwe, tzn. wydarzenia, w których sytuacje zagrożenia przeradzają się w szkodę.    </a:t>
            </a:r>
          </a:p>
        </p:txBody>
      </p:sp>
      <p:sp>
        <p:nvSpPr>
          <p:cNvPr id="5" name="Symbol zastępczy nagłówka 4"/>
          <p:cNvSpPr>
            <a:spLocks noGrp="1"/>
          </p:cNvSpPr>
          <p:nvPr>
            <p:ph type="hdr" sz="quarter" idx="10"/>
          </p:nvPr>
        </p:nvSpPr>
        <p:spPr/>
        <p:txBody>
          <a:bodyPr/>
          <a:lstStyle/>
          <a:p>
            <a:pPr algn="ctr" defTabSz="898672">
              <a:defRPr/>
            </a:pPr>
            <a:r>
              <a:rPr lang="pl-PL" dirty="0">
                <a:solidFill>
                  <a:srgbClr val="000000"/>
                </a:solidFill>
              </a:rPr>
              <a:t>IDENTYFIKACJA ZAGROŻEN</a:t>
            </a:r>
          </a:p>
        </p:txBody>
      </p:sp>
    </p:spTree>
    <p:extLst>
      <p:ext uri="{BB962C8B-B14F-4D97-AF65-F5344CB8AC3E}">
        <p14:creationId xmlns:p14="http://schemas.microsoft.com/office/powerpoint/2010/main" val="3302346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DAF82918-B7D1-42AF-9061-21D0F3D12029}" type="slidenum">
              <a:rPr lang="pl-PL">
                <a:solidFill>
                  <a:srgbClr val="000000"/>
                </a:solidFill>
              </a:rPr>
              <a:pPr defTabSz="898672">
                <a:defRPr/>
              </a:pPr>
              <a:t>34</a:t>
            </a:fld>
            <a:endParaRPr lang="pl-PL">
              <a:solidFill>
                <a:srgbClr val="000000"/>
              </a:solidFill>
            </a:endParaRPr>
          </a:p>
        </p:txBody>
      </p:sp>
      <p:sp>
        <p:nvSpPr>
          <p:cNvPr id="88066" name="Rectangle 2"/>
          <p:cNvSpPr>
            <a:spLocks noGrp="1" noRot="1" noChangeAspect="1" noChangeArrowheads="1" noTextEdit="1"/>
          </p:cNvSpPr>
          <p:nvPr>
            <p:ph type="sldImg"/>
          </p:nvPr>
        </p:nvSpPr>
        <p:spPr>
          <a:xfrm>
            <a:off x="854075" y="744538"/>
            <a:ext cx="4960938" cy="3722687"/>
          </a:xfrm>
          <a:ln/>
        </p:spPr>
      </p:sp>
      <p:sp>
        <p:nvSpPr>
          <p:cNvPr id="88067" name="Rectangle 3"/>
          <p:cNvSpPr>
            <a:spLocks noGrp="1" noChangeArrowheads="1"/>
          </p:cNvSpPr>
          <p:nvPr>
            <p:ph type="body" idx="1"/>
          </p:nvPr>
        </p:nvSpPr>
        <p:spPr/>
        <p:txBody>
          <a:bodyPr/>
          <a:lstStyle/>
          <a:p>
            <a:r>
              <a:rPr lang="pl-PL" b="1" dirty="0"/>
              <a:t>Pawłowska Z.: Ryzyko zawodowe. W: Bezpieczeństwo pracy i ergonomia. </a:t>
            </a:r>
          </a:p>
          <a:p>
            <a:r>
              <a:rPr lang="pl-PL" dirty="0"/>
              <a:t>Po zidentyfikowaniu czynników określa się narażenie pracowników na ich działanie (np. wyznaczając wartości parametrów, które to narażenie charakteryzują). Poziom narażenia decyduje o ocenie ryzyka zawodowego związanego z narażeniem na określony czynnik.</a:t>
            </a:r>
          </a:p>
          <a:p>
            <a:r>
              <a:rPr lang="pl-PL" dirty="0"/>
              <a:t>Dopuszczalny poziom narażenia może być różny dla różnych grup osób (np. kobiety, mężczyźni, młodociani, niepełnosprawni).</a:t>
            </a:r>
          </a:p>
          <a:p>
            <a:r>
              <a:rPr lang="pl-PL" dirty="0"/>
              <a:t>Wszystkie te czynniki można podzielić na:</a:t>
            </a:r>
          </a:p>
          <a:p>
            <a:pPr marL="225873" indent="-225873">
              <a:buFont typeface="+mj-lt"/>
              <a:buAutoNum type="arabicPeriod"/>
            </a:pPr>
            <a:r>
              <a:rPr lang="pl-PL" dirty="0"/>
              <a:t> fizyczne, takie jak wibracje, hałas, promieniowanie itp.; wśród czynników fizycznych często</a:t>
            </a:r>
            <a:r>
              <a:rPr lang="pl-PL" baseline="0" dirty="0"/>
              <a:t> </a:t>
            </a:r>
            <a:r>
              <a:rPr lang="pl-PL" dirty="0"/>
              <a:t>osobno wymienia się czynniki mechaniczne</a:t>
            </a:r>
          </a:p>
          <a:p>
            <a:pPr marL="225873" indent="-225873">
              <a:buFont typeface="+mj-lt"/>
              <a:buAutoNum type="arabicPeriod"/>
            </a:pPr>
            <a:r>
              <a:rPr lang="pl-PL" dirty="0"/>
              <a:t> chemiczne</a:t>
            </a:r>
          </a:p>
          <a:p>
            <a:pPr marL="225873" indent="-225873">
              <a:buFont typeface="+mj-lt"/>
              <a:buAutoNum type="arabicPeriod"/>
            </a:pPr>
            <a:r>
              <a:rPr lang="pl-PL" dirty="0"/>
              <a:t> psychofizyczne, do których należą na przykład obciążenie fizyczne (statyczne lub</a:t>
            </a:r>
            <a:r>
              <a:rPr lang="pl-PL" baseline="0" dirty="0"/>
              <a:t> </a:t>
            </a:r>
            <a:r>
              <a:rPr lang="pl-PL" dirty="0"/>
              <a:t>dynamiczne), stres</a:t>
            </a:r>
          </a:p>
          <a:p>
            <a:pPr marL="225873" indent="-225873">
              <a:buFont typeface="+mj-lt"/>
              <a:buAutoNum type="arabicPeriod"/>
            </a:pPr>
            <a:r>
              <a:rPr lang="pl-PL" dirty="0"/>
              <a:t> biologiczne, jak np. bakterie i wirusy</a:t>
            </a:r>
          </a:p>
          <a:p>
            <a:pPr defTabSz="903493">
              <a:defRPr/>
            </a:pPr>
            <a:r>
              <a:rPr lang="pl-PL" dirty="0"/>
              <a:t>Identyfikacja zagrożeń polega na systematycznej analizie zebranych informacji w celu stwierdzenia:</a:t>
            </a:r>
          </a:p>
          <a:p>
            <a:pPr defTabSz="903493">
              <a:buFont typeface="Arial" pitchFamily="34" charset="0"/>
              <a:buChar char="•"/>
              <a:defRPr/>
            </a:pPr>
            <a:r>
              <a:rPr lang="pl-PL" b="1" dirty="0"/>
              <a:t> </a:t>
            </a:r>
            <a:r>
              <a:rPr lang="pl-PL" dirty="0"/>
              <a:t>Jakie zagrożenia występują na stanowisku pracy?</a:t>
            </a:r>
          </a:p>
          <a:p>
            <a:pPr defTabSz="903493">
              <a:buFont typeface="Arial" pitchFamily="34" charset="0"/>
              <a:buChar char="•"/>
              <a:defRPr/>
            </a:pPr>
            <a:r>
              <a:rPr lang="pl-PL" dirty="0"/>
              <a:t> Kto może być zagrożony pracując lub przebywając na stanowisku pracy?</a:t>
            </a:r>
          </a:p>
          <a:p>
            <a:pPr defTabSz="903493">
              <a:defRPr/>
            </a:pPr>
            <a:r>
              <a:rPr lang="pl-PL" b="1" u="sng" dirty="0"/>
              <a:t>Maszyna</a:t>
            </a:r>
            <a:r>
              <a:rPr lang="pl-PL" b="1" dirty="0"/>
              <a:t> – </a:t>
            </a:r>
            <a:r>
              <a:rPr lang="pl-PL" dirty="0"/>
              <a:t>należy rozumieć wszelkie maszyny i inne urządzenia techniczne, narzędzia oraz instalacje użytkowane podczas pracy.</a:t>
            </a:r>
          </a:p>
          <a:p>
            <a:pPr defTabSz="903493">
              <a:defRPr/>
            </a:pPr>
            <a:r>
              <a:rPr lang="pl-PL" b="1" u="sng" dirty="0"/>
              <a:t>Użytkowanie maszyny</a:t>
            </a:r>
            <a:r>
              <a:rPr lang="pl-PL" b="1" dirty="0"/>
              <a:t> – </a:t>
            </a:r>
            <a:r>
              <a:rPr lang="pl-PL" dirty="0"/>
              <a:t>należy rozumieć wykonywanie wszelkich czynności związanych z maszyną, w szczególności jej uruchamianie lub zatrzymywanie, posługiwanie się nią, transportowanie, naprawianie, modernizowanie, modyfikowanie, naprawianie, modernizowanie, konserwowanie i obsługiwanie, w tym także czyszczenie.</a:t>
            </a:r>
          </a:p>
          <a:p>
            <a:pPr defTabSz="903493">
              <a:defRPr/>
            </a:pPr>
            <a:endParaRPr lang="pl-PL" dirty="0"/>
          </a:p>
          <a:p>
            <a:pPr defTabSz="903493">
              <a:buFont typeface="Arial" pitchFamily="34" charset="0"/>
              <a:buChar char="•"/>
              <a:defRPr/>
            </a:pPr>
            <a:endParaRPr lang="pl-PL" b="1" dirty="0"/>
          </a:p>
          <a:p>
            <a:pPr>
              <a:buFont typeface="Arial" pitchFamily="34" charset="0"/>
              <a:buChar char="•"/>
            </a:pPr>
            <a:endParaRPr lang="pl-PL" dirty="0"/>
          </a:p>
        </p:txBody>
      </p:sp>
      <p:sp>
        <p:nvSpPr>
          <p:cNvPr id="5" name="Symbol zastępczy nagłówka 4"/>
          <p:cNvSpPr>
            <a:spLocks noGrp="1"/>
          </p:cNvSpPr>
          <p:nvPr>
            <p:ph type="hdr" sz="quarter" idx="10"/>
          </p:nvPr>
        </p:nvSpPr>
        <p:spPr/>
        <p:txBody>
          <a:bodyPr/>
          <a:lstStyle/>
          <a:p>
            <a:pPr algn="ctr" defTabSz="898672">
              <a:defRPr/>
            </a:pPr>
            <a:r>
              <a:rPr lang="pl-PL" dirty="0">
                <a:solidFill>
                  <a:srgbClr val="000000"/>
                </a:solidFill>
              </a:rPr>
              <a:t>IDENTYFIKACJA ZAGROŻEN</a:t>
            </a:r>
          </a:p>
        </p:txBody>
      </p:sp>
    </p:spTree>
    <p:extLst>
      <p:ext uri="{BB962C8B-B14F-4D97-AF65-F5344CB8AC3E}">
        <p14:creationId xmlns:p14="http://schemas.microsoft.com/office/powerpoint/2010/main" val="3093783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AEC4D0BA-5809-406E-8712-385E834C5D74}" type="slidenum">
              <a:rPr lang="pl-PL">
                <a:solidFill>
                  <a:srgbClr val="000000"/>
                </a:solidFill>
              </a:rPr>
              <a:pPr defTabSz="898672">
                <a:defRPr/>
              </a:pPr>
              <a:t>35</a:t>
            </a:fld>
            <a:endParaRPr lang="pl-PL">
              <a:solidFill>
                <a:srgbClr val="000000"/>
              </a:solidFill>
            </a:endParaRPr>
          </a:p>
        </p:txBody>
      </p:sp>
      <p:sp>
        <p:nvSpPr>
          <p:cNvPr id="60418" name="Rectangle 2"/>
          <p:cNvSpPr>
            <a:spLocks noGrp="1" noRot="1" noChangeAspect="1" noChangeArrowheads="1" noTextEdit="1"/>
          </p:cNvSpPr>
          <p:nvPr>
            <p:ph type="sldImg"/>
          </p:nvPr>
        </p:nvSpPr>
        <p:spPr>
          <a:xfrm>
            <a:off x="854075" y="744538"/>
            <a:ext cx="4960938" cy="3722687"/>
          </a:xfrm>
          <a:ln/>
        </p:spPr>
      </p:sp>
      <p:sp>
        <p:nvSpPr>
          <p:cNvPr id="60419" name="Rectangle 3"/>
          <p:cNvSpPr>
            <a:spLocks noGrp="1" noChangeArrowheads="1"/>
          </p:cNvSpPr>
          <p:nvPr>
            <p:ph type="body" idx="1"/>
          </p:nvPr>
        </p:nvSpPr>
        <p:spPr/>
        <p:txBody>
          <a:bodyPr/>
          <a:lstStyle/>
          <a:p>
            <a:pPr defTabSz="903493">
              <a:defRPr/>
            </a:pPr>
            <a:r>
              <a:rPr lang="pl-PL" b="1" dirty="0"/>
              <a:t>Majka M.: Błędy przy ocenie ryzyka. Atest</a:t>
            </a:r>
            <a:r>
              <a:rPr lang="pl-PL" b="1" baseline="0" dirty="0"/>
              <a:t> – Ochrona Pracy. Nr 8 2009 s. 26-28</a:t>
            </a:r>
          </a:p>
          <a:p>
            <a:pPr defTabSz="903493">
              <a:defRPr/>
            </a:pPr>
            <a:r>
              <a:rPr lang="pl-PL" b="1" dirty="0"/>
              <a:t>Błędy</a:t>
            </a:r>
            <a:r>
              <a:rPr lang="pl-PL" b="1" baseline="0" dirty="0"/>
              <a:t> przy ocenie ryzyka (identyfikacji zagrożeń)</a:t>
            </a:r>
            <a:r>
              <a:rPr lang="pl-PL" b="0" baseline="0" dirty="0"/>
              <a:t>:</a:t>
            </a:r>
          </a:p>
          <a:p>
            <a:pPr defTabSz="903493">
              <a:buFont typeface="Arial" pitchFamily="34" charset="0"/>
              <a:buChar char="•"/>
              <a:defRPr/>
            </a:pPr>
            <a:r>
              <a:rPr lang="pl-PL" b="0" baseline="0" dirty="0"/>
              <a:t> pominięcie kategorii zagrożenia,</a:t>
            </a:r>
          </a:p>
          <a:p>
            <a:pPr defTabSz="903493">
              <a:buFont typeface="Arial" pitchFamily="34" charset="0"/>
              <a:buChar char="•"/>
              <a:defRPr/>
            </a:pPr>
            <a:r>
              <a:rPr lang="pl-PL" b="0" baseline="0" dirty="0"/>
              <a:t> pominięcie zagrożeń dających skutki odległe w czasie – np. hałas, czy zagrożenia stwarzane przez substancje chemiczne,</a:t>
            </a:r>
          </a:p>
          <a:p>
            <a:pPr defTabSz="903493">
              <a:buFont typeface="Arial" pitchFamily="34" charset="0"/>
              <a:buChar char="•"/>
              <a:defRPr/>
            </a:pPr>
            <a:r>
              <a:rPr lang="pl-PL" b="0" baseline="0" dirty="0"/>
              <a:t> studiowanie pisemnej procedury pracy bez obserwacji pracownika – rzeczywista praktyka może się różnić od procedury pisemnej,</a:t>
            </a:r>
          </a:p>
          <a:p>
            <a:pPr defTabSz="903493">
              <a:buFont typeface="Arial" pitchFamily="34" charset="0"/>
              <a:buChar char="•"/>
              <a:defRPr/>
            </a:pPr>
            <a:r>
              <a:rPr lang="pl-PL" b="0" baseline="0" dirty="0"/>
              <a:t> ścisłe stosowanie listy kontrolnej – nie należy brać pod uwagę jedynie zagrożenia wymienione w liście kontrolnej, ale jak pracownicy dają sobie radę z nimi radę w trakcie pracy,</a:t>
            </a:r>
          </a:p>
          <a:p>
            <a:pPr defTabSz="903493">
              <a:buFont typeface="Arial" pitchFamily="34" charset="0"/>
              <a:buChar char="•"/>
              <a:defRPr/>
            </a:pPr>
            <a:r>
              <a:rPr lang="pl-PL" b="0" baseline="0" dirty="0"/>
              <a:t> uznanie poważnego zagrożenia za nieistotne – należy sporządzić spis wszystkich zagrożeń, uwzględniając również zagrożenia uważane za nieistotne, a także zagrożenia, dla których zastosowano już środki ochrony,</a:t>
            </a:r>
          </a:p>
          <a:p>
            <a:pPr defTabSz="903493">
              <a:buFont typeface="Arial" pitchFamily="34" charset="0"/>
              <a:buChar char="•"/>
              <a:defRPr/>
            </a:pPr>
            <a:r>
              <a:rPr lang="pl-PL" b="0" baseline="0" dirty="0"/>
              <a:t> pomijanie prac pomocniczych typu konserwacje, sprzątanie – podczas tych prac zdarzają się również poważne wypadki,</a:t>
            </a:r>
          </a:p>
          <a:p>
            <a:pPr defTabSz="903493">
              <a:buFont typeface="Arial" pitchFamily="34" charset="0"/>
              <a:buChar char="•"/>
              <a:defRPr/>
            </a:pPr>
            <a:r>
              <a:rPr lang="pl-PL" b="0" baseline="0" dirty="0"/>
              <a:t> pominięcie możliwości obecności na stanowisku pracy osób, które nie są pracownikami danego przedsiębiorstwa – mogą to być pracownicy firm zewnętrznych, podwykonawcy, zleceniobiorcy, praktykanci, klienci – czyli wszyscy, którzy mogą nie być świadomi ani zagrożeń w danym miejscu, </a:t>
            </a:r>
          </a:p>
          <a:p>
            <a:pPr defTabSz="903493">
              <a:buFont typeface="Arial" pitchFamily="34" charset="0"/>
              <a:buChar char="•"/>
              <a:defRPr/>
            </a:pPr>
            <a:r>
              <a:rPr lang="pl-PL" b="0" baseline="0" dirty="0"/>
              <a:t> brak koordynacji między pracodawcami i podwykonawcami – należy obowiązkowo koordynować  swoje prace, informować siebie nawzajem, odpowiednich pracowników oraz ich reprezentantów o wszelkich zagrożeniach i ryzyku, np. podwykonawcy mogą mieć własne środki transportu,</a:t>
            </a:r>
          </a:p>
          <a:p>
            <a:pPr defTabSz="903493">
              <a:buFont typeface="Arial" pitchFamily="34" charset="0"/>
              <a:buChar char="•"/>
              <a:defRPr/>
            </a:pPr>
            <a:r>
              <a:rPr lang="pl-PL" b="0" baseline="0" dirty="0"/>
              <a:t>  pominięcie grup osób szczególnego ryzyka – do tych grup zaliczamy pracowników starszych, niepełnosprawnych, kobiety w ciąży oraz pracowników młodocianych,</a:t>
            </a:r>
          </a:p>
          <a:p>
            <a:pPr defTabSz="903493">
              <a:buFont typeface="Arial" pitchFamily="34" charset="0"/>
              <a:buChar char="•"/>
              <a:defRPr/>
            </a:pPr>
            <a:r>
              <a:rPr lang="pl-PL" b="0" baseline="0" dirty="0"/>
              <a:t> pominięcie urządzeń stosowanych dorywczo – sprzęt „stary” sam stwarza zagrożenia – spis ewidencyjny powinien zawierać wszystkie sprzęty znajdujące się na stanowisku pracy,</a:t>
            </a:r>
          </a:p>
          <a:p>
            <a:pPr defTabSz="903493">
              <a:buFont typeface="Arial" pitchFamily="34" charset="0"/>
              <a:buChar char="•"/>
              <a:defRPr/>
            </a:pPr>
            <a:r>
              <a:rPr lang="pl-PL" b="0" baseline="0" dirty="0"/>
              <a:t> pominięcie ewidencji wypadków i chorób zawodowych – jeżeli istnieją informacje na temat niebezpiecznych sytuacji, to powinny być uwzględnione.  </a:t>
            </a:r>
          </a:p>
          <a:p>
            <a:pPr defTabSz="903493">
              <a:buFont typeface="Arial" pitchFamily="34" charset="0"/>
              <a:buChar char="•"/>
              <a:defRPr/>
            </a:pPr>
            <a:endParaRPr lang="pl-PL" b="0" baseline="0" dirty="0"/>
          </a:p>
          <a:p>
            <a:pPr defTabSz="903493">
              <a:defRPr/>
            </a:pPr>
            <a:r>
              <a:rPr lang="pl-PL" b="0" baseline="0" dirty="0"/>
              <a:t>   </a:t>
            </a:r>
          </a:p>
          <a:p>
            <a:pPr defTabSz="903493">
              <a:buFont typeface="Arial" pitchFamily="34" charset="0"/>
              <a:buChar char="•"/>
              <a:defRPr/>
            </a:pPr>
            <a:endParaRPr lang="pl-PL" b="0" baseline="0" dirty="0"/>
          </a:p>
          <a:p>
            <a:endParaRPr lang="pl-PL" dirty="0"/>
          </a:p>
        </p:txBody>
      </p:sp>
      <p:sp>
        <p:nvSpPr>
          <p:cNvPr id="5" name="Symbol zastępczy nagłówka 4"/>
          <p:cNvSpPr>
            <a:spLocks noGrp="1"/>
          </p:cNvSpPr>
          <p:nvPr>
            <p:ph type="hdr" sz="quarter" idx="10"/>
          </p:nvPr>
        </p:nvSpPr>
        <p:spPr/>
        <p:txBody>
          <a:bodyPr/>
          <a:lstStyle/>
          <a:p>
            <a:pPr algn="ctr" defTabSz="898672">
              <a:defRPr/>
            </a:pPr>
            <a:r>
              <a:rPr lang="pl-PL" dirty="0">
                <a:solidFill>
                  <a:srgbClr val="000000"/>
                </a:solidFill>
              </a:rPr>
              <a:t>IDENTYFIKACJA ZAGROŻEN</a:t>
            </a:r>
          </a:p>
        </p:txBody>
      </p:sp>
    </p:spTree>
    <p:extLst>
      <p:ext uri="{BB962C8B-B14F-4D97-AF65-F5344CB8AC3E}">
        <p14:creationId xmlns:p14="http://schemas.microsoft.com/office/powerpoint/2010/main" val="1220094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34428A6D-1972-48CB-B469-B5CEFC3D075A}" type="slidenum">
              <a:rPr lang="pl-PL">
                <a:solidFill>
                  <a:srgbClr val="000000"/>
                </a:solidFill>
              </a:rPr>
              <a:pPr defTabSz="898672">
                <a:defRPr/>
              </a:pPr>
              <a:t>36</a:t>
            </a:fld>
            <a:endParaRPr lang="pl-PL">
              <a:solidFill>
                <a:srgbClr val="000000"/>
              </a:solidFill>
            </a:endParaRPr>
          </a:p>
        </p:txBody>
      </p:sp>
      <p:sp>
        <p:nvSpPr>
          <p:cNvPr id="31746" name="Rectangle 2"/>
          <p:cNvSpPr>
            <a:spLocks noGrp="1" noRot="1" noChangeAspect="1" noChangeArrowheads="1" noTextEdit="1"/>
          </p:cNvSpPr>
          <p:nvPr>
            <p:ph type="sldImg"/>
          </p:nvPr>
        </p:nvSpPr>
        <p:spPr>
          <a:xfrm>
            <a:off x="854075" y="744538"/>
            <a:ext cx="4960938" cy="3722687"/>
          </a:xfrm>
          <a:ln/>
        </p:spPr>
      </p:sp>
      <p:sp>
        <p:nvSpPr>
          <p:cNvPr id="31748" name="Rectangle 4"/>
          <p:cNvSpPr>
            <a:spLocks noGrp="1" noChangeArrowheads="1"/>
          </p:cNvSpPr>
          <p:nvPr>
            <p:ph type="body" idx="1"/>
          </p:nvPr>
        </p:nvSpPr>
        <p:spPr/>
        <p:txBody>
          <a:bodyPr/>
          <a:lstStyle/>
          <a:p>
            <a:r>
              <a:rPr lang="pl-PL" b="1" dirty="0"/>
              <a:t>Pawłowska Z.: Ryzyko zawodowe. W: Bezpieczeństwo pracy i ergonomia. </a:t>
            </a:r>
          </a:p>
          <a:p>
            <a:r>
              <a:rPr lang="pl-PL" dirty="0"/>
              <a:t>Do tej identyfikacji można używać list kontrolnych, np. w formie zestawienia czynników szkodliwych, niebezpiecznych i uciążliwych, sporządzonego na przykład na podstawie przepisów i norm. Listy takie powinny mieć charakter otwarty i powinny umożliwiać dopisywanie nowych, nie uwzględnionych wcześniej zagrożeń. Na liście zaznacza się te czynniki, które występują na analizowanym stanowisku. Dobre wyniki można również uzyskać, stosując metodę analizy bezpieczeństwa pracy. Polega ona na systematycznym badaniu kolejnych czynności wykonywanych na stanowisku.</a:t>
            </a:r>
          </a:p>
          <a:p>
            <a:pPr defTabSz="903493">
              <a:defRPr/>
            </a:pPr>
            <a:r>
              <a:rPr lang="pl-PL" b="1" dirty="0"/>
              <a:t>Majka M.: Błędy przy ocenie ryzyka. Atest</a:t>
            </a:r>
            <a:r>
              <a:rPr lang="pl-PL" b="1" baseline="0" dirty="0"/>
              <a:t> – Ochrona Pracy. Nr 8 2009 s. 26-28</a:t>
            </a:r>
          </a:p>
          <a:p>
            <a:r>
              <a:rPr lang="pl-PL" dirty="0"/>
              <a:t>Lista kontrolna</a:t>
            </a:r>
            <a:r>
              <a:rPr lang="pl-PL" baseline="0" dirty="0"/>
              <a:t> powinna spełniać następujące wymagania:</a:t>
            </a:r>
            <a:endParaRPr lang="pl-PL" dirty="0"/>
          </a:p>
          <a:p>
            <a:pPr marL="225873" indent="-225873">
              <a:buFont typeface="+mj-lt"/>
              <a:buAutoNum type="arabicPeriod"/>
            </a:pPr>
            <a:r>
              <a:rPr lang="pl-PL" dirty="0"/>
              <a:t>Lista kontrolna</a:t>
            </a:r>
            <a:r>
              <a:rPr lang="pl-PL" baseline="0" dirty="0"/>
              <a:t> pomaga w identyfikacji zagrożeń i potencjalnych środków profilaktycznych.</a:t>
            </a:r>
          </a:p>
          <a:p>
            <a:pPr marL="225873" indent="-225873">
              <a:buFont typeface="+mj-lt"/>
              <a:buAutoNum type="arabicPeriod"/>
            </a:pPr>
            <a:r>
              <a:rPr lang="pl-PL" baseline="0" dirty="0"/>
              <a:t>Lista kontrolna nie musi zawierać wszystkich zagrożeń występujących we wszystkich miejscach pracy.</a:t>
            </a:r>
          </a:p>
          <a:p>
            <a:pPr marL="225873" indent="-225873">
              <a:buFont typeface="+mj-lt"/>
              <a:buAutoNum type="arabicPeriod"/>
            </a:pPr>
            <a:r>
              <a:rPr lang="pl-PL" baseline="0" dirty="0"/>
              <a:t>Wypełnienie listy kontrolnej jest tylko pierwszym krokiem w procesie oceny ryzyka zawodowego.</a:t>
            </a:r>
          </a:p>
          <a:p>
            <a:pPr marL="225873" indent="-225873">
              <a:buFont typeface="+mj-lt"/>
              <a:buAutoNum type="arabicPeriod"/>
            </a:pPr>
            <a:r>
              <a:rPr lang="pl-PL" baseline="0" dirty="0"/>
              <a:t>Lista kontrolna powinna być dostosowana do danej branży lub miejsca pracy.</a:t>
            </a:r>
          </a:p>
          <a:p>
            <a:pPr marL="225873" indent="-225873">
              <a:buFont typeface="+mj-lt"/>
              <a:buAutoNum type="arabicPeriod"/>
            </a:pPr>
            <a:r>
              <a:rPr lang="pl-PL" baseline="0" dirty="0"/>
              <a:t>Na liście kontrolnej zagrożenia i problemy powinny być wymieniane osobno.</a:t>
            </a:r>
          </a:p>
          <a:p>
            <a:pPr marL="225873" indent="-225873">
              <a:buFont typeface="+mj-lt"/>
              <a:buAutoNum type="arabicPeriod"/>
            </a:pPr>
            <a:r>
              <a:rPr lang="pl-PL" baseline="0" dirty="0"/>
              <a:t>Zalecając dany środek redukcji ryzyka należy zawsze sprawdzić, czy nie zwiększy on ryzyka. </a:t>
            </a:r>
          </a:p>
          <a:p>
            <a:pPr marL="225873" indent="-225873">
              <a:buFont typeface="+mj-lt"/>
              <a:buAutoNum type="arabicPeriod"/>
            </a:pPr>
            <a:r>
              <a:rPr lang="pl-PL" baseline="0" dirty="0"/>
              <a:t>Lista kontrolna powinna służyć do prowadzenia dalszej oceny.  </a:t>
            </a:r>
            <a:endParaRPr lang="pl-PL" dirty="0"/>
          </a:p>
          <a:p>
            <a:endParaRPr lang="pl-PL" dirty="0"/>
          </a:p>
        </p:txBody>
      </p:sp>
      <p:sp>
        <p:nvSpPr>
          <p:cNvPr id="5" name="Symbol zastępczy nagłówka 4"/>
          <p:cNvSpPr>
            <a:spLocks noGrp="1"/>
          </p:cNvSpPr>
          <p:nvPr>
            <p:ph type="hdr" sz="quarter" idx="10"/>
          </p:nvPr>
        </p:nvSpPr>
        <p:spPr/>
        <p:txBody>
          <a:bodyPr/>
          <a:lstStyle/>
          <a:p>
            <a:pPr algn="ctr" defTabSz="898672">
              <a:defRPr/>
            </a:pPr>
            <a:r>
              <a:rPr lang="pl-PL" dirty="0">
                <a:solidFill>
                  <a:srgbClr val="000000"/>
                </a:solidFill>
              </a:rPr>
              <a:t>IDENTYFIKACJA ZAGROŻEN</a:t>
            </a:r>
          </a:p>
        </p:txBody>
      </p:sp>
    </p:spTree>
    <p:extLst>
      <p:ext uri="{BB962C8B-B14F-4D97-AF65-F5344CB8AC3E}">
        <p14:creationId xmlns:p14="http://schemas.microsoft.com/office/powerpoint/2010/main" val="1204799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03615">
              <a:defRPr/>
            </a:pPr>
            <a:fld id="{34428A6D-1972-48CB-B469-B5CEFC3D075A}" type="slidenum">
              <a:rPr lang="pl-PL">
                <a:solidFill>
                  <a:srgbClr val="000000"/>
                </a:solidFill>
              </a:rPr>
              <a:pPr defTabSz="903615">
                <a:defRPr/>
              </a:pPr>
              <a:t>37</a:t>
            </a:fld>
            <a:endParaRPr lang="pl-PL">
              <a:solidFill>
                <a:srgbClr val="000000"/>
              </a:solidFill>
            </a:endParaRPr>
          </a:p>
        </p:txBody>
      </p:sp>
      <p:sp>
        <p:nvSpPr>
          <p:cNvPr id="31746" name="Rectangle 2"/>
          <p:cNvSpPr>
            <a:spLocks noGrp="1" noRot="1" noChangeAspect="1" noChangeArrowheads="1" noTextEdit="1"/>
          </p:cNvSpPr>
          <p:nvPr>
            <p:ph type="sldImg"/>
          </p:nvPr>
        </p:nvSpPr>
        <p:spPr>
          <a:xfrm>
            <a:off x="854075" y="744538"/>
            <a:ext cx="4960938" cy="3722687"/>
          </a:xfrm>
          <a:ln/>
        </p:spPr>
      </p:sp>
      <p:sp>
        <p:nvSpPr>
          <p:cNvPr id="31748" name="Rectangle 4"/>
          <p:cNvSpPr>
            <a:spLocks noGrp="1" noChangeArrowheads="1"/>
          </p:cNvSpPr>
          <p:nvPr>
            <p:ph type="body" idx="1"/>
          </p:nvPr>
        </p:nvSpPr>
        <p:spPr/>
        <p:txBody>
          <a:bodyPr/>
          <a:lstStyle/>
          <a:p>
            <a:r>
              <a:rPr lang="pl-PL" b="1" dirty="0"/>
              <a:t>Pawłowska Z.: Ryzyko zawodowe. W: Bezpieczeństwo pracy i ergonomia. </a:t>
            </a:r>
          </a:p>
          <a:p>
            <a:r>
              <a:rPr lang="pl-PL" dirty="0"/>
              <a:t>Do tej identyfikacji można używać list kontrolnych, np. w formie zestawienia czynników szkodliwych, niebezpiecznych i uciążliwych, sporządzonego na przykład na podstawie przepisów i norm. Listy takie powinny mieć charakter otwarty i powinny umożliwiać dopisywanie nowych, nie uwzględnionych wcześniej zagrożeń. Na liście zaznacza się te czynniki, które występują na analizowanym stanowisku. Dobre wyniki można również uzyskać, stosując metodę analizy bezpieczeństwa pracy. Polega ona na systematycznym badaniu kolejnych czynności wykonywanych na stanowisku.</a:t>
            </a:r>
          </a:p>
          <a:p>
            <a:pPr defTabSz="903493">
              <a:defRPr/>
            </a:pPr>
            <a:r>
              <a:rPr lang="pl-PL" b="1" dirty="0"/>
              <a:t>Majka M.: Błędy przy ocenie ryzyka. Atest</a:t>
            </a:r>
            <a:r>
              <a:rPr lang="pl-PL" b="1" baseline="0" dirty="0"/>
              <a:t> – Ochrona Pracy. Nr 8 2009 s. 26-28</a:t>
            </a:r>
          </a:p>
          <a:p>
            <a:r>
              <a:rPr lang="pl-PL" dirty="0"/>
              <a:t>Lista kontrolna</a:t>
            </a:r>
            <a:r>
              <a:rPr lang="pl-PL" baseline="0" dirty="0"/>
              <a:t> powinna spełniać następujące wymagania:</a:t>
            </a:r>
            <a:endParaRPr lang="pl-PL" dirty="0"/>
          </a:p>
          <a:p>
            <a:pPr marL="225873" indent="-225873">
              <a:buFont typeface="+mj-lt"/>
              <a:buAutoNum type="arabicPeriod"/>
            </a:pPr>
            <a:r>
              <a:rPr lang="pl-PL" dirty="0"/>
              <a:t>Lista kontrolna</a:t>
            </a:r>
            <a:r>
              <a:rPr lang="pl-PL" baseline="0" dirty="0"/>
              <a:t> pomaga w identyfikacji zagrożeń i potencjalnych środków profilaktycznych.</a:t>
            </a:r>
          </a:p>
          <a:p>
            <a:pPr marL="225873" indent="-225873">
              <a:buFont typeface="+mj-lt"/>
              <a:buAutoNum type="arabicPeriod"/>
            </a:pPr>
            <a:r>
              <a:rPr lang="pl-PL" baseline="0" dirty="0"/>
              <a:t>Lista kontrolna nie musi zawierać wszystkich zagrożeń występujących we wszystkich miejscach pracy.</a:t>
            </a:r>
          </a:p>
          <a:p>
            <a:pPr marL="225873" indent="-225873">
              <a:buFont typeface="+mj-lt"/>
              <a:buAutoNum type="arabicPeriod"/>
            </a:pPr>
            <a:r>
              <a:rPr lang="pl-PL" baseline="0" dirty="0"/>
              <a:t>Wypełnienie listy kontrolnej jest tylko pierwszym krokiem w procesie oceny ryzyka zawodowego.</a:t>
            </a:r>
          </a:p>
          <a:p>
            <a:pPr marL="225873" indent="-225873">
              <a:buFont typeface="+mj-lt"/>
              <a:buAutoNum type="arabicPeriod"/>
            </a:pPr>
            <a:r>
              <a:rPr lang="pl-PL" baseline="0" dirty="0"/>
              <a:t>Lista kontrolna powinna być dostosowana do danej branży lub miejsca pracy.</a:t>
            </a:r>
          </a:p>
          <a:p>
            <a:pPr marL="225873" indent="-225873">
              <a:buFont typeface="+mj-lt"/>
              <a:buAutoNum type="arabicPeriod"/>
            </a:pPr>
            <a:r>
              <a:rPr lang="pl-PL" baseline="0" dirty="0"/>
              <a:t>Na liście kontrolnej zagrożenia i problemy powinny być wymieniane osobno.</a:t>
            </a:r>
          </a:p>
          <a:p>
            <a:pPr marL="225873" indent="-225873">
              <a:buFont typeface="+mj-lt"/>
              <a:buAutoNum type="arabicPeriod"/>
            </a:pPr>
            <a:r>
              <a:rPr lang="pl-PL" baseline="0" dirty="0"/>
              <a:t>Zalecając dany środek redukcji ryzyka należy zawsze sprawdzić, czy nie zwiększy on ryzyka. </a:t>
            </a:r>
          </a:p>
          <a:p>
            <a:pPr marL="225873" indent="-225873">
              <a:buFont typeface="+mj-lt"/>
              <a:buAutoNum type="arabicPeriod"/>
            </a:pPr>
            <a:r>
              <a:rPr lang="pl-PL" baseline="0" dirty="0"/>
              <a:t>Lista kontrolna powinna służyć do prowadzenia dalszej oceny.  </a:t>
            </a:r>
            <a:endParaRPr lang="pl-PL" dirty="0"/>
          </a:p>
          <a:p>
            <a:endParaRPr lang="pl-PL" dirty="0"/>
          </a:p>
        </p:txBody>
      </p:sp>
      <p:sp>
        <p:nvSpPr>
          <p:cNvPr id="5" name="Symbol zastępczy nagłówka 4"/>
          <p:cNvSpPr>
            <a:spLocks noGrp="1"/>
          </p:cNvSpPr>
          <p:nvPr>
            <p:ph type="hdr" sz="quarter" idx="10"/>
          </p:nvPr>
        </p:nvSpPr>
        <p:spPr/>
        <p:txBody>
          <a:bodyPr/>
          <a:lstStyle/>
          <a:p>
            <a:pPr algn="ctr" defTabSz="903615">
              <a:defRPr/>
            </a:pPr>
            <a:r>
              <a:rPr lang="pl-PL" dirty="0">
                <a:solidFill>
                  <a:srgbClr val="000000"/>
                </a:solidFill>
              </a:rPr>
              <a:t>IDENTYFIKACJA ZAGROŻEN</a:t>
            </a:r>
          </a:p>
        </p:txBody>
      </p:sp>
    </p:spTree>
    <p:extLst>
      <p:ext uri="{BB962C8B-B14F-4D97-AF65-F5344CB8AC3E}">
        <p14:creationId xmlns:p14="http://schemas.microsoft.com/office/powerpoint/2010/main" val="3143709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3485F616-3969-44D9-86F5-2B44C686D324}" type="slidenum">
              <a:rPr lang="pl-PL">
                <a:solidFill>
                  <a:srgbClr val="000000"/>
                </a:solidFill>
              </a:rPr>
              <a:pPr defTabSz="898672">
                <a:defRPr/>
              </a:pPr>
              <a:t>38</a:t>
            </a:fld>
            <a:endParaRPr lang="pl-PL">
              <a:solidFill>
                <a:srgbClr val="000000"/>
              </a:solidFill>
            </a:endParaRPr>
          </a:p>
        </p:txBody>
      </p:sp>
      <p:sp>
        <p:nvSpPr>
          <p:cNvPr id="111618" name="Rectangle 2"/>
          <p:cNvSpPr>
            <a:spLocks noGrp="1" noRot="1" noChangeAspect="1" noChangeArrowheads="1" noTextEdit="1"/>
          </p:cNvSpPr>
          <p:nvPr>
            <p:ph type="sldImg"/>
          </p:nvPr>
        </p:nvSpPr>
        <p:spPr>
          <a:xfrm>
            <a:off x="854075" y="744538"/>
            <a:ext cx="4960938" cy="3722687"/>
          </a:xfrm>
          <a:ln/>
        </p:spPr>
      </p:sp>
      <p:sp>
        <p:nvSpPr>
          <p:cNvPr id="111619" name="Rectangle 3"/>
          <p:cNvSpPr>
            <a:spLocks noGrp="1" noChangeArrowheads="1"/>
          </p:cNvSpPr>
          <p:nvPr>
            <p:ph type="body" idx="1"/>
          </p:nvPr>
        </p:nvSpPr>
        <p:spPr/>
        <p:txBody>
          <a:bodyPr/>
          <a:lstStyle/>
          <a:p>
            <a:r>
              <a:rPr lang="pl-PL" b="1"/>
              <a:t>PN-N-18002:2000 Systemy zarządzania bezpieczeństwem i higieną pracy </a:t>
            </a:r>
          </a:p>
          <a:p>
            <a:r>
              <a:rPr lang="pl-PL" b="1"/>
              <a:t>Do następstw małych</a:t>
            </a:r>
            <a:r>
              <a:rPr lang="pl-PL"/>
              <a:t> </a:t>
            </a:r>
            <a:r>
              <a:rPr lang="pl-PL" b="1"/>
              <a:t>zaliczamy:</a:t>
            </a:r>
            <a:r>
              <a:rPr lang="pl-PL"/>
              <a:t> czasowe pogorszenia stanu zdrowia, takie jak niewielkie stłuczenia i zranienia, podrażnienia oczu, objawy niewielkiego zatrucia, bóle głowy itp.</a:t>
            </a:r>
          </a:p>
          <a:p>
            <a:r>
              <a:rPr lang="pl-PL" b="1"/>
              <a:t>Do następstw średnich zaliczamy:</a:t>
            </a:r>
            <a:r>
              <a:rPr lang="pl-PL"/>
              <a:t> zranienia i oparzenia II stopnia na niewielkiej powierzchni ciała, alergie skórne, nieskomplikowane złamania, zespoły przeciążeniowe układu mięśniowo – szkieletowego (np. zapalenia ścięgna) itp.</a:t>
            </a:r>
          </a:p>
          <a:p>
            <a:r>
              <a:rPr lang="pl-PL" b="1"/>
              <a:t>Da następstw dużych zaliczamy: </a:t>
            </a:r>
            <a:r>
              <a:rPr lang="pl-PL"/>
              <a:t>oparzenia III stopnia, oparzenia II stopnia dużej powierzchni ciała, amputacje, skomplikowane złamania z następową dysfunkcją, choroby nowotworowe, toksyczne uszkodzenia narządów wewnętrznych i układu nerwowego w wyniku narażenia na czynniki chemiczne, zespół wibracyjny, zawodowe uszkodzenia słuchu, astma, zaćma itp..</a:t>
            </a:r>
            <a:endParaRPr lang="pl-PL" b="1"/>
          </a:p>
        </p:txBody>
      </p:sp>
      <p:sp>
        <p:nvSpPr>
          <p:cNvPr id="5" name="Symbol zastępczy nagłówka 4"/>
          <p:cNvSpPr>
            <a:spLocks noGrp="1"/>
          </p:cNvSpPr>
          <p:nvPr>
            <p:ph type="hdr" sz="quarter" idx="10"/>
          </p:nvPr>
        </p:nvSpPr>
        <p:spPr/>
        <p:txBody>
          <a:bodyPr/>
          <a:lstStyle/>
          <a:p>
            <a:pPr algn="ctr" defTabSz="898672">
              <a:defRPr/>
            </a:pPr>
            <a:r>
              <a:rPr lang="pl-PL" dirty="0">
                <a:solidFill>
                  <a:srgbClr val="000000"/>
                </a:solidFill>
              </a:rPr>
              <a:t>IDENTYFIKACJA ZAGROŻEN</a:t>
            </a:r>
          </a:p>
        </p:txBody>
      </p:sp>
    </p:spTree>
    <p:extLst>
      <p:ext uri="{BB962C8B-B14F-4D97-AF65-F5344CB8AC3E}">
        <p14:creationId xmlns:p14="http://schemas.microsoft.com/office/powerpoint/2010/main" val="2364056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13335FE7-53B7-426E-BDA8-28A0F8A0F59C}" type="slidenum">
              <a:rPr lang="pl-PL">
                <a:solidFill>
                  <a:srgbClr val="000000"/>
                </a:solidFill>
              </a:rPr>
              <a:pPr defTabSz="898672">
                <a:defRPr/>
              </a:pPr>
              <a:t>39</a:t>
            </a:fld>
            <a:endParaRPr lang="pl-PL">
              <a:solidFill>
                <a:srgbClr val="000000"/>
              </a:solidFill>
            </a:endParaRPr>
          </a:p>
        </p:txBody>
      </p:sp>
      <p:sp>
        <p:nvSpPr>
          <p:cNvPr id="98306" name="Rectangle 2"/>
          <p:cNvSpPr>
            <a:spLocks noGrp="1" noRot="1" noChangeAspect="1" noChangeArrowheads="1" noTextEdit="1"/>
          </p:cNvSpPr>
          <p:nvPr>
            <p:ph type="sldImg"/>
          </p:nvPr>
        </p:nvSpPr>
        <p:spPr>
          <a:xfrm>
            <a:off x="854075" y="744538"/>
            <a:ext cx="4960938" cy="3722687"/>
          </a:xfrm>
          <a:ln/>
        </p:spPr>
      </p:sp>
      <p:sp>
        <p:nvSpPr>
          <p:cNvPr id="98307" name="Rectangle 3"/>
          <p:cNvSpPr>
            <a:spLocks noGrp="1" noChangeArrowheads="1"/>
          </p:cNvSpPr>
          <p:nvPr>
            <p:ph type="body" idx="1"/>
          </p:nvPr>
        </p:nvSpPr>
        <p:spPr/>
        <p:txBody>
          <a:bodyPr/>
          <a:lstStyle/>
          <a:p>
            <a:r>
              <a:rPr lang="pl-PL" b="1" dirty="0"/>
              <a:t>PN-N-18002:2011 Systemy zarządzania bezpieczeństwem i higieną pracy </a:t>
            </a:r>
          </a:p>
          <a:p>
            <a:r>
              <a:rPr lang="pl-PL" dirty="0"/>
              <a:t> </a:t>
            </a:r>
          </a:p>
          <a:p>
            <a:pPr defTabSz="903493">
              <a:defRPr/>
            </a:pPr>
            <a:r>
              <a:rPr lang="pl-PL" b="1" dirty="0"/>
              <a:t>Dz. U. z dnia 19 sierpnia 2002 r. Nr 132, poz. 1115  w sprawie wykazu chorób zawodowych, szczegółowych zasad postępowania w sprawach zgłaszania podejrzenia, rozpoznawania i stwierdzania chorób zawodowych oraz podmiotów właściwych w tych sprawach</a:t>
            </a:r>
          </a:p>
          <a:p>
            <a:r>
              <a:rPr lang="pl-PL" dirty="0"/>
              <a:t>Przy ocenie narażenia zawodowego uwzględnia się w odniesieniu do:</a:t>
            </a:r>
          </a:p>
          <a:p>
            <a:r>
              <a:rPr lang="pl-PL" dirty="0"/>
              <a:t>1) czynników chemicznych i fizycznych – rodzaj czynnika, wartość stężeń lub natężeń i okres narażenia zawodowego; </a:t>
            </a:r>
          </a:p>
          <a:p>
            <a:r>
              <a:rPr lang="pl-PL" dirty="0"/>
              <a:t>2) czynników biologicznych – rodzaj czynnika, ustalenie czasu kontaktu oraz stwierdzenie mechanizmu działania lub drogi szerzenia się czynnika, bez konieczności określenia stężenia tego czynnika; </a:t>
            </a:r>
          </a:p>
          <a:p>
            <a:r>
              <a:rPr lang="pl-PL" dirty="0"/>
              <a:t>3) czynników o działaniu uczulającym (alergenów) – rodzaj czynnika i stwierdzenie kontaktu z takim czynnikiem w czasie pracy, jeżeli występował on w środowisku pracy, surowcach, półproduktach lub gotowych wyrobach, bez konieczności określania stężenia tego czynnika; </a:t>
            </a:r>
          </a:p>
          <a:p>
            <a:r>
              <a:rPr lang="pl-PL" dirty="0"/>
              <a:t>4) sposobu wykonywania pracy – określenie stopnia obciążenia wysiłkiem fizycznym oraz chronometraż czynności, które mogą powodować nadmierne obciążenie odpowiednich narządów lub układów organizmu ludzkiego. </a:t>
            </a:r>
          </a:p>
          <a:p>
            <a:r>
              <a:rPr lang="pl-PL" dirty="0"/>
              <a:t>Ocenę narażenia zawodowego sporządza się na formularzu określonym w przepisach w sprawie sposobu dokumentowania chorób zawodowych i skutków tych chorób, przy wykorzystaniu dokumentacji gromadzonej na podstawie odrębnych przepisów przez pracodawców i jednostki organizacyjne Państwowej Inspekcji Sanitarnej, a także, jeśli postępowanie dotyczy aktualnego zatrudnienia, na podstawie oceny przeprowadzonej bezpośrednio u pracodawcy. </a:t>
            </a:r>
          </a:p>
        </p:txBody>
      </p:sp>
      <p:sp>
        <p:nvSpPr>
          <p:cNvPr id="5" name="Symbol zastępczy nagłówka 4"/>
          <p:cNvSpPr>
            <a:spLocks noGrp="1"/>
          </p:cNvSpPr>
          <p:nvPr>
            <p:ph type="hdr" sz="quarter" idx="10"/>
          </p:nvPr>
        </p:nvSpPr>
        <p:spPr/>
        <p:txBody>
          <a:bodyPr/>
          <a:lstStyle/>
          <a:p>
            <a:pPr algn="ctr" defTabSz="898672">
              <a:defRPr/>
            </a:pPr>
            <a:r>
              <a:rPr lang="pl-PL" dirty="0">
                <a:solidFill>
                  <a:srgbClr val="000000"/>
                </a:solidFill>
              </a:rPr>
              <a:t>IDENTYFIKACJA ZAGROŻEN</a:t>
            </a:r>
          </a:p>
        </p:txBody>
      </p:sp>
    </p:spTree>
    <p:extLst>
      <p:ext uri="{BB962C8B-B14F-4D97-AF65-F5344CB8AC3E}">
        <p14:creationId xmlns:p14="http://schemas.microsoft.com/office/powerpoint/2010/main" val="156106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9608D130-9BCD-4B5F-A6CA-956BC423952A}" type="slidenum">
              <a:rPr lang="pl-PL">
                <a:solidFill>
                  <a:srgbClr val="000000"/>
                </a:solidFill>
              </a:rPr>
              <a:pPr defTabSz="898672">
                <a:defRPr/>
              </a:pPr>
              <a:t>40</a:t>
            </a:fld>
            <a:endParaRPr lang="pl-PL">
              <a:solidFill>
                <a:srgbClr val="000000"/>
              </a:solidFill>
            </a:endParaRPr>
          </a:p>
        </p:txBody>
      </p:sp>
      <p:sp>
        <p:nvSpPr>
          <p:cNvPr id="76802" name="Rectangle 2"/>
          <p:cNvSpPr>
            <a:spLocks noGrp="1" noRot="1" noChangeAspect="1" noChangeArrowheads="1" noTextEdit="1"/>
          </p:cNvSpPr>
          <p:nvPr>
            <p:ph type="sldImg"/>
          </p:nvPr>
        </p:nvSpPr>
        <p:spPr>
          <a:xfrm>
            <a:off x="854075" y="744538"/>
            <a:ext cx="4960938" cy="3722687"/>
          </a:xfrm>
          <a:ln/>
        </p:spPr>
      </p:sp>
      <p:sp>
        <p:nvSpPr>
          <p:cNvPr id="76803" name="Rectangle 3"/>
          <p:cNvSpPr>
            <a:spLocks noGrp="1" noChangeArrowheads="1"/>
          </p:cNvSpPr>
          <p:nvPr>
            <p:ph type="body" idx="1"/>
          </p:nvPr>
        </p:nvSpPr>
        <p:spPr/>
        <p:txBody>
          <a:bodyPr/>
          <a:lstStyle/>
          <a:p>
            <a:r>
              <a:rPr lang="pl-PL" b="1" dirty="0"/>
              <a:t>Szczepkowska-Duda</a:t>
            </a:r>
            <a:r>
              <a:rPr lang="pl-PL" b="1" baseline="0" dirty="0"/>
              <a:t> T.: Identyfikacja zagrożeń. Atest i Ochrona Pracy nr 5 2009 s. 49-50</a:t>
            </a:r>
          </a:p>
          <a:p>
            <a:r>
              <a:rPr lang="pl-PL" b="0" baseline="0" dirty="0"/>
              <a:t>Identyfikację można przeprowadzić w formie schematu:</a:t>
            </a:r>
          </a:p>
          <a:p>
            <a:pPr marL="225873" indent="-225873">
              <a:buFont typeface="+mj-lt"/>
              <a:buAutoNum type="arabicPeriod"/>
            </a:pPr>
            <a:r>
              <a:rPr lang="pl-PL" b="1" baseline="0" dirty="0"/>
              <a:t>Obszar analizy </a:t>
            </a:r>
            <a:r>
              <a:rPr lang="pl-PL" b="0" baseline="0" dirty="0"/>
              <a:t>–  zawsze musi się odnosić do ocenianego stanowiska, czasu i miejsca i może dotyczyć: pomieszczenia pracy, transport u wewnętrznego, magazynowania, ekspozycji na hałas, obsługi stanowisk komputerowych, wyposażenia w instalacje robocze, sposobu wykonania. </a:t>
            </a:r>
          </a:p>
          <a:p>
            <a:pPr marL="225873" indent="-225873">
              <a:buFont typeface="+mj-lt"/>
              <a:buAutoNum type="arabicPeriod"/>
            </a:pPr>
            <a:r>
              <a:rPr lang="pl-PL" b="1" baseline="0" dirty="0"/>
              <a:t>Zakres niezgodność</a:t>
            </a:r>
          </a:p>
          <a:p>
            <a:pPr marL="225873" indent="-225873">
              <a:buFont typeface="+mj-lt"/>
              <a:buAutoNum type="arabicPeriod"/>
            </a:pPr>
            <a:r>
              <a:rPr lang="pl-PL" b="1" baseline="0" dirty="0"/>
              <a:t>Opis skutku</a:t>
            </a:r>
          </a:p>
          <a:p>
            <a:r>
              <a:rPr lang="pl-PL" b="0" baseline="0" dirty="0"/>
              <a:t>Weryfikację ułatwić mogą m.in.:</a:t>
            </a:r>
          </a:p>
          <a:p>
            <a:pPr marL="225873" indent="-225873">
              <a:buFont typeface="+mj-lt"/>
              <a:buAutoNum type="arabicPeriod"/>
            </a:pPr>
            <a:r>
              <a:rPr lang="pl-PL" b="0" baseline="0" dirty="0"/>
              <a:t>Listy kontrolne</a:t>
            </a:r>
          </a:p>
          <a:p>
            <a:pPr marL="225873" indent="-225873">
              <a:buFont typeface="+mj-lt"/>
              <a:buAutoNum type="arabicPeriod"/>
            </a:pPr>
            <a:r>
              <a:rPr lang="pl-PL" b="0" baseline="0" dirty="0"/>
              <a:t>Protokoły z pomiarów środowiskowych</a:t>
            </a:r>
          </a:p>
          <a:p>
            <a:pPr marL="225873" indent="-225873">
              <a:buFont typeface="+mj-lt"/>
              <a:buAutoNum type="arabicPeriod"/>
            </a:pPr>
            <a:r>
              <a:rPr lang="pl-PL" b="0" baseline="0" dirty="0"/>
              <a:t>Karty charakterystyk substancji używanych w procesie produkcji</a:t>
            </a:r>
          </a:p>
          <a:p>
            <a:pPr marL="225873" indent="-225873">
              <a:buFont typeface="+mj-lt"/>
              <a:buAutoNum type="arabicPeriod"/>
            </a:pPr>
            <a:r>
              <a:rPr lang="pl-PL" b="0" baseline="0" dirty="0"/>
              <a:t>Dokumentacje dotyczące maszyn i urządzeń.</a:t>
            </a:r>
            <a:endParaRPr lang="pl-PL" b="0" dirty="0"/>
          </a:p>
          <a:p>
            <a:r>
              <a:rPr lang="pl-PL" dirty="0"/>
              <a:t>Przy ocenie zagrożenia tymi czynnikami należy kierować się przede wszystkim obowiązującymi wymaganiami dotyczącymi:</a:t>
            </a:r>
          </a:p>
          <a:p>
            <a:pPr lvl="1"/>
            <a:r>
              <a:rPr lang="pl-PL" dirty="0"/>
              <a:t>– uniemożliwienia bądź ograniczenia dostępu do stref niebezpiecznych przez zachowanie odległości bezpieczeństwa, stosowanie osłon i nieodgradzających urządzeń ochronnych (np. kurtyn świetlnych, mat czułych na nacisk itp.), urządzeń blokujących i ryglujących,</a:t>
            </a:r>
          </a:p>
          <a:p>
            <a:pPr lvl="1"/>
            <a:r>
              <a:rPr lang="pl-PL" dirty="0"/>
              <a:t>– przeciwdziałania zakłóceniom w normalnym (ustalonym) funkcjonowaniu maszyn i przebiegu procesów lub awariom przez stosowanie urządzeń zapobiegających przekroczeniu ustalonych parametrów pracy (</a:t>
            </a:r>
            <a:r>
              <a:rPr lang="pl-PL" dirty="0" err="1"/>
              <a:t>np.ciśnienia</a:t>
            </a:r>
            <a:r>
              <a:rPr lang="pl-PL" dirty="0"/>
              <a:t>, obciążenia, zasięgu itp.), włączeniu kolizyjnych ruchów lub operacji itp.</a:t>
            </a:r>
          </a:p>
          <a:p>
            <a:pPr defTabSz="903493">
              <a:defRPr/>
            </a:pPr>
            <a:endParaRPr lang="pl-PL" b="0" baseline="0" dirty="0"/>
          </a:p>
        </p:txBody>
      </p:sp>
      <p:sp>
        <p:nvSpPr>
          <p:cNvPr id="5" name="Symbol zastępczy nagłówka 4"/>
          <p:cNvSpPr>
            <a:spLocks noGrp="1"/>
          </p:cNvSpPr>
          <p:nvPr>
            <p:ph type="hdr" sz="quarter" idx="10"/>
          </p:nvPr>
        </p:nvSpPr>
        <p:spPr/>
        <p:txBody>
          <a:bodyPr/>
          <a:lstStyle/>
          <a:p>
            <a:pPr algn="ctr" defTabSz="898672">
              <a:defRPr/>
            </a:pPr>
            <a:r>
              <a:rPr lang="pl-PL" dirty="0">
                <a:solidFill>
                  <a:srgbClr val="000000"/>
                </a:solidFill>
              </a:rPr>
              <a:t>IDENTYFIKACJA ZAGROŻEN</a:t>
            </a:r>
          </a:p>
        </p:txBody>
      </p:sp>
    </p:spTree>
    <p:extLst>
      <p:ext uri="{BB962C8B-B14F-4D97-AF65-F5344CB8AC3E}">
        <p14:creationId xmlns:p14="http://schemas.microsoft.com/office/powerpoint/2010/main" val="35182247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9608D130-9BCD-4B5F-A6CA-956BC423952A}" type="slidenum">
              <a:rPr lang="pl-PL">
                <a:solidFill>
                  <a:srgbClr val="000000"/>
                </a:solidFill>
              </a:rPr>
              <a:pPr defTabSz="898672">
                <a:defRPr/>
              </a:pPr>
              <a:t>41</a:t>
            </a:fld>
            <a:endParaRPr lang="pl-PL">
              <a:solidFill>
                <a:srgbClr val="000000"/>
              </a:solidFill>
            </a:endParaRPr>
          </a:p>
        </p:txBody>
      </p:sp>
      <p:sp>
        <p:nvSpPr>
          <p:cNvPr id="76802" name="Rectangle 2"/>
          <p:cNvSpPr>
            <a:spLocks noGrp="1" noRot="1" noChangeAspect="1" noChangeArrowheads="1" noTextEdit="1"/>
          </p:cNvSpPr>
          <p:nvPr>
            <p:ph type="sldImg"/>
          </p:nvPr>
        </p:nvSpPr>
        <p:spPr>
          <a:xfrm>
            <a:off x="854075" y="744538"/>
            <a:ext cx="4960938" cy="3722687"/>
          </a:xfrm>
          <a:ln/>
        </p:spPr>
      </p:sp>
      <p:sp>
        <p:nvSpPr>
          <p:cNvPr id="76803" name="Rectangle 3"/>
          <p:cNvSpPr>
            <a:spLocks noGrp="1" noChangeArrowheads="1"/>
          </p:cNvSpPr>
          <p:nvPr>
            <p:ph type="body" idx="1"/>
          </p:nvPr>
        </p:nvSpPr>
        <p:spPr/>
        <p:txBody>
          <a:bodyPr/>
          <a:lstStyle/>
          <a:p>
            <a:r>
              <a:rPr lang="pl-PL" b="1" dirty="0"/>
              <a:t>Szczepkowska-Duda</a:t>
            </a:r>
            <a:r>
              <a:rPr lang="pl-PL" b="1" baseline="0" dirty="0"/>
              <a:t> T.: Identyfikacja zagrożeń. Atest i Ochrona Pracy nr 5 2009 s. 49-50</a:t>
            </a:r>
          </a:p>
          <a:p>
            <a:r>
              <a:rPr lang="pl-PL" b="0" baseline="0" dirty="0"/>
              <a:t>Identyfikację można przeprowadzić w formie schematu:</a:t>
            </a:r>
          </a:p>
          <a:p>
            <a:pPr marL="225873" indent="-225873">
              <a:buFont typeface="+mj-lt"/>
              <a:buAutoNum type="arabicPeriod"/>
            </a:pPr>
            <a:r>
              <a:rPr lang="pl-PL" b="1" baseline="0" dirty="0"/>
              <a:t>Obszar analizy </a:t>
            </a:r>
            <a:r>
              <a:rPr lang="pl-PL" b="0" baseline="0" dirty="0"/>
              <a:t>–  zawsze musi się odnosić do ocenianego stanowiska, czasu i miejsca i może dotyczyć: pomieszczenia pracy, transport u wewnętrznego, magazynowania, ekspozycji na hałas, obsługi stanowisk komputerowych, wyposażenia w instalacje robocze, sposobu wykonania. </a:t>
            </a:r>
          </a:p>
          <a:p>
            <a:pPr marL="225873" indent="-225873">
              <a:buFont typeface="+mj-lt"/>
              <a:buAutoNum type="arabicPeriod"/>
            </a:pPr>
            <a:r>
              <a:rPr lang="pl-PL" b="1" baseline="0" dirty="0"/>
              <a:t>Zakres niezgodność</a:t>
            </a:r>
          </a:p>
          <a:p>
            <a:pPr marL="225873" indent="-225873">
              <a:buFont typeface="+mj-lt"/>
              <a:buAutoNum type="arabicPeriod"/>
            </a:pPr>
            <a:r>
              <a:rPr lang="pl-PL" b="1" baseline="0" dirty="0"/>
              <a:t>Opis skutku</a:t>
            </a:r>
          </a:p>
          <a:p>
            <a:r>
              <a:rPr lang="pl-PL" b="0" baseline="0" dirty="0"/>
              <a:t>Weryfikację ułatwić mogą m.in.:</a:t>
            </a:r>
          </a:p>
          <a:p>
            <a:pPr marL="225873" indent="-225873">
              <a:buFont typeface="+mj-lt"/>
              <a:buAutoNum type="arabicPeriod"/>
            </a:pPr>
            <a:r>
              <a:rPr lang="pl-PL" b="0" baseline="0" dirty="0"/>
              <a:t>Listy kontrolne</a:t>
            </a:r>
          </a:p>
          <a:p>
            <a:pPr marL="225873" indent="-225873">
              <a:buFont typeface="+mj-lt"/>
              <a:buAutoNum type="arabicPeriod"/>
            </a:pPr>
            <a:r>
              <a:rPr lang="pl-PL" b="0" baseline="0" dirty="0"/>
              <a:t>Protokoły z pomiarów środowiskowych</a:t>
            </a:r>
          </a:p>
          <a:p>
            <a:pPr marL="225873" indent="-225873">
              <a:buFont typeface="+mj-lt"/>
              <a:buAutoNum type="arabicPeriod"/>
            </a:pPr>
            <a:r>
              <a:rPr lang="pl-PL" b="0" baseline="0" dirty="0"/>
              <a:t>Karty charakterystyk substancji używanych w procesie produkcji</a:t>
            </a:r>
          </a:p>
          <a:p>
            <a:pPr marL="225873" indent="-225873">
              <a:buFont typeface="+mj-lt"/>
              <a:buAutoNum type="arabicPeriod"/>
            </a:pPr>
            <a:r>
              <a:rPr lang="pl-PL" b="0" baseline="0" dirty="0"/>
              <a:t>Dokumentacje dotyczące maszyn i urządzeń.</a:t>
            </a:r>
            <a:endParaRPr lang="pl-PL" b="0" dirty="0"/>
          </a:p>
          <a:p>
            <a:r>
              <a:rPr lang="pl-PL" dirty="0"/>
              <a:t>Przy ocenie zagrożenia tymi czynnikami należy kierować się przede wszystkim obowiązującymi wymaganiami dotyczącymi:</a:t>
            </a:r>
          </a:p>
          <a:p>
            <a:pPr lvl="1"/>
            <a:r>
              <a:rPr lang="pl-PL" dirty="0"/>
              <a:t>– uniemożliwienia bądź ograniczenia dostępu do stref niebezpiecznych przez zachowanie odległości bezpieczeństwa, stosowanie osłon i nieodgradzających urządzeń ochronnych (np. kurtyn świetlnych, mat czułych na nacisk itp.), urządzeń blokujących i ryglujących,</a:t>
            </a:r>
          </a:p>
          <a:p>
            <a:pPr lvl="1"/>
            <a:r>
              <a:rPr lang="pl-PL" dirty="0"/>
              <a:t>– przeciwdziałania zakłóceniom w normalnym (ustalonym) funkcjonowaniu maszyn i przebiegu procesów lub awariom przez stosowanie urządzeń zapobiegających przekroczeniu ustalonych parametrów pracy (</a:t>
            </a:r>
            <a:r>
              <a:rPr lang="pl-PL" dirty="0" err="1"/>
              <a:t>np.ciśnienia</a:t>
            </a:r>
            <a:r>
              <a:rPr lang="pl-PL" dirty="0"/>
              <a:t>, obciążenia, zasięgu itp.), włączeniu kolizyjnych ruchów lub operacji itp.</a:t>
            </a:r>
          </a:p>
          <a:p>
            <a:pPr defTabSz="903493">
              <a:defRPr/>
            </a:pPr>
            <a:endParaRPr lang="pl-PL" b="0" baseline="0" dirty="0"/>
          </a:p>
        </p:txBody>
      </p:sp>
      <p:sp>
        <p:nvSpPr>
          <p:cNvPr id="5" name="Symbol zastępczy nagłówka 4"/>
          <p:cNvSpPr>
            <a:spLocks noGrp="1"/>
          </p:cNvSpPr>
          <p:nvPr>
            <p:ph type="hdr" sz="quarter" idx="10"/>
          </p:nvPr>
        </p:nvSpPr>
        <p:spPr/>
        <p:txBody>
          <a:bodyPr/>
          <a:lstStyle/>
          <a:p>
            <a:pPr algn="ctr" defTabSz="898672">
              <a:defRPr/>
            </a:pPr>
            <a:r>
              <a:rPr lang="pl-PL" dirty="0">
                <a:solidFill>
                  <a:srgbClr val="000000"/>
                </a:solidFill>
              </a:rPr>
              <a:t>IDENTYFIKACJA ZAGROŻEN</a:t>
            </a:r>
          </a:p>
        </p:txBody>
      </p:sp>
    </p:spTree>
    <p:extLst>
      <p:ext uri="{BB962C8B-B14F-4D97-AF65-F5344CB8AC3E}">
        <p14:creationId xmlns:p14="http://schemas.microsoft.com/office/powerpoint/2010/main" val="3633552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BBF0859A-0599-4ACC-973B-24FBE7C4CC81}" type="slidenum">
              <a:rPr lang="pl-PL">
                <a:solidFill>
                  <a:srgbClr val="000000"/>
                </a:solidFill>
              </a:rPr>
              <a:pPr defTabSz="898672">
                <a:defRPr/>
              </a:pPr>
              <a:t>42</a:t>
            </a:fld>
            <a:endParaRPr lang="pl-PL">
              <a:solidFill>
                <a:srgbClr val="000000"/>
              </a:solidFill>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pPr defTabSz="919670">
              <a:defRPr/>
            </a:pPr>
            <a:r>
              <a:rPr lang="pl-PL" dirty="0"/>
              <a:t>Ocena ryzyka zawodowego jest podstawa skutecznego</a:t>
            </a:r>
            <a:r>
              <a:rPr lang="pl-PL" baseline="0" dirty="0"/>
              <a:t> </a:t>
            </a:r>
            <a:r>
              <a:rPr lang="pl-PL" dirty="0"/>
              <a:t>zarzadzania bezpieczeństwem i higiena pracy, a także sposobem</a:t>
            </a:r>
            <a:r>
              <a:rPr lang="pl-PL" baseline="0" dirty="0"/>
              <a:t> </a:t>
            </a:r>
            <a:r>
              <a:rPr lang="pl-PL" dirty="0"/>
              <a:t>na ograniczenie wypadków związanych z praca i zapadalności na</a:t>
            </a:r>
            <a:r>
              <a:rPr lang="pl-PL" baseline="0" dirty="0"/>
              <a:t> </a:t>
            </a:r>
            <a:r>
              <a:rPr lang="pl-PL" dirty="0"/>
              <a:t>choroby zawodowe.</a:t>
            </a:r>
          </a:p>
          <a:p>
            <a:r>
              <a:rPr lang="pl-PL" dirty="0"/>
              <a:t>Ocenę ryzyka zawodowego przeprowadza się dla wszystkich prac, które wykonuje pracownik. Zatem istotne jest zwrócenie uwagi na poszczególne zadania, jakie realizuje oraz miejsca ich wykonywania.</a:t>
            </a:r>
          </a:p>
          <a:p>
            <a:r>
              <a:rPr lang="pl-PL" dirty="0"/>
              <a:t>Nie można ograniczać się do „stanowiska pracy” – często błędnie pojmowanego tylko jako jedno miejsce pracy w zakładzie. </a:t>
            </a:r>
          </a:p>
          <a:p>
            <a:r>
              <a:rPr lang="pl-PL" dirty="0"/>
              <a:t>Pracownik,</a:t>
            </a:r>
            <a:r>
              <a:rPr lang="pl-PL" baseline="0" dirty="0"/>
              <a:t> </a:t>
            </a:r>
            <a:r>
              <a:rPr lang="pl-PL" dirty="0"/>
              <a:t>który w celu wykonania powierzonego zadania musi przejść, np.</a:t>
            </a:r>
            <a:r>
              <a:rPr lang="pl-PL" baseline="0" dirty="0"/>
              <a:t> </a:t>
            </a:r>
            <a:r>
              <a:rPr lang="pl-PL" dirty="0"/>
              <a:t>do magazynu po pół produkty, również może być na rażony na nie bezpieczeństwo, co na leży uwzględnić.</a:t>
            </a:r>
          </a:p>
          <a:p>
            <a:r>
              <a:rPr lang="pl-PL" dirty="0"/>
              <a:t>Ocena ryzyka zawodowego jest procesem, pod czas którego: identyfikowane są za grożenia, szacowana jest ciężkość następstw</a:t>
            </a:r>
            <a:r>
              <a:rPr lang="pl-PL" baseline="0" dirty="0"/>
              <a:t> </a:t>
            </a:r>
            <a:r>
              <a:rPr lang="pl-PL" dirty="0"/>
              <a:t>związanych</a:t>
            </a:r>
            <a:r>
              <a:rPr lang="pl-PL" baseline="0" dirty="0"/>
              <a:t> </a:t>
            </a:r>
            <a:r>
              <a:rPr lang="pl-PL" dirty="0"/>
              <a:t>z ich aktywizacją oraz prawdopodobieństwo zaistnienia takiego</a:t>
            </a:r>
            <a:r>
              <a:rPr lang="pl-PL" baseline="0" dirty="0"/>
              <a:t> </a:t>
            </a:r>
            <a:r>
              <a:rPr lang="pl-PL" dirty="0"/>
              <a:t>zdarzenia.</a:t>
            </a:r>
          </a:p>
        </p:txBody>
      </p:sp>
    </p:spTree>
    <p:extLst>
      <p:ext uri="{BB962C8B-B14F-4D97-AF65-F5344CB8AC3E}">
        <p14:creationId xmlns:p14="http://schemas.microsoft.com/office/powerpoint/2010/main" val="2925438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3DB57F-FBCD-48CB-BF7C-F48BE8D0FF13}" type="slidenum">
              <a:rPr lang="pl-PL"/>
              <a:pPr/>
              <a:t>4</a:t>
            </a:fld>
            <a:endParaRPr lang="pl-PL"/>
          </a:p>
        </p:txBody>
      </p:sp>
      <p:sp>
        <p:nvSpPr>
          <p:cNvPr id="59394" name="Rectangle 2"/>
          <p:cNvSpPr>
            <a:spLocks noGrp="1" noRot="1" noChangeAspect="1" noChangeArrowheads="1" noTextEdit="1"/>
          </p:cNvSpPr>
          <p:nvPr>
            <p:ph type="sldImg"/>
          </p:nvPr>
        </p:nvSpPr>
        <p:spPr>
          <a:xfrm>
            <a:off x="854075" y="744538"/>
            <a:ext cx="4960938" cy="3722687"/>
          </a:xfrm>
          <a:ln/>
        </p:spPr>
      </p:sp>
      <p:sp>
        <p:nvSpPr>
          <p:cNvPr id="59395" name="Rectangle 3"/>
          <p:cNvSpPr>
            <a:spLocks noGrp="1" noChangeArrowheads="1"/>
          </p:cNvSpPr>
          <p:nvPr>
            <p:ph type="body" idx="1"/>
          </p:nvPr>
        </p:nvSpPr>
        <p:spPr/>
        <p:txBody>
          <a:bodyPr/>
          <a:lstStyle/>
          <a:p>
            <a:r>
              <a:rPr lang="pl-PL" b="1" dirty="0"/>
              <a:t>Pawłowska Z.: Ryzyko zawodowe. W: Bezpieczeństwo pracy i ergonomia. </a:t>
            </a:r>
          </a:p>
          <a:p>
            <a:r>
              <a:rPr lang="pl-PL" dirty="0"/>
              <a:t>W normie PN-N-18002: 2011 ryzyko to zostało zdefiniowane jako prawdopodobieństwo wystąpienia niepożądanych zdarzeń związanych z  wykonywaną pracą, powodujących straty, w szczególności wystąpienia u pracowników niekorzystnych skutków zdrowotnych w wyniku zagrożeń zawodowych występujących w środowisku pracy lub sposobu wykonywania pracy.  Informacje o ryzyku zawodowym mają podstawowe znaczenie dla skutecznego zarządzania bezpieczeństwem i higieną pracy.</a:t>
            </a:r>
          </a:p>
          <a:p>
            <a:r>
              <a:rPr lang="pl-PL" b="1" dirty="0" err="1"/>
              <a:t>PN-IEC</a:t>
            </a:r>
            <a:r>
              <a:rPr lang="pl-PL" b="1" dirty="0"/>
              <a:t> 60300-3-9:1999: Analiza ryzyka w systemach technicznych (3.12)</a:t>
            </a:r>
          </a:p>
          <a:p>
            <a:r>
              <a:rPr lang="pl-PL" b="1" dirty="0"/>
              <a:t>System – </a:t>
            </a:r>
            <a:r>
              <a:rPr lang="pl-PL" dirty="0"/>
              <a:t>uporządkowany zbiór o dowolnym poziomie złożoności, w skład którego wchodzą:</a:t>
            </a:r>
          </a:p>
          <a:p>
            <a:pPr marL="225873" indent="-225873">
              <a:buFont typeface="+mj-lt"/>
              <a:buAutoNum type="arabicPeriod"/>
            </a:pPr>
            <a:r>
              <a:rPr lang="pl-PL" dirty="0"/>
              <a:t>personel,</a:t>
            </a:r>
          </a:p>
          <a:p>
            <a:pPr marL="225873" indent="-225873">
              <a:buFont typeface="+mj-lt"/>
              <a:buAutoNum type="arabicPeriod"/>
            </a:pPr>
            <a:r>
              <a:rPr lang="pl-PL" dirty="0"/>
              <a:t>procedury,</a:t>
            </a:r>
          </a:p>
          <a:p>
            <a:pPr marL="225873" indent="-225873">
              <a:buFont typeface="+mj-lt"/>
              <a:buAutoNum type="arabicPeriod"/>
            </a:pPr>
            <a:r>
              <a:rPr lang="pl-PL" dirty="0"/>
              <a:t>materiały,</a:t>
            </a:r>
          </a:p>
          <a:p>
            <a:pPr marL="225873" indent="-225873">
              <a:buFont typeface="+mj-lt"/>
              <a:buAutoNum type="arabicPeriod"/>
            </a:pPr>
            <a:r>
              <a:rPr lang="pl-PL" dirty="0"/>
              <a:t>narzędzia,</a:t>
            </a:r>
          </a:p>
          <a:p>
            <a:pPr marL="225873" indent="-225873">
              <a:buFont typeface="+mj-lt"/>
              <a:buAutoNum type="arabicPeriod"/>
            </a:pPr>
            <a:r>
              <a:rPr lang="pl-PL" dirty="0"/>
              <a:t>wyposażenie,</a:t>
            </a:r>
          </a:p>
          <a:p>
            <a:pPr marL="225873" indent="-225873">
              <a:buFont typeface="+mj-lt"/>
              <a:buAutoNum type="arabicPeriod"/>
            </a:pPr>
            <a:r>
              <a:rPr lang="pl-PL" dirty="0"/>
              <a:t>środki i oprogramowanie.</a:t>
            </a:r>
          </a:p>
          <a:p>
            <a:r>
              <a:rPr lang="pl-PL" dirty="0"/>
              <a:t>Elementy tego uporządkowanego zbioru są używane w przewidywalnym środowisku roboczym lub wspierającym działanie w celu wykonania danego zadania lub osiągnięcia określonego celu wykonania danego zadania lub osiągnięcia określonego celu</a:t>
            </a:r>
          </a:p>
          <a:p>
            <a:endParaRPr lang="pl-PL" dirty="0"/>
          </a:p>
          <a:p>
            <a:endParaRPr lang="pl-PL"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15285957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E87FB43F-B295-45B7-ACF0-C8002FE31B9C}" type="slidenum">
              <a:rPr lang="pl-PL">
                <a:solidFill>
                  <a:srgbClr val="000000"/>
                </a:solidFill>
              </a:rPr>
              <a:pPr defTabSz="898672">
                <a:defRPr/>
              </a:pPr>
              <a:t>47</a:t>
            </a:fld>
            <a:endParaRPr lang="pl-PL">
              <a:solidFill>
                <a:srgbClr val="000000"/>
              </a:solidFill>
            </a:endParaRPr>
          </a:p>
        </p:txBody>
      </p:sp>
      <p:sp>
        <p:nvSpPr>
          <p:cNvPr id="10242" name="Rectangle 2"/>
          <p:cNvSpPr>
            <a:spLocks noGrp="1" noRot="1" noChangeAspect="1" noChangeArrowheads="1" noTextEdit="1"/>
          </p:cNvSpPr>
          <p:nvPr>
            <p:ph type="sldImg"/>
          </p:nvPr>
        </p:nvSpPr>
        <p:spPr>
          <a:xfrm>
            <a:off x="854075" y="744538"/>
            <a:ext cx="4960938" cy="3722687"/>
          </a:xfrm>
          <a:ln/>
        </p:spPr>
      </p:sp>
      <p:sp>
        <p:nvSpPr>
          <p:cNvPr id="10243" name="Rectangle 3"/>
          <p:cNvSpPr>
            <a:spLocks noGrp="1" noChangeArrowheads="1"/>
          </p:cNvSpPr>
          <p:nvPr>
            <p:ph type="body" idx="1"/>
          </p:nvPr>
        </p:nvSpPr>
        <p:spPr/>
        <p:txBody>
          <a:bodyPr/>
          <a:lstStyle/>
          <a:p>
            <a:pPr defTabSz="903493">
              <a:defRPr/>
            </a:pPr>
            <a:r>
              <a:rPr lang="pl-PL" b="1" dirty="0"/>
              <a:t>Pawłowska Z.: Ryzyko zawodowe. W: Bezpieczeństwo pracy i ergonomia. Red. nauk. D. </a:t>
            </a:r>
            <a:r>
              <a:rPr lang="pl-PL" b="1" dirty="0" err="1"/>
              <a:t>Koradecka</a:t>
            </a:r>
            <a:r>
              <a:rPr lang="pl-PL" b="1" dirty="0"/>
              <a:t>. </a:t>
            </a:r>
            <a:r>
              <a:rPr lang="pl-PL" dirty="0"/>
              <a:t>Ryzyko jest kombinacją częstości lub prawdopodobieństwa wystąpienia określonego zdarzenia niebezpiecznego (które może powodować szkodę) i konsekwencji związanych z tym zdarzeniem. </a:t>
            </a:r>
          </a:p>
          <a:p>
            <a:r>
              <a:rPr lang="pl-PL" dirty="0"/>
              <a:t>Przez </a:t>
            </a:r>
            <a:r>
              <a:rPr lang="pl-PL" u="sng" dirty="0"/>
              <a:t>ryzyko zawodowe</a:t>
            </a:r>
            <a:r>
              <a:rPr lang="pl-PL" dirty="0"/>
              <a:t> - rozumie się przez to prawdopodobieństwo wystąpienia niepożądanych zdarzeń związanych z wykonywaną pracą, powodujących straty, w szczególności wystąpienia u pracowników niekorzystnych skutków zdrowotnych w wyniku </a:t>
            </a:r>
            <a:r>
              <a:rPr lang="pl-PL" u="sng" dirty="0"/>
              <a:t>zagrożeń</a:t>
            </a:r>
            <a:r>
              <a:rPr lang="pl-PL" dirty="0"/>
              <a:t> zawodowych występujących w </a:t>
            </a:r>
            <a:r>
              <a:rPr lang="pl-PL" u="sng" dirty="0"/>
              <a:t>środowisku pracy</a:t>
            </a:r>
            <a:r>
              <a:rPr lang="pl-PL" dirty="0"/>
              <a:t> lub sposobów wykonywania pracy. (</a:t>
            </a:r>
            <a:r>
              <a:rPr lang="pl-PL" dirty="0" err="1"/>
              <a:t>Dz.U</a:t>
            </a:r>
            <a:r>
              <a:rPr lang="pl-PL" dirty="0"/>
              <a:t>. Nr 129  Poz. 844)</a:t>
            </a:r>
          </a:p>
        </p:txBody>
      </p:sp>
      <p:sp>
        <p:nvSpPr>
          <p:cNvPr id="5" name="Symbol zastępczy nagłówka 4"/>
          <p:cNvSpPr>
            <a:spLocks noGrp="1"/>
          </p:cNvSpPr>
          <p:nvPr>
            <p:ph type="hdr" sz="quarter" idx="10"/>
          </p:nvPr>
        </p:nvSpPr>
        <p:spPr/>
        <p:txBody>
          <a:bodyPr/>
          <a:lstStyle/>
          <a:p>
            <a:pPr algn="ctr" defTabSz="898672">
              <a:defRPr/>
            </a:pPr>
            <a:r>
              <a:rPr lang="pl-PL" dirty="0">
                <a:solidFill>
                  <a:srgbClr val="000000"/>
                </a:solidFill>
              </a:rPr>
              <a:t>IDENTYFIKACJA ZAGROŻEN</a:t>
            </a:r>
          </a:p>
        </p:txBody>
      </p:sp>
    </p:spTree>
    <p:extLst>
      <p:ext uri="{BB962C8B-B14F-4D97-AF65-F5344CB8AC3E}">
        <p14:creationId xmlns:p14="http://schemas.microsoft.com/office/powerpoint/2010/main" val="3829053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a:defRPr/>
            </a:pPr>
            <a:fld id="{A98D1F97-1D36-4BDA-A7A9-94F45AD05090}" type="slidenum">
              <a:rPr lang="pl-PL">
                <a:solidFill>
                  <a:srgbClr val="000000"/>
                </a:solidFill>
              </a:rPr>
              <a:pPr defTabSz="898672">
                <a:defRPr/>
              </a:pPr>
              <a:t>48</a:t>
            </a:fld>
            <a:endParaRPr lang="pl-PL">
              <a:solidFill>
                <a:srgbClr val="000000"/>
              </a:solidFill>
            </a:endParaRPr>
          </a:p>
        </p:txBody>
      </p:sp>
      <p:sp>
        <p:nvSpPr>
          <p:cNvPr id="10242" name="Rectangle 2"/>
          <p:cNvSpPr>
            <a:spLocks noGrp="1" noRot="1" noChangeAspect="1" noChangeArrowheads="1" noTextEdit="1"/>
          </p:cNvSpPr>
          <p:nvPr>
            <p:ph type="sldImg"/>
          </p:nvPr>
        </p:nvSpPr>
        <p:spPr>
          <a:xfrm>
            <a:off x="855663" y="744538"/>
            <a:ext cx="4964112" cy="3724275"/>
          </a:xfrm>
          <a:ln/>
        </p:spPr>
      </p:sp>
      <p:sp>
        <p:nvSpPr>
          <p:cNvPr id="10243" name="Rectangle 3"/>
          <p:cNvSpPr>
            <a:spLocks noGrp="1" noChangeArrowheads="1"/>
          </p:cNvSpPr>
          <p:nvPr>
            <p:ph type="body" idx="1"/>
          </p:nvPr>
        </p:nvSpPr>
        <p:spPr/>
        <p:txBody>
          <a:bodyPr/>
          <a:lstStyle/>
          <a:p>
            <a:endParaRPr lang="pl-PL" dirty="0"/>
          </a:p>
        </p:txBody>
      </p:sp>
    </p:spTree>
    <p:extLst>
      <p:ext uri="{BB962C8B-B14F-4D97-AF65-F5344CB8AC3E}">
        <p14:creationId xmlns:p14="http://schemas.microsoft.com/office/powerpoint/2010/main" val="861433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5192EDF2-FC6D-421F-B434-A0CB6F3A633C}" type="slidenum">
              <a:rPr lang="pl-PL">
                <a:solidFill>
                  <a:srgbClr val="000000"/>
                </a:solidFill>
              </a:rPr>
              <a:pPr defTabSz="898672" eaLnBrk="1" hangingPunct="1">
                <a:defRPr/>
              </a:pPr>
              <a:t>49</a:t>
            </a:fld>
            <a:endParaRPr lang="pl-PL">
              <a:solidFill>
                <a:srgbClr val="000000"/>
              </a:solidFill>
            </a:endParaRPr>
          </a:p>
        </p:txBody>
      </p:sp>
      <p:sp>
        <p:nvSpPr>
          <p:cNvPr id="41986" name="Rectangle 2"/>
          <p:cNvSpPr>
            <a:spLocks noGrp="1" noRot="1" noChangeAspect="1" noChangeArrowheads="1" noTextEdit="1"/>
          </p:cNvSpPr>
          <p:nvPr>
            <p:ph type="sldImg"/>
          </p:nvPr>
        </p:nvSpPr>
        <p:spPr>
          <a:xfrm>
            <a:off x="768350" y="738188"/>
            <a:ext cx="4927600" cy="3695700"/>
          </a:xfrm>
          <a:ln/>
        </p:spPr>
      </p:sp>
      <p:sp>
        <p:nvSpPr>
          <p:cNvPr id="41987" name="Rectangle 3"/>
          <p:cNvSpPr>
            <a:spLocks noGrp="1" noChangeArrowheads="1"/>
          </p:cNvSpPr>
          <p:nvPr>
            <p:ph type="body" idx="1"/>
          </p:nvPr>
        </p:nvSpPr>
        <p:spPr/>
        <p:txBody>
          <a:bodyPr/>
          <a:lstStyle/>
          <a:p>
            <a:endParaRPr lang="pl-PL"/>
          </a:p>
        </p:txBody>
      </p:sp>
    </p:spTree>
    <p:extLst>
      <p:ext uri="{BB962C8B-B14F-4D97-AF65-F5344CB8AC3E}">
        <p14:creationId xmlns:p14="http://schemas.microsoft.com/office/powerpoint/2010/main" val="31591402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04954955-F9B7-4F04-9E13-04DDDF28BA0F}" type="slidenum">
              <a:rPr lang="pl-PL">
                <a:solidFill>
                  <a:srgbClr val="000000"/>
                </a:solidFill>
              </a:rPr>
              <a:pPr defTabSz="898672" eaLnBrk="1" hangingPunct="1">
                <a:defRPr/>
              </a:pPr>
              <a:t>51</a:t>
            </a:fld>
            <a:endParaRPr lang="pl-PL">
              <a:solidFill>
                <a:srgbClr val="000000"/>
              </a:solidFill>
            </a:endParaRPr>
          </a:p>
        </p:txBody>
      </p:sp>
      <p:sp>
        <p:nvSpPr>
          <p:cNvPr id="68610" name="Rectangle 2"/>
          <p:cNvSpPr>
            <a:spLocks noGrp="1" noRot="1" noChangeAspect="1" noChangeArrowheads="1" noTextEdit="1"/>
          </p:cNvSpPr>
          <p:nvPr>
            <p:ph type="sldImg"/>
          </p:nvPr>
        </p:nvSpPr>
        <p:spPr>
          <a:xfrm>
            <a:off x="768350" y="738188"/>
            <a:ext cx="4927600" cy="3695700"/>
          </a:xfrm>
          <a:ln/>
        </p:spPr>
      </p:sp>
      <p:sp>
        <p:nvSpPr>
          <p:cNvPr id="68611" name="Rectangle 3"/>
          <p:cNvSpPr>
            <a:spLocks noGrp="1" noChangeArrowheads="1"/>
          </p:cNvSpPr>
          <p:nvPr>
            <p:ph type="body" idx="1"/>
          </p:nvPr>
        </p:nvSpPr>
        <p:spPr/>
        <p:txBody>
          <a:bodyPr/>
          <a:lstStyle/>
          <a:p>
            <a:endParaRPr lang="pl-PL"/>
          </a:p>
        </p:txBody>
      </p:sp>
    </p:spTree>
    <p:extLst>
      <p:ext uri="{BB962C8B-B14F-4D97-AF65-F5344CB8AC3E}">
        <p14:creationId xmlns:p14="http://schemas.microsoft.com/office/powerpoint/2010/main" val="125652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4AB231B9-8FC4-40BA-973C-5DC60AE6DAAE}" type="slidenum">
              <a:rPr lang="pl-PL">
                <a:solidFill>
                  <a:srgbClr val="000000"/>
                </a:solidFill>
              </a:rPr>
              <a:pPr defTabSz="898672" eaLnBrk="1" hangingPunct="1">
                <a:defRPr/>
              </a:pPr>
              <a:t>52</a:t>
            </a:fld>
            <a:endParaRPr lang="pl-PL">
              <a:solidFill>
                <a:srgbClr val="000000"/>
              </a:solidFill>
            </a:endParaRPr>
          </a:p>
        </p:txBody>
      </p:sp>
      <p:sp>
        <p:nvSpPr>
          <p:cNvPr id="52226" name="Rectangle 2"/>
          <p:cNvSpPr>
            <a:spLocks noGrp="1" noRot="1" noChangeAspect="1" noChangeArrowheads="1" noTextEdit="1"/>
          </p:cNvSpPr>
          <p:nvPr>
            <p:ph type="sldImg"/>
          </p:nvPr>
        </p:nvSpPr>
        <p:spPr>
          <a:xfrm>
            <a:off x="768350" y="738188"/>
            <a:ext cx="4927600" cy="3695700"/>
          </a:xfrm>
          <a:ln/>
        </p:spPr>
      </p:sp>
      <p:sp>
        <p:nvSpPr>
          <p:cNvPr id="52227" name="Rectangle 3"/>
          <p:cNvSpPr>
            <a:spLocks noGrp="1" noChangeArrowheads="1"/>
          </p:cNvSpPr>
          <p:nvPr>
            <p:ph type="body" idx="1"/>
          </p:nvPr>
        </p:nvSpPr>
        <p:spPr/>
        <p:txBody>
          <a:bodyPr/>
          <a:lstStyle/>
          <a:p>
            <a:endParaRPr lang="pl-PL"/>
          </a:p>
        </p:txBody>
      </p:sp>
    </p:spTree>
    <p:extLst>
      <p:ext uri="{BB962C8B-B14F-4D97-AF65-F5344CB8AC3E}">
        <p14:creationId xmlns:p14="http://schemas.microsoft.com/office/powerpoint/2010/main" val="22987995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5896BD15-20AC-423B-80B9-FAFAFE0766BF}" type="slidenum">
              <a:rPr lang="pl-PL">
                <a:solidFill>
                  <a:srgbClr val="000000"/>
                </a:solidFill>
              </a:rPr>
              <a:pPr defTabSz="898672" eaLnBrk="1" hangingPunct="1">
                <a:defRPr/>
              </a:pPr>
              <a:t>53</a:t>
            </a:fld>
            <a:endParaRPr lang="pl-PL">
              <a:solidFill>
                <a:srgbClr val="000000"/>
              </a:solidFill>
            </a:endParaRPr>
          </a:p>
        </p:txBody>
      </p:sp>
      <p:sp>
        <p:nvSpPr>
          <p:cNvPr id="54274" name="Rectangle 2"/>
          <p:cNvSpPr>
            <a:spLocks noGrp="1" noRot="1" noChangeAspect="1" noChangeArrowheads="1" noTextEdit="1"/>
          </p:cNvSpPr>
          <p:nvPr>
            <p:ph type="sldImg"/>
          </p:nvPr>
        </p:nvSpPr>
        <p:spPr>
          <a:xfrm>
            <a:off x="768350" y="738188"/>
            <a:ext cx="4927600" cy="3695700"/>
          </a:xfrm>
          <a:ln/>
        </p:spPr>
      </p:sp>
      <p:sp>
        <p:nvSpPr>
          <p:cNvPr id="54275" name="Rectangle 3"/>
          <p:cNvSpPr>
            <a:spLocks noGrp="1" noChangeArrowheads="1"/>
          </p:cNvSpPr>
          <p:nvPr>
            <p:ph type="body" idx="1"/>
          </p:nvPr>
        </p:nvSpPr>
        <p:spPr/>
        <p:txBody>
          <a:bodyPr/>
          <a:lstStyle/>
          <a:p>
            <a:endParaRPr lang="pl-PL"/>
          </a:p>
        </p:txBody>
      </p:sp>
    </p:spTree>
    <p:extLst>
      <p:ext uri="{BB962C8B-B14F-4D97-AF65-F5344CB8AC3E}">
        <p14:creationId xmlns:p14="http://schemas.microsoft.com/office/powerpoint/2010/main" val="20669261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A5A3359B-E27A-4526-BDFD-744971725B7D}" type="slidenum">
              <a:rPr lang="pl-PL">
                <a:solidFill>
                  <a:srgbClr val="000000"/>
                </a:solidFill>
              </a:rPr>
              <a:pPr defTabSz="898672" eaLnBrk="1" hangingPunct="1">
                <a:defRPr/>
              </a:pPr>
              <a:t>54</a:t>
            </a:fld>
            <a:endParaRPr lang="pl-PL">
              <a:solidFill>
                <a:srgbClr val="000000"/>
              </a:solidFill>
            </a:endParaRPr>
          </a:p>
        </p:txBody>
      </p:sp>
      <p:sp>
        <p:nvSpPr>
          <p:cNvPr id="56322" name="Rectangle 2"/>
          <p:cNvSpPr>
            <a:spLocks noGrp="1" noRot="1" noChangeAspect="1" noChangeArrowheads="1" noTextEdit="1"/>
          </p:cNvSpPr>
          <p:nvPr>
            <p:ph type="sldImg"/>
          </p:nvPr>
        </p:nvSpPr>
        <p:spPr>
          <a:xfrm>
            <a:off x="768350" y="738188"/>
            <a:ext cx="4927600" cy="3695700"/>
          </a:xfrm>
          <a:ln/>
        </p:spPr>
      </p:sp>
      <p:sp>
        <p:nvSpPr>
          <p:cNvPr id="56323" name="Rectangle 3"/>
          <p:cNvSpPr>
            <a:spLocks noGrp="1" noChangeArrowheads="1"/>
          </p:cNvSpPr>
          <p:nvPr>
            <p:ph type="body" idx="1"/>
          </p:nvPr>
        </p:nvSpPr>
        <p:spPr/>
        <p:txBody>
          <a:bodyPr/>
          <a:lstStyle/>
          <a:p>
            <a:endParaRPr lang="pl-PL"/>
          </a:p>
        </p:txBody>
      </p:sp>
    </p:spTree>
    <p:extLst>
      <p:ext uri="{BB962C8B-B14F-4D97-AF65-F5344CB8AC3E}">
        <p14:creationId xmlns:p14="http://schemas.microsoft.com/office/powerpoint/2010/main" val="33266977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D16496A4-E55C-4F9D-BBB7-CB2228CED657}" type="slidenum">
              <a:rPr lang="pl-PL">
                <a:solidFill>
                  <a:srgbClr val="000000"/>
                </a:solidFill>
              </a:rPr>
              <a:pPr defTabSz="898672" eaLnBrk="1" hangingPunct="1">
                <a:defRPr/>
              </a:pPr>
              <a:t>55</a:t>
            </a:fld>
            <a:endParaRPr lang="pl-PL">
              <a:solidFill>
                <a:srgbClr val="000000"/>
              </a:solidFill>
            </a:endParaRPr>
          </a:p>
        </p:txBody>
      </p:sp>
      <p:sp>
        <p:nvSpPr>
          <p:cNvPr id="58370" name="Rectangle 2"/>
          <p:cNvSpPr>
            <a:spLocks noGrp="1" noRot="1" noChangeAspect="1" noChangeArrowheads="1" noTextEdit="1"/>
          </p:cNvSpPr>
          <p:nvPr>
            <p:ph type="sldImg"/>
          </p:nvPr>
        </p:nvSpPr>
        <p:spPr>
          <a:xfrm>
            <a:off x="768350" y="738188"/>
            <a:ext cx="4927600" cy="3695700"/>
          </a:xfrm>
          <a:ln/>
        </p:spPr>
      </p:sp>
      <p:sp>
        <p:nvSpPr>
          <p:cNvPr id="58371" name="Rectangle 3"/>
          <p:cNvSpPr>
            <a:spLocks noGrp="1" noChangeArrowheads="1"/>
          </p:cNvSpPr>
          <p:nvPr>
            <p:ph type="body" idx="1"/>
          </p:nvPr>
        </p:nvSpPr>
        <p:spPr/>
        <p:txBody>
          <a:bodyPr/>
          <a:lstStyle/>
          <a:p>
            <a:endParaRPr lang="pl-PL"/>
          </a:p>
        </p:txBody>
      </p:sp>
    </p:spTree>
    <p:extLst>
      <p:ext uri="{BB962C8B-B14F-4D97-AF65-F5344CB8AC3E}">
        <p14:creationId xmlns:p14="http://schemas.microsoft.com/office/powerpoint/2010/main" val="3829908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B0247C64-CF29-4118-92D9-2A54CF306101}" type="slidenum">
              <a:rPr lang="pl-PL">
                <a:solidFill>
                  <a:srgbClr val="000000"/>
                </a:solidFill>
              </a:rPr>
              <a:pPr defTabSz="898672" eaLnBrk="1" hangingPunct="1">
                <a:defRPr/>
              </a:pPr>
              <a:t>56</a:t>
            </a:fld>
            <a:endParaRPr lang="pl-PL">
              <a:solidFill>
                <a:srgbClr val="000000"/>
              </a:solidFill>
            </a:endParaRPr>
          </a:p>
        </p:txBody>
      </p:sp>
      <p:sp>
        <p:nvSpPr>
          <p:cNvPr id="60418" name="Rectangle 2"/>
          <p:cNvSpPr>
            <a:spLocks noGrp="1" noRot="1" noChangeAspect="1" noChangeArrowheads="1" noTextEdit="1"/>
          </p:cNvSpPr>
          <p:nvPr>
            <p:ph type="sldImg"/>
          </p:nvPr>
        </p:nvSpPr>
        <p:spPr>
          <a:xfrm>
            <a:off x="768350" y="738188"/>
            <a:ext cx="4927600" cy="3695700"/>
          </a:xfrm>
          <a:ln/>
        </p:spPr>
      </p:sp>
      <p:sp>
        <p:nvSpPr>
          <p:cNvPr id="60419" name="Rectangle 3"/>
          <p:cNvSpPr>
            <a:spLocks noGrp="1" noChangeArrowheads="1"/>
          </p:cNvSpPr>
          <p:nvPr>
            <p:ph type="body" idx="1"/>
          </p:nvPr>
        </p:nvSpPr>
        <p:spPr/>
        <p:txBody>
          <a:bodyPr/>
          <a:lstStyle/>
          <a:p>
            <a:endParaRPr lang="pl-PL"/>
          </a:p>
        </p:txBody>
      </p:sp>
    </p:spTree>
    <p:extLst>
      <p:ext uri="{BB962C8B-B14F-4D97-AF65-F5344CB8AC3E}">
        <p14:creationId xmlns:p14="http://schemas.microsoft.com/office/powerpoint/2010/main" val="2704558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71440F5A-2D67-4788-8DC5-97430119EAE6}" type="slidenum">
              <a:rPr lang="pl-PL">
                <a:solidFill>
                  <a:srgbClr val="000000"/>
                </a:solidFill>
              </a:rPr>
              <a:pPr defTabSz="898672" eaLnBrk="1" hangingPunct="1">
                <a:defRPr/>
              </a:pPr>
              <a:t>57</a:t>
            </a:fld>
            <a:endParaRPr lang="pl-PL">
              <a:solidFill>
                <a:srgbClr val="000000"/>
              </a:solidFill>
            </a:endParaRPr>
          </a:p>
        </p:txBody>
      </p:sp>
      <p:sp>
        <p:nvSpPr>
          <p:cNvPr id="62466" name="Rectangle 2"/>
          <p:cNvSpPr>
            <a:spLocks noGrp="1" noRot="1" noChangeAspect="1" noChangeArrowheads="1" noTextEdit="1"/>
          </p:cNvSpPr>
          <p:nvPr>
            <p:ph type="sldImg"/>
          </p:nvPr>
        </p:nvSpPr>
        <p:spPr>
          <a:xfrm>
            <a:off x="768350" y="738188"/>
            <a:ext cx="4927600" cy="3695700"/>
          </a:xfrm>
          <a:ln/>
        </p:spPr>
      </p:sp>
      <p:sp>
        <p:nvSpPr>
          <p:cNvPr id="62467" name="Rectangle 3"/>
          <p:cNvSpPr>
            <a:spLocks noGrp="1" noChangeArrowheads="1"/>
          </p:cNvSpPr>
          <p:nvPr>
            <p:ph type="body" idx="1"/>
          </p:nvPr>
        </p:nvSpPr>
        <p:spPr/>
        <p:txBody>
          <a:bodyPr/>
          <a:lstStyle/>
          <a:p>
            <a:endParaRPr lang="pl-PL"/>
          </a:p>
        </p:txBody>
      </p:sp>
    </p:spTree>
    <p:extLst>
      <p:ext uri="{BB962C8B-B14F-4D97-AF65-F5344CB8AC3E}">
        <p14:creationId xmlns:p14="http://schemas.microsoft.com/office/powerpoint/2010/main" val="668666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3485F9-7EB5-495C-ABD3-951A0E5F9D92}" type="slidenum">
              <a:rPr lang="pl-PL"/>
              <a:pPr/>
              <a:t>5</a:t>
            </a:fld>
            <a:endParaRPr lang="pl-PL"/>
          </a:p>
        </p:txBody>
      </p:sp>
      <p:sp>
        <p:nvSpPr>
          <p:cNvPr id="13314" name="Rectangle 2"/>
          <p:cNvSpPr>
            <a:spLocks noGrp="1" noRot="1" noChangeAspect="1" noChangeArrowheads="1" noTextEdit="1"/>
          </p:cNvSpPr>
          <p:nvPr>
            <p:ph type="sldImg"/>
          </p:nvPr>
        </p:nvSpPr>
        <p:spPr>
          <a:xfrm>
            <a:off x="854075" y="744538"/>
            <a:ext cx="4960938" cy="3722687"/>
          </a:xfrm>
          <a:ln/>
        </p:spPr>
      </p:sp>
      <p:sp>
        <p:nvSpPr>
          <p:cNvPr id="13316" name="Rectangle 4"/>
          <p:cNvSpPr>
            <a:spLocks noGrp="1" noChangeArrowheads="1"/>
          </p:cNvSpPr>
          <p:nvPr>
            <p:ph type="body" idx="1"/>
          </p:nvPr>
        </p:nvSpPr>
        <p:spPr/>
        <p:txBody>
          <a:bodyPr/>
          <a:lstStyle/>
          <a:p>
            <a:r>
              <a:rPr lang="pl-PL" b="1" dirty="0"/>
              <a:t>Pawłowska Z.: Ryzyko zawodowe. W: Bezpieczeństwo pracy i ergonomia. Red. nauk. D. </a:t>
            </a:r>
            <a:r>
              <a:rPr lang="pl-PL" b="1" dirty="0" err="1"/>
              <a:t>Koradecka</a:t>
            </a:r>
            <a:r>
              <a:rPr lang="pl-PL" b="1" dirty="0"/>
              <a:t>. T. 2. Warszawa, CIOP 1999</a:t>
            </a:r>
          </a:p>
          <a:p>
            <a:r>
              <a:rPr lang="pl-PL" dirty="0"/>
              <a:t>Wszystkie definicje ryzyka ujmują jednocześnie dwa elementy: prawdopodobieństwo wystąpienia strat będących następstwem zagrożenia oraz wielkość tych strat. W odniesieniu do człowieka uczestniczącego w procesie produkcyjnym ryzyko - nazywane ryzykiem zawodowym - określa prawdopodobieństwo wystąpienia szkodliwych dla zdrowia następstw zagrożeń związanych z procesem pracy (urazów lub zachorowań), z uwzględnieniem ich ciężkości. </a:t>
            </a:r>
          </a:p>
          <a:p>
            <a:r>
              <a:rPr lang="pl-PL" b="1" dirty="0"/>
              <a:t>Rozporządzanie Ministra Gospodarki z dnia 30.10.2002 w sprawie minimalnych wymagań dotyczących bezpieczeństwa i higieny pracy w zakresie użytkowania maszyn przez pracowników podczas pracy.</a:t>
            </a:r>
          </a:p>
          <a:p>
            <a:r>
              <a:rPr lang="pl-PL" b="1" dirty="0"/>
              <a:t>Strefa niebezpieczna –</a:t>
            </a:r>
            <a:r>
              <a:rPr lang="pl-PL" dirty="0"/>
              <a:t>strefa w obrębie oraz wokół maszyny, w której występuje ryzyko dla zdrowia lub bezpieczeństwa pracownika.</a:t>
            </a:r>
          </a:p>
          <a:p>
            <a:r>
              <a:rPr lang="pl-PL" b="1" dirty="0"/>
              <a:t>Pracownik narażony</a:t>
            </a:r>
            <a:r>
              <a:rPr lang="pl-PL" dirty="0"/>
              <a:t> – pracownik znajdujący się w strefie niebezpiecznej.</a:t>
            </a:r>
          </a:p>
          <a:p>
            <a:r>
              <a:rPr lang="pl-PL" b="1" dirty="0"/>
              <a:t>Operator </a:t>
            </a:r>
            <a:r>
              <a:rPr lang="pl-PL" dirty="0"/>
              <a:t>– pracownik, któremu powierzono użytkowanie maszyny,</a:t>
            </a:r>
          </a:p>
          <a:p>
            <a:r>
              <a:rPr lang="pl-PL" b="1" dirty="0"/>
              <a:t>Ładunek nieprowadzony</a:t>
            </a:r>
            <a:r>
              <a:rPr lang="pl-PL" dirty="0"/>
              <a:t> – ładunek, który nie przemieszcza się po stałym torze ustalonym za pomocą sztywnych prowadnic lub innych środków technicznych. </a:t>
            </a:r>
          </a:p>
          <a:p>
            <a:endParaRPr lang="pl-PL"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38910575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6AF12D5B-F5E4-4390-B53D-DF63051CE837}" type="slidenum">
              <a:rPr lang="pl-PL">
                <a:solidFill>
                  <a:srgbClr val="000000"/>
                </a:solidFill>
              </a:rPr>
              <a:pPr defTabSz="898672" eaLnBrk="1" hangingPunct="1">
                <a:defRPr/>
              </a:pPr>
              <a:t>58</a:t>
            </a:fld>
            <a:endParaRPr lang="pl-PL">
              <a:solidFill>
                <a:srgbClr val="000000"/>
              </a:solidFill>
            </a:endParaRPr>
          </a:p>
        </p:txBody>
      </p:sp>
      <p:sp>
        <p:nvSpPr>
          <p:cNvPr id="97282" name="Rectangle 2"/>
          <p:cNvSpPr>
            <a:spLocks noGrp="1" noRot="1" noChangeAspect="1" noChangeArrowheads="1" noTextEdit="1"/>
          </p:cNvSpPr>
          <p:nvPr>
            <p:ph type="sldImg"/>
          </p:nvPr>
        </p:nvSpPr>
        <p:spPr>
          <a:xfrm>
            <a:off x="768350" y="738188"/>
            <a:ext cx="4927600" cy="3695700"/>
          </a:xfrm>
          <a:ln/>
        </p:spPr>
      </p:sp>
      <p:sp>
        <p:nvSpPr>
          <p:cNvPr id="97283" name="Rectangle 3"/>
          <p:cNvSpPr>
            <a:spLocks noGrp="1" noChangeArrowheads="1"/>
          </p:cNvSpPr>
          <p:nvPr>
            <p:ph type="body" idx="1"/>
          </p:nvPr>
        </p:nvSpPr>
        <p:spPr/>
        <p:txBody>
          <a:bodyPr/>
          <a:lstStyle/>
          <a:p>
            <a:endParaRPr lang="pl-PL"/>
          </a:p>
        </p:txBody>
      </p:sp>
    </p:spTree>
    <p:extLst>
      <p:ext uri="{BB962C8B-B14F-4D97-AF65-F5344CB8AC3E}">
        <p14:creationId xmlns:p14="http://schemas.microsoft.com/office/powerpoint/2010/main" val="41357238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7873F9E0-5FB4-45DB-91CB-38AAFDBE871C}" type="slidenum">
              <a:rPr lang="pl-PL">
                <a:solidFill>
                  <a:srgbClr val="000000"/>
                </a:solidFill>
              </a:rPr>
              <a:pPr defTabSz="898672" eaLnBrk="1" hangingPunct="1">
                <a:defRPr/>
              </a:pPr>
              <a:t>59</a:t>
            </a:fld>
            <a:endParaRPr lang="pl-PL">
              <a:solidFill>
                <a:srgbClr val="000000"/>
              </a:solidFill>
            </a:endParaRPr>
          </a:p>
        </p:txBody>
      </p:sp>
      <p:sp>
        <p:nvSpPr>
          <p:cNvPr id="82946" name="Rectangle 2"/>
          <p:cNvSpPr>
            <a:spLocks noGrp="1" noRot="1" noChangeAspect="1" noChangeArrowheads="1" noTextEdit="1"/>
          </p:cNvSpPr>
          <p:nvPr>
            <p:ph type="sldImg"/>
          </p:nvPr>
        </p:nvSpPr>
        <p:spPr>
          <a:xfrm>
            <a:off x="768350" y="738188"/>
            <a:ext cx="4927600" cy="3695700"/>
          </a:xfrm>
          <a:ln/>
        </p:spPr>
      </p:sp>
      <p:sp>
        <p:nvSpPr>
          <p:cNvPr id="82947" name="Rectangle 3"/>
          <p:cNvSpPr>
            <a:spLocks noGrp="1" noChangeArrowheads="1"/>
          </p:cNvSpPr>
          <p:nvPr>
            <p:ph type="body" idx="1"/>
          </p:nvPr>
        </p:nvSpPr>
        <p:spPr/>
        <p:txBody>
          <a:bodyPr/>
          <a:lstStyle/>
          <a:p>
            <a:endParaRPr lang="pl-PL"/>
          </a:p>
        </p:txBody>
      </p:sp>
    </p:spTree>
    <p:extLst>
      <p:ext uri="{BB962C8B-B14F-4D97-AF65-F5344CB8AC3E}">
        <p14:creationId xmlns:p14="http://schemas.microsoft.com/office/powerpoint/2010/main" val="26540288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BEA758A9-7EEF-41AB-B0A4-C6893F1B111C}" type="slidenum">
              <a:rPr lang="pl-PL">
                <a:solidFill>
                  <a:srgbClr val="000000"/>
                </a:solidFill>
              </a:rPr>
              <a:pPr defTabSz="898672" eaLnBrk="1" hangingPunct="1">
                <a:defRPr/>
              </a:pPr>
              <a:t>60</a:t>
            </a:fld>
            <a:endParaRPr lang="pl-PL">
              <a:solidFill>
                <a:srgbClr val="000000"/>
              </a:solidFill>
            </a:endParaRPr>
          </a:p>
        </p:txBody>
      </p:sp>
      <p:sp>
        <p:nvSpPr>
          <p:cNvPr id="100354" name="Rectangle 2"/>
          <p:cNvSpPr>
            <a:spLocks noGrp="1" noRot="1" noChangeAspect="1" noChangeArrowheads="1" noTextEdit="1"/>
          </p:cNvSpPr>
          <p:nvPr>
            <p:ph type="sldImg"/>
          </p:nvPr>
        </p:nvSpPr>
        <p:spPr>
          <a:xfrm>
            <a:off x="768350" y="738188"/>
            <a:ext cx="4927600" cy="3695700"/>
          </a:xfrm>
          <a:ln/>
        </p:spPr>
      </p:sp>
      <p:sp>
        <p:nvSpPr>
          <p:cNvPr id="100355" name="Rectangle 3"/>
          <p:cNvSpPr>
            <a:spLocks noGrp="1" noChangeArrowheads="1"/>
          </p:cNvSpPr>
          <p:nvPr>
            <p:ph type="body" idx="1"/>
          </p:nvPr>
        </p:nvSpPr>
        <p:spPr/>
        <p:txBody>
          <a:bodyPr/>
          <a:lstStyle/>
          <a:p>
            <a:endParaRPr lang="pl-PL"/>
          </a:p>
        </p:txBody>
      </p:sp>
    </p:spTree>
    <p:extLst>
      <p:ext uri="{BB962C8B-B14F-4D97-AF65-F5344CB8AC3E}">
        <p14:creationId xmlns:p14="http://schemas.microsoft.com/office/powerpoint/2010/main" val="37594639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C71DF394-FA2A-49BF-AD0D-B19236F8675A}" type="slidenum">
              <a:rPr lang="pl-PL">
                <a:solidFill>
                  <a:srgbClr val="000000"/>
                </a:solidFill>
              </a:rPr>
              <a:pPr defTabSz="898672" eaLnBrk="1" hangingPunct="1">
                <a:defRPr/>
              </a:pPr>
              <a:t>61</a:t>
            </a:fld>
            <a:endParaRPr lang="pl-PL">
              <a:solidFill>
                <a:srgbClr val="000000"/>
              </a:solidFill>
            </a:endParaRPr>
          </a:p>
        </p:txBody>
      </p:sp>
      <p:sp>
        <p:nvSpPr>
          <p:cNvPr id="102402" name="Rectangle 2"/>
          <p:cNvSpPr>
            <a:spLocks noGrp="1" noRot="1" noChangeAspect="1" noChangeArrowheads="1" noTextEdit="1"/>
          </p:cNvSpPr>
          <p:nvPr>
            <p:ph type="sldImg"/>
          </p:nvPr>
        </p:nvSpPr>
        <p:spPr>
          <a:xfrm>
            <a:off x="768350" y="738188"/>
            <a:ext cx="4927600" cy="3695700"/>
          </a:xfrm>
          <a:ln/>
        </p:spPr>
      </p:sp>
      <p:sp>
        <p:nvSpPr>
          <p:cNvPr id="102403" name="Rectangle 3"/>
          <p:cNvSpPr>
            <a:spLocks noGrp="1" noChangeArrowheads="1"/>
          </p:cNvSpPr>
          <p:nvPr>
            <p:ph type="body" idx="1"/>
          </p:nvPr>
        </p:nvSpPr>
        <p:spPr/>
        <p:txBody>
          <a:bodyPr/>
          <a:lstStyle/>
          <a:p>
            <a:endParaRPr lang="pl-PL"/>
          </a:p>
        </p:txBody>
      </p:sp>
    </p:spTree>
    <p:extLst>
      <p:ext uri="{BB962C8B-B14F-4D97-AF65-F5344CB8AC3E}">
        <p14:creationId xmlns:p14="http://schemas.microsoft.com/office/powerpoint/2010/main" val="15548320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765CAA5D-7170-4338-A377-90BB0242F118}" type="slidenum">
              <a:rPr lang="pl-PL">
                <a:solidFill>
                  <a:srgbClr val="000000"/>
                </a:solidFill>
              </a:rPr>
              <a:pPr defTabSz="898672" eaLnBrk="1" hangingPunct="1">
                <a:defRPr/>
              </a:pPr>
              <a:t>69</a:t>
            </a:fld>
            <a:endParaRPr lang="pl-PL">
              <a:solidFill>
                <a:srgbClr val="000000"/>
              </a:solidFill>
            </a:endParaRPr>
          </a:p>
        </p:txBody>
      </p:sp>
      <p:sp>
        <p:nvSpPr>
          <p:cNvPr id="87042" name="Rectangle 2"/>
          <p:cNvSpPr>
            <a:spLocks noGrp="1" noRot="1" noChangeAspect="1" noChangeArrowheads="1" noTextEdit="1"/>
          </p:cNvSpPr>
          <p:nvPr>
            <p:ph type="sldImg"/>
          </p:nvPr>
        </p:nvSpPr>
        <p:spPr>
          <a:xfrm>
            <a:off x="768350" y="738188"/>
            <a:ext cx="4927600" cy="3695700"/>
          </a:xfrm>
          <a:ln/>
        </p:spPr>
      </p:sp>
      <p:sp>
        <p:nvSpPr>
          <p:cNvPr id="87043" name="Rectangle 3"/>
          <p:cNvSpPr>
            <a:spLocks noGrp="1" noChangeArrowheads="1"/>
          </p:cNvSpPr>
          <p:nvPr>
            <p:ph type="body" idx="1"/>
          </p:nvPr>
        </p:nvSpPr>
        <p:spPr/>
        <p:txBody>
          <a:bodyPr/>
          <a:lstStyle/>
          <a:p>
            <a:endParaRPr lang="pl-PL"/>
          </a:p>
        </p:txBody>
      </p:sp>
    </p:spTree>
    <p:extLst>
      <p:ext uri="{BB962C8B-B14F-4D97-AF65-F5344CB8AC3E}">
        <p14:creationId xmlns:p14="http://schemas.microsoft.com/office/powerpoint/2010/main" val="28595665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7E0A1293-C080-4543-8FBB-E6C0515DE09B}" type="slidenum">
              <a:rPr lang="pl-PL">
                <a:solidFill>
                  <a:srgbClr val="000000"/>
                </a:solidFill>
              </a:rPr>
              <a:pPr defTabSz="898672" eaLnBrk="1" hangingPunct="1">
                <a:defRPr/>
              </a:pPr>
              <a:t>73</a:t>
            </a:fld>
            <a:endParaRPr lang="pl-PL" dirty="0">
              <a:solidFill>
                <a:srgbClr val="000000"/>
              </a:solidFill>
            </a:endParaRPr>
          </a:p>
        </p:txBody>
      </p:sp>
      <p:sp>
        <p:nvSpPr>
          <p:cNvPr id="17410" name="Rectangle 2"/>
          <p:cNvSpPr>
            <a:spLocks noGrp="1" noRot="1" noChangeAspect="1" noChangeArrowheads="1" noTextEdit="1"/>
          </p:cNvSpPr>
          <p:nvPr>
            <p:ph type="sldImg"/>
          </p:nvPr>
        </p:nvSpPr>
        <p:spPr>
          <a:xfrm>
            <a:off x="768350" y="738188"/>
            <a:ext cx="4926013" cy="3695700"/>
          </a:xfrm>
          <a:ln/>
        </p:spPr>
      </p:sp>
      <p:sp>
        <p:nvSpPr>
          <p:cNvPr id="17411" name="Rectangle 3"/>
          <p:cNvSpPr>
            <a:spLocks noGrp="1" noChangeArrowheads="1"/>
          </p:cNvSpPr>
          <p:nvPr>
            <p:ph type="body" idx="1"/>
          </p:nvPr>
        </p:nvSpPr>
        <p:spPr/>
        <p:txBody>
          <a:bodyPr/>
          <a:lstStyle/>
          <a:p>
            <a:endParaRPr lang="pl-PL" dirty="0"/>
          </a:p>
        </p:txBody>
      </p:sp>
    </p:spTree>
    <p:extLst>
      <p:ext uri="{BB962C8B-B14F-4D97-AF65-F5344CB8AC3E}">
        <p14:creationId xmlns:p14="http://schemas.microsoft.com/office/powerpoint/2010/main" val="41446747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63EBFC78-5806-4144-9D1C-FF26A6AFA105}" type="slidenum">
              <a:rPr lang="pl-PL">
                <a:solidFill>
                  <a:srgbClr val="000000"/>
                </a:solidFill>
              </a:rPr>
              <a:pPr defTabSz="898672" eaLnBrk="1" hangingPunct="1">
                <a:defRPr/>
              </a:pPr>
              <a:t>74</a:t>
            </a:fld>
            <a:endParaRPr lang="pl-PL" dirty="0">
              <a:solidFill>
                <a:srgbClr val="000000"/>
              </a:solidFill>
            </a:endParaRPr>
          </a:p>
        </p:txBody>
      </p:sp>
      <p:sp>
        <p:nvSpPr>
          <p:cNvPr id="38914" name="Rectangle 2"/>
          <p:cNvSpPr>
            <a:spLocks noGrp="1" noRot="1" noChangeAspect="1" noChangeArrowheads="1" noTextEdit="1"/>
          </p:cNvSpPr>
          <p:nvPr>
            <p:ph type="sldImg"/>
          </p:nvPr>
        </p:nvSpPr>
        <p:spPr>
          <a:xfrm>
            <a:off x="768350" y="738188"/>
            <a:ext cx="4926013" cy="3695700"/>
          </a:xfrm>
          <a:ln/>
        </p:spPr>
      </p:sp>
      <p:sp>
        <p:nvSpPr>
          <p:cNvPr id="38915" name="Rectangle 3"/>
          <p:cNvSpPr>
            <a:spLocks noGrp="1" noChangeArrowheads="1"/>
          </p:cNvSpPr>
          <p:nvPr>
            <p:ph type="body" idx="1"/>
          </p:nvPr>
        </p:nvSpPr>
        <p:spPr/>
        <p:txBody>
          <a:bodyPr/>
          <a:lstStyle/>
          <a:p>
            <a:endParaRPr lang="pl-PL" dirty="0"/>
          </a:p>
        </p:txBody>
      </p:sp>
    </p:spTree>
    <p:extLst>
      <p:ext uri="{BB962C8B-B14F-4D97-AF65-F5344CB8AC3E}">
        <p14:creationId xmlns:p14="http://schemas.microsoft.com/office/powerpoint/2010/main" val="8934654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63EBFC78-5806-4144-9D1C-FF26A6AFA105}" type="slidenum">
              <a:rPr lang="pl-PL">
                <a:solidFill>
                  <a:srgbClr val="000000"/>
                </a:solidFill>
              </a:rPr>
              <a:pPr defTabSz="898672" eaLnBrk="1" hangingPunct="1">
                <a:defRPr/>
              </a:pPr>
              <a:t>75</a:t>
            </a:fld>
            <a:endParaRPr lang="pl-PL">
              <a:solidFill>
                <a:srgbClr val="000000"/>
              </a:solidFill>
            </a:endParaRPr>
          </a:p>
        </p:txBody>
      </p:sp>
      <p:sp>
        <p:nvSpPr>
          <p:cNvPr id="38914" name="Rectangle 2"/>
          <p:cNvSpPr>
            <a:spLocks noGrp="1" noRot="1" noChangeAspect="1" noChangeArrowheads="1" noTextEdit="1"/>
          </p:cNvSpPr>
          <p:nvPr>
            <p:ph type="sldImg"/>
          </p:nvPr>
        </p:nvSpPr>
        <p:spPr>
          <a:xfrm>
            <a:off x="768350" y="738188"/>
            <a:ext cx="4926013" cy="3695700"/>
          </a:xfrm>
          <a:ln/>
        </p:spPr>
      </p:sp>
      <p:sp>
        <p:nvSpPr>
          <p:cNvPr id="38915" name="Rectangle 3"/>
          <p:cNvSpPr>
            <a:spLocks noGrp="1" noChangeArrowheads="1"/>
          </p:cNvSpPr>
          <p:nvPr>
            <p:ph type="body" idx="1"/>
          </p:nvPr>
        </p:nvSpPr>
        <p:spPr/>
        <p:txBody>
          <a:bodyPr/>
          <a:lstStyle/>
          <a:p>
            <a:endParaRPr lang="pl-PL" dirty="0"/>
          </a:p>
        </p:txBody>
      </p:sp>
    </p:spTree>
    <p:extLst>
      <p:ext uri="{BB962C8B-B14F-4D97-AF65-F5344CB8AC3E}">
        <p14:creationId xmlns:p14="http://schemas.microsoft.com/office/powerpoint/2010/main" val="38971940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1EA7704E-9038-440A-ACCA-03DE1C90E366}" type="slidenum">
              <a:rPr lang="pl-PL">
                <a:solidFill>
                  <a:srgbClr val="000000"/>
                </a:solidFill>
              </a:rPr>
              <a:pPr defTabSz="898672" eaLnBrk="1" hangingPunct="1">
                <a:defRPr/>
              </a:pPr>
              <a:t>76</a:t>
            </a:fld>
            <a:endParaRPr lang="pl-PL">
              <a:solidFill>
                <a:srgbClr val="000000"/>
              </a:solidFill>
            </a:endParaRPr>
          </a:p>
        </p:txBody>
      </p:sp>
      <p:sp>
        <p:nvSpPr>
          <p:cNvPr id="34818" name="Rectangle 2"/>
          <p:cNvSpPr>
            <a:spLocks noGrp="1" noRot="1" noChangeAspect="1" noChangeArrowheads="1" noTextEdit="1"/>
          </p:cNvSpPr>
          <p:nvPr>
            <p:ph type="sldImg"/>
          </p:nvPr>
        </p:nvSpPr>
        <p:spPr>
          <a:xfrm>
            <a:off x="768350" y="738188"/>
            <a:ext cx="4926013" cy="3695700"/>
          </a:xfrm>
          <a:ln/>
        </p:spPr>
      </p:sp>
      <p:sp>
        <p:nvSpPr>
          <p:cNvPr id="34819" name="Rectangle 3"/>
          <p:cNvSpPr>
            <a:spLocks noGrp="1" noChangeArrowheads="1"/>
          </p:cNvSpPr>
          <p:nvPr>
            <p:ph type="body" idx="1"/>
          </p:nvPr>
        </p:nvSpPr>
        <p:spPr/>
        <p:txBody>
          <a:bodyPr/>
          <a:lstStyle/>
          <a:p>
            <a:pPr>
              <a:buFontTx/>
              <a:buChar char="•"/>
            </a:pPr>
            <a:r>
              <a:rPr lang="pl-PL"/>
              <a:t>w laboratoriach klinicznych, weterynaryjnych lub diagnostycznych</a:t>
            </a:r>
          </a:p>
          <a:p>
            <a:pPr>
              <a:buFontTx/>
              <a:buChar char="•"/>
            </a:pPr>
            <a:r>
              <a:rPr lang="pl-PL"/>
              <a:t>w zakładach gospodarki odpadami</a:t>
            </a:r>
          </a:p>
          <a:p>
            <a:pPr>
              <a:buFontTx/>
              <a:buChar char="•"/>
            </a:pPr>
            <a:r>
              <a:rPr lang="pl-PL"/>
              <a:t>przy oczyszczaniu ścieków</a:t>
            </a:r>
          </a:p>
          <a:p>
            <a:pPr>
              <a:buFontTx/>
              <a:buChar char="•"/>
            </a:pPr>
            <a:r>
              <a:rPr lang="pl-PL"/>
              <a:t>w innych okolicznościach niż wymienione, podczas której jest potwierdzone narażenie na działanie czynników biologicznych</a:t>
            </a:r>
          </a:p>
        </p:txBody>
      </p:sp>
    </p:spTree>
    <p:extLst>
      <p:ext uri="{BB962C8B-B14F-4D97-AF65-F5344CB8AC3E}">
        <p14:creationId xmlns:p14="http://schemas.microsoft.com/office/powerpoint/2010/main" val="12816719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63EBFC78-5806-4144-9D1C-FF26A6AFA105}" type="slidenum">
              <a:rPr lang="pl-PL">
                <a:solidFill>
                  <a:srgbClr val="000000"/>
                </a:solidFill>
              </a:rPr>
              <a:pPr defTabSz="898672" eaLnBrk="1" hangingPunct="1">
                <a:defRPr/>
              </a:pPr>
              <a:t>77</a:t>
            </a:fld>
            <a:endParaRPr lang="pl-PL">
              <a:solidFill>
                <a:srgbClr val="000000"/>
              </a:solidFill>
            </a:endParaRPr>
          </a:p>
        </p:txBody>
      </p:sp>
      <p:sp>
        <p:nvSpPr>
          <p:cNvPr id="38914" name="Rectangle 2"/>
          <p:cNvSpPr>
            <a:spLocks noGrp="1" noRot="1" noChangeAspect="1" noChangeArrowheads="1" noTextEdit="1"/>
          </p:cNvSpPr>
          <p:nvPr>
            <p:ph type="sldImg"/>
          </p:nvPr>
        </p:nvSpPr>
        <p:spPr>
          <a:xfrm>
            <a:off x="768350" y="738188"/>
            <a:ext cx="4926013" cy="3695700"/>
          </a:xfrm>
          <a:ln/>
        </p:spPr>
      </p:sp>
      <p:sp>
        <p:nvSpPr>
          <p:cNvPr id="38915" name="Rectangle 3"/>
          <p:cNvSpPr>
            <a:spLocks noGrp="1" noChangeArrowheads="1"/>
          </p:cNvSpPr>
          <p:nvPr>
            <p:ph type="body" idx="1"/>
          </p:nvPr>
        </p:nvSpPr>
        <p:spPr/>
        <p:txBody>
          <a:bodyPr/>
          <a:lstStyle/>
          <a:p>
            <a:r>
              <a:rPr lang="pl-PL" dirty="0"/>
              <a:t>Największe narażenie</a:t>
            </a:r>
            <a:r>
              <a:rPr lang="pl-PL" baseline="0" dirty="0"/>
              <a:t> występuje w grupie pracowników zdrowia i laboratoriów.</a:t>
            </a:r>
          </a:p>
          <a:p>
            <a:r>
              <a:rPr lang="pl-PL" dirty="0"/>
              <a:t>Klasyfikacja grup zawodowych narażonych</a:t>
            </a:r>
            <a:r>
              <a:rPr lang="pl-PL" baseline="0" dirty="0"/>
              <a:t> na działanie szkodliwych czynników biologicznych w środowisku pracy obejmuje:</a:t>
            </a:r>
          </a:p>
          <a:p>
            <a:pPr>
              <a:buFontTx/>
              <a:buChar char="-"/>
            </a:pPr>
            <a:r>
              <a:rPr lang="pl-PL" baseline="0" dirty="0"/>
              <a:t>151 grup specjalistycznych (np. hodowcy trzody chlewnej), które należą do 22 kategorii, czyli dużych gałęzi gospodarki narodowej. </a:t>
            </a:r>
          </a:p>
        </p:txBody>
      </p:sp>
    </p:spTree>
    <p:extLst>
      <p:ext uri="{BB962C8B-B14F-4D97-AF65-F5344CB8AC3E}">
        <p14:creationId xmlns:p14="http://schemas.microsoft.com/office/powerpoint/2010/main" val="1722280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C44D91-6E71-4EF6-9348-EB59B7C2C1FE}" type="slidenum">
              <a:rPr lang="pl-PL"/>
              <a:pPr/>
              <a:t>6</a:t>
            </a:fld>
            <a:endParaRPr lang="pl-PL"/>
          </a:p>
        </p:txBody>
      </p:sp>
      <p:sp>
        <p:nvSpPr>
          <p:cNvPr id="100354" name="Rectangle 2"/>
          <p:cNvSpPr>
            <a:spLocks noGrp="1" noRot="1" noChangeAspect="1" noChangeArrowheads="1" noTextEdit="1"/>
          </p:cNvSpPr>
          <p:nvPr>
            <p:ph type="sldImg"/>
          </p:nvPr>
        </p:nvSpPr>
        <p:spPr>
          <a:xfrm>
            <a:off x="854075" y="744538"/>
            <a:ext cx="4960938" cy="3722687"/>
          </a:xfrm>
          <a:ln/>
        </p:spPr>
      </p:sp>
      <p:sp>
        <p:nvSpPr>
          <p:cNvPr id="100355" name="Rectangle 3"/>
          <p:cNvSpPr>
            <a:spLocks noGrp="1" noChangeArrowheads="1"/>
          </p:cNvSpPr>
          <p:nvPr>
            <p:ph type="body" idx="1"/>
          </p:nvPr>
        </p:nvSpPr>
        <p:spPr/>
        <p:txBody>
          <a:bodyPr/>
          <a:lstStyle/>
          <a:p>
            <a:r>
              <a:rPr lang="pl-PL" b="1" dirty="0"/>
              <a:t>Majka M.: Błędy przy ocenie ryzyka. Atest</a:t>
            </a:r>
            <a:r>
              <a:rPr lang="pl-PL" b="1" baseline="0" dirty="0"/>
              <a:t> – Ochrona Pracy. Nr 8 2009 s. 26-28</a:t>
            </a:r>
            <a:endParaRPr lang="pl-PL" b="1" dirty="0"/>
          </a:p>
          <a:p>
            <a:r>
              <a:rPr lang="pl-PL" b="1" dirty="0"/>
              <a:t>Błędy</a:t>
            </a:r>
            <a:r>
              <a:rPr lang="pl-PL" b="1" baseline="0" dirty="0"/>
              <a:t> przy ocenie ryzyka</a:t>
            </a:r>
            <a:r>
              <a:rPr lang="pl-PL" b="0" baseline="0" dirty="0"/>
              <a:t>:</a:t>
            </a:r>
          </a:p>
          <a:p>
            <a:pPr marL="225873" indent="-225873">
              <a:buFont typeface="+mj-lt"/>
              <a:buAutoNum type="arabicPeriod"/>
            </a:pPr>
            <a:r>
              <a:rPr lang="pl-PL" b="0" baseline="0" dirty="0"/>
              <a:t> brak zespołu oceny ryzyka zawodowego lub brak w zespole osób z praktyczną wiedzą o procesie lub pracy, dla której ryzyko ma być oceniane - ocena powinna być przeprowadzana przez pracowników lub ich reprezentantów, a nie przez pracodawcę lub przedstawiciela pracodawcy niemającego kontaktu z ocenianym stanowiskiem,</a:t>
            </a:r>
          </a:p>
          <a:p>
            <a:pPr marL="225873" indent="-225873">
              <a:buFont typeface="+mj-lt"/>
              <a:buAutoNum type="arabicPeriod"/>
            </a:pPr>
            <a:r>
              <a:rPr lang="pl-PL" b="0" baseline="0" dirty="0"/>
              <a:t> powierzenie oceny ryzyka zawodowego osobie, która nie jest kompetentna – osoba wyznaczona powinna określić limit swoich kompetencji, a pracodawca powinien znać poziom kompetencji wyznaczonego pracownika, a jeżeli proces tego wymaga, trzeba się zwrócić do ekspertów,</a:t>
            </a:r>
          </a:p>
          <a:p>
            <a:pPr marL="225873" indent="-225873">
              <a:buFont typeface="+mj-lt"/>
              <a:buAutoNum type="arabicPeriod"/>
            </a:pPr>
            <a:r>
              <a:rPr lang="pl-PL" b="0" baseline="0" dirty="0"/>
              <a:t> włącznie do procesu oceny ryzyka ekspertów, którzy nie znają się dobrze przedsiębiorstwa.</a:t>
            </a:r>
            <a:endParaRPr lang="pl-PL" b="1"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150847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15A48FF3-6C1F-419C-9D89-9E356BFC342B}" type="slidenum">
              <a:rPr lang="pl-PL">
                <a:solidFill>
                  <a:srgbClr val="000000"/>
                </a:solidFill>
              </a:rPr>
              <a:pPr defTabSz="898672" eaLnBrk="1" hangingPunct="1">
                <a:defRPr/>
              </a:pPr>
              <a:t>78</a:t>
            </a:fld>
            <a:endParaRPr lang="pl-PL">
              <a:solidFill>
                <a:srgbClr val="000000"/>
              </a:solidFill>
            </a:endParaRPr>
          </a:p>
        </p:txBody>
      </p:sp>
      <p:sp>
        <p:nvSpPr>
          <p:cNvPr id="31746" name="Rectangle 2"/>
          <p:cNvSpPr>
            <a:spLocks noGrp="1" noRot="1" noChangeAspect="1" noChangeArrowheads="1" noTextEdit="1"/>
          </p:cNvSpPr>
          <p:nvPr>
            <p:ph type="sldImg"/>
          </p:nvPr>
        </p:nvSpPr>
        <p:spPr>
          <a:xfrm>
            <a:off x="768350" y="738188"/>
            <a:ext cx="4926013" cy="3695700"/>
          </a:xfrm>
          <a:ln/>
        </p:spPr>
      </p:sp>
      <p:sp>
        <p:nvSpPr>
          <p:cNvPr id="31747" name="Rectangle 3"/>
          <p:cNvSpPr>
            <a:spLocks noGrp="1" noChangeArrowheads="1"/>
          </p:cNvSpPr>
          <p:nvPr>
            <p:ph type="body" idx="1"/>
          </p:nvPr>
        </p:nvSpPr>
        <p:spPr/>
        <p:txBody>
          <a:bodyPr/>
          <a:lstStyle/>
          <a:p>
            <a:pPr>
              <a:buFontTx/>
              <a:buChar char="•"/>
            </a:pPr>
            <a:r>
              <a:rPr lang="pl-PL" dirty="0"/>
              <a:t>w zakładach produkujących żywność</a:t>
            </a:r>
          </a:p>
          <a:p>
            <a:pPr>
              <a:buFontTx/>
              <a:buChar char="•"/>
            </a:pPr>
            <a:r>
              <a:rPr lang="pl-PL" dirty="0"/>
              <a:t>w rolnictwie</a:t>
            </a:r>
          </a:p>
          <a:p>
            <a:pPr>
              <a:buFontTx/>
              <a:buChar char="•"/>
            </a:pPr>
            <a:r>
              <a:rPr lang="pl-PL" dirty="0"/>
              <a:t>praca, podczas której dochodzi do kontaktu ze zwierzętami lub produktami pochodzenia zwierzęcego</a:t>
            </a:r>
          </a:p>
          <a:p>
            <a:pPr>
              <a:buFontTx/>
              <a:buChar char="•"/>
            </a:pPr>
            <a:r>
              <a:rPr lang="pl-PL" dirty="0"/>
              <a:t>w jednostkach ochrony zdrowia</a:t>
            </a:r>
          </a:p>
        </p:txBody>
      </p:sp>
    </p:spTree>
    <p:extLst>
      <p:ext uri="{BB962C8B-B14F-4D97-AF65-F5344CB8AC3E}">
        <p14:creationId xmlns:p14="http://schemas.microsoft.com/office/powerpoint/2010/main" val="2943736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10E8CAB8-05DC-4264-BB2C-BB011E8EAF09}" type="slidenum">
              <a:rPr lang="pl-PL">
                <a:solidFill>
                  <a:srgbClr val="000000"/>
                </a:solidFill>
              </a:rPr>
              <a:pPr defTabSz="898672" eaLnBrk="1" hangingPunct="1">
                <a:defRPr/>
              </a:pPr>
              <a:t>79</a:t>
            </a:fld>
            <a:endParaRPr lang="pl-PL">
              <a:solidFill>
                <a:srgbClr val="000000"/>
              </a:solidFill>
            </a:endParaRPr>
          </a:p>
        </p:txBody>
      </p:sp>
      <p:sp>
        <p:nvSpPr>
          <p:cNvPr id="27650" name="Rectangle 2"/>
          <p:cNvSpPr>
            <a:spLocks noGrp="1" noRot="1" noChangeAspect="1" noChangeArrowheads="1" noTextEdit="1"/>
          </p:cNvSpPr>
          <p:nvPr>
            <p:ph type="sldImg"/>
          </p:nvPr>
        </p:nvSpPr>
        <p:spPr>
          <a:xfrm>
            <a:off x="768350" y="738188"/>
            <a:ext cx="4926013" cy="3695700"/>
          </a:xfrm>
          <a:ln/>
        </p:spPr>
      </p:sp>
      <p:sp>
        <p:nvSpPr>
          <p:cNvPr id="27651" name="Rectangle 3"/>
          <p:cNvSpPr>
            <a:spLocks noGrp="1" noChangeArrowheads="1"/>
          </p:cNvSpPr>
          <p:nvPr>
            <p:ph type="body" idx="1"/>
          </p:nvPr>
        </p:nvSpPr>
        <p:spPr/>
        <p:txBody>
          <a:bodyPr/>
          <a:lstStyle/>
          <a:p>
            <a:r>
              <a:rPr lang="pl-PL" dirty="0"/>
              <a:t>Klasyfikacja szkodliwych czynników biologicznych występujących</a:t>
            </a:r>
            <a:r>
              <a:rPr lang="pl-PL" baseline="0" dirty="0"/>
              <a:t> w środowisku pracy obejmuje:</a:t>
            </a:r>
          </a:p>
          <a:p>
            <a:pPr>
              <a:buFontTx/>
              <a:buChar char="-"/>
            </a:pPr>
            <a:r>
              <a:rPr lang="pl-PL" baseline="0" dirty="0"/>
              <a:t> 375 czynników ujętych w Dyrektywie 2000/54/WE</a:t>
            </a:r>
          </a:p>
          <a:p>
            <a:pPr>
              <a:buFontTx/>
              <a:buChar char="-"/>
            </a:pPr>
            <a:r>
              <a:rPr lang="pl-PL" baseline="0" dirty="0"/>
              <a:t> 275 czynników nowych (w większości o działaniu alergizującym i toksycznym).</a:t>
            </a:r>
            <a:endParaRPr lang="pl-PL" dirty="0"/>
          </a:p>
        </p:txBody>
      </p:sp>
    </p:spTree>
    <p:extLst>
      <p:ext uri="{BB962C8B-B14F-4D97-AF65-F5344CB8AC3E}">
        <p14:creationId xmlns:p14="http://schemas.microsoft.com/office/powerpoint/2010/main" val="14609048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9636324F-398E-4717-80A4-36CF028C2A2C}" type="slidenum">
              <a:rPr lang="pl-PL">
                <a:solidFill>
                  <a:srgbClr val="000000"/>
                </a:solidFill>
              </a:rPr>
              <a:pPr defTabSz="898672" eaLnBrk="1" hangingPunct="1">
                <a:defRPr/>
              </a:pPr>
              <a:t>80</a:t>
            </a:fld>
            <a:endParaRPr lang="pl-PL" dirty="0">
              <a:solidFill>
                <a:srgbClr val="000000"/>
              </a:solidFill>
            </a:endParaRPr>
          </a:p>
        </p:txBody>
      </p:sp>
      <p:sp>
        <p:nvSpPr>
          <p:cNvPr id="31746" name="Rectangle 2"/>
          <p:cNvSpPr>
            <a:spLocks noGrp="1" noRot="1" noChangeAspect="1" noChangeArrowheads="1" noTextEdit="1"/>
          </p:cNvSpPr>
          <p:nvPr>
            <p:ph type="sldImg"/>
          </p:nvPr>
        </p:nvSpPr>
        <p:spPr>
          <a:xfrm>
            <a:off x="768350" y="738188"/>
            <a:ext cx="4926013" cy="3695700"/>
          </a:xfrm>
          <a:ln/>
        </p:spPr>
      </p:sp>
      <p:sp>
        <p:nvSpPr>
          <p:cNvPr id="31747" name="Rectangle 3"/>
          <p:cNvSpPr>
            <a:spLocks noGrp="1" noChangeArrowheads="1"/>
          </p:cNvSpPr>
          <p:nvPr>
            <p:ph type="body" idx="1"/>
          </p:nvPr>
        </p:nvSpPr>
        <p:spPr/>
        <p:txBody>
          <a:bodyPr/>
          <a:lstStyle/>
          <a:p>
            <a:pPr>
              <a:buFontTx/>
              <a:buChar char="•"/>
            </a:pPr>
            <a:r>
              <a:rPr lang="pl-PL" dirty="0"/>
              <a:t>w zakładach produkujących żywność</a:t>
            </a:r>
          </a:p>
          <a:p>
            <a:pPr>
              <a:buFontTx/>
              <a:buChar char="•"/>
            </a:pPr>
            <a:r>
              <a:rPr lang="pl-PL" dirty="0"/>
              <a:t>w rolnictwie</a:t>
            </a:r>
          </a:p>
          <a:p>
            <a:pPr>
              <a:buFontTx/>
              <a:buChar char="•"/>
            </a:pPr>
            <a:r>
              <a:rPr lang="pl-PL" dirty="0"/>
              <a:t>praca, podczas której dochodzi do kontaktu ze zwierzętami lub produktami pochodzenia zwierzęcego</a:t>
            </a:r>
          </a:p>
          <a:p>
            <a:pPr>
              <a:buFontTx/>
              <a:buChar char="•"/>
            </a:pPr>
            <a:r>
              <a:rPr lang="pl-PL" dirty="0"/>
              <a:t>w jednostkach ochrony zdrowia</a:t>
            </a:r>
          </a:p>
        </p:txBody>
      </p:sp>
    </p:spTree>
    <p:extLst>
      <p:ext uri="{BB962C8B-B14F-4D97-AF65-F5344CB8AC3E}">
        <p14:creationId xmlns:p14="http://schemas.microsoft.com/office/powerpoint/2010/main" val="16176240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FAE15FCE-8567-440C-B41F-BB814150D654}" type="slidenum">
              <a:rPr lang="pl-PL">
                <a:solidFill>
                  <a:srgbClr val="000000"/>
                </a:solidFill>
              </a:rPr>
              <a:pPr defTabSz="898672" eaLnBrk="1" hangingPunct="1">
                <a:defRPr/>
              </a:pPr>
              <a:t>81</a:t>
            </a:fld>
            <a:endParaRPr lang="pl-PL">
              <a:solidFill>
                <a:srgbClr val="000000"/>
              </a:solidFill>
            </a:endParaRPr>
          </a:p>
        </p:txBody>
      </p:sp>
      <p:sp>
        <p:nvSpPr>
          <p:cNvPr id="20482" name="Rectangle 2"/>
          <p:cNvSpPr>
            <a:spLocks noGrp="1" noRot="1" noChangeAspect="1" noChangeArrowheads="1" noTextEdit="1"/>
          </p:cNvSpPr>
          <p:nvPr>
            <p:ph type="sldImg"/>
          </p:nvPr>
        </p:nvSpPr>
        <p:spPr>
          <a:xfrm>
            <a:off x="768350" y="738188"/>
            <a:ext cx="4926013" cy="3695700"/>
          </a:xfrm>
          <a:ln/>
        </p:spPr>
      </p:sp>
      <p:sp>
        <p:nvSpPr>
          <p:cNvPr id="20483" name="Rectangle 3"/>
          <p:cNvSpPr>
            <a:spLocks noGrp="1" noChangeArrowheads="1"/>
          </p:cNvSpPr>
          <p:nvPr>
            <p:ph type="body" idx="1"/>
          </p:nvPr>
        </p:nvSpPr>
        <p:spPr/>
        <p:txBody>
          <a:bodyPr/>
          <a:lstStyle/>
          <a:p>
            <a:r>
              <a:rPr lang="pl-PL" dirty="0"/>
              <a:t>Pokażę teraz kilka przykładów. Dobierając je staram się, aby były to takie organizmy, o których już kiedyś Państwo słyszeli. I tak np.: pałeczki </a:t>
            </a:r>
            <a:r>
              <a:rPr lang="pl-PL" dirty="0" err="1"/>
              <a:t>Escherichii</a:t>
            </a:r>
            <a:r>
              <a:rPr lang="pl-PL" dirty="0"/>
              <a:t> coli bardzo popularnej bakterii jelitowej należą do grupy II.</a:t>
            </a:r>
          </a:p>
        </p:txBody>
      </p:sp>
    </p:spTree>
    <p:extLst>
      <p:ext uri="{BB962C8B-B14F-4D97-AF65-F5344CB8AC3E}">
        <p14:creationId xmlns:p14="http://schemas.microsoft.com/office/powerpoint/2010/main" val="39017975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075E18CB-E1FB-46E9-BB75-1276DAC8FC7D}" type="slidenum">
              <a:rPr lang="pl-PL">
                <a:solidFill>
                  <a:srgbClr val="000000"/>
                </a:solidFill>
              </a:rPr>
              <a:pPr defTabSz="898672" eaLnBrk="1" hangingPunct="1">
                <a:defRPr/>
              </a:pPr>
              <a:t>82</a:t>
            </a:fld>
            <a:endParaRPr lang="pl-PL">
              <a:solidFill>
                <a:srgbClr val="000000"/>
              </a:solidFill>
            </a:endParaRPr>
          </a:p>
        </p:txBody>
      </p:sp>
      <p:sp>
        <p:nvSpPr>
          <p:cNvPr id="29698" name="Rectangle 2"/>
          <p:cNvSpPr>
            <a:spLocks noGrp="1" noRot="1" noChangeAspect="1" noChangeArrowheads="1" noTextEdit="1"/>
          </p:cNvSpPr>
          <p:nvPr>
            <p:ph type="sldImg"/>
          </p:nvPr>
        </p:nvSpPr>
        <p:spPr>
          <a:xfrm>
            <a:off x="768350" y="738188"/>
            <a:ext cx="4926013" cy="3695700"/>
          </a:xfrm>
          <a:ln/>
        </p:spPr>
      </p:sp>
      <p:sp>
        <p:nvSpPr>
          <p:cNvPr id="29699" name="Rectangle 3"/>
          <p:cNvSpPr>
            <a:spLocks noGrp="1" noChangeArrowheads="1"/>
          </p:cNvSpPr>
          <p:nvPr>
            <p:ph type="body" idx="1"/>
          </p:nvPr>
        </p:nvSpPr>
        <p:spPr/>
        <p:txBody>
          <a:bodyPr/>
          <a:lstStyle/>
          <a:p>
            <a:r>
              <a:rPr lang="pl-PL"/>
              <a:t>Pierwotniak Leishmania donovani, powodujący chorobę leiszmaniozę należy do grupy trzeciej.</a:t>
            </a:r>
          </a:p>
        </p:txBody>
      </p:sp>
    </p:spTree>
    <p:extLst>
      <p:ext uri="{BB962C8B-B14F-4D97-AF65-F5344CB8AC3E}">
        <p14:creationId xmlns:p14="http://schemas.microsoft.com/office/powerpoint/2010/main" val="3563131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A0180E01-9DFE-4ABD-9387-914588F48A3C}" type="slidenum">
              <a:rPr lang="pl-PL">
                <a:solidFill>
                  <a:srgbClr val="000000"/>
                </a:solidFill>
              </a:rPr>
              <a:pPr defTabSz="898672" eaLnBrk="1" hangingPunct="1">
                <a:defRPr/>
              </a:pPr>
              <a:t>83</a:t>
            </a:fld>
            <a:endParaRPr lang="pl-PL">
              <a:solidFill>
                <a:srgbClr val="000000"/>
              </a:solidFill>
            </a:endParaRPr>
          </a:p>
        </p:txBody>
      </p:sp>
      <p:sp>
        <p:nvSpPr>
          <p:cNvPr id="30722" name="Rectangle 2"/>
          <p:cNvSpPr>
            <a:spLocks noGrp="1" noRot="1" noChangeAspect="1" noChangeArrowheads="1" noTextEdit="1"/>
          </p:cNvSpPr>
          <p:nvPr>
            <p:ph type="sldImg"/>
          </p:nvPr>
        </p:nvSpPr>
        <p:spPr>
          <a:xfrm>
            <a:off x="768350" y="738188"/>
            <a:ext cx="4926013" cy="3695700"/>
          </a:xfrm>
          <a:ln/>
        </p:spPr>
      </p:sp>
      <p:sp>
        <p:nvSpPr>
          <p:cNvPr id="30723" name="Rectangle 3"/>
          <p:cNvSpPr>
            <a:spLocks noGrp="1" noChangeArrowheads="1"/>
          </p:cNvSpPr>
          <p:nvPr>
            <p:ph type="body" idx="1"/>
          </p:nvPr>
        </p:nvSpPr>
        <p:spPr/>
        <p:txBody>
          <a:bodyPr/>
          <a:lstStyle/>
          <a:p>
            <a:r>
              <a:rPr lang="pl-PL"/>
              <a:t>Wirus Ebola natomiast do grupy IV.</a:t>
            </a:r>
          </a:p>
        </p:txBody>
      </p:sp>
    </p:spTree>
    <p:extLst>
      <p:ext uri="{BB962C8B-B14F-4D97-AF65-F5344CB8AC3E}">
        <p14:creationId xmlns:p14="http://schemas.microsoft.com/office/powerpoint/2010/main" val="8267227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10E8CAB8-05DC-4264-BB2C-BB011E8EAF09}" type="slidenum">
              <a:rPr lang="pl-PL">
                <a:solidFill>
                  <a:srgbClr val="000000"/>
                </a:solidFill>
              </a:rPr>
              <a:pPr defTabSz="898672" eaLnBrk="1" hangingPunct="1">
                <a:defRPr/>
              </a:pPr>
              <a:t>84</a:t>
            </a:fld>
            <a:endParaRPr lang="pl-PL">
              <a:solidFill>
                <a:srgbClr val="000000"/>
              </a:solidFill>
            </a:endParaRPr>
          </a:p>
        </p:txBody>
      </p:sp>
      <p:sp>
        <p:nvSpPr>
          <p:cNvPr id="27650" name="Rectangle 2"/>
          <p:cNvSpPr>
            <a:spLocks noGrp="1" noRot="1" noChangeAspect="1" noChangeArrowheads="1" noTextEdit="1"/>
          </p:cNvSpPr>
          <p:nvPr>
            <p:ph type="sldImg"/>
          </p:nvPr>
        </p:nvSpPr>
        <p:spPr>
          <a:xfrm>
            <a:off x="768350" y="738188"/>
            <a:ext cx="4926013" cy="3695700"/>
          </a:xfrm>
          <a:ln/>
        </p:spPr>
      </p:sp>
      <p:sp>
        <p:nvSpPr>
          <p:cNvPr id="27651" name="Rectangle 3"/>
          <p:cNvSpPr>
            <a:spLocks noGrp="1" noChangeArrowheads="1"/>
          </p:cNvSpPr>
          <p:nvPr>
            <p:ph type="body" idx="1"/>
          </p:nvPr>
        </p:nvSpPr>
        <p:spPr/>
        <p:txBody>
          <a:bodyPr/>
          <a:lstStyle/>
          <a:p>
            <a:r>
              <a:rPr lang="pl-PL" dirty="0"/>
              <a:t>Rozporządzenie dzieli szkodliwe czynniki biologiczne na 4 grupy.</a:t>
            </a:r>
          </a:p>
          <a:p>
            <a:r>
              <a:rPr lang="pl-PL" b="1" dirty="0"/>
              <a:t>Grupa 1 zagrożenia: </a:t>
            </a:r>
            <a:r>
              <a:rPr lang="pl-PL" dirty="0"/>
              <a:t>Czynniki, przez które wywołanie chorób u ludzi jest mało prawdopodobne</a:t>
            </a:r>
            <a:r>
              <a:rPr lang="pl-PL" baseline="0" dirty="0"/>
              <a:t> - </a:t>
            </a:r>
            <a:r>
              <a:rPr lang="pl-PL" baseline="0" dirty="0" err="1"/>
              <a:t>maloprawdopodobne</a:t>
            </a:r>
            <a:endParaRPr lang="pl-PL" b="1" dirty="0"/>
          </a:p>
          <a:p>
            <a:r>
              <a:rPr lang="pl-PL" b="1" dirty="0"/>
              <a:t>Grupa 2 zagrożenia: </a:t>
            </a:r>
            <a:r>
              <a:rPr lang="pl-PL" dirty="0"/>
              <a:t>Czynniki, które mogą wywoływać choroby u ludzi, mogą być niebezpieczne dla pracowników, ale rozprzestrzenienie ich w populacji ludzkiej jest mało prawdopodobne. Zazwyczaj istnieją w stosunku do nich skuteczne metody profilaktyki lub leczenia. (140 gatunków bakterii,</a:t>
            </a:r>
            <a:r>
              <a:rPr lang="pl-PL" baseline="0" dirty="0"/>
              <a:t> 56 wirusów, 60 – gatunków pasożytów, 20 gatunków grzybów).</a:t>
            </a:r>
            <a:r>
              <a:rPr lang="pl-PL" dirty="0"/>
              <a:t> </a:t>
            </a:r>
            <a:endParaRPr lang="pl-PL" b="1" dirty="0"/>
          </a:p>
          <a:p>
            <a:r>
              <a:rPr lang="pl-PL" b="1" dirty="0"/>
              <a:t>Grupa 3 zagrożenia: </a:t>
            </a:r>
            <a:r>
              <a:rPr lang="pl-PL" dirty="0"/>
              <a:t>Czynniki, które mogą wywoływać u ludzi ciężkie choroby, są niebezpieczne dla pracowników, a rozprzestrzenienie ich w populacji ludzkiej jest bardzo prawdopodobne. Zazwyczaj istnieją w stosunku do nich skuteczne metody profilaktyki lub leczenia</a:t>
            </a:r>
            <a:r>
              <a:rPr lang="pl-PL" baseline="0" dirty="0"/>
              <a:t> ( 28 – gatunków bakterii, 57 wirusów, 10 pasożytów, 6 gatunków grzybów.</a:t>
            </a:r>
            <a:endParaRPr lang="pl-PL" b="1" dirty="0"/>
          </a:p>
          <a:p>
            <a:r>
              <a:rPr lang="pl-PL" b="1" dirty="0"/>
              <a:t>Grupa 4 zagrożenia: </a:t>
            </a:r>
            <a:r>
              <a:rPr lang="pl-PL" dirty="0"/>
              <a:t>Czynniki, które wywołują u ludzi ciężkie choroby, są niebezpieczne dla pracowników, a rozprzestrzenienie czynników w populacji ludzkiej jest bardzo prawdopodobne. Zazwyczaj nie istnieją w stosunku do nich skuteczne metody profilaktyki lub leczenia</a:t>
            </a:r>
            <a:r>
              <a:rPr lang="pl-PL" baseline="0" dirty="0"/>
              <a:t> (12 wirusów) </a:t>
            </a:r>
            <a:endParaRPr lang="pl-PL" dirty="0"/>
          </a:p>
          <a:p>
            <a:endParaRPr lang="pl-PL" dirty="0"/>
          </a:p>
        </p:txBody>
      </p:sp>
    </p:spTree>
    <p:extLst>
      <p:ext uri="{BB962C8B-B14F-4D97-AF65-F5344CB8AC3E}">
        <p14:creationId xmlns:p14="http://schemas.microsoft.com/office/powerpoint/2010/main" val="31688447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63EBFC78-5806-4144-9D1C-FF26A6AFA105}" type="slidenum">
              <a:rPr lang="pl-PL">
                <a:solidFill>
                  <a:srgbClr val="000000"/>
                </a:solidFill>
              </a:rPr>
              <a:pPr defTabSz="898672" eaLnBrk="1" hangingPunct="1">
                <a:defRPr/>
              </a:pPr>
              <a:t>85</a:t>
            </a:fld>
            <a:endParaRPr lang="pl-PL">
              <a:solidFill>
                <a:srgbClr val="000000"/>
              </a:solidFill>
            </a:endParaRPr>
          </a:p>
        </p:txBody>
      </p:sp>
      <p:sp>
        <p:nvSpPr>
          <p:cNvPr id="38914" name="Rectangle 2"/>
          <p:cNvSpPr>
            <a:spLocks noGrp="1" noRot="1" noChangeAspect="1" noChangeArrowheads="1" noTextEdit="1"/>
          </p:cNvSpPr>
          <p:nvPr>
            <p:ph type="sldImg"/>
          </p:nvPr>
        </p:nvSpPr>
        <p:spPr>
          <a:xfrm>
            <a:off x="768350" y="738188"/>
            <a:ext cx="4926013" cy="3695700"/>
          </a:xfrm>
          <a:ln/>
        </p:spPr>
      </p:sp>
      <p:sp>
        <p:nvSpPr>
          <p:cNvPr id="38915" name="Rectangle 3"/>
          <p:cNvSpPr>
            <a:spLocks noGrp="1" noChangeArrowheads="1"/>
          </p:cNvSpPr>
          <p:nvPr>
            <p:ph type="body" idx="1"/>
          </p:nvPr>
        </p:nvSpPr>
        <p:spPr/>
        <p:txBody>
          <a:bodyPr/>
          <a:lstStyle/>
          <a:p>
            <a:endParaRPr lang="pl-PL" dirty="0"/>
          </a:p>
        </p:txBody>
      </p:sp>
    </p:spTree>
    <p:extLst>
      <p:ext uri="{BB962C8B-B14F-4D97-AF65-F5344CB8AC3E}">
        <p14:creationId xmlns:p14="http://schemas.microsoft.com/office/powerpoint/2010/main" val="29537474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63EBFC78-5806-4144-9D1C-FF26A6AFA105}" type="slidenum">
              <a:rPr lang="pl-PL">
                <a:solidFill>
                  <a:srgbClr val="000000"/>
                </a:solidFill>
              </a:rPr>
              <a:pPr defTabSz="898672" eaLnBrk="1" hangingPunct="1">
                <a:defRPr/>
              </a:pPr>
              <a:t>86</a:t>
            </a:fld>
            <a:endParaRPr lang="pl-PL" dirty="0">
              <a:solidFill>
                <a:srgbClr val="000000"/>
              </a:solidFill>
            </a:endParaRPr>
          </a:p>
        </p:txBody>
      </p:sp>
      <p:sp>
        <p:nvSpPr>
          <p:cNvPr id="38914" name="Rectangle 2"/>
          <p:cNvSpPr>
            <a:spLocks noGrp="1" noRot="1" noChangeAspect="1" noChangeArrowheads="1" noTextEdit="1"/>
          </p:cNvSpPr>
          <p:nvPr>
            <p:ph type="sldImg"/>
          </p:nvPr>
        </p:nvSpPr>
        <p:spPr>
          <a:xfrm>
            <a:off x="768350" y="738188"/>
            <a:ext cx="4926013" cy="3695700"/>
          </a:xfrm>
          <a:ln/>
        </p:spPr>
      </p:sp>
      <p:sp>
        <p:nvSpPr>
          <p:cNvPr id="38915" name="Rectangle 3"/>
          <p:cNvSpPr>
            <a:spLocks noGrp="1" noChangeArrowheads="1"/>
          </p:cNvSpPr>
          <p:nvPr>
            <p:ph type="body" idx="1"/>
          </p:nvPr>
        </p:nvSpPr>
        <p:spPr/>
        <p:txBody>
          <a:bodyPr/>
          <a:lstStyle/>
          <a:p>
            <a:r>
              <a:rPr lang="pl-PL" dirty="0"/>
              <a:t>Ad1 Szczepienie ochronne, ochrony osobiste, nadzór weterynaryjny, chemioterapia</a:t>
            </a:r>
          </a:p>
          <a:p>
            <a:r>
              <a:rPr lang="pl-PL" dirty="0"/>
              <a:t>Ad2 Surowica antytoksyczna, kontrola żywności</a:t>
            </a:r>
          </a:p>
          <a:p>
            <a:r>
              <a:rPr lang="pl-PL" dirty="0"/>
              <a:t>Ad3 Szczepienia ochronne, ochrony osobiste,</a:t>
            </a:r>
            <a:r>
              <a:rPr lang="pl-PL" baseline="0" dirty="0"/>
              <a:t> tępienie pcheł i gryzoni</a:t>
            </a:r>
          </a:p>
          <a:p>
            <a:r>
              <a:rPr lang="pl-PL" baseline="0" dirty="0"/>
              <a:t>Ad4 Szczepienia ochronne, ochrony osobiste,</a:t>
            </a:r>
          </a:p>
          <a:p>
            <a:r>
              <a:rPr lang="pl-PL" baseline="0" dirty="0"/>
              <a:t>Ad5 Szczepienia ochronne, ochrony osobiste, tępienie gryzoni</a:t>
            </a:r>
          </a:p>
          <a:p>
            <a:r>
              <a:rPr lang="pl-PL" baseline="0" dirty="0"/>
              <a:t>Ad6 Kontrola sanitarna osób przyjeżdżających</a:t>
            </a:r>
            <a:endParaRPr lang="pl-PL" dirty="0"/>
          </a:p>
        </p:txBody>
      </p:sp>
    </p:spTree>
    <p:extLst>
      <p:ext uri="{BB962C8B-B14F-4D97-AF65-F5344CB8AC3E}">
        <p14:creationId xmlns:p14="http://schemas.microsoft.com/office/powerpoint/2010/main" val="2190403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63EBFC78-5806-4144-9D1C-FF26A6AFA105}" type="slidenum">
              <a:rPr lang="pl-PL">
                <a:solidFill>
                  <a:srgbClr val="000000"/>
                </a:solidFill>
              </a:rPr>
              <a:pPr defTabSz="898672" eaLnBrk="1" hangingPunct="1">
                <a:defRPr/>
              </a:pPr>
              <a:t>87</a:t>
            </a:fld>
            <a:endParaRPr lang="pl-PL" dirty="0">
              <a:solidFill>
                <a:srgbClr val="000000"/>
              </a:solidFill>
            </a:endParaRPr>
          </a:p>
        </p:txBody>
      </p:sp>
      <p:sp>
        <p:nvSpPr>
          <p:cNvPr id="38914" name="Rectangle 2"/>
          <p:cNvSpPr>
            <a:spLocks noGrp="1" noRot="1" noChangeAspect="1" noChangeArrowheads="1" noTextEdit="1"/>
          </p:cNvSpPr>
          <p:nvPr>
            <p:ph type="sldImg"/>
          </p:nvPr>
        </p:nvSpPr>
        <p:spPr>
          <a:xfrm>
            <a:off x="768350" y="738188"/>
            <a:ext cx="4926013" cy="3695700"/>
          </a:xfrm>
          <a:ln/>
        </p:spPr>
      </p:sp>
      <p:sp>
        <p:nvSpPr>
          <p:cNvPr id="38915" name="Rectangle 3"/>
          <p:cNvSpPr>
            <a:spLocks noGrp="1" noChangeArrowheads="1"/>
          </p:cNvSpPr>
          <p:nvPr>
            <p:ph type="body" idx="1"/>
          </p:nvPr>
        </p:nvSpPr>
        <p:spPr/>
        <p:txBody>
          <a:bodyPr/>
          <a:lstStyle/>
          <a:p>
            <a:r>
              <a:rPr lang="pl-PL" dirty="0"/>
              <a:t>W rozporządzeniu</a:t>
            </a:r>
            <a:r>
              <a:rPr lang="pl-PL" baseline="0" dirty="0"/>
              <a:t> Ministra Zdrowia z dnia 22 kwietnia 2005 w sprawie szkodliwości czynników biologicznych dla zdrowia w środowisku pracy oraz ochrony zdrowia pracowników zawodowo narażonych na te czynniki </a:t>
            </a:r>
            <a:r>
              <a:rPr lang="pl-PL" baseline="0" dirty="0" err="1"/>
              <a:t>Dz.U</a:t>
            </a:r>
            <a:r>
              <a:rPr lang="pl-PL" baseline="0" dirty="0"/>
              <a:t> nr 81 poz. 716  </a:t>
            </a:r>
            <a:endParaRPr lang="pl-PL" dirty="0"/>
          </a:p>
        </p:txBody>
      </p:sp>
    </p:spTree>
    <p:extLst>
      <p:ext uri="{BB962C8B-B14F-4D97-AF65-F5344CB8AC3E}">
        <p14:creationId xmlns:p14="http://schemas.microsoft.com/office/powerpoint/2010/main" val="3261770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C42145-4A89-4016-8F27-3FDB0F955E1F}" type="slidenum">
              <a:rPr lang="pl-PL"/>
              <a:pPr/>
              <a:t>7</a:t>
            </a:fld>
            <a:endParaRPr lang="pl-PL"/>
          </a:p>
        </p:txBody>
      </p:sp>
      <p:sp>
        <p:nvSpPr>
          <p:cNvPr id="109570" name="Rectangle 2"/>
          <p:cNvSpPr>
            <a:spLocks noGrp="1" noRot="1" noChangeAspect="1" noChangeArrowheads="1" noTextEdit="1"/>
          </p:cNvSpPr>
          <p:nvPr>
            <p:ph type="sldImg"/>
          </p:nvPr>
        </p:nvSpPr>
        <p:spPr>
          <a:xfrm>
            <a:off x="854075" y="744538"/>
            <a:ext cx="4960938" cy="3722687"/>
          </a:xfrm>
          <a:ln/>
        </p:spPr>
      </p:sp>
      <p:sp>
        <p:nvSpPr>
          <p:cNvPr id="109571" name="Rectangle 3"/>
          <p:cNvSpPr>
            <a:spLocks noGrp="1" noChangeArrowheads="1"/>
          </p:cNvSpPr>
          <p:nvPr>
            <p:ph type="body" idx="1"/>
          </p:nvPr>
        </p:nvSpPr>
        <p:spPr/>
        <p:txBody>
          <a:bodyPr/>
          <a:lstStyle/>
          <a:p>
            <a:r>
              <a:rPr lang="pl-PL" b="1" dirty="0" err="1"/>
              <a:t>PN-IEC</a:t>
            </a:r>
            <a:r>
              <a:rPr lang="pl-PL" b="1" dirty="0"/>
              <a:t> 60300-3-9:1999: Analiza ryzyka w systemach technicznych (3.3)</a:t>
            </a:r>
          </a:p>
          <a:p>
            <a:pPr>
              <a:buFont typeface="Arial" pitchFamily="34" charset="0"/>
              <a:buChar char="•"/>
            </a:pPr>
            <a:r>
              <a:rPr lang="pl-PL" b="1" dirty="0"/>
              <a:t>zdarzenie niebezpieczne </a:t>
            </a:r>
            <a:r>
              <a:rPr lang="pl-PL" dirty="0"/>
              <a:t>– zdarzenie mogące spowodować szkodę.</a:t>
            </a:r>
          </a:p>
          <a:p>
            <a:pPr>
              <a:buFont typeface="Arial" pitchFamily="34" charset="0"/>
              <a:buChar char="•"/>
            </a:pPr>
            <a:r>
              <a:rPr lang="pl-PL" b="1" dirty="0"/>
              <a:t>zagrożenie znaczące </a:t>
            </a:r>
            <a:r>
              <a:rPr lang="pl-PL" b="0" dirty="0"/>
              <a:t>- zagrożenie mogące spowodować poważne i nieodwracalne uszkodzenie zdrowia</a:t>
            </a:r>
            <a:r>
              <a:rPr lang="pl-PL" b="0" baseline="0" dirty="0"/>
              <a:t> </a:t>
            </a:r>
            <a:r>
              <a:rPr lang="pl-PL" b="0" dirty="0"/>
              <a:t>lub śmierć, występujące w szczególności przy wykonywaniu prac szczególnie niebezpiecznych.</a:t>
            </a:r>
          </a:p>
          <a:p>
            <a:pPr>
              <a:buFont typeface="Arial" pitchFamily="34" charset="0"/>
              <a:buNone/>
            </a:pPr>
            <a:r>
              <a:rPr lang="pl-PL" b="1" dirty="0"/>
              <a:t>Zagrożenie w świetle różnych pojęć to:</a:t>
            </a:r>
          </a:p>
          <a:p>
            <a:pPr>
              <a:buFont typeface="Arial" pitchFamily="34" charset="0"/>
              <a:buChar char="•"/>
            </a:pPr>
            <a:r>
              <a:rPr lang="pl-PL" b="0" dirty="0"/>
              <a:t> potencjalne źródło szkód,</a:t>
            </a:r>
          </a:p>
          <a:p>
            <a:pPr>
              <a:buFont typeface="Arial" pitchFamily="34" charset="0"/>
              <a:buChar char="•"/>
            </a:pPr>
            <a:r>
              <a:rPr lang="pl-PL" b="0" dirty="0"/>
              <a:t> obiekt lub sytuacja,</a:t>
            </a:r>
            <a:r>
              <a:rPr lang="pl-PL" b="0" baseline="0" dirty="0"/>
              <a:t> która stanowi groźbę straty,</a:t>
            </a:r>
          </a:p>
          <a:p>
            <a:pPr>
              <a:buFont typeface="Arial" pitchFamily="34" charset="0"/>
              <a:buChar char="•"/>
            </a:pPr>
            <a:r>
              <a:rPr lang="pl-PL" b="0" baseline="0" dirty="0"/>
              <a:t> każdy czynnik mający zdolność spowodowania utraty życia lub zdrowia,</a:t>
            </a:r>
          </a:p>
          <a:p>
            <a:pPr>
              <a:buFont typeface="Arial" pitchFamily="34" charset="0"/>
              <a:buChar char="•"/>
            </a:pPr>
            <a:r>
              <a:rPr lang="pl-PL" b="0" baseline="0" dirty="0"/>
              <a:t> warunkowa możliwość strat, pojawiająca się w wyniku pojedynczego zdarzenia niepożądanego w określonym fragmencie systemu </a:t>
            </a:r>
            <a:r>
              <a:rPr lang="pl-PL" b="0" baseline="0" dirty="0" err="1"/>
              <a:t>C-T-O</a:t>
            </a:r>
            <a:r>
              <a:rPr lang="pl-PL" b="0" baseline="0" dirty="0"/>
              <a:t>,</a:t>
            </a:r>
          </a:p>
          <a:p>
            <a:pPr>
              <a:buFont typeface="Arial" pitchFamily="34" charset="0"/>
              <a:buChar char="•"/>
            </a:pPr>
            <a:r>
              <a:rPr lang="pl-PL" b="0" baseline="0" dirty="0"/>
              <a:t> potencjalnie niebezpieczny przepływ energii,</a:t>
            </a:r>
          </a:p>
          <a:p>
            <a:pPr>
              <a:buFont typeface="Arial" pitchFamily="34" charset="0"/>
              <a:buChar char="•"/>
            </a:pPr>
            <a:r>
              <a:rPr lang="pl-PL" b="0" baseline="0" dirty="0"/>
              <a:t> fizyczne lub chemiczne cechy materiału, systemu, procesu lub instalacji mające potencjalną możliwość powodowania szkód ludzkich, dóbr materialnych lub środowiskowych,</a:t>
            </a:r>
          </a:p>
          <a:p>
            <a:pPr>
              <a:buFont typeface="Arial" pitchFamily="34" charset="0"/>
              <a:buChar char="•"/>
            </a:pPr>
            <a:r>
              <a:rPr lang="pl-PL" b="0" baseline="0" dirty="0"/>
              <a:t>  na tyle niebezpieczne okoliczności jeśli są nienadzorowane, mogą przyczyniać się do powstania wypadków,</a:t>
            </a:r>
          </a:p>
          <a:p>
            <a:pPr>
              <a:buFont typeface="Arial" pitchFamily="34" charset="0"/>
              <a:buChar char="•"/>
            </a:pPr>
            <a:r>
              <a:rPr lang="pl-PL" b="0" baseline="0" dirty="0"/>
              <a:t>  </a:t>
            </a:r>
            <a:r>
              <a:rPr lang="pl-PL" b="0" dirty="0"/>
              <a:t> stan środowiska pracy mogący spowodować wypadek lub chorobę,</a:t>
            </a:r>
          </a:p>
          <a:p>
            <a:pPr>
              <a:buFont typeface="Arial" pitchFamily="34" charset="0"/>
              <a:buChar char="•"/>
            </a:pPr>
            <a:r>
              <a:rPr lang="pl-PL" b="0" dirty="0"/>
              <a:t> zagrożenie powstaje wówczas, gdy nastąpi kolizyjne zetknięcie człowieka z przedmiotem pracy, będącym</a:t>
            </a:r>
            <a:r>
              <a:rPr lang="pl-PL" b="0" baseline="0" dirty="0"/>
              <a:t> źródłem czynnika niebezpiecznego.</a:t>
            </a:r>
          </a:p>
          <a:p>
            <a:pPr algn="l" defTabSz="903493">
              <a:defRPr/>
            </a:pPr>
            <a:r>
              <a:rPr lang="pl-PL" b="1" u="sng" kern="0" dirty="0"/>
              <a:t>Narażenie</a:t>
            </a:r>
            <a:r>
              <a:rPr lang="pl-PL" kern="0" dirty="0"/>
              <a:t> – ekspozycja podleganie oddziaływaniu czynników </a:t>
            </a:r>
            <a:r>
              <a:rPr lang="pl-PL" kern="0" dirty="0" err="1"/>
              <a:t>niebezpiecznych</a:t>
            </a:r>
            <a:r>
              <a:rPr lang="pl-PL" kern="0" dirty="0"/>
              <a:t>,  szkodliwych lub uciążliwych  związanych z wykonywaną pracą (PN - N 18002:00)</a:t>
            </a:r>
          </a:p>
          <a:p>
            <a:pPr algn="l">
              <a:buFont typeface="Arial" pitchFamily="34" charset="0"/>
              <a:buNone/>
            </a:pPr>
            <a:endParaRPr lang="pl-PL" b="0"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39167774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63EBFC78-5806-4144-9D1C-FF26A6AFA105}" type="slidenum">
              <a:rPr lang="pl-PL">
                <a:solidFill>
                  <a:srgbClr val="000000"/>
                </a:solidFill>
              </a:rPr>
              <a:pPr defTabSz="898672" eaLnBrk="1" hangingPunct="1">
                <a:defRPr/>
              </a:pPr>
              <a:t>88</a:t>
            </a:fld>
            <a:endParaRPr lang="pl-PL" dirty="0">
              <a:solidFill>
                <a:srgbClr val="000000"/>
              </a:solidFill>
            </a:endParaRPr>
          </a:p>
        </p:txBody>
      </p:sp>
      <p:sp>
        <p:nvSpPr>
          <p:cNvPr id="38914" name="Rectangle 2"/>
          <p:cNvSpPr>
            <a:spLocks noGrp="1" noRot="1" noChangeAspect="1" noChangeArrowheads="1" noTextEdit="1"/>
          </p:cNvSpPr>
          <p:nvPr>
            <p:ph type="sldImg"/>
          </p:nvPr>
        </p:nvSpPr>
        <p:spPr>
          <a:xfrm>
            <a:off x="768350" y="738188"/>
            <a:ext cx="4926013" cy="3695700"/>
          </a:xfrm>
          <a:ln/>
        </p:spPr>
      </p:sp>
      <p:sp>
        <p:nvSpPr>
          <p:cNvPr id="38915" name="Rectangle 3"/>
          <p:cNvSpPr>
            <a:spLocks noGrp="1" noChangeArrowheads="1"/>
          </p:cNvSpPr>
          <p:nvPr>
            <p:ph type="body" idx="1"/>
          </p:nvPr>
        </p:nvSpPr>
        <p:spPr/>
        <p:txBody>
          <a:bodyPr/>
          <a:lstStyle/>
          <a:p>
            <a:endParaRPr lang="pl-PL" dirty="0"/>
          </a:p>
        </p:txBody>
      </p:sp>
    </p:spTree>
    <p:extLst>
      <p:ext uri="{BB962C8B-B14F-4D97-AF65-F5344CB8AC3E}">
        <p14:creationId xmlns:p14="http://schemas.microsoft.com/office/powerpoint/2010/main" val="39869777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63EBFC78-5806-4144-9D1C-FF26A6AFA105}" type="slidenum">
              <a:rPr lang="pl-PL">
                <a:solidFill>
                  <a:srgbClr val="000000"/>
                </a:solidFill>
              </a:rPr>
              <a:pPr defTabSz="898672" eaLnBrk="1" hangingPunct="1">
                <a:defRPr/>
              </a:pPr>
              <a:t>89</a:t>
            </a:fld>
            <a:endParaRPr lang="pl-PL" dirty="0">
              <a:solidFill>
                <a:srgbClr val="000000"/>
              </a:solidFill>
            </a:endParaRPr>
          </a:p>
        </p:txBody>
      </p:sp>
      <p:sp>
        <p:nvSpPr>
          <p:cNvPr id="38914" name="Rectangle 2"/>
          <p:cNvSpPr>
            <a:spLocks noGrp="1" noRot="1" noChangeAspect="1" noChangeArrowheads="1" noTextEdit="1"/>
          </p:cNvSpPr>
          <p:nvPr>
            <p:ph type="sldImg"/>
          </p:nvPr>
        </p:nvSpPr>
        <p:spPr>
          <a:xfrm>
            <a:off x="768350" y="738188"/>
            <a:ext cx="4926013" cy="3695700"/>
          </a:xfrm>
          <a:ln/>
        </p:spPr>
      </p:sp>
      <p:sp>
        <p:nvSpPr>
          <p:cNvPr id="38915" name="Rectangle 3"/>
          <p:cNvSpPr>
            <a:spLocks noGrp="1" noChangeArrowheads="1"/>
          </p:cNvSpPr>
          <p:nvPr>
            <p:ph type="body" idx="1"/>
          </p:nvPr>
        </p:nvSpPr>
        <p:spPr/>
        <p:txBody>
          <a:bodyPr/>
          <a:lstStyle/>
          <a:p>
            <a:r>
              <a:rPr lang="pl-PL" dirty="0"/>
              <a:t>Ad1. Należy przeprowadzić wywiad, dotyczący narażenia na szkodliwe czynniki biologiczne</a:t>
            </a:r>
            <a:r>
              <a:rPr lang="pl-PL" baseline="0" dirty="0"/>
              <a:t> w oparciu o kwestionariusz opracowany w </a:t>
            </a:r>
            <a:r>
              <a:rPr lang="pl-PL" baseline="0" dirty="0" err="1"/>
              <a:t>Instytycie</a:t>
            </a:r>
            <a:r>
              <a:rPr lang="pl-PL" baseline="0" dirty="0"/>
              <a:t> Medycyny Pracy w Łodzi.</a:t>
            </a:r>
          </a:p>
          <a:p>
            <a:r>
              <a:rPr lang="pl-PL" baseline="0" dirty="0"/>
              <a:t>Ad2. Jest to bardzo ważne kryterium, podkreślone w dyrektywie 2000/54/WE. Wykonanie pomiarów powinno być poprzedzone badaniami lekarskimi, w celu uzyskania wskazówek na temat możliwego czynnika przyczynowego.</a:t>
            </a:r>
          </a:p>
          <a:p>
            <a:r>
              <a:rPr lang="pl-PL" baseline="0" dirty="0"/>
              <a:t>Ad3. Wykrycie w obrazie radiologicznym rozsianych zmian w dolnych i środkowych polach płucnych, u osób może świadczyć o obecności w tych pyłach czynników alergiczne zapalenie pęcherzyków płucnych.</a:t>
            </a:r>
          </a:p>
          <a:p>
            <a:r>
              <a:rPr lang="pl-PL" baseline="0" dirty="0"/>
              <a:t>Ad4. Są to informacje od jednostek administracji państwowej</a:t>
            </a:r>
          </a:p>
          <a:p>
            <a:r>
              <a:rPr lang="pl-PL" baseline="0" dirty="0"/>
              <a:t>Ad5. Sytuacje takie występują najczęściej w laboratoriach i zakładach przemysłu biotechnologicznego.</a:t>
            </a:r>
            <a:endParaRPr lang="pl-PL" dirty="0"/>
          </a:p>
        </p:txBody>
      </p:sp>
    </p:spTree>
    <p:extLst>
      <p:ext uri="{BB962C8B-B14F-4D97-AF65-F5344CB8AC3E}">
        <p14:creationId xmlns:p14="http://schemas.microsoft.com/office/powerpoint/2010/main" val="4506480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63EBFC78-5806-4144-9D1C-FF26A6AFA105}" type="slidenum">
              <a:rPr lang="pl-PL">
                <a:solidFill>
                  <a:srgbClr val="000000"/>
                </a:solidFill>
              </a:rPr>
              <a:pPr defTabSz="898672" eaLnBrk="1" hangingPunct="1">
                <a:defRPr/>
              </a:pPr>
              <a:t>90</a:t>
            </a:fld>
            <a:endParaRPr lang="pl-PL" dirty="0">
              <a:solidFill>
                <a:srgbClr val="000000"/>
              </a:solidFill>
            </a:endParaRPr>
          </a:p>
        </p:txBody>
      </p:sp>
      <p:sp>
        <p:nvSpPr>
          <p:cNvPr id="38914" name="Rectangle 2"/>
          <p:cNvSpPr>
            <a:spLocks noGrp="1" noRot="1" noChangeAspect="1" noChangeArrowheads="1" noTextEdit="1"/>
          </p:cNvSpPr>
          <p:nvPr>
            <p:ph type="sldImg"/>
          </p:nvPr>
        </p:nvSpPr>
        <p:spPr>
          <a:xfrm>
            <a:off x="768350" y="738188"/>
            <a:ext cx="4926013" cy="3695700"/>
          </a:xfrm>
          <a:ln/>
        </p:spPr>
      </p:sp>
      <p:sp>
        <p:nvSpPr>
          <p:cNvPr id="38915" name="Rectangle 3"/>
          <p:cNvSpPr>
            <a:spLocks noGrp="1" noChangeArrowheads="1"/>
          </p:cNvSpPr>
          <p:nvPr>
            <p:ph type="body" idx="1"/>
          </p:nvPr>
        </p:nvSpPr>
        <p:spPr/>
        <p:txBody>
          <a:bodyPr/>
          <a:lstStyle/>
          <a:p>
            <a:endParaRPr lang="pl-PL" dirty="0"/>
          </a:p>
        </p:txBody>
      </p:sp>
    </p:spTree>
    <p:extLst>
      <p:ext uri="{BB962C8B-B14F-4D97-AF65-F5344CB8AC3E}">
        <p14:creationId xmlns:p14="http://schemas.microsoft.com/office/powerpoint/2010/main" val="4532305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63EBFC78-5806-4144-9D1C-FF26A6AFA105}" type="slidenum">
              <a:rPr lang="pl-PL">
                <a:solidFill>
                  <a:srgbClr val="000000"/>
                </a:solidFill>
              </a:rPr>
              <a:pPr defTabSz="898672" eaLnBrk="1" hangingPunct="1">
                <a:defRPr/>
              </a:pPr>
              <a:t>91</a:t>
            </a:fld>
            <a:endParaRPr lang="pl-PL" dirty="0">
              <a:solidFill>
                <a:srgbClr val="000000"/>
              </a:solidFill>
            </a:endParaRPr>
          </a:p>
        </p:txBody>
      </p:sp>
      <p:sp>
        <p:nvSpPr>
          <p:cNvPr id="38914" name="Rectangle 2"/>
          <p:cNvSpPr>
            <a:spLocks noGrp="1" noRot="1" noChangeAspect="1" noChangeArrowheads="1" noTextEdit="1"/>
          </p:cNvSpPr>
          <p:nvPr>
            <p:ph type="sldImg"/>
          </p:nvPr>
        </p:nvSpPr>
        <p:spPr>
          <a:xfrm>
            <a:off x="768350" y="738188"/>
            <a:ext cx="4926013" cy="3695700"/>
          </a:xfrm>
          <a:ln/>
        </p:spPr>
      </p:sp>
      <p:sp>
        <p:nvSpPr>
          <p:cNvPr id="38915" name="Rectangle 3"/>
          <p:cNvSpPr>
            <a:spLocks noGrp="1" noChangeArrowheads="1"/>
          </p:cNvSpPr>
          <p:nvPr>
            <p:ph type="body" idx="1"/>
          </p:nvPr>
        </p:nvSpPr>
        <p:spPr/>
        <p:txBody>
          <a:bodyPr/>
          <a:lstStyle/>
          <a:p>
            <a:endParaRPr lang="pl-PL" dirty="0"/>
          </a:p>
        </p:txBody>
      </p:sp>
    </p:spTree>
    <p:extLst>
      <p:ext uri="{BB962C8B-B14F-4D97-AF65-F5344CB8AC3E}">
        <p14:creationId xmlns:p14="http://schemas.microsoft.com/office/powerpoint/2010/main" val="31534515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19527ABF-3220-431B-8625-7AA52397CBA9}" type="slidenum">
              <a:rPr lang="pl-PL">
                <a:solidFill>
                  <a:srgbClr val="000000"/>
                </a:solidFill>
              </a:rPr>
              <a:pPr defTabSz="898672" eaLnBrk="1" hangingPunct="1">
                <a:defRPr/>
              </a:pPr>
              <a:t>92</a:t>
            </a:fld>
            <a:endParaRPr lang="pl-PL" dirty="0">
              <a:solidFill>
                <a:srgbClr val="000000"/>
              </a:solidFill>
            </a:endParaRPr>
          </a:p>
        </p:txBody>
      </p:sp>
      <p:sp>
        <p:nvSpPr>
          <p:cNvPr id="37890" name="Rectangle 2"/>
          <p:cNvSpPr>
            <a:spLocks noGrp="1" noRot="1" noChangeAspect="1" noChangeArrowheads="1" noTextEdit="1"/>
          </p:cNvSpPr>
          <p:nvPr>
            <p:ph type="sldImg"/>
          </p:nvPr>
        </p:nvSpPr>
        <p:spPr>
          <a:xfrm>
            <a:off x="768350" y="738188"/>
            <a:ext cx="4926013" cy="3695700"/>
          </a:xfrm>
          <a:ln/>
        </p:spPr>
      </p:sp>
      <p:sp>
        <p:nvSpPr>
          <p:cNvPr id="37891" name="Rectangle 3"/>
          <p:cNvSpPr>
            <a:spLocks noGrp="1" noChangeArrowheads="1"/>
          </p:cNvSpPr>
          <p:nvPr>
            <p:ph type="body" idx="1"/>
          </p:nvPr>
        </p:nvSpPr>
        <p:spPr/>
        <p:txBody>
          <a:bodyPr/>
          <a:lstStyle/>
          <a:p>
            <a:r>
              <a:rPr lang="pl-PL" dirty="0"/>
              <a:t>Główne obowiązki pracodawcy to:</a:t>
            </a:r>
          </a:p>
          <a:p>
            <a:pPr>
              <a:buFontTx/>
              <a:buChar char="•"/>
            </a:pPr>
            <a:r>
              <a:rPr lang="pl-PL" dirty="0"/>
              <a:t>prowadzenia rejestru prac narażających pracowników na działanie szkodliwego czynnika biologicznego zakwalifikowanego do grupy 3 lub 4 zagrożenia</a:t>
            </a:r>
          </a:p>
          <a:p>
            <a:pPr>
              <a:buFontTx/>
              <a:buChar char="•"/>
            </a:pPr>
            <a:r>
              <a:rPr lang="pl-PL" dirty="0"/>
              <a:t>ograniczania liczby pracowników narażonych lub potencjalnie narażonych na działanie szkodliwego czynnika biologicznego;</a:t>
            </a:r>
          </a:p>
          <a:p>
            <a:pPr>
              <a:buFontTx/>
              <a:buChar char="•"/>
            </a:pPr>
            <a:r>
              <a:rPr lang="pl-PL" dirty="0"/>
              <a:t>projektowania procesu pracy w sposób pozwalający na uniknięcie lub zminimalizowanie uwalniania się szkodliwego czynnika biologicznego w miejscu pracy;</a:t>
            </a:r>
          </a:p>
          <a:p>
            <a:pPr>
              <a:buFontTx/>
              <a:buChar char="•"/>
            </a:pPr>
            <a:r>
              <a:rPr lang="pl-PL" dirty="0"/>
              <a:t>stosowania znaku ostrzegającego przed zagrożeniem biologicznym </a:t>
            </a:r>
          </a:p>
        </p:txBody>
      </p:sp>
    </p:spTree>
    <p:extLst>
      <p:ext uri="{BB962C8B-B14F-4D97-AF65-F5344CB8AC3E}">
        <p14:creationId xmlns:p14="http://schemas.microsoft.com/office/powerpoint/2010/main" val="38462108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63EBFC78-5806-4144-9D1C-FF26A6AFA105}" type="slidenum">
              <a:rPr lang="pl-PL">
                <a:solidFill>
                  <a:srgbClr val="000000"/>
                </a:solidFill>
              </a:rPr>
              <a:pPr defTabSz="898672" eaLnBrk="1" hangingPunct="1">
                <a:defRPr/>
              </a:pPr>
              <a:t>93</a:t>
            </a:fld>
            <a:endParaRPr lang="pl-PL" dirty="0">
              <a:solidFill>
                <a:srgbClr val="000000"/>
              </a:solidFill>
            </a:endParaRPr>
          </a:p>
        </p:txBody>
      </p:sp>
      <p:sp>
        <p:nvSpPr>
          <p:cNvPr id="38914" name="Rectangle 2"/>
          <p:cNvSpPr>
            <a:spLocks noGrp="1" noRot="1" noChangeAspect="1" noChangeArrowheads="1" noTextEdit="1"/>
          </p:cNvSpPr>
          <p:nvPr>
            <p:ph type="sldImg"/>
          </p:nvPr>
        </p:nvSpPr>
        <p:spPr>
          <a:xfrm>
            <a:off x="768350" y="738188"/>
            <a:ext cx="4926013" cy="3695700"/>
          </a:xfrm>
          <a:ln/>
        </p:spPr>
      </p:sp>
      <p:sp>
        <p:nvSpPr>
          <p:cNvPr id="38915" name="Rectangle 3"/>
          <p:cNvSpPr>
            <a:spLocks noGrp="1" noChangeArrowheads="1"/>
          </p:cNvSpPr>
          <p:nvPr>
            <p:ph type="body" idx="1"/>
          </p:nvPr>
        </p:nvSpPr>
        <p:spPr/>
        <p:txBody>
          <a:bodyPr/>
          <a:lstStyle/>
          <a:p>
            <a:r>
              <a:rPr lang="pl-PL" dirty="0"/>
              <a:t>Warunki pobierania </a:t>
            </a:r>
            <a:r>
              <a:rPr lang="pl-PL" dirty="0" err="1"/>
              <a:t>mikrobilogicznych</a:t>
            </a:r>
            <a:r>
              <a:rPr lang="pl-PL" dirty="0"/>
              <a:t> prób powietrza na stanowiskach pracy w odniesieniu do mikroorganizmów i endotoksyn określa PN-EN-13098 Powietrze na stanowiskach pracy – Wytyczne dotyczące</a:t>
            </a:r>
            <a:r>
              <a:rPr lang="pl-PL" baseline="0" dirty="0"/>
              <a:t> pomiaru </a:t>
            </a:r>
            <a:endParaRPr lang="pl-PL" dirty="0"/>
          </a:p>
        </p:txBody>
      </p:sp>
    </p:spTree>
    <p:extLst>
      <p:ext uri="{BB962C8B-B14F-4D97-AF65-F5344CB8AC3E}">
        <p14:creationId xmlns:p14="http://schemas.microsoft.com/office/powerpoint/2010/main" val="6316153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5233D694-DC85-43BC-A9CD-0D722B4BD5CD}" type="slidenum">
              <a:rPr lang="pl-PL">
                <a:solidFill>
                  <a:srgbClr val="000000"/>
                </a:solidFill>
              </a:rPr>
              <a:pPr defTabSz="898672" eaLnBrk="1" hangingPunct="1">
                <a:defRPr/>
              </a:pPr>
              <a:t>94</a:t>
            </a:fld>
            <a:endParaRPr lang="pl-PL" dirty="0">
              <a:solidFill>
                <a:srgbClr val="000000"/>
              </a:solidFill>
            </a:endParaRPr>
          </a:p>
        </p:txBody>
      </p:sp>
      <p:sp>
        <p:nvSpPr>
          <p:cNvPr id="36866" name="Rectangle 2"/>
          <p:cNvSpPr>
            <a:spLocks noGrp="1" noRot="1" noChangeAspect="1" noChangeArrowheads="1" noTextEdit="1"/>
          </p:cNvSpPr>
          <p:nvPr>
            <p:ph type="sldImg"/>
          </p:nvPr>
        </p:nvSpPr>
        <p:spPr>
          <a:xfrm>
            <a:off x="768350" y="738188"/>
            <a:ext cx="4926013" cy="3695700"/>
          </a:xfrm>
          <a:ln/>
        </p:spPr>
      </p:sp>
      <p:sp>
        <p:nvSpPr>
          <p:cNvPr id="36867" name="Rectangle 3"/>
          <p:cNvSpPr>
            <a:spLocks noGrp="1" noChangeArrowheads="1"/>
          </p:cNvSpPr>
          <p:nvPr>
            <p:ph type="body" idx="1"/>
          </p:nvPr>
        </p:nvSpPr>
        <p:spPr/>
        <p:txBody>
          <a:bodyPr/>
          <a:lstStyle/>
          <a:p>
            <a:pPr algn="just">
              <a:buFontTx/>
              <a:buChar char="•"/>
            </a:pPr>
            <a:r>
              <a:rPr lang="pl-PL" sz="1000" b="1" dirty="0"/>
              <a:t>Generalnie, wobec każdej z grup czynników szkodliwych istnieją odpowiednie zarządzenia zawarte w omawiane ustawie lub dodatkowych bardziej szczegółowych</a:t>
            </a:r>
          </a:p>
          <a:p>
            <a:pPr algn="just">
              <a:buFontTx/>
              <a:buChar char="•"/>
            </a:pPr>
            <a:r>
              <a:rPr lang="pl-PL" sz="1000" b="1" dirty="0"/>
              <a:t>Jeżeli w środowisku pracy występują mikroorganizmy o nieustalonej przynależności gatunkowej, co do których istnieje podejrzenie, że mogą wykazywać właściwości chorobotwórcze, pracodawca, w zakresie swojej właściwości, zapewnia środki zapobiegawcze, przewidziane dla szkodliwego czynnika biologicznego zakwalifikowanego do najwyższej grupy zagrożenia.</a:t>
            </a:r>
          </a:p>
          <a:p>
            <a:pPr algn="just">
              <a:buFontTx/>
              <a:buChar char="•"/>
            </a:pPr>
            <a:r>
              <a:rPr lang="pl-PL" sz="1000" b="1" dirty="0"/>
              <a:t>Jeżeli pracownik jest zatrudniony w warunkach narażenia na działanie szkodliwego czynnika biologicznego zakwalifikowanego do grupy 1 zagrożenia, pracodawca stosuje środki zapobiegawcze określone w przepisach z zakresu bezpieczeństwa i higieny pracy.</a:t>
            </a:r>
          </a:p>
          <a:p>
            <a:pPr algn="just">
              <a:buFontTx/>
              <a:buChar char="•"/>
            </a:pPr>
            <a:r>
              <a:rPr lang="pl-PL" sz="1000" b="1" dirty="0"/>
              <a:t>Przed wyborem środka zapobiegawczego pracodawca dokonuje oceny ryzyka zawodowego, na jakie jest lub może być narażony pracownik. Ocena ryzyka powinna być aktualizowana</a:t>
            </a:r>
          </a:p>
          <a:p>
            <a:pPr algn="just">
              <a:buFontTx/>
              <a:buChar char="•"/>
            </a:pPr>
            <a:r>
              <a:rPr lang="pl-PL" sz="1000" b="1" dirty="0"/>
              <a:t>W celu ochrony pracowników przed zagrożeniami spowodowanymi przez szkodliwy czynnik biologiczny pracodawca jest obowiązany do stosowania, wszelkich dostępnych środków eliminujących narażenie lub ograniczających stopień tego narażenia pracownika na czynnik szkodliwy</a:t>
            </a:r>
          </a:p>
          <a:p>
            <a:pPr algn="just">
              <a:buFontTx/>
              <a:buChar char="•"/>
            </a:pPr>
            <a:r>
              <a:rPr lang="pl-PL" sz="1000" b="1" dirty="0"/>
              <a:t>Przede wszystkim jest to unikanie stosowania szkodliwego czynnika biologicznego, jeżeli rodzaj prowadzonej działalności na to pozwala, poprzez jego zastąpienie innym czynnikiem biologicznym, który zgodnie z warunkami używania nie jest niebezpieczny lub jest mniej niebezpieczny dla zdrowia pracownika;</a:t>
            </a:r>
          </a:p>
          <a:p>
            <a:pPr algn="just">
              <a:buFontTx/>
              <a:buChar char="•"/>
            </a:pPr>
            <a:r>
              <a:rPr lang="pl-PL" sz="1000" b="1" dirty="0"/>
              <a:t>Informację dotyczącą użycia szkodliwego czynnika biologicznego w celach naukowo-badawczych lub przemysłowych pracodawca przekazuje właściwemu inspektorowi sanitarnemu</a:t>
            </a:r>
          </a:p>
          <a:p>
            <a:endParaRPr lang="pl-PL" dirty="0"/>
          </a:p>
        </p:txBody>
      </p:sp>
    </p:spTree>
    <p:extLst>
      <p:ext uri="{BB962C8B-B14F-4D97-AF65-F5344CB8AC3E}">
        <p14:creationId xmlns:p14="http://schemas.microsoft.com/office/powerpoint/2010/main" val="22227664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63EBFC78-5806-4144-9D1C-FF26A6AFA105}" type="slidenum">
              <a:rPr lang="pl-PL">
                <a:solidFill>
                  <a:srgbClr val="000000"/>
                </a:solidFill>
              </a:rPr>
              <a:pPr defTabSz="898672" eaLnBrk="1" hangingPunct="1">
                <a:defRPr/>
              </a:pPr>
              <a:t>95</a:t>
            </a:fld>
            <a:endParaRPr lang="pl-PL" dirty="0">
              <a:solidFill>
                <a:srgbClr val="000000"/>
              </a:solidFill>
            </a:endParaRPr>
          </a:p>
        </p:txBody>
      </p:sp>
      <p:sp>
        <p:nvSpPr>
          <p:cNvPr id="38914" name="Rectangle 2"/>
          <p:cNvSpPr>
            <a:spLocks noGrp="1" noRot="1" noChangeAspect="1" noChangeArrowheads="1" noTextEdit="1"/>
          </p:cNvSpPr>
          <p:nvPr>
            <p:ph type="sldImg"/>
          </p:nvPr>
        </p:nvSpPr>
        <p:spPr>
          <a:xfrm>
            <a:off x="768350" y="738188"/>
            <a:ext cx="4926013" cy="3695700"/>
          </a:xfrm>
          <a:ln/>
        </p:spPr>
      </p:sp>
      <p:sp>
        <p:nvSpPr>
          <p:cNvPr id="38915" name="Rectangle 3"/>
          <p:cNvSpPr>
            <a:spLocks noGrp="1" noChangeArrowheads="1"/>
          </p:cNvSpPr>
          <p:nvPr>
            <p:ph type="body" idx="1"/>
          </p:nvPr>
        </p:nvSpPr>
        <p:spPr/>
        <p:txBody>
          <a:bodyPr/>
          <a:lstStyle/>
          <a:p>
            <a:endParaRPr lang="pl-PL" dirty="0"/>
          </a:p>
        </p:txBody>
      </p:sp>
    </p:spTree>
    <p:extLst>
      <p:ext uri="{BB962C8B-B14F-4D97-AF65-F5344CB8AC3E}">
        <p14:creationId xmlns:p14="http://schemas.microsoft.com/office/powerpoint/2010/main" val="25900494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98672" eaLnBrk="1" hangingPunct="1">
              <a:defRPr/>
            </a:pPr>
            <a:fld id="{63EBFC78-5806-4144-9D1C-FF26A6AFA105}" type="slidenum">
              <a:rPr lang="pl-PL">
                <a:solidFill>
                  <a:srgbClr val="000000"/>
                </a:solidFill>
              </a:rPr>
              <a:pPr defTabSz="898672" eaLnBrk="1" hangingPunct="1">
                <a:defRPr/>
              </a:pPr>
              <a:t>96</a:t>
            </a:fld>
            <a:endParaRPr lang="pl-PL">
              <a:solidFill>
                <a:srgbClr val="000000"/>
              </a:solidFill>
            </a:endParaRPr>
          </a:p>
        </p:txBody>
      </p:sp>
      <p:sp>
        <p:nvSpPr>
          <p:cNvPr id="38914" name="Rectangle 2"/>
          <p:cNvSpPr>
            <a:spLocks noGrp="1" noRot="1" noChangeAspect="1" noChangeArrowheads="1" noTextEdit="1"/>
          </p:cNvSpPr>
          <p:nvPr>
            <p:ph type="sldImg"/>
          </p:nvPr>
        </p:nvSpPr>
        <p:spPr>
          <a:xfrm>
            <a:off x="768350" y="738188"/>
            <a:ext cx="4926013" cy="3695700"/>
          </a:xfrm>
          <a:ln/>
        </p:spPr>
      </p:sp>
      <p:sp>
        <p:nvSpPr>
          <p:cNvPr id="38915" name="Rectangle 3"/>
          <p:cNvSpPr>
            <a:spLocks noGrp="1" noChangeArrowheads="1"/>
          </p:cNvSpPr>
          <p:nvPr>
            <p:ph type="body" idx="1"/>
          </p:nvPr>
        </p:nvSpPr>
        <p:spPr/>
        <p:txBody>
          <a:bodyPr/>
          <a:lstStyle/>
          <a:p>
            <a:endParaRPr lang="pl-PL" dirty="0"/>
          </a:p>
        </p:txBody>
      </p:sp>
    </p:spTree>
    <p:extLst>
      <p:ext uri="{BB962C8B-B14F-4D97-AF65-F5344CB8AC3E}">
        <p14:creationId xmlns:p14="http://schemas.microsoft.com/office/powerpoint/2010/main" val="39155911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pPr defTabSz="898672">
              <a:defRPr/>
            </a:pPr>
            <a:fld id="{38BD53A6-A111-4CBC-BAFA-F7F4309444D8}" type="slidenum">
              <a:rPr lang="pl-PL">
                <a:solidFill>
                  <a:srgbClr val="000000"/>
                </a:solidFill>
              </a:rPr>
              <a:pPr defTabSz="898672">
                <a:defRPr/>
              </a:pPr>
              <a:t>97</a:t>
            </a:fld>
            <a:endParaRPr lang="pl-PL">
              <a:solidFill>
                <a:srgbClr val="000000"/>
              </a:solidFill>
            </a:endParaRPr>
          </a:p>
        </p:txBody>
      </p:sp>
      <p:sp>
        <p:nvSpPr>
          <p:cNvPr id="27651" name="Rectangle 2"/>
          <p:cNvSpPr>
            <a:spLocks noGrp="1" noRot="1" noChangeAspect="1" noChangeArrowheads="1" noTextEdit="1"/>
          </p:cNvSpPr>
          <p:nvPr>
            <p:ph type="sldImg"/>
          </p:nvPr>
        </p:nvSpPr>
        <p:spPr>
          <a:xfrm>
            <a:off x="768350" y="738188"/>
            <a:ext cx="4926013" cy="3695700"/>
          </a:xfrm>
          <a:ln/>
        </p:spPr>
      </p:sp>
      <p:sp>
        <p:nvSpPr>
          <p:cNvPr id="27652" name="Rectangle 3"/>
          <p:cNvSpPr>
            <a:spLocks noGrp="1" noChangeArrowheads="1"/>
          </p:cNvSpPr>
          <p:nvPr>
            <p:ph type="body" idx="1"/>
          </p:nvPr>
        </p:nvSpPr>
        <p:spPr>
          <a:noFill/>
          <a:ln/>
        </p:spPr>
        <p:txBody>
          <a:bodyPr/>
          <a:lstStyle/>
          <a:p>
            <a:endParaRPr lang="pl-PL"/>
          </a:p>
        </p:txBody>
      </p:sp>
    </p:spTree>
    <p:extLst>
      <p:ext uri="{BB962C8B-B14F-4D97-AF65-F5344CB8AC3E}">
        <p14:creationId xmlns:p14="http://schemas.microsoft.com/office/powerpoint/2010/main" val="2458826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C42145-4A89-4016-8F27-3FDB0F955E1F}" type="slidenum">
              <a:rPr lang="pl-PL"/>
              <a:pPr/>
              <a:t>8</a:t>
            </a:fld>
            <a:endParaRPr lang="pl-PL"/>
          </a:p>
        </p:txBody>
      </p:sp>
      <p:sp>
        <p:nvSpPr>
          <p:cNvPr id="109570" name="Rectangle 2"/>
          <p:cNvSpPr>
            <a:spLocks noGrp="1" noRot="1" noChangeAspect="1" noChangeArrowheads="1" noTextEdit="1"/>
          </p:cNvSpPr>
          <p:nvPr>
            <p:ph type="sldImg"/>
          </p:nvPr>
        </p:nvSpPr>
        <p:spPr>
          <a:xfrm>
            <a:off x="854075" y="744538"/>
            <a:ext cx="4960938" cy="3722687"/>
          </a:xfrm>
          <a:ln/>
        </p:spPr>
      </p:sp>
      <p:sp>
        <p:nvSpPr>
          <p:cNvPr id="109571" name="Rectangle 3"/>
          <p:cNvSpPr>
            <a:spLocks noGrp="1" noChangeArrowheads="1"/>
          </p:cNvSpPr>
          <p:nvPr>
            <p:ph type="body" idx="1"/>
          </p:nvPr>
        </p:nvSpPr>
        <p:spPr/>
        <p:txBody>
          <a:bodyPr/>
          <a:lstStyle/>
          <a:p>
            <a:r>
              <a:rPr lang="pl-PL" b="1" dirty="0" err="1"/>
              <a:t>PN-IEC</a:t>
            </a:r>
            <a:r>
              <a:rPr lang="pl-PL" b="1" dirty="0"/>
              <a:t> 60300-3-9:1999: Analiza ryzyka w systemach technicznych (3.3)</a:t>
            </a:r>
          </a:p>
          <a:p>
            <a:pPr>
              <a:buFont typeface="Arial" pitchFamily="34" charset="0"/>
              <a:buChar char="•"/>
            </a:pPr>
            <a:r>
              <a:rPr lang="pl-PL" b="1" dirty="0"/>
              <a:t>zdarzenie niebezpieczne </a:t>
            </a:r>
            <a:r>
              <a:rPr lang="pl-PL" dirty="0"/>
              <a:t>– zdarzenie mogące spowodować szkodę.</a:t>
            </a:r>
          </a:p>
          <a:p>
            <a:pPr>
              <a:buFont typeface="Arial" pitchFamily="34" charset="0"/>
              <a:buChar char="•"/>
            </a:pPr>
            <a:r>
              <a:rPr lang="pl-PL" b="1" dirty="0"/>
              <a:t>zagrożenie znaczące </a:t>
            </a:r>
            <a:r>
              <a:rPr lang="pl-PL" b="0" dirty="0"/>
              <a:t>- zagrożenie mogące spowodować poważne i nieodwracalne uszkodzenie zdrowia</a:t>
            </a:r>
            <a:r>
              <a:rPr lang="pl-PL" b="0" baseline="0" dirty="0"/>
              <a:t> </a:t>
            </a:r>
            <a:r>
              <a:rPr lang="pl-PL" b="0" dirty="0"/>
              <a:t>lub śmierć, występujące w szczególności przy wykonywaniu prac szczególnie niebezpiecznych.</a:t>
            </a:r>
          </a:p>
          <a:p>
            <a:pPr>
              <a:buFont typeface="Arial" pitchFamily="34" charset="0"/>
              <a:buNone/>
            </a:pPr>
            <a:r>
              <a:rPr lang="pl-PL" b="1" dirty="0"/>
              <a:t>Zagrożenie w świetle różnych pojęć to:</a:t>
            </a:r>
          </a:p>
          <a:p>
            <a:pPr>
              <a:buFont typeface="Arial" pitchFamily="34" charset="0"/>
              <a:buChar char="•"/>
            </a:pPr>
            <a:r>
              <a:rPr lang="pl-PL" b="0" dirty="0"/>
              <a:t> potencjalne źródło szkód,</a:t>
            </a:r>
          </a:p>
          <a:p>
            <a:pPr>
              <a:buFont typeface="Arial" pitchFamily="34" charset="0"/>
              <a:buChar char="•"/>
            </a:pPr>
            <a:r>
              <a:rPr lang="pl-PL" b="0" dirty="0"/>
              <a:t> obiekt lub sytuacja,</a:t>
            </a:r>
            <a:r>
              <a:rPr lang="pl-PL" b="0" baseline="0" dirty="0"/>
              <a:t> która stanowi groźbę straty,</a:t>
            </a:r>
          </a:p>
          <a:p>
            <a:pPr>
              <a:buFont typeface="Arial" pitchFamily="34" charset="0"/>
              <a:buChar char="•"/>
            </a:pPr>
            <a:r>
              <a:rPr lang="pl-PL" b="0" baseline="0" dirty="0"/>
              <a:t> każdy czynnik mający zdolność spowodowania utraty życia lub zdrowia,</a:t>
            </a:r>
          </a:p>
          <a:p>
            <a:pPr>
              <a:buFont typeface="Arial" pitchFamily="34" charset="0"/>
              <a:buChar char="•"/>
            </a:pPr>
            <a:r>
              <a:rPr lang="pl-PL" b="0" baseline="0" dirty="0"/>
              <a:t> warunkowa możliwość strat, pojawiająca się w wyniku pojedynczego zdarzenia niepożądanego w określonym fragmencie systemu </a:t>
            </a:r>
            <a:r>
              <a:rPr lang="pl-PL" b="0" baseline="0" dirty="0" err="1"/>
              <a:t>C-T-O</a:t>
            </a:r>
            <a:r>
              <a:rPr lang="pl-PL" b="0" baseline="0" dirty="0"/>
              <a:t>,</a:t>
            </a:r>
          </a:p>
          <a:p>
            <a:pPr>
              <a:buFont typeface="Arial" pitchFamily="34" charset="0"/>
              <a:buChar char="•"/>
            </a:pPr>
            <a:r>
              <a:rPr lang="pl-PL" b="0" baseline="0" dirty="0"/>
              <a:t> potencjalnie niebezpieczny przepływ energii,</a:t>
            </a:r>
          </a:p>
          <a:p>
            <a:pPr>
              <a:buFont typeface="Arial" pitchFamily="34" charset="0"/>
              <a:buChar char="•"/>
            </a:pPr>
            <a:r>
              <a:rPr lang="pl-PL" b="0" baseline="0" dirty="0"/>
              <a:t> fizyczne lub chemiczne cechy materiału, systemu, procesu lub instalacji mające potencjalną możliwość powodowania szkód ludzkich, dóbr materialnych lub środowiskowych,</a:t>
            </a:r>
          </a:p>
          <a:p>
            <a:pPr>
              <a:buFont typeface="Arial" pitchFamily="34" charset="0"/>
              <a:buChar char="•"/>
            </a:pPr>
            <a:r>
              <a:rPr lang="pl-PL" b="0" baseline="0" dirty="0"/>
              <a:t>  na tyle niebezpieczne okoliczności jeśli są nienadzorowane, mogą przyczyniać się do powstania wypadków,</a:t>
            </a:r>
          </a:p>
          <a:p>
            <a:pPr>
              <a:buFont typeface="Arial" pitchFamily="34" charset="0"/>
              <a:buChar char="•"/>
            </a:pPr>
            <a:r>
              <a:rPr lang="pl-PL" b="0" baseline="0" dirty="0"/>
              <a:t>  </a:t>
            </a:r>
            <a:r>
              <a:rPr lang="pl-PL" b="0" dirty="0"/>
              <a:t> stan środowiska pracy mogący spowodować wypadek lub chorobę,</a:t>
            </a:r>
          </a:p>
          <a:p>
            <a:pPr>
              <a:buFont typeface="Arial" pitchFamily="34" charset="0"/>
              <a:buChar char="•"/>
            </a:pPr>
            <a:r>
              <a:rPr lang="pl-PL" b="0" dirty="0"/>
              <a:t> zagrożenie powstaje wówczas, gdy nastąpi kolizyjne zetknięcie człowieka z przedmiotem pracy, będącym</a:t>
            </a:r>
            <a:r>
              <a:rPr lang="pl-PL" b="0" baseline="0" dirty="0"/>
              <a:t> źródłem czynnika niebezpiecznego.</a:t>
            </a:r>
          </a:p>
          <a:p>
            <a:pPr algn="l" defTabSz="903493">
              <a:defRPr/>
            </a:pPr>
            <a:r>
              <a:rPr lang="pl-PL" b="1" u="sng" kern="0" dirty="0"/>
              <a:t>Narażenie</a:t>
            </a:r>
            <a:r>
              <a:rPr lang="pl-PL" kern="0" dirty="0"/>
              <a:t> – ekspozycja podleganie oddziaływaniu czynników </a:t>
            </a:r>
            <a:r>
              <a:rPr lang="pl-PL" kern="0" dirty="0" err="1"/>
              <a:t>niebezpiecznych</a:t>
            </a:r>
            <a:r>
              <a:rPr lang="pl-PL" kern="0" dirty="0"/>
              <a:t>,  szkodliwych lub uciążliwych  związanych z wykonywaną pracą (PN - N 18002:00)</a:t>
            </a:r>
          </a:p>
          <a:p>
            <a:pPr algn="l">
              <a:buFont typeface="Arial" pitchFamily="34" charset="0"/>
              <a:buNone/>
            </a:pPr>
            <a:endParaRPr lang="pl-PL" b="0"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31496364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pPr defTabSz="898672">
              <a:defRPr/>
            </a:pPr>
            <a:fld id="{4111FD24-B4BB-4512-B457-F0BEBE7F1482}" type="slidenum">
              <a:rPr lang="pl-PL">
                <a:solidFill>
                  <a:srgbClr val="000000"/>
                </a:solidFill>
              </a:rPr>
              <a:pPr defTabSz="898672">
                <a:defRPr/>
              </a:pPr>
              <a:t>98</a:t>
            </a:fld>
            <a:endParaRPr lang="pl-PL">
              <a:solidFill>
                <a:srgbClr val="000000"/>
              </a:solidFill>
            </a:endParaRPr>
          </a:p>
        </p:txBody>
      </p:sp>
      <p:sp>
        <p:nvSpPr>
          <p:cNvPr id="28675" name="Rectangle 1026"/>
          <p:cNvSpPr>
            <a:spLocks noGrp="1" noRot="1" noChangeAspect="1" noChangeArrowheads="1" noTextEdit="1"/>
          </p:cNvSpPr>
          <p:nvPr>
            <p:ph type="sldImg"/>
          </p:nvPr>
        </p:nvSpPr>
        <p:spPr>
          <a:xfrm>
            <a:off x="768350" y="738188"/>
            <a:ext cx="4926013" cy="3695700"/>
          </a:xfrm>
          <a:ln/>
        </p:spPr>
      </p:sp>
      <p:sp>
        <p:nvSpPr>
          <p:cNvPr id="28676" name="Rectangle 1028"/>
          <p:cNvSpPr>
            <a:spLocks noGrp="1" noChangeArrowheads="1"/>
          </p:cNvSpPr>
          <p:nvPr>
            <p:ph type="body" idx="1"/>
          </p:nvPr>
        </p:nvSpPr>
        <p:spPr>
          <a:noFill/>
          <a:ln/>
        </p:spPr>
        <p:txBody>
          <a:bodyPr/>
          <a:lstStyle/>
          <a:p>
            <a:endParaRPr lang="pl-PL"/>
          </a:p>
        </p:txBody>
      </p:sp>
    </p:spTree>
    <p:extLst>
      <p:ext uri="{BB962C8B-B14F-4D97-AF65-F5344CB8AC3E}">
        <p14:creationId xmlns:p14="http://schemas.microsoft.com/office/powerpoint/2010/main" val="40153280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defTabSz="898672">
              <a:defRPr/>
            </a:pPr>
            <a:fld id="{E35FFDC9-4FF4-487C-88B3-D1C110085322}" type="slidenum">
              <a:rPr lang="pl-PL">
                <a:solidFill>
                  <a:srgbClr val="000000"/>
                </a:solidFill>
              </a:rPr>
              <a:pPr defTabSz="898672">
                <a:defRPr/>
              </a:pPr>
              <a:t>119</a:t>
            </a:fld>
            <a:endParaRPr lang="pl-PL">
              <a:solidFill>
                <a:srgbClr val="000000"/>
              </a:solidFill>
            </a:endParaRPr>
          </a:p>
        </p:txBody>
      </p:sp>
      <p:sp>
        <p:nvSpPr>
          <p:cNvPr id="29699" name="Rectangle 2"/>
          <p:cNvSpPr>
            <a:spLocks noGrp="1" noRot="1" noChangeAspect="1" noChangeArrowheads="1" noTextEdit="1"/>
          </p:cNvSpPr>
          <p:nvPr>
            <p:ph type="sldImg"/>
          </p:nvPr>
        </p:nvSpPr>
        <p:spPr>
          <a:xfrm>
            <a:off x="768350" y="738188"/>
            <a:ext cx="4926013" cy="3695700"/>
          </a:xfrm>
          <a:ln/>
        </p:spPr>
      </p:sp>
      <p:sp>
        <p:nvSpPr>
          <p:cNvPr id="29700" name="Rectangle 3"/>
          <p:cNvSpPr>
            <a:spLocks noGrp="1" noChangeArrowheads="1"/>
          </p:cNvSpPr>
          <p:nvPr>
            <p:ph type="body" idx="1"/>
          </p:nvPr>
        </p:nvSpPr>
        <p:spPr>
          <a:noFill/>
          <a:ln/>
        </p:spPr>
        <p:txBody>
          <a:bodyPr/>
          <a:lstStyle/>
          <a:p>
            <a:endParaRPr lang="pl-PL"/>
          </a:p>
        </p:txBody>
      </p:sp>
    </p:spTree>
    <p:extLst>
      <p:ext uri="{BB962C8B-B14F-4D97-AF65-F5344CB8AC3E}">
        <p14:creationId xmlns:p14="http://schemas.microsoft.com/office/powerpoint/2010/main" val="22635854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pPr defTabSz="898672">
              <a:defRPr/>
            </a:pPr>
            <a:fld id="{98432EB3-C0E5-4574-BBFB-FB280CDD2FB8}" type="slidenum">
              <a:rPr lang="pl-PL">
                <a:solidFill>
                  <a:srgbClr val="000000"/>
                </a:solidFill>
              </a:rPr>
              <a:pPr defTabSz="898672">
                <a:defRPr/>
              </a:pPr>
              <a:t>120</a:t>
            </a:fld>
            <a:endParaRPr lang="pl-PL">
              <a:solidFill>
                <a:srgbClr val="000000"/>
              </a:solidFill>
            </a:endParaRPr>
          </a:p>
        </p:txBody>
      </p:sp>
      <p:sp>
        <p:nvSpPr>
          <p:cNvPr id="30723" name="Rectangle 2"/>
          <p:cNvSpPr>
            <a:spLocks noGrp="1" noRot="1" noChangeAspect="1" noChangeArrowheads="1" noTextEdit="1"/>
          </p:cNvSpPr>
          <p:nvPr>
            <p:ph type="sldImg"/>
          </p:nvPr>
        </p:nvSpPr>
        <p:spPr>
          <a:xfrm>
            <a:off x="768350" y="738188"/>
            <a:ext cx="4926013" cy="3695700"/>
          </a:xfrm>
          <a:ln/>
        </p:spPr>
      </p:sp>
      <p:sp>
        <p:nvSpPr>
          <p:cNvPr id="30724" name="Rectangle 3"/>
          <p:cNvSpPr>
            <a:spLocks noGrp="1" noChangeArrowheads="1"/>
          </p:cNvSpPr>
          <p:nvPr>
            <p:ph type="body" idx="1"/>
          </p:nvPr>
        </p:nvSpPr>
        <p:spPr>
          <a:noFill/>
          <a:ln/>
        </p:spPr>
        <p:txBody>
          <a:bodyPr/>
          <a:lstStyle/>
          <a:p>
            <a:endParaRPr lang="pl-PL"/>
          </a:p>
        </p:txBody>
      </p:sp>
    </p:spTree>
    <p:extLst>
      <p:ext uri="{BB962C8B-B14F-4D97-AF65-F5344CB8AC3E}">
        <p14:creationId xmlns:p14="http://schemas.microsoft.com/office/powerpoint/2010/main" val="1504321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lstStyle/>
          <a:p>
            <a:r>
              <a:rPr lang="pl-PL" baseline="0" dirty="0"/>
              <a:t>. </a:t>
            </a:r>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121</a:t>
            </a:fld>
            <a:endParaRPr lang="pl-PL">
              <a:solidFill>
                <a:prstClr val="black"/>
              </a:solidFill>
              <a:latin typeface="Calibri"/>
            </a:endParaRPr>
          </a:p>
        </p:txBody>
      </p:sp>
    </p:spTree>
    <p:extLst>
      <p:ext uri="{BB962C8B-B14F-4D97-AF65-F5344CB8AC3E}">
        <p14:creationId xmlns:p14="http://schemas.microsoft.com/office/powerpoint/2010/main" val="9803884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122</a:t>
            </a:fld>
            <a:endParaRPr lang="pl-PL">
              <a:solidFill>
                <a:prstClr val="black"/>
              </a:solidFill>
              <a:latin typeface="Calibri"/>
            </a:endParaRPr>
          </a:p>
        </p:txBody>
      </p:sp>
    </p:spTree>
    <p:extLst>
      <p:ext uri="{BB962C8B-B14F-4D97-AF65-F5344CB8AC3E}">
        <p14:creationId xmlns:p14="http://schemas.microsoft.com/office/powerpoint/2010/main" val="35223900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123</a:t>
            </a:fld>
            <a:endParaRPr lang="pl-PL">
              <a:solidFill>
                <a:prstClr val="black"/>
              </a:solidFill>
              <a:latin typeface="Calibri"/>
            </a:endParaRPr>
          </a:p>
        </p:txBody>
      </p:sp>
    </p:spTree>
    <p:extLst>
      <p:ext uri="{BB962C8B-B14F-4D97-AF65-F5344CB8AC3E}">
        <p14:creationId xmlns:p14="http://schemas.microsoft.com/office/powerpoint/2010/main" val="34445171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124</a:t>
            </a:fld>
            <a:endParaRPr lang="pl-PL">
              <a:solidFill>
                <a:prstClr val="black"/>
              </a:solidFill>
              <a:latin typeface="Calibri"/>
            </a:endParaRPr>
          </a:p>
        </p:txBody>
      </p:sp>
    </p:spTree>
    <p:extLst>
      <p:ext uri="{BB962C8B-B14F-4D97-AF65-F5344CB8AC3E}">
        <p14:creationId xmlns:p14="http://schemas.microsoft.com/office/powerpoint/2010/main" val="26025985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125</a:t>
            </a:fld>
            <a:endParaRPr lang="pl-PL">
              <a:solidFill>
                <a:prstClr val="black"/>
              </a:solidFill>
              <a:latin typeface="Calibri"/>
            </a:endParaRPr>
          </a:p>
        </p:txBody>
      </p:sp>
    </p:spTree>
    <p:extLst>
      <p:ext uri="{BB962C8B-B14F-4D97-AF65-F5344CB8AC3E}">
        <p14:creationId xmlns:p14="http://schemas.microsoft.com/office/powerpoint/2010/main" val="10377871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126</a:t>
            </a:fld>
            <a:endParaRPr lang="pl-PL">
              <a:solidFill>
                <a:prstClr val="black"/>
              </a:solidFill>
              <a:latin typeface="Calibri"/>
            </a:endParaRPr>
          </a:p>
        </p:txBody>
      </p:sp>
    </p:spTree>
    <p:extLst>
      <p:ext uri="{BB962C8B-B14F-4D97-AF65-F5344CB8AC3E}">
        <p14:creationId xmlns:p14="http://schemas.microsoft.com/office/powerpoint/2010/main" val="26461363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r>
              <a:rPr lang="pl-PL" dirty="0"/>
              <a:t> </a:t>
            </a:r>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127</a:t>
            </a:fld>
            <a:endParaRPr lang="pl-PL">
              <a:solidFill>
                <a:prstClr val="black"/>
              </a:solidFill>
              <a:latin typeface="Calibri"/>
            </a:endParaRPr>
          </a:p>
        </p:txBody>
      </p:sp>
    </p:spTree>
    <p:extLst>
      <p:ext uri="{BB962C8B-B14F-4D97-AF65-F5344CB8AC3E}">
        <p14:creationId xmlns:p14="http://schemas.microsoft.com/office/powerpoint/2010/main" val="3214273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3485F9-7EB5-495C-ABD3-951A0E5F9D92}" type="slidenum">
              <a:rPr lang="pl-PL"/>
              <a:pPr/>
              <a:t>9</a:t>
            </a:fld>
            <a:endParaRPr lang="pl-PL"/>
          </a:p>
        </p:txBody>
      </p:sp>
      <p:sp>
        <p:nvSpPr>
          <p:cNvPr id="13314" name="Rectangle 2"/>
          <p:cNvSpPr>
            <a:spLocks noGrp="1" noRot="1" noChangeAspect="1" noChangeArrowheads="1" noTextEdit="1"/>
          </p:cNvSpPr>
          <p:nvPr>
            <p:ph type="sldImg"/>
          </p:nvPr>
        </p:nvSpPr>
        <p:spPr>
          <a:xfrm>
            <a:off x="854075" y="744538"/>
            <a:ext cx="4960938" cy="3722687"/>
          </a:xfrm>
          <a:ln/>
        </p:spPr>
      </p:sp>
      <p:sp>
        <p:nvSpPr>
          <p:cNvPr id="13316" name="Rectangle 4"/>
          <p:cNvSpPr>
            <a:spLocks noGrp="1" noChangeArrowheads="1"/>
          </p:cNvSpPr>
          <p:nvPr>
            <p:ph type="body" idx="1"/>
          </p:nvPr>
        </p:nvSpPr>
        <p:spPr/>
        <p:txBody>
          <a:bodyPr/>
          <a:lstStyle/>
          <a:p>
            <a:r>
              <a:rPr lang="pl-PL" b="1" dirty="0"/>
              <a:t>Pawłowska Z.: Ryzyko zawodowe. W: Bezpieczeństwo pracy i ergonomia. Red. nauk. D. </a:t>
            </a:r>
            <a:r>
              <a:rPr lang="pl-PL" b="1" dirty="0" err="1"/>
              <a:t>Koradecka</a:t>
            </a:r>
            <a:r>
              <a:rPr lang="pl-PL" b="1" dirty="0"/>
              <a:t>. T. 2. Warszawa, CIOP 1999</a:t>
            </a:r>
          </a:p>
          <a:p>
            <a:r>
              <a:rPr lang="pl-PL" dirty="0"/>
              <a:t>Wszystkie definicje ryzyka ujmują jednocześnie dwa elementy: prawdopodobieństwo wystąpienia strat będących następstwem zagrożenia oraz wielkość tych strat. W odniesieniu do człowieka uczestniczącego w procesie produkcyjnym ryzyko - nazywane ryzykiem zawodowym - określa prawdopodobieństwo wystąpienia szkodliwych dla zdrowia następstw zagrożeń związanych z procesem pracy (urazów lub zachorowań), z uwzględnieniem ich ciężkości. </a:t>
            </a:r>
          </a:p>
          <a:p>
            <a:r>
              <a:rPr lang="pl-PL" b="1" dirty="0"/>
              <a:t>Rozporządzanie Ministra Gospodarki z dnia 30.10.2002 w sprawie minimalnych wymagań dotyczących bezpieczeństwa i higieny pracy w zakresie użytkowania maszyn przez pracowników podczas pracy.</a:t>
            </a:r>
          </a:p>
          <a:p>
            <a:r>
              <a:rPr lang="pl-PL" b="1" dirty="0"/>
              <a:t>Strefa niebezpieczna –</a:t>
            </a:r>
            <a:r>
              <a:rPr lang="pl-PL" dirty="0"/>
              <a:t>strefa w obrębie oraz wokół maszyny, w której występuje ryzyko dla zdrowia lub bezpieczeństwa pracownika.</a:t>
            </a:r>
          </a:p>
          <a:p>
            <a:r>
              <a:rPr lang="pl-PL" b="1" dirty="0"/>
              <a:t>Pracownik narażony</a:t>
            </a:r>
            <a:r>
              <a:rPr lang="pl-PL" dirty="0"/>
              <a:t> – pracownik znajdujący się w strefie niebezpiecznej.</a:t>
            </a:r>
          </a:p>
          <a:p>
            <a:r>
              <a:rPr lang="pl-PL" b="1" dirty="0"/>
              <a:t>Operator </a:t>
            </a:r>
            <a:r>
              <a:rPr lang="pl-PL" dirty="0"/>
              <a:t>– pracownik, któremu powierzono użytkowanie maszyny,</a:t>
            </a:r>
          </a:p>
          <a:p>
            <a:r>
              <a:rPr lang="pl-PL" b="1" dirty="0"/>
              <a:t>Ładunek nieprowadzony</a:t>
            </a:r>
            <a:r>
              <a:rPr lang="pl-PL" dirty="0"/>
              <a:t> – ładunek, który nie przemieszcza się po stałym torze ustalonym za pomocą sztywnych prowadnic lub innych środków technicznych. </a:t>
            </a:r>
          </a:p>
          <a:p>
            <a:endParaRPr lang="pl-PL" dirty="0"/>
          </a:p>
        </p:txBody>
      </p:sp>
      <p:sp>
        <p:nvSpPr>
          <p:cNvPr id="5" name="Symbol zastępczy nagłówka 4"/>
          <p:cNvSpPr>
            <a:spLocks noGrp="1"/>
          </p:cNvSpPr>
          <p:nvPr>
            <p:ph type="hdr" sz="quarter" idx="10"/>
          </p:nvPr>
        </p:nvSpPr>
        <p:spPr/>
        <p:txBody>
          <a:bodyPr/>
          <a:lstStyle/>
          <a:p>
            <a:pPr algn="ctr"/>
            <a:r>
              <a:rPr lang="pl-PL" dirty="0"/>
              <a:t>IDENTYFIKACJA ZAGROŻEN</a:t>
            </a:r>
          </a:p>
        </p:txBody>
      </p:sp>
    </p:spTree>
    <p:extLst>
      <p:ext uri="{BB962C8B-B14F-4D97-AF65-F5344CB8AC3E}">
        <p14:creationId xmlns:p14="http://schemas.microsoft.com/office/powerpoint/2010/main" val="1857171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r>
              <a:rPr lang="pl-PL" dirty="0"/>
              <a:t> </a:t>
            </a:r>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128</a:t>
            </a:fld>
            <a:endParaRPr lang="pl-PL">
              <a:solidFill>
                <a:prstClr val="black"/>
              </a:solidFill>
              <a:latin typeface="Calibri"/>
            </a:endParaRPr>
          </a:p>
        </p:txBody>
      </p:sp>
    </p:spTree>
    <p:extLst>
      <p:ext uri="{BB962C8B-B14F-4D97-AF65-F5344CB8AC3E}">
        <p14:creationId xmlns:p14="http://schemas.microsoft.com/office/powerpoint/2010/main" val="42271532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129</a:t>
            </a:fld>
            <a:endParaRPr lang="pl-PL">
              <a:solidFill>
                <a:prstClr val="black"/>
              </a:solidFill>
              <a:latin typeface="Calibri"/>
            </a:endParaRPr>
          </a:p>
        </p:txBody>
      </p:sp>
    </p:spTree>
    <p:extLst>
      <p:ext uri="{BB962C8B-B14F-4D97-AF65-F5344CB8AC3E}">
        <p14:creationId xmlns:p14="http://schemas.microsoft.com/office/powerpoint/2010/main" val="1915815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130</a:t>
            </a:fld>
            <a:endParaRPr lang="pl-PL">
              <a:solidFill>
                <a:prstClr val="black"/>
              </a:solidFill>
              <a:latin typeface="Calibri"/>
            </a:endParaRPr>
          </a:p>
        </p:txBody>
      </p:sp>
    </p:spTree>
    <p:extLst>
      <p:ext uri="{BB962C8B-B14F-4D97-AF65-F5344CB8AC3E}">
        <p14:creationId xmlns:p14="http://schemas.microsoft.com/office/powerpoint/2010/main" val="31413370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131</a:t>
            </a:fld>
            <a:endParaRPr lang="pl-PL">
              <a:solidFill>
                <a:prstClr val="black"/>
              </a:solidFill>
              <a:latin typeface="Calibri"/>
            </a:endParaRPr>
          </a:p>
        </p:txBody>
      </p:sp>
    </p:spTree>
    <p:extLst>
      <p:ext uri="{BB962C8B-B14F-4D97-AF65-F5344CB8AC3E}">
        <p14:creationId xmlns:p14="http://schemas.microsoft.com/office/powerpoint/2010/main" val="24710278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132</a:t>
            </a:fld>
            <a:endParaRPr lang="pl-PL">
              <a:solidFill>
                <a:prstClr val="black"/>
              </a:solidFill>
              <a:latin typeface="Calibri"/>
            </a:endParaRPr>
          </a:p>
        </p:txBody>
      </p:sp>
    </p:spTree>
    <p:extLst>
      <p:ext uri="{BB962C8B-B14F-4D97-AF65-F5344CB8AC3E}">
        <p14:creationId xmlns:p14="http://schemas.microsoft.com/office/powerpoint/2010/main" val="15430389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133</a:t>
            </a:fld>
            <a:endParaRPr lang="pl-PL">
              <a:solidFill>
                <a:prstClr val="black"/>
              </a:solidFill>
              <a:latin typeface="Calibri"/>
            </a:endParaRPr>
          </a:p>
        </p:txBody>
      </p:sp>
    </p:spTree>
    <p:extLst>
      <p:ext uri="{BB962C8B-B14F-4D97-AF65-F5344CB8AC3E}">
        <p14:creationId xmlns:p14="http://schemas.microsoft.com/office/powerpoint/2010/main" val="38711012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134</a:t>
            </a:fld>
            <a:endParaRPr lang="pl-PL">
              <a:solidFill>
                <a:prstClr val="black"/>
              </a:solidFill>
              <a:latin typeface="Calibri"/>
            </a:endParaRPr>
          </a:p>
        </p:txBody>
      </p:sp>
    </p:spTree>
    <p:extLst>
      <p:ext uri="{BB962C8B-B14F-4D97-AF65-F5344CB8AC3E}">
        <p14:creationId xmlns:p14="http://schemas.microsoft.com/office/powerpoint/2010/main" val="33061608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pPr defTabSz="911658">
              <a:defRPr/>
            </a:pPr>
            <a:r>
              <a:rPr lang="pl-PL" dirty="0"/>
              <a:t> </a:t>
            </a:r>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135</a:t>
            </a:fld>
            <a:endParaRPr lang="pl-PL">
              <a:solidFill>
                <a:prstClr val="black"/>
              </a:solidFill>
              <a:latin typeface="Calibri"/>
            </a:endParaRPr>
          </a:p>
        </p:txBody>
      </p:sp>
    </p:spTree>
    <p:extLst>
      <p:ext uri="{BB962C8B-B14F-4D97-AF65-F5344CB8AC3E}">
        <p14:creationId xmlns:p14="http://schemas.microsoft.com/office/powerpoint/2010/main" val="6435246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136</a:t>
            </a:fld>
            <a:endParaRPr lang="pl-PL">
              <a:solidFill>
                <a:prstClr val="black"/>
              </a:solidFill>
              <a:latin typeface="Calibri"/>
            </a:endParaRPr>
          </a:p>
        </p:txBody>
      </p:sp>
    </p:spTree>
    <p:extLst>
      <p:ext uri="{BB962C8B-B14F-4D97-AF65-F5344CB8AC3E}">
        <p14:creationId xmlns:p14="http://schemas.microsoft.com/office/powerpoint/2010/main" val="11945051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854075" y="744538"/>
            <a:ext cx="4960938" cy="3722687"/>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defTabSz="898672" eaLnBrk="1" fontAlgn="auto" hangingPunct="1">
              <a:spcBef>
                <a:spcPts val="0"/>
              </a:spcBef>
              <a:spcAft>
                <a:spcPts val="0"/>
              </a:spcAft>
              <a:defRPr/>
            </a:pPr>
            <a:fld id="{EAA2715B-7656-48AA-8868-7FAC664978B3}" type="slidenum">
              <a:rPr lang="pl-PL">
                <a:solidFill>
                  <a:prstClr val="black"/>
                </a:solidFill>
                <a:latin typeface="Calibri"/>
              </a:rPr>
              <a:pPr defTabSz="898672" eaLnBrk="1" fontAlgn="auto" hangingPunct="1">
                <a:spcBef>
                  <a:spcPts val="0"/>
                </a:spcBef>
                <a:spcAft>
                  <a:spcPts val="0"/>
                </a:spcAft>
                <a:defRPr/>
              </a:pPr>
              <a:t>137</a:t>
            </a:fld>
            <a:endParaRPr lang="pl-PL">
              <a:solidFill>
                <a:prstClr val="black"/>
              </a:solidFill>
              <a:latin typeface="Calibri"/>
            </a:endParaRPr>
          </a:p>
        </p:txBody>
      </p:sp>
    </p:spTree>
    <p:extLst>
      <p:ext uri="{BB962C8B-B14F-4D97-AF65-F5344CB8AC3E}">
        <p14:creationId xmlns:p14="http://schemas.microsoft.com/office/powerpoint/2010/main" val="631355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7"/>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7CAF7188-E5AB-424F-B436-B83EDC8B3A51}" type="slidenum">
              <a:rPr lang="pl-PL"/>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D03C4FB9-30F2-4CCD-BF03-E46CEC464DFB}" type="slidenum">
              <a:rPr lang="pl-PL"/>
              <a:pPr/>
              <a:t>‹#›</a:t>
            </a:fld>
            <a:endParaRPr lang="pl-PL"/>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verTx" preserve="1">
  <p:cSld name="Tytuł i zawartość nad tekstem">
    <p:spTree>
      <p:nvGrpSpPr>
        <p:cNvPr id="1" name=""/>
        <p:cNvGrpSpPr/>
        <p:nvPr/>
      </p:nvGrpSpPr>
      <p:grpSpPr>
        <a:xfrm>
          <a:off x="0" y="0"/>
          <a:ext cx="0" cy="0"/>
          <a:chOff x="0" y="0"/>
          <a:chExt cx="0" cy="0"/>
        </a:xfrm>
      </p:grpSpPr>
      <p:sp>
        <p:nvSpPr>
          <p:cNvPr id="2" name="Tytuł 1"/>
          <p:cNvSpPr>
            <a:spLocks noGrp="1"/>
          </p:cNvSpPr>
          <p:nvPr>
            <p:ph type="title"/>
          </p:nvPr>
        </p:nvSpPr>
        <p:spPr>
          <a:xfrm>
            <a:off x="685800" y="609600"/>
            <a:ext cx="7772400" cy="1143000"/>
          </a:xfrm>
        </p:spPr>
        <p:txBody>
          <a:bodyPr/>
          <a:lstStyle/>
          <a:p>
            <a:r>
              <a:rPr lang="pl-PL"/>
              <a:t>Kliknij, aby edytować styl</a:t>
            </a:r>
          </a:p>
        </p:txBody>
      </p:sp>
      <p:sp>
        <p:nvSpPr>
          <p:cNvPr id="3" name="Symbol zastępczy zawartości 2"/>
          <p:cNvSpPr>
            <a:spLocks noGrp="1"/>
          </p:cNvSpPr>
          <p:nvPr>
            <p:ph sz="half" idx="1"/>
          </p:nvPr>
        </p:nvSpPr>
        <p:spPr>
          <a:xfrm>
            <a:off x="685800" y="19812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85800" y="41148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a:xfrm>
            <a:off x="685800" y="6248400"/>
            <a:ext cx="1905000" cy="457200"/>
          </a:xfrm>
        </p:spPr>
        <p:txBody>
          <a:bodyPr/>
          <a:lstStyle>
            <a:lvl1pPr>
              <a:defRPr/>
            </a:lvl1pPr>
          </a:lstStyle>
          <a:p>
            <a:endParaRPr lang="pl-PL"/>
          </a:p>
        </p:txBody>
      </p:sp>
      <p:sp>
        <p:nvSpPr>
          <p:cNvPr id="6" name="Symbol zastępczy stopki 5"/>
          <p:cNvSpPr>
            <a:spLocks noGrp="1"/>
          </p:cNvSpPr>
          <p:nvPr>
            <p:ph type="ftr" sz="quarter" idx="11"/>
          </p:nvPr>
        </p:nvSpPr>
        <p:spPr>
          <a:xfrm>
            <a:off x="3124200" y="6248400"/>
            <a:ext cx="2895600" cy="457200"/>
          </a:xfrm>
        </p:spPr>
        <p:txBody>
          <a:bodyPr/>
          <a:lstStyle>
            <a:lvl1pPr>
              <a:defRPr/>
            </a:lvl1pPr>
          </a:lstStyle>
          <a:p>
            <a:endParaRPr lang="pl-PL"/>
          </a:p>
        </p:txBody>
      </p:sp>
      <p:sp>
        <p:nvSpPr>
          <p:cNvPr id="7" name="Symbol zastępczy numeru slajdu 6"/>
          <p:cNvSpPr>
            <a:spLocks noGrp="1"/>
          </p:cNvSpPr>
          <p:nvPr>
            <p:ph type="sldNum" sz="quarter" idx="12"/>
          </p:nvPr>
        </p:nvSpPr>
        <p:spPr>
          <a:xfrm>
            <a:off x="6553200" y="6248400"/>
            <a:ext cx="1905000" cy="457200"/>
          </a:xfrm>
        </p:spPr>
        <p:txBody>
          <a:bodyPr/>
          <a:lstStyle>
            <a:lvl1pPr>
              <a:defRPr/>
            </a:lvl1pPr>
          </a:lstStyle>
          <a:p>
            <a:fld id="{27400DC2-A862-4FCA-93C7-15C384F01654}" type="slidenum">
              <a:rPr lang="pl-PL"/>
              <a:pPr/>
              <a:t>‹#›</a:t>
            </a:fld>
            <a:endParaRPr lang="pl-PL"/>
          </a:p>
        </p:txBody>
      </p:sp>
    </p:spTree>
    <p:extLst>
      <p:ext uri="{BB962C8B-B14F-4D97-AF65-F5344CB8AC3E}">
        <p14:creationId xmlns:p14="http://schemas.microsoft.com/office/powerpoint/2010/main" val="3806396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15100" y="609600"/>
            <a:ext cx="1943100" cy="5486400"/>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85800" y="609600"/>
            <a:ext cx="5676900" cy="54864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3E82DD8F-2E5B-4DEC-96E0-F9482A19BB6A}" type="slidenum">
              <a:rPr lang="pl-PL"/>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ytuł i tekst nad zawartością">
    <p:spTree>
      <p:nvGrpSpPr>
        <p:cNvPr id="1" name=""/>
        <p:cNvGrpSpPr/>
        <p:nvPr/>
      </p:nvGrpSpPr>
      <p:grpSpPr>
        <a:xfrm>
          <a:off x="0" y="0"/>
          <a:ext cx="0" cy="0"/>
          <a:chOff x="0" y="0"/>
          <a:chExt cx="0" cy="0"/>
        </a:xfrm>
      </p:grpSpPr>
      <p:sp>
        <p:nvSpPr>
          <p:cNvPr id="2" name="Tytuł 1"/>
          <p:cNvSpPr>
            <a:spLocks noGrp="1"/>
          </p:cNvSpPr>
          <p:nvPr>
            <p:ph type="title"/>
          </p:nvPr>
        </p:nvSpPr>
        <p:spPr>
          <a:xfrm>
            <a:off x="685800" y="609600"/>
            <a:ext cx="7772400" cy="1143000"/>
          </a:xfrm>
        </p:spPr>
        <p:txBody>
          <a:bodyPr/>
          <a:lstStyle/>
          <a:p>
            <a:r>
              <a:rPr lang="pl-PL"/>
              <a:t>Kliknij, aby edytować styl</a:t>
            </a:r>
          </a:p>
        </p:txBody>
      </p:sp>
      <p:sp>
        <p:nvSpPr>
          <p:cNvPr id="3" name="Symbol zastępczy tekstu 2"/>
          <p:cNvSpPr>
            <a:spLocks noGrp="1"/>
          </p:cNvSpPr>
          <p:nvPr>
            <p:ph type="body" sz="half" idx="1"/>
          </p:nvPr>
        </p:nvSpPr>
        <p:spPr>
          <a:xfrm>
            <a:off x="685800" y="19812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85800" y="41148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a:xfrm>
            <a:off x="685800" y="6248400"/>
            <a:ext cx="1905000" cy="457200"/>
          </a:xfrm>
        </p:spPr>
        <p:txBody>
          <a:bodyPr/>
          <a:lstStyle>
            <a:lvl1pPr>
              <a:defRPr/>
            </a:lvl1pPr>
          </a:lstStyle>
          <a:p>
            <a:endParaRPr lang="pl-PL"/>
          </a:p>
        </p:txBody>
      </p:sp>
      <p:sp>
        <p:nvSpPr>
          <p:cNvPr id="6" name="Symbol zastępczy stopki 5"/>
          <p:cNvSpPr>
            <a:spLocks noGrp="1"/>
          </p:cNvSpPr>
          <p:nvPr>
            <p:ph type="ftr" sz="quarter" idx="11"/>
          </p:nvPr>
        </p:nvSpPr>
        <p:spPr>
          <a:xfrm>
            <a:off x="3124200" y="6248400"/>
            <a:ext cx="2895600" cy="457200"/>
          </a:xfrm>
        </p:spPr>
        <p:txBody>
          <a:bodyPr/>
          <a:lstStyle>
            <a:lvl1pPr>
              <a:defRPr/>
            </a:lvl1pPr>
          </a:lstStyle>
          <a:p>
            <a:endParaRPr lang="pl-PL"/>
          </a:p>
        </p:txBody>
      </p:sp>
      <p:sp>
        <p:nvSpPr>
          <p:cNvPr id="7" name="Symbol zastępczy numeru slajdu 6"/>
          <p:cNvSpPr>
            <a:spLocks noGrp="1"/>
          </p:cNvSpPr>
          <p:nvPr>
            <p:ph type="sldNum" sz="quarter" idx="12"/>
          </p:nvPr>
        </p:nvSpPr>
        <p:spPr>
          <a:xfrm>
            <a:off x="6553200" y="6248400"/>
            <a:ext cx="1905000" cy="457200"/>
          </a:xfrm>
        </p:spPr>
        <p:txBody>
          <a:bodyPr/>
          <a:lstStyle>
            <a:lvl1pPr>
              <a:defRPr/>
            </a:lvl1pPr>
          </a:lstStyle>
          <a:p>
            <a:fld id="{B930B3B2-DD77-4762-87E1-FBD6EA7BA049}" type="slidenum">
              <a:rPr lang="pl-PL"/>
              <a:pPr/>
              <a:t>‹#›</a:t>
            </a:fld>
            <a:endParaRPr lang="pl-P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ytuł i tabela">
    <p:spTree>
      <p:nvGrpSpPr>
        <p:cNvPr id="1" name=""/>
        <p:cNvGrpSpPr/>
        <p:nvPr/>
      </p:nvGrpSpPr>
      <p:grpSpPr>
        <a:xfrm>
          <a:off x="0" y="0"/>
          <a:ext cx="0" cy="0"/>
          <a:chOff x="0" y="0"/>
          <a:chExt cx="0" cy="0"/>
        </a:xfrm>
      </p:grpSpPr>
      <p:sp>
        <p:nvSpPr>
          <p:cNvPr id="2" name="Tytuł 1"/>
          <p:cNvSpPr>
            <a:spLocks noGrp="1"/>
          </p:cNvSpPr>
          <p:nvPr>
            <p:ph type="title"/>
          </p:nvPr>
        </p:nvSpPr>
        <p:spPr>
          <a:xfrm>
            <a:off x="685800" y="609600"/>
            <a:ext cx="7772400" cy="1143000"/>
          </a:xfrm>
        </p:spPr>
        <p:txBody>
          <a:bodyPr/>
          <a:lstStyle/>
          <a:p>
            <a:r>
              <a:rPr lang="pl-PL"/>
              <a:t>Kliknij, aby edytować styl</a:t>
            </a:r>
          </a:p>
        </p:txBody>
      </p:sp>
      <p:sp>
        <p:nvSpPr>
          <p:cNvPr id="3" name="Symbol zastępczy tabeli 2"/>
          <p:cNvSpPr>
            <a:spLocks noGrp="1"/>
          </p:cNvSpPr>
          <p:nvPr>
            <p:ph type="tbl" idx="1"/>
          </p:nvPr>
        </p:nvSpPr>
        <p:spPr>
          <a:xfrm>
            <a:off x="685800" y="1981200"/>
            <a:ext cx="7772400" cy="4114800"/>
          </a:xfrm>
        </p:spPr>
        <p:txBody>
          <a:bodyPr/>
          <a:lstStyle/>
          <a:p>
            <a:endParaRPr lang="pl-PL"/>
          </a:p>
        </p:txBody>
      </p:sp>
      <p:sp>
        <p:nvSpPr>
          <p:cNvPr id="4" name="Symbol zastępczy daty 3"/>
          <p:cNvSpPr>
            <a:spLocks noGrp="1"/>
          </p:cNvSpPr>
          <p:nvPr>
            <p:ph type="dt" sz="half" idx="10"/>
          </p:nvPr>
        </p:nvSpPr>
        <p:spPr>
          <a:xfrm>
            <a:off x="685800" y="6248400"/>
            <a:ext cx="1905000" cy="457200"/>
          </a:xfrm>
        </p:spPr>
        <p:txBody>
          <a:bodyPr/>
          <a:lstStyle>
            <a:lvl1pPr>
              <a:defRPr/>
            </a:lvl1pPr>
          </a:lstStyle>
          <a:p>
            <a:endParaRPr lang="pl-PL"/>
          </a:p>
        </p:txBody>
      </p:sp>
      <p:sp>
        <p:nvSpPr>
          <p:cNvPr id="5" name="Symbol zastępczy stopki 4"/>
          <p:cNvSpPr>
            <a:spLocks noGrp="1"/>
          </p:cNvSpPr>
          <p:nvPr>
            <p:ph type="ftr" sz="quarter" idx="11"/>
          </p:nvPr>
        </p:nvSpPr>
        <p:spPr>
          <a:xfrm>
            <a:off x="3124200" y="6248400"/>
            <a:ext cx="2895600" cy="457200"/>
          </a:xfrm>
        </p:spPr>
        <p:txBody>
          <a:bodyPr/>
          <a:lstStyle>
            <a:lvl1pPr>
              <a:defRPr/>
            </a:lvl1pPr>
          </a:lstStyle>
          <a:p>
            <a:endParaRPr lang="pl-PL"/>
          </a:p>
        </p:txBody>
      </p:sp>
      <p:sp>
        <p:nvSpPr>
          <p:cNvPr id="6" name="Symbol zastępczy numeru slajdu 5"/>
          <p:cNvSpPr>
            <a:spLocks noGrp="1"/>
          </p:cNvSpPr>
          <p:nvPr>
            <p:ph type="sldNum" sz="quarter" idx="12"/>
          </p:nvPr>
        </p:nvSpPr>
        <p:spPr>
          <a:xfrm>
            <a:off x="6553200" y="6248400"/>
            <a:ext cx="1905000" cy="457200"/>
          </a:xfrm>
        </p:spPr>
        <p:txBody>
          <a:bodyPr/>
          <a:lstStyle>
            <a:lvl1pPr>
              <a:defRPr/>
            </a:lvl1pPr>
          </a:lstStyle>
          <a:p>
            <a:fld id="{614425A9-09D2-4407-B536-BE7699C610AD}" type="slidenum">
              <a:rPr lang="pl-PL"/>
              <a:pPr/>
              <a:t>‹#›</a:t>
            </a:fld>
            <a:endParaRPr lang="pl-P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7"/>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B61BC6A4-005D-4C46-A6BA-CC52460E591C}" type="slidenum">
              <a:rPr lang="pl-PL"/>
              <a:pPr/>
              <a:t>‹#›</a:t>
            </a:fld>
            <a:endParaRPr lang="pl-PL"/>
          </a:p>
        </p:txBody>
      </p:sp>
    </p:spTree>
    <p:extLst>
      <p:ext uri="{BB962C8B-B14F-4D97-AF65-F5344CB8AC3E}">
        <p14:creationId xmlns:p14="http://schemas.microsoft.com/office/powerpoint/2010/main" val="18108007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C7566079-6536-4E2D-9E84-8D15BEC176C7}" type="slidenum">
              <a:rPr lang="pl-PL"/>
              <a:pPr/>
              <a:t>‹#›</a:t>
            </a:fld>
            <a:endParaRPr lang="pl-PL"/>
          </a:p>
        </p:txBody>
      </p:sp>
    </p:spTree>
    <p:extLst>
      <p:ext uri="{BB962C8B-B14F-4D97-AF65-F5344CB8AC3E}">
        <p14:creationId xmlns:p14="http://schemas.microsoft.com/office/powerpoint/2010/main" val="114523120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2"/>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4FFD116C-5DAC-40A4-B04A-8547734C2575}" type="slidenum">
              <a:rPr lang="pl-PL"/>
              <a:pPr/>
              <a:t>‹#›</a:t>
            </a:fld>
            <a:endParaRPr lang="pl-PL"/>
          </a:p>
        </p:txBody>
      </p:sp>
    </p:spTree>
    <p:extLst>
      <p:ext uri="{BB962C8B-B14F-4D97-AF65-F5344CB8AC3E}">
        <p14:creationId xmlns:p14="http://schemas.microsoft.com/office/powerpoint/2010/main" val="265886868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D0FDE7F1-7B67-4269-ADB0-15FC48EC13D4}" type="slidenum">
              <a:rPr lang="pl-PL"/>
              <a:pPr/>
              <a:t>‹#›</a:t>
            </a:fld>
            <a:endParaRPr lang="pl-PL"/>
          </a:p>
        </p:txBody>
      </p:sp>
    </p:spTree>
    <p:extLst>
      <p:ext uri="{BB962C8B-B14F-4D97-AF65-F5344CB8AC3E}">
        <p14:creationId xmlns:p14="http://schemas.microsoft.com/office/powerpoint/2010/main" val="11931499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lvl1pPr>
              <a:defRPr/>
            </a:lvl1pPr>
          </a:lstStyle>
          <a:p>
            <a:endParaRPr lang="pl-PL"/>
          </a:p>
        </p:txBody>
      </p:sp>
      <p:sp>
        <p:nvSpPr>
          <p:cNvPr id="8" name="Symbol zastępczy stopki 7"/>
          <p:cNvSpPr>
            <a:spLocks noGrp="1"/>
          </p:cNvSpPr>
          <p:nvPr>
            <p:ph type="ftr" sz="quarter" idx="11"/>
          </p:nvPr>
        </p:nvSpPr>
        <p:spPr/>
        <p:txBody>
          <a:bodyPr/>
          <a:lstStyle>
            <a:lvl1pPr>
              <a:defRPr/>
            </a:lvl1pPr>
          </a:lstStyle>
          <a:p>
            <a:endParaRPr lang="pl-PL"/>
          </a:p>
        </p:txBody>
      </p:sp>
      <p:sp>
        <p:nvSpPr>
          <p:cNvPr id="9" name="Symbol zastępczy numeru slajdu 8"/>
          <p:cNvSpPr>
            <a:spLocks noGrp="1"/>
          </p:cNvSpPr>
          <p:nvPr>
            <p:ph type="sldNum" sz="quarter" idx="12"/>
          </p:nvPr>
        </p:nvSpPr>
        <p:spPr/>
        <p:txBody>
          <a:bodyPr/>
          <a:lstStyle>
            <a:lvl1pPr>
              <a:defRPr/>
            </a:lvl1pPr>
          </a:lstStyle>
          <a:p>
            <a:fld id="{8746C4FA-9278-4E47-AD07-B6F76BA6DF2E}" type="slidenum">
              <a:rPr lang="pl-PL"/>
              <a:pPr/>
              <a:t>‹#›</a:t>
            </a:fld>
            <a:endParaRPr lang="pl-PL"/>
          </a:p>
        </p:txBody>
      </p:sp>
    </p:spTree>
    <p:extLst>
      <p:ext uri="{BB962C8B-B14F-4D97-AF65-F5344CB8AC3E}">
        <p14:creationId xmlns:p14="http://schemas.microsoft.com/office/powerpoint/2010/main" val="152535178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lvl1pPr>
              <a:defRPr/>
            </a:lvl1pPr>
          </a:lstStyle>
          <a:p>
            <a:endParaRPr lang="pl-PL"/>
          </a:p>
        </p:txBody>
      </p:sp>
      <p:sp>
        <p:nvSpPr>
          <p:cNvPr id="4" name="Symbol zastępczy stopki 3"/>
          <p:cNvSpPr>
            <a:spLocks noGrp="1"/>
          </p:cNvSpPr>
          <p:nvPr>
            <p:ph type="ftr" sz="quarter" idx="11"/>
          </p:nvPr>
        </p:nvSpPr>
        <p:spPr/>
        <p:txBody>
          <a:bodyPr/>
          <a:lstStyle>
            <a:lvl1pPr>
              <a:defRPr/>
            </a:lvl1pPr>
          </a:lstStyle>
          <a:p>
            <a:endParaRPr lang="pl-PL"/>
          </a:p>
        </p:txBody>
      </p:sp>
      <p:sp>
        <p:nvSpPr>
          <p:cNvPr id="5" name="Symbol zastępczy numeru slajdu 4"/>
          <p:cNvSpPr>
            <a:spLocks noGrp="1"/>
          </p:cNvSpPr>
          <p:nvPr>
            <p:ph type="sldNum" sz="quarter" idx="12"/>
          </p:nvPr>
        </p:nvSpPr>
        <p:spPr/>
        <p:txBody>
          <a:bodyPr/>
          <a:lstStyle>
            <a:lvl1pPr>
              <a:defRPr/>
            </a:lvl1pPr>
          </a:lstStyle>
          <a:p>
            <a:fld id="{E77DCEE5-85E4-43AF-93C2-B32D82D7ED7B}" type="slidenum">
              <a:rPr lang="pl-PL"/>
              <a:pPr/>
              <a:t>‹#›</a:t>
            </a:fld>
            <a:endParaRPr lang="pl-PL"/>
          </a:p>
        </p:txBody>
      </p:sp>
    </p:spTree>
    <p:extLst>
      <p:ext uri="{BB962C8B-B14F-4D97-AF65-F5344CB8AC3E}">
        <p14:creationId xmlns:p14="http://schemas.microsoft.com/office/powerpoint/2010/main" val="23529446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759F3EE9-5781-4043-8D25-700BC4105BF7}" type="slidenum">
              <a:rPr lang="pl-PL"/>
              <a:pPr/>
              <a:t>‹#›</a:t>
            </a:fld>
            <a:endParaRPr lang="pl-P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lvl1pPr>
              <a:defRPr/>
            </a:lvl1pPr>
          </a:lstStyle>
          <a:p>
            <a:endParaRPr lang="pl-PL"/>
          </a:p>
        </p:txBody>
      </p:sp>
      <p:sp>
        <p:nvSpPr>
          <p:cNvPr id="3" name="Symbol zastępczy stopki 2"/>
          <p:cNvSpPr>
            <a:spLocks noGrp="1"/>
          </p:cNvSpPr>
          <p:nvPr>
            <p:ph type="ftr" sz="quarter" idx="11"/>
          </p:nvPr>
        </p:nvSpPr>
        <p:spPr/>
        <p:txBody>
          <a:bodyPr/>
          <a:lstStyle>
            <a:lvl1pPr>
              <a:defRPr/>
            </a:lvl1pPr>
          </a:lstStyle>
          <a:p>
            <a:endParaRPr lang="pl-PL"/>
          </a:p>
        </p:txBody>
      </p:sp>
      <p:sp>
        <p:nvSpPr>
          <p:cNvPr id="4" name="Symbol zastępczy numeru slajdu 3"/>
          <p:cNvSpPr>
            <a:spLocks noGrp="1"/>
          </p:cNvSpPr>
          <p:nvPr>
            <p:ph type="sldNum" sz="quarter" idx="12"/>
          </p:nvPr>
        </p:nvSpPr>
        <p:spPr/>
        <p:txBody>
          <a:bodyPr/>
          <a:lstStyle>
            <a:lvl1pPr>
              <a:defRPr/>
            </a:lvl1pPr>
          </a:lstStyle>
          <a:p>
            <a:fld id="{FC52E75B-69C5-47F9-A915-E7CF20BE87B4}" type="slidenum">
              <a:rPr lang="pl-PL"/>
              <a:pPr/>
              <a:t>‹#›</a:t>
            </a:fld>
            <a:endParaRPr lang="pl-PL"/>
          </a:p>
        </p:txBody>
      </p:sp>
    </p:spTree>
    <p:extLst>
      <p:ext uri="{BB962C8B-B14F-4D97-AF65-F5344CB8AC3E}">
        <p14:creationId xmlns:p14="http://schemas.microsoft.com/office/powerpoint/2010/main" val="290575944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6CE4A352-9A3C-4366-BA02-AFF0061A5EF8}" type="slidenum">
              <a:rPr lang="pl-PL"/>
              <a:pPr/>
              <a:t>‹#›</a:t>
            </a:fld>
            <a:endParaRPr lang="pl-PL"/>
          </a:p>
        </p:txBody>
      </p:sp>
    </p:spTree>
    <p:extLst>
      <p:ext uri="{BB962C8B-B14F-4D97-AF65-F5344CB8AC3E}">
        <p14:creationId xmlns:p14="http://schemas.microsoft.com/office/powerpoint/2010/main" val="284580936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3685B853-6D7D-4A8E-A3DB-E519A788569F}" type="slidenum">
              <a:rPr lang="pl-PL"/>
              <a:pPr/>
              <a:t>‹#›</a:t>
            </a:fld>
            <a:endParaRPr lang="pl-PL"/>
          </a:p>
        </p:txBody>
      </p:sp>
    </p:spTree>
    <p:extLst>
      <p:ext uri="{BB962C8B-B14F-4D97-AF65-F5344CB8AC3E}">
        <p14:creationId xmlns:p14="http://schemas.microsoft.com/office/powerpoint/2010/main" val="319927945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C1BB2BCC-AA97-4CA7-B31F-2B8B999A3694}" type="slidenum">
              <a:rPr lang="pl-PL"/>
              <a:pPr/>
              <a:t>‹#›</a:t>
            </a:fld>
            <a:endParaRPr lang="pl-PL"/>
          </a:p>
        </p:txBody>
      </p:sp>
    </p:spTree>
    <p:extLst>
      <p:ext uri="{BB962C8B-B14F-4D97-AF65-F5344CB8AC3E}">
        <p14:creationId xmlns:p14="http://schemas.microsoft.com/office/powerpoint/2010/main" val="281043150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40"/>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40"/>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B386A71E-4A45-479F-9380-B79F5C68C7A1}" type="slidenum">
              <a:rPr lang="pl-PL"/>
              <a:pPr/>
              <a:t>‹#›</a:t>
            </a:fld>
            <a:endParaRPr lang="pl-PL"/>
          </a:p>
        </p:txBody>
      </p:sp>
    </p:spTree>
    <p:extLst>
      <p:ext uri="{BB962C8B-B14F-4D97-AF65-F5344CB8AC3E}">
        <p14:creationId xmlns:p14="http://schemas.microsoft.com/office/powerpoint/2010/main" val="27703512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Tytuł i diagram lub schemat organizacyjny">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obiektu SmartArt 2"/>
          <p:cNvSpPr>
            <a:spLocks noGrp="1"/>
          </p:cNvSpPr>
          <p:nvPr>
            <p:ph type="dgm" idx="1"/>
          </p:nvPr>
        </p:nvSpPr>
        <p:spPr>
          <a:xfrm>
            <a:off x="457200" y="1600202"/>
            <a:ext cx="8229600" cy="4525963"/>
          </a:xfrm>
        </p:spPr>
        <p:txBody>
          <a:bodyPr/>
          <a:lstStyle/>
          <a:p>
            <a:endParaRPr lang="pl-PL"/>
          </a:p>
        </p:txBody>
      </p:sp>
      <p:sp>
        <p:nvSpPr>
          <p:cNvPr id="4" name="Symbol zastępczy daty 3"/>
          <p:cNvSpPr>
            <a:spLocks noGrp="1"/>
          </p:cNvSpPr>
          <p:nvPr>
            <p:ph type="dt" sz="half" idx="10"/>
          </p:nvPr>
        </p:nvSpPr>
        <p:spPr>
          <a:xfrm>
            <a:off x="457200" y="6245225"/>
            <a:ext cx="2133600" cy="476250"/>
          </a:xfrm>
        </p:spPr>
        <p:txBody>
          <a:bodyPr/>
          <a:lstStyle>
            <a:lvl1pPr>
              <a:defRPr/>
            </a:lvl1pPr>
          </a:lstStyle>
          <a:p>
            <a:endParaRPr lang="pl-PL"/>
          </a:p>
        </p:txBody>
      </p:sp>
      <p:sp>
        <p:nvSpPr>
          <p:cNvPr id="5" name="Symbol zastępczy stopki 4"/>
          <p:cNvSpPr>
            <a:spLocks noGrp="1"/>
          </p:cNvSpPr>
          <p:nvPr>
            <p:ph type="ftr" sz="quarter" idx="11"/>
          </p:nvPr>
        </p:nvSpPr>
        <p:spPr>
          <a:xfrm>
            <a:off x="3132138" y="6381750"/>
            <a:ext cx="2895600" cy="476250"/>
          </a:xfrm>
        </p:spPr>
        <p:txBody>
          <a:bodyPr/>
          <a:lstStyle>
            <a:lvl1pPr>
              <a:defRPr/>
            </a:lvl1pPr>
          </a:lstStyle>
          <a:p>
            <a:endParaRPr lang="pl-PL"/>
          </a:p>
        </p:txBody>
      </p:sp>
      <p:sp>
        <p:nvSpPr>
          <p:cNvPr id="6" name="Symbol zastępczy numeru slajdu 5"/>
          <p:cNvSpPr>
            <a:spLocks noGrp="1"/>
          </p:cNvSpPr>
          <p:nvPr>
            <p:ph type="sldNum" sz="quarter" idx="12"/>
          </p:nvPr>
        </p:nvSpPr>
        <p:spPr>
          <a:xfrm>
            <a:off x="6659563" y="6381750"/>
            <a:ext cx="2133600" cy="476250"/>
          </a:xfrm>
        </p:spPr>
        <p:txBody>
          <a:bodyPr/>
          <a:lstStyle>
            <a:lvl1pPr>
              <a:defRPr/>
            </a:lvl1pPr>
          </a:lstStyle>
          <a:p>
            <a:fld id="{711C12A6-1919-4CF4-A243-3759FD58D93F}" type="slidenum">
              <a:rPr lang="pl-PL"/>
              <a:pPr/>
              <a:t>‹#›</a:t>
            </a:fld>
            <a:endParaRPr lang="pl-PL"/>
          </a:p>
        </p:txBody>
      </p:sp>
    </p:spTree>
    <p:extLst>
      <p:ext uri="{BB962C8B-B14F-4D97-AF65-F5344CB8AC3E}">
        <p14:creationId xmlns:p14="http://schemas.microsoft.com/office/powerpoint/2010/main" val="335519188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tekstu 2"/>
          <p:cNvSpPr>
            <a:spLocks noGrp="1"/>
          </p:cNvSpPr>
          <p:nvPr>
            <p:ph type="body" sz="half" idx="1"/>
          </p:nvPr>
        </p:nvSpPr>
        <p:spPr>
          <a:xfrm>
            <a:off x="457200" y="1600202"/>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2"/>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a:xfrm>
            <a:off x="457200" y="6245225"/>
            <a:ext cx="2133600" cy="476250"/>
          </a:xfrm>
        </p:spPr>
        <p:txBody>
          <a:bodyPr/>
          <a:lstStyle>
            <a:lvl1pPr>
              <a:defRPr/>
            </a:lvl1pPr>
          </a:lstStyle>
          <a:p>
            <a:endParaRPr lang="pl-PL"/>
          </a:p>
        </p:txBody>
      </p:sp>
      <p:sp>
        <p:nvSpPr>
          <p:cNvPr id="6" name="Symbol zastępczy stopki 5"/>
          <p:cNvSpPr>
            <a:spLocks noGrp="1"/>
          </p:cNvSpPr>
          <p:nvPr>
            <p:ph type="ftr" sz="quarter" idx="11"/>
          </p:nvPr>
        </p:nvSpPr>
        <p:spPr>
          <a:xfrm>
            <a:off x="3132138" y="6381750"/>
            <a:ext cx="2895600" cy="476250"/>
          </a:xfrm>
        </p:spPr>
        <p:txBody>
          <a:bodyPr/>
          <a:lstStyle>
            <a:lvl1pPr>
              <a:defRPr/>
            </a:lvl1pPr>
          </a:lstStyle>
          <a:p>
            <a:endParaRPr lang="pl-PL"/>
          </a:p>
        </p:txBody>
      </p:sp>
      <p:sp>
        <p:nvSpPr>
          <p:cNvPr id="7" name="Symbol zastępczy numeru slajdu 6"/>
          <p:cNvSpPr>
            <a:spLocks noGrp="1"/>
          </p:cNvSpPr>
          <p:nvPr>
            <p:ph type="sldNum" sz="quarter" idx="12"/>
          </p:nvPr>
        </p:nvSpPr>
        <p:spPr>
          <a:xfrm>
            <a:off x="6659563" y="6381750"/>
            <a:ext cx="2133600" cy="476250"/>
          </a:xfrm>
        </p:spPr>
        <p:txBody>
          <a:bodyPr/>
          <a:lstStyle>
            <a:lvl1pPr>
              <a:defRPr/>
            </a:lvl1pPr>
          </a:lstStyle>
          <a:p>
            <a:fld id="{B3463022-2E13-4203-9539-73ED80AC0020}" type="slidenum">
              <a:rPr lang="pl-PL"/>
              <a:pPr/>
              <a:t>‹#›</a:t>
            </a:fld>
            <a:endParaRPr lang="pl-PL"/>
          </a:p>
        </p:txBody>
      </p:sp>
    </p:spTree>
    <p:extLst>
      <p:ext uri="{BB962C8B-B14F-4D97-AF65-F5344CB8AC3E}">
        <p14:creationId xmlns:p14="http://schemas.microsoft.com/office/powerpoint/2010/main" val="352870072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9"/>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4AA5FAAC-8851-481E-A483-EA440AB9EFA4}" type="slidenum">
              <a:rPr lang="pl-PL"/>
              <a:pPr/>
              <a:t>‹#›</a:t>
            </a:fld>
            <a:endParaRPr lang="pl-PL"/>
          </a:p>
        </p:txBody>
      </p:sp>
    </p:spTree>
    <p:extLst>
      <p:ext uri="{BB962C8B-B14F-4D97-AF65-F5344CB8AC3E}">
        <p14:creationId xmlns:p14="http://schemas.microsoft.com/office/powerpoint/2010/main" val="1804755959"/>
      </p:ext>
    </p:extLst>
  </p:cSld>
  <p:clrMapOvr>
    <a:masterClrMapping/>
  </p:clrMapOvr>
  <p:transition advClick="0">
    <p:cover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3584B30A-7000-491B-A373-5F43F5F9D7D1}" type="slidenum">
              <a:rPr lang="pl-PL"/>
              <a:pPr/>
              <a:t>‹#›</a:t>
            </a:fld>
            <a:endParaRPr lang="pl-PL"/>
          </a:p>
        </p:txBody>
      </p:sp>
    </p:spTree>
    <p:extLst>
      <p:ext uri="{BB962C8B-B14F-4D97-AF65-F5344CB8AC3E}">
        <p14:creationId xmlns:p14="http://schemas.microsoft.com/office/powerpoint/2010/main" val="540291555"/>
      </p:ext>
    </p:extLst>
  </p:cSld>
  <p:clrMapOvr>
    <a:masterClrMapping/>
  </p:clrMapOvr>
  <p:transition advClick="0">
    <p:cover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2"/>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7"/>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7A57A1F7-6CA0-47A9-BC41-8E4E9F200C58}" type="slidenum">
              <a:rPr lang="pl-PL"/>
              <a:pPr/>
              <a:t>‹#›</a:t>
            </a:fld>
            <a:endParaRPr lang="pl-PL"/>
          </a:p>
        </p:txBody>
      </p:sp>
    </p:spTree>
    <p:extLst>
      <p:ext uri="{BB962C8B-B14F-4D97-AF65-F5344CB8AC3E}">
        <p14:creationId xmlns:p14="http://schemas.microsoft.com/office/powerpoint/2010/main" val="3217600397"/>
      </p:ext>
    </p:extLst>
  </p:cSld>
  <p:clrMapOvr>
    <a:masterClrMapping/>
  </p:clrMapOvr>
  <p:transition advClick="0">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2"/>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8A424898-0452-4CB0-B8A3-9660D2CA0AC5}" type="slidenum">
              <a:rPr lang="pl-PL"/>
              <a:pPr/>
              <a:t>‹#›</a:t>
            </a:fld>
            <a:endParaRPr lang="pl-P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2D156159-0FF3-447A-BE36-94155899B639}" type="slidenum">
              <a:rPr lang="pl-PL"/>
              <a:pPr/>
              <a:t>‹#›</a:t>
            </a:fld>
            <a:endParaRPr lang="pl-PL"/>
          </a:p>
        </p:txBody>
      </p:sp>
    </p:spTree>
    <p:extLst>
      <p:ext uri="{BB962C8B-B14F-4D97-AF65-F5344CB8AC3E}">
        <p14:creationId xmlns:p14="http://schemas.microsoft.com/office/powerpoint/2010/main" val="3203781121"/>
      </p:ext>
    </p:extLst>
  </p:cSld>
  <p:clrMapOvr>
    <a:masterClrMapping/>
  </p:clrMapOvr>
  <p:transition advClick="0">
    <p:cover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lvl1pPr>
              <a:defRPr/>
            </a:lvl1pPr>
          </a:lstStyle>
          <a:p>
            <a:endParaRPr lang="pl-PL"/>
          </a:p>
        </p:txBody>
      </p:sp>
      <p:sp>
        <p:nvSpPr>
          <p:cNvPr id="8" name="Symbol zastępczy stopki 7"/>
          <p:cNvSpPr>
            <a:spLocks noGrp="1"/>
          </p:cNvSpPr>
          <p:nvPr>
            <p:ph type="ftr" sz="quarter" idx="11"/>
          </p:nvPr>
        </p:nvSpPr>
        <p:spPr/>
        <p:txBody>
          <a:bodyPr/>
          <a:lstStyle>
            <a:lvl1pPr>
              <a:defRPr/>
            </a:lvl1pPr>
          </a:lstStyle>
          <a:p>
            <a:endParaRPr lang="pl-PL"/>
          </a:p>
        </p:txBody>
      </p:sp>
      <p:sp>
        <p:nvSpPr>
          <p:cNvPr id="9" name="Symbol zastępczy numeru slajdu 8"/>
          <p:cNvSpPr>
            <a:spLocks noGrp="1"/>
          </p:cNvSpPr>
          <p:nvPr>
            <p:ph type="sldNum" sz="quarter" idx="12"/>
          </p:nvPr>
        </p:nvSpPr>
        <p:spPr/>
        <p:txBody>
          <a:bodyPr/>
          <a:lstStyle>
            <a:lvl1pPr>
              <a:defRPr/>
            </a:lvl1pPr>
          </a:lstStyle>
          <a:p>
            <a:fld id="{7868183C-01E6-424A-BF98-B46AC73E9305}" type="slidenum">
              <a:rPr lang="pl-PL"/>
              <a:pPr/>
              <a:t>‹#›</a:t>
            </a:fld>
            <a:endParaRPr lang="pl-PL"/>
          </a:p>
        </p:txBody>
      </p:sp>
    </p:spTree>
    <p:extLst>
      <p:ext uri="{BB962C8B-B14F-4D97-AF65-F5344CB8AC3E}">
        <p14:creationId xmlns:p14="http://schemas.microsoft.com/office/powerpoint/2010/main" val="1769599552"/>
      </p:ext>
    </p:extLst>
  </p:cSld>
  <p:clrMapOvr>
    <a:masterClrMapping/>
  </p:clrMapOvr>
  <p:transition advClick="0">
    <p:cover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lvl1pPr>
              <a:defRPr/>
            </a:lvl1pPr>
          </a:lstStyle>
          <a:p>
            <a:endParaRPr lang="pl-PL"/>
          </a:p>
        </p:txBody>
      </p:sp>
      <p:sp>
        <p:nvSpPr>
          <p:cNvPr id="4" name="Symbol zastępczy stopki 3"/>
          <p:cNvSpPr>
            <a:spLocks noGrp="1"/>
          </p:cNvSpPr>
          <p:nvPr>
            <p:ph type="ftr" sz="quarter" idx="11"/>
          </p:nvPr>
        </p:nvSpPr>
        <p:spPr/>
        <p:txBody>
          <a:bodyPr/>
          <a:lstStyle>
            <a:lvl1pPr>
              <a:defRPr/>
            </a:lvl1pPr>
          </a:lstStyle>
          <a:p>
            <a:endParaRPr lang="pl-PL"/>
          </a:p>
        </p:txBody>
      </p:sp>
      <p:sp>
        <p:nvSpPr>
          <p:cNvPr id="5" name="Symbol zastępczy numeru slajdu 4"/>
          <p:cNvSpPr>
            <a:spLocks noGrp="1"/>
          </p:cNvSpPr>
          <p:nvPr>
            <p:ph type="sldNum" sz="quarter" idx="12"/>
          </p:nvPr>
        </p:nvSpPr>
        <p:spPr/>
        <p:txBody>
          <a:bodyPr/>
          <a:lstStyle>
            <a:lvl1pPr>
              <a:defRPr/>
            </a:lvl1pPr>
          </a:lstStyle>
          <a:p>
            <a:fld id="{E4981EF6-3D7A-4FDC-9E2F-31743C4831FD}" type="slidenum">
              <a:rPr lang="pl-PL"/>
              <a:pPr/>
              <a:t>‹#›</a:t>
            </a:fld>
            <a:endParaRPr lang="pl-PL"/>
          </a:p>
        </p:txBody>
      </p:sp>
    </p:spTree>
    <p:extLst>
      <p:ext uri="{BB962C8B-B14F-4D97-AF65-F5344CB8AC3E}">
        <p14:creationId xmlns:p14="http://schemas.microsoft.com/office/powerpoint/2010/main" val="3963570860"/>
      </p:ext>
    </p:extLst>
  </p:cSld>
  <p:clrMapOvr>
    <a:masterClrMapping/>
  </p:clrMapOvr>
  <p:transition advClick="0">
    <p:cover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lvl1pPr>
              <a:defRPr/>
            </a:lvl1pPr>
          </a:lstStyle>
          <a:p>
            <a:endParaRPr lang="pl-PL"/>
          </a:p>
        </p:txBody>
      </p:sp>
      <p:sp>
        <p:nvSpPr>
          <p:cNvPr id="3" name="Symbol zastępczy stopki 2"/>
          <p:cNvSpPr>
            <a:spLocks noGrp="1"/>
          </p:cNvSpPr>
          <p:nvPr>
            <p:ph type="ftr" sz="quarter" idx="11"/>
          </p:nvPr>
        </p:nvSpPr>
        <p:spPr/>
        <p:txBody>
          <a:bodyPr/>
          <a:lstStyle>
            <a:lvl1pPr>
              <a:defRPr/>
            </a:lvl1pPr>
          </a:lstStyle>
          <a:p>
            <a:endParaRPr lang="pl-PL"/>
          </a:p>
        </p:txBody>
      </p:sp>
      <p:sp>
        <p:nvSpPr>
          <p:cNvPr id="4" name="Symbol zastępczy numeru slajdu 3"/>
          <p:cNvSpPr>
            <a:spLocks noGrp="1"/>
          </p:cNvSpPr>
          <p:nvPr>
            <p:ph type="sldNum" sz="quarter" idx="12"/>
          </p:nvPr>
        </p:nvSpPr>
        <p:spPr/>
        <p:txBody>
          <a:bodyPr/>
          <a:lstStyle>
            <a:lvl1pPr>
              <a:defRPr/>
            </a:lvl1pPr>
          </a:lstStyle>
          <a:p>
            <a:fld id="{3BEB795A-0AA8-44AE-95AC-257F9297D1E0}" type="slidenum">
              <a:rPr lang="pl-PL"/>
              <a:pPr/>
              <a:t>‹#›</a:t>
            </a:fld>
            <a:endParaRPr lang="pl-PL"/>
          </a:p>
        </p:txBody>
      </p:sp>
    </p:spTree>
    <p:extLst>
      <p:ext uri="{BB962C8B-B14F-4D97-AF65-F5344CB8AC3E}">
        <p14:creationId xmlns:p14="http://schemas.microsoft.com/office/powerpoint/2010/main" val="1024359353"/>
      </p:ext>
    </p:extLst>
  </p:cSld>
  <p:clrMapOvr>
    <a:masterClrMapping/>
  </p:clrMapOvr>
  <p:transition advClick="0">
    <p:cover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2"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1"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CC733CF4-7232-46FD-BE08-C54759340C9D}" type="slidenum">
              <a:rPr lang="pl-PL"/>
              <a:pPr/>
              <a:t>‹#›</a:t>
            </a:fld>
            <a:endParaRPr lang="pl-PL"/>
          </a:p>
        </p:txBody>
      </p:sp>
    </p:spTree>
    <p:extLst>
      <p:ext uri="{BB962C8B-B14F-4D97-AF65-F5344CB8AC3E}">
        <p14:creationId xmlns:p14="http://schemas.microsoft.com/office/powerpoint/2010/main" val="314949571"/>
      </p:ext>
    </p:extLst>
  </p:cSld>
  <p:clrMapOvr>
    <a:masterClrMapping/>
  </p:clrMapOvr>
  <p:transition advClick="0">
    <p:cover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1"/>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C15DE248-5663-4E38-B789-E472A08EA9E3}" type="slidenum">
              <a:rPr lang="pl-PL"/>
              <a:pPr/>
              <a:t>‹#›</a:t>
            </a:fld>
            <a:endParaRPr lang="pl-PL"/>
          </a:p>
        </p:txBody>
      </p:sp>
    </p:spTree>
    <p:extLst>
      <p:ext uri="{BB962C8B-B14F-4D97-AF65-F5344CB8AC3E}">
        <p14:creationId xmlns:p14="http://schemas.microsoft.com/office/powerpoint/2010/main" val="769303425"/>
      </p:ext>
    </p:extLst>
  </p:cSld>
  <p:clrMapOvr>
    <a:masterClrMapping/>
  </p:clrMapOvr>
  <p:transition advClick="0">
    <p:cover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9677C80C-240A-4A58-A526-88CFC7EB75CA}" type="slidenum">
              <a:rPr lang="pl-PL"/>
              <a:pPr/>
              <a:t>‹#›</a:t>
            </a:fld>
            <a:endParaRPr lang="pl-PL"/>
          </a:p>
        </p:txBody>
      </p:sp>
    </p:spTree>
    <p:extLst>
      <p:ext uri="{BB962C8B-B14F-4D97-AF65-F5344CB8AC3E}">
        <p14:creationId xmlns:p14="http://schemas.microsoft.com/office/powerpoint/2010/main" val="274273437"/>
      </p:ext>
    </p:extLst>
  </p:cSld>
  <p:clrMapOvr>
    <a:masterClrMapping/>
  </p:clrMapOvr>
  <p:transition advClick="0">
    <p:cover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15116" y="333375"/>
            <a:ext cx="2071687" cy="579278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395291" y="333375"/>
            <a:ext cx="6067425" cy="579278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78B991A4-168B-4E3A-A995-6E0788D67C42}" type="slidenum">
              <a:rPr lang="pl-PL"/>
              <a:pPr/>
              <a:t>‹#›</a:t>
            </a:fld>
            <a:endParaRPr lang="pl-PL"/>
          </a:p>
        </p:txBody>
      </p:sp>
    </p:spTree>
    <p:extLst>
      <p:ext uri="{BB962C8B-B14F-4D97-AF65-F5344CB8AC3E}">
        <p14:creationId xmlns:p14="http://schemas.microsoft.com/office/powerpoint/2010/main" val="2012536599"/>
      </p:ext>
    </p:extLst>
  </p:cSld>
  <p:clrMapOvr>
    <a:masterClrMapping/>
  </p:clrMapOvr>
  <p:transition advClick="0">
    <p:cover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ytuł i 4 elementy zawartości">
    <p:spTree>
      <p:nvGrpSpPr>
        <p:cNvPr id="1" name=""/>
        <p:cNvGrpSpPr/>
        <p:nvPr/>
      </p:nvGrpSpPr>
      <p:grpSpPr>
        <a:xfrm>
          <a:off x="0" y="0"/>
          <a:ext cx="0" cy="0"/>
          <a:chOff x="0" y="0"/>
          <a:chExt cx="0" cy="0"/>
        </a:xfrm>
      </p:grpSpPr>
      <p:sp>
        <p:nvSpPr>
          <p:cNvPr id="2" name="Tytuł 1"/>
          <p:cNvSpPr>
            <a:spLocks noGrp="1"/>
          </p:cNvSpPr>
          <p:nvPr>
            <p:ph type="title" sz="quarter"/>
          </p:nvPr>
        </p:nvSpPr>
        <p:spPr>
          <a:xfrm>
            <a:off x="395288" y="333375"/>
            <a:ext cx="8229600" cy="1143000"/>
          </a:xfrm>
        </p:spPr>
        <p:txBody>
          <a:bodyPr/>
          <a:lstStyle/>
          <a:p>
            <a:r>
              <a:rPr lang="pl-PL"/>
              <a:t>Kliknij, aby edytować styl</a:t>
            </a:r>
          </a:p>
        </p:txBody>
      </p:sp>
      <p:sp>
        <p:nvSpPr>
          <p:cNvPr id="3" name="Symbol zastępczy zawartości 2"/>
          <p:cNvSpPr>
            <a:spLocks noGrp="1"/>
          </p:cNvSpPr>
          <p:nvPr>
            <p:ph sz="quarter" idx="1"/>
          </p:nvPr>
        </p:nvSpPr>
        <p:spPr>
          <a:xfrm>
            <a:off x="457200" y="1600201"/>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648200" y="1600201"/>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457200" y="3938592"/>
            <a:ext cx="4038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zawartości 5"/>
          <p:cNvSpPr>
            <a:spLocks noGrp="1"/>
          </p:cNvSpPr>
          <p:nvPr>
            <p:ph sz="quarter" idx="4"/>
          </p:nvPr>
        </p:nvSpPr>
        <p:spPr>
          <a:xfrm>
            <a:off x="4648200" y="3938592"/>
            <a:ext cx="4038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a:xfrm>
            <a:off x="457200" y="6245225"/>
            <a:ext cx="2133600" cy="476250"/>
          </a:xfrm>
        </p:spPr>
        <p:txBody>
          <a:bodyPr/>
          <a:lstStyle>
            <a:lvl1pPr>
              <a:defRPr/>
            </a:lvl1pPr>
          </a:lstStyle>
          <a:p>
            <a:endParaRPr lang="pl-PL"/>
          </a:p>
        </p:txBody>
      </p:sp>
      <p:sp>
        <p:nvSpPr>
          <p:cNvPr id="8" name="Symbol zastępczy stopki 7"/>
          <p:cNvSpPr>
            <a:spLocks noGrp="1"/>
          </p:cNvSpPr>
          <p:nvPr>
            <p:ph type="ftr" sz="quarter" idx="11"/>
          </p:nvPr>
        </p:nvSpPr>
        <p:spPr>
          <a:xfrm>
            <a:off x="3124200" y="6245225"/>
            <a:ext cx="2895600" cy="476250"/>
          </a:xfrm>
        </p:spPr>
        <p:txBody>
          <a:bodyPr/>
          <a:lstStyle>
            <a:lvl1pPr>
              <a:defRPr/>
            </a:lvl1pPr>
          </a:lstStyle>
          <a:p>
            <a:endParaRPr lang="pl-PL"/>
          </a:p>
        </p:txBody>
      </p:sp>
      <p:sp>
        <p:nvSpPr>
          <p:cNvPr id="9" name="Symbol zastępczy numeru slajdu 8"/>
          <p:cNvSpPr>
            <a:spLocks noGrp="1"/>
          </p:cNvSpPr>
          <p:nvPr>
            <p:ph type="sldNum" sz="quarter" idx="12"/>
          </p:nvPr>
        </p:nvSpPr>
        <p:spPr>
          <a:xfrm>
            <a:off x="6553200" y="6245225"/>
            <a:ext cx="2133600" cy="476250"/>
          </a:xfrm>
        </p:spPr>
        <p:txBody>
          <a:bodyPr/>
          <a:lstStyle>
            <a:lvl1pPr>
              <a:defRPr/>
            </a:lvl1pPr>
          </a:lstStyle>
          <a:p>
            <a:fld id="{D6EF41D8-D703-4333-A497-0F30BC975312}" type="slidenum">
              <a:rPr lang="pl-PL"/>
              <a:pPr/>
              <a:t>‹#›</a:t>
            </a:fld>
            <a:endParaRPr lang="pl-PL"/>
          </a:p>
        </p:txBody>
      </p:sp>
    </p:spTree>
    <p:extLst>
      <p:ext uri="{BB962C8B-B14F-4D97-AF65-F5344CB8AC3E}">
        <p14:creationId xmlns:p14="http://schemas.microsoft.com/office/powerpoint/2010/main" val="2196579250"/>
      </p:ext>
    </p:extLst>
  </p:cSld>
  <p:clrMapOvr>
    <a:masterClrMapping/>
  </p:clrMapOvr>
  <p:transition advClick="0">
    <p:cover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395288" y="333375"/>
            <a:ext cx="8229600" cy="1143000"/>
          </a:xfrm>
        </p:spPr>
        <p:txBody>
          <a:bodyPr/>
          <a:lstStyle/>
          <a:p>
            <a:r>
              <a:rPr lang="pl-PL"/>
              <a:t>Kliknij, aby edytować styl</a:t>
            </a:r>
          </a:p>
        </p:txBody>
      </p:sp>
      <p:sp>
        <p:nvSpPr>
          <p:cNvPr id="3" name="Symbol zastępczy tekstu 2"/>
          <p:cNvSpPr>
            <a:spLocks noGrp="1"/>
          </p:cNvSpPr>
          <p:nvPr>
            <p:ph type="body" sz="half" idx="1"/>
          </p:nvPr>
        </p:nvSpPr>
        <p:spPr>
          <a:xfrm>
            <a:off x="457200" y="1600204"/>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4"/>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a:xfrm>
            <a:off x="457200" y="6245225"/>
            <a:ext cx="2133600" cy="476250"/>
          </a:xfrm>
        </p:spPr>
        <p:txBody>
          <a:bodyPr/>
          <a:lstStyle>
            <a:lvl1pPr>
              <a:defRPr/>
            </a:lvl1pPr>
          </a:lstStyle>
          <a:p>
            <a:endParaRPr lang="pl-PL"/>
          </a:p>
        </p:txBody>
      </p:sp>
      <p:sp>
        <p:nvSpPr>
          <p:cNvPr id="6" name="Symbol zastępczy stopki 5"/>
          <p:cNvSpPr>
            <a:spLocks noGrp="1"/>
          </p:cNvSpPr>
          <p:nvPr>
            <p:ph type="ftr" sz="quarter" idx="11"/>
          </p:nvPr>
        </p:nvSpPr>
        <p:spPr>
          <a:xfrm>
            <a:off x="3124200" y="6245225"/>
            <a:ext cx="2895600" cy="476250"/>
          </a:xfrm>
        </p:spPr>
        <p:txBody>
          <a:bodyPr/>
          <a:lstStyle>
            <a:lvl1pPr>
              <a:defRPr/>
            </a:lvl1pPr>
          </a:lstStyle>
          <a:p>
            <a:endParaRPr lang="pl-PL"/>
          </a:p>
        </p:txBody>
      </p:sp>
      <p:sp>
        <p:nvSpPr>
          <p:cNvPr id="7" name="Symbol zastępczy numeru slajdu 6"/>
          <p:cNvSpPr>
            <a:spLocks noGrp="1"/>
          </p:cNvSpPr>
          <p:nvPr>
            <p:ph type="sldNum" sz="quarter" idx="12"/>
          </p:nvPr>
        </p:nvSpPr>
        <p:spPr>
          <a:xfrm>
            <a:off x="6553200" y="6245225"/>
            <a:ext cx="2133600" cy="476250"/>
          </a:xfrm>
        </p:spPr>
        <p:txBody>
          <a:bodyPr/>
          <a:lstStyle>
            <a:lvl1pPr>
              <a:defRPr/>
            </a:lvl1pPr>
          </a:lstStyle>
          <a:p>
            <a:fld id="{9A30B99C-B155-4E95-B091-5B7D11FE0ABE}" type="slidenum">
              <a:rPr lang="pl-PL"/>
              <a:pPr/>
              <a:t>‹#›</a:t>
            </a:fld>
            <a:endParaRPr lang="pl-PL"/>
          </a:p>
        </p:txBody>
      </p:sp>
    </p:spTree>
    <p:extLst>
      <p:ext uri="{BB962C8B-B14F-4D97-AF65-F5344CB8AC3E}">
        <p14:creationId xmlns:p14="http://schemas.microsoft.com/office/powerpoint/2010/main" val="2925656230"/>
      </p:ext>
    </p:extLst>
  </p:cSld>
  <p:clrMapOvr>
    <a:masterClrMapping/>
  </p:clrMapOvr>
  <p:transition advClick="0">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2D9E0926-30CC-4487-9C42-AEBB68133AAC}" type="slidenum">
              <a:rPr lang="pl-PL"/>
              <a:pPr/>
              <a:t>‹#›</a:t>
            </a:fld>
            <a:endParaRPr lang="pl-P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7"/>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ABD50877-74D0-4FB6-AD51-DEDFDA9D924E}" type="slidenum">
              <a:rPr lang="pl-PL"/>
              <a:pPr>
                <a:defRPr/>
              </a:pPr>
              <a:t>‹#›</a:t>
            </a:fld>
            <a:endParaRPr lang="pl-PL"/>
          </a:p>
        </p:txBody>
      </p:sp>
    </p:spTree>
    <p:extLst>
      <p:ext uri="{BB962C8B-B14F-4D97-AF65-F5344CB8AC3E}">
        <p14:creationId xmlns:p14="http://schemas.microsoft.com/office/powerpoint/2010/main" val="12814973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C11433FE-BC9F-4E60-9A41-BBCC8E7D7B22}" type="slidenum">
              <a:rPr lang="pl-PL"/>
              <a:pPr>
                <a:defRPr/>
              </a:pPr>
              <a:t>‹#›</a:t>
            </a:fld>
            <a:endParaRPr lang="pl-PL"/>
          </a:p>
        </p:txBody>
      </p:sp>
    </p:spTree>
    <p:extLst>
      <p:ext uri="{BB962C8B-B14F-4D97-AF65-F5344CB8AC3E}">
        <p14:creationId xmlns:p14="http://schemas.microsoft.com/office/powerpoint/2010/main" val="2269034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2"/>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A8D4CC56-DD0F-4D17-BF96-F0F1112914F8}" type="slidenum">
              <a:rPr lang="pl-PL"/>
              <a:pPr>
                <a:defRPr/>
              </a:pPr>
              <a:t>‹#›</a:t>
            </a:fld>
            <a:endParaRPr lang="pl-PL"/>
          </a:p>
        </p:txBody>
      </p:sp>
    </p:spTree>
    <p:extLst>
      <p:ext uri="{BB962C8B-B14F-4D97-AF65-F5344CB8AC3E}">
        <p14:creationId xmlns:p14="http://schemas.microsoft.com/office/powerpoint/2010/main" val="26627106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7DCB832D-4175-4174-8135-6C1EE7AD7E45}" type="slidenum">
              <a:rPr lang="pl-PL"/>
              <a:pPr>
                <a:defRPr/>
              </a:pPr>
              <a:t>‹#›</a:t>
            </a:fld>
            <a:endParaRPr lang="pl-PL"/>
          </a:p>
        </p:txBody>
      </p:sp>
    </p:spTree>
    <p:extLst>
      <p:ext uri="{BB962C8B-B14F-4D97-AF65-F5344CB8AC3E}">
        <p14:creationId xmlns:p14="http://schemas.microsoft.com/office/powerpoint/2010/main" val="5323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dt" sz="half" idx="10"/>
          </p:nvPr>
        </p:nvSpPr>
        <p:spPr>
          <a:ln/>
        </p:spPr>
        <p:txBody>
          <a:bodyPr/>
          <a:lstStyle>
            <a:lvl1pPr>
              <a:defRPr/>
            </a:lvl1pPr>
          </a:lstStyle>
          <a:p>
            <a:pPr>
              <a:defRPr/>
            </a:pPr>
            <a:endParaRPr lang="pl-PL"/>
          </a:p>
        </p:txBody>
      </p:sp>
      <p:sp>
        <p:nvSpPr>
          <p:cNvPr id="8" name="Rectangle 5"/>
          <p:cNvSpPr>
            <a:spLocks noGrp="1" noChangeArrowheads="1"/>
          </p:cNvSpPr>
          <p:nvPr>
            <p:ph type="ftr" sz="quarter" idx="11"/>
          </p:nvPr>
        </p:nvSpPr>
        <p:spPr>
          <a:ln/>
        </p:spPr>
        <p:txBody>
          <a:bodyPr/>
          <a:lstStyle>
            <a:lvl1pPr>
              <a:defRPr/>
            </a:lvl1pPr>
          </a:lstStyle>
          <a:p>
            <a:pPr>
              <a:defRPr/>
            </a:pPr>
            <a:endParaRPr lang="pl-PL"/>
          </a:p>
        </p:txBody>
      </p:sp>
      <p:sp>
        <p:nvSpPr>
          <p:cNvPr id="9" name="Rectangle 6"/>
          <p:cNvSpPr>
            <a:spLocks noGrp="1" noChangeArrowheads="1"/>
          </p:cNvSpPr>
          <p:nvPr>
            <p:ph type="sldNum" sz="quarter" idx="12"/>
          </p:nvPr>
        </p:nvSpPr>
        <p:spPr>
          <a:ln/>
        </p:spPr>
        <p:txBody>
          <a:bodyPr/>
          <a:lstStyle>
            <a:lvl1pPr>
              <a:defRPr/>
            </a:lvl1pPr>
          </a:lstStyle>
          <a:p>
            <a:pPr>
              <a:defRPr/>
            </a:pPr>
            <a:fld id="{B23B5D79-F4AD-482C-B0E9-B393C6BB23CE}" type="slidenum">
              <a:rPr lang="pl-PL"/>
              <a:pPr>
                <a:defRPr/>
              </a:pPr>
              <a:t>‹#›</a:t>
            </a:fld>
            <a:endParaRPr lang="pl-PL"/>
          </a:p>
        </p:txBody>
      </p:sp>
    </p:spTree>
    <p:extLst>
      <p:ext uri="{BB962C8B-B14F-4D97-AF65-F5344CB8AC3E}">
        <p14:creationId xmlns:p14="http://schemas.microsoft.com/office/powerpoint/2010/main" val="1464500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p:cNvSpPr>
            <a:spLocks noGrp="1" noChangeArrowheads="1"/>
          </p:cNvSpPr>
          <p:nvPr>
            <p:ph type="dt" sz="half" idx="10"/>
          </p:nvPr>
        </p:nvSpPr>
        <p:spPr>
          <a:ln/>
        </p:spPr>
        <p:txBody>
          <a:bodyPr/>
          <a:lstStyle>
            <a:lvl1pPr>
              <a:defRPr/>
            </a:lvl1pPr>
          </a:lstStyle>
          <a:p>
            <a:pPr>
              <a:defRPr/>
            </a:pPr>
            <a:endParaRPr lang="pl-PL"/>
          </a:p>
        </p:txBody>
      </p:sp>
      <p:sp>
        <p:nvSpPr>
          <p:cNvPr id="4" name="Rectangle 5"/>
          <p:cNvSpPr>
            <a:spLocks noGrp="1" noChangeArrowheads="1"/>
          </p:cNvSpPr>
          <p:nvPr>
            <p:ph type="ftr" sz="quarter" idx="11"/>
          </p:nvPr>
        </p:nvSpPr>
        <p:spPr>
          <a:ln/>
        </p:spPr>
        <p:txBody>
          <a:bodyPr/>
          <a:lstStyle>
            <a:lvl1pPr>
              <a:defRPr/>
            </a:lvl1pPr>
          </a:lstStyle>
          <a:p>
            <a:pPr>
              <a:defRPr/>
            </a:pPr>
            <a:endParaRPr lang="pl-PL"/>
          </a:p>
        </p:txBody>
      </p:sp>
      <p:sp>
        <p:nvSpPr>
          <p:cNvPr id="5" name="Rectangle 6"/>
          <p:cNvSpPr>
            <a:spLocks noGrp="1" noChangeArrowheads="1"/>
          </p:cNvSpPr>
          <p:nvPr>
            <p:ph type="sldNum" sz="quarter" idx="12"/>
          </p:nvPr>
        </p:nvSpPr>
        <p:spPr>
          <a:ln/>
        </p:spPr>
        <p:txBody>
          <a:bodyPr/>
          <a:lstStyle>
            <a:lvl1pPr>
              <a:defRPr/>
            </a:lvl1pPr>
          </a:lstStyle>
          <a:p>
            <a:pPr>
              <a:defRPr/>
            </a:pPr>
            <a:fld id="{6F51F9C5-E512-476C-9783-1B687D0E422D}" type="slidenum">
              <a:rPr lang="pl-PL"/>
              <a:pPr>
                <a:defRPr/>
              </a:pPr>
              <a:t>‹#›</a:t>
            </a:fld>
            <a:endParaRPr lang="pl-PL"/>
          </a:p>
        </p:txBody>
      </p:sp>
    </p:spTree>
    <p:extLst>
      <p:ext uri="{BB962C8B-B14F-4D97-AF65-F5344CB8AC3E}">
        <p14:creationId xmlns:p14="http://schemas.microsoft.com/office/powerpoint/2010/main" val="6945013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p>
        </p:txBody>
      </p:sp>
      <p:sp>
        <p:nvSpPr>
          <p:cNvPr id="3" name="Rectangle 5"/>
          <p:cNvSpPr>
            <a:spLocks noGrp="1" noChangeArrowheads="1"/>
          </p:cNvSpPr>
          <p:nvPr>
            <p:ph type="ftr" sz="quarter" idx="11"/>
          </p:nvPr>
        </p:nvSpPr>
        <p:spPr>
          <a:ln/>
        </p:spPr>
        <p:txBody>
          <a:bodyPr/>
          <a:lstStyle>
            <a:lvl1pPr>
              <a:defRPr/>
            </a:lvl1pPr>
          </a:lstStyle>
          <a:p>
            <a:pPr>
              <a:defRPr/>
            </a:pPr>
            <a:endParaRPr lang="pl-PL"/>
          </a:p>
        </p:txBody>
      </p:sp>
      <p:sp>
        <p:nvSpPr>
          <p:cNvPr id="4" name="Rectangle 6"/>
          <p:cNvSpPr>
            <a:spLocks noGrp="1" noChangeArrowheads="1"/>
          </p:cNvSpPr>
          <p:nvPr>
            <p:ph type="sldNum" sz="quarter" idx="12"/>
          </p:nvPr>
        </p:nvSpPr>
        <p:spPr>
          <a:ln/>
        </p:spPr>
        <p:txBody>
          <a:bodyPr/>
          <a:lstStyle>
            <a:lvl1pPr>
              <a:defRPr/>
            </a:lvl1pPr>
          </a:lstStyle>
          <a:p>
            <a:pPr>
              <a:defRPr/>
            </a:pPr>
            <a:fld id="{88641020-0A0F-4F5C-977E-8C333974EC78}" type="slidenum">
              <a:rPr lang="pl-PL"/>
              <a:pPr>
                <a:defRPr/>
              </a:pPr>
              <a:t>‹#›</a:t>
            </a:fld>
            <a:endParaRPr lang="pl-PL"/>
          </a:p>
        </p:txBody>
      </p:sp>
    </p:spTree>
    <p:extLst>
      <p:ext uri="{BB962C8B-B14F-4D97-AF65-F5344CB8AC3E}">
        <p14:creationId xmlns:p14="http://schemas.microsoft.com/office/powerpoint/2010/main" val="2278944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F51656A0-37B8-46BB-902A-DA354BF8BF86}" type="slidenum">
              <a:rPr lang="pl-PL"/>
              <a:pPr>
                <a:defRPr/>
              </a:pPr>
              <a:t>‹#›</a:t>
            </a:fld>
            <a:endParaRPr lang="pl-PL"/>
          </a:p>
        </p:txBody>
      </p:sp>
    </p:spTree>
    <p:extLst>
      <p:ext uri="{BB962C8B-B14F-4D97-AF65-F5344CB8AC3E}">
        <p14:creationId xmlns:p14="http://schemas.microsoft.com/office/powerpoint/2010/main" val="2742115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95028CC0-C3AC-4A83-8E73-A30C7ADDAC57}" type="slidenum">
              <a:rPr lang="pl-PL"/>
              <a:pPr>
                <a:defRPr/>
              </a:pPr>
              <a:t>‹#›</a:t>
            </a:fld>
            <a:endParaRPr lang="pl-PL"/>
          </a:p>
        </p:txBody>
      </p:sp>
    </p:spTree>
    <p:extLst>
      <p:ext uri="{BB962C8B-B14F-4D97-AF65-F5344CB8AC3E}">
        <p14:creationId xmlns:p14="http://schemas.microsoft.com/office/powerpoint/2010/main" val="39582986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68AE494B-B2D4-4A85-851E-C1E43CA7337B}" type="slidenum">
              <a:rPr lang="pl-PL"/>
              <a:pPr>
                <a:defRPr/>
              </a:pPr>
              <a:t>‹#›</a:t>
            </a:fld>
            <a:endParaRPr lang="pl-PL"/>
          </a:p>
        </p:txBody>
      </p:sp>
    </p:spTree>
    <p:extLst>
      <p:ext uri="{BB962C8B-B14F-4D97-AF65-F5344CB8AC3E}">
        <p14:creationId xmlns:p14="http://schemas.microsoft.com/office/powerpoint/2010/main" val="1315560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lvl1pPr>
              <a:defRPr/>
            </a:lvl1pPr>
          </a:lstStyle>
          <a:p>
            <a:endParaRPr lang="pl-PL"/>
          </a:p>
        </p:txBody>
      </p:sp>
      <p:sp>
        <p:nvSpPr>
          <p:cNvPr id="8" name="Symbol zastępczy stopki 7"/>
          <p:cNvSpPr>
            <a:spLocks noGrp="1"/>
          </p:cNvSpPr>
          <p:nvPr>
            <p:ph type="ftr" sz="quarter" idx="11"/>
          </p:nvPr>
        </p:nvSpPr>
        <p:spPr/>
        <p:txBody>
          <a:bodyPr/>
          <a:lstStyle>
            <a:lvl1pPr>
              <a:defRPr/>
            </a:lvl1pPr>
          </a:lstStyle>
          <a:p>
            <a:endParaRPr lang="pl-PL"/>
          </a:p>
        </p:txBody>
      </p:sp>
      <p:sp>
        <p:nvSpPr>
          <p:cNvPr id="9" name="Symbol zastępczy numeru slajdu 8"/>
          <p:cNvSpPr>
            <a:spLocks noGrp="1"/>
          </p:cNvSpPr>
          <p:nvPr>
            <p:ph type="sldNum" sz="quarter" idx="12"/>
          </p:nvPr>
        </p:nvSpPr>
        <p:spPr/>
        <p:txBody>
          <a:bodyPr/>
          <a:lstStyle>
            <a:lvl1pPr>
              <a:defRPr/>
            </a:lvl1pPr>
          </a:lstStyle>
          <a:p>
            <a:fld id="{4598696B-1A6A-4D08-A1A4-8C49A55A6603}" type="slidenum">
              <a:rPr lang="pl-PL"/>
              <a:pPr/>
              <a:t>‹#›</a:t>
            </a:fld>
            <a:endParaRPr lang="pl-PL"/>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58000" y="609600"/>
            <a:ext cx="2286000" cy="5486400"/>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0" y="609600"/>
            <a:ext cx="6705600" cy="54864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CD8EBDA6-7B7F-4FFD-A4A9-EAEB87B58711}" type="slidenum">
              <a:rPr lang="pl-PL"/>
              <a:pPr>
                <a:defRPr/>
              </a:pPr>
              <a:t>‹#›</a:t>
            </a:fld>
            <a:endParaRPr lang="pl-PL"/>
          </a:p>
        </p:txBody>
      </p:sp>
    </p:spTree>
    <p:extLst>
      <p:ext uri="{BB962C8B-B14F-4D97-AF65-F5344CB8AC3E}">
        <p14:creationId xmlns:p14="http://schemas.microsoft.com/office/powerpoint/2010/main" val="11204284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OverObj" preserve="1">
  <p:cSld name="Tytuł i tekst nad zawartością">
    <p:spTree>
      <p:nvGrpSpPr>
        <p:cNvPr id="1" name=""/>
        <p:cNvGrpSpPr/>
        <p:nvPr/>
      </p:nvGrpSpPr>
      <p:grpSpPr>
        <a:xfrm>
          <a:off x="0" y="0"/>
          <a:ext cx="0" cy="0"/>
          <a:chOff x="0" y="0"/>
          <a:chExt cx="0" cy="0"/>
        </a:xfrm>
      </p:grpSpPr>
      <p:sp>
        <p:nvSpPr>
          <p:cNvPr id="2" name="Tytuł 1"/>
          <p:cNvSpPr>
            <a:spLocks noGrp="1"/>
          </p:cNvSpPr>
          <p:nvPr>
            <p:ph type="title"/>
          </p:nvPr>
        </p:nvSpPr>
        <p:spPr>
          <a:xfrm>
            <a:off x="0" y="609600"/>
            <a:ext cx="9144000" cy="1143000"/>
          </a:xfrm>
        </p:spPr>
        <p:txBody>
          <a:bodyPr/>
          <a:lstStyle/>
          <a:p>
            <a:r>
              <a:rPr lang="pl-PL"/>
              <a:t>Kliknij, aby edytować styl</a:t>
            </a:r>
          </a:p>
        </p:txBody>
      </p:sp>
      <p:sp>
        <p:nvSpPr>
          <p:cNvPr id="3" name="Symbol zastępczy tekstu 2"/>
          <p:cNvSpPr>
            <a:spLocks noGrp="1"/>
          </p:cNvSpPr>
          <p:nvPr>
            <p:ph type="body" sz="half" idx="1"/>
          </p:nvPr>
        </p:nvSpPr>
        <p:spPr>
          <a:xfrm>
            <a:off x="685800" y="19812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85800" y="41148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BD64CA3E-4276-4FB5-9CAD-E8B82E602919}" type="slidenum">
              <a:rPr lang="pl-PL"/>
              <a:pPr>
                <a:defRPr/>
              </a:pPr>
              <a:t>‹#›</a:t>
            </a:fld>
            <a:endParaRPr lang="pl-PL"/>
          </a:p>
        </p:txBody>
      </p:sp>
    </p:spTree>
    <p:extLst>
      <p:ext uri="{BB962C8B-B14F-4D97-AF65-F5344CB8AC3E}">
        <p14:creationId xmlns:p14="http://schemas.microsoft.com/office/powerpoint/2010/main" val="3864940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ytuł i tabela">
    <p:spTree>
      <p:nvGrpSpPr>
        <p:cNvPr id="1" name=""/>
        <p:cNvGrpSpPr/>
        <p:nvPr/>
      </p:nvGrpSpPr>
      <p:grpSpPr>
        <a:xfrm>
          <a:off x="0" y="0"/>
          <a:ext cx="0" cy="0"/>
          <a:chOff x="0" y="0"/>
          <a:chExt cx="0" cy="0"/>
        </a:xfrm>
      </p:grpSpPr>
      <p:sp>
        <p:nvSpPr>
          <p:cNvPr id="2" name="Tytuł 1"/>
          <p:cNvSpPr>
            <a:spLocks noGrp="1"/>
          </p:cNvSpPr>
          <p:nvPr>
            <p:ph type="title"/>
          </p:nvPr>
        </p:nvSpPr>
        <p:spPr>
          <a:xfrm>
            <a:off x="0" y="609600"/>
            <a:ext cx="9144000" cy="1143000"/>
          </a:xfrm>
        </p:spPr>
        <p:txBody>
          <a:bodyPr/>
          <a:lstStyle/>
          <a:p>
            <a:r>
              <a:rPr lang="pl-PL"/>
              <a:t>Kliknij, aby edytować styl</a:t>
            </a:r>
          </a:p>
        </p:txBody>
      </p:sp>
      <p:sp>
        <p:nvSpPr>
          <p:cNvPr id="3" name="Symbol zastępczy tabeli 2"/>
          <p:cNvSpPr>
            <a:spLocks noGrp="1"/>
          </p:cNvSpPr>
          <p:nvPr>
            <p:ph type="tbl" idx="1"/>
          </p:nvPr>
        </p:nvSpPr>
        <p:spPr>
          <a:xfrm>
            <a:off x="685800" y="1981200"/>
            <a:ext cx="7772400" cy="4114800"/>
          </a:xfrm>
        </p:spPr>
        <p:txBody>
          <a:bodyPr/>
          <a:lstStyle/>
          <a:p>
            <a:pPr lvl="0"/>
            <a:endParaRPr lang="pl-PL" noProof="0"/>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C56150EE-E3DD-4C0F-9AFD-89A5E2D190EA}" type="slidenum">
              <a:rPr lang="pl-PL"/>
              <a:pPr>
                <a:defRPr/>
              </a:pPr>
              <a:t>‹#›</a:t>
            </a:fld>
            <a:endParaRPr lang="pl-PL"/>
          </a:p>
        </p:txBody>
      </p:sp>
    </p:spTree>
    <p:extLst>
      <p:ext uri="{BB962C8B-B14F-4D97-AF65-F5344CB8AC3E}">
        <p14:creationId xmlns:p14="http://schemas.microsoft.com/office/powerpoint/2010/main" val="14049311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7"/>
            <a:ext cx="7772400" cy="1470025"/>
          </a:xfrm>
        </p:spPr>
        <p:txBody>
          <a:bodyPr/>
          <a:lstStyle/>
          <a:p>
            <a:r>
              <a:rPr lang="pl-PL"/>
              <a:t>Kliknij, aby edytować styl wzorca tytułu</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66221E02-25CB-4963-84BC-0813985E7D90}" type="datetimeFigureOut">
              <a:rPr lang="pl-PL" smtClean="0"/>
              <a:pPr/>
              <a:t>29.05.2020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extLst>
      <p:ext uri="{BB962C8B-B14F-4D97-AF65-F5344CB8AC3E}">
        <p14:creationId xmlns:p14="http://schemas.microsoft.com/office/powerpoint/2010/main" val="2598959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 wzorca tytułu</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66221E02-25CB-4963-84BC-0813985E7D90}" type="datetimeFigureOut">
              <a:rPr lang="pl-PL" smtClean="0"/>
              <a:pPr/>
              <a:t>29.05.2020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extLst>
      <p:ext uri="{BB962C8B-B14F-4D97-AF65-F5344CB8AC3E}">
        <p14:creationId xmlns:p14="http://schemas.microsoft.com/office/powerpoint/2010/main" val="19769377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2"/>
            <a:ext cx="7772400" cy="1362075"/>
          </a:xfrm>
        </p:spPr>
        <p:txBody>
          <a:bodyPr anchor="t"/>
          <a:lstStyle>
            <a:lvl1pPr algn="l">
              <a:defRPr sz="3000" b="1" cap="all"/>
            </a:lvl1pPr>
          </a:lstStyle>
          <a:p>
            <a:r>
              <a:rPr lang="pl-PL"/>
              <a:t>Kliknij, aby edytować styl wzorca tytułu</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66221E02-25CB-4963-84BC-0813985E7D90}" type="datetimeFigureOut">
              <a:rPr lang="pl-PL" smtClean="0"/>
              <a:pPr/>
              <a:t>29.05.2020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extLst>
      <p:ext uri="{BB962C8B-B14F-4D97-AF65-F5344CB8AC3E}">
        <p14:creationId xmlns:p14="http://schemas.microsoft.com/office/powerpoint/2010/main" val="4196637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 wzorca tytułu</a:t>
            </a:r>
          </a:p>
        </p:txBody>
      </p:sp>
      <p:sp>
        <p:nvSpPr>
          <p:cNvPr id="3" name="Symbol zastępczy zawartości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66221E02-25CB-4963-84BC-0813985E7D90}" type="datetimeFigureOut">
              <a:rPr lang="pl-PL" smtClean="0"/>
              <a:pPr/>
              <a:t>29.05.2020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extLst>
      <p:ext uri="{BB962C8B-B14F-4D97-AF65-F5344CB8AC3E}">
        <p14:creationId xmlns:p14="http://schemas.microsoft.com/office/powerpoint/2010/main" val="41762765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 wzorca tytułu</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66221E02-25CB-4963-84BC-0813985E7D90}" type="datetimeFigureOut">
              <a:rPr lang="pl-PL" smtClean="0"/>
              <a:pPr/>
              <a:t>29.05.2020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589B7C76-EFF2-4CD8-A475-4750F11B4BC6}" type="slidenum">
              <a:rPr lang="pl-PL" smtClean="0"/>
              <a:pPr/>
              <a:t>‹#›</a:t>
            </a:fld>
            <a:endParaRPr lang="pl-PL"/>
          </a:p>
        </p:txBody>
      </p:sp>
    </p:spTree>
    <p:extLst>
      <p:ext uri="{BB962C8B-B14F-4D97-AF65-F5344CB8AC3E}">
        <p14:creationId xmlns:p14="http://schemas.microsoft.com/office/powerpoint/2010/main" val="18713214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 wzorca tytułu</a:t>
            </a:r>
          </a:p>
        </p:txBody>
      </p:sp>
      <p:sp>
        <p:nvSpPr>
          <p:cNvPr id="3" name="Symbol zastępczy daty 2"/>
          <p:cNvSpPr>
            <a:spLocks noGrp="1"/>
          </p:cNvSpPr>
          <p:nvPr>
            <p:ph type="dt" sz="half" idx="10"/>
          </p:nvPr>
        </p:nvSpPr>
        <p:spPr/>
        <p:txBody>
          <a:bodyPr/>
          <a:lstStyle/>
          <a:p>
            <a:fld id="{66221E02-25CB-4963-84BC-0813985E7D90}" type="datetimeFigureOut">
              <a:rPr lang="pl-PL" smtClean="0"/>
              <a:pPr/>
              <a:t>29.05.2020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a:t>
            </a:fld>
            <a:endParaRPr lang="pl-PL"/>
          </a:p>
        </p:txBody>
      </p:sp>
    </p:spTree>
    <p:extLst>
      <p:ext uri="{BB962C8B-B14F-4D97-AF65-F5344CB8AC3E}">
        <p14:creationId xmlns:p14="http://schemas.microsoft.com/office/powerpoint/2010/main" val="29394235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6221E02-25CB-4963-84BC-0813985E7D90}" type="datetimeFigureOut">
              <a:rPr lang="pl-PL" smtClean="0"/>
              <a:pPr/>
              <a:t>29.05.2020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a:t>
            </a:fld>
            <a:endParaRPr lang="pl-PL"/>
          </a:p>
        </p:txBody>
      </p:sp>
    </p:spTree>
    <p:extLst>
      <p:ext uri="{BB962C8B-B14F-4D97-AF65-F5344CB8AC3E}">
        <p14:creationId xmlns:p14="http://schemas.microsoft.com/office/powerpoint/2010/main" val="448042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lvl1pPr>
              <a:defRPr/>
            </a:lvl1pPr>
          </a:lstStyle>
          <a:p>
            <a:endParaRPr lang="pl-PL"/>
          </a:p>
        </p:txBody>
      </p:sp>
      <p:sp>
        <p:nvSpPr>
          <p:cNvPr id="4" name="Symbol zastępczy stopki 3"/>
          <p:cNvSpPr>
            <a:spLocks noGrp="1"/>
          </p:cNvSpPr>
          <p:nvPr>
            <p:ph type="ftr" sz="quarter" idx="11"/>
          </p:nvPr>
        </p:nvSpPr>
        <p:spPr/>
        <p:txBody>
          <a:bodyPr/>
          <a:lstStyle>
            <a:lvl1pPr>
              <a:defRPr/>
            </a:lvl1pPr>
          </a:lstStyle>
          <a:p>
            <a:endParaRPr lang="pl-PL"/>
          </a:p>
        </p:txBody>
      </p:sp>
      <p:sp>
        <p:nvSpPr>
          <p:cNvPr id="5" name="Symbol zastępczy numeru slajdu 4"/>
          <p:cNvSpPr>
            <a:spLocks noGrp="1"/>
          </p:cNvSpPr>
          <p:nvPr>
            <p:ph type="sldNum" sz="quarter" idx="12"/>
          </p:nvPr>
        </p:nvSpPr>
        <p:spPr/>
        <p:txBody>
          <a:bodyPr/>
          <a:lstStyle>
            <a:lvl1pPr>
              <a:defRPr/>
            </a:lvl1pPr>
          </a:lstStyle>
          <a:p>
            <a:fld id="{A3CD3607-C0DB-4DF4-AD63-4D30881A9544}" type="slidenum">
              <a:rPr lang="pl-PL"/>
              <a:pPr/>
              <a:t>‹#›</a:t>
            </a:fld>
            <a:endParaRPr lang="pl-PL"/>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73050"/>
            <a:ext cx="3008313" cy="1162050"/>
          </a:xfrm>
        </p:spPr>
        <p:txBody>
          <a:bodyPr anchor="b"/>
          <a:lstStyle>
            <a:lvl1pPr algn="l">
              <a:defRPr sz="1500" b="1"/>
            </a:lvl1pPr>
          </a:lstStyle>
          <a:p>
            <a:r>
              <a:rPr lang="pl-PL"/>
              <a:t>Kliknij, aby edytować styl wzorca tytułu</a:t>
            </a:r>
          </a:p>
        </p:txBody>
      </p:sp>
      <p:sp>
        <p:nvSpPr>
          <p:cNvPr id="3" name="Symbol zastępczy zawartości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66221E02-25CB-4963-84BC-0813985E7D90}" type="datetimeFigureOut">
              <a:rPr lang="pl-PL" smtClean="0"/>
              <a:pPr/>
              <a:t>29.05.2020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extLst>
      <p:ext uri="{BB962C8B-B14F-4D97-AF65-F5344CB8AC3E}">
        <p14:creationId xmlns:p14="http://schemas.microsoft.com/office/powerpoint/2010/main" val="4023430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1500" b="1"/>
            </a:lvl1pPr>
          </a:lstStyle>
          <a:p>
            <a:r>
              <a:rPr lang="pl-PL"/>
              <a:t>Kliknij, aby edytować styl wzorca tytułu</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66221E02-25CB-4963-84BC-0813985E7D90}" type="datetimeFigureOut">
              <a:rPr lang="pl-PL" smtClean="0"/>
              <a:pPr/>
              <a:t>29.05.2020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extLst>
      <p:ext uri="{BB962C8B-B14F-4D97-AF65-F5344CB8AC3E}">
        <p14:creationId xmlns:p14="http://schemas.microsoft.com/office/powerpoint/2010/main" val="14510814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 wzorca tytułu</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66221E02-25CB-4963-84BC-0813985E7D90}" type="datetimeFigureOut">
              <a:rPr lang="pl-PL" smtClean="0"/>
              <a:pPr/>
              <a:t>29.05.2020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extLst>
      <p:ext uri="{BB962C8B-B14F-4D97-AF65-F5344CB8AC3E}">
        <p14:creationId xmlns:p14="http://schemas.microsoft.com/office/powerpoint/2010/main" val="23482752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40"/>
            <a:ext cx="2057400" cy="5851525"/>
          </a:xfrm>
        </p:spPr>
        <p:txBody>
          <a:bodyPr vert="eaVert"/>
          <a:lstStyle/>
          <a:p>
            <a:r>
              <a:rPr lang="pl-PL"/>
              <a:t>Kliknij, aby edytować styl wzorca tytułu</a:t>
            </a:r>
          </a:p>
        </p:txBody>
      </p:sp>
      <p:sp>
        <p:nvSpPr>
          <p:cNvPr id="3" name="Symbol zastępczy tytułu pionowego 2"/>
          <p:cNvSpPr>
            <a:spLocks noGrp="1"/>
          </p:cNvSpPr>
          <p:nvPr>
            <p:ph type="body" orient="vert" idx="1"/>
          </p:nvPr>
        </p:nvSpPr>
        <p:spPr>
          <a:xfrm>
            <a:off x="457200" y="274640"/>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66221E02-25CB-4963-84BC-0813985E7D90}" type="datetimeFigureOut">
              <a:rPr lang="pl-PL" smtClean="0"/>
              <a:pPr/>
              <a:t>29.05.2020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extLst>
      <p:ext uri="{BB962C8B-B14F-4D97-AF65-F5344CB8AC3E}">
        <p14:creationId xmlns:p14="http://schemas.microsoft.com/office/powerpoint/2010/main" val="27237476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7"/>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9B9B6C89-9365-42C0-868E-AA0888490DC3}" type="slidenum">
              <a:rPr lang="pl-PL"/>
              <a:pPr/>
              <a:t>‹#›</a:t>
            </a:fld>
            <a:endParaRPr lang="pl-PL"/>
          </a:p>
        </p:txBody>
      </p:sp>
    </p:spTree>
    <p:extLst>
      <p:ext uri="{BB962C8B-B14F-4D97-AF65-F5344CB8AC3E}">
        <p14:creationId xmlns:p14="http://schemas.microsoft.com/office/powerpoint/2010/main" val="2794176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FB0B364A-BE6B-4E00-9064-4B366F9CA4D5}" type="slidenum">
              <a:rPr lang="pl-PL"/>
              <a:pPr/>
              <a:t>‹#›</a:t>
            </a:fld>
            <a:endParaRPr lang="pl-PL"/>
          </a:p>
        </p:txBody>
      </p:sp>
    </p:spTree>
    <p:extLst>
      <p:ext uri="{BB962C8B-B14F-4D97-AF65-F5344CB8AC3E}">
        <p14:creationId xmlns:p14="http://schemas.microsoft.com/office/powerpoint/2010/main" val="35716626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2"/>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394A4032-8367-42EF-8D9D-D6D662238E38}" type="slidenum">
              <a:rPr lang="pl-PL"/>
              <a:pPr/>
              <a:t>‹#›</a:t>
            </a:fld>
            <a:endParaRPr lang="pl-PL"/>
          </a:p>
        </p:txBody>
      </p:sp>
    </p:spTree>
    <p:extLst>
      <p:ext uri="{BB962C8B-B14F-4D97-AF65-F5344CB8AC3E}">
        <p14:creationId xmlns:p14="http://schemas.microsoft.com/office/powerpoint/2010/main" val="31714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880BD4DF-174A-443A-AB48-8DE40EE82B74}" type="slidenum">
              <a:rPr lang="pl-PL"/>
              <a:pPr/>
              <a:t>‹#›</a:t>
            </a:fld>
            <a:endParaRPr lang="pl-PL"/>
          </a:p>
        </p:txBody>
      </p:sp>
    </p:spTree>
    <p:extLst>
      <p:ext uri="{BB962C8B-B14F-4D97-AF65-F5344CB8AC3E}">
        <p14:creationId xmlns:p14="http://schemas.microsoft.com/office/powerpoint/2010/main" val="22243972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lvl1pPr>
              <a:defRPr/>
            </a:lvl1pPr>
          </a:lstStyle>
          <a:p>
            <a:endParaRPr lang="pl-PL"/>
          </a:p>
        </p:txBody>
      </p:sp>
      <p:sp>
        <p:nvSpPr>
          <p:cNvPr id="8" name="Symbol zastępczy stopki 7"/>
          <p:cNvSpPr>
            <a:spLocks noGrp="1"/>
          </p:cNvSpPr>
          <p:nvPr>
            <p:ph type="ftr" sz="quarter" idx="11"/>
          </p:nvPr>
        </p:nvSpPr>
        <p:spPr/>
        <p:txBody>
          <a:bodyPr/>
          <a:lstStyle>
            <a:lvl1pPr>
              <a:defRPr/>
            </a:lvl1pPr>
          </a:lstStyle>
          <a:p>
            <a:endParaRPr lang="pl-PL"/>
          </a:p>
        </p:txBody>
      </p:sp>
      <p:sp>
        <p:nvSpPr>
          <p:cNvPr id="9" name="Symbol zastępczy numeru slajdu 8"/>
          <p:cNvSpPr>
            <a:spLocks noGrp="1"/>
          </p:cNvSpPr>
          <p:nvPr>
            <p:ph type="sldNum" sz="quarter" idx="12"/>
          </p:nvPr>
        </p:nvSpPr>
        <p:spPr/>
        <p:txBody>
          <a:bodyPr/>
          <a:lstStyle>
            <a:lvl1pPr>
              <a:defRPr/>
            </a:lvl1pPr>
          </a:lstStyle>
          <a:p>
            <a:fld id="{F9E7185C-A4F5-4DF5-B969-4FD4B69C6052}" type="slidenum">
              <a:rPr lang="pl-PL"/>
              <a:pPr/>
              <a:t>‹#›</a:t>
            </a:fld>
            <a:endParaRPr lang="pl-PL"/>
          </a:p>
        </p:txBody>
      </p:sp>
    </p:spTree>
    <p:extLst>
      <p:ext uri="{BB962C8B-B14F-4D97-AF65-F5344CB8AC3E}">
        <p14:creationId xmlns:p14="http://schemas.microsoft.com/office/powerpoint/2010/main" val="15323701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lvl1pPr>
              <a:defRPr/>
            </a:lvl1pPr>
          </a:lstStyle>
          <a:p>
            <a:endParaRPr lang="pl-PL"/>
          </a:p>
        </p:txBody>
      </p:sp>
      <p:sp>
        <p:nvSpPr>
          <p:cNvPr id="4" name="Symbol zastępczy stopki 3"/>
          <p:cNvSpPr>
            <a:spLocks noGrp="1"/>
          </p:cNvSpPr>
          <p:nvPr>
            <p:ph type="ftr" sz="quarter" idx="11"/>
          </p:nvPr>
        </p:nvSpPr>
        <p:spPr/>
        <p:txBody>
          <a:bodyPr/>
          <a:lstStyle>
            <a:lvl1pPr>
              <a:defRPr/>
            </a:lvl1pPr>
          </a:lstStyle>
          <a:p>
            <a:endParaRPr lang="pl-PL"/>
          </a:p>
        </p:txBody>
      </p:sp>
      <p:sp>
        <p:nvSpPr>
          <p:cNvPr id="5" name="Symbol zastępczy numeru slajdu 4"/>
          <p:cNvSpPr>
            <a:spLocks noGrp="1"/>
          </p:cNvSpPr>
          <p:nvPr>
            <p:ph type="sldNum" sz="quarter" idx="12"/>
          </p:nvPr>
        </p:nvSpPr>
        <p:spPr/>
        <p:txBody>
          <a:bodyPr/>
          <a:lstStyle>
            <a:lvl1pPr>
              <a:defRPr/>
            </a:lvl1pPr>
          </a:lstStyle>
          <a:p>
            <a:fld id="{AC2BD94D-6AA0-409A-A5B5-064FFA9BB659}" type="slidenum">
              <a:rPr lang="pl-PL"/>
              <a:pPr/>
              <a:t>‹#›</a:t>
            </a:fld>
            <a:endParaRPr lang="pl-PL"/>
          </a:p>
        </p:txBody>
      </p:sp>
    </p:spTree>
    <p:extLst>
      <p:ext uri="{BB962C8B-B14F-4D97-AF65-F5344CB8AC3E}">
        <p14:creationId xmlns:p14="http://schemas.microsoft.com/office/powerpoint/2010/main" val="390712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lvl1pPr>
              <a:defRPr/>
            </a:lvl1pPr>
          </a:lstStyle>
          <a:p>
            <a:endParaRPr lang="pl-PL"/>
          </a:p>
        </p:txBody>
      </p:sp>
      <p:sp>
        <p:nvSpPr>
          <p:cNvPr id="3" name="Symbol zastępczy stopki 2"/>
          <p:cNvSpPr>
            <a:spLocks noGrp="1"/>
          </p:cNvSpPr>
          <p:nvPr>
            <p:ph type="ftr" sz="quarter" idx="11"/>
          </p:nvPr>
        </p:nvSpPr>
        <p:spPr/>
        <p:txBody>
          <a:bodyPr/>
          <a:lstStyle>
            <a:lvl1pPr>
              <a:defRPr/>
            </a:lvl1pPr>
          </a:lstStyle>
          <a:p>
            <a:endParaRPr lang="pl-PL"/>
          </a:p>
        </p:txBody>
      </p:sp>
      <p:sp>
        <p:nvSpPr>
          <p:cNvPr id="4" name="Symbol zastępczy numeru slajdu 3"/>
          <p:cNvSpPr>
            <a:spLocks noGrp="1"/>
          </p:cNvSpPr>
          <p:nvPr>
            <p:ph type="sldNum" sz="quarter" idx="12"/>
          </p:nvPr>
        </p:nvSpPr>
        <p:spPr/>
        <p:txBody>
          <a:bodyPr/>
          <a:lstStyle>
            <a:lvl1pPr>
              <a:defRPr/>
            </a:lvl1pPr>
          </a:lstStyle>
          <a:p>
            <a:fld id="{460BC959-D6DA-4367-A963-3DE09EAFCD64}" type="slidenum">
              <a:rPr lang="pl-PL"/>
              <a:pPr/>
              <a:t>‹#›</a:t>
            </a:fld>
            <a:endParaRPr lang="pl-PL"/>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lvl1pPr>
              <a:defRPr/>
            </a:lvl1pPr>
          </a:lstStyle>
          <a:p>
            <a:endParaRPr lang="pl-PL"/>
          </a:p>
        </p:txBody>
      </p:sp>
      <p:sp>
        <p:nvSpPr>
          <p:cNvPr id="3" name="Symbol zastępczy stopki 2"/>
          <p:cNvSpPr>
            <a:spLocks noGrp="1"/>
          </p:cNvSpPr>
          <p:nvPr>
            <p:ph type="ftr" sz="quarter" idx="11"/>
          </p:nvPr>
        </p:nvSpPr>
        <p:spPr/>
        <p:txBody>
          <a:bodyPr/>
          <a:lstStyle>
            <a:lvl1pPr>
              <a:defRPr/>
            </a:lvl1pPr>
          </a:lstStyle>
          <a:p>
            <a:endParaRPr lang="pl-PL"/>
          </a:p>
        </p:txBody>
      </p:sp>
      <p:sp>
        <p:nvSpPr>
          <p:cNvPr id="4" name="Symbol zastępczy numeru slajdu 3"/>
          <p:cNvSpPr>
            <a:spLocks noGrp="1"/>
          </p:cNvSpPr>
          <p:nvPr>
            <p:ph type="sldNum" sz="quarter" idx="12"/>
          </p:nvPr>
        </p:nvSpPr>
        <p:spPr/>
        <p:txBody>
          <a:bodyPr/>
          <a:lstStyle>
            <a:lvl1pPr>
              <a:defRPr/>
            </a:lvl1pPr>
          </a:lstStyle>
          <a:p>
            <a:fld id="{06E8F066-6988-478D-AEE3-2E57AA5DAD5E}" type="slidenum">
              <a:rPr lang="pl-PL"/>
              <a:pPr/>
              <a:t>‹#›</a:t>
            </a:fld>
            <a:endParaRPr lang="pl-PL"/>
          </a:p>
        </p:txBody>
      </p:sp>
    </p:spTree>
    <p:extLst>
      <p:ext uri="{BB962C8B-B14F-4D97-AF65-F5344CB8AC3E}">
        <p14:creationId xmlns:p14="http://schemas.microsoft.com/office/powerpoint/2010/main" val="25872961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10493EE9-C86C-4971-8BDB-C16D1D85790F}" type="slidenum">
              <a:rPr lang="pl-PL"/>
              <a:pPr/>
              <a:t>‹#›</a:t>
            </a:fld>
            <a:endParaRPr lang="pl-PL"/>
          </a:p>
        </p:txBody>
      </p:sp>
    </p:spTree>
    <p:extLst>
      <p:ext uri="{BB962C8B-B14F-4D97-AF65-F5344CB8AC3E}">
        <p14:creationId xmlns:p14="http://schemas.microsoft.com/office/powerpoint/2010/main" val="28159808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4BBCE3ED-9E80-4FEF-908B-3D6540314F1A}" type="slidenum">
              <a:rPr lang="pl-PL"/>
              <a:pPr/>
              <a:t>‹#›</a:t>
            </a:fld>
            <a:endParaRPr lang="pl-PL"/>
          </a:p>
        </p:txBody>
      </p:sp>
    </p:spTree>
    <p:extLst>
      <p:ext uri="{BB962C8B-B14F-4D97-AF65-F5344CB8AC3E}">
        <p14:creationId xmlns:p14="http://schemas.microsoft.com/office/powerpoint/2010/main" val="702907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05C76357-5F8F-497A-9222-B4125E8ED4E1}" type="slidenum">
              <a:rPr lang="pl-PL"/>
              <a:pPr/>
              <a:t>‹#›</a:t>
            </a:fld>
            <a:endParaRPr lang="pl-PL"/>
          </a:p>
        </p:txBody>
      </p:sp>
    </p:spTree>
    <p:extLst>
      <p:ext uri="{BB962C8B-B14F-4D97-AF65-F5344CB8AC3E}">
        <p14:creationId xmlns:p14="http://schemas.microsoft.com/office/powerpoint/2010/main" val="36795231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58000" y="609600"/>
            <a:ext cx="2286000" cy="5486400"/>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0" y="609600"/>
            <a:ext cx="6705600" cy="54864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3CEDC604-9E7E-44F6-A807-F9BC8173452F}" type="slidenum">
              <a:rPr lang="pl-PL"/>
              <a:pPr/>
              <a:t>‹#›</a:t>
            </a:fld>
            <a:endParaRPr lang="pl-PL"/>
          </a:p>
        </p:txBody>
      </p:sp>
    </p:spTree>
    <p:extLst>
      <p:ext uri="{BB962C8B-B14F-4D97-AF65-F5344CB8AC3E}">
        <p14:creationId xmlns:p14="http://schemas.microsoft.com/office/powerpoint/2010/main" val="13883430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bl" preserve="1">
  <p:cSld name="Tytuł i tabela">
    <p:spTree>
      <p:nvGrpSpPr>
        <p:cNvPr id="1" name=""/>
        <p:cNvGrpSpPr/>
        <p:nvPr/>
      </p:nvGrpSpPr>
      <p:grpSpPr>
        <a:xfrm>
          <a:off x="0" y="0"/>
          <a:ext cx="0" cy="0"/>
          <a:chOff x="0" y="0"/>
          <a:chExt cx="0" cy="0"/>
        </a:xfrm>
      </p:grpSpPr>
      <p:sp>
        <p:nvSpPr>
          <p:cNvPr id="2" name="Tytuł 1"/>
          <p:cNvSpPr>
            <a:spLocks noGrp="1"/>
          </p:cNvSpPr>
          <p:nvPr>
            <p:ph type="title"/>
          </p:nvPr>
        </p:nvSpPr>
        <p:spPr>
          <a:xfrm>
            <a:off x="0" y="609600"/>
            <a:ext cx="9144000" cy="1143000"/>
          </a:xfrm>
        </p:spPr>
        <p:txBody>
          <a:bodyPr/>
          <a:lstStyle/>
          <a:p>
            <a:r>
              <a:rPr lang="pl-PL"/>
              <a:t>Kliknij, aby edytować styl</a:t>
            </a:r>
          </a:p>
        </p:txBody>
      </p:sp>
      <p:sp>
        <p:nvSpPr>
          <p:cNvPr id="3" name="Symbol zastępczy tabeli 2"/>
          <p:cNvSpPr>
            <a:spLocks noGrp="1"/>
          </p:cNvSpPr>
          <p:nvPr>
            <p:ph type="tbl" idx="1"/>
          </p:nvPr>
        </p:nvSpPr>
        <p:spPr>
          <a:xfrm>
            <a:off x="685800" y="1981200"/>
            <a:ext cx="7772400" cy="4114800"/>
          </a:xfrm>
        </p:spPr>
        <p:txBody>
          <a:bodyPr/>
          <a:lstStyle/>
          <a:p>
            <a:endParaRPr lang="pl-PL"/>
          </a:p>
        </p:txBody>
      </p:sp>
      <p:sp>
        <p:nvSpPr>
          <p:cNvPr id="4" name="Symbol zastępczy daty 3"/>
          <p:cNvSpPr>
            <a:spLocks noGrp="1"/>
          </p:cNvSpPr>
          <p:nvPr>
            <p:ph type="dt" sz="half" idx="10"/>
          </p:nvPr>
        </p:nvSpPr>
        <p:spPr>
          <a:xfrm>
            <a:off x="685800" y="6248400"/>
            <a:ext cx="1905000" cy="457200"/>
          </a:xfrm>
        </p:spPr>
        <p:txBody>
          <a:bodyPr/>
          <a:lstStyle>
            <a:lvl1pPr>
              <a:defRPr/>
            </a:lvl1pPr>
          </a:lstStyle>
          <a:p>
            <a:endParaRPr lang="pl-PL"/>
          </a:p>
        </p:txBody>
      </p:sp>
      <p:sp>
        <p:nvSpPr>
          <p:cNvPr id="5" name="Symbol zastępczy stopki 4"/>
          <p:cNvSpPr>
            <a:spLocks noGrp="1"/>
          </p:cNvSpPr>
          <p:nvPr>
            <p:ph type="ftr" sz="quarter" idx="11"/>
          </p:nvPr>
        </p:nvSpPr>
        <p:spPr>
          <a:xfrm>
            <a:off x="3124200" y="6248400"/>
            <a:ext cx="2895600" cy="457200"/>
          </a:xfrm>
        </p:spPr>
        <p:txBody>
          <a:bodyPr/>
          <a:lstStyle>
            <a:lvl1pPr>
              <a:defRPr/>
            </a:lvl1pPr>
          </a:lstStyle>
          <a:p>
            <a:endParaRPr lang="pl-PL"/>
          </a:p>
        </p:txBody>
      </p:sp>
      <p:sp>
        <p:nvSpPr>
          <p:cNvPr id="6" name="Symbol zastępczy numeru slajdu 5"/>
          <p:cNvSpPr>
            <a:spLocks noGrp="1"/>
          </p:cNvSpPr>
          <p:nvPr>
            <p:ph type="sldNum" sz="quarter" idx="12"/>
          </p:nvPr>
        </p:nvSpPr>
        <p:spPr>
          <a:xfrm>
            <a:off x="6553200" y="6248400"/>
            <a:ext cx="1905000" cy="457200"/>
          </a:xfrm>
        </p:spPr>
        <p:txBody>
          <a:bodyPr/>
          <a:lstStyle>
            <a:lvl1pPr>
              <a:defRPr/>
            </a:lvl1pPr>
          </a:lstStyle>
          <a:p>
            <a:fld id="{F93E5EAE-E75C-4F1D-8AFE-9ABE0FBD076D}" type="slidenum">
              <a:rPr lang="pl-PL"/>
              <a:pPr/>
              <a:t>‹#›</a:t>
            </a:fld>
            <a:endParaRPr lang="pl-PL"/>
          </a:p>
        </p:txBody>
      </p:sp>
    </p:spTree>
    <p:extLst>
      <p:ext uri="{BB962C8B-B14F-4D97-AF65-F5344CB8AC3E}">
        <p14:creationId xmlns:p14="http://schemas.microsoft.com/office/powerpoint/2010/main" val="6809928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OverObj" preserve="1">
  <p:cSld name="Tytuł i tekst nad zawartością">
    <p:spTree>
      <p:nvGrpSpPr>
        <p:cNvPr id="1" name=""/>
        <p:cNvGrpSpPr/>
        <p:nvPr/>
      </p:nvGrpSpPr>
      <p:grpSpPr>
        <a:xfrm>
          <a:off x="0" y="0"/>
          <a:ext cx="0" cy="0"/>
          <a:chOff x="0" y="0"/>
          <a:chExt cx="0" cy="0"/>
        </a:xfrm>
      </p:grpSpPr>
      <p:sp>
        <p:nvSpPr>
          <p:cNvPr id="2" name="Tytuł 1"/>
          <p:cNvSpPr>
            <a:spLocks noGrp="1"/>
          </p:cNvSpPr>
          <p:nvPr>
            <p:ph type="title"/>
          </p:nvPr>
        </p:nvSpPr>
        <p:spPr>
          <a:xfrm>
            <a:off x="0" y="609600"/>
            <a:ext cx="9144000" cy="1143000"/>
          </a:xfrm>
        </p:spPr>
        <p:txBody>
          <a:bodyPr/>
          <a:lstStyle/>
          <a:p>
            <a:r>
              <a:rPr lang="pl-PL"/>
              <a:t>Kliknij, aby edytować styl</a:t>
            </a:r>
          </a:p>
        </p:txBody>
      </p:sp>
      <p:sp>
        <p:nvSpPr>
          <p:cNvPr id="3" name="Symbol zastępczy tekstu 2"/>
          <p:cNvSpPr>
            <a:spLocks noGrp="1"/>
          </p:cNvSpPr>
          <p:nvPr>
            <p:ph type="body" sz="half" idx="1"/>
          </p:nvPr>
        </p:nvSpPr>
        <p:spPr>
          <a:xfrm>
            <a:off x="685800" y="19812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85800" y="41148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a:xfrm>
            <a:off x="685800" y="6248400"/>
            <a:ext cx="1905000" cy="457200"/>
          </a:xfrm>
        </p:spPr>
        <p:txBody>
          <a:bodyPr/>
          <a:lstStyle>
            <a:lvl1pPr>
              <a:defRPr/>
            </a:lvl1pPr>
          </a:lstStyle>
          <a:p>
            <a:endParaRPr lang="pl-PL"/>
          </a:p>
        </p:txBody>
      </p:sp>
      <p:sp>
        <p:nvSpPr>
          <p:cNvPr id="6" name="Symbol zastępczy stopki 5"/>
          <p:cNvSpPr>
            <a:spLocks noGrp="1"/>
          </p:cNvSpPr>
          <p:nvPr>
            <p:ph type="ftr" sz="quarter" idx="11"/>
          </p:nvPr>
        </p:nvSpPr>
        <p:spPr>
          <a:xfrm>
            <a:off x="3124200" y="6248400"/>
            <a:ext cx="2895600" cy="457200"/>
          </a:xfrm>
        </p:spPr>
        <p:txBody>
          <a:bodyPr/>
          <a:lstStyle>
            <a:lvl1pPr>
              <a:defRPr/>
            </a:lvl1pPr>
          </a:lstStyle>
          <a:p>
            <a:endParaRPr lang="pl-PL"/>
          </a:p>
        </p:txBody>
      </p:sp>
      <p:sp>
        <p:nvSpPr>
          <p:cNvPr id="7" name="Symbol zastępczy numeru slajdu 6"/>
          <p:cNvSpPr>
            <a:spLocks noGrp="1"/>
          </p:cNvSpPr>
          <p:nvPr>
            <p:ph type="sldNum" sz="quarter" idx="12"/>
          </p:nvPr>
        </p:nvSpPr>
        <p:spPr>
          <a:xfrm>
            <a:off x="6553200" y="6248400"/>
            <a:ext cx="1905000" cy="457200"/>
          </a:xfrm>
        </p:spPr>
        <p:txBody>
          <a:bodyPr/>
          <a:lstStyle>
            <a:lvl1pPr>
              <a:defRPr/>
            </a:lvl1pPr>
          </a:lstStyle>
          <a:p>
            <a:fld id="{15C5D5FC-F8E0-4403-A141-4256482D38AF}" type="slidenum">
              <a:rPr lang="pl-PL"/>
              <a:pPr/>
              <a:t>‹#›</a:t>
            </a:fld>
            <a:endParaRPr lang="pl-PL"/>
          </a:p>
        </p:txBody>
      </p:sp>
    </p:spTree>
    <p:extLst>
      <p:ext uri="{BB962C8B-B14F-4D97-AF65-F5344CB8AC3E}">
        <p14:creationId xmlns:p14="http://schemas.microsoft.com/office/powerpoint/2010/main" val="5781735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70EB215E-B2B7-4C3E-97F7-73F46E477B63}" type="slidenum">
              <a:rPr lang="pl-PL"/>
              <a:pPr/>
              <a:t>‹#›</a:t>
            </a:fld>
            <a:endParaRPr lang="pl-PL"/>
          </a:p>
        </p:txBody>
      </p:sp>
    </p:spTree>
    <p:extLst>
      <p:ext uri="{BB962C8B-B14F-4D97-AF65-F5344CB8AC3E}">
        <p14:creationId xmlns:p14="http://schemas.microsoft.com/office/powerpoint/2010/main" val="27650802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0010BBB1-9E61-4CDE-A5B8-AFD542611615}" type="slidenum">
              <a:rPr lang="pl-PL"/>
              <a:pPr/>
              <a:t>‹#›</a:t>
            </a:fld>
            <a:endParaRPr lang="pl-PL"/>
          </a:p>
        </p:txBody>
      </p:sp>
    </p:spTree>
    <p:extLst>
      <p:ext uri="{BB962C8B-B14F-4D97-AF65-F5344CB8AC3E}">
        <p14:creationId xmlns:p14="http://schemas.microsoft.com/office/powerpoint/2010/main" val="2372430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C7ABBC52-8E45-4562-B765-5B933C2ED221}" type="slidenum">
              <a:rPr lang="pl-PL"/>
              <a:pPr/>
              <a:t>‹#›</a:t>
            </a:fld>
            <a:endParaRPr lang="pl-PL"/>
          </a:p>
        </p:txBody>
      </p:sp>
    </p:spTree>
    <p:extLst>
      <p:ext uri="{BB962C8B-B14F-4D97-AF65-F5344CB8AC3E}">
        <p14:creationId xmlns:p14="http://schemas.microsoft.com/office/powerpoint/2010/main" val="2271012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13738820-576C-47A5-9B92-695B01B1992B}" type="slidenum">
              <a:rPr lang="pl-PL"/>
              <a:pPr/>
              <a:t>‹#›</a:t>
            </a:fld>
            <a:endParaRPr lang="pl-PL"/>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92028A72-D7E1-4BC2-9534-797E2B1FC92E}" type="slidenum">
              <a:rPr lang="pl-PL"/>
              <a:pPr/>
              <a:t>‹#›</a:t>
            </a:fld>
            <a:endParaRPr lang="pl-PL"/>
          </a:p>
        </p:txBody>
      </p:sp>
    </p:spTree>
    <p:extLst>
      <p:ext uri="{BB962C8B-B14F-4D97-AF65-F5344CB8AC3E}">
        <p14:creationId xmlns:p14="http://schemas.microsoft.com/office/powerpoint/2010/main" val="1993023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lvl1pPr>
              <a:defRPr/>
            </a:lvl1pPr>
          </a:lstStyle>
          <a:p>
            <a:endParaRPr lang="pl-PL"/>
          </a:p>
        </p:txBody>
      </p:sp>
      <p:sp>
        <p:nvSpPr>
          <p:cNvPr id="8" name="Symbol zastępczy stopki 7"/>
          <p:cNvSpPr>
            <a:spLocks noGrp="1"/>
          </p:cNvSpPr>
          <p:nvPr>
            <p:ph type="ftr" sz="quarter" idx="11"/>
          </p:nvPr>
        </p:nvSpPr>
        <p:spPr/>
        <p:txBody>
          <a:bodyPr/>
          <a:lstStyle>
            <a:lvl1pPr>
              <a:defRPr/>
            </a:lvl1pPr>
          </a:lstStyle>
          <a:p>
            <a:endParaRPr lang="pl-PL"/>
          </a:p>
        </p:txBody>
      </p:sp>
      <p:sp>
        <p:nvSpPr>
          <p:cNvPr id="9" name="Symbol zastępczy numeru slajdu 8"/>
          <p:cNvSpPr>
            <a:spLocks noGrp="1"/>
          </p:cNvSpPr>
          <p:nvPr>
            <p:ph type="sldNum" sz="quarter" idx="12"/>
          </p:nvPr>
        </p:nvSpPr>
        <p:spPr/>
        <p:txBody>
          <a:bodyPr/>
          <a:lstStyle>
            <a:lvl1pPr>
              <a:defRPr/>
            </a:lvl1pPr>
          </a:lstStyle>
          <a:p>
            <a:fld id="{AE4015A0-DFA2-4160-A2C9-AE5163B70C01}" type="slidenum">
              <a:rPr lang="pl-PL"/>
              <a:pPr/>
              <a:t>‹#›</a:t>
            </a:fld>
            <a:endParaRPr lang="pl-PL"/>
          </a:p>
        </p:txBody>
      </p:sp>
    </p:spTree>
    <p:extLst>
      <p:ext uri="{BB962C8B-B14F-4D97-AF65-F5344CB8AC3E}">
        <p14:creationId xmlns:p14="http://schemas.microsoft.com/office/powerpoint/2010/main" val="36938875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lvl1pPr>
              <a:defRPr/>
            </a:lvl1pPr>
          </a:lstStyle>
          <a:p>
            <a:endParaRPr lang="pl-PL"/>
          </a:p>
        </p:txBody>
      </p:sp>
      <p:sp>
        <p:nvSpPr>
          <p:cNvPr id="4" name="Symbol zastępczy stopki 3"/>
          <p:cNvSpPr>
            <a:spLocks noGrp="1"/>
          </p:cNvSpPr>
          <p:nvPr>
            <p:ph type="ftr" sz="quarter" idx="11"/>
          </p:nvPr>
        </p:nvSpPr>
        <p:spPr/>
        <p:txBody>
          <a:bodyPr/>
          <a:lstStyle>
            <a:lvl1pPr>
              <a:defRPr/>
            </a:lvl1pPr>
          </a:lstStyle>
          <a:p>
            <a:endParaRPr lang="pl-PL"/>
          </a:p>
        </p:txBody>
      </p:sp>
      <p:sp>
        <p:nvSpPr>
          <p:cNvPr id="5" name="Symbol zastępczy numeru slajdu 4"/>
          <p:cNvSpPr>
            <a:spLocks noGrp="1"/>
          </p:cNvSpPr>
          <p:nvPr>
            <p:ph type="sldNum" sz="quarter" idx="12"/>
          </p:nvPr>
        </p:nvSpPr>
        <p:spPr/>
        <p:txBody>
          <a:bodyPr/>
          <a:lstStyle>
            <a:lvl1pPr>
              <a:defRPr/>
            </a:lvl1pPr>
          </a:lstStyle>
          <a:p>
            <a:fld id="{54D65B2E-8B38-469E-995B-CA6FE2F260D5}" type="slidenum">
              <a:rPr lang="pl-PL"/>
              <a:pPr/>
              <a:t>‹#›</a:t>
            </a:fld>
            <a:endParaRPr lang="pl-PL"/>
          </a:p>
        </p:txBody>
      </p:sp>
    </p:spTree>
    <p:extLst>
      <p:ext uri="{BB962C8B-B14F-4D97-AF65-F5344CB8AC3E}">
        <p14:creationId xmlns:p14="http://schemas.microsoft.com/office/powerpoint/2010/main" val="7442726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lvl1pPr>
              <a:defRPr/>
            </a:lvl1pPr>
          </a:lstStyle>
          <a:p>
            <a:endParaRPr lang="pl-PL"/>
          </a:p>
        </p:txBody>
      </p:sp>
      <p:sp>
        <p:nvSpPr>
          <p:cNvPr id="3" name="Symbol zastępczy stopki 2"/>
          <p:cNvSpPr>
            <a:spLocks noGrp="1"/>
          </p:cNvSpPr>
          <p:nvPr>
            <p:ph type="ftr" sz="quarter" idx="11"/>
          </p:nvPr>
        </p:nvSpPr>
        <p:spPr/>
        <p:txBody>
          <a:bodyPr/>
          <a:lstStyle>
            <a:lvl1pPr>
              <a:defRPr/>
            </a:lvl1pPr>
          </a:lstStyle>
          <a:p>
            <a:endParaRPr lang="pl-PL"/>
          </a:p>
        </p:txBody>
      </p:sp>
      <p:sp>
        <p:nvSpPr>
          <p:cNvPr id="4" name="Symbol zastępczy numeru slajdu 3"/>
          <p:cNvSpPr>
            <a:spLocks noGrp="1"/>
          </p:cNvSpPr>
          <p:nvPr>
            <p:ph type="sldNum" sz="quarter" idx="12"/>
          </p:nvPr>
        </p:nvSpPr>
        <p:spPr/>
        <p:txBody>
          <a:bodyPr/>
          <a:lstStyle>
            <a:lvl1pPr>
              <a:defRPr/>
            </a:lvl1pPr>
          </a:lstStyle>
          <a:p>
            <a:fld id="{E91E05C9-ABFA-4BCC-B351-FDF3CA8D6C09}" type="slidenum">
              <a:rPr lang="pl-PL"/>
              <a:pPr/>
              <a:t>‹#›</a:t>
            </a:fld>
            <a:endParaRPr lang="pl-PL"/>
          </a:p>
        </p:txBody>
      </p:sp>
    </p:spTree>
    <p:extLst>
      <p:ext uri="{BB962C8B-B14F-4D97-AF65-F5344CB8AC3E}">
        <p14:creationId xmlns:p14="http://schemas.microsoft.com/office/powerpoint/2010/main" val="33748768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E4638A53-04E0-42E6-8D84-ADB1E5520AF4}" type="slidenum">
              <a:rPr lang="pl-PL"/>
              <a:pPr/>
              <a:t>‹#›</a:t>
            </a:fld>
            <a:endParaRPr lang="pl-PL"/>
          </a:p>
        </p:txBody>
      </p:sp>
    </p:spTree>
    <p:extLst>
      <p:ext uri="{BB962C8B-B14F-4D97-AF65-F5344CB8AC3E}">
        <p14:creationId xmlns:p14="http://schemas.microsoft.com/office/powerpoint/2010/main" val="38640050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7D547AAA-1E49-4C9F-B996-FF5A3152A934}" type="slidenum">
              <a:rPr lang="pl-PL"/>
              <a:pPr/>
              <a:t>‹#›</a:t>
            </a:fld>
            <a:endParaRPr lang="pl-PL"/>
          </a:p>
        </p:txBody>
      </p:sp>
    </p:spTree>
    <p:extLst>
      <p:ext uri="{BB962C8B-B14F-4D97-AF65-F5344CB8AC3E}">
        <p14:creationId xmlns:p14="http://schemas.microsoft.com/office/powerpoint/2010/main" val="12293771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8E4CD0B8-9F03-4D87-9316-C21A14FBD515}" type="slidenum">
              <a:rPr lang="pl-PL"/>
              <a:pPr/>
              <a:t>‹#›</a:t>
            </a:fld>
            <a:endParaRPr lang="pl-PL"/>
          </a:p>
        </p:txBody>
      </p:sp>
    </p:spTree>
    <p:extLst>
      <p:ext uri="{BB962C8B-B14F-4D97-AF65-F5344CB8AC3E}">
        <p14:creationId xmlns:p14="http://schemas.microsoft.com/office/powerpoint/2010/main" val="18926751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58000" y="609600"/>
            <a:ext cx="2286000" cy="5486400"/>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0" y="609600"/>
            <a:ext cx="6705600" cy="54864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941743B8-D93F-4C13-B48A-496642C38F86}" type="slidenum">
              <a:rPr lang="pl-PL"/>
              <a:pPr/>
              <a:t>‹#›</a:t>
            </a:fld>
            <a:endParaRPr lang="pl-PL"/>
          </a:p>
        </p:txBody>
      </p:sp>
    </p:spTree>
    <p:extLst>
      <p:ext uri="{BB962C8B-B14F-4D97-AF65-F5344CB8AC3E}">
        <p14:creationId xmlns:p14="http://schemas.microsoft.com/office/powerpoint/2010/main" val="27750479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B0DE0114-CA80-4672-80FE-A4A62A61B8C4}" type="slidenum">
              <a:rPr lang="pl-PL"/>
              <a:pPr/>
              <a:t>‹#›</a:t>
            </a:fld>
            <a:endParaRPr lang="pl-PL"/>
          </a:p>
        </p:txBody>
      </p:sp>
    </p:spTree>
    <p:extLst>
      <p:ext uri="{BB962C8B-B14F-4D97-AF65-F5344CB8AC3E}">
        <p14:creationId xmlns:p14="http://schemas.microsoft.com/office/powerpoint/2010/main" val="8528700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695BF1F8-90AD-4E17-816C-D2D289E52EDA}" type="slidenum">
              <a:rPr lang="pl-PL"/>
              <a:pPr/>
              <a:t>‹#›</a:t>
            </a:fld>
            <a:endParaRPr lang="pl-PL"/>
          </a:p>
        </p:txBody>
      </p:sp>
    </p:spTree>
    <p:extLst>
      <p:ext uri="{BB962C8B-B14F-4D97-AF65-F5344CB8AC3E}">
        <p14:creationId xmlns:p14="http://schemas.microsoft.com/office/powerpoint/2010/main" val="169828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DBE91E46-1DE8-43B0-BBA4-600321027B84}" type="slidenum">
              <a:rPr lang="pl-PL"/>
              <a:pPr/>
              <a:t>‹#›</a:t>
            </a:fld>
            <a:endParaRPr lang="pl-PL"/>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0CFFD3D8-ACCE-49CC-89F3-8D648DA7F30D}" type="slidenum">
              <a:rPr lang="pl-PL"/>
              <a:pPr/>
              <a:t>‹#›</a:t>
            </a:fld>
            <a:endParaRPr lang="pl-PL"/>
          </a:p>
        </p:txBody>
      </p:sp>
    </p:spTree>
    <p:extLst>
      <p:ext uri="{BB962C8B-B14F-4D97-AF65-F5344CB8AC3E}">
        <p14:creationId xmlns:p14="http://schemas.microsoft.com/office/powerpoint/2010/main" val="30785744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70FE48B1-2C35-4352-8802-6EAB5665666B}" type="slidenum">
              <a:rPr lang="pl-PL"/>
              <a:pPr/>
              <a:t>‹#›</a:t>
            </a:fld>
            <a:endParaRPr lang="pl-PL"/>
          </a:p>
        </p:txBody>
      </p:sp>
    </p:spTree>
    <p:extLst>
      <p:ext uri="{BB962C8B-B14F-4D97-AF65-F5344CB8AC3E}">
        <p14:creationId xmlns:p14="http://schemas.microsoft.com/office/powerpoint/2010/main" val="16214654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lvl1pPr>
              <a:defRPr/>
            </a:lvl1pPr>
          </a:lstStyle>
          <a:p>
            <a:endParaRPr lang="pl-PL"/>
          </a:p>
        </p:txBody>
      </p:sp>
      <p:sp>
        <p:nvSpPr>
          <p:cNvPr id="8" name="Symbol zastępczy stopki 7"/>
          <p:cNvSpPr>
            <a:spLocks noGrp="1"/>
          </p:cNvSpPr>
          <p:nvPr>
            <p:ph type="ftr" sz="quarter" idx="11"/>
          </p:nvPr>
        </p:nvSpPr>
        <p:spPr/>
        <p:txBody>
          <a:bodyPr/>
          <a:lstStyle>
            <a:lvl1pPr>
              <a:defRPr/>
            </a:lvl1pPr>
          </a:lstStyle>
          <a:p>
            <a:endParaRPr lang="pl-PL"/>
          </a:p>
        </p:txBody>
      </p:sp>
      <p:sp>
        <p:nvSpPr>
          <p:cNvPr id="9" name="Symbol zastępczy numeru slajdu 8"/>
          <p:cNvSpPr>
            <a:spLocks noGrp="1"/>
          </p:cNvSpPr>
          <p:nvPr>
            <p:ph type="sldNum" sz="quarter" idx="12"/>
          </p:nvPr>
        </p:nvSpPr>
        <p:spPr/>
        <p:txBody>
          <a:bodyPr/>
          <a:lstStyle>
            <a:lvl1pPr>
              <a:defRPr/>
            </a:lvl1pPr>
          </a:lstStyle>
          <a:p>
            <a:fld id="{2DBBCDFA-3561-4FF0-B73F-F09D4ADB5231}" type="slidenum">
              <a:rPr lang="pl-PL"/>
              <a:pPr/>
              <a:t>‹#›</a:t>
            </a:fld>
            <a:endParaRPr lang="pl-PL"/>
          </a:p>
        </p:txBody>
      </p:sp>
    </p:spTree>
    <p:extLst>
      <p:ext uri="{BB962C8B-B14F-4D97-AF65-F5344CB8AC3E}">
        <p14:creationId xmlns:p14="http://schemas.microsoft.com/office/powerpoint/2010/main" val="31929915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lvl1pPr>
              <a:defRPr/>
            </a:lvl1pPr>
          </a:lstStyle>
          <a:p>
            <a:endParaRPr lang="pl-PL"/>
          </a:p>
        </p:txBody>
      </p:sp>
      <p:sp>
        <p:nvSpPr>
          <p:cNvPr id="4" name="Symbol zastępczy stopki 3"/>
          <p:cNvSpPr>
            <a:spLocks noGrp="1"/>
          </p:cNvSpPr>
          <p:nvPr>
            <p:ph type="ftr" sz="quarter" idx="11"/>
          </p:nvPr>
        </p:nvSpPr>
        <p:spPr/>
        <p:txBody>
          <a:bodyPr/>
          <a:lstStyle>
            <a:lvl1pPr>
              <a:defRPr/>
            </a:lvl1pPr>
          </a:lstStyle>
          <a:p>
            <a:endParaRPr lang="pl-PL"/>
          </a:p>
        </p:txBody>
      </p:sp>
      <p:sp>
        <p:nvSpPr>
          <p:cNvPr id="5" name="Symbol zastępczy numeru slajdu 4"/>
          <p:cNvSpPr>
            <a:spLocks noGrp="1"/>
          </p:cNvSpPr>
          <p:nvPr>
            <p:ph type="sldNum" sz="quarter" idx="12"/>
          </p:nvPr>
        </p:nvSpPr>
        <p:spPr/>
        <p:txBody>
          <a:bodyPr/>
          <a:lstStyle>
            <a:lvl1pPr>
              <a:defRPr/>
            </a:lvl1pPr>
          </a:lstStyle>
          <a:p>
            <a:fld id="{7EA7D5BA-7B5D-4554-80C2-3FC74BB906F0}" type="slidenum">
              <a:rPr lang="pl-PL"/>
              <a:pPr/>
              <a:t>‹#›</a:t>
            </a:fld>
            <a:endParaRPr lang="pl-PL"/>
          </a:p>
        </p:txBody>
      </p:sp>
    </p:spTree>
    <p:extLst>
      <p:ext uri="{BB962C8B-B14F-4D97-AF65-F5344CB8AC3E}">
        <p14:creationId xmlns:p14="http://schemas.microsoft.com/office/powerpoint/2010/main" val="38704238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lvl1pPr>
              <a:defRPr/>
            </a:lvl1pPr>
          </a:lstStyle>
          <a:p>
            <a:endParaRPr lang="pl-PL"/>
          </a:p>
        </p:txBody>
      </p:sp>
      <p:sp>
        <p:nvSpPr>
          <p:cNvPr id="3" name="Symbol zastępczy stopki 2"/>
          <p:cNvSpPr>
            <a:spLocks noGrp="1"/>
          </p:cNvSpPr>
          <p:nvPr>
            <p:ph type="ftr" sz="quarter" idx="11"/>
          </p:nvPr>
        </p:nvSpPr>
        <p:spPr/>
        <p:txBody>
          <a:bodyPr/>
          <a:lstStyle>
            <a:lvl1pPr>
              <a:defRPr/>
            </a:lvl1pPr>
          </a:lstStyle>
          <a:p>
            <a:endParaRPr lang="pl-PL"/>
          </a:p>
        </p:txBody>
      </p:sp>
      <p:sp>
        <p:nvSpPr>
          <p:cNvPr id="4" name="Symbol zastępczy numeru slajdu 3"/>
          <p:cNvSpPr>
            <a:spLocks noGrp="1"/>
          </p:cNvSpPr>
          <p:nvPr>
            <p:ph type="sldNum" sz="quarter" idx="12"/>
          </p:nvPr>
        </p:nvSpPr>
        <p:spPr/>
        <p:txBody>
          <a:bodyPr/>
          <a:lstStyle>
            <a:lvl1pPr>
              <a:defRPr/>
            </a:lvl1pPr>
          </a:lstStyle>
          <a:p>
            <a:fld id="{2352772B-FB6B-454C-A767-F8EB4B21AB12}" type="slidenum">
              <a:rPr lang="pl-PL"/>
              <a:pPr/>
              <a:t>‹#›</a:t>
            </a:fld>
            <a:endParaRPr lang="pl-PL"/>
          </a:p>
        </p:txBody>
      </p:sp>
    </p:spTree>
    <p:extLst>
      <p:ext uri="{BB962C8B-B14F-4D97-AF65-F5344CB8AC3E}">
        <p14:creationId xmlns:p14="http://schemas.microsoft.com/office/powerpoint/2010/main" val="39351216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3CAFB90F-34AB-442F-AC45-21E49503B9E5}" type="slidenum">
              <a:rPr lang="pl-PL"/>
              <a:pPr/>
              <a:t>‹#›</a:t>
            </a:fld>
            <a:endParaRPr lang="pl-PL"/>
          </a:p>
        </p:txBody>
      </p:sp>
    </p:spTree>
    <p:extLst>
      <p:ext uri="{BB962C8B-B14F-4D97-AF65-F5344CB8AC3E}">
        <p14:creationId xmlns:p14="http://schemas.microsoft.com/office/powerpoint/2010/main" val="30337598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lvl1pPr>
              <a:defRPr/>
            </a:lvl1pPr>
          </a:lstStyle>
          <a:p>
            <a:endParaRPr lang="pl-PL"/>
          </a:p>
        </p:txBody>
      </p:sp>
      <p:sp>
        <p:nvSpPr>
          <p:cNvPr id="6" name="Symbol zastępczy stopki 5"/>
          <p:cNvSpPr>
            <a:spLocks noGrp="1"/>
          </p:cNvSpPr>
          <p:nvPr>
            <p:ph type="ftr" sz="quarter" idx="11"/>
          </p:nvPr>
        </p:nvSpPr>
        <p:spPr/>
        <p:txBody>
          <a:bodyPr/>
          <a:lstStyle>
            <a:lvl1pPr>
              <a:defRPr/>
            </a:lvl1pPr>
          </a:lstStyle>
          <a:p>
            <a:endParaRPr lang="pl-PL"/>
          </a:p>
        </p:txBody>
      </p:sp>
      <p:sp>
        <p:nvSpPr>
          <p:cNvPr id="7" name="Symbol zastępczy numeru slajdu 6"/>
          <p:cNvSpPr>
            <a:spLocks noGrp="1"/>
          </p:cNvSpPr>
          <p:nvPr>
            <p:ph type="sldNum" sz="quarter" idx="12"/>
          </p:nvPr>
        </p:nvSpPr>
        <p:spPr/>
        <p:txBody>
          <a:bodyPr/>
          <a:lstStyle>
            <a:lvl1pPr>
              <a:defRPr/>
            </a:lvl1pPr>
          </a:lstStyle>
          <a:p>
            <a:fld id="{19838950-FF23-48D0-AF67-9498809A7CF5}" type="slidenum">
              <a:rPr lang="pl-PL"/>
              <a:pPr/>
              <a:t>‹#›</a:t>
            </a:fld>
            <a:endParaRPr lang="pl-PL"/>
          </a:p>
        </p:txBody>
      </p:sp>
    </p:spTree>
    <p:extLst>
      <p:ext uri="{BB962C8B-B14F-4D97-AF65-F5344CB8AC3E}">
        <p14:creationId xmlns:p14="http://schemas.microsoft.com/office/powerpoint/2010/main" val="33738100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ED746783-A932-47CC-8091-1725FBB23D45}" type="slidenum">
              <a:rPr lang="pl-PL"/>
              <a:pPr/>
              <a:t>‹#›</a:t>
            </a:fld>
            <a:endParaRPr lang="pl-PL"/>
          </a:p>
        </p:txBody>
      </p:sp>
    </p:spTree>
    <p:extLst>
      <p:ext uri="{BB962C8B-B14F-4D97-AF65-F5344CB8AC3E}">
        <p14:creationId xmlns:p14="http://schemas.microsoft.com/office/powerpoint/2010/main" val="22854324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15100" y="609600"/>
            <a:ext cx="1943100" cy="5486400"/>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85800" y="609600"/>
            <a:ext cx="5676900" cy="54864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lvl1pPr>
              <a:defRPr/>
            </a:lvl1pPr>
          </a:lstStyle>
          <a:p>
            <a:endParaRPr lang="pl-PL"/>
          </a:p>
        </p:txBody>
      </p:sp>
      <p:sp>
        <p:nvSpPr>
          <p:cNvPr id="5" name="Symbol zastępczy stopki 4"/>
          <p:cNvSpPr>
            <a:spLocks noGrp="1"/>
          </p:cNvSpPr>
          <p:nvPr>
            <p:ph type="ftr" sz="quarter" idx="11"/>
          </p:nvPr>
        </p:nvSpPr>
        <p:spPr/>
        <p:txBody>
          <a:bodyPr/>
          <a:lstStyle>
            <a:lvl1pPr>
              <a:defRPr/>
            </a:lvl1pPr>
          </a:lstStyle>
          <a:p>
            <a:endParaRPr lang="pl-PL"/>
          </a:p>
        </p:txBody>
      </p:sp>
      <p:sp>
        <p:nvSpPr>
          <p:cNvPr id="6" name="Symbol zastępczy numeru slajdu 5"/>
          <p:cNvSpPr>
            <a:spLocks noGrp="1"/>
          </p:cNvSpPr>
          <p:nvPr>
            <p:ph type="sldNum" sz="quarter" idx="12"/>
          </p:nvPr>
        </p:nvSpPr>
        <p:spPr/>
        <p:txBody>
          <a:bodyPr/>
          <a:lstStyle>
            <a:lvl1pPr>
              <a:defRPr/>
            </a:lvl1pPr>
          </a:lstStyle>
          <a:p>
            <a:fld id="{B2B5EC84-D3EA-4855-BB3B-B77B7F69A029}" type="slidenum">
              <a:rPr lang="pl-PL"/>
              <a:pPr/>
              <a:t>‹#›</a:t>
            </a:fld>
            <a:endParaRPr lang="pl-PL"/>
          </a:p>
        </p:txBody>
      </p:sp>
    </p:spTree>
    <p:extLst>
      <p:ext uri="{BB962C8B-B14F-4D97-AF65-F5344CB8AC3E}">
        <p14:creationId xmlns:p14="http://schemas.microsoft.com/office/powerpoint/2010/main" val="15899874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OverObj" preserve="1">
  <p:cSld name="Tytuł i tekst nad zawartością">
    <p:spTree>
      <p:nvGrpSpPr>
        <p:cNvPr id="1" name=""/>
        <p:cNvGrpSpPr/>
        <p:nvPr/>
      </p:nvGrpSpPr>
      <p:grpSpPr>
        <a:xfrm>
          <a:off x="0" y="0"/>
          <a:ext cx="0" cy="0"/>
          <a:chOff x="0" y="0"/>
          <a:chExt cx="0" cy="0"/>
        </a:xfrm>
      </p:grpSpPr>
      <p:sp>
        <p:nvSpPr>
          <p:cNvPr id="2" name="Tytuł 1"/>
          <p:cNvSpPr>
            <a:spLocks noGrp="1"/>
          </p:cNvSpPr>
          <p:nvPr>
            <p:ph type="title"/>
          </p:nvPr>
        </p:nvSpPr>
        <p:spPr>
          <a:xfrm>
            <a:off x="685800" y="609600"/>
            <a:ext cx="7772400" cy="1143000"/>
          </a:xfrm>
        </p:spPr>
        <p:txBody>
          <a:bodyPr/>
          <a:lstStyle/>
          <a:p>
            <a:r>
              <a:rPr lang="pl-PL"/>
              <a:t>Kliknij, aby edytować styl</a:t>
            </a:r>
          </a:p>
        </p:txBody>
      </p:sp>
      <p:sp>
        <p:nvSpPr>
          <p:cNvPr id="3" name="Symbol zastępczy tekstu 2"/>
          <p:cNvSpPr>
            <a:spLocks noGrp="1"/>
          </p:cNvSpPr>
          <p:nvPr>
            <p:ph type="body" sz="half" idx="1"/>
          </p:nvPr>
        </p:nvSpPr>
        <p:spPr>
          <a:xfrm>
            <a:off x="685800" y="19812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85800" y="4114800"/>
            <a:ext cx="7772400" cy="1981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a:xfrm>
            <a:off x="685800" y="6248400"/>
            <a:ext cx="1905000" cy="457200"/>
          </a:xfrm>
        </p:spPr>
        <p:txBody>
          <a:bodyPr/>
          <a:lstStyle>
            <a:lvl1pPr>
              <a:defRPr/>
            </a:lvl1pPr>
          </a:lstStyle>
          <a:p>
            <a:endParaRPr lang="pl-PL"/>
          </a:p>
        </p:txBody>
      </p:sp>
      <p:sp>
        <p:nvSpPr>
          <p:cNvPr id="6" name="Symbol zastępczy stopki 5"/>
          <p:cNvSpPr>
            <a:spLocks noGrp="1"/>
          </p:cNvSpPr>
          <p:nvPr>
            <p:ph type="ftr" sz="quarter" idx="11"/>
          </p:nvPr>
        </p:nvSpPr>
        <p:spPr>
          <a:xfrm>
            <a:off x="3124200" y="6248400"/>
            <a:ext cx="2895600" cy="457200"/>
          </a:xfrm>
        </p:spPr>
        <p:txBody>
          <a:bodyPr/>
          <a:lstStyle>
            <a:lvl1pPr>
              <a:defRPr/>
            </a:lvl1pPr>
          </a:lstStyle>
          <a:p>
            <a:endParaRPr lang="pl-PL"/>
          </a:p>
        </p:txBody>
      </p:sp>
      <p:sp>
        <p:nvSpPr>
          <p:cNvPr id="7" name="Symbol zastępczy numeru slajdu 6"/>
          <p:cNvSpPr>
            <a:spLocks noGrp="1"/>
          </p:cNvSpPr>
          <p:nvPr>
            <p:ph type="sldNum" sz="quarter" idx="12"/>
          </p:nvPr>
        </p:nvSpPr>
        <p:spPr>
          <a:xfrm>
            <a:off x="6553200" y="6248400"/>
            <a:ext cx="1905000" cy="457200"/>
          </a:xfrm>
        </p:spPr>
        <p:txBody>
          <a:bodyPr/>
          <a:lstStyle>
            <a:lvl1pPr>
              <a:defRPr/>
            </a:lvl1pPr>
          </a:lstStyle>
          <a:p>
            <a:fld id="{47F7AFD6-D7B6-4BDA-9A13-4681C311FA3B}" type="slidenum">
              <a:rPr lang="pl-PL"/>
              <a:pPr/>
              <a:t>‹#›</a:t>
            </a:fld>
            <a:endParaRPr lang="pl-PL"/>
          </a:p>
        </p:txBody>
      </p:sp>
    </p:spTree>
    <p:extLst>
      <p:ext uri="{BB962C8B-B14F-4D97-AF65-F5344CB8AC3E}">
        <p14:creationId xmlns:p14="http://schemas.microsoft.com/office/powerpoint/2010/main" val="2226322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amma/>
                <a:tint val="89412"/>
                <a:invGamma/>
              </a:srgbClr>
            </a:gs>
            <a:gs pos="100000">
              <a:srgbClr val="FFFF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l-PL"/>
              <a:t>Kliknij, aby edytować styl tytułu z Wzorca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a:t>Kliknij, aby edytować style tekstu z Wzorca</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pl-P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pl-P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A780C35-7384-40AE-8F7A-04DB164F4B2D}" type="slidenum">
              <a:rPr lang="pl-PL"/>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AF5F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solidFill>
            <a:srgbClr val="FFCCFF"/>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l-PL"/>
              <a:t>Kliknij, aby edytować styl wzorca tytułu</a:t>
            </a:r>
          </a:p>
        </p:txBody>
      </p:sp>
      <p:sp>
        <p:nvSpPr>
          <p:cNvPr id="1027" name="Rectangle 3"/>
          <p:cNvSpPr>
            <a:spLocks noGrp="1" noChangeArrowheads="1"/>
          </p:cNvSpPr>
          <p:nvPr>
            <p:ph type="body" idx="1"/>
          </p:nvPr>
        </p:nvSpPr>
        <p:spPr bwMode="auto">
          <a:xfrm>
            <a:off x="457200" y="1600202"/>
            <a:ext cx="8229600" cy="4525963"/>
          </a:xfrm>
          <a:prstGeom prst="rect">
            <a:avLst/>
          </a:prstGeom>
          <a:solidFill>
            <a:srgbClr val="FBF8C3"/>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pl-PL"/>
          </a:p>
        </p:txBody>
      </p:sp>
      <p:sp>
        <p:nvSpPr>
          <p:cNvPr id="1029" name="Rectangle 5"/>
          <p:cNvSpPr>
            <a:spLocks noGrp="1" noChangeArrowheads="1"/>
          </p:cNvSpPr>
          <p:nvPr>
            <p:ph type="ftr" sz="quarter" idx="3"/>
          </p:nvPr>
        </p:nvSpPr>
        <p:spPr bwMode="auto">
          <a:xfrm>
            <a:off x="3132138"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pl-PL"/>
          </a:p>
        </p:txBody>
      </p:sp>
      <p:sp>
        <p:nvSpPr>
          <p:cNvPr id="1030" name="Rectangle 6"/>
          <p:cNvSpPr>
            <a:spLocks noGrp="1" noChangeArrowheads="1"/>
          </p:cNvSpPr>
          <p:nvPr>
            <p:ph type="sldNum" sz="quarter" idx="4"/>
          </p:nvPr>
        </p:nvSpPr>
        <p:spPr bwMode="auto">
          <a:xfrm>
            <a:off x="6659563"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C35AE2C-19D2-47C9-A02F-DE84822B1068}" type="slidenum">
              <a:rPr lang="pl-PL"/>
              <a:pPr/>
              <a:t>‹#›</a:t>
            </a:fld>
            <a:endParaRPr lang="pl-PL"/>
          </a:p>
        </p:txBody>
      </p:sp>
    </p:spTree>
    <p:extLst>
      <p:ext uri="{BB962C8B-B14F-4D97-AF65-F5344CB8AC3E}">
        <p14:creationId xmlns:p14="http://schemas.microsoft.com/office/powerpoint/2010/main" val="417401782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333375"/>
            <a:ext cx="8229600" cy="1143000"/>
          </a:xfrm>
          <a:prstGeom prst="rect">
            <a:avLst/>
          </a:prstGeom>
          <a:solidFill>
            <a:srgbClr val="F7C389"/>
          </a:solidFill>
          <a:ln w="9525">
            <a:solidFill>
              <a:srgbClr val="7D2205"/>
            </a:solidFill>
            <a:miter lim="800000"/>
            <a:headEnd/>
            <a:tailEnd/>
          </a:ln>
          <a:effectLst/>
        </p:spPr>
        <p:txBody>
          <a:bodyPr vert="horz" wrap="square" lIns="91440" tIns="45720" rIns="91440" bIns="45720" numCol="1" anchor="ctr" anchorCtr="0" compatLnSpc="1">
            <a:prstTxWarp prst="textNoShape">
              <a:avLst/>
            </a:prstTxWarp>
          </a:bodyPr>
          <a:lstStyle/>
          <a:p>
            <a:pPr lvl="0"/>
            <a:r>
              <a:rPr lang="pl-PL"/>
              <a:t>Kliknij, aby edytować styl wzorca tytułu</a:t>
            </a:r>
          </a:p>
        </p:txBody>
      </p:sp>
      <p:sp>
        <p:nvSpPr>
          <p:cNvPr id="1027" name="Rectangle 3"/>
          <p:cNvSpPr>
            <a:spLocks noGrp="1" noChangeArrowheads="1"/>
          </p:cNvSpPr>
          <p:nvPr>
            <p:ph type="body" idx="1"/>
          </p:nvPr>
        </p:nvSpPr>
        <p:spPr bwMode="auto">
          <a:xfrm>
            <a:off x="457200" y="1600204"/>
            <a:ext cx="8229600" cy="4525963"/>
          </a:xfrm>
          <a:prstGeom prst="rect">
            <a:avLst/>
          </a:prstGeom>
          <a:solidFill>
            <a:srgbClr val="C9F1C9"/>
          </a:solidFill>
          <a:ln w="9525">
            <a:solidFill>
              <a:srgbClr val="7D2205"/>
            </a:solidFill>
            <a:miter lim="800000"/>
            <a:headEnd/>
            <a:tailEnd/>
          </a:ln>
          <a:effectLst/>
        </p:spPr>
        <p:txBody>
          <a:bodyPr vert="horz" wrap="square" lIns="91440" tIns="45720" rIns="91440" bIns="45720" numCol="1" anchor="t" anchorCtr="0" compatLnSpc="1">
            <a:prstTxWarp prst="textNoShape">
              <a:avLst/>
            </a:prstTxWarp>
          </a:bodyPr>
          <a:lstStyle/>
          <a:p>
            <a:pPr lvl="1"/>
            <a:r>
              <a:rPr lang="pl-PL"/>
              <a:t>Drugi poziom</a:t>
            </a:r>
          </a:p>
          <a:p>
            <a:pPr lvl="2"/>
            <a:r>
              <a:rPr lang="pl-PL"/>
              <a:t>Trzeci poziom</a:t>
            </a:r>
          </a:p>
          <a:p>
            <a:pPr lvl="3"/>
            <a:r>
              <a:rPr lang="pl-PL"/>
              <a:t>Czwarty Kliknij, aby edytować style wzorca tekstu</a:t>
            </a:r>
          </a:p>
          <a:p>
            <a:pPr lvl="3"/>
            <a:r>
              <a:rPr lang="pl-PL"/>
              <a:t>poziom</a:t>
            </a:r>
          </a:p>
          <a:p>
            <a:pPr lvl="4"/>
            <a:r>
              <a:rPr lang="pl-PL"/>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endParaRPr lang="pl-P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pl-P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C35090D0-B247-48D1-A8DA-484CB6FBB099}" type="slidenum">
              <a:rPr lang="pl-PL"/>
              <a:pPr/>
              <a:t>‹#›</a:t>
            </a:fld>
            <a:endParaRPr lang="pl-PL"/>
          </a:p>
        </p:txBody>
      </p:sp>
    </p:spTree>
    <p:extLst>
      <p:ext uri="{BB962C8B-B14F-4D97-AF65-F5344CB8AC3E}">
        <p14:creationId xmlns:p14="http://schemas.microsoft.com/office/powerpoint/2010/main" val="408653822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ransition advClick="0">
    <p:cover dir="r"/>
  </p:transition>
  <p:hf hdr="0" ftr="0" dt="0"/>
  <p:txStyles>
    <p:titleStyle>
      <a:lvl1pPr algn="ctr" rtl="0" fontAlgn="base">
        <a:spcBef>
          <a:spcPct val="0"/>
        </a:spcBef>
        <a:spcAft>
          <a:spcPct val="0"/>
        </a:spcAft>
        <a:defRPr sz="4000" b="1">
          <a:solidFill>
            <a:srgbClr val="7D2205"/>
          </a:solidFill>
          <a:latin typeface="+mj-lt"/>
          <a:ea typeface="+mj-ea"/>
          <a:cs typeface="+mj-cs"/>
        </a:defRPr>
      </a:lvl1pPr>
      <a:lvl2pPr algn="ctr" rtl="0" fontAlgn="base">
        <a:spcBef>
          <a:spcPct val="0"/>
        </a:spcBef>
        <a:spcAft>
          <a:spcPct val="0"/>
        </a:spcAft>
        <a:defRPr sz="4000" b="1">
          <a:solidFill>
            <a:srgbClr val="7D2205"/>
          </a:solidFill>
          <a:latin typeface="Comic Sans MS" pitchFamily="66" charset="0"/>
        </a:defRPr>
      </a:lvl2pPr>
      <a:lvl3pPr algn="ctr" rtl="0" fontAlgn="base">
        <a:spcBef>
          <a:spcPct val="0"/>
        </a:spcBef>
        <a:spcAft>
          <a:spcPct val="0"/>
        </a:spcAft>
        <a:defRPr sz="4000" b="1">
          <a:solidFill>
            <a:srgbClr val="7D2205"/>
          </a:solidFill>
          <a:latin typeface="Comic Sans MS" pitchFamily="66" charset="0"/>
        </a:defRPr>
      </a:lvl3pPr>
      <a:lvl4pPr algn="ctr" rtl="0" fontAlgn="base">
        <a:spcBef>
          <a:spcPct val="0"/>
        </a:spcBef>
        <a:spcAft>
          <a:spcPct val="0"/>
        </a:spcAft>
        <a:defRPr sz="4000" b="1">
          <a:solidFill>
            <a:srgbClr val="7D2205"/>
          </a:solidFill>
          <a:latin typeface="Comic Sans MS" pitchFamily="66" charset="0"/>
        </a:defRPr>
      </a:lvl4pPr>
      <a:lvl5pPr algn="ctr" rtl="0" fontAlgn="base">
        <a:spcBef>
          <a:spcPct val="0"/>
        </a:spcBef>
        <a:spcAft>
          <a:spcPct val="0"/>
        </a:spcAft>
        <a:defRPr sz="4000" b="1">
          <a:solidFill>
            <a:srgbClr val="7D2205"/>
          </a:solidFill>
          <a:latin typeface="Comic Sans MS" pitchFamily="66" charset="0"/>
        </a:defRPr>
      </a:lvl5pPr>
      <a:lvl6pPr marL="457200" algn="ctr" rtl="0" fontAlgn="base">
        <a:spcBef>
          <a:spcPct val="0"/>
        </a:spcBef>
        <a:spcAft>
          <a:spcPct val="0"/>
        </a:spcAft>
        <a:defRPr sz="4000" b="1">
          <a:solidFill>
            <a:srgbClr val="7D2205"/>
          </a:solidFill>
          <a:latin typeface="Comic Sans MS" pitchFamily="66" charset="0"/>
        </a:defRPr>
      </a:lvl6pPr>
      <a:lvl7pPr marL="914400" algn="ctr" rtl="0" fontAlgn="base">
        <a:spcBef>
          <a:spcPct val="0"/>
        </a:spcBef>
        <a:spcAft>
          <a:spcPct val="0"/>
        </a:spcAft>
        <a:defRPr sz="4000" b="1">
          <a:solidFill>
            <a:srgbClr val="7D2205"/>
          </a:solidFill>
          <a:latin typeface="Comic Sans MS" pitchFamily="66" charset="0"/>
        </a:defRPr>
      </a:lvl7pPr>
      <a:lvl8pPr marL="1371600" algn="ctr" rtl="0" fontAlgn="base">
        <a:spcBef>
          <a:spcPct val="0"/>
        </a:spcBef>
        <a:spcAft>
          <a:spcPct val="0"/>
        </a:spcAft>
        <a:defRPr sz="4000" b="1">
          <a:solidFill>
            <a:srgbClr val="7D2205"/>
          </a:solidFill>
          <a:latin typeface="Comic Sans MS" pitchFamily="66" charset="0"/>
        </a:defRPr>
      </a:lvl8pPr>
      <a:lvl9pPr marL="1828800" algn="ctr" rtl="0" fontAlgn="base">
        <a:spcBef>
          <a:spcPct val="0"/>
        </a:spcBef>
        <a:spcAft>
          <a:spcPct val="0"/>
        </a:spcAft>
        <a:defRPr sz="4000" b="1">
          <a:solidFill>
            <a:srgbClr val="7D2205"/>
          </a:solidFill>
          <a:latin typeface="Comic Sans MS" pitchFamily="66" charset="0"/>
        </a:defRPr>
      </a:lvl9pPr>
    </p:titleStyle>
    <p:bodyStyle>
      <a:lvl1pPr marL="342900" indent="-342900" algn="l" rtl="0" fontAlgn="base">
        <a:spcBef>
          <a:spcPct val="20000"/>
        </a:spcBef>
        <a:spcAft>
          <a:spcPct val="0"/>
        </a:spcAft>
        <a:buClr>
          <a:srgbClr val="CCFFCC"/>
        </a:buClr>
        <a:buFont typeface="Wingdings" pitchFamily="2" charset="2"/>
        <a:buChar char="u"/>
        <a:defRPr sz="3200">
          <a:solidFill>
            <a:srgbClr val="663300"/>
          </a:solidFill>
          <a:latin typeface="+mn-lt"/>
          <a:ea typeface="+mn-ea"/>
          <a:cs typeface="+mn-cs"/>
        </a:defRPr>
      </a:lvl1pPr>
      <a:lvl2pPr marL="742950" indent="-285750" algn="l" rtl="0" fontAlgn="base">
        <a:spcBef>
          <a:spcPct val="20000"/>
        </a:spcBef>
        <a:spcAft>
          <a:spcPct val="0"/>
        </a:spcAft>
        <a:buFont typeface="Arial" charset="0"/>
        <a:buChar char="–"/>
        <a:defRPr sz="2800" b="1">
          <a:solidFill>
            <a:srgbClr val="7D2205"/>
          </a:solidFill>
          <a:latin typeface="+mn-lt"/>
        </a:defRPr>
      </a:lvl2pPr>
      <a:lvl3pPr marL="1143000" indent="-228600" algn="l" rtl="0" fontAlgn="base">
        <a:spcBef>
          <a:spcPct val="20000"/>
        </a:spcBef>
        <a:spcAft>
          <a:spcPct val="0"/>
        </a:spcAft>
        <a:buChar char="•"/>
        <a:defRPr sz="2400" b="1">
          <a:solidFill>
            <a:srgbClr val="7D2205"/>
          </a:solidFill>
          <a:latin typeface="+mn-lt"/>
        </a:defRPr>
      </a:lvl3pPr>
      <a:lvl4pPr marL="1600200" indent="-228600" algn="l" rtl="0" fontAlgn="base">
        <a:spcBef>
          <a:spcPct val="20000"/>
        </a:spcBef>
        <a:spcAft>
          <a:spcPct val="0"/>
        </a:spcAft>
        <a:buChar char="–"/>
        <a:defRPr sz="2000" b="1">
          <a:solidFill>
            <a:srgbClr val="7D2205"/>
          </a:solidFill>
          <a:latin typeface="+mn-lt"/>
        </a:defRPr>
      </a:lvl4pPr>
      <a:lvl5pPr marL="2057400" indent="-228600" algn="l" rtl="0" fontAlgn="base">
        <a:spcBef>
          <a:spcPct val="20000"/>
        </a:spcBef>
        <a:spcAft>
          <a:spcPct val="0"/>
        </a:spcAft>
        <a:buChar char="»"/>
        <a:defRPr sz="2000" b="1">
          <a:solidFill>
            <a:srgbClr val="7D2205"/>
          </a:solidFill>
          <a:latin typeface="+mn-lt"/>
        </a:defRPr>
      </a:lvl5pPr>
      <a:lvl6pPr marL="2514600" indent="-228600" algn="l" rtl="0" fontAlgn="base">
        <a:spcBef>
          <a:spcPct val="20000"/>
        </a:spcBef>
        <a:spcAft>
          <a:spcPct val="0"/>
        </a:spcAft>
        <a:buChar char="»"/>
        <a:defRPr sz="2000" b="1">
          <a:solidFill>
            <a:srgbClr val="7D2205"/>
          </a:solidFill>
          <a:latin typeface="+mn-lt"/>
        </a:defRPr>
      </a:lvl6pPr>
      <a:lvl7pPr marL="2971800" indent="-228600" algn="l" rtl="0" fontAlgn="base">
        <a:spcBef>
          <a:spcPct val="20000"/>
        </a:spcBef>
        <a:spcAft>
          <a:spcPct val="0"/>
        </a:spcAft>
        <a:buChar char="»"/>
        <a:defRPr sz="2000" b="1">
          <a:solidFill>
            <a:srgbClr val="7D2205"/>
          </a:solidFill>
          <a:latin typeface="+mn-lt"/>
        </a:defRPr>
      </a:lvl7pPr>
      <a:lvl8pPr marL="3429000" indent="-228600" algn="l" rtl="0" fontAlgn="base">
        <a:spcBef>
          <a:spcPct val="20000"/>
        </a:spcBef>
        <a:spcAft>
          <a:spcPct val="0"/>
        </a:spcAft>
        <a:buChar char="»"/>
        <a:defRPr sz="2000" b="1">
          <a:solidFill>
            <a:srgbClr val="7D2205"/>
          </a:solidFill>
          <a:latin typeface="+mn-lt"/>
        </a:defRPr>
      </a:lvl8pPr>
      <a:lvl9pPr marL="3886200" indent="-228600" algn="l" rtl="0" fontAlgn="base">
        <a:spcBef>
          <a:spcPct val="20000"/>
        </a:spcBef>
        <a:spcAft>
          <a:spcPct val="0"/>
        </a:spcAft>
        <a:buChar char="»"/>
        <a:defRPr sz="2000" b="1">
          <a:solidFill>
            <a:srgbClr val="7D2205"/>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DFDCA"/>
            </a:gs>
            <a:gs pos="100000">
              <a:srgbClr val="FFFFCC"/>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0" y="609600"/>
            <a:ext cx="9144000" cy="1143000"/>
          </a:xfrm>
          <a:prstGeom prst="rect">
            <a:avLst/>
          </a:prstGeom>
          <a:solidFill>
            <a:srgbClr val="00FFFF"/>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a:t>Kliknij, aby edytować styl tytułu z Wzorca</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t>Kliknij, aby edytować style tekstu z Wzorca</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pl-P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pl-P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E2C6D84-50F4-4186-ADA5-55EAD8384BEB}" type="slidenum">
              <a:rPr lang="pl-PL"/>
              <a:pPr>
                <a:defRPr/>
              </a:pPr>
              <a:t>‹#›</a:t>
            </a:fld>
            <a:endParaRPr lang="pl-PL"/>
          </a:p>
        </p:txBody>
      </p:sp>
    </p:spTree>
    <p:extLst>
      <p:ext uri="{BB962C8B-B14F-4D97-AF65-F5344CB8AC3E}">
        <p14:creationId xmlns:p14="http://schemas.microsoft.com/office/powerpoint/2010/main" val="18345474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eaLnBrk="0" fontAlgn="base" hangingPunct="0">
        <a:spcBef>
          <a:spcPct val="0"/>
        </a:spcBef>
        <a:spcAft>
          <a:spcPct val="0"/>
        </a:spcAft>
        <a:defRPr sz="4000" b="1">
          <a:solidFill>
            <a:schemeClr val="tx2"/>
          </a:solidFill>
          <a:latin typeface="Arial" charset="0"/>
        </a:defRPr>
      </a:lvl6pPr>
      <a:lvl7pPr marL="914400" algn="ctr" rtl="0" eaLnBrk="0" fontAlgn="base" hangingPunct="0">
        <a:spcBef>
          <a:spcPct val="0"/>
        </a:spcBef>
        <a:spcAft>
          <a:spcPct val="0"/>
        </a:spcAft>
        <a:defRPr sz="4000" b="1">
          <a:solidFill>
            <a:schemeClr val="tx2"/>
          </a:solidFill>
          <a:latin typeface="Arial" charset="0"/>
        </a:defRPr>
      </a:lvl7pPr>
      <a:lvl8pPr marL="1371600" algn="ctr" rtl="0" eaLnBrk="0" fontAlgn="base" hangingPunct="0">
        <a:spcBef>
          <a:spcPct val="0"/>
        </a:spcBef>
        <a:spcAft>
          <a:spcPct val="0"/>
        </a:spcAft>
        <a:defRPr sz="4000" b="1">
          <a:solidFill>
            <a:schemeClr val="tx2"/>
          </a:solidFill>
          <a:latin typeface="Arial" charset="0"/>
        </a:defRPr>
      </a:lvl8pPr>
      <a:lvl9pPr marL="1828800" algn="ctr" rtl="0" eaLnBrk="0" fontAlgn="base" hangingPunct="0">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 wzorca tytułu</a:t>
            </a:r>
          </a:p>
        </p:txBody>
      </p:sp>
      <p:sp>
        <p:nvSpPr>
          <p:cNvPr id="3" name="Symbol zastępczy tekstu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6221E02-25CB-4963-84BC-0813985E7D90}" type="datetimeFigureOut">
              <a:rPr lang="pl-PL" smtClean="0"/>
              <a:pPr/>
              <a:t>29.05.2020</a:t>
            </a:fld>
            <a:endParaRPr lang="pl-PL"/>
          </a:p>
        </p:txBody>
      </p:sp>
      <p:sp>
        <p:nvSpPr>
          <p:cNvPr id="5" name="Symbol zastępczy stopki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9B7C76-EFF2-4CD8-A475-4750F11B4BC6}" type="slidenum">
              <a:rPr lang="pl-PL" smtClean="0"/>
              <a:pPr/>
              <a:t>‹#›</a:t>
            </a:fld>
            <a:endParaRPr lang="pl-PL"/>
          </a:p>
        </p:txBody>
      </p:sp>
    </p:spTree>
    <p:extLst>
      <p:ext uri="{BB962C8B-B14F-4D97-AF65-F5344CB8AC3E}">
        <p14:creationId xmlns:p14="http://schemas.microsoft.com/office/powerpoint/2010/main" val="27042676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amma/>
                <a:shade val="85882"/>
                <a:invGamma/>
              </a:srgbClr>
            </a:gs>
            <a:gs pos="100000">
              <a:srgbClr val="FFFF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solidFill>
            <a:srgbClr val="CCFFCC"/>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l-PL"/>
              <a:t>Kliknij, aby edytować styl wzorca tytułu</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pl-P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pl-P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F46A24-B141-45F0-A146-227F0B052A5E}" type="slidenum">
              <a:rPr lang="pl-PL"/>
              <a:pPr/>
              <a:t>‹#›</a:t>
            </a:fld>
            <a:endParaRPr lang="pl-PL"/>
          </a:p>
        </p:txBody>
      </p:sp>
    </p:spTree>
    <p:extLst>
      <p:ext uri="{BB962C8B-B14F-4D97-AF65-F5344CB8AC3E}">
        <p14:creationId xmlns:p14="http://schemas.microsoft.com/office/powerpoint/2010/main" val="366768593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hdr="0" ftr="0" dt="0"/>
  <p:txStyles>
    <p:title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b="1">
          <a:solidFill>
            <a:schemeClr val="tx2"/>
          </a:solidFill>
          <a:latin typeface="Arial" charset="0"/>
        </a:defRPr>
      </a:lvl2pPr>
      <a:lvl3pPr algn="ctr" rtl="0" fontAlgn="base">
        <a:spcBef>
          <a:spcPct val="0"/>
        </a:spcBef>
        <a:spcAft>
          <a:spcPct val="0"/>
        </a:spcAft>
        <a:defRPr sz="4400" b="1">
          <a:solidFill>
            <a:schemeClr val="tx2"/>
          </a:solidFill>
          <a:latin typeface="Arial" charset="0"/>
        </a:defRPr>
      </a:lvl3pPr>
      <a:lvl4pPr algn="ctr" rtl="0" fontAlgn="base">
        <a:spcBef>
          <a:spcPct val="0"/>
        </a:spcBef>
        <a:spcAft>
          <a:spcPct val="0"/>
        </a:spcAft>
        <a:defRPr sz="4400" b="1">
          <a:solidFill>
            <a:schemeClr val="tx2"/>
          </a:solidFill>
          <a:latin typeface="Arial" charset="0"/>
        </a:defRPr>
      </a:lvl4pPr>
      <a:lvl5pPr algn="ctr" rtl="0" fontAlgn="base">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defRPr>
      </a:lvl2pPr>
      <a:lvl3pPr marL="1143000" indent="-228600" algn="l" rtl="0" fontAlgn="base">
        <a:spcBef>
          <a:spcPct val="20000"/>
        </a:spcBef>
        <a:spcAft>
          <a:spcPct val="0"/>
        </a:spcAft>
        <a:buChar char="•"/>
        <a:defRPr sz="2800" b="1">
          <a:solidFill>
            <a:schemeClr val="tx1"/>
          </a:solidFill>
          <a:latin typeface="+mn-lt"/>
        </a:defRPr>
      </a:lvl3pPr>
      <a:lvl4pPr marL="1600200" indent="-228600" algn="l" rtl="0" fontAlgn="base">
        <a:spcBef>
          <a:spcPct val="20000"/>
        </a:spcBef>
        <a:spcAft>
          <a:spcPct val="0"/>
        </a:spcAft>
        <a:buChar char="–"/>
        <a:defRPr sz="2800" b="1">
          <a:solidFill>
            <a:schemeClr val="tx1"/>
          </a:solidFill>
          <a:latin typeface="+mn-lt"/>
        </a:defRPr>
      </a:lvl4pPr>
      <a:lvl5pPr marL="2057400" indent="-228600" algn="l" rtl="0" fontAlgn="base">
        <a:spcBef>
          <a:spcPct val="20000"/>
        </a:spcBef>
        <a:spcAft>
          <a:spcPct val="0"/>
        </a:spcAft>
        <a:buChar char="»"/>
        <a:defRPr sz="2800" b="1">
          <a:solidFill>
            <a:schemeClr val="tx1"/>
          </a:solidFill>
          <a:latin typeface="+mn-lt"/>
        </a:defRPr>
      </a:lvl5pPr>
      <a:lvl6pPr marL="2514600" indent="-228600" algn="l" rtl="0" fontAlgn="base">
        <a:spcBef>
          <a:spcPct val="20000"/>
        </a:spcBef>
        <a:spcAft>
          <a:spcPct val="0"/>
        </a:spcAft>
        <a:buChar char="»"/>
        <a:defRPr sz="2800" b="1">
          <a:solidFill>
            <a:schemeClr val="tx1"/>
          </a:solidFill>
          <a:latin typeface="+mn-lt"/>
        </a:defRPr>
      </a:lvl6pPr>
      <a:lvl7pPr marL="2971800" indent="-228600" algn="l" rtl="0" fontAlgn="base">
        <a:spcBef>
          <a:spcPct val="20000"/>
        </a:spcBef>
        <a:spcAft>
          <a:spcPct val="0"/>
        </a:spcAft>
        <a:buChar char="»"/>
        <a:defRPr sz="2800" b="1">
          <a:solidFill>
            <a:schemeClr val="tx1"/>
          </a:solidFill>
          <a:latin typeface="+mn-lt"/>
        </a:defRPr>
      </a:lvl7pPr>
      <a:lvl8pPr marL="3429000" indent="-228600" algn="l" rtl="0" fontAlgn="base">
        <a:spcBef>
          <a:spcPct val="20000"/>
        </a:spcBef>
        <a:spcAft>
          <a:spcPct val="0"/>
        </a:spcAft>
        <a:buChar char="»"/>
        <a:defRPr sz="2800" b="1">
          <a:solidFill>
            <a:schemeClr val="tx1"/>
          </a:solidFill>
          <a:latin typeface="+mn-lt"/>
        </a:defRPr>
      </a:lvl8pPr>
      <a:lvl9pPr marL="3886200" indent="-228600" algn="l" rtl="0" fontAlgn="base">
        <a:spcBef>
          <a:spcPct val="20000"/>
        </a:spcBef>
        <a:spcAft>
          <a:spcPct val="0"/>
        </a:spcAft>
        <a:buChar char="»"/>
        <a:defRPr sz="2800" b="1">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amma/>
                <a:shade val="99216"/>
                <a:invGamma/>
              </a:srgbClr>
            </a:gs>
            <a:gs pos="100000">
              <a:srgbClr val="FFFF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solidFill>
            <a:srgbClr val="00FFFF"/>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l-PL"/>
              <a:t>Kliknij, aby edytować styl tytułu z Wzorca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a:t>Kliknij, aby edytować style tekstu z Wzorca</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pl-P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pl-P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B450FB3-C181-4869-821C-256C640F8688}" type="slidenum">
              <a:rPr lang="pl-PL"/>
              <a:pPr/>
              <a:t>‹#›</a:t>
            </a:fld>
            <a:endParaRPr lang="pl-PL"/>
          </a:p>
        </p:txBody>
      </p:sp>
    </p:spTree>
    <p:extLst>
      <p:ext uri="{BB962C8B-B14F-4D97-AF65-F5344CB8AC3E}">
        <p14:creationId xmlns:p14="http://schemas.microsoft.com/office/powerpoint/2010/main" val="308631700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eaLnBrk="0" fontAlgn="base" hangingPunct="0">
        <a:spcBef>
          <a:spcPct val="0"/>
        </a:spcBef>
        <a:spcAft>
          <a:spcPct val="0"/>
        </a:spcAft>
        <a:defRPr sz="4000" b="1">
          <a:solidFill>
            <a:schemeClr val="tx2"/>
          </a:solidFill>
          <a:latin typeface="Arial" charset="0"/>
        </a:defRPr>
      </a:lvl6pPr>
      <a:lvl7pPr marL="914400" algn="ctr" rtl="0" eaLnBrk="0" fontAlgn="base" hangingPunct="0">
        <a:spcBef>
          <a:spcPct val="0"/>
        </a:spcBef>
        <a:spcAft>
          <a:spcPct val="0"/>
        </a:spcAft>
        <a:defRPr sz="4000" b="1">
          <a:solidFill>
            <a:schemeClr val="tx2"/>
          </a:solidFill>
          <a:latin typeface="Arial" charset="0"/>
        </a:defRPr>
      </a:lvl7pPr>
      <a:lvl8pPr marL="1371600" algn="ctr" rtl="0" eaLnBrk="0" fontAlgn="base" hangingPunct="0">
        <a:spcBef>
          <a:spcPct val="0"/>
        </a:spcBef>
        <a:spcAft>
          <a:spcPct val="0"/>
        </a:spcAft>
        <a:defRPr sz="4000" b="1">
          <a:solidFill>
            <a:schemeClr val="tx2"/>
          </a:solidFill>
          <a:latin typeface="Arial" charset="0"/>
        </a:defRPr>
      </a:lvl8pPr>
      <a:lvl9pPr marL="1828800" algn="ctr" rtl="0" eaLnBrk="0" fontAlgn="base" hangingPunct="0">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amma/>
                <a:shade val="87451"/>
                <a:invGamma/>
              </a:srgbClr>
            </a:gs>
            <a:gs pos="100000">
              <a:srgbClr val="FFFF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l-PL"/>
              <a:t>Kliknij, aby edytować styl tytułu z Wzorca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a:t>Kliknij, aby edytować style tekstu z Wzorca</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pl-P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pl-P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4C459E0-7B9F-4152-9866-6EAFEE455C7D}" type="slidenum">
              <a:rPr lang="pl-PL"/>
              <a:pPr/>
              <a:t>‹#›</a:t>
            </a:fld>
            <a:endParaRPr lang="pl-PL"/>
          </a:p>
        </p:txBody>
      </p:sp>
    </p:spTree>
    <p:extLst>
      <p:ext uri="{BB962C8B-B14F-4D97-AF65-F5344CB8AC3E}">
        <p14:creationId xmlns:p14="http://schemas.microsoft.com/office/powerpoint/2010/main" val="18123143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1.xml"/><Relationship Id="rId1" Type="http://schemas.openxmlformats.org/officeDocument/2006/relationships/vmlDrawing" Target="../drawings/vmlDrawing8.vml"/><Relationship Id="rId4" Type="http://schemas.openxmlformats.org/officeDocument/2006/relationships/image" Target="../media/image32.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1.xml"/><Relationship Id="rId1" Type="http://schemas.openxmlformats.org/officeDocument/2006/relationships/vmlDrawing" Target="../drawings/vmlDrawing9.vml"/><Relationship Id="rId4" Type="http://schemas.openxmlformats.org/officeDocument/2006/relationships/image" Target="../media/image33.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1.xml"/><Relationship Id="rId1" Type="http://schemas.openxmlformats.org/officeDocument/2006/relationships/vmlDrawing" Target="../drawings/vmlDrawing10.vml"/><Relationship Id="rId4" Type="http://schemas.openxmlformats.org/officeDocument/2006/relationships/image" Target="../media/image34.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1.xml"/><Relationship Id="rId1" Type="http://schemas.openxmlformats.org/officeDocument/2006/relationships/vmlDrawing" Target="../drawings/vmlDrawing11.vml"/><Relationship Id="rId4" Type="http://schemas.openxmlformats.org/officeDocument/2006/relationships/image" Target="../media/image35.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1.xml"/><Relationship Id="rId1" Type="http://schemas.openxmlformats.org/officeDocument/2006/relationships/vmlDrawing" Target="../drawings/vmlDrawing12.vml"/><Relationship Id="rId4" Type="http://schemas.openxmlformats.org/officeDocument/2006/relationships/image" Target="../media/image36.w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41.xml"/><Relationship Id="rId1" Type="http://schemas.openxmlformats.org/officeDocument/2006/relationships/vmlDrawing" Target="../drawings/vmlDrawing13.vml"/><Relationship Id="rId4" Type="http://schemas.openxmlformats.org/officeDocument/2006/relationships/image" Target="../media/image37.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41.xml"/><Relationship Id="rId1" Type="http://schemas.openxmlformats.org/officeDocument/2006/relationships/vmlDrawing" Target="../drawings/vmlDrawing14.vml"/><Relationship Id="rId4" Type="http://schemas.openxmlformats.org/officeDocument/2006/relationships/image" Target="../media/image38.emf"/></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41.xml"/><Relationship Id="rId1" Type="http://schemas.openxmlformats.org/officeDocument/2006/relationships/vmlDrawing" Target="../drawings/vmlDrawing15.vml"/><Relationship Id="rId4" Type="http://schemas.openxmlformats.org/officeDocument/2006/relationships/image" Target="../media/image39.em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4.xml"/></Relationships>
</file>

<file path=ppt/slides/_rels/slide13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95.xml"/><Relationship Id="rId1" Type="http://schemas.openxmlformats.org/officeDocument/2006/relationships/slideLayout" Target="../slideLayouts/slideLayout54.xml"/></Relationships>
</file>

<file path=ppt/slides/_rels/slide13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96.xml"/><Relationship Id="rId1" Type="http://schemas.openxmlformats.org/officeDocument/2006/relationships/slideLayout" Target="../slideLayouts/slideLayout54.xml"/></Relationships>
</file>

<file path=ppt/slides/_rels/slide1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97.xml"/><Relationship Id="rId1" Type="http://schemas.openxmlformats.org/officeDocument/2006/relationships/slideLayout" Target="../slideLayouts/slideLayout5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4.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54.xml"/><Relationship Id="rId1" Type="http://schemas.openxmlformats.org/officeDocument/2006/relationships/vmlDrawing" Target="../drawings/vmlDrawing16.vml"/><Relationship Id="rId5" Type="http://schemas.openxmlformats.org/officeDocument/2006/relationships/image" Target="../media/image43.emf"/><Relationship Id="rId4" Type="http://schemas.openxmlformats.org/officeDocument/2006/relationships/oleObject" Target="../embeddings/oleObject16.bin"/></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02.xml"/><Relationship Id="rId1" Type="http://schemas.openxmlformats.org/officeDocument/2006/relationships/slideLayout" Target="../slideLayouts/slideLayout54.xml"/><Relationship Id="rId4" Type="http://schemas.openxmlformats.org/officeDocument/2006/relationships/image" Target="../media/image45.emf"/></Relationships>
</file>

<file path=ppt/slides/_rels/slide1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3.xml"/><Relationship Id="rId1" Type="http://schemas.openxmlformats.org/officeDocument/2006/relationships/slideLayout" Target="../slideLayouts/slideLayout5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6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65.xml"/><Relationship Id="rId1" Type="http://schemas.openxmlformats.org/officeDocument/2006/relationships/vmlDrawing" Target="../drawings/vmlDrawing17.vml"/><Relationship Id="rId4" Type="http://schemas.openxmlformats.org/officeDocument/2006/relationships/image" Target="../media/image47.wmf"/></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6.xml"/><Relationship Id="rId1" Type="http://schemas.openxmlformats.org/officeDocument/2006/relationships/vmlDrawing" Target="../drawings/vmlDrawing18.vml"/><Relationship Id="rId4" Type="http://schemas.openxmlformats.org/officeDocument/2006/relationships/image" Target="../media/image48.wm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8.xml"/></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8.xml"/><Relationship Id="rId1" Type="http://schemas.openxmlformats.org/officeDocument/2006/relationships/vmlDrawing" Target="../drawings/vmlDrawing19.vml"/><Relationship Id="rId4" Type="http://schemas.openxmlformats.org/officeDocument/2006/relationships/image" Target="../media/image49.wmf"/></Relationships>
</file>

<file path=ppt/slides/_rels/slide17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8.xml"/><Relationship Id="rId1" Type="http://schemas.openxmlformats.org/officeDocument/2006/relationships/vmlDrawing" Target="../drawings/vmlDrawing20.vml"/><Relationship Id="rId4" Type="http://schemas.openxmlformats.org/officeDocument/2006/relationships/image" Target="../media/image50.wmf"/></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8.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9.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wmf"/><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emf"/><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emf"/><Relationship Id="rId4"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7.emf"/><Relationship Id="rId4" Type="http://schemas.openxmlformats.org/officeDocument/2006/relationships/oleObject" Target="../embeddings/oleObject5.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vmlDrawing" Target="../drawings/vmlDrawing6.vml"/><Relationship Id="rId5" Type="http://schemas.openxmlformats.org/officeDocument/2006/relationships/image" Target="../media/image8.emf"/><Relationship Id="rId4" Type="http://schemas.openxmlformats.org/officeDocument/2006/relationships/oleObject" Target="../embeddings/oleObject6.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vmlDrawing" Target="../drawings/vmlDrawing7.vml"/><Relationship Id="rId5" Type="http://schemas.openxmlformats.org/officeDocument/2006/relationships/image" Target="../media/image9.emf"/><Relationship Id="rId4" Type="http://schemas.openxmlformats.org/officeDocument/2006/relationships/oleObject" Target="../embeddings/oleObject7.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gif"/><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38.xml"/><Relationship Id="rId5" Type="http://schemas.openxmlformats.org/officeDocument/2006/relationships/image" Target="../media/image20.jpeg"/><Relationship Id="rId4" Type="http://schemas.openxmlformats.org/officeDocument/2006/relationships/image" Target="../media/image19.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0.xml"/><Relationship Id="rId1" Type="http://schemas.openxmlformats.org/officeDocument/2006/relationships/slideLayout" Target="../slideLayouts/slideLayout3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2.xml"/><Relationship Id="rId1" Type="http://schemas.openxmlformats.org/officeDocument/2006/relationships/slideLayout" Target="../slideLayouts/slideLayout3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8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3.xml"/><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4.xml"/><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6.xml"/><Relationship Id="rId1" Type="http://schemas.openxmlformats.org/officeDocument/2006/relationships/slideLayout" Target="../slideLayouts/slideLayout2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286000"/>
            <a:ext cx="9144000" cy="1143000"/>
          </a:xfrm>
          <a:solidFill>
            <a:srgbClr val="CCFFFF"/>
          </a:solidFill>
        </p:spPr>
        <p:txBody>
          <a:bodyPr/>
          <a:lstStyle/>
          <a:p>
            <a:r>
              <a:rPr lang="pl-PL" sz="4000" b="1" dirty="0"/>
              <a:t> ZAGROŻENIA ZAWODOWE </a:t>
            </a:r>
          </a:p>
        </p:txBody>
      </p:sp>
      <p:sp>
        <p:nvSpPr>
          <p:cNvPr id="3075" name="Rectangle 3"/>
          <p:cNvSpPr>
            <a:spLocks noGrp="1" noChangeArrowheads="1"/>
          </p:cNvSpPr>
          <p:nvPr>
            <p:ph type="subTitle" idx="1"/>
          </p:nvPr>
        </p:nvSpPr>
        <p:spPr>
          <a:solidFill>
            <a:srgbClr val="CCFFCC"/>
          </a:solidFill>
        </p:spPr>
        <p:txBody>
          <a:bodyPr/>
          <a:lstStyle/>
          <a:p>
            <a:r>
              <a:rPr lang="pl-PL" b="1" dirty="0"/>
              <a:t> </a:t>
            </a:r>
          </a:p>
          <a:p>
            <a:r>
              <a:rPr lang="pl-PL" b="1" dirty="0"/>
              <a:t>IDENTYFIKACJA ZAGROŻEŃ</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0" y="328976"/>
            <a:ext cx="9144000" cy="1143000"/>
          </a:xfrm>
          <a:solidFill>
            <a:srgbClr val="CCFFFF"/>
          </a:solidFill>
        </p:spPr>
        <p:txBody>
          <a:bodyPr/>
          <a:lstStyle/>
          <a:p>
            <a:r>
              <a:rPr lang="pl-PL" sz="4000" b="1" dirty="0"/>
              <a:t>SEMANTYKA ZAGROŻENIA</a:t>
            </a:r>
          </a:p>
        </p:txBody>
      </p:sp>
      <p:sp>
        <p:nvSpPr>
          <p:cNvPr id="108548" name="Rectangle 4"/>
          <p:cNvSpPr>
            <a:spLocks noGrp="1" noChangeArrowheads="1"/>
          </p:cNvSpPr>
          <p:nvPr>
            <p:ph sz="half" idx="2"/>
          </p:nvPr>
        </p:nvSpPr>
        <p:spPr>
          <a:xfrm>
            <a:off x="260075" y="3455557"/>
            <a:ext cx="8651446" cy="933909"/>
          </a:xfrm>
          <a:solidFill>
            <a:srgbClr val="FFFF99"/>
          </a:solidFill>
        </p:spPr>
        <p:txBody>
          <a:bodyPr/>
          <a:lstStyle/>
          <a:p>
            <a:r>
              <a:rPr lang="pl-PL" sz="2400" b="1" u="sng" dirty="0"/>
              <a:t>Zagrożenie</a:t>
            </a:r>
            <a:r>
              <a:rPr lang="pl-PL" sz="2400" b="1" dirty="0"/>
              <a:t> – to każdy czynnik mający zdolność powodowania utraty życia lub zdrowia. </a:t>
            </a:r>
          </a:p>
        </p:txBody>
      </p:sp>
      <p:sp>
        <p:nvSpPr>
          <p:cNvPr id="5" name="Rectangle 3"/>
          <p:cNvSpPr txBox="1">
            <a:spLocks noChangeArrowheads="1"/>
          </p:cNvSpPr>
          <p:nvPr/>
        </p:nvSpPr>
        <p:spPr bwMode="auto">
          <a:xfrm>
            <a:off x="263799" y="1628500"/>
            <a:ext cx="8643998" cy="667560"/>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buFontTx/>
              <a:buChar char="•"/>
              <a:defRPr/>
            </a:pPr>
            <a:r>
              <a:rPr lang="pl-PL" b="1" u="sng" kern="0" dirty="0">
                <a:latin typeface="+mn-lt"/>
              </a:rPr>
              <a:t>Zagrożenie</a:t>
            </a:r>
            <a:r>
              <a:rPr lang="pl-PL" b="1" kern="0" dirty="0">
                <a:latin typeface="+mn-lt"/>
              </a:rPr>
              <a:t> - to potencjalne źródło szkód.</a:t>
            </a:r>
          </a:p>
        </p:txBody>
      </p:sp>
      <p:sp>
        <p:nvSpPr>
          <p:cNvPr id="7" name="Rectangle 3"/>
          <p:cNvSpPr txBox="1">
            <a:spLocks noChangeArrowheads="1"/>
          </p:cNvSpPr>
          <p:nvPr/>
        </p:nvSpPr>
        <p:spPr bwMode="auto">
          <a:xfrm>
            <a:off x="287712" y="2429215"/>
            <a:ext cx="8643998" cy="869818"/>
          </a:xfrm>
          <a:prstGeom prst="rect">
            <a:avLst/>
          </a:prstGeom>
          <a:solidFill>
            <a:srgbClr val="CCFFCC"/>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buFontTx/>
              <a:buChar char="•"/>
            </a:pPr>
            <a:r>
              <a:rPr lang="pl-PL" b="1" u="sng" dirty="0"/>
              <a:t>Zagrożenie</a:t>
            </a:r>
            <a:r>
              <a:rPr lang="pl-PL" b="1" dirty="0"/>
              <a:t> – to obiekt lub sytuacja, które stanowią groźbę straty.</a:t>
            </a:r>
            <a:endParaRPr lang="pl-PL" b="1" kern="0" dirty="0">
              <a:latin typeface="+mn-lt"/>
            </a:endParaRPr>
          </a:p>
        </p:txBody>
      </p:sp>
      <p:sp>
        <p:nvSpPr>
          <p:cNvPr id="6" name="Rectangle 3"/>
          <p:cNvSpPr txBox="1">
            <a:spLocks noChangeArrowheads="1"/>
          </p:cNvSpPr>
          <p:nvPr/>
        </p:nvSpPr>
        <p:spPr bwMode="auto">
          <a:xfrm>
            <a:off x="248122" y="4542625"/>
            <a:ext cx="8643998" cy="1279012"/>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buFont typeface="Arial" panose="020B0604020202020204" pitchFamily="34" charset="0"/>
              <a:buChar char="•"/>
            </a:pPr>
            <a:r>
              <a:rPr lang="pl-PL" b="1" u="sng" dirty="0">
                <a:latin typeface="Arial" panose="020B0604020202020204" pitchFamily="34" charset="0"/>
                <a:cs typeface="Arial" panose="020B0604020202020204" pitchFamily="34" charset="0"/>
              </a:rPr>
              <a:t>Zagrożenie</a:t>
            </a:r>
            <a:r>
              <a:rPr lang="pl-PL" b="1" dirty="0">
                <a:latin typeface="Arial" panose="020B0604020202020204" pitchFamily="34" charset="0"/>
                <a:cs typeface="Arial" panose="020B0604020202020204" pitchFamily="34" charset="0"/>
              </a:rPr>
              <a:t> – to warunkowa możliwość powstawania strat, pojawiająca się w wyniku pojedynczego zdarzenia niepożądanego w określonym fragmencie CTO.</a:t>
            </a:r>
          </a:p>
        </p:txBody>
      </p:sp>
      <p:sp>
        <p:nvSpPr>
          <p:cNvPr id="8" name="Rectangle 3"/>
          <p:cNvSpPr txBox="1">
            <a:spLocks noChangeArrowheads="1"/>
          </p:cNvSpPr>
          <p:nvPr/>
        </p:nvSpPr>
        <p:spPr bwMode="auto">
          <a:xfrm>
            <a:off x="263798" y="5974796"/>
            <a:ext cx="8880201" cy="869818"/>
          </a:xfrm>
          <a:prstGeom prst="rect">
            <a:avLst/>
          </a:prstGeom>
          <a:solidFill>
            <a:srgbClr val="CCFFCC"/>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buFontTx/>
              <a:buChar char="•"/>
            </a:pPr>
            <a:r>
              <a:rPr lang="pl-PL" b="1" u="sng" dirty="0"/>
              <a:t>Zagrożenie</a:t>
            </a:r>
            <a:r>
              <a:rPr lang="pl-PL" b="1" dirty="0"/>
              <a:t> – to fizyczne lub chemiczne cechy materiału, systemu, procesu lub instalacji mające potencjał szkód.</a:t>
            </a:r>
            <a:endParaRPr lang="pl-PL" b="1" kern="0" dirty="0">
              <a:latin typeface="+mn-lt"/>
            </a:endParaRPr>
          </a:p>
        </p:txBody>
      </p:sp>
    </p:spTree>
    <p:extLst>
      <p:ext uri="{BB962C8B-B14F-4D97-AF65-F5344CB8AC3E}">
        <p14:creationId xmlns:p14="http://schemas.microsoft.com/office/powerpoint/2010/main" val="37304937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solidFill>
            <a:srgbClr val="CCFFFF"/>
          </a:solidFill>
        </p:spPr>
        <p:txBody>
          <a:bodyPr/>
          <a:lstStyle/>
          <a:p>
            <a:r>
              <a:rPr lang="pl-PL" dirty="0"/>
              <a:t>METODA DRZEW </a:t>
            </a:r>
            <a:br>
              <a:rPr lang="pl-PL" dirty="0"/>
            </a:br>
            <a:r>
              <a:rPr lang="pl-PL" dirty="0"/>
              <a:t>NIEZDATKOŚCI </a:t>
            </a:r>
            <a:r>
              <a:rPr lang="pl-PL" b="0" dirty="0"/>
              <a:t> </a:t>
            </a:r>
            <a:r>
              <a:rPr lang="pl-PL" dirty="0"/>
              <a:t>FTA</a:t>
            </a:r>
          </a:p>
        </p:txBody>
      </p:sp>
      <p:sp>
        <p:nvSpPr>
          <p:cNvPr id="13315" name="Rectangle 3"/>
          <p:cNvSpPr>
            <a:spLocks noGrp="1" noChangeArrowheads="1"/>
          </p:cNvSpPr>
          <p:nvPr>
            <p:ph type="body" sz="half" idx="1"/>
          </p:nvPr>
        </p:nvSpPr>
        <p:spPr>
          <a:xfrm>
            <a:off x="323850" y="1844675"/>
            <a:ext cx="8610600" cy="1023938"/>
          </a:xfrm>
          <a:solidFill>
            <a:srgbClr val="CCFFFF"/>
          </a:solidFill>
        </p:spPr>
        <p:txBody>
          <a:bodyPr/>
          <a:lstStyle/>
          <a:p>
            <a:pPr algn="just"/>
            <a:r>
              <a:rPr lang="pl-PL" sz="2800" b="1"/>
              <a:t>Metoda stosowana jest do określania związków między przyczynami i ich skutkami.</a:t>
            </a:r>
          </a:p>
        </p:txBody>
      </p:sp>
      <p:sp>
        <p:nvSpPr>
          <p:cNvPr id="13316" name="Rectangle 4"/>
          <p:cNvSpPr>
            <a:spLocks noGrp="1" noChangeArrowheads="1"/>
          </p:cNvSpPr>
          <p:nvPr>
            <p:ph sz="half" idx="2"/>
          </p:nvPr>
        </p:nvSpPr>
        <p:spPr>
          <a:xfrm>
            <a:off x="323850" y="2997200"/>
            <a:ext cx="8534400" cy="1296988"/>
          </a:xfrm>
          <a:solidFill>
            <a:srgbClr val="CCFFCC"/>
          </a:solidFill>
        </p:spPr>
        <p:txBody>
          <a:bodyPr/>
          <a:lstStyle/>
          <a:p>
            <a:pPr algn="just"/>
            <a:r>
              <a:rPr lang="pl-PL" sz="2800" b="1"/>
              <a:t>Analiza Full Tree Analysis (FTA) jest techniką, która może być albo jakościowa, albo ilościowa. </a:t>
            </a:r>
          </a:p>
        </p:txBody>
      </p:sp>
      <p:sp>
        <p:nvSpPr>
          <p:cNvPr id="13317" name="Rectangle 5"/>
          <p:cNvSpPr>
            <a:spLocks noChangeArrowheads="1"/>
          </p:cNvSpPr>
          <p:nvPr/>
        </p:nvSpPr>
        <p:spPr bwMode="auto">
          <a:xfrm>
            <a:off x="323850" y="4437065"/>
            <a:ext cx="8534400" cy="2232025"/>
          </a:xfrm>
          <a:prstGeom prst="rect">
            <a:avLst/>
          </a:prstGeom>
          <a:solidFill>
            <a:srgbClr val="FFFF99"/>
          </a:solidFill>
          <a:ln w="9525">
            <a:noFill/>
            <a:miter lim="800000"/>
            <a:headEnd/>
            <a:tailEnd/>
          </a:ln>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pl-PL" sz="2800" b="1" i="0" u="sng" strike="noStrike" kern="1200" cap="none" spc="0" normalizeH="0" baseline="0" noProof="0">
                <a:ln>
                  <a:noFill/>
                </a:ln>
                <a:solidFill>
                  <a:srgbClr val="000000"/>
                </a:solidFill>
                <a:effectLst/>
                <a:uLnTx/>
                <a:uFillTx/>
                <a:latin typeface="Arial" charset="0"/>
                <a:ea typeface="+mn-ea"/>
                <a:cs typeface="+mn-cs"/>
              </a:rPr>
              <a:t>Drogą dedukcji</a:t>
            </a:r>
            <a:r>
              <a:rPr kumimoji="0" lang="pl-PL" sz="2800" b="1" i="0" u="none" strike="noStrike" kern="1200" cap="none" spc="0" normalizeH="0" baseline="0" noProof="0">
                <a:ln>
                  <a:noFill/>
                </a:ln>
                <a:solidFill>
                  <a:srgbClr val="000000"/>
                </a:solidFill>
                <a:effectLst/>
                <a:uLnTx/>
                <a:uFillTx/>
                <a:latin typeface="Arial" charset="0"/>
                <a:ea typeface="+mn-ea"/>
                <a:cs typeface="+mn-cs"/>
              </a:rPr>
              <a:t> są identyfikowane, organizowane w logiczny sposób warunki i czynniki przyczyniające się do powstania określonego zdarzenia nieporządanego (nazywanego zdarzeniem szczytowym)</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5"/>
          <p:cNvGraphicFramePr>
            <a:graphicFrameLocks noGrp="1" noChangeAspect="1"/>
          </p:cNvGraphicFramePr>
          <p:nvPr>
            <p:ph idx="1"/>
          </p:nvPr>
        </p:nvGraphicFramePr>
        <p:xfrm>
          <a:off x="214313" y="1785938"/>
          <a:ext cx="13644562" cy="5072062"/>
        </p:xfrm>
        <a:graphic>
          <a:graphicData uri="http://schemas.openxmlformats.org/presentationml/2006/ole">
            <mc:AlternateContent xmlns:mc="http://schemas.openxmlformats.org/markup-compatibility/2006">
              <mc:Choice xmlns:v="urn:schemas-microsoft-com:vml" Requires="v">
                <p:oleObj spid="_x0000_s29705" name="Visio" r:id="rId3" imgW="16717670" imgH="5802742" progId="Visio.Drawing.11">
                  <p:embed/>
                </p:oleObj>
              </mc:Choice>
              <mc:Fallback>
                <p:oleObj name="Visio" r:id="rId3" imgW="16717670" imgH="5802742" progId="Visio.Drawing.11">
                  <p:embed/>
                  <p:pic>
                    <p:nvPicPr>
                      <p:cNvPr id="102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785938"/>
                        <a:ext cx="13644562" cy="5072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7" name="Rectangle 7"/>
          <p:cNvSpPr>
            <a:spLocks noGrp="1" noChangeArrowheads="1"/>
          </p:cNvSpPr>
          <p:nvPr>
            <p:ph type="title"/>
          </p:nvPr>
        </p:nvSpPr>
        <p:spPr>
          <a:solidFill>
            <a:srgbClr val="CCFFFF"/>
          </a:solidFill>
        </p:spPr>
        <p:txBody>
          <a:bodyPr/>
          <a:lstStyle/>
          <a:p>
            <a:r>
              <a:rPr lang="pl-PL" dirty="0"/>
              <a:t>SYMBOLE DRZEW</a:t>
            </a:r>
            <a:br>
              <a:rPr lang="pl-PL" dirty="0"/>
            </a:br>
            <a:r>
              <a:rPr lang="pl-PL" dirty="0"/>
              <a:t> NIEZDATNOŚCI - FTA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solidFill>
            <a:srgbClr val="CCFFFF"/>
          </a:solidFill>
        </p:spPr>
        <p:txBody>
          <a:bodyPr/>
          <a:lstStyle/>
          <a:p>
            <a:r>
              <a:rPr lang="pl-PL"/>
              <a:t>POSTĘPOWANIE ZGODNE </a:t>
            </a:r>
            <a:br>
              <a:rPr lang="pl-PL"/>
            </a:br>
            <a:r>
              <a:rPr lang="pl-PL"/>
              <a:t>Z METODĄ FTA</a:t>
            </a:r>
          </a:p>
        </p:txBody>
      </p:sp>
      <p:sp>
        <p:nvSpPr>
          <p:cNvPr id="14339" name="Rectangle 3"/>
          <p:cNvSpPr>
            <a:spLocks noGrp="1" noChangeArrowheads="1"/>
          </p:cNvSpPr>
          <p:nvPr>
            <p:ph type="body" sz="half" idx="1"/>
          </p:nvPr>
        </p:nvSpPr>
        <p:spPr>
          <a:xfrm>
            <a:off x="228600" y="1981200"/>
            <a:ext cx="8686800" cy="1016000"/>
          </a:xfrm>
          <a:solidFill>
            <a:srgbClr val="CCFFFF"/>
          </a:solidFill>
        </p:spPr>
        <p:txBody>
          <a:bodyPr/>
          <a:lstStyle/>
          <a:p>
            <a:r>
              <a:rPr lang="pl-PL" sz="2800" b="1"/>
              <a:t>Najpierw są identyfikowane zdarzenia zagrażające lub szczytowe.</a:t>
            </a:r>
          </a:p>
        </p:txBody>
      </p:sp>
      <p:sp>
        <p:nvSpPr>
          <p:cNvPr id="14340" name="Rectangle 4"/>
          <p:cNvSpPr>
            <a:spLocks noGrp="1" noChangeArrowheads="1"/>
          </p:cNvSpPr>
          <p:nvPr>
            <p:ph sz="half" idx="2"/>
          </p:nvPr>
        </p:nvSpPr>
        <p:spPr>
          <a:xfrm>
            <a:off x="179388" y="3141663"/>
            <a:ext cx="8686800" cy="990600"/>
          </a:xfrm>
          <a:solidFill>
            <a:srgbClr val="CCFFCC"/>
          </a:solidFill>
        </p:spPr>
        <p:txBody>
          <a:bodyPr/>
          <a:lstStyle/>
          <a:p>
            <a:r>
              <a:rPr lang="pl-PL" sz="2800" b="1"/>
              <a:t>Następnie wszystkie kombinacje pojedynczych uszkodzeń.</a:t>
            </a:r>
          </a:p>
        </p:txBody>
      </p:sp>
      <p:sp>
        <p:nvSpPr>
          <p:cNvPr id="14341" name="Rectangle 5"/>
          <p:cNvSpPr>
            <a:spLocks noChangeArrowheads="1"/>
          </p:cNvSpPr>
          <p:nvPr/>
        </p:nvSpPr>
        <p:spPr bwMode="auto">
          <a:xfrm>
            <a:off x="179388" y="4292600"/>
            <a:ext cx="8686800" cy="1016000"/>
          </a:xfrm>
          <a:prstGeom prst="rect">
            <a:avLst/>
          </a:prstGeom>
          <a:solidFill>
            <a:srgbClr val="FFFF99"/>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Użycie symboli graficznych przedstawia sytuację prowadzącą do powstania zagrożenia. </a:t>
            </a:r>
          </a:p>
        </p:txBody>
      </p:sp>
      <p:sp>
        <p:nvSpPr>
          <p:cNvPr id="14342" name="Rectangle 6"/>
          <p:cNvSpPr>
            <a:spLocks noChangeArrowheads="1"/>
          </p:cNvSpPr>
          <p:nvPr/>
        </p:nvSpPr>
        <p:spPr bwMode="auto">
          <a:xfrm>
            <a:off x="179388" y="5445125"/>
            <a:ext cx="8686800" cy="1016000"/>
          </a:xfrm>
          <a:prstGeom prst="rect">
            <a:avLst/>
          </a:prstGeom>
          <a:solidFill>
            <a:srgbClr val="CCFFFF"/>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Użycie symboli „AND” oraz „OR” pozwala na ustalenie logicznych relacji między elementami.</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solidFill>
            <a:srgbClr val="CCFFFF"/>
          </a:solidFill>
        </p:spPr>
        <p:txBody>
          <a:bodyPr/>
          <a:lstStyle/>
          <a:p>
            <a:r>
              <a:rPr lang="pl-PL"/>
              <a:t>ZALETY STOSOWANIA</a:t>
            </a:r>
            <a:br>
              <a:rPr lang="pl-PL"/>
            </a:br>
            <a:r>
              <a:rPr lang="pl-PL"/>
              <a:t>METODY FTA</a:t>
            </a:r>
          </a:p>
        </p:txBody>
      </p:sp>
      <p:sp>
        <p:nvSpPr>
          <p:cNvPr id="15363" name="Rectangle 3"/>
          <p:cNvSpPr>
            <a:spLocks noGrp="1" noChangeArrowheads="1"/>
          </p:cNvSpPr>
          <p:nvPr>
            <p:ph type="body" sz="half" idx="1"/>
          </p:nvPr>
        </p:nvSpPr>
        <p:spPr>
          <a:xfrm>
            <a:off x="395288" y="1844675"/>
            <a:ext cx="8534400" cy="1023938"/>
          </a:xfrm>
          <a:solidFill>
            <a:srgbClr val="CCFFCC"/>
          </a:solidFill>
        </p:spPr>
        <p:txBody>
          <a:bodyPr/>
          <a:lstStyle/>
          <a:p>
            <a:r>
              <a:rPr lang="pl-PL" sz="2800" b="1"/>
              <a:t>Analiza FTA dostarcza uporządkowanego sposobu podejścia.</a:t>
            </a:r>
          </a:p>
        </p:txBody>
      </p:sp>
      <p:sp>
        <p:nvSpPr>
          <p:cNvPr id="15364" name="Rectangle 4"/>
          <p:cNvSpPr>
            <a:spLocks noChangeArrowheads="1"/>
          </p:cNvSpPr>
          <p:nvPr/>
        </p:nvSpPr>
        <p:spPr bwMode="auto">
          <a:xfrm>
            <a:off x="395288" y="2997200"/>
            <a:ext cx="8534400" cy="1023938"/>
          </a:xfrm>
          <a:prstGeom prst="rect">
            <a:avLst/>
          </a:prstGeom>
          <a:solidFill>
            <a:srgbClr val="CCFFFF"/>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Metoda umożliwia analizę czynników, w tym interakcji między ludzkich i zjawisk fizycznych.</a:t>
            </a:r>
          </a:p>
        </p:txBody>
      </p:sp>
      <p:sp>
        <p:nvSpPr>
          <p:cNvPr id="15365" name="Rectangle 5"/>
          <p:cNvSpPr>
            <a:spLocks noChangeArrowheads="1"/>
          </p:cNvSpPr>
          <p:nvPr/>
        </p:nvSpPr>
        <p:spPr bwMode="auto">
          <a:xfrm>
            <a:off x="395288" y="4149725"/>
            <a:ext cx="8534400" cy="1023938"/>
          </a:xfrm>
          <a:prstGeom prst="rect">
            <a:avLst/>
          </a:prstGeom>
          <a:solidFill>
            <a:srgbClr val="FFFF99"/>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Analiza FTA wykorzystuje podejście „od góry do dołu” i koncentruje uwagę na skutkach.</a:t>
            </a:r>
          </a:p>
        </p:txBody>
      </p:sp>
      <p:sp>
        <p:nvSpPr>
          <p:cNvPr id="15366" name="Rectangle 6"/>
          <p:cNvSpPr>
            <a:spLocks noChangeArrowheads="1"/>
          </p:cNvSpPr>
          <p:nvPr/>
        </p:nvSpPr>
        <p:spPr bwMode="auto">
          <a:xfrm>
            <a:off x="395288" y="5373690"/>
            <a:ext cx="8534400" cy="1023937"/>
          </a:xfrm>
          <a:prstGeom prst="rect">
            <a:avLst/>
          </a:prstGeom>
          <a:solidFill>
            <a:srgbClr val="CCFFFF"/>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Obrazowe przedstawienie umożliwia łatwe zrozumienie zachowania systemu i czynników.</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solidFill>
            <a:srgbClr val="CCFFFF"/>
          </a:solidFill>
        </p:spPr>
        <p:txBody>
          <a:bodyPr/>
          <a:lstStyle/>
          <a:p>
            <a:r>
              <a:rPr lang="pl-PL" dirty="0"/>
              <a:t>DRZEWO NIEZDATNOŚCI FTA </a:t>
            </a:r>
            <a:br>
              <a:rPr lang="pl-PL" dirty="0"/>
            </a:br>
            <a:r>
              <a:rPr lang="pl-PL" dirty="0"/>
              <a:t>DLA BRAKU URUCHOMIENIA</a:t>
            </a:r>
          </a:p>
        </p:txBody>
      </p:sp>
      <p:graphicFrame>
        <p:nvGraphicFramePr>
          <p:cNvPr id="2050" name="Object 5"/>
          <p:cNvGraphicFramePr>
            <a:graphicFrameLocks noGrp="1" noChangeAspect="1"/>
          </p:cNvGraphicFramePr>
          <p:nvPr>
            <p:ph idx="1"/>
          </p:nvPr>
        </p:nvGraphicFramePr>
        <p:xfrm>
          <a:off x="500036" y="1773238"/>
          <a:ext cx="8358245" cy="5084762"/>
        </p:xfrm>
        <a:graphic>
          <a:graphicData uri="http://schemas.openxmlformats.org/presentationml/2006/ole">
            <mc:AlternateContent xmlns:mc="http://schemas.openxmlformats.org/markup-compatibility/2006">
              <mc:Choice xmlns:v="urn:schemas-microsoft-com:vml" Requires="v">
                <p:oleObj spid="_x0000_s30729" name="Visio" r:id="rId3" imgW="7498568" imgH="7410460" progId="Visio.Drawing.11">
                  <p:embed/>
                </p:oleObj>
              </mc:Choice>
              <mc:Fallback>
                <p:oleObj name="Visio" r:id="rId3" imgW="7498568" imgH="7410460" progId="Visio.Drawing.11">
                  <p:embed/>
                  <p:pic>
                    <p:nvPicPr>
                      <p:cNvPr id="205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36" y="1773238"/>
                        <a:ext cx="8358245" cy="5084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rgbClr val="CCFFFF"/>
          </a:solidFill>
        </p:spPr>
        <p:txBody>
          <a:bodyPr/>
          <a:lstStyle/>
          <a:p>
            <a:r>
              <a:rPr lang="pl-PL" dirty="0"/>
              <a:t>ANALIZA DRZEWA NIEZDATNOŚCI ETA DLA BRAKU URUCHOMIENIA</a:t>
            </a:r>
          </a:p>
        </p:txBody>
      </p:sp>
      <p:sp>
        <p:nvSpPr>
          <p:cNvPr id="16387" name="Rectangle 3"/>
          <p:cNvSpPr>
            <a:spLocks noGrp="1" noChangeArrowheads="1"/>
          </p:cNvSpPr>
          <p:nvPr>
            <p:ph type="body" sz="half" idx="1"/>
          </p:nvPr>
        </p:nvSpPr>
        <p:spPr>
          <a:xfrm>
            <a:off x="395288" y="1844675"/>
            <a:ext cx="8534400" cy="1023938"/>
          </a:xfrm>
          <a:solidFill>
            <a:srgbClr val="CCFFCC"/>
          </a:solidFill>
        </p:spPr>
        <p:txBody>
          <a:bodyPr/>
          <a:lstStyle/>
          <a:p>
            <a:r>
              <a:rPr lang="pl-PL" sz="2800" b="1"/>
              <a:t>Wydarzenie szczytowe „Brak uruchomienia generatora”.</a:t>
            </a:r>
          </a:p>
        </p:txBody>
      </p:sp>
      <p:sp>
        <p:nvSpPr>
          <p:cNvPr id="16388" name="Rectangle 4"/>
          <p:cNvSpPr>
            <a:spLocks noChangeArrowheads="1"/>
          </p:cNvSpPr>
          <p:nvPr/>
        </p:nvSpPr>
        <p:spPr bwMode="auto">
          <a:xfrm>
            <a:off x="395288" y="2997200"/>
            <a:ext cx="8534400" cy="1023938"/>
          </a:xfrm>
          <a:prstGeom prst="rect">
            <a:avLst/>
          </a:prstGeom>
          <a:solidFill>
            <a:srgbClr val="CCFFFF"/>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Zdarzenie szczytowe może zaistnieć, gdy zaistnieje jedno z dwóch zdarzeń – „OR” (lub).</a:t>
            </a:r>
          </a:p>
        </p:txBody>
      </p:sp>
      <p:sp>
        <p:nvSpPr>
          <p:cNvPr id="16389" name="Rectangle 5"/>
          <p:cNvSpPr>
            <a:spLocks noChangeArrowheads="1"/>
          </p:cNvSpPr>
          <p:nvPr/>
        </p:nvSpPr>
        <p:spPr bwMode="auto">
          <a:xfrm>
            <a:off x="179390" y="4149725"/>
            <a:ext cx="8785225" cy="1023938"/>
          </a:xfrm>
          <a:prstGeom prst="rect">
            <a:avLst/>
          </a:prstGeom>
          <a:solidFill>
            <a:srgbClr val="FFFF99"/>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Zdarzenie „Utracony sygnał uruchomienia”, gdy zaistnieje jedno z trzech zdarzeń –”OR” (lub). </a:t>
            </a:r>
          </a:p>
        </p:txBody>
      </p:sp>
      <p:sp>
        <p:nvSpPr>
          <p:cNvPr id="16390" name="Rectangle 6"/>
          <p:cNvSpPr>
            <a:spLocks noChangeArrowheads="1"/>
          </p:cNvSpPr>
          <p:nvPr/>
        </p:nvSpPr>
        <p:spPr bwMode="auto">
          <a:xfrm>
            <a:off x="395288" y="5373690"/>
            <a:ext cx="8534400" cy="1023937"/>
          </a:xfrm>
          <a:prstGeom prst="rect">
            <a:avLst/>
          </a:prstGeom>
          <a:solidFill>
            <a:srgbClr val="CCFFFF"/>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Zdarzenie „ Uszkodzenie generatora”, gdy zaistnieje jedno z dwóch zdarzeń – „OR” (lub)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solidFill>
            <a:srgbClr val="CCFFFF"/>
          </a:solidFill>
        </p:spPr>
        <p:txBody>
          <a:bodyPr/>
          <a:lstStyle/>
          <a:p>
            <a:r>
              <a:rPr lang="pl-PL"/>
              <a:t>DRZEWO NIEZDATNOŚCI FTA </a:t>
            </a:r>
            <a:br>
              <a:rPr lang="pl-PL"/>
            </a:br>
            <a:r>
              <a:rPr lang="pl-PL"/>
              <a:t>DLA BRAKU OŚWIETLENIA</a:t>
            </a:r>
          </a:p>
        </p:txBody>
      </p:sp>
      <p:graphicFrame>
        <p:nvGraphicFramePr>
          <p:cNvPr id="3074" name="Object 4"/>
          <p:cNvGraphicFramePr>
            <a:graphicFrameLocks noGrp="1" noChangeAspect="1"/>
          </p:cNvGraphicFramePr>
          <p:nvPr>
            <p:ph idx="1"/>
          </p:nvPr>
        </p:nvGraphicFramePr>
        <p:xfrm>
          <a:off x="0" y="1773238"/>
          <a:ext cx="9144000" cy="5084762"/>
        </p:xfrm>
        <a:graphic>
          <a:graphicData uri="http://schemas.openxmlformats.org/presentationml/2006/ole">
            <mc:AlternateContent xmlns:mc="http://schemas.openxmlformats.org/markup-compatibility/2006">
              <mc:Choice xmlns:v="urn:schemas-microsoft-com:vml" Requires="v">
                <p:oleObj spid="_x0000_s31753" name="Visio" r:id="rId3" imgW="9254528" imgH="7436815" progId="Visio.Drawing.11">
                  <p:embed/>
                </p:oleObj>
              </mc:Choice>
              <mc:Fallback>
                <p:oleObj name="Visio" r:id="rId3" imgW="9254528" imgH="7436815" progId="Visio.Drawing.11">
                  <p:embed/>
                  <p:pic>
                    <p:nvPicPr>
                      <p:cNvPr id="307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9144000" cy="5084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6" name="Rectangle 5"/>
          <p:cNvSpPr>
            <a:spLocks noChangeArrowheads="1"/>
          </p:cNvSpPr>
          <p:nvPr/>
        </p:nvSpPr>
        <p:spPr bwMode="auto">
          <a:xfrm>
            <a:off x="3921125" y="3200400"/>
            <a:ext cx="1303338" cy="457200"/>
          </a:xfrm>
          <a:prstGeom prst="rect">
            <a:avLst/>
          </a:prstGeom>
          <a:noFill/>
          <a:ln w="9525">
            <a:no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2400" b="0" i="0" u="none" strike="noStrike" kern="1200" cap="none" spc="0" normalizeH="0" baseline="0" noProof="0">
                <a:ln>
                  <a:noFill/>
                </a:ln>
                <a:solidFill>
                  <a:srgbClr val="000000"/>
                </a:solidFill>
                <a:effectLst/>
                <a:uLnTx/>
                <a:uFillTx/>
                <a:latin typeface="Arial" charset="0"/>
                <a:ea typeface="+mn-ea"/>
                <a:cs typeface="+mn-cs"/>
              </a:rPr>
              <a:t>symboli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solidFill>
            <a:srgbClr val="CCFFFF"/>
          </a:solidFill>
        </p:spPr>
        <p:txBody>
          <a:bodyPr/>
          <a:lstStyle/>
          <a:p>
            <a:r>
              <a:rPr lang="pl-PL"/>
              <a:t>ANALIZA NIEZDATNOŚCI FTA </a:t>
            </a:r>
            <a:br>
              <a:rPr lang="pl-PL"/>
            </a:br>
            <a:r>
              <a:rPr lang="pl-PL"/>
              <a:t>DLA BRAKU OŚWIETLENIA</a:t>
            </a:r>
          </a:p>
        </p:txBody>
      </p:sp>
      <p:sp>
        <p:nvSpPr>
          <p:cNvPr id="17411" name="Rectangle 3"/>
          <p:cNvSpPr>
            <a:spLocks noGrp="1" noChangeArrowheads="1"/>
          </p:cNvSpPr>
          <p:nvPr>
            <p:ph type="body" sz="half" idx="1"/>
          </p:nvPr>
        </p:nvSpPr>
        <p:spPr>
          <a:xfrm>
            <a:off x="395288" y="1844675"/>
            <a:ext cx="8534400" cy="1023938"/>
          </a:xfrm>
          <a:solidFill>
            <a:srgbClr val="CCFFCC"/>
          </a:solidFill>
        </p:spPr>
        <p:txBody>
          <a:bodyPr/>
          <a:lstStyle/>
          <a:p>
            <a:r>
              <a:rPr lang="pl-PL" sz="2800" b="1"/>
              <a:t>Wydarzenie szczytowe „Oświetlenia w pomieszczeniu”.</a:t>
            </a:r>
          </a:p>
        </p:txBody>
      </p:sp>
      <p:sp>
        <p:nvSpPr>
          <p:cNvPr id="17412" name="Rectangle 4"/>
          <p:cNvSpPr>
            <a:spLocks noChangeArrowheads="1"/>
          </p:cNvSpPr>
          <p:nvPr/>
        </p:nvSpPr>
        <p:spPr bwMode="auto">
          <a:xfrm>
            <a:off x="395288" y="2997200"/>
            <a:ext cx="8534400" cy="1023938"/>
          </a:xfrm>
          <a:prstGeom prst="rect">
            <a:avLst/>
          </a:prstGeom>
          <a:solidFill>
            <a:srgbClr val="CCFFFF"/>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Zdarzenie szczytowe może zaistnieć, gdy zaistnieje jedno z dwóch zdarzeń – „OR” (Lub).</a:t>
            </a:r>
          </a:p>
        </p:txBody>
      </p:sp>
      <p:sp>
        <p:nvSpPr>
          <p:cNvPr id="17413" name="Rectangle 5"/>
          <p:cNvSpPr>
            <a:spLocks noChangeArrowheads="1"/>
          </p:cNvSpPr>
          <p:nvPr/>
        </p:nvSpPr>
        <p:spPr bwMode="auto">
          <a:xfrm>
            <a:off x="179390" y="4149725"/>
            <a:ext cx="8785225" cy="1023938"/>
          </a:xfrm>
          <a:prstGeom prst="rect">
            <a:avLst/>
          </a:prstGeom>
          <a:solidFill>
            <a:srgbClr val="FFFF99"/>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Zdarzenie „Nie działające żarówki 1i 2”, gdy zaistnieją jednocześnie zdarzenia –”AND” (I). </a:t>
            </a:r>
          </a:p>
        </p:txBody>
      </p:sp>
      <p:sp>
        <p:nvSpPr>
          <p:cNvPr id="17414" name="Rectangle 6"/>
          <p:cNvSpPr>
            <a:spLocks noChangeArrowheads="1"/>
          </p:cNvSpPr>
          <p:nvPr/>
        </p:nvSpPr>
        <p:spPr bwMode="auto">
          <a:xfrm>
            <a:off x="395288" y="5373690"/>
            <a:ext cx="8534400" cy="1023937"/>
          </a:xfrm>
          <a:prstGeom prst="rect">
            <a:avLst/>
          </a:prstGeom>
          <a:solidFill>
            <a:srgbClr val="CCFFFF"/>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Zdarzenie „ Brak zasilania”, gdy zaistnieje jedno z trzech zdarzeń – „OR” (Lub)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solidFill>
            <a:srgbClr val="CCFFFF"/>
          </a:solidFill>
        </p:spPr>
        <p:txBody>
          <a:bodyPr/>
          <a:lstStyle/>
          <a:p>
            <a:r>
              <a:rPr lang="pl-PL"/>
              <a:t>DRZEWO NIEZDATNOŚCI FTA ZAGROŻENIA OPERATORA </a:t>
            </a:r>
          </a:p>
        </p:txBody>
      </p:sp>
      <p:sp>
        <p:nvSpPr>
          <p:cNvPr id="4100" name="Rectangle 4"/>
          <p:cNvSpPr>
            <a:spLocks noChangeArrowheads="1"/>
          </p:cNvSpPr>
          <p:nvPr/>
        </p:nvSpPr>
        <p:spPr bwMode="auto">
          <a:xfrm>
            <a:off x="2" y="-230832"/>
            <a:ext cx="184731" cy="461665"/>
          </a:xfrm>
          <a:prstGeom prst="rect">
            <a:avLst/>
          </a:prstGeom>
          <a:noFill/>
          <a:ln w="9525">
            <a:no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a:ln>
                <a:noFill/>
              </a:ln>
              <a:solidFill>
                <a:srgbClr val="000000"/>
              </a:solidFill>
              <a:effectLst/>
              <a:uLnTx/>
              <a:uFillTx/>
              <a:latin typeface="Arial" charset="0"/>
              <a:ea typeface="+mn-ea"/>
              <a:cs typeface="+mn-cs"/>
            </a:endParaRPr>
          </a:p>
        </p:txBody>
      </p:sp>
      <p:graphicFrame>
        <p:nvGraphicFramePr>
          <p:cNvPr id="4098" name="Object 3"/>
          <p:cNvGraphicFramePr>
            <a:graphicFrameLocks noChangeAspect="1"/>
          </p:cNvGraphicFramePr>
          <p:nvPr/>
        </p:nvGraphicFramePr>
        <p:xfrm>
          <a:off x="2" y="1857377"/>
          <a:ext cx="9001125" cy="5000625"/>
        </p:xfrm>
        <a:graphic>
          <a:graphicData uri="http://schemas.openxmlformats.org/presentationml/2006/ole">
            <mc:AlternateContent xmlns:mc="http://schemas.openxmlformats.org/markup-compatibility/2006">
              <mc:Choice xmlns:v="urn:schemas-microsoft-com:vml" Requires="v">
                <p:oleObj spid="_x0000_s32777" name="Visio" r:id="rId3" imgW="10384536" imgH="6208776" progId="Visio.Drawing.11">
                  <p:embed/>
                </p:oleObj>
              </mc:Choice>
              <mc:Fallback>
                <p:oleObj name="Visio" r:id="rId3" imgW="10384536" imgH="6208776" progId="Visio.Drawing.11">
                  <p:embed/>
                  <p:pic>
                    <p:nvPicPr>
                      <p:cNvPr id="409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857377"/>
                        <a:ext cx="9001125" cy="500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solidFill>
            <a:srgbClr val="CCFFFF"/>
          </a:solidFill>
        </p:spPr>
        <p:txBody>
          <a:bodyPr/>
          <a:lstStyle/>
          <a:p>
            <a:r>
              <a:rPr lang="pl-PL" dirty="0"/>
              <a:t>METODA DRZEWA </a:t>
            </a:r>
            <a:br>
              <a:rPr lang="pl-PL" dirty="0"/>
            </a:br>
            <a:r>
              <a:rPr lang="pl-PL" dirty="0"/>
              <a:t>ZDARZEŃ </a:t>
            </a:r>
            <a:r>
              <a:rPr lang="pl-PL" b="0" dirty="0"/>
              <a:t> </a:t>
            </a:r>
            <a:r>
              <a:rPr lang="pl-PL" dirty="0"/>
              <a:t>ETA</a:t>
            </a:r>
          </a:p>
        </p:txBody>
      </p:sp>
      <p:sp>
        <p:nvSpPr>
          <p:cNvPr id="18435" name="Rectangle 3"/>
          <p:cNvSpPr>
            <a:spLocks noGrp="1" noChangeArrowheads="1"/>
          </p:cNvSpPr>
          <p:nvPr>
            <p:ph type="body" sz="half" idx="1"/>
          </p:nvPr>
        </p:nvSpPr>
        <p:spPr>
          <a:xfrm>
            <a:off x="323850" y="1844675"/>
            <a:ext cx="8610600" cy="1023938"/>
          </a:xfrm>
          <a:solidFill>
            <a:srgbClr val="CCFFFF"/>
          </a:solidFill>
        </p:spPr>
        <p:txBody>
          <a:bodyPr/>
          <a:lstStyle/>
          <a:p>
            <a:pPr algn="just"/>
            <a:r>
              <a:rPr lang="pl-PL" sz="2800" b="1"/>
              <a:t>Metoda stosowana jest do identyfikowania możliwych danych wyjściowych.</a:t>
            </a:r>
          </a:p>
        </p:txBody>
      </p:sp>
      <p:sp>
        <p:nvSpPr>
          <p:cNvPr id="18436" name="Rectangle 4"/>
          <p:cNvSpPr>
            <a:spLocks noGrp="1" noChangeArrowheads="1"/>
          </p:cNvSpPr>
          <p:nvPr>
            <p:ph sz="half" idx="2"/>
          </p:nvPr>
        </p:nvSpPr>
        <p:spPr>
          <a:xfrm>
            <a:off x="323850" y="3213100"/>
            <a:ext cx="8534400" cy="1296988"/>
          </a:xfrm>
          <a:solidFill>
            <a:srgbClr val="CCFFCC"/>
          </a:solidFill>
        </p:spPr>
        <p:txBody>
          <a:bodyPr/>
          <a:lstStyle/>
          <a:p>
            <a:pPr algn="just"/>
            <a:r>
              <a:rPr lang="pl-PL" sz="2800" b="1"/>
              <a:t>Analiza Event Tree Analysis (ETA) jest techniką, która może określać potencjalne skutki zdarzenia.</a:t>
            </a:r>
          </a:p>
        </p:txBody>
      </p:sp>
      <p:sp>
        <p:nvSpPr>
          <p:cNvPr id="18437" name="Rectangle 5"/>
          <p:cNvSpPr>
            <a:spLocks noChangeArrowheads="1"/>
          </p:cNvSpPr>
          <p:nvPr/>
        </p:nvSpPr>
        <p:spPr bwMode="auto">
          <a:xfrm>
            <a:off x="323850" y="4868863"/>
            <a:ext cx="8534400" cy="1439862"/>
          </a:xfrm>
          <a:prstGeom prst="rect">
            <a:avLst/>
          </a:prstGeom>
          <a:solidFill>
            <a:srgbClr val="FFFF99"/>
          </a:solidFill>
          <a:ln w="9525">
            <a:noFill/>
            <a:miter lim="800000"/>
            <a:headEnd/>
            <a:tailEnd/>
          </a:ln>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Analiza ETA jest analizą typu indukcyjnego, w której podstawowe pytanie odnosi się do tego „co stanie się, gdy...?.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404664"/>
            <a:ext cx="9144000" cy="1143000"/>
          </a:xfrm>
          <a:solidFill>
            <a:schemeClr val="accent5">
              <a:lumMod val="40000"/>
              <a:lumOff val="60000"/>
            </a:schemeClr>
          </a:solidFill>
        </p:spPr>
        <p:txBody>
          <a:bodyPr/>
          <a:lstStyle/>
          <a:p>
            <a:r>
              <a:rPr lang="pl-PL" sz="4000" b="1" dirty="0"/>
              <a:t>BEZPIECZEŃSTWO INFORMACJI</a:t>
            </a:r>
          </a:p>
        </p:txBody>
      </p:sp>
      <p:sp>
        <p:nvSpPr>
          <p:cNvPr id="3" name="Symbol zastępczy zawartości 2"/>
          <p:cNvSpPr>
            <a:spLocks noGrp="1"/>
          </p:cNvSpPr>
          <p:nvPr>
            <p:ph idx="1"/>
          </p:nvPr>
        </p:nvSpPr>
        <p:spPr>
          <a:xfrm>
            <a:off x="287524" y="1844824"/>
            <a:ext cx="8568952" cy="4760168"/>
          </a:xfrm>
        </p:spPr>
        <p:txBody>
          <a:bodyPr/>
          <a:lstStyle/>
          <a:p>
            <a:r>
              <a:rPr lang="pl-PL" sz="2400" b="1" u="sng" dirty="0"/>
              <a:t>Zagrożenia</a:t>
            </a:r>
            <a:r>
              <a:rPr lang="pl-PL" sz="2400" b="1" dirty="0"/>
              <a:t> (</a:t>
            </a:r>
            <a:r>
              <a:rPr lang="pl-PL" sz="2400" b="1" dirty="0" err="1"/>
              <a:t>threats</a:t>
            </a:r>
            <a:r>
              <a:rPr lang="pl-PL" sz="2400" b="1" dirty="0"/>
              <a:t>) to potencjalne przyczyny nieżądanego incydentu, którego skutkiem może być szkoda dla systemu bezpieczeństwa, a dla instytucji</a:t>
            </a:r>
            <a:r>
              <a:rPr lang="pl-PL" sz="2400" dirty="0"/>
              <a:t>.</a:t>
            </a:r>
          </a:p>
          <a:p>
            <a:endParaRPr lang="pl-PL" sz="2400" b="1" u="sng" dirty="0"/>
          </a:p>
          <a:p>
            <a:r>
              <a:rPr lang="pl-PL" sz="2400" b="1" u="sng" dirty="0"/>
              <a:t>Incydenty bezpieczeństwa </a:t>
            </a:r>
            <a:r>
              <a:rPr lang="pl-PL" sz="2400" b="1" dirty="0"/>
              <a:t>(</a:t>
            </a:r>
            <a:r>
              <a:rPr lang="pl-PL" sz="2400" b="1" dirty="0" err="1"/>
              <a:t>security</a:t>
            </a:r>
            <a:r>
              <a:rPr lang="pl-PL" sz="2400" b="1" dirty="0"/>
              <a:t> </a:t>
            </a:r>
            <a:r>
              <a:rPr lang="pl-PL" sz="2400" b="1" dirty="0" err="1"/>
              <a:t>incidenst</a:t>
            </a:r>
            <a:r>
              <a:rPr lang="pl-PL" sz="2400" b="1" dirty="0"/>
              <a:t>) to niekorzystne zdarzenia związane z systemem bezpieczeństwa, które wg reguł i zaleceń mogą być uznane za awarię.</a:t>
            </a:r>
          </a:p>
          <a:p>
            <a:endParaRPr lang="pl-PL" sz="2400" b="1" dirty="0"/>
          </a:p>
          <a:p>
            <a:r>
              <a:rPr lang="pl-PL" sz="2400" b="1" u="sng" dirty="0"/>
              <a:t>Podatności</a:t>
            </a:r>
            <a:r>
              <a:rPr lang="pl-PL" sz="2400" b="1" dirty="0"/>
              <a:t> (</a:t>
            </a:r>
            <a:r>
              <a:rPr lang="pl-PL" sz="2400" b="1" dirty="0" err="1"/>
              <a:t>vulnrabilitys</a:t>
            </a:r>
            <a:r>
              <a:rPr lang="pl-PL" sz="2400" b="1" dirty="0"/>
              <a:t>) słabości lub luki w systemie bezpieczeństwa, które mogą być wykorzystane przez zagrożenia PN-ISO 27000:2010:</a:t>
            </a:r>
          </a:p>
        </p:txBody>
      </p:sp>
    </p:spTree>
    <p:extLst>
      <p:ext uri="{BB962C8B-B14F-4D97-AF65-F5344CB8AC3E}">
        <p14:creationId xmlns:p14="http://schemas.microsoft.com/office/powerpoint/2010/main" val="28703422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solidFill>
            <a:srgbClr val="CCFFFF"/>
          </a:solidFill>
        </p:spPr>
        <p:txBody>
          <a:bodyPr/>
          <a:lstStyle/>
          <a:p>
            <a:r>
              <a:rPr lang="pl-PL"/>
              <a:t>SCHEMAT KONSTRUKCJI </a:t>
            </a:r>
            <a:br>
              <a:rPr lang="pl-PL"/>
            </a:br>
            <a:r>
              <a:rPr lang="pl-PL"/>
              <a:t>DRZEWA ZDARZEŃ ETA</a:t>
            </a:r>
            <a:endParaRPr lang="pl-PL" b="0"/>
          </a:p>
        </p:txBody>
      </p:sp>
      <p:graphicFrame>
        <p:nvGraphicFramePr>
          <p:cNvPr id="5122" name="Object 3"/>
          <p:cNvGraphicFramePr>
            <a:graphicFrameLocks noGrp="1" noChangeAspect="1"/>
          </p:cNvGraphicFramePr>
          <p:nvPr>
            <p:ph idx="1"/>
          </p:nvPr>
        </p:nvGraphicFramePr>
        <p:xfrm>
          <a:off x="0" y="1773238"/>
          <a:ext cx="9144000" cy="5084762"/>
        </p:xfrm>
        <a:graphic>
          <a:graphicData uri="http://schemas.openxmlformats.org/presentationml/2006/ole">
            <mc:AlternateContent xmlns:mc="http://schemas.openxmlformats.org/markup-compatibility/2006">
              <mc:Choice xmlns:v="urn:schemas-microsoft-com:vml" Requires="v">
                <p:oleObj spid="_x0000_s33801" name="SnapGrafx" r:id="rId3" imgW="10835640" imgH="8229600" progId="SnapGrafx">
                  <p:embed/>
                </p:oleObj>
              </mc:Choice>
              <mc:Fallback>
                <p:oleObj name="SnapGrafx" r:id="rId3" imgW="10835640" imgH="8229600" progId="SnapGrafx">
                  <p:embed/>
                  <p:pic>
                    <p:nvPicPr>
                      <p:cNvPr id="512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9144000" cy="5084762"/>
                      </a:xfrm>
                      <a:prstGeom prst="rect">
                        <a:avLst/>
                      </a:prstGeom>
                      <a:solidFill>
                        <a:srgbClr val="CCFFCC"/>
                      </a:solidFill>
                    </p:spPr>
                  </p:pic>
                </p:oleObj>
              </mc:Fallback>
            </mc:AlternateContent>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765175"/>
            <a:ext cx="9144000" cy="1143000"/>
          </a:xfrm>
          <a:solidFill>
            <a:srgbClr val="CCFFFF"/>
          </a:solidFill>
        </p:spPr>
        <p:txBody>
          <a:bodyPr/>
          <a:lstStyle/>
          <a:p>
            <a:r>
              <a:rPr lang="pl-PL"/>
              <a:t>POSTĘPOWANIE ZGODNE </a:t>
            </a:r>
            <a:br>
              <a:rPr lang="pl-PL"/>
            </a:br>
            <a:r>
              <a:rPr lang="pl-PL"/>
              <a:t>Z METODĄ ETA</a:t>
            </a:r>
          </a:p>
        </p:txBody>
      </p:sp>
      <p:sp>
        <p:nvSpPr>
          <p:cNvPr id="19459" name="Rectangle 3"/>
          <p:cNvSpPr>
            <a:spLocks noGrp="1" noChangeArrowheads="1"/>
          </p:cNvSpPr>
          <p:nvPr>
            <p:ph type="body" idx="1"/>
          </p:nvPr>
        </p:nvSpPr>
        <p:spPr>
          <a:xfrm>
            <a:off x="323852" y="2420940"/>
            <a:ext cx="8588375" cy="1368425"/>
          </a:xfrm>
          <a:solidFill>
            <a:srgbClr val="CCFFCC"/>
          </a:solidFill>
        </p:spPr>
        <p:txBody>
          <a:bodyPr/>
          <a:lstStyle/>
          <a:p>
            <a:pPr algn="just">
              <a:lnSpc>
                <a:spcPct val="90000"/>
              </a:lnSpc>
            </a:pPr>
            <a:r>
              <a:rPr lang="pl-PL" sz="2800" b="1"/>
              <a:t>W metodzie ETA rozpatrywane są wyłącznie stany uważane za sukces i niepowodzenie systemu.</a:t>
            </a:r>
          </a:p>
        </p:txBody>
      </p:sp>
      <p:sp>
        <p:nvSpPr>
          <p:cNvPr id="19460" name="Rectangle 5"/>
          <p:cNvSpPr>
            <a:spLocks noChangeArrowheads="1"/>
          </p:cNvSpPr>
          <p:nvPr/>
        </p:nvSpPr>
        <p:spPr bwMode="auto">
          <a:xfrm>
            <a:off x="250827" y="4365625"/>
            <a:ext cx="8588375" cy="1511300"/>
          </a:xfrm>
          <a:prstGeom prst="rect">
            <a:avLst/>
          </a:prstGeom>
          <a:solidFill>
            <a:srgbClr val="CCFFFF"/>
          </a:solidFill>
          <a:ln w="9525">
            <a:noFill/>
            <a:miter lim="800000"/>
            <a:headEnd/>
            <a:tailEnd/>
          </a:ln>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Powstają trudności przy włączaniu zdarzeń będących sukcesami oddalonymi w czasie lub zdarzeniami przywracającymi stan poprzedni.</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solidFill>
            <a:srgbClr val="CCFFFF"/>
          </a:solidFill>
        </p:spPr>
        <p:txBody>
          <a:bodyPr/>
          <a:lstStyle/>
          <a:p>
            <a:r>
              <a:rPr lang="pl-PL"/>
              <a:t>ZALETY STOSOWANIA</a:t>
            </a:r>
            <a:br>
              <a:rPr lang="pl-PL"/>
            </a:br>
            <a:r>
              <a:rPr lang="pl-PL"/>
              <a:t>METODY ETA</a:t>
            </a:r>
          </a:p>
        </p:txBody>
      </p:sp>
      <p:sp>
        <p:nvSpPr>
          <p:cNvPr id="20483" name="Rectangle 3"/>
          <p:cNvSpPr>
            <a:spLocks noGrp="1" noChangeArrowheads="1"/>
          </p:cNvSpPr>
          <p:nvPr>
            <p:ph type="body" sz="half" idx="1"/>
          </p:nvPr>
        </p:nvSpPr>
        <p:spPr>
          <a:xfrm>
            <a:off x="250825" y="2133602"/>
            <a:ext cx="8686800" cy="1008063"/>
          </a:xfrm>
          <a:solidFill>
            <a:srgbClr val="CCFFCC"/>
          </a:solidFill>
        </p:spPr>
        <p:txBody>
          <a:bodyPr/>
          <a:lstStyle/>
          <a:p>
            <a:r>
              <a:rPr lang="pl-PL" sz="2800" b="1"/>
              <a:t>Analiza ETA może być wykorzystywana do identyfikacji zagrożeń.</a:t>
            </a:r>
          </a:p>
        </p:txBody>
      </p:sp>
      <p:sp>
        <p:nvSpPr>
          <p:cNvPr id="20484" name="Rectangle 4"/>
          <p:cNvSpPr>
            <a:spLocks noChangeArrowheads="1"/>
          </p:cNvSpPr>
          <p:nvPr/>
        </p:nvSpPr>
        <p:spPr bwMode="auto">
          <a:xfrm>
            <a:off x="250825" y="3500438"/>
            <a:ext cx="8686800" cy="1008062"/>
          </a:xfrm>
          <a:prstGeom prst="rect">
            <a:avLst/>
          </a:prstGeom>
          <a:solidFill>
            <a:srgbClr val="CCFFFF"/>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Analiza ETA może być użyta do oszacowania prawdopodobieństwa sekwencji zdarzeń.</a:t>
            </a:r>
          </a:p>
        </p:txBody>
      </p:sp>
      <p:sp>
        <p:nvSpPr>
          <p:cNvPr id="20485" name="Rectangle 5"/>
          <p:cNvSpPr>
            <a:spLocks noChangeArrowheads="1"/>
          </p:cNvSpPr>
          <p:nvPr/>
        </p:nvSpPr>
        <p:spPr bwMode="auto">
          <a:xfrm>
            <a:off x="250825" y="5013327"/>
            <a:ext cx="8686800" cy="1008063"/>
          </a:xfrm>
          <a:prstGeom prst="rect">
            <a:avLst/>
          </a:prstGeom>
          <a:solidFill>
            <a:srgbClr val="CCFFCC"/>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Analiza ETA może być wykorzystywana w zarządzaniu bezpieczeństwem procesowym.</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solidFill>
            <a:srgbClr val="CCFFFF"/>
          </a:solidFill>
        </p:spPr>
        <p:txBody>
          <a:bodyPr/>
          <a:lstStyle/>
          <a:p>
            <a:r>
              <a:rPr lang="pl-PL"/>
              <a:t>DRZEWO ZDARZEŃ ETA</a:t>
            </a:r>
            <a:br>
              <a:rPr lang="pl-PL"/>
            </a:br>
            <a:r>
              <a:rPr lang="pl-PL"/>
              <a:t>DLA EKSPLOZJI PYŁU</a:t>
            </a:r>
          </a:p>
        </p:txBody>
      </p:sp>
      <p:graphicFrame>
        <p:nvGraphicFramePr>
          <p:cNvPr id="6146" name="Object 4"/>
          <p:cNvGraphicFramePr>
            <a:graphicFrameLocks noGrp="1" noChangeAspect="1"/>
          </p:cNvGraphicFramePr>
          <p:nvPr>
            <p:ph idx="1"/>
          </p:nvPr>
        </p:nvGraphicFramePr>
        <p:xfrm>
          <a:off x="1697038" y="1773238"/>
          <a:ext cx="5748337" cy="5084762"/>
        </p:xfrm>
        <a:graphic>
          <a:graphicData uri="http://schemas.openxmlformats.org/presentationml/2006/ole">
            <mc:AlternateContent xmlns:mc="http://schemas.openxmlformats.org/markup-compatibility/2006">
              <mc:Choice xmlns:v="urn:schemas-microsoft-com:vml" Requires="v">
                <p:oleObj spid="_x0000_s34825" name="Visio" r:id="rId3" imgW="6353058" imgH="5619747" progId="Visio.Drawing.11">
                  <p:embed/>
                </p:oleObj>
              </mc:Choice>
              <mc:Fallback>
                <p:oleObj name="Visio" r:id="rId3" imgW="6353058" imgH="5619747" progId="Visio.Drawing.11">
                  <p:embed/>
                  <p:pic>
                    <p:nvPicPr>
                      <p:cNvPr id="6146" name="Object 4"/>
                      <p:cNvPicPr>
                        <a:picLocks noChangeAspect="1" noChangeArrowheads="1"/>
                      </p:cNvPicPr>
                      <p:nvPr/>
                    </p:nvPicPr>
                    <p:blipFill>
                      <a:blip r:embed="rId4"/>
                      <a:srcRect/>
                      <a:stretch>
                        <a:fillRect/>
                      </a:stretch>
                    </p:blipFill>
                    <p:spPr bwMode="auto">
                      <a:xfrm>
                        <a:off x="1697038" y="1773238"/>
                        <a:ext cx="5748337" cy="5084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838200"/>
            <a:ext cx="9144000" cy="1143000"/>
          </a:xfrm>
          <a:solidFill>
            <a:srgbClr val="CCFFFF"/>
          </a:solidFill>
        </p:spPr>
        <p:txBody>
          <a:bodyPr/>
          <a:lstStyle/>
          <a:p>
            <a:r>
              <a:rPr lang="pl-PL" dirty="0"/>
              <a:t>ANALIZA DRZEWA ZDARZEŃ ETA</a:t>
            </a:r>
            <a:br>
              <a:rPr lang="pl-PL" dirty="0"/>
            </a:br>
            <a:r>
              <a:rPr lang="pl-PL" dirty="0"/>
              <a:t>DLA EKSPLOZJI PYŁU</a:t>
            </a:r>
          </a:p>
        </p:txBody>
      </p:sp>
      <p:sp>
        <p:nvSpPr>
          <p:cNvPr id="21507" name="Rectangle 3"/>
          <p:cNvSpPr>
            <a:spLocks noGrp="1" noChangeArrowheads="1"/>
          </p:cNvSpPr>
          <p:nvPr>
            <p:ph type="body" sz="half" idx="1"/>
          </p:nvPr>
        </p:nvSpPr>
        <p:spPr>
          <a:xfrm>
            <a:off x="2" y="4292600"/>
            <a:ext cx="8964613" cy="998538"/>
          </a:xfrm>
          <a:solidFill>
            <a:srgbClr val="CCFFCC"/>
          </a:solidFill>
        </p:spPr>
        <p:txBody>
          <a:bodyPr/>
          <a:lstStyle/>
          <a:p>
            <a:r>
              <a:rPr lang="pl-PL" sz="2800" b="1"/>
              <a:t>Niekontrolowany pożar z alarmem ma prawdopodobieństwo 0,007992 (0,8x0,01x0,999)</a:t>
            </a:r>
          </a:p>
        </p:txBody>
      </p:sp>
      <p:sp>
        <p:nvSpPr>
          <p:cNvPr id="21508" name="Rectangle 4"/>
          <p:cNvSpPr>
            <a:spLocks noChangeArrowheads="1"/>
          </p:cNvSpPr>
          <p:nvPr/>
        </p:nvSpPr>
        <p:spPr bwMode="auto">
          <a:xfrm>
            <a:off x="179390" y="2133600"/>
            <a:ext cx="8785225" cy="998538"/>
          </a:xfrm>
          <a:prstGeom prst="rect">
            <a:avLst/>
          </a:prstGeom>
          <a:solidFill>
            <a:srgbClr val="CCFFFF"/>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Kontrolowany pożar z alarmem ma prawdopodobieństwo 0,791 (0,8x0,99x0,999)</a:t>
            </a:r>
          </a:p>
        </p:txBody>
      </p:sp>
      <p:sp>
        <p:nvSpPr>
          <p:cNvPr id="21509" name="Rectangle 5"/>
          <p:cNvSpPr>
            <a:spLocks noChangeArrowheads="1"/>
          </p:cNvSpPr>
          <p:nvPr/>
        </p:nvSpPr>
        <p:spPr bwMode="auto">
          <a:xfrm>
            <a:off x="179390" y="3213100"/>
            <a:ext cx="8785225" cy="998538"/>
          </a:xfrm>
          <a:prstGeom prst="rect">
            <a:avLst/>
          </a:prstGeom>
          <a:solidFill>
            <a:srgbClr val="FFFF99"/>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Kontrolowany pożar bez alarmu ma prawdopodobieństwo 0,000792 (0,8x0,99x0,001) </a:t>
            </a:r>
          </a:p>
        </p:txBody>
      </p:sp>
      <p:sp>
        <p:nvSpPr>
          <p:cNvPr id="21510" name="Rectangle 6"/>
          <p:cNvSpPr>
            <a:spLocks noChangeArrowheads="1"/>
          </p:cNvSpPr>
          <p:nvPr/>
        </p:nvSpPr>
        <p:spPr bwMode="auto">
          <a:xfrm>
            <a:off x="2" y="5373690"/>
            <a:ext cx="8964613" cy="998537"/>
          </a:xfrm>
          <a:prstGeom prst="rect">
            <a:avLst/>
          </a:prstGeom>
          <a:solidFill>
            <a:srgbClr val="CCFFFF"/>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Niekontrolowany pożar bez alarmem ma prawdopodobieństwo 0,000008 (0,8x0,01x0,001)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solidFill>
            <a:srgbClr val="CCFFFF"/>
          </a:solidFill>
        </p:spPr>
        <p:txBody>
          <a:bodyPr/>
          <a:lstStyle/>
          <a:p>
            <a:r>
              <a:rPr lang="pl-PL"/>
              <a:t>DRZEWO ZDARZEŃ ETA</a:t>
            </a:r>
            <a:br>
              <a:rPr lang="pl-PL"/>
            </a:br>
            <a:r>
              <a:rPr lang="pl-PL"/>
              <a:t>DLA DZIAŁANIA SYSTEMU</a:t>
            </a:r>
          </a:p>
        </p:txBody>
      </p:sp>
      <p:graphicFrame>
        <p:nvGraphicFramePr>
          <p:cNvPr id="7170" name="Object 3"/>
          <p:cNvGraphicFramePr>
            <a:graphicFrameLocks noGrp="1" noChangeAspect="1"/>
          </p:cNvGraphicFramePr>
          <p:nvPr>
            <p:ph idx="1"/>
          </p:nvPr>
        </p:nvGraphicFramePr>
        <p:xfrm>
          <a:off x="0" y="1773238"/>
          <a:ext cx="9144000" cy="5084762"/>
        </p:xfrm>
        <a:graphic>
          <a:graphicData uri="http://schemas.openxmlformats.org/presentationml/2006/ole">
            <mc:AlternateContent xmlns:mc="http://schemas.openxmlformats.org/markup-compatibility/2006">
              <mc:Choice xmlns:v="urn:schemas-microsoft-com:vml" Requires="v">
                <p:oleObj spid="_x0000_s35849" name="Visio" r:id="rId3" imgW="6366281" imgH="5632132" progId="Visio.Drawing.11">
                  <p:embed/>
                </p:oleObj>
              </mc:Choice>
              <mc:Fallback>
                <p:oleObj name="Visio" r:id="rId3" imgW="6366281" imgH="5632132" progId="Visio.Drawing.11">
                  <p:embed/>
                  <p:pic>
                    <p:nvPicPr>
                      <p:cNvPr id="717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9144000" cy="5084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solidFill>
            <a:srgbClr val="CCFFFF"/>
          </a:solidFill>
        </p:spPr>
        <p:txBody>
          <a:bodyPr/>
          <a:lstStyle/>
          <a:p>
            <a:r>
              <a:rPr lang="pl-PL"/>
              <a:t>DRZEWO ZDARZEŃ ETA DLA UTRATY CHŁODZIWA W MASZYNIE</a:t>
            </a:r>
          </a:p>
        </p:txBody>
      </p:sp>
      <p:sp>
        <p:nvSpPr>
          <p:cNvPr id="8196" name="Rectangle 4"/>
          <p:cNvSpPr>
            <a:spLocks noChangeArrowheads="1"/>
          </p:cNvSpPr>
          <p:nvPr/>
        </p:nvSpPr>
        <p:spPr bwMode="auto">
          <a:xfrm>
            <a:off x="2" y="-230832"/>
            <a:ext cx="184731" cy="461665"/>
          </a:xfrm>
          <a:prstGeom prst="rect">
            <a:avLst/>
          </a:prstGeom>
          <a:noFill/>
          <a:ln w="9525">
            <a:no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a:ln>
                <a:noFill/>
              </a:ln>
              <a:solidFill>
                <a:srgbClr val="000000"/>
              </a:solidFill>
              <a:effectLst/>
              <a:uLnTx/>
              <a:uFillTx/>
              <a:latin typeface="Arial" charset="0"/>
              <a:ea typeface="+mn-ea"/>
              <a:cs typeface="+mn-cs"/>
            </a:endParaRPr>
          </a:p>
        </p:txBody>
      </p:sp>
      <p:graphicFrame>
        <p:nvGraphicFramePr>
          <p:cNvPr id="8194" name="Object 3"/>
          <p:cNvGraphicFramePr>
            <a:graphicFrameLocks noChangeAspect="1"/>
          </p:cNvGraphicFramePr>
          <p:nvPr/>
        </p:nvGraphicFramePr>
        <p:xfrm>
          <a:off x="0" y="1785938"/>
          <a:ext cx="9144000" cy="5072062"/>
        </p:xfrm>
        <a:graphic>
          <a:graphicData uri="http://schemas.openxmlformats.org/presentationml/2006/ole">
            <mc:AlternateContent xmlns:mc="http://schemas.openxmlformats.org/markup-compatibility/2006">
              <mc:Choice xmlns:v="urn:schemas-microsoft-com:vml" Requires="v">
                <p:oleObj spid="_x0000_s36873" name="Visio" r:id="rId3" imgW="8427436" imgH="6111931" progId="Visio.Drawing.11">
                  <p:embed/>
                </p:oleObj>
              </mc:Choice>
              <mc:Fallback>
                <p:oleObj name="Visio" r:id="rId3" imgW="8427436" imgH="6111931" progId="Visio.Drawing.11">
                  <p:embed/>
                  <p:pic>
                    <p:nvPicPr>
                      <p:cNvPr id="819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85938"/>
                        <a:ext cx="9144000" cy="5072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838200"/>
            <a:ext cx="9144000" cy="1143000"/>
          </a:xfrm>
          <a:solidFill>
            <a:srgbClr val="CCFFFF"/>
          </a:solidFill>
        </p:spPr>
        <p:txBody>
          <a:bodyPr/>
          <a:lstStyle/>
          <a:p>
            <a:r>
              <a:rPr lang="pl-PL"/>
              <a:t>ANALIZA DRZEWA ZDARZEŃ ETA</a:t>
            </a:r>
            <a:br>
              <a:rPr lang="pl-PL"/>
            </a:br>
            <a:r>
              <a:rPr lang="pl-PL"/>
              <a:t> UTRATY CHŁODZIWA W MASZYNIE </a:t>
            </a:r>
          </a:p>
        </p:txBody>
      </p:sp>
      <p:sp>
        <p:nvSpPr>
          <p:cNvPr id="22531" name="Rectangle 3"/>
          <p:cNvSpPr>
            <a:spLocks noGrp="1" noChangeArrowheads="1"/>
          </p:cNvSpPr>
          <p:nvPr>
            <p:ph type="body" sz="half" idx="1"/>
          </p:nvPr>
        </p:nvSpPr>
        <p:spPr>
          <a:xfrm>
            <a:off x="179388" y="2071690"/>
            <a:ext cx="8964612" cy="998537"/>
          </a:xfrm>
          <a:solidFill>
            <a:srgbClr val="CCFFCC"/>
          </a:solidFill>
        </p:spPr>
        <p:txBody>
          <a:bodyPr/>
          <a:lstStyle/>
          <a:p>
            <a:r>
              <a:rPr lang="pl-PL" sz="2800" b="1"/>
              <a:t>Zapobieżenie przegrzaniu się maszyny – 0,4 (0,5x0,8)</a:t>
            </a:r>
          </a:p>
          <a:p>
            <a:endParaRPr lang="pl-PL" sz="2800" b="1"/>
          </a:p>
        </p:txBody>
      </p:sp>
      <p:sp>
        <p:nvSpPr>
          <p:cNvPr id="10" name="Rectangle 3"/>
          <p:cNvSpPr txBox="1">
            <a:spLocks noChangeArrowheads="1"/>
          </p:cNvSpPr>
          <p:nvPr/>
        </p:nvSpPr>
        <p:spPr bwMode="auto">
          <a:xfrm>
            <a:off x="179388" y="3214690"/>
            <a:ext cx="8964612" cy="998537"/>
          </a:xfrm>
          <a:prstGeom prst="rect">
            <a:avLst/>
          </a:prstGeom>
          <a:solidFill>
            <a:srgbClr val="CCFFCC"/>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0" cap="none" spc="0" normalizeH="0" baseline="0" noProof="0" dirty="0">
                <a:ln>
                  <a:noFill/>
                </a:ln>
                <a:solidFill>
                  <a:srgbClr val="000000"/>
                </a:solidFill>
                <a:effectLst/>
                <a:uLnTx/>
                <a:uFillTx/>
                <a:latin typeface="Arial"/>
                <a:ea typeface="+mn-ea"/>
                <a:cs typeface="+mn-cs"/>
              </a:rPr>
              <a:t>Maszyna przegrzewa się</a:t>
            </a:r>
            <a:r>
              <a:rPr kumimoji="0" lang="pl-PL" sz="2800" b="1" i="0" u="none" strike="noStrike" kern="1200" cap="none" spc="0" normalizeH="0" baseline="0" noProof="0" dirty="0">
                <a:ln>
                  <a:noFill/>
                </a:ln>
                <a:solidFill>
                  <a:srgbClr val="000000"/>
                </a:solidFill>
                <a:effectLst/>
                <a:uLnTx/>
                <a:uFillTx/>
                <a:latin typeface="Arial" pitchFamily="34" charset="0"/>
                <a:ea typeface="Times New Roman" pitchFamily="18" charset="0"/>
                <a:cs typeface="Arial" pitchFamily="34" charset="0"/>
              </a:rPr>
              <a:t> ale uniknięto zniszczenia – 0,023 (0,5x0,2x0,6x0,4)</a:t>
            </a:r>
            <a:r>
              <a:rPr kumimoji="0" lang="pl-PL" sz="2800" b="1" i="0" u="none" strike="noStrike" kern="0" cap="none" spc="0" normalizeH="0" baseline="0" noProof="0" dirty="0">
                <a:ln>
                  <a:noFill/>
                </a:ln>
                <a:solidFill>
                  <a:srgbClr val="000000"/>
                </a:solidFill>
                <a:effectLst/>
                <a:uLnTx/>
                <a:uFillTx/>
                <a:latin typeface="Arial"/>
                <a:ea typeface="+mn-ea"/>
                <a:cs typeface="+mn-cs"/>
              </a:rPr>
              <a:t> </a:t>
            </a:r>
          </a:p>
        </p:txBody>
      </p:sp>
      <p:sp>
        <p:nvSpPr>
          <p:cNvPr id="11" name="Rectangle 3"/>
          <p:cNvSpPr txBox="1">
            <a:spLocks noChangeArrowheads="1"/>
          </p:cNvSpPr>
          <p:nvPr/>
        </p:nvSpPr>
        <p:spPr bwMode="auto">
          <a:xfrm>
            <a:off x="179388" y="4357690"/>
            <a:ext cx="8964612" cy="998537"/>
          </a:xfrm>
          <a:prstGeom prst="rect">
            <a:avLst/>
          </a:prstGeom>
          <a:solidFill>
            <a:srgbClr val="CCFFCC"/>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0" cap="none" spc="0" normalizeH="0" baseline="0" noProof="0" dirty="0">
                <a:ln>
                  <a:noFill/>
                </a:ln>
                <a:solidFill>
                  <a:srgbClr val="000000"/>
                </a:solidFill>
                <a:effectLst/>
                <a:uLnTx/>
                <a:uFillTx/>
                <a:latin typeface="Arial"/>
                <a:ea typeface="+mn-ea"/>
                <a:cs typeface="+mn-cs"/>
              </a:rPr>
              <a:t>Odpowiedź </a:t>
            </a:r>
            <a:r>
              <a:rPr kumimoji="0" lang="pl-PL" sz="2800" b="1" i="0" u="none" strike="noStrike" kern="1200" cap="none" spc="0" normalizeH="0" baseline="0" noProof="0" dirty="0">
                <a:ln>
                  <a:noFill/>
                </a:ln>
                <a:solidFill>
                  <a:srgbClr val="000000"/>
                </a:solidFill>
                <a:effectLst/>
                <a:uLnTx/>
                <a:uFillTx/>
                <a:latin typeface="Arial" pitchFamily="34" charset="0"/>
                <a:ea typeface="Times New Roman" pitchFamily="18" charset="0"/>
                <a:cs typeface="Arial" pitchFamily="34" charset="0"/>
              </a:rPr>
              <a:t>nieprawidłowa, maszyna zostaje zniszczona – 0,036 (0,5x0,2x0,6x0,6)</a:t>
            </a:r>
            <a:r>
              <a:rPr kumimoji="0" lang="pl-PL" sz="2800" b="1" i="0" u="none" strike="noStrike" kern="0" cap="none" spc="0" normalizeH="0" baseline="0" noProof="0" dirty="0">
                <a:ln>
                  <a:noFill/>
                </a:ln>
                <a:solidFill>
                  <a:srgbClr val="000000"/>
                </a:solidFill>
                <a:effectLst/>
                <a:uLnTx/>
                <a:uFillTx/>
                <a:latin typeface="Arial"/>
                <a:ea typeface="+mn-ea"/>
                <a:cs typeface="+mn-cs"/>
              </a:rPr>
              <a:t> </a:t>
            </a:r>
          </a:p>
        </p:txBody>
      </p:sp>
      <p:sp>
        <p:nvSpPr>
          <p:cNvPr id="12" name="Rectangle 3"/>
          <p:cNvSpPr txBox="1">
            <a:spLocks noChangeArrowheads="1"/>
          </p:cNvSpPr>
          <p:nvPr/>
        </p:nvSpPr>
        <p:spPr bwMode="auto">
          <a:xfrm>
            <a:off x="179388" y="5429250"/>
            <a:ext cx="8964612" cy="1428750"/>
          </a:xfrm>
          <a:prstGeom prst="rect">
            <a:avLst/>
          </a:prstGeom>
          <a:solidFill>
            <a:srgbClr val="CCFFCC"/>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0" cap="none" spc="0" normalizeH="0" baseline="0" noProof="0" dirty="0" err="1">
                <a:ln>
                  <a:noFill/>
                </a:ln>
                <a:solidFill>
                  <a:srgbClr val="000000"/>
                </a:solidFill>
                <a:effectLst/>
                <a:uLnTx/>
                <a:uFillTx/>
                <a:latin typeface="Arial"/>
                <a:ea typeface="+mn-ea"/>
                <a:cs typeface="+mn-cs"/>
              </a:rPr>
              <a:t>Odpowied</a:t>
            </a:r>
            <a:r>
              <a:rPr kumimoji="0" lang="pl-PL" sz="2800" b="1" i="0" u="none" strike="noStrike" kern="0" cap="none" spc="0" normalizeH="0" baseline="0" noProof="0" dirty="0">
                <a:ln>
                  <a:noFill/>
                </a:ln>
                <a:solidFill>
                  <a:srgbClr val="000000"/>
                </a:solidFill>
                <a:effectLst/>
                <a:uLnTx/>
                <a:uFillTx/>
                <a:latin typeface="Arial"/>
                <a:ea typeface="+mn-ea"/>
                <a:cs typeface="+mn-cs"/>
              </a:rPr>
              <a:t>ź </a:t>
            </a:r>
            <a:r>
              <a:rPr kumimoji="0" lang="pl-PL" sz="2800" b="1" i="0" u="none" strike="noStrike" kern="1200" cap="none" spc="0" normalizeH="0" baseline="0" noProof="0" dirty="0">
                <a:ln>
                  <a:noFill/>
                </a:ln>
                <a:solidFill>
                  <a:srgbClr val="000000"/>
                </a:solidFill>
                <a:effectLst/>
                <a:uLnTx/>
                <a:uFillTx/>
                <a:latin typeface="Arial" pitchFamily="34" charset="0"/>
                <a:ea typeface="Times New Roman" pitchFamily="18" charset="0"/>
                <a:cs typeface="Arial" pitchFamily="34" charset="0"/>
              </a:rPr>
              <a:t>nieprawidłowa, uszkodzenie sygnalizacji, maszyna zostaje zniszczona – 0,04 (0,5x0,2x0,4),</a:t>
            </a:r>
            <a:r>
              <a:rPr kumimoji="0" lang="pl-PL" sz="2800" b="1" i="0" u="none" strike="noStrike" kern="0" cap="none" spc="0" normalizeH="0" baseline="0" noProof="0" dirty="0">
                <a:ln>
                  <a:noFill/>
                </a:ln>
                <a:solidFill>
                  <a:srgbClr val="000000"/>
                </a:solidFill>
                <a:effectLst/>
                <a:uLnTx/>
                <a:uFillTx/>
                <a:latin typeface="Arial"/>
                <a:ea typeface="+mn-ea"/>
                <a:cs typeface="+mn-cs"/>
              </a:rPr>
              <a:t>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838200"/>
            <a:ext cx="9144000" cy="1143000"/>
          </a:xfrm>
          <a:solidFill>
            <a:srgbClr val="CCFFFF"/>
          </a:solidFill>
        </p:spPr>
        <p:txBody>
          <a:bodyPr/>
          <a:lstStyle/>
          <a:p>
            <a:r>
              <a:rPr lang="pl-PL"/>
              <a:t>ANALIZA DRZEWA ZDARZEŃ ETA</a:t>
            </a:r>
            <a:br>
              <a:rPr lang="pl-PL"/>
            </a:br>
            <a:r>
              <a:rPr lang="pl-PL"/>
              <a:t> UTRATY CHŁODZIWA W MASZYNIE</a:t>
            </a:r>
          </a:p>
        </p:txBody>
      </p:sp>
      <p:sp>
        <p:nvSpPr>
          <p:cNvPr id="23555" name="Rectangle 3"/>
          <p:cNvSpPr>
            <a:spLocks noGrp="1" noChangeArrowheads="1"/>
          </p:cNvSpPr>
          <p:nvPr>
            <p:ph type="body" sz="half" idx="1"/>
          </p:nvPr>
        </p:nvSpPr>
        <p:spPr>
          <a:xfrm>
            <a:off x="142875" y="3500440"/>
            <a:ext cx="8821738" cy="998537"/>
          </a:xfrm>
          <a:solidFill>
            <a:srgbClr val="CCFFCC"/>
          </a:solidFill>
        </p:spPr>
        <p:txBody>
          <a:bodyPr/>
          <a:lstStyle/>
          <a:p>
            <a:r>
              <a:rPr lang="pl-PL" sz="2800" b="1"/>
              <a:t>Niewłaściwa reakcja, maszyna zostaje zniszczona – 0,175 (0,5x0,7x0,5),</a:t>
            </a:r>
          </a:p>
          <a:p>
            <a:endParaRPr lang="pl-PL" sz="2800" b="1"/>
          </a:p>
        </p:txBody>
      </p:sp>
      <p:sp>
        <p:nvSpPr>
          <p:cNvPr id="23556" name="Rectangle 4"/>
          <p:cNvSpPr>
            <a:spLocks noChangeArrowheads="1"/>
          </p:cNvSpPr>
          <p:nvPr/>
        </p:nvSpPr>
        <p:spPr bwMode="auto">
          <a:xfrm>
            <a:off x="214315" y="5000625"/>
            <a:ext cx="8785225" cy="998538"/>
          </a:xfrm>
          <a:prstGeom prst="rect">
            <a:avLst/>
          </a:prstGeom>
          <a:solidFill>
            <a:srgbClr val="CCFFFF"/>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Brak </a:t>
            </a:r>
            <a:r>
              <a:rPr kumimoji="0" lang="pl-PL" sz="2800" b="1" i="0" u="none" strike="noStrike" kern="1200" cap="none" spc="0" normalizeH="0" baseline="0" noProof="0">
                <a:ln>
                  <a:noFill/>
                </a:ln>
                <a:solidFill>
                  <a:srgbClr val="000000"/>
                </a:solidFill>
                <a:effectLst/>
                <a:uLnTx/>
                <a:uFillTx/>
                <a:latin typeface="Arial" charset="0"/>
                <a:ea typeface="Times New Roman" pitchFamily="18" charset="0"/>
                <a:cs typeface="Arial" charset="0"/>
              </a:rPr>
              <a:t>sygnalizacji ostrzegawczej, maszyna zostaje zniszczona – 0,15 (0,5x0,3).</a:t>
            </a:r>
            <a:r>
              <a:rPr kumimoji="0" lang="pl-PL" sz="2800" b="1" i="0" u="none" strike="noStrike" kern="1200" cap="none" spc="0" normalizeH="0" baseline="0" noProof="0">
                <a:ln>
                  <a:noFill/>
                </a:ln>
                <a:solidFill>
                  <a:srgbClr val="000000"/>
                </a:solidFill>
                <a:effectLst/>
                <a:uLnTx/>
                <a:uFillTx/>
                <a:latin typeface="Arial" charset="0"/>
                <a:ea typeface="+mn-ea"/>
                <a:cs typeface="+mn-cs"/>
              </a:rPr>
              <a:t> </a:t>
            </a:r>
          </a:p>
        </p:txBody>
      </p:sp>
      <p:sp>
        <p:nvSpPr>
          <p:cNvPr id="23557" name="Rectangle 5"/>
          <p:cNvSpPr>
            <a:spLocks noChangeArrowheads="1"/>
          </p:cNvSpPr>
          <p:nvPr/>
        </p:nvSpPr>
        <p:spPr bwMode="auto">
          <a:xfrm>
            <a:off x="214315" y="2286000"/>
            <a:ext cx="8785225" cy="998538"/>
          </a:xfrm>
          <a:prstGeom prst="rect">
            <a:avLst/>
          </a:prstGeom>
          <a:solidFill>
            <a:srgbClr val="FFFF99"/>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Times New Roman" pitchFamily="18" charset="0"/>
                <a:cs typeface="Arial" charset="0"/>
              </a:rPr>
              <a:t>Maszyna przegrzewa się ale uniknięto zniszczenia – 0,175 (0,5x0,7x0,5),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solidFill>
            <a:srgbClr val="CCFFFF"/>
          </a:solidFill>
        </p:spPr>
        <p:txBody>
          <a:bodyPr/>
          <a:lstStyle/>
          <a:p>
            <a:r>
              <a:rPr lang="pl-PL"/>
              <a:t>ZAGADNIENIA</a:t>
            </a:r>
          </a:p>
        </p:txBody>
      </p:sp>
      <p:sp>
        <p:nvSpPr>
          <p:cNvPr id="24579" name="Rectangle 3"/>
          <p:cNvSpPr>
            <a:spLocks noGrp="1" noChangeArrowheads="1"/>
          </p:cNvSpPr>
          <p:nvPr>
            <p:ph type="body" idx="1"/>
          </p:nvPr>
        </p:nvSpPr>
        <p:spPr>
          <a:xfrm>
            <a:off x="539750" y="2133600"/>
            <a:ext cx="8064500" cy="3581400"/>
          </a:xfrm>
          <a:solidFill>
            <a:srgbClr val="FFFF99"/>
          </a:solidFill>
        </p:spPr>
        <p:txBody>
          <a:bodyPr/>
          <a:lstStyle/>
          <a:p>
            <a:r>
              <a:rPr lang="pl-PL" sz="2800" b="1"/>
              <a:t>Metod „drzewiastych w ocenie ryzyka</a:t>
            </a:r>
          </a:p>
          <a:p>
            <a:r>
              <a:rPr lang="pl-PL" sz="2800" b="1"/>
              <a:t>Postępowanie w metodzie FTA</a:t>
            </a:r>
          </a:p>
          <a:p>
            <a:r>
              <a:rPr lang="pl-PL" sz="2800" b="1"/>
              <a:t>Możliwości aplikacji metody FTA</a:t>
            </a:r>
          </a:p>
          <a:p>
            <a:r>
              <a:rPr lang="pl-PL" sz="2800" b="1"/>
              <a:t>Procedura postępowania w metodzie ETA</a:t>
            </a:r>
          </a:p>
          <a:p>
            <a:r>
              <a:rPr lang="pl-PL" sz="2800" b="1"/>
              <a:t>Praktyka zastosowania metody ETA</a:t>
            </a:r>
          </a:p>
          <a:p>
            <a:r>
              <a:rPr lang="pl-PL" sz="2800" b="1"/>
              <a:t>Metody indukcyjne i dedukcyjne w ocenie ryzyka zawodowego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210BBFD-3E66-4F6A-9372-35267B605A1B}"/>
              </a:ext>
            </a:extLst>
          </p:cNvPr>
          <p:cNvSpPr>
            <a:spLocks noGrp="1"/>
          </p:cNvSpPr>
          <p:nvPr>
            <p:ph type="title"/>
          </p:nvPr>
        </p:nvSpPr>
        <p:spPr>
          <a:xfrm>
            <a:off x="0" y="413792"/>
            <a:ext cx="9144000" cy="1143000"/>
          </a:xfrm>
          <a:solidFill>
            <a:schemeClr val="accent5">
              <a:lumMod val="60000"/>
              <a:lumOff val="40000"/>
            </a:schemeClr>
          </a:solidFill>
        </p:spPr>
        <p:txBody>
          <a:bodyPr/>
          <a:lstStyle/>
          <a:p>
            <a:r>
              <a:rPr lang="pl-PL" sz="4000" b="1" dirty="0"/>
              <a:t>ZAGROŻENIE WG PN-N 12100:2012</a:t>
            </a:r>
          </a:p>
        </p:txBody>
      </p:sp>
      <p:sp>
        <p:nvSpPr>
          <p:cNvPr id="3" name="Symbol zastępczy zawartości 2">
            <a:extLst>
              <a:ext uri="{FF2B5EF4-FFF2-40B4-BE49-F238E27FC236}">
                <a16:creationId xmlns:a16="http://schemas.microsoft.com/office/drawing/2014/main" id="{26C1B685-9AC0-4C87-A733-5D1E619B70B7}"/>
              </a:ext>
            </a:extLst>
          </p:cNvPr>
          <p:cNvSpPr>
            <a:spLocks noGrp="1"/>
          </p:cNvSpPr>
          <p:nvPr>
            <p:ph idx="1"/>
          </p:nvPr>
        </p:nvSpPr>
        <p:spPr>
          <a:xfrm>
            <a:off x="215516" y="1700808"/>
            <a:ext cx="8712968" cy="4968552"/>
          </a:xfrm>
        </p:spPr>
        <p:txBody>
          <a:bodyPr/>
          <a:lstStyle/>
          <a:p>
            <a:r>
              <a:rPr lang="pl-PL" sz="2400" b="1" dirty="0"/>
              <a:t>Definicja zagrożenia (3.6 normy) określa, że zagrożenie to </a:t>
            </a:r>
            <a:r>
              <a:rPr lang="pl-PL" sz="2400" b="1" u="sng" dirty="0"/>
              <a:t>potencjalne źródło szkody</a:t>
            </a:r>
            <a:r>
              <a:rPr lang="pl-PL" sz="2400" b="1" dirty="0"/>
              <a:t>, przy czym zgodnie z definicją 3.9. normy szkodę może spowodować zdarzenie określone jako zdarzenie niebezpieczne.</a:t>
            </a:r>
          </a:p>
          <a:p>
            <a:r>
              <a:rPr lang="pl-PL" sz="2400" b="1" dirty="0"/>
              <a:t>Występują więc trzy pojęcia, które następują po sobie w logicznej kolejności:</a:t>
            </a:r>
          </a:p>
          <a:p>
            <a:pPr lvl="1"/>
            <a:r>
              <a:rPr lang="pl-PL" sz="2400" b="1" dirty="0"/>
              <a:t>pierwsze – </a:t>
            </a:r>
            <a:r>
              <a:rPr lang="pl-PL" sz="2400" b="1" i="1" dirty="0"/>
              <a:t>zagrożenie</a:t>
            </a:r>
            <a:r>
              <a:rPr lang="pl-PL" sz="2400" b="1" dirty="0"/>
              <a:t> − czyli s</a:t>
            </a:r>
            <a:r>
              <a:rPr lang="pl-PL" sz="2400" b="1" u="sng" dirty="0"/>
              <a:t>tan środowiska </a:t>
            </a:r>
            <a:r>
              <a:rPr lang="pl-PL" sz="2400" b="1" dirty="0"/>
              <a:t>jako „potencjalne źródło  szkody”;</a:t>
            </a:r>
          </a:p>
          <a:p>
            <a:pPr lvl="1"/>
            <a:r>
              <a:rPr lang="pl-PL" sz="2400" b="1" dirty="0"/>
              <a:t>drugie – </a:t>
            </a:r>
            <a:r>
              <a:rPr lang="pl-PL" sz="2400" b="1" i="1" dirty="0"/>
              <a:t>zdarzenie niebezpieczne</a:t>
            </a:r>
            <a:r>
              <a:rPr lang="pl-PL" sz="2400" b="1" dirty="0"/>
              <a:t> </a:t>
            </a:r>
            <a:r>
              <a:rPr lang="pl-PL" sz="2400" b="1" i="1" dirty="0"/>
              <a:t>−</a:t>
            </a:r>
            <a:r>
              <a:rPr lang="pl-PL" sz="2400" b="1" dirty="0"/>
              <a:t> </a:t>
            </a:r>
            <a:r>
              <a:rPr lang="pl-PL" sz="2400" b="1" i="1" dirty="0"/>
              <a:t>zdarzenie mogące </a:t>
            </a:r>
            <a:r>
              <a:rPr lang="pl-PL" sz="2400" b="1" i="1" u="sng" dirty="0"/>
              <a:t>spowodować szkodę</a:t>
            </a:r>
            <a:r>
              <a:rPr lang="pl-PL" sz="2400" b="1" dirty="0"/>
              <a:t>;</a:t>
            </a:r>
          </a:p>
          <a:p>
            <a:pPr lvl="1"/>
            <a:r>
              <a:rPr lang="pl-PL" sz="2400" b="1" dirty="0"/>
              <a:t>trzecie – </a:t>
            </a:r>
            <a:r>
              <a:rPr lang="pl-PL" sz="2400" b="1" i="1" dirty="0"/>
              <a:t>szkoda − </a:t>
            </a:r>
            <a:r>
              <a:rPr lang="pl-PL" sz="2400" b="1" i="1" u="sng" dirty="0"/>
              <a:t>uraz fizyczny lub pogorszenie stanu zdrowia</a:t>
            </a:r>
            <a:r>
              <a:rPr lang="pl-PL" sz="2400" b="1" dirty="0"/>
              <a:t> – skutek zdarzenia niebezpiecznego.</a:t>
            </a:r>
          </a:p>
          <a:p>
            <a:endParaRPr lang="pl-PL" sz="2400" b="1" dirty="0"/>
          </a:p>
        </p:txBody>
      </p:sp>
    </p:spTree>
    <p:extLst>
      <p:ext uri="{BB962C8B-B14F-4D97-AF65-F5344CB8AC3E}">
        <p14:creationId xmlns:p14="http://schemas.microsoft.com/office/powerpoint/2010/main" val="11542891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476250"/>
            <a:ext cx="9144000" cy="1143000"/>
          </a:xfrm>
          <a:solidFill>
            <a:srgbClr val="CCFFFF"/>
          </a:solidFill>
        </p:spPr>
        <p:txBody>
          <a:bodyPr/>
          <a:lstStyle/>
          <a:p>
            <a:r>
              <a:rPr lang="pl-PL" dirty="0"/>
              <a:t>BIBLIOGRAFIA</a:t>
            </a:r>
            <a:r>
              <a:rPr lang="pl-PL" b="0" dirty="0"/>
              <a:t> </a:t>
            </a:r>
          </a:p>
        </p:txBody>
      </p:sp>
      <p:sp>
        <p:nvSpPr>
          <p:cNvPr id="25603" name="Rectangle 3"/>
          <p:cNvSpPr>
            <a:spLocks noGrp="1" noChangeArrowheads="1"/>
          </p:cNvSpPr>
          <p:nvPr>
            <p:ph type="body" idx="1"/>
          </p:nvPr>
        </p:nvSpPr>
        <p:spPr>
          <a:xfrm>
            <a:off x="0" y="2133278"/>
            <a:ext cx="9144000" cy="4248472"/>
          </a:xfrm>
          <a:solidFill>
            <a:srgbClr val="FFFF99"/>
          </a:solidFill>
        </p:spPr>
        <p:txBody>
          <a:bodyPr/>
          <a:lstStyle/>
          <a:p>
            <a:r>
              <a:rPr lang="en-US" sz="2400" b="1" u="sng" dirty="0"/>
              <a:t>Aven </a:t>
            </a:r>
            <a:r>
              <a:rPr lang="pl-PL" sz="2400" b="1" u="sng" dirty="0"/>
              <a:t>T.: </a:t>
            </a:r>
            <a:r>
              <a:rPr lang="en-US" sz="2400" b="1" dirty="0"/>
              <a:t>Risk Analysis: Assessing Uncertainties beyond Expected Values and Probabilities</a:t>
            </a:r>
            <a:r>
              <a:rPr lang="pl-PL" sz="2400" b="1" dirty="0"/>
              <a:t> </a:t>
            </a:r>
            <a:r>
              <a:rPr lang="en-US" sz="2400" b="1" dirty="0"/>
              <a:t>John Wiley &amp; Sons, Ltd</a:t>
            </a:r>
            <a:r>
              <a:rPr lang="pl-PL" sz="2400" b="1" dirty="0"/>
              <a:t> London 2008.</a:t>
            </a:r>
          </a:p>
          <a:p>
            <a:r>
              <a:rPr lang="de-DE" sz="2400" b="1" u="sng" dirty="0" err="1"/>
              <a:t>Alverbro</a:t>
            </a:r>
            <a:r>
              <a:rPr lang="pl-PL" sz="2400" b="1" u="sng" dirty="0"/>
              <a:t> K.</a:t>
            </a:r>
            <a:r>
              <a:rPr lang="de-DE" sz="2400" b="1" u="sng" dirty="0"/>
              <a:t> </a:t>
            </a:r>
            <a:r>
              <a:rPr lang="de-DE" sz="2400" b="1" u="sng" dirty="0" err="1"/>
              <a:t>Nevhage</a:t>
            </a:r>
            <a:r>
              <a:rPr lang="pl-PL" sz="2400" b="1" u="sng" dirty="0"/>
              <a:t> B. </a:t>
            </a:r>
            <a:r>
              <a:rPr lang="de-DE" sz="2400" b="1" u="sng" dirty="0" err="1"/>
              <a:t>Erdeniz</a:t>
            </a:r>
            <a:r>
              <a:rPr lang="pl-PL" sz="2400" b="1" u="sng" dirty="0"/>
              <a:t> R.: </a:t>
            </a:r>
            <a:r>
              <a:rPr lang="pl-PL" sz="2400" b="1" dirty="0" err="1"/>
              <a:t>Methods</a:t>
            </a:r>
            <a:r>
              <a:rPr lang="pl-PL" sz="2400" b="1" dirty="0"/>
              <a:t> for </a:t>
            </a:r>
            <a:r>
              <a:rPr lang="pl-PL" sz="2400" b="1" dirty="0" err="1"/>
              <a:t>Risk</a:t>
            </a:r>
            <a:r>
              <a:rPr lang="pl-PL" sz="2400" b="1" dirty="0"/>
              <a:t> Analysis, </a:t>
            </a:r>
            <a:r>
              <a:rPr lang="en-US" sz="2400" b="1" dirty="0"/>
              <a:t>Printed in Sweden by US AB, Stockholm 2010</a:t>
            </a:r>
            <a:r>
              <a:rPr lang="pl-PL" sz="2400" b="1" dirty="0"/>
              <a:t>.</a:t>
            </a:r>
          </a:p>
          <a:p>
            <a:r>
              <a:rPr lang="pl-PL" sz="2400" b="1" u="sng" dirty="0"/>
              <a:t>Pietrzak L.: </a:t>
            </a:r>
            <a:r>
              <a:rPr lang="pl-PL" sz="2400" b="1" dirty="0"/>
              <a:t>Modelowanie wypadków przy pracy Bezpieczeństwo Pracy nr 4 2004.</a:t>
            </a:r>
          </a:p>
          <a:p>
            <a:r>
              <a:rPr lang="pl-PL" sz="2400" b="1" u="sng" dirty="0" err="1"/>
              <a:t>Stamatis</a:t>
            </a:r>
            <a:r>
              <a:rPr lang="pl-PL" sz="2400" b="1" u="sng" dirty="0"/>
              <a:t> D.H.: </a:t>
            </a:r>
            <a:r>
              <a:rPr lang="pl-PL" sz="2400" b="1" dirty="0" err="1"/>
              <a:t>Introduction</a:t>
            </a:r>
            <a:r>
              <a:rPr lang="pl-PL" sz="2400" b="1" dirty="0"/>
              <a:t> to </a:t>
            </a:r>
            <a:r>
              <a:rPr lang="pl-PL" sz="2400" b="1" dirty="0" err="1"/>
              <a:t>Risk</a:t>
            </a:r>
            <a:r>
              <a:rPr lang="pl-PL" sz="2400" b="1" dirty="0"/>
              <a:t> and </a:t>
            </a:r>
            <a:r>
              <a:rPr lang="pl-PL" sz="2400" b="1" dirty="0" err="1"/>
              <a:t>Failures</a:t>
            </a:r>
            <a:r>
              <a:rPr lang="pl-PL" sz="2400" b="1" dirty="0"/>
              <a:t> Tools and </a:t>
            </a:r>
            <a:r>
              <a:rPr lang="pl-PL" sz="2400" b="1" dirty="0" err="1"/>
              <a:t>Methodologies</a:t>
            </a:r>
            <a:r>
              <a:rPr lang="pl-PL" sz="2400" b="1" dirty="0"/>
              <a:t>  Taylor @ Francis </a:t>
            </a:r>
            <a:r>
              <a:rPr lang="pl-PL" sz="2400" b="1" dirty="0" err="1"/>
              <a:t>Group</a:t>
            </a:r>
            <a:r>
              <a:rPr lang="pl-PL" sz="2400" b="1" dirty="0"/>
              <a:t> London 2014.</a:t>
            </a:r>
          </a:p>
          <a:p>
            <a:r>
              <a:rPr lang="pl-PL" sz="2400" b="1" u="sng" dirty="0"/>
              <a:t>PN-IEC 1025:1994</a:t>
            </a:r>
            <a:r>
              <a:rPr lang="pl-PL" sz="2400" b="1" dirty="0"/>
              <a:t> – Analiza drzew niezdatności (FTA).</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solidFill>
            <a:schemeClr val="accent1">
              <a:lumMod val="20000"/>
              <a:lumOff val="80000"/>
            </a:schemeClr>
          </a:solidFill>
        </p:spPr>
        <p:txBody>
          <a:bodyPr>
            <a:normAutofit/>
          </a:bodyPr>
          <a:lstStyle/>
          <a:p>
            <a:r>
              <a:rPr lang="pl-PL" sz="4000" b="1" dirty="0"/>
              <a:t>METODA OCENY RYZYKA LMRA</a:t>
            </a:r>
          </a:p>
        </p:txBody>
      </p:sp>
      <p:sp>
        <p:nvSpPr>
          <p:cNvPr id="3" name="Podtytuł 2"/>
          <p:cNvSpPr>
            <a:spLocks noGrp="1"/>
          </p:cNvSpPr>
          <p:nvPr>
            <p:ph type="subTitle" idx="1"/>
          </p:nvPr>
        </p:nvSpPr>
        <p:spPr>
          <a:solidFill>
            <a:schemeClr val="accent3">
              <a:lumMod val="20000"/>
              <a:lumOff val="80000"/>
            </a:schemeClr>
          </a:solidFill>
        </p:spPr>
        <p:txBody>
          <a:bodyPr/>
          <a:lstStyle/>
          <a:p>
            <a:endParaRPr lang="pl-PL" b="1" dirty="0">
              <a:solidFill>
                <a:schemeClr val="tx1"/>
              </a:solidFill>
            </a:endParaRPr>
          </a:p>
          <a:p>
            <a:r>
              <a:rPr lang="pl-PL" b="1" dirty="0">
                <a:solidFill>
                  <a:schemeClr val="tx1"/>
                </a:solidFill>
              </a:rPr>
              <a:t>OCENA I ANALIZA</a:t>
            </a:r>
          </a:p>
          <a:p>
            <a:r>
              <a:rPr lang="pl-PL" b="1" dirty="0">
                <a:solidFill>
                  <a:schemeClr val="tx1"/>
                </a:solidFill>
              </a:rPr>
              <a:t>RYZYKA ZAWODOWEGO</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TREŚĆ</a:t>
            </a:r>
          </a:p>
        </p:txBody>
      </p:sp>
      <p:sp>
        <p:nvSpPr>
          <p:cNvPr id="3" name="Symbol zastępczy zawartości 2"/>
          <p:cNvSpPr>
            <a:spLocks noGrp="1"/>
          </p:cNvSpPr>
          <p:nvPr>
            <p:ph idx="1"/>
          </p:nvPr>
        </p:nvSpPr>
        <p:spPr>
          <a:xfrm>
            <a:off x="457200" y="1438671"/>
            <a:ext cx="8363272" cy="5158682"/>
          </a:xfrm>
        </p:spPr>
        <p:txBody>
          <a:bodyPr>
            <a:noAutofit/>
          </a:bodyPr>
          <a:lstStyle/>
          <a:p>
            <a:r>
              <a:rPr lang="pl-PL" b="1" dirty="0">
                <a:latin typeface="Arial" pitchFamily="34" charset="0"/>
                <a:cs typeface="Arial" pitchFamily="34" charset="0"/>
              </a:rPr>
              <a:t>LMRA – ukierunkowanie, cele i definicja</a:t>
            </a:r>
          </a:p>
          <a:p>
            <a:endParaRPr lang="pl-PL" b="1" dirty="0">
              <a:latin typeface="Arial" pitchFamily="34" charset="0"/>
              <a:cs typeface="Arial" pitchFamily="34" charset="0"/>
            </a:endParaRPr>
          </a:p>
          <a:p>
            <a:r>
              <a:rPr lang="pl-PL" b="1" dirty="0">
                <a:latin typeface="Arial" pitchFamily="34" charset="0"/>
                <a:cs typeface="Arial" pitchFamily="34" charset="0"/>
              </a:rPr>
              <a:t>LMRA – zasady i koncentracja</a:t>
            </a:r>
          </a:p>
          <a:p>
            <a:endParaRPr lang="pl-PL" b="1" dirty="0">
              <a:latin typeface="Arial" pitchFamily="34" charset="0"/>
              <a:cs typeface="Arial" pitchFamily="34" charset="0"/>
            </a:endParaRPr>
          </a:p>
          <a:p>
            <a:r>
              <a:rPr lang="pl-PL" b="1" dirty="0">
                <a:latin typeface="Arial" pitchFamily="34" charset="0"/>
                <a:cs typeface="Arial" pitchFamily="34" charset="0"/>
              </a:rPr>
              <a:t>LMRA – zdarzenia wypadkowe</a:t>
            </a:r>
          </a:p>
          <a:p>
            <a:endParaRPr lang="pl-PL" b="1" dirty="0">
              <a:latin typeface="Arial" pitchFamily="34" charset="0"/>
              <a:cs typeface="Arial" pitchFamily="34" charset="0"/>
            </a:endParaRPr>
          </a:p>
          <a:p>
            <a:r>
              <a:rPr lang="pl-PL" b="1" dirty="0">
                <a:latin typeface="Arial" pitchFamily="34" charset="0"/>
                <a:cs typeface="Arial" pitchFamily="34" charset="0"/>
              </a:rPr>
              <a:t>LMRA – zastosowanie i częstość</a:t>
            </a:r>
          </a:p>
          <a:p>
            <a:endParaRPr lang="pl-PL" b="1" dirty="0">
              <a:latin typeface="Arial" pitchFamily="34" charset="0"/>
              <a:cs typeface="Arial" pitchFamily="34" charset="0"/>
            </a:endParaRPr>
          </a:p>
          <a:p>
            <a:r>
              <a:rPr lang="pl-PL" b="1" dirty="0">
                <a:latin typeface="Arial" pitchFamily="34" charset="0"/>
                <a:cs typeface="Arial" pitchFamily="34" charset="0"/>
              </a:rPr>
              <a:t>LMRA – Zachowanie i postępowanie</a:t>
            </a:r>
          </a:p>
          <a:p>
            <a:endParaRPr lang="pl-PL" b="1" dirty="0">
              <a:latin typeface="Arial" pitchFamily="34" charset="0"/>
              <a:cs typeface="Arial" pitchFamily="34" charset="0"/>
            </a:endParaRPr>
          </a:p>
          <a:p>
            <a:r>
              <a:rPr lang="pl-PL" b="1" dirty="0">
                <a:latin typeface="Arial" pitchFamily="34" charset="0"/>
                <a:cs typeface="Arial" pitchFamily="34" charset="0"/>
              </a:rPr>
              <a:t>LMRA - Zalety</a:t>
            </a:r>
          </a:p>
        </p:txBody>
      </p:sp>
    </p:spTree>
    <p:extLst>
      <p:ext uri="{BB962C8B-B14F-4D97-AF65-F5344CB8AC3E}">
        <p14:creationId xmlns:p14="http://schemas.microsoft.com/office/powerpoint/2010/main" val="20050131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a:solidFill>
            <a:schemeClr val="accent1">
              <a:lumMod val="20000"/>
              <a:lumOff val="80000"/>
            </a:schemeClr>
          </a:solidFill>
        </p:spPr>
        <p:txBody>
          <a:bodyPr>
            <a:noAutofit/>
          </a:bodyPr>
          <a:lstStyle/>
          <a:p>
            <a:r>
              <a:rPr lang="pl-PL" sz="4000" b="1" dirty="0">
                <a:latin typeface="Arial" pitchFamily="34" charset="0"/>
                <a:cs typeface="Arial" pitchFamily="34" charset="0"/>
              </a:rPr>
              <a:t>LMRA - UKIERUNKOWANIE </a:t>
            </a:r>
          </a:p>
        </p:txBody>
      </p:sp>
      <p:sp>
        <p:nvSpPr>
          <p:cNvPr id="3" name="Symbol zastępczy zawartości 2"/>
          <p:cNvSpPr>
            <a:spLocks noGrp="1"/>
          </p:cNvSpPr>
          <p:nvPr>
            <p:ph idx="1"/>
          </p:nvPr>
        </p:nvSpPr>
        <p:spPr>
          <a:xfrm>
            <a:off x="493150" y="1431992"/>
            <a:ext cx="8435280" cy="5426008"/>
          </a:xfrm>
        </p:spPr>
        <p:txBody>
          <a:bodyPr>
            <a:noAutofit/>
          </a:bodyPr>
          <a:lstStyle/>
          <a:p>
            <a:r>
              <a:rPr lang="pl-PL" b="1" dirty="0">
                <a:latin typeface="Arial" pitchFamily="34" charset="0"/>
                <a:cs typeface="Arial" pitchFamily="34" charset="0"/>
              </a:rPr>
              <a:t>LMRA – LAST MINUTE RISK ASSESMENT</a:t>
            </a:r>
          </a:p>
          <a:p>
            <a:endParaRPr lang="pl-PL" b="1" dirty="0">
              <a:latin typeface="Arial" pitchFamily="34" charset="0"/>
              <a:cs typeface="Arial" pitchFamily="34" charset="0"/>
            </a:endParaRPr>
          </a:p>
          <a:p>
            <a:r>
              <a:rPr lang="pl-PL" b="1" dirty="0">
                <a:latin typeface="Arial" pitchFamily="34" charset="0"/>
                <a:cs typeface="Arial" pitchFamily="34" charset="0"/>
              </a:rPr>
              <a:t>LMRA – wykonywanie analizy ryzyka w ostatniej chwili przed rozpoczęciem pracy.</a:t>
            </a:r>
          </a:p>
          <a:p>
            <a:endParaRPr lang="pl-PL" b="1" dirty="0">
              <a:latin typeface="Arial" pitchFamily="34" charset="0"/>
              <a:cs typeface="Arial" pitchFamily="34" charset="0"/>
            </a:endParaRPr>
          </a:p>
          <a:p>
            <a:r>
              <a:rPr lang="pl-PL" b="1" dirty="0">
                <a:latin typeface="Arial" pitchFamily="34" charset="0"/>
                <a:cs typeface="Arial" pitchFamily="34" charset="0"/>
              </a:rPr>
              <a:t>LMRA – rozwija zrozumienie podstaw sposobu funkcjonowania procesu (LMRA).</a:t>
            </a:r>
          </a:p>
          <a:p>
            <a:endParaRPr lang="pl-PL" b="1" dirty="0">
              <a:latin typeface="Arial" pitchFamily="34" charset="0"/>
              <a:cs typeface="Arial" pitchFamily="34" charset="0"/>
            </a:endParaRPr>
          </a:p>
          <a:p>
            <a:r>
              <a:rPr lang="pl-PL" b="1" dirty="0">
                <a:latin typeface="Arial" pitchFamily="34" charset="0"/>
                <a:cs typeface="Arial" pitchFamily="34" charset="0"/>
              </a:rPr>
              <a:t>LMRA – pozwala na poznanie odpowiedzialności w procesie LMRA.</a:t>
            </a:r>
          </a:p>
          <a:p>
            <a:endParaRPr lang="pl-PL" b="1" dirty="0">
              <a:latin typeface="Arial" pitchFamily="34" charset="0"/>
              <a:cs typeface="Arial" pitchFamily="34" charset="0"/>
            </a:endParaRPr>
          </a:p>
          <a:p>
            <a:r>
              <a:rPr lang="pl-PL" b="1" dirty="0">
                <a:latin typeface="Arial" pitchFamily="34" charset="0"/>
                <a:cs typeface="Arial" pitchFamily="34" charset="0"/>
              </a:rPr>
              <a:t>LMRA – zapobiega zdarzeniom wypadkowym przez zarządzanie ryzykiem związanym z pracą.</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64704"/>
            <a:ext cx="9144000" cy="857250"/>
          </a:xfrm>
          <a:solidFill>
            <a:schemeClr val="accent1">
              <a:lumMod val="20000"/>
              <a:lumOff val="80000"/>
            </a:schemeClr>
          </a:solidFill>
        </p:spPr>
        <p:txBody>
          <a:bodyPr>
            <a:noAutofit/>
          </a:bodyPr>
          <a:lstStyle/>
          <a:p>
            <a:r>
              <a:rPr lang="pl-PL" sz="4000" b="1" dirty="0">
                <a:latin typeface="Arial" pitchFamily="34" charset="0"/>
                <a:cs typeface="Arial" pitchFamily="34" charset="0"/>
              </a:rPr>
              <a:t>LMRA - CEL I DEFINICJA</a:t>
            </a:r>
          </a:p>
        </p:txBody>
      </p:sp>
      <p:sp>
        <p:nvSpPr>
          <p:cNvPr id="3" name="Symbol zastępczy zawartości 2"/>
          <p:cNvSpPr>
            <a:spLocks noGrp="1"/>
          </p:cNvSpPr>
          <p:nvPr>
            <p:ph idx="1"/>
          </p:nvPr>
        </p:nvSpPr>
        <p:spPr>
          <a:xfrm>
            <a:off x="827584" y="2024844"/>
            <a:ext cx="7776864" cy="4428492"/>
          </a:xfrm>
        </p:spPr>
        <p:txBody>
          <a:bodyPr>
            <a:noAutofit/>
          </a:bodyPr>
          <a:lstStyle/>
          <a:p>
            <a:pPr marL="0" indent="0" algn="just">
              <a:buNone/>
            </a:pPr>
            <a:r>
              <a:rPr lang="pl-PL" b="1" dirty="0">
                <a:latin typeface="Arial" pitchFamily="34" charset="0"/>
                <a:cs typeface="Arial" pitchFamily="34" charset="0"/>
              </a:rPr>
              <a:t>Definicja:</a:t>
            </a:r>
          </a:p>
          <a:p>
            <a:pPr algn="just"/>
            <a:r>
              <a:rPr lang="pl-PL" b="1" dirty="0">
                <a:latin typeface="Arial" pitchFamily="34" charset="0"/>
                <a:cs typeface="Arial" pitchFamily="34" charset="0"/>
              </a:rPr>
              <a:t>Wstępna i ogólna ocena zagrożeń, którą przeprowadza się przed rozpoczęciem pracy oraz podczas jej wykonywania.</a:t>
            </a:r>
          </a:p>
          <a:p>
            <a:pPr algn="just"/>
            <a:endParaRPr lang="pl-PL" b="1" dirty="0">
              <a:latin typeface="Arial" pitchFamily="34" charset="0"/>
              <a:cs typeface="Arial" pitchFamily="34" charset="0"/>
            </a:endParaRPr>
          </a:p>
          <a:p>
            <a:pPr marL="0" indent="0" algn="just">
              <a:buNone/>
            </a:pPr>
            <a:r>
              <a:rPr lang="pl-PL" b="1" dirty="0">
                <a:latin typeface="Arial" pitchFamily="34" charset="0"/>
                <a:cs typeface="Arial" pitchFamily="34" charset="0"/>
              </a:rPr>
              <a:t>Cel:</a:t>
            </a:r>
          </a:p>
          <a:p>
            <a:pPr algn="just"/>
            <a:r>
              <a:rPr lang="pl-PL" b="1" dirty="0">
                <a:latin typeface="Arial" pitchFamily="34" charset="0"/>
                <a:cs typeface="Arial" pitchFamily="34" charset="0"/>
              </a:rPr>
              <a:t>Zidentyfikowanie zagrożeń oraz aspektów procesu pracy, które mogą przypadkowo doprowadzić do powstania wypadku.</a:t>
            </a:r>
          </a:p>
        </p:txBody>
      </p:sp>
    </p:spTree>
    <p:extLst>
      <p:ext uri="{BB962C8B-B14F-4D97-AF65-F5344CB8AC3E}">
        <p14:creationId xmlns:p14="http://schemas.microsoft.com/office/powerpoint/2010/main" val="12821576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LMRA - ZASADY </a:t>
            </a:r>
          </a:p>
        </p:txBody>
      </p:sp>
      <p:sp>
        <p:nvSpPr>
          <p:cNvPr id="3" name="Symbol zastępczy zawartości 2"/>
          <p:cNvSpPr>
            <a:spLocks noGrp="1"/>
          </p:cNvSpPr>
          <p:nvPr>
            <p:ph idx="1"/>
          </p:nvPr>
        </p:nvSpPr>
        <p:spPr>
          <a:xfrm>
            <a:off x="323528" y="1628800"/>
            <a:ext cx="8496944" cy="4675658"/>
          </a:xfrm>
        </p:spPr>
        <p:txBody>
          <a:bodyPr>
            <a:noAutofit/>
          </a:bodyPr>
          <a:lstStyle/>
          <a:p>
            <a:r>
              <a:rPr lang="pl-PL" b="1" dirty="0">
                <a:latin typeface="Arial" panose="020B0604020202020204" pitchFamily="34" charset="0"/>
                <a:cs typeface="Arial" panose="020B0604020202020204" pitchFamily="34" charset="0"/>
              </a:rPr>
              <a:t>Stosowanie odpowiednich środków ochrony</a:t>
            </a:r>
          </a:p>
          <a:p>
            <a:r>
              <a:rPr lang="pl-PL" b="1" dirty="0">
                <a:latin typeface="Arial" panose="020B0604020202020204" pitchFamily="34" charset="0"/>
                <a:cs typeface="Arial" panose="020B0604020202020204" pitchFamily="34" charset="0"/>
              </a:rPr>
              <a:t>Dbanie o bezpieczeństwo swoje i innych</a:t>
            </a:r>
          </a:p>
          <a:p>
            <a:r>
              <a:rPr lang="pl-PL" b="1" dirty="0">
                <a:latin typeface="Arial" panose="020B0604020202020204" pitchFamily="34" charset="0"/>
                <a:cs typeface="Arial" panose="020B0604020202020204" pitchFamily="34" charset="0"/>
              </a:rPr>
              <a:t>Znajomość instrukcji BHP dla danej pracy</a:t>
            </a:r>
          </a:p>
          <a:p>
            <a:r>
              <a:rPr lang="pl-PL" b="1" dirty="0">
                <a:latin typeface="Arial" panose="020B0604020202020204" pitchFamily="34" charset="0"/>
                <a:cs typeface="Arial" panose="020B0604020202020204" pitchFamily="34" charset="0"/>
              </a:rPr>
              <a:t>Sprawdzanie wszystkich zabezpieczeń</a:t>
            </a:r>
          </a:p>
          <a:p>
            <a:r>
              <a:rPr lang="pl-PL" b="1" dirty="0">
                <a:latin typeface="Arial" panose="020B0604020202020204" pitchFamily="34" charset="0"/>
                <a:cs typeface="Arial" panose="020B0604020202020204" pitchFamily="34" charset="0"/>
              </a:rPr>
              <a:t>Posiadanie odpowiednich uprawnień do danej pracy</a:t>
            </a:r>
          </a:p>
          <a:p>
            <a:r>
              <a:rPr lang="pl-PL" b="1" dirty="0">
                <a:latin typeface="Arial" panose="020B0604020202020204" pitchFamily="34" charset="0"/>
                <a:cs typeface="Arial" panose="020B0604020202020204" pitchFamily="34" charset="0"/>
              </a:rPr>
              <a:t>Dbam o czystość i porządek w miejscu pracy</a:t>
            </a:r>
          </a:p>
          <a:p>
            <a:r>
              <a:rPr lang="pl-PL" b="1" dirty="0">
                <a:latin typeface="Arial" panose="020B0604020202020204" pitchFamily="34" charset="0"/>
                <a:cs typeface="Arial" panose="020B0604020202020204" pitchFamily="34" charset="0"/>
              </a:rPr>
              <a:t>Stosowanie narzędzi z aktualnym przeglądem</a:t>
            </a:r>
          </a:p>
          <a:p>
            <a:r>
              <a:rPr lang="pl-PL" b="1" dirty="0">
                <a:latin typeface="Arial" panose="020B0604020202020204" pitchFamily="34" charset="0"/>
                <a:cs typeface="Arial" panose="020B0604020202020204" pitchFamily="34" charset="0"/>
              </a:rPr>
              <a:t>W chwili zagrożenia przerywanie pracy </a:t>
            </a:r>
          </a:p>
          <a:p>
            <a:r>
              <a:rPr lang="pl-PL" b="1" dirty="0">
                <a:latin typeface="Arial" panose="020B0604020202020204" pitchFamily="34" charset="0"/>
                <a:cs typeface="Arial" panose="020B0604020202020204" pitchFamily="34" charset="0"/>
              </a:rPr>
              <a:t>W przypadku zagrożenia powiadamianie przełożonych</a:t>
            </a:r>
          </a:p>
          <a:p>
            <a:r>
              <a:rPr lang="pl-PL" b="1" dirty="0">
                <a:latin typeface="Arial" panose="020B0604020202020204" pitchFamily="34" charset="0"/>
                <a:cs typeface="Arial" panose="020B0604020202020204" pitchFamily="34" charset="0"/>
              </a:rPr>
              <a:t>Posługiwanie się telefonem alarmowym 112</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LMRA - KONCENTRACJA</a:t>
            </a:r>
          </a:p>
        </p:txBody>
      </p:sp>
      <p:sp>
        <p:nvSpPr>
          <p:cNvPr id="3" name="Symbol zastępczy zawartości 2"/>
          <p:cNvSpPr>
            <a:spLocks noGrp="1"/>
          </p:cNvSpPr>
          <p:nvPr>
            <p:ph idx="1"/>
          </p:nvPr>
        </p:nvSpPr>
        <p:spPr>
          <a:xfrm>
            <a:off x="611560" y="2057400"/>
            <a:ext cx="8075240" cy="4539951"/>
          </a:xfrm>
        </p:spPr>
        <p:txBody>
          <a:bodyPr>
            <a:noAutofit/>
          </a:bodyPr>
          <a:lstStyle/>
          <a:p>
            <a:r>
              <a:rPr lang="pl-PL" b="1" dirty="0">
                <a:latin typeface="Arial" panose="020B0604020202020204" pitchFamily="34" charset="0"/>
                <a:cs typeface="Arial" panose="020B0604020202020204" pitchFamily="34" charset="0"/>
              </a:rPr>
              <a:t>1 – wypadek śmiertelny</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3 – ciężkie wypadki</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30- małe wypadki</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300 –niemal wypadki</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3000 – niepewne działania lub sytuacje - LMRA</a:t>
            </a:r>
          </a:p>
        </p:txBody>
      </p:sp>
    </p:spTree>
    <p:extLst>
      <p:ext uri="{BB962C8B-B14F-4D97-AF65-F5344CB8AC3E}">
        <p14:creationId xmlns:p14="http://schemas.microsoft.com/office/powerpoint/2010/main" val="13965671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548680"/>
            <a:ext cx="9144000" cy="857250"/>
          </a:xfrm>
          <a:solidFill>
            <a:schemeClr val="accent1">
              <a:lumMod val="20000"/>
              <a:lumOff val="80000"/>
            </a:schemeClr>
          </a:solidFill>
        </p:spPr>
        <p:txBody>
          <a:bodyPr>
            <a:noAutofit/>
          </a:bodyPr>
          <a:lstStyle/>
          <a:p>
            <a:r>
              <a:rPr lang="pl-PL" sz="4000" b="1" dirty="0">
                <a:latin typeface="Arial" pitchFamily="34" charset="0"/>
                <a:cs typeface="Arial" pitchFamily="34" charset="0"/>
              </a:rPr>
              <a:t>LMRA – ZDARZENIA WYPADKOWE</a:t>
            </a:r>
          </a:p>
        </p:txBody>
      </p:sp>
      <p:sp>
        <p:nvSpPr>
          <p:cNvPr id="3" name="Symbol zastępczy zawartości 2"/>
          <p:cNvSpPr>
            <a:spLocks noGrp="1"/>
          </p:cNvSpPr>
          <p:nvPr>
            <p:ph idx="1"/>
          </p:nvPr>
        </p:nvSpPr>
        <p:spPr>
          <a:xfrm>
            <a:off x="457200" y="1600202"/>
            <a:ext cx="8229600" cy="4997150"/>
          </a:xfrm>
        </p:spPr>
        <p:txBody>
          <a:bodyPr>
            <a:normAutofit/>
          </a:bodyPr>
          <a:lstStyle/>
          <a:p>
            <a:r>
              <a:rPr lang="pl-PL" b="1" dirty="0">
                <a:latin typeface="Arial" panose="020B0604020202020204" pitchFamily="34" charset="0"/>
                <a:cs typeface="Arial" panose="020B0604020202020204" pitchFamily="34" charset="0"/>
              </a:rPr>
              <a:t>Kontakt – zderzenie:</a:t>
            </a:r>
          </a:p>
          <a:p>
            <a:pPr lvl="1" algn="thaiDist"/>
            <a:r>
              <a:rPr lang="pl-PL" sz="2400" b="1" dirty="0">
                <a:latin typeface="Arial" panose="020B0604020202020204" pitchFamily="34" charset="0"/>
                <a:cs typeface="Arial" panose="020B0604020202020204" pitchFamily="34" charset="0"/>
              </a:rPr>
              <a:t>zderzenie z …</a:t>
            </a:r>
          </a:p>
          <a:p>
            <a:pPr lvl="1" algn="thaiDist"/>
            <a:r>
              <a:rPr lang="pl-PL" sz="2400" b="1" dirty="0">
                <a:latin typeface="Arial" panose="020B0604020202020204" pitchFamily="34" charset="0"/>
                <a:cs typeface="Arial" panose="020B0604020202020204" pitchFamily="34" charset="0"/>
              </a:rPr>
              <a:t>szkodliwy kontakt z obiektem.</a:t>
            </a:r>
          </a:p>
          <a:p>
            <a:pPr algn="thaiDist"/>
            <a:r>
              <a:rPr lang="pl-PL" b="1" dirty="0">
                <a:latin typeface="Arial" panose="020B0604020202020204" pitchFamily="34" charset="0"/>
                <a:cs typeface="Arial" panose="020B0604020202020204" pitchFamily="34" charset="0"/>
              </a:rPr>
              <a:t>Włączenie:</a:t>
            </a:r>
          </a:p>
          <a:p>
            <a:pPr lvl="1" algn="thaiDist"/>
            <a:r>
              <a:rPr lang="pl-PL" sz="2400" b="1" dirty="0">
                <a:latin typeface="Arial" panose="020B0604020202020204" pitchFamily="34" charset="0"/>
                <a:cs typeface="Arial" panose="020B0604020202020204" pitchFamily="34" charset="0"/>
              </a:rPr>
              <a:t>między,</a:t>
            </a:r>
          </a:p>
          <a:p>
            <a:pPr lvl="1" algn="thaiDist"/>
            <a:r>
              <a:rPr lang="pl-PL" sz="2400" b="1" dirty="0">
                <a:latin typeface="Arial" panose="020B0604020202020204" pitchFamily="34" charset="0"/>
                <a:cs typeface="Arial" panose="020B0604020202020204" pitchFamily="34" charset="0"/>
              </a:rPr>
              <a:t>pod,</a:t>
            </a:r>
          </a:p>
          <a:p>
            <a:pPr lvl="1" algn="thaiDist"/>
            <a:r>
              <a:rPr lang="pl-PL" sz="2400" b="1" dirty="0">
                <a:latin typeface="Arial" panose="020B0604020202020204" pitchFamily="34" charset="0"/>
                <a:cs typeface="Arial" panose="020B0604020202020204" pitchFamily="34" charset="0"/>
              </a:rPr>
              <a:t>od,</a:t>
            </a:r>
          </a:p>
          <a:p>
            <a:pPr lvl="1" algn="thaiDist"/>
            <a:r>
              <a:rPr lang="pl-PL" sz="2400" b="1" dirty="0">
                <a:latin typeface="Arial" panose="020B0604020202020204" pitchFamily="34" charset="0"/>
                <a:cs typeface="Arial" panose="020B0604020202020204" pitchFamily="34" charset="0"/>
              </a:rPr>
              <a:t>w.</a:t>
            </a:r>
          </a:p>
          <a:p>
            <a:pPr marL="300038" algn="thaiDist"/>
            <a:r>
              <a:rPr lang="pl-PL" b="1" dirty="0">
                <a:latin typeface="Arial" panose="020B0604020202020204" pitchFamily="34" charset="0"/>
                <a:cs typeface="Arial" panose="020B0604020202020204" pitchFamily="34" charset="0"/>
              </a:rPr>
              <a:t>Upadek, potknięcie:</a:t>
            </a:r>
          </a:p>
          <a:p>
            <a:pPr marL="600075" lvl="1" algn="thaiDist"/>
            <a:r>
              <a:rPr lang="pl-PL" sz="2400" b="1" dirty="0">
                <a:latin typeface="Arial" panose="020B0604020202020204" pitchFamily="34" charset="0"/>
                <a:cs typeface="Arial" panose="020B0604020202020204" pitchFamily="34" charset="0"/>
              </a:rPr>
              <a:t>na jest samej powierzchni,</a:t>
            </a:r>
          </a:p>
          <a:p>
            <a:pPr marL="600075" lvl="1" algn="thaiDist"/>
            <a:r>
              <a:rPr lang="pl-PL" sz="2400" b="1" dirty="0">
                <a:latin typeface="Arial" panose="020B0604020202020204" pitchFamily="34" charset="0"/>
                <a:cs typeface="Arial" panose="020B0604020202020204" pitchFamily="34" charset="0"/>
              </a:rPr>
              <a:t>upadek z wysokości,</a:t>
            </a:r>
          </a:p>
          <a:p>
            <a:pPr lvl="1" algn="thaiDist"/>
            <a:endParaRPr lang="pl-PL" sz="1500" b="1" dirty="0">
              <a:latin typeface="Arial" panose="020B0604020202020204" pitchFamily="34" charset="0"/>
              <a:cs typeface="Arial" panose="020B0604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476672"/>
            <a:ext cx="9144000" cy="857250"/>
          </a:xfrm>
          <a:solidFill>
            <a:schemeClr val="accent1">
              <a:lumMod val="20000"/>
              <a:lumOff val="80000"/>
            </a:schemeClr>
          </a:solidFill>
        </p:spPr>
        <p:txBody>
          <a:bodyPr>
            <a:noAutofit/>
          </a:bodyPr>
          <a:lstStyle/>
          <a:p>
            <a:r>
              <a:rPr lang="pl-PL" sz="4000" b="1" dirty="0">
                <a:latin typeface="Arial" pitchFamily="34" charset="0"/>
                <a:cs typeface="Arial" pitchFamily="34" charset="0"/>
              </a:rPr>
              <a:t>LMRA – ZDARZENIA WYPADKOWE</a:t>
            </a:r>
          </a:p>
        </p:txBody>
      </p:sp>
      <p:sp>
        <p:nvSpPr>
          <p:cNvPr id="3" name="Symbol zastępczy zawartości 2"/>
          <p:cNvSpPr>
            <a:spLocks noGrp="1"/>
          </p:cNvSpPr>
          <p:nvPr>
            <p:ph idx="1"/>
          </p:nvPr>
        </p:nvSpPr>
        <p:spPr/>
        <p:txBody>
          <a:bodyPr>
            <a:normAutofit lnSpcReduction="10000"/>
          </a:bodyPr>
          <a:lstStyle/>
          <a:p>
            <a:r>
              <a:rPr lang="pl-PL" b="1" dirty="0">
                <a:latin typeface="Arial" panose="020B0604020202020204" pitchFamily="34" charset="0"/>
                <a:cs typeface="Arial" panose="020B0604020202020204" pitchFamily="34" charset="0"/>
              </a:rPr>
              <a:t>Źródła energii:</a:t>
            </a:r>
          </a:p>
          <a:p>
            <a:pPr lvl="1" algn="thaiDist"/>
            <a:r>
              <a:rPr lang="pl-PL" sz="2400" b="1" dirty="0">
                <a:latin typeface="Arial" panose="020B0604020202020204" pitchFamily="34" charset="0"/>
                <a:cs typeface="Arial" panose="020B0604020202020204" pitchFamily="34" charset="0"/>
              </a:rPr>
              <a:t>elektrycznej,</a:t>
            </a:r>
          </a:p>
          <a:p>
            <a:pPr lvl="1" algn="thaiDist"/>
            <a:r>
              <a:rPr lang="pl-PL" sz="2400" b="1" dirty="0">
                <a:latin typeface="Arial" panose="020B0604020202020204" pitchFamily="34" charset="0"/>
                <a:cs typeface="Arial" panose="020B0604020202020204" pitchFamily="34" charset="0"/>
              </a:rPr>
              <a:t>mechanicznej,</a:t>
            </a:r>
          </a:p>
          <a:p>
            <a:pPr algn="thaiDist"/>
            <a:r>
              <a:rPr lang="pl-PL" b="1" dirty="0">
                <a:latin typeface="Arial" panose="020B0604020202020204" pitchFamily="34" charset="0"/>
                <a:cs typeface="Arial" panose="020B0604020202020204" pitchFamily="34" charset="0"/>
              </a:rPr>
              <a:t>Wpływy otoczenia:</a:t>
            </a:r>
          </a:p>
          <a:p>
            <a:pPr lvl="1" algn="thaiDist"/>
            <a:r>
              <a:rPr lang="pl-PL" sz="2400" b="1" dirty="0">
                <a:latin typeface="Arial" panose="020B0604020202020204" pitchFamily="34" charset="0"/>
                <a:cs typeface="Arial" panose="020B0604020202020204" pitchFamily="34" charset="0"/>
              </a:rPr>
              <a:t>niebezpieczne ciśnienia,</a:t>
            </a:r>
          </a:p>
          <a:p>
            <a:pPr lvl="1" algn="thaiDist"/>
            <a:r>
              <a:rPr lang="pl-PL" sz="2400" b="1" dirty="0">
                <a:latin typeface="Arial" panose="020B0604020202020204" pitchFamily="34" charset="0"/>
                <a:cs typeface="Arial" panose="020B0604020202020204" pitchFamily="34" charset="0"/>
              </a:rPr>
              <a:t>gorący lub zimny klimat,</a:t>
            </a:r>
          </a:p>
          <a:p>
            <a:pPr lvl="1" algn="thaiDist"/>
            <a:r>
              <a:rPr lang="pl-PL" sz="2400" b="1" dirty="0">
                <a:latin typeface="Arial" panose="020B0604020202020204" pitchFamily="34" charset="0"/>
                <a:cs typeface="Arial" panose="020B0604020202020204" pitchFamily="34" charset="0"/>
              </a:rPr>
              <a:t>hałas i wibracja,</a:t>
            </a:r>
          </a:p>
          <a:p>
            <a:pPr lvl="1" algn="thaiDist"/>
            <a:r>
              <a:rPr lang="pl-PL" sz="2400" b="1" dirty="0">
                <a:latin typeface="Arial" panose="020B0604020202020204" pitchFamily="34" charset="0"/>
                <a:cs typeface="Arial" panose="020B0604020202020204" pitchFamily="34" charset="0"/>
              </a:rPr>
              <a:t>brak widoczności/oświetlenia.</a:t>
            </a:r>
          </a:p>
          <a:p>
            <a:pPr marL="300038" algn="thaiDist"/>
            <a:r>
              <a:rPr lang="pl-PL" b="1" dirty="0">
                <a:latin typeface="Arial" panose="020B0604020202020204" pitchFamily="34" charset="0"/>
                <a:cs typeface="Arial" panose="020B0604020202020204" pitchFamily="34" charset="0"/>
              </a:rPr>
              <a:t>Przeciążenia:</a:t>
            </a:r>
          </a:p>
          <a:p>
            <a:pPr marL="600075" lvl="1" algn="thaiDist"/>
            <a:r>
              <a:rPr lang="pl-PL" sz="2400" b="1" dirty="0">
                <a:latin typeface="Arial" panose="020B0604020202020204" pitchFamily="34" charset="0"/>
                <a:cs typeface="Arial" panose="020B0604020202020204" pitchFamily="34" charset="0"/>
              </a:rPr>
              <a:t>podnoszeniem,</a:t>
            </a:r>
          </a:p>
          <a:p>
            <a:pPr marL="600075" lvl="1" algn="thaiDist"/>
            <a:r>
              <a:rPr lang="pl-PL" sz="2400" b="1" dirty="0">
                <a:latin typeface="Arial" panose="020B0604020202020204" pitchFamily="34" charset="0"/>
                <a:cs typeface="Arial" panose="020B0604020202020204" pitchFamily="34" charset="0"/>
              </a:rPr>
              <a:t>noszeniem,</a:t>
            </a:r>
          </a:p>
          <a:p>
            <a:pPr lvl="1" algn="thaiDist"/>
            <a:endParaRPr lang="pl-PL" sz="1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9505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LMRA - ZASTOSOWANIE</a:t>
            </a:r>
          </a:p>
        </p:txBody>
      </p:sp>
      <p:sp>
        <p:nvSpPr>
          <p:cNvPr id="3" name="Symbol zastępczy zawartości 2"/>
          <p:cNvSpPr>
            <a:spLocks noGrp="1"/>
          </p:cNvSpPr>
          <p:nvPr>
            <p:ph idx="1"/>
          </p:nvPr>
        </p:nvSpPr>
        <p:spPr>
          <a:xfrm>
            <a:off x="107504" y="1628800"/>
            <a:ext cx="8424936" cy="4536504"/>
          </a:xfrm>
        </p:spPr>
        <p:txBody>
          <a:bodyPr>
            <a:noAutofit/>
          </a:bodyPr>
          <a:lstStyle/>
          <a:p>
            <a:r>
              <a:rPr lang="pl-PL" b="1" dirty="0">
                <a:latin typeface="Arial" panose="020B0604020202020204" pitchFamily="34" charset="0"/>
                <a:cs typeface="Arial" panose="020B0604020202020204" pitchFamily="34" charset="0"/>
              </a:rPr>
              <a:t>Przed rozpoczęciem pracy</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Podczas trwania wykonywania zadania</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Przed zmianą zadania</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Przy niestandardowym zastosowaniu i nowych warunkach</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W przypadku wykonywaniu prywatnych zadań</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04664"/>
            <a:ext cx="9144000" cy="1143000"/>
          </a:xfrm>
          <a:solidFill>
            <a:srgbClr val="CCFFFF"/>
          </a:solidFill>
        </p:spPr>
        <p:txBody>
          <a:bodyPr/>
          <a:lstStyle/>
          <a:p>
            <a:r>
              <a:rPr lang="pl-PL" sz="4000" b="1" dirty="0"/>
              <a:t>ŚRODOWISKO PRACY</a:t>
            </a:r>
          </a:p>
        </p:txBody>
      </p:sp>
      <p:sp>
        <p:nvSpPr>
          <p:cNvPr id="4099" name="Rectangle 3"/>
          <p:cNvSpPr>
            <a:spLocks noGrp="1" noChangeArrowheads="1"/>
          </p:cNvSpPr>
          <p:nvPr>
            <p:ph type="body" idx="1"/>
          </p:nvPr>
        </p:nvSpPr>
        <p:spPr>
          <a:xfrm>
            <a:off x="110999" y="1916832"/>
            <a:ext cx="8928992" cy="1573913"/>
          </a:xfrm>
          <a:solidFill>
            <a:srgbClr val="CCFFCC"/>
          </a:solidFill>
        </p:spPr>
        <p:txBody>
          <a:bodyPr/>
          <a:lstStyle/>
          <a:p>
            <a:r>
              <a:rPr lang="pl-PL" sz="2400" b="1" u="sng" dirty="0"/>
              <a:t>Środowisko pracy</a:t>
            </a:r>
            <a:r>
              <a:rPr lang="pl-PL" sz="2400" b="1" dirty="0"/>
              <a:t>, nazywane również zamiennie otoczeniem pracy, to zbiór czynników, z jakimi styka się pracownik w trakcie wykonywania swoich obowiązków zawodowych.</a:t>
            </a:r>
          </a:p>
          <a:p>
            <a:endParaRPr lang="pl-PL" sz="2800" b="1" dirty="0"/>
          </a:p>
        </p:txBody>
      </p:sp>
      <p:sp>
        <p:nvSpPr>
          <p:cNvPr id="4" name="Rectangle 4"/>
          <p:cNvSpPr txBox="1">
            <a:spLocks noChangeArrowheads="1"/>
          </p:cNvSpPr>
          <p:nvPr/>
        </p:nvSpPr>
        <p:spPr>
          <a:xfrm>
            <a:off x="107504" y="3789040"/>
            <a:ext cx="8928992" cy="2776083"/>
          </a:xfrm>
          <a:prstGeom prst="rect">
            <a:avLst/>
          </a:prstGeom>
          <a:solidFill>
            <a:srgbClr val="FFFF99"/>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just"/>
            <a:r>
              <a:rPr lang="pl-PL" sz="2400" b="1" dirty="0"/>
              <a:t>Wyróżniamy dwa rodzaje odziaływań środowiska pracy:</a:t>
            </a:r>
          </a:p>
          <a:p>
            <a:pPr lvl="1" indent="-342900" algn="just"/>
            <a:r>
              <a:rPr lang="pl-PL" sz="2400" b="1" dirty="0"/>
              <a:t>pierwszy dotyczy określonych </a:t>
            </a:r>
            <a:r>
              <a:rPr lang="pl-PL" sz="2400" b="1" u="sng" dirty="0"/>
              <a:t>układów i narządów </a:t>
            </a:r>
            <a:r>
              <a:rPr lang="pl-PL" sz="2400" b="1" dirty="0"/>
              <a:t>w organizmie, których przykłady to słuch, wzrok, ale również układ krążenia, czy układ nerwowy, </a:t>
            </a:r>
          </a:p>
          <a:p>
            <a:pPr lvl="1" algn="just"/>
            <a:r>
              <a:rPr lang="pl-PL" sz="2400" b="1" dirty="0"/>
              <a:t>drugi rodzaj wpływu to </a:t>
            </a:r>
            <a:r>
              <a:rPr lang="pl-PL" sz="2400" b="1" u="sng" dirty="0"/>
              <a:t>odziaływanie ogólne</a:t>
            </a:r>
            <a:r>
              <a:rPr lang="pl-PL" sz="2400" b="1" dirty="0"/>
              <a:t>, które dotyczy całego organizmu i samopoczucia pracownika ze względu na wpływ środowiska</a:t>
            </a:r>
            <a:endParaRPr lang="pl-PL" sz="2400" b="1" kern="0" dirty="0"/>
          </a:p>
        </p:txBody>
      </p:sp>
    </p:spTree>
    <p:extLst>
      <p:ext uri="{BB962C8B-B14F-4D97-AF65-F5344CB8AC3E}">
        <p14:creationId xmlns:p14="http://schemas.microsoft.com/office/powerpoint/2010/main" val="218447745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548680"/>
            <a:ext cx="9252520" cy="857250"/>
          </a:xfrm>
          <a:solidFill>
            <a:schemeClr val="accent1">
              <a:lumMod val="20000"/>
              <a:lumOff val="80000"/>
            </a:schemeClr>
          </a:solidFill>
        </p:spPr>
        <p:txBody>
          <a:bodyPr>
            <a:noAutofit/>
          </a:bodyPr>
          <a:lstStyle/>
          <a:p>
            <a:r>
              <a:rPr lang="pl-PL" sz="4000" b="1" dirty="0">
                <a:latin typeface="Arial" pitchFamily="34" charset="0"/>
                <a:cs typeface="Arial" pitchFamily="34" charset="0"/>
              </a:rPr>
              <a:t>LMRA – CZĘSTOŚĆ STOSOWANIA</a:t>
            </a:r>
          </a:p>
        </p:txBody>
      </p:sp>
      <p:sp>
        <p:nvSpPr>
          <p:cNvPr id="3" name="Symbol zastępczy zawartości 2"/>
          <p:cNvSpPr>
            <a:spLocks noGrp="1"/>
          </p:cNvSpPr>
          <p:nvPr>
            <p:ph idx="1"/>
          </p:nvPr>
        </p:nvSpPr>
        <p:spPr>
          <a:xfrm>
            <a:off x="323528" y="1700808"/>
            <a:ext cx="8280920" cy="4968552"/>
          </a:xfrm>
        </p:spPr>
        <p:txBody>
          <a:bodyPr>
            <a:normAutofit/>
          </a:bodyPr>
          <a:lstStyle/>
          <a:p>
            <a:r>
              <a:rPr lang="pl-PL" b="1" dirty="0">
                <a:latin typeface="Arial" pitchFamily="34" charset="0"/>
                <a:cs typeface="Arial" pitchFamily="34" charset="0"/>
              </a:rPr>
              <a:t>Pracownik powinien być testowany w ramach metody LMRA raz na 10 dni.</a:t>
            </a:r>
          </a:p>
          <a:p>
            <a:endParaRPr lang="pl-PL" b="1" dirty="0">
              <a:latin typeface="Arial" pitchFamily="34" charset="0"/>
              <a:cs typeface="Arial" pitchFamily="34" charset="0"/>
            </a:endParaRPr>
          </a:p>
          <a:p>
            <a:r>
              <a:rPr lang="pl-PL" b="1" dirty="0">
                <a:latin typeface="Arial" pitchFamily="34" charset="0"/>
                <a:cs typeface="Arial" pitchFamily="34" charset="0"/>
              </a:rPr>
              <a:t>W przypadku załogi złożonej z 10-ciu pracowników należy testować jednego pracownika dziennie.</a:t>
            </a:r>
          </a:p>
          <a:p>
            <a:endParaRPr lang="pl-PL" b="1" dirty="0">
              <a:latin typeface="Arial" pitchFamily="34" charset="0"/>
              <a:cs typeface="Arial" pitchFamily="34" charset="0"/>
            </a:endParaRPr>
          </a:p>
          <a:p>
            <a:r>
              <a:rPr lang="pl-PL" b="1" dirty="0">
                <a:latin typeface="Arial" pitchFamily="34" charset="0"/>
                <a:cs typeface="Arial" pitchFamily="34" charset="0"/>
              </a:rPr>
              <a:t>Wyniki testowania procesu LMRA powinny być udokumentowane pisemnie.</a:t>
            </a:r>
          </a:p>
          <a:p>
            <a:endParaRPr lang="pl-PL" b="1" dirty="0">
              <a:latin typeface="Arial" pitchFamily="34" charset="0"/>
              <a:cs typeface="Arial" pitchFamily="34" charset="0"/>
            </a:endParaRPr>
          </a:p>
          <a:p>
            <a:r>
              <a:rPr lang="pl-PL" b="1" dirty="0">
                <a:latin typeface="Arial" pitchFamily="34" charset="0"/>
                <a:cs typeface="Arial" pitchFamily="34" charset="0"/>
              </a:rPr>
              <a:t>Kierownictwo zespołu pracowników powinna dbać o systematyczne wdrażanie metody LMRA.</a:t>
            </a:r>
          </a:p>
          <a:p>
            <a:endParaRPr lang="pl-PL" sz="1800" b="1" dirty="0">
              <a:latin typeface="Arial" pitchFamily="34" charset="0"/>
              <a:cs typeface="Arial" pitchFamily="34" charset="0"/>
            </a:endParaRPr>
          </a:p>
        </p:txBody>
      </p:sp>
    </p:spTree>
    <p:extLst>
      <p:ext uri="{BB962C8B-B14F-4D97-AF65-F5344CB8AC3E}">
        <p14:creationId xmlns:p14="http://schemas.microsoft.com/office/powerpoint/2010/main" val="32458198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LMRA - ZACHOWANIA</a:t>
            </a:r>
          </a:p>
        </p:txBody>
      </p:sp>
      <p:sp>
        <p:nvSpPr>
          <p:cNvPr id="3" name="Symbol zastępczy zawartości 2"/>
          <p:cNvSpPr>
            <a:spLocks noGrp="1"/>
          </p:cNvSpPr>
          <p:nvPr>
            <p:ph idx="1"/>
          </p:nvPr>
        </p:nvSpPr>
        <p:spPr>
          <a:xfrm>
            <a:off x="457091" y="1628800"/>
            <a:ext cx="8229600" cy="4898252"/>
          </a:xfrm>
        </p:spPr>
        <p:txBody>
          <a:bodyPr>
            <a:noAutofit/>
          </a:bodyPr>
          <a:lstStyle/>
          <a:p>
            <a:r>
              <a:rPr lang="pl-PL" b="1" dirty="0">
                <a:latin typeface="Arial" panose="020B0604020202020204" pitchFamily="34" charset="0"/>
                <a:cs typeface="Arial" panose="020B0604020202020204" pitchFamily="34" charset="0"/>
              </a:rPr>
              <a:t>Wykonywanie pracy niezgodnie z instrukcjami</a:t>
            </a:r>
          </a:p>
          <a:p>
            <a:endParaRPr lang="pl-PL" sz="1000"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Brak umiejętności wykonania pracy</a:t>
            </a:r>
          </a:p>
          <a:p>
            <a:endParaRPr lang="pl-PL" sz="1000"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Zbyt duże tempo pracy</a:t>
            </a:r>
          </a:p>
          <a:p>
            <a:endParaRPr lang="pl-PL" sz="1000"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Zły stan psychofizyczny (przemęczenie, choroba)</a:t>
            </a:r>
          </a:p>
          <a:p>
            <a:endParaRPr lang="pl-PL" sz="1000"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Brawura</a:t>
            </a:r>
          </a:p>
          <a:p>
            <a:endParaRPr lang="pl-PL" sz="1000"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Niewłaściwe żarty</a:t>
            </a:r>
          </a:p>
          <a:p>
            <a:endParaRPr lang="pl-PL" sz="1000"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Alkohol, środki odurzające, leki</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LMRA - POSTĘPOWANIE</a:t>
            </a:r>
          </a:p>
        </p:txBody>
      </p:sp>
      <p:sp>
        <p:nvSpPr>
          <p:cNvPr id="3" name="Symbol zastępczy zawartości 2"/>
          <p:cNvSpPr>
            <a:spLocks noGrp="1"/>
          </p:cNvSpPr>
          <p:nvPr>
            <p:ph idx="1"/>
          </p:nvPr>
        </p:nvSpPr>
        <p:spPr>
          <a:xfrm>
            <a:off x="251520" y="1417638"/>
            <a:ext cx="8640960" cy="5440362"/>
          </a:xfrm>
        </p:spPr>
        <p:txBody>
          <a:bodyPr>
            <a:noAutofit/>
          </a:bodyPr>
          <a:lstStyle/>
          <a:p>
            <a:r>
              <a:rPr lang="pl-PL" b="1" dirty="0">
                <a:latin typeface="Arial" pitchFamily="34" charset="0"/>
                <a:cs typeface="Arial" pitchFamily="34" charset="0"/>
              </a:rPr>
              <a:t>1. Ocena wszystkich zagrożeń:</a:t>
            </a:r>
          </a:p>
          <a:p>
            <a:pPr lvl="1"/>
            <a:r>
              <a:rPr lang="pl-PL" sz="2400" b="1" dirty="0">
                <a:latin typeface="Arial" pitchFamily="34" charset="0"/>
                <a:cs typeface="Arial" pitchFamily="34" charset="0"/>
              </a:rPr>
              <a:t>Co może przebiec niewłaściwie?</a:t>
            </a:r>
          </a:p>
          <a:p>
            <a:pPr lvl="1"/>
            <a:r>
              <a:rPr lang="pl-PL" sz="2400" b="1" dirty="0">
                <a:latin typeface="Arial" pitchFamily="34" charset="0"/>
                <a:cs typeface="Arial" pitchFamily="34" charset="0"/>
              </a:rPr>
              <a:t>Co może zdarzyć w najgorszym przypadku, gdy…..?</a:t>
            </a:r>
          </a:p>
          <a:p>
            <a:pPr marL="300038"/>
            <a:r>
              <a:rPr lang="pl-PL" b="1" dirty="0">
                <a:latin typeface="Arial" pitchFamily="34" charset="0"/>
                <a:cs typeface="Arial" pitchFamily="34" charset="0"/>
              </a:rPr>
              <a:t>2. Rozważenie sposobu uniknięcia zagrożeń:</a:t>
            </a:r>
          </a:p>
          <a:p>
            <a:pPr marL="600075" lvl="1"/>
            <a:r>
              <a:rPr lang="pl-PL" sz="2400" b="1" dirty="0">
                <a:latin typeface="Arial" pitchFamily="34" charset="0"/>
                <a:cs typeface="Arial" pitchFamily="34" charset="0"/>
              </a:rPr>
              <a:t>Czy mam właściwe wykształcenie i wiedzę do wykonania zadania?</a:t>
            </a:r>
          </a:p>
          <a:p>
            <a:pPr marL="600075" lvl="1"/>
            <a:r>
              <a:rPr lang="pl-PL" sz="2400" b="1" dirty="0">
                <a:latin typeface="Arial" pitchFamily="34" charset="0"/>
                <a:cs typeface="Arial" pitchFamily="34" charset="0"/>
              </a:rPr>
              <a:t>Czy mam właściwe narzędzia i wymagane środki ochrony?</a:t>
            </a:r>
          </a:p>
          <a:p>
            <a:pPr marL="300038"/>
            <a:r>
              <a:rPr lang="pl-PL" b="1" dirty="0">
                <a:latin typeface="Arial" pitchFamily="34" charset="0"/>
                <a:cs typeface="Arial" pitchFamily="34" charset="0"/>
              </a:rPr>
              <a:t>3. Staranie się o właściwe wykonanie zadania</a:t>
            </a:r>
          </a:p>
          <a:p>
            <a:pPr marL="600075" lvl="1"/>
            <a:r>
              <a:rPr lang="pl-PL" sz="2400" b="1" dirty="0">
                <a:latin typeface="Arial" pitchFamily="34" charset="0"/>
                <a:cs typeface="Arial" pitchFamily="34" charset="0"/>
              </a:rPr>
              <a:t>Czy zapoznałem się z przewidzianymi instrukcjami pracy?</a:t>
            </a:r>
          </a:p>
          <a:p>
            <a:pPr marL="600075" lvl="1"/>
            <a:r>
              <a:rPr lang="pl-PL" sz="2400" b="1" dirty="0">
                <a:latin typeface="Arial" pitchFamily="34" charset="0"/>
                <a:cs typeface="Arial" pitchFamily="34" charset="0"/>
              </a:rPr>
              <a:t>Czy pytam się o pomoc w przypadku braku znajomości pracy?</a:t>
            </a:r>
          </a:p>
        </p:txBody>
      </p:sp>
    </p:spTree>
    <p:extLst>
      <p:ext uri="{BB962C8B-B14F-4D97-AF65-F5344CB8AC3E}">
        <p14:creationId xmlns:p14="http://schemas.microsoft.com/office/powerpoint/2010/main" val="173047016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LMRA - WŁAŚCICIEL</a:t>
            </a:r>
          </a:p>
        </p:txBody>
      </p:sp>
      <p:pic>
        <p:nvPicPr>
          <p:cNvPr id="4" name="Symbol zastępczy zawartości 3"/>
          <p:cNvPicPr>
            <a:picLocks noGrp="1" noChangeAspect="1"/>
          </p:cNvPicPr>
          <p:nvPr>
            <p:ph idx="1"/>
          </p:nvPr>
        </p:nvPicPr>
        <p:blipFill>
          <a:blip r:embed="rId3"/>
          <a:stretch>
            <a:fillRect/>
          </a:stretch>
        </p:blipFill>
        <p:spPr>
          <a:xfrm>
            <a:off x="323528" y="1556792"/>
            <a:ext cx="8363272" cy="5040560"/>
          </a:xfrm>
          <a:prstGeom prst="rect">
            <a:avLst/>
          </a:prstGeom>
        </p:spPr>
      </p:pic>
    </p:spTree>
    <p:extLst>
      <p:ext uri="{BB962C8B-B14F-4D97-AF65-F5344CB8AC3E}">
        <p14:creationId xmlns:p14="http://schemas.microsoft.com/office/powerpoint/2010/main" val="11797179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LMRA - NADZORUJĄCY</a:t>
            </a:r>
          </a:p>
        </p:txBody>
      </p:sp>
      <p:pic>
        <p:nvPicPr>
          <p:cNvPr id="4" name="Symbol zastępczy zawartości 3"/>
          <p:cNvPicPr>
            <a:picLocks noGrp="1" noChangeAspect="1"/>
          </p:cNvPicPr>
          <p:nvPr>
            <p:ph idx="1"/>
          </p:nvPr>
        </p:nvPicPr>
        <p:blipFill>
          <a:blip r:embed="rId3"/>
          <a:stretch>
            <a:fillRect/>
          </a:stretch>
        </p:blipFill>
        <p:spPr>
          <a:xfrm>
            <a:off x="0" y="1421250"/>
            <a:ext cx="9144000" cy="5508108"/>
          </a:xfrm>
          <a:prstGeom prst="rect">
            <a:avLst/>
          </a:prstGeom>
        </p:spPr>
      </p:pic>
    </p:spTree>
    <p:extLst>
      <p:ext uri="{BB962C8B-B14F-4D97-AF65-F5344CB8AC3E}">
        <p14:creationId xmlns:p14="http://schemas.microsoft.com/office/powerpoint/2010/main" val="34244427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LMRA - PRACOWNIK </a:t>
            </a:r>
          </a:p>
        </p:txBody>
      </p:sp>
      <p:pic>
        <p:nvPicPr>
          <p:cNvPr id="4" name="Symbol zastępczy zawartości 3"/>
          <p:cNvPicPr>
            <a:picLocks noGrp="1" noChangeAspect="1"/>
          </p:cNvPicPr>
          <p:nvPr>
            <p:ph idx="1"/>
          </p:nvPr>
        </p:nvPicPr>
        <p:blipFill>
          <a:blip r:embed="rId3"/>
          <a:stretch>
            <a:fillRect/>
          </a:stretch>
        </p:blipFill>
        <p:spPr>
          <a:xfrm>
            <a:off x="0" y="1415295"/>
            <a:ext cx="9144000" cy="5505621"/>
          </a:xfrm>
          <a:prstGeom prst="rect">
            <a:avLst/>
          </a:prstGeom>
        </p:spPr>
      </p:pic>
    </p:spTree>
    <p:extLst>
      <p:ext uri="{BB962C8B-B14F-4D97-AF65-F5344CB8AC3E}">
        <p14:creationId xmlns:p14="http://schemas.microsoft.com/office/powerpoint/2010/main" val="41470521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69932"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LMRA – LISTA KONTROLNA</a:t>
            </a:r>
          </a:p>
        </p:txBody>
      </p:sp>
      <p:sp>
        <p:nvSpPr>
          <p:cNvPr id="3" name="Symbol zastępczy zawartości 2"/>
          <p:cNvSpPr>
            <a:spLocks noGrp="1"/>
          </p:cNvSpPr>
          <p:nvPr>
            <p:ph idx="1"/>
          </p:nvPr>
        </p:nvSpPr>
        <p:spPr>
          <a:xfrm>
            <a:off x="25933" y="1844824"/>
            <a:ext cx="9143999" cy="4603650"/>
          </a:xfrm>
        </p:spPr>
        <p:txBody>
          <a:bodyPr>
            <a:normAutofit/>
          </a:bodyPr>
          <a:lstStyle/>
          <a:p>
            <a:r>
              <a:rPr lang="pl-PL" b="1" dirty="0"/>
              <a:t>Czy mam potrzebne informacje, aby bezpiecznie wykonać pracę?</a:t>
            </a:r>
          </a:p>
          <a:p>
            <a:r>
              <a:rPr lang="pl-PL" b="1" dirty="0"/>
              <a:t>Czy odbyłem instruktarz i go rozumiem?</a:t>
            </a:r>
          </a:p>
          <a:p>
            <a:r>
              <a:rPr lang="pl-PL" b="1" dirty="0"/>
              <a:t>Czy znam ryzyko związane z danym zadaniem?</a:t>
            </a:r>
          </a:p>
          <a:p>
            <a:r>
              <a:rPr lang="pl-PL" b="1" dirty="0"/>
              <a:t>Czy mam środki ochrony indywidualnej i zbiorowej?</a:t>
            </a:r>
          </a:p>
          <a:p>
            <a:r>
              <a:rPr lang="pl-PL" b="1" dirty="0"/>
              <a:t>Czy mam odpowiednie narzędzia z aktualnym przeglądem?</a:t>
            </a:r>
          </a:p>
          <a:p>
            <a:r>
              <a:rPr lang="pl-PL" b="1" dirty="0"/>
              <a:t>Czy w miejscu pracy zachowany jest porządek?</a:t>
            </a:r>
          </a:p>
          <a:p>
            <a:r>
              <a:rPr lang="pl-PL" b="1" dirty="0"/>
              <a:t>Czy możliwa jest szybka ewakuacja?</a:t>
            </a:r>
          </a:p>
          <a:p>
            <a:r>
              <a:rPr lang="pl-PL" b="1" dirty="0"/>
              <a:t>Czy wiem gdzie jest miejsce zbiórki, gaśnica, apteczka?</a:t>
            </a:r>
          </a:p>
          <a:p>
            <a:r>
              <a:rPr lang="pl-PL" b="1" dirty="0"/>
              <a:t>Czy wszystkie środki bezpieczeństwa są prawidłowe?</a:t>
            </a:r>
          </a:p>
          <a:p>
            <a:r>
              <a:rPr lang="pl-PL" b="1" dirty="0"/>
              <a:t>Czy otoczenie jest zabezpieczone przed upadkiem przedmiotów?</a:t>
            </a:r>
          </a:p>
          <a:p>
            <a:endParaRPr lang="pl-PL" sz="1800" b="1"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LMRA - ROZMOWY </a:t>
            </a:r>
          </a:p>
        </p:txBody>
      </p:sp>
      <p:sp>
        <p:nvSpPr>
          <p:cNvPr id="3" name="Symbol zastępczy zawartości 2"/>
          <p:cNvSpPr>
            <a:spLocks noGrp="1"/>
          </p:cNvSpPr>
          <p:nvPr>
            <p:ph idx="1"/>
          </p:nvPr>
        </p:nvSpPr>
        <p:spPr>
          <a:xfrm>
            <a:off x="323528" y="1417638"/>
            <a:ext cx="8712968" cy="4891682"/>
          </a:xfrm>
        </p:spPr>
        <p:txBody>
          <a:bodyPr>
            <a:noAutofit/>
          </a:bodyPr>
          <a:lstStyle/>
          <a:p>
            <a:r>
              <a:rPr lang="pl-PL" b="1" dirty="0">
                <a:latin typeface="Arial" panose="020B0604020202020204" pitchFamily="34" charset="0"/>
                <a:cs typeface="Arial" panose="020B0604020202020204" pitchFamily="34" charset="0"/>
              </a:rPr>
              <a:t>Należy zapytać o przyczyny niebezpiecznego zachowania i porozmawiać o „najgorszym scenariuszu” </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Zadawać otwarte pytania np. „Co stałoby się gdyby”…, „w jaki sposób można wykonać bezpieczniej..”</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Należy podkreślić pozytywne punkty i wskazać elementy poprawy.</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Zapytać jakie problemy braki pracownikami przeszkadzają w jego codziennej pracy.</a:t>
            </a:r>
          </a:p>
        </p:txBody>
      </p:sp>
    </p:spTree>
    <p:extLst>
      <p:ext uri="{BB962C8B-B14F-4D97-AF65-F5344CB8AC3E}">
        <p14:creationId xmlns:p14="http://schemas.microsoft.com/office/powerpoint/2010/main" val="33260891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252520"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LMRA – PRZYKŁAD 1</a:t>
            </a:r>
          </a:p>
        </p:txBody>
      </p:sp>
      <p:graphicFrame>
        <p:nvGraphicFramePr>
          <p:cNvPr id="4" name="Object 2"/>
          <p:cNvGraphicFramePr>
            <a:graphicFrameLocks noGrp="1" noChangeAspect="1"/>
          </p:cNvGraphicFramePr>
          <p:nvPr>
            <p:ph idx="1"/>
          </p:nvPr>
        </p:nvGraphicFramePr>
        <p:xfrm>
          <a:off x="179512" y="1309769"/>
          <a:ext cx="8784976" cy="5330427"/>
        </p:xfrm>
        <a:graphic>
          <a:graphicData uri="http://schemas.openxmlformats.org/presentationml/2006/ole">
            <mc:AlternateContent xmlns:mc="http://schemas.openxmlformats.org/markup-compatibility/2006">
              <mc:Choice xmlns:v="urn:schemas-microsoft-com:vml" Requires="v">
                <p:oleObj spid="_x0000_s37898" name="Slide" r:id="rId4" imgW="4549750" imgH="3402787" progId="PowerPoint.Slide.8">
                  <p:embed/>
                </p:oleObj>
              </mc:Choice>
              <mc:Fallback>
                <p:oleObj name="Slide" r:id="rId4" imgW="4549750" imgH="3402787" progId="PowerPoint.Slide.8">
                  <p:embed/>
                  <p:pic>
                    <p:nvPicPr>
                      <p:cNvPr id="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309769"/>
                        <a:ext cx="8784976" cy="533042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6034585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LMRA - OMÓWIENIE</a:t>
            </a:r>
          </a:p>
        </p:txBody>
      </p:sp>
      <p:sp>
        <p:nvSpPr>
          <p:cNvPr id="3" name="Symbol zastępczy zawartości 2"/>
          <p:cNvSpPr>
            <a:spLocks noGrp="1"/>
          </p:cNvSpPr>
          <p:nvPr>
            <p:ph idx="1"/>
          </p:nvPr>
        </p:nvSpPr>
        <p:spPr>
          <a:xfrm>
            <a:off x="611560" y="1700808"/>
            <a:ext cx="8075240" cy="4608511"/>
          </a:xfrm>
        </p:spPr>
        <p:txBody>
          <a:bodyPr>
            <a:noAutofit/>
          </a:bodyPr>
          <a:lstStyle/>
          <a:p>
            <a:r>
              <a:rPr lang="pl-PL" b="1" dirty="0">
                <a:latin typeface="Arial" panose="020B0604020202020204" pitchFamily="34" charset="0"/>
                <a:cs typeface="Arial" panose="020B0604020202020204" pitchFamily="34" charset="0"/>
              </a:rPr>
              <a:t>Obawiam się, że ryzykujesz kiedy … (opisz ryzykowne zachowanie szczegółowo i  opisz uraz.</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Dlaczego zrobiłeś to w taki sposób?</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Co będzie, gdy zdarzy się coś nieprzewidzianego?</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Co można zrobić, aby twoje zachowanie było bezpiecznym</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Czy możesz zobowiązać się do dokonania zmiany?</a:t>
            </a:r>
          </a:p>
        </p:txBody>
      </p:sp>
    </p:spTree>
    <p:extLst>
      <p:ext uri="{BB962C8B-B14F-4D97-AF65-F5344CB8AC3E}">
        <p14:creationId xmlns:p14="http://schemas.microsoft.com/office/powerpoint/2010/main" val="555572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4532" y="272978"/>
            <a:ext cx="9144000" cy="1143000"/>
          </a:xfrm>
          <a:solidFill>
            <a:srgbClr val="CCFFFF"/>
          </a:solidFill>
        </p:spPr>
        <p:txBody>
          <a:bodyPr/>
          <a:lstStyle/>
          <a:p>
            <a:r>
              <a:rPr lang="pl-PL" sz="4000" b="1" dirty="0"/>
              <a:t>CZYNNIKI SRODOWISKA PRACY</a:t>
            </a:r>
          </a:p>
        </p:txBody>
      </p:sp>
      <p:sp>
        <p:nvSpPr>
          <p:cNvPr id="108548" name="Rectangle 4"/>
          <p:cNvSpPr>
            <a:spLocks noGrp="1" noChangeArrowheads="1"/>
          </p:cNvSpPr>
          <p:nvPr>
            <p:ph sz="half" idx="2"/>
          </p:nvPr>
        </p:nvSpPr>
        <p:spPr>
          <a:xfrm>
            <a:off x="214742" y="2956149"/>
            <a:ext cx="8764394" cy="1184299"/>
          </a:xfrm>
          <a:solidFill>
            <a:srgbClr val="FFFF99"/>
          </a:solidFill>
        </p:spPr>
        <p:txBody>
          <a:bodyPr/>
          <a:lstStyle/>
          <a:p>
            <a:r>
              <a:rPr lang="pl-PL" sz="2400" b="1" dirty="0"/>
              <a:t>Działanie </a:t>
            </a:r>
            <a:r>
              <a:rPr lang="pl-PL" sz="2400" b="1" u="sng" dirty="0"/>
              <a:t>czynników chemicznych </a:t>
            </a:r>
            <a:r>
              <a:rPr lang="pl-PL" sz="2400" b="1" dirty="0"/>
              <a:t>wiąże się przede wszystkim z pracą w przemyśle i w tym przypadku środowisko pracy zawiera substancje chemiczne.</a:t>
            </a:r>
          </a:p>
        </p:txBody>
      </p:sp>
      <p:sp>
        <p:nvSpPr>
          <p:cNvPr id="5" name="Rectangle 3"/>
          <p:cNvSpPr txBox="1">
            <a:spLocks noChangeArrowheads="1"/>
          </p:cNvSpPr>
          <p:nvPr/>
        </p:nvSpPr>
        <p:spPr bwMode="auto">
          <a:xfrm>
            <a:off x="381899" y="1502662"/>
            <a:ext cx="8643998" cy="1235700"/>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buFontTx/>
              <a:buChar char="•"/>
              <a:defRPr/>
            </a:pPr>
            <a:r>
              <a:rPr lang="pl-PL" b="1" u="sng" kern="0" dirty="0">
                <a:latin typeface="+mn-lt"/>
              </a:rPr>
              <a:t>Czynniki fizyczne </a:t>
            </a:r>
            <a:r>
              <a:rPr lang="pl-PL" b="1" kern="0" dirty="0">
                <a:latin typeface="+mn-lt"/>
              </a:rPr>
              <a:t>wiążą się przede wszystkim z ergonomią pracy i zaliczamy do nich między innymi oświetlenie, dźwięk, temperaturę, promieniowanie. </a:t>
            </a:r>
          </a:p>
        </p:txBody>
      </p:sp>
      <p:sp>
        <p:nvSpPr>
          <p:cNvPr id="6" name="Rectangle 3"/>
          <p:cNvSpPr txBox="1">
            <a:spLocks noChangeArrowheads="1"/>
          </p:cNvSpPr>
          <p:nvPr/>
        </p:nvSpPr>
        <p:spPr bwMode="auto">
          <a:xfrm>
            <a:off x="118103" y="4261125"/>
            <a:ext cx="8907794" cy="1184299"/>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buFont typeface="Arial" panose="020B0604020202020204" pitchFamily="34" charset="0"/>
              <a:buChar char="•"/>
            </a:pPr>
            <a:r>
              <a:rPr lang="pl-PL" b="1" u="sng" dirty="0">
                <a:latin typeface="Arial" panose="020B0604020202020204" pitchFamily="34" charset="0"/>
                <a:cs typeface="Arial" panose="020B0604020202020204" pitchFamily="34" charset="0"/>
              </a:rPr>
              <a:t>Czynniki biologiczne </a:t>
            </a:r>
            <a:r>
              <a:rPr lang="pl-PL" b="1" dirty="0">
                <a:latin typeface="Arial" panose="020B0604020202020204" pitchFamily="34" charset="0"/>
                <a:cs typeface="Arial" panose="020B0604020202020204" pitchFamily="34" charset="0"/>
              </a:rPr>
              <a:t>w otoczeniu pracy można podzielić na dwie grupy. Pierwszą stanowią wszelkie organizmy żywe. Druga grupa obejmuje czynniki będące alergenami, </a:t>
            </a:r>
          </a:p>
        </p:txBody>
      </p:sp>
      <p:sp>
        <p:nvSpPr>
          <p:cNvPr id="8" name="Rectangle 3"/>
          <p:cNvSpPr txBox="1">
            <a:spLocks noChangeArrowheads="1"/>
          </p:cNvSpPr>
          <p:nvPr/>
        </p:nvSpPr>
        <p:spPr bwMode="auto">
          <a:xfrm>
            <a:off x="214742" y="5542535"/>
            <a:ext cx="8880201" cy="1184299"/>
          </a:xfrm>
          <a:prstGeom prst="rect">
            <a:avLst/>
          </a:prstGeom>
          <a:solidFill>
            <a:srgbClr val="CCFFCC"/>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buFontTx/>
              <a:buChar char="•"/>
            </a:pPr>
            <a:r>
              <a:rPr lang="pl-PL" b="1" kern="0" dirty="0">
                <a:latin typeface="+mn-lt"/>
              </a:rPr>
              <a:t>Czynniki </a:t>
            </a:r>
            <a:r>
              <a:rPr lang="pl-PL" b="1" u="sng" kern="0" dirty="0">
                <a:latin typeface="+mn-lt"/>
              </a:rPr>
              <a:t>psychiczne </a:t>
            </a:r>
            <a:r>
              <a:rPr lang="pl-PL" b="1" kern="0" dirty="0">
                <a:latin typeface="+mn-lt"/>
              </a:rPr>
              <a:t>odnoszą się natomiast do charakteru pracy na trzech etapach wykonywania czynności: informowanie, decydowanie i wykonywanie.</a:t>
            </a:r>
          </a:p>
        </p:txBody>
      </p:sp>
    </p:spTree>
    <p:extLst>
      <p:ext uri="{BB962C8B-B14F-4D97-AF65-F5344CB8AC3E}">
        <p14:creationId xmlns:p14="http://schemas.microsoft.com/office/powerpoint/2010/main" val="9883744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LMRA – ŚRODKI OCHRONY</a:t>
            </a:r>
          </a:p>
        </p:txBody>
      </p:sp>
      <p:pic>
        <p:nvPicPr>
          <p:cNvPr id="5" name="Symbol zastępczy zawartości 4"/>
          <p:cNvPicPr>
            <a:picLocks noGrp="1" noChangeAspect="1"/>
          </p:cNvPicPr>
          <p:nvPr>
            <p:ph idx="1"/>
          </p:nvPr>
        </p:nvPicPr>
        <p:blipFill>
          <a:blip r:embed="rId3"/>
          <a:stretch>
            <a:fillRect/>
          </a:stretch>
        </p:blipFill>
        <p:spPr>
          <a:xfrm>
            <a:off x="611560" y="1556792"/>
            <a:ext cx="3567259" cy="5188913"/>
          </a:xfrm>
          <a:prstGeom prst="rect">
            <a:avLst/>
          </a:prstGeom>
        </p:spPr>
      </p:pic>
      <p:pic>
        <p:nvPicPr>
          <p:cNvPr id="6" name="Obraz 5"/>
          <p:cNvPicPr>
            <a:picLocks noChangeAspect="1"/>
          </p:cNvPicPr>
          <p:nvPr/>
        </p:nvPicPr>
        <p:blipFill>
          <a:blip r:embed="rId4"/>
          <a:stretch>
            <a:fillRect/>
          </a:stretch>
        </p:blipFill>
        <p:spPr>
          <a:xfrm>
            <a:off x="4716016" y="1556792"/>
            <a:ext cx="4109051" cy="5301207"/>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LMRA – PRZYKŁAD 2</a:t>
            </a:r>
          </a:p>
        </p:txBody>
      </p:sp>
      <p:pic>
        <p:nvPicPr>
          <p:cNvPr id="5" name="Tijdelijke aanduiding voor inhoud 6" descr="2.JPG"/>
          <p:cNvPicPr>
            <a:picLocks noGrp="1" noChangeAspect="1"/>
          </p:cNvPicPr>
          <p:nvPr>
            <p:ph idx="1"/>
          </p:nvPr>
        </p:nvPicPr>
        <p:blipFill>
          <a:blip r:embed="rId3">
            <a:extLst>
              <a:ext uri="{28A0092B-C50C-407E-A947-70E740481C1C}">
                <a14:useLocalDpi xmlns:a14="http://schemas.microsoft.com/office/drawing/2010/main" val="0"/>
              </a:ext>
            </a:extLst>
          </a:blip>
          <a:srcRect l="-13966" r="-13966"/>
          <a:stretch>
            <a:fillRect/>
          </a:stretch>
        </p:blipFill>
        <p:spPr>
          <a:xfrm>
            <a:off x="457200" y="1611385"/>
            <a:ext cx="8522581" cy="4985967"/>
          </a:xfrm>
        </p:spPr>
      </p:pic>
    </p:spTree>
    <p:extLst>
      <p:ext uri="{BB962C8B-B14F-4D97-AF65-F5344CB8AC3E}">
        <p14:creationId xmlns:p14="http://schemas.microsoft.com/office/powerpoint/2010/main" val="39010365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LMRA - ZALETY </a:t>
            </a:r>
          </a:p>
        </p:txBody>
      </p:sp>
      <p:sp>
        <p:nvSpPr>
          <p:cNvPr id="3" name="Symbol zastępczy zawartości 2"/>
          <p:cNvSpPr>
            <a:spLocks noGrp="1"/>
          </p:cNvSpPr>
          <p:nvPr>
            <p:ph idx="1"/>
          </p:nvPr>
        </p:nvSpPr>
        <p:spPr>
          <a:xfrm>
            <a:off x="179512" y="1916832"/>
            <a:ext cx="8784976" cy="4683967"/>
          </a:xfrm>
        </p:spPr>
        <p:txBody>
          <a:bodyPr>
            <a:normAutofit/>
          </a:bodyPr>
          <a:lstStyle/>
          <a:p>
            <a:r>
              <a:rPr lang="pl-PL" sz="2800" b="1" dirty="0">
                <a:latin typeface="Arial" panose="020B0604020202020204" pitchFamily="34" charset="0"/>
                <a:cs typeface="Arial" panose="020B0604020202020204" pitchFamily="34" charset="0"/>
              </a:rPr>
              <a:t>Łatwość i prostota zastosowania</a:t>
            </a:r>
          </a:p>
          <a:p>
            <a:endParaRPr lang="pl-PL" sz="2800" b="1" dirty="0">
              <a:latin typeface="Arial" panose="020B0604020202020204" pitchFamily="34" charset="0"/>
              <a:cs typeface="Arial" panose="020B0604020202020204" pitchFamily="34" charset="0"/>
            </a:endParaRPr>
          </a:p>
          <a:p>
            <a:r>
              <a:rPr lang="pl-PL" sz="2800" b="1" dirty="0">
                <a:latin typeface="Arial" panose="020B0604020202020204" pitchFamily="34" charset="0"/>
                <a:cs typeface="Arial" panose="020B0604020202020204" pitchFamily="34" charset="0"/>
              </a:rPr>
              <a:t>Upewnia współpracowników w ocenie ryzyka</a:t>
            </a:r>
          </a:p>
          <a:p>
            <a:endParaRPr lang="pl-PL" sz="2800" b="1" dirty="0">
              <a:latin typeface="Arial" panose="020B0604020202020204" pitchFamily="34" charset="0"/>
              <a:cs typeface="Arial" panose="020B0604020202020204" pitchFamily="34" charset="0"/>
            </a:endParaRPr>
          </a:p>
          <a:p>
            <a:r>
              <a:rPr lang="pl-PL" sz="2800" b="1" dirty="0">
                <a:latin typeface="Arial" panose="020B0604020202020204" pitchFamily="34" charset="0"/>
                <a:cs typeface="Arial" panose="020B0604020202020204" pitchFamily="34" charset="0"/>
              </a:rPr>
              <a:t>Umożliwia samodzielną i obszerną ocenę ryzyka</a:t>
            </a:r>
          </a:p>
          <a:p>
            <a:endParaRPr lang="pl-PL" sz="2800" b="1" dirty="0">
              <a:latin typeface="Arial" panose="020B0604020202020204" pitchFamily="34" charset="0"/>
              <a:cs typeface="Arial" panose="020B0604020202020204" pitchFamily="34" charset="0"/>
            </a:endParaRPr>
          </a:p>
          <a:p>
            <a:r>
              <a:rPr lang="pl-PL" sz="2800" b="1" dirty="0">
                <a:latin typeface="Arial" panose="020B0604020202020204" pitchFamily="34" charset="0"/>
                <a:cs typeface="Arial" panose="020B0604020202020204" pitchFamily="34" charset="0"/>
              </a:rPr>
              <a:t>Wprowadzania LMRA w proces przebiegu pracy</a:t>
            </a:r>
          </a:p>
          <a:p>
            <a:endParaRPr lang="pl-PL" sz="2800" b="1" dirty="0">
              <a:latin typeface="Arial" panose="020B0604020202020204" pitchFamily="34" charset="0"/>
              <a:cs typeface="Arial" panose="020B0604020202020204" pitchFamily="34" charset="0"/>
            </a:endParaRPr>
          </a:p>
          <a:p>
            <a:r>
              <a:rPr lang="pl-PL" sz="2800" b="1" dirty="0">
                <a:latin typeface="Arial" panose="020B0604020202020204" pitchFamily="34" charset="0"/>
                <a:cs typeface="Arial" panose="020B0604020202020204" pitchFamily="34" charset="0"/>
              </a:rPr>
              <a:t>Jest stosowana przed rozpoczynaniem pracy</a:t>
            </a:r>
          </a:p>
          <a:p>
            <a:endParaRPr lang="pl-PL" sz="1800" b="1" dirty="0">
              <a:latin typeface="Arial" panose="020B0604020202020204" pitchFamily="34" charset="0"/>
              <a:cs typeface="Arial" panose="020B0604020202020204" pitchFamily="34" charset="0"/>
            </a:endParaRPr>
          </a:p>
          <a:p>
            <a:endParaRPr lang="pl-PL"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0117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ZAGADNIENIA </a:t>
            </a:r>
          </a:p>
        </p:txBody>
      </p:sp>
      <p:sp>
        <p:nvSpPr>
          <p:cNvPr id="3" name="Symbol zastępczy zawartości 2"/>
          <p:cNvSpPr>
            <a:spLocks noGrp="1"/>
          </p:cNvSpPr>
          <p:nvPr>
            <p:ph idx="1"/>
          </p:nvPr>
        </p:nvSpPr>
        <p:spPr>
          <a:xfrm>
            <a:off x="179512" y="2057400"/>
            <a:ext cx="8640960" cy="4611959"/>
          </a:xfrm>
        </p:spPr>
        <p:txBody>
          <a:bodyPr>
            <a:normAutofit/>
          </a:bodyPr>
          <a:lstStyle/>
          <a:p>
            <a:r>
              <a:rPr lang="pl-PL" b="1" dirty="0">
                <a:latin typeface="Arial" panose="020B0604020202020204" pitchFamily="34" charset="0"/>
                <a:cs typeface="Arial" panose="020B0604020202020204" pitchFamily="34" charset="0"/>
              </a:rPr>
              <a:t>Istota metody LMRA</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Zastosowanie metody LMRA</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Procedura postępowania w metodzie LMRA</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Lista kontrolna w metodzie LMRA</a:t>
            </a:r>
          </a:p>
          <a:p>
            <a:endParaRPr lang="pl-PL" b="1" dirty="0">
              <a:latin typeface="Arial" panose="020B0604020202020204" pitchFamily="34" charset="0"/>
              <a:cs typeface="Arial" panose="020B0604020202020204" pitchFamily="34" charset="0"/>
            </a:endParaRPr>
          </a:p>
          <a:p>
            <a:r>
              <a:rPr lang="pl-PL" b="1" dirty="0">
                <a:latin typeface="Arial" panose="020B0604020202020204" pitchFamily="34" charset="0"/>
                <a:cs typeface="Arial" panose="020B0604020202020204" pitchFamily="34" charset="0"/>
              </a:rPr>
              <a:t>Dokumentacja w metodzie LMRA</a:t>
            </a:r>
          </a:p>
          <a:p>
            <a:endParaRPr lang="pl-PL" sz="1800" b="1" dirty="0">
              <a:latin typeface="Arial" panose="020B0604020202020204" pitchFamily="34" charset="0"/>
              <a:cs typeface="Arial" panose="020B0604020202020204" pitchFamily="34" charset="0"/>
            </a:endParaRPr>
          </a:p>
          <a:p>
            <a:endParaRPr lang="pl-PL"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747129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a:solidFill>
            <a:schemeClr val="accent1">
              <a:lumMod val="20000"/>
              <a:lumOff val="80000"/>
            </a:schemeClr>
          </a:solidFill>
        </p:spPr>
        <p:txBody>
          <a:bodyPr>
            <a:normAutofit/>
          </a:bodyPr>
          <a:lstStyle/>
          <a:p>
            <a:r>
              <a:rPr lang="pl-PL" sz="4000" b="1" dirty="0">
                <a:latin typeface="Arial" pitchFamily="34" charset="0"/>
                <a:cs typeface="Arial" pitchFamily="34" charset="0"/>
              </a:rPr>
              <a:t>BIBLIOGRAFIA</a:t>
            </a:r>
          </a:p>
        </p:txBody>
      </p:sp>
      <p:sp>
        <p:nvSpPr>
          <p:cNvPr id="3" name="Symbol zastępczy zawartości 2"/>
          <p:cNvSpPr>
            <a:spLocks noGrp="1"/>
          </p:cNvSpPr>
          <p:nvPr>
            <p:ph idx="1"/>
          </p:nvPr>
        </p:nvSpPr>
        <p:spPr>
          <a:xfrm>
            <a:off x="457200" y="1556792"/>
            <a:ext cx="8435280" cy="5112568"/>
          </a:xfrm>
        </p:spPr>
        <p:txBody>
          <a:bodyPr>
            <a:normAutofit fontScale="92500" lnSpcReduction="10000"/>
          </a:bodyPr>
          <a:lstStyle/>
          <a:p>
            <a:r>
              <a:rPr lang="pl-PL" sz="2600" b="1" u="sng" dirty="0">
                <a:latin typeface="Arial" panose="020B0604020202020204" pitchFamily="34" charset="0"/>
                <a:cs typeface="Arial" panose="020B0604020202020204" pitchFamily="34" charset="0"/>
              </a:rPr>
              <a:t>Borysewicz M., Kacprzyk W., Żurek J.: </a:t>
            </a:r>
            <a:r>
              <a:rPr lang="pl-PL" sz="2600" b="1" dirty="0">
                <a:latin typeface="Arial" panose="020B0604020202020204" pitchFamily="34" charset="0"/>
                <a:cs typeface="Arial" panose="020B0604020202020204" pitchFamily="34" charset="0"/>
              </a:rPr>
              <a:t>Zintegrowane oceny ryzyka i zarządzania zagrożeniami w obszarach przemysłowych, CIOP, Warszawa 2001.</a:t>
            </a:r>
          </a:p>
          <a:p>
            <a:r>
              <a:rPr lang="pl-PL" sz="2600" b="1" u="sng" dirty="0">
                <a:latin typeface="Arial" panose="020B0604020202020204" pitchFamily="34" charset="0"/>
                <a:cs typeface="Arial" panose="020B0604020202020204" pitchFamily="34" charset="0"/>
              </a:rPr>
              <a:t>Dewey B.: </a:t>
            </a:r>
            <a:r>
              <a:rPr lang="en-US" sz="2600" b="1" dirty="0">
                <a:latin typeface="Arial" panose="020B0604020202020204" pitchFamily="34" charset="0"/>
                <a:cs typeface="Arial" panose="020B0604020202020204" pitchFamily="34" charset="0"/>
              </a:rPr>
              <a:t>Checklist</a:t>
            </a:r>
            <a:r>
              <a:rPr lang="pl-PL" sz="2600" b="1" dirty="0">
                <a:latin typeface="Arial" panose="020B0604020202020204" pitchFamily="34" charset="0"/>
                <a:cs typeface="Arial" panose="020B0604020202020204" pitchFamily="34" charset="0"/>
              </a:rPr>
              <a:t> </a:t>
            </a:r>
            <a:r>
              <a:rPr lang="en-US" sz="2600" b="1" dirty="0">
                <a:latin typeface="Arial" panose="020B0604020202020204" pitchFamily="34" charset="0"/>
                <a:cs typeface="Arial" panose="020B0604020202020204" pitchFamily="34" charset="0"/>
              </a:rPr>
              <a:t>Last Minute Risk Assessment</a:t>
            </a:r>
            <a:r>
              <a:rPr lang="pl-PL" sz="2600" b="1" dirty="0">
                <a:latin typeface="Arial" panose="020B0604020202020204" pitchFamily="34" charset="0"/>
                <a:cs typeface="Arial" panose="020B0604020202020204" pitchFamily="34" charset="0"/>
              </a:rPr>
              <a:t> BARC 2013.</a:t>
            </a:r>
          </a:p>
          <a:p>
            <a:r>
              <a:rPr lang="pl-PL" sz="2600" b="1" u="sng" dirty="0" err="1">
                <a:latin typeface="Arial" panose="020B0604020202020204" pitchFamily="34" charset="0"/>
                <a:cs typeface="Arial" panose="020B0604020202020204" pitchFamily="34" charset="0"/>
              </a:rPr>
              <a:t>Last</a:t>
            </a:r>
            <a:r>
              <a:rPr lang="pl-PL" sz="2600" b="1" u="sng" dirty="0">
                <a:latin typeface="Arial" panose="020B0604020202020204" pitchFamily="34" charset="0"/>
                <a:cs typeface="Arial" panose="020B0604020202020204" pitchFamily="34" charset="0"/>
              </a:rPr>
              <a:t> Minute </a:t>
            </a:r>
            <a:r>
              <a:rPr lang="pl-PL" sz="2600" b="1" u="sng" dirty="0" err="1">
                <a:latin typeface="Arial" panose="020B0604020202020204" pitchFamily="34" charset="0"/>
                <a:cs typeface="Arial" panose="020B0604020202020204" pitchFamily="34" charset="0"/>
              </a:rPr>
              <a:t>Risk</a:t>
            </a:r>
            <a:r>
              <a:rPr lang="pl-PL" sz="2600" b="1" u="sng" dirty="0">
                <a:latin typeface="Arial" panose="020B0604020202020204" pitchFamily="34" charset="0"/>
                <a:cs typeface="Arial" panose="020B0604020202020204" pitchFamily="34" charset="0"/>
              </a:rPr>
              <a:t> Analysis (LMRA).:</a:t>
            </a:r>
            <a:r>
              <a:rPr lang="pl-PL" sz="2600" b="1" dirty="0">
                <a:latin typeface="Arial" panose="020B0604020202020204" pitchFamily="34" charset="0"/>
                <a:cs typeface="Arial" panose="020B0604020202020204" pitchFamily="34" charset="0"/>
              </a:rPr>
              <a:t> </a:t>
            </a:r>
            <a:r>
              <a:rPr lang="pl-PL" sz="2600" b="1" dirty="0" err="1">
                <a:latin typeface="Arial" panose="020B0604020202020204" pitchFamily="34" charset="0"/>
                <a:cs typeface="Arial" panose="020B0604020202020204" pitchFamily="34" charset="0"/>
              </a:rPr>
              <a:t>Sefety</a:t>
            </a:r>
            <a:r>
              <a:rPr lang="pl-PL" sz="2600" b="1" dirty="0">
                <a:latin typeface="Arial" panose="020B0604020202020204" pitchFamily="34" charset="0"/>
                <a:cs typeface="Arial" panose="020B0604020202020204" pitchFamily="34" charset="0"/>
              </a:rPr>
              <a:t> News </a:t>
            </a:r>
            <a:r>
              <a:rPr lang="pl-PL" sz="2600" b="1" dirty="0" err="1">
                <a:latin typeface="Arial" panose="020B0604020202020204" pitchFamily="34" charset="0"/>
                <a:cs typeface="Arial" panose="020B0604020202020204" pitchFamily="34" charset="0"/>
              </a:rPr>
              <a:t>Arhem</a:t>
            </a:r>
            <a:r>
              <a:rPr lang="pl-PL" sz="2600" b="1" dirty="0">
                <a:latin typeface="Arial" panose="020B0604020202020204" pitchFamily="34" charset="0"/>
                <a:cs typeface="Arial" panose="020B0604020202020204" pitchFamily="34" charset="0"/>
              </a:rPr>
              <a:t> 2011.</a:t>
            </a:r>
          </a:p>
          <a:p>
            <a:r>
              <a:rPr lang="en-US" sz="2600" b="1" u="sng" dirty="0">
                <a:latin typeface="Arial" panose="020B0604020202020204" pitchFamily="34" charset="0"/>
                <a:cs typeface="Arial" panose="020B0604020202020204" pitchFamily="34" charset="0"/>
              </a:rPr>
              <a:t>Procedure phased plan offshore &amp; </a:t>
            </a:r>
            <a:r>
              <a:rPr lang="pl-PL" sz="2600" b="1" u="sng" dirty="0">
                <a:latin typeface="Arial" panose="020B0604020202020204" pitchFamily="34" charset="0"/>
                <a:cs typeface="Arial" panose="020B0604020202020204" pitchFamily="34" charset="0"/>
              </a:rPr>
              <a:t>LMRA</a:t>
            </a:r>
            <a:r>
              <a:rPr lang="pl-PL" sz="2600" b="1" dirty="0">
                <a:latin typeface="Arial" panose="020B0604020202020204" pitchFamily="34" charset="0"/>
                <a:cs typeface="Arial" panose="020B0604020202020204" pitchFamily="34" charset="0"/>
              </a:rPr>
              <a:t>.: </a:t>
            </a:r>
            <a:r>
              <a:rPr lang="pl-PL" sz="2600" b="1" dirty="0" err="1">
                <a:latin typeface="Arial" panose="020B0604020202020204" pitchFamily="34" charset="0"/>
                <a:cs typeface="Arial" panose="020B0604020202020204" pitchFamily="34" charset="0"/>
              </a:rPr>
              <a:t>Harsco</a:t>
            </a:r>
            <a:r>
              <a:rPr lang="pl-PL" sz="2600" b="1" dirty="0">
                <a:latin typeface="Arial" panose="020B0604020202020204" pitchFamily="34" charset="0"/>
                <a:cs typeface="Arial" panose="020B0604020202020204" pitchFamily="34" charset="0"/>
              </a:rPr>
              <a:t> </a:t>
            </a:r>
            <a:r>
              <a:rPr lang="pl-PL" sz="2600" b="1" dirty="0" err="1">
                <a:latin typeface="Arial" panose="020B0604020202020204" pitchFamily="34" charset="0"/>
                <a:cs typeface="Arial" panose="020B0604020202020204" pitchFamily="34" charset="0"/>
              </a:rPr>
              <a:t>Infrastructure</a:t>
            </a:r>
            <a:r>
              <a:rPr lang="pl-PL" sz="2600" b="1" dirty="0">
                <a:latin typeface="Arial" panose="020B0604020202020204" pitchFamily="34" charset="0"/>
                <a:cs typeface="Arial" panose="020B0604020202020204" pitchFamily="34" charset="0"/>
              </a:rPr>
              <a:t> B.V. Vlaardingen NL 2012.</a:t>
            </a:r>
          </a:p>
          <a:p>
            <a:r>
              <a:rPr lang="pl-PL" sz="2600" b="1" u="sng" dirty="0">
                <a:latin typeface="Arial" panose="020B0604020202020204" pitchFamily="34" charset="0"/>
                <a:cs typeface="Arial" panose="020B0604020202020204" pitchFamily="34" charset="0"/>
              </a:rPr>
              <a:t>Słomka A.: </a:t>
            </a:r>
            <a:r>
              <a:rPr lang="pl-PL" sz="2600" b="1" dirty="0">
                <a:latin typeface="Arial" panose="020B0604020202020204" pitchFamily="34" charset="0"/>
                <a:cs typeface="Arial" panose="020B0604020202020204" pitchFamily="34" charset="0"/>
              </a:rPr>
              <a:t>Jaką metodę wybrać do oceny ryzyka zawodowego? Atest nr 4, 2002.</a:t>
            </a:r>
          </a:p>
          <a:p>
            <a:r>
              <a:rPr lang="pl-PL" sz="2600" b="1" u="sng" dirty="0">
                <a:latin typeface="Arial" panose="020B0604020202020204" pitchFamily="34" charset="0"/>
                <a:cs typeface="Arial" panose="020B0604020202020204" pitchFamily="34" charset="0"/>
              </a:rPr>
              <a:t>SCC Dokument 003: 2011</a:t>
            </a:r>
            <a:r>
              <a:rPr lang="pl-PL" sz="2600" b="1" dirty="0">
                <a:latin typeface="Arial" panose="020B0604020202020204" pitchFamily="34" charset="0"/>
                <a:cs typeface="Arial" panose="020B0604020202020204" pitchFamily="34" charset="0"/>
              </a:rPr>
              <a:t>.: </a:t>
            </a:r>
            <a:r>
              <a:rPr lang="de-DE" sz="2600" b="1" dirty="0">
                <a:latin typeface="Arial" panose="020B0604020202020204" pitchFamily="34" charset="0"/>
                <a:cs typeface="Arial" panose="020B0604020202020204" pitchFamily="34" charset="0"/>
              </a:rPr>
              <a:t>Checkliste zur </a:t>
            </a:r>
            <a:r>
              <a:rPr lang="pl-PL" sz="2600" b="1" dirty="0" err="1">
                <a:latin typeface="Arial" panose="020B0604020202020204" pitchFamily="34" charset="0"/>
                <a:cs typeface="Arial" panose="020B0604020202020204" pitchFamily="34" charset="0"/>
              </a:rPr>
              <a:t>B</a:t>
            </a:r>
            <a:r>
              <a:rPr lang="de-DE" sz="2600" b="1" dirty="0" err="1">
                <a:latin typeface="Arial" panose="020B0604020202020204" pitchFamily="34" charset="0"/>
                <a:cs typeface="Arial" panose="020B0604020202020204" pitchFamily="34" charset="0"/>
              </a:rPr>
              <a:t>eurteilung</a:t>
            </a:r>
            <a:r>
              <a:rPr lang="de-DE" sz="2600" b="1" dirty="0">
                <a:latin typeface="Arial" panose="020B0604020202020204" pitchFamily="34" charset="0"/>
                <a:cs typeface="Arial" panose="020B0604020202020204" pitchFamily="34" charset="0"/>
              </a:rPr>
              <a:t> des SGU</a:t>
            </a:r>
            <a:r>
              <a:rPr lang="pl-PL" sz="2600" b="1" dirty="0">
                <a:latin typeface="Arial" panose="020B0604020202020204" pitchFamily="34" charset="0"/>
                <a:cs typeface="Arial" panose="020B0604020202020204" pitchFamily="34" charset="0"/>
              </a:rPr>
              <a:t> M</a:t>
            </a:r>
            <a:r>
              <a:rPr lang="de-DE" sz="2600" b="1" dirty="0" err="1">
                <a:latin typeface="Arial" panose="020B0604020202020204" pitchFamily="34" charset="0"/>
                <a:cs typeface="Arial" panose="020B0604020202020204" pitchFamily="34" charset="0"/>
              </a:rPr>
              <a:t>anagementsystems</a:t>
            </a:r>
            <a:r>
              <a:rPr lang="pl-PL" sz="2600" b="1" dirty="0">
                <a:latin typeface="Arial" panose="020B0604020202020204" pitchFamily="34" charset="0"/>
                <a:cs typeface="Arial" panose="020B0604020202020204" pitchFamily="34" charset="0"/>
              </a:rPr>
              <a:t> von </a:t>
            </a:r>
            <a:r>
              <a:rPr lang="pl-PL" sz="2600" b="1" dirty="0" err="1">
                <a:latin typeface="Arial" panose="020B0604020202020204" pitchFamily="34" charset="0"/>
                <a:cs typeface="Arial" panose="020B0604020202020204" pitchFamily="34" charset="0"/>
              </a:rPr>
              <a:t>Kontraktoren</a:t>
            </a:r>
            <a:r>
              <a:rPr lang="pl-PL" sz="2600" b="1" dirty="0">
                <a:latin typeface="Arial" panose="020B0604020202020204" pitchFamily="34" charset="0"/>
                <a:cs typeface="Arial" panose="020B0604020202020204" pitchFamily="34" charset="0"/>
              </a:rPr>
              <a:t>.: Hamburg 2014.</a:t>
            </a:r>
            <a:endParaRPr lang="pl-PL" sz="2600" b="1" dirty="0">
              <a:effectLst>
                <a:outerShdw blurRad="38100" dist="38100" dir="2700000" algn="tl">
                  <a:srgbClr val="FFFFFF"/>
                </a:outerShdw>
              </a:effectLst>
              <a:latin typeface="Arial" panose="020B0604020202020204" pitchFamily="34" charset="0"/>
              <a:cs typeface="Arial" panose="020B0604020202020204" pitchFamily="34" charset="0"/>
            </a:endParaRPr>
          </a:p>
          <a:p>
            <a:endParaRPr lang="pl-PL" sz="1800" b="1" dirty="0">
              <a:latin typeface="Arial" pitchFamily="34" charset="0"/>
              <a:cs typeface="Arial" pitchFamily="34" charset="0"/>
            </a:endParaRPr>
          </a:p>
          <a:p>
            <a:endParaRPr lang="pl-PL" sz="1800" b="1" dirty="0">
              <a:latin typeface="Arial" pitchFamily="34" charset="0"/>
              <a:cs typeface="Arial" pitchFamily="34" charset="0"/>
            </a:endParaRPr>
          </a:p>
          <a:p>
            <a:endParaRPr lang="pl-PL" sz="1800" b="1" dirty="0"/>
          </a:p>
          <a:p>
            <a:endParaRPr lang="pl-PL" sz="1800" b="1" dirty="0">
              <a:latin typeface="Arial" pitchFamily="34" charset="0"/>
              <a:cs typeface="Arial" pitchFamily="34" charset="0"/>
            </a:endParaRPr>
          </a:p>
        </p:txBody>
      </p:sp>
    </p:spTree>
    <p:extLst>
      <p:ext uri="{BB962C8B-B14F-4D97-AF65-F5344CB8AC3E}">
        <p14:creationId xmlns:p14="http://schemas.microsoft.com/office/powerpoint/2010/main" val="5759913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946C44-4AF2-43C7-8B8B-8A79EB2801AB}"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386" name="Rectangle 2"/>
          <p:cNvSpPr>
            <a:spLocks noGrp="1" noChangeArrowheads="1"/>
          </p:cNvSpPr>
          <p:nvPr>
            <p:ph type="ctrTitle"/>
          </p:nvPr>
        </p:nvSpPr>
        <p:spPr>
          <a:xfrm>
            <a:off x="0" y="2130427"/>
            <a:ext cx="9144000" cy="1470025"/>
          </a:xfrm>
        </p:spPr>
        <p:txBody>
          <a:bodyPr/>
          <a:lstStyle/>
          <a:p>
            <a:r>
              <a:rPr lang="pl-PL" sz="4000" dirty="0"/>
              <a:t>STATYSTYCZNA </a:t>
            </a:r>
            <a:br>
              <a:rPr lang="pl-PL" sz="4000" dirty="0"/>
            </a:br>
            <a:r>
              <a:rPr lang="pl-PL" sz="4000" dirty="0"/>
              <a:t>OCENA ZAGROŻEŃ</a:t>
            </a:r>
          </a:p>
        </p:txBody>
      </p:sp>
      <p:sp>
        <p:nvSpPr>
          <p:cNvPr id="16387" name="Rectangle 3"/>
          <p:cNvSpPr>
            <a:spLocks noGrp="1" noChangeArrowheads="1"/>
          </p:cNvSpPr>
          <p:nvPr>
            <p:ph type="subTitle" idx="1"/>
          </p:nvPr>
        </p:nvSpPr>
        <p:spPr>
          <a:solidFill>
            <a:srgbClr val="CCFFFF"/>
          </a:solidFill>
        </p:spPr>
        <p:txBody>
          <a:bodyPr/>
          <a:lstStyle/>
          <a:p>
            <a:endParaRPr lang="pl-PL" dirty="0"/>
          </a:p>
          <a:p>
            <a:r>
              <a:rPr lang="pl-PL" dirty="0"/>
              <a:t>ANALIZA </a:t>
            </a:r>
          </a:p>
          <a:p>
            <a:r>
              <a:rPr lang="pl-PL" dirty="0"/>
              <a:t>ZAGROŻEŃ ZAWODOWYCH</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5814E3-5079-4624-A2FA-FD53A19DCA48}"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410" name="Rectangle 2"/>
          <p:cNvSpPr>
            <a:spLocks noGrp="1" noChangeArrowheads="1"/>
          </p:cNvSpPr>
          <p:nvPr>
            <p:ph type="title"/>
          </p:nvPr>
        </p:nvSpPr>
        <p:spPr/>
        <p:txBody>
          <a:bodyPr/>
          <a:lstStyle/>
          <a:p>
            <a:r>
              <a:rPr lang="pl-PL" sz="4000" dirty="0"/>
              <a:t>TREŚĆ</a:t>
            </a:r>
          </a:p>
        </p:txBody>
      </p:sp>
      <p:sp>
        <p:nvSpPr>
          <p:cNvPr id="17411" name="Rectangle 3"/>
          <p:cNvSpPr>
            <a:spLocks noGrp="1" noChangeArrowheads="1"/>
          </p:cNvSpPr>
          <p:nvPr>
            <p:ph type="body" idx="1"/>
          </p:nvPr>
        </p:nvSpPr>
        <p:spPr>
          <a:solidFill>
            <a:srgbClr val="FFFF99"/>
          </a:solidFill>
        </p:spPr>
        <p:txBody>
          <a:bodyPr/>
          <a:lstStyle/>
          <a:p>
            <a:r>
              <a:rPr lang="pl-PL"/>
              <a:t>Określenie prawdopodobieństwa. </a:t>
            </a:r>
          </a:p>
          <a:p>
            <a:r>
              <a:rPr lang="pl-PL"/>
              <a:t>Określenie przestrzeni próby.</a:t>
            </a:r>
          </a:p>
          <a:p>
            <a:r>
              <a:rPr lang="pl-PL"/>
              <a:t>Reguły operowania prawdopodobieństwami.</a:t>
            </a:r>
          </a:p>
          <a:p>
            <a:r>
              <a:rPr lang="pl-PL"/>
              <a:t>Prawdopodobieństwa warunkowe.</a:t>
            </a:r>
          </a:p>
          <a:p>
            <a:r>
              <a:rPr lang="pl-PL"/>
              <a:t>Zdarzenia wzajemnie wykluczające się.</a:t>
            </a:r>
          </a:p>
          <a:p>
            <a:r>
              <a:rPr lang="pl-PL"/>
              <a:t>Twierdzenie Bayesa.</a:t>
            </a:r>
          </a:p>
          <a:p>
            <a:r>
              <a:rPr lang="pl-PL"/>
              <a:t>Uogólnione twierdzenie Bayesa.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091E59-C513-4AC5-B235-34040F2BB6B6}"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290" name="Rectangle 2"/>
          <p:cNvSpPr>
            <a:spLocks noGrp="1" noChangeArrowheads="1"/>
          </p:cNvSpPr>
          <p:nvPr>
            <p:ph type="title"/>
          </p:nvPr>
        </p:nvSpPr>
        <p:spPr/>
        <p:txBody>
          <a:bodyPr/>
          <a:lstStyle/>
          <a:p>
            <a:r>
              <a:rPr lang="pl-PL" sz="3600" dirty="0"/>
              <a:t>TWIERDZENIE </a:t>
            </a:r>
            <a:br>
              <a:rPr lang="pl-PL" sz="3600" dirty="0"/>
            </a:br>
            <a:r>
              <a:rPr lang="pl-PL" sz="3600" dirty="0"/>
              <a:t>BAYESA</a:t>
            </a:r>
          </a:p>
        </p:txBody>
      </p:sp>
      <p:sp>
        <p:nvSpPr>
          <p:cNvPr id="12291" name="Rectangle 3"/>
          <p:cNvSpPr>
            <a:spLocks noGrp="1" noChangeArrowheads="1"/>
          </p:cNvSpPr>
          <p:nvPr>
            <p:ph type="body" idx="1"/>
          </p:nvPr>
        </p:nvSpPr>
        <p:spPr>
          <a:xfrm>
            <a:off x="323850" y="1981200"/>
            <a:ext cx="8496300" cy="1016000"/>
          </a:xfrm>
          <a:solidFill>
            <a:srgbClr val="CCFFFF"/>
          </a:solidFill>
        </p:spPr>
        <p:txBody>
          <a:bodyPr/>
          <a:lstStyle/>
          <a:p>
            <a:r>
              <a:rPr lang="pl-PL"/>
              <a:t>Twierdzenie Bayesa pozwala na „odwrócenie kierunku uwarunkowania” zdarzeń:</a:t>
            </a:r>
          </a:p>
        </p:txBody>
      </p:sp>
      <p:sp>
        <p:nvSpPr>
          <p:cNvPr id="12292" name="Rectangle 4"/>
          <p:cNvSpPr>
            <a:spLocks noChangeArrowheads="1"/>
          </p:cNvSpPr>
          <p:nvPr/>
        </p:nvSpPr>
        <p:spPr bwMode="auto">
          <a:xfrm>
            <a:off x="323850" y="3141665"/>
            <a:ext cx="8496300" cy="1800225"/>
          </a:xfrm>
          <a:prstGeom prst="rect">
            <a:avLst/>
          </a:prstGeom>
          <a:solidFill>
            <a:srgbClr val="FFFF99"/>
          </a:solidFill>
          <a:ln w="9525">
            <a:noFill/>
            <a:miter lim="800000"/>
            <a:headEnd/>
            <a:tailEnd/>
          </a:ln>
          <a:effectLst/>
        </p:spPr>
        <p:txBody>
          <a:bodyPr/>
          <a:lstStyle/>
          <a:p>
            <a:pPr marL="742950" marR="0" lvl="1" indent="-28575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znając prawdopodobieństwo A pod warunkiem B ( i pewne informacje) można obliczyć prawdopodobieństwo B pod warunkiem A,</a:t>
            </a:r>
          </a:p>
        </p:txBody>
      </p:sp>
      <p:sp>
        <p:nvSpPr>
          <p:cNvPr id="12293" name="Rectangle 5"/>
          <p:cNvSpPr>
            <a:spLocks noChangeArrowheads="1"/>
          </p:cNvSpPr>
          <p:nvPr/>
        </p:nvSpPr>
        <p:spPr bwMode="auto">
          <a:xfrm>
            <a:off x="395288" y="5229225"/>
            <a:ext cx="8496300" cy="1296988"/>
          </a:xfrm>
          <a:prstGeom prst="rect">
            <a:avLst/>
          </a:prstGeom>
          <a:solidFill>
            <a:srgbClr val="CCFFCC"/>
          </a:solidFill>
          <a:ln w="9525">
            <a:noFill/>
            <a:miter lim="800000"/>
            <a:headEnd/>
            <a:tailEnd/>
          </a:ln>
          <a:effectLst/>
        </p:spPr>
        <p:txBody>
          <a:bodyPr/>
          <a:lstStyle/>
          <a:p>
            <a:pPr marL="742950" marR="0" lvl="1" indent="-28575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wzór na prawdopodobieństwo warunkowe</a:t>
            </a:r>
          </a:p>
          <a:p>
            <a:pPr marL="1143000" marR="0" lvl="2" indent="-228600" algn="just"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  P(B</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mn-cs"/>
              </a:rPr>
              <a:t>A) = P(A</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B) / P(A),                     (1)</a:t>
            </a:r>
            <a:endParaRPr kumimoji="0" lang="pl-PL" sz="2800" b="1"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AE6CC2-03FA-41BE-8637-A5C7323B8718}"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314" name="Rectangle 2"/>
          <p:cNvSpPr>
            <a:spLocks noGrp="1" noChangeArrowheads="1"/>
          </p:cNvSpPr>
          <p:nvPr>
            <p:ph type="title"/>
          </p:nvPr>
        </p:nvSpPr>
        <p:spPr/>
        <p:txBody>
          <a:bodyPr/>
          <a:lstStyle/>
          <a:p>
            <a:r>
              <a:rPr lang="pl-PL" sz="4000"/>
              <a:t>TWIERDZENIE </a:t>
            </a:r>
            <a:br>
              <a:rPr lang="pl-PL" sz="4000"/>
            </a:br>
            <a:r>
              <a:rPr lang="pl-PL" sz="4000"/>
              <a:t>BAYESA</a:t>
            </a:r>
          </a:p>
        </p:txBody>
      </p:sp>
      <p:sp>
        <p:nvSpPr>
          <p:cNvPr id="13315" name="Rectangle 3"/>
          <p:cNvSpPr>
            <a:spLocks noGrp="1" noChangeArrowheads="1"/>
          </p:cNvSpPr>
          <p:nvPr>
            <p:ph type="body" idx="1"/>
          </p:nvPr>
        </p:nvSpPr>
        <p:spPr>
          <a:xfrm>
            <a:off x="323850" y="1981200"/>
            <a:ext cx="8496300" cy="1016000"/>
          </a:xfrm>
          <a:solidFill>
            <a:srgbClr val="CCFFFF"/>
          </a:solidFill>
        </p:spPr>
        <p:txBody>
          <a:bodyPr/>
          <a:lstStyle/>
          <a:p>
            <a:pPr lvl="1" algn="just"/>
            <a:r>
              <a:rPr lang="pl-PL">
                <a:cs typeface="Arial" charset="0"/>
              </a:rPr>
              <a:t>wzór na prawdopodobieństwo równoważne</a:t>
            </a:r>
          </a:p>
          <a:p>
            <a:pPr lvl="1" algn="just">
              <a:buFontTx/>
              <a:buNone/>
            </a:pPr>
            <a:r>
              <a:rPr lang="pl-PL">
                <a:cs typeface="Arial" charset="0"/>
              </a:rPr>
              <a:t>      P(A∩B) = P(A</a:t>
            </a:r>
            <a:r>
              <a:rPr lang="en-US">
                <a:cs typeface="Arial" charset="0"/>
              </a:rPr>
              <a:t>|</a:t>
            </a:r>
            <a:r>
              <a:rPr lang="pl-PL">
                <a:cs typeface="Arial" charset="0"/>
              </a:rPr>
              <a:t>B) P(B),                        (2)</a:t>
            </a:r>
            <a:endParaRPr lang="pl-PL"/>
          </a:p>
        </p:txBody>
      </p:sp>
      <p:sp>
        <p:nvSpPr>
          <p:cNvPr id="13316" name="Rectangle 4"/>
          <p:cNvSpPr>
            <a:spLocks noChangeArrowheads="1"/>
          </p:cNvSpPr>
          <p:nvPr/>
        </p:nvSpPr>
        <p:spPr bwMode="auto">
          <a:xfrm>
            <a:off x="395288" y="3213102"/>
            <a:ext cx="8496300" cy="1223963"/>
          </a:xfrm>
          <a:prstGeom prst="rect">
            <a:avLst/>
          </a:prstGeom>
          <a:solidFill>
            <a:srgbClr val="FFFF99"/>
          </a:solidFill>
          <a:ln w="9525">
            <a:noFill/>
            <a:miter lim="800000"/>
            <a:headEnd/>
            <a:tailEnd/>
          </a:ln>
          <a:effectLst/>
        </p:spPr>
        <p:txBody>
          <a:bodyPr/>
          <a:lstStyle/>
          <a:p>
            <a:pPr marL="742950" marR="0" lvl="1" indent="-28575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po podstawieniu otrzymujemy,</a:t>
            </a:r>
          </a:p>
          <a:p>
            <a:pPr marL="742950" marR="0" lvl="1" indent="-285750" algn="just"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      P(B</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A) = P(A</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B) P(B) / P(A),              (3)</a:t>
            </a:r>
          </a:p>
        </p:txBody>
      </p:sp>
      <p:sp>
        <p:nvSpPr>
          <p:cNvPr id="13317" name="Rectangle 5"/>
          <p:cNvSpPr>
            <a:spLocks noChangeArrowheads="1"/>
          </p:cNvSpPr>
          <p:nvPr/>
        </p:nvSpPr>
        <p:spPr bwMode="auto">
          <a:xfrm>
            <a:off x="323852" y="4652965"/>
            <a:ext cx="8640763" cy="2016125"/>
          </a:xfrm>
          <a:prstGeom prst="rect">
            <a:avLst/>
          </a:prstGeom>
          <a:solidFill>
            <a:srgbClr val="CCFFCC"/>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korzystając z twierdzenia o prawdopodobieństwie całkowitym, możemy mianownik we wzorze (3) zastąpić równaniem</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      P(A) = P(A</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B) P(B) + P(A</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sng" strike="noStrike" kern="1200" cap="none" spc="0" normalizeH="0" baseline="0" noProof="0">
                <a:ln>
                  <a:noFill/>
                </a:ln>
                <a:solidFill>
                  <a:srgbClr val="000000"/>
                </a:solidFill>
                <a:effectLst/>
                <a:uLnTx/>
                <a:uFillTx/>
                <a:latin typeface="Arial" charset="0"/>
                <a:ea typeface="+mn-ea"/>
                <a:cs typeface="Arial" charset="0"/>
              </a:rPr>
              <a:t>B</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P(</a:t>
            </a:r>
            <a:r>
              <a:rPr kumimoji="0" lang="pl-PL" sz="2800" b="1" i="0" u="sng" strike="noStrike" kern="1200" cap="none" spc="0" normalizeH="0" baseline="0" noProof="0">
                <a:ln>
                  <a:noFill/>
                </a:ln>
                <a:solidFill>
                  <a:srgbClr val="000000"/>
                </a:solidFill>
                <a:effectLst/>
                <a:uLnTx/>
                <a:uFillTx/>
                <a:latin typeface="Arial" charset="0"/>
                <a:ea typeface="+mn-ea"/>
                <a:cs typeface="Arial" charset="0"/>
              </a:rPr>
              <a:t>B</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(4)</a:t>
            </a:r>
            <a:endParaRPr kumimoji="0" lang="pl-PL" sz="2800" b="1"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34F308-3179-4FCD-A027-DA244447E437}"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338" name="Rectangle 2"/>
          <p:cNvSpPr>
            <a:spLocks noGrp="1" noChangeArrowheads="1"/>
          </p:cNvSpPr>
          <p:nvPr>
            <p:ph type="title"/>
          </p:nvPr>
        </p:nvSpPr>
        <p:spPr/>
        <p:txBody>
          <a:bodyPr/>
          <a:lstStyle/>
          <a:p>
            <a:r>
              <a:rPr lang="pl-PL" sz="4000"/>
              <a:t>TWIERDZENIE </a:t>
            </a:r>
            <a:br>
              <a:rPr lang="pl-PL" sz="4000"/>
            </a:br>
            <a:r>
              <a:rPr lang="pl-PL" sz="4000"/>
              <a:t>BAYESA</a:t>
            </a:r>
          </a:p>
        </p:txBody>
      </p:sp>
      <p:sp>
        <p:nvSpPr>
          <p:cNvPr id="14339" name="Rectangle 3"/>
          <p:cNvSpPr>
            <a:spLocks noGrp="1" noChangeArrowheads="1"/>
          </p:cNvSpPr>
          <p:nvPr>
            <p:ph type="body" idx="1"/>
          </p:nvPr>
        </p:nvSpPr>
        <p:spPr>
          <a:xfrm>
            <a:off x="323852" y="1981202"/>
            <a:ext cx="8640763" cy="2024063"/>
          </a:xfrm>
          <a:solidFill>
            <a:srgbClr val="CCFFFF"/>
          </a:solidFill>
        </p:spPr>
        <p:txBody>
          <a:bodyPr/>
          <a:lstStyle/>
          <a:p>
            <a:r>
              <a:rPr lang="pl-PL">
                <a:cs typeface="Arial" charset="0"/>
              </a:rPr>
              <a:t>ostatecznie twierdzenie Bayesa przyjmie postać</a:t>
            </a:r>
          </a:p>
          <a:p>
            <a:pPr>
              <a:buFontTx/>
              <a:buNone/>
            </a:pPr>
            <a:r>
              <a:rPr lang="pl-PL">
                <a:cs typeface="Arial" charset="0"/>
              </a:rPr>
              <a:t>     </a:t>
            </a:r>
            <a:r>
              <a:rPr lang="pl-PL"/>
              <a:t>P(B</a:t>
            </a:r>
            <a:r>
              <a:rPr lang="en-US">
                <a:cs typeface="Arial" charset="0"/>
              </a:rPr>
              <a:t>|</a:t>
            </a:r>
            <a:r>
              <a:rPr lang="pl-PL">
                <a:cs typeface="Arial" charset="0"/>
              </a:rPr>
              <a:t>A) = P(A</a:t>
            </a:r>
            <a:r>
              <a:rPr lang="en-US">
                <a:cs typeface="Arial" charset="0"/>
              </a:rPr>
              <a:t>|</a:t>
            </a:r>
            <a:r>
              <a:rPr lang="pl-PL">
                <a:cs typeface="Arial" charset="0"/>
              </a:rPr>
              <a:t>B) P(B) / </a:t>
            </a:r>
          </a:p>
          <a:p>
            <a:pPr>
              <a:buFontTx/>
              <a:buNone/>
            </a:pPr>
            <a:r>
              <a:rPr lang="pl-PL">
                <a:cs typeface="Arial" charset="0"/>
              </a:rPr>
              <a:t>                    (</a:t>
            </a:r>
            <a:r>
              <a:rPr lang="pl-PL"/>
              <a:t>P(A</a:t>
            </a:r>
            <a:r>
              <a:rPr lang="en-US">
                <a:cs typeface="Arial" charset="0"/>
              </a:rPr>
              <a:t>|</a:t>
            </a:r>
            <a:r>
              <a:rPr lang="pl-PL">
                <a:cs typeface="Arial" charset="0"/>
              </a:rPr>
              <a:t>B) P(B) + P(A</a:t>
            </a:r>
            <a:r>
              <a:rPr lang="en-US">
                <a:cs typeface="Arial" charset="0"/>
              </a:rPr>
              <a:t>|</a:t>
            </a:r>
            <a:r>
              <a:rPr lang="pl-PL" u="sng">
                <a:cs typeface="Arial" charset="0"/>
              </a:rPr>
              <a:t>B</a:t>
            </a:r>
            <a:r>
              <a:rPr lang="pl-PL">
                <a:cs typeface="Arial" charset="0"/>
              </a:rPr>
              <a:t>) P(</a:t>
            </a:r>
            <a:r>
              <a:rPr lang="pl-PL" u="sng">
                <a:cs typeface="Arial" charset="0"/>
              </a:rPr>
              <a:t>B</a:t>
            </a:r>
            <a:r>
              <a:rPr lang="pl-PL">
                <a:cs typeface="Arial" charset="0"/>
              </a:rPr>
              <a:t>))        (5)</a:t>
            </a:r>
          </a:p>
        </p:txBody>
      </p:sp>
      <p:sp>
        <p:nvSpPr>
          <p:cNvPr id="14341" name="Rectangle 5"/>
          <p:cNvSpPr>
            <a:spLocks noChangeArrowheads="1"/>
          </p:cNvSpPr>
          <p:nvPr/>
        </p:nvSpPr>
        <p:spPr bwMode="auto">
          <a:xfrm>
            <a:off x="323852" y="4221163"/>
            <a:ext cx="8640763" cy="2303462"/>
          </a:xfrm>
          <a:prstGeom prst="rect">
            <a:avLst/>
          </a:prstGeom>
          <a:solidFill>
            <a:srgbClr val="FFFF99"/>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jak widać ze wzoru (5), prawdopodobieństwo B pod warunkiem A obliczamy na podstawie znajomości prawdopodobieństw B oraz </a:t>
            </a:r>
            <a:r>
              <a:rPr kumimoji="0" lang="pl-PL" sz="2800" b="1" i="0" u="sng" strike="noStrike" kern="1200" cap="none" spc="0" normalizeH="0" baseline="0" noProof="0">
                <a:ln>
                  <a:noFill/>
                </a:ln>
                <a:solidFill>
                  <a:srgbClr val="000000"/>
                </a:solidFill>
                <a:effectLst/>
                <a:uLnTx/>
                <a:uFillTx/>
                <a:latin typeface="Arial" charset="0"/>
                <a:ea typeface="+mn-ea"/>
                <a:cs typeface="Arial" charset="0"/>
              </a:rPr>
              <a:t>B</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oraz przy warunkowych prawdopodobieństw A przy założeniu B oraz A przy założeniu </a:t>
            </a:r>
            <a:r>
              <a:rPr kumimoji="0" lang="pl-PL" sz="2800" b="1" i="0" u="sng" strike="noStrike" kern="1200" cap="none" spc="0" normalizeH="0" baseline="0" noProof="0">
                <a:ln>
                  <a:noFill/>
                </a:ln>
                <a:solidFill>
                  <a:srgbClr val="000000"/>
                </a:solidFill>
                <a:effectLst/>
                <a:uLnTx/>
                <a:uFillTx/>
                <a:latin typeface="Arial" charset="0"/>
                <a:ea typeface="+mn-ea"/>
                <a:cs typeface="Arial" charset="0"/>
              </a:rPr>
              <a:t>B</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a:t>
            </a:r>
            <a:endParaRPr kumimoji="0" lang="pl-PL" sz="2800" b="1"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344562"/>
            <a:ext cx="9144000" cy="1143000"/>
          </a:xfrm>
          <a:solidFill>
            <a:srgbClr val="CCFFFF"/>
          </a:solidFill>
        </p:spPr>
        <p:txBody>
          <a:bodyPr/>
          <a:lstStyle/>
          <a:p>
            <a:r>
              <a:rPr lang="pl-PL" sz="4000" b="1" dirty="0"/>
              <a:t>KLASYFIKACJA CZYNNIKÓW</a:t>
            </a:r>
          </a:p>
        </p:txBody>
      </p:sp>
      <p:sp>
        <p:nvSpPr>
          <p:cNvPr id="89091" name="Rectangle 3"/>
          <p:cNvSpPr>
            <a:spLocks noGrp="1" noChangeArrowheads="1"/>
          </p:cNvSpPr>
          <p:nvPr>
            <p:ph type="body" idx="1"/>
          </p:nvPr>
        </p:nvSpPr>
        <p:spPr>
          <a:xfrm>
            <a:off x="357158" y="3500440"/>
            <a:ext cx="8305800" cy="1368425"/>
          </a:xfrm>
          <a:solidFill>
            <a:srgbClr val="FFFF99"/>
          </a:solidFill>
        </p:spPr>
        <p:txBody>
          <a:bodyPr/>
          <a:lstStyle/>
          <a:p>
            <a:pPr algn="just"/>
            <a:r>
              <a:rPr lang="pl-PL" sz="2400" b="1" u="sng" dirty="0"/>
              <a:t>Czynniki szkodliwe (s),</a:t>
            </a:r>
            <a:r>
              <a:rPr lang="pl-PL" sz="2400" b="1" dirty="0"/>
              <a:t> których oddziaływanie może powodować stopniowe pogorszenie stanu zdrowia (choroby zawodowe).</a:t>
            </a:r>
          </a:p>
        </p:txBody>
      </p:sp>
      <p:sp>
        <p:nvSpPr>
          <p:cNvPr id="89092" name="Rectangle 4"/>
          <p:cNvSpPr>
            <a:spLocks noChangeArrowheads="1"/>
          </p:cNvSpPr>
          <p:nvPr/>
        </p:nvSpPr>
        <p:spPr bwMode="auto">
          <a:xfrm>
            <a:off x="304481" y="5301208"/>
            <a:ext cx="8521700" cy="1151408"/>
          </a:xfrm>
          <a:prstGeom prst="rect">
            <a:avLst/>
          </a:prstGeom>
          <a:solidFill>
            <a:srgbClr val="CCFFCC"/>
          </a:solidFill>
          <a:ln w="9525">
            <a:noFill/>
            <a:miter lim="800000"/>
            <a:headEnd/>
            <a:tailEnd/>
          </a:ln>
          <a:effectLst/>
        </p:spPr>
        <p:txBody>
          <a:bodyPr/>
          <a:lstStyle/>
          <a:p>
            <a:pPr marL="342900" indent="-342900">
              <a:spcBef>
                <a:spcPct val="20000"/>
              </a:spcBef>
              <a:buFontTx/>
              <a:buChar char="•"/>
            </a:pPr>
            <a:r>
              <a:rPr lang="pl-PL" b="1" u="sng" dirty="0"/>
              <a:t>Czynniki uciążliwe (u),</a:t>
            </a:r>
            <a:r>
              <a:rPr lang="pl-PL" b="1" dirty="0"/>
              <a:t> mogące utrudniać pracę lub obniżać zdolność do jej wykonywania, nie powodując jednak trwałego pogorszenia stanu zdrowia człowieka.</a:t>
            </a:r>
          </a:p>
        </p:txBody>
      </p:sp>
      <p:sp>
        <p:nvSpPr>
          <p:cNvPr id="89093" name="Rectangle 5"/>
          <p:cNvSpPr>
            <a:spLocks noChangeArrowheads="1"/>
          </p:cNvSpPr>
          <p:nvPr/>
        </p:nvSpPr>
        <p:spPr bwMode="auto">
          <a:xfrm>
            <a:off x="285720" y="1928804"/>
            <a:ext cx="8305800" cy="1296987"/>
          </a:xfrm>
          <a:prstGeom prst="rect">
            <a:avLst/>
          </a:prstGeom>
          <a:solidFill>
            <a:srgbClr val="CCFFFF"/>
          </a:solidFill>
          <a:ln w="9525">
            <a:noFill/>
            <a:miter lim="800000"/>
            <a:headEnd/>
            <a:tailEnd/>
          </a:ln>
          <a:effectLst/>
        </p:spPr>
        <p:txBody>
          <a:bodyPr/>
          <a:lstStyle/>
          <a:p>
            <a:pPr marL="342900" indent="-342900" algn="just">
              <a:spcBef>
                <a:spcPct val="20000"/>
              </a:spcBef>
              <a:buFontTx/>
              <a:buChar char="•"/>
            </a:pPr>
            <a:r>
              <a:rPr lang="pl-PL" b="1" u="sng" dirty="0"/>
              <a:t>Czynniki niebezpieczne (n),</a:t>
            </a:r>
            <a:r>
              <a:rPr lang="pl-PL" b="1" dirty="0"/>
              <a:t> które są przyczyną natychmiastowego pogorszenia stanu zdrowia (wypadek).</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4E510E-1132-4A13-8A15-DFA78A205520}"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362" name="Rectangle 2"/>
          <p:cNvSpPr>
            <a:spLocks noGrp="1" noChangeArrowheads="1"/>
          </p:cNvSpPr>
          <p:nvPr>
            <p:ph type="title"/>
          </p:nvPr>
        </p:nvSpPr>
        <p:spPr/>
        <p:txBody>
          <a:bodyPr/>
          <a:lstStyle/>
          <a:p>
            <a:r>
              <a:rPr lang="pl-PL" sz="4000"/>
              <a:t>TWIERDZENIE </a:t>
            </a:r>
            <a:br>
              <a:rPr lang="pl-PL" sz="4000"/>
            </a:br>
            <a:r>
              <a:rPr lang="pl-PL" sz="4000"/>
              <a:t>BAYESA</a:t>
            </a:r>
          </a:p>
        </p:txBody>
      </p:sp>
      <p:sp>
        <p:nvSpPr>
          <p:cNvPr id="15363" name="Rectangle 3"/>
          <p:cNvSpPr>
            <a:spLocks noGrp="1" noChangeArrowheads="1"/>
          </p:cNvSpPr>
          <p:nvPr>
            <p:ph type="body" idx="1"/>
          </p:nvPr>
        </p:nvSpPr>
        <p:spPr>
          <a:xfrm>
            <a:off x="323850" y="2133602"/>
            <a:ext cx="8496300" cy="1376363"/>
          </a:xfrm>
          <a:solidFill>
            <a:srgbClr val="CCFFFF"/>
          </a:solidFill>
        </p:spPr>
        <p:txBody>
          <a:bodyPr/>
          <a:lstStyle/>
          <a:p>
            <a:pPr algn="just"/>
            <a:r>
              <a:rPr lang="pl-PL">
                <a:cs typeface="Arial" charset="0"/>
              </a:rPr>
              <a:t>Prawdopodobieństwa P(B) oraz P(</a:t>
            </a:r>
            <a:r>
              <a:rPr lang="pl-PL" u="sng">
                <a:cs typeface="Arial" charset="0"/>
              </a:rPr>
              <a:t>B</a:t>
            </a:r>
            <a:r>
              <a:rPr lang="pl-PL">
                <a:cs typeface="Arial" charset="0"/>
              </a:rPr>
              <a:t>) nazywamy prawdopodobieństwami apriorycznymi (lub a priori) zdarzeń B oraz </a:t>
            </a:r>
            <a:r>
              <a:rPr lang="pl-PL" u="sng">
                <a:cs typeface="Arial" charset="0"/>
              </a:rPr>
              <a:t>B</a:t>
            </a:r>
            <a:r>
              <a:rPr lang="pl-PL">
                <a:cs typeface="Arial" charset="0"/>
              </a:rPr>
              <a:t>.</a:t>
            </a:r>
            <a:r>
              <a:rPr lang="pl-PL" sz="2400">
                <a:cs typeface="Arial" charset="0"/>
              </a:rPr>
              <a:t> </a:t>
            </a:r>
            <a:endParaRPr lang="pl-PL"/>
          </a:p>
        </p:txBody>
      </p:sp>
      <p:sp>
        <p:nvSpPr>
          <p:cNvPr id="15364" name="Rectangle 4"/>
          <p:cNvSpPr>
            <a:spLocks noChangeArrowheads="1"/>
          </p:cNvSpPr>
          <p:nvPr/>
        </p:nvSpPr>
        <p:spPr bwMode="auto">
          <a:xfrm>
            <a:off x="323850" y="4221163"/>
            <a:ext cx="8496300" cy="1441450"/>
          </a:xfrm>
          <a:prstGeom prst="rect">
            <a:avLst/>
          </a:prstGeom>
          <a:solidFill>
            <a:srgbClr val="FFFF99"/>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Prawdopodobieństwo P(B</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A) nazywa się prawdopodobieństwem aposteriorycznym        ( lub a posteriori) zdarzenia B.</a:t>
            </a:r>
            <a:endParaRPr kumimoji="0" lang="pl-PL" sz="2800" b="1"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A87D18-69A7-4A7D-95F1-F793EE2E39E5}"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530" name="Rectangle 2"/>
          <p:cNvSpPr>
            <a:spLocks noGrp="1" noChangeArrowheads="1"/>
          </p:cNvSpPr>
          <p:nvPr>
            <p:ph type="title"/>
          </p:nvPr>
        </p:nvSpPr>
        <p:spPr/>
        <p:txBody>
          <a:bodyPr/>
          <a:lstStyle/>
          <a:p>
            <a:r>
              <a:rPr lang="pl-PL" sz="4000" dirty="0"/>
              <a:t>PRZYKŁAD 1 - ZASTOSOWANIA TWIERDZENIA BAYESA</a:t>
            </a:r>
          </a:p>
        </p:txBody>
      </p:sp>
      <p:sp>
        <p:nvSpPr>
          <p:cNvPr id="22531" name="Rectangle 3"/>
          <p:cNvSpPr>
            <a:spLocks noGrp="1" noChangeArrowheads="1"/>
          </p:cNvSpPr>
          <p:nvPr>
            <p:ph type="body" idx="1"/>
          </p:nvPr>
        </p:nvSpPr>
        <p:spPr>
          <a:xfrm>
            <a:off x="395288" y="2060577"/>
            <a:ext cx="8496300" cy="1160463"/>
          </a:xfrm>
          <a:solidFill>
            <a:srgbClr val="CCFFFF"/>
          </a:solidFill>
        </p:spPr>
        <p:txBody>
          <a:bodyPr/>
          <a:lstStyle/>
          <a:p>
            <a:pPr algn="just"/>
            <a:r>
              <a:rPr lang="pl-PL"/>
              <a:t>Rozpatrzmy test na wykrycie akcentacji produktu na rynku, o którym wiadomo, że:</a:t>
            </a:r>
          </a:p>
        </p:txBody>
      </p:sp>
      <p:sp>
        <p:nvSpPr>
          <p:cNvPr id="22532" name="Rectangle 4"/>
          <p:cNvSpPr>
            <a:spLocks noChangeArrowheads="1"/>
          </p:cNvSpPr>
          <p:nvPr/>
        </p:nvSpPr>
        <p:spPr bwMode="auto">
          <a:xfrm>
            <a:off x="395288" y="3500440"/>
            <a:ext cx="8496300" cy="1368425"/>
          </a:xfrm>
          <a:prstGeom prst="rect">
            <a:avLst/>
          </a:prstGeom>
          <a:solidFill>
            <a:srgbClr val="FFFF99"/>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zastosowany do badania produktu test wykrywa akceptację z prawdopodobieństwem 0,92,</a:t>
            </a:r>
            <a:endParaRPr kumimoji="0" lang="pl-PL" sz="28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533" name="Rectangle 5"/>
          <p:cNvSpPr>
            <a:spLocks noChangeArrowheads="1"/>
          </p:cNvSpPr>
          <p:nvPr/>
        </p:nvSpPr>
        <p:spPr bwMode="auto">
          <a:xfrm>
            <a:off x="179390" y="5084765"/>
            <a:ext cx="8785225" cy="1152525"/>
          </a:xfrm>
          <a:prstGeom prst="rect">
            <a:avLst/>
          </a:prstGeom>
          <a:solidFill>
            <a:srgbClr val="CCFFCC"/>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zastosowany do produktu zaakceptowanego określa błędnie z prawdopodobieństwem 0,04,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394CEB-811C-4F38-A476-51B7F16CD61E}"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54" name="Rectangle 2"/>
          <p:cNvSpPr>
            <a:spLocks noGrp="1" noChangeArrowheads="1"/>
          </p:cNvSpPr>
          <p:nvPr>
            <p:ph type="title"/>
          </p:nvPr>
        </p:nvSpPr>
        <p:spPr/>
        <p:txBody>
          <a:bodyPr/>
          <a:lstStyle/>
          <a:p>
            <a:r>
              <a:rPr lang="pl-PL" sz="4000"/>
              <a:t>PRZYKŁAD 1 - ZASTOSOWANIA TWIERDZENIA BAYESA</a:t>
            </a:r>
          </a:p>
        </p:txBody>
      </p:sp>
      <p:sp>
        <p:nvSpPr>
          <p:cNvPr id="23555" name="Rectangle 3"/>
          <p:cNvSpPr>
            <a:spLocks noGrp="1" noChangeArrowheads="1"/>
          </p:cNvSpPr>
          <p:nvPr>
            <p:ph type="body" idx="1"/>
          </p:nvPr>
        </p:nvSpPr>
        <p:spPr>
          <a:xfrm>
            <a:off x="395288" y="2060575"/>
            <a:ext cx="8496300" cy="1081088"/>
          </a:xfrm>
          <a:solidFill>
            <a:srgbClr val="CCFFFF"/>
          </a:solidFill>
        </p:spPr>
        <p:txBody>
          <a:bodyPr/>
          <a:lstStyle/>
          <a:p>
            <a:pPr algn="just"/>
            <a:r>
              <a:rPr lang="pl-PL"/>
              <a:t>przypuśćmy, że brak akceptacji produktu zdarza się rzadko i wynosi 0,01% zdarzeń,</a:t>
            </a:r>
          </a:p>
        </p:txBody>
      </p:sp>
      <p:sp>
        <p:nvSpPr>
          <p:cNvPr id="23556" name="Rectangle 4"/>
          <p:cNvSpPr>
            <a:spLocks noChangeArrowheads="1"/>
          </p:cNvSpPr>
          <p:nvPr/>
        </p:nvSpPr>
        <p:spPr bwMode="auto">
          <a:xfrm>
            <a:off x="395288" y="3500440"/>
            <a:ext cx="8496300" cy="1152525"/>
          </a:xfrm>
          <a:prstGeom prst="rect">
            <a:avLst/>
          </a:prstGeom>
          <a:solidFill>
            <a:srgbClr val="FFFF99"/>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jeżeli wybieramy losowo produkt i poddajemy ją testowi, który dał wynik pozytywny, </a:t>
            </a:r>
          </a:p>
        </p:txBody>
      </p:sp>
      <p:sp>
        <p:nvSpPr>
          <p:cNvPr id="23557" name="Rectangle 5"/>
          <p:cNvSpPr>
            <a:spLocks noChangeArrowheads="1"/>
          </p:cNvSpPr>
          <p:nvPr/>
        </p:nvSpPr>
        <p:spPr bwMode="auto">
          <a:xfrm>
            <a:off x="323852" y="5084765"/>
            <a:ext cx="8640763" cy="1081087"/>
          </a:xfrm>
          <a:prstGeom prst="rect">
            <a:avLst/>
          </a:prstGeom>
          <a:solidFill>
            <a:srgbClr val="CCFFCC"/>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jakie jest prawdopodobieństwo aposteryczne, że badany produkt nie zostanie zaakceptowany.</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A4A167-DEA6-4BA0-B2F7-4022135C43C6}"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4578" name="Rectangle 2"/>
          <p:cNvSpPr>
            <a:spLocks noGrp="1" noChangeArrowheads="1"/>
          </p:cNvSpPr>
          <p:nvPr>
            <p:ph type="title"/>
          </p:nvPr>
        </p:nvSpPr>
        <p:spPr/>
        <p:txBody>
          <a:bodyPr/>
          <a:lstStyle/>
          <a:p>
            <a:r>
              <a:rPr lang="pl-PL" sz="4000"/>
              <a:t>PRZYKŁAD 1 - ZASTOSOWANIA TWIERDZENIA BAYESA</a:t>
            </a:r>
          </a:p>
        </p:txBody>
      </p:sp>
      <p:sp>
        <p:nvSpPr>
          <p:cNvPr id="24579" name="Rectangle 3"/>
          <p:cNvSpPr>
            <a:spLocks noGrp="1" noChangeArrowheads="1"/>
          </p:cNvSpPr>
          <p:nvPr>
            <p:ph type="body" idx="1"/>
          </p:nvPr>
        </p:nvSpPr>
        <p:spPr>
          <a:xfrm>
            <a:off x="468313" y="1916115"/>
            <a:ext cx="8496300" cy="1081087"/>
          </a:xfrm>
          <a:solidFill>
            <a:srgbClr val="CCFFFF"/>
          </a:solidFill>
        </p:spPr>
        <p:txBody>
          <a:bodyPr/>
          <a:lstStyle/>
          <a:p>
            <a:pPr algn="just"/>
            <a:r>
              <a:rPr lang="pl-PL"/>
              <a:t>niech Z oznacza zdarzenie: wynik testu jest pozytywny,</a:t>
            </a:r>
          </a:p>
        </p:txBody>
      </p:sp>
      <p:sp>
        <p:nvSpPr>
          <p:cNvPr id="24580" name="Rectangle 4"/>
          <p:cNvSpPr>
            <a:spLocks noChangeArrowheads="1"/>
          </p:cNvSpPr>
          <p:nvPr/>
        </p:nvSpPr>
        <p:spPr bwMode="auto">
          <a:xfrm>
            <a:off x="395288" y="3141665"/>
            <a:ext cx="8496300" cy="1152525"/>
          </a:xfrm>
          <a:prstGeom prst="rect">
            <a:avLst/>
          </a:prstGeom>
          <a:solidFill>
            <a:srgbClr val="FFFF99"/>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niech I oznacza zdarzenie: testowany produkt nie został zaakceptowany,</a:t>
            </a:r>
          </a:p>
        </p:txBody>
      </p:sp>
      <p:sp>
        <p:nvSpPr>
          <p:cNvPr id="24581" name="Rectangle 5"/>
          <p:cNvSpPr>
            <a:spLocks noChangeArrowheads="1"/>
          </p:cNvSpPr>
          <p:nvPr/>
        </p:nvSpPr>
        <p:spPr bwMode="auto">
          <a:xfrm>
            <a:off x="323852" y="4508500"/>
            <a:ext cx="8640763" cy="1944688"/>
          </a:xfrm>
          <a:prstGeom prst="rect">
            <a:avLst/>
          </a:prstGeom>
          <a:solidFill>
            <a:srgbClr val="CCFFCC"/>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w świetle tych informacji mamy następujące prawdopodobieństwa:</a:t>
            </a:r>
          </a:p>
          <a:p>
            <a:pPr marL="742950" marR="0" lvl="1" indent="-285750" algn="l"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      P(I) = 0,001,                   P(</a:t>
            </a:r>
            <a:r>
              <a:rPr kumimoji="0" lang="pl-PL" sz="2800" b="1" i="0" u="sng" strike="noStrike" kern="1200" cap="none" spc="0" normalizeH="0" baseline="0" noProof="0">
                <a:ln>
                  <a:noFill/>
                </a:ln>
                <a:solidFill>
                  <a:srgbClr val="000000"/>
                </a:solidFill>
                <a:effectLst/>
                <a:uLnTx/>
                <a:uFillTx/>
                <a:latin typeface="Arial" charset="0"/>
                <a:ea typeface="+mn-ea"/>
                <a:cs typeface="+mn-cs"/>
              </a:rPr>
              <a:t>I</a:t>
            </a:r>
            <a:r>
              <a:rPr kumimoji="0" lang="pl-PL" sz="2800" b="1" i="0" u="none" strike="noStrike" kern="1200" cap="none" spc="0" normalizeH="0" baseline="0" noProof="0">
                <a:ln>
                  <a:noFill/>
                </a:ln>
                <a:solidFill>
                  <a:srgbClr val="000000"/>
                </a:solidFill>
                <a:effectLst/>
                <a:uLnTx/>
                <a:uFillTx/>
                <a:latin typeface="Arial" charset="0"/>
                <a:ea typeface="+mn-ea"/>
                <a:cs typeface="+mn-cs"/>
              </a:rPr>
              <a:t>) = 0,999, </a:t>
            </a:r>
          </a:p>
          <a:p>
            <a:pPr marL="742950" marR="0" lvl="1" indent="-285750" algn="l"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     P(Z</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I) = 0,92,                   P(Z</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sng" strike="noStrike" kern="1200" cap="none" spc="0" normalizeH="0" baseline="0" noProof="0">
                <a:ln>
                  <a:noFill/>
                </a:ln>
                <a:solidFill>
                  <a:srgbClr val="000000"/>
                </a:solidFill>
                <a:effectLst/>
                <a:uLnTx/>
                <a:uFillTx/>
                <a:latin typeface="Arial" charset="0"/>
                <a:ea typeface="+mn-ea"/>
                <a:cs typeface="Arial" charset="0"/>
              </a:rPr>
              <a:t>I)</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=0,04.</a:t>
            </a:r>
            <a:endParaRPr kumimoji="0" lang="en-US" sz="2800" b="1" i="0" u="sng"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797E18-0F09-45EA-B551-22FB90F43A9F}"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5602" name="Rectangle 2"/>
          <p:cNvSpPr>
            <a:spLocks noGrp="1" noChangeArrowheads="1"/>
          </p:cNvSpPr>
          <p:nvPr>
            <p:ph type="title"/>
          </p:nvPr>
        </p:nvSpPr>
        <p:spPr/>
        <p:txBody>
          <a:bodyPr/>
          <a:lstStyle/>
          <a:p>
            <a:r>
              <a:rPr lang="pl-PL" sz="4000"/>
              <a:t>PRZYKŁAD 1 – ZASTOSOWANIA TWIERDZENIA BAYESA</a:t>
            </a:r>
          </a:p>
        </p:txBody>
      </p:sp>
      <p:sp>
        <p:nvSpPr>
          <p:cNvPr id="25603" name="Rectangle 3"/>
          <p:cNvSpPr>
            <a:spLocks noGrp="1" noChangeArrowheads="1"/>
          </p:cNvSpPr>
          <p:nvPr>
            <p:ph type="body" idx="1"/>
          </p:nvPr>
        </p:nvSpPr>
        <p:spPr>
          <a:xfrm>
            <a:off x="468313" y="1916115"/>
            <a:ext cx="8496300" cy="1081087"/>
          </a:xfrm>
          <a:solidFill>
            <a:srgbClr val="CCFFFF"/>
          </a:solidFill>
        </p:spPr>
        <p:txBody>
          <a:bodyPr/>
          <a:lstStyle/>
          <a:p>
            <a:pPr algn="just"/>
            <a:r>
              <a:rPr lang="pl-PL"/>
              <a:t>Szukamy prawdopodobieństwa tego, że dany produkt nie zostanie zaakceptowany.</a:t>
            </a:r>
          </a:p>
        </p:txBody>
      </p:sp>
      <p:sp>
        <p:nvSpPr>
          <p:cNvPr id="25604" name="Rectangle 4"/>
          <p:cNvSpPr>
            <a:spLocks noChangeArrowheads="1"/>
          </p:cNvSpPr>
          <p:nvPr/>
        </p:nvSpPr>
        <p:spPr bwMode="auto">
          <a:xfrm>
            <a:off x="395288" y="3141665"/>
            <a:ext cx="8496300" cy="1152525"/>
          </a:xfrm>
          <a:prstGeom prst="rect">
            <a:avLst/>
          </a:prstGeom>
          <a:solidFill>
            <a:srgbClr val="FFFF99"/>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zakładamy jednocześnie, że test dał wynik pozytywny, a więc szukamy P(I</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Z).</a:t>
            </a:r>
            <a:endParaRPr kumimoji="0" lang="en-US" sz="28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5605" name="Rectangle 5"/>
          <p:cNvSpPr>
            <a:spLocks noChangeArrowheads="1"/>
          </p:cNvSpPr>
          <p:nvPr/>
        </p:nvSpPr>
        <p:spPr bwMode="auto">
          <a:xfrm>
            <a:off x="323852" y="4508500"/>
            <a:ext cx="8640763" cy="1657350"/>
          </a:xfrm>
          <a:prstGeom prst="rect">
            <a:avLst/>
          </a:prstGeom>
          <a:solidFill>
            <a:srgbClr val="CCFFCC"/>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P(I</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Z) = </a:t>
            </a:r>
            <a:r>
              <a:rPr kumimoji="0" lang="pl-PL" sz="2800" b="1" i="0" u="none" strike="noStrike" kern="1200" cap="none" spc="0" normalizeH="0" baseline="0" noProof="0">
                <a:ln>
                  <a:noFill/>
                </a:ln>
                <a:solidFill>
                  <a:srgbClr val="000000"/>
                </a:solidFill>
                <a:effectLst/>
                <a:uLnTx/>
                <a:uFillTx/>
                <a:latin typeface="Arial" charset="0"/>
                <a:ea typeface="+mn-ea"/>
                <a:cs typeface="+mn-cs"/>
              </a:rPr>
              <a:t>P(Z</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I) </a:t>
            </a:r>
            <a:r>
              <a:rPr kumimoji="0" lang="pl-PL" sz="2800" b="1" i="0" u="none" strike="noStrike" kern="1200" cap="none" spc="0" normalizeH="0" baseline="0" noProof="0">
                <a:ln>
                  <a:noFill/>
                </a:ln>
                <a:solidFill>
                  <a:srgbClr val="000000"/>
                </a:solidFill>
                <a:effectLst/>
                <a:uLnTx/>
                <a:uFillTx/>
                <a:latin typeface="Arial" charset="0"/>
                <a:ea typeface="+mn-ea"/>
                <a:cs typeface="+mn-cs"/>
              </a:rPr>
              <a:t>P(I) / (P(Z</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I) </a:t>
            </a:r>
            <a:r>
              <a:rPr kumimoji="0" lang="pl-PL" sz="2800" b="1" i="0" u="none" strike="noStrike" kern="1200" cap="none" spc="0" normalizeH="0" baseline="0" noProof="0">
                <a:ln>
                  <a:noFill/>
                </a:ln>
                <a:solidFill>
                  <a:srgbClr val="000000"/>
                </a:solidFill>
                <a:effectLst/>
                <a:uLnTx/>
                <a:uFillTx/>
                <a:latin typeface="Arial" charset="0"/>
                <a:ea typeface="+mn-ea"/>
                <a:cs typeface="+mn-cs"/>
              </a:rPr>
              <a:t>P(I) + </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P(Z</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sng" strike="noStrike" kern="1200" cap="none" spc="0" normalizeH="0" baseline="0" noProof="0">
                <a:ln>
                  <a:noFill/>
                </a:ln>
                <a:solidFill>
                  <a:srgbClr val="000000"/>
                </a:solidFill>
                <a:effectLst/>
                <a:uLnTx/>
                <a:uFillTx/>
                <a:latin typeface="Arial" charset="0"/>
                <a:ea typeface="+mn-ea"/>
                <a:cs typeface="Arial" charset="0"/>
              </a:rPr>
              <a:t>I</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a:t>
            </a:r>
            <a:r>
              <a:rPr kumimoji="0" lang="pl-PL" sz="2800" b="1" i="0" u="none" strike="noStrike" kern="1200" cap="none" spc="0" normalizeH="0" baseline="0" noProof="0">
                <a:ln>
                  <a:noFill/>
                </a:ln>
                <a:solidFill>
                  <a:srgbClr val="000000"/>
                </a:solidFill>
                <a:effectLst/>
                <a:uLnTx/>
                <a:uFillTx/>
                <a:latin typeface="Arial" charset="0"/>
                <a:ea typeface="+mn-ea"/>
                <a:cs typeface="+mn-cs"/>
              </a:rPr>
              <a:t>P(</a:t>
            </a:r>
            <a:r>
              <a:rPr kumimoji="0" lang="pl-PL" sz="2800" b="1" i="0" u="sng" strike="noStrike" kern="1200" cap="none" spc="0" normalizeH="0" baseline="0" noProof="0">
                <a:ln>
                  <a:noFill/>
                </a:ln>
                <a:solidFill>
                  <a:srgbClr val="000000"/>
                </a:solidFill>
                <a:effectLst/>
                <a:uLnTx/>
                <a:uFillTx/>
                <a:latin typeface="Arial" charset="0"/>
                <a:ea typeface="+mn-ea"/>
                <a:cs typeface="+mn-cs"/>
              </a:rPr>
              <a:t>I</a:t>
            </a:r>
            <a:r>
              <a:rPr kumimoji="0" lang="pl-PL" sz="2800" b="1" i="0" u="none" strike="noStrike" kern="1200" cap="none" spc="0" normalizeH="0" baseline="0" noProof="0">
                <a:ln>
                  <a:noFill/>
                </a:ln>
                <a:solidFill>
                  <a:srgbClr val="000000"/>
                </a:solidFill>
                <a:effectLst/>
                <a:uLnTx/>
                <a:uFillTx/>
                <a:latin typeface="Arial" charset="0"/>
                <a:ea typeface="+mn-ea"/>
                <a:cs typeface="+mn-cs"/>
              </a:rPr>
              <a:t>) )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 0,92 </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0,001 / (0,92 </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0,001 + 0,04 </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0,999) =</a:t>
            </a:r>
            <a:endParaRPr kumimoji="0" lang="en-US" sz="2800" b="1" i="0" u="none" strike="noStrike" kern="1200" cap="none" spc="0" normalizeH="0" baseline="0" noProof="0">
              <a:ln>
                <a:noFill/>
              </a:ln>
              <a:solidFill>
                <a:srgbClr val="000000"/>
              </a:solidFill>
              <a:effectLst/>
              <a:uLnTx/>
              <a:uFillTx/>
              <a:latin typeface="Arial" charset="0"/>
              <a:ea typeface="+mn-ea"/>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            = 0,0225.</a:t>
            </a:r>
            <a:endParaRPr kumimoji="0" lang="en-US" sz="2800" b="1"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9FCFB0-5BD1-463F-9152-836348365D5D}"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6626" name="Rectangle 2"/>
          <p:cNvSpPr>
            <a:spLocks noGrp="1" noChangeArrowheads="1"/>
          </p:cNvSpPr>
          <p:nvPr>
            <p:ph type="title"/>
          </p:nvPr>
        </p:nvSpPr>
        <p:spPr/>
        <p:txBody>
          <a:bodyPr/>
          <a:lstStyle/>
          <a:p>
            <a:r>
              <a:rPr lang="pl-PL" sz="4000" dirty="0"/>
              <a:t>WNIOSKI PRZYKŁADU 1</a:t>
            </a:r>
            <a:br>
              <a:rPr lang="pl-PL" sz="4000" dirty="0"/>
            </a:br>
            <a:r>
              <a:rPr lang="pl-PL" sz="4000" dirty="0"/>
              <a:t>Z TWIERDZENIA BAYESA</a:t>
            </a:r>
          </a:p>
        </p:txBody>
      </p:sp>
      <p:sp>
        <p:nvSpPr>
          <p:cNvPr id="26627" name="Rectangle 3"/>
          <p:cNvSpPr>
            <a:spLocks noGrp="1" noChangeArrowheads="1"/>
          </p:cNvSpPr>
          <p:nvPr>
            <p:ph type="body" idx="1"/>
          </p:nvPr>
        </p:nvSpPr>
        <p:spPr>
          <a:xfrm>
            <a:off x="395288" y="2060577"/>
            <a:ext cx="8496300" cy="1008063"/>
          </a:xfrm>
          <a:solidFill>
            <a:srgbClr val="CCFFFF"/>
          </a:solidFill>
        </p:spPr>
        <p:txBody>
          <a:bodyPr/>
          <a:lstStyle/>
          <a:p>
            <a:pPr algn="just"/>
            <a:r>
              <a:rPr lang="pl-PL"/>
              <a:t>Uzyskany wynik może wydawać się paradoksalny.</a:t>
            </a:r>
          </a:p>
        </p:txBody>
      </p:sp>
      <p:sp>
        <p:nvSpPr>
          <p:cNvPr id="26628" name="Rectangle 4"/>
          <p:cNvSpPr>
            <a:spLocks noChangeArrowheads="1"/>
          </p:cNvSpPr>
          <p:nvPr/>
        </p:nvSpPr>
        <p:spPr bwMode="auto">
          <a:xfrm>
            <a:off x="395288" y="3284538"/>
            <a:ext cx="8496300" cy="1441450"/>
          </a:xfrm>
          <a:prstGeom prst="rect">
            <a:avLst/>
          </a:prstGeom>
          <a:solidFill>
            <a:srgbClr val="FFFF99"/>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Test o wysokiej niezawodności (92% poprawnych diagnoz w przypadku braku akceptacji).</a:t>
            </a:r>
          </a:p>
        </p:txBody>
      </p:sp>
      <p:sp>
        <p:nvSpPr>
          <p:cNvPr id="26629" name="Rectangle 5"/>
          <p:cNvSpPr>
            <a:spLocks noChangeArrowheads="1"/>
          </p:cNvSpPr>
          <p:nvPr/>
        </p:nvSpPr>
        <p:spPr bwMode="auto">
          <a:xfrm>
            <a:off x="395288" y="4941888"/>
            <a:ext cx="8496300" cy="1008062"/>
          </a:xfrm>
          <a:prstGeom prst="rect">
            <a:avLst/>
          </a:prstGeom>
          <a:solidFill>
            <a:srgbClr val="CCFFCC"/>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Test ten dał również 96% pozytywnych diagnoz w przypadku akceptacji produktu.</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18CE48-CA64-4DCE-85E6-C1DA6BE1D960}"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7650" name="Rectangle 2"/>
          <p:cNvSpPr>
            <a:spLocks noGrp="1" noChangeArrowheads="1"/>
          </p:cNvSpPr>
          <p:nvPr>
            <p:ph type="title"/>
          </p:nvPr>
        </p:nvSpPr>
        <p:spPr/>
        <p:txBody>
          <a:bodyPr/>
          <a:lstStyle/>
          <a:p>
            <a:r>
              <a:rPr lang="pl-PL" sz="4000"/>
              <a:t>WNIOSKI PRZYKŁADU 1 </a:t>
            </a:r>
            <a:br>
              <a:rPr lang="pl-PL" sz="4000"/>
            </a:br>
            <a:r>
              <a:rPr lang="pl-PL" sz="4000"/>
              <a:t>Z TWIERDZENIA BAYESA</a:t>
            </a:r>
          </a:p>
        </p:txBody>
      </p:sp>
      <p:sp>
        <p:nvSpPr>
          <p:cNvPr id="27651" name="Rectangle 3"/>
          <p:cNvSpPr>
            <a:spLocks noGrp="1" noChangeArrowheads="1"/>
          </p:cNvSpPr>
          <p:nvPr>
            <p:ph type="body" idx="1"/>
          </p:nvPr>
        </p:nvSpPr>
        <p:spPr>
          <a:xfrm>
            <a:off x="395288" y="2060577"/>
            <a:ext cx="8496300" cy="720725"/>
          </a:xfrm>
          <a:solidFill>
            <a:srgbClr val="CCFFFF"/>
          </a:solidFill>
        </p:spPr>
        <p:txBody>
          <a:bodyPr/>
          <a:lstStyle/>
          <a:p>
            <a:pPr algn="just"/>
            <a:r>
              <a:rPr lang="pl-PL"/>
              <a:t>Zastosowany test dał wynik pozytywny.</a:t>
            </a:r>
          </a:p>
        </p:txBody>
      </p:sp>
      <p:sp>
        <p:nvSpPr>
          <p:cNvPr id="27652" name="Rectangle 4"/>
          <p:cNvSpPr>
            <a:spLocks noChangeArrowheads="1"/>
          </p:cNvSpPr>
          <p:nvPr/>
        </p:nvSpPr>
        <p:spPr bwMode="auto">
          <a:xfrm>
            <a:off x="395288" y="2997202"/>
            <a:ext cx="8496300" cy="1368425"/>
          </a:xfrm>
          <a:prstGeom prst="rect">
            <a:avLst/>
          </a:prstGeom>
          <a:solidFill>
            <a:srgbClr val="FFFF99"/>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Prawdopodobieństwo, że zbadany produkt nie zostanie zaakceptowany wynosi zaledwie 0,0225.</a:t>
            </a:r>
          </a:p>
        </p:txBody>
      </p:sp>
      <p:sp>
        <p:nvSpPr>
          <p:cNvPr id="27653" name="Rectangle 5"/>
          <p:cNvSpPr>
            <a:spLocks noChangeArrowheads="1"/>
          </p:cNvSpPr>
          <p:nvPr/>
        </p:nvSpPr>
        <p:spPr bwMode="auto">
          <a:xfrm>
            <a:off x="179388" y="4581527"/>
            <a:ext cx="8712200" cy="1871663"/>
          </a:xfrm>
          <a:prstGeom prst="rect">
            <a:avLst/>
          </a:prstGeom>
          <a:solidFill>
            <a:srgbClr val="CCFFCC"/>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Powodem, dla którego to prawdopodobieństwo jest takie małe, jest to, że korzystaliśmy z  dwóch źródeł informacji: niezawodności testu i wielkiej rzadkości braku akceptacji produktu.</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3877F7-ED02-4B8F-8213-6362B77B3926}"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674" name="Rectangle 2"/>
          <p:cNvSpPr>
            <a:spLocks noGrp="1" noChangeArrowheads="1"/>
          </p:cNvSpPr>
          <p:nvPr>
            <p:ph type="title"/>
          </p:nvPr>
        </p:nvSpPr>
        <p:spPr/>
        <p:txBody>
          <a:bodyPr/>
          <a:lstStyle/>
          <a:p>
            <a:r>
              <a:rPr lang="pl-PL" sz="4000" dirty="0"/>
              <a:t>UOGÓLNIENIE</a:t>
            </a:r>
            <a:br>
              <a:rPr lang="pl-PL" sz="4000" dirty="0"/>
            </a:br>
            <a:r>
              <a:rPr lang="pl-PL" sz="4000" dirty="0"/>
              <a:t> TWIERDZENIA BAYESA</a:t>
            </a:r>
          </a:p>
        </p:txBody>
      </p:sp>
      <p:sp>
        <p:nvSpPr>
          <p:cNvPr id="28675" name="Rectangle 3"/>
          <p:cNvSpPr>
            <a:spLocks noGrp="1" noChangeArrowheads="1"/>
          </p:cNvSpPr>
          <p:nvPr>
            <p:ph type="body" idx="1"/>
          </p:nvPr>
        </p:nvSpPr>
        <p:spPr>
          <a:xfrm>
            <a:off x="395288" y="2060575"/>
            <a:ext cx="8496300" cy="1296988"/>
          </a:xfrm>
          <a:solidFill>
            <a:srgbClr val="CCFFFF"/>
          </a:solidFill>
        </p:spPr>
        <p:txBody>
          <a:bodyPr/>
          <a:lstStyle/>
          <a:p>
            <a:pPr algn="just">
              <a:lnSpc>
                <a:spcPct val="90000"/>
              </a:lnSpc>
            </a:pPr>
            <a:r>
              <a:rPr lang="pl-PL"/>
              <a:t>Twierdzenie Bayesa można uogólnić na przypadek, gdy przestrzeń próby dzieli się na więcej niż dwa podzbiory.</a:t>
            </a:r>
          </a:p>
        </p:txBody>
      </p:sp>
      <p:sp>
        <p:nvSpPr>
          <p:cNvPr id="28676" name="Rectangle 4"/>
          <p:cNvSpPr>
            <a:spLocks noChangeArrowheads="1"/>
          </p:cNvSpPr>
          <p:nvPr/>
        </p:nvSpPr>
        <p:spPr bwMode="auto">
          <a:xfrm>
            <a:off x="250825" y="3644900"/>
            <a:ext cx="8713788" cy="2736850"/>
          </a:xfrm>
          <a:prstGeom prst="rect">
            <a:avLst/>
          </a:prstGeom>
          <a:solidFill>
            <a:srgbClr val="FFFF99"/>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Dokonuje się tego korzystając z równania n – członowego podziału zbioru B na zbiory B</a:t>
            </a:r>
            <a:r>
              <a:rPr kumimoji="0" lang="pl-PL" sz="2800" b="1" i="0" u="none" strike="noStrike" kern="1200" cap="none" spc="0" normalizeH="0" baseline="-25000" noProof="0">
                <a:ln>
                  <a:noFill/>
                </a:ln>
                <a:solidFill>
                  <a:srgbClr val="000000"/>
                </a:solidFill>
                <a:effectLst/>
                <a:uLnTx/>
                <a:uFillTx/>
                <a:latin typeface="Arial" charset="0"/>
                <a:ea typeface="+mn-ea"/>
                <a:cs typeface="+mn-cs"/>
              </a:rPr>
              <a:t>1</a:t>
            </a:r>
            <a:r>
              <a:rPr kumimoji="0" lang="pl-PL" sz="2800" b="1" i="0" u="none" strike="noStrike" kern="1200" cap="none" spc="0" normalizeH="0" baseline="0" noProof="0">
                <a:ln>
                  <a:noFill/>
                </a:ln>
                <a:solidFill>
                  <a:srgbClr val="000000"/>
                </a:solidFill>
                <a:effectLst/>
                <a:uLnTx/>
                <a:uFillTx/>
                <a:latin typeface="Arial" charset="0"/>
                <a:ea typeface="+mn-ea"/>
                <a:cs typeface="+mn-cs"/>
              </a:rPr>
              <a:t>,.., B</a:t>
            </a:r>
            <a:r>
              <a:rPr kumimoji="0" lang="pl-PL" sz="2800" b="1" i="0" u="none" strike="noStrike" kern="1200" cap="none" spc="0" normalizeH="0" baseline="-25000" noProof="0">
                <a:ln>
                  <a:noFill/>
                </a:ln>
                <a:solidFill>
                  <a:srgbClr val="000000"/>
                </a:solidFill>
                <a:effectLst/>
                <a:uLnTx/>
                <a:uFillTx/>
                <a:latin typeface="Arial" charset="0"/>
                <a:ea typeface="+mn-ea"/>
                <a:cs typeface="+mn-cs"/>
              </a:rPr>
              <a:t>n</a:t>
            </a:r>
          </a:p>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        P(A) = </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∑P(A)</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B</a:t>
            </a:r>
            <a:r>
              <a:rPr kumimoji="0" lang="pl-PL" sz="2800" b="1" i="0" u="none" strike="noStrike" kern="1200" cap="none" spc="0" normalizeH="0" baseline="-25000" noProof="0">
                <a:ln>
                  <a:noFill/>
                </a:ln>
                <a:solidFill>
                  <a:srgbClr val="000000"/>
                </a:solidFill>
                <a:effectLst/>
                <a:uLnTx/>
                <a:uFillTx/>
                <a:latin typeface="Arial" charset="0"/>
                <a:ea typeface="+mn-ea"/>
                <a:cs typeface="Arial" charset="0"/>
              </a:rPr>
              <a:t>i</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)P(B</a:t>
            </a:r>
            <a:r>
              <a:rPr kumimoji="0" lang="pl-PL" sz="2800" b="1" i="0" u="none" strike="noStrike" kern="1200" cap="none" spc="0" normalizeH="0" baseline="-25000" noProof="0">
                <a:ln>
                  <a:noFill/>
                </a:ln>
                <a:solidFill>
                  <a:srgbClr val="000000"/>
                </a:solidFill>
                <a:effectLst/>
                <a:uLnTx/>
                <a:uFillTx/>
                <a:latin typeface="Arial" charset="0"/>
                <a:ea typeface="+mn-ea"/>
                <a:cs typeface="Arial" charset="0"/>
              </a:rPr>
              <a:t>i</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(6)    </a:t>
            </a:r>
          </a:p>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gdzie:</a:t>
            </a:r>
          </a:p>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i=1,...n.</a:t>
            </a:r>
            <a:endParaRPr kumimoji="0" lang="en-US" sz="2800" b="1"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1E9E14-66FD-4BDE-A32F-16CFD95584E2}"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8" name="Rectangle 2"/>
          <p:cNvSpPr>
            <a:spLocks noGrp="1" noChangeArrowheads="1"/>
          </p:cNvSpPr>
          <p:nvPr>
            <p:ph type="title"/>
          </p:nvPr>
        </p:nvSpPr>
        <p:spPr/>
        <p:txBody>
          <a:bodyPr/>
          <a:lstStyle/>
          <a:p>
            <a:r>
              <a:rPr lang="pl-PL" sz="4000"/>
              <a:t>UOGÓLNIENIE</a:t>
            </a:r>
            <a:br>
              <a:rPr lang="pl-PL" sz="4000"/>
            </a:br>
            <a:r>
              <a:rPr lang="pl-PL" sz="4000"/>
              <a:t> TWIERDZENIA BAYESA</a:t>
            </a:r>
          </a:p>
        </p:txBody>
      </p:sp>
      <p:sp>
        <p:nvSpPr>
          <p:cNvPr id="29699" name="Rectangle 3"/>
          <p:cNvSpPr>
            <a:spLocks noGrp="1" noChangeArrowheads="1"/>
          </p:cNvSpPr>
          <p:nvPr>
            <p:ph type="body" idx="1"/>
          </p:nvPr>
        </p:nvSpPr>
        <p:spPr>
          <a:xfrm>
            <a:off x="395288" y="2060575"/>
            <a:ext cx="8496300" cy="1081088"/>
          </a:xfrm>
          <a:solidFill>
            <a:srgbClr val="CCFFFF"/>
          </a:solidFill>
        </p:spPr>
        <p:txBody>
          <a:bodyPr/>
          <a:lstStyle/>
          <a:p>
            <a:pPr algn="just"/>
            <a:r>
              <a:rPr lang="pl-PL"/>
              <a:t>Uogólniona postać twierdzenia Bayesa opisuje wzór (7).</a:t>
            </a:r>
          </a:p>
        </p:txBody>
      </p:sp>
      <p:sp>
        <p:nvSpPr>
          <p:cNvPr id="29700" name="Rectangle 4"/>
          <p:cNvSpPr>
            <a:spLocks noChangeArrowheads="1"/>
          </p:cNvSpPr>
          <p:nvPr/>
        </p:nvSpPr>
        <p:spPr bwMode="auto">
          <a:xfrm>
            <a:off x="250825" y="3429000"/>
            <a:ext cx="8713788" cy="2952750"/>
          </a:xfrm>
          <a:prstGeom prst="rect">
            <a:avLst/>
          </a:prstGeom>
          <a:solidFill>
            <a:srgbClr val="FFFF99"/>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Wzór ten jest wzorem na prawdopodobieństwo zdarzenia B</a:t>
            </a:r>
            <a:r>
              <a:rPr kumimoji="0" lang="pl-PL" sz="2800" b="1" i="0" u="none" strike="noStrike" kern="1200" cap="none" spc="0" normalizeH="0" baseline="-25000" noProof="0">
                <a:ln>
                  <a:noFill/>
                </a:ln>
                <a:solidFill>
                  <a:srgbClr val="000000"/>
                </a:solidFill>
                <a:effectLst/>
                <a:uLnTx/>
                <a:uFillTx/>
                <a:latin typeface="Arial" charset="0"/>
                <a:ea typeface="+mn-ea"/>
                <a:cs typeface="+mn-cs"/>
              </a:rPr>
              <a:t>i</a:t>
            </a:r>
            <a:r>
              <a:rPr kumimoji="0" lang="pl-PL" sz="2800" b="1" i="0" u="none" strike="noStrike" kern="1200" cap="none" spc="0" normalizeH="0" baseline="0" noProof="0">
                <a:ln>
                  <a:noFill/>
                </a:ln>
                <a:solidFill>
                  <a:srgbClr val="000000"/>
                </a:solidFill>
                <a:effectLst/>
                <a:uLnTx/>
                <a:uFillTx/>
                <a:latin typeface="Arial" charset="0"/>
                <a:ea typeface="+mn-ea"/>
                <a:cs typeface="+mn-cs"/>
              </a:rPr>
              <a:t> pod warunkiem, że zajdzie zdarzenie A.</a:t>
            </a:r>
            <a:endParaRPr kumimoji="0" lang="pl-PL" sz="2800" b="1" i="0" u="none" strike="noStrike" kern="1200" cap="none" spc="0" normalizeH="0" baseline="-25000" noProof="0">
              <a:ln>
                <a:noFill/>
              </a:ln>
              <a:solidFill>
                <a:srgbClr val="000000"/>
              </a:solidFill>
              <a:effectLst/>
              <a:uLnTx/>
              <a:uFillTx/>
              <a:latin typeface="Arial" charset="0"/>
              <a:ea typeface="+mn-ea"/>
              <a:cs typeface="+mn-cs"/>
            </a:endParaRPr>
          </a:p>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25000" noProof="0">
                <a:ln>
                  <a:noFill/>
                </a:ln>
                <a:solidFill>
                  <a:srgbClr val="000000"/>
                </a:solidFill>
                <a:effectLst/>
                <a:uLnTx/>
                <a:uFillTx/>
                <a:latin typeface="Arial" charset="0"/>
                <a:ea typeface="+mn-ea"/>
                <a:cs typeface="+mn-cs"/>
              </a:rPr>
              <a:t>       </a:t>
            </a:r>
            <a:r>
              <a:rPr kumimoji="0" lang="pl-PL" sz="2800" b="1" i="0" u="none" strike="noStrike" kern="1200" cap="none" spc="0" normalizeH="0" baseline="0" noProof="0">
                <a:ln>
                  <a:noFill/>
                </a:ln>
                <a:solidFill>
                  <a:srgbClr val="000000"/>
                </a:solidFill>
                <a:effectLst/>
                <a:uLnTx/>
                <a:uFillTx/>
                <a:latin typeface="Arial" charset="0"/>
                <a:ea typeface="+mn-ea"/>
                <a:cs typeface="+mn-cs"/>
              </a:rPr>
              <a:t>P(B</a:t>
            </a:r>
            <a:r>
              <a:rPr kumimoji="0" lang="pl-PL" sz="2800" b="1" i="0" u="none" strike="noStrike" kern="1200" cap="none" spc="0" normalizeH="0" baseline="-25000" noProof="0">
                <a:ln>
                  <a:noFill/>
                </a:ln>
                <a:solidFill>
                  <a:srgbClr val="000000"/>
                </a:solidFill>
                <a:effectLst/>
                <a:uLnTx/>
                <a:uFillTx/>
                <a:latin typeface="Arial" charset="0"/>
                <a:ea typeface="+mn-ea"/>
                <a:cs typeface="+mn-cs"/>
              </a:rPr>
              <a:t>1</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A) = P(A</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B</a:t>
            </a:r>
            <a:r>
              <a:rPr kumimoji="0" lang="pl-PL" sz="2800" b="1" i="0" u="none" strike="noStrike" kern="1200" cap="none" spc="0" normalizeH="0" baseline="-25000" noProof="0">
                <a:ln>
                  <a:noFill/>
                </a:ln>
                <a:solidFill>
                  <a:srgbClr val="000000"/>
                </a:solidFill>
                <a:effectLst/>
                <a:uLnTx/>
                <a:uFillTx/>
                <a:latin typeface="Arial" charset="0"/>
                <a:ea typeface="+mn-ea"/>
                <a:cs typeface="Arial" charset="0"/>
              </a:rPr>
              <a:t>i</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P(B</a:t>
            </a:r>
            <a:r>
              <a:rPr kumimoji="0" lang="pl-PL" sz="2800" b="1" i="0" u="none" strike="noStrike" kern="1200" cap="none" spc="0" normalizeH="0" baseline="-25000" noProof="0">
                <a:ln>
                  <a:noFill/>
                </a:ln>
                <a:solidFill>
                  <a:srgbClr val="000000"/>
                </a:solidFill>
                <a:effectLst/>
                <a:uLnTx/>
                <a:uFillTx/>
                <a:latin typeface="Arial" charset="0"/>
                <a:ea typeface="+mn-ea"/>
                <a:cs typeface="Arial" charset="0"/>
              </a:rPr>
              <a:t>i</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 (∑P(A)</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B</a:t>
            </a:r>
            <a:r>
              <a:rPr kumimoji="0" lang="pl-PL" sz="2800" b="1" i="0" u="none" strike="noStrike" kern="1200" cap="none" spc="0" normalizeH="0" baseline="-25000" noProof="0">
                <a:ln>
                  <a:noFill/>
                </a:ln>
                <a:solidFill>
                  <a:srgbClr val="000000"/>
                </a:solidFill>
                <a:effectLst/>
                <a:uLnTx/>
                <a:uFillTx/>
                <a:latin typeface="Arial" charset="0"/>
                <a:ea typeface="+mn-ea"/>
                <a:cs typeface="Arial" charset="0"/>
              </a:rPr>
              <a:t>i</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)P(B</a:t>
            </a:r>
            <a:r>
              <a:rPr kumimoji="0" lang="pl-PL" sz="2800" b="1" i="0" u="none" strike="noStrike" kern="1200" cap="none" spc="0" normalizeH="0" baseline="-25000" noProof="0">
                <a:ln>
                  <a:noFill/>
                </a:ln>
                <a:solidFill>
                  <a:srgbClr val="000000"/>
                </a:solidFill>
                <a:effectLst/>
                <a:uLnTx/>
                <a:uFillTx/>
                <a:latin typeface="Arial" charset="0"/>
                <a:ea typeface="+mn-ea"/>
                <a:cs typeface="Arial" charset="0"/>
              </a:rPr>
              <a:t>i</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(7) </a:t>
            </a:r>
            <a:endParaRPr kumimoji="0" lang="en-US" sz="2800" b="1" i="0" u="none" strike="noStrike" kern="1200" cap="none" spc="0" normalizeH="0" baseline="-25000" noProof="0">
              <a:ln>
                <a:noFill/>
              </a:ln>
              <a:solidFill>
                <a:srgbClr val="000000"/>
              </a:solidFill>
              <a:effectLst/>
              <a:uLnTx/>
              <a:uFillTx/>
              <a:latin typeface="Arial" charset="0"/>
              <a:ea typeface="+mn-ea"/>
              <a:cs typeface="Arial" charset="0"/>
            </a:endParaRPr>
          </a:p>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        </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gdzie:</a:t>
            </a:r>
          </a:p>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i=1,...n.</a:t>
            </a:r>
            <a:endParaRPr kumimoji="0" lang="en-US" sz="2800" b="1"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758C89-BBFB-4F65-8405-42F047BEE03F}"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22" name="Rectangle 2"/>
          <p:cNvSpPr>
            <a:spLocks noGrp="1" noChangeArrowheads="1"/>
          </p:cNvSpPr>
          <p:nvPr>
            <p:ph type="title"/>
          </p:nvPr>
        </p:nvSpPr>
        <p:spPr/>
        <p:txBody>
          <a:bodyPr/>
          <a:lstStyle/>
          <a:p>
            <a:r>
              <a:rPr lang="pl-PL" sz="4000"/>
              <a:t>PRZYKŁAD 2 - ZASTOSOWANIA OGÓLNEGO TWIERDZENIA BAYESA</a:t>
            </a:r>
          </a:p>
        </p:txBody>
      </p:sp>
      <p:sp>
        <p:nvSpPr>
          <p:cNvPr id="30723" name="Rectangle 3"/>
          <p:cNvSpPr>
            <a:spLocks noGrp="1" noChangeArrowheads="1"/>
          </p:cNvSpPr>
          <p:nvPr>
            <p:ph type="body" idx="1"/>
          </p:nvPr>
        </p:nvSpPr>
        <p:spPr>
          <a:xfrm>
            <a:off x="395288" y="1844677"/>
            <a:ext cx="8496300" cy="1439863"/>
          </a:xfrm>
          <a:solidFill>
            <a:srgbClr val="CCFFFF"/>
          </a:solidFill>
        </p:spPr>
        <p:txBody>
          <a:bodyPr/>
          <a:lstStyle/>
          <a:p>
            <a:pPr algn="just"/>
            <a:r>
              <a:rPr lang="pl-PL"/>
              <a:t>Pewien specjalista branży E jest przekonany, że w okresie wzrostu ekonomicznego w Polsce wartość akcji firmy A zyska na wartości:</a:t>
            </a:r>
          </a:p>
        </p:txBody>
      </p:sp>
      <p:sp>
        <p:nvSpPr>
          <p:cNvPr id="30724" name="Rectangle 4"/>
          <p:cNvSpPr>
            <a:spLocks noChangeArrowheads="1"/>
          </p:cNvSpPr>
          <p:nvPr/>
        </p:nvSpPr>
        <p:spPr bwMode="auto">
          <a:xfrm>
            <a:off x="323850" y="3284540"/>
            <a:ext cx="8496300" cy="1512887"/>
          </a:xfrm>
          <a:prstGeom prst="rect">
            <a:avLst/>
          </a:prstGeom>
          <a:solidFill>
            <a:srgbClr val="FFFF99"/>
          </a:solidFill>
          <a:ln w="9525">
            <a:noFill/>
            <a:miter lim="800000"/>
            <a:headEnd/>
            <a:tailEnd/>
          </a:ln>
          <a:effectLst/>
        </p:spPr>
        <p:txBody>
          <a:bodyPr/>
          <a:lstStyle/>
          <a:p>
            <a:pPr marL="742950" marR="0" lvl="1" indent="-28575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0,70 w okresie wzrostu szybkiego,</a:t>
            </a:r>
          </a:p>
          <a:p>
            <a:pPr marL="742950" marR="0" lvl="1" indent="-28575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0,40 w okresie wzrostu umiarkowanego,</a:t>
            </a:r>
          </a:p>
          <a:p>
            <a:pPr marL="742950" marR="0" lvl="1" indent="-28575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0,20 w okresie wzrostu słabego.</a:t>
            </a:r>
          </a:p>
        </p:txBody>
      </p:sp>
      <p:sp>
        <p:nvSpPr>
          <p:cNvPr id="30725" name="Rectangle 5"/>
          <p:cNvSpPr>
            <a:spLocks noChangeArrowheads="1"/>
          </p:cNvSpPr>
          <p:nvPr/>
        </p:nvSpPr>
        <p:spPr bwMode="auto">
          <a:xfrm>
            <a:off x="287338" y="4868865"/>
            <a:ext cx="8856662" cy="1989137"/>
          </a:xfrm>
          <a:prstGeom prst="rect">
            <a:avLst/>
          </a:prstGeom>
          <a:solidFill>
            <a:srgbClr val="CCFFCC"/>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W danym okresie prawdopodobieństwo wzrostu:</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szybkiego wynosi 0,30,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umiarkowanego wynosi 0,50,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słabego wynosi 0,20.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369089"/>
            <a:ext cx="9144000" cy="1143000"/>
          </a:xfrm>
          <a:solidFill>
            <a:srgbClr val="CCFFFF"/>
          </a:solidFill>
        </p:spPr>
        <p:txBody>
          <a:bodyPr/>
          <a:lstStyle/>
          <a:p>
            <a:r>
              <a:rPr lang="pl-PL" sz="4000" b="1" dirty="0"/>
              <a:t>CZYNNIKI NIEBEZPIECZNE</a:t>
            </a:r>
          </a:p>
        </p:txBody>
      </p:sp>
      <p:grpSp>
        <p:nvGrpSpPr>
          <p:cNvPr id="2" name="Symbol zastępczy zawartości 69637"/>
          <p:cNvGrpSpPr>
            <a:grpSpLocks/>
          </p:cNvGrpSpPr>
          <p:nvPr/>
        </p:nvGrpSpPr>
        <p:grpSpPr bwMode="auto">
          <a:xfrm>
            <a:off x="179390" y="1700808"/>
            <a:ext cx="8713787" cy="4823819"/>
            <a:chOff x="1629" y="1284"/>
            <a:chExt cx="2457" cy="2497"/>
          </a:xfrm>
        </p:grpSpPr>
        <p:sp>
          <p:nvSpPr>
            <p:cNvPr id="3" name="_s69651"/>
            <p:cNvSpPr>
              <a:spLocks noChangeShapeType="1"/>
            </p:cNvSpPr>
            <p:nvPr/>
          </p:nvSpPr>
          <p:spPr bwMode="auto">
            <a:xfrm flipH="1" flipV="1">
              <a:off x="2326" y="2208"/>
              <a:ext cx="266" cy="153"/>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4" name="_s69650"/>
            <p:cNvSpPr>
              <a:spLocks noChangeArrowheads="1"/>
            </p:cNvSpPr>
            <p:nvPr/>
          </p:nvSpPr>
          <p:spPr bwMode="auto">
            <a:xfrm>
              <a:off x="1754" y="1748"/>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POWSTANIE</a:t>
              </a:r>
            </a:p>
            <a:p>
              <a:pPr algn="ctr" eaLnBrk="1" hangingPunct="1"/>
              <a:r>
                <a:rPr lang="pl-PL" sz="1800" b="1">
                  <a:cs typeface="Arial" charset="0"/>
                </a:rPr>
                <a:t>POŻARU</a:t>
              </a:r>
            </a:p>
          </p:txBody>
        </p:sp>
        <p:sp>
          <p:nvSpPr>
            <p:cNvPr id="5" name="_s69649"/>
            <p:cNvSpPr>
              <a:spLocks noChangeShapeType="1"/>
            </p:cNvSpPr>
            <p:nvPr/>
          </p:nvSpPr>
          <p:spPr bwMode="auto">
            <a:xfrm flipH="1">
              <a:off x="2326" y="2667"/>
              <a:ext cx="266" cy="154"/>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6" name="_s69648"/>
            <p:cNvSpPr>
              <a:spLocks noChangeArrowheads="1"/>
            </p:cNvSpPr>
            <p:nvPr/>
          </p:nvSpPr>
          <p:spPr bwMode="auto">
            <a:xfrm>
              <a:off x="1754" y="2667"/>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POWSTANIE</a:t>
              </a:r>
            </a:p>
            <a:p>
              <a:pPr algn="ctr" eaLnBrk="1" hangingPunct="1"/>
              <a:r>
                <a:rPr lang="pl-PL" sz="1800" b="1">
                  <a:cs typeface="Arial" charset="0"/>
                </a:rPr>
                <a:t>POPARZEŃ</a:t>
              </a:r>
            </a:p>
          </p:txBody>
        </p:sp>
        <p:sp>
          <p:nvSpPr>
            <p:cNvPr id="7" name="_s69647"/>
            <p:cNvSpPr>
              <a:spLocks noChangeShapeType="1"/>
            </p:cNvSpPr>
            <p:nvPr/>
          </p:nvSpPr>
          <p:spPr bwMode="auto">
            <a:xfrm>
              <a:off x="2857" y="2820"/>
              <a:ext cx="0" cy="30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8" name="_s69646"/>
            <p:cNvSpPr>
              <a:spLocks noChangeArrowheads="1"/>
            </p:cNvSpPr>
            <p:nvPr/>
          </p:nvSpPr>
          <p:spPr bwMode="auto">
            <a:xfrm>
              <a:off x="2550" y="3127"/>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PORAŻENIE</a:t>
              </a:r>
            </a:p>
            <a:p>
              <a:pPr algn="ctr" eaLnBrk="1" hangingPunct="1"/>
              <a:r>
                <a:rPr lang="pl-PL" sz="1800" b="1">
                  <a:cs typeface="Arial" charset="0"/>
                </a:rPr>
                <a:t> PRĄDEM</a:t>
              </a:r>
            </a:p>
          </p:txBody>
        </p:sp>
        <p:sp>
          <p:nvSpPr>
            <p:cNvPr id="9" name="_s69645"/>
            <p:cNvSpPr>
              <a:spLocks noChangeShapeType="1"/>
            </p:cNvSpPr>
            <p:nvPr/>
          </p:nvSpPr>
          <p:spPr bwMode="auto">
            <a:xfrm>
              <a:off x="3122" y="2667"/>
              <a:ext cx="266" cy="154"/>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10" name="_s69644"/>
            <p:cNvSpPr>
              <a:spLocks noChangeArrowheads="1"/>
            </p:cNvSpPr>
            <p:nvPr/>
          </p:nvSpPr>
          <p:spPr bwMode="auto">
            <a:xfrm>
              <a:off x="3347" y="2667"/>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PRZEMIESZCZANIE</a:t>
              </a:r>
            </a:p>
            <a:p>
              <a:pPr algn="ctr" eaLnBrk="1" hangingPunct="1"/>
              <a:r>
                <a:rPr lang="pl-PL" sz="1800" b="1">
                  <a:cs typeface="Arial" charset="0"/>
                </a:rPr>
                <a:t> SIĘ LUDZI</a:t>
              </a:r>
            </a:p>
          </p:txBody>
        </p:sp>
        <p:sp>
          <p:nvSpPr>
            <p:cNvPr id="11" name="_s69643"/>
            <p:cNvSpPr>
              <a:spLocks noChangeShapeType="1"/>
            </p:cNvSpPr>
            <p:nvPr/>
          </p:nvSpPr>
          <p:spPr bwMode="auto">
            <a:xfrm flipV="1">
              <a:off x="3122" y="2208"/>
              <a:ext cx="266" cy="153"/>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12" name="_s69642"/>
            <p:cNvSpPr>
              <a:spLocks noChangeArrowheads="1"/>
            </p:cNvSpPr>
            <p:nvPr/>
          </p:nvSpPr>
          <p:spPr bwMode="auto">
            <a:xfrm>
              <a:off x="3347" y="1747"/>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ELEMENTY </a:t>
              </a:r>
            </a:p>
            <a:p>
              <a:pPr algn="ctr" eaLnBrk="1" hangingPunct="1"/>
              <a:r>
                <a:rPr lang="pl-PL" sz="1800" b="1">
                  <a:cs typeface="Arial" charset="0"/>
                </a:rPr>
                <a:t>OSTRE</a:t>
              </a:r>
            </a:p>
          </p:txBody>
        </p:sp>
        <p:sp>
          <p:nvSpPr>
            <p:cNvPr id="13" name="_s69641"/>
            <p:cNvSpPr>
              <a:spLocks noChangeShapeType="1"/>
            </p:cNvSpPr>
            <p:nvPr/>
          </p:nvSpPr>
          <p:spPr bwMode="auto">
            <a:xfrm flipV="1">
              <a:off x="2857" y="1901"/>
              <a:ext cx="0" cy="30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14" name="_s69640"/>
            <p:cNvSpPr>
              <a:spLocks noChangeArrowheads="1"/>
            </p:cNvSpPr>
            <p:nvPr/>
          </p:nvSpPr>
          <p:spPr bwMode="auto">
            <a:xfrm>
              <a:off x="2550" y="1287"/>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ELEMENTY </a:t>
              </a:r>
            </a:p>
            <a:p>
              <a:pPr algn="ctr" eaLnBrk="1" hangingPunct="1"/>
              <a:r>
                <a:rPr lang="pl-PL" sz="1800" b="1">
                  <a:cs typeface="Arial" charset="0"/>
                </a:rPr>
                <a:t>RUCHOME</a:t>
              </a:r>
            </a:p>
          </p:txBody>
        </p:sp>
        <p:sp>
          <p:nvSpPr>
            <p:cNvPr id="15" name="_s69639"/>
            <p:cNvSpPr>
              <a:spLocks noChangeArrowheads="1"/>
            </p:cNvSpPr>
            <p:nvPr/>
          </p:nvSpPr>
          <p:spPr bwMode="auto">
            <a:xfrm>
              <a:off x="2550" y="2208"/>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folHlink"/>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CZYNNIKI </a:t>
              </a:r>
            </a:p>
            <a:p>
              <a:pPr algn="ctr" eaLnBrk="1" hangingPunct="1"/>
              <a:r>
                <a:rPr lang="pl-PL" sz="1800" b="1">
                  <a:cs typeface="Arial" charset="0"/>
                </a:rPr>
                <a:t>NIEBEZPIECZNE</a:t>
              </a:r>
            </a:p>
          </p:txBody>
        </p:sp>
      </p:gr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E50BBF-8DE9-4A2D-BBC1-D66988B10B64}"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1746" name="Rectangle 2"/>
          <p:cNvSpPr>
            <a:spLocks noGrp="1" noChangeArrowheads="1"/>
          </p:cNvSpPr>
          <p:nvPr>
            <p:ph type="title"/>
          </p:nvPr>
        </p:nvSpPr>
        <p:spPr/>
        <p:txBody>
          <a:bodyPr/>
          <a:lstStyle/>
          <a:p>
            <a:r>
              <a:rPr lang="pl-PL" sz="4000"/>
              <a:t>PRZYKŁAD 2 - ZASTOSOWANIA OGÓLNEGO TWIERDZENIA BAYESA</a:t>
            </a:r>
          </a:p>
        </p:txBody>
      </p:sp>
      <p:sp>
        <p:nvSpPr>
          <p:cNvPr id="31747" name="Rectangle 3"/>
          <p:cNvSpPr>
            <a:spLocks noGrp="1" noChangeArrowheads="1"/>
          </p:cNvSpPr>
          <p:nvPr>
            <p:ph type="body" idx="1"/>
          </p:nvPr>
        </p:nvSpPr>
        <p:spPr>
          <a:xfrm>
            <a:off x="395288" y="1844677"/>
            <a:ext cx="8496300" cy="1008063"/>
          </a:xfrm>
          <a:solidFill>
            <a:srgbClr val="CCFFFF"/>
          </a:solidFill>
        </p:spPr>
        <p:txBody>
          <a:bodyPr/>
          <a:lstStyle/>
          <a:p>
            <a:pPr algn="just"/>
            <a:r>
              <a:rPr lang="pl-PL"/>
              <a:t>Przypuśćmy, że w ciągu bieżącego okresu wartość akcji zyskuje na wartości.</a:t>
            </a:r>
          </a:p>
        </p:txBody>
      </p:sp>
      <p:sp>
        <p:nvSpPr>
          <p:cNvPr id="31748" name="Rectangle 4"/>
          <p:cNvSpPr>
            <a:spLocks noChangeArrowheads="1"/>
          </p:cNvSpPr>
          <p:nvPr/>
        </p:nvSpPr>
        <p:spPr bwMode="auto">
          <a:xfrm>
            <a:off x="395288" y="2924177"/>
            <a:ext cx="8496300" cy="1368425"/>
          </a:xfrm>
          <a:prstGeom prst="rect">
            <a:avLst/>
          </a:prstGeom>
          <a:solidFill>
            <a:srgbClr val="FFFF99"/>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Jakie jest prawdopodobieństwo, że gospodarka znajduje się w okresie wysokiego wzrostu gospodarczego.</a:t>
            </a:r>
          </a:p>
        </p:txBody>
      </p:sp>
      <p:sp>
        <p:nvSpPr>
          <p:cNvPr id="31749" name="Rectangle 5"/>
          <p:cNvSpPr>
            <a:spLocks noChangeArrowheads="1"/>
          </p:cNvSpPr>
          <p:nvPr/>
        </p:nvSpPr>
        <p:spPr bwMode="auto">
          <a:xfrm>
            <a:off x="287338" y="4365627"/>
            <a:ext cx="8856662" cy="2492375"/>
          </a:xfrm>
          <a:prstGeom prst="rect">
            <a:avLst/>
          </a:prstGeom>
          <a:solidFill>
            <a:srgbClr val="CCFFCC"/>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Przestrzeń próby dzieli się na trzy podzbiory (możliwe stany gospodarki):</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szybki wzrost gospodarczy (H),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umiarkowany wzrost gospodarczy (M),</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powolny wzrost gospodarczy (L).</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D9DAD1-71C0-47A3-BCC6-5D82303BB90F}"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2770" name="Rectangle 2"/>
          <p:cNvSpPr>
            <a:spLocks noGrp="1" noChangeArrowheads="1"/>
          </p:cNvSpPr>
          <p:nvPr>
            <p:ph type="title"/>
          </p:nvPr>
        </p:nvSpPr>
        <p:spPr/>
        <p:txBody>
          <a:bodyPr/>
          <a:lstStyle/>
          <a:p>
            <a:r>
              <a:rPr lang="pl-PL" sz="4000"/>
              <a:t>PRZYKŁAD 2 - ZASTOSOWANIA OGÓLNEGO TWIERDZENIA BAYESA</a:t>
            </a:r>
          </a:p>
        </p:txBody>
      </p:sp>
      <p:sp>
        <p:nvSpPr>
          <p:cNvPr id="32771" name="Rectangle 3"/>
          <p:cNvSpPr>
            <a:spLocks noGrp="1" noChangeArrowheads="1"/>
          </p:cNvSpPr>
          <p:nvPr>
            <p:ph type="body" idx="1"/>
          </p:nvPr>
        </p:nvSpPr>
        <p:spPr>
          <a:xfrm>
            <a:off x="395288" y="1916115"/>
            <a:ext cx="8496300" cy="1584325"/>
          </a:xfrm>
          <a:solidFill>
            <a:srgbClr val="CCFFFF"/>
          </a:solidFill>
        </p:spPr>
        <p:txBody>
          <a:bodyPr/>
          <a:lstStyle/>
          <a:p>
            <a:pPr algn="just"/>
            <a:r>
              <a:rPr lang="pl-PL"/>
              <a:t>Niech prawdopodobieństwa aprioryczne tych trzech stanów gospodarki wynoszą:</a:t>
            </a:r>
          </a:p>
          <a:p>
            <a:pPr lvl="1" algn="just">
              <a:buFontTx/>
              <a:buNone/>
            </a:pPr>
            <a:r>
              <a:rPr lang="pl-PL"/>
              <a:t>- P(H)= 0,30,      - P(M)= 0,50,      - P(L) = 0,20.</a:t>
            </a:r>
          </a:p>
        </p:txBody>
      </p:sp>
      <p:sp>
        <p:nvSpPr>
          <p:cNvPr id="32772" name="Rectangle 4"/>
          <p:cNvSpPr>
            <a:spLocks noChangeArrowheads="1"/>
          </p:cNvSpPr>
          <p:nvPr/>
        </p:nvSpPr>
        <p:spPr bwMode="auto">
          <a:xfrm>
            <a:off x="395288" y="3716340"/>
            <a:ext cx="8496300" cy="936625"/>
          </a:xfrm>
          <a:prstGeom prst="rect">
            <a:avLst/>
          </a:prstGeom>
          <a:solidFill>
            <a:srgbClr val="FFFF99"/>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dirty="0">
                <a:ln>
                  <a:noFill/>
                </a:ln>
                <a:solidFill>
                  <a:srgbClr val="000000"/>
                </a:solidFill>
                <a:effectLst/>
                <a:uLnTx/>
                <a:uFillTx/>
                <a:latin typeface="Arial" charset="0"/>
                <a:ea typeface="+mn-ea"/>
                <a:cs typeface="Arial" charset="0"/>
              </a:rPr>
              <a:t>Załóżmy, że zdarzenie A oznacza wzrost wartości akcji na giełdzie.</a:t>
            </a:r>
          </a:p>
        </p:txBody>
      </p:sp>
      <p:sp>
        <p:nvSpPr>
          <p:cNvPr id="32773" name="Rectangle 5"/>
          <p:cNvSpPr>
            <a:spLocks noChangeArrowheads="1"/>
          </p:cNvSpPr>
          <p:nvPr/>
        </p:nvSpPr>
        <p:spPr bwMode="auto">
          <a:xfrm>
            <a:off x="250827" y="4868865"/>
            <a:ext cx="8677275" cy="1296987"/>
          </a:xfrm>
          <a:prstGeom prst="rect">
            <a:avLst/>
          </a:prstGeom>
          <a:solidFill>
            <a:srgbClr val="CCFFCC"/>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dirty="0">
                <a:ln>
                  <a:noFill/>
                </a:ln>
                <a:solidFill>
                  <a:srgbClr val="000000"/>
                </a:solidFill>
                <a:effectLst/>
                <a:uLnTx/>
                <a:uFillTx/>
                <a:latin typeface="Arial" charset="0"/>
                <a:ea typeface="+mn-ea"/>
                <a:cs typeface="+mn-cs"/>
              </a:rPr>
              <a:t>Znane są prawdopodobieństwa warunkowe:</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0" noProof="0" dirty="0">
                <a:ln>
                  <a:noFill/>
                </a:ln>
                <a:solidFill>
                  <a:srgbClr val="000000"/>
                </a:solidFill>
                <a:effectLst/>
                <a:uLnTx/>
                <a:uFillTx/>
                <a:latin typeface="Arial" charset="0"/>
                <a:ea typeface="+mn-ea"/>
                <a:cs typeface="+mn-cs"/>
              </a:rPr>
              <a:t>    - P(A</a:t>
            </a:r>
            <a:r>
              <a:rPr kumimoji="0" lang="en-US" sz="2800" b="1" i="0" u="none" strike="noStrike" kern="1200" cap="none" spc="0" normalizeH="0" baseline="0" noProof="0" dirty="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dirty="0">
                <a:ln>
                  <a:noFill/>
                </a:ln>
                <a:solidFill>
                  <a:srgbClr val="000000"/>
                </a:solidFill>
                <a:effectLst/>
                <a:uLnTx/>
                <a:uFillTx/>
                <a:latin typeface="Arial" charset="0"/>
                <a:ea typeface="+mn-ea"/>
                <a:cs typeface="Arial" charset="0"/>
              </a:rPr>
              <a:t>H) = 0,70, - </a:t>
            </a:r>
            <a:r>
              <a:rPr kumimoji="0" lang="pl-PL" sz="2800" b="1" i="0" u="none" strike="noStrike" kern="1200" cap="none" spc="0" normalizeH="0" baseline="0" noProof="0" dirty="0">
                <a:ln>
                  <a:noFill/>
                </a:ln>
                <a:solidFill>
                  <a:srgbClr val="000000"/>
                </a:solidFill>
                <a:effectLst/>
                <a:uLnTx/>
                <a:uFillTx/>
                <a:latin typeface="Arial" charset="0"/>
                <a:ea typeface="+mn-ea"/>
                <a:cs typeface="+mn-cs"/>
              </a:rPr>
              <a:t>P(A</a:t>
            </a:r>
            <a:r>
              <a:rPr kumimoji="0" lang="en-US" sz="2800" b="1" i="0" u="none" strike="noStrike" kern="1200" cap="none" spc="0" normalizeH="0" baseline="0" noProof="0" dirty="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dirty="0">
                <a:ln>
                  <a:noFill/>
                </a:ln>
                <a:solidFill>
                  <a:srgbClr val="000000"/>
                </a:solidFill>
                <a:effectLst/>
                <a:uLnTx/>
                <a:uFillTx/>
                <a:latin typeface="Arial" charset="0"/>
                <a:ea typeface="+mn-ea"/>
                <a:cs typeface="Arial" charset="0"/>
              </a:rPr>
              <a:t>M) = 0,40, - </a:t>
            </a:r>
            <a:r>
              <a:rPr kumimoji="0" lang="pl-PL" sz="2800" b="1" i="0" u="none" strike="noStrike" kern="1200" cap="none" spc="0" normalizeH="0" baseline="0" noProof="0" dirty="0">
                <a:ln>
                  <a:noFill/>
                </a:ln>
                <a:solidFill>
                  <a:srgbClr val="000000"/>
                </a:solidFill>
                <a:effectLst/>
                <a:uLnTx/>
                <a:uFillTx/>
                <a:latin typeface="Arial" charset="0"/>
                <a:ea typeface="+mn-ea"/>
                <a:cs typeface="+mn-cs"/>
              </a:rPr>
              <a:t>P(A</a:t>
            </a:r>
            <a:r>
              <a:rPr kumimoji="0" lang="en-US" sz="2800" b="1" i="0" u="none" strike="noStrike" kern="1200" cap="none" spc="0" normalizeH="0" baseline="0" noProof="0" dirty="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dirty="0">
                <a:ln>
                  <a:noFill/>
                </a:ln>
                <a:solidFill>
                  <a:srgbClr val="000000"/>
                </a:solidFill>
                <a:effectLst/>
                <a:uLnTx/>
                <a:uFillTx/>
                <a:latin typeface="Arial" charset="0"/>
                <a:ea typeface="+mn-ea"/>
                <a:cs typeface="Arial" charset="0"/>
              </a:rPr>
              <a:t>L) = 0,20, </a:t>
            </a:r>
            <a:endParaRPr kumimoji="0" lang="en-US" sz="2800" b="1" i="0" u="none" strike="noStrike" kern="1200" cap="none" spc="0" normalizeH="0" baseline="0" noProof="0" dirty="0">
              <a:ln>
                <a:noFill/>
              </a:ln>
              <a:solidFill>
                <a:srgbClr val="000000"/>
              </a:solidFill>
              <a:effectLst/>
              <a:uLnTx/>
              <a:uFillTx/>
              <a:latin typeface="Arial" charset="0"/>
              <a:ea typeface="+mn-ea"/>
              <a:cs typeface="Arial"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DD82EB-6ABB-463B-BFAE-87630EA32730}"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3794" name="Rectangle 2"/>
          <p:cNvSpPr>
            <a:spLocks noGrp="1" noChangeArrowheads="1"/>
          </p:cNvSpPr>
          <p:nvPr>
            <p:ph type="title"/>
          </p:nvPr>
        </p:nvSpPr>
        <p:spPr/>
        <p:txBody>
          <a:bodyPr/>
          <a:lstStyle/>
          <a:p>
            <a:r>
              <a:rPr lang="pl-PL" sz="4000"/>
              <a:t>PRZYKŁAD 2 - ZASTOSOWANIA OGÓLNEGO TWIERDZENIA BAYESA</a:t>
            </a:r>
          </a:p>
        </p:txBody>
      </p:sp>
      <p:sp>
        <p:nvSpPr>
          <p:cNvPr id="33795" name="Rectangle 3"/>
          <p:cNvSpPr>
            <a:spLocks noGrp="1" noChangeArrowheads="1"/>
          </p:cNvSpPr>
          <p:nvPr>
            <p:ph type="body" idx="1"/>
          </p:nvPr>
        </p:nvSpPr>
        <p:spPr>
          <a:xfrm>
            <a:off x="395288" y="1844675"/>
            <a:ext cx="8496300" cy="1081088"/>
          </a:xfrm>
          <a:solidFill>
            <a:srgbClr val="CCFFFF"/>
          </a:solidFill>
        </p:spPr>
        <p:txBody>
          <a:bodyPr/>
          <a:lstStyle/>
          <a:p>
            <a:pPr algn="just"/>
            <a:r>
              <a:rPr lang="pl-PL" dirty="0"/>
              <a:t>Zastosujmy uogólnioną postać twierdzenia Bayesa opisuje wzór (7) dla n=3.</a:t>
            </a:r>
          </a:p>
        </p:txBody>
      </p:sp>
      <p:sp>
        <p:nvSpPr>
          <p:cNvPr id="33796" name="Rectangle 4"/>
          <p:cNvSpPr>
            <a:spLocks noChangeArrowheads="1"/>
          </p:cNvSpPr>
          <p:nvPr/>
        </p:nvSpPr>
        <p:spPr bwMode="auto">
          <a:xfrm>
            <a:off x="179390" y="2997202"/>
            <a:ext cx="8713787" cy="2016125"/>
          </a:xfrm>
          <a:prstGeom prst="rect">
            <a:avLst/>
          </a:prstGeom>
          <a:solidFill>
            <a:srgbClr val="FFFF99"/>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Wzór (7) jest wzorem na prawdopodobieństwo zdarzenia H pod warunkiem, że zajdzie A.</a:t>
            </a:r>
            <a:endParaRPr kumimoji="0" lang="pl-PL" sz="2800" b="1" i="0" u="none" strike="noStrike" kern="1200" cap="none" spc="0" normalizeH="0" baseline="-25000" noProof="0">
              <a:ln>
                <a:noFill/>
              </a:ln>
              <a:solidFill>
                <a:srgbClr val="000000"/>
              </a:solidFill>
              <a:effectLst/>
              <a:uLnTx/>
              <a:uFillTx/>
              <a:latin typeface="Arial" charset="0"/>
              <a:ea typeface="+mn-ea"/>
              <a:cs typeface="+mn-cs"/>
            </a:endParaRPr>
          </a:p>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25000" noProof="0">
                <a:ln>
                  <a:noFill/>
                </a:ln>
                <a:solidFill>
                  <a:srgbClr val="000000"/>
                </a:solidFill>
                <a:effectLst/>
                <a:uLnTx/>
                <a:uFillTx/>
                <a:latin typeface="Arial" charset="0"/>
                <a:ea typeface="+mn-ea"/>
                <a:cs typeface="+mn-cs"/>
              </a:rPr>
              <a:t>       </a:t>
            </a:r>
            <a:r>
              <a:rPr kumimoji="0" lang="pl-PL" sz="2800" b="1" i="0" u="none" strike="noStrike" kern="1200" cap="none" spc="0" normalizeH="0" baseline="0" noProof="0">
                <a:ln>
                  <a:noFill/>
                </a:ln>
                <a:solidFill>
                  <a:srgbClr val="000000"/>
                </a:solidFill>
                <a:effectLst/>
                <a:uLnTx/>
                <a:uFillTx/>
                <a:latin typeface="Arial" charset="0"/>
                <a:ea typeface="+mn-ea"/>
                <a:cs typeface="+mn-cs"/>
              </a:rPr>
              <a:t>P(H</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A) = P(A</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H) </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P(H) / </a:t>
            </a:r>
          </a:p>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             ((P(A)</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H)P(H)+ P(A)</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M)P(M)+ P(A)</a:t>
            </a:r>
            <a:r>
              <a:rPr kumimoji="0" lang="en-US" sz="2800" b="1" i="0" u="none" strike="noStrike" kern="1200" cap="none" spc="0" normalizeH="0" baseline="0" noProof="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a:ln>
                  <a:noFill/>
                </a:ln>
                <a:solidFill>
                  <a:srgbClr val="000000"/>
                </a:solidFill>
                <a:effectLst/>
                <a:uLnTx/>
                <a:uFillTx/>
                <a:latin typeface="Arial" charset="0"/>
                <a:ea typeface="+mn-ea"/>
                <a:cs typeface="Arial" charset="0"/>
              </a:rPr>
              <a:t>L)P(L)). </a:t>
            </a:r>
            <a:endParaRPr kumimoji="0" lang="en-US" sz="28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3797" name="Rectangle 5"/>
          <p:cNvSpPr>
            <a:spLocks noChangeArrowheads="1"/>
          </p:cNvSpPr>
          <p:nvPr/>
        </p:nvSpPr>
        <p:spPr bwMode="auto">
          <a:xfrm>
            <a:off x="179390" y="5157790"/>
            <a:ext cx="8713787" cy="1512887"/>
          </a:xfrm>
          <a:prstGeom prst="rect">
            <a:avLst/>
          </a:prstGeom>
          <a:solidFill>
            <a:srgbClr val="CCFFCC"/>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dirty="0">
                <a:ln>
                  <a:noFill/>
                </a:ln>
                <a:solidFill>
                  <a:srgbClr val="000000"/>
                </a:solidFill>
                <a:effectLst/>
                <a:uLnTx/>
                <a:uFillTx/>
                <a:latin typeface="Arial" charset="0"/>
                <a:ea typeface="+mn-ea"/>
                <a:cs typeface="+mn-cs"/>
              </a:rPr>
              <a:t>Po wstawieniu wartości do wzoru (7) mamy:</a:t>
            </a:r>
          </a:p>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0" noProof="0" dirty="0">
                <a:ln>
                  <a:noFill/>
                </a:ln>
                <a:solidFill>
                  <a:srgbClr val="000000"/>
                </a:solidFill>
                <a:effectLst/>
                <a:uLnTx/>
                <a:uFillTx/>
                <a:latin typeface="Arial" charset="0"/>
                <a:ea typeface="+mn-ea"/>
                <a:cs typeface="+mn-cs"/>
              </a:rPr>
              <a:t>   (H</a:t>
            </a:r>
            <a:r>
              <a:rPr kumimoji="0" lang="en-US" sz="2800" b="1" i="0" u="none" strike="noStrike" kern="1200" cap="none" spc="0" normalizeH="0" baseline="0" noProof="0" dirty="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dirty="0">
                <a:ln>
                  <a:noFill/>
                </a:ln>
                <a:solidFill>
                  <a:srgbClr val="000000"/>
                </a:solidFill>
                <a:effectLst/>
                <a:uLnTx/>
                <a:uFillTx/>
                <a:latin typeface="Arial" charset="0"/>
                <a:ea typeface="+mn-ea"/>
                <a:cs typeface="Arial" charset="0"/>
              </a:rPr>
              <a:t>A)=0,70</a:t>
            </a:r>
            <a:r>
              <a:rPr kumimoji="0" lang="en-US" sz="2800" b="1" i="0" u="none" strike="noStrike" kern="1200" cap="none" spc="0" normalizeH="0" baseline="0" noProof="0" dirty="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dirty="0">
                <a:ln>
                  <a:noFill/>
                </a:ln>
                <a:solidFill>
                  <a:srgbClr val="000000"/>
                </a:solidFill>
                <a:effectLst/>
                <a:uLnTx/>
                <a:uFillTx/>
                <a:latin typeface="Arial" charset="0"/>
                <a:ea typeface="+mn-ea"/>
                <a:cs typeface="Arial" charset="0"/>
              </a:rPr>
              <a:t>0,30/(0,70</a:t>
            </a:r>
            <a:r>
              <a:rPr kumimoji="0" lang="en-US" sz="2800" b="1" i="0" u="none" strike="noStrike" kern="1200" cap="none" spc="0" normalizeH="0" baseline="0" noProof="0" dirty="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dirty="0">
                <a:ln>
                  <a:noFill/>
                </a:ln>
                <a:solidFill>
                  <a:srgbClr val="000000"/>
                </a:solidFill>
                <a:effectLst/>
                <a:uLnTx/>
                <a:uFillTx/>
                <a:latin typeface="Arial" charset="0"/>
                <a:ea typeface="+mn-ea"/>
                <a:cs typeface="Arial" charset="0"/>
              </a:rPr>
              <a:t>0,30+0,40</a:t>
            </a:r>
            <a:r>
              <a:rPr kumimoji="0" lang="en-US" sz="2800" b="1" i="0" u="none" strike="noStrike" kern="1200" cap="none" spc="0" normalizeH="0" baseline="0" noProof="0" dirty="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dirty="0">
                <a:ln>
                  <a:noFill/>
                </a:ln>
                <a:solidFill>
                  <a:srgbClr val="000000"/>
                </a:solidFill>
                <a:effectLst/>
                <a:uLnTx/>
                <a:uFillTx/>
                <a:latin typeface="Arial" charset="0"/>
                <a:ea typeface="+mn-ea"/>
                <a:cs typeface="Arial" charset="0"/>
              </a:rPr>
              <a:t>0,50+0,20</a:t>
            </a:r>
            <a:r>
              <a:rPr kumimoji="0" lang="en-US" sz="2800" b="1" i="0" u="none" strike="noStrike" kern="1200" cap="none" spc="0" normalizeH="0" baseline="0" noProof="0" dirty="0">
                <a:ln>
                  <a:noFill/>
                </a:ln>
                <a:solidFill>
                  <a:srgbClr val="000000"/>
                </a:solidFill>
                <a:effectLst/>
                <a:uLnTx/>
                <a:uFillTx/>
                <a:latin typeface="Arial" charset="0"/>
                <a:ea typeface="+mn-ea"/>
                <a:cs typeface="Arial" charset="0"/>
              </a:rPr>
              <a:t>·</a:t>
            </a:r>
            <a:r>
              <a:rPr kumimoji="0" lang="pl-PL" sz="2800" b="1" i="0" u="none" strike="noStrike" kern="1200" cap="none" spc="0" normalizeH="0" baseline="0" noProof="0" dirty="0">
                <a:ln>
                  <a:noFill/>
                </a:ln>
                <a:solidFill>
                  <a:srgbClr val="000000"/>
                </a:solidFill>
                <a:effectLst/>
                <a:uLnTx/>
                <a:uFillTx/>
                <a:latin typeface="Arial" charset="0"/>
                <a:ea typeface="+mn-ea"/>
                <a:cs typeface="Arial" charset="0"/>
              </a:rPr>
              <a:t>0,20)=</a:t>
            </a:r>
          </a:p>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0" noProof="0" dirty="0">
                <a:ln>
                  <a:noFill/>
                </a:ln>
                <a:solidFill>
                  <a:srgbClr val="000000"/>
                </a:solidFill>
                <a:effectLst/>
                <a:uLnTx/>
                <a:uFillTx/>
                <a:latin typeface="Arial" charset="0"/>
                <a:ea typeface="+mn-ea"/>
                <a:cs typeface="Arial" charset="0"/>
              </a:rPr>
              <a:t>              = 0,467.</a:t>
            </a:r>
            <a:endParaRPr kumimoji="0" lang="en-US" sz="2800" b="1" i="0" u="none" strike="noStrike" kern="1200" cap="none" spc="0" normalizeH="0" baseline="0" noProof="0" dirty="0">
              <a:ln>
                <a:noFill/>
              </a:ln>
              <a:solidFill>
                <a:srgbClr val="000000"/>
              </a:solidFill>
              <a:effectLst/>
              <a:uLnTx/>
              <a:uFillTx/>
              <a:latin typeface="Arial" charset="0"/>
              <a:ea typeface="+mn-ea"/>
              <a:cs typeface="Arial"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EC42E5-C1AE-498D-808A-14939AD42C32}"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5842" name="Rectangle 2"/>
          <p:cNvSpPr>
            <a:spLocks noGrp="1" noChangeArrowheads="1"/>
          </p:cNvSpPr>
          <p:nvPr>
            <p:ph type="title"/>
          </p:nvPr>
        </p:nvSpPr>
        <p:spPr/>
        <p:txBody>
          <a:bodyPr/>
          <a:lstStyle/>
          <a:p>
            <a:r>
              <a:rPr lang="pl-PL" sz="4000"/>
              <a:t>BAYESOWSKA ANALIZA PRAWDOPODOBIEŃSTW</a:t>
            </a:r>
          </a:p>
        </p:txBody>
      </p:sp>
      <p:graphicFrame>
        <p:nvGraphicFramePr>
          <p:cNvPr id="35903" name="Group 63"/>
          <p:cNvGraphicFramePr>
            <a:graphicFrameLocks noGrp="1"/>
          </p:cNvGraphicFramePr>
          <p:nvPr>
            <p:ph type="tbl" idx="1"/>
          </p:nvPr>
        </p:nvGraphicFramePr>
        <p:xfrm>
          <a:off x="250825" y="1981200"/>
          <a:ext cx="8642350" cy="4298316"/>
        </p:xfrm>
        <a:graphic>
          <a:graphicData uri="http://schemas.openxmlformats.org/drawingml/2006/table">
            <a:tbl>
              <a:tblPr/>
              <a:tblGrid>
                <a:gridCol w="1512888">
                  <a:extLst>
                    <a:ext uri="{9D8B030D-6E8A-4147-A177-3AD203B41FA5}">
                      <a16:colId xmlns:a16="http://schemas.microsoft.com/office/drawing/2014/main" val="20000"/>
                    </a:ext>
                  </a:extLst>
                </a:gridCol>
                <a:gridCol w="1800225">
                  <a:extLst>
                    <a:ext uri="{9D8B030D-6E8A-4147-A177-3AD203B41FA5}">
                      <a16:colId xmlns:a16="http://schemas.microsoft.com/office/drawing/2014/main" val="20001"/>
                    </a:ext>
                  </a:extLst>
                </a:gridCol>
                <a:gridCol w="1800225">
                  <a:extLst>
                    <a:ext uri="{9D8B030D-6E8A-4147-A177-3AD203B41FA5}">
                      <a16:colId xmlns:a16="http://schemas.microsoft.com/office/drawing/2014/main" val="20002"/>
                    </a:ext>
                  </a:extLst>
                </a:gridCol>
                <a:gridCol w="1800225">
                  <a:extLst>
                    <a:ext uri="{9D8B030D-6E8A-4147-A177-3AD203B41FA5}">
                      <a16:colId xmlns:a16="http://schemas.microsoft.com/office/drawing/2014/main" val="20003"/>
                    </a:ext>
                  </a:extLst>
                </a:gridCol>
                <a:gridCol w="1728787">
                  <a:extLst>
                    <a:ext uri="{9D8B030D-6E8A-4147-A177-3AD203B41FA5}">
                      <a16:colId xmlns:a16="http://schemas.microsoft.com/office/drawing/2014/main" val="20004"/>
                    </a:ext>
                  </a:extLst>
                </a:gridCol>
              </a:tblGrid>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dirty="0">
                          <a:ln>
                            <a:noFill/>
                          </a:ln>
                          <a:solidFill>
                            <a:schemeClr val="tx1"/>
                          </a:solidFill>
                          <a:effectLst/>
                          <a:latin typeface="Arial" charset="0"/>
                        </a:rPr>
                        <a:t>Zdarzenie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Prawdopodobieństwo aprioryczne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Prawdopodobieństwo warunkowe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Prawdopodobieństwo łączne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Prawdopodobieństwo aposteriori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3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P(H) = 0,30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P(A</a:t>
                      </a:r>
                      <a:r>
                        <a:rPr kumimoji="0" lang="en-US" sz="2000" b="1" i="0" u="none" strike="noStrike" cap="none" normalizeH="0" baseline="0">
                          <a:ln>
                            <a:noFill/>
                          </a:ln>
                          <a:solidFill>
                            <a:schemeClr val="tx1"/>
                          </a:solidFill>
                          <a:effectLst/>
                          <a:latin typeface="Arial" charset="0"/>
                          <a:cs typeface="Arial" charset="0"/>
                        </a:rPr>
                        <a:t>|</a:t>
                      </a:r>
                      <a:r>
                        <a:rPr kumimoji="0" lang="pl-PL" sz="2000" b="1" i="0" u="none" strike="noStrike" cap="none" normalizeH="0" baseline="0">
                          <a:ln>
                            <a:noFill/>
                          </a:ln>
                          <a:solidFill>
                            <a:schemeClr val="tx1"/>
                          </a:solidFill>
                          <a:effectLst/>
                          <a:latin typeface="Arial" charset="0"/>
                          <a:cs typeface="Arial" charset="0"/>
                        </a:rPr>
                        <a:t>H)=0,70</a:t>
                      </a:r>
                      <a:endParaRPr kumimoji="0" lang="en-US" sz="2000" b="1"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P(A</a:t>
                      </a:r>
                      <a:r>
                        <a:rPr kumimoji="0" lang="pl-PL" sz="2000" b="1" i="0" u="none" strike="noStrike" cap="none" normalizeH="0" baseline="0">
                          <a:ln>
                            <a:noFill/>
                          </a:ln>
                          <a:solidFill>
                            <a:schemeClr val="tx1"/>
                          </a:solidFill>
                          <a:effectLst/>
                          <a:latin typeface="Arial" charset="0"/>
                          <a:cs typeface="Arial" charset="0"/>
                        </a:rPr>
                        <a:t>∩H)=0,21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P(H</a:t>
                      </a:r>
                      <a:r>
                        <a:rPr kumimoji="0" lang="en-US" sz="2000" b="1" i="0" u="none" strike="noStrike" cap="none" normalizeH="0" baseline="0">
                          <a:ln>
                            <a:noFill/>
                          </a:ln>
                          <a:solidFill>
                            <a:schemeClr val="tx1"/>
                          </a:solidFill>
                          <a:effectLst/>
                          <a:latin typeface="Arial" charset="0"/>
                          <a:cs typeface="Arial" charset="0"/>
                        </a:rPr>
                        <a:t>|</a:t>
                      </a:r>
                      <a:r>
                        <a:rPr kumimoji="0" lang="pl-PL" sz="2000" b="1" i="0" u="none" strike="noStrike" cap="none" normalizeH="0" baseline="0">
                          <a:ln>
                            <a:noFill/>
                          </a:ln>
                          <a:solidFill>
                            <a:schemeClr val="tx1"/>
                          </a:solidFill>
                          <a:effectLst/>
                          <a:latin typeface="Arial" charset="0"/>
                          <a:cs typeface="Arial" charset="0"/>
                        </a:rPr>
                        <a:t>A)=0,47</a:t>
                      </a:r>
                      <a:endParaRPr kumimoji="0" lang="en-US" sz="2000" b="1"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dirty="0">
                          <a:ln>
                            <a:noFill/>
                          </a:ln>
                          <a:solidFill>
                            <a:schemeClr val="tx1"/>
                          </a:solidFill>
                          <a:effectLst/>
                          <a:latin typeface="Arial" charset="0"/>
                        </a:rPr>
                        <a:t>P(M) = 0,50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dirty="0">
                          <a:ln>
                            <a:noFill/>
                          </a:ln>
                          <a:solidFill>
                            <a:schemeClr val="tx1"/>
                          </a:solidFill>
                          <a:effectLst/>
                          <a:latin typeface="Arial" charset="0"/>
                        </a:rPr>
                        <a:t>P(A</a:t>
                      </a:r>
                      <a:r>
                        <a:rPr kumimoji="0" lang="en-US" sz="2000" b="1" i="0" u="none" strike="noStrike" cap="none" normalizeH="0" baseline="0" dirty="0">
                          <a:ln>
                            <a:noFill/>
                          </a:ln>
                          <a:solidFill>
                            <a:schemeClr val="tx1"/>
                          </a:solidFill>
                          <a:effectLst/>
                          <a:latin typeface="Arial" charset="0"/>
                          <a:cs typeface="Arial" charset="0"/>
                        </a:rPr>
                        <a:t>|</a:t>
                      </a:r>
                      <a:r>
                        <a:rPr kumimoji="0" lang="pl-PL" sz="2000" b="1" i="0" u="none" strike="noStrike" cap="none" normalizeH="0" baseline="0" dirty="0">
                          <a:ln>
                            <a:noFill/>
                          </a:ln>
                          <a:solidFill>
                            <a:schemeClr val="tx1"/>
                          </a:solidFill>
                          <a:effectLst/>
                          <a:latin typeface="Arial" charset="0"/>
                          <a:cs typeface="Arial" charset="0"/>
                        </a:rPr>
                        <a:t>M)=0,40</a:t>
                      </a:r>
                      <a:endParaRPr kumimoji="0" lang="en-US" sz="2000" b="1"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dirty="0">
                          <a:ln>
                            <a:noFill/>
                          </a:ln>
                          <a:solidFill>
                            <a:schemeClr val="tx1"/>
                          </a:solidFill>
                          <a:effectLst/>
                          <a:latin typeface="Arial" charset="0"/>
                        </a:rPr>
                        <a:t>P(M</a:t>
                      </a:r>
                      <a:r>
                        <a:rPr kumimoji="0" lang="pl-PL" sz="2000" b="1" i="0" u="none" strike="noStrike" cap="none" normalizeH="0" baseline="0" dirty="0">
                          <a:ln>
                            <a:noFill/>
                          </a:ln>
                          <a:solidFill>
                            <a:schemeClr val="tx1"/>
                          </a:solidFill>
                          <a:effectLst/>
                          <a:latin typeface="Arial" charset="0"/>
                          <a:cs typeface="Arial" charset="0"/>
                        </a:rPr>
                        <a:t>∩A)=0,20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P(M</a:t>
                      </a:r>
                      <a:r>
                        <a:rPr kumimoji="0" lang="en-US" sz="2000" b="1" i="0" u="none" strike="noStrike" cap="none" normalizeH="0" baseline="0">
                          <a:ln>
                            <a:noFill/>
                          </a:ln>
                          <a:solidFill>
                            <a:schemeClr val="tx1"/>
                          </a:solidFill>
                          <a:effectLst/>
                          <a:latin typeface="Arial" charset="0"/>
                          <a:cs typeface="Arial" charset="0"/>
                        </a:rPr>
                        <a:t>|</a:t>
                      </a:r>
                      <a:r>
                        <a:rPr kumimoji="0" lang="pl-PL" sz="2000" b="1" i="0" u="none" strike="noStrike" cap="none" normalizeH="0" baseline="0">
                          <a:ln>
                            <a:noFill/>
                          </a:ln>
                          <a:solidFill>
                            <a:schemeClr val="tx1"/>
                          </a:solidFill>
                          <a:effectLst/>
                          <a:latin typeface="Arial" charset="0"/>
                          <a:cs typeface="Arial" charset="0"/>
                        </a:rPr>
                        <a:t>A)=0,44</a:t>
                      </a:r>
                      <a:endParaRPr kumimoji="0" lang="en-US" sz="2000" b="1"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3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P(L) = 0,20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P(A</a:t>
                      </a:r>
                      <a:r>
                        <a:rPr kumimoji="0" lang="en-US" sz="2000" b="1" i="0" u="none" strike="noStrike" cap="none" normalizeH="0" baseline="0">
                          <a:ln>
                            <a:noFill/>
                          </a:ln>
                          <a:solidFill>
                            <a:schemeClr val="tx1"/>
                          </a:solidFill>
                          <a:effectLst/>
                          <a:latin typeface="Arial" charset="0"/>
                          <a:cs typeface="Arial" charset="0"/>
                        </a:rPr>
                        <a:t>|</a:t>
                      </a:r>
                      <a:r>
                        <a:rPr kumimoji="0" lang="pl-PL" sz="2000" b="1" i="0" u="none" strike="noStrike" cap="none" normalizeH="0" baseline="0">
                          <a:ln>
                            <a:noFill/>
                          </a:ln>
                          <a:solidFill>
                            <a:schemeClr val="tx1"/>
                          </a:solidFill>
                          <a:effectLst/>
                          <a:latin typeface="Arial" charset="0"/>
                          <a:cs typeface="Arial" charset="0"/>
                        </a:rPr>
                        <a:t>L)=0,20</a:t>
                      </a:r>
                      <a:endParaRPr kumimoji="0" lang="en-US" sz="2000" b="1"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P(A</a:t>
                      </a:r>
                      <a:r>
                        <a:rPr kumimoji="0" lang="pl-PL" sz="2000" b="1" i="0" u="none" strike="noStrike" cap="none" normalizeH="0" baseline="0">
                          <a:ln>
                            <a:noFill/>
                          </a:ln>
                          <a:solidFill>
                            <a:schemeClr val="tx1"/>
                          </a:solidFill>
                          <a:effectLst/>
                          <a:latin typeface="Arial" charset="0"/>
                          <a:cs typeface="Arial" charset="0"/>
                        </a:rPr>
                        <a:t>∩L)=0,04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P(L</a:t>
                      </a:r>
                      <a:r>
                        <a:rPr kumimoji="0" lang="en-US" sz="2000" b="1" i="0" u="none" strike="noStrike" cap="none" normalizeH="0" baseline="0">
                          <a:ln>
                            <a:noFill/>
                          </a:ln>
                          <a:solidFill>
                            <a:schemeClr val="tx1"/>
                          </a:solidFill>
                          <a:effectLst/>
                          <a:latin typeface="Arial" charset="0"/>
                          <a:cs typeface="Arial" charset="0"/>
                        </a:rPr>
                        <a:t>|</a:t>
                      </a:r>
                      <a:r>
                        <a:rPr kumimoji="0" lang="pl-PL" sz="2000" b="1" i="0" u="none" strike="noStrike" cap="none" normalizeH="0" baseline="0">
                          <a:ln>
                            <a:noFill/>
                          </a:ln>
                          <a:solidFill>
                            <a:schemeClr val="tx1"/>
                          </a:solidFill>
                          <a:effectLst/>
                          <a:latin typeface="Arial" charset="0"/>
                          <a:cs typeface="Arial" charset="0"/>
                        </a:rPr>
                        <a:t>A)=0,09</a:t>
                      </a:r>
                      <a:endParaRPr kumimoji="0" lang="en-US" sz="2000" b="1"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Suma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P(A)=0,45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l-PL" sz="2000" b="1" i="0" u="none" strike="noStrike" cap="none" normalizeH="0" baseline="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94FE12-1652-4209-B573-BE2D97AA979D}"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914" name="Rectangle 2"/>
          <p:cNvSpPr>
            <a:spLocks noGrp="1" noChangeArrowheads="1"/>
          </p:cNvSpPr>
          <p:nvPr>
            <p:ph type="title"/>
          </p:nvPr>
        </p:nvSpPr>
        <p:spPr/>
        <p:txBody>
          <a:bodyPr/>
          <a:lstStyle/>
          <a:p>
            <a:r>
              <a:rPr lang="pl-PL" sz="4000"/>
              <a:t>WYKRES DRZEWA </a:t>
            </a:r>
            <a:br>
              <a:rPr lang="pl-PL" sz="4000"/>
            </a:br>
            <a:r>
              <a:rPr lang="pl-PL" sz="4000"/>
              <a:t>DLA PRZYKŁADU 2</a:t>
            </a:r>
          </a:p>
        </p:txBody>
      </p:sp>
      <p:graphicFrame>
        <p:nvGraphicFramePr>
          <p:cNvPr id="38915" name="Object 3"/>
          <p:cNvGraphicFramePr>
            <a:graphicFrameLocks noGrp="1" noChangeAspect="1"/>
          </p:cNvGraphicFramePr>
          <p:nvPr>
            <p:ph idx="1"/>
          </p:nvPr>
        </p:nvGraphicFramePr>
        <p:xfrm>
          <a:off x="0" y="1773238"/>
          <a:ext cx="9144000" cy="5084762"/>
        </p:xfrm>
        <a:graphic>
          <a:graphicData uri="http://schemas.openxmlformats.org/presentationml/2006/ole">
            <mc:AlternateContent xmlns:mc="http://schemas.openxmlformats.org/markup-compatibility/2006">
              <mc:Choice xmlns:v="urn:schemas-microsoft-com:vml" Requires="v">
                <p:oleObj spid="_x0000_s38921" name="SnapGrafx" r:id="rId3" imgW="7080840" imgH="5066280" progId="SnapGrafx">
                  <p:embed/>
                </p:oleObj>
              </mc:Choice>
              <mc:Fallback>
                <p:oleObj name="SnapGrafx" r:id="rId3" imgW="7080840" imgH="5066280" progId="SnapGrafx">
                  <p:embed/>
                  <p:pic>
                    <p:nvPicPr>
                      <p:cNvPr id="3891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9144000" cy="5084762"/>
                      </a:xfrm>
                      <a:prstGeom prst="rect">
                        <a:avLst/>
                      </a:prstGeom>
                      <a:solidFill>
                        <a:srgbClr val="FFFF99"/>
                      </a:solidFill>
                    </p:spPr>
                  </p:pic>
                </p:oleObj>
              </mc:Fallback>
            </mc:AlternateContent>
          </a:graphicData>
        </a:graphic>
      </p:graphicFrame>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658282-F1C3-47A3-A84C-71F0CA1422D7}"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9938" name="Rectangle 2"/>
          <p:cNvSpPr>
            <a:spLocks noGrp="1" noChangeArrowheads="1"/>
          </p:cNvSpPr>
          <p:nvPr>
            <p:ph type="title"/>
          </p:nvPr>
        </p:nvSpPr>
        <p:spPr/>
        <p:txBody>
          <a:bodyPr/>
          <a:lstStyle/>
          <a:p>
            <a:r>
              <a:rPr lang="pl-PL" sz="4000"/>
              <a:t>WNIOSKI PRZYKŁADU 2 </a:t>
            </a:r>
            <a:br>
              <a:rPr lang="pl-PL" sz="4000"/>
            </a:br>
            <a:r>
              <a:rPr lang="pl-PL" sz="4000"/>
              <a:t>Z TWIERDZENIA BAYESA</a:t>
            </a:r>
          </a:p>
        </p:txBody>
      </p:sp>
      <p:sp>
        <p:nvSpPr>
          <p:cNvPr id="39939" name="Rectangle 3"/>
          <p:cNvSpPr>
            <a:spLocks noGrp="1" noChangeArrowheads="1"/>
          </p:cNvSpPr>
          <p:nvPr>
            <p:ph type="body" idx="1"/>
          </p:nvPr>
        </p:nvSpPr>
        <p:spPr>
          <a:xfrm>
            <a:off x="395288" y="1844675"/>
            <a:ext cx="8496300" cy="1441450"/>
          </a:xfrm>
          <a:solidFill>
            <a:srgbClr val="CCFFFF"/>
          </a:solidFill>
        </p:spPr>
        <p:txBody>
          <a:bodyPr/>
          <a:lstStyle/>
          <a:p>
            <a:pPr algn="just"/>
            <a:r>
              <a:rPr lang="pl-PL"/>
              <a:t>Zauważmy, że prawdopodobieństwa  wszystkich stanów – tak apriorycznych jak i aposteriorycznych – sumują się do jedności.</a:t>
            </a:r>
          </a:p>
        </p:txBody>
      </p:sp>
      <p:sp>
        <p:nvSpPr>
          <p:cNvPr id="39940" name="Rectangle 4"/>
          <p:cNvSpPr>
            <a:spLocks noChangeArrowheads="1"/>
          </p:cNvSpPr>
          <p:nvPr/>
        </p:nvSpPr>
        <p:spPr bwMode="auto">
          <a:xfrm>
            <a:off x="395288" y="3357565"/>
            <a:ext cx="8496300" cy="2160587"/>
          </a:xfrm>
          <a:prstGeom prst="rect">
            <a:avLst/>
          </a:prstGeom>
          <a:solidFill>
            <a:srgbClr val="FFFF99"/>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Widzimy, że przy założeniu, że wartość akcji zwyżkuje na giełdzie, prawdopodobieństwa, że gospodarka znajduje się w stanie szybkiego (H), umiarkowanego (M) i powolnego wzrostu, wynoszą kolejno: 0,467, 0,444 i 0,089.</a:t>
            </a:r>
          </a:p>
        </p:txBody>
      </p:sp>
      <p:sp>
        <p:nvSpPr>
          <p:cNvPr id="39941" name="Rectangle 5"/>
          <p:cNvSpPr>
            <a:spLocks noChangeArrowheads="1"/>
          </p:cNvSpPr>
          <p:nvPr/>
        </p:nvSpPr>
        <p:spPr bwMode="auto">
          <a:xfrm>
            <a:off x="107952" y="5661027"/>
            <a:ext cx="8855075" cy="1008063"/>
          </a:xfrm>
          <a:prstGeom prst="rect">
            <a:avLst/>
          </a:prstGeom>
          <a:solidFill>
            <a:srgbClr val="CCFFCC"/>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Istnieje korzyść, jaką odnosimy z posługiwania się tablicą, która polega na wizualizacji obliczeń.</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38523E-F487-4B15-BEA3-E32C2959AA8F}"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010" name="Rectangle 2"/>
          <p:cNvSpPr>
            <a:spLocks noGrp="1" noChangeArrowheads="1"/>
          </p:cNvSpPr>
          <p:nvPr>
            <p:ph type="title"/>
          </p:nvPr>
        </p:nvSpPr>
        <p:spPr/>
        <p:txBody>
          <a:bodyPr/>
          <a:lstStyle/>
          <a:p>
            <a:r>
              <a:rPr lang="pl-PL" sz="4000"/>
              <a:t>WNIOSKI PRZYKŁADU 2 </a:t>
            </a:r>
            <a:br>
              <a:rPr lang="pl-PL" sz="4000"/>
            </a:br>
            <a:r>
              <a:rPr lang="pl-PL" sz="4000"/>
              <a:t>Z TWIERDZENIA BAYESA</a:t>
            </a:r>
          </a:p>
        </p:txBody>
      </p:sp>
      <p:sp>
        <p:nvSpPr>
          <p:cNvPr id="43011" name="Rectangle 3"/>
          <p:cNvSpPr>
            <a:spLocks noGrp="1" noChangeArrowheads="1"/>
          </p:cNvSpPr>
          <p:nvPr>
            <p:ph type="body" sz="half" idx="1"/>
          </p:nvPr>
        </p:nvSpPr>
        <p:spPr>
          <a:xfrm>
            <a:off x="179390" y="1844677"/>
            <a:ext cx="8713787" cy="1376363"/>
          </a:xfrm>
          <a:solidFill>
            <a:srgbClr val="CCFFFF"/>
          </a:solidFill>
        </p:spPr>
        <p:txBody>
          <a:bodyPr/>
          <a:lstStyle/>
          <a:p>
            <a:pPr algn="just"/>
            <a:r>
              <a:rPr lang="pl-PL"/>
              <a:t>Problem z zastosowaniem twierdzenia Bayesa polega na tym, że trzeba bardzo rozważnie posługiwać się informacją aprioryczną.</a:t>
            </a:r>
          </a:p>
        </p:txBody>
      </p:sp>
      <p:graphicFrame>
        <p:nvGraphicFramePr>
          <p:cNvPr id="43012" name="Object 4"/>
          <p:cNvGraphicFramePr>
            <a:graphicFrameLocks noGrp="1" noChangeAspect="1"/>
          </p:cNvGraphicFramePr>
          <p:nvPr>
            <p:ph sz="half" idx="2"/>
          </p:nvPr>
        </p:nvGraphicFramePr>
        <p:xfrm>
          <a:off x="179390" y="3284538"/>
          <a:ext cx="8713787" cy="3573462"/>
        </p:xfrm>
        <a:graphic>
          <a:graphicData uri="http://schemas.openxmlformats.org/presentationml/2006/ole">
            <mc:AlternateContent xmlns:mc="http://schemas.openxmlformats.org/markup-compatibility/2006">
              <mc:Choice xmlns:v="urn:schemas-microsoft-com:vml" Requires="v">
                <p:oleObj spid="_x0000_s39945" name="SnapGrafx" r:id="rId3" imgW="8489520" imgH="4757760" progId="SnapGrafx">
                  <p:embed/>
                </p:oleObj>
              </mc:Choice>
              <mc:Fallback>
                <p:oleObj name="SnapGrafx" r:id="rId3" imgW="8489520" imgH="4757760" progId="SnapGrafx">
                  <p:embed/>
                  <p:pic>
                    <p:nvPicPr>
                      <p:cNvPr id="4301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90" y="3284538"/>
                        <a:ext cx="8713787" cy="3573462"/>
                      </a:xfrm>
                      <a:prstGeom prst="rect">
                        <a:avLst/>
                      </a:prstGeom>
                      <a:solidFill>
                        <a:srgbClr val="CCFFCC"/>
                      </a:solidFill>
                    </p:spPr>
                  </p:pic>
                </p:oleObj>
              </mc:Fallback>
            </mc:AlternateContent>
          </a:graphicData>
        </a:graphic>
      </p:graphicFrame>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20A298-99CF-445E-8FD7-0380808080DA}"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434" name="Rectangle 2"/>
          <p:cNvSpPr>
            <a:spLocks noGrp="1" noChangeArrowheads="1"/>
          </p:cNvSpPr>
          <p:nvPr>
            <p:ph type="title"/>
          </p:nvPr>
        </p:nvSpPr>
        <p:spPr/>
        <p:txBody>
          <a:bodyPr/>
          <a:lstStyle/>
          <a:p>
            <a:r>
              <a:rPr lang="pl-PL"/>
              <a:t>ZAGADNIENIA</a:t>
            </a:r>
          </a:p>
        </p:txBody>
      </p:sp>
      <p:sp>
        <p:nvSpPr>
          <p:cNvPr id="18435" name="Rectangle 3"/>
          <p:cNvSpPr>
            <a:spLocks noGrp="1" noChangeArrowheads="1"/>
          </p:cNvSpPr>
          <p:nvPr>
            <p:ph type="body" idx="1"/>
          </p:nvPr>
        </p:nvSpPr>
        <p:spPr>
          <a:xfrm>
            <a:off x="179390" y="1844675"/>
            <a:ext cx="8785225" cy="2311400"/>
          </a:xfrm>
          <a:solidFill>
            <a:srgbClr val="FFFF99"/>
          </a:solidFill>
        </p:spPr>
        <p:txBody>
          <a:bodyPr/>
          <a:lstStyle/>
          <a:p>
            <a:pPr algn="just"/>
            <a:r>
              <a:rPr lang="pl-PL" sz="2400"/>
              <a:t>Firma eksportowa ma szanse 0,45 zawarcia kontraktu na eksport sprzętu do pewnego kraju, jeżeli o ten kontrakt nie będzie starała się firma konkurencyjna, oraz szanse przeciwne na poziomie 0,25. Ocenia się, iż firma konkurencyjna będzie starała się o kontrakt i wynosi ono 0,40. Jakie jest prawdopodobieństwo zwarcia kontraktu?</a:t>
            </a:r>
          </a:p>
        </p:txBody>
      </p:sp>
      <p:sp>
        <p:nvSpPr>
          <p:cNvPr id="18436" name="Rectangle 4"/>
          <p:cNvSpPr>
            <a:spLocks noChangeArrowheads="1"/>
          </p:cNvSpPr>
          <p:nvPr/>
        </p:nvSpPr>
        <p:spPr bwMode="auto">
          <a:xfrm>
            <a:off x="179390" y="4365625"/>
            <a:ext cx="8785225" cy="2311400"/>
          </a:xfrm>
          <a:prstGeom prst="rect">
            <a:avLst/>
          </a:prstGeom>
          <a:solidFill>
            <a:srgbClr val="CCFFFF"/>
          </a:solidFill>
          <a:ln w="9525">
            <a:noFill/>
            <a:miter lim="800000"/>
            <a:headEnd/>
            <a:tailEnd/>
          </a:ln>
          <a:effectLst/>
        </p:spPr>
        <p:txBody>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Fabryka jest wyposażona w system alarmowy. W razie zagrożenia system działa w 95% przypadkach. Istnieje jednak prawdopodobieństwo 0,02, że system włączy się, gdy nie ma żadnego zagrożenia. Rzeczywiste zagrożenie zdarza się rzadko i wynosi 0,004. Gdy odzywa się system alarmowy, jakie jest prawdopodobieństwo zagrożenia?</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766918-0911-40F4-A804-285D61D051D0}"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458" name="Rectangle 2"/>
          <p:cNvSpPr>
            <a:spLocks noGrp="1" noChangeArrowheads="1"/>
          </p:cNvSpPr>
          <p:nvPr>
            <p:ph type="title"/>
          </p:nvPr>
        </p:nvSpPr>
        <p:spPr/>
        <p:txBody>
          <a:bodyPr/>
          <a:lstStyle/>
          <a:p>
            <a:r>
              <a:rPr lang="pl-PL" dirty="0"/>
              <a:t>BIBLIOGRAFIA</a:t>
            </a:r>
          </a:p>
        </p:txBody>
      </p:sp>
      <p:sp>
        <p:nvSpPr>
          <p:cNvPr id="19459" name="Rectangle 3"/>
          <p:cNvSpPr>
            <a:spLocks noGrp="1" noChangeArrowheads="1"/>
          </p:cNvSpPr>
          <p:nvPr>
            <p:ph type="body" idx="1"/>
          </p:nvPr>
        </p:nvSpPr>
        <p:spPr>
          <a:xfrm>
            <a:off x="683568" y="2101818"/>
            <a:ext cx="8062913" cy="4114800"/>
          </a:xfrm>
          <a:solidFill>
            <a:srgbClr val="FFFF99"/>
          </a:solidFill>
        </p:spPr>
        <p:txBody>
          <a:bodyPr/>
          <a:lstStyle/>
          <a:p>
            <a:pPr>
              <a:lnSpc>
                <a:spcPct val="90000"/>
              </a:lnSpc>
            </a:pPr>
            <a:r>
              <a:rPr lang="pl-PL" sz="2400" u="sng" dirty="0" err="1"/>
              <a:t>Aczel</a:t>
            </a:r>
            <a:r>
              <a:rPr lang="pl-PL" sz="2400" u="sng" dirty="0"/>
              <a:t> A. D.: </a:t>
            </a:r>
            <a:r>
              <a:rPr lang="pl-PL" sz="2400" dirty="0"/>
              <a:t>Statystyka w zarządzaniu, PWN, Warszawa 2000.</a:t>
            </a:r>
          </a:p>
          <a:p>
            <a:pPr>
              <a:lnSpc>
                <a:spcPct val="90000"/>
              </a:lnSpc>
            </a:pPr>
            <a:r>
              <a:rPr lang="pl-PL" sz="2400" u="sng" dirty="0"/>
              <a:t>Gajek L. Kałuszka M.: </a:t>
            </a:r>
            <a:r>
              <a:rPr lang="pl-PL" sz="2400" dirty="0"/>
              <a:t>Wnioskowanie statystyczne – modele i metody. WNT –Warszawa 1998</a:t>
            </a:r>
          </a:p>
          <a:p>
            <a:pPr>
              <a:lnSpc>
                <a:spcPct val="90000"/>
              </a:lnSpc>
            </a:pPr>
            <a:r>
              <a:rPr lang="pl-PL" sz="2400" u="sng" dirty="0" err="1"/>
              <a:t>Korczowski</a:t>
            </a:r>
            <a:r>
              <a:rPr lang="pl-PL" sz="2400" u="sng" dirty="0"/>
              <a:t> A.: </a:t>
            </a:r>
            <a:r>
              <a:rPr lang="pl-PL" sz="2400" dirty="0"/>
              <a:t>Zarządzanie ryzykiem w projektach informatycznych. Helion Gliwice 2010.</a:t>
            </a:r>
          </a:p>
          <a:p>
            <a:pPr>
              <a:lnSpc>
                <a:spcPct val="90000"/>
              </a:lnSpc>
            </a:pPr>
            <a:r>
              <a:rPr lang="pl-PL" sz="2400" u="sng" dirty="0" err="1"/>
              <a:t>Sztencel</a:t>
            </a:r>
            <a:r>
              <a:rPr lang="pl-PL" sz="2400" u="sng" dirty="0"/>
              <a:t> R., Jakubowski J.: </a:t>
            </a:r>
            <a:r>
              <a:rPr lang="pl-PL" sz="2400" dirty="0"/>
              <a:t>Rachunek prawdopodobieństwa dla prawie każdego, Wydawnictwo </a:t>
            </a:r>
            <a:r>
              <a:rPr lang="pl-PL" sz="2400" dirty="0" err="1"/>
              <a:t>Script</a:t>
            </a:r>
            <a:r>
              <a:rPr lang="pl-PL" sz="2400" dirty="0"/>
              <a:t>, Warszawa 2006.</a:t>
            </a:r>
          </a:p>
          <a:p>
            <a:pPr>
              <a:lnSpc>
                <a:spcPct val="90000"/>
              </a:lnSpc>
            </a:pPr>
            <a:r>
              <a:rPr lang="pl-PL" sz="2400" u="sng" dirty="0"/>
              <a:t>Wojciechowski J. </a:t>
            </a:r>
            <a:r>
              <a:rPr lang="pl-PL" sz="2400" u="sng" dirty="0" err="1"/>
              <a:t>Pieńkosz</a:t>
            </a:r>
            <a:r>
              <a:rPr lang="pl-PL" sz="2400" u="sng" dirty="0"/>
              <a:t> K.: </a:t>
            </a:r>
            <a:r>
              <a:rPr lang="pl-PL" sz="2400" dirty="0"/>
              <a:t>Grafy i sieci. PWN Warszawa 2013.</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286000"/>
            <a:ext cx="9144000" cy="1143000"/>
          </a:xfrm>
          <a:solidFill>
            <a:srgbClr val="CCFFFF"/>
          </a:solidFill>
        </p:spPr>
        <p:txBody>
          <a:bodyPr/>
          <a:lstStyle/>
          <a:p>
            <a:r>
              <a:rPr lang="pl-PL" dirty="0"/>
              <a:t>ORGANIZACYJNA REDUKCJA RYZYKA ZAWODOWEGO</a:t>
            </a:r>
          </a:p>
        </p:txBody>
      </p:sp>
      <p:sp>
        <p:nvSpPr>
          <p:cNvPr id="3075" name="Rectangle 3"/>
          <p:cNvSpPr>
            <a:spLocks noGrp="1" noChangeArrowheads="1"/>
          </p:cNvSpPr>
          <p:nvPr>
            <p:ph type="subTitle" idx="1"/>
          </p:nvPr>
        </p:nvSpPr>
        <p:spPr>
          <a:solidFill>
            <a:srgbClr val="CCFFCC"/>
          </a:solidFill>
        </p:spPr>
        <p:txBody>
          <a:bodyPr/>
          <a:lstStyle/>
          <a:p>
            <a:endParaRPr lang="pl-PL" dirty="0"/>
          </a:p>
          <a:p>
            <a:r>
              <a:rPr lang="pl-PL" b="1" dirty="0"/>
              <a:t>ANALIZA </a:t>
            </a:r>
          </a:p>
          <a:p>
            <a:r>
              <a:rPr lang="pl-PL" b="1" dirty="0"/>
              <a:t>RYZYKA ZAWODOWEGO</a:t>
            </a:r>
            <a:endParaRPr lang="pl-PL"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682" y="419231"/>
            <a:ext cx="9144000" cy="1143000"/>
          </a:xfrm>
          <a:solidFill>
            <a:srgbClr val="CCFFFF"/>
          </a:solidFill>
        </p:spPr>
        <p:txBody>
          <a:bodyPr/>
          <a:lstStyle/>
          <a:p>
            <a:r>
              <a:rPr lang="pl-PL" sz="4000" b="1" dirty="0"/>
              <a:t>CZYNNIKI SZKODLIWE I UCIĄŻLIWE</a:t>
            </a:r>
          </a:p>
        </p:txBody>
      </p:sp>
      <p:grpSp>
        <p:nvGrpSpPr>
          <p:cNvPr id="2" name="Symbol zastępczy zawartości 71700"/>
          <p:cNvGrpSpPr>
            <a:grpSpLocks/>
          </p:cNvGrpSpPr>
          <p:nvPr/>
        </p:nvGrpSpPr>
        <p:grpSpPr bwMode="auto">
          <a:xfrm>
            <a:off x="250825" y="2038350"/>
            <a:ext cx="8642350" cy="4414838"/>
            <a:chOff x="1626" y="1284"/>
            <a:chExt cx="2569" cy="2499"/>
          </a:xfrm>
        </p:grpSpPr>
        <p:sp>
          <p:nvSpPr>
            <p:cNvPr id="3" name="_s71710"/>
            <p:cNvSpPr>
              <a:spLocks noChangeShapeType="1"/>
            </p:cNvSpPr>
            <p:nvPr/>
          </p:nvSpPr>
          <p:spPr bwMode="auto">
            <a:xfrm flipH="1">
              <a:off x="2296" y="2533"/>
              <a:ext cx="307"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4" name="_s71709"/>
            <p:cNvSpPr>
              <a:spLocks noChangeArrowheads="1"/>
            </p:cNvSpPr>
            <p:nvPr/>
          </p:nvSpPr>
          <p:spPr bwMode="auto">
            <a:xfrm>
              <a:off x="1682" y="2226"/>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CZYNNIKI</a:t>
              </a:r>
            </a:p>
            <a:p>
              <a:pPr algn="ctr" eaLnBrk="1" hangingPunct="1"/>
              <a:r>
                <a:rPr lang="pl-PL" sz="1800" b="1">
                  <a:cs typeface="Arial" charset="0"/>
                </a:rPr>
                <a:t>PSYCHOFIZYCZNE</a:t>
              </a:r>
            </a:p>
          </p:txBody>
        </p:sp>
        <p:sp>
          <p:nvSpPr>
            <p:cNvPr id="5" name="_s71708"/>
            <p:cNvSpPr>
              <a:spLocks noChangeShapeType="1"/>
            </p:cNvSpPr>
            <p:nvPr/>
          </p:nvSpPr>
          <p:spPr bwMode="auto">
            <a:xfrm>
              <a:off x="2910" y="2840"/>
              <a:ext cx="0" cy="30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6" name="_s71707"/>
            <p:cNvSpPr>
              <a:spLocks noChangeArrowheads="1"/>
            </p:cNvSpPr>
            <p:nvPr/>
          </p:nvSpPr>
          <p:spPr bwMode="auto">
            <a:xfrm>
              <a:off x="2603" y="3147"/>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CZYNNIKI</a:t>
              </a:r>
            </a:p>
            <a:p>
              <a:pPr algn="ctr" eaLnBrk="1" hangingPunct="1"/>
              <a:r>
                <a:rPr lang="pl-PL" sz="1800" b="1">
                  <a:cs typeface="Arial" charset="0"/>
                </a:rPr>
                <a:t>BIOLOGICZNE</a:t>
              </a:r>
            </a:p>
          </p:txBody>
        </p:sp>
        <p:sp>
          <p:nvSpPr>
            <p:cNvPr id="7" name="_s71706"/>
            <p:cNvSpPr>
              <a:spLocks noChangeShapeType="1"/>
            </p:cNvSpPr>
            <p:nvPr/>
          </p:nvSpPr>
          <p:spPr bwMode="auto">
            <a:xfrm>
              <a:off x="3217" y="2533"/>
              <a:ext cx="307"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8" name="_s71705"/>
            <p:cNvSpPr>
              <a:spLocks noChangeArrowheads="1"/>
            </p:cNvSpPr>
            <p:nvPr/>
          </p:nvSpPr>
          <p:spPr bwMode="auto">
            <a:xfrm>
              <a:off x="3524" y="2226"/>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CZYNNIKI</a:t>
              </a:r>
            </a:p>
            <a:p>
              <a:pPr algn="ctr" eaLnBrk="1" hangingPunct="1"/>
              <a:r>
                <a:rPr lang="pl-PL" sz="1800" b="1">
                  <a:cs typeface="Arial" charset="0"/>
                </a:rPr>
                <a:t>CHEMICZNE</a:t>
              </a:r>
            </a:p>
          </p:txBody>
        </p:sp>
        <p:sp>
          <p:nvSpPr>
            <p:cNvPr id="9" name="_s71704"/>
            <p:cNvSpPr>
              <a:spLocks noChangeShapeType="1"/>
            </p:cNvSpPr>
            <p:nvPr/>
          </p:nvSpPr>
          <p:spPr bwMode="auto">
            <a:xfrm flipV="1">
              <a:off x="2910" y="1919"/>
              <a:ext cx="0" cy="30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10" name="_s71703"/>
            <p:cNvSpPr>
              <a:spLocks noChangeArrowheads="1"/>
            </p:cNvSpPr>
            <p:nvPr/>
          </p:nvSpPr>
          <p:spPr bwMode="auto">
            <a:xfrm>
              <a:off x="2603" y="1305"/>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CZYNNIKI</a:t>
              </a:r>
            </a:p>
            <a:p>
              <a:pPr algn="ctr" eaLnBrk="1" hangingPunct="1"/>
              <a:r>
                <a:rPr lang="pl-PL" sz="1800" b="1">
                  <a:cs typeface="Arial" charset="0"/>
                </a:rPr>
                <a:t>FIZYCZNE</a:t>
              </a:r>
            </a:p>
          </p:txBody>
        </p:sp>
        <p:sp>
          <p:nvSpPr>
            <p:cNvPr id="11" name="_s71702"/>
            <p:cNvSpPr>
              <a:spLocks noChangeArrowheads="1"/>
            </p:cNvSpPr>
            <p:nvPr/>
          </p:nvSpPr>
          <p:spPr bwMode="auto">
            <a:xfrm>
              <a:off x="2603" y="2226"/>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folHlink"/>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CZYNNIKI </a:t>
              </a:r>
            </a:p>
            <a:p>
              <a:pPr algn="ctr" eaLnBrk="1" hangingPunct="1"/>
              <a:r>
                <a:rPr lang="pl-PL" sz="1800" b="1">
                  <a:cs typeface="Arial" charset="0"/>
                </a:rPr>
                <a:t>SZKODLIWE</a:t>
              </a:r>
            </a:p>
            <a:p>
              <a:pPr algn="ctr" eaLnBrk="1" hangingPunct="1"/>
              <a:r>
                <a:rPr lang="pl-PL" sz="1800" b="1">
                  <a:cs typeface="Arial" charset="0"/>
                </a:rPr>
                <a:t>I UCIĄŻLIWE</a:t>
              </a:r>
            </a:p>
          </p:txBody>
        </p:sp>
      </p:gr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solidFill>
            <a:srgbClr val="CCFFFF"/>
          </a:solidFill>
        </p:spPr>
        <p:txBody>
          <a:bodyPr/>
          <a:lstStyle/>
          <a:p>
            <a:r>
              <a:rPr lang="pl-PL"/>
              <a:t>TREŚĆ</a:t>
            </a:r>
          </a:p>
        </p:txBody>
      </p:sp>
      <p:sp>
        <p:nvSpPr>
          <p:cNvPr id="4099" name="Rectangle 3"/>
          <p:cNvSpPr>
            <a:spLocks noGrp="1" noChangeArrowheads="1"/>
          </p:cNvSpPr>
          <p:nvPr>
            <p:ph type="body" idx="1"/>
          </p:nvPr>
        </p:nvSpPr>
        <p:spPr>
          <a:xfrm>
            <a:off x="304800" y="1981200"/>
            <a:ext cx="8610600" cy="4572000"/>
          </a:xfrm>
          <a:solidFill>
            <a:srgbClr val="FFFF99"/>
          </a:solidFill>
        </p:spPr>
        <p:txBody>
          <a:bodyPr/>
          <a:lstStyle/>
          <a:p>
            <a:pPr>
              <a:lnSpc>
                <a:spcPct val="90000"/>
              </a:lnSpc>
            </a:pPr>
            <a:r>
              <a:rPr lang="pl-PL" sz="2400" b="1"/>
              <a:t>Elementy i schemat zarządzania ryzykiem zawodowym</a:t>
            </a:r>
          </a:p>
          <a:p>
            <a:pPr>
              <a:lnSpc>
                <a:spcPct val="90000"/>
              </a:lnSpc>
            </a:pPr>
            <a:r>
              <a:rPr lang="pl-PL" sz="2400" b="1"/>
              <a:t>Szacowanie i wartościowanie ryzyka zawodowego</a:t>
            </a:r>
          </a:p>
          <a:p>
            <a:pPr>
              <a:lnSpc>
                <a:spcPct val="90000"/>
              </a:lnSpc>
            </a:pPr>
            <a:r>
              <a:rPr lang="pl-PL" sz="2400" b="1"/>
              <a:t>Redukcja ryzyka przez działania organizacyjne – istota</a:t>
            </a:r>
          </a:p>
          <a:p>
            <a:pPr>
              <a:lnSpc>
                <a:spcPct val="90000"/>
              </a:lnSpc>
            </a:pPr>
            <a:r>
              <a:rPr lang="pl-PL" sz="2400" b="1"/>
              <a:t>Dobór wykonawców i pozwolenia na pracę</a:t>
            </a:r>
          </a:p>
          <a:p>
            <a:pPr>
              <a:lnSpc>
                <a:spcPct val="90000"/>
              </a:lnSpc>
            </a:pPr>
            <a:r>
              <a:rPr lang="pl-PL" sz="2400" b="1"/>
              <a:t>Nadzór na urządzeniami i dokumentacja DTR</a:t>
            </a:r>
          </a:p>
          <a:p>
            <a:pPr>
              <a:lnSpc>
                <a:spcPct val="90000"/>
              </a:lnSpc>
            </a:pPr>
            <a:r>
              <a:rPr lang="pl-PL" sz="2400" b="1"/>
              <a:t>Pomiary i monitorowanie czynników zagrożenia</a:t>
            </a:r>
          </a:p>
          <a:p>
            <a:pPr>
              <a:lnSpc>
                <a:spcPct val="90000"/>
              </a:lnSpc>
            </a:pPr>
            <a:r>
              <a:rPr lang="pl-PL" sz="2400" b="1"/>
              <a:t>Dokumentacja systemu zarządzania bezpieczeństwem</a:t>
            </a:r>
          </a:p>
          <a:p>
            <a:pPr>
              <a:lnSpc>
                <a:spcPct val="90000"/>
              </a:lnSpc>
            </a:pPr>
            <a:r>
              <a:rPr lang="pl-PL" sz="2400" b="1"/>
              <a:t>Procedury, instrukcje i plany postępowania</a:t>
            </a:r>
          </a:p>
          <a:p>
            <a:pPr>
              <a:lnSpc>
                <a:spcPct val="90000"/>
              </a:lnSpc>
            </a:pPr>
            <a:r>
              <a:rPr lang="pl-PL" sz="2400" b="1"/>
              <a:t>Nadzorowanie danych i dokumentacji</a:t>
            </a:r>
          </a:p>
          <a:p>
            <a:pPr>
              <a:lnSpc>
                <a:spcPct val="90000"/>
              </a:lnSpc>
            </a:pPr>
            <a:r>
              <a:rPr lang="pl-PL" sz="2400" b="1"/>
              <a:t>Stosowanie ustaw, norm, przepisów, rozporządzeń i zarządzeń.</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solidFill>
            <a:srgbClr val="CCFFFF"/>
          </a:solidFill>
        </p:spPr>
        <p:txBody>
          <a:bodyPr/>
          <a:lstStyle/>
          <a:p>
            <a:r>
              <a:rPr lang="pl-PL" dirty="0"/>
              <a:t>ELEMENTY RYZYKA ZAWODOWEGO</a:t>
            </a:r>
          </a:p>
        </p:txBody>
      </p:sp>
      <p:graphicFrame>
        <p:nvGraphicFramePr>
          <p:cNvPr id="195587" name="Object 3"/>
          <p:cNvGraphicFramePr>
            <a:graphicFrameLocks noGrp="1" noChangeAspect="1"/>
          </p:cNvGraphicFramePr>
          <p:nvPr>
            <p:ph idx="1"/>
          </p:nvPr>
        </p:nvGraphicFramePr>
        <p:xfrm>
          <a:off x="0" y="2362200"/>
          <a:ext cx="9144000" cy="3962400"/>
        </p:xfrm>
        <a:graphic>
          <a:graphicData uri="http://schemas.openxmlformats.org/presentationml/2006/ole">
            <mc:AlternateContent xmlns:mc="http://schemas.openxmlformats.org/markup-compatibility/2006">
              <mc:Choice xmlns:v="urn:schemas-microsoft-com:vml" Requires="v">
                <p:oleObj spid="_x0000_s40969" name="SnapGrafx" r:id="rId3" imgW="9644040" imgH="3688920" progId="SnapGrafx">
                  <p:embed/>
                </p:oleObj>
              </mc:Choice>
              <mc:Fallback>
                <p:oleObj name="SnapGrafx" r:id="rId3" imgW="9644040" imgH="3688920" progId="SnapGrafx">
                  <p:embed/>
                  <p:pic>
                    <p:nvPicPr>
                      <p:cNvPr id="19558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2200"/>
                        <a:ext cx="9144000" cy="3962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0" y="304800"/>
            <a:ext cx="9144000" cy="1143000"/>
          </a:xfrm>
          <a:solidFill>
            <a:srgbClr val="CCFFFF"/>
          </a:solidFill>
        </p:spPr>
        <p:txBody>
          <a:bodyPr/>
          <a:lstStyle/>
          <a:p>
            <a:r>
              <a:rPr lang="pl-PL" dirty="0"/>
              <a:t>SCHEMAT ZARZĄDZANIA RYZYKIEM ZAWODOWYM</a:t>
            </a:r>
          </a:p>
        </p:txBody>
      </p:sp>
      <p:graphicFrame>
        <p:nvGraphicFramePr>
          <p:cNvPr id="197635" name="Object 3"/>
          <p:cNvGraphicFramePr>
            <a:graphicFrameLocks noGrp="1" noChangeAspect="1"/>
          </p:cNvGraphicFramePr>
          <p:nvPr>
            <p:ph idx="1"/>
          </p:nvPr>
        </p:nvGraphicFramePr>
        <p:xfrm>
          <a:off x="152400" y="1447800"/>
          <a:ext cx="8851900" cy="5410200"/>
        </p:xfrm>
        <a:graphic>
          <a:graphicData uri="http://schemas.openxmlformats.org/presentationml/2006/ole">
            <mc:AlternateContent xmlns:mc="http://schemas.openxmlformats.org/markup-compatibility/2006">
              <mc:Choice xmlns:v="urn:schemas-microsoft-com:vml" Requires="v">
                <p:oleObj spid="_x0000_s41993" name="SnapGrafx" r:id="rId3" imgW="10584360" imgH="7509600" progId="SnapGrafx">
                  <p:embed/>
                </p:oleObj>
              </mc:Choice>
              <mc:Fallback>
                <p:oleObj name="SnapGrafx" r:id="rId3" imgW="10584360" imgH="7509600" progId="SnapGrafx">
                  <p:embed/>
                  <p:pic>
                    <p:nvPicPr>
                      <p:cNvPr id="19763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47800"/>
                        <a:ext cx="8851900" cy="541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0" y="381000"/>
            <a:ext cx="9144000" cy="1143000"/>
          </a:xfrm>
          <a:solidFill>
            <a:srgbClr val="CCFFFF"/>
          </a:solidFill>
        </p:spPr>
        <p:txBody>
          <a:bodyPr/>
          <a:lstStyle/>
          <a:p>
            <a:r>
              <a:rPr lang="pl-PL" dirty="0"/>
              <a:t>TERMINOLOGIA SZACOWANIA </a:t>
            </a:r>
            <a:br>
              <a:rPr lang="pl-PL" dirty="0"/>
            </a:br>
            <a:r>
              <a:rPr lang="pl-PL" dirty="0"/>
              <a:t>I WARTOŚCIOWANIA RYZYKA</a:t>
            </a:r>
          </a:p>
        </p:txBody>
      </p:sp>
      <p:sp>
        <p:nvSpPr>
          <p:cNvPr id="194563" name="Rectangle 3"/>
          <p:cNvSpPr>
            <a:spLocks noChangeArrowheads="1"/>
          </p:cNvSpPr>
          <p:nvPr/>
        </p:nvSpPr>
        <p:spPr bwMode="auto">
          <a:xfrm>
            <a:off x="152400" y="1600200"/>
            <a:ext cx="8839200" cy="2667000"/>
          </a:xfrm>
          <a:prstGeom prst="rect">
            <a:avLst/>
          </a:prstGeom>
          <a:solidFill>
            <a:srgbClr val="CCFFFF"/>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ts val="600"/>
              </a:spcAft>
              <a:buClrTx/>
              <a:buSzTx/>
              <a:buFontTx/>
              <a:buChar char="•"/>
              <a:tabLst/>
              <a:defRPr/>
            </a:pPr>
            <a:r>
              <a:rPr kumimoji="0" lang="pl-PL" sz="2400" b="1" i="0"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Szacowanie ryzyka</a:t>
            </a:r>
            <a:r>
              <a:rPr kumimoji="0" lang="pl-PL"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 jest to nadawanie materialnej cechy wartości elementom ryzyka:</a:t>
            </a:r>
          </a:p>
          <a:p>
            <a:pPr marL="742950" marR="0" lvl="1" indent="-285750" algn="just" defTabSz="914400" rtl="0" eaLnBrk="0" fontAlgn="base" latinLnBrk="0" hangingPunct="0">
              <a:lnSpc>
                <a:spcPct val="100000"/>
              </a:lnSpc>
              <a:spcBef>
                <a:spcPct val="20000"/>
              </a:spcBef>
              <a:spcAft>
                <a:spcPts val="600"/>
              </a:spcAft>
              <a:buClrTx/>
              <a:buSzTx/>
              <a:buFontTx/>
              <a:buChar char="•"/>
              <a:tabLst/>
              <a:defRPr/>
            </a:pPr>
            <a:r>
              <a:rPr kumimoji="0" lang="pl-PL"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ocenianie  prawdopodobieństwa wystąpienia zdarzenia niebezpiecznego,</a:t>
            </a:r>
          </a:p>
          <a:p>
            <a:pPr marL="742950" marR="0" lvl="1" indent="-285750" algn="just" defTabSz="914400" rtl="0" eaLnBrk="0" fontAlgn="base" latinLnBrk="0" hangingPunct="0">
              <a:lnSpc>
                <a:spcPct val="100000"/>
              </a:lnSpc>
              <a:spcBef>
                <a:spcPct val="20000"/>
              </a:spcBef>
              <a:spcAft>
                <a:spcPts val="600"/>
              </a:spcAft>
              <a:buClrTx/>
              <a:buSzTx/>
              <a:buFontTx/>
              <a:buChar char="•"/>
              <a:tabLst/>
              <a:defRPr/>
            </a:pPr>
            <a:r>
              <a:rPr kumimoji="0" lang="pl-PL"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określanie stopnia możliwej straty (konsekwencji związanych ze zdarzeniem).</a:t>
            </a:r>
          </a:p>
        </p:txBody>
      </p:sp>
      <p:sp>
        <p:nvSpPr>
          <p:cNvPr id="194564" name="Rectangle 4"/>
          <p:cNvSpPr>
            <a:spLocks noChangeArrowheads="1"/>
          </p:cNvSpPr>
          <p:nvPr/>
        </p:nvSpPr>
        <p:spPr bwMode="auto">
          <a:xfrm>
            <a:off x="152400" y="4495800"/>
            <a:ext cx="8839200" cy="2133600"/>
          </a:xfrm>
          <a:prstGeom prst="rect">
            <a:avLst/>
          </a:prstGeom>
          <a:solidFill>
            <a:srgbClr val="CCFFCC"/>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ts val="600"/>
              </a:spcAft>
              <a:buClrTx/>
              <a:buSzTx/>
              <a:buFontTx/>
              <a:buChar char="•"/>
              <a:tabLst/>
              <a:defRPr/>
            </a:pPr>
            <a:r>
              <a:rPr kumimoji="0" lang="pl-PL" sz="2400" b="1" i="0" u="sng" strike="noStrike" kern="1200" cap="none" spc="0" normalizeH="0" baseline="0" noProof="0">
                <a:ln>
                  <a:noFill/>
                </a:ln>
                <a:solidFill>
                  <a:srgbClr val="000000"/>
                </a:solidFill>
                <a:effectLst/>
                <a:uLnTx/>
                <a:uFillTx/>
                <a:latin typeface="Arial" charset="0"/>
                <a:ea typeface="+mn-ea"/>
                <a:cs typeface="+mn-cs"/>
              </a:rPr>
              <a:t>Wartościowanie ryzyka</a:t>
            </a:r>
            <a:r>
              <a:rPr kumimoji="0" lang="pl-PL" sz="2400" b="1" i="0" u="none" strike="noStrike" kern="1200" cap="none" spc="0" normalizeH="0" baseline="0" noProof="0">
                <a:ln>
                  <a:noFill/>
                </a:ln>
                <a:solidFill>
                  <a:srgbClr val="000000"/>
                </a:solidFill>
                <a:effectLst/>
                <a:uLnTx/>
                <a:uFillTx/>
                <a:latin typeface="Arial" charset="0"/>
                <a:ea typeface="+mn-ea"/>
                <a:cs typeface="+mn-cs"/>
              </a:rPr>
              <a:t> – jest to:</a:t>
            </a:r>
          </a:p>
          <a:p>
            <a:pPr marL="742950" marR="0" lvl="1" indent="-285750" algn="just" defTabSz="914400" rtl="0" eaLnBrk="0" fontAlgn="base" latinLnBrk="0" hangingPunct="0">
              <a:lnSpc>
                <a:spcPct val="100000"/>
              </a:lnSpc>
              <a:spcBef>
                <a:spcPct val="20000"/>
              </a:spcBef>
              <a:spcAft>
                <a:spcPts val="60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formułowanie sądu o ryzyku,</a:t>
            </a:r>
          </a:p>
          <a:p>
            <a:pPr marL="742950" marR="0" lvl="1" indent="-285750" algn="just" defTabSz="914400" rtl="0" eaLnBrk="0" fontAlgn="base" latinLnBrk="0" hangingPunct="0">
              <a:lnSpc>
                <a:spcPct val="100000"/>
              </a:lnSpc>
              <a:spcBef>
                <a:spcPct val="20000"/>
              </a:spcBef>
              <a:spcAft>
                <a:spcPts val="60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określanie wartości ryzyka według przyjętych kryteriów.</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381000"/>
            <a:ext cx="9144000" cy="1143000"/>
          </a:xfrm>
          <a:solidFill>
            <a:srgbClr val="CCFFFF"/>
          </a:solidFill>
        </p:spPr>
        <p:txBody>
          <a:bodyPr/>
          <a:lstStyle/>
          <a:p>
            <a:r>
              <a:rPr lang="pl-PL" dirty="0"/>
              <a:t>TERMINOLOGIA ANALIZY </a:t>
            </a:r>
            <a:br>
              <a:rPr lang="pl-PL" dirty="0"/>
            </a:br>
            <a:r>
              <a:rPr lang="pl-PL" dirty="0"/>
              <a:t>I OCENY RYZYKA</a:t>
            </a:r>
          </a:p>
        </p:txBody>
      </p:sp>
      <p:sp>
        <p:nvSpPr>
          <p:cNvPr id="196611" name="Rectangle 3"/>
          <p:cNvSpPr>
            <a:spLocks noChangeArrowheads="1"/>
          </p:cNvSpPr>
          <p:nvPr/>
        </p:nvSpPr>
        <p:spPr bwMode="auto">
          <a:xfrm>
            <a:off x="152400" y="1600200"/>
            <a:ext cx="8839200" cy="1219200"/>
          </a:xfrm>
          <a:prstGeom prst="rect">
            <a:avLst/>
          </a:prstGeom>
          <a:solidFill>
            <a:srgbClr val="CCFFFF"/>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ts val="600"/>
              </a:spcAft>
              <a:buClrTx/>
              <a:buSzTx/>
              <a:buFontTx/>
              <a:buChar char="•"/>
              <a:tabLst/>
              <a:defRPr/>
            </a:pPr>
            <a:r>
              <a:rPr kumimoji="0" lang="pl-PL" sz="2400" b="1" i="0"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Analiza ryzyka</a:t>
            </a:r>
            <a:r>
              <a:rPr kumimoji="0" lang="pl-PL"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jest  to badanie ryzyka obejmujące określenie granic obiektu, identyfikację zagrożeń i szacowanie ryzyka.</a:t>
            </a:r>
          </a:p>
        </p:txBody>
      </p:sp>
      <p:sp>
        <p:nvSpPr>
          <p:cNvPr id="196612" name="Rectangle 4"/>
          <p:cNvSpPr>
            <a:spLocks noChangeArrowheads="1"/>
          </p:cNvSpPr>
          <p:nvPr/>
        </p:nvSpPr>
        <p:spPr bwMode="auto">
          <a:xfrm>
            <a:off x="152400" y="2895600"/>
            <a:ext cx="8839200" cy="3733800"/>
          </a:xfrm>
          <a:prstGeom prst="rect">
            <a:avLst/>
          </a:prstGeom>
          <a:solidFill>
            <a:srgbClr val="CCFFCC"/>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ts val="600"/>
              </a:spcAft>
              <a:buClrTx/>
              <a:buSzTx/>
              <a:buFontTx/>
              <a:buChar char="•"/>
              <a:tabLst/>
              <a:defRPr/>
            </a:pPr>
            <a:r>
              <a:rPr kumimoji="0" lang="pl-PL" sz="2400" b="1" i="0" u="sng" strike="noStrike" kern="1200" cap="none" spc="0" normalizeH="0" baseline="0" noProof="0">
                <a:ln>
                  <a:noFill/>
                </a:ln>
                <a:solidFill>
                  <a:srgbClr val="000000"/>
                </a:solidFill>
                <a:effectLst/>
                <a:uLnTx/>
                <a:uFillTx/>
                <a:latin typeface="Arial" charset="0"/>
                <a:ea typeface="+mn-ea"/>
                <a:cs typeface="+mn-cs"/>
              </a:rPr>
              <a:t>Ocena ryzyka</a:t>
            </a:r>
            <a:r>
              <a:rPr kumimoji="0" lang="pl-PL" sz="2400" b="1" i="0" u="none" strike="noStrike" kern="1200" cap="none" spc="0" normalizeH="0" baseline="0" noProof="0">
                <a:ln>
                  <a:noFill/>
                </a:ln>
                <a:solidFill>
                  <a:srgbClr val="000000"/>
                </a:solidFill>
                <a:effectLst/>
                <a:uLnTx/>
                <a:uFillTx/>
                <a:latin typeface="Arial" charset="0"/>
                <a:ea typeface="+mn-ea"/>
                <a:cs typeface="+mn-cs"/>
              </a:rPr>
              <a:t> – jest to:</a:t>
            </a:r>
          </a:p>
          <a:p>
            <a:pPr marL="742950" marR="0" lvl="1" indent="-285750" algn="just" defTabSz="914400" rtl="0" eaLnBrk="0" fontAlgn="base" latinLnBrk="0" hangingPunct="0">
              <a:lnSpc>
                <a:spcPct val="100000"/>
              </a:lnSpc>
              <a:spcBef>
                <a:spcPct val="20000"/>
              </a:spcBef>
              <a:spcAft>
                <a:spcPts val="60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proces analizowania ryzyka oraz wyznaczania ryzyka dopuszczalnego,</a:t>
            </a:r>
          </a:p>
          <a:p>
            <a:pPr marL="742950" marR="0" lvl="1" indent="-285750" algn="just" defTabSz="914400" rtl="0" eaLnBrk="0" fontAlgn="base" latinLnBrk="0" hangingPunct="0">
              <a:lnSpc>
                <a:spcPct val="100000"/>
              </a:lnSpc>
              <a:spcBef>
                <a:spcPct val="20000"/>
              </a:spcBef>
              <a:spcAft>
                <a:spcPts val="60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wydawanie opinii (sądu) o ryzyku obejmujące:</a:t>
            </a:r>
          </a:p>
          <a:p>
            <a:pPr marL="1143000" marR="0" lvl="2" indent="-228600" algn="just" defTabSz="914400" rtl="0" eaLnBrk="0" fontAlgn="base" latinLnBrk="0" hangingPunct="0">
              <a:lnSpc>
                <a:spcPct val="100000"/>
              </a:lnSpc>
              <a:spcBef>
                <a:spcPct val="20000"/>
              </a:spcBef>
              <a:spcAft>
                <a:spcPts val="60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analizę ryzyka,</a:t>
            </a:r>
          </a:p>
          <a:p>
            <a:pPr marL="1143000" marR="0" lvl="2" indent="-228600" algn="just" defTabSz="914400" rtl="0" eaLnBrk="0" fontAlgn="base" latinLnBrk="0" hangingPunct="0">
              <a:lnSpc>
                <a:spcPct val="100000"/>
              </a:lnSpc>
              <a:spcBef>
                <a:spcPct val="20000"/>
              </a:spcBef>
              <a:spcAft>
                <a:spcPts val="60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wartościowanie ryzyka,</a:t>
            </a:r>
          </a:p>
          <a:p>
            <a:pPr marL="1143000" marR="0" lvl="2" indent="-228600" algn="just" defTabSz="914400" rtl="0" eaLnBrk="0" fontAlgn="base" latinLnBrk="0" hangingPunct="0">
              <a:lnSpc>
                <a:spcPct val="100000"/>
              </a:lnSpc>
              <a:spcBef>
                <a:spcPct val="20000"/>
              </a:spcBef>
              <a:spcAft>
                <a:spcPts val="60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decyzję o akceptacji ryzyka lub działania w celu zmniejszenia (redukcji) ryzyka.</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0" y="228600"/>
            <a:ext cx="9144000" cy="1143000"/>
          </a:xfrm>
          <a:solidFill>
            <a:srgbClr val="CCFFFF"/>
          </a:solidFill>
        </p:spPr>
        <p:txBody>
          <a:bodyPr/>
          <a:lstStyle/>
          <a:p>
            <a:r>
              <a:rPr lang="pl-PL"/>
              <a:t>OKREŚLENIE MOŻLIWYCH STRAT </a:t>
            </a:r>
            <a:br>
              <a:rPr lang="pl-PL"/>
            </a:br>
            <a:r>
              <a:rPr lang="pl-PL"/>
              <a:t>PRZY SZACOWANIU RYZYKA</a:t>
            </a:r>
          </a:p>
        </p:txBody>
      </p:sp>
      <p:sp>
        <p:nvSpPr>
          <p:cNvPr id="192515" name="Rectangle 3"/>
          <p:cNvSpPr>
            <a:spLocks noChangeArrowheads="1"/>
          </p:cNvSpPr>
          <p:nvPr/>
        </p:nvSpPr>
        <p:spPr bwMode="auto">
          <a:xfrm>
            <a:off x="381000" y="1447800"/>
            <a:ext cx="8458200" cy="5257800"/>
          </a:xfrm>
          <a:prstGeom prst="rect">
            <a:avLst/>
          </a:prstGeom>
          <a:solidFill>
            <a:srgbClr val="CCFFFF"/>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ts val="600"/>
              </a:spcAft>
              <a:buClrTx/>
              <a:buSzTx/>
              <a:buFontTx/>
              <a:buChar char="•"/>
              <a:tabLst/>
              <a:defRPr/>
            </a:pPr>
            <a:r>
              <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Przy ocenie prawdopodobieństwa strat należy brać pod uwagę:</a:t>
            </a:r>
          </a:p>
          <a:p>
            <a:pPr marL="742950" marR="0" lvl="1" indent="-285750" algn="just" defTabSz="914400" rtl="0" eaLnBrk="0" fontAlgn="base" latinLnBrk="0" hangingPunct="0">
              <a:lnSpc>
                <a:spcPct val="100000"/>
              </a:lnSpc>
              <a:spcBef>
                <a:spcPct val="20000"/>
              </a:spcBef>
              <a:spcAft>
                <a:spcPts val="600"/>
              </a:spcAft>
              <a:buClrTx/>
              <a:buSzTx/>
              <a:buFontTx/>
              <a:buChar char="•"/>
              <a:tabLst/>
              <a:defRPr/>
            </a:pPr>
            <a:r>
              <a:rPr kumimoji="0" lang="pl-PL" sz="2000" b="1" i="1"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obowiązujące prawo</a:t>
            </a:r>
            <a:r>
              <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chroniące:</a:t>
            </a:r>
          </a:p>
          <a:p>
            <a:pPr marL="1143000" marR="0" lvl="2" indent="-228600" algn="just" defTabSz="914400" rtl="0" eaLnBrk="0" fontAlgn="base" latinLnBrk="0" hangingPunct="0">
              <a:lnSpc>
                <a:spcPct val="100000"/>
              </a:lnSpc>
              <a:spcBef>
                <a:spcPct val="20000"/>
              </a:spcBef>
              <a:spcAft>
                <a:spcPts val="600"/>
              </a:spcAft>
              <a:buClrTx/>
              <a:buSzTx/>
              <a:buFontTx/>
              <a:buChar char="•"/>
              <a:tabLst/>
              <a:defRPr/>
            </a:pPr>
            <a:r>
              <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ludzi,</a:t>
            </a:r>
          </a:p>
          <a:p>
            <a:pPr marL="1143000" marR="0" lvl="2" indent="-228600" algn="just" defTabSz="914400" rtl="0" eaLnBrk="0" fontAlgn="base" latinLnBrk="0" hangingPunct="0">
              <a:lnSpc>
                <a:spcPct val="100000"/>
              </a:lnSpc>
              <a:spcBef>
                <a:spcPct val="20000"/>
              </a:spcBef>
              <a:spcAft>
                <a:spcPts val="600"/>
              </a:spcAft>
              <a:buClrTx/>
              <a:buSzTx/>
              <a:buFontTx/>
              <a:buChar char="•"/>
              <a:tabLst/>
              <a:defRPr/>
            </a:pPr>
            <a:r>
              <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przedmioty,</a:t>
            </a:r>
          </a:p>
          <a:p>
            <a:pPr marL="1143000" marR="0" lvl="2" indent="-228600" algn="just" defTabSz="914400" rtl="0" eaLnBrk="0" fontAlgn="base" latinLnBrk="0" hangingPunct="0">
              <a:lnSpc>
                <a:spcPct val="100000"/>
              </a:lnSpc>
              <a:spcBef>
                <a:spcPct val="20000"/>
              </a:spcBef>
              <a:spcAft>
                <a:spcPts val="600"/>
              </a:spcAft>
              <a:buClrTx/>
              <a:buSzTx/>
              <a:buFontTx/>
              <a:buChar char="•"/>
              <a:tabLst/>
              <a:defRPr/>
            </a:pPr>
            <a:r>
              <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środowisko (otoczenie).</a:t>
            </a:r>
          </a:p>
          <a:p>
            <a:pPr marL="742950" marR="0" lvl="1" indent="-285750" algn="just" defTabSz="914400" rtl="0" eaLnBrk="0" fontAlgn="base" latinLnBrk="0" hangingPunct="0">
              <a:lnSpc>
                <a:spcPct val="100000"/>
              </a:lnSpc>
              <a:spcBef>
                <a:spcPct val="20000"/>
              </a:spcBef>
              <a:spcAft>
                <a:spcPts val="600"/>
              </a:spcAft>
              <a:buClrTx/>
              <a:buSzTx/>
              <a:buFontTx/>
              <a:buChar char="•"/>
              <a:tabLst/>
              <a:defRPr/>
            </a:pPr>
            <a:r>
              <a:rPr kumimoji="0" lang="pl-PL" sz="2000" b="1" i="1"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ocenę fizycznego uszkodzenia ciała lub utraty zdrowia</a:t>
            </a:r>
            <a:r>
              <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t>
            </a:r>
          </a:p>
          <a:p>
            <a:pPr marL="1143000" marR="0" lvl="2" indent="-228600" algn="just" defTabSz="914400" rtl="0" eaLnBrk="0" fontAlgn="base" latinLnBrk="0" hangingPunct="0">
              <a:lnSpc>
                <a:spcPct val="100000"/>
              </a:lnSpc>
              <a:spcBef>
                <a:spcPct val="20000"/>
              </a:spcBef>
              <a:spcAft>
                <a:spcPts val="600"/>
              </a:spcAft>
              <a:buClrTx/>
              <a:buSzTx/>
              <a:buFontTx/>
              <a:buChar char="•"/>
              <a:tabLst/>
              <a:defRPr/>
            </a:pPr>
            <a:r>
              <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lekkie (zwykle odwracalne),</a:t>
            </a:r>
          </a:p>
          <a:p>
            <a:pPr marL="1143000" marR="0" lvl="2" indent="-228600" algn="just" defTabSz="914400" rtl="0" eaLnBrk="0" fontAlgn="base" latinLnBrk="0" hangingPunct="0">
              <a:lnSpc>
                <a:spcPct val="100000"/>
              </a:lnSpc>
              <a:spcBef>
                <a:spcPct val="20000"/>
              </a:spcBef>
              <a:spcAft>
                <a:spcPts val="600"/>
              </a:spcAft>
              <a:buClrTx/>
              <a:buSzTx/>
              <a:buFontTx/>
              <a:buChar char="•"/>
              <a:tabLst/>
              <a:defRPr/>
            </a:pPr>
            <a:r>
              <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ciężkie (zwykle nieodwracalne),</a:t>
            </a:r>
          </a:p>
          <a:p>
            <a:pPr marL="1143000" marR="0" lvl="2" indent="-228600" algn="just" defTabSz="914400" rtl="0" eaLnBrk="0" fontAlgn="base" latinLnBrk="0" hangingPunct="0">
              <a:lnSpc>
                <a:spcPct val="100000"/>
              </a:lnSpc>
              <a:spcBef>
                <a:spcPct val="20000"/>
              </a:spcBef>
              <a:spcAft>
                <a:spcPts val="600"/>
              </a:spcAft>
              <a:buClrTx/>
              <a:buSzTx/>
              <a:buFontTx/>
              <a:buChar char="•"/>
              <a:tabLst/>
              <a:defRPr/>
            </a:pPr>
            <a:r>
              <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śmiertelne.</a:t>
            </a:r>
          </a:p>
          <a:p>
            <a:pPr marL="742950" marR="0" lvl="1" indent="-285750" algn="just" defTabSz="914400" rtl="0" eaLnBrk="0" fontAlgn="base" latinLnBrk="0" hangingPunct="0">
              <a:lnSpc>
                <a:spcPct val="100000"/>
              </a:lnSpc>
              <a:spcBef>
                <a:spcPct val="20000"/>
              </a:spcBef>
              <a:spcAft>
                <a:spcPts val="600"/>
              </a:spcAft>
              <a:buClrTx/>
              <a:buSzTx/>
              <a:buFontTx/>
              <a:buChar char="•"/>
              <a:tabLst/>
              <a:defRPr/>
            </a:pPr>
            <a:r>
              <a:rPr kumimoji="0" lang="pl-PL" sz="2000" b="1" i="1"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rozmiar strat:</a:t>
            </a:r>
          </a:p>
          <a:p>
            <a:pPr marL="1143000" marR="0" lvl="2" indent="-228600" algn="just" defTabSz="914400" rtl="0" eaLnBrk="0" fontAlgn="base" latinLnBrk="0" hangingPunct="0">
              <a:lnSpc>
                <a:spcPct val="100000"/>
              </a:lnSpc>
              <a:spcBef>
                <a:spcPct val="20000"/>
              </a:spcBef>
              <a:spcAft>
                <a:spcPts val="600"/>
              </a:spcAft>
              <a:buClrTx/>
              <a:buSzTx/>
              <a:buFontTx/>
              <a:buChar char="•"/>
              <a:tabLst/>
              <a:defRPr/>
            </a:pPr>
            <a:r>
              <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dotyczących jednej osoby,</a:t>
            </a:r>
          </a:p>
          <a:p>
            <a:pPr marL="1143000" marR="0" lvl="2" indent="-228600" algn="just" defTabSz="914400" rtl="0" eaLnBrk="0" fontAlgn="base" latinLnBrk="0" hangingPunct="0">
              <a:lnSpc>
                <a:spcPct val="100000"/>
              </a:lnSpc>
              <a:spcBef>
                <a:spcPct val="20000"/>
              </a:spcBef>
              <a:spcAft>
                <a:spcPts val="600"/>
              </a:spcAft>
              <a:buClrTx/>
              <a:buSzTx/>
              <a:buFontTx/>
              <a:buChar char="•"/>
              <a:tabLst/>
              <a:defRPr/>
            </a:pPr>
            <a:r>
              <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dotyczących wielu osób.</a:t>
            </a:r>
            <a:endParaRPr kumimoji="0" lang="pl-PL"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0" y="228600"/>
            <a:ext cx="9144000" cy="1143000"/>
          </a:xfrm>
          <a:solidFill>
            <a:srgbClr val="CCFFFF"/>
          </a:solidFill>
        </p:spPr>
        <p:txBody>
          <a:bodyPr/>
          <a:lstStyle/>
          <a:p>
            <a:r>
              <a:rPr lang="pl-PL" dirty="0"/>
              <a:t>PRAWDOPODOBIEŃSTWO </a:t>
            </a:r>
            <a:br>
              <a:rPr lang="pl-PL" dirty="0"/>
            </a:br>
            <a:r>
              <a:rPr lang="pl-PL" dirty="0"/>
              <a:t>STRAT W OCENIE RYZYKA</a:t>
            </a:r>
          </a:p>
        </p:txBody>
      </p:sp>
      <p:sp>
        <p:nvSpPr>
          <p:cNvPr id="193539" name="Rectangle 3"/>
          <p:cNvSpPr>
            <a:spLocks noChangeArrowheads="1"/>
          </p:cNvSpPr>
          <p:nvPr/>
        </p:nvSpPr>
        <p:spPr bwMode="auto">
          <a:xfrm>
            <a:off x="228600" y="1447800"/>
            <a:ext cx="8763000" cy="5410200"/>
          </a:xfrm>
          <a:prstGeom prst="rect">
            <a:avLst/>
          </a:prstGeom>
          <a:solidFill>
            <a:srgbClr val="CCFFFF"/>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ts val="600"/>
              </a:spcAft>
              <a:buClrTx/>
              <a:buSzTx/>
              <a:buFontTx/>
              <a:buChar char="•"/>
              <a:tabLst/>
              <a:defRPr/>
            </a:pPr>
            <a:r>
              <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Przy szacowaniu prawdopodobieństwa strat należy uwzględnić:</a:t>
            </a:r>
          </a:p>
          <a:p>
            <a:pPr marL="742950" marR="0" lvl="1" indent="-285750" algn="just" defTabSz="914400" rtl="0" eaLnBrk="0" fontAlgn="base" latinLnBrk="0" hangingPunct="0">
              <a:lnSpc>
                <a:spcPct val="100000"/>
              </a:lnSpc>
              <a:spcBef>
                <a:spcPct val="20000"/>
              </a:spcBef>
              <a:spcAft>
                <a:spcPts val="600"/>
              </a:spcAft>
              <a:buClrTx/>
              <a:buSzTx/>
              <a:buFontTx/>
              <a:buChar char="•"/>
              <a:tabLst/>
              <a:defRPr/>
            </a:pPr>
            <a:r>
              <a:rPr kumimoji="0" lang="pl-PL" sz="2000" b="1" i="1"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częstotliwość i czas narażenia ludzi na działanie zagrożeń związanych z: </a:t>
            </a:r>
            <a:r>
              <a:rPr kumimoji="0" lang="pl-PL" sz="2000" b="1" i="0" u="none" strike="noStrike" kern="1200" cap="none" spc="0" normalizeH="0" baseline="0" noProof="0">
                <a:ln>
                  <a:noFill/>
                </a:ln>
                <a:solidFill>
                  <a:srgbClr val="000000"/>
                </a:solidFill>
                <a:effectLst/>
                <a:uLnTx/>
                <a:uFillTx/>
                <a:latin typeface="Arial" charset="0"/>
                <a:ea typeface="+mn-ea"/>
                <a:cs typeface="+mn-cs"/>
              </a:rPr>
              <a:t>potrzebą dostępu do przestrzeni pracy, rodzajem pracy, okresem ekspozycji, liczbą narażonych osób,</a:t>
            </a:r>
            <a:endPar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742950" marR="0" lvl="1" indent="-285750" algn="just" defTabSz="914400" rtl="0" eaLnBrk="0" fontAlgn="base" latinLnBrk="0" hangingPunct="0">
              <a:lnSpc>
                <a:spcPct val="100000"/>
              </a:lnSpc>
              <a:spcBef>
                <a:spcPct val="20000"/>
              </a:spcBef>
              <a:spcAft>
                <a:spcPts val="600"/>
              </a:spcAft>
              <a:buClrTx/>
              <a:buSzTx/>
              <a:buFontTx/>
              <a:buChar char="•"/>
              <a:tabLst/>
              <a:defRPr/>
            </a:pPr>
            <a:r>
              <a:rPr kumimoji="0" lang="pl-PL" sz="2000" b="1" i="1"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prawdopodobieństwo wystąpienia zdarzenia wywołującego zagrożenie zwracając uwagę na:</a:t>
            </a:r>
            <a:r>
              <a:rPr kumimoji="0" lang="pl-PL" sz="2000" b="1" i="0" u="none" strike="noStrike" kern="1200" cap="none" spc="0" normalizeH="0" baseline="0" noProof="0">
                <a:ln>
                  <a:noFill/>
                </a:ln>
                <a:solidFill>
                  <a:srgbClr val="000000"/>
                </a:solidFill>
                <a:effectLst/>
                <a:uLnTx/>
                <a:uFillTx/>
                <a:latin typeface="Arial" charset="0"/>
                <a:ea typeface="+mn-ea"/>
                <a:cs typeface="+mn-cs"/>
              </a:rPr>
              <a:t> wiarygodność danych, wypadki, które miały miejsce w przeszłości, dane o skutkach zdrowotnych, porównania wartości ryzyka,</a:t>
            </a:r>
            <a:endPar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742950" marR="0" lvl="1" indent="-285750" algn="just" defTabSz="914400" rtl="0" eaLnBrk="0" fontAlgn="base" latinLnBrk="0" hangingPunct="0">
              <a:lnSpc>
                <a:spcPct val="100000"/>
              </a:lnSpc>
              <a:spcBef>
                <a:spcPct val="20000"/>
              </a:spcBef>
              <a:spcAft>
                <a:spcPts val="600"/>
              </a:spcAft>
              <a:buClrTx/>
              <a:buSzTx/>
              <a:buFontTx/>
              <a:buChar char="•"/>
              <a:tabLst/>
              <a:defRPr/>
            </a:pPr>
            <a:r>
              <a:rPr kumimoji="0" lang="pl-PL" sz="2000" b="1" i="1"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możliwość uniknięcia lub ograniczenia strat wynikających:</a:t>
            </a:r>
          </a:p>
          <a:p>
            <a:pPr marL="1143000" marR="0" lvl="2" indent="-228600" algn="just" defTabSz="914400" rtl="0" eaLnBrk="0" fontAlgn="base" latinLnBrk="0" hangingPunct="0">
              <a:lnSpc>
                <a:spcPct val="100000"/>
              </a:lnSpc>
              <a:spcBef>
                <a:spcPct val="20000"/>
              </a:spcBef>
              <a:spcAft>
                <a:spcPts val="600"/>
              </a:spcAft>
              <a:buClrTx/>
              <a:buSzTx/>
              <a:buFontTx/>
              <a:buChar char="•"/>
              <a:tabLst/>
              <a:defRPr/>
            </a:pPr>
            <a:r>
              <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sposobu obsługi urządzenia,</a:t>
            </a:r>
          </a:p>
          <a:p>
            <a:pPr marL="1143000" marR="0" lvl="2" indent="-228600" algn="just" defTabSz="914400" rtl="0" eaLnBrk="0" fontAlgn="base" latinLnBrk="0" hangingPunct="0">
              <a:lnSpc>
                <a:spcPct val="100000"/>
              </a:lnSpc>
              <a:spcBef>
                <a:spcPct val="20000"/>
              </a:spcBef>
              <a:spcAft>
                <a:spcPts val="600"/>
              </a:spcAft>
              <a:buClrTx/>
              <a:buSzTx/>
              <a:buFontTx/>
              <a:buChar char="•"/>
              <a:tabLst/>
              <a:defRPr/>
            </a:pPr>
            <a:r>
              <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prędkości występowania zagrożenia,</a:t>
            </a:r>
          </a:p>
          <a:p>
            <a:pPr marL="1143000" marR="0" lvl="2" indent="-228600" algn="just" defTabSz="914400" rtl="0" eaLnBrk="0" fontAlgn="base" latinLnBrk="0" hangingPunct="0">
              <a:lnSpc>
                <a:spcPct val="100000"/>
              </a:lnSpc>
              <a:spcBef>
                <a:spcPct val="20000"/>
              </a:spcBef>
              <a:spcAft>
                <a:spcPts val="600"/>
              </a:spcAft>
              <a:buClrTx/>
              <a:buSzTx/>
              <a:buFontTx/>
              <a:buChar char="•"/>
              <a:tabLst/>
              <a:defRPr/>
            </a:pPr>
            <a:r>
              <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świadomości ryzyka,</a:t>
            </a:r>
          </a:p>
          <a:p>
            <a:pPr marL="1143000" marR="0" lvl="2" indent="-228600" algn="just" defTabSz="914400" rtl="0" eaLnBrk="0" fontAlgn="base" latinLnBrk="0" hangingPunct="0">
              <a:lnSpc>
                <a:spcPct val="100000"/>
              </a:lnSpc>
              <a:spcBef>
                <a:spcPct val="20000"/>
              </a:spcBef>
              <a:spcAft>
                <a:spcPts val="600"/>
              </a:spcAft>
              <a:buClrTx/>
              <a:buSzTx/>
              <a:buFontTx/>
              <a:buChar char="•"/>
              <a:tabLst/>
              <a:defRPr/>
            </a:pPr>
            <a:r>
              <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możliwości zmniejszenia strat,</a:t>
            </a:r>
          </a:p>
          <a:p>
            <a:pPr marL="1143000" marR="0" lvl="2" indent="-228600" algn="just" defTabSz="914400" rtl="0" eaLnBrk="0" fontAlgn="base" latinLnBrk="0" hangingPunct="0">
              <a:lnSpc>
                <a:spcPct val="100000"/>
              </a:lnSpc>
              <a:spcBef>
                <a:spcPct val="20000"/>
              </a:spcBef>
              <a:spcAft>
                <a:spcPts val="600"/>
              </a:spcAft>
              <a:buClrTx/>
              <a:buSzTx/>
              <a:buFontTx/>
              <a:buChar char="•"/>
              <a:tabLst/>
              <a:defRPr/>
            </a:pPr>
            <a:r>
              <a:rPr kumimoji="0" lang="pl-PL"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wiedzy i praktycznego doświadczenia.</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0" y="381000"/>
            <a:ext cx="9144000" cy="1143000"/>
          </a:xfrm>
          <a:solidFill>
            <a:srgbClr val="CCFFFF"/>
          </a:solidFill>
        </p:spPr>
        <p:txBody>
          <a:bodyPr/>
          <a:lstStyle/>
          <a:p>
            <a:r>
              <a:rPr lang="pl-PL" dirty="0"/>
              <a:t>POGLĄDY I TERMINOLOGIA  DOTYCZĄCA REDUKCJA RYZYKA</a:t>
            </a:r>
          </a:p>
        </p:txBody>
      </p:sp>
      <p:sp>
        <p:nvSpPr>
          <p:cNvPr id="155651" name="Rectangle 3"/>
          <p:cNvSpPr>
            <a:spLocks noGrp="1" noChangeArrowheads="1"/>
          </p:cNvSpPr>
          <p:nvPr>
            <p:ph type="body" idx="1"/>
          </p:nvPr>
        </p:nvSpPr>
        <p:spPr>
          <a:xfrm>
            <a:off x="152400" y="1676400"/>
            <a:ext cx="8839200" cy="1219200"/>
          </a:xfrm>
          <a:solidFill>
            <a:srgbClr val="CCFFCC"/>
          </a:solidFill>
        </p:spPr>
        <p:txBody>
          <a:bodyPr/>
          <a:lstStyle/>
          <a:p>
            <a:pPr algn="just">
              <a:spcAft>
                <a:spcPts val="600"/>
              </a:spcAft>
            </a:pPr>
            <a:r>
              <a:rPr lang="pl-PL" sz="2400" b="1"/>
              <a:t>„</a:t>
            </a:r>
            <a:r>
              <a:rPr lang="pl-PL" sz="2400" b="1" u="sng"/>
              <a:t>Wypadki</a:t>
            </a:r>
            <a:r>
              <a:rPr lang="pl-PL" sz="2400" b="1"/>
              <a:t> to jedynie wytłumaczenie błędów operacyjnych, które spowodowane są zaniedbaniami organizacyjnymi”.</a:t>
            </a:r>
          </a:p>
        </p:txBody>
      </p:sp>
      <p:sp>
        <p:nvSpPr>
          <p:cNvPr id="155652" name="Rectangle 4"/>
          <p:cNvSpPr>
            <a:spLocks noChangeArrowheads="1"/>
          </p:cNvSpPr>
          <p:nvPr/>
        </p:nvSpPr>
        <p:spPr bwMode="auto">
          <a:xfrm>
            <a:off x="152400" y="3048000"/>
            <a:ext cx="8839200" cy="1905000"/>
          </a:xfrm>
          <a:prstGeom prst="rect">
            <a:avLst/>
          </a:prstGeom>
          <a:solidFill>
            <a:srgbClr val="CCFFFF"/>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ts val="600"/>
              </a:spcAft>
              <a:buClrTx/>
              <a:buSzTx/>
              <a:buFontTx/>
              <a:buChar char="•"/>
              <a:tabLst/>
              <a:defRPr/>
            </a:pPr>
            <a:r>
              <a:rPr kumimoji="0" lang="pl-PL" sz="2400" b="1" i="0"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Organizacja</a:t>
            </a:r>
            <a:r>
              <a:rPr kumimoji="0" lang="pl-PL"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 korporacja, spółka, firma, przedsiębiorstwo, organ władzy lub instytucja, albo jakakolwiek ich część lub kombinacja, samodzielna lub nie, publiczna lub prywatna, o własnych zadaniach i administracji.</a:t>
            </a:r>
          </a:p>
        </p:txBody>
      </p:sp>
      <p:sp>
        <p:nvSpPr>
          <p:cNvPr id="155654" name="Rectangle 6"/>
          <p:cNvSpPr>
            <a:spLocks noChangeArrowheads="1"/>
          </p:cNvSpPr>
          <p:nvPr/>
        </p:nvSpPr>
        <p:spPr bwMode="auto">
          <a:xfrm>
            <a:off x="152400" y="5105400"/>
            <a:ext cx="8839200" cy="1295400"/>
          </a:xfrm>
          <a:prstGeom prst="rect">
            <a:avLst/>
          </a:prstGeom>
          <a:solidFill>
            <a:srgbClr val="CCFFCC"/>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ts val="600"/>
              </a:spcAft>
              <a:buClrTx/>
              <a:buSzTx/>
              <a:buFontTx/>
              <a:buChar char="•"/>
              <a:tabLst/>
              <a:defRPr/>
            </a:pPr>
            <a:r>
              <a:rPr kumimoji="0" lang="pl-PL" sz="2400" b="1" i="0" u="sng" strike="noStrike" kern="1200" cap="none" spc="0" normalizeH="0" baseline="0" noProof="0">
                <a:ln>
                  <a:noFill/>
                </a:ln>
                <a:solidFill>
                  <a:srgbClr val="000000"/>
                </a:solidFill>
                <a:effectLst/>
                <a:uLnTx/>
                <a:uFillTx/>
                <a:latin typeface="Arial" charset="0"/>
                <a:ea typeface="+mn-ea"/>
                <a:cs typeface="+mn-cs"/>
              </a:rPr>
              <a:t>Działania korygujące</a:t>
            </a:r>
            <a:r>
              <a:rPr kumimoji="0" lang="pl-PL" sz="2400" b="1" i="0" u="none" strike="noStrike" kern="1200" cap="none" spc="0" normalizeH="0" baseline="0" noProof="0">
                <a:ln>
                  <a:noFill/>
                </a:ln>
                <a:solidFill>
                  <a:srgbClr val="000000"/>
                </a:solidFill>
                <a:effectLst/>
                <a:uLnTx/>
                <a:uFillTx/>
                <a:latin typeface="Arial" charset="0"/>
                <a:ea typeface="+mn-ea"/>
                <a:cs typeface="+mn-cs"/>
              </a:rPr>
              <a:t> – działania podjęte w celu usunięcia niezgodności lub innej niepożądanej sytuacji oraz w celu niedopuszczenia do ich ponownego wystąpienia.</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0" y="381000"/>
            <a:ext cx="9144000" cy="1143000"/>
          </a:xfrm>
          <a:solidFill>
            <a:srgbClr val="CCFFFF"/>
          </a:solidFill>
        </p:spPr>
        <p:txBody>
          <a:bodyPr/>
          <a:lstStyle/>
          <a:p>
            <a:r>
              <a:rPr lang="pl-PL" dirty="0"/>
              <a:t>TERMINOLOGIA  DOTYCZĄCA REDUKCJA RYZYKA</a:t>
            </a:r>
          </a:p>
        </p:txBody>
      </p:sp>
      <p:sp>
        <p:nvSpPr>
          <p:cNvPr id="186372" name="Rectangle 4"/>
          <p:cNvSpPr>
            <a:spLocks noChangeArrowheads="1"/>
          </p:cNvSpPr>
          <p:nvPr/>
        </p:nvSpPr>
        <p:spPr bwMode="auto">
          <a:xfrm>
            <a:off x="152400" y="1828800"/>
            <a:ext cx="8839200" cy="1524000"/>
          </a:xfrm>
          <a:prstGeom prst="rect">
            <a:avLst/>
          </a:prstGeom>
          <a:solidFill>
            <a:srgbClr val="CCFFFF"/>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ts val="600"/>
              </a:spcAft>
              <a:buClrTx/>
              <a:buSzTx/>
              <a:buFontTx/>
              <a:buChar char="•"/>
              <a:tabLst/>
              <a:defRPr/>
            </a:pPr>
            <a:r>
              <a:rPr kumimoji="0" lang="pl-PL" sz="2400" b="1" i="0"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Działania zapobiegawcze</a:t>
            </a:r>
            <a:r>
              <a:rPr kumimoji="0" lang="pl-PL"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 działania podjęte w celu usunięcia przyczyn potencjalnej niezgodności lub innej niepożądanej sytuacji oraz w celu niedopuszczenia do ich wystąpienia.</a:t>
            </a:r>
          </a:p>
        </p:txBody>
      </p:sp>
      <p:sp>
        <p:nvSpPr>
          <p:cNvPr id="186373" name="Rectangle 5"/>
          <p:cNvSpPr>
            <a:spLocks noChangeArrowheads="1"/>
          </p:cNvSpPr>
          <p:nvPr/>
        </p:nvSpPr>
        <p:spPr bwMode="auto">
          <a:xfrm>
            <a:off x="152400" y="3505200"/>
            <a:ext cx="8839200" cy="3048000"/>
          </a:xfrm>
          <a:prstGeom prst="rect">
            <a:avLst/>
          </a:prstGeom>
          <a:solidFill>
            <a:srgbClr val="CCFFCC"/>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ts val="600"/>
              </a:spcAft>
              <a:buClrTx/>
              <a:buSzTx/>
              <a:buFontTx/>
              <a:buChar char="•"/>
              <a:tabLst/>
              <a:defRPr/>
            </a:pPr>
            <a:r>
              <a:rPr kumimoji="0" lang="pl-PL" sz="2400" b="1" i="0" u="sng" strike="noStrike" kern="1200" cap="none" spc="0" normalizeH="0" baseline="0" noProof="0">
                <a:ln>
                  <a:noFill/>
                </a:ln>
                <a:solidFill>
                  <a:srgbClr val="000000"/>
                </a:solidFill>
                <a:effectLst/>
                <a:uLnTx/>
                <a:uFillTx/>
                <a:latin typeface="Arial" charset="0"/>
                <a:ea typeface="+mn-ea"/>
                <a:cs typeface="+mn-cs"/>
              </a:rPr>
              <a:t>Monitorowanie BHP </a:t>
            </a:r>
            <a:r>
              <a:rPr kumimoji="0" lang="pl-PL" sz="2400" b="1" i="0" u="none" strike="noStrike" kern="1200" cap="none" spc="0" normalizeH="0" baseline="0" noProof="0">
                <a:ln>
                  <a:noFill/>
                </a:ln>
                <a:solidFill>
                  <a:srgbClr val="000000"/>
                </a:solidFill>
                <a:effectLst/>
                <a:uLnTx/>
                <a:uFillTx/>
                <a:latin typeface="Arial" charset="0"/>
                <a:ea typeface="+mn-ea"/>
                <a:cs typeface="+mn-cs"/>
              </a:rPr>
              <a:t>– obserwowanie stanu warunków i organizacji pracy, zachowań pracowników oraz wyników działań podejmowanych w celu poprawy bezpieczeństwa i higieny pracy, obejmujące w szczególności identyfikację zagrożeń, pomiary parametrów czynników szkodliwych i niebezpiecznych, ocenę ryzyka zawodowego oraz analizę wypadków przy pracy i chorób zawodowych.</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381000"/>
            <a:ext cx="9144000" cy="1143000"/>
          </a:xfrm>
          <a:solidFill>
            <a:srgbClr val="CCFFFF"/>
          </a:solidFill>
        </p:spPr>
        <p:txBody>
          <a:bodyPr/>
          <a:lstStyle/>
          <a:p>
            <a:r>
              <a:rPr lang="pl-PL"/>
              <a:t>REDUKCJA RYZYKA </a:t>
            </a:r>
            <a:br>
              <a:rPr lang="pl-PL"/>
            </a:br>
            <a:r>
              <a:rPr lang="pl-PL"/>
              <a:t>ŚRODKAMI ORGANIZACYJNYMI</a:t>
            </a:r>
          </a:p>
        </p:txBody>
      </p:sp>
      <p:sp>
        <p:nvSpPr>
          <p:cNvPr id="178179" name="Rectangle 3"/>
          <p:cNvSpPr>
            <a:spLocks noGrp="1" noChangeArrowheads="1"/>
          </p:cNvSpPr>
          <p:nvPr>
            <p:ph type="body" idx="1"/>
          </p:nvPr>
        </p:nvSpPr>
        <p:spPr>
          <a:xfrm>
            <a:off x="152400" y="1600200"/>
            <a:ext cx="8839200" cy="1752600"/>
          </a:xfrm>
          <a:solidFill>
            <a:srgbClr val="CCFFCC"/>
          </a:solidFill>
        </p:spPr>
        <p:txBody>
          <a:bodyPr/>
          <a:lstStyle/>
          <a:p>
            <a:pPr algn="just">
              <a:lnSpc>
                <a:spcPct val="90000"/>
              </a:lnSpc>
            </a:pPr>
            <a:r>
              <a:rPr lang="pl-PL" sz="2400" b="1"/>
              <a:t>Celem stosowania środków organizacyjnych do właściwego rozwiązywania problemów technicznych redukcji ryzyka oraz równocześnie właściwe rozwiązywanie problemów związanych z człowiekiem w środowisku pracy.</a:t>
            </a:r>
          </a:p>
        </p:txBody>
      </p:sp>
      <p:sp>
        <p:nvSpPr>
          <p:cNvPr id="178181" name="Rectangle 5"/>
          <p:cNvSpPr>
            <a:spLocks noChangeArrowheads="1"/>
          </p:cNvSpPr>
          <p:nvPr/>
        </p:nvSpPr>
        <p:spPr bwMode="auto">
          <a:xfrm>
            <a:off x="152400" y="3505200"/>
            <a:ext cx="8839200" cy="3124200"/>
          </a:xfrm>
          <a:prstGeom prst="rect">
            <a:avLst/>
          </a:prstGeom>
          <a:solidFill>
            <a:srgbClr val="CCFFFF"/>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Organizacyjne środki redukcji ryzyka powinny określać:</a:t>
            </a: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systemy pracy, które minimalizują dostęp do stref niebezpiecznych,</a:t>
            </a: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procedury zezwolenia wykonania pracy,</a:t>
            </a: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planowane przeglądy, konserwacje i remonty elementów odpowiedzialnych za bezpieczeństwo,</a:t>
            </a: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instrukcje obsługi i kontroli, oznakowania.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0438" y="332656"/>
            <a:ext cx="9144000" cy="1143000"/>
          </a:xfrm>
          <a:solidFill>
            <a:srgbClr val="CCFFFF"/>
          </a:solidFill>
        </p:spPr>
        <p:txBody>
          <a:bodyPr/>
          <a:lstStyle/>
          <a:p>
            <a:r>
              <a:rPr lang="pl-PL" sz="4000" b="1" dirty="0"/>
              <a:t>DEFINICJE POJĘĆ</a:t>
            </a:r>
          </a:p>
        </p:txBody>
      </p:sp>
      <p:sp>
        <p:nvSpPr>
          <p:cNvPr id="108548" name="Rectangle 4"/>
          <p:cNvSpPr>
            <a:spLocks noGrp="1" noChangeArrowheads="1"/>
          </p:cNvSpPr>
          <p:nvPr>
            <p:ph sz="half" idx="2"/>
          </p:nvPr>
        </p:nvSpPr>
        <p:spPr>
          <a:xfrm>
            <a:off x="224926" y="4177714"/>
            <a:ext cx="8651446" cy="1151558"/>
          </a:xfrm>
          <a:solidFill>
            <a:srgbClr val="FFFF99"/>
          </a:solidFill>
        </p:spPr>
        <p:txBody>
          <a:bodyPr/>
          <a:lstStyle/>
          <a:p>
            <a:r>
              <a:rPr lang="pl-PL" sz="2400" b="1" u="sng" dirty="0"/>
              <a:t>Identyfikacja zagrożenia</a:t>
            </a:r>
            <a:r>
              <a:rPr lang="pl-PL" sz="2400" b="1" dirty="0"/>
              <a:t> – proces rozpoznawania, czy zagrożenie istnieje oraz definiowanie jego charakterystyk (PN – N 18001:2004).</a:t>
            </a:r>
          </a:p>
        </p:txBody>
      </p:sp>
      <p:sp>
        <p:nvSpPr>
          <p:cNvPr id="5" name="Rectangle 3"/>
          <p:cNvSpPr txBox="1">
            <a:spLocks noChangeArrowheads="1"/>
          </p:cNvSpPr>
          <p:nvPr/>
        </p:nvSpPr>
        <p:spPr bwMode="auto">
          <a:xfrm>
            <a:off x="323528" y="1738903"/>
            <a:ext cx="8643998" cy="941383"/>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buFontTx/>
              <a:buChar char="•"/>
              <a:defRPr/>
            </a:pPr>
            <a:r>
              <a:rPr lang="pl-PL" b="1" u="sng" kern="0" dirty="0">
                <a:latin typeface="+mn-lt"/>
              </a:rPr>
              <a:t>Zagrożenie</a:t>
            </a:r>
            <a:r>
              <a:rPr lang="pl-PL" b="1" kern="0" dirty="0">
                <a:latin typeface="+mn-lt"/>
              </a:rPr>
              <a:t> – stan środowiska mogący spowodować wypadek lub chorobę (PN-N 18002-11).</a:t>
            </a:r>
          </a:p>
        </p:txBody>
      </p:sp>
      <p:sp>
        <p:nvSpPr>
          <p:cNvPr id="7" name="Rectangle 3"/>
          <p:cNvSpPr txBox="1">
            <a:spLocks noChangeArrowheads="1"/>
          </p:cNvSpPr>
          <p:nvPr/>
        </p:nvSpPr>
        <p:spPr bwMode="auto">
          <a:xfrm>
            <a:off x="276786" y="2853221"/>
            <a:ext cx="8643998" cy="1151558"/>
          </a:xfrm>
          <a:prstGeom prst="rect">
            <a:avLst/>
          </a:prstGeom>
          <a:solidFill>
            <a:srgbClr val="CCFFCC"/>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buFontTx/>
              <a:buChar char="•"/>
            </a:pPr>
            <a:r>
              <a:rPr lang="pl-PL" b="1" u="sng" dirty="0"/>
              <a:t>Zagrożenie</a:t>
            </a:r>
            <a:r>
              <a:rPr lang="pl-PL" b="1" dirty="0"/>
              <a:t> - źródło lub sytuacja z potencjałem spowodowania obrażeń i złego stanu zdrowia (3.18) PN ISO 45 001: 2018</a:t>
            </a:r>
            <a:endParaRPr lang="pl-PL" b="1" kern="0" dirty="0">
              <a:latin typeface="+mn-lt"/>
            </a:endParaRPr>
          </a:p>
        </p:txBody>
      </p:sp>
      <p:sp>
        <p:nvSpPr>
          <p:cNvPr id="6" name="Rectangle 3"/>
          <p:cNvSpPr txBox="1">
            <a:spLocks noChangeArrowheads="1"/>
          </p:cNvSpPr>
          <p:nvPr/>
        </p:nvSpPr>
        <p:spPr bwMode="auto">
          <a:xfrm>
            <a:off x="250001" y="5530126"/>
            <a:ext cx="8643998" cy="1176711"/>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buFont typeface="Arial" panose="020B0604020202020204" pitchFamily="34" charset="0"/>
              <a:buChar char="•"/>
            </a:pPr>
            <a:r>
              <a:rPr lang="pl-PL" b="1" u="sng" dirty="0">
                <a:latin typeface="Arial" panose="020B0604020202020204" pitchFamily="34" charset="0"/>
                <a:cs typeface="Arial" panose="020B0604020202020204" pitchFamily="34" charset="0"/>
              </a:rPr>
              <a:t>Podatność </a:t>
            </a:r>
            <a:r>
              <a:rPr lang="pl-PL" b="1" dirty="0">
                <a:latin typeface="Arial" panose="020B0604020202020204" pitchFamily="34" charset="0"/>
                <a:cs typeface="Arial" panose="020B0604020202020204" pitchFamily="34" charset="0"/>
              </a:rPr>
              <a:t>– słabość, wrażliwość tworząca pozytywne środowisko dla wystąpienia zagrożenia (PN 27 000:2010.)</a:t>
            </a:r>
            <a:endParaRPr lang="pl-PL" b="1" dirty="0">
              <a:solidFill>
                <a:srgbClr val="0070C0"/>
              </a:solidFill>
              <a:latin typeface="Arial" panose="020B0604020202020204" pitchFamily="34" charset="0"/>
              <a:cs typeface="Arial" panose="020B0604020202020204" pitchFamily="34" charset="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0" y="457200"/>
            <a:ext cx="9144000" cy="1143000"/>
          </a:xfrm>
          <a:solidFill>
            <a:srgbClr val="CCFFFF"/>
          </a:solidFill>
        </p:spPr>
        <p:txBody>
          <a:bodyPr/>
          <a:lstStyle/>
          <a:p>
            <a:r>
              <a:rPr lang="pl-PL" dirty="0"/>
              <a:t>REDUKCJA RYZYKA PRZEZ  DOBÓR PODWYKONAWCÓW </a:t>
            </a:r>
          </a:p>
        </p:txBody>
      </p:sp>
      <p:sp>
        <p:nvSpPr>
          <p:cNvPr id="179203" name="Rectangle 3"/>
          <p:cNvSpPr>
            <a:spLocks noGrp="1" noChangeArrowheads="1"/>
          </p:cNvSpPr>
          <p:nvPr>
            <p:ph type="body" idx="1"/>
          </p:nvPr>
        </p:nvSpPr>
        <p:spPr>
          <a:xfrm>
            <a:off x="152400" y="1752600"/>
            <a:ext cx="8839200" cy="1219200"/>
          </a:xfrm>
          <a:solidFill>
            <a:srgbClr val="CCFFCC"/>
          </a:solidFill>
        </p:spPr>
        <p:txBody>
          <a:bodyPr/>
          <a:lstStyle/>
          <a:p>
            <a:pPr algn="just"/>
            <a:r>
              <a:rPr lang="pl-PL" sz="2400" b="1"/>
              <a:t>Celem doboru podwykonawców jest zapewnienie, że system zarządzania bezpieczeństwem u zleceniobiorcy nie stwarza dodatkowych zagrożeń dla zleceniodawcy.</a:t>
            </a:r>
          </a:p>
        </p:txBody>
      </p:sp>
      <p:sp>
        <p:nvSpPr>
          <p:cNvPr id="179204" name="Rectangle 4"/>
          <p:cNvSpPr>
            <a:spLocks noChangeArrowheads="1"/>
          </p:cNvSpPr>
          <p:nvPr/>
        </p:nvSpPr>
        <p:spPr bwMode="auto">
          <a:xfrm>
            <a:off x="152400" y="3048000"/>
            <a:ext cx="8839200" cy="3657600"/>
          </a:xfrm>
          <a:prstGeom prst="rect">
            <a:avLst/>
          </a:prstGeom>
          <a:solidFill>
            <a:srgbClr val="CCFFFF"/>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pl-PL" sz="2800" b="1" i="0"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Kryteria oceny:</a:t>
            </a: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system doboru i rejestracji podwykonawców,</a:t>
            </a: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system oceny podwykonawców pod kątem bezpieczeństwa pracy,</a:t>
            </a: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organizacja nadzoru nad pracami wykonywanymi przez podwykonawców,</a:t>
            </a: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szkolenie podwykonawców w zakresie zakładowego systemu zarządzania bezpieczeństwem pracy.</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endParaRPr kumimoji="0" lang="pl-PL" sz="2000" b="1"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0" y="152400"/>
            <a:ext cx="9144000" cy="1143000"/>
          </a:xfrm>
          <a:solidFill>
            <a:srgbClr val="CCFFFF"/>
          </a:solidFill>
        </p:spPr>
        <p:txBody>
          <a:bodyPr/>
          <a:lstStyle/>
          <a:p>
            <a:r>
              <a:rPr lang="pl-PL" dirty="0"/>
              <a:t>REDUKCJA RYZYKA </a:t>
            </a:r>
            <a:br>
              <a:rPr lang="pl-PL" dirty="0"/>
            </a:br>
            <a:r>
              <a:rPr lang="pl-PL" dirty="0"/>
              <a:t>PRZEZ ZEZWOLENIA NA PRACĘ</a:t>
            </a:r>
          </a:p>
        </p:txBody>
      </p:sp>
      <p:sp>
        <p:nvSpPr>
          <p:cNvPr id="189443" name="Rectangle 3"/>
          <p:cNvSpPr>
            <a:spLocks noGrp="1" noChangeArrowheads="1"/>
          </p:cNvSpPr>
          <p:nvPr>
            <p:ph type="body" idx="1"/>
          </p:nvPr>
        </p:nvSpPr>
        <p:spPr>
          <a:xfrm>
            <a:off x="304800" y="3657600"/>
            <a:ext cx="8610600" cy="3048000"/>
          </a:xfrm>
          <a:solidFill>
            <a:srgbClr val="CCFFCC"/>
          </a:solidFill>
        </p:spPr>
        <p:txBody>
          <a:bodyPr/>
          <a:lstStyle/>
          <a:p>
            <a:pPr algn="just">
              <a:lnSpc>
                <a:spcPct val="90000"/>
              </a:lnSpc>
            </a:pPr>
            <a:r>
              <a:rPr lang="pl-PL" sz="2800" b="1" u="sng">
                <a:effectLst>
                  <a:outerShdw blurRad="38100" dist="38100" dir="2700000" algn="tl">
                    <a:srgbClr val="FFFFFF"/>
                  </a:outerShdw>
                </a:effectLst>
              </a:rPr>
              <a:t>Kryteria oceny:</a:t>
            </a:r>
          </a:p>
          <a:p>
            <a:pPr lvl="1" algn="just">
              <a:lnSpc>
                <a:spcPct val="90000"/>
              </a:lnSpc>
            </a:pPr>
            <a:r>
              <a:rPr lang="pl-PL" sz="2400" b="1"/>
              <a:t>wykazy prac niebezpiecznych,</a:t>
            </a:r>
          </a:p>
          <a:p>
            <a:pPr lvl="1" algn="just">
              <a:lnSpc>
                <a:spcPct val="90000"/>
              </a:lnSpc>
            </a:pPr>
            <a:r>
              <a:rPr lang="pl-PL" sz="2400" b="1"/>
              <a:t>osoby uprawnione do wydawania zezwoleń,</a:t>
            </a:r>
          </a:p>
          <a:p>
            <a:pPr lvl="1" algn="just">
              <a:lnSpc>
                <a:spcPct val="90000"/>
              </a:lnSpc>
            </a:pPr>
            <a:r>
              <a:rPr lang="pl-PL" sz="2400" b="1"/>
              <a:t>treść zezwoleń, wzory dokumentu i jego treść,</a:t>
            </a:r>
          </a:p>
          <a:p>
            <a:pPr lvl="1" algn="just">
              <a:lnSpc>
                <a:spcPct val="90000"/>
              </a:lnSpc>
            </a:pPr>
            <a:r>
              <a:rPr lang="pl-PL" sz="2400" b="1"/>
              <a:t>rejestracja i przechowywanie zezwoleń,</a:t>
            </a:r>
          </a:p>
          <a:p>
            <a:pPr lvl="1" algn="just">
              <a:lnSpc>
                <a:spcPct val="90000"/>
              </a:lnSpc>
            </a:pPr>
            <a:r>
              <a:rPr lang="pl-PL" sz="2400" b="1"/>
              <a:t> system kontroli wykonywania prac zgodnie z warunkami opisywanymi w zezwoleniu. </a:t>
            </a:r>
          </a:p>
        </p:txBody>
      </p:sp>
      <p:sp>
        <p:nvSpPr>
          <p:cNvPr id="189444" name="Rectangle 4"/>
          <p:cNvSpPr>
            <a:spLocks noChangeArrowheads="1"/>
          </p:cNvSpPr>
          <p:nvPr/>
        </p:nvSpPr>
        <p:spPr bwMode="auto">
          <a:xfrm>
            <a:off x="228600" y="1371600"/>
            <a:ext cx="8763000" cy="2133600"/>
          </a:xfrm>
          <a:prstGeom prst="rect">
            <a:avLst/>
          </a:prstGeom>
          <a:solidFill>
            <a:srgbClr val="FFFF99"/>
          </a:solidFill>
          <a:ln w="9525">
            <a:noFill/>
            <a:miter lim="800000"/>
            <a:headEnd/>
            <a:tailEnd/>
          </a:ln>
          <a:effectLst/>
        </p:spPr>
        <p:txBody>
          <a:bodyPr/>
          <a:lstStyle/>
          <a:p>
            <a:pPr marL="342900" marR="0" lvl="0" indent="-342900" algn="just" defTabSz="914400" rtl="0" eaLnBrk="0" fontAlgn="base" latinLnBrk="0" hangingPunct="0">
              <a:lnSpc>
                <a:spcPct val="9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Celem redukcji ryzyka przez zezwolenia na pracę niebezpieczną jest ograniczenie ryzyka wywołanego koniecznością wykonywania pracy w warunkach ryzyka. W tym zakresie obowiązują przepisy prawne, które obejmują wykazy prac obowiązujące </a:t>
            </a:r>
            <a:r>
              <a:rPr kumimoji="0" lang="pl-PL" sz="2400" b="1" i="0" u="sng" strike="noStrike" kern="1200" cap="none" spc="0" normalizeH="0" baseline="0" noProof="0">
                <a:ln>
                  <a:noFill/>
                </a:ln>
                <a:solidFill>
                  <a:srgbClr val="000000"/>
                </a:solidFill>
                <a:effectLst/>
                <a:uLnTx/>
                <a:uFillTx/>
                <a:latin typeface="Arial" charset="0"/>
                <a:ea typeface="+mn-ea"/>
                <a:cs typeface="+mn-cs"/>
              </a:rPr>
              <a:t>pisemne wymagania na zezwolenie</a:t>
            </a:r>
            <a:r>
              <a:rPr kumimoji="0" lang="pl-PL" sz="2400" b="1" i="0" u="none" strike="noStrike" kern="1200" cap="none" spc="0" normalizeH="0" baseline="0" noProof="0">
                <a:ln>
                  <a:noFill/>
                </a:ln>
                <a:solidFill>
                  <a:srgbClr val="000000"/>
                </a:solidFill>
                <a:effectLst/>
                <a:uLnTx/>
                <a:uFillTx/>
                <a:latin typeface="Arial" charset="0"/>
                <a:ea typeface="+mn-ea"/>
                <a:cs typeface="+mn-cs"/>
              </a:rPr>
              <a:t> do jej wykonywania.</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0" y="152400"/>
            <a:ext cx="9144000" cy="1143000"/>
          </a:xfrm>
          <a:solidFill>
            <a:srgbClr val="CCFFFF"/>
          </a:solidFill>
        </p:spPr>
        <p:txBody>
          <a:bodyPr/>
          <a:lstStyle/>
          <a:p>
            <a:r>
              <a:rPr lang="pl-PL"/>
              <a:t>REDUKCJA RYZYKA </a:t>
            </a:r>
            <a:br>
              <a:rPr lang="pl-PL"/>
            </a:br>
            <a:r>
              <a:rPr lang="pl-PL"/>
              <a:t>PRZEZ NADZÓR URZĄDZEŃ</a:t>
            </a:r>
          </a:p>
        </p:txBody>
      </p:sp>
      <p:sp>
        <p:nvSpPr>
          <p:cNvPr id="188419" name="Rectangle 3"/>
          <p:cNvSpPr>
            <a:spLocks noGrp="1" noChangeArrowheads="1"/>
          </p:cNvSpPr>
          <p:nvPr>
            <p:ph type="body" idx="1"/>
          </p:nvPr>
        </p:nvSpPr>
        <p:spPr>
          <a:xfrm>
            <a:off x="304800" y="4800600"/>
            <a:ext cx="8610600" cy="1905000"/>
          </a:xfrm>
          <a:solidFill>
            <a:srgbClr val="CCFFCC"/>
          </a:solidFill>
        </p:spPr>
        <p:txBody>
          <a:bodyPr/>
          <a:lstStyle/>
          <a:p>
            <a:pPr algn="just"/>
            <a:r>
              <a:rPr lang="pl-PL" sz="2800" b="1" u="sng">
                <a:effectLst>
                  <a:outerShdw blurRad="38100" dist="38100" dir="2700000" algn="tl">
                    <a:srgbClr val="FFFFFF"/>
                  </a:outerShdw>
                </a:effectLst>
              </a:rPr>
              <a:t>Kryteria oceny:</a:t>
            </a:r>
          </a:p>
          <a:p>
            <a:pPr lvl="1" algn="just"/>
            <a:r>
              <a:rPr lang="pl-PL" sz="2400" b="1"/>
              <a:t>wykaz urządzeń poddozorowych,</a:t>
            </a:r>
          </a:p>
          <a:p>
            <a:pPr lvl="1" algn="just"/>
            <a:r>
              <a:rPr lang="pl-PL" sz="2400" b="1"/>
              <a:t>planowanie i wykonanie przeglądów technicznych,</a:t>
            </a:r>
          </a:p>
          <a:p>
            <a:pPr lvl="1" algn="just"/>
            <a:r>
              <a:rPr lang="pl-PL" sz="2400" b="1"/>
              <a:t>współpraca z UDT.</a:t>
            </a:r>
            <a:endParaRPr lang="pl-PL" sz="2400" b="1" u="sng">
              <a:effectLst>
                <a:outerShdw blurRad="38100" dist="38100" dir="2700000" algn="tl">
                  <a:srgbClr val="FFFFFF"/>
                </a:outerShdw>
              </a:effectLst>
            </a:endParaRPr>
          </a:p>
        </p:txBody>
      </p:sp>
      <p:sp>
        <p:nvSpPr>
          <p:cNvPr id="188420" name="Rectangle 4"/>
          <p:cNvSpPr>
            <a:spLocks noChangeArrowheads="1"/>
          </p:cNvSpPr>
          <p:nvPr/>
        </p:nvSpPr>
        <p:spPr bwMode="auto">
          <a:xfrm>
            <a:off x="228600" y="1295400"/>
            <a:ext cx="8763000" cy="3429000"/>
          </a:xfrm>
          <a:prstGeom prst="rect">
            <a:avLst/>
          </a:prstGeom>
          <a:solidFill>
            <a:srgbClr val="FFFF99"/>
          </a:solidFill>
          <a:ln w="9525">
            <a:noFill/>
            <a:miter lim="800000"/>
            <a:headEnd/>
            <a:tailEnd/>
          </a:ln>
          <a:effectLst/>
        </p:spPr>
        <p:txBody>
          <a:bodyPr/>
          <a:lstStyle/>
          <a:p>
            <a:pPr marL="342900" marR="0" lvl="0" indent="-342900" algn="just" defTabSz="914400" rtl="0" eaLnBrk="0" fontAlgn="base" latinLnBrk="0" hangingPunct="0">
              <a:lnSpc>
                <a:spcPct val="9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Celem nadzoru urządzeń jest dążenie do eliminacji zagrożeń przez uzyskanie dopuszczeń przez Urząd Dozoru Technicznego (UDT). Do urządzeń należą:</a:t>
            </a:r>
          </a:p>
          <a:p>
            <a:pPr marL="742950" marR="0" lvl="1" indent="-285750" algn="just" defTabSz="914400" rtl="0" eaLnBrk="0" fontAlgn="base" latinLnBrk="0" hangingPunct="0">
              <a:lnSpc>
                <a:spcPct val="9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kotły parowe i cieczowe,</a:t>
            </a:r>
          </a:p>
          <a:p>
            <a:pPr marL="742950" marR="0" lvl="1" indent="-285750" algn="just" defTabSz="914400" rtl="0" eaLnBrk="0" fontAlgn="base" latinLnBrk="0" hangingPunct="0">
              <a:lnSpc>
                <a:spcPct val="9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zbiorniki stałe i przenośne,</a:t>
            </a:r>
          </a:p>
          <a:p>
            <a:pPr marL="742950" marR="0" lvl="1" indent="-285750" algn="just" defTabSz="914400" rtl="0" eaLnBrk="0" fontAlgn="base" latinLnBrk="0" hangingPunct="0">
              <a:lnSpc>
                <a:spcPct val="9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wytwornice acetylenu,</a:t>
            </a:r>
          </a:p>
          <a:p>
            <a:pPr marL="742950" marR="0" lvl="1" indent="-285750" algn="just" defTabSz="914400" rtl="0" eaLnBrk="0" fontAlgn="base" latinLnBrk="0" hangingPunct="0">
              <a:lnSpc>
                <a:spcPct val="9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rurociągi parowe,</a:t>
            </a:r>
          </a:p>
          <a:p>
            <a:pPr marL="742950" marR="0" lvl="1" indent="-285750" algn="just" defTabSz="914400" rtl="0" eaLnBrk="0" fontAlgn="base" latinLnBrk="0" hangingPunct="0">
              <a:lnSpc>
                <a:spcPct val="9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zbiorniki do przechowywania i transportu materiałów niebezpiecznych.</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0" y="381000"/>
            <a:ext cx="9144000" cy="1143000"/>
          </a:xfrm>
          <a:solidFill>
            <a:srgbClr val="CCFFFF"/>
          </a:solidFill>
        </p:spPr>
        <p:txBody>
          <a:bodyPr/>
          <a:lstStyle/>
          <a:p>
            <a:r>
              <a:rPr lang="pl-PL" dirty="0"/>
              <a:t>REDUKCJA RYZYKA</a:t>
            </a:r>
            <a:br>
              <a:rPr lang="pl-PL" dirty="0"/>
            </a:br>
            <a:r>
              <a:rPr lang="pl-PL" dirty="0"/>
              <a:t> PRZEZ DOKUMENTACJĘ (DTR) </a:t>
            </a:r>
          </a:p>
        </p:txBody>
      </p:sp>
      <p:sp>
        <p:nvSpPr>
          <p:cNvPr id="187395" name="Rectangle 3"/>
          <p:cNvSpPr>
            <a:spLocks noGrp="1" noChangeArrowheads="1"/>
          </p:cNvSpPr>
          <p:nvPr>
            <p:ph type="body" idx="1"/>
          </p:nvPr>
        </p:nvSpPr>
        <p:spPr>
          <a:xfrm>
            <a:off x="152400" y="1600200"/>
            <a:ext cx="8839200" cy="1676400"/>
          </a:xfrm>
          <a:solidFill>
            <a:srgbClr val="CCFFCC"/>
          </a:solidFill>
        </p:spPr>
        <p:txBody>
          <a:bodyPr/>
          <a:lstStyle/>
          <a:p>
            <a:pPr algn="just">
              <a:lnSpc>
                <a:spcPct val="90000"/>
              </a:lnSpc>
            </a:pPr>
            <a:r>
              <a:rPr lang="pl-PL" sz="2400" b="1"/>
              <a:t>Celem dokumentacji techniczno – ruchowej użytkowania maszyn i urządzeń (DTR) jest udostępnienie użytkownikom wszelkich niezbędnych informacji związanych z bezpiecznym użytkowaniem maszyn i urządzeń. </a:t>
            </a:r>
          </a:p>
        </p:txBody>
      </p:sp>
      <p:sp>
        <p:nvSpPr>
          <p:cNvPr id="187396" name="Rectangle 4"/>
          <p:cNvSpPr>
            <a:spLocks noChangeArrowheads="1"/>
          </p:cNvSpPr>
          <p:nvPr/>
        </p:nvSpPr>
        <p:spPr bwMode="auto">
          <a:xfrm>
            <a:off x="152400" y="3352800"/>
            <a:ext cx="8839200" cy="3352800"/>
          </a:xfrm>
          <a:prstGeom prst="rect">
            <a:avLst/>
          </a:prstGeom>
          <a:solidFill>
            <a:srgbClr val="CCFFFF"/>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pl-PL" sz="2800" b="1" i="0" u="sng" strike="noStrike" kern="1200" cap="none" spc="0" normalizeH="0" baseline="0" noProof="0">
                <a:ln>
                  <a:noFill/>
                </a:ln>
                <a:solidFill>
                  <a:srgbClr val="000000"/>
                </a:solidFill>
                <a:effectLst/>
                <a:uLnTx/>
                <a:uFillTx/>
                <a:latin typeface="Arial" charset="0"/>
                <a:ea typeface="+mn-ea"/>
                <a:cs typeface="+mn-cs"/>
              </a:rPr>
              <a:t>Kryteria oceny:</a:t>
            </a: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zagadnienia transportu, przemieszczania i magazynowania,</a:t>
            </a: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uruchamianie, eksploatacja, konserwacja, przeglądy i naprawy, wyłączenia z eksploatacji, demontaż i złomowanie,</a:t>
            </a: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sytuacje niebezpieczne i awaryjne,</a:t>
            </a: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charakterystyki techniczne.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0" y="152400"/>
            <a:ext cx="9144000" cy="1143000"/>
          </a:xfrm>
          <a:solidFill>
            <a:srgbClr val="CCFFFF"/>
          </a:solidFill>
        </p:spPr>
        <p:txBody>
          <a:bodyPr/>
          <a:lstStyle/>
          <a:p>
            <a:r>
              <a:rPr lang="pl-PL" dirty="0"/>
              <a:t>REDUKCJA RYZYKA</a:t>
            </a:r>
            <a:br>
              <a:rPr lang="pl-PL" dirty="0"/>
            </a:br>
            <a:r>
              <a:rPr lang="pl-PL" dirty="0"/>
              <a:t> PRZEZ POMIARY CZYNNIKÓW </a:t>
            </a:r>
          </a:p>
        </p:txBody>
      </p:sp>
      <p:sp>
        <p:nvSpPr>
          <p:cNvPr id="191491" name="Rectangle 3"/>
          <p:cNvSpPr>
            <a:spLocks noGrp="1" noChangeArrowheads="1"/>
          </p:cNvSpPr>
          <p:nvPr>
            <p:ph type="body" idx="1"/>
          </p:nvPr>
        </p:nvSpPr>
        <p:spPr>
          <a:xfrm>
            <a:off x="304800" y="3429000"/>
            <a:ext cx="8610600" cy="3276600"/>
          </a:xfrm>
          <a:solidFill>
            <a:srgbClr val="CCFFCC"/>
          </a:solidFill>
        </p:spPr>
        <p:txBody>
          <a:bodyPr/>
          <a:lstStyle/>
          <a:p>
            <a:pPr algn="just">
              <a:lnSpc>
                <a:spcPct val="90000"/>
              </a:lnSpc>
            </a:pPr>
            <a:r>
              <a:rPr lang="pl-PL" sz="2800" b="1" u="sng">
                <a:effectLst>
                  <a:outerShdw blurRad="38100" dist="38100" dir="2700000" algn="tl">
                    <a:srgbClr val="FFFFFF"/>
                  </a:outerShdw>
                </a:effectLst>
              </a:rPr>
              <a:t>Kryteria oceny:</a:t>
            </a:r>
          </a:p>
          <a:p>
            <a:pPr lvl="1" algn="just">
              <a:lnSpc>
                <a:spcPct val="90000"/>
              </a:lnSpc>
            </a:pPr>
            <a:r>
              <a:rPr lang="pl-PL" sz="2400" b="1"/>
              <a:t>wykaz czynników szkodliwych i niebezpiecznych,</a:t>
            </a:r>
          </a:p>
          <a:p>
            <a:pPr lvl="1" algn="just">
              <a:lnSpc>
                <a:spcPct val="90000"/>
              </a:lnSpc>
            </a:pPr>
            <a:r>
              <a:rPr lang="pl-PL" sz="2400" b="1"/>
              <a:t>harmonogram pomiarów,</a:t>
            </a:r>
          </a:p>
          <a:p>
            <a:pPr lvl="1" algn="just">
              <a:lnSpc>
                <a:spcPct val="90000"/>
              </a:lnSpc>
            </a:pPr>
            <a:r>
              <a:rPr lang="pl-PL" sz="2400" b="1"/>
              <a:t>terminowa realizacja badań i pomiarów czynników szkodliwych,</a:t>
            </a:r>
          </a:p>
          <a:p>
            <a:pPr lvl="1" algn="just">
              <a:lnSpc>
                <a:spcPct val="90000"/>
              </a:lnSpc>
            </a:pPr>
            <a:r>
              <a:rPr lang="pl-PL" sz="2400" b="1"/>
              <a:t>zgodność z obowiązującymi przepisami,</a:t>
            </a:r>
          </a:p>
          <a:p>
            <a:pPr lvl="1" algn="just">
              <a:lnSpc>
                <a:spcPct val="90000"/>
              </a:lnSpc>
            </a:pPr>
            <a:r>
              <a:rPr lang="pl-PL" sz="2400" b="1"/>
              <a:t>dokumentowanie wyników pomiarów,</a:t>
            </a:r>
          </a:p>
          <a:p>
            <a:pPr lvl="1" algn="just">
              <a:lnSpc>
                <a:spcPct val="90000"/>
              </a:lnSpc>
            </a:pPr>
            <a:r>
              <a:rPr lang="pl-PL" sz="2400" b="1"/>
              <a:t>uwzględnianie wyników pomiarów w analizie ryzyka.</a:t>
            </a:r>
            <a:endParaRPr lang="pl-PL" sz="2400" b="1" u="sng">
              <a:effectLst>
                <a:outerShdw blurRad="38100" dist="38100" dir="2700000" algn="tl">
                  <a:srgbClr val="FFFFFF"/>
                </a:outerShdw>
              </a:effectLst>
            </a:endParaRPr>
          </a:p>
        </p:txBody>
      </p:sp>
      <p:sp>
        <p:nvSpPr>
          <p:cNvPr id="191492" name="Rectangle 4"/>
          <p:cNvSpPr>
            <a:spLocks noChangeArrowheads="1"/>
          </p:cNvSpPr>
          <p:nvPr/>
        </p:nvSpPr>
        <p:spPr bwMode="auto">
          <a:xfrm>
            <a:off x="152400" y="1524000"/>
            <a:ext cx="8763000" cy="1752600"/>
          </a:xfrm>
          <a:prstGeom prst="rect">
            <a:avLst/>
          </a:prstGeom>
          <a:solidFill>
            <a:srgbClr val="FFFF99"/>
          </a:solidFill>
          <a:ln w="9525">
            <a:noFill/>
            <a:miter lim="800000"/>
            <a:headEnd/>
            <a:tailEnd/>
          </a:ln>
          <a:effectLst/>
        </p:spPr>
        <p:txBody>
          <a:bodyPr/>
          <a:lstStyle/>
          <a:p>
            <a:pPr marL="342900" marR="0" lvl="0" indent="-342900" algn="just" defTabSz="914400" rtl="0" eaLnBrk="0" fontAlgn="base" latinLnBrk="0" hangingPunct="0">
              <a:lnSpc>
                <a:spcPct val="9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Celem redukcji ryzyka przez pomiary i czynniki szkodliwe jest dążenie do zapewnienie możliwości systematycznego badania poziomu stężeń i natężeń w celu zapewnienia ochrony przed negatywnymi skutkami oddziaływania tych czynników na człowieka.</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0" y="304800"/>
            <a:ext cx="9144000" cy="1143000"/>
          </a:xfrm>
          <a:solidFill>
            <a:srgbClr val="CCFFFF"/>
          </a:solidFill>
        </p:spPr>
        <p:txBody>
          <a:bodyPr/>
          <a:lstStyle/>
          <a:p>
            <a:r>
              <a:rPr lang="pl-PL" dirty="0"/>
              <a:t>REDUKCJA RYZYKA </a:t>
            </a:r>
            <a:br>
              <a:rPr lang="pl-PL" dirty="0"/>
            </a:br>
            <a:r>
              <a:rPr lang="pl-PL" dirty="0"/>
              <a:t>PRZEZ MONITOROWANIE</a:t>
            </a:r>
          </a:p>
        </p:txBody>
      </p:sp>
      <p:sp>
        <p:nvSpPr>
          <p:cNvPr id="147459" name="Rectangle 3"/>
          <p:cNvSpPr>
            <a:spLocks noGrp="1" noChangeArrowheads="1"/>
          </p:cNvSpPr>
          <p:nvPr>
            <p:ph type="body" idx="1"/>
          </p:nvPr>
        </p:nvSpPr>
        <p:spPr>
          <a:xfrm>
            <a:off x="304800" y="3810000"/>
            <a:ext cx="8610600" cy="2819400"/>
          </a:xfrm>
          <a:solidFill>
            <a:srgbClr val="CCFFCC"/>
          </a:solidFill>
        </p:spPr>
        <p:txBody>
          <a:bodyPr/>
          <a:lstStyle/>
          <a:p>
            <a:pPr algn="just">
              <a:lnSpc>
                <a:spcPct val="90000"/>
              </a:lnSpc>
            </a:pPr>
            <a:r>
              <a:rPr lang="pl-PL" sz="2800" b="1" u="sng">
                <a:effectLst>
                  <a:outerShdw blurRad="38100" dist="38100" dir="2700000" algn="tl">
                    <a:srgbClr val="FFFFFF"/>
                  </a:outerShdw>
                </a:effectLst>
              </a:rPr>
              <a:t>Kryteria oceny:</a:t>
            </a:r>
          </a:p>
          <a:p>
            <a:pPr lvl="1" algn="just">
              <a:lnSpc>
                <a:spcPct val="90000"/>
              </a:lnSpc>
            </a:pPr>
            <a:r>
              <a:rPr lang="pl-PL" sz="2400" b="1">
                <a:effectLst>
                  <a:outerShdw blurRad="38100" dist="38100" dir="2700000" algn="tl">
                    <a:srgbClr val="FFFFFF"/>
                  </a:outerShdw>
                </a:effectLst>
              </a:rPr>
              <a:t>monitorowanie zagrożeń (krytyczne parametry procesu),</a:t>
            </a:r>
          </a:p>
          <a:p>
            <a:pPr lvl="1" algn="just">
              <a:lnSpc>
                <a:spcPct val="90000"/>
              </a:lnSpc>
            </a:pPr>
            <a:r>
              <a:rPr lang="pl-PL" sz="2400" b="1">
                <a:effectLst>
                  <a:outerShdw blurRad="38100" dist="38100" dir="2700000" algn="tl">
                    <a:srgbClr val="FFFFFF"/>
                  </a:outerShdw>
                </a:effectLst>
              </a:rPr>
              <a:t>atesty i kalibracja urządzeń pomiarowych,</a:t>
            </a:r>
          </a:p>
          <a:p>
            <a:pPr lvl="1" algn="just">
              <a:lnSpc>
                <a:spcPct val="90000"/>
              </a:lnSpc>
            </a:pPr>
            <a:r>
              <a:rPr lang="pl-PL" sz="2400" b="1">
                <a:effectLst>
                  <a:outerShdw blurRad="38100" dist="38100" dir="2700000" algn="tl">
                    <a:srgbClr val="FFFFFF"/>
                  </a:outerShdw>
                </a:effectLst>
              </a:rPr>
              <a:t>dokumentowanie wyników pomiarów,</a:t>
            </a:r>
          </a:p>
          <a:p>
            <a:pPr lvl="1" algn="just">
              <a:lnSpc>
                <a:spcPct val="90000"/>
              </a:lnSpc>
            </a:pPr>
            <a:r>
              <a:rPr lang="pl-PL" sz="2400" b="1">
                <a:effectLst>
                  <a:outerShdw blurRad="38100" dist="38100" dir="2700000" algn="tl">
                    <a:srgbClr val="FFFFFF"/>
                  </a:outerShdw>
                </a:effectLst>
              </a:rPr>
              <a:t>analiza wyników pomiarów,</a:t>
            </a:r>
          </a:p>
          <a:p>
            <a:pPr lvl="1" algn="just">
              <a:lnSpc>
                <a:spcPct val="90000"/>
              </a:lnSpc>
            </a:pPr>
            <a:r>
              <a:rPr lang="pl-PL" sz="2400" b="1">
                <a:effectLst>
                  <a:outerShdw blurRad="38100" dist="38100" dir="2700000" algn="tl">
                    <a:srgbClr val="FFFFFF"/>
                  </a:outerShdw>
                </a:effectLst>
              </a:rPr>
              <a:t>nadzorowanie osób.</a:t>
            </a:r>
          </a:p>
        </p:txBody>
      </p:sp>
      <p:sp>
        <p:nvSpPr>
          <p:cNvPr id="147460" name="Rectangle 4"/>
          <p:cNvSpPr>
            <a:spLocks noChangeArrowheads="1"/>
          </p:cNvSpPr>
          <p:nvPr/>
        </p:nvSpPr>
        <p:spPr bwMode="auto">
          <a:xfrm>
            <a:off x="228600" y="1524000"/>
            <a:ext cx="8686800" cy="2133600"/>
          </a:xfrm>
          <a:prstGeom prst="rect">
            <a:avLst/>
          </a:prstGeom>
          <a:solidFill>
            <a:srgbClr val="FFFF99"/>
          </a:solidFill>
          <a:ln w="9525">
            <a:noFill/>
            <a:miter lim="800000"/>
            <a:headEnd/>
            <a:tailEnd/>
          </a:ln>
          <a:effectLst/>
        </p:spPr>
        <p:txBody>
          <a:bodyPr/>
          <a:lstStyle/>
          <a:p>
            <a:pPr marL="342900" marR="0" lvl="0" indent="-342900" algn="just" defTabSz="914400" rtl="0" eaLnBrk="0" fontAlgn="base" latinLnBrk="0" hangingPunct="0">
              <a:lnSpc>
                <a:spcPct val="9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Celem monitorowania zagrożeń jest z jednej strony dążenie do zmniejszenia zagrożenia związanego z przekroczeniem parametrów bezpieczeństwa ustalonych dla danego procesu, a z drugiej strony dążenie do przebywania osób nieupoważnionych w miejscach.</a:t>
            </a:r>
            <a:r>
              <a:rPr kumimoji="0" lang="pl-PL" sz="2800" b="1" i="0" u="none" strike="noStrike" kern="1200" cap="none" spc="0" normalizeH="0" baseline="0" noProof="0">
                <a:ln>
                  <a:noFill/>
                </a:ln>
                <a:solidFill>
                  <a:srgbClr val="000000"/>
                </a:solidFill>
                <a:effectLst/>
                <a:uLnTx/>
                <a:uFillTx/>
                <a:latin typeface="Arial" charset="0"/>
                <a:ea typeface="+mn-ea"/>
                <a:cs typeface="+mn-cs"/>
              </a:rPr>
              <a:t>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0" y="152400"/>
            <a:ext cx="9144000" cy="1143000"/>
          </a:xfrm>
          <a:solidFill>
            <a:srgbClr val="CCFFFF"/>
          </a:solidFill>
        </p:spPr>
        <p:txBody>
          <a:bodyPr/>
          <a:lstStyle/>
          <a:p>
            <a:r>
              <a:rPr lang="pl-PL" dirty="0"/>
              <a:t>REDUKCJA RYZYKA</a:t>
            </a:r>
            <a:br>
              <a:rPr lang="pl-PL" dirty="0"/>
            </a:br>
            <a:r>
              <a:rPr lang="pl-PL" dirty="0"/>
              <a:t> PRZEZ DOKUMENTACJĘ SZBP </a:t>
            </a:r>
          </a:p>
        </p:txBody>
      </p:sp>
      <p:sp>
        <p:nvSpPr>
          <p:cNvPr id="202755" name="Rectangle 3"/>
          <p:cNvSpPr>
            <a:spLocks noGrp="1" noChangeArrowheads="1"/>
          </p:cNvSpPr>
          <p:nvPr>
            <p:ph type="body" idx="1"/>
          </p:nvPr>
        </p:nvSpPr>
        <p:spPr>
          <a:xfrm>
            <a:off x="304800" y="4343400"/>
            <a:ext cx="8610600" cy="2286000"/>
          </a:xfrm>
          <a:solidFill>
            <a:srgbClr val="CCFFCC"/>
          </a:solidFill>
        </p:spPr>
        <p:txBody>
          <a:bodyPr/>
          <a:lstStyle/>
          <a:p>
            <a:pPr algn="just"/>
            <a:r>
              <a:rPr lang="pl-PL" sz="2400" b="1" u="sng">
                <a:effectLst>
                  <a:outerShdw blurRad="38100" dist="38100" dir="2700000" algn="tl">
                    <a:srgbClr val="FFFFFF"/>
                  </a:outerShdw>
                </a:effectLst>
              </a:rPr>
              <a:t>Kryteria oceny:</a:t>
            </a:r>
          </a:p>
          <a:p>
            <a:pPr lvl="1" algn="just"/>
            <a:r>
              <a:rPr lang="pl-PL" sz="2000" b="1"/>
              <a:t>treść księgi,</a:t>
            </a:r>
          </a:p>
          <a:p>
            <a:pPr lvl="1" algn="just"/>
            <a:r>
              <a:rPr lang="pl-PL" sz="2000" b="1"/>
              <a:t>sposób weryfikacji i aktualizacji,</a:t>
            </a:r>
          </a:p>
          <a:p>
            <a:pPr lvl="1" algn="just"/>
            <a:r>
              <a:rPr lang="pl-PL" sz="2000" b="1"/>
              <a:t>kompletność procedur,</a:t>
            </a:r>
          </a:p>
          <a:p>
            <a:pPr lvl="1" algn="just"/>
            <a:r>
              <a:rPr lang="pl-PL" sz="2000" b="1"/>
              <a:t>kompletność metod,</a:t>
            </a:r>
          </a:p>
          <a:p>
            <a:pPr lvl="1" algn="just"/>
            <a:r>
              <a:rPr lang="pl-PL" sz="2000" b="1"/>
              <a:t>znajomość księgi przez pracowników.</a:t>
            </a:r>
            <a:endParaRPr lang="pl-PL" b="1"/>
          </a:p>
        </p:txBody>
      </p:sp>
      <p:sp>
        <p:nvSpPr>
          <p:cNvPr id="202756" name="Rectangle 4"/>
          <p:cNvSpPr>
            <a:spLocks noChangeArrowheads="1"/>
          </p:cNvSpPr>
          <p:nvPr/>
        </p:nvSpPr>
        <p:spPr bwMode="auto">
          <a:xfrm>
            <a:off x="152400" y="1371600"/>
            <a:ext cx="8763000" cy="2819400"/>
          </a:xfrm>
          <a:prstGeom prst="rect">
            <a:avLst/>
          </a:prstGeom>
          <a:solidFill>
            <a:srgbClr val="FFFF99"/>
          </a:solidFill>
          <a:ln w="9525">
            <a:noFill/>
            <a:miter lim="800000"/>
            <a:headEnd/>
            <a:tailEnd/>
          </a:ln>
          <a:effectLst/>
        </p:spPr>
        <p:txBody>
          <a:bodyPr/>
          <a:lstStyle/>
          <a:p>
            <a:pPr marL="342900" marR="0" lvl="0" indent="-342900" algn="just" defTabSz="914400" rtl="0" eaLnBrk="0" fontAlgn="base" latinLnBrk="0" hangingPunct="0">
              <a:lnSpc>
                <a:spcPct val="9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Celem redukcji ryzyka przez księgę bezpieczeństwa pracy jest dążenie do uzyskania możliwie pełnej odpowiedzi na </a:t>
            </a:r>
            <a:r>
              <a:rPr kumimoji="0" lang="pl-PL" sz="2400" b="1" i="0"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sposób funkcjonowania systemu</a:t>
            </a:r>
            <a:r>
              <a:rPr kumimoji="0" lang="pl-PL" sz="2400" b="1" i="0" u="none" strike="noStrike" kern="1200" cap="none" spc="0" normalizeH="0" baseline="0" noProof="0">
                <a:ln>
                  <a:noFill/>
                </a:ln>
                <a:solidFill>
                  <a:srgbClr val="000000"/>
                </a:solidFill>
                <a:effectLst/>
                <a:uLnTx/>
                <a:uFillTx/>
                <a:latin typeface="Arial" charset="0"/>
                <a:ea typeface="+mn-ea"/>
                <a:cs typeface="+mn-cs"/>
              </a:rPr>
              <a:t> </a:t>
            </a:r>
            <a:r>
              <a:rPr kumimoji="0" lang="pl-PL" sz="2400" b="1" i="0"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zarządzania bezpieczeństwem pracy</a:t>
            </a:r>
            <a:r>
              <a:rPr kumimoji="0" lang="pl-PL" sz="2400" b="1" i="0" u="none" strike="noStrike" kern="1200" cap="none" spc="0" normalizeH="0" baseline="0" noProof="0">
                <a:ln>
                  <a:noFill/>
                </a:ln>
                <a:solidFill>
                  <a:srgbClr val="000000"/>
                </a:solidFill>
                <a:effectLst/>
                <a:uLnTx/>
                <a:uFillTx/>
                <a:latin typeface="Arial" charset="0"/>
                <a:ea typeface="+mn-ea"/>
                <a:cs typeface="+mn-cs"/>
              </a:rPr>
              <a:t> w przedsiębiorstwie, w szczególności w zakresie: polityki bezpieczeństwa, charakterystyki firmy, dokumentacji, zobowiązań kierownictwa, procedur oceny systemu ( ryzyka zawodowego) i definicji stosowanych pojęć.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0" y="152400"/>
            <a:ext cx="9144000" cy="1143000"/>
          </a:xfrm>
          <a:solidFill>
            <a:srgbClr val="CCFFFF"/>
          </a:solidFill>
        </p:spPr>
        <p:txBody>
          <a:bodyPr/>
          <a:lstStyle/>
          <a:p>
            <a:r>
              <a:rPr lang="pl-PL" dirty="0"/>
              <a:t>REDUKCJA RYZYKA</a:t>
            </a:r>
            <a:br>
              <a:rPr lang="pl-PL" dirty="0"/>
            </a:br>
            <a:r>
              <a:rPr lang="pl-PL" dirty="0"/>
              <a:t> PRZEZ INSTRUKCJE I PROCEDURY </a:t>
            </a:r>
          </a:p>
        </p:txBody>
      </p:sp>
      <p:sp>
        <p:nvSpPr>
          <p:cNvPr id="199683" name="Rectangle 3"/>
          <p:cNvSpPr>
            <a:spLocks noGrp="1" noChangeArrowheads="1"/>
          </p:cNvSpPr>
          <p:nvPr>
            <p:ph type="body" idx="1"/>
          </p:nvPr>
        </p:nvSpPr>
        <p:spPr>
          <a:xfrm>
            <a:off x="304800" y="3505200"/>
            <a:ext cx="8610600" cy="3200400"/>
          </a:xfrm>
          <a:solidFill>
            <a:srgbClr val="CCFFCC"/>
          </a:solidFill>
        </p:spPr>
        <p:txBody>
          <a:bodyPr/>
          <a:lstStyle/>
          <a:p>
            <a:pPr algn="just">
              <a:lnSpc>
                <a:spcPct val="90000"/>
              </a:lnSpc>
            </a:pPr>
            <a:r>
              <a:rPr lang="pl-PL" sz="2400" b="1" u="sng">
                <a:effectLst>
                  <a:outerShdw blurRad="38100" dist="38100" dir="2700000" algn="tl">
                    <a:srgbClr val="FFFFFF"/>
                  </a:outerShdw>
                </a:effectLst>
              </a:rPr>
              <a:t>Kryteria oceny:</a:t>
            </a:r>
          </a:p>
          <a:p>
            <a:pPr lvl="1" algn="just">
              <a:lnSpc>
                <a:spcPct val="90000"/>
              </a:lnSpc>
            </a:pPr>
            <a:r>
              <a:rPr lang="pl-PL" sz="2400" b="1"/>
              <a:t>format i treść instrukcji stanowiskowych,</a:t>
            </a:r>
          </a:p>
          <a:p>
            <a:pPr lvl="1" algn="just">
              <a:lnSpc>
                <a:spcPct val="90000"/>
              </a:lnSpc>
            </a:pPr>
            <a:r>
              <a:rPr lang="pl-PL" sz="2400" b="1"/>
              <a:t>dostępność instrukcji stanowiskowych,</a:t>
            </a:r>
          </a:p>
          <a:p>
            <a:pPr lvl="1" algn="just">
              <a:lnSpc>
                <a:spcPct val="90000"/>
              </a:lnSpc>
            </a:pPr>
            <a:r>
              <a:rPr lang="pl-PL" sz="2400" b="1"/>
              <a:t>weryfikacja i aktualizacja instrukcji stanowiskowych,</a:t>
            </a:r>
          </a:p>
          <a:p>
            <a:pPr lvl="1" algn="just">
              <a:lnSpc>
                <a:spcPct val="90000"/>
              </a:lnSpc>
            </a:pPr>
            <a:r>
              <a:rPr lang="pl-PL" sz="2400" b="1"/>
              <a:t>instrukcje dla prac nietypowych i niebezpiecznych,</a:t>
            </a:r>
          </a:p>
          <a:p>
            <a:pPr lvl="1" algn="just">
              <a:lnSpc>
                <a:spcPct val="90000"/>
              </a:lnSpc>
            </a:pPr>
            <a:r>
              <a:rPr lang="pl-PL" sz="2400" b="1"/>
              <a:t>uwzględnianie oceny ryzyka,</a:t>
            </a:r>
          </a:p>
          <a:p>
            <a:pPr lvl="1" algn="just">
              <a:lnSpc>
                <a:spcPct val="90000"/>
              </a:lnSpc>
            </a:pPr>
            <a:r>
              <a:rPr lang="pl-PL" sz="2400" b="1"/>
              <a:t>opis niezbędnych środków profilaktycznych,</a:t>
            </a:r>
          </a:p>
          <a:p>
            <a:pPr lvl="1" algn="just">
              <a:lnSpc>
                <a:spcPct val="90000"/>
              </a:lnSpc>
            </a:pPr>
            <a:r>
              <a:rPr lang="pl-PL" sz="2400" b="1"/>
              <a:t>opis postępowania w sytuacjach awaryjnych.</a:t>
            </a:r>
          </a:p>
        </p:txBody>
      </p:sp>
      <p:sp>
        <p:nvSpPr>
          <p:cNvPr id="199684" name="Rectangle 4"/>
          <p:cNvSpPr>
            <a:spLocks noChangeArrowheads="1"/>
          </p:cNvSpPr>
          <p:nvPr/>
        </p:nvSpPr>
        <p:spPr bwMode="auto">
          <a:xfrm>
            <a:off x="152400" y="1371600"/>
            <a:ext cx="8763000" cy="2057400"/>
          </a:xfrm>
          <a:prstGeom prst="rect">
            <a:avLst/>
          </a:prstGeom>
          <a:solidFill>
            <a:srgbClr val="FFFF99"/>
          </a:solidFill>
          <a:ln w="9525">
            <a:noFill/>
            <a:miter lim="800000"/>
            <a:headEnd/>
            <a:tailEnd/>
          </a:ln>
          <a:effectLst/>
        </p:spPr>
        <p:txBody>
          <a:bodyPr/>
          <a:lstStyle/>
          <a:p>
            <a:pPr marL="342900" marR="0" lvl="0" indent="-342900" algn="just" defTabSz="914400" rtl="0" eaLnBrk="0" fontAlgn="base" latinLnBrk="0" hangingPunct="0">
              <a:lnSpc>
                <a:spcPct val="9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Celem redukcji ryzyka przez instrukcje i procedury pracy jest dążenie do dokładnego przeanalizowania pracy i ustalenie takiego </a:t>
            </a:r>
            <a:r>
              <a:rPr kumimoji="0" lang="pl-PL" sz="2400" b="1" i="0" u="sng" strike="noStrike" kern="1200" cap="none" spc="0" normalizeH="0" baseline="0" noProof="0">
                <a:ln>
                  <a:noFill/>
                </a:ln>
                <a:solidFill>
                  <a:srgbClr val="000000"/>
                </a:solidFill>
                <a:effectLst/>
                <a:uLnTx/>
                <a:uFillTx/>
                <a:latin typeface="Arial" charset="0"/>
                <a:ea typeface="+mn-ea"/>
                <a:cs typeface="+mn-cs"/>
              </a:rPr>
              <a:t>sposobu jej wykonania</a:t>
            </a:r>
            <a:r>
              <a:rPr kumimoji="0" lang="pl-PL" sz="2400" b="1" i="0" u="none" strike="noStrike" kern="1200" cap="none" spc="0" normalizeH="0" baseline="0" noProof="0">
                <a:ln>
                  <a:noFill/>
                </a:ln>
                <a:solidFill>
                  <a:srgbClr val="000000"/>
                </a:solidFill>
                <a:effectLst/>
                <a:uLnTx/>
                <a:uFillTx/>
                <a:latin typeface="Arial" charset="0"/>
                <a:ea typeface="+mn-ea"/>
                <a:cs typeface="+mn-cs"/>
              </a:rPr>
              <a:t> aby poziom ryzyka był możliwym do zaakceptowania, biorąc pod uwagę potencjalne straty i prawdopodobieństwo wypadku.</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0" y="152400"/>
            <a:ext cx="9144000" cy="1143000"/>
          </a:xfrm>
          <a:solidFill>
            <a:srgbClr val="CCFFFF"/>
          </a:solidFill>
        </p:spPr>
        <p:txBody>
          <a:bodyPr/>
          <a:lstStyle/>
          <a:p>
            <a:r>
              <a:rPr lang="pl-PL"/>
              <a:t>REDUKCJA RYZYKA</a:t>
            </a:r>
            <a:br>
              <a:rPr lang="pl-PL"/>
            </a:br>
            <a:r>
              <a:rPr lang="pl-PL"/>
              <a:t> PRZEZ PLANOWANIE ZDARZEŃ</a:t>
            </a:r>
          </a:p>
        </p:txBody>
      </p:sp>
      <p:sp>
        <p:nvSpPr>
          <p:cNvPr id="200707" name="Rectangle 3"/>
          <p:cNvSpPr>
            <a:spLocks noGrp="1" noChangeArrowheads="1"/>
          </p:cNvSpPr>
          <p:nvPr>
            <p:ph type="body" idx="1"/>
          </p:nvPr>
        </p:nvSpPr>
        <p:spPr>
          <a:xfrm>
            <a:off x="304800" y="3886200"/>
            <a:ext cx="8610600" cy="2819400"/>
          </a:xfrm>
          <a:solidFill>
            <a:srgbClr val="CCFFCC"/>
          </a:solidFill>
        </p:spPr>
        <p:txBody>
          <a:bodyPr/>
          <a:lstStyle/>
          <a:p>
            <a:pPr algn="just">
              <a:lnSpc>
                <a:spcPct val="90000"/>
              </a:lnSpc>
            </a:pPr>
            <a:r>
              <a:rPr lang="pl-PL" sz="2400" b="1" u="sng">
                <a:effectLst>
                  <a:outerShdw blurRad="38100" dist="38100" dir="2700000" algn="tl">
                    <a:srgbClr val="FFFFFF"/>
                  </a:outerShdw>
                </a:effectLst>
              </a:rPr>
              <a:t>Kryteria oceny:</a:t>
            </a:r>
          </a:p>
          <a:p>
            <a:pPr lvl="1" algn="just">
              <a:lnSpc>
                <a:spcPct val="90000"/>
              </a:lnSpc>
            </a:pPr>
            <a:r>
              <a:rPr lang="pl-PL" sz="2400" b="1"/>
              <a:t>treść planu przygotowania firmy na do katastrofy,</a:t>
            </a:r>
          </a:p>
          <a:p>
            <a:pPr lvl="1" algn="just">
              <a:lnSpc>
                <a:spcPct val="90000"/>
              </a:lnSpc>
            </a:pPr>
            <a:r>
              <a:rPr lang="pl-PL" sz="2400" b="1"/>
              <a:t>zakres katastrof objętych planem,</a:t>
            </a:r>
          </a:p>
          <a:p>
            <a:pPr lvl="1" algn="just">
              <a:lnSpc>
                <a:spcPct val="90000"/>
              </a:lnSpc>
            </a:pPr>
            <a:r>
              <a:rPr lang="pl-PL" sz="2400" b="1"/>
              <a:t>znajomość planu przez pracowników,</a:t>
            </a:r>
          </a:p>
          <a:p>
            <a:pPr lvl="1" algn="just">
              <a:lnSpc>
                <a:spcPct val="90000"/>
              </a:lnSpc>
            </a:pPr>
            <a:r>
              <a:rPr lang="pl-PL" sz="2400" b="1"/>
              <a:t>przygotowanie zespołu kryzysowego,</a:t>
            </a:r>
          </a:p>
          <a:p>
            <a:pPr lvl="1" algn="just">
              <a:lnSpc>
                <a:spcPct val="90000"/>
              </a:lnSpc>
            </a:pPr>
            <a:r>
              <a:rPr lang="pl-PL" sz="2400" b="1"/>
              <a:t>przygotowanie sprzętu na wypadek katastrofy.</a:t>
            </a:r>
          </a:p>
          <a:p>
            <a:pPr lvl="1" algn="just">
              <a:lnSpc>
                <a:spcPct val="90000"/>
              </a:lnSpc>
            </a:pPr>
            <a:r>
              <a:rPr lang="pl-PL" sz="2400" b="1"/>
              <a:t>szkolenia i ćwiczenia. </a:t>
            </a:r>
          </a:p>
        </p:txBody>
      </p:sp>
      <p:sp>
        <p:nvSpPr>
          <p:cNvPr id="200708" name="Rectangle 4"/>
          <p:cNvSpPr>
            <a:spLocks noChangeArrowheads="1"/>
          </p:cNvSpPr>
          <p:nvPr/>
        </p:nvSpPr>
        <p:spPr bwMode="auto">
          <a:xfrm>
            <a:off x="152400" y="1371600"/>
            <a:ext cx="8763000" cy="2438400"/>
          </a:xfrm>
          <a:prstGeom prst="rect">
            <a:avLst/>
          </a:prstGeom>
          <a:solidFill>
            <a:srgbClr val="FFFF99"/>
          </a:solidFill>
          <a:ln w="9525">
            <a:noFill/>
            <a:miter lim="800000"/>
            <a:headEnd/>
            <a:tailEnd/>
          </a:ln>
          <a:effectLst/>
        </p:spPr>
        <p:txBody>
          <a:bodyPr/>
          <a:lstStyle/>
          <a:p>
            <a:pPr marL="342900" marR="0" lvl="0" indent="-342900" algn="just" defTabSz="914400" rtl="0" eaLnBrk="0" fontAlgn="base" latinLnBrk="0" hangingPunct="0">
              <a:lnSpc>
                <a:spcPct val="9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Celem redukcji ryzyka przez opracowanie </a:t>
            </a:r>
            <a:r>
              <a:rPr kumimoji="0" lang="pl-PL" sz="2400" b="1" i="0"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planów na wypadek katastrofy</a:t>
            </a:r>
            <a:r>
              <a:rPr kumimoji="0" lang="pl-PL" sz="2400" b="1" i="0" u="none" strike="noStrike" kern="1200" cap="none" spc="0" normalizeH="0" baseline="0" noProof="0">
                <a:ln>
                  <a:noFill/>
                </a:ln>
                <a:solidFill>
                  <a:srgbClr val="000000"/>
                </a:solidFill>
                <a:effectLst/>
                <a:uLnTx/>
                <a:uFillTx/>
                <a:latin typeface="Arial" charset="0"/>
                <a:ea typeface="+mn-ea"/>
                <a:cs typeface="+mn-cs"/>
              </a:rPr>
              <a:t> jest dążenie do opracowania scenariusza antycypowanych wypadków oraz opisy: podstawowych zabezpieczeń, sprzętu i wyposażenia, środków ochronnych, sposobu i częstości aktualizacji planu, organizacji pomocy z zewnątrz, ilościowej oceny ryzyka dla osób przebywających w pobliżu.</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0" y="152400"/>
            <a:ext cx="9144000" cy="1143000"/>
          </a:xfrm>
          <a:solidFill>
            <a:srgbClr val="CCFFFF"/>
          </a:solidFill>
        </p:spPr>
        <p:txBody>
          <a:bodyPr/>
          <a:lstStyle/>
          <a:p>
            <a:r>
              <a:rPr lang="pl-PL"/>
              <a:t>REDUKCJA RYZYKA</a:t>
            </a:r>
            <a:br>
              <a:rPr lang="pl-PL"/>
            </a:br>
            <a:r>
              <a:rPr lang="pl-PL"/>
              <a:t> PRZEZ NADZOROWANIE DANYCH</a:t>
            </a:r>
          </a:p>
        </p:txBody>
      </p:sp>
      <p:sp>
        <p:nvSpPr>
          <p:cNvPr id="201731" name="Rectangle 3"/>
          <p:cNvSpPr>
            <a:spLocks noGrp="1" noChangeArrowheads="1"/>
          </p:cNvSpPr>
          <p:nvPr>
            <p:ph type="body" idx="1"/>
          </p:nvPr>
        </p:nvSpPr>
        <p:spPr>
          <a:xfrm>
            <a:off x="304800" y="3276600"/>
            <a:ext cx="8610600" cy="3429000"/>
          </a:xfrm>
          <a:solidFill>
            <a:srgbClr val="CCFFCC"/>
          </a:solidFill>
        </p:spPr>
        <p:txBody>
          <a:bodyPr/>
          <a:lstStyle/>
          <a:p>
            <a:pPr algn="just">
              <a:lnSpc>
                <a:spcPct val="90000"/>
              </a:lnSpc>
            </a:pPr>
            <a:r>
              <a:rPr lang="pl-PL" sz="2400" b="1" u="sng">
                <a:effectLst>
                  <a:outerShdw blurRad="38100" dist="38100" dir="2700000" algn="tl">
                    <a:srgbClr val="FFFFFF"/>
                  </a:outerShdw>
                </a:effectLst>
              </a:rPr>
              <a:t>Kryteria oceny:</a:t>
            </a:r>
          </a:p>
          <a:p>
            <a:pPr lvl="1" algn="just">
              <a:lnSpc>
                <a:spcPct val="90000"/>
              </a:lnSpc>
            </a:pPr>
            <a:r>
              <a:rPr lang="pl-PL" sz="2400" b="1"/>
              <a:t>sposób nadzorowania dokumentacji,</a:t>
            </a:r>
          </a:p>
          <a:p>
            <a:pPr lvl="1" algn="just">
              <a:lnSpc>
                <a:spcPct val="90000"/>
              </a:lnSpc>
            </a:pPr>
            <a:r>
              <a:rPr lang="pl-PL" sz="2400" b="1"/>
              <a:t>oznakowanie dokumentów aktualnych,</a:t>
            </a:r>
          </a:p>
          <a:p>
            <a:pPr lvl="1" algn="just">
              <a:lnSpc>
                <a:spcPct val="90000"/>
              </a:lnSpc>
            </a:pPr>
            <a:r>
              <a:rPr lang="pl-PL" sz="2400" b="1"/>
              <a:t>odpowiedzialność osób za nadzorowane dokumenty,</a:t>
            </a:r>
          </a:p>
          <a:p>
            <a:pPr lvl="1" algn="just">
              <a:lnSpc>
                <a:spcPct val="90000"/>
              </a:lnSpc>
            </a:pPr>
            <a:r>
              <a:rPr lang="pl-PL" sz="2400" b="1"/>
              <a:t>lista nadzorowanych dokumentów,</a:t>
            </a:r>
          </a:p>
          <a:p>
            <a:pPr lvl="1" algn="just">
              <a:lnSpc>
                <a:spcPct val="90000"/>
              </a:lnSpc>
            </a:pPr>
            <a:r>
              <a:rPr lang="pl-PL" sz="2400" b="1"/>
              <a:t>lista osób uprawnionych,</a:t>
            </a:r>
          </a:p>
          <a:p>
            <a:pPr lvl="1" algn="just">
              <a:lnSpc>
                <a:spcPct val="90000"/>
              </a:lnSpc>
            </a:pPr>
            <a:r>
              <a:rPr lang="pl-PL" sz="2400" b="1"/>
              <a:t>funkcjonowanie systemu nadzoru nad danymi,</a:t>
            </a:r>
          </a:p>
          <a:p>
            <a:pPr lvl="1" algn="just">
              <a:lnSpc>
                <a:spcPct val="90000"/>
              </a:lnSpc>
            </a:pPr>
            <a:r>
              <a:rPr lang="pl-PL" sz="2400" b="1"/>
              <a:t>Archiwizacja dokumentów.</a:t>
            </a:r>
          </a:p>
        </p:txBody>
      </p:sp>
      <p:sp>
        <p:nvSpPr>
          <p:cNvPr id="201732" name="Rectangle 4"/>
          <p:cNvSpPr>
            <a:spLocks noChangeArrowheads="1"/>
          </p:cNvSpPr>
          <p:nvPr/>
        </p:nvSpPr>
        <p:spPr bwMode="auto">
          <a:xfrm>
            <a:off x="152400" y="1371600"/>
            <a:ext cx="8763000" cy="1752600"/>
          </a:xfrm>
          <a:prstGeom prst="rect">
            <a:avLst/>
          </a:prstGeom>
          <a:solidFill>
            <a:srgbClr val="FFFF99"/>
          </a:solidFill>
          <a:ln w="9525">
            <a:noFill/>
            <a:miter lim="800000"/>
            <a:headEnd/>
            <a:tailEnd/>
          </a:ln>
          <a:effectLst/>
        </p:spPr>
        <p:txBody>
          <a:bodyPr/>
          <a:lstStyle/>
          <a:p>
            <a:pPr marL="342900" marR="0" lvl="0" indent="-342900" algn="just" defTabSz="914400" rtl="0" eaLnBrk="0" fontAlgn="base" latinLnBrk="0" hangingPunct="0">
              <a:lnSpc>
                <a:spcPct val="9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Celem redukcji ryzyka przez nadzorowanie dokumentacji i danych jest dążenie do zachowania wymaganej </a:t>
            </a:r>
            <a:r>
              <a:rPr kumimoji="0" lang="pl-PL" sz="2400" b="1" i="0" u="sng" strike="noStrike" kern="1200" cap="none" spc="0" normalizeH="0" baseline="0" noProof="0">
                <a:ln>
                  <a:noFill/>
                </a:ln>
                <a:solidFill>
                  <a:srgbClr val="000000"/>
                </a:solidFill>
                <a:effectLst/>
                <a:uLnTx/>
                <a:uFillTx/>
                <a:latin typeface="Arial" charset="0"/>
                <a:ea typeface="+mn-ea"/>
                <a:cs typeface="+mn-cs"/>
              </a:rPr>
              <a:t>dostępności osób do wszystkich informacji</a:t>
            </a:r>
            <a:r>
              <a:rPr kumimoji="0" lang="pl-PL" sz="2400" b="1" i="0" u="none" strike="noStrike" kern="1200" cap="none" spc="0" normalizeH="0" baseline="0" noProof="0">
                <a:ln>
                  <a:noFill/>
                </a:ln>
                <a:solidFill>
                  <a:srgbClr val="000000"/>
                </a:solidFill>
                <a:effectLst/>
                <a:uLnTx/>
                <a:uFillTx/>
                <a:latin typeface="Arial" charset="0"/>
                <a:ea typeface="+mn-ea"/>
                <a:cs typeface="+mn-cs"/>
              </a:rPr>
              <a:t> niezbędnych do efektywnego zarządzania ryzykiem zawodowym w przedsiębiorstwie.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492349"/>
            <a:ext cx="9144000" cy="1143000"/>
          </a:xfrm>
          <a:solidFill>
            <a:srgbClr val="CCFFFF"/>
          </a:solidFill>
        </p:spPr>
        <p:txBody>
          <a:bodyPr/>
          <a:lstStyle/>
          <a:p>
            <a:r>
              <a:rPr lang="pl-PL" sz="4000" b="1" dirty="0"/>
              <a:t>INFORMACJE O ZAGROŻENIACH</a:t>
            </a:r>
          </a:p>
        </p:txBody>
      </p:sp>
      <p:grpSp>
        <p:nvGrpSpPr>
          <p:cNvPr id="2" name="Symbol zastępczy zawartości 82961"/>
          <p:cNvGrpSpPr>
            <a:grpSpLocks/>
          </p:cNvGrpSpPr>
          <p:nvPr/>
        </p:nvGrpSpPr>
        <p:grpSpPr bwMode="auto">
          <a:xfrm>
            <a:off x="179388" y="1844677"/>
            <a:ext cx="8964612" cy="4824413"/>
            <a:chOff x="1629" y="1176"/>
            <a:chExt cx="2457" cy="2685"/>
          </a:xfrm>
        </p:grpSpPr>
        <p:sp>
          <p:nvSpPr>
            <p:cNvPr id="3" name="_s82975"/>
            <p:cNvSpPr>
              <a:spLocks noChangeShapeType="1"/>
            </p:cNvSpPr>
            <p:nvPr/>
          </p:nvSpPr>
          <p:spPr bwMode="auto">
            <a:xfrm flipH="1" flipV="1">
              <a:off x="2326" y="2211"/>
              <a:ext cx="266" cy="153"/>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4" name="_s82974"/>
            <p:cNvSpPr>
              <a:spLocks noChangeArrowheads="1"/>
            </p:cNvSpPr>
            <p:nvPr/>
          </p:nvSpPr>
          <p:spPr bwMode="auto">
            <a:xfrm>
              <a:off x="1754" y="1751"/>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AKTY PRAWNE</a:t>
              </a:r>
            </a:p>
            <a:p>
              <a:pPr algn="ctr" eaLnBrk="1" hangingPunct="1"/>
              <a:r>
                <a:rPr lang="pl-PL" sz="1800" b="1">
                  <a:cs typeface="Arial" charset="0"/>
                </a:rPr>
                <a:t>I NORMY</a:t>
              </a:r>
            </a:p>
          </p:txBody>
        </p:sp>
        <p:sp>
          <p:nvSpPr>
            <p:cNvPr id="5" name="_s82973"/>
            <p:cNvSpPr>
              <a:spLocks noChangeShapeType="1"/>
            </p:cNvSpPr>
            <p:nvPr/>
          </p:nvSpPr>
          <p:spPr bwMode="auto">
            <a:xfrm flipH="1">
              <a:off x="2326" y="2670"/>
              <a:ext cx="266" cy="154"/>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6" name="_s82972"/>
            <p:cNvSpPr>
              <a:spLocks noChangeArrowheads="1"/>
            </p:cNvSpPr>
            <p:nvPr/>
          </p:nvSpPr>
          <p:spPr bwMode="auto">
            <a:xfrm>
              <a:off x="1754" y="2670"/>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REJESTRY </a:t>
              </a:r>
            </a:p>
            <a:p>
              <a:pPr algn="ctr" eaLnBrk="1" hangingPunct="1"/>
              <a:r>
                <a:rPr lang="pl-PL" sz="1800" b="1">
                  <a:cs typeface="Arial" charset="0"/>
                </a:rPr>
                <a:t>CHORÓB</a:t>
              </a:r>
            </a:p>
          </p:txBody>
        </p:sp>
        <p:sp>
          <p:nvSpPr>
            <p:cNvPr id="7" name="_s82971"/>
            <p:cNvSpPr>
              <a:spLocks noChangeShapeType="1"/>
            </p:cNvSpPr>
            <p:nvPr/>
          </p:nvSpPr>
          <p:spPr bwMode="auto">
            <a:xfrm>
              <a:off x="2857" y="2823"/>
              <a:ext cx="0" cy="30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8" name="_s82970"/>
            <p:cNvSpPr>
              <a:spLocks noChangeArrowheads="1"/>
            </p:cNvSpPr>
            <p:nvPr/>
          </p:nvSpPr>
          <p:spPr bwMode="auto">
            <a:xfrm>
              <a:off x="2550" y="3130"/>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REJESTRY </a:t>
              </a:r>
            </a:p>
            <a:p>
              <a:pPr algn="ctr" eaLnBrk="1" hangingPunct="1"/>
              <a:r>
                <a:rPr lang="pl-PL" sz="1800" b="1">
                  <a:cs typeface="Arial" charset="0"/>
                </a:rPr>
                <a:t>WYPADKÓW</a:t>
              </a:r>
            </a:p>
          </p:txBody>
        </p:sp>
        <p:sp>
          <p:nvSpPr>
            <p:cNvPr id="9" name="_s82969"/>
            <p:cNvSpPr>
              <a:spLocks noChangeShapeType="1"/>
            </p:cNvSpPr>
            <p:nvPr/>
          </p:nvSpPr>
          <p:spPr bwMode="auto">
            <a:xfrm>
              <a:off x="3122" y="2670"/>
              <a:ext cx="266" cy="154"/>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10" name="_s82968"/>
            <p:cNvSpPr>
              <a:spLocks noChangeArrowheads="1"/>
            </p:cNvSpPr>
            <p:nvPr/>
          </p:nvSpPr>
          <p:spPr bwMode="auto">
            <a:xfrm>
              <a:off x="3347" y="2670"/>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WYNIKI</a:t>
              </a:r>
            </a:p>
            <a:p>
              <a:pPr algn="ctr" eaLnBrk="1" hangingPunct="1"/>
              <a:r>
                <a:rPr lang="pl-PL" sz="1800" b="1">
                  <a:cs typeface="Arial" charset="0"/>
                </a:rPr>
                <a:t>POMIARÓW</a:t>
              </a:r>
            </a:p>
          </p:txBody>
        </p:sp>
        <p:sp>
          <p:nvSpPr>
            <p:cNvPr id="11" name="_s82967"/>
            <p:cNvSpPr>
              <a:spLocks noChangeShapeType="1"/>
            </p:cNvSpPr>
            <p:nvPr/>
          </p:nvSpPr>
          <p:spPr bwMode="auto">
            <a:xfrm flipV="1">
              <a:off x="3122" y="2211"/>
              <a:ext cx="266" cy="153"/>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12" name="_s82966"/>
            <p:cNvSpPr>
              <a:spLocks noChangeArrowheads="1"/>
            </p:cNvSpPr>
            <p:nvPr/>
          </p:nvSpPr>
          <p:spPr bwMode="auto">
            <a:xfrm>
              <a:off x="3347" y="1750"/>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INSTRUKCJE</a:t>
              </a:r>
            </a:p>
            <a:p>
              <a:pPr algn="ctr" eaLnBrk="1" hangingPunct="1"/>
              <a:r>
                <a:rPr lang="pl-PL" sz="1800" b="1">
                  <a:cs typeface="Arial" charset="0"/>
                </a:rPr>
                <a:t>ROBOCZE</a:t>
              </a:r>
            </a:p>
          </p:txBody>
        </p:sp>
        <p:sp>
          <p:nvSpPr>
            <p:cNvPr id="13" name="_s82965"/>
            <p:cNvSpPr>
              <a:spLocks noChangeShapeType="1"/>
            </p:cNvSpPr>
            <p:nvPr/>
          </p:nvSpPr>
          <p:spPr bwMode="auto">
            <a:xfrm flipV="1">
              <a:off x="2857" y="1904"/>
              <a:ext cx="0" cy="30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14" name="_s82964"/>
            <p:cNvSpPr>
              <a:spLocks noChangeArrowheads="1"/>
            </p:cNvSpPr>
            <p:nvPr/>
          </p:nvSpPr>
          <p:spPr bwMode="auto">
            <a:xfrm>
              <a:off x="2550" y="1290"/>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DOKUMENTACJA</a:t>
              </a:r>
            </a:p>
            <a:p>
              <a:pPr algn="ctr" eaLnBrk="1" hangingPunct="1"/>
              <a:r>
                <a:rPr lang="pl-PL" sz="1800" b="1">
                  <a:cs typeface="Arial" charset="0"/>
                </a:rPr>
                <a:t>TECHNICZNA</a:t>
              </a:r>
            </a:p>
          </p:txBody>
        </p:sp>
        <p:sp>
          <p:nvSpPr>
            <p:cNvPr id="15" name="_s82963"/>
            <p:cNvSpPr>
              <a:spLocks noChangeArrowheads="1"/>
            </p:cNvSpPr>
            <p:nvPr/>
          </p:nvSpPr>
          <p:spPr bwMode="auto">
            <a:xfrm>
              <a:off x="2550" y="2211"/>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folHlink"/>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ŹRÓDŁA </a:t>
              </a:r>
            </a:p>
            <a:p>
              <a:pPr algn="ctr" eaLnBrk="1" hangingPunct="1"/>
              <a:r>
                <a:rPr lang="pl-PL" sz="1800" b="1">
                  <a:cs typeface="Arial" charset="0"/>
                </a:rPr>
                <a:t>INFORMACJI</a:t>
              </a:r>
            </a:p>
            <a:p>
              <a:pPr algn="ctr" eaLnBrk="1" hangingPunct="1"/>
              <a:r>
                <a:rPr lang="pl-PL" sz="1800" b="1">
                  <a:cs typeface="Arial" charset="0"/>
                </a:rPr>
                <a:t>O ZAGROŻENIACH</a:t>
              </a:r>
            </a:p>
          </p:txBody>
        </p:sp>
      </p:gr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0" y="152400"/>
            <a:ext cx="9144000" cy="1143000"/>
          </a:xfrm>
          <a:solidFill>
            <a:srgbClr val="CCFFFF"/>
          </a:solidFill>
        </p:spPr>
        <p:txBody>
          <a:bodyPr/>
          <a:lstStyle/>
          <a:p>
            <a:r>
              <a:rPr lang="pl-PL"/>
              <a:t>REDUKCJA RYZYKA PRZEZ ZNAKI  I BARWY BEZPIECZEŃSTWA</a:t>
            </a:r>
          </a:p>
        </p:txBody>
      </p:sp>
      <p:sp>
        <p:nvSpPr>
          <p:cNvPr id="190467" name="Rectangle 3"/>
          <p:cNvSpPr>
            <a:spLocks noGrp="1" noChangeArrowheads="1"/>
          </p:cNvSpPr>
          <p:nvPr>
            <p:ph type="body" idx="1"/>
          </p:nvPr>
        </p:nvSpPr>
        <p:spPr>
          <a:xfrm>
            <a:off x="304800" y="3810000"/>
            <a:ext cx="8610600" cy="2895600"/>
          </a:xfrm>
          <a:solidFill>
            <a:srgbClr val="CCFFCC"/>
          </a:solidFill>
        </p:spPr>
        <p:txBody>
          <a:bodyPr/>
          <a:lstStyle/>
          <a:p>
            <a:pPr algn="just"/>
            <a:r>
              <a:rPr lang="pl-PL" sz="2800" b="1" u="sng">
                <a:effectLst>
                  <a:outerShdw blurRad="38100" dist="38100" dir="2700000" algn="tl">
                    <a:srgbClr val="FFFFFF"/>
                  </a:outerShdw>
                </a:effectLst>
              </a:rPr>
              <a:t>Kryteria oceny:</a:t>
            </a:r>
          </a:p>
          <a:p>
            <a:pPr lvl="1" algn="just"/>
            <a:r>
              <a:rPr lang="pl-PL" sz="2400" b="1"/>
              <a:t>zgodność z przepisami,</a:t>
            </a:r>
          </a:p>
          <a:p>
            <a:pPr lvl="1" algn="just"/>
            <a:r>
              <a:rPr lang="pl-PL" sz="2400" b="1"/>
              <a:t>czytelność i znajomość oznakowań przez pracowników,</a:t>
            </a:r>
          </a:p>
          <a:p>
            <a:pPr lvl="1" algn="just"/>
            <a:r>
              <a:rPr lang="pl-PL" sz="2400" b="1"/>
              <a:t>aktualizacja oznakowań,</a:t>
            </a:r>
          </a:p>
          <a:p>
            <a:pPr lvl="1" algn="just"/>
            <a:r>
              <a:rPr lang="pl-PL" sz="2400" b="1"/>
              <a:t>osoby odpowiedzialne.</a:t>
            </a:r>
          </a:p>
        </p:txBody>
      </p:sp>
      <p:sp>
        <p:nvSpPr>
          <p:cNvPr id="190468" name="Rectangle 4"/>
          <p:cNvSpPr>
            <a:spLocks noChangeArrowheads="1"/>
          </p:cNvSpPr>
          <p:nvPr/>
        </p:nvSpPr>
        <p:spPr bwMode="auto">
          <a:xfrm>
            <a:off x="152400" y="1524000"/>
            <a:ext cx="8763000" cy="2057400"/>
          </a:xfrm>
          <a:prstGeom prst="rect">
            <a:avLst/>
          </a:prstGeom>
          <a:solidFill>
            <a:srgbClr val="FFFF99"/>
          </a:solidFill>
          <a:ln w="9525">
            <a:noFill/>
            <a:miter lim="800000"/>
            <a:headEnd/>
            <a:tailEnd/>
          </a:ln>
          <a:effectLst/>
        </p:spPr>
        <p:txBody>
          <a:bodyPr/>
          <a:lstStyle/>
          <a:p>
            <a:pPr marL="342900" marR="0" lvl="0" indent="-342900" algn="just" defTabSz="914400" rtl="0" eaLnBrk="0" fontAlgn="base" latinLnBrk="0" hangingPunct="0">
              <a:lnSpc>
                <a:spcPct val="9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Celem redukcji ryzyka przez znaki i barwy bezpieczeństwa jest dążenie do zapewnienia stosowania wzorów znaków w zależności od występujących zagrożeń, które dzielimy na następujące grupy: ochrona przeciwpożarowa, znaki ewakuacyjne, znaki zakazu, znaki ostrzegawcze, znaki nakazu, znaki informacyjne.</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solidFill>
            <a:srgbClr val="CCFFFF"/>
          </a:solidFill>
        </p:spPr>
        <p:txBody>
          <a:bodyPr/>
          <a:lstStyle/>
          <a:p>
            <a:r>
              <a:rPr lang="pl-PL"/>
              <a:t>ZAGADNIENIA</a:t>
            </a:r>
          </a:p>
        </p:txBody>
      </p:sp>
      <p:sp>
        <p:nvSpPr>
          <p:cNvPr id="5123" name="Rectangle 3"/>
          <p:cNvSpPr>
            <a:spLocks noGrp="1" noChangeArrowheads="1"/>
          </p:cNvSpPr>
          <p:nvPr>
            <p:ph type="body" idx="1"/>
          </p:nvPr>
        </p:nvSpPr>
        <p:spPr>
          <a:xfrm>
            <a:off x="152400" y="1981200"/>
            <a:ext cx="8763000" cy="4267200"/>
          </a:xfrm>
          <a:solidFill>
            <a:srgbClr val="FFFF99"/>
          </a:solidFill>
        </p:spPr>
        <p:txBody>
          <a:bodyPr/>
          <a:lstStyle/>
          <a:p>
            <a:r>
              <a:rPr lang="pl-PL" sz="2400" b="1"/>
              <a:t>Interpretacja pojęcia ryzyko zawodowe.</a:t>
            </a:r>
          </a:p>
          <a:p>
            <a:r>
              <a:rPr lang="pl-PL" sz="2400" b="1"/>
              <a:t>Zarządzanie  ryzykiem zawodowym.</a:t>
            </a:r>
          </a:p>
          <a:p>
            <a:r>
              <a:rPr lang="pl-PL" sz="2400" b="1"/>
              <a:t>Różnica między szacowaniem i wartościowaniem ryzyka</a:t>
            </a:r>
          </a:p>
          <a:p>
            <a:r>
              <a:rPr lang="pl-PL" sz="2400" b="1"/>
              <a:t>Zakres analizy i oceny ryzyka zawodowego.</a:t>
            </a:r>
          </a:p>
          <a:p>
            <a:r>
              <a:rPr lang="pl-PL" sz="2400" b="1"/>
              <a:t>Istota organizacyjnych sposobów redukcji ryzyka.</a:t>
            </a:r>
          </a:p>
          <a:p>
            <a:r>
              <a:rPr lang="pl-PL" sz="2400" b="1"/>
              <a:t>Klasyfikacja organizacyjnych technik redukcji ryzyka.</a:t>
            </a:r>
          </a:p>
          <a:p>
            <a:r>
              <a:rPr lang="pl-PL" sz="2400" b="1"/>
              <a:t>Zasady pisania procedur i instrukcji postępowania.</a:t>
            </a:r>
          </a:p>
          <a:p>
            <a:r>
              <a:rPr lang="pl-PL" sz="2400" b="1"/>
              <a:t>Planowanie postępowania na wypadek katastrofy.</a:t>
            </a:r>
          </a:p>
          <a:p>
            <a:r>
              <a:rPr lang="pl-PL" sz="2400" b="1"/>
              <a:t>Stosowanie oznaczeń graficznych w redukcji zagrożeń.</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381000"/>
            <a:ext cx="9144000" cy="1143000"/>
          </a:xfrm>
          <a:solidFill>
            <a:srgbClr val="CCFFFF"/>
          </a:solidFill>
        </p:spPr>
        <p:txBody>
          <a:bodyPr/>
          <a:lstStyle/>
          <a:p>
            <a:r>
              <a:rPr lang="pl-PL"/>
              <a:t>BIBLIOGRAFIA</a:t>
            </a:r>
            <a:r>
              <a:rPr lang="pl-PL" b="0"/>
              <a:t> </a:t>
            </a:r>
          </a:p>
        </p:txBody>
      </p:sp>
      <p:sp>
        <p:nvSpPr>
          <p:cNvPr id="6147" name="Rectangle 3"/>
          <p:cNvSpPr>
            <a:spLocks noGrp="1" noChangeArrowheads="1"/>
          </p:cNvSpPr>
          <p:nvPr>
            <p:ph type="body" idx="1"/>
          </p:nvPr>
        </p:nvSpPr>
        <p:spPr>
          <a:xfrm>
            <a:off x="152400" y="1828800"/>
            <a:ext cx="8839200" cy="4800600"/>
          </a:xfrm>
          <a:solidFill>
            <a:srgbClr val="FFFF99"/>
          </a:solidFill>
        </p:spPr>
        <p:txBody>
          <a:bodyPr/>
          <a:lstStyle/>
          <a:p>
            <a:pPr>
              <a:lnSpc>
                <a:spcPct val="90000"/>
              </a:lnSpc>
            </a:pPr>
            <a:r>
              <a:rPr lang="pl-PL" sz="2400" b="1" u="sng" dirty="0"/>
              <a:t>Budzyńska M., Kowal R.:</a:t>
            </a:r>
            <a:r>
              <a:rPr lang="pl-PL" sz="2400" b="1" dirty="0"/>
              <a:t> Prawne ograniczenia w dostępie, obrocie i stosowaniu niektórych substancji i preparatów chemicznych. PIP Wrocław 2007.</a:t>
            </a:r>
          </a:p>
          <a:p>
            <a:pPr>
              <a:lnSpc>
                <a:spcPct val="90000"/>
              </a:lnSpc>
            </a:pPr>
            <a:r>
              <a:rPr lang="pl-PL" sz="2400" b="1" u="sng" dirty="0"/>
              <a:t>Karczewski J.T</a:t>
            </a:r>
            <a:r>
              <a:rPr lang="pl-PL" sz="2400" b="1" dirty="0"/>
              <a:t>.: Systemy zarządzania bezpieczeństwem pracy. ODDK Gdańsk 2000.</a:t>
            </a:r>
            <a:endParaRPr lang="pl-PL" sz="2400" b="1" u="sng" dirty="0"/>
          </a:p>
          <a:p>
            <a:pPr>
              <a:lnSpc>
                <a:spcPct val="90000"/>
              </a:lnSpc>
            </a:pPr>
            <a:r>
              <a:rPr lang="pl-PL" sz="2400" b="1" u="sng" dirty="0"/>
              <a:t>Radkowski St.: </a:t>
            </a:r>
            <a:r>
              <a:rPr lang="pl-PL" sz="2400" b="1" dirty="0"/>
              <a:t>Podstawy bezpiecznej techniki. Oficyna Wydawnicza PW Warszawa 2003</a:t>
            </a:r>
          </a:p>
          <a:p>
            <a:pPr>
              <a:lnSpc>
                <a:spcPct val="90000"/>
              </a:lnSpc>
            </a:pPr>
            <a:r>
              <a:rPr lang="pl-PL" sz="2400" b="1" u="sng" dirty="0"/>
              <a:t>Szymonik Z., Hamrol A. </a:t>
            </a:r>
            <a:r>
              <a:rPr lang="pl-PL" sz="2400" b="1" u="sng" dirty="0" err="1"/>
              <a:t>Grudowski</a:t>
            </a:r>
            <a:r>
              <a:rPr lang="pl-PL" sz="2400" b="1" u="sng" dirty="0"/>
              <a:t> P.: </a:t>
            </a:r>
            <a:r>
              <a:rPr lang="pl-PL" sz="2400" b="1" dirty="0"/>
              <a:t>Zarządzanie jakością i bezpieczeństwem. PWE 2013.</a:t>
            </a:r>
          </a:p>
          <a:p>
            <a:pPr>
              <a:lnSpc>
                <a:spcPct val="90000"/>
              </a:lnSpc>
            </a:pPr>
            <a:r>
              <a:rPr lang="pl-PL" sz="2400" b="1" u="sng" dirty="0" err="1"/>
              <a:t>Personalzertifizierung</a:t>
            </a:r>
            <a:r>
              <a:rPr lang="pl-PL" sz="2400" b="1" u="sng" dirty="0"/>
              <a:t>: </a:t>
            </a:r>
            <a:r>
              <a:rPr lang="pl-PL" sz="2400" b="1" dirty="0" err="1"/>
              <a:t>Operativ</a:t>
            </a:r>
            <a:r>
              <a:rPr lang="pl-PL" sz="2400" b="1" dirty="0"/>
              <a:t> </a:t>
            </a:r>
            <a:r>
              <a:rPr lang="pl-PL" sz="2400" b="1" dirty="0" err="1"/>
              <a:t>Taetiges</a:t>
            </a:r>
            <a:r>
              <a:rPr lang="pl-PL" sz="2400" b="1" dirty="0"/>
              <a:t> Personal im SGU – </a:t>
            </a:r>
            <a:r>
              <a:rPr lang="pl-PL" sz="2400" b="1" dirty="0" err="1"/>
              <a:t>Bereich</a:t>
            </a:r>
            <a:r>
              <a:rPr lang="pl-PL" sz="2400" b="1" dirty="0"/>
              <a:t>. DGMK- SCC –</a:t>
            </a:r>
            <a:r>
              <a:rPr lang="pl-PL" sz="2400" b="1" dirty="0" err="1"/>
              <a:t>Dokumente</a:t>
            </a:r>
            <a:r>
              <a:rPr lang="pl-PL" sz="2400" b="1" dirty="0"/>
              <a:t> Hamburg 2011.</a:t>
            </a:r>
            <a:endParaRPr lang="pl-PL" sz="2400" b="1" u="sng" dirty="0">
              <a:effectLst>
                <a:outerShdw blurRad="38100" dist="38100" dir="2700000" algn="tl">
                  <a:srgbClr val="FFFFFF"/>
                </a:outerShdw>
              </a:effectLst>
            </a:endParaRPr>
          </a:p>
          <a:p>
            <a:r>
              <a:rPr lang="pl-PL" sz="2400" b="1" u="sng" dirty="0">
                <a:effectLst>
                  <a:outerShdw blurRad="38100" dist="38100" dir="2700000" algn="tl">
                    <a:srgbClr val="FFFFFF"/>
                  </a:outerShdw>
                </a:effectLst>
              </a:rPr>
              <a:t>PN-92/N-01255</a:t>
            </a:r>
            <a:r>
              <a:rPr lang="pl-PL" sz="2400" b="1" dirty="0"/>
              <a:t> – Barwy bezpieczeństwa i znaki bezpieczeństwa.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04664"/>
            <a:ext cx="9144000" cy="1143000"/>
          </a:xfrm>
          <a:solidFill>
            <a:srgbClr val="CCFFFF"/>
          </a:solidFill>
        </p:spPr>
        <p:txBody>
          <a:bodyPr/>
          <a:lstStyle/>
          <a:p>
            <a:r>
              <a:rPr lang="pl-PL" sz="4000" b="1" dirty="0"/>
              <a:t>TREŚĆ</a:t>
            </a:r>
          </a:p>
        </p:txBody>
      </p:sp>
      <p:sp>
        <p:nvSpPr>
          <p:cNvPr id="4099" name="Rectangle 3"/>
          <p:cNvSpPr>
            <a:spLocks noGrp="1" noChangeArrowheads="1"/>
          </p:cNvSpPr>
          <p:nvPr>
            <p:ph type="body" idx="1"/>
          </p:nvPr>
        </p:nvSpPr>
        <p:spPr>
          <a:xfrm>
            <a:off x="0" y="2132856"/>
            <a:ext cx="9144000" cy="4248472"/>
          </a:xfrm>
          <a:solidFill>
            <a:srgbClr val="CCFFCC"/>
          </a:solidFill>
        </p:spPr>
        <p:txBody>
          <a:bodyPr/>
          <a:lstStyle/>
          <a:p>
            <a:r>
              <a:rPr lang="pl-PL" sz="2800" b="1" dirty="0"/>
              <a:t>Aspekty prawne i schemat oceny ryzyka</a:t>
            </a:r>
          </a:p>
          <a:p>
            <a:r>
              <a:rPr lang="pl-PL" sz="2800" b="1" dirty="0"/>
              <a:t>Istota i rodowód zagrożeń oraz podatności</a:t>
            </a:r>
          </a:p>
          <a:p>
            <a:r>
              <a:rPr lang="pl-PL" sz="2800" b="1" dirty="0"/>
              <a:t>Źródła informacji i klasyfikacja zagrożeń</a:t>
            </a:r>
          </a:p>
          <a:p>
            <a:r>
              <a:rPr lang="pl-PL" sz="2800" b="1" dirty="0"/>
              <a:t>Semantyka zagrożeń</a:t>
            </a:r>
          </a:p>
          <a:p>
            <a:r>
              <a:rPr lang="pl-PL" sz="2800" b="1" dirty="0"/>
              <a:t>Klasyfikacja zagrożeń</a:t>
            </a:r>
          </a:p>
          <a:p>
            <a:r>
              <a:rPr lang="pl-PL" sz="2800" b="1" dirty="0"/>
              <a:t>Czynniki szkodliwe i uciążliwe</a:t>
            </a:r>
          </a:p>
          <a:p>
            <a:r>
              <a:rPr lang="pl-PL" sz="2800" b="1" dirty="0"/>
              <a:t>Czynniki środowiska pracy</a:t>
            </a:r>
          </a:p>
          <a:p>
            <a:r>
              <a:rPr lang="pl-PL" sz="2800" b="1" dirty="0"/>
              <a:t>Informacje o zagrożeniach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609600"/>
            <a:ext cx="9144000" cy="1143000"/>
          </a:xfrm>
          <a:solidFill>
            <a:srgbClr val="CCFFFF"/>
          </a:solidFill>
        </p:spPr>
        <p:txBody>
          <a:bodyPr/>
          <a:lstStyle/>
          <a:p>
            <a:r>
              <a:rPr lang="pl-PL" sz="4000" b="1" dirty="0"/>
              <a:t>INFORMACJE O ZAGROŻENIACH</a:t>
            </a:r>
          </a:p>
        </p:txBody>
      </p:sp>
      <p:grpSp>
        <p:nvGrpSpPr>
          <p:cNvPr id="2" name="Symbol zastępczy zawartości 84994"/>
          <p:cNvGrpSpPr>
            <a:grpSpLocks/>
          </p:cNvGrpSpPr>
          <p:nvPr/>
        </p:nvGrpSpPr>
        <p:grpSpPr bwMode="auto">
          <a:xfrm>
            <a:off x="179388" y="1844677"/>
            <a:ext cx="8964612" cy="4824413"/>
            <a:chOff x="1629" y="1176"/>
            <a:chExt cx="2457" cy="2685"/>
          </a:xfrm>
        </p:grpSpPr>
        <p:sp>
          <p:nvSpPr>
            <p:cNvPr id="3" name="_s84997"/>
            <p:cNvSpPr>
              <a:spLocks noChangeShapeType="1"/>
            </p:cNvSpPr>
            <p:nvPr/>
          </p:nvSpPr>
          <p:spPr bwMode="auto">
            <a:xfrm flipH="1" flipV="1">
              <a:off x="2326" y="2211"/>
              <a:ext cx="266" cy="153"/>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4" name="_s84998"/>
            <p:cNvSpPr>
              <a:spLocks noChangeArrowheads="1"/>
            </p:cNvSpPr>
            <p:nvPr/>
          </p:nvSpPr>
          <p:spPr bwMode="auto">
            <a:xfrm>
              <a:off x="1754" y="1751"/>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PRZEGLĄD </a:t>
              </a:r>
            </a:p>
            <a:p>
              <a:pPr algn="ctr" eaLnBrk="1" hangingPunct="1"/>
              <a:r>
                <a:rPr lang="pl-PL" sz="1800" b="1">
                  <a:cs typeface="Arial" charset="0"/>
                </a:rPr>
                <a:t>ORGANIZACJI</a:t>
              </a:r>
            </a:p>
            <a:p>
              <a:pPr algn="ctr" eaLnBrk="1" hangingPunct="1"/>
              <a:r>
                <a:rPr lang="pl-PL" sz="1800" b="1">
                  <a:cs typeface="Arial" charset="0"/>
                </a:rPr>
                <a:t>DZIAŁAŃ</a:t>
              </a:r>
            </a:p>
          </p:txBody>
        </p:sp>
        <p:sp>
          <p:nvSpPr>
            <p:cNvPr id="5" name="_s84999"/>
            <p:cNvSpPr>
              <a:spLocks noChangeShapeType="1"/>
            </p:cNvSpPr>
            <p:nvPr/>
          </p:nvSpPr>
          <p:spPr bwMode="auto">
            <a:xfrm flipH="1">
              <a:off x="2326" y="2670"/>
              <a:ext cx="266" cy="154"/>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6" name="_s85000"/>
            <p:cNvSpPr>
              <a:spLocks noChangeArrowheads="1"/>
            </p:cNvSpPr>
            <p:nvPr/>
          </p:nvSpPr>
          <p:spPr bwMode="auto">
            <a:xfrm>
              <a:off x="1754" y="2670"/>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OBSERWACJA</a:t>
              </a:r>
            </a:p>
            <a:p>
              <a:pPr algn="ctr" eaLnBrk="1" hangingPunct="1"/>
              <a:r>
                <a:rPr lang="pl-PL" sz="1800" b="1">
                  <a:cs typeface="Arial" charset="0"/>
                </a:rPr>
                <a:t>CZYNNIKÓW</a:t>
              </a:r>
            </a:p>
            <a:p>
              <a:pPr algn="ctr" eaLnBrk="1" hangingPunct="1"/>
              <a:r>
                <a:rPr lang="pl-PL" sz="1800" b="1">
                  <a:cs typeface="Arial" charset="0"/>
                </a:rPr>
                <a:t>ZEWNĘTRZNYCH</a:t>
              </a:r>
            </a:p>
          </p:txBody>
        </p:sp>
        <p:sp>
          <p:nvSpPr>
            <p:cNvPr id="7" name="_s85001"/>
            <p:cNvSpPr>
              <a:spLocks noChangeShapeType="1"/>
            </p:cNvSpPr>
            <p:nvPr/>
          </p:nvSpPr>
          <p:spPr bwMode="auto">
            <a:xfrm>
              <a:off x="2857" y="2823"/>
              <a:ext cx="0" cy="30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8" name="_s85002"/>
            <p:cNvSpPr>
              <a:spLocks noChangeArrowheads="1"/>
            </p:cNvSpPr>
            <p:nvPr/>
          </p:nvSpPr>
          <p:spPr bwMode="auto">
            <a:xfrm>
              <a:off x="2550" y="3130"/>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dirty="0">
                  <a:cs typeface="Arial" charset="0"/>
                </a:rPr>
                <a:t>WYWIADY</a:t>
              </a:r>
            </a:p>
            <a:p>
              <a:pPr algn="ctr" eaLnBrk="1" hangingPunct="1"/>
              <a:r>
                <a:rPr lang="pl-PL" sz="1800" b="1" dirty="0">
                  <a:cs typeface="Arial" charset="0"/>
                </a:rPr>
                <a:t>Z PRACOWNIKAMI</a:t>
              </a:r>
            </a:p>
          </p:txBody>
        </p:sp>
        <p:sp>
          <p:nvSpPr>
            <p:cNvPr id="9" name="_s85003"/>
            <p:cNvSpPr>
              <a:spLocks noChangeShapeType="1"/>
            </p:cNvSpPr>
            <p:nvPr/>
          </p:nvSpPr>
          <p:spPr bwMode="auto">
            <a:xfrm>
              <a:off x="3122" y="2670"/>
              <a:ext cx="266" cy="154"/>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10" name="_s85004"/>
            <p:cNvSpPr>
              <a:spLocks noChangeArrowheads="1"/>
            </p:cNvSpPr>
            <p:nvPr/>
          </p:nvSpPr>
          <p:spPr bwMode="auto">
            <a:xfrm>
              <a:off x="3347" y="2670"/>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OBSERWACJA</a:t>
              </a:r>
            </a:p>
            <a:p>
              <a:pPr algn="ctr" eaLnBrk="1" hangingPunct="1"/>
              <a:r>
                <a:rPr lang="pl-PL" sz="1800" b="1">
                  <a:cs typeface="Arial" charset="0"/>
                </a:rPr>
                <a:t>PRZEBIEGU </a:t>
              </a:r>
            </a:p>
            <a:p>
              <a:pPr algn="ctr" eaLnBrk="1" hangingPunct="1"/>
              <a:r>
                <a:rPr lang="pl-PL" sz="1800" b="1">
                  <a:cs typeface="Arial" charset="0"/>
                </a:rPr>
                <a:t>PRACY</a:t>
              </a:r>
            </a:p>
          </p:txBody>
        </p:sp>
        <p:sp>
          <p:nvSpPr>
            <p:cNvPr id="11" name="_s85005"/>
            <p:cNvSpPr>
              <a:spLocks noChangeShapeType="1"/>
            </p:cNvSpPr>
            <p:nvPr/>
          </p:nvSpPr>
          <p:spPr bwMode="auto">
            <a:xfrm flipV="1">
              <a:off x="3122" y="2211"/>
              <a:ext cx="266" cy="153"/>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12" name="_s85006"/>
            <p:cNvSpPr>
              <a:spLocks noChangeArrowheads="1"/>
            </p:cNvSpPr>
            <p:nvPr/>
          </p:nvSpPr>
          <p:spPr bwMode="auto">
            <a:xfrm>
              <a:off x="3347" y="1750"/>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OBSERWACJA </a:t>
              </a:r>
            </a:p>
            <a:p>
              <a:pPr algn="ctr" eaLnBrk="1" hangingPunct="1"/>
              <a:r>
                <a:rPr lang="pl-PL" sz="1800" b="1">
                  <a:cs typeface="Arial" charset="0"/>
                </a:rPr>
                <a:t>WYKONANIA </a:t>
              </a:r>
            </a:p>
            <a:p>
              <a:pPr algn="ctr" eaLnBrk="1" hangingPunct="1"/>
              <a:r>
                <a:rPr lang="pl-PL" sz="1800" b="1">
                  <a:cs typeface="Arial" charset="0"/>
                </a:rPr>
                <a:t>ZADAŃ</a:t>
              </a:r>
            </a:p>
          </p:txBody>
        </p:sp>
        <p:sp>
          <p:nvSpPr>
            <p:cNvPr id="13" name="_s85007"/>
            <p:cNvSpPr>
              <a:spLocks noChangeShapeType="1"/>
            </p:cNvSpPr>
            <p:nvPr/>
          </p:nvSpPr>
          <p:spPr bwMode="auto">
            <a:xfrm flipV="1">
              <a:off x="2857" y="1904"/>
              <a:ext cx="0" cy="30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pl-PL"/>
            </a:p>
          </p:txBody>
        </p:sp>
        <p:sp>
          <p:nvSpPr>
            <p:cNvPr id="14" name="_s85008"/>
            <p:cNvSpPr>
              <a:spLocks noChangeArrowheads="1"/>
            </p:cNvSpPr>
            <p:nvPr/>
          </p:nvSpPr>
          <p:spPr bwMode="auto">
            <a:xfrm>
              <a:off x="2550" y="1290"/>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accent2"/>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OBSERWACJA</a:t>
              </a:r>
            </a:p>
            <a:p>
              <a:pPr algn="ctr" eaLnBrk="1" hangingPunct="1"/>
              <a:r>
                <a:rPr lang="pl-PL" sz="1800" b="1">
                  <a:cs typeface="Arial" charset="0"/>
                </a:rPr>
                <a:t>ŚRODOWISKA</a:t>
              </a:r>
            </a:p>
          </p:txBody>
        </p:sp>
        <p:sp>
          <p:nvSpPr>
            <p:cNvPr id="15" name="_s85009"/>
            <p:cNvSpPr>
              <a:spLocks noChangeArrowheads="1"/>
            </p:cNvSpPr>
            <p:nvPr/>
          </p:nvSpPr>
          <p:spPr bwMode="auto">
            <a:xfrm>
              <a:off x="2550" y="2211"/>
              <a:ext cx="614" cy="614"/>
            </a:xfrm>
            <a:prstGeom prst="rect">
              <a:avLst/>
            </a:prstGeom>
            <a:gradFill rotWithShape="0">
              <a:gsLst>
                <a:gs pos="0">
                  <a:schemeClr val="accent1"/>
                </a:gs>
                <a:gs pos="100000">
                  <a:schemeClr val="bg1"/>
                </a:gs>
              </a:gsLst>
              <a:path path="rect">
                <a:fillToRect l="100000" b="100000"/>
              </a:path>
            </a:gradFill>
            <a:ln w="9525">
              <a:solidFill>
                <a:schemeClr val="tx1"/>
              </a:solidFill>
              <a:miter lim="800000"/>
              <a:headEnd/>
              <a:tailEnd/>
            </a:ln>
            <a:effectLst>
              <a:outerShdw dist="141990" dir="1593903" algn="ctr" rotWithShape="0">
                <a:schemeClr val="folHlink"/>
              </a:outerShdw>
            </a:effectLst>
          </p:spPr>
          <p:txBody>
            <a:bodyPr vert="horz" wrap="none" lIns="91440" tIns="45720" rIns="91440" bIns="45720" numCol="1" anchor="ctr" anchorCtr="0" compatLnSpc="1">
              <a:prstTxWarp prst="textNoShape">
                <a:avLst/>
              </a:prstTxWarp>
            </a:bodyPr>
            <a:lstStyle/>
            <a:p>
              <a:pPr algn="ctr" eaLnBrk="1" hangingPunct="1"/>
              <a:r>
                <a:rPr lang="pl-PL" sz="1800" b="1">
                  <a:cs typeface="Arial" charset="0"/>
                </a:rPr>
                <a:t>INNE ŹRÓDŁA </a:t>
              </a:r>
            </a:p>
            <a:p>
              <a:pPr algn="ctr" eaLnBrk="1" hangingPunct="1"/>
              <a:r>
                <a:rPr lang="pl-PL" sz="1800" b="1">
                  <a:cs typeface="Arial" charset="0"/>
                </a:rPr>
                <a:t>INFORMACJI</a:t>
              </a:r>
            </a:p>
            <a:p>
              <a:pPr algn="ctr" eaLnBrk="1" hangingPunct="1"/>
              <a:r>
                <a:rPr lang="pl-PL" sz="1800" b="1">
                  <a:cs typeface="Arial" charset="0"/>
                </a:rPr>
                <a:t>O ZAGROŻENIACH</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404664"/>
            <a:ext cx="9144000" cy="1143000"/>
          </a:xfrm>
          <a:solidFill>
            <a:srgbClr val="CCFFFF"/>
          </a:solidFill>
        </p:spPr>
        <p:txBody>
          <a:bodyPr/>
          <a:lstStyle/>
          <a:p>
            <a:r>
              <a:rPr lang="pl-PL" sz="4000" b="1" dirty="0"/>
              <a:t>LISTA ZAGROŻEŃ - 1</a:t>
            </a:r>
          </a:p>
        </p:txBody>
      </p:sp>
      <p:sp>
        <p:nvSpPr>
          <p:cNvPr id="87043" name="Rectangle 3"/>
          <p:cNvSpPr>
            <a:spLocks noGrp="1" noChangeArrowheads="1"/>
          </p:cNvSpPr>
          <p:nvPr>
            <p:ph type="body" idx="1"/>
          </p:nvPr>
        </p:nvSpPr>
        <p:spPr>
          <a:xfrm>
            <a:off x="359569" y="1916832"/>
            <a:ext cx="8424862" cy="4608512"/>
          </a:xfrm>
          <a:solidFill>
            <a:srgbClr val="CCFFCC"/>
          </a:solidFill>
        </p:spPr>
        <p:txBody>
          <a:bodyPr/>
          <a:lstStyle/>
          <a:p>
            <a:pPr marL="457200" indent="-457200">
              <a:lnSpc>
                <a:spcPct val="90000"/>
              </a:lnSpc>
              <a:buFont typeface="+mj-lt"/>
              <a:buAutoNum type="arabicPeriod"/>
            </a:pPr>
            <a:r>
              <a:rPr lang="pl-PL" sz="2400" b="1" dirty="0"/>
              <a:t>Nierówne lub śliskie powierzchnie</a:t>
            </a:r>
          </a:p>
          <a:p>
            <a:pPr marL="457200" indent="-457200">
              <a:lnSpc>
                <a:spcPct val="90000"/>
              </a:lnSpc>
              <a:buFont typeface="+mj-lt"/>
              <a:buAutoNum type="arabicPeriod"/>
            </a:pPr>
            <a:r>
              <a:rPr lang="pl-PL" sz="2400" b="1" dirty="0"/>
              <a:t>Przemieszczające się środki transportu</a:t>
            </a:r>
          </a:p>
          <a:p>
            <a:pPr marL="457200" indent="-457200">
              <a:lnSpc>
                <a:spcPct val="90000"/>
              </a:lnSpc>
              <a:buFont typeface="+mj-lt"/>
              <a:buAutoNum type="arabicPeriod"/>
            </a:pPr>
            <a:r>
              <a:rPr lang="pl-PL" sz="2400" b="1" dirty="0"/>
              <a:t>Ruchome części maszyn</a:t>
            </a:r>
          </a:p>
          <a:p>
            <a:pPr marL="457200" indent="-457200">
              <a:lnSpc>
                <a:spcPct val="90000"/>
              </a:lnSpc>
              <a:buFont typeface="+mj-lt"/>
              <a:buAutoNum type="arabicPeriod"/>
            </a:pPr>
            <a:r>
              <a:rPr lang="pl-PL" sz="2400" b="1" dirty="0"/>
              <a:t>Ostre krawędzie, chropowate powierzchnie</a:t>
            </a:r>
          </a:p>
          <a:p>
            <a:pPr marL="457200" indent="-457200">
              <a:lnSpc>
                <a:spcPct val="90000"/>
              </a:lnSpc>
              <a:buFont typeface="+mj-lt"/>
              <a:buAutoNum type="arabicPeriod"/>
            </a:pPr>
            <a:r>
              <a:rPr lang="pl-PL" sz="2400" b="1" dirty="0"/>
              <a:t>Gorące lub zimne powierzchnie i materiały</a:t>
            </a:r>
          </a:p>
          <a:p>
            <a:pPr marL="457200" indent="-457200">
              <a:lnSpc>
                <a:spcPct val="90000"/>
              </a:lnSpc>
              <a:buFont typeface="+mj-lt"/>
              <a:buAutoNum type="arabicPeriod"/>
            </a:pPr>
            <a:r>
              <a:rPr lang="pl-PL" sz="2400" b="1" dirty="0"/>
              <a:t>Praca na wysokości i na ruchomych podestach</a:t>
            </a:r>
          </a:p>
          <a:p>
            <a:pPr marL="457200" indent="-457200">
              <a:lnSpc>
                <a:spcPct val="90000"/>
              </a:lnSpc>
              <a:buFont typeface="+mj-lt"/>
              <a:buAutoNum type="arabicPeriod"/>
            </a:pPr>
            <a:r>
              <a:rPr lang="pl-PL" sz="2400" b="1" dirty="0"/>
              <a:t>Narzędzia ręczne</a:t>
            </a:r>
          </a:p>
          <a:p>
            <a:pPr marL="457200" indent="-457200">
              <a:lnSpc>
                <a:spcPct val="90000"/>
              </a:lnSpc>
              <a:buFont typeface="+mj-lt"/>
              <a:buAutoNum type="arabicPeriod"/>
            </a:pPr>
            <a:r>
              <a:rPr lang="pl-PL" sz="2400" b="1" dirty="0"/>
              <a:t>Wysokie ciśnienie</a:t>
            </a:r>
          </a:p>
          <a:p>
            <a:pPr marL="457200" indent="-457200">
              <a:lnSpc>
                <a:spcPct val="90000"/>
              </a:lnSpc>
              <a:buFont typeface="+mj-lt"/>
              <a:buAutoNum type="arabicPeriod"/>
            </a:pPr>
            <a:r>
              <a:rPr lang="pl-PL" sz="2400" b="1" dirty="0"/>
              <a:t>Prąd elektryczny</a:t>
            </a:r>
          </a:p>
          <a:p>
            <a:pPr marL="457200" indent="-457200">
              <a:lnSpc>
                <a:spcPct val="90000"/>
              </a:lnSpc>
              <a:buFont typeface="+mj-lt"/>
              <a:buAutoNum type="arabicPeriod"/>
            </a:pPr>
            <a:r>
              <a:rPr lang="pl-PL" sz="2400" b="1" dirty="0"/>
              <a:t>Pożar </a:t>
            </a:r>
          </a:p>
          <a:p>
            <a:pPr marL="457200" indent="-457200">
              <a:lnSpc>
                <a:spcPct val="90000"/>
              </a:lnSpc>
              <a:buFont typeface="+mj-lt"/>
              <a:buAutoNum type="arabicPeriod"/>
            </a:pPr>
            <a:r>
              <a:rPr lang="pl-PL" sz="2400" b="1" dirty="0"/>
              <a:t>Wybuch</a:t>
            </a:r>
          </a:p>
        </p:txBody>
      </p:sp>
    </p:spTree>
    <p:extLst>
      <p:ext uri="{BB962C8B-B14F-4D97-AF65-F5344CB8AC3E}">
        <p14:creationId xmlns:p14="http://schemas.microsoft.com/office/powerpoint/2010/main" val="3792947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76" y="404664"/>
            <a:ext cx="9144000" cy="1143000"/>
          </a:xfrm>
          <a:solidFill>
            <a:srgbClr val="CCFFFF"/>
          </a:solidFill>
        </p:spPr>
        <p:txBody>
          <a:bodyPr/>
          <a:lstStyle/>
          <a:p>
            <a:r>
              <a:rPr lang="pl-PL" sz="4000" b="1" dirty="0"/>
              <a:t>LISTA ZAGROŻEŃ - 2</a:t>
            </a:r>
          </a:p>
        </p:txBody>
      </p:sp>
      <p:sp>
        <p:nvSpPr>
          <p:cNvPr id="87043" name="Rectangle 3"/>
          <p:cNvSpPr>
            <a:spLocks noGrp="1" noChangeArrowheads="1"/>
          </p:cNvSpPr>
          <p:nvPr>
            <p:ph type="body" idx="1"/>
          </p:nvPr>
        </p:nvSpPr>
        <p:spPr>
          <a:xfrm>
            <a:off x="359569" y="1916832"/>
            <a:ext cx="8424862" cy="4608512"/>
          </a:xfrm>
          <a:solidFill>
            <a:srgbClr val="CCFFCC"/>
          </a:solidFill>
        </p:spPr>
        <p:txBody>
          <a:bodyPr/>
          <a:lstStyle/>
          <a:p>
            <a:pPr marL="457200" indent="-457200">
              <a:lnSpc>
                <a:spcPct val="90000"/>
              </a:lnSpc>
              <a:buFont typeface="+mj-lt"/>
              <a:buAutoNum type="arabicPeriod"/>
            </a:pPr>
            <a:r>
              <a:rPr lang="pl-PL" sz="2400" b="1" dirty="0"/>
              <a:t>Substancje chemiczne w powietrzu</a:t>
            </a:r>
          </a:p>
          <a:p>
            <a:pPr marL="457200" indent="-457200">
              <a:lnSpc>
                <a:spcPct val="90000"/>
              </a:lnSpc>
              <a:buFont typeface="+mj-lt"/>
              <a:buAutoNum type="arabicPeriod"/>
            </a:pPr>
            <a:r>
              <a:rPr lang="pl-PL" sz="2400" b="1" dirty="0"/>
              <a:t>Hałas</a:t>
            </a:r>
          </a:p>
          <a:p>
            <a:pPr marL="457200" indent="-457200">
              <a:lnSpc>
                <a:spcPct val="90000"/>
              </a:lnSpc>
              <a:buFont typeface="+mj-lt"/>
              <a:buAutoNum type="arabicPeriod"/>
            </a:pPr>
            <a:r>
              <a:rPr lang="pl-PL" sz="2400" b="1" dirty="0"/>
              <a:t>Drgania miejscowe</a:t>
            </a:r>
          </a:p>
          <a:p>
            <a:pPr marL="457200" indent="-457200">
              <a:lnSpc>
                <a:spcPct val="90000"/>
              </a:lnSpc>
              <a:buFont typeface="+mj-lt"/>
              <a:buAutoNum type="arabicPeriod"/>
            </a:pPr>
            <a:r>
              <a:rPr lang="pl-PL" sz="2400" b="1" dirty="0"/>
              <a:t>Drgania ogólne</a:t>
            </a:r>
          </a:p>
          <a:p>
            <a:pPr marL="457200" indent="-457200">
              <a:lnSpc>
                <a:spcPct val="90000"/>
              </a:lnSpc>
              <a:buFont typeface="+mj-lt"/>
              <a:buAutoNum type="arabicPeriod"/>
            </a:pPr>
            <a:r>
              <a:rPr lang="pl-PL" sz="2400" b="1" dirty="0"/>
              <a:t>Oświetlenie</a:t>
            </a:r>
          </a:p>
          <a:p>
            <a:pPr marL="457200" indent="-457200">
              <a:lnSpc>
                <a:spcPct val="90000"/>
              </a:lnSpc>
              <a:buFont typeface="+mj-lt"/>
              <a:buAutoNum type="arabicPeriod"/>
            </a:pPr>
            <a:r>
              <a:rPr lang="pl-PL" sz="2400" b="1" dirty="0"/>
              <a:t>Promieniowanie UV, podczerwone, laserowe itp.</a:t>
            </a:r>
          </a:p>
          <a:p>
            <a:pPr marL="457200" indent="-457200">
              <a:lnSpc>
                <a:spcPct val="90000"/>
              </a:lnSpc>
              <a:buFont typeface="+mj-lt"/>
              <a:buAutoNum type="arabicPeriod"/>
            </a:pPr>
            <a:r>
              <a:rPr lang="pl-PL" sz="2400" b="1" dirty="0"/>
              <a:t>Zimy i gorący mikroklimat</a:t>
            </a:r>
          </a:p>
          <a:p>
            <a:pPr marL="457200" indent="-457200">
              <a:lnSpc>
                <a:spcPct val="90000"/>
              </a:lnSpc>
              <a:buFont typeface="+mj-lt"/>
              <a:buAutoNum type="arabicPeriod"/>
            </a:pPr>
            <a:r>
              <a:rPr lang="pl-PL" sz="2400" b="1" dirty="0"/>
              <a:t>Ręczne przenoszenie ciężarów</a:t>
            </a:r>
          </a:p>
          <a:p>
            <a:pPr marL="457200" indent="-457200">
              <a:lnSpc>
                <a:spcPct val="90000"/>
              </a:lnSpc>
              <a:buFont typeface="+mj-lt"/>
              <a:buAutoNum type="arabicPeriod"/>
            </a:pPr>
            <a:r>
              <a:rPr lang="pl-PL" sz="2400" b="1" dirty="0"/>
              <a:t>Prace w pozycji wymuszonej i niewygodnej</a:t>
            </a:r>
          </a:p>
          <a:p>
            <a:pPr marL="457200" indent="-457200">
              <a:lnSpc>
                <a:spcPct val="90000"/>
              </a:lnSpc>
              <a:buFont typeface="+mj-lt"/>
              <a:buAutoNum type="arabicPeriod"/>
            </a:pPr>
            <a:r>
              <a:rPr lang="pl-PL" sz="2400" b="1" dirty="0"/>
              <a:t>Zagrożenia biologiczne</a:t>
            </a:r>
          </a:p>
          <a:p>
            <a:pPr marL="457200" indent="-457200">
              <a:lnSpc>
                <a:spcPct val="90000"/>
              </a:lnSpc>
              <a:buFont typeface="+mj-lt"/>
              <a:buAutoNum type="arabicPeriod"/>
            </a:pPr>
            <a:r>
              <a:rPr lang="pl-PL" sz="2400" b="1" dirty="0"/>
              <a:t>Stres, przemoc w pracy.</a:t>
            </a:r>
          </a:p>
          <a:p>
            <a:pPr marL="457200" indent="-457200">
              <a:lnSpc>
                <a:spcPct val="90000"/>
              </a:lnSpc>
              <a:buFont typeface="+mj-lt"/>
              <a:buAutoNum type="arabicPeriod"/>
            </a:pPr>
            <a:endParaRPr lang="pl-PL" sz="2400" b="1" dirty="0"/>
          </a:p>
        </p:txBody>
      </p:sp>
    </p:spTree>
    <p:extLst>
      <p:ext uri="{BB962C8B-B14F-4D97-AF65-F5344CB8AC3E}">
        <p14:creationId xmlns:p14="http://schemas.microsoft.com/office/powerpoint/2010/main" val="1641468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60648"/>
            <a:ext cx="9144000" cy="1143000"/>
          </a:xfrm>
          <a:solidFill>
            <a:srgbClr val="CCFFFF"/>
          </a:solidFill>
        </p:spPr>
        <p:txBody>
          <a:bodyPr/>
          <a:lstStyle/>
          <a:p>
            <a:r>
              <a:rPr lang="pl-PL" sz="4000" b="1" dirty="0"/>
              <a:t>ZAGADNIENIA </a:t>
            </a:r>
          </a:p>
        </p:txBody>
      </p:sp>
      <p:sp>
        <p:nvSpPr>
          <p:cNvPr id="6147" name="Rectangle 3"/>
          <p:cNvSpPr>
            <a:spLocks noGrp="1" noChangeArrowheads="1"/>
          </p:cNvSpPr>
          <p:nvPr>
            <p:ph type="body" idx="1"/>
          </p:nvPr>
        </p:nvSpPr>
        <p:spPr>
          <a:xfrm>
            <a:off x="0" y="1700808"/>
            <a:ext cx="9144000" cy="3960440"/>
          </a:xfrm>
          <a:solidFill>
            <a:srgbClr val="FFFF99"/>
          </a:solidFill>
        </p:spPr>
        <p:txBody>
          <a:bodyPr/>
          <a:lstStyle/>
          <a:p>
            <a:pPr>
              <a:lnSpc>
                <a:spcPct val="150000"/>
              </a:lnSpc>
            </a:pPr>
            <a:r>
              <a:rPr lang="pl-PL" sz="2400" b="1" dirty="0"/>
              <a:t>Istota i rodowód zagrożenia</a:t>
            </a:r>
          </a:p>
          <a:p>
            <a:pPr>
              <a:lnSpc>
                <a:spcPct val="150000"/>
              </a:lnSpc>
            </a:pPr>
            <a:r>
              <a:rPr lang="pl-PL" sz="2400" b="1" dirty="0"/>
              <a:t>Identyfikacja zagrożeń na stanowisku pracy</a:t>
            </a:r>
          </a:p>
          <a:p>
            <a:pPr>
              <a:lnSpc>
                <a:spcPct val="150000"/>
              </a:lnSpc>
            </a:pPr>
            <a:r>
              <a:rPr lang="pl-PL" sz="2400" b="1" dirty="0"/>
              <a:t>Różnica między czynnikami niebezpiecznymi a uciążliwymi</a:t>
            </a:r>
          </a:p>
          <a:p>
            <a:pPr>
              <a:lnSpc>
                <a:spcPct val="150000"/>
              </a:lnSpc>
            </a:pPr>
            <a:r>
              <a:rPr lang="pl-PL" sz="2400" b="1" dirty="0"/>
              <a:t>Rodzaje i klasyfikacja zagrożeń</a:t>
            </a:r>
          </a:p>
          <a:p>
            <a:pPr>
              <a:lnSpc>
                <a:spcPct val="150000"/>
              </a:lnSpc>
            </a:pPr>
            <a:r>
              <a:rPr lang="pl-PL" sz="2400" b="1" dirty="0"/>
              <a:t>Identyfikację czynników zagrożenia na stanowisku pracy</a:t>
            </a:r>
          </a:p>
          <a:p>
            <a:pPr>
              <a:lnSpc>
                <a:spcPct val="150000"/>
              </a:lnSpc>
            </a:pPr>
            <a:r>
              <a:rPr lang="pl-PL" sz="2400" b="1" dirty="0"/>
              <a:t>Korzyści wynikające z analizy zagrożeń na stanowisku</a:t>
            </a:r>
          </a:p>
          <a:p>
            <a:endParaRPr lang="pl-PL" sz="2400" b="1" dirty="0"/>
          </a:p>
        </p:txBody>
      </p:sp>
    </p:spTree>
    <p:extLst>
      <p:ext uri="{BB962C8B-B14F-4D97-AF65-F5344CB8AC3E}">
        <p14:creationId xmlns:p14="http://schemas.microsoft.com/office/powerpoint/2010/main" val="3492133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60648"/>
            <a:ext cx="9144000" cy="1143000"/>
          </a:xfrm>
          <a:solidFill>
            <a:srgbClr val="CCFFFF"/>
          </a:solidFill>
        </p:spPr>
        <p:txBody>
          <a:bodyPr/>
          <a:lstStyle/>
          <a:p>
            <a:r>
              <a:rPr lang="pl-PL" sz="4000" b="1" dirty="0"/>
              <a:t>BIBLIOGRAFIA </a:t>
            </a:r>
          </a:p>
        </p:txBody>
      </p:sp>
      <p:sp>
        <p:nvSpPr>
          <p:cNvPr id="6147" name="Rectangle 3"/>
          <p:cNvSpPr>
            <a:spLocks noGrp="1" noChangeArrowheads="1"/>
          </p:cNvSpPr>
          <p:nvPr>
            <p:ph type="body" idx="1"/>
          </p:nvPr>
        </p:nvSpPr>
        <p:spPr>
          <a:xfrm>
            <a:off x="0" y="1700808"/>
            <a:ext cx="9144000" cy="5072074"/>
          </a:xfrm>
          <a:solidFill>
            <a:srgbClr val="FFFF99"/>
          </a:solidFill>
        </p:spPr>
        <p:txBody>
          <a:bodyPr/>
          <a:lstStyle/>
          <a:p>
            <a:r>
              <a:rPr lang="pl-PL" sz="2400" b="1" u="sng" dirty="0"/>
              <a:t>Główczyńska- </a:t>
            </a:r>
            <a:r>
              <a:rPr lang="pl-PL" sz="2400" b="1" u="sng" dirty="0" err="1"/>
              <a:t>Woelke</a:t>
            </a:r>
            <a:r>
              <a:rPr lang="pl-PL" sz="2400" b="1" u="sng" dirty="0"/>
              <a:t> K.: </a:t>
            </a:r>
            <a:r>
              <a:rPr lang="pl-PL" sz="2400" b="1" dirty="0"/>
              <a:t>Ocena ryzyka zawodowego, Wyd. PIP GIP, Warszawa 2009</a:t>
            </a:r>
            <a:r>
              <a:rPr lang="pl-PL" sz="2400" dirty="0"/>
              <a:t>.</a:t>
            </a:r>
            <a:endParaRPr lang="pl-PL" sz="2400" b="1" u="sng" dirty="0"/>
          </a:p>
          <a:p>
            <a:r>
              <a:rPr lang="pl-PL" sz="2400" b="1" u="sng" dirty="0"/>
              <a:t>Korzeniowski L.F.: </a:t>
            </a:r>
            <a:r>
              <a:rPr lang="pl-PL" sz="2400" b="1" dirty="0"/>
              <a:t>Podstawy nauk o bezpieczeństwie. Zarządzanie bezpieczeństwem. Wyd. </a:t>
            </a:r>
            <a:r>
              <a:rPr lang="pl-PL" sz="2400" b="1" dirty="0" err="1"/>
              <a:t>Difin</a:t>
            </a:r>
            <a:r>
              <a:rPr lang="pl-PL" sz="2400" b="1" dirty="0"/>
              <a:t>, Warszawa 2012.</a:t>
            </a:r>
          </a:p>
          <a:p>
            <a:r>
              <a:rPr lang="pl-PL" sz="2400" b="1" u="sng" dirty="0"/>
              <a:t>Majka M.: </a:t>
            </a:r>
            <a:r>
              <a:rPr lang="pl-PL" sz="2400" b="1" dirty="0"/>
              <a:t>Błędy przy ocenie ryzyka. Atest – Ochrona Pracy. nr 8 2009.</a:t>
            </a:r>
          </a:p>
          <a:p>
            <a:r>
              <a:rPr lang="pl-PL" sz="2400" b="1" u="sng" dirty="0"/>
              <a:t>Kędzia B. St. Kowalewski: </a:t>
            </a:r>
            <a:r>
              <a:rPr lang="pl-PL" sz="2400" b="1" dirty="0"/>
              <a:t>O zagrożeniu i ryzyku. Atest i Ochrona Pracy nr 7 2002.</a:t>
            </a:r>
            <a:endParaRPr lang="pl-PL" sz="2400" b="1" u="sng" dirty="0"/>
          </a:p>
          <a:p>
            <a:r>
              <a:rPr lang="pl-PL" sz="2400" b="1" u="sng" dirty="0"/>
              <a:t>Szczepkowska-Duda T.: </a:t>
            </a:r>
            <a:r>
              <a:rPr lang="pl-PL" sz="2400" b="1" dirty="0"/>
              <a:t>Identyfikacja zagrożeń. Atest i Ochrona Pracy nr 5 2009.</a:t>
            </a:r>
          </a:p>
          <a:p>
            <a:r>
              <a:rPr lang="pl-PL" sz="2400" b="1" u="sng" dirty="0"/>
              <a:t>PN- N-18002:2011: </a:t>
            </a:r>
            <a:r>
              <a:rPr lang="pl-PL" sz="2400" b="1" dirty="0"/>
              <a:t>Systemy zarządzania bezpieczeństwem i higieną pracy – ogólne wytyczne do oceny ryzyka zawodowego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286000"/>
            <a:ext cx="9144000" cy="1143000"/>
          </a:xfrm>
          <a:solidFill>
            <a:srgbClr val="CCFFFF"/>
          </a:solidFill>
        </p:spPr>
        <p:txBody>
          <a:bodyPr/>
          <a:lstStyle/>
          <a:p>
            <a:r>
              <a:rPr lang="pl-PL" sz="4000" b="1" dirty="0"/>
              <a:t> IDENTYFIKACJA ZAGROŻEŃ </a:t>
            </a:r>
          </a:p>
        </p:txBody>
      </p:sp>
      <p:sp>
        <p:nvSpPr>
          <p:cNvPr id="3075" name="Rectangle 3"/>
          <p:cNvSpPr>
            <a:spLocks noGrp="1" noChangeArrowheads="1"/>
          </p:cNvSpPr>
          <p:nvPr>
            <p:ph type="subTitle" idx="1"/>
          </p:nvPr>
        </p:nvSpPr>
        <p:spPr>
          <a:xfrm>
            <a:off x="1371600" y="3861048"/>
            <a:ext cx="6400800" cy="1752600"/>
          </a:xfrm>
          <a:solidFill>
            <a:srgbClr val="CCFFCC"/>
          </a:solidFill>
        </p:spPr>
        <p:txBody>
          <a:bodyPr/>
          <a:lstStyle/>
          <a:p>
            <a:endParaRPr lang="pl-PL" sz="2400" b="1" dirty="0"/>
          </a:p>
          <a:p>
            <a:r>
              <a:rPr lang="pl-PL" sz="2400" b="1" dirty="0"/>
              <a:t>IDENTYFIKACJA ZAGROŻEŃ ZAWODOWYCH</a:t>
            </a:r>
          </a:p>
        </p:txBody>
      </p:sp>
    </p:spTree>
    <p:extLst>
      <p:ext uri="{BB962C8B-B14F-4D97-AF65-F5344CB8AC3E}">
        <p14:creationId xmlns:p14="http://schemas.microsoft.com/office/powerpoint/2010/main" val="3319681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04664"/>
            <a:ext cx="9144000" cy="1143000"/>
          </a:xfrm>
          <a:solidFill>
            <a:srgbClr val="CCFFFF"/>
          </a:solidFill>
        </p:spPr>
        <p:txBody>
          <a:bodyPr/>
          <a:lstStyle/>
          <a:p>
            <a:r>
              <a:rPr lang="pl-PL" sz="4000" b="1" dirty="0"/>
              <a:t>TREŚĆ</a:t>
            </a:r>
          </a:p>
        </p:txBody>
      </p:sp>
      <p:sp>
        <p:nvSpPr>
          <p:cNvPr id="4099" name="Rectangle 3"/>
          <p:cNvSpPr>
            <a:spLocks noGrp="1" noChangeArrowheads="1"/>
          </p:cNvSpPr>
          <p:nvPr>
            <p:ph type="body" idx="1"/>
          </p:nvPr>
        </p:nvSpPr>
        <p:spPr>
          <a:xfrm>
            <a:off x="0" y="1844824"/>
            <a:ext cx="9144000" cy="4320480"/>
          </a:xfrm>
          <a:solidFill>
            <a:srgbClr val="CCFFCC"/>
          </a:solidFill>
        </p:spPr>
        <p:txBody>
          <a:bodyPr/>
          <a:lstStyle/>
          <a:p>
            <a:r>
              <a:rPr lang="pl-PL" sz="2800" b="1" dirty="0"/>
              <a:t>System i pojęcie stanowiska pracy</a:t>
            </a:r>
          </a:p>
          <a:p>
            <a:r>
              <a:rPr lang="pl-PL" sz="2800" b="1" dirty="0"/>
              <a:t>Model systemu „HEEPO”</a:t>
            </a:r>
          </a:p>
          <a:p>
            <a:r>
              <a:rPr lang="pl-PL" sz="2800" b="1" dirty="0"/>
              <a:t>Cele i metody identyfikacji zagrożeń</a:t>
            </a:r>
          </a:p>
          <a:p>
            <a:r>
              <a:rPr lang="pl-PL" sz="2800" b="1" dirty="0"/>
              <a:t>Graf procedury identyfikacji zagrożeń</a:t>
            </a:r>
          </a:p>
          <a:p>
            <a:r>
              <a:rPr lang="pl-PL" sz="2800" b="1" dirty="0"/>
              <a:t>Listy kontrolne do identyfikacji</a:t>
            </a:r>
          </a:p>
          <a:p>
            <a:r>
              <a:rPr lang="pl-PL" sz="2800" b="1" dirty="0"/>
              <a:t>Ocena i weryfikacja zagrożeń</a:t>
            </a:r>
          </a:p>
          <a:p>
            <a:r>
              <a:rPr lang="pl-PL" sz="2800" b="1" dirty="0"/>
              <a:t>Dobre praktyki przy identyfikacji zagrożeń</a:t>
            </a:r>
          </a:p>
          <a:p>
            <a:r>
              <a:rPr lang="pl-PL" sz="2800" b="1" dirty="0"/>
              <a:t>Błędy identyfikacji zagrożeń</a:t>
            </a:r>
          </a:p>
        </p:txBody>
      </p:sp>
    </p:spTree>
    <p:extLst>
      <p:ext uri="{BB962C8B-B14F-4D97-AF65-F5344CB8AC3E}">
        <p14:creationId xmlns:p14="http://schemas.microsoft.com/office/powerpoint/2010/main" val="2883817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8A39807-F68B-4550-91EC-E7277162016A}"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674" name="Rectangle 2"/>
          <p:cNvSpPr>
            <a:spLocks noGrp="1" noChangeArrowheads="1"/>
          </p:cNvSpPr>
          <p:nvPr>
            <p:ph type="title"/>
          </p:nvPr>
        </p:nvSpPr>
        <p:spPr>
          <a:xfrm>
            <a:off x="0" y="457200"/>
            <a:ext cx="9144000" cy="1143000"/>
          </a:xfrm>
          <a:solidFill>
            <a:srgbClr val="CCFFFF"/>
          </a:solidFill>
        </p:spPr>
        <p:txBody>
          <a:bodyPr/>
          <a:lstStyle/>
          <a:p>
            <a:r>
              <a:rPr lang="pl-PL" sz="4000" b="1" dirty="0"/>
              <a:t>SYSTEM I STANOWISKO PRACY</a:t>
            </a:r>
          </a:p>
        </p:txBody>
      </p:sp>
      <p:sp>
        <p:nvSpPr>
          <p:cNvPr id="28675" name="Rectangle 3"/>
          <p:cNvSpPr>
            <a:spLocks noGrp="1" noChangeArrowheads="1"/>
          </p:cNvSpPr>
          <p:nvPr>
            <p:ph type="body" idx="1"/>
          </p:nvPr>
        </p:nvSpPr>
        <p:spPr>
          <a:xfrm>
            <a:off x="228600" y="4267200"/>
            <a:ext cx="8686800" cy="2286000"/>
          </a:xfrm>
          <a:solidFill>
            <a:srgbClr val="FFFF99"/>
          </a:solidFill>
        </p:spPr>
        <p:txBody>
          <a:bodyPr/>
          <a:lstStyle/>
          <a:p>
            <a:pPr algn="just"/>
            <a:r>
              <a:rPr lang="pl-PL" sz="2400" b="1" u="sng"/>
              <a:t>System pracy</a:t>
            </a:r>
            <a:r>
              <a:rPr lang="pl-PL" sz="2400" b="1"/>
              <a:t> to część przestrzeni roboczej w której pracownik o odpowiednich kwalifikacjach, pracując w odpowiednich warunkach zewnętrznych wykonuje w określony sposób część procesu pracy związaną z przetwarzaniem danego przedmiotu pracy, w oparciu o ustne  lub pisemne instrukcje.</a:t>
            </a:r>
          </a:p>
        </p:txBody>
      </p:sp>
      <p:sp>
        <p:nvSpPr>
          <p:cNvPr id="28676" name="Rectangle 4"/>
          <p:cNvSpPr>
            <a:spLocks noChangeArrowheads="1"/>
          </p:cNvSpPr>
          <p:nvPr/>
        </p:nvSpPr>
        <p:spPr bwMode="auto">
          <a:xfrm>
            <a:off x="304800" y="1828800"/>
            <a:ext cx="8686800" cy="1981200"/>
          </a:xfrm>
          <a:prstGeom prst="rect">
            <a:avLst/>
          </a:prstGeom>
          <a:solidFill>
            <a:srgbClr val="CCFFCC"/>
          </a:solidFill>
          <a:ln w="9525">
            <a:noFill/>
            <a:miter lim="800000"/>
            <a:headEnd/>
            <a:tailEnd/>
          </a:ln>
          <a:effectLst/>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pl-PL" sz="2400" b="1" i="0" u="sng" strike="noStrike" kern="1200" cap="none" spc="0" normalizeH="0" baseline="0" noProof="0" dirty="0">
                <a:ln>
                  <a:noFill/>
                </a:ln>
                <a:solidFill>
                  <a:srgbClr val="000000"/>
                </a:solidFill>
                <a:effectLst/>
                <a:uLnTx/>
                <a:uFillTx/>
                <a:latin typeface="Arial" charset="0"/>
                <a:ea typeface="+mn-ea"/>
                <a:cs typeface="+mn-cs"/>
              </a:rPr>
              <a:t>System pracy</a:t>
            </a:r>
            <a:r>
              <a:rPr kumimoji="0" lang="pl-PL" sz="2400" b="1" i="0" u="none" strike="noStrike" kern="1200" cap="none" spc="0" normalizeH="0" baseline="0" noProof="0" dirty="0">
                <a:ln>
                  <a:noFill/>
                </a:ln>
                <a:solidFill>
                  <a:srgbClr val="000000"/>
                </a:solidFill>
                <a:effectLst/>
                <a:uLnTx/>
                <a:uFillTx/>
                <a:latin typeface="Arial" charset="0"/>
                <a:ea typeface="+mn-ea"/>
                <a:cs typeface="+mn-cs"/>
              </a:rPr>
              <a:t> obejmuje ludzi i środki pracy współdziałające w procesie pracy dla osiągnięcia określonego celu pracy w danej przestrzeni pracy, środowisku pracy i w warunkach pracy narzuconych przez cel pracy.                                              </a:t>
            </a:r>
            <a:r>
              <a:rPr kumimoji="0" lang="pl-PL" sz="2000" b="1" i="0" u="none" strike="noStrike" kern="1200" cap="none" spc="0" normalizeH="0" baseline="0" noProof="0" dirty="0">
                <a:ln>
                  <a:noFill/>
                </a:ln>
                <a:solidFill>
                  <a:srgbClr val="000000"/>
                </a:solidFill>
                <a:effectLst/>
                <a:uLnTx/>
                <a:uFillTx/>
                <a:latin typeface="Arial" charset="0"/>
                <a:ea typeface="+mn-ea"/>
                <a:cs typeface="+mn-cs"/>
              </a:rPr>
              <a:t>(PN-81 N-08010)                                                                     </a:t>
            </a:r>
          </a:p>
        </p:txBody>
      </p:sp>
    </p:spTree>
    <p:extLst>
      <p:ext uri="{BB962C8B-B14F-4D97-AF65-F5344CB8AC3E}">
        <p14:creationId xmlns:p14="http://schemas.microsoft.com/office/powerpoint/2010/main" val="1599992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A83A462-3F79-4EB7-9663-58C69381A736}"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46" name="Rectangle 2"/>
          <p:cNvSpPr>
            <a:spLocks noGrp="1" noChangeArrowheads="1"/>
          </p:cNvSpPr>
          <p:nvPr>
            <p:ph type="title"/>
          </p:nvPr>
        </p:nvSpPr>
        <p:spPr>
          <a:xfrm>
            <a:off x="0" y="609600"/>
            <a:ext cx="9144000" cy="1143000"/>
          </a:xfrm>
          <a:solidFill>
            <a:schemeClr val="accent5">
              <a:lumMod val="40000"/>
              <a:lumOff val="60000"/>
            </a:schemeClr>
          </a:solidFill>
        </p:spPr>
        <p:txBody>
          <a:bodyPr/>
          <a:lstStyle/>
          <a:p>
            <a:r>
              <a:rPr lang="pl-PL" sz="4000" b="1" dirty="0"/>
              <a:t>MODEL SYSTEMU PRACY</a:t>
            </a:r>
          </a:p>
        </p:txBody>
      </p:sp>
      <p:graphicFrame>
        <p:nvGraphicFramePr>
          <p:cNvPr id="81920" name="Object 0"/>
          <p:cNvGraphicFramePr>
            <a:graphicFrameLocks noGrp="1" noChangeAspect="1"/>
          </p:cNvGraphicFramePr>
          <p:nvPr>
            <p:ph idx="1"/>
          </p:nvPr>
        </p:nvGraphicFramePr>
        <p:xfrm>
          <a:off x="228600" y="1981200"/>
          <a:ext cx="8686800" cy="4648200"/>
        </p:xfrm>
        <a:graphic>
          <a:graphicData uri="http://schemas.openxmlformats.org/presentationml/2006/ole">
            <mc:AlternateContent xmlns:mc="http://schemas.openxmlformats.org/markup-compatibility/2006">
              <mc:Choice xmlns:v="urn:schemas-microsoft-com:vml" Requires="v">
                <p:oleObj spid="_x0000_s6154" name="SnapGrafx" r:id="rId4" imgW="6363720" imgH="4831920" progId="SnapGrafx">
                  <p:embed/>
                </p:oleObj>
              </mc:Choice>
              <mc:Fallback>
                <p:oleObj name="SnapGrafx" r:id="rId4" imgW="6363720" imgH="4831920" progId="SnapGrafx">
                  <p:embed/>
                  <p:pic>
                    <p:nvPicPr>
                      <p:cNvPr id="8192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981200"/>
                        <a:ext cx="8686800" cy="46482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06120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629F8CA-C7CA-48E6-BD60-98FC31CD6F66}"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314" name="Rectangle 2"/>
          <p:cNvSpPr>
            <a:spLocks noGrp="1" noChangeArrowheads="1"/>
          </p:cNvSpPr>
          <p:nvPr>
            <p:ph type="title"/>
          </p:nvPr>
        </p:nvSpPr>
        <p:spPr>
          <a:xfrm>
            <a:off x="0" y="609600"/>
            <a:ext cx="9144000" cy="1143000"/>
          </a:xfrm>
          <a:solidFill>
            <a:schemeClr val="accent5">
              <a:lumMod val="40000"/>
              <a:lumOff val="60000"/>
            </a:schemeClr>
          </a:solidFill>
        </p:spPr>
        <p:txBody>
          <a:bodyPr/>
          <a:lstStyle/>
          <a:p>
            <a:r>
              <a:rPr lang="pl-PL" sz="4000" b="1" dirty="0"/>
              <a:t>CELE SYSTEMU PRACY</a:t>
            </a:r>
            <a:endParaRPr lang="pl-PL" sz="4000" dirty="0"/>
          </a:p>
        </p:txBody>
      </p:sp>
      <p:sp>
        <p:nvSpPr>
          <p:cNvPr id="13315" name="Rectangle 3"/>
          <p:cNvSpPr>
            <a:spLocks noGrp="1" noChangeArrowheads="1"/>
          </p:cNvSpPr>
          <p:nvPr>
            <p:ph type="body" sz="half" idx="1"/>
          </p:nvPr>
        </p:nvSpPr>
        <p:spPr>
          <a:xfrm>
            <a:off x="457200" y="1981200"/>
            <a:ext cx="3810000" cy="4495800"/>
          </a:xfrm>
          <a:solidFill>
            <a:srgbClr val="CCFFCC"/>
          </a:solidFill>
        </p:spPr>
        <p:txBody>
          <a:bodyPr/>
          <a:lstStyle/>
          <a:p>
            <a:pPr>
              <a:buFontTx/>
              <a:buNone/>
            </a:pPr>
            <a:r>
              <a:rPr lang="pl-PL" sz="2400" b="1" u="sng" dirty="0"/>
              <a:t>EFEKTYWNOŚĆ:</a:t>
            </a:r>
            <a:endParaRPr lang="pl-PL" sz="2400" b="1" dirty="0"/>
          </a:p>
          <a:p>
            <a:r>
              <a:rPr lang="pl-PL" sz="2400" b="1" dirty="0"/>
              <a:t>zwiększenie wydajności, </a:t>
            </a:r>
          </a:p>
          <a:p>
            <a:r>
              <a:rPr lang="pl-PL" sz="2400" b="1" dirty="0"/>
              <a:t>polepszenie jakości, </a:t>
            </a:r>
          </a:p>
          <a:p>
            <a:r>
              <a:rPr lang="pl-PL" sz="2400" b="1" dirty="0"/>
              <a:t>wykorzystanie czasu, </a:t>
            </a:r>
          </a:p>
          <a:p>
            <a:r>
              <a:rPr lang="pl-PL" sz="2400" b="1" dirty="0"/>
              <a:t>zwiększenie różnorodności, </a:t>
            </a:r>
          </a:p>
          <a:p>
            <a:r>
              <a:rPr lang="pl-PL" sz="2400" b="1" dirty="0"/>
              <a:t>ochrona  środowiska,</a:t>
            </a:r>
          </a:p>
          <a:p>
            <a:r>
              <a:rPr lang="pl-PL" sz="2400" b="1" dirty="0"/>
              <a:t>zmniejszenie zużycia zasobów.</a:t>
            </a:r>
            <a:endParaRPr lang="pl-PL" b="1" dirty="0"/>
          </a:p>
        </p:txBody>
      </p:sp>
      <p:sp>
        <p:nvSpPr>
          <p:cNvPr id="13316" name="Rectangle 4"/>
          <p:cNvSpPr>
            <a:spLocks noGrp="1" noChangeArrowheads="1"/>
          </p:cNvSpPr>
          <p:nvPr>
            <p:ph type="body" sz="half" idx="2"/>
          </p:nvPr>
        </p:nvSpPr>
        <p:spPr>
          <a:xfrm>
            <a:off x="4648200" y="1981200"/>
            <a:ext cx="4191000" cy="4495800"/>
          </a:xfrm>
          <a:solidFill>
            <a:srgbClr val="FFFF99"/>
          </a:solidFill>
        </p:spPr>
        <p:txBody>
          <a:bodyPr/>
          <a:lstStyle/>
          <a:p>
            <a:pPr>
              <a:buFontTx/>
              <a:buNone/>
            </a:pPr>
            <a:r>
              <a:rPr lang="pl-PL" sz="2400" b="1" u="sng"/>
              <a:t>HUMANIZACJA:</a:t>
            </a:r>
            <a:endParaRPr lang="pl-PL" sz="2400" b="1"/>
          </a:p>
          <a:p>
            <a:r>
              <a:rPr lang="pl-PL" sz="2400" b="1"/>
              <a:t>zmniejszenie obciążenia pracą,</a:t>
            </a:r>
          </a:p>
          <a:p>
            <a:r>
              <a:rPr lang="pl-PL" sz="2400" b="1"/>
              <a:t>zwiększenie komfortu pracy,</a:t>
            </a:r>
          </a:p>
          <a:p>
            <a:r>
              <a:rPr lang="pl-PL" sz="2400" b="1"/>
              <a:t>zwiększenie bezpieczeństwa,</a:t>
            </a:r>
          </a:p>
          <a:p>
            <a:r>
              <a:rPr lang="pl-PL" sz="2400" b="1"/>
              <a:t>realizacja potrzeb człowieka,</a:t>
            </a:r>
          </a:p>
          <a:p>
            <a:r>
              <a:rPr lang="pl-PL" sz="2400" b="1"/>
              <a:t>zmniejszenie monotonii.</a:t>
            </a:r>
          </a:p>
          <a:p>
            <a:pPr algn="r">
              <a:buFontTx/>
              <a:buNone/>
            </a:pPr>
            <a:r>
              <a:rPr lang="pl-PL" sz="2000" b="1"/>
              <a:t>(Kirchner R.: 1992)</a:t>
            </a:r>
            <a:endParaRPr lang="pl-PL" sz="2400" b="1"/>
          </a:p>
        </p:txBody>
      </p:sp>
    </p:spTree>
    <p:extLst>
      <p:ext uri="{BB962C8B-B14F-4D97-AF65-F5344CB8AC3E}">
        <p14:creationId xmlns:p14="http://schemas.microsoft.com/office/powerpoint/2010/main" val="1396034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305685"/>
            <a:ext cx="9144000" cy="1143000"/>
          </a:xfrm>
          <a:solidFill>
            <a:srgbClr val="CCFFFF"/>
          </a:solidFill>
        </p:spPr>
        <p:txBody>
          <a:bodyPr/>
          <a:lstStyle/>
          <a:p>
            <a:r>
              <a:rPr lang="pl-PL" sz="4000" b="1" dirty="0"/>
              <a:t>ASPEKTY PRAWNE RYZYKA</a:t>
            </a:r>
          </a:p>
        </p:txBody>
      </p:sp>
      <p:sp>
        <p:nvSpPr>
          <p:cNvPr id="14339" name="Rectangle 3"/>
          <p:cNvSpPr>
            <a:spLocks noGrp="1" noChangeArrowheads="1"/>
          </p:cNvSpPr>
          <p:nvPr>
            <p:ph type="body" sz="half" idx="1"/>
          </p:nvPr>
        </p:nvSpPr>
        <p:spPr>
          <a:xfrm>
            <a:off x="323850" y="1989138"/>
            <a:ext cx="8458200" cy="1905000"/>
          </a:xfrm>
          <a:solidFill>
            <a:srgbClr val="CCFFCC"/>
          </a:solidFill>
        </p:spPr>
        <p:txBody>
          <a:bodyPr/>
          <a:lstStyle/>
          <a:p>
            <a:pPr algn="just"/>
            <a:r>
              <a:rPr lang="pl-PL" sz="2400" b="1" u="sng" dirty="0"/>
              <a:t>Artykuł 226</a:t>
            </a:r>
            <a:r>
              <a:rPr lang="pl-PL" sz="2400" b="1" dirty="0"/>
              <a:t> znowelizowanego </a:t>
            </a:r>
            <a:r>
              <a:rPr lang="pl-PL" sz="2400" b="1" u="sng" dirty="0"/>
              <a:t>Kodeksu pracy</a:t>
            </a:r>
            <a:r>
              <a:rPr lang="pl-PL" sz="2400" b="1" dirty="0"/>
              <a:t> stanowi: „Pracodawca jest zobowiązany informować pracowników o ryzyku zawodowym, które wiąże się z wykonywaną pracą oraz o zasadach ochrony przed zagrożeniami”. </a:t>
            </a:r>
            <a:r>
              <a:rPr lang="pl-PL" sz="2000" b="1" dirty="0"/>
              <a:t>(Kodeks Pracy Dz. U. </a:t>
            </a:r>
            <a:r>
              <a:rPr lang="pl-PL" sz="2000" b="1" dirty="0" err="1"/>
              <a:t>Nr</a:t>
            </a:r>
            <a:r>
              <a:rPr lang="pl-PL" sz="2000" b="1" dirty="0"/>
              <a:t>. 24, poz. 110 2.06.96)</a:t>
            </a:r>
          </a:p>
        </p:txBody>
      </p:sp>
      <p:sp>
        <p:nvSpPr>
          <p:cNvPr id="14340" name="Rectangle 4"/>
          <p:cNvSpPr>
            <a:spLocks noGrp="1" noChangeArrowheads="1"/>
          </p:cNvSpPr>
          <p:nvPr>
            <p:ph sz="half" idx="2"/>
          </p:nvPr>
        </p:nvSpPr>
        <p:spPr>
          <a:xfrm>
            <a:off x="304800" y="4419600"/>
            <a:ext cx="8458200" cy="1905000"/>
          </a:xfrm>
          <a:solidFill>
            <a:srgbClr val="FFFF99"/>
          </a:solidFill>
        </p:spPr>
        <p:txBody>
          <a:bodyPr/>
          <a:lstStyle/>
          <a:p>
            <a:pPr algn="just"/>
            <a:r>
              <a:rPr lang="pl-PL" sz="2400" b="1" dirty="0"/>
              <a:t>Artykuł </a:t>
            </a:r>
            <a:r>
              <a:rPr lang="pl-PL" sz="2400" b="1" u="sng" dirty="0"/>
              <a:t>2.1 Dyrektywy Rady 89/391/EEC</a:t>
            </a:r>
            <a:r>
              <a:rPr lang="pl-PL" sz="2400" b="1" dirty="0"/>
              <a:t> stanowi - dokonywanie oceny ryzyka ma na celu umożliwiać pracodawcy podjęcie skutecznych środków, niezbędnych do zapewnienia bezpieczeństwa i ochrony zdrowia pracowników.</a:t>
            </a:r>
            <a:endParaRPr lang="pl-PL"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404664"/>
            <a:ext cx="9144000" cy="1143000"/>
          </a:xfrm>
          <a:solidFill>
            <a:srgbClr val="CCFFFF"/>
          </a:solidFill>
        </p:spPr>
        <p:txBody>
          <a:bodyPr/>
          <a:lstStyle/>
          <a:p>
            <a:r>
              <a:rPr lang="pl-PL" sz="4000" b="1" dirty="0"/>
              <a:t>OPISU SYSTEMU PRACY</a:t>
            </a:r>
          </a:p>
        </p:txBody>
      </p:sp>
      <p:sp>
        <p:nvSpPr>
          <p:cNvPr id="21507" name="Rectangle 3"/>
          <p:cNvSpPr>
            <a:spLocks noGrp="1" noChangeArrowheads="1"/>
          </p:cNvSpPr>
          <p:nvPr>
            <p:ph type="body" idx="1"/>
          </p:nvPr>
        </p:nvSpPr>
        <p:spPr>
          <a:xfrm>
            <a:off x="0" y="1988840"/>
            <a:ext cx="9144000" cy="4739418"/>
          </a:xfrm>
          <a:solidFill>
            <a:srgbClr val="CCFFCC"/>
          </a:solidFill>
        </p:spPr>
        <p:txBody>
          <a:bodyPr/>
          <a:lstStyle/>
          <a:p>
            <a:pPr marL="514350" indent="-514350">
              <a:buFont typeface="+mj-lt"/>
              <a:buAutoNum type="arabicPeriod"/>
            </a:pPr>
            <a:r>
              <a:rPr lang="pl-PL" sz="2800" b="1" dirty="0"/>
              <a:t>Lokalizacja i/lub wykonywane zadania.</a:t>
            </a:r>
          </a:p>
          <a:p>
            <a:pPr marL="514350" indent="-514350">
              <a:buFont typeface="+mj-lt"/>
              <a:buAutoNum type="arabicPeriod"/>
            </a:pPr>
            <a:r>
              <a:rPr lang="pl-PL" sz="2800" b="1" dirty="0"/>
              <a:t>Osoby pracujące na analizowanym stanowisku.</a:t>
            </a:r>
          </a:p>
          <a:p>
            <a:pPr marL="514350" indent="-514350">
              <a:buFont typeface="+mj-lt"/>
              <a:buAutoNum type="arabicPeriod"/>
            </a:pPr>
            <a:r>
              <a:rPr lang="pl-PL" sz="2800" b="1" dirty="0"/>
              <a:t>Stosowane środki pracy, materiały i operacje.</a:t>
            </a:r>
          </a:p>
          <a:p>
            <a:pPr marL="514350" indent="-514350">
              <a:buFont typeface="+mj-lt"/>
              <a:buAutoNum type="arabicPeriod"/>
            </a:pPr>
            <a:r>
              <a:rPr lang="pl-PL" sz="2800" b="1" dirty="0"/>
              <a:t>Wykonywane procesy , czynności i ich czas.</a:t>
            </a:r>
          </a:p>
          <a:p>
            <a:pPr marL="514350" indent="-514350">
              <a:buFont typeface="+mj-lt"/>
              <a:buAutoNum type="arabicPeriod"/>
            </a:pPr>
            <a:r>
              <a:rPr lang="pl-PL" sz="2800" b="1" dirty="0"/>
              <a:t>Zagrożenia, które zostały zidentyfikowane.</a:t>
            </a:r>
          </a:p>
          <a:p>
            <a:pPr marL="514350" indent="-514350">
              <a:buFont typeface="+mj-lt"/>
              <a:buAutoNum type="arabicPeriod"/>
            </a:pPr>
            <a:r>
              <a:rPr lang="pl-PL" sz="2800" b="1" dirty="0"/>
              <a:t>Wypadki, które wystąpiły u pracujących.</a:t>
            </a:r>
          </a:p>
          <a:p>
            <a:pPr marL="514350" indent="-514350">
              <a:buFont typeface="+mj-lt"/>
              <a:buAutoNum type="arabicPeriod"/>
            </a:pPr>
            <a:r>
              <a:rPr lang="pl-PL" sz="2800" b="1" dirty="0"/>
              <a:t>Choroby zawodowe u pracujących.</a:t>
            </a:r>
          </a:p>
          <a:p>
            <a:pPr marL="514350" indent="-514350">
              <a:buFont typeface="+mj-lt"/>
              <a:buAutoNum type="arabicPeriod"/>
            </a:pPr>
            <a:r>
              <a:rPr lang="pl-PL" sz="2800" b="1" dirty="0"/>
              <a:t>Zapisy z procesu technologicznego.</a:t>
            </a:r>
          </a:p>
          <a:p>
            <a:pPr marL="514350" indent="-514350">
              <a:buFont typeface="+mj-lt"/>
              <a:buAutoNum type="arabicPeriod"/>
            </a:pPr>
            <a:r>
              <a:rPr lang="pl-PL" sz="2800" b="1" dirty="0"/>
              <a:t>Zapisy dotyczące bezpieczeństwa i higieny pracy.</a:t>
            </a:r>
          </a:p>
          <a:p>
            <a:endParaRPr lang="pl-PL" sz="2800" b="1" dirty="0"/>
          </a:p>
          <a:p>
            <a:endParaRPr lang="pl-PL" sz="2800"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404664"/>
            <a:ext cx="9144000" cy="1143000"/>
          </a:xfrm>
          <a:solidFill>
            <a:srgbClr val="CCFFFF"/>
          </a:solidFill>
        </p:spPr>
        <p:txBody>
          <a:bodyPr/>
          <a:lstStyle/>
          <a:p>
            <a:r>
              <a:rPr lang="pl-PL" sz="4000" b="1" dirty="0"/>
              <a:t>CELE IDENTYFIKACJI ZAGROŻEŃ</a:t>
            </a:r>
          </a:p>
        </p:txBody>
      </p:sp>
      <p:sp>
        <p:nvSpPr>
          <p:cNvPr id="87043" name="Rectangle 3"/>
          <p:cNvSpPr>
            <a:spLocks noGrp="1" noChangeArrowheads="1"/>
          </p:cNvSpPr>
          <p:nvPr>
            <p:ph type="body" idx="1"/>
          </p:nvPr>
        </p:nvSpPr>
        <p:spPr>
          <a:xfrm>
            <a:off x="359569" y="1700808"/>
            <a:ext cx="8424862" cy="4941168"/>
          </a:xfrm>
          <a:solidFill>
            <a:srgbClr val="CCFFCC"/>
          </a:solidFill>
        </p:spPr>
        <p:txBody>
          <a:bodyPr/>
          <a:lstStyle/>
          <a:p>
            <a:pPr>
              <a:lnSpc>
                <a:spcPct val="90000"/>
              </a:lnSpc>
            </a:pPr>
            <a:r>
              <a:rPr lang="pl-PL" sz="2400" b="1" dirty="0"/>
              <a:t>Określenie czynników niebezpiecznych, szkodliwych i uciążliwych.</a:t>
            </a:r>
          </a:p>
          <a:p>
            <a:pPr>
              <a:lnSpc>
                <a:spcPct val="90000"/>
              </a:lnSpc>
            </a:pPr>
            <a:endParaRPr lang="pl-PL" sz="2400" b="1" dirty="0"/>
          </a:p>
          <a:p>
            <a:pPr>
              <a:lnSpc>
                <a:spcPct val="90000"/>
              </a:lnSpc>
            </a:pPr>
            <a:r>
              <a:rPr lang="pl-PL" sz="2400" b="1" dirty="0"/>
              <a:t>Zwrócenie uwagi na te właściwości, które w pewnych okolicznościach tworzą zagrożenia.</a:t>
            </a:r>
          </a:p>
          <a:p>
            <a:pPr>
              <a:lnSpc>
                <a:spcPct val="90000"/>
              </a:lnSpc>
            </a:pPr>
            <a:endParaRPr lang="pl-PL" sz="2400" b="1" dirty="0"/>
          </a:p>
          <a:p>
            <a:pPr>
              <a:lnSpc>
                <a:spcPct val="90000"/>
              </a:lnSpc>
            </a:pPr>
            <a:r>
              <a:rPr lang="pl-PL" sz="2400" b="1" dirty="0"/>
              <a:t>Ustalenie sposobu oddziaływania zagrożeń na człowieka.</a:t>
            </a:r>
          </a:p>
          <a:p>
            <a:pPr>
              <a:lnSpc>
                <a:spcPct val="90000"/>
              </a:lnSpc>
            </a:pPr>
            <a:endParaRPr lang="pl-PL" sz="2400" b="1" dirty="0"/>
          </a:p>
          <a:p>
            <a:pPr>
              <a:lnSpc>
                <a:spcPct val="90000"/>
              </a:lnSpc>
            </a:pPr>
            <a:r>
              <a:rPr lang="pl-PL" sz="2400" b="1" dirty="0"/>
              <a:t>Określenie czasu lub częstotliwości narażenia człowieka na zagrożenie.</a:t>
            </a:r>
          </a:p>
          <a:p>
            <a:pPr>
              <a:lnSpc>
                <a:spcPct val="90000"/>
              </a:lnSpc>
            </a:pPr>
            <a:endParaRPr lang="pl-PL" sz="2400" b="1" dirty="0"/>
          </a:p>
          <a:p>
            <a:pPr>
              <a:lnSpc>
                <a:spcPct val="90000"/>
              </a:lnSpc>
            </a:pPr>
            <a:r>
              <a:rPr lang="pl-PL" sz="2400" b="1" dirty="0"/>
              <a:t>Ustalenie liczby osób narażonych na dane zagrożenie.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2536" y="404664"/>
            <a:ext cx="9396536" cy="1143000"/>
          </a:xfrm>
          <a:solidFill>
            <a:schemeClr val="accent5">
              <a:lumMod val="40000"/>
              <a:lumOff val="60000"/>
            </a:schemeClr>
          </a:solidFill>
        </p:spPr>
        <p:txBody>
          <a:bodyPr/>
          <a:lstStyle/>
          <a:p>
            <a:r>
              <a:rPr lang="pl-PL" sz="4000" b="1" dirty="0"/>
              <a:t>METODY IDENTYFIKACJI ZAGROŻEŃ</a:t>
            </a:r>
          </a:p>
        </p:txBody>
      </p:sp>
      <p:sp>
        <p:nvSpPr>
          <p:cNvPr id="3" name="Symbol zastępczy zawartości 2"/>
          <p:cNvSpPr>
            <a:spLocks noGrp="1"/>
          </p:cNvSpPr>
          <p:nvPr>
            <p:ph idx="1"/>
          </p:nvPr>
        </p:nvSpPr>
        <p:spPr>
          <a:xfrm>
            <a:off x="179512" y="1628800"/>
            <a:ext cx="8784976" cy="5112568"/>
          </a:xfrm>
        </p:spPr>
        <p:txBody>
          <a:bodyPr/>
          <a:lstStyle/>
          <a:p>
            <a:pPr>
              <a:lnSpc>
                <a:spcPct val="150000"/>
              </a:lnSpc>
            </a:pPr>
            <a:r>
              <a:rPr lang="pl-PL" sz="2400" b="1" dirty="0"/>
              <a:t>Burza mózgów</a:t>
            </a:r>
          </a:p>
          <a:p>
            <a:pPr>
              <a:lnSpc>
                <a:spcPct val="150000"/>
              </a:lnSpc>
            </a:pPr>
            <a:r>
              <a:rPr lang="pl-PL" sz="2400" b="1" dirty="0"/>
              <a:t>Wywiady </a:t>
            </a:r>
          </a:p>
          <a:p>
            <a:pPr>
              <a:lnSpc>
                <a:spcPct val="150000"/>
              </a:lnSpc>
            </a:pPr>
            <a:r>
              <a:rPr lang="pl-PL" sz="2400" b="1" dirty="0">
                <a:ea typeface="PMingLiU" panose="02020500000000000000" pitchFamily="18" charset="-120"/>
              </a:rPr>
              <a:t>Listy kontrolne i ankiety</a:t>
            </a:r>
          </a:p>
          <a:p>
            <a:pPr>
              <a:lnSpc>
                <a:spcPct val="150000"/>
              </a:lnSpc>
            </a:pPr>
            <a:r>
              <a:rPr lang="pl-PL" sz="2400" b="1" dirty="0"/>
              <a:t>Zorganizowana technika „co jeśli” (SWIFT)</a:t>
            </a:r>
            <a:r>
              <a:rPr lang="pl-PL" sz="2400" dirty="0"/>
              <a:t>  </a:t>
            </a:r>
            <a:r>
              <a:rPr lang="pl-PL" sz="2400" b="1" dirty="0"/>
              <a:t> </a:t>
            </a:r>
          </a:p>
          <a:p>
            <a:pPr lvl="0">
              <a:lnSpc>
                <a:spcPct val="150000"/>
              </a:lnSpc>
            </a:pPr>
            <a:r>
              <a:rPr lang="pl-PL" sz="2400" b="1" dirty="0"/>
              <a:t>Analiza scenariuszy </a:t>
            </a:r>
          </a:p>
          <a:p>
            <a:pPr lvl="0">
              <a:lnSpc>
                <a:spcPct val="150000"/>
              </a:lnSpc>
            </a:pPr>
            <a:r>
              <a:rPr lang="pl-PL" sz="2400" b="1" dirty="0"/>
              <a:t>Analiza drzewa błędów (FTA)  </a:t>
            </a:r>
          </a:p>
          <a:p>
            <a:pPr lvl="0">
              <a:lnSpc>
                <a:spcPct val="150000"/>
              </a:lnSpc>
            </a:pPr>
            <a:r>
              <a:rPr lang="pl-PL" sz="2400" b="1" dirty="0"/>
              <a:t>Obserwacje bezpośrednie</a:t>
            </a:r>
          </a:p>
          <a:p>
            <a:pPr lvl="0">
              <a:lnSpc>
                <a:spcPct val="150000"/>
              </a:lnSpc>
            </a:pPr>
            <a:r>
              <a:rPr lang="pl-PL" sz="2400" b="1" dirty="0"/>
              <a:t>Analiza incydentów</a:t>
            </a:r>
          </a:p>
          <a:p>
            <a:pPr marL="0" lvl="0" indent="0">
              <a:lnSpc>
                <a:spcPct val="150000"/>
              </a:lnSpc>
              <a:buNone/>
            </a:pPr>
            <a:r>
              <a:rPr lang="pl-PL" sz="2400" b="1" dirty="0"/>
              <a:t>  </a:t>
            </a:r>
            <a:r>
              <a:rPr lang="pl-PL" dirty="0"/>
              <a:t> </a:t>
            </a:r>
            <a:endParaRPr lang="pl-PL" sz="2400" b="1" dirty="0"/>
          </a:p>
          <a:p>
            <a:endParaRPr lang="pl-PL" sz="2400" b="1" dirty="0"/>
          </a:p>
        </p:txBody>
      </p:sp>
    </p:spTree>
    <p:extLst>
      <p:ext uri="{BB962C8B-B14F-4D97-AF65-F5344CB8AC3E}">
        <p14:creationId xmlns:p14="http://schemas.microsoft.com/office/powerpoint/2010/main" val="4191332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609600"/>
            <a:ext cx="9144000" cy="1143000"/>
          </a:xfrm>
          <a:solidFill>
            <a:srgbClr val="CCFFFF"/>
          </a:solidFill>
        </p:spPr>
        <p:txBody>
          <a:bodyPr/>
          <a:lstStyle/>
          <a:p>
            <a:r>
              <a:rPr lang="pl-PL" sz="4000" b="1" dirty="0"/>
              <a:t>SCHEMAT „HEEPO” </a:t>
            </a:r>
          </a:p>
        </p:txBody>
      </p:sp>
      <p:graphicFrame>
        <p:nvGraphicFramePr>
          <p:cNvPr id="7" name="Symbol zastępczy zawartości 6"/>
          <p:cNvGraphicFramePr>
            <a:graphicFrameLocks noGrp="1" noChangeAspect="1"/>
          </p:cNvGraphicFramePr>
          <p:nvPr>
            <p:ph idx="1"/>
          </p:nvPr>
        </p:nvGraphicFramePr>
        <p:xfrm>
          <a:off x="595315" y="1785938"/>
          <a:ext cx="7953375" cy="5072062"/>
        </p:xfrm>
        <a:graphic>
          <a:graphicData uri="http://schemas.openxmlformats.org/presentationml/2006/ole">
            <mc:AlternateContent xmlns:mc="http://schemas.openxmlformats.org/markup-compatibility/2006">
              <mc:Choice xmlns:v="urn:schemas-microsoft-com:vml" Requires="v">
                <p:oleObj spid="_x0000_s7177" name="SnapGrafx" r:id="rId4" imgW="8172360" imgH="5212080" progId="SnapGrafx">
                  <p:embed/>
                </p:oleObj>
              </mc:Choice>
              <mc:Fallback>
                <p:oleObj name="SnapGrafx" r:id="rId4" imgW="8172360" imgH="5212080" progId="SnapGrafx">
                  <p:embed/>
                  <p:pic>
                    <p:nvPicPr>
                      <p:cNvPr id="7" name="Symbol zastępczy zawartości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15" y="1785938"/>
                        <a:ext cx="7953375" cy="5072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321173"/>
            <a:ext cx="9144000" cy="1143000"/>
          </a:xfrm>
          <a:solidFill>
            <a:srgbClr val="CCFFFF"/>
          </a:solidFill>
        </p:spPr>
        <p:txBody>
          <a:bodyPr/>
          <a:lstStyle/>
          <a:p>
            <a:r>
              <a:rPr lang="pl-PL" sz="4000" b="1" dirty="0"/>
              <a:t>GRAF PROCEDURY IDENTYFIKACJI</a:t>
            </a:r>
          </a:p>
        </p:txBody>
      </p:sp>
      <p:sp>
        <p:nvSpPr>
          <p:cNvPr id="3" name="Rectangle 2"/>
          <p:cNvSpPr>
            <a:spLocks noChangeArrowheads="1"/>
          </p:cNvSpPr>
          <p:nvPr/>
        </p:nvSpPr>
        <p:spPr bwMode="auto">
          <a:xfrm>
            <a:off x="689824" y="1028700"/>
            <a:ext cx="15728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4"/>
          <p:cNvSpPr>
            <a:spLocks noChangeArrowheads="1"/>
          </p:cNvSpPr>
          <p:nvPr/>
        </p:nvSpPr>
        <p:spPr bwMode="auto">
          <a:xfrm>
            <a:off x="-2075235" y="1121872"/>
            <a:ext cx="1701209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a:ln>
                <a:noFill/>
              </a:ln>
              <a:solidFill>
                <a:srgbClr val="000000"/>
              </a:solidFill>
              <a:effectLst/>
              <a:uLnTx/>
              <a:uFillTx/>
              <a:latin typeface="Arial" charset="0"/>
              <a:ea typeface="+mn-ea"/>
              <a:cs typeface="+mn-cs"/>
            </a:endParaRPr>
          </a:p>
        </p:txBody>
      </p:sp>
      <p:graphicFrame>
        <p:nvGraphicFramePr>
          <p:cNvPr id="6" name="Obiekt 5"/>
          <p:cNvGraphicFramePr>
            <a:graphicFrameLocks noChangeAspect="1"/>
          </p:cNvGraphicFramePr>
          <p:nvPr/>
        </p:nvGraphicFramePr>
        <p:xfrm>
          <a:off x="4139952" y="1484784"/>
          <a:ext cx="4816905" cy="5373216"/>
        </p:xfrm>
        <a:graphic>
          <a:graphicData uri="http://schemas.openxmlformats.org/presentationml/2006/ole">
            <mc:AlternateContent xmlns:mc="http://schemas.openxmlformats.org/markup-compatibility/2006">
              <mc:Choice xmlns:v="urn:schemas-microsoft-com:vml" Requires="v">
                <p:oleObj spid="_x0000_s8201" name="Visio" r:id="rId4" imgW="6524741" imgH="7601060" progId="Visio.Drawing.11">
                  <p:embed/>
                </p:oleObj>
              </mc:Choice>
              <mc:Fallback>
                <p:oleObj name="Visio" r:id="rId4" imgW="6524741" imgH="7601060" progId="Visio.Drawing.11">
                  <p:embed/>
                  <p:pic>
                    <p:nvPicPr>
                      <p:cNvPr id="6" name="Obiekt 5"/>
                      <p:cNvPicPr>
                        <a:picLocks noChangeAspect="1" noChangeArrowheads="1"/>
                      </p:cNvPicPr>
                      <p:nvPr/>
                    </p:nvPicPr>
                    <p:blipFill>
                      <a:blip r:embed="rId5"/>
                      <a:srcRect/>
                      <a:stretch>
                        <a:fillRect/>
                      </a:stretch>
                    </p:blipFill>
                    <p:spPr bwMode="auto">
                      <a:xfrm>
                        <a:off x="4139952" y="1484784"/>
                        <a:ext cx="4816905" cy="5373216"/>
                      </a:xfrm>
                      <a:prstGeom prst="rect">
                        <a:avLst/>
                      </a:prstGeom>
                      <a:noFill/>
                    </p:spPr>
                  </p:pic>
                </p:oleObj>
              </mc:Fallback>
            </mc:AlternateContent>
          </a:graphicData>
        </a:graphic>
      </p:graphicFrame>
      <p:sp>
        <p:nvSpPr>
          <p:cNvPr id="7" name="Symbol zastępczy zawartości 2"/>
          <p:cNvSpPr>
            <a:spLocks noGrp="1"/>
          </p:cNvSpPr>
          <p:nvPr>
            <p:ph idx="1"/>
          </p:nvPr>
        </p:nvSpPr>
        <p:spPr>
          <a:xfrm>
            <a:off x="161042" y="1484784"/>
            <a:ext cx="3814192" cy="5112568"/>
          </a:xfrm>
          <a:solidFill>
            <a:schemeClr val="accent5">
              <a:lumMod val="60000"/>
              <a:lumOff val="40000"/>
            </a:schemeClr>
          </a:solidFill>
        </p:spPr>
        <p:txBody>
          <a:bodyPr/>
          <a:lstStyle/>
          <a:p>
            <a:pPr marL="457200" indent="-457200">
              <a:lnSpc>
                <a:spcPct val="150000"/>
              </a:lnSpc>
              <a:buFont typeface="+mj-lt"/>
              <a:buAutoNum type="arabicPeriod"/>
            </a:pPr>
            <a:r>
              <a:rPr lang="pl-PL" sz="2400" b="1" dirty="0"/>
              <a:t>Cel</a:t>
            </a:r>
          </a:p>
          <a:p>
            <a:pPr marL="457200" indent="-457200">
              <a:lnSpc>
                <a:spcPct val="150000"/>
              </a:lnSpc>
              <a:buFont typeface="+mj-lt"/>
              <a:buAutoNum type="arabicPeriod"/>
            </a:pPr>
            <a:r>
              <a:rPr lang="pl-PL" sz="2400" b="1" dirty="0"/>
              <a:t>Zakres stosowania</a:t>
            </a:r>
          </a:p>
          <a:p>
            <a:pPr marL="457200" indent="-457200">
              <a:lnSpc>
                <a:spcPct val="150000"/>
              </a:lnSpc>
              <a:buFont typeface="+mj-lt"/>
              <a:buAutoNum type="arabicPeriod"/>
            </a:pPr>
            <a:r>
              <a:rPr lang="pl-PL" sz="2400" b="1" dirty="0"/>
              <a:t>Dokumenty bazowe</a:t>
            </a:r>
          </a:p>
          <a:p>
            <a:pPr marL="457200" indent="-457200">
              <a:lnSpc>
                <a:spcPct val="150000"/>
              </a:lnSpc>
              <a:buFont typeface="+mj-lt"/>
              <a:buAutoNum type="arabicPeriod"/>
            </a:pPr>
            <a:r>
              <a:rPr lang="pl-PL" sz="2400" b="1" dirty="0"/>
              <a:t>Definicje</a:t>
            </a:r>
          </a:p>
          <a:p>
            <a:pPr marL="457200" indent="-457200">
              <a:lnSpc>
                <a:spcPct val="150000"/>
              </a:lnSpc>
              <a:buFont typeface="+mj-lt"/>
              <a:buAutoNum type="arabicPeriod"/>
            </a:pPr>
            <a:r>
              <a:rPr lang="pl-PL" sz="2400" b="1" dirty="0"/>
              <a:t>Postępowanie</a:t>
            </a:r>
          </a:p>
          <a:p>
            <a:pPr marL="457200" indent="-457200">
              <a:lnSpc>
                <a:spcPct val="150000"/>
              </a:lnSpc>
              <a:buFont typeface="+mj-lt"/>
              <a:buAutoNum type="arabicPeriod"/>
            </a:pPr>
            <a:r>
              <a:rPr lang="pl-PL" sz="2400" b="1" dirty="0"/>
              <a:t>Odpowiedzialność</a:t>
            </a:r>
          </a:p>
          <a:p>
            <a:pPr marL="457200" indent="-457200">
              <a:lnSpc>
                <a:spcPct val="150000"/>
              </a:lnSpc>
              <a:buFont typeface="+mj-lt"/>
              <a:buAutoNum type="arabicPeriod"/>
            </a:pPr>
            <a:r>
              <a:rPr lang="pl-PL" sz="2400" b="1" dirty="0"/>
              <a:t>Załączniki</a:t>
            </a:r>
          </a:p>
          <a:p>
            <a:endParaRPr lang="pl-PL" sz="2400" b="1" dirty="0"/>
          </a:p>
        </p:txBody>
      </p:sp>
    </p:spTree>
    <p:extLst>
      <p:ext uri="{BB962C8B-B14F-4D97-AF65-F5344CB8AC3E}">
        <p14:creationId xmlns:p14="http://schemas.microsoft.com/office/powerpoint/2010/main" val="3475300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476672"/>
            <a:ext cx="9144000" cy="1143000"/>
          </a:xfrm>
          <a:solidFill>
            <a:srgbClr val="CCFFFF"/>
          </a:solidFill>
        </p:spPr>
        <p:txBody>
          <a:bodyPr/>
          <a:lstStyle/>
          <a:p>
            <a:r>
              <a:rPr lang="pl-PL" sz="4000" b="1" dirty="0"/>
              <a:t>OCENA SYSTEMU PRACY</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a:ln>
                <a:noFill/>
              </a:ln>
              <a:solidFill>
                <a:srgbClr val="000000"/>
              </a:solidFill>
              <a:effectLst/>
              <a:uLnTx/>
              <a:uFillTx/>
              <a:latin typeface="Arial" charset="0"/>
              <a:ea typeface="+mn-ea"/>
              <a:cs typeface="+mn-cs"/>
            </a:endParaRPr>
          </a:p>
        </p:txBody>
      </p:sp>
      <p:graphicFrame>
        <p:nvGraphicFramePr>
          <p:cNvPr id="3" name="Obiekt 2"/>
          <p:cNvGraphicFramePr>
            <a:graphicFrameLocks noChangeAspect="1"/>
          </p:cNvGraphicFramePr>
          <p:nvPr/>
        </p:nvGraphicFramePr>
        <p:xfrm>
          <a:off x="251520" y="1837781"/>
          <a:ext cx="8640960" cy="4873377"/>
        </p:xfrm>
        <a:graphic>
          <a:graphicData uri="http://schemas.openxmlformats.org/presentationml/2006/ole">
            <mc:AlternateContent xmlns:mc="http://schemas.openxmlformats.org/markup-compatibility/2006">
              <mc:Choice xmlns:v="urn:schemas-microsoft-com:vml" Requires="v">
                <p:oleObj spid="_x0000_s9225" name="Visio" r:id="rId4" imgW="9420127" imgH="6010341" progId="Visio.Drawing.11">
                  <p:embed/>
                </p:oleObj>
              </mc:Choice>
              <mc:Fallback>
                <p:oleObj name="Visio" r:id="rId4" imgW="9420127" imgH="6010341" progId="Visio.Drawing.11">
                  <p:embed/>
                  <p:pic>
                    <p:nvPicPr>
                      <p:cNvPr id="3" name="Obiek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837781"/>
                        <a:ext cx="8640960" cy="4873377"/>
                      </a:xfrm>
                      <a:prstGeom prst="rect">
                        <a:avLst/>
                      </a:prstGeom>
                      <a:noFill/>
                    </p:spPr>
                  </p:pic>
                </p:oleObj>
              </mc:Fallback>
            </mc:AlternateContent>
          </a:graphicData>
        </a:graphic>
      </p:graphicFrame>
    </p:spTree>
    <p:extLst>
      <p:ext uri="{BB962C8B-B14F-4D97-AF65-F5344CB8AC3E}">
        <p14:creationId xmlns:p14="http://schemas.microsoft.com/office/powerpoint/2010/main" val="375636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3084" y="500050"/>
            <a:ext cx="9144000" cy="1143000"/>
          </a:xfrm>
          <a:solidFill>
            <a:srgbClr val="CCFFFF"/>
          </a:solidFill>
        </p:spPr>
        <p:txBody>
          <a:bodyPr/>
          <a:lstStyle/>
          <a:p>
            <a:r>
              <a:rPr lang="pl-PL" sz="4000" b="1" dirty="0"/>
              <a:t>ZAKRES LISTY KONTROLNEJ </a:t>
            </a:r>
          </a:p>
        </p:txBody>
      </p:sp>
      <p:sp>
        <p:nvSpPr>
          <p:cNvPr id="22531" name="Rectangle 3"/>
          <p:cNvSpPr>
            <a:spLocks noGrp="1" noChangeArrowheads="1"/>
          </p:cNvSpPr>
          <p:nvPr>
            <p:ph type="body" idx="1"/>
          </p:nvPr>
        </p:nvSpPr>
        <p:spPr>
          <a:xfrm>
            <a:off x="500034" y="1785926"/>
            <a:ext cx="8305800" cy="785818"/>
          </a:xfrm>
          <a:solidFill>
            <a:srgbClr val="CCFFCC"/>
          </a:solidFill>
        </p:spPr>
        <p:txBody>
          <a:bodyPr/>
          <a:lstStyle/>
          <a:p>
            <a:r>
              <a:rPr lang="pl-PL" sz="2400" b="1" dirty="0"/>
              <a:t>Jakiego rodzaju zdarzenia mogą wystąpić podczas wykonywania czynności?</a:t>
            </a:r>
          </a:p>
        </p:txBody>
      </p:sp>
      <p:sp>
        <p:nvSpPr>
          <p:cNvPr id="22533" name="Rectangle 5"/>
          <p:cNvSpPr>
            <a:spLocks noChangeArrowheads="1"/>
          </p:cNvSpPr>
          <p:nvPr/>
        </p:nvSpPr>
        <p:spPr bwMode="auto">
          <a:xfrm>
            <a:off x="500034" y="2893211"/>
            <a:ext cx="8305800" cy="785818"/>
          </a:xfrm>
          <a:prstGeom prst="rect">
            <a:avLst/>
          </a:prstGeom>
          <a:solidFill>
            <a:srgbClr val="CCFFFF"/>
          </a:solidFill>
          <a:ln w="9525">
            <a:noFill/>
            <a:miter lim="800000"/>
            <a:headEnd/>
            <a:tailEnd/>
          </a:ln>
          <a:effectLst/>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dirty="0">
                <a:ln>
                  <a:noFill/>
                </a:ln>
                <a:solidFill>
                  <a:srgbClr val="000000"/>
                </a:solidFill>
                <a:effectLst/>
                <a:uLnTx/>
                <a:uFillTx/>
                <a:latin typeface="Arial" charset="0"/>
                <a:ea typeface="+mn-ea"/>
                <a:cs typeface="+mn-cs"/>
              </a:rPr>
              <a:t>Czy podczas pracy mogą występować problemy lub odchylenia od jej normalnego przebiegu?</a:t>
            </a:r>
          </a:p>
        </p:txBody>
      </p:sp>
      <p:sp>
        <p:nvSpPr>
          <p:cNvPr id="6" name="Rectangle 3"/>
          <p:cNvSpPr txBox="1">
            <a:spLocks noChangeArrowheads="1"/>
          </p:cNvSpPr>
          <p:nvPr/>
        </p:nvSpPr>
        <p:spPr bwMode="auto">
          <a:xfrm>
            <a:off x="512403" y="4000496"/>
            <a:ext cx="8305800" cy="714380"/>
          </a:xfrm>
          <a:prstGeom prst="rect">
            <a:avLst/>
          </a:prstGeom>
          <a:solidFill>
            <a:srgbClr val="FFFF99"/>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0" cap="none" spc="0" normalizeH="0" baseline="0" noProof="0" dirty="0">
                <a:ln>
                  <a:noFill/>
                </a:ln>
                <a:solidFill>
                  <a:srgbClr val="000000"/>
                </a:solidFill>
                <a:effectLst/>
                <a:uLnTx/>
                <a:uFillTx/>
                <a:latin typeface="Arial"/>
                <a:ea typeface="+mn-ea"/>
                <a:cs typeface="+mn-cs"/>
              </a:rPr>
              <a:t>Czy podczas wykonywania czynności pracownik jest narażony na szkodliwe czynniki fizyczne?</a:t>
            </a:r>
          </a:p>
        </p:txBody>
      </p:sp>
      <p:sp>
        <p:nvSpPr>
          <p:cNvPr id="7" name="Rectangle 5"/>
          <p:cNvSpPr>
            <a:spLocks noChangeArrowheads="1"/>
          </p:cNvSpPr>
          <p:nvPr/>
        </p:nvSpPr>
        <p:spPr bwMode="auto">
          <a:xfrm>
            <a:off x="481042" y="5036343"/>
            <a:ext cx="8305800" cy="749322"/>
          </a:xfrm>
          <a:prstGeom prst="rect">
            <a:avLst/>
          </a:prstGeom>
          <a:solidFill>
            <a:srgbClr val="CCFFFF"/>
          </a:solidFill>
          <a:ln w="9525">
            <a:noFill/>
            <a:miter lim="800000"/>
            <a:headEnd/>
            <a:tailEnd/>
          </a:ln>
          <a:effectLst/>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dirty="0">
                <a:ln>
                  <a:noFill/>
                </a:ln>
                <a:solidFill>
                  <a:srgbClr val="000000"/>
                </a:solidFill>
                <a:effectLst/>
                <a:uLnTx/>
                <a:uFillTx/>
                <a:latin typeface="Arial" charset="0"/>
                <a:ea typeface="+mn-ea"/>
                <a:cs typeface="+mn-cs"/>
              </a:rPr>
              <a:t>Czy podczas wykonywania czynności pracownik jest narażony na czynniki chemiczne i biologiczne?</a:t>
            </a:r>
            <a:endParaRPr kumimoji="0" lang="pl-PL"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Rectangle 4"/>
          <p:cNvSpPr>
            <a:spLocks noChangeArrowheads="1"/>
          </p:cNvSpPr>
          <p:nvPr/>
        </p:nvSpPr>
        <p:spPr bwMode="auto">
          <a:xfrm>
            <a:off x="531395" y="6054138"/>
            <a:ext cx="8286808" cy="700104"/>
          </a:xfrm>
          <a:prstGeom prst="rect">
            <a:avLst/>
          </a:prstGeom>
          <a:solidFill>
            <a:srgbClr val="CCFFCC"/>
          </a:solidFill>
          <a:ln w="9525">
            <a:noFill/>
            <a:miter lim="800000"/>
            <a:headEnd/>
            <a:tailEnd/>
          </a:ln>
          <a:effectLst/>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dirty="0">
                <a:ln>
                  <a:noFill/>
                </a:ln>
                <a:solidFill>
                  <a:srgbClr val="000000"/>
                </a:solidFill>
                <a:effectLst/>
                <a:uLnTx/>
                <a:uFillTx/>
                <a:latin typeface="Arial" charset="0"/>
                <a:ea typeface="+mn-ea"/>
                <a:cs typeface="+mn-cs"/>
              </a:rPr>
              <a:t>Czy wykonywanie zadań łączy się dużym wysiłkiem lub obciążeniem psychicznym?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3084" y="500050"/>
            <a:ext cx="9144000" cy="1143000"/>
          </a:xfrm>
          <a:solidFill>
            <a:srgbClr val="CCFFFF"/>
          </a:solidFill>
        </p:spPr>
        <p:txBody>
          <a:bodyPr/>
          <a:lstStyle/>
          <a:p>
            <a:r>
              <a:rPr lang="pl-PL" sz="4000" b="1" dirty="0"/>
              <a:t>ZAKRES LISTY KONTROLNEJ </a:t>
            </a:r>
          </a:p>
        </p:txBody>
      </p:sp>
      <p:sp>
        <p:nvSpPr>
          <p:cNvPr id="22531" name="Rectangle 3"/>
          <p:cNvSpPr>
            <a:spLocks noGrp="1" noChangeArrowheads="1"/>
          </p:cNvSpPr>
          <p:nvPr>
            <p:ph type="body" idx="1"/>
          </p:nvPr>
        </p:nvSpPr>
        <p:spPr>
          <a:xfrm>
            <a:off x="419100" y="1945820"/>
            <a:ext cx="8305800" cy="576191"/>
          </a:xfrm>
          <a:solidFill>
            <a:srgbClr val="CCFFCC"/>
          </a:solidFill>
        </p:spPr>
        <p:txBody>
          <a:bodyPr/>
          <a:lstStyle/>
          <a:p>
            <a:r>
              <a:rPr lang="pl-PL" sz="2400" b="1" dirty="0"/>
              <a:t>Czy mogę wejść w kontakt ze źródłem energii?</a:t>
            </a:r>
          </a:p>
        </p:txBody>
      </p:sp>
      <p:sp>
        <p:nvSpPr>
          <p:cNvPr id="22533" name="Rectangle 5"/>
          <p:cNvSpPr>
            <a:spLocks noChangeArrowheads="1"/>
          </p:cNvSpPr>
          <p:nvPr/>
        </p:nvSpPr>
        <p:spPr bwMode="auto">
          <a:xfrm>
            <a:off x="419100" y="2923800"/>
            <a:ext cx="8620882" cy="576191"/>
          </a:xfrm>
          <a:prstGeom prst="rect">
            <a:avLst/>
          </a:prstGeom>
          <a:solidFill>
            <a:srgbClr val="CCFFFF"/>
          </a:solidFill>
          <a:ln w="9525">
            <a:noFill/>
            <a:miter lim="800000"/>
            <a:headEnd/>
            <a:tailEnd/>
          </a:ln>
          <a:effectLst/>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Czy mogę wejść w kontakt z substancją niebezpieczną?</a:t>
            </a:r>
            <a:endParaRPr kumimoji="0" lang="pl-PL" sz="24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3"/>
          <p:cNvSpPr txBox="1">
            <a:spLocks noChangeArrowheads="1"/>
          </p:cNvSpPr>
          <p:nvPr/>
        </p:nvSpPr>
        <p:spPr bwMode="auto">
          <a:xfrm>
            <a:off x="457084" y="3825061"/>
            <a:ext cx="8305800" cy="508054"/>
          </a:xfrm>
          <a:prstGeom prst="rect">
            <a:avLst/>
          </a:prstGeom>
          <a:solidFill>
            <a:srgbClr val="FFFF99"/>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0" cap="none" spc="0" normalizeH="0" baseline="0" noProof="0" dirty="0">
                <a:ln>
                  <a:noFill/>
                </a:ln>
                <a:solidFill>
                  <a:srgbClr val="000000"/>
                </a:solidFill>
                <a:effectLst/>
                <a:uLnTx/>
                <a:uFillTx/>
                <a:latin typeface="Arial"/>
                <a:ea typeface="+mn-ea"/>
                <a:cs typeface="+mn-cs"/>
              </a:rPr>
              <a:t>Czy mogę w cokolwiek uderzyć lub być uderzonym?</a:t>
            </a:r>
          </a:p>
        </p:txBody>
      </p:sp>
      <p:sp>
        <p:nvSpPr>
          <p:cNvPr id="9" name="Rectangle 4"/>
          <p:cNvSpPr>
            <a:spLocks noChangeArrowheads="1"/>
          </p:cNvSpPr>
          <p:nvPr/>
        </p:nvSpPr>
        <p:spPr bwMode="auto">
          <a:xfrm>
            <a:off x="457084" y="4690193"/>
            <a:ext cx="8286808" cy="878961"/>
          </a:xfrm>
          <a:prstGeom prst="rect">
            <a:avLst/>
          </a:prstGeom>
          <a:solidFill>
            <a:srgbClr val="CCFFCC"/>
          </a:solidFill>
          <a:ln w="9525">
            <a:noFill/>
            <a:miter lim="800000"/>
            <a:headEnd/>
            <a:tailEnd/>
          </a:ln>
          <a:effectLst/>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dirty="0">
                <a:ln>
                  <a:noFill/>
                </a:ln>
                <a:solidFill>
                  <a:srgbClr val="000000"/>
                </a:solidFill>
                <a:effectLst/>
                <a:uLnTx/>
                <a:uFillTx/>
                <a:latin typeface="Arial" charset="0"/>
                <a:ea typeface="+mn-ea"/>
                <a:cs typeface="+mn-cs"/>
              </a:rPr>
              <a:t>Czy mogę się poślizgnąć, potknąć lub upaść na tym samym lub niższym poziomie?</a:t>
            </a:r>
          </a:p>
        </p:txBody>
      </p:sp>
      <p:sp>
        <p:nvSpPr>
          <p:cNvPr id="10" name="Rectangle 3">
            <a:extLst>
              <a:ext uri="{FF2B5EF4-FFF2-40B4-BE49-F238E27FC236}">
                <a16:creationId xmlns:a16="http://schemas.microsoft.com/office/drawing/2014/main" id="{453506B6-9986-4E77-B13A-0D3151CDF67F}"/>
              </a:ext>
            </a:extLst>
          </p:cNvPr>
          <p:cNvSpPr txBox="1">
            <a:spLocks noChangeArrowheads="1"/>
          </p:cNvSpPr>
          <p:nvPr/>
        </p:nvSpPr>
        <p:spPr bwMode="auto">
          <a:xfrm>
            <a:off x="447588" y="5775257"/>
            <a:ext cx="8305800" cy="841991"/>
          </a:xfrm>
          <a:prstGeom prst="rect">
            <a:avLst/>
          </a:prstGeom>
          <a:solidFill>
            <a:srgbClr val="FFFF99"/>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0" cap="none" spc="0" normalizeH="0" baseline="0" noProof="0" dirty="0">
                <a:ln>
                  <a:noFill/>
                </a:ln>
                <a:solidFill>
                  <a:srgbClr val="000000"/>
                </a:solidFill>
                <a:effectLst/>
                <a:uLnTx/>
                <a:uFillTx/>
                <a:latin typeface="Arial"/>
                <a:ea typeface="+mn-ea"/>
                <a:cs typeface="+mn-cs"/>
              </a:rPr>
              <a:t>Czy mogę być narażony na obrażenia związane z przemieszczaniem się?</a:t>
            </a:r>
          </a:p>
        </p:txBody>
      </p:sp>
    </p:spTree>
    <p:extLst>
      <p:ext uri="{BB962C8B-B14F-4D97-AF65-F5344CB8AC3E}">
        <p14:creationId xmlns:p14="http://schemas.microsoft.com/office/powerpoint/2010/main" val="1995953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 y="332656"/>
            <a:ext cx="9144000" cy="1143000"/>
          </a:xfrm>
          <a:solidFill>
            <a:srgbClr val="CCFFFF"/>
          </a:solidFill>
        </p:spPr>
        <p:txBody>
          <a:bodyPr/>
          <a:lstStyle/>
          <a:p>
            <a:r>
              <a:rPr lang="pl-PL" sz="4000" b="1" dirty="0"/>
              <a:t>SZACOWANIE SKUTKÓW </a:t>
            </a:r>
          </a:p>
        </p:txBody>
      </p:sp>
      <p:graphicFrame>
        <p:nvGraphicFramePr>
          <p:cNvPr id="110595" name="Object 3"/>
          <p:cNvGraphicFramePr>
            <a:graphicFrameLocks noGrp="1" noChangeAspect="1"/>
          </p:cNvGraphicFramePr>
          <p:nvPr>
            <p:ph type="tbl" idx="1"/>
          </p:nvPr>
        </p:nvGraphicFramePr>
        <p:xfrm>
          <a:off x="2" y="1857365"/>
          <a:ext cx="9540875" cy="5000636"/>
        </p:xfrm>
        <a:graphic>
          <a:graphicData uri="http://schemas.openxmlformats.org/presentationml/2006/ole">
            <mc:AlternateContent xmlns:mc="http://schemas.openxmlformats.org/markup-compatibility/2006">
              <mc:Choice xmlns:v="urn:schemas-microsoft-com:vml" Requires="v">
                <p:oleObj spid="_x0000_s10249" name="Dokument" r:id="rId4" imgW="7926109" imgH="4241277" progId="Word.Document.8">
                  <p:embed/>
                </p:oleObj>
              </mc:Choice>
              <mc:Fallback>
                <p:oleObj name="Dokument" r:id="rId4" imgW="7926109" imgH="4241277" progId="Word.Document.8">
                  <p:embed/>
                  <p:pic>
                    <p:nvPicPr>
                      <p:cNvPr id="11059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1857365"/>
                        <a:ext cx="9540875" cy="50006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83465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 y="404664"/>
            <a:ext cx="9144000" cy="1143000"/>
          </a:xfrm>
          <a:solidFill>
            <a:srgbClr val="CCFFFF"/>
          </a:solidFill>
        </p:spPr>
        <p:txBody>
          <a:bodyPr/>
          <a:lstStyle/>
          <a:p>
            <a:r>
              <a:rPr lang="pl-PL" sz="4000" b="1" dirty="0"/>
              <a:t>PRAWDOPODOBIENSTWA</a:t>
            </a:r>
          </a:p>
        </p:txBody>
      </p:sp>
      <p:graphicFrame>
        <p:nvGraphicFramePr>
          <p:cNvPr id="97283" name="Object 3"/>
          <p:cNvGraphicFramePr>
            <a:graphicFrameLocks noGrp="1" noChangeAspect="1"/>
          </p:cNvGraphicFramePr>
          <p:nvPr>
            <p:ph type="tbl" idx="1"/>
          </p:nvPr>
        </p:nvGraphicFramePr>
        <p:xfrm>
          <a:off x="179389" y="1844824"/>
          <a:ext cx="8785225" cy="4929198"/>
        </p:xfrm>
        <a:graphic>
          <a:graphicData uri="http://schemas.openxmlformats.org/presentationml/2006/ole">
            <mc:AlternateContent xmlns:mc="http://schemas.openxmlformats.org/markup-compatibility/2006">
              <mc:Choice xmlns:v="urn:schemas-microsoft-com:vml" Requires="v">
                <p:oleObj spid="_x0000_s11273" name="Dokument" r:id="rId4" imgW="7935453" imgH="4246311" progId="Word.Document.8">
                  <p:embed/>
                </p:oleObj>
              </mc:Choice>
              <mc:Fallback>
                <p:oleObj name="Dokument" r:id="rId4" imgW="7935453" imgH="4246311" progId="Word.Document.8">
                  <p:embed/>
                  <p:pic>
                    <p:nvPicPr>
                      <p:cNvPr id="9728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9" y="1844824"/>
                        <a:ext cx="8785225" cy="49291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35736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7382" y="283472"/>
            <a:ext cx="9144000" cy="1143000"/>
          </a:xfrm>
          <a:solidFill>
            <a:srgbClr val="CCFFFF"/>
          </a:solidFill>
        </p:spPr>
        <p:txBody>
          <a:bodyPr/>
          <a:lstStyle/>
          <a:p>
            <a:r>
              <a:rPr lang="pl-PL" sz="4000" b="1" dirty="0"/>
              <a:t>STAN NORMALIZACJI RYZYKA </a:t>
            </a:r>
          </a:p>
        </p:txBody>
      </p:sp>
      <p:sp>
        <p:nvSpPr>
          <p:cNvPr id="16387" name="Rectangle 3"/>
          <p:cNvSpPr>
            <a:spLocks noGrp="1" noChangeArrowheads="1"/>
          </p:cNvSpPr>
          <p:nvPr>
            <p:ph type="body" sz="half" idx="1"/>
          </p:nvPr>
        </p:nvSpPr>
        <p:spPr>
          <a:xfrm>
            <a:off x="4969" y="1529321"/>
            <a:ext cx="8743495" cy="819559"/>
          </a:xfrm>
          <a:solidFill>
            <a:srgbClr val="CCFFCC"/>
          </a:solidFill>
        </p:spPr>
        <p:txBody>
          <a:bodyPr/>
          <a:lstStyle/>
          <a:p>
            <a:r>
              <a:rPr lang="pl-PL" sz="2400" b="1" dirty="0"/>
              <a:t>Norma </a:t>
            </a:r>
            <a:r>
              <a:rPr lang="pl-PL" sz="2400" b="1" u="sng" dirty="0"/>
              <a:t>BS 8800:1996</a:t>
            </a:r>
            <a:r>
              <a:rPr lang="pl-PL" sz="2400" b="1" dirty="0"/>
              <a:t> System zarządzania  bezpieczeństwem i higieną pracy.</a:t>
            </a:r>
            <a:endParaRPr lang="pl-PL" sz="2800" dirty="0"/>
          </a:p>
        </p:txBody>
      </p:sp>
      <p:sp>
        <p:nvSpPr>
          <p:cNvPr id="16388" name="Rectangle 4"/>
          <p:cNvSpPr>
            <a:spLocks noGrp="1" noChangeArrowheads="1"/>
          </p:cNvSpPr>
          <p:nvPr>
            <p:ph sz="half" idx="2"/>
          </p:nvPr>
        </p:nvSpPr>
        <p:spPr>
          <a:xfrm>
            <a:off x="-17383" y="2541271"/>
            <a:ext cx="8621831" cy="857286"/>
          </a:xfrm>
          <a:solidFill>
            <a:srgbClr val="FFFF99"/>
          </a:solidFill>
        </p:spPr>
        <p:txBody>
          <a:bodyPr/>
          <a:lstStyle/>
          <a:p>
            <a:r>
              <a:rPr lang="pl-PL" sz="2400" b="1" dirty="0"/>
              <a:t>Norma </a:t>
            </a:r>
            <a:r>
              <a:rPr lang="pl-PL" sz="2400" b="1" u="sng" dirty="0"/>
              <a:t>PN-N-18001:2004</a:t>
            </a:r>
            <a:r>
              <a:rPr lang="pl-PL" sz="2400" b="1" dirty="0"/>
              <a:t> Systemy zarządzania bezpieczeństwem i higieną pracy - wymagania</a:t>
            </a:r>
            <a:endParaRPr lang="pl-PL" sz="2800" dirty="0"/>
          </a:p>
        </p:txBody>
      </p:sp>
      <p:sp>
        <p:nvSpPr>
          <p:cNvPr id="16389" name="Rectangle 5"/>
          <p:cNvSpPr>
            <a:spLocks noChangeArrowheads="1"/>
          </p:cNvSpPr>
          <p:nvPr/>
        </p:nvSpPr>
        <p:spPr bwMode="auto">
          <a:xfrm>
            <a:off x="40465" y="4445469"/>
            <a:ext cx="8563983" cy="1241413"/>
          </a:xfrm>
          <a:prstGeom prst="rect">
            <a:avLst/>
          </a:prstGeom>
          <a:solidFill>
            <a:srgbClr val="CCFFFF"/>
          </a:solidFill>
          <a:ln w="9525">
            <a:noFill/>
            <a:miter lim="800000"/>
            <a:headEnd/>
            <a:tailEnd/>
          </a:ln>
          <a:effectLst/>
        </p:spPr>
        <p:txBody>
          <a:bodyPr/>
          <a:lstStyle/>
          <a:p>
            <a:pPr marL="342900" indent="-342900" algn="just">
              <a:spcBef>
                <a:spcPct val="20000"/>
              </a:spcBef>
              <a:buFontTx/>
              <a:buChar char="•"/>
            </a:pPr>
            <a:r>
              <a:rPr lang="pl-PL" b="1" dirty="0"/>
              <a:t>Norma </a:t>
            </a:r>
            <a:r>
              <a:rPr lang="pl-PL" b="1" u="sng" dirty="0"/>
              <a:t>PN-N-18002:2011</a:t>
            </a:r>
            <a:r>
              <a:rPr lang="pl-PL" b="1" dirty="0"/>
              <a:t>, </a:t>
            </a:r>
            <a:r>
              <a:rPr lang="pl-PL" b="1" kern="0" dirty="0"/>
              <a:t>Systemy zarządzania bezpieczeństwem i higieną pracy - </a:t>
            </a:r>
            <a:r>
              <a:rPr lang="pl-PL" b="1" dirty="0"/>
              <a:t>ogólne wytyczne do oceny ryzyka zawodowego.</a:t>
            </a:r>
            <a:r>
              <a:rPr lang="pl-PL" sz="2800" dirty="0"/>
              <a:t> </a:t>
            </a:r>
          </a:p>
        </p:txBody>
      </p:sp>
      <p:sp>
        <p:nvSpPr>
          <p:cNvPr id="6" name="Rectangle 4"/>
          <p:cNvSpPr txBox="1">
            <a:spLocks noChangeArrowheads="1"/>
          </p:cNvSpPr>
          <p:nvPr/>
        </p:nvSpPr>
        <p:spPr bwMode="auto">
          <a:xfrm>
            <a:off x="-1" y="5686883"/>
            <a:ext cx="8748465" cy="1151437"/>
          </a:xfrm>
          <a:prstGeom prst="rect">
            <a:avLst/>
          </a:prstGeom>
          <a:solidFill>
            <a:srgbClr val="FFFF99"/>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just"/>
            <a:r>
              <a:rPr lang="pl-PL" sz="2400" b="1" kern="0" dirty="0"/>
              <a:t>Norma </a:t>
            </a:r>
            <a:r>
              <a:rPr lang="pl-PL" sz="2400" b="1" u="sng" kern="0" dirty="0"/>
              <a:t>PN-ISO-45001:2018 </a:t>
            </a:r>
            <a:r>
              <a:rPr lang="pl-PL" sz="2400" b="1" kern="0" dirty="0"/>
              <a:t>Systemy zarządzania bezpieczeństwem i higieną pracy – wymagania i wytyczne stosowania</a:t>
            </a:r>
            <a:endParaRPr lang="pl-PL" sz="2800" kern="0" dirty="0"/>
          </a:p>
        </p:txBody>
      </p:sp>
      <p:sp>
        <p:nvSpPr>
          <p:cNvPr id="7" name="Rectangle 3"/>
          <p:cNvSpPr txBox="1">
            <a:spLocks noChangeArrowheads="1"/>
          </p:cNvSpPr>
          <p:nvPr/>
        </p:nvSpPr>
        <p:spPr bwMode="auto">
          <a:xfrm>
            <a:off x="40465" y="3486244"/>
            <a:ext cx="8563983" cy="871539"/>
          </a:xfrm>
          <a:prstGeom prst="rect">
            <a:avLst/>
          </a:prstGeom>
          <a:solidFill>
            <a:srgbClr val="CCFFCC"/>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just"/>
            <a:r>
              <a:rPr lang="pl-PL" sz="2400" b="1" kern="0" dirty="0"/>
              <a:t>Norma </a:t>
            </a:r>
            <a:r>
              <a:rPr lang="pl-PL" sz="2400" b="1" u="sng" kern="0" dirty="0"/>
              <a:t>PN-N-18004: 2001 </a:t>
            </a:r>
            <a:r>
              <a:rPr lang="pl-PL" sz="2400" b="1" kern="0" dirty="0"/>
              <a:t>Systemy zarządzania bezpieczeństwem i higieną pracy – wymagania </a:t>
            </a:r>
            <a:endParaRPr lang="pl-PL" sz="2800" kern="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332656"/>
            <a:ext cx="9144000" cy="1143000"/>
          </a:xfrm>
          <a:solidFill>
            <a:srgbClr val="CCFFFF"/>
          </a:solidFill>
        </p:spPr>
        <p:txBody>
          <a:bodyPr/>
          <a:lstStyle/>
          <a:p>
            <a:r>
              <a:rPr lang="pl-PL" sz="4000" b="1" dirty="0"/>
              <a:t>WERYFIKACJA ZAGROŻEŃ </a:t>
            </a:r>
          </a:p>
        </p:txBody>
      </p:sp>
      <p:graphicFrame>
        <p:nvGraphicFramePr>
          <p:cNvPr id="10" name="Symbol zastępczy zawartości 9"/>
          <p:cNvGraphicFramePr>
            <a:graphicFrameLocks noGrp="1"/>
          </p:cNvGraphicFramePr>
          <p:nvPr>
            <p:ph idx="1"/>
          </p:nvPr>
        </p:nvGraphicFramePr>
        <p:xfrm>
          <a:off x="214284" y="1928800"/>
          <a:ext cx="8929717" cy="4724400"/>
        </p:xfrm>
        <a:graphic>
          <a:graphicData uri="http://schemas.openxmlformats.org/drawingml/2006/table">
            <a:tbl>
              <a:tblPr firstRow="1" bandRow="1">
                <a:tableStyleId>{5C22544A-7EE6-4342-B048-85BDC9FD1C3A}</a:tableStyleId>
              </a:tblPr>
              <a:tblGrid>
                <a:gridCol w="2071702">
                  <a:extLst>
                    <a:ext uri="{9D8B030D-6E8A-4147-A177-3AD203B41FA5}">
                      <a16:colId xmlns:a16="http://schemas.microsoft.com/office/drawing/2014/main" val="20000"/>
                    </a:ext>
                  </a:extLst>
                </a:gridCol>
                <a:gridCol w="4143404">
                  <a:extLst>
                    <a:ext uri="{9D8B030D-6E8A-4147-A177-3AD203B41FA5}">
                      <a16:colId xmlns:a16="http://schemas.microsoft.com/office/drawing/2014/main" val="20001"/>
                    </a:ext>
                  </a:extLst>
                </a:gridCol>
                <a:gridCol w="2714611">
                  <a:extLst>
                    <a:ext uri="{9D8B030D-6E8A-4147-A177-3AD203B41FA5}">
                      <a16:colId xmlns:a16="http://schemas.microsoft.com/office/drawing/2014/main" val="20002"/>
                    </a:ext>
                  </a:extLst>
                </a:gridCol>
              </a:tblGrid>
              <a:tr h="381320">
                <a:tc>
                  <a:txBody>
                    <a:bodyPr/>
                    <a:lstStyle/>
                    <a:p>
                      <a:pPr algn="ctr"/>
                      <a:r>
                        <a:rPr lang="pl-PL" sz="2000" b="1" dirty="0">
                          <a:solidFill>
                            <a:schemeClr val="tx1"/>
                          </a:solidFill>
                        </a:rPr>
                        <a:t>Nazwa</a:t>
                      </a:r>
                      <a:r>
                        <a:rPr lang="pl-PL" sz="2000" b="1" baseline="0" dirty="0">
                          <a:solidFill>
                            <a:schemeClr val="tx1"/>
                          </a:solidFill>
                        </a:rPr>
                        <a:t> zagrożenia</a:t>
                      </a:r>
                      <a:endParaRPr lang="pl-PL"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l-PL" sz="2000" b="1" baseline="0" dirty="0">
                          <a:solidFill>
                            <a:schemeClr val="tx1"/>
                          </a:solidFill>
                        </a:rPr>
                        <a:t>Podatności </a:t>
                      </a:r>
                    </a:p>
                    <a:p>
                      <a:pPr algn="ctr"/>
                      <a:r>
                        <a:rPr lang="pl-PL" sz="2000" b="1" baseline="0" dirty="0">
                          <a:solidFill>
                            <a:schemeClr val="tx1"/>
                          </a:solidFill>
                        </a:rPr>
                        <a:t>zagrożenia</a:t>
                      </a:r>
                      <a:endParaRPr lang="pl-PL"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l-PL" sz="2000" b="1" dirty="0">
                          <a:solidFill>
                            <a:schemeClr val="tx1"/>
                          </a:solidFill>
                        </a:rPr>
                        <a:t>Skutek</a:t>
                      </a:r>
                    </a:p>
                    <a:p>
                      <a:pPr algn="ctr"/>
                      <a:r>
                        <a:rPr lang="pl-PL" sz="2000" b="1" dirty="0">
                          <a:solidFill>
                            <a:schemeClr val="tx1"/>
                          </a:solidFill>
                        </a:rPr>
                        <a:t>zagrożenia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320">
                <a:tc>
                  <a:txBody>
                    <a:bodyPr/>
                    <a:lstStyle/>
                    <a:p>
                      <a:r>
                        <a:rPr lang="pl-PL" sz="2000" b="1" dirty="0">
                          <a:solidFill>
                            <a:schemeClr val="tx1"/>
                          </a:solidFill>
                        </a:rPr>
                        <a:t>Ukształtowanie</a:t>
                      </a:r>
                      <a:r>
                        <a:rPr lang="pl-PL" sz="2000" b="1" baseline="0" dirty="0">
                          <a:solidFill>
                            <a:schemeClr val="tx1"/>
                          </a:solidFill>
                        </a:rPr>
                        <a:t> przestrzeni</a:t>
                      </a:r>
                      <a:endParaRPr lang="pl-PL"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l-PL" sz="2000" b="1" dirty="0">
                          <a:solidFill>
                            <a:schemeClr val="tx1"/>
                          </a:solidFill>
                        </a:rPr>
                        <a:t>W pomieszczeniu nie zachowano minimalnej przestrzeni na osobę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l-PL" sz="2000" b="1" dirty="0">
                          <a:solidFill>
                            <a:schemeClr val="tx1"/>
                          </a:solidFill>
                        </a:rPr>
                        <a:t>Uciążliwość dojścia</a:t>
                      </a:r>
                      <a:r>
                        <a:rPr lang="pl-PL" sz="2000" b="1" baseline="0" dirty="0">
                          <a:solidFill>
                            <a:schemeClr val="tx1"/>
                          </a:solidFill>
                        </a:rPr>
                        <a:t>  do stanowiska pracy</a:t>
                      </a:r>
                      <a:endParaRPr lang="pl-PL"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320">
                <a:tc>
                  <a:txBody>
                    <a:bodyPr/>
                    <a:lstStyle/>
                    <a:p>
                      <a:r>
                        <a:rPr lang="pl-PL" sz="2000" b="1" dirty="0">
                          <a:solidFill>
                            <a:schemeClr val="tx1"/>
                          </a:solidFill>
                        </a:rPr>
                        <a:t>Składowanie materiałów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l-PL" sz="2000" b="1" dirty="0">
                          <a:solidFill>
                            <a:schemeClr val="tx1"/>
                          </a:solidFill>
                        </a:rPr>
                        <a:t>Brak informacji o  dopuszczalnym obciążeniu urządzeń do składowania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l-PL" sz="2000" b="1" dirty="0">
                          <a:solidFill>
                            <a:schemeClr val="tx1"/>
                          </a:solidFill>
                        </a:rPr>
                        <a:t>Ugięcie konstrukcji i rozsypanie materiału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81320">
                <a:tc>
                  <a:txBody>
                    <a:bodyPr/>
                    <a:lstStyle/>
                    <a:p>
                      <a:r>
                        <a:rPr lang="pl-PL" sz="2000" b="1" dirty="0">
                          <a:solidFill>
                            <a:schemeClr val="tx1"/>
                          </a:solidFill>
                        </a:rPr>
                        <a:t>Przeciążenie</a:t>
                      </a:r>
                      <a:r>
                        <a:rPr lang="pl-PL" sz="2000" b="1" baseline="0" dirty="0">
                          <a:solidFill>
                            <a:schemeClr val="tx1"/>
                          </a:solidFill>
                        </a:rPr>
                        <a:t> układu ruchu - dynamiczne</a:t>
                      </a:r>
                      <a:endParaRPr lang="pl-PL"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l-PL" sz="2000" b="1" dirty="0">
                          <a:solidFill>
                            <a:schemeClr val="tx1"/>
                          </a:solidFill>
                        </a:rPr>
                        <a:t>Przenoszenie cię</a:t>
                      </a:r>
                      <a:r>
                        <a:rPr lang="pl-PL" sz="2000" b="1" baseline="0" dirty="0">
                          <a:solidFill>
                            <a:schemeClr val="tx1"/>
                          </a:solidFill>
                        </a:rPr>
                        <a:t>żarów w małej obsadzie osobowej, niedostosowanie sprzętu  </a:t>
                      </a:r>
                      <a:endParaRPr lang="pl-PL"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l-PL" sz="2000" b="1">
                          <a:solidFill>
                            <a:schemeClr val="tx1"/>
                          </a:solidFill>
                        </a:rPr>
                        <a:t>Choroby układu ruchu</a:t>
                      </a:r>
                      <a:r>
                        <a:rPr lang="pl-PL" sz="2000" b="1" baseline="0">
                          <a:solidFill>
                            <a:schemeClr val="tx1"/>
                          </a:solidFill>
                        </a:rPr>
                        <a:t>, zwyrodnienia kręgosłupa</a:t>
                      </a:r>
                      <a:r>
                        <a:rPr lang="pl-PL" sz="2000" b="1">
                          <a:solidFill>
                            <a:schemeClr val="tx1"/>
                          </a:solidFill>
                        </a:rPr>
                        <a:t> </a:t>
                      </a:r>
                      <a:endParaRPr lang="pl-PL"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81320">
                <a:tc>
                  <a:txBody>
                    <a:bodyPr/>
                    <a:lstStyle/>
                    <a:p>
                      <a:r>
                        <a:rPr lang="pl-PL" sz="2000" b="1" dirty="0">
                          <a:solidFill>
                            <a:schemeClr val="tx1"/>
                          </a:solidFill>
                        </a:rPr>
                        <a:t>Element</a:t>
                      </a:r>
                      <a:r>
                        <a:rPr lang="pl-PL" sz="2000" b="1" baseline="0" dirty="0">
                          <a:solidFill>
                            <a:schemeClr val="tx1"/>
                          </a:solidFill>
                        </a:rPr>
                        <a:t> sterowniczy</a:t>
                      </a:r>
                      <a:endParaRPr lang="pl-PL"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l-PL" sz="2000" b="1" dirty="0">
                          <a:solidFill>
                            <a:schemeClr val="tx1"/>
                          </a:solidFill>
                        </a:rPr>
                        <a:t>Uszkodzony przycisk</a:t>
                      </a:r>
                      <a:r>
                        <a:rPr lang="pl-PL" sz="2000" b="1" baseline="0" dirty="0">
                          <a:solidFill>
                            <a:schemeClr val="tx1"/>
                          </a:solidFill>
                        </a:rPr>
                        <a:t> zatrzymania awaryjnego</a:t>
                      </a:r>
                      <a:endParaRPr lang="pl-PL"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pl-PL" sz="2000" b="1" dirty="0">
                          <a:solidFill>
                            <a:schemeClr val="tx1"/>
                          </a:solidFill>
                        </a:rPr>
                        <a:t>Brak możliwości zatrzymania maszyny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0048" y="404664"/>
            <a:ext cx="9144000" cy="1143000"/>
          </a:xfrm>
          <a:solidFill>
            <a:srgbClr val="CCFFFF"/>
          </a:solidFill>
        </p:spPr>
        <p:txBody>
          <a:bodyPr/>
          <a:lstStyle/>
          <a:p>
            <a:r>
              <a:rPr lang="pl-PL" sz="4000" b="1" dirty="0"/>
              <a:t>WERYFIKACJA ZAGROŻEŃ </a:t>
            </a:r>
          </a:p>
        </p:txBody>
      </p:sp>
      <p:graphicFrame>
        <p:nvGraphicFramePr>
          <p:cNvPr id="7" name="Chart 2"/>
          <p:cNvGraphicFramePr>
            <a:graphicFrameLocks noGrp="1"/>
          </p:cNvGraphicFramePr>
          <p:nvPr>
            <p:ph idx="1"/>
          </p:nvPr>
        </p:nvGraphicFramePr>
        <p:xfrm>
          <a:off x="452096" y="1797945"/>
          <a:ext cx="4139952" cy="46161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1"/>
          <p:cNvGraphicFramePr>
            <a:graphicFrameLocks/>
          </p:cNvGraphicFramePr>
          <p:nvPr/>
        </p:nvGraphicFramePr>
        <p:xfrm>
          <a:off x="4788024" y="1772816"/>
          <a:ext cx="4032448" cy="46161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543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404664"/>
            <a:ext cx="9144000" cy="1143000"/>
          </a:xfrm>
          <a:solidFill>
            <a:srgbClr val="CCFFFF"/>
          </a:solidFill>
        </p:spPr>
        <p:txBody>
          <a:bodyPr/>
          <a:lstStyle/>
          <a:p>
            <a:r>
              <a:rPr lang="pl-PL" sz="4000" b="1" dirty="0"/>
              <a:t>METODA TRÓJSTOPNIOWA</a:t>
            </a:r>
          </a:p>
        </p:txBody>
      </p:sp>
      <p:graphicFrame>
        <p:nvGraphicFramePr>
          <p:cNvPr id="91136" name="Object 0"/>
          <p:cNvGraphicFramePr>
            <a:graphicFrameLocks noGrp="1" noChangeAspect="1"/>
          </p:cNvGraphicFramePr>
          <p:nvPr>
            <p:ph type="tbl" idx="1"/>
          </p:nvPr>
        </p:nvGraphicFramePr>
        <p:xfrm>
          <a:off x="309563" y="1973262"/>
          <a:ext cx="8435975" cy="4552081"/>
        </p:xfrm>
        <a:graphic>
          <a:graphicData uri="http://schemas.openxmlformats.org/presentationml/2006/ole">
            <mc:AlternateContent xmlns:mc="http://schemas.openxmlformats.org/markup-compatibility/2006">
              <mc:Choice xmlns:v="urn:schemas-microsoft-com:vml" Requires="v">
                <p:oleObj spid="_x0000_s12297" name="Dokument" r:id="rId4" imgW="7931046" imgH="4094902" progId="Word.Document.8">
                  <p:embed/>
                </p:oleObj>
              </mc:Choice>
              <mc:Fallback>
                <p:oleObj name="Dokument" r:id="rId4" imgW="7931046" imgH="4094902" progId="Word.Document.8">
                  <p:embed/>
                  <p:pic>
                    <p:nvPicPr>
                      <p:cNvPr id="91136"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563" y="1973262"/>
                        <a:ext cx="8435975" cy="4552081"/>
                      </a:xfrm>
                      <a:prstGeom prst="rect">
                        <a:avLst/>
                      </a:prstGeom>
                      <a:noFill/>
                    </p:spPr>
                  </p:pic>
                </p:oleObj>
              </mc:Fallback>
            </mc:AlternateContent>
          </a:graphicData>
        </a:graphic>
      </p:graphicFrame>
    </p:spTree>
    <p:extLst>
      <p:ext uri="{BB962C8B-B14F-4D97-AF65-F5344CB8AC3E}">
        <p14:creationId xmlns:p14="http://schemas.microsoft.com/office/powerpoint/2010/main" val="2549457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332656"/>
            <a:ext cx="9144000" cy="1143000"/>
          </a:xfrm>
          <a:solidFill>
            <a:schemeClr val="accent5">
              <a:lumMod val="40000"/>
              <a:lumOff val="60000"/>
            </a:schemeClr>
          </a:solidFill>
        </p:spPr>
        <p:txBody>
          <a:bodyPr/>
          <a:lstStyle/>
          <a:p>
            <a:r>
              <a:rPr lang="pl-PL" sz="4000" b="1" dirty="0"/>
              <a:t>DOBRE PRAKTYKI IDENTYFIKACJI</a:t>
            </a:r>
          </a:p>
        </p:txBody>
      </p:sp>
      <p:sp>
        <p:nvSpPr>
          <p:cNvPr id="3" name="Symbol zastępczy zawartości 2"/>
          <p:cNvSpPr>
            <a:spLocks noGrp="1"/>
          </p:cNvSpPr>
          <p:nvPr>
            <p:ph idx="1"/>
          </p:nvPr>
        </p:nvSpPr>
        <p:spPr>
          <a:xfrm>
            <a:off x="179512" y="1475656"/>
            <a:ext cx="8784976" cy="5382344"/>
          </a:xfrm>
        </p:spPr>
        <p:txBody>
          <a:bodyPr/>
          <a:lstStyle/>
          <a:p>
            <a:pPr marL="457200" lvl="0" indent="-457200">
              <a:buFont typeface="+mj-lt"/>
              <a:buAutoNum type="arabicPeriod"/>
            </a:pPr>
            <a:r>
              <a:rPr lang="pl-PL" sz="2400" b="1" u="sng" dirty="0"/>
              <a:t>Sprawdź instrukcje producentów lub karty danych chemikaliów i sprzętu</a:t>
            </a:r>
            <a:r>
              <a:rPr lang="pl-PL" sz="2400" b="1" dirty="0"/>
              <a:t>, ponieważ mogą one być bardzo pomocne w określaniu zagrożeń i przedstawianiu ich w ich prawdziwej perspektywie.</a:t>
            </a:r>
          </a:p>
          <a:p>
            <a:pPr marL="457200" lvl="0" indent="-457200">
              <a:buFont typeface="+mj-lt"/>
              <a:buAutoNum type="arabicPeriod"/>
            </a:pPr>
            <a:r>
              <a:rPr lang="pl-PL" sz="2400" b="1" u="sng" dirty="0"/>
              <a:t>Spójrz na swoje dane dotyczące wypadków i złego stanu zdrowia</a:t>
            </a:r>
            <a:r>
              <a:rPr lang="pl-PL" sz="2400" b="1" dirty="0"/>
              <a:t> - często pomagają one zidentyfikować mniej oczywiste zagrożenia.</a:t>
            </a:r>
          </a:p>
          <a:p>
            <a:pPr marL="457200" lvl="0" indent="-457200">
              <a:buFont typeface="+mj-lt"/>
              <a:buAutoNum type="arabicPeriod"/>
            </a:pPr>
            <a:r>
              <a:rPr lang="pl-PL" sz="2400" b="1" u="sng" dirty="0"/>
              <a:t>Uwzględnij operacje </a:t>
            </a:r>
            <a:r>
              <a:rPr lang="pl-PL" sz="2400" b="1" u="sng" dirty="0" err="1"/>
              <a:t>nierutynowe</a:t>
            </a:r>
            <a:r>
              <a:rPr lang="pl-PL" sz="2400" b="1" u="sng" dirty="0"/>
              <a:t> </a:t>
            </a:r>
            <a:r>
              <a:rPr lang="pl-PL" sz="2400" b="1" dirty="0"/>
              <a:t>(np. konserwacja, czyszczenie lub zmiany w cyklach produkcyjnych).</a:t>
            </a:r>
          </a:p>
          <a:p>
            <a:pPr marL="457200" lvl="0" indent="-457200">
              <a:buFont typeface="+mj-lt"/>
              <a:buAutoNum type="arabicPeriod"/>
            </a:pPr>
            <a:r>
              <a:rPr lang="pl-PL" sz="2400" b="1" u="sng" dirty="0"/>
              <a:t>Pamiętaj, aby myśleć o długoterminowych zagrożeniach dla zdrowia </a:t>
            </a:r>
            <a:r>
              <a:rPr lang="pl-PL" sz="2400" b="1" dirty="0"/>
              <a:t>(np. wysoki poziom hałasu, narażenie na szkodliwe substancje, powszechne przyczyny chorób psychicznych związanych z pracą).</a:t>
            </a:r>
          </a:p>
          <a:p>
            <a:pPr lvl="0"/>
            <a:endParaRPr lang="pl-PL" sz="2400" b="1" dirty="0"/>
          </a:p>
          <a:p>
            <a:endParaRPr lang="pl-PL" sz="2400" b="1" dirty="0"/>
          </a:p>
        </p:txBody>
      </p:sp>
    </p:spTree>
    <p:extLst>
      <p:ext uri="{BB962C8B-B14F-4D97-AF65-F5344CB8AC3E}">
        <p14:creationId xmlns:p14="http://schemas.microsoft.com/office/powerpoint/2010/main" val="3069764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332656"/>
            <a:ext cx="9144000" cy="1143000"/>
          </a:xfrm>
          <a:solidFill>
            <a:schemeClr val="accent5">
              <a:lumMod val="40000"/>
              <a:lumOff val="60000"/>
            </a:schemeClr>
          </a:solidFill>
        </p:spPr>
        <p:txBody>
          <a:bodyPr/>
          <a:lstStyle/>
          <a:p>
            <a:r>
              <a:rPr lang="pl-PL" sz="4000" b="1" dirty="0"/>
              <a:t>DOBRE PRAKTYKI IDENTYFIKACJI</a:t>
            </a:r>
          </a:p>
        </p:txBody>
      </p:sp>
      <p:sp>
        <p:nvSpPr>
          <p:cNvPr id="3" name="Symbol zastępczy zawartości 2"/>
          <p:cNvSpPr>
            <a:spLocks noGrp="1"/>
          </p:cNvSpPr>
          <p:nvPr>
            <p:ph idx="1"/>
          </p:nvPr>
        </p:nvSpPr>
        <p:spPr>
          <a:xfrm>
            <a:off x="179512" y="1628800"/>
            <a:ext cx="8784976" cy="5112568"/>
          </a:xfrm>
        </p:spPr>
        <p:txBody>
          <a:bodyPr/>
          <a:lstStyle/>
          <a:p>
            <a:pPr marL="457200" indent="-457200">
              <a:buFont typeface="+mj-lt"/>
              <a:buAutoNum type="arabicPeriod"/>
            </a:pPr>
            <a:r>
              <a:rPr lang="pl-PL" sz="2400" b="1" dirty="0"/>
              <a:t>Identyfikacja zagrożeń jest </a:t>
            </a:r>
            <a:r>
              <a:rPr lang="pl-PL" sz="2400" b="1" u="sng" dirty="0"/>
              <a:t>procesem rozpoznawania, czy zagrożenie </a:t>
            </a:r>
            <a:r>
              <a:rPr lang="pl-PL" sz="2400" b="1" dirty="0"/>
              <a:t>istnieje oraz czy zdefiniowano jego charakterystyki.</a:t>
            </a:r>
          </a:p>
          <a:p>
            <a:pPr marL="228600" indent="-228600">
              <a:buFont typeface="+mj-lt"/>
              <a:buAutoNum type="arabicPeriod"/>
            </a:pPr>
            <a:endParaRPr lang="pl-PL" sz="1000" b="1" dirty="0"/>
          </a:p>
          <a:p>
            <a:pPr marL="457200" indent="-457200">
              <a:buFont typeface="+mj-lt"/>
              <a:buAutoNum type="arabicPeriod"/>
            </a:pPr>
            <a:r>
              <a:rPr lang="pl-PL" sz="2400" b="1" dirty="0"/>
              <a:t>Identyfikując zagrożenia stwierdza się, jaki jest stan </a:t>
            </a:r>
            <a:r>
              <a:rPr lang="pl-PL" sz="2400" b="1" u="sng" dirty="0"/>
              <a:t>środowiska pracy </a:t>
            </a:r>
            <a:r>
              <a:rPr lang="pl-PL" sz="2400" b="1" dirty="0"/>
              <a:t>mogący spowodować wypadek, chorobę lub inną szkodę.</a:t>
            </a:r>
          </a:p>
          <a:p>
            <a:pPr>
              <a:buFont typeface="+mj-lt"/>
              <a:buAutoNum type="arabicPeriod"/>
            </a:pPr>
            <a:endParaRPr lang="pl-PL" sz="1100" b="1" dirty="0"/>
          </a:p>
          <a:p>
            <a:pPr marL="457200" indent="-457200">
              <a:buFont typeface="+mj-lt"/>
              <a:buAutoNum type="arabicPeriod"/>
            </a:pPr>
            <a:r>
              <a:rPr lang="pl-PL" sz="2400" b="1" dirty="0"/>
              <a:t>Identyfikację zagrożeń należy rozpocząć od zapoznania się z </a:t>
            </a:r>
            <a:r>
              <a:rPr lang="pl-PL" sz="2400" b="1" u="sng" dirty="0"/>
              <a:t>niezgodnościami</a:t>
            </a:r>
            <a:r>
              <a:rPr lang="pl-PL" sz="2400" b="1" dirty="0"/>
              <a:t>, tzn. niespełnieniem wymagań przepisów i norm, jakie występują na stanowisku pracy.</a:t>
            </a:r>
          </a:p>
          <a:p>
            <a:pPr>
              <a:buFont typeface="+mj-lt"/>
              <a:buAutoNum type="arabicPeriod"/>
            </a:pPr>
            <a:endParaRPr lang="pl-PL" sz="1100" b="1" dirty="0"/>
          </a:p>
          <a:p>
            <a:pPr marL="457200" indent="-457200">
              <a:buFont typeface="+mj-lt"/>
              <a:buAutoNum type="arabicPeriod"/>
            </a:pPr>
            <a:r>
              <a:rPr lang="pl-PL" sz="2400" b="1" dirty="0"/>
              <a:t> Identyfikacja zagrożeń powinna również objąć </a:t>
            </a:r>
            <a:r>
              <a:rPr lang="pl-PL" sz="2400" b="1" u="sng" dirty="0"/>
              <a:t>historią stanu środowiska pracy</a:t>
            </a:r>
            <a:r>
              <a:rPr lang="pl-PL" sz="2400" b="1" dirty="0"/>
              <a:t> na stanowisku.</a:t>
            </a:r>
            <a:endParaRPr lang="pl-PL" dirty="0"/>
          </a:p>
        </p:txBody>
      </p:sp>
    </p:spTree>
    <p:extLst>
      <p:ext uri="{BB962C8B-B14F-4D97-AF65-F5344CB8AC3E}">
        <p14:creationId xmlns:p14="http://schemas.microsoft.com/office/powerpoint/2010/main" val="3799619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404664"/>
            <a:ext cx="9144000" cy="1143000"/>
          </a:xfrm>
          <a:solidFill>
            <a:schemeClr val="accent5">
              <a:lumMod val="40000"/>
              <a:lumOff val="60000"/>
            </a:schemeClr>
          </a:solidFill>
        </p:spPr>
        <p:txBody>
          <a:bodyPr/>
          <a:lstStyle/>
          <a:p>
            <a:r>
              <a:rPr lang="pl-PL" sz="4000" b="1" dirty="0"/>
              <a:t>BŁĘDY IDENTYFIKACJI ZAGROŻEŃ</a:t>
            </a:r>
          </a:p>
        </p:txBody>
      </p:sp>
      <p:sp>
        <p:nvSpPr>
          <p:cNvPr id="3" name="Symbol zastępczy zawartości 2"/>
          <p:cNvSpPr>
            <a:spLocks noGrp="1"/>
          </p:cNvSpPr>
          <p:nvPr>
            <p:ph idx="1"/>
          </p:nvPr>
        </p:nvSpPr>
        <p:spPr>
          <a:xfrm>
            <a:off x="287524" y="1788929"/>
            <a:ext cx="8568952" cy="5027778"/>
          </a:xfrm>
        </p:spPr>
        <p:txBody>
          <a:bodyPr/>
          <a:lstStyle/>
          <a:p>
            <a:pPr marL="457200" indent="-457200">
              <a:buFont typeface="+mj-lt"/>
              <a:buAutoNum type="arabicPeriod"/>
            </a:pPr>
            <a:r>
              <a:rPr lang="pl-PL" sz="2400" b="1" u="sng" dirty="0"/>
              <a:t>Brak zespołu do identyfikacji </a:t>
            </a:r>
            <a:r>
              <a:rPr lang="pl-PL" sz="2400" b="1" dirty="0"/>
              <a:t>i oceny ryzyka lub brak w zespole osób z praktyczną wiedzą o procesie pracy.</a:t>
            </a:r>
          </a:p>
          <a:p>
            <a:pPr marL="457200" indent="-457200">
              <a:buFont typeface="+mj-lt"/>
              <a:buAutoNum type="arabicPeriod"/>
            </a:pPr>
            <a:endParaRPr lang="pl-PL" sz="2400" b="1" dirty="0"/>
          </a:p>
          <a:p>
            <a:pPr marL="457200" indent="-457200">
              <a:buFont typeface="+mj-lt"/>
              <a:buAutoNum type="arabicPeriod"/>
            </a:pPr>
            <a:r>
              <a:rPr lang="pl-PL" sz="2400" b="1" dirty="0"/>
              <a:t>Włączenie do procesu identyfikacji zagrożeń </a:t>
            </a:r>
            <a:r>
              <a:rPr lang="pl-PL" sz="2400" b="1" u="sng" dirty="0"/>
              <a:t>ekspertów, którzy nie znają </a:t>
            </a:r>
            <a:r>
              <a:rPr lang="pl-PL" sz="2400" b="1" dirty="0"/>
              <a:t>dobrze przedsiębiorstwa.</a:t>
            </a:r>
          </a:p>
          <a:p>
            <a:pPr marL="457200" indent="-457200">
              <a:buFont typeface="+mj-lt"/>
              <a:buAutoNum type="arabicPeriod"/>
            </a:pPr>
            <a:endParaRPr lang="pl-PL" sz="2400" b="1" dirty="0"/>
          </a:p>
          <a:p>
            <a:pPr marL="457200" indent="-457200">
              <a:buFont typeface="+mj-lt"/>
              <a:buAutoNum type="arabicPeriod"/>
            </a:pPr>
            <a:r>
              <a:rPr lang="pl-PL" sz="2400" b="1" u="sng" dirty="0"/>
              <a:t>Pominięcie </a:t>
            </a:r>
            <a:r>
              <a:rPr lang="pl-PL" sz="2400" b="1" dirty="0"/>
              <a:t>kategorii zagrożenia.</a:t>
            </a:r>
          </a:p>
          <a:p>
            <a:pPr marL="457200" indent="-457200">
              <a:buFont typeface="+mj-lt"/>
              <a:buAutoNum type="arabicPeriod"/>
            </a:pPr>
            <a:endParaRPr lang="pl-PL" sz="2400" b="1" dirty="0"/>
          </a:p>
          <a:p>
            <a:pPr marL="457200" indent="-457200">
              <a:buFont typeface="+mj-lt"/>
              <a:buAutoNum type="arabicPeriod"/>
            </a:pPr>
            <a:r>
              <a:rPr lang="pl-PL" sz="2400" b="1" u="sng" dirty="0"/>
              <a:t>Pominięcie zagrożeń </a:t>
            </a:r>
            <a:r>
              <a:rPr lang="pl-PL" sz="2400" b="1" dirty="0"/>
              <a:t>dających skutki odległe w czasie.</a:t>
            </a:r>
          </a:p>
          <a:p>
            <a:pPr marL="457200" indent="-457200">
              <a:buFont typeface="+mj-lt"/>
              <a:buAutoNum type="arabicPeriod"/>
            </a:pPr>
            <a:endParaRPr lang="pl-PL" sz="2400" b="1" dirty="0"/>
          </a:p>
          <a:p>
            <a:pPr marL="457200" indent="-457200">
              <a:buFont typeface="+mj-lt"/>
              <a:buAutoNum type="arabicPeriod"/>
            </a:pPr>
            <a:r>
              <a:rPr lang="pl-PL" sz="2400" b="1" dirty="0"/>
              <a:t>Ścisłe stosowanie </a:t>
            </a:r>
            <a:r>
              <a:rPr lang="pl-PL" sz="2400" b="1" u="sng" dirty="0"/>
              <a:t>listy kontrolnej</a:t>
            </a:r>
            <a:r>
              <a:rPr lang="pl-PL" sz="2400" b="1" dirty="0"/>
              <a:t>.</a:t>
            </a:r>
          </a:p>
        </p:txBody>
      </p:sp>
    </p:spTree>
    <p:extLst>
      <p:ext uri="{BB962C8B-B14F-4D97-AF65-F5344CB8AC3E}">
        <p14:creationId xmlns:p14="http://schemas.microsoft.com/office/powerpoint/2010/main" val="4252277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404664"/>
            <a:ext cx="9144000" cy="1143000"/>
          </a:xfrm>
          <a:solidFill>
            <a:schemeClr val="accent5">
              <a:lumMod val="40000"/>
              <a:lumOff val="60000"/>
            </a:schemeClr>
          </a:solidFill>
        </p:spPr>
        <p:txBody>
          <a:bodyPr/>
          <a:lstStyle/>
          <a:p>
            <a:r>
              <a:rPr lang="pl-PL" sz="4000" b="1" dirty="0"/>
              <a:t>BŁĘDY IDENTYFIKACJI ZAGROŻEŃ</a:t>
            </a:r>
          </a:p>
        </p:txBody>
      </p:sp>
      <p:sp>
        <p:nvSpPr>
          <p:cNvPr id="3" name="Symbol zastępczy zawartości 2"/>
          <p:cNvSpPr>
            <a:spLocks noGrp="1"/>
          </p:cNvSpPr>
          <p:nvPr>
            <p:ph idx="1"/>
          </p:nvPr>
        </p:nvSpPr>
        <p:spPr>
          <a:xfrm>
            <a:off x="395536" y="1772816"/>
            <a:ext cx="8568952" cy="5085184"/>
          </a:xfrm>
        </p:spPr>
        <p:txBody>
          <a:bodyPr/>
          <a:lstStyle/>
          <a:p>
            <a:pPr marL="457200" indent="-457200">
              <a:buFont typeface="+mj-lt"/>
              <a:buAutoNum type="arabicPeriod"/>
            </a:pPr>
            <a:r>
              <a:rPr lang="pl-PL" sz="2400" b="1" u="sng" dirty="0"/>
              <a:t>Pomijanie prac pomocniczych </a:t>
            </a:r>
            <a:r>
              <a:rPr lang="pl-PL" sz="2400" b="1" dirty="0"/>
              <a:t>typu konserwacje, sprzątanie itp.</a:t>
            </a:r>
          </a:p>
          <a:p>
            <a:pPr marL="457200" indent="-457200">
              <a:buFont typeface="+mj-lt"/>
              <a:buAutoNum type="arabicPeriod"/>
            </a:pPr>
            <a:endParaRPr lang="pl-PL" sz="2400" b="1" dirty="0"/>
          </a:p>
          <a:p>
            <a:pPr marL="457200" indent="-457200">
              <a:buFont typeface="+mj-lt"/>
              <a:buAutoNum type="arabicPeriod"/>
            </a:pPr>
            <a:r>
              <a:rPr lang="pl-PL" sz="2400" b="1" dirty="0"/>
              <a:t>Pominięcie możliwości obecności na stanowisku pracy </a:t>
            </a:r>
            <a:r>
              <a:rPr lang="pl-PL" sz="2400" b="1" u="sng" dirty="0"/>
              <a:t>osób, które nie są pracownikami </a:t>
            </a:r>
            <a:r>
              <a:rPr lang="pl-PL" sz="2400" b="1" dirty="0"/>
              <a:t>danej firmy.</a:t>
            </a:r>
          </a:p>
          <a:p>
            <a:pPr marL="457200" indent="-457200">
              <a:buFont typeface="+mj-lt"/>
              <a:buAutoNum type="arabicPeriod"/>
            </a:pPr>
            <a:endParaRPr lang="pl-PL" sz="2400" b="1" dirty="0"/>
          </a:p>
          <a:p>
            <a:pPr marL="457200" indent="-457200">
              <a:buFont typeface="+mj-lt"/>
              <a:buAutoNum type="arabicPeriod"/>
            </a:pPr>
            <a:r>
              <a:rPr lang="pl-PL" sz="2400" b="1" u="sng" dirty="0"/>
              <a:t>Brak koordynacji </a:t>
            </a:r>
            <a:r>
              <a:rPr lang="pl-PL" sz="2400" b="1" dirty="0"/>
              <a:t>między pracodawcami i podwykonawcami.</a:t>
            </a:r>
          </a:p>
          <a:p>
            <a:pPr marL="457200" indent="-457200">
              <a:buFont typeface="+mj-lt"/>
              <a:buAutoNum type="arabicPeriod"/>
            </a:pPr>
            <a:endParaRPr lang="pl-PL" sz="2400" b="1" dirty="0"/>
          </a:p>
          <a:p>
            <a:pPr marL="457200" indent="-457200">
              <a:buFont typeface="+mj-lt"/>
              <a:buAutoNum type="arabicPeriod"/>
            </a:pPr>
            <a:r>
              <a:rPr lang="pl-PL" sz="2400" b="1" dirty="0"/>
              <a:t>Pominięcie urządzeń </a:t>
            </a:r>
            <a:r>
              <a:rPr lang="pl-PL" sz="2400" b="1" u="sng" dirty="0"/>
              <a:t>stosowanych dorywczo</a:t>
            </a:r>
            <a:r>
              <a:rPr lang="pl-PL" sz="2400" b="1" dirty="0"/>
              <a:t>.</a:t>
            </a:r>
          </a:p>
          <a:p>
            <a:endParaRPr lang="pl-PL" sz="2400" b="1" dirty="0"/>
          </a:p>
          <a:p>
            <a:r>
              <a:rPr lang="pl-PL" sz="2400" b="1" u="sng" dirty="0"/>
              <a:t>Pominięcie ewidencji wypadków i chorób </a:t>
            </a:r>
            <a:r>
              <a:rPr lang="pl-PL" sz="2400" b="1" dirty="0"/>
              <a:t>zawodowych</a:t>
            </a:r>
          </a:p>
        </p:txBody>
      </p:sp>
    </p:spTree>
    <p:extLst>
      <p:ext uri="{BB962C8B-B14F-4D97-AF65-F5344CB8AC3E}">
        <p14:creationId xmlns:p14="http://schemas.microsoft.com/office/powerpoint/2010/main" val="24358587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60648"/>
            <a:ext cx="9144000" cy="1143000"/>
          </a:xfrm>
          <a:solidFill>
            <a:srgbClr val="CCFFFF"/>
          </a:solidFill>
        </p:spPr>
        <p:txBody>
          <a:bodyPr/>
          <a:lstStyle/>
          <a:p>
            <a:r>
              <a:rPr lang="pl-PL" sz="4000" b="1" dirty="0"/>
              <a:t>ZAGADNIENIA </a:t>
            </a:r>
          </a:p>
        </p:txBody>
      </p:sp>
      <p:sp>
        <p:nvSpPr>
          <p:cNvPr id="6147" name="Rectangle 3"/>
          <p:cNvSpPr>
            <a:spLocks noGrp="1" noChangeArrowheads="1"/>
          </p:cNvSpPr>
          <p:nvPr>
            <p:ph type="body" idx="1"/>
          </p:nvPr>
        </p:nvSpPr>
        <p:spPr>
          <a:xfrm>
            <a:off x="-34040" y="1988840"/>
            <a:ext cx="9144000" cy="3960440"/>
          </a:xfrm>
          <a:solidFill>
            <a:srgbClr val="FFFF99"/>
          </a:solidFill>
        </p:spPr>
        <p:txBody>
          <a:bodyPr/>
          <a:lstStyle/>
          <a:p>
            <a:pPr>
              <a:lnSpc>
                <a:spcPct val="150000"/>
              </a:lnSpc>
            </a:pPr>
            <a:r>
              <a:rPr lang="pl-PL" sz="2400" b="1" dirty="0"/>
              <a:t>Model systemu pracy</a:t>
            </a:r>
          </a:p>
          <a:p>
            <a:pPr>
              <a:lnSpc>
                <a:spcPct val="150000"/>
              </a:lnSpc>
            </a:pPr>
            <a:r>
              <a:rPr lang="pl-PL" sz="2400" b="1" dirty="0"/>
              <a:t>Cele identyfikacji zagrożeń</a:t>
            </a:r>
          </a:p>
          <a:p>
            <a:pPr>
              <a:lnSpc>
                <a:spcPct val="150000"/>
              </a:lnSpc>
            </a:pPr>
            <a:r>
              <a:rPr lang="pl-PL" sz="2400" b="1" dirty="0"/>
              <a:t>Zastosowanie list kontrolnych w identyfikacji zagrożeń</a:t>
            </a:r>
          </a:p>
          <a:p>
            <a:pPr>
              <a:lnSpc>
                <a:spcPct val="150000"/>
              </a:lnSpc>
            </a:pPr>
            <a:r>
              <a:rPr lang="pl-PL" sz="2400" b="1" dirty="0"/>
              <a:t>Szacowanie skutków i prawdopodobieństwa zagrożeń</a:t>
            </a:r>
          </a:p>
          <a:p>
            <a:pPr>
              <a:lnSpc>
                <a:spcPct val="150000"/>
              </a:lnSpc>
            </a:pPr>
            <a:r>
              <a:rPr lang="pl-PL" sz="2400" b="1" dirty="0"/>
              <a:t>Dobre praktyki przy ocenie zagrożeń</a:t>
            </a:r>
          </a:p>
          <a:p>
            <a:pPr>
              <a:lnSpc>
                <a:spcPct val="150000"/>
              </a:lnSpc>
            </a:pPr>
            <a:r>
              <a:rPr lang="pl-PL" sz="2400" b="1" dirty="0"/>
              <a:t>Błędy przy identyfikacji zagrożeń</a:t>
            </a:r>
          </a:p>
          <a:p>
            <a:pPr>
              <a:lnSpc>
                <a:spcPct val="150000"/>
              </a:lnSpc>
            </a:pPr>
            <a:endParaRPr lang="pl-PL" sz="2400" b="1" dirty="0"/>
          </a:p>
        </p:txBody>
      </p:sp>
    </p:spTree>
    <p:extLst>
      <p:ext uri="{BB962C8B-B14F-4D97-AF65-F5344CB8AC3E}">
        <p14:creationId xmlns:p14="http://schemas.microsoft.com/office/powerpoint/2010/main" val="1413105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88640"/>
            <a:ext cx="9144000" cy="1143000"/>
          </a:xfrm>
          <a:solidFill>
            <a:srgbClr val="CCFFFF"/>
          </a:solidFill>
        </p:spPr>
        <p:txBody>
          <a:bodyPr/>
          <a:lstStyle/>
          <a:p>
            <a:r>
              <a:rPr lang="pl-PL" sz="4000" b="1" dirty="0"/>
              <a:t>BIBLIOGRAFIA</a:t>
            </a:r>
            <a:r>
              <a:rPr lang="pl-PL" b="0" dirty="0"/>
              <a:t> </a:t>
            </a:r>
          </a:p>
        </p:txBody>
      </p:sp>
      <p:sp>
        <p:nvSpPr>
          <p:cNvPr id="6147" name="Rectangle 3"/>
          <p:cNvSpPr>
            <a:spLocks noGrp="1" noChangeArrowheads="1"/>
          </p:cNvSpPr>
          <p:nvPr>
            <p:ph type="body" idx="1"/>
          </p:nvPr>
        </p:nvSpPr>
        <p:spPr>
          <a:xfrm>
            <a:off x="40908" y="1484784"/>
            <a:ext cx="9112002" cy="5373215"/>
          </a:xfrm>
          <a:solidFill>
            <a:srgbClr val="FFFF99"/>
          </a:solidFill>
        </p:spPr>
        <p:txBody>
          <a:bodyPr/>
          <a:lstStyle/>
          <a:p>
            <a:r>
              <a:rPr lang="pl-PL" sz="2400" b="1" u="sng" dirty="0"/>
              <a:t>Majka M.: </a:t>
            </a:r>
            <a:r>
              <a:rPr lang="pl-PL" sz="2400" b="1" dirty="0"/>
              <a:t>Błędy przy ocenie ryzyka (</a:t>
            </a:r>
            <a:r>
              <a:rPr lang="pl-PL" sz="2400" b="1" dirty="0" err="1"/>
              <a:t>cz</a:t>
            </a:r>
            <a:r>
              <a:rPr lang="pl-PL" sz="2400" b="1" dirty="0"/>
              <a:t>, 2), Atest – Ochrona Pracy nr 9 2009.</a:t>
            </a:r>
            <a:endParaRPr lang="pl-PL" sz="2400" b="1" u="sng" dirty="0"/>
          </a:p>
          <a:p>
            <a:r>
              <a:rPr lang="pl-PL" sz="2400" b="1" u="sng" dirty="0"/>
              <a:t>Romanowska-Słomka I. Słomka A.: </a:t>
            </a:r>
            <a:r>
              <a:rPr lang="pl-PL" sz="2400" b="1" dirty="0"/>
              <a:t>Zarządzanie Ryzykiem zawodowym. Wyd. Kraków Tarnobrzeg 2008.</a:t>
            </a:r>
          </a:p>
          <a:p>
            <a:r>
              <a:rPr lang="pl-PL" sz="2400" b="1" u="sng" dirty="0"/>
              <a:t>Szczepkowska-Duda T.: </a:t>
            </a:r>
            <a:r>
              <a:rPr lang="pl-PL" sz="2400" b="1" dirty="0"/>
              <a:t>Ustalenie zagrożeń Atest – Ochrona Pracy nr 2 2009.</a:t>
            </a:r>
          </a:p>
          <a:p>
            <a:r>
              <a:rPr lang="pl-PL" sz="2400" b="1" dirty="0" err="1"/>
              <a:t>Studenski</a:t>
            </a:r>
            <a:r>
              <a:rPr lang="pl-PL" sz="2400" b="1" dirty="0"/>
              <a:t> R.: Zachowanie się w sytuacji ryzyka. Wyd. Uniwersytetu Śląskiego Katowice 2004.</a:t>
            </a:r>
          </a:p>
          <a:p>
            <a:r>
              <a:rPr lang="pl-PL" sz="2400" b="1" u="sng" dirty="0"/>
              <a:t>PN-N-18002:2011.: </a:t>
            </a:r>
            <a:r>
              <a:rPr lang="pl-PL" sz="2400" b="1" dirty="0"/>
              <a:t>Systemy zarządzania bezpieczeństwem i higieną pracy. Ogólne wytyczne do oceny ryzyka zawodowego.</a:t>
            </a:r>
          </a:p>
          <a:p>
            <a:r>
              <a:rPr lang="pl-PL" sz="2400" b="1" u="sng" dirty="0"/>
              <a:t>PN-80 Z -08052.: </a:t>
            </a:r>
            <a:r>
              <a:rPr lang="pl-PL" sz="2400" b="1" dirty="0"/>
              <a:t>Niebezpieczne i szkodliwe czynniki występujące w procesie pracy.</a:t>
            </a:r>
          </a:p>
          <a:p>
            <a:endParaRPr lang="pl-PL"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5684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5AC6BD-D140-406D-B830-323F37A40C65}"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0962" name="Rectangle 2"/>
          <p:cNvSpPr>
            <a:spLocks noGrp="1" noChangeArrowheads="1"/>
          </p:cNvSpPr>
          <p:nvPr>
            <p:ph type="title"/>
          </p:nvPr>
        </p:nvSpPr>
        <p:spPr>
          <a:xfrm>
            <a:off x="395288" y="1484786"/>
            <a:ext cx="8229600" cy="1728787"/>
          </a:xfrm>
          <a:solidFill>
            <a:srgbClr val="FFFF99"/>
          </a:solidFill>
        </p:spPr>
        <p:txBody>
          <a:bodyPr/>
          <a:lstStyle/>
          <a:p>
            <a:r>
              <a:rPr lang="pl-PL" sz="4000" b="1" dirty="0"/>
              <a:t>ZAGROŻENIA ERGONOMICZNE</a:t>
            </a:r>
          </a:p>
        </p:txBody>
      </p:sp>
      <p:sp>
        <p:nvSpPr>
          <p:cNvPr id="40963" name="Rectangle 3"/>
          <p:cNvSpPr>
            <a:spLocks noGrp="1" noChangeArrowheads="1"/>
          </p:cNvSpPr>
          <p:nvPr>
            <p:ph type="body" idx="1"/>
          </p:nvPr>
        </p:nvSpPr>
        <p:spPr>
          <a:xfrm>
            <a:off x="657227" y="3861048"/>
            <a:ext cx="7967663" cy="1800200"/>
          </a:xfrm>
          <a:solidFill>
            <a:srgbClr val="CCFFFF"/>
          </a:solidFill>
        </p:spPr>
        <p:txBody>
          <a:bodyPr/>
          <a:lstStyle/>
          <a:p>
            <a:pPr algn="ctr">
              <a:buFontTx/>
              <a:buNone/>
            </a:pPr>
            <a:endParaRPr lang="pl-PL" sz="2800" b="1" dirty="0"/>
          </a:p>
          <a:p>
            <a:pPr algn="ctr">
              <a:buFontTx/>
              <a:buNone/>
            </a:pPr>
            <a:r>
              <a:rPr lang="pl-PL" sz="2800" b="1"/>
              <a:t>IDENTYFIKACJA I ANALIZA</a:t>
            </a:r>
            <a:endParaRPr lang="pl-PL" sz="2800" b="1" dirty="0"/>
          </a:p>
          <a:p>
            <a:pPr algn="ctr">
              <a:buFontTx/>
              <a:buNone/>
            </a:pPr>
            <a:r>
              <a:rPr lang="pl-PL" sz="2800" b="1" dirty="0"/>
              <a:t>ZAGROŻEŃ ZAWODOWYCH</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332656"/>
            <a:ext cx="9144000" cy="1143000"/>
          </a:xfrm>
          <a:solidFill>
            <a:srgbClr val="CCFFFF"/>
          </a:solidFill>
        </p:spPr>
        <p:txBody>
          <a:bodyPr/>
          <a:lstStyle/>
          <a:p>
            <a:r>
              <a:rPr lang="pl-PL" sz="4000" b="1" dirty="0"/>
              <a:t>SCHEMAT OCENY RYZYKA </a:t>
            </a:r>
          </a:p>
        </p:txBody>
      </p:sp>
      <p:pic>
        <p:nvPicPr>
          <p:cNvPr id="5" name="Picture 2389"/>
          <p:cNvPicPr/>
          <p:nvPr/>
        </p:nvPicPr>
        <p:blipFill>
          <a:blip r:embed="rId3"/>
          <a:stretch>
            <a:fillRect/>
          </a:stretch>
        </p:blipFill>
        <p:spPr>
          <a:xfrm>
            <a:off x="179512" y="1700808"/>
            <a:ext cx="8784975" cy="4896544"/>
          </a:xfrm>
          <a:prstGeom prst="rect">
            <a:avLst/>
          </a:prstGeom>
        </p:spPr>
      </p:pic>
    </p:spTree>
    <p:extLst>
      <p:ext uri="{BB962C8B-B14F-4D97-AF65-F5344CB8AC3E}">
        <p14:creationId xmlns:p14="http://schemas.microsoft.com/office/powerpoint/2010/main" val="861249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321AE7-0997-4C48-9487-32B41B1E32A4}"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426" name="Rectangle 2"/>
          <p:cNvSpPr>
            <a:spLocks noGrp="1" noChangeArrowheads="1"/>
          </p:cNvSpPr>
          <p:nvPr>
            <p:ph type="title"/>
          </p:nvPr>
        </p:nvSpPr>
        <p:spPr>
          <a:xfrm>
            <a:off x="0" y="476250"/>
            <a:ext cx="9144000" cy="922338"/>
          </a:xfrm>
          <a:solidFill>
            <a:srgbClr val="FFFF99"/>
          </a:solidFill>
        </p:spPr>
        <p:txBody>
          <a:bodyPr/>
          <a:lstStyle/>
          <a:p>
            <a:r>
              <a:rPr lang="pl-PL" sz="4000" b="1" dirty="0"/>
              <a:t>TREŚĆ</a:t>
            </a:r>
          </a:p>
        </p:txBody>
      </p:sp>
      <p:sp>
        <p:nvSpPr>
          <p:cNvPr id="103427" name="Rectangle 3"/>
          <p:cNvSpPr>
            <a:spLocks noGrp="1" noChangeArrowheads="1"/>
          </p:cNvSpPr>
          <p:nvPr>
            <p:ph type="body" idx="1"/>
          </p:nvPr>
        </p:nvSpPr>
        <p:spPr>
          <a:xfrm>
            <a:off x="468313" y="1844675"/>
            <a:ext cx="8229600" cy="4349750"/>
          </a:xfrm>
          <a:solidFill>
            <a:srgbClr val="CCFFCC"/>
          </a:solidFill>
        </p:spPr>
        <p:txBody>
          <a:bodyPr/>
          <a:lstStyle/>
          <a:p>
            <a:pPr>
              <a:lnSpc>
                <a:spcPct val="90000"/>
              </a:lnSpc>
            </a:pPr>
            <a:r>
              <a:rPr lang="pl-PL" sz="2800" b="1" dirty="0">
                <a:solidFill>
                  <a:srgbClr val="000000"/>
                </a:solidFill>
              </a:rPr>
              <a:t>Ergonomiczne czynniki ryzyka</a:t>
            </a:r>
          </a:p>
          <a:p>
            <a:pPr>
              <a:lnSpc>
                <a:spcPct val="90000"/>
              </a:lnSpc>
            </a:pPr>
            <a:r>
              <a:rPr lang="pl-PL" sz="2800" b="1" dirty="0">
                <a:solidFill>
                  <a:srgbClr val="000000"/>
                </a:solidFill>
              </a:rPr>
              <a:t>Klasyfikacja czynników ryzyka</a:t>
            </a:r>
          </a:p>
          <a:p>
            <a:pPr>
              <a:lnSpc>
                <a:spcPct val="90000"/>
              </a:lnSpc>
            </a:pPr>
            <a:r>
              <a:rPr lang="pl-PL" sz="2800" b="1" dirty="0">
                <a:solidFill>
                  <a:srgbClr val="000000"/>
                </a:solidFill>
              </a:rPr>
              <a:t>Nienaturalna pozycja </a:t>
            </a:r>
          </a:p>
          <a:p>
            <a:pPr>
              <a:lnSpc>
                <a:spcPct val="90000"/>
              </a:lnSpc>
            </a:pPr>
            <a:r>
              <a:rPr lang="pl-PL" sz="2800" b="1" dirty="0">
                <a:solidFill>
                  <a:srgbClr val="000000"/>
                </a:solidFill>
              </a:rPr>
              <a:t>Nienaturalny ruch</a:t>
            </a:r>
          </a:p>
          <a:p>
            <a:pPr>
              <a:lnSpc>
                <a:spcPct val="90000"/>
              </a:lnSpc>
            </a:pPr>
            <a:r>
              <a:rPr lang="pl-PL" sz="2800" b="1" dirty="0">
                <a:solidFill>
                  <a:srgbClr val="000000"/>
                </a:solidFill>
              </a:rPr>
              <a:t>Nieakceptowane siły</a:t>
            </a:r>
          </a:p>
          <a:p>
            <a:pPr>
              <a:lnSpc>
                <a:spcPct val="90000"/>
              </a:lnSpc>
            </a:pPr>
            <a:r>
              <a:rPr lang="pl-PL" sz="2800" b="1" dirty="0">
                <a:solidFill>
                  <a:srgbClr val="000000"/>
                </a:solidFill>
              </a:rPr>
              <a:t>Chłód </a:t>
            </a:r>
          </a:p>
          <a:p>
            <a:pPr>
              <a:lnSpc>
                <a:spcPct val="90000"/>
              </a:lnSpc>
            </a:pPr>
            <a:r>
              <a:rPr lang="pl-PL" sz="2800" b="1" dirty="0">
                <a:solidFill>
                  <a:srgbClr val="000000"/>
                </a:solidFill>
              </a:rPr>
              <a:t>Wibracja</a:t>
            </a:r>
          </a:p>
          <a:p>
            <a:pPr>
              <a:lnSpc>
                <a:spcPct val="90000"/>
              </a:lnSpc>
            </a:pPr>
            <a:r>
              <a:rPr lang="pl-PL" sz="2800" b="1" dirty="0">
                <a:solidFill>
                  <a:srgbClr val="000000"/>
                </a:solidFill>
              </a:rPr>
              <a:t>Zagrożenia podczas pracy z monitorami</a:t>
            </a:r>
          </a:p>
          <a:p>
            <a:pPr>
              <a:lnSpc>
                <a:spcPct val="90000"/>
              </a:lnSpc>
            </a:pPr>
            <a:r>
              <a:rPr lang="pl-PL" sz="2800" b="1" dirty="0">
                <a:solidFill>
                  <a:srgbClr val="000000"/>
                </a:solidFill>
              </a:rPr>
              <a:t>Choroby</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6E249-BCFB-4F48-A91D-418BF1EE529A}"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7586" name="Rectangle 2"/>
          <p:cNvSpPr>
            <a:spLocks noGrp="1" noChangeArrowheads="1"/>
          </p:cNvSpPr>
          <p:nvPr>
            <p:ph type="title"/>
          </p:nvPr>
        </p:nvSpPr>
        <p:spPr>
          <a:xfrm>
            <a:off x="-107950" y="549277"/>
            <a:ext cx="9251950" cy="963613"/>
          </a:xfrm>
          <a:solidFill>
            <a:srgbClr val="FFFF99"/>
          </a:solidFill>
          <a:ln>
            <a:solidFill>
              <a:srgbClr val="66CCFF"/>
            </a:solidFill>
          </a:ln>
        </p:spPr>
        <p:txBody>
          <a:bodyPr/>
          <a:lstStyle/>
          <a:p>
            <a:r>
              <a:rPr lang="pl-PL" sz="4000" b="1" dirty="0"/>
              <a:t>ERGONOMICZNE CZYNNIKI RYZYKA</a:t>
            </a:r>
          </a:p>
        </p:txBody>
      </p:sp>
      <p:sp>
        <p:nvSpPr>
          <p:cNvPr id="67587" name="Rectangle 3"/>
          <p:cNvSpPr>
            <a:spLocks noGrp="1" noChangeArrowheads="1"/>
          </p:cNvSpPr>
          <p:nvPr>
            <p:ph type="body" idx="1"/>
          </p:nvPr>
        </p:nvSpPr>
        <p:spPr>
          <a:xfrm>
            <a:off x="179390" y="1773240"/>
            <a:ext cx="8785225" cy="2160587"/>
          </a:xfrm>
          <a:solidFill>
            <a:srgbClr val="CCFFCC"/>
          </a:solidFill>
          <a:ln/>
        </p:spPr>
        <p:txBody>
          <a:bodyPr/>
          <a:lstStyle/>
          <a:p>
            <a:r>
              <a:rPr lang="pl-PL" sz="2800" b="1" i="1" u="sng"/>
              <a:t>Ergonomiczne czynniki ryzyka</a:t>
            </a:r>
            <a:r>
              <a:rPr lang="pl-PL" sz="2800" b="1"/>
              <a:t> – to zagrożenia spowodowane nieprzystosowaniem parametrów technicznych stanowiska pracy i procesu pracy do możliwości fizycznych konkretnego człowieka.</a:t>
            </a:r>
            <a:endParaRPr lang="pl-PL" sz="2800"/>
          </a:p>
        </p:txBody>
      </p:sp>
      <p:sp>
        <p:nvSpPr>
          <p:cNvPr id="67588" name="Text Box 4"/>
          <p:cNvSpPr txBox="1">
            <a:spLocks noChangeArrowheads="1"/>
          </p:cNvSpPr>
          <p:nvPr/>
        </p:nvSpPr>
        <p:spPr bwMode="auto">
          <a:xfrm>
            <a:off x="1331913" y="3068638"/>
            <a:ext cx="6337300" cy="1160462"/>
          </a:xfrm>
          <a:prstGeom prst="rect">
            <a:avLst/>
          </a:prstGeom>
          <a:noFill/>
          <a:ln w="9525" algn="ctr">
            <a:noFill/>
            <a:miter lim="800000"/>
            <a:headEnd/>
            <a:tailEnd/>
          </a:ln>
          <a:effectLst/>
        </p:spPr>
        <p:txBody>
          <a:bodyPr>
            <a:spAutoFit/>
          </a:bodyPr>
          <a:lstStyle/>
          <a:p>
            <a:pPr marL="609600" marR="0" lvl="0" indent="-609600" algn="l" defTabSz="914400" rtl="0" eaLnBrk="1" fontAlgn="base" latinLnBrk="0" hangingPunct="1">
              <a:lnSpc>
                <a:spcPct val="100000"/>
              </a:lnSpc>
              <a:spcBef>
                <a:spcPct val="20000"/>
              </a:spcBef>
              <a:spcAft>
                <a:spcPct val="0"/>
              </a:spcAft>
              <a:buClrTx/>
              <a:buSzTx/>
              <a:buFontTx/>
              <a:buNone/>
              <a:tabLst/>
              <a:defRPr/>
            </a:pPr>
            <a:endParaRPr kumimoji="0" lang="pl-PL" sz="2800" b="1" i="0" u="none" strike="noStrike" kern="1200" cap="none" spc="0" normalizeH="0" baseline="0" noProof="0">
              <a:ln>
                <a:noFill/>
              </a:ln>
              <a:solidFill>
                <a:srgbClr val="000000"/>
              </a:solidFill>
              <a:effectLst/>
              <a:uLnTx/>
              <a:uFillTx/>
              <a:latin typeface="Arial" charset="0"/>
              <a:ea typeface="+mn-ea"/>
              <a:cs typeface="+mn-cs"/>
            </a:endParaRPr>
          </a:p>
          <a:p>
            <a:pPr marL="609600" marR="0" lvl="0" indent="-609600" algn="l" defTabSz="914400" rtl="0" eaLnBrk="1" fontAlgn="base" latinLnBrk="0" hangingPunct="1">
              <a:lnSpc>
                <a:spcPct val="100000"/>
              </a:lnSpc>
              <a:spcBef>
                <a:spcPct val="50000"/>
              </a:spcBef>
              <a:spcAft>
                <a:spcPct val="0"/>
              </a:spcAft>
              <a:buClrTx/>
              <a:buSzTx/>
              <a:buFontTx/>
              <a:buNone/>
              <a:tabLst/>
              <a:defRPr/>
            </a:pPr>
            <a:endParaRPr kumimoji="0" lang="pl-PL" sz="2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7589" name="Text Box 5"/>
          <p:cNvSpPr txBox="1">
            <a:spLocks noChangeArrowheads="1"/>
          </p:cNvSpPr>
          <p:nvPr/>
        </p:nvSpPr>
        <p:spPr bwMode="auto">
          <a:xfrm>
            <a:off x="179390" y="4508502"/>
            <a:ext cx="8713787" cy="1800225"/>
          </a:xfrm>
          <a:prstGeom prst="rect">
            <a:avLst/>
          </a:prstGeom>
          <a:solidFill>
            <a:srgbClr val="CCFFFF"/>
          </a:solidFill>
          <a:ln w="9525" algn="ctr">
            <a:noFill/>
            <a:miter lim="800000"/>
            <a:headEnd/>
            <a:tailEnd/>
          </a:ln>
          <a:effectLst/>
        </p:spPr>
        <p:txBody>
          <a:bodyPr>
            <a:spAutoFit/>
          </a:bodyPr>
          <a:lstStyle/>
          <a:p>
            <a:pPr marL="609600" marR="0" lvl="0" indent="-609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l-PL" sz="2800" b="1" i="0" u="sng" strike="noStrike" kern="1200" cap="none" spc="0" normalizeH="0" baseline="0" noProof="0" dirty="0">
                <a:ln>
                  <a:noFill/>
                </a:ln>
                <a:solidFill>
                  <a:srgbClr val="000000"/>
                </a:solidFill>
                <a:effectLst/>
                <a:uLnTx/>
                <a:uFillTx/>
                <a:latin typeface="Arial" charset="0"/>
                <a:ea typeface="+mn-ea"/>
                <a:cs typeface="+mn-cs"/>
              </a:rPr>
              <a:t>Istota:</a:t>
            </a:r>
            <a:r>
              <a:rPr kumimoji="0" lang="pl-PL" sz="2800" b="1" i="0" u="none" strike="noStrike" kern="1200" cap="none" spc="0" normalizeH="0" baseline="0" noProof="0" dirty="0">
                <a:ln>
                  <a:noFill/>
                </a:ln>
                <a:solidFill>
                  <a:srgbClr val="000000"/>
                </a:solidFill>
                <a:effectLst/>
                <a:uLnTx/>
                <a:uFillTx/>
                <a:latin typeface="Arial" charset="0"/>
                <a:ea typeface="+mn-ea"/>
                <a:cs typeface="+mn-cs"/>
              </a:rPr>
              <a:t> - nieprzystosowanie warunków pracy na danym stanowisku do konkretnego pracownika, co powoduje ryzyko powstania </a:t>
            </a:r>
            <a:r>
              <a:rPr kumimoji="0" lang="pl-PL" sz="2800" b="1" i="0" u="none" strike="noStrike" kern="1200" cap="none" spc="0" normalizeH="0" baseline="0" noProof="0" dirty="0" err="1">
                <a:ln>
                  <a:noFill/>
                </a:ln>
                <a:solidFill>
                  <a:srgbClr val="000000"/>
                </a:solidFill>
                <a:effectLst/>
                <a:uLnTx/>
                <a:uFillTx/>
                <a:latin typeface="Arial" charset="0"/>
                <a:ea typeface="+mn-ea"/>
                <a:cs typeface="+mn-cs"/>
              </a:rPr>
              <a:t>MSDs</a:t>
            </a:r>
            <a:r>
              <a:rPr kumimoji="0" lang="pl-PL" sz="2800" b="1" i="0" u="none" strike="noStrike" kern="1200" cap="none" spc="0" normalizeH="0" baseline="0" noProof="0" dirty="0">
                <a:ln>
                  <a:noFill/>
                </a:ln>
                <a:solidFill>
                  <a:srgbClr val="000000"/>
                </a:solidFill>
                <a:effectLst/>
                <a:uLnTx/>
                <a:uFillTx/>
                <a:latin typeface="Arial" charset="0"/>
                <a:ea typeface="+mn-ea"/>
                <a:cs typeface="+mn-cs"/>
              </a:rPr>
              <a:t> (</a:t>
            </a:r>
            <a:r>
              <a:rPr kumimoji="0" lang="pl-PL" sz="2800" b="1" i="0" u="none" strike="noStrike" kern="1200" cap="none" spc="0" normalizeH="0" baseline="0" noProof="0" dirty="0" err="1">
                <a:ln>
                  <a:noFill/>
                </a:ln>
                <a:solidFill>
                  <a:srgbClr val="000000"/>
                </a:solidFill>
                <a:effectLst/>
                <a:uLnTx/>
                <a:uFillTx/>
                <a:latin typeface="Arial" charset="0"/>
                <a:ea typeface="+mn-ea"/>
                <a:cs typeface="+mn-cs"/>
              </a:rPr>
              <a:t>Musculoskeletar</a:t>
            </a:r>
            <a:r>
              <a:rPr kumimoji="0" lang="pl-PL" sz="2800" b="1" i="0" u="none" strike="noStrike" kern="1200" cap="none" spc="0" normalizeH="0" baseline="0" noProof="0" dirty="0">
                <a:ln>
                  <a:noFill/>
                </a:ln>
                <a:solidFill>
                  <a:srgbClr val="000000"/>
                </a:solidFill>
                <a:effectLst/>
                <a:uLnTx/>
                <a:uFillTx/>
                <a:latin typeface="Arial" charset="0"/>
                <a:ea typeface="+mn-ea"/>
                <a:cs typeface="+mn-cs"/>
              </a:rPr>
              <a:t> </a:t>
            </a:r>
            <a:r>
              <a:rPr kumimoji="0" lang="pl-PL" sz="2800" b="1" i="0" u="none" strike="noStrike" kern="1200" cap="none" spc="0" normalizeH="0" baseline="0" noProof="0" dirty="0" err="1">
                <a:ln>
                  <a:noFill/>
                </a:ln>
                <a:solidFill>
                  <a:srgbClr val="000000"/>
                </a:solidFill>
                <a:effectLst/>
                <a:uLnTx/>
                <a:uFillTx/>
                <a:latin typeface="Arial" charset="0"/>
                <a:ea typeface="+mn-ea"/>
                <a:cs typeface="+mn-cs"/>
              </a:rPr>
              <a:t>disorders</a:t>
            </a:r>
            <a:r>
              <a:rPr kumimoji="0" lang="pl-PL" sz="2800" b="1" i="0" u="none" strike="noStrike" kern="1200" cap="none" spc="0" normalizeH="0" baseline="0" noProof="0" dirty="0">
                <a:ln>
                  <a:noFill/>
                </a:ln>
                <a:solidFill>
                  <a:srgbClr val="000000"/>
                </a:solidFill>
                <a:effectLst/>
                <a:uLnTx/>
                <a:uFillTx/>
                <a:latin typeface="Arial" charset="0"/>
                <a:ea typeface="+mn-ea"/>
                <a:cs typeface="+mn-cs"/>
              </a:rPr>
              <a:t>).</a:t>
            </a:r>
            <a:endParaRPr kumimoji="0" lang="pl-PL" sz="28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98344A-4A36-4591-9E9C-B92DF5509D64}"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1202" name="Rectangle 2"/>
          <p:cNvSpPr>
            <a:spLocks noGrp="1" noChangeArrowheads="1"/>
          </p:cNvSpPr>
          <p:nvPr>
            <p:ph type="title"/>
          </p:nvPr>
        </p:nvSpPr>
        <p:spPr>
          <a:xfrm>
            <a:off x="0" y="549275"/>
            <a:ext cx="9144000" cy="922338"/>
          </a:xfrm>
          <a:solidFill>
            <a:srgbClr val="FFFF99"/>
          </a:solidFill>
          <a:ln/>
        </p:spPr>
        <p:txBody>
          <a:bodyPr/>
          <a:lstStyle/>
          <a:p>
            <a:r>
              <a:rPr lang="pl-PL" sz="4000" b="1" dirty="0"/>
              <a:t>ZAGROŻENIA ERGONOMICZNE</a:t>
            </a:r>
          </a:p>
        </p:txBody>
      </p:sp>
      <p:graphicFrame>
        <p:nvGraphicFramePr>
          <p:cNvPr id="2" name="Diagram 1"/>
          <p:cNvGraphicFramePr/>
          <p:nvPr/>
        </p:nvGraphicFramePr>
        <p:xfrm>
          <a:off x="457200" y="1600202"/>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FE16BA-9C52-4C94-A89B-3F6BCE66C185}"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3251" name="Rectangle 3"/>
          <p:cNvSpPr>
            <a:spLocks noGrp="1" noChangeArrowheads="1"/>
          </p:cNvSpPr>
          <p:nvPr>
            <p:ph type="body" idx="1"/>
          </p:nvPr>
        </p:nvSpPr>
        <p:spPr>
          <a:xfrm>
            <a:off x="0" y="1773238"/>
            <a:ext cx="9144000" cy="792162"/>
          </a:xfrm>
          <a:solidFill>
            <a:srgbClr val="CCFFFF"/>
          </a:solidFill>
        </p:spPr>
        <p:txBody>
          <a:bodyPr/>
          <a:lstStyle/>
          <a:p>
            <a:r>
              <a:rPr lang="pl-PL" sz="2800" b="1" dirty="0"/>
              <a:t>kąty ekstremalne w stawach</a:t>
            </a:r>
          </a:p>
        </p:txBody>
      </p:sp>
      <p:sp>
        <p:nvSpPr>
          <p:cNvPr id="53252" name="Rectangle 4"/>
          <p:cNvSpPr>
            <a:spLocks noGrp="1" noChangeArrowheads="1"/>
          </p:cNvSpPr>
          <p:nvPr>
            <p:ph type="title"/>
          </p:nvPr>
        </p:nvSpPr>
        <p:spPr>
          <a:xfrm>
            <a:off x="0" y="404813"/>
            <a:ext cx="9144000" cy="798512"/>
          </a:xfrm>
          <a:solidFill>
            <a:srgbClr val="FFFF99"/>
          </a:solidFill>
          <a:ln/>
        </p:spPr>
        <p:txBody>
          <a:bodyPr/>
          <a:lstStyle/>
          <a:p>
            <a:r>
              <a:rPr lang="pl-PL" sz="4000" b="1" dirty="0"/>
              <a:t>NIENATURALNA POZYCJA</a:t>
            </a:r>
          </a:p>
        </p:txBody>
      </p:sp>
      <p:sp>
        <p:nvSpPr>
          <p:cNvPr id="53253" name="Rectangle 5"/>
          <p:cNvSpPr>
            <a:spLocks noChangeArrowheads="1"/>
          </p:cNvSpPr>
          <p:nvPr/>
        </p:nvSpPr>
        <p:spPr bwMode="auto">
          <a:xfrm>
            <a:off x="0" y="3213100"/>
            <a:ext cx="9144000" cy="863600"/>
          </a:xfrm>
          <a:prstGeom prst="rect">
            <a:avLst/>
          </a:prstGeom>
          <a:solidFill>
            <a:srgbClr val="FFFF99"/>
          </a:solidFill>
          <a:ln w="9525">
            <a:noFill/>
            <a:miter lim="800000"/>
            <a:headEnd/>
            <a:tailEnd/>
          </a:ln>
          <a:effectLst/>
        </p:spPr>
        <p:txBody>
          <a:bodyPr/>
          <a:lstStyle/>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pl-PL" sz="1200" b="1" i="0" u="none" strike="noStrike" kern="1200" cap="none" spc="0" normalizeH="0" baseline="0" noProof="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ekspozycje stawów na działające siły</a:t>
            </a:r>
          </a:p>
        </p:txBody>
      </p:sp>
      <p:sp>
        <p:nvSpPr>
          <p:cNvPr id="53254" name="Rectangle 6"/>
          <p:cNvSpPr>
            <a:spLocks noChangeArrowheads="1"/>
          </p:cNvSpPr>
          <p:nvPr/>
        </p:nvSpPr>
        <p:spPr bwMode="auto">
          <a:xfrm>
            <a:off x="0" y="4652963"/>
            <a:ext cx="9144000" cy="863600"/>
          </a:xfrm>
          <a:prstGeom prst="rect">
            <a:avLst/>
          </a:prstGeom>
          <a:solidFill>
            <a:srgbClr val="CCFFCC"/>
          </a:solidFill>
          <a:ln w="9525">
            <a:noFill/>
            <a:miter lim="800000"/>
            <a:headEnd/>
            <a:tailEnd/>
          </a:ln>
          <a:effectLst/>
        </p:spPr>
        <p:txBody>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pl-PL" sz="1200" b="1" i="0" u="none" strike="noStrike" kern="1200" cap="none" spc="0" normalizeH="0" baseline="0" noProof="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pozycje nienaturalne segmentów narządu ruchu</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E332AF-B76B-44AF-9575-0CDB39553F4C}"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5299" name="Rectangle 3"/>
          <p:cNvSpPr>
            <a:spLocks noGrp="1" noChangeArrowheads="1"/>
          </p:cNvSpPr>
          <p:nvPr>
            <p:ph type="body" idx="1"/>
          </p:nvPr>
        </p:nvSpPr>
        <p:spPr>
          <a:xfrm>
            <a:off x="468313" y="1557338"/>
            <a:ext cx="8229600" cy="4464050"/>
          </a:xfrm>
          <a:solidFill>
            <a:srgbClr val="CCFFFF"/>
          </a:solidFill>
        </p:spPr>
        <p:txBody>
          <a:bodyPr/>
          <a:lstStyle/>
          <a:p>
            <a:pPr>
              <a:lnSpc>
                <a:spcPct val="90000"/>
              </a:lnSpc>
            </a:pPr>
            <a:r>
              <a:rPr lang="pl-PL" sz="2800" b="1"/>
              <a:t>prędkości ruchu, </a:t>
            </a:r>
          </a:p>
          <a:p>
            <a:pPr>
              <a:lnSpc>
                <a:spcPct val="90000"/>
              </a:lnSpc>
            </a:pPr>
            <a:endParaRPr lang="pl-PL" sz="2800" b="1"/>
          </a:p>
          <a:p>
            <a:pPr>
              <a:lnSpc>
                <a:spcPct val="90000"/>
              </a:lnSpc>
            </a:pPr>
            <a:r>
              <a:rPr lang="pl-PL" sz="2800" b="1"/>
              <a:t>liczby zaangażowanych mięsni, </a:t>
            </a:r>
          </a:p>
          <a:p>
            <a:pPr>
              <a:lnSpc>
                <a:spcPct val="90000"/>
              </a:lnSpc>
            </a:pPr>
            <a:endParaRPr lang="pl-PL" sz="2800" b="1"/>
          </a:p>
          <a:p>
            <a:pPr>
              <a:lnSpc>
                <a:spcPct val="90000"/>
              </a:lnSpc>
            </a:pPr>
            <a:r>
              <a:rPr lang="pl-PL" sz="2800" b="1"/>
              <a:t>pozycji podczas pracy, </a:t>
            </a:r>
          </a:p>
          <a:p>
            <a:pPr>
              <a:lnSpc>
                <a:spcPct val="90000"/>
              </a:lnSpc>
            </a:pPr>
            <a:endParaRPr lang="pl-PL" sz="2800" b="1"/>
          </a:p>
          <a:p>
            <a:pPr>
              <a:lnSpc>
                <a:spcPct val="90000"/>
              </a:lnSpc>
            </a:pPr>
            <a:r>
              <a:rPr lang="pl-PL" sz="2800" b="1"/>
              <a:t>wymaganej siły,</a:t>
            </a:r>
          </a:p>
          <a:p>
            <a:pPr>
              <a:lnSpc>
                <a:spcPct val="90000"/>
              </a:lnSpc>
              <a:buFontTx/>
              <a:buNone/>
            </a:pPr>
            <a:endParaRPr lang="pl-PL" sz="2800" b="1"/>
          </a:p>
          <a:p>
            <a:pPr>
              <a:lnSpc>
                <a:spcPct val="90000"/>
              </a:lnSpc>
            </a:pPr>
            <a:r>
              <a:rPr lang="pl-PL" sz="2800" b="1"/>
              <a:t> powtarzanych ruchów.</a:t>
            </a:r>
            <a:endParaRPr lang="pl-PL" sz="2800" b="1">
              <a:latin typeface="Times New Roman" pitchFamily="18" charset="0"/>
            </a:endParaRPr>
          </a:p>
        </p:txBody>
      </p:sp>
      <p:sp>
        <p:nvSpPr>
          <p:cNvPr id="55301" name="Rectangle 5"/>
          <p:cNvSpPr>
            <a:spLocks noGrp="1" noChangeArrowheads="1"/>
          </p:cNvSpPr>
          <p:nvPr>
            <p:ph type="title"/>
          </p:nvPr>
        </p:nvSpPr>
        <p:spPr>
          <a:xfrm>
            <a:off x="0" y="404813"/>
            <a:ext cx="9144000" cy="798512"/>
          </a:xfrm>
          <a:solidFill>
            <a:srgbClr val="FFFF99"/>
          </a:solidFill>
          <a:ln/>
        </p:spPr>
        <p:txBody>
          <a:bodyPr/>
          <a:lstStyle/>
          <a:p>
            <a:r>
              <a:rPr lang="pl-PL" sz="4000" b="1" dirty="0"/>
              <a:t>NIENATURALNE RUCHY</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3EB80C-5A74-4775-ADD9-32B063F7CA72}"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7346" name="Rectangle 2"/>
          <p:cNvSpPr>
            <a:spLocks noGrp="1" noChangeArrowheads="1"/>
          </p:cNvSpPr>
          <p:nvPr>
            <p:ph type="title"/>
          </p:nvPr>
        </p:nvSpPr>
        <p:spPr>
          <a:xfrm>
            <a:off x="0" y="350838"/>
            <a:ext cx="9252520" cy="855662"/>
          </a:xfrm>
          <a:solidFill>
            <a:srgbClr val="FFFF99"/>
          </a:solidFill>
        </p:spPr>
        <p:txBody>
          <a:bodyPr/>
          <a:lstStyle/>
          <a:p>
            <a:r>
              <a:rPr lang="pl-PL" sz="4000" b="1" dirty="0"/>
              <a:t>NIEAKCEPTOWALNE WARTOŚCI SIŁ</a:t>
            </a:r>
          </a:p>
        </p:txBody>
      </p:sp>
      <p:sp>
        <p:nvSpPr>
          <p:cNvPr id="57347" name="Rectangle 3"/>
          <p:cNvSpPr>
            <a:spLocks noGrp="1" noChangeArrowheads="1"/>
          </p:cNvSpPr>
          <p:nvPr>
            <p:ph type="body" idx="1"/>
          </p:nvPr>
        </p:nvSpPr>
        <p:spPr>
          <a:xfrm>
            <a:off x="395290" y="1773240"/>
            <a:ext cx="8569325" cy="4327525"/>
          </a:xfrm>
          <a:solidFill>
            <a:srgbClr val="CCFFCC"/>
          </a:solidFill>
        </p:spPr>
        <p:txBody>
          <a:bodyPr/>
          <a:lstStyle/>
          <a:p>
            <a:pPr>
              <a:lnSpc>
                <a:spcPct val="90000"/>
              </a:lnSpc>
            </a:pPr>
            <a:r>
              <a:rPr lang="pl-PL" sz="2800" b="1"/>
              <a:t>ciężaru, </a:t>
            </a:r>
          </a:p>
          <a:p>
            <a:pPr>
              <a:lnSpc>
                <a:spcPct val="90000"/>
              </a:lnSpc>
            </a:pPr>
            <a:r>
              <a:rPr lang="pl-PL" sz="2800" b="1"/>
              <a:t>kształtu, </a:t>
            </a:r>
          </a:p>
          <a:p>
            <a:pPr>
              <a:lnSpc>
                <a:spcPct val="90000"/>
              </a:lnSpc>
            </a:pPr>
            <a:r>
              <a:rPr lang="pl-PL" sz="2800" b="1"/>
              <a:t>rozłożenia masy, </a:t>
            </a:r>
          </a:p>
          <a:p>
            <a:pPr>
              <a:lnSpc>
                <a:spcPct val="90000"/>
              </a:lnSpc>
            </a:pPr>
            <a:r>
              <a:rPr lang="pl-PL" sz="2800" b="1"/>
              <a:t>położenia przenoszonego obiektu, </a:t>
            </a:r>
          </a:p>
          <a:p>
            <a:pPr>
              <a:lnSpc>
                <a:spcPct val="90000"/>
              </a:lnSpc>
            </a:pPr>
            <a:r>
              <a:rPr lang="pl-PL" sz="2800" b="1"/>
              <a:t>rodzaju chwytu, </a:t>
            </a:r>
          </a:p>
          <a:p>
            <a:pPr>
              <a:lnSpc>
                <a:spcPct val="90000"/>
              </a:lnSpc>
            </a:pPr>
            <a:r>
              <a:rPr lang="pl-PL" sz="2800" b="1"/>
              <a:t>zajmowanej pozycji ciała, </a:t>
            </a:r>
          </a:p>
          <a:p>
            <a:pPr>
              <a:lnSpc>
                <a:spcPct val="90000"/>
              </a:lnSpc>
            </a:pPr>
            <a:r>
              <a:rPr lang="pl-PL" sz="2800" b="1"/>
              <a:t>rodzaju wykonywanej czynności,</a:t>
            </a:r>
          </a:p>
          <a:p>
            <a:pPr>
              <a:lnSpc>
                <a:spcPct val="90000"/>
              </a:lnSpc>
            </a:pPr>
            <a:r>
              <a:rPr lang="pl-PL" sz="2800" b="1"/>
              <a:t>prędkości wykonywanych ruchów, </a:t>
            </a:r>
          </a:p>
          <a:p>
            <a:pPr>
              <a:lnSpc>
                <a:spcPct val="90000"/>
              </a:lnSpc>
            </a:pPr>
            <a:r>
              <a:rPr lang="pl-PL" sz="2800" b="1"/>
              <a:t>czasu trwania zadania.</a:t>
            </a:r>
            <a:endParaRPr lang="pl-PL" sz="2800"/>
          </a:p>
        </p:txBody>
      </p:sp>
      <p:pic>
        <p:nvPicPr>
          <p:cNvPr id="57348" name="Picture 4" descr="j0293570"/>
          <p:cNvPicPr>
            <a:picLocks noChangeAspect="1" noChangeArrowheads="1"/>
          </p:cNvPicPr>
          <p:nvPr/>
        </p:nvPicPr>
        <p:blipFill>
          <a:blip r:embed="rId3" cstate="print"/>
          <a:srcRect/>
          <a:stretch>
            <a:fillRect/>
          </a:stretch>
        </p:blipFill>
        <p:spPr bwMode="auto">
          <a:xfrm>
            <a:off x="6877052" y="1844675"/>
            <a:ext cx="2016125" cy="1758950"/>
          </a:xfrm>
          <a:prstGeom prst="rect">
            <a:avLst/>
          </a:prstGeom>
          <a:noFill/>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FC84C2-69D7-47B9-905E-19203C7C4CB5}"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9394" name="Rectangle 2"/>
          <p:cNvSpPr>
            <a:spLocks noGrp="1" noChangeArrowheads="1"/>
          </p:cNvSpPr>
          <p:nvPr>
            <p:ph type="title"/>
          </p:nvPr>
        </p:nvSpPr>
        <p:spPr>
          <a:xfrm>
            <a:off x="0" y="274640"/>
            <a:ext cx="9144000" cy="854075"/>
          </a:xfrm>
          <a:solidFill>
            <a:srgbClr val="FFFF99"/>
          </a:solidFill>
        </p:spPr>
        <p:txBody>
          <a:bodyPr/>
          <a:lstStyle/>
          <a:p>
            <a:r>
              <a:rPr lang="pl-PL" sz="4000" b="1" dirty="0"/>
              <a:t>KOMPRESJA TKANEK MIĘKKICH</a:t>
            </a:r>
          </a:p>
        </p:txBody>
      </p:sp>
      <p:sp>
        <p:nvSpPr>
          <p:cNvPr id="59395" name="Rectangle 3"/>
          <p:cNvSpPr>
            <a:spLocks noGrp="1" noChangeArrowheads="1"/>
          </p:cNvSpPr>
          <p:nvPr>
            <p:ph type="body" sz="half" idx="1"/>
          </p:nvPr>
        </p:nvSpPr>
        <p:spPr>
          <a:xfrm>
            <a:off x="250827" y="1412877"/>
            <a:ext cx="4475163" cy="3024235"/>
          </a:xfrm>
          <a:solidFill>
            <a:srgbClr val="CCFFCC"/>
          </a:solidFill>
        </p:spPr>
        <p:txBody>
          <a:bodyPr/>
          <a:lstStyle/>
          <a:p>
            <a:pPr>
              <a:buFontTx/>
              <a:buNone/>
            </a:pPr>
            <a:r>
              <a:rPr lang="pl-PL" sz="2400" b="1" dirty="0"/>
              <a:t>Fizyczny ucisk na małym obszarze ciała powoduje kompresje tkanek miękkich, a to hamuje swobodny przepływ krwi, swobodny ruch mięśni oraz upośledza funkcje nerwów.</a:t>
            </a:r>
          </a:p>
        </p:txBody>
      </p:sp>
      <p:graphicFrame>
        <p:nvGraphicFramePr>
          <p:cNvPr id="2" name="Diagram 1"/>
          <p:cNvGraphicFramePr/>
          <p:nvPr>
            <p:extLst>
              <p:ext uri="{D42A27DB-BD31-4B8C-83A1-F6EECF244321}">
                <p14:modId xmlns:p14="http://schemas.microsoft.com/office/powerpoint/2010/main" val="673327592"/>
              </p:ext>
            </p:extLst>
          </p:nvPr>
        </p:nvGraphicFramePr>
        <p:xfrm>
          <a:off x="4932365" y="1866902"/>
          <a:ext cx="3857625" cy="4176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9403" name="Rectangle 11"/>
          <p:cNvSpPr>
            <a:spLocks noChangeArrowheads="1"/>
          </p:cNvSpPr>
          <p:nvPr/>
        </p:nvSpPr>
        <p:spPr bwMode="auto">
          <a:xfrm>
            <a:off x="350837" y="4783135"/>
            <a:ext cx="4037012" cy="1800225"/>
          </a:xfrm>
          <a:prstGeom prst="rect">
            <a:avLst/>
          </a:prstGeom>
          <a:solidFill>
            <a:srgbClr val="CCFFFF"/>
          </a:solidFill>
          <a:ln w="9525">
            <a:noFill/>
            <a:miter lim="800000"/>
            <a:headEnd/>
            <a:tailEnd/>
          </a:ln>
          <a:effectLst/>
        </p:spPr>
        <p:txBody>
          <a:bodyPr/>
          <a:lstStyle/>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pl-PL" sz="2800" b="1" i="0" u="none" strike="noStrike" kern="1200" cap="none" spc="0" normalizeH="0" baseline="0" noProof="0" dirty="0">
                <a:ln>
                  <a:noFill/>
                </a:ln>
                <a:solidFill>
                  <a:srgbClr val="000000"/>
                </a:solidFill>
                <a:effectLst/>
                <a:uLnTx/>
                <a:uFillTx/>
                <a:latin typeface="Arial" charset="0"/>
                <a:ea typeface="+mn-ea"/>
                <a:cs typeface="+mn-cs"/>
              </a:rPr>
              <a:t>Kompresja tkanek miękkich dotyczy: palców , dłoni, przedramion, ud, goleni i stóp.</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308C1D-6B56-4224-B395-03674A14A0D4}"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442" name="Rectangle 2"/>
          <p:cNvSpPr>
            <a:spLocks noGrp="1" noChangeArrowheads="1"/>
          </p:cNvSpPr>
          <p:nvPr>
            <p:ph type="title"/>
          </p:nvPr>
        </p:nvSpPr>
        <p:spPr>
          <a:xfrm>
            <a:off x="0" y="188915"/>
            <a:ext cx="9144000" cy="1025525"/>
          </a:xfrm>
          <a:solidFill>
            <a:srgbClr val="FFFF99"/>
          </a:solidFill>
        </p:spPr>
        <p:txBody>
          <a:bodyPr/>
          <a:lstStyle/>
          <a:p>
            <a:r>
              <a:rPr lang="pl-PL" sz="4000" b="1" dirty="0"/>
              <a:t>CHŁÓD</a:t>
            </a:r>
          </a:p>
        </p:txBody>
      </p:sp>
      <p:sp>
        <p:nvSpPr>
          <p:cNvPr id="61443" name="Rectangle 3"/>
          <p:cNvSpPr>
            <a:spLocks noGrp="1" noChangeArrowheads="1"/>
          </p:cNvSpPr>
          <p:nvPr>
            <p:ph type="body" idx="1"/>
          </p:nvPr>
        </p:nvSpPr>
        <p:spPr>
          <a:xfrm>
            <a:off x="684215" y="1557338"/>
            <a:ext cx="8231187" cy="1511300"/>
          </a:xfrm>
          <a:solidFill>
            <a:srgbClr val="CCFFCC"/>
          </a:solidFill>
        </p:spPr>
        <p:txBody>
          <a:bodyPr/>
          <a:lstStyle/>
          <a:p>
            <a:pPr>
              <a:buFontTx/>
              <a:buNone/>
            </a:pPr>
            <a:r>
              <a:rPr lang="pl-PL" sz="2800" b="1"/>
              <a:t>Przyczyną może być niska temperatura obiektu lub otoczenia, zmniejsza sprawność i czułość rąk.</a:t>
            </a:r>
            <a:r>
              <a:rPr lang="pl-PL" sz="3500" b="1"/>
              <a:t> </a:t>
            </a:r>
            <a:endParaRPr lang="pl-PL" sz="3500" b="1">
              <a:solidFill>
                <a:schemeClr val="tx2"/>
              </a:solidFill>
            </a:endParaRPr>
          </a:p>
        </p:txBody>
      </p:sp>
      <p:pic>
        <p:nvPicPr>
          <p:cNvPr id="61444" name="Picture 4" descr="j0293828"/>
          <p:cNvPicPr>
            <a:picLocks noChangeAspect="1" noChangeArrowheads="1"/>
          </p:cNvPicPr>
          <p:nvPr/>
        </p:nvPicPr>
        <p:blipFill>
          <a:blip r:embed="rId3" cstate="print"/>
          <a:srcRect/>
          <a:stretch>
            <a:fillRect/>
          </a:stretch>
        </p:blipFill>
        <p:spPr bwMode="auto">
          <a:xfrm>
            <a:off x="2843213" y="3860800"/>
            <a:ext cx="3167062" cy="2484438"/>
          </a:xfrm>
          <a:prstGeom prst="rect">
            <a:avLst/>
          </a:prstGeom>
          <a:noFill/>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7F5A56-B6B5-4CD3-96C1-B43802F90FED}"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6258" name="Rectangle 2"/>
          <p:cNvSpPr>
            <a:spLocks noGrp="1" noChangeArrowheads="1"/>
          </p:cNvSpPr>
          <p:nvPr>
            <p:ph type="title"/>
          </p:nvPr>
        </p:nvSpPr>
        <p:spPr>
          <a:xfrm>
            <a:off x="0" y="188915"/>
            <a:ext cx="9144000" cy="1025525"/>
          </a:xfrm>
          <a:solidFill>
            <a:srgbClr val="FFFF99"/>
          </a:solidFill>
        </p:spPr>
        <p:txBody>
          <a:bodyPr/>
          <a:lstStyle/>
          <a:p>
            <a:r>
              <a:rPr lang="pl-PL" sz="4000" b="1" dirty="0"/>
              <a:t>WIBRACJA</a:t>
            </a:r>
          </a:p>
        </p:txBody>
      </p:sp>
      <p:sp>
        <p:nvSpPr>
          <p:cNvPr id="96259" name="Rectangle 3"/>
          <p:cNvSpPr>
            <a:spLocks noGrp="1" noChangeArrowheads="1"/>
          </p:cNvSpPr>
          <p:nvPr>
            <p:ph type="body" idx="1"/>
          </p:nvPr>
        </p:nvSpPr>
        <p:spPr>
          <a:xfrm>
            <a:off x="107950" y="1412875"/>
            <a:ext cx="8807450" cy="1727200"/>
          </a:xfrm>
          <a:solidFill>
            <a:srgbClr val="CCFFCC"/>
          </a:solidFill>
        </p:spPr>
        <p:txBody>
          <a:bodyPr/>
          <a:lstStyle/>
          <a:p>
            <a:pPr>
              <a:buFontTx/>
              <a:buNone/>
            </a:pPr>
            <a:r>
              <a:rPr lang="pl-PL" sz="2800" b="1"/>
              <a:t>Ze względu na obszar przenikania rozróżnia się:</a:t>
            </a:r>
          </a:p>
          <a:p>
            <a:r>
              <a:rPr lang="pl-PL" sz="2800" b="1"/>
              <a:t>drgania o oddziaływaniu ogólnym,</a:t>
            </a:r>
          </a:p>
          <a:p>
            <a:r>
              <a:rPr lang="pl-PL" sz="2800" b="1"/>
              <a:t>drgania o oddziaływaniu miejscowym,</a:t>
            </a:r>
          </a:p>
        </p:txBody>
      </p:sp>
      <p:sp>
        <p:nvSpPr>
          <p:cNvPr id="96260" name="Rectangle 4"/>
          <p:cNvSpPr>
            <a:spLocks noChangeArrowheads="1"/>
          </p:cNvSpPr>
          <p:nvPr/>
        </p:nvSpPr>
        <p:spPr bwMode="auto">
          <a:xfrm>
            <a:off x="0" y="4652963"/>
            <a:ext cx="8986838" cy="1439862"/>
          </a:xfrm>
          <a:prstGeom prst="rect">
            <a:avLst/>
          </a:prstGeom>
          <a:solidFill>
            <a:srgbClr val="CCFFCC"/>
          </a:solidFill>
          <a:ln w="9525">
            <a:noFill/>
            <a:miter lim="800000"/>
            <a:headEnd/>
            <a:tailEnd/>
          </a:ln>
          <a:effectLst/>
        </p:spPr>
        <p:txBody>
          <a:bodyPr/>
          <a:lstStyle/>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Ze względu na sposób transmisji rozróżnia się:</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wibrację harmoniczną lub oscylacyjna,</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wibrację uderzeniową.</a:t>
            </a:r>
          </a:p>
        </p:txBody>
      </p:sp>
      <p:pic>
        <p:nvPicPr>
          <p:cNvPr id="96261" name="Picture 5" descr="j0199549"/>
          <p:cNvPicPr>
            <a:picLocks noChangeAspect="1" noChangeArrowheads="1"/>
          </p:cNvPicPr>
          <p:nvPr/>
        </p:nvPicPr>
        <p:blipFill>
          <a:blip r:embed="rId3" cstate="print"/>
          <a:srcRect/>
          <a:stretch>
            <a:fillRect/>
          </a:stretch>
        </p:blipFill>
        <p:spPr bwMode="auto">
          <a:xfrm>
            <a:off x="6877052" y="2708277"/>
            <a:ext cx="2132013" cy="1908175"/>
          </a:xfrm>
          <a:prstGeom prst="rect">
            <a:avLst/>
          </a:prstGeom>
          <a:noFill/>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097FB0-15BD-4B1D-800A-0FDD3B083CE2}"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2" name="Rectangle 2"/>
          <p:cNvSpPr>
            <a:spLocks noGrp="1" noChangeArrowheads="1"/>
          </p:cNvSpPr>
          <p:nvPr>
            <p:ph type="title"/>
          </p:nvPr>
        </p:nvSpPr>
        <p:spPr>
          <a:xfrm>
            <a:off x="0" y="333377"/>
            <a:ext cx="9144000" cy="942975"/>
          </a:xfrm>
          <a:solidFill>
            <a:srgbClr val="FFFF99"/>
          </a:solidFill>
        </p:spPr>
        <p:txBody>
          <a:bodyPr/>
          <a:lstStyle/>
          <a:p>
            <a:r>
              <a:rPr lang="pl-PL" sz="4000" b="1" dirty="0"/>
              <a:t>MODYFIKATORY</a:t>
            </a:r>
          </a:p>
        </p:txBody>
      </p:sp>
      <p:sp>
        <p:nvSpPr>
          <p:cNvPr id="81923" name="Rectangle 3"/>
          <p:cNvSpPr>
            <a:spLocks noGrp="1" noChangeArrowheads="1"/>
          </p:cNvSpPr>
          <p:nvPr>
            <p:ph type="body" idx="1"/>
          </p:nvPr>
        </p:nvSpPr>
        <p:spPr>
          <a:xfrm>
            <a:off x="179390" y="1557340"/>
            <a:ext cx="8785225" cy="4899025"/>
          </a:xfrm>
          <a:solidFill>
            <a:srgbClr val="CCFFCC"/>
          </a:solidFill>
        </p:spPr>
        <p:txBody>
          <a:bodyPr/>
          <a:lstStyle/>
          <a:p>
            <a:pPr>
              <a:buFontTx/>
              <a:buNone/>
            </a:pPr>
            <a:r>
              <a:rPr lang="pl-PL" sz="2800" b="1" dirty="0"/>
              <a:t>-	Czas trwania zagrożenia</a:t>
            </a:r>
          </a:p>
          <a:p>
            <a:pPr>
              <a:buFontTx/>
              <a:buChar char="-"/>
            </a:pPr>
            <a:endParaRPr lang="pl-PL" sz="2800" b="1" dirty="0"/>
          </a:p>
          <a:p>
            <a:pPr>
              <a:buFontTx/>
              <a:buChar char="-"/>
            </a:pPr>
            <a:r>
              <a:rPr lang="pl-PL" sz="2800" b="1" dirty="0"/>
              <a:t>Częstość występowania zagrożenia</a:t>
            </a:r>
          </a:p>
          <a:p>
            <a:pPr>
              <a:buFontTx/>
              <a:buChar char="-"/>
            </a:pPr>
            <a:endParaRPr lang="pl-PL" sz="2800" b="1" dirty="0"/>
          </a:p>
          <a:p>
            <a:pPr>
              <a:buFontTx/>
              <a:buChar char="-"/>
            </a:pPr>
            <a:r>
              <a:rPr lang="pl-PL" sz="2800" b="1" dirty="0"/>
              <a:t>Wielkość zagrożenia</a:t>
            </a:r>
          </a:p>
          <a:p>
            <a:pPr>
              <a:buFontTx/>
              <a:buChar char="-"/>
            </a:pPr>
            <a:endParaRPr lang="pl-PL" sz="2800" b="1" dirty="0"/>
          </a:p>
          <a:p>
            <a:pPr>
              <a:buFontTx/>
              <a:buChar char="-"/>
            </a:pPr>
            <a:r>
              <a:rPr lang="pl-PL" sz="2800" b="1" dirty="0"/>
              <a:t>Profil czasowy ekspozycji na zagrożenie</a:t>
            </a:r>
          </a:p>
          <a:p>
            <a:pPr>
              <a:buFontTx/>
              <a:buChar char="-"/>
            </a:pPr>
            <a:endParaRPr lang="pl-PL" sz="2800" b="1" dirty="0"/>
          </a:p>
          <a:p>
            <a:pPr>
              <a:buFontTx/>
              <a:buChar char="-"/>
            </a:pPr>
            <a:r>
              <a:rPr lang="pl-PL" sz="2800" b="1" dirty="0"/>
              <a:t>Współwystępowanie zagrożeń</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p:cNvSpPr>
            <a:spLocks noGrp="1" noChangeArrowheads="1"/>
          </p:cNvSpPr>
          <p:nvPr>
            <p:ph sz="half" idx="2"/>
          </p:nvPr>
        </p:nvSpPr>
        <p:spPr>
          <a:xfrm>
            <a:off x="467544" y="1700808"/>
            <a:ext cx="8458200" cy="4786346"/>
          </a:xfrm>
          <a:solidFill>
            <a:srgbClr val="CCFFCC"/>
          </a:solidFill>
        </p:spPr>
        <p:txBody>
          <a:bodyPr/>
          <a:lstStyle/>
          <a:p>
            <a:pPr marL="457200" indent="-457200" algn="just">
              <a:buFont typeface="+mj-lt"/>
              <a:buAutoNum type="arabicPeriod"/>
            </a:pPr>
            <a:r>
              <a:rPr lang="pl-PL" sz="2400" b="1" u="sng" dirty="0"/>
              <a:t>Powołanie komisji </a:t>
            </a:r>
            <a:r>
              <a:rPr lang="pl-PL" sz="2400" b="1" dirty="0"/>
              <a:t>do organizacji i koordynacji procesu oceny ryzyka.</a:t>
            </a:r>
          </a:p>
          <a:p>
            <a:pPr marL="457200" indent="-457200" algn="just">
              <a:buFont typeface="+mj-lt"/>
              <a:buAutoNum type="arabicPeriod"/>
            </a:pPr>
            <a:r>
              <a:rPr lang="pl-PL" sz="2400" b="1" u="sng" dirty="0"/>
              <a:t>Wytypowanie osób kompetentnych </a:t>
            </a:r>
            <a:r>
              <a:rPr lang="pl-PL" sz="2400" b="1" dirty="0"/>
              <a:t>do przeprowadzenia oceny ryzyka.  </a:t>
            </a:r>
          </a:p>
          <a:p>
            <a:pPr marL="457200" indent="-457200" algn="just">
              <a:buFont typeface="+mj-lt"/>
              <a:buAutoNum type="arabicPeriod"/>
            </a:pPr>
            <a:r>
              <a:rPr lang="pl-PL" sz="2400" b="1" u="sng" dirty="0"/>
              <a:t>Konsultacje z przedstawicielami pracowników</a:t>
            </a:r>
            <a:r>
              <a:rPr lang="pl-PL" sz="2400" b="1" dirty="0"/>
              <a:t>, dotyczące ustalenia osób.</a:t>
            </a:r>
          </a:p>
          <a:p>
            <a:pPr marL="457200" indent="-457200" algn="just">
              <a:buFont typeface="+mj-lt"/>
              <a:buAutoNum type="arabicPeriod"/>
            </a:pPr>
            <a:r>
              <a:rPr lang="pl-PL" sz="2400" b="1" u="sng" dirty="0"/>
              <a:t>Zebranie niezbędnych informacji, </a:t>
            </a:r>
            <a:r>
              <a:rPr lang="pl-PL" sz="2400" b="1" dirty="0"/>
              <a:t>szkolenia, ustalenia źródeł danych, czas i wsparcie dla osób.</a:t>
            </a:r>
          </a:p>
          <a:p>
            <a:pPr marL="457200" indent="-457200" algn="just">
              <a:buFont typeface="+mj-lt"/>
              <a:buAutoNum type="arabicPeriod"/>
            </a:pPr>
            <a:r>
              <a:rPr lang="pl-PL" sz="2400" b="1" u="sng" dirty="0"/>
              <a:t>Zapewnienie odpowiedniej koordynacji </a:t>
            </a:r>
            <a:r>
              <a:rPr lang="pl-PL" sz="2400" b="1" dirty="0"/>
              <a:t>odpowiedniej koordynacji między działaniami osób prowadzącymi.</a:t>
            </a:r>
          </a:p>
          <a:p>
            <a:pPr marL="457200" indent="-457200" algn="just">
              <a:buFont typeface="+mj-lt"/>
              <a:buAutoNum type="arabicPeriod"/>
            </a:pPr>
            <a:r>
              <a:rPr lang="pl-PL" sz="2400" b="1" u="sng" dirty="0"/>
              <a:t>Włączenie kierownictwa i zachęcanie pracowników </a:t>
            </a:r>
            <a:r>
              <a:rPr lang="pl-PL" sz="2400" b="1" dirty="0"/>
              <a:t>do uczestnictwa.</a:t>
            </a:r>
          </a:p>
        </p:txBody>
      </p:sp>
      <p:sp>
        <p:nvSpPr>
          <p:cNvPr id="99332" name="Rectangle 4"/>
          <p:cNvSpPr>
            <a:spLocks noGrp="1" noChangeArrowheads="1"/>
          </p:cNvSpPr>
          <p:nvPr>
            <p:ph type="title"/>
          </p:nvPr>
        </p:nvSpPr>
        <p:spPr>
          <a:xfrm>
            <a:off x="-14438" y="332656"/>
            <a:ext cx="9144000" cy="1143000"/>
          </a:xfrm>
          <a:solidFill>
            <a:srgbClr val="CCFFFF"/>
          </a:solidFill>
          <a:ln/>
        </p:spPr>
        <p:txBody>
          <a:bodyPr/>
          <a:lstStyle/>
          <a:p>
            <a:r>
              <a:rPr lang="pl-PL" sz="4000" b="1" dirty="0"/>
              <a:t>PLANOWANIA OCENY RYZYKA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99FD59-2984-4998-AABE-DEEFB8807647}"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9330" name="Rectangle 2"/>
          <p:cNvSpPr>
            <a:spLocks noGrp="1" noChangeArrowheads="1"/>
          </p:cNvSpPr>
          <p:nvPr>
            <p:ph type="title"/>
          </p:nvPr>
        </p:nvSpPr>
        <p:spPr>
          <a:xfrm>
            <a:off x="0" y="620715"/>
            <a:ext cx="9144000" cy="936625"/>
          </a:xfrm>
          <a:solidFill>
            <a:srgbClr val="FFFF99"/>
          </a:solidFill>
        </p:spPr>
        <p:txBody>
          <a:bodyPr/>
          <a:lstStyle/>
          <a:p>
            <a:r>
              <a:rPr lang="pl-PL" sz="4000" b="1" dirty="0"/>
              <a:t>NATURALNE ŹRÓDŁA ZAGROŻEŃ</a:t>
            </a:r>
          </a:p>
        </p:txBody>
      </p:sp>
      <p:sp>
        <p:nvSpPr>
          <p:cNvPr id="99331" name="Rectangle 3"/>
          <p:cNvSpPr>
            <a:spLocks noGrp="1" noChangeArrowheads="1"/>
          </p:cNvSpPr>
          <p:nvPr>
            <p:ph type="body" idx="1"/>
          </p:nvPr>
        </p:nvSpPr>
        <p:spPr>
          <a:xfrm>
            <a:off x="323850" y="1916115"/>
            <a:ext cx="8229600" cy="720725"/>
          </a:xfrm>
          <a:solidFill>
            <a:srgbClr val="CCFFCC"/>
          </a:solidFill>
        </p:spPr>
        <p:txBody>
          <a:bodyPr/>
          <a:lstStyle/>
          <a:p>
            <a:pPr>
              <a:buFontTx/>
              <a:buChar char="-"/>
            </a:pPr>
            <a:r>
              <a:rPr lang="pl-PL" sz="2800" b="1"/>
              <a:t>cechy genetyczne</a:t>
            </a:r>
          </a:p>
        </p:txBody>
      </p:sp>
      <p:sp>
        <p:nvSpPr>
          <p:cNvPr id="99332" name="Rectangle 4"/>
          <p:cNvSpPr>
            <a:spLocks noChangeArrowheads="1"/>
          </p:cNvSpPr>
          <p:nvPr/>
        </p:nvSpPr>
        <p:spPr bwMode="auto">
          <a:xfrm>
            <a:off x="250825" y="5300665"/>
            <a:ext cx="8229600" cy="649287"/>
          </a:xfrm>
          <a:prstGeom prst="rect">
            <a:avLst/>
          </a:prstGeom>
          <a:solidFill>
            <a:srgbClr val="CCFFCC"/>
          </a:solidFill>
          <a:ln w="9525">
            <a:noFill/>
            <a:miter lim="800000"/>
            <a:headEnd/>
            <a:tailEnd/>
          </a:ln>
          <a:effectLst/>
        </p:spPr>
        <p:txBody>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cechy nabyte poziom zręczności, </a:t>
            </a:r>
          </a:p>
        </p:txBody>
      </p:sp>
      <p:sp>
        <p:nvSpPr>
          <p:cNvPr id="99333" name="Rectangle 5"/>
          <p:cNvSpPr>
            <a:spLocks noChangeArrowheads="1"/>
          </p:cNvSpPr>
          <p:nvPr/>
        </p:nvSpPr>
        <p:spPr bwMode="auto">
          <a:xfrm>
            <a:off x="250825" y="2924175"/>
            <a:ext cx="8229600" cy="649288"/>
          </a:xfrm>
          <a:prstGeom prst="rect">
            <a:avLst/>
          </a:prstGeom>
          <a:solidFill>
            <a:srgbClr val="CCFFCC"/>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zdolności regeneracyjne organizmu</a:t>
            </a:r>
          </a:p>
        </p:txBody>
      </p:sp>
      <p:sp>
        <p:nvSpPr>
          <p:cNvPr id="99334" name="Rectangle 6"/>
          <p:cNvSpPr>
            <a:spLocks noChangeArrowheads="1"/>
          </p:cNvSpPr>
          <p:nvPr/>
        </p:nvSpPr>
        <p:spPr bwMode="auto">
          <a:xfrm>
            <a:off x="250825" y="4149725"/>
            <a:ext cx="8229600" cy="647700"/>
          </a:xfrm>
          <a:prstGeom prst="rect">
            <a:avLst/>
          </a:prstGeom>
          <a:solidFill>
            <a:srgbClr val="CCFFCC"/>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przebyte choroby,</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3F5133-E8CE-494F-89E0-16F19326CAAB}"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1378" name="Rectangle 2"/>
          <p:cNvSpPr>
            <a:spLocks noGrp="1" noChangeArrowheads="1"/>
          </p:cNvSpPr>
          <p:nvPr>
            <p:ph type="title"/>
          </p:nvPr>
        </p:nvSpPr>
        <p:spPr>
          <a:xfrm>
            <a:off x="0" y="457200"/>
            <a:ext cx="9144000" cy="884238"/>
          </a:xfrm>
          <a:solidFill>
            <a:srgbClr val="FFFF99"/>
          </a:solidFill>
        </p:spPr>
        <p:txBody>
          <a:bodyPr/>
          <a:lstStyle/>
          <a:p>
            <a:r>
              <a:rPr lang="pl-PL" sz="4000" b="1" dirty="0"/>
              <a:t>ZACHOWACZE ŹRÓDŁA ZAGROŻEŃ</a:t>
            </a:r>
          </a:p>
        </p:txBody>
      </p:sp>
      <p:sp>
        <p:nvSpPr>
          <p:cNvPr id="101379" name="Rectangle 3"/>
          <p:cNvSpPr>
            <a:spLocks noChangeArrowheads="1"/>
          </p:cNvSpPr>
          <p:nvPr/>
        </p:nvSpPr>
        <p:spPr bwMode="auto">
          <a:xfrm>
            <a:off x="395288" y="1773240"/>
            <a:ext cx="8229600" cy="719137"/>
          </a:xfrm>
          <a:prstGeom prst="rect">
            <a:avLst/>
          </a:prstGeom>
          <a:solidFill>
            <a:srgbClr val="CCFFFF"/>
          </a:solidFill>
          <a:ln w="9525">
            <a:noFill/>
            <a:miter lim="800000"/>
            <a:headEnd/>
            <a:tailEnd/>
          </a:ln>
          <a:effectLst/>
        </p:spPr>
        <p:txBody>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pl-PL" sz="800" b="1" i="0" u="none" strike="noStrike" kern="1200" cap="none" spc="0" normalizeH="0" baseline="0" noProof="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Organizacja pracy i metody pracy,</a:t>
            </a:r>
          </a:p>
        </p:txBody>
      </p:sp>
      <p:sp>
        <p:nvSpPr>
          <p:cNvPr id="101380" name="Rectangle 4"/>
          <p:cNvSpPr>
            <a:spLocks noChangeArrowheads="1"/>
          </p:cNvSpPr>
          <p:nvPr/>
        </p:nvSpPr>
        <p:spPr bwMode="auto">
          <a:xfrm>
            <a:off x="395288" y="2924177"/>
            <a:ext cx="8229600" cy="792163"/>
          </a:xfrm>
          <a:prstGeom prst="rect">
            <a:avLst/>
          </a:prstGeom>
          <a:solidFill>
            <a:srgbClr val="CCFFFF"/>
          </a:solidFill>
          <a:ln w="9525">
            <a:noFill/>
            <a:miter lim="800000"/>
            <a:headEnd/>
            <a:tailEnd/>
          </a:ln>
          <a:effectLst/>
        </p:spPr>
        <p:txBody>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pl-PL" sz="800" b="1" i="0" u="none" strike="noStrike" kern="1200" cap="none" spc="0" normalizeH="0" baseline="0" noProof="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Świadomość ergonomiczna pracodawcy</a:t>
            </a:r>
          </a:p>
        </p:txBody>
      </p:sp>
      <p:sp>
        <p:nvSpPr>
          <p:cNvPr id="101381" name="Rectangle 5"/>
          <p:cNvSpPr>
            <a:spLocks noChangeArrowheads="1"/>
          </p:cNvSpPr>
          <p:nvPr/>
        </p:nvSpPr>
        <p:spPr bwMode="auto">
          <a:xfrm>
            <a:off x="468313" y="5373688"/>
            <a:ext cx="8229600" cy="576262"/>
          </a:xfrm>
          <a:prstGeom prst="rect">
            <a:avLst/>
          </a:prstGeom>
          <a:solidFill>
            <a:srgbClr val="CCFFFF"/>
          </a:solidFill>
          <a:ln w="9525">
            <a:noFill/>
            <a:miter lim="800000"/>
            <a:headEnd/>
            <a:tailEnd/>
          </a:ln>
          <a:effectLst/>
        </p:spPr>
        <p:txBody>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Błędy i zachowania pracownika.</a:t>
            </a:r>
          </a:p>
        </p:txBody>
      </p:sp>
      <p:sp>
        <p:nvSpPr>
          <p:cNvPr id="101382" name="Rectangle 6"/>
          <p:cNvSpPr>
            <a:spLocks noChangeArrowheads="1"/>
          </p:cNvSpPr>
          <p:nvPr/>
        </p:nvSpPr>
        <p:spPr bwMode="auto">
          <a:xfrm>
            <a:off x="395288" y="4076700"/>
            <a:ext cx="8229600" cy="719138"/>
          </a:xfrm>
          <a:prstGeom prst="rect">
            <a:avLst/>
          </a:prstGeom>
          <a:solidFill>
            <a:srgbClr val="CCFFFF"/>
          </a:solidFill>
          <a:ln w="9525">
            <a:noFill/>
            <a:miter lim="800000"/>
            <a:headEnd/>
            <a:tailEnd/>
          </a:ln>
          <a:effectLst/>
        </p:spPr>
        <p:txBody>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pl-PL" sz="800" b="1" i="0" u="none" strike="noStrike" kern="1200" cap="none" spc="0" normalizeH="0" baseline="0" noProof="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Świadomość ergonomiczna pracownika,</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ymbol zastępczy numeru slajd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B4A2DF-FD1A-48BC-A1D9-DC4378A7E2EC}"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098" name="Rectangle 2"/>
          <p:cNvSpPr>
            <a:spLocks noGrp="1" noChangeArrowheads="1"/>
          </p:cNvSpPr>
          <p:nvPr>
            <p:ph type="title"/>
          </p:nvPr>
        </p:nvSpPr>
        <p:spPr>
          <a:xfrm>
            <a:off x="0" y="260352"/>
            <a:ext cx="9144000" cy="1008063"/>
          </a:xfrm>
          <a:solidFill>
            <a:srgbClr val="FFFF99"/>
          </a:solidFill>
          <a:ln/>
        </p:spPr>
        <p:txBody>
          <a:bodyPr/>
          <a:lstStyle/>
          <a:p>
            <a:r>
              <a:rPr lang="pl-PL" sz="4000" b="1" dirty="0"/>
              <a:t>ZAGROŻENIA PRZY MONITORACH </a:t>
            </a:r>
          </a:p>
        </p:txBody>
      </p:sp>
      <p:sp>
        <p:nvSpPr>
          <p:cNvPr id="4099" name="Rectangle 3"/>
          <p:cNvSpPr>
            <a:spLocks noGrp="1" noChangeArrowheads="1"/>
          </p:cNvSpPr>
          <p:nvPr>
            <p:ph type="body" sz="half" idx="1"/>
          </p:nvPr>
        </p:nvSpPr>
        <p:spPr>
          <a:xfrm>
            <a:off x="468315" y="3284538"/>
            <a:ext cx="6408737" cy="431800"/>
          </a:xfrm>
        </p:spPr>
        <p:txBody>
          <a:bodyPr/>
          <a:lstStyle/>
          <a:p>
            <a:pPr>
              <a:lnSpc>
                <a:spcPct val="90000"/>
              </a:lnSpc>
            </a:pPr>
            <a:r>
              <a:rPr lang="pl-PL" sz="2400" b="1"/>
              <a:t>Dolegliwości mięśniowo-szkieletowe</a:t>
            </a:r>
          </a:p>
          <a:p>
            <a:pPr>
              <a:lnSpc>
                <a:spcPct val="90000"/>
              </a:lnSpc>
              <a:buFontTx/>
              <a:buNone/>
            </a:pPr>
            <a:endParaRPr lang="pl-PL" sz="2400" b="1"/>
          </a:p>
          <a:p>
            <a:pPr>
              <a:lnSpc>
                <a:spcPct val="90000"/>
              </a:lnSpc>
              <a:buFontTx/>
              <a:buNone/>
            </a:pPr>
            <a:endParaRPr lang="pl-PL" sz="2800" b="1"/>
          </a:p>
          <a:p>
            <a:pPr>
              <a:lnSpc>
                <a:spcPct val="90000"/>
              </a:lnSpc>
              <a:buFontTx/>
              <a:buNone/>
            </a:pPr>
            <a:endParaRPr lang="pl-PL" sz="2800" b="1"/>
          </a:p>
          <a:p>
            <a:pPr>
              <a:lnSpc>
                <a:spcPct val="90000"/>
              </a:lnSpc>
              <a:buFontTx/>
              <a:buNone/>
            </a:pPr>
            <a:endParaRPr lang="pl-PL" sz="2800"/>
          </a:p>
          <a:p>
            <a:pPr>
              <a:lnSpc>
                <a:spcPct val="90000"/>
              </a:lnSpc>
            </a:pPr>
            <a:endParaRPr lang="pl-PL" sz="2800" b="1"/>
          </a:p>
          <a:p>
            <a:pPr>
              <a:lnSpc>
                <a:spcPct val="90000"/>
              </a:lnSpc>
              <a:buFontTx/>
              <a:buNone/>
            </a:pPr>
            <a:endParaRPr lang="pl-PL" sz="2800" b="1"/>
          </a:p>
          <a:p>
            <a:pPr>
              <a:lnSpc>
                <a:spcPct val="90000"/>
              </a:lnSpc>
              <a:buFontTx/>
              <a:buNone/>
            </a:pPr>
            <a:endParaRPr lang="pl-PL" sz="2800" b="1"/>
          </a:p>
          <a:p>
            <a:pPr>
              <a:lnSpc>
                <a:spcPct val="90000"/>
              </a:lnSpc>
              <a:buFontTx/>
              <a:buNone/>
            </a:pPr>
            <a:endParaRPr lang="pl-PL" sz="2800" b="1"/>
          </a:p>
          <a:p>
            <a:pPr>
              <a:lnSpc>
                <a:spcPct val="90000"/>
              </a:lnSpc>
              <a:buFontTx/>
              <a:buNone/>
            </a:pPr>
            <a:endParaRPr lang="pl-PL" sz="2800" b="1"/>
          </a:p>
          <a:p>
            <a:pPr>
              <a:lnSpc>
                <a:spcPct val="90000"/>
              </a:lnSpc>
              <a:buFontTx/>
              <a:buNone/>
            </a:pPr>
            <a:endParaRPr lang="pl-PL" sz="2800"/>
          </a:p>
          <a:p>
            <a:pPr>
              <a:lnSpc>
                <a:spcPct val="90000"/>
              </a:lnSpc>
              <a:buFontTx/>
              <a:buNone/>
            </a:pPr>
            <a:endParaRPr lang="pl-PL" sz="2800"/>
          </a:p>
          <a:p>
            <a:pPr>
              <a:lnSpc>
                <a:spcPct val="90000"/>
              </a:lnSpc>
            </a:pPr>
            <a:endParaRPr lang="pl-PL"/>
          </a:p>
          <a:p>
            <a:pPr>
              <a:lnSpc>
                <a:spcPct val="90000"/>
              </a:lnSpc>
            </a:pPr>
            <a:endParaRPr lang="pl-PL"/>
          </a:p>
        </p:txBody>
      </p:sp>
      <p:pic>
        <p:nvPicPr>
          <p:cNvPr id="4101" name="Picture 5" descr="60"/>
          <p:cNvPicPr>
            <a:picLocks noGrp="1" noChangeAspect="1" noChangeArrowheads="1" noCrop="1"/>
          </p:cNvPicPr>
          <p:nvPr>
            <p:ph sz="half" idx="2"/>
          </p:nvPr>
        </p:nvPicPr>
        <p:blipFill>
          <a:blip r:embed="rId2" cstate="print"/>
          <a:srcRect/>
          <a:stretch>
            <a:fillRect/>
          </a:stretch>
        </p:blipFill>
        <p:spPr>
          <a:xfrm>
            <a:off x="7380290" y="4868863"/>
            <a:ext cx="1381125" cy="1439862"/>
          </a:xfrm>
          <a:noFill/>
          <a:ln/>
        </p:spPr>
      </p:pic>
      <p:sp>
        <p:nvSpPr>
          <p:cNvPr id="4109" name="Rectangle 13"/>
          <p:cNvSpPr>
            <a:spLocks noChangeArrowheads="1"/>
          </p:cNvSpPr>
          <p:nvPr/>
        </p:nvSpPr>
        <p:spPr bwMode="auto">
          <a:xfrm>
            <a:off x="539752" y="5949952"/>
            <a:ext cx="6480175" cy="384175"/>
          </a:xfrm>
          <a:prstGeom prst="rect">
            <a:avLst/>
          </a:prstGeom>
          <a:solidFill>
            <a:srgbClr val="FBF8C3"/>
          </a:solidFill>
          <a:ln w="9525">
            <a:noFill/>
            <a:miter lim="800000"/>
            <a:headEnd/>
            <a:tailEnd/>
          </a:ln>
          <a:effectLst/>
        </p:spPr>
        <p:txBody>
          <a:bodyPr>
            <a:spAutoFit/>
          </a:bodyPr>
          <a:lstStyle/>
          <a:p>
            <a:pPr marL="0" marR="0" lvl="0" indent="0" algn="l" defTabSz="914400" rtl="0" eaLnBrk="1" fontAlgn="base" latinLnBrk="0" hangingPunct="1">
              <a:lnSpc>
                <a:spcPct val="8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 Poronienia i dolegliwości menstruacyjne</a:t>
            </a:r>
          </a:p>
        </p:txBody>
      </p:sp>
      <p:sp>
        <p:nvSpPr>
          <p:cNvPr id="4110" name="Rectangle 14"/>
          <p:cNvSpPr>
            <a:spLocks noChangeArrowheads="1"/>
          </p:cNvSpPr>
          <p:nvPr/>
        </p:nvSpPr>
        <p:spPr bwMode="auto">
          <a:xfrm>
            <a:off x="539750" y="5229227"/>
            <a:ext cx="6408738" cy="384175"/>
          </a:xfrm>
          <a:prstGeom prst="rect">
            <a:avLst/>
          </a:prstGeom>
          <a:solidFill>
            <a:srgbClr val="FBF8C3"/>
          </a:solidFill>
          <a:ln w="9525">
            <a:noFill/>
            <a:miter lim="800000"/>
            <a:headEnd/>
            <a:tailEnd/>
          </a:ln>
          <a:effectLst/>
        </p:spPr>
        <p:txBody>
          <a:bodyPr>
            <a:spAutoFit/>
          </a:bodyPr>
          <a:lstStyle/>
          <a:p>
            <a:pPr marL="0" marR="0" lvl="0" indent="0" algn="l" defTabSz="914400" rtl="0" eaLnBrk="1" fontAlgn="base" latinLnBrk="0" hangingPunct="1">
              <a:lnSpc>
                <a:spcPct val="8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 Impotencja</a:t>
            </a:r>
          </a:p>
        </p:txBody>
      </p:sp>
      <p:sp>
        <p:nvSpPr>
          <p:cNvPr id="4111" name="Rectangle 15"/>
          <p:cNvSpPr>
            <a:spLocks noChangeArrowheads="1"/>
          </p:cNvSpPr>
          <p:nvPr/>
        </p:nvSpPr>
        <p:spPr bwMode="auto">
          <a:xfrm>
            <a:off x="539750" y="4652965"/>
            <a:ext cx="6408738" cy="384175"/>
          </a:xfrm>
          <a:prstGeom prst="rect">
            <a:avLst/>
          </a:prstGeom>
          <a:solidFill>
            <a:srgbClr val="FBF8C3"/>
          </a:solidFill>
          <a:ln w="9525">
            <a:noFill/>
            <a:miter lim="800000"/>
            <a:headEnd/>
            <a:tailEnd/>
          </a:ln>
          <a:effectLst/>
        </p:spPr>
        <p:txBody>
          <a:bodyPr>
            <a:spAutoFit/>
          </a:bodyPr>
          <a:lstStyle/>
          <a:p>
            <a:pPr marL="0" marR="0" lvl="0" indent="0" algn="l" defTabSz="914400" rtl="0" eaLnBrk="1" fontAlgn="base" latinLnBrk="0" hangingPunct="1">
              <a:lnSpc>
                <a:spcPct val="8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 Podrażnienia skóry i alergie</a:t>
            </a:r>
          </a:p>
        </p:txBody>
      </p:sp>
      <p:sp>
        <p:nvSpPr>
          <p:cNvPr id="4112" name="Rectangle 16"/>
          <p:cNvSpPr>
            <a:spLocks noChangeArrowheads="1"/>
          </p:cNvSpPr>
          <p:nvPr/>
        </p:nvSpPr>
        <p:spPr bwMode="auto">
          <a:xfrm>
            <a:off x="468315" y="3933827"/>
            <a:ext cx="6480175" cy="384175"/>
          </a:xfrm>
          <a:prstGeom prst="rect">
            <a:avLst/>
          </a:prstGeom>
          <a:solidFill>
            <a:srgbClr val="FBF8C3"/>
          </a:solidFill>
          <a:ln w="9525">
            <a:noFill/>
            <a:miter lim="800000"/>
            <a:headEnd/>
            <a:tailEnd/>
          </a:ln>
          <a:effectLst/>
        </p:spPr>
        <p:txBody>
          <a:bodyPr>
            <a:spAutoFit/>
          </a:bodyPr>
          <a:lstStyle/>
          <a:p>
            <a:pPr marL="0" marR="0" lvl="0" indent="0" algn="l" defTabSz="914400" rtl="0" eaLnBrk="1" fontAlgn="base" latinLnBrk="0" hangingPunct="1">
              <a:lnSpc>
                <a:spcPct val="8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 Zaburzenia krążenia</a:t>
            </a:r>
          </a:p>
        </p:txBody>
      </p:sp>
      <p:sp>
        <p:nvSpPr>
          <p:cNvPr id="4113" name="Rectangle 17"/>
          <p:cNvSpPr>
            <a:spLocks noChangeArrowheads="1"/>
          </p:cNvSpPr>
          <p:nvPr/>
        </p:nvSpPr>
        <p:spPr bwMode="auto">
          <a:xfrm>
            <a:off x="468315" y="2565400"/>
            <a:ext cx="6408737" cy="457200"/>
          </a:xfrm>
          <a:prstGeom prst="rect">
            <a:avLst/>
          </a:prstGeom>
          <a:solidFill>
            <a:srgbClr val="FBF8C3"/>
          </a:solid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 Zaburzenia widzenia i choroby oczu</a:t>
            </a:r>
          </a:p>
        </p:txBody>
      </p:sp>
      <p:sp>
        <p:nvSpPr>
          <p:cNvPr id="4114" name="Rectangle 18"/>
          <p:cNvSpPr>
            <a:spLocks noChangeArrowheads="1"/>
          </p:cNvSpPr>
          <p:nvPr/>
        </p:nvSpPr>
        <p:spPr bwMode="auto">
          <a:xfrm>
            <a:off x="468315" y="1700213"/>
            <a:ext cx="6408737" cy="457200"/>
          </a:xfrm>
          <a:prstGeom prst="rect">
            <a:avLst/>
          </a:prstGeom>
          <a:solidFill>
            <a:srgbClr val="FBF8C3"/>
          </a:solid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 Obciążenia psychiczne</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85E397-C62C-4F1E-B049-FBF8B6633A7C}"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482" name="Rectangle 2"/>
          <p:cNvSpPr>
            <a:spLocks noGrp="1" noChangeArrowheads="1"/>
          </p:cNvSpPr>
          <p:nvPr>
            <p:ph type="title"/>
          </p:nvPr>
        </p:nvSpPr>
        <p:spPr>
          <a:xfrm>
            <a:off x="0" y="274638"/>
            <a:ext cx="9144000" cy="1143000"/>
          </a:xfrm>
          <a:solidFill>
            <a:srgbClr val="FFFF99"/>
          </a:solidFill>
        </p:spPr>
        <p:txBody>
          <a:bodyPr/>
          <a:lstStyle/>
          <a:p>
            <a:r>
              <a:rPr lang="pl-PL" sz="4000" b="1" dirty="0"/>
              <a:t>OBCIĄŻENIA PSYCHICZNE</a:t>
            </a:r>
          </a:p>
        </p:txBody>
      </p:sp>
      <p:sp>
        <p:nvSpPr>
          <p:cNvPr id="20483" name="Rectangle 3"/>
          <p:cNvSpPr>
            <a:spLocks noGrp="1" noChangeArrowheads="1"/>
          </p:cNvSpPr>
          <p:nvPr>
            <p:ph type="body" sz="half" idx="1"/>
          </p:nvPr>
        </p:nvSpPr>
        <p:spPr>
          <a:xfrm>
            <a:off x="395290" y="1916115"/>
            <a:ext cx="8497887" cy="865187"/>
          </a:xfrm>
        </p:spPr>
        <p:txBody>
          <a:bodyPr/>
          <a:lstStyle/>
          <a:p>
            <a:r>
              <a:rPr lang="pl-PL" sz="2400" b="1"/>
              <a:t>Znużenie i apatia- powodowane monotonną i długotrwałą pracą</a:t>
            </a:r>
          </a:p>
          <a:p>
            <a:pPr>
              <a:buFontTx/>
              <a:buNone/>
            </a:pPr>
            <a:endParaRPr lang="pl-PL" sz="2400" b="1"/>
          </a:p>
          <a:p>
            <a:pPr>
              <a:buFontTx/>
              <a:buNone/>
            </a:pPr>
            <a:endParaRPr lang="pl-PL" sz="2800" b="1"/>
          </a:p>
        </p:txBody>
      </p:sp>
      <p:pic>
        <p:nvPicPr>
          <p:cNvPr id="20484" name="Picture 4" descr="10"/>
          <p:cNvPicPr>
            <a:picLocks noGrp="1" noChangeAspect="1" noChangeArrowheads="1" noCrop="1"/>
          </p:cNvPicPr>
          <p:nvPr>
            <p:ph sz="half" idx="2"/>
          </p:nvPr>
        </p:nvPicPr>
        <p:blipFill>
          <a:blip r:embed="rId2" cstate="print"/>
          <a:srcRect/>
          <a:stretch>
            <a:fillRect/>
          </a:stretch>
        </p:blipFill>
        <p:spPr>
          <a:xfrm>
            <a:off x="6877050" y="4581525"/>
            <a:ext cx="1944688" cy="1849438"/>
          </a:xfrm>
          <a:noFill/>
          <a:ln/>
        </p:spPr>
      </p:pic>
      <p:sp>
        <p:nvSpPr>
          <p:cNvPr id="20486" name="Rectangle 6"/>
          <p:cNvSpPr>
            <a:spLocks noChangeArrowheads="1"/>
          </p:cNvSpPr>
          <p:nvPr/>
        </p:nvSpPr>
        <p:spPr bwMode="auto">
          <a:xfrm>
            <a:off x="395290" y="4868863"/>
            <a:ext cx="6192837" cy="757130"/>
          </a:xfrm>
          <a:prstGeom prst="rect">
            <a:avLst/>
          </a:prstGeom>
          <a:solidFill>
            <a:srgbClr val="FBF8C3"/>
          </a:solidFill>
          <a:ln w="9525">
            <a:noFill/>
            <a:miter lim="800000"/>
            <a:headEnd/>
            <a:tailEnd/>
          </a:ln>
          <a:effectLst/>
        </p:spPr>
        <p:txBody>
          <a:bodyPr>
            <a:spAutoFit/>
          </a:bodyPr>
          <a:lstStyle/>
          <a:p>
            <a:pPr marL="0" marR="0" lvl="0" indent="0" algn="l" defTabSz="914400" rtl="0" eaLnBrk="1" fontAlgn="base" latinLnBrk="0" hangingPunct="1">
              <a:lnSpc>
                <a:spcPct val="9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Poczucie alienacji-wywołane abstrakcyjnością pracy</a:t>
            </a:r>
          </a:p>
        </p:txBody>
      </p:sp>
      <p:sp>
        <p:nvSpPr>
          <p:cNvPr id="20487" name="Rectangle 7"/>
          <p:cNvSpPr>
            <a:spLocks noChangeArrowheads="1"/>
          </p:cNvSpPr>
          <p:nvPr/>
        </p:nvSpPr>
        <p:spPr bwMode="auto">
          <a:xfrm>
            <a:off x="395288" y="3429000"/>
            <a:ext cx="8496300" cy="757130"/>
          </a:xfrm>
          <a:prstGeom prst="rect">
            <a:avLst/>
          </a:prstGeom>
          <a:solidFill>
            <a:srgbClr val="FBF8C3"/>
          </a:solidFill>
          <a:ln w="9525">
            <a:noFill/>
            <a:miter lim="800000"/>
            <a:headEnd/>
            <a:tailEnd/>
          </a:ln>
          <a:effectLst/>
        </p:spPr>
        <p:txBody>
          <a:bodyPr>
            <a:spAutoFit/>
          </a:bodyPr>
          <a:lstStyle/>
          <a:p>
            <a:pPr marL="0" marR="0" lvl="0" indent="0" algn="l" defTabSz="914400" rtl="0" eaLnBrk="1" fontAlgn="base" latinLnBrk="0" hangingPunct="1">
              <a:lnSpc>
                <a:spcPct val="9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Obciążenia wynikające z konieczności ciągłego skupienia: zmęczenie, trudności w myśleniu, nerwowość</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99E354-8345-45C9-AF85-FCCCB8EBACD6}"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4" name="Rectangle 2"/>
          <p:cNvSpPr>
            <a:spLocks noGrp="1" noChangeArrowheads="1"/>
          </p:cNvSpPr>
          <p:nvPr>
            <p:ph type="title"/>
          </p:nvPr>
        </p:nvSpPr>
        <p:spPr>
          <a:xfrm>
            <a:off x="0" y="274638"/>
            <a:ext cx="9144000" cy="1143000"/>
          </a:xfrm>
          <a:solidFill>
            <a:srgbClr val="FFFF99"/>
          </a:solidFill>
        </p:spPr>
        <p:txBody>
          <a:bodyPr/>
          <a:lstStyle/>
          <a:p>
            <a:r>
              <a:rPr lang="pl-PL" sz="4000" b="1" dirty="0"/>
              <a:t>PROBLEMY ZE WZROKIEM</a:t>
            </a:r>
          </a:p>
        </p:txBody>
      </p:sp>
      <p:sp>
        <p:nvSpPr>
          <p:cNvPr id="8195" name="Rectangle 3"/>
          <p:cNvSpPr>
            <a:spLocks noGrp="1" noChangeArrowheads="1"/>
          </p:cNvSpPr>
          <p:nvPr>
            <p:ph type="body" idx="1"/>
          </p:nvPr>
        </p:nvSpPr>
        <p:spPr>
          <a:xfrm>
            <a:off x="611188" y="1773238"/>
            <a:ext cx="7993062" cy="1397000"/>
          </a:xfrm>
          <a:solidFill>
            <a:srgbClr val="CCFFCC"/>
          </a:solidFill>
        </p:spPr>
        <p:txBody>
          <a:bodyPr/>
          <a:lstStyle/>
          <a:p>
            <a:pPr>
              <a:buFontTx/>
              <a:buNone/>
            </a:pPr>
            <a:r>
              <a:rPr lang="pl-PL" sz="2800" b="1"/>
              <a:t>Długotrwała praca przed ekranem monitora prowadzi do wielu dolegliwości i wad wzroku</a:t>
            </a:r>
          </a:p>
        </p:txBody>
      </p:sp>
      <p:sp>
        <p:nvSpPr>
          <p:cNvPr id="8196" name="Rectangle 4"/>
          <p:cNvSpPr>
            <a:spLocks noChangeArrowheads="1"/>
          </p:cNvSpPr>
          <p:nvPr/>
        </p:nvSpPr>
        <p:spPr bwMode="auto">
          <a:xfrm>
            <a:off x="395288" y="3644900"/>
            <a:ext cx="8229600" cy="2592388"/>
          </a:xfrm>
          <a:prstGeom prst="rect">
            <a:avLst/>
          </a:prstGeom>
          <a:solidFill>
            <a:srgbClr val="CCFFFF"/>
          </a:solid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Na dolegliwości związane ze zmęczeniem oczu skarży się</a:t>
            </a:r>
          </a:p>
        </p:txBody>
      </p:sp>
      <p:sp>
        <p:nvSpPr>
          <p:cNvPr id="8197" name="WordArt 5"/>
          <p:cNvSpPr>
            <a:spLocks noChangeArrowheads="1" noChangeShapeType="1" noTextEdit="1"/>
          </p:cNvSpPr>
          <p:nvPr/>
        </p:nvSpPr>
        <p:spPr bwMode="auto">
          <a:xfrm>
            <a:off x="1403350" y="4797425"/>
            <a:ext cx="6192838" cy="1079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5400" b="0" i="0" u="none" strike="noStrike" kern="10" cap="none" spc="0" normalizeH="0" baseline="0" noProof="0">
                <a:ln w="9525">
                  <a:noFill/>
                  <a:round/>
                  <a:headEnd/>
                  <a:tailEnd/>
                </a:ln>
                <a:solidFill>
                  <a:srgbClr val="660033"/>
                </a:solidFill>
                <a:effectLst>
                  <a:outerShdw dist="35921" dir="2700000" algn="ctr" rotWithShape="0">
                    <a:srgbClr val="C0C0C0">
                      <a:alpha val="80000"/>
                    </a:srgbClr>
                  </a:outerShdw>
                </a:effectLst>
                <a:uLnTx/>
                <a:uFillTx/>
                <a:latin typeface="Impact"/>
                <a:ea typeface="+mn-ea"/>
                <a:cs typeface="+mn-cs"/>
              </a:rPr>
              <a:t>ponad 90% osób</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993690-0A56-41C4-BB5E-DD44C221C9B1}"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0114" name="Rectangle 2"/>
          <p:cNvSpPr>
            <a:spLocks noGrp="1" noChangeArrowheads="1"/>
          </p:cNvSpPr>
          <p:nvPr>
            <p:ph type="title"/>
          </p:nvPr>
        </p:nvSpPr>
        <p:spPr>
          <a:xfrm>
            <a:off x="0" y="274638"/>
            <a:ext cx="9144000" cy="1143000"/>
          </a:xfrm>
          <a:solidFill>
            <a:srgbClr val="FFFF99"/>
          </a:solidFill>
        </p:spPr>
        <p:txBody>
          <a:bodyPr/>
          <a:lstStyle/>
          <a:p>
            <a:r>
              <a:rPr lang="pl-PL" sz="4000" b="1" dirty="0"/>
              <a:t>PROBLEMY MIĘŚNI I STAWÓW</a:t>
            </a:r>
          </a:p>
        </p:txBody>
      </p:sp>
      <p:sp>
        <p:nvSpPr>
          <p:cNvPr id="90115" name="Rectangle 3"/>
          <p:cNvSpPr>
            <a:spLocks noGrp="1" noChangeArrowheads="1"/>
          </p:cNvSpPr>
          <p:nvPr>
            <p:ph type="body" sz="half" idx="1"/>
          </p:nvPr>
        </p:nvSpPr>
        <p:spPr>
          <a:xfrm>
            <a:off x="468315" y="1557340"/>
            <a:ext cx="7775575" cy="388937"/>
          </a:xfrm>
        </p:spPr>
        <p:txBody>
          <a:bodyPr/>
          <a:lstStyle/>
          <a:p>
            <a:pPr>
              <a:lnSpc>
                <a:spcPct val="80000"/>
              </a:lnSpc>
            </a:pPr>
            <a:r>
              <a:rPr lang="pl-PL" sz="2400" b="1"/>
              <a:t>Dolegliwości kręgosłupa i pleców</a:t>
            </a:r>
            <a:r>
              <a:rPr lang="pl-PL" sz="2000" b="1"/>
              <a:t> </a:t>
            </a:r>
          </a:p>
          <a:p>
            <a:pPr>
              <a:lnSpc>
                <a:spcPct val="80000"/>
              </a:lnSpc>
            </a:pPr>
            <a:endParaRPr lang="pl-PL" sz="2000" b="1"/>
          </a:p>
          <a:p>
            <a:pPr>
              <a:lnSpc>
                <a:spcPct val="80000"/>
              </a:lnSpc>
              <a:buFontTx/>
              <a:buNone/>
            </a:pPr>
            <a:endParaRPr lang="pl-PL" sz="2400" b="1"/>
          </a:p>
          <a:p>
            <a:pPr>
              <a:lnSpc>
                <a:spcPct val="80000"/>
              </a:lnSpc>
            </a:pPr>
            <a:endParaRPr lang="pl-PL" sz="2000"/>
          </a:p>
          <a:p>
            <a:pPr algn="ctr">
              <a:lnSpc>
                <a:spcPct val="80000"/>
              </a:lnSpc>
              <a:buFontTx/>
              <a:buNone/>
            </a:pPr>
            <a:endParaRPr lang="pl-PL" sz="2000"/>
          </a:p>
          <a:p>
            <a:pPr>
              <a:lnSpc>
                <a:spcPct val="80000"/>
              </a:lnSpc>
              <a:buFontTx/>
              <a:buNone/>
            </a:pPr>
            <a:endParaRPr lang="pl-PL" sz="2400"/>
          </a:p>
          <a:p>
            <a:pPr>
              <a:lnSpc>
                <a:spcPct val="80000"/>
              </a:lnSpc>
            </a:pPr>
            <a:endParaRPr lang="pl-PL" sz="2400"/>
          </a:p>
        </p:txBody>
      </p:sp>
      <p:sp>
        <p:nvSpPr>
          <p:cNvPr id="90116" name="Rectangle 4"/>
          <p:cNvSpPr>
            <a:spLocks noChangeArrowheads="1"/>
          </p:cNvSpPr>
          <p:nvPr/>
        </p:nvSpPr>
        <p:spPr bwMode="auto">
          <a:xfrm>
            <a:off x="395290" y="4221165"/>
            <a:ext cx="5184775" cy="2016125"/>
          </a:xfrm>
          <a:prstGeom prst="rect">
            <a:avLst/>
          </a:prstGeom>
          <a:solidFill>
            <a:srgbClr val="CCFFCC"/>
          </a:solid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Następstwo nieprawidłowego ułożenia nadgarstka podczas pracy na klawiaturze. </a:t>
            </a:r>
            <a:endParaRPr kumimoji="0" lang="pl-PL" sz="2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90120" name="Picture 8" descr="nadgarstek"/>
          <p:cNvPicPr>
            <a:picLocks noGrp="1" noChangeAspect="1" noChangeArrowheads="1"/>
          </p:cNvPicPr>
          <p:nvPr>
            <p:ph sz="half" idx="2"/>
          </p:nvPr>
        </p:nvPicPr>
        <p:blipFill>
          <a:blip r:embed="rId2" cstate="print"/>
          <a:srcRect/>
          <a:stretch>
            <a:fillRect/>
          </a:stretch>
        </p:blipFill>
        <p:spPr>
          <a:xfrm>
            <a:off x="5724527" y="3749677"/>
            <a:ext cx="3419475" cy="2982913"/>
          </a:xfrm>
          <a:noFill/>
          <a:ln/>
        </p:spPr>
      </p:pic>
      <p:sp>
        <p:nvSpPr>
          <p:cNvPr id="90121" name="Rectangle 9"/>
          <p:cNvSpPr>
            <a:spLocks noChangeArrowheads="1"/>
          </p:cNvSpPr>
          <p:nvPr/>
        </p:nvSpPr>
        <p:spPr bwMode="auto">
          <a:xfrm>
            <a:off x="468315" y="3213100"/>
            <a:ext cx="7775575" cy="457200"/>
          </a:xfrm>
          <a:prstGeom prst="rect">
            <a:avLst/>
          </a:prstGeom>
          <a:solidFill>
            <a:srgbClr val="FBF8C3"/>
          </a:solid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   Zespół cieśni nadgarstka</a:t>
            </a:r>
          </a:p>
        </p:txBody>
      </p:sp>
      <p:sp>
        <p:nvSpPr>
          <p:cNvPr id="90122" name="Rectangle 10"/>
          <p:cNvSpPr>
            <a:spLocks noChangeArrowheads="1"/>
          </p:cNvSpPr>
          <p:nvPr/>
        </p:nvSpPr>
        <p:spPr bwMode="auto">
          <a:xfrm>
            <a:off x="468315" y="2636838"/>
            <a:ext cx="7775575" cy="457200"/>
          </a:xfrm>
          <a:prstGeom prst="rect">
            <a:avLst/>
          </a:prstGeom>
          <a:solidFill>
            <a:srgbClr val="FBF8C3"/>
          </a:solid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   Usztywnienie mięśni</a:t>
            </a:r>
          </a:p>
        </p:txBody>
      </p:sp>
      <p:sp>
        <p:nvSpPr>
          <p:cNvPr id="90123" name="Rectangle 11"/>
          <p:cNvSpPr>
            <a:spLocks noChangeArrowheads="1"/>
          </p:cNvSpPr>
          <p:nvPr/>
        </p:nvSpPr>
        <p:spPr bwMode="auto">
          <a:xfrm>
            <a:off x="468315" y="2060575"/>
            <a:ext cx="7775575" cy="457200"/>
          </a:xfrm>
          <a:prstGeom prst="rect">
            <a:avLst/>
          </a:prstGeom>
          <a:solidFill>
            <a:srgbClr val="FBF8C3"/>
          </a:solid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   RSI (Repetitive Strain- Injury Syndrom)</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A447AB-A4E7-4C17-981E-AF726538CD2F}"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356" name="Rectangle 20"/>
          <p:cNvSpPr>
            <a:spLocks noChangeArrowheads="1"/>
          </p:cNvSpPr>
          <p:nvPr/>
        </p:nvSpPr>
        <p:spPr bwMode="auto">
          <a:xfrm>
            <a:off x="107950" y="1700213"/>
            <a:ext cx="8820150" cy="2952750"/>
          </a:xfrm>
          <a:prstGeom prst="rect">
            <a:avLst/>
          </a:prstGeom>
          <a:solidFill>
            <a:srgbClr val="CCFFCC"/>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Brak możliwości położenie stóp płasko na podłodze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pl-PL" sz="2400" b="1" i="0" u="none" strike="noStrike" kern="1200" cap="none" spc="0" normalizeH="0" baseline="0" noProof="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Zła postawa, brak oparcia i podłokietników</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pl-PL" sz="2400" b="1" i="0" u="none" strike="noStrike" kern="1200" cap="none" spc="0" normalizeH="0" baseline="0" noProof="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Nieprawidłowa wysokość siedzenia i blatu</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pl-PL" sz="2400" b="1" i="0" u="none" strike="noStrike" kern="1200" cap="none" spc="0" normalizeH="0" baseline="0" noProof="0">
              <a:ln>
                <a:noFill/>
              </a:ln>
              <a:solidFill>
                <a:srgbClr val="000000"/>
              </a:solidFill>
              <a:effectLst/>
              <a:uLnTx/>
              <a:uFillTx/>
              <a:latin typeface="Arial" charset="0"/>
              <a:ea typeface="+mn-ea"/>
              <a:cs typeface="+mn-cs"/>
            </a:endParaRPr>
          </a:p>
        </p:txBody>
      </p:sp>
      <p:pic>
        <p:nvPicPr>
          <p:cNvPr id="14357" name="Picture 21" descr="j0195384"/>
          <p:cNvPicPr>
            <a:picLocks noGrp="1" noChangeAspect="1" noChangeArrowheads="1"/>
          </p:cNvPicPr>
          <p:nvPr>
            <p:ph sz="half" idx="2"/>
          </p:nvPr>
        </p:nvPicPr>
        <p:blipFill>
          <a:blip r:embed="rId2" cstate="print"/>
          <a:srcRect/>
          <a:stretch>
            <a:fillRect/>
          </a:stretch>
        </p:blipFill>
        <p:spPr>
          <a:xfrm>
            <a:off x="6804025" y="4797425"/>
            <a:ext cx="1481138" cy="1512888"/>
          </a:xfrm>
          <a:noFill/>
          <a:ln/>
        </p:spPr>
      </p:pic>
      <p:sp>
        <p:nvSpPr>
          <p:cNvPr id="14359" name="Rectangle 23"/>
          <p:cNvSpPr>
            <a:spLocks noGrp="1" noChangeArrowheads="1"/>
          </p:cNvSpPr>
          <p:nvPr>
            <p:ph type="title"/>
          </p:nvPr>
        </p:nvSpPr>
        <p:spPr>
          <a:xfrm>
            <a:off x="1" y="274638"/>
            <a:ext cx="9144000" cy="1143000"/>
          </a:xfrm>
          <a:solidFill>
            <a:srgbClr val="FFFF99"/>
          </a:solidFill>
          <a:ln/>
        </p:spPr>
        <p:txBody>
          <a:bodyPr/>
          <a:lstStyle/>
          <a:p>
            <a:r>
              <a:rPr lang="pl-PL" sz="3600" b="1" dirty="0"/>
              <a:t>PRZYCZYNY –ZMIAN W POSTAWIE</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7E1603-D165-4D1A-A101-DD0FB510BA37}"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1140" name="Rectangle 4"/>
          <p:cNvSpPr>
            <a:spLocks noChangeArrowheads="1"/>
          </p:cNvSpPr>
          <p:nvPr/>
        </p:nvSpPr>
        <p:spPr bwMode="auto">
          <a:xfrm>
            <a:off x="323852" y="1700215"/>
            <a:ext cx="8640763" cy="2376487"/>
          </a:xfrm>
          <a:prstGeom prst="rect">
            <a:avLst/>
          </a:prstGeom>
          <a:solidFill>
            <a:srgbClr val="CCFFFF"/>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Zginanie nadgarstka i opieranie o powierzchnię</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pl-PL" sz="2400" b="1" i="0" u="none" strike="noStrike" kern="1200" cap="none" spc="0" normalizeH="0" baseline="0" noProof="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Ciągły kontakt łokci z blatem</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pl-PL" sz="2400" b="1" i="0" u="none" strike="noStrike" kern="1200" cap="none" spc="0" normalizeH="0" baseline="0" noProof="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Nacisk na mięśnie nóg spowodowany brakiem miejsca</a:t>
            </a:r>
          </a:p>
        </p:txBody>
      </p:sp>
      <p:pic>
        <p:nvPicPr>
          <p:cNvPr id="91141" name="Picture 5" descr="j0195384"/>
          <p:cNvPicPr>
            <a:picLocks noGrp="1" noChangeAspect="1" noChangeArrowheads="1"/>
          </p:cNvPicPr>
          <p:nvPr>
            <p:ph sz="half" idx="2"/>
          </p:nvPr>
        </p:nvPicPr>
        <p:blipFill>
          <a:blip r:embed="rId2" cstate="print"/>
          <a:srcRect/>
          <a:stretch>
            <a:fillRect/>
          </a:stretch>
        </p:blipFill>
        <p:spPr>
          <a:xfrm>
            <a:off x="4211640" y="4581525"/>
            <a:ext cx="1481137" cy="1512888"/>
          </a:xfrm>
          <a:noFill/>
          <a:ln/>
        </p:spPr>
      </p:pic>
      <p:sp>
        <p:nvSpPr>
          <p:cNvPr id="91143" name="Rectangle 7"/>
          <p:cNvSpPr>
            <a:spLocks noGrp="1" noChangeArrowheads="1"/>
          </p:cNvSpPr>
          <p:nvPr>
            <p:ph type="title"/>
          </p:nvPr>
        </p:nvSpPr>
        <p:spPr>
          <a:xfrm>
            <a:off x="0" y="274638"/>
            <a:ext cx="9144000" cy="1143000"/>
          </a:xfrm>
          <a:solidFill>
            <a:srgbClr val="FFFF99"/>
          </a:solidFill>
          <a:ln/>
        </p:spPr>
        <p:txBody>
          <a:bodyPr/>
          <a:lstStyle/>
          <a:p>
            <a:r>
              <a:rPr lang="pl-PL" sz="4000" b="1" dirty="0"/>
              <a:t>PRZYCZYNY DOLEGLIWOŚCI - NACISK</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303960-F489-4EDC-B995-5EA77BA09500}"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4578" name="Rectangle 2"/>
          <p:cNvSpPr>
            <a:spLocks noGrp="1" noChangeArrowheads="1"/>
          </p:cNvSpPr>
          <p:nvPr>
            <p:ph type="title"/>
          </p:nvPr>
        </p:nvSpPr>
        <p:spPr>
          <a:xfrm>
            <a:off x="0" y="274638"/>
            <a:ext cx="9144000" cy="1143000"/>
          </a:xfrm>
          <a:solidFill>
            <a:srgbClr val="FFFF99"/>
          </a:solidFill>
        </p:spPr>
        <p:txBody>
          <a:bodyPr/>
          <a:lstStyle/>
          <a:p>
            <a:r>
              <a:rPr lang="pl-PL" sz="3600" b="1"/>
              <a:t>PRZYCZYNY DOLEGLIWOŚCI - RUCH</a:t>
            </a:r>
          </a:p>
        </p:txBody>
      </p:sp>
      <p:sp>
        <p:nvSpPr>
          <p:cNvPr id="24579" name="Rectangle 3"/>
          <p:cNvSpPr>
            <a:spLocks noGrp="1" noChangeArrowheads="1"/>
          </p:cNvSpPr>
          <p:nvPr>
            <p:ph type="body" sz="half" idx="1"/>
          </p:nvPr>
        </p:nvSpPr>
        <p:spPr>
          <a:xfrm>
            <a:off x="250825" y="1600200"/>
            <a:ext cx="8713788" cy="2692400"/>
          </a:xfrm>
        </p:spPr>
        <p:txBody>
          <a:bodyPr/>
          <a:lstStyle/>
          <a:p>
            <a:r>
              <a:rPr lang="pl-PL" sz="2800" b="1"/>
              <a:t>Pisanie na klawiaturze</a:t>
            </a:r>
          </a:p>
          <a:p>
            <a:endParaRPr lang="pl-PL" sz="2800" b="1"/>
          </a:p>
          <a:p>
            <a:r>
              <a:rPr lang="pl-PL" sz="2800" b="1"/>
              <a:t>Ciągły ruch ręką i ramieniem przy pracy myszką</a:t>
            </a:r>
          </a:p>
          <a:p>
            <a:endParaRPr lang="pl-PL" sz="2800" b="1"/>
          </a:p>
          <a:p>
            <a:r>
              <a:rPr lang="pl-PL" sz="2800" b="1"/>
              <a:t>Sięganie po dokumenty będące powyżej ramion</a:t>
            </a:r>
          </a:p>
          <a:p>
            <a:endParaRPr lang="pl-PL" sz="2800" b="1"/>
          </a:p>
        </p:txBody>
      </p:sp>
      <p:pic>
        <p:nvPicPr>
          <p:cNvPr id="24582" name="Picture 6" descr="j0195384"/>
          <p:cNvPicPr>
            <a:picLocks noGrp="1" noChangeAspect="1" noChangeArrowheads="1"/>
          </p:cNvPicPr>
          <p:nvPr>
            <p:ph sz="half" idx="2"/>
          </p:nvPr>
        </p:nvPicPr>
        <p:blipFill>
          <a:blip r:embed="rId2" cstate="print"/>
          <a:srcRect/>
          <a:stretch>
            <a:fillRect/>
          </a:stretch>
        </p:blipFill>
        <p:spPr>
          <a:xfrm>
            <a:off x="3779840" y="4652965"/>
            <a:ext cx="1481137" cy="1512887"/>
          </a:xfrm>
          <a:noFill/>
          <a:ln/>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6DE84B-66CA-448D-8FF2-29CAB4857205}"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6018" name="Rectangle 2"/>
          <p:cNvSpPr>
            <a:spLocks noGrp="1" noChangeArrowheads="1"/>
          </p:cNvSpPr>
          <p:nvPr>
            <p:ph type="title"/>
          </p:nvPr>
        </p:nvSpPr>
        <p:spPr>
          <a:xfrm>
            <a:off x="0" y="549275"/>
            <a:ext cx="9144000" cy="863600"/>
          </a:xfrm>
          <a:solidFill>
            <a:srgbClr val="FFFF99"/>
          </a:solidFill>
        </p:spPr>
        <p:txBody>
          <a:bodyPr/>
          <a:lstStyle/>
          <a:p>
            <a:r>
              <a:rPr lang="pl-PL" sz="4000" b="1" dirty="0"/>
              <a:t>PRZYCZYNY CHORÓB</a:t>
            </a:r>
          </a:p>
        </p:txBody>
      </p:sp>
      <p:sp>
        <p:nvSpPr>
          <p:cNvPr id="86019" name="Rectangle 3"/>
          <p:cNvSpPr>
            <a:spLocks noGrp="1" noChangeArrowheads="1"/>
          </p:cNvSpPr>
          <p:nvPr>
            <p:ph type="body" idx="1"/>
          </p:nvPr>
        </p:nvSpPr>
        <p:spPr>
          <a:xfrm>
            <a:off x="0" y="1989140"/>
            <a:ext cx="9144000" cy="2663825"/>
          </a:xfrm>
          <a:solidFill>
            <a:srgbClr val="CCFFCC"/>
          </a:solidFill>
        </p:spPr>
        <p:txBody>
          <a:bodyPr/>
          <a:lstStyle/>
          <a:p>
            <a:pPr marL="609600" indent="-609600"/>
            <a:r>
              <a:rPr lang="pl-PL" sz="2800" b="1"/>
              <a:t>Przeciążenia układu mięśniowo – szkieletowego</a:t>
            </a:r>
          </a:p>
          <a:p>
            <a:pPr marL="609600" indent="-609600"/>
            <a:endParaRPr lang="pl-PL" sz="2800" b="1"/>
          </a:p>
          <a:p>
            <a:pPr marL="609600" indent="-609600"/>
            <a:r>
              <a:rPr lang="pl-PL" sz="2800" b="1"/>
              <a:t>Uciski na nerwy</a:t>
            </a:r>
          </a:p>
          <a:p>
            <a:pPr marL="609600" indent="-609600"/>
            <a:endParaRPr lang="pl-PL" sz="2800" b="1"/>
          </a:p>
          <a:p>
            <a:pPr marL="609600" indent="-609600"/>
            <a:r>
              <a:rPr lang="pl-PL" sz="2800" b="1"/>
              <a:t>Uciski na naczynia krwionośne</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9246" y="342952"/>
            <a:ext cx="9144000" cy="1143000"/>
          </a:xfrm>
          <a:solidFill>
            <a:srgbClr val="CCFFFF"/>
          </a:solidFill>
        </p:spPr>
        <p:txBody>
          <a:bodyPr/>
          <a:lstStyle/>
          <a:p>
            <a:r>
              <a:rPr lang="pl-PL" sz="4000" b="1" dirty="0"/>
              <a:t>ISTOTA ZAGROŻENIA</a:t>
            </a:r>
          </a:p>
        </p:txBody>
      </p:sp>
      <p:sp>
        <p:nvSpPr>
          <p:cNvPr id="108548" name="Rectangle 4"/>
          <p:cNvSpPr>
            <a:spLocks noGrp="1" noChangeArrowheads="1"/>
          </p:cNvSpPr>
          <p:nvPr>
            <p:ph sz="half" idx="2"/>
          </p:nvPr>
        </p:nvSpPr>
        <p:spPr>
          <a:xfrm>
            <a:off x="255523" y="3212976"/>
            <a:ext cx="8651446" cy="3456384"/>
          </a:xfrm>
          <a:solidFill>
            <a:srgbClr val="FFFF99"/>
          </a:solidFill>
        </p:spPr>
        <p:txBody>
          <a:bodyPr/>
          <a:lstStyle/>
          <a:p>
            <a:r>
              <a:rPr lang="pl-PL" sz="2400" b="1" dirty="0"/>
              <a:t>Aby je w pełni opisać należy rozpoznać:</a:t>
            </a:r>
          </a:p>
          <a:p>
            <a:pPr lvl="1"/>
            <a:r>
              <a:rPr lang="pl-PL" sz="2000" b="1" u="sng" dirty="0"/>
              <a:t>naturę źródła energii </a:t>
            </a:r>
            <a:r>
              <a:rPr lang="pl-PL" sz="2000" b="1" dirty="0"/>
              <a:t>– czyli czynniki zagrażające, którymi mogą być wszelkie media posiadające energię  przewyższającą próg odporności ofiary ( człowiek, mienie i środowisko),</a:t>
            </a:r>
          </a:p>
          <a:p>
            <a:pPr lvl="1"/>
            <a:r>
              <a:rPr lang="pl-PL" sz="2000" b="1" u="sng" dirty="0"/>
              <a:t>możliwości jej działania </a:t>
            </a:r>
            <a:r>
              <a:rPr lang="pl-PL" sz="2000" b="1" dirty="0"/>
              <a:t>– czyli sytuacje zagrożenia, tzn. okoliczności, w których ludzie, mienie lub środowisko są eksponowane na czynniki zagrażające,</a:t>
            </a:r>
          </a:p>
          <a:p>
            <a:pPr lvl="1"/>
            <a:r>
              <a:rPr lang="pl-PL" sz="2000" b="1" u="sng" dirty="0"/>
              <a:t>formę oddziaływania </a:t>
            </a:r>
            <a:r>
              <a:rPr lang="pl-PL" sz="2000" b="1" dirty="0"/>
              <a:t>– czyli zdarzenia szkodliwe, tzn. wydarzenia w których sytuacje zagrożenia przeradzają się w szkodę.</a:t>
            </a:r>
          </a:p>
        </p:txBody>
      </p:sp>
      <p:sp>
        <p:nvSpPr>
          <p:cNvPr id="5" name="Rectangle 3"/>
          <p:cNvSpPr txBox="1">
            <a:spLocks noChangeArrowheads="1"/>
          </p:cNvSpPr>
          <p:nvPr/>
        </p:nvSpPr>
        <p:spPr bwMode="auto">
          <a:xfrm>
            <a:off x="245361" y="1757608"/>
            <a:ext cx="8643998" cy="1152769"/>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buFontTx/>
              <a:buChar char="•"/>
              <a:defRPr/>
            </a:pPr>
            <a:r>
              <a:rPr lang="pl-PL" b="1" u="sng" kern="0" dirty="0">
                <a:latin typeface="+mn-lt"/>
              </a:rPr>
              <a:t>Zagrożenie</a:t>
            </a:r>
            <a:r>
              <a:rPr lang="pl-PL" b="1" kern="0" dirty="0">
                <a:latin typeface="+mn-lt"/>
              </a:rPr>
              <a:t> to pojęcie ogólne, obejmujące ogół czynników i zjawisk towarzyszących oddziaływaniu energii  niszczącej na ludzi, mienie lub środowisko.</a:t>
            </a:r>
          </a:p>
        </p:txBody>
      </p:sp>
    </p:spTree>
    <p:extLst>
      <p:ext uri="{BB962C8B-B14F-4D97-AF65-F5344CB8AC3E}">
        <p14:creationId xmlns:p14="http://schemas.microsoft.com/office/powerpoint/2010/main" val="37440797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558FA9-8500-4E15-A342-6DBC7DA77353}"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42" name="Rectangle 2"/>
          <p:cNvSpPr>
            <a:spLocks noGrp="1" noChangeArrowheads="1"/>
          </p:cNvSpPr>
          <p:nvPr>
            <p:ph type="title"/>
          </p:nvPr>
        </p:nvSpPr>
        <p:spPr>
          <a:xfrm>
            <a:off x="0" y="274638"/>
            <a:ext cx="9144000" cy="1066800"/>
          </a:xfrm>
          <a:solidFill>
            <a:srgbClr val="FFFF99"/>
          </a:solidFill>
        </p:spPr>
        <p:txBody>
          <a:bodyPr/>
          <a:lstStyle/>
          <a:p>
            <a:r>
              <a:rPr lang="pl-PL" sz="4000" b="1" dirty="0"/>
              <a:t>CHOROBY OCZU</a:t>
            </a:r>
          </a:p>
        </p:txBody>
      </p:sp>
      <p:pic>
        <p:nvPicPr>
          <p:cNvPr id="10244" name="Picture 4" descr="oczy1"/>
          <p:cNvPicPr>
            <a:picLocks noGrp="1" noChangeAspect="1" noChangeArrowheads="1" noCrop="1"/>
          </p:cNvPicPr>
          <p:nvPr>
            <p:ph idx="4294967295"/>
          </p:nvPr>
        </p:nvPicPr>
        <p:blipFill>
          <a:blip r:embed="rId2" cstate="print"/>
          <a:srcRect/>
          <a:stretch>
            <a:fillRect/>
          </a:stretch>
        </p:blipFill>
        <p:spPr>
          <a:xfrm>
            <a:off x="3492500" y="4868863"/>
            <a:ext cx="2160588" cy="273050"/>
          </a:xfrm>
          <a:noFill/>
          <a:ln/>
        </p:spPr>
      </p:pic>
      <p:graphicFrame>
        <p:nvGraphicFramePr>
          <p:cNvPr id="2" name="Diagram 1"/>
          <p:cNvGraphicFramePr/>
          <p:nvPr/>
        </p:nvGraphicFramePr>
        <p:xfrm>
          <a:off x="2" y="1412877"/>
          <a:ext cx="8893175" cy="5229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7BFBE9-B4CD-4C1A-B104-E28EB5C623C5}"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8546" name="Rectangle 2"/>
          <p:cNvSpPr>
            <a:spLocks noGrp="1" noChangeArrowheads="1"/>
          </p:cNvSpPr>
          <p:nvPr>
            <p:ph type="title"/>
          </p:nvPr>
        </p:nvSpPr>
        <p:spPr>
          <a:xfrm>
            <a:off x="0" y="476250"/>
            <a:ext cx="9144000" cy="922338"/>
          </a:xfrm>
          <a:solidFill>
            <a:srgbClr val="FFFF99"/>
          </a:solidFill>
        </p:spPr>
        <p:txBody>
          <a:bodyPr/>
          <a:lstStyle/>
          <a:p>
            <a:r>
              <a:rPr lang="pl-PL" sz="4000" b="1" dirty="0"/>
              <a:t>ZAGADNIENIA</a:t>
            </a:r>
          </a:p>
        </p:txBody>
      </p:sp>
      <p:sp>
        <p:nvSpPr>
          <p:cNvPr id="108547" name="Rectangle 3"/>
          <p:cNvSpPr>
            <a:spLocks noGrp="1" noChangeArrowheads="1"/>
          </p:cNvSpPr>
          <p:nvPr>
            <p:ph type="body" idx="1"/>
          </p:nvPr>
        </p:nvSpPr>
        <p:spPr>
          <a:xfrm>
            <a:off x="468313" y="2349500"/>
            <a:ext cx="8229600" cy="2736850"/>
          </a:xfrm>
          <a:solidFill>
            <a:srgbClr val="CCFFCC"/>
          </a:solidFill>
        </p:spPr>
        <p:txBody>
          <a:bodyPr/>
          <a:lstStyle/>
          <a:p>
            <a:r>
              <a:rPr lang="pl-PL" sz="2800" b="1">
                <a:solidFill>
                  <a:srgbClr val="000000"/>
                </a:solidFill>
              </a:rPr>
              <a:t>Identyfikacja czynników ryzyka</a:t>
            </a:r>
          </a:p>
          <a:p>
            <a:r>
              <a:rPr lang="pl-PL" sz="2800" b="1">
                <a:solidFill>
                  <a:srgbClr val="000000"/>
                </a:solidFill>
              </a:rPr>
              <a:t>Sposoby oceny czynników ryzyka</a:t>
            </a:r>
          </a:p>
          <a:p>
            <a:r>
              <a:rPr lang="pl-PL" sz="2800" b="1">
                <a:solidFill>
                  <a:srgbClr val="000000"/>
                </a:solidFill>
              </a:rPr>
              <a:t>Programy redukcji ryzyka</a:t>
            </a:r>
          </a:p>
          <a:p>
            <a:r>
              <a:rPr lang="pl-PL" sz="2800" b="1">
                <a:solidFill>
                  <a:srgbClr val="000000"/>
                </a:solidFill>
              </a:rPr>
              <a:t>Praktyczne sposoby redukcji ryzyka</a:t>
            </a:r>
          </a:p>
          <a:p>
            <a:r>
              <a:rPr lang="pl-PL" sz="2800" b="1">
                <a:solidFill>
                  <a:srgbClr val="000000"/>
                </a:solidFill>
              </a:rPr>
              <a:t>Monitorowanie poziomów zagrożeń </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FE8CAC-2839-47FE-8D29-C7DF2B51437A}" type="slidenum">
              <a:rPr kumimoji="0" lang="pl-PL"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pl-PL"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1746" name="Rectangle 2"/>
          <p:cNvSpPr>
            <a:spLocks noGrp="1" noChangeArrowheads="1"/>
          </p:cNvSpPr>
          <p:nvPr>
            <p:ph type="title"/>
          </p:nvPr>
        </p:nvSpPr>
        <p:spPr>
          <a:xfrm>
            <a:off x="0" y="476250"/>
            <a:ext cx="9144000" cy="922338"/>
          </a:xfrm>
          <a:solidFill>
            <a:srgbClr val="FFFF99"/>
          </a:solidFill>
        </p:spPr>
        <p:txBody>
          <a:bodyPr/>
          <a:lstStyle/>
          <a:p>
            <a:r>
              <a:rPr lang="pl-PL" sz="4000" b="1" dirty="0"/>
              <a:t>BIBLIOGRAFIA</a:t>
            </a:r>
          </a:p>
        </p:txBody>
      </p:sp>
      <p:sp>
        <p:nvSpPr>
          <p:cNvPr id="31747" name="Rectangle 3"/>
          <p:cNvSpPr>
            <a:spLocks noGrp="1" noChangeArrowheads="1"/>
          </p:cNvSpPr>
          <p:nvPr>
            <p:ph type="body" idx="1"/>
          </p:nvPr>
        </p:nvSpPr>
        <p:spPr>
          <a:xfrm>
            <a:off x="0" y="1398588"/>
            <a:ext cx="9143999" cy="5459411"/>
          </a:xfrm>
          <a:solidFill>
            <a:srgbClr val="CCFFCC"/>
          </a:solidFill>
        </p:spPr>
        <p:txBody>
          <a:bodyPr/>
          <a:lstStyle/>
          <a:p>
            <a:r>
              <a:rPr lang="pl-PL" sz="2400" b="1" u="sng" dirty="0" err="1"/>
              <a:t>Esen</a:t>
            </a:r>
            <a:r>
              <a:rPr lang="pl-PL" sz="2400" b="1" u="sng" dirty="0"/>
              <a:t> H., </a:t>
            </a:r>
            <a:r>
              <a:rPr lang="pl-PL" sz="2400" b="1" u="sng" dirty="0" err="1"/>
              <a:t>Hatđpoğlu</a:t>
            </a:r>
            <a:r>
              <a:rPr lang="pl-PL" sz="2400" b="1" u="sng" dirty="0"/>
              <a:t> T., and </a:t>
            </a:r>
            <a:r>
              <a:rPr lang="pl-PL" sz="2400" b="1" u="sng" dirty="0" err="1"/>
              <a:t>Fiğlali</a:t>
            </a:r>
            <a:r>
              <a:rPr lang="pl-PL" sz="2400" b="1" u="sng" dirty="0"/>
              <a:t> N.: </a:t>
            </a:r>
            <a:r>
              <a:rPr lang="en-US" sz="2400" b="1" dirty="0"/>
              <a:t>Analysis of Working Postures in Tire Production</a:t>
            </a:r>
            <a:r>
              <a:rPr lang="pl-PL" sz="2400" b="1" dirty="0"/>
              <a:t> </a:t>
            </a:r>
            <a:r>
              <a:rPr lang="pl-PL" sz="2400" b="1" dirty="0" err="1"/>
              <a:t>Sector</a:t>
            </a:r>
            <a:r>
              <a:rPr lang="pl-PL" sz="2400" b="1" dirty="0"/>
              <a:t> by OWAS Method. </a:t>
            </a:r>
            <a:r>
              <a:rPr lang="en-US" sz="2400" b="1" dirty="0"/>
              <a:t>Proceedings of the World Congress on Engineering</a:t>
            </a:r>
            <a:r>
              <a:rPr lang="pl-PL" sz="2400" b="1" dirty="0"/>
              <a:t>. London 2015.</a:t>
            </a:r>
          </a:p>
          <a:p>
            <a:r>
              <a:rPr lang="pl-PL" sz="2400" b="1" u="sng" dirty="0"/>
              <a:t>Groborz A. Juliszewski T. Gonciarz M.: </a:t>
            </a:r>
            <a:r>
              <a:rPr lang="pl-PL" sz="2400" b="1" dirty="0"/>
              <a:t>Analiza obciążeń na podstawie wskaźnika tętna i obciążeń statycznych metodą OWAS. </a:t>
            </a:r>
            <a:r>
              <a:rPr lang="pl-PL" sz="2400" b="1" dirty="0" err="1"/>
              <a:t>Journal</a:t>
            </a:r>
            <a:r>
              <a:rPr lang="pl-PL" sz="2400" b="1" dirty="0"/>
              <a:t> </a:t>
            </a:r>
            <a:r>
              <a:rPr lang="pl-PL" sz="2400" b="1" dirty="0" err="1"/>
              <a:t>Edited</a:t>
            </a:r>
            <a:r>
              <a:rPr lang="pl-PL" sz="2400" b="1" dirty="0"/>
              <a:t> by </a:t>
            </a:r>
            <a:r>
              <a:rPr lang="pl-PL" sz="2400" b="1" dirty="0" err="1"/>
              <a:t>Medical</a:t>
            </a:r>
            <a:r>
              <a:rPr lang="pl-PL" sz="2400" b="1" dirty="0"/>
              <a:t> College- </a:t>
            </a:r>
            <a:r>
              <a:rPr lang="pl-PL" sz="2400" b="1" dirty="0" err="1"/>
              <a:t>Jagielonian</a:t>
            </a:r>
            <a:r>
              <a:rPr lang="pl-PL" sz="2400" b="1" dirty="0"/>
              <a:t> University 2005.</a:t>
            </a:r>
          </a:p>
          <a:p>
            <a:r>
              <a:rPr lang="pl-PL" sz="2400" b="1" u="sng" dirty="0"/>
              <a:t>Horst W.:</a:t>
            </a:r>
            <a:r>
              <a:rPr lang="pl-PL" sz="2400" b="1" dirty="0"/>
              <a:t> Ryzyko zawodowe na stanowisku pracy, Część 1 Ergonomiczne czynniki ryzyka, Wyd. Politechniki Poznańskiej, Poznań 2004.</a:t>
            </a:r>
          </a:p>
          <a:p>
            <a:r>
              <a:rPr lang="pl-PL" sz="2400" b="1" u="sng" dirty="0"/>
              <a:t>Lasota M.: </a:t>
            </a:r>
            <a:r>
              <a:rPr lang="pl-PL" sz="2400" b="1" dirty="0"/>
              <a:t>Obciążenie układu mięśniowo-szkieletowego operatorów w procesie produkcji części samochodowych. WS Zarządzania Ochroną Pracy. Zeszyt nr 1 Katowice 2014.</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3" y="1628800"/>
            <a:ext cx="8064897" cy="1803396"/>
          </a:xfrm>
          <a:solidFill>
            <a:srgbClr val="CCFFFF"/>
          </a:solidFill>
          <a:ln>
            <a:solidFill>
              <a:srgbClr val="CCFFFF"/>
            </a:solidFill>
          </a:ln>
        </p:spPr>
        <p:txBody>
          <a:bodyPr>
            <a:noAutofit/>
          </a:bodyPr>
          <a:lstStyle/>
          <a:p>
            <a:r>
              <a:rPr lang="pl-PL" dirty="0">
                <a:solidFill>
                  <a:schemeClr val="tx1"/>
                </a:solidFill>
                <a:latin typeface="Arial" pitchFamily="34" charset="0"/>
                <a:cs typeface="Arial" pitchFamily="34" charset="0"/>
              </a:rPr>
              <a:t>ZAGROŻENIA BIOLOGICZNE </a:t>
            </a:r>
            <a:endParaRPr lang="pl-PL" dirty="0">
              <a:solidFill>
                <a:schemeClr val="tx1"/>
              </a:solidFill>
              <a:latin typeface="Tahoma" pitchFamily="34" charset="0"/>
            </a:endParaRPr>
          </a:p>
        </p:txBody>
      </p:sp>
      <p:sp>
        <p:nvSpPr>
          <p:cNvPr id="4" name="Rectangle 3"/>
          <p:cNvSpPr>
            <a:spLocks noGrp="1" noChangeArrowheads="1"/>
          </p:cNvSpPr>
          <p:nvPr>
            <p:ph type="subTitle" idx="1"/>
          </p:nvPr>
        </p:nvSpPr>
        <p:spPr>
          <a:xfrm>
            <a:off x="1371600" y="3886200"/>
            <a:ext cx="6400800" cy="1752600"/>
          </a:xfrm>
          <a:solidFill>
            <a:srgbClr val="CCFFCC"/>
          </a:solidFill>
          <a:ln>
            <a:noFill/>
          </a:ln>
        </p:spPr>
        <p:txBody>
          <a:bodyPr/>
          <a:lstStyle/>
          <a:p>
            <a:endParaRPr lang="pl-PL" dirty="0"/>
          </a:p>
          <a:p>
            <a:r>
              <a:rPr lang="pl-PL" b="1" dirty="0">
                <a:solidFill>
                  <a:schemeClr val="tx1"/>
                </a:solidFill>
                <a:latin typeface="Arial" pitchFamily="34" charset="0"/>
                <a:cs typeface="Arial" pitchFamily="34" charset="0"/>
              </a:rPr>
              <a:t>IDENTYFIKA</a:t>
            </a:r>
          </a:p>
          <a:p>
            <a:r>
              <a:rPr lang="pl-PL" b="1" dirty="0">
                <a:solidFill>
                  <a:schemeClr val="tx1"/>
                </a:solidFill>
                <a:latin typeface="Arial" pitchFamily="34" charset="0"/>
                <a:cs typeface="Arial" pitchFamily="34" charset="0"/>
              </a:rPr>
              <a:t>ZAGROŻEŃ ZAWODOWYCH</a:t>
            </a:r>
          </a:p>
        </p:txBody>
      </p:sp>
    </p:spTree>
  </p:cSld>
  <p:clrMapOvr>
    <a:masterClrMapping/>
  </p:clrMapOvr>
  <p:transition advClick="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89031C-4CDF-40DA-9AE4-22425FE70F50}"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pl-PL" sz="1400" b="0" i="0" u="none" strike="noStrike" kern="1200" cap="none" spc="0" normalizeH="0" baseline="0" noProof="0" dirty="0">
              <a:ln>
                <a:noFill/>
              </a:ln>
              <a:solidFill>
                <a:srgbClr val="800000"/>
              </a:solidFill>
              <a:effectLst/>
              <a:uLnTx/>
              <a:uFillTx/>
              <a:latin typeface="Comic Sans MS"/>
              <a:ea typeface="+mn-ea"/>
              <a:cs typeface="+mn-cs"/>
            </a:endParaRPr>
          </a:p>
        </p:txBody>
      </p:sp>
      <p:sp>
        <p:nvSpPr>
          <p:cNvPr id="14339" name="Rectangle 3"/>
          <p:cNvSpPr>
            <a:spLocks noGrp="1" noChangeArrowheads="1"/>
          </p:cNvSpPr>
          <p:nvPr>
            <p:ph type="body" idx="1"/>
          </p:nvPr>
        </p:nvSpPr>
        <p:spPr>
          <a:xfrm>
            <a:off x="214283" y="2000240"/>
            <a:ext cx="8786875" cy="4159266"/>
          </a:xfrm>
          <a:solidFill>
            <a:srgbClr val="CCFF99"/>
          </a:solidFill>
          <a:ln>
            <a:solidFill>
              <a:srgbClr val="FFCCCC"/>
            </a:solidFill>
          </a:ln>
        </p:spPr>
        <p:txBody>
          <a:bodyPr/>
          <a:lstStyle/>
          <a:p>
            <a:pPr>
              <a:lnSpc>
                <a:spcPct val="90000"/>
              </a:lnSpc>
              <a:buClr>
                <a:schemeClr val="tx2"/>
              </a:buClr>
              <a:buFont typeface="Arial" pitchFamily="34" charset="0"/>
              <a:buChar char="•"/>
            </a:pPr>
            <a:r>
              <a:rPr lang="pl-PL" sz="2400" b="1" dirty="0">
                <a:solidFill>
                  <a:schemeClr val="tx1"/>
                </a:solidFill>
                <a:latin typeface="Arial" pitchFamily="34" charset="0"/>
                <a:cs typeface="Arial" pitchFamily="34" charset="0"/>
              </a:rPr>
              <a:t>Szkodliwe czynniki biologiczne</a:t>
            </a:r>
          </a:p>
          <a:p>
            <a:pPr>
              <a:lnSpc>
                <a:spcPct val="90000"/>
              </a:lnSpc>
              <a:buClr>
                <a:schemeClr val="tx2"/>
              </a:buClr>
              <a:buFont typeface="Arial" pitchFamily="34" charset="0"/>
              <a:buChar char="•"/>
            </a:pPr>
            <a:r>
              <a:rPr lang="pl-PL" sz="2400" b="1" dirty="0">
                <a:solidFill>
                  <a:schemeClr val="tx1"/>
                </a:solidFill>
                <a:latin typeface="Arial" pitchFamily="34" charset="0"/>
                <a:cs typeface="Arial" pitchFamily="34" charset="0"/>
              </a:rPr>
              <a:t>Prace i populacje narażonych pracowników</a:t>
            </a:r>
          </a:p>
          <a:p>
            <a:pPr>
              <a:lnSpc>
                <a:spcPct val="90000"/>
              </a:lnSpc>
              <a:buClr>
                <a:schemeClr val="tx2"/>
              </a:buClr>
              <a:buFont typeface="Arial" pitchFamily="34" charset="0"/>
              <a:buChar char="•"/>
            </a:pPr>
            <a:r>
              <a:rPr lang="pl-PL" sz="2400" b="1" dirty="0">
                <a:solidFill>
                  <a:schemeClr val="tx1"/>
                </a:solidFill>
                <a:latin typeface="Arial" pitchFamily="34" charset="0"/>
                <a:cs typeface="Arial" pitchFamily="34" charset="0"/>
              </a:rPr>
              <a:t>Klasyfikacja czynników biologicznych</a:t>
            </a:r>
          </a:p>
          <a:p>
            <a:pPr>
              <a:lnSpc>
                <a:spcPct val="90000"/>
              </a:lnSpc>
              <a:buClr>
                <a:schemeClr val="tx2"/>
              </a:buClr>
              <a:buFont typeface="Arial" pitchFamily="34" charset="0"/>
              <a:buChar char="•"/>
            </a:pPr>
            <a:r>
              <a:rPr lang="pl-PL" sz="2400" b="1" dirty="0">
                <a:solidFill>
                  <a:schemeClr val="tx1"/>
                </a:solidFill>
                <a:latin typeface="Arial" pitchFamily="34" charset="0"/>
                <a:cs typeface="Arial" pitchFamily="34" charset="0"/>
              </a:rPr>
              <a:t>Elementy bioterroryzmu</a:t>
            </a:r>
          </a:p>
          <a:p>
            <a:pPr>
              <a:lnSpc>
                <a:spcPct val="90000"/>
              </a:lnSpc>
              <a:buClr>
                <a:schemeClr val="tx2"/>
              </a:buClr>
              <a:buFont typeface="Arial" pitchFamily="34" charset="0"/>
              <a:buChar char="•"/>
            </a:pPr>
            <a:r>
              <a:rPr lang="pl-PL" sz="2400" b="1" dirty="0">
                <a:solidFill>
                  <a:schemeClr val="tx1"/>
                </a:solidFill>
                <a:latin typeface="Arial" pitchFamily="34" charset="0"/>
                <a:cs typeface="Arial" pitchFamily="34" charset="0"/>
              </a:rPr>
              <a:t>Ocena ryzyka narażenia na czynniki biologiczne</a:t>
            </a:r>
          </a:p>
          <a:p>
            <a:pPr>
              <a:lnSpc>
                <a:spcPct val="90000"/>
              </a:lnSpc>
              <a:buClr>
                <a:schemeClr val="tx2"/>
              </a:buClr>
              <a:buFont typeface="Arial" pitchFamily="34" charset="0"/>
              <a:buChar char="•"/>
            </a:pPr>
            <a:r>
              <a:rPr lang="pl-PL" sz="2400" b="1" dirty="0">
                <a:solidFill>
                  <a:schemeClr val="tx1"/>
                </a:solidFill>
                <a:latin typeface="Arial" pitchFamily="34" charset="0"/>
                <a:cs typeface="Arial" pitchFamily="34" charset="0"/>
              </a:rPr>
              <a:t>Identyfikacja zagrożeń biologicznych</a:t>
            </a:r>
          </a:p>
          <a:p>
            <a:pPr>
              <a:lnSpc>
                <a:spcPct val="90000"/>
              </a:lnSpc>
              <a:buClr>
                <a:schemeClr val="tx2"/>
              </a:buClr>
              <a:buFont typeface="Arial" pitchFamily="34" charset="0"/>
              <a:buChar char="•"/>
            </a:pPr>
            <a:r>
              <a:rPr lang="pl-PL" sz="2400" b="1" dirty="0">
                <a:solidFill>
                  <a:schemeClr val="tx1"/>
                </a:solidFill>
                <a:latin typeface="Arial" pitchFamily="34" charset="0"/>
                <a:cs typeface="Arial" pitchFamily="34" charset="0"/>
              </a:rPr>
              <a:t>Specyficzne doświadczenia z praktyki</a:t>
            </a:r>
          </a:p>
          <a:p>
            <a:pPr>
              <a:lnSpc>
                <a:spcPct val="90000"/>
              </a:lnSpc>
              <a:buClr>
                <a:schemeClr val="tx2"/>
              </a:buClr>
              <a:buFont typeface="Arial" pitchFamily="34" charset="0"/>
              <a:buChar char="•"/>
            </a:pPr>
            <a:r>
              <a:rPr lang="pl-PL" sz="2400" b="1" dirty="0">
                <a:solidFill>
                  <a:schemeClr val="tx1"/>
                </a:solidFill>
                <a:latin typeface="Arial" pitchFamily="34" charset="0"/>
                <a:cs typeface="Arial" pitchFamily="34" charset="0"/>
              </a:rPr>
              <a:t>Podstawy profilaktyki i redukcja zagrożeń</a:t>
            </a:r>
          </a:p>
          <a:p>
            <a:pPr>
              <a:lnSpc>
                <a:spcPct val="90000"/>
              </a:lnSpc>
              <a:buClr>
                <a:schemeClr val="tx2"/>
              </a:buClr>
              <a:buFont typeface="Arial" pitchFamily="34" charset="0"/>
              <a:buChar char="•"/>
            </a:pPr>
            <a:r>
              <a:rPr lang="pl-PL" sz="2400" b="1" dirty="0">
                <a:solidFill>
                  <a:schemeClr val="tx1"/>
                </a:solidFill>
                <a:latin typeface="Arial" pitchFamily="34" charset="0"/>
                <a:cs typeface="Arial" pitchFamily="34" charset="0"/>
              </a:rPr>
              <a:t>Zagrożenia biologiczne w pomieszczeniach biurowych</a:t>
            </a:r>
          </a:p>
          <a:p>
            <a:pPr>
              <a:lnSpc>
                <a:spcPct val="90000"/>
              </a:lnSpc>
              <a:buClr>
                <a:schemeClr val="tx2"/>
              </a:buClr>
              <a:buFont typeface="Arial" pitchFamily="34" charset="0"/>
              <a:buChar char="•"/>
            </a:pPr>
            <a:r>
              <a:rPr lang="pl-PL" sz="2400" b="1" dirty="0">
                <a:solidFill>
                  <a:schemeClr val="tx1"/>
                </a:solidFill>
                <a:latin typeface="Arial" pitchFamily="34" charset="0"/>
                <a:cs typeface="Arial" pitchFamily="34" charset="0"/>
              </a:rPr>
              <a:t>Ochrona pracowników przed czynnikami biologicznymi</a:t>
            </a:r>
          </a:p>
          <a:p>
            <a:pPr>
              <a:lnSpc>
                <a:spcPct val="90000"/>
              </a:lnSpc>
              <a:buClr>
                <a:schemeClr val="tx2"/>
              </a:buClr>
              <a:buFont typeface="Arial" pitchFamily="34" charset="0"/>
              <a:buChar char="•"/>
            </a:pPr>
            <a:endParaRPr lang="pl-PL" sz="2400" b="1" dirty="0">
              <a:solidFill>
                <a:schemeClr val="tx1"/>
              </a:solidFill>
              <a:latin typeface="Arial" pitchFamily="34" charset="0"/>
              <a:cs typeface="Arial" pitchFamily="34" charset="0"/>
            </a:endParaRPr>
          </a:p>
          <a:p>
            <a:pPr>
              <a:lnSpc>
                <a:spcPct val="90000"/>
              </a:lnSpc>
              <a:buClr>
                <a:schemeClr val="tx2"/>
              </a:buClr>
              <a:buFont typeface="Arial" pitchFamily="34" charset="0"/>
              <a:buChar char="•"/>
            </a:pPr>
            <a:endParaRPr lang="pl-PL" sz="2400" b="1" dirty="0">
              <a:solidFill>
                <a:schemeClr val="tx1"/>
              </a:solidFill>
              <a:latin typeface="Arial" pitchFamily="34" charset="0"/>
              <a:cs typeface="Arial" pitchFamily="34" charset="0"/>
            </a:endParaRPr>
          </a:p>
        </p:txBody>
      </p:sp>
      <p:sp>
        <p:nvSpPr>
          <p:cNvPr id="14340" name="Rectangle 4"/>
          <p:cNvSpPr>
            <a:spLocks noGrp="1" noChangeArrowheads="1"/>
          </p:cNvSpPr>
          <p:nvPr>
            <p:ph type="title"/>
          </p:nvPr>
        </p:nvSpPr>
        <p:spPr>
          <a:xfrm>
            <a:off x="0" y="188913"/>
            <a:ext cx="9144000" cy="1143000"/>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TREŚĆ</a:t>
            </a:r>
          </a:p>
        </p:txBody>
      </p:sp>
    </p:spTree>
  </p:cSld>
  <p:clrMapOvr>
    <a:masterClrMapping/>
  </p:clrMapOvr>
  <p:transition advClick="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89031C-4CDF-40DA-9AE4-22425FE70F50}"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pl-PL" sz="1400" b="0" i="0" u="none" strike="noStrike" kern="1200" cap="none" spc="0" normalizeH="0" baseline="0" noProof="0" dirty="0">
              <a:ln>
                <a:noFill/>
              </a:ln>
              <a:solidFill>
                <a:srgbClr val="800000"/>
              </a:solidFill>
              <a:effectLst/>
              <a:uLnTx/>
              <a:uFillTx/>
              <a:latin typeface="Comic Sans MS"/>
              <a:ea typeface="+mn-ea"/>
              <a:cs typeface="+mn-cs"/>
            </a:endParaRPr>
          </a:p>
        </p:txBody>
      </p:sp>
      <p:sp>
        <p:nvSpPr>
          <p:cNvPr id="14339" name="Rectangle 3"/>
          <p:cNvSpPr>
            <a:spLocks noGrp="1" noChangeArrowheads="1"/>
          </p:cNvSpPr>
          <p:nvPr>
            <p:ph type="body" idx="1"/>
          </p:nvPr>
        </p:nvSpPr>
        <p:spPr>
          <a:xfrm>
            <a:off x="323851" y="1412875"/>
            <a:ext cx="8496300" cy="2087564"/>
          </a:xfrm>
          <a:solidFill>
            <a:srgbClr val="CCFF99"/>
          </a:solidFill>
          <a:ln>
            <a:solidFill>
              <a:srgbClr val="FFCCCC"/>
            </a:solidFill>
          </a:ln>
        </p:spPr>
        <p:txBody>
          <a:bodyPr/>
          <a:lstStyle/>
          <a:p>
            <a:pPr algn="just">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Przez szkodliwe czynniki biologiczne w środowisku pracy rozumie się te mikro- i makroorganizmy oraz wytwarzane przez nie struktury i substancje, które oddziałują negatywnie na organizm człowieka w procesie pracy i mogą być przyczyną chorób zawodowych lub </a:t>
            </a:r>
            <a:r>
              <a:rPr lang="pl-PL" sz="2400" b="1" dirty="0" err="1">
                <a:solidFill>
                  <a:schemeClr val="tx1"/>
                </a:solidFill>
                <a:latin typeface="Arial" pitchFamily="34" charset="0"/>
                <a:cs typeface="Arial" pitchFamily="34" charset="0"/>
              </a:rPr>
              <a:t>parazawodowych</a:t>
            </a:r>
            <a:r>
              <a:rPr lang="pl-PL" sz="2400" b="1" dirty="0">
                <a:solidFill>
                  <a:schemeClr val="tx1"/>
                </a:solidFill>
                <a:latin typeface="Arial" pitchFamily="34" charset="0"/>
                <a:cs typeface="Arial" pitchFamily="34" charset="0"/>
              </a:rPr>
              <a:t>. </a:t>
            </a:r>
          </a:p>
        </p:txBody>
      </p:sp>
      <p:sp>
        <p:nvSpPr>
          <p:cNvPr id="14340" name="Rectangle 4"/>
          <p:cNvSpPr>
            <a:spLocks noGrp="1" noChangeArrowheads="1"/>
          </p:cNvSpPr>
          <p:nvPr>
            <p:ph type="title"/>
          </p:nvPr>
        </p:nvSpPr>
        <p:spPr>
          <a:xfrm>
            <a:off x="0" y="188913"/>
            <a:ext cx="9144000" cy="1143000"/>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CZYNNIKI BIOLOGICZNE</a:t>
            </a:r>
          </a:p>
        </p:txBody>
      </p:sp>
      <p:sp>
        <p:nvSpPr>
          <p:cNvPr id="5" name="Rectangle 3"/>
          <p:cNvSpPr txBox="1">
            <a:spLocks noChangeArrowheads="1"/>
          </p:cNvSpPr>
          <p:nvPr/>
        </p:nvSpPr>
        <p:spPr bwMode="auto">
          <a:xfrm>
            <a:off x="357159" y="3714753"/>
            <a:ext cx="8496300" cy="2928958"/>
          </a:xfrm>
          <a:prstGeom prst="rect">
            <a:avLst/>
          </a:prstGeom>
          <a:solidFill>
            <a:srgbClr val="CCFFCC"/>
          </a:solidFill>
          <a:ln w="9525">
            <a:solidFill>
              <a:srgbClr val="FFCCCC"/>
            </a:solid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90000"/>
              </a:lnSpc>
              <a:spcBef>
                <a:spcPct val="20000"/>
              </a:spcBef>
              <a:spcAft>
                <a:spcPct val="0"/>
              </a:spcAft>
              <a:buClr>
                <a:srgbClr val="CCFFCC"/>
              </a:buClr>
              <a:buSzTx/>
              <a:buFont typeface="Arial" pitchFamily="34" charset="0"/>
              <a:buChar char="•"/>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AL – alergizujące</a:t>
            </a:r>
          </a:p>
          <a:p>
            <a:pPr marL="342900" marR="0" lvl="0" indent="-342900" algn="just" defTabSz="914400" rtl="0" eaLnBrk="1" fontAlgn="base" latinLnBrk="0" hangingPunct="1">
              <a:lnSpc>
                <a:spcPct val="90000"/>
              </a:lnSpc>
              <a:spcBef>
                <a:spcPct val="20000"/>
              </a:spcBef>
              <a:spcAft>
                <a:spcPct val="0"/>
              </a:spcAft>
              <a:buClr>
                <a:srgbClr val="CCFFCC"/>
              </a:buClr>
              <a:buSzTx/>
              <a:buFont typeface="Arial" pitchFamily="34" charset="0"/>
              <a:buChar char="•"/>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IT – </a:t>
            </a:r>
            <a:r>
              <a:rPr kumimoji="0" lang="pl-PL"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immunotoksyczne</a:t>
            </a:r>
            <a:endPar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a:p>
            <a:pPr marL="342900" marR="0" lvl="0" indent="-342900" algn="just" defTabSz="914400" rtl="0" eaLnBrk="1" fontAlgn="base" latinLnBrk="0" hangingPunct="1">
              <a:lnSpc>
                <a:spcPct val="90000"/>
              </a:lnSpc>
              <a:spcBef>
                <a:spcPct val="20000"/>
              </a:spcBef>
              <a:spcAft>
                <a:spcPct val="0"/>
              </a:spcAft>
              <a:buClr>
                <a:srgbClr val="CCFFCC"/>
              </a:buClr>
              <a:buSzTx/>
              <a:buFont typeface="Arial" pitchFamily="34" charset="0"/>
              <a:buChar char="•"/>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RAK – rakotwórcze</a:t>
            </a:r>
          </a:p>
          <a:p>
            <a:pPr marL="342900" marR="0" lvl="0" indent="-342900" algn="just" defTabSz="914400" rtl="0" eaLnBrk="1" fontAlgn="base" latinLnBrk="0" hangingPunct="1">
              <a:lnSpc>
                <a:spcPct val="90000"/>
              </a:lnSpc>
              <a:spcBef>
                <a:spcPct val="20000"/>
              </a:spcBef>
              <a:spcAft>
                <a:spcPct val="0"/>
              </a:spcAft>
              <a:buClr>
                <a:srgbClr val="CCFFCC"/>
              </a:buClr>
              <a:buSzTx/>
              <a:buFont typeface="Arial" pitchFamily="34" charset="0"/>
              <a:buChar char="•"/>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T – toksyczne</a:t>
            </a:r>
          </a:p>
          <a:p>
            <a:pPr marL="342900" marR="0" lvl="0" indent="-342900" algn="just" defTabSz="914400" rtl="0" eaLnBrk="1" fontAlgn="base" latinLnBrk="0" hangingPunct="1">
              <a:lnSpc>
                <a:spcPct val="90000"/>
              </a:lnSpc>
              <a:spcBef>
                <a:spcPct val="20000"/>
              </a:spcBef>
              <a:spcAft>
                <a:spcPct val="0"/>
              </a:spcAft>
              <a:buClr>
                <a:srgbClr val="CCFFCC"/>
              </a:buClr>
              <a:buSzTx/>
              <a:buFont typeface="Arial" pitchFamily="34" charset="0"/>
              <a:buChar char="•"/>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WEK – wektory zarazków</a:t>
            </a:r>
          </a:p>
          <a:p>
            <a:pPr marL="342900" marR="0" lvl="0" indent="-342900" algn="just" defTabSz="914400" rtl="0" eaLnBrk="1" fontAlgn="base" latinLnBrk="0" hangingPunct="1">
              <a:lnSpc>
                <a:spcPct val="90000"/>
              </a:lnSpc>
              <a:spcBef>
                <a:spcPct val="20000"/>
              </a:spcBef>
              <a:spcAft>
                <a:spcPct val="0"/>
              </a:spcAft>
              <a:buClr>
                <a:srgbClr val="CCFFCC"/>
              </a:buClr>
              <a:buSzTx/>
              <a:buFont typeface="Arial" pitchFamily="34" charset="0"/>
              <a:buChar char="•"/>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Z – zakaźne, lub inwazyjne</a:t>
            </a:r>
          </a:p>
          <a:p>
            <a:pPr marL="342900" marR="0" lvl="0" indent="-342900" algn="just" defTabSz="914400" rtl="0" eaLnBrk="1" fontAlgn="base" latinLnBrk="0" hangingPunct="1">
              <a:lnSpc>
                <a:spcPct val="90000"/>
              </a:lnSpc>
              <a:spcBef>
                <a:spcPct val="20000"/>
              </a:spcBef>
              <a:spcAft>
                <a:spcPct val="0"/>
              </a:spcAft>
              <a:buClr>
                <a:srgbClr val="CCFFCC"/>
              </a:buClr>
              <a:buSzTx/>
              <a:buFont typeface="Arial" pitchFamily="34" charset="0"/>
              <a:buChar char="•"/>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ZOO - zoonozy</a:t>
            </a:r>
          </a:p>
        </p:txBody>
      </p:sp>
    </p:spTree>
  </p:cSld>
  <p:clrMapOvr>
    <a:masterClrMapping/>
  </p:clrMapOvr>
  <p:transition advClick="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numeru slajdu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B54753-45B7-49A3-894F-D086B204B3CB}"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pl-PL" sz="1400" b="0" i="0" u="none" strike="noStrike" kern="1200" cap="none" spc="0" normalizeH="0" baseline="0" noProof="0">
              <a:ln>
                <a:noFill/>
              </a:ln>
              <a:solidFill>
                <a:srgbClr val="800000"/>
              </a:solidFill>
              <a:effectLst/>
              <a:uLnTx/>
              <a:uFillTx/>
              <a:latin typeface="Comic Sans MS"/>
              <a:ea typeface="+mn-ea"/>
              <a:cs typeface="+mn-cs"/>
            </a:endParaRPr>
          </a:p>
        </p:txBody>
      </p:sp>
      <p:pic>
        <p:nvPicPr>
          <p:cNvPr id="10245" name="Picture 5"/>
          <p:cNvPicPr>
            <a:picLocks noGrp="1" noChangeAspect="1" noChangeArrowheads="1"/>
          </p:cNvPicPr>
          <p:nvPr>
            <p:ph sz="quarter" idx="1"/>
          </p:nvPr>
        </p:nvPicPr>
        <p:blipFill>
          <a:blip r:embed="rId3" cstate="print"/>
          <a:srcRect/>
          <a:stretch>
            <a:fillRect/>
          </a:stretch>
        </p:blipFill>
        <p:spPr>
          <a:xfrm>
            <a:off x="395292" y="1844677"/>
            <a:ext cx="3816351" cy="2447925"/>
          </a:xfrm>
        </p:spPr>
      </p:pic>
      <p:pic>
        <p:nvPicPr>
          <p:cNvPr id="10246" name="Picture 6"/>
          <p:cNvPicPr>
            <a:picLocks noGrp="1" noChangeAspect="1" noChangeArrowheads="1"/>
          </p:cNvPicPr>
          <p:nvPr>
            <p:ph sz="quarter" idx="2"/>
          </p:nvPr>
        </p:nvPicPr>
        <p:blipFill>
          <a:blip r:embed="rId4" cstate="print"/>
          <a:srcRect/>
          <a:stretch>
            <a:fillRect/>
          </a:stretch>
        </p:blipFill>
        <p:spPr>
          <a:xfrm>
            <a:off x="4716467" y="1844677"/>
            <a:ext cx="3887787" cy="2447925"/>
          </a:xfrm>
        </p:spPr>
      </p:pic>
      <p:pic>
        <p:nvPicPr>
          <p:cNvPr id="10249" name="Picture 9" descr="SAUR 006"/>
          <p:cNvPicPr>
            <a:picLocks noGrp="1" noChangeAspect="1" noChangeArrowheads="1"/>
          </p:cNvPicPr>
          <p:nvPr>
            <p:ph sz="quarter" idx="3"/>
          </p:nvPr>
        </p:nvPicPr>
        <p:blipFill>
          <a:blip r:embed="rId5" cstate="print"/>
          <a:srcRect/>
          <a:stretch>
            <a:fillRect/>
          </a:stretch>
        </p:blipFill>
        <p:spPr>
          <a:xfrm>
            <a:off x="900117" y="4437067"/>
            <a:ext cx="7343775" cy="2187575"/>
          </a:xfrm>
          <a:noFill/>
        </p:spPr>
      </p:pic>
      <p:sp>
        <p:nvSpPr>
          <p:cNvPr id="9" name="Rectangle 4"/>
          <p:cNvSpPr>
            <a:spLocks noGrp="1" noChangeArrowheads="1"/>
          </p:cNvSpPr>
          <p:nvPr>
            <p:ph type="title" sz="quarter"/>
          </p:nvPr>
        </p:nvSpPr>
        <p:spPr>
          <a:xfrm>
            <a:off x="0" y="188913"/>
            <a:ext cx="9144000" cy="1439862"/>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PRACE NARAŻAJĄCE PRACOWNIKÓW </a:t>
            </a:r>
          </a:p>
        </p:txBody>
      </p:sp>
    </p:spTree>
  </p:cSld>
  <p:clrMapOvr>
    <a:masterClrMapping/>
  </p:clrMapOvr>
  <p:transition advClick="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89031C-4CDF-40DA-9AE4-22425FE70F50}"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pl-PL" sz="1400" b="0" i="0" u="none" strike="noStrike" kern="1200" cap="none" spc="0" normalizeH="0" baseline="0" noProof="0">
              <a:ln>
                <a:noFill/>
              </a:ln>
              <a:solidFill>
                <a:srgbClr val="800000"/>
              </a:solidFill>
              <a:effectLst/>
              <a:uLnTx/>
              <a:uFillTx/>
              <a:latin typeface="Comic Sans MS"/>
              <a:ea typeface="+mn-ea"/>
              <a:cs typeface="+mn-cs"/>
            </a:endParaRPr>
          </a:p>
        </p:txBody>
      </p:sp>
      <p:sp>
        <p:nvSpPr>
          <p:cNvPr id="14339" name="Rectangle 3"/>
          <p:cNvSpPr>
            <a:spLocks noGrp="1" noChangeArrowheads="1"/>
          </p:cNvSpPr>
          <p:nvPr>
            <p:ph type="body" idx="1"/>
          </p:nvPr>
        </p:nvSpPr>
        <p:spPr>
          <a:xfrm>
            <a:off x="323851" y="1412874"/>
            <a:ext cx="8496300" cy="2801944"/>
          </a:xfrm>
          <a:solidFill>
            <a:srgbClr val="CCFF99"/>
          </a:solidFill>
          <a:ln>
            <a:solidFill>
              <a:srgbClr val="FFCCCC"/>
            </a:solidFill>
          </a:ln>
        </p:spPr>
        <p:txBody>
          <a:bodyPr/>
          <a:lstStyle/>
          <a:p>
            <a:pPr algn="just">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Pracownicy ochrony zdrowia, różnych laboratoriów i zwierzętarni.</a:t>
            </a:r>
          </a:p>
          <a:p>
            <a:pPr algn="just">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Pracownicy rolnictwa i leśnictwa</a:t>
            </a:r>
          </a:p>
          <a:p>
            <a:pPr algn="just">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Pracownicy zatrudnieni przy zbieraniu i przerobie odpadów i oczyszczalni ścieków </a:t>
            </a:r>
          </a:p>
          <a:p>
            <a:pPr algn="just">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Pracownicy przemysłu biotechnicznego</a:t>
            </a:r>
          </a:p>
          <a:p>
            <a:pPr algn="just">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Przedstawiciele innych grup zawodowych</a:t>
            </a:r>
          </a:p>
        </p:txBody>
      </p:sp>
      <p:sp>
        <p:nvSpPr>
          <p:cNvPr id="14340" name="Rectangle 4"/>
          <p:cNvSpPr>
            <a:spLocks noGrp="1" noChangeArrowheads="1"/>
          </p:cNvSpPr>
          <p:nvPr>
            <p:ph type="title"/>
          </p:nvPr>
        </p:nvSpPr>
        <p:spPr>
          <a:xfrm>
            <a:off x="0" y="188913"/>
            <a:ext cx="9144000" cy="1143000"/>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POPULACJE POTENCJALNE NARAŻONE</a:t>
            </a:r>
          </a:p>
        </p:txBody>
      </p:sp>
      <p:sp>
        <p:nvSpPr>
          <p:cNvPr id="5" name="Rectangle 3"/>
          <p:cNvSpPr txBox="1">
            <a:spLocks noChangeArrowheads="1"/>
          </p:cNvSpPr>
          <p:nvPr/>
        </p:nvSpPr>
        <p:spPr bwMode="auto">
          <a:xfrm>
            <a:off x="357159" y="4572010"/>
            <a:ext cx="8496300" cy="2000264"/>
          </a:xfrm>
          <a:prstGeom prst="rect">
            <a:avLst/>
          </a:prstGeom>
          <a:solidFill>
            <a:srgbClr val="FFFFCC"/>
          </a:solidFill>
          <a:ln w="9525">
            <a:solidFill>
              <a:srgbClr val="FFCCCC"/>
            </a:solid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90000"/>
              </a:lnSpc>
              <a:spcBef>
                <a:spcPct val="20000"/>
              </a:spcBef>
              <a:spcAft>
                <a:spcPct val="0"/>
              </a:spcAft>
              <a:buClr>
                <a:srgbClr val="CCFFCC"/>
              </a:buClr>
              <a:buSzTx/>
              <a:buFont typeface="Arial" pitchFamily="34" charset="0"/>
              <a:buChar char="•"/>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Za istotne należy uznać problemy związane z:</a:t>
            </a:r>
          </a:p>
          <a:p>
            <a:pPr marL="342900" marR="0" lvl="0" indent="-342900" algn="just" defTabSz="914400" rtl="0" eaLnBrk="1" fontAlgn="base" latinLnBrk="0" hangingPunct="1">
              <a:lnSpc>
                <a:spcPct val="90000"/>
              </a:lnSpc>
              <a:spcBef>
                <a:spcPct val="20000"/>
              </a:spcBef>
              <a:spcAft>
                <a:spcPct val="0"/>
              </a:spcAft>
              <a:buClr>
                <a:srgbClr val="000000"/>
              </a:buClr>
              <a:buSzTx/>
              <a:buFont typeface="Arial" pitchFamily="34" charset="0"/>
              <a:buChar char="•"/>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wirusami przenoszonymi przez krew,</a:t>
            </a:r>
          </a:p>
          <a:p>
            <a:pPr marL="342900" marR="0" lvl="0" indent="-342900" algn="just" defTabSz="914400" rtl="0" eaLnBrk="1" fontAlgn="base" latinLnBrk="0" hangingPunct="1">
              <a:lnSpc>
                <a:spcPct val="90000"/>
              </a:lnSpc>
              <a:spcBef>
                <a:spcPct val="20000"/>
              </a:spcBef>
              <a:spcAft>
                <a:spcPct val="0"/>
              </a:spcAft>
              <a:buClr>
                <a:srgbClr val="000000"/>
              </a:buClr>
              <a:buSzTx/>
              <a:buFont typeface="Arial" pitchFamily="34" charset="0"/>
              <a:buChar char="•"/>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nowymi gatunkami wirusów, prionów i bakterii,</a:t>
            </a:r>
          </a:p>
          <a:p>
            <a:pPr marL="342900" marR="0" lvl="0" indent="-342900" algn="just" defTabSz="914400" rtl="0" eaLnBrk="1" fontAlgn="base" latinLnBrk="0" hangingPunct="1">
              <a:lnSpc>
                <a:spcPct val="90000"/>
              </a:lnSpc>
              <a:spcBef>
                <a:spcPct val="20000"/>
              </a:spcBef>
              <a:spcAft>
                <a:spcPct val="0"/>
              </a:spcAft>
              <a:buClr>
                <a:srgbClr val="000000"/>
              </a:buClr>
              <a:buSzTx/>
              <a:buFont typeface="Arial" pitchFamily="34" charset="0"/>
              <a:buChar char="•"/>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zarazkami przenoszonymi przez kleszcze,</a:t>
            </a:r>
          </a:p>
          <a:p>
            <a:pPr marL="342900" marR="0" lvl="0" indent="-342900" algn="just" defTabSz="914400" rtl="0" eaLnBrk="1" fontAlgn="base" latinLnBrk="0" hangingPunct="1">
              <a:lnSpc>
                <a:spcPct val="90000"/>
              </a:lnSpc>
              <a:spcBef>
                <a:spcPct val="20000"/>
              </a:spcBef>
              <a:spcAft>
                <a:spcPct val="0"/>
              </a:spcAft>
              <a:buClr>
                <a:srgbClr val="000000"/>
              </a:buClr>
              <a:buSzTx/>
              <a:buFont typeface="Arial" pitchFamily="34" charset="0"/>
              <a:buChar char="•"/>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zagrożenia występujące w pyłach organicznych </a:t>
            </a:r>
          </a:p>
        </p:txBody>
      </p:sp>
    </p:spTree>
  </p:cSld>
  <p:clrMapOvr>
    <a:masterClrMapping/>
  </p:clrMapOvr>
  <p:transition advClick="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ymbol zastępczy numeru slajdu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DE720C-2241-4E5F-885A-9F2702C9CD6B}"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pl-PL" sz="1400" b="0" i="0" u="none" strike="noStrike" kern="1200" cap="none" spc="0" normalizeH="0" baseline="0" noProof="0">
              <a:ln>
                <a:noFill/>
              </a:ln>
              <a:solidFill>
                <a:srgbClr val="800000"/>
              </a:solidFill>
              <a:effectLst/>
              <a:uLnTx/>
              <a:uFillTx/>
              <a:latin typeface="Comic Sans MS"/>
              <a:ea typeface="+mn-ea"/>
              <a:cs typeface="+mn-cs"/>
            </a:endParaRPr>
          </a:p>
        </p:txBody>
      </p:sp>
      <p:sp>
        <p:nvSpPr>
          <p:cNvPr id="9218" name="Rectangle 2"/>
          <p:cNvSpPr>
            <a:spLocks noGrp="1" noChangeArrowheads="1"/>
          </p:cNvSpPr>
          <p:nvPr>
            <p:ph type="title" sz="quarter"/>
          </p:nvPr>
        </p:nvSpPr>
        <p:spPr>
          <a:xfrm>
            <a:off x="0" y="188913"/>
            <a:ext cx="9144000" cy="1439862"/>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PRACE NARAŻAJĄCE PRACOWNIKÓW </a:t>
            </a:r>
          </a:p>
        </p:txBody>
      </p:sp>
      <p:pic>
        <p:nvPicPr>
          <p:cNvPr id="9229" name="Picture 13" descr="oczysz"/>
          <p:cNvPicPr>
            <a:picLocks noGrp="1" noChangeAspect="1" noChangeArrowheads="1"/>
          </p:cNvPicPr>
          <p:nvPr>
            <p:ph sz="quarter" idx="4"/>
          </p:nvPr>
        </p:nvPicPr>
        <p:blipFill>
          <a:blip r:embed="rId3" cstate="print"/>
          <a:srcRect/>
          <a:stretch>
            <a:fillRect/>
          </a:stretch>
        </p:blipFill>
        <p:spPr>
          <a:xfrm>
            <a:off x="5292730" y="4292604"/>
            <a:ext cx="3313113" cy="2384425"/>
          </a:xfrm>
          <a:noFill/>
          <a:ln/>
        </p:spPr>
      </p:pic>
      <p:pic>
        <p:nvPicPr>
          <p:cNvPr id="9231" name="Picture 15" descr="gosp_03"/>
          <p:cNvPicPr>
            <a:picLocks noGrp="1" noChangeAspect="1" noChangeArrowheads="1"/>
          </p:cNvPicPr>
          <p:nvPr>
            <p:ph sz="quarter" idx="3"/>
          </p:nvPr>
        </p:nvPicPr>
        <p:blipFill>
          <a:blip r:embed="rId4" cstate="print"/>
          <a:srcRect/>
          <a:stretch>
            <a:fillRect/>
          </a:stretch>
        </p:blipFill>
        <p:spPr>
          <a:xfrm>
            <a:off x="611193" y="4221167"/>
            <a:ext cx="3279775" cy="2376487"/>
          </a:xfrm>
          <a:noFill/>
          <a:ln/>
        </p:spPr>
      </p:pic>
      <p:pic>
        <p:nvPicPr>
          <p:cNvPr id="9233" name="Picture 17" descr="firma5"/>
          <p:cNvPicPr>
            <a:picLocks noGrp="1" noChangeAspect="1" noChangeArrowheads="1"/>
          </p:cNvPicPr>
          <p:nvPr>
            <p:ph sz="quarter" idx="1"/>
          </p:nvPr>
        </p:nvPicPr>
        <p:blipFill>
          <a:blip r:embed="rId5" cstate="print"/>
          <a:srcRect/>
          <a:stretch>
            <a:fillRect/>
          </a:stretch>
        </p:blipFill>
        <p:spPr>
          <a:xfrm>
            <a:off x="611193" y="1916117"/>
            <a:ext cx="3240087" cy="2185987"/>
          </a:xfrm>
          <a:noFill/>
          <a:ln/>
        </p:spPr>
      </p:pic>
      <p:pic>
        <p:nvPicPr>
          <p:cNvPr id="9235" name="Picture 19" descr="pic_if_tr_rs_labor"/>
          <p:cNvPicPr>
            <a:picLocks noGrp="1" noChangeAspect="1" noChangeArrowheads="1"/>
          </p:cNvPicPr>
          <p:nvPr>
            <p:ph sz="quarter" idx="2"/>
          </p:nvPr>
        </p:nvPicPr>
        <p:blipFill>
          <a:blip r:embed="rId6" cstate="print"/>
          <a:srcRect/>
          <a:stretch>
            <a:fillRect/>
          </a:stretch>
        </p:blipFill>
        <p:spPr>
          <a:xfrm>
            <a:off x="5292729" y="1916115"/>
            <a:ext cx="3279775" cy="2233612"/>
          </a:xfrm>
          <a:noFill/>
          <a:ln/>
        </p:spPr>
      </p:pic>
    </p:spTree>
  </p:cSld>
  <p:clrMapOvr>
    <a:masterClrMapping/>
  </p:clrMapOvr>
  <p:transition advClick="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8E643D-A450-4AFF-A6E7-6370982F19C1}"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pl-PL" sz="1400" b="0" i="0" u="none" strike="noStrike" kern="1200" cap="none" spc="0" normalizeH="0" baseline="0" noProof="0">
              <a:ln>
                <a:noFill/>
              </a:ln>
              <a:solidFill>
                <a:srgbClr val="800000"/>
              </a:solidFill>
              <a:effectLst/>
              <a:uLnTx/>
              <a:uFillTx/>
              <a:latin typeface="Comic Sans MS"/>
              <a:ea typeface="+mn-ea"/>
              <a:cs typeface="+mn-cs"/>
            </a:endParaRPr>
          </a:p>
        </p:txBody>
      </p:sp>
      <p:sp>
        <p:nvSpPr>
          <p:cNvPr id="25604" name="Rectangle 4"/>
          <p:cNvSpPr>
            <a:spLocks noGrp="1" noChangeArrowheads="1"/>
          </p:cNvSpPr>
          <p:nvPr>
            <p:ph type="title"/>
          </p:nvPr>
        </p:nvSpPr>
        <p:spPr>
          <a:xfrm>
            <a:off x="0" y="188913"/>
            <a:ext cx="9144000" cy="1439862"/>
          </a:xfrm>
          <a:solidFill>
            <a:srgbClr val="CCFFFF"/>
          </a:solidFill>
          <a:ln w="3175">
            <a:solidFill>
              <a:srgbClr val="CCFFFF"/>
            </a:solidFill>
          </a:ln>
        </p:spPr>
        <p:txBody>
          <a:bodyPr/>
          <a:lstStyle/>
          <a:p>
            <a:r>
              <a:rPr lang="pl-PL" dirty="0">
                <a:solidFill>
                  <a:schemeClr val="tx1"/>
                </a:solidFill>
                <a:latin typeface="Arial" pitchFamily="34" charset="0"/>
                <a:cs typeface="Arial" pitchFamily="34" charset="0"/>
              </a:rPr>
              <a:t>KLASYFIKACJA CZYNNIKÓW</a:t>
            </a:r>
            <a:r>
              <a:rPr lang="pl-PL" sz="3600" dirty="0">
                <a:solidFill>
                  <a:schemeClr val="tx1"/>
                </a:solidFill>
                <a:latin typeface="Arial" pitchFamily="34" charset="0"/>
                <a:cs typeface="Arial" pitchFamily="34" charset="0"/>
              </a:rPr>
              <a:t> </a:t>
            </a:r>
            <a:r>
              <a:rPr lang="pl-PL" dirty="0">
                <a:solidFill>
                  <a:schemeClr val="tx1"/>
                </a:solidFill>
                <a:latin typeface="Arial" pitchFamily="34" charset="0"/>
                <a:cs typeface="Arial" pitchFamily="34" charset="0"/>
              </a:rPr>
              <a:t>BIOLOGICZNYCH</a:t>
            </a:r>
            <a:r>
              <a:rPr lang="pl-PL" sz="3600" dirty="0">
                <a:latin typeface="Arial" pitchFamily="34" charset="0"/>
                <a:cs typeface="Arial" pitchFamily="34" charset="0"/>
              </a:rPr>
              <a:t> </a:t>
            </a:r>
          </a:p>
        </p:txBody>
      </p:sp>
      <p:sp>
        <p:nvSpPr>
          <p:cNvPr id="25617" name="Text Box 17"/>
          <p:cNvSpPr txBox="1">
            <a:spLocks noChangeArrowheads="1"/>
          </p:cNvSpPr>
          <p:nvPr/>
        </p:nvSpPr>
        <p:spPr bwMode="auto">
          <a:xfrm>
            <a:off x="395292" y="3860800"/>
            <a:ext cx="8424863" cy="707886"/>
          </a:xfrm>
          <a:prstGeom prst="rect">
            <a:avLst/>
          </a:prstGeom>
          <a:noFill/>
          <a:ln w="9525" algn="ctr">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pl-PL" sz="4000" b="0" i="0" u="none" strike="noStrike" kern="1200" cap="none" spc="0" normalizeH="0" baseline="0" noProof="0">
              <a:ln>
                <a:noFill/>
              </a:ln>
              <a:solidFill>
                <a:srgbClr val="800000"/>
              </a:solidFill>
              <a:effectLst/>
              <a:uLnTx/>
              <a:uFillTx/>
              <a:latin typeface="Comic Sans MS" pitchFamily="66" charset="0"/>
              <a:ea typeface="+mn-ea"/>
              <a:cs typeface="+mn-cs"/>
            </a:endParaRPr>
          </a:p>
        </p:txBody>
      </p:sp>
      <p:sp>
        <p:nvSpPr>
          <p:cNvPr id="25618" name="Text Box 18"/>
          <p:cNvSpPr txBox="1">
            <a:spLocks noChangeArrowheads="1"/>
          </p:cNvSpPr>
          <p:nvPr/>
        </p:nvSpPr>
        <p:spPr bwMode="auto">
          <a:xfrm>
            <a:off x="1714482" y="1928806"/>
            <a:ext cx="5907085" cy="4401205"/>
          </a:xfrm>
          <a:prstGeom prst="rect">
            <a:avLst/>
          </a:prstGeom>
          <a:solidFill>
            <a:srgbClr val="CCFF99"/>
          </a:solidFill>
          <a:ln w="19050" algn="ctr">
            <a:solidFill>
              <a:srgbClr val="CCFF99"/>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
                <a:srgbClr val="CCFFCC"/>
              </a:buClr>
              <a:buSzTx/>
              <a:buFont typeface="Wingdings" pitchFamily="2" charset="2"/>
              <a:buNone/>
              <a:tabLst/>
              <a:defRPr/>
            </a:pPr>
            <a:r>
              <a:rPr kumimoji="0" lang="pl-PL"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AP – priony</a:t>
            </a:r>
          </a:p>
          <a:p>
            <a:pPr marL="0" marR="0" lvl="0" indent="0" algn="l" defTabSz="914400" rtl="0" eaLnBrk="1" fontAlgn="base" latinLnBrk="0" hangingPunct="1">
              <a:lnSpc>
                <a:spcPct val="100000"/>
              </a:lnSpc>
              <a:spcBef>
                <a:spcPct val="50000"/>
              </a:spcBef>
              <a:spcAft>
                <a:spcPct val="0"/>
              </a:spcAft>
              <a:buClr>
                <a:srgbClr val="CCFFCC"/>
              </a:buClr>
              <a:buSzTx/>
              <a:buFont typeface="Wingdings" pitchFamily="2" charset="2"/>
              <a:buNone/>
              <a:tabLst/>
              <a:defRPr/>
            </a:pPr>
            <a:r>
              <a:rPr kumimoji="0" lang="pl-PL"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AV- wirusy</a:t>
            </a:r>
          </a:p>
          <a:p>
            <a:pPr marL="0" marR="0" lvl="0" indent="0" algn="l" defTabSz="914400" rtl="0" eaLnBrk="1" fontAlgn="base" latinLnBrk="0" hangingPunct="1">
              <a:lnSpc>
                <a:spcPct val="100000"/>
              </a:lnSpc>
              <a:spcBef>
                <a:spcPct val="50000"/>
              </a:spcBef>
              <a:spcAft>
                <a:spcPct val="0"/>
              </a:spcAft>
              <a:buClr>
                <a:srgbClr val="CCFFCC"/>
              </a:buClr>
              <a:buSzTx/>
              <a:buFont typeface="Wingdings" pitchFamily="2" charset="2"/>
              <a:buNone/>
              <a:tabLst/>
              <a:defRPr/>
            </a:pPr>
            <a:r>
              <a:rPr kumimoji="0" lang="pl-PL"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BA - bakterie</a:t>
            </a:r>
          </a:p>
          <a:p>
            <a:pPr marL="0" marR="0" lvl="0" indent="0" algn="l" defTabSz="914400" rtl="0" eaLnBrk="1" fontAlgn="base" latinLnBrk="0" hangingPunct="1">
              <a:lnSpc>
                <a:spcPct val="100000"/>
              </a:lnSpc>
              <a:spcBef>
                <a:spcPct val="50000"/>
              </a:spcBef>
              <a:spcAft>
                <a:spcPct val="0"/>
              </a:spcAft>
              <a:buClr>
                <a:srgbClr val="CCFFCC"/>
              </a:buClr>
              <a:buSzTx/>
              <a:buFont typeface="Wingdings" pitchFamily="2" charset="2"/>
              <a:buNone/>
              <a:tabLst/>
              <a:defRPr/>
            </a:pPr>
            <a:r>
              <a:rPr kumimoji="0" lang="pl-PL"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GRZ – grzyby</a:t>
            </a:r>
          </a:p>
          <a:p>
            <a:pPr marL="0" marR="0" lvl="0" indent="0" algn="l" defTabSz="914400" rtl="0" eaLnBrk="1" fontAlgn="base" latinLnBrk="0" hangingPunct="1">
              <a:lnSpc>
                <a:spcPct val="100000"/>
              </a:lnSpc>
              <a:spcBef>
                <a:spcPct val="50000"/>
              </a:spcBef>
              <a:spcAft>
                <a:spcPct val="0"/>
              </a:spcAft>
              <a:buClr>
                <a:srgbClr val="CCFFCC"/>
              </a:buClr>
              <a:buSzTx/>
              <a:buFontTx/>
              <a:buNone/>
              <a:tabLst/>
              <a:defRPr/>
            </a:pPr>
            <a:r>
              <a:rPr kumimoji="0" lang="pl-PL"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PAS – pasożyty</a:t>
            </a:r>
          </a:p>
          <a:p>
            <a:pPr marL="0" marR="0" lvl="0" indent="0" algn="l" defTabSz="914400" rtl="0" eaLnBrk="1" fontAlgn="base" latinLnBrk="0" hangingPunct="1">
              <a:lnSpc>
                <a:spcPct val="100000"/>
              </a:lnSpc>
              <a:spcBef>
                <a:spcPct val="50000"/>
              </a:spcBef>
              <a:spcAft>
                <a:spcPct val="0"/>
              </a:spcAft>
              <a:buClr>
                <a:srgbClr val="CCFFCC"/>
              </a:buClr>
              <a:buSzTx/>
              <a:buFontTx/>
              <a:buNone/>
              <a:tabLst/>
              <a:defRPr/>
            </a:pPr>
            <a:r>
              <a:rPr kumimoji="0" lang="pl-PL"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ROS – czynniki roślinne</a:t>
            </a:r>
          </a:p>
          <a:p>
            <a:pPr marL="0" marR="0" lvl="0" indent="0" algn="l" defTabSz="914400" rtl="0" eaLnBrk="1" fontAlgn="base" latinLnBrk="0" hangingPunct="1">
              <a:lnSpc>
                <a:spcPct val="100000"/>
              </a:lnSpc>
              <a:spcBef>
                <a:spcPct val="50000"/>
              </a:spcBef>
              <a:spcAft>
                <a:spcPct val="0"/>
              </a:spcAft>
              <a:buClr>
                <a:srgbClr val="CCFFCC"/>
              </a:buClr>
              <a:buSzTx/>
              <a:buFontTx/>
              <a:buNone/>
              <a:tabLst/>
              <a:defRPr/>
            </a:pPr>
            <a:r>
              <a:rPr kumimoji="0" lang="pl-PL"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ZOO – czynniki zwierzęce</a:t>
            </a:r>
          </a:p>
        </p:txBody>
      </p:sp>
      <p:sp>
        <p:nvSpPr>
          <p:cNvPr id="25626" name="Line 26"/>
          <p:cNvSpPr>
            <a:spLocks noChangeShapeType="1"/>
          </p:cNvSpPr>
          <p:nvPr/>
        </p:nvSpPr>
        <p:spPr bwMode="auto">
          <a:xfrm flipH="1">
            <a:off x="3492500" y="3573463"/>
            <a:ext cx="0" cy="215900"/>
          </a:xfrm>
          <a:prstGeom prst="line">
            <a:avLst/>
          </a:prstGeom>
          <a:noFill/>
          <a:ln w="19050">
            <a:solidFill>
              <a:schemeClr val="tx1"/>
            </a:solidFill>
            <a:round/>
            <a:headEnd/>
            <a:tailEnd type="triangle" w="med" len="me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sz="4000" b="0" i="0" u="none" strike="noStrike" kern="1200" cap="none" spc="0" normalizeH="0" baseline="0" noProof="0">
              <a:ln>
                <a:noFill/>
              </a:ln>
              <a:solidFill>
                <a:srgbClr val="800000"/>
              </a:solidFill>
              <a:effectLst/>
              <a:uLnTx/>
              <a:uFillTx/>
              <a:latin typeface="Tahoma" pitchFamily="34" charset="0"/>
              <a:ea typeface="+mn-ea"/>
              <a:cs typeface="+mn-cs"/>
            </a:endParaRPr>
          </a:p>
        </p:txBody>
      </p:sp>
      <p:sp>
        <p:nvSpPr>
          <p:cNvPr id="25627" name="Line 27"/>
          <p:cNvSpPr>
            <a:spLocks noChangeShapeType="1"/>
          </p:cNvSpPr>
          <p:nvPr/>
        </p:nvSpPr>
        <p:spPr bwMode="auto">
          <a:xfrm flipH="1">
            <a:off x="5651500" y="3573463"/>
            <a:ext cx="0" cy="215900"/>
          </a:xfrm>
          <a:prstGeom prst="line">
            <a:avLst/>
          </a:prstGeom>
          <a:noFill/>
          <a:ln w="19050">
            <a:solidFill>
              <a:schemeClr val="tx1"/>
            </a:solidFill>
            <a:round/>
            <a:headEnd/>
            <a:tailEnd type="triangle" w="med" len="me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sz="4000" b="0" i="0" u="none" strike="noStrike" kern="1200" cap="none" spc="0" normalizeH="0" baseline="0" noProof="0">
              <a:ln>
                <a:noFill/>
              </a:ln>
              <a:solidFill>
                <a:srgbClr val="800000"/>
              </a:solidFill>
              <a:effectLst/>
              <a:uLnTx/>
              <a:uFillTx/>
              <a:latin typeface="Tahoma" pitchFamily="34" charset="0"/>
              <a:ea typeface="+mn-ea"/>
              <a:cs typeface="+mn-cs"/>
            </a:endParaRPr>
          </a:p>
        </p:txBody>
      </p:sp>
    </p:spTree>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0" y="404664"/>
            <a:ext cx="9144000" cy="1143000"/>
          </a:xfrm>
          <a:solidFill>
            <a:srgbClr val="CCFFFF"/>
          </a:solidFill>
        </p:spPr>
        <p:txBody>
          <a:bodyPr/>
          <a:lstStyle/>
          <a:p>
            <a:r>
              <a:rPr lang="pl-PL" sz="4000" b="1" dirty="0"/>
              <a:t>RODOWÓD ZAGROŻEŃ </a:t>
            </a:r>
          </a:p>
        </p:txBody>
      </p:sp>
      <p:sp>
        <p:nvSpPr>
          <p:cNvPr id="5" name="Rectangle 3"/>
          <p:cNvSpPr txBox="1">
            <a:spLocks noChangeArrowheads="1"/>
          </p:cNvSpPr>
          <p:nvPr/>
        </p:nvSpPr>
        <p:spPr bwMode="auto">
          <a:xfrm>
            <a:off x="-29428" y="1916832"/>
            <a:ext cx="9230540" cy="1972345"/>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buFontTx/>
              <a:buChar char="•"/>
              <a:defRPr/>
            </a:pPr>
            <a:r>
              <a:rPr lang="pl-PL" b="1" u="sng" dirty="0"/>
              <a:t>Zagrożenie</a:t>
            </a:r>
            <a:r>
              <a:rPr lang="pl-PL" b="1" dirty="0"/>
              <a:t> – to oddziaływanie czynników na człowieka, czyli zagrożenie występowało wówczas, gdy człowiek był narażony (eksponowany) na oddziaływanie czynnika (przekraczające dopuszczalne wartości parametrów charakteryzujących to oddziaływanie). </a:t>
            </a:r>
            <a:endParaRPr lang="pl-PL" b="1" kern="0" dirty="0">
              <a:latin typeface="+mn-lt"/>
            </a:endParaRPr>
          </a:p>
        </p:txBody>
      </p:sp>
      <p:sp>
        <p:nvSpPr>
          <p:cNvPr id="6" name="Rectangle 3"/>
          <p:cNvSpPr txBox="1">
            <a:spLocks noChangeArrowheads="1"/>
          </p:cNvSpPr>
          <p:nvPr/>
        </p:nvSpPr>
        <p:spPr bwMode="auto">
          <a:xfrm>
            <a:off x="0" y="4365104"/>
            <a:ext cx="9122020" cy="1656184"/>
          </a:xfrm>
          <a:prstGeom prst="rect">
            <a:avLst/>
          </a:prstGeom>
          <a:solidFill>
            <a:srgbClr val="CCFFCC"/>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just">
              <a:spcBef>
                <a:spcPct val="20000"/>
              </a:spcBef>
              <a:buFontTx/>
              <a:buChar char="•"/>
            </a:pPr>
            <a:r>
              <a:rPr lang="pl-PL" b="1" u="sng" dirty="0"/>
              <a:t>Sytuacja zagrożenia</a:t>
            </a:r>
            <a:r>
              <a:rPr lang="pl-PL" b="1" dirty="0"/>
              <a:t> – sytuacja, w której osoba jest narażona co najmniej na jedno zagrożenie. Narażenie może spowodować szkodę natychmiast lub po pewnym czasie wg PN-EN ISO 12100:2005 pkt. 3.9 [1]. </a:t>
            </a:r>
            <a:endParaRPr lang="pl-PL" b="1" kern="0" dirty="0">
              <a:latin typeface="+mn-lt"/>
            </a:endParaRPr>
          </a:p>
        </p:txBody>
      </p:sp>
    </p:spTree>
    <p:extLst>
      <p:ext uri="{BB962C8B-B14F-4D97-AF65-F5344CB8AC3E}">
        <p14:creationId xmlns:p14="http://schemas.microsoft.com/office/powerpoint/2010/main" val="38856987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ymbol zastępczy numeru slajdu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2C005D-CFC6-47BE-9CEF-0FF75855A88E}"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pl-PL" sz="1400" b="0" i="0" u="none" strike="noStrike" kern="1200" cap="none" spc="0" normalizeH="0" baseline="0" noProof="0" dirty="0">
              <a:ln>
                <a:noFill/>
              </a:ln>
              <a:solidFill>
                <a:srgbClr val="800000"/>
              </a:solidFill>
              <a:effectLst/>
              <a:uLnTx/>
              <a:uFillTx/>
              <a:latin typeface="Comic Sans MS"/>
              <a:ea typeface="+mn-ea"/>
              <a:cs typeface="+mn-cs"/>
            </a:endParaRPr>
          </a:p>
        </p:txBody>
      </p:sp>
      <p:pic>
        <p:nvPicPr>
          <p:cNvPr id="9220" name="Picture 4"/>
          <p:cNvPicPr>
            <a:picLocks noGrp="1" noChangeAspect="1" noChangeArrowheads="1"/>
          </p:cNvPicPr>
          <p:nvPr>
            <p:ph sz="quarter" idx="1"/>
          </p:nvPr>
        </p:nvPicPr>
        <p:blipFill>
          <a:blip r:embed="rId3" cstate="print"/>
          <a:srcRect/>
          <a:stretch>
            <a:fillRect/>
          </a:stretch>
        </p:blipFill>
        <p:spPr>
          <a:xfrm>
            <a:off x="323849" y="1773242"/>
            <a:ext cx="4038600" cy="2473325"/>
          </a:xfrm>
        </p:spPr>
      </p:pic>
      <p:pic>
        <p:nvPicPr>
          <p:cNvPr id="9225" name="Picture 9" descr="SA400065"/>
          <p:cNvPicPr>
            <a:picLocks noGrp="1" noChangeAspect="1" noChangeArrowheads="1"/>
          </p:cNvPicPr>
          <p:nvPr>
            <p:ph sz="quarter" idx="3"/>
          </p:nvPr>
        </p:nvPicPr>
        <p:blipFill>
          <a:blip r:embed="rId4" cstate="print"/>
          <a:srcRect/>
          <a:stretch>
            <a:fillRect/>
          </a:stretch>
        </p:blipFill>
        <p:spPr>
          <a:xfrm>
            <a:off x="323851" y="4437067"/>
            <a:ext cx="3671888" cy="2187575"/>
          </a:xfrm>
          <a:noFill/>
        </p:spPr>
      </p:pic>
      <p:pic>
        <p:nvPicPr>
          <p:cNvPr id="9226" name="Picture 10"/>
          <p:cNvPicPr>
            <a:picLocks noGrp="1" noChangeAspect="1" noChangeArrowheads="1"/>
          </p:cNvPicPr>
          <p:nvPr>
            <p:ph sz="quarter" idx="2"/>
          </p:nvPr>
        </p:nvPicPr>
        <p:blipFill>
          <a:blip r:embed="rId5" cstate="print"/>
          <a:srcRect/>
          <a:stretch>
            <a:fillRect/>
          </a:stretch>
        </p:blipFill>
        <p:spPr>
          <a:xfrm>
            <a:off x="4716468" y="1773241"/>
            <a:ext cx="4103687" cy="2401887"/>
          </a:xfrm>
        </p:spPr>
      </p:pic>
      <p:pic>
        <p:nvPicPr>
          <p:cNvPr id="9227" name="Picture 11"/>
          <p:cNvPicPr>
            <a:picLocks noGrp="1" noChangeAspect="1" noChangeArrowheads="1"/>
          </p:cNvPicPr>
          <p:nvPr>
            <p:ph sz="quarter" idx="4"/>
          </p:nvPr>
        </p:nvPicPr>
        <p:blipFill>
          <a:blip r:embed="rId6" cstate="print"/>
          <a:srcRect/>
          <a:stretch>
            <a:fillRect/>
          </a:stretch>
        </p:blipFill>
        <p:spPr>
          <a:xfrm>
            <a:off x="4284663" y="4437067"/>
            <a:ext cx="4608512" cy="2187575"/>
          </a:xfrm>
        </p:spPr>
      </p:pic>
      <p:sp>
        <p:nvSpPr>
          <p:cNvPr id="10" name="Rectangle 2"/>
          <p:cNvSpPr>
            <a:spLocks noGrp="1" noChangeArrowheads="1"/>
          </p:cNvSpPr>
          <p:nvPr>
            <p:ph type="title" sz="quarter"/>
          </p:nvPr>
        </p:nvSpPr>
        <p:spPr>
          <a:xfrm>
            <a:off x="0" y="188913"/>
            <a:ext cx="9144000" cy="1439862"/>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PRACE NARAŻAJĄCE PRACOWNIKÓW </a:t>
            </a:r>
          </a:p>
        </p:txBody>
      </p:sp>
    </p:spTree>
  </p:cSld>
  <p:clrMapOvr>
    <a:masterClrMapping/>
  </p:clrMapOvr>
  <p:transition advClick="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F217DE-9580-49B4-B2CB-4575CDCE6D4B}"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pl-PL" sz="1400" b="0" i="0" u="none" strike="noStrike" kern="1200" cap="none" spc="0" normalizeH="0" baseline="0" noProof="0">
              <a:ln>
                <a:noFill/>
              </a:ln>
              <a:solidFill>
                <a:srgbClr val="800000"/>
              </a:solidFill>
              <a:effectLst/>
              <a:uLnTx/>
              <a:uFillTx/>
              <a:latin typeface="Comic Sans MS"/>
              <a:ea typeface="+mn-ea"/>
              <a:cs typeface="+mn-cs"/>
            </a:endParaRPr>
          </a:p>
        </p:txBody>
      </p:sp>
      <p:sp>
        <p:nvSpPr>
          <p:cNvPr id="6146" name="Rectangle 2"/>
          <p:cNvSpPr>
            <a:spLocks noGrp="1" noChangeArrowheads="1"/>
          </p:cNvSpPr>
          <p:nvPr>
            <p:ph type="title"/>
          </p:nvPr>
        </p:nvSpPr>
        <p:spPr>
          <a:xfrm>
            <a:off x="0" y="188913"/>
            <a:ext cx="9144000" cy="1511300"/>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KLASYFIKACJA SZKODLIWYCH CZYNNIKÓW BIOLOGICZNYCH</a:t>
            </a:r>
          </a:p>
        </p:txBody>
      </p:sp>
      <p:sp>
        <p:nvSpPr>
          <p:cNvPr id="6147" name="Rectangle 3"/>
          <p:cNvSpPr>
            <a:spLocks noGrp="1" noChangeArrowheads="1"/>
          </p:cNvSpPr>
          <p:nvPr>
            <p:ph type="body" sz="half" idx="1"/>
          </p:nvPr>
        </p:nvSpPr>
        <p:spPr>
          <a:xfrm>
            <a:off x="323851" y="2205042"/>
            <a:ext cx="3671888" cy="4319587"/>
          </a:xfrm>
          <a:solidFill>
            <a:srgbClr val="CCFF99"/>
          </a:solidFill>
          <a:ln>
            <a:solidFill>
              <a:srgbClr val="CCFF99"/>
            </a:solidFill>
          </a:ln>
        </p:spPr>
        <p:txBody>
          <a:bodyPr/>
          <a:lstStyle/>
          <a:p>
            <a:pPr algn="ctr">
              <a:buFont typeface="Wingdings" pitchFamily="2" charset="2"/>
              <a:buNone/>
            </a:pPr>
            <a:endParaRPr lang="pl-PL" b="1" dirty="0">
              <a:solidFill>
                <a:srgbClr val="7D2205"/>
              </a:solidFill>
            </a:endParaRPr>
          </a:p>
          <a:p>
            <a:pPr algn="ctr">
              <a:buFont typeface="Wingdings" pitchFamily="2" charset="2"/>
              <a:buNone/>
            </a:pPr>
            <a:r>
              <a:rPr lang="pl-PL" b="1" i="1" u="sng" dirty="0">
                <a:solidFill>
                  <a:schemeClr val="tx1"/>
                </a:solidFill>
                <a:latin typeface="Tahoma" pitchFamily="34" charset="0"/>
              </a:rPr>
              <a:t>Candida </a:t>
            </a:r>
            <a:r>
              <a:rPr lang="pl-PL" b="1" i="1" u="sng" dirty="0" err="1">
                <a:solidFill>
                  <a:schemeClr val="tx1"/>
                </a:solidFill>
                <a:latin typeface="Tahoma" pitchFamily="34" charset="0"/>
              </a:rPr>
              <a:t>albicans</a:t>
            </a:r>
            <a:endParaRPr lang="pl-PL" b="1" i="1" u="sng" dirty="0">
              <a:solidFill>
                <a:schemeClr val="tx1"/>
              </a:solidFill>
              <a:latin typeface="Tahoma" pitchFamily="34" charset="0"/>
            </a:endParaRPr>
          </a:p>
          <a:p>
            <a:pPr algn="ctr">
              <a:buFont typeface="Wingdings" pitchFamily="2" charset="2"/>
              <a:buNone/>
            </a:pPr>
            <a:r>
              <a:rPr lang="pl-PL" b="1" dirty="0">
                <a:solidFill>
                  <a:schemeClr val="tx1"/>
                </a:solidFill>
                <a:latin typeface="Tahoma" pitchFamily="34" charset="0"/>
              </a:rPr>
              <a:t> </a:t>
            </a:r>
          </a:p>
          <a:p>
            <a:pPr algn="ctr">
              <a:buFont typeface="Wingdings" pitchFamily="2" charset="2"/>
              <a:buNone/>
            </a:pPr>
            <a:r>
              <a:rPr lang="pl-PL" b="1" dirty="0">
                <a:solidFill>
                  <a:schemeClr val="tx1"/>
                </a:solidFill>
                <a:latin typeface="Tahoma" pitchFamily="34" charset="0"/>
              </a:rPr>
              <a:t>GRUPA  GRZ</a:t>
            </a:r>
          </a:p>
          <a:p>
            <a:pPr algn="ctr">
              <a:buFont typeface="Wingdings" pitchFamily="2" charset="2"/>
              <a:buNone/>
            </a:pPr>
            <a:endParaRPr lang="pl-PL" b="1" dirty="0">
              <a:solidFill>
                <a:schemeClr val="tx1"/>
              </a:solidFill>
              <a:latin typeface="Tahoma" pitchFamily="34" charset="0"/>
            </a:endParaRPr>
          </a:p>
          <a:p>
            <a:pPr algn="ctr">
              <a:buFont typeface="Wingdings" pitchFamily="2" charset="2"/>
              <a:buNone/>
            </a:pPr>
            <a:r>
              <a:rPr lang="pl-PL" b="1" dirty="0">
                <a:solidFill>
                  <a:schemeClr val="tx1"/>
                </a:solidFill>
                <a:latin typeface="Tahoma" pitchFamily="34" charset="0"/>
              </a:rPr>
              <a:t>- grzyby</a:t>
            </a:r>
          </a:p>
        </p:txBody>
      </p:sp>
      <p:pic>
        <p:nvPicPr>
          <p:cNvPr id="6150" name="Picture 6" descr="GP2037"/>
          <p:cNvPicPr>
            <a:picLocks noGrp="1" noChangeAspect="1" noChangeArrowheads="1"/>
          </p:cNvPicPr>
          <p:nvPr>
            <p:ph sz="half" idx="2"/>
          </p:nvPr>
        </p:nvPicPr>
        <p:blipFill>
          <a:blip r:embed="rId3" cstate="print"/>
          <a:srcRect/>
          <a:stretch>
            <a:fillRect/>
          </a:stretch>
        </p:blipFill>
        <p:spPr>
          <a:xfrm>
            <a:off x="4356103" y="2205042"/>
            <a:ext cx="4464051" cy="4319587"/>
          </a:xfrm>
          <a:noFill/>
          <a:ln/>
        </p:spPr>
      </p:pic>
    </p:spTree>
  </p:cSld>
  <p:clrMapOvr>
    <a:masterClrMapping/>
  </p:clrMapOvr>
  <p:transition advClick="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2A85ED-9630-459D-893B-3BB125606EB3}"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pl-PL" sz="1400" b="0" i="0" u="none" strike="noStrike" kern="1200" cap="none" spc="0" normalizeH="0" baseline="0" noProof="0">
              <a:ln>
                <a:noFill/>
              </a:ln>
              <a:solidFill>
                <a:srgbClr val="800000"/>
              </a:solidFill>
              <a:effectLst/>
              <a:uLnTx/>
              <a:uFillTx/>
              <a:latin typeface="Comic Sans MS"/>
              <a:ea typeface="+mn-ea"/>
              <a:cs typeface="+mn-cs"/>
            </a:endParaRPr>
          </a:p>
        </p:txBody>
      </p:sp>
      <p:sp>
        <p:nvSpPr>
          <p:cNvPr id="8196" name="Rectangle 4"/>
          <p:cNvSpPr>
            <a:spLocks noGrp="1" noChangeArrowheads="1"/>
          </p:cNvSpPr>
          <p:nvPr>
            <p:ph type="title"/>
          </p:nvPr>
        </p:nvSpPr>
        <p:spPr>
          <a:xfrm>
            <a:off x="0" y="188913"/>
            <a:ext cx="9144000" cy="1511300"/>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KLASYFIKACJA SZKODLIWYCH CZYNNIKÓW BIOLOGICZNYCH</a:t>
            </a:r>
            <a:endParaRPr lang="pl-PL" dirty="0">
              <a:latin typeface="Arial" pitchFamily="34" charset="0"/>
              <a:cs typeface="Arial" pitchFamily="34" charset="0"/>
            </a:endParaRPr>
          </a:p>
        </p:txBody>
      </p:sp>
      <p:sp>
        <p:nvSpPr>
          <p:cNvPr id="8197" name="Rectangle 5"/>
          <p:cNvSpPr>
            <a:spLocks noGrp="1" noChangeArrowheads="1"/>
          </p:cNvSpPr>
          <p:nvPr>
            <p:ph type="body" sz="half" idx="1"/>
          </p:nvPr>
        </p:nvSpPr>
        <p:spPr>
          <a:xfrm>
            <a:off x="179392" y="2205038"/>
            <a:ext cx="3598863" cy="4392612"/>
          </a:xfrm>
          <a:solidFill>
            <a:srgbClr val="CCFF99"/>
          </a:solidFill>
          <a:ln>
            <a:solidFill>
              <a:srgbClr val="CCFF99"/>
            </a:solidFill>
          </a:ln>
        </p:spPr>
        <p:txBody>
          <a:bodyPr/>
          <a:lstStyle/>
          <a:p>
            <a:pPr algn="ctr">
              <a:buFont typeface="Wingdings" pitchFamily="2" charset="2"/>
              <a:buNone/>
            </a:pPr>
            <a:endParaRPr lang="pl-PL" sz="2800" b="1" dirty="0">
              <a:solidFill>
                <a:srgbClr val="7D2205"/>
              </a:solidFill>
            </a:endParaRPr>
          </a:p>
          <a:p>
            <a:pPr algn="ctr">
              <a:buFont typeface="Wingdings" pitchFamily="2" charset="2"/>
              <a:buNone/>
            </a:pPr>
            <a:r>
              <a:rPr lang="pl-PL" sz="2800" b="1" i="1" u="sng" dirty="0">
                <a:solidFill>
                  <a:schemeClr val="tx1"/>
                </a:solidFill>
                <a:latin typeface="Tahoma" pitchFamily="34" charset="0"/>
              </a:rPr>
              <a:t>Salmonella </a:t>
            </a:r>
            <a:r>
              <a:rPr lang="pl-PL" sz="2800" b="1" i="1" u="sng" dirty="0" err="1">
                <a:solidFill>
                  <a:schemeClr val="tx1"/>
                </a:solidFill>
                <a:latin typeface="Tahoma" pitchFamily="34" charset="0"/>
              </a:rPr>
              <a:t>typhi</a:t>
            </a:r>
            <a:r>
              <a:rPr lang="pl-PL" sz="2800" b="1" dirty="0">
                <a:solidFill>
                  <a:schemeClr val="tx1"/>
                </a:solidFill>
                <a:latin typeface="Tahoma" pitchFamily="34" charset="0"/>
              </a:rPr>
              <a:t> </a:t>
            </a:r>
          </a:p>
          <a:p>
            <a:pPr algn="ctr">
              <a:buFont typeface="Wingdings" pitchFamily="2" charset="2"/>
              <a:buNone/>
            </a:pPr>
            <a:endParaRPr lang="pl-PL" sz="2800" b="1" dirty="0">
              <a:solidFill>
                <a:schemeClr val="tx1"/>
              </a:solidFill>
              <a:latin typeface="Tahoma" pitchFamily="34" charset="0"/>
            </a:endParaRPr>
          </a:p>
          <a:p>
            <a:pPr algn="ctr">
              <a:buFont typeface="Wingdings" pitchFamily="2" charset="2"/>
              <a:buNone/>
            </a:pPr>
            <a:r>
              <a:rPr lang="pl-PL" sz="2800" b="1" dirty="0">
                <a:solidFill>
                  <a:schemeClr val="tx1"/>
                </a:solidFill>
                <a:latin typeface="Tahoma" pitchFamily="34" charset="0"/>
              </a:rPr>
              <a:t>GRUPA BA</a:t>
            </a:r>
          </a:p>
          <a:p>
            <a:pPr algn="ctr">
              <a:buFont typeface="Wingdings" pitchFamily="2" charset="2"/>
              <a:buNone/>
            </a:pPr>
            <a:endParaRPr lang="pl-PL" sz="2800" b="1" dirty="0">
              <a:solidFill>
                <a:schemeClr val="tx1"/>
              </a:solidFill>
              <a:latin typeface="Tahoma" pitchFamily="34" charset="0"/>
            </a:endParaRPr>
          </a:p>
          <a:p>
            <a:pPr algn="ctr">
              <a:buFont typeface="Wingdings" pitchFamily="2" charset="2"/>
              <a:buNone/>
            </a:pPr>
            <a:r>
              <a:rPr lang="pl-PL" sz="2800" b="1" dirty="0">
                <a:solidFill>
                  <a:schemeClr val="tx1"/>
                </a:solidFill>
                <a:latin typeface="Tahoma" pitchFamily="34" charset="0"/>
              </a:rPr>
              <a:t>- bakterie</a:t>
            </a:r>
          </a:p>
        </p:txBody>
      </p:sp>
      <p:pic>
        <p:nvPicPr>
          <p:cNvPr id="8200" name="Picture 8" descr="Salmonelle"/>
          <p:cNvPicPr>
            <a:picLocks noGrp="1" noChangeAspect="1" noChangeArrowheads="1"/>
          </p:cNvPicPr>
          <p:nvPr>
            <p:ph sz="half" idx="2"/>
          </p:nvPr>
        </p:nvPicPr>
        <p:blipFill>
          <a:blip r:embed="rId3" cstate="print"/>
          <a:srcRect/>
          <a:stretch>
            <a:fillRect/>
          </a:stretch>
        </p:blipFill>
        <p:spPr>
          <a:xfrm>
            <a:off x="4284668" y="2205038"/>
            <a:ext cx="4498975" cy="4392612"/>
          </a:xfrm>
          <a:noFill/>
          <a:ln/>
        </p:spPr>
      </p:pic>
    </p:spTree>
  </p:cSld>
  <p:clrMapOvr>
    <a:masterClrMapping/>
  </p:clrMapOvr>
  <p:transition advClick="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C15EAE-990C-40FB-A56F-2D58FA31BD02}"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pl-PL" sz="1400" b="0" i="0" u="none" strike="noStrike" kern="1200" cap="none" spc="0" normalizeH="0" baseline="0" noProof="0">
              <a:ln>
                <a:noFill/>
              </a:ln>
              <a:solidFill>
                <a:srgbClr val="800000"/>
              </a:solidFill>
              <a:effectLst/>
              <a:uLnTx/>
              <a:uFillTx/>
              <a:latin typeface="Comic Sans MS"/>
              <a:ea typeface="+mn-ea"/>
              <a:cs typeface="+mn-cs"/>
            </a:endParaRPr>
          </a:p>
        </p:txBody>
      </p:sp>
      <p:sp>
        <p:nvSpPr>
          <p:cNvPr id="7172" name="Rectangle 4"/>
          <p:cNvSpPr>
            <a:spLocks noGrp="1" noChangeArrowheads="1"/>
          </p:cNvSpPr>
          <p:nvPr>
            <p:ph type="title"/>
          </p:nvPr>
        </p:nvSpPr>
        <p:spPr>
          <a:xfrm>
            <a:off x="0" y="188917"/>
            <a:ext cx="9144000" cy="1368425"/>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KLASYFIKACJA SZKODLIWYCH </a:t>
            </a:r>
            <a:br>
              <a:rPr lang="pl-PL" dirty="0">
                <a:solidFill>
                  <a:schemeClr val="tx1"/>
                </a:solidFill>
                <a:latin typeface="Arial" pitchFamily="34" charset="0"/>
                <a:cs typeface="Arial" pitchFamily="34" charset="0"/>
              </a:rPr>
            </a:br>
            <a:r>
              <a:rPr lang="pl-PL" dirty="0">
                <a:solidFill>
                  <a:schemeClr val="tx1"/>
                </a:solidFill>
                <a:latin typeface="Arial" pitchFamily="34" charset="0"/>
                <a:cs typeface="Arial" pitchFamily="34" charset="0"/>
              </a:rPr>
              <a:t>CZYNNIKÓW BIOLOGICZNYCH</a:t>
            </a:r>
          </a:p>
        </p:txBody>
      </p:sp>
      <p:sp>
        <p:nvSpPr>
          <p:cNvPr id="7173" name="Rectangle 5"/>
          <p:cNvSpPr>
            <a:spLocks noGrp="1" noChangeArrowheads="1"/>
          </p:cNvSpPr>
          <p:nvPr>
            <p:ph type="body" sz="half" idx="1"/>
          </p:nvPr>
        </p:nvSpPr>
        <p:spPr>
          <a:xfrm>
            <a:off x="250827" y="2060579"/>
            <a:ext cx="3673475" cy="4537075"/>
          </a:xfrm>
          <a:solidFill>
            <a:srgbClr val="CCFF99"/>
          </a:solidFill>
          <a:ln>
            <a:solidFill>
              <a:srgbClr val="CCFF99"/>
            </a:solidFill>
          </a:ln>
        </p:spPr>
        <p:txBody>
          <a:bodyPr/>
          <a:lstStyle/>
          <a:p>
            <a:pPr algn="ctr">
              <a:buFont typeface="Wingdings" pitchFamily="2" charset="2"/>
              <a:buNone/>
            </a:pPr>
            <a:endParaRPr lang="pl-PL" b="1" dirty="0">
              <a:solidFill>
                <a:srgbClr val="7D2205"/>
              </a:solidFill>
            </a:endParaRPr>
          </a:p>
          <a:p>
            <a:pPr algn="ctr">
              <a:buFont typeface="Wingdings" pitchFamily="2" charset="2"/>
              <a:buNone/>
            </a:pPr>
            <a:r>
              <a:rPr lang="pl-PL" b="1" i="1" u="sng" dirty="0">
                <a:solidFill>
                  <a:schemeClr val="tx1"/>
                </a:solidFill>
                <a:latin typeface="Tahoma" pitchFamily="34" charset="0"/>
              </a:rPr>
              <a:t>Wirus </a:t>
            </a:r>
            <a:r>
              <a:rPr lang="pl-PL" b="1" i="1" u="sng" dirty="0" err="1">
                <a:solidFill>
                  <a:schemeClr val="tx1"/>
                </a:solidFill>
                <a:latin typeface="Tahoma" pitchFamily="34" charset="0"/>
              </a:rPr>
              <a:t>Ebola</a:t>
            </a:r>
            <a:endParaRPr lang="pl-PL" b="1" i="1" u="sng" dirty="0">
              <a:solidFill>
                <a:schemeClr val="tx1"/>
              </a:solidFill>
              <a:latin typeface="Tahoma" pitchFamily="34" charset="0"/>
            </a:endParaRPr>
          </a:p>
          <a:p>
            <a:pPr algn="ctr">
              <a:buFont typeface="Wingdings" pitchFamily="2" charset="2"/>
              <a:buNone/>
            </a:pPr>
            <a:endParaRPr lang="pl-PL" b="1" dirty="0">
              <a:solidFill>
                <a:schemeClr val="tx1"/>
              </a:solidFill>
              <a:latin typeface="Tahoma" pitchFamily="34" charset="0"/>
            </a:endParaRPr>
          </a:p>
          <a:p>
            <a:pPr algn="ctr">
              <a:buFont typeface="Wingdings" pitchFamily="2" charset="2"/>
              <a:buNone/>
            </a:pPr>
            <a:r>
              <a:rPr lang="pl-PL" b="1" dirty="0">
                <a:solidFill>
                  <a:schemeClr val="tx1"/>
                </a:solidFill>
                <a:latin typeface="Tahoma" pitchFamily="34" charset="0"/>
              </a:rPr>
              <a:t>GRUPA AV</a:t>
            </a:r>
          </a:p>
          <a:p>
            <a:pPr algn="ctr">
              <a:buFont typeface="Wingdings" pitchFamily="2" charset="2"/>
              <a:buNone/>
            </a:pPr>
            <a:endParaRPr lang="pl-PL" b="1" dirty="0">
              <a:solidFill>
                <a:schemeClr val="tx1"/>
              </a:solidFill>
              <a:latin typeface="Tahoma" pitchFamily="34" charset="0"/>
            </a:endParaRPr>
          </a:p>
          <a:p>
            <a:pPr algn="ctr">
              <a:buFont typeface="Wingdings" pitchFamily="2" charset="2"/>
              <a:buNone/>
            </a:pPr>
            <a:r>
              <a:rPr lang="pl-PL" b="1" dirty="0">
                <a:solidFill>
                  <a:schemeClr val="tx1"/>
                </a:solidFill>
                <a:latin typeface="Tahoma" pitchFamily="34" charset="0"/>
              </a:rPr>
              <a:t>- wirusy</a:t>
            </a:r>
          </a:p>
          <a:p>
            <a:pPr algn="ctr">
              <a:buFont typeface="Wingdings" pitchFamily="2" charset="2"/>
              <a:buNone/>
            </a:pPr>
            <a:endParaRPr lang="pl-PL" dirty="0">
              <a:solidFill>
                <a:srgbClr val="F8FCA6"/>
              </a:solidFill>
            </a:endParaRPr>
          </a:p>
        </p:txBody>
      </p:sp>
      <p:pic>
        <p:nvPicPr>
          <p:cNvPr id="7175" name="Picture 7"/>
          <p:cNvPicPr>
            <a:picLocks noGrp="1" noChangeAspect="1" noChangeArrowheads="1"/>
          </p:cNvPicPr>
          <p:nvPr>
            <p:ph sz="half" idx="2"/>
          </p:nvPr>
        </p:nvPicPr>
        <p:blipFill>
          <a:blip r:embed="rId3" cstate="print"/>
          <a:srcRect/>
          <a:stretch>
            <a:fillRect/>
          </a:stretch>
        </p:blipFill>
        <p:spPr>
          <a:xfrm>
            <a:off x="4356103" y="2060579"/>
            <a:ext cx="4537075" cy="4525963"/>
          </a:xfrm>
          <a:noFill/>
          <a:ln>
            <a:noFill/>
          </a:ln>
        </p:spPr>
      </p:pic>
    </p:spTree>
  </p:cSld>
  <p:clrMapOvr>
    <a:masterClrMapping/>
  </p:clrMapOvr>
  <p:transition advClick="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8E643D-A450-4AFF-A6E7-6370982F19C1}"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pl-PL" sz="1400" b="0" i="0" u="none" strike="noStrike" kern="1200" cap="none" spc="0" normalizeH="0" baseline="0" noProof="0">
              <a:ln>
                <a:noFill/>
              </a:ln>
              <a:solidFill>
                <a:srgbClr val="800000"/>
              </a:solidFill>
              <a:effectLst/>
              <a:uLnTx/>
              <a:uFillTx/>
              <a:latin typeface="Comic Sans MS"/>
              <a:ea typeface="+mn-ea"/>
              <a:cs typeface="+mn-cs"/>
            </a:endParaRPr>
          </a:p>
        </p:txBody>
      </p:sp>
      <p:sp>
        <p:nvSpPr>
          <p:cNvPr id="25604" name="Rectangle 4"/>
          <p:cNvSpPr>
            <a:spLocks noGrp="1" noChangeArrowheads="1"/>
          </p:cNvSpPr>
          <p:nvPr>
            <p:ph type="title"/>
          </p:nvPr>
        </p:nvSpPr>
        <p:spPr>
          <a:xfrm>
            <a:off x="0" y="188913"/>
            <a:ext cx="9144000" cy="1439862"/>
          </a:xfrm>
          <a:solidFill>
            <a:srgbClr val="CCFFFF"/>
          </a:solidFill>
          <a:ln w="3175">
            <a:solidFill>
              <a:srgbClr val="CCFFFF"/>
            </a:solidFill>
          </a:ln>
        </p:spPr>
        <p:txBody>
          <a:bodyPr/>
          <a:lstStyle/>
          <a:p>
            <a:r>
              <a:rPr lang="pl-PL" dirty="0">
                <a:solidFill>
                  <a:schemeClr val="tx1"/>
                </a:solidFill>
                <a:latin typeface="Arial" pitchFamily="34" charset="0"/>
                <a:cs typeface="Arial" pitchFamily="34" charset="0"/>
              </a:rPr>
              <a:t>KLASYFIKACJA RYZYKA CZYNNIKÓW</a:t>
            </a:r>
            <a:r>
              <a:rPr lang="pl-PL" sz="3600" dirty="0">
                <a:solidFill>
                  <a:schemeClr val="tx1"/>
                </a:solidFill>
                <a:latin typeface="Arial" pitchFamily="34" charset="0"/>
                <a:cs typeface="Arial" pitchFamily="34" charset="0"/>
              </a:rPr>
              <a:t> </a:t>
            </a:r>
            <a:r>
              <a:rPr lang="pl-PL" dirty="0">
                <a:solidFill>
                  <a:schemeClr val="tx1"/>
                </a:solidFill>
                <a:latin typeface="Arial" pitchFamily="34" charset="0"/>
                <a:cs typeface="Arial" pitchFamily="34" charset="0"/>
              </a:rPr>
              <a:t>BIOLOGICZNYCH</a:t>
            </a:r>
            <a:r>
              <a:rPr lang="pl-PL" sz="3600" dirty="0">
                <a:latin typeface="Arial" pitchFamily="34" charset="0"/>
                <a:cs typeface="Arial" pitchFamily="34" charset="0"/>
              </a:rPr>
              <a:t> </a:t>
            </a:r>
          </a:p>
        </p:txBody>
      </p:sp>
      <p:graphicFrame>
        <p:nvGraphicFramePr>
          <p:cNvPr id="2" name="Diagram 1"/>
          <p:cNvGraphicFramePr/>
          <p:nvPr/>
        </p:nvGraphicFramePr>
        <p:xfrm>
          <a:off x="468315" y="1773241"/>
          <a:ext cx="8208963" cy="1914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617" name="Text Box 17"/>
          <p:cNvSpPr txBox="1">
            <a:spLocks noChangeArrowheads="1"/>
          </p:cNvSpPr>
          <p:nvPr/>
        </p:nvSpPr>
        <p:spPr bwMode="auto">
          <a:xfrm>
            <a:off x="395292" y="3860800"/>
            <a:ext cx="8424863" cy="707886"/>
          </a:xfrm>
          <a:prstGeom prst="rect">
            <a:avLst/>
          </a:prstGeom>
          <a:noFill/>
          <a:ln w="9525" algn="ctr">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pl-PL" sz="4000" b="0" i="0" u="none" strike="noStrike" kern="1200" cap="none" spc="0" normalizeH="0" baseline="0" noProof="0">
              <a:ln>
                <a:noFill/>
              </a:ln>
              <a:solidFill>
                <a:srgbClr val="800000"/>
              </a:solidFill>
              <a:effectLst/>
              <a:uLnTx/>
              <a:uFillTx/>
              <a:latin typeface="Comic Sans MS" pitchFamily="66" charset="0"/>
              <a:ea typeface="+mn-ea"/>
              <a:cs typeface="+mn-cs"/>
            </a:endParaRPr>
          </a:p>
        </p:txBody>
      </p:sp>
      <p:sp>
        <p:nvSpPr>
          <p:cNvPr id="25618" name="Text Box 18"/>
          <p:cNvSpPr txBox="1">
            <a:spLocks noChangeArrowheads="1"/>
          </p:cNvSpPr>
          <p:nvPr/>
        </p:nvSpPr>
        <p:spPr bwMode="auto">
          <a:xfrm>
            <a:off x="395290" y="3792541"/>
            <a:ext cx="6192837" cy="2462213"/>
          </a:xfrm>
          <a:prstGeom prst="rect">
            <a:avLst/>
          </a:prstGeom>
          <a:solidFill>
            <a:srgbClr val="CCFF99"/>
          </a:solidFill>
          <a:ln w="19050" algn="ctr">
            <a:solidFill>
              <a:srgbClr val="CCFF99"/>
            </a:solid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
                <a:srgbClr val="CCFFCC"/>
              </a:buClr>
              <a:buSzTx/>
              <a:buFont typeface="Wingdings" pitchFamily="2" charset="2"/>
              <a:buNone/>
              <a:tabLst/>
              <a:defRPr/>
            </a:pPr>
            <a:r>
              <a:rPr kumimoji="0" lang="pl-PL"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bakterie i organizmy podobne</a:t>
            </a:r>
          </a:p>
          <a:p>
            <a:pPr marL="0" marR="0" lvl="0" indent="0" algn="ctr" defTabSz="914400" rtl="0" eaLnBrk="1" fontAlgn="base" latinLnBrk="0" hangingPunct="1">
              <a:lnSpc>
                <a:spcPct val="100000"/>
              </a:lnSpc>
              <a:spcBef>
                <a:spcPct val="50000"/>
              </a:spcBef>
              <a:spcAft>
                <a:spcPct val="0"/>
              </a:spcAft>
              <a:buClr>
                <a:srgbClr val="CCFFCC"/>
              </a:buClr>
              <a:buSzTx/>
              <a:buFont typeface="Wingdings" pitchFamily="2" charset="2"/>
              <a:buNone/>
              <a:tabLst/>
              <a:defRPr/>
            </a:pPr>
            <a:r>
              <a:rPr kumimoji="0" lang="pl-PL"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wirusy</a:t>
            </a:r>
          </a:p>
          <a:p>
            <a:pPr marL="0" marR="0" lvl="0" indent="0" algn="ctr" defTabSz="914400" rtl="0" eaLnBrk="1" fontAlgn="base" latinLnBrk="0" hangingPunct="1">
              <a:lnSpc>
                <a:spcPct val="100000"/>
              </a:lnSpc>
              <a:spcBef>
                <a:spcPct val="50000"/>
              </a:spcBef>
              <a:spcAft>
                <a:spcPct val="0"/>
              </a:spcAft>
              <a:buClr>
                <a:srgbClr val="CCFFCC"/>
              </a:buClr>
              <a:buSzTx/>
              <a:buFont typeface="Wingdings" pitchFamily="2" charset="2"/>
              <a:buNone/>
              <a:tabLst/>
              <a:defRPr/>
            </a:pPr>
            <a:r>
              <a:rPr kumimoji="0" lang="pl-PL"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pasożyty</a:t>
            </a:r>
          </a:p>
          <a:p>
            <a:pPr marL="0" marR="0" lvl="0" indent="0" algn="ctr" defTabSz="914400" rtl="0" eaLnBrk="1" fontAlgn="base" latinLnBrk="0" hangingPunct="1">
              <a:lnSpc>
                <a:spcPct val="100000"/>
              </a:lnSpc>
              <a:spcBef>
                <a:spcPct val="50000"/>
              </a:spcBef>
              <a:spcAft>
                <a:spcPct val="0"/>
              </a:spcAft>
              <a:buClr>
                <a:srgbClr val="CCFFCC"/>
              </a:buClr>
              <a:buSzTx/>
              <a:buFont typeface="Wingdings" pitchFamily="2" charset="2"/>
              <a:buNone/>
              <a:tabLst/>
              <a:defRPr/>
            </a:pPr>
            <a:r>
              <a:rPr kumimoji="0" lang="pl-PL"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grzyby</a:t>
            </a:r>
          </a:p>
        </p:txBody>
      </p:sp>
      <p:sp>
        <p:nvSpPr>
          <p:cNvPr id="25626" name="Line 26"/>
          <p:cNvSpPr>
            <a:spLocks noChangeShapeType="1"/>
          </p:cNvSpPr>
          <p:nvPr/>
        </p:nvSpPr>
        <p:spPr bwMode="auto">
          <a:xfrm flipH="1">
            <a:off x="3492500" y="3573463"/>
            <a:ext cx="0" cy="215900"/>
          </a:xfrm>
          <a:prstGeom prst="line">
            <a:avLst/>
          </a:prstGeom>
          <a:noFill/>
          <a:ln w="19050">
            <a:solidFill>
              <a:schemeClr val="tx1"/>
            </a:solidFill>
            <a:round/>
            <a:headEnd/>
            <a:tailEnd type="triangle" w="med" len="me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sz="4000" b="0" i="0" u="none" strike="noStrike" kern="1200" cap="none" spc="0" normalizeH="0" baseline="0" noProof="0">
              <a:ln>
                <a:noFill/>
              </a:ln>
              <a:solidFill>
                <a:srgbClr val="800000"/>
              </a:solidFill>
              <a:effectLst/>
              <a:uLnTx/>
              <a:uFillTx/>
              <a:latin typeface="Tahoma" pitchFamily="34" charset="0"/>
              <a:ea typeface="+mn-ea"/>
              <a:cs typeface="+mn-cs"/>
            </a:endParaRPr>
          </a:p>
        </p:txBody>
      </p:sp>
      <p:sp>
        <p:nvSpPr>
          <p:cNvPr id="25627" name="Line 27"/>
          <p:cNvSpPr>
            <a:spLocks noChangeShapeType="1"/>
          </p:cNvSpPr>
          <p:nvPr/>
        </p:nvSpPr>
        <p:spPr bwMode="auto">
          <a:xfrm flipH="1">
            <a:off x="5651500" y="3573463"/>
            <a:ext cx="0" cy="215900"/>
          </a:xfrm>
          <a:prstGeom prst="line">
            <a:avLst/>
          </a:prstGeom>
          <a:noFill/>
          <a:ln w="19050">
            <a:solidFill>
              <a:schemeClr val="tx1"/>
            </a:solidFill>
            <a:round/>
            <a:headEnd/>
            <a:tailEnd type="triangle" w="med" len="me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sz="4000" b="0" i="0" u="none" strike="noStrike" kern="1200" cap="none" spc="0" normalizeH="0" baseline="0" noProof="0">
              <a:ln>
                <a:noFill/>
              </a:ln>
              <a:solidFill>
                <a:srgbClr val="800000"/>
              </a:solidFill>
              <a:effectLst/>
              <a:uLnTx/>
              <a:uFillTx/>
              <a:latin typeface="Tahoma" pitchFamily="34" charset="0"/>
              <a:ea typeface="+mn-ea"/>
              <a:cs typeface="+mn-cs"/>
            </a:endParaRPr>
          </a:p>
        </p:txBody>
      </p:sp>
      <p:sp>
        <p:nvSpPr>
          <p:cNvPr id="25621" name="Text Box 21"/>
          <p:cNvSpPr txBox="1">
            <a:spLocks noChangeArrowheads="1"/>
          </p:cNvSpPr>
          <p:nvPr/>
        </p:nvSpPr>
        <p:spPr bwMode="auto">
          <a:xfrm>
            <a:off x="7092951" y="4694239"/>
            <a:ext cx="1727200" cy="523220"/>
          </a:xfrm>
          <a:prstGeom prst="rect">
            <a:avLst/>
          </a:prstGeom>
          <a:solidFill>
            <a:srgbClr val="CCFF99"/>
          </a:solidFill>
          <a:ln w="19050" algn="ctr">
            <a:solidFill>
              <a:srgbClr val="CCFF99"/>
            </a:solid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pl-PL"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wirusy</a:t>
            </a:r>
          </a:p>
        </p:txBody>
      </p:sp>
      <p:sp>
        <p:nvSpPr>
          <p:cNvPr id="25628" name="Line 28"/>
          <p:cNvSpPr>
            <a:spLocks noChangeShapeType="1"/>
          </p:cNvSpPr>
          <p:nvPr/>
        </p:nvSpPr>
        <p:spPr bwMode="auto">
          <a:xfrm rot="-5578792" flipH="1" flipV="1">
            <a:off x="7297739" y="4159253"/>
            <a:ext cx="938212" cy="46039"/>
          </a:xfrm>
          <a:prstGeom prst="line">
            <a:avLst/>
          </a:prstGeom>
          <a:noFill/>
          <a:ln w="38100">
            <a:solidFill>
              <a:schemeClr val="tx1"/>
            </a:solidFill>
            <a:round/>
            <a:headEnd/>
            <a:tailEnd type="triangle" w="med" len="me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sz="4000" b="0" i="0" u="none" strike="noStrike" kern="1200" cap="none" spc="0" normalizeH="0" baseline="0" noProof="0">
              <a:ln>
                <a:noFill/>
              </a:ln>
              <a:solidFill>
                <a:srgbClr val="800000"/>
              </a:solidFill>
              <a:effectLst/>
              <a:uLnTx/>
              <a:uFillTx/>
              <a:latin typeface="Tahoma" pitchFamily="34" charset="0"/>
              <a:ea typeface="+mn-ea"/>
              <a:cs typeface="+mn-cs"/>
            </a:endParaRPr>
          </a:p>
        </p:txBody>
      </p:sp>
    </p:spTree>
  </p:cSld>
  <p:clrMapOvr>
    <a:masterClrMapping/>
  </p:clrMapOvr>
  <p:transition advClick="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89031C-4CDF-40DA-9AE4-22425FE70F50}"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pl-PL" sz="1400" b="0" i="0" u="none" strike="noStrike" kern="1200" cap="none" spc="0" normalizeH="0" baseline="0" noProof="0">
              <a:ln>
                <a:noFill/>
              </a:ln>
              <a:solidFill>
                <a:srgbClr val="800000"/>
              </a:solidFill>
              <a:effectLst/>
              <a:uLnTx/>
              <a:uFillTx/>
              <a:latin typeface="Comic Sans MS"/>
              <a:ea typeface="+mn-ea"/>
              <a:cs typeface="+mn-cs"/>
            </a:endParaRPr>
          </a:p>
        </p:txBody>
      </p:sp>
      <p:sp>
        <p:nvSpPr>
          <p:cNvPr id="14339" name="Rectangle 3"/>
          <p:cNvSpPr>
            <a:spLocks noGrp="1" noChangeArrowheads="1"/>
          </p:cNvSpPr>
          <p:nvPr>
            <p:ph type="body" idx="1"/>
          </p:nvPr>
        </p:nvSpPr>
        <p:spPr>
          <a:xfrm>
            <a:off x="285722" y="1643050"/>
            <a:ext cx="8496300" cy="2087564"/>
          </a:xfrm>
          <a:solidFill>
            <a:srgbClr val="CCFF99"/>
          </a:solidFill>
          <a:ln>
            <a:solidFill>
              <a:srgbClr val="FFCCCC"/>
            </a:solidFill>
          </a:ln>
        </p:spPr>
        <p:txBody>
          <a:bodyPr/>
          <a:lstStyle/>
          <a:p>
            <a:pPr algn="just">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Bioterroryzm oznacza użycie przez terrorystów czynników  biologicznych w celu spowodowania masowych zachorowań i zgonów oraz wywołania paniki wśród obywateli kraju będącego obiektem araku i wymuszenia przez to określonych korzyści politycznych.</a:t>
            </a:r>
          </a:p>
        </p:txBody>
      </p:sp>
      <p:sp>
        <p:nvSpPr>
          <p:cNvPr id="14340" name="Rectangle 4"/>
          <p:cNvSpPr>
            <a:spLocks noGrp="1" noChangeArrowheads="1"/>
          </p:cNvSpPr>
          <p:nvPr>
            <p:ph type="title"/>
          </p:nvPr>
        </p:nvSpPr>
        <p:spPr>
          <a:xfrm>
            <a:off x="0" y="188913"/>
            <a:ext cx="9144000" cy="1143000"/>
          </a:xfrm>
          <a:solidFill>
            <a:srgbClr val="CCFFFF"/>
          </a:solidFill>
          <a:ln>
            <a:solidFill>
              <a:srgbClr val="CCFFFF"/>
            </a:solidFill>
          </a:ln>
        </p:spPr>
        <p:txBody>
          <a:bodyPr/>
          <a:lstStyle/>
          <a:p>
            <a:pPr marL="742950" indent="-742950"/>
            <a:r>
              <a:rPr lang="pl-PL" dirty="0">
                <a:solidFill>
                  <a:schemeClr val="tx1"/>
                </a:solidFill>
                <a:latin typeface="Arial" pitchFamily="34" charset="0"/>
                <a:cs typeface="Arial" pitchFamily="34" charset="0"/>
              </a:rPr>
              <a:t>BIOLOGICZNE CZYNNIKI STOSOWANE DO BIOTERRORU </a:t>
            </a:r>
          </a:p>
        </p:txBody>
      </p:sp>
      <p:sp>
        <p:nvSpPr>
          <p:cNvPr id="5" name="Rectangle 3"/>
          <p:cNvSpPr txBox="1">
            <a:spLocks noChangeArrowheads="1"/>
          </p:cNvSpPr>
          <p:nvPr/>
        </p:nvSpPr>
        <p:spPr bwMode="auto">
          <a:xfrm>
            <a:off x="357159" y="4286256"/>
            <a:ext cx="8496300" cy="1500198"/>
          </a:xfrm>
          <a:prstGeom prst="rect">
            <a:avLst/>
          </a:prstGeom>
          <a:solidFill>
            <a:srgbClr val="FFFFCC"/>
          </a:solidFill>
          <a:ln w="9525">
            <a:solidFill>
              <a:srgbClr val="FFCCCC"/>
            </a:solid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90000"/>
              </a:lnSpc>
              <a:spcBef>
                <a:spcPct val="20000"/>
              </a:spcBef>
              <a:spcAft>
                <a:spcPct val="0"/>
              </a:spcAft>
              <a:buClr>
                <a:srgbClr val="000000"/>
              </a:buClr>
              <a:buSzTx/>
              <a:buFont typeface="Arial" pitchFamily="34" charset="0"/>
              <a:buChar char="•"/>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Lista czynników biologicznych mogących być wykorzystana do celów </a:t>
            </a:r>
            <a:r>
              <a:rPr kumimoji="0" lang="pl-PL"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bioterrorystycznych</a:t>
            </a: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 została  opracowana przez Center for </a:t>
            </a:r>
            <a:r>
              <a:rPr kumimoji="0" lang="pl-PL"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Disease</a:t>
            </a: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kumimoji="0" lang="pl-PL"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Control</a:t>
            </a: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 (CDC) and </a:t>
            </a:r>
            <a:r>
              <a:rPr kumimoji="0" lang="pl-PL" sz="2400" b="1"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Prevention</a:t>
            </a: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a:t>
            </a:r>
          </a:p>
        </p:txBody>
      </p:sp>
    </p:spTree>
  </p:cSld>
  <p:clrMapOvr>
    <a:masterClrMapping/>
  </p:clrMapOvr>
  <p:transition advClick="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89031C-4CDF-40DA-9AE4-22425FE70F50}"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pl-PL" sz="1400" b="0" i="0" u="none" strike="noStrike" kern="1200" cap="none" spc="0" normalizeH="0" baseline="0" noProof="0" dirty="0">
              <a:ln>
                <a:noFill/>
              </a:ln>
              <a:solidFill>
                <a:srgbClr val="800000"/>
              </a:solidFill>
              <a:effectLst/>
              <a:uLnTx/>
              <a:uFillTx/>
              <a:latin typeface="Comic Sans MS"/>
              <a:ea typeface="+mn-ea"/>
              <a:cs typeface="+mn-cs"/>
            </a:endParaRPr>
          </a:p>
        </p:txBody>
      </p:sp>
      <p:sp>
        <p:nvSpPr>
          <p:cNvPr id="14339" name="Rectangle 3"/>
          <p:cNvSpPr>
            <a:spLocks noGrp="1" noChangeArrowheads="1"/>
          </p:cNvSpPr>
          <p:nvPr>
            <p:ph type="body" idx="1"/>
          </p:nvPr>
        </p:nvSpPr>
        <p:spPr>
          <a:xfrm>
            <a:off x="323851" y="1412874"/>
            <a:ext cx="8605868" cy="5016522"/>
          </a:xfrm>
          <a:solidFill>
            <a:srgbClr val="CCFFCC"/>
          </a:solidFill>
          <a:ln>
            <a:solidFill>
              <a:srgbClr val="FFCCCC"/>
            </a:solidFill>
          </a:ln>
        </p:spPr>
        <p:txBody>
          <a:bodyPr/>
          <a:lstStyle/>
          <a:p>
            <a:pPr marL="457200" indent="-457200">
              <a:lnSpc>
                <a:spcPct val="90000"/>
              </a:lnSpc>
              <a:buClr>
                <a:schemeClr val="tx1"/>
              </a:buClr>
              <a:buFont typeface="+mj-lt"/>
              <a:buAutoNum type="arabicPeriod"/>
            </a:pPr>
            <a:r>
              <a:rPr lang="pl-PL" sz="2400" b="1" dirty="0">
                <a:solidFill>
                  <a:schemeClr val="tx1"/>
                </a:solidFill>
                <a:latin typeface="Arial" pitchFamily="34" charset="0"/>
                <a:cs typeface="Arial" pitchFamily="34" charset="0"/>
              </a:rPr>
              <a:t>Wąglik</a:t>
            </a:r>
          </a:p>
          <a:p>
            <a:pPr marL="457200" indent="-457200">
              <a:lnSpc>
                <a:spcPct val="90000"/>
              </a:lnSpc>
              <a:buClr>
                <a:schemeClr val="tx1"/>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1"/>
              </a:buClr>
              <a:buFont typeface="+mj-lt"/>
              <a:buAutoNum type="arabicPeriod"/>
            </a:pPr>
            <a:r>
              <a:rPr lang="pl-PL" sz="2400" b="1" dirty="0">
                <a:solidFill>
                  <a:schemeClr val="tx1"/>
                </a:solidFill>
                <a:latin typeface="Arial" pitchFamily="34" charset="0"/>
                <a:cs typeface="Arial" pitchFamily="34" charset="0"/>
              </a:rPr>
              <a:t>Zatrucie jadem kiełbasianym</a:t>
            </a:r>
          </a:p>
          <a:p>
            <a:pPr marL="457200" indent="-457200">
              <a:lnSpc>
                <a:spcPct val="90000"/>
              </a:lnSpc>
              <a:buClr>
                <a:schemeClr val="tx1"/>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1"/>
              </a:buClr>
              <a:buFont typeface="+mj-lt"/>
              <a:buAutoNum type="arabicPeriod"/>
            </a:pPr>
            <a:r>
              <a:rPr lang="pl-PL" sz="2400" b="1" dirty="0">
                <a:solidFill>
                  <a:schemeClr val="tx1"/>
                </a:solidFill>
                <a:latin typeface="Arial" pitchFamily="34" charset="0"/>
                <a:cs typeface="Arial" pitchFamily="34" charset="0"/>
              </a:rPr>
              <a:t>Dżuma</a:t>
            </a:r>
          </a:p>
          <a:p>
            <a:pPr marL="457200" indent="-457200">
              <a:lnSpc>
                <a:spcPct val="90000"/>
              </a:lnSpc>
              <a:buClr>
                <a:schemeClr val="tx1"/>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1"/>
              </a:buClr>
              <a:buFont typeface="+mj-lt"/>
              <a:buAutoNum type="arabicPeriod"/>
            </a:pPr>
            <a:r>
              <a:rPr lang="pl-PL" sz="2400" b="1" dirty="0">
                <a:solidFill>
                  <a:schemeClr val="tx1"/>
                </a:solidFill>
                <a:latin typeface="Arial" pitchFamily="34" charset="0"/>
                <a:cs typeface="Arial" pitchFamily="34" charset="0"/>
              </a:rPr>
              <a:t>Ospa prawdziwa</a:t>
            </a:r>
          </a:p>
          <a:p>
            <a:pPr marL="457200" indent="-457200">
              <a:lnSpc>
                <a:spcPct val="90000"/>
              </a:lnSpc>
              <a:buClr>
                <a:schemeClr val="tx1"/>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1"/>
              </a:buClr>
              <a:buFont typeface="+mj-lt"/>
              <a:buAutoNum type="arabicPeriod"/>
            </a:pPr>
            <a:r>
              <a:rPr lang="pl-PL" sz="2400" b="1" dirty="0" err="1">
                <a:solidFill>
                  <a:schemeClr val="tx1"/>
                </a:solidFill>
                <a:latin typeface="Arial" pitchFamily="34" charset="0"/>
                <a:cs typeface="Arial" pitchFamily="34" charset="0"/>
              </a:rPr>
              <a:t>Tulameria</a:t>
            </a:r>
            <a:endParaRPr lang="pl-PL" sz="2400" b="1" dirty="0">
              <a:solidFill>
                <a:schemeClr val="tx1"/>
              </a:solidFill>
              <a:latin typeface="Arial" pitchFamily="34" charset="0"/>
              <a:cs typeface="Arial" pitchFamily="34" charset="0"/>
            </a:endParaRPr>
          </a:p>
          <a:p>
            <a:pPr marL="457200" indent="-457200">
              <a:lnSpc>
                <a:spcPct val="90000"/>
              </a:lnSpc>
              <a:buClr>
                <a:schemeClr val="tx1"/>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1"/>
              </a:buClr>
              <a:buFont typeface="+mj-lt"/>
              <a:buAutoNum type="arabicPeriod"/>
            </a:pPr>
            <a:r>
              <a:rPr lang="pl-PL" sz="2400" b="1" dirty="0">
                <a:solidFill>
                  <a:schemeClr val="tx1"/>
                </a:solidFill>
                <a:latin typeface="Arial" pitchFamily="34" charset="0"/>
                <a:cs typeface="Arial" pitchFamily="34" charset="0"/>
              </a:rPr>
              <a:t>Gorączki krwotoczne</a:t>
            </a:r>
          </a:p>
        </p:txBody>
      </p:sp>
      <p:sp>
        <p:nvSpPr>
          <p:cNvPr id="14340" name="Rectangle 4"/>
          <p:cNvSpPr>
            <a:spLocks noGrp="1" noChangeArrowheads="1"/>
          </p:cNvSpPr>
          <p:nvPr>
            <p:ph type="title"/>
          </p:nvPr>
        </p:nvSpPr>
        <p:spPr>
          <a:xfrm>
            <a:off x="0" y="188913"/>
            <a:ext cx="9144000" cy="1143000"/>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A.CZYNNIKI SZCZEGÓLNIE NIEBEZPIECZNE WG CDC </a:t>
            </a:r>
          </a:p>
        </p:txBody>
      </p:sp>
    </p:spTree>
  </p:cSld>
  <p:clrMapOvr>
    <a:masterClrMapping/>
  </p:clrMapOvr>
  <p:transition advClick="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89031C-4CDF-40DA-9AE4-22425FE70F50}"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pl-PL" sz="1400" b="0" i="0" u="none" strike="noStrike" kern="1200" cap="none" spc="0" normalizeH="0" baseline="0" noProof="0" dirty="0">
              <a:ln>
                <a:noFill/>
              </a:ln>
              <a:solidFill>
                <a:srgbClr val="800000"/>
              </a:solidFill>
              <a:effectLst/>
              <a:uLnTx/>
              <a:uFillTx/>
              <a:latin typeface="Comic Sans MS"/>
              <a:ea typeface="+mn-ea"/>
              <a:cs typeface="+mn-cs"/>
            </a:endParaRPr>
          </a:p>
        </p:txBody>
      </p:sp>
      <p:sp>
        <p:nvSpPr>
          <p:cNvPr id="14339" name="Rectangle 3"/>
          <p:cNvSpPr>
            <a:spLocks noGrp="1" noChangeArrowheads="1"/>
          </p:cNvSpPr>
          <p:nvPr>
            <p:ph type="body" idx="1"/>
          </p:nvPr>
        </p:nvSpPr>
        <p:spPr>
          <a:xfrm>
            <a:off x="214283" y="4143380"/>
            <a:ext cx="8496300" cy="2444754"/>
          </a:xfrm>
          <a:solidFill>
            <a:srgbClr val="FFFFCC"/>
          </a:solidFill>
          <a:ln>
            <a:solidFill>
              <a:srgbClr val="FFCCCC"/>
            </a:solidFill>
          </a:ln>
        </p:spPr>
        <p:txBody>
          <a:bodyPr/>
          <a:lstStyle/>
          <a:p>
            <a:pPr marL="457200" indent="-457200">
              <a:lnSpc>
                <a:spcPct val="90000"/>
              </a:lnSpc>
              <a:buClr>
                <a:schemeClr val="tx2"/>
              </a:buClr>
              <a:buNone/>
            </a:pPr>
            <a:r>
              <a:rPr lang="pl-PL" sz="2400" b="1" u="sng" dirty="0">
                <a:solidFill>
                  <a:schemeClr val="tx1"/>
                </a:solidFill>
                <a:latin typeface="Arial" pitchFamily="34" charset="0"/>
                <a:cs typeface="Arial" pitchFamily="34" charset="0"/>
              </a:rPr>
              <a:t>Etapy oceny ryzyka:</a:t>
            </a: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Charakterystyka stanowiska pracy</a:t>
            </a: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Identyfikacja zagrożeń</a:t>
            </a: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Oszacowanie ryzyka zawodowego</a:t>
            </a: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Wyznaczanie dopuszczalności ryzyka</a:t>
            </a: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Ustalenie działań korygujących</a:t>
            </a:r>
          </a:p>
          <a:p>
            <a:pPr marL="457200" indent="-457200">
              <a:lnSpc>
                <a:spcPct val="90000"/>
              </a:lnSpc>
              <a:buClr>
                <a:schemeClr val="tx2"/>
              </a:buClr>
              <a:buFont typeface="+mj-lt"/>
              <a:buAutoNum type="arabicPeriod"/>
            </a:pPr>
            <a:endParaRPr lang="pl-PL" sz="2400" b="1" dirty="0">
              <a:solidFill>
                <a:schemeClr val="tx1"/>
              </a:solidFill>
              <a:latin typeface="Arial" pitchFamily="34" charset="0"/>
              <a:cs typeface="Arial" pitchFamily="34" charset="0"/>
            </a:endParaRPr>
          </a:p>
        </p:txBody>
      </p:sp>
      <p:sp>
        <p:nvSpPr>
          <p:cNvPr id="14340" name="Rectangle 4"/>
          <p:cNvSpPr>
            <a:spLocks noGrp="1" noChangeArrowheads="1"/>
          </p:cNvSpPr>
          <p:nvPr>
            <p:ph type="title"/>
          </p:nvPr>
        </p:nvSpPr>
        <p:spPr>
          <a:xfrm>
            <a:off x="0" y="188913"/>
            <a:ext cx="9144000" cy="1143000"/>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OCENA RYZYKA PRZY PRACACH </a:t>
            </a:r>
            <a:br>
              <a:rPr lang="pl-PL" dirty="0">
                <a:solidFill>
                  <a:schemeClr val="tx1"/>
                </a:solidFill>
                <a:latin typeface="Arial" pitchFamily="34" charset="0"/>
                <a:cs typeface="Arial" pitchFamily="34" charset="0"/>
              </a:rPr>
            </a:br>
            <a:r>
              <a:rPr lang="pl-PL" dirty="0">
                <a:solidFill>
                  <a:schemeClr val="tx1"/>
                </a:solidFill>
                <a:latin typeface="Arial" pitchFamily="34" charset="0"/>
                <a:cs typeface="Arial" pitchFamily="34" charset="0"/>
              </a:rPr>
              <a:t>O NARAŻENIU BIOLOGICZNYM</a:t>
            </a:r>
          </a:p>
        </p:txBody>
      </p:sp>
      <p:sp>
        <p:nvSpPr>
          <p:cNvPr id="5" name="Rectangle 3"/>
          <p:cNvSpPr txBox="1">
            <a:spLocks noChangeArrowheads="1"/>
          </p:cNvSpPr>
          <p:nvPr/>
        </p:nvSpPr>
        <p:spPr bwMode="auto">
          <a:xfrm>
            <a:off x="285722" y="1643052"/>
            <a:ext cx="8496300" cy="2159002"/>
          </a:xfrm>
          <a:prstGeom prst="rect">
            <a:avLst/>
          </a:prstGeom>
          <a:solidFill>
            <a:srgbClr val="FFFFCC"/>
          </a:solidFill>
          <a:ln w="9525">
            <a:solidFill>
              <a:srgbClr val="FFCCCC"/>
            </a:solidFill>
            <a:miter lim="800000"/>
            <a:headEnd/>
            <a:tailEnd/>
          </a:ln>
          <a:effectLst/>
        </p:spPr>
        <p:txBody>
          <a:bodyPr vert="horz" wrap="square" lIns="91440" tIns="45720" rIns="91440" bIns="45720" numCol="1" anchor="t" anchorCtr="0" compatLnSpc="1">
            <a:prstTxWarp prst="textNoShape">
              <a:avLst/>
            </a:prstTxWarp>
          </a:bodyPr>
          <a:lstStyle/>
          <a:p>
            <a:pPr marL="457200" marR="0" lvl="0" indent="-457200" algn="l" defTabSz="914400" rtl="0" eaLnBrk="1" fontAlgn="base" latinLnBrk="0" hangingPunct="1">
              <a:lnSpc>
                <a:spcPct val="90000"/>
              </a:lnSpc>
              <a:spcBef>
                <a:spcPct val="20000"/>
              </a:spcBef>
              <a:spcAft>
                <a:spcPct val="0"/>
              </a:spcAft>
              <a:buClr>
                <a:srgbClr val="000000"/>
              </a:buClr>
              <a:buSzTx/>
              <a:buFontTx/>
              <a:buNone/>
              <a:tabLst/>
              <a:defRPr/>
            </a:pPr>
            <a:r>
              <a:rPr kumimoji="0" lang="pl-PL" sz="2400" b="1" i="0" u="sng" strike="noStrike" kern="0" cap="none" spc="0" normalizeH="0" baseline="0" noProof="0" dirty="0">
                <a:ln>
                  <a:noFill/>
                </a:ln>
                <a:solidFill>
                  <a:srgbClr val="000000"/>
                </a:solidFill>
                <a:effectLst/>
                <a:uLnTx/>
                <a:uFillTx/>
                <a:latin typeface="Arial" pitchFamily="34" charset="0"/>
                <a:ea typeface="+mn-ea"/>
                <a:cs typeface="Arial" pitchFamily="34" charset="0"/>
              </a:rPr>
              <a:t>Wymagalność oceny ryzyka:</a:t>
            </a:r>
          </a:p>
          <a:p>
            <a:pPr marL="457200" marR="0" lvl="0" indent="-457200" algn="l" defTabSz="914400" rtl="0" eaLnBrk="1" fontAlgn="base" latinLnBrk="0" hangingPunct="1">
              <a:lnSpc>
                <a:spcPct val="90000"/>
              </a:lnSpc>
              <a:spcBef>
                <a:spcPct val="20000"/>
              </a:spcBef>
              <a:spcAft>
                <a:spcPct val="0"/>
              </a:spcAft>
              <a:buClr>
                <a:srgbClr val="000000"/>
              </a:buClr>
              <a:buSzTx/>
              <a:buFont typeface="+mj-lt"/>
              <a:buAutoNum type="arabicPeriod"/>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Zmiana warunków pracy</a:t>
            </a:r>
          </a:p>
          <a:p>
            <a:pPr marL="457200" marR="0" lvl="0" indent="-457200" algn="l" defTabSz="914400" rtl="0" eaLnBrk="1" fontAlgn="base" latinLnBrk="0" hangingPunct="1">
              <a:lnSpc>
                <a:spcPct val="90000"/>
              </a:lnSpc>
              <a:spcBef>
                <a:spcPct val="20000"/>
              </a:spcBef>
              <a:spcAft>
                <a:spcPct val="0"/>
              </a:spcAft>
              <a:buClr>
                <a:srgbClr val="000000"/>
              </a:buClr>
              <a:buSzTx/>
              <a:buFont typeface="+mj-lt"/>
              <a:buAutoNum type="arabicPeriod"/>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Stwierdzenie zanieczyszczenia</a:t>
            </a:r>
          </a:p>
          <a:p>
            <a:pPr marL="457200" marR="0" lvl="0" indent="-457200" algn="l" defTabSz="914400" rtl="0" eaLnBrk="1" fontAlgn="base" latinLnBrk="0" hangingPunct="1">
              <a:lnSpc>
                <a:spcPct val="90000"/>
              </a:lnSpc>
              <a:spcBef>
                <a:spcPct val="20000"/>
              </a:spcBef>
              <a:spcAft>
                <a:spcPct val="0"/>
              </a:spcAft>
              <a:buClr>
                <a:srgbClr val="000000"/>
              </a:buClr>
              <a:buSzTx/>
              <a:buFont typeface="+mj-lt"/>
              <a:buAutoNum type="arabicPeriod"/>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Wystąpienie wśród pracowników infekcji lub choroby</a:t>
            </a:r>
          </a:p>
          <a:p>
            <a:pPr marL="457200" marR="0" lvl="0" indent="-457200" algn="l" defTabSz="914400" rtl="0" eaLnBrk="1" fontAlgn="base" latinLnBrk="0" hangingPunct="1">
              <a:lnSpc>
                <a:spcPct val="90000"/>
              </a:lnSpc>
              <a:spcBef>
                <a:spcPct val="20000"/>
              </a:spcBef>
              <a:spcAft>
                <a:spcPct val="0"/>
              </a:spcAft>
              <a:buClr>
                <a:srgbClr val="000000"/>
              </a:buClr>
              <a:buSzTx/>
              <a:buFont typeface="+mj-lt"/>
              <a:buAutoNum type="arabicPeriod"/>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Zalecenie lekarza zakładowego</a:t>
            </a:r>
          </a:p>
        </p:txBody>
      </p:sp>
    </p:spTree>
  </p:cSld>
  <p:clrMapOvr>
    <a:masterClrMapping/>
  </p:clrMapOvr>
  <p:transition advClick="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89031C-4CDF-40DA-9AE4-22425FE70F50}"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pl-PL" sz="1400" b="0" i="0" u="none" strike="noStrike" kern="1200" cap="none" spc="0" normalizeH="0" baseline="0" noProof="0" dirty="0">
              <a:ln>
                <a:noFill/>
              </a:ln>
              <a:solidFill>
                <a:srgbClr val="800000"/>
              </a:solidFill>
              <a:effectLst/>
              <a:uLnTx/>
              <a:uFillTx/>
              <a:latin typeface="Comic Sans MS"/>
              <a:ea typeface="+mn-ea"/>
              <a:cs typeface="+mn-cs"/>
            </a:endParaRPr>
          </a:p>
        </p:txBody>
      </p:sp>
      <p:sp>
        <p:nvSpPr>
          <p:cNvPr id="14339" name="Rectangle 3"/>
          <p:cNvSpPr>
            <a:spLocks noGrp="1" noChangeArrowheads="1"/>
          </p:cNvSpPr>
          <p:nvPr>
            <p:ph type="body" idx="1"/>
          </p:nvPr>
        </p:nvSpPr>
        <p:spPr>
          <a:xfrm>
            <a:off x="142846" y="1714488"/>
            <a:ext cx="8715404" cy="4802208"/>
          </a:xfrm>
          <a:solidFill>
            <a:srgbClr val="FFFFCC"/>
          </a:solidFill>
          <a:ln>
            <a:solidFill>
              <a:srgbClr val="FFCCCC"/>
            </a:solidFill>
          </a:ln>
        </p:spPr>
        <p:txBody>
          <a:bodyPr/>
          <a:lstStyle/>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Jakie czynniki występują na stanowisku pracy?</a:t>
            </a:r>
          </a:p>
          <a:p>
            <a:pPr marL="457200" indent="-457200">
              <a:lnSpc>
                <a:spcPct val="90000"/>
              </a:lnSpc>
              <a:buClr>
                <a:schemeClr val="tx2"/>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Jakie czynniki są istotne dla bezpieczeństwa pracy?</a:t>
            </a:r>
          </a:p>
          <a:p>
            <a:pPr marL="457200" indent="-457200">
              <a:lnSpc>
                <a:spcPct val="90000"/>
              </a:lnSpc>
              <a:buClr>
                <a:schemeClr val="tx2"/>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Do jakich grup zagrożenia należą dane czynniki?</a:t>
            </a:r>
          </a:p>
          <a:p>
            <a:pPr marL="457200" indent="-457200">
              <a:lnSpc>
                <a:spcPct val="90000"/>
              </a:lnSpc>
              <a:buClr>
                <a:schemeClr val="tx2"/>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Jakie są drogi przenoszenia czynników?</a:t>
            </a:r>
          </a:p>
          <a:p>
            <a:pPr marL="457200" indent="-457200">
              <a:lnSpc>
                <a:spcPct val="90000"/>
              </a:lnSpc>
              <a:buClr>
                <a:schemeClr val="tx2"/>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Jakie potencjalne skutki zdrowotne mogą powodować?</a:t>
            </a:r>
          </a:p>
          <a:p>
            <a:pPr marL="457200" indent="-457200">
              <a:lnSpc>
                <a:spcPct val="90000"/>
              </a:lnSpc>
              <a:buClr>
                <a:schemeClr val="tx2"/>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Czy czynniki stanowią zagrożenie szczególne?</a:t>
            </a:r>
          </a:p>
        </p:txBody>
      </p:sp>
      <p:sp>
        <p:nvSpPr>
          <p:cNvPr id="14340" name="Rectangle 4"/>
          <p:cNvSpPr>
            <a:spLocks noGrp="1" noChangeArrowheads="1"/>
          </p:cNvSpPr>
          <p:nvPr>
            <p:ph type="title"/>
          </p:nvPr>
        </p:nvSpPr>
        <p:spPr>
          <a:xfrm>
            <a:off x="0" y="188913"/>
            <a:ext cx="9144000" cy="1143000"/>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IDENTYFIKACJA ZAGROŻEŃ BIOLOGICZNYCH – LISTA</a:t>
            </a:r>
          </a:p>
        </p:txBody>
      </p:sp>
    </p:spTree>
  </p:cSld>
  <p:clrMapOvr>
    <a:masterClrMapping/>
  </p:clrMapOvr>
  <p:transition advClick="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89031C-4CDF-40DA-9AE4-22425FE70F50}"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pl-PL" sz="1400" b="0" i="0" u="none" strike="noStrike" kern="1200" cap="none" spc="0" normalizeH="0" baseline="0" noProof="0" dirty="0">
              <a:ln>
                <a:noFill/>
              </a:ln>
              <a:solidFill>
                <a:srgbClr val="800000"/>
              </a:solidFill>
              <a:effectLst/>
              <a:uLnTx/>
              <a:uFillTx/>
              <a:latin typeface="Comic Sans MS"/>
              <a:ea typeface="+mn-ea"/>
              <a:cs typeface="+mn-cs"/>
            </a:endParaRPr>
          </a:p>
        </p:txBody>
      </p:sp>
      <p:sp>
        <p:nvSpPr>
          <p:cNvPr id="14339" name="Rectangle 3"/>
          <p:cNvSpPr>
            <a:spLocks noGrp="1" noChangeArrowheads="1"/>
          </p:cNvSpPr>
          <p:nvPr>
            <p:ph type="body" idx="1"/>
          </p:nvPr>
        </p:nvSpPr>
        <p:spPr>
          <a:xfrm>
            <a:off x="0" y="1785926"/>
            <a:ext cx="9144000" cy="3944952"/>
          </a:xfrm>
          <a:solidFill>
            <a:srgbClr val="CCFFCC"/>
          </a:solidFill>
          <a:ln>
            <a:solidFill>
              <a:srgbClr val="FFCCCC"/>
            </a:solidFill>
          </a:ln>
        </p:spPr>
        <p:txBody>
          <a:bodyPr/>
          <a:lstStyle/>
          <a:p>
            <a:pPr marL="457200" indent="-457200">
              <a:lnSpc>
                <a:spcPct val="90000"/>
              </a:lnSpc>
              <a:buClr>
                <a:schemeClr val="tx1"/>
              </a:buClr>
              <a:buFont typeface="+mj-lt"/>
              <a:buAutoNum type="arabicPeriod"/>
            </a:pPr>
            <a:r>
              <a:rPr lang="pl-PL" sz="2400" b="1" dirty="0">
                <a:solidFill>
                  <a:schemeClr val="tx1"/>
                </a:solidFill>
                <a:latin typeface="Arial" pitchFamily="34" charset="0"/>
                <a:cs typeface="Arial" pitchFamily="34" charset="0"/>
              </a:rPr>
              <a:t>Stopień zagrożenia określony na podstawie wizji lokalnej</a:t>
            </a:r>
          </a:p>
          <a:p>
            <a:pPr marL="457200" indent="-457200">
              <a:lnSpc>
                <a:spcPct val="90000"/>
              </a:lnSpc>
              <a:buClr>
                <a:schemeClr val="tx1"/>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1"/>
              </a:buClr>
              <a:buFont typeface="+mj-lt"/>
              <a:buAutoNum type="arabicPeriod"/>
            </a:pPr>
            <a:r>
              <a:rPr lang="pl-PL" sz="2400" b="1" dirty="0">
                <a:solidFill>
                  <a:schemeClr val="tx1"/>
                </a:solidFill>
                <a:latin typeface="Arial" pitchFamily="34" charset="0"/>
                <a:cs typeface="Arial" pitchFamily="34" charset="0"/>
              </a:rPr>
              <a:t>Występowanie przypadków chorobowych lub objawów</a:t>
            </a:r>
          </a:p>
          <a:p>
            <a:pPr marL="457200" indent="-457200">
              <a:lnSpc>
                <a:spcPct val="90000"/>
              </a:lnSpc>
              <a:buClr>
                <a:schemeClr val="tx1"/>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1"/>
              </a:buClr>
              <a:buFont typeface="+mj-lt"/>
              <a:buAutoNum type="arabicPeriod"/>
            </a:pPr>
            <a:r>
              <a:rPr lang="pl-PL" sz="2400" b="1" dirty="0">
                <a:solidFill>
                  <a:schemeClr val="tx1"/>
                </a:solidFill>
                <a:latin typeface="Arial" pitchFamily="34" charset="0"/>
                <a:cs typeface="Arial" pitchFamily="34" charset="0"/>
              </a:rPr>
              <a:t>Wykrycie odchyleń od normy w badaniach okresowych</a:t>
            </a:r>
          </a:p>
          <a:p>
            <a:pPr marL="457200" indent="-457200">
              <a:lnSpc>
                <a:spcPct val="90000"/>
              </a:lnSpc>
              <a:buClr>
                <a:schemeClr val="tx1"/>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1"/>
              </a:buClr>
              <a:buFont typeface="+mj-lt"/>
              <a:buAutoNum type="arabicPeriod"/>
            </a:pPr>
            <a:r>
              <a:rPr lang="pl-PL" sz="2400" b="1" dirty="0">
                <a:solidFill>
                  <a:schemeClr val="tx1"/>
                </a:solidFill>
                <a:latin typeface="Arial" pitchFamily="34" charset="0"/>
                <a:cs typeface="Arial" pitchFamily="34" charset="0"/>
              </a:rPr>
              <a:t>Informacje uzyskane od kompetentnych instytucji</a:t>
            </a:r>
          </a:p>
          <a:p>
            <a:pPr marL="457200" indent="-457200">
              <a:lnSpc>
                <a:spcPct val="90000"/>
              </a:lnSpc>
              <a:buClr>
                <a:schemeClr val="tx1"/>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1"/>
              </a:buClr>
              <a:buFont typeface="+mj-lt"/>
              <a:buAutoNum type="arabicPeriod"/>
            </a:pPr>
            <a:r>
              <a:rPr lang="pl-PL" sz="2400" b="1" dirty="0">
                <a:solidFill>
                  <a:schemeClr val="tx1"/>
                </a:solidFill>
                <a:latin typeface="Arial" pitchFamily="34" charset="0"/>
                <a:cs typeface="Arial" pitchFamily="34" charset="0"/>
              </a:rPr>
              <a:t>Awarie powodujące masowe skażenie stanowisk pracy</a:t>
            </a:r>
          </a:p>
          <a:p>
            <a:pPr marL="457200" indent="-457200">
              <a:lnSpc>
                <a:spcPct val="90000"/>
              </a:lnSpc>
              <a:buClr>
                <a:schemeClr val="tx1"/>
              </a:buClr>
              <a:buNone/>
            </a:pPr>
            <a:endParaRPr lang="pl-PL" sz="2400" b="1" dirty="0">
              <a:solidFill>
                <a:schemeClr val="tx1"/>
              </a:solidFill>
              <a:latin typeface="Arial" pitchFamily="34" charset="0"/>
              <a:cs typeface="Arial" pitchFamily="34" charset="0"/>
            </a:endParaRPr>
          </a:p>
        </p:txBody>
      </p:sp>
      <p:sp>
        <p:nvSpPr>
          <p:cNvPr id="14340" name="Rectangle 4"/>
          <p:cNvSpPr>
            <a:spLocks noGrp="1" noChangeArrowheads="1"/>
          </p:cNvSpPr>
          <p:nvPr>
            <p:ph type="title"/>
          </p:nvPr>
        </p:nvSpPr>
        <p:spPr>
          <a:xfrm>
            <a:off x="0" y="188913"/>
            <a:ext cx="9144000" cy="1143000"/>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KRYTERIA USTALANIA </a:t>
            </a:r>
            <a:br>
              <a:rPr lang="pl-PL" dirty="0">
                <a:solidFill>
                  <a:schemeClr val="tx1"/>
                </a:solidFill>
                <a:latin typeface="Arial" pitchFamily="34" charset="0"/>
                <a:cs typeface="Arial" pitchFamily="34" charset="0"/>
              </a:rPr>
            </a:br>
            <a:r>
              <a:rPr lang="pl-PL" dirty="0">
                <a:solidFill>
                  <a:schemeClr val="tx1"/>
                </a:solidFill>
                <a:latin typeface="Arial" pitchFamily="34" charset="0"/>
                <a:cs typeface="Arial" pitchFamily="34" charset="0"/>
              </a:rPr>
              <a:t>ZAKRESU POMIARÓW</a:t>
            </a:r>
          </a:p>
        </p:txBody>
      </p:sp>
    </p:spTree>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76672"/>
            <a:ext cx="9144000" cy="1143000"/>
          </a:xfrm>
          <a:solidFill>
            <a:srgbClr val="CCFFFF"/>
          </a:solidFill>
        </p:spPr>
        <p:txBody>
          <a:bodyPr/>
          <a:lstStyle/>
          <a:p>
            <a:r>
              <a:rPr lang="pl-PL" sz="4000" b="1" dirty="0"/>
              <a:t>KONCEPCJE ZAGROŻEŃ</a:t>
            </a:r>
          </a:p>
        </p:txBody>
      </p:sp>
      <p:pic>
        <p:nvPicPr>
          <p:cNvPr id="2" name="Obraz 1"/>
          <p:cNvPicPr>
            <a:picLocks noChangeAspect="1"/>
          </p:cNvPicPr>
          <p:nvPr/>
        </p:nvPicPr>
        <p:blipFill>
          <a:blip r:embed="rId3"/>
          <a:stretch>
            <a:fillRect/>
          </a:stretch>
        </p:blipFill>
        <p:spPr>
          <a:xfrm>
            <a:off x="331355" y="1916832"/>
            <a:ext cx="8561125" cy="4464496"/>
          </a:xfrm>
          <a:prstGeom prst="rect">
            <a:avLst/>
          </a:prstGeom>
        </p:spPr>
      </p:pic>
    </p:spTree>
    <p:extLst>
      <p:ext uri="{BB962C8B-B14F-4D97-AF65-F5344CB8AC3E}">
        <p14:creationId xmlns:p14="http://schemas.microsoft.com/office/powerpoint/2010/main" val="18310896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89031C-4CDF-40DA-9AE4-22425FE70F50}"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pl-PL" sz="1400" b="0" i="0" u="none" strike="noStrike" kern="1200" cap="none" spc="0" normalizeH="0" baseline="0" noProof="0" dirty="0">
              <a:ln>
                <a:noFill/>
              </a:ln>
              <a:solidFill>
                <a:srgbClr val="800000"/>
              </a:solidFill>
              <a:effectLst/>
              <a:uLnTx/>
              <a:uFillTx/>
              <a:latin typeface="Comic Sans MS"/>
              <a:ea typeface="+mn-ea"/>
              <a:cs typeface="+mn-cs"/>
            </a:endParaRPr>
          </a:p>
        </p:txBody>
      </p:sp>
      <p:sp>
        <p:nvSpPr>
          <p:cNvPr id="14339" name="Rectangle 3"/>
          <p:cNvSpPr>
            <a:spLocks noGrp="1" noChangeArrowheads="1"/>
          </p:cNvSpPr>
          <p:nvPr>
            <p:ph type="body" idx="1"/>
          </p:nvPr>
        </p:nvSpPr>
        <p:spPr>
          <a:xfrm>
            <a:off x="285722" y="1500174"/>
            <a:ext cx="8496300" cy="4714908"/>
          </a:xfrm>
          <a:solidFill>
            <a:srgbClr val="CCFFCC"/>
          </a:solidFill>
          <a:ln>
            <a:solidFill>
              <a:srgbClr val="FFCCCC"/>
            </a:solidFill>
          </a:ln>
        </p:spPr>
        <p:txBody>
          <a:bodyPr/>
          <a:lstStyle/>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Czy są doświadczenia z wykonywania porównywalnych czynności?</a:t>
            </a:r>
          </a:p>
          <a:p>
            <a:pPr marL="457200" indent="-457200">
              <a:lnSpc>
                <a:spcPct val="90000"/>
              </a:lnSpc>
              <a:buClr>
                <a:schemeClr val="tx2"/>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Czy występowały już zachorowania związane z omawianymi czynnościami?</a:t>
            </a:r>
          </a:p>
          <a:p>
            <a:pPr marL="457200" indent="-457200">
              <a:lnSpc>
                <a:spcPct val="90000"/>
              </a:lnSpc>
              <a:buClr>
                <a:schemeClr val="tx2"/>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Czy istnieją informacje dotyczące profilaktyki w zakresie medycyny pracy?</a:t>
            </a:r>
          </a:p>
          <a:p>
            <a:pPr marL="457200" indent="-457200">
              <a:lnSpc>
                <a:spcPct val="90000"/>
              </a:lnSpc>
              <a:buClr>
                <a:schemeClr val="tx2"/>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Czy istnieje możliwość profilaktyki </a:t>
            </a:r>
            <a:r>
              <a:rPr lang="pl-PL" sz="2400" b="1" dirty="0" err="1">
                <a:solidFill>
                  <a:schemeClr val="tx1"/>
                </a:solidFill>
                <a:latin typeface="Arial" pitchFamily="34" charset="0"/>
                <a:cs typeface="Arial" pitchFamily="34" charset="0"/>
              </a:rPr>
              <a:t>poekspozycyjnej</a:t>
            </a:r>
            <a:r>
              <a:rPr lang="pl-PL" sz="2400" b="1" dirty="0">
                <a:solidFill>
                  <a:schemeClr val="tx1"/>
                </a:solidFill>
                <a:latin typeface="Arial" pitchFamily="34" charset="0"/>
                <a:cs typeface="Arial" pitchFamily="34" charset="0"/>
              </a:rPr>
              <a:t>?</a:t>
            </a:r>
          </a:p>
          <a:p>
            <a:pPr marL="457200" indent="-457200">
              <a:lnSpc>
                <a:spcPct val="90000"/>
              </a:lnSpc>
              <a:buClr>
                <a:schemeClr val="tx2"/>
              </a:buClr>
              <a:buFont typeface="+mj-lt"/>
              <a:buAutoNum type="arabicPeriod"/>
            </a:pPr>
            <a:endParaRPr lang="pl-PL" sz="2400" b="1" dirty="0">
              <a:solidFill>
                <a:schemeClr val="tx1"/>
              </a:solidFill>
              <a:latin typeface="Arial" pitchFamily="34" charset="0"/>
              <a:cs typeface="Arial" pitchFamily="34" charset="0"/>
            </a:endParaRP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Czy istnieją wytyczne branżowe? </a:t>
            </a:r>
          </a:p>
        </p:txBody>
      </p:sp>
      <p:sp>
        <p:nvSpPr>
          <p:cNvPr id="14340" name="Rectangle 4"/>
          <p:cNvSpPr>
            <a:spLocks noGrp="1" noChangeArrowheads="1"/>
          </p:cNvSpPr>
          <p:nvPr>
            <p:ph type="title"/>
          </p:nvPr>
        </p:nvSpPr>
        <p:spPr>
          <a:xfrm>
            <a:off x="0" y="188913"/>
            <a:ext cx="9144000" cy="1143000"/>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SPECYFIKCZNE </a:t>
            </a:r>
            <a:br>
              <a:rPr lang="pl-PL" dirty="0">
                <a:solidFill>
                  <a:schemeClr val="tx1"/>
                </a:solidFill>
                <a:latin typeface="Arial" pitchFamily="34" charset="0"/>
                <a:cs typeface="Arial" pitchFamily="34" charset="0"/>
              </a:rPr>
            </a:br>
            <a:r>
              <a:rPr lang="pl-PL" dirty="0">
                <a:solidFill>
                  <a:schemeClr val="tx1"/>
                </a:solidFill>
                <a:latin typeface="Arial" pitchFamily="34" charset="0"/>
                <a:cs typeface="Arial" pitchFamily="34" charset="0"/>
              </a:rPr>
              <a:t>DOŚWIADCZENIA I PRAKTYKI </a:t>
            </a:r>
          </a:p>
        </p:txBody>
      </p:sp>
    </p:spTree>
  </p:cSld>
  <p:clrMapOvr>
    <a:masterClrMapping/>
  </p:clrMapOvr>
  <p:transition advClick="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89031C-4CDF-40DA-9AE4-22425FE70F50}"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pl-PL" sz="1400" b="0" i="0" u="none" strike="noStrike" kern="1200" cap="none" spc="0" normalizeH="0" baseline="0" noProof="0" dirty="0">
              <a:ln>
                <a:noFill/>
              </a:ln>
              <a:solidFill>
                <a:srgbClr val="800000"/>
              </a:solidFill>
              <a:effectLst/>
              <a:uLnTx/>
              <a:uFillTx/>
              <a:latin typeface="Comic Sans MS"/>
              <a:ea typeface="+mn-ea"/>
              <a:cs typeface="+mn-cs"/>
            </a:endParaRPr>
          </a:p>
        </p:txBody>
      </p:sp>
      <p:sp>
        <p:nvSpPr>
          <p:cNvPr id="14339" name="Rectangle 3"/>
          <p:cNvSpPr>
            <a:spLocks noGrp="1" noChangeArrowheads="1"/>
          </p:cNvSpPr>
          <p:nvPr>
            <p:ph type="body" idx="1"/>
          </p:nvPr>
        </p:nvSpPr>
        <p:spPr>
          <a:xfrm>
            <a:off x="285722" y="1500174"/>
            <a:ext cx="8496300" cy="4945084"/>
          </a:xfrm>
          <a:solidFill>
            <a:srgbClr val="FFFFCC"/>
          </a:solidFill>
          <a:ln>
            <a:solidFill>
              <a:srgbClr val="FFCCCC"/>
            </a:solidFill>
          </a:ln>
        </p:spPr>
        <p:txBody>
          <a:bodyPr/>
          <a:lstStyle/>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Szczepienia ochronne wysoce narażonych grup pracowników</a:t>
            </a: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Stała opieka lekarska i badania profilaktyczne</a:t>
            </a: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Stosowanie szczególnych zabezpieczeń przy pracy z czynnikami wysoce zakaźnymi</a:t>
            </a: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Stosowanie środków ochrony indywidualnej w rolnictwie</a:t>
            </a: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Zapobieganie rozwojowi drobnoustrojów i roztoczy w składowanych surowcach</a:t>
            </a: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Stosowanie bezpiecznej biotechnologii w przemyśle mikrobiologicznym</a:t>
            </a: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Zwalczanie i profilaktyka chorób odzwierzęcych </a:t>
            </a:r>
          </a:p>
          <a:p>
            <a:pPr marL="457200" indent="-457200">
              <a:lnSpc>
                <a:spcPct val="90000"/>
              </a:lnSpc>
              <a:buClr>
                <a:schemeClr val="tx2"/>
              </a:buClr>
              <a:buFont typeface="+mj-lt"/>
              <a:buAutoNum type="arabicPeriod"/>
            </a:pPr>
            <a:r>
              <a:rPr lang="pl-PL" sz="2400" b="1" dirty="0">
                <a:solidFill>
                  <a:schemeClr val="tx1"/>
                </a:solidFill>
                <a:latin typeface="Arial" pitchFamily="34" charset="0"/>
                <a:cs typeface="Arial" pitchFamily="34" charset="0"/>
              </a:rPr>
              <a:t>Prowadzenie oświaty zdrowotnej  </a:t>
            </a:r>
          </a:p>
        </p:txBody>
      </p:sp>
      <p:sp>
        <p:nvSpPr>
          <p:cNvPr id="14340" name="Rectangle 4"/>
          <p:cNvSpPr>
            <a:spLocks noGrp="1" noChangeArrowheads="1"/>
          </p:cNvSpPr>
          <p:nvPr>
            <p:ph type="title"/>
          </p:nvPr>
        </p:nvSpPr>
        <p:spPr>
          <a:xfrm>
            <a:off x="0" y="188913"/>
            <a:ext cx="9144000" cy="1143000"/>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PODSTAWY </a:t>
            </a:r>
            <a:br>
              <a:rPr lang="pl-PL" dirty="0">
                <a:solidFill>
                  <a:schemeClr val="tx1"/>
                </a:solidFill>
                <a:latin typeface="Arial" pitchFamily="34" charset="0"/>
                <a:cs typeface="Arial" pitchFamily="34" charset="0"/>
              </a:rPr>
            </a:br>
            <a:r>
              <a:rPr lang="pl-PL" dirty="0">
                <a:solidFill>
                  <a:schemeClr val="tx1"/>
                </a:solidFill>
                <a:latin typeface="Arial" pitchFamily="34" charset="0"/>
                <a:cs typeface="Arial" pitchFamily="34" charset="0"/>
              </a:rPr>
              <a:t>PROFILAKTYKI</a:t>
            </a:r>
          </a:p>
        </p:txBody>
      </p:sp>
    </p:spTree>
  </p:cSld>
  <p:clrMapOvr>
    <a:masterClrMapping/>
  </p:clrMapOvr>
  <p:transition advClick="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F90316-0965-44E2-A725-8DAACB3D9808}"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pl-PL" sz="1400" b="0" i="0" u="none" strike="noStrike" kern="1200" cap="none" spc="0" normalizeH="0" baseline="0" noProof="0" dirty="0">
              <a:ln>
                <a:noFill/>
              </a:ln>
              <a:solidFill>
                <a:srgbClr val="800000"/>
              </a:solidFill>
              <a:effectLst/>
              <a:uLnTx/>
              <a:uFillTx/>
              <a:latin typeface="Comic Sans MS"/>
              <a:ea typeface="+mn-ea"/>
              <a:cs typeface="+mn-cs"/>
            </a:endParaRPr>
          </a:p>
        </p:txBody>
      </p:sp>
      <p:sp>
        <p:nvSpPr>
          <p:cNvPr id="13314" name="Rectangle 2"/>
          <p:cNvSpPr>
            <a:spLocks noGrp="1" noChangeArrowheads="1"/>
          </p:cNvSpPr>
          <p:nvPr>
            <p:ph type="title"/>
          </p:nvPr>
        </p:nvSpPr>
        <p:spPr>
          <a:xfrm>
            <a:off x="0" y="260354"/>
            <a:ext cx="9144000" cy="1439863"/>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OBOWIĄZKI </a:t>
            </a:r>
            <a:br>
              <a:rPr lang="pl-PL" dirty="0">
                <a:solidFill>
                  <a:schemeClr val="tx1"/>
                </a:solidFill>
                <a:latin typeface="Arial" pitchFamily="34" charset="0"/>
                <a:cs typeface="Arial" pitchFamily="34" charset="0"/>
              </a:rPr>
            </a:br>
            <a:r>
              <a:rPr lang="pl-PL" dirty="0">
                <a:solidFill>
                  <a:schemeClr val="tx1"/>
                </a:solidFill>
                <a:latin typeface="Arial" pitchFamily="34" charset="0"/>
                <a:cs typeface="Arial" pitchFamily="34" charset="0"/>
              </a:rPr>
              <a:t>PRACODAWCY</a:t>
            </a:r>
          </a:p>
        </p:txBody>
      </p:sp>
      <p:sp>
        <p:nvSpPr>
          <p:cNvPr id="13315" name="Rectangle 3"/>
          <p:cNvSpPr>
            <a:spLocks noGrp="1" noChangeArrowheads="1"/>
          </p:cNvSpPr>
          <p:nvPr>
            <p:ph type="body" idx="1"/>
          </p:nvPr>
        </p:nvSpPr>
        <p:spPr>
          <a:xfrm>
            <a:off x="395290" y="2133604"/>
            <a:ext cx="8507412" cy="576263"/>
          </a:xfrm>
          <a:solidFill>
            <a:srgbClr val="FFFFCC"/>
          </a:solidFill>
          <a:ln>
            <a:solidFill>
              <a:srgbClr val="CC99FF"/>
            </a:solidFill>
          </a:ln>
        </p:spPr>
        <p:txBody>
          <a:bodyPr/>
          <a:lstStyle/>
          <a:p>
            <a:pPr>
              <a:lnSpc>
                <a:spcPct val="90000"/>
              </a:lnSpc>
              <a:buClr>
                <a:srgbClr val="FFBD5B"/>
              </a:buClr>
            </a:pPr>
            <a:r>
              <a:rPr lang="pl-PL" b="1" dirty="0">
                <a:solidFill>
                  <a:srgbClr val="7D2205"/>
                </a:solidFill>
                <a:latin typeface="Arial" pitchFamily="34" charset="0"/>
                <a:cs typeface="Arial" pitchFamily="34" charset="0"/>
              </a:rPr>
              <a:t> </a:t>
            </a:r>
            <a:r>
              <a:rPr lang="pl-PL" b="1" dirty="0">
                <a:solidFill>
                  <a:schemeClr val="tx1"/>
                </a:solidFill>
                <a:latin typeface="Arial" pitchFamily="34" charset="0"/>
                <a:cs typeface="Arial" pitchFamily="34" charset="0"/>
              </a:rPr>
              <a:t>Prowadzenie rejestru prac</a:t>
            </a:r>
          </a:p>
        </p:txBody>
      </p:sp>
      <p:sp>
        <p:nvSpPr>
          <p:cNvPr id="13317" name="Text Box 5"/>
          <p:cNvSpPr txBox="1">
            <a:spLocks noChangeArrowheads="1"/>
          </p:cNvSpPr>
          <p:nvPr/>
        </p:nvSpPr>
        <p:spPr bwMode="auto">
          <a:xfrm>
            <a:off x="400051" y="3127377"/>
            <a:ext cx="8497888" cy="584775"/>
          </a:xfrm>
          <a:prstGeom prst="rect">
            <a:avLst/>
          </a:prstGeom>
          <a:solidFill>
            <a:srgbClr val="FFFF00"/>
          </a:solidFill>
          <a:ln w="9525" algn="ctr">
            <a:solidFill>
              <a:srgbClr val="FFFF00"/>
            </a:solid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
                <a:srgbClr val="FFBD5B"/>
              </a:buClr>
              <a:buSzTx/>
              <a:buFont typeface="Wingdings" pitchFamily="2" charset="2"/>
              <a:buChar char="u"/>
              <a:tabLst/>
              <a:defRPr/>
            </a:pPr>
            <a:r>
              <a:rPr kumimoji="0" lang="pl-PL"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Ograniczanie liczby osób narażonych</a:t>
            </a:r>
          </a:p>
        </p:txBody>
      </p:sp>
      <p:sp>
        <p:nvSpPr>
          <p:cNvPr id="13318" name="Text Box 6"/>
          <p:cNvSpPr txBox="1">
            <a:spLocks noChangeArrowheads="1"/>
          </p:cNvSpPr>
          <p:nvPr/>
        </p:nvSpPr>
        <p:spPr bwMode="auto">
          <a:xfrm>
            <a:off x="395292" y="4149725"/>
            <a:ext cx="8424863" cy="707886"/>
          </a:xfrm>
          <a:prstGeom prst="rect">
            <a:avLst/>
          </a:prstGeom>
          <a:noFill/>
          <a:ln w="9525" algn="ctr">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pl-PL" sz="4000" b="0" i="0" u="none" strike="noStrike" kern="1200" cap="none" spc="0" normalizeH="0" baseline="0" noProof="0" dirty="0">
              <a:ln>
                <a:noFill/>
              </a:ln>
              <a:solidFill>
                <a:srgbClr val="800000"/>
              </a:solidFill>
              <a:effectLst/>
              <a:uLnTx/>
              <a:uFillTx/>
              <a:latin typeface="Comic Sans MS" pitchFamily="66" charset="0"/>
              <a:ea typeface="+mn-ea"/>
              <a:cs typeface="+mn-cs"/>
            </a:endParaRPr>
          </a:p>
        </p:txBody>
      </p:sp>
      <p:sp>
        <p:nvSpPr>
          <p:cNvPr id="13319" name="Rectangle 7"/>
          <p:cNvSpPr>
            <a:spLocks noChangeArrowheads="1"/>
          </p:cNvSpPr>
          <p:nvPr/>
        </p:nvSpPr>
        <p:spPr bwMode="auto">
          <a:xfrm>
            <a:off x="400051" y="4141791"/>
            <a:ext cx="8497888" cy="584775"/>
          </a:xfrm>
          <a:prstGeom prst="rect">
            <a:avLst/>
          </a:prstGeom>
          <a:solidFill>
            <a:srgbClr val="CCFFCC"/>
          </a:solidFill>
          <a:ln w="9525" algn="ctr">
            <a:solidFill>
              <a:srgbClr val="CCFFCC"/>
            </a:solid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
                <a:srgbClr val="FFBD5B"/>
              </a:buClr>
              <a:buSzTx/>
              <a:buFont typeface="Wingdings" pitchFamily="2" charset="2"/>
              <a:buChar char="u"/>
              <a:tabLst/>
              <a:defRPr/>
            </a:pPr>
            <a:r>
              <a:rPr kumimoji="0" lang="pl-PL" sz="3200" b="0" i="0" u="none" strike="noStrike" kern="1200" cap="none" spc="0" normalizeH="0" baseline="0" noProof="0" dirty="0">
                <a:ln>
                  <a:noFill/>
                </a:ln>
                <a:solidFill>
                  <a:srgbClr val="800000"/>
                </a:solidFill>
                <a:effectLst/>
                <a:uLnTx/>
                <a:uFillTx/>
                <a:latin typeface="Comic Sans MS" pitchFamily="66" charset="0"/>
                <a:ea typeface="+mn-ea"/>
                <a:cs typeface="+mn-cs"/>
              </a:rPr>
              <a:t> </a:t>
            </a:r>
            <a:r>
              <a:rPr kumimoji="0" lang="pl-PL"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Odpowiednie projektowanie pracy</a:t>
            </a:r>
          </a:p>
        </p:txBody>
      </p:sp>
      <p:sp>
        <p:nvSpPr>
          <p:cNvPr id="13321" name="Rectangle 9"/>
          <p:cNvSpPr>
            <a:spLocks noChangeArrowheads="1"/>
          </p:cNvSpPr>
          <p:nvPr/>
        </p:nvSpPr>
        <p:spPr bwMode="auto">
          <a:xfrm>
            <a:off x="400051" y="5157790"/>
            <a:ext cx="8497888" cy="584775"/>
          </a:xfrm>
          <a:prstGeom prst="rect">
            <a:avLst/>
          </a:prstGeom>
          <a:solidFill>
            <a:srgbClr val="99FF66"/>
          </a:solidFill>
          <a:ln w="9525" algn="ctr">
            <a:solidFill>
              <a:srgbClr val="99FF66"/>
            </a:solid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
                <a:srgbClr val="FFBD5B"/>
              </a:buClr>
              <a:buSzTx/>
              <a:buFont typeface="Wingdings" pitchFamily="2" charset="2"/>
              <a:buChar char="u"/>
              <a:tabLst/>
              <a:defRPr/>
            </a:pPr>
            <a:r>
              <a:rPr kumimoji="0" lang="pl-PL" sz="3200" b="0" i="0" u="none" strike="noStrike" kern="1200" cap="none" spc="0" normalizeH="0" baseline="0" noProof="0" dirty="0">
                <a:ln>
                  <a:noFill/>
                </a:ln>
                <a:solidFill>
                  <a:srgbClr val="000000"/>
                </a:solidFill>
                <a:effectLst/>
                <a:uLnTx/>
                <a:uFillTx/>
                <a:latin typeface="Comic Sans MS" pitchFamily="66" charset="0"/>
                <a:ea typeface="+mn-ea"/>
                <a:cs typeface="+mn-cs"/>
              </a:rPr>
              <a:t> </a:t>
            </a:r>
            <a:r>
              <a:rPr kumimoji="0" lang="pl-PL"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Stosowanie znaku ostrzegającego</a:t>
            </a:r>
          </a:p>
        </p:txBody>
      </p:sp>
    </p:spTree>
  </p:cSld>
  <p:clrMapOvr>
    <a:masterClrMapping/>
  </p:clrMapOvr>
  <p:transition advClick="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89031C-4CDF-40DA-9AE4-22425FE70F50}"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pl-PL" sz="1400" b="0" i="0" u="none" strike="noStrike" kern="1200" cap="none" spc="0" normalizeH="0" baseline="0" noProof="0" dirty="0">
              <a:ln>
                <a:noFill/>
              </a:ln>
              <a:solidFill>
                <a:srgbClr val="800000"/>
              </a:solidFill>
              <a:effectLst/>
              <a:uLnTx/>
              <a:uFillTx/>
              <a:latin typeface="Comic Sans MS"/>
              <a:ea typeface="+mn-ea"/>
              <a:cs typeface="+mn-cs"/>
            </a:endParaRPr>
          </a:p>
        </p:txBody>
      </p:sp>
      <p:sp>
        <p:nvSpPr>
          <p:cNvPr id="14339" name="Rectangle 3"/>
          <p:cNvSpPr>
            <a:spLocks noGrp="1" noChangeArrowheads="1"/>
          </p:cNvSpPr>
          <p:nvPr>
            <p:ph type="body" idx="1"/>
          </p:nvPr>
        </p:nvSpPr>
        <p:spPr>
          <a:xfrm>
            <a:off x="323851" y="1412875"/>
            <a:ext cx="8496300" cy="1801812"/>
          </a:xfrm>
          <a:solidFill>
            <a:srgbClr val="FFFFCC"/>
          </a:solidFill>
          <a:ln>
            <a:solidFill>
              <a:srgbClr val="FFCCCC"/>
            </a:solidFill>
          </a:ln>
        </p:spPr>
        <p:txBody>
          <a:bodyPr/>
          <a:lstStyle/>
          <a:p>
            <a:pPr algn="just">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Źródłem zanieczyszczeń biologicznych w powietrzu środowiska pomieszczeń do pracy biurowej są: ludzie, pyły pochodzenia organicznego, materiały gromadzone w budynkach oraz powietrze przenikające przez systemy wentylacyjno-klimatyzacyjne.</a:t>
            </a:r>
          </a:p>
        </p:txBody>
      </p:sp>
      <p:sp>
        <p:nvSpPr>
          <p:cNvPr id="14340" name="Rectangle 4"/>
          <p:cNvSpPr>
            <a:spLocks noGrp="1" noChangeArrowheads="1"/>
          </p:cNvSpPr>
          <p:nvPr>
            <p:ph type="title"/>
          </p:nvPr>
        </p:nvSpPr>
        <p:spPr>
          <a:xfrm>
            <a:off x="0" y="188913"/>
            <a:ext cx="9144000" cy="1143000"/>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ZAGROŻENIA MIKROBILOGICZNE </a:t>
            </a:r>
            <a:br>
              <a:rPr lang="pl-PL" dirty="0">
                <a:solidFill>
                  <a:schemeClr val="tx1"/>
                </a:solidFill>
                <a:latin typeface="Arial" pitchFamily="34" charset="0"/>
                <a:cs typeface="Arial" pitchFamily="34" charset="0"/>
              </a:rPr>
            </a:br>
            <a:r>
              <a:rPr lang="pl-PL" dirty="0">
                <a:solidFill>
                  <a:schemeClr val="tx1"/>
                </a:solidFill>
                <a:latin typeface="Arial" pitchFamily="34" charset="0"/>
                <a:cs typeface="Arial" pitchFamily="34" charset="0"/>
              </a:rPr>
              <a:t>W POMIESZCZENIACH BIUROWYCH</a:t>
            </a:r>
          </a:p>
        </p:txBody>
      </p:sp>
      <p:sp>
        <p:nvSpPr>
          <p:cNvPr id="7" name="Rectangle 3"/>
          <p:cNvSpPr txBox="1">
            <a:spLocks noChangeArrowheads="1"/>
          </p:cNvSpPr>
          <p:nvPr/>
        </p:nvSpPr>
        <p:spPr bwMode="auto">
          <a:xfrm>
            <a:off x="285722" y="3500438"/>
            <a:ext cx="8496300" cy="1071570"/>
          </a:xfrm>
          <a:prstGeom prst="rect">
            <a:avLst/>
          </a:prstGeom>
          <a:solidFill>
            <a:srgbClr val="FFFFCC"/>
          </a:solidFill>
          <a:ln w="9525">
            <a:solidFill>
              <a:srgbClr val="FFCCCC"/>
            </a:solid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90000"/>
              </a:lnSpc>
              <a:spcBef>
                <a:spcPct val="20000"/>
              </a:spcBef>
              <a:spcAft>
                <a:spcPct val="0"/>
              </a:spcAft>
              <a:buClr>
                <a:srgbClr val="000000"/>
              </a:buClr>
              <a:buSzTx/>
              <a:buFont typeface="Arial" pitchFamily="34" charset="0"/>
              <a:buChar char="•"/>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Głównym problemem są grzyby pleśniowe, które stanowią około 70% całkowitej mikroflory powietrza w pomieszczeniu biurowym.  </a:t>
            </a:r>
          </a:p>
        </p:txBody>
      </p:sp>
      <p:sp>
        <p:nvSpPr>
          <p:cNvPr id="8" name="Rectangle 3"/>
          <p:cNvSpPr txBox="1">
            <a:spLocks noChangeArrowheads="1"/>
          </p:cNvSpPr>
          <p:nvPr/>
        </p:nvSpPr>
        <p:spPr bwMode="auto">
          <a:xfrm>
            <a:off x="285722" y="5000636"/>
            <a:ext cx="8496300" cy="857256"/>
          </a:xfrm>
          <a:prstGeom prst="rect">
            <a:avLst/>
          </a:prstGeom>
          <a:solidFill>
            <a:srgbClr val="FFFFCC"/>
          </a:solidFill>
          <a:ln w="9525">
            <a:solidFill>
              <a:srgbClr val="FFCCCC"/>
            </a:solid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90000"/>
              </a:lnSpc>
              <a:spcBef>
                <a:spcPct val="20000"/>
              </a:spcBef>
              <a:spcAft>
                <a:spcPct val="0"/>
              </a:spcAft>
              <a:buClr>
                <a:srgbClr val="000000"/>
              </a:buClr>
              <a:buSzTx/>
              <a:buFont typeface="Arial" pitchFamily="34" charset="0"/>
              <a:buChar char="•"/>
              <a:tabLst/>
              <a:defRPr/>
            </a:pP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Bakterie stanowią około 25% mikroflory powietrza w pomieszczeniu biurowym.</a:t>
            </a:r>
          </a:p>
        </p:txBody>
      </p:sp>
    </p:spTree>
  </p:cSld>
  <p:clrMapOvr>
    <a:masterClrMapping/>
  </p:clrMapOvr>
  <p:transition advClick="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E74CD0-888B-4D34-80AB-719AB3F53C2B}"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pl-PL" sz="1400" b="0" i="0" u="none" strike="noStrike" kern="1200" cap="none" spc="0" normalizeH="0" baseline="0" noProof="0" dirty="0">
              <a:ln>
                <a:noFill/>
              </a:ln>
              <a:solidFill>
                <a:srgbClr val="800000"/>
              </a:solidFill>
              <a:effectLst/>
              <a:uLnTx/>
              <a:uFillTx/>
              <a:latin typeface="Comic Sans MS"/>
              <a:ea typeface="+mn-ea"/>
              <a:cs typeface="+mn-cs"/>
            </a:endParaRPr>
          </a:p>
        </p:txBody>
      </p:sp>
      <p:sp>
        <p:nvSpPr>
          <p:cNvPr id="12292" name="Rectangle 4"/>
          <p:cNvSpPr>
            <a:spLocks noGrp="1" noChangeArrowheads="1"/>
          </p:cNvSpPr>
          <p:nvPr>
            <p:ph type="title"/>
          </p:nvPr>
        </p:nvSpPr>
        <p:spPr>
          <a:xfrm>
            <a:off x="0" y="188917"/>
            <a:ext cx="9144000" cy="1584325"/>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OCHRONA PRACOWNIKÓW </a:t>
            </a:r>
            <a:br>
              <a:rPr lang="pl-PL" dirty="0">
                <a:solidFill>
                  <a:schemeClr val="tx1"/>
                </a:solidFill>
                <a:latin typeface="Arial" pitchFamily="34" charset="0"/>
                <a:cs typeface="Arial" pitchFamily="34" charset="0"/>
              </a:rPr>
            </a:br>
            <a:r>
              <a:rPr lang="pl-PL" dirty="0">
                <a:solidFill>
                  <a:schemeClr val="tx1"/>
                </a:solidFill>
                <a:latin typeface="Arial" pitchFamily="34" charset="0"/>
                <a:cs typeface="Arial" pitchFamily="34" charset="0"/>
              </a:rPr>
              <a:t>PRZED ZAGROŻENIAMI</a:t>
            </a:r>
          </a:p>
        </p:txBody>
      </p:sp>
      <p:sp>
        <p:nvSpPr>
          <p:cNvPr id="6" name="Text Box 5"/>
          <p:cNvSpPr txBox="1">
            <a:spLocks noChangeArrowheads="1"/>
          </p:cNvSpPr>
          <p:nvPr/>
        </p:nvSpPr>
        <p:spPr bwMode="auto">
          <a:xfrm>
            <a:off x="2" y="2071683"/>
            <a:ext cx="9001156" cy="1015663"/>
          </a:xfrm>
          <a:prstGeom prst="rect">
            <a:avLst/>
          </a:prstGeom>
          <a:solidFill>
            <a:srgbClr val="CCFF99"/>
          </a:solidFill>
          <a:ln w="9525" algn="ctr">
            <a:solidFill>
              <a:srgbClr val="99FF66"/>
            </a:solidFill>
            <a:miter lim="800000"/>
            <a:headEnd/>
            <a:tailEnd/>
          </a:ln>
          <a:effectLst/>
        </p:spPr>
        <p:txBody>
          <a:bodyPr wrap="square">
            <a:spAutoFit/>
          </a:bodyPr>
          <a:lstStyle/>
          <a:p>
            <a:pPr marL="0" marR="0" lvl="0" indent="0" algn="l" defTabSz="914400" rtl="0" eaLnBrk="1" fontAlgn="base" latinLnBrk="0" hangingPunct="1">
              <a:lnSpc>
                <a:spcPct val="125000"/>
              </a:lnSpc>
              <a:spcBef>
                <a:spcPct val="100000"/>
              </a:spcBef>
              <a:spcAft>
                <a:spcPct val="100000"/>
              </a:spcAft>
              <a:buClr>
                <a:srgbClr val="FFBD5B"/>
              </a:buClr>
              <a:buSzTx/>
              <a:buFontTx/>
              <a:buNone/>
              <a:tabLst/>
              <a:defRPr/>
            </a:pPr>
            <a:r>
              <a:rPr kumimoji="0" lang="pl-PL"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Zasada STOP:                                                                                   S – substytucja; T – technika; O – organizacja; P – personel. </a:t>
            </a:r>
          </a:p>
        </p:txBody>
      </p:sp>
      <p:sp>
        <p:nvSpPr>
          <p:cNvPr id="9" name="Rectangle 3"/>
          <p:cNvSpPr txBox="1">
            <a:spLocks noChangeArrowheads="1"/>
          </p:cNvSpPr>
          <p:nvPr/>
        </p:nvSpPr>
        <p:spPr bwMode="auto">
          <a:xfrm>
            <a:off x="2" y="3714753"/>
            <a:ext cx="8569325" cy="785818"/>
          </a:xfrm>
          <a:prstGeom prst="rect">
            <a:avLst/>
          </a:prstGeom>
          <a:solidFill>
            <a:schemeClr val="accent5"/>
          </a:solidFill>
          <a:ln w="9525">
            <a:solidFill>
              <a:srgbClr val="CCFF99"/>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FFBD5B"/>
              </a:buClr>
              <a:buSzTx/>
              <a:buFont typeface="Wingdings" pitchFamily="2" charset="2"/>
              <a:buChar char="u"/>
              <a:tabLst/>
              <a:defRPr/>
            </a:pPr>
            <a:r>
              <a:rPr kumimoji="0" lang="pl-PL" sz="2400" b="0" i="0" u="none" strike="noStrike" kern="0" cap="none" spc="0" normalizeH="0" baseline="0" noProof="0" dirty="0">
                <a:ln>
                  <a:noFill/>
                </a:ln>
                <a:solidFill>
                  <a:srgbClr val="663300"/>
                </a:solidFill>
                <a:effectLst/>
                <a:uLnTx/>
                <a:uFillTx/>
                <a:latin typeface="Arial" pitchFamily="34" charset="0"/>
                <a:ea typeface="+mn-ea"/>
                <a:cs typeface="Arial" pitchFamily="34" charset="0"/>
              </a:rPr>
              <a:t> </a:t>
            </a:r>
            <a:r>
              <a:rPr kumimoji="0" lang="pl-PL" sz="24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Ocena ryzyka zawodowego, na jakie jest lub może być narażony pracownik</a:t>
            </a:r>
            <a:r>
              <a:rPr kumimoji="0" lang="pl-PL" sz="2400" b="0" i="0" u="none" strike="noStrike" kern="0" cap="none" spc="0" normalizeH="0" baseline="0" noProof="0" dirty="0">
                <a:ln>
                  <a:noFill/>
                </a:ln>
                <a:solidFill>
                  <a:srgbClr val="663300"/>
                </a:solidFill>
                <a:effectLst/>
                <a:uLnTx/>
                <a:uFillTx/>
                <a:latin typeface="Arial" pitchFamily="34" charset="0"/>
                <a:ea typeface="+mn-ea"/>
                <a:cs typeface="Arial" pitchFamily="34" charset="0"/>
              </a:rPr>
              <a:t> </a:t>
            </a:r>
            <a:endParaRPr kumimoji="0" lang="pl-PL" sz="2400" b="1" i="0" u="none" strike="noStrike" kern="0" cap="none" spc="0" normalizeH="0" baseline="0" noProof="0" dirty="0">
              <a:ln>
                <a:noFill/>
              </a:ln>
              <a:solidFill>
                <a:srgbClr val="7D2205"/>
              </a:solidFill>
              <a:effectLst/>
              <a:uLnTx/>
              <a:uFillTx/>
              <a:latin typeface="Arial" pitchFamily="34" charset="0"/>
              <a:ea typeface="+mn-ea"/>
              <a:cs typeface="Arial" pitchFamily="34" charset="0"/>
            </a:endParaRPr>
          </a:p>
        </p:txBody>
      </p:sp>
      <p:sp>
        <p:nvSpPr>
          <p:cNvPr id="10" name="Text Box 5"/>
          <p:cNvSpPr txBox="1">
            <a:spLocks noChangeArrowheads="1"/>
          </p:cNvSpPr>
          <p:nvPr/>
        </p:nvSpPr>
        <p:spPr bwMode="auto">
          <a:xfrm>
            <a:off x="0" y="4857760"/>
            <a:ext cx="9144000" cy="424732"/>
          </a:xfrm>
          <a:prstGeom prst="rect">
            <a:avLst/>
          </a:prstGeom>
          <a:solidFill>
            <a:schemeClr val="accent5"/>
          </a:solidFill>
          <a:ln w="9525" algn="ctr">
            <a:solidFill>
              <a:srgbClr val="ECB5AC"/>
            </a:solidFill>
            <a:miter lim="800000"/>
            <a:headEnd/>
            <a:tailEnd/>
          </a:ln>
          <a:effectLst/>
        </p:spPr>
        <p:txBody>
          <a:bodyPr wrap="square">
            <a:spAutoFit/>
          </a:bodyPr>
          <a:lstStyle/>
          <a:p>
            <a:pPr marL="0" marR="0" lvl="0" indent="0" algn="l" defTabSz="914400" rtl="0" eaLnBrk="1" fontAlgn="base" latinLnBrk="0" hangingPunct="1">
              <a:lnSpc>
                <a:spcPct val="90000"/>
              </a:lnSpc>
              <a:spcBef>
                <a:spcPct val="20000"/>
              </a:spcBef>
              <a:spcAft>
                <a:spcPct val="0"/>
              </a:spcAft>
              <a:buClr>
                <a:srgbClr val="FFBD5B"/>
              </a:buClr>
              <a:buSzTx/>
              <a:buFont typeface="Wingdings" pitchFamily="2" charset="2"/>
              <a:buChar char="u"/>
              <a:tabLst/>
              <a:defRPr/>
            </a:pPr>
            <a:r>
              <a:rPr kumimoji="0" lang="pl-PL" sz="2400" b="0" i="0" u="none" strike="noStrike" kern="1200" cap="none" spc="0" normalizeH="0" baseline="0" noProof="0" dirty="0">
                <a:ln>
                  <a:noFill/>
                </a:ln>
                <a:solidFill>
                  <a:srgbClr val="800000"/>
                </a:solidFill>
                <a:effectLst/>
                <a:uLnTx/>
                <a:uFillTx/>
                <a:latin typeface="Arial" pitchFamily="34" charset="0"/>
                <a:ea typeface="+mn-ea"/>
                <a:cs typeface="Arial" pitchFamily="34" charset="0"/>
              </a:rPr>
              <a:t> </a:t>
            </a:r>
            <a:r>
              <a:rPr kumimoji="0" lang="pl-PL"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Unikanie stosowania szkodliwego czynnika biologicznego</a:t>
            </a:r>
          </a:p>
        </p:txBody>
      </p:sp>
      <p:sp>
        <p:nvSpPr>
          <p:cNvPr id="11" name="Prostokąt 10"/>
          <p:cNvSpPr/>
          <p:nvPr/>
        </p:nvSpPr>
        <p:spPr>
          <a:xfrm>
            <a:off x="2" y="5715020"/>
            <a:ext cx="8715404" cy="461665"/>
          </a:xfrm>
          <a:prstGeom prst="rect">
            <a:avLst/>
          </a:prstGeom>
          <a:solidFill>
            <a:schemeClr val="accent5"/>
          </a:solid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FFBD5B"/>
              </a:buClr>
              <a:buSzTx/>
              <a:buFont typeface="Wingdings" pitchFamily="2" charset="2"/>
              <a:buChar char="u"/>
              <a:tabLst/>
              <a:defRPr/>
            </a:pPr>
            <a:r>
              <a:rPr kumimoji="0" lang="pl-PL" sz="2400" b="1" i="0" u="none" strike="noStrike" kern="1200" cap="none" spc="0" normalizeH="0" baseline="0" noProof="0" dirty="0">
                <a:ln>
                  <a:noFill/>
                </a:ln>
                <a:solidFill>
                  <a:srgbClr val="7D2205"/>
                </a:solidFill>
                <a:effectLst/>
                <a:uLnTx/>
                <a:uFillTx/>
                <a:latin typeface="Arial" pitchFamily="34" charset="0"/>
                <a:ea typeface="+mn-ea"/>
                <a:cs typeface="Arial" pitchFamily="34" charset="0"/>
              </a:rPr>
              <a:t> </a:t>
            </a:r>
            <a:r>
              <a:rPr kumimoji="0" lang="pl-PL"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Przekazanie informacji inspektorowi sanitarnemu</a:t>
            </a:r>
          </a:p>
        </p:txBody>
      </p:sp>
    </p:spTree>
  </p:cSld>
  <p:clrMapOvr>
    <a:masterClrMapping/>
  </p:clrMapOvr>
  <p:transition advClick="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89031C-4CDF-40DA-9AE4-22425FE70F50}"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pl-PL" sz="1400" b="0" i="0" u="none" strike="noStrike" kern="1200" cap="none" spc="0" normalizeH="0" baseline="0" noProof="0" dirty="0">
              <a:ln>
                <a:noFill/>
              </a:ln>
              <a:solidFill>
                <a:srgbClr val="800000"/>
              </a:solidFill>
              <a:effectLst/>
              <a:uLnTx/>
              <a:uFillTx/>
              <a:latin typeface="Comic Sans MS"/>
              <a:ea typeface="+mn-ea"/>
              <a:cs typeface="+mn-cs"/>
            </a:endParaRPr>
          </a:p>
        </p:txBody>
      </p:sp>
      <p:sp>
        <p:nvSpPr>
          <p:cNvPr id="14339" name="Rectangle 3"/>
          <p:cNvSpPr>
            <a:spLocks noGrp="1" noChangeArrowheads="1"/>
          </p:cNvSpPr>
          <p:nvPr>
            <p:ph type="body" idx="1"/>
          </p:nvPr>
        </p:nvSpPr>
        <p:spPr>
          <a:xfrm>
            <a:off x="285722" y="1785928"/>
            <a:ext cx="8496300" cy="4230704"/>
          </a:xfrm>
          <a:solidFill>
            <a:schemeClr val="accent6">
              <a:lumMod val="20000"/>
              <a:lumOff val="80000"/>
            </a:schemeClr>
          </a:solidFill>
          <a:ln>
            <a:solidFill>
              <a:srgbClr val="FFCCCC"/>
            </a:solidFill>
          </a:ln>
        </p:spPr>
        <p:txBody>
          <a:bodyPr/>
          <a:lstStyle/>
          <a:p>
            <a:pPr>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Istota zagrożeń biologicznych</a:t>
            </a:r>
          </a:p>
          <a:p>
            <a:pPr>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Zagrożenia w nowych środowiskach pracy</a:t>
            </a:r>
          </a:p>
          <a:p>
            <a:pPr>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Klasyfikacja czynników biologicznych </a:t>
            </a:r>
          </a:p>
          <a:p>
            <a:pPr>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Klasyfikacja grup narażenia zawodowego</a:t>
            </a:r>
          </a:p>
          <a:p>
            <a:pPr>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Zagrożenie bioterroryzmem w pracy</a:t>
            </a:r>
          </a:p>
          <a:p>
            <a:pPr>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Dyrektywy Wspólnoty Europejskiej dotyczące ochrony</a:t>
            </a:r>
          </a:p>
          <a:p>
            <a:pPr>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Polskie akty prawne dotyczące ochrony pracowników</a:t>
            </a:r>
          </a:p>
          <a:p>
            <a:pPr>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Wykrywanie i pomiary czynników biologicznych</a:t>
            </a:r>
          </a:p>
          <a:p>
            <a:pPr>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Kryteria oceny ryzyka zawodowego</a:t>
            </a:r>
          </a:p>
          <a:p>
            <a:pPr>
              <a:lnSpc>
                <a:spcPct val="90000"/>
              </a:lnSpc>
              <a:buClr>
                <a:schemeClr val="tx1"/>
              </a:buClr>
              <a:buFont typeface="Arial" pitchFamily="34" charset="0"/>
              <a:buChar char="•"/>
            </a:pPr>
            <a:r>
              <a:rPr lang="pl-PL" sz="2400" b="1" dirty="0">
                <a:solidFill>
                  <a:schemeClr val="tx1"/>
                </a:solidFill>
                <a:latin typeface="Arial" pitchFamily="34" charset="0"/>
                <a:cs typeface="Arial" pitchFamily="34" charset="0"/>
              </a:rPr>
              <a:t>Stosowanie środków profilaktyki</a:t>
            </a:r>
          </a:p>
          <a:p>
            <a:pPr>
              <a:lnSpc>
                <a:spcPct val="90000"/>
              </a:lnSpc>
              <a:buClr>
                <a:schemeClr val="tx1"/>
              </a:buClr>
              <a:buNone/>
            </a:pPr>
            <a:r>
              <a:rPr lang="pl-PL" sz="2400" b="1" dirty="0">
                <a:solidFill>
                  <a:schemeClr val="tx1"/>
                </a:solidFill>
                <a:latin typeface="Arial" pitchFamily="34" charset="0"/>
                <a:cs typeface="Arial" pitchFamily="34" charset="0"/>
              </a:rPr>
              <a:t>  </a:t>
            </a:r>
          </a:p>
        </p:txBody>
      </p:sp>
      <p:sp>
        <p:nvSpPr>
          <p:cNvPr id="14340" name="Rectangle 4"/>
          <p:cNvSpPr>
            <a:spLocks noGrp="1" noChangeArrowheads="1"/>
          </p:cNvSpPr>
          <p:nvPr>
            <p:ph type="title"/>
          </p:nvPr>
        </p:nvSpPr>
        <p:spPr>
          <a:xfrm>
            <a:off x="0" y="188913"/>
            <a:ext cx="9144000" cy="1143000"/>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ZAGADNIENIA</a:t>
            </a:r>
          </a:p>
        </p:txBody>
      </p:sp>
    </p:spTree>
  </p:cSld>
  <p:clrMapOvr>
    <a:masterClrMapping/>
  </p:clrMapOvr>
  <p:transition advClick="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numeru slajd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89031C-4CDF-40DA-9AE4-22425FE70F50}" type="slidenum">
              <a:rPr kumimoji="0" lang="pl-PL" sz="1400" b="0" i="0" u="none" strike="noStrike" kern="1200" cap="none" spc="0" normalizeH="0" baseline="0" noProof="0">
                <a:ln>
                  <a:noFill/>
                </a:ln>
                <a:solidFill>
                  <a:srgbClr val="800000"/>
                </a:solidFill>
                <a:effectLst/>
                <a:uLnTx/>
                <a:uFillTx/>
                <a:latin typeface="Comic Sans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pl-PL" sz="1400" b="0" i="0" u="none" strike="noStrike" kern="1200" cap="none" spc="0" normalizeH="0" baseline="0" noProof="0" dirty="0">
              <a:ln>
                <a:noFill/>
              </a:ln>
              <a:solidFill>
                <a:srgbClr val="800000"/>
              </a:solidFill>
              <a:effectLst/>
              <a:uLnTx/>
              <a:uFillTx/>
              <a:latin typeface="Comic Sans MS"/>
              <a:ea typeface="+mn-ea"/>
              <a:cs typeface="+mn-cs"/>
            </a:endParaRPr>
          </a:p>
        </p:txBody>
      </p:sp>
      <p:sp>
        <p:nvSpPr>
          <p:cNvPr id="14339" name="Rectangle 3"/>
          <p:cNvSpPr>
            <a:spLocks noGrp="1" noChangeArrowheads="1"/>
          </p:cNvSpPr>
          <p:nvPr>
            <p:ph type="body" idx="1"/>
          </p:nvPr>
        </p:nvSpPr>
        <p:spPr>
          <a:xfrm>
            <a:off x="0" y="1428736"/>
            <a:ext cx="9144000" cy="5429264"/>
          </a:xfrm>
          <a:solidFill>
            <a:schemeClr val="accent2">
              <a:lumMod val="20000"/>
              <a:lumOff val="80000"/>
            </a:schemeClr>
          </a:solidFill>
          <a:ln>
            <a:solidFill>
              <a:srgbClr val="FFCCCC"/>
            </a:solidFill>
          </a:ln>
        </p:spPr>
        <p:txBody>
          <a:bodyPr/>
          <a:lstStyle/>
          <a:p>
            <a:pPr>
              <a:buClr>
                <a:schemeClr val="tx1"/>
              </a:buClr>
              <a:buFont typeface="Arial" pitchFamily="34" charset="0"/>
              <a:buChar char="•"/>
            </a:pPr>
            <a:r>
              <a:rPr lang="pl-PL" sz="2400" b="1" u="sng" dirty="0">
                <a:solidFill>
                  <a:schemeClr val="tx1"/>
                </a:solidFill>
                <a:latin typeface="Arial" pitchFamily="34" charset="0"/>
                <a:cs typeface="Arial" pitchFamily="34" charset="0"/>
              </a:rPr>
              <a:t>Dutkiewicz J., Śpiewak R., Jabłoński L., Szymańska J.: </a:t>
            </a:r>
            <a:r>
              <a:rPr lang="pl-PL" sz="2400" b="1" dirty="0">
                <a:solidFill>
                  <a:schemeClr val="tx1"/>
                </a:solidFill>
                <a:latin typeface="Arial" pitchFamily="34" charset="0"/>
                <a:cs typeface="Arial" pitchFamily="34" charset="0"/>
              </a:rPr>
              <a:t>Biologiczne czynniki zagrożenia zawodowego klasyfikacja, narażone grupy, pomiary profilaktyka. Lublin 2007.</a:t>
            </a:r>
          </a:p>
          <a:p>
            <a:pPr>
              <a:buClr>
                <a:schemeClr val="tx1"/>
              </a:buClr>
              <a:buFont typeface="Arial" pitchFamily="34" charset="0"/>
              <a:buChar char="•"/>
            </a:pPr>
            <a:r>
              <a:rPr lang="pl-PL" sz="2400" b="1" u="sng" dirty="0">
                <a:solidFill>
                  <a:schemeClr val="tx1"/>
                </a:solidFill>
                <a:latin typeface="Arial" pitchFamily="34" charset="0"/>
                <a:cs typeface="Arial" pitchFamily="34" charset="0"/>
              </a:rPr>
              <a:t>Gołofit-Szymczak M. J. Skowron.: </a:t>
            </a:r>
            <a:r>
              <a:rPr lang="pl-PL" sz="2400" b="1" dirty="0">
                <a:solidFill>
                  <a:schemeClr val="tx1"/>
                </a:solidFill>
                <a:latin typeface="Arial" pitchFamily="34" charset="0"/>
                <a:cs typeface="Arial" pitchFamily="34" charset="0"/>
              </a:rPr>
              <a:t>Zagrożenia mikrobiologiczne w pomieszczeniach biurowych Bezpieczeństwo Pracy nr 3 2006.</a:t>
            </a:r>
          </a:p>
          <a:p>
            <a:pPr>
              <a:buClr>
                <a:schemeClr val="tx1"/>
              </a:buClr>
              <a:buFont typeface="Arial" pitchFamily="34" charset="0"/>
              <a:buChar char="•"/>
            </a:pPr>
            <a:r>
              <a:rPr lang="pl-PL" sz="2400" b="1" u="sng" dirty="0">
                <a:solidFill>
                  <a:schemeClr val="tx2"/>
                </a:solidFill>
                <a:latin typeface="Arial" panose="020B0604020202020204" pitchFamily="34" charset="0"/>
                <a:cs typeface="Arial" panose="020B0604020202020204" pitchFamily="34" charset="0"/>
              </a:rPr>
              <a:t>Kowalska J. Zapór L.: </a:t>
            </a:r>
            <a:r>
              <a:rPr lang="pl-PL" sz="2400" b="1" dirty="0">
                <a:solidFill>
                  <a:schemeClr val="tx2"/>
                </a:solidFill>
                <a:latin typeface="Arial" panose="020B0604020202020204" pitchFamily="34" charset="0"/>
                <a:cs typeface="Arial" panose="020B0604020202020204" pitchFamily="34" charset="0"/>
              </a:rPr>
              <a:t>Ocena narażenia na czynniki biologiczne i chemiczne w małych zakładach gastronomicznych. Bezpieczeństwo Pracy nr 5 2011.</a:t>
            </a:r>
          </a:p>
          <a:p>
            <a:pPr>
              <a:buClr>
                <a:schemeClr val="tx1"/>
              </a:buClr>
              <a:buFont typeface="Arial" pitchFamily="34" charset="0"/>
              <a:buChar char="•"/>
            </a:pPr>
            <a:r>
              <a:rPr lang="pl-PL" sz="2400" b="1" u="sng" dirty="0">
                <a:solidFill>
                  <a:schemeClr val="tx2"/>
                </a:solidFill>
                <a:latin typeface="Arial" pitchFamily="34" charset="0"/>
                <a:cs typeface="Arial" pitchFamily="34" charset="0"/>
              </a:rPr>
              <a:t>Dz. U nr 81 poz. 716 z dnia 22.04. 2005 </a:t>
            </a:r>
            <a:r>
              <a:rPr lang="pl-PL" sz="2400" b="1" dirty="0">
                <a:solidFill>
                  <a:schemeClr val="tx2"/>
                </a:solidFill>
                <a:latin typeface="Arial" pitchFamily="34" charset="0"/>
                <a:cs typeface="Arial" pitchFamily="34" charset="0"/>
              </a:rPr>
              <a:t>Rozporządzenie Ministra Zdrowia w sprawie szkodliwych czynników biologicznych dla zdrowia w środowisku pracy oraz ochrony zdrowia pracowników zawodowo narażonych na te czynniki.</a:t>
            </a:r>
            <a:endParaRPr lang="pl-PL" sz="2400" b="1" dirty="0">
              <a:solidFill>
                <a:schemeClr val="tx1"/>
              </a:solidFill>
              <a:latin typeface="Arial" pitchFamily="34" charset="0"/>
              <a:cs typeface="Arial" pitchFamily="34" charset="0"/>
            </a:endParaRPr>
          </a:p>
        </p:txBody>
      </p:sp>
      <p:sp>
        <p:nvSpPr>
          <p:cNvPr id="14340" name="Rectangle 4"/>
          <p:cNvSpPr>
            <a:spLocks noGrp="1" noChangeArrowheads="1"/>
          </p:cNvSpPr>
          <p:nvPr>
            <p:ph type="title"/>
          </p:nvPr>
        </p:nvSpPr>
        <p:spPr>
          <a:xfrm>
            <a:off x="0" y="188913"/>
            <a:ext cx="9144000" cy="1143000"/>
          </a:xfrm>
          <a:solidFill>
            <a:srgbClr val="CCFFFF"/>
          </a:solidFill>
          <a:ln>
            <a:solidFill>
              <a:srgbClr val="CCFFFF"/>
            </a:solidFill>
          </a:ln>
        </p:spPr>
        <p:txBody>
          <a:bodyPr/>
          <a:lstStyle/>
          <a:p>
            <a:r>
              <a:rPr lang="pl-PL" dirty="0">
                <a:solidFill>
                  <a:schemeClr val="tx1"/>
                </a:solidFill>
                <a:latin typeface="Arial" pitchFamily="34" charset="0"/>
                <a:cs typeface="Arial" pitchFamily="34" charset="0"/>
              </a:rPr>
              <a:t>BIBLIOGRAFIA</a:t>
            </a:r>
          </a:p>
        </p:txBody>
      </p:sp>
    </p:spTree>
  </p:cSld>
  <p:clrMapOvr>
    <a:masterClrMapping/>
  </p:clrMapOvr>
  <p:transition advClick="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0" y="2286000"/>
            <a:ext cx="9144000" cy="1143000"/>
          </a:xfrm>
          <a:solidFill>
            <a:srgbClr val="CCFFFF"/>
          </a:solidFill>
        </p:spPr>
        <p:txBody>
          <a:bodyPr/>
          <a:lstStyle/>
          <a:p>
            <a:r>
              <a:rPr lang="pl-PL" dirty="0"/>
              <a:t>SYSTEMOWA </a:t>
            </a:r>
            <a:br>
              <a:rPr lang="pl-PL" dirty="0"/>
            </a:br>
            <a:r>
              <a:rPr lang="pl-PL" dirty="0"/>
              <a:t>ANALIZA ZAGROŻEŃ</a:t>
            </a:r>
          </a:p>
        </p:txBody>
      </p:sp>
      <p:sp>
        <p:nvSpPr>
          <p:cNvPr id="10243" name="Rectangle 3"/>
          <p:cNvSpPr>
            <a:spLocks noGrp="1" noChangeArrowheads="1"/>
          </p:cNvSpPr>
          <p:nvPr>
            <p:ph type="subTitle" idx="1"/>
          </p:nvPr>
        </p:nvSpPr>
        <p:spPr>
          <a:solidFill>
            <a:srgbClr val="CCFFCC"/>
          </a:solidFill>
        </p:spPr>
        <p:txBody>
          <a:bodyPr/>
          <a:lstStyle/>
          <a:p>
            <a:endParaRPr lang="pl-PL" dirty="0"/>
          </a:p>
          <a:p>
            <a:r>
              <a:rPr lang="pl-PL" b="1" dirty="0"/>
              <a:t>ANALIZA </a:t>
            </a:r>
          </a:p>
          <a:p>
            <a:r>
              <a:rPr lang="pl-PL" b="1" dirty="0"/>
              <a:t>ZAGROŻEŃ ZAWODOWYCH</a:t>
            </a:r>
            <a:endParaRPr lang="pl-PL"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solidFill>
            <a:srgbClr val="CCFFFF"/>
          </a:solidFill>
        </p:spPr>
        <p:txBody>
          <a:bodyPr/>
          <a:lstStyle/>
          <a:p>
            <a:r>
              <a:rPr lang="pl-PL"/>
              <a:t>TREŚĆ</a:t>
            </a:r>
          </a:p>
        </p:txBody>
      </p:sp>
      <p:sp>
        <p:nvSpPr>
          <p:cNvPr id="11267" name="Rectangle 3"/>
          <p:cNvSpPr>
            <a:spLocks noGrp="1" noChangeArrowheads="1"/>
          </p:cNvSpPr>
          <p:nvPr>
            <p:ph type="body" idx="1"/>
          </p:nvPr>
        </p:nvSpPr>
        <p:spPr>
          <a:xfrm>
            <a:off x="395288" y="2492377"/>
            <a:ext cx="8367712" cy="2579699"/>
          </a:xfrm>
          <a:solidFill>
            <a:srgbClr val="FFFF99"/>
          </a:solidFill>
        </p:spPr>
        <p:txBody>
          <a:bodyPr/>
          <a:lstStyle/>
          <a:p>
            <a:r>
              <a:rPr lang="pl-PL" b="1" dirty="0"/>
              <a:t>Istota metody niezdatności FTA</a:t>
            </a:r>
          </a:p>
          <a:p>
            <a:r>
              <a:rPr lang="pl-PL" b="1" dirty="0"/>
              <a:t>Zastosowanie metody FTA</a:t>
            </a:r>
          </a:p>
          <a:p>
            <a:r>
              <a:rPr lang="pl-PL" b="1" dirty="0"/>
              <a:t>Istota metody ETA</a:t>
            </a:r>
          </a:p>
          <a:p>
            <a:r>
              <a:rPr lang="pl-PL" b="1" dirty="0"/>
              <a:t>Zastosowanie metody ETA</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solidFill>
            <a:srgbClr val="CCFFFF"/>
          </a:solidFill>
        </p:spPr>
        <p:txBody>
          <a:bodyPr/>
          <a:lstStyle/>
          <a:p>
            <a:r>
              <a:rPr lang="pl-PL" dirty="0"/>
              <a:t>METODY SYSTEMOWE BADANIA ZDARZEŃ WYPADKOWYCH</a:t>
            </a:r>
          </a:p>
        </p:txBody>
      </p:sp>
      <p:sp>
        <p:nvSpPr>
          <p:cNvPr id="12291" name="Rectangle 3"/>
          <p:cNvSpPr>
            <a:spLocks noGrp="1" noChangeArrowheads="1"/>
          </p:cNvSpPr>
          <p:nvPr>
            <p:ph type="body" sz="half" idx="1"/>
          </p:nvPr>
        </p:nvSpPr>
        <p:spPr>
          <a:xfrm>
            <a:off x="228600" y="1905002"/>
            <a:ext cx="8763000" cy="1452563"/>
          </a:xfrm>
          <a:solidFill>
            <a:srgbClr val="CCFFCC"/>
          </a:solidFill>
        </p:spPr>
        <p:txBody>
          <a:bodyPr/>
          <a:lstStyle/>
          <a:p>
            <a:pPr algn="just"/>
            <a:r>
              <a:rPr lang="pl-PL" sz="2800" b="1"/>
              <a:t>Najbardziej rozpowszechnione i szeroko akceptowane są metody systemowe będące modelami zdarzeń wypadkowych. </a:t>
            </a:r>
          </a:p>
        </p:txBody>
      </p:sp>
      <p:sp>
        <p:nvSpPr>
          <p:cNvPr id="12292" name="Rectangle 4"/>
          <p:cNvSpPr>
            <a:spLocks noChangeArrowheads="1"/>
          </p:cNvSpPr>
          <p:nvPr/>
        </p:nvSpPr>
        <p:spPr bwMode="auto">
          <a:xfrm>
            <a:off x="179388" y="3500438"/>
            <a:ext cx="8763000" cy="1452562"/>
          </a:xfrm>
          <a:prstGeom prst="rect">
            <a:avLst/>
          </a:prstGeom>
          <a:solidFill>
            <a:srgbClr val="CCFFFF"/>
          </a:solidFill>
          <a:ln w="9525">
            <a:noFill/>
            <a:miter lim="800000"/>
            <a:headEnd/>
            <a:tailEnd/>
          </a:ln>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Są to tzw. struktury drzewiaste:</a:t>
            </a: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drzewa niezdatności FTA,</a:t>
            </a:r>
          </a:p>
          <a:p>
            <a:pPr marL="742950" marR="0" lvl="1" indent="-285750" algn="just" defTabSz="914400" rtl="0" eaLnBrk="0" fontAlgn="base" latinLnBrk="0" hangingPunct="0">
              <a:lnSpc>
                <a:spcPct val="100000"/>
              </a:lnSpc>
              <a:spcBef>
                <a:spcPct val="20000"/>
              </a:spcBef>
              <a:spcAft>
                <a:spcPct val="0"/>
              </a:spcAft>
              <a:buClrTx/>
              <a:buSzTx/>
              <a:buFontTx/>
              <a:buChar char="–"/>
              <a:tabLst/>
              <a:defRPr/>
            </a:pPr>
            <a:r>
              <a:rPr kumimoji="0" lang="pl-PL" sz="2400" b="1" i="0" u="none" strike="noStrike" kern="1200" cap="none" spc="0" normalizeH="0" baseline="0" noProof="0">
                <a:ln>
                  <a:noFill/>
                </a:ln>
                <a:solidFill>
                  <a:srgbClr val="000000"/>
                </a:solidFill>
                <a:effectLst/>
                <a:uLnTx/>
                <a:uFillTx/>
                <a:latin typeface="Arial" charset="0"/>
                <a:ea typeface="+mn-ea"/>
                <a:cs typeface="+mn-cs"/>
              </a:rPr>
              <a:t>drzewa zdarzeń ETA,</a:t>
            </a:r>
          </a:p>
        </p:txBody>
      </p:sp>
      <p:sp>
        <p:nvSpPr>
          <p:cNvPr id="12293" name="Rectangle 5"/>
          <p:cNvSpPr>
            <a:spLocks noChangeArrowheads="1"/>
          </p:cNvSpPr>
          <p:nvPr/>
        </p:nvSpPr>
        <p:spPr bwMode="auto">
          <a:xfrm>
            <a:off x="179388" y="5157788"/>
            <a:ext cx="8763000" cy="1452562"/>
          </a:xfrm>
          <a:prstGeom prst="rect">
            <a:avLst/>
          </a:prstGeom>
          <a:solidFill>
            <a:srgbClr val="FFFF99"/>
          </a:solidFill>
          <a:ln w="9525">
            <a:noFill/>
            <a:miter lim="800000"/>
            <a:headEnd/>
            <a:tailEnd/>
          </a:ln>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pl-PL" sz="2800" b="1" i="0" u="none" strike="noStrike" kern="1200" cap="none" spc="0" normalizeH="0" baseline="0" noProof="0">
                <a:ln>
                  <a:noFill/>
                </a:ln>
                <a:solidFill>
                  <a:srgbClr val="000000"/>
                </a:solidFill>
                <a:effectLst/>
                <a:uLnTx/>
                <a:uFillTx/>
                <a:latin typeface="Arial" charset="0"/>
                <a:ea typeface="+mn-ea"/>
                <a:cs typeface="+mn-cs"/>
              </a:rPr>
              <a:t>W przypadkach szczególnie uzasadnionych niezbędne jest stosowanie bardziej zaawansowanych metod postępowania.</a:t>
            </a:r>
          </a:p>
        </p:txBody>
      </p:sp>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Projekt domyślny">
  <a:themeElements>
    <a:clrScheme name="">
      <a:dk1>
        <a:srgbClr val="000000"/>
      </a:dk1>
      <a:lt1>
        <a:srgbClr val="FCBAA6"/>
      </a:lt1>
      <a:dk2>
        <a:srgbClr val="000000"/>
      </a:dk2>
      <a:lt2>
        <a:srgbClr val="777777"/>
      </a:lt2>
      <a:accent1>
        <a:srgbClr val="FFFFF7"/>
      </a:accent1>
      <a:accent2>
        <a:srgbClr val="33CCCC"/>
      </a:accent2>
      <a:accent3>
        <a:srgbClr val="FDD9D0"/>
      </a:accent3>
      <a:accent4>
        <a:srgbClr val="000000"/>
      </a:accent4>
      <a:accent5>
        <a:srgbClr val="FFFFFA"/>
      </a:accent5>
      <a:accent6>
        <a:srgbClr val="2DB9B9"/>
      </a:accent6>
      <a:hlink>
        <a:srgbClr val="FF5050"/>
      </a:hlink>
      <a:folHlink>
        <a:srgbClr val="FF9900"/>
      </a:folHlink>
    </a:clrScheme>
    <a:fontScheme name="Projekt domyślny">
      <a:majorFont>
        <a:latin typeface="Comic Sans MS"/>
        <a:ea typeface=""/>
        <a:cs typeface=""/>
      </a:majorFont>
      <a:minorFont>
        <a:latin typeface="Comic Sans MS"/>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l-PL" sz="4000" b="0" i="0" u="none" strike="noStrike" cap="none" normalizeH="0" baseline="0" smtClean="0">
            <a:ln>
              <a:noFill/>
            </a:ln>
            <a:solidFill>
              <a:srgbClr val="800000"/>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l-PL" sz="4000" b="0" i="0" u="none" strike="noStrike" cap="none" normalizeH="0" baseline="0" smtClean="0">
            <a:ln>
              <a:noFill/>
            </a:ln>
            <a:solidFill>
              <a:srgbClr val="800000"/>
            </a:solidFill>
            <a:effectLst/>
            <a:latin typeface="Tahoma" pitchFamily="34" charset="0"/>
          </a:defRPr>
        </a:defPPr>
      </a:lstStyle>
    </a:lnDef>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ojekt domyślny 13">
        <a:dk1>
          <a:srgbClr val="000000"/>
        </a:dk1>
        <a:lt1>
          <a:srgbClr val="FFFF57"/>
        </a:lt1>
        <a:dk2>
          <a:srgbClr val="000000"/>
        </a:dk2>
        <a:lt2>
          <a:srgbClr val="777777"/>
        </a:lt2>
        <a:accent1>
          <a:srgbClr val="FFFFF7"/>
        </a:accent1>
        <a:accent2>
          <a:srgbClr val="33CCCC"/>
        </a:accent2>
        <a:accent3>
          <a:srgbClr val="FFFFB4"/>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14">
        <a:dk1>
          <a:srgbClr val="000000"/>
        </a:dk1>
        <a:lt1>
          <a:srgbClr val="FFD685"/>
        </a:lt1>
        <a:dk2>
          <a:srgbClr val="000000"/>
        </a:dk2>
        <a:lt2>
          <a:srgbClr val="777777"/>
        </a:lt2>
        <a:accent1>
          <a:srgbClr val="FFFFF7"/>
        </a:accent1>
        <a:accent2>
          <a:srgbClr val="33CCCC"/>
        </a:accent2>
        <a:accent3>
          <a:srgbClr val="FFE8C2"/>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15">
        <a:dk1>
          <a:srgbClr val="000000"/>
        </a:dk1>
        <a:lt1>
          <a:srgbClr val="FFE2A7"/>
        </a:lt1>
        <a:dk2>
          <a:srgbClr val="000000"/>
        </a:dk2>
        <a:lt2>
          <a:srgbClr val="777777"/>
        </a:lt2>
        <a:accent1>
          <a:srgbClr val="FFFFF7"/>
        </a:accent1>
        <a:accent2>
          <a:srgbClr val="33CCCC"/>
        </a:accent2>
        <a:accent3>
          <a:srgbClr val="FFEED0"/>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16">
        <a:dk1>
          <a:srgbClr val="000000"/>
        </a:dk1>
        <a:lt1>
          <a:srgbClr val="FFDC95"/>
        </a:lt1>
        <a:dk2>
          <a:srgbClr val="000000"/>
        </a:dk2>
        <a:lt2>
          <a:srgbClr val="777777"/>
        </a:lt2>
        <a:accent1>
          <a:srgbClr val="FFFFF7"/>
        </a:accent1>
        <a:accent2>
          <a:srgbClr val="33CCCC"/>
        </a:accent2>
        <a:accent3>
          <a:srgbClr val="FFEBC8"/>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Projekt domyślny">
  <a:themeElements>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Projekt domyślny">
  <a:themeElements>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Projekt domyślny">
  <a:themeElements>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usta prezentacja">
  <a:themeElements>
    <a:clrScheme name="Pusta prezentacj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usta prezentacja">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usta prezentacj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usta prezentacj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usta prezentacj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usta prezentacj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usta prezentacj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usta prezentacj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usta prezentacj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6209</TotalTime>
  <Words>16979</Words>
  <Application>Microsoft Office PowerPoint</Application>
  <PresentationFormat>Pokaz na ekranie (4:3)</PresentationFormat>
  <Paragraphs>1953</Paragraphs>
  <Slides>192</Slides>
  <Notes>110</Notes>
  <HiddenSlides>0</HiddenSlides>
  <MMClips>0</MMClips>
  <ScaleCrop>false</ScaleCrop>
  <HeadingPairs>
    <vt:vector size="8" baseType="variant">
      <vt:variant>
        <vt:lpstr>Używane czcionki</vt:lpstr>
      </vt:variant>
      <vt:variant>
        <vt:i4>7</vt:i4>
      </vt:variant>
      <vt:variant>
        <vt:lpstr>Motyw</vt:lpstr>
      </vt:variant>
      <vt:variant>
        <vt:i4>8</vt:i4>
      </vt:variant>
      <vt:variant>
        <vt:lpstr>Osadzone serwery OLE</vt:lpstr>
      </vt:variant>
      <vt:variant>
        <vt:i4>4</vt:i4>
      </vt:variant>
      <vt:variant>
        <vt:lpstr>Tytuły slajdów</vt:lpstr>
      </vt:variant>
      <vt:variant>
        <vt:i4>192</vt:i4>
      </vt:variant>
    </vt:vector>
  </HeadingPairs>
  <TitlesOfParts>
    <vt:vector size="211" baseType="lpstr">
      <vt:lpstr>Arial</vt:lpstr>
      <vt:lpstr>Calibri</vt:lpstr>
      <vt:lpstr>Comic Sans MS</vt:lpstr>
      <vt:lpstr>Impact</vt:lpstr>
      <vt:lpstr>Tahoma</vt:lpstr>
      <vt:lpstr>Times New Roman</vt:lpstr>
      <vt:lpstr>Wingdings</vt:lpstr>
      <vt:lpstr>Projekt domyślny</vt:lpstr>
      <vt:lpstr>1_Projekt domyślny</vt:lpstr>
      <vt:lpstr>2_Projekt domyślny</vt:lpstr>
      <vt:lpstr>3_Projekt domyślny</vt:lpstr>
      <vt:lpstr>Motyw pakietu Office</vt:lpstr>
      <vt:lpstr>4_Projekt domyślny</vt:lpstr>
      <vt:lpstr>5_Projekt domyślny</vt:lpstr>
      <vt:lpstr>Pusta prezentacja</vt:lpstr>
      <vt:lpstr>SnapGrafx</vt:lpstr>
      <vt:lpstr>Visio</vt:lpstr>
      <vt:lpstr>Dokument</vt:lpstr>
      <vt:lpstr>Slide</vt:lpstr>
      <vt:lpstr> ZAGROŻENIA ZAWODOWE </vt:lpstr>
      <vt:lpstr>TREŚĆ</vt:lpstr>
      <vt:lpstr>ASPEKTY PRAWNE RYZYKA</vt:lpstr>
      <vt:lpstr>STAN NORMALIZACJI RYZYKA </vt:lpstr>
      <vt:lpstr>SCHEMAT OCENY RYZYKA </vt:lpstr>
      <vt:lpstr>PLANOWANIA OCENY RYZYKA</vt:lpstr>
      <vt:lpstr>ISTOTA ZAGROŻENIA</vt:lpstr>
      <vt:lpstr>RODOWÓD ZAGROŻEŃ </vt:lpstr>
      <vt:lpstr>KONCEPCJE ZAGROŻEŃ</vt:lpstr>
      <vt:lpstr>SEMANTYKA ZAGROŻENIA</vt:lpstr>
      <vt:lpstr>BEZPIECZEŃSTWO INFORMACJI</vt:lpstr>
      <vt:lpstr>ZAGROŻENIE WG PN-N 12100:2012</vt:lpstr>
      <vt:lpstr>ŚRODOWISKO PRACY</vt:lpstr>
      <vt:lpstr>CZYNNIKI SRODOWISKA PRACY</vt:lpstr>
      <vt:lpstr>KLASYFIKACJA CZYNNIKÓW</vt:lpstr>
      <vt:lpstr>CZYNNIKI NIEBEZPIECZNE</vt:lpstr>
      <vt:lpstr>CZYNNIKI SZKODLIWE I UCIĄŻLIWE</vt:lpstr>
      <vt:lpstr>DEFINICJE POJĘĆ</vt:lpstr>
      <vt:lpstr>INFORMACJE O ZAGROŻENIACH</vt:lpstr>
      <vt:lpstr>INFORMACJE O ZAGROŻENIACH</vt:lpstr>
      <vt:lpstr>LISTA ZAGROŻEŃ - 1</vt:lpstr>
      <vt:lpstr>LISTA ZAGROŻEŃ - 2</vt:lpstr>
      <vt:lpstr>ZAGADNIENIA </vt:lpstr>
      <vt:lpstr>BIBLIOGRAFIA </vt:lpstr>
      <vt:lpstr> IDENTYFIKACJA ZAGROŻEŃ </vt:lpstr>
      <vt:lpstr>TREŚĆ</vt:lpstr>
      <vt:lpstr>SYSTEM I STANOWISKO PRACY</vt:lpstr>
      <vt:lpstr>MODEL SYSTEMU PRACY</vt:lpstr>
      <vt:lpstr>CELE SYSTEMU PRACY</vt:lpstr>
      <vt:lpstr>OPISU SYSTEMU PRACY</vt:lpstr>
      <vt:lpstr>CELE IDENTYFIKACJI ZAGROŻEŃ</vt:lpstr>
      <vt:lpstr>METODY IDENTYFIKACJI ZAGROŻEŃ</vt:lpstr>
      <vt:lpstr>SCHEMAT „HEEPO” </vt:lpstr>
      <vt:lpstr>GRAF PROCEDURY IDENTYFIKACJI</vt:lpstr>
      <vt:lpstr>OCENA SYSTEMU PRACY</vt:lpstr>
      <vt:lpstr>ZAKRES LISTY KONTROLNEJ </vt:lpstr>
      <vt:lpstr>ZAKRES LISTY KONTROLNEJ </vt:lpstr>
      <vt:lpstr>SZACOWANIE SKUTKÓW </vt:lpstr>
      <vt:lpstr>PRAWDOPODOBIENSTWA</vt:lpstr>
      <vt:lpstr>WERYFIKACJA ZAGROŻEŃ </vt:lpstr>
      <vt:lpstr>WERYFIKACJA ZAGROŻEŃ </vt:lpstr>
      <vt:lpstr>METODA TRÓJSTOPNIOWA</vt:lpstr>
      <vt:lpstr>DOBRE PRAKTYKI IDENTYFIKACJI</vt:lpstr>
      <vt:lpstr>DOBRE PRAKTYKI IDENTYFIKACJI</vt:lpstr>
      <vt:lpstr>BŁĘDY IDENTYFIKACJI ZAGROŻEŃ</vt:lpstr>
      <vt:lpstr>BŁĘDY IDENTYFIKACJI ZAGROŻEŃ</vt:lpstr>
      <vt:lpstr>ZAGADNIENIA </vt:lpstr>
      <vt:lpstr>BIBLIOGRAFIA </vt:lpstr>
      <vt:lpstr>ZAGROŻENIA ERGONOMICZNE</vt:lpstr>
      <vt:lpstr>TREŚĆ</vt:lpstr>
      <vt:lpstr>ERGONOMICZNE CZYNNIKI RYZYKA</vt:lpstr>
      <vt:lpstr>ZAGROŻENIA ERGONOMICZNE</vt:lpstr>
      <vt:lpstr>NIENATURALNA POZYCJA</vt:lpstr>
      <vt:lpstr>NIENATURALNE RUCHY</vt:lpstr>
      <vt:lpstr>NIEAKCEPTOWALNE WARTOŚCI SIŁ</vt:lpstr>
      <vt:lpstr>KOMPRESJA TKANEK MIĘKKICH</vt:lpstr>
      <vt:lpstr>CHŁÓD</vt:lpstr>
      <vt:lpstr>WIBRACJA</vt:lpstr>
      <vt:lpstr>MODYFIKATORY</vt:lpstr>
      <vt:lpstr>NATURALNE ŹRÓDŁA ZAGROŻEŃ</vt:lpstr>
      <vt:lpstr>ZACHOWACZE ŹRÓDŁA ZAGROŻEŃ</vt:lpstr>
      <vt:lpstr>ZAGROŻENIA PRZY MONITORACH </vt:lpstr>
      <vt:lpstr>OBCIĄŻENIA PSYCHICZNE</vt:lpstr>
      <vt:lpstr>PROBLEMY ZE WZROKIEM</vt:lpstr>
      <vt:lpstr>PROBLEMY MIĘŚNI I STAWÓW</vt:lpstr>
      <vt:lpstr>PRZYCZYNY –ZMIAN W POSTAWIE</vt:lpstr>
      <vt:lpstr>PRZYCZYNY DOLEGLIWOŚCI - NACISK</vt:lpstr>
      <vt:lpstr>PRZYCZYNY DOLEGLIWOŚCI - RUCH</vt:lpstr>
      <vt:lpstr>PRZYCZYNY CHORÓB</vt:lpstr>
      <vt:lpstr>CHOROBY OCZU</vt:lpstr>
      <vt:lpstr>ZAGADNIENIA</vt:lpstr>
      <vt:lpstr>BIBLIOGRAFIA</vt:lpstr>
      <vt:lpstr>ZAGROŻENIA BIOLOGICZNE </vt:lpstr>
      <vt:lpstr>TREŚĆ</vt:lpstr>
      <vt:lpstr>CZYNNIKI BIOLOGICZNE</vt:lpstr>
      <vt:lpstr>PRACE NARAŻAJĄCE PRACOWNIKÓW </vt:lpstr>
      <vt:lpstr>POPULACJE POTENCJALNE NARAŻONE</vt:lpstr>
      <vt:lpstr>PRACE NARAŻAJĄCE PRACOWNIKÓW </vt:lpstr>
      <vt:lpstr>KLASYFIKACJA CZYNNIKÓW BIOLOGICZNYCH </vt:lpstr>
      <vt:lpstr>PRACE NARAŻAJĄCE PRACOWNIKÓW </vt:lpstr>
      <vt:lpstr>KLASYFIKACJA SZKODLIWYCH CZYNNIKÓW BIOLOGICZNYCH</vt:lpstr>
      <vt:lpstr>KLASYFIKACJA SZKODLIWYCH CZYNNIKÓW BIOLOGICZNYCH</vt:lpstr>
      <vt:lpstr>KLASYFIKACJA SZKODLIWYCH  CZYNNIKÓW BIOLOGICZNYCH</vt:lpstr>
      <vt:lpstr>KLASYFIKACJA RYZYKA CZYNNIKÓW BIOLOGICZNYCH </vt:lpstr>
      <vt:lpstr>BIOLOGICZNE CZYNNIKI STOSOWANE DO BIOTERRORU </vt:lpstr>
      <vt:lpstr>A.CZYNNIKI SZCZEGÓLNIE NIEBEZPIECZNE WG CDC </vt:lpstr>
      <vt:lpstr>OCENA RYZYKA PRZY PRACACH  O NARAŻENIU BIOLOGICZNYM</vt:lpstr>
      <vt:lpstr>IDENTYFIKACJA ZAGROŻEŃ BIOLOGICZNYCH – LISTA</vt:lpstr>
      <vt:lpstr>KRYTERIA USTALANIA  ZAKRESU POMIARÓW</vt:lpstr>
      <vt:lpstr>SPECYFIKCZNE  DOŚWIADCZENIA I PRAKTYKI </vt:lpstr>
      <vt:lpstr>PODSTAWY  PROFILAKTYKI</vt:lpstr>
      <vt:lpstr>OBOWIĄZKI  PRACODAWCY</vt:lpstr>
      <vt:lpstr>ZAGROŻENIA MIKROBILOGICZNE  W POMIESZCZENIACH BIUROWYCH</vt:lpstr>
      <vt:lpstr>OCHRONA PRACOWNIKÓW  PRZED ZAGROŻENIAMI</vt:lpstr>
      <vt:lpstr>ZAGADNIENIA</vt:lpstr>
      <vt:lpstr>BIBLIOGRAFIA</vt:lpstr>
      <vt:lpstr>SYSTEMOWA  ANALIZA ZAGROŻEŃ</vt:lpstr>
      <vt:lpstr>TREŚĆ</vt:lpstr>
      <vt:lpstr>METODY SYSTEMOWE BADANIA ZDARZEŃ WYPADKOWYCH</vt:lpstr>
      <vt:lpstr>METODA DRZEW  NIEZDATKOŚCI  FTA</vt:lpstr>
      <vt:lpstr>SYMBOLE DRZEW  NIEZDATNOŚCI - FTA</vt:lpstr>
      <vt:lpstr>POSTĘPOWANIE ZGODNE  Z METODĄ FTA</vt:lpstr>
      <vt:lpstr>ZALETY STOSOWANIA METODY FTA</vt:lpstr>
      <vt:lpstr>DRZEWO NIEZDATNOŚCI FTA  DLA BRAKU URUCHOMIENIA</vt:lpstr>
      <vt:lpstr>ANALIZA DRZEWA NIEZDATNOŚCI ETA DLA BRAKU URUCHOMIENIA</vt:lpstr>
      <vt:lpstr>DRZEWO NIEZDATNOŚCI FTA  DLA BRAKU OŚWIETLENIA</vt:lpstr>
      <vt:lpstr>ANALIZA NIEZDATNOŚCI FTA  DLA BRAKU OŚWIETLENIA</vt:lpstr>
      <vt:lpstr>DRZEWO NIEZDATNOŚCI FTA ZAGROŻENIA OPERATORA </vt:lpstr>
      <vt:lpstr>METODA DRZEWA  ZDARZEŃ  ETA</vt:lpstr>
      <vt:lpstr>SCHEMAT KONSTRUKCJI  DRZEWA ZDARZEŃ ETA</vt:lpstr>
      <vt:lpstr>POSTĘPOWANIE ZGODNE  Z METODĄ ETA</vt:lpstr>
      <vt:lpstr>ZALETY STOSOWANIA METODY ETA</vt:lpstr>
      <vt:lpstr>DRZEWO ZDARZEŃ ETA DLA EKSPLOZJI PYŁU</vt:lpstr>
      <vt:lpstr>ANALIZA DRZEWA ZDARZEŃ ETA DLA EKSPLOZJI PYŁU</vt:lpstr>
      <vt:lpstr>DRZEWO ZDARZEŃ ETA DLA DZIAŁANIA SYSTEMU</vt:lpstr>
      <vt:lpstr>DRZEWO ZDARZEŃ ETA DLA UTRATY CHŁODZIWA W MASZYNIE</vt:lpstr>
      <vt:lpstr>ANALIZA DRZEWA ZDARZEŃ ETA  UTRATY CHŁODZIWA W MASZYNIE </vt:lpstr>
      <vt:lpstr>ANALIZA DRZEWA ZDARZEŃ ETA  UTRATY CHŁODZIWA W MASZYNIE</vt:lpstr>
      <vt:lpstr>ZAGADNIENIA</vt:lpstr>
      <vt:lpstr>BIBLIOGRAFIA </vt:lpstr>
      <vt:lpstr>METODA OCENY RYZYKA LMRA</vt:lpstr>
      <vt:lpstr>TREŚĆ</vt:lpstr>
      <vt:lpstr>LMRA - UKIERUNKOWANIE </vt:lpstr>
      <vt:lpstr>LMRA - CEL I DEFINICJA</vt:lpstr>
      <vt:lpstr>LMRA - ZASADY </vt:lpstr>
      <vt:lpstr>LMRA - KONCENTRACJA</vt:lpstr>
      <vt:lpstr>LMRA – ZDARZENIA WYPADKOWE</vt:lpstr>
      <vt:lpstr>LMRA – ZDARZENIA WYPADKOWE</vt:lpstr>
      <vt:lpstr>LMRA - ZASTOSOWANIE</vt:lpstr>
      <vt:lpstr>LMRA – CZĘSTOŚĆ STOSOWANIA</vt:lpstr>
      <vt:lpstr>LMRA - ZACHOWANIA</vt:lpstr>
      <vt:lpstr>LMRA - POSTĘPOWANIE</vt:lpstr>
      <vt:lpstr>LMRA - WŁAŚCICIEL</vt:lpstr>
      <vt:lpstr>LMRA - NADZORUJĄCY</vt:lpstr>
      <vt:lpstr>LMRA - PRACOWNIK </vt:lpstr>
      <vt:lpstr>LMRA – LISTA KONTROLNA</vt:lpstr>
      <vt:lpstr>LMRA - ROZMOWY </vt:lpstr>
      <vt:lpstr>LMRA – PRZYKŁAD 1</vt:lpstr>
      <vt:lpstr>LMRA - OMÓWIENIE</vt:lpstr>
      <vt:lpstr>LMRA – ŚRODKI OCHRONY</vt:lpstr>
      <vt:lpstr>LMRA – PRZYKŁAD 2</vt:lpstr>
      <vt:lpstr>LMRA - ZALETY </vt:lpstr>
      <vt:lpstr>ZAGADNIENIA </vt:lpstr>
      <vt:lpstr>BIBLIOGRAFIA</vt:lpstr>
      <vt:lpstr>STATYSTYCZNA  OCENA ZAGROŻEŃ</vt:lpstr>
      <vt:lpstr>TREŚĆ</vt:lpstr>
      <vt:lpstr>TWIERDZENIE  BAYESA</vt:lpstr>
      <vt:lpstr>TWIERDZENIE  BAYESA</vt:lpstr>
      <vt:lpstr>TWIERDZENIE  BAYESA</vt:lpstr>
      <vt:lpstr>TWIERDZENIE  BAYESA</vt:lpstr>
      <vt:lpstr>PRZYKŁAD 1 - ZASTOSOWANIA TWIERDZENIA BAYESA</vt:lpstr>
      <vt:lpstr>PRZYKŁAD 1 - ZASTOSOWANIA TWIERDZENIA BAYESA</vt:lpstr>
      <vt:lpstr>PRZYKŁAD 1 - ZASTOSOWANIA TWIERDZENIA BAYESA</vt:lpstr>
      <vt:lpstr>PRZYKŁAD 1 – ZASTOSOWANIA TWIERDZENIA BAYESA</vt:lpstr>
      <vt:lpstr>WNIOSKI PRZYKŁADU 1 Z TWIERDZENIA BAYESA</vt:lpstr>
      <vt:lpstr>WNIOSKI PRZYKŁADU 1  Z TWIERDZENIA BAYESA</vt:lpstr>
      <vt:lpstr>UOGÓLNIENIE  TWIERDZENIA BAYESA</vt:lpstr>
      <vt:lpstr>UOGÓLNIENIE  TWIERDZENIA BAYESA</vt:lpstr>
      <vt:lpstr>PRZYKŁAD 2 - ZASTOSOWANIA OGÓLNEGO TWIERDZENIA BAYESA</vt:lpstr>
      <vt:lpstr>PRZYKŁAD 2 - ZASTOSOWANIA OGÓLNEGO TWIERDZENIA BAYESA</vt:lpstr>
      <vt:lpstr>PRZYKŁAD 2 - ZASTOSOWANIA OGÓLNEGO TWIERDZENIA BAYESA</vt:lpstr>
      <vt:lpstr>PRZYKŁAD 2 - ZASTOSOWANIA OGÓLNEGO TWIERDZENIA BAYESA</vt:lpstr>
      <vt:lpstr>BAYESOWSKA ANALIZA PRAWDOPODOBIEŃSTW</vt:lpstr>
      <vt:lpstr>WYKRES DRZEWA  DLA PRZYKŁADU 2</vt:lpstr>
      <vt:lpstr>WNIOSKI PRZYKŁADU 2  Z TWIERDZENIA BAYESA</vt:lpstr>
      <vt:lpstr>WNIOSKI PRZYKŁADU 2  Z TWIERDZENIA BAYESA</vt:lpstr>
      <vt:lpstr>ZAGADNIENIA</vt:lpstr>
      <vt:lpstr>BIBLIOGRAFIA</vt:lpstr>
      <vt:lpstr>ORGANIZACYJNA REDUKCJA RYZYKA ZAWODOWEGO</vt:lpstr>
      <vt:lpstr>TREŚĆ</vt:lpstr>
      <vt:lpstr>ELEMENTY RYZYKA ZAWODOWEGO</vt:lpstr>
      <vt:lpstr>SCHEMAT ZARZĄDZANIA RYZYKIEM ZAWODOWYM</vt:lpstr>
      <vt:lpstr>TERMINOLOGIA SZACOWANIA  I WARTOŚCIOWANIA RYZYKA</vt:lpstr>
      <vt:lpstr>TERMINOLOGIA ANALIZY  I OCENY RYZYKA</vt:lpstr>
      <vt:lpstr>OKREŚLENIE MOŻLIWYCH STRAT  PRZY SZACOWANIU RYZYKA</vt:lpstr>
      <vt:lpstr>PRAWDOPODOBIEŃSTWO  STRAT W OCENIE RYZYKA</vt:lpstr>
      <vt:lpstr>POGLĄDY I TERMINOLOGIA  DOTYCZĄCA REDUKCJA RYZYKA</vt:lpstr>
      <vt:lpstr>TERMINOLOGIA  DOTYCZĄCA REDUKCJA RYZYKA</vt:lpstr>
      <vt:lpstr>REDUKCJA RYZYKA  ŚRODKAMI ORGANIZACYJNYMI</vt:lpstr>
      <vt:lpstr>REDUKCJA RYZYKA PRZEZ  DOBÓR PODWYKONAWCÓW </vt:lpstr>
      <vt:lpstr>REDUKCJA RYZYKA  PRZEZ ZEZWOLENIA NA PRACĘ</vt:lpstr>
      <vt:lpstr>REDUKCJA RYZYKA  PRZEZ NADZÓR URZĄDZEŃ</vt:lpstr>
      <vt:lpstr>REDUKCJA RYZYKA  PRZEZ DOKUMENTACJĘ (DTR) </vt:lpstr>
      <vt:lpstr>REDUKCJA RYZYKA  PRZEZ POMIARY CZYNNIKÓW </vt:lpstr>
      <vt:lpstr>REDUKCJA RYZYKA  PRZEZ MONITOROWANIE</vt:lpstr>
      <vt:lpstr>REDUKCJA RYZYKA  PRZEZ DOKUMENTACJĘ SZBP </vt:lpstr>
      <vt:lpstr>REDUKCJA RYZYKA  PRZEZ INSTRUKCJE I PROCEDURY </vt:lpstr>
      <vt:lpstr>REDUKCJA RYZYKA  PRZEZ PLANOWANIE ZDARZEŃ</vt:lpstr>
      <vt:lpstr>REDUKCJA RYZYKA  PRZEZ NADZOROWANIE DANYCH</vt:lpstr>
      <vt:lpstr>REDUKCJA RYZYKA PRZEZ ZNAKI  I BARWY BEZPIECZEŃSTWA</vt:lpstr>
      <vt:lpstr>ZAGADNIENIA</vt:lpstr>
      <vt:lpstr>BIBLIOGRAFIA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ZARZĄDZANIE RYZYKIEM</dc:title>
  <dc:creator>Admin</dc:creator>
  <cp:lastModifiedBy>Jerzy Grabosz</cp:lastModifiedBy>
  <cp:revision>507</cp:revision>
  <cp:lastPrinted>2020-02-04T11:24:07Z</cp:lastPrinted>
  <dcterms:created xsi:type="dcterms:W3CDTF">1601-01-01T00:00:00Z</dcterms:created>
  <dcterms:modified xsi:type="dcterms:W3CDTF">2020-05-29T17:22:38Z</dcterms:modified>
</cp:coreProperties>
</file>