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95"/>
  </p:notesMasterIdLst>
  <p:sldIdLst>
    <p:sldId id="486" r:id="rId3"/>
    <p:sldId id="264" r:id="rId4"/>
    <p:sldId id="262" r:id="rId5"/>
    <p:sldId id="260" r:id="rId6"/>
    <p:sldId id="265" r:id="rId7"/>
    <p:sldId id="266" r:id="rId8"/>
    <p:sldId id="323" r:id="rId9"/>
    <p:sldId id="259" r:id="rId10"/>
    <p:sldId id="261" r:id="rId11"/>
    <p:sldId id="267" r:id="rId12"/>
    <p:sldId id="322" r:id="rId13"/>
    <p:sldId id="284" r:id="rId14"/>
    <p:sldId id="268" r:id="rId15"/>
    <p:sldId id="270" r:id="rId16"/>
    <p:sldId id="271" r:id="rId17"/>
    <p:sldId id="325" r:id="rId18"/>
    <p:sldId id="324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8" r:id="rId57"/>
    <p:sldId id="319" r:id="rId58"/>
    <p:sldId id="320" r:id="rId59"/>
    <p:sldId id="326" r:id="rId60"/>
    <p:sldId id="327" r:id="rId61"/>
    <p:sldId id="328" r:id="rId62"/>
    <p:sldId id="329" r:id="rId63"/>
    <p:sldId id="330" r:id="rId64"/>
    <p:sldId id="331" r:id="rId65"/>
    <p:sldId id="332" r:id="rId66"/>
    <p:sldId id="333" r:id="rId67"/>
    <p:sldId id="334" r:id="rId68"/>
    <p:sldId id="335" r:id="rId69"/>
    <p:sldId id="336" r:id="rId70"/>
    <p:sldId id="337" r:id="rId71"/>
    <p:sldId id="338" r:id="rId72"/>
    <p:sldId id="339" r:id="rId73"/>
    <p:sldId id="340" r:id="rId74"/>
    <p:sldId id="341" r:id="rId75"/>
    <p:sldId id="342" r:id="rId76"/>
    <p:sldId id="343" r:id="rId77"/>
    <p:sldId id="344" r:id="rId78"/>
    <p:sldId id="345" r:id="rId79"/>
    <p:sldId id="346" r:id="rId80"/>
    <p:sldId id="347" r:id="rId81"/>
    <p:sldId id="348" r:id="rId82"/>
    <p:sldId id="349" r:id="rId83"/>
    <p:sldId id="350" r:id="rId84"/>
    <p:sldId id="351" r:id="rId85"/>
    <p:sldId id="352" r:id="rId86"/>
    <p:sldId id="353" r:id="rId87"/>
    <p:sldId id="356" r:id="rId88"/>
    <p:sldId id="354" r:id="rId89"/>
    <p:sldId id="355" r:id="rId90"/>
    <p:sldId id="357" r:id="rId91"/>
    <p:sldId id="358" r:id="rId92"/>
    <p:sldId id="359" r:id="rId93"/>
    <p:sldId id="360" r:id="rId94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10" autoAdjust="0"/>
    <p:restoredTop sz="94670" autoAdjust="0"/>
  </p:normalViewPr>
  <p:slideViewPr>
    <p:cSldViewPr snapToGrid="0">
      <p:cViewPr varScale="1">
        <p:scale>
          <a:sx n="114" d="100"/>
          <a:sy n="114" d="100"/>
        </p:scale>
        <p:origin x="142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image" Target="../media/image5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image" Target="../media/image66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image" Target="../media/image7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B870F-1094-4B16-A158-AD74E7856939}" type="datetimeFigureOut">
              <a:rPr lang="pl-PL" smtClean="0"/>
              <a:t>17.05.2021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B4C0B1-22B4-48B8-A413-EB6BA6AEDB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1371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</p:spPr>
        <p:txBody>
          <a:bodyPr anchor="b"/>
          <a:lstStyle/>
          <a:p>
            <a:pPr algn="r">
              <a:lnSpc>
                <a:spcPct val="100000"/>
              </a:lnSpc>
            </a:pPr>
            <a:fld id="{15140C49-09F4-47FB-967A-C63EA0A243E2}" type="slidenum">
              <a:rPr lang="pl-PL" sz="1200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7419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62F82-4E21-4010-B2FE-68F53679259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59526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2EA2C-890D-41EC-9973-D60D4BBD181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89940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FF885-EE1A-444E-9F3F-450B0395FE9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5219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435357" y="1341287"/>
            <a:ext cx="6271293" cy="2161016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08197" y="1777605"/>
            <a:ext cx="7525613" cy="3598645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17130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0D4299-98D1-4666-8A56-C2D1295C9FE0}" type="slidenum">
              <a:rPr lang="pl-PL" altLang="pl-PL">
                <a:solidFill>
                  <a:srgbClr val="000000"/>
                </a:solidFill>
              </a:rPr>
              <a:pPr/>
              <a:t>‹#›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131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35272D-9A7D-4826-AF6D-19F14FF39A40}" type="slidenum">
              <a:rPr lang="pl-PL" altLang="pl-PL">
                <a:solidFill>
                  <a:srgbClr val="000000"/>
                </a:solidFill>
              </a:rPr>
              <a:pPr/>
              <a:t>‹#›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787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18DBE7-5949-4B72-BD85-F7A4739C27A8}" type="slidenum">
              <a:rPr lang="pl-PL" altLang="pl-PL">
                <a:solidFill>
                  <a:srgbClr val="000000"/>
                </a:solidFill>
              </a:rPr>
              <a:pPr/>
              <a:t>‹#›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618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B3AB0C-30A1-4802-88AC-E1BA8B4D2ADC}" type="slidenum">
              <a:rPr lang="pl-PL" altLang="pl-PL">
                <a:solidFill>
                  <a:srgbClr val="000000"/>
                </a:solidFill>
              </a:rPr>
              <a:pPr/>
              <a:t>‹#›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801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174909-42B5-49B4-B2D3-8D3AED460E2A}" type="slidenum">
              <a:rPr lang="pl-PL" altLang="pl-PL">
                <a:solidFill>
                  <a:srgbClr val="000000"/>
                </a:solidFill>
              </a:rPr>
              <a:pPr/>
              <a:t>‹#›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351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17E120-B65A-43BE-A49F-2815CE399D1F}" type="slidenum">
              <a:rPr lang="pl-PL" altLang="pl-PL">
                <a:solidFill>
                  <a:srgbClr val="000000"/>
                </a:solidFill>
              </a:rPr>
              <a:pPr/>
              <a:t>‹#›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4023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4EB0FA-F2DD-40A0-B40D-8024C260A032}" type="slidenum">
              <a:rPr lang="pl-PL" altLang="pl-PL">
                <a:solidFill>
                  <a:srgbClr val="000000"/>
                </a:solidFill>
              </a:rPr>
              <a:pPr/>
              <a:t>‹#›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029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31940-0AA2-4A7A-9A08-A1370A9AC36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4183921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53360D-112E-4CD0-AFCC-A988C24E85BC}" type="slidenum">
              <a:rPr lang="pl-PL" altLang="pl-PL">
                <a:solidFill>
                  <a:srgbClr val="000000"/>
                </a:solidFill>
              </a:rPr>
              <a:pPr/>
              <a:t>‹#›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0465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B1CA39-92F2-41CC-9EBE-6E3425CF1469}" type="slidenum">
              <a:rPr lang="pl-PL" altLang="pl-PL">
                <a:solidFill>
                  <a:srgbClr val="000000"/>
                </a:solidFill>
              </a:rPr>
              <a:pPr/>
              <a:t>‹#›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5845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072765-60F7-4EC3-BAF5-AE16EC9F2195}" type="slidenum">
              <a:rPr lang="pl-PL" altLang="pl-PL">
                <a:solidFill>
                  <a:srgbClr val="000000"/>
                </a:solidFill>
              </a:rPr>
              <a:pPr/>
              <a:t>‹#›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1403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84B3A7-BCC9-4D4A-BED3-3DE59411FD15}" type="slidenum">
              <a:rPr lang="pl-PL" altLang="pl-PL">
                <a:solidFill>
                  <a:srgbClr val="000000"/>
                </a:solidFill>
              </a:rPr>
              <a:pPr/>
              <a:t>‹#›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4552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l-PL" altLang="pl-PL">
              <a:solidFill>
                <a:srgbClr val="000000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5505195-33CD-44EE-8C27-6BDA70445F8D}" type="slidenum">
              <a:rPr lang="pl-PL" altLang="pl-PL">
                <a:solidFill>
                  <a:srgbClr val="000000"/>
                </a:solidFill>
              </a:rPr>
              <a:pPr/>
              <a:t>‹#›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601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7A402-9B37-42B5-812E-E862931F003C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11253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1400F-80B9-42BA-949B-1DFFE9DD4C8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660815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2F207-B947-433D-94FB-28A94C3F0F6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972727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A2D25-B190-4F28-B43F-2831B567D81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72924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FBE27-4654-48AF-AC1B-A989FD04564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92351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0F6267-821E-4D2D-A367-68E55139332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3213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6AFC6-AA01-4848-A5E3-B6A0800C213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247746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7D84D9E-2008-4FBA-8A50-DC34BA9C48E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l-PL" altLang="pl-PL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l-PL" altLang="pl-PL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8B479CF-3813-474F-8583-CEACBD25D3D1}" type="slidenum">
              <a:rPr lang="pl-PL" altLang="pl-PL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pl-PL" altLang="pl-PL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54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http://ltpwww.gsfc.nasa.gov/IAS/handbook/handbook_htmls/chapter3/images/etmoptics.gif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1.png"/><Relationship Id="rId5" Type="http://schemas.openxmlformats.org/officeDocument/2006/relationships/oleObject" Target="../embeddings/oleObject5.bin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oleObject" Target="../embeddings/oleObject7.bin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oleObject" Target="../embeddings/oleObject8.bin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9.jpeg"/><Relationship Id="rId4" Type="http://schemas.openxmlformats.org/officeDocument/2006/relationships/image" Target="../media/image36.png"/><Relationship Id="rId9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2.png"/><Relationship Id="rId4" Type="http://schemas.openxmlformats.org/officeDocument/2006/relationships/image" Target="../media/image41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4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http://ltpwww.gsfc.nasa.gov/IAS/handbook/handbook_htmls/chapter5/images/landsat_orbit.gif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48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50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52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D:\HTMFILES\HTMFILES\images\how1.gif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5.e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54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http://www.imagery-central.com/images/spot.gif" TargetMode="External"/><Relationship Id="rId5" Type="http://schemas.openxmlformats.org/officeDocument/2006/relationships/image" Target="../media/image57.png"/><Relationship Id="rId4" Type="http://schemas.openxmlformats.org/officeDocument/2006/relationships/image" Target="../media/image56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http://www.imagery-central.com/images/ikonos.gif" TargetMode="External"/><Relationship Id="rId5" Type="http://schemas.openxmlformats.org/officeDocument/2006/relationships/image" Target="../media/image59.png"/><Relationship Id="rId4" Type="http://schemas.openxmlformats.org/officeDocument/2006/relationships/image" Target="../media/image58.w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http://www.imagery-central.com/images/quickbird.gif" TargetMode="External"/><Relationship Id="rId5" Type="http://schemas.openxmlformats.org/officeDocument/2006/relationships/image" Target="../media/image65.png"/><Relationship Id="rId4" Type="http://schemas.openxmlformats.org/officeDocument/2006/relationships/image" Target="../media/image64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7.png"/><Relationship Id="rId5" Type="http://schemas.openxmlformats.org/officeDocument/2006/relationships/oleObject" Target="../embeddings/oleObject26.bin"/><Relationship Id="rId4" Type="http://schemas.openxmlformats.org/officeDocument/2006/relationships/image" Target="../media/image66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9.jpeg"/><Relationship Id="rId5" Type="http://schemas.openxmlformats.org/officeDocument/2006/relationships/hyperlink" Target="http://www.satimagingcorp.com/media/images/worldview-1.jpg" TargetMode="External"/><Relationship Id="rId4" Type="http://schemas.openxmlformats.org/officeDocument/2006/relationships/image" Target="../media/image68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71.jpeg"/><Relationship Id="rId4" Type="http://schemas.openxmlformats.org/officeDocument/2006/relationships/image" Target="../media/image70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7" Type="http://schemas.openxmlformats.org/officeDocument/2006/relationships/image" Target="../media/image7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71.jpeg"/><Relationship Id="rId4" Type="http://schemas.openxmlformats.org/officeDocument/2006/relationships/image" Target="../media/image72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6.xml"/><Relationship Id="rId5" Type="http://schemas.openxmlformats.org/officeDocument/2006/relationships/slide" Target="slide12.xml"/><Relationship Id="rId4" Type="http://schemas.openxmlformats.org/officeDocument/2006/relationships/image" Target="../media/image8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11.wmf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9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9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9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9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9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9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http://ltpwww.gsfc.nasa.gov/IAS/handbook/handbook_htmls/chapter2/images/spacecraft.gif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Shape 1"/>
          <p:cNvSpPr txBox="1"/>
          <p:nvPr/>
        </p:nvSpPr>
        <p:spPr>
          <a:xfrm>
            <a:off x="1412354" y="2525086"/>
            <a:ext cx="6271293" cy="2615730"/>
          </a:xfrm>
          <a:prstGeom prst="rect">
            <a:avLst/>
          </a:prstGeom>
        </p:spPr>
        <p:txBody>
          <a:bodyPr lIns="78090" tIns="39045" rIns="78090" bIns="39045" anchor="b"/>
          <a:lstStyle/>
          <a:p>
            <a:pPr algn="ctr">
              <a:lnSpc>
                <a:spcPct val="100000"/>
              </a:lnSpc>
            </a:pPr>
            <a:endParaRPr lang="pl-PL" sz="2000" b="1" dirty="0">
              <a:solidFill>
                <a:srgbClr val="000000"/>
              </a:solidFill>
              <a:latin typeface="Calibri Light"/>
            </a:endParaRPr>
          </a:p>
          <a:p>
            <a:pPr algn="ctr"/>
            <a:r>
              <a:rPr lang="pl-PL" sz="1400" b="1" dirty="0">
                <a:solidFill>
                  <a:srgbClr val="800000"/>
                </a:solidFill>
                <a:latin typeface="Arial" panose="020B0604020202020204" pitchFamily="34" charset="0"/>
              </a:rPr>
              <a:t>Techniki kosmiczne  i satelitarne w praktyce</a:t>
            </a:r>
            <a:r>
              <a:rPr lang="pl-PL" sz="5100" dirty="0">
                <a:solidFill>
                  <a:srgbClr val="000000"/>
                </a:solidFill>
                <a:latin typeface="Calibri Light"/>
              </a:rPr>
              <a:t>
</a:t>
            </a:r>
            <a:r>
              <a:rPr lang="pl-PL" sz="1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Część II</a:t>
            </a:r>
          </a:p>
          <a:p>
            <a:pPr algn="ctr"/>
            <a:r>
              <a:rPr lang="pl-PL" sz="1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Satelitarne obrazowanie Ziemi</a:t>
            </a:r>
          </a:p>
          <a:p>
            <a:pPr algn="ctr"/>
            <a:r>
              <a:rPr lang="pl-PL" sz="1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dr hab. inż. Zbigniew Łubniewski</a:t>
            </a:r>
          </a:p>
          <a:p>
            <a:endParaRPr lang="pl-PL" sz="1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lvl="0" algn="ctr"/>
            <a:r>
              <a:rPr lang="pl-PL" sz="2700" dirty="0">
                <a:solidFill>
                  <a:srgbClr val="000000"/>
                </a:solidFill>
                <a:latin typeface="Calibri Light"/>
              </a:rPr>
              <a:t>
</a:t>
            </a:r>
            <a:endParaRPr sz="1100" dirty="0"/>
          </a:p>
        </p:txBody>
      </p:sp>
      <p:pic>
        <p:nvPicPr>
          <p:cNvPr id="5" name="Obraz 4" descr="FE_POWER_poziom_pl-1_rgb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430" y="620826"/>
            <a:ext cx="6411952" cy="92165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Pole tekstowe 2"/>
          <p:cNvSpPr txBox="1">
            <a:spLocks noChangeArrowheads="1"/>
          </p:cNvSpPr>
          <p:nvPr/>
        </p:nvSpPr>
        <p:spPr bwMode="auto">
          <a:xfrm>
            <a:off x="4548001" y="5760510"/>
            <a:ext cx="1795213" cy="58166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Projekt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pl-PL" sz="1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Politechnika Wielu Pokoleń</a:t>
            </a:r>
            <a:r>
              <a:rPr lang="pl-PL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pl-PL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POWR.03.01.00-00-T062/18</a:t>
            </a:r>
            <a:endParaRPr lang="pl-PL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E1781DB-0D9A-44BE-87C4-5C044B733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722" y="5759094"/>
            <a:ext cx="3155723" cy="78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2293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1681163" y="1328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953000" y="1066800"/>
            <a:ext cx="34607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600" b="1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skanery optyczno-mechaniczne</a:t>
            </a:r>
            <a:r>
              <a:rPr lang="pl-PL" altLang="pl-PL" sz="1600" b="1">
                <a:solidFill>
                  <a:srgbClr val="000000"/>
                </a:solidFill>
                <a:latin typeface="Arial" charset="0"/>
              </a:rPr>
              <a:t> </a:t>
            </a:r>
            <a:br>
              <a:rPr lang="pl-PL" altLang="pl-PL" sz="1600" b="1">
                <a:solidFill>
                  <a:srgbClr val="000000"/>
                </a:solidFill>
                <a:latin typeface="Arial" charset="0"/>
              </a:rPr>
            </a:br>
            <a:r>
              <a:rPr lang="pl-PL" altLang="pl-PL" sz="1600" b="1">
                <a:solidFill>
                  <a:srgbClr val="000000"/>
                </a:solidFill>
                <a:latin typeface="Arial" charset="0"/>
              </a:rPr>
              <a:t>– </a:t>
            </a:r>
            <a:r>
              <a:rPr lang="pl-PL" altLang="pl-PL" sz="1600" b="1" i="1">
                <a:solidFill>
                  <a:srgbClr val="000000"/>
                </a:solidFill>
                <a:latin typeface="Arial" charset="0"/>
              </a:rPr>
              <a:t>whisk-broom scanners, </a:t>
            </a:r>
            <a:br>
              <a:rPr lang="pl-PL" altLang="pl-PL" sz="1600" b="1" i="1">
                <a:solidFill>
                  <a:srgbClr val="000000"/>
                </a:solidFill>
                <a:latin typeface="Arial" charset="0"/>
              </a:rPr>
            </a:br>
            <a:r>
              <a:rPr lang="pl-PL" altLang="pl-PL" sz="1600" b="1" i="1">
                <a:solidFill>
                  <a:srgbClr val="000000"/>
                </a:solidFill>
                <a:latin typeface="Arial" charset="0"/>
              </a:rPr>
              <a:t>switch-broom scanners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838200" y="1066800"/>
            <a:ext cx="2667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600" b="1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skanery elektrooptyczne</a:t>
            </a:r>
            <a:r>
              <a:rPr lang="pl-PL" altLang="pl-PL" sz="1600" b="1">
                <a:solidFill>
                  <a:srgbClr val="000000"/>
                </a:solidFill>
                <a:latin typeface="Arial" charset="0"/>
              </a:rPr>
              <a:t> – </a:t>
            </a:r>
            <a:r>
              <a:rPr lang="pl-PL" altLang="pl-PL" sz="1600" b="1" i="1">
                <a:solidFill>
                  <a:srgbClr val="000000"/>
                </a:solidFill>
                <a:latin typeface="Arial" charset="0"/>
              </a:rPr>
              <a:t>push-broom scanners</a:t>
            </a:r>
            <a:r>
              <a:rPr lang="pl-PL" altLang="pl-PL" sz="1600" b="1">
                <a:solidFill>
                  <a:srgbClr val="000000"/>
                </a:solidFill>
                <a:latin typeface="Arial" charset="0"/>
              </a:rPr>
              <a:t>, </a:t>
            </a:r>
            <a:r>
              <a:rPr lang="pl-PL" altLang="pl-PL" sz="1600" b="1" i="1">
                <a:solidFill>
                  <a:srgbClr val="000000"/>
                </a:solidFill>
                <a:latin typeface="Arial" charset="0"/>
              </a:rPr>
              <a:t>line scanners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01638"/>
            <a:ext cx="8229600" cy="360362"/>
          </a:xfrm>
          <a:noFill/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POWSTAWANIE OBRAZU SATELITARNEGO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5257800" y="2133600"/>
            <a:ext cx="2438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l-PL" altLang="pl-PL" sz="1400" b="1">
                <a:solidFill>
                  <a:srgbClr val="CC6600"/>
                </a:solidFill>
                <a:latin typeface="Arial" charset="0"/>
              </a:rPr>
              <a:t>Przykład – LANDSAT</a:t>
            </a:r>
            <a:r>
              <a:rPr lang="pl-PL" altLang="pl-PL" sz="1400">
                <a:solidFill>
                  <a:srgbClr val="CC6600"/>
                </a:solidFill>
                <a:latin typeface="Arial" charset="0"/>
              </a:rPr>
              <a:t> 7</a:t>
            </a:r>
          </a:p>
        </p:txBody>
      </p:sp>
      <p:pic>
        <p:nvPicPr>
          <p:cNvPr id="14343" name="Picture 7" descr="ETM+ Optical Path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471738"/>
            <a:ext cx="5257800" cy="408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 descr="push_b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326231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304800" y="2133600"/>
            <a:ext cx="3581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l-PL" altLang="pl-PL" sz="1400" b="1">
                <a:solidFill>
                  <a:srgbClr val="CC6600"/>
                </a:solidFill>
                <a:latin typeface="Arial" charset="0"/>
              </a:rPr>
              <a:t>(Np. SPOT, IKONOS, QUICKBIRD)</a:t>
            </a:r>
            <a:endParaRPr lang="pl-PL" altLang="pl-PL" sz="1400">
              <a:solidFill>
                <a:srgbClr val="CC66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4284663" y="908050"/>
            <a:ext cx="4751387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Skanery optyczno-mechaniczne</a:t>
            </a:r>
            <a:r>
              <a:rPr lang="pl-PL" altLang="pl-PL" sz="1800" b="1">
                <a:solidFill>
                  <a:srgbClr val="000000"/>
                </a:solidFill>
                <a:latin typeface="Arial" charset="0"/>
              </a:rPr>
              <a:t> </a:t>
            </a:r>
            <a:br>
              <a:rPr lang="pl-PL" altLang="pl-PL" sz="1800" b="1">
                <a:solidFill>
                  <a:srgbClr val="000000"/>
                </a:solidFill>
                <a:latin typeface="Arial" charset="0"/>
              </a:rPr>
            </a:br>
            <a:r>
              <a:rPr lang="pl-PL" altLang="pl-PL" sz="1800" b="1">
                <a:solidFill>
                  <a:srgbClr val="000000"/>
                </a:solidFill>
                <a:latin typeface="Arial" charset="0"/>
              </a:rPr>
              <a:t>– </a:t>
            </a:r>
            <a:r>
              <a:rPr lang="pl-PL" altLang="pl-PL" sz="1800" b="1" i="1">
                <a:solidFill>
                  <a:srgbClr val="000000"/>
                </a:solidFill>
                <a:latin typeface="Arial" charset="0"/>
              </a:rPr>
              <a:t>whisk-broom scanners, </a:t>
            </a:r>
            <a:br>
              <a:rPr lang="pl-PL" altLang="pl-PL" sz="1800" b="1" i="1">
                <a:solidFill>
                  <a:srgbClr val="000000"/>
                </a:solidFill>
                <a:latin typeface="Arial" charset="0"/>
              </a:rPr>
            </a:br>
            <a:r>
              <a:rPr lang="pl-PL" altLang="pl-PL" sz="1800" b="1" i="1">
                <a:solidFill>
                  <a:srgbClr val="000000"/>
                </a:solidFill>
                <a:latin typeface="Arial" charset="0"/>
              </a:rPr>
              <a:t>switch-broom scanners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rgbClr val="CC6600"/>
                </a:solidFill>
                <a:latin typeface="Arial" charset="0"/>
              </a:rPr>
              <a:t>Np. LANDSAT</a:t>
            </a:r>
            <a:r>
              <a:rPr lang="pl-PL" altLang="pl-PL" sz="1800">
                <a:solidFill>
                  <a:srgbClr val="CC6600"/>
                </a:solidFill>
                <a:latin typeface="Arial" charset="0"/>
              </a:rPr>
              <a:t>-7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Arial" charset="0"/>
              </a:rPr>
              <a:t>Zawierają elementy mechaniczne. W danym momencie czasu rejestrowana jest linia pikseli wzdłuż sceny, a następnie kolejna obok niej itp. aż do wypełnienia w poprzek całej sceny. Następnie kolejne rejestrowane linie pikseli dodawane są w przeciwnym kierunku.</a:t>
            </a: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23850" y="908050"/>
            <a:ext cx="3906838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800" b="1" dirty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Skanery elektrooptyczne</a:t>
            </a:r>
            <a:r>
              <a:rPr lang="pl-PL" altLang="pl-PL" sz="1800" b="1" dirty="0">
                <a:solidFill>
                  <a:srgbClr val="000000"/>
                </a:solidFill>
                <a:latin typeface="Arial" charset="0"/>
              </a:rPr>
              <a:t> </a:t>
            </a:r>
            <a:br>
              <a:rPr lang="pl-PL" altLang="pl-PL" sz="1800" b="1" dirty="0">
                <a:solidFill>
                  <a:srgbClr val="000000"/>
                </a:solidFill>
                <a:latin typeface="Arial" charset="0"/>
              </a:rPr>
            </a:br>
            <a:r>
              <a:rPr lang="pl-PL" altLang="pl-PL" sz="1800" b="1" dirty="0">
                <a:solidFill>
                  <a:srgbClr val="000000"/>
                </a:solidFill>
                <a:latin typeface="Arial" charset="0"/>
              </a:rPr>
              <a:t>– </a:t>
            </a:r>
            <a:r>
              <a:rPr lang="pl-PL" altLang="pl-PL" sz="1800" b="1" i="1" dirty="0" err="1">
                <a:solidFill>
                  <a:srgbClr val="000000"/>
                </a:solidFill>
                <a:latin typeface="Arial" charset="0"/>
              </a:rPr>
              <a:t>push-broom</a:t>
            </a:r>
            <a:r>
              <a:rPr lang="pl-PL" altLang="pl-PL" sz="1800" b="1" i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pl-PL" altLang="pl-PL" sz="1800" b="1" i="1" dirty="0" err="1">
                <a:solidFill>
                  <a:srgbClr val="000000"/>
                </a:solidFill>
                <a:latin typeface="Arial" charset="0"/>
              </a:rPr>
              <a:t>scanners</a:t>
            </a:r>
            <a:r>
              <a:rPr lang="pl-PL" altLang="pl-PL" sz="1800" b="1" dirty="0">
                <a:solidFill>
                  <a:srgbClr val="000000"/>
                </a:solidFill>
                <a:latin typeface="Arial" charset="0"/>
              </a:rPr>
              <a:t>, </a:t>
            </a:r>
            <a:br>
              <a:rPr lang="pl-PL" altLang="pl-PL" sz="1800" b="1" dirty="0">
                <a:solidFill>
                  <a:srgbClr val="000000"/>
                </a:solidFill>
                <a:latin typeface="Arial" charset="0"/>
              </a:rPr>
            </a:br>
            <a:r>
              <a:rPr lang="pl-PL" altLang="pl-PL" sz="1800" b="1" i="1" dirty="0" err="1">
                <a:solidFill>
                  <a:srgbClr val="000000"/>
                </a:solidFill>
                <a:latin typeface="Arial" charset="0"/>
              </a:rPr>
              <a:t>line</a:t>
            </a:r>
            <a:r>
              <a:rPr lang="pl-PL" altLang="pl-PL" sz="1800" b="1" i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pl-PL" altLang="pl-PL" sz="1800" b="1" i="1" dirty="0" err="1">
                <a:solidFill>
                  <a:srgbClr val="000000"/>
                </a:solidFill>
                <a:latin typeface="Arial" charset="0"/>
              </a:rPr>
              <a:t>scanners</a:t>
            </a:r>
            <a:endParaRPr lang="pl-PL" altLang="pl-PL" sz="1800" b="1" i="1" dirty="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pl-PL" altLang="pl-PL" sz="1800" b="1" i="1" dirty="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800" b="1" dirty="0">
                <a:solidFill>
                  <a:srgbClr val="CC6600"/>
                </a:solidFill>
                <a:latin typeface="Arial" charset="0"/>
              </a:rPr>
              <a:t>Np. SPOT, IKONOS, LANDSAT-8</a:t>
            </a:r>
            <a:endParaRPr lang="pl-PL" altLang="pl-PL" sz="1800" dirty="0">
              <a:solidFill>
                <a:srgbClr val="CC66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l-PL" altLang="pl-PL" sz="1800" dirty="0">
              <a:solidFill>
                <a:srgbClr val="000000"/>
              </a:solidFill>
              <a:latin typeface="Arial" charset="0"/>
            </a:endParaRPr>
          </a:p>
          <a:p>
            <a:pPr marL="180000" eaLnBrk="1" hangingPunct="1">
              <a:spcBef>
                <a:spcPts val="0"/>
              </a:spcBef>
              <a:buFontTx/>
              <a:buNone/>
              <a:defRPr/>
            </a:pP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Brak elementów mechanicznych. </a:t>
            </a:r>
            <a:br>
              <a:rPr lang="pl-PL" altLang="pl-PL" sz="1800" dirty="0">
                <a:solidFill>
                  <a:srgbClr val="000000"/>
                </a:solidFill>
                <a:latin typeface="Arial" charset="0"/>
              </a:rPr>
            </a:b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W danym momencie czasu rejestrowana jest 1 (lub kilka) linii obrazu, w poprzek całej sceny.</a:t>
            </a:r>
          </a:p>
        </p:txBody>
      </p:sp>
      <p:sp>
        <p:nvSpPr>
          <p:cNvPr id="15364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476250"/>
            <a:ext cx="8229600" cy="360363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rgbClr val="3333CC"/>
                </a:solidFill>
                <a:latin typeface="Arial" charset="0"/>
              </a:rPr>
              <a:t>Powstawanie obrazu satelitarnego (optycznego)</a:t>
            </a:r>
          </a:p>
        </p:txBody>
      </p:sp>
      <p:sp>
        <p:nvSpPr>
          <p:cNvPr id="15365" name="Text Box 8"/>
          <p:cNvSpPr txBox="1">
            <a:spLocks noChangeArrowheads="1"/>
          </p:cNvSpPr>
          <p:nvPr/>
        </p:nvSpPr>
        <p:spPr bwMode="auto">
          <a:xfrm>
            <a:off x="4716463" y="3984625"/>
            <a:ext cx="403225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pl-PL" altLang="pl-PL" sz="2000">
              <a:solidFill>
                <a:srgbClr val="CC6600"/>
              </a:solidFill>
              <a:latin typeface="Arial" charset="0"/>
            </a:endParaRPr>
          </a:p>
        </p:txBody>
      </p:sp>
      <p:grpSp>
        <p:nvGrpSpPr>
          <p:cNvPr id="15366" name="Grupa 6"/>
          <p:cNvGrpSpPr>
            <a:grpSpLocks/>
          </p:cNvGrpSpPr>
          <p:nvPr/>
        </p:nvGrpSpPr>
        <p:grpSpPr bwMode="auto">
          <a:xfrm>
            <a:off x="1106488" y="4338638"/>
            <a:ext cx="2320925" cy="2330450"/>
            <a:chOff x="0" y="0"/>
            <a:chExt cx="3124200" cy="3136265"/>
          </a:xfrm>
        </p:grpSpPr>
        <p:grpSp>
          <p:nvGrpSpPr>
            <p:cNvPr id="8" name="Grupa 7"/>
            <p:cNvGrpSpPr/>
            <p:nvPr/>
          </p:nvGrpSpPr>
          <p:grpSpPr>
            <a:xfrm>
              <a:off x="0" y="0"/>
              <a:ext cx="3124200" cy="390525"/>
              <a:chOff x="0" y="0"/>
              <a:chExt cx="3124200" cy="390525"/>
            </a:xfrm>
            <a:solidFill>
              <a:sysClr val="window" lastClr="FFFFFF">
                <a:lumMod val="50000"/>
              </a:sysClr>
            </a:solidFill>
          </p:grpSpPr>
          <p:grpSp>
            <p:nvGrpSpPr>
              <p:cNvPr id="118" name="Grupa 117"/>
              <p:cNvGrpSpPr/>
              <p:nvPr/>
            </p:nvGrpSpPr>
            <p:grpSpPr>
              <a:xfrm>
                <a:off x="0" y="0"/>
                <a:ext cx="1562100" cy="390525"/>
                <a:chOff x="0" y="0"/>
                <a:chExt cx="1562100" cy="390525"/>
              </a:xfrm>
              <a:grpFill/>
            </p:grpSpPr>
            <p:grpSp>
              <p:nvGrpSpPr>
                <p:cNvPr id="126" name="Grupa 125"/>
                <p:cNvGrpSpPr/>
                <p:nvPr/>
              </p:nvGrpSpPr>
              <p:grpSpPr>
                <a:xfrm>
                  <a:off x="0" y="0"/>
                  <a:ext cx="781050" cy="390525"/>
                  <a:chOff x="0" y="0"/>
                  <a:chExt cx="781050" cy="390525"/>
                </a:xfrm>
                <a:grpFill/>
              </p:grpSpPr>
              <p:sp>
                <p:nvSpPr>
                  <p:cNvPr id="130" name="Prostokąt 129"/>
                  <p:cNvSpPr/>
                  <p:nvPr/>
                </p:nvSpPr>
                <p:spPr>
                  <a:xfrm>
                    <a:off x="0" y="0"/>
                    <a:ext cx="390525" cy="390525"/>
                  </a:xfrm>
                  <a:prstGeom prst="rect">
                    <a:avLst/>
                  </a:prstGeom>
                  <a:grp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l-PL" sz="1800" kern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31" name="Prostokąt 130"/>
                  <p:cNvSpPr/>
                  <p:nvPr/>
                </p:nvSpPr>
                <p:spPr>
                  <a:xfrm>
                    <a:off x="390525" y="0"/>
                    <a:ext cx="390525" cy="390525"/>
                  </a:xfrm>
                  <a:prstGeom prst="rect">
                    <a:avLst/>
                  </a:prstGeom>
                  <a:grp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l-PL" sz="1800" kern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27" name="Grupa 126"/>
                <p:cNvGrpSpPr/>
                <p:nvPr/>
              </p:nvGrpSpPr>
              <p:grpSpPr>
                <a:xfrm>
                  <a:off x="781050" y="0"/>
                  <a:ext cx="781050" cy="390525"/>
                  <a:chOff x="0" y="0"/>
                  <a:chExt cx="781050" cy="390525"/>
                </a:xfrm>
                <a:grpFill/>
              </p:grpSpPr>
              <p:sp>
                <p:nvSpPr>
                  <p:cNvPr id="128" name="Prostokąt 127"/>
                  <p:cNvSpPr/>
                  <p:nvPr/>
                </p:nvSpPr>
                <p:spPr>
                  <a:xfrm>
                    <a:off x="0" y="0"/>
                    <a:ext cx="390525" cy="390525"/>
                  </a:xfrm>
                  <a:prstGeom prst="rect">
                    <a:avLst/>
                  </a:prstGeom>
                  <a:grp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l-PL" sz="1800" kern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29" name="Prostokąt 128"/>
                  <p:cNvSpPr/>
                  <p:nvPr/>
                </p:nvSpPr>
                <p:spPr>
                  <a:xfrm>
                    <a:off x="390525" y="0"/>
                    <a:ext cx="390525" cy="390525"/>
                  </a:xfrm>
                  <a:prstGeom prst="rect">
                    <a:avLst/>
                  </a:prstGeom>
                  <a:grp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l-PL" sz="1800" kern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</p:grpSp>
          </p:grpSp>
          <p:grpSp>
            <p:nvGrpSpPr>
              <p:cNvPr id="119" name="Grupa 118"/>
              <p:cNvGrpSpPr/>
              <p:nvPr/>
            </p:nvGrpSpPr>
            <p:grpSpPr>
              <a:xfrm>
                <a:off x="1562100" y="0"/>
                <a:ext cx="1562100" cy="390525"/>
                <a:chOff x="0" y="0"/>
                <a:chExt cx="1562100" cy="390525"/>
              </a:xfrm>
              <a:grpFill/>
            </p:grpSpPr>
            <p:grpSp>
              <p:nvGrpSpPr>
                <p:cNvPr id="120" name="Grupa 119"/>
                <p:cNvGrpSpPr/>
                <p:nvPr/>
              </p:nvGrpSpPr>
              <p:grpSpPr>
                <a:xfrm>
                  <a:off x="0" y="0"/>
                  <a:ext cx="781050" cy="390525"/>
                  <a:chOff x="0" y="0"/>
                  <a:chExt cx="781050" cy="390525"/>
                </a:xfrm>
                <a:grpFill/>
              </p:grpSpPr>
              <p:sp>
                <p:nvSpPr>
                  <p:cNvPr id="124" name="Prostokąt 123"/>
                  <p:cNvSpPr/>
                  <p:nvPr/>
                </p:nvSpPr>
                <p:spPr>
                  <a:xfrm>
                    <a:off x="0" y="0"/>
                    <a:ext cx="390525" cy="390525"/>
                  </a:xfrm>
                  <a:prstGeom prst="rect">
                    <a:avLst/>
                  </a:prstGeom>
                  <a:grp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l-PL" sz="1800" kern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25" name="Prostokąt 124"/>
                  <p:cNvSpPr/>
                  <p:nvPr/>
                </p:nvSpPr>
                <p:spPr>
                  <a:xfrm>
                    <a:off x="390525" y="0"/>
                    <a:ext cx="390525" cy="390525"/>
                  </a:xfrm>
                  <a:prstGeom prst="rect">
                    <a:avLst/>
                  </a:prstGeom>
                  <a:grp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l-PL" sz="1800" kern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21" name="Grupa 120"/>
                <p:cNvGrpSpPr/>
                <p:nvPr/>
              </p:nvGrpSpPr>
              <p:grpSpPr>
                <a:xfrm>
                  <a:off x="781050" y="0"/>
                  <a:ext cx="781050" cy="390525"/>
                  <a:chOff x="0" y="0"/>
                  <a:chExt cx="781050" cy="390525"/>
                </a:xfrm>
                <a:grpFill/>
              </p:grpSpPr>
              <p:sp>
                <p:nvSpPr>
                  <p:cNvPr id="122" name="Prostokąt 121"/>
                  <p:cNvSpPr/>
                  <p:nvPr/>
                </p:nvSpPr>
                <p:spPr>
                  <a:xfrm>
                    <a:off x="0" y="0"/>
                    <a:ext cx="390525" cy="390525"/>
                  </a:xfrm>
                  <a:prstGeom prst="rect">
                    <a:avLst/>
                  </a:prstGeom>
                  <a:grp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l-PL" sz="1800" kern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23" name="Prostokąt 122"/>
                  <p:cNvSpPr/>
                  <p:nvPr/>
                </p:nvSpPr>
                <p:spPr>
                  <a:xfrm>
                    <a:off x="390525" y="0"/>
                    <a:ext cx="390525" cy="390525"/>
                  </a:xfrm>
                  <a:prstGeom prst="rect">
                    <a:avLst/>
                  </a:prstGeom>
                  <a:grp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l-PL" sz="1800" kern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</p:grpSp>
          </p:grpSp>
        </p:grpSp>
        <p:grpSp>
          <p:nvGrpSpPr>
            <p:cNvPr id="15437" name="Grupa 8"/>
            <p:cNvGrpSpPr>
              <a:grpSpLocks/>
            </p:cNvGrpSpPr>
            <p:nvPr/>
          </p:nvGrpSpPr>
          <p:grpSpPr bwMode="auto">
            <a:xfrm>
              <a:off x="0" y="396240"/>
              <a:ext cx="3124200" cy="390525"/>
              <a:chOff x="0" y="0"/>
              <a:chExt cx="3124200" cy="390525"/>
            </a:xfrm>
          </p:grpSpPr>
          <p:grpSp>
            <p:nvGrpSpPr>
              <p:cNvPr id="15532" name="Grupa 103"/>
              <p:cNvGrpSpPr>
                <a:grpSpLocks/>
              </p:cNvGrpSpPr>
              <p:nvPr/>
            </p:nvGrpSpPr>
            <p:grpSpPr bwMode="auto">
              <a:xfrm>
                <a:off x="0" y="0"/>
                <a:ext cx="1562100" cy="390525"/>
                <a:chOff x="0" y="0"/>
                <a:chExt cx="1562100" cy="390525"/>
              </a:xfrm>
            </p:grpSpPr>
            <p:grpSp>
              <p:nvGrpSpPr>
                <p:cNvPr id="15540" name="Grupa 111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781050" cy="390525"/>
                  <a:chOff x="0" y="0"/>
                  <a:chExt cx="781050" cy="390525"/>
                </a:xfrm>
              </p:grpSpPr>
              <p:sp>
                <p:nvSpPr>
                  <p:cNvPr id="116" name="Prostokąt 115"/>
                  <p:cNvSpPr/>
                  <p:nvPr/>
                </p:nvSpPr>
                <p:spPr>
                  <a:xfrm>
                    <a:off x="0" y="-1003"/>
                    <a:ext cx="391058" cy="390965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l-PL" sz="1800" kern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17" name="Prostokąt 116"/>
                  <p:cNvSpPr/>
                  <p:nvPr/>
                </p:nvSpPr>
                <p:spPr>
                  <a:xfrm>
                    <a:off x="391058" y="-1003"/>
                    <a:ext cx="391059" cy="390965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l-PL" sz="1800" kern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5541" name="Grupa 112"/>
                <p:cNvGrpSpPr>
                  <a:grpSpLocks/>
                </p:cNvGrpSpPr>
                <p:nvPr/>
              </p:nvGrpSpPr>
              <p:grpSpPr bwMode="auto">
                <a:xfrm>
                  <a:off x="781050" y="0"/>
                  <a:ext cx="781050" cy="390525"/>
                  <a:chOff x="0" y="0"/>
                  <a:chExt cx="781050" cy="390525"/>
                </a:xfrm>
              </p:grpSpPr>
              <p:sp>
                <p:nvSpPr>
                  <p:cNvPr id="114" name="Prostokąt 113"/>
                  <p:cNvSpPr/>
                  <p:nvPr/>
                </p:nvSpPr>
                <p:spPr>
                  <a:xfrm>
                    <a:off x="1067" y="-1003"/>
                    <a:ext cx="391058" cy="390965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l-PL" sz="1800" kern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15" name="Prostokąt 114"/>
                  <p:cNvSpPr/>
                  <p:nvPr/>
                </p:nvSpPr>
                <p:spPr>
                  <a:xfrm>
                    <a:off x="392126" y="-1003"/>
                    <a:ext cx="388922" cy="390965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l-PL" sz="1800" kern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</p:grpSp>
          </p:grpSp>
          <p:grpSp>
            <p:nvGrpSpPr>
              <p:cNvPr id="15533" name="Grupa 104"/>
              <p:cNvGrpSpPr>
                <a:grpSpLocks/>
              </p:cNvGrpSpPr>
              <p:nvPr/>
            </p:nvGrpSpPr>
            <p:grpSpPr bwMode="auto">
              <a:xfrm>
                <a:off x="1562100" y="0"/>
                <a:ext cx="1562100" cy="390525"/>
                <a:chOff x="0" y="0"/>
                <a:chExt cx="1562100" cy="390525"/>
              </a:xfrm>
            </p:grpSpPr>
            <p:grpSp>
              <p:nvGrpSpPr>
                <p:cNvPr id="15534" name="Grupa 105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781050" cy="390525"/>
                  <a:chOff x="0" y="0"/>
                  <a:chExt cx="781050" cy="390525"/>
                </a:xfrm>
              </p:grpSpPr>
              <p:sp>
                <p:nvSpPr>
                  <p:cNvPr id="110" name="Prostokąt 109"/>
                  <p:cNvSpPr/>
                  <p:nvPr/>
                </p:nvSpPr>
                <p:spPr>
                  <a:xfrm>
                    <a:off x="-1" y="-1003"/>
                    <a:ext cx="391059" cy="390965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l-PL" sz="1800" kern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11" name="Prostokąt 110"/>
                  <p:cNvSpPr/>
                  <p:nvPr/>
                </p:nvSpPr>
                <p:spPr>
                  <a:xfrm>
                    <a:off x="391058" y="-1003"/>
                    <a:ext cx="391058" cy="390965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l-PL" sz="1800" kern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5535" name="Grupa 106"/>
                <p:cNvGrpSpPr>
                  <a:grpSpLocks/>
                </p:cNvGrpSpPr>
                <p:nvPr/>
              </p:nvGrpSpPr>
              <p:grpSpPr bwMode="auto">
                <a:xfrm>
                  <a:off x="781050" y="0"/>
                  <a:ext cx="781050" cy="390525"/>
                  <a:chOff x="0" y="0"/>
                  <a:chExt cx="781050" cy="390525"/>
                </a:xfrm>
              </p:grpSpPr>
              <p:sp>
                <p:nvSpPr>
                  <p:cNvPr id="108" name="Prostokąt 107"/>
                  <p:cNvSpPr/>
                  <p:nvPr/>
                </p:nvSpPr>
                <p:spPr>
                  <a:xfrm>
                    <a:off x="1066" y="-1003"/>
                    <a:ext cx="391059" cy="390965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l-PL" sz="1800" kern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09" name="Prostokąt 108"/>
                  <p:cNvSpPr/>
                  <p:nvPr/>
                </p:nvSpPr>
                <p:spPr>
                  <a:xfrm>
                    <a:off x="392126" y="-1003"/>
                    <a:ext cx="388922" cy="390965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l-PL" sz="1800" kern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</p:grpSp>
          </p:grpSp>
        </p:grpSp>
        <p:grpSp>
          <p:nvGrpSpPr>
            <p:cNvPr id="15438" name="Grupa 9"/>
            <p:cNvGrpSpPr>
              <a:grpSpLocks/>
            </p:cNvGrpSpPr>
            <p:nvPr/>
          </p:nvGrpSpPr>
          <p:grpSpPr bwMode="auto">
            <a:xfrm>
              <a:off x="0" y="792480"/>
              <a:ext cx="3124200" cy="781050"/>
              <a:chOff x="0" y="0"/>
              <a:chExt cx="3124200" cy="781050"/>
            </a:xfrm>
          </p:grpSpPr>
          <p:grpSp>
            <p:nvGrpSpPr>
              <p:cNvPr id="15502" name="Grupa 73"/>
              <p:cNvGrpSpPr>
                <a:grpSpLocks/>
              </p:cNvGrpSpPr>
              <p:nvPr/>
            </p:nvGrpSpPr>
            <p:grpSpPr bwMode="auto">
              <a:xfrm>
                <a:off x="0" y="0"/>
                <a:ext cx="3124200" cy="390525"/>
                <a:chOff x="0" y="0"/>
                <a:chExt cx="3124200" cy="390525"/>
              </a:xfrm>
            </p:grpSpPr>
            <p:grpSp>
              <p:nvGrpSpPr>
                <p:cNvPr id="15518" name="Grupa 8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562100" cy="390525"/>
                  <a:chOff x="0" y="0"/>
                  <a:chExt cx="1562100" cy="390525"/>
                </a:xfrm>
              </p:grpSpPr>
              <p:grpSp>
                <p:nvGrpSpPr>
                  <p:cNvPr id="15526" name="Grupa 97"/>
                  <p:cNvGrpSpPr>
                    <a:grpSpLocks/>
                  </p:cNvGrpSpPr>
                  <p:nvPr/>
                </p:nvGrpSpPr>
                <p:grpSpPr bwMode="auto">
                  <a:xfrm>
                    <a:off x="0" y="0"/>
                    <a:ext cx="781050" cy="390525"/>
                    <a:chOff x="0" y="0"/>
                    <a:chExt cx="781050" cy="390525"/>
                  </a:xfrm>
                </p:grpSpPr>
                <p:sp>
                  <p:nvSpPr>
                    <p:cNvPr id="102" name="Prostokąt 101"/>
                    <p:cNvSpPr/>
                    <p:nvPr/>
                  </p:nvSpPr>
                  <p:spPr>
                    <a:xfrm>
                      <a:off x="0" y="132"/>
                      <a:ext cx="391058" cy="390965"/>
                    </a:xfrm>
                    <a:prstGeom prst="rect">
                      <a:avLst/>
                    </a:prstGeom>
                    <a:noFill/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pl-PL" sz="1800" kern="0">
                        <a:solidFill>
                          <a:sysClr val="window" lastClr="FFFFFF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03" name="Prostokąt 102"/>
                    <p:cNvSpPr/>
                    <p:nvPr/>
                  </p:nvSpPr>
                  <p:spPr>
                    <a:xfrm>
                      <a:off x="391058" y="132"/>
                      <a:ext cx="391059" cy="390965"/>
                    </a:xfrm>
                    <a:prstGeom prst="rect">
                      <a:avLst/>
                    </a:prstGeom>
                    <a:noFill/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pl-PL" sz="1800" kern="0">
                        <a:solidFill>
                          <a:sysClr val="window" lastClr="FFFFFF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15527" name="Grupa 98"/>
                  <p:cNvGrpSpPr>
                    <a:grpSpLocks/>
                  </p:cNvGrpSpPr>
                  <p:nvPr/>
                </p:nvGrpSpPr>
                <p:grpSpPr bwMode="auto">
                  <a:xfrm>
                    <a:off x="781050" y="0"/>
                    <a:ext cx="781050" cy="390525"/>
                    <a:chOff x="0" y="0"/>
                    <a:chExt cx="781050" cy="390525"/>
                  </a:xfrm>
                </p:grpSpPr>
                <p:sp>
                  <p:nvSpPr>
                    <p:cNvPr id="100" name="Prostokąt 99"/>
                    <p:cNvSpPr/>
                    <p:nvPr/>
                  </p:nvSpPr>
                  <p:spPr>
                    <a:xfrm>
                      <a:off x="1067" y="132"/>
                      <a:ext cx="391058" cy="390965"/>
                    </a:xfrm>
                    <a:prstGeom prst="rect">
                      <a:avLst/>
                    </a:prstGeom>
                    <a:noFill/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pl-PL" sz="1800" kern="0">
                        <a:solidFill>
                          <a:sysClr val="window" lastClr="FFFFFF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01" name="Prostokąt 100"/>
                    <p:cNvSpPr/>
                    <p:nvPr/>
                  </p:nvSpPr>
                  <p:spPr>
                    <a:xfrm>
                      <a:off x="392126" y="132"/>
                      <a:ext cx="388922" cy="390965"/>
                    </a:xfrm>
                    <a:prstGeom prst="rect">
                      <a:avLst/>
                    </a:prstGeom>
                    <a:noFill/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pl-PL" sz="1800" kern="0">
                        <a:solidFill>
                          <a:sysClr val="window" lastClr="FFFFFF"/>
                        </a:solidFill>
                        <a:latin typeface="Calibri"/>
                      </a:endParaRPr>
                    </a:p>
                  </p:txBody>
                </p:sp>
              </p:grpSp>
            </p:grpSp>
            <p:grpSp>
              <p:nvGrpSpPr>
                <p:cNvPr id="15519" name="Grupa 90"/>
                <p:cNvGrpSpPr>
                  <a:grpSpLocks/>
                </p:cNvGrpSpPr>
                <p:nvPr/>
              </p:nvGrpSpPr>
              <p:grpSpPr bwMode="auto">
                <a:xfrm>
                  <a:off x="1562100" y="0"/>
                  <a:ext cx="1562100" cy="390525"/>
                  <a:chOff x="0" y="0"/>
                  <a:chExt cx="1562100" cy="390525"/>
                </a:xfrm>
              </p:grpSpPr>
              <p:grpSp>
                <p:nvGrpSpPr>
                  <p:cNvPr id="15520" name="Grupa 91"/>
                  <p:cNvGrpSpPr>
                    <a:grpSpLocks/>
                  </p:cNvGrpSpPr>
                  <p:nvPr/>
                </p:nvGrpSpPr>
                <p:grpSpPr bwMode="auto">
                  <a:xfrm>
                    <a:off x="0" y="0"/>
                    <a:ext cx="781050" cy="390525"/>
                    <a:chOff x="0" y="0"/>
                    <a:chExt cx="781050" cy="390525"/>
                  </a:xfrm>
                </p:grpSpPr>
                <p:sp>
                  <p:nvSpPr>
                    <p:cNvPr id="96" name="Prostokąt 95"/>
                    <p:cNvSpPr/>
                    <p:nvPr/>
                  </p:nvSpPr>
                  <p:spPr>
                    <a:xfrm>
                      <a:off x="-1" y="132"/>
                      <a:ext cx="391059" cy="390965"/>
                    </a:xfrm>
                    <a:prstGeom prst="rect">
                      <a:avLst/>
                    </a:prstGeom>
                    <a:noFill/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pl-PL" sz="1800" kern="0">
                        <a:solidFill>
                          <a:sysClr val="window" lastClr="FFFFFF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97" name="Prostokąt 96"/>
                    <p:cNvSpPr/>
                    <p:nvPr/>
                  </p:nvSpPr>
                  <p:spPr>
                    <a:xfrm>
                      <a:off x="391058" y="132"/>
                      <a:ext cx="391058" cy="390965"/>
                    </a:xfrm>
                    <a:prstGeom prst="rect">
                      <a:avLst/>
                    </a:prstGeom>
                    <a:noFill/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pl-PL" sz="1800" kern="0">
                        <a:solidFill>
                          <a:sysClr val="window" lastClr="FFFFFF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15521" name="Grupa 92"/>
                  <p:cNvGrpSpPr>
                    <a:grpSpLocks/>
                  </p:cNvGrpSpPr>
                  <p:nvPr/>
                </p:nvGrpSpPr>
                <p:grpSpPr bwMode="auto">
                  <a:xfrm>
                    <a:off x="781050" y="0"/>
                    <a:ext cx="781050" cy="390525"/>
                    <a:chOff x="0" y="0"/>
                    <a:chExt cx="781050" cy="390525"/>
                  </a:xfrm>
                </p:grpSpPr>
                <p:sp>
                  <p:nvSpPr>
                    <p:cNvPr id="94" name="Prostokąt 93"/>
                    <p:cNvSpPr/>
                    <p:nvPr/>
                  </p:nvSpPr>
                  <p:spPr>
                    <a:xfrm>
                      <a:off x="1066" y="132"/>
                      <a:ext cx="391059" cy="390965"/>
                    </a:xfrm>
                    <a:prstGeom prst="rect">
                      <a:avLst/>
                    </a:prstGeom>
                    <a:noFill/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pl-PL" sz="1800" kern="0">
                        <a:solidFill>
                          <a:sysClr val="window" lastClr="FFFFFF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95" name="Prostokąt 94"/>
                    <p:cNvSpPr/>
                    <p:nvPr/>
                  </p:nvSpPr>
                  <p:spPr>
                    <a:xfrm>
                      <a:off x="392126" y="132"/>
                      <a:ext cx="388922" cy="390965"/>
                    </a:xfrm>
                    <a:prstGeom prst="rect">
                      <a:avLst/>
                    </a:prstGeom>
                    <a:noFill/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pl-PL" sz="1800" kern="0">
                        <a:solidFill>
                          <a:sysClr val="window" lastClr="FFFFFF"/>
                        </a:solidFill>
                        <a:latin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15503" name="Grupa 74"/>
              <p:cNvGrpSpPr>
                <a:grpSpLocks/>
              </p:cNvGrpSpPr>
              <p:nvPr/>
            </p:nvGrpSpPr>
            <p:grpSpPr bwMode="auto">
              <a:xfrm>
                <a:off x="0" y="390525"/>
                <a:ext cx="3124200" cy="390525"/>
                <a:chOff x="0" y="0"/>
                <a:chExt cx="3124200" cy="390525"/>
              </a:xfrm>
            </p:grpSpPr>
            <p:grpSp>
              <p:nvGrpSpPr>
                <p:cNvPr id="15504" name="Grupa 75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562100" cy="390525"/>
                  <a:chOff x="0" y="0"/>
                  <a:chExt cx="1562100" cy="390525"/>
                </a:xfrm>
              </p:grpSpPr>
              <p:grpSp>
                <p:nvGrpSpPr>
                  <p:cNvPr id="15512" name="Grupa 83"/>
                  <p:cNvGrpSpPr>
                    <a:grpSpLocks/>
                  </p:cNvGrpSpPr>
                  <p:nvPr/>
                </p:nvGrpSpPr>
                <p:grpSpPr bwMode="auto">
                  <a:xfrm>
                    <a:off x="0" y="0"/>
                    <a:ext cx="781050" cy="390525"/>
                    <a:chOff x="0" y="0"/>
                    <a:chExt cx="781050" cy="390525"/>
                  </a:xfrm>
                </p:grpSpPr>
                <p:sp>
                  <p:nvSpPr>
                    <p:cNvPr id="88" name="Prostokąt 87"/>
                    <p:cNvSpPr/>
                    <p:nvPr/>
                  </p:nvSpPr>
                  <p:spPr>
                    <a:xfrm>
                      <a:off x="0" y="572"/>
                      <a:ext cx="391058" cy="390964"/>
                    </a:xfrm>
                    <a:prstGeom prst="rect">
                      <a:avLst/>
                    </a:prstGeom>
                    <a:noFill/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pl-PL" sz="1800" kern="0">
                        <a:solidFill>
                          <a:sysClr val="window" lastClr="FFFFFF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89" name="Prostokąt 88"/>
                    <p:cNvSpPr/>
                    <p:nvPr/>
                  </p:nvSpPr>
                  <p:spPr>
                    <a:xfrm>
                      <a:off x="391058" y="572"/>
                      <a:ext cx="391059" cy="390964"/>
                    </a:xfrm>
                    <a:prstGeom prst="rect">
                      <a:avLst/>
                    </a:prstGeom>
                    <a:noFill/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pl-PL" sz="1800" kern="0">
                        <a:solidFill>
                          <a:sysClr val="window" lastClr="FFFFFF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15513" name="Grupa 84"/>
                  <p:cNvGrpSpPr>
                    <a:grpSpLocks/>
                  </p:cNvGrpSpPr>
                  <p:nvPr/>
                </p:nvGrpSpPr>
                <p:grpSpPr bwMode="auto">
                  <a:xfrm>
                    <a:off x="781050" y="0"/>
                    <a:ext cx="781050" cy="390525"/>
                    <a:chOff x="0" y="0"/>
                    <a:chExt cx="781050" cy="390525"/>
                  </a:xfrm>
                </p:grpSpPr>
                <p:sp>
                  <p:nvSpPr>
                    <p:cNvPr id="86" name="Prostokąt 85"/>
                    <p:cNvSpPr/>
                    <p:nvPr/>
                  </p:nvSpPr>
                  <p:spPr>
                    <a:xfrm>
                      <a:off x="1067" y="572"/>
                      <a:ext cx="391058" cy="390964"/>
                    </a:xfrm>
                    <a:prstGeom prst="rect">
                      <a:avLst/>
                    </a:prstGeom>
                    <a:noFill/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pl-PL" sz="1800" kern="0">
                        <a:solidFill>
                          <a:sysClr val="window" lastClr="FFFFFF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87" name="Prostokąt 86"/>
                    <p:cNvSpPr/>
                    <p:nvPr/>
                  </p:nvSpPr>
                  <p:spPr>
                    <a:xfrm>
                      <a:off x="392126" y="572"/>
                      <a:ext cx="388922" cy="390964"/>
                    </a:xfrm>
                    <a:prstGeom prst="rect">
                      <a:avLst/>
                    </a:prstGeom>
                    <a:noFill/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pl-PL" sz="1800" kern="0">
                        <a:solidFill>
                          <a:sysClr val="window" lastClr="FFFFFF"/>
                        </a:solidFill>
                        <a:latin typeface="Calibri"/>
                      </a:endParaRPr>
                    </a:p>
                  </p:txBody>
                </p:sp>
              </p:grpSp>
            </p:grpSp>
            <p:grpSp>
              <p:nvGrpSpPr>
                <p:cNvPr id="15505" name="Grupa 76"/>
                <p:cNvGrpSpPr>
                  <a:grpSpLocks/>
                </p:cNvGrpSpPr>
                <p:nvPr/>
              </p:nvGrpSpPr>
              <p:grpSpPr bwMode="auto">
                <a:xfrm>
                  <a:off x="1562100" y="0"/>
                  <a:ext cx="1562100" cy="390525"/>
                  <a:chOff x="0" y="0"/>
                  <a:chExt cx="1562100" cy="390525"/>
                </a:xfrm>
              </p:grpSpPr>
              <p:grpSp>
                <p:nvGrpSpPr>
                  <p:cNvPr id="15506" name="Grupa 77"/>
                  <p:cNvGrpSpPr>
                    <a:grpSpLocks/>
                  </p:cNvGrpSpPr>
                  <p:nvPr/>
                </p:nvGrpSpPr>
                <p:grpSpPr bwMode="auto">
                  <a:xfrm>
                    <a:off x="0" y="0"/>
                    <a:ext cx="781050" cy="390525"/>
                    <a:chOff x="0" y="0"/>
                    <a:chExt cx="781050" cy="390525"/>
                  </a:xfrm>
                </p:grpSpPr>
                <p:sp>
                  <p:nvSpPr>
                    <p:cNvPr id="82" name="Prostokąt 81"/>
                    <p:cNvSpPr/>
                    <p:nvPr/>
                  </p:nvSpPr>
                  <p:spPr>
                    <a:xfrm>
                      <a:off x="-1" y="572"/>
                      <a:ext cx="391059" cy="390964"/>
                    </a:xfrm>
                    <a:prstGeom prst="rect">
                      <a:avLst/>
                    </a:prstGeom>
                    <a:noFill/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pl-PL" sz="1800" kern="0">
                        <a:solidFill>
                          <a:sysClr val="window" lastClr="FFFFFF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83" name="Prostokąt 82"/>
                    <p:cNvSpPr/>
                    <p:nvPr/>
                  </p:nvSpPr>
                  <p:spPr>
                    <a:xfrm>
                      <a:off x="391058" y="572"/>
                      <a:ext cx="391058" cy="390964"/>
                    </a:xfrm>
                    <a:prstGeom prst="rect">
                      <a:avLst/>
                    </a:prstGeom>
                    <a:noFill/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pl-PL" sz="1800" kern="0">
                        <a:solidFill>
                          <a:sysClr val="window" lastClr="FFFFFF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15507" name="Grupa 78"/>
                  <p:cNvGrpSpPr>
                    <a:grpSpLocks/>
                  </p:cNvGrpSpPr>
                  <p:nvPr/>
                </p:nvGrpSpPr>
                <p:grpSpPr bwMode="auto">
                  <a:xfrm>
                    <a:off x="781050" y="0"/>
                    <a:ext cx="781050" cy="390525"/>
                    <a:chOff x="0" y="0"/>
                    <a:chExt cx="781050" cy="390525"/>
                  </a:xfrm>
                </p:grpSpPr>
                <p:sp>
                  <p:nvSpPr>
                    <p:cNvPr id="80" name="Prostokąt 79"/>
                    <p:cNvSpPr/>
                    <p:nvPr/>
                  </p:nvSpPr>
                  <p:spPr>
                    <a:xfrm>
                      <a:off x="1066" y="572"/>
                      <a:ext cx="391059" cy="390964"/>
                    </a:xfrm>
                    <a:prstGeom prst="rect">
                      <a:avLst/>
                    </a:prstGeom>
                    <a:noFill/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pl-PL" sz="1800" kern="0">
                        <a:solidFill>
                          <a:sysClr val="window" lastClr="FFFFFF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81" name="Prostokąt 80"/>
                    <p:cNvSpPr/>
                    <p:nvPr/>
                  </p:nvSpPr>
                  <p:spPr>
                    <a:xfrm>
                      <a:off x="392126" y="572"/>
                      <a:ext cx="388922" cy="390964"/>
                    </a:xfrm>
                    <a:prstGeom prst="rect">
                      <a:avLst/>
                    </a:prstGeom>
                    <a:noFill/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pl-PL" sz="1800" kern="0">
                        <a:solidFill>
                          <a:sysClr val="window" lastClr="FFFFFF"/>
                        </a:solidFill>
                        <a:latin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5439" name="Grupa 10"/>
            <p:cNvGrpSpPr>
              <a:grpSpLocks/>
            </p:cNvGrpSpPr>
            <p:nvPr/>
          </p:nvGrpSpPr>
          <p:grpSpPr bwMode="auto">
            <a:xfrm>
              <a:off x="0" y="1569720"/>
              <a:ext cx="3124200" cy="1566545"/>
              <a:chOff x="0" y="0"/>
              <a:chExt cx="3124200" cy="1566863"/>
            </a:xfrm>
          </p:grpSpPr>
          <p:grpSp>
            <p:nvGrpSpPr>
              <p:cNvPr id="15440" name="Grupa 11"/>
              <p:cNvGrpSpPr>
                <a:grpSpLocks/>
              </p:cNvGrpSpPr>
              <p:nvPr/>
            </p:nvGrpSpPr>
            <p:grpSpPr bwMode="auto">
              <a:xfrm>
                <a:off x="0" y="0"/>
                <a:ext cx="3124200" cy="781050"/>
                <a:chOff x="0" y="0"/>
                <a:chExt cx="3124200" cy="781050"/>
              </a:xfrm>
            </p:grpSpPr>
            <p:grpSp>
              <p:nvGrpSpPr>
                <p:cNvPr id="15472" name="Grupa 43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3124200" cy="390525"/>
                  <a:chOff x="0" y="0"/>
                  <a:chExt cx="3124200" cy="390525"/>
                </a:xfrm>
              </p:grpSpPr>
              <p:grpSp>
                <p:nvGrpSpPr>
                  <p:cNvPr id="15488" name="Grupa 59"/>
                  <p:cNvGrpSpPr>
                    <a:grpSpLocks/>
                  </p:cNvGrpSpPr>
                  <p:nvPr/>
                </p:nvGrpSpPr>
                <p:grpSpPr bwMode="auto">
                  <a:xfrm>
                    <a:off x="0" y="0"/>
                    <a:ext cx="1562100" cy="390525"/>
                    <a:chOff x="0" y="0"/>
                    <a:chExt cx="1562100" cy="390525"/>
                  </a:xfrm>
                </p:grpSpPr>
                <p:grpSp>
                  <p:nvGrpSpPr>
                    <p:cNvPr id="15496" name="Grupa 6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0" y="0"/>
                      <a:ext cx="781050" cy="390525"/>
                      <a:chOff x="0" y="0"/>
                      <a:chExt cx="781050" cy="390525"/>
                    </a:xfrm>
                  </p:grpSpPr>
                  <p:sp>
                    <p:nvSpPr>
                      <p:cNvPr id="72" name="Prostokąt 71"/>
                      <p:cNvSpPr/>
                      <p:nvPr/>
                    </p:nvSpPr>
                    <p:spPr>
                      <a:xfrm>
                        <a:off x="0" y="548"/>
                        <a:ext cx="391058" cy="395318"/>
                      </a:xfrm>
                      <a:prstGeom prst="rect">
                        <a:avLst/>
                      </a:pr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pl-PL" sz="1800" kern="0">
                          <a:solidFill>
                            <a:sysClr val="window" lastClr="FFFFFF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73" name="Prostokąt 72"/>
                      <p:cNvSpPr/>
                      <p:nvPr/>
                    </p:nvSpPr>
                    <p:spPr>
                      <a:xfrm>
                        <a:off x="391058" y="548"/>
                        <a:ext cx="391059" cy="395318"/>
                      </a:xfrm>
                      <a:prstGeom prst="rect">
                        <a:avLst/>
                      </a:pr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pl-PL" sz="1800" kern="0">
                          <a:solidFill>
                            <a:sysClr val="window" lastClr="FFFFFF"/>
                          </a:solidFill>
                          <a:latin typeface="Calibri"/>
                        </a:endParaRPr>
                      </a:p>
                    </p:txBody>
                  </p:sp>
                </p:grpSp>
                <p:grpSp>
                  <p:nvGrpSpPr>
                    <p:cNvPr id="15497" name="Grupa 6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81050" y="0"/>
                      <a:ext cx="781050" cy="390525"/>
                      <a:chOff x="0" y="0"/>
                      <a:chExt cx="781050" cy="390525"/>
                    </a:xfrm>
                  </p:grpSpPr>
                  <p:sp>
                    <p:nvSpPr>
                      <p:cNvPr id="70" name="Prostokąt 69"/>
                      <p:cNvSpPr/>
                      <p:nvPr/>
                    </p:nvSpPr>
                    <p:spPr>
                      <a:xfrm>
                        <a:off x="1067" y="548"/>
                        <a:ext cx="391058" cy="395318"/>
                      </a:xfrm>
                      <a:prstGeom prst="rect">
                        <a:avLst/>
                      </a:pr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pl-PL" sz="1800" kern="0">
                          <a:solidFill>
                            <a:sysClr val="window" lastClr="FFFFFF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71" name="Prostokąt 70"/>
                      <p:cNvSpPr/>
                      <p:nvPr/>
                    </p:nvSpPr>
                    <p:spPr>
                      <a:xfrm>
                        <a:off x="392126" y="548"/>
                        <a:ext cx="388922" cy="395318"/>
                      </a:xfrm>
                      <a:prstGeom prst="rect">
                        <a:avLst/>
                      </a:pr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pl-PL" sz="1800" kern="0">
                          <a:solidFill>
                            <a:sysClr val="window" lastClr="FFFFFF"/>
                          </a:solidFill>
                          <a:latin typeface="Calibri"/>
                        </a:endParaRPr>
                      </a:p>
                    </p:txBody>
                  </p:sp>
                </p:grpSp>
              </p:grpSp>
              <p:grpSp>
                <p:nvGrpSpPr>
                  <p:cNvPr id="15489" name="Grupa 60"/>
                  <p:cNvGrpSpPr>
                    <a:grpSpLocks/>
                  </p:cNvGrpSpPr>
                  <p:nvPr/>
                </p:nvGrpSpPr>
                <p:grpSpPr bwMode="auto">
                  <a:xfrm>
                    <a:off x="1562100" y="0"/>
                    <a:ext cx="1562100" cy="390525"/>
                    <a:chOff x="0" y="0"/>
                    <a:chExt cx="1562100" cy="390525"/>
                  </a:xfrm>
                </p:grpSpPr>
                <p:grpSp>
                  <p:nvGrpSpPr>
                    <p:cNvPr id="15490" name="Grupa 6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0" y="0"/>
                      <a:ext cx="781050" cy="390525"/>
                      <a:chOff x="0" y="0"/>
                      <a:chExt cx="781050" cy="390525"/>
                    </a:xfrm>
                  </p:grpSpPr>
                  <p:sp>
                    <p:nvSpPr>
                      <p:cNvPr id="66" name="Prostokąt 65"/>
                      <p:cNvSpPr/>
                      <p:nvPr/>
                    </p:nvSpPr>
                    <p:spPr>
                      <a:xfrm>
                        <a:off x="-1" y="548"/>
                        <a:ext cx="391059" cy="395318"/>
                      </a:xfrm>
                      <a:prstGeom prst="rect">
                        <a:avLst/>
                      </a:pr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pl-PL" sz="1800" kern="0">
                          <a:solidFill>
                            <a:sysClr val="window" lastClr="FFFFFF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67" name="Prostokąt 66"/>
                      <p:cNvSpPr/>
                      <p:nvPr/>
                    </p:nvSpPr>
                    <p:spPr>
                      <a:xfrm>
                        <a:off x="391058" y="548"/>
                        <a:ext cx="391058" cy="395318"/>
                      </a:xfrm>
                      <a:prstGeom prst="rect">
                        <a:avLst/>
                      </a:pr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pl-PL" sz="1800" kern="0">
                          <a:solidFill>
                            <a:sysClr val="window" lastClr="FFFFFF"/>
                          </a:solidFill>
                          <a:latin typeface="Calibri"/>
                        </a:endParaRPr>
                      </a:p>
                    </p:txBody>
                  </p:sp>
                </p:grpSp>
                <p:grpSp>
                  <p:nvGrpSpPr>
                    <p:cNvPr id="15491" name="Grupa 6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81050" y="0"/>
                      <a:ext cx="781050" cy="390525"/>
                      <a:chOff x="0" y="0"/>
                      <a:chExt cx="781050" cy="390525"/>
                    </a:xfrm>
                  </p:grpSpPr>
                  <p:sp>
                    <p:nvSpPr>
                      <p:cNvPr id="64" name="Prostokąt 63"/>
                      <p:cNvSpPr/>
                      <p:nvPr/>
                    </p:nvSpPr>
                    <p:spPr>
                      <a:xfrm>
                        <a:off x="1066" y="548"/>
                        <a:ext cx="391059" cy="395318"/>
                      </a:xfrm>
                      <a:prstGeom prst="rect">
                        <a:avLst/>
                      </a:pr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pl-PL" sz="1800" kern="0">
                          <a:solidFill>
                            <a:sysClr val="window" lastClr="FFFFFF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65" name="Prostokąt 64"/>
                      <p:cNvSpPr/>
                      <p:nvPr/>
                    </p:nvSpPr>
                    <p:spPr>
                      <a:xfrm>
                        <a:off x="392126" y="548"/>
                        <a:ext cx="388922" cy="395318"/>
                      </a:xfrm>
                      <a:prstGeom prst="rect">
                        <a:avLst/>
                      </a:pr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pl-PL" sz="1800" kern="0">
                          <a:solidFill>
                            <a:sysClr val="window" lastClr="FFFFFF"/>
                          </a:solidFill>
                          <a:latin typeface="Calibri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5473" name="Grupa 44"/>
                <p:cNvGrpSpPr>
                  <a:grpSpLocks/>
                </p:cNvGrpSpPr>
                <p:nvPr/>
              </p:nvGrpSpPr>
              <p:grpSpPr bwMode="auto">
                <a:xfrm>
                  <a:off x="0" y="390525"/>
                  <a:ext cx="3124200" cy="390525"/>
                  <a:chOff x="0" y="0"/>
                  <a:chExt cx="3124200" cy="390525"/>
                </a:xfrm>
              </p:grpSpPr>
              <p:grpSp>
                <p:nvGrpSpPr>
                  <p:cNvPr id="15474" name="Grupa 45"/>
                  <p:cNvGrpSpPr>
                    <a:grpSpLocks/>
                  </p:cNvGrpSpPr>
                  <p:nvPr/>
                </p:nvGrpSpPr>
                <p:grpSpPr bwMode="auto">
                  <a:xfrm>
                    <a:off x="0" y="0"/>
                    <a:ext cx="1562100" cy="390525"/>
                    <a:chOff x="0" y="0"/>
                    <a:chExt cx="1562100" cy="390525"/>
                  </a:xfrm>
                </p:grpSpPr>
                <p:grpSp>
                  <p:nvGrpSpPr>
                    <p:cNvPr id="15482" name="Grupa 5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0" y="0"/>
                      <a:ext cx="781050" cy="390525"/>
                      <a:chOff x="0" y="0"/>
                      <a:chExt cx="781050" cy="390525"/>
                    </a:xfrm>
                  </p:grpSpPr>
                  <p:sp>
                    <p:nvSpPr>
                      <p:cNvPr id="58" name="Prostokąt 57"/>
                      <p:cNvSpPr/>
                      <p:nvPr/>
                    </p:nvSpPr>
                    <p:spPr>
                      <a:xfrm>
                        <a:off x="0" y="1067"/>
                        <a:ext cx="391058" cy="388907"/>
                      </a:xfrm>
                      <a:prstGeom prst="rect">
                        <a:avLst/>
                      </a:pr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pl-PL" sz="1800" kern="0">
                          <a:solidFill>
                            <a:sysClr val="window" lastClr="FFFFFF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59" name="Prostokąt 58"/>
                      <p:cNvSpPr/>
                      <p:nvPr/>
                    </p:nvSpPr>
                    <p:spPr>
                      <a:xfrm>
                        <a:off x="391058" y="1067"/>
                        <a:ext cx="391059" cy="388907"/>
                      </a:xfrm>
                      <a:prstGeom prst="rect">
                        <a:avLst/>
                      </a:pr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pl-PL" sz="1800" kern="0">
                          <a:solidFill>
                            <a:sysClr val="window" lastClr="FFFFFF"/>
                          </a:solidFill>
                          <a:latin typeface="Calibri"/>
                        </a:endParaRPr>
                      </a:p>
                    </p:txBody>
                  </p:sp>
                </p:grpSp>
                <p:grpSp>
                  <p:nvGrpSpPr>
                    <p:cNvPr id="15483" name="Grupa 5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81050" y="0"/>
                      <a:ext cx="781050" cy="390525"/>
                      <a:chOff x="0" y="0"/>
                      <a:chExt cx="781050" cy="390525"/>
                    </a:xfrm>
                  </p:grpSpPr>
                  <p:sp>
                    <p:nvSpPr>
                      <p:cNvPr id="56" name="Prostokąt 55"/>
                      <p:cNvSpPr/>
                      <p:nvPr/>
                    </p:nvSpPr>
                    <p:spPr>
                      <a:xfrm>
                        <a:off x="1067" y="1067"/>
                        <a:ext cx="391058" cy="388907"/>
                      </a:xfrm>
                      <a:prstGeom prst="rect">
                        <a:avLst/>
                      </a:pr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pl-PL" sz="1800" kern="0">
                          <a:solidFill>
                            <a:sysClr val="window" lastClr="FFFFFF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57" name="Prostokąt 56"/>
                      <p:cNvSpPr/>
                      <p:nvPr/>
                    </p:nvSpPr>
                    <p:spPr>
                      <a:xfrm>
                        <a:off x="392126" y="1067"/>
                        <a:ext cx="388922" cy="388907"/>
                      </a:xfrm>
                      <a:prstGeom prst="rect">
                        <a:avLst/>
                      </a:pr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pl-PL" sz="1800" kern="0">
                          <a:solidFill>
                            <a:sysClr val="window" lastClr="FFFFFF"/>
                          </a:solidFill>
                          <a:latin typeface="Calibri"/>
                        </a:endParaRPr>
                      </a:p>
                    </p:txBody>
                  </p:sp>
                </p:grpSp>
              </p:grpSp>
              <p:grpSp>
                <p:nvGrpSpPr>
                  <p:cNvPr id="15475" name="Grupa 46"/>
                  <p:cNvGrpSpPr>
                    <a:grpSpLocks/>
                  </p:cNvGrpSpPr>
                  <p:nvPr/>
                </p:nvGrpSpPr>
                <p:grpSpPr bwMode="auto">
                  <a:xfrm>
                    <a:off x="1562100" y="0"/>
                    <a:ext cx="1562100" cy="390525"/>
                    <a:chOff x="0" y="0"/>
                    <a:chExt cx="1562100" cy="390525"/>
                  </a:xfrm>
                </p:grpSpPr>
                <p:grpSp>
                  <p:nvGrpSpPr>
                    <p:cNvPr id="15476" name="Grupa 4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0" y="0"/>
                      <a:ext cx="781050" cy="390525"/>
                      <a:chOff x="0" y="0"/>
                      <a:chExt cx="781050" cy="390525"/>
                    </a:xfrm>
                  </p:grpSpPr>
                  <p:sp>
                    <p:nvSpPr>
                      <p:cNvPr id="52" name="Prostokąt 51"/>
                      <p:cNvSpPr/>
                      <p:nvPr/>
                    </p:nvSpPr>
                    <p:spPr>
                      <a:xfrm>
                        <a:off x="-1" y="1067"/>
                        <a:ext cx="391059" cy="388907"/>
                      </a:xfrm>
                      <a:prstGeom prst="rect">
                        <a:avLst/>
                      </a:pr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pl-PL" sz="1800" kern="0">
                          <a:solidFill>
                            <a:sysClr val="window" lastClr="FFFFFF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53" name="Prostokąt 52"/>
                      <p:cNvSpPr/>
                      <p:nvPr/>
                    </p:nvSpPr>
                    <p:spPr>
                      <a:xfrm>
                        <a:off x="391058" y="1067"/>
                        <a:ext cx="391058" cy="388907"/>
                      </a:xfrm>
                      <a:prstGeom prst="rect">
                        <a:avLst/>
                      </a:pr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pl-PL" sz="1800" kern="0">
                          <a:solidFill>
                            <a:sysClr val="window" lastClr="FFFFFF"/>
                          </a:solidFill>
                          <a:latin typeface="Calibri"/>
                        </a:endParaRPr>
                      </a:p>
                    </p:txBody>
                  </p:sp>
                </p:grpSp>
                <p:grpSp>
                  <p:nvGrpSpPr>
                    <p:cNvPr id="15477" name="Grupa 4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81050" y="0"/>
                      <a:ext cx="781050" cy="390525"/>
                      <a:chOff x="0" y="0"/>
                      <a:chExt cx="781050" cy="390525"/>
                    </a:xfrm>
                  </p:grpSpPr>
                  <p:sp>
                    <p:nvSpPr>
                      <p:cNvPr id="50" name="Prostokąt 49"/>
                      <p:cNvSpPr/>
                      <p:nvPr/>
                    </p:nvSpPr>
                    <p:spPr>
                      <a:xfrm>
                        <a:off x="1066" y="1067"/>
                        <a:ext cx="391059" cy="388907"/>
                      </a:xfrm>
                      <a:prstGeom prst="rect">
                        <a:avLst/>
                      </a:pr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pl-PL" sz="1800" kern="0">
                          <a:solidFill>
                            <a:sysClr val="window" lastClr="FFFFFF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51" name="Prostokąt 50"/>
                      <p:cNvSpPr/>
                      <p:nvPr/>
                    </p:nvSpPr>
                    <p:spPr>
                      <a:xfrm>
                        <a:off x="392126" y="1067"/>
                        <a:ext cx="388922" cy="388907"/>
                      </a:xfrm>
                      <a:prstGeom prst="rect">
                        <a:avLst/>
                      </a:pr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pl-PL" sz="1800" kern="0">
                          <a:solidFill>
                            <a:sysClr val="window" lastClr="FFFFFF"/>
                          </a:solidFill>
                          <a:latin typeface="Calibri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5441" name="Grupa 12"/>
              <p:cNvGrpSpPr>
                <a:grpSpLocks/>
              </p:cNvGrpSpPr>
              <p:nvPr/>
            </p:nvGrpSpPr>
            <p:grpSpPr bwMode="auto">
              <a:xfrm>
                <a:off x="0" y="785813"/>
                <a:ext cx="3124200" cy="781050"/>
                <a:chOff x="0" y="0"/>
                <a:chExt cx="3124200" cy="781050"/>
              </a:xfrm>
            </p:grpSpPr>
            <p:grpSp>
              <p:nvGrpSpPr>
                <p:cNvPr id="15442" name="Grupa 13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3124200" cy="390525"/>
                  <a:chOff x="0" y="0"/>
                  <a:chExt cx="3124200" cy="390525"/>
                </a:xfrm>
              </p:grpSpPr>
              <p:grpSp>
                <p:nvGrpSpPr>
                  <p:cNvPr id="15458" name="Grupa 29"/>
                  <p:cNvGrpSpPr>
                    <a:grpSpLocks/>
                  </p:cNvGrpSpPr>
                  <p:nvPr/>
                </p:nvGrpSpPr>
                <p:grpSpPr bwMode="auto">
                  <a:xfrm>
                    <a:off x="0" y="0"/>
                    <a:ext cx="1562100" cy="390525"/>
                    <a:chOff x="0" y="0"/>
                    <a:chExt cx="1562100" cy="390525"/>
                  </a:xfrm>
                </p:grpSpPr>
                <p:grpSp>
                  <p:nvGrpSpPr>
                    <p:cNvPr id="15466" name="Grupa 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0" y="0"/>
                      <a:ext cx="781050" cy="390525"/>
                      <a:chOff x="0" y="0"/>
                      <a:chExt cx="781050" cy="390525"/>
                    </a:xfrm>
                  </p:grpSpPr>
                  <p:sp>
                    <p:nvSpPr>
                      <p:cNvPr id="42" name="Prostokąt 41"/>
                      <p:cNvSpPr/>
                      <p:nvPr/>
                    </p:nvSpPr>
                    <p:spPr>
                      <a:xfrm>
                        <a:off x="0" y="5371"/>
                        <a:ext cx="391058" cy="391045"/>
                      </a:xfrm>
                      <a:prstGeom prst="rect">
                        <a:avLst/>
                      </a:pr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pl-PL" sz="1800" kern="0">
                          <a:solidFill>
                            <a:sysClr val="window" lastClr="FFFFFF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3" name="Prostokąt 42"/>
                      <p:cNvSpPr/>
                      <p:nvPr/>
                    </p:nvSpPr>
                    <p:spPr>
                      <a:xfrm>
                        <a:off x="391058" y="5371"/>
                        <a:ext cx="391059" cy="391045"/>
                      </a:xfrm>
                      <a:prstGeom prst="rect">
                        <a:avLst/>
                      </a:pr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pl-PL" sz="1800" kern="0">
                          <a:solidFill>
                            <a:sysClr val="window" lastClr="FFFFFF"/>
                          </a:solidFill>
                          <a:latin typeface="Calibri"/>
                        </a:endParaRPr>
                      </a:p>
                    </p:txBody>
                  </p:sp>
                </p:grpSp>
                <p:grpSp>
                  <p:nvGrpSpPr>
                    <p:cNvPr id="15467" name="Grupa 3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81050" y="0"/>
                      <a:ext cx="781050" cy="390525"/>
                      <a:chOff x="0" y="0"/>
                      <a:chExt cx="781050" cy="390525"/>
                    </a:xfrm>
                  </p:grpSpPr>
                  <p:sp>
                    <p:nvSpPr>
                      <p:cNvPr id="40" name="Prostokąt 39"/>
                      <p:cNvSpPr/>
                      <p:nvPr/>
                    </p:nvSpPr>
                    <p:spPr>
                      <a:xfrm>
                        <a:off x="1067" y="5371"/>
                        <a:ext cx="391058" cy="391045"/>
                      </a:xfrm>
                      <a:prstGeom prst="rect">
                        <a:avLst/>
                      </a:pr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pl-PL" sz="1800" kern="0">
                          <a:solidFill>
                            <a:sysClr val="window" lastClr="FFFFFF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41" name="Prostokąt 40"/>
                      <p:cNvSpPr/>
                      <p:nvPr/>
                    </p:nvSpPr>
                    <p:spPr>
                      <a:xfrm>
                        <a:off x="392126" y="5371"/>
                        <a:ext cx="388922" cy="391045"/>
                      </a:xfrm>
                      <a:prstGeom prst="rect">
                        <a:avLst/>
                      </a:pr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pl-PL" sz="1800" kern="0">
                          <a:solidFill>
                            <a:sysClr val="window" lastClr="FFFFFF"/>
                          </a:solidFill>
                          <a:latin typeface="Calibri"/>
                        </a:endParaRPr>
                      </a:p>
                    </p:txBody>
                  </p:sp>
                </p:grpSp>
              </p:grpSp>
              <p:grpSp>
                <p:nvGrpSpPr>
                  <p:cNvPr id="15459" name="Grupa 30"/>
                  <p:cNvGrpSpPr>
                    <a:grpSpLocks/>
                  </p:cNvGrpSpPr>
                  <p:nvPr/>
                </p:nvGrpSpPr>
                <p:grpSpPr bwMode="auto">
                  <a:xfrm>
                    <a:off x="1562100" y="0"/>
                    <a:ext cx="1562100" cy="390525"/>
                    <a:chOff x="0" y="0"/>
                    <a:chExt cx="1562100" cy="390525"/>
                  </a:xfrm>
                </p:grpSpPr>
                <p:grpSp>
                  <p:nvGrpSpPr>
                    <p:cNvPr id="15460" name="Grupa 3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0" y="0"/>
                      <a:ext cx="781050" cy="390525"/>
                      <a:chOff x="0" y="0"/>
                      <a:chExt cx="781050" cy="390525"/>
                    </a:xfrm>
                  </p:grpSpPr>
                  <p:sp>
                    <p:nvSpPr>
                      <p:cNvPr id="36" name="Prostokąt 35"/>
                      <p:cNvSpPr/>
                      <p:nvPr/>
                    </p:nvSpPr>
                    <p:spPr>
                      <a:xfrm>
                        <a:off x="-1" y="5371"/>
                        <a:ext cx="391059" cy="391045"/>
                      </a:xfrm>
                      <a:prstGeom prst="rect">
                        <a:avLst/>
                      </a:pr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pl-PL" sz="1800" kern="0">
                          <a:solidFill>
                            <a:sysClr val="window" lastClr="FFFFFF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37" name="Prostokąt 36"/>
                      <p:cNvSpPr/>
                      <p:nvPr/>
                    </p:nvSpPr>
                    <p:spPr>
                      <a:xfrm>
                        <a:off x="391058" y="5371"/>
                        <a:ext cx="391058" cy="391045"/>
                      </a:xfrm>
                      <a:prstGeom prst="rect">
                        <a:avLst/>
                      </a:pr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pl-PL" sz="1800" kern="0">
                          <a:solidFill>
                            <a:sysClr val="window" lastClr="FFFFFF"/>
                          </a:solidFill>
                          <a:latin typeface="Calibri"/>
                        </a:endParaRPr>
                      </a:p>
                    </p:txBody>
                  </p:sp>
                </p:grpSp>
                <p:grpSp>
                  <p:nvGrpSpPr>
                    <p:cNvPr id="15461" name="Grupa 3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81050" y="0"/>
                      <a:ext cx="781050" cy="390525"/>
                      <a:chOff x="0" y="0"/>
                      <a:chExt cx="781050" cy="390525"/>
                    </a:xfrm>
                  </p:grpSpPr>
                  <p:sp>
                    <p:nvSpPr>
                      <p:cNvPr id="34" name="Prostokąt 33"/>
                      <p:cNvSpPr/>
                      <p:nvPr/>
                    </p:nvSpPr>
                    <p:spPr>
                      <a:xfrm>
                        <a:off x="1066" y="5371"/>
                        <a:ext cx="391059" cy="391045"/>
                      </a:xfrm>
                      <a:prstGeom prst="rect">
                        <a:avLst/>
                      </a:pr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pl-PL" sz="1800" kern="0">
                          <a:solidFill>
                            <a:sysClr val="window" lastClr="FFFFFF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35" name="Prostokąt 34"/>
                      <p:cNvSpPr/>
                      <p:nvPr/>
                    </p:nvSpPr>
                    <p:spPr>
                      <a:xfrm>
                        <a:off x="392126" y="5371"/>
                        <a:ext cx="388922" cy="391045"/>
                      </a:xfrm>
                      <a:prstGeom prst="rect">
                        <a:avLst/>
                      </a:pr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pl-PL" sz="1800" kern="0">
                          <a:solidFill>
                            <a:sysClr val="window" lastClr="FFFFFF"/>
                          </a:solidFill>
                          <a:latin typeface="Calibri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5443" name="Grupa 14"/>
                <p:cNvGrpSpPr>
                  <a:grpSpLocks/>
                </p:cNvGrpSpPr>
                <p:nvPr/>
              </p:nvGrpSpPr>
              <p:grpSpPr bwMode="auto">
                <a:xfrm>
                  <a:off x="0" y="390525"/>
                  <a:ext cx="3124200" cy="390525"/>
                  <a:chOff x="0" y="0"/>
                  <a:chExt cx="3124200" cy="390525"/>
                </a:xfrm>
              </p:grpSpPr>
              <p:grpSp>
                <p:nvGrpSpPr>
                  <p:cNvPr id="15444" name="Grupa 15"/>
                  <p:cNvGrpSpPr>
                    <a:grpSpLocks/>
                  </p:cNvGrpSpPr>
                  <p:nvPr/>
                </p:nvGrpSpPr>
                <p:grpSpPr bwMode="auto">
                  <a:xfrm>
                    <a:off x="0" y="0"/>
                    <a:ext cx="1562100" cy="390525"/>
                    <a:chOff x="0" y="0"/>
                    <a:chExt cx="1562100" cy="390525"/>
                  </a:xfrm>
                </p:grpSpPr>
                <p:grpSp>
                  <p:nvGrpSpPr>
                    <p:cNvPr id="15452" name="Grupa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0" y="0"/>
                      <a:ext cx="781050" cy="390525"/>
                      <a:chOff x="0" y="0"/>
                      <a:chExt cx="781050" cy="390525"/>
                    </a:xfrm>
                  </p:grpSpPr>
                  <p:sp>
                    <p:nvSpPr>
                      <p:cNvPr id="28" name="Prostokąt 27"/>
                      <p:cNvSpPr/>
                      <p:nvPr/>
                    </p:nvSpPr>
                    <p:spPr>
                      <a:xfrm>
                        <a:off x="0" y="5890"/>
                        <a:ext cx="391058" cy="384633"/>
                      </a:xfrm>
                      <a:prstGeom prst="rect">
                        <a:avLst/>
                      </a:pr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pl-PL" sz="1800" kern="0">
                          <a:solidFill>
                            <a:sysClr val="window" lastClr="FFFFFF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29" name="Prostokąt 28"/>
                      <p:cNvSpPr/>
                      <p:nvPr/>
                    </p:nvSpPr>
                    <p:spPr>
                      <a:xfrm>
                        <a:off x="391058" y="5890"/>
                        <a:ext cx="391059" cy="384633"/>
                      </a:xfrm>
                      <a:prstGeom prst="rect">
                        <a:avLst/>
                      </a:pr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pl-PL" sz="1800" kern="0">
                          <a:solidFill>
                            <a:sysClr val="window" lastClr="FFFFFF"/>
                          </a:solidFill>
                          <a:latin typeface="Calibri"/>
                        </a:endParaRPr>
                      </a:p>
                    </p:txBody>
                  </p:sp>
                </p:grpSp>
                <p:grpSp>
                  <p:nvGrpSpPr>
                    <p:cNvPr id="15453" name="Grupa 2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81050" y="0"/>
                      <a:ext cx="781050" cy="390525"/>
                      <a:chOff x="0" y="0"/>
                      <a:chExt cx="781050" cy="390525"/>
                    </a:xfrm>
                  </p:grpSpPr>
                  <p:sp>
                    <p:nvSpPr>
                      <p:cNvPr id="26" name="Prostokąt 25"/>
                      <p:cNvSpPr/>
                      <p:nvPr/>
                    </p:nvSpPr>
                    <p:spPr>
                      <a:xfrm>
                        <a:off x="1067" y="5890"/>
                        <a:ext cx="391058" cy="384633"/>
                      </a:xfrm>
                      <a:prstGeom prst="rect">
                        <a:avLst/>
                      </a:pr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pl-PL" sz="1800" kern="0">
                          <a:solidFill>
                            <a:sysClr val="window" lastClr="FFFFFF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27" name="Prostokąt 26"/>
                      <p:cNvSpPr/>
                      <p:nvPr/>
                    </p:nvSpPr>
                    <p:spPr>
                      <a:xfrm>
                        <a:off x="392126" y="5890"/>
                        <a:ext cx="388922" cy="384633"/>
                      </a:xfrm>
                      <a:prstGeom prst="rect">
                        <a:avLst/>
                      </a:pr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pl-PL" sz="1800" kern="0">
                          <a:solidFill>
                            <a:sysClr val="window" lastClr="FFFFFF"/>
                          </a:solidFill>
                          <a:latin typeface="Calibri"/>
                        </a:endParaRPr>
                      </a:p>
                    </p:txBody>
                  </p:sp>
                </p:grpSp>
              </p:grpSp>
              <p:grpSp>
                <p:nvGrpSpPr>
                  <p:cNvPr id="15445" name="Grupa 16"/>
                  <p:cNvGrpSpPr>
                    <a:grpSpLocks/>
                  </p:cNvGrpSpPr>
                  <p:nvPr/>
                </p:nvGrpSpPr>
                <p:grpSpPr bwMode="auto">
                  <a:xfrm>
                    <a:off x="1562100" y="0"/>
                    <a:ext cx="1562100" cy="390525"/>
                    <a:chOff x="0" y="0"/>
                    <a:chExt cx="1562100" cy="390525"/>
                  </a:xfrm>
                </p:grpSpPr>
                <p:grpSp>
                  <p:nvGrpSpPr>
                    <p:cNvPr id="15446" name="Grupa 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0" y="0"/>
                      <a:ext cx="781050" cy="390525"/>
                      <a:chOff x="0" y="0"/>
                      <a:chExt cx="781050" cy="390525"/>
                    </a:xfrm>
                  </p:grpSpPr>
                  <p:sp>
                    <p:nvSpPr>
                      <p:cNvPr id="22" name="Prostokąt 21"/>
                      <p:cNvSpPr/>
                      <p:nvPr/>
                    </p:nvSpPr>
                    <p:spPr>
                      <a:xfrm>
                        <a:off x="-1" y="5890"/>
                        <a:ext cx="391059" cy="384633"/>
                      </a:xfrm>
                      <a:prstGeom prst="rect">
                        <a:avLst/>
                      </a:pr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pl-PL" sz="1800" kern="0">
                          <a:solidFill>
                            <a:sysClr val="window" lastClr="FFFFFF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23" name="Prostokąt 22"/>
                      <p:cNvSpPr/>
                      <p:nvPr/>
                    </p:nvSpPr>
                    <p:spPr>
                      <a:xfrm>
                        <a:off x="391058" y="5890"/>
                        <a:ext cx="391058" cy="384633"/>
                      </a:xfrm>
                      <a:prstGeom prst="rect">
                        <a:avLst/>
                      </a:pr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pl-PL" sz="1800" kern="0">
                          <a:solidFill>
                            <a:sysClr val="window" lastClr="FFFFFF"/>
                          </a:solidFill>
                          <a:latin typeface="Calibri"/>
                        </a:endParaRPr>
                      </a:p>
                    </p:txBody>
                  </p:sp>
                </p:grpSp>
                <p:grpSp>
                  <p:nvGrpSpPr>
                    <p:cNvPr id="15447" name="Grupa 1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81050" y="0"/>
                      <a:ext cx="781050" cy="390525"/>
                      <a:chOff x="0" y="0"/>
                      <a:chExt cx="781050" cy="390525"/>
                    </a:xfrm>
                  </p:grpSpPr>
                  <p:sp>
                    <p:nvSpPr>
                      <p:cNvPr id="20" name="Prostokąt 19"/>
                      <p:cNvSpPr/>
                      <p:nvPr/>
                    </p:nvSpPr>
                    <p:spPr>
                      <a:xfrm>
                        <a:off x="1066" y="5890"/>
                        <a:ext cx="391059" cy="384633"/>
                      </a:xfrm>
                      <a:prstGeom prst="rect">
                        <a:avLst/>
                      </a:pr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pl-PL" sz="1800" kern="0">
                          <a:solidFill>
                            <a:sysClr val="window" lastClr="FFFFFF"/>
                          </a:solidFill>
                          <a:latin typeface="Calibri"/>
                        </a:endParaRPr>
                      </a:p>
                    </p:txBody>
                  </p:sp>
                  <p:sp>
                    <p:nvSpPr>
                      <p:cNvPr id="21" name="Prostokąt 20"/>
                      <p:cNvSpPr/>
                      <p:nvPr/>
                    </p:nvSpPr>
                    <p:spPr>
                      <a:xfrm>
                        <a:off x="392126" y="5890"/>
                        <a:ext cx="388922" cy="384633"/>
                      </a:xfrm>
                      <a:prstGeom prst="rect">
                        <a:avLst/>
                      </a:pr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  <p:txBody>
                      <a:bodyPr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pl-PL" sz="1800" kern="0">
                          <a:solidFill>
                            <a:sysClr val="window" lastClr="FFFFFF"/>
                          </a:solidFill>
                          <a:latin typeface="Calibri"/>
                        </a:endParaRPr>
                      </a:p>
                    </p:txBody>
                  </p:sp>
                </p:grpSp>
              </p:grpSp>
            </p:grpSp>
          </p:grpSp>
        </p:grpSp>
      </p:grpSp>
      <p:sp>
        <p:nvSpPr>
          <p:cNvPr id="132" name="Pole tekstowe 2"/>
          <p:cNvSpPr txBox="1">
            <a:spLocks noChangeArrowheads="1"/>
          </p:cNvSpPr>
          <p:nvPr/>
        </p:nvSpPr>
        <p:spPr bwMode="auto">
          <a:xfrm>
            <a:off x="849313" y="4364038"/>
            <a:ext cx="26670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600" kern="0" dirty="0">
                <a:solidFill>
                  <a:sysClr val="windowText" lastClr="000000"/>
                </a:solidFill>
                <a:latin typeface="Arial"/>
                <a:ea typeface="Calibri"/>
                <a:cs typeface="Times New Roman"/>
              </a:rPr>
              <a:t>1</a:t>
            </a:r>
            <a:endParaRPr lang="pl-PL" sz="900" kern="0" dirty="0">
              <a:solidFill>
                <a:sysClr val="windowText" lastClr="000000"/>
              </a:solidFill>
              <a:latin typeface="Calibri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600" kern="0" dirty="0">
                <a:solidFill>
                  <a:sysClr val="windowText" lastClr="000000"/>
                </a:solidFill>
                <a:latin typeface="Arial"/>
                <a:ea typeface="Calibri"/>
                <a:cs typeface="Times New Roman"/>
              </a:rPr>
              <a:t>2</a:t>
            </a:r>
            <a:endParaRPr lang="pl-PL" sz="900" kern="0" dirty="0">
              <a:solidFill>
                <a:sysClr val="windowText" lastClr="000000"/>
              </a:solidFill>
              <a:latin typeface="Calibri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600" kern="0" dirty="0">
                <a:solidFill>
                  <a:sysClr val="windowText" lastClr="000000"/>
                </a:solidFill>
                <a:latin typeface="Arial"/>
                <a:ea typeface="Calibri"/>
                <a:cs typeface="Times New Roman"/>
              </a:rPr>
              <a:t>3</a:t>
            </a:r>
            <a:endParaRPr lang="pl-PL" sz="900" kern="0" dirty="0">
              <a:solidFill>
                <a:sysClr val="windowText" lastClr="000000"/>
              </a:solidFill>
              <a:latin typeface="Calibri"/>
              <a:ea typeface="Calibri"/>
              <a:cs typeface="Times New Roman"/>
            </a:endParaRP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600" kern="0" dirty="0">
                <a:solidFill>
                  <a:sysClr val="windowText" lastClr="000000"/>
                </a:solidFill>
                <a:latin typeface="Arial"/>
                <a:ea typeface="Calibri"/>
                <a:cs typeface="Times New Roman"/>
              </a:rPr>
              <a:t>…</a:t>
            </a:r>
            <a:endParaRPr lang="pl-PL" sz="900" kern="0" dirty="0">
              <a:solidFill>
                <a:sysClr val="windowText" lastClr="0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33" name="Strzałka w dół 132"/>
          <p:cNvSpPr/>
          <p:nvPr/>
        </p:nvSpPr>
        <p:spPr>
          <a:xfrm>
            <a:off x="539750" y="5210175"/>
            <a:ext cx="271463" cy="679450"/>
          </a:xfrm>
          <a:prstGeom prst="downArrow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800" kern="0">
              <a:solidFill>
                <a:sysClr val="window" lastClr="FFFFFF"/>
              </a:solidFill>
              <a:latin typeface="Calibri"/>
            </a:endParaRPr>
          </a:p>
        </p:txBody>
      </p:sp>
      <p:grpSp>
        <p:nvGrpSpPr>
          <p:cNvPr id="15369" name="Grupa 133"/>
          <p:cNvGrpSpPr>
            <a:grpSpLocks/>
          </p:cNvGrpSpPr>
          <p:nvPr/>
        </p:nvGrpSpPr>
        <p:grpSpPr bwMode="auto">
          <a:xfrm>
            <a:off x="5292725" y="3884613"/>
            <a:ext cx="3240088" cy="2801937"/>
            <a:chOff x="8732" y="0"/>
            <a:chExt cx="4151788" cy="3590806"/>
          </a:xfrm>
        </p:grpSpPr>
        <p:grpSp>
          <p:nvGrpSpPr>
            <p:cNvPr id="15373" name="Grupa 134"/>
            <p:cNvGrpSpPr>
              <a:grpSpLocks/>
            </p:cNvGrpSpPr>
            <p:nvPr/>
          </p:nvGrpSpPr>
          <p:grpSpPr bwMode="auto">
            <a:xfrm>
              <a:off x="182880" y="441960"/>
              <a:ext cx="3133725" cy="3148846"/>
              <a:chOff x="0" y="0"/>
              <a:chExt cx="3133725" cy="3148846"/>
            </a:xfrm>
          </p:grpSpPr>
          <p:grpSp>
            <p:nvGrpSpPr>
              <p:cNvPr id="15376" name="Grupa 137"/>
              <p:cNvGrpSpPr>
                <a:grpSpLocks/>
              </p:cNvGrpSpPr>
              <p:nvPr/>
            </p:nvGrpSpPr>
            <p:grpSpPr bwMode="auto">
              <a:xfrm>
                <a:off x="0" y="0"/>
                <a:ext cx="3131820" cy="1579206"/>
                <a:chOff x="0" y="0"/>
                <a:chExt cx="3131820" cy="1579206"/>
              </a:xfrm>
            </p:grpSpPr>
            <p:sp>
              <p:nvSpPr>
                <p:cNvPr id="181" name="Prostokąt 180"/>
                <p:cNvSpPr/>
                <p:nvPr/>
              </p:nvSpPr>
              <p:spPr>
                <a:xfrm>
                  <a:off x="793" y="-484"/>
                  <a:ext cx="390565" cy="390615"/>
                </a:xfrm>
                <a:prstGeom prst="rect">
                  <a:avLst/>
                </a:prstGeom>
                <a:solidFill>
                  <a:sysClr val="window" lastClr="FFFFFF">
                    <a:lumMod val="50000"/>
                  </a:sysClr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l-PL" sz="1800" kern="0">
                    <a:solidFill>
                      <a:sysClr val="window" lastClr="FFFFFF"/>
                    </a:solidFill>
                    <a:latin typeface="Calibri"/>
                  </a:endParaRPr>
                </a:p>
              </p:txBody>
            </p:sp>
            <p:sp>
              <p:nvSpPr>
                <p:cNvPr id="182" name="Prostokąt 181"/>
                <p:cNvSpPr/>
                <p:nvPr/>
              </p:nvSpPr>
              <p:spPr>
                <a:xfrm>
                  <a:off x="397461" y="-484"/>
                  <a:ext cx="390565" cy="390615"/>
                </a:xfrm>
                <a:prstGeom prst="rect">
                  <a:avLst/>
                </a:prstGeom>
                <a:solidFill>
                  <a:sysClr val="window" lastClr="FFFFFF">
                    <a:lumMod val="85000"/>
                  </a:sysClr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l-PL" sz="1800" kern="0">
                    <a:solidFill>
                      <a:sysClr val="window" lastClr="FFFFFF"/>
                    </a:solidFill>
                    <a:latin typeface="Calibri"/>
                  </a:endParaRPr>
                </a:p>
              </p:txBody>
            </p:sp>
            <p:grpSp>
              <p:nvGrpSpPr>
                <p:cNvPr id="183" name="Grupa 182"/>
                <p:cNvGrpSpPr/>
                <p:nvPr/>
              </p:nvGrpSpPr>
              <p:grpSpPr>
                <a:xfrm>
                  <a:off x="777240" y="0"/>
                  <a:ext cx="781050" cy="390486"/>
                  <a:chOff x="0" y="0"/>
                  <a:chExt cx="781050" cy="390525"/>
                </a:xfrm>
                <a:solidFill>
                  <a:sysClr val="window" lastClr="FFFFFF">
                    <a:lumMod val="85000"/>
                  </a:sysClr>
                </a:solidFill>
              </p:grpSpPr>
              <p:sp>
                <p:nvSpPr>
                  <p:cNvPr id="226" name="Prostokąt 225"/>
                  <p:cNvSpPr/>
                  <p:nvPr/>
                </p:nvSpPr>
                <p:spPr>
                  <a:xfrm>
                    <a:off x="0" y="0"/>
                    <a:ext cx="390525" cy="390525"/>
                  </a:xfrm>
                  <a:prstGeom prst="rect">
                    <a:avLst/>
                  </a:prstGeom>
                  <a:grp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l-PL" sz="1800" kern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27" name="Prostokąt 226"/>
                  <p:cNvSpPr/>
                  <p:nvPr/>
                </p:nvSpPr>
                <p:spPr>
                  <a:xfrm>
                    <a:off x="390525" y="0"/>
                    <a:ext cx="390525" cy="390525"/>
                  </a:xfrm>
                  <a:prstGeom prst="rect">
                    <a:avLst/>
                  </a:prstGeom>
                  <a:grp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l-PL" sz="1800" kern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84" name="Grupa 183"/>
                <p:cNvGrpSpPr/>
                <p:nvPr/>
              </p:nvGrpSpPr>
              <p:grpSpPr>
                <a:xfrm>
                  <a:off x="1569720" y="0"/>
                  <a:ext cx="781050" cy="390486"/>
                  <a:chOff x="0" y="0"/>
                  <a:chExt cx="781050" cy="390525"/>
                </a:xfrm>
                <a:solidFill>
                  <a:sysClr val="window" lastClr="FFFFFF">
                    <a:lumMod val="85000"/>
                  </a:sysClr>
                </a:solidFill>
              </p:grpSpPr>
              <p:sp>
                <p:nvSpPr>
                  <p:cNvPr id="224" name="Prostokąt 223"/>
                  <p:cNvSpPr/>
                  <p:nvPr/>
                </p:nvSpPr>
                <p:spPr>
                  <a:xfrm>
                    <a:off x="0" y="0"/>
                    <a:ext cx="390525" cy="390525"/>
                  </a:xfrm>
                  <a:prstGeom prst="rect">
                    <a:avLst/>
                  </a:prstGeom>
                  <a:grp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l-PL" sz="1800" kern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25" name="Prostokąt 224"/>
                  <p:cNvSpPr/>
                  <p:nvPr/>
                </p:nvSpPr>
                <p:spPr>
                  <a:xfrm>
                    <a:off x="390525" y="0"/>
                    <a:ext cx="390525" cy="390525"/>
                  </a:xfrm>
                  <a:prstGeom prst="rect">
                    <a:avLst/>
                  </a:prstGeom>
                  <a:grp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l-PL" sz="1800" kern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85" name="Grupa 184"/>
                <p:cNvGrpSpPr/>
                <p:nvPr/>
              </p:nvGrpSpPr>
              <p:grpSpPr>
                <a:xfrm>
                  <a:off x="2346960" y="0"/>
                  <a:ext cx="781050" cy="390486"/>
                  <a:chOff x="0" y="0"/>
                  <a:chExt cx="781050" cy="390525"/>
                </a:xfrm>
                <a:solidFill>
                  <a:sysClr val="window" lastClr="FFFFFF">
                    <a:lumMod val="85000"/>
                  </a:sysClr>
                </a:solidFill>
              </p:grpSpPr>
              <p:sp>
                <p:nvSpPr>
                  <p:cNvPr id="222" name="Prostokąt 221"/>
                  <p:cNvSpPr/>
                  <p:nvPr/>
                </p:nvSpPr>
                <p:spPr>
                  <a:xfrm>
                    <a:off x="0" y="0"/>
                    <a:ext cx="390525" cy="390525"/>
                  </a:xfrm>
                  <a:prstGeom prst="rect">
                    <a:avLst/>
                  </a:prstGeom>
                  <a:grp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l-PL" sz="1800" kern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23" name="Prostokąt 222"/>
                  <p:cNvSpPr/>
                  <p:nvPr/>
                </p:nvSpPr>
                <p:spPr>
                  <a:xfrm>
                    <a:off x="390525" y="0"/>
                    <a:ext cx="390525" cy="390525"/>
                  </a:xfrm>
                  <a:prstGeom prst="rect">
                    <a:avLst/>
                  </a:prstGeom>
                  <a:grp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l-PL" sz="1800" kern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186" name="Prostokąt 185"/>
                <p:cNvSpPr/>
                <p:nvPr/>
              </p:nvSpPr>
              <p:spPr>
                <a:xfrm>
                  <a:off x="793" y="396234"/>
                  <a:ext cx="390565" cy="390615"/>
                </a:xfrm>
                <a:prstGeom prst="rect">
                  <a:avLst/>
                </a:prstGeom>
                <a:solidFill>
                  <a:sysClr val="window" lastClr="FFFFFF">
                    <a:lumMod val="50000"/>
                  </a:sysClr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l-PL" sz="1800" kern="0">
                    <a:solidFill>
                      <a:sysClr val="window" lastClr="FFFFFF"/>
                    </a:solidFill>
                    <a:latin typeface="Calibri"/>
                  </a:endParaRPr>
                </a:p>
              </p:txBody>
            </p:sp>
            <p:sp>
              <p:nvSpPr>
                <p:cNvPr id="187" name="Prostokąt 186"/>
                <p:cNvSpPr/>
                <p:nvPr/>
              </p:nvSpPr>
              <p:spPr>
                <a:xfrm>
                  <a:off x="397461" y="396234"/>
                  <a:ext cx="390565" cy="390615"/>
                </a:xfrm>
                <a:prstGeom prst="rect">
                  <a:avLst/>
                </a:prstGeom>
                <a:solidFill>
                  <a:sysClr val="window" lastClr="FFFFFF">
                    <a:lumMod val="85000"/>
                  </a:sysClr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l-PL" sz="1800" kern="0">
                    <a:solidFill>
                      <a:sysClr val="window" lastClr="FFFFFF"/>
                    </a:solidFill>
                    <a:latin typeface="Calibri"/>
                  </a:endParaRPr>
                </a:p>
              </p:txBody>
            </p:sp>
            <p:grpSp>
              <p:nvGrpSpPr>
                <p:cNvPr id="188" name="Grupa 187"/>
                <p:cNvGrpSpPr/>
                <p:nvPr/>
              </p:nvGrpSpPr>
              <p:grpSpPr>
                <a:xfrm>
                  <a:off x="777240" y="396240"/>
                  <a:ext cx="781050" cy="390486"/>
                  <a:chOff x="0" y="0"/>
                  <a:chExt cx="781050" cy="390525"/>
                </a:xfrm>
                <a:solidFill>
                  <a:sysClr val="window" lastClr="FFFFFF">
                    <a:lumMod val="85000"/>
                  </a:sysClr>
                </a:solidFill>
              </p:grpSpPr>
              <p:sp>
                <p:nvSpPr>
                  <p:cNvPr id="220" name="Prostokąt 219"/>
                  <p:cNvSpPr/>
                  <p:nvPr/>
                </p:nvSpPr>
                <p:spPr>
                  <a:xfrm>
                    <a:off x="0" y="0"/>
                    <a:ext cx="390525" cy="390525"/>
                  </a:xfrm>
                  <a:prstGeom prst="rect">
                    <a:avLst/>
                  </a:prstGeom>
                  <a:grp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l-PL" sz="1800" kern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21" name="Prostokąt 220"/>
                  <p:cNvSpPr/>
                  <p:nvPr/>
                </p:nvSpPr>
                <p:spPr>
                  <a:xfrm>
                    <a:off x="390525" y="0"/>
                    <a:ext cx="390525" cy="390525"/>
                  </a:xfrm>
                  <a:prstGeom prst="rect">
                    <a:avLst/>
                  </a:prstGeom>
                  <a:grp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l-PL" sz="1800" kern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89" name="Grupa 188"/>
                <p:cNvGrpSpPr/>
                <p:nvPr/>
              </p:nvGrpSpPr>
              <p:grpSpPr>
                <a:xfrm>
                  <a:off x="1569720" y="396240"/>
                  <a:ext cx="1562100" cy="390486"/>
                  <a:chOff x="0" y="0"/>
                  <a:chExt cx="1562100" cy="390525"/>
                </a:xfrm>
                <a:solidFill>
                  <a:sysClr val="window" lastClr="FFFFFF">
                    <a:lumMod val="85000"/>
                  </a:sysClr>
                </a:solidFill>
              </p:grpSpPr>
              <p:grpSp>
                <p:nvGrpSpPr>
                  <p:cNvPr id="214" name="Grupa 213"/>
                  <p:cNvGrpSpPr/>
                  <p:nvPr/>
                </p:nvGrpSpPr>
                <p:grpSpPr>
                  <a:xfrm>
                    <a:off x="0" y="0"/>
                    <a:ext cx="781050" cy="390525"/>
                    <a:chOff x="0" y="0"/>
                    <a:chExt cx="781050" cy="390525"/>
                  </a:xfrm>
                  <a:grpFill/>
                </p:grpSpPr>
                <p:sp>
                  <p:nvSpPr>
                    <p:cNvPr id="218" name="Prostokąt 217"/>
                    <p:cNvSpPr/>
                    <p:nvPr/>
                  </p:nvSpPr>
                  <p:spPr>
                    <a:xfrm>
                      <a:off x="0" y="0"/>
                      <a:ext cx="390525" cy="390525"/>
                    </a:xfrm>
                    <a:prstGeom prst="rect">
                      <a:avLst/>
                    </a:prstGeom>
                    <a:grpFill/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pl-PL" sz="1800" kern="0">
                        <a:solidFill>
                          <a:sysClr val="window" lastClr="FFFFFF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219" name="Prostokąt 218"/>
                    <p:cNvSpPr/>
                    <p:nvPr/>
                  </p:nvSpPr>
                  <p:spPr>
                    <a:xfrm>
                      <a:off x="390525" y="0"/>
                      <a:ext cx="390525" cy="390525"/>
                    </a:xfrm>
                    <a:prstGeom prst="rect">
                      <a:avLst/>
                    </a:prstGeom>
                    <a:grpFill/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pl-PL" sz="1800" kern="0">
                        <a:solidFill>
                          <a:sysClr val="window" lastClr="FFFFFF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215" name="Grupa 214"/>
                  <p:cNvGrpSpPr/>
                  <p:nvPr/>
                </p:nvGrpSpPr>
                <p:grpSpPr>
                  <a:xfrm>
                    <a:off x="781050" y="0"/>
                    <a:ext cx="781050" cy="390525"/>
                    <a:chOff x="0" y="0"/>
                    <a:chExt cx="781050" cy="390525"/>
                  </a:xfrm>
                  <a:grpFill/>
                </p:grpSpPr>
                <p:sp>
                  <p:nvSpPr>
                    <p:cNvPr id="216" name="Prostokąt 215"/>
                    <p:cNvSpPr/>
                    <p:nvPr/>
                  </p:nvSpPr>
                  <p:spPr>
                    <a:xfrm>
                      <a:off x="0" y="0"/>
                      <a:ext cx="390525" cy="390525"/>
                    </a:xfrm>
                    <a:prstGeom prst="rect">
                      <a:avLst/>
                    </a:prstGeom>
                    <a:grpFill/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pl-PL" sz="1800" kern="0">
                        <a:solidFill>
                          <a:sysClr val="window" lastClr="FFFFFF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217" name="Prostokąt 216"/>
                    <p:cNvSpPr/>
                    <p:nvPr/>
                  </p:nvSpPr>
                  <p:spPr>
                    <a:xfrm>
                      <a:off x="390525" y="0"/>
                      <a:ext cx="390525" cy="390525"/>
                    </a:xfrm>
                    <a:prstGeom prst="rect">
                      <a:avLst/>
                    </a:prstGeom>
                    <a:grpFill/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pl-PL" sz="1800" kern="0">
                        <a:solidFill>
                          <a:sysClr val="window" lastClr="FFFFFF"/>
                        </a:solidFill>
                        <a:latin typeface="Calibri"/>
                      </a:endParaRPr>
                    </a:p>
                  </p:txBody>
                </p:sp>
              </p:grpSp>
            </p:grpSp>
            <p:sp>
              <p:nvSpPr>
                <p:cNvPr id="190" name="Prostokąt 189"/>
                <p:cNvSpPr/>
                <p:nvPr/>
              </p:nvSpPr>
              <p:spPr>
                <a:xfrm>
                  <a:off x="793" y="790918"/>
                  <a:ext cx="390565" cy="390615"/>
                </a:xfrm>
                <a:prstGeom prst="rect">
                  <a:avLst/>
                </a:prstGeom>
                <a:solidFill>
                  <a:sysClr val="window" lastClr="FFFFFF">
                    <a:lumMod val="50000"/>
                  </a:sysClr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l-PL" sz="1800" kern="0">
                    <a:solidFill>
                      <a:sysClr val="window" lastClr="FFFFFF"/>
                    </a:solidFill>
                    <a:latin typeface="Calibri"/>
                  </a:endParaRPr>
                </a:p>
              </p:txBody>
            </p:sp>
            <p:sp>
              <p:nvSpPr>
                <p:cNvPr id="191" name="Prostokąt 190"/>
                <p:cNvSpPr/>
                <p:nvPr/>
              </p:nvSpPr>
              <p:spPr>
                <a:xfrm>
                  <a:off x="397461" y="790918"/>
                  <a:ext cx="390565" cy="390615"/>
                </a:xfrm>
                <a:prstGeom prst="rect">
                  <a:avLst/>
                </a:prstGeom>
                <a:solidFill>
                  <a:sysClr val="window" lastClr="FFFFFF">
                    <a:lumMod val="85000"/>
                  </a:sysClr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l-PL" sz="1800" kern="0">
                    <a:solidFill>
                      <a:sysClr val="window" lastClr="FFFFFF"/>
                    </a:solidFill>
                    <a:latin typeface="Calibri"/>
                  </a:endParaRPr>
                </a:p>
              </p:txBody>
            </p:sp>
            <p:grpSp>
              <p:nvGrpSpPr>
                <p:cNvPr id="192" name="Grupa 191"/>
                <p:cNvGrpSpPr/>
                <p:nvPr/>
              </p:nvGrpSpPr>
              <p:grpSpPr>
                <a:xfrm>
                  <a:off x="777240" y="792480"/>
                  <a:ext cx="781050" cy="390486"/>
                  <a:chOff x="0" y="0"/>
                  <a:chExt cx="781050" cy="390525"/>
                </a:xfrm>
                <a:solidFill>
                  <a:sysClr val="window" lastClr="FFFFFF">
                    <a:lumMod val="85000"/>
                  </a:sysClr>
                </a:solidFill>
              </p:grpSpPr>
              <p:sp>
                <p:nvSpPr>
                  <p:cNvPr id="212" name="Prostokąt 211"/>
                  <p:cNvSpPr/>
                  <p:nvPr/>
                </p:nvSpPr>
                <p:spPr>
                  <a:xfrm>
                    <a:off x="0" y="0"/>
                    <a:ext cx="390525" cy="390525"/>
                  </a:xfrm>
                  <a:prstGeom prst="rect">
                    <a:avLst/>
                  </a:prstGeom>
                  <a:grp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l-PL" sz="1800" kern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13" name="Prostokąt 212"/>
                  <p:cNvSpPr/>
                  <p:nvPr/>
                </p:nvSpPr>
                <p:spPr>
                  <a:xfrm>
                    <a:off x="390525" y="0"/>
                    <a:ext cx="390525" cy="390525"/>
                  </a:xfrm>
                  <a:prstGeom prst="rect">
                    <a:avLst/>
                  </a:prstGeom>
                  <a:grp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l-PL" sz="1800" kern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93" name="Grupa 192"/>
                <p:cNvGrpSpPr/>
                <p:nvPr/>
              </p:nvGrpSpPr>
              <p:grpSpPr>
                <a:xfrm>
                  <a:off x="1569720" y="792480"/>
                  <a:ext cx="1562100" cy="390486"/>
                  <a:chOff x="0" y="0"/>
                  <a:chExt cx="1562100" cy="390525"/>
                </a:xfrm>
                <a:solidFill>
                  <a:sysClr val="window" lastClr="FFFFFF">
                    <a:lumMod val="85000"/>
                  </a:sysClr>
                </a:solidFill>
              </p:grpSpPr>
              <p:grpSp>
                <p:nvGrpSpPr>
                  <p:cNvPr id="206" name="Grupa 205"/>
                  <p:cNvGrpSpPr/>
                  <p:nvPr/>
                </p:nvGrpSpPr>
                <p:grpSpPr>
                  <a:xfrm>
                    <a:off x="0" y="0"/>
                    <a:ext cx="781050" cy="390525"/>
                    <a:chOff x="0" y="0"/>
                    <a:chExt cx="781050" cy="390525"/>
                  </a:xfrm>
                  <a:grpFill/>
                </p:grpSpPr>
                <p:sp>
                  <p:nvSpPr>
                    <p:cNvPr id="210" name="Prostokąt 209"/>
                    <p:cNvSpPr/>
                    <p:nvPr/>
                  </p:nvSpPr>
                  <p:spPr>
                    <a:xfrm>
                      <a:off x="0" y="0"/>
                      <a:ext cx="390525" cy="390525"/>
                    </a:xfrm>
                    <a:prstGeom prst="rect">
                      <a:avLst/>
                    </a:prstGeom>
                    <a:grpFill/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pl-PL" sz="1800" kern="0">
                        <a:solidFill>
                          <a:sysClr val="window" lastClr="FFFFFF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211" name="Prostokąt 210"/>
                    <p:cNvSpPr/>
                    <p:nvPr/>
                  </p:nvSpPr>
                  <p:spPr>
                    <a:xfrm>
                      <a:off x="390525" y="0"/>
                      <a:ext cx="390525" cy="390525"/>
                    </a:xfrm>
                    <a:prstGeom prst="rect">
                      <a:avLst/>
                    </a:prstGeom>
                    <a:grpFill/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pl-PL" sz="1800" kern="0">
                        <a:solidFill>
                          <a:sysClr val="window" lastClr="FFFFFF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207" name="Grupa 206"/>
                  <p:cNvGrpSpPr/>
                  <p:nvPr/>
                </p:nvGrpSpPr>
                <p:grpSpPr>
                  <a:xfrm>
                    <a:off x="781050" y="0"/>
                    <a:ext cx="781050" cy="390525"/>
                    <a:chOff x="0" y="0"/>
                    <a:chExt cx="781050" cy="390525"/>
                  </a:xfrm>
                  <a:grpFill/>
                </p:grpSpPr>
                <p:sp>
                  <p:nvSpPr>
                    <p:cNvPr id="208" name="Prostokąt 207"/>
                    <p:cNvSpPr/>
                    <p:nvPr/>
                  </p:nvSpPr>
                  <p:spPr>
                    <a:xfrm>
                      <a:off x="0" y="0"/>
                      <a:ext cx="390525" cy="390525"/>
                    </a:xfrm>
                    <a:prstGeom prst="rect">
                      <a:avLst/>
                    </a:prstGeom>
                    <a:grpFill/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pl-PL" sz="1800" kern="0">
                        <a:solidFill>
                          <a:sysClr val="window" lastClr="FFFFFF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209" name="Prostokąt 208"/>
                    <p:cNvSpPr/>
                    <p:nvPr/>
                  </p:nvSpPr>
                  <p:spPr>
                    <a:xfrm>
                      <a:off x="390525" y="0"/>
                      <a:ext cx="390525" cy="390525"/>
                    </a:xfrm>
                    <a:prstGeom prst="rect">
                      <a:avLst/>
                    </a:prstGeom>
                    <a:grpFill/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pl-PL" sz="1800" kern="0">
                        <a:solidFill>
                          <a:sysClr val="window" lastClr="FFFFFF"/>
                        </a:solidFill>
                        <a:latin typeface="Calibri"/>
                      </a:endParaRPr>
                    </a:p>
                  </p:txBody>
                </p:sp>
              </p:grpSp>
            </p:grpSp>
            <p:sp>
              <p:nvSpPr>
                <p:cNvPr id="194" name="Prostokąt 193"/>
                <p:cNvSpPr/>
                <p:nvPr/>
              </p:nvSpPr>
              <p:spPr>
                <a:xfrm>
                  <a:off x="793" y="1187635"/>
                  <a:ext cx="390565" cy="390615"/>
                </a:xfrm>
                <a:prstGeom prst="rect">
                  <a:avLst/>
                </a:prstGeom>
                <a:solidFill>
                  <a:sysClr val="window" lastClr="FFFFFF">
                    <a:lumMod val="50000"/>
                  </a:sysClr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l-PL" sz="1800" kern="0">
                    <a:solidFill>
                      <a:sysClr val="window" lastClr="FFFFFF"/>
                    </a:solidFill>
                    <a:latin typeface="Calibri"/>
                  </a:endParaRPr>
                </a:p>
              </p:txBody>
            </p:sp>
            <p:sp>
              <p:nvSpPr>
                <p:cNvPr id="195" name="Prostokąt 194"/>
                <p:cNvSpPr/>
                <p:nvPr/>
              </p:nvSpPr>
              <p:spPr>
                <a:xfrm>
                  <a:off x="397461" y="1187635"/>
                  <a:ext cx="390565" cy="390615"/>
                </a:xfrm>
                <a:prstGeom prst="rect">
                  <a:avLst/>
                </a:prstGeom>
                <a:solidFill>
                  <a:sysClr val="window" lastClr="FFFFFF">
                    <a:lumMod val="85000"/>
                  </a:sysClr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l-PL" sz="1800" kern="0">
                    <a:solidFill>
                      <a:sysClr val="window" lastClr="FFFFFF"/>
                    </a:solidFill>
                    <a:latin typeface="Calibri"/>
                  </a:endParaRPr>
                </a:p>
              </p:txBody>
            </p:sp>
            <p:grpSp>
              <p:nvGrpSpPr>
                <p:cNvPr id="196" name="Grupa 195"/>
                <p:cNvGrpSpPr/>
                <p:nvPr/>
              </p:nvGrpSpPr>
              <p:grpSpPr>
                <a:xfrm>
                  <a:off x="777240" y="1188720"/>
                  <a:ext cx="781050" cy="390486"/>
                  <a:chOff x="0" y="0"/>
                  <a:chExt cx="781050" cy="390525"/>
                </a:xfrm>
                <a:solidFill>
                  <a:sysClr val="window" lastClr="FFFFFF">
                    <a:lumMod val="85000"/>
                  </a:sysClr>
                </a:solidFill>
              </p:grpSpPr>
              <p:sp>
                <p:nvSpPr>
                  <p:cNvPr id="204" name="Prostokąt 203"/>
                  <p:cNvSpPr/>
                  <p:nvPr/>
                </p:nvSpPr>
                <p:spPr>
                  <a:xfrm>
                    <a:off x="0" y="0"/>
                    <a:ext cx="390525" cy="390525"/>
                  </a:xfrm>
                  <a:prstGeom prst="rect">
                    <a:avLst/>
                  </a:prstGeom>
                  <a:grp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l-PL" sz="1800" kern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05" name="Prostokąt 204"/>
                  <p:cNvSpPr/>
                  <p:nvPr/>
                </p:nvSpPr>
                <p:spPr>
                  <a:xfrm>
                    <a:off x="390525" y="0"/>
                    <a:ext cx="390525" cy="390525"/>
                  </a:xfrm>
                  <a:prstGeom prst="rect">
                    <a:avLst/>
                  </a:prstGeom>
                  <a:grp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l-PL" sz="1800" kern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97" name="Grupa 196"/>
                <p:cNvGrpSpPr/>
                <p:nvPr/>
              </p:nvGrpSpPr>
              <p:grpSpPr>
                <a:xfrm>
                  <a:off x="1569720" y="1188720"/>
                  <a:ext cx="1562100" cy="390486"/>
                  <a:chOff x="0" y="0"/>
                  <a:chExt cx="1562100" cy="390525"/>
                </a:xfrm>
                <a:solidFill>
                  <a:sysClr val="window" lastClr="FFFFFF">
                    <a:lumMod val="85000"/>
                  </a:sysClr>
                </a:solidFill>
              </p:grpSpPr>
              <p:grpSp>
                <p:nvGrpSpPr>
                  <p:cNvPr id="198" name="Grupa 197"/>
                  <p:cNvGrpSpPr/>
                  <p:nvPr/>
                </p:nvGrpSpPr>
                <p:grpSpPr>
                  <a:xfrm>
                    <a:off x="0" y="0"/>
                    <a:ext cx="781050" cy="390525"/>
                    <a:chOff x="0" y="0"/>
                    <a:chExt cx="781050" cy="390525"/>
                  </a:xfrm>
                  <a:grpFill/>
                </p:grpSpPr>
                <p:sp>
                  <p:nvSpPr>
                    <p:cNvPr id="202" name="Prostokąt 201"/>
                    <p:cNvSpPr/>
                    <p:nvPr/>
                  </p:nvSpPr>
                  <p:spPr>
                    <a:xfrm>
                      <a:off x="0" y="0"/>
                      <a:ext cx="390525" cy="390525"/>
                    </a:xfrm>
                    <a:prstGeom prst="rect">
                      <a:avLst/>
                    </a:prstGeom>
                    <a:grpFill/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pl-PL" sz="1800" kern="0">
                        <a:solidFill>
                          <a:sysClr val="window" lastClr="FFFFFF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203" name="Prostokąt 202"/>
                    <p:cNvSpPr/>
                    <p:nvPr/>
                  </p:nvSpPr>
                  <p:spPr>
                    <a:xfrm>
                      <a:off x="390525" y="0"/>
                      <a:ext cx="390525" cy="390525"/>
                    </a:xfrm>
                    <a:prstGeom prst="rect">
                      <a:avLst/>
                    </a:prstGeom>
                    <a:grpFill/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pl-PL" sz="1800" kern="0">
                        <a:solidFill>
                          <a:sysClr val="window" lastClr="FFFFFF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199" name="Grupa 198"/>
                  <p:cNvGrpSpPr/>
                  <p:nvPr/>
                </p:nvGrpSpPr>
                <p:grpSpPr>
                  <a:xfrm>
                    <a:off x="781050" y="0"/>
                    <a:ext cx="781050" cy="390525"/>
                    <a:chOff x="0" y="0"/>
                    <a:chExt cx="781050" cy="390525"/>
                  </a:xfrm>
                  <a:grpFill/>
                </p:grpSpPr>
                <p:sp>
                  <p:nvSpPr>
                    <p:cNvPr id="200" name="Prostokąt 199"/>
                    <p:cNvSpPr/>
                    <p:nvPr/>
                  </p:nvSpPr>
                  <p:spPr>
                    <a:xfrm>
                      <a:off x="0" y="0"/>
                      <a:ext cx="390525" cy="390525"/>
                    </a:xfrm>
                    <a:prstGeom prst="rect">
                      <a:avLst/>
                    </a:prstGeom>
                    <a:grpFill/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pl-PL" sz="1800" kern="0">
                        <a:solidFill>
                          <a:sysClr val="window" lastClr="FFFFFF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201" name="Prostokąt 200"/>
                    <p:cNvSpPr/>
                    <p:nvPr/>
                  </p:nvSpPr>
                  <p:spPr>
                    <a:xfrm>
                      <a:off x="390525" y="0"/>
                      <a:ext cx="390525" cy="390525"/>
                    </a:xfrm>
                    <a:prstGeom prst="rect">
                      <a:avLst/>
                    </a:prstGeom>
                    <a:grpFill/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pl-PL" sz="1800" kern="0">
                        <a:solidFill>
                          <a:sysClr val="window" lastClr="FFFFFF"/>
                        </a:solidFill>
                        <a:latin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15377" name="Grupa 138"/>
              <p:cNvGrpSpPr>
                <a:grpSpLocks/>
              </p:cNvGrpSpPr>
              <p:nvPr/>
            </p:nvGrpSpPr>
            <p:grpSpPr bwMode="auto">
              <a:xfrm>
                <a:off x="0" y="1569720"/>
                <a:ext cx="3133725" cy="1579126"/>
                <a:chOff x="0" y="0"/>
                <a:chExt cx="3133725" cy="1579126"/>
              </a:xfrm>
            </p:grpSpPr>
            <p:grpSp>
              <p:nvGrpSpPr>
                <p:cNvPr id="15378" name="Grupa 13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781050" cy="390406"/>
                  <a:chOff x="0" y="0"/>
                  <a:chExt cx="781050" cy="390525"/>
                </a:xfrm>
              </p:grpSpPr>
              <p:sp>
                <p:nvSpPr>
                  <p:cNvPr id="179" name="Prostokąt 178"/>
                  <p:cNvSpPr/>
                  <p:nvPr/>
                </p:nvSpPr>
                <p:spPr>
                  <a:xfrm>
                    <a:off x="793" y="392"/>
                    <a:ext cx="390565" cy="39073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l-PL" sz="1800" kern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80" name="Prostokąt 179"/>
                  <p:cNvSpPr/>
                  <p:nvPr/>
                </p:nvSpPr>
                <p:spPr>
                  <a:xfrm>
                    <a:off x="391358" y="392"/>
                    <a:ext cx="390565" cy="39073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l-PL" sz="1800" kern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5379" name="Grupa 140"/>
                <p:cNvGrpSpPr>
                  <a:grpSpLocks/>
                </p:cNvGrpSpPr>
                <p:nvPr/>
              </p:nvGrpSpPr>
              <p:grpSpPr bwMode="auto">
                <a:xfrm>
                  <a:off x="777240" y="0"/>
                  <a:ext cx="781050" cy="390406"/>
                  <a:chOff x="0" y="0"/>
                  <a:chExt cx="781050" cy="390525"/>
                </a:xfrm>
              </p:grpSpPr>
              <p:sp>
                <p:nvSpPr>
                  <p:cNvPr id="177" name="Prostokąt 176"/>
                  <p:cNvSpPr/>
                  <p:nvPr/>
                </p:nvSpPr>
                <p:spPr>
                  <a:xfrm>
                    <a:off x="615" y="392"/>
                    <a:ext cx="390565" cy="39073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l-PL" sz="1800" kern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78" name="Prostokąt 177"/>
                  <p:cNvSpPr/>
                  <p:nvPr/>
                </p:nvSpPr>
                <p:spPr>
                  <a:xfrm>
                    <a:off x="391180" y="392"/>
                    <a:ext cx="390565" cy="39073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l-PL" sz="1800" kern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5380" name="Grupa 141"/>
                <p:cNvGrpSpPr>
                  <a:grpSpLocks/>
                </p:cNvGrpSpPr>
                <p:nvPr/>
              </p:nvGrpSpPr>
              <p:grpSpPr bwMode="auto">
                <a:xfrm>
                  <a:off x="1569720" y="0"/>
                  <a:ext cx="781050" cy="390406"/>
                  <a:chOff x="0" y="0"/>
                  <a:chExt cx="781050" cy="390525"/>
                </a:xfrm>
              </p:grpSpPr>
              <p:sp>
                <p:nvSpPr>
                  <p:cNvPr id="175" name="Prostokąt 174"/>
                  <p:cNvSpPr/>
                  <p:nvPr/>
                </p:nvSpPr>
                <p:spPr>
                  <a:xfrm>
                    <a:off x="-564" y="392"/>
                    <a:ext cx="390565" cy="39073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l-PL" sz="1800" kern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76" name="Prostokąt 175"/>
                  <p:cNvSpPr/>
                  <p:nvPr/>
                </p:nvSpPr>
                <p:spPr>
                  <a:xfrm>
                    <a:off x="390001" y="392"/>
                    <a:ext cx="390565" cy="39073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l-PL" sz="1800" kern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143" name="Prostokąt 142"/>
                <p:cNvSpPr/>
                <p:nvPr/>
              </p:nvSpPr>
              <p:spPr>
                <a:xfrm>
                  <a:off x="2346218" y="392"/>
                  <a:ext cx="390565" cy="390615"/>
                </a:xfrm>
                <a:prstGeom prst="rect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l-PL" sz="1800" kern="0">
                    <a:solidFill>
                      <a:sysClr val="window" lastClr="FFFFFF"/>
                    </a:solidFill>
                    <a:latin typeface="Calibri"/>
                  </a:endParaRPr>
                </a:p>
              </p:txBody>
            </p:sp>
            <p:sp>
              <p:nvSpPr>
                <p:cNvPr id="144" name="Prostokąt 143"/>
                <p:cNvSpPr/>
                <p:nvPr/>
              </p:nvSpPr>
              <p:spPr>
                <a:xfrm>
                  <a:off x="2742885" y="392"/>
                  <a:ext cx="390565" cy="390615"/>
                </a:xfrm>
                <a:prstGeom prst="rect">
                  <a:avLst/>
                </a:prstGeom>
                <a:solidFill>
                  <a:sysClr val="window" lastClr="FFFFFF">
                    <a:lumMod val="85000"/>
                  </a:sysClr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l-PL" sz="1800" kern="0">
                    <a:solidFill>
                      <a:sysClr val="window" lastClr="FFFFFF"/>
                    </a:solidFill>
                    <a:latin typeface="Calibri"/>
                  </a:endParaRPr>
                </a:p>
              </p:txBody>
            </p:sp>
            <p:grpSp>
              <p:nvGrpSpPr>
                <p:cNvPr id="15383" name="Grupa 144"/>
                <p:cNvGrpSpPr>
                  <a:grpSpLocks/>
                </p:cNvGrpSpPr>
                <p:nvPr/>
              </p:nvGrpSpPr>
              <p:grpSpPr bwMode="auto">
                <a:xfrm>
                  <a:off x="0" y="396240"/>
                  <a:ext cx="781050" cy="390406"/>
                  <a:chOff x="0" y="0"/>
                  <a:chExt cx="781050" cy="390525"/>
                </a:xfrm>
              </p:grpSpPr>
              <p:sp>
                <p:nvSpPr>
                  <p:cNvPr id="173" name="Prostokąt 172"/>
                  <p:cNvSpPr/>
                  <p:nvPr/>
                </p:nvSpPr>
                <p:spPr>
                  <a:xfrm>
                    <a:off x="793" y="870"/>
                    <a:ext cx="390565" cy="39480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l-PL" sz="1800" kern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74" name="Prostokąt 173"/>
                  <p:cNvSpPr/>
                  <p:nvPr/>
                </p:nvSpPr>
                <p:spPr>
                  <a:xfrm>
                    <a:off x="391358" y="870"/>
                    <a:ext cx="390565" cy="39480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l-PL" sz="1800" kern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5384" name="Grupa 145"/>
                <p:cNvGrpSpPr>
                  <a:grpSpLocks/>
                </p:cNvGrpSpPr>
                <p:nvPr/>
              </p:nvGrpSpPr>
              <p:grpSpPr bwMode="auto">
                <a:xfrm>
                  <a:off x="777240" y="396240"/>
                  <a:ext cx="781050" cy="390406"/>
                  <a:chOff x="0" y="0"/>
                  <a:chExt cx="781050" cy="390525"/>
                </a:xfrm>
              </p:grpSpPr>
              <p:sp>
                <p:nvSpPr>
                  <p:cNvPr id="171" name="Prostokąt 170"/>
                  <p:cNvSpPr/>
                  <p:nvPr/>
                </p:nvSpPr>
                <p:spPr>
                  <a:xfrm>
                    <a:off x="615" y="870"/>
                    <a:ext cx="390565" cy="39480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l-PL" sz="1800" kern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72" name="Prostokąt 171"/>
                  <p:cNvSpPr/>
                  <p:nvPr/>
                </p:nvSpPr>
                <p:spPr>
                  <a:xfrm>
                    <a:off x="391180" y="870"/>
                    <a:ext cx="390565" cy="39480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l-PL" sz="1800" kern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5385" name="Grupa 146"/>
                <p:cNvGrpSpPr>
                  <a:grpSpLocks/>
                </p:cNvGrpSpPr>
                <p:nvPr/>
              </p:nvGrpSpPr>
              <p:grpSpPr bwMode="auto">
                <a:xfrm>
                  <a:off x="1569720" y="396240"/>
                  <a:ext cx="781050" cy="390406"/>
                  <a:chOff x="0" y="0"/>
                  <a:chExt cx="781050" cy="390525"/>
                </a:xfrm>
              </p:grpSpPr>
              <p:sp>
                <p:nvSpPr>
                  <p:cNvPr id="169" name="Prostokąt 168"/>
                  <p:cNvSpPr/>
                  <p:nvPr/>
                </p:nvSpPr>
                <p:spPr>
                  <a:xfrm>
                    <a:off x="-564" y="870"/>
                    <a:ext cx="390565" cy="39480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l-PL" sz="1800" kern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70" name="Prostokąt 169"/>
                  <p:cNvSpPr/>
                  <p:nvPr/>
                </p:nvSpPr>
                <p:spPr>
                  <a:xfrm>
                    <a:off x="390001" y="870"/>
                    <a:ext cx="390565" cy="39480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l-PL" sz="1800" kern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148" name="Prostokąt 147"/>
                <p:cNvSpPr/>
                <p:nvPr/>
              </p:nvSpPr>
              <p:spPr>
                <a:xfrm>
                  <a:off x="2346218" y="397111"/>
                  <a:ext cx="390565" cy="390615"/>
                </a:xfrm>
                <a:prstGeom prst="rect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l-PL" sz="1800" kern="0">
                    <a:solidFill>
                      <a:sysClr val="window" lastClr="FFFFFF"/>
                    </a:solidFill>
                    <a:latin typeface="Calibri"/>
                  </a:endParaRPr>
                </a:p>
              </p:txBody>
            </p:sp>
            <p:sp>
              <p:nvSpPr>
                <p:cNvPr id="149" name="Prostokąt 148"/>
                <p:cNvSpPr/>
                <p:nvPr/>
              </p:nvSpPr>
              <p:spPr>
                <a:xfrm>
                  <a:off x="2742885" y="397111"/>
                  <a:ext cx="390565" cy="390615"/>
                </a:xfrm>
                <a:prstGeom prst="rect">
                  <a:avLst/>
                </a:prstGeom>
                <a:solidFill>
                  <a:sysClr val="window" lastClr="FFFFFF">
                    <a:lumMod val="85000"/>
                  </a:sysClr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l-PL" sz="1800" kern="0">
                    <a:solidFill>
                      <a:sysClr val="window" lastClr="FFFFFF"/>
                    </a:solidFill>
                    <a:latin typeface="Calibri"/>
                  </a:endParaRPr>
                </a:p>
              </p:txBody>
            </p:sp>
            <p:grpSp>
              <p:nvGrpSpPr>
                <p:cNvPr id="15388" name="Grupa 149"/>
                <p:cNvGrpSpPr>
                  <a:grpSpLocks/>
                </p:cNvGrpSpPr>
                <p:nvPr/>
              </p:nvGrpSpPr>
              <p:grpSpPr bwMode="auto">
                <a:xfrm>
                  <a:off x="0" y="792480"/>
                  <a:ext cx="781050" cy="390406"/>
                  <a:chOff x="0" y="0"/>
                  <a:chExt cx="781050" cy="390525"/>
                </a:xfrm>
              </p:grpSpPr>
              <p:sp>
                <p:nvSpPr>
                  <p:cNvPr id="167" name="Prostokąt 166"/>
                  <p:cNvSpPr/>
                  <p:nvPr/>
                </p:nvSpPr>
                <p:spPr>
                  <a:xfrm>
                    <a:off x="793" y="-686"/>
                    <a:ext cx="390565" cy="39073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l-PL" sz="1800" kern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68" name="Prostokąt 167"/>
                  <p:cNvSpPr/>
                  <p:nvPr/>
                </p:nvSpPr>
                <p:spPr>
                  <a:xfrm>
                    <a:off x="391358" y="-686"/>
                    <a:ext cx="390565" cy="39073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l-PL" sz="1800" kern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5389" name="Grupa 150"/>
                <p:cNvGrpSpPr>
                  <a:grpSpLocks/>
                </p:cNvGrpSpPr>
                <p:nvPr/>
              </p:nvGrpSpPr>
              <p:grpSpPr bwMode="auto">
                <a:xfrm>
                  <a:off x="1569720" y="792480"/>
                  <a:ext cx="781050" cy="390406"/>
                  <a:chOff x="0" y="0"/>
                  <a:chExt cx="781050" cy="390525"/>
                </a:xfrm>
              </p:grpSpPr>
              <p:sp>
                <p:nvSpPr>
                  <p:cNvPr id="165" name="Prostokąt 164"/>
                  <p:cNvSpPr/>
                  <p:nvPr/>
                </p:nvSpPr>
                <p:spPr>
                  <a:xfrm>
                    <a:off x="-564" y="-686"/>
                    <a:ext cx="390565" cy="39073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l-PL" sz="1800" kern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66" name="Prostokąt 165"/>
                  <p:cNvSpPr/>
                  <p:nvPr/>
                </p:nvSpPr>
                <p:spPr>
                  <a:xfrm>
                    <a:off x="390001" y="-686"/>
                    <a:ext cx="390565" cy="39073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l-PL" sz="1800" kern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152" name="Prostokąt 151"/>
                <p:cNvSpPr/>
                <p:nvPr/>
              </p:nvSpPr>
              <p:spPr>
                <a:xfrm>
                  <a:off x="2346218" y="791794"/>
                  <a:ext cx="390565" cy="390615"/>
                </a:xfrm>
                <a:prstGeom prst="rect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l-PL" sz="1800" kern="0">
                    <a:solidFill>
                      <a:sysClr val="window" lastClr="FFFFFF"/>
                    </a:solidFill>
                    <a:latin typeface="Calibri"/>
                  </a:endParaRPr>
                </a:p>
              </p:txBody>
            </p:sp>
            <p:sp>
              <p:nvSpPr>
                <p:cNvPr id="153" name="Prostokąt 152"/>
                <p:cNvSpPr/>
                <p:nvPr/>
              </p:nvSpPr>
              <p:spPr>
                <a:xfrm>
                  <a:off x="2742885" y="791794"/>
                  <a:ext cx="390565" cy="390615"/>
                </a:xfrm>
                <a:prstGeom prst="rect">
                  <a:avLst/>
                </a:prstGeom>
                <a:solidFill>
                  <a:sysClr val="window" lastClr="FFFFFF">
                    <a:lumMod val="85000"/>
                  </a:sysClr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l-PL" sz="1800" kern="0">
                    <a:solidFill>
                      <a:sysClr val="window" lastClr="FFFFFF"/>
                    </a:solidFill>
                    <a:latin typeface="Calibri"/>
                  </a:endParaRPr>
                </a:p>
              </p:txBody>
            </p:sp>
            <p:grpSp>
              <p:nvGrpSpPr>
                <p:cNvPr id="15392" name="Grupa 153"/>
                <p:cNvGrpSpPr>
                  <a:grpSpLocks/>
                </p:cNvGrpSpPr>
                <p:nvPr/>
              </p:nvGrpSpPr>
              <p:grpSpPr bwMode="auto">
                <a:xfrm>
                  <a:off x="0" y="1188720"/>
                  <a:ext cx="781050" cy="390406"/>
                  <a:chOff x="0" y="0"/>
                  <a:chExt cx="781050" cy="390525"/>
                </a:xfrm>
              </p:grpSpPr>
              <p:sp>
                <p:nvSpPr>
                  <p:cNvPr id="163" name="Prostokąt 162"/>
                  <p:cNvSpPr/>
                  <p:nvPr/>
                </p:nvSpPr>
                <p:spPr>
                  <a:xfrm>
                    <a:off x="793" y="-209"/>
                    <a:ext cx="390565" cy="39073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l-PL" sz="1800" kern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64" name="Prostokąt 163"/>
                  <p:cNvSpPr/>
                  <p:nvPr/>
                </p:nvSpPr>
                <p:spPr>
                  <a:xfrm>
                    <a:off x="391358" y="-209"/>
                    <a:ext cx="390565" cy="39073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l-PL" sz="1800" kern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5393" name="Grupa 154"/>
                <p:cNvGrpSpPr>
                  <a:grpSpLocks/>
                </p:cNvGrpSpPr>
                <p:nvPr/>
              </p:nvGrpSpPr>
              <p:grpSpPr bwMode="auto">
                <a:xfrm>
                  <a:off x="777240" y="1188720"/>
                  <a:ext cx="781050" cy="390406"/>
                  <a:chOff x="0" y="0"/>
                  <a:chExt cx="781050" cy="390525"/>
                </a:xfrm>
              </p:grpSpPr>
              <p:sp>
                <p:nvSpPr>
                  <p:cNvPr id="161" name="Prostokąt 160"/>
                  <p:cNvSpPr/>
                  <p:nvPr/>
                </p:nvSpPr>
                <p:spPr>
                  <a:xfrm>
                    <a:off x="615" y="-209"/>
                    <a:ext cx="390565" cy="39073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l-PL" sz="1800" kern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62" name="Prostokąt 161"/>
                  <p:cNvSpPr/>
                  <p:nvPr/>
                </p:nvSpPr>
                <p:spPr>
                  <a:xfrm>
                    <a:off x="391180" y="-209"/>
                    <a:ext cx="390565" cy="39073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l-PL" sz="1800" kern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5394" name="Grupa 155"/>
                <p:cNvGrpSpPr>
                  <a:grpSpLocks/>
                </p:cNvGrpSpPr>
                <p:nvPr/>
              </p:nvGrpSpPr>
              <p:grpSpPr bwMode="auto">
                <a:xfrm>
                  <a:off x="1569720" y="1188720"/>
                  <a:ext cx="781050" cy="390406"/>
                  <a:chOff x="0" y="0"/>
                  <a:chExt cx="781050" cy="390525"/>
                </a:xfrm>
              </p:grpSpPr>
              <p:sp>
                <p:nvSpPr>
                  <p:cNvPr id="159" name="Prostokąt 158"/>
                  <p:cNvSpPr/>
                  <p:nvPr/>
                </p:nvSpPr>
                <p:spPr>
                  <a:xfrm>
                    <a:off x="-564" y="-209"/>
                    <a:ext cx="390565" cy="39073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l-PL" sz="1800" kern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60" name="Prostokąt 159"/>
                  <p:cNvSpPr/>
                  <p:nvPr/>
                </p:nvSpPr>
                <p:spPr>
                  <a:xfrm>
                    <a:off x="390001" y="-209"/>
                    <a:ext cx="390565" cy="39073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l-PL" sz="1800" kern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157" name="Prostokąt 156"/>
                <p:cNvSpPr/>
                <p:nvPr/>
              </p:nvSpPr>
              <p:spPr>
                <a:xfrm>
                  <a:off x="2346218" y="1188511"/>
                  <a:ext cx="390565" cy="390615"/>
                </a:xfrm>
                <a:prstGeom prst="rect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l-PL" sz="1800" kern="0">
                    <a:solidFill>
                      <a:sysClr val="window" lastClr="FFFFFF"/>
                    </a:solidFill>
                    <a:latin typeface="Calibri"/>
                  </a:endParaRPr>
                </a:p>
              </p:txBody>
            </p:sp>
            <p:sp>
              <p:nvSpPr>
                <p:cNvPr id="158" name="Prostokąt 157"/>
                <p:cNvSpPr/>
                <p:nvPr/>
              </p:nvSpPr>
              <p:spPr>
                <a:xfrm>
                  <a:off x="2742885" y="1188511"/>
                  <a:ext cx="390565" cy="390615"/>
                </a:xfrm>
                <a:prstGeom prst="rect">
                  <a:avLst/>
                </a:prstGeom>
                <a:solidFill>
                  <a:sysClr val="window" lastClr="FFFFFF">
                    <a:lumMod val="85000"/>
                  </a:sysClr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l-PL" sz="1800" kern="0">
                    <a:solidFill>
                      <a:sysClr val="window" lastClr="FFFFFF"/>
                    </a:solidFill>
                    <a:latin typeface="Calibri"/>
                  </a:endParaRPr>
                </a:p>
              </p:txBody>
            </p:sp>
          </p:grpSp>
        </p:grpSp>
        <p:sp>
          <p:nvSpPr>
            <p:cNvPr id="136" name="Pole tekstowe 2"/>
            <p:cNvSpPr txBox="1">
              <a:spLocks noChangeArrowheads="1"/>
            </p:cNvSpPr>
            <p:nvPr/>
          </p:nvSpPr>
          <p:spPr bwMode="auto">
            <a:xfrm>
              <a:off x="8732" y="0"/>
              <a:ext cx="2133869" cy="6876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fontAlgn="auto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kern="0" spc="500" dirty="0">
                  <a:solidFill>
                    <a:sysClr val="windowText" lastClr="000000"/>
                  </a:solidFill>
                  <a:latin typeface="Arial"/>
                  <a:ea typeface="Calibri"/>
                  <a:cs typeface="Times New Roman"/>
                </a:rPr>
                <a:t>1 2 3 …</a:t>
              </a:r>
              <a:endParaRPr lang="pl-PL" sz="10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37" name="Strzałka zawracania 136"/>
            <p:cNvSpPr/>
            <p:nvPr/>
          </p:nvSpPr>
          <p:spPr>
            <a:xfrm rot="5400000">
              <a:off x="3482072" y="1714066"/>
              <a:ext cx="701886" cy="655010"/>
            </a:xfrm>
            <a:prstGeom prst="uturnArrow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grpSp>
        <p:nvGrpSpPr>
          <p:cNvPr id="15370" name="Grupa 227"/>
          <p:cNvGrpSpPr>
            <a:grpSpLocks/>
          </p:cNvGrpSpPr>
          <p:nvPr/>
        </p:nvGrpSpPr>
        <p:grpSpPr bwMode="auto">
          <a:xfrm>
            <a:off x="4035425" y="4959350"/>
            <a:ext cx="752475" cy="1133475"/>
            <a:chOff x="0" y="0"/>
            <a:chExt cx="1112520" cy="1676400"/>
          </a:xfrm>
        </p:grpSpPr>
        <p:cxnSp>
          <p:nvCxnSpPr>
            <p:cNvPr id="229" name="Łącznik prosty ze strzałką 228"/>
            <p:cNvCxnSpPr/>
            <p:nvPr/>
          </p:nvCxnSpPr>
          <p:spPr>
            <a:xfrm flipH="1">
              <a:off x="0" y="0"/>
              <a:ext cx="14083" cy="16764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372" name="img01" descr="Gps Satellite Blocks Computer Icons Communications (750x750), Png Download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" y="320040"/>
              <a:ext cx="975360" cy="975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457200" y="401638"/>
            <a:ext cx="82296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KOLEKCJE WIELOKROTNE</a:t>
            </a:r>
          </a:p>
        </p:txBody>
      </p:sp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224338"/>
            <a:ext cx="14859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4279900"/>
            <a:ext cx="14859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463" y="1585913"/>
            <a:ext cx="14859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38" y="1544638"/>
            <a:ext cx="1481137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Rectangle 9"/>
          <p:cNvSpPr>
            <a:spLocks noChangeArrowheads="1"/>
          </p:cNvSpPr>
          <p:nvPr/>
        </p:nvSpPr>
        <p:spPr bwMode="auto">
          <a:xfrm>
            <a:off x="1565275" y="1066800"/>
            <a:ext cx="23288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600" b="1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pojedyncze kolekcje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600" b="1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rozproszone</a:t>
            </a:r>
            <a:endParaRPr lang="pl-PL" altLang="pl-PL" sz="1600" b="1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392" name="Rectangle 10"/>
          <p:cNvSpPr>
            <a:spLocks noChangeArrowheads="1"/>
          </p:cNvSpPr>
          <p:nvPr/>
        </p:nvSpPr>
        <p:spPr bwMode="auto">
          <a:xfrm>
            <a:off x="5246688" y="1066800"/>
            <a:ext cx="2328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600" b="1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kolekcja zwarta</a:t>
            </a:r>
            <a:endParaRPr lang="pl-PL" altLang="pl-PL" sz="1600" b="1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393" name="Rectangle 11"/>
          <p:cNvSpPr>
            <a:spLocks noChangeArrowheads="1"/>
          </p:cNvSpPr>
          <p:nvPr/>
        </p:nvSpPr>
        <p:spPr bwMode="auto">
          <a:xfrm>
            <a:off x="1565275" y="3913188"/>
            <a:ext cx="2328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600" b="1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stereopara (tryb 3D)</a:t>
            </a:r>
            <a:endParaRPr lang="pl-PL" altLang="pl-PL" sz="1600" b="1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394" name="Rectangle 12"/>
          <p:cNvSpPr>
            <a:spLocks noChangeArrowheads="1"/>
          </p:cNvSpPr>
          <p:nvPr/>
        </p:nvSpPr>
        <p:spPr bwMode="auto">
          <a:xfrm>
            <a:off x="5248275" y="3913188"/>
            <a:ext cx="2328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600" b="1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kolekcja pasmowa</a:t>
            </a:r>
            <a:endParaRPr lang="pl-PL" altLang="pl-PL" sz="1600" b="1" i="1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914400" y="1316038"/>
            <a:ext cx="7239000" cy="455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-228600" eaLnBrk="0" hangingPunct="0"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600" b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·       Rozdzielczość przestrzenna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600">
                <a:solidFill>
                  <a:srgbClr val="000000"/>
                </a:solidFill>
              </a:rPr>
              <a:t>GSD – </a:t>
            </a:r>
            <a:r>
              <a:rPr lang="pl-PL" altLang="pl-PL" sz="1600" i="1">
                <a:solidFill>
                  <a:srgbClr val="000000"/>
                </a:solidFill>
              </a:rPr>
              <a:t>Ground Sampling Distance</a:t>
            </a:r>
            <a:r>
              <a:rPr lang="pl-PL" altLang="pl-PL" sz="1600">
                <a:solidFill>
                  <a:srgbClr val="000000"/>
                </a:solidFill>
              </a:rPr>
              <a:t> – odległość w terenie między środkami dwóch sąsiednich pikseli;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600">
                <a:solidFill>
                  <a:srgbClr val="000000"/>
                </a:solidFill>
              </a:rPr>
              <a:t>IFOV – </a:t>
            </a:r>
            <a:r>
              <a:rPr lang="pl-PL" altLang="pl-PL" sz="1600" i="1">
                <a:solidFill>
                  <a:srgbClr val="000000"/>
                </a:solidFill>
              </a:rPr>
              <a:t>Instantaneous Field of View</a:t>
            </a:r>
            <a:r>
              <a:rPr lang="pl-PL" altLang="pl-PL" sz="1600">
                <a:solidFill>
                  <a:srgbClr val="000000"/>
                </a:solidFill>
              </a:rPr>
              <a:t> – kąt bryłowy, dla jakiego pojedynczy detektor rejestruje energię promieniowania; na jego podstawie można obliczyć rozmiar jednego piksela w terenie</a:t>
            </a:r>
          </a:p>
          <a:p>
            <a:pPr>
              <a:spcBef>
                <a:spcPct val="0"/>
              </a:spcBef>
              <a:buFontTx/>
              <a:buNone/>
            </a:pPr>
            <a:endParaRPr lang="pl-PL" altLang="pl-PL" sz="120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600" b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·       Rozdzielczość czasowa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600">
                <a:solidFill>
                  <a:srgbClr val="000000"/>
                </a:solidFill>
              </a:rPr>
              <a:t>Czas rewizyty – czas, po jakim następuje ponowna akwizycja tej samej sceny (obrazu satelitarnego tego samego terenu)</a:t>
            </a:r>
          </a:p>
          <a:p>
            <a:pPr>
              <a:spcBef>
                <a:spcPct val="0"/>
              </a:spcBef>
              <a:buFontTx/>
              <a:buNone/>
            </a:pPr>
            <a:endParaRPr lang="pl-PL" altLang="pl-PL" sz="120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600" b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·       Rozdzielczość spektralna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600">
                <a:solidFill>
                  <a:srgbClr val="000000"/>
                </a:solidFill>
              </a:rPr>
              <a:t>Im więcej zakresów spektralnych, i im węższych, rejestruje dany system obrazowania satelitarnego, tym ma większą rozdzielczość spektralną.</a:t>
            </a:r>
          </a:p>
          <a:p>
            <a:pPr>
              <a:spcBef>
                <a:spcPct val="0"/>
              </a:spcBef>
              <a:buFontTx/>
              <a:buNone/>
            </a:pPr>
            <a:endParaRPr lang="pl-PL" altLang="pl-PL" sz="120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600" b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·       Rozdzielczość kwantyzacji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600">
                <a:solidFill>
                  <a:srgbClr val="000000"/>
                </a:solidFill>
              </a:rPr>
              <a:t>Oznacza precyzję reprezentacji wartości zarejestrowanego promieniowania elektromagnetycznego, np. 8 bitów, lub 11 bitów – dla reprezentacji 1 piksela dla jednego podobrazu-zakresu.</a:t>
            </a: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1681163" y="1328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752475" y="577850"/>
            <a:ext cx="7640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Problem ograniczonej rozdzielczości obrazu satelitarnego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468313" y="908050"/>
            <a:ext cx="82296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Przykład wykorzystania barw do prezentacji kombinacji obrazów satelitarnych z tego samego obszaru, zarejestrowanych na różnych zakresach długości fali promieniowania elektromagnetycznego: widzialnych i podczerwieni (LANDSAT 5 Thematic Mapper, </a:t>
            </a:r>
            <a:br>
              <a:rPr lang="pl-PL" altLang="pl-PL" sz="1600">
                <a:solidFill>
                  <a:srgbClr val="000000"/>
                </a:solidFill>
              </a:rPr>
            </a:b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1992 r., okolice Warszawy):</a:t>
            </a:r>
            <a:r>
              <a:rPr lang="en-US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pl-PL" altLang="pl-PL" sz="120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l-PL" sz="1600">
                <a:latin typeface="Arial" charset="0"/>
                <a:cs typeface="Times New Roman" pitchFamily="18" charset="0"/>
              </a:rPr>
              <a:t>1) </a:t>
            </a:r>
            <a:r>
              <a:rPr lang="en-US" altLang="pl-PL" sz="1600" i="1">
                <a:latin typeface="Arial" charset="0"/>
                <a:cs typeface="Times New Roman" pitchFamily="18" charset="0"/>
              </a:rPr>
              <a:t>true color</a:t>
            </a:r>
            <a:r>
              <a:rPr lang="pl-PL" altLang="pl-PL" sz="1400">
                <a:latin typeface="Arial" charset="0"/>
              </a:rPr>
              <a:t> </a:t>
            </a:r>
            <a:endParaRPr lang="pl-PL" altLang="pl-PL" sz="1800">
              <a:latin typeface="Arial" charset="0"/>
            </a:endParaRP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2105025" y="962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2379663"/>
            <a:ext cx="4306888" cy="430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5292725" y="2751138"/>
            <a:ext cx="3352800" cy="327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600">
                <a:latin typeface="Arial" charset="0"/>
                <a:cs typeface="Times New Roman" pitchFamily="18" charset="0"/>
              </a:rPr>
              <a:t>Przyporządkowanie zakresów podobrazów do składowych RGB: R – czerwony, G – zielony, B – niebieski. Poprzez to „naturalne” przyporz</a:t>
            </a:r>
            <a:r>
              <a:rPr lang="pl-PL" altLang="pl-PL" sz="1600">
                <a:latin typeface="Arial" charset="0"/>
              </a:rPr>
              <a:t>ą</a:t>
            </a:r>
            <a:r>
              <a:rPr lang="pl-PL" altLang="pl-PL" sz="1600">
                <a:latin typeface="Arial" charset="0"/>
                <a:cs typeface="Times New Roman" pitchFamily="18" charset="0"/>
              </a:rPr>
              <a:t>dkowanie otrzymujemy obraz o kolorystyce zbli</a:t>
            </a:r>
            <a:r>
              <a:rPr lang="pl-PL" altLang="pl-PL" sz="1600">
                <a:latin typeface="Arial" charset="0"/>
              </a:rPr>
              <a:t>ż</a:t>
            </a:r>
            <a:r>
              <a:rPr lang="pl-PL" altLang="pl-PL" sz="1600">
                <a:latin typeface="Arial" charset="0"/>
                <a:cs typeface="Times New Roman" pitchFamily="18" charset="0"/>
              </a:rPr>
              <a:t>onej do odbieranej w naturalny sposób przez oko ludzkie. Tereny zurbanizowane przedstawione są w kolorze szaroniebieskim, na tle innych obszarów, widocznych w kolorze szarym – pola uprawne oraz czarnym - lasy.</a:t>
            </a:r>
            <a:r>
              <a:rPr lang="pl-PL" altLang="pl-PL" sz="1400">
                <a:latin typeface="Arial" charset="0"/>
              </a:rPr>
              <a:t> </a:t>
            </a:r>
            <a:endParaRPr lang="pl-PL" altLang="pl-PL" sz="1800">
              <a:latin typeface="Arial" charset="0"/>
            </a:endParaRP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00025"/>
            <a:ext cx="8229600" cy="638175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PRZETWARZANIE I PREZENTACJA OBRAZÓW RASTROWYCH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304800" y="881063"/>
            <a:ext cx="1828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600">
                <a:latin typeface="Arial" charset="0"/>
                <a:cs typeface="Times New Roman" pitchFamily="18" charset="0"/>
              </a:rPr>
              <a:t>2</a:t>
            </a:r>
            <a:r>
              <a:rPr lang="en-US" altLang="pl-PL" sz="1600">
                <a:latin typeface="Arial" charset="0"/>
                <a:cs typeface="Times New Roman" pitchFamily="18" charset="0"/>
              </a:rPr>
              <a:t>) </a:t>
            </a:r>
            <a:r>
              <a:rPr lang="en-US" altLang="pl-PL" sz="1600" i="1">
                <a:latin typeface="Arial" charset="0"/>
                <a:cs typeface="Times New Roman" pitchFamily="18" charset="0"/>
              </a:rPr>
              <a:t>false color</a:t>
            </a:r>
            <a:r>
              <a:rPr lang="pl-PL" altLang="pl-PL" sz="1400">
                <a:latin typeface="Arial" charset="0"/>
              </a:rPr>
              <a:t> </a:t>
            </a:r>
            <a:endParaRPr lang="pl-PL" altLang="pl-PL" sz="1800">
              <a:latin typeface="Arial" charset="0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2114550" y="971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38263"/>
            <a:ext cx="4757738" cy="475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5410200" y="1649413"/>
            <a:ext cx="3429000" cy="327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600">
                <a:latin typeface="Arial" charset="0"/>
                <a:cs typeface="Times New Roman" pitchFamily="18" charset="0"/>
              </a:rPr>
              <a:t>Przyporządkowanie zakresów: R – bliska podczerwień, G – średnia podczerwień, B – czerwony. Ta kombinacja pozwala tutaj na rozróżnienie różnych rodzajów roślinności. Obszary upraw widoczne są w różnych kolorach: różowym, czerwonym, pomarańczowym, jasnozielonym </a:t>
            </a:r>
            <a:br>
              <a:rPr lang="pl-PL" altLang="pl-PL" sz="1600">
                <a:latin typeface="Arial" charset="0"/>
              </a:rPr>
            </a:br>
            <a:r>
              <a:rPr lang="pl-PL" altLang="pl-PL" sz="1600">
                <a:latin typeface="Arial" charset="0"/>
                <a:cs typeface="Times New Roman" pitchFamily="18" charset="0"/>
              </a:rPr>
              <a:t>i szmaragdowozielonym, podczas gdy lasy występują w kolorze ciemnopomarańczowym, brązowym i czarnym.</a:t>
            </a:r>
            <a:r>
              <a:rPr lang="pl-PL" altLang="pl-PL" sz="1400">
                <a:latin typeface="Arial" charset="0"/>
              </a:rPr>
              <a:t> </a:t>
            </a:r>
            <a:endParaRPr lang="pl-PL" altLang="pl-PL" sz="1800">
              <a:latin typeface="Arial" charset="0"/>
            </a:endParaRP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638175"/>
          </a:xfrm>
          <a:noFill/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PRZETWARZANIE I PREZENTACJA OBRAZÓW RASTROWYCH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1520" y="297086"/>
            <a:ext cx="8640960" cy="53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pl-PL" altLang="pl-PL" b="1" dirty="0" err="1">
                <a:solidFill>
                  <a:srgbClr val="3333CC"/>
                </a:solidFill>
                <a:latin typeface="Arial" charset="0"/>
              </a:rPr>
              <a:t>Sateliatny</a:t>
            </a:r>
            <a:r>
              <a:rPr lang="pl-PL" altLang="pl-PL" b="1" dirty="0">
                <a:solidFill>
                  <a:srgbClr val="3333CC"/>
                </a:solidFill>
                <a:latin typeface="Arial" charset="0"/>
              </a:rPr>
              <a:t> monitoring </a:t>
            </a:r>
          </a:p>
          <a:p>
            <a:pPr algn="ctr"/>
            <a:r>
              <a:rPr lang="pl-PL" altLang="pl-PL" b="1" dirty="0">
                <a:solidFill>
                  <a:srgbClr val="3333CC"/>
                </a:solidFill>
                <a:latin typeface="Arial" charset="0"/>
              </a:rPr>
              <a:t>obszarów lądowych i atmosfery - zastosowania</a:t>
            </a:r>
            <a:endParaRPr lang="pl-PL" altLang="pl-PL" dirty="0">
              <a:solidFill>
                <a:srgbClr val="3333CC"/>
              </a:solidFill>
              <a:latin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1520" y="764704"/>
            <a:ext cx="8712968" cy="6170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spcBef>
                <a:spcPts val="150"/>
              </a:spcBef>
              <a:buFont typeface="Wingdings" pitchFamily="2" charset="2"/>
              <a:buChar char="§"/>
            </a:pPr>
            <a:r>
              <a:rPr lang="pl-PL" altLang="pl-PL" sz="2000" dirty="0">
                <a:latin typeface="Arial" charset="0"/>
              </a:rPr>
              <a:t>  obrazowanie i mapowanie topografii terenu (fotogrametria), w tym 3D</a:t>
            </a:r>
          </a:p>
          <a:p>
            <a:pPr>
              <a:spcBef>
                <a:spcPts val="150"/>
              </a:spcBef>
              <a:buFont typeface="Wingdings" pitchFamily="2" charset="2"/>
              <a:buChar char="§"/>
            </a:pPr>
            <a:r>
              <a:rPr lang="pl-PL" altLang="pl-PL" sz="2000" dirty="0">
                <a:latin typeface="Arial" charset="0"/>
              </a:rPr>
              <a:t>  rozpoznawanie i klasyfikacja rodzaju pokrycia i użytkowania terenu</a:t>
            </a:r>
          </a:p>
          <a:p>
            <a:pPr>
              <a:spcBef>
                <a:spcPts val="150"/>
              </a:spcBef>
              <a:buFont typeface="Wingdings" pitchFamily="2" charset="2"/>
              <a:buChar char="§"/>
            </a:pPr>
            <a:r>
              <a:rPr lang="pl-PL" altLang="pl-PL" sz="2000" dirty="0">
                <a:latin typeface="Arial" charset="0"/>
              </a:rPr>
              <a:t>  badania cyklu życiowego i kondycji roślin, monitoring gleb</a:t>
            </a:r>
          </a:p>
          <a:p>
            <a:pPr>
              <a:spcBef>
                <a:spcPts val="150"/>
              </a:spcBef>
              <a:buFont typeface="Wingdings" pitchFamily="2" charset="2"/>
              <a:buChar char="§"/>
            </a:pPr>
            <a:r>
              <a:rPr lang="pl-PL" altLang="pl-PL" sz="2000" dirty="0">
                <a:latin typeface="Arial" charset="0"/>
              </a:rPr>
              <a:t>  detekcja i klasyfikacja obiektów</a:t>
            </a:r>
          </a:p>
          <a:p>
            <a:pPr>
              <a:spcBef>
                <a:spcPts val="150"/>
              </a:spcBef>
              <a:buFont typeface="Wingdings" pitchFamily="2" charset="2"/>
              <a:buChar char="§"/>
            </a:pPr>
            <a:r>
              <a:rPr lang="pl-PL" altLang="pl-PL" sz="2000" dirty="0">
                <a:latin typeface="Arial" charset="0"/>
              </a:rPr>
              <a:t>  klasyfikacja rodzaju sceny</a:t>
            </a:r>
          </a:p>
          <a:p>
            <a:pPr>
              <a:spcBef>
                <a:spcPts val="150"/>
              </a:spcBef>
              <a:buFont typeface="Wingdings" pitchFamily="2" charset="2"/>
              <a:buChar char="§"/>
            </a:pPr>
            <a:r>
              <a:rPr lang="pl-PL" altLang="pl-PL" sz="2000" dirty="0">
                <a:latin typeface="Arial" charset="0"/>
              </a:rPr>
              <a:t>  pomiary parametrów fizycznych powierzchni Ziemi: temperatura, </a:t>
            </a:r>
            <a:br>
              <a:rPr lang="pl-PL" altLang="pl-PL" sz="2000" dirty="0">
                <a:latin typeface="Arial" charset="0"/>
              </a:rPr>
            </a:br>
            <a:r>
              <a:rPr lang="pl-PL" altLang="pl-PL" sz="2000" dirty="0">
                <a:latin typeface="Arial" charset="0"/>
              </a:rPr>
              <a:t>    wilgotność</a:t>
            </a:r>
          </a:p>
          <a:p>
            <a:pPr>
              <a:spcBef>
                <a:spcPts val="150"/>
              </a:spcBef>
              <a:buFont typeface="Wingdings" pitchFamily="2" charset="2"/>
              <a:buChar char="§"/>
            </a:pPr>
            <a:r>
              <a:rPr lang="pl-PL" altLang="pl-PL" sz="2000" dirty="0">
                <a:latin typeface="Arial" charset="0"/>
              </a:rPr>
              <a:t>  badania geologiczne, poszukiwanie złóż</a:t>
            </a:r>
          </a:p>
          <a:p>
            <a:pPr>
              <a:spcBef>
                <a:spcPts val="150"/>
              </a:spcBef>
              <a:buFont typeface="Wingdings" pitchFamily="2" charset="2"/>
              <a:buChar char="§"/>
            </a:pPr>
            <a:r>
              <a:rPr lang="pl-PL" altLang="pl-PL" sz="2000" dirty="0">
                <a:latin typeface="Arial" charset="0"/>
              </a:rPr>
              <a:t>  monitoring i badanie zmian w pokryciu śniegiem i lodem</a:t>
            </a:r>
          </a:p>
          <a:p>
            <a:pPr>
              <a:spcBef>
                <a:spcPts val="150"/>
              </a:spcBef>
              <a:buFont typeface="Wingdings" pitchFamily="2" charset="2"/>
              <a:buChar char="§"/>
            </a:pPr>
            <a:r>
              <a:rPr lang="pl-PL" altLang="pl-PL" sz="2000" dirty="0">
                <a:latin typeface="Arial" charset="0"/>
              </a:rPr>
              <a:t>  monitoring i badania parametrów fizycznych atmosfery – temperatura, </a:t>
            </a:r>
            <a:br>
              <a:rPr lang="pl-PL" altLang="pl-PL" sz="2000" dirty="0">
                <a:latin typeface="Arial" charset="0"/>
              </a:rPr>
            </a:br>
            <a:r>
              <a:rPr lang="pl-PL" altLang="pl-PL" sz="2000" dirty="0">
                <a:latin typeface="Arial" charset="0"/>
              </a:rPr>
              <a:t>    wilgotność</a:t>
            </a:r>
          </a:p>
          <a:p>
            <a:pPr>
              <a:spcBef>
                <a:spcPts val="150"/>
              </a:spcBef>
              <a:buFont typeface="Wingdings" pitchFamily="2" charset="2"/>
              <a:buChar char="§"/>
            </a:pPr>
            <a:r>
              <a:rPr lang="pl-PL" altLang="pl-PL" sz="2000" dirty="0">
                <a:latin typeface="Arial" charset="0"/>
              </a:rPr>
              <a:t>  monitoring chmur</a:t>
            </a:r>
          </a:p>
          <a:p>
            <a:pPr>
              <a:spcBef>
                <a:spcPts val="150"/>
              </a:spcBef>
              <a:buFont typeface="Wingdings" pitchFamily="2" charset="2"/>
              <a:buChar char="§"/>
            </a:pPr>
            <a:r>
              <a:rPr lang="pl-PL" altLang="pl-PL" sz="2000" dirty="0">
                <a:latin typeface="Arial" charset="0"/>
              </a:rPr>
              <a:t>  monitoring zjawisk atmosferycznych, np. wiatr, opady deszczu</a:t>
            </a:r>
          </a:p>
          <a:p>
            <a:pPr>
              <a:spcBef>
                <a:spcPts val="150"/>
              </a:spcBef>
              <a:buFont typeface="Wingdings" pitchFamily="2" charset="2"/>
              <a:buChar char="§"/>
            </a:pPr>
            <a:r>
              <a:rPr lang="pl-PL" altLang="pl-PL" sz="2000" dirty="0">
                <a:latin typeface="Arial" charset="0"/>
              </a:rPr>
              <a:t>  badania składu atmosfery – ozon, inne gazy</a:t>
            </a:r>
          </a:p>
          <a:p>
            <a:pPr>
              <a:spcBef>
                <a:spcPts val="150"/>
              </a:spcBef>
              <a:buFont typeface="Wingdings" pitchFamily="2" charset="2"/>
              <a:buChar char="§"/>
            </a:pPr>
            <a:r>
              <a:rPr lang="pl-PL" altLang="pl-PL" sz="2000" dirty="0">
                <a:latin typeface="Arial" charset="0"/>
              </a:rPr>
              <a:t>  detekcja i monitoring zanieczyszczeń</a:t>
            </a:r>
          </a:p>
          <a:p>
            <a:pPr>
              <a:spcBef>
                <a:spcPts val="150"/>
              </a:spcBef>
              <a:buFont typeface="Wingdings" pitchFamily="2" charset="2"/>
              <a:buChar char="§"/>
            </a:pPr>
            <a:r>
              <a:rPr lang="pl-PL" altLang="pl-PL" sz="2000" dirty="0">
                <a:latin typeface="Arial" charset="0"/>
              </a:rPr>
              <a:t>  monitoring długofalowych zmian w topografii terenu (np. urbanizacja), w </a:t>
            </a:r>
            <a:br>
              <a:rPr lang="pl-PL" altLang="pl-PL" sz="2000" dirty="0">
                <a:latin typeface="Arial" charset="0"/>
              </a:rPr>
            </a:br>
            <a:r>
              <a:rPr lang="pl-PL" altLang="pl-PL" sz="2000" dirty="0">
                <a:latin typeface="Arial" charset="0"/>
              </a:rPr>
              <a:t>    zasięgu roślinności itp.</a:t>
            </a:r>
          </a:p>
          <a:p>
            <a:pPr>
              <a:spcBef>
                <a:spcPts val="150"/>
              </a:spcBef>
              <a:buFont typeface="Wingdings" pitchFamily="2" charset="2"/>
              <a:buChar char="§"/>
            </a:pPr>
            <a:r>
              <a:rPr lang="pl-PL" altLang="pl-PL" sz="2000" dirty="0">
                <a:latin typeface="Arial" charset="0"/>
              </a:rPr>
              <a:t>  zastosowania militarne</a:t>
            </a:r>
          </a:p>
        </p:txBody>
      </p:sp>
    </p:spTree>
    <p:extLst>
      <p:ext uri="{BB962C8B-B14F-4D97-AF65-F5344CB8AC3E}">
        <p14:creationId xmlns:p14="http://schemas.microsoft.com/office/powerpoint/2010/main" val="3443348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1520" y="441294"/>
            <a:ext cx="8640960" cy="53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pl-PL" altLang="pl-PL" sz="2000" b="1" dirty="0">
                <a:solidFill>
                  <a:srgbClr val="3333CC"/>
                </a:solidFill>
                <a:latin typeface="Arial" charset="0"/>
              </a:rPr>
              <a:t>Przetwarzanie obrazu satelitarnego</a:t>
            </a:r>
            <a:endParaRPr lang="pl-PL" altLang="pl-PL" sz="2000" dirty="0">
              <a:solidFill>
                <a:srgbClr val="3333CC"/>
              </a:solidFill>
              <a:latin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1520" y="1202986"/>
            <a:ext cx="8712968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altLang="pl-PL" sz="2000" dirty="0">
                <a:latin typeface="Arial" charset="0"/>
              </a:rPr>
              <a:t>Korekcja radiometryczna – kompensacja niedoskonałości charakterystyk detektorów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altLang="pl-PL" sz="2000" dirty="0">
                <a:latin typeface="Arial" charset="0"/>
              </a:rPr>
              <a:t>Korekcja radiometryczna – kompensacja wpływu atmosfery </a:t>
            </a:r>
            <a:br>
              <a:rPr lang="pl-PL" altLang="pl-PL" sz="2000" dirty="0">
                <a:latin typeface="Arial" charset="0"/>
              </a:rPr>
            </a:br>
            <a:r>
              <a:rPr lang="pl-PL" altLang="pl-PL" sz="2000" dirty="0">
                <a:latin typeface="Arial" charset="0"/>
              </a:rPr>
              <a:t>(wielokrotne rozpraszanie, aerozole, cienkie warstwy chmur)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altLang="pl-PL" sz="2000" dirty="0">
                <a:latin typeface="Arial" charset="0"/>
              </a:rPr>
              <a:t>Korekcja geometryczna i </a:t>
            </a:r>
            <a:r>
              <a:rPr lang="pl-PL" altLang="pl-PL" sz="2000" dirty="0" err="1">
                <a:latin typeface="Arial" charset="0"/>
              </a:rPr>
              <a:t>georeferencja</a:t>
            </a:r>
            <a:endParaRPr lang="pl-PL" altLang="pl-PL" sz="2000" dirty="0">
              <a:latin typeface="Arial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altLang="pl-PL" sz="2000" dirty="0">
                <a:latin typeface="Arial" charset="0"/>
              </a:rPr>
              <a:t>Wizualizacja obrazu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altLang="pl-PL" sz="2000" dirty="0">
                <a:latin typeface="Arial" charset="0"/>
              </a:rPr>
              <a:t>Mozaikowanie – składanie i nakładanie obrazów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altLang="pl-PL" sz="2000" i="1" dirty="0" err="1">
                <a:latin typeface="Arial" charset="0"/>
              </a:rPr>
              <a:t>Pansharpening</a:t>
            </a:r>
            <a:r>
              <a:rPr lang="pl-PL" altLang="pl-PL" sz="2000" dirty="0">
                <a:latin typeface="Arial" charset="0"/>
              </a:rPr>
              <a:t> – łączenie w jeden obraz informacji z obrazu jednozakresowego (panchromatycznego) o wyższej rozdzielczości przestrzennej z informacją z obrazu wielozakresowego o niższej rozdzielczości przestrzennej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altLang="pl-PL" sz="2000" dirty="0">
                <a:latin typeface="Arial" charset="0"/>
              </a:rPr>
              <a:t>Przetwarzanie histogramu obrazu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altLang="pl-PL" sz="2000" dirty="0">
                <a:latin typeface="Arial" charset="0"/>
              </a:rPr>
              <a:t>Filtracja przestrzenna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altLang="pl-PL" sz="2000" dirty="0">
                <a:latin typeface="Arial" charset="0"/>
              </a:rPr>
              <a:t>Segmentacja i klasyfikacja obrazu</a:t>
            </a:r>
          </a:p>
        </p:txBody>
      </p:sp>
    </p:spTree>
    <p:extLst>
      <p:ext uri="{BB962C8B-B14F-4D97-AF65-F5344CB8AC3E}">
        <p14:creationId xmlns:p14="http://schemas.microsoft.com/office/powerpoint/2010/main" val="2401988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943100" y="165100"/>
            <a:ext cx="52593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KOREKCJA RADIOMETRYCZNA OBRAZU</a:t>
            </a: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1408113" y="563563"/>
            <a:ext cx="632618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„Zgrubna” korekcja wpływu atmosfery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2000" b="1">
              <a:solidFill>
                <a:schemeClr val="accent2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2000" b="1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575" y="1184275"/>
            <a:ext cx="3506788" cy="538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842963" y="520700"/>
            <a:ext cx="74580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KOREKCJA GEOMETRYCZNA OBRAZU </a:t>
            </a:r>
            <a:br>
              <a:rPr lang="pl-PL" altLang="pl-PL" sz="2000" b="1">
                <a:solidFill>
                  <a:schemeClr val="accent2"/>
                </a:solidFill>
                <a:latin typeface="Arial" charset="0"/>
              </a:rPr>
            </a:b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I REJESTRACJA W ODWZOROWANIU KARTOGRAFICZNYM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1187450" y="2125125"/>
            <a:ext cx="7058025" cy="2377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45000"/>
              </a:spcBef>
            </a:pPr>
            <a:r>
              <a:rPr lang="pl-PL" altLang="pl-PL" sz="1800" dirty="0">
                <a:latin typeface="Arial" charset="0"/>
              </a:rPr>
              <a:t>  Porównywanie obrazów</a:t>
            </a:r>
          </a:p>
          <a:p>
            <a:pPr eaLnBrk="1" hangingPunct="1">
              <a:spcBef>
                <a:spcPct val="45000"/>
              </a:spcBef>
            </a:pPr>
            <a:r>
              <a:rPr lang="pl-PL" altLang="pl-PL" sz="1800" dirty="0">
                <a:latin typeface="Arial" charset="0"/>
              </a:rPr>
              <a:t>  Łączenie obrazów (mozaikowanie)</a:t>
            </a:r>
          </a:p>
          <a:p>
            <a:pPr eaLnBrk="1" hangingPunct="1">
              <a:spcBef>
                <a:spcPct val="45000"/>
              </a:spcBef>
            </a:pPr>
            <a:r>
              <a:rPr lang="pl-PL" altLang="pl-PL" sz="1800" dirty="0">
                <a:latin typeface="Arial" charset="0"/>
              </a:rPr>
              <a:t>  Składanie warstw (algebra obrazu)</a:t>
            </a:r>
          </a:p>
          <a:p>
            <a:pPr eaLnBrk="1" hangingPunct="1">
              <a:spcBef>
                <a:spcPct val="45000"/>
              </a:spcBef>
            </a:pPr>
            <a:r>
              <a:rPr lang="pl-PL" altLang="pl-PL" sz="1800" dirty="0">
                <a:latin typeface="Arial" charset="0"/>
              </a:rPr>
              <a:t>  Pomiary odległości itp. na podstawie obrazu</a:t>
            </a:r>
          </a:p>
          <a:p>
            <a:pPr eaLnBrk="1" hangingPunct="1">
              <a:spcBef>
                <a:spcPct val="45000"/>
              </a:spcBef>
            </a:pPr>
            <a:r>
              <a:rPr lang="pl-PL" altLang="pl-PL" sz="1800" dirty="0">
                <a:latin typeface="Arial" charset="0"/>
              </a:rPr>
              <a:t>  Tworzenie map</a:t>
            </a:r>
          </a:p>
          <a:p>
            <a:pPr eaLnBrk="1" hangingPunct="1">
              <a:spcBef>
                <a:spcPct val="45000"/>
              </a:spcBef>
            </a:pPr>
            <a:r>
              <a:rPr lang="pl-PL" altLang="pl-PL" sz="1800" dirty="0">
                <a:latin typeface="Arial" charset="0"/>
              </a:rPr>
              <a:t>  Integracja z innymi danymi </a:t>
            </a:r>
            <a:r>
              <a:rPr lang="pl-PL" altLang="pl-PL" sz="1800" dirty="0" err="1">
                <a:latin typeface="Arial" charset="0"/>
              </a:rPr>
              <a:t>geoprzestrzennymi</a:t>
            </a:r>
            <a:endParaRPr lang="pl-PL" altLang="pl-PL" sz="1800" dirty="0">
              <a:latin typeface="Arial" charset="0"/>
            </a:endParaRP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155700" y="1638300"/>
            <a:ext cx="1136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latin typeface="Arial" charset="0"/>
              </a:rPr>
              <a:t>Powody: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570038" y="115888"/>
            <a:ext cx="6048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ZASTOSOWANIA SYSTEMÓW SATELITARNYCH</a:t>
            </a: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893763" y="623888"/>
            <a:ext cx="4248150" cy="597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45000"/>
              </a:spcBef>
            </a:pPr>
            <a:r>
              <a:rPr lang="pl-PL" altLang="pl-PL" sz="1200" b="1">
                <a:latin typeface="Arial" charset="0"/>
              </a:rPr>
              <a:t> Telekomunikacja satelitarna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pl-PL" altLang="pl-PL" sz="1200">
                <a:latin typeface="Arial" charset="0"/>
              </a:rPr>
              <a:t>- telewizja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pl-PL" altLang="pl-PL" sz="1200">
                <a:latin typeface="Arial" charset="0"/>
              </a:rPr>
              <a:t>- Internet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Char char="-"/>
            </a:pPr>
            <a:r>
              <a:rPr lang="pl-PL" altLang="pl-PL" sz="1200">
                <a:latin typeface="Arial" charset="0"/>
              </a:rPr>
              <a:t> telefonia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Char char="-"/>
            </a:pPr>
            <a:r>
              <a:rPr lang="pl-PL" altLang="pl-PL" sz="1200">
                <a:latin typeface="Arial" charset="0"/>
              </a:rPr>
              <a:t> telekomunikacja jako komponent innych systemów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Char char="-"/>
            </a:pPr>
            <a:r>
              <a:rPr lang="pl-PL" altLang="pl-PL" sz="1200">
                <a:latin typeface="Arial" charset="0"/>
              </a:rPr>
              <a:t> zastosowania dedykowane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Char char="-"/>
            </a:pPr>
            <a:r>
              <a:rPr lang="pl-PL" altLang="pl-PL" sz="1200">
                <a:latin typeface="Arial" charset="0"/>
              </a:rPr>
              <a:t> ...</a:t>
            </a:r>
          </a:p>
          <a:p>
            <a:pPr eaLnBrk="1" hangingPunct="1">
              <a:lnSpc>
                <a:spcPct val="110000"/>
              </a:lnSpc>
              <a:spcBef>
                <a:spcPct val="80000"/>
              </a:spcBef>
            </a:pPr>
            <a:r>
              <a:rPr lang="pl-PL" altLang="pl-PL" sz="1200">
                <a:latin typeface="Arial" charset="0"/>
              </a:rPr>
              <a:t> </a:t>
            </a:r>
            <a:r>
              <a:rPr lang="pl-PL" altLang="pl-PL" sz="1200" b="1">
                <a:latin typeface="Arial" charset="0"/>
              </a:rPr>
              <a:t>Nawigacja satelitarna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Char char="-"/>
            </a:pPr>
            <a:r>
              <a:rPr lang="pl-PL" altLang="pl-PL" sz="1200">
                <a:latin typeface="Arial" charset="0"/>
              </a:rPr>
              <a:t> GPS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Char char="-"/>
            </a:pPr>
            <a:r>
              <a:rPr lang="pl-PL" altLang="pl-PL" sz="1200">
                <a:latin typeface="Arial" charset="0"/>
              </a:rPr>
              <a:t> GLONASS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Char char="-"/>
            </a:pPr>
            <a:r>
              <a:rPr lang="pl-PL" altLang="pl-PL" sz="1200">
                <a:latin typeface="Arial" charset="0"/>
              </a:rPr>
              <a:t> GALILEO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Char char="-"/>
            </a:pPr>
            <a:r>
              <a:rPr lang="pl-PL" altLang="pl-PL" sz="1200">
                <a:latin typeface="Arial" charset="0"/>
              </a:rPr>
              <a:t> ..</a:t>
            </a:r>
          </a:p>
          <a:p>
            <a:pPr eaLnBrk="1" hangingPunct="1">
              <a:lnSpc>
                <a:spcPct val="110000"/>
              </a:lnSpc>
              <a:spcBef>
                <a:spcPct val="80000"/>
              </a:spcBef>
            </a:pPr>
            <a:r>
              <a:rPr lang="pl-PL" altLang="pl-PL" sz="1200" b="1">
                <a:latin typeface="Arial" charset="0"/>
              </a:rPr>
              <a:t> Teledetekcja satelitarna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Char char="-"/>
            </a:pPr>
            <a:r>
              <a:rPr lang="pl-PL" altLang="pl-PL" sz="1200">
                <a:latin typeface="Arial" charset="0"/>
              </a:rPr>
              <a:t> monitoring powierzchni lądu i oceanów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Char char="-"/>
            </a:pPr>
            <a:r>
              <a:rPr lang="pl-PL" altLang="pl-PL" sz="1200">
                <a:latin typeface="Arial" charset="0"/>
              </a:rPr>
              <a:t> monitoring atmosfery i prognozowanie pogody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Char char="-"/>
            </a:pPr>
            <a:r>
              <a:rPr lang="pl-PL" altLang="pl-PL" sz="1200">
                <a:latin typeface="Arial" charset="0"/>
              </a:rPr>
              <a:t> pomiary topografii terenu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Char char="-"/>
            </a:pPr>
            <a:r>
              <a:rPr lang="pl-PL" altLang="pl-PL" sz="1200">
                <a:latin typeface="Arial" charset="0"/>
              </a:rPr>
              <a:t> geologia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Char char="-"/>
            </a:pPr>
            <a:r>
              <a:rPr lang="pl-PL" altLang="pl-PL" sz="1200">
                <a:latin typeface="Arial" charset="0"/>
              </a:rPr>
              <a:t> monitoring zagrożeń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Char char="-"/>
            </a:pPr>
            <a:r>
              <a:rPr lang="pl-PL" altLang="pl-PL" sz="1200">
                <a:latin typeface="Arial" charset="0"/>
              </a:rPr>
              <a:t> zastosowania militarne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Char char="-"/>
            </a:pPr>
            <a:r>
              <a:rPr lang="pl-PL" altLang="pl-PL" sz="1200">
                <a:latin typeface="Arial" charset="0"/>
              </a:rPr>
              <a:t> ...</a:t>
            </a:r>
          </a:p>
          <a:p>
            <a:pPr eaLnBrk="1" hangingPunct="1">
              <a:lnSpc>
                <a:spcPct val="110000"/>
              </a:lnSpc>
              <a:spcBef>
                <a:spcPct val="80000"/>
              </a:spcBef>
            </a:pPr>
            <a:r>
              <a:rPr lang="pl-PL" altLang="pl-PL" sz="1200" b="1">
                <a:latin typeface="Arial" charset="0"/>
              </a:rPr>
              <a:t> Inne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Char char="-"/>
            </a:pPr>
            <a:r>
              <a:rPr lang="pl-PL" altLang="pl-PL" sz="1200">
                <a:latin typeface="Arial" charset="0"/>
              </a:rPr>
              <a:t> eksploracja bliskiej przestrzeni kosmicznej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Char char="-"/>
            </a:pPr>
            <a:r>
              <a:rPr lang="pl-PL" altLang="pl-PL" sz="1200">
                <a:latin typeface="Arial" charset="0"/>
              </a:rPr>
              <a:t> badania dalekiej przestrzeni kosmicznej (astronomia</a:t>
            </a:r>
            <a:br>
              <a:rPr lang="pl-PL" altLang="pl-PL" sz="1200">
                <a:latin typeface="Arial" charset="0"/>
              </a:rPr>
            </a:br>
            <a:r>
              <a:rPr lang="pl-PL" altLang="pl-PL" sz="1200">
                <a:latin typeface="Arial" charset="0"/>
              </a:rPr>
              <a:t>    satelitarna)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Char char="-"/>
            </a:pPr>
            <a:r>
              <a:rPr lang="pl-PL" altLang="pl-PL" sz="1200">
                <a:latin typeface="Arial" charset="0"/>
              </a:rPr>
              <a:t> grawimetria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Char char="-"/>
            </a:pPr>
            <a:r>
              <a:rPr lang="pl-PL" altLang="pl-PL" sz="1200">
                <a:latin typeface="Arial" charset="0"/>
              </a:rPr>
              <a:t> technologie wykorzystujące warunki kosmiczne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Char char="-"/>
            </a:pPr>
            <a:r>
              <a:rPr lang="pl-PL" altLang="pl-PL" sz="1200">
                <a:latin typeface="Arial" charset="0"/>
              </a:rPr>
              <a:t> ...</a:t>
            </a:r>
            <a:endParaRPr lang="pl-PL" altLang="pl-PL" sz="1200" b="1">
              <a:latin typeface="Arial" charset="0"/>
            </a:endParaRPr>
          </a:p>
        </p:txBody>
      </p:sp>
      <p:pic>
        <p:nvPicPr>
          <p:cNvPr id="6148" name="Picture 5" descr="Satellite-Communication-Techn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13" y="558800"/>
            <a:ext cx="2016125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Znalezione obrazy dla zapytania satellite navig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13" y="2049463"/>
            <a:ext cx="2016125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9" descr="Znalezione obrazy dla zapytania satellite earth observ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827463"/>
            <a:ext cx="2232025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1" descr="This illustration shows the NASA/ESA Hubble Space Telescope in its high orbit, 370 miles (600 kilometres) above Earth. Image credit: European Space Agency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5229225"/>
            <a:ext cx="223202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269875" y="685800"/>
            <a:ext cx="8604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  <a:cs typeface="Times New Roman" pitchFamily="18" charset="0"/>
              </a:rPr>
              <a:t>CZYNNIKI POWODUJ</a:t>
            </a: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Ą</a:t>
            </a:r>
            <a:r>
              <a:rPr lang="pl-PL" altLang="pl-PL" sz="2000" b="1">
                <a:solidFill>
                  <a:schemeClr val="accent2"/>
                </a:solidFill>
                <a:latin typeface="Arial" charset="0"/>
                <a:cs typeface="Times New Roman" pitchFamily="18" charset="0"/>
              </a:rPr>
              <a:t>CE GEOMETRYCZNE DEFORMACJE OBRAZU</a:t>
            </a: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 </a:t>
            </a: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1611313" y="1538288"/>
            <a:ext cx="6148387" cy="318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-1809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45000"/>
              </a:spcBef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·</a:t>
            </a:r>
            <a:r>
              <a:rPr lang="pl-PL" altLang="pl-PL" sz="1800">
                <a:solidFill>
                  <a:srgbClr val="000000"/>
                </a:solidFill>
                <a:cs typeface="Times New Roman" pitchFamily="18" charset="0"/>
              </a:rPr>
              <a:t>     </a:t>
            </a:r>
            <a:r>
              <a:rPr lang="pl-PL" altLang="pl-PL" sz="18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ruch obrotowy Ziemi</a:t>
            </a:r>
          </a:p>
          <a:p>
            <a:pPr>
              <a:spcBef>
                <a:spcPct val="45000"/>
              </a:spcBef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·</a:t>
            </a:r>
            <a:r>
              <a:rPr lang="pl-PL" altLang="pl-PL" sz="1800">
                <a:solidFill>
                  <a:srgbClr val="000000"/>
                </a:solidFill>
                <a:cs typeface="Times New Roman" pitchFamily="18" charset="0"/>
              </a:rPr>
              <a:t>     </a:t>
            </a:r>
            <a:r>
              <a:rPr lang="pl-PL" altLang="pl-PL" sz="18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różnice w odległości i kącie patrzenia dla różnych</a:t>
            </a:r>
            <a:br>
              <a:rPr lang="pl-PL" altLang="pl-PL" sz="1800">
                <a:solidFill>
                  <a:srgbClr val="000000"/>
                </a:solidFill>
              </a:rPr>
            </a:br>
            <a:r>
              <a:rPr lang="pl-PL" altLang="pl-PL" sz="1800">
                <a:solidFill>
                  <a:srgbClr val="000000"/>
                </a:solidFill>
              </a:rPr>
              <a:t>   </a:t>
            </a:r>
            <a:r>
              <a:rPr lang="pl-PL" altLang="pl-PL" sz="18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fragmentów sceny</a:t>
            </a:r>
          </a:p>
          <a:p>
            <a:pPr>
              <a:spcBef>
                <a:spcPct val="45000"/>
              </a:spcBef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·</a:t>
            </a:r>
            <a:r>
              <a:rPr lang="pl-PL" altLang="pl-PL" sz="1800">
                <a:solidFill>
                  <a:srgbClr val="000000"/>
                </a:solidFill>
                <a:cs typeface="Times New Roman" pitchFamily="18" charset="0"/>
              </a:rPr>
              <a:t>     </a:t>
            </a:r>
            <a:r>
              <a:rPr lang="pl-PL" altLang="pl-PL" sz="18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zakrzywienie powierzchni Ziemi</a:t>
            </a:r>
          </a:p>
          <a:p>
            <a:pPr>
              <a:spcBef>
                <a:spcPct val="45000"/>
              </a:spcBef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·</a:t>
            </a:r>
            <a:r>
              <a:rPr lang="pl-PL" altLang="pl-PL" sz="1800">
                <a:solidFill>
                  <a:srgbClr val="000000"/>
                </a:solidFill>
                <a:cs typeface="Times New Roman" pitchFamily="18" charset="0"/>
              </a:rPr>
              <a:t>     </a:t>
            </a:r>
            <a:r>
              <a:rPr lang="pl-PL" altLang="pl-PL" sz="18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skończony czas trwania skanu aktywnego w skanerach</a:t>
            </a:r>
            <a:br>
              <a:rPr lang="pl-PL" altLang="pl-PL" sz="1800">
                <a:solidFill>
                  <a:srgbClr val="000000"/>
                </a:solidFill>
              </a:rPr>
            </a:br>
            <a:r>
              <a:rPr lang="pl-PL" altLang="pl-PL" sz="1800">
                <a:solidFill>
                  <a:srgbClr val="000000"/>
                </a:solidFill>
              </a:rPr>
              <a:t>   </a:t>
            </a:r>
            <a:r>
              <a:rPr lang="pl-PL" altLang="pl-PL" sz="18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optyczno-mechanicznych</a:t>
            </a:r>
          </a:p>
          <a:p>
            <a:pPr>
              <a:spcBef>
                <a:spcPct val="45000"/>
              </a:spcBef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·</a:t>
            </a:r>
            <a:r>
              <a:rPr lang="pl-PL" altLang="pl-PL" sz="1800">
                <a:solidFill>
                  <a:srgbClr val="000000"/>
                </a:solidFill>
                <a:cs typeface="Times New Roman" pitchFamily="18" charset="0"/>
              </a:rPr>
              <a:t>     </a:t>
            </a:r>
            <a:r>
              <a:rPr lang="pl-PL" altLang="pl-PL" sz="18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zmienność wysokości, prędkości i ustawienia platformy</a:t>
            </a:r>
            <a:br>
              <a:rPr lang="pl-PL" altLang="pl-PL" sz="1800">
                <a:solidFill>
                  <a:srgbClr val="000000"/>
                </a:solidFill>
              </a:rPr>
            </a:br>
            <a:r>
              <a:rPr lang="pl-PL" altLang="pl-PL" sz="1800">
                <a:solidFill>
                  <a:srgbClr val="000000"/>
                </a:solidFill>
              </a:rPr>
              <a:t>  </a:t>
            </a:r>
            <a:r>
              <a:rPr lang="pl-PL" altLang="pl-PL" sz="18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sensorów względem powierzchni Ziemi</a:t>
            </a:r>
          </a:p>
          <a:p>
            <a:pPr>
              <a:spcBef>
                <a:spcPct val="45000"/>
              </a:spcBef>
              <a:buFontTx/>
              <a:buNone/>
            </a:pPr>
            <a:endParaRPr lang="pl-PL" altLang="pl-PL" sz="1800">
              <a:latin typeface="Arial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269875" y="685800"/>
            <a:ext cx="8604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  <a:cs typeface="Times New Roman" pitchFamily="18" charset="0"/>
              </a:rPr>
              <a:t>CZYNNIKI POWODUJ</a:t>
            </a: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Ą</a:t>
            </a:r>
            <a:r>
              <a:rPr lang="pl-PL" altLang="pl-PL" sz="2000" b="1">
                <a:solidFill>
                  <a:schemeClr val="accent2"/>
                </a:solidFill>
                <a:latin typeface="Arial" charset="0"/>
                <a:cs typeface="Times New Roman" pitchFamily="18" charset="0"/>
              </a:rPr>
              <a:t>CE GEOMETRYCZNE DEFORMACJE OBRAZU</a:t>
            </a: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 </a:t>
            </a: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2970213" y="1446213"/>
            <a:ext cx="3371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Wpływ ruchu obrotowego Ziemi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2390775"/>
            <a:ext cx="6477000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269875" y="228600"/>
            <a:ext cx="8604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  <a:cs typeface="Times New Roman" pitchFamily="18" charset="0"/>
              </a:rPr>
              <a:t>CZYNNIKI POWODUJ</a:t>
            </a: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Ą</a:t>
            </a:r>
            <a:r>
              <a:rPr lang="pl-PL" altLang="pl-PL" sz="2000" b="1">
                <a:solidFill>
                  <a:schemeClr val="accent2"/>
                </a:solidFill>
                <a:latin typeface="Arial" charset="0"/>
                <a:cs typeface="Times New Roman" pitchFamily="18" charset="0"/>
              </a:rPr>
              <a:t>CE GEOMETRYCZNE DEFORMACJE OBRAZU</a:t>
            </a: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 </a:t>
            </a: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587375" y="4016375"/>
            <a:ext cx="34163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-1809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45000"/>
              </a:spcBef>
              <a:buFontTx/>
              <a:buNone/>
            </a:pPr>
            <a:r>
              <a:rPr lang="pl-PL" altLang="pl-PL" sz="1600">
                <a:solidFill>
                  <a:srgbClr val="000000"/>
                </a:solidFill>
              </a:rPr>
              <a:t>   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Zmienność ustawienia sensorów względem powierzchni Ziemi</a:t>
            </a:r>
          </a:p>
          <a:p>
            <a:pPr algn="ctr">
              <a:spcBef>
                <a:spcPct val="45000"/>
              </a:spcBef>
              <a:buFontTx/>
              <a:buNone/>
            </a:pPr>
            <a:endParaRPr lang="pl-PL" altLang="pl-PL" sz="1600">
              <a:latin typeface="Arial" charset="0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381000" y="698500"/>
            <a:ext cx="37338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Różnice w odległości i kącie patrzenia dla różnych</a:t>
            </a:r>
            <a:r>
              <a:rPr lang="pl-PL" altLang="pl-PL" sz="1600">
                <a:solidFill>
                  <a:srgbClr val="000000"/>
                </a:solidFill>
              </a:rPr>
              <a:t> f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ragmentów sceny (zniekształcenia panoramiczne)</a:t>
            </a: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5335588" y="698500"/>
            <a:ext cx="30464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45000"/>
              </a:spcBef>
              <a:buFontTx/>
              <a:buNone/>
            </a:pP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Zakrzywienie powierzchni Ziemi</a:t>
            </a: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6105525" y="4016375"/>
            <a:ext cx="1504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45000"/>
              </a:spcBef>
              <a:buFontTx/>
              <a:buNone/>
            </a:pP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Rzeźba terenu</a:t>
            </a:r>
          </a:p>
        </p:txBody>
      </p:sp>
      <p:graphicFrame>
        <p:nvGraphicFramePr>
          <p:cNvPr id="30727" name="Object 7"/>
          <p:cNvGraphicFramePr>
            <a:graphicFrameLocks noChangeAspect="1"/>
          </p:cNvGraphicFramePr>
          <p:nvPr/>
        </p:nvGraphicFramePr>
        <p:xfrm>
          <a:off x="685800" y="1570038"/>
          <a:ext cx="3609975" cy="208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8" name="Obraz - mapa bitowa" r:id="rId3" imgW="3610479" imgH="2429214" progId="Obraz.Paint">
                  <p:embed/>
                </p:oleObj>
              </mc:Choice>
              <mc:Fallback>
                <p:oleObj name="Obraz - mapa bitowa" r:id="rId3" imgW="3610479" imgH="2429214" progId="Obraz.Paint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4079"/>
                      <a:stretch>
                        <a:fillRect/>
                      </a:stretch>
                    </p:blipFill>
                    <p:spPr bwMode="auto">
                      <a:xfrm>
                        <a:off x="685800" y="1570038"/>
                        <a:ext cx="3609975" cy="2087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8" name="Object 8"/>
          <p:cNvGraphicFramePr>
            <a:graphicFrameLocks noChangeAspect="1"/>
          </p:cNvGraphicFramePr>
          <p:nvPr/>
        </p:nvGraphicFramePr>
        <p:xfrm>
          <a:off x="4927600" y="4576763"/>
          <a:ext cx="3886200" cy="192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9" name="Obraz - mapa bitowa" r:id="rId5" imgW="3885714" imgH="2266667" progId="Obraz.Paint">
                  <p:embed/>
                </p:oleObj>
              </mc:Choice>
              <mc:Fallback>
                <p:oleObj name="Obraz - mapa bitowa" r:id="rId5" imgW="3885714" imgH="2266667" progId="Obraz.Paint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5088"/>
                      <a:stretch>
                        <a:fillRect/>
                      </a:stretch>
                    </p:blipFill>
                    <p:spPr bwMode="auto">
                      <a:xfrm>
                        <a:off x="4927600" y="4576763"/>
                        <a:ext cx="3886200" cy="1925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9" name="Rectangle 9"/>
          <p:cNvSpPr>
            <a:spLocks noChangeArrowheads="1"/>
          </p:cNvSpPr>
          <p:nvPr/>
        </p:nvSpPr>
        <p:spPr bwMode="auto">
          <a:xfrm>
            <a:off x="1851025" y="3543300"/>
            <a:ext cx="1476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400" b="1">
                <a:solidFill>
                  <a:srgbClr val="000000"/>
                </a:solidFill>
                <a:latin typeface="Arial" charset="0"/>
              </a:rPr>
              <a:t>rozmiar piksela</a:t>
            </a:r>
          </a:p>
        </p:txBody>
      </p:sp>
      <p:graphicFrame>
        <p:nvGraphicFramePr>
          <p:cNvPr id="30730" name="Object 10"/>
          <p:cNvGraphicFramePr>
            <a:graphicFrameLocks noChangeAspect="1"/>
          </p:cNvGraphicFramePr>
          <p:nvPr/>
        </p:nvGraphicFramePr>
        <p:xfrm>
          <a:off x="5200650" y="1543050"/>
          <a:ext cx="3400425" cy="207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0" name="Obraz - mapa bitowa" r:id="rId7" imgW="3400900" imgH="2076740" progId="Obraz.Paint">
                  <p:embed/>
                </p:oleObj>
              </mc:Choice>
              <mc:Fallback>
                <p:oleObj name="Obraz - mapa bitowa" r:id="rId7" imgW="3400900" imgH="2076740" progId="Obraz.Paint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0650" y="1543050"/>
                        <a:ext cx="3400425" cy="207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31" name="Object 11"/>
          <p:cNvGraphicFramePr>
            <a:graphicFrameLocks noChangeAspect="1"/>
          </p:cNvGraphicFramePr>
          <p:nvPr/>
        </p:nvGraphicFramePr>
        <p:xfrm>
          <a:off x="169863" y="4819650"/>
          <a:ext cx="4351337" cy="122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1" name="Obraz - mapa bitowa" r:id="rId9" imgW="5095238" imgH="1438095" progId="Obraz.Paint">
                  <p:embed/>
                </p:oleObj>
              </mc:Choice>
              <mc:Fallback>
                <p:oleObj name="Obraz - mapa bitowa" r:id="rId9" imgW="5095238" imgH="1438095" progId="Obraz.Paint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863" y="4819650"/>
                        <a:ext cx="4351337" cy="1228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1030288" y="685800"/>
            <a:ext cx="71104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KOMPENSACJA I USUWANIE ZNIEKSZTAŁCEŃ OBRAZU</a:t>
            </a: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1611313" y="1538288"/>
            <a:ext cx="6148387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-1809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45000"/>
              </a:spcBef>
            </a:pPr>
            <a:r>
              <a:rPr lang="pl-PL" altLang="pl-PL" sz="2400">
                <a:solidFill>
                  <a:srgbClr val="000000"/>
                </a:solidFill>
              </a:rPr>
              <a:t>  </a:t>
            </a:r>
            <a:r>
              <a:rPr lang="pl-PL" altLang="pl-PL" sz="24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 samym urządzeniu</a:t>
            </a:r>
          </a:p>
          <a:p>
            <a:pPr>
              <a:spcBef>
                <a:spcPct val="45000"/>
              </a:spcBef>
            </a:pPr>
            <a:r>
              <a:rPr lang="pl-PL" altLang="pl-PL" sz="2400">
                <a:solidFill>
                  <a:srgbClr val="000000"/>
                </a:solidFill>
              </a:rPr>
              <a:t>  </a:t>
            </a:r>
            <a:r>
              <a:rPr lang="pl-PL" altLang="pl-PL" sz="24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 podstawie punktów kontrolnych</a:t>
            </a:r>
          </a:p>
          <a:p>
            <a:pPr>
              <a:spcBef>
                <a:spcPct val="45000"/>
              </a:spcBef>
            </a:pPr>
            <a:r>
              <a:rPr lang="pl-PL" altLang="pl-PL" sz="2400">
                <a:solidFill>
                  <a:srgbClr val="000000"/>
                </a:solidFill>
              </a:rPr>
              <a:t>  </a:t>
            </a:r>
            <a:r>
              <a:rPr lang="pl-PL" altLang="pl-PL" sz="24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 użyciem modelu geometrycznego</a:t>
            </a:r>
          </a:p>
          <a:p>
            <a:pPr>
              <a:spcBef>
                <a:spcPct val="45000"/>
              </a:spcBef>
            </a:pPr>
            <a:endParaRPr lang="pl-PL" altLang="pl-PL" sz="2400">
              <a:latin typeface="Arial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1065213" y="228600"/>
            <a:ext cx="7015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Korekcja geometryczna linii skanu LANDSAT 7 ETM+ 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2357438" y="4810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pic>
        <p:nvPicPr>
          <p:cNvPr id="32772" name="Picture 4" descr="sl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823913"/>
            <a:ext cx="4429125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457200" y="1006475"/>
            <a:ext cx="82296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TRANSFORMACJE GEOMETRYCZNE OBRAZU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762000" y="2085975"/>
            <a:ext cx="7315200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7325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pl-PL" altLang="pl-PL" sz="18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 </a:t>
            </a:r>
            <a:r>
              <a:rPr lang="pl-PL" altLang="pl-PL" sz="1800" b="1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Korekcja geometryczna</a:t>
            </a:r>
            <a:r>
              <a:rPr lang="pl-PL" altLang="pl-PL" sz="1800" b="1">
                <a:solidFill>
                  <a:srgbClr val="000000"/>
                </a:solidFill>
                <a:latin typeface="Arial" charset="0"/>
              </a:rPr>
              <a:t> (rektyfikacja)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endParaRPr lang="pl-PL" altLang="pl-PL" sz="1800" b="1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pl-PL" altLang="pl-PL" sz="18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usuwanie zniekształceń spowodowanych </a:t>
            </a:r>
            <a:r>
              <a:rPr lang="pl-PL" altLang="pl-PL" sz="1800">
                <a:solidFill>
                  <a:srgbClr val="000000"/>
                </a:solidFill>
                <a:latin typeface="Arial" charset="0"/>
              </a:rPr>
              <a:t>procesem rejestracji</a:t>
            </a:r>
            <a:br>
              <a:rPr lang="pl-PL" altLang="pl-PL" sz="1800">
                <a:solidFill>
                  <a:srgbClr val="000000"/>
                </a:solidFill>
                <a:latin typeface="Arial" charset="0"/>
              </a:rPr>
            </a:br>
            <a:r>
              <a:rPr lang="pl-PL" altLang="pl-PL" sz="1800">
                <a:solidFill>
                  <a:srgbClr val="000000"/>
                </a:solidFill>
                <a:latin typeface="Arial" charset="0"/>
              </a:rPr>
              <a:t> obrazu</a:t>
            </a:r>
            <a:r>
              <a:rPr lang="pl-PL" altLang="pl-PL" sz="18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, w tym </a:t>
            </a:r>
            <a:r>
              <a:rPr lang="pl-PL" altLang="pl-PL" sz="1800">
                <a:solidFill>
                  <a:srgbClr val="000000"/>
                </a:solidFill>
                <a:latin typeface="Arial" charset="0"/>
              </a:rPr>
              <a:t>związanych z geometrią sensora</a:t>
            </a:r>
          </a:p>
          <a:p>
            <a:pPr>
              <a:spcBef>
                <a:spcPct val="0"/>
              </a:spcBef>
            </a:pPr>
            <a:r>
              <a:rPr lang="pl-PL" altLang="pl-PL" sz="18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korekcje związane z nierównościami terenu</a:t>
            </a:r>
            <a:endParaRPr lang="pl-PL" altLang="pl-PL" sz="180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l-PL" altLang="pl-PL" sz="180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l-PL" altLang="pl-PL" sz="90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rgbClr val="000000"/>
                </a:solidFill>
                <a:latin typeface="Arial" charset="0"/>
              </a:rPr>
              <a:t>2. </a:t>
            </a:r>
            <a:r>
              <a:rPr lang="pl-PL" altLang="pl-PL" sz="1800" b="1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 </a:t>
            </a:r>
            <a:r>
              <a:rPr lang="pl-PL" altLang="pl-PL" sz="1800" b="1">
                <a:solidFill>
                  <a:srgbClr val="000000"/>
                </a:solidFill>
                <a:latin typeface="Arial" charset="0"/>
              </a:rPr>
              <a:t>Rejestracja obrazu w układzie współrzędnych przestrzennych </a:t>
            </a:r>
            <a:br>
              <a:rPr lang="pl-PL" altLang="pl-PL" sz="1800" b="1">
                <a:solidFill>
                  <a:srgbClr val="000000"/>
                </a:solidFill>
                <a:latin typeface="Arial" charset="0"/>
              </a:rPr>
            </a:br>
            <a:r>
              <a:rPr lang="pl-PL" altLang="pl-PL" sz="1800" b="1">
                <a:solidFill>
                  <a:srgbClr val="000000"/>
                </a:solidFill>
                <a:latin typeface="Arial" charset="0"/>
              </a:rPr>
              <a:t>(projekcji kartograficznej)</a:t>
            </a:r>
            <a:endParaRPr lang="pl-PL" altLang="pl-PL" sz="1800" b="1"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2466975" y="1804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pic>
        <p:nvPicPr>
          <p:cNvPr id="34819" name="Picture 3" descr="controlpoi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7315200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457200" y="177800"/>
            <a:ext cx="82296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ROLA PUNKTÓW KONTROLNYCH (GCP)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W TRANSFORMACJACH GEOMETRYCZNYCH OBRAZU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457200" y="863600"/>
            <a:ext cx="82296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TRANSFORMACJE GEOMETRYCZNE OBRAZU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1447800" y="1828800"/>
            <a:ext cx="6705600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30000"/>
              </a:lnSpc>
              <a:buFontTx/>
              <a:buNone/>
            </a:pPr>
            <a:r>
              <a:rPr lang="pl-PL" altLang="pl-PL" sz="1600" b="1">
                <a:solidFill>
                  <a:srgbClr val="000000"/>
                </a:solidFill>
                <a:latin typeface="Arial" charset="0"/>
              </a:rPr>
              <a:t>Informacje używane w korekcji geometrycznej i transformacjach obrazu:</a:t>
            </a:r>
            <a:endParaRPr lang="pl-PL" altLang="pl-PL" sz="1200" b="1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pl-PL" altLang="pl-PL" sz="1600">
                <a:solidFill>
                  <a:srgbClr val="000000"/>
                </a:solidFill>
                <a:latin typeface="Arial" charset="0"/>
              </a:rPr>
              <a:t> punkty kontrolne (GCP)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pl-PL" altLang="pl-PL" sz="1600">
                <a:solidFill>
                  <a:srgbClr val="000000"/>
                </a:solidFill>
                <a:latin typeface="Arial" charset="0"/>
              </a:rPr>
              <a:t> model sensora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pl-PL" altLang="pl-PL" sz="1600">
                <a:solidFill>
                  <a:srgbClr val="000000"/>
                </a:solidFill>
                <a:latin typeface="Arial" charset="0"/>
              </a:rPr>
              <a:t> model wysokości terenu (DEM – </a:t>
            </a:r>
            <a:r>
              <a:rPr lang="pl-PL" altLang="pl-PL" sz="1600" i="1">
                <a:solidFill>
                  <a:srgbClr val="000000"/>
                </a:solidFill>
                <a:latin typeface="Arial" charset="0"/>
              </a:rPr>
              <a:t>Digital Terrain Model</a:t>
            </a:r>
            <a:r>
              <a:rPr lang="pl-PL" altLang="pl-PL" sz="160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pl-PL" altLang="pl-PL" sz="1600">
                <a:solidFill>
                  <a:srgbClr val="000000"/>
                </a:solidFill>
                <a:latin typeface="Arial" charset="0"/>
              </a:rPr>
              <a:t> specyfikacja docelowego odwzorowania kartograficznego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pl-PL" altLang="pl-PL" sz="160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pl-PL" altLang="pl-PL" sz="1600" b="1">
                <a:solidFill>
                  <a:srgbClr val="000000"/>
                </a:solidFill>
                <a:latin typeface="Arial" charset="0"/>
              </a:rPr>
              <a:t>Czynności obliczeniowe: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pl-PL" altLang="pl-PL" sz="1600">
                <a:solidFill>
                  <a:srgbClr val="000000"/>
                </a:solidFill>
                <a:latin typeface="Arial" charset="0"/>
              </a:rPr>
              <a:t> transformacja współrzędnych (poziomych)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pl-PL" altLang="pl-PL" sz="1600">
                <a:solidFill>
                  <a:srgbClr val="000000"/>
                </a:solidFill>
                <a:latin typeface="Arial" charset="0"/>
              </a:rPr>
              <a:t> przepróbkowanie obrazu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457200" y="0"/>
            <a:ext cx="82296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TRANSFORMACJE WSPÓŁRZĘDNYCH</a:t>
            </a: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152400" y="304800"/>
            <a:ext cx="8839200" cy="476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600" b="1">
                <a:solidFill>
                  <a:srgbClr val="000000"/>
                </a:solidFill>
                <a:latin typeface="Arial" charset="0"/>
              </a:rPr>
              <a:t>Ogólnie:</a:t>
            </a:r>
            <a:endParaRPr lang="pl-PL" altLang="pl-PL" sz="1200" b="1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600" i="1">
                <a:solidFill>
                  <a:srgbClr val="000000"/>
                </a:solidFill>
                <a:latin typeface="Arial" charset="0"/>
              </a:rPr>
              <a:t> x</a:t>
            </a:r>
            <a:r>
              <a:rPr lang="pl-PL" altLang="pl-PL" sz="1600" i="1" baseline="-25000">
                <a:solidFill>
                  <a:srgbClr val="000000"/>
                </a:solidFill>
                <a:latin typeface="Arial" charset="0"/>
              </a:rPr>
              <a:t>new</a:t>
            </a:r>
            <a:r>
              <a:rPr lang="pl-PL" altLang="pl-PL" sz="1600">
                <a:solidFill>
                  <a:srgbClr val="000000"/>
                </a:solidFill>
                <a:latin typeface="Arial" charset="0"/>
              </a:rPr>
              <a:t> = </a:t>
            </a:r>
            <a:r>
              <a:rPr lang="pl-PL" altLang="pl-PL" sz="1600" i="1">
                <a:solidFill>
                  <a:srgbClr val="000000"/>
                </a:solidFill>
                <a:latin typeface="Arial" charset="0"/>
              </a:rPr>
              <a:t>f</a:t>
            </a:r>
            <a:r>
              <a:rPr lang="pl-PL" altLang="pl-PL" sz="1600" baseline="-25000">
                <a:solidFill>
                  <a:srgbClr val="000000"/>
                </a:solidFill>
                <a:latin typeface="Arial" charset="0"/>
              </a:rPr>
              <a:t>1</a:t>
            </a:r>
            <a:r>
              <a:rPr lang="pl-PL" altLang="pl-PL" sz="1600">
                <a:solidFill>
                  <a:srgbClr val="000000"/>
                </a:solidFill>
                <a:latin typeface="Arial" charset="0"/>
              </a:rPr>
              <a:t>(</a:t>
            </a:r>
            <a:r>
              <a:rPr lang="pl-PL" altLang="pl-PL" sz="1600" i="1">
                <a:solidFill>
                  <a:srgbClr val="000000"/>
                </a:solidFill>
                <a:latin typeface="Arial" charset="0"/>
              </a:rPr>
              <a:t>x</a:t>
            </a:r>
            <a:r>
              <a:rPr lang="pl-PL" altLang="pl-PL" sz="160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pl-PL" altLang="pl-PL" sz="1600" i="1">
                <a:solidFill>
                  <a:srgbClr val="000000"/>
                </a:solidFill>
                <a:latin typeface="Arial" charset="0"/>
              </a:rPr>
              <a:t>y</a:t>
            </a:r>
            <a:r>
              <a:rPr lang="pl-PL" altLang="pl-PL" sz="1600">
                <a:solidFill>
                  <a:srgbClr val="000000"/>
                </a:solidFill>
                <a:latin typeface="Arial" charset="0"/>
              </a:rPr>
              <a:t>)         </a:t>
            </a:r>
            <a:r>
              <a:rPr lang="pl-PL" altLang="pl-PL" sz="1600" i="1">
                <a:solidFill>
                  <a:srgbClr val="000000"/>
                </a:solidFill>
                <a:latin typeface="Arial" charset="0"/>
              </a:rPr>
              <a:t>y</a:t>
            </a:r>
            <a:r>
              <a:rPr lang="pl-PL" altLang="pl-PL" sz="1600" i="1" baseline="-25000">
                <a:solidFill>
                  <a:srgbClr val="000000"/>
                </a:solidFill>
                <a:latin typeface="Arial" charset="0"/>
              </a:rPr>
              <a:t>new</a:t>
            </a:r>
            <a:r>
              <a:rPr lang="pl-PL" altLang="pl-PL" sz="1600">
                <a:solidFill>
                  <a:srgbClr val="000000"/>
                </a:solidFill>
                <a:latin typeface="Arial" charset="0"/>
              </a:rPr>
              <a:t> = </a:t>
            </a:r>
            <a:r>
              <a:rPr lang="pl-PL" altLang="pl-PL" sz="1600" i="1">
                <a:solidFill>
                  <a:srgbClr val="000000"/>
                </a:solidFill>
                <a:latin typeface="Arial" charset="0"/>
              </a:rPr>
              <a:t>f</a:t>
            </a:r>
            <a:r>
              <a:rPr lang="pl-PL" altLang="pl-PL" sz="1600" baseline="-25000">
                <a:solidFill>
                  <a:srgbClr val="000000"/>
                </a:solidFill>
                <a:latin typeface="Arial" charset="0"/>
              </a:rPr>
              <a:t>2</a:t>
            </a:r>
            <a:r>
              <a:rPr lang="pl-PL" altLang="pl-PL" sz="1600">
                <a:solidFill>
                  <a:srgbClr val="000000"/>
                </a:solidFill>
                <a:latin typeface="Arial" charset="0"/>
              </a:rPr>
              <a:t>(</a:t>
            </a:r>
            <a:r>
              <a:rPr lang="pl-PL" altLang="pl-PL" sz="1600" i="1">
                <a:solidFill>
                  <a:srgbClr val="000000"/>
                </a:solidFill>
                <a:latin typeface="Arial" charset="0"/>
              </a:rPr>
              <a:t>x</a:t>
            </a:r>
            <a:r>
              <a:rPr lang="pl-PL" altLang="pl-PL" sz="160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pl-PL" altLang="pl-PL" sz="1600" i="1">
                <a:solidFill>
                  <a:srgbClr val="000000"/>
                </a:solidFill>
                <a:latin typeface="Arial" charset="0"/>
              </a:rPr>
              <a:t>y</a:t>
            </a:r>
            <a:r>
              <a:rPr lang="pl-PL" altLang="pl-PL" sz="160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endParaRPr lang="pl-PL" altLang="pl-PL" sz="80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600" b="1">
                <a:solidFill>
                  <a:srgbClr val="000000"/>
                </a:solidFill>
                <a:latin typeface="Arial" charset="0"/>
              </a:rPr>
              <a:t>Podobieństwo</a:t>
            </a:r>
            <a:r>
              <a:rPr lang="pl-PL" altLang="pl-PL" sz="1600">
                <a:solidFill>
                  <a:srgbClr val="000000"/>
                </a:solidFill>
                <a:latin typeface="Arial" charset="0"/>
              </a:rPr>
              <a:t> </a:t>
            </a:r>
            <a:br>
              <a:rPr lang="pl-PL" altLang="pl-PL" sz="1600">
                <a:solidFill>
                  <a:srgbClr val="000000"/>
                </a:solidFill>
                <a:latin typeface="Arial" charset="0"/>
              </a:rPr>
            </a:br>
            <a:r>
              <a:rPr lang="pl-PL" altLang="pl-PL" sz="1600">
                <a:solidFill>
                  <a:srgbClr val="000000"/>
                </a:solidFill>
                <a:latin typeface="Arial" charset="0"/>
              </a:rPr>
              <a:t>(w ogólności - złożenie przesunięcia, skalowania i obrotu)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400">
                <a:solidFill>
                  <a:srgbClr val="000000"/>
                </a:solidFill>
                <a:latin typeface="Arial" charset="0"/>
              </a:rPr>
              <a:t>Konieczne 2 punkty kontrolne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600">
                <a:solidFill>
                  <a:srgbClr val="000000"/>
                </a:solidFill>
                <a:latin typeface="Arial" charset="0"/>
              </a:rPr>
              <a:t>Na przykład złożenie 2 obrazów o tych samych projekcjach, ale o różnej skali/orientacji</a:t>
            </a:r>
          </a:p>
          <a:p>
            <a:pPr>
              <a:spcBef>
                <a:spcPct val="0"/>
              </a:spcBef>
              <a:buFontTx/>
              <a:buNone/>
            </a:pPr>
            <a:endParaRPr lang="pl-PL" altLang="pl-PL" sz="80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600" b="1">
                <a:solidFill>
                  <a:srgbClr val="000000"/>
                </a:solidFill>
                <a:latin typeface="Arial" charset="0"/>
              </a:rPr>
              <a:t>Odwzorowanie liniowe (afiniczne, wielomianowe pierwszego rzędu)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600" i="1">
                <a:solidFill>
                  <a:srgbClr val="000000"/>
                </a:solidFill>
                <a:latin typeface="Arial" charset="0"/>
              </a:rPr>
              <a:t>x</a:t>
            </a:r>
            <a:r>
              <a:rPr lang="pl-PL" altLang="pl-PL" sz="1600" i="1" baseline="-25000">
                <a:solidFill>
                  <a:srgbClr val="000000"/>
                </a:solidFill>
                <a:latin typeface="Arial" charset="0"/>
              </a:rPr>
              <a:t>new</a:t>
            </a:r>
            <a:r>
              <a:rPr lang="pl-PL" altLang="pl-PL" sz="1600">
                <a:solidFill>
                  <a:srgbClr val="000000"/>
                </a:solidFill>
                <a:latin typeface="Arial" charset="0"/>
              </a:rPr>
              <a:t> = </a:t>
            </a:r>
            <a:r>
              <a:rPr lang="pl-PL" altLang="pl-PL" sz="1600" i="1">
                <a:solidFill>
                  <a:srgbClr val="000000"/>
                </a:solidFill>
                <a:latin typeface="Arial" charset="0"/>
              </a:rPr>
              <a:t>A</a:t>
            </a:r>
            <a:r>
              <a:rPr lang="pl-PL" altLang="pl-PL" sz="1600" baseline="-25000">
                <a:solidFill>
                  <a:srgbClr val="000000"/>
                </a:solidFill>
                <a:latin typeface="Arial" charset="0"/>
              </a:rPr>
              <a:t>1</a:t>
            </a:r>
            <a:r>
              <a:rPr lang="pl-PL" altLang="pl-PL" sz="1600" i="1">
                <a:solidFill>
                  <a:srgbClr val="000000"/>
                </a:solidFill>
                <a:latin typeface="Arial" charset="0"/>
              </a:rPr>
              <a:t>x + B</a:t>
            </a:r>
            <a:r>
              <a:rPr lang="pl-PL" altLang="pl-PL" sz="1600" baseline="-25000">
                <a:solidFill>
                  <a:srgbClr val="000000"/>
                </a:solidFill>
                <a:latin typeface="Arial" charset="0"/>
              </a:rPr>
              <a:t>1</a:t>
            </a:r>
            <a:r>
              <a:rPr lang="pl-PL" altLang="pl-PL" sz="1600" i="1">
                <a:solidFill>
                  <a:srgbClr val="000000"/>
                </a:solidFill>
                <a:latin typeface="Arial" charset="0"/>
              </a:rPr>
              <a:t>y + C</a:t>
            </a:r>
            <a:r>
              <a:rPr lang="pl-PL" altLang="pl-PL" sz="1600" baseline="-25000">
                <a:solidFill>
                  <a:srgbClr val="000000"/>
                </a:solidFill>
                <a:latin typeface="Arial" charset="0"/>
              </a:rPr>
              <a:t>1</a:t>
            </a:r>
            <a:endParaRPr lang="pl-PL" altLang="pl-PL" sz="160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600" i="1">
                <a:solidFill>
                  <a:srgbClr val="000000"/>
                </a:solidFill>
                <a:latin typeface="Arial" charset="0"/>
              </a:rPr>
              <a:t>y</a:t>
            </a:r>
            <a:r>
              <a:rPr lang="pl-PL" altLang="pl-PL" sz="1600" i="1" baseline="-25000">
                <a:solidFill>
                  <a:srgbClr val="000000"/>
                </a:solidFill>
                <a:latin typeface="Arial" charset="0"/>
              </a:rPr>
              <a:t>new</a:t>
            </a:r>
            <a:r>
              <a:rPr lang="pl-PL" altLang="pl-PL" sz="1600">
                <a:solidFill>
                  <a:srgbClr val="000000"/>
                </a:solidFill>
                <a:latin typeface="Arial" charset="0"/>
              </a:rPr>
              <a:t> = </a:t>
            </a:r>
            <a:r>
              <a:rPr lang="pl-PL" altLang="pl-PL" sz="1600" i="1">
                <a:solidFill>
                  <a:srgbClr val="000000"/>
                </a:solidFill>
                <a:latin typeface="Arial" charset="0"/>
              </a:rPr>
              <a:t>A</a:t>
            </a:r>
            <a:r>
              <a:rPr lang="pl-PL" altLang="pl-PL" sz="1600" baseline="-25000">
                <a:solidFill>
                  <a:srgbClr val="000000"/>
                </a:solidFill>
                <a:latin typeface="Arial" charset="0"/>
              </a:rPr>
              <a:t>2</a:t>
            </a:r>
            <a:r>
              <a:rPr lang="pl-PL" altLang="pl-PL" sz="1600" i="1">
                <a:solidFill>
                  <a:srgbClr val="000000"/>
                </a:solidFill>
                <a:latin typeface="Arial" charset="0"/>
              </a:rPr>
              <a:t>x + B</a:t>
            </a:r>
            <a:r>
              <a:rPr lang="pl-PL" altLang="pl-PL" sz="1600" baseline="-25000">
                <a:solidFill>
                  <a:srgbClr val="000000"/>
                </a:solidFill>
                <a:latin typeface="Arial" charset="0"/>
              </a:rPr>
              <a:t>2</a:t>
            </a:r>
            <a:r>
              <a:rPr lang="pl-PL" altLang="pl-PL" sz="1600" i="1">
                <a:solidFill>
                  <a:srgbClr val="000000"/>
                </a:solidFill>
                <a:latin typeface="Arial" charset="0"/>
              </a:rPr>
              <a:t>y + C</a:t>
            </a:r>
            <a:r>
              <a:rPr lang="pl-PL" altLang="pl-PL" sz="1600" baseline="-25000">
                <a:solidFill>
                  <a:srgbClr val="000000"/>
                </a:solidFill>
                <a:latin typeface="Arial" charset="0"/>
              </a:rPr>
              <a:t>2</a:t>
            </a:r>
            <a:endParaRPr lang="pl-PL" altLang="pl-PL" sz="160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400">
                <a:solidFill>
                  <a:srgbClr val="000000"/>
                </a:solidFill>
                <a:latin typeface="Arial" charset="0"/>
              </a:rPr>
              <a:t>Konieczne 3 punkty kontrolne</a:t>
            </a:r>
            <a:endParaRPr lang="pl-PL" altLang="pl-PL" sz="160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600">
                <a:solidFill>
                  <a:srgbClr val="000000"/>
                </a:solidFill>
                <a:latin typeface="Arial" charset="0"/>
              </a:rPr>
              <a:t>Wystarczające w większości prostych przypadków (brak większych nierówności terenu, niewielki stosunkowo obszar, mały kąt odchylenia sensora od pionu). Linie proste pozostają proste.</a:t>
            </a:r>
          </a:p>
          <a:p>
            <a:pPr>
              <a:spcBef>
                <a:spcPct val="0"/>
              </a:spcBef>
              <a:buFontTx/>
              <a:buNone/>
            </a:pPr>
            <a:endParaRPr lang="pl-PL" altLang="pl-PL" sz="80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600" b="1">
                <a:solidFill>
                  <a:srgbClr val="000000"/>
                </a:solidFill>
                <a:latin typeface="Arial" charset="0"/>
              </a:rPr>
              <a:t>Triangulacja</a:t>
            </a:r>
            <a:r>
              <a:rPr lang="pl-PL" altLang="pl-PL" sz="1600">
                <a:solidFill>
                  <a:srgbClr val="000000"/>
                </a:solidFill>
                <a:latin typeface="Arial" charset="0"/>
              </a:rPr>
              <a:t> – stworzenie sieci trójkątów na podstawie punktów kontrolnych, następnie zastosowanie odwzorowania obszarami (dla poszczególnych trójkątów) liniowego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400">
                <a:solidFill>
                  <a:srgbClr val="000000"/>
                </a:solidFill>
                <a:latin typeface="Arial" charset="0"/>
              </a:rPr>
              <a:t>Używa się wielu punktów kontrolnych.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600">
                <a:solidFill>
                  <a:srgbClr val="000000"/>
                </a:solidFill>
                <a:latin typeface="Arial" charset="0"/>
              </a:rPr>
              <a:t>Często używane, gdy wiedza o zniekształceniu dana jest w postaci jedynie punktów kontrolnych (np. dla skomplikowanej rzeźby terenu), a nie modelu matematycznego. Zmniejsza lokalne zniekształcenia obrazu, globalne niekoniecznie.</a:t>
            </a:r>
          </a:p>
        </p:txBody>
      </p:sp>
      <p:graphicFrame>
        <p:nvGraphicFramePr>
          <p:cNvPr id="36868" name="Object 4"/>
          <p:cNvGraphicFramePr>
            <a:graphicFrameLocks noChangeAspect="1"/>
          </p:cNvGraphicFramePr>
          <p:nvPr/>
        </p:nvGraphicFramePr>
        <p:xfrm>
          <a:off x="1295400" y="5105400"/>
          <a:ext cx="2438400" cy="172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66" name="Obraz - mapa bitowa" r:id="rId3" imgW="2314286" imgH="1638529" progId="Obraz.Paint">
                  <p:embed/>
                </p:oleObj>
              </mc:Choice>
              <mc:Fallback>
                <p:oleObj name="Obraz - mapa bitowa" r:id="rId3" imgW="2314286" imgH="1638529" progId="Obraz.Paint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5105400"/>
                        <a:ext cx="2438400" cy="1725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5259388" y="6423025"/>
            <a:ext cx="377825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400" i="1">
                <a:latin typeface="Arial" charset="0"/>
              </a:rPr>
              <a:t>x</a:t>
            </a:r>
            <a:endParaRPr lang="pl-PL" altLang="pl-PL" sz="1400">
              <a:latin typeface="Arial" charset="0"/>
            </a:endParaRP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6784975" y="6324600"/>
            <a:ext cx="377825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400" i="1">
                <a:latin typeface="Arial" charset="0"/>
              </a:rPr>
              <a:t>y</a:t>
            </a:r>
            <a:endParaRPr lang="pl-PL" altLang="pl-PL" sz="1400">
              <a:latin typeface="Arial" charset="0"/>
            </a:endParaRPr>
          </a:p>
        </p:txBody>
      </p:sp>
      <p:grpSp>
        <p:nvGrpSpPr>
          <p:cNvPr id="36871" name="Group 7"/>
          <p:cNvGrpSpPr>
            <a:grpSpLocks/>
          </p:cNvGrpSpPr>
          <p:nvPr/>
        </p:nvGrpSpPr>
        <p:grpSpPr bwMode="auto">
          <a:xfrm>
            <a:off x="5321300" y="5103813"/>
            <a:ext cx="2070100" cy="1482725"/>
            <a:chOff x="3018" y="3215"/>
            <a:chExt cx="1304" cy="934"/>
          </a:xfrm>
        </p:grpSpPr>
        <p:pic>
          <p:nvPicPr>
            <p:cNvPr id="36874" name="Picture 8" descr="tin_ex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3478"/>
              <a:ext cx="914" cy="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5" name="Line 9"/>
            <p:cNvSpPr>
              <a:spLocks noChangeShapeType="1"/>
            </p:cNvSpPr>
            <p:nvPr/>
          </p:nvSpPr>
          <p:spPr bwMode="auto">
            <a:xfrm>
              <a:off x="3410" y="3360"/>
              <a:ext cx="0" cy="61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6876" name="Line 10"/>
            <p:cNvSpPr>
              <a:spLocks noChangeShapeType="1"/>
            </p:cNvSpPr>
            <p:nvPr/>
          </p:nvSpPr>
          <p:spPr bwMode="auto">
            <a:xfrm rot="5400000">
              <a:off x="3678" y="3701"/>
              <a:ext cx="0" cy="53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6877" name="Line 11"/>
            <p:cNvSpPr>
              <a:spLocks noChangeShapeType="1"/>
            </p:cNvSpPr>
            <p:nvPr/>
          </p:nvSpPr>
          <p:spPr bwMode="auto">
            <a:xfrm flipH="1">
              <a:off x="3120" y="3969"/>
              <a:ext cx="29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6878" name="Rectangle 12"/>
            <p:cNvSpPr>
              <a:spLocks noChangeArrowheads="1"/>
            </p:cNvSpPr>
            <p:nvPr/>
          </p:nvSpPr>
          <p:spPr bwMode="auto">
            <a:xfrm>
              <a:off x="3018" y="3215"/>
              <a:ext cx="342" cy="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1600" i="1">
                  <a:solidFill>
                    <a:srgbClr val="000000"/>
                  </a:solidFill>
                  <a:latin typeface="Arial" charset="0"/>
                </a:rPr>
                <a:t>x</a:t>
              </a:r>
              <a:r>
                <a:rPr lang="pl-PL" altLang="pl-PL" sz="1600" i="1" baseline="-25000">
                  <a:solidFill>
                    <a:srgbClr val="000000"/>
                  </a:solidFill>
                  <a:latin typeface="Arial" charset="0"/>
                </a:rPr>
                <a:t>new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1200" i="1">
                  <a:solidFill>
                    <a:srgbClr val="000000"/>
                  </a:solidFill>
                  <a:latin typeface="Arial" charset="0"/>
                </a:rPr>
                <a:t>lub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1600" i="1">
                  <a:solidFill>
                    <a:srgbClr val="000000"/>
                  </a:solidFill>
                  <a:latin typeface="Arial" charset="0"/>
                </a:rPr>
                <a:t>y</a:t>
              </a:r>
              <a:r>
                <a:rPr lang="pl-PL" altLang="pl-PL" sz="1600" i="1" baseline="-25000">
                  <a:solidFill>
                    <a:srgbClr val="000000"/>
                  </a:solidFill>
                  <a:latin typeface="Arial" charset="0"/>
                </a:rPr>
                <a:t>new</a:t>
              </a:r>
            </a:p>
          </p:txBody>
        </p:sp>
      </p:grpSp>
      <p:graphicFrame>
        <p:nvGraphicFramePr>
          <p:cNvPr id="36872" name="Object 13"/>
          <p:cNvGraphicFramePr>
            <a:graphicFrameLocks noChangeAspect="1"/>
          </p:cNvGraphicFramePr>
          <p:nvPr/>
        </p:nvGraphicFramePr>
        <p:xfrm>
          <a:off x="5715000" y="917575"/>
          <a:ext cx="2133600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67" name="Obraz - mapa bitowa" r:id="rId6" imgW="3000000" imgH="1066667" progId="Paint.Picture">
                  <p:embed/>
                </p:oleObj>
              </mc:Choice>
              <mc:Fallback>
                <p:oleObj name="Obraz - mapa bitowa" r:id="rId6" imgW="3000000" imgH="1066667" progId="Paint.Picture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917575"/>
                        <a:ext cx="2133600" cy="75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3" name="Object 14"/>
          <p:cNvGraphicFramePr>
            <a:graphicFrameLocks noChangeAspect="1"/>
          </p:cNvGraphicFramePr>
          <p:nvPr/>
        </p:nvGraphicFramePr>
        <p:xfrm>
          <a:off x="4762500" y="2295525"/>
          <a:ext cx="316230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68" name="Obraz - mapa bitowa" r:id="rId8" imgW="3161905" imgH="676369" progId="Paint.Picture">
                  <p:embed/>
                </p:oleObj>
              </mc:Choice>
              <mc:Fallback>
                <p:oleObj name="Obraz - mapa bitowa" r:id="rId8" imgW="3161905" imgH="676369" progId="Paint.Picture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2500" y="2295525"/>
                        <a:ext cx="3162300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533400" y="1381125"/>
            <a:ext cx="8153400" cy="485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600" b="1">
                <a:solidFill>
                  <a:srgbClr val="000000"/>
                </a:solidFill>
                <a:latin typeface="Arial" charset="0"/>
              </a:rPr>
              <a:t>Odwzorowanie projekcyjne (dwuliniowe)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400">
                <a:solidFill>
                  <a:srgbClr val="000000"/>
                </a:solidFill>
                <a:latin typeface="Arial" charset="0"/>
              </a:rPr>
              <a:t>Konieczne 4 punkty kontrolne</a:t>
            </a:r>
            <a:endParaRPr lang="pl-PL" altLang="pl-PL" sz="160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600">
                <a:solidFill>
                  <a:srgbClr val="000000"/>
                </a:solidFill>
                <a:latin typeface="Arial" charset="0"/>
              </a:rPr>
              <a:t>Adekwatne w prostszych przypadkach zniekształceń wynikających z perspektywy</a:t>
            </a:r>
          </a:p>
          <a:p>
            <a:pPr>
              <a:spcBef>
                <a:spcPct val="0"/>
              </a:spcBef>
              <a:buFontTx/>
              <a:buNone/>
            </a:pPr>
            <a:endParaRPr lang="pl-PL" altLang="pl-PL" sz="160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600" b="1">
                <a:solidFill>
                  <a:srgbClr val="000000"/>
                </a:solidFill>
                <a:latin typeface="Arial" charset="0"/>
              </a:rPr>
              <a:t>Odwzorowanie wielomianowe stopnia drugiego</a:t>
            </a:r>
            <a:endParaRPr lang="pl-PL" altLang="pl-PL" sz="160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600" i="1">
                <a:solidFill>
                  <a:srgbClr val="000000"/>
                </a:solidFill>
                <a:latin typeface="Arial" charset="0"/>
              </a:rPr>
              <a:t>x</a:t>
            </a:r>
            <a:r>
              <a:rPr lang="pl-PL" altLang="pl-PL" sz="1600" i="1" baseline="-25000">
                <a:solidFill>
                  <a:srgbClr val="000000"/>
                </a:solidFill>
                <a:latin typeface="Arial" charset="0"/>
              </a:rPr>
              <a:t>new</a:t>
            </a:r>
            <a:r>
              <a:rPr lang="pl-PL" altLang="pl-PL" sz="1600">
                <a:solidFill>
                  <a:srgbClr val="000000"/>
                </a:solidFill>
                <a:latin typeface="Arial" charset="0"/>
              </a:rPr>
              <a:t> = </a:t>
            </a:r>
            <a:r>
              <a:rPr lang="pl-PL" altLang="pl-PL" sz="1600" i="1">
                <a:solidFill>
                  <a:srgbClr val="000000"/>
                </a:solidFill>
                <a:latin typeface="Arial" charset="0"/>
              </a:rPr>
              <a:t>A</a:t>
            </a:r>
            <a:r>
              <a:rPr lang="pl-PL" altLang="pl-PL" sz="1600" baseline="-25000">
                <a:solidFill>
                  <a:srgbClr val="000000"/>
                </a:solidFill>
                <a:latin typeface="Arial" charset="0"/>
              </a:rPr>
              <a:t>1</a:t>
            </a:r>
            <a:r>
              <a:rPr lang="pl-PL" altLang="pl-PL" sz="1600" i="1">
                <a:solidFill>
                  <a:srgbClr val="000000"/>
                </a:solidFill>
                <a:latin typeface="Arial" charset="0"/>
              </a:rPr>
              <a:t> + B</a:t>
            </a:r>
            <a:r>
              <a:rPr lang="pl-PL" altLang="pl-PL" sz="1600" baseline="-25000">
                <a:solidFill>
                  <a:srgbClr val="000000"/>
                </a:solidFill>
                <a:latin typeface="Arial" charset="0"/>
              </a:rPr>
              <a:t>1</a:t>
            </a:r>
            <a:r>
              <a:rPr lang="pl-PL" altLang="pl-PL" sz="1600" i="1">
                <a:solidFill>
                  <a:srgbClr val="000000"/>
                </a:solidFill>
                <a:latin typeface="Arial" charset="0"/>
              </a:rPr>
              <a:t>x + C</a:t>
            </a:r>
            <a:r>
              <a:rPr lang="pl-PL" altLang="pl-PL" sz="1600" baseline="-25000">
                <a:solidFill>
                  <a:srgbClr val="000000"/>
                </a:solidFill>
                <a:latin typeface="Arial" charset="0"/>
              </a:rPr>
              <a:t>1</a:t>
            </a:r>
            <a:r>
              <a:rPr lang="pl-PL" altLang="pl-PL" sz="1600" i="1">
                <a:solidFill>
                  <a:srgbClr val="000000"/>
                </a:solidFill>
                <a:latin typeface="Arial" charset="0"/>
              </a:rPr>
              <a:t>y + D</a:t>
            </a:r>
            <a:r>
              <a:rPr lang="pl-PL" altLang="pl-PL" sz="1600" baseline="-25000">
                <a:solidFill>
                  <a:srgbClr val="000000"/>
                </a:solidFill>
                <a:latin typeface="Arial" charset="0"/>
              </a:rPr>
              <a:t>1</a:t>
            </a:r>
            <a:r>
              <a:rPr lang="pl-PL" altLang="pl-PL" sz="1600">
                <a:solidFill>
                  <a:srgbClr val="000000"/>
                </a:solidFill>
                <a:latin typeface="Arial" charset="0"/>
              </a:rPr>
              <a:t>xy + </a:t>
            </a:r>
            <a:r>
              <a:rPr lang="pl-PL" altLang="pl-PL" sz="1600" i="1">
                <a:solidFill>
                  <a:srgbClr val="000000"/>
                </a:solidFill>
                <a:latin typeface="Arial" charset="0"/>
              </a:rPr>
              <a:t>E</a:t>
            </a:r>
            <a:r>
              <a:rPr lang="pl-PL" altLang="pl-PL" sz="1600" baseline="-25000">
                <a:solidFill>
                  <a:srgbClr val="000000"/>
                </a:solidFill>
                <a:latin typeface="Arial" charset="0"/>
              </a:rPr>
              <a:t>1</a:t>
            </a:r>
            <a:r>
              <a:rPr lang="pl-PL" altLang="pl-PL" sz="1600">
                <a:solidFill>
                  <a:srgbClr val="000000"/>
                </a:solidFill>
                <a:latin typeface="Arial" charset="0"/>
              </a:rPr>
              <a:t>x</a:t>
            </a:r>
            <a:r>
              <a:rPr lang="pl-PL" altLang="pl-PL" sz="1600" baseline="30000">
                <a:solidFill>
                  <a:srgbClr val="000000"/>
                </a:solidFill>
                <a:latin typeface="Arial" charset="0"/>
              </a:rPr>
              <a:t>2</a:t>
            </a:r>
            <a:r>
              <a:rPr lang="pl-PL" altLang="pl-PL" sz="1600">
                <a:solidFill>
                  <a:srgbClr val="000000"/>
                </a:solidFill>
                <a:latin typeface="Arial" charset="0"/>
              </a:rPr>
              <a:t> + </a:t>
            </a:r>
            <a:r>
              <a:rPr lang="pl-PL" altLang="pl-PL" sz="1600" i="1">
                <a:solidFill>
                  <a:srgbClr val="000000"/>
                </a:solidFill>
                <a:latin typeface="Arial" charset="0"/>
              </a:rPr>
              <a:t>F</a:t>
            </a:r>
            <a:r>
              <a:rPr lang="pl-PL" altLang="pl-PL" sz="1600" baseline="-25000">
                <a:solidFill>
                  <a:srgbClr val="000000"/>
                </a:solidFill>
                <a:latin typeface="Arial" charset="0"/>
              </a:rPr>
              <a:t>1</a:t>
            </a:r>
            <a:r>
              <a:rPr lang="pl-PL" altLang="pl-PL" sz="1600">
                <a:solidFill>
                  <a:srgbClr val="000000"/>
                </a:solidFill>
                <a:latin typeface="Arial" charset="0"/>
              </a:rPr>
              <a:t>y</a:t>
            </a:r>
            <a:r>
              <a:rPr lang="pl-PL" altLang="pl-PL" sz="1600" baseline="30000">
                <a:solidFill>
                  <a:srgbClr val="000000"/>
                </a:solidFill>
                <a:latin typeface="Arial" charset="0"/>
              </a:rPr>
              <a:t>2</a:t>
            </a:r>
            <a:endParaRPr lang="pl-PL" altLang="pl-PL" sz="160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600" i="1">
                <a:solidFill>
                  <a:srgbClr val="000000"/>
                </a:solidFill>
                <a:latin typeface="Arial" charset="0"/>
              </a:rPr>
              <a:t>y</a:t>
            </a:r>
            <a:r>
              <a:rPr lang="pl-PL" altLang="pl-PL" sz="1600" i="1" baseline="-25000">
                <a:solidFill>
                  <a:srgbClr val="000000"/>
                </a:solidFill>
                <a:latin typeface="Arial" charset="0"/>
              </a:rPr>
              <a:t>new</a:t>
            </a:r>
            <a:r>
              <a:rPr lang="pl-PL" altLang="pl-PL" sz="1600">
                <a:solidFill>
                  <a:srgbClr val="000000"/>
                </a:solidFill>
                <a:latin typeface="Arial" charset="0"/>
              </a:rPr>
              <a:t> = </a:t>
            </a:r>
            <a:r>
              <a:rPr lang="pl-PL" altLang="pl-PL" sz="1600" i="1">
                <a:solidFill>
                  <a:srgbClr val="000000"/>
                </a:solidFill>
                <a:latin typeface="Arial" charset="0"/>
              </a:rPr>
              <a:t>A</a:t>
            </a:r>
            <a:r>
              <a:rPr lang="pl-PL" altLang="pl-PL" sz="1600" baseline="-25000">
                <a:solidFill>
                  <a:srgbClr val="000000"/>
                </a:solidFill>
                <a:latin typeface="Arial" charset="0"/>
              </a:rPr>
              <a:t>2</a:t>
            </a:r>
            <a:r>
              <a:rPr lang="pl-PL" altLang="pl-PL" sz="1600" i="1">
                <a:solidFill>
                  <a:srgbClr val="000000"/>
                </a:solidFill>
                <a:latin typeface="Arial" charset="0"/>
              </a:rPr>
              <a:t> + B</a:t>
            </a:r>
            <a:r>
              <a:rPr lang="pl-PL" altLang="pl-PL" sz="1600" baseline="-25000">
                <a:solidFill>
                  <a:srgbClr val="000000"/>
                </a:solidFill>
                <a:latin typeface="Arial" charset="0"/>
              </a:rPr>
              <a:t>2</a:t>
            </a:r>
            <a:r>
              <a:rPr lang="pl-PL" altLang="pl-PL" sz="1600" i="1">
                <a:solidFill>
                  <a:srgbClr val="000000"/>
                </a:solidFill>
                <a:latin typeface="Arial" charset="0"/>
              </a:rPr>
              <a:t>x + C</a:t>
            </a:r>
            <a:r>
              <a:rPr lang="pl-PL" altLang="pl-PL" sz="1600" baseline="-25000">
                <a:solidFill>
                  <a:srgbClr val="000000"/>
                </a:solidFill>
                <a:latin typeface="Arial" charset="0"/>
              </a:rPr>
              <a:t>2</a:t>
            </a:r>
            <a:r>
              <a:rPr lang="pl-PL" altLang="pl-PL" sz="1600" i="1">
                <a:solidFill>
                  <a:srgbClr val="000000"/>
                </a:solidFill>
                <a:latin typeface="Arial" charset="0"/>
              </a:rPr>
              <a:t>y + D</a:t>
            </a:r>
            <a:r>
              <a:rPr lang="pl-PL" altLang="pl-PL" sz="1600" baseline="-25000">
                <a:solidFill>
                  <a:srgbClr val="000000"/>
                </a:solidFill>
                <a:latin typeface="Arial" charset="0"/>
              </a:rPr>
              <a:t>2</a:t>
            </a:r>
            <a:r>
              <a:rPr lang="pl-PL" altLang="pl-PL" sz="1600">
                <a:solidFill>
                  <a:srgbClr val="000000"/>
                </a:solidFill>
                <a:latin typeface="Arial" charset="0"/>
              </a:rPr>
              <a:t>xy + </a:t>
            </a:r>
            <a:r>
              <a:rPr lang="pl-PL" altLang="pl-PL" sz="1600" i="1">
                <a:solidFill>
                  <a:srgbClr val="000000"/>
                </a:solidFill>
                <a:latin typeface="Arial" charset="0"/>
              </a:rPr>
              <a:t>E</a:t>
            </a:r>
            <a:r>
              <a:rPr lang="pl-PL" altLang="pl-PL" sz="1600" baseline="-25000">
                <a:solidFill>
                  <a:srgbClr val="000000"/>
                </a:solidFill>
                <a:latin typeface="Arial" charset="0"/>
              </a:rPr>
              <a:t>2</a:t>
            </a:r>
            <a:r>
              <a:rPr lang="pl-PL" altLang="pl-PL" sz="1600">
                <a:solidFill>
                  <a:srgbClr val="000000"/>
                </a:solidFill>
                <a:latin typeface="Arial" charset="0"/>
              </a:rPr>
              <a:t>x</a:t>
            </a:r>
            <a:r>
              <a:rPr lang="pl-PL" altLang="pl-PL" sz="1600" baseline="30000">
                <a:solidFill>
                  <a:srgbClr val="000000"/>
                </a:solidFill>
                <a:latin typeface="Arial" charset="0"/>
              </a:rPr>
              <a:t>2</a:t>
            </a:r>
            <a:r>
              <a:rPr lang="pl-PL" altLang="pl-PL" sz="1600">
                <a:solidFill>
                  <a:srgbClr val="000000"/>
                </a:solidFill>
                <a:latin typeface="Arial" charset="0"/>
              </a:rPr>
              <a:t> + </a:t>
            </a:r>
            <a:r>
              <a:rPr lang="pl-PL" altLang="pl-PL" sz="1600" i="1">
                <a:solidFill>
                  <a:srgbClr val="000000"/>
                </a:solidFill>
                <a:latin typeface="Arial" charset="0"/>
              </a:rPr>
              <a:t>F</a:t>
            </a:r>
            <a:r>
              <a:rPr lang="pl-PL" altLang="pl-PL" sz="1600" baseline="-25000">
                <a:solidFill>
                  <a:srgbClr val="000000"/>
                </a:solidFill>
                <a:latin typeface="Arial" charset="0"/>
              </a:rPr>
              <a:t>2</a:t>
            </a:r>
            <a:r>
              <a:rPr lang="pl-PL" altLang="pl-PL" sz="1600">
                <a:solidFill>
                  <a:srgbClr val="000000"/>
                </a:solidFill>
                <a:latin typeface="Arial" charset="0"/>
              </a:rPr>
              <a:t>y</a:t>
            </a:r>
            <a:r>
              <a:rPr lang="pl-PL" altLang="pl-PL" sz="1600" baseline="30000">
                <a:solidFill>
                  <a:srgbClr val="000000"/>
                </a:solidFill>
                <a:latin typeface="Arial" charset="0"/>
              </a:rPr>
              <a:t>2</a:t>
            </a:r>
            <a:endParaRPr lang="pl-PL" altLang="pl-PL" sz="160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400">
                <a:solidFill>
                  <a:srgbClr val="000000"/>
                </a:solidFill>
                <a:latin typeface="Arial" charset="0"/>
              </a:rPr>
              <a:t>Minimalna liczba punktów kontrolnych: 6</a:t>
            </a:r>
          </a:p>
          <a:p>
            <a:pPr>
              <a:spcBef>
                <a:spcPct val="0"/>
              </a:spcBef>
              <a:buFontTx/>
              <a:buNone/>
            </a:pPr>
            <a:endParaRPr lang="pl-PL" altLang="pl-PL" sz="140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600" b="1">
                <a:solidFill>
                  <a:srgbClr val="000000"/>
                </a:solidFill>
                <a:latin typeface="Arial" charset="0"/>
              </a:rPr>
              <a:t>Odwzorowanie wielomianowe stopnia trzeciego</a:t>
            </a:r>
            <a:endParaRPr lang="pl-PL" altLang="pl-PL" sz="160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400">
                <a:solidFill>
                  <a:srgbClr val="000000"/>
                </a:solidFill>
                <a:latin typeface="Arial" charset="0"/>
              </a:rPr>
              <a:t>Minimalna liczba punktów kontrolnych: 10</a:t>
            </a:r>
          </a:p>
          <a:p>
            <a:pPr>
              <a:spcBef>
                <a:spcPct val="0"/>
              </a:spcBef>
              <a:buFontTx/>
              <a:buNone/>
            </a:pPr>
            <a:endParaRPr lang="pl-PL" altLang="pl-PL" sz="160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600">
                <a:solidFill>
                  <a:srgbClr val="000000"/>
                </a:solidFill>
                <a:latin typeface="Arial" charset="0"/>
              </a:rPr>
              <a:t>Powyższe dwa odwzorowania, bardziej złożone obliczeniowo w porównaniu </a:t>
            </a:r>
            <a:br>
              <a:rPr lang="pl-PL" altLang="pl-PL" sz="1600">
                <a:solidFill>
                  <a:srgbClr val="000000"/>
                </a:solidFill>
                <a:latin typeface="Arial" charset="0"/>
              </a:rPr>
            </a:br>
            <a:r>
              <a:rPr lang="pl-PL" altLang="pl-PL" sz="1600">
                <a:solidFill>
                  <a:srgbClr val="000000"/>
                </a:solidFill>
                <a:latin typeface="Arial" charset="0"/>
              </a:rPr>
              <a:t>z poprzednimi, używane są w przypadku konieczności korekcji bardziej skomplikowanych zniekształceń, często pochodzących z różnych źródeł. Nie zachowują prostoliniowości.</a:t>
            </a:r>
          </a:p>
          <a:p>
            <a:pPr>
              <a:spcBef>
                <a:spcPct val="0"/>
              </a:spcBef>
              <a:buFontTx/>
              <a:buNone/>
            </a:pPr>
            <a:endParaRPr lang="pl-PL" altLang="pl-PL" sz="160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600" b="1">
                <a:solidFill>
                  <a:srgbClr val="000000"/>
                </a:solidFill>
                <a:latin typeface="Arial" charset="0"/>
              </a:rPr>
              <a:t>Odwzorowania bardziej skomplikowane (np. związane z projekcją kartograficzną)</a:t>
            </a:r>
          </a:p>
          <a:p>
            <a:pPr>
              <a:spcBef>
                <a:spcPct val="0"/>
              </a:spcBef>
              <a:buFontTx/>
              <a:buNone/>
            </a:pPr>
            <a:endParaRPr lang="pl-PL" altLang="pl-PL" sz="160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600" b="1">
                <a:solidFill>
                  <a:srgbClr val="000000"/>
                </a:solidFill>
                <a:latin typeface="Arial" charset="0"/>
              </a:rPr>
              <a:t>Złożenia różnych odwzorowań</a:t>
            </a: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457200" y="457200"/>
            <a:ext cx="82296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TRANSFORMACJE WSPÓŁRZĘDNYCH – cd.</a:t>
            </a:r>
          </a:p>
        </p:txBody>
      </p:sp>
      <p:graphicFrame>
        <p:nvGraphicFramePr>
          <p:cNvPr id="37892" name="Object 4"/>
          <p:cNvGraphicFramePr>
            <a:graphicFrameLocks noChangeAspect="1"/>
          </p:cNvGraphicFramePr>
          <p:nvPr/>
        </p:nvGraphicFramePr>
        <p:xfrm>
          <a:off x="4962525" y="1152525"/>
          <a:ext cx="3038475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2" name="Obraz - mapa bitowa" r:id="rId3" imgW="3038095" imgH="695238" progId="Paint.Picture">
                  <p:embed/>
                </p:oleObj>
              </mc:Choice>
              <mc:Fallback>
                <p:oleObj name="Obraz - mapa bitowa" r:id="rId3" imgW="3038095" imgH="695238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2525" y="1152525"/>
                        <a:ext cx="3038475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679450" y="679450"/>
          <a:ext cx="7786688" cy="580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1" name="Visio" r:id="rId3" imgW="6514755" imgH="4858593" progId="Visio.Drawing.11">
                  <p:embed/>
                </p:oleObj>
              </mc:Choice>
              <mc:Fallback>
                <p:oleObj name="Visio" r:id="rId3" imgW="6514755" imgH="4858593" progId="Visio.Drawing.11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450" y="679450"/>
                        <a:ext cx="7786688" cy="580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Rectangle 5"/>
          <p:cNvSpPr>
            <a:spLocks noChangeArrowheads="1"/>
          </p:cNvSpPr>
          <p:nvPr/>
        </p:nvSpPr>
        <p:spPr bwMode="auto">
          <a:xfrm>
            <a:off x="1570038" y="173038"/>
            <a:ext cx="6048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SCHEMAT SYSTEMU SATELITARNEGO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457200" y="533400"/>
            <a:ext cx="8229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PRZEPRÓBKOWANIE ZDJĘCIA</a:t>
            </a:r>
            <a:br>
              <a:rPr lang="pl-PL" altLang="pl-PL" sz="2000" b="1">
                <a:solidFill>
                  <a:schemeClr val="accent2"/>
                </a:solidFill>
                <a:latin typeface="Arial" charset="0"/>
              </a:rPr>
            </a:b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- INTERPOLACJA NA PODSTAWIE REGULARNEJ SIATKI RASTRA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Metody</a:t>
            </a:r>
          </a:p>
        </p:txBody>
      </p:sp>
      <p:grpSp>
        <p:nvGrpSpPr>
          <p:cNvPr id="38915" name="Group 3"/>
          <p:cNvGrpSpPr>
            <a:grpSpLocks/>
          </p:cNvGrpSpPr>
          <p:nvPr/>
        </p:nvGrpSpPr>
        <p:grpSpPr bwMode="auto">
          <a:xfrm>
            <a:off x="3902075" y="1943100"/>
            <a:ext cx="1508125" cy="1562100"/>
            <a:chOff x="5140" y="2947"/>
            <a:chExt cx="1581" cy="1636"/>
          </a:xfrm>
        </p:grpSpPr>
        <p:sp>
          <p:nvSpPr>
            <p:cNvPr id="38917" name="Oval 4"/>
            <p:cNvSpPr>
              <a:spLocks noChangeArrowheads="1"/>
            </p:cNvSpPr>
            <p:nvPr/>
          </p:nvSpPr>
          <p:spPr bwMode="auto">
            <a:xfrm>
              <a:off x="6045" y="3976"/>
              <a:ext cx="68" cy="6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/>
            </a:p>
          </p:txBody>
        </p:sp>
        <p:sp>
          <p:nvSpPr>
            <p:cNvPr id="38918" name="Oval 5"/>
            <p:cNvSpPr>
              <a:spLocks noChangeArrowheads="1"/>
            </p:cNvSpPr>
            <p:nvPr/>
          </p:nvSpPr>
          <p:spPr bwMode="auto">
            <a:xfrm>
              <a:off x="6407" y="3976"/>
              <a:ext cx="68" cy="6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/>
            </a:p>
          </p:txBody>
        </p:sp>
        <p:sp>
          <p:nvSpPr>
            <p:cNvPr id="38919" name="Oval 6"/>
            <p:cNvSpPr>
              <a:spLocks noChangeArrowheads="1"/>
            </p:cNvSpPr>
            <p:nvPr/>
          </p:nvSpPr>
          <p:spPr bwMode="auto">
            <a:xfrm>
              <a:off x="5321" y="4338"/>
              <a:ext cx="68" cy="6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/>
            </a:p>
          </p:txBody>
        </p:sp>
        <p:sp>
          <p:nvSpPr>
            <p:cNvPr id="38920" name="Oval 7"/>
            <p:cNvSpPr>
              <a:spLocks noChangeArrowheads="1"/>
            </p:cNvSpPr>
            <p:nvPr/>
          </p:nvSpPr>
          <p:spPr bwMode="auto">
            <a:xfrm>
              <a:off x="5683" y="3976"/>
              <a:ext cx="68" cy="6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/>
            </a:p>
          </p:txBody>
        </p:sp>
        <p:sp>
          <p:nvSpPr>
            <p:cNvPr id="38921" name="Oval 8"/>
            <p:cNvSpPr>
              <a:spLocks noChangeArrowheads="1"/>
            </p:cNvSpPr>
            <p:nvPr/>
          </p:nvSpPr>
          <p:spPr bwMode="auto">
            <a:xfrm>
              <a:off x="5321" y="3976"/>
              <a:ext cx="68" cy="6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/>
            </a:p>
          </p:txBody>
        </p:sp>
        <p:sp>
          <p:nvSpPr>
            <p:cNvPr id="38922" name="Oval 9"/>
            <p:cNvSpPr>
              <a:spLocks noChangeArrowheads="1"/>
            </p:cNvSpPr>
            <p:nvPr/>
          </p:nvSpPr>
          <p:spPr bwMode="auto">
            <a:xfrm>
              <a:off x="6407" y="3614"/>
              <a:ext cx="68" cy="6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/>
            </a:p>
          </p:txBody>
        </p:sp>
        <p:sp>
          <p:nvSpPr>
            <p:cNvPr id="38923" name="Oval 10"/>
            <p:cNvSpPr>
              <a:spLocks noChangeArrowheads="1"/>
            </p:cNvSpPr>
            <p:nvPr/>
          </p:nvSpPr>
          <p:spPr bwMode="auto">
            <a:xfrm>
              <a:off x="6407" y="3252"/>
              <a:ext cx="68" cy="6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/>
            </a:p>
          </p:txBody>
        </p:sp>
        <p:sp>
          <p:nvSpPr>
            <p:cNvPr id="38924" name="Oval 11"/>
            <p:cNvSpPr>
              <a:spLocks noChangeArrowheads="1"/>
            </p:cNvSpPr>
            <p:nvPr/>
          </p:nvSpPr>
          <p:spPr bwMode="auto">
            <a:xfrm>
              <a:off x="5321" y="3614"/>
              <a:ext cx="68" cy="6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/>
            </a:p>
          </p:txBody>
        </p:sp>
        <p:sp>
          <p:nvSpPr>
            <p:cNvPr id="38925" name="Oval 12"/>
            <p:cNvSpPr>
              <a:spLocks noChangeArrowheads="1"/>
            </p:cNvSpPr>
            <p:nvPr/>
          </p:nvSpPr>
          <p:spPr bwMode="auto">
            <a:xfrm>
              <a:off x="5321" y="3252"/>
              <a:ext cx="68" cy="6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/>
            </a:p>
          </p:txBody>
        </p:sp>
        <p:sp>
          <p:nvSpPr>
            <p:cNvPr id="38926" name="Oval 13"/>
            <p:cNvSpPr>
              <a:spLocks noChangeArrowheads="1"/>
            </p:cNvSpPr>
            <p:nvPr/>
          </p:nvSpPr>
          <p:spPr bwMode="auto">
            <a:xfrm>
              <a:off x="5683" y="3252"/>
              <a:ext cx="68" cy="6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/>
            </a:p>
          </p:txBody>
        </p:sp>
        <p:sp>
          <p:nvSpPr>
            <p:cNvPr id="38927" name="Oval 14"/>
            <p:cNvSpPr>
              <a:spLocks noChangeArrowheads="1"/>
            </p:cNvSpPr>
            <p:nvPr/>
          </p:nvSpPr>
          <p:spPr bwMode="auto">
            <a:xfrm>
              <a:off x="5683" y="3614"/>
              <a:ext cx="68" cy="6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/>
            </a:p>
          </p:txBody>
        </p:sp>
        <p:sp>
          <p:nvSpPr>
            <p:cNvPr id="38928" name="Oval 15"/>
            <p:cNvSpPr>
              <a:spLocks noChangeArrowheads="1"/>
            </p:cNvSpPr>
            <p:nvPr/>
          </p:nvSpPr>
          <p:spPr bwMode="auto">
            <a:xfrm>
              <a:off x="6045" y="3614"/>
              <a:ext cx="68" cy="6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/>
            </a:p>
          </p:txBody>
        </p:sp>
        <p:sp>
          <p:nvSpPr>
            <p:cNvPr id="38929" name="Oval 16"/>
            <p:cNvSpPr>
              <a:spLocks noChangeArrowheads="1"/>
            </p:cNvSpPr>
            <p:nvPr/>
          </p:nvSpPr>
          <p:spPr bwMode="auto">
            <a:xfrm>
              <a:off x="6045" y="3252"/>
              <a:ext cx="68" cy="6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/>
            </a:p>
          </p:txBody>
        </p:sp>
        <p:sp>
          <p:nvSpPr>
            <p:cNvPr id="38930" name="Oval 17"/>
            <p:cNvSpPr>
              <a:spLocks noChangeArrowheads="1"/>
            </p:cNvSpPr>
            <p:nvPr/>
          </p:nvSpPr>
          <p:spPr bwMode="auto">
            <a:xfrm>
              <a:off x="5683" y="4338"/>
              <a:ext cx="68" cy="6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/>
            </a:p>
          </p:txBody>
        </p:sp>
        <p:sp>
          <p:nvSpPr>
            <p:cNvPr id="38931" name="Oval 18"/>
            <p:cNvSpPr>
              <a:spLocks noChangeArrowheads="1"/>
            </p:cNvSpPr>
            <p:nvPr/>
          </p:nvSpPr>
          <p:spPr bwMode="auto">
            <a:xfrm>
              <a:off x="6045" y="4338"/>
              <a:ext cx="68" cy="6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/>
            </a:p>
          </p:txBody>
        </p:sp>
        <p:sp>
          <p:nvSpPr>
            <p:cNvPr id="38932" name="Oval 19"/>
            <p:cNvSpPr>
              <a:spLocks noChangeArrowheads="1"/>
            </p:cNvSpPr>
            <p:nvPr/>
          </p:nvSpPr>
          <p:spPr bwMode="auto">
            <a:xfrm>
              <a:off x="6407" y="4338"/>
              <a:ext cx="68" cy="6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/>
            </a:p>
          </p:txBody>
        </p:sp>
        <p:sp>
          <p:nvSpPr>
            <p:cNvPr id="38933" name="Oval 20"/>
            <p:cNvSpPr>
              <a:spLocks noChangeArrowheads="1"/>
            </p:cNvSpPr>
            <p:nvPr/>
          </p:nvSpPr>
          <p:spPr bwMode="auto">
            <a:xfrm>
              <a:off x="5140" y="3795"/>
              <a:ext cx="68" cy="68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/>
            </a:p>
          </p:txBody>
        </p:sp>
        <p:sp>
          <p:nvSpPr>
            <p:cNvPr id="38934" name="Oval 21"/>
            <p:cNvSpPr>
              <a:spLocks noChangeArrowheads="1"/>
            </p:cNvSpPr>
            <p:nvPr/>
          </p:nvSpPr>
          <p:spPr bwMode="auto">
            <a:xfrm>
              <a:off x="5480" y="3499"/>
              <a:ext cx="68" cy="68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/>
            </a:p>
          </p:txBody>
        </p:sp>
        <p:sp>
          <p:nvSpPr>
            <p:cNvPr id="38935" name="Oval 22"/>
            <p:cNvSpPr>
              <a:spLocks noChangeArrowheads="1"/>
            </p:cNvSpPr>
            <p:nvPr/>
          </p:nvSpPr>
          <p:spPr bwMode="auto">
            <a:xfrm>
              <a:off x="5380" y="4035"/>
              <a:ext cx="68" cy="68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/>
            </a:p>
          </p:txBody>
        </p:sp>
        <p:sp>
          <p:nvSpPr>
            <p:cNvPr id="38936" name="Oval 23"/>
            <p:cNvSpPr>
              <a:spLocks noChangeArrowheads="1"/>
            </p:cNvSpPr>
            <p:nvPr/>
          </p:nvSpPr>
          <p:spPr bwMode="auto">
            <a:xfrm>
              <a:off x="5620" y="4275"/>
              <a:ext cx="68" cy="68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/>
            </a:p>
          </p:txBody>
        </p:sp>
        <p:sp>
          <p:nvSpPr>
            <p:cNvPr id="38937" name="Oval 24"/>
            <p:cNvSpPr>
              <a:spLocks noChangeArrowheads="1"/>
            </p:cNvSpPr>
            <p:nvPr/>
          </p:nvSpPr>
          <p:spPr bwMode="auto">
            <a:xfrm>
              <a:off x="5860" y="4515"/>
              <a:ext cx="68" cy="68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/>
            </a:p>
          </p:txBody>
        </p:sp>
        <p:sp>
          <p:nvSpPr>
            <p:cNvPr id="38938" name="Oval 25"/>
            <p:cNvSpPr>
              <a:spLocks noChangeArrowheads="1"/>
            </p:cNvSpPr>
            <p:nvPr/>
          </p:nvSpPr>
          <p:spPr bwMode="auto">
            <a:xfrm>
              <a:off x="5715" y="3785"/>
              <a:ext cx="68" cy="68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/>
            </a:p>
          </p:txBody>
        </p:sp>
        <p:sp>
          <p:nvSpPr>
            <p:cNvPr id="38939" name="Oval 26"/>
            <p:cNvSpPr>
              <a:spLocks noChangeArrowheads="1"/>
            </p:cNvSpPr>
            <p:nvPr/>
          </p:nvSpPr>
          <p:spPr bwMode="auto">
            <a:xfrm>
              <a:off x="5799" y="3181"/>
              <a:ext cx="68" cy="68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/>
            </a:p>
          </p:txBody>
        </p:sp>
        <p:sp>
          <p:nvSpPr>
            <p:cNvPr id="38940" name="Oval 27"/>
            <p:cNvSpPr>
              <a:spLocks noChangeArrowheads="1"/>
            </p:cNvSpPr>
            <p:nvPr/>
          </p:nvSpPr>
          <p:spPr bwMode="auto">
            <a:xfrm>
              <a:off x="6117" y="2947"/>
              <a:ext cx="68" cy="68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/>
            </a:p>
          </p:txBody>
        </p:sp>
        <p:sp>
          <p:nvSpPr>
            <p:cNvPr id="38941" name="Oval 28"/>
            <p:cNvSpPr>
              <a:spLocks noChangeArrowheads="1"/>
            </p:cNvSpPr>
            <p:nvPr/>
          </p:nvSpPr>
          <p:spPr bwMode="auto">
            <a:xfrm>
              <a:off x="5949" y="3466"/>
              <a:ext cx="68" cy="68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/>
            </a:p>
          </p:txBody>
        </p:sp>
        <p:sp>
          <p:nvSpPr>
            <p:cNvPr id="38942" name="Oval 29"/>
            <p:cNvSpPr>
              <a:spLocks noChangeArrowheads="1"/>
            </p:cNvSpPr>
            <p:nvPr/>
          </p:nvSpPr>
          <p:spPr bwMode="auto">
            <a:xfrm>
              <a:off x="6301" y="3214"/>
              <a:ext cx="68" cy="68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/>
            </a:p>
          </p:txBody>
        </p:sp>
        <p:sp>
          <p:nvSpPr>
            <p:cNvPr id="38943" name="Oval 30"/>
            <p:cNvSpPr>
              <a:spLocks noChangeArrowheads="1"/>
            </p:cNvSpPr>
            <p:nvPr/>
          </p:nvSpPr>
          <p:spPr bwMode="auto">
            <a:xfrm>
              <a:off x="5866" y="4035"/>
              <a:ext cx="68" cy="68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/>
            </a:p>
          </p:txBody>
        </p:sp>
        <p:sp>
          <p:nvSpPr>
            <p:cNvPr id="38944" name="Oval 31"/>
            <p:cNvSpPr>
              <a:spLocks noChangeArrowheads="1"/>
            </p:cNvSpPr>
            <p:nvPr/>
          </p:nvSpPr>
          <p:spPr bwMode="auto">
            <a:xfrm>
              <a:off x="6183" y="3750"/>
              <a:ext cx="68" cy="68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/>
            </a:p>
          </p:txBody>
        </p:sp>
        <p:sp>
          <p:nvSpPr>
            <p:cNvPr id="38945" name="Oval 32"/>
            <p:cNvSpPr>
              <a:spLocks noChangeArrowheads="1"/>
            </p:cNvSpPr>
            <p:nvPr/>
          </p:nvSpPr>
          <p:spPr bwMode="auto">
            <a:xfrm>
              <a:off x="6485" y="3516"/>
              <a:ext cx="68" cy="68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/>
            </a:p>
          </p:txBody>
        </p:sp>
        <p:sp>
          <p:nvSpPr>
            <p:cNvPr id="38946" name="Oval 33"/>
            <p:cNvSpPr>
              <a:spLocks noChangeArrowheads="1"/>
            </p:cNvSpPr>
            <p:nvPr/>
          </p:nvSpPr>
          <p:spPr bwMode="auto">
            <a:xfrm>
              <a:off x="6150" y="4252"/>
              <a:ext cx="68" cy="68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/>
            </a:p>
          </p:txBody>
        </p:sp>
        <p:sp>
          <p:nvSpPr>
            <p:cNvPr id="38947" name="Oval 34"/>
            <p:cNvSpPr>
              <a:spLocks noChangeArrowheads="1"/>
            </p:cNvSpPr>
            <p:nvPr/>
          </p:nvSpPr>
          <p:spPr bwMode="auto">
            <a:xfrm>
              <a:off x="6368" y="4035"/>
              <a:ext cx="68" cy="68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/>
            </a:p>
          </p:txBody>
        </p:sp>
        <p:sp>
          <p:nvSpPr>
            <p:cNvPr id="38948" name="Oval 35"/>
            <p:cNvSpPr>
              <a:spLocks noChangeArrowheads="1"/>
            </p:cNvSpPr>
            <p:nvPr/>
          </p:nvSpPr>
          <p:spPr bwMode="auto">
            <a:xfrm>
              <a:off x="6653" y="3801"/>
              <a:ext cx="68" cy="68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/>
            </a:p>
          </p:txBody>
        </p:sp>
      </p:grpSp>
      <p:sp>
        <p:nvSpPr>
          <p:cNvPr id="38916" name="Rectangle 36"/>
          <p:cNvSpPr>
            <a:spLocks noChangeArrowheads="1"/>
          </p:cNvSpPr>
          <p:nvPr/>
        </p:nvSpPr>
        <p:spPr bwMode="auto">
          <a:xfrm>
            <a:off x="533400" y="3916363"/>
            <a:ext cx="8153400" cy="263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None/>
            </a:pPr>
            <a:r>
              <a:rPr lang="pl-PL" altLang="pl-PL" sz="1600" b="1">
                <a:solidFill>
                  <a:srgbClr val="000000"/>
                </a:solidFill>
                <a:latin typeface="Arial" charset="0"/>
              </a:rPr>
              <a:t>1. Metoda najbliższego sąsiedztwa</a:t>
            </a:r>
          </a:p>
          <a:p>
            <a:pPr>
              <a:buFontTx/>
              <a:buNone/>
            </a:pPr>
            <a:endParaRPr lang="pl-PL" altLang="pl-PL" sz="1600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None/>
            </a:pPr>
            <a:r>
              <a:rPr lang="pl-PL" altLang="pl-PL" sz="1600">
                <a:solidFill>
                  <a:srgbClr val="000000"/>
                </a:solidFill>
                <a:latin typeface="Arial" charset="0"/>
              </a:rPr>
              <a:t>Wartość piksela kopiowana jest z najbliższego piksela z istniejącej siatki.</a:t>
            </a:r>
          </a:p>
          <a:p>
            <a:pPr>
              <a:buFontTx/>
              <a:buNone/>
            </a:pPr>
            <a:endParaRPr lang="pl-PL" altLang="pl-PL" sz="1600">
              <a:solidFill>
                <a:srgbClr val="000000"/>
              </a:solidFill>
              <a:latin typeface="Arial" charset="0"/>
            </a:endParaRPr>
          </a:p>
          <a:p>
            <a:r>
              <a:rPr lang="pl-PL" altLang="pl-PL" sz="1600">
                <a:solidFill>
                  <a:srgbClr val="000000"/>
                </a:solidFill>
                <a:latin typeface="Arial" charset="0"/>
              </a:rPr>
              <a:t> Metoda najmniej złożona obliczeniowo</a:t>
            </a:r>
          </a:p>
          <a:p>
            <a:r>
              <a:rPr lang="pl-PL" altLang="pl-PL" sz="1600">
                <a:solidFill>
                  <a:srgbClr val="000000"/>
                </a:solidFill>
                <a:latin typeface="Arial" charset="0"/>
              </a:rPr>
              <a:t> Nie wprowadza nowych wartości do obrazu. Szczególnie istotne to jest dla obrazów</a:t>
            </a:r>
            <a:br>
              <a:rPr lang="pl-PL" altLang="pl-PL" sz="1600">
                <a:solidFill>
                  <a:srgbClr val="000000"/>
                </a:solidFill>
                <a:latin typeface="Arial" charset="0"/>
              </a:rPr>
            </a:br>
            <a:r>
              <a:rPr lang="pl-PL" altLang="pl-PL" sz="1600">
                <a:solidFill>
                  <a:srgbClr val="000000"/>
                </a:solidFill>
                <a:latin typeface="Arial" charset="0"/>
              </a:rPr>
              <a:t>   wielozakresowych.</a:t>
            </a:r>
          </a:p>
          <a:p>
            <a:r>
              <a:rPr lang="pl-PL" altLang="pl-PL" sz="1600">
                <a:solidFill>
                  <a:srgbClr val="000000"/>
                </a:solidFill>
                <a:latin typeface="Arial" charset="0"/>
              </a:rPr>
              <a:t> Może wprowadzać artefakty w postaci krawędzi nie istniejących w oryginale.</a:t>
            </a:r>
          </a:p>
          <a:p>
            <a:pPr>
              <a:buFontTx/>
              <a:buNone/>
            </a:pPr>
            <a:endParaRPr lang="pl-PL" altLang="pl-PL" sz="16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457200" y="635000"/>
            <a:ext cx="8229600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PRZEPRÓBKOWANIE ZDJĘCIA</a:t>
            </a:r>
            <a:br>
              <a:rPr lang="pl-PL" altLang="pl-PL" sz="2000" b="1">
                <a:solidFill>
                  <a:schemeClr val="accent2"/>
                </a:solidFill>
                <a:latin typeface="Arial" charset="0"/>
              </a:rPr>
            </a:b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- INTERPOLACJA NA PODSTAWIE REGULARNEJ SIATKI RASTRA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Metody – cd.</a:t>
            </a: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533400" y="1828800"/>
            <a:ext cx="8153400" cy="474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None/>
            </a:pPr>
            <a:r>
              <a:rPr lang="pl-PL" altLang="pl-PL" sz="1600" b="1">
                <a:solidFill>
                  <a:srgbClr val="000000"/>
                </a:solidFill>
                <a:latin typeface="Arial" charset="0"/>
              </a:rPr>
              <a:t>2. Metoda interpolacji dwuliniowej (biliniowej)</a:t>
            </a:r>
          </a:p>
          <a:p>
            <a:pPr>
              <a:buFontTx/>
              <a:buNone/>
            </a:pPr>
            <a:endParaRPr lang="pl-PL" altLang="pl-PL" sz="1600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None/>
            </a:pPr>
            <a:endParaRPr lang="pl-PL" altLang="pl-PL" sz="1600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None/>
            </a:pPr>
            <a:endParaRPr lang="pl-PL" altLang="pl-PL" sz="1600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None/>
            </a:pPr>
            <a:endParaRPr lang="pl-PL" altLang="pl-PL" sz="1600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None/>
            </a:pPr>
            <a:endParaRPr lang="pl-PL" altLang="pl-PL" sz="1600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None/>
            </a:pPr>
            <a:endParaRPr lang="pl-PL" altLang="pl-PL" sz="1600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None/>
            </a:pPr>
            <a:endParaRPr lang="pl-PL" altLang="pl-PL" sz="1600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None/>
            </a:pPr>
            <a:endParaRPr lang="pl-PL" altLang="pl-PL" sz="1600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None/>
            </a:pPr>
            <a:endParaRPr lang="pl-PL" altLang="pl-PL" sz="1600" i="1">
              <a:solidFill>
                <a:srgbClr val="000000"/>
              </a:solidFill>
            </a:endParaRPr>
          </a:p>
          <a:p>
            <a:pPr>
              <a:buFontTx/>
              <a:buNone/>
            </a:pP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</a:t>
            </a:r>
            <a:r>
              <a:rPr lang="pl-PL" altLang="pl-PL" sz="1600" baseline="-30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0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 = 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</a:t>
            </a:r>
            <a:r>
              <a:rPr lang="pl-PL" altLang="pl-PL" sz="1600" baseline="-30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)(1-</a:t>
            </a:r>
            <a:r>
              <a:rPr lang="pl-PL" altLang="pl-PL" sz="1600" i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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x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)(1-</a:t>
            </a:r>
            <a:r>
              <a:rPr lang="pl-PL" altLang="pl-PL" sz="1600" i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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 + 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</a:t>
            </a:r>
            <a:r>
              <a:rPr lang="pl-PL" altLang="pl-PL" sz="1600" baseline="-30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  <a:r>
              <a:rPr lang="pl-PL" altLang="pl-PL" sz="1600" i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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x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(1-</a:t>
            </a:r>
            <a:r>
              <a:rPr lang="pl-PL" altLang="pl-PL" sz="1600" i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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 + 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</a:t>
            </a:r>
            <a:r>
              <a:rPr lang="pl-PL" altLang="pl-PL" sz="1600" baseline="-30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)(1-</a:t>
            </a:r>
            <a:r>
              <a:rPr lang="pl-PL" altLang="pl-PL" sz="1600" i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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x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  <a:r>
              <a:rPr lang="pl-PL" altLang="pl-PL" sz="1600" i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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l-PL" altLang="pl-PL" sz="16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+ </a:t>
            </a:r>
            <a:r>
              <a:rPr lang="pl-PL" altLang="pl-PL" sz="1600" i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w</a:t>
            </a:r>
            <a:r>
              <a:rPr lang="pl-PL" altLang="pl-PL" sz="16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(</a:t>
            </a:r>
            <a:r>
              <a:rPr lang="pl-PL" altLang="pl-PL" sz="1600" i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</a:t>
            </a:r>
            <a:r>
              <a:rPr lang="pl-PL" altLang="pl-PL" sz="1600" baseline="-30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4</a:t>
            </a:r>
            <a:r>
              <a:rPr lang="pl-PL" altLang="pl-PL" sz="16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)</a:t>
            </a:r>
            <a:r>
              <a:rPr lang="pl-PL" altLang="pl-PL" sz="1600" i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</a:t>
            </a:r>
            <a:r>
              <a:rPr lang="pl-PL" altLang="pl-PL" sz="1600" i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x</a:t>
            </a:r>
            <a:r>
              <a:rPr lang="pl-PL" altLang="pl-PL" sz="1600" i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</a:t>
            </a:r>
            <a:r>
              <a:rPr lang="pl-PL" altLang="pl-PL" sz="1600" i="1">
                <a:solidFill>
                  <a:srgbClr val="000000"/>
                </a:solidFill>
                <a:latin typeface="Arial" charset="0"/>
                <a:sym typeface="Symbol" pitchFamily="18" charset="2"/>
              </a:rPr>
              <a:t>y</a:t>
            </a:r>
            <a:r>
              <a:rPr lang="pl-PL" altLang="pl-PL" sz="160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>
              <a:buFontTx/>
              <a:buNone/>
            </a:pPr>
            <a:endParaRPr lang="pl-PL" altLang="pl-PL" sz="1600">
              <a:solidFill>
                <a:srgbClr val="000000"/>
              </a:solidFill>
              <a:latin typeface="Arial" charset="0"/>
            </a:endParaRPr>
          </a:p>
          <a:p>
            <a:r>
              <a:rPr lang="pl-PL" altLang="pl-PL" sz="1600">
                <a:solidFill>
                  <a:srgbClr val="000000"/>
                </a:solidFill>
                <a:latin typeface="Arial" charset="0"/>
              </a:rPr>
              <a:t> Wygładza obraz (usuwa składowe wysokoczęstotliwościowe).</a:t>
            </a:r>
          </a:p>
          <a:p>
            <a:r>
              <a:rPr lang="pl-PL" altLang="pl-PL" sz="1600">
                <a:solidFill>
                  <a:srgbClr val="000000"/>
                </a:solidFill>
                <a:latin typeface="Arial" charset="0"/>
              </a:rPr>
              <a:t> Zalecana dla geopól ciągłych (temperatura, ciśnienie, pole magnetyczne, ...)</a:t>
            </a:r>
          </a:p>
          <a:p>
            <a:r>
              <a:rPr lang="pl-PL" altLang="pl-PL" sz="1600">
                <a:solidFill>
                  <a:srgbClr val="000000"/>
                </a:solidFill>
                <a:latin typeface="Arial" charset="0"/>
              </a:rPr>
              <a:t> Dla obrazów wielozakresowych może fałszować relacje między zakresami.</a:t>
            </a:r>
          </a:p>
          <a:p>
            <a:pPr>
              <a:buFontTx/>
              <a:buNone/>
            </a:pPr>
            <a:endParaRPr lang="pl-PL" altLang="pl-PL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3500438" y="2381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3524250" y="23860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grpSp>
        <p:nvGrpSpPr>
          <p:cNvPr id="39942" name="Group 6"/>
          <p:cNvGrpSpPr>
            <a:grpSpLocks/>
          </p:cNvGrpSpPr>
          <p:nvPr/>
        </p:nvGrpSpPr>
        <p:grpSpPr bwMode="auto">
          <a:xfrm>
            <a:off x="1066800" y="2289175"/>
            <a:ext cx="7315200" cy="2511425"/>
            <a:chOff x="624" y="1584"/>
            <a:chExt cx="3984" cy="1368"/>
          </a:xfrm>
        </p:grpSpPr>
        <p:graphicFrame>
          <p:nvGraphicFramePr>
            <p:cNvPr id="39943" name="Object 7"/>
            <p:cNvGraphicFramePr>
              <a:graphicFrameLocks noChangeAspect="1"/>
            </p:cNvGraphicFramePr>
            <p:nvPr/>
          </p:nvGraphicFramePr>
          <p:xfrm>
            <a:off x="624" y="1632"/>
            <a:ext cx="1350" cy="1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980" r:id="rId3" imgW="1895856" imgH="1848612" progId="Word.Picture.8">
                    <p:embed/>
                  </p:oleObj>
                </mc:Choice>
                <mc:Fallback>
                  <p:oleObj r:id="rId3" imgW="1895856" imgH="1848612" progId="Word.Picture.8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4" y="1632"/>
                          <a:ext cx="1350" cy="13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9944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519"/>
            <a:stretch>
              <a:fillRect/>
            </a:stretch>
          </p:blipFill>
          <p:spPr bwMode="auto">
            <a:xfrm>
              <a:off x="2496" y="1584"/>
              <a:ext cx="1320" cy="1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5" name="Line 9"/>
            <p:cNvSpPr>
              <a:spLocks noChangeShapeType="1"/>
            </p:cNvSpPr>
            <p:nvPr/>
          </p:nvSpPr>
          <p:spPr bwMode="auto">
            <a:xfrm>
              <a:off x="4014" y="2175"/>
              <a:ext cx="0" cy="55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9946" name="Line 10"/>
            <p:cNvSpPr>
              <a:spLocks noChangeShapeType="1"/>
            </p:cNvSpPr>
            <p:nvPr/>
          </p:nvSpPr>
          <p:spPr bwMode="auto">
            <a:xfrm rot="-5400000">
              <a:off x="4204" y="1989"/>
              <a:ext cx="0" cy="36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9947" name="Text Box 11"/>
            <p:cNvSpPr txBox="1">
              <a:spLocks noChangeArrowheads="1"/>
            </p:cNvSpPr>
            <p:nvPr/>
          </p:nvSpPr>
          <p:spPr bwMode="auto">
            <a:xfrm>
              <a:off x="4096" y="2688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l-PL" altLang="pl-PL" sz="1400" i="1"/>
                <a:t>y</a:t>
              </a:r>
              <a:endParaRPr lang="pl-PL" altLang="pl-PL" sz="1400"/>
            </a:p>
          </p:txBody>
        </p:sp>
        <p:sp>
          <p:nvSpPr>
            <p:cNvPr id="39948" name="Text Box 12"/>
            <p:cNvSpPr txBox="1">
              <a:spLocks noChangeArrowheads="1"/>
            </p:cNvSpPr>
            <p:nvPr/>
          </p:nvSpPr>
          <p:spPr bwMode="auto">
            <a:xfrm>
              <a:off x="4416" y="2183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l-PL" altLang="pl-PL" sz="1400" i="1"/>
                <a:t>x</a:t>
              </a:r>
              <a:endParaRPr lang="pl-PL" altLang="pl-PL" sz="1400"/>
            </a:p>
          </p:txBody>
        </p:sp>
        <p:sp>
          <p:nvSpPr>
            <p:cNvPr id="39949" name="Text Box 13"/>
            <p:cNvSpPr txBox="1">
              <a:spLocks noChangeArrowheads="1"/>
            </p:cNvSpPr>
            <p:nvPr/>
          </p:nvSpPr>
          <p:spPr bwMode="auto">
            <a:xfrm>
              <a:off x="2716" y="1968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l-PL" altLang="pl-PL" sz="1400" i="1">
                  <a:sym typeface="Symbol" pitchFamily="18" charset="2"/>
                </a:rPr>
                <a:t></a:t>
              </a:r>
              <a:r>
                <a:rPr lang="pl-PL" altLang="pl-PL" sz="1400" i="1"/>
                <a:t>y</a:t>
              </a:r>
              <a:endParaRPr lang="pl-PL" altLang="pl-PL" sz="1400"/>
            </a:p>
          </p:txBody>
        </p:sp>
        <p:sp>
          <p:nvSpPr>
            <p:cNvPr id="39950" name="Text Box 14"/>
            <p:cNvSpPr txBox="1">
              <a:spLocks noChangeArrowheads="1"/>
            </p:cNvSpPr>
            <p:nvPr/>
          </p:nvSpPr>
          <p:spPr bwMode="auto">
            <a:xfrm>
              <a:off x="2860" y="1592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l-PL" altLang="pl-PL" sz="1400" i="1">
                  <a:sym typeface="Symbol" pitchFamily="18" charset="2"/>
                </a:rPr>
                <a:t></a:t>
              </a:r>
              <a:r>
                <a:rPr lang="pl-PL" altLang="pl-PL" sz="1400" i="1"/>
                <a:t>x</a:t>
              </a:r>
              <a:endParaRPr lang="pl-PL" altLang="pl-PL" sz="1400"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457200" y="558800"/>
            <a:ext cx="8229600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PRZEPRÓBKOWANIE ZDJĘCIA</a:t>
            </a:r>
            <a:br>
              <a:rPr lang="pl-PL" altLang="pl-PL" sz="2000" b="1">
                <a:solidFill>
                  <a:schemeClr val="accent2"/>
                </a:solidFill>
                <a:latin typeface="Arial" charset="0"/>
              </a:rPr>
            </a:b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- INTERPOLACJA NA PODSTAWIE REGULARNEJ SIATKI RASTRA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Metody – cd.</a:t>
            </a: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533400" y="1600200"/>
            <a:ext cx="8153400" cy="498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None/>
            </a:pPr>
            <a:r>
              <a:rPr lang="pl-PL" altLang="pl-PL" sz="1600" b="1">
                <a:solidFill>
                  <a:srgbClr val="000000"/>
                </a:solidFill>
                <a:latin typeface="Arial" charset="0"/>
              </a:rPr>
              <a:t>3. Metoda interpolacji dwusześciennej (splotu sześciennego)</a:t>
            </a:r>
          </a:p>
          <a:p>
            <a:pPr>
              <a:buFontTx/>
              <a:buNone/>
            </a:pPr>
            <a:endParaRPr lang="pl-PL" altLang="pl-PL" sz="1600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None/>
            </a:pPr>
            <a:endParaRPr lang="pl-PL" altLang="pl-PL" sz="1600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None/>
            </a:pPr>
            <a:endParaRPr lang="pl-PL" altLang="pl-PL" sz="1600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None/>
            </a:pPr>
            <a:endParaRPr lang="pl-PL" altLang="pl-PL" sz="1600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None/>
            </a:pPr>
            <a:endParaRPr lang="pl-PL" altLang="pl-PL" sz="1600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None/>
            </a:pPr>
            <a:endParaRPr lang="pl-PL" altLang="pl-PL" sz="1600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None/>
            </a:pPr>
            <a:endParaRPr lang="pl-PL" altLang="pl-PL" sz="1600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None/>
            </a:pPr>
            <a:endParaRPr lang="pl-PL" altLang="pl-PL" sz="1600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None/>
            </a:pPr>
            <a:endParaRPr lang="pl-PL" altLang="pl-PL" sz="1600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None/>
            </a:pPr>
            <a:endParaRPr lang="pl-PL" altLang="pl-PL" sz="1600" i="1">
              <a:solidFill>
                <a:srgbClr val="000000"/>
              </a:solidFill>
            </a:endParaRPr>
          </a:p>
          <a:p>
            <a:r>
              <a:rPr lang="pl-PL" altLang="pl-PL" sz="1600">
                <a:solidFill>
                  <a:srgbClr val="000000"/>
                </a:solidFill>
                <a:latin typeface="Arial" charset="0"/>
              </a:rPr>
              <a:t> Wygładza obraz bardziej niż interpolacja dwuliniowa.</a:t>
            </a:r>
          </a:p>
          <a:p>
            <a:r>
              <a:rPr lang="pl-PL" altLang="pl-PL" sz="1600">
                <a:solidFill>
                  <a:srgbClr val="000000"/>
                </a:solidFill>
                <a:latin typeface="Arial" charset="0"/>
              </a:rPr>
              <a:t> Metoda złożona obliczeniowo</a:t>
            </a:r>
          </a:p>
          <a:p>
            <a:r>
              <a:rPr lang="pl-PL" altLang="pl-PL" sz="1600">
                <a:solidFill>
                  <a:srgbClr val="000000"/>
                </a:solidFill>
                <a:latin typeface="Arial" charset="0"/>
              </a:rPr>
              <a:t> Zalecana w celu poprawy efektu wizualnego</a:t>
            </a:r>
          </a:p>
          <a:p>
            <a:r>
              <a:rPr lang="pl-PL" altLang="pl-PL" sz="1600">
                <a:solidFill>
                  <a:srgbClr val="000000"/>
                </a:solidFill>
                <a:latin typeface="Arial" charset="0"/>
              </a:rPr>
              <a:t> Nie jest zalecana, gdy otrzymane wartości pikseli mają być używane do dokładnych</a:t>
            </a:r>
            <a:br>
              <a:rPr lang="pl-PL" altLang="pl-PL" sz="1600">
                <a:solidFill>
                  <a:srgbClr val="000000"/>
                </a:solidFill>
                <a:latin typeface="Arial" charset="0"/>
              </a:rPr>
            </a:br>
            <a:r>
              <a:rPr lang="pl-PL" altLang="pl-PL" sz="1600">
                <a:solidFill>
                  <a:srgbClr val="000000"/>
                </a:solidFill>
                <a:latin typeface="Arial" charset="0"/>
              </a:rPr>
              <a:t>   obliczeń.</a:t>
            </a:r>
          </a:p>
          <a:p>
            <a:pPr>
              <a:buFontTx/>
              <a:buNone/>
            </a:pPr>
            <a:endParaRPr lang="pl-PL" altLang="pl-PL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3500438" y="2381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33600"/>
            <a:ext cx="306705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66" name="Group 6"/>
          <p:cNvGrpSpPr>
            <a:grpSpLocks/>
          </p:cNvGrpSpPr>
          <p:nvPr/>
        </p:nvGrpSpPr>
        <p:grpSpPr bwMode="auto">
          <a:xfrm>
            <a:off x="3933825" y="2362200"/>
            <a:ext cx="942975" cy="1111250"/>
            <a:chOff x="2913" y="1152"/>
            <a:chExt cx="594" cy="700"/>
          </a:xfrm>
        </p:grpSpPr>
        <p:sp>
          <p:nvSpPr>
            <p:cNvPr id="40970" name="Line 7"/>
            <p:cNvSpPr>
              <a:spLocks noChangeShapeType="1"/>
            </p:cNvSpPr>
            <p:nvPr/>
          </p:nvSpPr>
          <p:spPr bwMode="auto">
            <a:xfrm>
              <a:off x="2913" y="1153"/>
              <a:ext cx="0" cy="55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0971" name="Line 8"/>
            <p:cNvSpPr>
              <a:spLocks noChangeShapeType="1"/>
            </p:cNvSpPr>
            <p:nvPr/>
          </p:nvSpPr>
          <p:spPr bwMode="auto">
            <a:xfrm rot="-5400000">
              <a:off x="3103" y="967"/>
              <a:ext cx="0" cy="36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0972" name="Text Box 9"/>
            <p:cNvSpPr txBox="1">
              <a:spLocks noChangeArrowheads="1"/>
            </p:cNvSpPr>
            <p:nvPr/>
          </p:nvSpPr>
          <p:spPr bwMode="auto">
            <a:xfrm>
              <a:off x="3022" y="1660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l-PL" altLang="pl-PL" sz="1400" i="1"/>
                <a:t>y</a:t>
              </a:r>
              <a:endParaRPr lang="pl-PL" altLang="pl-PL" sz="1400"/>
            </a:p>
          </p:txBody>
        </p:sp>
        <p:sp>
          <p:nvSpPr>
            <p:cNvPr id="40973" name="Text Box 10"/>
            <p:cNvSpPr txBox="1">
              <a:spLocks noChangeArrowheads="1"/>
            </p:cNvSpPr>
            <p:nvPr/>
          </p:nvSpPr>
          <p:spPr bwMode="auto">
            <a:xfrm>
              <a:off x="3315" y="1161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l-PL" altLang="pl-PL" sz="1400" i="1"/>
                <a:t>x</a:t>
              </a:r>
              <a:endParaRPr lang="pl-PL" altLang="pl-PL" sz="1400"/>
            </a:p>
          </p:txBody>
        </p:sp>
      </p:grpSp>
      <p:sp>
        <p:nvSpPr>
          <p:cNvPr id="40967" name="Text Box 11"/>
          <p:cNvSpPr txBox="1">
            <a:spLocks noChangeArrowheads="1"/>
          </p:cNvSpPr>
          <p:nvPr/>
        </p:nvSpPr>
        <p:spPr bwMode="auto">
          <a:xfrm>
            <a:off x="3609975" y="30829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400" i="1">
                <a:sym typeface="Symbol" pitchFamily="18" charset="2"/>
              </a:rPr>
              <a:t></a:t>
            </a:r>
            <a:r>
              <a:rPr lang="pl-PL" altLang="pl-PL" sz="1400" i="1"/>
              <a:t>y</a:t>
            </a:r>
            <a:endParaRPr lang="pl-PL" altLang="pl-PL" sz="1400"/>
          </a:p>
        </p:txBody>
      </p:sp>
      <p:sp>
        <p:nvSpPr>
          <p:cNvPr id="40968" name="Text Box 12"/>
          <p:cNvSpPr txBox="1">
            <a:spLocks noChangeArrowheads="1"/>
          </p:cNvSpPr>
          <p:nvPr/>
        </p:nvSpPr>
        <p:spPr bwMode="auto">
          <a:xfrm>
            <a:off x="1828800" y="4495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400" i="1">
                <a:sym typeface="Symbol" pitchFamily="18" charset="2"/>
              </a:rPr>
              <a:t></a:t>
            </a:r>
            <a:r>
              <a:rPr lang="pl-PL" altLang="pl-PL" sz="1400" i="1"/>
              <a:t>x</a:t>
            </a:r>
            <a:endParaRPr lang="pl-PL" altLang="pl-PL" sz="1400"/>
          </a:p>
        </p:txBody>
      </p:sp>
      <p:sp>
        <p:nvSpPr>
          <p:cNvPr id="40969" name="Rectangle 13"/>
          <p:cNvSpPr>
            <a:spLocks noChangeArrowheads="1"/>
          </p:cNvSpPr>
          <p:nvPr/>
        </p:nvSpPr>
        <p:spPr bwMode="auto">
          <a:xfrm>
            <a:off x="4953000" y="2111375"/>
            <a:ext cx="3962400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</a:t>
            </a:r>
            <a:r>
              <a:rPr lang="pl-PL" altLang="pl-PL" sz="1600" i="1" baseline="-30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= 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[(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</a:t>
            </a:r>
            <a:r>
              <a:rPr lang="pl-PL" altLang="pl-PL" sz="1600" baseline="-30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4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)-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</a:t>
            </a:r>
            <a:r>
              <a:rPr lang="pl-PL" altLang="pl-PL" sz="1600" baseline="-30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+w(P</a:t>
            </a:r>
            <a:r>
              <a:rPr lang="pl-PL" altLang="pl-PL" sz="1600" baseline="-30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)-w(P</a:t>
            </a:r>
            <a:r>
              <a:rPr lang="pl-PL" altLang="pl-PL" sz="1600" baseline="-30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)]</a:t>
            </a:r>
            <a:r>
              <a:rPr lang="pl-PL" altLang="pl-PL" sz="1600" i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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x</a:t>
            </a:r>
            <a:r>
              <a:rPr lang="pl-PL" altLang="pl-PL" sz="1600" baseline="30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pl-PL" altLang="pl-PL" sz="160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+ 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[(-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</a:t>
            </a:r>
            <a:r>
              <a:rPr lang="pl-PL" altLang="pl-PL" sz="1600" baseline="-30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4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)+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</a:t>
            </a:r>
            <a:r>
              <a:rPr lang="pl-PL" altLang="pl-PL" sz="1600" baseline="-30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)-2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w(P</a:t>
            </a:r>
            <a:r>
              <a:rPr lang="pl-PL" altLang="pl-PL" sz="1600" baseline="-30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)+2w(P</a:t>
            </a:r>
            <a:r>
              <a:rPr lang="pl-PL" altLang="pl-PL" sz="1600" baseline="-30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)]</a:t>
            </a:r>
            <a:r>
              <a:rPr lang="pl-PL" altLang="pl-PL" sz="1600" i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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x</a:t>
            </a:r>
            <a:r>
              <a:rPr lang="pl-PL" altLang="pl-PL" sz="1600" baseline="30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endParaRPr lang="pl-PL" altLang="pl-PL" sz="160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+ 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[(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</a:t>
            </a:r>
            <a:r>
              <a:rPr lang="pl-PL" altLang="pl-PL" sz="1600" baseline="-30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-w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</a:t>
            </a:r>
            <a:r>
              <a:rPr lang="pl-PL" altLang="pl-PL" sz="1600" baseline="-30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)]</a:t>
            </a:r>
            <a:r>
              <a:rPr lang="pl-PL" altLang="pl-PL" sz="1600" i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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x + P</a:t>
            </a:r>
            <a:r>
              <a:rPr lang="pl-PL" altLang="pl-PL" sz="1600" baseline="-30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</a:t>
            </a:r>
            <a:r>
              <a:rPr lang="pl-PL" altLang="pl-PL" sz="1600" i="1" baseline="-30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), 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</a:t>
            </a:r>
            <a:r>
              <a:rPr lang="pl-PL" altLang="pl-PL" sz="1600" i="1" baseline="-30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), 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</a:t>
            </a:r>
            <a:r>
              <a:rPr lang="pl-PL" altLang="pl-PL" sz="1600" i="1" baseline="-30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 – analogicznie,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</a:t>
            </a:r>
            <a:r>
              <a:rPr lang="pl-PL" altLang="pl-PL" sz="1600" baseline="-30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0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= 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[(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</a:t>
            </a:r>
            <a:r>
              <a:rPr lang="pl-PL" altLang="pl-PL" sz="1600" i="1" baseline="-30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)-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</a:t>
            </a:r>
            <a:r>
              <a:rPr lang="pl-PL" altLang="pl-PL" sz="1600" i="1" baseline="-30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+w(P</a:t>
            </a:r>
            <a:r>
              <a:rPr lang="pl-PL" altLang="pl-PL" sz="1600" i="1" baseline="-30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)-w(P</a:t>
            </a:r>
            <a:r>
              <a:rPr lang="pl-PL" altLang="pl-PL" sz="1600" i="1" baseline="-30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)]</a:t>
            </a:r>
            <a:r>
              <a:rPr lang="pl-PL" altLang="pl-PL" sz="1600" i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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</a:t>
            </a:r>
            <a:r>
              <a:rPr lang="pl-PL" altLang="pl-PL" sz="1600" baseline="30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pl-PL" altLang="pl-PL" sz="160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+ 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[(-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</a:t>
            </a:r>
            <a:r>
              <a:rPr lang="pl-PL" altLang="pl-PL" sz="1600" i="1" baseline="-30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)+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</a:t>
            </a:r>
            <a:r>
              <a:rPr lang="pl-PL" altLang="pl-PL" sz="1600" i="1" baseline="-30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)-2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w(P</a:t>
            </a:r>
            <a:r>
              <a:rPr lang="pl-PL" altLang="pl-PL" sz="1600" i="1" baseline="-30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)+2w(P</a:t>
            </a:r>
            <a:r>
              <a:rPr lang="pl-PL" altLang="pl-PL" sz="1600" i="1" baseline="-30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)]</a:t>
            </a:r>
            <a:r>
              <a:rPr lang="pl-PL" altLang="pl-PL" sz="1600" i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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</a:t>
            </a:r>
            <a:r>
              <a:rPr lang="pl-PL" altLang="pl-PL" sz="1600" baseline="30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endParaRPr lang="pl-PL" altLang="pl-PL" sz="160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+ 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[(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</a:t>
            </a:r>
            <a:r>
              <a:rPr lang="pl-PL" altLang="pl-PL" sz="1600" i="1" baseline="-30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-w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</a:t>
            </a:r>
            <a:r>
              <a:rPr lang="pl-PL" altLang="pl-PL" sz="1600" i="1" baseline="-30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</a:t>
            </a:r>
            <a:r>
              <a:rPr lang="pl-PL" altLang="pl-PL" sz="16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)]</a:t>
            </a:r>
            <a:r>
              <a:rPr lang="pl-PL" altLang="pl-PL" sz="1600" i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</a:t>
            </a:r>
            <a:r>
              <a:rPr lang="pl-PL" altLang="pl-PL" sz="1600" i="1">
                <a:solidFill>
                  <a:srgbClr val="000000"/>
                </a:solidFill>
              </a:rPr>
              <a:t>y</a:t>
            </a:r>
            <a:r>
              <a:rPr lang="pl-PL" altLang="pl-PL" sz="16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+ P</a:t>
            </a:r>
            <a:r>
              <a:rPr lang="pl-PL" altLang="pl-PL" sz="1600" i="1" baseline="-30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415925" y="441325"/>
            <a:ext cx="8312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WYBRANE SYSTEMY REJESTRACJI OBRAZÓW SATELITARNYCH </a:t>
            </a:r>
            <a:br>
              <a:rPr lang="pl-PL" altLang="pl-PL" sz="2000" b="1">
                <a:solidFill>
                  <a:schemeClr val="accent2"/>
                </a:solidFill>
                <a:latin typeface="Arial" charset="0"/>
              </a:rPr>
            </a:b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I ICH PARAMETRY</a:t>
            </a:r>
          </a:p>
        </p:txBody>
      </p:sp>
      <p:graphicFrame>
        <p:nvGraphicFramePr>
          <p:cNvPr id="43011" name="Object 3"/>
          <p:cNvGraphicFramePr>
            <a:graphicFrameLocks noChangeAspect="1"/>
          </p:cNvGraphicFramePr>
          <p:nvPr/>
        </p:nvGraphicFramePr>
        <p:xfrm>
          <a:off x="1004888" y="2441575"/>
          <a:ext cx="7124700" cy="353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3" name="Dokument" r:id="rId3" imgW="5880268" imgH="2923535" progId="Word.Document.8">
                  <p:embed/>
                </p:oleObj>
              </mc:Choice>
              <mc:Fallback>
                <p:oleObj name="Dokument" r:id="rId3" imgW="5880268" imgH="2923535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4888" y="2441575"/>
                        <a:ext cx="7124700" cy="353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2928938" y="1809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2571750" y="1614488"/>
            <a:ext cx="4000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latin typeface="Arial" charset="0"/>
                <a:cs typeface="Times New Roman" pitchFamily="18" charset="0"/>
              </a:rPr>
              <a:t>Program LANDSAT</a:t>
            </a:r>
            <a:r>
              <a:rPr lang="pl-PL" altLang="pl-PL" sz="2000" b="1">
                <a:latin typeface="Arial" charset="0"/>
              </a:rPr>
              <a:t> (NASA) </a:t>
            </a:r>
            <a:endParaRPr lang="pl-PL" altLang="pl-PL" sz="2000">
              <a:latin typeface="Arial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2928938" y="1809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2571750" y="820738"/>
            <a:ext cx="4000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  <a:cs typeface="Times New Roman" pitchFamily="18" charset="0"/>
              </a:rPr>
              <a:t>Program LANDSAT</a:t>
            </a: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 (NASA) </a:t>
            </a:r>
            <a:endParaRPr lang="pl-PL" altLang="pl-PL" sz="200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1816100"/>
            <a:ext cx="8675687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415925" y="441325"/>
            <a:ext cx="8312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WYBRANE SYSTEMY REJESTRACJI OBRAZÓW SATELITARNYCH </a:t>
            </a:r>
            <a:br>
              <a:rPr lang="pl-PL" altLang="pl-PL" sz="2000" b="1">
                <a:solidFill>
                  <a:schemeClr val="accent2"/>
                </a:solidFill>
                <a:latin typeface="Arial" charset="0"/>
              </a:rPr>
            </a:b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I ICH PARAMETRY</a:t>
            </a:r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2928938" y="1809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2928938" y="1809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pic>
        <p:nvPicPr>
          <p:cNvPr id="45061" name="Picture 5" descr="The Landsat Orbit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2108200"/>
            <a:ext cx="449580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2476500" y="1371600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latin typeface="Arial" charset="0"/>
                <a:cs typeface="Times New Roman" pitchFamily="18" charset="0"/>
              </a:rPr>
              <a:t>Orbita satelity LANDSAT 7</a:t>
            </a:r>
            <a:r>
              <a:rPr lang="pl-PL" altLang="pl-PL" sz="2000" b="1">
                <a:latin typeface="Arial" charset="0"/>
              </a:rPr>
              <a:t>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415925" y="263525"/>
            <a:ext cx="8312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WYBRANE SYSTEMY REJESTRACJI OBRAZÓW SATELITARNYCH </a:t>
            </a:r>
            <a:br>
              <a:rPr lang="pl-PL" altLang="pl-PL" sz="2000" b="1">
                <a:solidFill>
                  <a:schemeClr val="accent2"/>
                </a:solidFill>
                <a:latin typeface="Arial" charset="0"/>
              </a:rPr>
            </a:b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I ICH PARAMETRY</a:t>
            </a:r>
          </a:p>
        </p:txBody>
      </p:sp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2928938" y="1809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2928938" y="1809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2476500" y="1079500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latin typeface="Arial" charset="0"/>
                <a:cs typeface="Times New Roman" pitchFamily="18" charset="0"/>
              </a:rPr>
              <a:t>Orbita satelity LANDSAT 7</a:t>
            </a:r>
            <a:r>
              <a:rPr lang="pl-PL" altLang="pl-PL" sz="2000" b="1">
                <a:latin typeface="Arial" charset="0"/>
              </a:rPr>
              <a:t> </a:t>
            </a:r>
          </a:p>
        </p:txBody>
      </p:sp>
      <p:grpSp>
        <p:nvGrpSpPr>
          <p:cNvPr id="46086" name="Group 6"/>
          <p:cNvGrpSpPr>
            <a:grpSpLocks/>
          </p:cNvGrpSpPr>
          <p:nvPr/>
        </p:nvGrpSpPr>
        <p:grpSpPr bwMode="auto">
          <a:xfrm>
            <a:off x="2782888" y="2149475"/>
            <a:ext cx="1830387" cy="2559050"/>
            <a:chOff x="-14" y="12817"/>
            <a:chExt cx="1153" cy="1612"/>
          </a:xfrm>
        </p:grpSpPr>
        <p:grpSp>
          <p:nvGrpSpPr>
            <p:cNvPr id="46088" name="Group 7"/>
            <p:cNvGrpSpPr>
              <a:grpSpLocks/>
            </p:cNvGrpSpPr>
            <p:nvPr/>
          </p:nvGrpSpPr>
          <p:grpSpPr bwMode="auto">
            <a:xfrm>
              <a:off x="0" y="12831"/>
              <a:ext cx="1125" cy="1584"/>
              <a:chOff x="0" y="12831"/>
              <a:chExt cx="1125" cy="1584"/>
            </a:xfrm>
          </p:grpSpPr>
          <p:sp>
            <p:nvSpPr>
              <p:cNvPr id="46090" name="Rectangle 8"/>
              <p:cNvSpPr>
                <a:spLocks noChangeArrowheads="1"/>
              </p:cNvSpPr>
              <p:nvPr/>
            </p:nvSpPr>
            <p:spPr bwMode="auto">
              <a:xfrm>
                <a:off x="0" y="12831"/>
                <a:ext cx="1125" cy="15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pl-PL" altLang="pl-PL" sz="1000">
                    <a:latin typeface="Arial" charset="0"/>
                  </a:rPr>
                  <a:t>  </a:t>
                </a:r>
                <a:r>
                  <a:rPr lang="pl-PL" altLang="pl-PL" sz="14900">
                    <a:latin typeface="Arial" charset="0"/>
                  </a:rPr>
                  <a:t> </a:t>
                </a:r>
                <a:r>
                  <a:rPr lang="pl-PL" altLang="pl-PL" sz="1000">
                    <a:latin typeface="Arial" charset="0"/>
                  </a:rPr>
                  <a:t>                                                                                                 </a:t>
                </a:r>
              </a:p>
            </p:txBody>
          </p:sp>
          <p:sp>
            <p:nvSpPr>
              <p:cNvPr id="46091" name="Rectangle 9"/>
              <p:cNvSpPr>
                <a:spLocks noChangeArrowheads="1"/>
              </p:cNvSpPr>
              <p:nvPr/>
            </p:nvSpPr>
            <p:spPr bwMode="auto">
              <a:xfrm>
                <a:off x="0" y="12831"/>
                <a:ext cx="1125" cy="1584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l-PL" altLang="pl-PL" sz="2400"/>
              </a:p>
            </p:txBody>
          </p:sp>
        </p:grpSp>
        <p:sp>
          <p:nvSpPr>
            <p:cNvPr id="46089" name="Rectangle 10"/>
            <p:cNvSpPr>
              <a:spLocks noChangeArrowheads="1"/>
            </p:cNvSpPr>
            <p:nvPr/>
          </p:nvSpPr>
          <p:spPr bwMode="auto">
            <a:xfrm>
              <a:off x="-14" y="12817"/>
              <a:ext cx="1153" cy="1612"/>
            </a:xfrm>
            <a:prstGeom prst="rect">
              <a:avLst/>
            </a:prstGeom>
            <a:noFill/>
            <a:ln w="4445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/>
            </a:p>
          </p:txBody>
        </p:sp>
      </p:grpSp>
      <p:pic>
        <p:nvPicPr>
          <p:cNvPr id="46087" name="Picture 11" descr="orbi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1690688"/>
            <a:ext cx="6989763" cy="482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415925" y="152400"/>
            <a:ext cx="8312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WYBRANE SYSTEMY REJESTRACJI OBRAZÓW SATELITARNYCH </a:t>
            </a:r>
            <a:br>
              <a:rPr lang="pl-PL" altLang="pl-PL" sz="2000" b="1">
                <a:solidFill>
                  <a:schemeClr val="accent2"/>
                </a:solidFill>
                <a:latin typeface="Arial" charset="0"/>
              </a:rPr>
            </a:b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I ICH PARAMETRY</a:t>
            </a: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2928938" y="1809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2928938" y="1809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895350" y="838200"/>
            <a:ext cx="7353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latin typeface="Arial" charset="0"/>
                <a:cs typeface="Times New Roman" pitchFamily="18" charset="0"/>
              </a:rPr>
              <a:t>LANDSAT </a:t>
            </a:r>
            <a:r>
              <a:rPr lang="pl-PL" altLang="pl-PL" sz="1800" b="1">
                <a:latin typeface="Arial" charset="0"/>
              </a:rPr>
              <a:t>– sensor MSS (Multi Spectral Scanner) </a:t>
            </a:r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 flipH="1">
            <a:off x="3924300" y="1308100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600" b="1">
                <a:latin typeface="Arial" charset="0"/>
              </a:rPr>
              <a:t>Zakresy </a:t>
            </a:r>
            <a:endParaRPr lang="pl-PL" altLang="pl-PL" sz="1600">
              <a:latin typeface="Arial" charset="0"/>
            </a:endParaRPr>
          </a:p>
        </p:txBody>
      </p:sp>
      <p:graphicFrame>
        <p:nvGraphicFramePr>
          <p:cNvPr id="47111" name="Object 7"/>
          <p:cNvGraphicFramePr>
            <a:graphicFrameLocks noChangeAspect="1"/>
          </p:cNvGraphicFramePr>
          <p:nvPr/>
        </p:nvGraphicFramePr>
        <p:xfrm>
          <a:off x="1649413" y="1828800"/>
          <a:ext cx="5845175" cy="254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72" name="Dokument" r:id="rId3" imgW="5839968" imgH="2542032" progId="Word.Document.8">
                  <p:embed/>
                </p:oleObj>
              </mc:Choice>
              <mc:Fallback>
                <p:oleObj name="Dokument" r:id="rId3" imgW="5839968" imgH="2542032" progId="Word.Documen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9413" y="1828800"/>
                        <a:ext cx="5845175" cy="254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2" name="Object 8"/>
          <p:cNvGraphicFramePr>
            <a:graphicFrameLocks noChangeAspect="1"/>
          </p:cNvGraphicFramePr>
          <p:nvPr/>
        </p:nvGraphicFramePr>
        <p:xfrm>
          <a:off x="1649413" y="4572000"/>
          <a:ext cx="5845175" cy="2259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73" name="Dokument" r:id="rId5" imgW="5846064" imgH="2258568" progId="Word.Document.8">
                  <p:embed/>
                </p:oleObj>
              </mc:Choice>
              <mc:Fallback>
                <p:oleObj name="Dokument" r:id="rId5" imgW="5846064" imgH="2258568" progId="Word.Document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9413" y="4572000"/>
                        <a:ext cx="5845175" cy="2259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3" name="Rectangle 9"/>
          <p:cNvSpPr>
            <a:spLocks noChangeArrowheads="1"/>
          </p:cNvSpPr>
          <p:nvPr/>
        </p:nvSpPr>
        <p:spPr bwMode="auto">
          <a:xfrm flipH="1">
            <a:off x="3105150" y="4038600"/>
            <a:ext cx="2933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pl-PL" sz="1600" b="1">
                <a:latin typeface="Arial" charset="0"/>
                <a:cs typeface="Times New Roman" pitchFamily="18" charset="0"/>
              </a:rPr>
              <a:t>Parametry techniczne</a:t>
            </a:r>
            <a:r>
              <a:rPr lang="pl-PL" altLang="pl-PL" sz="1600" b="1">
                <a:latin typeface="Arial" charset="0"/>
              </a:rPr>
              <a:t> 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415925" y="152400"/>
            <a:ext cx="8312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WYBRANE SYSTEMY REJESTRACJI OBRAZÓW SATELITARNYCH </a:t>
            </a:r>
            <a:br>
              <a:rPr lang="pl-PL" altLang="pl-PL" sz="2000" b="1">
                <a:solidFill>
                  <a:schemeClr val="accent2"/>
                </a:solidFill>
                <a:latin typeface="Arial" charset="0"/>
              </a:rPr>
            </a:b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I ICH PARAMETRY</a:t>
            </a:r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2928938" y="1809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2928938" y="1809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895350" y="928688"/>
            <a:ext cx="7353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latin typeface="Arial" charset="0"/>
                <a:cs typeface="Times New Roman" pitchFamily="18" charset="0"/>
              </a:rPr>
              <a:t>LANDSAT </a:t>
            </a:r>
            <a:r>
              <a:rPr lang="pl-PL" altLang="pl-PL" sz="1800" b="1">
                <a:latin typeface="Arial" charset="0"/>
              </a:rPr>
              <a:t>– sensor TM (Thematic Mapper)</a:t>
            </a: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 flipH="1">
            <a:off x="3924300" y="1416050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600" b="1">
                <a:latin typeface="Arial" charset="0"/>
              </a:rPr>
              <a:t>Zakresy </a:t>
            </a:r>
            <a:endParaRPr lang="pl-PL" altLang="pl-PL" sz="1600">
              <a:latin typeface="Arial" charset="0"/>
            </a:endParaRP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 flipH="1">
            <a:off x="3105150" y="4267200"/>
            <a:ext cx="2933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pl-PL" sz="1600" b="1">
                <a:latin typeface="Arial" charset="0"/>
                <a:cs typeface="Times New Roman" pitchFamily="18" charset="0"/>
              </a:rPr>
              <a:t>Parametry techniczne</a:t>
            </a:r>
            <a:r>
              <a:rPr lang="pl-PL" altLang="pl-PL" sz="1600" b="1">
                <a:latin typeface="Arial" charset="0"/>
              </a:rPr>
              <a:t>  </a:t>
            </a:r>
          </a:p>
        </p:txBody>
      </p:sp>
      <p:graphicFrame>
        <p:nvGraphicFramePr>
          <p:cNvPr id="48136" name="Object 8"/>
          <p:cNvGraphicFramePr>
            <a:graphicFrameLocks noChangeAspect="1"/>
          </p:cNvGraphicFramePr>
          <p:nvPr/>
        </p:nvGraphicFramePr>
        <p:xfrm>
          <a:off x="1938338" y="1671638"/>
          <a:ext cx="5265737" cy="259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96" name="Dokument" r:id="rId3" imgW="5846064" imgH="2883408" progId="Word.Document.8">
                  <p:embed/>
                </p:oleObj>
              </mc:Choice>
              <mc:Fallback>
                <p:oleObj name="Dokument" r:id="rId3" imgW="5846064" imgH="2883408" progId="Word.Document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8338" y="1671638"/>
                        <a:ext cx="5265737" cy="2595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7" name="Object 9"/>
          <p:cNvGraphicFramePr>
            <a:graphicFrameLocks noChangeAspect="1"/>
          </p:cNvGraphicFramePr>
          <p:nvPr/>
        </p:nvGraphicFramePr>
        <p:xfrm>
          <a:off x="1938338" y="4746625"/>
          <a:ext cx="5265737" cy="203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97" name="Dokument" r:id="rId5" imgW="5846064" imgH="2258568" progId="Word.Document.8">
                  <p:embed/>
                </p:oleObj>
              </mc:Choice>
              <mc:Fallback>
                <p:oleObj name="Dokument" r:id="rId5" imgW="5846064" imgH="2258568" progId="Word.Document.8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8338" y="4746625"/>
                        <a:ext cx="5265737" cy="203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415925" y="152400"/>
            <a:ext cx="8312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WYBRANE SYSTEMY REJESTRACJI OBRAZÓW SATELITARNYCH </a:t>
            </a:r>
            <a:br>
              <a:rPr lang="pl-PL" altLang="pl-PL" sz="2000" b="1">
                <a:solidFill>
                  <a:schemeClr val="accent2"/>
                </a:solidFill>
                <a:latin typeface="Arial" charset="0"/>
              </a:rPr>
            </a:b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I ICH PARAMETRY</a:t>
            </a:r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2928938" y="1809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2928938" y="1809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895350" y="928688"/>
            <a:ext cx="7353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 dirty="0">
                <a:latin typeface="Arial" charset="0"/>
                <a:cs typeface="Times New Roman" pitchFamily="18" charset="0"/>
              </a:rPr>
              <a:t>LANDSAT </a:t>
            </a:r>
            <a:r>
              <a:rPr lang="pl-PL" altLang="pl-PL" sz="1800" b="1" dirty="0">
                <a:latin typeface="Arial" charset="0"/>
              </a:rPr>
              <a:t>– sensor ETM+ (</a:t>
            </a:r>
            <a:r>
              <a:rPr lang="pl-PL" altLang="pl-PL" sz="1800" b="1" dirty="0" err="1">
                <a:latin typeface="Arial" charset="0"/>
              </a:rPr>
              <a:t>Enhanced</a:t>
            </a:r>
            <a:r>
              <a:rPr lang="pl-PL" altLang="pl-PL" sz="1800" b="1" dirty="0">
                <a:latin typeface="Arial" charset="0"/>
              </a:rPr>
              <a:t> </a:t>
            </a:r>
            <a:r>
              <a:rPr lang="pl-PL" altLang="pl-PL" sz="1800" b="1" dirty="0" err="1">
                <a:latin typeface="Arial" charset="0"/>
              </a:rPr>
              <a:t>Thematic</a:t>
            </a:r>
            <a:r>
              <a:rPr lang="pl-PL" altLang="pl-PL" sz="1800" b="1" dirty="0">
                <a:latin typeface="Arial" charset="0"/>
              </a:rPr>
              <a:t> </a:t>
            </a:r>
            <a:r>
              <a:rPr lang="pl-PL" altLang="pl-PL" sz="1800" b="1" dirty="0" err="1">
                <a:latin typeface="Arial" charset="0"/>
              </a:rPr>
              <a:t>Mapper</a:t>
            </a:r>
            <a:r>
              <a:rPr lang="pl-PL" altLang="pl-PL" sz="1800" b="1" dirty="0">
                <a:latin typeface="Arial" charset="0"/>
              </a:rPr>
              <a:t>+)</a:t>
            </a: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 flipH="1">
            <a:off x="3924300" y="1365250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600" b="1">
                <a:latin typeface="Arial" charset="0"/>
              </a:rPr>
              <a:t>Zakresy </a:t>
            </a:r>
            <a:endParaRPr lang="pl-PL" altLang="pl-PL" sz="1600">
              <a:latin typeface="Arial" charset="0"/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 flipH="1">
            <a:off x="3105150" y="4381500"/>
            <a:ext cx="2933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pl-PL" sz="1600" b="1">
                <a:latin typeface="Arial" charset="0"/>
                <a:cs typeface="Times New Roman" pitchFamily="18" charset="0"/>
              </a:rPr>
              <a:t>Parametry techniczne</a:t>
            </a:r>
            <a:r>
              <a:rPr lang="pl-PL" altLang="pl-PL" sz="1600" b="1">
                <a:latin typeface="Arial" charset="0"/>
              </a:rPr>
              <a:t>  </a:t>
            </a:r>
          </a:p>
        </p:txBody>
      </p:sp>
      <p:graphicFrame>
        <p:nvGraphicFramePr>
          <p:cNvPr id="49160" name="Object 8"/>
          <p:cNvGraphicFramePr>
            <a:graphicFrameLocks noChangeAspect="1"/>
          </p:cNvGraphicFramePr>
          <p:nvPr/>
        </p:nvGraphicFramePr>
        <p:xfrm>
          <a:off x="2089150" y="4876800"/>
          <a:ext cx="4965700" cy="189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20" name="Dokument" r:id="rId3" imgW="5846064" imgH="2229612" progId="Word.Document.8">
                  <p:embed/>
                </p:oleObj>
              </mc:Choice>
              <mc:Fallback>
                <p:oleObj name="Dokument" r:id="rId3" imgW="5846064" imgH="2229612" progId="Word.Document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9150" y="4876800"/>
                        <a:ext cx="4965700" cy="1893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61" name="Object 9"/>
          <p:cNvGraphicFramePr>
            <a:graphicFrameLocks noChangeAspect="1"/>
          </p:cNvGraphicFramePr>
          <p:nvPr/>
        </p:nvGraphicFramePr>
        <p:xfrm>
          <a:off x="2084388" y="1828800"/>
          <a:ext cx="4973637" cy="252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21" name="Dokument" r:id="rId5" imgW="5846064" imgH="2968752" progId="Word.Document.8">
                  <p:embed/>
                </p:oleObj>
              </mc:Choice>
              <mc:Fallback>
                <p:oleObj name="Dokument" r:id="rId5" imgW="5846064" imgH="2968752" progId="Word.Document.8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4388" y="1828800"/>
                        <a:ext cx="4973637" cy="2524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2038350" y="18097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latin typeface="Verdana" pitchFamily="34" charset="0"/>
            </a:endParaRPr>
          </a:p>
        </p:txBody>
      </p:sp>
      <p:pic>
        <p:nvPicPr>
          <p:cNvPr id="8195" name="Picture 2" descr="D:\HTMFILES\HTMFILES\images\how1.gif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609600"/>
            <a:ext cx="8458200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5"/>
          <p:cNvSpPr>
            <a:spLocks noChangeArrowheads="1"/>
          </p:cNvSpPr>
          <p:nvPr/>
        </p:nvSpPr>
        <p:spPr bwMode="auto">
          <a:xfrm>
            <a:off x="647700" y="147638"/>
            <a:ext cx="784860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ORBITY:  BIEGUNOWA, NACHYLONA, GEOSTACJONARNA</a:t>
            </a:r>
            <a:endParaRPr lang="en-GB" altLang="pl-PL" sz="2000" b="1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230563" y="5181600"/>
            <a:ext cx="5837237" cy="1573213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800" u="sng">
                <a:latin typeface="Verdana" pitchFamily="34" charset="0"/>
              </a:rPr>
              <a:t>Rodzaje orbit ze względu na wysokość: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800">
                <a:latin typeface="Verdana" pitchFamily="34" charset="0"/>
                <a:sym typeface="Symbol" pitchFamily="18" charset="2"/>
              </a:rPr>
              <a:t> </a:t>
            </a:r>
            <a:r>
              <a:rPr lang="pl-PL" altLang="pl-PL" sz="1800">
                <a:latin typeface="Verdana" pitchFamily="34" charset="0"/>
              </a:rPr>
              <a:t>Niskie orbity – od 160 km do 2000 km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800">
                <a:latin typeface="Verdana" pitchFamily="34" charset="0"/>
                <a:sym typeface="Symbol" pitchFamily="18" charset="2"/>
              </a:rPr>
              <a:t> </a:t>
            </a:r>
            <a:r>
              <a:rPr lang="pl-PL" altLang="pl-PL" sz="1800">
                <a:latin typeface="Verdana" pitchFamily="34" charset="0"/>
              </a:rPr>
              <a:t>Średnie orbity – o</a:t>
            </a:r>
            <a:r>
              <a:rPr lang="pl-PL" altLang="pl-PL" sz="1800">
                <a:latin typeface="Arial" charset="0"/>
              </a:rPr>
              <a:t>d</a:t>
            </a:r>
            <a:r>
              <a:rPr lang="pl-PL" altLang="pl-PL" sz="1800">
                <a:latin typeface="Verdana" pitchFamily="34" charset="0"/>
              </a:rPr>
              <a:t> 2 000 km do 36 000 km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800">
                <a:latin typeface="Verdana" pitchFamily="34" charset="0"/>
                <a:sym typeface="Symbol" pitchFamily="18" charset="2"/>
              </a:rPr>
              <a:t> </a:t>
            </a:r>
            <a:r>
              <a:rPr lang="pl-PL" altLang="pl-PL" sz="1800">
                <a:latin typeface="Verdana" pitchFamily="34" charset="0"/>
              </a:rPr>
              <a:t>Orbita geostacjonarna – 36 000 km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800">
                <a:latin typeface="Verdana" pitchFamily="34" charset="0"/>
                <a:sym typeface="Symbol" pitchFamily="18" charset="2"/>
              </a:rPr>
              <a:t> </a:t>
            </a:r>
            <a:r>
              <a:rPr lang="pl-PL" altLang="pl-PL" sz="1800">
                <a:latin typeface="Verdana" pitchFamily="34" charset="0"/>
              </a:rPr>
              <a:t>Wysokie orbity – powyżej 36 000 km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415925" y="63500"/>
            <a:ext cx="8312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WYBRANE SYSTEMY REJESTRACJI OBRAZÓW SATELITARNYCH </a:t>
            </a:r>
            <a:br>
              <a:rPr lang="pl-PL" altLang="pl-PL" sz="2000" b="1">
                <a:solidFill>
                  <a:schemeClr val="accent2"/>
                </a:solidFill>
                <a:latin typeface="Arial" charset="0"/>
              </a:rPr>
            </a:b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I ICH PARAMETRY</a:t>
            </a: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2928938" y="1809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2928938" y="1809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250825" y="700088"/>
            <a:ext cx="864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latin typeface="Arial" charset="0"/>
                <a:cs typeface="Times New Roman" pitchFamily="18" charset="0"/>
              </a:rPr>
              <a:t>LANDSAT 8 (LDCM – Landsat Data Continuity Mission) </a:t>
            </a:r>
            <a:br>
              <a:rPr lang="pl-PL" altLang="pl-PL" sz="1800" b="1">
                <a:latin typeface="Arial" charset="0"/>
                <a:cs typeface="Times New Roman" pitchFamily="18" charset="0"/>
              </a:rPr>
            </a:br>
            <a:r>
              <a:rPr lang="pl-PL" altLang="pl-PL" sz="1800" b="1">
                <a:latin typeface="Arial" charset="0"/>
              </a:rPr>
              <a:t>– sensory OLI (Operational Land Imager) i TIRS (Thermal Infrared Sensor)</a:t>
            </a: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 flipH="1">
            <a:off x="3924300" y="1363663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600" b="1">
                <a:latin typeface="Arial" charset="0"/>
              </a:rPr>
              <a:t>Zakresy </a:t>
            </a:r>
            <a:endParaRPr lang="pl-PL" altLang="pl-PL" sz="1600">
              <a:latin typeface="Arial" charset="0"/>
            </a:endParaRPr>
          </a:p>
        </p:txBody>
      </p:sp>
      <p:sp>
        <p:nvSpPr>
          <p:cNvPr id="50183" name="Rectangle 7"/>
          <p:cNvSpPr>
            <a:spLocks noChangeArrowheads="1"/>
          </p:cNvSpPr>
          <p:nvPr/>
        </p:nvSpPr>
        <p:spPr bwMode="auto">
          <a:xfrm flipH="1">
            <a:off x="3105150" y="4581525"/>
            <a:ext cx="2933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pl-PL" sz="1600" b="1">
                <a:latin typeface="Arial" charset="0"/>
                <a:cs typeface="Times New Roman" pitchFamily="18" charset="0"/>
              </a:rPr>
              <a:t>Parametry techniczne</a:t>
            </a:r>
            <a:r>
              <a:rPr lang="pl-PL" altLang="pl-PL" sz="1600" b="1">
                <a:latin typeface="Arial" charset="0"/>
              </a:rPr>
              <a:t>  </a:t>
            </a:r>
          </a:p>
        </p:txBody>
      </p:sp>
      <p:graphicFrame>
        <p:nvGraphicFramePr>
          <p:cNvPr id="50184" name="Object 8"/>
          <p:cNvGraphicFramePr>
            <a:graphicFrameLocks noChangeAspect="1"/>
          </p:cNvGraphicFramePr>
          <p:nvPr/>
        </p:nvGraphicFramePr>
        <p:xfrm>
          <a:off x="1958975" y="1508125"/>
          <a:ext cx="5135563" cy="314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44" name="Dokument" r:id="rId3" imgW="5813602" imgH="3567521" progId="Word.Document.8">
                  <p:embed/>
                </p:oleObj>
              </mc:Choice>
              <mc:Fallback>
                <p:oleObj name="Dokument" r:id="rId3" imgW="5813602" imgH="3567521" progId="Word.Document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8975" y="1508125"/>
                        <a:ext cx="5135563" cy="3144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5" name="Object 9"/>
          <p:cNvGraphicFramePr>
            <a:graphicFrameLocks noChangeAspect="1"/>
          </p:cNvGraphicFramePr>
          <p:nvPr/>
        </p:nvGraphicFramePr>
        <p:xfrm>
          <a:off x="1939925" y="4918075"/>
          <a:ext cx="5233988" cy="201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45" name="Dokument" r:id="rId5" imgW="5844953" imgH="2262242" progId="Word.Document.8">
                  <p:embed/>
                </p:oleObj>
              </mc:Choice>
              <mc:Fallback>
                <p:oleObj name="Dokument" r:id="rId5" imgW="5844953" imgH="2262242" progId="Word.Document.8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9925" y="4918075"/>
                        <a:ext cx="5233988" cy="201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415925" y="457200"/>
            <a:ext cx="8312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WYBRANE SYSTEMY REJESTRACJI OBRAZÓW SATELITARNYCH </a:t>
            </a:r>
            <a:br>
              <a:rPr lang="pl-PL" altLang="pl-PL" sz="2000" b="1">
                <a:solidFill>
                  <a:schemeClr val="accent2"/>
                </a:solidFill>
                <a:latin typeface="Arial" charset="0"/>
              </a:rPr>
            </a:b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I ICH PARAMETRY</a:t>
            </a: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2928938" y="1809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2928938" y="1809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1514475" y="2081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152400" y="1919288"/>
            <a:ext cx="4000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latin typeface="Arial" charset="0"/>
              </a:rPr>
              <a:t>Satelita SPOT 5 – SPOT IMAGE</a:t>
            </a:r>
            <a:endParaRPr lang="pl-PL" altLang="pl-PL" sz="1800">
              <a:latin typeface="Arial" charset="0"/>
            </a:endParaRPr>
          </a:p>
        </p:txBody>
      </p:sp>
      <p:graphicFrame>
        <p:nvGraphicFramePr>
          <p:cNvPr id="52231" name="Object 7"/>
          <p:cNvGraphicFramePr>
            <a:graphicFrameLocks noChangeAspect="1"/>
          </p:cNvGraphicFramePr>
          <p:nvPr/>
        </p:nvGraphicFramePr>
        <p:xfrm>
          <a:off x="3092450" y="1633538"/>
          <a:ext cx="6816725" cy="5183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65" name="Dokument" r:id="rId3" imgW="5839968" imgH="4437888" progId="Word.Document.8">
                  <p:embed/>
                </p:oleObj>
              </mc:Choice>
              <mc:Fallback>
                <p:oleObj name="Dokument" r:id="rId3" imgW="5839968" imgH="4437888" progId="Word.Documen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2450" y="1633538"/>
                        <a:ext cx="6816725" cy="5183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3667125" y="2547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52233" name="Rectangle 9"/>
          <p:cNvSpPr>
            <a:spLocks noChangeArrowheads="1"/>
          </p:cNvSpPr>
          <p:nvPr/>
        </p:nvSpPr>
        <p:spPr bwMode="auto">
          <a:xfrm>
            <a:off x="3667125" y="2547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52234" name="Rectangle 10"/>
          <p:cNvSpPr>
            <a:spLocks noChangeArrowheads="1"/>
          </p:cNvSpPr>
          <p:nvPr/>
        </p:nvSpPr>
        <p:spPr bwMode="auto">
          <a:xfrm>
            <a:off x="3667125" y="2547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pic>
        <p:nvPicPr>
          <p:cNvPr id="52235" name="Picture 11" descr="http://www.imagery-central.com/images/spot.gif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2509838"/>
            <a:ext cx="2743200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415925" y="381000"/>
            <a:ext cx="8312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WYBRANE SYSTEMY REJESTRACJI OBRAZÓW SATELITARNYCH </a:t>
            </a:r>
            <a:br>
              <a:rPr lang="pl-PL" altLang="pl-PL" sz="2000" b="1">
                <a:solidFill>
                  <a:schemeClr val="accent2"/>
                </a:solidFill>
                <a:latin typeface="Arial" charset="0"/>
              </a:rPr>
            </a:b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I ICH PARAMETRY</a:t>
            </a: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2928938" y="1809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2928938" y="1809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1514475" y="2081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304800" y="1919288"/>
            <a:ext cx="4000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latin typeface="Arial" charset="0"/>
              </a:rPr>
              <a:t>Satelita IKONOS</a:t>
            </a: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3667125" y="2547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3667125" y="2547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53257" name="Rectangle 9"/>
          <p:cNvSpPr>
            <a:spLocks noChangeArrowheads="1"/>
          </p:cNvSpPr>
          <p:nvPr/>
        </p:nvSpPr>
        <p:spPr bwMode="auto">
          <a:xfrm>
            <a:off x="3667125" y="2547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graphicFrame>
        <p:nvGraphicFramePr>
          <p:cNvPr id="53258" name="Object 10"/>
          <p:cNvGraphicFramePr>
            <a:graphicFrameLocks noChangeAspect="1"/>
          </p:cNvGraphicFramePr>
          <p:nvPr/>
        </p:nvGraphicFramePr>
        <p:xfrm>
          <a:off x="3578225" y="1363663"/>
          <a:ext cx="5845175" cy="542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90" name="Dokument" r:id="rId3" imgW="5846064" imgH="5426964" progId="Word.Document.8">
                  <p:embed/>
                </p:oleObj>
              </mc:Choice>
              <mc:Fallback>
                <p:oleObj name="Dokument" r:id="rId3" imgW="5846064" imgH="5426964" progId="Word.Document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8225" y="1363663"/>
                        <a:ext cx="5845175" cy="542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9" name="Rectangle 11"/>
          <p:cNvSpPr>
            <a:spLocks noChangeArrowheads="1"/>
          </p:cNvSpPr>
          <p:nvPr/>
        </p:nvSpPr>
        <p:spPr bwMode="auto">
          <a:xfrm>
            <a:off x="3524250" y="27670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pic>
        <p:nvPicPr>
          <p:cNvPr id="53260" name="Picture 12" descr="http://www.imagery-central.com/images/ikonos.gif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2767013"/>
            <a:ext cx="318135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1828800" y="685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grpSp>
        <p:nvGrpSpPr>
          <p:cNvPr id="54275" name="Group 3"/>
          <p:cNvGrpSpPr>
            <a:grpSpLocks noChangeAspect="1"/>
          </p:cNvGrpSpPr>
          <p:nvPr/>
        </p:nvGrpSpPr>
        <p:grpSpPr bwMode="auto">
          <a:xfrm>
            <a:off x="179388" y="2466975"/>
            <a:ext cx="8820150" cy="4275138"/>
            <a:chOff x="0" y="1409"/>
            <a:chExt cx="5760" cy="2792"/>
          </a:xfrm>
        </p:grpSpPr>
        <p:pic>
          <p:nvPicPr>
            <p:cNvPr id="54285" name="Picture 4" descr="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09"/>
              <a:ext cx="5760" cy="27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4286" name="AutoShape 5"/>
            <p:cNvSpPr>
              <a:spLocks noChangeAspect="1" noChangeArrowheads="1"/>
            </p:cNvSpPr>
            <p:nvPr/>
          </p:nvSpPr>
          <p:spPr bwMode="auto">
            <a:xfrm>
              <a:off x="3246" y="2092"/>
              <a:ext cx="68" cy="68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 w="31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/>
            </a:p>
          </p:txBody>
        </p:sp>
        <p:sp>
          <p:nvSpPr>
            <p:cNvPr id="54287" name="AutoShape 6"/>
            <p:cNvSpPr>
              <a:spLocks noChangeAspect="1" noChangeArrowheads="1"/>
            </p:cNvSpPr>
            <p:nvPr/>
          </p:nvSpPr>
          <p:spPr bwMode="auto">
            <a:xfrm>
              <a:off x="2854" y="1872"/>
              <a:ext cx="68" cy="68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 w="31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/>
            </a:p>
          </p:txBody>
        </p:sp>
        <p:sp>
          <p:nvSpPr>
            <p:cNvPr id="54288" name="AutoShape 7"/>
            <p:cNvSpPr>
              <a:spLocks noChangeAspect="1" noChangeArrowheads="1"/>
            </p:cNvSpPr>
            <p:nvPr/>
          </p:nvSpPr>
          <p:spPr bwMode="auto">
            <a:xfrm>
              <a:off x="1126" y="2108"/>
              <a:ext cx="68" cy="68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 w="31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/>
            </a:p>
          </p:txBody>
        </p:sp>
      </p:grpSp>
      <p:cxnSp>
        <p:nvCxnSpPr>
          <p:cNvPr id="54276" name="AutoShape 8"/>
          <p:cNvCxnSpPr>
            <a:cxnSpLocks noChangeShapeType="1"/>
            <a:stCxn id="54282" idx="1"/>
            <a:endCxn id="54286" idx="2"/>
          </p:cNvCxnSpPr>
          <p:nvPr/>
        </p:nvCxnSpPr>
        <p:spPr bwMode="auto">
          <a:xfrm rot="10800000" flipV="1">
            <a:off x="5202238" y="1989138"/>
            <a:ext cx="87312" cy="1524000"/>
          </a:xfrm>
          <a:prstGeom prst="bentConnector2">
            <a:avLst/>
          </a:prstGeom>
          <a:noFill/>
          <a:ln w="3175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277" name="AutoShape 9"/>
          <p:cNvCxnSpPr>
            <a:cxnSpLocks noChangeShapeType="1"/>
            <a:stCxn id="54281" idx="1"/>
            <a:endCxn id="54287" idx="2"/>
          </p:cNvCxnSpPr>
          <p:nvPr/>
        </p:nvCxnSpPr>
        <p:spPr bwMode="auto">
          <a:xfrm rot="10800000" flipV="1">
            <a:off x="4602163" y="1557338"/>
            <a:ext cx="327025" cy="1619250"/>
          </a:xfrm>
          <a:prstGeom prst="bentConnector2">
            <a:avLst/>
          </a:prstGeom>
          <a:noFill/>
          <a:ln w="3175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278" name="AutoShape 10"/>
          <p:cNvCxnSpPr>
            <a:cxnSpLocks noChangeShapeType="1"/>
            <a:stCxn id="54280" idx="1"/>
            <a:endCxn id="54288" idx="2"/>
          </p:cNvCxnSpPr>
          <p:nvPr/>
        </p:nvCxnSpPr>
        <p:spPr bwMode="auto">
          <a:xfrm rot="10800000" flipV="1">
            <a:off x="1955800" y="1125538"/>
            <a:ext cx="2255838" cy="2411412"/>
          </a:xfrm>
          <a:prstGeom prst="bentConnector2">
            <a:avLst/>
          </a:prstGeom>
          <a:noFill/>
          <a:ln w="3175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4279" name="Text Box 11"/>
          <p:cNvSpPr txBox="1">
            <a:spLocks noChangeArrowheads="1"/>
          </p:cNvSpPr>
          <p:nvPr/>
        </p:nvSpPr>
        <p:spPr bwMode="auto">
          <a:xfrm>
            <a:off x="4211638" y="185738"/>
            <a:ext cx="4749800" cy="287337"/>
          </a:xfrm>
          <a:prstGeom prst="rect">
            <a:avLst/>
          </a:prstGeom>
          <a:solidFill>
            <a:srgbClr val="000080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200" i="1">
                <a:solidFill>
                  <a:schemeClr val="bg1"/>
                </a:solidFill>
                <a:latin typeface="Verdana" pitchFamily="34" charset="0"/>
              </a:rPr>
              <a:t>NASI PARTNERZY – Zasięg Działania Stacji</a:t>
            </a:r>
          </a:p>
        </p:txBody>
      </p:sp>
      <p:sp>
        <p:nvSpPr>
          <p:cNvPr id="54280" name="Text Box 12"/>
          <p:cNvSpPr txBox="1">
            <a:spLocks noChangeArrowheads="1"/>
          </p:cNvSpPr>
          <p:nvPr/>
        </p:nvSpPr>
        <p:spPr bwMode="auto">
          <a:xfrm>
            <a:off x="4211638" y="981075"/>
            <a:ext cx="4749800" cy="287338"/>
          </a:xfrm>
          <a:prstGeom prst="rect">
            <a:avLst/>
          </a:prstGeom>
          <a:solidFill>
            <a:schemeClr val="bg1"/>
          </a:solidFill>
          <a:ln w="31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200" i="1">
                <a:solidFill>
                  <a:schemeClr val="accent2"/>
                </a:solidFill>
                <a:latin typeface="Verdana" pitchFamily="34" charset="0"/>
              </a:rPr>
              <a:t>SPACE IMAGING, Primary Operation Center – Denver, USA</a:t>
            </a:r>
          </a:p>
        </p:txBody>
      </p:sp>
      <p:sp>
        <p:nvSpPr>
          <p:cNvPr id="54281" name="Text Box 13"/>
          <p:cNvSpPr txBox="1">
            <a:spLocks noChangeArrowheads="1"/>
          </p:cNvSpPr>
          <p:nvPr/>
        </p:nvSpPr>
        <p:spPr bwMode="auto">
          <a:xfrm>
            <a:off x="4929188" y="1412875"/>
            <a:ext cx="4030662" cy="287338"/>
          </a:xfrm>
          <a:prstGeom prst="rect">
            <a:avLst/>
          </a:prstGeom>
          <a:solidFill>
            <a:schemeClr val="bg1"/>
          </a:solidFill>
          <a:ln w="31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200" i="1">
                <a:solidFill>
                  <a:schemeClr val="accent2"/>
                </a:solidFill>
                <a:latin typeface="Verdana" pitchFamily="34" charset="0"/>
              </a:rPr>
              <a:t>EUROPEAN SPACE IMAGING – Munich, GERMANY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1200" i="1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54282" name="Text Box 14"/>
          <p:cNvSpPr txBox="1">
            <a:spLocks noChangeArrowheads="1"/>
          </p:cNvSpPr>
          <p:nvPr/>
        </p:nvSpPr>
        <p:spPr bwMode="auto">
          <a:xfrm>
            <a:off x="5289550" y="1844675"/>
            <a:ext cx="3670300" cy="287338"/>
          </a:xfrm>
          <a:prstGeom prst="rect">
            <a:avLst/>
          </a:prstGeom>
          <a:solidFill>
            <a:schemeClr val="bg1"/>
          </a:solidFill>
          <a:ln w="31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200" i="1">
                <a:solidFill>
                  <a:schemeClr val="accent2"/>
                </a:solidFill>
                <a:latin typeface="Verdana" pitchFamily="34" charset="0"/>
              </a:rPr>
              <a:t>SPACE IMAGING EURASIA – Ankara, TURKEY</a:t>
            </a:r>
          </a:p>
        </p:txBody>
      </p:sp>
      <p:sp>
        <p:nvSpPr>
          <p:cNvPr id="54283" name="Rectangle 15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54284" name="Rectangle 16"/>
          <p:cNvSpPr>
            <a:spLocks noChangeArrowheads="1"/>
          </p:cNvSpPr>
          <p:nvPr/>
        </p:nvSpPr>
        <p:spPr bwMode="auto">
          <a:xfrm>
            <a:off x="247650" y="212725"/>
            <a:ext cx="8648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Wybrane ośrodki pozyskujące bezpośrednio obrazy z satelity IKONOS</a:t>
            </a:r>
          </a:p>
        </p:txBody>
      </p:sp>
    </p:spTree>
  </p:cSld>
  <p:clrMapOvr>
    <a:masterClrMapping/>
  </p:clrMapOvr>
  <p:transition advClick="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2"/>
          <p:cNvGrpSpPr>
            <a:grpSpLocks/>
          </p:cNvGrpSpPr>
          <p:nvPr/>
        </p:nvGrpSpPr>
        <p:grpSpPr bwMode="auto">
          <a:xfrm>
            <a:off x="1036638" y="1143000"/>
            <a:ext cx="7070725" cy="5414963"/>
            <a:chOff x="195" y="813"/>
            <a:chExt cx="4454" cy="3411"/>
          </a:xfrm>
        </p:grpSpPr>
        <p:pic>
          <p:nvPicPr>
            <p:cNvPr id="55300" name="Picture 3" descr="wifs_greec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" y="822"/>
              <a:ext cx="4377" cy="337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301" name="Rectangle 4"/>
            <p:cNvSpPr>
              <a:spLocks noChangeArrowheads="1"/>
            </p:cNvSpPr>
            <p:nvPr/>
          </p:nvSpPr>
          <p:spPr bwMode="auto">
            <a:xfrm rot="6070638">
              <a:off x="3746" y="2857"/>
              <a:ext cx="454" cy="639"/>
            </a:xfrm>
            <a:prstGeom prst="rect">
              <a:avLst/>
            </a:prstGeom>
            <a:solidFill>
              <a:srgbClr val="00FFFF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/>
            </a:p>
          </p:txBody>
        </p:sp>
        <p:sp>
          <p:nvSpPr>
            <p:cNvPr id="55302" name="Rectangle 5"/>
            <p:cNvSpPr>
              <a:spLocks noChangeArrowheads="1"/>
            </p:cNvSpPr>
            <p:nvPr/>
          </p:nvSpPr>
          <p:spPr bwMode="auto">
            <a:xfrm rot="600000">
              <a:off x="2404" y="903"/>
              <a:ext cx="273" cy="485"/>
            </a:xfrm>
            <a:prstGeom prst="rect">
              <a:avLst/>
            </a:prstGeom>
            <a:solidFill>
              <a:srgbClr val="66FF33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/>
            </a:p>
          </p:txBody>
        </p:sp>
        <p:sp>
          <p:nvSpPr>
            <p:cNvPr id="55303" name="Rectangle 6"/>
            <p:cNvSpPr>
              <a:spLocks noChangeArrowheads="1"/>
            </p:cNvSpPr>
            <p:nvPr/>
          </p:nvSpPr>
          <p:spPr bwMode="auto">
            <a:xfrm rot="720000">
              <a:off x="2383" y="1898"/>
              <a:ext cx="373" cy="348"/>
            </a:xfrm>
            <a:prstGeom prst="rect">
              <a:avLst/>
            </a:prstGeom>
            <a:solidFill>
              <a:srgbClr val="66FF33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/>
            </a:p>
          </p:txBody>
        </p:sp>
        <p:sp>
          <p:nvSpPr>
            <p:cNvPr id="55304" name="Rectangle 7"/>
            <p:cNvSpPr>
              <a:spLocks noChangeArrowheads="1"/>
            </p:cNvSpPr>
            <p:nvPr/>
          </p:nvSpPr>
          <p:spPr bwMode="auto">
            <a:xfrm>
              <a:off x="2985" y="904"/>
              <a:ext cx="1251" cy="5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FF3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6633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pl-PL" altLang="pl-PL" sz="1400" b="1">
                  <a:solidFill>
                    <a:srgbClr val="FFFF00"/>
                  </a:solidFill>
                  <a:latin typeface="Arial" charset="0"/>
                </a:rPr>
                <a:t>Kolekcja wieloobszarowa do </a:t>
              </a:r>
              <a:r>
                <a:rPr lang="en-US" altLang="pl-PL" sz="1400" b="1">
                  <a:solidFill>
                    <a:srgbClr val="FFFF00"/>
                  </a:solidFill>
                  <a:latin typeface="Arial" charset="0"/>
                </a:rPr>
                <a:t>4700 km</a:t>
              </a:r>
              <a:r>
                <a:rPr lang="en-US" altLang="pl-PL" sz="1400" b="1" baseline="30000">
                  <a:solidFill>
                    <a:srgbClr val="FFFF00"/>
                  </a:solidFill>
                  <a:latin typeface="Arial" charset="0"/>
                </a:rPr>
                <a:t>2</a:t>
              </a:r>
              <a:r>
                <a:rPr lang="pl-PL" altLang="pl-PL" sz="1400" b="1" baseline="30000">
                  <a:solidFill>
                    <a:srgbClr val="FFFF00"/>
                  </a:solidFill>
                  <a:latin typeface="Arial" charset="0"/>
                </a:rPr>
                <a:t> </a:t>
              </a:r>
              <a:r>
                <a:rPr lang="pl-PL" altLang="pl-PL" sz="1400" b="1">
                  <a:solidFill>
                    <a:srgbClr val="FFFF00"/>
                  </a:solidFill>
                  <a:latin typeface="Arial" charset="0"/>
                </a:rPr>
                <a:t>dla każdego obszaru</a:t>
              </a:r>
              <a:endParaRPr lang="en-US" altLang="pl-PL" sz="1400" b="1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55305" name="Rectangle 8"/>
            <p:cNvSpPr>
              <a:spLocks noChangeArrowheads="1"/>
            </p:cNvSpPr>
            <p:nvPr/>
          </p:nvSpPr>
          <p:spPr bwMode="auto">
            <a:xfrm>
              <a:off x="3229" y="3587"/>
              <a:ext cx="1420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990000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pl-PL" altLang="pl-PL" sz="1400" b="1">
                  <a:solidFill>
                    <a:srgbClr val="FFFF00"/>
                  </a:solidFill>
                  <a:latin typeface="Arial" charset="0"/>
                </a:rPr>
                <a:t>5</a:t>
              </a:r>
              <a:r>
                <a:rPr lang="en-US" altLang="pl-PL" sz="1400" b="1">
                  <a:solidFill>
                    <a:srgbClr val="FFFF00"/>
                  </a:solidFill>
                  <a:latin typeface="Arial" charset="0"/>
                </a:rPr>
                <a:t>,000 km</a:t>
              </a:r>
              <a:r>
                <a:rPr lang="en-US" altLang="pl-PL" sz="1400" b="1" baseline="30000">
                  <a:solidFill>
                    <a:srgbClr val="FFFF00"/>
                  </a:solidFill>
                  <a:latin typeface="Arial" charset="0"/>
                </a:rPr>
                <a:t>2</a:t>
              </a:r>
              <a:r>
                <a:rPr lang="en-US" altLang="pl-PL" sz="1400" b="1">
                  <a:solidFill>
                    <a:srgbClr val="FFFF00"/>
                  </a:solidFill>
                  <a:latin typeface="Arial" charset="0"/>
                </a:rPr>
                <a:t> </a:t>
              </a:r>
              <a:r>
                <a:rPr lang="pl-PL" altLang="pl-PL" sz="1400" b="1">
                  <a:solidFill>
                    <a:srgbClr val="FFFF00"/>
                  </a:solidFill>
                  <a:latin typeface="Arial" charset="0"/>
                </a:rPr>
                <a:t>pojedyncza kolekcja zwarta</a:t>
              </a:r>
              <a:endParaRPr lang="en-US" altLang="pl-PL" sz="1400" b="1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55306" name="Rectangle 9"/>
            <p:cNvSpPr>
              <a:spLocks noChangeArrowheads="1"/>
            </p:cNvSpPr>
            <p:nvPr/>
          </p:nvSpPr>
          <p:spPr bwMode="auto">
            <a:xfrm>
              <a:off x="3334" y="1652"/>
              <a:ext cx="1315" cy="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pl-PL" sz="1400" b="1">
                  <a:solidFill>
                    <a:srgbClr val="FFFF00"/>
                  </a:solidFill>
                  <a:latin typeface="Arial" charset="0"/>
                </a:rPr>
                <a:t>11</a:t>
              </a:r>
              <a:r>
                <a:rPr lang="tr-TR" altLang="pl-PL" sz="1400" b="1">
                  <a:solidFill>
                    <a:srgbClr val="FFFF00"/>
                  </a:solidFill>
                  <a:latin typeface="Arial" charset="0"/>
                </a:rPr>
                <a:t>km x 11</a:t>
              </a:r>
              <a:r>
                <a:rPr lang="en-US" altLang="pl-PL" sz="1400" b="1">
                  <a:solidFill>
                    <a:srgbClr val="FFFF00"/>
                  </a:solidFill>
                  <a:latin typeface="Arial" charset="0"/>
                </a:rPr>
                <a:t>km</a:t>
              </a:r>
              <a:r>
                <a:rPr lang="en-US" altLang="pl-PL" sz="1400" b="1" baseline="30000">
                  <a:solidFill>
                    <a:srgbClr val="FFFF00"/>
                  </a:solidFill>
                  <a:latin typeface="Arial" charset="0"/>
                </a:rPr>
                <a:t>   </a:t>
              </a:r>
              <a:r>
                <a:rPr lang="pl-PL" altLang="pl-PL" sz="1400" b="1">
                  <a:solidFill>
                    <a:srgbClr val="FFFF00"/>
                  </a:solidFill>
                  <a:latin typeface="Arial" charset="0"/>
                </a:rPr>
                <a:t>pojedyncze małe kolekcje rozproszone</a:t>
              </a:r>
              <a:endParaRPr lang="en-US" altLang="pl-PL" sz="1400" b="1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55307" name="Line 10"/>
            <p:cNvSpPr>
              <a:spLocks noChangeShapeType="1"/>
            </p:cNvSpPr>
            <p:nvPr/>
          </p:nvSpPr>
          <p:spPr bwMode="auto">
            <a:xfrm flipH="1">
              <a:off x="623" y="1269"/>
              <a:ext cx="550" cy="2722"/>
            </a:xfrm>
            <a:prstGeom prst="line">
              <a:avLst/>
            </a:prstGeom>
            <a:noFill/>
            <a:ln w="127000">
              <a:solidFill>
                <a:srgbClr val="00FF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55308" name="Rectangle 11"/>
            <p:cNvSpPr>
              <a:spLocks noChangeArrowheads="1"/>
            </p:cNvSpPr>
            <p:nvPr/>
          </p:nvSpPr>
          <p:spPr bwMode="auto">
            <a:xfrm>
              <a:off x="234" y="904"/>
              <a:ext cx="777" cy="5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pl-PL" altLang="pl-PL" sz="1400" b="1">
                  <a:solidFill>
                    <a:srgbClr val="FFFF00"/>
                  </a:solidFill>
                  <a:latin typeface="Arial" charset="0"/>
                </a:rPr>
                <a:t>Kolekcja </a:t>
              </a:r>
              <a:r>
                <a:rPr lang="tr-TR" altLang="pl-PL" sz="1400" b="1">
                  <a:solidFill>
                    <a:srgbClr val="FFFF00"/>
                  </a:solidFill>
                  <a:latin typeface="Arial" charset="0"/>
                </a:rPr>
                <a:t> </a:t>
              </a:r>
              <a:r>
                <a:rPr lang="pl-PL" altLang="pl-PL" sz="1400" b="1">
                  <a:solidFill>
                    <a:srgbClr val="FFFF00"/>
                  </a:solidFill>
                  <a:latin typeface="Arial" charset="0"/>
                </a:rPr>
                <a:t>pasmowa</a:t>
              </a:r>
              <a:r>
                <a:rPr lang="en-US" altLang="pl-PL" sz="1400" b="1" baseline="30000">
                  <a:solidFill>
                    <a:srgbClr val="FFFF00"/>
                  </a:solidFill>
                  <a:latin typeface="Arial" charset="0"/>
                </a:rPr>
                <a:t> </a:t>
              </a:r>
              <a:r>
                <a:rPr lang="pl-PL" altLang="pl-PL" sz="1400" b="1">
                  <a:solidFill>
                    <a:srgbClr val="FFFF00"/>
                  </a:solidFill>
                  <a:latin typeface="Arial" charset="0"/>
                </a:rPr>
                <a:t> o długości 1000km</a:t>
              </a:r>
              <a:endParaRPr lang="en-US" altLang="pl-PL" sz="1400" b="1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55309" name="Rectangle 12"/>
            <p:cNvSpPr>
              <a:spLocks noChangeArrowheads="1"/>
            </p:cNvSpPr>
            <p:nvPr/>
          </p:nvSpPr>
          <p:spPr bwMode="auto">
            <a:xfrm rot="942903">
              <a:off x="3334" y="1832"/>
              <a:ext cx="80" cy="9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/>
            </a:p>
          </p:txBody>
        </p:sp>
        <p:sp>
          <p:nvSpPr>
            <p:cNvPr id="55310" name="Rectangle 13"/>
            <p:cNvSpPr>
              <a:spLocks noChangeArrowheads="1"/>
            </p:cNvSpPr>
            <p:nvPr/>
          </p:nvSpPr>
          <p:spPr bwMode="auto">
            <a:xfrm rot="942903">
              <a:off x="3487" y="2112"/>
              <a:ext cx="80" cy="9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/>
            </a:p>
          </p:txBody>
        </p:sp>
        <p:sp>
          <p:nvSpPr>
            <p:cNvPr id="55311" name="Rectangle 14"/>
            <p:cNvSpPr>
              <a:spLocks noChangeArrowheads="1"/>
            </p:cNvSpPr>
            <p:nvPr/>
          </p:nvSpPr>
          <p:spPr bwMode="auto">
            <a:xfrm rot="942903">
              <a:off x="3628" y="2347"/>
              <a:ext cx="80" cy="9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/>
            </a:p>
          </p:txBody>
        </p:sp>
        <p:sp>
          <p:nvSpPr>
            <p:cNvPr id="55312" name="Rectangle 15"/>
            <p:cNvSpPr>
              <a:spLocks noChangeArrowheads="1"/>
            </p:cNvSpPr>
            <p:nvPr/>
          </p:nvSpPr>
          <p:spPr bwMode="auto">
            <a:xfrm rot="942903">
              <a:off x="3327" y="2471"/>
              <a:ext cx="80" cy="9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/>
            </a:p>
          </p:txBody>
        </p:sp>
        <p:sp>
          <p:nvSpPr>
            <p:cNvPr id="55313" name="Rectangle 16"/>
            <p:cNvSpPr>
              <a:spLocks noChangeArrowheads="1"/>
            </p:cNvSpPr>
            <p:nvPr/>
          </p:nvSpPr>
          <p:spPr bwMode="auto">
            <a:xfrm rot="942903">
              <a:off x="2905" y="3158"/>
              <a:ext cx="80" cy="9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/>
            </a:p>
          </p:txBody>
        </p:sp>
        <p:sp>
          <p:nvSpPr>
            <p:cNvPr id="55314" name="Rectangle 17"/>
            <p:cNvSpPr>
              <a:spLocks noChangeArrowheads="1"/>
            </p:cNvSpPr>
            <p:nvPr/>
          </p:nvSpPr>
          <p:spPr bwMode="auto">
            <a:xfrm rot="942903">
              <a:off x="3082" y="3425"/>
              <a:ext cx="80" cy="9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2400"/>
            </a:p>
          </p:txBody>
        </p:sp>
        <p:sp>
          <p:nvSpPr>
            <p:cNvPr id="55315" name="Line 18"/>
            <p:cNvSpPr>
              <a:spLocks noChangeShapeType="1"/>
            </p:cNvSpPr>
            <p:nvPr/>
          </p:nvSpPr>
          <p:spPr bwMode="auto">
            <a:xfrm flipH="1">
              <a:off x="2143" y="813"/>
              <a:ext cx="656" cy="3411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55316" name="Rectangle 19"/>
            <p:cNvSpPr>
              <a:spLocks noChangeArrowheads="1"/>
            </p:cNvSpPr>
            <p:nvPr/>
          </p:nvSpPr>
          <p:spPr bwMode="auto">
            <a:xfrm>
              <a:off x="1315" y="928"/>
              <a:ext cx="1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990000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pl-PL" altLang="pl-PL" sz="1600" b="1">
                  <a:solidFill>
                    <a:schemeClr val="accent2"/>
                  </a:solidFill>
                  <a:latin typeface="Arial" charset="0"/>
                </a:rPr>
                <a:t>Tor przejścia</a:t>
              </a:r>
              <a:endParaRPr lang="en-US" altLang="pl-PL" sz="1600" b="1">
                <a:solidFill>
                  <a:schemeClr val="accent2"/>
                </a:solidFill>
                <a:latin typeface="Arial" charset="0"/>
              </a:endParaRPr>
            </a:p>
          </p:txBody>
        </p:sp>
      </p:grpSp>
      <p:sp>
        <p:nvSpPr>
          <p:cNvPr id="55299" name="Rectangle 20"/>
          <p:cNvSpPr>
            <a:spLocks noChangeArrowheads="1"/>
          </p:cNvSpPr>
          <p:nvPr/>
        </p:nvSpPr>
        <p:spPr bwMode="auto">
          <a:xfrm>
            <a:off x="1169988" y="365125"/>
            <a:ext cx="68246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Rodzaje kolekcji rejestrowanych przez satelitę IKONOS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warsawgs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1" t="15814" r="7382" b="10696"/>
          <a:stretch>
            <a:fillRect/>
          </a:stretch>
        </p:blipFill>
        <p:spPr bwMode="auto">
          <a:xfrm>
            <a:off x="3124200" y="1660525"/>
            <a:ext cx="5715000" cy="42830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2336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968375" y="669925"/>
            <a:ext cx="7207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Antena i zasięg działania polskiego ośrodka w Komorowie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415925" y="457200"/>
            <a:ext cx="8312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WYBRANE SYSTEMY REJESTRACJI OBRAZÓW SATELITARNYCH </a:t>
            </a:r>
            <a:br>
              <a:rPr lang="pl-PL" altLang="pl-PL" sz="2000" b="1">
                <a:solidFill>
                  <a:schemeClr val="accent2"/>
                </a:solidFill>
                <a:latin typeface="Arial" charset="0"/>
              </a:rPr>
            </a:b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I ICH PARAMETRY</a:t>
            </a: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2928938" y="1809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2928938" y="1809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1514475" y="2081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304800" y="1919288"/>
            <a:ext cx="4000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latin typeface="Arial" charset="0"/>
              </a:rPr>
              <a:t>Satelita QuickBird - DigitalGlobe</a:t>
            </a: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3667125" y="2547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3667125" y="2547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57353" name="Rectangle 9"/>
          <p:cNvSpPr>
            <a:spLocks noChangeArrowheads="1"/>
          </p:cNvSpPr>
          <p:nvPr/>
        </p:nvSpPr>
        <p:spPr bwMode="auto">
          <a:xfrm>
            <a:off x="3667125" y="2547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3524250" y="27670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graphicFrame>
        <p:nvGraphicFramePr>
          <p:cNvPr id="57355" name="Object 11"/>
          <p:cNvGraphicFramePr>
            <a:graphicFrameLocks noChangeAspect="1"/>
          </p:cNvGraphicFramePr>
          <p:nvPr/>
        </p:nvGraphicFramePr>
        <p:xfrm>
          <a:off x="3548063" y="1370013"/>
          <a:ext cx="5762625" cy="5154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87" name="Dokument" r:id="rId3" imgW="5839968" imgH="5222748" progId="Word.Document.8">
                  <p:embed/>
                </p:oleObj>
              </mc:Choice>
              <mc:Fallback>
                <p:oleObj name="Dokument" r:id="rId3" imgW="5839968" imgH="5222748" progId="Word.Document.8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8063" y="1370013"/>
                        <a:ext cx="5762625" cy="5154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56" name="Rectangle 12"/>
          <p:cNvSpPr>
            <a:spLocks noChangeArrowheads="1"/>
          </p:cNvSpPr>
          <p:nvPr/>
        </p:nvSpPr>
        <p:spPr bwMode="auto">
          <a:xfrm>
            <a:off x="4095750" y="3048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pic>
        <p:nvPicPr>
          <p:cNvPr id="57357" name="Picture 13" descr="http://www.imagery-central.com/images/quickbird.gif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2847975"/>
            <a:ext cx="2514600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415925" y="457200"/>
            <a:ext cx="8312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WYBRANE SYSTEMY REJESTRACJI OBRAZÓW SATELITARNYCH </a:t>
            </a:r>
            <a:br>
              <a:rPr lang="pl-PL" altLang="pl-PL" sz="2000" b="1">
                <a:solidFill>
                  <a:schemeClr val="accent2"/>
                </a:solidFill>
                <a:latin typeface="Arial" charset="0"/>
              </a:rPr>
            </a:b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I ICH PARAMETRY</a:t>
            </a:r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2928938" y="1809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2928938" y="1809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1514475" y="2081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304800" y="1919288"/>
            <a:ext cx="4000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latin typeface="Arial" charset="0"/>
              </a:rPr>
              <a:t>Satelita GeoEye-1</a:t>
            </a: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3667125" y="2547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3667125" y="2547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3667125" y="2547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3524250" y="27670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graphicFrame>
        <p:nvGraphicFramePr>
          <p:cNvPr id="58379" name="Object 11"/>
          <p:cNvGraphicFramePr>
            <a:graphicFrameLocks noChangeAspect="1"/>
          </p:cNvGraphicFramePr>
          <p:nvPr/>
        </p:nvGraphicFramePr>
        <p:xfrm>
          <a:off x="3548063" y="1370013"/>
          <a:ext cx="5762625" cy="5154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40" name="Dokument" r:id="rId3" imgW="5839968" imgH="5222748" progId="Word.Document.8">
                  <p:embed/>
                </p:oleObj>
              </mc:Choice>
              <mc:Fallback>
                <p:oleObj name="Dokument" r:id="rId3" imgW="5839968" imgH="5222748" progId="Word.Document.8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8063" y="1370013"/>
                        <a:ext cx="5762625" cy="5154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4095750" y="3048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graphicFrame>
        <p:nvGraphicFramePr>
          <p:cNvPr id="58381" name="Object 13"/>
          <p:cNvGraphicFramePr>
            <a:graphicFrameLocks noChangeAspect="1"/>
          </p:cNvGraphicFramePr>
          <p:nvPr/>
        </p:nvGraphicFramePr>
        <p:xfrm>
          <a:off x="630238" y="2525713"/>
          <a:ext cx="3348037" cy="227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41" name="Obraz - mapa bitowa" r:id="rId5" imgW="4238095" imgH="2876190" progId="Paint.Picture">
                  <p:embed/>
                </p:oleObj>
              </mc:Choice>
              <mc:Fallback>
                <p:oleObj name="Obraz - mapa bitowa" r:id="rId5" imgW="4238095" imgH="2876190" progId="Paint.Picture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238" y="2525713"/>
                        <a:ext cx="3348037" cy="2271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415925" y="457200"/>
            <a:ext cx="8312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WYBRANE SYSTEMY REJESTRACJI OBRAZÓW SATELITARNYCH </a:t>
            </a:r>
            <a:br>
              <a:rPr lang="pl-PL" altLang="pl-PL" sz="2000" b="1">
                <a:solidFill>
                  <a:schemeClr val="accent2"/>
                </a:solidFill>
                <a:latin typeface="Arial" charset="0"/>
              </a:rPr>
            </a:b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I ICH PARAMETRY</a:t>
            </a:r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2928938" y="1809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2928938" y="1809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1514475" y="2081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304800" y="1919288"/>
            <a:ext cx="4000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latin typeface="Arial" charset="0"/>
              </a:rPr>
              <a:t>Satelita WorldView-1</a:t>
            </a:r>
          </a:p>
        </p:txBody>
      </p:sp>
      <p:sp>
        <p:nvSpPr>
          <p:cNvPr id="59399" name="Rectangle 7"/>
          <p:cNvSpPr>
            <a:spLocks noChangeArrowheads="1"/>
          </p:cNvSpPr>
          <p:nvPr/>
        </p:nvSpPr>
        <p:spPr bwMode="auto">
          <a:xfrm>
            <a:off x="3667125" y="2547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59400" name="Rectangle 8"/>
          <p:cNvSpPr>
            <a:spLocks noChangeArrowheads="1"/>
          </p:cNvSpPr>
          <p:nvPr/>
        </p:nvSpPr>
        <p:spPr bwMode="auto">
          <a:xfrm>
            <a:off x="3667125" y="2547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59401" name="Rectangle 9"/>
          <p:cNvSpPr>
            <a:spLocks noChangeArrowheads="1"/>
          </p:cNvSpPr>
          <p:nvPr/>
        </p:nvSpPr>
        <p:spPr bwMode="auto">
          <a:xfrm>
            <a:off x="3667125" y="2547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59402" name="Rectangle 10"/>
          <p:cNvSpPr>
            <a:spLocks noChangeArrowheads="1"/>
          </p:cNvSpPr>
          <p:nvPr/>
        </p:nvSpPr>
        <p:spPr bwMode="auto">
          <a:xfrm>
            <a:off x="3524250" y="27670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graphicFrame>
        <p:nvGraphicFramePr>
          <p:cNvPr id="59403" name="Object 11"/>
          <p:cNvGraphicFramePr>
            <a:graphicFrameLocks noChangeAspect="1"/>
          </p:cNvGraphicFramePr>
          <p:nvPr/>
        </p:nvGraphicFramePr>
        <p:xfrm>
          <a:off x="3548063" y="1370013"/>
          <a:ext cx="5762625" cy="561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35" name="Dokument" r:id="rId3" imgW="5839968" imgH="5699760" progId="Word.Document.8">
                  <p:embed/>
                </p:oleObj>
              </mc:Choice>
              <mc:Fallback>
                <p:oleObj name="Dokument" r:id="rId3" imgW="5839968" imgH="5699760" progId="Word.Document.8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8063" y="1370013"/>
                        <a:ext cx="5762625" cy="561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404" name="Rectangle 12"/>
          <p:cNvSpPr>
            <a:spLocks noChangeArrowheads="1"/>
          </p:cNvSpPr>
          <p:nvPr/>
        </p:nvSpPr>
        <p:spPr bwMode="auto">
          <a:xfrm>
            <a:off x="4095750" y="3048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pic>
        <p:nvPicPr>
          <p:cNvPr id="59405" name="Picture 13" descr="WorldView-1 Satellite Sensor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2470150"/>
            <a:ext cx="2881313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415925" y="457200"/>
            <a:ext cx="8312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WYBRANE SYSTEMY REJESTRACJI OBRAZÓW SATELITARNYCH </a:t>
            </a:r>
            <a:br>
              <a:rPr lang="pl-PL" altLang="pl-PL" sz="2000" b="1">
                <a:solidFill>
                  <a:schemeClr val="accent2"/>
                </a:solidFill>
                <a:latin typeface="Arial" charset="0"/>
              </a:rPr>
            </a:b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I ICH PARAMETRY</a:t>
            </a:r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2928938" y="1809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2928938" y="1809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1514475" y="2081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304800" y="1919288"/>
            <a:ext cx="4000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latin typeface="Arial" charset="0"/>
              </a:rPr>
              <a:t>Satelita WorldView-2</a:t>
            </a:r>
          </a:p>
        </p:txBody>
      </p:sp>
      <p:sp>
        <p:nvSpPr>
          <p:cNvPr id="60423" name="Rectangle 7"/>
          <p:cNvSpPr>
            <a:spLocks noChangeArrowheads="1"/>
          </p:cNvSpPr>
          <p:nvPr/>
        </p:nvSpPr>
        <p:spPr bwMode="auto">
          <a:xfrm>
            <a:off x="3667125" y="2547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3667125" y="2547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0425" name="Rectangle 9"/>
          <p:cNvSpPr>
            <a:spLocks noChangeArrowheads="1"/>
          </p:cNvSpPr>
          <p:nvPr/>
        </p:nvSpPr>
        <p:spPr bwMode="auto">
          <a:xfrm>
            <a:off x="3667125" y="2547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0426" name="Rectangle 10"/>
          <p:cNvSpPr>
            <a:spLocks noChangeArrowheads="1"/>
          </p:cNvSpPr>
          <p:nvPr/>
        </p:nvSpPr>
        <p:spPr bwMode="auto">
          <a:xfrm>
            <a:off x="3524250" y="27670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graphicFrame>
        <p:nvGraphicFramePr>
          <p:cNvPr id="60427" name="Object 11"/>
          <p:cNvGraphicFramePr>
            <a:graphicFrameLocks noChangeAspect="1"/>
          </p:cNvGraphicFramePr>
          <p:nvPr/>
        </p:nvGraphicFramePr>
        <p:xfrm>
          <a:off x="3548063" y="1168400"/>
          <a:ext cx="5619750" cy="578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59" name="Dokument" r:id="rId3" imgW="5839968" imgH="6013704" progId="Word.Document.8">
                  <p:embed/>
                </p:oleObj>
              </mc:Choice>
              <mc:Fallback>
                <p:oleObj name="Dokument" r:id="rId3" imgW="5839968" imgH="6013704" progId="Word.Document.8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8063" y="1168400"/>
                        <a:ext cx="5619750" cy="5786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28" name="Rectangle 12"/>
          <p:cNvSpPr>
            <a:spLocks noChangeArrowheads="1"/>
          </p:cNvSpPr>
          <p:nvPr/>
        </p:nvSpPr>
        <p:spPr bwMode="auto">
          <a:xfrm>
            <a:off x="4095750" y="3048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pic>
        <p:nvPicPr>
          <p:cNvPr id="60429" name="Picture 13" descr="WorldView-2 Satellite Sens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" r="48994"/>
          <a:stretch>
            <a:fillRect/>
          </a:stretch>
        </p:blipFill>
        <p:spPr bwMode="auto">
          <a:xfrm>
            <a:off x="1166813" y="2525713"/>
            <a:ext cx="2262187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1657350" y="1647825"/>
            <a:ext cx="6627813" cy="231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70000"/>
              </a:spcAft>
            </a:pPr>
            <a:r>
              <a:rPr lang="pl-PL" altLang="pl-PL" sz="2400">
                <a:latin typeface="Arial" charset="0"/>
              </a:rPr>
              <a:t> orbity o nachyleniu 0</a:t>
            </a:r>
            <a:r>
              <a:rPr lang="en-US" altLang="pl-PL" sz="2400">
                <a:latin typeface="Arial" charset="0"/>
                <a:cs typeface="Arial" charset="0"/>
              </a:rPr>
              <a:t>°</a:t>
            </a:r>
            <a:r>
              <a:rPr lang="pl-PL" altLang="pl-PL" sz="2400">
                <a:latin typeface="Arial" charset="0"/>
                <a:cs typeface="Arial" charset="0"/>
              </a:rPr>
              <a:t> (orbity równikowe)</a:t>
            </a:r>
          </a:p>
          <a:p>
            <a:pPr eaLnBrk="1" hangingPunct="1">
              <a:spcBef>
                <a:spcPct val="0"/>
              </a:spcBef>
              <a:spcAft>
                <a:spcPct val="70000"/>
              </a:spcAft>
            </a:pPr>
            <a:r>
              <a:rPr lang="pl-PL" altLang="pl-PL" sz="2400">
                <a:latin typeface="Arial" charset="0"/>
                <a:cs typeface="Arial" charset="0"/>
              </a:rPr>
              <a:t> orbity o małym nachyleniu (poniżej 45</a:t>
            </a:r>
            <a:r>
              <a:rPr lang="en-US" altLang="pl-PL" sz="2400">
                <a:latin typeface="Arial" charset="0"/>
              </a:rPr>
              <a:t>°</a:t>
            </a:r>
            <a:r>
              <a:rPr lang="pl-PL" altLang="pl-PL" sz="2400">
                <a:latin typeface="Arial" charset="0"/>
              </a:rPr>
              <a:t>)</a:t>
            </a:r>
          </a:p>
          <a:p>
            <a:pPr eaLnBrk="1" hangingPunct="1">
              <a:spcBef>
                <a:spcPct val="0"/>
              </a:spcBef>
              <a:spcAft>
                <a:spcPct val="70000"/>
              </a:spcAft>
            </a:pPr>
            <a:r>
              <a:rPr lang="pl-PL" altLang="pl-PL" sz="2400">
                <a:latin typeface="Arial" charset="0"/>
                <a:cs typeface="Arial" charset="0"/>
              </a:rPr>
              <a:t> orbity o dużym nachyleniu (powyżej 45°)</a:t>
            </a:r>
          </a:p>
          <a:p>
            <a:pPr eaLnBrk="1" hangingPunct="1">
              <a:spcBef>
                <a:spcPct val="0"/>
              </a:spcBef>
              <a:spcAft>
                <a:spcPct val="70000"/>
              </a:spcAft>
            </a:pPr>
            <a:r>
              <a:rPr lang="pl-PL" altLang="pl-PL" sz="2400">
                <a:latin typeface="Arial" charset="0"/>
                <a:cs typeface="Arial" charset="0"/>
              </a:rPr>
              <a:t> orbity biegunowe (90</a:t>
            </a:r>
            <a:r>
              <a:rPr lang="en-US" altLang="pl-PL" sz="2400">
                <a:latin typeface="Arial" charset="0"/>
              </a:rPr>
              <a:t>°</a:t>
            </a:r>
            <a:r>
              <a:rPr lang="pl-PL" altLang="pl-PL" sz="2400">
                <a:latin typeface="Arial" charset="0"/>
                <a:cs typeface="Arial" charset="0"/>
              </a:rPr>
              <a:t> lub ok. 90</a:t>
            </a:r>
            <a:r>
              <a:rPr lang="en-US" altLang="pl-PL" sz="2400">
                <a:latin typeface="Arial" charset="0"/>
              </a:rPr>
              <a:t>°</a:t>
            </a:r>
            <a:r>
              <a:rPr lang="pl-PL" altLang="pl-PL" sz="2400">
                <a:latin typeface="Arial" charset="0"/>
                <a:cs typeface="Arial" charset="0"/>
              </a:rPr>
              <a:t>)</a:t>
            </a:r>
            <a:endParaRPr lang="en-US" altLang="pl-PL" sz="2400">
              <a:latin typeface="Arial" charset="0"/>
              <a:cs typeface="Arial" charset="0"/>
            </a:endParaRPr>
          </a:p>
        </p:txBody>
      </p:sp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647700" y="825500"/>
            <a:ext cx="7848600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RODZAJE ORBIT ZE WZGLĘDU NA WYSOKOŚĆ</a:t>
            </a:r>
            <a:endParaRPr lang="en-GB" altLang="pl-PL" sz="2000" b="1">
              <a:solidFill>
                <a:schemeClr val="accent2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415925" y="457200"/>
            <a:ext cx="8312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WYBRANE SYSTEMY REJESTRACJI OBRAZÓW SATELITARNYCH </a:t>
            </a:r>
            <a:br>
              <a:rPr lang="pl-PL" altLang="pl-PL" sz="2000" b="1">
                <a:solidFill>
                  <a:schemeClr val="accent2"/>
                </a:solidFill>
                <a:latin typeface="Arial" charset="0"/>
              </a:rPr>
            </a:b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I ICH PARAMETRY</a:t>
            </a: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2928938" y="1809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2928938" y="1809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1514475" y="2081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304800" y="1262063"/>
            <a:ext cx="4000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latin typeface="Arial" charset="0"/>
              </a:rPr>
              <a:t>Satelita WorldView-3</a:t>
            </a:r>
          </a:p>
        </p:txBody>
      </p:sp>
      <p:sp>
        <p:nvSpPr>
          <p:cNvPr id="61447" name="Rectangle 7"/>
          <p:cNvSpPr>
            <a:spLocks noChangeArrowheads="1"/>
          </p:cNvSpPr>
          <p:nvPr/>
        </p:nvSpPr>
        <p:spPr bwMode="auto">
          <a:xfrm>
            <a:off x="3667125" y="2547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1448" name="Rectangle 8"/>
          <p:cNvSpPr>
            <a:spLocks noChangeArrowheads="1"/>
          </p:cNvSpPr>
          <p:nvPr/>
        </p:nvSpPr>
        <p:spPr bwMode="auto">
          <a:xfrm>
            <a:off x="3667125" y="2547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1449" name="Rectangle 9"/>
          <p:cNvSpPr>
            <a:spLocks noChangeArrowheads="1"/>
          </p:cNvSpPr>
          <p:nvPr/>
        </p:nvSpPr>
        <p:spPr bwMode="auto">
          <a:xfrm>
            <a:off x="3667125" y="2547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1450" name="Rectangle 10"/>
          <p:cNvSpPr>
            <a:spLocks noChangeArrowheads="1"/>
          </p:cNvSpPr>
          <p:nvPr/>
        </p:nvSpPr>
        <p:spPr bwMode="auto">
          <a:xfrm>
            <a:off x="3524250" y="27670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graphicFrame>
        <p:nvGraphicFramePr>
          <p:cNvPr id="61451" name="Object 11"/>
          <p:cNvGraphicFramePr>
            <a:graphicFrameLocks noChangeAspect="1"/>
          </p:cNvGraphicFramePr>
          <p:nvPr/>
        </p:nvGraphicFramePr>
        <p:xfrm>
          <a:off x="3546475" y="1165225"/>
          <a:ext cx="5597525" cy="577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3" name="Dokument" r:id="rId3" imgW="5844953" imgH="6032045" progId="Word.Document.8">
                  <p:embed/>
                </p:oleObj>
              </mc:Choice>
              <mc:Fallback>
                <p:oleObj name="Dokument" r:id="rId3" imgW="5844953" imgH="6032045" progId="Word.Document.8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6475" y="1165225"/>
                        <a:ext cx="5597525" cy="577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52" name="Rectangle 12"/>
          <p:cNvSpPr>
            <a:spLocks noChangeArrowheads="1"/>
          </p:cNvSpPr>
          <p:nvPr/>
        </p:nvSpPr>
        <p:spPr bwMode="auto">
          <a:xfrm>
            <a:off x="4095750" y="3048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pic>
        <p:nvPicPr>
          <p:cNvPr id="61453" name="Picture 13" descr="WorldView-2 Satellite Sens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" r="48994"/>
          <a:stretch>
            <a:fillRect/>
          </a:stretch>
        </p:blipFill>
        <p:spPr bwMode="auto">
          <a:xfrm>
            <a:off x="1166813" y="1716088"/>
            <a:ext cx="2262187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454" name="Object 14"/>
          <p:cNvGraphicFramePr>
            <a:graphicFrameLocks noChangeAspect="1"/>
          </p:cNvGraphicFramePr>
          <p:nvPr/>
        </p:nvGraphicFramePr>
        <p:xfrm>
          <a:off x="938213" y="4035425"/>
          <a:ext cx="4170362" cy="2763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4" name="Dokument" r:id="rId6" imgW="4368219" imgH="3135553" progId="Word.Document.8">
                  <p:embed/>
                </p:oleObj>
              </mc:Choice>
              <mc:Fallback>
                <p:oleObj name="Dokument" r:id="rId6" imgW="4368219" imgH="3135553" progId="Word.Document.8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8213" y="4035425"/>
                        <a:ext cx="4170362" cy="2763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415925" y="457200"/>
            <a:ext cx="8312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WYBRANE SYSTEMY REJESTRACJI OBRAZÓW SATELITARNYCH </a:t>
            </a:r>
            <a:br>
              <a:rPr lang="pl-PL" altLang="pl-PL" sz="2000" b="1">
                <a:solidFill>
                  <a:schemeClr val="accent2"/>
                </a:solidFill>
                <a:latin typeface="Arial" charset="0"/>
              </a:rPr>
            </a:b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I ICH PARAMETRY</a:t>
            </a:r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2928938" y="1809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2928938" y="1809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1514475" y="2081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107950" y="1628775"/>
            <a:ext cx="40005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latin typeface="Arial" charset="0"/>
              </a:rPr>
              <a:t>Satelity MODIS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latin typeface="Arial" charset="0"/>
              </a:rPr>
              <a:t>(Moderate Resolution Imaging Spectroradiometer)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latin typeface="Arial" charset="0"/>
              </a:rPr>
              <a:t>- Terra i Aqua</a:t>
            </a:r>
          </a:p>
        </p:txBody>
      </p:sp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3667125" y="2547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2472" name="Rectangle 8"/>
          <p:cNvSpPr>
            <a:spLocks noChangeArrowheads="1"/>
          </p:cNvSpPr>
          <p:nvPr/>
        </p:nvSpPr>
        <p:spPr bwMode="auto">
          <a:xfrm>
            <a:off x="3667125" y="2547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2473" name="Rectangle 9"/>
          <p:cNvSpPr>
            <a:spLocks noChangeArrowheads="1"/>
          </p:cNvSpPr>
          <p:nvPr/>
        </p:nvSpPr>
        <p:spPr bwMode="auto">
          <a:xfrm>
            <a:off x="3667125" y="2547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2474" name="Rectangle 10"/>
          <p:cNvSpPr>
            <a:spLocks noChangeArrowheads="1"/>
          </p:cNvSpPr>
          <p:nvPr/>
        </p:nvSpPr>
        <p:spPr bwMode="auto">
          <a:xfrm>
            <a:off x="3524250" y="27670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2475" name="Rectangle 11"/>
          <p:cNvSpPr>
            <a:spLocks noChangeArrowheads="1"/>
          </p:cNvSpPr>
          <p:nvPr/>
        </p:nvSpPr>
        <p:spPr bwMode="auto">
          <a:xfrm>
            <a:off x="4095750" y="3048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2476" name="Rectangle 12"/>
          <p:cNvSpPr>
            <a:spLocks noChangeArrowheads="1"/>
          </p:cNvSpPr>
          <p:nvPr/>
        </p:nvSpPr>
        <p:spPr bwMode="auto">
          <a:xfrm>
            <a:off x="4140200" y="1558925"/>
            <a:ext cx="4572000" cy="353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600" b="1">
                <a:latin typeface="Arial" charset="0"/>
              </a:rPr>
              <a:t>Parametry: </a:t>
            </a:r>
            <a:r>
              <a:rPr lang="pl-PL" altLang="pl-PL" sz="1600" b="1">
                <a:latin typeface="Arial Unicode MS" pitchFamily="34" charset="-128"/>
              </a:rPr>
              <a:t>	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600">
                <a:latin typeface="Arial" charset="0"/>
              </a:rPr>
              <a:t>Rodzaj orbit: zsynchronizowane ze Słońcem</a:t>
            </a:r>
            <a:endParaRPr lang="pl-PL" altLang="pl-PL" sz="1600">
              <a:latin typeface="Arial Unicode MS" pitchFamily="34" charset="-128"/>
            </a:endParaRP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600">
                <a:latin typeface="Arial" charset="0"/>
              </a:rPr>
              <a:t>Wysokość orbit: 705 km </a:t>
            </a:r>
            <a:r>
              <a:rPr lang="pl-PL" altLang="pl-PL" sz="1600">
                <a:latin typeface="Arial Unicode MS" pitchFamily="34" charset="-128"/>
              </a:rPr>
              <a:t>	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600">
                <a:latin typeface="Arial" charset="0"/>
              </a:rPr>
              <a:t>Szerokość pasa rejestracji: 2330 km </a:t>
            </a:r>
            <a:r>
              <a:rPr lang="pl-PL" altLang="pl-PL" sz="1600">
                <a:latin typeface="Arial Unicode MS" pitchFamily="34" charset="-128"/>
              </a:rPr>
              <a:t>	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600">
                <a:latin typeface="Arial" charset="0"/>
              </a:rPr>
              <a:t>Bitów na piksel: 12 </a:t>
            </a:r>
            <a:r>
              <a:rPr lang="pl-PL" altLang="pl-PL" sz="1600">
                <a:latin typeface="Arial Unicode MS" pitchFamily="34" charset="-128"/>
              </a:rPr>
              <a:t>	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600">
                <a:latin typeface="Arial" charset="0"/>
              </a:rPr>
              <a:t>Czas rewizyty: 1 – 2 dni</a:t>
            </a:r>
            <a:r>
              <a:rPr lang="pl-PL" altLang="pl-PL" sz="1600">
                <a:latin typeface="Arial Unicode MS" pitchFamily="34" charset="-128"/>
              </a:rPr>
              <a:t>	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600">
                <a:latin typeface="Arial" charset="0"/>
              </a:rPr>
              <a:t>Daty wystrzelenia: Terra: 18.12.1999 r., </a:t>
            </a:r>
            <a:br>
              <a:rPr lang="pl-PL" altLang="pl-PL" sz="1600">
                <a:latin typeface="Arial" charset="0"/>
              </a:rPr>
            </a:br>
            <a:r>
              <a:rPr lang="pl-PL" altLang="pl-PL" sz="1600">
                <a:latin typeface="Arial" charset="0"/>
              </a:rPr>
              <a:t>	              Aqua: 4.05.2002 r.</a:t>
            </a:r>
            <a:r>
              <a:rPr lang="pl-PL" altLang="pl-PL" sz="1600">
                <a:latin typeface="Arial Unicode MS" pitchFamily="34" charset="-128"/>
              </a:rPr>
              <a:t>	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endParaRPr lang="pl-PL" altLang="pl-PL" sz="1600" b="1">
              <a:latin typeface="Arial" charset="0"/>
            </a:endParaRP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600" b="1">
                <a:latin typeface="Arial" charset="0"/>
              </a:rPr>
              <a:t>Sensor:</a:t>
            </a:r>
            <a:r>
              <a:rPr lang="pl-PL" altLang="pl-PL" sz="1600" b="1">
                <a:latin typeface="Arial Unicode MS" pitchFamily="34" charset="-128"/>
              </a:rPr>
              <a:t>	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600">
                <a:latin typeface="Arial" charset="0"/>
              </a:rPr>
              <a:t>Rozdzielczość: 250 – 1000 m </a:t>
            </a:r>
            <a:r>
              <a:rPr lang="pl-PL" altLang="pl-PL" sz="1600">
                <a:latin typeface="Arial Unicode MS" pitchFamily="34" charset="-128"/>
              </a:rPr>
              <a:t>	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600">
                <a:latin typeface="Arial" charset="0"/>
              </a:rPr>
              <a:t>Liczba zakresów: 36 </a:t>
            </a:r>
            <a:r>
              <a:rPr lang="pl-PL" altLang="pl-PL" sz="1600">
                <a:latin typeface="Arial Unicode MS" pitchFamily="34" charset="-128"/>
              </a:rPr>
              <a:t>	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600">
                <a:latin typeface="Arial" charset="0"/>
              </a:rPr>
              <a:t>Zakres spektralny: 0.469-14.385 µm </a:t>
            </a:r>
            <a:r>
              <a:rPr lang="pl-PL" altLang="pl-PL" sz="1600">
                <a:latin typeface="Arial Unicode MS" pitchFamily="34" charset="-128"/>
              </a:rPr>
              <a:t>	</a:t>
            </a:r>
          </a:p>
        </p:txBody>
      </p:sp>
      <p:sp>
        <p:nvSpPr>
          <p:cNvPr id="62477" name="Picture 13" descr="http://www.smhi.se/polopoly_fs/1.11742!image/figur2_modis.jpg_gen/derivatives/fullSizeImage/figur2_modis.jpg"/>
          <p:cNvSpPr>
            <a:spLocks noChangeAspect="1" noChangeArrowheads="1"/>
          </p:cNvSpPr>
          <p:nvPr/>
        </p:nvSpPr>
        <p:spPr bwMode="auto">
          <a:xfrm>
            <a:off x="342900" y="3048000"/>
            <a:ext cx="3529013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415925" y="63500"/>
            <a:ext cx="8312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WYBRANE SYSTEMY REJESTRACJI OBRAZÓW SATELITARNYCH </a:t>
            </a:r>
            <a:br>
              <a:rPr lang="pl-PL" altLang="pl-PL" sz="2000" b="1">
                <a:solidFill>
                  <a:schemeClr val="accent2"/>
                </a:solidFill>
                <a:latin typeface="Arial" charset="0"/>
              </a:rPr>
            </a:b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I ICH PARAMETRY</a:t>
            </a:r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2928938" y="1809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2928938" y="1809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1514475" y="2081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4608513" y="671513"/>
            <a:ext cx="4000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latin typeface="Arial" charset="0"/>
              </a:rPr>
              <a:t>Seria satelitów MetOp (3 satelity) </a:t>
            </a:r>
            <a:br>
              <a:rPr lang="pl-PL" altLang="pl-PL" sz="1800" b="1">
                <a:latin typeface="Arial" charset="0"/>
              </a:rPr>
            </a:br>
            <a:r>
              <a:rPr lang="pl-PL" altLang="pl-PL" sz="1800" b="1">
                <a:latin typeface="Arial" charset="0"/>
              </a:rPr>
              <a:t>i NOAA (kilkanaście satelitów)</a:t>
            </a:r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3667125" y="2547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3667125" y="2547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3497" name="Rectangle 9"/>
          <p:cNvSpPr>
            <a:spLocks noChangeArrowheads="1"/>
          </p:cNvSpPr>
          <p:nvPr/>
        </p:nvSpPr>
        <p:spPr bwMode="auto">
          <a:xfrm>
            <a:off x="3667125" y="2547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3498" name="Rectangle 10"/>
          <p:cNvSpPr>
            <a:spLocks noChangeArrowheads="1"/>
          </p:cNvSpPr>
          <p:nvPr/>
        </p:nvSpPr>
        <p:spPr bwMode="auto">
          <a:xfrm>
            <a:off x="3524250" y="27670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3499" name="Rectangle 11"/>
          <p:cNvSpPr>
            <a:spLocks noChangeArrowheads="1"/>
          </p:cNvSpPr>
          <p:nvPr/>
        </p:nvSpPr>
        <p:spPr bwMode="auto">
          <a:xfrm>
            <a:off x="4095750" y="3048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3500" name="Rectangle 12"/>
          <p:cNvSpPr>
            <a:spLocks noChangeArrowheads="1"/>
          </p:cNvSpPr>
          <p:nvPr/>
        </p:nvSpPr>
        <p:spPr bwMode="auto">
          <a:xfrm>
            <a:off x="4608513" y="1330325"/>
            <a:ext cx="457200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600" b="1">
                <a:latin typeface="Arial" charset="0"/>
              </a:rPr>
              <a:t>Parametry: </a:t>
            </a:r>
            <a:r>
              <a:rPr lang="pl-PL" altLang="pl-PL" sz="1600" b="1">
                <a:latin typeface="Arial Unicode MS" pitchFamily="34" charset="-128"/>
              </a:rPr>
              <a:t>	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600">
                <a:latin typeface="Arial" charset="0"/>
              </a:rPr>
              <a:t>Rodzaj orbit: zsynchronizowane ze Słońcem</a:t>
            </a:r>
            <a:endParaRPr lang="pl-PL" altLang="pl-PL" sz="1600">
              <a:latin typeface="Arial Unicode MS" pitchFamily="34" charset="-128"/>
            </a:endParaRP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600">
                <a:latin typeface="Arial" charset="0"/>
              </a:rPr>
              <a:t>Wysokość orbit: 837 km </a:t>
            </a:r>
            <a:r>
              <a:rPr lang="pl-PL" altLang="pl-PL" sz="1600">
                <a:latin typeface="Arial Unicode MS" pitchFamily="34" charset="-128"/>
              </a:rPr>
              <a:t>	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600">
                <a:latin typeface="Arial" charset="0"/>
              </a:rPr>
              <a:t>Szerokość pasa rejestracji: rzędu 1000 km </a:t>
            </a:r>
            <a:endParaRPr lang="pl-PL" altLang="pl-PL" sz="1600">
              <a:latin typeface="Arial Unicode MS" pitchFamily="34" charset="-128"/>
            </a:endParaRP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600">
                <a:latin typeface="Arial" charset="0"/>
              </a:rPr>
              <a:t>Czas rewizyty: 1 dzień / 1 – 2 godz.</a:t>
            </a:r>
            <a:endParaRPr lang="pl-PL" altLang="pl-PL" sz="1600">
              <a:latin typeface="Arial Unicode MS" pitchFamily="34" charset="-128"/>
            </a:endParaRPr>
          </a:p>
        </p:txBody>
      </p:sp>
      <p:sp>
        <p:nvSpPr>
          <p:cNvPr id="63501" name="Rectangle 13"/>
          <p:cNvSpPr>
            <a:spLocks noChangeArrowheads="1"/>
          </p:cNvSpPr>
          <p:nvPr/>
        </p:nvSpPr>
        <p:spPr bwMode="auto">
          <a:xfrm>
            <a:off x="250825" y="2492375"/>
            <a:ext cx="4572000" cy="130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600" b="1">
                <a:latin typeface="Arial" charset="0"/>
              </a:rPr>
              <a:t>Sensory:</a:t>
            </a:r>
            <a:r>
              <a:rPr lang="pl-PL" altLang="pl-PL" sz="1600">
                <a:latin typeface="Arial" charset="0"/>
              </a:rPr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8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400" b="1">
                <a:latin typeface="Arial" charset="0"/>
              </a:rPr>
              <a:t>AVHRR (</a:t>
            </a:r>
            <a:r>
              <a:rPr lang="en-US" altLang="pl-PL" sz="1400" b="1">
                <a:latin typeface="Arial" charset="0"/>
              </a:rPr>
              <a:t>Advanced Very High Resolution Radiometer</a:t>
            </a:r>
            <a:r>
              <a:rPr lang="pl-PL" altLang="pl-PL" sz="1400" b="1">
                <a:latin typeface="Arial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400">
                <a:latin typeface="Arial" charset="0"/>
              </a:rPr>
              <a:t>Rozdzielczość: 1,1 km 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400">
                <a:latin typeface="Arial" charset="0"/>
              </a:rPr>
              <a:t>Zakresy spektralne:</a:t>
            </a:r>
          </a:p>
        </p:txBody>
      </p:sp>
      <p:pic>
        <p:nvPicPr>
          <p:cNvPr id="63502" name="Picture 14" descr="NOAA-19 Satell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138" y="803275"/>
            <a:ext cx="15494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3" name="Picture 15" descr="metop_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90613"/>
            <a:ext cx="2376488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0368" name="Group 16"/>
          <p:cNvGraphicFramePr>
            <a:graphicFrameLocks noGrp="1"/>
          </p:cNvGraphicFramePr>
          <p:nvPr/>
        </p:nvGraphicFramePr>
        <p:xfrm>
          <a:off x="107950" y="3860800"/>
          <a:ext cx="4824413" cy="2982989"/>
        </p:xfrm>
        <a:graphic>
          <a:graphicData uri="http://schemas.openxmlformats.org/drawingml/2006/table">
            <a:tbl>
              <a:tblPr/>
              <a:tblGrid>
                <a:gridCol w="730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5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8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72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l-PL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Nr zakresu</a:t>
                      </a:r>
                      <a:endParaRPr kumimoji="0" lang="en-US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0000" marR="90000" marT="17990" marB="1799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Zakres </a:t>
                      </a:r>
                      <a:r>
                        <a:rPr kumimoji="0" lang="en-US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  <a:sym typeface="Symbol" pitchFamily="18" charset="2"/>
                        </a:rPr>
                        <a:t></a:t>
                      </a:r>
                      <a:r>
                        <a:rPr kumimoji="0" lang="en-US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br>
                        <a:rPr kumimoji="0" lang="en-US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</a:br>
                      <a:r>
                        <a:rPr kumimoji="0" lang="en-US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[</a:t>
                      </a:r>
                      <a:r>
                        <a:rPr kumimoji="0" lang="en-US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  <a:sym typeface="Symbol" pitchFamily="18" charset="2"/>
                        </a:rPr>
                        <a:t></a:t>
                      </a:r>
                      <a:r>
                        <a:rPr kumimoji="0" lang="en-US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m]</a:t>
                      </a:r>
                      <a:endParaRPr kumimoji="0" lang="en-US" altLang="pl-PL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  <a:sym typeface="Symbol" pitchFamily="18" charset="2"/>
                      </a:endParaRPr>
                    </a:p>
                  </a:txBody>
                  <a:tcPr marL="90000" marR="90000" marT="17990" marB="1799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Zastosowania</a:t>
                      </a:r>
                      <a:endParaRPr kumimoji="0" lang="en-US" altLang="pl-P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17990" marB="1799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2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</a:t>
                      </a:r>
                      <a:endParaRPr kumimoji="0" lang="en-US" altLang="pl-P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0000" marR="90000" marT="17990" marB="1799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</a:t>
                      </a: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58</a:t>
                      </a:r>
                      <a:r>
                        <a:rPr kumimoji="0" lang="en-US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– 0,</a:t>
                      </a: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68</a:t>
                      </a:r>
                      <a:endParaRPr kumimoji="0" lang="en-US" altLang="pl-P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0000" marR="90000" marT="17990" marB="1799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Obrazowanie powierzchni Ziemi </a:t>
                      </a:r>
                      <a:br>
                        <a:rPr kumimoji="0" lang="pl-PL" altLang="pl-PL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pl-PL" altLang="pl-PL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 chmur za dnia</a:t>
                      </a:r>
                      <a:endParaRPr kumimoji="0" lang="en-US" altLang="pl-PL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7990" marB="1799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2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endParaRPr kumimoji="0" lang="pl-PL" altLang="pl-P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0000" marR="90000" marT="17990" marB="1799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0,725 – 1,00</a:t>
                      </a:r>
                      <a:endParaRPr kumimoji="0" lang="pl-PL" altLang="pl-P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0000" marR="90000" marT="17990" marB="1799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Detekcja linii brzegowych, obrazowanie roślinności</a:t>
                      </a:r>
                    </a:p>
                  </a:txBody>
                  <a:tcPr marL="90000" marR="90000" marT="17990" marB="1799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6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3A</a:t>
                      </a:r>
                    </a:p>
                  </a:txBody>
                  <a:tcPr marL="90000" marR="90000" marT="17990" marB="1799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,5</a:t>
                      </a: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</a:t>
                      </a: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– </a:t>
                      </a: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,6</a:t>
                      </a: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</a:p>
                  </a:txBody>
                  <a:tcPr marL="90000" marR="90000" marT="17990" marB="1799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Detekcja śniegu i lodu</a:t>
                      </a:r>
                    </a:p>
                  </a:txBody>
                  <a:tcPr marL="90000" marR="36000" marT="17990" marB="1799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2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3B</a:t>
                      </a:r>
                    </a:p>
                  </a:txBody>
                  <a:tcPr marL="90000" marR="90000" marT="17990" marB="1799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,</a:t>
                      </a: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55</a:t>
                      </a: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– </a:t>
                      </a: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93</a:t>
                      </a:r>
                    </a:p>
                  </a:txBody>
                  <a:tcPr marL="90000" marR="90000" marT="17990" marB="1799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Nocne obrazowanie chmur, pomiar temperatury powierzchni Ziemi</a:t>
                      </a:r>
                    </a:p>
                  </a:txBody>
                  <a:tcPr marL="90000" marR="90000" marT="17990" marB="1799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2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</a:p>
                  </a:txBody>
                  <a:tcPr marL="90000" marR="90000" marT="17990" marB="1799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0,</a:t>
                      </a: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</a:t>
                      </a: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– </a:t>
                      </a: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</a:t>
                      </a: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</a:t>
                      </a:r>
                    </a:p>
                  </a:txBody>
                  <a:tcPr marL="90000" marR="90000" marT="17990" marB="1799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Nocne obrazowanie chmur, pomiar temperatury powierzchni Ziemi</a:t>
                      </a:r>
                    </a:p>
                  </a:txBody>
                  <a:tcPr marL="90000" marR="90000" marT="17990" marB="1799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2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</a:p>
                  </a:txBody>
                  <a:tcPr marL="90000" marR="90000" marT="17990" marB="1799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11,50 – 12,50</a:t>
                      </a:r>
                    </a:p>
                  </a:txBody>
                  <a:tcPr marL="90000" marR="90000" marT="17990" marB="1799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Pomiar temperatury powierzchni Ziemi</a:t>
                      </a:r>
                    </a:p>
                  </a:txBody>
                  <a:tcPr marL="90000" marR="90000" marT="17990" marB="1799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3538" name="Rectangle 50"/>
          <p:cNvSpPr>
            <a:spLocks noChangeArrowheads="1"/>
          </p:cNvSpPr>
          <p:nvPr/>
        </p:nvSpPr>
        <p:spPr bwMode="auto">
          <a:xfrm>
            <a:off x="5076825" y="2886075"/>
            <a:ext cx="3889375" cy="332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400" b="1">
                <a:latin typeface="Arial" charset="0"/>
              </a:rPr>
              <a:t>Inne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400" b="1">
              <a:latin typeface="Arial" charset="0"/>
            </a:endParaRPr>
          </a:p>
          <a:p>
            <a:pPr eaLnBrk="1" hangingPunct="1"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pl-PL" altLang="pl-PL" sz="1400">
                <a:latin typeface="Arial" charset="0"/>
              </a:rPr>
              <a:t>Advanced Microwave Sounding Units (AMSU, A1 i A2) - monitoring temperatury i wilgotności powietrza</a:t>
            </a:r>
          </a:p>
          <a:p>
            <a:pPr eaLnBrk="1" hangingPunct="1"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pl-PL" altLang="pl-PL" sz="1400">
                <a:latin typeface="Arial" charset="0"/>
              </a:rPr>
              <a:t>High-resolution Infrared Sounder (HIRS/4) - wysokiej rozdzielczości sonda podczerwieni - pomiary temperatury i ciśnienia atmosfery</a:t>
            </a:r>
          </a:p>
          <a:p>
            <a:pPr eaLnBrk="1" hangingPunct="1"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pl-PL" altLang="pl-PL" sz="1400">
                <a:latin typeface="Arial" charset="0"/>
              </a:rPr>
              <a:t>Infrared Atmospheric Sounding Interferometer (IASI) - pomiary temperatury i monitorowanie gazów: ozon, tlenek węgla, tlenki azotu, metan</a:t>
            </a:r>
          </a:p>
          <a:p>
            <a:pPr eaLnBrk="1" hangingPunct="1"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pl-PL" altLang="pl-PL" sz="1400">
                <a:latin typeface="Arial" charset="0"/>
              </a:rPr>
              <a:t>Microwave Humidity Sounder (MHS) - mikrofalowa sonda wilgotności - pomiary wilgotności i temperatury atmosfery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1771650"/>
            <a:ext cx="3951288" cy="326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1512888" y="406400"/>
            <a:ext cx="61198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STACJA DO ODBIORU ZDJĘĆ SATELITARNYCH </a:t>
            </a:r>
            <a:br>
              <a:rPr lang="pl-PL" altLang="pl-PL" sz="2000" b="1">
                <a:solidFill>
                  <a:schemeClr val="accent2"/>
                </a:solidFill>
                <a:latin typeface="Arial" charset="0"/>
              </a:rPr>
            </a:b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1.5m HRPT-NOAA/MetOp </a:t>
            </a: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4311650" y="1568450"/>
            <a:ext cx="4664075" cy="413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45000"/>
              </a:spcBef>
            </a:pPr>
            <a:r>
              <a:rPr lang="pl-PL" altLang="pl-PL" sz="1800">
                <a:latin typeface="Arial" charset="0"/>
              </a:rPr>
              <a:t>  Zarządzana przez Katedrę Systemów </a:t>
            </a:r>
            <a:br>
              <a:rPr lang="pl-PL" altLang="pl-PL" sz="1800">
                <a:latin typeface="Arial" charset="0"/>
              </a:rPr>
            </a:br>
            <a:r>
              <a:rPr lang="pl-PL" altLang="pl-PL" sz="1800">
                <a:latin typeface="Arial" charset="0"/>
              </a:rPr>
              <a:t>   Geoinformatycznych</a:t>
            </a:r>
          </a:p>
          <a:p>
            <a:pPr eaLnBrk="1" hangingPunct="1">
              <a:spcBef>
                <a:spcPct val="45000"/>
              </a:spcBef>
            </a:pPr>
            <a:r>
              <a:rPr lang="pl-PL" altLang="pl-PL" sz="1800">
                <a:latin typeface="Arial" charset="0"/>
              </a:rPr>
              <a:t> Odbiera bezpośrednio obrazy z satelitów</a:t>
            </a:r>
            <a:br>
              <a:rPr lang="pl-PL" altLang="pl-PL" sz="1800">
                <a:latin typeface="Arial" charset="0"/>
              </a:rPr>
            </a:br>
            <a:r>
              <a:rPr lang="pl-PL" altLang="pl-PL" sz="1800">
                <a:latin typeface="Arial" charset="0"/>
              </a:rPr>
              <a:t>   niskoorbitujących MetOp-A/B i NOAA-N</a:t>
            </a:r>
          </a:p>
          <a:p>
            <a:pPr eaLnBrk="1" hangingPunct="1">
              <a:spcBef>
                <a:spcPct val="45000"/>
              </a:spcBef>
            </a:pPr>
            <a:r>
              <a:rPr lang="pl-PL" altLang="pl-PL" sz="1800">
                <a:latin typeface="Arial" charset="0"/>
              </a:rPr>
              <a:t>  Komunikacja: pasmo L</a:t>
            </a:r>
          </a:p>
          <a:p>
            <a:pPr eaLnBrk="1" hangingPunct="1">
              <a:spcBef>
                <a:spcPct val="45000"/>
              </a:spcBef>
            </a:pPr>
            <a:r>
              <a:rPr lang="pl-PL" altLang="pl-PL" sz="1800">
                <a:latin typeface="Arial" charset="0"/>
              </a:rPr>
              <a:t>  Zastosowania: </a:t>
            </a:r>
          </a:p>
          <a:p>
            <a:pPr eaLnBrk="1" hangingPunct="1">
              <a:spcBef>
                <a:spcPct val="45000"/>
              </a:spcBef>
              <a:buFontTx/>
              <a:buChar char="-"/>
            </a:pPr>
            <a:r>
              <a:rPr lang="pl-PL" altLang="pl-PL" sz="1800">
                <a:latin typeface="Arial" charset="0"/>
              </a:rPr>
              <a:t> monitoring atmosfery (temperatura,</a:t>
            </a:r>
            <a:br>
              <a:rPr lang="pl-PL" altLang="pl-PL" sz="1800">
                <a:latin typeface="Arial" charset="0"/>
              </a:rPr>
            </a:br>
            <a:r>
              <a:rPr lang="pl-PL" altLang="pl-PL" sz="1800">
                <a:latin typeface="Arial" charset="0"/>
              </a:rPr>
              <a:t>   wilgotność, ciśnienie, chmury)</a:t>
            </a:r>
          </a:p>
          <a:p>
            <a:pPr eaLnBrk="1" hangingPunct="1">
              <a:spcBef>
                <a:spcPct val="45000"/>
              </a:spcBef>
              <a:buFontTx/>
              <a:buChar char="-"/>
            </a:pPr>
            <a:r>
              <a:rPr lang="pl-PL" altLang="pl-PL" sz="1800">
                <a:latin typeface="Arial" charset="0"/>
              </a:rPr>
              <a:t> monitoring powierzchni Ziemi (temperatura</a:t>
            </a:r>
            <a:br>
              <a:rPr lang="pl-PL" altLang="pl-PL" sz="1800">
                <a:latin typeface="Arial" charset="0"/>
              </a:rPr>
            </a:br>
            <a:r>
              <a:rPr lang="pl-PL" altLang="pl-PL" sz="1800">
                <a:latin typeface="Arial" charset="0"/>
              </a:rPr>
              <a:t>   powierzchni morza i lądu, topografia)</a:t>
            </a:r>
          </a:p>
          <a:p>
            <a:pPr eaLnBrk="1" hangingPunct="1">
              <a:spcBef>
                <a:spcPct val="45000"/>
              </a:spcBef>
              <a:buFontTx/>
              <a:buChar char="-"/>
            </a:pPr>
            <a:r>
              <a:rPr lang="pl-PL" altLang="pl-PL" sz="1800">
                <a:latin typeface="Arial" charset="0"/>
              </a:rPr>
              <a:t> monitoring zagrożeń: pożary, dym,</a:t>
            </a:r>
            <a:br>
              <a:rPr lang="pl-PL" altLang="pl-PL" sz="1800">
                <a:latin typeface="Arial" charset="0"/>
              </a:rPr>
            </a:br>
            <a:r>
              <a:rPr lang="pl-PL" altLang="pl-PL" sz="1800">
                <a:latin typeface="Arial" charset="0"/>
              </a:rPr>
              <a:t>   zanieczyszczenia atmosferyczne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415925" y="457200"/>
            <a:ext cx="8312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WYBRANE SYSTEMY REJESTRACJI OBRAZÓW SATELITARNYCH </a:t>
            </a:r>
            <a:br>
              <a:rPr lang="pl-PL" altLang="pl-PL" sz="2000" b="1">
                <a:solidFill>
                  <a:schemeClr val="accent2"/>
                </a:solidFill>
                <a:latin typeface="Arial" charset="0"/>
              </a:rPr>
            </a:b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I ICH PARAMETRY</a:t>
            </a:r>
          </a:p>
        </p:txBody>
      </p:sp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2928938" y="1809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2928938" y="1809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1514475" y="2081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304800" y="2185988"/>
            <a:ext cx="4000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latin typeface="Arial" charset="0"/>
              </a:rPr>
              <a:t>Satelity MSG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latin typeface="Arial" charset="0"/>
              </a:rPr>
              <a:t>(Meteosat Second Generation)</a:t>
            </a:r>
          </a:p>
        </p:txBody>
      </p:sp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3667125" y="2547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5544" name="Rectangle 8"/>
          <p:cNvSpPr>
            <a:spLocks noChangeArrowheads="1"/>
          </p:cNvSpPr>
          <p:nvPr/>
        </p:nvSpPr>
        <p:spPr bwMode="auto">
          <a:xfrm>
            <a:off x="3667125" y="2547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5545" name="Rectangle 9"/>
          <p:cNvSpPr>
            <a:spLocks noChangeArrowheads="1"/>
          </p:cNvSpPr>
          <p:nvPr/>
        </p:nvSpPr>
        <p:spPr bwMode="auto">
          <a:xfrm>
            <a:off x="3667125" y="2547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5546" name="Rectangle 10"/>
          <p:cNvSpPr>
            <a:spLocks noChangeArrowheads="1"/>
          </p:cNvSpPr>
          <p:nvPr/>
        </p:nvSpPr>
        <p:spPr bwMode="auto">
          <a:xfrm>
            <a:off x="3524250" y="27670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5547" name="Rectangle 11"/>
          <p:cNvSpPr>
            <a:spLocks noChangeArrowheads="1"/>
          </p:cNvSpPr>
          <p:nvPr/>
        </p:nvSpPr>
        <p:spPr bwMode="auto">
          <a:xfrm>
            <a:off x="4095750" y="3048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5548" name="Rectangle 12"/>
          <p:cNvSpPr>
            <a:spLocks noChangeArrowheads="1"/>
          </p:cNvSpPr>
          <p:nvPr/>
        </p:nvSpPr>
        <p:spPr bwMode="auto">
          <a:xfrm>
            <a:off x="4140200" y="1558925"/>
            <a:ext cx="4572000" cy="243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600" b="1">
                <a:latin typeface="Arial" charset="0"/>
              </a:rPr>
              <a:t>Parametry: </a:t>
            </a:r>
            <a:r>
              <a:rPr lang="pl-PL" altLang="pl-PL" sz="1600" b="1">
                <a:latin typeface="Arial Unicode MS" pitchFamily="34" charset="-128"/>
              </a:rPr>
              <a:t>	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600">
                <a:latin typeface="Arial" charset="0"/>
              </a:rPr>
              <a:t>Rodzaj orbit: geostacjonarne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600">
                <a:latin typeface="Arial" charset="0"/>
              </a:rPr>
              <a:t>Częstotliwość wykonywania zdjęć: 1 na 15 minut</a:t>
            </a:r>
            <a:endParaRPr lang="pl-PL" altLang="pl-PL" sz="1600">
              <a:latin typeface="Arial Unicode MS" pitchFamily="34" charset="-128"/>
            </a:endParaRP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600">
                <a:latin typeface="Arial" charset="0"/>
              </a:rPr>
              <a:t>Daty wystrzelenia: MSG-1: 28.08.2002 r., </a:t>
            </a:r>
            <a:br>
              <a:rPr lang="pl-PL" altLang="pl-PL" sz="1600">
                <a:latin typeface="Arial" charset="0"/>
              </a:rPr>
            </a:br>
            <a:r>
              <a:rPr lang="pl-PL" altLang="pl-PL" sz="1600">
                <a:latin typeface="Arial" charset="0"/>
              </a:rPr>
              <a:t>	              MSG-2: 21.12.2005 r.,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600" b="1">
                <a:latin typeface="Arial" charset="0"/>
              </a:rPr>
              <a:t>                              </a:t>
            </a:r>
            <a:r>
              <a:rPr lang="pl-PL" altLang="pl-PL" sz="1600">
                <a:latin typeface="Arial" charset="0"/>
              </a:rPr>
              <a:t>MSG-3: 5.07.2012 r.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600">
                <a:latin typeface="Arial" charset="0"/>
              </a:rPr>
              <a:t>Rozdzielczość: 1000 – 3000 m </a:t>
            </a:r>
            <a:r>
              <a:rPr lang="pl-PL" altLang="pl-PL" sz="1600">
                <a:latin typeface="Arial Unicode MS" pitchFamily="34" charset="-128"/>
              </a:rPr>
              <a:t>	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600">
                <a:latin typeface="Arial" charset="0"/>
              </a:rPr>
              <a:t>Zakres spektralny: </a:t>
            </a:r>
            <a:br>
              <a:rPr lang="pl-PL" altLang="pl-PL" sz="1600">
                <a:latin typeface="Arial" charset="0"/>
              </a:rPr>
            </a:br>
            <a:r>
              <a:rPr lang="pl-PL" altLang="pl-PL" sz="1600">
                <a:latin typeface="Arial" charset="0"/>
              </a:rPr>
              <a:t>zakres widzialny i podczerwień (12 zakresów)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415925" y="457200"/>
            <a:ext cx="8312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WYBRANE SYSTEMY REJESTRACJI OBRAZÓW SATELITARNYCH </a:t>
            </a:r>
            <a:br>
              <a:rPr lang="pl-PL" altLang="pl-PL" sz="2000" b="1">
                <a:solidFill>
                  <a:schemeClr val="accent2"/>
                </a:solidFill>
                <a:latin typeface="Arial" charset="0"/>
              </a:rPr>
            </a:b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I ICH PARAMETRY</a:t>
            </a: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2928938" y="1809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2928938" y="1809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1514475" y="2081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107950" y="2057400"/>
            <a:ext cx="4000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latin typeface="Arial" charset="0"/>
              </a:rPr>
              <a:t>Satelity Sentinel-1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latin typeface="Arial" charset="0"/>
              </a:rPr>
              <a:t>(1A i 1B)</a:t>
            </a:r>
          </a:p>
        </p:txBody>
      </p:sp>
      <p:sp>
        <p:nvSpPr>
          <p:cNvPr id="66567" name="Rectangle 7"/>
          <p:cNvSpPr>
            <a:spLocks noChangeArrowheads="1"/>
          </p:cNvSpPr>
          <p:nvPr/>
        </p:nvSpPr>
        <p:spPr bwMode="auto">
          <a:xfrm>
            <a:off x="3667125" y="2547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6568" name="Rectangle 8"/>
          <p:cNvSpPr>
            <a:spLocks noChangeArrowheads="1"/>
          </p:cNvSpPr>
          <p:nvPr/>
        </p:nvSpPr>
        <p:spPr bwMode="auto">
          <a:xfrm>
            <a:off x="3667125" y="2547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6569" name="Rectangle 9"/>
          <p:cNvSpPr>
            <a:spLocks noChangeArrowheads="1"/>
          </p:cNvSpPr>
          <p:nvPr/>
        </p:nvSpPr>
        <p:spPr bwMode="auto">
          <a:xfrm>
            <a:off x="3667125" y="2547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6570" name="Rectangle 10"/>
          <p:cNvSpPr>
            <a:spLocks noChangeArrowheads="1"/>
          </p:cNvSpPr>
          <p:nvPr/>
        </p:nvSpPr>
        <p:spPr bwMode="auto">
          <a:xfrm>
            <a:off x="3524250" y="27670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6571" name="Rectangle 11"/>
          <p:cNvSpPr>
            <a:spLocks noChangeArrowheads="1"/>
          </p:cNvSpPr>
          <p:nvPr/>
        </p:nvSpPr>
        <p:spPr bwMode="auto">
          <a:xfrm>
            <a:off x="4095750" y="3048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6572" name="Rectangle 12"/>
          <p:cNvSpPr>
            <a:spLocks noChangeArrowheads="1"/>
          </p:cNvSpPr>
          <p:nvPr/>
        </p:nvSpPr>
        <p:spPr bwMode="auto">
          <a:xfrm>
            <a:off x="4038600" y="1454150"/>
            <a:ext cx="4673600" cy="425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400" b="1">
                <a:latin typeface="Arial" charset="0"/>
              </a:rPr>
              <a:t>Parametry: </a:t>
            </a:r>
            <a:r>
              <a:rPr lang="pl-PL" altLang="pl-PL" sz="1400" b="1">
                <a:latin typeface="Arial Unicode MS" pitchFamily="34" charset="-128"/>
              </a:rPr>
              <a:t>	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400">
                <a:latin typeface="Arial" charset="0"/>
              </a:rPr>
              <a:t>Rodzaj orbit: polarne, zsynchronizowane ze Słońcem</a:t>
            </a:r>
            <a:endParaRPr lang="pl-PL" altLang="pl-PL" sz="1400">
              <a:latin typeface="Arial Unicode MS" pitchFamily="34" charset="-128"/>
            </a:endParaRP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400">
                <a:latin typeface="Arial" charset="0"/>
              </a:rPr>
              <a:t>Wysokość orbit: 693 km </a:t>
            </a:r>
            <a:r>
              <a:rPr lang="pl-PL" altLang="pl-PL" sz="1400">
                <a:latin typeface="Arial Unicode MS" pitchFamily="34" charset="-128"/>
              </a:rPr>
              <a:t>	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400">
                <a:latin typeface="Arial" charset="0"/>
              </a:rPr>
              <a:t>Czas rewizyty: 6 dni </a:t>
            </a:r>
            <a:r>
              <a:rPr lang="pl-PL" altLang="pl-PL" sz="1400">
                <a:latin typeface="Arial Unicode MS" pitchFamily="34" charset="-128"/>
              </a:rPr>
              <a:t>(uwzględniając 2 satelity)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400">
                <a:latin typeface="Arial" charset="0"/>
              </a:rPr>
              <a:t>Daty wystrzelenia: 1A: 3.04.2014 r., </a:t>
            </a:r>
            <a:br>
              <a:rPr lang="pl-PL" altLang="pl-PL" sz="1400">
                <a:latin typeface="Arial" charset="0"/>
              </a:rPr>
            </a:br>
            <a:r>
              <a:rPr lang="pl-PL" altLang="pl-PL" sz="1400">
                <a:latin typeface="Arial" charset="0"/>
              </a:rPr>
              <a:t>	            1B: 25.04.2016 r.</a:t>
            </a:r>
            <a:r>
              <a:rPr lang="pl-PL" altLang="pl-PL" sz="1400">
                <a:latin typeface="Arial Unicode MS" pitchFamily="34" charset="-128"/>
              </a:rPr>
              <a:t>	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endParaRPr lang="pl-PL" altLang="pl-PL" sz="1400" b="1">
              <a:latin typeface="Arial" charset="0"/>
            </a:endParaRP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400" b="1">
                <a:latin typeface="Arial" charset="0"/>
              </a:rPr>
              <a:t>Sensor: </a:t>
            </a:r>
            <a:r>
              <a:rPr lang="pl-PL" altLang="pl-PL" sz="1400">
                <a:latin typeface="Arial Unicode MS" pitchFamily="34" charset="-128"/>
              </a:rPr>
              <a:t>radarowy, SAR, pasmo C, 5.405 GHz (5.55 cm)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endParaRPr lang="pl-PL" altLang="pl-PL" sz="1400">
              <a:latin typeface="Arial Unicode MS" pitchFamily="34" charset="-128"/>
            </a:endParaRP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400">
                <a:latin typeface="Arial" charset="0"/>
              </a:rPr>
              <a:t>Tryby pracy: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400" u="sng">
                <a:latin typeface="Arial" charset="0"/>
              </a:rPr>
              <a:t>Interferometric wide-swath: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400">
                <a:latin typeface="Arial" charset="0"/>
              </a:rPr>
              <a:t>Rozdzielczość: 5 x 20 m, swath width 250 m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400" u="sng">
                <a:latin typeface="Arial" charset="0"/>
              </a:rPr>
              <a:t>Wave:</a:t>
            </a:r>
            <a:r>
              <a:rPr lang="pl-PL" altLang="pl-PL" sz="1400">
                <a:latin typeface="Arial" charset="0"/>
              </a:rPr>
              <a:t> 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400">
                <a:latin typeface="Arial Unicode MS" pitchFamily="34" charset="-128"/>
              </a:rPr>
              <a:t>Rozdzielczość: 5 x 5 m, sceny 20 x 20 km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400" u="sng">
                <a:latin typeface="Arial Unicode MS" pitchFamily="34" charset="-128"/>
              </a:rPr>
              <a:t>Strip-map:</a:t>
            </a:r>
            <a:r>
              <a:rPr lang="pl-PL" altLang="pl-PL" sz="1400">
                <a:latin typeface="Arial Unicode MS" pitchFamily="34" charset="-128"/>
              </a:rPr>
              <a:t> 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400">
                <a:latin typeface="Arial Unicode MS" pitchFamily="34" charset="-128"/>
              </a:rPr>
              <a:t>Rozdzielczość: 5 x 5 m, swath width 80 m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400" u="sng">
                <a:latin typeface="Arial Unicode MS" pitchFamily="34" charset="-128"/>
              </a:rPr>
              <a:t>Extra wide-swath: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400">
                <a:latin typeface="Arial Unicode MS" pitchFamily="34" charset="-128"/>
              </a:rPr>
              <a:t>Rozdzielczość: 20 x 40 m, swath width 400 m</a:t>
            </a:r>
          </a:p>
        </p:txBody>
      </p:sp>
      <p:pic>
        <p:nvPicPr>
          <p:cNvPr id="66573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2895600"/>
            <a:ext cx="3627438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415925" y="542925"/>
            <a:ext cx="8312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WYBRANE SYSTEMY REJESTRACJI OBRAZÓW SATELITARNYCH </a:t>
            </a:r>
            <a:br>
              <a:rPr lang="pl-PL" altLang="pl-PL" sz="2000" b="1">
                <a:solidFill>
                  <a:schemeClr val="accent2"/>
                </a:solidFill>
                <a:latin typeface="Arial" charset="0"/>
              </a:rPr>
            </a:b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I ICH PARAMETRY</a:t>
            </a:r>
          </a:p>
        </p:txBody>
      </p:sp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2928938" y="1809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2928938" y="1809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1514475" y="2081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107950" y="1895475"/>
            <a:ext cx="4000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 dirty="0">
                <a:latin typeface="Arial" charset="0"/>
              </a:rPr>
              <a:t>Satelity Sentinel-2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 dirty="0">
                <a:latin typeface="Arial" charset="0"/>
              </a:rPr>
              <a:t>(2A i 2B)</a:t>
            </a:r>
          </a:p>
        </p:txBody>
      </p:sp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3667125" y="2547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7592" name="Rectangle 8"/>
          <p:cNvSpPr>
            <a:spLocks noChangeArrowheads="1"/>
          </p:cNvSpPr>
          <p:nvPr/>
        </p:nvSpPr>
        <p:spPr bwMode="auto">
          <a:xfrm>
            <a:off x="3667125" y="2547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3667125" y="2547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3524250" y="27670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4095750" y="3048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7596" name="Rectangle 12"/>
          <p:cNvSpPr>
            <a:spLocks noChangeArrowheads="1"/>
          </p:cNvSpPr>
          <p:nvPr/>
        </p:nvSpPr>
        <p:spPr bwMode="auto">
          <a:xfrm>
            <a:off x="4038600" y="1720850"/>
            <a:ext cx="4673600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600" b="1">
                <a:latin typeface="Arial" charset="0"/>
              </a:rPr>
              <a:t>Parametry: </a:t>
            </a:r>
            <a:r>
              <a:rPr lang="pl-PL" altLang="pl-PL" sz="1600" b="1">
                <a:latin typeface="Arial Unicode MS" pitchFamily="34" charset="-128"/>
              </a:rPr>
              <a:t>	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600">
                <a:latin typeface="Arial" charset="0"/>
              </a:rPr>
              <a:t>Rodzaj orbit: polarne, zsynchronizowane ze Słońcem</a:t>
            </a:r>
            <a:endParaRPr lang="pl-PL" altLang="pl-PL" sz="1600">
              <a:latin typeface="Arial Unicode MS" pitchFamily="34" charset="-128"/>
            </a:endParaRP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600">
                <a:latin typeface="Arial" charset="0"/>
              </a:rPr>
              <a:t>Wysokość orbit: 786 km </a:t>
            </a:r>
            <a:r>
              <a:rPr lang="pl-PL" altLang="pl-PL" sz="1600">
                <a:latin typeface="Arial Unicode MS" pitchFamily="34" charset="-128"/>
              </a:rPr>
              <a:t>	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600">
                <a:latin typeface="Arial" charset="0"/>
              </a:rPr>
              <a:t>Bitów na piksel: 12 </a:t>
            </a:r>
            <a:r>
              <a:rPr lang="pl-PL" altLang="pl-PL" sz="1600">
                <a:latin typeface="Arial Unicode MS" pitchFamily="34" charset="-128"/>
              </a:rPr>
              <a:t>	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600">
                <a:latin typeface="Arial" charset="0"/>
              </a:rPr>
              <a:t>Czas rewizyty: 5 dni</a:t>
            </a:r>
            <a:r>
              <a:rPr lang="pl-PL" altLang="pl-PL" sz="1600">
                <a:latin typeface="Arial Unicode MS" pitchFamily="34" charset="-128"/>
              </a:rPr>
              <a:t>	(uwzględniając 2 satelity)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600">
                <a:latin typeface="Arial" charset="0"/>
              </a:rPr>
              <a:t>Daty wystrzelenia: 1A: 23.06.2015 r., </a:t>
            </a:r>
            <a:br>
              <a:rPr lang="pl-PL" altLang="pl-PL" sz="1600">
                <a:latin typeface="Arial" charset="0"/>
              </a:rPr>
            </a:br>
            <a:r>
              <a:rPr lang="pl-PL" altLang="pl-PL" sz="1600">
                <a:latin typeface="Arial" charset="0"/>
              </a:rPr>
              <a:t>	              1B: 7.03.2017 r.</a:t>
            </a:r>
            <a:r>
              <a:rPr lang="pl-PL" altLang="pl-PL" sz="1600">
                <a:latin typeface="Arial Unicode MS" pitchFamily="34" charset="-128"/>
              </a:rPr>
              <a:t>	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endParaRPr lang="pl-PL" altLang="pl-PL" sz="1600" b="1">
              <a:latin typeface="Arial" charset="0"/>
            </a:endParaRP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600" b="1">
                <a:latin typeface="Arial Unicode MS" pitchFamily="34" charset="-128"/>
              </a:rPr>
              <a:t>Sensor:</a:t>
            </a:r>
            <a:r>
              <a:rPr lang="pl-PL" altLang="pl-PL" sz="1600">
                <a:latin typeface="Arial Unicode MS" pitchFamily="34" charset="-128"/>
              </a:rPr>
              <a:t>	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600">
                <a:latin typeface="Arial Unicode MS" pitchFamily="34" charset="-128"/>
              </a:rPr>
              <a:t>Rozdzielczość: 10 – 60 m 	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600">
                <a:latin typeface="Arial Unicode MS" pitchFamily="34" charset="-128"/>
              </a:rPr>
              <a:t>Liczba zakresów: 13 	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600">
                <a:latin typeface="Arial Unicode MS" pitchFamily="34" charset="-128"/>
              </a:rPr>
              <a:t>Zakres spektralny: 0.443-2.190 µm (zakres widzialny oraz podczerwień bliska i krótkofalowa)</a:t>
            </a:r>
          </a:p>
        </p:txBody>
      </p:sp>
      <p:pic>
        <p:nvPicPr>
          <p:cNvPr id="67597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2679700"/>
            <a:ext cx="3341687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415925" y="333375"/>
            <a:ext cx="8312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WYBRANE SYSTEMY REJESTRACJI OBRAZÓW SATELITARNYCH </a:t>
            </a:r>
            <a:br>
              <a:rPr lang="pl-PL" altLang="pl-PL" sz="2000" b="1">
                <a:solidFill>
                  <a:schemeClr val="accent2"/>
                </a:solidFill>
                <a:latin typeface="Arial" charset="0"/>
              </a:rPr>
            </a:b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I ICH PARAMETRY</a:t>
            </a:r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2928938" y="1809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2928938" y="1809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1514475" y="2081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88900" y="1952625"/>
            <a:ext cx="4000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 dirty="0">
                <a:latin typeface="Arial" charset="0"/>
              </a:rPr>
              <a:t>Satelity Sentinel-3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 dirty="0">
                <a:latin typeface="Arial" charset="0"/>
              </a:rPr>
              <a:t>(3A i 3B)</a:t>
            </a:r>
          </a:p>
        </p:txBody>
      </p:sp>
      <p:sp>
        <p:nvSpPr>
          <p:cNvPr id="68615" name="Rectangle 7"/>
          <p:cNvSpPr>
            <a:spLocks noChangeArrowheads="1"/>
          </p:cNvSpPr>
          <p:nvPr/>
        </p:nvSpPr>
        <p:spPr bwMode="auto">
          <a:xfrm>
            <a:off x="3667125" y="2547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8616" name="Rectangle 8"/>
          <p:cNvSpPr>
            <a:spLocks noChangeArrowheads="1"/>
          </p:cNvSpPr>
          <p:nvPr/>
        </p:nvSpPr>
        <p:spPr bwMode="auto">
          <a:xfrm>
            <a:off x="3667125" y="2547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8617" name="Rectangle 9"/>
          <p:cNvSpPr>
            <a:spLocks noChangeArrowheads="1"/>
          </p:cNvSpPr>
          <p:nvPr/>
        </p:nvSpPr>
        <p:spPr bwMode="auto">
          <a:xfrm>
            <a:off x="3667125" y="2547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8618" name="Rectangle 10"/>
          <p:cNvSpPr>
            <a:spLocks noChangeArrowheads="1"/>
          </p:cNvSpPr>
          <p:nvPr/>
        </p:nvSpPr>
        <p:spPr bwMode="auto">
          <a:xfrm>
            <a:off x="3524250" y="27670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8619" name="Rectangle 11"/>
          <p:cNvSpPr>
            <a:spLocks noChangeArrowheads="1"/>
          </p:cNvSpPr>
          <p:nvPr/>
        </p:nvSpPr>
        <p:spPr bwMode="auto">
          <a:xfrm>
            <a:off x="4095750" y="3048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4124325" y="1235075"/>
            <a:ext cx="4673600" cy="523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200" b="1">
                <a:latin typeface="Arial" charset="0"/>
              </a:rPr>
              <a:t>Parametry: </a:t>
            </a:r>
            <a:r>
              <a:rPr lang="pl-PL" altLang="pl-PL" sz="1200" b="1">
                <a:latin typeface="Arial Unicode MS" pitchFamily="34" charset="-128"/>
              </a:rPr>
              <a:t>	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200">
                <a:latin typeface="Arial" charset="0"/>
              </a:rPr>
              <a:t>Rodzaj orbit: polarne, zsynchronizowane ze Słońcem</a:t>
            </a:r>
            <a:endParaRPr lang="pl-PL" altLang="pl-PL" sz="1200">
              <a:latin typeface="Arial Unicode MS" pitchFamily="34" charset="-128"/>
            </a:endParaRP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200">
                <a:latin typeface="Arial" charset="0"/>
              </a:rPr>
              <a:t>Wysokość orbit: 815 km </a:t>
            </a:r>
            <a:r>
              <a:rPr lang="pl-PL" altLang="pl-PL" sz="1200">
                <a:latin typeface="Arial Unicode MS" pitchFamily="34" charset="-128"/>
              </a:rPr>
              <a:t>	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200">
                <a:latin typeface="Arial" charset="0"/>
              </a:rPr>
              <a:t>Czas rewizyty: OLCI – ok. 2 dni, SLSTR – ok. 1 dzień </a:t>
            </a:r>
            <a:r>
              <a:rPr lang="pl-PL" altLang="pl-PL" sz="1200">
                <a:latin typeface="Arial Unicode MS" pitchFamily="34" charset="-128"/>
              </a:rPr>
              <a:t>(uwzględniając 2 satelity)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200">
                <a:latin typeface="Arial" charset="0"/>
              </a:rPr>
              <a:t>Daty wystrzelenia: 1A: 15.02.2016 r., </a:t>
            </a:r>
            <a:br>
              <a:rPr lang="pl-PL" altLang="pl-PL" sz="1200">
                <a:latin typeface="Arial" charset="0"/>
              </a:rPr>
            </a:br>
            <a:r>
              <a:rPr lang="pl-PL" altLang="pl-PL" sz="1200">
                <a:latin typeface="Arial" charset="0"/>
              </a:rPr>
              <a:t>	              1B: planowane w 2018 r.</a:t>
            </a:r>
            <a:endParaRPr lang="pl-PL" altLang="pl-PL" sz="1200">
              <a:latin typeface="Arial Unicode MS" pitchFamily="34" charset="-128"/>
            </a:endParaRPr>
          </a:p>
          <a:p>
            <a:pPr eaLnBrk="1" hangingPunct="1">
              <a:spcBef>
                <a:spcPct val="10000"/>
              </a:spcBef>
              <a:buFontTx/>
              <a:buNone/>
            </a:pPr>
            <a:endParaRPr lang="pl-PL" altLang="pl-PL" sz="1200" b="1">
              <a:latin typeface="Arial" charset="0"/>
            </a:endParaRP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200" b="1">
                <a:latin typeface="Arial Unicode MS" pitchFamily="34" charset="-128"/>
              </a:rPr>
              <a:t>Sensory:</a:t>
            </a:r>
            <a:r>
              <a:rPr lang="pl-PL" altLang="pl-PL" sz="1200">
                <a:latin typeface="Arial Unicode MS" pitchFamily="34" charset="-128"/>
              </a:rPr>
              <a:t>	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en-US" altLang="pl-PL" sz="1200" u="sng">
                <a:latin typeface="Arial Unicode MS" pitchFamily="34" charset="-128"/>
              </a:rPr>
              <a:t>Ocean and Land Colour Instrument (OLCI)</a:t>
            </a:r>
            <a:r>
              <a:rPr lang="pl-PL" altLang="pl-PL" sz="1200" u="sng">
                <a:latin typeface="Arial Unicode MS" pitchFamily="34" charset="-128"/>
              </a:rPr>
              <a:t>: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200">
                <a:latin typeface="Arial Unicode MS" pitchFamily="34" charset="-128"/>
              </a:rPr>
              <a:t>Rozdzielczość: 300 m 	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200">
                <a:latin typeface="Arial Unicode MS" pitchFamily="34" charset="-128"/>
              </a:rPr>
              <a:t>Liczba zakresów: 21 	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200">
                <a:latin typeface="Arial Unicode MS" pitchFamily="34" charset="-128"/>
              </a:rPr>
              <a:t>Zakres spektralny: 0.4-1.02 µm (zakres widzialny i bliska podczerwień)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endParaRPr lang="pl-PL" altLang="pl-PL" sz="400">
              <a:latin typeface="Arial Unicode MS" pitchFamily="34" charset="-128"/>
            </a:endParaRP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en-US" altLang="pl-PL" sz="1200" u="sng">
                <a:latin typeface="Arial Unicode MS" pitchFamily="34" charset="-128"/>
              </a:rPr>
              <a:t>Sea and Land Surface Temperature Radiometer (SLSTR)</a:t>
            </a:r>
            <a:r>
              <a:rPr lang="pl-PL" altLang="pl-PL" sz="1200" u="sng">
                <a:latin typeface="Arial Unicode MS" pitchFamily="34" charset="-128"/>
              </a:rPr>
              <a:t>: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200">
                <a:latin typeface="Arial Unicode MS" pitchFamily="34" charset="-128"/>
              </a:rPr>
              <a:t>Rozdzielczość: 500 - 1000 m 	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200">
                <a:latin typeface="Arial Unicode MS" pitchFamily="34" charset="-128"/>
              </a:rPr>
              <a:t>Liczba zakresów: 9 	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200">
                <a:latin typeface="Arial Unicode MS" pitchFamily="34" charset="-128"/>
              </a:rPr>
              <a:t>Zakres spektralny: 0.55-12 µm (od zakresu widzialnego do podczerwieni termicznej)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endParaRPr lang="pl-PL" altLang="pl-PL" sz="400">
              <a:latin typeface="Arial Unicode MS" pitchFamily="34" charset="-128"/>
            </a:endParaRP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200" u="sng">
                <a:latin typeface="Arial Unicode MS" pitchFamily="34" charset="-128"/>
              </a:rPr>
              <a:t>Synthetic Aperture Radar Altimeter (SRAL):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200">
                <a:latin typeface="Arial Unicode MS" pitchFamily="34" charset="-128"/>
              </a:rPr>
              <a:t>Rozdzielczość: ok. 300 m 	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200">
                <a:latin typeface="Arial Unicode MS" pitchFamily="34" charset="-128"/>
              </a:rPr>
              <a:t>Zakresy: 5.41 GHz (5.55 cm) i 13.575 GHz (2.21 cm)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endParaRPr lang="pl-PL" altLang="pl-PL" sz="400">
              <a:latin typeface="Arial Unicode MS" pitchFamily="34" charset="-128"/>
            </a:endParaRP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200" u="sng">
                <a:latin typeface="Arial Unicode MS" pitchFamily="34" charset="-128"/>
              </a:rPr>
              <a:t>Microwave Radiometer (MWR):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200">
                <a:latin typeface="Arial Unicode MS" pitchFamily="34" charset="-128"/>
              </a:rPr>
              <a:t>Rozdzielczość: 20 km 	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pl-PL" altLang="pl-PL" sz="1200">
                <a:latin typeface="Arial Unicode MS" pitchFamily="34" charset="-128"/>
              </a:rPr>
              <a:t>Zakresy: 23.8 GHz (1.26 cm) i 36.5 GHz (0.82 cm)</a:t>
            </a:r>
          </a:p>
        </p:txBody>
      </p:sp>
      <p:pic>
        <p:nvPicPr>
          <p:cNvPr id="68621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841625"/>
            <a:ext cx="3759200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taipuDam - 4m TrueColo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9" name="Picture 3" descr="ItaipuDam - 1m Black&amp;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taipuDam - 1m TrueColor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solidFill>
            <a:schemeClr val="accent2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7013575" y="4502150"/>
            <a:ext cx="1951038" cy="295275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/>
            <a:r>
              <a:rPr lang="pl-PL" altLang="pl-PL" sz="1200" i="1">
                <a:solidFill>
                  <a:srgbClr val="FFFFFF"/>
                </a:solidFill>
                <a:latin typeface="Verdana" pitchFamily="34" charset="0"/>
              </a:rPr>
              <a:t>(1 m) Panchromatic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7013575" y="4502150"/>
            <a:ext cx="1951038" cy="295275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/>
            <a:r>
              <a:rPr lang="pl-PL" altLang="pl-PL" sz="1200" i="1">
                <a:solidFill>
                  <a:srgbClr val="FF3300"/>
                </a:solidFill>
                <a:latin typeface="Verdana" pitchFamily="34" charset="0"/>
              </a:rPr>
              <a:t>(1 m) Panchromatic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7013575" y="2628900"/>
            <a:ext cx="1951038" cy="295275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/>
            <a:r>
              <a:rPr lang="pl-PL" altLang="pl-PL" sz="1200" i="1">
                <a:solidFill>
                  <a:srgbClr val="FFFFFF"/>
                </a:solidFill>
                <a:latin typeface="Verdana" pitchFamily="34" charset="0"/>
              </a:rPr>
              <a:t>(4 m) Multispectral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7934325" y="3565525"/>
            <a:ext cx="26987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pl-PL" altLang="pl-PL" sz="800" b="1" i="1">
                <a:solidFill>
                  <a:srgbClr val="FFFFFF"/>
                </a:solidFill>
                <a:latin typeface="Verdana" pitchFamily="34" charset="0"/>
              </a:rPr>
              <a:t>+</a:t>
            </a:r>
          </a:p>
        </p:txBody>
      </p:sp>
      <p:sp>
        <p:nvSpPr>
          <p:cNvPr id="4105" name="AutoShape 9"/>
          <p:cNvSpPr>
            <a:spLocks noChangeArrowheads="1"/>
          </p:cNvSpPr>
          <p:nvPr/>
        </p:nvSpPr>
        <p:spPr bwMode="auto">
          <a:xfrm rot="5400000">
            <a:off x="7417594" y="4979194"/>
            <a:ext cx="1296988" cy="1219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008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lIns="90000" tIns="46800" rIns="90000" bIns="46800" anchor="ctr"/>
          <a:lstStyle/>
          <a:p>
            <a:pPr algn="ctr" eaLnBrk="0" hangingPunct="0"/>
            <a:endParaRPr lang="pl-PL" altLang="pl-PL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7940675" y="5394325"/>
            <a:ext cx="26987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pl-PL" altLang="pl-PL" sz="800" b="1" i="1">
                <a:solidFill>
                  <a:srgbClr val="333399"/>
                </a:solidFill>
                <a:latin typeface="Verdana" pitchFamily="34" charset="0"/>
              </a:rPr>
              <a:t>+</a:t>
            </a: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7937500" y="5157788"/>
            <a:ext cx="277813" cy="94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pl-PL" altLang="pl-PL" sz="800" b="1" i="1">
                <a:solidFill>
                  <a:srgbClr val="FFFFFF"/>
                </a:solidFill>
                <a:latin typeface="Verdana" pitchFamily="34" charset="0"/>
              </a:rPr>
              <a:t>M</a:t>
            </a:r>
          </a:p>
          <a:p>
            <a:pPr algn="ctr"/>
            <a:r>
              <a:rPr lang="pl-PL" altLang="pl-PL" sz="800" b="1" i="1">
                <a:solidFill>
                  <a:srgbClr val="FFFFFF"/>
                </a:solidFill>
                <a:latin typeface="Verdana" pitchFamily="34" charset="0"/>
              </a:rPr>
              <a:t>E</a:t>
            </a:r>
          </a:p>
          <a:p>
            <a:pPr algn="ctr"/>
            <a:r>
              <a:rPr lang="pl-PL" altLang="pl-PL" sz="800" b="1" i="1">
                <a:solidFill>
                  <a:srgbClr val="FFFFFF"/>
                </a:solidFill>
                <a:latin typeface="Verdana" pitchFamily="34" charset="0"/>
              </a:rPr>
              <a:t>R</a:t>
            </a:r>
          </a:p>
          <a:p>
            <a:pPr algn="ctr"/>
            <a:r>
              <a:rPr lang="pl-PL" altLang="pl-PL" sz="800" b="1" i="1">
                <a:solidFill>
                  <a:srgbClr val="FFFFFF"/>
                </a:solidFill>
                <a:latin typeface="Verdana" pitchFamily="34" charset="0"/>
              </a:rPr>
              <a:t>G</a:t>
            </a:r>
          </a:p>
          <a:p>
            <a:pPr algn="ctr"/>
            <a:r>
              <a:rPr lang="pl-PL" altLang="pl-PL" sz="800" b="1" i="1">
                <a:solidFill>
                  <a:srgbClr val="FFFFFF"/>
                </a:solidFill>
                <a:latin typeface="Verdana" pitchFamily="34" charset="0"/>
              </a:rPr>
              <a:t>I</a:t>
            </a:r>
          </a:p>
          <a:p>
            <a:pPr algn="ctr"/>
            <a:r>
              <a:rPr lang="pl-PL" altLang="pl-PL" sz="800" b="1" i="1">
                <a:solidFill>
                  <a:srgbClr val="FFFFFF"/>
                </a:solidFill>
                <a:latin typeface="Verdana" pitchFamily="34" charset="0"/>
              </a:rPr>
              <a:t>N</a:t>
            </a:r>
          </a:p>
          <a:p>
            <a:pPr algn="ctr"/>
            <a:r>
              <a:rPr lang="pl-PL" altLang="pl-PL" sz="800" b="1" i="1">
                <a:solidFill>
                  <a:srgbClr val="FFFFFF"/>
                </a:solidFill>
                <a:latin typeface="Verdana" pitchFamily="34" charset="0"/>
              </a:rPr>
              <a:t>G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7013575" y="6373813"/>
            <a:ext cx="1951038" cy="295275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/>
            <a:r>
              <a:rPr lang="pl-PL" altLang="pl-PL" sz="1200" i="1">
                <a:solidFill>
                  <a:srgbClr val="FFFFFF"/>
                </a:solidFill>
                <a:latin typeface="Verdana" pitchFamily="34" charset="0"/>
              </a:rPr>
              <a:t>(1 m) Pan-Sharpened</a:t>
            </a:r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7013575" y="6373813"/>
            <a:ext cx="1951038" cy="295275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/>
            <a:r>
              <a:rPr lang="pl-PL" altLang="pl-PL" sz="1200" i="1">
                <a:solidFill>
                  <a:srgbClr val="FF3300"/>
                </a:solidFill>
                <a:latin typeface="Verdana" pitchFamily="34" charset="0"/>
              </a:rPr>
              <a:t>(1 m) Pan-Sharpened</a:t>
            </a: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6300788" y="630238"/>
            <a:ext cx="2662237" cy="277812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200" i="1">
                <a:solidFill>
                  <a:srgbClr val="FFFFFF"/>
                </a:solidFill>
                <a:latin typeface="Verdana" pitchFamily="34" charset="0"/>
              </a:rPr>
              <a:t>Paraguay (Itaipu Dam), BRASIL</a:t>
            </a: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5795963" y="196850"/>
            <a:ext cx="3168650" cy="288925"/>
          </a:xfrm>
          <a:prstGeom prst="rect">
            <a:avLst/>
          </a:prstGeom>
          <a:solidFill>
            <a:srgbClr val="000080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pl-PL" altLang="pl-PL" sz="1200" i="1">
                <a:solidFill>
                  <a:srgbClr val="FFFFFF"/>
                </a:solidFill>
                <a:latin typeface="Verdana" pitchFamily="34" charset="0"/>
              </a:rPr>
              <a:t>ROC – Typy Zobrazowań Satelitarnych</a:t>
            </a:r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7013575" y="2628900"/>
            <a:ext cx="1951038" cy="295275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/>
            <a:r>
              <a:rPr lang="pl-PL" altLang="pl-PL" sz="1200" i="1">
                <a:solidFill>
                  <a:srgbClr val="FF3300"/>
                </a:solidFill>
                <a:latin typeface="Verdana" pitchFamily="34" charset="0"/>
              </a:rPr>
              <a:t>(4 m) Multispectral</a:t>
            </a:r>
          </a:p>
        </p:txBody>
      </p:sp>
      <p:sp>
        <p:nvSpPr>
          <p:cNvPr id="4113" name="AutoShape 17"/>
          <p:cNvSpPr>
            <a:spLocks noChangeArrowheads="1"/>
          </p:cNvSpPr>
          <p:nvPr/>
        </p:nvSpPr>
        <p:spPr bwMode="auto">
          <a:xfrm>
            <a:off x="7485063" y="3062288"/>
            <a:ext cx="1150937" cy="1296987"/>
          </a:xfrm>
          <a:prstGeom prst="downArrow">
            <a:avLst>
              <a:gd name="adj1" fmla="val 50000"/>
              <a:gd name="adj2" fmla="val 28172"/>
            </a:avLst>
          </a:prstGeom>
          <a:solidFill>
            <a:srgbClr val="000080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pl-PL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7935913" y="3565525"/>
            <a:ext cx="26987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pl-PL" altLang="pl-PL" sz="800" b="1" i="1">
                <a:solidFill>
                  <a:srgbClr val="FFFFFF"/>
                </a:solidFill>
                <a:latin typeface="Verdana" pitchFamily="34" charset="0"/>
              </a:rPr>
              <a:t>+</a:t>
            </a:r>
          </a:p>
        </p:txBody>
      </p:sp>
      <p:sp>
        <p:nvSpPr>
          <p:cNvPr id="4115" name="Rectangle 19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16" name="Rectangle 20"/>
          <p:cNvSpPr>
            <a:spLocks noChangeArrowheads="1"/>
          </p:cNvSpPr>
          <p:nvPr/>
        </p:nvSpPr>
        <p:spPr bwMode="auto">
          <a:xfrm>
            <a:off x="228600" y="152400"/>
            <a:ext cx="4419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800">
                <a:solidFill>
                  <a:srgbClr val="333399"/>
                </a:solidFill>
                <a:latin typeface="Arial" charset="0"/>
              </a:rPr>
              <a:t>Nakładanie obrazu panchromatycznego </a:t>
            </a:r>
            <a:br>
              <a:rPr lang="pl-PL" altLang="pl-PL" sz="1800">
                <a:solidFill>
                  <a:srgbClr val="333399"/>
                </a:solidFill>
                <a:latin typeface="Arial" charset="0"/>
              </a:rPr>
            </a:br>
            <a:r>
              <a:rPr lang="pl-PL" altLang="pl-PL" sz="1800">
                <a:solidFill>
                  <a:srgbClr val="333399"/>
                </a:solidFill>
                <a:latin typeface="Arial" charset="0"/>
              </a:rPr>
              <a:t>i wielozakresowego</a:t>
            </a:r>
          </a:p>
        </p:txBody>
      </p:sp>
    </p:spTree>
    <p:extLst>
      <p:ext uri="{BB962C8B-B14F-4D97-AF65-F5344CB8AC3E}">
        <p14:creationId xmlns:p14="http://schemas.microsoft.com/office/powerpoint/2010/main" val="41850327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 animBg="1" autoUpdateAnimBg="0"/>
      <p:bldP spid="4109" grpId="0" animBg="1" autoUpdateAnimBg="0"/>
      <p:bldP spid="4112" grpId="0" animBg="1" autoUpdateAnimBg="0"/>
      <p:bldP spid="411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arszawa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315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5364163" y="115888"/>
            <a:ext cx="3600450" cy="287337"/>
          </a:xfrm>
          <a:prstGeom prst="rect">
            <a:avLst/>
          </a:prstGeom>
          <a:solidFill>
            <a:srgbClr val="000080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pl-PL" altLang="pl-PL" sz="1200" i="1">
                <a:solidFill>
                  <a:srgbClr val="FFFFFF"/>
                </a:solidFill>
                <a:latin typeface="Verdana" pitchFamily="34" charset="0"/>
              </a:rPr>
              <a:t>ROC – Zobrazowania Archiwalne, POLSKA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07950" y="6464300"/>
            <a:ext cx="2663825" cy="277813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200" i="1">
                <a:solidFill>
                  <a:srgbClr val="FFFFFF"/>
                </a:solidFill>
                <a:latin typeface="Verdana" pitchFamily="34" charset="0"/>
              </a:rPr>
              <a:t>IKONOS (1 m) Pan-Sharpened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7235825" y="549275"/>
            <a:ext cx="1727200" cy="277813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200" i="1">
                <a:solidFill>
                  <a:srgbClr val="FFFFFF"/>
                </a:solidFill>
                <a:latin typeface="Verdana" pitchFamily="34" charset="0"/>
              </a:rPr>
              <a:t>Warszawa, POLSKA</a:t>
            </a:r>
          </a:p>
        </p:txBody>
      </p:sp>
      <p:sp>
        <p:nvSpPr>
          <p:cNvPr id="5126" name="Rectangl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sz="18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6418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ChangeArrowheads="1"/>
          </p:cNvSpPr>
          <p:nvPr/>
        </p:nvSpPr>
        <p:spPr bwMode="auto">
          <a:xfrm>
            <a:off x="647700" y="358775"/>
            <a:ext cx="7848600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ORBITY I TRAJEKTORIE SATELITÓW</a:t>
            </a:r>
            <a:endParaRPr lang="en-GB" altLang="pl-PL" sz="2000" b="1">
              <a:solidFill>
                <a:schemeClr val="accent2"/>
              </a:solidFill>
              <a:latin typeface="Arial" charset="0"/>
            </a:endParaRPr>
          </a:p>
        </p:txBody>
      </p:sp>
      <p:grpSp>
        <p:nvGrpSpPr>
          <p:cNvPr id="10243" name="Group 7"/>
          <p:cNvGrpSpPr>
            <a:grpSpLocks/>
          </p:cNvGrpSpPr>
          <p:nvPr/>
        </p:nvGrpSpPr>
        <p:grpSpPr bwMode="auto">
          <a:xfrm>
            <a:off x="1087438" y="968375"/>
            <a:ext cx="6969125" cy="2927350"/>
            <a:chOff x="637" y="568"/>
            <a:chExt cx="4390" cy="1844"/>
          </a:xfrm>
        </p:grpSpPr>
        <p:pic>
          <p:nvPicPr>
            <p:cNvPr id="1025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" y="784"/>
              <a:ext cx="1811" cy="10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5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8" y="568"/>
              <a:ext cx="1839" cy="18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244" name="Rectangle 8"/>
          <p:cNvSpPr>
            <a:spLocks noChangeArrowheads="1"/>
          </p:cNvSpPr>
          <p:nvPr/>
        </p:nvSpPr>
        <p:spPr bwMode="auto">
          <a:xfrm>
            <a:off x="3443288" y="4084638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600" b="1">
                <a:latin typeface="Arial" charset="0"/>
              </a:rPr>
              <a:t>Dla orbity kołowej:</a:t>
            </a:r>
          </a:p>
        </p:txBody>
      </p:sp>
      <p:sp>
        <p:nvSpPr>
          <p:cNvPr id="10245" name="Text Box 9"/>
          <p:cNvSpPr txBox="1">
            <a:spLocks noChangeArrowheads="1"/>
          </p:cNvSpPr>
          <p:nvPr/>
        </p:nvSpPr>
        <p:spPr bwMode="auto">
          <a:xfrm>
            <a:off x="1773238" y="4495800"/>
            <a:ext cx="22907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400">
                <a:latin typeface="Arial" charset="0"/>
              </a:rPr>
              <a:t>Prędkość (liniowa) obiegu:</a:t>
            </a:r>
          </a:p>
        </p:txBody>
      </p:sp>
      <p:sp>
        <p:nvSpPr>
          <p:cNvPr id="10246" name="Text Box 11"/>
          <p:cNvSpPr txBox="1">
            <a:spLocks noChangeArrowheads="1"/>
          </p:cNvSpPr>
          <p:nvPr/>
        </p:nvSpPr>
        <p:spPr bwMode="auto">
          <a:xfrm>
            <a:off x="5511800" y="4519613"/>
            <a:ext cx="15478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400">
                <a:latin typeface="Arial" charset="0"/>
              </a:rPr>
              <a:t>Okres obiegu:</a:t>
            </a:r>
          </a:p>
        </p:txBody>
      </p:sp>
      <p:grpSp>
        <p:nvGrpSpPr>
          <p:cNvPr id="10247" name="Group 15"/>
          <p:cNvGrpSpPr>
            <a:grpSpLocks/>
          </p:cNvGrpSpPr>
          <p:nvPr/>
        </p:nvGrpSpPr>
        <p:grpSpPr bwMode="auto">
          <a:xfrm>
            <a:off x="2454275" y="4854575"/>
            <a:ext cx="4235450" cy="579438"/>
            <a:chOff x="1431" y="3100"/>
            <a:chExt cx="2668" cy="365"/>
          </a:xfrm>
        </p:grpSpPr>
        <p:graphicFrame>
          <p:nvGraphicFramePr>
            <p:cNvPr id="10249" name="Object 10"/>
            <p:cNvGraphicFramePr>
              <a:graphicFrameLocks noChangeAspect="1"/>
            </p:cNvGraphicFramePr>
            <p:nvPr/>
          </p:nvGraphicFramePr>
          <p:xfrm>
            <a:off x="1431" y="3100"/>
            <a:ext cx="515" cy="3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11" name="Równanie" r:id="rId5" imgW="609336" imgH="431613" progId="Equation.3">
                    <p:embed/>
                  </p:oleObj>
                </mc:Choice>
                <mc:Fallback>
                  <p:oleObj name="Równanie" r:id="rId5" imgW="609336" imgH="431613" progId="Equation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1" y="3100"/>
                          <a:ext cx="515" cy="3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50" name="Object 12"/>
            <p:cNvGraphicFramePr>
              <a:graphicFrameLocks noChangeAspect="1"/>
            </p:cNvGraphicFramePr>
            <p:nvPr/>
          </p:nvGraphicFramePr>
          <p:xfrm>
            <a:off x="3530" y="3100"/>
            <a:ext cx="569" cy="3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12" name="Równanie" r:id="rId7" imgW="672808" imgH="431613" progId="Equation.3">
                    <p:embed/>
                  </p:oleObj>
                </mc:Choice>
                <mc:Fallback>
                  <p:oleObj name="Równanie" r:id="rId7" imgW="672808" imgH="431613" progId="Equation.3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30" y="3100"/>
                          <a:ext cx="569" cy="3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248" name="Rectangle 13"/>
          <p:cNvSpPr>
            <a:spLocks noChangeArrowheads="1"/>
          </p:cNvSpPr>
          <p:nvPr/>
        </p:nvSpPr>
        <p:spPr bwMode="auto">
          <a:xfrm>
            <a:off x="2487613" y="5632450"/>
            <a:ext cx="45720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400">
                <a:latin typeface="Arial" charset="0"/>
              </a:rPr>
              <a:t>gdzie: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400" i="1">
                <a:latin typeface="Arial" charset="0"/>
              </a:rPr>
              <a:t>G</a:t>
            </a:r>
            <a:r>
              <a:rPr lang="pl-PL" altLang="pl-PL" sz="1400">
                <a:latin typeface="Arial" charset="0"/>
              </a:rPr>
              <a:t> – stała grawitacji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400" i="1">
                <a:latin typeface="Arial" charset="0"/>
              </a:rPr>
              <a:t>M</a:t>
            </a:r>
            <a:r>
              <a:rPr lang="pl-PL" altLang="pl-PL" sz="1400">
                <a:latin typeface="Arial" charset="0"/>
              </a:rPr>
              <a:t> – masa Ziemi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400" i="1">
                <a:latin typeface="Arial" charset="0"/>
              </a:rPr>
              <a:t>R</a:t>
            </a:r>
            <a:r>
              <a:rPr lang="pl-PL" altLang="pl-PL" sz="1400">
                <a:latin typeface="Arial" charset="0"/>
              </a:rPr>
              <a:t> – odległość satelity od środka Ziemi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zczecin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315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5364163" y="115888"/>
            <a:ext cx="3600450" cy="287337"/>
          </a:xfrm>
          <a:prstGeom prst="rect">
            <a:avLst/>
          </a:prstGeom>
          <a:solidFill>
            <a:srgbClr val="000080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pl-PL" altLang="pl-PL" sz="1200" i="1">
                <a:solidFill>
                  <a:srgbClr val="FFFFFF"/>
                </a:solidFill>
                <a:latin typeface="Verdana" pitchFamily="34" charset="0"/>
              </a:rPr>
              <a:t>ROC – Zobrazowania Archiwalne, POLSKA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07950" y="6464300"/>
            <a:ext cx="2663825" cy="277813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200" i="1">
                <a:solidFill>
                  <a:srgbClr val="FFFFFF"/>
                </a:solidFill>
                <a:latin typeface="Verdana" pitchFamily="34" charset="0"/>
              </a:rPr>
              <a:t>IKONOS (1 m) Pan-Sharpened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7235825" y="549275"/>
            <a:ext cx="1727200" cy="277813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200" i="1">
                <a:solidFill>
                  <a:srgbClr val="FFFFFF"/>
                </a:solidFill>
                <a:latin typeface="Verdana" pitchFamily="34" charset="0"/>
              </a:rPr>
              <a:t>Szczecin, POLSKA</a:t>
            </a:r>
          </a:p>
        </p:txBody>
      </p:sp>
      <p:sp>
        <p:nvSpPr>
          <p:cNvPr id="6150" name="Rectangl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sz="18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1952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owySacz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350" y="0"/>
            <a:ext cx="9150350" cy="7319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5364163" y="115888"/>
            <a:ext cx="3600450" cy="287337"/>
          </a:xfrm>
          <a:prstGeom prst="rect">
            <a:avLst/>
          </a:prstGeom>
          <a:solidFill>
            <a:srgbClr val="000080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pl-PL" altLang="pl-PL" sz="1200" i="1">
                <a:solidFill>
                  <a:srgbClr val="FFFFFF"/>
                </a:solidFill>
                <a:latin typeface="Verdana" pitchFamily="34" charset="0"/>
              </a:rPr>
              <a:t>ROC – Zobrazowania Archiwalne, POLSKA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07950" y="6464300"/>
            <a:ext cx="2663825" cy="277813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200" i="1">
                <a:solidFill>
                  <a:srgbClr val="FFFFFF"/>
                </a:solidFill>
                <a:latin typeface="Verdana" pitchFamily="34" charset="0"/>
              </a:rPr>
              <a:t>IKONOS (1 m) Pan-Sharpened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7164388" y="549275"/>
            <a:ext cx="1798637" cy="277813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200" i="1">
                <a:solidFill>
                  <a:srgbClr val="FFFFFF"/>
                </a:solidFill>
                <a:latin typeface="Verdana" pitchFamily="34" charset="0"/>
              </a:rPr>
              <a:t>Nowy Sącz, POLSKA</a:t>
            </a:r>
          </a:p>
        </p:txBody>
      </p:sp>
      <p:sp>
        <p:nvSpPr>
          <p:cNvPr id="7174" name="Rectangl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sz="18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3194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iedzyzdroj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5364163" y="115888"/>
            <a:ext cx="3600450" cy="287337"/>
          </a:xfrm>
          <a:prstGeom prst="rect">
            <a:avLst/>
          </a:prstGeom>
          <a:solidFill>
            <a:srgbClr val="000080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pl-PL" altLang="pl-PL" sz="1200" i="1">
                <a:solidFill>
                  <a:srgbClr val="FFFFFF"/>
                </a:solidFill>
                <a:latin typeface="Verdana" pitchFamily="34" charset="0"/>
              </a:rPr>
              <a:t>ROC – Zobrazowania Archiwalne, POLSKA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07950" y="6464300"/>
            <a:ext cx="2663825" cy="277813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200" i="1">
                <a:solidFill>
                  <a:srgbClr val="FFFFFF"/>
                </a:solidFill>
                <a:latin typeface="Verdana" pitchFamily="34" charset="0"/>
              </a:rPr>
              <a:t>IKONOS (1 m) Pan-Sharpened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7019925" y="549275"/>
            <a:ext cx="1943100" cy="277813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200" i="1">
                <a:solidFill>
                  <a:srgbClr val="FFFFFF"/>
                </a:solidFill>
                <a:latin typeface="Verdana" pitchFamily="34" charset="0"/>
              </a:rPr>
              <a:t>Międzyzdroje, POLSKA</a:t>
            </a:r>
          </a:p>
        </p:txBody>
      </p:sp>
      <p:sp>
        <p:nvSpPr>
          <p:cNvPr id="8198" name="Rectangl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sz="18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9221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z tytułu1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6513" y="0"/>
            <a:ext cx="9180513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5651500" y="115888"/>
            <a:ext cx="3313113" cy="288925"/>
          </a:xfrm>
          <a:prstGeom prst="rect">
            <a:avLst/>
          </a:prstGeom>
          <a:solidFill>
            <a:srgbClr val="000080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pl-PL" altLang="pl-PL" sz="1200" i="1">
                <a:solidFill>
                  <a:srgbClr val="FFFFFF"/>
                </a:solidFill>
                <a:latin typeface="Verdana" pitchFamily="34" charset="0"/>
              </a:rPr>
              <a:t>ROC – Zobrazowania Archiwalne, ŚWIAT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07950" y="6464300"/>
            <a:ext cx="2663825" cy="277813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200" i="1">
                <a:solidFill>
                  <a:srgbClr val="FFFFFF"/>
                </a:solidFill>
                <a:latin typeface="Verdana" pitchFamily="34" charset="0"/>
              </a:rPr>
              <a:t>IKONOS (1 m) Pan-Sharpened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7812088" y="549275"/>
            <a:ext cx="1150937" cy="277813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200" i="1">
                <a:solidFill>
                  <a:srgbClr val="FFFFFF"/>
                </a:solidFill>
                <a:latin typeface="Verdana" pitchFamily="34" charset="0"/>
              </a:rPr>
              <a:t>Dubaj, ZEA</a:t>
            </a:r>
          </a:p>
        </p:txBody>
      </p:sp>
      <p:sp>
        <p:nvSpPr>
          <p:cNvPr id="9222" name="Rectangl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sz="18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2405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ongKong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5651500" y="115888"/>
            <a:ext cx="3313113" cy="288925"/>
          </a:xfrm>
          <a:prstGeom prst="rect">
            <a:avLst/>
          </a:prstGeom>
          <a:solidFill>
            <a:srgbClr val="000080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pl-PL" altLang="pl-PL" sz="1200" i="1">
                <a:solidFill>
                  <a:srgbClr val="FFFFFF"/>
                </a:solidFill>
                <a:latin typeface="Verdana" pitchFamily="34" charset="0"/>
              </a:rPr>
              <a:t>ROC – Zobrazowania Archiwalne, ŚWIAT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107950" y="6464300"/>
            <a:ext cx="2663825" cy="277813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200" i="1">
                <a:solidFill>
                  <a:srgbClr val="FFFFFF"/>
                </a:solidFill>
                <a:latin typeface="Verdana" pitchFamily="34" charset="0"/>
              </a:rPr>
              <a:t>IKONOS (1 m) Pan-Sharpened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7308850" y="549275"/>
            <a:ext cx="1654175" cy="277813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200" i="1">
                <a:solidFill>
                  <a:srgbClr val="FFFFFF"/>
                </a:solidFill>
                <a:latin typeface="Verdana" pitchFamily="34" charset="0"/>
              </a:rPr>
              <a:t>Hong Kong, CHINY</a:t>
            </a:r>
          </a:p>
        </p:txBody>
      </p:sp>
      <p:sp>
        <p:nvSpPr>
          <p:cNvPr id="10246" name="Rectangl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79388" y="179388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sz="18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6512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ingapore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651500" y="115888"/>
            <a:ext cx="3313113" cy="288925"/>
          </a:xfrm>
          <a:prstGeom prst="rect">
            <a:avLst/>
          </a:prstGeom>
          <a:solidFill>
            <a:srgbClr val="000080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pl-PL" altLang="pl-PL" sz="1200" i="1">
                <a:solidFill>
                  <a:srgbClr val="FFFFFF"/>
                </a:solidFill>
                <a:latin typeface="Verdana" pitchFamily="34" charset="0"/>
              </a:rPr>
              <a:t>ROC – Zobrazowania Archiwalne, ŚWIAT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07950" y="6464300"/>
            <a:ext cx="2663825" cy="277813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200" i="1">
                <a:solidFill>
                  <a:srgbClr val="FFFFFF"/>
                </a:solidFill>
                <a:latin typeface="Verdana" pitchFamily="34" charset="0"/>
              </a:rPr>
              <a:t>IKONOS (1 m) Pan-Sharpened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7164388" y="549275"/>
            <a:ext cx="1798637" cy="277813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200" i="1">
                <a:solidFill>
                  <a:srgbClr val="FFFFFF"/>
                </a:solidFill>
                <a:latin typeface="Verdana" pitchFamily="34" charset="0"/>
              </a:rPr>
              <a:t>Singapur, SINGAPUR</a:t>
            </a:r>
          </a:p>
        </p:txBody>
      </p:sp>
    </p:spTree>
    <p:extLst>
      <p:ext uri="{BB962C8B-B14F-4D97-AF65-F5344CB8AC3E}">
        <p14:creationId xmlns:p14="http://schemas.microsoft.com/office/powerpoint/2010/main" val="2751842170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yramids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5651500" y="115888"/>
            <a:ext cx="3313113" cy="288925"/>
          </a:xfrm>
          <a:prstGeom prst="rect">
            <a:avLst/>
          </a:prstGeom>
          <a:solidFill>
            <a:srgbClr val="000080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pl-PL" altLang="pl-PL" sz="1200" i="1">
                <a:solidFill>
                  <a:srgbClr val="FFFFFF"/>
                </a:solidFill>
                <a:latin typeface="Verdana" pitchFamily="34" charset="0"/>
              </a:rPr>
              <a:t>ROC – Zobrazowania Archiwalne, ŚWIAT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07950" y="6464300"/>
            <a:ext cx="2663825" cy="277813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200" i="1">
                <a:solidFill>
                  <a:srgbClr val="FFFFFF"/>
                </a:solidFill>
                <a:latin typeface="Verdana" pitchFamily="34" charset="0"/>
              </a:rPr>
              <a:t>IKONOS (1 m) Pan-Sharpened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7812088" y="549275"/>
            <a:ext cx="1150937" cy="277813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200" i="1">
                <a:solidFill>
                  <a:srgbClr val="FFFFFF"/>
                </a:solidFill>
                <a:latin typeface="Verdana" pitchFamily="34" charset="0"/>
              </a:rPr>
              <a:t>Giza, EGIPT</a:t>
            </a:r>
          </a:p>
        </p:txBody>
      </p:sp>
    </p:spTree>
    <p:extLst>
      <p:ext uri="{BB962C8B-B14F-4D97-AF65-F5344CB8AC3E}">
        <p14:creationId xmlns:p14="http://schemas.microsoft.com/office/powerpoint/2010/main" val="2839708527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143000" y="152400"/>
            <a:ext cx="3810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l-PL" altLang="pl-PL" sz="1600">
              <a:solidFill>
                <a:srgbClr val="000000"/>
              </a:solidFill>
            </a:endParaRP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650875" y="698500"/>
            <a:ext cx="78422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l-PL" altLang="pl-PL" sz="2800" b="1">
                <a:solidFill>
                  <a:srgbClr val="333399"/>
                </a:solidFill>
                <a:latin typeface="Arial" charset="0"/>
              </a:rPr>
              <a:t>Obrazy satelitarne - przykłady i zastosowania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403350" y="1752600"/>
            <a:ext cx="6763390" cy="2640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Aft>
                <a:spcPct val="30000"/>
              </a:spcAft>
            </a:pP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Satelita: </a:t>
            </a:r>
            <a:r>
              <a:rPr lang="pl-PL" altLang="pl-PL" sz="1800" dirty="0" err="1">
                <a:solidFill>
                  <a:srgbClr val="000000"/>
                </a:solidFill>
                <a:latin typeface="Arial" charset="0"/>
              </a:rPr>
              <a:t>Quick</a:t>
            </a: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 Bird DIGITAL GLOBE</a:t>
            </a:r>
          </a:p>
          <a:p>
            <a:pPr>
              <a:spcAft>
                <a:spcPct val="30000"/>
              </a:spcAft>
            </a:pP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Miejsce: Bulwar Nadmorski w Gdyni</a:t>
            </a:r>
          </a:p>
          <a:p>
            <a:pPr>
              <a:spcAft>
                <a:spcPct val="30000"/>
              </a:spcAft>
            </a:pP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Data rejestracji: 12.07.2002 r.</a:t>
            </a:r>
          </a:p>
          <a:p>
            <a:pPr>
              <a:spcAft>
                <a:spcPct val="30000"/>
              </a:spcAft>
            </a:pP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Obraz: połączenie (</a:t>
            </a:r>
            <a:r>
              <a:rPr lang="pl-PL" altLang="pl-PL" sz="1800" i="1" dirty="0" err="1">
                <a:solidFill>
                  <a:srgbClr val="000000"/>
                </a:solidFill>
                <a:latin typeface="Arial" charset="0"/>
              </a:rPr>
              <a:t>pansharpening</a:t>
            </a: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) obrazu panchromatycznego </a:t>
            </a:r>
            <a:br>
              <a:rPr lang="pl-PL" altLang="pl-PL" sz="1800" dirty="0">
                <a:solidFill>
                  <a:srgbClr val="000000"/>
                </a:solidFill>
                <a:latin typeface="Arial" charset="0"/>
              </a:rPr>
            </a:b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o rozdzielczości 0,61 m i obrazu wielozakresowego </a:t>
            </a:r>
            <a:r>
              <a:rPr lang="pl-PL" altLang="pl-PL" sz="1800" i="1" dirty="0" err="1">
                <a:solidFill>
                  <a:srgbClr val="000000"/>
                </a:solidFill>
                <a:latin typeface="Arial" charset="0"/>
              </a:rPr>
              <a:t>true</a:t>
            </a:r>
            <a:r>
              <a:rPr lang="pl-PL" altLang="pl-PL" sz="1800" i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pl-PL" altLang="pl-PL" sz="1800" i="1" dirty="0" err="1">
                <a:solidFill>
                  <a:srgbClr val="000000"/>
                </a:solidFill>
                <a:latin typeface="Arial" charset="0"/>
              </a:rPr>
              <a:t>color</a:t>
            </a: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 </a:t>
            </a:r>
            <a:br>
              <a:rPr lang="pl-PL" altLang="pl-PL" sz="1800" dirty="0">
                <a:solidFill>
                  <a:srgbClr val="000000"/>
                </a:solidFill>
                <a:latin typeface="Arial" charset="0"/>
              </a:rPr>
            </a:b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o rozdzielczości 2,44 m</a:t>
            </a:r>
          </a:p>
          <a:p>
            <a:pPr>
              <a:spcAft>
                <a:spcPct val="30000"/>
              </a:spcAft>
            </a:pP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Przetwarzanie obrazu: Fin </a:t>
            </a:r>
            <a:r>
              <a:rPr lang="pl-PL" altLang="pl-PL" sz="1800" dirty="0" err="1">
                <a:solidFill>
                  <a:srgbClr val="000000"/>
                </a:solidFill>
                <a:latin typeface="Arial" charset="0"/>
              </a:rPr>
              <a:t>Skog</a:t>
            </a: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pl-PL" altLang="pl-PL" sz="1800" dirty="0" err="1">
                <a:solidFill>
                  <a:srgbClr val="000000"/>
                </a:solidFill>
                <a:latin typeface="Arial" charset="0"/>
              </a:rPr>
              <a:t>Geomatics</a:t>
            </a: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pl-PL" altLang="pl-PL" sz="1800" dirty="0" err="1">
                <a:solidFill>
                  <a:srgbClr val="000000"/>
                </a:solidFill>
                <a:latin typeface="Arial" charset="0"/>
              </a:rPr>
              <a:t>Int</a:t>
            </a: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. </a:t>
            </a:r>
            <a:br>
              <a:rPr lang="pl-PL" altLang="pl-PL" sz="1800" dirty="0">
                <a:solidFill>
                  <a:srgbClr val="000000"/>
                </a:solidFill>
                <a:latin typeface="Arial" charset="0"/>
              </a:rPr>
            </a:b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z użyciem oprogramowania PCI </a:t>
            </a:r>
            <a:r>
              <a:rPr lang="pl-PL" altLang="pl-PL" sz="1800" dirty="0" err="1">
                <a:solidFill>
                  <a:srgbClr val="000000"/>
                </a:solidFill>
                <a:latin typeface="Arial" charset="0"/>
              </a:rPr>
              <a:t>Geomatica</a:t>
            </a:r>
            <a:endParaRPr lang="pl-PL" altLang="pl-PL" sz="1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1033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6"/>
          <a:stretch>
            <a:fillRect/>
          </a:stretch>
        </p:blipFill>
        <p:spPr bwMode="auto">
          <a:xfrm>
            <a:off x="0" y="6350"/>
            <a:ext cx="9144000" cy="684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143000" y="152400"/>
            <a:ext cx="3810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l-PL" altLang="pl-PL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5708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612430" y="700088"/>
            <a:ext cx="79175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l-PL" altLang="pl-PL" sz="28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Obrazy satelitarne - przykłady i zastosowania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403350" y="1752600"/>
            <a:ext cx="6991350" cy="388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ct val="30000"/>
              </a:spcAft>
            </a:pPr>
            <a:r>
              <a:rPr lang="pl-PL" altLang="pl-PL" sz="1800" dirty="0">
                <a:solidFill>
                  <a:srgbClr val="000000"/>
                </a:solidFill>
              </a:rPr>
              <a:t>Satelita: </a:t>
            </a:r>
            <a:r>
              <a:rPr lang="pl-PL" altLang="pl-PL" sz="1800" dirty="0" err="1">
                <a:solidFill>
                  <a:srgbClr val="000000"/>
                </a:solidFill>
              </a:rPr>
              <a:t>Quick</a:t>
            </a:r>
            <a:r>
              <a:rPr lang="pl-PL" altLang="pl-PL" sz="1800" dirty="0">
                <a:solidFill>
                  <a:srgbClr val="000000"/>
                </a:solidFill>
              </a:rPr>
              <a:t> Bird DIGITAL GLOBE</a:t>
            </a:r>
          </a:p>
          <a:p>
            <a:pPr>
              <a:spcAft>
                <a:spcPct val="30000"/>
              </a:spcAft>
            </a:pPr>
            <a:r>
              <a:rPr lang="pl-PL" altLang="pl-PL" sz="1800" dirty="0">
                <a:solidFill>
                  <a:srgbClr val="000000"/>
                </a:solidFill>
              </a:rPr>
              <a:t>Miejsce: Osiedle Dąbrówka w Gdyni</a:t>
            </a:r>
          </a:p>
          <a:p>
            <a:pPr>
              <a:spcAft>
                <a:spcPct val="30000"/>
              </a:spcAft>
            </a:pPr>
            <a:r>
              <a:rPr lang="pl-PL" altLang="pl-PL" sz="1800" dirty="0">
                <a:solidFill>
                  <a:srgbClr val="000000"/>
                </a:solidFill>
              </a:rPr>
              <a:t>Data rejestracji: 12.07.2002 r.</a:t>
            </a:r>
          </a:p>
          <a:p>
            <a:pPr>
              <a:spcAft>
                <a:spcPct val="30000"/>
              </a:spcAft>
            </a:pPr>
            <a:r>
              <a:rPr lang="pl-PL" altLang="pl-PL" sz="1800" dirty="0">
                <a:solidFill>
                  <a:srgbClr val="000000"/>
                </a:solidFill>
              </a:rPr>
              <a:t>Obraz: </a:t>
            </a:r>
          </a:p>
          <a:p>
            <a:pPr>
              <a:spcAft>
                <a:spcPct val="30000"/>
              </a:spcAft>
              <a:buFontTx/>
              <a:buAutoNum type="arabicParenR"/>
            </a:pPr>
            <a:r>
              <a:rPr lang="pl-PL" altLang="pl-PL" sz="1800" dirty="0">
                <a:solidFill>
                  <a:srgbClr val="000000"/>
                </a:solidFill>
              </a:rPr>
              <a:t>połączenie (</a:t>
            </a:r>
            <a:r>
              <a:rPr lang="pl-PL" altLang="pl-PL" sz="1800" i="1" dirty="0" err="1">
                <a:solidFill>
                  <a:srgbClr val="000000"/>
                </a:solidFill>
              </a:rPr>
              <a:t>pansharpening</a:t>
            </a:r>
            <a:r>
              <a:rPr lang="pl-PL" altLang="pl-PL" sz="1800" dirty="0">
                <a:solidFill>
                  <a:srgbClr val="000000"/>
                </a:solidFill>
              </a:rPr>
              <a:t>) obrazu panchromatycznego </a:t>
            </a:r>
            <a:br>
              <a:rPr lang="pl-PL" altLang="pl-PL" sz="1800" dirty="0">
                <a:solidFill>
                  <a:srgbClr val="000000"/>
                </a:solidFill>
              </a:rPr>
            </a:br>
            <a:r>
              <a:rPr lang="pl-PL" altLang="pl-PL" sz="1800" dirty="0">
                <a:solidFill>
                  <a:srgbClr val="000000"/>
                </a:solidFill>
              </a:rPr>
              <a:t>o rozdzielczości 0,61 m i obrazu wielozakresowego </a:t>
            </a:r>
            <a:r>
              <a:rPr lang="pl-PL" altLang="pl-PL" sz="1800" i="1" dirty="0" err="1">
                <a:solidFill>
                  <a:srgbClr val="000000"/>
                </a:solidFill>
              </a:rPr>
              <a:t>true</a:t>
            </a:r>
            <a:r>
              <a:rPr lang="pl-PL" altLang="pl-PL" sz="1800" i="1" dirty="0">
                <a:solidFill>
                  <a:srgbClr val="000000"/>
                </a:solidFill>
              </a:rPr>
              <a:t> </a:t>
            </a:r>
            <a:r>
              <a:rPr lang="pl-PL" altLang="pl-PL" sz="1800" i="1" dirty="0" err="1">
                <a:solidFill>
                  <a:srgbClr val="000000"/>
                </a:solidFill>
              </a:rPr>
              <a:t>color</a:t>
            </a:r>
            <a:r>
              <a:rPr lang="pl-PL" altLang="pl-PL" sz="1800" dirty="0">
                <a:solidFill>
                  <a:srgbClr val="000000"/>
                </a:solidFill>
              </a:rPr>
              <a:t> </a:t>
            </a:r>
            <a:br>
              <a:rPr lang="pl-PL" altLang="pl-PL" sz="1800" dirty="0">
                <a:solidFill>
                  <a:srgbClr val="000000"/>
                </a:solidFill>
              </a:rPr>
            </a:br>
            <a:r>
              <a:rPr lang="pl-PL" altLang="pl-PL" sz="1800" dirty="0">
                <a:solidFill>
                  <a:srgbClr val="000000"/>
                </a:solidFill>
              </a:rPr>
              <a:t>o rozdzielczości 2,44 m</a:t>
            </a:r>
          </a:p>
          <a:p>
            <a:pPr>
              <a:spcAft>
                <a:spcPct val="30000"/>
              </a:spcAft>
              <a:buFontTx/>
              <a:buAutoNum type="arabicParenR"/>
            </a:pPr>
            <a:r>
              <a:rPr lang="pl-PL" altLang="pl-PL" sz="1800" dirty="0">
                <a:solidFill>
                  <a:srgbClr val="000000"/>
                </a:solidFill>
              </a:rPr>
              <a:t>połączenie (</a:t>
            </a:r>
            <a:r>
              <a:rPr lang="pl-PL" altLang="pl-PL" sz="1800" i="1" dirty="0" err="1">
                <a:solidFill>
                  <a:srgbClr val="000000"/>
                </a:solidFill>
              </a:rPr>
              <a:t>pansharpening</a:t>
            </a:r>
            <a:r>
              <a:rPr lang="pl-PL" altLang="pl-PL" sz="1800" dirty="0">
                <a:solidFill>
                  <a:srgbClr val="000000"/>
                </a:solidFill>
              </a:rPr>
              <a:t>) obrazu panchromatycznego </a:t>
            </a:r>
            <a:br>
              <a:rPr lang="pl-PL" altLang="pl-PL" sz="1800" dirty="0">
                <a:solidFill>
                  <a:srgbClr val="000000"/>
                </a:solidFill>
              </a:rPr>
            </a:br>
            <a:r>
              <a:rPr lang="pl-PL" altLang="pl-PL" sz="1800" dirty="0">
                <a:solidFill>
                  <a:srgbClr val="000000"/>
                </a:solidFill>
              </a:rPr>
              <a:t>o rozdzielczości 0,61 m i obrazu wielozakresowego </a:t>
            </a:r>
            <a:r>
              <a:rPr lang="pl-PL" altLang="pl-PL" sz="1800" i="1" dirty="0" err="1">
                <a:solidFill>
                  <a:srgbClr val="000000"/>
                </a:solidFill>
              </a:rPr>
              <a:t>false</a:t>
            </a:r>
            <a:r>
              <a:rPr lang="pl-PL" altLang="pl-PL" sz="1800" i="1" dirty="0">
                <a:solidFill>
                  <a:srgbClr val="000000"/>
                </a:solidFill>
              </a:rPr>
              <a:t> </a:t>
            </a:r>
            <a:r>
              <a:rPr lang="pl-PL" altLang="pl-PL" sz="1800" i="1" dirty="0" err="1">
                <a:solidFill>
                  <a:srgbClr val="000000"/>
                </a:solidFill>
              </a:rPr>
              <a:t>color</a:t>
            </a:r>
            <a:r>
              <a:rPr lang="pl-PL" altLang="pl-PL" sz="1800" dirty="0">
                <a:solidFill>
                  <a:srgbClr val="000000"/>
                </a:solidFill>
              </a:rPr>
              <a:t> </a:t>
            </a:r>
            <a:br>
              <a:rPr lang="pl-PL" altLang="pl-PL" sz="1800" dirty="0">
                <a:solidFill>
                  <a:srgbClr val="000000"/>
                </a:solidFill>
              </a:rPr>
            </a:br>
            <a:r>
              <a:rPr lang="pl-PL" altLang="pl-PL" sz="1800" dirty="0">
                <a:solidFill>
                  <a:srgbClr val="000000"/>
                </a:solidFill>
              </a:rPr>
              <a:t>(4, 2, 1) o rozdzielczości 2,44 m</a:t>
            </a:r>
          </a:p>
          <a:p>
            <a:pPr>
              <a:spcAft>
                <a:spcPct val="30000"/>
              </a:spcAft>
            </a:pPr>
            <a:r>
              <a:rPr lang="pl-PL" altLang="pl-PL" sz="1800" dirty="0">
                <a:solidFill>
                  <a:srgbClr val="000000"/>
                </a:solidFill>
              </a:rPr>
              <a:t>Przetwarzanie obrazu: Fin </a:t>
            </a:r>
            <a:r>
              <a:rPr lang="pl-PL" altLang="pl-PL" sz="1800" dirty="0" err="1">
                <a:solidFill>
                  <a:srgbClr val="000000"/>
                </a:solidFill>
              </a:rPr>
              <a:t>Skog</a:t>
            </a:r>
            <a:r>
              <a:rPr lang="pl-PL" altLang="pl-PL" sz="1800" dirty="0">
                <a:solidFill>
                  <a:srgbClr val="000000"/>
                </a:solidFill>
              </a:rPr>
              <a:t> </a:t>
            </a:r>
            <a:r>
              <a:rPr lang="pl-PL" altLang="pl-PL" sz="1800" dirty="0" err="1">
                <a:solidFill>
                  <a:srgbClr val="000000"/>
                </a:solidFill>
              </a:rPr>
              <a:t>Geomatics</a:t>
            </a:r>
            <a:r>
              <a:rPr lang="pl-PL" altLang="pl-PL" sz="1800" dirty="0">
                <a:solidFill>
                  <a:srgbClr val="000000"/>
                </a:solidFill>
              </a:rPr>
              <a:t> </a:t>
            </a:r>
            <a:r>
              <a:rPr lang="pl-PL" altLang="pl-PL" sz="1800" dirty="0" err="1">
                <a:solidFill>
                  <a:srgbClr val="000000"/>
                </a:solidFill>
              </a:rPr>
              <a:t>Int</a:t>
            </a:r>
            <a:r>
              <a:rPr lang="pl-PL" altLang="pl-PL" sz="1800" dirty="0">
                <a:solidFill>
                  <a:srgbClr val="000000"/>
                </a:solidFill>
              </a:rPr>
              <a:t>. </a:t>
            </a:r>
            <a:br>
              <a:rPr lang="pl-PL" altLang="pl-PL" sz="1800" dirty="0">
                <a:solidFill>
                  <a:srgbClr val="000000"/>
                </a:solidFill>
              </a:rPr>
            </a:br>
            <a:r>
              <a:rPr lang="pl-PL" altLang="pl-PL" sz="1800" dirty="0">
                <a:solidFill>
                  <a:srgbClr val="000000"/>
                </a:solidFill>
              </a:rPr>
              <a:t>z użyciem oprogramowania PCI </a:t>
            </a:r>
            <a:r>
              <a:rPr lang="pl-PL" altLang="pl-PL" sz="1800" dirty="0" err="1">
                <a:solidFill>
                  <a:srgbClr val="000000"/>
                </a:solidFill>
              </a:rPr>
              <a:t>Geomatica</a:t>
            </a:r>
            <a:endParaRPr lang="pl-PL" altLang="pl-PL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824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533400" y="1146230"/>
            <a:ext cx="7924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l-PL" altLang="pl-PL" sz="2000" b="1" dirty="0">
                <a:latin typeface="Arial" charset="0"/>
              </a:rPr>
              <a:t>Teledetekcja pasywna</a:t>
            </a:r>
            <a:endParaRPr lang="pl-PL" altLang="pl-PL" sz="2000" dirty="0">
              <a:latin typeface="Arial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95288" y="225078"/>
            <a:ext cx="8229600" cy="53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pl-PL" altLang="pl-PL" b="1" dirty="0">
                <a:solidFill>
                  <a:srgbClr val="3333CC"/>
                </a:solidFill>
                <a:latin typeface="Arial" charset="0"/>
              </a:rPr>
              <a:t>Teledetekcja pasywna i aktywna</a:t>
            </a:r>
            <a:endParaRPr lang="pl-PL" altLang="pl-PL" dirty="0">
              <a:solidFill>
                <a:srgbClr val="3333CC"/>
              </a:solidFill>
              <a:latin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594347"/>
            <a:ext cx="4032448" cy="1834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33400" y="3954542"/>
            <a:ext cx="7924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l-PL" altLang="pl-PL" sz="2000" b="1" dirty="0">
                <a:latin typeface="Arial" charset="0"/>
              </a:rPr>
              <a:t>Teledetekcja aktywna</a:t>
            </a:r>
            <a:endParaRPr lang="pl-PL" altLang="pl-PL" sz="2000" dirty="0">
              <a:latin typeface="Arial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893" y="4458232"/>
            <a:ext cx="3998214" cy="177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59002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4"/>
          <a:stretch>
            <a:fillRect/>
          </a:stretch>
        </p:blipFill>
        <p:spPr bwMode="auto">
          <a:xfrm>
            <a:off x="0" y="-14288"/>
            <a:ext cx="9144000" cy="688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55130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4"/>
          <a:stretch>
            <a:fillRect/>
          </a:stretch>
        </p:blipFill>
        <p:spPr bwMode="auto">
          <a:xfrm>
            <a:off x="0" y="-14288"/>
            <a:ext cx="9144000" cy="688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12136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612430" y="700088"/>
            <a:ext cx="79175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l-PL" altLang="pl-PL" sz="28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Obrazy satelitarne - przykłady i zastosowania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403350" y="1752600"/>
            <a:ext cx="6763390" cy="2640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Aft>
                <a:spcPct val="30000"/>
              </a:spcAft>
            </a:pP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Satelita: </a:t>
            </a:r>
            <a:r>
              <a:rPr lang="pl-PL" altLang="pl-PL" sz="1800" dirty="0" err="1">
                <a:solidFill>
                  <a:srgbClr val="000000"/>
                </a:solidFill>
                <a:latin typeface="Arial" charset="0"/>
              </a:rPr>
              <a:t>Quick</a:t>
            </a: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 Bird DIGITAL GLOBE</a:t>
            </a:r>
          </a:p>
          <a:p>
            <a:pPr>
              <a:spcAft>
                <a:spcPct val="30000"/>
              </a:spcAft>
            </a:pP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Miejsce: Molo w Sopocie</a:t>
            </a:r>
          </a:p>
          <a:p>
            <a:pPr>
              <a:spcAft>
                <a:spcPct val="30000"/>
              </a:spcAft>
            </a:pP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Data rejestracji: 12.07.2002 r.</a:t>
            </a:r>
          </a:p>
          <a:p>
            <a:pPr>
              <a:spcAft>
                <a:spcPct val="30000"/>
              </a:spcAft>
            </a:pP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Obraz: połączenie (</a:t>
            </a:r>
            <a:r>
              <a:rPr lang="pl-PL" altLang="pl-PL" sz="1800" i="1" dirty="0" err="1">
                <a:solidFill>
                  <a:srgbClr val="000000"/>
                </a:solidFill>
                <a:latin typeface="Arial" charset="0"/>
              </a:rPr>
              <a:t>pansharpening</a:t>
            </a: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) obrazu panchromatycznego </a:t>
            </a:r>
            <a:br>
              <a:rPr lang="pl-PL" altLang="pl-PL" sz="1800" dirty="0">
                <a:solidFill>
                  <a:srgbClr val="000000"/>
                </a:solidFill>
                <a:latin typeface="Arial" charset="0"/>
              </a:rPr>
            </a:b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o rozdzielczości 0,61 m i obrazu wielozakresowego </a:t>
            </a:r>
            <a:r>
              <a:rPr lang="pl-PL" altLang="pl-PL" sz="1800" i="1" dirty="0" err="1">
                <a:solidFill>
                  <a:srgbClr val="000000"/>
                </a:solidFill>
                <a:latin typeface="Arial" charset="0"/>
              </a:rPr>
              <a:t>true</a:t>
            </a:r>
            <a:r>
              <a:rPr lang="pl-PL" altLang="pl-PL" sz="1800" i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pl-PL" altLang="pl-PL" sz="1800" i="1" dirty="0" err="1">
                <a:solidFill>
                  <a:srgbClr val="000000"/>
                </a:solidFill>
                <a:latin typeface="Arial" charset="0"/>
              </a:rPr>
              <a:t>color</a:t>
            </a: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 </a:t>
            </a:r>
            <a:br>
              <a:rPr lang="pl-PL" altLang="pl-PL" sz="1800" dirty="0">
                <a:solidFill>
                  <a:srgbClr val="000000"/>
                </a:solidFill>
                <a:latin typeface="Arial" charset="0"/>
              </a:rPr>
            </a:b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o rozdzielczości 2,44 m</a:t>
            </a:r>
          </a:p>
          <a:p>
            <a:pPr>
              <a:spcAft>
                <a:spcPct val="30000"/>
              </a:spcAft>
            </a:pP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Przetwarzanie obrazu: Fin </a:t>
            </a:r>
            <a:r>
              <a:rPr lang="pl-PL" altLang="pl-PL" sz="1800" dirty="0" err="1">
                <a:solidFill>
                  <a:srgbClr val="000000"/>
                </a:solidFill>
                <a:latin typeface="Arial" charset="0"/>
              </a:rPr>
              <a:t>Skog</a:t>
            </a: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pl-PL" altLang="pl-PL" sz="1800" dirty="0" err="1">
                <a:solidFill>
                  <a:srgbClr val="000000"/>
                </a:solidFill>
                <a:latin typeface="Arial" charset="0"/>
              </a:rPr>
              <a:t>Geomatics</a:t>
            </a: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pl-PL" altLang="pl-PL" sz="1800" dirty="0" err="1">
                <a:solidFill>
                  <a:srgbClr val="000000"/>
                </a:solidFill>
                <a:latin typeface="Arial" charset="0"/>
              </a:rPr>
              <a:t>Int</a:t>
            </a: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. </a:t>
            </a:r>
            <a:br>
              <a:rPr lang="pl-PL" altLang="pl-PL" sz="1800" dirty="0">
                <a:solidFill>
                  <a:srgbClr val="000000"/>
                </a:solidFill>
                <a:latin typeface="Arial" charset="0"/>
              </a:rPr>
            </a:b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z użyciem oprogramowania PCI </a:t>
            </a:r>
            <a:r>
              <a:rPr lang="pl-PL" altLang="pl-PL" sz="1800" dirty="0" err="1">
                <a:solidFill>
                  <a:srgbClr val="000000"/>
                </a:solidFill>
                <a:latin typeface="Arial" charset="0"/>
              </a:rPr>
              <a:t>Geomatica</a:t>
            </a:r>
            <a:endParaRPr lang="pl-PL" altLang="pl-PL" sz="1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5419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4"/>
          <a:stretch>
            <a:fillRect/>
          </a:stretch>
        </p:blipFill>
        <p:spPr bwMode="auto">
          <a:xfrm>
            <a:off x="-76200" y="-71438"/>
            <a:ext cx="9296400" cy="700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81017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612430" y="700088"/>
            <a:ext cx="79175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l-PL" altLang="pl-PL" sz="2800" b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Obrazy satelitarne - przykłady i zastosowania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403350" y="1752600"/>
            <a:ext cx="6763390" cy="2640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Aft>
                <a:spcPct val="30000"/>
              </a:spcAft>
            </a:pP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Satelita: </a:t>
            </a:r>
            <a:r>
              <a:rPr lang="pl-PL" altLang="pl-PL" sz="1800" dirty="0" err="1">
                <a:solidFill>
                  <a:srgbClr val="000000"/>
                </a:solidFill>
                <a:latin typeface="Arial" charset="0"/>
              </a:rPr>
              <a:t>Quick</a:t>
            </a: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 Bird DIGITAL GLOBE</a:t>
            </a:r>
          </a:p>
          <a:p>
            <a:pPr>
              <a:spcAft>
                <a:spcPct val="30000"/>
              </a:spcAft>
            </a:pP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Miejsce: Baza kontenerowa w Gdyni</a:t>
            </a:r>
          </a:p>
          <a:p>
            <a:pPr>
              <a:spcAft>
                <a:spcPct val="30000"/>
              </a:spcAft>
            </a:pP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Data rejestracji: 12.07.2002 r.</a:t>
            </a:r>
          </a:p>
          <a:p>
            <a:pPr>
              <a:spcAft>
                <a:spcPct val="30000"/>
              </a:spcAft>
            </a:pP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Obraz: połączenie (</a:t>
            </a:r>
            <a:r>
              <a:rPr lang="pl-PL" altLang="pl-PL" sz="1800" i="1" dirty="0" err="1">
                <a:solidFill>
                  <a:srgbClr val="000000"/>
                </a:solidFill>
                <a:latin typeface="Arial" charset="0"/>
              </a:rPr>
              <a:t>pansharpening</a:t>
            </a: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) obrazu panchromatycznego </a:t>
            </a:r>
            <a:br>
              <a:rPr lang="pl-PL" altLang="pl-PL" sz="1800" dirty="0">
                <a:solidFill>
                  <a:srgbClr val="000000"/>
                </a:solidFill>
                <a:latin typeface="Arial" charset="0"/>
              </a:rPr>
            </a:b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o rozdzielczości 0,61 m i obrazu wielozakresowego </a:t>
            </a:r>
            <a:r>
              <a:rPr lang="pl-PL" altLang="pl-PL" sz="1800" i="1" dirty="0" err="1">
                <a:solidFill>
                  <a:srgbClr val="000000"/>
                </a:solidFill>
                <a:latin typeface="Arial" charset="0"/>
              </a:rPr>
              <a:t>true</a:t>
            </a:r>
            <a:r>
              <a:rPr lang="pl-PL" altLang="pl-PL" sz="1800" i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pl-PL" altLang="pl-PL" sz="1800" i="1" dirty="0" err="1">
                <a:solidFill>
                  <a:srgbClr val="000000"/>
                </a:solidFill>
                <a:latin typeface="Arial" charset="0"/>
              </a:rPr>
              <a:t>color</a:t>
            </a: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 </a:t>
            </a:r>
            <a:br>
              <a:rPr lang="pl-PL" altLang="pl-PL" sz="1800" dirty="0">
                <a:solidFill>
                  <a:srgbClr val="000000"/>
                </a:solidFill>
                <a:latin typeface="Arial" charset="0"/>
              </a:rPr>
            </a:b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o rozdzielczości 2,44 m</a:t>
            </a:r>
          </a:p>
          <a:p>
            <a:pPr>
              <a:spcAft>
                <a:spcPct val="30000"/>
              </a:spcAft>
            </a:pP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Przetwarzanie obrazu: Fin </a:t>
            </a:r>
            <a:r>
              <a:rPr lang="pl-PL" altLang="pl-PL" sz="1800" dirty="0" err="1">
                <a:solidFill>
                  <a:srgbClr val="000000"/>
                </a:solidFill>
                <a:latin typeface="Arial" charset="0"/>
              </a:rPr>
              <a:t>Skog</a:t>
            </a: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pl-PL" altLang="pl-PL" sz="1800" dirty="0" err="1">
                <a:solidFill>
                  <a:srgbClr val="000000"/>
                </a:solidFill>
                <a:latin typeface="Arial" charset="0"/>
              </a:rPr>
              <a:t>Geomatics</a:t>
            </a: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pl-PL" altLang="pl-PL" sz="1800" dirty="0" err="1">
                <a:solidFill>
                  <a:srgbClr val="000000"/>
                </a:solidFill>
                <a:latin typeface="Arial" charset="0"/>
              </a:rPr>
              <a:t>Int</a:t>
            </a: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. </a:t>
            </a:r>
            <a:br>
              <a:rPr lang="pl-PL" altLang="pl-PL" sz="1800" dirty="0">
                <a:solidFill>
                  <a:srgbClr val="000000"/>
                </a:solidFill>
                <a:latin typeface="Arial" charset="0"/>
              </a:rPr>
            </a:br>
            <a:r>
              <a:rPr lang="pl-PL" altLang="pl-PL" sz="1800" dirty="0">
                <a:solidFill>
                  <a:srgbClr val="000000"/>
                </a:solidFill>
                <a:latin typeface="Arial" charset="0"/>
              </a:rPr>
              <a:t>z użyciem oprogramowania PCI </a:t>
            </a:r>
            <a:r>
              <a:rPr lang="pl-PL" altLang="pl-PL" sz="1800" dirty="0" err="1">
                <a:solidFill>
                  <a:srgbClr val="000000"/>
                </a:solidFill>
                <a:latin typeface="Arial" charset="0"/>
              </a:rPr>
              <a:t>Geomatica</a:t>
            </a:r>
            <a:endParaRPr lang="pl-PL" altLang="pl-PL" sz="1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94658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4"/>
          <a:stretch>
            <a:fillRect/>
          </a:stretch>
        </p:blipFill>
        <p:spPr bwMode="auto">
          <a:xfrm>
            <a:off x="0" y="-14288"/>
            <a:ext cx="9144000" cy="688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306926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612430" y="700088"/>
            <a:ext cx="79175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l-PL" altLang="pl-PL" sz="28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Obrazy satelitarne - przykłady i zastosowania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403350" y="1752600"/>
            <a:ext cx="5403850" cy="421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ct val="30000"/>
              </a:spcAft>
            </a:pPr>
            <a:r>
              <a:rPr lang="pl-PL" altLang="pl-PL" sz="1800">
                <a:solidFill>
                  <a:srgbClr val="000000"/>
                </a:solidFill>
              </a:rPr>
              <a:t>Satelita: Landsat 5</a:t>
            </a:r>
          </a:p>
          <a:p>
            <a:pPr>
              <a:spcAft>
                <a:spcPct val="30000"/>
              </a:spcAft>
            </a:pPr>
            <a:r>
              <a:rPr lang="pl-PL" altLang="pl-PL" sz="1800">
                <a:solidFill>
                  <a:srgbClr val="000000"/>
                </a:solidFill>
              </a:rPr>
              <a:t>Miejsce: półwysep Olympic, stan Waszyngton, USA</a:t>
            </a:r>
          </a:p>
          <a:p>
            <a:pPr>
              <a:spcAft>
                <a:spcPct val="30000"/>
              </a:spcAft>
            </a:pPr>
            <a:r>
              <a:rPr lang="pl-PL" altLang="pl-PL" sz="1800">
                <a:solidFill>
                  <a:srgbClr val="000000"/>
                </a:solidFill>
              </a:rPr>
              <a:t>Data rejestracji: </a:t>
            </a:r>
          </a:p>
          <a:p>
            <a:pPr>
              <a:spcAft>
                <a:spcPct val="30000"/>
              </a:spcAft>
              <a:buFontTx/>
              <a:buAutoNum type="arabicParenR"/>
            </a:pPr>
            <a:r>
              <a:rPr lang="pl-PL" altLang="pl-PL" sz="1800">
                <a:solidFill>
                  <a:srgbClr val="000000"/>
                </a:solidFill>
              </a:rPr>
              <a:t>1987 r.</a:t>
            </a:r>
          </a:p>
          <a:p>
            <a:pPr>
              <a:spcAft>
                <a:spcPct val="30000"/>
              </a:spcAft>
              <a:buFontTx/>
              <a:buAutoNum type="arabicParenR"/>
            </a:pPr>
            <a:r>
              <a:rPr lang="pl-PL" altLang="pl-PL" sz="1800">
                <a:solidFill>
                  <a:srgbClr val="000000"/>
                </a:solidFill>
              </a:rPr>
              <a:t>1995 r.</a:t>
            </a:r>
          </a:p>
          <a:p>
            <a:pPr>
              <a:spcAft>
                <a:spcPct val="30000"/>
              </a:spcAft>
            </a:pPr>
            <a:r>
              <a:rPr lang="pl-PL" altLang="pl-PL" sz="1800">
                <a:solidFill>
                  <a:srgbClr val="000000"/>
                </a:solidFill>
              </a:rPr>
              <a:t>Obraz: wielozakresowy </a:t>
            </a:r>
            <a:r>
              <a:rPr lang="pl-PL" altLang="pl-PL" sz="1800" i="1">
                <a:solidFill>
                  <a:srgbClr val="000000"/>
                </a:solidFill>
              </a:rPr>
              <a:t>false color </a:t>
            </a:r>
            <a:r>
              <a:rPr lang="pl-PL" altLang="pl-PL" sz="1800">
                <a:solidFill>
                  <a:srgbClr val="000000"/>
                </a:solidFill>
              </a:rPr>
              <a:t>(7, 4, 2) </a:t>
            </a:r>
            <a:br>
              <a:rPr lang="pl-PL" altLang="pl-PL" sz="1800">
                <a:solidFill>
                  <a:srgbClr val="000000"/>
                </a:solidFill>
              </a:rPr>
            </a:br>
            <a:r>
              <a:rPr lang="pl-PL" altLang="pl-PL" sz="1800">
                <a:solidFill>
                  <a:srgbClr val="000000"/>
                </a:solidFill>
              </a:rPr>
              <a:t>o rozdzielczości 30 m</a:t>
            </a:r>
          </a:p>
          <a:p>
            <a:pPr>
              <a:spcAft>
                <a:spcPct val="30000"/>
              </a:spcAft>
            </a:pPr>
            <a:r>
              <a:rPr lang="pl-PL" altLang="pl-PL" sz="1800">
                <a:solidFill>
                  <a:srgbClr val="000000"/>
                </a:solidFill>
              </a:rPr>
              <a:t>Zastosowanie: monitoring drzewostanu</a:t>
            </a:r>
          </a:p>
          <a:p>
            <a:pPr>
              <a:spcAft>
                <a:spcPct val="30000"/>
              </a:spcAft>
            </a:pPr>
            <a:r>
              <a:rPr lang="pl-PL" altLang="pl-PL" sz="1800">
                <a:solidFill>
                  <a:srgbClr val="000000"/>
                </a:solidFill>
              </a:rPr>
              <a:t>Treść: </a:t>
            </a:r>
          </a:p>
          <a:p>
            <a:pPr>
              <a:spcAft>
                <a:spcPct val="30000"/>
              </a:spcAft>
            </a:pPr>
            <a:r>
              <a:rPr lang="pl-PL" altLang="pl-PL" sz="1800">
                <a:solidFill>
                  <a:srgbClr val="000000"/>
                </a:solidFill>
              </a:rPr>
              <a:t>kolor zielony – drzewostan nienaruszony</a:t>
            </a:r>
          </a:p>
          <a:p>
            <a:pPr>
              <a:spcAft>
                <a:spcPct val="30000"/>
              </a:spcAft>
            </a:pPr>
            <a:r>
              <a:rPr lang="pl-PL" altLang="pl-PL" sz="1800">
                <a:solidFill>
                  <a:srgbClr val="000000"/>
                </a:solidFill>
              </a:rPr>
              <a:t>kolor czerwony – wyręb</a:t>
            </a:r>
          </a:p>
          <a:p>
            <a:pPr>
              <a:spcAft>
                <a:spcPct val="30000"/>
              </a:spcAft>
            </a:pPr>
            <a:r>
              <a:rPr lang="pl-PL" altLang="pl-PL" sz="1800">
                <a:solidFill>
                  <a:srgbClr val="000000"/>
                </a:solidFill>
              </a:rPr>
              <a:t>kolory pośrednie – zarastające wyręby</a:t>
            </a:r>
          </a:p>
        </p:txBody>
      </p:sp>
    </p:spTree>
    <p:extLst>
      <p:ext uri="{BB962C8B-B14F-4D97-AF65-F5344CB8AC3E}">
        <p14:creationId xmlns:p14="http://schemas.microsoft.com/office/powerpoint/2010/main" val="154727755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-3175"/>
            <a:ext cx="8077200" cy="686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55636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-3175"/>
            <a:ext cx="8077200" cy="686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0089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612430" y="700088"/>
            <a:ext cx="79175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l-PL" altLang="pl-PL" sz="28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Obrazy satelitarne - przykłady i zastosowania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403350" y="1752600"/>
            <a:ext cx="6305550" cy="322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ct val="30000"/>
              </a:spcAft>
            </a:pPr>
            <a:r>
              <a:rPr lang="pl-PL" altLang="pl-PL" sz="1800">
                <a:solidFill>
                  <a:srgbClr val="000000"/>
                </a:solidFill>
              </a:rPr>
              <a:t>Satelita: Landsat 5</a:t>
            </a:r>
          </a:p>
          <a:p>
            <a:pPr>
              <a:spcAft>
                <a:spcPct val="30000"/>
              </a:spcAft>
            </a:pPr>
            <a:r>
              <a:rPr lang="pl-PL" altLang="pl-PL" sz="1800">
                <a:solidFill>
                  <a:srgbClr val="000000"/>
                </a:solidFill>
              </a:rPr>
              <a:t>Miejsce: Yellowstone National Park, USA</a:t>
            </a:r>
          </a:p>
          <a:p>
            <a:pPr>
              <a:spcAft>
                <a:spcPct val="30000"/>
              </a:spcAft>
            </a:pPr>
            <a:r>
              <a:rPr lang="pl-PL" altLang="pl-PL" sz="1800">
                <a:solidFill>
                  <a:srgbClr val="000000"/>
                </a:solidFill>
              </a:rPr>
              <a:t>Data rejestracji: </a:t>
            </a:r>
          </a:p>
          <a:p>
            <a:pPr>
              <a:spcAft>
                <a:spcPct val="30000"/>
              </a:spcAft>
              <a:buFontTx/>
              <a:buAutoNum type="arabicParenR"/>
            </a:pPr>
            <a:r>
              <a:rPr lang="pl-PL" altLang="pl-PL" sz="1800">
                <a:solidFill>
                  <a:srgbClr val="000000"/>
                </a:solidFill>
              </a:rPr>
              <a:t>22.07.1988 r.</a:t>
            </a:r>
          </a:p>
          <a:p>
            <a:pPr>
              <a:spcAft>
                <a:spcPct val="30000"/>
              </a:spcAft>
              <a:buFontTx/>
              <a:buAutoNum type="arabicParenR"/>
            </a:pPr>
            <a:r>
              <a:rPr lang="pl-PL" altLang="pl-PL" sz="1800">
                <a:solidFill>
                  <a:srgbClr val="000000"/>
                </a:solidFill>
              </a:rPr>
              <a:t>2.10.1988 r.</a:t>
            </a:r>
          </a:p>
          <a:p>
            <a:pPr>
              <a:spcAft>
                <a:spcPct val="30000"/>
              </a:spcAft>
            </a:pPr>
            <a:r>
              <a:rPr lang="pl-PL" altLang="pl-PL" sz="1800">
                <a:solidFill>
                  <a:srgbClr val="000000"/>
                </a:solidFill>
              </a:rPr>
              <a:t>Zastosowanie: monitoring skutków pożarów lasów</a:t>
            </a:r>
          </a:p>
          <a:p>
            <a:pPr>
              <a:spcAft>
                <a:spcPct val="30000"/>
              </a:spcAft>
            </a:pPr>
            <a:r>
              <a:rPr lang="pl-PL" altLang="pl-PL" sz="1800">
                <a:solidFill>
                  <a:srgbClr val="000000"/>
                </a:solidFill>
              </a:rPr>
              <a:t>Treść: </a:t>
            </a:r>
          </a:p>
          <a:p>
            <a:pPr>
              <a:spcAft>
                <a:spcPct val="30000"/>
              </a:spcAft>
            </a:pPr>
            <a:r>
              <a:rPr lang="pl-PL" altLang="pl-PL" sz="1800">
                <a:solidFill>
                  <a:srgbClr val="000000"/>
                </a:solidFill>
              </a:rPr>
              <a:t>różne odcienie zieleni – roślinność</a:t>
            </a:r>
          </a:p>
          <a:p>
            <a:pPr>
              <a:spcAft>
                <a:spcPct val="30000"/>
              </a:spcAft>
            </a:pPr>
            <a:r>
              <a:rPr lang="pl-PL" altLang="pl-PL" sz="1800">
                <a:solidFill>
                  <a:srgbClr val="000000"/>
                </a:solidFill>
              </a:rPr>
              <a:t>różne odcienie czerwieni – obszary zniszczone przez pożary</a:t>
            </a:r>
          </a:p>
        </p:txBody>
      </p:sp>
    </p:spTree>
    <p:extLst>
      <p:ext uri="{BB962C8B-B14F-4D97-AF65-F5344CB8AC3E}">
        <p14:creationId xmlns:p14="http://schemas.microsoft.com/office/powerpoint/2010/main" val="2205253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95263"/>
            <a:ext cx="7772400" cy="490537"/>
          </a:xfrm>
        </p:spPr>
        <p:txBody>
          <a:bodyPr/>
          <a:lstStyle/>
          <a:p>
            <a:pPr eaLnBrk="1" hangingPunct="1"/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SYSTEMY TELEDETEKCJI SATELITARNEJ</a:t>
            </a:r>
            <a:endParaRPr lang="pl-PL" altLang="pl-PL" sz="2000" b="1">
              <a:solidFill>
                <a:schemeClr val="accent2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914525" y="958850"/>
            <a:ext cx="4105275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810" tIns="38405" rIns="76810" bIns="38405">
            <a:spAutoFit/>
          </a:bodyPr>
          <a:lstStyle>
            <a:lvl1pPr defTabSz="7683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683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683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683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6835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68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68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68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68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pl-PL" altLang="pl-PL" sz="1600">
                <a:latin typeface="Arial" charset="0"/>
              </a:rPr>
              <a:t> s</a:t>
            </a:r>
            <a:r>
              <a:rPr lang="pl-PL" altLang="pl-PL" sz="1600">
                <a:latin typeface="Arial" charset="0"/>
                <a:cs typeface="Times New Roman" pitchFamily="18" charset="0"/>
              </a:rPr>
              <a:t>atelity obserwuj</a:t>
            </a:r>
            <a:r>
              <a:rPr lang="pl-PL" altLang="pl-PL" sz="1600">
                <a:latin typeface="Arial" charset="0"/>
              </a:rPr>
              <a:t>ą</a:t>
            </a:r>
            <a:r>
              <a:rPr lang="pl-PL" altLang="pl-PL" sz="1600">
                <a:latin typeface="Arial" charset="0"/>
                <a:cs typeface="Times New Roman" pitchFamily="18" charset="0"/>
              </a:rPr>
              <a:t>ce Ziemię </a:t>
            </a:r>
            <a:endParaRPr lang="pl-PL" altLang="pl-PL" sz="16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600">
                <a:latin typeface="Arial" charset="0"/>
                <a:cs typeface="Times New Roman" pitchFamily="18" charset="0"/>
              </a:rPr>
              <a:t>(EOS - </a:t>
            </a:r>
            <a:r>
              <a:rPr lang="en-GB" altLang="pl-PL" sz="1600" i="1">
                <a:latin typeface="Arial" charset="0"/>
                <a:cs typeface="Times New Roman" pitchFamily="18" charset="0"/>
              </a:rPr>
              <a:t>Earth Observating Satellites</a:t>
            </a:r>
            <a:r>
              <a:rPr lang="pl-PL" altLang="pl-PL" sz="1600">
                <a:latin typeface="Arial" charset="0"/>
                <a:cs typeface="Times New Roman" pitchFamily="18" charset="0"/>
              </a:rPr>
              <a:t>) </a:t>
            </a:r>
            <a:r>
              <a:rPr lang="pl-PL" altLang="pl-PL" sz="1600">
                <a:latin typeface="Arial" charset="0"/>
              </a:rPr>
              <a:t> 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827088" y="3886200"/>
            <a:ext cx="4176712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810" tIns="38405" rIns="76810" bIns="38405">
            <a:spAutoFit/>
          </a:bodyPr>
          <a:lstStyle>
            <a:lvl1pPr defTabSz="7683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683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683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683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6835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68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68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68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68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pl-PL" altLang="pl-PL" sz="1700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2346325"/>
            <a:ext cx="360045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4211638"/>
            <a:ext cx="3590925" cy="237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050" y="762000"/>
            <a:ext cx="3311525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3995738" y="3046413"/>
            <a:ext cx="4906962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810" tIns="38405" rIns="76810" bIns="38405">
            <a:spAutoFit/>
          </a:bodyPr>
          <a:lstStyle>
            <a:lvl1pPr defTabSz="7683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683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683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683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6835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68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68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68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68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pl-PL" altLang="pl-PL" sz="1600">
                <a:latin typeface="Arial" charset="0"/>
              </a:rPr>
              <a:t> skanery </a:t>
            </a:r>
            <a:r>
              <a:rPr lang="pl-PL" altLang="pl-PL" sz="1600">
                <a:latin typeface="Arial" charset="0"/>
                <a:cs typeface="Times New Roman" pitchFamily="18" charset="0"/>
              </a:rPr>
              <a:t>zakres</a:t>
            </a:r>
            <a:r>
              <a:rPr lang="pl-PL" altLang="pl-PL" sz="1600">
                <a:latin typeface="Arial" charset="0"/>
              </a:rPr>
              <a:t>u </a:t>
            </a:r>
            <a:r>
              <a:rPr lang="pl-PL" altLang="pl-PL" sz="1600">
                <a:latin typeface="Arial" charset="0"/>
                <a:cs typeface="Times New Roman" pitchFamily="18" charset="0"/>
              </a:rPr>
              <a:t>optyczn</a:t>
            </a:r>
            <a:r>
              <a:rPr lang="pl-PL" altLang="pl-PL" sz="1600">
                <a:latin typeface="Arial" charset="0"/>
              </a:rPr>
              <a:t>ego</a:t>
            </a:r>
            <a:r>
              <a:rPr lang="pl-PL" altLang="pl-PL" sz="1600">
                <a:latin typeface="Arial" charset="0"/>
                <a:cs typeface="Times New Roman" pitchFamily="18" charset="0"/>
              </a:rPr>
              <a:t> i</a:t>
            </a:r>
            <a:r>
              <a:rPr lang="pl-PL" altLang="pl-PL" sz="1600">
                <a:latin typeface="Arial" charset="0"/>
              </a:rPr>
              <a:t> </a:t>
            </a:r>
            <a:r>
              <a:rPr lang="pl-PL" altLang="pl-PL" sz="1600">
                <a:latin typeface="Arial" charset="0"/>
                <a:cs typeface="Times New Roman" pitchFamily="18" charset="0"/>
              </a:rPr>
              <a:t>podczerwie</a:t>
            </a:r>
            <a:r>
              <a:rPr lang="pl-PL" altLang="pl-PL" sz="1600">
                <a:latin typeface="Arial" charset="0"/>
              </a:rPr>
              <a:t>ni</a:t>
            </a:r>
            <a:br>
              <a:rPr lang="pl-PL" altLang="pl-PL" sz="1600">
                <a:latin typeface="Arial" charset="0"/>
              </a:rPr>
            </a:br>
            <a:r>
              <a:rPr lang="pl-PL" altLang="pl-PL" sz="1600">
                <a:latin typeface="Arial" charset="0"/>
              </a:rPr>
              <a:t>  </a:t>
            </a:r>
            <a:r>
              <a:rPr lang="pl-PL" altLang="pl-PL" sz="1600">
                <a:latin typeface="Arial" charset="0"/>
                <a:cs typeface="Times New Roman" pitchFamily="18" charset="0"/>
              </a:rPr>
              <a:t>(telemonitoring pasywny)</a:t>
            </a:r>
            <a:r>
              <a:rPr lang="pl-PL" altLang="pl-PL" sz="1600">
                <a:latin typeface="Arial" charset="0"/>
              </a:rPr>
              <a:t> </a:t>
            </a:r>
            <a:br>
              <a:rPr lang="pl-PL" altLang="pl-PL" sz="1600">
                <a:latin typeface="Arial" charset="0"/>
              </a:rPr>
            </a:br>
            <a:r>
              <a:rPr lang="pl-PL" altLang="pl-PL" sz="1600">
                <a:latin typeface="Arial" charset="0"/>
              </a:rPr>
              <a:t>  np.: seria LANDSAT, SPOT, IKONOS, QUICKBIRD</a:t>
            </a:r>
          </a:p>
        </p:txBody>
      </p:sp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2406650" y="4827588"/>
            <a:ext cx="2525713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6810" tIns="38405" rIns="76810" bIns="38405">
            <a:spAutoFit/>
          </a:bodyPr>
          <a:lstStyle>
            <a:lvl1pPr defTabSz="7683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683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683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683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6835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68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68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68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68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pl-PL" altLang="pl-PL" sz="1600">
                <a:latin typeface="Arial" charset="0"/>
                <a:cs typeface="Times New Roman" pitchFamily="18" charset="0"/>
              </a:rPr>
              <a:t> radary</a:t>
            </a:r>
            <a:r>
              <a:rPr lang="pl-PL" altLang="pl-PL" sz="1600">
                <a:latin typeface="Arial" charset="0"/>
              </a:rPr>
              <a:t> obrazujące</a:t>
            </a:r>
            <a:br>
              <a:rPr lang="pl-PL" altLang="pl-PL" sz="1600">
                <a:latin typeface="Arial" charset="0"/>
              </a:rPr>
            </a:br>
            <a:r>
              <a:rPr lang="pl-PL" altLang="pl-PL" sz="1600">
                <a:latin typeface="Arial" charset="0"/>
              </a:rPr>
              <a:t> </a:t>
            </a:r>
            <a:r>
              <a:rPr lang="pl-PL" altLang="pl-PL" sz="1600">
                <a:latin typeface="Arial" charset="0"/>
                <a:cs typeface="Times New Roman" pitchFamily="18" charset="0"/>
              </a:rPr>
              <a:t> (telemonitoring aktywny)</a:t>
            </a:r>
            <a:r>
              <a:rPr lang="pl-PL" altLang="pl-PL" sz="1600">
                <a:latin typeface="Arial" charset="0"/>
              </a:rPr>
              <a:t> </a:t>
            </a:r>
            <a:br>
              <a:rPr lang="pl-PL" altLang="pl-PL" sz="1600">
                <a:latin typeface="Arial" charset="0"/>
              </a:rPr>
            </a:br>
            <a:r>
              <a:rPr lang="pl-PL" altLang="pl-PL" sz="1600">
                <a:latin typeface="Arial" charset="0"/>
              </a:rPr>
              <a:t>  np.: </a:t>
            </a:r>
            <a:r>
              <a:rPr lang="pl-PL" altLang="pl-PL" sz="1600">
                <a:latin typeface="Arial" charset="0"/>
                <a:cs typeface="Times New Roman" pitchFamily="18" charset="0"/>
              </a:rPr>
              <a:t>seria ERS </a:t>
            </a:r>
          </a:p>
        </p:txBody>
      </p:sp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56"/>
          <a:stretch>
            <a:fillRect/>
          </a:stretch>
        </p:blipFill>
        <p:spPr bwMode="auto">
          <a:xfrm>
            <a:off x="1028700" y="-19050"/>
            <a:ext cx="7086600" cy="689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867661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56"/>
          <a:stretch>
            <a:fillRect/>
          </a:stretch>
        </p:blipFill>
        <p:spPr bwMode="auto">
          <a:xfrm>
            <a:off x="1028700" y="-22225"/>
            <a:ext cx="7086600" cy="690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508629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12430" y="700088"/>
            <a:ext cx="79175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l-PL" altLang="pl-PL" sz="28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Obrazy satelitarne - przykłady i zastosowania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403350" y="1752600"/>
            <a:ext cx="6051550" cy="314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ct val="30000"/>
              </a:spcAft>
            </a:pPr>
            <a:r>
              <a:rPr lang="pl-PL" altLang="pl-PL" sz="1800">
                <a:solidFill>
                  <a:srgbClr val="000000"/>
                </a:solidFill>
              </a:rPr>
              <a:t>Satelity: seria Landsat</a:t>
            </a:r>
          </a:p>
          <a:p>
            <a:pPr>
              <a:spcAft>
                <a:spcPct val="30000"/>
              </a:spcAft>
            </a:pPr>
            <a:r>
              <a:rPr lang="pl-PL" altLang="pl-PL" sz="1800">
                <a:solidFill>
                  <a:srgbClr val="000000"/>
                </a:solidFill>
              </a:rPr>
              <a:t>Miejsce: okolice miasta Waszyngton, USA</a:t>
            </a:r>
          </a:p>
          <a:p>
            <a:pPr>
              <a:spcAft>
                <a:spcPct val="30000"/>
              </a:spcAft>
            </a:pPr>
            <a:r>
              <a:rPr lang="pl-PL" altLang="pl-PL" sz="1800">
                <a:solidFill>
                  <a:srgbClr val="000000"/>
                </a:solidFill>
              </a:rPr>
              <a:t>Czas rejestracji: 1973 – 1996 r.</a:t>
            </a:r>
          </a:p>
          <a:p>
            <a:pPr>
              <a:spcAft>
                <a:spcPct val="30000"/>
              </a:spcAft>
            </a:pPr>
            <a:r>
              <a:rPr lang="pl-PL" altLang="pl-PL" sz="1800">
                <a:solidFill>
                  <a:srgbClr val="000000"/>
                </a:solidFill>
              </a:rPr>
              <a:t>Zastosowanie: monitoring przeobrażeń terenu </a:t>
            </a:r>
            <a:br>
              <a:rPr lang="pl-PL" altLang="pl-PL" sz="1800">
                <a:solidFill>
                  <a:srgbClr val="000000"/>
                </a:solidFill>
              </a:rPr>
            </a:br>
            <a:r>
              <a:rPr lang="pl-PL" altLang="pl-PL" sz="1800">
                <a:solidFill>
                  <a:srgbClr val="000000"/>
                </a:solidFill>
              </a:rPr>
              <a:t>w wyniku urbanizacji</a:t>
            </a:r>
          </a:p>
          <a:p>
            <a:pPr>
              <a:spcAft>
                <a:spcPct val="30000"/>
              </a:spcAft>
            </a:pPr>
            <a:r>
              <a:rPr lang="pl-PL" altLang="pl-PL" sz="1800">
                <a:solidFill>
                  <a:srgbClr val="000000"/>
                </a:solidFill>
              </a:rPr>
              <a:t>Treść: </a:t>
            </a:r>
          </a:p>
          <a:p>
            <a:pPr>
              <a:spcAft>
                <a:spcPct val="30000"/>
              </a:spcAft>
            </a:pPr>
            <a:r>
              <a:rPr lang="pl-PL" altLang="pl-PL" sz="1800">
                <a:solidFill>
                  <a:srgbClr val="000000"/>
                </a:solidFill>
              </a:rPr>
              <a:t>kolor czerwony – obszary zurbanizowane w l. 1973 - 1985</a:t>
            </a:r>
          </a:p>
          <a:p>
            <a:pPr>
              <a:spcAft>
                <a:spcPct val="30000"/>
              </a:spcAft>
            </a:pPr>
            <a:r>
              <a:rPr lang="pl-PL" altLang="pl-PL" sz="1800">
                <a:solidFill>
                  <a:srgbClr val="000000"/>
                </a:solidFill>
              </a:rPr>
              <a:t>kolor żółty – obszary zurbanizowane w l. 1985 – 1990</a:t>
            </a:r>
          </a:p>
          <a:p>
            <a:pPr>
              <a:spcAft>
                <a:spcPct val="30000"/>
              </a:spcAft>
            </a:pPr>
            <a:r>
              <a:rPr lang="pl-PL" altLang="pl-PL" sz="1800">
                <a:solidFill>
                  <a:srgbClr val="000000"/>
                </a:solidFill>
              </a:rPr>
              <a:t>kolor niebieski – obszary zurbanizowane w l. 1990 – 1996</a:t>
            </a:r>
          </a:p>
        </p:txBody>
      </p:sp>
    </p:spTree>
    <p:extLst>
      <p:ext uri="{BB962C8B-B14F-4D97-AF65-F5344CB8AC3E}">
        <p14:creationId xmlns:p14="http://schemas.microsoft.com/office/powerpoint/2010/main" val="281746369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63500"/>
            <a:ext cx="9296400" cy="698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067830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612430" y="700088"/>
            <a:ext cx="79175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l-PL" altLang="pl-PL" sz="28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Obrazy satelitarne - przykłady i zastosowania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403350" y="1752600"/>
            <a:ext cx="3613150" cy="207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ct val="30000"/>
              </a:spcAft>
            </a:pPr>
            <a:r>
              <a:rPr lang="pl-PL" altLang="pl-PL" sz="1800">
                <a:solidFill>
                  <a:srgbClr val="000000"/>
                </a:solidFill>
              </a:rPr>
              <a:t>Satelita: Landsat 7</a:t>
            </a:r>
          </a:p>
          <a:p>
            <a:pPr>
              <a:spcAft>
                <a:spcPct val="30000"/>
              </a:spcAft>
            </a:pPr>
            <a:r>
              <a:rPr lang="pl-PL" altLang="pl-PL" sz="1800">
                <a:solidFill>
                  <a:srgbClr val="000000"/>
                </a:solidFill>
              </a:rPr>
              <a:t>Miejsce: Devi Point, Indie</a:t>
            </a:r>
          </a:p>
          <a:p>
            <a:pPr>
              <a:spcAft>
                <a:spcPct val="30000"/>
              </a:spcAft>
            </a:pPr>
            <a:r>
              <a:rPr lang="pl-PL" altLang="pl-PL" sz="1800">
                <a:solidFill>
                  <a:srgbClr val="000000"/>
                </a:solidFill>
              </a:rPr>
              <a:t>Data rejestracji: 26.12.2004 r.</a:t>
            </a:r>
          </a:p>
          <a:p>
            <a:pPr>
              <a:spcAft>
                <a:spcPct val="30000"/>
              </a:spcAft>
            </a:pPr>
            <a:r>
              <a:rPr lang="pl-PL" altLang="pl-PL" sz="1800">
                <a:solidFill>
                  <a:srgbClr val="000000"/>
                </a:solidFill>
              </a:rPr>
              <a:t>Obraz: wielozakresowy </a:t>
            </a:r>
            <a:r>
              <a:rPr lang="pl-PL" altLang="pl-PL" sz="1800" i="1">
                <a:solidFill>
                  <a:srgbClr val="000000"/>
                </a:solidFill>
              </a:rPr>
              <a:t>true color </a:t>
            </a:r>
            <a:br>
              <a:rPr lang="pl-PL" altLang="pl-PL" sz="1800">
                <a:solidFill>
                  <a:srgbClr val="000000"/>
                </a:solidFill>
              </a:rPr>
            </a:br>
            <a:r>
              <a:rPr lang="pl-PL" altLang="pl-PL" sz="1800">
                <a:solidFill>
                  <a:srgbClr val="000000"/>
                </a:solidFill>
              </a:rPr>
              <a:t>o rozdzielczości 30 m</a:t>
            </a:r>
          </a:p>
          <a:p>
            <a:pPr>
              <a:spcAft>
                <a:spcPct val="30000"/>
              </a:spcAft>
            </a:pPr>
            <a:r>
              <a:rPr lang="pl-PL" altLang="pl-PL" sz="1800">
                <a:solidFill>
                  <a:srgbClr val="000000"/>
                </a:solidFill>
              </a:rPr>
              <a:t>Treść: fala tsunami</a:t>
            </a:r>
          </a:p>
        </p:txBody>
      </p:sp>
    </p:spTree>
    <p:extLst>
      <p:ext uri="{BB962C8B-B14F-4D97-AF65-F5344CB8AC3E}">
        <p14:creationId xmlns:p14="http://schemas.microsoft.com/office/powerpoint/2010/main" val="411785870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17525"/>
            <a:ext cx="9372600" cy="582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368196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838280" y="2071094"/>
            <a:ext cx="7483779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Aft>
                <a:spcPct val="30000"/>
              </a:spcAft>
            </a:pPr>
            <a:r>
              <a:rPr lang="en-GB" alt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Satelit</a:t>
            </a:r>
            <a:r>
              <a:rPr lang="pl-PL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: Worldview-3</a:t>
            </a:r>
          </a:p>
          <a:p>
            <a:pPr>
              <a:spcAft>
                <a:spcPct val="30000"/>
              </a:spcAft>
            </a:pPr>
            <a:r>
              <a:rPr lang="pl-PL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Miejsca</a:t>
            </a:r>
            <a:r>
              <a:rPr lang="en-GB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Aft>
                <a:spcPct val="30000"/>
              </a:spcAft>
            </a:pPr>
            <a:r>
              <a:rPr lang="en-GB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pl-PL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GB" alt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apitol</a:t>
            </a:r>
            <a:r>
              <a:rPr lang="en-GB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, Was</a:t>
            </a:r>
            <a:r>
              <a:rPr lang="pl-PL" alt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zy</a:t>
            </a:r>
            <a:r>
              <a:rPr lang="en-GB" alt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ngton</a:t>
            </a:r>
            <a:r>
              <a:rPr lang="en-GB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, D.C., USA</a:t>
            </a:r>
          </a:p>
          <a:p>
            <a:pPr>
              <a:spcAft>
                <a:spcPct val="30000"/>
              </a:spcAft>
            </a:pPr>
            <a:r>
              <a:rPr lang="en-GB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pl-PL" alt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Potr</a:t>
            </a:r>
            <a:r>
              <a:rPr lang="pl-PL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jachtowy w</a:t>
            </a:r>
            <a:r>
              <a:rPr lang="en-GB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Auckland, N</a:t>
            </a:r>
            <a:r>
              <a:rPr lang="pl-PL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pl-PL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Zeland</a:t>
            </a:r>
            <a:r>
              <a:rPr lang="pl-PL" alt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ia</a:t>
            </a:r>
            <a:endParaRPr lang="en-GB" alt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ct val="30000"/>
              </a:spcAft>
            </a:pPr>
            <a:r>
              <a:rPr lang="pl-PL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Obraz</a:t>
            </a:r>
            <a:r>
              <a:rPr lang="en-GB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l-PL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połączenie (</a:t>
            </a:r>
            <a:r>
              <a:rPr lang="pl-PL" altLang="pl-PL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pansharpening</a:t>
            </a:r>
            <a:r>
              <a:rPr lang="pl-PL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) obrazu panchromatycznego </a:t>
            </a:r>
            <a:br>
              <a:rPr lang="pl-PL" altLang="pl-PL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o rozdzielczości 0,31 m i obrazu wielozakresowego </a:t>
            </a:r>
            <a:r>
              <a:rPr lang="pl-PL" altLang="pl-PL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  <a:r>
              <a:rPr lang="pl-PL" altLang="pl-PL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altLang="pl-PL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r>
              <a:rPr lang="pl-PL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pl-PL" altLang="pl-PL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o rozdzielczości 1,24 m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612430" y="700088"/>
            <a:ext cx="79175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l-PL" altLang="pl-PL" sz="28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Obrazy satelitarne - przykłady i zastosowania</a:t>
            </a:r>
          </a:p>
        </p:txBody>
      </p:sp>
    </p:spTree>
    <p:extLst>
      <p:ext uri="{BB962C8B-B14F-4D97-AF65-F5344CB8AC3E}">
        <p14:creationId xmlns:p14="http://schemas.microsoft.com/office/powerpoint/2010/main" val="413169059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5"/>
          <a:stretch>
            <a:fillRect/>
          </a:stretch>
        </p:blipFill>
        <p:spPr bwMode="auto">
          <a:xfrm>
            <a:off x="0" y="-11113"/>
            <a:ext cx="9144000" cy="693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333524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6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095445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549030" y="397943"/>
            <a:ext cx="204594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accent2"/>
                </a:solidFill>
                <a:latin typeface="Arial" charset="0"/>
              </a:rPr>
              <a:t>Tematyka zajęć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895350" y="1013358"/>
            <a:ext cx="73533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 dirty="0">
                <a:latin typeface="Arial" charset="0"/>
                <a:cs typeface="Times New Roman" pitchFamily="18" charset="0"/>
              </a:rPr>
              <a:t>1. Wizualizacja obrazu, kompozycje wielobarwne, obliczanie wskaźników, pozyskiwanie obrazów z repozytoriów</a:t>
            </a:r>
            <a:endParaRPr lang="pl-PL" altLang="pl-PL" sz="1800" b="1" dirty="0">
              <a:latin typeface="Arial" charset="0"/>
            </a:endParaRPr>
          </a:p>
        </p:txBody>
      </p:sp>
      <p:grpSp>
        <p:nvGrpSpPr>
          <p:cNvPr id="6" name="Grupa 5"/>
          <p:cNvGrpSpPr/>
          <p:nvPr/>
        </p:nvGrpSpPr>
        <p:grpSpPr>
          <a:xfrm>
            <a:off x="180447" y="2015593"/>
            <a:ext cx="8783107" cy="4306887"/>
            <a:chOff x="197381" y="2066395"/>
            <a:chExt cx="8783107" cy="4306887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381" y="2066395"/>
              <a:ext cx="4306888" cy="4306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00" y="2066395"/>
              <a:ext cx="4306888" cy="4306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07697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681163" y="1328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/>
          </a:p>
        </p:txBody>
      </p:sp>
      <p:pic>
        <p:nvPicPr>
          <p:cNvPr id="13315" name="Picture 3" descr="Landsat 7 Satellite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484313"/>
            <a:ext cx="6048375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4"/>
          <p:cNvSpPr>
            <a:spLocks noGrp="1" noChangeArrowheads="1"/>
          </p:cNvSpPr>
          <p:nvPr>
            <p:ph type="title"/>
          </p:nvPr>
        </p:nvSpPr>
        <p:spPr>
          <a:xfrm>
            <a:off x="539750" y="476250"/>
            <a:ext cx="8229600" cy="576263"/>
          </a:xfrm>
          <a:noFill/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pl-PL" altLang="pl-PL" sz="2000" b="1">
                <a:solidFill>
                  <a:schemeClr val="accent2"/>
                </a:solidFill>
                <a:latin typeface="Arial" charset="0"/>
              </a:rPr>
              <a:t>Przykład – schematyczny widok elementów satelity LANDSAT</a:t>
            </a:r>
            <a:r>
              <a:rPr lang="pl-PL" altLang="pl-PL" sz="2000">
                <a:solidFill>
                  <a:schemeClr val="accent2"/>
                </a:solidFill>
                <a:latin typeface="Arial" charset="0"/>
              </a:rPr>
              <a:t> 7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549030" y="397943"/>
            <a:ext cx="204594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accent2"/>
                </a:solidFill>
                <a:latin typeface="Arial" charset="0"/>
              </a:rPr>
              <a:t>Tematyka zajęć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895350" y="1013358"/>
            <a:ext cx="73533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 dirty="0">
                <a:latin typeface="Arial" charset="0"/>
                <a:cs typeface="Times New Roman" pitchFamily="18" charset="0"/>
              </a:rPr>
              <a:t>2. Korekcja geometryczna i </a:t>
            </a:r>
            <a:r>
              <a:rPr lang="pl-PL" altLang="pl-PL" sz="1800" b="1" dirty="0" err="1">
                <a:latin typeface="Arial" charset="0"/>
                <a:cs typeface="Times New Roman" pitchFamily="18" charset="0"/>
              </a:rPr>
              <a:t>georeferencja</a:t>
            </a:r>
            <a:r>
              <a:rPr lang="pl-PL" altLang="pl-PL" sz="1800" b="1" dirty="0">
                <a:latin typeface="Arial" charset="0"/>
                <a:cs typeface="Times New Roman" pitchFamily="18" charset="0"/>
              </a:rPr>
              <a:t> obrazów</a:t>
            </a:r>
            <a:endParaRPr lang="pl-PL" altLang="pl-PL" sz="1800" b="1" dirty="0">
              <a:latin typeface="Arial" charset="0"/>
            </a:endParaRPr>
          </a:p>
        </p:txBody>
      </p:sp>
      <p:pic>
        <p:nvPicPr>
          <p:cNvPr id="7" name="Picture 3" descr="controlpoi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567" y="1611304"/>
            <a:ext cx="6510867" cy="5024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05649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549030" y="397943"/>
            <a:ext cx="204594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accent2"/>
                </a:solidFill>
                <a:latin typeface="Arial" charset="0"/>
              </a:rPr>
              <a:t>Tematyka zajęć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895350" y="1013358"/>
            <a:ext cx="73533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 dirty="0">
                <a:latin typeface="Arial" charset="0"/>
                <a:cs typeface="Times New Roman" pitchFamily="18" charset="0"/>
              </a:rPr>
              <a:t>3. Filtracja przestrzenna obrazów</a:t>
            </a:r>
            <a:endParaRPr lang="pl-PL" altLang="pl-PL" sz="1800" b="1" dirty="0">
              <a:latin typeface="Arial" charset="0"/>
            </a:endParaRPr>
          </a:p>
        </p:txBody>
      </p:sp>
      <p:grpSp>
        <p:nvGrpSpPr>
          <p:cNvPr id="4" name="Grupa 3"/>
          <p:cNvGrpSpPr/>
          <p:nvPr/>
        </p:nvGrpSpPr>
        <p:grpSpPr>
          <a:xfrm>
            <a:off x="530755" y="1953665"/>
            <a:ext cx="8082491" cy="4029075"/>
            <a:chOff x="541867" y="2419350"/>
            <a:chExt cx="8082491" cy="4029075"/>
          </a:xfrm>
        </p:grpSpPr>
        <p:pic>
          <p:nvPicPr>
            <p:cNvPr id="5" name="Picture 3" descr="f4_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867" y="2428875"/>
              <a:ext cx="3848100" cy="4010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6733" y="2419350"/>
              <a:ext cx="3857625" cy="4029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1061929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549030" y="397943"/>
            <a:ext cx="204594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accent2"/>
                </a:solidFill>
                <a:latin typeface="Arial" charset="0"/>
              </a:rPr>
              <a:t>Tematyka zajęć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895350" y="1013358"/>
            <a:ext cx="73533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 dirty="0">
                <a:latin typeface="Arial" charset="0"/>
                <a:cs typeface="Times New Roman" pitchFamily="18" charset="0"/>
              </a:rPr>
              <a:t>4. Klasyfikacja obrazów</a:t>
            </a:r>
            <a:endParaRPr lang="pl-PL" altLang="pl-PL" sz="1800" b="1" dirty="0">
              <a:latin typeface="Arial" charset="0"/>
            </a:endParaRPr>
          </a:p>
        </p:txBody>
      </p:sp>
      <p:pic>
        <p:nvPicPr>
          <p:cNvPr id="7" name="Obraz 6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1747879"/>
            <a:ext cx="4176464" cy="4777465"/>
          </a:xfrm>
          <a:prstGeom prst="rect">
            <a:avLst/>
          </a:prstGeom>
        </p:spPr>
      </p:pic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3315994"/>
              </p:ext>
            </p:extLst>
          </p:nvPr>
        </p:nvGraphicFramePr>
        <p:xfrm>
          <a:off x="4499992" y="2708920"/>
          <a:ext cx="4490690" cy="2160242"/>
        </p:xfrm>
        <a:graphic>
          <a:graphicData uri="http://schemas.openxmlformats.org/drawingml/2006/table">
            <a:tbl>
              <a:tblPr firstRow="1" firstCol="1" bandRow="1"/>
              <a:tblGrid>
                <a:gridCol w="2245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53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5107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5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pl-PL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74363" marR="74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50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woda</a:t>
                      </a:r>
                      <a:endParaRPr lang="pl-PL" sz="11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74363" marR="74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027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5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pl-PL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74363" marR="74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0000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50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zabudowa zwarta</a:t>
                      </a:r>
                      <a:endParaRPr lang="pl-PL" sz="11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74363" marR="74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027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5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pl-PL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74363" marR="74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50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las</a:t>
                      </a:r>
                      <a:endParaRPr lang="pl-PL" sz="11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74363" marR="74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027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5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pl-PL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74363" marR="74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50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tereny odkryte</a:t>
                      </a:r>
                      <a:endParaRPr lang="pl-PL" sz="11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74363" marR="74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7027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5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pl-PL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74363" marR="74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A3FF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50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zabudowa luźna</a:t>
                      </a:r>
                      <a:endParaRPr lang="pl-PL" sz="11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74363" marR="74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7027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5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pl-PL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74363" marR="74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4806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50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tereny inne</a:t>
                      </a:r>
                      <a:endParaRPr lang="pl-PL" sz="11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74363" marR="743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1843161"/>
      </p:ext>
    </p:extLst>
  </p:cSld>
  <p:clrMapOvr>
    <a:masterClrMapping/>
  </p:clrMapOvr>
</p:sld>
</file>

<file path=ppt/theme/theme1.xml><?xml version="1.0" encoding="utf-8"?>
<a:theme xmlns:a="http://schemas.openxmlformats.org/drawingml/2006/main" name="Projekt domyślny">
  <a:themeElements>
    <a:clrScheme name="Projekt domyślny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ojekt domyślny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1598</TotalTime>
  <Words>4075</Words>
  <Application>Microsoft Office PowerPoint</Application>
  <PresentationFormat>Pokaz na ekranie (4:3)</PresentationFormat>
  <Paragraphs>600</Paragraphs>
  <Slides>92</Slides>
  <Notes>1</Notes>
  <HiddenSlides>0</HiddenSlides>
  <MMClips>0</MMClips>
  <ScaleCrop>false</ScaleCrop>
  <HeadingPairs>
    <vt:vector size="8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2</vt:i4>
      </vt:variant>
      <vt:variant>
        <vt:lpstr>Osadzone serwery OLE</vt:lpstr>
      </vt:variant>
      <vt:variant>
        <vt:i4>5</vt:i4>
      </vt:variant>
      <vt:variant>
        <vt:lpstr>Tytuły slajdów</vt:lpstr>
      </vt:variant>
      <vt:variant>
        <vt:i4>92</vt:i4>
      </vt:variant>
    </vt:vector>
  </HeadingPairs>
  <TitlesOfParts>
    <vt:vector size="107" baseType="lpstr">
      <vt:lpstr>Arial Unicode MS</vt:lpstr>
      <vt:lpstr>Arial</vt:lpstr>
      <vt:lpstr>Calibri</vt:lpstr>
      <vt:lpstr>Calibri Light</vt:lpstr>
      <vt:lpstr>Symbol</vt:lpstr>
      <vt:lpstr>Times New Roman</vt:lpstr>
      <vt:lpstr>Verdana</vt:lpstr>
      <vt:lpstr>Wingdings</vt:lpstr>
      <vt:lpstr>Projekt domyślny</vt:lpstr>
      <vt:lpstr>1_Projekt domyślny</vt:lpstr>
      <vt:lpstr>Visio</vt:lpstr>
      <vt:lpstr>Równanie</vt:lpstr>
      <vt:lpstr>Obraz - mapa bitowa</vt:lpstr>
      <vt:lpstr>Microsoft Word Picture</vt:lpstr>
      <vt:lpstr>Dokument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SYSTEMY TELEDETEKCJI SATELITARNEJ</vt:lpstr>
      <vt:lpstr>Przykład – schematyczny widok elementów satelity LANDSAT 7</vt:lpstr>
      <vt:lpstr>POWSTAWANIE OBRAZU SATELITARNEGO</vt:lpstr>
      <vt:lpstr>Powstawanie obrazu satelitarnego (optycznego)</vt:lpstr>
      <vt:lpstr>Prezentacja programu PowerPoint</vt:lpstr>
      <vt:lpstr>Prezentacja programu PowerPoint</vt:lpstr>
      <vt:lpstr>PRZETWARZANIE I PREZENTACJA OBRAZÓW RASTROWYCH</vt:lpstr>
      <vt:lpstr>PRZETWARZANIE I PREZENTACJA OBRAZÓW RASTROWYCH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KSG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Zbigniew Łubniewski</dc:creator>
  <cp:lastModifiedBy>MONIKA</cp:lastModifiedBy>
  <cp:revision>290</cp:revision>
  <dcterms:created xsi:type="dcterms:W3CDTF">2011-02-22T15:08:13Z</dcterms:created>
  <dcterms:modified xsi:type="dcterms:W3CDTF">2021-05-17T07:17:19Z</dcterms:modified>
</cp:coreProperties>
</file>