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4.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7.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8.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theme/theme9.xml" ContentType="application/vnd.openxmlformats-officedocument.theme+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2" r:id="rId2"/>
    <p:sldMasterId id="2147483674" r:id="rId3"/>
    <p:sldMasterId id="2147483689" r:id="rId4"/>
    <p:sldMasterId id="2147483703" r:id="rId5"/>
    <p:sldMasterId id="2147483717" r:id="rId6"/>
    <p:sldMasterId id="2147483731" r:id="rId7"/>
    <p:sldMasterId id="2147483743" r:id="rId8"/>
    <p:sldMasterId id="2147483758" r:id="rId9"/>
    <p:sldMasterId id="2147483772" r:id="rId10"/>
  </p:sldMasterIdLst>
  <p:notesMasterIdLst>
    <p:notesMasterId r:id="rId155"/>
  </p:notesMasterIdLst>
  <p:handoutMasterIdLst>
    <p:handoutMasterId r:id="rId156"/>
  </p:handoutMasterIdLst>
  <p:sldIdLst>
    <p:sldId id="268" r:id="rId11"/>
    <p:sldId id="301" r:id="rId12"/>
    <p:sldId id="281" r:id="rId13"/>
    <p:sldId id="273" r:id="rId14"/>
    <p:sldId id="274" r:id="rId15"/>
    <p:sldId id="275" r:id="rId16"/>
    <p:sldId id="276" r:id="rId17"/>
    <p:sldId id="277" r:id="rId18"/>
    <p:sldId id="278" r:id="rId19"/>
    <p:sldId id="298" r:id="rId20"/>
    <p:sldId id="288" r:id="rId21"/>
    <p:sldId id="299" r:id="rId22"/>
    <p:sldId id="300" r:id="rId23"/>
    <p:sldId id="257" r:id="rId24"/>
    <p:sldId id="263" r:id="rId25"/>
    <p:sldId id="258" r:id="rId26"/>
    <p:sldId id="292" r:id="rId27"/>
    <p:sldId id="261" r:id="rId28"/>
    <p:sldId id="293" r:id="rId29"/>
    <p:sldId id="265" r:id="rId30"/>
    <p:sldId id="290" r:id="rId31"/>
    <p:sldId id="259" r:id="rId32"/>
    <p:sldId id="302" r:id="rId33"/>
    <p:sldId id="267" r:id="rId34"/>
    <p:sldId id="256" r:id="rId35"/>
    <p:sldId id="303" r:id="rId36"/>
    <p:sldId id="260" r:id="rId37"/>
    <p:sldId id="304" r:id="rId38"/>
    <p:sldId id="284" r:id="rId39"/>
    <p:sldId id="283" r:id="rId40"/>
    <p:sldId id="269" r:id="rId41"/>
    <p:sldId id="262" r:id="rId42"/>
    <p:sldId id="305" r:id="rId43"/>
    <p:sldId id="306" r:id="rId44"/>
    <p:sldId id="307" r:id="rId45"/>
    <p:sldId id="272" r:id="rId46"/>
    <p:sldId id="285" r:id="rId47"/>
    <p:sldId id="270" r:id="rId48"/>
    <p:sldId id="308" r:id="rId49"/>
    <p:sldId id="309" r:id="rId50"/>
    <p:sldId id="279" r:id="rId51"/>
    <p:sldId id="280" r:id="rId52"/>
    <p:sldId id="310" r:id="rId53"/>
    <p:sldId id="282" r:id="rId54"/>
    <p:sldId id="311" r:id="rId55"/>
    <p:sldId id="312" r:id="rId56"/>
    <p:sldId id="313" r:id="rId57"/>
    <p:sldId id="314" r:id="rId58"/>
    <p:sldId id="315" r:id="rId59"/>
    <p:sldId id="316"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18" r:id="rId74"/>
    <p:sldId id="337" r:id="rId75"/>
    <p:sldId id="338" r:id="rId76"/>
    <p:sldId id="339" r:id="rId77"/>
    <p:sldId id="340" r:id="rId78"/>
    <p:sldId id="341" r:id="rId79"/>
    <p:sldId id="342" r:id="rId80"/>
    <p:sldId id="343" r:id="rId81"/>
    <p:sldId id="344" r:id="rId82"/>
    <p:sldId id="345" r:id="rId83"/>
    <p:sldId id="346" r:id="rId84"/>
    <p:sldId id="347" r:id="rId85"/>
    <p:sldId id="348" r:id="rId86"/>
    <p:sldId id="349" r:id="rId87"/>
    <p:sldId id="350" r:id="rId88"/>
    <p:sldId id="351" r:id="rId89"/>
    <p:sldId id="352" r:id="rId90"/>
    <p:sldId id="353" r:id="rId91"/>
    <p:sldId id="354" r:id="rId92"/>
    <p:sldId id="355" r:id="rId93"/>
    <p:sldId id="356" r:id="rId94"/>
    <p:sldId id="357" r:id="rId95"/>
    <p:sldId id="358" r:id="rId96"/>
    <p:sldId id="359" r:id="rId97"/>
    <p:sldId id="360" r:id="rId98"/>
    <p:sldId id="286" r:id="rId99"/>
    <p:sldId id="287" r:id="rId100"/>
    <p:sldId id="361" r:id="rId101"/>
    <p:sldId id="362" r:id="rId102"/>
    <p:sldId id="363" r:id="rId103"/>
    <p:sldId id="294" r:id="rId104"/>
    <p:sldId id="364" r:id="rId105"/>
    <p:sldId id="365" r:id="rId106"/>
    <p:sldId id="366" r:id="rId107"/>
    <p:sldId id="367" r:id="rId108"/>
    <p:sldId id="368" r:id="rId109"/>
    <p:sldId id="369" r:id="rId110"/>
    <p:sldId id="370" r:id="rId111"/>
    <p:sldId id="371" r:id="rId112"/>
    <p:sldId id="372" r:id="rId113"/>
    <p:sldId id="289" r:id="rId114"/>
    <p:sldId id="373" r:id="rId115"/>
    <p:sldId id="374" r:id="rId116"/>
    <p:sldId id="295" r:id="rId117"/>
    <p:sldId id="297" r:id="rId118"/>
    <p:sldId id="296" r:id="rId119"/>
    <p:sldId id="375" r:id="rId120"/>
    <p:sldId id="376" r:id="rId121"/>
    <p:sldId id="377" r:id="rId122"/>
    <p:sldId id="378" r:id="rId123"/>
    <p:sldId id="379" r:id="rId124"/>
    <p:sldId id="266" r:id="rId125"/>
    <p:sldId id="380" r:id="rId126"/>
    <p:sldId id="381" r:id="rId127"/>
    <p:sldId id="382" r:id="rId128"/>
    <p:sldId id="271" r:id="rId129"/>
    <p:sldId id="383" r:id="rId130"/>
    <p:sldId id="384" r:id="rId131"/>
    <p:sldId id="385" r:id="rId132"/>
    <p:sldId id="498" r:id="rId133"/>
    <p:sldId id="499" r:id="rId134"/>
    <p:sldId id="500" r:id="rId135"/>
    <p:sldId id="493" r:id="rId136"/>
    <p:sldId id="501" r:id="rId137"/>
    <p:sldId id="494" r:id="rId138"/>
    <p:sldId id="502" r:id="rId139"/>
    <p:sldId id="496" r:id="rId140"/>
    <p:sldId id="497" r:id="rId141"/>
    <p:sldId id="503" r:id="rId142"/>
    <p:sldId id="504" r:id="rId143"/>
    <p:sldId id="505" r:id="rId144"/>
    <p:sldId id="506" r:id="rId145"/>
    <p:sldId id="507" r:id="rId146"/>
    <p:sldId id="508" r:id="rId147"/>
    <p:sldId id="509" r:id="rId148"/>
    <p:sldId id="510" r:id="rId149"/>
    <p:sldId id="511" r:id="rId150"/>
    <p:sldId id="512" r:id="rId151"/>
    <p:sldId id="495" r:id="rId152"/>
    <p:sldId id="513" r:id="rId153"/>
    <p:sldId id="514" r:id="rId154"/>
  </p:sldIdLst>
  <p:sldSz cx="9144000" cy="6858000" type="screen4x3"/>
  <p:notesSz cx="6881813" cy="10002838"/>
  <p:defaultTextStyle>
    <a:defPPr>
      <a:defRPr lang="pl-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51" userDrawn="1">
          <p15:clr>
            <a:srgbClr val="A4A3A4"/>
          </p15:clr>
        </p15:guide>
        <p15:guide id="2" pos="216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C6"/>
    <a:srgbClr val="00CC99"/>
    <a:srgbClr val="FFDBFF"/>
    <a:srgbClr val="FFCCFF"/>
    <a:srgbClr val="FFF3FF"/>
    <a:srgbClr val="FCFAD6"/>
    <a:srgbClr val="EAF5F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47392"/>
    </p:cViewPr>
  </p:sorterViewPr>
  <p:notesViewPr>
    <p:cSldViewPr>
      <p:cViewPr varScale="1">
        <p:scale>
          <a:sx n="46" d="100"/>
          <a:sy n="46" d="100"/>
        </p:scale>
        <p:origin x="2796" y="52"/>
      </p:cViewPr>
      <p:guideLst>
        <p:guide orient="horz" pos="3151"/>
        <p:guide pos="2169"/>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38" Type="http://schemas.openxmlformats.org/officeDocument/2006/relationships/slide" Target="slides/slide128.xml"/><Relationship Id="rId159" Type="http://schemas.openxmlformats.org/officeDocument/2006/relationships/theme" Target="theme/theme1.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53" Type="http://schemas.openxmlformats.org/officeDocument/2006/relationships/slide" Target="slides/slide43.xml"/><Relationship Id="rId74" Type="http://schemas.openxmlformats.org/officeDocument/2006/relationships/slide" Target="slides/slide64.xml"/><Relationship Id="rId128" Type="http://schemas.openxmlformats.org/officeDocument/2006/relationships/slide" Target="slides/slide118.xml"/><Relationship Id="rId149" Type="http://schemas.openxmlformats.org/officeDocument/2006/relationships/slide" Target="slides/slide139.xml"/><Relationship Id="rId5" Type="http://schemas.openxmlformats.org/officeDocument/2006/relationships/slideMaster" Target="slideMasters/slideMaster5.xml"/><Relationship Id="rId95" Type="http://schemas.openxmlformats.org/officeDocument/2006/relationships/slide" Target="slides/slide85.xml"/><Relationship Id="rId160" Type="http://schemas.openxmlformats.org/officeDocument/2006/relationships/tableStyles" Target="tableStyles.xml"/><Relationship Id="rId22" Type="http://schemas.openxmlformats.org/officeDocument/2006/relationships/slide" Target="slides/slide12.xml"/><Relationship Id="rId43" Type="http://schemas.openxmlformats.org/officeDocument/2006/relationships/slide" Target="slides/slide33.xml"/><Relationship Id="rId64" Type="http://schemas.openxmlformats.org/officeDocument/2006/relationships/slide" Target="slides/slide54.xml"/><Relationship Id="rId118" Type="http://schemas.openxmlformats.org/officeDocument/2006/relationships/slide" Target="slides/slide108.xml"/><Relationship Id="rId139" Type="http://schemas.openxmlformats.org/officeDocument/2006/relationships/slide" Target="slides/slide129.xml"/><Relationship Id="rId80" Type="http://schemas.openxmlformats.org/officeDocument/2006/relationships/slide" Target="slides/slide70.xml"/><Relationship Id="rId85" Type="http://schemas.openxmlformats.org/officeDocument/2006/relationships/slide" Target="slides/slide75.xml"/><Relationship Id="rId150" Type="http://schemas.openxmlformats.org/officeDocument/2006/relationships/slide" Target="slides/slide140.xml"/><Relationship Id="rId155" Type="http://schemas.openxmlformats.org/officeDocument/2006/relationships/notesMaster" Target="notesMasters/notesMaster1.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slide" Target="slides/slide93.xml"/><Relationship Id="rId108" Type="http://schemas.openxmlformats.org/officeDocument/2006/relationships/slide" Target="slides/slide98.xml"/><Relationship Id="rId124" Type="http://schemas.openxmlformats.org/officeDocument/2006/relationships/slide" Target="slides/slide114.xml"/><Relationship Id="rId129" Type="http://schemas.openxmlformats.org/officeDocument/2006/relationships/slide" Target="slides/slide119.xml"/><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40" Type="http://schemas.openxmlformats.org/officeDocument/2006/relationships/slide" Target="slides/slide130.xml"/><Relationship Id="rId145" Type="http://schemas.openxmlformats.org/officeDocument/2006/relationships/slide" Target="slides/slide135.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slide" Target="slides/slide104.xml"/><Relationship Id="rId119" Type="http://schemas.openxmlformats.org/officeDocument/2006/relationships/slide" Target="slides/slide109.xml"/><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slide" Target="slides/slide120.xml"/><Relationship Id="rId135" Type="http://schemas.openxmlformats.org/officeDocument/2006/relationships/slide" Target="slides/slide125.xml"/><Relationship Id="rId151" Type="http://schemas.openxmlformats.org/officeDocument/2006/relationships/slide" Target="slides/slide141.xml"/><Relationship Id="rId156" Type="http://schemas.openxmlformats.org/officeDocument/2006/relationships/handoutMaster" Target="handoutMasters/handoutMaster1.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slide" Target="slides/slide110.xml"/><Relationship Id="rId125" Type="http://schemas.openxmlformats.org/officeDocument/2006/relationships/slide" Target="slides/slide115.xml"/><Relationship Id="rId141" Type="http://schemas.openxmlformats.org/officeDocument/2006/relationships/slide" Target="slides/slide131.xml"/><Relationship Id="rId146" Type="http://schemas.openxmlformats.org/officeDocument/2006/relationships/slide" Target="slides/slide136.xml"/><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 Id="rId131" Type="http://schemas.openxmlformats.org/officeDocument/2006/relationships/slide" Target="slides/slide121.xml"/><Relationship Id="rId136" Type="http://schemas.openxmlformats.org/officeDocument/2006/relationships/slide" Target="slides/slide126.xml"/><Relationship Id="rId157" Type="http://schemas.openxmlformats.org/officeDocument/2006/relationships/presProps" Target="presProps.xml"/><Relationship Id="rId61" Type="http://schemas.openxmlformats.org/officeDocument/2006/relationships/slide" Target="slides/slide51.xml"/><Relationship Id="rId82" Type="http://schemas.openxmlformats.org/officeDocument/2006/relationships/slide" Target="slides/slide72.xml"/><Relationship Id="rId152" Type="http://schemas.openxmlformats.org/officeDocument/2006/relationships/slide" Target="slides/slide14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26" Type="http://schemas.openxmlformats.org/officeDocument/2006/relationships/slide" Target="slides/slide116.xml"/><Relationship Id="rId147" Type="http://schemas.openxmlformats.org/officeDocument/2006/relationships/slide" Target="slides/slide13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slide" Target="slides/slide111.xml"/><Relationship Id="rId142" Type="http://schemas.openxmlformats.org/officeDocument/2006/relationships/slide" Target="slides/slide132.xml"/><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slide" Target="slides/slide106.xml"/><Relationship Id="rId137" Type="http://schemas.openxmlformats.org/officeDocument/2006/relationships/slide" Target="slides/slide127.xml"/><Relationship Id="rId158"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slide" Target="slides/slide101.xml"/><Relationship Id="rId132" Type="http://schemas.openxmlformats.org/officeDocument/2006/relationships/slide" Target="slides/slide122.xml"/><Relationship Id="rId153" Type="http://schemas.openxmlformats.org/officeDocument/2006/relationships/slide" Target="slides/slide143.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slide" Target="slides/slide96.xml"/><Relationship Id="rId127" Type="http://schemas.openxmlformats.org/officeDocument/2006/relationships/slide" Target="slides/slide117.xml"/><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slide" Target="slides/slide112.xml"/><Relationship Id="rId143" Type="http://schemas.openxmlformats.org/officeDocument/2006/relationships/slide" Target="slides/slide133.xml"/><Relationship Id="rId148" Type="http://schemas.openxmlformats.org/officeDocument/2006/relationships/slide" Target="slides/slide138.xml"/><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slide" Target="slides/slide102.xml"/><Relationship Id="rId133" Type="http://schemas.openxmlformats.org/officeDocument/2006/relationships/slide" Target="slides/slide123.xml"/><Relationship Id="rId154" Type="http://schemas.openxmlformats.org/officeDocument/2006/relationships/slide" Target="slides/slide144.xml"/><Relationship Id="rId16" Type="http://schemas.openxmlformats.org/officeDocument/2006/relationships/slide" Target="slides/slide6.xml"/><Relationship Id="rId37" Type="http://schemas.openxmlformats.org/officeDocument/2006/relationships/slide" Target="slides/slide27.xml"/><Relationship Id="rId58" Type="http://schemas.openxmlformats.org/officeDocument/2006/relationships/slide" Target="slides/slide48.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slide" Target="slides/slide113.xml"/><Relationship Id="rId144" Type="http://schemas.openxmlformats.org/officeDocument/2006/relationships/slide" Target="slides/slide134.xml"/><Relationship Id="rId90" Type="http://schemas.openxmlformats.org/officeDocument/2006/relationships/slide" Target="slides/slide80.xml"/><Relationship Id="rId27" Type="http://schemas.openxmlformats.org/officeDocument/2006/relationships/slide" Target="slides/slide17.xml"/><Relationship Id="rId48" Type="http://schemas.openxmlformats.org/officeDocument/2006/relationships/slide" Target="slides/slide38.xml"/><Relationship Id="rId69" Type="http://schemas.openxmlformats.org/officeDocument/2006/relationships/slide" Target="slides/slide59.xml"/><Relationship Id="rId113" Type="http://schemas.openxmlformats.org/officeDocument/2006/relationships/slide" Target="slides/slide103.xml"/><Relationship Id="rId134" Type="http://schemas.openxmlformats.org/officeDocument/2006/relationships/slide" Target="slides/slide12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18E4B5-FCE2-40B5-8AEC-2B24E9AC39A1}" type="doc">
      <dgm:prSet loTypeId="urn:microsoft.com/office/officeart/2005/8/layout/orgChart1" loCatId="hierarchy" qsTypeId="urn:microsoft.com/office/officeart/2005/8/quickstyle/simple1" qsCatId="simple" csTypeId="urn:microsoft.com/office/officeart/2005/8/colors/accent1_2" csCatId="accent1" phldr="1"/>
      <dgm:spPr/>
    </dgm:pt>
    <dgm:pt modelId="{A00CF4AA-5D76-4878-AD2A-075BD485951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a:ln>
                <a:noFill/>
              </a:ln>
              <a:solidFill>
                <a:schemeClr val="tx1"/>
              </a:solidFill>
              <a:effectLst/>
              <a:latin typeface="Arial" charset="0"/>
              <a:cs typeface="Arial" charset="0"/>
            </a:rPr>
            <a:t>ZAGROŻENIA</a:t>
          </a:r>
        </a:p>
      </dgm:t>
    </dgm:pt>
    <dgm:pt modelId="{DAE92CDD-C5D5-4FEC-BE12-2B87D2FD138F}" type="parTrans" cxnId="{1B9D9BD6-0B06-4A05-A7CF-CE5E018B5D11}">
      <dgm:prSet/>
      <dgm:spPr/>
      <dgm:t>
        <a:bodyPr/>
        <a:lstStyle/>
        <a:p>
          <a:endParaRPr lang="pl-PL"/>
        </a:p>
      </dgm:t>
    </dgm:pt>
    <dgm:pt modelId="{5EB07CB2-2A54-4D5D-A720-35F319444EBC}" type="sibTrans" cxnId="{1B9D9BD6-0B06-4A05-A7CF-CE5E018B5D11}">
      <dgm:prSet/>
      <dgm:spPr/>
      <dgm:t>
        <a:bodyPr/>
        <a:lstStyle/>
        <a:p>
          <a:endParaRPr lang="pl-PL"/>
        </a:p>
      </dgm:t>
    </dgm:pt>
    <dgm:pt modelId="{E7BAE1B5-413A-47D5-AA94-ADD8431A86C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POZYCJA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NIENATURALNA</a:t>
          </a:r>
        </a:p>
      </dgm:t>
    </dgm:pt>
    <dgm:pt modelId="{FC730988-B418-45D0-98AE-95F982BC0829}" type="parTrans" cxnId="{EE337705-45D6-4A3A-98BE-7871B4715F10}">
      <dgm:prSet/>
      <dgm:spPr/>
      <dgm:t>
        <a:bodyPr/>
        <a:lstStyle/>
        <a:p>
          <a:endParaRPr lang="pl-PL"/>
        </a:p>
      </dgm:t>
    </dgm:pt>
    <dgm:pt modelId="{5667F3AB-28E3-407B-A846-3B5983E03693}" type="sibTrans" cxnId="{EE337705-45D6-4A3A-98BE-7871B4715F10}">
      <dgm:prSet/>
      <dgm:spPr/>
      <dgm:t>
        <a:bodyPr/>
        <a:lstStyle/>
        <a:p>
          <a:endParaRPr lang="pl-PL"/>
        </a:p>
      </dgm:t>
    </dgm:pt>
    <dgm:pt modelId="{17B1865D-6854-4BD5-A4B0-CC1F8C5A6B7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a:ln>
                <a:noFill/>
              </a:ln>
              <a:solidFill>
                <a:schemeClr val="tx1"/>
              </a:solidFill>
              <a:effectLst/>
              <a:latin typeface="Arial" charset="0"/>
              <a:cs typeface="Arial" charset="0"/>
            </a:rPr>
            <a:t>NIENATURALNE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dirty="0">
              <a:ln>
                <a:noFill/>
              </a:ln>
              <a:solidFill>
                <a:schemeClr val="tx1"/>
              </a:solidFill>
              <a:effectLst/>
              <a:latin typeface="Arial" charset="0"/>
              <a:cs typeface="Arial" charset="0"/>
            </a:rPr>
            <a:t>RUCHY</a:t>
          </a:r>
        </a:p>
      </dgm:t>
    </dgm:pt>
    <dgm:pt modelId="{00569241-0314-4432-A023-78EE20B5F13A}" type="parTrans" cxnId="{B8602481-2962-4ED3-9E9B-6370ECB905FA}">
      <dgm:prSet/>
      <dgm:spPr/>
      <dgm:t>
        <a:bodyPr/>
        <a:lstStyle/>
        <a:p>
          <a:endParaRPr lang="pl-PL"/>
        </a:p>
      </dgm:t>
    </dgm:pt>
    <dgm:pt modelId="{5B7D7EA7-3D6E-4FCA-81E7-02FC97154243}" type="sibTrans" cxnId="{B8602481-2962-4ED3-9E9B-6370ECB905FA}">
      <dgm:prSet/>
      <dgm:spPr/>
      <dgm:t>
        <a:bodyPr/>
        <a:lstStyle/>
        <a:p>
          <a:endParaRPr lang="pl-PL"/>
        </a:p>
      </dgm:t>
    </dgm:pt>
    <dgm:pt modelId="{00B0CB19-26B2-4CF8-BC27-14BC87B4CC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KOMPRESJA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TKANEK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MIĘKKICH</a:t>
          </a:r>
        </a:p>
      </dgm:t>
    </dgm:pt>
    <dgm:pt modelId="{D793A283-0B88-4914-83AB-D436BA0BEDF7}" type="parTrans" cxnId="{A5DD4401-20F1-490E-A91B-91CE6AB19F15}">
      <dgm:prSet/>
      <dgm:spPr/>
      <dgm:t>
        <a:bodyPr/>
        <a:lstStyle/>
        <a:p>
          <a:endParaRPr lang="pl-PL"/>
        </a:p>
      </dgm:t>
    </dgm:pt>
    <dgm:pt modelId="{EF4BF852-285A-4A1C-9A71-3C07AEF3CF55}" type="sibTrans" cxnId="{A5DD4401-20F1-490E-A91B-91CE6AB19F15}">
      <dgm:prSet/>
      <dgm:spPr/>
      <dgm:t>
        <a:bodyPr/>
        <a:lstStyle/>
        <a:p>
          <a:endParaRPr lang="pl-PL"/>
        </a:p>
      </dgm:t>
    </dgm:pt>
    <dgm:pt modelId="{7B8DB25F-117C-41FB-968A-213D6287AAA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NIEAKCEPTO-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WALNE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WARTOŚCI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SIŁ</a:t>
          </a:r>
        </a:p>
      </dgm:t>
    </dgm:pt>
    <dgm:pt modelId="{0BA8B5EC-744E-47BF-96F9-92B818AA6C66}" type="parTrans" cxnId="{5CD086EC-AE77-4E80-8682-FBFCD5B9523F}">
      <dgm:prSet/>
      <dgm:spPr/>
      <dgm:t>
        <a:bodyPr/>
        <a:lstStyle/>
        <a:p>
          <a:endParaRPr lang="pl-PL"/>
        </a:p>
      </dgm:t>
    </dgm:pt>
    <dgm:pt modelId="{778FBB2E-1C6F-4251-96D8-D61AD334686F}" type="sibTrans" cxnId="{5CD086EC-AE77-4E80-8682-FBFCD5B9523F}">
      <dgm:prSet/>
      <dgm:spPr/>
      <dgm:t>
        <a:bodyPr/>
        <a:lstStyle/>
        <a:p>
          <a:endParaRPr lang="pl-PL"/>
        </a:p>
      </dgm:t>
    </dgm:pt>
    <dgm:pt modelId="{E8B2B62A-1C86-4A29-895C-C939632123CD}">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CHŁÓD</a:t>
          </a:r>
        </a:p>
      </dgm:t>
    </dgm:pt>
    <dgm:pt modelId="{92F7B11F-44FD-4520-A0FA-455D503E6610}" type="parTrans" cxnId="{814825B6-48B5-450F-B81A-512743A2F881}">
      <dgm:prSet/>
      <dgm:spPr/>
      <dgm:t>
        <a:bodyPr/>
        <a:lstStyle/>
        <a:p>
          <a:endParaRPr lang="pl-PL"/>
        </a:p>
      </dgm:t>
    </dgm:pt>
    <dgm:pt modelId="{3EF8BAE7-ED3D-4286-A99E-1B733AF4C26E}" type="sibTrans" cxnId="{814825B6-48B5-450F-B81A-512743A2F881}">
      <dgm:prSet/>
      <dgm:spPr/>
      <dgm:t>
        <a:bodyPr/>
        <a:lstStyle/>
        <a:p>
          <a:endParaRPr lang="pl-PL"/>
        </a:p>
      </dgm:t>
    </dgm:pt>
    <dgm:pt modelId="{26849B33-F1A8-4AC6-88E5-A438AD464D0F}">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KONTAKT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ZE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ŹRODŁEM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WIBRCJI</a:t>
          </a:r>
        </a:p>
      </dgm:t>
    </dgm:pt>
    <dgm:pt modelId="{473C193F-D6BB-456D-AFD2-29646444C352}" type="parTrans" cxnId="{9E071817-F01E-463D-A8E9-928F9B165530}">
      <dgm:prSet/>
      <dgm:spPr/>
      <dgm:t>
        <a:bodyPr/>
        <a:lstStyle/>
        <a:p>
          <a:endParaRPr lang="pl-PL"/>
        </a:p>
      </dgm:t>
    </dgm:pt>
    <dgm:pt modelId="{1C6243B9-5CA2-442C-AF9B-D8769AB5F6DB}" type="sibTrans" cxnId="{9E071817-F01E-463D-A8E9-928F9B165530}">
      <dgm:prSet/>
      <dgm:spPr/>
      <dgm:t>
        <a:bodyPr/>
        <a:lstStyle/>
        <a:p>
          <a:endParaRPr lang="pl-PL"/>
        </a:p>
      </dgm:t>
    </dgm:pt>
    <dgm:pt modelId="{0ED17284-5964-411A-8788-1F736F1EA5C6}" type="pres">
      <dgm:prSet presAssocID="{8218E4B5-FCE2-40B5-8AEC-2B24E9AC39A1}" presName="hierChild1" presStyleCnt="0">
        <dgm:presLayoutVars>
          <dgm:orgChart val="1"/>
          <dgm:chPref val="1"/>
          <dgm:dir/>
          <dgm:animOne val="branch"/>
          <dgm:animLvl val="lvl"/>
          <dgm:resizeHandles/>
        </dgm:presLayoutVars>
      </dgm:prSet>
      <dgm:spPr/>
    </dgm:pt>
    <dgm:pt modelId="{FC4770BB-4021-457A-8B31-5C1514C10E72}" type="pres">
      <dgm:prSet presAssocID="{A00CF4AA-5D76-4878-AD2A-075BD485951F}" presName="hierRoot1" presStyleCnt="0">
        <dgm:presLayoutVars>
          <dgm:hierBranch/>
        </dgm:presLayoutVars>
      </dgm:prSet>
      <dgm:spPr/>
    </dgm:pt>
    <dgm:pt modelId="{AE33D36C-FDDD-4D20-9ABE-793C51A1F12B}" type="pres">
      <dgm:prSet presAssocID="{A00CF4AA-5D76-4878-AD2A-075BD485951F}" presName="rootComposite1" presStyleCnt="0"/>
      <dgm:spPr/>
    </dgm:pt>
    <dgm:pt modelId="{1689F0F7-34A4-4503-B7C0-4456906B6C5E}" type="pres">
      <dgm:prSet presAssocID="{A00CF4AA-5D76-4878-AD2A-075BD485951F}" presName="rootText1" presStyleLbl="node0" presStyleIdx="0" presStyleCnt="1">
        <dgm:presLayoutVars>
          <dgm:chPref val="3"/>
        </dgm:presLayoutVars>
      </dgm:prSet>
      <dgm:spPr/>
    </dgm:pt>
    <dgm:pt modelId="{1983D6F1-DFE3-483A-9759-CEBAE6199E7B}" type="pres">
      <dgm:prSet presAssocID="{A00CF4AA-5D76-4878-AD2A-075BD485951F}" presName="rootConnector1" presStyleLbl="node1" presStyleIdx="0" presStyleCnt="0"/>
      <dgm:spPr/>
    </dgm:pt>
    <dgm:pt modelId="{F587E6CF-6555-44BB-B672-AC65C39969EA}" type="pres">
      <dgm:prSet presAssocID="{A00CF4AA-5D76-4878-AD2A-075BD485951F}" presName="hierChild2" presStyleCnt="0"/>
      <dgm:spPr/>
    </dgm:pt>
    <dgm:pt modelId="{40E7FC82-4CA9-4378-BF65-10FA3A91068B}" type="pres">
      <dgm:prSet presAssocID="{FC730988-B418-45D0-98AE-95F982BC0829}" presName="Name35" presStyleLbl="parChTrans1D2" presStyleIdx="0" presStyleCnt="6"/>
      <dgm:spPr/>
    </dgm:pt>
    <dgm:pt modelId="{58A9C2FF-12C7-47EA-972D-E8F49DDE04C0}" type="pres">
      <dgm:prSet presAssocID="{E7BAE1B5-413A-47D5-AA94-ADD8431A86CC}" presName="hierRoot2" presStyleCnt="0">
        <dgm:presLayoutVars>
          <dgm:hierBranch/>
        </dgm:presLayoutVars>
      </dgm:prSet>
      <dgm:spPr/>
    </dgm:pt>
    <dgm:pt modelId="{2D36B396-ABE5-4D31-B5C6-94D481D614C1}" type="pres">
      <dgm:prSet presAssocID="{E7BAE1B5-413A-47D5-AA94-ADD8431A86CC}" presName="rootComposite" presStyleCnt="0"/>
      <dgm:spPr/>
    </dgm:pt>
    <dgm:pt modelId="{E1AB6ED5-D0BC-4F3F-8643-6CB85B90B150}" type="pres">
      <dgm:prSet presAssocID="{E7BAE1B5-413A-47D5-AA94-ADD8431A86CC}" presName="rootText" presStyleLbl="node2" presStyleIdx="0" presStyleCnt="6">
        <dgm:presLayoutVars>
          <dgm:chPref val="3"/>
        </dgm:presLayoutVars>
      </dgm:prSet>
      <dgm:spPr/>
    </dgm:pt>
    <dgm:pt modelId="{57E071D9-130A-46FC-8056-CEB7534D5598}" type="pres">
      <dgm:prSet presAssocID="{E7BAE1B5-413A-47D5-AA94-ADD8431A86CC}" presName="rootConnector" presStyleLbl="node2" presStyleIdx="0" presStyleCnt="6"/>
      <dgm:spPr/>
    </dgm:pt>
    <dgm:pt modelId="{B8EE5AC4-7929-4853-BFFD-DEAF5FB44BA0}" type="pres">
      <dgm:prSet presAssocID="{E7BAE1B5-413A-47D5-AA94-ADD8431A86CC}" presName="hierChild4" presStyleCnt="0"/>
      <dgm:spPr/>
    </dgm:pt>
    <dgm:pt modelId="{DFB1C795-7CA1-4036-87AD-9959BC3CE5D0}" type="pres">
      <dgm:prSet presAssocID="{E7BAE1B5-413A-47D5-AA94-ADD8431A86CC}" presName="hierChild5" presStyleCnt="0"/>
      <dgm:spPr/>
    </dgm:pt>
    <dgm:pt modelId="{8287CDEA-1780-4395-9CD3-38603F2F552E}" type="pres">
      <dgm:prSet presAssocID="{00569241-0314-4432-A023-78EE20B5F13A}" presName="Name35" presStyleLbl="parChTrans1D2" presStyleIdx="1" presStyleCnt="6"/>
      <dgm:spPr/>
    </dgm:pt>
    <dgm:pt modelId="{C1EAE6BE-C967-4A61-944D-F1085CE8BBDD}" type="pres">
      <dgm:prSet presAssocID="{17B1865D-6854-4BD5-A4B0-CC1F8C5A6B70}" presName="hierRoot2" presStyleCnt="0">
        <dgm:presLayoutVars>
          <dgm:hierBranch/>
        </dgm:presLayoutVars>
      </dgm:prSet>
      <dgm:spPr/>
    </dgm:pt>
    <dgm:pt modelId="{F87F0321-0A42-43C3-BE33-43E8EE5BF266}" type="pres">
      <dgm:prSet presAssocID="{17B1865D-6854-4BD5-A4B0-CC1F8C5A6B70}" presName="rootComposite" presStyleCnt="0"/>
      <dgm:spPr/>
    </dgm:pt>
    <dgm:pt modelId="{251B8A00-130F-4ABA-9B38-91BB2A1EC9EF}" type="pres">
      <dgm:prSet presAssocID="{17B1865D-6854-4BD5-A4B0-CC1F8C5A6B70}" presName="rootText" presStyleLbl="node2" presStyleIdx="1" presStyleCnt="6">
        <dgm:presLayoutVars>
          <dgm:chPref val="3"/>
        </dgm:presLayoutVars>
      </dgm:prSet>
      <dgm:spPr/>
    </dgm:pt>
    <dgm:pt modelId="{32F8D976-18A7-45A7-A267-4F5EB0D97024}" type="pres">
      <dgm:prSet presAssocID="{17B1865D-6854-4BD5-A4B0-CC1F8C5A6B70}" presName="rootConnector" presStyleLbl="node2" presStyleIdx="1" presStyleCnt="6"/>
      <dgm:spPr/>
    </dgm:pt>
    <dgm:pt modelId="{5C67EF86-A7D0-4B04-8606-926CFA28FC87}" type="pres">
      <dgm:prSet presAssocID="{17B1865D-6854-4BD5-A4B0-CC1F8C5A6B70}" presName="hierChild4" presStyleCnt="0"/>
      <dgm:spPr/>
    </dgm:pt>
    <dgm:pt modelId="{45266F00-95F1-4EC5-B616-A044BDF04DB4}" type="pres">
      <dgm:prSet presAssocID="{17B1865D-6854-4BD5-A4B0-CC1F8C5A6B70}" presName="hierChild5" presStyleCnt="0"/>
      <dgm:spPr/>
    </dgm:pt>
    <dgm:pt modelId="{BD7AEF83-9677-486A-A7D8-C7D4D00394D8}" type="pres">
      <dgm:prSet presAssocID="{D793A283-0B88-4914-83AB-D436BA0BEDF7}" presName="Name35" presStyleLbl="parChTrans1D2" presStyleIdx="2" presStyleCnt="6"/>
      <dgm:spPr/>
    </dgm:pt>
    <dgm:pt modelId="{8CB3C240-C3F2-4E4D-AF4A-7D70F3EFA8EC}" type="pres">
      <dgm:prSet presAssocID="{00B0CB19-26B2-4CF8-BC27-14BC87B4CCC0}" presName="hierRoot2" presStyleCnt="0">
        <dgm:presLayoutVars>
          <dgm:hierBranch/>
        </dgm:presLayoutVars>
      </dgm:prSet>
      <dgm:spPr/>
    </dgm:pt>
    <dgm:pt modelId="{48B44C45-48E2-4569-A4A2-095459E13887}" type="pres">
      <dgm:prSet presAssocID="{00B0CB19-26B2-4CF8-BC27-14BC87B4CCC0}" presName="rootComposite" presStyleCnt="0"/>
      <dgm:spPr/>
    </dgm:pt>
    <dgm:pt modelId="{A1DB50C8-D099-44F4-8597-7904EC7A5E36}" type="pres">
      <dgm:prSet presAssocID="{00B0CB19-26B2-4CF8-BC27-14BC87B4CCC0}" presName="rootText" presStyleLbl="node2" presStyleIdx="2" presStyleCnt="6">
        <dgm:presLayoutVars>
          <dgm:chPref val="3"/>
        </dgm:presLayoutVars>
      </dgm:prSet>
      <dgm:spPr/>
    </dgm:pt>
    <dgm:pt modelId="{C1FEF898-A584-408A-9F0D-4202DAC7A1E8}" type="pres">
      <dgm:prSet presAssocID="{00B0CB19-26B2-4CF8-BC27-14BC87B4CCC0}" presName="rootConnector" presStyleLbl="node2" presStyleIdx="2" presStyleCnt="6"/>
      <dgm:spPr/>
    </dgm:pt>
    <dgm:pt modelId="{F1BBAC06-5863-4881-937A-78C752357BCB}" type="pres">
      <dgm:prSet presAssocID="{00B0CB19-26B2-4CF8-BC27-14BC87B4CCC0}" presName="hierChild4" presStyleCnt="0"/>
      <dgm:spPr/>
    </dgm:pt>
    <dgm:pt modelId="{996F293D-C0F5-447C-9419-4BABAF1982AD}" type="pres">
      <dgm:prSet presAssocID="{00B0CB19-26B2-4CF8-BC27-14BC87B4CCC0}" presName="hierChild5" presStyleCnt="0"/>
      <dgm:spPr/>
    </dgm:pt>
    <dgm:pt modelId="{7A87F6B2-F5E2-42DD-86BD-FD4D7286A875}" type="pres">
      <dgm:prSet presAssocID="{0BA8B5EC-744E-47BF-96F9-92B818AA6C66}" presName="Name35" presStyleLbl="parChTrans1D2" presStyleIdx="3" presStyleCnt="6"/>
      <dgm:spPr/>
    </dgm:pt>
    <dgm:pt modelId="{65911DCE-7DF7-4CA1-AD4A-A1BB65DFA013}" type="pres">
      <dgm:prSet presAssocID="{7B8DB25F-117C-41FB-968A-213D6287AAAD}" presName="hierRoot2" presStyleCnt="0">
        <dgm:presLayoutVars>
          <dgm:hierBranch/>
        </dgm:presLayoutVars>
      </dgm:prSet>
      <dgm:spPr/>
    </dgm:pt>
    <dgm:pt modelId="{FFBD8E5D-A478-4422-BC47-56550BF821C8}" type="pres">
      <dgm:prSet presAssocID="{7B8DB25F-117C-41FB-968A-213D6287AAAD}" presName="rootComposite" presStyleCnt="0"/>
      <dgm:spPr/>
    </dgm:pt>
    <dgm:pt modelId="{D3B5CEEA-A773-4E55-9DAA-F52F48F3F522}" type="pres">
      <dgm:prSet presAssocID="{7B8DB25F-117C-41FB-968A-213D6287AAAD}" presName="rootText" presStyleLbl="node2" presStyleIdx="3" presStyleCnt="6">
        <dgm:presLayoutVars>
          <dgm:chPref val="3"/>
        </dgm:presLayoutVars>
      </dgm:prSet>
      <dgm:spPr/>
    </dgm:pt>
    <dgm:pt modelId="{29FF9F27-D6E9-465B-B6A6-301A478FDB9B}" type="pres">
      <dgm:prSet presAssocID="{7B8DB25F-117C-41FB-968A-213D6287AAAD}" presName="rootConnector" presStyleLbl="node2" presStyleIdx="3" presStyleCnt="6"/>
      <dgm:spPr/>
    </dgm:pt>
    <dgm:pt modelId="{79F8257F-B0C8-4475-900A-805C3797F24C}" type="pres">
      <dgm:prSet presAssocID="{7B8DB25F-117C-41FB-968A-213D6287AAAD}" presName="hierChild4" presStyleCnt="0"/>
      <dgm:spPr/>
    </dgm:pt>
    <dgm:pt modelId="{C85351CA-690F-4CC4-BF52-B98FFAC78694}" type="pres">
      <dgm:prSet presAssocID="{7B8DB25F-117C-41FB-968A-213D6287AAAD}" presName="hierChild5" presStyleCnt="0"/>
      <dgm:spPr/>
    </dgm:pt>
    <dgm:pt modelId="{21E13D43-8C42-4813-B080-7132A4042F19}" type="pres">
      <dgm:prSet presAssocID="{92F7B11F-44FD-4520-A0FA-455D503E6610}" presName="Name35" presStyleLbl="parChTrans1D2" presStyleIdx="4" presStyleCnt="6"/>
      <dgm:spPr/>
    </dgm:pt>
    <dgm:pt modelId="{D92EDF3B-E9BA-4165-A0B8-3CA11A5243F7}" type="pres">
      <dgm:prSet presAssocID="{E8B2B62A-1C86-4A29-895C-C939632123CD}" presName="hierRoot2" presStyleCnt="0">
        <dgm:presLayoutVars>
          <dgm:hierBranch/>
        </dgm:presLayoutVars>
      </dgm:prSet>
      <dgm:spPr/>
    </dgm:pt>
    <dgm:pt modelId="{7F251CCE-E6AE-4F25-AAD5-FA69A0EBE415}" type="pres">
      <dgm:prSet presAssocID="{E8B2B62A-1C86-4A29-895C-C939632123CD}" presName="rootComposite" presStyleCnt="0"/>
      <dgm:spPr/>
    </dgm:pt>
    <dgm:pt modelId="{9C531859-34EF-4668-8C56-5D946BDC6996}" type="pres">
      <dgm:prSet presAssocID="{E8B2B62A-1C86-4A29-895C-C939632123CD}" presName="rootText" presStyleLbl="node2" presStyleIdx="4" presStyleCnt="6">
        <dgm:presLayoutVars>
          <dgm:chPref val="3"/>
        </dgm:presLayoutVars>
      </dgm:prSet>
      <dgm:spPr/>
    </dgm:pt>
    <dgm:pt modelId="{89DABA10-ED56-4F58-A8C5-B5DEF6FD21FF}" type="pres">
      <dgm:prSet presAssocID="{E8B2B62A-1C86-4A29-895C-C939632123CD}" presName="rootConnector" presStyleLbl="node2" presStyleIdx="4" presStyleCnt="6"/>
      <dgm:spPr/>
    </dgm:pt>
    <dgm:pt modelId="{719AF1AE-5170-494A-BE3B-DD798C0DDBF5}" type="pres">
      <dgm:prSet presAssocID="{E8B2B62A-1C86-4A29-895C-C939632123CD}" presName="hierChild4" presStyleCnt="0"/>
      <dgm:spPr/>
    </dgm:pt>
    <dgm:pt modelId="{54B64353-04EA-401F-8284-849FA360473C}" type="pres">
      <dgm:prSet presAssocID="{E8B2B62A-1C86-4A29-895C-C939632123CD}" presName="hierChild5" presStyleCnt="0"/>
      <dgm:spPr/>
    </dgm:pt>
    <dgm:pt modelId="{0F53551A-9EB1-4A43-881A-974730E0B552}" type="pres">
      <dgm:prSet presAssocID="{473C193F-D6BB-456D-AFD2-29646444C352}" presName="Name35" presStyleLbl="parChTrans1D2" presStyleIdx="5" presStyleCnt="6"/>
      <dgm:spPr/>
    </dgm:pt>
    <dgm:pt modelId="{8D105B94-5A51-43FF-95D2-4148A9DEEE02}" type="pres">
      <dgm:prSet presAssocID="{26849B33-F1A8-4AC6-88E5-A438AD464D0F}" presName="hierRoot2" presStyleCnt="0">
        <dgm:presLayoutVars>
          <dgm:hierBranch/>
        </dgm:presLayoutVars>
      </dgm:prSet>
      <dgm:spPr/>
    </dgm:pt>
    <dgm:pt modelId="{F5A6B0C9-E708-439E-BD9F-D05741C5A8A6}" type="pres">
      <dgm:prSet presAssocID="{26849B33-F1A8-4AC6-88E5-A438AD464D0F}" presName="rootComposite" presStyleCnt="0"/>
      <dgm:spPr/>
    </dgm:pt>
    <dgm:pt modelId="{9D2C1B2E-D241-4F92-ABBB-147D1376613A}" type="pres">
      <dgm:prSet presAssocID="{26849B33-F1A8-4AC6-88E5-A438AD464D0F}" presName="rootText" presStyleLbl="node2" presStyleIdx="5" presStyleCnt="6">
        <dgm:presLayoutVars>
          <dgm:chPref val="3"/>
        </dgm:presLayoutVars>
      </dgm:prSet>
      <dgm:spPr/>
    </dgm:pt>
    <dgm:pt modelId="{6F5ABF78-49B8-4427-ADC9-E54A323F52C8}" type="pres">
      <dgm:prSet presAssocID="{26849B33-F1A8-4AC6-88E5-A438AD464D0F}" presName="rootConnector" presStyleLbl="node2" presStyleIdx="5" presStyleCnt="6"/>
      <dgm:spPr/>
    </dgm:pt>
    <dgm:pt modelId="{03A9C4B6-8753-4F36-A843-FA95144D1230}" type="pres">
      <dgm:prSet presAssocID="{26849B33-F1A8-4AC6-88E5-A438AD464D0F}" presName="hierChild4" presStyleCnt="0"/>
      <dgm:spPr/>
    </dgm:pt>
    <dgm:pt modelId="{9EFD7F27-59D3-4B35-BE0C-C7AFE85FE482}" type="pres">
      <dgm:prSet presAssocID="{26849B33-F1A8-4AC6-88E5-A438AD464D0F}" presName="hierChild5" presStyleCnt="0"/>
      <dgm:spPr/>
    </dgm:pt>
    <dgm:pt modelId="{8A7BD70E-B6AA-49E9-960C-C287A61CCD7E}" type="pres">
      <dgm:prSet presAssocID="{A00CF4AA-5D76-4878-AD2A-075BD485951F}" presName="hierChild3" presStyleCnt="0"/>
      <dgm:spPr/>
    </dgm:pt>
  </dgm:ptLst>
  <dgm:cxnLst>
    <dgm:cxn modelId="{A5DD4401-20F1-490E-A91B-91CE6AB19F15}" srcId="{A00CF4AA-5D76-4878-AD2A-075BD485951F}" destId="{00B0CB19-26B2-4CF8-BC27-14BC87B4CCC0}" srcOrd="2" destOrd="0" parTransId="{D793A283-0B88-4914-83AB-D436BA0BEDF7}" sibTransId="{EF4BF852-285A-4A1C-9A71-3C07AEF3CF55}"/>
    <dgm:cxn modelId="{EE337705-45D6-4A3A-98BE-7871B4715F10}" srcId="{A00CF4AA-5D76-4878-AD2A-075BD485951F}" destId="{E7BAE1B5-413A-47D5-AA94-ADD8431A86CC}" srcOrd="0" destOrd="0" parTransId="{FC730988-B418-45D0-98AE-95F982BC0829}" sibTransId="{5667F3AB-28E3-407B-A846-3B5983E03693}"/>
    <dgm:cxn modelId="{A39E180A-FDBE-4FD0-BA07-43FB902CD584}" type="presOf" srcId="{E8B2B62A-1C86-4A29-895C-C939632123CD}" destId="{9C531859-34EF-4668-8C56-5D946BDC6996}" srcOrd="0" destOrd="0" presId="urn:microsoft.com/office/officeart/2005/8/layout/orgChart1"/>
    <dgm:cxn modelId="{9E071817-F01E-463D-A8E9-928F9B165530}" srcId="{A00CF4AA-5D76-4878-AD2A-075BD485951F}" destId="{26849B33-F1A8-4AC6-88E5-A438AD464D0F}" srcOrd="5" destOrd="0" parTransId="{473C193F-D6BB-456D-AFD2-29646444C352}" sibTransId="{1C6243B9-5CA2-442C-AF9B-D8769AB5F6DB}"/>
    <dgm:cxn modelId="{CA777137-B442-445B-B492-FFE413AC0651}" type="presOf" srcId="{FC730988-B418-45D0-98AE-95F982BC0829}" destId="{40E7FC82-4CA9-4378-BF65-10FA3A91068B}" srcOrd="0" destOrd="0" presId="urn:microsoft.com/office/officeart/2005/8/layout/orgChart1"/>
    <dgm:cxn modelId="{B0ED5240-91C0-40C9-83C2-615ACDACA34D}" type="presOf" srcId="{17B1865D-6854-4BD5-A4B0-CC1F8C5A6B70}" destId="{32F8D976-18A7-45A7-A267-4F5EB0D97024}" srcOrd="1" destOrd="0" presId="urn:microsoft.com/office/officeart/2005/8/layout/orgChart1"/>
    <dgm:cxn modelId="{D2D2465D-4CA3-4B2B-B1B0-333287A227E5}" type="presOf" srcId="{17B1865D-6854-4BD5-A4B0-CC1F8C5A6B70}" destId="{251B8A00-130F-4ABA-9B38-91BB2A1EC9EF}" srcOrd="0" destOrd="0" presId="urn:microsoft.com/office/officeart/2005/8/layout/orgChart1"/>
    <dgm:cxn modelId="{DA3F1965-C9A9-4C5E-8133-A0D0DDAACB43}" type="presOf" srcId="{473C193F-D6BB-456D-AFD2-29646444C352}" destId="{0F53551A-9EB1-4A43-881A-974730E0B552}" srcOrd="0" destOrd="0" presId="urn:microsoft.com/office/officeart/2005/8/layout/orgChart1"/>
    <dgm:cxn modelId="{984DC945-5B5F-4141-8AB6-03D48C2984F9}" type="presOf" srcId="{00B0CB19-26B2-4CF8-BC27-14BC87B4CCC0}" destId="{C1FEF898-A584-408A-9F0D-4202DAC7A1E8}" srcOrd="1" destOrd="0" presId="urn:microsoft.com/office/officeart/2005/8/layout/orgChart1"/>
    <dgm:cxn modelId="{95B5D468-5115-44AF-BACA-3612E1A5E32D}" type="presOf" srcId="{8218E4B5-FCE2-40B5-8AEC-2B24E9AC39A1}" destId="{0ED17284-5964-411A-8788-1F736F1EA5C6}" srcOrd="0" destOrd="0" presId="urn:microsoft.com/office/officeart/2005/8/layout/orgChart1"/>
    <dgm:cxn modelId="{85DB1670-4572-4895-9722-7CE9EC4D0F1F}" type="presOf" srcId="{A00CF4AA-5D76-4878-AD2A-075BD485951F}" destId="{1983D6F1-DFE3-483A-9759-CEBAE6199E7B}" srcOrd="1" destOrd="0" presId="urn:microsoft.com/office/officeart/2005/8/layout/orgChart1"/>
    <dgm:cxn modelId="{29E9FF75-F4D7-4863-8223-B210D3420A2E}" type="presOf" srcId="{00B0CB19-26B2-4CF8-BC27-14BC87B4CCC0}" destId="{A1DB50C8-D099-44F4-8597-7904EC7A5E36}" srcOrd="0" destOrd="0" presId="urn:microsoft.com/office/officeart/2005/8/layout/orgChart1"/>
    <dgm:cxn modelId="{B8602481-2962-4ED3-9E9B-6370ECB905FA}" srcId="{A00CF4AA-5D76-4878-AD2A-075BD485951F}" destId="{17B1865D-6854-4BD5-A4B0-CC1F8C5A6B70}" srcOrd="1" destOrd="0" parTransId="{00569241-0314-4432-A023-78EE20B5F13A}" sibTransId="{5B7D7EA7-3D6E-4FCA-81E7-02FC97154243}"/>
    <dgm:cxn modelId="{DB070683-761B-47F8-B2A2-F6F7390BD7C8}" type="presOf" srcId="{E8B2B62A-1C86-4A29-895C-C939632123CD}" destId="{89DABA10-ED56-4F58-A8C5-B5DEF6FD21FF}" srcOrd="1" destOrd="0" presId="urn:microsoft.com/office/officeart/2005/8/layout/orgChart1"/>
    <dgm:cxn modelId="{07EA3F9D-A587-40CB-B8BE-A5FD18BD79CD}" type="presOf" srcId="{A00CF4AA-5D76-4878-AD2A-075BD485951F}" destId="{1689F0F7-34A4-4503-B7C0-4456906B6C5E}" srcOrd="0" destOrd="0" presId="urn:microsoft.com/office/officeart/2005/8/layout/orgChart1"/>
    <dgm:cxn modelId="{F6CD869F-2325-496C-80BE-8F48A17FDD24}" type="presOf" srcId="{00569241-0314-4432-A023-78EE20B5F13A}" destId="{8287CDEA-1780-4395-9CD3-38603F2F552E}" srcOrd="0" destOrd="0" presId="urn:microsoft.com/office/officeart/2005/8/layout/orgChart1"/>
    <dgm:cxn modelId="{65518FA0-A64E-41A3-A1FB-2A47D808B8CA}" type="presOf" srcId="{E7BAE1B5-413A-47D5-AA94-ADD8431A86CC}" destId="{57E071D9-130A-46FC-8056-CEB7534D5598}" srcOrd="1" destOrd="0" presId="urn:microsoft.com/office/officeart/2005/8/layout/orgChart1"/>
    <dgm:cxn modelId="{C89768A3-5B24-457A-8FF1-0AEEE4551925}" type="presOf" srcId="{0BA8B5EC-744E-47BF-96F9-92B818AA6C66}" destId="{7A87F6B2-F5E2-42DD-86BD-FD4D7286A875}" srcOrd="0" destOrd="0" presId="urn:microsoft.com/office/officeart/2005/8/layout/orgChart1"/>
    <dgm:cxn modelId="{814825B6-48B5-450F-B81A-512743A2F881}" srcId="{A00CF4AA-5D76-4878-AD2A-075BD485951F}" destId="{E8B2B62A-1C86-4A29-895C-C939632123CD}" srcOrd="4" destOrd="0" parTransId="{92F7B11F-44FD-4520-A0FA-455D503E6610}" sibTransId="{3EF8BAE7-ED3D-4286-A99E-1B733AF4C26E}"/>
    <dgm:cxn modelId="{C5F11EBF-04E7-4E37-BDFF-F776FB4EF254}" type="presOf" srcId="{7B8DB25F-117C-41FB-968A-213D6287AAAD}" destId="{D3B5CEEA-A773-4E55-9DAA-F52F48F3F522}" srcOrd="0" destOrd="0" presId="urn:microsoft.com/office/officeart/2005/8/layout/orgChart1"/>
    <dgm:cxn modelId="{859C67BF-8FAB-4B23-AE98-DB1F041960B7}" type="presOf" srcId="{26849B33-F1A8-4AC6-88E5-A438AD464D0F}" destId="{9D2C1B2E-D241-4F92-ABBB-147D1376613A}" srcOrd="0" destOrd="0" presId="urn:microsoft.com/office/officeart/2005/8/layout/orgChart1"/>
    <dgm:cxn modelId="{4D2F08D5-1D70-4097-B585-87585C096FB3}" type="presOf" srcId="{7B8DB25F-117C-41FB-968A-213D6287AAAD}" destId="{29FF9F27-D6E9-465B-B6A6-301A478FDB9B}" srcOrd="1" destOrd="0" presId="urn:microsoft.com/office/officeart/2005/8/layout/orgChart1"/>
    <dgm:cxn modelId="{1B9D9BD6-0B06-4A05-A7CF-CE5E018B5D11}" srcId="{8218E4B5-FCE2-40B5-8AEC-2B24E9AC39A1}" destId="{A00CF4AA-5D76-4878-AD2A-075BD485951F}" srcOrd="0" destOrd="0" parTransId="{DAE92CDD-C5D5-4FEC-BE12-2B87D2FD138F}" sibTransId="{5EB07CB2-2A54-4D5D-A720-35F319444EBC}"/>
    <dgm:cxn modelId="{5CD086EC-AE77-4E80-8682-FBFCD5B9523F}" srcId="{A00CF4AA-5D76-4878-AD2A-075BD485951F}" destId="{7B8DB25F-117C-41FB-968A-213D6287AAAD}" srcOrd="3" destOrd="0" parTransId="{0BA8B5EC-744E-47BF-96F9-92B818AA6C66}" sibTransId="{778FBB2E-1C6F-4251-96D8-D61AD334686F}"/>
    <dgm:cxn modelId="{AD7618EF-BAF8-430A-BE97-E3352BF9F93D}" type="presOf" srcId="{D793A283-0B88-4914-83AB-D436BA0BEDF7}" destId="{BD7AEF83-9677-486A-A7D8-C7D4D00394D8}" srcOrd="0" destOrd="0" presId="urn:microsoft.com/office/officeart/2005/8/layout/orgChart1"/>
    <dgm:cxn modelId="{0A20EEF6-819B-4C94-9A2E-41A2376E910E}" type="presOf" srcId="{E7BAE1B5-413A-47D5-AA94-ADD8431A86CC}" destId="{E1AB6ED5-D0BC-4F3F-8643-6CB85B90B150}" srcOrd="0" destOrd="0" presId="urn:microsoft.com/office/officeart/2005/8/layout/orgChart1"/>
    <dgm:cxn modelId="{1E6505F8-6B89-41FF-8C85-8855B9765AF7}" type="presOf" srcId="{26849B33-F1A8-4AC6-88E5-A438AD464D0F}" destId="{6F5ABF78-49B8-4427-ADC9-E54A323F52C8}" srcOrd="1" destOrd="0" presId="urn:microsoft.com/office/officeart/2005/8/layout/orgChart1"/>
    <dgm:cxn modelId="{1793CFFD-4567-46CD-B5A5-5C5FF7B28283}" type="presOf" srcId="{92F7B11F-44FD-4520-A0FA-455D503E6610}" destId="{21E13D43-8C42-4813-B080-7132A4042F19}" srcOrd="0" destOrd="0" presId="urn:microsoft.com/office/officeart/2005/8/layout/orgChart1"/>
    <dgm:cxn modelId="{48C20FFB-FDC1-42AC-BF50-611D5415FFE7}" type="presParOf" srcId="{0ED17284-5964-411A-8788-1F736F1EA5C6}" destId="{FC4770BB-4021-457A-8B31-5C1514C10E72}" srcOrd="0" destOrd="0" presId="urn:microsoft.com/office/officeart/2005/8/layout/orgChart1"/>
    <dgm:cxn modelId="{FC955912-5AA0-4263-AAE9-46C512E1660E}" type="presParOf" srcId="{FC4770BB-4021-457A-8B31-5C1514C10E72}" destId="{AE33D36C-FDDD-4D20-9ABE-793C51A1F12B}" srcOrd="0" destOrd="0" presId="urn:microsoft.com/office/officeart/2005/8/layout/orgChart1"/>
    <dgm:cxn modelId="{CB199DA4-DEEA-4F2C-99BC-B0271903AD7E}" type="presParOf" srcId="{AE33D36C-FDDD-4D20-9ABE-793C51A1F12B}" destId="{1689F0F7-34A4-4503-B7C0-4456906B6C5E}" srcOrd="0" destOrd="0" presId="urn:microsoft.com/office/officeart/2005/8/layout/orgChart1"/>
    <dgm:cxn modelId="{466CA902-8C03-4DBC-9D07-7B85D2B8063E}" type="presParOf" srcId="{AE33D36C-FDDD-4D20-9ABE-793C51A1F12B}" destId="{1983D6F1-DFE3-483A-9759-CEBAE6199E7B}" srcOrd="1" destOrd="0" presId="urn:microsoft.com/office/officeart/2005/8/layout/orgChart1"/>
    <dgm:cxn modelId="{7CE57FC1-83DA-4083-880D-B7F139833466}" type="presParOf" srcId="{FC4770BB-4021-457A-8B31-5C1514C10E72}" destId="{F587E6CF-6555-44BB-B672-AC65C39969EA}" srcOrd="1" destOrd="0" presId="urn:microsoft.com/office/officeart/2005/8/layout/orgChart1"/>
    <dgm:cxn modelId="{3CF5CE46-FB2F-4C88-A942-B6936B05A112}" type="presParOf" srcId="{F587E6CF-6555-44BB-B672-AC65C39969EA}" destId="{40E7FC82-4CA9-4378-BF65-10FA3A91068B}" srcOrd="0" destOrd="0" presId="urn:microsoft.com/office/officeart/2005/8/layout/orgChart1"/>
    <dgm:cxn modelId="{A4B522AC-32B2-4CAC-B3CD-0FCB04AA477F}" type="presParOf" srcId="{F587E6CF-6555-44BB-B672-AC65C39969EA}" destId="{58A9C2FF-12C7-47EA-972D-E8F49DDE04C0}" srcOrd="1" destOrd="0" presId="urn:microsoft.com/office/officeart/2005/8/layout/orgChart1"/>
    <dgm:cxn modelId="{81CE5292-3AF0-4EF4-8F45-FA6783039E12}" type="presParOf" srcId="{58A9C2FF-12C7-47EA-972D-E8F49DDE04C0}" destId="{2D36B396-ABE5-4D31-B5C6-94D481D614C1}" srcOrd="0" destOrd="0" presId="urn:microsoft.com/office/officeart/2005/8/layout/orgChart1"/>
    <dgm:cxn modelId="{4BB2DB78-E158-4D1E-8B28-CA2C96E9E398}" type="presParOf" srcId="{2D36B396-ABE5-4D31-B5C6-94D481D614C1}" destId="{E1AB6ED5-D0BC-4F3F-8643-6CB85B90B150}" srcOrd="0" destOrd="0" presId="urn:microsoft.com/office/officeart/2005/8/layout/orgChart1"/>
    <dgm:cxn modelId="{A0A86E76-E6E8-4441-8240-BFD424B3B4B5}" type="presParOf" srcId="{2D36B396-ABE5-4D31-B5C6-94D481D614C1}" destId="{57E071D9-130A-46FC-8056-CEB7534D5598}" srcOrd="1" destOrd="0" presId="urn:microsoft.com/office/officeart/2005/8/layout/orgChart1"/>
    <dgm:cxn modelId="{6F8626CE-4F4C-43B6-9CB0-55C09ECB2F36}" type="presParOf" srcId="{58A9C2FF-12C7-47EA-972D-E8F49DDE04C0}" destId="{B8EE5AC4-7929-4853-BFFD-DEAF5FB44BA0}" srcOrd="1" destOrd="0" presId="urn:microsoft.com/office/officeart/2005/8/layout/orgChart1"/>
    <dgm:cxn modelId="{E518FC5F-9163-457B-86B2-C0F4D7BE55FC}" type="presParOf" srcId="{58A9C2FF-12C7-47EA-972D-E8F49DDE04C0}" destId="{DFB1C795-7CA1-4036-87AD-9959BC3CE5D0}" srcOrd="2" destOrd="0" presId="urn:microsoft.com/office/officeart/2005/8/layout/orgChart1"/>
    <dgm:cxn modelId="{603AE9F5-B901-4465-835E-043AB6EAA589}" type="presParOf" srcId="{F587E6CF-6555-44BB-B672-AC65C39969EA}" destId="{8287CDEA-1780-4395-9CD3-38603F2F552E}" srcOrd="2" destOrd="0" presId="urn:microsoft.com/office/officeart/2005/8/layout/orgChart1"/>
    <dgm:cxn modelId="{79293943-FBAE-4FD1-8FAB-69262D25D562}" type="presParOf" srcId="{F587E6CF-6555-44BB-B672-AC65C39969EA}" destId="{C1EAE6BE-C967-4A61-944D-F1085CE8BBDD}" srcOrd="3" destOrd="0" presId="urn:microsoft.com/office/officeart/2005/8/layout/orgChart1"/>
    <dgm:cxn modelId="{D3A9BEC6-37A1-44F9-BBB4-5B9A3FE9C746}" type="presParOf" srcId="{C1EAE6BE-C967-4A61-944D-F1085CE8BBDD}" destId="{F87F0321-0A42-43C3-BE33-43E8EE5BF266}" srcOrd="0" destOrd="0" presId="urn:microsoft.com/office/officeart/2005/8/layout/orgChart1"/>
    <dgm:cxn modelId="{0F98B5B1-4F2E-4CC9-A89B-70AC892C9F72}" type="presParOf" srcId="{F87F0321-0A42-43C3-BE33-43E8EE5BF266}" destId="{251B8A00-130F-4ABA-9B38-91BB2A1EC9EF}" srcOrd="0" destOrd="0" presId="urn:microsoft.com/office/officeart/2005/8/layout/orgChart1"/>
    <dgm:cxn modelId="{FDD04B64-FB7F-4F64-960C-1826E5E061CA}" type="presParOf" srcId="{F87F0321-0A42-43C3-BE33-43E8EE5BF266}" destId="{32F8D976-18A7-45A7-A267-4F5EB0D97024}" srcOrd="1" destOrd="0" presId="urn:microsoft.com/office/officeart/2005/8/layout/orgChart1"/>
    <dgm:cxn modelId="{2C4CEF23-341B-4028-BF3B-E6DA2F052963}" type="presParOf" srcId="{C1EAE6BE-C967-4A61-944D-F1085CE8BBDD}" destId="{5C67EF86-A7D0-4B04-8606-926CFA28FC87}" srcOrd="1" destOrd="0" presId="urn:microsoft.com/office/officeart/2005/8/layout/orgChart1"/>
    <dgm:cxn modelId="{0492853E-BC79-46A9-87E1-D1E6DBB6A2DD}" type="presParOf" srcId="{C1EAE6BE-C967-4A61-944D-F1085CE8BBDD}" destId="{45266F00-95F1-4EC5-B616-A044BDF04DB4}" srcOrd="2" destOrd="0" presId="urn:microsoft.com/office/officeart/2005/8/layout/orgChart1"/>
    <dgm:cxn modelId="{929C45A9-BDA4-40C9-BE61-EEFCD74EEE77}" type="presParOf" srcId="{F587E6CF-6555-44BB-B672-AC65C39969EA}" destId="{BD7AEF83-9677-486A-A7D8-C7D4D00394D8}" srcOrd="4" destOrd="0" presId="urn:microsoft.com/office/officeart/2005/8/layout/orgChart1"/>
    <dgm:cxn modelId="{6AF4C068-501F-4A55-A298-87D86607FD94}" type="presParOf" srcId="{F587E6CF-6555-44BB-B672-AC65C39969EA}" destId="{8CB3C240-C3F2-4E4D-AF4A-7D70F3EFA8EC}" srcOrd="5" destOrd="0" presId="urn:microsoft.com/office/officeart/2005/8/layout/orgChart1"/>
    <dgm:cxn modelId="{55EC1A65-6FA4-4241-9A71-0B709911C2A7}" type="presParOf" srcId="{8CB3C240-C3F2-4E4D-AF4A-7D70F3EFA8EC}" destId="{48B44C45-48E2-4569-A4A2-095459E13887}" srcOrd="0" destOrd="0" presId="urn:microsoft.com/office/officeart/2005/8/layout/orgChart1"/>
    <dgm:cxn modelId="{E6F00E25-3DAA-4390-B807-5829B03AEDBC}" type="presParOf" srcId="{48B44C45-48E2-4569-A4A2-095459E13887}" destId="{A1DB50C8-D099-44F4-8597-7904EC7A5E36}" srcOrd="0" destOrd="0" presId="urn:microsoft.com/office/officeart/2005/8/layout/orgChart1"/>
    <dgm:cxn modelId="{1DB11E9C-9A5B-409B-9AD5-0D886A106A4E}" type="presParOf" srcId="{48B44C45-48E2-4569-A4A2-095459E13887}" destId="{C1FEF898-A584-408A-9F0D-4202DAC7A1E8}" srcOrd="1" destOrd="0" presId="urn:microsoft.com/office/officeart/2005/8/layout/orgChart1"/>
    <dgm:cxn modelId="{3AF4D366-A323-4D6E-9F38-F55B76E8B605}" type="presParOf" srcId="{8CB3C240-C3F2-4E4D-AF4A-7D70F3EFA8EC}" destId="{F1BBAC06-5863-4881-937A-78C752357BCB}" srcOrd="1" destOrd="0" presId="urn:microsoft.com/office/officeart/2005/8/layout/orgChart1"/>
    <dgm:cxn modelId="{36EF7FFE-E9D2-4837-A2F1-C8B3E9871965}" type="presParOf" srcId="{8CB3C240-C3F2-4E4D-AF4A-7D70F3EFA8EC}" destId="{996F293D-C0F5-447C-9419-4BABAF1982AD}" srcOrd="2" destOrd="0" presId="urn:microsoft.com/office/officeart/2005/8/layout/orgChart1"/>
    <dgm:cxn modelId="{E208DE53-D306-4F97-853F-DD7BA8B6F838}" type="presParOf" srcId="{F587E6CF-6555-44BB-B672-AC65C39969EA}" destId="{7A87F6B2-F5E2-42DD-86BD-FD4D7286A875}" srcOrd="6" destOrd="0" presId="urn:microsoft.com/office/officeart/2005/8/layout/orgChart1"/>
    <dgm:cxn modelId="{367B0AD9-3A87-4881-BBB1-6F1A5D24F3BC}" type="presParOf" srcId="{F587E6CF-6555-44BB-B672-AC65C39969EA}" destId="{65911DCE-7DF7-4CA1-AD4A-A1BB65DFA013}" srcOrd="7" destOrd="0" presId="urn:microsoft.com/office/officeart/2005/8/layout/orgChart1"/>
    <dgm:cxn modelId="{4116CDA5-BD98-46F9-AC65-71399DC663D4}" type="presParOf" srcId="{65911DCE-7DF7-4CA1-AD4A-A1BB65DFA013}" destId="{FFBD8E5D-A478-4422-BC47-56550BF821C8}" srcOrd="0" destOrd="0" presId="urn:microsoft.com/office/officeart/2005/8/layout/orgChart1"/>
    <dgm:cxn modelId="{A647DC8B-C689-4071-B2A1-31E0D530FC40}" type="presParOf" srcId="{FFBD8E5D-A478-4422-BC47-56550BF821C8}" destId="{D3B5CEEA-A773-4E55-9DAA-F52F48F3F522}" srcOrd="0" destOrd="0" presId="urn:microsoft.com/office/officeart/2005/8/layout/orgChart1"/>
    <dgm:cxn modelId="{3219A3DC-C65C-41CF-A907-C4943E4220D3}" type="presParOf" srcId="{FFBD8E5D-A478-4422-BC47-56550BF821C8}" destId="{29FF9F27-D6E9-465B-B6A6-301A478FDB9B}" srcOrd="1" destOrd="0" presId="urn:microsoft.com/office/officeart/2005/8/layout/orgChart1"/>
    <dgm:cxn modelId="{AF1636B1-8884-4247-862C-DE516A695B5C}" type="presParOf" srcId="{65911DCE-7DF7-4CA1-AD4A-A1BB65DFA013}" destId="{79F8257F-B0C8-4475-900A-805C3797F24C}" srcOrd="1" destOrd="0" presId="urn:microsoft.com/office/officeart/2005/8/layout/orgChart1"/>
    <dgm:cxn modelId="{BAC58219-2FFF-493F-A2E3-9B2C3A69CEBA}" type="presParOf" srcId="{65911DCE-7DF7-4CA1-AD4A-A1BB65DFA013}" destId="{C85351CA-690F-4CC4-BF52-B98FFAC78694}" srcOrd="2" destOrd="0" presId="urn:microsoft.com/office/officeart/2005/8/layout/orgChart1"/>
    <dgm:cxn modelId="{AA856AD0-9D3A-45DC-BD93-04937C86B0B7}" type="presParOf" srcId="{F587E6CF-6555-44BB-B672-AC65C39969EA}" destId="{21E13D43-8C42-4813-B080-7132A4042F19}" srcOrd="8" destOrd="0" presId="urn:microsoft.com/office/officeart/2005/8/layout/orgChart1"/>
    <dgm:cxn modelId="{95A55109-9766-4758-BC71-614D473EBD49}" type="presParOf" srcId="{F587E6CF-6555-44BB-B672-AC65C39969EA}" destId="{D92EDF3B-E9BA-4165-A0B8-3CA11A5243F7}" srcOrd="9" destOrd="0" presId="urn:microsoft.com/office/officeart/2005/8/layout/orgChart1"/>
    <dgm:cxn modelId="{5AB34CE6-D8F8-43BC-9F2A-B285EFF91040}" type="presParOf" srcId="{D92EDF3B-E9BA-4165-A0B8-3CA11A5243F7}" destId="{7F251CCE-E6AE-4F25-AAD5-FA69A0EBE415}" srcOrd="0" destOrd="0" presId="urn:microsoft.com/office/officeart/2005/8/layout/orgChart1"/>
    <dgm:cxn modelId="{754914CB-4125-405C-AD43-8C4B0359DC74}" type="presParOf" srcId="{7F251CCE-E6AE-4F25-AAD5-FA69A0EBE415}" destId="{9C531859-34EF-4668-8C56-5D946BDC6996}" srcOrd="0" destOrd="0" presId="urn:microsoft.com/office/officeart/2005/8/layout/orgChart1"/>
    <dgm:cxn modelId="{E0DD2930-6C12-4F69-B433-A346B9AADBEF}" type="presParOf" srcId="{7F251CCE-E6AE-4F25-AAD5-FA69A0EBE415}" destId="{89DABA10-ED56-4F58-A8C5-B5DEF6FD21FF}" srcOrd="1" destOrd="0" presId="urn:microsoft.com/office/officeart/2005/8/layout/orgChart1"/>
    <dgm:cxn modelId="{4509FEB9-7B82-4780-B70F-BD1633F1423B}" type="presParOf" srcId="{D92EDF3B-E9BA-4165-A0B8-3CA11A5243F7}" destId="{719AF1AE-5170-494A-BE3B-DD798C0DDBF5}" srcOrd="1" destOrd="0" presId="urn:microsoft.com/office/officeart/2005/8/layout/orgChart1"/>
    <dgm:cxn modelId="{3957EF60-A8A5-48F9-9BF5-13E278664DDC}" type="presParOf" srcId="{D92EDF3B-E9BA-4165-A0B8-3CA11A5243F7}" destId="{54B64353-04EA-401F-8284-849FA360473C}" srcOrd="2" destOrd="0" presId="urn:microsoft.com/office/officeart/2005/8/layout/orgChart1"/>
    <dgm:cxn modelId="{6722E48F-DD9E-4113-8602-0CBC714BEB09}" type="presParOf" srcId="{F587E6CF-6555-44BB-B672-AC65C39969EA}" destId="{0F53551A-9EB1-4A43-881A-974730E0B552}" srcOrd="10" destOrd="0" presId="urn:microsoft.com/office/officeart/2005/8/layout/orgChart1"/>
    <dgm:cxn modelId="{18460A02-D6ED-43DB-A153-F528930DED4B}" type="presParOf" srcId="{F587E6CF-6555-44BB-B672-AC65C39969EA}" destId="{8D105B94-5A51-43FF-95D2-4148A9DEEE02}" srcOrd="11" destOrd="0" presId="urn:microsoft.com/office/officeart/2005/8/layout/orgChart1"/>
    <dgm:cxn modelId="{554D1EF7-3514-4ED2-B29A-9F4F5EECC172}" type="presParOf" srcId="{8D105B94-5A51-43FF-95D2-4148A9DEEE02}" destId="{F5A6B0C9-E708-439E-BD9F-D05741C5A8A6}" srcOrd="0" destOrd="0" presId="urn:microsoft.com/office/officeart/2005/8/layout/orgChart1"/>
    <dgm:cxn modelId="{79A9B853-AC65-4DA7-9608-D5B5857635BA}" type="presParOf" srcId="{F5A6B0C9-E708-439E-BD9F-D05741C5A8A6}" destId="{9D2C1B2E-D241-4F92-ABBB-147D1376613A}" srcOrd="0" destOrd="0" presId="urn:microsoft.com/office/officeart/2005/8/layout/orgChart1"/>
    <dgm:cxn modelId="{42E89C4D-E27B-4B05-BA78-EC2678A66E00}" type="presParOf" srcId="{F5A6B0C9-E708-439E-BD9F-D05741C5A8A6}" destId="{6F5ABF78-49B8-4427-ADC9-E54A323F52C8}" srcOrd="1" destOrd="0" presId="urn:microsoft.com/office/officeart/2005/8/layout/orgChart1"/>
    <dgm:cxn modelId="{C4963322-E019-41CF-9198-E37812F74EF9}" type="presParOf" srcId="{8D105B94-5A51-43FF-95D2-4148A9DEEE02}" destId="{03A9C4B6-8753-4F36-A843-FA95144D1230}" srcOrd="1" destOrd="0" presId="urn:microsoft.com/office/officeart/2005/8/layout/orgChart1"/>
    <dgm:cxn modelId="{2008B4AA-E4AE-4680-A812-5CCAB539F713}" type="presParOf" srcId="{8D105B94-5A51-43FF-95D2-4148A9DEEE02}" destId="{9EFD7F27-59D3-4B35-BE0C-C7AFE85FE482}" srcOrd="2" destOrd="0" presId="urn:microsoft.com/office/officeart/2005/8/layout/orgChart1"/>
    <dgm:cxn modelId="{FD290FF7-B98F-4782-945D-A7768A30BF0B}" type="presParOf" srcId="{FC4770BB-4021-457A-8B31-5C1514C10E72}" destId="{8A7BD70E-B6AA-49E9-960C-C287A61CCD7E}"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C76216-0D96-469C-B0F2-76AFBFE07A7F}" type="doc">
      <dgm:prSet loTypeId="urn:microsoft.com/office/officeart/2005/8/layout/orgChart1" loCatId="hierarchy" qsTypeId="urn:microsoft.com/office/officeart/2005/8/quickstyle/simple1" qsCatId="simple" csTypeId="urn:microsoft.com/office/officeart/2005/8/colors/accent1_2" csCatId="accent1"/>
      <dgm:spPr/>
    </dgm:pt>
    <dgm:pt modelId="{986013B6-D4C5-4190-B27F-928A5AE018D1}">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Fizyczny ucisk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b="0" i="0" u="none" strike="noStrike" cap="none" normalizeH="0" baseline="0">
            <a:ln>
              <a:noFill/>
            </a:ln>
            <a:solidFill>
              <a:schemeClr val="tx1"/>
            </a:solidFill>
            <a:effectLst/>
            <a:latin typeface="Arial" charset="0"/>
            <a:cs typeface="Arial" charset="0"/>
          </a:endParaRPr>
        </a:p>
      </dgm:t>
    </dgm:pt>
    <dgm:pt modelId="{53425A00-A422-4426-B450-A0811173D407}" type="parTrans" cxnId="{3A22E333-2EE9-4709-BD80-F6939C510672}">
      <dgm:prSet/>
      <dgm:spPr/>
    </dgm:pt>
    <dgm:pt modelId="{E42607C1-6744-4DB2-B98D-C525118597E6}" type="sibTrans" cxnId="{3A22E333-2EE9-4709-BD80-F6939C510672}">
      <dgm:prSet/>
      <dgm:spPr/>
    </dgm:pt>
    <dgm:pt modelId="{83D40A68-80B6-4FAA-B126-813F60EDAEC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Ucisk zewnętrzny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powstaje na skutek</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okresowego, ciągłego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kontaktu tkanek</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miękkich z twardymi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obiektami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technicznymi</a:t>
          </a:r>
        </a:p>
      </dgm:t>
    </dgm:pt>
    <dgm:pt modelId="{ABCACB59-00A0-470A-A452-60D716718861}" type="parTrans" cxnId="{8481F037-63E3-4110-8102-08FC158ED68F}">
      <dgm:prSet/>
      <dgm:spPr/>
    </dgm:pt>
    <dgm:pt modelId="{EEF1F85E-AEB1-438F-A230-AD39EAB4A087}" type="sibTrans" cxnId="{8481F037-63E3-4110-8102-08FC158ED68F}">
      <dgm:prSet/>
      <dgm:spPr/>
    </dgm:pt>
    <dgm:pt modelId="{90E8574A-5AF4-45A3-8DCC-94A6D2B65385}">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Ucisk wewnętrzny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powstaje podczas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utrzymywania pozycji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statycznych 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użyciem siły</a:t>
          </a:r>
        </a:p>
      </dgm:t>
    </dgm:pt>
    <dgm:pt modelId="{2D10B27A-EEBC-444D-9B4F-CE66D2D7D139}" type="parTrans" cxnId="{8137CCEF-CF8B-4962-9516-86FEE792C864}">
      <dgm:prSet/>
      <dgm:spPr/>
    </dgm:pt>
    <dgm:pt modelId="{48E87DA1-C942-471B-9B30-A80194955FE9}" type="sibTrans" cxnId="{8137CCEF-CF8B-4962-9516-86FEE792C864}">
      <dgm:prSet/>
      <dgm:spPr/>
    </dgm:pt>
    <dgm:pt modelId="{D77F4E4F-7A10-4F91-ABDE-DD9E7DFB320B}" type="pres">
      <dgm:prSet presAssocID="{D9C76216-0D96-469C-B0F2-76AFBFE07A7F}" presName="hierChild1" presStyleCnt="0">
        <dgm:presLayoutVars>
          <dgm:orgChart val="1"/>
          <dgm:chPref val="1"/>
          <dgm:dir/>
          <dgm:animOne val="branch"/>
          <dgm:animLvl val="lvl"/>
          <dgm:resizeHandles/>
        </dgm:presLayoutVars>
      </dgm:prSet>
      <dgm:spPr/>
    </dgm:pt>
    <dgm:pt modelId="{491B626F-6BE9-434E-B752-FEE808F7AD06}" type="pres">
      <dgm:prSet presAssocID="{986013B6-D4C5-4190-B27F-928A5AE018D1}" presName="hierRoot1" presStyleCnt="0">
        <dgm:presLayoutVars>
          <dgm:hierBranch/>
        </dgm:presLayoutVars>
      </dgm:prSet>
      <dgm:spPr/>
    </dgm:pt>
    <dgm:pt modelId="{6D60B908-308E-41E7-AAF0-8E7824344456}" type="pres">
      <dgm:prSet presAssocID="{986013B6-D4C5-4190-B27F-928A5AE018D1}" presName="rootComposite1" presStyleCnt="0"/>
      <dgm:spPr/>
    </dgm:pt>
    <dgm:pt modelId="{E9E9607D-E9C5-4FA1-927C-C16C24806AB1}" type="pres">
      <dgm:prSet presAssocID="{986013B6-D4C5-4190-B27F-928A5AE018D1}" presName="rootText1" presStyleLbl="node0" presStyleIdx="0" presStyleCnt="1">
        <dgm:presLayoutVars>
          <dgm:chPref val="3"/>
        </dgm:presLayoutVars>
      </dgm:prSet>
      <dgm:spPr/>
    </dgm:pt>
    <dgm:pt modelId="{3D948047-7646-40E7-89A5-C93BE7B82A8D}" type="pres">
      <dgm:prSet presAssocID="{986013B6-D4C5-4190-B27F-928A5AE018D1}" presName="rootConnector1" presStyleLbl="node1" presStyleIdx="0" presStyleCnt="0"/>
      <dgm:spPr/>
    </dgm:pt>
    <dgm:pt modelId="{EFB079F5-43BA-42DF-8BE7-BEB9E5443CAB}" type="pres">
      <dgm:prSet presAssocID="{986013B6-D4C5-4190-B27F-928A5AE018D1}" presName="hierChild2" presStyleCnt="0"/>
      <dgm:spPr/>
    </dgm:pt>
    <dgm:pt modelId="{11E61EDD-1F57-49F1-A7C0-62864F034DA7}" type="pres">
      <dgm:prSet presAssocID="{ABCACB59-00A0-470A-A452-60D716718861}" presName="Name35" presStyleLbl="parChTrans1D2" presStyleIdx="0" presStyleCnt="2"/>
      <dgm:spPr/>
    </dgm:pt>
    <dgm:pt modelId="{C7951AA4-A97A-4301-974E-4C20F03C2162}" type="pres">
      <dgm:prSet presAssocID="{83D40A68-80B6-4FAA-B126-813F60EDAEC0}" presName="hierRoot2" presStyleCnt="0">
        <dgm:presLayoutVars>
          <dgm:hierBranch/>
        </dgm:presLayoutVars>
      </dgm:prSet>
      <dgm:spPr/>
    </dgm:pt>
    <dgm:pt modelId="{8F50E838-AB47-493E-B0DB-98AE9CEEA880}" type="pres">
      <dgm:prSet presAssocID="{83D40A68-80B6-4FAA-B126-813F60EDAEC0}" presName="rootComposite" presStyleCnt="0"/>
      <dgm:spPr/>
    </dgm:pt>
    <dgm:pt modelId="{62FCF8DE-8BEE-4890-AC4F-DA58FE9C88F4}" type="pres">
      <dgm:prSet presAssocID="{83D40A68-80B6-4FAA-B126-813F60EDAEC0}" presName="rootText" presStyleLbl="node2" presStyleIdx="0" presStyleCnt="2">
        <dgm:presLayoutVars>
          <dgm:chPref val="3"/>
        </dgm:presLayoutVars>
      </dgm:prSet>
      <dgm:spPr/>
    </dgm:pt>
    <dgm:pt modelId="{C2367E37-B5DD-4BB3-BE86-362752CBEF73}" type="pres">
      <dgm:prSet presAssocID="{83D40A68-80B6-4FAA-B126-813F60EDAEC0}" presName="rootConnector" presStyleLbl="node2" presStyleIdx="0" presStyleCnt="2"/>
      <dgm:spPr/>
    </dgm:pt>
    <dgm:pt modelId="{27FEF744-8E8C-426C-AC00-CC32BC6157A2}" type="pres">
      <dgm:prSet presAssocID="{83D40A68-80B6-4FAA-B126-813F60EDAEC0}" presName="hierChild4" presStyleCnt="0"/>
      <dgm:spPr/>
    </dgm:pt>
    <dgm:pt modelId="{23B0F346-1807-418C-A138-F37441A482A9}" type="pres">
      <dgm:prSet presAssocID="{83D40A68-80B6-4FAA-B126-813F60EDAEC0}" presName="hierChild5" presStyleCnt="0"/>
      <dgm:spPr/>
    </dgm:pt>
    <dgm:pt modelId="{7765BE34-4721-46C6-AB14-36752EDA2108}" type="pres">
      <dgm:prSet presAssocID="{2D10B27A-EEBC-444D-9B4F-CE66D2D7D139}" presName="Name35" presStyleLbl="parChTrans1D2" presStyleIdx="1" presStyleCnt="2"/>
      <dgm:spPr/>
    </dgm:pt>
    <dgm:pt modelId="{4860994D-0D70-4406-B8F4-386377460E1A}" type="pres">
      <dgm:prSet presAssocID="{90E8574A-5AF4-45A3-8DCC-94A6D2B65385}" presName="hierRoot2" presStyleCnt="0">
        <dgm:presLayoutVars>
          <dgm:hierBranch/>
        </dgm:presLayoutVars>
      </dgm:prSet>
      <dgm:spPr/>
    </dgm:pt>
    <dgm:pt modelId="{8A10358D-7A95-4C99-BE80-65FB2492C7A3}" type="pres">
      <dgm:prSet presAssocID="{90E8574A-5AF4-45A3-8DCC-94A6D2B65385}" presName="rootComposite" presStyleCnt="0"/>
      <dgm:spPr/>
    </dgm:pt>
    <dgm:pt modelId="{74594672-5D62-4F2B-9D89-CE6CA2563AE5}" type="pres">
      <dgm:prSet presAssocID="{90E8574A-5AF4-45A3-8DCC-94A6D2B65385}" presName="rootText" presStyleLbl="node2" presStyleIdx="1" presStyleCnt="2">
        <dgm:presLayoutVars>
          <dgm:chPref val="3"/>
        </dgm:presLayoutVars>
      </dgm:prSet>
      <dgm:spPr/>
    </dgm:pt>
    <dgm:pt modelId="{D09E3504-9CB8-436D-AC68-49CB559C0FC4}" type="pres">
      <dgm:prSet presAssocID="{90E8574A-5AF4-45A3-8DCC-94A6D2B65385}" presName="rootConnector" presStyleLbl="node2" presStyleIdx="1" presStyleCnt="2"/>
      <dgm:spPr/>
    </dgm:pt>
    <dgm:pt modelId="{BA7B9AE4-1E49-419C-882B-25E6D31F3A6A}" type="pres">
      <dgm:prSet presAssocID="{90E8574A-5AF4-45A3-8DCC-94A6D2B65385}" presName="hierChild4" presStyleCnt="0"/>
      <dgm:spPr/>
    </dgm:pt>
    <dgm:pt modelId="{B9AF233E-AE25-4141-9190-54021AB92EDB}" type="pres">
      <dgm:prSet presAssocID="{90E8574A-5AF4-45A3-8DCC-94A6D2B65385}" presName="hierChild5" presStyleCnt="0"/>
      <dgm:spPr/>
    </dgm:pt>
    <dgm:pt modelId="{89ABA793-CDC3-4F90-8115-5A7BBA911C5B}" type="pres">
      <dgm:prSet presAssocID="{986013B6-D4C5-4190-B27F-928A5AE018D1}" presName="hierChild3" presStyleCnt="0"/>
      <dgm:spPr/>
    </dgm:pt>
  </dgm:ptLst>
  <dgm:cxnLst>
    <dgm:cxn modelId="{A2668B29-6FE1-4643-B336-104C4F5E79CC}" type="presOf" srcId="{83D40A68-80B6-4FAA-B126-813F60EDAEC0}" destId="{62FCF8DE-8BEE-4890-AC4F-DA58FE9C88F4}" srcOrd="0" destOrd="0" presId="urn:microsoft.com/office/officeart/2005/8/layout/orgChart1"/>
    <dgm:cxn modelId="{3A22E333-2EE9-4709-BD80-F6939C510672}" srcId="{D9C76216-0D96-469C-B0F2-76AFBFE07A7F}" destId="{986013B6-D4C5-4190-B27F-928A5AE018D1}" srcOrd="0" destOrd="0" parTransId="{53425A00-A422-4426-B450-A0811173D407}" sibTransId="{E42607C1-6744-4DB2-B98D-C525118597E6}"/>
    <dgm:cxn modelId="{8481F037-63E3-4110-8102-08FC158ED68F}" srcId="{986013B6-D4C5-4190-B27F-928A5AE018D1}" destId="{83D40A68-80B6-4FAA-B126-813F60EDAEC0}" srcOrd="0" destOrd="0" parTransId="{ABCACB59-00A0-470A-A452-60D716718861}" sibTransId="{EEF1F85E-AEB1-438F-A230-AD39EAB4A087}"/>
    <dgm:cxn modelId="{09904051-FE69-446C-B9E1-FB13AECD8137}" type="presOf" srcId="{2D10B27A-EEBC-444D-9B4F-CE66D2D7D139}" destId="{7765BE34-4721-46C6-AB14-36752EDA2108}" srcOrd="0" destOrd="0" presId="urn:microsoft.com/office/officeart/2005/8/layout/orgChart1"/>
    <dgm:cxn modelId="{AA03FE71-7E74-4103-9E72-1A5C52AFEB9D}" type="presOf" srcId="{986013B6-D4C5-4190-B27F-928A5AE018D1}" destId="{E9E9607D-E9C5-4FA1-927C-C16C24806AB1}" srcOrd="0" destOrd="0" presId="urn:microsoft.com/office/officeart/2005/8/layout/orgChart1"/>
    <dgm:cxn modelId="{5C86445A-BBCB-45B9-A286-16CF9C603DF1}" type="presOf" srcId="{83D40A68-80B6-4FAA-B126-813F60EDAEC0}" destId="{C2367E37-B5DD-4BB3-BE86-362752CBEF73}" srcOrd="1" destOrd="0" presId="urn:microsoft.com/office/officeart/2005/8/layout/orgChart1"/>
    <dgm:cxn modelId="{B269917B-888A-4E97-9AE7-611D3AF07D29}" type="presOf" srcId="{90E8574A-5AF4-45A3-8DCC-94A6D2B65385}" destId="{74594672-5D62-4F2B-9D89-CE6CA2563AE5}" srcOrd="0" destOrd="0" presId="urn:microsoft.com/office/officeart/2005/8/layout/orgChart1"/>
    <dgm:cxn modelId="{0478DC7E-B46D-4656-9D85-B35C978AC234}" type="presOf" srcId="{ABCACB59-00A0-470A-A452-60D716718861}" destId="{11E61EDD-1F57-49F1-A7C0-62864F034DA7}" srcOrd="0" destOrd="0" presId="urn:microsoft.com/office/officeart/2005/8/layout/orgChart1"/>
    <dgm:cxn modelId="{7013AF99-CB26-4986-9B4D-1DDA0EFBAF2F}" type="presOf" srcId="{90E8574A-5AF4-45A3-8DCC-94A6D2B65385}" destId="{D09E3504-9CB8-436D-AC68-49CB559C0FC4}" srcOrd="1" destOrd="0" presId="urn:microsoft.com/office/officeart/2005/8/layout/orgChart1"/>
    <dgm:cxn modelId="{2D64C3BF-41FD-4C6B-982D-24CA5FDF9641}" type="presOf" srcId="{986013B6-D4C5-4190-B27F-928A5AE018D1}" destId="{3D948047-7646-40E7-89A5-C93BE7B82A8D}" srcOrd="1" destOrd="0" presId="urn:microsoft.com/office/officeart/2005/8/layout/orgChart1"/>
    <dgm:cxn modelId="{8137CCEF-CF8B-4962-9516-86FEE792C864}" srcId="{986013B6-D4C5-4190-B27F-928A5AE018D1}" destId="{90E8574A-5AF4-45A3-8DCC-94A6D2B65385}" srcOrd="1" destOrd="0" parTransId="{2D10B27A-EEBC-444D-9B4F-CE66D2D7D139}" sibTransId="{48E87DA1-C942-471B-9B30-A80194955FE9}"/>
    <dgm:cxn modelId="{ED220AFC-F7A7-4232-BE0A-C6B697687F28}" type="presOf" srcId="{D9C76216-0D96-469C-B0F2-76AFBFE07A7F}" destId="{D77F4E4F-7A10-4F91-ABDE-DD9E7DFB320B}" srcOrd="0" destOrd="0" presId="urn:microsoft.com/office/officeart/2005/8/layout/orgChart1"/>
    <dgm:cxn modelId="{A3E0032D-4E1F-4427-BBF4-9FB853172A8A}" type="presParOf" srcId="{D77F4E4F-7A10-4F91-ABDE-DD9E7DFB320B}" destId="{491B626F-6BE9-434E-B752-FEE808F7AD06}" srcOrd="0" destOrd="0" presId="urn:microsoft.com/office/officeart/2005/8/layout/orgChart1"/>
    <dgm:cxn modelId="{D7FAE026-5FBA-46A3-8283-5454090858FF}" type="presParOf" srcId="{491B626F-6BE9-434E-B752-FEE808F7AD06}" destId="{6D60B908-308E-41E7-AAF0-8E7824344456}" srcOrd="0" destOrd="0" presId="urn:microsoft.com/office/officeart/2005/8/layout/orgChart1"/>
    <dgm:cxn modelId="{ED5A5686-DD9E-4517-9781-4AC01B78757E}" type="presParOf" srcId="{6D60B908-308E-41E7-AAF0-8E7824344456}" destId="{E9E9607D-E9C5-4FA1-927C-C16C24806AB1}" srcOrd="0" destOrd="0" presId="urn:microsoft.com/office/officeart/2005/8/layout/orgChart1"/>
    <dgm:cxn modelId="{75140A47-9BCF-4C47-92E8-C03E2B889225}" type="presParOf" srcId="{6D60B908-308E-41E7-AAF0-8E7824344456}" destId="{3D948047-7646-40E7-89A5-C93BE7B82A8D}" srcOrd="1" destOrd="0" presId="urn:microsoft.com/office/officeart/2005/8/layout/orgChart1"/>
    <dgm:cxn modelId="{A10CEEAE-0387-49C4-A84E-3A6B174808D9}" type="presParOf" srcId="{491B626F-6BE9-434E-B752-FEE808F7AD06}" destId="{EFB079F5-43BA-42DF-8BE7-BEB9E5443CAB}" srcOrd="1" destOrd="0" presId="urn:microsoft.com/office/officeart/2005/8/layout/orgChart1"/>
    <dgm:cxn modelId="{D1B28825-5A5B-4E7B-98D6-CADB72BE97CB}" type="presParOf" srcId="{EFB079F5-43BA-42DF-8BE7-BEB9E5443CAB}" destId="{11E61EDD-1F57-49F1-A7C0-62864F034DA7}" srcOrd="0" destOrd="0" presId="urn:microsoft.com/office/officeart/2005/8/layout/orgChart1"/>
    <dgm:cxn modelId="{8477A1C1-0362-4980-A56D-41E7B3997616}" type="presParOf" srcId="{EFB079F5-43BA-42DF-8BE7-BEB9E5443CAB}" destId="{C7951AA4-A97A-4301-974E-4C20F03C2162}" srcOrd="1" destOrd="0" presId="urn:microsoft.com/office/officeart/2005/8/layout/orgChart1"/>
    <dgm:cxn modelId="{6A27EAED-F268-47D0-88F6-D358538D7707}" type="presParOf" srcId="{C7951AA4-A97A-4301-974E-4C20F03C2162}" destId="{8F50E838-AB47-493E-B0DB-98AE9CEEA880}" srcOrd="0" destOrd="0" presId="urn:microsoft.com/office/officeart/2005/8/layout/orgChart1"/>
    <dgm:cxn modelId="{FD4EEA0E-8661-4CBB-987D-64D6A69AC740}" type="presParOf" srcId="{8F50E838-AB47-493E-B0DB-98AE9CEEA880}" destId="{62FCF8DE-8BEE-4890-AC4F-DA58FE9C88F4}" srcOrd="0" destOrd="0" presId="urn:microsoft.com/office/officeart/2005/8/layout/orgChart1"/>
    <dgm:cxn modelId="{5DF3231D-A236-47CF-BF46-238C8DB8E529}" type="presParOf" srcId="{8F50E838-AB47-493E-B0DB-98AE9CEEA880}" destId="{C2367E37-B5DD-4BB3-BE86-362752CBEF73}" srcOrd="1" destOrd="0" presId="urn:microsoft.com/office/officeart/2005/8/layout/orgChart1"/>
    <dgm:cxn modelId="{C88E775E-18B4-40EA-B9BF-A01A35528CEA}" type="presParOf" srcId="{C7951AA4-A97A-4301-974E-4C20F03C2162}" destId="{27FEF744-8E8C-426C-AC00-CC32BC6157A2}" srcOrd="1" destOrd="0" presId="urn:microsoft.com/office/officeart/2005/8/layout/orgChart1"/>
    <dgm:cxn modelId="{8EDC1812-ADAB-4B48-9451-63B47BCDDB93}" type="presParOf" srcId="{C7951AA4-A97A-4301-974E-4C20F03C2162}" destId="{23B0F346-1807-418C-A138-F37441A482A9}" srcOrd="2" destOrd="0" presId="urn:microsoft.com/office/officeart/2005/8/layout/orgChart1"/>
    <dgm:cxn modelId="{788C0D3D-A85B-45E8-94BE-99D0E2AA1168}" type="presParOf" srcId="{EFB079F5-43BA-42DF-8BE7-BEB9E5443CAB}" destId="{7765BE34-4721-46C6-AB14-36752EDA2108}" srcOrd="2" destOrd="0" presId="urn:microsoft.com/office/officeart/2005/8/layout/orgChart1"/>
    <dgm:cxn modelId="{D43C342C-4128-4A29-830C-EB9FA389812B}" type="presParOf" srcId="{EFB079F5-43BA-42DF-8BE7-BEB9E5443CAB}" destId="{4860994D-0D70-4406-B8F4-386377460E1A}" srcOrd="3" destOrd="0" presId="urn:microsoft.com/office/officeart/2005/8/layout/orgChart1"/>
    <dgm:cxn modelId="{9BF2F2DF-8C59-44BA-BD59-B21FD81CCA6D}" type="presParOf" srcId="{4860994D-0D70-4406-B8F4-386377460E1A}" destId="{8A10358D-7A95-4C99-BE80-65FB2492C7A3}" srcOrd="0" destOrd="0" presId="urn:microsoft.com/office/officeart/2005/8/layout/orgChart1"/>
    <dgm:cxn modelId="{ADB25A3F-9ED6-4D76-AD44-DC1EB04BEA98}" type="presParOf" srcId="{8A10358D-7A95-4C99-BE80-65FB2492C7A3}" destId="{74594672-5D62-4F2B-9D89-CE6CA2563AE5}" srcOrd="0" destOrd="0" presId="urn:microsoft.com/office/officeart/2005/8/layout/orgChart1"/>
    <dgm:cxn modelId="{279323E9-25A4-43AE-B297-EF19EF0408B8}" type="presParOf" srcId="{8A10358D-7A95-4C99-BE80-65FB2492C7A3}" destId="{D09E3504-9CB8-436D-AC68-49CB559C0FC4}" srcOrd="1" destOrd="0" presId="urn:microsoft.com/office/officeart/2005/8/layout/orgChart1"/>
    <dgm:cxn modelId="{5B2966F7-4FDB-4B23-AAFA-E7FB94E10D3D}" type="presParOf" srcId="{4860994D-0D70-4406-B8F4-386377460E1A}" destId="{BA7B9AE4-1E49-419C-882B-25E6D31F3A6A}" srcOrd="1" destOrd="0" presId="urn:microsoft.com/office/officeart/2005/8/layout/orgChart1"/>
    <dgm:cxn modelId="{987A3F03-B7DF-4EA1-A2C3-CDB9407BC89D}" type="presParOf" srcId="{4860994D-0D70-4406-B8F4-386377460E1A}" destId="{B9AF233E-AE25-4141-9190-54021AB92EDB}" srcOrd="2" destOrd="0" presId="urn:microsoft.com/office/officeart/2005/8/layout/orgChart1"/>
    <dgm:cxn modelId="{BC86FCCA-2088-4A9E-A4F3-95942483F746}" type="presParOf" srcId="{491B626F-6BE9-434E-B752-FEE808F7AD06}" destId="{89ABA793-CDC3-4F90-8115-5A7BBA911C5B}"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56B54A6-959E-4434-A10C-322C52375BDA}" type="doc">
      <dgm:prSet loTypeId="urn:microsoft.com/office/officeart/2005/8/layout/radial1" loCatId="relationship" qsTypeId="urn:microsoft.com/office/officeart/2005/8/quickstyle/simple1" qsCatId="simple" csTypeId="urn:microsoft.com/office/officeart/2005/8/colors/accent1_2" csCatId="accent1"/>
      <dgm:spPr/>
    </dgm:pt>
    <dgm:pt modelId="{9B3A8968-EA3F-447E-9C33-C4AD968B702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Choroby</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oczu</a:t>
          </a:r>
        </a:p>
      </dgm:t>
    </dgm:pt>
    <dgm:pt modelId="{6728FB2E-C07E-428D-AF0D-2DD8C870F407}" type="parTrans" cxnId="{018A6FD6-F5EC-4ED4-AF6F-CA71C61F56D0}">
      <dgm:prSet/>
      <dgm:spPr/>
    </dgm:pt>
    <dgm:pt modelId="{768A4AEE-5F5E-408E-BFD1-0B4D1D798B5C}" type="sibTrans" cxnId="{018A6FD6-F5EC-4ED4-AF6F-CA71C61F56D0}">
      <dgm:prSet/>
      <dgm:spPr/>
    </dgm:pt>
    <dgm:pt modelId="{D56DE609-5D55-4120-8D36-501FD026791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Krótko-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wzroczność</a:t>
          </a:r>
        </a:p>
      </dgm:t>
    </dgm:pt>
    <dgm:pt modelId="{09DC12B2-D882-4860-881B-F856C45AB529}" type="parTrans" cxnId="{2CB4AD6E-A327-48B2-BB2C-F15FF4162323}">
      <dgm:prSet/>
      <dgm:spPr/>
      <dgm:t>
        <a:bodyPr/>
        <a:lstStyle/>
        <a:p>
          <a:endParaRPr lang="pl-PL"/>
        </a:p>
      </dgm:t>
    </dgm:pt>
    <dgm:pt modelId="{41EFB2F9-B934-4305-8FBE-D7793F45C07A}" type="sibTrans" cxnId="{2CB4AD6E-A327-48B2-BB2C-F15FF4162323}">
      <dgm:prSet/>
      <dgm:spPr/>
    </dgm:pt>
    <dgm:pt modelId="{E310A3A8-5FED-493B-95D9-C96B2A8FD7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Zły kontrast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widzenia</a:t>
          </a:r>
        </a:p>
      </dgm:t>
    </dgm:pt>
    <dgm:pt modelId="{C3EDB0C7-6185-4653-A100-17DA9B3D121D}" type="parTrans" cxnId="{4EBC1AD3-6876-4C80-859B-8CB2AF630708}">
      <dgm:prSet/>
      <dgm:spPr/>
      <dgm:t>
        <a:bodyPr/>
        <a:lstStyle/>
        <a:p>
          <a:endParaRPr lang="pl-PL"/>
        </a:p>
      </dgm:t>
    </dgm:pt>
    <dgm:pt modelId="{FA662930-DA03-4BE2-A68D-00DA86EFE78C}" type="sibTrans" cxnId="{4EBC1AD3-6876-4C80-859B-8CB2AF630708}">
      <dgm:prSet/>
      <dgm:spPr/>
    </dgm:pt>
    <dgm:pt modelId="{CFC0409B-9FEC-438F-9F73-1C588CFE0A73}">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Rozmywanie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obrazu</a:t>
          </a:r>
        </a:p>
      </dgm:t>
    </dgm:pt>
    <dgm:pt modelId="{223E327A-25D5-4DA0-924F-9DD2897746A1}" type="parTrans" cxnId="{214CA606-DBE6-42DC-BA4C-F91B0975E06E}">
      <dgm:prSet/>
      <dgm:spPr/>
      <dgm:t>
        <a:bodyPr/>
        <a:lstStyle/>
        <a:p>
          <a:endParaRPr lang="pl-PL"/>
        </a:p>
      </dgm:t>
    </dgm:pt>
    <dgm:pt modelId="{4B3E8101-C068-4F29-B89F-9AD1E6434AF4}" type="sibTrans" cxnId="{214CA606-DBE6-42DC-BA4C-F91B0975E06E}">
      <dgm:prSet/>
      <dgm:spPr/>
    </dgm:pt>
    <dgm:pt modelId="{E6ED3E67-1BC0-4718-8972-D475A61EA43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Podwójne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widzenie</a:t>
          </a:r>
        </a:p>
      </dgm:t>
    </dgm:pt>
    <dgm:pt modelId="{2557A5A7-8E79-4AAF-B65D-C4E37D5E80DE}" type="parTrans" cxnId="{BAF411CF-754C-41A6-A888-06EAA7C68638}">
      <dgm:prSet/>
      <dgm:spPr/>
      <dgm:t>
        <a:bodyPr/>
        <a:lstStyle/>
        <a:p>
          <a:endParaRPr lang="pl-PL"/>
        </a:p>
      </dgm:t>
    </dgm:pt>
    <dgm:pt modelId="{B25FA8AE-A7EF-41DC-9803-E0933208013C}" type="sibTrans" cxnId="{BAF411CF-754C-41A6-A888-06EAA7C68638}">
      <dgm:prSet/>
      <dgm:spPr/>
    </dgm:pt>
    <dgm:pt modelId="{2DAED10C-40B9-454C-B575-11F461E57DE7}">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Pieczenie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oczu</a:t>
          </a:r>
        </a:p>
      </dgm:t>
    </dgm:pt>
    <dgm:pt modelId="{A2A3C352-C14A-452E-AE8B-FDB6579348BF}" type="parTrans" cxnId="{EF4396A6-D9CE-4FB2-A303-1C03DB2F04AE}">
      <dgm:prSet/>
      <dgm:spPr/>
      <dgm:t>
        <a:bodyPr/>
        <a:lstStyle/>
        <a:p>
          <a:endParaRPr lang="pl-PL"/>
        </a:p>
      </dgm:t>
    </dgm:pt>
    <dgm:pt modelId="{586ECF6A-28CC-4B6B-BAD3-3C69B911E076}" type="sibTrans" cxnId="{EF4396A6-D9CE-4FB2-A303-1C03DB2F04AE}">
      <dgm:prSet/>
      <dgm:spPr/>
    </dgm:pt>
    <dgm:pt modelId="{15E91146-728A-474F-AF52-A7AEA5E16A6E}">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Łzawienie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oczu</a:t>
          </a:r>
        </a:p>
      </dgm:t>
    </dgm:pt>
    <dgm:pt modelId="{C5016F0D-4EB2-4106-A7F6-4E35A1CE319D}" type="parTrans" cxnId="{FF97584B-8C6C-4E44-9603-90D06382956B}">
      <dgm:prSet/>
      <dgm:spPr/>
      <dgm:t>
        <a:bodyPr/>
        <a:lstStyle/>
        <a:p>
          <a:endParaRPr lang="pl-PL"/>
        </a:p>
      </dgm:t>
    </dgm:pt>
    <dgm:pt modelId="{449FB427-D9D3-4C4F-984A-E494C5AC0501}" type="sibTrans" cxnId="{FF97584B-8C6C-4E44-9603-90D06382956B}">
      <dgm:prSet/>
      <dgm:spPr/>
    </dgm:pt>
    <dgm:pt modelId="{DE933CA9-E090-4EFA-AAA5-6BF64033BA89}">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Zapalenie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spojówek</a:t>
          </a:r>
        </a:p>
      </dgm:t>
    </dgm:pt>
    <dgm:pt modelId="{D66DEA5A-D675-412D-9B29-D3CDFBF5C82C}" type="parTrans" cxnId="{876BBEF8-63B3-46AC-ABB7-E7651FAA6C2B}">
      <dgm:prSet/>
      <dgm:spPr/>
      <dgm:t>
        <a:bodyPr/>
        <a:lstStyle/>
        <a:p>
          <a:endParaRPr lang="pl-PL"/>
        </a:p>
      </dgm:t>
    </dgm:pt>
    <dgm:pt modelId="{E4C481FE-7CEA-4545-9BB0-B4F88C96149A}" type="sibTrans" cxnId="{876BBEF8-63B3-46AC-ABB7-E7651FAA6C2B}">
      <dgm:prSet/>
      <dgm:spPr/>
    </dgm:pt>
    <dgm:pt modelId="{2EE5C0A5-08B2-4652-AAFA-577D5DEAC25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Syndrom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b="1" i="0" u="none" strike="noStrike" cap="none" normalizeH="0" baseline="0">
              <a:ln>
                <a:noFill/>
              </a:ln>
              <a:solidFill>
                <a:schemeClr val="tx1"/>
              </a:solidFill>
              <a:effectLst/>
              <a:latin typeface="Arial" charset="0"/>
              <a:cs typeface="Arial" charset="0"/>
            </a:rPr>
            <a:t> Sicca</a:t>
          </a:r>
        </a:p>
      </dgm:t>
    </dgm:pt>
    <dgm:pt modelId="{9026711F-3322-4400-A9F9-A9C579E8A938}" type="parTrans" cxnId="{318537EF-9A4E-4F55-9C48-71BE88A3E93D}">
      <dgm:prSet/>
      <dgm:spPr/>
      <dgm:t>
        <a:bodyPr/>
        <a:lstStyle/>
        <a:p>
          <a:endParaRPr lang="pl-PL"/>
        </a:p>
      </dgm:t>
    </dgm:pt>
    <dgm:pt modelId="{C3C96FE1-0D0F-48E2-801B-C6BE9FB58DF6}" type="sibTrans" cxnId="{318537EF-9A4E-4F55-9C48-71BE88A3E93D}">
      <dgm:prSet/>
      <dgm:spPr/>
    </dgm:pt>
    <dgm:pt modelId="{AC3350C8-D08C-4102-90BB-424B88A6DDE1}" type="pres">
      <dgm:prSet presAssocID="{556B54A6-959E-4434-A10C-322C52375BDA}" presName="cycle" presStyleCnt="0">
        <dgm:presLayoutVars>
          <dgm:chMax val="1"/>
          <dgm:dir/>
          <dgm:animLvl val="ctr"/>
          <dgm:resizeHandles val="exact"/>
        </dgm:presLayoutVars>
      </dgm:prSet>
      <dgm:spPr/>
    </dgm:pt>
    <dgm:pt modelId="{843B16DE-FE27-4A3E-B358-23EA557E54FC}" type="pres">
      <dgm:prSet presAssocID="{9B3A8968-EA3F-447E-9C33-C4AD968B702C}" presName="centerShape" presStyleLbl="node0" presStyleIdx="0" presStyleCnt="1"/>
      <dgm:spPr/>
    </dgm:pt>
    <dgm:pt modelId="{1FC57E8F-CD8B-43B4-B478-7FA0A8801281}" type="pres">
      <dgm:prSet presAssocID="{09DC12B2-D882-4860-881B-F856C45AB529}" presName="Name9" presStyleLbl="parChTrans1D2" presStyleIdx="0" presStyleCnt="8"/>
      <dgm:spPr/>
    </dgm:pt>
    <dgm:pt modelId="{3C8528A7-B0ED-4167-8761-8F368FA02715}" type="pres">
      <dgm:prSet presAssocID="{09DC12B2-D882-4860-881B-F856C45AB529}" presName="connTx" presStyleLbl="parChTrans1D2" presStyleIdx="0" presStyleCnt="8"/>
      <dgm:spPr/>
    </dgm:pt>
    <dgm:pt modelId="{BE8E449F-291F-4229-A9D7-EFF6CB3B338B}" type="pres">
      <dgm:prSet presAssocID="{D56DE609-5D55-4120-8D36-501FD0267910}" presName="node" presStyleLbl="node1" presStyleIdx="0" presStyleCnt="8">
        <dgm:presLayoutVars>
          <dgm:bulletEnabled val="1"/>
        </dgm:presLayoutVars>
      </dgm:prSet>
      <dgm:spPr/>
    </dgm:pt>
    <dgm:pt modelId="{411E36A6-1963-497C-ACDC-6AE0A0E6271D}" type="pres">
      <dgm:prSet presAssocID="{C3EDB0C7-6185-4653-A100-17DA9B3D121D}" presName="Name9" presStyleLbl="parChTrans1D2" presStyleIdx="1" presStyleCnt="8"/>
      <dgm:spPr/>
    </dgm:pt>
    <dgm:pt modelId="{22B5DB8E-749E-46A7-9539-E5EB6B0456CD}" type="pres">
      <dgm:prSet presAssocID="{C3EDB0C7-6185-4653-A100-17DA9B3D121D}" presName="connTx" presStyleLbl="parChTrans1D2" presStyleIdx="1" presStyleCnt="8"/>
      <dgm:spPr/>
    </dgm:pt>
    <dgm:pt modelId="{A3378EFB-FAA9-4F99-95D3-B3EFAC3F3765}" type="pres">
      <dgm:prSet presAssocID="{E310A3A8-5FED-493B-95D9-C96B2A8FD773}" presName="node" presStyleLbl="node1" presStyleIdx="1" presStyleCnt="8">
        <dgm:presLayoutVars>
          <dgm:bulletEnabled val="1"/>
        </dgm:presLayoutVars>
      </dgm:prSet>
      <dgm:spPr/>
    </dgm:pt>
    <dgm:pt modelId="{28AAE982-DA1F-4193-BD7A-815A9AED96AF}" type="pres">
      <dgm:prSet presAssocID="{223E327A-25D5-4DA0-924F-9DD2897746A1}" presName="Name9" presStyleLbl="parChTrans1D2" presStyleIdx="2" presStyleCnt="8"/>
      <dgm:spPr/>
    </dgm:pt>
    <dgm:pt modelId="{A49D5EC6-2A7D-412D-8DD2-3B73467A8671}" type="pres">
      <dgm:prSet presAssocID="{223E327A-25D5-4DA0-924F-9DD2897746A1}" presName="connTx" presStyleLbl="parChTrans1D2" presStyleIdx="2" presStyleCnt="8"/>
      <dgm:spPr/>
    </dgm:pt>
    <dgm:pt modelId="{E755E457-0665-49E7-A435-19B2AF7EDEF6}" type="pres">
      <dgm:prSet presAssocID="{CFC0409B-9FEC-438F-9F73-1C588CFE0A73}" presName="node" presStyleLbl="node1" presStyleIdx="2" presStyleCnt="8">
        <dgm:presLayoutVars>
          <dgm:bulletEnabled val="1"/>
        </dgm:presLayoutVars>
      </dgm:prSet>
      <dgm:spPr/>
    </dgm:pt>
    <dgm:pt modelId="{C27244B6-E8EA-45D4-AB7A-0D540EDD6DA7}" type="pres">
      <dgm:prSet presAssocID="{2557A5A7-8E79-4AAF-B65D-C4E37D5E80DE}" presName="Name9" presStyleLbl="parChTrans1D2" presStyleIdx="3" presStyleCnt="8"/>
      <dgm:spPr/>
    </dgm:pt>
    <dgm:pt modelId="{8F48B86C-F655-49CF-884B-B4826F056267}" type="pres">
      <dgm:prSet presAssocID="{2557A5A7-8E79-4AAF-B65D-C4E37D5E80DE}" presName="connTx" presStyleLbl="parChTrans1D2" presStyleIdx="3" presStyleCnt="8"/>
      <dgm:spPr/>
    </dgm:pt>
    <dgm:pt modelId="{E945F9A3-04F2-4B21-BC8D-A2BE46A5C9AB}" type="pres">
      <dgm:prSet presAssocID="{E6ED3E67-1BC0-4718-8972-D475A61EA439}" presName="node" presStyleLbl="node1" presStyleIdx="3" presStyleCnt="8">
        <dgm:presLayoutVars>
          <dgm:bulletEnabled val="1"/>
        </dgm:presLayoutVars>
      </dgm:prSet>
      <dgm:spPr/>
    </dgm:pt>
    <dgm:pt modelId="{6DDE9844-BA76-4A1D-AE18-BF108CDC69D6}" type="pres">
      <dgm:prSet presAssocID="{A2A3C352-C14A-452E-AE8B-FDB6579348BF}" presName="Name9" presStyleLbl="parChTrans1D2" presStyleIdx="4" presStyleCnt="8"/>
      <dgm:spPr/>
    </dgm:pt>
    <dgm:pt modelId="{5CA50569-F513-4F26-A490-67FC05BDCDA6}" type="pres">
      <dgm:prSet presAssocID="{A2A3C352-C14A-452E-AE8B-FDB6579348BF}" presName="connTx" presStyleLbl="parChTrans1D2" presStyleIdx="4" presStyleCnt="8"/>
      <dgm:spPr/>
    </dgm:pt>
    <dgm:pt modelId="{267C5659-3EA1-4C61-BE43-86131544DDC1}" type="pres">
      <dgm:prSet presAssocID="{2DAED10C-40B9-454C-B575-11F461E57DE7}" presName="node" presStyleLbl="node1" presStyleIdx="4" presStyleCnt="8">
        <dgm:presLayoutVars>
          <dgm:bulletEnabled val="1"/>
        </dgm:presLayoutVars>
      </dgm:prSet>
      <dgm:spPr/>
    </dgm:pt>
    <dgm:pt modelId="{64212837-7B48-4B2A-B284-13F30773ACE9}" type="pres">
      <dgm:prSet presAssocID="{C5016F0D-4EB2-4106-A7F6-4E35A1CE319D}" presName="Name9" presStyleLbl="parChTrans1D2" presStyleIdx="5" presStyleCnt="8"/>
      <dgm:spPr/>
    </dgm:pt>
    <dgm:pt modelId="{A9CC37B7-F069-4B9D-8BF5-FC76BF5796C5}" type="pres">
      <dgm:prSet presAssocID="{C5016F0D-4EB2-4106-A7F6-4E35A1CE319D}" presName="connTx" presStyleLbl="parChTrans1D2" presStyleIdx="5" presStyleCnt="8"/>
      <dgm:spPr/>
    </dgm:pt>
    <dgm:pt modelId="{DC639980-A8FA-4A78-BC8A-6876C26DDDE9}" type="pres">
      <dgm:prSet presAssocID="{15E91146-728A-474F-AF52-A7AEA5E16A6E}" presName="node" presStyleLbl="node1" presStyleIdx="5" presStyleCnt="8">
        <dgm:presLayoutVars>
          <dgm:bulletEnabled val="1"/>
        </dgm:presLayoutVars>
      </dgm:prSet>
      <dgm:spPr/>
    </dgm:pt>
    <dgm:pt modelId="{BA28CDE9-2857-4EBC-939C-925C2E39A2F4}" type="pres">
      <dgm:prSet presAssocID="{D66DEA5A-D675-412D-9B29-D3CDFBF5C82C}" presName="Name9" presStyleLbl="parChTrans1D2" presStyleIdx="6" presStyleCnt="8"/>
      <dgm:spPr/>
    </dgm:pt>
    <dgm:pt modelId="{F9B8A8CB-0223-470A-8AF9-60008E179BC2}" type="pres">
      <dgm:prSet presAssocID="{D66DEA5A-D675-412D-9B29-D3CDFBF5C82C}" presName="connTx" presStyleLbl="parChTrans1D2" presStyleIdx="6" presStyleCnt="8"/>
      <dgm:spPr/>
    </dgm:pt>
    <dgm:pt modelId="{4D5949C0-4DF2-42AF-BF10-F73B77A25591}" type="pres">
      <dgm:prSet presAssocID="{DE933CA9-E090-4EFA-AAA5-6BF64033BA89}" presName="node" presStyleLbl="node1" presStyleIdx="6" presStyleCnt="8">
        <dgm:presLayoutVars>
          <dgm:bulletEnabled val="1"/>
        </dgm:presLayoutVars>
      </dgm:prSet>
      <dgm:spPr/>
    </dgm:pt>
    <dgm:pt modelId="{D1655B24-62F7-4E70-9556-674AA6E519A7}" type="pres">
      <dgm:prSet presAssocID="{9026711F-3322-4400-A9F9-A9C579E8A938}" presName="Name9" presStyleLbl="parChTrans1D2" presStyleIdx="7" presStyleCnt="8"/>
      <dgm:spPr/>
    </dgm:pt>
    <dgm:pt modelId="{A85B6DDE-8B6D-4C5B-AFAA-F0CC99D7D2C5}" type="pres">
      <dgm:prSet presAssocID="{9026711F-3322-4400-A9F9-A9C579E8A938}" presName="connTx" presStyleLbl="parChTrans1D2" presStyleIdx="7" presStyleCnt="8"/>
      <dgm:spPr/>
    </dgm:pt>
    <dgm:pt modelId="{62683BF2-87D2-4B27-82D8-A22B82C70142}" type="pres">
      <dgm:prSet presAssocID="{2EE5C0A5-08B2-4652-AAFA-577D5DEAC254}" presName="node" presStyleLbl="node1" presStyleIdx="7" presStyleCnt="8">
        <dgm:presLayoutVars>
          <dgm:bulletEnabled val="1"/>
        </dgm:presLayoutVars>
      </dgm:prSet>
      <dgm:spPr/>
    </dgm:pt>
  </dgm:ptLst>
  <dgm:cxnLst>
    <dgm:cxn modelId="{214CA606-DBE6-42DC-BA4C-F91B0975E06E}" srcId="{9B3A8968-EA3F-447E-9C33-C4AD968B702C}" destId="{CFC0409B-9FEC-438F-9F73-1C588CFE0A73}" srcOrd="2" destOrd="0" parTransId="{223E327A-25D5-4DA0-924F-9DD2897746A1}" sibTransId="{4B3E8101-C068-4F29-B89F-9AD1E6434AF4}"/>
    <dgm:cxn modelId="{6F8E7A21-C909-47F9-9215-3D691A056080}" type="presOf" srcId="{9B3A8968-EA3F-447E-9C33-C4AD968B702C}" destId="{843B16DE-FE27-4A3E-B358-23EA557E54FC}" srcOrd="0" destOrd="0" presId="urn:microsoft.com/office/officeart/2005/8/layout/radial1"/>
    <dgm:cxn modelId="{A49F223B-2B90-47CF-8CC8-5BEEE2F72417}" type="presOf" srcId="{DE933CA9-E090-4EFA-AAA5-6BF64033BA89}" destId="{4D5949C0-4DF2-42AF-BF10-F73B77A25591}" srcOrd="0" destOrd="0" presId="urn:microsoft.com/office/officeart/2005/8/layout/radial1"/>
    <dgm:cxn modelId="{38CF4F5C-7EA0-443A-8B7F-6AD846A4BE83}" type="presOf" srcId="{C5016F0D-4EB2-4106-A7F6-4E35A1CE319D}" destId="{64212837-7B48-4B2A-B284-13F30773ACE9}" srcOrd="0" destOrd="0" presId="urn:microsoft.com/office/officeart/2005/8/layout/radial1"/>
    <dgm:cxn modelId="{75B2EC44-7F4F-43A6-B32D-318F9DD3E982}" type="presOf" srcId="{2EE5C0A5-08B2-4652-AAFA-577D5DEAC254}" destId="{62683BF2-87D2-4B27-82D8-A22B82C70142}" srcOrd="0" destOrd="0" presId="urn:microsoft.com/office/officeart/2005/8/layout/radial1"/>
    <dgm:cxn modelId="{9C1E5665-9905-407E-A359-41A56EE33BC6}" type="presOf" srcId="{D56DE609-5D55-4120-8D36-501FD0267910}" destId="{BE8E449F-291F-4229-A9D7-EFF6CB3B338B}" srcOrd="0" destOrd="0" presId="urn:microsoft.com/office/officeart/2005/8/layout/radial1"/>
    <dgm:cxn modelId="{FF97584B-8C6C-4E44-9603-90D06382956B}" srcId="{9B3A8968-EA3F-447E-9C33-C4AD968B702C}" destId="{15E91146-728A-474F-AF52-A7AEA5E16A6E}" srcOrd="5" destOrd="0" parTransId="{C5016F0D-4EB2-4106-A7F6-4E35A1CE319D}" sibTransId="{449FB427-D9D3-4C4F-984A-E494C5AC0501}"/>
    <dgm:cxn modelId="{A9301D6C-6953-4AFD-8664-1EB1CD5BC021}" type="presOf" srcId="{15E91146-728A-474F-AF52-A7AEA5E16A6E}" destId="{DC639980-A8FA-4A78-BC8A-6876C26DDDE9}" srcOrd="0" destOrd="0" presId="urn:microsoft.com/office/officeart/2005/8/layout/radial1"/>
    <dgm:cxn modelId="{2CB4AD6E-A327-48B2-BB2C-F15FF4162323}" srcId="{9B3A8968-EA3F-447E-9C33-C4AD968B702C}" destId="{D56DE609-5D55-4120-8D36-501FD0267910}" srcOrd="0" destOrd="0" parTransId="{09DC12B2-D882-4860-881B-F856C45AB529}" sibTransId="{41EFB2F9-B934-4305-8FBE-D7793F45C07A}"/>
    <dgm:cxn modelId="{4323D970-0EAE-48E1-8A34-843278EE244C}" type="presOf" srcId="{E310A3A8-5FED-493B-95D9-C96B2A8FD773}" destId="{A3378EFB-FAA9-4F99-95D3-B3EFAC3F3765}" srcOrd="0" destOrd="0" presId="urn:microsoft.com/office/officeart/2005/8/layout/radial1"/>
    <dgm:cxn modelId="{23F5E471-7CFE-4F10-AE8E-F21F9434C391}" type="presOf" srcId="{D66DEA5A-D675-412D-9B29-D3CDFBF5C82C}" destId="{F9B8A8CB-0223-470A-8AF9-60008E179BC2}" srcOrd="1" destOrd="0" presId="urn:microsoft.com/office/officeart/2005/8/layout/radial1"/>
    <dgm:cxn modelId="{7AC3A254-EFBB-4548-9F1C-D59F270BC40D}" type="presOf" srcId="{556B54A6-959E-4434-A10C-322C52375BDA}" destId="{AC3350C8-D08C-4102-90BB-424B88A6DDE1}" srcOrd="0" destOrd="0" presId="urn:microsoft.com/office/officeart/2005/8/layout/radial1"/>
    <dgm:cxn modelId="{A8C4EB7F-1A9B-420B-8371-12C930C693A5}" type="presOf" srcId="{A2A3C352-C14A-452E-AE8B-FDB6579348BF}" destId="{6DDE9844-BA76-4A1D-AE18-BF108CDC69D6}" srcOrd="0" destOrd="0" presId="urn:microsoft.com/office/officeart/2005/8/layout/radial1"/>
    <dgm:cxn modelId="{32B5BA86-CB6C-4B15-B093-36F4EE9F3BE9}" type="presOf" srcId="{C5016F0D-4EB2-4106-A7F6-4E35A1CE319D}" destId="{A9CC37B7-F069-4B9D-8BF5-FC76BF5796C5}" srcOrd="1" destOrd="0" presId="urn:microsoft.com/office/officeart/2005/8/layout/radial1"/>
    <dgm:cxn modelId="{2BD57587-CACC-41C0-AC7E-2F5FE30C4481}" type="presOf" srcId="{223E327A-25D5-4DA0-924F-9DD2897746A1}" destId="{28AAE982-DA1F-4193-BD7A-815A9AED96AF}" srcOrd="0" destOrd="0" presId="urn:microsoft.com/office/officeart/2005/8/layout/radial1"/>
    <dgm:cxn modelId="{EB62B297-065F-4DEA-A75C-B4DD1B3D310F}" type="presOf" srcId="{2DAED10C-40B9-454C-B575-11F461E57DE7}" destId="{267C5659-3EA1-4C61-BE43-86131544DDC1}" srcOrd="0" destOrd="0" presId="urn:microsoft.com/office/officeart/2005/8/layout/radial1"/>
    <dgm:cxn modelId="{F61F23A1-0280-4A1E-93E3-DE224AC6CDF2}" type="presOf" srcId="{9026711F-3322-4400-A9F9-A9C579E8A938}" destId="{A85B6DDE-8B6D-4C5B-AFAA-F0CC99D7D2C5}" srcOrd="1" destOrd="0" presId="urn:microsoft.com/office/officeart/2005/8/layout/radial1"/>
    <dgm:cxn modelId="{CD78FFA5-0967-4B57-B3BB-CAAC69FA2D7C}" type="presOf" srcId="{A2A3C352-C14A-452E-AE8B-FDB6579348BF}" destId="{5CA50569-F513-4F26-A490-67FC05BDCDA6}" srcOrd="1" destOrd="0" presId="urn:microsoft.com/office/officeart/2005/8/layout/radial1"/>
    <dgm:cxn modelId="{EF4396A6-D9CE-4FB2-A303-1C03DB2F04AE}" srcId="{9B3A8968-EA3F-447E-9C33-C4AD968B702C}" destId="{2DAED10C-40B9-454C-B575-11F461E57DE7}" srcOrd="4" destOrd="0" parTransId="{A2A3C352-C14A-452E-AE8B-FDB6579348BF}" sibTransId="{586ECF6A-28CC-4B6B-BAD3-3C69B911E076}"/>
    <dgm:cxn modelId="{F2F332AC-9800-4908-BFFC-265EBDEB8E06}" type="presOf" srcId="{9026711F-3322-4400-A9F9-A9C579E8A938}" destId="{D1655B24-62F7-4E70-9556-674AA6E519A7}" srcOrd="0" destOrd="0" presId="urn:microsoft.com/office/officeart/2005/8/layout/radial1"/>
    <dgm:cxn modelId="{A01BD4B5-CADB-420D-A86F-43C20A48A7F4}" type="presOf" srcId="{CFC0409B-9FEC-438F-9F73-1C588CFE0A73}" destId="{E755E457-0665-49E7-A435-19B2AF7EDEF6}" srcOrd="0" destOrd="0" presId="urn:microsoft.com/office/officeart/2005/8/layout/radial1"/>
    <dgm:cxn modelId="{6C7B27BC-535F-4444-8D65-D88BCC078FC2}" type="presOf" srcId="{09DC12B2-D882-4860-881B-F856C45AB529}" destId="{3C8528A7-B0ED-4167-8761-8F368FA02715}" srcOrd="1" destOrd="0" presId="urn:microsoft.com/office/officeart/2005/8/layout/radial1"/>
    <dgm:cxn modelId="{526844BC-3957-4F3B-8E0F-F43822736D55}" type="presOf" srcId="{D66DEA5A-D675-412D-9B29-D3CDFBF5C82C}" destId="{BA28CDE9-2857-4EBC-939C-925C2E39A2F4}" srcOrd="0" destOrd="0" presId="urn:microsoft.com/office/officeart/2005/8/layout/radial1"/>
    <dgm:cxn modelId="{D73D41C4-91ED-42B0-A608-CC67FEE8EDE1}" type="presOf" srcId="{C3EDB0C7-6185-4653-A100-17DA9B3D121D}" destId="{22B5DB8E-749E-46A7-9539-E5EB6B0456CD}" srcOrd="1" destOrd="0" presId="urn:microsoft.com/office/officeart/2005/8/layout/radial1"/>
    <dgm:cxn modelId="{BACFC4C5-1091-4971-940C-8329C871FEAF}" type="presOf" srcId="{2557A5A7-8E79-4AAF-B65D-C4E37D5E80DE}" destId="{C27244B6-E8EA-45D4-AB7A-0D540EDD6DA7}" srcOrd="0" destOrd="0" presId="urn:microsoft.com/office/officeart/2005/8/layout/radial1"/>
    <dgm:cxn modelId="{BAF411CF-754C-41A6-A888-06EAA7C68638}" srcId="{9B3A8968-EA3F-447E-9C33-C4AD968B702C}" destId="{E6ED3E67-1BC0-4718-8972-D475A61EA439}" srcOrd="3" destOrd="0" parTransId="{2557A5A7-8E79-4AAF-B65D-C4E37D5E80DE}" sibTransId="{B25FA8AE-A7EF-41DC-9803-E0933208013C}"/>
    <dgm:cxn modelId="{375AD9D0-5112-4695-8BF0-CF1854D485F0}" type="presOf" srcId="{C3EDB0C7-6185-4653-A100-17DA9B3D121D}" destId="{411E36A6-1963-497C-ACDC-6AE0A0E6271D}" srcOrd="0" destOrd="0" presId="urn:microsoft.com/office/officeart/2005/8/layout/radial1"/>
    <dgm:cxn modelId="{4EBC1AD3-6876-4C80-859B-8CB2AF630708}" srcId="{9B3A8968-EA3F-447E-9C33-C4AD968B702C}" destId="{E310A3A8-5FED-493B-95D9-C96B2A8FD773}" srcOrd="1" destOrd="0" parTransId="{C3EDB0C7-6185-4653-A100-17DA9B3D121D}" sibTransId="{FA662930-DA03-4BE2-A68D-00DA86EFE78C}"/>
    <dgm:cxn modelId="{25224FD3-7365-42DC-951A-C9B2582E1034}" type="presOf" srcId="{E6ED3E67-1BC0-4718-8972-D475A61EA439}" destId="{E945F9A3-04F2-4B21-BC8D-A2BE46A5C9AB}" srcOrd="0" destOrd="0" presId="urn:microsoft.com/office/officeart/2005/8/layout/radial1"/>
    <dgm:cxn modelId="{018A6FD6-F5EC-4ED4-AF6F-CA71C61F56D0}" srcId="{556B54A6-959E-4434-A10C-322C52375BDA}" destId="{9B3A8968-EA3F-447E-9C33-C4AD968B702C}" srcOrd="0" destOrd="0" parTransId="{6728FB2E-C07E-428D-AF0D-2DD8C870F407}" sibTransId="{768A4AEE-5F5E-408E-BFD1-0B4D1D798B5C}"/>
    <dgm:cxn modelId="{216A86E4-6360-4781-8CA0-DFDACB651F13}" type="presOf" srcId="{09DC12B2-D882-4860-881B-F856C45AB529}" destId="{1FC57E8F-CD8B-43B4-B478-7FA0A8801281}" srcOrd="0" destOrd="0" presId="urn:microsoft.com/office/officeart/2005/8/layout/radial1"/>
    <dgm:cxn modelId="{0C1B29E6-4785-4D37-8F19-ABE98D5A6B45}" type="presOf" srcId="{223E327A-25D5-4DA0-924F-9DD2897746A1}" destId="{A49D5EC6-2A7D-412D-8DD2-3B73467A8671}" srcOrd="1" destOrd="0" presId="urn:microsoft.com/office/officeart/2005/8/layout/radial1"/>
    <dgm:cxn modelId="{318537EF-9A4E-4F55-9C48-71BE88A3E93D}" srcId="{9B3A8968-EA3F-447E-9C33-C4AD968B702C}" destId="{2EE5C0A5-08B2-4652-AAFA-577D5DEAC254}" srcOrd="7" destOrd="0" parTransId="{9026711F-3322-4400-A9F9-A9C579E8A938}" sibTransId="{C3C96FE1-0D0F-48E2-801B-C6BE9FB58DF6}"/>
    <dgm:cxn modelId="{876BBEF8-63B3-46AC-ABB7-E7651FAA6C2B}" srcId="{9B3A8968-EA3F-447E-9C33-C4AD968B702C}" destId="{DE933CA9-E090-4EFA-AAA5-6BF64033BA89}" srcOrd="6" destOrd="0" parTransId="{D66DEA5A-D675-412D-9B29-D3CDFBF5C82C}" sibTransId="{E4C481FE-7CEA-4545-9BB0-B4F88C96149A}"/>
    <dgm:cxn modelId="{611FF0F9-D74B-4A36-B1E0-F32CA04D2813}" type="presOf" srcId="{2557A5A7-8E79-4AAF-B65D-C4E37D5E80DE}" destId="{8F48B86C-F655-49CF-884B-B4826F056267}" srcOrd="1" destOrd="0" presId="urn:microsoft.com/office/officeart/2005/8/layout/radial1"/>
    <dgm:cxn modelId="{9FDF4A61-AFE2-45E0-AA87-1B03D81782A6}" type="presParOf" srcId="{AC3350C8-D08C-4102-90BB-424B88A6DDE1}" destId="{843B16DE-FE27-4A3E-B358-23EA557E54FC}" srcOrd="0" destOrd="0" presId="urn:microsoft.com/office/officeart/2005/8/layout/radial1"/>
    <dgm:cxn modelId="{AE723BD0-C5DA-4DC4-96FD-E202CBFC0A58}" type="presParOf" srcId="{AC3350C8-D08C-4102-90BB-424B88A6DDE1}" destId="{1FC57E8F-CD8B-43B4-B478-7FA0A8801281}" srcOrd="1" destOrd="0" presId="urn:microsoft.com/office/officeart/2005/8/layout/radial1"/>
    <dgm:cxn modelId="{6DE9C5ED-4BFC-4BCF-B776-197AAC071510}" type="presParOf" srcId="{1FC57E8F-CD8B-43B4-B478-7FA0A8801281}" destId="{3C8528A7-B0ED-4167-8761-8F368FA02715}" srcOrd="0" destOrd="0" presId="urn:microsoft.com/office/officeart/2005/8/layout/radial1"/>
    <dgm:cxn modelId="{CC054D93-420B-4AA3-AE16-47B30585B9FD}" type="presParOf" srcId="{AC3350C8-D08C-4102-90BB-424B88A6DDE1}" destId="{BE8E449F-291F-4229-A9D7-EFF6CB3B338B}" srcOrd="2" destOrd="0" presId="urn:microsoft.com/office/officeart/2005/8/layout/radial1"/>
    <dgm:cxn modelId="{28EFF4C5-B4BE-4B8A-B4A6-7A2FCEC032C7}" type="presParOf" srcId="{AC3350C8-D08C-4102-90BB-424B88A6DDE1}" destId="{411E36A6-1963-497C-ACDC-6AE0A0E6271D}" srcOrd="3" destOrd="0" presId="urn:microsoft.com/office/officeart/2005/8/layout/radial1"/>
    <dgm:cxn modelId="{C1DD1E1C-2267-4785-9228-59522152CF18}" type="presParOf" srcId="{411E36A6-1963-497C-ACDC-6AE0A0E6271D}" destId="{22B5DB8E-749E-46A7-9539-E5EB6B0456CD}" srcOrd="0" destOrd="0" presId="urn:microsoft.com/office/officeart/2005/8/layout/radial1"/>
    <dgm:cxn modelId="{EEA6048F-CCD8-46EA-BE6F-E40F7C85733A}" type="presParOf" srcId="{AC3350C8-D08C-4102-90BB-424B88A6DDE1}" destId="{A3378EFB-FAA9-4F99-95D3-B3EFAC3F3765}" srcOrd="4" destOrd="0" presId="urn:microsoft.com/office/officeart/2005/8/layout/radial1"/>
    <dgm:cxn modelId="{A2F8D3F7-8914-439F-A3B3-230F5C8BF56C}" type="presParOf" srcId="{AC3350C8-D08C-4102-90BB-424B88A6DDE1}" destId="{28AAE982-DA1F-4193-BD7A-815A9AED96AF}" srcOrd="5" destOrd="0" presId="urn:microsoft.com/office/officeart/2005/8/layout/radial1"/>
    <dgm:cxn modelId="{317CD407-DF0E-4929-A9A1-AA82EF9780B6}" type="presParOf" srcId="{28AAE982-DA1F-4193-BD7A-815A9AED96AF}" destId="{A49D5EC6-2A7D-412D-8DD2-3B73467A8671}" srcOrd="0" destOrd="0" presId="urn:microsoft.com/office/officeart/2005/8/layout/radial1"/>
    <dgm:cxn modelId="{CB613089-B1B6-4EEE-A5E2-1FBD108A006D}" type="presParOf" srcId="{AC3350C8-D08C-4102-90BB-424B88A6DDE1}" destId="{E755E457-0665-49E7-A435-19B2AF7EDEF6}" srcOrd="6" destOrd="0" presId="urn:microsoft.com/office/officeart/2005/8/layout/radial1"/>
    <dgm:cxn modelId="{030FBFC3-C6DE-4B08-A27D-A913406B9B50}" type="presParOf" srcId="{AC3350C8-D08C-4102-90BB-424B88A6DDE1}" destId="{C27244B6-E8EA-45D4-AB7A-0D540EDD6DA7}" srcOrd="7" destOrd="0" presId="urn:microsoft.com/office/officeart/2005/8/layout/radial1"/>
    <dgm:cxn modelId="{798A4C80-731D-488D-93DD-CD8CB5AC6359}" type="presParOf" srcId="{C27244B6-E8EA-45D4-AB7A-0D540EDD6DA7}" destId="{8F48B86C-F655-49CF-884B-B4826F056267}" srcOrd="0" destOrd="0" presId="urn:microsoft.com/office/officeart/2005/8/layout/radial1"/>
    <dgm:cxn modelId="{9A23AE06-F397-40FD-85DF-15D619FDF096}" type="presParOf" srcId="{AC3350C8-D08C-4102-90BB-424B88A6DDE1}" destId="{E945F9A3-04F2-4B21-BC8D-A2BE46A5C9AB}" srcOrd="8" destOrd="0" presId="urn:microsoft.com/office/officeart/2005/8/layout/radial1"/>
    <dgm:cxn modelId="{188D367E-5142-43E4-A306-7A704B06F9A0}" type="presParOf" srcId="{AC3350C8-D08C-4102-90BB-424B88A6DDE1}" destId="{6DDE9844-BA76-4A1D-AE18-BF108CDC69D6}" srcOrd="9" destOrd="0" presId="urn:microsoft.com/office/officeart/2005/8/layout/radial1"/>
    <dgm:cxn modelId="{5443009A-7538-4A35-9F15-E0619901AD04}" type="presParOf" srcId="{6DDE9844-BA76-4A1D-AE18-BF108CDC69D6}" destId="{5CA50569-F513-4F26-A490-67FC05BDCDA6}" srcOrd="0" destOrd="0" presId="urn:microsoft.com/office/officeart/2005/8/layout/radial1"/>
    <dgm:cxn modelId="{0F40CDA0-49EC-4A24-A0A0-D4A8938B200D}" type="presParOf" srcId="{AC3350C8-D08C-4102-90BB-424B88A6DDE1}" destId="{267C5659-3EA1-4C61-BE43-86131544DDC1}" srcOrd="10" destOrd="0" presId="urn:microsoft.com/office/officeart/2005/8/layout/radial1"/>
    <dgm:cxn modelId="{852978F5-483F-4897-96DD-CD3B99CDD501}" type="presParOf" srcId="{AC3350C8-D08C-4102-90BB-424B88A6DDE1}" destId="{64212837-7B48-4B2A-B284-13F30773ACE9}" srcOrd="11" destOrd="0" presId="urn:microsoft.com/office/officeart/2005/8/layout/radial1"/>
    <dgm:cxn modelId="{152A36BE-2865-40F9-9ABB-2D31AFFEBA80}" type="presParOf" srcId="{64212837-7B48-4B2A-B284-13F30773ACE9}" destId="{A9CC37B7-F069-4B9D-8BF5-FC76BF5796C5}" srcOrd="0" destOrd="0" presId="urn:microsoft.com/office/officeart/2005/8/layout/radial1"/>
    <dgm:cxn modelId="{9F49662E-CCF7-4808-BA30-4172C57E27D6}" type="presParOf" srcId="{AC3350C8-D08C-4102-90BB-424B88A6DDE1}" destId="{DC639980-A8FA-4A78-BC8A-6876C26DDDE9}" srcOrd="12" destOrd="0" presId="urn:microsoft.com/office/officeart/2005/8/layout/radial1"/>
    <dgm:cxn modelId="{7BB3F450-7385-4CF4-A3D6-09771F8A42B3}" type="presParOf" srcId="{AC3350C8-D08C-4102-90BB-424B88A6DDE1}" destId="{BA28CDE9-2857-4EBC-939C-925C2E39A2F4}" srcOrd="13" destOrd="0" presId="urn:microsoft.com/office/officeart/2005/8/layout/radial1"/>
    <dgm:cxn modelId="{F61A806B-FB60-4988-8F7F-E30ED1C933B4}" type="presParOf" srcId="{BA28CDE9-2857-4EBC-939C-925C2E39A2F4}" destId="{F9B8A8CB-0223-470A-8AF9-60008E179BC2}" srcOrd="0" destOrd="0" presId="urn:microsoft.com/office/officeart/2005/8/layout/radial1"/>
    <dgm:cxn modelId="{775D1F03-4BE9-4662-B617-D9510CA7887B}" type="presParOf" srcId="{AC3350C8-D08C-4102-90BB-424B88A6DDE1}" destId="{4D5949C0-4DF2-42AF-BF10-F73B77A25591}" srcOrd="14" destOrd="0" presId="urn:microsoft.com/office/officeart/2005/8/layout/radial1"/>
    <dgm:cxn modelId="{FA6A9E7F-D193-4D22-951C-4FA974D10D9A}" type="presParOf" srcId="{AC3350C8-D08C-4102-90BB-424B88A6DDE1}" destId="{D1655B24-62F7-4E70-9556-674AA6E519A7}" srcOrd="15" destOrd="0" presId="urn:microsoft.com/office/officeart/2005/8/layout/radial1"/>
    <dgm:cxn modelId="{19E64A85-FA75-4515-9E93-C6175ACC3A27}" type="presParOf" srcId="{D1655B24-62F7-4E70-9556-674AA6E519A7}" destId="{A85B6DDE-8B6D-4C5B-AFAA-F0CC99D7D2C5}" srcOrd="0" destOrd="0" presId="urn:microsoft.com/office/officeart/2005/8/layout/radial1"/>
    <dgm:cxn modelId="{2127DDDE-0F3A-4E67-B7FB-AAF41AC50186}" type="presParOf" srcId="{AC3350C8-D08C-4102-90BB-424B88A6DDE1}" destId="{62683BF2-87D2-4B27-82D8-A22B82C70142}" srcOrd="1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6E0ECC-C396-4E02-89CC-312420654C38}" type="doc">
      <dgm:prSet loTypeId="urn:microsoft.com/office/officeart/2005/8/layout/radial1" loCatId="relationship" qsTypeId="urn:microsoft.com/office/officeart/2005/8/quickstyle/simple1" qsCatId="simple" csTypeId="urn:microsoft.com/office/officeart/2005/8/colors/accent1_2" csCatId="accent1" phldr="1"/>
      <dgm:spPr/>
    </dgm:pt>
    <dgm:pt modelId="{ABE50EBB-395B-4A27-A578-75E3DFD152EC}">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b="1" i="0" u="none" strike="noStrike" cap="none" normalizeH="0" baseline="0">
              <a:ln>
                <a:noFill/>
              </a:ln>
              <a:solidFill>
                <a:srgbClr val="000000"/>
              </a:solidFill>
              <a:effectLst>
                <a:outerShdw blurRad="38100" dist="38100" dir="2700000" algn="tl">
                  <a:srgbClr val="FFFFFF"/>
                </a:outerShdw>
              </a:effectLst>
              <a:latin typeface="Arial" charset="0"/>
              <a:cs typeface="Arial" charset="0"/>
            </a:rPr>
            <a:t>Czynniki</a:t>
          </a:r>
        </a:p>
      </dgm:t>
    </dgm:pt>
    <dgm:pt modelId="{3AD1F34F-8589-4BB9-A904-C92ADAF3829A}" type="parTrans" cxnId="{59ACE1A0-22D5-4B2B-8C0F-F22B0B904068}">
      <dgm:prSet/>
      <dgm:spPr/>
      <dgm:t>
        <a:bodyPr/>
        <a:lstStyle/>
        <a:p>
          <a:endParaRPr lang="pl-PL"/>
        </a:p>
      </dgm:t>
    </dgm:pt>
    <dgm:pt modelId="{110CFEC9-2F8E-4CB9-95EA-4103A212B6BC}" type="sibTrans" cxnId="{59ACE1A0-22D5-4B2B-8C0F-F22B0B904068}">
      <dgm:prSet/>
      <dgm:spPr/>
      <dgm:t>
        <a:bodyPr/>
        <a:lstStyle/>
        <a:p>
          <a:endParaRPr lang="pl-PL"/>
        </a:p>
      </dgm:t>
    </dgm:pt>
    <dgm:pt modelId="{981BBC94-969A-46EC-A938-F00382D1D09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err="1">
              <a:ln>
                <a:noFill/>
              </a:ln>
              <a:solidFill>
                <a:srgbClr val="000000"/>
              </a:solidFill>
              <a:effectLst>
                <a:outerShdw blurRad="38100" dist="38100" dir="2700000" algn="tl">
                  <a:srgbClr val="FFFFFF"/>
                </a:outerShdw>
              </a:effectLst>
              <a:latin typeface="Arial" charset="0"/>
              <a:cs typeface="Arial" charset="0"/>
            </a:rPr>
            <a:t>Oprogra-mowanie</a:t>
          </a:r>
          <a:endPar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endParaRPr>
        </a:p>
      </dgm:t>
    </dgm:pt>
    <dgm:pt modelId="{8E34C220-5FA6-4598-A254-A4F10BE01FA8}" type="parTrans" cxnId="{D726174E-429A-4287-A1D6-94BD5EA4B03A}">
      <dgm:prSet/>
      <dgm:spPr/>
      <dgm:t>
        <a:bodyPr/>
        <a:lstStyle/>
        <a:p>
          <a:endParaRPr lang="pl-PL"/>
        </a:p>
      </dgm:t>
    </dgm:pt>
    <dgm:pt modelId="{8CECDB39-139B-4ED3-B2B5-38E70595E579}" type="sibTrans" cxnId="{D726174E-429A-4287-A1D6-94BD5EA4B03A}">
      <dgm:prSet/>
      <dgm:spPr/>
      <dgm:t>
        <a:bodyPr/>
        <a:lstStyle/>
        <a:p>
          <a:endParaRPr lang="pl-PL"/>
        </a:p>
      </dgm:t>
    </dgm:pt>
    <dgm:pt modelId="{3ABAA39E-FD14-43C3-BFBF-B619BD9CD9F5}">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Czynniki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organizacji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pracy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endParaRPr>
        </a:p>
      </dgm:t>
    </dgm:pt>
    <dgm:pt modelId="{9F81AFE8-683D-4BFC-9B35-EBA343A502E7}" type="parTrans" cxnId="{18E788A6-0D9A-4F36-8CD9-C6DAF0429EAE}">
      <dgm:prSet/>
      <dgm:spPr/>
      <dgm:t>
        <a:bodyPr/>
        <a:lstStyle/>
        <a:p>
          <a:endParaRPr lang="pl-PL"/>
        </a:p>
      </dgm:t>
    </dgm:pt>
    <dgm:pt modelId="{D1D04888-49AA-4F99-AF82-F5558C4F505A}" type="sibTrans" cxnId="{18E788A6-0D9A-4F36-8CD9-C6DAF0429EAE}">
      <dgm:prSet/>
      <dgm:spPr/>
      <dgm:t>
        <a:bodyPr/>
        <a:lstStyle/>
        <a:p>
          <a:endParaRPr lang="pl-PL"/>
        </a:p>
      </dgm:t>
    </dgm:pt>
    <dgm:pt modelId="{67B50130-5AF6-46C7-9430-7E1D77EF2E3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Indywidualna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charakterystyka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użytkownika</a:t>
          </a:r>
        </a:p>
      </dgm:t>
    </dgm:pt>
    <dgm:pt modelId="{CF4C4006-F204-4885-8920-EB7E29CEF514}" type="parTrans" cxnId="{63DCF4B2-7BEA-4D1C-9115-FEFD821C47C3}">
      <dgm:prSet/>
      <dgm:spPr/>
      <dgm:t>
        <a:bodyPr/>
        <a:lstStyle/>
        <a:p>
          <a:endParaRPr lang="pl-PL"/>
        </a:p>
      </dgm:t>
    </dgm:pt>
    <dgm:pt modelId="{E568EF73-2A90-4046-B1F2-757573CB78DE}" type="sibTrans" cxnId="{63DCF4B2-7BEA-4D1C-9115-FEFD821C47C3}">
      <dgm:prSet/>
      <dgm:spPr/>
      <dgm:t>
        <a:bodyPr/>
        <a:lstStyle/>
        <a:p>
          <a:endParaRPr lang="pl-PL"/>
        </a:p>
      </dgm:t>
    </dgm:pt>
    <dgm:pt modelId="{089DFC47-572C-4AD3-B836-421BB8098D81}">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Wyposażenie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stanowiska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 pracy</a:t>
          </a:r>
        </a:p>
      </dgm:t>
    </dgm:pt>
    <dgm:pt modelId="{A82B1669-1091-4F3A-9C99-B3BCE9D7D81F}" type="parTrans" cxnId="{4092D160-F76C-49C1-BA7F-BFE9BBB7640F}">
      <dgm:prSet/>
      <dgm:spPr/>
      <dgm:t>
        <a:bodyPr/>
        <a:lstStyle/>
        <a:p>
          <a:endParaRPr lang="pl-PL"/>
        </a:p>
      </dgm:t>
    </dgm:pt>
    <dgm:pt modelId="{1DAD1EFC-9B02-4582-B66E-82F48C84D420}" type="sibTrans" cxnId="{4092D160-F76C-49C1-BA7F-BFE9BBB7640F}">
      <dgm:prSet/>
      <dgm:spPr/>
      <dgm:t>
        <a:bodyPr/>
        <a:lstStyle/>
        <a:p>
          <a:endParaRPr lang="pl-PL"/>
        </a:p>
      </dgm:t>
    </dgm:pt>
    <dgm:pt modelId="{20C4B749-C9D4-42E2-8A84-07C989D9251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 Środowisko 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przestrzeń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endParaRPr>
        </a:p>
      </dgm:t>
    </dgm:pt>
    <dgm:pt modelId="{DB35D708-D589-4098-80C9-3CE45FFF2F4C}" type="parTrans" cxnId="{1C868E5E-178C-472A-B267-1DE310779CCB}">
      <dgm:prSet/>
      <dgm:spPr/>
      <dgm:t>
        <a:bodyPr/>
        <a:lstStyle/>
        <a:p>
          <a:endParaRPr lang="pl-PL"/>
        </a:p>
      </dgm:t>
    </dgm:pt>
    <dgm:pt modelId="{EBBF59F0-BD3B-4476-BE43-92D5F6107D8E}" type="sibTrans" cxnId="{1C868E5E-178C-472A-B267-1DE310779CCB}">
      <dgm:prSet/>
      <dgm:spPr/>
      <dgm:t>
        <a:bodyPr/>
        <a:lstStyle/>
        <a:p>
          <a:endParaRPr lang="pl-PL"/>
        </a:p>
      </dgm:t>
    </dgm:pt>
    <dgm:pt modelId="{B1482214-669D-4275-B2D9-5F684B7DEA0A}">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Rodzaj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wykonywanej</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 pracy</a:t>
          </a:r>
        </a:p>
      </dgm:t>
    </dgm:pt>
    <dgm:pt modelId="{5AF62A6B-165E-46EC-A823-337BF9A54976}" type="parTrans" cxnId="{9D627544-F05A-4B7D-A03D-34024C42F421}">
      <dgm:prSet/>
      <dgm:spPr/>
      <dgm:t>
        <a:bodyPr/>
        <a:lstStyle/>
        <a:p>
          <a:endParaRPr lang="pl-PL"/>
        </a:p>
      </dgm:t>
    </dgm:pt>
    <dgm:pt modelId="{B757F918-161A-4260-8659-2C0536658C42}" type="sibTrans" cxnId="{9D627544-F05A-4B7D-A03D-34024C42F421}">
      <dgm:prSet/>
      <dgm:spPr/>
      <dgm:t>
        <a:bodyPr/>
        <a:lstStyle/>
        <a:p>
          <a:endParaRPr lang="pl-PL"/>
        </a:p>
      </dgm:t>
    </dgm:pt>
    <dgm:pt modelId="{C513E417-675F-4468-A551-68E4BD1EE0DC}">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cap="none" normalizeH="0" baseline="0" dirty="0">
              <a:ln>
                <a:noFill/>
              </a:ln>
              <a:solidFill>
                <a:srgbClr val="000000"/>
              </a:solidFill>
              <a:effectLst>
                <a:outerShdw blurRad="38100" dist="38100" dir="2700000" algn="tl">
                  <a:srgbClr val="FFFFFF"/>
                </a:outerShdw>
              </a:effectLst>
              <a:latin typeface="Arial" charset="0"/>
              <a:cs typeface="Arial" charset="0"/>
            </a:rPr>
            <a:t>Meble</a:t>
          </a:r>
        </a:p>
      </dgm:t>
    </dgm:pt>
    <dgm:pt modelId="{5CD07CF3-537F-40B0-BC5E-3887B3CD08FE}" type="parTrans" cxnId="{9B393CFD-5DC5-436C-B588-1076CC360849}">
      <dgm:prSet/>
      <dgm:spPr/>
      <dgm:t>
        <a:bodyPr/>
        <a:lstStyle/>
        <a:p>
          <a:endParaRPr lang="pl-PL"/>
        </a:p>
      </dgm:t>
    </dgm:pt>
    <dgm:pt modelId="{B0888EF5-F824-4051-9ACC-36747F14D5C6}" type="sibTrans" cxnId="{9B393CFD-5DC5-436C-B588-1076CC360849}">
      <dgm:prSet/>
      <dgm:spPr/>
      <dgm:t>
        <a:bodyPr/>
        <a:lstStyle/>
        <a:p>
          <a:endParaRPr lang="pl-PL"/>
        </a:p>
      </dgm:t>
    </dgm:pt>
    <dgm:pt modelId="{6BB518E4-1537-4EA6-AA61-48E1013F1E0F}" type="pres">
      <dgm:prSet presAssocID="{696E0ECC-C396-4E02-89CC-312420654C38}" presName="cycle" presStyleCnt="0">
        <dgm:presLayoutVars>
          <dgm:chMax val="1"/>
          <dgm:dir/>
          <dgm:animLvl val="ctr"/>
          <dgm:resizeHandles val="exact"/>
        </dgm:presLayoutVars>
      </dgm:prSet>
      <dgm:spPr/>
    </dgm:pt>
    <dgm:pt modelId="{19024203-8A90-42CF-8AF2-9CC53E755ACE}" type="pres">
      <dgm:prSet presAssocID="{ABE50EBB-395B-4A27-A578-75E3DFD152EC}" presName="centerShape" presStyleLbl="node0" presStyleIdx="0" presStyleCnt="1"/>
      <dgm:spPr/>
    </dgm:pt>
    <dgm:pt modelId="{CC0A363B-D62F-4575-9564-4957E24082B6}" type="pres">
      <dgm:prSet presAssocID="{8E34C220-5FA6-4598-A254-A4F10BE01FA8}" presName="Name9" presStyleLbl="parChTrans1D2" presStyleIdx="0" presStyleCnt="7"/>
      <dgm:spPr/>
    </dgm:pt>
    <dgm:pt modelId="{AE6564D8-9B23-46AA-8740-A5C3F1BF2458}" type="pres">
      <dgm:prSet presAssocID="{8E34C220-5FA6-4598-A254-A4F10BE01FA8}" presName="connTx" presStyleLbl="parChTrans1D2" presStyleIdx="0" presStyleCnt="7"/>
      <dgm:spPr/>
    </dgm:pt>
    <dgm:pt modelId="{7B951D86-D5F5-40A1-88B5-D2C8B044D745}" type="pres">
      <dgm:prSet presAssocID="{981BBC94-969A-46EC-A938-F00382D1D09A}" presName="node" presStyleLbl="node1" presStyleIdx="0" presStyleCnt="7" custScaleX="120450">
        <dgm:presLayoutVars>
          <dgm:bulletEnabled val="1"/>
        </dgm:presLayoutVars>
      </dgm:prSet>
      <dgm:spPr/>
    </dgm:pt>
    <dgm:pt modelId="{E10D3AD4-2556-4CD6-9EA2-450482FC59FE}" type="pres">
      <dgm:prSet presAssocID="{9F81AFE8-683D-4BFC-9B35-EBA343A502E7}" presName="Name9" presStyleLbl="parChTrans1D2" presStyleIdx="1" presStyleCnt="7"/>
      <dgm:spPr/>
    </dgm:pt>
    <dgm:pt modelId="{EA95F1E5-0139-47A2-9F9E-E250B702CCE4}" type="pres">
      <dgm:prSet presAssocID="{9F81AFE8-683D-4BFC-9B35-EBA343A502E7}" presName="connTx" presStyleLbl="parChTrans1D2" presStyleIdx="1" presStyleCnt="7"/>
      <dgm:spPr/>
    </dgm:pt>
    <dgm:pt modelId="{D27B9F4A-A399-4EA4-9E81-1DCB52299875}" type="pres">
      <dgm:prSet presAssocID="{3ABAA39E-FD14-43C3-BFBF-B619BD9CD9F5}" presName="node" presStyleLbl="node1" presStyleIdx="1" presStyleCnt="7" custScaleX="136100">
        <dgm:presLayoutVars>
          <dgm:bulletEnabled val="1"/>
        </dgm:presLayoutVars>
      </dgm:prSet>
      <dgm:spPr/>
    </dgm:pt>
    <dgm:pt modelId="{0ED3E741-F222-4578-9353-9DE58119D4A5}" type="pres">
      <dgm:prSet presAssocID="{CF4C4006-F204-4885-8920-EB7E29CEF514}" presName="Name9" presStyleLbl="parChTrans1D2" presStyleIdx="2" presStyleCnt="7"/>
      <dgm:spPr/>
    </dgm:pt>
    <dgm:pt modelId="{5F0D8BDB-94AD-42CB-9E70-99A1622BFBAD}" type="pres">
      <dgm:prSet presAssocID="{CF4C4006-F204-4885-8920-EB7E29CEF514}" presName="connTx" presStyleLbl="parChTrans1D2" presStyleIdx="2" presStyleCnt="7"/>
      <dgm:spPr/>
    </dgm:pt>
    <dgm:pt modelId="{2AACF262-B1DC-4329-BCDF-521014E089C8}" type="pres">
      <dgm:prSet presAssocID="{67B50130-5AF6-46C7-9430-7E1D77EF2E36}" presName="node" presStyleLbl="node1" presStyleIdx="2" presStyleCnt="7" custScaleX="166698">
        <dgm:presLayoutVars>
          <dgm:bulletEnabled val="1"/>
        </dgm:presLayoutVars>
      </dgm:prSet>
      <dgm:spPr/>
    </dgm:pt>
    <dgm:pt modelId="{1A25504F-EB71-43F3-ACA0-6559C739E2B8}" type="pres">
      <dgm:prSet presAssocID="{A82B1669-1091-4F3A-9C99-B3BCE9D7D81F}" presName="Name9" presStyleLbl="parChTrans1D2" presStyleIdx="3" presStyleCnt="7"/>
      <dgm:spPr/>
    </dgm:pt>
    <dgm:pt modelId="{9C4CAB15-F97E-4070-91B8-711B8B4C4481}" type="pres">
      <dgm:prSet presAssocID="{A82B1669-1091-4F3A-9C99-B3BCE9D7D81F}" presName="connTx" presStyleLbl="parChTrans1D2" presStyleIdx="3" presStyleCnt="7"/>
      <dgm:spPr/>
    </dgm:pt>
    <dgm:pt modelId="{6513E6CB-3B99-476C-B1A8-1DF2703D2DB3}" type="pres">
      <dgm:prSet presAssocID="{089DFC47-572C-4AD3-B836-421BB8098D81}" presName="node" presStyleLbl="node1" presStyleIdx="3" presStyleCnt="7" custScaleX="173915">
        <dgm:presLayoutVars>
          <dgm:bulletEnabled val="1"/>
        </dgm:presLayoutVars>
      </dgm:prSet>
      <dgm:spPr/>
    </dgm:pt>
    <dgm:pt modelId="{276D8417-14F5-4849-871E-456201B60229}" type="pres">
      <dgm:prSet presAssocID="{DB35D708-D589-4098-80C9-3CE45FFF2F4C}" presName="Name9" presStyleLbl="parChTrans1D2" presStyleIdx="4" presStyleCnt="7"/>
      <dgm:spPr/>
    </dgm:pt>
    <dgm:pt modelId="{B6BC6275-9B4C-48EB-8619-13C8445DA31C}" type="pres">
      <dgm:prSet presAssocID="{DB35D708-D589-4098-80C9-3CE45FFF2F4C}" presName="connTx" presStyleLbl="parChTrans1D2" presStyleIdx="4" presStyleCnt="7"/>
      <dgm:spPr/>
    </dgm:pt>
    <dgm:pt modelId="{00A2B94B-63B9-406D-80A9-6FFCB05F09CD}" type="pres">
      <dgm:prSet presAssocID="{20C4B749-C9D4-42E2-8A84-07C989D92512}" presName="node" presStyleLbl="node1" presStyleIdx="4" presStyleCnt="7" custScaleX="153882">
        <dgm:presLayoutVars>
          <dgm:bulletEnabled val="1"/>
        </dgm:presLayoutVars>
      </dgm:prSet>
      <dgm:spPr/>
    </dgm:pt>
    <dgm:pt modelId="{C7B512DE-7BC9-4EE9-8905-C496392794E5}" type="pres">
      <dgm:prSet presAssocID="{5AF62A6B-165E-46EC-A823-337BF9A54976}" presName="Name9" presStyleLbl="parChTrans1D2" presStyleIdx="5" presStyleCnt="7"/>
      <dgm:spPr/>
    </dgm:pt>
    <dgm:pt modelId="{227CF989-E9B4-4B66-9963-EDC67C0F90D4}" type="pres">
      <dgm:prSet presAssocID="{5AF62A6B-165E-46EC-A823-337BF9A54976}" presName="connTx" presStyleLbl="parChTrans1D2" presStyleIdx="5" presStyleCnt="7"/>
      <dgm:spPr/>
    </dgm:pt>
    <dgm:pt modelId="{E5CC2FC5-C70B-463F-B808-E76A52187443}" type="pres">
      <dgm:prSet presAssocID="{B1482214-669D-4275-B2D9-5F684B7DEA0A}" presName="node" presStyleLbl="node1" presStyleIdx="5" presStyleCnt="7" custScaleX="135579">
        <dgm:presLayoutVars>
          <dgm:bulletEnabled val="1"/>
        </dgm:presLayoutVars>
      </dgm:prSet>
      <dgm:spPr/>
    </dgm:pt>
    <dgm:pt modelId="{1EFE7976-B334-4C76-A1E1-8422FB57D8FB}" type="pres">
      <dgm:prSet presAssocID="{5CD07CF3-537F-40B0-BC5E-3887B3CD08FE}" presName="Name9" presStyleLbl="parChTrans1D2" presStyleIdx="6" presStyleCnt="7"/>
      <dgm:spPr/>
    </dgm:pt>
    <dgm:pt modelId="{B5D6CB15-A78B-4886-B612-2B67835BF368}" type="pres">
      <dgm:prSet presAssocID="{5CD07CF3-537F-40B0-BC5E-3887B3CD08FE}" presName="connTx" presStyleLbl="parChTrans1D2" presStyleIdx="6" presStyleCnt="7"/>
      <dgm:spPr/>
    </dgm:pt>
    <dgm:pt modelId="{F16B12E3-474B-40E4-A5BD-BC70B230D177}" type="pres">
      <dgm:prSet presAssocID="{C513E417-675F-4468-A551-68E4BD1EE0DC}" presName="node" presStyleLbl="node1" presStyleIdx="6" presStyleCnt="7" custScaleX="116917">
        <dgm:presLayoutVars>
          <dgm:bulletEnabled val="1"/>
        </dgm:presLayoutVars>
      </dgm:prSet>
      <dgm:spPr/>
    </dgm:pt>
  </dgm:ptLst>
  <dgm:cxnLst>
    <dgm:cxn modelId="{5BA96609-6BE6-4BF6-9AD7-05EDB1F34C41}" type="presOf" srcId="{8E34C220-5FA6-4598-A254-A4F10BE01FA8}" destId="{AE6564D8-9B23-46AA-8740-A5C3F1BF2458}" srcOrd="1" destOrd="0" presId="urn:microsoft.com/office/officeart/2005/8/layout/radial1"/>
    <dgm:cxn modelId="{F680C92B-4FEE-44AE-854A-4ABE7D7BED62}" type="presOf" srcId="{9F81AFE8-683D-4BFC-9B35-EBA343A502E7}" destId="{E10D3AD4-2556-4CD6-9EA2-450482FC59FE}" srcOrd="0" destOrd="0" presId="urn:microsoft.com/office/officeart/2005/8/layout/radial1"/>
    <dgm:cxn modelId="{CBF0DB2C-9D21-4497-A4E3-297C34ABDE89}" type="presOf" srcId="{5AF62A6B-165E-46EC-A823-337BF9A54976}" destId="{C7B512DE-7BC9-4EE9-8905-C496392794E5}" srcOrd="0" destOrd="0" presId="urn:microsoft.com/office/officeart/2005/8/layout/radial1"/>
    <dgm:cxn modelId="{B8A87235-1FA6-42B2-A0F5-271866B94A80}" type="presOf" srcId="{CF4C4006-F204-4885-8920-EB7E29CEF514}" destId="{5F0D8BDB-94AD-42CB-9E70-99A1622BFBAD}" srcOrd="1" destOrd="0" presId="urn:microsoft.com/office/officeart/2005/8/layout/radial1"/>
    <dgm:cxn modelId="{18BC9439-7CBB-4682-8397-C94C5BC78A33}" type="presOf" srcId="{5AF62A6B-165E-46EC-A823-337BF9A54976}" destId="{227CF989-E9B4-4B66-9963-EDC67C0F90D4}" srcOrd="1" destOrd="0" presId="urn:microsoft.com/office/officeart/2005/8/layout/radial1"/>
    <dgm:cxn modelId="{AB02B239-7E9B-491E-88F0-D369D0BDCD6D}" type="presOf" srcId="{9F81AFE8-683D-4BFC-9B35-EBA343A502E7}" destId="{EA95F1E5-0139-47A2-9F9E-E250B702CCE4}" srcOrd="1" destOrd="0" presId="urn:microsoft.com/office/officeart/2005/8/layout/radial1"/>
    <dgm:cxn modelId="{8265EC3C-61DB-432E-920E-F727A951AD63}" type="presOf" srcId="{5CD07CF3-537F-40B0-BC5E-3887B3CD08FE}" destId="{1EFE7976-B334-4C76-A1E1-8422FB57D8FB}" srcOrd="0" destOrd="0" presId="urn:microsoft.com/office/officeart/2005/8/layout/radial1"/>
    <dgm:cxn modelId="{D11B035E-3ED5-41D0-977B-D5AA4D78EC5C}" type="presOf" srcId="{696E0ECC-C396-4E02-89CC-312420654C38}" destId="{6BB518E4-1537-4EA6-AA61-48E1013F1E0F}" srcOrd="0" destOrd="0" presId="urn:microsoft.com/office/officeart/2005/8/layout/radial1"/>
    <dgm:cxn modelId="{1C868E5E-178C-472A-B267-1DE310779CCB}" srcId="{ABE50EBB-395B-4A27-A578-75E3DFD152EC}" destId="{20C4B749-C9D4-42E2-8A84-07C989D92512}" srcOrd="4" destOrd="0" parTransId="{DB35D708-D589-4098-80C9-3CE45FFF2F4C}" sibTransId="{EBBF59F0-BD3B-4476-BE43-92D5F6107D8E}"/>
    <dgm:cxn modelId="{4092D160-F76C-49C1-BA7F-BFE9BBB7640F}" srcId="{ABE50EBB-395B-4A27-A578-75E3DFD152EC}" destId="{089DFC47-572C-4AD3-B836-421BB8098D81}" srcOrd="3" destOrd="0" parTransId="{A82B1669-1091-4F3A-9C99-B3BCE9D7D81F}" sibTransId="{1DAD1EFC-9B02-4582-B66E-82F48C84D420}"/>
    <dgm:cxn modelId="{9D627544-F05A-4B7D-A03D-34024C42F421}" srcId="{ABE50EBB-395B-4A27-A578-75E3DFD152EC}" destId="{B1482214-669D-4275-B2D9-5F684B7DEA0A}" srcOrd="5" destOrd="0" parTransId="{5AF62A6B-165E-46EC-A823-337BF9A54976}" sibTransId="{B757F918-161A-4260-8659-2C0536658C42}"/>
    <dgm:cxn modelId="{85480767-A8DF-4831-8413-5486476F289D}" type="presOf" srcId="{C513E417-675F-4468-A551-68E4BD1EE0DC}" destId="{F16B12E3-474B-40E4-A5BD-BC70B230D177}" srcOrd="0" destOrd="0" presId="urn:microsoft.com/office/officeart/2005/8/layout/radial1"/>
    <dgm:cxn modelId="{159D3E6A-0021-406A-B7D7-6FFFA49E0CDA}" type="presOf" srcId="{3ABAA39E-FD14-43C3-BFBF-B619BD9CD9F5}" destId="{D27B9F4A-A399-4EA4-9E81-1DCB52299875}" srcOrd="0" destOrd="0" presId="urn:microsoft.com/office/officeart/2005/8/layout/radial1"/>
    <dgm:cxn modelId="{D726174E-429A-4287-A1D6-94BD5EA4B03A}" srcId="{ABE50EBB-395B-4A27-A578-75E3DFD152EC}" destId="{981BBC94-969A-46EC-A938-F00382D1D09A}" srcOrd="0" destOrd="0" parTransId="{8E34C220-5FA6-4598-A254-A4F10BE01FA8}" sibTransId="{8CECDB39-139B-4ED3-B2B5-38E70595E579}"/>
    <dgm:cxn modelId="{D3612B55-DFB0-4577-8DB5-5EC60785C6F2}" type="presOf" srcId="{20C4B749-C9D4-42E2-8A84-07C989D92512}" destId="{00A2B94B-63B9-406D-80A9-6FFCB05F09CD}" srcOrd="0" destOrd="0" presId="urn:microsoft.com/office/officeart/2005/8/layout/radial1"/>
    <dgm:cxn modelId="{DEA7B759-E597-4EFE-A2D6-C911AF3F5B6A}" type="presOf" srcId="{67B50130-5AF6-46C7-9430-7E1D77EF2E36}" destId="{2AACF262-B1DC-4329-BCDF-521014E089C8}" srcOrd="0" destOrd="0" presId="urn:microsoft.com/office/officeart/2005/8/layout/radial1"/>
    <dgm:cxn modelId="{1CEA0F7B-ED09-4C84-8E89-75C754EAAD52}" type="presOf" srcId="{A82B1669-1091-4F3A-9C99-B3BCE9D7D81F}" destId="{9C4CAB15-F97E-4070-91B8-711B8B4C4481}" srcOrd="1" destOrd="0" presId="urn:microsoft.com/office/officeart/2005/8/layout/radial1"/>
    <dgm:cxn modelId="{D4F5D17F-F53E-4A63-8E89-6376563347CC}" type="presOf" srcId="{DB35D708-D589-4098-80C9-3CE45FFF2F4C}" destId="{B6BC6275-9B4C-48EB-8619-13C8445DA31C}" srcOrd="1" destOrd="0" presId="urn:microsoft.com/office/officeart/2005/8/layout/radial1"/>
    <dgm:cxn modelId="{D839EF99-DABC-4EB8-B855-1FD387B5D74C}" type="presOf" srcId="{8E34C220-5FA6-4598-A254-A4F10BE01FA8}" destId="{CC0A363B-D62F-4575-9564-4957E24082B6}" srcOrd="0" destOrd="0" presId="urn:microsoft.com/office/officeart/2005/8/layout/radial1"/>
    <dgm:cxn modelId="{59ACE1A0-22D5-4B2B-8C0F-F22B0B904068}" srcId="{696E0ECC-C396-4E02-89CC-312420654C38}" destId="{ABE50EBB-395B-4A27-A578-75E3DFD152EC}" srcOrd="0" destOrd="0" parTransId="{3AD1F34F-8589-4BB9-A904-C92ADAF3829A}" sibTransId="{110CFEC9-2F8E-4CB9-95EA-4103A212B6BC}"/>
    <dgm:cxn modelId="{18E788A6-0D9A-4F36-8CD9-C6DAF0429EAE}" srcId="{ABE50EBB-395B-4A27-A578-75E3DFD152EC}" destId="{3ABAA39E-FD14-43C3-BFBF-B619BD9CD9F5}" srcOrd="1" destOrd="0" parTransId="{9F81AFE8-683D-4BFC-9B35-EBA343A502E7}" sibTransId="{D1D04888-49AA-4F99-AF82-F5558C4F505A}"/>
    <dgm:cxn modelId="{905473A8-CCAC-4F0D-8A12-0773EB12CE95}" type="presOf" srcId="{A82B1669-1091-4F3A-9C99-B3BCE9D7D81F}" destId="{1A25504F-EB71-43F3-ACA0-6559C739E2B8}" srcOrd="0" destOrd="0" presId="urn:microsoft.com/office/officeart/2005/8/layout/radial1"/>
    <dgm:cxn modelId="{D0B63DB0-83BF-41DE-B54B-211B83FECDF1}" type="presOf" srcId="{ABE50EBB-395B-4A27-A578-75E3DFD152EC}" destId="{19024203-8A90-42CF-8AF2-9CC53E755ACE}" srcOrd="0" destOrd="0" presId="urn:microsoft.com/office/officeart/2005/8/layout/radial1"/>
    <dgm:cxn modelId="{63DCF4B2-7BEA-4D1C-9115-FEFD821C47C3}" srcId="{ABE50EBB-395B-4A27-A578-75E3DFD152EC}" destId="{67B50130-5AF6-46C7-9430-7E1D77EF2E36}" srcOrd="2" destOrd="0" parTransId="{CF4C4006-F204-4885-8920-EB7E29CEF514}" sibTransId="{E568EF73-2A90-4046-B1F2-757573CB78DE}"/>
    <dgm:cxn modelId="{1B1969B3-B8D6-432F-B4E7-BF203C2526EB}" type="presOf" srcId="{B1482214-669D-4275-B2D9-5F684B7DEA0A}" destId="{E5CC2FC5-C70B-463F-B808-E76A52187443}" srcOrd="0" destOrd="0" presId="urn:microsoft.com/office/officeart/2005/8/layout/radial1"/>
    <dgm:cxn modelId="{6C8CD0B6-074C-414F-8A1D-9F559ED92F57}" type="presOf" srcId="{981BBC94-969A-46EC-A938-F00382D1D09A}" destId="{7B951D86-D5F5-40A1-88B5-D2C8B044D745}" srcOrd="0" destOrd="0" presId="urn:microsoft.com/office/officeart/2005/8/layout/radial1"/>
    <dgm:cxn modelId="{61D788C9-EA4A-4A2E-B021-4CE8E6E28010}" type="presOf" srcId="{CF4C4006-F204-4885-8920-EB7E29CEF514}" destId="{0ED3E741-F222-4578-9353-9DE58119D4A5}" srcOrd="0" destOrd="0" presId="urn:microsoft.com/office/officeart/2005/8/layout/radial1"/>
    <dgm:cxn modelId="{BFEA94EE-0009-4FA8-8608-57DB3B39558B}" type="presOf" srcId="{089DFC47-572C-4AD3-B836-421BB8098D81}" destId="{6513E6CB-3B99-476C-B1A8-1DF2703D2DB3}" srcOrd="0" destOrd="0" presId="urn:microsoft.com/office/officeart/2005/8/layout/radial1"/>
    <dgm:cxn modelId="{75A2E4EF-3B1F-40BC-911C-A526C5BB539B}" type="presOf" srcId="{5CD07CF3-537F-40B0-BC5E-3887B3CD08FE}" destId="{B5D6CB15-A78B-4886-B612-2B67835BF368}" srcOrd="1" destOrd="0" presId="urn:microsoft.com/office/officeart/2005/8/layout/radial1"/>
    <dgm:cxn modelId="{9B393CFD-5DC5-436C-B588-1076CC360849}" srcId="{ABE50EBB-395B-4A27-A578-75E3DFD152EC}" destId="{C513E417-675F-4468-A551-68E4BD1EE0DC}" srcOrd="6" destOrd="0" parTransId="{5CD07CF3-537F-40B0-BC5E-3887B3CD08FE}" sibTransId="{B0888EF5-F824-4051-9ACC-36747F14D5C6}"/>
    <dgm:cxn modelId="{775DBBFD-9D05-4BF2-8E8A-60900385870B}" type="presOf" srcId="{DB35D708-D589-4098-80C9-3CE45FFF2F4C}" destId="{276D8417-14F5-4849-871E-456201B60229}" srcOrd="0" destOrd="0" presId="urn:microsoft.com/office/officeart/2005/8/layout/radial1"/>
    <dgm:cxn modelId="{D716894D-1524-46A8-A33B-EB6750BD06A3}" type="presParOf" srcId="{6BB518E4-1537-4EA6-AA61-48E1013F1E0F}" destId="{19024203-8A90-42CF-8AF2-9CC53E755ACE}" srcOrd="0" destOrd="0" presId="urn:microsoft.com/office/officeart/2005/8/layout/radial1"/>
    <dgm:cxn modelId="{A9910C70-8114-46FA-BC93-AA836D1D3857}" type="presParOf" srcId="{6BB518E4-1537-4EA6-AA61-48E1013F1E0F}" destId="{CC0A363B-D62F-4575-9564-4957E24082B6}" srcOrd="1" destOrd="0" presId="urn:microsoft.com/office/officeart/2005/8/layout/radial1"/>
    <dgm:cxn modelId="{1FDFCDF7-2D37-4966-B675-2D6555BC3778}" type="presParOf" srcId="{CC0A363B-D62F-4575-9564-4957E24082B6}" destId="{AE6564D8-9B23-46AA-8740-A5C3F1BF2458}" srcOrd="0" destOrd="0" presId="urn:microsoft.com/office/officeart/2005/8/layout/radial1"/>
    <dgm:cxn modelId="{E0505FE5-88F5-4C5E-844B-8A35F18C0305}" type="presParOf" srcId="{6BB518E4-1537-4EA6-AA61-48E1013F1E0F}" destId="{7B951D86-D5F5-40A1-88B5-D2C8B044D745}" srcOrd="2" destOrd="0" presId="urn:microsoft.com/office/officeart/2005/8/layout/radial1"/>
    <dgm:cxn modelId="{E34911FB-9590-4F35-B9D4-65839646293F}" type="presParOf" srcId="{6BB518E4-1537-4EA6-AA61-48E1013F1E0F}" destId="{E10D3AD4-2556-4CD6-9EA2-450482FC59FE}" srcOrd="3" destOrd="0" presId="urn:microsoft.com/office/officeart/2005/8/layout/radial1"/>
    <dgm:cxn modelId="{43988568-0CDF-4FEC-940E-EED33414873F}" type="presParOf" srcId="{E10D3AD4-2556-4CD6-9EA2-450482FC59FE}" destId="{EA95F1E5-0139-47A2-9F9E-E250B702CCE4}" srcOrd="0" destOrd="0" presId="urn:microsoft.com/office/officeart/2005/8/layout/radial1"/>
    <dgm:cxn modelId="{80E6B8B5-D8AA-47B5-B142-6EF619BD20A7}" type="presParOf" srcId="{6BB518E4-1537-4EA6-AA61-48E1013F1E0F}" destId="{D27B9F4A-A399-4EA4-9E81-1DCB52299875}" srcOrd="4" destOrd="0" presId="urn:microsoft.com/office/officeart/2005/8/layout/radial1"/>
    <dgm:cxn modelId="{F8BB1484-C293-41C0-B521-D01563235C29}" type="presParOf" srcId="{6BB518E4-1537-4EA6-AA61-48E1013F1E0F}" destId="{0ED3E741-F222-4578-9353-9DE58119D4A5}" srcOrd="5" destOrd="0" presId="urn:microsoft.com/office/officeart/2005/8/layout/radial1"/>
    <dgm:cxn modelId="{7FA343A6-ADCF-4752-90A6-D6E73B65F4E4}" type="presParOf" srcId="{0ED3E741-F222-4578-9353-9DE58119D4A5}" destId="{5F0D8BDB-94AD-42CB-9E70-99A1622BFBAD}" srcOrd="0" destOrd="0" presId="urn:microsoft.com/office/officeart/2005/8/layout/radial1"/>
    <dgm:cxn modelId="{13507BE4-802D-4E75-9219-440026D6A90C}" type="presParOf" srcId="{6BB518E4-1537-4EA6-AA61-48E1013F1E0F}" destId="{2AACF262-B1DC-4329-BCDF-521014E089C8}" srcOrd="6" destOrd="0" presId="urn:microsoft.com/office/officeart/2005/8/layout/radial1"/>
    <dgm:cxn modelId="{1FF2FDB7-4A73-42EB-8409-7A574219004A}" type="presParOf" srcId="{6BB518E4-1537-4EA6-AA61-48E1013F1E0F}" destId="{1A25504F-EB71-43F3-ACA0-6559C739E2B8}" srcOrd="7" destOrd="0" presId="urn:microsoft.com/office/officeart/2005/8/layout/radial1"/>
    <dgm:cxn modelId="{C333ADB4-6547-4302-B84C-C5B41A4BC6C9}" type="presParOf" srcId="{1A25504F-EB71-43F3-ACA0-6559C739E2B8}" destId="{9C4CAB15-F97E-4070-91B8-711B8B4C4481}" srcOrd="0" destOrd="0" presId="urn:microsoft.com/office/officeart/2005/8/layout/radial1"/>
    <dgm:cxn modelId="{D2F3FDCC-BC5D-4105-8013-D75889C3991B}" type="presParOf" srcId="{6BB518E4-1537-4EA6-AA61-48E1013F1E0F}" destId="{6513E6CB-3B99-476C-B1A8-1DF2703D2DB3}" srcOrd="8" destOrd="0" presId="urn:microsoft.com/office/officeart/2005/8/layout/radial1"/>
    <dgm:cxn modelId="{61C884E9-67E5-4EF9-B709-E178EEC3BBCD}" type="presParOf" srcId="{6BB518E4-1537-4EA6-AA61-48E1013F1E0F}" destId="{276D8417-14F5-4849-871E-456201B60229}" srcOrd="9" destOrd="0" presId="urn:microsoft.com/office/officeart/2005/8/layout/radial1"/>
    <dgm:cxn modelId="{1B773361-3B29-45E7-95F7-2FD62AF78CCE}" type="presParOf" srcId="{276D8417-14F5-4849-871E-456201B60229}" destId="{B6BC6275-9B4C-48EB-8619-13C8445DA31C}" srcOrd="0" destOrd="0" presId="urn:microsoft.com/office/officeart/2005/8/layout/radial1"/>
    <dgm:cxn modelId="{507F8A4F-220A-464A-B12B-E3C8A3EDF35D}" type="presParOf" srcId="{6BB518E4-1537-4EA6-AA61-48E1013F1E0F}" destId="{00A2B94B-63B9-406D-80A9-6FFCB05F09CD}" srcOrd="10" destOrd="0" presId="urn:microsoft.com/office/officeart/2005/8/layout/radial1"/>
    <dgm:cxn modelId="{257C46BD-3B98-4413-8476-C0F43D603468}" type="presParOf" srcId="{6BB518E4-1537-4EA6-AA61-48E1013F1E0F}" destId="{C7B512DE-7BC9-4EE9-8905-C496392794E5}" srcOrd="11" destOrd="0" presId="urn:microsoft.com/office/officeart/2005/8/layout/radial1"/>
    <dgm:cxn modelId="{DEC611AC-BD61-4FE3-9466-2CDE5A8EFC7C}" type="presParOf" srcId="{C7B512DE-7BC9-4EE9-8905-C496392794E5}" destId="{227CF989-E9B4-4B66-9963-EDC67C0F90D4}" srcOrd="0" destOrd="0" presId="urn:microsoft.com/office/officeart/2005/8/layout/radial1"/>
    <dgm:cxn modelId="{DE863A66-E95C-49E1-B5DE-587AACBFDD8C}" type="presParOf" srcId="{6BB518E4-1537-4EA6-AA61-48E1013F1E0F}" destId="{E5CC2FC5-C70B-463F-B808-E76A52187443}" srcOrd="12" destOrd="0" presId="urn:microsoft.com/office/officeart/2005/8/layout/radial1"/>
    <dgm:cxn modelId="{92DE633C-3B36-4348-9B45-11FEEF1F74C7}" type="presParOf" srcId="{6BB518E4-1537-4EA6-AA61-48E1013F1E0F}" destId="{1EFE7976-B334-4C76-A1E1-8422FB57D8FB}" srcOrd="13" destOrd="0" presId="urn:microsoft.com/office/officeart/2005/8/layout/radial1"/>
    <dgm:cxn modelId="{EFAD7486-23B9-4D75-951F-35F42D086099}" type="presParOf" srcId="{1EFE7976-B334-4C76-A1E1-8422FB57D8FB}" destId="{B5D6CB15-A78B-4886-B612-2B67835BF368}" srcOrd="0" destOrd="0" presId="urn:microsoft.com/office/officeart/2005/8/layout/radial1"/>
    <dgm:cxn modelId="{2E9253AF-F433-4F46-A9B3-4A710D391398}" type="presParOf" srcId="{6BB518E4-1537-4EA6-AA61-48E1013F1E0F}" destId="{F16B12E3-474B-40E4-A5BD-BC70B230D177}" srcOrd="14"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9F7790-7FA5-4779-82F8-547B6CB293D2}"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pl-PL"/>
        </a:p>
      </dgm:t>
    </dgm:pt>
    <dgm:pt modelId="{2A784284-CA47-4C08-BCA1-121842EFE4E3}">
      <dgm:prSet phldrT="[Tekst]"/>
      <dgm:spPr>
        <a:solidFill>
          <a:schemeClr val="accent3"/>
        </a:solidFill>
        <a:ln>
          <a:solidFill>
            <a:schemeClr val="accent3"/>
          </a:solidFill>
        </a:ln>
      </dgm:spPr>
      <dgm:t>
        <a:bodyPr/>
        <a:lstStyle/>
        <a:p>
          <a:r>
            <a:rPr lang="pl-PL" b="1" dirty="0">
              <a:solidFill>
                <a:schemeClr val="tx1"/>
              </a:solidFill>
            </a:rPr>
            <a:t>1.Zdefiniowanie problemu</a:t>
          </a:r>
        </a:p>
      </dgm:t>
    </dgm:pt>
    <dgm:pt modelId="{B30F2466-2601-48C4-9ADF-FAF80238E86B}" type="parTrans" cxnId="{1DF77425-FBF1-41F2-89A1-9879320FC364}">
      <dgm:prSet/>
      <dgm:spPr/>
      <dgm:t>
        <a:bodyPr/>
        <a:lstStyle/>
        <a:p>
          <a:endParaRPr lang="pl-PL"/>
        </a:p>
      </dgm:t>
    </dgm:pt>
    <dgm:pt modelId="{FF751ADB-8EF1-457D-BC64-4F61352DFED1}" type="sibTrans" cxnId="{1DF77425-FBF1-41F2-89A1-9879320FC364}">
      <dgm:prSet/>
      <dgm:spPr/>
      <dgm:t>
        <a:bodyPr/>
        <a:lstStyle/>
        <a:p>
          <a:endParaRPr lang="pl-PL"/>
        </a:p>
      </dgm:t>
    </dgm:pt>
    <dgm:pt modelId="{E5C561AE-7758-43D9-B797-5A8FF2E9EDE3}">
      <dgm:prSet phldrT="[Tekst]"/>
      <dgm:spPr>
        <a:noFill/>
      </dgm:spPr>
      <dgm:t>
        <a:bodyPr/>
        <a:lstStyle/>
        <a:p>
          <a:r>
            <a:rPr lang="pl-PL" b="1" dirty="0">
              <a:solidFill>
                <a:schemeClr val="tx1"/>
              </a:solidFill>
            </a:rPr>
            <a:t>2.Zdefiniowanie procesu</a:t>
          </a:r>
        </a:p>
      </dgm:t>
    </dgm:pt>
    <dgm:pt modelId="{A7133825-7FEA-4868-AEF3-7C4EC9DD9AE6}" type="parTrans" cxnId="{3C517A27-3AE5-4F02-AE79-C49295664E56}">
      <dgm:prSet/>
      <dgm:spPr/>
      <dgm:t>
        <a:bodyPr/>
        <a:lstStyle/>
        <a:p>
          <a:endParaRPr lang="pl-PL"/>
        </a:p>
      </dgm:t>
    </dgm:pt>
    <dgm:pt modelId="{D2D31293-2F72-481B-9112-B2BE1A330B8E}" type="sibTrans" cxnId="{3C517A27-3AE5-4F02-AE79-C49295664E56}">
      <dgm:prSet/>
      <dgm:spPr/>
      <dgm:t>
        <a:bodyPr/>
        <a:lstStyle/>
        <a:p>
          <a:endParaRPr lang="pl-PL"/>
        </a:p>
      </dgm:t>
    </dgm:pt>
    <dgm:pt modelId="{9A7F2088-6A22-4EE2-8189-00DBA2116B0E}">
      <dgm:prSet phldrT="[Tekst]"/>
      <dgm:spPr>
        <a:solidFill>
          <a:schemeClr val="accent3"/>
        </a:solidFill>
      </dgm:spPr>
      <dgm:t>
        <a:bodyPr/>
        <a:lstStyle/>
        <a:p>
          <a:r>
            <a:rPr lang="pl-PL" b="1" dirty="0">
              <a:solidFill>
                <a:schemeClr val="tx1"/>
              </a:solidFill>
            </a:rPr>
            <a:t>3.Pomiar działania</a:t>
          </a:r>
        </a:p>
      </dgm:t>
    </dgm:pt>
    <dgm:pt modelId="{C3AE62FE-4C07-4037-88B9-A9508167CC99}" type="parTrans" cxnId="{0210575D-AAFE-4001-912E-F0BD693FBF58}">
      <dgm:prSet/>
      <dgm:spPr/>
      <dgm:t>
        <a:bodyPr/>
        <a:lstStyle/>
        <a:p>
          <a:endParaRPr lang="pl-PL"/>
        </a:p>
      </dgm:t>
    </dgm:pt>
    <dgm:pt modelId="{20871C1C-8F5D-40D9-AD4A-6CC922D8CE02}" type="sibTrans" cxnId="{0210575D-AAFE-4001-912E-F0BD693FBF58}">
      <dgm:prSet/>
      <dgm:spPr/>
      <dgm:t>
        <a:bodyPr/>
        <a:lstStyle/>
        <a:p>
          <a:endParaRPr lang="pl-PL"/>
        </a:p>
      </dgm:t>
    </dgm:pt>
    <dgm:pt modelId="{922B3EC0-36BB-427B-95EC-1A21855D2750}">
      <dgm:prSet phldrT="[Tekst]"/>
      <dgm:spPr>
        <a:solidFill>
          <a:schemeClr val="accent3"/>
        </a:solidFill>
      </dgm:spPr>
      <dgm:t>
        <a:bodyPr/>
        <a:lstStyle/>
        <a:p>
          <a:r>
            <a:rPr lang="pl-PL" b="1" dirty="0">
              <a:solidFill>
                <a:schemeClr val="tx1"/>
              </a:solidFill>
            </a:rPr>
            <a:t>4.Określanie przyczyn</a:t>
          </a:r>
        </a:p>
      </dgm:t>
    </dgm:pt>
    <dgm:pt modelId="{79F28E2F-02FC-4347-BD02-0DD04E74CCFB}" type="parTrans" cxnId="{1F87CE12-EBAF-4507-95C2-073728DDFFE7}">
      <dgm:prSet/>
      <dgm:spPr/>
      <dgm:t>
        <a:bodyPr/>
        <a:lstStyle/>
        <a:p>
          <a:endParaRPr lang="pl-PL"/>
        </a:p>
      </dgm:t>
    </dgm:pt>
    <dgm:pt modelId="{DA949220-A6FE-4AC1-A068-0574F1AF2D23}" type="sibTrans" cxnId="{1F87CE12-EBAF-4507-95C2-073728DDFFE7}">
      <dgm:prSet/>
      <dgm:spPr/>
      <dgm:t>
        <a:bodyPr/>
        <a:lstStyle/>
        <a:p>
          <a:endParaRPr lang="pl-PL"/>
        </a:p>
      </dgm:t>
    </dgm:pt>
    <dgm:pt modelId="{9931F5CD-2C76-4835-A370-C9C479BD348C}">
      <dgm:prSet phldrT="[Tekst]"/>
      <dgm:spPr>
        <a:solidFill>
          <a:schemeClr val="accent3"/>
        </a:solidFill>
      </dgm:spPr>
      <dgm:t>
        <a:bodyPr/>
        <a:lstStyle/>
        <a:p>
          <a:r>
            <a:rPr lang="pl-PL" b="1" dirty="0">
              <a:solidFill>
                <a:schemeClr val="tx1"/>
              </a:solidFill>
            </a:rPr>
            <a:t>5.Generowanie rozwiązań</a:t>
          </a:r>
          <a:endParaRPr lang="pl-PL" dirty="0"/>
        </a:p>
      </dgm:t>
    </dgm:pt>
    <dgm:pt modelId="{262978D5-BA09-4FF0-8F17-23477254697E}" type="parTrans" cxnId="{799D5CF5-A330-41AB-BA2C-B07A2AA45142}">
      <dgm:prSet/>
      <dgm:spPr/>
      <dgm:t>
        <a:bodyPr/>
        <a:lstStyle/>
        <a:p>
          <a:endParaRPr lang="pl-PL"/>
        </a:p>
      </dgm:t>
    </dgm:pt>
    <dgm:pt modelId="{58029FE2-3EAB-4D3A-AC38-783542300DE4}" type="sibTrans" cxnId="{799D5CF5-A330-41AB-BA2C-B07A2AA45142}">
      <dgm:prSet/>
      <dgm:spPr/>
      <dgm:t>
        <a:bodyPr/>
        <a:lstStyle/>
        <a:p>
          <a:endParaRPr lang="pl-PL"/>
        </a:p>
      </dgm:t>
    </dgm:pt>
    <dgm:pt modelId="{7D915EDB-8EC8-495C-A71B-642A39B68C5F}">
      <dgm:prSet phldrT="[Tekst]" custT="1"/>
      <dgm:spPr>
        <a:solidFill>
          <a:schemeClr val="accent3"/>
        </a:solidFill>
      </dgm:spPr>
      <dgm:t>
        <a:bodyPr/>
        <a:lstStyle/>
        <a:p>
          <a:r>
            <a:rPr lang="pl-PL" sz="1600" b="1" dirty="0">
              <a:solidFill>
                <a:schemeClr val="tx1"/>
              </a:solidFill>
            </a:rPr>
            <a:t>6.Wprowadzanie rozwiązania</a:t>
          </a:r>
        </a:p>
      </dgm:t>
    </dgm:pt>
    <dgm:pt modelId="{043B0708-340A-4CFC-B120-6D4B62D65184}" type="parTrans" cxnId="{32519766-D088-4DDA-80B6-9C9C564AAAB7}">
      <dgm:prSet/>
      <dgm:spPr/>
      <dgm:t>
        <a:bodyPr/>
        <a:lstStyle/>
        <a:p>
          <a:endParaRPr lang="pl-PL"/>
        </a:p>
      </dgm:t>
    </dgm:pt>
    <dgm:pt modelId="{87FA25C8-B1A3-40E3-8BE5-D9EBE8BDC444}" type="sibTrans" cxnId="{32519766-D088-4DDA-80B6-9C9C564AAAB7}">
      <dgm:prSet/>
      <dgm:spPr/>
      <dgm:t>
        <a:bodyPr/>
        <a:lstStyle/>
        <a:p>
          <a:endParaRPr lang="pl-PL"/>
        </a:p>
      </dgm:t>
    </dgm:pt>
    <dgm:pt modelId="{3F1BB78E-ECE6-43C1-9D4E-9DE6B73D75AF}" type="pres">
      <dgm:prSet presAssocID="{319F7790-7FA5-4779-82F8-547B6CB293D2}" presName="cycle" presStyleCnt="0">
        <dgm:presLayoutVars>
          <dgm:dir/>
          <dgm:resizeHandles val="exact"/>
        </dgm:presLayoutVars>
      </dgm:prSet>
      <dgm:spPr/>
    </dgm:pt>
    <dgm:pt modelId="{80E7A246-B701-4305-822F-A68D3C46CF1B}" type="pres">
      <dgm:prSet presAssocID="{2A784284-CA47-4C08-BCA1-121842EFE4E3}" presName="node" presStyleLbl="node1" presStyleIdx="0" presStyleCnt="6" custScaleX="198650" custScaleY="121240" custRadScaleRad="101388" custRadScaleInc="34871">
        <dgm:presLayoutVars>
          <dgm:bulletEnabled val="1"/>
        </dgm:presLayoutVars>
      </dgm:prSet>
      <dgm:spPr/>
    </dgm:pt>
    <dgm:pt modelId="{FAC24C59-9633-4184-A9F4-5E288A7EB4A5}" type="pres">
      <dgm:prSet presAssocID="{2A784284-CA47-4C08-BCA1-121842EFE4E3}" presName="spNode" presStyleCnt="0"/>
      <dgm:spPr/>
    </dgm:pt>
    <dgm:pt modelId="{7D45FEB7-CAEA-4CA7-8700-E6E17BC2B302}" type="pres">
      <dgm:prSet presAssocID="{FF751ADB-8EF1-457D-BC64-4F61352DFED1}" presName="sibTrans" presStyleLbl="sibTrans1D1" presStyleIdx="0" presStyleCnt="6"/>
      <dgm:spPr/>
    </dgm:pt>
    <dgm:pt modelId="{79CC634C-856F-4D37-8850-1C5A91C1A245}" type="pres">
      <dgm:prSet presAssocID="{E5C561AE-7758-43D9-B797-5A8FF2E9EDE3}" presName="node" presStyleLbl="node1" presStyleIdx="1" presStyleCnt="6" custScaleX="179982" custScaleY="127987" custRadScaleRad="104370" custRadScaleInc="-3259">
        <dgm:presLayoutVars>
          <dgm:bulletEnabled val="1"/>
        </dgm:presLayoutVars>
      </dgm:prSet>
      <dgm:spPr/>
    </dgm:pt>
    <dgm:pt modelId="{B21F26B7-C5AC-4933-BDD1-CFE064979EC9}" type="pres">
      <dgm:prSet presAssocID="{E5C561AE-7758-43D9-B797-5A8FF2E9EDE3}" presName="spNode" presStyleCnt="0"/>
      <dgm:spPr/>
    </dgm:pt>
    <dgm:pt modelId="{21D7CE75-3159-4E23-B2D9-AAAD8B1402F7}" type="pres">
      <dgm:prSet presAssocID="{D2D31293-2F72-481B-9112-B2BE1A330B8E}" presName="sibTrans" presStyleLbl="sibTrans1D1" presStyleIdx="1" presStyleCnt="6"/>
      <dgm:spPr/>
    </dgm:pt>
    <dgm:pt modelId="{96A85D37-445C-4532-854B-63D09C266650}" type="pres">
      <dgm:prSet presAssocID="{9A7F2088-6A22-4EE2-8189-00DBA2116B0E}" presName="node" presStyleLbl="node1" presStyleIdx="2" presStyleCnt="6" custScaleX="145307" custScaleY="150691">
        <dgm:presLayoutVars>
          <dgm:bulletEnabled val="1"/>
        </dgm:presLayoutVars>
      </dgm:prSet>
      <dgm:spPr/>
    </dgm:pt>
    <dgm:pt modelId="{B6878A97-ED5A-440F-A793-8180CFA556CD}" type="pres">
      <dgm:prSet presAssocID="{9A7F2088-6A22-4EE2-8189-00DBA2116B0E}" presName="spNode" presStyleCnt="0"/>
      <dgm:spPr/>
    </dgm:pt>
    <dgm:pt modelId="{E148B7AD-8A3F-40CD-91CA-C3B9DF567EC3}" type="pres">
      <dgm:prSet presAssocID="{20871C1C-8F5D-40D9-AD4A-6CC922D8CE02}" presName="sibTrans" presStyleLbl="sibTrans1D1" presStyleIdx="2" presStyleCnt="6"/>
      <dgm:spPr/>
    </dgm:pt>
    <dgm:pt modelId="{7E065B6C-6930-4CCB-9F00-6C9281E5BDCE}" type="pres">
      <dgm:prSet presAssocID="{922B3EC0-36BB-427B-95EC-1A21855D2750}" presName="node" presStyleLbl="node1" presStyleIdx="3" presStyleCnt="6" custScaleX="186907">
        <dgm:presLayoutVars>
          <dgm:bulletEnabled val="1"/>
        </dgm:presLayoutVars>
      </dgm:prSet>
      <dgm:spPr/>
    </dgm:pt>
    <dgm:pt modelId="{9AAD6C31-F30E-43E5-8FFE-F3A102E58FC8}" type="pres">
      <dgm:prSet presAssocID="{922B3EC0-36BB-427B-95EC-1A21855D2750}" presName="spNode" presStyleCnt="0"/>
      <dgm:spPr/>
    </dgm:pt>
    <dgm:pt modelId="{5F47C715-5907-4798-99A5-81969A7D58B2}" type="pres">
      <dgm:prSet presAssocID="{DA949220-A6FE-4AC1-A068-0574F1AF2D23}" presName="sibTrans" presStyleLbl="sibTrans1D1" presStyleIdx="3" presStyleCnt="6"/>
      <dgm:spPr/>
    </dgm:pt>
    <dgm:pt modelId="{CE152DE5-E802-41C6-951C-0730625621AF}" type="pres">
      <dgm:prSet presAssocID="{9931F5CD-2C76-4835-A370-C9C479BD348C}" presName="node" presStyleLbl="node1" presStyleIdx="4" presStyleCnt="6" custScaleX="201068">
        <dgm:presLayoutVars>
          <dgm:bulletEnabled val="1"/>
        </dgm:presLayoutVars>
      </dgm:prSet>
      <dgm:spPr/>
    </dgm:pt>
    <dgm:pt modelId="{8E6235B5-A550-4636-9A2D-E2B6BD0310A5}" type="pres">
      <dgm:prSet presAssocID="{9931F5CD-2C76-4835-A370-C9C479BD348C}" presName="spNode" presStyleCnt="0"/>
      <dgm:spPr/>
    </dgm:pt>
    <dgm:pt modelId="{3EB467CA-3195-47A4-A212-96A55A04A39E}" type="pres">
      <dgm:prSet presAssocID="{58029FE2-3EAB-4D3A-AC38-783542300DE4}" presName="sibTrans" presStyleLbl="sibTrans1D1" presStyleIdx="4" presStyleCnt="6"/>
      <dgm:spPr/>
    </dgm:pt>
    <dgm:pt modelId="{825E0215-F51D-43D0-A717-44051FC56284}" type="pres">
      <dgm:prSet presAssocID="{7D915EDB-8EC8-495C-A71B-642A39B68C5F}" presName="node" presStyleLbl="node1" presStyleIdx="5" presStyleCnt="6" custScaleX="196560">
        <dgm:presLayoutVars>
          <dgm:bulletEnabled val="1"/>
        </dgm:presLayoutVars>
      </dgm:prSet>
      <dgm:spPr/>
    </dgm:pt>
    <dgm:pt modelId="{90DC7A4B-C762-4521-8357-F1F9627762BF}" type="pres">
      <dgm:prSet presAssocID="{7D915EDB-8EC8-495C-A71B-642A39B68C5F}" presName="spNode" presStyleCnt="0"/>
      <dgm:spPr/>
    </dgm:pt>
    <dgm:pt modelId="{D3AB79E4-3B06-478E-863B-F477A186FD52}" type="pres">
      <dgm:prSet presAssocID="{87FA25C8-B1A3-40E3-8BE5-D9EBE8BDC444}" presName="sibTrans" presStyleLbl="sibTrans1D1" presStyleIdx="5" presStyleCnt="6"/>
      <dgm:spPr/>
    </dgm:pt>
  </dgm:ptLst>
  <dgm:cxnLst>
    <dgm:cxn modelId="{39635009-CF90-43BC-B51D-EE60014E7065}" type="presOf" srcId="{319F7790-7FA5-4779-82F8-547B6CB293D2}" destId="{3F1BB78E-ECE6-43C1-9D4E-9DE6B73D75AF}" srcOrd="0" destOrd="0" presId="urn:microsoft.com/office/officeart/2005/8/layout/cycle5"/>
    <dgm:cxn modelId="{1F87CE12-EBAF-4507-95C2-073728DDFFE7}" srcId="{319F7790-7FA5-4779-82F8-547B6CB293D2}" destId="{922B3EC0-36BB-427B-95EC-1A21855D2750}" srcOrd="3" destOrd="0" parTransId="{79F28E2F-02FC-4347-BD02-0DD04E74CCFB}" sibTransId="{DA949220-A6FE-4AC1-A068-0574F1AF2D23}"/>
    <dgm:cxn modelId="{049A8219-53E5-45E6-B554-2D457BAB12E8}" type="presOf" srcId="{7D915EDB-8EC8-495C-A71B-642A39B68C5F}" destId="{825E0215-F51D-43D0-A717-44051FC56284}" srcOrd="0" destOrd="0" presId="urn:microsoft.com/office/officeart/2005/8/layout/cycle5"/>
    <dgm:cxn modelId="{1DF77425-FBF1-41F2-89A1-9879320FC364}" srcId="{319F7790-7FA5-4779-82F8-547B6CB293D2}" destId="{2A784284-CA47-4C08-BCA1-121842EFE4E3}" srcOrd="0" destOrd="0" parTransId="{B30F2466-2601-48C4-9ADF-FAF80238E86B}" sibTransId="{FF751ADB-8EF1-457D-BC64-4F61352DFED1}"/>
    <dgm:cxn modelId="{3C517A27-3AE5-4F02-AE79-C49295664E56}" srcId="{319F7790-7FA5-4779-82F8-547B6CB293D2}" destId="{E5C561AE-7758-43D9-B797-5A8FF2E9EDE3}" srcOrd="1" destOrd="0" parTransId="{A7133825-7FEA-4868-AEF3-7C4EC9DD9AE6}" sibTransId="{D2D31293-2F72-481B-9112-B2BE1A330B8E}"/>
    <dgm:cxn modelId="{7D810E2C-6FEC-4FD3-B233-FDB6CAC3A762}" type="presOf" srcId="{87FA25C8-B1A3-40E3-8BE5-D9EBE8BDC444}" destId="{D3AB79E4-3B06-478E-863B-F477A186FD52}" srcOrd="0" destOrd="0" presId="urn:microsoft.com/office/officeart/2005/8/layout/cycle5"/>
    <dgm:cxn modelId="{D821742F-1489-4B88-BCFF-A73627AEF5C3}" type="presOf" srcId="{20871C1C-8F5D-40D9-AD4A-6CC922D8CE02}" destId="{E148B7AD-8A3F-40CD-91CA-C3B9DF567EC3}" srcOrd="0" destOrd="0" presId="urn:microsoft.com/office/officeart/2005/8/layout/cycle5"/>
    <dgm:cxn modelId="{214AF740-B99E-472D-A73E-18095439BCCC}" type="presOf" srcId="{D2D31293-2F72-481B-9112-B2BE1A330B8E}" destId="{21D7CE75-3159-4E23-B2D9-AAAD8B1402F7}" srcOrd="0" destOrd="0" presId="urn:microsoft.com/office/officeart/2005/8/layout/cycle5"/>
    <dgm:cxn modelId="{8F82545D-EDD5-4F72-9E68-26280D88B6E9}" type="presOf" srcId="{E5C561AE-7758-43D9-B797-5A8FF2E9EDE3}" destId="{79CC634C-856F-4D37-8850-1C5A91C1A245}" srcOrd="0" destOrd="0" presId="urn:microsoft.com/office/officeart/2005/8/layout/cycle5"/>
    <dgm:cxn modelId="{0210575D-AAFE-4001-912E-F0BD693FBF58}" srcId="{319F7790-7FA5-4779-82F8-547B6CB293D2}" destId="{9A7F2088-6A22-4EE2-8189-00DBA2116B0E}" srcOrd="2" destOrd="0" parTransId="{C3AE62FE-4C07-4037-88B9-A9508167CC99}" sibTransId="{20871C1C-8F5D-40D9-AD4A-6CC922D8CE02}"/>
    <dgm:cxn modelId="{32519766-D088-4DDA-80B6-9C9C564AAAB7}" srcId="{319F7790-7FA5-4779-82F8-547B6CB293D2}" destId="{7D915EDB-8EC8-495C-A71B-642A39B68C5F}" srcOrd="5" destOrd="0" parTransId="{043B0708-340A-4CFC-B120-6D4B62D65184}" sibTransId="{87FA25C8-B1A3-40E3-8BE5-D9EBE8BDC444}"/>
    <dgm:cxn modelId="{35882970-BCF7-412D-9B65-21CBA1758B4E}" type="presOf" srcId="{2A784284-CA47-4C08-BCA1-121842EFE4E3}" destId="{80E7A246-B701-4305-822F-A68D3C46CF1B}" srcOrd="0" destOrd="0" presId="urn:microsoft.com/office/officeart/2005/8/layout/cycle5"/>
    <dgm:cxn modelId="{6C6B3170-8385-42D3-80E9-D5A3CBF6B4FC}" type="presOf" srcId="{FF751ADB-8EF1-457D-BC64-4F61352DFED1}" destId="{7D45FEB7-CAEA-4CA7-8700-E6E17BC2B302}" srcOrd="0" destOrd="0" presId="urn:microsoft.com/office/officeart/2005/8/layout/cycle5"/>
    <dgm:cxn modelId="{1F417D72-6F7E-4AEE-9783-F8B1F8723395}" type="presOf" srcId="{9A7F2088-6A22-4EE2-8189-00DBA2116B0E}" destId="{96A85D37-445C-4532-854B-63D09C266650}" srcOrd="0" destOrd="0" presId="urn:microsoft.com/office/officeart/2005/8/layout/cycle5"/>
    <dgm:cxn modelId="{F299E28B-1536-40B4-870B-CA076CA78E14}" type="presOf" srcId="{9931F5CD-2C76-4835-A370-C9C479BD348C}" destId="{CE152DE5-E802-41C6-951C-0730625621AF}" srcOrd="0" destOrd="0" presId="urn:microsoft.com/office/officeart/2005/8/layout/cycle5"/>
    <dgm:cxn modelId="{1D9FF792-47A4-44A7-90A2-489037795341}" type="presOf" srcId="{922B3EC0-36BB-427B-95EC-1A21855D2750}" destId="{7E065B6C-6930-4CCB-9F00-6C9281E5BDCE}" srcOrd="0" destOrd="0" presId="urn:microsoft.com/office/officeart/2005/8/layout/cycle5"/>
    <dgm:cxn modelId="{F1F4D2CD-7D86-446B-AF7F-59B4FFC94E11}" type="presOf" srcId="{58029FE2-3EAB-4D3A-AC38-783542300DE4}" destId="{3EB467CA-3195-47A4-A212-96A55A04A39E}" srcOrd="0" destOrd="0" presId="urn:microsoft.com/office/officeart/2005/8/layout/cycle5"/>
    <dgm:cxn modelId="{273F11DD-AC57-4520-91C1-7A0261A3CA08}" type="presOf" srcId="{DA949220-A6FE-4AC1-A068-0574F1AF2D23}" destId="{5F47C715-5907-4798-99A5-81969A7D58B2}" srcOrd="0" destOrd="0" presId="urn:microsoft.com/office/officeart/2005/8/layout/cycle5"/>
    <dgm:cxn modelId="{799D5CF5-A330-41AB-BA2C-B07A2AA45142}" srcId="{319F7790-7FA5-4779-82F8-547B6CB293D2}" destId="{9931F5CD-2C76-4835-A370-C9C479BD348C}" srcOrd="4" destOrd="0" parTransId="{262978D5-BA09-4FF0-8F17-23477254697E}" sibTransId="{58029FE2-3EAB-4D3A-AC38-783542300DE4}"/>
    <dgm:cxn modelId="{BB288C47-CF0E-4DC8-9484-1420284CF2FF}" type="presParOf" srcId="{3F1BB78E-ECE6-43C1-9D4E-9DE6B73D75AF}" destId="{80E7A246-B701-4305-822F-A68D3C46CF1B}" srcOrd="0" destOrd="0" presId="urn:microsoft.com/office/officeart/2005/8/layout/cycle5"/>
    <dgm:cxn modelId="{3BB5E39E-D5C4-43CB-A913-F1631887C63C}" type="presParOf" srcId="{3F1BB78E-ECE6-43C1-9D4E-9DE6B73D75AF}" destId="{FAC24C59-9633-4184-A9F4-5E288A7EB4A5}" srcOrd="1" destOrd="0" presId="urn:microsoft.com/office/officeart/2005/8/layout/cycle5"/>
    <dgm:cxn modelId="{1054F4FE-0CFA-4990-8A08-0275CDF4FFBC}" type="presParOf" srcId="{3F1BB78E-ECE6-43C1-9D4E-9DE6B73D75AF}" destId="{7D45FEB7-CAEA-4CA7-8700-E6E17BC2B302}" srcOrd="2" destOrd="0" presId="urn:microsoft.com/office/officeart/2005/8/layout/cycle5"/>
    <dgm:cxn modelId="{82686056-760E-4BE3-AB25-F98096C5FD32}" type="presParOf" srcId="{3F1BB78E-ECE6-43C1-9D4E-9DE6B73D75AF}" destId="{79CC634C-856F-4D37-8850-1C5A91C1A245}" srcOrd="3" destOrd="0" presId="urn:microsoft.com/office/officeart/2005/8/layout/cycle5"/>
    <dgm:cxn modelId="{EA51B62D-B5E8-4AA1-BCE0-1DC6E88699BF}" type="presParOf" srcId="{3F1BB78E-ECE6-43C1-9D4E-9DE6B73D75AF}" destId="{B21F26B7-C5AC-4933-BDD1-CFE064979EC9}" srcOrd="4" destOrd="0" presId="urn:microsoft.com/office/officeart/2005/8/layout/cycle5"/>
    <dgm:cxn modelId="{C2379689-E252-479C-800E-81E09729C16C}" type="presParOf" srcId="{3F1BB78E-ECE6-43C1-9D4E-9DE6B73D75AF}" destId="{21D7CE75-3159-4E23-B2D9-AAAD8B1402F7}" srcOrd="5" destOrd="0" presId="urn:microsoft.com/office/officeart/2005/8/layout/cycle5"/>
    <dgm:cxn modelId="{B4B31FE3-4CE6-4ED1-814E-26EDD0AA1BA4}" type="presParOf" srcId="{3F1BB78E-ECE6-43C1-9D4E-9DE6B73D75AF}" destId="{96A85D37-445C-4532-854B-63D09C266650}" srcOrd="6" destOrd="0" presId="urn:microsoft.com/office/officeart/2005/8/layout/cycle5"/>
    <dgm:cxn modelId="{0351D570-7C03-4B2A-966F-C060779C5A17}" type="presParOf" srcId="{3F1BB78E-ECE6-43C1-9D4E-9DE6B73D75AF}" destId="{B6878A97-ED5A-440F-A793-8180CFA556CD}" srcOrd="7" destOrd="0" presId="urn:microsoft.com/office/officeart/2005/8/layout/cycle5"/>
    <dgm:cxn modelId="{239212CA-906E-408B-8DEB-E8B482B081A6}" type="presParOf" srcId="{3F1BB78E-ECE6-43C1-9D4E-9DE6B73D75AF}" destId="{E148B7AD-8A3F-40CD-91CA-C3B9DF567EC3}" srcOrd="8" destOrd="0" presId="urn:microsoft.com/office/officeart/2005/8/layout/cycle5"/>
    <dgm:cxn modelId="{A9CA0972-3D85-4809-AA61-F9D399EC4951}" type="presParOf" srcId="{3F1BB78E-ECE6-43C1-9D4E-9DE6B73D75AF}" destId="{7E065B6C-6930-4CCB-9F00-6C9281E5BDCE}" srcOrd="9" destOrd="0" presId="urn:microsoft.com/office/officeart/2005/8/layout/cycle5"/>
    <dgm:cxn modelId="{749C9C56-9F12-4B59-B5B0-CCA317F12E5D}" type="presParOf" srcId="{3F1BB78E-ECE6-43C1-9D4E-9DE6B73D75AF}" destId="{9AAD6C31-F30E-43E5-8FFE-F3A102E58FC8}" srcOrd="10" destOrd="0" presId="urn:microsoft.com/office/officeart/2005/8/layout/cycle5"/>
    <dgm:cxn modelId="{26A59617-227B-4F35-A2D8-3EAFE8CB33DE}" type="presParOf" srcId="{3F1BB78E-ECE6-43C1-9D4E-9DE6B73D75AF}" destId="{5F47C715-5907-4798-99A5-81969A7D58B2}" srcOrd="11" destOrd="0" presId="urn:microsoft.com/office/officeart/2005/8/layout/cycle5"/>
    <dgm:cxn modelId="{2E9899D9-E671-41FB-BF5E-7B8D575D982F}" type="presParOf" srcId="{3F1BB78E-ECE6-43C1-9D4E-9DE6B73D75AF}" destId="{CE152DE5-E802-41C6-951C-0730625621AF}" srcOrd="12" destOrd="0" presId="urn:microsoft.com/office/officeart/2005/8/layout/cycle5"/>
    <dgm:cxn modelId="{29B574F0-0260-4A0C-BC63-18A66E7AAAA3}" type="presParOf" srcId="{3F1BB78E-ECE6-43C1-9D4E-9DE6B73D75AF}" destId="{8E6235B5-A550-4636-9A2D-E2B6BD0310A5}" srcOrd="13" destOrd="0" presId="urn:microsoft.com/office/officeart/2005/8/layout/cycle5"/>
    <dgm:cxn modelId="{AF20888D-8ADE-451D-A57C-00EF38F15847}" type="presParOf" srcId="{3F1BB78E-ECE6-43C1-9D4E-9DE6B73D75AF}" destId="{3EB467CA-3195-47A4-A212-96A55A04A39E}" srcOrd="14" destOrd="0" presId="urn:microsoft.com/office/officeart/2005/8/layout/cycle5"/>
    <dgm:cxn modelId="{E1D4EEB8-C9E7-492B-A5BA-22FD1BDA5DF3}" type="presParOf" srcId="{3F1BB78E-ECE6-43C1-9D4E-9DE6B73D75AF}" destId="{825E0215-F51D-43D0-A717-44051FC56284}" srcOrd="15" destOrd="0" presId="urn:microsoft.com/office/officeart/2005/8/layout/cycle5"/>
    <dgm:cxn modelId="{33397862-9A98-4855-9A25-37FEFC89CBBD}" type="presParOf" srcId="{3F1BB78E-ECE6-43C1-9D4E-9DE6B73D75AF}" destId="{90DC7A4B-C762-4521-8357-F1F9627762BF}" srcOrd="16" destOrd="0" presId="urn:microsoft.com/office/officeart/2005/8/layout/cycle5"/>
    <dgm:cxn modelId="{9968E10E-8931-40A2-A2AC-DD1961B6654D}" type="presParOf" srcId="{3F1BB78E-ECE6-43C1-9D4E-9DE6B73D75AF}" destId="{D3AB79E4-3B06-478E-863B-F477A186FD52}" srcOrd="17" destOrd="0" presId="urn:microsoft.com/office/officeart/2005/8/layout/cycle5"/>
  </dgm:cxnLst>
  <dgm:bg>
    <a:solidFill>
      <a:schemeClr val="accent3"/>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53551A-9EB1-4A43-881A-974730E0B552}">
      <dsp:nvSpPr>
        <dsp:cNvPr id="0" name=""/>
        <dsp:cNvSpPr/>
      </dsp:nvSpPr>
      <dsp:spPr>
        <a:xfrm>
          <a:off x="4114799" y="2140490"/>
          <a:ext cx="3528904" cy="244981"/>
        </a:xfrm>
        <a:custGeom>
          <a:avLst/>
          <a:gdLst/>
          <a:ahLst/>
          <a:cxnLst/>
          <a:rect l="0" t="0" r="0" b="0"/>
          <a:pathLst>
            <a:path>
              <a:moveTo>
                <a:pt x="0" y="0"/>
              </a:moveTo>
              <a:lnTo>
                <a:pt x="0" y="122490"/>
              </a:lnTo>
              <a:lnTo>
                <a:pt x="3528904" y="122490"/>
              </a:lnTo>
              <a:lnTo>
                <a:pt x="3528904" y="244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E13D43-8C42-4813-B080-7132A4042F19}">
      <dsp:nvSpPr>
        <dsp:cNvPr id="0" name=""/>
        <dsp:cNvSpPr/>
      </dsp:nvSpPr>
      <dsp:spPr>
        <a:xfrm>
          <a:off x="4114799" y="2140490"/>
          <a:ext cx="2117342" cy="244981"/>
        </a:xfrm>
        <a:custGeom>
          <a:avLst/>
          <a:gdLst/>
          <a:ahLst/>
          <a:cxnLst/>
          <a:rect l="0" t="0" r="0" b="0"/>
          <a:pathLst>
            <a:path>
              <a:moveTo>
                <a:pt x="0" y="0"/>
              </a:moveTo>
              <a:lnTo>
                <a:pt x="0" y="122490"/>
              </a:lnTo>
              <a:lnTo>
                <a:pt x="2117342" y="122490"/>
              </a:lnTo>
              <a:lnTo>
                <a:pt x="2117342" y="244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87F6B2-F5E2-42DD-86BD-FD4D7286A875}">
      <dsp:nvSpPr>
        <dsp:cNvPr id="0" name=""/>
        <dsp:cNvSpPr/>
      </dsp:nvSpPr>
      <dsp:spPr>
        <a:xfrm>
          <a:off x="4114799" y="2140490"/>
          <a:ext cx="705780" cy="244981"/>
        </a:xfrm>
        <a:custGeom>
          <a:avLst/>
          <a:gdLst/>
          <a:ahLst/>
          <a:cxnLst/>
          <a:rect l="0" t="0" r="0" b="0"/>
          <a:pathLst>
            <a:path>
              <a:moveTo>
                <a:pt x="0" y="0"/>
              </a:moveTo>
              <a:lnTo>
                <a:pt x="0" y="122490"/>
              </a:lnTo>
              <a:lnTo>
                <a:pt x="705780" y="122490"/>
              </a:lnTo>
              <a:lnTo>
                <a:pt x="705780" y="244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7AEF83-9677-486A-A7D8-C7D4D00394D8}">
      <dsp:nvSpPr>
        <dsp:cNvPr id="0" name=""/>
        <dsp:cNvSpPr/>
      </dsp:nvSpPr>
      <dsp:spPr>
        <a:xfrm>
          <a:off x="3409019" y="2140490"/>
          <a:ext cx="705780" cy="244981"/>
        </a:xfrm>
        <a:custGeom>
          <a:avLst/>
          <a:gdLst/>
          <a:ahLst/>
          <a:cxnLst/>
          <a:rect l="0" t="0" r="0" b="0"/>
          <a:pathLst>
            <a:path>
              <a:moveTo>
                <a:pt x="705780" y="0"/>
              </a:moveTo>
              <a:lnTo>
                <a:pt x="705780" y="122490"/>
              </a:lnTo>
              <a:lnTo>
                <a:pt x="0" y="122490"/>
              </a:lnTo>
              <a:lnTo>
                <a:pt x="0" y="244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87CDEA-1780-4395-9CD3-38603F2F552E}">
      <dsp:nvSpPr>
        <dsp:cNvPr id="0" name=""/>
        <dsp:cNvSpPr/>
      </dsp:nvSpPr>
      <dsp:spPr>
        <a:xfrm>
          <a:off x="1997457" y="2140490"/>
          <a:ext cx="2117342" cy="244981"/>
        </a:xfrm>
        <a:custGeom>
          <a:avLst/>
          <a:gdLst/>
          <a:ahLst/>
          <a:cxnLst/>
          <a:rect l="0" t="0" r="0" b="0"/>
          <a:pathLst>
            <a:path>
              <a:moveTo>
                <a:pt x="2117342" y="0"/>
              </a:moveTo>
              <a:lnTo>
                <a:pt x="2117342" y="122490"/>
              </a:lnTo>
              <a:lnTo>
                <a:pt x="0" y="122490"/>
              </a:lnTo>
              <a:lnTo>
                <a:pt x="0" y="244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E7FC82-4CA9-4378-BF65-10FA3A91068B}">
      <dsp:nvSpPr>
        <dsp:cNvPr id="0" name=""/>
        <dsp:cNvSpPr/>
      </dsp:nvSpPr>
      <dsp:spPr>
        <a:xfrm>
          <a:off x="585895" y="2140490"/>
          <a:ext cx="3528904" cy="244981"/>
        </a:xfrm>
        <a:custGeom>
          <a:avLst/>
          <a:gdLst/>
          <a:ahLst/>
          <a:cxnLst/>
          <a:rect l="0" t="0" r="0" b="0"/>
          <a:pathLst>
            <a:path>
              <a:moveTo>
                <a:pt x="3528904" y="0"/>
              </a:moveTo>
              <a:lnTo>
                <a:pt x="3528904" y="122490"/>
              </a:lnTo>
              <a:lnTo>
                <a:pt x="0" y="122490"/>
              </a:lnTo>
              <a:lnTo>
                <a:pt x="0" y="2449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89F0F7-34A4-4503-B7C0-4456906B6C5E}">
      <dsp:nvSpPr>
        <dsp:cNvPr id="0" name=""/>
        <dsp:cNvSpPr/>
      </dsp:nvSpPr>
      <dsp:spPr>
        <a:xfrm>
          <a:off x="3531510" y="1557200"/>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dirty="0">
              <a:ln>
                <a:noFill/>
              </a:ln>
              <a:solidFill>
                <a:schemeClr val="tx1"/>
              </a:solidFill>
              <a:effectLst/>
              <a:latin typeface="Arial" charset="0"/>
              <a:cs typeface="Arial" charset="0"/>
            </a:rPr>
            <a:t>ZAGROŻENIA</a:t>
          </a:r>
        </a:p>
      </dsp:txBody>
      <dsp:txXfrm>
        <a:off x="3531510" y="1557200"/>
        <a:ext cx="1166579" cy="583289"/>
      </dsp:txXfrm>
    </dsp:sp>
    <dsp:sp modelId="{E1AB6ED5-D0BC-4F3F-8643-6CB85B90B150}">
      <dsp:nvSpPr>
        <dsp:cNvPr id="0" name=""/>
        <dsp:cNvSpPr/>
      </dsp:nvSpPr>
      <dsp:spPr>
        <a:xfrm>
          <a:off x="2605" y="2385472"/>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POZYCJA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NIENATURALNA</a:t>
          </a:r>
        </a:p>
      </dsp:txBody>
      <dsp:txXfrm>
        <a:off x="2605" y="2385472"/>
        <a:ext cx="1166579" cy="583289"/>
      </dsp:txXfrm>
    </dsp:sp>
    <dsp:sp modelId="{251B8A00-130F-4ABA-9B38-91BB2A1EC9EF}">
      <dsp:nvSpPr>
        <dsp:cNvPr id="0" name=""/>
        <dsp:cNvSpPr/>
      </dsp:nvSpPr>
      <dsp:spPr>
        <a:xfrm>
          <a:off x="1414167" y="2385472"/>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dirty="0">
              <a:ln>
                <a:noFill/>
              </a:ln>
              <a:solidFill>
                <a:schemeClr val="tx1"/>
              </a:solidFill>
              <a:effectLst/>
              <a:latin typeface="Arial" charset="0"/>
              <a:cs typeface="Arial" charset="0"/>
            </a:rPr>
            <a:t>NIENATURALNE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dirty="0">
              <a:ln>
                <a:noFill/>
              </a:ln>
              <a:solidFill>
                <a:schemeClr val="tx1"/>
              </a:solidFill>
              <a:effectLst/>
              <a:latin typeface="Arial" charset="0"/>
              <a:cs typeface="Arial" charset="0"/>
            </a:rPr>
            <a:t>RUCHY</a:t>
          </a:r>
        </a:p>
      </dsp:txBody>
      <dsp:txXfrm>
        <a:off x="1414167" y="2385472"/>
        <a:ext cx="1166579" cy="583289"/>
      </dsp:txXfrm>
    </dsp:sp>
    <dsp:sp modelId="{A1DB50C8-D099-44F4-8597-7904EC7A5E36}">
      <dsp:nvSpPr>
        <dsp:cNvPr id="0" name=""/>
        <dsp:cNvSpPr/>
      </dsp:nvSpPr>
      <dsp:spPr>
        <a:xfrm>
          <a:off x="2825729" y="2385472"/>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KOMPRESJA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TKANEK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MIĘKKICH</a:t>
          </a:r>
        </a:p>
      </dsp:txBody>
      <dsp:txXfrm>
        <a:off x="2825729" y="2385472"/>
        <a:ext cx="1166579" cy="583289"/>
      </dsp:txXfrm>
    </dsp:sp>
    <dsp:sp modelId="{D3B5CEEA-A773-4E55-9DAA-F52F48F3F522}">
      <dsp:nvSpPr>
        <dsp:cNvPr id="0" name=""/>
        <dsp:cNvSpPr/>
      </dsp:nvSpPr>
      <dsp:spPr>
        <a:xfrm>
          <a:off x="4237290" y="2385472"/>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NIEAKCEPTO-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WALNE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WARTOŚCI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SIŁ</a:t>
          </a:r>
        </a:p>
      </dsp:txBody>
      <dsp:txXfrm>
        <a:off x="4237290" y="2385472"/>
        <a:ext cx="1166579" cy="583289"/>
      </dsp:txXfrm>
    </dsp:sp>
    <dsp:sp modelId="{9C531859-34EF-4668-8C56-5D946BDC6996}">
      <dsp:nvSpPr>
        <dsp:cNvPr id="0" name=""/>
        <dsp:cNvSpPr/>
      </dsp:nvSpPr>
      <dsp:spPr>
        <a:xfrm>
          <a:off x="5648852" y="2385472"/>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CHŁÓD</a:t>
          </a:r>
        </a:p>
      </dsp:txBody>
      <dsp:txXfrm>
        <a:off x="5648852" y="2385472"/>
        <a:ext cx="1166579" cy="583289"/>
      </dsp:txXfrm>
    </dsp:sp>
    <dsp:sp modelId="{9D2C1B2E-D241-4F92-ABBB-147D1376613A}">
      <dsp:nvSpPr>
        <dsp:cNvPr id="0" name=""/>
        <dsp:cNvSpPr/>
      </dsp:nvSpPr>
      <dsp:spPr>
        <a:xfrm>
          <a:off x="7060414" y="2385472"/>
          <a:ext cx="1166579" cy="583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KONTAKT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 ZE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ŹRODŁEM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900" b="1" i="0" u="none" strike="noStrike" kern="1200" cap="none" normalizeH="0" baseline="0">
              <a:ln>
                <a:noFill/>
              </a:ln>
              <a:solidFill>
                <a:schemeClr val="tx1"/>
              </a:solidFill>
              <a:effectLst/>
              <a:latin typeface="Arial" charset="0"/>
              <a:cs typeface="Arial" charset="0"/>
            </a:rPr>
            <a:t>WIBRCJI</a:t>
          </a:r>
        </a:p>
      </dsp:txBody>
      <dsp:txXfrm>
        <a:off x="7060414" y="2385472"/>
        <a:ext cx="1166579" cy="5832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65BE34-4721-46C6-AB14-36752EDA2108}">
      <dsp:nvSpPr>
        <dsp:cNvPr id="0" name=""/>
        <dsp:cNvSpPr/>
      </dsp:nvSpPr>
      <dsp:spPr>
        <a:xfrm>
          <a:off x="1928812" y="1905164"/>
          <a:ext cx="1055537" cy="366384"/>
        </a:xfrm>
        <a:custGeom>
          <a:avLst/>
          <a:gdLst/>
          <a:ahLst/>
          <a:cxnLst/>
          <a:rect l="0" t="0" r="0" b="0"/>
          <a:pathLst>
            <a:path>
              <a:moveTo>
                <a:pt x="0" y="0"/>
              </a:moveTo>
              <a:lnTo>
                <a:pt x="0" y="183192"/>
              </a:lnTo>
              <a:lnTo>
                <a:pt x="1055537" y="183192"/>
              </a:lnTo>
              <a:lnTo>
                <a:pt x="1055537" y="366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61EDD-1F57-49F1-A7C0-62864F034DA7}">
      <dsp:nvSpPr>
        <dsp:cNvPr id="0" name=""/>
        <dsp:cNvSpPr/>
      </dsp:nvSpPr>
      <dsp:spPr>
        <a:xfrm>
          <a:off x="873275" y="1905164"/>
          <a:ext cx="1055537" cy="366384"/>
        </a:xfrm>
        <a:custGeom>
          <a:avLst/>
          <a:gdLst/>
          <a:ahLst/>
          <a:cxnLst/>
          <a:rect l="0" t="0" r="0" b="0"/>
          <a:pathLst>
            <a:path>
              <a:moveTo>
                <a:pt x="1055537" y="0"/>
              </a:moveTo>
              <a:lnTo>
                <a:pt x="1055537" y="183192"/>
              </a:lnTo>
              <a:lnTo>
                <a:pt x="0" y="183192"/>
              </a:lnTo>
              <a:lnTo>
                <a:pt x="0" y="36638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E9607D-E9C5-4FA1-927C-C16C24806AB1}">
      <dsp:nvSpPr>
        <dsp:cNvPr id="0" name=""/>
        <dsp:cNvSpPr/>
      </dsp:nvSpPr>
      <dsp:spPr>
        <a:xfrm>
          <a:off x="1056467" y="1032819"/>
          <a:ext cx="1744690" cy="872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Fizyczny ucisk</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sz="800" b="0" i="0" u="none" strike="noStrike" kern="1200" cap="none" normalizeH="0" baseline="0">
            <a:ln>
              <a:noFill/>
            </a:ln>
            <a:solidFill>
              <a:schemeClr val="tx1"/>
            </a:solidFill>
            <a:effectLst/>
            <a:latin typeface="Arial" charset="0"/>
            <a:cs typeface="Arial" charset="0"/>
          </a:endParaRPr>
        </a:p>
      </dsp:txBody>
      <dsp:txXfrm>
        <a:off x="1056467" y="1032819"/>
        <a:ext cx="1744690" cy="872345"/>
      </dsp:txXfrm>
    </dsp:sp>
    <dsp:sp modelId="{62FCF8DE-8BEE-4890-AC4F-DA58FE9C88F4}">
      <dsp:nvSpPr>
        <dsp:cNvPr id="0" name=""/>
        <dsp:cNvSpPr/>
      </dsp:nvSpPr>
      <dsp:spPr>
        <a:xfrm>
          <a:off x="930" y="2271548"/>
          <a:ext cx="1744690" cy="872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Ucisk zewnętrzny  -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powstaje na skutek</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okresowego, ciągłego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kontaktu tkanek</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miękkich z twardymi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obiektami</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 technicznymi</a:t>
          </a:r>
        </a:p>
      </dsp:txBody>
      <dsp:txXfrm>
        <a:off x="930" y="2271548"/>
        <a:ext cx="1744690" cy="872345"/>
      </dsp:txXfrm>
    </dsp:sp>
    <dsp:sp modelId="{74594672-5D62-4F2B-9D89-CE6CA2563AE5}">
      <dsp:nvSpPr>
        <dsp:cNvPr id="0" name=""/>
        <dsp:cNvSpPr/>
      </dsp:nvSpPr>
      <dsp:spPr>
        <a:xfrm>
          <a:off x="2112004" y="2271548"/>
          <a:ext cx="1744690" cy="87234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 tIns="5080" rIns="5080" bIns="508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Ucisk wewnętrzny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powstaje podczas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utrzymywania pozycji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statycznych z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800" b="1" i="0" u="none" strike="noStrike" kern="1200" cap="none" normalizeH="0" baseline="0">
              <a:ln>
                <a:noFill/>
              </a:ln>
              <a:solidFill>
                <a:schemeClr val="tx1"/>
              </a:solidFill>
              <a:effectLst/>
              <a:latin typeface="Arial" charset="0"/>
              <a:cs typeface="Arial" charset="0"/>
            </a:rPr>
            <a:t>użyciem siły</a:t>
          </a:r>
        </a:p>
      </dsp:txBody>
      <dsp:txXfrm>
        <a:off x="2112004" y="2271548"/>
        <a:ext cx="1744690" cy="87234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3B16DE-FE27-4A3E-B358-23EA557E54FC}">
      <dsp:nvSpPr>
        <dsp:cNvPr id="0" name=""/>
        <dsp:cNvSpPr/>
      </dsp:nvSpPr>
      <dsp:spPr>
        <a:xfrm>
          <a:off x="3852768" y="2020793"/>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b="1" i="0" u="none" strike="noStrike" kern="1200" cap="none" normalizeH="0" baseline="0">
              <a:ln>
                <a:noFill/>
              </a:ln>
              <a:solidFill>
                <a:schemeClr val="tx1"/>
              </a:solidFill>
              <a:effectLst/>
              <a:latin typeface="Arial" charset="0"/>
              <a:cs typeface="Arial" charset="0"/>
            </a:rPr>
            <a:t>Choroby</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500" b="1" i="0" u="none" strike="noStrike" kern="1200" cap="none" normalizeH="0" baseline="0">
              <a:ln>
                <a:noFill/>
              </a:ln>
              <a:solidFill>
                <a:schemeClr val="tx1"/>
              </a:solidFill>
              <a:effectLst/>
              <a:latin typeface="Arial" charset="0"/>
              <a:cs typeface="Arial" charset="0"/>
            </a:rPr>
            <a:t> oczu</a:t>
          </a:r>
        </a:p>
      </dsp:txBody>
      <dsp:txXfrm>
        <a:off x="4026694" y="2194719"/>
        <a:ext cx="839786" cy="839786"/>
      </dsp:txXfrm>
    </dsp:sp>
    <dsp:sp modelId="{1FC57E8F-CD8B-43B4-B478-7FA0A8801281}">
      <dsp:nvSpPr>
        <dsp:cNvPr id="0" name=""/>
        <dsp:cNvSpPr/>
      </dsp:nvSpPr>
      <dsp:spPr>
        <a:xfrm rot="16200000">
          <a:off x="4031458" y="1593645"/>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425831" y="1584907"/>
        <a:ext cx="41512" cy="41512"/>
      </dsp:txXfrm>
    </dsp:sp>
    <dsp:sp modelId="{BE8E449F-291F-4229-A9D7-EFF6CB3B338B}">
      <dsp:nvSpPr>
        <dsp:cNvPr id="0" name=""/>
        <dsp:cNvSpPr/>
      </dsp:nvSpPr>
      <dsp:spPr>
        <a:xfrm>
          <a:off x="3852768" y="2896"/>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Krótko-</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wzroczność</a:t>
          </a:r>
        </a:p>
      </dsp:txBody>
      <dsp:txXfrm>
        <a:off x="4026694" y="176822"/>
        <a:ext cx="839786" cy="839786"/>
      </dsp:txXfrm>
    </dsp:sp>
    <dsp:sp modelId="{411E36A6-1963-497C-ACDC-6AE0A0E6271D}">
      <dsp:nvSpPr>
        <dsp:cNvPr id="0" name=""/>
        <dsp:cNvSpPr/>
      </dsp:nvSpPr>
      <dsp:spPr>
        <a:xfrm rot="18900000">
          <a:off x="4744892" y="1889159"/>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139265" y="1880421"/>
        <a:ext cx="41512" cy="41512"/>
      </dsp:txXfrm>
    </dsp:sp>
    <dsp:sp modelId="{A3378EFB-FAA9-4F99-95D3-B3EFAC3F3765}">
      <dsp:nvSpPr>
        <dsp:cNvPr id="0" name=""/>
        <dsp:cNvSpPr/>
      </dsp:nvSpPr>
      <dsp:spPr>
        <a:xfrm>
          <a:off x="5279636" y="593924"/>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Zły kontrast</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 widzenia</a:t>
          </a:r>
        </a:p>
      </dsp:txBody>
      <dsp:txXfrm>
        <a:off x="5453562" y="767850"/>
        <a:ext cx="839786" cy="839786"/>
      </dsp:txXfrm>
    </dsp:sp>
    <dsp:sp modelId="{28AAE982-DA1F-4193-BD7A-815A9AED96AF}">
      <dsp:nvSpPr>
        <dsp:cNvPr id="0" name=""/>
        <dsp:cNvSpPr/>
      </dsp:nvSpPr>
      <dsp:spPr>
        <a:xfrm>
          <a:off x="5040406" y="2602593"/>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434779" y="2593856"/>
        <a:ext cx="41512" cy="41512"/>
      </dsp:txXfrm>
    </dsp:sp>
    <dsp:sp modelId="{E755E457-0665-49E7-A435-19B2AF7EDEF6}">
      <dsp:nvSpPr>
        <dsp:cNvPr id="0" name=""/>
        <dsp:cNvSpPr/>
      </dsp:nvSpPr>
      <dsp:spPr>
        <a:xfrm>
          <a:off x="5870665" y="2020793"/>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Rozmywanie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 obrazu</a:t>
          </a:r>
        </a:p>
      </dsp:txBody>
      <dsp:txXfrm>
        <a:off x="6044591" y="2194719"/>
        <a:ext cx="839786" cy="839786"/>
      </dsp:txXfrm>
    </dsp:sp>
    <dsp:sp modelId="{C27244B6-E8EA-45D4-AB7A-0D540EDD6DA7}">
      <dsp:nvSpPr>
        <dsp:cNvPr id="0" name=""/>
        <dsp:cNvSpPr/>
      </dsp:nvSpPr>
      <dsp:spPr>
        <a:xfrm rot="2700000">
          <a:off x="4744892" y="3316027"/>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5139265" y="3307290"/>
        <a:ext cx="41512" cy="41512"/>
      </dsp:txXfrm>
    </dsp:sp>
    <dsp:sp modelId="{E945F9A3-04F2-4B21-BC8D-A2BE46A5C9AB}">
      <dsp:nvSpPr>
        <dsp:cNvPr id="0" name=""/>
        <dsp:cNvSpPr/>
      </dsp:nvSpPr>
      <dsp:spPr>
        <a:xfrm>
          <a:off x="5279636" y="3447661"/>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Podwójne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widzenie</a:t>
          </a:r>
        </a:p>
      </dsp:txBody>
      <dsp:txXfrm>
        <a:off x="5453562" y="3621587"/>
        <a:ext cx="839786" cy="839786"/>
      </dsp:txXfrm>
    </dsp:sp>
    <dsp:sp modelId="{6DDE9844-BA76-4A1D-AE18-BF108CDC69D6}">
      <dsp:nvSpPr>
        <dsp:cNvPr id="0" name=""/>
        <dsp:cNvSpPr/>
      </dsp:nvSpPr>
      <dsp:spPr>
        <a:xfrm rot="5400000">
          <a:off x="4031458" y="3611541"/>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425831" y="3602804"/>
        <a:ext cx="41512" cy="41512"/>
      </dsp:txXfrm>
    </dsp:sp>
    <dsp:sp modelId="{267C5659-3EA1-4C61-BE43-86131544DDC1}">
      <dsp:nvSpPr>
        <dsp:cNvPr id="0" name=""/>
        <dsp:cNvSpPr/>
      </dsp:nvSpPr>
      <dsp:spPr>
        <a:xfrm>
          <a:off x="3852768" y="4038690"/>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Pieczenie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 oczu</a:t>
          </a:r>
        </a:p>
      </dsp:txBody>
      <dsp:txXfrm>
        <a:off x="4026694" y="4212616"/>
        <a:ext cx="839786" cy="839786"/>
      </dsp:txXfrm>
    </dsp:sp>
    <dsp:sp modelId="{64212837-7B48-4B2A-B284-13F30773ACE9}">
      <dsp:nvSpPr>
        <dsp:cNvPr id="0" name=""/>
        <dsp:cNvSpPr/>
      </dsp:nvSpPr>
      <dsp:spPr>
        <a:xfrm rot="8100000">
          <a:off x="3318023" y="3316027"/>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3712396" y="3307290"/>
        <a:ext cx="41512" cy="41512"/>
      </dsp:txXfrm>
    </dsp:sp>
    <dsp:sp modelId="{DC639980-A8FA-4A78-BC8A-6876C26DDDE9}">
      <dsp:nvSpPr>
        <dsp:cNvPr id="0" name=""/>
        <dsp:cNvSpPr/>
      </dsp:nvSpPr>
      <dsp:spPr>
        <a:xfrm>
          <a:off x="2425899" y="3447661"/>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Łzawienie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oczu</a:t>
          </a:r>
        </a:p>
      </dsp:txBody>
      <dsp:txXfrm>
        <a:off x="2599825" y="3621587"/>
        <a:ext cx="839786" cy="839786"/>
      </dsp:txXfrm>
    </dsp:sp>
    <dsp:sp modelId="{BA28CDE9-2857-4EBC-939C-925C2E39A2F4}">
      <dsp:nvSpPr>
        <dsp:cNvPr id="0" name=""/>
        <dsp:cNvSpPr/>
      </dsp:nvSpPr>
      <dsp:spPr>
        <a:xfrm rot="10800000">
          <a:off x="3022509" y="2602593"/>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3416882" y="2593856"/>
        <a:ext cx="41512" cy="41512"/>
      </dsp:txXfrm>
    </dsp:sp>
    <dsp:sp modelId="{4D5949C0-4DF2-42AF-BF10-F73B77A25591}">
      <dsp:nvSpPr>
        <dsp:cNvPr id="0" name=""/>
        <dsp:cNvSpPr/>
      </dsp:nvSpPr>
      <dsp:spPr>
        <a:xfrm>
          <a:off x="1834871" y="2020793"/>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Zapalenie</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 spojówek</a:t>
          </a:r>
        </a:p>
      </dsp:txBody>
      <dsp:txXfrm>
        <a:off x="2008797" y="2194719"/>
        <a:ext cx="839786" cy="839786"/>
      </dsp:txXfrm>
    </dsp:sp>
    <dsp:sp modelId="{D1655B24-62F7-4E70-9556-674AA6E519A7}">
      <dsp:nvSpPr>
        <dsp:cNvPr id="0" name=""/>
        <dsp:cNvSpPr/>
      </dsp:nvSpPr>
      <dsp:spPr>
        <a:xfrm rot="13500000">
          <a:off x="3318023" y="1889159"/>
          <a:ext cx="830258" cy="24038"/>
        </a:xfrm>
        <a:custGeom>
          <a:avLst/>
          <a:gdLst/>
          <a:ahLst/>
          <a:cxnLst/>
          <a:rect l="0" t="0" r="0" b="0"/>
          <a:pathLst>
            <a:path>
              <a:moveTo>
                <a:pt x="0" y="12019"/>
              </a:moveTo>
              <a:lnTo>
                <a:pt x="830258" y="120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3712396" y="1880421"/>
        <a:ext cx="41512" cy="41512"/>
      </dsp:txXfrm>
    </dsp:sp>
    <dsp:sp modelId="{62683BF2-87D2-4B27-82D8-A22B82C70142}">
      <dsp:nvSpPr>
        <dsp:cNvPr id="0" name=""/>
        <dsp:cNvSpPr/>
      </dsp:nvSpPr>
      <dsp:spPr>
        <a:xfrm>
          <a:off x="2425899" y="593924"/>
          <a:ext cx="1187638" cy="118763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Syndrom</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sz="1000" b="1" i="0" u="none" strike="noStrike" kern="1200" cap="none" normalizeH="0" baseline="0">
              <a:ln>
                <a:noFill/>
              </a:ln>
              <a:solidFill>
                <a:schemeClr val="tx1"/>
              </a:solidFill>
              <a:effectLst/>
              <a:latin typeface="Arial" charset="0"/>
              <a:cs typeface="Arial" charset="0"/>
            </a:rPr>
            <a:t> Sicca</a:t>
          </a:r>
        </a:p>
      </dsp:txBody>
      <dsp:txXfrm>
        <a:off x="2599825" y="767850"/>
        <a:ext cx="839786" cy="839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24203-8A90-42CF-8AF2-9CC53E755ACE}">
      <dsp:nvSpPr>
        <dsp:cNvPr id="0" name=""/>
        <dsp:cNvSpPr/>
      </dsp:nvSpPr>
      <dsp:spPr>
        <a:xfrm>
          <a:off x="3570618" y="1967818"/>
          <a:ext cx="1297728"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700" b="1" i="0" u="none" strike="noStrike" kern="1200" cap="none" normalizeH="0" baseline="0">
              <a:ln>
                <a:noFill/>
              </a:ln>
              <a:solidFill>
                <a:srgbClr val="000000"/>
              </a:solidFill>
              <a:effectLst>
                <a:outerShdw blurRad="38100" dist="38100" dir="2700000" algn="tl">
                  <a:srgbClr val="FFFFFF"/>
                </a:outerShdw>
              </a:effectLst>
              <a:latin typeface="Arial" charset="0"/>
              <a:cs typeface="Arial" charset="0"/>
            </a:rPr>
            <a:t>Czynniki</a:t>
          </a:r>
        </a:p>
      </dsp:txBody>
      <dsp:txXfrm>
        <a:off x="3760666" y="2157866"/>
        <a:ext cx="917632" cy="917632"/>
      </dsp:txXfrm>
    </dsp:sp>
    <dsp:sp modelId="{CC0A363B-D62F-4575-9564-4957E24082B6}">
      <dsp:nvSpPr>
        <dsp:cNvPr id="0" name=""/>
        <dsp:cNvSpPr/>
      </dsp:nvSpPr>
      <dsp:spPr>
        <a:xfrm rot="16200000">
          <a:off x="3894894" y="1629712"/>
          <a:ext cx="649177" cy="27033"/>
        </a:xfrm>
        <a:custGeom>
          <a:avLst/>
          <a:gdLst/>
          <a:ahLst/>
          <a:cxnLst/>
          <a:rect l="0" t="0" r="0" b="0"/>
          <a:pathLst>
            <a:path>
              <a:moveTo>
                <a:pt x="0" y="13516"/>
              </a:moveTo>
              <a:lnTo>
                <a:pt x="649177"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203253" y="1626999"/>
        <a:ext cx="32458" cy="32458"/>
      </dsp:txXfrm>
    </dsp:sp>
    <dsp:sp modelId="{7B951D86-D5F5-40A1-88B5-D2C8B044D745}">
      <dsp:nvSpPr>
        <dsp:cNvPr id="0" name=""/>
        <dsp:cNvSpPr/>
      </dsp:nvSpPr>
      <dsp:spPr>
        <a:xfrm>
          <a:off x="3437926" y="20912"/>
          <a:ext cx="1563113"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err="1">
              <a:ln>
                <a:noFill/>
              </a:ln>
              <a:solidFill>
                <a:srgbClr val="000000"/>
              </a:solidFill>
              <a:effectLst>
                <a:outerShdw blurRad="38100" dist="38100" dir="2700000" algn="tl">
                  <a:srgbClr val="FFFFFF"/>
                </a:outerShdw>
              </a:effectLst>
              <a:latin typeface="Arial" charset="0"/>
              <a:cs typeface="Arial" charset="0"/>
            </a:rPr>
            <a:t>Oprogra-mowanie</a:t>
          </a:r>
          <a:endPar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endParaRPr>
        </a:p>
      </dsp:txBody>
      <dsp:txXfrm>
        <a:off x="3666839" y="210960"/>
        <a:ext cx="1105287" cy="917632"/>
      </dsp:txXfrm>
    </dsp:sp>
    <dsp:sp modelId="{E10D3AD4-2556-4CD6-9EA2-450482FC59FE}">
      <dsp:nvSpPr>
        <dsp:cNvPr id="0" name=""/>
        <dsp:cNvSpPr/>
      </dsp:nvSpPr>
      <dsp:spPr>
        <a:xfrm rot="19285714">
          <a:off x="4668678" y="2032546"/>
          <a:ext cx="532676" cy="27033"/>
        </a:xfrm>
        <a:custGeom>
          <a:avLst/>
          <a:gdLst/>
          <a:ahLst/>
          <a:cxnLst/>
          <a:rect l="0" t="0" r="0" b="0"/>
          <a:pathLst>
            <a:path>
              <a:moveTo>
                <a:pt x="0" y="13516"/>
              </a:moveTo>
              <a:lnTo>
                <a:pt x="532676"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921700" y="2032745"/>
        <a:ext cx="26633" cy="26633"/>
      </dsp:txXfrm>
    </dsp:sp>
    <dsp:sp modelId="{D27B9F4A-A399-4EA4-9E81-1DCB52299875}">
      <dsp:nvSpPr>
        <dsp:cNvPr id="0" name=""/>
        <dsp:cNvSpPr/>
      </dsp:nvSpPr>
      <dsp:spPr>
        <a:xfrm>
          <a:off x="4858531" y="753941"/>
          <a:ext cx="1766208"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Czynniki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organizacji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pracy</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endParaRPr>
        </a:p>
      </dsp:txBody>
      <dsp:txXfrm>
        <a:off x="5117186" y="943989"/>
        <a:ext cx="1248898" cy="917632"/>
      </dsp:txXfrm>
    </dsp:sp>
    <dsp:sp modelId="{0ED3E741-F222-4578-9353-9DE58119D4A5}">
      <dsp:nvSpPr>
        <dsp:cNvPr id="0" name=""/>
        <dsp:cNvSpPr/>
      </dsp:nvSpPr>
      <dsp:spPr>
        <a:xfrm rot="771429">
          <a:off x="4848805" y="2776601"/>
          <a:ext cx="261101" cy="27033"/>
        </a:xfrm>
        <a:custGeom>
          <a:avLst/>
          <a:gdLst/>
          <a:ahLst/>
          <a:cxnLst/>
          <a:rect l="0" t="0" r="0" b="0"/>
          <a:pathLst>
            <a:path>
              <a:moveTo>
                <a:pt x="0" y="13516"/>
              </a:moveTo>
              <a:lnTo>
                <a:pt x="261101"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972828" y="2783590"/>
        <a:ext cx="13055" cy="13055"/>
      </dsp:txXfrm>
    </dsp:sp>
    <dsp:sp modelId="{2AACF262-B1DC-4329-BCDF-521014E089C8}">
      <dsp:nvSpPr>
        <dsp:cNvPr id="0" name=""/>
        <dsp:cNvSpPr/>
      </dsp:nvSpPr>
      <dsp:spPr>
        <a:xfrm>
          <a:off x="5035932" y="2401045"/>
          <a:ext cx="2163287"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Indywidualna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charakterystyka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użytkownika</a:t>
          </a:r>
        </a:p>
      </dsp:txBody>
      <dsp:txXfrm>
        <a:off x="5352738" y="2591093"/>
        <a:ext cx="1529675" cy="917632"/>
      </dsp:txXfrm>
    </dsp:sp>
    <dsp:sp modelId="{1A25504F-EB71-43F3-ACA0-6559C739E2B8}">
      <dsp:nvSpPr>
        <dsp:cNvPr id="0" name=""/>
        <dsp:cNvSpPr/>
      </dsp:nvSpPr>
      <dsp:spPr>
        <a:xfrm rot="3857143">
          <a:off x="4330054" y="3459852"/>
          <a:ext cx="603974" cy="27033"/>
        </a:xfrm>
        <a:custGeom>
          <a:avLst/>
          <a:gdLst/>
          <a:ahLst/>
          <a:cxnLst/>
          <a:rect l="0" t="0" r="0" b="0"/>
          <a:pathLst>
            <a:path>
              <a:moveTo>
                <a:pt x="0" y="13516"/>
              </a:moveTo>
              <a:lnTo>
                <a:pt x="603974"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a:off x="4616942" y="3458270"/>
        <a:ext cx="30198" cy="30198"/>
      </dsp:txXfrm>
    </dsp:sp>
    <dsp:sp modelId="{6513E6CB-3B99-476C-B1A8-1DF2703D2DB3}">
      <dsp:nvSpPr>
        <dsp:cNvPr id="0" name=""/>
        <dsp:cNvSpPr/>
      </dsp:nvSpPr>
      <dsp:spPr>
        <a:xfrm>
          <a:off x="3935741" y="3721919"/>
          <a:ext cx="2256944"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Wyposażenie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stanowiska</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 pracy</a:t>
          </a:r>
        </a:p>
      </dsp:txBody>
      <dsp:txXfrm>
        <a:off x="4266263" y="3911967"/>
        <a:ext cx="1595900" cy="917632"/>
      </dsp:txXfrm>
    </dsp:sp>
    <dsp:sp modelId="{276D8417-14F5-4849-871E-456201B60229}">
      <dsp:nvSpPr>
        <dsp:cNvPr id="0" name=""/>
        <dsp:cNvSpPr/>
      </dsp:nvSpPr>
      <dsp:spPr>
        <a:xfrm rot="6942857">
          <a:off x="3500094" y="3462895"/>
          <a:ext cx="610728" cy="27033"/>
        </a:xfrm>
        <a:custGeom>
          <a:avLst/>
          <a:gdLst/>
          <a:ahLst/>
          <a:cxnLst/>
          <a:rect l="0" t="0" r="0" b="0"/>
          <a:pathLst>
            <a:path>
              <a:moveTo>
                <a:pt x="0" y="13516"/>
              </a:moveTo>
              <a:lnTo>
                <a:pt x="610728"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3790190" y="3461143"/>
        <a:ext cx="30536" cy="30536"/>
      </dsp:txXfrm>
    </dsp:sp>
    <dsp:sp modelId="{00A2B94B-63B9-406D-80A9-6FFCB05F09CD}">
      <dsp:nvSpPr>
        <dsp:cNvPr id="0" name=""/>
        <dsp:cNvSpPr/>
      </dsp:nvSpPr>
      <dsp:spPr>
        <a:xfrm>
          <a:off x="2376267" y="3721919"/>
          <a:ext cx="1996970"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 Środowisko 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przestrzeń</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l-PL" altLang="pl-PL" sz="9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endParaRPr>
        </a:p>
      </dsp:txBody>
      <dsp:txXfrm>
        <a:off x="2668716" y="3911967"/>
        <a:ext cx="1412072" cy="917632"/>
      </dsp:txXfrm>
    </dsp:sp>
    <dsp:sp modelId="{C7B512DE-7BC9-4EE9-8905-C496392794E5}">
      <dsp:nvSpPr>
        <dsp:cNvPr id="0" name=""/>
        <dsp:cNvSpPr/>
      </dsp:nvSpPr>
      <dsp:spPr>
        <a:xfrm rot="10028571">
          <a:off x="3156328" y="2796063"/>
          <a:ext cx="436024" cy="27033"/>
        </a:xfrm>
        <a:custGeom>
          <a:avLst/>
          <a:gdLst/>
          <a:ahLst/>
          <a:cxnLst/>
          <a:rect l="0" t="0" r="0" b="0"/>
          <a:pathLst>
            <a:path>
              <a:moveTo>
                <a:pt x="0" y="13516"/>
              </a:moveTo>
              <a:lnTo>
                <a:pt x="436024"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3363440" y="2798679"/>
        <a:ext cx="21801" cy="21801"/>
      </dsp:txXfrm>
    </dsp:sp>
    <dsp:sp modelId="{E5CC2FC5-C70B-463F-B808-E76A52187443}">
      <dsp:nvSpPr>
        <dsp:cNvPr id="0" name=""/>
        <dsp:cNvSpPr/>
      </dsp:nvSpPr>
      <dsp:spPr>
        <a:xfrm>
          <a:off x="1441666" y="2401045"/>
          <a:ext cx="1759447"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Rodzaj </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wykonywanej</a:t>
          </a:r>
        </a:p>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 pracy</a:t>
          </a:r>
        </a:p>
      </dsp:txBody>
      <dsp:txXfrm>
        <a:off x="1699331" y="2591093"/>
        <a:ext cx="1244117" cy="917632"/>
      </dsp:txXfrm>
    </dsp:sp>
    <dsp:sp modelId="{1EFE7976-B334-4C76-A1E1-8422FB57D8FB}">
      <dsp:nvSpPr>
        <dsp:cNvPr id="0" name=""/>
        <dsp:cNvSpPr/>
      </dsp:nvSpPr>
      <dsp:spPr>
        <a:xfrm rot="13114286">
          <a:off x="3188017" y="2015192"/>
          <a:ext cx="588342" cy="27033"/>
        </a:xfrm>
        <a:custGeom>
          <a:avLst/>
          <a:gdLst/>
          <a:ahLst/>
          <a:cxnLst/>
          <a:rect l="0" t="0" r="0" b="0"/>
          <a:pathLst>
            <a:path>
              <a:moveTo>
                <a:pt x="0" y="13516"/>
              </a:moveTo>
              <a:lnTo>
                <a:pt x="588342" y="135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pl-PL" sz="500" kern="1200"/>
        </a:p>
      </dsp:txBody>
      <dsp:txXfrm rot="10800000">
        <a:off x="3467479" y="2014000"/>
        <a:ext cx="29417" cy="29417"/>
      </dsp:txXfrm>
    </dsp:sp>
    <dsp:sp modelId="{F16B12E3-474B-40E4-A5BD-BC70B230D177}">
      <dsp:nvSpPr>
        <dsp:cNvPr id="0" name=""/>
        <dsp:cNvSpPr/>
      </dsp:nvSpPr>
      <dsp:spPr>
        <a:xfrm>
          <a:off x="1938698" y="753941"/>
          <a:ext cx="1517264" cy="129772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l-PL" altLang="pl-PL" sz="1400" b="1" i="0" u="none" strike="noStrike" kern="1200" cap="none" normalizeH="0" baseline="0" dirty="0">
              <a:ln>
                <a:noFill/>
              </a:ln>
              <a:solidFill>
                <a:srgbClr val="000000"/>
              </a:solidFill>
              <a:effectLst>
                <a:outerShdw blurRad="38100" dist="38100" dir="2700000" algn="tl">
                  <a:srgbClr val="FFFFFF"/>
                </a:outerShdw>
              </a:effectLst>
              <a:latin typeface="Arial" charset="0"/>
              <a:cs typeface="Arial" charset="0"/>
            </a:rPr>
            <a:t>Meble</a:t>
          </a:r>
        </a:p>
      </dsp:txBody>
      <dsp:txXfrm>
        <a:off x="2160896" y="943989"/>
        <a:ext cx="1072868" cy="917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E7A246-B701-4305-822F-A68D3C46CF1B}">
      <dsp:nvSpPr>
        <dsp:cNvPr id="0" name=""/>
        <dsp:cNvSpPr/>
      </dsp:nvSpPr>
      <dsp:spPr>
        <a:xfrm>
          <a:off x="1256906" y="-36687"/>
          <a:ext cx="2195667" cy="871038"/>
        </a:xfrm>
        <a:prstGeom prst="round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1.Zdefiniowanie problemu</a:t>
          </a:r>
        </a:p>
      </dsp:txBody>
      <dsp:txXfrm>
        <a:off x="1299427" y="5834"/>
        <a:ext cx="2110625" cy="785996"/>
      </dsp:txXfrm>
    </dsp:sp>
    <dsp:sp modelId="{7D45FEB7-CAEA-4CA7-8700-E6E17BC2B302}">
      <dsp:nvSpPr>
        <dsp:cNvPr id="0" name=""/>
        <dsp:cNvSpPr/>
      </dsp:nvSpPr>
      <dsp:spPr>
        <a:xfrm>
          <a:off x="2774948" y="-2080754"/>
          <a:ext cx="3383091" cy="3383091"/>
        </a:xfrm>
        <a:custGeom>
          <a:avLst/>
          <a:gdLst/>
          <a:ahLst/>
          <a:cxnLst/>
          <a:rect l="0" t="0" r="0" b="0"/>
          <a:pathLst>
            <a:path>
              <a:moveTo>
                <a:pt x="502876" y="2895037"/>
              </a:moveTo>
              <a:arcTo wR="1691545" hR="1691545" stAng="8078698" swAng="17571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9CC634C-856F-4D37-8850-1C5A91C1A245}">
      <dsp:nvSpPr>
        <dsp:cNvPr id="0" name=""/>
        <dsp:cNvSpPr/>
      </dsp:nvSpPr>
      <dsp:spPr>
        <a:xfrm>
          <a:off x="2616753" y="730552"/>
          <a:ext cx="1989331" cy="919511"/>
        </a:xfrm>
        <a:prstGeom prst="roundRect">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2.Zdefiniowanie procesu</a:t>
          </a:r>
        </a:p>
      </dsp:txBody>
      <dsp:txXfrm>
        <a:off x="2661640" y="775439"/>
        <a:ext cx="1899557" cy="829737"/>
      </dsp:txXfrm>
    </dsp:sp>
    <dsp:sp modelId="{21D7CE75-3159-4E23-B2D9-AAAD8B1402F7}">
      <dsp:nvSpPr>
        <dsp:cNvPr id="0" name=""/>
        <dsp:cNvSpPr/>
      </dsp:nvSpPr>
      <dsp:spPr>
        <a:xfrm>
          <a:off x="467870" y="335159"/>
          <a:ext cx="3383091" cy="3383091"/>
        </a:xfrm>
        <a:custGeom>
          <a:avLst/>
          <a:gdLst/>
          <a:ahLst/>
          <a:cxnLst/>
          <a:rect l="0" t="0" r="0" b="0"/>
          <a:pathLst>
            <a:path>
              <a:moveTo>
                <a:pt x="3367360" y="1461391"/>
              </a:moveTo>
              <a:arcTo wR="1691545" hR="1691545" stAng="21130800" swAng="92066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96A85D37-445C-4532-854B-63D09C266650}">
      <dsp:nvSpPr>
        <dsp:cNvPr id="0" name=""/>
        <dsp:cNvSpPr/>
      </dsp:nvSpPr>
      <dsp:spPr>
        <a:xfrm>
          <a:off x="2808383" y="2394836"/>
          <a:ext cx="1606070" cy="1082626"/>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3.Pomiar działania</a:t>
          </a:r>
        </a:p>
      </dsp:txBody>
      <dsp:txXfrm>
        <a:off x="2861232" y="2447685"/>
        <a:ext cx="1500372" cy="976928"/>
      </dsp:txXfrm>
    </dsp:sp>
    <dsp:sp modelId="{E148B7AD-8A3F-40CD-91CA-C3B9DF567EC3}">
      <dsp:nvSpPr>
        <dsp:cNvPr id="0" name=""/>
        <dsp:cNvSpPr/>
      </dsp:nvSpPr>
      <dsp:spPr>
        <a:xfrm>
          <a:off x="2456040" y="3125458"/>
          <a:ext cx="3383091" cy="3383091"/>
        </a:xfrm>
        <a:custGeom>
          <a:avLst/>
          <a:gdLst/>
          <a:ahLst/>
          <a:cxnLst/>
          <a:rect l="0" t="0" r="0" b="0"/>
          <a:pathLst>
            <a:path>
              <a:moveTo>
                <a:pt x="671382" y="342251"/>
              </a:moveTo>
              <a:arcTo wR="1691545" hR="1691545" stAng="13974487" swAng="9800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7E065B6C-6930-4CCB-9F00-6C9281E5BDCE}">
      <dsp:nvSpPr>
        <dsp:cNvPr id="0" name=""/>
        <dsp:cNvSpPr/>
      </dsp:nvSpPr>
      <dsp:spPr>
        <a:xfrm>
          <a:off x="1113561" y="3422702"/>
          <a:ext cx="2065873" cy="718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4.Określanie przyczyn</a:t>
          </a:r>
        </a:p>
      </dsp:txBody>
      <dsp:txXfrm>
        <a:off x="1148632" y="3457773"/>
        <a:ext cx="1995731" cy="648299"/>
      </dsp:txXfrm>
    </dsp:sp>
    <dsp:sp modelId="{5F47C715-5907-4798-99A5-81969A7D58B2}">
      <dsp:nvSpPr>
        <dsp:cNvPr id="0" name=""/>
        <dsp:cNvSpPr/>
      </dsp:nvSpPr>
      <dsp:spPr>
        <a:xfrm>
          <a:off x="454951" y="398831"/>
          <a:ext cx="3383091" cy="3383091"/>
        </a:xfrm>
        <a:custGeom>
          <a:avLst/>
          <a:gdLst/>
          <a:ahLst/>
          <a:cxnLst/>
          <a:rect l="0" t="0" r="0" b="0"/>
          <a:pathLst>
            <a:path>
              <a:moveTo>
                <a:pt x="626501" y="3005702"/>
              </a:moveTo>
              <a:arcTo wR="1691545" hR="1691545" stAng="7741361" swAng="24980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E152DE5-E802-41C6-951C-0730625621AF}">
      <dsp:nvSpPr>
        <dsp:cNvPr id="0" name=""/>
        <dsp:cNvSpPr/>
      </dsp:nvSpPr>
      <dsp:spPr>
        <a:xfrm>
          <a:off x="-429620" y="2576929"/>
          <a:ext cx="2222393" cy="718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pl-PL" sz="1800" b="1" kern="1200" dirty="0">
              <a:solidFill>
                <a:schemeClr val="tx1"/>
              </a:solidFill>
            </a:rPr>
            <a:t>5.Generowanie rozwiązań</a:t>
          </a:r>
          <a:endParaRPr lang="pl-PL" sz="1800" kern="1200" dirty="0"/>
        </a:p>
      </dsp:txBody>
      <dsp:txXfrm>
        <a:off x="-394549" y="2612000"/>
        <a:ext cx="2152251" cy="648299"/>
      </dsp:txXfrm>
    </dsp:sp>
    <dsp:sp modelId="{3EB467CA-3195-47A4-A212-96A55A04A39E}">
      <dsp:nvSpPr>
        <dsp:cNvPr id="0" name=""/>
        <dsp:cNvSpPr/>
      </dsp:nvSpPr>
      <dsp:spPr>
        <a:xfrm>
          <a:off x="454951" y="398831"/>
          <a:ext cx="3383091" cy="3383091"/>
        </a:xfrm>
        <a:custGeom>
          <a:avLst/>
          <a:gdLst/>
          <a:ahLst/>
          <a:cxnLst/>
          <a:rect l="0" t="0" r="0" b="0"/>
          <a:pathLst>
            <a:path>
              <a:moveTo>
                <a:pt x="26340" y="1988895"/>
              </a:moveTo>
              <a:arcTo wR="1691545" hR="1691545" stAng="10192536" swAng="1214929"/>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825E0215-F51D-43D0-A717-44051FC56284}">
      <dsp:nvSpPr>
        <dsp:cNvPr id="0" name=""/>
        <dsp:cNvSpPr/>
      </dsp:nvSpPr>
      <dsp:spPr>
        <a:xfrm>
          <a:off x="-404707" y="885383"/>
          <a:ext cx="2172567" cy="718441"/>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pl-PL" sz="1600" b="1" kern="1200" dirty="0">
              <a:solidFill>
                <a:schemeClr val="tx1"/>
              </a:solidFill>
            </a:rPr>
            <a:t>6.Wprowadzanie rozwiązania</a:t>
          </a:r>
        </a:p>
      </dsp:txBody>
      <dsp:txXfrm>
        <a:off x="-369636" y="920454"/>
        <a:ext cx="2102425" cy="648299"/>
      </dsp:txXfrm>
    </dsp:sp>
    <dsp:sp modelId="{D3AB79E4-3B06-478E-863B-F477A186FD52}">
      <dsp:nvSpPr>
        <dsp:cNvPr id="0" name=""/>
        <dsp:cNvSpPr/>
      </dsp:nvSpPr>
      <dsp:spPr>
        <a:xfrm>
          <a:off x="494311" y="358745"/>
          <a:ext cx="3383091" cy="3383091"/>
        </a:xfrm>
        <a:custGeom>
          <a:avLst/>
          <a:gdLst/>
          <a:ahLst/>
          <a:cxnLst/>
          <a:rect l="0" t="0" r="0" b="0"/>
          <a:pathLst>
            <a:path>
              <a:moveTo>
                <a:pt x="519725" y="471642"/>
              </a:moveTo>
              <a:arcTo wR="1691545" hR="1691545" stAng="13569104" swAng="474643"/>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7" name="Rectangle 5"/>
          <p:cNvSpPr>
            <a:spLocks noGrp="1" noChangeArrowheads="1"/>
          </p:cNvSpPr>
          <p:nvPr>
            <p:ph type="sldNum" sz="quarter" idx="3"/>
          </p:nvPr>
        </p:nvSpPr>
        <p:spPr bwMode="auto">
          <a:xfrm>
            <a:off x="3898103" y="9500961"/>
            <a:ext cx="2982119" cy="500142"/>
          </a:xfrm>
          <a:prstGeom prst="rect">
            <a:avLst/>
          </a:prstGeom>
          <a:noFill/>
          <a:ln w="9525">
            <a:noFill/>
            <a:miter lim="800000"/>
            <a:headEnd/>
            <a:tailEnd/>
          </a:ln>
          <a:effectLst/>
        </p:spPr>
        <p:txBody>
          <a:bodyPr vert="horz" wrap="square" lIns="93579" tIns="46789" rIns="93579" bIns="46789" numCol="1" anchor="b" anchorCtr="0" compatLnSpc="1">
            <a:prstTxWarp prst="textNoShape">
              <a:avLst/>
            </a:prstTxWarp>
          </a:bodyPr>
          <a:lstStyle>
            <a:lvl1pPr algn="r">
              <a:defRPr sz="1200"/>
            </a:lvl1pPr>
          </a:lstStyle>
          <a:p>
            <a:fld id="{469528C7-B1DF-48AF-B83E-696C90AE82BD}" type="slidenum">
              <a:rPr lang="pl-PL"/>
              <a:pPr/>
              <a:t>‹#›</a:t>
            </a:fld>
            <a:endParaRPr lang="pl-PL"/>
          </a:p>
        </p:txBody>
      </p:sp>
      <p:sp>
        <p:nvSpPr>
          <p:cNvPr id="105479" name="Rectangle 7"/>
          <p:cNvSpPr>
            <a:spLocks noChangeArrowheads="1"/>
          </p:cNvSpPr>
          <p:nvPr/>
        </p:nvSpPr>
        <p:spPr bwMode="auto">
          <a:xfrm>
            <a:off x="2" y="9466230"/>
            <a:ext cx="5204372" cy="536611"/>
          </a:xfrm>
          <a:prstGeom prst="rect">
            <a:avLst/>
          </a:prstGeom>
          <a:noFill/>
          <a:ln w="9525">
            <a:noFill/>
            <a:miter lim="800000"/>
            <a:headEnd/>
            <a:tailEnd/>
          </a:ln>
          <a:effectLst/>
        </p:spPr>
        <p:txBody>
          <a:bodyPr lIns="93579" tIns="46789" rIns="93579" bIns="46789" anchor="b"/>
          <a:lstStyle/>
          <a:p>
            <a:pPr eaLnBrk="0" hangingPunct="0"/>
            <a:r>
              <a:rPr lang="pl-PL" sz="800" b="1" dirty="0"/>
              <a:t> Jgra@pg.edu.pl</a:t>
            </a:r>
            <a:endParaRPr lang="pl-PL" sz="1000" dirty="0"/>
          </a:p>
        </p:txBody>
      </p:sp>
      <p:sp>
        <p:nvSpPr>
          <p:cNvPr id="6" name="Rectangle 6">
            <a:extLst>
              <a:ext uri="{FF2B5EF4-FFF2-40B4-BE49-F238E27FC236}">
                <a16:creationId xmlns:a16="http://schemas.microsoft.com/office/drawing/2014/main" id="{11BD125D-4999-44DB-91A3-0BC83DD9D5B2}"/>
              </a:ext>
            </a:extLst>
          </p:cNvPr>
          <p:cNvSpPr>
            <a:spLocks noChangeArrowheads="1"/>
          </p:cNvSpPr>
          <p:nvPr/>
        </p:nvSpPr>
        <p:spPr bwMode="auto">
          <a:xfrm>
            <a:off x="0" y="0"/>
            <a:ext cx="6881813" cy="500142"/>
          </a:xfrm>
          <a:prstGeom prst="rect">
            <a:avLst/>
          </a:prstGeom>
          <a:noFill/>
          <a:ln w="9525">
            <a:noFill/>
            <a:miter lim="800000"/>
            <a:headEnd/>
            <a:tailEnd/>
          </a:ln>
          <a:effectLst/>
        </p:spPr>
        <p:txBody>
          <a:bodyPr lIns="96478" tIns="48239" rIns="96478" bIns="48239"/>
          <a:lstStyle/>
          <a:p>
            <a:pPr algn="ctr" eaLnBrk="0" hangingPunct="0"/>
            <a:endParaRPr lang="pl-PL" sz="1300" b="1" dirty="0">
              <a:solidFill>
                <a:srgbClr val="000000"/>
              </a:solidFill>
            </a:endParaRPr>
          </a:p>
          <a:p>
            <a:pPr algn="ctr" eaLnBrk="0" hangingPunct="0"/>
            <a:r>
              <a:rPr lang="pl-PL" sz="1300" b="1" dirty="0">
                <a:solidFill>
                  <a:srgbClr val="000000"/>
                </a:solidFill>
              </a:rPr>
              <a:t>ERGONOMIA I OCHRONA PRACY</a:t>
            </a:r>
          </a:p>
        </p:txBody>
      </p:sp>
    </p:spTree>
    <p:extLst>
      <p:ext uri="{BB962C8B-B14F-4D97-AF65-F5344CB8AC3E}">
        <p14:creationId xmlns:p14="http://schemas.microsoft.com/office/powerpoint/2010/main" val="42137951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1" y="1"/>
            <a:ext cx="2982119" cy="500142"/>
          </a:xfrm>
          <a:prstGeom prst="rect">
            <a:avLst/>
          </a:prstGeom>
          <a:noFill/>
          <a:ln w="9525">
            <a:noFill/>
            <a:miter lim="800000"/>
            <a:headEnd/>
            <a:tailEnd/>
          </a:ln>
          <a:effectLst/>
        </p:spPr>
        <p:txBody>
          <a:bodyPr vert="horz" wrap="square" lIns="93579" tIns="46789" rIns="93579" bIns="46789" numCol="1" anchor="t" anchorCtr="0" compatLnSpc="1">
            <a:prstTxWarp prst="textNoShape">
              <a:avLst/>
            </a:prstTxWarp>
          </a:bodyPr>
          <a:lstStyle>
            <a:lvl1pPr>
              <a:defRPr sz="1200"/>
            </a:lvl1pPr>
          </a:lstStyle>
          <a:p>
            <a:endParaRPr lang="pl-PL"/>
          </a:p>
        </p:txBody>
      </p:sp>
      <p:sp>
        <p:nvSpPr>
          <p:cNvPr id="36867" name="Rectangle 3"/>
          <p:cNvSpPr>
            <a:spLocks noGrp="1" noChangeArrowheads="1"/>
          </p:cNvSpPr>
          <p:nvPr>
            <p:ph type="dt" idx="1"/>
          </p:nvPr>
        </p:nvSpPr>
        <p:spPr bwMode="auto">
          <a:xfrm>
            <a:off x="3898103" y="1"/>
            <a:ext cx="2982119" cy="500142"/>
          </a:xfrm>
          <a:prstGeom prst="rect">
            <a:avLst/>
          </a:prstGeom>
          <a:noFill/>
          <a:ln w="9525">
            <a:noFill/>
            <a:miter lim="800000"/>
            <a:headEnd/>
            <a:tailEnd/>
          </a:ln>
          <a:effectLst/>
        </p:spPr>
        <p:txBody>
          <a:bodyPr vert="horz" wrap="square" lIns="93579" tIns="46789" rIns="93579" bIns="46789" numCol="1" anchor="t" anchorCtr="0" compatLnSpc="1">
            <a:prstTxWarp prst="textNoShape">
              <a:avLst/>
            </a:prstTxWarp>
          </a:bodyPr>
          <a:lstStyle>
            <a:lvl1pPr algn="r">
              <a:defRPr sz="1200"/>
            </a:lvl1pPr>
          </a:lstStyle>
          <a:p>
            <a:endParaRPr lang="pl-PL"/>
          </a:p>
        </p:txBody>
      </p:sp>
      <p:sp>
        <p:nvSpPr>
          <p:cNvPr id="36868" name="Rectangle 4"/>
          <p:cNvSpPr>
            <a:spLocks noGrp="1" noRot="1" noChangeAspect="1" noChangeArrowheads="1" noTextEdit="1"/>
          </p:cNvSpPr>
          <p:nvPr>
            <p:ph type="sldImg" idx="2"/>
          </p:nvPr>
        </p:nvSpPr>
        <p:spPr bwMode="auto">
          <a:xfrm>
            <a:off x="941388" y="750888"/>
            <a:ext cx="5000625" cy="3751262"/>
          </a:xfrm>
          <a:prstGeom prst="rect">
            <a:avLst/>
          </a:prstGeom>
          <a:noFill/>
          <a:ln w="9525">
            <a:solidFill>
              <a:srgbClr val="000000"/>
            </a:solidFill>
            <a:miter lim="800000"/>
            <a:headEnd/>
            <a:tailEnd/>
          </a:ln>
          <a:effectLst/>
        </p:spPr>
      </p:sp>
      <p:sp>
        <p:nvSpPr>
          <p:cNvPr id="36869" name="Rectangle 5"/>
          <p:cNvSpPr>
            <a:spLocks noGrp="1" noChangeArrowheads="1"/>
          </p:cNvSpPr>
          <p:nvPr>
            <p:ph type="body" sz="quarter" idx="3"/>
          </p:nvPr>
        </p:nvSpPr>
        <p:spPr bwMode="auto">
          <a:xfrm>
            <a:off x="688182" y="4751351"/>
            <a:ext cx="5505450" cy="4501277"/>
          </a:xfrm>
          <a:prstGeom prst="rect">
            <a:avLst/>
          </a:prstGeom>
          <a:noFill/>
          <a:ln w="9525">
            <a:noFill/>
            <a:miter lim="800000"/>
            <a:headEnd/>
            <a:tailEnd/>
          </a:ln>
          <a:effectLst/>
        </p:spPr>
        <p:txBody>
          <a:bodyPr vert="horz" wrap="square" lIns="93579" tIns="46789" rIns="93579" bIns="46789"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36870" name="Rectangle 6"/>
          <p:cNvSpPr>
            <a:spLocks noGrp="1" noChangeArrowheads="1"/>
          </p:cNvSpPr>
          <p:nvPr>
            <p:ph type="ftr" sz="quarter" idx="4"/>
          </p:nvPr>
        </p:nvSpPr>
        <p:spPr bwMode="auto">
          <a:xfrm>
            <a:off x="1" y="9500961"/>
            <a:ext cx="2982119" cy="500142"/>
          </a:xfrm>
          <a:prstGeom prst="rect">
            <a:avLst/>
          </a:prstGeom>
          <a:noFill/>
          <a:ln w="9525">
            <a:noFill/>
            <a:miter lim="800000"/>
            <a:headEnd/>
            <a:tailEnd/>
          </a:ln>
          <a:effectLst/>
        </p:spPr>
        <p:txBody>
          <a:bodyPr vert="horz" wrap="square" lIns="93579" tIns="46789" rIns="93579" bIns="46789" numCol="1" anchor="b" anchorCtr="0" compatLnSpc="1">
            <a:prstTxWarp prst="textNoShape">
              <a:avLst/>
            </a:prstTxWarp>
          </a:bodyPr>
          <a:lstStyle>
            <a:lvl1pPr>
              <a:defRPr sz="1200"/>
            </a:lvl1pPr>
          </a:lstStyle>
          <a:p>
            <a:endParaRPr lang="pl-PL"/>
          </a:p>
        </p:txBody>
      </p:sp>
      <p:sp>
        <p:nvSpPr>
          <p:cNvPr id="36871" name="Rectangle 7"/>
          <p:cNvSpPr>
            <a:spLocks noGrp="1" noChangeArrowheads="1"/>
          </p:cNvSpPr>
          <p:nvPr>
            <p:ph type="sldNum" sz="quarter" idx="5"/>
          </p:nvPr>
        </p:nvSpPr>
        <p:spPr bwMode="auto">
          <a:xfrm>
            <a:off x="3898103" y="9500961"/>
            <a:ext cx="2982119" cy="500142"/>
          </a:xfrm>
          <a:prstGeom prst="rect">
            <a:avLst/>
          </a:prstGeom>
          <a:noFill/>
          <a:ln w="9525">
            <a:noFill/>
            <a:miter lim="800000"/>
            <a:headEnd/>
            <a:tailEnd/>
          </a:ln>
          <a:effectLst/>
        </p:spPr>
        <p:txBody>
          <a:bodyPr vert="horz" wrap="square" lIns="93579" tIns="46789" rIns="93579" bIns="46789" numCol="1" anchor="b" anchorCtr="0" compatLnSpc="1">
            <a:prstTxWarp prst="textNoShape">
              <a:avLst/>
            </a:prstTxWarp>
          </a:bodyPr>
          <a:lstStyle>
            <a:lvl1pPr algn="r">
              <a:defRPr sz="1200"/>
            </a:lvl1pPr>
          </a:lstStyle>
          <a:p>
            <a:fld id="{3C806816-AE41-4491-83F1-D03A442F62C3}" type="slidenum">
              <a:rPr lang="pl-PL"/>
              <a:pPr/>
              <a:t>‹#›</a:t>
            </a:fld>
            <a:endParaRPr lang="pl-PL"/>
          </a:p>
        </p:txBody>
      </p:sp>
    </p:spTree>
    <p:extLst>
      <p:ext uri="{BB962C8B-B14F-4D97-AF65-F5344CB8AC3E}">
        <p14:creationId xmlns:p14="http://schemas.microsoft.com/office/powerpoint/2010/main" val="39648437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92EDF2-FC6D-421F-B434-A0CB6F3A633C}" type="slidenum">
              <a:rPr lang="pl-PL"/>
              <a:pPr/>
              <a:t>1</a:t>
            </a:fld>
            <a:endParaRPr lang="pl-PL"/>
          </a:p>
        </p:txBody>
      </p:sp>
      <p:sp>
        <p:nvSpPr>
          <p:cNvPr id="41986" name="Rectangle 2"/>
          <p:cNvSpPr>
            <a:spLocks noGrp="1" noRot="1" noChangeAspect="1" noChangeArrowheads="1" noTextEdit="1"/>
          </p:cNvSpPr>
          <p:nvPr>
            <p:ph type="sldImg"/>
          </p:nvPr>
        </p:nvSpPr>
        <p:spPr>
          <a:xfrm>
            <a:off x="941388" y="750888"/>
            <a:ext cx="5000625" cy="3751262"/>
          </a:xfrm>
          <a:ln/>
        </p:spPr>
      </p:sp>
      <p:sp>
        <p:nvSpPr>
          <p:cNvPr id="41987"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315914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73F9E0-5FB4-45DB-91CB-38AAFDBE871C}" type="slidenum">
              <a:rPr lang="pl-PL"/>
              <a:pPr/>
              <a:t>11</a:t>
            </a:fld>
            <a:endParaRPr lang="pl-PL"/>
          </a:p>
        </p:txBody>
      </p:sp>
      <p:sp>
        <p:nvSpPr>
          <p:cNvPr id="82946" name="Rectangle 2"/>
          <p:cNvSpPr>
            <a:spLocks noGrp="1" noRot="1" noChangeAspect="1" noChangeArrowheads="1" noTextEdit="1"/>
          </p:cNvSpPr>
          <p:nvPr>
            <p:ph type="sldImg"/>
          </p:nvPr>
        </p:nvSpPr>
        <p:spPr>
          <a:xfrm>
            <a:off x="941388" y="750888"/>
            <a:ext cx="5000625" cy="3751262"/>
          </a:xfrm>
          <a:ln/>
        </p:spPr>
      </p:sp>
      <p:sp>
        <p:nvSpPr>
          <p:cNvPr id="82947"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2654028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A758A9-7EEF-41AB-B0A4-C6893F1B111C}" type="slidenum">
              <a:rPr lang="pl-PL"/>
              <a:pPr/>
              <a:t>12</a:t>
            </a:fld>
            <a:endParaRPr lang="pl-PL"/>
          </a:p>
        </p:txBody>
      </p:sp>
      <p:sp>
        <p:nvSpPr>
          <p:cNvPr id="100354" name="Rectangle 2"/>
          <p:cNvSpPr>
            <a:spLocks noGrp="1" noRot="1" noChangeAspect="1" noChangeArrowheads="1" noTextEdit="1"/>
          </p:cNvSpPr>
          <p:nvPr>
            <p:ph type="sldImg"/>
          </p:nvPr>
        </p:nvSpPr>
        <p:spPr>
          <a:xfrm>
            <a:off x="941388" y="750888"/>
            <a:ext cx="5000625" cy="3751262"/>
          </a:xfrm>
          <a:ln/>
        </p:spPr>
      </p:sp>
      <p:sp>
        <p:nvSpPr>
          <p:cNvPr id="100355"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3759463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1DF394-FA2A-49BF-AD0D-B19236F8675A}" type="slidenum">
              <a:rPr lang="pl-PL"/>
              <a:pPr/>
              <a:t>13</a:t>
            </a:fld>
            <a:endParaRPr lang="pl-PL"/>
          </a:p>
        </p:txBody>
      </p:sp>
      <p:sp>
        <p:nvSpPr>
          <p:cNvPr id="102402" name="Rectangle 2"/>
          <p:cNvSpPr>
            <a:spLocks noGrp="1" noRot="1" noChangeAspect="1" noChangeArrowheads="1" noTextEdit="1"/>
          </p:cNvSpPr>
          <p:nvPr>
            <p:ph type="sldImg"/>
          </p:nvPr>
        </p:nvSpPr>
        <p:spPr>
          <a:xfrm>
            <a:off x="941388" y="750888"/>
            <a:ext cx="5000625" cy="3751262"/>
          </a:xfrm>
          <a:ln/>
        </p:spPr>
      </p:sp>
      <p:sp>
        <p:nvSpPr>
          <p:cNvPr id="102403"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1554832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5CAA5D-7170-4338-A377-90BB0242F118}" type="slidenum">
              <a:rPr lang="pl-PL"/>
              <a:pPr/>
              <a:t>21</a:t>
            </a:fld>
            <a:endParaRPr lang="pl-PL"/>
          </a:p>
        </p:txBody>
      </p:sp>
      <p:sp>
        <p:nvSpPr>
          <p:cNvPr id="87042" name="Rectangle 2"/>
          <p:cNvSpPr>
            <a:spLocks noGrp="1" noRot="1" noChangeAspect="1" noChangeArrowheads="1" noTextEdit="1"/>
          </p:cNvSpPr>
          <p:nvPr>
            <p:ph type="sldImg"/>
          </p:nvPr>
        </p:nvSpPr>
        <p:spPr>
          <a:xfrm>
            <a:off x="941388" y="750888"/>
            <a:ext cx="5000625" cy="3751262"/>
          </a:xfrm>
          <a:ln/>
        </p:spPr>
      </p:sp>
      <p:sp>
        <p:nvSpPr>
          <p:cNvPr id="87043"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28595665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PN-EN 28996:1999</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4703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C5D9E-C961-4EC1-9099-DC37E7F6CCBE}"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16885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C5D9E-C961-4EC1-9099-DC37E7F6CCBE}"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9790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7C5D9E-C961-4EC1-9099-DC37E7F6CCBE}"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06076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Ministerstwo</a:t>
            </a:r>
            <a:r>
              <a:rPr lang="pl-PL" baseline="0" dirty="0"/>
              <a:t> Pracy i Polityki socjalnej, Warszawa 1994</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1486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Wzory Harrisa</a:t>
            </a:r>
            <a:r>
              <a:rPr lang="pl-PL" baseline="0" dirty="0"/>
              <a:t> - Benedicta</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65231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954955-F9B7-4F04-9E13-04DDDF28BA0F}" type="slidenum">
              <a:rPr lang="pl-PL"/>
              <a:pPr/>
              <a:t>3</a:t>
            </a:fld>
            <a:endParaRPr lang="pl-PL"/>
          </a:p>
        </p:txBody>
      </p:sp>
      <p:sp>
        <p:nvSpPr>
          <p:cNvPr id="68610" name="Rectangle 2"/>
          <p:cNvSpPr>
            <a:spLocks noGrp="1" noRot="1" noChangeAspect="1" noChangeArrowheads="1" noTextEdit="1"/>
          </p:cNvSpPr>
          <p:nvPr>
            <p:ph type="sldImg"/>
          </p:nvPr>
        </p:nvSpPr>
        <p:spPr>
          <a:xfrm>
            <a:off x="941388" y="750888"/>
            <a:ext cx="5000625" cy="3751262"/>
          </a:xfrm>
          <a:ln/>
        </p:spPr>
      </p:sp>
      <p:sp>
        <p:nvSpPr>
          <p:cNvPr id="68611"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125652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PN-EN</a:t>
            </a:r>
            <a:r>
              <a:rPr lang="pl-PL" baseline="0" dirty="0"/>
              <a:t> ISO 8996:2005</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036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dirty="0"/>
              <a:t>Wg PN-EN ISO 8996:2005</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11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PN-EN</a:t>
            </a:r>
            <a:r>
              <a:rPr lang="pl-PL" baseline="0" dirty="0"/>
              <a:t> ISO 8996:2005</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93536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dirty="0"/>
              <a:t>PN-EN</a:t>
            </a:r>
            <a:r>
              <a:rPr lang="pl-PL" b="1" baseline="0" dirty="0"/>
              <a:t> ISO 8996:2005</a:t>
            </a:r>
            <a:endParaRPr lang="pl-PL" b="1"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54291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PN-EN</a:t>
            </a:r>
            <a:r>
              <a:rPr lang="pl-PL" baseline="0" dirty="0"/>
              <a:t> ISO 8996:2005</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06716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PN-EN</a:t>
            </a:r>
            <a:r>
              <a:rPr lang="pl-PL" baseline="0" dirty="0"/>
              <a:t> ISO 8996:2005</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54549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b="1" dirty="0"/>
              <a:t>Wg PN-EN ISO 8996:2005</a:t>
            </a:r>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61B6E9-8382-4E7F-B70B-14C44A1031F2}" type="slidenum">
              <a:rPr kumimoji="0" lang="pl-PL"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pl-PL"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63808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421083-9109-4107-855A-61A1E2BF741B}"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algn="just">
              <a:lnSpc>
                <a:spcPct val="80000"/>
              </a:lnSpc>
            </a:pPr>
            <a:r>
              <a:rPr lang="pl-PL" sz="900" b="1"/>
              <a:t>Kędzior K.: Biomechanika - zakres badań i zastosowań, biomechaniczne modele układu mięśniowo-szkieletowego CIOP</a:t>
            </a:r>
          </a:p>
          <a:p>
            <a:pPr algn="just">
              <a:lnSpc>
                <a:spcPct val="80000"/>
              </a:lnSpc>
            </a:pPr>
            <a:r>
              <a:rPr lang="pl-PL" sz="900"/>
              <a:t> Biomechanika, czyli mechanika układów żywych, jest interdyscyplinarną nauką o przyczynach i skutkach działania sił zewnętrznych i  wewnętrznych na układy biologiczne, np. na człowieka, zwierzę, owada, roślinę.</a:t>
            </a:r>
          </a:p>
          <a:p>
            <a:pPr algn="just">
              <a:lnSpc>
                <a:spcPct val="80000"/>
              </a:lnSpc>
            </a:pPr>
            <a:r>
              <a:rPr lang="pl-PL" sz="900"/>
              <a:t> Biomechanika ogólna, która zajmuje się wyznaczaniem sił zewnętrznych i sił wewnętrznych działających na układ biologiczny (np. na ciało człowieka) oraz skutków, jakie te siły wywołują (np. ruch segmentów ciała, ruch płynów biologicznych w organizmie, rozkład obciążeń w układzie mięśniowo-szkieletowym i zmiany w tkankach poddanych działaniu sił). Typowymi zadaniami biomechaniki ogólnej są np.: wyznaczanie sił rozwijanych przez poszczególne mięśnie w trakcie wykonywania danego ruchu ciała (tzw. zagadnienie współdziałania mięśni), badanie własności materiałów biologicznych (mięśni, ścięgien, kości, chrząstek i innych) lub wyznaczanie przebiegu adaptacji funkcjonalnej tkanek kości poddanej obciążeniu (tzw. remodeling). Zadania te często dotyczą sterowania procesami w organizmie (np. sterowania ruchem ciała, sterowania wzrostem tkanek) i są wtedy wspólne dla biomechaniki i biocybernetyki.</a:t>
            </a:r>
          </a:p>
          <a:p>
            <a:pPr algn="just">
              <a:lnSpc>
                <a:spcPct val="80000"/>
              </a:lnSpc>
            </a:pPr>
            <a:r>
              <a:rPr lang="pl-PL" sz="900"/>
              <a:t>Biomechanika medyczna, polegająca na stosowaniu wyników badań biomechaniki ogólnej w profilaktyce, diagnostyce, leczeniu i rehabilitacji </a:t>
            </a:r>
          </a:p>
          <a:p>
            <a:pPr algn="just">
              <a:lnSpc>
                <a:spcPct val="80000"/>
              </a:lnSpc>
            </a:pPr>
            <a:r>
              <a:rPr lang="pl-PL" sz="900"/>
              <a:t>narządów (głównie narządu ruchu) człowieka. Typowymi zadaniami biomechaniki medycznej są np.: analiza chodu (norma i patologia) w celu leczenia i rehabilitacji osób niepełnosprawnych ruchowo, analiza przepływu krwi przez naturalne zastawki serca w celu prawidłowego zaprojektowania zastawek sztucznych lub analiza obciążeń działających na układ kość-implant w celu dobrania odpowiedniego dla danego pacjenta implantu (np. sztucznego stawu) i zaprojektowania zabiegu jego wszczepienia. Wiele zagadnień biomechaniki medycznej łączy ją z bioinżynierią, a szczególnie z inżynierią ortopedyczną (projektowanie implantów, protez i aparatów ortopedycznych).</a:t>
            </a:r>
          </a:p>
          <a:p>
            <a:pPr algn="just">
              <a:lnSpc>
                <a:spcPct val="80000"/>
              </a:lnSpc>
            </a:pPr>
            <a:r>
              <a:rPr lang="pl-PL" sz="900"/>
              <a:t>Biomechanika inżynierska, w której stosuje się zasady biomechaniki ogólnej do analizy i projektowania urządzeń technicznych, np. manipulatorów medycznych, robotów, maszyn kroczących oraz mikrorobotów. W zakresie wykorzystania w technice zasad budowy i działania organizmów żywych biomechanika inżynierska ma obszar wspólny z bioniką.</a:t>
            </a:r>
          </a:p>
          <a:p>
            <a:pPr algn="just">
              <a:lnSpc>
                <a:spcPct val="80000"/>
              </a:lnSpc>
            </a:pPr>
            <a:r>
              <a:rPr lang="pl-PL" sz="900"/>
              <a:t>Biomechanika pracy, której przedmiotem jest rozpatrywanie przyczyn i skutków obciążeń wynikających z pracy fizycznej dla układu mięśniowo-szkieletowego człowieka. Biomechanika pracy odgrywa istotną rolę przy projektowaniu procesów i stanowisk pracy bezpiecznych dla zdrowia człowieka. Uwzględnia się tu natychmiastowe (np. uderzenie) i skumulowane w czasie (np. działanie drgań) skutki działania sił występujących w procesie pracy. W tym dziale umieścić można także biomechanikę zderzeń. Przedmiotem badań jest w tym  wypadku ocena skutków i projektowanie sposobów zapobiegania obrażeniom ciała człowieka w trakcie uderzeń powstałych zarówno w procesie pracy (np. upadek z wysokości), jak i podczas wypadków drogowych. Biomechanika pracy, wraz z fizjologią i psychologią, tworzy fundament współczesnej ergonomii. </a:t>
            </a:r>
          </a:p>
          <a:p>
            <a:pPr>
              <a:lnSpc>
                <a:spcPct val="80000"/>
              </a:lnSpc>
            </a:pPr>
            <a:endParaRPr lang="pl-PL" sz="800"/>
          </a:p>
        </p:txBody>
      </p:sp>
    </p:spTree>
    <p:extLst>
      <p:ext uri="{BB962C8B-B14F-4D97-AF65-F5344CB8AC3E}">
        <p14:creationId xmlns:p14="http://schemas.microsoft.com/office/powerpoint/2010/main" val="999000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638A11A-B06E-4170-9FA1-F0A8C392A57A}"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lgn="just">
              <a:lnSpc>
                <a:spcPct val="90000"/>
              </a:lnSpc>
            </a:pPr>
            <a:r>
              <a:rPr lang="pl-PL" sz="900" b="1"/>
              <a:t>Kędzior K.: Biomechanika - zakres badań i zastosowań, biomechaniczne modele układu mięśniowo-szkieletowego CIOP</a:t>
            </a:r>
          </a:p>
          <a:p>
            <a:pPr algn="just">
              <a:lnSpc>
                <a:spcPct val="90000"/>
              </a:lnSpc>
            </a:pPr>
            <a:r>
              <a:rPr lang="pl-PL" sz="900"/>
              <a:t> Współczesną biomechanikę zapoczątkowały w drugiej połowie XIX w. badania ruchu człowieka, które podjęto dzięki wynalazkowi fotografii, a następnie kinematografii. Od tamtych lat biomechanika rozwijała się szybko dzięki wykorzystaniu coraz doskonalszych metod doświadczalnych i teoretycznych. Badania biomechaniczne przyczyniły się do lepszego poznania fizjologii w normie i patologii, rozwoju profilaktyki, diagnostyki, terapii i rehabilitacji medycznej oraz protetyki, osiągania lepszych wyników w sporcie, poprawy bezpieczeństwa pracy i komunikacji. Obecnie obszar badań i zastosowań wyników biomechaniki gwałtownie rozszerza się. Świadczy o tym rosnąca liczba ośrodków i publikacji związanych z tą dziedziną. Współczesny poziom nauk ścisłych i technicznych umożliwia bowiem coraz szersze badanie tak złożonych układów, jak organizmy żyw Korzysta z tego biomechanika. </a:t>
            </a:r>
          </a:p>
          <a:p>
            <a:pPr algn="just">
              <a:lnSpc>
                <a:spcPct val="90000"/>
              </a:lnSpc>
            </a:pPr>
            <a:r>
              <a:rPr lang="pl-PL" sz="900"/>
              <a:t> Spośród wymienionych działów współczesnej biomechaniki szczególnie intensywnie rozwija się w ostatnich latach biomechanika pracy fizycznej. Powodem tego jest wzrost świadomości - zarówno wśród pracodawców, jak i pracobiorców - zagrożeń, jakie stanowi dla zdrowia i życia człowieka wykonywanie nawet lekkiej pracy fizycznej, ale w nieodpowiedni sposób i w nieodpowiednich warunkach. Jest to najczęściej spowodowane pominięciem przy projektowaniu procesu i stanowiska pracy wyników analizy obciążeń ciała wywołanych czynnościami roboczymi i porównania ich z możliwościami pracownika, które określa się na podstawie charakterystyk biomechanicznych układu mięśniowo-szkieletowego. Typowe metody biomechaniki pracy fizycznej obejmują: badanie struktury i funkcji układu mięśniowo-szkieletowego, traktowanego jako aparat pracy (w tym także wybrane problemy z zakresu anatomii i antropometrii), miernictwo parametrów biomechanicznych (sił i momentów sił działających na ciało człowieka, przemieszczeń, prędkości i przyspieszeń segmentów ciała podczas pracy) i elektrycznych (elektromiografia), modelowanie matematyczne i symulację komputerową procesu pracy, sposoby oceny wydolności organizmu człowieka przy wykonywaniu typowych prac (np. przenoszeniu ciężarów, pracy operatora sprzętu mechanicznego lub komputera), klasyfikację rodzajów pracy fizycznej i ruchów roboczych. Rezultatem badań są wyniki, których zastosowanie do projektowania procesów i stanowisk pracy skutkuje wzrost wydajności przy jednoczesnym zmniejszeniu zagrożeń urazami </a:t>
            </a:r>
          </a:p>
        </p:txBody>
      </p:sp>
    </p:spTree>
    <p:extLst>
      <p:ext uri="{BB962C8B-B14F-4D97-AF65-F5344CB8AC3E}">
        <p14:creationId xmlns:p14="http://schemas.microsoft.com/office/powerpoint/2010/main" val="4108168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449B8F8-044E-49EE-A268-7960ECD68336}"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pPr algn="just"/>
            <a:r>
              <a:rPr lang="pl-PL" sz="900" b="1" dirty="0"/>
              <a:t>Nazar K.: Fizjologia pracy. Bezpieczeństwo pracy i ergonomia </a:t>
            </a:r>
          </a:p>
          <a:p>
            <a:pPr algn="just"/>
            <a:r>
              <a:rPr lang="pl-PL" sz="900" dirty="0"/>
              <a:t>Energia niezbędna do pracy mięśni jest uzyskiwana dzięki przemianie energii chemicznej w energię mechaniczną. Podstawowym źródłem energii jest utlenianie zgromadzonych w organizmie: węglowodanów, tłuszczów i w mniejszym stopniu białek. Energia uwalniana w procesie utleniania tych substratów nie może być jednak bezpośrednio zamieniana na pracę. Około 60% tej energii rozprasza się w postaci ciepła, a pozostała część jest wykorzystywana do syntezy związku pośredniczącego w przekazywaniu energii różnego rodzaju układom biologicznym. Związkiem tym jest </a:t>
            </a:r>
            <a:r>
              <a:rPr lang="pl-PL" sz="900" dirty="0" err="1"/>
              <a:t>adenozynotrifosforan</a:t>
            </a:r>
            <a:r>
              <a:rPr lang="pl-PL" sz="900" dirty="0"/>
              <a:t>, w skrócie nazywany ATP, a reakcją chemiczną, która bezpośrednio dostarcza energii do skurczu i rozkurczu mięśni jest rozkład ATP. </a:t>
            </a:r>
          </a:p>
          <a:p>
            <a:pPr algn="just"/>
            <a:r>
              <a:rPr lang="pl-PL" sz="900" dirty="0"/>
              <a:t>Zawartość ATP w komórce mięśniowej jest bardzo niewielka, wystarczająca zaledwie do kilku skurczów. Warunkiem dłuższego wykonywania pracy jest więc ciągła resynteza ATP. W tym celu są wykorzystywane różne procesy chemiczne. Ogólnie możemy je podzielić na procesy:</a:t>
            </a:r>
          </a:p>
          <a:p>
            <a:pPr algn="just">
              <a:buFontTx/>
              <a:buChar char="•"/>
            </a:pPr>
            <a:r>
              <a:rPr lang="pl-PL" sz="900" dirty="0"/>
              <a:t>nie wymagające tlenu (procesy beztlenowe), które zachodzą w cytoplazmie komórek mięśniowych,</a:t>
            </a:r>
          </a:p>
          <a:p>
            <a:pPr algn="just">
              <a:buFontTx/>
              <a:buChar char="•"/>
            </a:pPr>
            <a:r>
              <a:rPr lang="pl-PL" sz="900" dirty="0"/>
              <a:t>procesy wymagające tlenu (procesy tlenowe), które odbywają się w mitochondriach.</a:t>
            </a:r>
          </a:p>
          <a:p>
            <a:pPr algn="just"/>
            <a:r>
              <a:rPr lang="pl-PL" sz="900" dirty="0"/>
              <a:t>Do procesów beztlenowych należy rozkład </a:t>
            </a:r>
            <a:r>
              <a:rPr lang="pl-PL" sz="900" dirty="0" err="1"/>
              <a:t>fosforokreatyny</a:t>
            </a:r>
            <a:r>
              <a:rPr lang="pl-PL" sz="900" dirty="0"/>
              <a:t> i proces glikozy. </a:t>
            </a:r>
            <a:r>
              <a:rPr lang="pl-PL" sz="900" dirty="0" err="1"/>
              <a:t>Fosforokreatyny</a:t>
            </a:r>
            <a:r>
              <a:rPr lang="pl-PL" sz="900" dirty="0"/>
              <a:t> jest, podobnie jak ATP, wysoko energetycznym fosforanem. Zapasy tego związku w mięśniach są ok.. 4-5 krotnie większe niż ATP. Możliwe jest wykonywanie pracy wyłącznie dzięki wykorzystaniu zapasów </a:t>
            </a:r>
            <a:r>
              <a:rPr lang="pl-PL" sz="900" dirty="0" err="1"/>
              <a:t>fosfokreatyny</a:t>
            </a:r>
            <a:r>
              <a:rPr lang="pl-PL" sz="900" dirty="0"/>
              <a:t>.</a:t>
            </a:r>
          </a:p>
          <a:p>
            <a:pPr algn="just"/>
            <a:r>
              <a:rPr lang="pl-PL" sz="900" dirty="0"/>
              <a:t>Proces glikozy polega na rozkładzie węglowodanów. Do grupy tych związków należy glikogen – wielocukier zbudowany z cząsteczek glukozy, które znajdują się w komórkach mięśniowych, oraz glukoza, którą komórki wychwytują z krwi. Produktem pośrednim glikozy jest kwas pirogronowy. Związek ten może być przetworzony w </a:t>
            </a:r>
            <a:r>
              <a:rPr lang="pl-PL" sz="900" dirty="0" err="1"/>
              <a:t>cytpolaźmie</a:t>
            </a:r>
            <a:r>
              <a:rPr lang="pl-PL" sz="900" dirty="0"/>
              <a:t> w kwas mlekowy lub w środowisku z tlenem  - podlegać w mitochondriach dalszemu utlenianiu. </a:t>
            </a:r>
          </a:p>
          <a:p>
            <a:pPr algn="just"/>
            <a:r>
              <a:rPr lang="pl-PL" sz="900" dirty="0"/>
              <a:t>Zapasy glikogenu w komórkach mięśni są znaczne i rozkład tego związku bez udziału tlenu mógłby dostarczać dużej ilości energii (ATP), gdyby nie to, że wykorzystanie kwasu mlekowego prowadzi do zakwaszenia środowiska wewnątrzkomórkowego, co powoduje szybko upośledzenie funkcji aparatu skurczu mięśni i glikozy.</a:t>
            </a:r>
          </a:p>
          <a:p>
            <a:pPr algn="just"/>
            <a:r>
              <a:rPr lang="pl-PL" sz="900" dirty="0" err="1"/>
              <a:t>Motochondria</a:t>
            </a:r>
            <a:r>
              <a:rPr lang="pl-PL" sz="900" dirty="0"/>
              <a:t> są to fasolowatego kształtu struktury, w których zachodzą procesy utleniania dostarczające energii do skurczów.</a:t>
            </a:r>
          </a:p>
        </p:txBody>
      </p:sp>
    </p:spTree>
    <p:extLst>
      <p:ext uri="{BB962C8B-B14F-4D97-AF65-F5344CB8AC3E}">
        <p14:creationId xmlns:p14="http://schemas.microsoft.com/office/powerpoint/2010/main" val="295738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231B9-8FC4-40BA-973C-5DC60AE6DAAE}" type="slidenum">
              <a:rPr lang="pl-PL"/>
              <a:pPr/>
              <a:t>4</a:t>
            </a:fld>
            <a:endParaRPr lang="pl-PL"/>
          </a:p>
        </p:txBody>
      </p:sp>
      <p:sp>
        <p:nvSpPr>
          <p:cNvPr id="52226" name="Rectangle 2"/>
          <p:cNvSpPr>
            <a:spLocks noGrp="1" noRot="1" noChangeAspect="1" noChangeArrowheads="1" noTextEdit="1"/>
          </p:cNvSpPr>
          <p:nvPr>
            <p:ph type="sldImg"/>
          </p:nvPr>
        </p:nvSpPr>
        <p:spPr>
          <a:xfrm>
            <a:off x="941388" y="750888"/>
            <a:ext cx="5000625" cy="3751262"/>
          </a:xfrm>
          <a:ln/>
        </p:spPr>
      </p:sp>
      <p:sp>
        <p:nvSpPr>
          <p:cNvPr id="52227"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22987995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DAD6186-675B-414D-8863-295189C4928B}"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pPr algn="just">
              <a:lnSpc>
                <a:spcPct val="80000"/>
              </a:lnSpc>
            </a:pPr>
            <a:r>
              <a:rPr lang="pl-PL" sz="900" b="1" dirty="0"/>
              <a:t>Konarska M.: Obciążenie organizmu statyczną pracą fizyczną. – kryteria i metody oceny. </a:t>
            </a:r>
            <a:r>
              <a:rPr lang="pl-PL" sz="900" dirty="0"/>
              <a:t>W wysiłku dynamicznym skurcze i rozluźnienia następują na przemian po sobie, co pozwala na dynamiczne przepompowanie krwi wraz z tlenem i składnikami energetycznymi przez pracujący mięsień oraz odbieranie produktów przemiany metabolicznej oraz ciepła. </a:t>
            </a:r>
          </a:p>
          <a:p>
            <a:pPr algn="just">
              <a:lnSpc>
                <a:spcPct val="80000"/>
              </a:lnSpc>
            </a:pPr>
            <a:r>
              <a:rPr lang="pl-PL" sz="900" dirty="0"/>
              <a:t>W wysiłku statycznym swobodny przepływ krwi jest zahamowany przez skurcz mięśnia, a zbierające się produkty przemiany materii powodują zakwaszenie komórek mięśni, bóle mięśniowe i zmęczenia.</a:t>
            </a:r>
          </a:p>
          <a:p>
            <a:pPr algn="just">
              <a:lnSpc>
                <a:spcPct val="80000"/>
              </a:lnSpc>
            </a:pPr>
            <a:r>
              <a:rPr lang="pl-PL" sz="900" dirty="0"/>
              <a:t>Stopień zakwaszenia mięśnia kwasami: mlekowym i pirogronowym, będącymi produktami przemiany energetycznej, jest bezpośrednią przyczyną zmęczenia, może być też miarą zmęczenia wysiłkiem statycznym.</a:t>
            </a:r>
          </a:p>
          <a:p>
            <a:pPr algn="just">
              <a:lnSpc>
                <a:spcPct val="80000"/>
              </a:lnSpc>
            </a:pPr>
            <a:r>
              <a:rPr lang="pl-PL" sz="900" dirty="0"/>
              <a:t>Parametrami, które wyznaczają możliwość wykonywania pracy statycznej są:</a:t>
            </a:r>
          </a:p>
          <a:p>
            <a:pPr algn="just">
              <a:lnSpc>
                <a:spcPct val="80000"/>
              </a:lnSpc>
              <a:buFontTx/>
              <a:buChar char="•"/>
            </a:pPr>
            <a:r>
              <a:rPr lang="pl-PL" sz="900" dirty="0"/>
              <a:t>czas utrzymywania skurczu,</a:t>
            </a:r>
          </a:p>
          <a:p>
            <a:pPr algn="just">
              <a:lnSpc>
                <a:spcPct val="80000"/>
              </a:lnSpc>
              <a:buFontTx/>
              <a:buChar char="•"/>
            </a:pPr>
            <a:r>
              <a:rPr lang="pl-PL" sz="900" dirty="0"/>
              <a:t>siła mięśniowa.</a:t>
            </a:r>
          </a:p>
          <a:p>
            <a:pPr algn="just">
              <a:lnSpc>
                <a:spcPct val="80000"/>
              </a:lnSpc>
            </a:pPr>
            <a:r>
              <a:rPr lang="pl-PL" sz="900" dirty="0"/>
              <a:t>Maksymalny czas wykonywania wysiłków statycznych jest tym dłuższy, im siła niezbędna do pokonania niezbędnego oporu zewnętrznego stanowi mniejszy procent maksymalnej siły zaangażowanej w wysiłku. Oznacza to, że im większa grupa mięśni bierze udział w pracy, tym dłużej może być ona wykonywana.</a:t>
            </a:r>
          </a:p>
          <a:p>
            <a:pPr algn="just">
              <a:lnSpc>
                <a:spcPct val="80000"/>
              </a:lnSpc>
            </a:pPr>
            <a:r>
              <a:rPr lang="pl-PL" sz="900" b="1" dirty="0"/>
              <a:t>Karczewski J.: Koszt fizjologiczny i energetyczny pracy fizycznej dynamicznej - pojęcia, metody oceny, optymalizacja obciążeń</a:t>
            </a:r>
          </a:p>
          <a:p>
            <a:pPr algn="just">
              <a:lnSpc>
                <a:spcPct val="80000"/>
              </a:lnSpc>
            </a:pPr>
            <a:r>
              <a:rPr lang="pl-PL" sz="900" dirty="0"/>
              <a:t>Praca fizyczna dynamiczna jest definiowana jako praca wykonywana z przeważającym udziałem skurczów izotonicznych i krótkotrwałych skurczów izometrycznych mięśni (chód, bieg, jazda na rowerze). Skurcz izotoniczny zachodzi wtedy, jeśli jeden z przyczepów mięśnia jest wolny i w wyniku pobudzania następuje jego skracanie z maksymalną szybkością. Napięcie mięśnia w tej sytuacji nie zmienia się. Skurcz izometryczny zachodzi wtedy, gdy obydwa przyczepy mięśni są unieruchomione, a opór przekracza wielkość siły maksymalnej skurczu, co w efekcie powoduje w mięśniu pobudzonym wzrost napięcia, natomiast jego długość nie zmienia się. Taki typ skurczu przeważa w czasie wysiłków statycznych. W czasie pracy dynamicznej następuje równocześnie skurcz i rozkurcz mięśni i w związku z tym wykonują one pracę fizyczną, która może być zmierzona w sposób obiektywny. Skurcz i rozkurcz włókienek mięśniowych ułatwia jednocześnie usuwanie z komórek tkanki mięśniowej metabolitów przemiany materii, dzięki czemu jest mniejsze odczucie zmęczenia, inaczej niż w pracy statycznej.</a:t>
            </a:r>
          </a:p>
          <a:p>
            <a:pPr algn="just">
              <a:lnSpc>
                <a:spcPct val="80000"/>
              </a:lnSpc>
            </a:pPr>
            <a:r>
              <a:rPr lang="pl-PL" sz="900" dirty="0"/>
              <a:t>Do pomiaru wydatku energetycznego człowieka w czasie wysiłku fizycznego służy szereg metod. </a:t>
            </a:r>
          </a:p>
        </p:txBody>
      </p:sp>
    </p:spTree>
    <p:extLst>
      <p:ext uri="{BB962C8B-B14F-4D97-AF65-F5344CB8AC3E}">
        <p14:creationId xmlns:p14="http://schemas.microsoft.com/office/powerpoint/2010/main" val="21447306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C12FAAA-455A-409D-815D-C26CD3C7A63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pPr algn="just">
              <a:lnSpc>
                <a:spcPct val="90000"/>
              </a:lnSpc>
            </a:pPr>
            <a:r>
              <a:rPr lang="pl-PL" sz="900" b="1" dirty="0"/>
              <a:t>Nazar K.: Fizjologia pracy. Bezpieczeństwo pracy i ergonomia </a:t>
            </a:r>
            <a:r>
              <a:rPr lang="pl-PL" sz="900" dirty="0"/>
              <a:t>W momencie rozpoczęcia wysiłku zwiększa się częstość oddechu i objętość powietrza wdychanego w czasie każdego wdechu (objętość oddechowa). Dzięki temu, prawie natychmiast wydatnie rośnie ilość powietrza przepływającego przez płuca w jednostce czasu (wentylacja minutowa V</a:t>
            </a:r>
            <a:r>
              <a:rPr lang="pl-PL" sz="900" baseline="-25000" dirty="0"/>
              <a:t>E</a:t>
            </a:r>
            <a:r>
              <a:rPr lang="pl-PL" sz="900" dirty="0"/>
              <a:t>). Po początkowym gwałtownym wzroście wentylacji następuje faza wolniejszego jej zwiększania się i wreszcie po upływie 2-3 minut ustala się faza równowagi. Zależność między V</a:t>
            </a:r>
            <a:r>
              <a:rPr lang="pl-PL" sz="900" baseline="-25000" dirty="0"/>
              <a:t>E</a:t>
            </a:r>
            <a:r>
              <a:rPr lang="pl-PL" sz="900" dirty="0"/>
              <a:t>/V</a:t>
            </a:r>
            <a:r>
              <a:rPr lang="pl-PL" sz="900" baseline="-25000" dirty="0"/>
              <a:t>O</a:t>
            </a:r>
            <a:r>
              <a:rPr lang="pl-PL" sz="900" baseline="30000" dirty="0"/>
              <a:t>2 </a:t>
            </a:r>
            <a:r>
              <a:rPr lang="pl-PL" sz="900" dirty="0"/>
              <a:t>ma przebieg liniowy &gt; 25 przy obciążeniach wysiłkowych, przy których zapotrzebowanie na tlen nie przekracza 50-70% stosunek ten wzrasta do 35 -40. Ten nadmierny wzrost wentylacji w stosunku do obciążenia określa się mianem </a:t>
            </a:r>
            <a:r>
              <a:rPr lang="pl-PL" sz="900" dirty="0" err="1"/>
              <a:t>hyperwentylacji</a:t>
            </a:r>
            <a:r>
              <a:rPr lang="pl-PL" sz="900" dirty="0"/>
              <a:t>. </a:t>
            </a:r>
          </a:p>
          <a:p>
            <a:pPr algn="just">
              <a:lnSpc>
                <a:spcPct val="90000"/>
              </a:lnSpc>
            </a:pPr>
            <a:r>
              <a:rPr lang="pl-PL" sz="900" b="1" dirty="0"/>
              <a:t>Pałka Mi.: Elementy praktycznej fizjologii pracy. </a:t>
            </a:r>
            <a:r>
              <a:rPr lang="pl-PL" sz="900" dirty="0"/>
              <a:t>Powietrze zasysane i wydychane z płuc podczas spokojnego oddychania wynosi około 1/8 objętości maksymalnego oddychania i nazywana jest powietrzem oddechowym. Jego objętość nosi nazwę objętości oddechowej i oznaczana jest literami TV (</a:t>
            </a:r>
            <a:r>
              <a:rPr lang="pl-PL" sz="900" dirty="0" err="1"/>
              <a:t>tidal</a:t>
            </a:r>
            <a:r>
              <a:rPr lang="pl-PL" sz="900" dirty="0"/>
              <a:t> </a:t>
            </a:r>
            <a:r>
              <a:rPr lang="pl-PL" sz="900" dirty="0" err="1"/>
              <a:t>volume</a:t>
            </a:r>
            <a:r>
              <a:rPr lang="pl-PL" sz="900" dirty="0"/>
              <a:t>). Częstość oddechów na minutę oznaczana jest małą literą f. Z tych dwóch wartości obliczana jest tzw. Wentylacja minutowa, oznaczana symbolem MV (</a:t>
            </a:r>
            <a:r>
              <a:rPr lang="pl-PL" sz="900" dirty="0" err="1"/>
              <a:t>minute</a:t>
            </a:r>
            <a:r>
              <a:rPr lang="pl-PL" sz="900" dirty="0"/>
              <a:t> </a:t>
            </a:r>
            <a:r>
              <a:rPr lang="pl-PL" sz="900" dirty="0" err="1"/>
              <a:t>volume</a:t>
            </a:r>
            <a:r>
              <a:rPr lang="pl-PL" sz="900" dirty="0"/>
              <a:t>). </a:t>
            </a:r>
          </a:p>
          <a:p>
            <a:pPr algn="just">
              <a:lnSpc>
                <a:spcPct val="90000"/>
              </a:lnSpc>
            </a:pPr>
            <a:r>
              <a:rPr lang="pl-PL" sz="900" dirty="0"/>
              <a:t>Wentylacja maksymalna (MBC) jest to największa objętość powietrza, którą można przepuścić przez płuca w ciągu minuty. Z badań wynika, że odchylenia od normy u ludzi zdrowych wynoszą nawet 25%. Wpływa na to trening, pozycja ciała, wzrost, wiek, ciężar ciała itd. Wielokrotność wentylacji maksymalnej jest orientacyjnym wskaźnikiem wydolności fizycznej, co wynika z wynika z liczenia, że 100 l wentylacji maksymalnej do płuc dostaje się około 20 l tlenu w ciągu minuty, a zużycie tlenu wynosi około 20% objętości wdychanej. Zatem przy MBC = 100 l można dostarczyć organizmowi 4 l tlenu, co przy współczynniku kalorycznym tlenu (współczynnik kaloryczny tlenu równy jest ilości kalorii pochodzącej ze spalenia 1 litra tlenu). równym 5 daje 20 kcal/min. U wytrenowanych siatkarzy stwierdzono wentylację maksymalną na poziomie około 180 l/min. W miarę wzrostu wysiłku wzrasta liniowo i wentylacja płuc, aż do poziomu pracy ciężkiej (70% maksymalnej pracy). Potem występuje wzrost wentylacji płuc i występuje </a:t>
            </a:r>
            <a:r>
              <a:rPr lang="pl-PL" sz="900" dirty="0" err="1"/>
              <a:t>hyperwentylacja</a:t>
            </a:r>
            <a:r>
              <a:rPr lang="pl-PL" sz="900" dirty="0"/>
              <a:t>. </a:t>
            </a:r>
          </a:p>
          <a:p>
            <a:pPr algn="just">
              <a:lnSpc>
                <a:spcPct val="90000"/>
              </a:lnSpc>
            </a:pPr>
            <a:endParaRPr lang="pl-PL" sz="900" dirty="0"/>
          </a:p>
        </p:txBody>
      </p:sp>
    </p:spTree>
    <p:extLst>
      <p:ext uri="{BB962C8B-B14F-4D97-AF65-F5344CB8AC3E}">
        <p14:creationId xmlns:p14="http://schemas.microsoft.com/office/powerpoint/2010/main" val="42053887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E36A406-9CBD-435A-A29D-175F10A0895A}"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pPr algn="just">
              <a:lnSpc>
                <a:spcPct val="80000"/>
              </a:lnSpc>
            </a:pPr>
            <a:r>
              <a:rPr lang="pl-PL" sz="900" b="1" dirty="0"/>
              <a:t>Nazar K.: Fizjologia pracy. Bezpieczeństwo pracy i ergonomia </a:t>
            </a:r>
          </a:p>
          <a:p>
            <a:pPr algn="just">
              <a:lnSpc>
                <a:spcPct val="80000"/>
              </a:lnSpc>
            </a:pPr>
            <a:r>
              <a:rPr lang="pl-PL" sz="900" dirty="0"/>
              <a:t>Prawidłowe zaopatrzenie pracujących mięśni w tlen i substraty energetyczne, a także usuwanie produktów przemiany materii i ciepła możliwe jest dzięki zwiększaniu krwi przez mięśnie. Podczas ciężkiego wysiłku wzrasta on z 30-40 ml/min/kg do ponad 1/l/min/kg.</a:t>
            </a:r>
          </a:p>
          <a:p>
            <a:pPr algn="just">
              <a:lnSpc>
                <a:spcPct val="80000"/>
              </a:lnSpc>
            </a:pPr>
            <a:r>
              <a:rPr lang="pl-PL" sz="900" dirty="0"/>
              <a:t>Reakcja układu krążenia na wysiłek fizyczny jest kształtowana bezpośrednio przez trzy mechanizmy:</a:t>
            </a:r>
          </a:p>
          <a:p>
            <a:pPr algn="just">
              <a:lnSpc>
                <a:spcPct val="80000"/>
              </a:lnSpc>
              <a:buFontTx/>
              <a:buChar char="•"/>
            </a:pPr>
            <a:r>
              <a:rPr lang="pl-PL" sz="900" dirty="0"/>
              <a:t>zmiany aktywności unerwienia serca i naczyń krwionośnych, które powodują nasilenie czynności serca i skurcz lub rozszerzanie naczyń tętniczych,</a:t>
            </a:r>
          </a:p>
          <a:p>
            <a:pPr algn="just">
              <a:lnSpc>
                <a:spcPct val="80000"/>
              </a:lnSpc>
              <a:buFontTx/>
              <a:buChar char="•"/>
            </a:pPr>
            <a:r>
              <a:rPr lang="pl-PL" sz="900" dirty="0"/>
              <a:t>miejscowe działanie naczyniorozszerzające substancji chemicznych, które powstają w pracujących mięśniach,</a:t>
            </a:r>
          </a:p>
          <a:p>
            <a:pPr algn="just">
              <a:lnSpc>
                <a:spcPct val="80000"/>
              </a:lnSpc>
              <a:buFontTx/>
              <a:buChar char="•"/>
            </a:pPr>
            <a:r>
              <a:rPr lang="pl-PL" sz="900" dirty="0"/>
              <a:t>zwiększenie dopływu krwi do serca na skutek mechanicznego oddziaływania kurczących się mięśni na naczynia żylne, czyli działania tzw. pompy mięśniowej.</a:t>
            </a:r>
          </a:p>
          <a:p>
            <a:pPr algn="just">
              <a:lnSpc>
                <a:spcPct val="80000"/>
              </a:lnSpc>
            </a:pPr>
            <a:r>
              <a:rPr lang="pl-PL" sz="900" dirty="0"/>
              <a:t>Najłatwiejszym do zmierzenia i zarejestrowania (za pomocą elektrokardiografu) wskaźnikiem reakcji układu krążenia na wysiłek jest zwiększanie częstości skurczów serca (HR). Przyśpieszenie czynności serca następuje niemal natychmiast pracy i po 2-5 min HR stabilizuje się na poziomie odpowiadającym intensywności pracy lub osiąga swoją wartość maksymalną.</a:t>
            </a:r>
          </a:p>
          <a:p>
            <a:pPr algn="just">
              <a:lnSpc>
                <a:spcPct val="80000"/>
              </a:lnSpc>
            </a:pPr>
            <a:r>
              <a:rPr lang="pl-PL" sz="900" dirty="0"/>
              <a:t>W wieku 20 lat HR </a:t>
            </a:r>
            <a:r>
              <a:rPr lang="pl-PL" sz="900" baseline="-25000" dirty="0"/>
              <a:t>max</a:t>
            </a:r>
            <a:r>
              <a:rPr lang="pl-PL" sz="900" dirty="0"/>
              <a:t> wynosi około 200 skurczów na minutę.</a:t>
            </a:r>
          </a:p>
          <a:p>
            <a:pPr algn="just">
              <a:lnSpc>
                <a:spcPct val="80000"/>
              </a:lnSpc>
            </a:pPr>
            <a:r>
              <a:rPr lang="en-US" sz="900" b="1" dirty="0"/>
              <a:t>ISO 8996. 1990. Ergonomics - Determination of metabolic heat production</a:t>
            </a:r>
            <a:endParaRPr lang="pl-PL" sz="900" b="1" dirty="0"/>
          </a:p>
          <a:p>
            <a:pPr algn="just">
              <a:lnSpc>
                <a:spcPct val="80000"/>
              </a:lnSpc>
            </a:pPr>
            <a:r>
              <a:rPr lang="pl-PL" sz="900" dirty="0"/>
              <a:t>Zależność między częstością skurczów serca i kosztem energetycznym pracy może być opisana następującym wzorem: </a:t>
            </a:r>
          </a:p>
          <a:p>
            <a:pPr algn="just">
              <a:lnSpc>
                <a:spcPct val="80000"/>
              </a:lnSpc>
            </a:pPr>
            <a:r>
              <a:rPr lang="pl-PL" sz="900" dirty="0"/>
              <a:t>            M = 4,0 · HR - 255,</a:t>
            </a:r>
          </a:p>
          <a:p>
            <a:pPr algn="just">
              <a:lnSpc>
                <a:spcPct val="80000"/>
              </a:lnSpc>
            </a:pPr>
            <a:r>
              <a:rPr lang="pl-PL" sz="900" dirty="0"/>
              <a:t>            gdzie:</a:t>
            </a:r>
          </a:p>
          <a:p>
            <a:pPr algn="just">
              <a:lnSpc>
                <a:spcPct val="80000"/>
              </a:lnSpc>
            </a:pPr>
            <a:r>
              <a:rPr lang="pl-PL" sz="900" dirty="0"/>
              <a:t>               M - jest kosztem energetycznym pracy, w W/m2</a:t>
            </a:r>
          </a:p>
          <a:p>
            <a:pPr algn="just">
              <a:lnSpc>
                <a:spcPct val="80000"/>
              </a:lnSpc>
            </a:pPr>
            <a:r>
              <a:rPr lang="pl-PL" sz="900" dirty="0"/>
              <a:t>               HR - jest częstością skurczów serca zmierzoną podczas pracy.</a:t>
            </a:r>
          </a:p>
          <a:p>
            <a:pPr>
              <a:lnSpc>
                <a:spcPct val="80000"/>
              </a:lnSpc>
            </a:pPr>
            <a:endParaRPr lang="pl-PL" sz="900" dirty="0"/>
          </a:p>
        </p:txBody>
      </p:sp>
    </p:spTree>
    <p:extLst>
      <p:ext uri="{BB962C8B-B14F-4D97-AF65-F5344CB8AC3E}">
        <p14:creationId xmlns:p14="http://schemas.microsoft.com/office/powerpoint/2010/main" val="22304568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58592C1-535A-4319-BCCE-C354E141BFBA}"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algn="just">
              <a:lnSpc>
                <a:spcPct val="90000"/>
              </a:lnSpc>
            </a:pPr>
            <a:r>
              <a:rPr lang="pl-PL" sz="900" b="1" dirty="0"/>
              <a:t>Nazar K.: Fizjologia pracy. Bezpieczeństwo pracy i ergonomia </a:t>
            </a:r>
          </a:p>
          <a:p>
            <a:pPr algn="just">
              <a:lnSpc>
                <a:spcPct val="90000"/>
              </a:lnSpc>
            </a:pPr>
            <a:r>
              <a:rPr lang="pl-PL" sz="900" dirty="0"/>
              <a:t>Organizm ludzki wskazuje szybki wzrost natychmiast po rozpoczęciu wysiłku i po upływie 2-5 min osiąga albo wielkość odpowiadającą zapotrzebowaniu, albo wielkość maksymalną, zwaną pułapem tlenowym (Vo</a:t>
            </a:r>
            <a:r>
              <a:rPr lang="pl-PL" sz="900" baseline="30000" dirty="0"/>
              <a:t>2</a:t>
            </a:r>
            <a:r>
              <a:rPr lang="pl-PL" sz="900" baseline="-25000" dirty="0"/>
              <a:t>max</a:t>
            </a:r>
            <a:r>
              <a:rPr lang="pl-PL" sz="900" dirty="0"/>
              <a:t>). Pułap tlenowy u młodych mężczyzn w populacji polskiej wynosi przeciętnie 3-3,5 l/min (40 – 45 ml/min/kg), a dla kobiet 2,0 -2,5 l/min (35 -40 ml/min/kg). Wielkość ta zależy:</a:t>
            </a:r>
          </a:p>
          <a:p>
            <a:pPr algn="just">
              <a:lnSpc>
                <a:spcPct val="90000"/>
              </a:lnSpc>
              <a:buFontTx/>
              <a:buChar char="•"/>
            </a:pPr>
            <a:r>
              <a:rPr lang="pl-PL" sz="900" dirty="0"/>
              <a:t>maksymalnej wentylacji płuc,</a:t>
            </a:r>
          </a:p>
          <a:p>
            <a:pPr algn="just">
              <a:lnSpc>
                <a:spcPct val="90000"/>
              </a:lnSpc>
              <a:buFontTx/>
              <a:buChar char="•"/>
            </a:pPr>
            <a:r>
              <a:rPr lang="pl-PL" sz="900" dirty="0"/>
              <a:t>pojemności dyfuzyjnej płuc,</a:t>
            </a:r>
          </a:p>
          <a:p>
            <a:pPr algn="just">
              <a:lnSpc>
                <a:spcPct val="90000"/>
              </a:lnSpc>
              <a:buFontTx/>
              <a:buChar char="•"/>
            </a:pPr>
            <a:r>
              <a:rPr lang="pl-PL" sz="900" dirty="0"/>
              <a:t>objętości i pojemności tlenowej krwi,</a:t>
            </a:r>
          </a:p>
          <a:p>
            <a:pPr algn="just">
              <a:lnSpc>
                <a:spcPct val="90000"/>
              </a:lnSpc>
              <a:buFontTx/>
              <a:buChar char="•"/>
            </a:pPr>
            <a:r>
              <a:rPr lang="pl-PL" sz="900" dirty="0"/>
              <a:t>maksymalnej objętości serca (maksymalna częstość skurczów serca – maksymalna objętość wyrzutowa serca),</a:t>
            </a:r>
          </a:p>
          <a:p>
            <a:pPr algn="just">
              <a:lnSpc>
                <a:spcPct val="90000"/>
              </a:lnSpc>
              <a:buFontTx/>
              <a:buChar char="•"/>
            </a:pPr>
            <a:r>
              <a:rPr lang="pl-PL" sz="900" dirty="0"/>
              <a:t>regulacji naczynioworuchowej (rozmieszczenie krwi tłoczonej przez serce),</a:t>
            </a:r>
          </a:p>
          <a:p>
            <a:pPr algn="just">
              <a:lnSpc>
                <a:spcPct val="90000"/>
              </a:lnSpc>
              <a:buFontTx/>
              <a:buChar char="•"/>
            </a:pPr>
            <a:r>
              <a:rPr lang="pl-PL" sz="900" dirty="0"/>
              <a:t>potencjału tlenowego mięśni (aktywność enzymów katalizujących procesy utleniania).</a:t>
            </a:r>
          </a:p>
          <a:p>
            <a:pPr algn="just">
              <a:lnSpc>
                <a:spcPct val="90000"/>
              </a:lnSpc>
            </a:pPr>
            <a:r>
              <a:rPr lang="pl-PL" sz="900" dirty="0"/>
              <a:t>Największą wartość  osiąga się podczas biegu lub szybkiego chodu pod górę, natomiast podczas pracy kończynami dolnymi w pozycji siedzącej wartości te są mniejsze o 4-7%, a podczas pracy wykonywanej rękami o 30 -35%.</a:t>
            </a:r>
          </a:p>
          <a:p>
            <a:pPr algn="just">
              <a:lnSpc>
                <a:spcPct val="90000"/>
              </a:lnSpc>
            </a:pPr>
            <a:r>
              <a:rPr lang="pl-PL" sz="900" dirty="0"/>
              <a:t>Od wielkości pułapu tlenowego zależy maksymalny poziom obciążenia wysiłkowego, przy którym pobieranie tlenu odpowiada zapotrzebowaniu. Po przekroczeniu tego poziomu w procesach dostarczających energii do pracy mięśniowej przewagę uzyskują procesy beztlenowe, co przyczynia się do szybkiego rozwoju zmęczenia.  </a:t>
            </a:r>
          </a:p>
          <a:p>
            <a:pPr algn="just">
              <a:lnSpc>
                <a:spcPct val="90000"/>
              </a:lnSpc>
            </a:pPr>
            <a:r>
              <a:rPr lang="pl-PL" sz="900" b="1" dirty="0"/>
              <a:t>Karczewski J.: Koszt fizjologiczny i energetyczny pracy fizycznej dynamicznej - pojęcia, metody oceny, optymalizacja obciążeń </a:t>
            </a:r>
          </a:p>
          <a:p>
            <a:pPr>
              <a:lnSpc>
                <a:spcPct val="90000"/>
              </a:lnSpc>
            </a:pPr>
            <a:r>
              <a:rPr lang="pl-PL" sz="900" dirty="0"/>
              <a:t>Wydolność fizyczną definiujemy jako zdolność organizmu do wykonywania długotrwałego lub ciężkiego wysiłku, który angażuje duże grupy mięśni, bez szybko narastającego zmęczenia. Pojęcie to obejmuje również zdolność szybkiego likwidowania zaburzeń homeostazy wywołanych wysiłkiem. Wydolność fizyczna w znacznym stopniu zależy od zdolności pobierania tlenu przez organizm. Wydolność fizyczna organizmu człowieka jest związana ze zmęczeniem, czyli zmniejszeniem zdolności do pracy spowodowanym przez wysiłek </a:t>
            </a:r>
          </a:p>
        </p:txBody>
      </p:sp>
    </p:spTree>
    <p:extLst>
      <p:ext uri="{BB962C8B-B14F-4D97-AF65-F5344CB8AC3E}">
        <p14:creationId xmlns:p14="http://schemas.microsoft.com/office/powerpoint/2010/main" val="3484132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2C209B1-E501-4AE7-9383-08B096704F5C}"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p:txBody>
          <a:bodyPr/>
          <a:lstStyle/>
          <a:p>
            <a:pPr algn="just"/>
            <a:r>
              <a:rPr lang="pl-PL" sz="900" b="1" dirty="0"/>
              <a:t>Nazar K.: Fizjologia pracy. Bezpieczeństwo pracy i ergonomia </a:t>
            </a:r>
          </a:p>
          <a:p>
            <a:pPr algn="just"/>
            <a:r>
              <a:rPr lang="pl-PL" sz="900" dirty="0"/>
              <a:t>W fizjologii pracy duże znaczenie ma pojęcie ogólnej wydolności fizycznej oznaczające zdolność organizmu do wykonywania długotrwałego wysiłku, który angażuje duże grupy mięśni, bez szybko narastającego zmęczenia i znacznego stopnia zmian w środowisku wewnętrznym organizmu (zaburzeń homeostazy). Do zmian tych należą: kwasica, podwyższenie temperatury wewnętrznej, wzrost ciśnienia tętniczego krwi oraz upośledzenie zdolności szybkiej likwidacji tych zmian po zakończeniu pracy.</a:t>
            </a:r>
          </a:p>
          <a:p>
            <a:pPr algn="just"/>
            <a:r>
              <a:rPr lang="pl-PL" sz="900" dirty="0"/>
              <a:t>Ogólna wydolność fizyczna zależy w znacznym stopniu od zdolności pobierania tlenu przez organizm, której miarą jest pułap tlenowy.</a:t>
            </a:r>
          </a:p>
          <a:p>
            <a:pPr algn="just"/>
            <a:r>
              <a:rPr lang="pl-PL" sz="900" dirty="0"/>
              <a:t>Wśród czynników decydujących o wielkości Vo</a:t>
            </a:r>
            <a:r>
              <a:rPr lang="pl-PL" sz="900" baseline="30000" dirty="0"/>
              <a:t>2</a:t>
            </a:r>
            <a:r>
              <a:rPr lang="pl-PL" sz="900" baseline="-25000" dirty="0"/>
              <a:t>max </a:t>
            </a:r>
            <a:r>
              <a:rPr lang="pl-PL" sz="900" dirty="0"/>
              <a:t>największe znaczenie u ludzi zdrowych ma sprawność transportu tlenu. </a:t>
            </a:r>
          </a:p>
          <a:p>
            <a:pPr algn="just"/>
            <a:r>
              <a:rPr lang="pl-PL" sz="900" dirty="0"/>
              <a:t>Innym wskaźnikiem wydolności fizycznej, który wykorzystuje zależności między częstością skurczów a obciążeniem, jest wskaźnik PWC</a:t>
            </a:r>
            <a:r>
              <a:rPr lang="pl-PL" sz="900" baseline="-25000" dirty="0"/>
              <a:t>170</a:t>
            </a:r>
            <a:r>
              <a:rPr lang="pl-PL" sz="900" dirty="0"/>
              <a:t>. Oznacza on wielkość obciążenia (w watach), przy którym częstość skurczów serca osiąga wartość 170 </a:t>
            </a:r>
            <a:r>
              <a:rPr lang="pl-PL" sz="900" dirty="0" err="1"/>
              <a:t>sk</a:t>
            </a:r>
            <a:r>
              <a:rPr lang="pl-PL" sz="900" dirty="0"/>
              <a:t>./min. Dla osób w wieku średnim i starszym analogicznymi wskaźnikami są PCW</a:t>
            </a:r>
            <a:r>
              <a:rPr lang="pl-PL" sz="900" baseline="-25000" dirty="0"/>
              <a:t>150</a:t>
            </a:r>
            <a:r>
              <a:rPr lang="pl-PL" sz="900" dirty="0"/>
              <a:t> oraz PCW</a:t>
            </a:r>
            <a:r>
              <a:rPr lang="pl-PL" sz="900" baseline="-25000" dirty="0"/>
              <a:t>130</a:t>
            </a:r>
            <a:r>
              <a:rPr lang="pl-PL" sz="900" dirty="0"/>
              <a:t>.  </a:t>
            </a:r>
          </a:p>
          <a:p>
            <a:r>
              <a:rPr lang="pl-PL" sz="900" dirty="0"/>
              <a:t>      DO 10% MWC – LEKKA,</a:t>
            </a:r>
          </a:p>
          <a:p>
            <a:r>
              <a:rPr lang="pl-PL" sz="900" dirty="0"/>
              <a:t>     10 - 35% MWC- ŚREDNIO CIĘŻKA,</a:t>
            </a:r>
          </a:p>
          <a:p>
            <a:r>
              <a:rPr lang="pl-PL" sz="900" dirty="0"/>
              <a:t>    35 -   50% MWC – CIĘŻKA,</a:t>
            </a:r>
          </a:p>
          <a:p>
            <a:r>
              <a:rPr lang="pl-PL" sz="900" dirty="0"/>
              <a:t>PONAD - 50% MWC - BARDZO CIĘŻKA</a:t>
            </a:r>
          </a:p>
          <a:p>
            <a:endParaRPr lang="pl-PL" sz="900" dirty="0"/>
          </a:p>
          <a:p>
            <a:endParaRPr lang="pl-PL" sz="900" dirty="0"/>
          </a:p>
          <a:p>
            <a:endParaRPr lang="pl-PL" sz="900" dirty="0"/>
          </a:p>
          <a:p>
            <a:endParaRPr lang="pl-PL" sz="900" dirty="0"/>
          </a:p>
          <a:p>
            <a:endParaRPr lang="pl-PL" sz="1000" dirty="0"/>
          </a:p>
          <a:p>
            <a:pPr algn="just"/>
            <a:endParaRPr lang="pl-PL" sz="900" dirty="0"/>
          </a:p>
        </p:txBody>
      </p:sp>
    </p:spTree>
    <p:extLst>
      <p:ext uri="{BB962C8B-B14F-4D97-AF65-F5344CB8AC3E}">
        <p14:creationId xmlns:p14="http://schemas.microsoft.com/office/powerpoint/2010/main" val="4722733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8CE10B-4D7B-4A38-8D5B-2DED74555689}"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pPr algn="just"/>
            <a:r>
              <a:rPr lang="pl-PL" sz="900" b="1" dirty="0"/>
              <a:t>Praca zbiorowa Medycyna pracy. Państwowy Zakład Wydawnictw Medycznych</a:t>
            </a:r>
          </a:p>
          <a:p>
            <a:pPr algn="just"/>
            <a:r>
              <a:rPr lang="pl-PL" sz="900" dirty="0"/>
              <a:t>Pojęcie „obciążenie” należy rozumieć jako wpływ każdego czynnika, który działa na organizm. Natomiast pojęcie „sposób” reagowania organizmu na obciążenie oznacza zmiany w organizmie, jakie wywołuje to obciążenie. </a:t>
            </a:r>
          </a:p>
          <a:p>
            <a:pPr algn="just"/>
            <a:r>
              <a:rPr lang="pl-PL" sz="900" dirty="0"/>
              <a:t>Wielkość i zakres indywidualnego reagowania na obciążenie po zadziałaniu obciążenia można przewidywać tylko w sposób pośredni, jeśli są znane wartości różnych zmiennych, np. sprawność i wielkość obciążenia.</a:t>
            </a:r>
          </a:p>
          <a:p>
            <a:pPr algn="just"/>
            <a:r>
              <a:rPr lang="pl-PL" sz="900" dirty="0"/>
              <a:t>Przenosząc te rozważania na pracę dynamiczną, należy kolejno uwzględnić wielkość poszczególnych zmiennych związanych z obciążeniem. Można się o tym przekonać na przykładzie pracy dynamiczne, że zwiększone zużycie tlenu będzie miernikiem obiektywnym oceny ciężkości pracy, a ponieważ pomiar jego jest zdefiniowany w jednostce pracy nie zależy od wieku, płci lub stanu wytrenowania, dlatego znakomicie odpowiada wskaźnikowi wielkości obciążenia – stres.</a:t>
            </a:r>
          </a:p>
          <a:p>
            <a:pPr algn="just"/>
            <a:r>
              <a:rPr lang="pl-PL" sz="900" dirty="0"/>
              <a:t>W przeciwieństwie do zwiększonego zużycia tlenu dla oceny stopnia obciążenia – </a:t>
            </a:r>
            <a:r>
              <a:rPr lang="pl-PL" sz="900" dirty="0" err="1"/>
              <a:t>strejn</a:t>
            </a:r>
            <a:r>
              <a:rPr lang="pl-PL" sz="900" dirty="0"/>
              <a:t> – odpowiednim miernikiem będzie tutaj częstość skurczów serca, gdyż osoby w różnym wieku, i o różnym stopniu wytrenowania przy jednakowym obciążeniu wykazują różne reakcje.</a:t>
            </a:r>
          </a:p>
          <a:p>
            <a:pPr algn="just"/>
            <a:r>
              <a:rPr lang="pl-PL" sz="900" b="1" dirty="0"/>
              <a:t>Ogiński A.: Model stres-</a:t>
            </a:r>
            <a:r>
              <a:rPr lang="pl-PL" sz="900" b="1" dirty="0" err="1"/>
              <a:t>strejn</a:t>
            </a:r>
            <a:r>
              <a:rPr lang="pl-PL" sz="900" b="1" dirty="0"/>
              <a:t> i jego zastosowanie w pracy nocnej.</a:t>
            </a:r>
          </a:p>
          <a:p>
            <a:pPr algn="just"/>
            <a:r>
              <a:rPr lang="pl-PL" sz="900" dirty="0"/>
              <a:t>We wczesnych latach 70-tych fizjolodzy pracy i ergonomiści przystąpili do porządkowania terminologii dotyczącej zagadnień obciążenia pracą i zmęczenia. W Międzynarodowej Organizacji Normalizacyjnej  komitet techniczny ISO TC/159 </a:t>
            </a:r>
            <a:r>
              <a:rPr lang="pl-PL" sz="900" dirty="0" err="1"/>
              <a:t>Ergonomics</a:t>
            </a:r>
            <a:r>
              <a:rPr lang="pl-PL" sz="900" dirty="0"/>
              <a:t> i jego podkomitet SC1 uzgadniał terminologię ergonomicznych zasad projektowania pracy. W rozdziale poświęconym pojęciom podstawowym znalazły się:</a:t>
            </a:r>
          </a:p>
          <a:p>
            <a:pPr algn="just">
              <a:buFontTx/>
              <a:buChar char="•"/>
            </a:pPr>
            <a:r>
              <a:rPr lang="pl-PL" sz="900" dirty="0"/>
              <a:t>stres pracy (obciążenie zewnętrzne) suma warunków zewnętrznych i wymagań, które w systemie pracy oddziałują na człowieka,</a:t>
            </a:r>
          </a:p>
          <a:p>
            <a:pPr algn="just">
              <a:buFontTx/>
              <a:buChar char="•"/>
            </a:pPr>
            <a:r>
              <a:rPr lang="pl-PL" sz="900" dirty="0" err="1"/>
              <a:t>strejn</a:t>
            </a:r>
            <a:r>
              <a:rPr lang="pl-PL" sz="900" dirty="0"/>
              <a:t> pracy (obciążenie wewnętrzne) – fizjologiczne i psychologiczne następstwa stresu pracy, zależne od cech i zdolności indywidualnych.</a:t>
            </a:r>
          </a:p>
          <a:p>
            <a:endParaRPr lang="pl-PL" sz="900" dirty="0"/>
          </a:p>
        </p:txBody>
      </p:sp>
    </p:spTree>
    <p:extLst>
      <p:ext uri="{BB962C8B-B14F-4D97-AF65-F5344CB8AC3E}">
        <p14:creationId xmlns:p14="http://schemas.microsoft.com/office/powerpoint/2010/main" val="19007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DD702E9-3C9E-4B09-BEC3-3A1B2F07D564}"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pPr algn="just"/>
            <a:r>
              <a:rPr lang="pl-PL" sz="900" b="1" dirty="0"/>
              <a:t>REFA Czas odpoczynku</a:t>
            </a:r>
          </a:p>
          <a:p>
            <a:pPr algn="just"/>
            <a:r>
              <a:rPr lang="pl-PL" sz="900" dirty="0"/>
              <a:t>Istnieje pięć metod określania czasów odpoczynku, przy zastosowaniu podziału uciążliwości na poszczególne rodzaje w celu stworzenia kompleksowego czasu odpoczynku.</a:t>
            </a:r>
          </a:p>
          <a:p>
            <a:pPr algn="just"/>
            <a:r>
              <a:rPr lang="pl-PL" sz="900" dirty="0"/>
              <a:t>Rodzajem uciążliwości są:</a:t>
            </a:r>
          </a:p>
          <a:p>
            <a:pPr algn="just">
              <a:buFontTx/>
              <a:buChar char="•"/>
            </a:pPr>
            <a:r>
              <a:rPr lang="pl-PL" sz="900" dirty="0"/>
              <a:t>Uciążliwość wywołana dynamiczną pracą fizyczną,</a:t>
            </a:r>
          </a:p>
          <a:p>
            <a:pPr algn="just">
              <a:buFontTx/>
              <a:buChar char="•"/>
            </a:pPr>
            <a:r>
              <a:rPr lang="pl-PL" sz="900" dirty="0"/>
              <a:t>Uciążliwość wywołana dynamiczną pracą fizyczną z dodatkowym obciążeniem klimatycznym,</a:t>
            </a:r>
          </a:p>
          <a:p>
            <a:pPr algn="just">
              <a:buFontTx/>
              <a:buChar char="•"/>
            </a:pPr>
            <a:r>
              <a:rPr lang="pl-PL" sz="900" dirty="0"/>
              <a:t>Uciążliwość wywołana pracą statyczną,</a:t>
            </a:r>
          </a:p>
          <a:p>
            <a:pPr algn="just">
              <a:buFontTx/>
              <a:buChar char="•"/>
            </a:pPr>
            <a:r>
              <a:rPr lang="pl-PL" sz="900" dirty="0"/>
              <a:t>Uciążliwość wywołana jednostronną pracą fizyczną,</a:t>
            </a:r>
          </a:p>
          <a:p>
            <a:pPr algn="just">
              <a:buFontTx/>
              <a:buChar char="•"/>
            </a:pPr>
            <a:r>
              <a:rPr lang="pl-PL" sz="900" dirty="0"/>
              <a:t>Uciążliwość wywołana koncentracją i skupieniem uwagi,</a:t>
            </a:r>
          </a:p>
          <a:p>
            <a:pPr algn="just">
              <a:buFontTx/>
              <a:buChar char="•"/>
            </a:pPr>
            <a:r>
              <a:rPr lang="pl-PL" sz="900" dirty="0"/>
              <a:t>Uciążliwość wywołana innymi wpływami otoczenia.</a:t>
            </a:r>
          </a:p>
          <a:p>
            <a:pPr algn="just"/>
            <a:r>
              <a:rPr lang="pl-PL" sz="900" b="1" dirty="0"/>
              <a:t>Rosner J.: Ergonomia 1970</a:t>
            </a:r>
          </a:p>
          <a:p>
            <a:pPr algn="just"/>
            <a:r>
              <a:rPr lang="pl-PL" sz="900" dirty="0"/>
              <a:t>Klasyfikacja ciężkości pracy</a:t>
            </a:r>
          </a:p>
          <a:p>
            <a:pPr algn="just">
              <a:buFontTx/>
              <a:buChar char="•"/>
            </a:pPr>
            <a:r>
              <a:rPr lang="pl-PL" sz="900" dirty="0"/>
              <a:t>B.LEKKA                     &lt;  75 NA MIN</a:t>
            </a:r>
          </a:p>
          <a:p>
            <a:pPr algn="just">
              <a:buFontTx/>
              <a:buChar char="•"/>
            </a:pPr>
            <a:r>
              <a:rPr lang="pl-PL" sz="900" dirty="0"/>
              <a:t>LEKKA                   76  - 100  NA MIN</a:t>
            </a:r>
          </a:p>
          <a:p>
            <a:pPr algn="just">
              <a:buFontTx/>
              <a:buChar char="•"/>
            </a:pPr>
            <a:r>
              <a:rPr lang="pl-PL" sz="900" dirty="0"/>
              <a:t>ŚREDNIA             101  -  120 NA MIN</a:t>
            </a:r>
          </a:p>
          <a:p>
            <a:pPr algn="just">
              <a:buFontTx/>
              <a:buChar char="•"/>
            </a:pPr>
            <a:r>
              <a:rPr lang="pl-PL" sz="900" dirty="0"/>
              <a:t>CIĘŻKA                121  -  140 NA MIN</a:t>
            </a:r>
          </a:p>
          <a:p>
            <a:pPr algn="just">
              <a:buFontTx/>
              <a:buChar char="•"/>
            </a:pPr>
            <a:r>
              <a:rPr lang="pl-PL" sz="900" dirty="0"/>
              <a:t>B.CIĘŻKA            141  -  160 NA MIN</a:t>
            </a:r>
          </a:p>
          <a:p>
            <a:pPr algn="just">
              <a:buFontTx/>
              <a:buChar char="•"/>
            </a:pPr>
            <a:r>
              <a:rPr lang="pl-PL" sz="900" dirty="0"/>
              <a:t>K.CIĘŻKA            161  -  180 NA MIN</a:t>
            </a:r>
          </a:p>
          <a:p>
            <a:pPr algn="just">
              <a:buFontTx/>
              <a:buChar char="•"/>
            </a:pPr>
            <a:r>
              <a:rPr lang="pl-PL" sz="900" dirty="0"/>
              <a:t>WYCZERPUJĄCY       &gt; 180 NA MIN</a:t>
            </a:r>
          </a:p>
          <a:p>
            <a:endParaRPr lang="pl-PL" dirty="0"/>
          </a:p>
        </p:txBody>
      </p:sp>
    </p:spTree>
    <p:extLst>
      <p:ext uri="{BB962C8B-B14F-4D97-AF65-F5344CB8AC3E}">
        <p14:creationId xmlns:p14="http://schemas.microsoft.com/office/powerpoint/2010/main" val="33824154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CA4EADB-CC4A-4BCA-B28E-C53856C231BA}"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pPr>
              <a:lnSpc>
                <a:spcPct val="90000"/>
              </a:lnSpc>
            </a:pPr>
            <a:r>
              <a:rPr lang="pl-PL" sz="1000" b="1" dirty="0"/>
              <a:t>Rosner J., Podstawy ergonomii, </a:t>
            </a:r>
          </a:p>
          <a:p>
            <a:pPr>
              <a:lnSpc>
                <a:spcPct val="90000"/>
              </a:lnSpc>
            </a:pPr>
            <a:r>
              <a:rPr lang="pl-PL" sz="1000" dirty="0"/>
              <a:t>Objawy zmęczenia są dwojakie: obiektywne i subiektywne. Objawy obiektywne - to wahania w wydajności pracy. Powszechnie znane są zjawiska wahań w dziennej wydajności pracy. Na początku zmiany wydajność niska, potem - po okresie rozgrzewki - następuje jest stopniowy wzrost aż do punktu maksymalnego, po którym w wyniku narastającego zmęczenia, następuje stopniowy spadek wydajności aż do końca zmiany. Do objawów obiektywnych zmęczenia należy zaliczyć również wzrost braków produkcyjnych. Objawy subiektywne - zmęczenia są to doznania bólowe w intensywnie pracujących mięśniach, uczucie ogólnego osłabienia i rozdrażnienia lub przygnębienia.</a:t>
            </a:r>
          </a:p>
          <a:p>
            <a:pPr>
              <a:lnSpc>
                <a:spcPct val="90000"/>
              </a:lnSpc>
            </a:pPr>
            <a:r>
              <a:rPr lang="pl-PL" sz="1000" b="1" dirty="0"/>
              <a:t>Wojtowicz R.: Zarys ergonomii technicznej, </a:t>
            </a:r>
          </a:p>
          <a:p>
            <a:pPr>
              <a:lnSpc>
                <a:spcPct val="90000"/>
              </a:lnSpc>
            </a:pPr>
            <a:r>
              <a:rPr lang="pl-PL" sz="1000" dirty="0"/>
              <a:t>„Zdaniem CIOP nie można sformułować uniwersalnego schematu liczby i wielkości przerw odpoczynkowych. Długość i częstość stosowania przerw powinna być zróżnicowana w zależności od stopnia nasilenia i rodzaju czynników uciążliwych (stopień ciężkości pracy, obciążenie statyczne i psychiczne, warunki mikroklimatu). Dodatkowe przerwy odpoczynkowe są konieczne na stanowiskach pracy, gdzie stopień uciążliwości pracy uniemożliwia jej nieprzerwane wykonywanie.”</a:t>
            </a:r>
            <a:r>
              <a:rPr lang="pl-PL" sz="1000" dirty="0">
                <a:hlinkClick r:id="" action="ppaction://noaction"/>
              </a:rPr>
              <a:t>[1]</a:t>
            </a:r>
            <a:r>
              <a:rPr lang="pl-PL" sz="1000" dirty="0"/>
              <a:t> Instytut zaleca ustalenie dodatkowej przerwy przy pracach średnio ciężkich w zależności od:</a:t>
            </a:r>
          </a:p>
          <a:p>
            <a:pPr>
              <a:lnSpc>
                <a:spcPct val="90000"/>
              </a:lnSpc>
            </a:pPr>
            <a:r>
              <a:rPr lang="pl-PL" sz="1000" dirty="0" err="1"/>
              <a:t>Tp</a:t>
            </a:r>
            <a:r>
              <a:rPr lang="pl-PL" sz="1000" dirty="0"/>
              <a:t>  = ( E/A –1) x 100,</a:t>
            </a:r>
          </a:p>
          <a:p>
            <a:pPr>
              <a:lnSpc>
                <a:spcPct val="90000"/>
              </a:lnSpc>
            </a:pPr>
            <a:r>
              <a:rPr lang="pl-PL" sz="1000" dirty="0"/>
              <a:t>gdzie:</a:t>
            </a:r>
          </a:p>
          <a:p>
            <a:pPr lvl="1">
              <a:lnSpc>
                <a:spcPct val="90000"/>
              </a:lnSpc>
            </a:pPr>
            <a:r>
              <a:rPr lang="pl-PL" sz="1000" dirty="0" err="1"/>
              <a:t>Tp</a:t>
            </a:r>
            <a:r>
              <a:rPr lang="pl-PL" sz="1000" dirty="0"/>
              <a:t> – czas dodatkowej przerwy w minutach,</a:t>
            </a:r>
          </a:p>
          <a:p>
            <a:pPr lvl="1">
              <a:lnSpc>
                <a:spcPct val="90000"/>
              </a:lnSpc>
            </a:pPr>
            <a:r>
              <a:rPr lang="pl-PL" sz="1000" dirty="0"/>
              <a:t>E – wydatek energetyczny netto w kcal/min,</a:t>
            </a:r>
          </a:p>
          <a:p>
            <a:pPr lvl="1">
              <a:lnSpc>
                <a:spcPct val="90000"/>
              </a:lnSpc>
            </a:pPr>
            <a:r>
              <a:rPr lang="pl-PL" sz="1000" dirty="0"/>
              <a:t>A – współczynnik, przyjmujący zróżnicowaną wartość w zależności od płci pracownika ( dla kobiet A wynosi 3,2 kcal/min, natomiast dla mężczyzn wynosi 4,2 kcal/min).</a:t>
            </a:r>
          </a:p>
        </p:txBody>
      </p:sp>
    </p:spTree>
    <p:extLst>
      <p:ext uri="{BB962C8B-B14F-4D97-AF65-F5344CB8AC3E}">
        <p14:creationId xmlns:p14="http://schemas.microsoft.com/office/powerpoint/2010/main" val="20663837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3F7CC5-80DD-4B76-A37A-D46607F6F3A0}"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pPr algn="just">
              <a:lnSpc>
                <a:spcPct val="90000"/>
              </a:lnSpc>
            </a:pPr>
            <a:r>
              <a:rPr lang="pl-PL" sz="900" b="1" dirty="0"/>
              <a:t>REFA Czas odpoczynku</a:t>
            </a:r>
          </a:p>
          <a:p>
            <a:pPr algn="just">
              <a:lnSpc>
                <a:spcPct val="90000"/>
              </a:lnSpc>
            </a:pPr>
            <a:r>
              <a:rPr lang="pl-PL" sz="900" dirty="0"/>
              <a:t>Formy </a:t>
            </a:r>
            <a:r>
              <a:rPr lang="pl-PL" sz="900" b="1" dirty="0"/>
              <a:t>regulacji przerw</a:t>
            </a:r>
            <a:r>
              <a:rPr lang="pl-PL" sz="900" dirty="0"/>
              <a:t>, możliwych do zastosowania w produkcji:</a:t>
            </a:r>
          </a:p>
          <a:p>
            <a:pPr algn="just">
              <a:lnSpc>
                <a:spcPct val="90000"/>
              </a:lnSpc>
              <a:buFontTx/>
              <a:buChar char="•"/>
            </a:pPr>
            <a:r>
              <a:rPr lang="pl-PL" sz="900" dirty="0"/>
              <a:t>Swobodne, samodzielnie wybierane przerwy, wydają się początkowo szczególnie korzystne, gdyż pozostawia się przy tym decyzję samodzielnego, zależnego od stanu zmęczenia, wyboru przerw w ramach zadanego czasu odpoczynku,</a:t>
            </a:r>
          </a:p>
          <a:p>
            <a:pPr algn="just">
              <a:lnSpc>
                <a:spcPct val="90000"/>
              </a:lnSpc>
              <a:buFontTx/>
              <a:buChar char="•"/>
            </a:pPr>
            <a:r>
              <a:rPr lang="pl-PL" sz="900" dirty="0"/>
              <a:t>Przerwa zorganizowana, jest najkorzystniejszym i typowym rozwiązaniem w przypadku taśmy produkcyjnej i prac wymuszonych taktem, zwłaszcza jeśli występują jeszcze krótkie przerwy w przebiegu pracy na stanowiskach pracy,</a:t>
            </a:r>
          </a:p>
          <a:p>
            <a:pPr algn="just">
              <a:lnSpc>
                <a:spcPct val="90000"/>
              </a:lnSpc>
              <a:buFontTx/>
              <a:buChar char="•"/>
            </a:pPr>
            <a:r>
              <a:rPr lang="pl-PL" sz="900" dirty="0"/>
              <a:t>Przerwy na polecenie przełożonego, spotyka się w praktyce częściej niż się na pozór wydaje, przy czy ważny jest warunek, by przełożeni wydający polecenie sami byli dostatecznie poinformowani o zakresie i działaniu koniecznych przerw, </a:t>
            </a:r>
          </a:p>
          <a:p>
            <a:pPr algn="just">
              <a:lnSpc>
                <a:spcPct val="90000"/>
              </a:lnSpc>
              <a:buFontTx/>
              <a:buChar char="•"/>
            </a:pPr>
            <a:r>
              <a:rPr lang="pl-PL" sz="900" dirty="0"/>
              <a:t>Użycie zmienników, są to tacy pracownicy, którzy w regularnych lub nieregularnych odstępach czasu wchodzą na stanowiska pracy określonego odcinka produkcji w celu krótkotrwałego zluzowania tam pracowników,</a:t>
            </a:r>
          </a:p>
          <a:p>
            <a:pPr algn="just">
              <a:lnSpc>
                <a:spcPct val="90000"/>
              </a:lnSpc>
              <a:buFontTx/>
              <a:buChar char="•"/>
            </a:pPr>
            <a:r>
              <a:rPr lang="pl-PL" sz="900" dirty="0"/>
              <a:t>Zastępstwa indywidualne i grupowe jest podobną formą, jak zastosowanie zmienników, przy czym w tym przypadku zmiennik specjalizuje się w jednym zadaniu roboczym, podczas gdy normalni zmiennicy muszą z reguły wchodzić wszędzie.</a:t>
            </a:r>
          </a:p>
          <a:p>
            <a:pPr algn="just">
              <a:lnSpc>
                <a:spcPct val="90000"/>
              </a:lnSpc>
            </a:pPr>
            <a:r>
              <a:rPr lang="pl-PL" sz="900" b="1" dirty="0"/>
              <a:t>Racjonalna organizacja</a:t>
            </a:r>
            <a:r>
              <a:rPr lang="pl-PL" sz="900" dirty="0"/>
              <a:t> pracy powinna zapewnić pracownikowi odpowiednie przerwy. Układ przerw powinien być dostosowany do rodzaju wykonywanej pracy, tak aby zapewniał możliwie największą wydajność pracy i najmniejsze zmęczenie. W tym względzie można postulować, aby:</a:t>
            </a:r>
          </a:p>
          <a:p>
            <a:pPr algn="just">
              <a:lnSpc>
                <a:spcPct val="90000"/>
              </a:lnSpc>
              <a:buFontTx/>
              <a:buChar char="•"/>
            </a:pPr>
            <a:r>
              <a:rPr lang="pl-PL" sz="900" dirty="0"/>
              <a:t>przerwy były 3-5 minutowe – stosowane często (nawet raz na godzinę) przy czynnościach wymagających znacznego skupienia i uwagi lub przy pracy bardzo monotonnej,</a:t>
            </a:r>
          </a:p>
          <a:p>
            <a:pPr algn="just">
              <a:lnSpc>
                <a:spcPct val="90000"/>
              </a:lnSpc>
              <a:buFontTx/>
              <a:buChar char="•"/>
            </a:pPr>
            <a:r>
              <a:rPr lang="pl-PL" sz="900" dirty="0"/>
              <a:t>rozkład przerw w ciągu zmiany roboczej może przyjmować postać - jedna przerwa 15 minutowa między ½ a 2/3 czasu trwania pracy lub przerwy dzielą dzień pracy na 2 lub 3 równe części,</a:t>
            </a:r>
          </a:p>
          <a:p>
            <a:pPr algn="just">
              <a:lnSpc>
                <a:spcPct val="90000"/>
              </a:lnSpc>
              <a:buFontTx/>
              <a:buChar char="•"/>
            </a:pPr>
            <a:r>
              <a:rPr lang="pl-PL" sz="900" dirty="0"/>
              <a:t>przerwy w stosunku do 1 : 1 (stosunek czasu pracy do czasu przerw) przy pracach bardzo ciężkich fizycznie lub bardzo uciążliwych dla pracownika, na przykład praca przy stanowiskach „gorących” w hutach,</a:t>
            </a:r>
          </a:p>
          <a:p>
            <a:pPr algn="just">
              <a:lnSpc>
                <a:spcPct val="90000"/>
              </a:lnSpc>
              <a:buFontTx/>
              <a:buChar char="•"/>
            </a:pPr>
            <a:r>
              <a:rPr lang="pl-PL" sz="900" dirty="0"/>
              <a:t>badania naukowe wskazują, że przerwa powinna nastąpić po okresie uzyskania maksymalnej wydajności pracy oraz że lepsze są przerwy krótkie ale częstsze niż dłuższe ale rzadsze,</a:t>
            </a:r>
          </a:p>
          <a:p>
            <a:pPr algn="just">
              <a:lnSpc>
                <a:spcPct val="90000"/>
              </a:lnSpc>
              <a:buFontTx/>
              <a:buChar char="•"/>
            </a:pPr>
            <a:r>
              <a:rPr lang="pl-PL" sz="900" dirty="0"/>
              <a:t>przerwy z punktu widzenia fizjologicznego stanowią około 10% ogólnego czasu pracy tzn. około 1 godziny przerwy na 8 godzin pracy.</a:t>
            </a:r>
          </a:p>
          <a:p>
            <a:pPr>
              <a:lnSpc>
                <a:spcPct val="90000"/>
              </a:lnSpc>
            </a:pPr>
            <a:endParaRPr lang="pl-PL" sz="900" dirty="0"/>
          </a:p>
        </p:txBody>
      </p:sp>
    </p:spTree>
    <p:extLst>
      <p:ext uri="{BB962C8B-B14F-4D97-AF65-F5344CB8AC3E}">
        <p14:creationId xmlns:p14="http://schemas.microsoft.com/office/powerpoint/2010/main" val="2507993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DEF8C64-5C4A-4330-9150-11300B379D7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lnSpc>
                <a:spcPct val="90000"/>
              </a:lnSpc>
            </a:pPr>
            <a:endParaRPr lang="pl-PL" sz="900" dirty="0"/>
          </a:p>
        </p:txBody>
      </p:sp>
    </p:spTree>
    <p:extLst>
      <p:ext uri="{BB962C8B-B14F-4D97-AF65-F5344CB8AC3E}">
        <p14:creationId xmlns:p14="http://schemas.microsoft.com/office/powerpoint/2010/main" val="337209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96BD15-20AC-423B-80B9-FAFAFE0766BF}" type="slidenum">
              <a:rPr lang="pl-PL"/>
              <a:pPr/>
              <a:t>5</a:t>
            </a:fld>
            <a:endParaRPr lang="pl-PL"/>
          </a:p>
        </p:txBody>
      </p:sp>
      <p:sp>
        <p:nvSpPr>
          <p:cNvPr id="54274" name="Rectangle 2"/>
          <p:cNvSpPr>
            <a:spLocks noGrp="1" noRot="1" noChangeAspect="1" noChangeArrowheads="1" noTextEdit="1"/>
          </p:cNvSpPr>
          <p:nvPr>
            <p:ph type="sldImg"/>
          </p:nvPr>
        </p:nvSpPr>
        <p:spPr>
          <a:xfrm>
            <a:off x="941388" y="750888"/>
            <a:ext cx="5000625" cy="3751262"/>
          </a:xfrm>
          <a:ln/>
        </p:spPr>
      </p:sp>
      <p:sp>
        <p:nvSpPr>
          <p:cNvPr id="54275"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20669261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DEF8C64-5C4A-4330-9150-11300B379D7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lnSpc>
                <a:spcPct val="90000"/>
              </a:lnSpc>
            </a:pPr>
            <a:endParaRPr lang="pl-PL" sz="900" dirty="0"/>
          </a:p>
        </p:txBody>
      </p:sp>
    </p:spTree>
    <p:extLst>
      <p:ext uri="{BB962C8B-B14F-4D97-AF65-F5344CB8AC3E}">
        <p14:creationId xmlns:p14="http://schemas.microsoft.com/office/powerpoint/2010/main" val="35206475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DEF8C64-5C4A-4330-9150-11300B379D7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p:txBody>
          <a:bodyPr/>
          <a:lstStyle/>
          <a:p>
            <a:pPr>
              <a:lnSpc>
                <a:spcPct val="90000"/>
              </a:lnSpc>
            </a:pPr>
            <a:endParaRPr lang="pl-PL" sz="900" dirty="0"/>
          </a:p>
        </p:txBody>
      </p:sp>
    </p:spTree>
    <p:extLst>
      <p:ext uri="{BB962C8B-B14F-4D97-AF65-F5344CB8AC3E}">
        <p14:creationId xmlns:p14="http://schemas.microsoft.com/office/powerpoint/2010/main" val="22871433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D91B34-BFB5-4ECC-81D8-78422E62DBE2}"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pl-PL" sz="1000" b="1"/>
              <a:t>Kształtowanie bezpieczeństwa człowieka podczas pracy</a:t>
            </a:r>
            <a:endParaRPr lang="pl-PL" sz="1000"/>
          </a:p>
          <a:p>
            <a:r>
              <a:rPr lang="pl-PL" sz="1000"/>
              <a:t>Z samej istoty ergonomii wymaganych jest, aby proces pracy był tak zaprojektowany, aby: chronił zdrowie i zapewniał bezpieczeństwo, przyczyniał się do ich dobrego samopoczucia, ułatwiał realizację celów, oraz minimalizował przeciążenia i niedociążenia. Przeciążenia i niedociążenia pracą wynikają z faktu przekroczenia górnego lub dolnej graniczy zakresu operacyjnego funkcji fizjologicznych lub psychologicznych. Aby uwzględnić wymagania kształtowania systemów pracy z uwagi na przeciążenia i niedociążenia należy zwrócić uwagę na kształtowanie:</a:t>
            </a:r>
          </a:p>
          <a:p>
            <a:pPr>
              <a:buFontTx/>
              <a:buChar char="•"/>
            </a:pPr>
            <a:r>
              <a:rPr lang="pl-PL" sz="1000"/>
              <a:t>postawy ciała przy pracy – a więc zapewnianie operatorowi możliwości zmiany z pozycji siedzącej na stojącą, dążeniu do aby postawa i oparcia pozwalały operatorowi na osiągnięcie takiego rozkładu sił aby wysiłek był możliwie najmniejszy oraz aby postawa nie powodowała zmęczenia na skutek długotrwałego napięcia mięśni,</a:t>
            </a:r>
          </a:p>
          <a:p>
            <a:pPr>
              <a:buFontTx/>
              <a:buChar char="•"/>
            </a:pPr>
            <a:r>
              <a:rPr lang="pl-PL" sz="1000"/>
              <a:t>sił mięśni – a wiec chodzi o to aby wymagana siła odpowiadała fizycznym możliwościom operatora, aby wymagane siły były dostosowane do możliwości grup mięsni i gdy wymagana jest większa siła były stosowna urządzenia wspomagające,</a:t>
            </a:r>
          </a:p>
          <a:p>
            <a:pPr>
              <a:buFontTx/>
              <a:buChar char="•"/>
            </a:pPr>
            <a:r>
              <a:rPr lang="pl-PL" sz="1000"/>
              <a:t>ruchów ciała – chodzi o to aby ustalać równowagę między ruchami ciała, aby amplituda, siła i rytm ruchów były wzajemnie dostosowane, aby ruchy dokładne nie były związane z użyciem dużej siły mięśni oraz aby wykonanie i kolejność ruchów były ułatwione przez stosowanie odpowiednich urządzeń pomocniczych.</a:t>
            </a:r>
          </a:p>
        </p:txBody>
      </p:sp>
    </p:spTree>
    <p:extLst>
      <p:ext uri="{BB962C8B-B14F-4D97-AF65-F5344CB8AC3E}">
        <p14:creationId xmlns:p14="http://schemas.microsoft.com/office/powerpoint/2010/main" val="16755495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42745754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C4E40DE-73BA-43E1-8F08-FB6487461B71}"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lgn="just">
              <a:lnSpc>
                <a:spcPct val="90000"/>
              </a:lnSpc>
            </a:pPr>
            <a:r>
              <a:rPr lang="pl-PL" sz="900" b="1" dirty="0"/>
              <a:t>Brzezińska Z., Zmęczenie, przerwy w pracy, monotonia, w zbiorze Psychologia przemysłowa, </a:t>
            </a:r>
          </a:p>
          <a:p>
            <a:pPr algn="just">
              <a:lnSpc>
                <a:spcPct val="90000"/>
              </a:lnSpc>
            </a:pPr>
            <a:r>
              <a:rPr lang="pl-PL" sz="900" dirty="0"/>
              <a:t>Prowadzone badania nad pracą ujawniły występowanie podczas jej trwania następujących rodzajów przerw:</a:t>
            </a:r>
          </a:p>
          <a:p>
            <a:pPr algn="just">
              <a:lnSpc>
                <a:spcPct val="90000"/>
              </a:lnSpc>
              <a:buFontTx/>
              <a:buChar char="•"/>
            </a:pPr>
            <a:r>
              <a:rPr lang="pl-PL" sz="900" dirty="0"/>
              <a:t>przerwy dowolne - występują one wówczas, gdy pracownik robi otwarcie przerwę aby wypocząć i zwykle trwają one niedługo ( od 1 do 5 minut), jednak przy pracach ciężkich zdarzają się często,</a:t>
            </a:r>
          </a:p>
          <a:p>
            <a:pPr algn="just">
              <a:lnSpc>
                <a:spcPct val="90000"/>
              </a:lnSpc>
              <a:buFontTx/>
              <a:buChar char="•"/>
            </a:pPr>
            <a:r>
              <a:rPr lang="pl-PL" sz="900" dirty="0"/>
              <a:t>przerwy zamaskowane - pod którymi rozumiemy wykonywanie przez pracownika ubocznych zajęć, które do wykonania pracy nie są konieczne, np. porządkowanie stołu,</a:t>
            </a:r>
          </a:p>
          <a:p>
            <a:pPr algn="just">
              <a:lnSpc>
                <a:spcPct val="90000"/>
              </a:lnSpc>
              <a:buFontTx/>
              <a:buChar char="•"/>
            </a:pPr>
            <a:r>
              <a:rPr lang="pl-PL" sz="900" dirty="0"/>
              <a:t>przerwy uwarunkowane pracą - pod którymi rozumiemy wszelkiego rodzaju oczekiwanie, spowodowane organizacją pracy lub „biegiem” maszyny,</a:t>
            </a:r>
          </a:p>
          <a:p>
            <a:pPr algn="just">
              <a:lnSpc>
                <a:spcPct val="90000"/>
              </a:lnSpc>
              <a:buFontTx/>
              <a:buChar char="•"/>
            </a:pPr>
            <a:r>
              <a:rPr lang="pl-PL" sz="900" dirty="0"/>
              <a:t>przerwy regulaminowe - są to takie, które zakład sam ustala, np. przerwę na obiad.</a:t>
            </a:r>
          </a:p>
          <a:p>
            <a:pPr algn="just">
              <a:lnSpc>
                <a:spcPct val="90000"/>
              </a:lnSpc>
            </a:pPr>
            <a:r>
              <a:rPr lang="pl-PL" sz="900" b="1" dirty="0"/>
              <a:t>Zapobieganiu zmęczeniu przy pracy</a:t>
            </a:r>
          </a:p>
          <a:p>
            <a:pPr algn="just">
              <a:lnSpc>
                <a:spcPct val="90000"/>
              </a:lnSpc>
            </a:pPr>
            <a:r>
              <a:rPr lang="pl-PL" sz="900" dirty="0"/>
              <a:t>W warunkach narastającego zmęczenia wykonywanego zawodowa praca do pełnego odtworzenia sił dochodzi po krótkotrwałym odpoczynku. Przy odpowiednim doborze przerw wypoczynkowych w toku pracy i odpowiedniej ich liczbie, można osiągnąć warunku, w których nawet ciężką pracę kontynuowano przez pełen czas zmiany roboczej bez głębszego zmęczenia. Może to być również jeden z instrumentów, podnoszenia wydajności pracy. Prowadzone liczne badania w zakresie organizacji czasu przerw koncentrowały się wokół następujących zagadnień:</a:t>
            </a:r>
          </a:p>
          <a:p>
            <a:pPr algn="just">
              <a:lnSpc>
                <a:spcPct val="90000"/>
              </a:lnSpc>
              <a:buFontTx/>
              <a:buChar char="•"/>
            </a:pPr>
            <a:r>
              <a:rPr lang="pl-PL" sz="900" dirty="0"/>
              <a:t>Określenia ilości czasu na odpoczynek w trakcie trwania zmiany roboczej.</a:t>
            </a:r>
          </a:p>
          <a:p>
            <a:pPr algn="just">
              <a:lnSpc>
                <a:spcPct val="90000"/>
              </a:lnSpc>
              <a:buFontTx/>
              <a:buChar char="•"/>
            </a:pPr>
            <a:r>
              <a:rPr lang="pl-PL" sz="900" dirty="0"/>
              <a:t>Ustalenia zależności miedzy liczba i czasem trwania poszczególnych przerw.</a:t>
            </a:r>
          </a:p>
          <a:p>
            <a:pPr algn="just">
              <a:lnSpc>
                <a:spcPct val="90000"/>
              </a:lnSpc>
              <a:buFontTx/>
              <a:buChar char="•"/>
            </a:pPr>
            <a:r>
              <a:rPr lang="pl-PL" sz="900" dirty="0"/>
              <a:t>Zagospodarowania czasów przeznaczonych na przerwy.</a:t>
            </a:r>
          </a:p>
          <a:p>
            <a:pPr algn="just">
              <a:lnSpc>
                <a:spcPct val="90000"/>
              </a:lnSpc>
              <a:buFontTx/>
              <a:buChar char="•"/>
            </a:pPr>
            <a:r>
              <a:rPr lang="pl-PL" sz="900" dirty="0"/>
              <a:t>Wielkość czasu przeznaczonego na odpoczynek zależy od wielu czynników towarzyszących w czasie jego pracy, a także od jego indywidualnych czynników osobistych. Indywidualność natury ludzkiej pod względem fizjologicznym powoduje, że badania nad ustaleniem normatywów czasów na odpoczynek napotykają na znaczne trudności.</a:t>
            </a:r>
            <a:r>
              <a:rPr lang="pl-PL" dirty="0"/>
              <a:t> </a:t>
            </a:r>
          </a:p>
          <a:p>
            <a:pPr>
              <a:lnSpc>
                <a:spcPct val="90000"/>
              </a:lnSpc>
            </a:pPr>
            <a:endParaRPr lang="pl-PL" dirty="0"/>
          </a:p>
        </p:txBody>
      </p:sp>
    </p:spTree>
    <p:extLst>
      <p:ext uri="{BB962C8B-B14F-4D97-AF65-F5344CB8AC3E}">
        <p14:creationId xmlns:p14="http://schemas.microsoft.com/office/powerpoint/2010/main" val="39471765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C2873C-D792-4E1D-9C59-3BCA59C15409}"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buFontTx/>
              <a:buChar char="•"/>
            </a:pPr>
            <a:r>
              <a:rPr lang="pl-PL" sz="900" dirty="0"/>
              <a:t>ROZPORZĄDZENIE MINISTRA PRACY I POLITYKI SPOŁECZNEJ z dnia 14 marca 2000 r. w sprawie bezpieczeństwa i higieny pracy przy ręcznych pracach transportowych. Dz. U. z 2000 r. Nr 26, poz. 313 zm.: Dz. U. z 2000 r. Nr 82, poz. 930</a:t>
            </a:r>
          </a:p>
          <a:p>
            <a:endParaRPr lang="pl-PL" sz="900" dirty="0"/>
          </a:p>
          <a:p>
            <a:endParaRPr lang="pl-PL" sz="900" b="1" dirty="0"/>
          </a:p>
          <a:p>
            <a:endParaRPr lang="pl-PL" sz="900" dirty="0"/>
          </a:p>
        </p:txBody>
      </p:sp>
    </p:spTree>
    <p:extLst>
      <p:ext uri="{BB962C8B-B14F-4D97-AF65-F5344CB8AC3E}">
        <p14:creationId xmlns:p14="http://schemas.microsoft.com/office/powerpoint/2010/main" val="42553349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0421083-9109-4107-855A-61A1E2BF741B}"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p:txBody>
          <a:bodyPr/>
          <a:lstStyle/>
          <a:p>
            <a:pPr>
              <a:lnSpc>
                <a:spcPct val="80000"/>
              </a:lnSpc>
            </a:pPr>
            <a:endParaRPr lang="pl-PL" sz="800" dirty="0"/>
          </a:p>
        </p:txBody>
      </p:sp>
    </p:spTree>
    <p:extLst>
      <p:ext uri="{BB962C8B-B14F-4D97-AF65-F5344CB8AC3E}">
        <p14:creationId xmlns:p14="http://schemas.microsoft.com/office/powerpoint/2010/main" val="99900032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638A11A-B06E-4170-9FA1-F0A8C392A57A}"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pPr algn="just">
              <a:lnSpc>
                <a:spcPct val="90000"/>
              </a:lnSpc>
            </a:pPr>
            <a:endParaRPr lang="pl-PL" sz="900" dirty="0"/>
          </a:p>
        </p:txBody>
      </p:sp>
    </p:spTree>
    <p:extLst>
      <p:ext uri="{BB962C8B-B14F-4D97-AF65-F5344CB8AC3E}">
        <p14:creationId xmlns:p14="http://schemas.microsoft.com/office/powerpoint/2010/main" val="41081682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5DD86-26C7-46CD-9130-A2EB2865FCE6}"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lnSpc>
                <a:spcPct val="80000"/>
              </a:lnSpc>
            </a:pPr>
            <a:r>
              <a:rPr lang="pl-PL" sz="800" b="1" dirty="0">
                <a:effectLst/>
                <a:latin typeface="Arial" panose="020B0604020202020204" pitchFamily="34" charset="0"/>
                <a:ea typeface="Times New Roman" panose="02020603050405020304" pitchFamily="18" charset="0"/>
                <a:cs typeface="Times New Roman" panose="02020603050405020304" pitchFamily="18" charset="0"/>
              </a:rPr>
              <a:t>Przysposabiaj (dopasuj) każdorazowo narzędzia pracy i zadania do możliwości człowieka </a:t>
            </a:r>
            <a:r>
              <a:rPr lang="pl-PL" sz="800" dirty="0">
                <a:effectLst/>
                <a:latin typeface="Arial" panose="020B0604020202020204" pitchFamily="34" charset="0"/>
                <a:ea typeface="Times New Roman" panose="02020603050405020304" pitchFamily="18" charset="0"/>
                <a:cs typeface="Times New Roman" panose="02020603050405020304" pitchFamily="18" charset="0"/>
              </a:rPr>
              <a:t>(</a:t>
            </a:r>
            <a:r>
              <a:rPr lang="pl-PL" sz="800" i="1" dirty="0">
                <a:effectLst/>
                <a:latin typeface="Arial" panose="020B0604020202020204" pitchFamily="34" charset="0"/>
                <a:ea typeface="Times New Roman" panose="02020603050405020304" pitchFamily="18" charset="0"/>
                <a:cs typeface="Times New Roman" panose="02020603050405020304" pitchFamily="18" charset="0"/>
              </a:rPr>
              <a:t>ang. </a:t>
            </a:r>
            <a:r>
              <a:rPr lang="pl-PL" sz="800" i="1" dirty="0" err="1">
                <a:effectLst/>
                <a:latin typeface="Arial" panose="020B0604020202020204" pitchFamily="34" charset="0"/>
                <a:ea typeface="Times New Roman" panose="02020603050405020304" pitchFamily="18" charset="0"/>
                <a:cs typeface="Times New Roman" panose="02020603050405020304" pitchFamily="18" charset="0"/>
              </a:rPr>
              <a:t>Fith</a:t>
            </a:r>
            <a:r>
              <a:rPr lang="pl-PL" sz="800" i="1" dirty="0">
                <a:effectLst/>
                <a:latin typeface="Arial" panose="020B0604020202020204" pitchFamily="34" charset="0"/>
                <a:ea typeface="Times New Roman" panose="02020603050405020304" pitchFamily="18" charset="0"/>
                <a:cs typeface="Times New Roman" panose="02020603050405020304" pitchFamily="18" charset="0"/>
              </a:rPr>
              <a:t> the </a:t>
            </a:r>
            <a:r>
              <a:rPr lang="pl-PL" sz="800" i="1" dirty="0" err="1">
                <a:effectLst/>
                <a:latin typeface="Arial" panose="020B0604020202020204" pitchFamily="34" charset="0"/>
                <a:ea typeface="Times New Roman" panose="02020603050405020304" pitchFamily="18" charset="0"/>
                <a:cs typeface="Times New Roman" panose="02020603050405020304" pitchFamily="18" charset="0"/>
              </a:rPr>
              <a:t>Tasc</a:t>
            </a:r>
            <a:r>
              <a:rPr lang="pl-PL" sz="800" i="1" dirty="0">
                <a:effectLst/>
                <a:latin typeface="Arial" panose="020B0604020202020204" pitchFamily="34" charset="0"/>
                <a:ea typeface="Times New Roman" panose="02020603050405020304" pitchFamily="18" charset="0"/>
                <a:cs typeface="Times New Roman" panose="02020603050405020304" pitchFamily="18" charset="0"/>
              </a:rPr>
              <a:t> to the Person</a:t>
            </a:r>
            <a:r>
              <a:rPr lang="pl-PL" sz="800" dirty="0">
                <a:effectLst/>
                <a:latin typeface="Arial" panose="020B0604020202020204" pitchFamily="34" charset="0"/>
                <a:ea typeface="Times New Roman" panose="02020603050405020304" pitchFamily="18" charset="0"/>
                <a:cs typeface="Times New Roman" panose="02020603050405020304" pitchFamily="18" charset="0"/>
              </a:rPr>
              <a:t>); Jeśli kiedykolwiek człowiek projektuje czy planuje jakieś narzędzie, wyposażenie lub zadanie, to powinien zawsze dokładnie przeanalizować, jak do niego przystaje (pasuje) człowiek. Tę zasadę można określić szerzej jako konieczność poznania człowieka i ludzkiego zachowania, a następnie zaprojektowanie wyposażenia i zaplanowanie zadania tak, aby one jak najpełniej odpowiadały jego wymaganiom i właściwościom (anatomii, umysłu, psychice, zdolnościom). </a:t>
            </a:r>
          </a:p>
          <a:p>
            <a:pPr marL="0" marR="0" lvl="0" indent="0" algn="l" defTabSz="914400" rtl="0" eaLnBrk="0" fontAlgn="base" latinLnBrk="0" hangingPunct="0">
              <a:lnSpc>
                <a:spcPct val="80000"/>
              </a:lnSpc>
              <a:spcBef>
                <a:spcPct val="30000"/>
              </a:spcBef>
              <a:spcAft>
                <a:spcPct val="0"/>
              </a:spcAft>
              <a:buClrTx/>
              <a:buSzTx/>
              <a:buFontTx/>
              <a:buNone/>
              <a:tabLst/>
              <a:defRPr/>
            </a:pPr>
            <a:endParaRPr lang="pl-PL" sz="1200" b="1" kern="1200" dirty="0">
              <a:solidFill>
                <a:schemeClr val="tx1"/>
              </a:solidFill>
              <a:effectLst/>
              <a:latin typeface="Arial" charset="0"/>
              <a:ea typeface="+mn-ea"/>
              <a:cs typeface="+mn-cs"/>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lang="pl-PL" sz="1200" b="1" kern="1200" dirty="0">
                <a:solidFill>
                  <a:schemeClr val="tx1"/>
                </a:solidFill>
                <a:effectLst/>
                <a:latin typeface="Arial" charset="0"/>
                <a:ea typeface="+mn-ea"/>
                <a:cs typeface="+mn-cs"/>
              </a:rPr>
              <a:t>Pracuj mądrzej, nie ciężej </a:t>
            </a:r>
            <a:r>
              <a:rPr lang="pl-PL" sz="1200" kern="1200" dirty="0">
                <a:solidFill>
                  <a:schemeClr val="tx1"/>
                </a:solidFill>
                <a:effectLst/>
                <a:latin typeface="Arial" charset="0"/>
                <a:ea typeface="+mn-ea"/>
                <a:cs typeface="+mn-cs"/>
              </a:rPr>
              <a:t>(</a:t>
            </a:r>
            <a:r>
              <a:rPr lang="pl-PL" sz="1200" i="1" kern="1200" dirty="0">
                <a:solidFill>
                  <a:schemeClr val="tx1"/>
                </a:solidFill>
                <a:effectLst/>
                <a:latin typeface="Arial" charset="0"/>
                <a:ea typeface="+mn-ea"/>
                <a:cs typeface="+mn-cs"/>
              </a:rPr>
              <a:t>ang. </a:t>
            </a:r>
            <a:r>
              <a:rPr lang="pl-PL" sz="1200" i="1" kern="1200" dirty="0" err="1">
                <a:solidFill>
                  <a:schemeClr val="tx1"/>
                </a:solidFill>
                <a:effectLst/>
                <a:latin typeface="Arial" charset="0"/>
                <a:ea typeface="+mn-ea"/>
                <a:cs typeface="+mn-cs"/>
              </a:rPr>
              <a:t>Work</a:t>
            </a:r>
            <a:r>
              <a:rPr lang="pl-PL" sz="1200" i="1" kern="1200" dirty="0">
                <a:solidFill>
                  <a:schemeClr val="tx1"/>
                </a:solidFill>
                <a:effectLst/>
                <a:latin typeface="Arial" charset="0"/>
                <a:ea typeface="+mn-ea"/>
                <a:cs typeface="+mn-cs"/>
              </a:rPr>
              <a:t> Starter, not </a:t>
            </a:r>
            <a:r>
              <a:rPr lang="pl-PL" sz="1200" i="1" kern="1200" dirty="0" err="1">
                <a:solidFill>
                  <a:schemeClr val="tx1"/>
                </a:solidFill>
                <a:effectLst/>
                <a:latin typeface="Arial" charset="0"/>
                <a:ea typeface="+mn-ea"/>
                <a:cs typeface="+mn-cs"/>
              </a:rPr>
              <a:t>Harder</a:t>
            </a:r>
            <a:r>
              <a:rPr lang="pl-PL" sz="1200" kern="1200" dirty="0">
                <a:solidFill>
                  <a:schemeClr val="tx1"/>
                </a:solidFill>
                <a:effectLst/>
                <a:latin typeface="Arial" charset="0"/>
                <a:ea typeface="+mn-ea"/>
                <a:cs typeface="+mn-cs"/>
              </a:rPr>
              <a:t>); należy stosować skuteczne i ekonomiczne sposoby pracy i inne narzędzia działania, wykorzystanie których czyni pracę bezpieczniejszą, lżejszą, przyjemniejszą i wydajniejszą; </a:t>
            </a:r>
          </a:p>
          <a:p>
            <a:pPr marL="0" marR="0" lvl="0" indent="0" algn="l" defTabSz="914400" rtl="0" eaLnBrk="0" fontAlgn="base" latinLnBrk="0" hangingPunct="0">
              <a:lnSpc>
                <a:spcPct val="80000"/>
              </a:lnSpc>
              <a:spcBef>
                <a:spcPct val="30000"/>
              </a:spcBef>
              <a:spcAft>
                <a:spcPct val="0"/>
              </a:spcAft>
              <a:buClrTx/>
              <a:buSzTx/>
              <a:buFontTx/>
              <a:buNone/>
              <a:tabLst/>
              <a:defRPr/>
            </a:pPr>
            <a:endParaRPr lang="pl-PL" sz="1200" kern="1200" dirty="0">
              <a:solidFill>
                <a:schemeClr val="tx1"/>
              </a:solidFill>
              <a:effectLst/>
              <a:latin typeface="Arial" charset="0"/>
              <a:ea typeface="+mn-ea"/>
              <a:cs typeface="+mn-cs"/>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lang="pl-PL" sz="1200" b="1" kern="1200" dirty="0">
                <a:solidFill>
                  <a:schemeClr val="tx1"/>
                </a:solidFill>
                <a:effectLst/>
                <a:latin typeface="Arial" charset="0"/>
                <a:ea typeface="+mn-ea"/>
                <a:cs typeface="+mn-cs"/>
              </a:rPr>
              <a:t>Dbaj zawsze o to, by wyposażenie i zadania były przyjazne ludziom (pracownikom) </a:t>
            </a:r>
            <a:r>
              <a:rPr lang="pl-PL" sz="1200" kern="1200" dirty="0">
                <a:solidFill>
                  <a:schemeClr val="tx1"/>
                </a:solidFill>
                <a:effectLst/>
                <a:latin typeface="Arial" charset="0"/>
                <a:ea typeface="+mn-ea"/>
                <a:cs typeface="+mn-cs"/>
              </a:rPr>
              <a:t>(</a:t>
            </a:r>
            <a:r>
              <a:rPr lang="pl-PL" sz="1200" i="1" kern="1200" dirty="0">
                <a:solidFill>
                  <a:schemeClr val="tx1"/>
                </a:solidFill>
                <a:effectLst/>
                <a:latin typeface="Arial" charset="0"/>
                <a:ea typeface="+mn-ea"/>
                <a:cs typeface="+mn-cs"/>
              </a:rPr>
              <a:t>ang. User-</a:t>
            </a:r>
            <a:r>
              <a:rPr lang="pl-PL" sz="1200" i="1" kern="1200" dirty="0" err="1">
                <a:solidFill>
                  <a:schemeClr val="tx1"/>
                </a:solidFill>
                <a:effectLst/>
                <a:latin typeface="Arial" charset="0"/>
                <a:ea typeface="+mn-ea"/>
                <a:cs typeface="+mn-cs"/>
              </a:rPr>
              <a:t>frinedliness</a:t>
            </a:r>
            <a:r>
              <a:rPr lang="pl-PL" sz="1200" kern="1200" dirty="0">
                <a:solidFill>
                  <a:schemeClr val="tx1"/>
                </a:solidFill>
                <a:effectLst/>
                <a:latin typeface="Arial" charset="0"/>
                <a:ea typeface="+mn-ea"/>
                <a:cs typeface="+mn-cs"/>
              </a:rPr>
              <a:t>); narzędzia pracy i zadania należy tak projektować (planować), aby w opisie były łatwe do zrozumienia i następnie wykonania oraz sprawne w obsłudze, wady natomiast należy maksymalnie minimalizować; </a:t>
            </a:r>
          </a:p>
          <a:p>
            <a:pPr marL="0" lvl="0" indent="0" algn="just">
              <a:lnSpc>
                <a:spcPct val="150000"/>
              </a:lnSpc>
              <a:spcAft>
                <a:spcPts val="0"/>
              </a:spcAft>
              <a:buFont typeface="Symbol" panose="05050102010706020507" pitchFamily="18" charset="2"/>
              <a:buNone/>
            </a:pPr>
            <a:endParaRPr lang="pl-PL" sz="1200" b="0" kern="1200" dirty="0">
              <a:solidFill>
                <a:schemeClr val="tx1"/>
              </a:solidFill>
              <a:effectLst/>
              <a:latin typeface="Arial" charset="0"/>
              <a:ea typeface="+mn-ea"/>
              <a:cs typeface="+mn-cs"/>
            </a:endParaRPr>
          </a:p>
          <a:p>
            <a:pPr marL="0" lvl="0" indent="0" algn="just">
              <a:lnSpc>
                <a:spcPct val="150000"/>
              </a:lnSpc>
              <a:spcAft>
                <a:spcPts val="0"/>
              </a:spcAft>
              <a:buFont typeface="Symbol" panose="05050102010706020507" pitchFamily="18" charset="2"/>
              <a:buNone/>
            </a:pPr>
            <a:r>
              <a:rPr lang="pl-PL" sz="1200" b="1" kern="1200" dirty="0">
                <a:solidFill>
                  <a:schemeClr val="tx1"/>
                </a:solidFill>
                <a:effectLst/>
                <a:latin typeface="Arial" charset="0"/>
                <a:ea typeface="+mn-ea"/>
                <a:cs typeface="+mn-cs"/>
              </a:rPr>
              <a:t>S</a:t>
            </a:r>
            <a:r>
              <a:rPr lang="pl-PL" sz="800" b="1" dirty="0">
                <a:effectLst/>
                <a:latin typeface="Arial" panose="020B0604020202020204" pitchFamily="34" charset="0"/>
                <a:ea typeface="Times New Roman" panose="02020603050405020304" pitchFamily="18" charset="0"/>
                <a:cs typeface="Times New Roman" panose="02020603050405020304" pitchFamily="18" charset="0"/>
              </a:rPr>
              <a:t>tosuj umiejętnie i z rozmysłem zasady pracy, a także zasady jej organizacji </a:t>
            </a:r>
            <a:r>
              <a:rPr lang="pl-PL" sz="800" dirty="0">
                <a:effectLst/>
                <a:latin typeface="Arial" panose="020B0604020202020204" pitchFamily="34" charset="0"/>
                <a:ea typeface="Times New Roman" panose="02020603050405020304" pitchFamily="18" charset="0"/>
                <a:cs typeface="Times New Roman" panose="02020603050405020304" pitchFamily="18" charset="0"/>
              </a:rPr>
              <a:t>(</a:t>
            </a:r>
            <a:r>
              <a:rPr lang="pl-PL" sz="800" i="1" dirty="0">
                <a:effectLst/>
                <a:latin typeface="Arial" panose="020B0604020202020204" pitchFamily="34" charset="0"/>
                <a:ea typeface="Times New Roman" panose="02020603050405020304" pitchFamily="18" charset="0"/>
                <a:cs typeface="Times New Roman" panose="02020603050405020304" pitchFamily="18" charset="0"/>
              </a:rPr>
              <a:t>ang. the </a:t>
            </a:r>
            <a:r>
              <a:rPr lang="pl-PL" sz="800" i="1" dirty="0" err="1">
                <a:effectLst/>
                <a:latin typeface="Arial" panose="020B0604020202020204" pitchFamily="34" charset="0"/>
                <a:ea typeface="Times New Roman" panose="02020603050405020304" pitchFamily="18" charset="0"/>
                <a:cs typeface="Times New Roman" panose="02020603050405020304" pitchFamily="18" charset="0"/>
              </a:rPr>
              <a:t>Rules</a:t>
            </a:r>
            <a:r>
              <a:rPr lang="pl-PL" sz="800" i="1" dirty="0">
                <a:effectLst/>
                <a:latin typeface="Arial" panose="020B0604020202020204" pitchFamily="34" charset="0"/>
                <a:ea typeface="Times New Roman" panose="02020603050405020304" pitchFamily="18" charset="0"/>
                <a:cs typeface="Times New Roman" panose="02020603050405020304" pitchFamily="18" charset="0"/>
              </a:rPr>
              <a:t> of </a:t>
            </a:r>
            <a:r>
              <a:rPr lang="pl-PL" sz="800" i="1" dirty="0" err="1">
                <a:effectLst/>
                <a:latin typeface="Arial" panose="020B0604020202020204" pitchFamily="34" charset="0"/>
                <a:ea typeface="Times New Roman" panose="02020603050405020304" pitchFamily="18" charset="0"/>
                <a:cs typeface="Times New Roman" panose="02020603050405020304" pitchFamily="18" charset="0"/>
              </a:rPr>
              <a:t>Work</a:t>
            </a:r>
            <a:r>
              <a:rPr lang="pl-PL" sz="800" dirty="0">
                <a:effectLst/>
                <a:latin typeface="Arial" panose="020B0604020202020204" pitchFamily="34" charset="0"/>
                <a:ea typeface="Times New Roman" panose="02020603050405020304" pitchFamily="18" charset="0"/>
                <a:cs typeface="Times New Roman" panose="02020603050405020304" pitchFamily="18" charset="0"/>
              </a:rPr>
              <a:t>). </a:t>
            </a:r>
          </a:p>
          <a:p>
            <a:pPr>
              <a:lnSpc>
                <a:spcPct val="80000"/>
              </a:lnSpc>
            </a:pPr>
            <a:endParaRPr lang="pl-PL" sz="500" dirty="0"/>
          </a:p>
        </p:txBody>
      </p:sp>
    </p:spTree>
    <p:extLst>
      <p:ext uri="{BB962C8B-B14F-4D97-AF65-F5344CB8AC3E}">
        <p14:creationId xmlns:p14="http://schemas.microsoft.com/office/powerpoint/2010/main" val="14811812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07301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3359B-E27A-4526-BDFD-744971725B7D}" type="slidenum">
              <a:rPr lang="pl-PL"/>
              <a:pPr/>
              <a:t>6</a:t>
            </a:fld>
            <a:endParaRPr lang="pl-PL"/>
          </a:p>
        </p:txBody>
      </p:sp>
      <p:sp>
        <p:nvSpPr>
          <p:cNvPr id="56322" name="Rectangle 2"/>
          <p:cNvSpPr>
            <a:spLocks noGrp="1" noRot="1" noChangeAspect="1" noChangeArrowheads="1" noTextEdit="1"/>
          </p:cNvSpPr>
          <p:nvPr>
            <p:ph type="sldImg"/>
          </p:nvPr>
        </p:nvSpPr>
        <p:spPr>
          <a:xfrm>
            <a:off x="941388" y="750888"/>
            <a:ext cx="5000625" cy="3751262"/>
          </a:xfrm>
          <a:ln/>
        </p:spPr>
      </p:sp>
      <p:sp>
        <p:nvSpPr>
          <p:cNvPr id="56323"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33266977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0396884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8613308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29495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546728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6856545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0108918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2125019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540602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10782860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04382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6496A4-E55C-4F9D-BBB7-CB2228CED657}" type="slidenum">
              <a:rPr lang="pl-PL"/>
              <a:pPr/>
              <a:t>7</a:t>
            </a:fld>
            <a:endParaRPr lang="pl-PL"/>
          </a:p>
        </p:txBody>
      </p:sp>
      <p:sp>
        <p:nvSpPr>
          <p:cNvPr id="58370" name="Rectangle 2"/>
          <p:cNvSpPr>
            <a:spLocks noGrp="1" noRot="1" noChangeAspect="1" noChangeArrowheads="1" noTextEdit="1"/>
          </p:cNvSpPr>
          <p:nvPr>
            <p:ph type="sldImg"/>
          </p:nvPr>
        </p:nvSpPr>
        <p:spPr>
          <a:xfrm>
            <a:off x="941388" y="750888"/>
            <a:ext cx="5000625" cy="3751262"/>
          </a:xfrm>
          <a:ln/>
        </p:spPr>
      </p:sp>
      <p:sp>
        <p:nvSpPr>
          <p:cNvPr id="58371"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382990824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7540333-FF88-4A2A-8775-B3922F6BF393}"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8583169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325DD86-26C7-46CD-9130-A2EB2865FCE6}"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pPr algn="just">
              <a:lnSpc>
                <a:spcPct val="80000"/>
              </a:lnSpc>
            </a:pPr>
            <a:r>
              <a:rPr lang="pl-PL" sz="800" dirty="0"/>
              <a:t>Pozycja ciała przy pracy</a:t>
            </a:r>
          </a:p>
          <a:p>
            <a:pPr algn="just">
              <a:lnSpc>
                <a:spcPct val="80000"/>
              </a:lnSpc>
              <a:buFontTx/>
              <a:buChar char="•"/>
            </a:pPr>
            <a:r>
              <a:rPr lang="pl-PL" sz="800" dirty="0"/>
              <a:t>Łokcie trzymać prosto</a:t>
            </a:r>
          </a:p>
          <a:p>
            <a:pPr lvl="1" algn="just">
              <a:lnSpc>
                <a:spcPct val="80000"/>
              </a:lnSpc>
            </a:pPr>
            <a:r>
              <a:rPr lang="pl-PL" sz="800" dirty="0"/>
              <a:t>Projektowane wyposażenie, metoda pracy i rozmieszczenie wyposażenia nie mogą zmuszać pracownika do podnoszenia łokci w toku pracy powyżej (ok.) 100 mm od ich normalnego położenia (swobodnego przy korpusie). Uzasadnieniem reguły są wyniki między wydajnością pracy a poziomem łokci.</a:t>
            </a:r>
          </a:p>
          <a:p>
            <a:pPr algn="just">
              <a:lnSpc>
                <a:spcPct val="80000"/>
              </a:lnSpc>
              <a:buFontTx/>
              <a:buChar char="•"/>
            </a:pPr>
            <a:r>
              <a:rPr lang="pl-PL" sz="800" dirty="0"/>
              <a:t>Redukować do minimum moment zginający kręgosłup.</a:t>
            </a:r>
          </a:p>
          <a:p>
            <a:pPr lvl="1" algn="just">
              <a:lnSpc>
                <a:spcPct val="80000"/>
              </a:lnSpc>
            </a:pPr>
            <a:r>
              <a:rPr lang="pl-PL" sz="800" dirty="0"/>
              <a:t>Obciążenie kręgosłupa pochodzą z momentu zginającego M = Q x D (Q- ciężar przenoszonego ładunku, D – odległość ładunku od wiązadeł kręgosłupa). Im ciężar znajduje się dalej od tułowia, tym większy moment zginający. Mały ciężar „daleko” może tym samym być bardziej obciążający niż duży „blisko”. Wskutek powiązań kinematycznych wolnej części kończyny górnej (ręki, przedramienia i ramienia) z tułowiem przez obręcz barkową, łopatkę i mięśnie grzbietu przy dużym momencie zginającym mogą wystąpić rozciągania ze zginaniem kręgosłupa w jego części plecowej i lędźwiowej, wywołujące bóle i schorzenia.</a:t>
            </a:r>
          </a:p>
          <a:p>
            <a:pPr algn="just">
              <a:lnSpc>
                <a:spcPct val="80000"/>
              </a:lnSpc>
              <a:buFontTx/>
              <a:buChar char="•"/>
            </a:pPr>
            <a:r>
              <a:rPr lang="pl-PL" sz="800" dirty="0"/>
              <a:t>Unikać „ukrytych” aktów podnoszenia</a:t>
            </a:r>
          </a:p>
          <a:p>
            <a:pPr lvl="1" algn="just">
              <a:lnSpc>
                <a:spcPct val="80000"/>
              </a:lnSpc>
            </a:pPr>
            <a:r>
              <a:rPr lang="pl-PL" sz="800" dirty="0"/>
              <a:t>Nie należy zapominać, że podnosząc ładunki podnosi się również własną masę ciała. Można zdać sobie sprawę z wysiłku związanego z podnoszeniem sięgając z pozycji siedzącej po papier leżący na podłodze. Dlatego np. pojemniki z częściami należy ustawiać na wygodnej wysokości manipulacyjnej, przechylając je w stronę pracownika. </a:t>
            </a:r>
          </a:p>
          <a:p>
            <a:pPr algn="just">
              <a:lnSpc>
                <a:spcPct val="80000"/>
              </a:lnSpc>
              <a:buFontTx/>
              <a:buChar char="•"/>
            </a:pPr>
            <a:r>
              <a:rPr lang="pl-PL" sz="800" dirty="0"/>
              <a:t>Cały obszar pracy musi być dobrze widoczny bez poruszania głową.</a:t>
            </a:r>
          </a:p>
          <a:p>
            <a:pPr lvl="1" algn="just">
              <a:lnSpc>
                <a:spcPct val="80000"/>
              </a:lnSpc>
            </a:pPr>
            <a:r>
              <a:rPr lang="pl-PL" sz="800" dirty="0"/>
              <a:t>Reguła ta jest uogólnieniem wniosków z następujących stwierdzeń:</a:t>
            </a:r>
          </a:p>
          <a:p>
            <a:pPr lvl="1" algn="just">
              <a:lnSpc>
                <a:spcPct val="80000"/>
              </a:lnSpc>
            </a:pPr>
            <a:r>
              <a:rPr lang="pl-PL" sz="800" dirty="0"/>
              <a:t>ponieważ ruch głową jest 5 razy wolniejszy niż ruch okiem, w pewnych sytuacjach można nie nadążyć z obserwacją, dany przedmiot „ucieknie” z pola widzenia,</a:t>
            </a:r>
          </a:p>
          <a:p>
            <a:pPr lvl="1" algn="just">
              <a:lnSpc>
                <a:spcPct val="80000"/>
              </a:lnSpc>
            </a:pPr>
            <a:r>
              <a:rPr lang="pl-PL" sz="800" dirty="0"/>
              <a:t>patrząc „w bok” można mimo woli przejść na obserwację jednym okiem, a wtedy traci się zdolność do różnicowania odległości (płaski obraz),</a:t>
            </a:r>
          </a:p>
          <a:p>
            <a:pPr lvl="1" algn="just">
              <a:lnSpc>
                <a:spcPct val="80000"/>
              </a:lnSpc>
            </a:pPr>
            <a:r>
              <a:rPr lang="pl-PL" sz="800" dirty="0"/>
              <a:t>stałe powtarzanie w toku pracy ruchów głową na boki i do góry wywołuje przeciążenia w obrębie i powyżej kręgu szczytowego i prowadzi do schorzeń,</a:t>
            </a:r>
          </a:p>
          <a:p>
            <a:pPr lvl="1" algn="just">
              <a:lnSpc>
                <a:spcPct val="80000"/>
              </a:lnSpc>
            </a:pPr>
            <a:r>
              <a:rPr lang="pl-PL" sz="800" dirty="0"/>
              <a:t>ruchy głową w górę i w dół są bardzo powolne, obszar widzenia w żadnym przypadku nie może być projektowany dla średnich danych antropometrycznych, musi uwzględniać minima i maksima.</a:t>
            </a:r>
          </a:p>
          <a:p>
            <a:pPr algn="just">
              <a:lnSpc>
                <a:spcPct val="80000"/>
              </a:lnSpc>
              <a:buFontTx/>
              <a:buChar char="•"/>
            </a:pPr>
            <a:r>
              <a:rPr lang="pl-PL" sz="800" dirty="0"/>
              <a:t>Tworzyć taki układ elementów ciała, aby był on skuteczny biomechanicznie.</a:t>
            </a:r>
          </a:p>
          <a:p>
            <a:pPr lvl="1" algn="just">
              <a:lnSpc>
                <a:spcPct val="80000"/>
              </a:lnSpc>
            </a:pPr>
            <a:r>
              <a:rPr lang="pl-PL" sz="800" dirty="0"/>
              <a:t>Chodzi, przykładowo, o tworzenie takich możliwości pracy dla mięśni i ramienia, aby mogły spełniać prawidłowo swoje funkcje rotora ręki (dłoni). </a:t>
            </a:r>
          </a:p>
          <a:p>
            <a:pPr>
              <a:lnSpc>
                <a:spcPct val="80000"/>
              </a:lnSpc>
            </a:pPr>
            <a:endParaRPr lang="pl-PL" sz="1000" dirty="0"/>
          </a:p>
          <a:p>
            <a:pPr>
              <a:lnSpc>
                <a:spcPct val="80000"/>
              </a:lnSpc>
            </a:pPr>
            <a:endParaRPr lang="pl-PL" sz="500" dirty="0"/>
          </a:p>
        </p:txBody>
      </p:sp>
    </p:spTree>
    <p:extLst>
      <p:ext uri="{BB962C8B-B14F-4D97-AF65-F5344CB8AC3E}">
        <p14:creationId xmlns:p14="http://schemas.microsoft.com/office/powerpoint/2010/main" val="30787898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3B8F033-8DB9-476F-B808-E5EDB362A90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p:txBody>
          <a:bodyPr/>
          <a:lstStyle/>
          <a:p>
            <a:pPr marL="229949" indent="-229949" algn="just"/>
            <a:r>
              <a:rPr lang="pl-PL" sz="900"/>
              <a:t>Nie utrudniać krążenia krwi</a:t>
            </a:r>
          </a:p>
          <a:p>
            <a:pPr marL="229949" indent="-229949" algn="just">
              <a:buFontTx/>
              <a:buChar char="•"/>
            </a:pPr>
            <a:r>
              <a:rPr lang="pl-PL" sz="900"/>
              <a:t>Reguła ta dotyczy:</a:t>
            </a:r>
          </a:p>
          <a:p>
            <a:pPr marL="689846" lvl="1" indent="-229949" algn="just"/>
            <a:r>
              <a:rPr lang="pl-PL" sz="900"/>
              <a:t>pozycji ciała (np. długotrwale stosowanej pozycji stojącej wystąpi opuchnięcie podudzi),</a:t>
            </a:r>
          </a:p>
          <a:p>
            <a:pPr marL="689846" lvl="1" indent="-229949" algn="just"/>
            <a:r>
              <a:rPr lang="pl-PL" sz="900"/>
              <a:t>ucisków (np. w pozycji siedzącej na udo i podudzie przez krzesło o zbyt głębokim, za wysokim siedzeniu),</a:t>
            </a:r>
          </a:p>
          <a:p>
            <a:pPr marL="689846" lvl="1" indent="-229949" algn="just"/>
            <a:r>
              <a:rPr lang="pl-PL" sz="900"/>
              <a:t>sytuacji w pracy wywołującej zmęczenie statyczne (np. wskutek długoterminowego nieruchomego podtrzymywania, zaciśnięcia przedmiotu w dłoni),</a:t>
            </a:r>
          </a:p>
          <a:p>
            <a:pPr marL="689846" lvl="1" indent="-229949" algn="just"/>
            <a:r>
              <a:rPr lang="pl-PL" sz="900"/>
              <a:t>stałego powtarzania w toku pracy w takich samych ruchów.</a:t>
            </a:r>
          </a:p>
          <a:p>
            <a:pPr marL="229949" indent="-229949" algn="just">
              <a:buFontTx/>
              <a:buChar char="•"/>
            </a:pPr>
            <a:r>
              <a:rPr lang="pl-PL" sz="900"/>
              <a:t>Całkowicie eliminowanie oddziaływania drgań na ciało wykonawcy.</a:t>
            </a:r>
          </a:p>
          <a:p>
            <a:pPr marL="689846" lvl="1" indent="-229949" algn="just"/>
            <a:r>
              <a:rPr lang="pl-PL" sz="900"/>
              <a:t>W przemyśle istnieje widoczny postęp w eliminowaniu drgań niszczących konstrukcje oraz w ograniczaniu szkodliwych dla ludzi skutków drgań słyszalnych. Istnieje potrzeba eliminowania ultradźwięków oraz dźwięków o częstotliwości 6-10 Hz, odpowiadającej częstotliwościom rezonansowym wielu organów wewnętrznych człowieka. </a:t>
            </a:r>
          </a:p>
          <a:p>
            <a:pPr marL="229949" indent="-229949" algn="just">
              <a:buFontTx/>
              <a:buChar char="•"/>
            </a:pPr>
            <a:r>
              <a:rPr lang="pl-PL" sz="900"/>
              <a:t>Części ciała poruszające się w toku pracy nie mogą ocierać i uderzać o wyposażenie stanowiska pracy.</a:t>
            </a:r>
          </a:p>
          <a:p>
            <a:pPr marL="689846" lvl="1" indent="-229949" algn="just"/>
            <a:r>
              <a:rPr lang="pl-PL" sz="900"/>
              <a:t>W regule chodzi o zapobieganie swobody ruchu nie tylko w obszarze bezpośredniego zaangażowania (obszar manipulacji), ale również i w obszarze ruchów wspomagających (ruchy rotacyjne i ruchy pochylania tułowia).</a:t>
            </a:r>
          </a:p>
          <a:p>
            <a:pPr marL="229949" indent="-229949" algn="just">
              <a:buFontTx/>
              <a:buChar char="•"/>
            </a:pPr>
            <a:r>
              <a:rPr lang="pl-PL" sz="900"/>
              <a:t>Eliminować silne naciski palcami i dłonią.</a:t>
            </a:r>
          </a:p>
          <a:p>
            <a:pPr marL="689846" lvl="1" indent="-229949" algn="just"/>
            <a:r>
              <a:rPr lang="pl-PL" sz="900"/>
              <a:t>Takie ruchy powodują usztywnienia stawowe. Reguła ta dotyczy przycisków, które powinny być konstruowane jako amortyzowane. Wszystko wskazuje na to, że trzonki i uchwyty narzędzi ręcznych stosowanych przez pracownika muszą być indywidualnie dopasowane do jego dłoni przez dopasowanie wykonane według odcisku dłoni.</a:t>
            </a:r>
          </a:p>
          <a:p>
            <a:pPr marL="229949" indent="-229949" algn="just">
              <a:buFontTx/>
              <a:buChar char="•"/>
            </a:pPr>
            <a:r>
              <a:rPr lang="pl-PL" sz="900"/>
              <a:t>Stosując narzędzia ręczne zawsze posługiwać się listą ergonomiczną.</a:t>
            </a:r>
          </a:p>
          <a:p>
            <a:pPr marL="689846" lvl="1" indent="-229949" algn="just"/>
            <a:r>
              <a:rPr lang="pl-PL" sz="900"/>
              <a:t>Lista ułożona w formie testu pozwala ocenić, z ergonomicznego punktu widzenia, projekty narzędzi. Lista ergonomiczna jest tak ułożona, aby sprawdzić, czy narzędzie jest podporządkowane zarówno pod względem kinematycznym, jak i kontaktu z ręką regule skuteczności biomechanicznej. </a:t>
            </a:r>
          </a:p>
          <a:p>
            <a:pPr marL="229949" indent="-229949" algn="just"/>
            <a:endParaRPr lang="pl-PL" sz="900"/>
          </a:p>
        </p:txBody>
      </p:sp>
    </p:spTree>
    <p:extLst>
      <p:ext uri="{BB962C8B-B14F-4D97-AF65-F5344CB8AC3E}">
        <p14:creationId xmlns:p14="http://schemas.microsoft.com/office/powerpoint/2010/main" val="237045719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46176A-023D-4A65-80D1-079BD84F719C}"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marL="229949" indent="-229949" algn="just"/>
            <a:r>
              <a:rPr lang="pl-PL" sz="900"/>
              <a:t>Skuteczność ruchów</a:t>
            </a:r>
          </a:p>
          <a:p>
            <a:pPr marL="229949" indent="-229949" algn="just">
              <a:buFontTx/>
              <a:buChar char="•"/>
            </a:pPr>
            <a:r>
              <a:rPr lang="pl-PL" sz="900"/>
              <a:t>Unikać ruchów, którym towarzyszy ruch odwodzenia w nadgarstku</a:t>
            </a:r>
          </a:p>
          <a:p>
            <a:pPr marL="689846" lvl="1" indent="-229949" algn="just"/>
            <a:r>
              <a:rPr lang="pl-PL" sz="900"/>
              <a:t>W położeniu normalnym ręki oś palca trzeciego, kości główkowatej i przedramienia leżą w jednej prostej. Tylko w tym położeniu torebki stawowe na całym obwodzie leżą na jednej linii prostej. Tylko w tym położeniu torebki stawowe na całym swym obwodzie są równomiernie i słabo napięte, a oddziaływanie wyższych części kończyny górnej na przedmiot prace – najskuteczniejsze.</a:t>
            </a:r>
          </a:p>
          <a:p>
            <a:pPr marL="229949" indent="-229949" algn="just">
              <a:buFontTx/>
              <a:buChar char="•"/>
            </a:pPr>
            <a:r>
              <a:rPr lang="pl-PL" sz="900"/>
              <a:t>Ograniczać sięganie ponad 400 mm w przód.</a:t>
            </a:r>
          </a:p>
          <a:p>
            <a:pPr marL="689846" lvl="1" indent="-229949" algn="just"/>
            <a:r>
              <a:rPr lang="pl-PL" sz="900"/>
              <a:t>W regule chodzi przede wszystkim o prawidłową lokalizację urządzeń, do których często sięga się w toku długotrwałej pracy. Reguła dotyczy również urządzeń sterowniczych. Czas sięgnięcia na 400 mm w przód odpowiada 2-3 sek. W tym czasie lądujący samolot przelatuje 300 – 400 m.</a:t>
            </a:r>
          </a:p>
          <a:p>
            <a:pPr marL="229949" indent="-229949" algn="just">
              <a:buFontTx/>
              <a:buChar char="•"/>
            </a:pPr>
            <a:r>
              <a:rPr lang="pl-PL" sz="900"/>
              <a:t>Nie wykonywać ruchów odsuwania i ciągnięcia na wysokości klatki piersiowej.</a:t>
            </a:r>
          </a:p>
          <a:p>
            <a:pPr marL="689846" lvl="1" indent="-229949" algn="just"/>
            <a:r>
              <a:rPr lang="pl-PL" sz="900"/>
              <a:t>Bez uniesienia łokcia ruchy te są bardzo trudne i niewygodne. Łokcie zaś zgodnie z zasadą należy trzymać prosto.</a:t>
            </a:r>
          </a:p>
          <a:p>
            <a:pPr marL="229949" indent="-229949" algn="just">
              <a:buFontTx/>
              <a:buChar char="•"/>
            </a:pPr>
            <a:r>
              <a:rPr lang="pl-PL" sz="900"/>
              <a:t>Uchwyt i manipulacja wzajemnie wykluczają się.</a:t>
            </a:r>
          </a:p>
          <a:p>
            <a:pPr marL="689846" lvl="1" indent="-229949" algn="just"/>
            <a:r>
              <a:rPr lang="pl-PL" sz="900"/>
              <a:t>Chwytanie w ruchu jest niepewne. Ruch chwytania musi być poprzedzony celowaniem, a więc zwolnieniem lub zatrzymaniem ruchu. Wykonanie tego jest wygodne jedynie na końcach pewnych łukowych trajektorii manipulacyjnych.</a:t>
            </a:r>
          </a:p>
          <a:p>
            <a:pPr marL="229949" indent="-229949" algn="just">
              <a:buFontTx/>
              <a:buChar char="•"/>
            </a:pPr>
            <a:r>
              <a:rPr lang="pl-PL" sz="900"/>
              <a:t>Zapewniać właściwe warunki kontroli dotykiem.</a:t>
            </a:r>
          </a:p>
          <a:p>
            <a:pPr marL="689846" lvl="1" indent="-229949" algn="just"/>
            <a:r>
              <a:rPr lang="pl-PL" sz="900"/>
              <a:t>Reakcja na dotyk jest równa reakcji na dźwięk i wynosi 0,12 – 0,14 sekundy, jest  szybszy od reakcji na bodziec wzrokowy, wynoszącej 0,15 – 0,18 sekund. Aby uzyskać ten efekt, sygnał dotykowy musi trafiać na strefę receptorów dłoni. </a:t>
            </a:r>
          </a:p>
        </p:txBody>
      </p:sp>
    </p:spTree>
    <p:extLst>
      <p:ext uri="{BB962C8B-B14F-4D97-AF65-F5344CB8AC3E}">
        <p14:creationId xmlns:p14="http://schemas.microsoft.com/office/powerpoint/2010/main" val="38421785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DD5B365-0010-4922-BDBC-C0910FC842AC}"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p:txBody>
          <a:bodyPr/>
          <a:lstStyle/>
          <a:p>
            <a:pPr algn="just">
              <a:lnSpc>
                <a:spcPct val="80000"/>
              </a:lnSpc>
            </a:pPr>
            <a:r>
              <a:rPr lang="pl-PL" sz="900" b="1" dirty="0"/>
              <a:t>Rozdział 1 Przepisy ogólne</a:t>
            </a:r>
          </a:p>
          <a:p>
            <a:pPr algn="just">
              <a:lnSpc>
                <a:spcPct val="80000"/>
              </a:lnSpc>
            </a:pPr>
            <a:r>
              <a:rPr lang="pl-PL" sz="900" dirty="0"/>
              <a:t>§ 1. Rozporządzenie określa: </a:t>
            </a:r>
          </a:p>
          <a:p>
            <a:pPr algn="just">
              <a:lnSpc>
                <a:spcPct val="80000"/>
              </a:lnSpc>
            </a:pPr>
            <a:r>
              <a:rPr lang="pl-PL" sz="900" dirty="0"/>
              <a:t>1) obowiązki pracodawcy dotyczące zapewnienia bezpieczeństwa i higieny pracy przy ręcznych pracach transportowych, </a:t>
            </a:r>
          </a:p>
          <a:p>
            <a:pPr algn="just">
              <a:lnSpc>
                <a:spcPct val="80000"/>
              </a:lnSpc>
            </a:pPr>
            <a:r>
              <a:rPr lang="pl-PL" sz="900" dirty="0"/>
              <a:t>2) wymagania dotyczące organizacji i sposobów wykonywania ręcznych prac transportowych, z uwzględnieniem wymagań ergonomii, </a:t>
            </a:r>
          </a:p>
          <a:p>
            <a:pPr algn="just">
              <a:lnSpc>
                <a:spcPct val="80000"/>
              </a:lnSpc>
            </a:pPr>
            <a:r>
              <a:rPr lang="pl-PL" sz="900" dirty="0"/>
              <a:t>3) dopuszczalne masy przemieszczanych przedmiotów, ładunków tub materiałów, </a:t>
            </a:r>
          </a:p>
          <a:p>
            <a:pPr algn="just">
              <a:lnSpc>
                <a:spcPct val="80000"/>
              </a:lnSpc>
            </a:pPr>
            <a:r>
              <a:rPr lang="pl-PL" sz="900" dirty="0"/>
              <a:t>4) dopuszczalne wartości sił niezbędne do przemieszczania przedmiotów. </a:t>
            </a:r>
          </a:p>
          <a:p>
            <a:pPr algn="just">
              <a:lnSpc>
                <a:spcPct val="80000"/>
              </a:lnSpc>
            </a:pPr>
            <a:r>
              <a:rPr lang="pl-PL" sz="900" dirty="0"/>
              <a:t>§ 2. Ilekroć w rozporządzeniu jest mowa o: </a:t>
            </a:r>
          </a:p>
          <a:p>
            <a:pPr algn="just">
              <a:lnSpc>
                <a:spcPct val="80000"/>
              </a:lnSpc>
            </a:pPr>
            <a:r>
              <a:rPr lang="pl-PL" sz="900" dirty="0"/>
              <a:t>1) “ręcznych pracach transportowych” - rozumie się przez to każdy rodzaj transportowania lub podtrzymywania przedmiotów, ładunków lub materiałów przez jednego lub więcej pracowników, w tym przemieszczanie ich poprzez: unoszenie, podnoszenie, układanie, pchanie, ciągnięcie, przenoszenie, przesuwanie, przetaczanie lub przewożenie, </a:t>
            </a:r>
          </a:p>
          <a:p>
            <a:pPr algn="just">
              <a:lnSpc>
                <a:spcPct val="80000"/>
              </a:lnSpc>
            </a:pPr>
            <a:r>
              <a:rPr lang="pl-PL" sz="900" dirty="0"/>
              <a:t>2) “pracy dorywczej” - rozumie się przez to ręczne przemieszczanie przedmiotów, ładunków lub materiałów nie częściej niż 4 razy na godzinę, jeżeli łączny czas wykonywania tych prac nie przekracza 4 godzin na dobę, </a:t>
            </a:r>
          </a:p>
          <a:p>
            <a:pPr algn="just">
              <a:lnSpc>
                <a:spcPct val="80000"/>
              </a:lnSpc>
            </a:pPr>
            <a:r>
              <a:rPr lang="pl-PL" sz="900" dirty="0"/>
              <a:t>3) “sprzęcie pomocniczym” - rozumie się przez to środki mające na celu ograniczenie zagrożeń i uciążliwości związanych z ręcznym przemieszczaniem przedmiotów, ładunków lub materiałów oraz ułatwienie wykonywania tych czynności; do środków tych zalicza się w szczególności: pasy, liny, łańcuchy, </a:t>
            </a:r>
            <a:r>
              <a:rPr lang="pl-PL" sz="900" dirty="0" err="1"/>
              <a:t>zawiesia</a:t>
            </a:r>
            <a:r>
              <a:rPr lang="pl-PL" sz="900" dirty="0"/>
              <a:t>, dźwignie, chwytaki, rolki, kleszcze, uchwyty, nosze, kosze, legary, ręczne wciągniki i wciągarki, krążki i wielokrążki linowe, przestawne pochylnie, taczki i wózki. </a:t>
            </a:r>
          </a:p>
          <a:p>
            <a:pPr>
              <a:lnSpc>
                <a:spcPct val="80000"/>
              </a:lnSpc>
            </a:pPr>
            <a:r>
              <a:rPr lang="pl-PL" sz="900" dirty="0"/>
              <a:t>Rozdział 3 Przemieszczanie przedmiotów przez jednego pracownika</a:t>
            </a:r>
          </a:p>
          <a:p>
            <a:pPr>
              <a:lnSpc>
                <a:spcPct val="80000"/>
              </a:lnSpc>
            </a:pPr>
            <a:r>
              <a:rPr lang="pl-PL" sz="900" dirty="0"/>
              <a:t>§ 13. 1. Masa przedmiotów przenoszonych przez jednego pracownika nie może przekraczać: </a:t>
            </a:r>
          </a:p>
          <a:p>
            <a:pPr>
              <a:lnSpc>
                <a:spcPct val="80000"/>
              </a:lnSpc>
            </a:pPr>
            <a:r>
              <a:rPr lang="pl-PL" sz="900" dirty="0"/>
              <a:t>1) 30 kg - przy pracy stałej, </a:t>
            </a:r>
          </a:p>
          <a:p>
            <a:pPr>
              <a:lnSpc>
                <a:spcPct val="80000"/>
              </a:lnSpc>
            </a:pPr>
            <a:r>
              <a:rPr lang="pl-PL" sz="900" dirty="0"/>
              <a:t>2) 50 kg - przy pracy dorywczej. </a:t>
            </a:r>
          </a:p>
          <a:p>
            <a:pPr>
              <a:lnSpc>
                <a:spcPct val="80000"/>
              </a:lnSpc>
            </a:pPr>
            <a:r>
              <a:rPr lang="pl-PL" sz="900" dirty="0"/>
              <a:t>2. Niedopuszczalne jest ręczne przenoszenie przedmiotów o masie przekraczającej 30 kg na wysokość powyżej 4 m lub na odległość przekraczającą 25 m. </a:t>
            </a:r>
          </a:p>
          <a:p>
            <a:pPr>
              <a:lnSpc>
                <a:spcPct val="80000"/>
              </a:lnSpc>
            </a:pPr>
            <a:r>
              <a:rPr lang="pl-PL" sz="900" dirty="0"/>
              <a:t>§ 14. Podczas oburęcznego przemieszczania przedmiotów siła użyta przez pracownika niezbędna do zapoczątkowania ruchu przedmiotu nie może przekraczać wartości: </a:t>
            </a:r>
          </a:p>
          <a:p>
            <a:pPr>
              <a:lnSpc>
                <a:spcPct val="80000"/>
              </a:lnSpc>
            </a:pPr>
            <a:r>
              <a:rPr lang="pl-PL" sz="900" dirty="0"/>
              <a:t>1) 300 N - przy pchaniu, </a:t>
            </a:r>
          </a:p>
          <a:p>
            <a:pPr>
              <a:lnSpc>
                <a:spcPct val="80000"/>
              </a:lnSpc>
            </a:pPr>
            <a:r>
              <a:rPr lang="pl-PL" sz="900" dirty="0"/>
              <a:t>2) 250 N - przy ciągnięciu, </a:t>
            </a:r>
          </a:p>
          <a:p>
            <a:pPr>
              <a:lnSpc>
                <a:spcPct val="80000"/>
              </a:lnSpc>
            </a:pPr>
            <a:r>
              <a:rPr lang="pl-PL" sz="900" dirty="0"/>
              <a:t>przy czym podane wartości określają składową siły mierzoną równolegle do podłoża. </a:t>
            </a:r>
          </a:p>
        </p:txBody>
      </p:sp>
    </p:spTree>
    <p:extLst>
      <p:ext uri="{BB962C8B-B14F-4D97-AF65-F5344CB8AC3E}">
        <p14:creationId xmlns:p14="http://schemas.microsoft.com/office/powerpoint/2010/main" val="19007164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C4E40DE-73BA-43E1-8F08-FB6487461B71}"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pPr algn="just">
              <a:lnSpc>
                <a:spcPct val="90000"/>
              </a:lnSpc>
            </a:pPr>
            <a:r>
              <a:rPr lang="pl-PL" sz="900" b="1" dirty="0"/>
              <a:t>Brzezińska Z., Zmęczenie, przerwy w pracy, monotonia, w zbiorze Psychologia przemysłowa, </a:t>
            </a:r>
          </a:p>
          <a:p>
            <a:pPr algn="just">
              <a:lnSpc>
                <a:spcPct val="90000"/>
              </a:lnSpc>
            </a:pPr>
            <a:r>
              <a:rPr lang="pl-PL" sz="900" dirty="0"/>
              <a:t>Prowadzone badania nad pracą ujawniły występowanie podczas jej trwania następujących rodzajów przerw:</a:t>
            </a:r>
          </a:p>
          <a:p>
            <a:pPr algn="just">
              <a:lnSpc>
                <a:spcPct val="90000"/>
              </a:lnSpc>
              <a:buFontTx/>
              <a:buChar char="•"/>
            </a:pPr>
            <a:r>
              <a:rPr lang="pl-PL" sz="900" dirty="0"/>
              <a:t>przerwy dowolne - występują one wówczas, gdy pracownik robi otwarcie przerwę aby wypocząć i zwykle trwają one niedługo ( od 1 do 5 minut), jednak przy pracach ciężkich zdarzają się często,</a:t>
            </a:r>
          </a:p>
          <a:p>
            <a:pPr algn="just">
              <a:lnSpc>
                <a:spcPct val="90000"/>
              </a:lnSpc>
              <a:buFontTx/>
              <a:buChar char="•"/>
            </a:pPr>
            <a:r>
              <a:rPr lang="pl-PL" sz="900" dirty="0"/>
              <a:t>przerwy zamaskowane - pod którymi rozumiemy wykonywanie przez pracownika ubocznych zajęć, które do wykonania pracy nie są konieczne, np. porządkowanie stołu,</a:t>
            </a:r>
          </a:p>
          <a:p>
            <a:pPr algn="just">
              <a:lnSpc>
                <a:spcPct val="90000"/>
              </a:lnSpc>
              <a:buFontTx/>
              <a:buChar char="•"/>
            </a:pPr>
            <a:r>
              <a:rPr lang="pl-PL" sz="900" dirty="0"/>
              <a:t>przerwy uwarunkowane pracą - pod którymi rozumiemy wszelkiego rodzaju oczekiwanie, spowodowane organizacją pracy lub „biegiem” maszyny,</a:t>
            </a:r>
          </a:p>
          <a:p>
            <a:pPr algn="just">
              <a:lnSpc>
                <a:spcPct val="90000"/>
              </a:lnSpc>
              <a:buFontTx/>
              <a:buChar char="•"/>
            </a:pPr>
            <a:r>
              <a:rPr lang="pl-PL" sz="900" dirty="0"/>
              <a:t>przerwy regulaminowe - są to takie, które zakład sam ustala, np. przerwę na obiad.</a:t>
            </a:r>
          </a:p>
          <a:p>
            <a:pPr algn="just">
              <a:lnSpc>
                <a:spcPct val="90000"/>
              </a:lnSpc>
            </a:pPr>
            <a:r>
              <a:rPr lang="pl-PL" sz="900" b="1" dirty="0"/>
              <a:t>Zapobieganiu zmęczeniu przy pracy</a:t>
            </a:r>
          </a:p>
          <a:p>
            <a:pPr algn="just">
              <a:lnSpc>
                <a:spcPct val="90000"/>
              </a:lnSpc>
            </a:pPr>
            <a:r>
              <a:rPr lang="pl-PL" sz="900" dirty="0"/>
              <a:t>W warunkach narastającego zmęczenia wykonywanego zawodowa praca do pełnego odtworzenia sił dochodzi po krótkotrwałym odpoczynku. Przy odpowiednim doborze przerw wypoczynkowych w toku pracy i odpowiedniej ich liczbie, można osiągnąć warunku, w których nawet ciężką pracę kontynuowano przez pełen czas zmiany roboczej bez głębszego zmęczenia. Może to być również jeden z instrumentów, podnoszenia wydajności pracy. Prowadzone liczne badania w zakresie organizacji czasu przerw koncentrowały się wokół następujących zagadnień:</a:t>
            </a:r>
          </a:p>
          <a:p>
            <a:pPr algn="just">
              <a:lnSpc>
                <a:spcPct val="90000"/>
              </a:lnSpc>
              <a:buFontTx/>
              <a:buChar char="•"/>
            </a:pPr>
            <a:r>
              <a:rPr lang="pl-PL" sz="900" dirty="0"/>
              <a:t>Określenia ilości czasu na odpoczynek w trakcie trwania zmiany roboczej.</a:t>
            </a:r>
          </a:p>
          <a:p>
            <a:pPr algn="just">
              <a:lnSpc>
                <a:spcPct val="90000"/>
              </a:lnSpc>
              <a:buFontTx/>
              <a:buChar char="•"/>
            </a:pPr>
            <a:r>
              <a:rPr lang="pl-PL" sz="900" dirty="0"/>
              <a:t>Ustalenia zależności miedzy liczba i czasem trwania poszczególnych przerw.</a:t>
            </a:r>
          </a:p>
          <a:p>
            <a:pPr algn="just">
              <a:lnSpc>
                <a:spcPct val="90000"/>
              </a:lnSpc>
              <a:buFontTx/>
              <a:buChar char="•"/>
            </a:pPr>
            <a:r>
              <a:rPr lang="pl-PL" sz="900" dirty="0"/>
              <a:t>Zagospodarowania czasów przeznaczonych na przerwy.</a:t>
            </a:r>
          </a:p>
          <a:p>
            <a:pPr algn="just">
              <a:lnSpc>
                <a:spcPct val="90000"/>
              </a:lnSpc>
              <a:buFontTx/>
              <a:buChar char="•"/>
            </a:pPr>
            <a:r>
              <a:rPr lang="pl-PL" sz="900" dirty="0"/>
              <a:t>Wielkość czasu przeznaczonego na odpoczynek zależy od wielu czynników towarzyszących w czasie jego pracy, a także od jego indywidualnych czynników osobistych. Indywidualność natury ludzkiej pod względem fizjologicznym powoduje, że badania nad ustaleniem normatywów czasów na odpoczynek napotykają na znaczne trudności.</a:t>
            </a:r>
            <a:r>
              <a:rPr lang="pl-PL" dirty="0"/>
              <a:t> </a:t>
            </a:r>
          </a:p>
          <a:p>
            <a:pPr>
              <a:lnSpc>
                <a:spcPct val="90000"/>
              </a:lnSpc>
            </a:pPr>
            <a:endParaRPr lang="pl-PL" dirty="0"/>
          </a:p>
        </p:txBody>
      </p:sp>
    </p:spTree>
    <p:extLst>
      <p:ext uri="{BB962C8B-B14F-4D97-AF65-F5344CB8AC3E}">
        <p14:creationId xmlns:p14="http://schemas.microsoft.com/office/powerpoint/2010/main" val="39471765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C2873C-D792-4E1D-9C59-3BCA59C15409}"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pPr>
              <a:buFontTx/>
              <a:buChar char="•"/>
            </a:pPr>
            <a:r>
              <a:rPr lang="pl-PL" sz="900" dirty="0"/>
              <a:t>ROZPORZĄDZENIE MINISTRA PRACY I POLITYKI SPOŁECZNEJ z dnia 14 marca 2000 r. w sprawie bezpieczeństwa i higieny pracy przy ręcznych pracach transportowych. Dz. U. z 2000 r. Nr 26, poz. 313 zm.: Dz. U. z 2000 r. Nr 82, poz. 930</a:t>
            </a:r>
          </a:p>
          <a:p>
            <a:endParaRPr lang="pl-PL" sz="900" dirty="0"/>
          </a:p>
          <a:p>
            <a:endParaRPr lang="pl-PL" sz="900" b="1" dirty="0"/>
          </a:p>
          <a:p>
            <a:endParaRPr lang="pl-PL" sz="900" dirty="0"/>
          </a:p>
        </p:txBody>
      </p:sp>
    </p:spTree>
    <p:extLst>
      <p:ext uri="{BB962C8B-B14F-4D97-AF65-F5344CB8AC3E}">
        <p14:creationId xmlns:p14="http://schemas.microsoft.com/office/powerpoint/2010/main" val="42553349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defTabSz="922172">
              <a:defRPr/>
            </a:pPr>
            <a:r>
              <a:rPr lang="pl-PL" b="1" dirty="0">
                <a:effectLst/>
              </a:rPr>
              <a:t>Zasady ergonomicznego biura</a:t>
            </a:r>
            <a:endParaRPr lang="pl-PL" dirty="0">
              <a:effectLst/>
            </a:endParaRPr>
          </a:p>
          <a:p>
            <a:pPr marL="230543" indent="-230543">
              <a:buFont typeface="+mj-lt"/>
              <a:buAutoNum type="arabicPeriod" startAt="7"/>
            </a:pPr>
            <a:r>
              <a:rPr lang="pl-PL" dirty="0">
                <a:effectLst/>
              </a:rPr>
              <a:t>Dostosuj kąt pochylenia oparcia do rodzaju wykonywanej pracy. Pamiętaj o tym, by oparcie zawsze przylegało do Twoich pleców zapewniając właściwe wsparcie kręgosłupa, szczególnie w odcinku lędźwiowym.</a:t>
            </a:r>
          </a:p>
          <a:p>
            <a:pPr marL="230543" indent="-230543">
              <a:buFont typeface="+mj-lt"/>
              <a:buAutoNum type="arabicPeriod" startAt="7"/>
            </a:pPr>
            <a:r>
              <a:rPr lang="pl-PL" dirty="0">
                <a:effectLst/>
              </a:rPr>
              <a:t>Usiądź przy biurku na wyregulowanym krześle. Wysokość blatu powinna umożliwiać wygodną pracę z zachowanie kąta min. 90 stop. między przedramieniem a ramionami (najczęściej 68 – 76 cm). Gdy blat biurka jest za wysoki, warto skorzystać z wysuwanej półki na klawiaturę lub podnieść wyżej siedzisko i oprzeć nogi na podnóżku; gdy jest za nisko – należy zmodyfikować ustawienie krzesła. Zadbaj o wystarczająco dużo miejsca na wygodne ułożenie Twoich nóg.</a:t>
            </a:r>
          </a:p>
          <a:p>
            <a:pPr marL="230543" indent="-230543">
              <a:buFont typeface="+mj-lt"/>
              <a:buAutoNum type="arabicPeriod" startAt="7"/>
            </a:pPr>
            <a:r>
              <a:rPr lang="pl-PL" dirty="0">
                <a:effectLst/>
              </a:rPr>
              <a:t>Ustaw monitor w centrum pola widzenia. Ciągłe obracanie głowy w kierunku monitora może powodować niepotrzebne napięcie mięśni ramion i karku.</a:t>
            </a:r>
          </a:p>
          <a:p>
            <a:pPr marL="230543" indent="-230543">
              <a:buFont typeface="+mj-lt"/>
              <a:buAutoNum type="arabicPeriod" startAt="7"/>
            </a:pPr>
            <a:r>
              <a:rPr lang="pl-PL" dirty="0">
                <a:effectLst/>
              </a:rPr>
              <a:t>Narzędzia, których stale używasz do pracy, jak klawiatura, mysz, notatnik, długopisy, telefon, itd. powinny znaleźć się w zasięgu Twojej ręki (w odległości 20 – 25 cm).</a:t>
            </a:r>
          </a:p>
          <a:p>
            <a:pPr marL="230543" indent="-230543">
              <a:buFont typeface="+mj-lt"/>
              <a:buAutoNum type="arabicPeriod" startAt="7"/>
            </a:pPr>
            <a:r>
              <a:rPr lang="pl-PL" dirty="0">
                <a:effectLst/>
              </a:rPr>
              <a:t>W stanach rozluźnienia człowiek naturalnie kieruje wzrok w dół. Patrzenie przez dłużysz czas “na wprost” bądź “w górę”, może prowadzić do napięcia mięśni i zmęczenia.</a:t>
            </a:r>
          </a:p>
          <a:p>
            <a:pPr marL="230543" indent="-230543">
              <a:buFont typeface="+mj-lt"/>
              <a:buAutoNum type="arabicPeriod" startAt="7"/>
            </a:pPr>
            <a:r>
              <a:rPr lang="pl-PL" dirty="0">
                <a:effectLst/>
              </a:rPr>
              <a:t>Prawidłowo ustawiony monitor powinien znajdować się w takiej pozycji, aby patrząc “na wprost” Twój wzrok padał 2 – 5 cm powyżej górnej krawędzi monitora. Odległość monitora od oczu nie powinna być mniejsza niż 45 cm. Ekran powinien być pochylony lekko do tyłu, by Twój wzrok padał na niego pod kątem prostym</a:t>
            </a:r>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A9AB70-7758-4A61-BFB0-EBCFB99F3BDE}"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9753092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USTAWIENIE BIURKA</a:t>
            </a:r>
            <a:endParaRPr lang="pl-PL" dirty="0"/>
          </a:p>
          <a:p>
            <a:pPr marL="230543" indent="-230543">
              <a:buAutoNum type="arabicPeriod"/>
            </a:pPr>
            <a:r>
              <a:rPr lang="pl-PL" b="1" dirty="0"/>
              <a:t>Wysokość</a:t>
            </a:r>
            <a:br>
              <a:rPr lang="pl-PL" dirty="0"/>
            </a:br>
            <a:r>
              <a:rPr lang="pl-PL" dirty="0"/>
              <a:t>Usiądź przy biurku na wyregulowanym krześle i sprawdź, czy wysokość blatu umożliwia Ci pracę z zachowaniem kąta prostego pomiędzy przedramionami a ramionami. Zazwyczaj jest to wysokość od 68 cm do 76 cm. Praca na klawiaturze wymaga zazwyczaj nieco niższego blatu niż odręczne pisanie lub rysowanie. Jeśli blat jest zbyt wysoki to rozważ zamontowanie wysuwanej półki na klawiaturę lub podnieś siedzisko krzesła, a pod nogi podstaw podnóżek</a:t>
            </a:r>
          </a:p>
          <a:p>
            <a:pPr defTabSz="922172">
              <a:defRPr/>
            </a:pPr>
            <a:r>
              <a:rPr lang="pl-PL" b="1" dirty="0"/>
              <a:t>2. Wszystko w zasięgu ręki</a:t>
            </a:r>
            <a:br>
              <a:rPr lang="pl-PL" b="1" dirty="0"/>
            </a:br>
            <a:r>
              <a:rPr lang="pl-PL" dirty="0"/>
              <a:t>Najważniejsze przybory, dokumenty, segregatory, długopisy i telefon powinny znajdować się na biurku w strefie „bliskiego zasięgu” - zasięgu ręki (w odległości 20 – 25 cm). Jeśli Twoje biurko nie posiada wysuwanej półki na klawiaturę to w strefie bliskiego zasięgu powinna znajdować się przede wszystkim klawiatura i myszka.</a:t>
            </a:r>
          </a:p>
          <a:p>
            <a:pPr defTabSz="922172">
              <a:defRPr/>
            </a:pPr>
            <a:r>
              <a:rPr lang="pl-PL" b="1" dirty="0"/>
              <a:t>3. Wszystko w zasięgu wzroku</a:t>
            </a:r>
            <a:br>
              <a:rPr lang="pl-PL" dirty="0"/>
            </a:br>
            <a:r>
              <a:rPr lang="pl-PL" dirty="0"/>
              <a:t>Najlepszym miejscem ustawienia monitora jest centrum pola widzenie. Konieczność ciągłego obracania głowy w kierunku monitora może prowadzić do napięcia mięśni ramion i karku.</a:t>
            </a:r>
          </a:p>
          <a:p>
            <a:pPr defTabSz="922172">
              <a:defRPr/>
            </a:pPr>
            <a:r>
              <a:rPr lang="pl-PL" b="1" dirty="0"/>
              <a:t>4. Przestrzeń na nogi</a:t>
            </a:r>
            <a:br>
              <a:rPr lang="pl-PL" dirty="0"/>
            </a:br>
            <a:r>
              <a:rPr lang="pl-PL" dirty="0"/>
              <a:t>Ważnym elementem prawidłowej postawy ciała w miejscu pracy jest wystarczająco dużo miejsca na wygodne ułożenie nóg.</a:t>
            </a:r>
          </a:p>
          <a:p>
            <a:pPr defTabSz="922172">
              <a:defRPr/>
            </a:pPr>
            <a:r>
              <a:rPr lang="pl-PL" b="1" dirty="0"/>
              <a:t>5. Odległość monitora od oczu</a:t>
            </a:r>
            <a:r>
              <a:rPr lang="pl-PL" dirty="0"/>
              <a:t> nie powinna być mniejsza niż 45 centymetrów.</a:t>
            </a:r>
          </a:p>
          <a:p>
            <a:pPr defTabSz="922172">
              <a:defRPr/>
            </a:pPr>
            <a:r>
              <a:rPr lang="pl-PL" b="1" dirty="0"/>
              <a:t>6. Kierunek patrzenia</a:t>
            </a:r>
            <a:br>
              <a:rPr lang="pl-PL" b="1" dirty="0"/>
            </a:br>
            <a:r>
              <a:rPr lang="pl-PL" dirty="0"/>
              <a:t>W stanach rozluźnienia zazwyczaj kierujmy wzrok w dół. Jeśli przez dłuższy czas kierunkiem patrzenia jest „na wprost” bądź „ w górę” może to prowadzić do napięcia mięśni i zmęczenia. Monitora powinien być ustawiony na takiej wysokości, aby patrząc „na wprost” Twój wzrok padał 2 – 5 cm powyżej górnej krawędzi monitora.</a:t>
            </a:r>
          </a:p>
          <a:p>
            <a:pPr defTabSz="922172">
              <a:defRPr/>
            </a:pPr>
            <a:endParaRPr lang="pl-PL" dirty="0"/>
          </a:p>
          <a:p>
            <a:pPr defTabSz="922172">
              <a:defRPr/>
            </a:pPr>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A9AB70-7758-4A61-BFB0-EBCFB99F3BDE}"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015290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230543" indent="-230543" defTabSz="922172">
              <a:buFontTx/>
              <a:buAutoNum type="arabicPeriod"/>
              <a:defRPr/>
            </a:pPr>
            <a:r>
              <a:rPr lang="pl-PL" dirty="0"/>
              <a:t>Górna krawędź Twojego monitora powinna być na poziomie oczu oraz bezpośrednio przed Tobą. </a:t>
            </a:r>
          </a:p>
          <a:p>
            <a:pPr marL="230543" indent="-230543" defTabSz="922172">
              <a:buFontTx/>
              <a:buAutoNum type="arabicPeriod"/>
              <a:defRPr/>
            </a:pPr>
            <a:r>
              <a:rPr lang="pl-PL" dirty="0"/>
              <a:t>Monitor powinien być oddalony na długość ramienia od Ciebie.</a:t>
            </a:r>
          </a:p>
          <a:p>
            <a:pPr defTabSz="922172">
              <a:defRPr/>
            </a:pPr>
            <a:r>
              <a:rPr lang="pl-PL" b="1" dirty="0"/>
              <a:t>Promieniowanie ekranu </a:t>
            </a:r>
            <a:r>
              <a:rPr lang="pl-PL" dirty="0"/>
              <a:t>- promieniowanie ekranu jest powodem zachwiania równowagi między jonami dodatnimi a jonami ujemnymi w powietrzu, przez zwiększenie się ilości jonów ujemnych. </a:t>
            </a:r>
          </a:p>
          <a:p>
            <a:pPr defTabSz="922172">
              <a:defRPr/>
            </a:pPr>
            <a:r>
              <a:rPr lang="pl-PL" dirty="0"/>
              <a:t>Przeciwdziałamy tym zjawiskom przez stosowanie drewnianych podłóg, boazerii, oraz przez umieszczanie w pomieszczeniu roślin. </a:t>
            </a:r>
          </a:p>
          <a:p>
            <a:pPr defTabSz="922172">
              <a:defRPr/>
            </a:pPr>
            <a:r>
              <a:rPr lang="pl-PL" dirty="0"/>
              <a:t>Jednymi z najlepszych roślin są: paproć, geranium, tuja pokojowa, jałowiec karłowaty, aloes, trzykrotka. </a:t>
            </a:r>
          </a:p>
          <a:p>
            <a:pPr defTabSz="922172">
              <a:defRPr/>
            </a:pPr>
            <a:r>
              <a:rPr lang="pl-PL" dirty="0"/>
              <a:t>Zalecanym i efektywnym sposobem tworzenia dobrego mikroklimatu jest sztuczna jonizacja powietrza. </a:t>
            </a:r>
          </a:p>
          <a:p>
            <a:pPr defTabSz="922172">
              <a:defRPr/>
            </a:pPr>
            <a:r>
              <a:rPr lang="pl-PL" dirty="0"/>
              <a:t>Jonizatory umieszczamy w odległości 1 do 2 m od stanowiska pracy i uruchamiamy na krótkie 60 do 110 minutowe okresy z 2 godzinnymi przerwami w pracy jonizatora. </a:t>
            </a:r>
          </a:p>
          <a:p>
            <a:pPr defTabSz="922172">
              <a:defRPr/>
            </a:pPr>
            <a:r>
              <a:rPr lang="pl-PL" b="1" dirty="0"/>
              <a:t>Podrażnienia skóry i alergie </a:t>
            </a:r>
            <a:r>
              <a:rPr lang="pl-PL" dirty="0"/>
              <a:t>- wywołuje je kontakt skóry z dodatnio naładowanymi cząstkami kurzu odpychanymi przez monitory oraz wypychanymi z jednostek centralnych komputerów przez ich wentylatory w kierunku operatora. </a:t>
            </a:r>
          </a:p>
          <a:p>
            <a:pPr defTabSz="922172">
              <a:defRPr/>
            </a:pPr>
            <a:r>
              <a:rPr lang="pl-PL" dirty="0"/>
              <a:t>Objawami to podrażnienia skóry i alergie.</a:t>
            </a:r>
          </a:p>
          <a:p>
            <a:r>
              <a:rPr lang="pl-PL" b="1" dirty="0" err="1"/>
              <a:t>Elektrosmog</a:t>
            </a:r>
            <a:r>
              <a:rPr lang="pl-PL" b="1" dirty="0"/>
              <a:t>  </a:t>
            </a:r>
            <a:r>
              <a:rPr lang="pl-PL" dirty="0"/>
              <a:t>- poza wymienionymi wyżej alergiami i podrażnieniami dokładnie nie poznano pełnego zakresu jego negatywnego oddziaływania. </a:t>
            </a:r>
          </a:p>
          <a:p>
            <a:r>
              <a:rPr lang="pl-PL" dirty="0"/>
              <a:t>W starszych typach monitorów nie istnieje żadna skuteczna możliwość ograniczenia szkodliwego oddziaływania tych monitorów i należy je wymieniać na jednostki nowe i bezpieczne. </a:t>
            </a:r>
          </a:p>
          <a:p>
            <a:pPr marL="230543" indent="-230543" defTabSz="922172">
              <a:buFontTx/>
              <a:buAutoNum type="arabicPeriod"/>
              <a:defRPr/>
            </a:pPr>
            <a:endParaRPr lang="pl-PL" dirty="0"/>
          </a:p>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A9AB70-7758-4A61-BFB0-EBCFB99F3BDE}"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10494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247C64-CF29-4118-92D9-2A54CF306101}" type="slidenum">
              <a:rPr lang="pl-PL"/>
              <a:pPr/>
              <a:t>8</a:t>
            </a:fld>
            <a:endParaRPr lang="pl-PL"/>
          </a:p>
        </p:txBody>
      </p:sp>
      <p:sp>
        <p:nvSpPr>
          <p:cNvPr id="60418" name="Rectangle 2"/>
          <p:cNvSpPr>
            <a:spLocks noGrp="1" noRot="1" noChangeAspect="1" noChangeArrowheads="1" noTextEdit="1"/>
          </p:cNvSpPr>
          <p:nvPr>
            <p:ph type="sldImg"/>
          </p:nvPr>
        </p:nvSpPr>
        <p:spPr>
          <a:xfrm>
            <a:off x="941388" y="750888"/>
            <a:ext cx="5000625" cy="3751262"/>
          </a:xfrm>
          <a:ln/>
        </p:spPr>
      </p:sp>
      <p:sp>
        <p:nvSpPr>
          <p:cNvPr id="60419"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270455838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Syndromu </a:t>
            </a:r>
            <a:r>
              <a:rPr lang="pl-PL" b="1" dirty="0" err="1"/>
              <a:t>Sicca</a:t>
            </a:r>
            <a:r>
              <a:rPr lang="pl-PL" b="1" dirty="0"/>
              <a:t> </a:t>
            </a:r>
          </a:p>
          <a:p>
            <a:r>
              <a:rPr lang="pl-PL" dirty="0"/>
              <a:t>Podczas 8 godzin wpatrywania się w monitor oczy operatora wykonują około 30 tys. ruchów. </a:t>
            </a:r>
          </a:p>
          <a:p>
            <a:r>
              <a:rPr lang="pl-PL" dirty="0"/>
              <a:t>Oczy są suche, piekące i przekrwione. </a:t>
            </a:r>
          </a:p>
          <a:p>
            <a:r>
              <a:rPr lang="pl-PL" dirty="0"/>
              <a:t>Przy dodatkowym skumulowaniu braku ostrości, nadmiernej jaskrawości oraz migotania obrazu monitora, spada częstotliwość mrugania powiekami i zwilżania oczu. </a:t>
            </a:r>
          </a:p>
          <a:p>
            <a:r>
              <a:rPr lang="pl-PL" dirty="0"/>
              <a:t>Jest to pierwszy objaw Syndromu </a:t>
            </a:r>
            <a:r>
              <a:rPr lang="pl-PL" dirty="0" err="1"/>
              <a:t>Sicca</a:t>
            </a:r>
            <a:r>
              <a:rPr lang="pl-PL" dirty="0"/>
              <a:t> którego objawami jest wysychanie i zmętnienie rogówki oraz stopniowa utrata wzroku</a:t>
            </a:r>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A9AB70-7758-4A61-BFB0-EBCFB99F3BDE}"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4846556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Myszka </a:t>
            </a:r>
            <a:r>
              <a:rPr lang="pl-PL" dirty="0"/>
              <a:t>- osoby często korzystające z myszki mogą nadwerężyć dłoń. </a:t>
            </a:r>
          </a:p>
          <a:p>
            <a:r>
              <a:rPr lang="pl-PL" dirty="0"/>
              <a:t>Skutkiem nadwerężenia jest zmęczenie lub schorzenia dłoni, ramienia i barku. </a:t>
            </a:r>
          </a:p>
          <a:p>
            <a:r>
              <a:rPr lang="pl-PL" dirty="0"/>
              <a:t>Długie jednorodne obciążenie mechaniczne wywołuje podrażnienie oraz ból przedramienia i nadgarstka. </a:t>
            </a:r>
          </a:p>
          <a:p>
            <a:r>
              <a:rPr lang="pl-PL" dirty="0"/>
              <a:t>Dlatego cała dłoń od kciuka po końce palców powinna leżeć wygodnie na myszy. </a:t>
            </a:r>
          </a:p>
          <a:p>
            <a:r>
              <a:rPr lang="pl-PL" dirty="0"/>
              <a:t>Część myszki, na której leży ręka winna być wypukła, a przednia część musi być niższa od tylnej. </a:t>
            </a:r>
          </a:p>
          <a:p>
            <a:r>
              <a:rPr lang="pl-PL" dirty="0"/>
              <a:t>Osoby redagujące teksty oraz internauci winni kupować myszki z rolką przewijającą tekst. </a:t>
            </a:r>
          </a:p>
          <a:p>
            <a:r>
              <a:rPr lang="pl-PL" dirty="0"/>
              <a:t>Z upływem czasu kulka myszki obraca się gorzej z powodu nagromadzenia się kurzu. </a:t>
            </a:r>
          </a:p>
          <a:p>
            <a:r>
              <a:rPr lang="pl-PL" dirty="0"/>
              <a:t>Dlatego mysz należy regularnie rozkręcać i wyczyścić kurz wewnątrz obudowy oraz samą kulkę, suchą niepylącą szmatką</a:t>
            </a:r>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A9AB70-7758-4A61-BFB0-EBCFB99F3BDE}"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7457718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b="1" dirty="0"/>
              <a:t>Podnóżek </a:t>
            </a:r>
            <a:r>
              <a:rPr lang="pl-PL" dirty="0"/>
              <a:t>- nie należy do obowiązkowego i standardowego wyposażenia stanowiska pracy. </a:t>
            </a:r>
          </a:p>
          <a:p>
            <a:r>
              <a:rPr lang="pl-PL" dirty="0"/>
              <a:t>Jest stosowanym w momencie wyposażenia stanowisk pracy w biurka, na których są ustawione monitory, które nie posiadają regulacji wysokości. </a:t>
            </a:r>
          </a:p>
          <a:p>
            <a:r>
              <a:rPr lang="pl-PL" dirty="0"/>
              <a:t>Podnóżek mając regulowaną wysokość, zapewnia wygodną pozycję nóg podczas pracy. </a:t>
            </a:r>
          </a:p>
          <a:p>
            <a:r>
              <a:rPr lang="pl-PL" dirty="0"/>
              <a:t>Minimalne wymiary podnóżka wynoszą 30 x 40 cm a jego kąt pochylenia powinien być regulowanym w zakresie od 0 do 25</a:t>
            </a:r>
            <a:r>
              <a:rPr lang="pl-PL" baseline="30000" dirty="0"/>
              <a:t>0</a:t>
            </a:r>
            <a:r>
              <a:rPr lang="pl-PL" dirty="0"/>
              <a:t>. </a:t>
            </a:r>
          </a:p>
          <a:p>
            <a:r>
              <a:rPr lang="pl-PL" dirty="0"/>
              <a:t>Powinien posiadać możliwość ustawiania kąta pochylenia przez pracownika z pozycji siedzącej. </a:t>
            </a:r>
          </a:p>
          <a:p>
            <a:r>
              <a:rPr lang="pl-PL" dirty="0"/>
              <a:t>Powinien być pokryty tworzywem niepowodującym ślizgania się i posiadającego małą przewodność cieplną. </a:t>
            </a:r>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9A9AB70-7758-4A61-BFB0-EBCFB99F3BDE}"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3602180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276A8EE-9287-498C-99D8-9882B530ADA9}"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pl-PL"/>
              <a:t>Bla bla</a:t>
            </a:r>
          </a:p>
          <a:p>
            <a:endParaRPr lang="pl-PL"/>
          </a:p>
        </p:txBody>
      </p:sp>
    </p:spTree>
    <p:extLst>
      <p:ext uri="{BB962C8B-B14F-4D97-AF65-F5344CB8AC3E}">
        <p14:creationId xmlns:p14="http://schemas.microsoft.com/office/powerpoint/2010/main" val="181567459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4CE713-B52C-499F-B161-30D1762A0728}"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pl-PL" b="1"/>
              <a:t>Rób wdech podczas uciskania i wydech po zwolnieniu ucisku.</a:t>
            </a:r>
          </a:p>
          <a:p>
            <a:endParaRPr lang="pl-PL" b="1"/>
          </a:p>
        </p:txBody>
      </p:sp>
    </p:spTree>
    <p:extLst>
      <p:ext uri="{BB962C8B-B14F-4D97-AF65-F5344CB8AC3E}">
        <p14:creationId xmlns:p14="http://schemas.microsoft.com/office/powerpoint/2010/main" val="3332513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54E6999-5453-486F-8259-17ECA113DB9A}"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04184047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E2761A0-0A2B-4E32-85A1-CBB41C579176}"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xfrm>
            <a:off x="1333713" y="3268863"/>
            <a:ext cx="7668842" cy="3096816"/>
          </a:xfrm>
        </p:spPr>
        <p:txBody>
          <a:bodyPr/>
          <a:lstStyle/>
          <a:p>
            <a:pPr algn="just">
              <a:spcAft>
                <a:spcPts val="610"/>
              </a:spcAft>
            </a:pPr>
            <a:endParaRPr lang="pl-PL" b="1"/>
          </a:p>
        </p:txBody>
      </p:sp>
    </p:spTree>
    <p:extLst>
      <p:ext uri="{BB962C8B-B14F-4D97-AF65-F5344CB8AC3E}">
        <p14:creationId xmlns:p14="http://schemas.microsoft.com/office/powerpoint/2010/main" val="351635047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A4DA830-602D-430B-9BA0-B32F0A407B28}"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pPr algn="just"/>
            <a:endParaRPr lang="pl-PL"/>
          </a:p>
          <a:p>
            <a:pPr lvl="1" algn="just"/>
            <a:endParaRPr lang="pl-PL"/>
          </a:p>
          <a:p>
            <a:endParaRPr lang="pl-PL"/>
          </a:p>
        </p:txBody>
      </p:sp>
    </p:spTree>
    <p:extLst>
      <p:ext uri="{BB962C8B-B14F-4D97-AF65-F5344CB8AC3E}">
        <p14:creationId xmlns:p14="http://schemas.microsoft.com/office/powerpoint/2010/main" val="17356993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6C5785C-2AA7-409A-A1BD-F2A891A06E2E}" type="slidenum">
              <a:rPr kumimoji="0" lang="pl-PL"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123</a:t>
            </a:fld>
            <a:endParaRPr kumimoji="0" lang="pl-PL"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a:xfrm>
            <a:off x="917575" y="4751348"/>
            <a:ext cx="5581915" cy="4501277"/>
          </a:xfrm>
        </p:spPr>
        <p:txBody>
          <a:bodyPr/>
          <a:lstStyle/>
          <a:p>
            <a:pPr algn="just"/>
            <a:endParaRPr lang="pl-PL"/>
          </a:p>
        </p:txBody>
      </p:sp>
    </p:spTree>
    <p:extLst>
      <p:ext uri="{BB962C8B-B14F-4D97-AF65-F5344CB8AC3E}">
        <p14:creationId xmlns:p14="http://schemas.microsoft.com/office/powerpoint/2010/main" val="44841865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8580FE1-7091-4C11-9C3B-62E7B0462E66}" type="slidenum">
              <a:rPr kumimoji="0" lang="pl-PL" sz="13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124</a:t>
            </a:fld>
            <a:endParaRPr kumimoji="0" lang="pl-PL" sz="13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a:xfrm>
            <a:off x="535252" y="4751348"/>
            <a:ext cx="5581915" cy="4501277"/>
          </a:xfrm>
        </p:spPr>
        <p:txBody>
          <a:bodyPr/>
          <a:lstStyle/>
          <a:p>
            <a:pPr algn="just"/>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440F5A-2D67-4788-8DC5-97430119EAE6}" type="slidenum">
              <a:rPr lang="pl-PL"/>
              <a:pPr/>
              <a:t>9</a:t>
            </a:fld>
            <a:endParaRPr lang="pl-PL"/>
          </a:p>
        </p:txBody>
      </p:sp>
      <p:sp>
        <p:nvSpPr>
          <p:cNvPr id="62466" name="Rectangle 2"/>
          <p:cNvSpPr>
            <a:spLocks noGrp="1" noRot="1" noChangeAspect="1" noChangeArrowheads="1" noTextEdit="1"/>
          </p:cNvSpPr>
          <p:nvPr>
            <p:ph type="sldImg"/>
          </p:nvPr>
        </p:nvSpPr>
        <p:spPr>
          <a:xfrm>
            <a:off x="941388" y="750888"/>
            <a:ext cx="5000625" cy="3751262"/>
          </a:xfrm>
          <a:ln/>
        </p:spPr>
      </p:sp>
      <p:sp>
        <p:nvSpPr>
          <p:cNvPr id="62467"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66866631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51E694-1AF1-4C13-8F61-1733867234C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pl-PL" b="1" dirty="0" err="1"/>
              <a:t>Tytyk</a:t>
            </a:r>
            <a:r>
              <a:rPr lang="pl-PL" b="1" dirty="0"/>
              <a:t> E.: Metodologia projektowania ergonomicznego w budowie maszyn. </a:t>
            </a:r>
            <a:r>
              <a:rPr lang="pl-PL" dirty="0"/>
              <a:t>Nazwę: elementarny system człowiek–obiekt techniczny przyjęto dla systemu złożonego z jednego człowieka oraz określonej liczby i rodzajów środków technicznych, którymi on posługuje się przy wykonywaniu zaplanowanego zadania w określonym czasie i w określony sposób. Elementarność systemu – jako cecha jego struktury – polega na tym, że pozbawienie go dowolnego elementu narusza jego zdolność do wykonywania zaplanowanych zadań. Elementarne systemy człowiek–obiekt techniczny mogą różnić się znacznie pod względem np.:</a:t>
            </a:r>
          </a:p>
          <a:p>
            <a:r>
              <a:rPr lang="pl-PL" dirty="0"/>
              <a:t>               zakresu i stopnia trudności (lub złożoności) wykonywanych zadań</a:t>
            </a:r>
          </a:p>
          <a:p>
            <a:r>
              <a:rPr lang="pl-PL" dirty="0"/>
              <a:t>               intensywności wpływu na otoczenie (zwłaszcza na czynniki środowiska fizycznego, chemicznego i biologicznego)</a:t>
            </a:r>
          </a:p>
          <a:p>
            <a:r>
              <a:rPr lang="pl-PL" dirty="0"/>
              <a:t>               siły powiązań z innymi systemami elementarnymi</a:t>
            </a:r>
          </a:p>
          <a:p>
            <a:r>
              <a:rPr lang="pl-PL" dirty="0"/>
              <a:t>               znaczenia dla działania </a:t>
            </a:r>
            <a:r>
              <a:rPr lang="pl-PL" dirty="0" err="1"/>
              <a:t>nadsystemu</a:t>
            </a:r>
            <a:r>
              <a:rPr lang="pl-PL" dirty="0"/>
              <a:t> itp. </a:t>
            </a:r>
          </a:p>
          <a:p>
            <a:r>
              <a:rPr lang="pl-PL" dirty="0"/>
              <a:t>Praktycznie każdy system elementarny może być utożsamiany ze stanowiskiem pracy, jeżeli rozważania dotyczą zawodowej działalności człowieka. Można powiedzieć, że koniecznym i dostatecznym warunkiem istnienia systemu elementarnego jest obecność człowieka wykonującego określone zadanie, gdyż z punktu widzenia ergonomii tylko takie obiekty są przedmiotem jej zainteresowania. Dla różnych technologii i różnych poziomów mechanizacji i automatyzacji prac określić można trzy typy elementarnych systemów: </a:t>
            </a:r>
          </a:p>
          <a:p>
            <a:pPr>
              <a:buFontTx/>
              <a:buChar char="•"/>
            </a:pPr>
            <a:r>
              <a:rPr lang="pl-PL" dirty="0"/>
              <a:t>człowiek–obiekt techniczny:</a:t>
            </a:r>
          </a:p>
          <a:p>
            <a:pPr>
              <a:buFontTx/>
              <a:buChar char="•"/>
            </a:pPr>
            <a:r>
              <a:rPr lang="pl-PL" dirty="0"/>
              <a:t>systemy złożone z jednego człowieka i jednej maszyny (narzędzia), np. tokarz przy tokarce, kowal przy młocie, kierowca w kabinie pojazdu, człowiek przy komputerze</a:t>
            </a:r>
          </a:p>
          <a:p>
            <a:pPr>
              <a:buFontTx/>
              <a:buChar char="•"/>
            </a:pPr>
            <a:r>
              <a:rPr lang="pl-PL" dirty="0"/>
              <a:t>systemy złożone z człowieka i fragmentu większego urządzenia technicznego, np. robotnik pracujący przy montażowej linii potokowej lub zagregowanej obrabiarce</a:t>
            </a:r>
          </a:p>
          <a:p>
            <a:pPr>
              <a:buFontTx/>
              <a:buChar char="•"/>
            </a:pPr>
            <a:r>
              <a:rPr lang="pl-PL" dirty="0"/>
              <a:t>systemy złożone z jednego człowieka i większej liczby pojedynczych, jednocześnie pracujących maszyn, np. robotnik nadzorujący pracę automatów tokarskich. </a:t>
            </a:r>
          </a:p>
          <a:p>
            <a:r>
              <a:rPr lang="pl-PL" b="1" dirty="0" err="1"/>
              <a:t>Barker</a:t>
            </a:r>
            <a:r>
              <a:rPr lang="pl-PL" b="1" dirty="0"/>
              <a:t> R., Longman C.: Modelowanie funkcji i procesów WNT Warszawa 1996 s 191-195</a:t>
            </a:r>
          </a:p>
          <a:p>
            <a:r>
              <a:rPr lang="pl-PL" dirty="0"/>
              <a:t>System to zdefiniowana współdziałająca kolekcja faktów, procedur i procesów, łącznie z organizacją ludzi, maszyn, różnych mechanizmów i innych zasobów, które te procedury wykonują.</a:t>
            </a:r>
          </a:p>
          <a:p>
            <a:r>
              <a:rPr lang="pl-PL" dirty="0"/>
              <a:t>Proces to definicja sposobu wykonywania przez system jednej lub więcej funkcji.</a:t>
            </a:r>
          </a:p>
        </p:txBody>
      </p:sp>
    </p:spTree>
    <p:extLst>
      <p:ext uri="{BB962C8B-B14F-4D97-AF65-F5344CB8AC3E}">
        <p14:creationId xmlns:p14="http://schemas.microsoft.com/office/powerpoint/2010/main" val="332292253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51E694-1AF1-4C13-8F61-1733867234C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r>
              <a:rPr lang="pl-PL" b="1" dirty="0" err="1"/>
              <a:t>Tytyk</a:t>
            </a:r>
            <a:r>
              <a:rPr lang="pl-PL" b="1" dirty="0"/>
              <a:t> E.: Metodologia projektowania ergonomicznego w budowie maszyn. </a:t>
            </a:r>
            <a:r>
              <a:rPr lang="pl-PL" dirty="0"/>
              <a:t>Nazwę: elementarny system człowiek–obiekt techniczny przyjęto dla systemu złożonego z jednego człowieka oraz określonej liczby i rodzajów środków technicznych, którymi on posługuje się przy wykonywaniu zaplanowanego zadania w określonym czasie i w określony sposób. Elementarność systemu – jako cecha jego struktury – polega na tym, że pozbawienie go dowolnego elementu narusza jego zdolność do wykonywania zaplanowanych zadań. Elementarne systemy człowiek–obiekt techniczny mogą różnić się znacznie pod względem np.:</a:t>
            </a:r>
          </a:p>
          <a:p>
            <a:r>
              <a:rPr lang="pl-PL" dirty="0"/>
              <a:t>               zakresu i stopnia trudności (lub złożoności) wykonywanych zadań</a:t>
            </a:r>
          </a:p>
          <a:p>
            <a:r>
              <a:rPr lang="pl-PL" dirty="0"/>
              <a:t>               intensywności wpływu na otoczenie (zwłaszcza na czynniki środowiska fizycznego, chemicznego i biologicznego)</a:t>
            </a:r>
          </a:p>
          <a:p>
            <a:r>
              <a:rPr lang="pl-PL" dirty="0"/>
              <a:t>               siły powiązań z innymi systemami elementarnymi</a:t>
            </a:r>
          </a:p>
          <a:p>
            <a:r>
              <a:rPr lang="pl-PL" dirty="0"/>
              <a:t>               znaczenia dla działania </a:t>
            </a:r>
            <a:r>
              <a:rPr lang="pl-PL" dirty="0" err="1"/>
              <a:t>nadsystemu</a:t>
            </a:r>
            <a:r>
              <a:rPr lang="pl-PL" dirty="0"/>
              <a:t> itp. </a:t>
            </a:r>
          </a:p>
          <a:p>
            <a:r>
              <a:rPr lang="pl-PL" dirty="0"/>
              <a:t>Praktycznie każdy system elementarny może być utożsamiany ze stanowiskiem pracy, jeżeli rozważania dotyczą zawodowej działalności człowieka. Można powiedzieć, że koniecznym i dostatecznym warunkiem istnienia systemu elementarnego jest obecność człowieka wykonującego określone zadanie, gdyż z punktu widzenia ergonomii tylko takie obiekty są przedmiotem jej zainteresowania. Dla różnych technologii i różnych poziomów mechanizacji i automatyzacji prac określić można trzy typy elementarnych systemów: </a:t>
            </a:r>
          </a:p>
          <a:p>
            <a:pPr>
              <a:buFontTx/>
              <a:buChar char="•"/>
            </a:pPr>
            <a:r>
              <a:rPr lang="pl-PL" dirty="0"/>
              <a:t>człowiek–obiekt techniczny:</a:t>
            </a:r>
          </a:p>
          <a:p>
            <a:pPr>
              <a:buFontTx/>
              <a:buChar char="•"/>
            </a:pPr>
            <a:r>
              <a:rPr lang="pl-PL" dirty="0"/>
              <a:t>systemy złożone z jednego człowieka i jednej maszyny (narzędzia), np. tokarz przy tokarce, kowal przy młocie, kierowca w kabinie pojazdu, człowiek przy komputerze</a:t>
            </a:r>
          </a:p>
          <a:p>
            <a:pPr>
              <a:buFontTx/>
              <a:buChar char="•"/>
            </a:pPr>
            <a:r>
              <a:rPr lang="pl-PL" dirty="0"/>
              <a:t>systemy złożone z człowieka i fragmentu większego urządzenia technicznego, np. robotnik pracujący przy montażowej linii potokowej lub zagregowanej obrabiarce</a:t>
            </a:r>
          </a:p>
          <a:p>
            <a:pPr>
              <a:buFontTx/>
              <a:buChar char="•"/>
            </a:pPr>
            <a:r>
              <a:rPr lang="pl-PL" dirty="0"/>
              <a:t>systemy złożone z jednego człowieka i większej liczby pojedynczych, jednocześnie pracujących maszyn, np. robotnik nadzorujący pracę automatów tokarskich. </a:t>
            </a:r>
          </a:p>
          <a:p>
            <a:r>
              <a:rPr lang="pl-PL" b="1" dirty="0" err="1"/>
              <a:t>Barker</a:t>
            </a:r>
            <a:r>
              <a:rPr lang="pl-PL" b="1" dirty="0"/>
              <a:t> R., Longman C.: Modelowanie funkcji i procesów WNT Warszawa 1996 s 191-195</a:t>
            </a:r>
          </a:p>
          <a:p>
            <a:r>
              <a:rPr lang="pl-PL" dirty="0"/>
              <a:t>System to zdefiniowana współdziałająca kolekcja faktów, procedur i procesów, łącznie z organizacją ludzi, maszyn, różnych mechanizmów i innych zasobów, które te procedury wykonują.</a:t>
            </a:r>
          </a:p>
          <a:p>
            <a:r>
              <a:rPr lang="pl-PL" dirty="0"/>
              <a:t>Proces to definicja sposobu wykonywania przez system jednej lub więcej funkcji.</a:t>
            </a:r>
          </a:p>
        </p:txBody>
      </p:sp>
    </p:spTree>
    <p:extLst>
      <p:ext uri="{BB962C8B-B14F-4D97-AF65-F5344CB8AC3E}">
        <p14:creationId xmlns:p14="http://schemas.microsoft.com/office/powerpoint/2010/main" val="222579383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17C828-FF1F-4B4E-9920-7776E1C9B301}"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just"/>
            <a:endParaRPr lang="pl-PL"/>
          </a:p>
          <a:p>
            <a:endParaRPr lang="pl-PL"/>
          </a:p>
        </p:txBody>
      </p:sp>
    </p:spTree>
    <p:extLst>
      <p:ext uri="{BB962C8B-B14F-4D97-AF65-F5344CB8AC3E}">
        <p14:creationId xmlns:p14="http://schemas.microsoft.com/office/powerpoint/2010/main" val="386274180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17C828-FF1F-4B4E-9920-7776E1C9B301}"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algn="just"/>
            <a:endParaRPr lang="pl-PL"/>
          </a:p>
          <a:p>
            <a:endParaRPr lang="pl-PL"/>
          </a:p>
        </p:txBody>
      </p:sp>
    </p:spTree>
    <p:extLst>
      <p:ext uri="{BB962C8B-B14F-4D97-AF65-F5344CB8AC3E}">
        <p14:creationId xmlns:p14="http://schemas.microsoft.com/office/powerpoint/2010/main" val="2453205369"/>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C51E694-1AF1-4C13-8F61-1733867234C7}"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pl-PL" dirty="0"/>
          </a:p>
        </p:txBody>
      </p:sp>
    </p:spTree>
    <p:extLst>
      <p:ext uri="{BB962C8B-B14F-4D97-AF65-F5344CB8AC3E}">
        <p14:creationId xmlns:p14="http://schemas.microsoft.com/office/powerpoint/2010/main" val="393007929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BAA32-D673-4D7D-B2F6-70C5609B46E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555715" y="3268863"/>
            <a:ext cx="8780268" cy="3440907"/>
          </a:xfrm>
        </p:spPr>
        <p:txBody>
          <a:bodyPr/>
          <a:lstStyle/>
          <a:p>
            <a:pPr algn="just">
              <a:spcAft>
                <a:spcPts val="610"/>
              </a:spcAft>
            </a:pPr>
            <a:endParaRPr lang="pl-PL" b="1"/>
          </a:p>
        </p:txBody>
      </p:sp>
    </p:spTree>
    <p:extLst>
      <p:ext uri="{BB962C8B-B14F-4D97-AF65-F5344CB8AC3E}">
        <p14:creationId xmlns:p14="http://schemas.microsoft.com/office/powerpoint/2010/main" val="27263557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4060231-6674-4960-970B-02E4C01ADF8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2466" name="Rectangle 2"/>
          <p:cNvSpPr>
            <a:spLocks noGrp="1" noRot="1" noChangeAspect="1" noChangeArrowheads="1" noTextEdit="1"/>
          </p:cNvSpPr>
          <p:nvPr>
            <p:ph type="sldImg"/>
          </p:nvPr>
        </p:nvSpPr>
        <p:spPr>
          <a:xfrm>
            <a:off x="3284538" y="520700"/>
            <a:ext cx="3468687" cy="2600325"/>
          </a:xfrm>
          <a:ln/>
        </p:spPr>
      </p:sp>
      <p:sp>
        <p:nvSpPr>
          <p:cNvPr id="62467" name="Rectangle 3"/>
          <p:cNvSpPr>
            <a:spLocks noGrp="1" noChangeArrowheads="1"/>
          </p:cNvSpPr>
          <p:nvPr>
            <p:ph type="body" idx="1"/>
          </p:nvPr>
        </p:nvSpPr>
        <p:spPr/>
        <p:txBody>
          <a:bodyPr/>
          <a:lstStyle/>
          <a:p>
            <a:pPr>
              <a:lnSpc>
                <a:spcPct val="90000"/>
              </a:lnSpc>
            </a:pPr>
            <a:r>
              <a:rPr lang="pl-PL" b="1"/>
              <a:t>Rutkowska J.: Podej</a:t>
            </a:r>
            <a:r>
              <a:rPr lang="pl-PL"/>
              <a:t>ś</a:t>
            </a:r>
            <a:r>
              <a:rPr lang="pl-PL" b="1"/>
              <a:t>cie procesowe a technologia informatyczna według metodologii ARIS i ADONIS</a:t>
            </a:r>
            <a:endParaRPr lang="pl-PL"/>
          </a:p>
          <a:p>
            <a:pPr>
              <a:lnSpc>
                <a:spcPct val="90000"/>
              </a:lnSpc>
            </a:pPr>
            <a:r>
              <a:rPr lang="pl-PL"/>
              <a:t>Na polskim rynku dostępnych jest szereg narzędzi wspierających i umożliwiających wdrożenie zarządzania procesowego różniących się przede wszystkim funkcjonalnością, ponadto jako inne istotne cechy różnicujące należy wymienić:</a:t>
            </a:r>
          </a:p>
          <a:p>
            <a:pPr>
              <a:lnSpc>
                <a:spcPct val="90000"/>
              </a:lnSpc>
            </a:pPr>
            <a:r>
              <a:rPr lang="pl-PL"/>
              <a:t>·  stosowane metody modelowania i łatwość modelowania,</a:t>
            </a:r>
          </a:p>
          <a:p>
            <a:pPr>
              <a:lnSpc>
                <a:spcPct val="90000"/>
              </a:lnSpc>
            </a:pPr>
            <a:r>
              <a:rPr lang="pl-PL"/>
              <a:t>·  możliwość generowania informacji w różnych formatach HTML, XML, PDF,</a:t>
            </a:r>
          </a:p>
          <a:p>
            <a:pPr>
              <a:lnSpc>
                <a:spcPct val="90000"/>
              </a:lnSpc>
            </a:pPr>
            <a:r>
              <a:rPr lang="pl-PL"/>
              <a:t>·  kompatybilność z pakietami biurowymi np. MS Office,</a:t>
            </a:r>
          </a:p>
          <a:p>
            <a:pPr>
              <a:lnSpc>
                <a:spcPct val="90000"/>
              </a:lnSpc>
            </a:pPr>
            <a:r>
              <a:rPr lang="pl-PL"/>
              <a:t>·  możliwość wymiany danych z innymi narzędziami lub systemami informatycznymi np. narzędziami typu CASE, systemami WorkFlow, zintegrowanymi systemami informatycznymi,</a:t>
            </a:r>
          </a:p>
          <a:p>
            <a:pPr>
              <a:lnSpc>
                <a:spcPct val="90000"/>
              </a:lnSpc>
            </a:pPr>
            <a:r>
              <a:rPr lang="pl-PL"/>
              <a:t>·  możliwość pracy grupowej.</a:t>
            </a:r>
          </a:p>
          <a:p>
            <a:pPr>
              <a:lnSpc>
                <a:spcPct val="90000"/>
              </a:lnSpc>
            </a:pPr>
            <a:r>
              <a:rPr lang="pl-PL"/>
              <a:t>Podstawowe narzędzia analizy i projektowania procesów biznesowych, których główne zadanie to wizualizacja, gromadzenie oraz przetwarzanie informacji o składnikach i funkcjonowaniu firm, dostępne także w programach z grupy modelowanie i symulacja to, w przypadku produktów firmy IDS Scheer ARIS Easy Design, ARIS Web Designer oraz ARIS Toolset, natomiast dla programu ADONIS® to moduły Modelowanie i Analiza.</a:t>
            </a:r>
          </a:p>
        </p:txBody>
      </p:sp>
    </p:spTree>
    <p:extLst>
      <p:ext uri="{BB962C8B-B14F-4D97-AF65-F5344CB8AC3E}">
        <p14:creationId xmlns:p14="http://schemas.microsoft.com/office/powerpoint/2010/main" val="296877729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75F8916-6EDB-43BC-B467-E9133DDA4843}"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4210" name="Rectangle 2"/>
          <p:cNvSpPr>
            <a:spLocks noGrp="1" noRot="1" noChangeAspect="1" noChangeArrowheads="1" noTextEdit="1"/>
          </p:cNvSpPr>
          <p:nvPr>
            <p:ph type="sldImg"/>
          </p:nvPr>
        </p:nvSpPr>
        <p:spPr>
          <a:xfrm>
            <a:off x="3284538" y="520700"/>
            <a:ext cx="3468687" cy="2600325"/>
          </a:xfrm>
          <a:ln/>
        </p:spPr>
      </p:sp>
      <p:sp>
        <p:nvSpPr>
          <p:cNvPr id="94211" name="Rectangle 3"/>
          <p:cNvSpPr>
            <a:spLocks noGrp="1" noChangeArrowheads="1"/>
          </p:cNvSpPr>
          <p:nvPr>
            <p:ph type="body" idx="1"/>
          </p:nvPr>
        </p:nvSpPr>
        <p:spPr/>
        <p:txBody>
          <a:bodyPr/>
          <a:lstStyle/>
          <a:p>
            <a:r>
              <a:rPr lang="pl-PL" b="1"/>
              <a:t>BPMS </a:t>
            </a:r>
          </a:p>
          <a:p>
            <a:r>
              <a:rPr lang="pl-PL"/>
              <a:t>Paradygmat BPMS definiuje zbiór reguł całościowego zarządzania procesami biznesowymi, poczynając od płaszczyzny decyzji strategicznych, poprzez kształtowanie procesów biznesowych, ich wdrażanie i kontrolę przebiegu, aż po ocenę przedsiębiorstwa.</a:t>
            </a:r>
          </a:p>
          <a:p>
            <a:r>
              <a:rPr lang="pl-PL"/>
              <a:t>Podstawowe elementy procesowego podejścia do funkcjonowania przedsiębiorstwa: </a:t>
            </a:r>
          </a:p>
          <a:p>
            <a:r>
              <a:rPr lang="pl-PL"/>
              <a:t>W podejściu procesowym przedsiębiorstwo składa się z czterech głównych elementów: </a:t>
            </a:r>
          </a:p>
          <a:p>
            <a:pPr>
              <a:buFontTx/>
              <a:buChar char="•"/>
            </a:pPr>
            <a:r>
              <a:rPr lang="pl-PL"/>
              <a:t>produktów </a:t>
            </a:r>
          </a:p>
          <a:p>
            <a:pPr>
              <a:buFontTx/>
              <a:buChar char="•"/>
            </a:pPr>
            <a:r>
              <a:rPr lang="pl-PL"/>
              <a:t>procesów biznesowych </a:t>
            </a:r>
          </a:p>
          <a:p>
            <a:pPr>
              <a:buFontTx/>
              <a:buChar char="•"/>
            </a:pPr>
            <a:r>
              <a:rPr lang="pl-PL"/>
              <a:t>jednostek organizacyjnych </a:t>
            </a:r>
          </a:p>
          <a:p>
            <a:pPr>
              <a:buFontTx/>
              <a:buChar char="•"/>
            </a:pPr>
            <a:r>
              <a:rPr lang="pl-PL"/>
              <a:t>technologii informatycznych </a:t>
            </a:r>
          </a:p>
          <a:p>
            <a:endParaRPr lang="pl-PL" sz="900"/>
          </a:p>
        </p:txBody>
      </p:sp>
    </p:spTree>
    <p:extLst>
      <p:ext uri="{BB962C8B-B14F-4D97-AF65-F5344CB8AC3E}">
        <p14:creationId xmlns:p14="http://schemas.microsoft.com/office/powerpoint/2010/main" val="296372374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009038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135</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532740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F12D5B-F5E4-4390-B53D-DF63051CE837}" type="slidenum">
              <a:rPr lang="pl-PL"/>
              <a:pPr/>
              <a:t>10</a:t>
            </a:fld>
            <a:endParaRPr lang="pl-PL"/>
          </a:p>
        </p:txBody>
      </p:sp>
      <p:sp>
        <p:nvSpPr>
          <p:cNvPr id="97282" name="Rectangle 2"/>
          <p:cNvSpPr>
            <a:spLocks noGrp="1" noRot="1" noChangeAspect="1" noChangeArrowheads="1" noTextEdit="1"/>
          </p:cNvSpPr>
          <p:nvPr>
            <p:ph type="sldImg"/>
          </p:nvPr>
        </p:nvSpPr>
        <p:spPr>
          <a:xfrm>
            <a:off x="941388" y="750888"/>
            <a:ext cx="5000625" cy="3751262"/>
          </a:xfrm>
          <a:ln/>
        </p:spPr>
      </p:sp>
      <p:sp>
        <p:nvSpPr>
          <p:cNvPr id="97283" name="Rectangle 3"/>
          <p:cNvSpPr>
            <a:spLocks noGrp="1" noChangeArrowheads="1"/>
          </p:cNvSpPr>
          <p:nvPr>
            <p:ph type="body" idx="1"/>
          </p:nvPr>
        </p:nvSpPr>
        <p:spPr/>
        <p:txBody>
          <a:bodyPr/>
          <a:lstStyle/>
          <a:p>
            <a:endParaRPr lang="pl-PL"/>
          </a:p>
        </p:txBody>
      </p:sp>
    </p:spTree>
    <p:extLst>
      <p:ext uri="{BB962C8B-B14F-4D97-AF65-F5344CB8AC3E}">
        <p14:creationId xmlns:p14="http://schemas.microsoft.com/office/powerpoint/2010/main" val="413572381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1482914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03877796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a:buFont typeface="Arial" pitchFamily="34" charset="0"/>
              <a:buNone/>
            </a:pP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BFA3142-00B5-409F-91AD-98CED54448C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138</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3956981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AA78AF3-BA36-405D-B506-3929438DEA7F}"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139</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pl-PL" b="1" dirty="0"/>
              <a:t>Horst W.: Ryzyko zawodowe na stanowisku pracy. PP</a:t>
            </a:r>
            <a:r>
              <a:rPr lang="pl-PL" b="1" baseline="0" dirty="0"/>
              <a:t> Poznań 2004 s. 29</a:t>
            </a:r>
          </a:p>
          <a:p>
            <a:r>
              <a:rPr lang="pl-PL" b="0" baseline="0" dirty="0"/>
              <a:t>Sposób pracy jest definiowany jako zadany rzeczywisty sposób postępowania konkretnego człowieka podczas przebiegu pracy, opisany metodą pracy. Metoda pracy jest definiowana jako narzucona zasada wykonywania pracy przy zastosowaniu określonej technologii pracy. Optymalna metoda pracy powinna spełniać wymagania ergonomiczne i ekonomiczne. Sposób wykonywania pracy na stanowisku pracy jest zdeterminowany przede wszystkim parametrami technicznymi obiektów ( m.in. Konstrukcją, wymiarami, regulacją, materiałem), organizacją pracy, świadomością ergonomiczną pracownika oraz zachowaniem pracownika. Sposób pracy można opisać przede wszystkim za pomocą parametrów: przyjmowanej pozycji ciała, wykonywanych ruchów, używanych sił, kontaktu pracującego z twardymi ostrymi krawędziami obiektów i obiektami emitującymi drgania. </a:t>
            </a:r>
          </a:p>
          <a:p>
            <a:r>
              <a:rPr lang="pl-PL" b="1" baseline="0" dirty="0"/>
              <a:t>Klasyfikacja wymagań ergonomicznych:</a:t>
            </a:r>
          </a:p>
          <a:p>
            <a:pPr marL="229949" indent="-229949">
              <a:buFont typeface="+mj-lt"/>
              <a:buAutoNum type="arabicPeriod"/>
            </a:pPr>
            <a:r>
              <a:rPr lang="pl-PL" b="1" baseline="0" dirty="0"/>
              <a:t>Antropometryczne </a:t>
            </a:r>
            <a:r>
              <a:rPr lang="pl-PL" b="0" baseline="0" dirty="0"/>
              <a:t> - dostosowanie  obiektów i środowiska do cech antropometrycznych człowieka przez zapewnienie odpowiedniej przestrzeni,</a:t>
            </a:r>
          </a:p>
          <a:p>
            <a:pPr marL="229949" indent="-229949">
              <a:buFont typeface="+mj-lt"/>
              <a:buAutoNum type="arabicPeriod"/>
            </a:pPr>
            <a:r>
              <a:rPr lang="pl-PL" b="1" baseline="0" dirty="0"/>
              <a:t>Fizjologiczne</a:t>
            </a:r>
            <a:r>
              <a:rPr lang="pl-PL" b="0" baseline="0" dirty="0"/>
              <a:t> – dostosowanie obiektów i środowiska do cech fizjologicznych człowieka przez unikanie przeciążeń i niedociążeń fizycznych,</a:t>
            </a:r>
          </a:p>
          <a:p>
            <a:pPr marL="229949" indent="-229949">
              <a:buFont typeface="+mj-lt"/>
              <a:buAutoNum type="arabicPeriod"/>
            </a:pPr>
            <a:r>
              <a:rPr lang="pl-PL" b="1" baseline="0" dirty="0"/>
              <a:t>Psychofizyczne</a:t>
            </a:r>
            <a:r>
              <a:rPr lang="pl-PL" b="0" baseline="0" dirty="0"/>
              <a:t> – dostosowanie obiektów i środowiska do cech psychofizycznych człowieka przez zapewnienie odpowiednich barw, dźwięków i gładkości,</a:t>
            </a:r>
          </a:p>
          <a:p>
            <a:pPr marL="229949" indent="-229949">
              <a:buFont typeface="+mj-lt"/>
              <a:buAutoNum type="arabicPeriod"/>
            </a:pPr>
            <a:r>
              <a:rPr lang="pl-PL" b="1" baseline="0" dirty="0"/>
              <a:t>Higieniczne</a:t>
            </a:r>
            <a:r>
              <a:rPr lang="pl-PL" b="0" baseline="0" dirty="0"/>
              <a:t> -  dostosowanie obiektów i środowiska do parametrów fizycznych i chemicznych środowiska pracy przez zapewnienie odpowiedniego oświetlenia, mikroklimatu, poziomu hałasu, drgań.    </a:t>
            </a:r>
          </a:p>
          <a:p>
            <a:endParaRPr lang="pl-PL" b="0" dirty="0"/>
          </a:p>
        </p:txBody>
      </p:sp>
      <p:sp>
        <p:nvSpPr>
          <p:cNvPr id="5" name="Symbol zastępczy nagłówka 4"/>
          <p:cNvSpPr>
            <a:spLocks noGrp="1"/>
          </p:cNvSpPr>
          <p:nvPr>
            <p:ph type="hd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000000"/>
                </a:solidFill>
                <a:effectLst/>
                <a:uLnTx/>
                <a:uFillTx/>
                <a:latin typeface="Arial" charset="0"/>
                <a:ea typeface="+mn-ea"/>
                <a:cs typeface="+mn-cs"/>
              </a:rPr>
              <a:t>IDENTYFIKACJA ZAGROŻEN</a:t>
            </a:r>
          </a:p>
        </p:txBody>
      </p:sp>
    </p:spTree>
    <p:extLst>
      <p:ext uri="{BB962C8B-B14F-4D97-AF65-F5344CB8AC3E}">
        <p14:creationId xmlns:p14="http://schemas.microsoft.com/office/powerpoint/2010/main" val="3574963727"/>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4098259-6512-4B44-924E-68B65F871BF2}"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140</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p:txBody>
          <a:bodyPr/>
          <a:lstStyle/>
          <a:p>
            <a:pPr defTabSz="919795">
              <a:defRPr/>
            </a:pPr>
            <a:r>
              <a:rPr lang="pl-PL" b="1" dirty="0"/>
              <a:t>Horst W.: Ryzyko zawodowe na stanowisku pracy. PP</a:t>
            </a:r>
            <a:r>
              <a:rPr lang="pl-PL" b="1" baseline="0" dirty="0"/>
              <a:t> Poznań 2004 s. 33</a:t>
            </a:r>
          </a:p>
          <a:p>
            <a:pPr defTabSz="919795">
              <a:defRPr/>
            </a:pPr>
            <a:r>
              <a:rPr lang="pl-PL" b="0" baseline="0" dirty="0"/>
              <a:t>Badania pozwoliły na wyselekcjonowanie spośród wielu zagrożeń powstania dolegliwości mięśniowo-szkieletowych i chorób zawodowych wywołanych sposobem wykonywania pracy zagrożenia ergonomiczne mające decydujący wpływ na powstanie tych chorób. </a:t>
            </a:r>
          </a:p>
          <a:p>
            <a:pPr defTabSz="919795">
              <a:defRPr/>
            </a:pPr>
            <a:r>
              <a:rPr lang="pl-PL" b="1" dirty="0"/>
              <a:t>Modyfikatory zagrożeń:</a:t>
            </a:r>
          </a:p>
          <a:p>
            <a:pPr marL="229949" indent="-229949">
              <a:buFont typeface="+mj-lt"/>
              <a:buAutoNum type="arabicPeriod"/>
            </a:pPr>
            <a:r>
              <a:rPr lang="pl-PL" dirty="0"/>
              <a:t>Czas trwania zagrożenia</a:t>
            </a:r>
          </a:p>
          <a:p>
            <a:pPr marL="229949" indent="-229949">
              <a:buFont typeface="+mj-lt"/>
              <a:buAutoNum type="arabicPeriod"/>
            </a:pPr>
            <a:r>
              <a:rPr lang="pl-PL" dirty="0"/>
              <a:t>Częstość występowania zagrożenia</a:t>
            </a:r>
          </a:p>
          <a:p>
            <a:pPr marL="229949" indent="-229949">
              <a:buFont typeface="+mj-lt"/>
              <a:buAutoNum type="arabicPeriod"/>
            </a:pPr>
            <a:r>
              <a:rPr lang="pl-PL" dirty="0"/>
              <a:t>Wielkość zagrożenia</a:t>
            </a:r>
          </a:p>
          <a:p>
            <a:pPr marL="229949" indent="-229949">
              <a:buFont typeface="+mj-lt"/>
              <a:buAutoNum type="arabicPeriod"/>
            </a:pPr>
            <a:r>
              <a:rPr lang="pl-PL" dirty="0"/>
              <a:t>Profil czasowy ekspozycji na zagrożenie</a:t>
            </a:r>
          </a:p>
          <a:p>
            <a:pPr marL="229949" indent="-229949">
              <a:buFont typeface="+mj-lt"/>
              <a:buAutoNum type="arabicPeriod"/>
            </a:pPr>
            <a:r>
              <a:rPr lang="pl-PL" dirty="0"/>
              <a:t>Współwystępowanie zagrożeń</a:t>
            </a:r>
          </a:p>
          <a:p>
            <a:pPr defTabSz="919795">
              <a:defRPr/>
            </a:pPr>
            <a:r>
              <a:rPr lang="pl-PL" b="1" dirty="0"/>
              <a:t>Naturalne źródła zagrożeń:</a:t>
            </a:r>
          </a:p>
          <a:p>
            <a:pPr marL="229949" indent="-229949" defTabSz="919795">
              <a:buFont typeface="+mj-lt"/>
              <a:buAutoNum type="arabicPeriod"/>
              <a:defRPr/>
            </a:pPr>
            <a:r>
              <a:rPr lang="pl-PL" dirty="0"/>
              <a:t>cechy genetyczne,</a:t>
            </a:r>
          </a:p>
          <a:p>
            <a:pPr marL="229949" indent="-229949" defTabSz="919795">
              <a:buFont typeface="+mj-lt"/>
              <a:buAutoNum type="arabicPeriod"/>
              <a:defRPr/>
            </a:pPr>
            <a:r>
              <a:rPr lang="pl-PL" dirty="0"/>
              <a:t>zdolności regeneracyjne organizmu,</a:t>
            </a:r>
          </a:p>
          <a:p>
            <a:pPr marL="229949" indent="-229949" defTabSz="919795">
              <a:buFont typeface="+mj-lt"/>
              <a:buAutoNum type="arabicPeriod"/>
              <a:defRPr/>
            </a:pPr>
            <a:r>
              <a:rPr lang="pl-PL" dirty="0"/>
              <a:t>przebyte choroby,</a:t>
            </a:r>
          </a:p>
          <a:p>
            <a:pPr marL="229949" indent="-229949" defTabSz="919795">
              <a:buFont typeface="+mj-lt"/>
              <a:buAutoNum type="arabicPeriod"/>
              <a:defRPr/>
            </a:pPr>
            <a:r>
              <a:rPr lang="pl-PL" dirty="0"/>
              <a:t>cechy nabyte poziom zręczności.</a:t>
            </a:r>
          </a:p>
          <a:p>
            <a:pPr marL="229949" indent="-229949" defTabSz="919795">
              <a:defRPr/>
            </a:pPr>
            <a:r>
              <a:rPr lang="pl-PL" b="1" dirty="0"/>
              <a:t>Zachowawcze źródła zagrożeń:</a:t>
            </a:r>
          </a:p>
          <a:p>
            <a:pPr marL="229949" indent="-229949" defTabSz="919795">
              <a:buFont typeface="+mj-lt"/>
              <a:buAutoNum type="arabicPeriod"/>
              <a:defRPr/>
            </a:pPr>
            <a:r>
              <a:rPr lang="pl-PL" dirty="0"/>
              <a:t>organizacja pracy i metody pracy,</a:t>
            </a:r>
          </a:p>
          <a:p>
            <a:pPr marL="229949" indent="-229949" defTabSz="919795">
              <a:buFont typeface="+mj-lt"/>
              <a:buAutoNum type="arabicPeriod"/>
              <a:defRPr/>
            </a:pPr>
            <a:r>
              <a:rPr lang="pl-PL" dirty="0"/>
              <a:t>świadomość ergonomiczna pracodawcy</a:t>
            </a:r>
          </a:p>
          <a:p>
            <a:pPr marL="229949" indent="-229949" defTabSz="919795">
              <a:buFont typeface="+mj-lt"/>
              <a:buAutoNum type="arabicPeriod"/>
              <a:defRPr/>
            </a:pPr>
            <a:r>
              <a:rPr lang="pl-PL" dirty="0"/>
              <a:t>świadomość ergonomiczna pracownika,</a:t>
            </a:r>
          </a:p>
          <a:p>
            <a:pPr marL="229949" indent="-229949" defTabSz="919795">
              <a:buFont typeface="+mj-lt"/>
              <a:buAutoNum type="arabicPeriod"/>
              <a:defRPr/>
            </a:pPr>
            <a:r>
              <a:rPr lang="pl-PL" dirty="0"/>
              <a:t>błędy i zachowania pracownika.</a:t>
            </a:r>
          </a:p>
          <a:p>
            <a:pPr marL="229949" indent="-229949" defTabSz="919795">
              <a:defRPr/>
            </a:pPr>
            <a:endParaRPr lang="pl-PL" dirty="0"/>
          </a:p>
          <a:p>
            <a:pPr defTabSz="919795">
              <a:defRPr/>
            </a:pPr>
            <a:endParaRPr lang="pl-PL" b="1" dirty="0"/>
          </a:p>
          <a:p>
            <a:pPr defTabSz="919795">
              <a:defRPr/>
            </a:pPr>
            <a:endParaRPr lang="pl-PL" b="1" dirty="0"/>
          </a:p>
          <a:p>
            <a:pPr defTabSz="919795">
              <a:defRPr/>
            </a:pPr>
            <a:endParaRPr lang="pl-PL" b="1" dirty="0"/>
          </a:p>
        </p:txBody>
      </p:sp>
      <p:sp>
        <p:nvSpPr>
          <p:cNvPr id="5" name="Symbol zastępczy nagłówka 4"/>
          <p:cNvSpPr>
            <a:spLocks noGrp="1"/>
          </p:cNvSpPr>
          <p:nvPr>
            <p:ph type="hdr" sz="quarter" idx="10"/>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1200" b="1" i="0" u="none" strike="noStrike" kern="1200" cap="none" spc="0" normalizeH="0" baseline="0" noProof="0" dirty="0">
                <a:ln>
                  <a:noFill/>
                </a:ln>
                <a:solidFill>
                  <a:srgbClr val="000000"/>
                </a:solidFill>
                <a:effectLst/>
                <a:uLnTx/>
                <a:uFillTx/>
                <a:latin typeface="Arial" charset="0"/>
                <a:ea typeface="+mn-ea"/>
                <a:cs typeface="+mn-cs"/>
              </a:rPr>
              <a:t>IDENTYFIKACJA ZAGROŻEN</a:t>
            </a:r>
          </a:p>
        </p:txBody>
      </p:sp>
    </p:spTree>
    <p:extLst>
      <p:ext uri="{BB962C8B-B14F-4D97-AF65-F5344CB8AC3E}">
        <p14:creationId xmlns:p14="http://schemas.microsoft.com/office/powerpoint/2010/main" val="63589539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941388" y="750888"/>
            <a:ext cx="4999037" cy="3751262"/>
          </a:xfrm>
        </p:spPr>
      </p:sp>
      <p:sp>
        <p:nvSpPr>
          <p:cNvPr id="3" name="Symbol zastępczy notatek 2"/>
          <p:cNvSpPr>
            <a:spLocks noGrp="1"/>
          </p:cNvSpPr>
          <p:nvPr>
            <p:ph type="body" idx="1"/>
          </p:nvPr>
        </p:nvSpPr>
        <p:spPr/>
        <p:txBody>
          <a:bodyPr>
            <a:normAutofit/>
          </a:bodyPr>
          <a:lstStyle/>
          <a:p>
            <a:r>
              <a:rPr lang="pl-PL" dirty="0" err="1"/>
              <a:t>MSDs</a:t>
            </a:r>
            <a:r>
              <a:rPr lang="pl-PL" dirty="0"/>
              <a:t> – dolegliwości</a:t>
            </a:r>
            <a:r>
              <a:rPr lang="pl-PL" baseline="0" dirty="0"/>
              <a:t> mięśniowo-szkieletowe i choroby narządu ruchu.</a:t>
            </a:r>
          </a:p>
          <a:p>
            <a:r>
              <a:rPr lang="pl-PL" baseline="0" dirty="0" err="1"/>
              <a:t>Musculoskeletal</a:t>
            </a:r>
            <a:r>
              <a:rPr lang="pl-PL" baseline="0" dirty="0"/>
              <a:t> </a:t>
            </a:r>
            <a:r>
              <a:rPr lang="pl-PL" baseline="0" dirty="0" err="1"/>
              <a:t>disorders</a:t>
            </a:r>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001044C-C07D-4CEB-A9C0-721D5306290B}" type="slidenum">
              <a:rPr kumimoji="0" lang="pl-PL"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141</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6525979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BAA32-D673-4D7D-B2F6-70C5609B46E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555715" y="3268863"/>
            <a:ext cx="8780268" cy="3440907"/>
          </a:xfrm>
        </p:spPr>
        <p:txBody>
          <a:bodyPr/>
          <a:lstStyle/>
          <a:p>
            <a:pPr algn="just">
              <a:spcAft>
                <a:spcPts val="610"/>
              </a:spcAft>
            </a:pPr>
            <a:endParaRPr lang="pl-PL" b="1"/>
          </a:p>
        </p:txBody>
      </p:sp>
    </p:spTree>
    <p:extLst>
      <p:ext uri="{BB962C8B-B14F-4D97-AF65-F5344CB8AC3E}">
        <p14:creationId xmlns:p14="http://schemas.microsoft.com/office/powerpoint/2010/main" val="17519791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EBAA32-D673-4D7D-B2F6-70C5609B46ED}"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555715" y="3268863"/>
            <a:ext cx="8780268" cy="3440907"/>
          </a:xfrm>
        </p:spPr>
        <p:txBody>
          <a:bodyPr/>
          <a:lstStyle/>
          <a:p>
            <a:pPr algn="just">
              <a:spcAft>
                <a:spcPts val="610"/>
              </a:spcAft>
            </a:pPr>
            <a:endParaRPr lang="pl-PL" b="1"/>
          </a:p>
        </p:txBody>
      </p:sp>
    </p:spTree>
    <p:extLst>
      <p:ext uri="{BB962C8B-B14F-4D97-AF65-F5344CB8AC3E}">
        <p14:creationId xmlns:p14="http://schemas.microsoft.com/office/powerpoint/2010/main" val="144879276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8F5B49D-9FC4-4735-BAFF-4D6122B2A780}" type="slidenum">
              <a:rPr kumimoji="0" lang="pl-PL"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pl-PL"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xfrm>
            <a:off x="889142" y="3268863"/>
            <a:ext cx="8557983" cy="3383558"/>
          </a:xfrm>
        </p:spPr>
        <p:txBody>
          <a:bodyPr/>
          <a:lstStyle/>
          <a:p>
            <a:pPr algn="just">
              <a:spcAft>
                <a:spcPts val="610"/>
              </a:spcAft>
            </a:pPr>
            <a:endParaRPr lang="pl-PL" b="1" dirty="0"/>
          </a:p>
        </p:txBody>
      </p:sp>
    </p:spTree>
    <p:extLst>
      <p:ext uri="{BB962C8B-B14F-4D97-AF65-F5344CB8AC3E}">
        <p14:creationId xmlns:p14="http://schemas.microsoft.com/office/powerpoint/2010/main" val="41389677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7"/>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61BC6A4-005D-4C46-A6BA-CC52460E591C}" type="slidenum">
              <a:rPr lang="pl-PL"/>
              <a:pPr/>
              <a:t>‹#›</a:t>
            </a:fld>
            <a:endParaRPr lang="pl-P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1BB2BCC-AA97-4CA7-B31F-2B8B999A3694}" type="slidenum">
              <a:rPr lang="pl-PL"/>
              <a:pPr/>
              <a:t>‹#›</a:t>
            </a:fld>
            <a:endParaRPr lang="pl-PL"/>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xAndClipArt" preserve="1">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4648200" y="1981200"/>
            <a:ext cx="3810000" cy="4114800"/>
          </a:xfrm>
        </p:spPr>
        <p:txBody>
          <a:bodyPr/>
          <a:lstStyle/>
          <a:p>
            <a:pPr lvl="0"/>
            <a:endParaRPr lang="pl-PL" noProof="0"/>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B8309FA6-701F-4BEE-8504-EB87CDA5AD2D}" type="slidenum">
              <a:rPr lang="pl-PL"/>
              <a:pPr>
                <a:defRPr/>
              </a:pPr>
              <a:t>‹#›</a:t>
            </a:fld>
            <a:endParaRPr lang="pl-PL"/>
          </a:p>
        </p:txBody>
      </p:sp>
    </p:spTree>
    <p:extLst>
      <p:ext uri="{BB962C8B-B14F-4D97-AF65-F5344CB8AC3E}">
        <p14:creationId xmlns:p14="http://schemas.microsoft.com/office/powerpoint/2010/main" val="367077063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990F6DEB-A275-458E-9AB6-6A392AD557D3}" type="slidenum">
              <a:rPr lang="pl-PL"/>
              <a:pPr>
                <a:defRPr/>
              </a:pPr>
              <a:t>‹#›</a:t>
            </a:fld>
            <a:endParaRPr lang="pl-PL"/>
          </a:p>
        </p:txBody>
      </p:sp>
    </p:spTree>
    <p:extLst>
      <p:ext uri="{BB962C8B-B14F-4D97-AF65-F5344CB8AC3E}">
        <p14:creationId xmlns:p14="http://schemas.microsoft.com/office/powerpoint/2010/main" val="4227799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pPr lvl="0"/>
            <a:endParaRPr lang="pl-PL" noProof="0"/>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5097873-57C7-457D-A36C-AEE1ACDB0404}" type="slidenum">
              <a:rPr lang="pl-PL"/>
              <a:pPr>
                <a:defRPr/>
              </a:pPr>
              <a:t>‹#›</a:t>
            </a:fld>
            <a:endParaRPr lang="pl-PL"/>
          </a:p>
        </p:txBody>
      </p:sp>
    </p:spTree>
    <p:extLst>
      <p:ext uri="{BB962C8B-B14F-4D97-AF65-F5344CB8AC3E}">
        <p14:creationId xmlns:p14="http://schemas.microsoft.com/office/powerpoint/2010/main" val="360366408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7CAF7188-E5AB-424F-B436-B83EDC8B3A51}" type="slidenum">
              <a:rPr lang="pl-PL"/>
              <a:pPr/>
              <a:t>‹#›</a:t>
            </a:fld>
            <a:endParaRPr lang="pl-PL"/>
          </a:p>
        </p:txBody>
      </p:sp>
    </p:spTree>
    <p:extLst>
      <p:ext uri="{BB962C8B-B14F-4D97-AF65-F5344CB8AC3E}">
        <p14:creationId xmlns:p14="http://schemas.microsoft.com/office/powerpoint/2010/main" val="25637957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759F3EE9-5781-4043-8D25-700BC4105BF7}" type="slidenum">
              <a:rPr lang="pl-PL"/>
              <a:pPr/>
              <a:t>‹#›</a:t>
            </a:fld>
            <a:endParaRPr lang="pl-PL"/>
          </a:p>
        </p:txBody>
      </p:sp>
    </p:spTree>
    <p:extLst>
      <p:ext uri="{BB962C8B-B14F-4D97-AF65-F5344CB8AC3E}">
        <p14:creationId xmlns:p14="http://schemas.microsoft.com/office/powerpoint/2010/main" val="26082711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8A424898-0452-4CB0-B8A3-9660D2CA0AC5}" type="slidenum">
              <a:rPr lang="pl-PL"/>
              <a:pPr/>
              <a:t>‹#›</a:t>
            </a:fld>
            <a:endParaRPr lang="pl-PL"/>
          </a:p>
        </p:txBody>
      </p:sp>
    </p:spTree>
    <p:extLst>
      <p:ext uri="{BB962C8B-B14F-4D97-AF65-F5344CB8AC3E}">
        <p14:creationId xmlns:p14="http://schemas.microsoft.com/office/powerpoint/2010/main" val="25836077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2D9E0926-30CC-4487-9C42-AEBB68133AAC}" type="slidenum">
              <a:rPr lang="pl-PL"/>
              <a:pPr/>
              <a:t>‹#›</a:t>
            </a:fld>
            <a:endParaRPr lang="pl-PL"/>
          </a:p>
        </p:txBody>
      </p:sp>
    </p:spTree>
    <p:extLst>
      <p:ext uri="{BB962C8B-B14F-4D97-AF65-F5344CB8AC3E}">
        <p14:creationId xmlns:p14="http://schemas.microsoft.com/office/powerpoint/2010/main" val="11190361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4598696B-1A6A-4D08-A1A4-8C49A55A6603}" type="slidenum">
              <a:rPr lang="pl-PL"/>
              <a:pPr/>
              <a:t>‹#›</a:t>
            </a:fld>
            <a:endParaRPr lang="pl-PL"/>
          </a:p>
        </p:txBody>
      </p:sp>
    </p:spTree>
    <p:extLst>
      <p:ext uri="{BB962C8B-B14F-4D97-AF65-F5344CB8AC3E}">
        <p14:creationId xmlns:p14="http://schemas.microsoft.com/office/powerpoint/2010/main" val="72539464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A3CD3607-C0DB-4DF4-AD63-4D30881A9544}" type="slidenum">
              <a:rPr lang="pl-PL"/>
              <a:pPr/>
              <a:t>‹#›</a:t>
            </a:fld>
            <a:endParaRPr lang="pl-PL"/>
          </a:p>
        </p:txBody>
      </p:sp>
    </p:spTree>
    <p:extLst>
      <p:ext uri="{BB962C8B-B14F-4D97-AF65-F5344CB8AC3E}">
        <p14:creationId xmlns:p14="http://schemas.microsoft.com/office/powerpoint/2010/main" val="35692464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460BC959-D6DA-4367-A963-3DE09EAFCD64}" type="slidenum">
              <a:rPr lang="pl-PL"/>
              <a:pPr/>
              <a:t>‹#›</a:t>
            </a:fld>
            <a:endParaRPr lang="pl-PL"/>
          </a:p>
        </p:txBody>
      </p:sp>
    </p:spTree>
    <p:extLst>
      <p:ext uri="{BB962C8B-B14F-4D97-AF65-F5344CB8AC3E}">
        <p14:creationId xmlns:p14="http://schemas.microsoft.com/office/powerpoint/2010/main" val="427913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40"/>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386A71E-4A45-479F-9380-B79F5C68C7A1}" type="slidenum">
              <a:rPr lang="pl-PL"/>
              <a:pPr/>
              <a:t>‹#›</a:t>
            </a:fld>
            <a:endParaRPr lang="pl-PL"/>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13738820-576C-47A5-9B92-695B01B1992B}" type="slidenum">
              <a:rPr lang="pl-PL"/>
              <a:pPr/>
              <a:t>‹#›</a:t>
            </a:fld>
            <a:endParaRPr lang="pl-PL"/>
          </a:p>
        </p:txBody>
      </p:sp>
    </p:spTree>
    <p:extLst>
      <p:ext uri="{BB962C8B-B14F-4D97-AF65-F5344CB8AC3E}">
        <p14:creationId xmlns:p14="http://schemas.microsoft.com/office/powerpoint/2010/main" val="415316945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DBE91E46-1DE8-43B0-BBA4-600321027B84}" type="slidenum">
              <a:rPr lang="pl-PL"/>
              <a:pPr/>
              <a:t>‹#›</a:t>
            </a:fld>
            <a:endParaRPr lang="pl-PL"/>
          </a:p>
        </p:txBody>
      </p:sp>
    </p:spTree>
    <p:extLst>
      <p:ext uri="{BB962C8B-B14F-4D97-AF65-F5344CB8AC3E}">
        <p14:creationId xmlns:p14="http://schemas.microsoft.com/office/powerpoint/2010/main" val="259249831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D03C4FB9-30F2-4CCD-BF03-E46CEC464DFB}" type="slidenum">
              <a:rPr lang="pl-PL"/>
              <a:pPr/>
              <a:t>‹#›</a:t>
            </a:fld>
            <a:endParaRPr lang="pl-PL"/>
          </a:p>
        </p:txBody>
      </p:sp>
    </p:spTree>
    <p:extLst>
      <p:ext uri="{BB962C8B-B14F-4D97-AF65-F5344CB8AC3E}">
        <p14:creationId xmlns:p14="http://schemas.microsoft.com/office/powerpoint/2010/main" val="266967559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3E82DD8F-2E5B-4DEC-96E0-F9482A19BB6A}" type="slidenum">
              <a:rPr lang="pl-PL"/>
              <a:pPr/>
              <a:t>‹#›</a:t>
            </a:fld>
            <a:endParaRPr lang="pl-PL"/>
          </a:p>
        </p:txBody>
      </p:sp>
    </p:spTree>
    <p:extLst>
      <p:ext uri="{BB962C8B-B14F-4D97-AF65-F5344CB8AC3E}">
        <p14:creationId xmlns:p14="http://schemas.microsoft.com/office/powerpoint/2010/main" val="388884870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B930B3B2-DD77-4762-87E1-FBD6EA7BA049}" type="slidenum">
              <a:rPr lang="pl-PL"/>
              <a:pPr/>
              <a:t>‹#›</a:t>
            </a:fld>
            <a:endParaRPr lang="pl-PL"/>
          </a:p>
        </p:txBody>
      </p:sp>
    </p:spTree>
    <p:extLst>
      <p:ext uri="{BB962C8B-B14F-4D97-AF65-F5344CB8AC3E}">
        <p14:creationId xmlns:p14="http://schemas.microsoft.com/office/powerpoint/2010/main" val="42790291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614425A9-09D2-4407-B536-BE7699C610AD}" type="slidenum">
              <a:rPr lang="pl-PL"/>
              <a:pPr/>
              <a:t>‹#›</a:t>
            </a:fld>
            <a:endParaRPr lang="pl-PL"/>
          </a:p>
        </p:txBody>
      </p:sp>
    </p:spTree>
    <p:extLst>
      <p:ext uri="{BB962C8B-B14F-4D97-AF65-F5344CB8AC3E}">
        <p14:creationId xmlns:p14="http://schemas.microsoft.com/office/powerpoint/2010/main" val="40829887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lajd tytułowy">
    <p:spTree>
      <p:nvGrpSpPr>
        <p:cNvPr id="1" name=""/>
        <p:cNvGrpSpPr/>
        <p:nvPr/>
      </p:nvGrpSpPr>
      <p:grpSpPr>
        <a:xfrm>
          <a:off x="0" y="0"/>
          <a:ext cx="0" cy="0"/>
          <a:chOff x="0" y="0"/>
          <a:chExt cx="0" cy="0"/>
        </a:xfrm>
      </p:grpSpPr>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fld id="{471E3C0B-FC51-4205-9318-F919B005BA0E}" type="datetime1">
              <a:rPr lang="pl-PL" smtClean="0"/>
              <a:pPr>
                <a:defRPr/>
              </a:pPr>
              <a:t>12.03.2020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D5488BB3-DB3E-4563-97C4-C52E0717F6DD}" type="slidenum">
              <a:rPr lang="pl-PL"/>
              <a:pPr>
                <a:defRPr/>
              </a:pPr>
              <a:t>‹#›</a:t>
            </a:fld>
            <a:endParaRPr lang="pl-PL"/>
          </a:p>
        </p:txBody>
      </p:sp>
      <p:sp>
        <p:nvSpPr>
          <p:cNvPr id="8" name="Tytuł 7"/>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701458240"/>
      </p:ext>
    </p:extLst>
  </p:cSld>
  <p:clrMapOvr>
    <a:masterClrMapping/>
  </p:clrMapOvr>
  <p:transition spd="med">
    <p:cover dir="lu"/>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fld id="{F824CB7B-A14D-4178-B3BC-DF52BB98804E}" type="datetime1">
              <a:rPr lang="pl-PL" smtClean="0"/>
              <a:pPr>
                <a:defRPr/>
              </a:pPr>
              <a:t>12.03.2020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75376B29-561F-4D26-84D3-D51F1B17B320}" type="slidenum">
              <a:rPr lang="pl-PL"/>
              <a:pPr>
                <a:defRPr/>
              </a:pPr>
              <a:t>‹#›</a:t>
            </a:fld>
            <a:endParaRPr lang="pl-PL"/>
          </a:p>
        </p:txBody>
      </p:sp>
    </p:spTree>
    <p:extLst>
      <p:ext uri="{BB962C8B-B14F-4D97-AF65-F5344CB8AC3E}">
        <p14:creationId xmlns:p14="http://schemas.microsoft.com/office/powerpoint/2010/main" val="2032874506"/>
      </p:ext>
    </p:extLst>
  </p:cSld>
  <p:clrMapOvr>
    <a:masterClrMapping/>
  </p:clrMapOvr>
  <p:transition spd="med">
    <p:cover dir="lu"/>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fld id="{9710002D-7BDA-4E22-AAFC-821A8A24B92A}" type="datetime1">
              <a:rPr lang="pl-PL" smtClean="0"/>
              <a:pPr>
                <a:defRPr/>
              </a:pPr>
              <a:t>12.03.2020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B238BCF0-21EF-4224-8189-23320892012C}" type="slidenum">
              <a:rPr lang="pl-PL"/>
              <a:pPr>
                <a:defRPr/>
              </a:pPr>
              <a:t>‹#›</a:t>
            </a:fld>
            <a:endParaRPr lang="pl-PL"/>
          </a:p>
        </p:txBody>
      </p:sp>
    </p:spTree>
    <p:extLst>
      <p:ext uri="{BB962C8B-B14F-4D97-AF65-F5344CB8AC3E}">
        <p14:creationId xmlns:p14="http://schemas.microsoft.com/office/powerpoint/2010/main" val="3706632822"/>
      </p:ext>
    </p:extLst>
  </p:cSld>
  <p:clrMapOvr>
    <a:masterClrMapping/>
  </p:clrMapOvr>
  <p:transition spd="med">
    <p:cover dir="lu"/>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fld id="{1ABB8272-00CB-4E57-AA58-4E7171DD0FF4}" type="datetime1">
              <a:rPr lang="pl-PL" smtClean="0"/>
              <a:pPr>
                <a:defRPr/>
              </a:pPr>
              <a:t>12.03.2020</a:t>
            </a:fld>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53EE45F6-97FD-4833-9774-96A744C1DEC8}" type="slidenum">
              <a:rPr lang="pl-PL"/>
              <a:pPr>
                <a:defRPr/>
              </a:pPr>
              <a:t>‹#›</a:t>
            </a:fld>
            <a:endParaRPr lang="pl-PL"/>
          </a:p>
        </p:txBody>
      </p:sp>
    </p:spTree>
    <p:extLst>
      <p:ext uri="{BB962C8B-B14F-4D97-AF65-F5344CB8AC3E}">
        <p14:creationId xmlns:p14="http://schemas.microsoft.com/office/powerpoint/2010/main" val="2718892098"/>
      </p:ext>
    </p:extLst>
  </p:cSld>
  <p:clrMapOvr>
    <a:masterClrMapping/>
  </p:clrMapOvr>
  <p:transition spd="med">
    <p:cover dir="l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obiektu SmartArt 2"/>
          <p:cNvSpPr>
            <a:spLocks noGrp="1"/>
          </p:cNvSpPr>
          <p:nvPr>
            <p:ph type="dgm" idx="1"/>
          </p:nvPr>
        </p:nvSpPr>
        <p:spPr>
          <a:xfrm>
            <a:off x="457200" y="1600202"/>
            <a:ext cx="8229600" cy="4525963"/>
          </a:xfrm>
        </p:spPr>
        <p:txBody>
          <a:bodyPr/>
          <a:lstStyle/>
          <a:p>
            <a:endParaRPr lang="pl-PL"/>
          </a:p>
        </p:txBody>
      </p:sp>
      <p:sp>
        <p:nvSpPr>
          <p:cNvPr id="4" name="Symbol zastępczy daty 3"/>
          <p:cNvSpPr>
            <a:spLocks noGrp="1"/>
          </p:cNvSpPr>
          <p:nvPr>
            <p:ph type="dt" sz="half" idx="10"/>
          </p:nvPr>
        </p:nvSpPr>
        <p:spPr>
          <a:xfrm>
            <a:off x="457200" y="6245225"/>
            <a:ext cx="2133600" cy="476250"/>
          </a:xfrm>
        </p:spPr>
        <p:txBody>
          <a:bodyPr/>
          <a:lstStyle>
            <a:lvl1pPr>
              <a:defRPr/>
            </a:lvl1pPr>
          </a:lstStyle>
          <a:p>
            <a:endParaRPr lang="pl-PL"/>
          </a:p>
        </p:txBody>
      </p:sp>
      <p:sp>
        <p:nvSpPr>
          <p:cNvPr id="5" name="Symbol zastępczy stopki 4"/>
          <p:cNvSpPr>
            <a:spLocks noGrp="1"/>
          </p:cNvSpPr>
          <p:nvPr>
            <p:ph type="ftr" sz="quarter" idx="11"/>
          </p:nvPr>
        </p:nvSpPr>
        <p:spPr>
          <a:xfrm>
            <a:off x="3132138" y="6381750"/>
            <a:ext cx="2895600" cy="47625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659563" y="6381750"/>
            <a:ext cx="2133600" cy="476250"/>
          </a:xfrm>
        </p:spPr>
        <p:txBody>
          <a:bodyPr/>
          <a:lstStyle>
            <a:lvl1pPr>
              <a:defRPr/>
            </a:lvl1pPr>
          </a:lstStyle>
          <a:p>
            <a:fld id="{711C12A6-1919-4CF4-A243-3759FD58D93F}" type="slidenum">
              <a:rPr lang="pl-PL"/>
              <a:pPr/>
              <a:t>‹#›</a:t>
            </a:fld>
            <a:endParaRPr lang="pl-PL"/>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fld id="{8082D358-78B2-4DD9-BC9B-1AC3690244D6}" type="datetime1">
              <a:rPr lang="pl-PL" smtClean="0"/>
              <a:pPr>
                <a:defRPr/>
              </a:pPr>
              <a:t>12.03.2020</a:t>
            </a:fld>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84C40021-BD54-48E9-8111-0356105FC721}" type="slidenum">
              <a:rPr lang="pl-PL"/>
              <a:pPr>
                <a:defRPr/>
              </a:pPr>
              <a:t>‹#›</a:t>
            </a:fld>
            <a:endParaRPr lang="pl-PL"/>
          </a:p>
        </p:txBody>
      </p:sp>
    </p:spTree>
    <p:extLst>
      <p:ext uri="{BB962C8B-B14F-4D97-AF65-F5344CB8AC3E}">
        <p14:creationId xmlns:p14="http://schemas.microsoft.com/office/powerpoint/2010/main" val="3290393859"/>
      </p:ext>
    </p:extLst>
  </p:cSld>
  <p:clrMapOvr>
    <a:masterClrMapping/>
  </p:clrMapOvr>
  <p:transition spd="med">
    <p:cover dir="lu"/>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fld id="{C290A51A-A458-44AF-BC77-035416BAE163}" type="datetime1">
              <a:rPr lang="pl-PL" smtClean="0"/>
              <a:pPr>
                <a:defRPr/>
              </a:pPr>
              <a:t>12.03.2020</a:t>
            </a:fld>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3214DFE4-0804-49EC-8838-D7A9F2A6BD77}" type="slidenum">
              <a:rPr lang="pl-PL"/>
              <a:pPr>
                <a:defRPr/>
              </a:pPr>
              <a:t>‹#›</a:t>
            </a:fld>
            <a:endParaRPr lang="pl-PL"/>
          </a:p>
        </p:txBody>
      </p:sp>
    </p:spTree>
    <p:extLst>
      <p:ext uri="{BB962C8B-B14F-4D97-AF65-F5344CB8AC3E}">
        <p14:creationId xmlns:p14="http://schemas.microsoft.com/office/powerpoint/2010/main" val="4192670139"/>
      </p:ext>
    </p:extLst>
  </p:cSld>
  <p:clrMapOvr>
    <a:masterClrMapping/>
  </p:clrMapOvr>
  <p:transition spd="med">
    <p:cover dir="lu"/>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DBE63C50-B62D-4460-A635-87748AB29105}" type="datetime1">
              <a:rPr lang="pl-PL" smtClean="0"/>
              <a:pPr>
                <a:defRPr/>
              </a:pPr>
              <a:t>12.03.2020</a:t>
            </a:fld>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8ABE29F-E409-4DB7-B36E-3A24D21ABACD}" type="slidenum">
              <a:rPr lang="pl-PL"/>
              <a:pPr>
                <a:defRPr/>
              </a:pPr>
              <a:t>‹#›</a:t>
            </a:fld>
            <a:endParaRPr lang="pl-PL"/>
          </a:p>
        </p:txBody>
      </p:sp>
    </p:spTree>
    <p:extLst>
      <p:ext uri="{BB962C8B-B14F-4D97-AF65-F5344CB8AC3E}">
        <p14:creationId xmlns:p14="http://schemas.microsoft.com/office/powerpoint/2010/main" val="1983152985"/>
      </p:ext>
    </p:extLst>
  </p:cSld>
  <p:clrMapOvr>
    <a:masterClrMapping/>
  </p:clrMapOvr>
  <p:transition spd="med">
    <p:cover dir="lu"/>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4010E886-660D-4938-B653-C587B6E809A6}" type="datetime1">
              <a:rPr lang="pl-PL" smtClean="0"/>
              <a:pPr>
                <a:defRPr/>
              </a:pPr>
              <a:t>12.03.2020</a:t>
            </a:fld>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7FC8DBF9-9F5A-44DA-BB87-47FFF12F04FB}" type="slidenum">
              <a:rPr lang="pl-PL"/>
              <a:pPr>
                <a:defRPr/>
              </a:pPr>
              <a:t>‹#›</a:t>
            </a:fld>
            <a:endParaRPr lang="pl-PL"/>
          </a:p>
        </p:txBody>
      </p:sp>
    </p:spTree>
    <p:extLst>
      <p:ext uri="{BB962C8B-B14F-4D97-AF65-F5344CB8AC3E}">
        <p14:creationId xmlns:p14="http://schemas.microsoft.com/office/powerpoint/2010/main" val="1492679978"/>
      </p:ext>
    </p:extLst>
  </p:cSld>
  <p:clrMapOvr>
    <a:masterClrMapping/>
  </p:clrMapOvr>
  <p:transition spd="med">
    <p:cover dir="lu"/>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fld id="{799A0B63-0F7D-45F6-8FAE-F6F6416FFA87}" type="datetime1">
              <a:rPr lang="pl-PL" smtClean="0"/>
              <a:pPr>
                <a:defRPr/>
              </a:pPr>
              <a:t>12.03.2020</a:t>
            </a:fld>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70E53383-0E67-4D04-98A7-CB9709F42687}" type="slidenum">
              <a:rPr lang="pl-PL"/>
              <a:pPr>
                <a:defRPr/>
              </a:pPr>
              <a:t>‹#›</a:t>
            </a:fld>
            <a:endParaRPr lang="pl-PL"/>
          </a:p>
        </p:txBody>
      </p:sp>
    </p:spTree>
    <p:extLst>
      <p:ext uri="{BB962C8B-B14F-4D97-AF65-F5344CB8AC3E}">
        <p14:creationId xmlns:p14="http://schemas.microsoft.com/office/powerpoint/2010/main" val="2455232200"/>
      </p:ext>
    </p:extLst>
  </p:cSld>
  <p:clrMapOvr>
    <a:masterClrMapping/>
  </p:clrMapOvr>
  <p:transition spd="med">
    <p:cover dir="lu"/>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fld id="{734CB973-F3CD-4F8B-8F5E-D6D80D02AD99}" type="datetime1">
              <a:rPr lang="pl-PL" smtClean="0"/>
              <a:pPr>
                <a:defRPr/>
              </a:pPr>
              <a:t>12.03.2020</a:t>
            </a:fld>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234E995B-E84F-4BE7-B98D-392880308D66}" type="slidenum">
              <a:rPr lang="pl-PL"/>
              <a:pPr>
                <a:defRPr/>
              </a:pPr>
              <a:t>‹#›</a:t>
            </a:fld>
            <a:endParaRPr lang="pl-PL"/>
          </a:p>
        </p:txBody>
      </p:sp>
    </p:spTree>
    <p:extLst>
      <p:ext uri="{BB962C8B-B14F-4D97-AF65-F5344CB8AC3E}">
        <p14:creationId xmlns:p14="http://schemas.microsoft.com/office/powerpoint/2010/main" val="2689752392"/>
      </p:ext>
    </p:extLst>
  </p:cSld>
  <p:clrMapOvr>
    <a:masterClrMapping/>
  </p:clrMapOvr>
  <p:transition spd="med">
    <p:cover dir="lu"/>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dirty="0"/>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p:txBody>
          <a:bodyPr/>
          <a:lstStyle>
            <a:lvl1pPr>
              <a:defRPr/>
            </a:lvl1pPr>
          </a:lstStyle>
          <a:p>
            <a:pPr>
              <a:defRPr/>
            </a:pPr>
            <a:fld id="{24C921DE-7009-42FD-92C8-4AE318997407}" type="datetime1">
              <a:rPr lang="pl-PL" smtClean="0"/>
              <a:pPr>
                <a:defRPr/>
              </a:pPr>
              <a:t>12.03.2020</a:t>
            </a:fld>
            <a:endParaRPr lang="pl-PL"/>
          </a:p>
        </p:txBody>
      </p:sp>
      <p:sp>
        <p:nvSpPr>
          <p:cNvPr id="6" name="Rectangle 6"/>
          <p:cNvSpPr>
            <a:spLocks noGrp="1" noChangeArrowheads="1"/>
          </p:cNvSpPr>
          <p:nvPr>
            <p:ph type="sldNum" sz="quarter" idx="12"/>
          </p:nvPr>
        </p:nvSpPr>
        <p:spPr/>
        <p:txBody>
          <a:bodyPr/>
          <a:lstStyle>
            <a:lvl1pPr>
              <a:defRPr/>
            </a:lvl1pPr>
          </a:lstStyle>
          <a:p>
            <a:pPr>
              <a:defRPr/>
            </a:pPr>
            <a:fld id="{E6FB2622-DA42-4B56-A297-5D4C8F9745D2}" type="slidenum">
              <a:rPr lang="pl-PL"/>
              <a:pPr>
                <a:defRPr/>
              </a:pPr>
              <a:t>‹#›</a:t>
            </a:fld>
            <a:endParaRPr lang="pl-PL"/>
          </a:p>
        </p:txBody>
      </p:sp>
    </p:spTree>
    <p:extLst>
      <p:ext uri="{BB962C8B-B14F-4D97-AF65-F5344CB8AC3E}">
        <p14:creationId xmlns:p14="http://schemas.microsoft.com/office/powerpoint/2010/main" val="2622297872"/>
      </p:ext>
    </p:extLst>
  </p:cSld>
  <p:clrMapOvr>
    <a:masterClrMapping/>
  </p:clrMapOvr>
  <p:transition spd="med">
    <p:cover dir="lu"/>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8229600" cy="21859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57200" y="3938588"/>
            <a:ext cx="8229600" cy="2187575"/>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p:txBody>
          <a:bodyPr/>
          <a:lstStyle>
            <a:lvl1pPr>
              <a:defRPr/>
            </a:lvl1pPr>
          </a:lstStyle>
          <a:p>
            <a:pPr>
              <a:defRPr/>
            </a:pPr>
            <a:fld id="{EC4DEC80-14F2-49A7-BB5D-0B3182EA1A56}" type="datetime1">
              <a:rPr lang="pl-PL" smtClean="0"/>
              <a:pPr>
                <a:defRPr/>
              </a:pPr>
              <a:t>12.03.2020</a:t>
            </a:fld>
            <a:endParaRPr lang="pl-PL"/>
          </a:p>
        </p:txBody>
      </p:sp>
      <p:sp>
        <p:nvSpPr>
          <p:cNvPr id="7" name="Rectangle 6"/>
          <p:cNvSpPr>
            <a:spLocks noGrp="1" noChangeArrowheads="1"/>
          </p:cNvSpPr>
          <p:nvPr>
            <p:ph type="sldNum" sz="quarter" idx="12"/>
          </p:nvPr>
        </p:nvSpPr>
        <p:spPr/>
        <p:txBody>
          <a:bodyPr/>
          <a:lstStyle>
            <a:lvl1pPr>
              <a:defRPr/>
            </a:lvl1pPr>
          </a:lstStyle>
          <a:p>
            <a:pPr>
              <a:defRPr/>
            </a:pPr>
            <a:fld id="{F1277840-A04C-46EF-AA4A-A99BE80444D4}" type="slidenum">
              <a:rPr lang="pl-PL"/>
              <a:pPr>
                <a:defRPr/>
              </a:pPr>
              <a:t>‹#›</a:t>
            </a:fld>
            <a:endParaRPr lang="pl-PL"/>
          </a:p>
        </p:txBody>
      </p:sp>
    </p:spTree>
    <p:extLst>
      <p:ext uri="{BB962C8B-B14F-4D97-AF65-F5344CB8AC3E}">
        <p14:creationId xmlns:p14="http://schemas.microsoft.com/office/powerpoint/2010/main" val="821806379"/>
      </p:ext>
    </p:extLst>
  </p:cSld>
  <p:clrMapOvr>
    <a:masterClrMapping/>
  </p:clrMapOvr>
  <p:transition spd="med">
    <p:cover dir="lu"/>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Układ niestandard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pPr>
              <a:defRPr/>
            </a:pPr>
            <a:fld id="{3B2E463F-05A6-44EB-8A15-3FB160B23200}" type="datetime1">
              <a:rPr lang="pl-PL" smtClean="0"/>
              <a:pPr>
                <a:defRPr/>
              </a:pPr>
              <a:t>12.03.2020</a:t>
            </a:fld>
            <a:endParaRPr lang="pl-PL"/>
          </a:p>
        </p:txBody>
      </p:sp>
      <p:sp>
        <p:nvSpPr>
          <p:cNvPr id="4" name="Symbol zastępczy numeru slajdu 3"/>
          <p:cNvSpPr>
            <a:spLocks noGrp="1"/>
          </p:cNvSpPr>
          <p:nvPr>
            <p:ph type="sldNum" sz="quarter" idx="11"/>
          </p:nvPr>
        </p:nvSpPr>
        <p:spPr/>
        <p:txBody>
          <a:bodyPr/>
          <a:lstStyle/>
          <a:p>
            <a:pPr>
              <a:defRPr/>
            </a:pPr>
            <a:fld id="{F015B111-FDF5-4DB6-B1BF-C43441B87C29}" type="slidenum">
              <a:rPr lang="pl-PL" smtClean="0"/>
              <a:pPr>
                <a:defRPr/>
              </a:pPr>
              <a:t>‹#›</a:t>
            </a:fld>
            <a:endParaRPr lang="pl-PL"/>
          </a:p>
        </p:txBody>
      </p:sp>
    </p:spTree>
    <p:extLst>
      <p:ext uri="{BB962C8B-B14F-4D97-AF65-F5344CB8AC3E}">
        <p14:creationId xmlns:p14="http://schemas.microsoft.com/office/powerpoint/2010/main" val="244306254"/>
      </p:ext>
    </p:extLst>
  </p:cSld>
  <p:clrMapOvr>
    <a:masterClrMapping/>
  </p:clrMapOvr>
  <p:transition spd="med">
    <p:cover dir="lu"/>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ClipArt">
  <p:cSld name="Tytuł, tekst i clipart">
    <p:spTree>
      <p:nvGrpSpPr>
        <p:cNvPr id="1" name=""/>
        <p:cNvGrpSpPr/>
        <p:nvPr/>
      </p:nvGrpSpPr>
      <p:grpSpPr>
        <a:xfrm>
          <a:off x="0" y="0"/>
          <a:ext cx="0" cy="0"/>
          <a:chOff x="0" y="0"/>
          <a:chExt cx="0" cy="0"/>
        </a:xfrm>
      </p:grpSpPr>
      <p:sp>
        <p:nvSpPr>
          <p:cNvPr id="2" name="Tytuł 1"/>
          <p:cNvSpPr>
            <a:spLocks noGrp="1"/>
          </p:cNvSpPr>
          <p:nvPr>
            <p:ph type="title"/>
          </p:nvPr>
        </p:nvSpPr>
        <p:spPr>
          <a:xfrm>
            <a:off x="931863" y="96838"/>
            <a:ext cx="7158037" cy="1412875"/>
          </a:xfrm>
        </p:spPr>
        <p:txBody>
          <a:bodyPr/>
          <a:lstStyle/>
          <a:p>
            <a:r>
              <a:rPr lang="pl-PL"/>
              <a:t>Kliknij, aby edytować styl</a:t>
            </a:r>
          </a:p>
        </p:txBody>
      </p:sp>
      <p:sp>
        <p:nvSpPr>
          <p:cNvPr id="3" name="Symbol zastępczy tekstu 2"/>
          <p:cNvSpPr>
            <a:spLocks noGrp="1"/>
          </p:cNvSpPr>
          <p:nvPr>
            <p:ph type="body" sz="half" idx="1"/>
          </p:nvPr>
        </p:nvSpPr>
        <p:spPr>
          <a:xfrm>
            <a:off x="949325" y="1981200"/>
            <a:ext cx="3754438"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obiektu clipart 3"/>
          <p:cNvSpPr>
            <a:spLocks noGrp="1"/>
          </p:cNvSpPr>
          <p:nvPr>
            <p:ph type="clipArt" sz="half" idx="2"/>
          </p:nvPr>
        </p:nvSpPr>
        <p:spPr>
          <a:xfrm>
            <a:off x="4856163" y="1981200"/>
            <a:ext cx="3754437" cy="4114800"/>
          </a:xfrm>
        </p:spPr>
        <p:txBody>
          <a:bodyPr/>
          <a:lstStyle/>
          <a:p>
            <a:endParaRPr lang="pl-PL"/>
          </a:p>
        </p:txBody>
      </p:sp>
      <p:sp>
        <p:nvSpPr>
          <p:cNvPr id="5" name="Symbol zastępczy daty 4"/>
          <p:cNvSpPr>
            <a:spLocks noGrp="1"/>
          </p:cNvSpPr>
          <p:nvPr>
            <p:ph type="dt" sz="half" idx="10"/>
          </p:nvPr>
        </p:nvSpPr>
        <p:spPr>
          <a:xfrm>
            <a:off x="94615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352800" y="6248400"/>
            <a:ext cx="2895600" cy="457200"/>
          </a:xfrm>
          <a:prstGeom prst="rect">
            <a:avLst/>
          </a:prstGeom>
        </p:spPr>
        <p:txBody>
          <a:bodyPr/>
          <a:lstStyle>
            <a:lvl1pPr>
              <a:defRPr/>
            </a:lvl1pPr>
          </a:lstStyle>
          <a:p>
            <a:endParaRPr lang="pl-PL"/>
          </a:p>
        </p:txBody>
      </p:sp>
      <p:sp>
        <p:nvSpPr>
          <p:cNvPr id="7" name="Symbol zastępczy numeru slajdu 6"/>
          <p:cNvSpPr>
            <a:spLocks noGrp="1"/>
          </p:cNvSpPr>
          <p:nvPr>
            <p:ph type="sldNum" sz="quarter" idx="12"/>
          </p:nvPr>
        </p:nvSpPr>
        <p:spPr>
          <a:xfrm>
            <a:off x="6705600" y="6248400"/>
            <a:ext cx="1905000" cy="457200"/>
          </a:xfrm>
        </p:spPr>
        <p:txBody>
          <a:bodyPr/>
          <a:lstStyle>
            <a:lvl1pPr>
              <a:defRPr/>
            </a:lvl1pPr>
          </a:lstStyle>
          <a:p>
            <a:fld id="{BF62E984-A874-4153-97B3-52DD771251B9}" type="slidenum">
              <a:rPr lang="pl-PL"/>
              <a:pPr/>
              <a:t>‹#›</a:t>
            </a:fld>
            <a:endParaRPr lang="pl-PL"/>
          </a:p>
        </p:txBody>
      </p:sp>
    </p:spTree>
    <p:extLst>
      <p:ext uri="{BB962C8B-B14F-4D97-AF65-F5344CB8AC3E}">
        <p14:creationId xmlns:p14="http://schemas.microsoft.com/office/powerpoint/2010/main" val="173099997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2"/>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2"/>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457200" y="6245225"/>
            <a:ext cx="2133600" cy="476250"/>
          </a:xfrm>
        </p:spPr>
        <p:txBody>
          <a:bodyPr/>
          <a:lstStyle>
            <a:lvl1pPr>
              <a:defRPr/>
            </a:lvl1pPr>
          </a:lstStyle>
          <a:p>
            <a:endParaRPr lang="pl-PL"/>
          </a:p>
        </p:txBody>
      </p:sp>
      <p:sp>
        <p:nvSpPr>
          <p:cNvPr id="6" name="Symbol zastępczy stopki 5"/>
          <p:cNvSpPr>
            <a:spLocks noGrp="1"/>
          </p:cNvSpPr>
          <p:nvPr>
            <p:ph type="ftr" sz="quarter" idx="11"/>
          </p:nvPr>
        </p:nvSpPr>
        <p:spPr>
          <a:xfrm>
            <a:off x="3132138" y="6381750"/>
            <a:ext cx="2895600" cy="47625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659563" y="6381750"/>
            <a:ext cx="2133600" cy="476250"/>
          </a:xfrm>
        </p:spPr>
        <p:txBody>
          <a:bodyPr/>
          <a:lstStyle>
            <a:lvl1pPr>
              <a:defRPr/>
            </a:lvl1pPr>
          </a:lstStyle>
          <a:p>
            <a:fld id="{B3463022-2E13-4203-9539-73ED80AC0020}" type="slidenum">
              <a:rPr lang="pl-PL"/>
              <a:pPr/>
              <a:t>‹#›</a:t>
            </a:fld>
            <a:endParaRPr lang="pl-PL"/>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bl">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931863" y="96838"/>
            <a:ext cx="7158037" cy="1412875"/>
          </a:xfrm>
        </p:spPr>
        <p:txBody>
          <a:bodyPr/>
          <a:lstStyle/>
          <a:p>
            <a:r>
              <a:rPr lang="pl-PL"/>
              <a:t>Kliknij, aby edytować styl</a:t>
            </a:r>
          </a:p>
        </p:txBody>
      </p:sp>
      <p:sp>
        <p:nvSpPr>
          <p:cNvPr id="3" name="Symbol zastępczy tabeli 2"/>
          <p:cNvSpPr>
            <a:spLocks noGrp="1"/>
          </p:cNvSpPr>
          <p:nvPr>
            <p:ph type="tbl" idx="1"/>
          </p:nvPr>
        </p:nvSpPr>
        <p:spPr>
          <a:xfrm>
            <a:off x="949325" y="1981200"/>
            <a:ext cx="7661275" cy="4114800"/>
          </a:xfrm>
        </p:spPr>
        <p:txBody>
          <a:bodyPr/>
          <a:lstStyle/>
          <a:p>
            <a:endParaRPr lang="pl-PL"/>
          </a:p>
        </p:txBody>
      </p:sp>
      <p:sp>
        <p:nvSpPr>
          <p:cNvPr id="4" name="Symbol zastępczy daty 3"/>
          <p:cNvSpPr>
            <a:spLocks noGrp="1"/>
          </p:cNvSpPr>
          <p:nvPr>
            <p:ph type="dt" sz="half" idx="10"/>
          </p:nvPr>
        </p:nvSpPr>
        <p:spPr>
          <a:xfrm>
            <a:off x="94615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352800" y="6248400"/>
            <a:ext cx="2895600" cy="457200"/>
          </a:xfrm>
          <a:prstGeom prst="rect">
            <a:avLst/>
          </a:prstGeom>
        </p:spPr>
        <p:txBody>
          <a:bodyPr/>
          <a:lstStyle>
            <a:lvl1pPr>
              <a:defRPr/>
            </a:lvl1pPr>
          </a:lstStyle>
          <a:p>
            <a:endParaRPr lang="pl-PL"/>
          </a:p>
        </p:txBody>
      </p:sp>
      <p:sp>
        <p:nvSpPr>
          <p:cNvPr id="6" name="Symbol zastępczy numeru slajdu 5"/>
          <p:cNvSpPr>
            <a:spLocks noGrp="1"/>
          </p:cNvSpPr>
          <p:nvPr>
            <p:ph type="sldNum" sz="quarter" idx="12"/>
          </p:nvPr>
        </p:nvSpPr>
        <p:spPr>
          <a:xfrm>
            <a:off x="6705600" y="6248400"/>
            <a:ext cx="1905000" cy="457200"/>
          </a:xfrm>
        </p:spPr>
        <p:txBody>
          <a:bodyPr/>
          <a:lstStyle>
            <a:lvl1pPr>
              <a:defRPr/>
            </a:lvl1pPr>
          </a:lstStyle>
          <a:p>
            <a:fld id="{D2513144-B82C-48F1-8277-1EEC0995BF98}" type="slidenum">
              <a:rPr lang="pl-PL"/>
              <a:pPr/>
              <a:t>‹#›</a:t>
            </a:fld>
            <a:endParaRPr lang="pl-PL"/>
          </a:p>
        </p:txBody>
      </p:sp>
    </p:spTree>
    <p:extLst>
      <p:ext uri="{BB962C8B-B14F-4D97-AF65-F5344CB8AC3E}">
        <p14:creationId xmlns:p14="http://schemas.microsoft.com/office/powerpoint/2010/main" val="1534918872"/>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 wzorca tytułu</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55075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9517630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 wzorca tytułu</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125236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645618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 wzorca tytułu</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7849304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daty 2"/>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911925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7566079-6536-4E2D-9E84-8D15BEC176C7}" type="slidenum">
              <a:rPr lang="pl-PL"/>
              <a:pPr/>
              <a:t>‹#›</a:t>
            </a:fld>
            <a:endParaRPr lang="pl-PL"/>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476946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 wzorca tytułu</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128309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 wzorca tytułu</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23751717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 wzorca tytułu</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888704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 wzorca tytułu</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66221E02-25CB-4963-84BC-0813985E7D90}" type="datetimeFigureOut">
              <a:rPr lang="pl-PL" smtClean="0"/>
              <a:pPr/>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589B7C76-EFF2-4CD8-A475-4750F11B4BC6}" type="slidenum">
              <a:rPr lang="pl-PL" smtClean="0"/>
              <a:pPr/>
              <a:t>‹#›</a:t>
            </a:fld>
            <a:endParaRPr lang="pl-PL"/>
          </a:p>
        </p:txBody>
      </p:sp>
    </p:spTree>
    <p:extLst>
      <p:ext uri="{BB962C8B-B14F-4D97-AF65-F5344CB8AC3E}">
        <p14:creationId xmlns:p14="http://schemas.microsoft.com/office/powerpoint/2010/main" val="33500090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B0053606-1F27-4139-9F0E-752EDB8F1906}" type="slidenum">
              <a:rPr lang="pl-PL"/>
              <a:pPr/>
              <a:t>‹#›</a:t>
            </a:fld>
            <a:endParaRPr lang="pl-PL"/>
          </a:p>
        </p:txBody>
      </p:sp>
    </p:spTree>
    <p:extLst>
      <p:ext uri="{BB962C8B-B14F-4D97-AF65-F5344CB8AC3E}">
        <p14:creationId xmlns:p14="http://schemas.microsoft.com/office/powerpoint/2010/main" val="7169653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F96D6FCE-0CC2-4CB3-AAE8-EAE951C9B4EE}" type="slidenum">
              <a:rPr lang="pl-PL"/>
              <a:pPr/>
              <a:t>‹#›</a:t>
            </a:fld>
            <a:endParaRPr lang="pl-PL"/>
          </a:p>
        </p:txBody>
      </p:sp>
    </p:spTree>
    <p:extLst>
      <p:ext uri="{BB962C8B-B14F-4D97-AF65-F5344CB8AC3E}">
        <p14:creationId xmlns:p14="http://schemas.microsoft.com/office/powerpoint/2010/main" val="26994533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EFA2B24-2C14-4A7B-A323-767D73258FAE}" type="slidenum">
              <a:rPr lang="pl-PL"/>
              <a:pPr/>
              <a:t>‹#›</a:t>
            </a:fld>
            <a:endParaRPr lang="pl-PL"/>
          </a:p>
        </p:txBody>
      </p:sp>
    </p:spTree>
    <p:extLst>
      <p:ext uri="{BB962C8B-B14F-4D97-AF65-F5344CB8AC3E}">
        <p14:creationId xmlns:p14="http://schemas.microsoft.com/office/powerpoint/2010/main" val="835213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0E356813-1C2D-4A12-911B-60F6E43CB10E}" type="slidenum">
              <a:rPr lang="pl-PL"/>
              <a:pPr/>
              <a:t>‹#›</a:t>
            </a:fld>
            <a:endParaRPr lang="pl-PL"/>
          </a:p>
        </p:txBody>
      </p:sp>
    </p:spTree>
    <p:extLst>
      <p:ext uri="{BB962C8B-B14F-4D97-AF65-F5344CB8AC3E}">
        <p14:creationId xmlns:p14="http://schemas.microsoft.com/office/powerpoint/2010/main" val="22260044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564A0B46-20F4-4A8C-8185-F6C8FA33D5A3}" type="slidenum">
              <a:rPr lang="pl-PL"/>
              <a:pPr/>
              <a:t>‹#›</a:t>
            </a:fld>
            <a:endParaRPr lang="pl-PL"/>
          </a:p>
        </p:txBody>
      </p:sp>
    </p:spTree>
    <p:extLst>
      <p:ext uri="{BB962C8B-B14F-4D97-AF65-F5344CB8AC3E}">
        <p14:creationId xmlns:p14="http://schemas.microsoft.com/office/powerpoint/2010/main" val="4117261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4FFD116C-5DAC-40A4-B04A-8547734C2575}" type="slidenum">
              <a:rPr lang="pl-PL"/>
              <a:pPr/>
              <a:t>‹#›</a:t>
            </a:fld>
            <a:endParaRPr lang="pl-PL"/>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1732030F-B2F4-4BC8-8DE9-9762A40AD431}" type="slidenum">
              <a:rPr lang="pl-PL"/>
              <a:pPr/>
              <a:t>‹#›</a:t>
            </a:fld>
            <a:endParaRPr lang="pl-PL"/>
          </a:p>
        </p:txBody>
      </p:sp>
    </p:spTree>
    <p:extLst>
      <p:ext uri="{BB962C8B-B14F-4D97-AF65-F5344CB8AC3E}">
        <p14:creationId xmlns:p14="http://schemas.microsoft.com/office/powerpoint/2010/main" val="12091099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68210D16-032F-4483-9FBA-515BAFAB02BD}" type="slidenum">
              <a:rPr lang="pl-PL"/>
              <a:pPr/>
              <a:t>‹#›</a:t>
            </a:fld>
            <a:endParaRPr lang="pl-PL"/>
          </a:p>
        </p:txBody>
      </p:sp>
    </p:spTree>
    <p:extLst>
      <p:ext uri="{BB962C8B-B14F-4D97-AF65-F5344CB8AC3E}">
        <p14:creationId xmlns:p14="http://schemas.microsoft.com/office/powerpoint/2010/main" val="30053584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935C5CD8-9D33-4346-9846-B0E90755DF15}" type="slidenum">
              <a:rPr lang="pl-PL"/>
              <a:pPr/>
              <a:t>‹#›</a:t>
            </a:fld>
            <a:endParaRPr lang="pl-PL"/>
          </a:p>
        </p:txBody>
      </p:sp>
    </p:spTree>
    <p:extLst>
      <p:ext uri="{BB962C8B-B14F-4D97-AF65-F5344CB8AC3E}">
        <p14:creationId xmlns:p14="http://schemas.microsoft.com/office/powerpoint/2010/main" val="398777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9A958D83-A71C-43F7-8AC8-6012F0CC310C}" type="slidenum">
              <a:rPr lang="pl-PL"/>
              <a:pPr/>
              <a:t>‹#›</a:t>
            </a:fld>
            <a:endParaRPr lang="pl-PL"/>
          </a:p>
        </p:txBody>
      </p:sp>
    </p:spTree>
    <p:extLst>
      <p:ext uri="{BB962C8B-B14F-4D97-AF65-F5344CB8AC3E}">
        <p14:creationId xmlns:p14="http://schemas.microsoft.com/office/powerpoint/2010/main" val="37838907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61422152-A3E6-4C21-9AE8-A9FD2DB23472}" type="slidenum">
              <a:rPr lang="pl-PL"/>
              <a:pPr/>
              <a:t>‹#›</a:t>
            </a:fld>
            <a:endParaRPr lang="pl-PL"/>
          </a:p>
        </p:txBody>
      </p:sp>
    </p:spTree>
    <p:extLst>
      <p:ext uri="{BB962C8B-B14F-4D97-AF65-F5344CB8AC3E}">
        <p14:creationId xmlns:p14="http://schemas.microsoft.com/office/powerpoint/2010/main" val="19606954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F6DEFF1-2DC8-46CF-9258-FC6B5E991075}" type="slidenum">
              <a:rPr lang="pl-PL"/>
              <a:pPr/>
              <a:t>‹#›</a:t>
            </a:fld>
            <a:endParaRPr lang="pl-PL"/>
          </a:p>
        </p:txBody>
      </p:sp>
    </p:spTree>
    <p:extLst>
      <p:ext uri="{BB962C8B-B14F-4D97-AF65-F5344CB8AC3E}">
        <p14:creationId xmlns:p14="http://schemas.microsoft.com/office/powerpoint/2010/main" val="37088863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OverTx" preserve="1">
  <p:cSld name="Tytuł i 2 elementy zawartości nad tekstem">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zawartości 2"/>
          <p:cNvSpPr>
            <a:spLocks noGrp="1"/>
          </p:cNvSpPr>
          <p:nvPr>
            <p:ph sz="quarter" idx="1"/>
          </p:nvPr>
        </p:nvSpPr>
        <p:spPr>
          <a:xfrm>
            <a:off x="685800" y="1981200"/>
            <a:ext cx="38100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quarter" idx="2"/>
          </p:nvPr>
        </p:nvSpPr>
        <p:spPr>
          <a:xfrm>
            <a:off x="4648200" y="1981200"/>
            <a:ext cx="38100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half" idx="3"/>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daty 5"/>
          <p:cNvSpPr>
            <a:spLocks noGrp="1"/>
          </p:cNvSpPr>
          <p:nvPr>
            <p:ph type="dt" sz="half" idx="10"/>
          </p:nvPr>
        </p:nvSpPr>
        <p:spPr>
          <a:xfrm>
            <a:off x="685800" y="6248400"/>
            <a:ext cx="1905000" cy="457200"/>
          </a:xfrm>
        </p:spPr>
        <p:txBody>
          <a:bodyPr/>
          <a:lstStyle>
            <a:lvl1pPr>
              <a:defRPr/>
            </a:lvl1pPr>
          </a:lstStyle>
          <a:p>
            <a:endParaRPr lang="pl-PL"/>
          </a:p>
        </p:txBody>
      </p:sp>
      <p:sp>
        <p:nvSpPr>
          <p:cNvPr id="7" name="Symbol zastępczy stopki 6"/>
          <p:cNvSpPr>
            <a:spLocks noGrp="1"/>
          </p:cNvSpPr>
          <p:nvPr>
            <p:ph type="ftr" sz="quarter" idx="11"/>
          </p:nvPr>
        </p:nvSpPr>
        <p:spPr>
          <a:xfrm>
            <a:off x="3124200" y="6248400"/>
            <a:ext cx="2895600" cy="457200"/>
          </a:xfrm>
        </p:spPr>
        <p:txBody>
          <a:bodyPr/>
          <a:lstStyle>
            <a:lvl1pPr>
              <a:defRPr/>
            </a:lvl1pPr>
          </a:lstStyle>
          <a:p>
            <a:endParaRPr lang="pl-PL"/>
          </a:p>
        </p:txBody>
      </p:sp>
      <p:sp>
        <p:nvSpPr>
          <p:cNvPr id="8" name="Symbol zastępczy numeru slajdu 7"/>
          <p:cNvSpPr>
            <a:spLocks noGrp="1"/>
          </p:cNvSpPr>
          <p:nvPr>
            <p:ph type="sldNum" sz="quarter" idx="12"/>
          </p:nvPr>
        </p:nvSpPr>
        <p:spPr>
          <a:xfrm>
            <a:off x="6553200" y="6248400"/>
            <a:ext cx="1905000" cy="457200"/>
          </a:xfrm>
        </p:spPr>
        <p:txBody>
          <a:bodyPr/>
          <a:lstStyle>
            <a:lvl1pPr>
              <a:defRPr/>
            </a:lvl1pPr>
          </a:lstStyle>
          <a:p>
            <a:fld id="{837C4B84-887F-4CC2-9C9A-DCCD87DA8E39}" type="slidenum">
              <a:rPr lang="pl-PL"/>
              <a:pPr/>
              <a:t>‹#›</a:t>
            </a:fld>
            <a:endParaRPr lang="pl-PL"/>
          </a:p>
        </p:txBody>
      </p:sp>
    </p:spTree>
    <p:extLst>
      <p:ext uri="{BB962C8B-B14F-4D97-AF65-F5344CB8AC3E}">
        <p14:creationId xmlns:p14="http://schemas.microsoft.com/office/powerpoint/2010/main" val="8916471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0941821E-9F01-45AD-8994-7D86036A07E7}" type="slidenum">
              <a:rPr lang="pl-PL"/>
              <a:pPr/>
              <a:t>‹#›</a:t>
            </a:fld>
            <a:endParaRPr lang="pl-PL"/>
          </a:p>
        </p:txBody>
      </p:sp>
    </p:spTree>
    <p:extLst>
      <p:ext uri="{BB962C8B-B14F-4D97-AF65-F5344CB8AC3E}">
        <p14:creationId xmlns:p14="http://schemas.microsoft.com/office/powerpoint/2010/main" val="19912318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FF75485B-F127-4857-9263-920BBE7CDC45}" type="slidenum">
              <a:rPr lang="pl-PL"/>
              <a:pPr/>
              <a:t>‹#›</a:t>
            </a:fld>
            <a:endParaRPr lang="pl-PL"/>
          </a:p>
        </p:txBody>
      </p:sp>
    </p:spTree>
    <p:extLst>
      <p:ext uri="{BB962C8B-B14F-4D97-AF65-F5344CB8AC3E}">
        <p14:creationId xmlns:p14="http://schemas.microsoft.com/office/powerpoint/2010/main" val="24378766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C87E6BBC-F7EA-4369-B7B4-7E7BDEE3A89C}" type="slidenum">
              <a:rPr lang="pl-PL"/>
              <a:pPr/>
              <a:t>‹#›</a:t>
            </a:fld>
            <a:endParaRPr lang="pl-PL"/>
          </a:p>
        </p:txBody>
      </p:sp>
    </p:spTree>
    <p:extLst>
      <p:ext uri="{BB962C8B-B14F-4D97-AF65-F5344CB8AC3E}">
        <p14:creationId xmlns:p14="http://schemas.microsoft.com/office/powerpoint/2010/main" val="48265809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D0FDE7F1-7B67-4269-ADB0-15FC48EC13D4}" type="slidenum">
              <a:rPr lang="pl-PL"/>
              <a:pPr/>
              <a:t>‹#›</a:t>
            </a:fld>
            <a:endParaRPr lang="pl-PL"/>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93B3FA4-3FEA-4081-9341-63683996A5FC}" type="slidenum">
              <a:rPr lang="pl-PL"/>
              <a:pPr/>
              <a:t>‹#›</a:t>
            </a:fld>
            <a:endParaRPr lang="pl-PL"/>
          </a:p>
        </p:txBody>
      </p:sp>
    </p:spTree>
    <p:extLst>
      <p:ext uri="{BB962C8B-B14F-4D97-AF65-F5344CB8AC3E}">
        <p14:creationId xmlns:p14="http://schemas.microsoft.com/office/powerpoint/2010/main" val="2666264386"/>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E7BB9798-C83E-437A-8F6F-31CDEF8A54DC}" type="slidenum">
              <a:rPr lang="pl-PL"/>
              <a:pPr/>
              <a:t>‹#›</a:t>
            </a:fld>
            <a:endParaRPr lang="pl-PL"/>
          </a:p>
        </p:txBody>
      </p:sp>
    </p:spTree>
    <p:extLst>
      <p:ext uri="{BB962C8B-B14F-4D97-AF65-F5344CB8AC3E}">
        <p14:creationId xmlns:p14="http://schemas.microsoft.com/office/powerpoint/2010/main" val="2871919507"/>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C521764F-BDC2-478B-B5F3-3DE652A0EE53}" type="slidenum">
              <a:rPr lang="pl-PL"/>
              <a:pPr/>
              <a:t>‹#›</a:t>
            </a:fld>
            <a:endParaRPr lang="pl-PL"/>
          </a:p>
        </p:txBody>
      </p:sp>
    </p:spTree>
    <p:extLst>
      <p:ext uri="{BB962C8B-B14F-4D97-AF65-F5344CB8AC3E}">
        <p14:creationId xmlns:p14="http://schemas.microsoft.com/office/powerpoint/2010/main" val="522606812"/>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638ADC0A-47DE-4694-AB58-2E2328E38190}" type="slidenum">
              <a:rPr lang="pl-PL"/>
              <a:pPr/>
              <a:t>‹#›</a:t>
            </a:fld>
            <a:endParaRPr lang="pl-PL"/>
          </a:p>
        </p:txBody>
      </p:sp>
    </p:spTree>
    <p:extLst>
      <p:ext uri="{BB962C8B-B14F-4D97-AF65-F5344CB8AC3E}">
        <p14:creationId xmlns:p14="http://schemas.microsoft.com/office/powerpoint/2010/main" val="2324318102"/>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83BDAFC0-DA52-4FBC-9623-E112F44A28B8}" type="slidenum">
              <a:rPr lang="pl-PL"/>
              <a:pPr/>
              <a:t>‹#›</a:t>
            </a:fld>
            <a:endParaRPr lang="pl-PL"/>
          </a:p>
        </p:txBody>
      </p:sp>
    </p:spTree>
    <p:extLst>
      <p:ext uri="{BB962C8B-B14F-4D97-AF65-F5344CB8AC3E}">
        <p14:creationId xmlns:p14="http://schemas.microsoft.com/office/powerpoint/2010/main" val="1263786204"/>
      </p:ext>
    </p:extLst>
  </p:cSld>
  <p:clrMapOvr>
    <a:masterClrMapping/>
  </p:clrMapOvr>
  <p:transition spd="slow"/>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F5E6F222-4379-4796-A212-37D8BABBE93E}" type="slidenum">
              <a:rPr lang="pl-PL"/>
              <a:pPr/>
              <a:t>‹#›</a:t>
            </a:fld>
            <a:endParaRPr lang="pl-PL"/>
          </a:p>
        </p:txBody>
      </p:sp>
    </p:spTree>
    <p:extLst>
      <p:ext uri="{BB962C8B-B14F-4D97-AF65-F5344CB8AC3E}">
        <p14:creationId xmlns:p14="http://schemas.microsoft.com/office/powerpoint/2010/main" val="3953471352"/>
      </p:ext>
    </p:extLst>
  </p:cSld>
  <p:clrMapOvr>
    <a:masterClrMapping/>
  </p:clrMapOvr>
  <p:transition spd="slow"/>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35555CE-A8F3-434E-993D-42B9CFE2E423}" type="slidenum">
              <a:rPr lang="pl-PL"/>
              <a:pPr/>
              <a:t>‹#›</a:t>
            </a:fld>
            <a:endParaRPr lang="pl-PL"/>
          </a:p>
        </p:txBody>
      </p:sp>
    </p:spTree>
    <p:extLst>
      <p:ext uri="{BB962C8B-B14F-4D97-AF65-F5344CB8AC3E}">
        <p14:creationId xmlns:p14="http://schemas.microsoft.com/office/powerpoint/2010/main" val="1141620922"/>
      </p:ext>
    </p:extLst>
  </p:cSld>
  <p:clrMapOvr>
    <a:masterClrMapping/>
  </p:clrMapOvr>
  <p:transition spd="slow"/>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CD678089-1BB0-4657-A68B-54075D198E7A}" type="slidenum">
              <a:rPr lang="pl-PL"/>
              <a:pPr/>
              <a:t>‹#›</a:t>
            </a:fld>
            <a:endParaRPr lang="pl-PL"/>
          </a:p>
        </p:txBody>
      </p:sp>
    </p:spTree>
    <p:extLst>
      <p:ext uri="{BB962C8B-B14F-4D97-AF65-F5344CB8AC3E}">
        <p14:creationId xmlns:p14="http://schemas.microsoft.com/office/powerpoint/2010/main" val="3006880856"/>
      </p:ext>
    </p:extLst>
  </p:cSld>
  <p:clrMapOvr>
    <a:masterClrMapping/>
  </p:clrMapOvr>
  <p:transition spd="slow"/>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547D62CF-2FCF-47C0-9D90-07E67EC93A72}" type="slidenum">
              <a:rPr lang="pl-PL"/>
              <a:pPr/>
              <a:t>‹#›</a:t>
            </a:fld>
            <a:endParaRPr lang="pl-PL"/>
          </a:p>
        </p:txBody>
      </p:sp>
    </p:spTree>
    <p:extLst>
      <p:ext uri="{BB962C8B-B14F-4D97-AF65-F5344CB8AC3E}">
        <p14:creationId xmlns:p14="http://schemas.microsoft.com/office/powerpoint/2010/main" val="1493138323"/>
      </p:ext>
    </p:extLst>
  </p:cSld>
  <p:clrMapOvr>
    <a:masterClrMapping/>
  </p:clrMapOvr>
  <p:transition spd="slow"/>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4ECAB90-46CB-4123-A8FC-733366A50E1F}" type="slidenum">
              <a:rPr lang="pl-PL"/>
              <a:pPr/>
              <a:t>‹#›</a:t>
            </a:fld>
            <a:endParaRPr lang="pl-PL"/>
          </a:p>
        </p:txBody>
      </p:sp>
    </p:spTree>
    <p:extLst>
      <p:ext uri="{BB962C8B-B14F-4D97-AF65-F5344CB8AC3E}">
        <p14:creationId xmlns:p14="http://schemas.microsoft.com/office/powerpoint/2010/main" val="3743389908"/>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8746C4FA-9278-4E47-AD07-B6F76BA6DF2E}" type="slidenum">
              <a:rPr lang="pl-PL"/>
              <a:pPr/>
              <a:t>‹#›</a:t>
            </a:fld>
            <a:endParaRPr lang="pl-PL"/>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xAndObj" preserve="1">
  <p:cSld name="Tytuł, tekst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p>
            <a:r>
              <a:rPr lang="pl-PL"/>
              <a:t>Kliknij, aby edytować styl</a:t>
            </a:r>
          </a:p>
        </p:txBody>
      </p:sp>
      <p:sp>
        <p:nvSpPr>
          <p:cNvPr id="3" name="Symbol zastępczy tekstu 2"/>
          <p:cNvSpPr>
            <a:spLocks noGrp="1"/>
          </p:cNvSpPr>
          <p:nvPr>
            <p:ph type="body" sz="half" idx="1"/>
          </p:nvPr>
        </p:nvSpPr>
        <p:spPr>
          <a:xfrm>
            <a:off x="457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457200" y="6245225"/>
            <a:ext cx="2133600" cy="47625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5225"/>
            <a:ext cx="2895600" cy="47625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5225"/>
            <a:ext cx="2133600" cy="476250"/>
          </a:xfrm>
        </p:spPr>
        <p:txBody>
          <a:bodyPr/>
          <a:lstStyle>
            <a:lvl1pPr>
              <a:defRPr/>
            </a:lvl1pPr>
          </a:lstStyle>
          <a:p>
            <a:fld id="{966F2917-D128-44BD-9970-D1365E6AF4E1}" type="slidenum">
              <a:rPr lang="pl-PL"/>
              <a:pPr/>
              <a:t>‹#›</a:t>
            </a:fld>
            <a:endParaRPr lang="pl-PL"/>
          </a:p>
        </p:txBody>
      </p:sp>
    </p:spTree>
    <p:extLst>
      <p:ext uri="{BB962C8B-B14F-4D97-AF65-F5344CB8AC3E}">
        <p14:creationId xmlns:p14="http://schemas.microsoft.com/office/powerpoint/2010/main" val="3579547182"/>
      </p:ext>
    </p:extLst>
  </p:cSld>
  <p:clrMapOvr>
    <a:masterClrMapping/>
  </p:clrMapOvr>
  <p:transition spd="slow"/>
</p:sldLayout>
</file>

<file path=ppt/slideLayouts/slideLayout51.xml><?xml version="1.0" encoding="utf-8"?>
<p:sldLayout xmlns:a="http://schemas.openxmlformats.org/drawingml/2006/main" xmlns:r="http://schemas.openxmlformats.org/officeDocument/2006/relationships" xmlns:p="http://schemas.openxmlformats.org/presentationml/2006/main" type="dgm">
  <p:cSld name="Tytuł i diagram lub schemat organizacyjny">
    <p:spTree>
      <p:nvGrpSpPr>
        <p:cNvPr id="1" name=""/>
        <p:cNvGrpSpPr/>
        <p:nvPr/>
      </p:nvGrpSpPr>
      <p:grpSpPr>
        <a:xfrm>
          <a:off x="0" y="0"/>
          <a:ext cx="0" cy="0"/>
          <a:chOff x="0" y="0"/>
          <a:chExt cx="0" cy="0"/>
        </a:xfrm>
      </p:grpSpPr>
      <p:sp>
        <p:nvSpPr>
          <p:cNvPr id="2" name="Tytuł 1"/>
          <p:cNvSpPr>
            <a:spLocks noGrp="1"/>
          </p:cNvSpPr>
          <p:nvPr>
            <p:ph type="title"/>
          </p:nvPr>
        </p:nvSpPr>
        <p:spPr>
          <a:xfrm>
            <a:off x="455613" y="273050"/>
            <a:ext cx="8226425" cy="1143000"/>
          </a:xfrm>
        </p:spPr>
        <p:txBody>
          <a:bodyPr/>
          <a:lstStyle/>
          <a:p>
            <a:r>
              <a:rPr lang="pl-PL"/>
              <a:t>Kliknij, aby edytować styl</a:t>
            </a:r>
          </a:p>
        </p:txBody>
      </p:sp>
      <p:sp>
        <p:nvSpPr>
          <p:cNvPr id="3" name="Symbol zastępczy obiektu SmartArt 2"/>
          <p:cNvSpPr>
            <a:spLocks noGrp="1"/>
          </p:cNvSpPr>
          <p:nvPr>
            <p:ph type="dgm" idx="1"/>
          </p:nvPr>
        </p:nvSpPr>
        <p:spPr>
          <a:xfrm>
            <a:off x="455613" y="1598613"/>
            <a:ext cx="8226425" cy="4497387"/>
          </a:xfrm>
        </p:spPr>
        <p:txBody>
          <a:bodyPr/>
          <a:lstStyle/>
          <a:p>
            <a:endParaRPr lang="pl-PL"/>
          </a:p>
        </p:txBody>
      </p:sp>
      <p:sp>
        <p:nvSpPr>
          <p:cNvPr id="4" name="Symbol zastępczy daty 3"/>
          <p:cNvSpPr>
            <a:spLocks noGrp="1"/>
          </p:cNvSpPr>
          <p:nvPr>
            <p:ph type="dt" sz="half" idx="10"/>
          </p:nvPr>
        </p:nvSpPr>
        <p:spPr>
          <a:xfrm>
            <a:off x="455613" y="6242050"/>
            <a:ext cx="2130425" cy="474663"/>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2050"/>
            <a:ext cx="2895600" cy="474663"/>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2050"/>
            <a:ext cx="2130425" cy="474663"/>
          </a:xfrm>
        </p:spPr>
        <p:txBody>
          <a:bodyPr/>
          <a:lstStyle>
            <a:lvl1pPr>
              <a:defRPr/>
            </a:lvl1pPr>
          </a:lstStyle>
          <a:p>
            <a:fld id="{D294C2CA-B829-41BB-AD02-4C5F4428C894}" type="slidenum">
              <a:rPr lang="pl-PL"/>
              <a:pPr/>
              <a:t>‹#›</a:t>
            </a:fld>
            <a:endParaRPr lang="pl-PL"/>
          </a:p>
        </p:txBody>
      </p:sp>
    </p:spTree>
    <p:extLst>
      <p:ext uri="{BB962C8B-B14F-4D97-AF65-F5344CB8AC3E}">
        <p14:creationId xmlns:p14="http://schemas.microsoft.com/office/powerpoint/2010/main" val="1473415204"/>
      </p:ext>
    </p:extLst>
  </p:cSld>
  <p:clrMapOvr>
    <a:masterClrMapping/>
  </p:clrMapOvr>
  <p:transition spd="med" advClick="0" advTm="1000">
    <p:circl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FE5192A-E694-4E07-81D3-BB97323D7A6A}" type="slidenum">
              <a:rPr lang="pl-PL"/>
              <a:pPr/>
              <a:t>‹#›</a:t>
            </a:fld>
            <a:endParaRPr lang="pl-PL"/>
          </a:p>
        </p:txBody>
      </p:sp>
    </p:spTree>
    <p:extLst>
      <p:ext uri="{BB962C8B-B14F-4D97-AF65-F5344CB8AC3E}">
        <p14:creationId xmlns:p14="http://schemas.microsoft.com/office/powerpoint/2010/main" val="13255978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D9AD4BD-AEF3-46A7-AA09-76E0BFE58B23}" type="slidenum">
              <a:rPr lang="pl-PL"/>
              <a:pPr/>
              <a:t>‹#›</a:t>
            </a:fld>
            <a:endParaRPr lang="pl-PL"/>
          </a:p>
        </p:txBody>
      </p:sp>
    </p:spTree>
    <p:extLst>
      <p:ext uri="{BB962C8B-B14F-4D97-AF65-F5344CB8AC3E}">
        <p14:creationId xmlns:p14="http://schemas.microsoft.com/office/powerpoint/2010/main" val="12975093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C7543A8-0D06-4820-B2A2-4B4B34A5D02A}" type="slidenum">
              <a:rPr lang="pl-PL"/>
              <a:pPr/>
              <a:t>‹#›</a:t>
            </a:fld>
            <a:endParaRPr lang="pl-PL"/>
          </a:p>
        </p:txBody>
      </p:sp>
    </p:spTree>
    <p:extLst>
      <p:ext uri="{BB962C8B-B14F-4D97-AF65-F5344CB8AC3E}">
        <p14:creationId xmlns:p14="http://schemas.microsoft.com/office/powerpoint/2010/main" val="8814978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F446DF32-89CA-4DD1-A746-79F84E2CD75F}" type="slidenum">
              <a:rPr lang="pl-PL"/>
              <a:pPr/>
              <a:t>‹#›</a:t>
            </a:fld>
            <a:endParaRPr lang="pl-PL"/>
          </a:p>
        </p:txBody>
      </p:sp>
    </p:spTree>
    <p:extLst>
      <p:ext uri="{BB962C8B-B14F-4D97-AF65-F5344CB8AC3E}">
        <p14:creationId xmlns:p14="http://schemas.microsoft.com/office/powerpoint/2010/main" val="8533750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E5CAF065-89CC-4072-B0C6-3698AD6A562A}" type="slidenum">
              <a:rPr lang="pl-PL"/>
              <a:pPr/>
              <a:t>‹#›</a:t>
            </a:fld>
            <a:endParaRPr lang="pl-PL"/>
          </a:p>
        </p:txBody>
      </p:sp>
    </p:spTree>
    <p:extLst>
      <p:ext uri="{BB962C8B-B14F-4D97-AF65-F5344CB8AC3E}">
        <p14:creationId xmlns:p14="http://schemas.microsoft.com/office/powerpoint/2010/main" val="21082947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8B2FD3C2-B947-4C4A-975D-2811ADACC9F5}" type="slidenum">
              <a:rPr lang="pl-PL"/>
              <a:pPr/>
              <a:t>‹#›</a:t>
            </a:fld>
            <a:endParaRPr lang="pl-PL"/>
          </a:p>
        </p:txBody>
      </p:sp>
    </p:spTree>
    <p:extLst>
      <p:ext uri="{BB962C8B-B14F-4D97-AF65-F5344CB8AC3E}">
        <p14:creationId xmlns:p14="http://schemas.microsoft.com/office/powerpoint/2010/main" val="394062218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D17FDA0D-5C36-4468-99EE-4E5BFA16959E}" type="slidenum">
              <a:rPr lang="pl-PL"/>
              <a:pPr/>
              <a:t>‹#›</a:t>
            </a:fld>
            <a:endParaRPr lang="pl-PL"/>
          </a:p>
        </p:txBody>
      </p:sp>
    </p:spTree>
    <p:extLst>
      <p:ext uri="{BB962C8B-B14F-4D97-AF65-F5344CB8AC3E}">
        <p14:creationId xmlns:p14="http://schemas.microsoft.com/office/powerpoint/2010/main" val="413315507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85EA531-438F-4348-9079-844CBDF89B5D}" type="slidenum">
              <a:rPr lang="pl-PL"/>
              <a:pPr/>
              <a:t>‹#›</a:t>
            </a:fld>
            <a:endParaRPr lang="pl-PL"/>
          </a:p>
        </p:txBody>
      </p:sp>
    </p:spTree>
    <p:extLst>
      <p:ext uri="{BB962C8B-B14F-4D97-AF65-F5344CB8AC3E}">
        <p14:creationId xmlns:p14="http://schemas.microsoft.com/office/powerpoint/2010/main" val="1143654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E77DCEE5-85E4-43AF-93C2-B32D82D7ED7B}" type="slidenum">
              <a:rPr lang="pl-PL"/>
              <a:pPr/>
              <a:t>‹#›</a:t>
            </a:fld>
            <a:endParaRPr lang="pl-PL"/>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928AD52-540C-4728-8E0C-11AA5DDD71FB}" type="slidenum">
              <a:rPr lang="pl-PL"/>
              <a:pPr/>
              <a:t>‹#›</a:t>
            </a:fld>
            <a:endParaRPr lang="pl-PL"/>
          </a:p>
        </p:txBody>
      </p:sp>
    </p:spTree>
    <p:extLst>
      <p:ext uri="{BB962C8B-B14F-4D97-AF65-F5344CB8AC3E}">
        <p14:creationId xmlns:p14="http://schemas.microsoft.com/office/powerpoint/2010/main" val="2109118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1C9E660-5E87-4358-922F-5980138CC6A8}" type="slidenum">
              <a:rPr lang="pl-PL"/>
              <a:pPr/>
              <a:t>‹#›</a:t>
            </a:fld>
            <a:endParaRPr lang="pl-PL"/>
          </a:p>
        </p:txBody>
      </p:sp>
    </p:spTree>
    <p:extLst>
      <p:ext uri="{BB962C8B-B14F-4D97-AF65-F5344CB8AC3E}">
        <p14:creationId xmlns:p14="http://schemas.microsoft.com/office/powerpoint/2010/main" val="3534859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CF7946B-2C1E-45DA-9C65-8C4DF047DA54}" type="slidenum">
              <a:rPr lang="pl-PL"/>
              <a:pPr/>
              <a:t>‹#›</a:t>
            </a:fld>
            <a:endParaRPr lang="pl-PL"/>
          </a:p>
        </p:txBody>
      </p:sp>
    </p:spTree>
    <p:extLst>
      <p:ext uri="{BB962C8B-B14F-4D97-AF65-F5344CB8AC3E}">
        <p14:creationId xmlns:p14="http://schemas.microsoft.com/office/powerpoint/2010/main" val="319801301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72BC4263-59F5-4A47-B1C6-3AA29DCE095B}" type="slidenum">
              <a:rPr lang="pl-PL"/>
              <a:pPr/>
              <a:t>‹#›</a:t>
            </a:fld>
            <a:endParaRPr lang="pl-PL"/>
          </a:p>
        </p:txBody>
      </p:sp>
    </p:spTree>
    <p:extLst>
      <p:ext uri="{BB962C8B-B14F-4D97-AF65-F5344CB8AC3E}">
        <p14:creationId xmlns:p14="http://schemas.microsoft.com/office/powerpoint/2010/main" val="263147202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58D37886-570E-45CC-8416-39DB4E98390A}" type="slidenum">
              <a:rPr lang="pl-PL"/>
              <a:pPr/>
              <a:t>‹#›</a:t>
            </a:fld>
            <a:endParaRPr lang="pl-PL"/>
          </a:p>
        </p:txBody>
      </p:sp>
    </p:spTree>
    <p:extLst>
      <p:ext uri="{BB962C8B-B14F-4D97-AF65-F5344CB8AC3E}">
        <p14:creationId xmlns:p14="http://schemas.microsoft.com/office/powerpoint/2010/main" val="14430755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FE5192A-E694-4E07-81D3-BB97323D7A6A}" type="slidenum">
              <a:rPr lang="pl-PL"/>
              <a:pPr/>
              <a:t>‹#›</a:t>
            </a:fld>
            <a:endParaRPr lang="pl-PL"/>
          </a:p>
        </p:txBody>
      </p:sp>
    </p:spTree>
    <p:extLst>
      <p:ext uri="{BB962C8B-B14F-4D97-AF65-F5344CB8AC3E}">
        <p14:creationId xmlns:p14="http://schemas.microsoft.com/office/powerpoint/2010/main" val="197328279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AD9AD4BD-AEF3-46A7-AA09-76E0BFE58B23}" type="slidenum">
              <a:rPr lang="pl-PL"/>
              <a:pPr/>
              <a:t>‹#›</a:t>
            </a:fld>
            <a:endParaRPr lang="pl-PL"/>
          </a:p>
        </p:txBody>
      </p:sp>
    </p:spTree>
    <p:extLst>
      <p:ext uri="{BB962C8B-B14F-4D97-AF65-F5344CB8AC3E}">
        <p14:creationId xmlns:p14="http://schemas.microsoft.com/office/powerpoint/2010/main" val="25793452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1C7543A8-0D06-4820-B2A2-4B4B34A5D02A}" type="slidenum">
              <a:rPr lang="pl-PL"/>
              <a:pPr/>
              <a:t>‹#›</a:t>
            </a:fld>
            <a:endParaRPr lang="pl-PL"/>
          </a:p>
        </p:txBody>
      </p:sp>
    </p:spTree>
    <p:extLst>
      <p:ext uri="{BB962C8B-B14F-4D97-AF65-F5344CB8AC3E}">
        <p14:creationId xmlns:p14="http://schemas.microsoft.com/office/powerpoint/2010/main" val="32318853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F446DF32-89CA-4DD1-A746-79F84E2CD75F}" type="slidenum">
              <a:rPr lang="pl-PL"/>
              <a:pPr/>
              <a:t>‹#›</a:t>
            </a:fld>
            <a:endParaRPr lang="pl-PL"/>
          </a:p>
        </p:txBody>
      </p:sp>
    </p:spTree>
    <p:extLst>
      <p:ext uri="{BB962C8B-B14F-4D97-AF65-F5344CB8AC3E}">
        <p14:creationId xmlns:p14="http://schemas.microsoft.com/office/powerpoint/2010/main" val="35899595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lvl1pPr>
              <a:defRPr/>
            </a:lvl1pPr>
          </a:lstStyle>
          <a:p>
            <a:endParaRPr lang="pl-PL"/>
          </a:p>
        </p:txBody>
      </p:sp>
      <p:sp>
        <p:nvSpPr>
          <p:cNvPr id="8" name="Symbol zastępczy stopki 7"/>
          <p:cNvSpPr>
            <a:spLocks noGrp="1"/>
          </p:cNvSpPr>
          <p:nvPr>
            <p:ph type="ftr" sz="quarter" idx="11"/>
          </p:nvPr>
        </p:nvSpPr>
        <p:spPr/>
        <p:txBody>
          <a:bodyPr/>
          <a:lstStyle>
            <a:lvl1pPr>
              <a:defRPr/>
            </a:lvl1pPr>
          </a:lstStyle>
          <a:p>
            <a:endParaRPr lang="pl-PL"/>
          </a:p>
        </p:txBody>
      </p:sp>
      <p:sp>
        <p:nvSpPr>
          <p:cNvPr id="9" name="Symbol zastępczy numeru slajdu 8"/>
          <p:cNvSpPr>
            <a:spLocks noGrp="1"/>
          </p:cNvSpPr>
          <p:nvPr>
            <p:ph type="sldNum" sz="quarter" idx="12"/>
          </p:nvPr>
        </p:nvSpPr>
        <p:spPr/>
        <p:txBody>
          <a:bodyPr/>
          <a:lstStyle>
            <a:lvl1pPr>
              <a:defRPr/>
            </a:lvl1pPr>
          </a:lstStyle>
          <a:p>
            <a:fld id="{E5CAF065-89CC-4072-B0C6-3698AD6A562A}" type="slidenum">
              <a:rPr lang="pl-PL"/>
              <a:pPr/>
              <a:t>‹#›</a:t>
            </a:fld>
            <a:endParaRPr lang="pl-PL"/>
          </a:p>
        </p:txBody>
      </p:sp>
    </p:spTree>
    <p:extLst>
      <p:ext uri="{BB962C8B-B14F-4D97-AF65-F5344CB8AC3E}">
        <p14:creationId xmlns:p14="http://schemas.microsoft.com/office/powerpoint/2010/main" val="37591507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FC52E75B-69C5-47F9-A915-E7CF20BE87B4}" type="slidenum">
              <a:rPr lang="pl-PL"/>
              <a:pPr/>
              <a:t>‹#›</a:t>
            </a:fld>
            <a:endParaRPr lang="pl-PL"/>
          </a:p>
        </p:txBody>
      </p:sp>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lvl1pPr>
              <a:defRPr/>
            </a:lvl1pPr>
          </a:lstStyle>
          <a:p>
            <a:endParaRPr lang="pl-PL"/>
          </a:p>
        </p:txBody>
      </p:sp>
      <p:sp>
        <p:nvSpPr>
          <p:cNvPr id="4" name="Symbol zastępczy stopki 3"/>
          <p:cNvSpPr>
            <a:spLocks noGrp="1"/>
          </p:cNvSpPr>
          <p:nvPr>
            <p:ph type="ftr" sz="quarter" idx="11"/>
          </p:nvPr>
        </p:nvSpPr>
        <p:spPr/>
        <p:txBody>
          <a:bodyPr/>
          <a:lstStyle>
            <a:lvl1pPr>
              <a:defRPr/>
            </a:lvl1pPr>
          </a:lstStyle>
          <a:p>
            <a:endParaRPr lang="pl-PL"/>
          </a:p>
        </p:txBody>
      </p:sp>
      <p:sp>
        <p:nvSpPr>
          <p:cNvPr id="5" name="Symbol zastępczy numeru slajdu 4"/>
          <p:cNvSpPr>
            <a:spLocks noGrp="1"/>
          </p:cNvSpPr>
          <p:nvPr>
            <p:ph type="sldNum" sz="quarter" idx="12"/>
          </p:nvPr>
        </p:nvSpPr>
        <p:spPr/>
        <p:txBody>
          <a:bodyPr/>
          <a:lstStyle>
            <a:lvl1pPr>
              <a:defRPr/>
            </a:lvl1pPr>
          </a:lstStyle>
          <a:p>
            <a:fld id="{8B2FD3C2-B947-4C4A-975D-2811ADACC9F5}" type="slidenum">
              <a:rPr lang="pl-PL"/>
              <a:pPr/>
              <a:t>‹#›</a:t>
            </a:fld>
            <a:endParaRPr lang="pl-PL"/>
          </a:p>
        </p:txBody>
      </p:sp>
    </p:spTree>
    <p:extLst>
      <p:ext uri="{BB962C8B-B14F-4D97-AF65-F5344CB8AC3E}">
        <p14:creationId xmlns:p14="http://schemas.microsoft.com/office/powerpoint/2010/main" val="198339044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lvl1pPr>
              <a:defRPr/>
            </a:lvl1pPr>
          </a:lstStyle>
          <a:p>
            <a:endParaRPr lang="pl-PL"/>
          </a:p>
        </p:txBody>
      </p:sp>
      <p:sp>
        <p:nvSpPr>
          <p:cNvPr id="3" name="Symbol zastępczy stopki 2"/>
          <p:cNvSpPr>
            <a:spLocks noGrp="1"/>
          </p:cNvSpPr>
          <p:nvPr>
            <p:ph type="ftr" sz="quarter" idx="11"/>
          </p:nvPr>
        </p:nvSpPr>
        <p:spPr/>
        <p:txBody>
          <a:bodyPr/>
          <a:lstStyle>
            <a:lvl1pPr>
              <a:defRPr/>
            </a:lvl1pPr>
          </a:lstStyle>
          <a:p>
            <a:endParaRPr lang="pl-PL"/>
          </a:p>
        </p:txBody>
      </p:sp>
      <p:sp>
        <p:nvSpPr>
          <p:cNvPr id="4" name="Symbol zastępczy numeru slajdu 3"/>
          <p:cNvSpPr>
            <a:spLocks noGrp="1"/>
          </p:cNvSpPr>
          <p:nvPr>
            <p:ph type="sldNum" sz="quarter" idx="12"/>
          </p:nvPr>
        </p:nvSpPr>
        <p:spPr/>
        <p:txBody>
          <a:bodyPr/>
          <a:lstStyle>
            <a:lvl1pPr>
              <a:defRPr/>
            </a:lvl1pPr>
          </a:lstStyle>
          <a:p>
            <a:fld id="{D17FDA0D-5C36-4468-99EE-4E5BFA16959E}" type="slidenum">
              <a:rPr lang="pl-PL"/>
              <a:pPr/>
              <a:t>‹#›</a:t>
            </a:fld>
            <a:endParaRPr lang="pl-PL"/>
          </a:p>
        </p:txBody>
      </p:sp>
    </p:spTree>
    <p:extLst>
      <p:ext uri="{BB962C8B-B14F-4D97-AF65-F5344CB8AC3E}">
        <p14:creationId xmlns:p14="http://schemas.microsoft.com/office/powerpoint/2010/main" val="206579680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485EA531-438F-4348-9079-844CBDF89B5D}" type="slidenum">
              <a:rPr lang="pl-PL"/>
              <a:pPr/>
              <a:t>‹#›</a:t>
            </a:fld>
            <a:endParaRPr lang="pl-PL"/>
          </a:p>
        </p:txBody>
      </p:sp>
    </p:spTree>
    <p:extLst>
      <p:ext uri="{BB962C8B-B14F-4D97-AF65-F5344CB8AC3E}">
        <p14:creationId xmlns:p14="http://schemas.microsoft.com/office/powerpoint/2010/main" val="22821298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928AD52-540C-4728-8E0C-11AA5DDD71FB}" type="slidenum">
              <a:rPr lang="pl-PL"/>
              <a:pPr/>
              <a:t>‹#›</a:t>
            </a:fld>
            <a:endParaRPr lang="pl-PL"/>
          </a:p>
        </p:txBody>
      </p:sp>
    </p:spTree>
    <p:extLst>
      <p:ext uri="{BB962C8B-B14F-4D97-AF65-F5344CB8AC3E}">
        <p14:creationId xmlns:p14="http://schemas.microsoft.com/office/powerpoint/2010/main" val="329459728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91C9E660-5E87-4358-922F-5980138CC6A8}" type="slidenum">
              <a:rPr lang="pl-PL"/>
              <a:pPr/>
              <a:t>‹#›</a:t>
            </a:fld>
            <a:endParaRPr lang="pl-PL"/>
          </a:p>
        </p:txBody>
      </p:sp>
    </p:spTree>
    <p:extLst>
      <p:ext uri="{BB962C8B-B14F-4D97-AF65-F5344CB8AC3E}">
        <p14:creationId xmlns:p14="http://schemas.microsoft.com/office/powerpoint/2010/main" val="16285840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endParaRPr lang="pl-PL"/>
          </a:p>
        </p:txBody>
      </p:sp>
      <p:sp>
        <p:nvSpPr>
          <p:cNvPr id="5" name="Symbol zastępczy stopki 4"/>
          <p:cNvSpPr>
            <a:spLocks noGrp="1"/>
          </p:cNvSpPr>
          <p:nvPr>
            <p:ph type="ftr" sz="quarter" idx="11"/>
          </p:nvPr>
        </p:nvSpPr>
        <p:spPr/>
        <p:txBody>
          <a:bodyPr/>
          <a:lstStyle>
            <a:lvl1pPr>
              <a:defRPr/>
            </a:lvl1pPr>
          </a:lstStyle>
          <a:p>
            <a:endParaRPr lang="pl-PL"/>
          </a:p>
        </p:txBody>
      </p:sp>
      <p:sp>
        <p:nvSpPr>
          <p:cNvPr id="6" name="Symbol zastępczy numeru slajdu 5"/>
          <p:cNvSpPr>
            <a:spLocks noGrp="1"/>
          </p:cNvSpPr>
          <p:nvPr>
            <p:ph type="sldNum" sz="quarter" idx="12"/>
          </p:nvPr>
        </p:nvSpPr>
        <p:spPr/>
        <p:txBody>
          <a:bodyPr/>
          <a:lstStyle>
            <a:lvl1pPr>
              <a:defRPr/>
            </a:lvl1pPr>
          </a:lstStyle>
          <a:p>
            <a:fld id="{0CF7946B-2C1E-45DA-9C65-8C4DF047DA54}" type="slidenum">
              <a:rPr lang="pl-PL"/>
              <a:pPr/>
              <a:t>‹#›</a:t>
            </a:fld>
            <a:endParaRPr lang="pl-PL"/>
          </a:p>
        </p:txBody>
      </p:sp>
    </p:spTree>
    <p:extLst>
      <p:ext uri="{BB962C8B-B14F-4D97-AF65-F5344CB8AC3E}">
        <p14:creationId xmlns:p14="http://schemas.microsoft.com/office/powerpoint/2010/main" val="12477300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xOverObj" preserve="1">
  <p:cSld name="Tytuł i tekst nad zawartością">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ekstu 2"/>
          <p:cNvSpPr>
            <a:spLocks noGrp="1"/>
          </p:cNvSpPr>
          <p:nvPr>
            <p:ph type="body" sz="half" idx="1"/>
          </p:nvPr>
        </p:nvSpPr>
        <p:spPr>
          <a:xfrm>
            <a:off x="685800" y="19812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85800" y="4114800"/>
            <a:ext cx="7772400" cy="1981200"/>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a:xfrm>
            <a:off x="685800" y="6248400"/>
            <a:ext cx="1905000" cy="457200"/>
          </a:xfrm>
        </p:spPr>
        <p:txBody>
          <a:bodyPr/>
          <a:lstStyle>
            <a:lvl1pPr>
              <a:defRPr/>
            </a:lvl1pPr>
          </a:lstStyle>
          <a:p>
            <a:endParaRPr lang="pl-PL"/>
          </a:p>
        </p:txBody>
      </p:sp>
      <p:sp>
        <p:nvSpPr>
          <p:cNvPr id="6" name="Symbol zastępczy stopki 5"/>
          <p:cNvSpPr>
            <a:spLocks noGrp="1"/>
          </p:cNvSpPr>
          <p:nvPr>
            <p:ph type="ftr" sz="quarter" idx="11"/>
          </p:nvPr>
        </p:nvSpPr>
        <p:spPr>
          <a:xfrm>
            <a:off x="3124200" y="6248400"/>
            <a:ext cx="2895600" cy="457200"/>
          </a:xfrm>
        </p:spPr>
        <p:txBody>
          <a:bodyPr/>
          <a:lstStyle>
            <a:lvl1pPr>
              <a:defRPr/>
            </a:lvl1pPr>
          </a:lstStyle>
          <a:p>
            <a:endParaRPr lang="pl-PL"/>
          </a:p>
        </p:txBody>
      </p:sp>
      <p:sp>
        <p:nvSpPr>
          <p:cNvPr id="7" name="Symbol zastępczy numeru slajdu 6"/>
          <p:cNvSpPr>
            <a:spLocks noGrp="1"/>
          </p:cNvSpPr>
          <p:nvPr>
            <p:ph type="sldNum" sz="quarter" idx="12"/>
          </p:nvPr>
        </p:nvSpPr>
        <p:spPr>
          <a:xfrm>
            <a:off x="6553200" y="6248400"/>
            <a:ext cx="1905000" cy="457200"/>
          </a:xfrm>
        </p:spPr>
        <p:txBody>
          <a:bodyPr/>
          <a:lstStyle>
            <a:lvl1pPr>
              <a:defRPr/>
            </a:lvl1pPr>
          </a:lstStyle>
          <a:p>
            <a:fld id="{72BC4263-59F5-4A47-B1C6-3AA29DCE095B}" type="slidenum">
              <a:rPr lang="pl-PL"/>
              <a:pPr/>
              <a:t>‹#›</a:t>
            </a:fld>
            <a:endParaRPr lang="pl-PL"/>
          </a:p>
        </p:txBody>
      </p:sp>
    </p:spTree>
    <p:extLst>
      <p:ext uri="{BB962C8B-B14F-4D97-AF65-F5344CB8AC3E}">
        <p14:creationId xmlns:p14="http://schemas.microsoft.com/office/powerpoint/2010/main" val="127379541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bl" preserve="1">
  <p:cSld name="Tytuł i tabela">
    <p:spTree>
      <p:nvGrpSpPr>
        <p:cNvPr id="1" name=""/>
        <p:cNvGrpSpPr/>
        <p:nvPr/>
      </p:nvGrpSpPr>
      <p:grpSpPr>
        <a:xfrm>
          <a:off x="0" y="0"/>
          <a:ext cx="0" cy="0"/>
          <a:chOff x="0" y="0"/>
          <a:chExt cx="0" cy="0"/>
        </a:xfrm>
      </p:grpSpPr>
      <p:sp>
        <p:nvSpPr>
          <p:cNvPr id="2" name="Tytuł 1"/>
          <p:cNvSpPr>
            <a:spLocks noGrp="1"/>
          </p:cNvSpPr>
          <p:nvPr>
            <p:ph type="title"/>
          </p:nvPr>
        </p:nvSpPr>
        <p:spPr>
          <a:xfrm>
            <a:off x="685800" y="609600"/>
            <a:ext cx="7772400" cy="1143000"/>
          </a:xfrm>
        </p:spPr>
        <p:txBody>
          <a:bodyPr/>
          <a:lstStyle/>
          <a:p>
            <a:r>
              <a:rPr lang="pl-PL"/>
              <a:t>Kliknij, aby edytować styl</a:t>
            </a:r>
          </a:p>
        </p:txBody>
      </p:sp>
      <p:sp>
        <p:nvSpPr>
          <p:cNvPr id="3" name="Symbol zastępczy tabeli 2"/>
          <p:cNvSpPr>
            <a:spLocks noGrp="1"/>
          </p:cNvSpPr>
          <p:nvPr>
            <p:ph type="tbl" idx="1"/>
          </p:nvPr>
        </p:nvSpPr>
        <p:spPr>
          <a:xfrm>
            <a:off x="685800" y="1981200"/>
            <a:ext cx="7772400" cy="4114800"/>
          </a:xfrm>
        </p:spPr>
        <p:txBody>
          <a:bodyPr/>
          <a:lstStyle/>
          <a:p>
            <a:endParaRPr lang="pl-PL"/>
          </a:p>
        </p:txBody>
      </p:sp>
      <p:sp>
        <p:nvSpPr>
          <p:cNvPr id="4" name="Symbol zastępczy daty 3"/>
          <p:cNvSpPr>
            <a:spLocks noGrp="1"/>
          </p:cNvSpPr>
          <p:nvPr>
            <p:ph type="dt" sz="half" idx="10"/>
          </p:nvPr>
        </p:nvSpPr>
        <p:spPr>
          <a:xfrm>
            <a:off x="685800" y="6248400"/>
            <a:ext cx="1905000" cy="457200"/>
          </a:xfrm>
        </p:spPr>
        <p:txBody>
          <a:bodyPr/>
          <a:lstStyle>
            <a:lvl1pPr>
              <a:defRPr/>
            </a:lvl1pPr>
          </a:lstStyle>
          <a:p>
            <a:endParaRPr lang="pl-PL"/>
          </a:p>
        </p:txBody>
      </p:sp>
      <p:sp>
        <p:nvSpPr>
          <p:cNvPr id="5" name="Symbol zastępczy stopki 4"/>
          <p:cNvSpPr>
            <a:spLocks noGrp="1"/>
          </p:cNvSpPr>
          <p:nvPr>
            <p:ph type="ftr" sz="quarter" idx="11"/>
          </p:nvPr>
        </p:nvSpPr>
        <p:spPr>
          <a:xfrm>
            <a:off x="3124200" y="6248400"/>
            <a:ext cx="2895600" cy="457200"/>
          </a:xfrm>
        </p:spPr>
        <p:txBody>
          <a:bodyPr/>
          <a:lstStyle>
            <a:lvl1pPr>
              <a:defRPr/>
            </a:lvl1pPr>
          </a:lstStyle>
          <a:p>
            <a:endParaRPr lang="pl-PL"/>
          </a:p>
        </p:txBody>
      </p:sp>
      <p:sp>
        <p:nvSpPr>
          <p:cNvPr id="6" name="Symbol zastępczy numeru slajdu 5"/>
          <p:cNvSpPr>
            <a:spLocks noGrp="1"/>
          </p:cNvSpPr>
          <p:nvPr>
            <p:ph type="sldNum" sz="quarter" idx="12"/>
          </p:nvPr>
        </p:nvSpPr>
        <p:spPr>
          <a:xfrm>
            <a:off x="6553200" y="6248400"/>
            <a:ext cx="1905000" cy="457200"/>
          </a:xfrm>
        </p:spPr>
        <p:txBody>
          <a:bodyPr/>
          <a:lstStyle>
            <a:lvl1pPr>
              <a:defRPr/>
            </a:lvl1pPr>
          </a:lstStyle>
          <a:p>
            <a:fld id="{58D37886-570E-45CC-8416-39DB4E98390A}" type="slidenum">
              <a:rPr lang="pl-PL"/>
              <a:pPr/>
              <a:t>‹#›</a:t>
            </a:fld>
            <a:endParaRPr lang="pl-PL"/>
          </a:p>
        </p:txBody>
      </p:sp>
    </p:spTree>
    <p:extLst>
      <p:ext uri="{BB962C8B-B14F-4D97-AF65-F5344CB8AC3E}">
        <p14:creationId xmlns:p14="http://schemas.microsoft.com/office/powerpoint/2010/main" val="23941393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p>
            <a:fld id="{FD17FA3B-C404-4317-B0BC-953931111309}" type="datetimeFigureOut">
              <a:rPr lang="pl-PL" smtClean="0"/>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9265445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004318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6CE4A352-9A3C-4366-BA02-AFF0061A5EF8}" type="slidenum">
              <a:rPr lang="pl-PL"/>
              <a:pPr/>
              <a:t>‹#›</a:t>
            </a:fld>
            <a:endParaRPr lang="pl-PL"/>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p>
            <a:fld id="{FD17FA3B-C404-4317-B0BC-953931111309}" type="datetimeFigureOut">
              <a:rPr lang="pl-PL" smtClean="0"/>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657333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FD17FA3B-C404-4317-B0BC-953931111309}" type="datetimeFigureOut">
              <a:rPr lang="pl-PL" smtClean="0"/>
              <a:t>12.03.2020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99281698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FD17FA3B-C404-4317-B0BC-953931111309}" type="datetimeFigureOut">
              <a:rPr lang="pl-PL" smtClean="0"/>
              <a:t>12.03.2020</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350423487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FD17FA3B-C404-4317-B0BC-953931111309}" type="datetimeFigureOut">
              <a:rPr lang="pl-PL" smtClean="0"/>
              <a:t>12.03.2020</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757494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FD17FA3B-C404-4317-B0BC-953931111309}" type="datetimeFigureOut">
              <a:rPr lang="pl-PL" smtClean="0"/>
              <a:t>12.03.2020</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88964271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12.03.2020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94043224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p>
            <a:fld id="{FD17FA3B-C404-4317-B0BC-953931111309}" type="datetimeFigureOut">
              <a:rPr lang="pl-PL" smtClean="0"/>
              <a:t>12.03.2020</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183515982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2598164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FD17FA3B-C404-4317-B0BC-953931111309}" type="datetimeFigureOut">
              <a:rPr lang="pl-PL" smtClean="0"/>
              <a:t>12.03.2020</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931897F-8F23-433E-A660-EFF8D3EDA506}" type="slidenum">
              <a:rPr lang="pl-PL" smtClean="0"/>
              <a:t>‹#›</a:t>
            </a:fld>
            <a:endParaRPr lang="pl-PL"/>
          </a:p>
        </p:txBody>
      </p:sp>
    </p:spTree>
    <p:extLst>
      <p:ext uri="{BB962C8B-B14F-4D97-AF65-F5344CB8AC3E}">
        <p14:creationId xmlns:p14="http://schemas.microsoft.com/office/powerpoint/2010/main" val="82297631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a:t>Kliknij, aby edytować styl</a:t>
            </a:r>
          </a:p>
        </p:txBody>
      </p:sp>
      <p:sp>
        <p:nvSpPr>
          <p:cNvPr id="3" name="Podtytuł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l-PL"/>
              <a:t>Kliknij, aby edytować styl wzorca podtytułu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08C1E079-E4AF-4A87-97A9-0FF77F385340}" type="slidenum">
              <a:rPr lang="pl-PL"/>
              <a:pPr>
                <a:defRPr/>
              </a:pPr>
              <a:t>‹#›</a:t>
            </a:fld>
            <a:endParaRPr lang="pl-PL"/>
          </a:p>
        </p:txBody>
      </p:sp>
    </p:spTree>
    <p:extLst>
      <p:ext uri="{BB962C8B-B14F-4D97-AF65-F5344CB8AC3E}">
        <p14:creationId xmlns:p14="http://schemas.microsoft.com/office/powerpoint/2010/main" val="941628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Symbol zastępczy daty 4"/>
          <p:cNvSpPr>
            <a:spLocks noGrp="1"/>
          </p:cNvSpPr>
          <p:nvPr>
            <p:ph type="dt" sz="half" idx="10"/>
          </p:nvPr>
        </p:nvSpPr>
        <p:spPr/>
        <p:txBody>
          <a:bodyPr/>
          <a:lstStyle>
            <a:lvl1pPr>
              <a:defRPr/>
            </a:lvl1pPr>
          </a:lstStyle>
          <a:p>
            <a:endParaRPr lang="pl-PL"/>
          </a:p>
        </p:txBody>
      </p:sp>
      <p:sp>
        <p:nvSpPr>
          <p:cNvPr id="6" name="Symbol zastępczy stopki 5"/>
          <p:cNvSpPr>
            <a:spLocks noGrp="1"/>
          </p:cNvSpPr>
          <p:nvPr>
            <p:ph type="ftr" sz="quarter" idx="11"/>
          </p:nvPr>
        </p:nvSpPr>
        <p:spPr/>
        <p:txBody>
          <a:bodyPr/>
          <a:lstStyle>
            <a:lvl1pPr>
              <a:defRPr/>
            </a:lvl1pPr>
          </a:lstStyle>
          <a:p>
            <a:endParaRPr lang="pl-PL"/>
          </a:p>
        </p:txBody>
      </p:sp>
      <p:sp>
        <p:nvSpPr>
          <p:cNvPr id="7" name="Symbol zastępczy numeru slajdu 6"/>
          <p:cNvSpPr>
            <a:spLocks noGrp="1"/>
          </p:cNvSpPr>
          <p:nvPr>
            <p:ph type="sldNum" sz="quarter" idx="12"/>
          </p:nvPr>
        </p:nvSpPr>
        <p:spPr/>
        <p:txBody>
          <a:bodyPr/>
          <a:lstStyle>
            <a:lvl1pPr>
              <a:defRPr/>
            </a:lvl1pPr>
          </a:lstStyle>
          <a:p>
            <a:fld id="{3685B853-6D7D-4A8E-A3DB-E519A788569F}" type="slidenum">
              <a:rPr lang="pl-PL"/>
              <a:pPr/>
              <a:t>‹#›</a:t>
            </a:fld>
            <a:endParaRPr lang="pl-PL"/>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80A7002A-7BA1-48B7-974D-5EC2432F3FE8}" type="slidenum">
              <a:rPr lang="pl-PL"/>
              <a:pPr>
                <a:defRPr/>
              </a:pPr>
              <a:t>‹#›</a:t>
            </a:fld>
            <a:endParaRPr lang="pl-PL"/>
          </a:p>
        </p:txBody>
      </p:sp>
    </p:spTree>
    <p:extLst>
      <p:ext uri="{BB962C8B-B14F-4D97-AF65-F5344CB8AC3E}">
        <p14:creationId xmlns:p14="http://schemas.microsoft.com/office/powerpoint/2010/main" val="11105634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a:t>Kliknij, aby edytować styl</a:t>
            </a:r>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l-PL"/>
              <a:t>Kliknij, aby edytować style wzorca tekstu</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95F56A96-98C7-4BCD-819B-15E76511AD88}" type="slidenum">
              <a:rPr lang="pl-PL"/>
              <a:pPr>
                <a:defRPr/>
              </a:pPr>
              <a:t>‹#›</a:t>
            </a:fld>
            <a:endParaRPr lang="pl-PL"/>
          </a:p>
        </p:txBody>
      </p:sp>
    </p:spTree>
    <p:extLst>
      <p:ext uri="{BB962C8B-B14F-4D97-AF65-F5344CB8AC3E}">
        <p14:creationId xmlns:p14="http://schemas.microsoft.com/office/powerpoint/2010/main" val="7860811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67F04F4B-996E-403D-9AE2-44F54986DD74}" type="slidenum">
              <a:rPr lang="pl-PL"/>
              <a:pPr>
                <a:defRPr/>
              </a:pPr>
              <a:t>‹#›</a:t>
            </a:fld>
            <a:endParaRPr lang="pl-PL"/>
          </a:p>
        </p:txBody>
      </p:sp>
    </p:spTree>
    <p:extLst>
      <p:ext uri="{BB962C8B-B14F-4D97-AF65-F5344CB8AC3E}">
        <p14:creationId xmlns:p14="http://schemas.microsoft.com/office/powerpoint/2010/main" val="8221938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8229600" cy="1143000"/>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Rectangle 4"/>
          <p:cNvSpPr>
            <a:spLocks noGrp="1" noChangeArrowheads="1"/>
          </p:cNvSpPr>
          <p:nvPr>
            <p:ph type="dt" sz="half" idx="10"/>
          </p:nvPr>
        </p:nvSpPr>
        <p:spPr>
          <a:ln/>
        </p:spPr>
        <p:txBody>
          <a:bodyPr/>
          <a:lstStyle>
            <a:lvl1pPr>
              <a:defRPr/>
            </a:lvl1pPr>
          </a:lstStyle>
          <a:p>
            <a:pPr>
              <a:defRPr/>
            </a:pPr>
            <a:endParaRPr lang="pl-PL"/>
          </a:p>
        </p:txBody>
      </p:sp>
      <p:sp>
        <p:nvSpPr>
          <p:cNvPr id="8" name="Rectangle 5"/>
          <p:cNvSpPr>
            <a:spLocks noGrp="1" noChangeArrowheads="1"/>
          </p:cNvSpPr>
          <p:nvPr>
            <p:ph type="ftr" sz="quarter" idx="11"/>
          </p:nvPr>
        </p:nvSpPr>
        <p:spPr>
          <a:ln/>
        </p:spPr>
        <p:txBody>
          <a:bodyPr/>
          <a:lstStyle>
            <a:lvl1pPr>
              <a:defRPr/>
            </a:lvl1pPr>
          </a:lstStyle>
          <a:p>
            <a:pPr>
              <a:defRPr/>
            </a:pPr>
            <a:endParaRPr lang="pl-PL"/>
          </a:p>
        </p:txBody>
      </p:sp>
      <p:sp>
        <p:nvSpPr>
          <p:cNvPr id="9" name="Rectangle 6"/>
          <p:cNvSpPr>
            <a:spLocks noGrp="1" noChangeArrowheads="1"/>
          </p:cNvSpPr>
          <p:nvPr>
            <p:ph type="sldNum" sz="quarter" idx="12"/>
          </p:nvPr>
        </p:nvSpPr>
        <p:spPr>
          <a:ln/>
        </p:spPr>
        <p:txBody>
          <a:bodyPr/>
          <a:lstStyle>
            <a:lvl1pPr>
              <a:defRPr/>
            </a:lvl1pPr>
          </a:lstStyle>
          <a:p>
            <a:pPr>
              <a:defRPr/>
            </a:pPr>
            <a:fld id="{758AE3F0-C6F9-4DD8-BCE5-CA7257ABC4BE}" type="slidenum">
              <a:rPr lang="pl-PL"/>
              <a:pPr>
                <a:defRPr/>
              </a:pPr>
              <a:t>‹#›</a:t>
            </a:fld>
            <a:endParaRPr lang="pl-PL"/>
          </a:p>
        </p:txBody>
      </p:sp>
    </p:spTree>
    <p:extLst>
      <p:ext uri="{BB962C8B-B14F-4D97-AF65-F5344CB8AC3E}">
        <p14:creationId xmlns:p14="http://schemas.microsoft.com/office/powerpoint/2010/main" val="382532788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Rectangle 4"/>
          <p:cNvSpPr>
            <a:spLocks noGrp="1" noChangeArrowheads="1"/>
          </p:cNvSpPr>
          <p:nvPr>
            <p:ph type="dt" sz="half" idx="10"/>
          </p:nvPr>
        </p:nvSpPr>
        <p:spPr>
          <a:ln/>
        </p:spPr>
        <p:txBody>
          <a:bodyPr/>
          <a:lstStyle>
            <a:lvl1pPr>
              <a:defRPr/>
            </a:lvl1pPr>
          </a:lstStyle>
          <a:p>
            <a:pPr>
              <a:defRPr/>
            </a:pPr>
            <a:endParaRPr lang="pl-PL"/>
          </a:p>
        </p:txBody>
      </p:sp>
      <p:sp>
        <p:nvSpPr>
          <p:cNvPr id="4" name="Rectangle 5"/>
          <p:cNvSpPr>
            <a:spLocks noGrp="1" noChangeArrowheads="1"/>
          </p:cNvSpPr>
          <p:nvPr>
            <p:ph type="ftr" sz="quarter" idx="11"/>
          </p:nvPr>
        </p:nvSpPr>
        <p:spPr>
          <a:ln/>
        </p:spPr>
        <p:txBody>
          <a:bodyPr/>
          <a:lstStyle>
            <a:lvl1pPr>
              <a:defRPr/>
            </a:lvl1pPr>
          </a:lstStyle>
          <a:p>
            <a:pPr>
              <a:defRPr/>
            </a:pPr>
            <a:endParaRPr lang="pl-PL"/>
          </a:p>
        </p:txBody>
      </p:sp>
      <p:sp>
        <p:nvSpPr>
          <p:cNvPr id="5" name="Rectangle 6"/>
          <p:cNvSpPr>
            <a:spLocks noGrp="1" noChangeArrowheads="1"/>
          </p:cNvSpPr>
          <p:nvPr>
            <p:ph type="sldNum" sz="quarter" idx="12"/>
          </p:nvPr>
        </p:nvSpPr>
        <p:spPr>
          <a:ln/>
        </p:spPr>
        <p:txBody>
          <a:bodyPr/>
          <a:lstStyle>
            <a:lvl1pPr>
              <a:defRPr/>
            </a:lvl1pPr>
          </a:lstStyle>
          <a:p>
            <a:pPr>
              <a:defRPr/>
            </a:pPr>
            <a:fld id="{0C50AA3D-CEA8-43AC-A16E-C0570954A186}" type="slidenum">
              <a:rPr lang="pl-PL"/>
              <a:pPr>
                <a:defRPr/>
              </a:pPr>
              <a:t>‹#›</a:t>
            </a:fld>
            <a:endParaRPr lang="pl-PL"/>
          </a:p>
        </p:txBody>
      </p:sp>
    </p:spTree>
    <p:extLst>
      <p:ext uri="{BB962C8B-B14F-4D97-AF65-F5344CB8AC3E}">
        <p14:creationId xmlns:p14="http://schemas.microsoft.com/office/powerpoint/2010/main" val="376297181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l-PL"/>
          </a:p>
        </p:txBody>
      </p:sp>
      <p:sp>
        <p:nvSpPr>
          <p:cNvPr id="3" name="Rectangle 5"/>
          <p:cNvSpPr>
            <a:spLocks noGrp="1" noChangeArrowheads="1"/>
          </p:cNvSpPr>
          <p:nvPr>
            <p:ph type="ftr" sz="quarter" idx="11"/>
          </p:nvPr>
        </p:nvSpPr>
        <p:spPr>
          <a:ln/>
        </p:spPr>
        <p:txBody>
          <a:bodyPr/>
          <a:lstStyle>
            <a:lvl1pPr>
              <a:defRPr/>
            </a:lvl1pPr>
          </a:lstStyle>
          <a:p>
            <a:pPr>
              <a:defRPr/>
            </a:pPr>
            <a:endParaRPr lang="pl-PL"/>
          </a:p>
        </p:txBody>
      </p:sp>
      <p:sp>
        <p:nvSpPr>
          <p:cNvPr id="4" name="Rectangle 6"/>
          <p:cNvSpPr>
            <a:spLocks noGrp="1" noChangeArrowheads="1"/>
          </p:cNvSpPr>
          <p:nvPr>
            <p:ph type="sldNum" sz="quarter" idx="12"/>
          </p:nvPr>
        </p:nvSpPr>
        <p:spPr>
          <a:ln/>
        </p:spPr>
        <p:txBody>
          <a:bodyPr/>
          <a:lstStyle>
            <a:lvl1pPr>
              <a:defRPr/>
            </a:lvl1pPr>
          </a:lstStyle>
          <a:p>
            <a:pPr>
              <a:defRPr/>
            </a:pPr>
            <a:fld id="{8A686D0D-295A-4E86-A643-9A82022E62A2}" type="slidenum">
              <a:rPr lang="pl-PL"/>
              <a:pPr>
                <a:defRPr/>
              </a:pPr>
              <a:t>‹#›</a:t>
            </a:fld>
            <a:endParaRPr lang="pl-PL"/>
          </a:p>
        </p:txBody>
      </p:sp>
    </p:spTree>
    <p:extLst>
      <p:ext uri="{BB962C8B-B14F-4D97-AF65-F5344CB8AC3E}">
        <p14:creationId xmlns:p14="http://schemas.microsoft.com/office/powerpoint/2010/main" val="193142543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a:t>Kliknij, aby edytować styl</a:t>
            </a:r>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02AE70EB-1618-463E-88BC-40D6529407B8}" type="slidenum">
              <a:rPr lang="pl-PL"/>
              <a:pPr>
                <a:defRPr/>
              </a:pPr>
              <a:t>‹#›</a:t>
            </a:fld>
            <a:endParaRPr lang="pl-PL"/>
          </a:p>
        </p:txBody>
      </p:sp>
    </p:spTree>
    <p:extLst>
      <p:ext uri="{BB962C8B-B14F-4D97-AF65-F5344CB8AC3E}">
        <p14:creationId xmlns:p14="http://schemas.microsoft.com/office/powerpoint/2010/main" val="171370746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a:t>Kliknij, aby edytować styl</a:t>
            </a:r>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Kliknij, aby edytować style wzorca tekstu</a:t>
            </a:r>
          </a:p>
        </p:txBody>
      </p:sp>
      <p:sp>
        <p:nvSpPr>
          <p:cNvPr id="5" name="Rectangle 4"/>
          <p:cNvSpPr>
            <a:spLocks noGrp="1" noChangeArrowheads="1"/>
          </p:cNvSpPr>
          <p:nvPr>
            <p:ph type="dt" sz="half" idx="10"/>
          </p:nvPr>
        </p:nvSpPr>
        <p:spPr>
          <a:ln/>
        </p:spPr>
        <p:txBody>
          <a:bodyPr/>
          <a:lstStyle>
            <a:lvl1pPr>
              <a:defRPr/>
            </a:lvl1pPr>
          </a:lstStyle>
          <a:p>
            <a:pPr>
              <a:defRPr/>
            </a:pPr>
            <a:endParaRPr lang="pl-PL"/>
          </a:p>
        </p:txBody>
      </p:sp>
      <p:sp>
        <p:nvSpPr>
          <p:cNvPr id="6" name="Rectangle 5"/>
          <p:cNvSpPr>
            <a:spLocks noGrp="1" noChangeArrowheads="1"/>
          </p:cNvSpPr>
          <p:nvPr>
            <p:ph type="ftr" sz="quarter" idx="11"/>
          </p:nvPr>
        </p:nvSpPr>
        <p:spPr>
          <a:ln/>
        </p:spPr>
        <p:txBody>
          <a:bodyPr/>
          <a:lstStyle>
            <a:lvl1pPr>
              <a:defRPr/>
            </a:lvl1pPr>
          </a:lstStyle>
          <a:p>
            <a:pPr>
              <a:defRPr/>
            </a:pPr>
            <a:endParaRPr lang="pl-PL"/>
          </a:p>
        </p:txBody>
      </p:sp>
      <p:sp>
        <p:nvSpPr>
          <p:cNvPr id="7" name="Rectangle 6"/>
          <p:cNvSpPr>
            <a:spLocks noGrp="1" noChangeArrowheads="1"/>
          </p:cNvSpPr>
          <p:nvPr>
            <p:ph type="sldNum" sz="quarter" idx="12"/>
          </p:nvPr>
        </p:nvSpPr>
        <p:spPr>
          <a:ln/>
        </p:spPr>
        <p:txBody>
          <a:bodyPr/>
          <a:lstStyle>
            <a:lvl1pPr>
              <a:defRPr/>
            </a:lvl1pPr>
          </a:lstStyle>
          <a:p>
            <a:pPr>
              <a:defRPr/>
            </a:pPr>
            <a:fld id="{CCE80587-1C75-4274-AAE9-5AC30CC85867}" type="slidenum">
              <a:rPr lang="pl-PL"/>
              <a:pPr>
                <a:defRPr/>
              </a:pPr>
              <a:t>‹#›</a:t>
            </a:fld>
            <a:endParaRPr lang="pl-PL"/>
          </a:p>
        </p:txBody>
      </p:sp>
    </p:spTree>
    <p:extLst>
      <p:ext uri="{BB962C8B-B14F-4D97-AF65-F5344CB8AC3E}">
        <p14:creationId xmlns:p14="http://schemas.microsoft.com/office/powerpoint/2010/main" val="133197107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5B7F9B1E-DA2A-42D3-B81F-92C89FCFA267}" type="slidenum">
              <a:rPr lang="pl-PL"/>
              <a:pPr>
                <a:defRPr/>
              </a:pPr>
              <a:t>‹#›</a:t>
            </a:fld>
            <a:endParaRPr lang="pl-PL"/>
          </a:p>
        </p:txBody>
      </p:sp>
    </p:spTree>
    <p:extLst>
      <p:ext uri="{BB962C8B-B14F-4D97-AF65-F5344CB8AC3E}">
        <p14:creationId xmlns:p14="http://schemas.microsoft.com/office/powerpoint/2010/main" val="19830926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515100" y="609600"/>
            <a:ext cx="1943100" cy="5486400"/>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685800" y="609600"/>
            <a:ext cx="5676900" cy="5486400"/>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Rectangle 4"/>
          <p:cNvSpPr>
            <a:spLocks noGrp="1" noChangeArrowheads="1"/>
          </p:cNvSpPr>
          <p:nvPr>
            <p:ph type="dt" sz="half" idx="10"/>
          </p:nvPr>
        </p:nvSpPr>
        <p:spPr>
          <a:ln/>
        </p:spPr>
        <p:txBody>
          <a:bodyPr/>
          <a:lstStyle>
            <a:lvl1pPr>
              <a:defRPr/>
            </a:lvl1pPr>
          </a:lstStyle>
          <a:p>
            <a:pPr>
              <a:defRPr/>
            </a:pPr>
            <a:endParaRPr lang="pl-PL"/>
          </a:p>
        </p:txBody>
      </p:sp>
      <p:sp>
        <p:nvSpPr>
          <p:cNvPr id="5" name="Rectangle 5"/>
          <p:cNvSpPr>
            <a:spLocks noGrp="1" noChangeArrowheads="1"/>
          </p:cNvSpPr>
          <p:nvPr>
            <p:ph type="ftr" sz="quarter" idx="11"/>
          </p:nvPr>
        </p:nvSpPr>
        <p:spPr>
          <a:ln/>
        </p:spPr>
        <p:txBody>
          <a:bodyPr/>
          <a:lstStyle>
            <a:lvl1pPr>
              <a:defRPr/>
            </a:lvl1pPr>
          </a:lstStyle>
          <a:p>
            <a:pPr>
              <a:defRPr/>
            </a:pPr>
            <a:endParaRPr lang="pl-PL"/>
          </a:p>
        </p:txBody>
      </p:sp>
      <p:sp>
        <p:nvSpPr>
          <p:cNvPr id="6" name="Rectangle 6"/>
          <p:cNvSpPr>
            <a:spLocks noGrp="1" noChangeArrowheads="1"/>
          </p:cNvSpPr>
          <p:nvPr>
            <p:ph type="sldNum" sz="quarter" idx="12"/>
          </p:nvPr>
        </p:nvSpPr>
        <p:spPr>
          <a:ln/>
        </p:spPr>
        <p:txBody>
          <a:bodyPr/>
          <a:lstStyle>
            <a:lvl1pPr>
              <a:defRPr/>
            </a:lvl1pPr>
          </a:lstStyle>
          <a:p>
            <a:pPr>
              <a:defRPr/>
            </a:pPr>
            <a:fld id="{BA24C124-97A2-401E-AB7C-19A740AD71B9}" type="slidenum">
              <a:rPr lang="pl-PL"/>
              <a:pPr>
                <a:defRPr/>
              </a:pPr>
              <a:t>‹#›</a:t>
            </a:fld>
            <a:endParaRPr lang="pl-PL"/>
          </a:p>
        </p:txBody>
      </p:sp>
    </p:spTree>
    <p:extLst>
      <p:ext uri="{BB962C8B-B14F-4D97-AF65-F5344CB8AC3E}">
        <p14:creationId xmlns:p14="http://schemas.microsoft.com/office/powerpoint/2010/main" val="731043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23.xml"/><Relationship Id="rId13" Type="http://schemas.openxmlformats.org/officeDocument/2006/relationships/slideLayout" Target="../slideLayouts/slideLayout128.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12" Type="http://schemas.openxmlformats.org/officeDocument/2006/relationships/slideLayout" Target="../slideLayouts/slideLayout127.xml"/><Relationship Id="rId2" Type="http://schemas.openxmlformats.org/officeDocument/2006/relationships/slideLayout" Target="../slideLayouts/slideLayout117.xml"/><Relationship Id="rId16" Type="http://schemas.openxmlformats.org/officeDocument/2006/relationships/theme" Target="../theme/theme10.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slideLayout" Target="../slideLayouts/slideLayout126.xml"/><Relationship Id="rId5" Type="http://schemas.openxmlformats.org/officeDocument/2006/relationships/slideLayout" Target="../slideLayouts/slideLayout120.xml"/><Relationship Id="rId15" Type="http://schemas.openxmlformats.org/officeDocument/2006/relationships/slideLayout" Target="../slideLayouts/slideLayout130.xml"/><Relationship Id="rId10" Type="http://schemas.openxmlformats.org/officeDocument/2006/relationships/slideLayout" Target="../slideLayouts/slideLayout125.xml"/><Relationship Id="rId4" Type="http://schemas.openxmlformats.org/officeDocument/2006/relationships/slideLayout" Target="../slideLayouts/slideLayout119.xml"/><Relationship Id="rId9" Type="http://schemas.openxmlformats.org/officeDocument/2006/relationships/slideLayout" Target="../slideLayouts/slideLayout124.xml"/><Relationship Id="rId14" Type="http://schemas.openxmlformats.org/officeDocument/2006/relationships/slideLayout" Target="../slideLayouts/slideLayout12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theme" Target="../theme/theme3.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7.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slideLayout" Target="../slideLayouts/slideLayout10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5" Type="http://schemas.openxmlformats.org/officeDocument/2006/relationships/theme" Target="../theme/theme8.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 Id="rId14" Type="http://schemas.openxmlformats.org/officeDocument/2006/relationships/slideLayout" Target="../slideLayouts/slideLayout10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slideLayout" Target="../slideLayouts/slideLayout115.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AF5F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solidFill>
            <a:srgbClr val="FFCCFF"/>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2"/>
            <a:ext cx="8229600" cy="4525963"/>
          </a:xfrm>
          <a:prstGeom prst="rect">
            <a:avLst/>
          </a:prstGeom>
          <a:solidFill>
            <a:srgbClr val="FBF8C3"/>
          </a:solid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32138" y="6381750"/>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659563"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C35AE2C-19D2-47C9-A02F-DE84822B1068}" type="slidenum">
              <a:rPr lang="pl-PL"/>
              <a:pPr/>
              <a:t>‹#›</a:t>
            </a:fld>
            <a:endParaRPr lang="pl-P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75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fld id="{3B2E463F-05A6-44EB-8A15-3FB160B23200}" type="datetime1">
              <a:rPr lang="pl-PL" smtClean="0"/>
              <a:pPr>
                <a:defRPr/>
              </a:pPr>
              <a:t>12.03.2020</a:t>
            </a:fld>
            <a:endParaRPr lang="pl-PL"/>
          </a:p>
        </p:txBody>
      </p:sp>
      <p:sp>
        <p:nvSpPr>
          <p:cNvPr id="6759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015B111-FDF5-4DB6-B1BF-C43441B87C29}" type="slidenum">
              <a:rPr lang="pl-PL"/>
              <a:pPr>
                <a:defRPr/>
              </a:pPr>
              <a:t>‹#›</a:t>
            </a:fld>
            <a:endParaRPr lang="pl-PL"/>
          </a:p>
        </p:txBody>
      </p:sp>
    </p:spTree>
    <p:extLst>
      <p:ext uri="{BB962C8B-B14F-4D97-AF65-F5344CB8AC3E}">
        <p14:creationId xmlns:p14="http://schemas.microsoft.com/office/powerpoint/2010/main" val="2022434426"/>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 id="2147483784" r:id="rId12"/>
    <p:sldLayoutId id="2147483785" r:id="rId13"/>
    <p:sldLayoutId id="2147483786" r:id="rId14"/>
    <p:sldLayoutId id="2147483787" r:id="rId15"/>
  </p:sldLayoutIdLst>
  <p:transition spd="med">
    <p:cover dir="lu"/>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 wzorca tytułu</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221E02-25CB-4963-84BC-0813985E7D90}" type="datetimeFigureOut">
              <a:rPr lang="pl-PL" smtClean="0"/>
              <a:pPr/>
              <a:t>12.03.2020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9B7C76-EFF2-4CD8-A475-4750F11B4BC6}" type="slidenum">
              <a:rPr lang="pl-PL" smtClean="0"/>
              <a:pPr/>
              <a:t>‹#›</a:t>
            </a:fld>
            <a:endParaRPr lang="pl-PL"/>
          </a:p>
        </p:txBody>
      </p:sp>
    </p:spTree>
    <p:extLst>
      <p:ext uri="{BB962C8B-B14F-4D97-AF65-F5344CB8AC3E}">
        <p14:creationId xmlns:p14="http://schemas.microsoft.com/office/powerpoint/2010/main" val="28670539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shade val="80392"/>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B4B2BDA-7126-4768-A8CC-C806C8EDE44F}" type="slidenum">
              <a:rPr lang="pl-PL"/>
              <a:pPr/>
              <a:t>‹#›</a:t>
            </a:fld>
            <a:endParaRPr lang="pl-PL"/>
          </a:p>
        </p:txBody>
      </p:sp>
    </p:spTree>
    <p:extLst>
      <p:ext uri="{BB962C8B-B14F-4D97-AF65-F5344CB8AC3E}">
        <p14:creationId xmlns:p14="http://schemas.microsoft.com/office/powerpoint/2010/main" val="42504664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wzorca tytułu</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92503867-1B1E-45D8-9365-2A409BA68EE4}" type="slidenum">
              <a:rPr lang="pl-PL"/>
              <a:pPr/>
              <a:t>‹#›</a:t>
            </a:fld>
            <a:endParaRPr lang="pl-PL"/>
          </a:p>
        </p:txBody>
      </p:sp>
    </p:spTree>
    <p:extLst>
      <p:ext uri="{BB962C8B-B14F-4D97-AF65-F5344CB8AC3E}">
        <p14:creationId xmlns:p14="http://schemas.microsoft.com/office/powerpoint/2010/main" val="147752785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ransition spd="slow"/>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FD673A-E06E-4FCE-BB68-5FE97338273C}" type="slidenum">
              <a:rPr lang="pl-PL"/>
              <a:pPr/>
              <a:t>‹#›</a:t>
            </a:fld>
            <a:endParaRPr lang="pl-PL"/>
          </a:p>
        </p:txBody>
      </p:sp>
    </p:spTree>
    <p:extLst>
      <p:ext uri="{BB962C8B-B14F-4D97-AF65-F5344CB8AC3E}">
        <p14:creationId xmlns:p14="http://schemas.microsoft.com/office/powerpoint/2010/main" val="5191186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shade val="91765"/>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BFD673A-E06E-4FCE-BB68-5FE97338273C}" type="slidenum">
              <a:rPr lang="pl-PL"/>
              <a:pPr/>
              <a:t>‹#›</a:t>
            </a:fld>
            <a:endParaRPr lang="pl-PL"/>
          </a:p>
        </p:txBody>
      </p:sp>
    </p:spTree>
    <p:extLst>
      <p:ext uri="{BB962C8B-B14F-4D97-AF65-F5344CB8AC3E}">
        <p14:creationId xmlns:p14="http://schemas.microsoft.com/office/powerpoint/2010/main" val="3487960231"/>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17FA3B-C404-4317-B0BC-953931111309}" type="datetimeFigureOut">
              <a:rPr lang="pl-PL" smtClean="0"/>
              <a:t>12.03.2020</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31897F-8F23-433E-A660-EFF8D3EDA506}" type="slidenum">
              <a:rPr lang="pl-PL" smtClean="0"/>
              <a:t>‹#›</a:t>
            </a:fld>
            <a:endParaRPr lang="pl-PL"/>
          </a:p>
        </p:txBody>
      </p:sp>
    </p:spTree>
    <p:extLst>
      <p:ext uri="{BB962C8B-B14F-4D97-AF65-F5344CB8AC3E}">
        <p14:creationId xmlns:p14="http://schemas.microsoft.com/office/powerpoint/2010/main" val="3905994812"/>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1C19A"/>
            </a:gs>
            <a:gs pos="100000">
              <a:srgbClr val="FFFFCC"/>
            </a:gs>
          </a:gsLst>
          <a:lin ang="5400000" scaled="1"/>
        </a:gra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229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3E19EC5-2B2D-4E65-9819-65BBEF7F5C97}" type="slidenum">
              <a:rPr lang="pl-PL"/>
              <a:pPr>
                <a:defRPr/>
              </a:pPr>
              <a:t>‹#›</a:t>
            </a:fld>
            <a:endParaRPr lang="pl-PL"/>
          </a:p>
        </p:txBody>
      </p:sp>
    </p:spTree>
    <p:extLst>
      <p:ext uri="{BB962C8B-B14F-4D97-AF65-F5344CB8AC3E}">
        <p14:creationId xmlns:p14="http://schemas.microsoft.com/office/powerpoint/2010/main" val="8912710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CC">
                <a:gamma/>
                <a:tint val="89412"/>
                <a:invGamma/>
              </a:srgbClr>
            </a:gs>
            <a:gs pos="100000">
              <a:srgbClr val="FFFFCC"/>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pl-PL"/>
              <a:t>Kliknij, aby edytować styl tytułu z Wzorca</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l-PL"/>
              <a:t>Kliknij, aby edytować style tekstu z Wzorca</a:t>
            </a:r>
          </a:p>
          <a:p>
            <a:pPr lvl="1"/>
            <a:r>
              <a:rPr lang="pl-PL"/>
              <a:t>Drugi poziom</a:t>
            </a:r>
          </a:p>
          <a:p>
            <a:pPr lvl="2"/>
            <a:r>
              <a:rPr lang="pl-PL"/>
              <a:t>Trzeci poziom</a:t>
            </a:r>
          </a:p>
          <a:p>
            <a:pPr lvl="3"/>
            <a:r>
              <a:rPr lang="pl-PL"/>
              <a:t>Czwarty poziom</a:t>
            </a:r>
          </a:p>
          <a:p>
            <a:pPr lvl="4"/>
            <a:r>
              <a:rPr lang="pl-PL"/>
              <a:t>Piąty poziom</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pl-P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pl-P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FA780C35-7384-40AE-8F7A-04DB164F4B2D}" type="slidenum">
              <a:rPr lang="pl-PL"/>
              <a:pPr/>
              <a:t>‹#›</a:t>
            </a:fld>
            <a:endParaRPr lang="pl-PL"/>
          </a:p>
        </p:txBody>
      </p:sp>
    </p:spTree>
    <p:extLst>
      <p:ext uri="{BB962C8B-B14F-4D97-AF65-F5344CB8AC3E}">
        <p14:creationId xmlns:p14="http://schemas.microsoft.com/office/powerpoint/2010/main" val="1123598518"/>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 id="2147483770" r:id="rId12"/>
    <p:sldLayoutId id="214748377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10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0.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2.xml"/><Relationship Id="rId1" Type="http://schemas.openxmlformats.org/officeDocument/2006/relationships/vmlDrawing" Target="../drawings/vmlDrawing3.vml"/><Relationship Id="rId5" Type="http://schemas.openxmlformats.org/officeDocument/2006/relationships/image" Target="../media/image31.jpeg"/><Relationship Id="rId4" Type="http://schemas.openxmlformats.org/officeDocument/2006/relationships/image" Target="../media/image30.wmf"/></Relationships>
</file>

<file path=ppt/slides/_rels/slide10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40.xml"/><Relationship Id="rId4" Type="http://schemas.openxmlformats.org/officeDocument/2006/relationships/image" Target="../media/image34.png"/></Relationships>
</file>

<file path=ppt/slides/_rels/slide10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7.xml"/><Relationship Id="rId1" Type="http://schemas.openxmlformats.org/officeDocument/2006/relationships/slideLayout" Target="../slideLayouts/slideLayout4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06.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68.xml"/><Relationship Id="rId1" Type="http://schemas.openxmlformats.org/officeDocument/2006/relationships/slideLayout" Target="../slideLayouts/slideLayout40.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07.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69.xml"/><Relationship Id="rId1" Type="http://schemas.openxmlformats.org/officeDocument/2006/relationships/slideLayout" Target="../slideLayouts/slideLayout4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10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70.xml"/><Relationship Id="rId1" Type="http://schemas.openxmlformats.org/officeDocument/2006/relationships/slideLayout" Target="../slideLayouts/slideLayout4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10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png"/><Relationship Id="rId7" Type="http://schemas.openxmlformats.org/officeDocument/2006/relationships/image" Target="../media/image58.png"/><Relationship Id="rId2" Type="http://schemas.openxmlformats.org/officeDocument/2006/relationships/notesSlide" Target="../notesSlides/notesSlide71.xml"/><Relationship Id="rId1" Type="http://schemas.openxmlformats.org/officeDocument/2006/relationships/slideLayout" Target="../slideLayouts/slideLayout42.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72.xml"/><Relationship Id="rId1" Type="http://schemas.openxmlformats.org/officeDocument/2006/relationships/slideLayout" Target="../slideLayouts/slideLayout4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11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3.xml"/><Relationship Id="rId1" Type="http://schemas.openxmlformats.org/officeDocument/2006/relationships/slideLayout" Target="../slideLayouts/slideLayout42.xml"/><Relationship Id="rId6" Type="http://schemas.openxmlformats.org/officeDocument/2006/relationships/image" Target="../media/image71.jpeg"/><Relationship Id="rId5" Type="http://schemas.openxmlformats.org/officeDocument/2006/relationships/image" Target="../media/image70.jpeg"/><Relationship Id="rId4" Type="http://schemas.openxmlformats.org/officeDocument/2006/relationships/image" Target="../media/image69.jpeg"/></Relationships>
</file>

<file path=ppt/slides/_rels/slide112.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42.xml"/></Relationships>
</file>

<file path=ppt/slides/_rels/slide11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42.xml"/></Relationships>
</file>

<file path=ppt/slides/_rels/slide11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42.xml"/></Relationships>
</file>

<file path=ppt/slides/_rels/slide115.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42.xml"/></Relationships>
</file>

<file path=ppt/slides/_rels/slide11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42.xml"/></Relationships>
</file>

<file path=ppt/slides/_rels/slide117.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42.xml"/></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74.xml"/><Relationship Id="rId1" Type="http://schemas.openxmlformats.org/officeDocument/2006/relationships/slideLayout" Target="../slideLayouts/slideLayout42.xml"/><Relationship Id="rId5" Type="http://schemas.openxmlformats.org/officeDocument/2006/relationships/image" Target="../media/image84.jpeg"/><Relationship Id="rId4" Type="http://schemas.openxmlformats.org/officeDocument/2006/relationships/image" Target="../media/image83.jpeg"/></Relationships>
</file>

<file path=ppt/slides/_rels/slide119.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video" Target="file:///J:\P+W%20SW%2007%20(275+558%20=833)\SW2%20%2007%20%20%20(260+293=553)\P%20SW2-06%20(260+213=473)\SP9%20Pro%20(10)%2024.03.07\BLOK%20SP2%2020.04.07\Prezentacje%20P2%2020.04.07\strtch_17.avi" TargetMode="External"/><Relationship Id="rId1" Type="http://schemas.openxmlformats.org/officeDocument/2006/relationships/video" Target="file:///J:\P+W%20SW%2007%20(275+558%20=833)\SW2%20%2007%20%20%20(260+293=553)\P%20SW2-06%20(260+213=473)\SP9%20Pro%20(10)%2024.03.07\BLOK%20SP2%2020.04.07\Prezentacje%20P2%2020.04.07\strtch_02.avi" TargetMode="External"/><Relationship Id="rId5" Type="http://schemas.openxmlformats.org/officeDocument/2006/relationships/image" Target="../media/image86.png"/><Relationship Id="rId4" Type="http://schemas.openxmlformats.org/officeDocument/2006/relationships/image" Target="../media/image8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0.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5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5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66.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66.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5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53.xml"/></Relationships>
</file>

<file path=ppt/slides/_rels/slide12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2.xml"/><Relationship Id="rId1" Type="http://schemas.openxmlformats.org/officeDocument/2006/relationships/slideLayout" Target="../slideLayouts/slideLayout53.xml"/></Relationships>
</file>

<file path=ppt/slides/_rels/slide1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83.xml"/><Relationship Id="rId1" Type="http://schemas.openxmlformats.org/officeDocument/2006/relationships/slideLayout" Target="../slideLayouts/slideLayout53.xml"/></Relationships>
</file>

<file path=ppt/slides/_rels/slide12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image" Target="../media/image88.png"/><Relationship Id="rId1" Type="http://schemas.openxmlformats.org/officeDocument/2006/relationships/slideLayout" Target="../slideLayouts/slideLayout79.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53.xml"/></Relationships>
</file>

<file path=ppt/slides/_rels/slide1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85.xml"/><Relationship Id="rId1" Type="http://schemas.openxmlformats.org/officeDocument/2006/relationships/slideLayout" Target="../slideLayouts/slideLayout5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53.xml"/></Relationships>
</file>

<file path=ppt/slides/_rels/slide133.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7.xml"/><Relationship Id="rId1" Type="http://schemas.openxmlformats.org/officeDocument/2006/relationships/slideLayout" Target="../slideLayouts/slideLayout53.xml"/></Relationships>
</file>

<file path=ppt/slides/_rels/slide134.x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notesSlide" Target="../notesSlides/notesSlide88.xml"/><Relationship Id="rId1" Type="http://schemas.openxmlformats.org/officeDocument/2006/relationships/slideLayout" Target="../slideLayouts/slideLayout90.xml"/></Relationships>
</file>

<file path=ppt/slides/_rels/slide135.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89.xml"/><Relationship Id="rId1" Type="http://schemas.openxmlformats.org/officeDocument/2006/relationships/slideLayout" Target="../slideLayouts/slideLayout90.xml"/></Relationships>
</file>

<file path=ppt/slides/_rels/slide136.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90.xml"/><Relationship Id="rId1" Type="http://schemas.openxmlformats.org/officeDocument/2006/relationships/vmlDrawing" Target="../drawings/vmlDrawing4.vml"/><Relationship Id="rId5" Type="http://schemas.openxmlformats.org/officeDocument/2006/relationships/image" Target="../media/image98.png"/><Relationship Id="rId4" Type="http://schemas.openxmlformats.org/officeDocument/2006/relationships/oleObject" Target="../embeddings/oleObject4.bin"/></Relationships>
</file>

<file path=ppt/slides/_rels/slide137.x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notesSlide" Target="../notesSlides/notesSlide91.xml"/><Relationship Id="rId1" Type="http://schemas.openxmlformats.org/officeDocument/2006/relationships/slideLayout" Target="../slideLayouts/slideLayout90.xml"/></Relationships>
</file>

<file path=ppt/slides/_rels/slide138.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notesSlide" Target="../notesSlides/notesSlide92.xml"/><Relationship Id="rId1" Type="http://schemas.openxmlformats.org/officeDocument/2006/relationships/slideLayout" Target="../slideLayouts/slideLayout90.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04.xml"/></Relationships>
</file>

<file path=ppt/slides/_rels/slide14.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04.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53.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5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8.gif"/><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38.xml"/><Relationship Id="rId1" Type="http://schemas.openxmlformats.org/officeDocument/2006/relationships/vmlDrawing" Target="../drawings/vmlDrawing1.vml"/><Relationship Id="rId5" Type="http://schemas.openxmlformats.org/officeDocument/2006/relationships/image" Target="../media/image9.wmf"/><Relationship Id="rId4" Type="http://schemas.openxmlformats.org/officeDocument/2006/relationships/oleObject" Target="../embeddings/oleObject1.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8.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6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9.xml"/><Relationship Id="rId1" Type="http://schemas.openxmlformats.org/officeDocument/2006/relationships/slideLayout" Target="../slideLayouts/slideLayout26.xml"/></Relationships>
</file>

<file path=ppt/slides/_rels/slide6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0.xml"/><Relationship Id="rId1" Type="http://schemas.openxmlformats.org/officeDocument/2006/relationships/slideLayout" Target="../slideLayouts/slideLayout26.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1.xml"/><Relationship Id="rId1" Type="http://schemas.openxmlformats.org/officeDocument/2006/relationships/slideLayout" Target="../slideLayouts/slideLayout26.xml"/><Relationship Id="rId4" Type="http://schemas.openxmlformats.org/officeDocument/2006/relationships/image" Target="../media/image13.jpeg"/></Relationships>
</file>

<file path=ppt/slides/_rels/slide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s://www.bertzgmbh.de/news/wp-content/uploads/2012/11/arbeitsplatzgestaltung-stuhl-1.gif" TargetMode="External"/><Relationship Id="rId1" Type="http://schemas.openxmlformats.org/officeDocument/2006/relationships/slideLayout" Target="../slideLayouts/slideLayout37.xml"/><Relationship Id="rId5" Type="http://schemas.openxmlformats.org/officeDocument/2006/relationships/image" Target="../media/image16.gif"/><Relationship Id="rId4" Type="http://schemas.openxmlformats.org/officeDocument/2006/relationships/hyperlink" Target="https://www.bertzgmbh.de/news/wp-content/uploads/2012/11/arbeitsplatzgestaltung-tisch.gif"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hyperlink" Target="https://www.bertzgmbh.de/news/wp-content/uploads/2012/11/bewegungsfreiheit-am-arbeitsplatz.gif" TargetMode="External"/><Relationship Id="rId1" Type="http://schemas.openxmlformats.org/officeDocument/2006/relationships/slideLayout" Target="../slideLayouts/slideLayout37.xml"/><Relationship Id="rId5" Type="http://schemas.openxmlformats.org/officeDocument/2006/relationships/image" Target="../media/image18.gif"/><Relationship Id="rId4" Type="http://schemas.openxmlformats.org/officeDocument/2006/relationships/hyperlink" Target="https://www.bertzgmbh.de/news/wp-content/uploads/2012/11/beleuchtung-arbeitsplatz.gif"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hyperlink" Target="https://www.bertzgmbh.de/news/wp-content/uploads/2012/11/arbeitsklima.gif" TargetMode="External"/><Relationship Id="rId1" Type="http://schemas.openxmlformats.org/officeDocument/2006/relationships/slideLayout" Target="../slideLayouts/slideLayout37.xml"/><Relationship Id="rId5" Type="http://schemas.openxmlformats.org/officeDocument/2006/relationships/image" Target="../media/image20.gif"/><Relationship Id="rId4" Type="http://schemas.openxmlformats.org/officeDocument/2006/relationships/hyperlink" Target="https://www.bertzgmbh.de/news/wp-content/uploads/2012/11/ergonimischer-bildschirm.gif"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hyperlink" Target="https://www.bertzgmbh.de/news/wp-content/uploads/2012/11/ergonomische-tastatur.gif" TargetMode="External"/><Relationship Id="rId1" Type="http://schemas.openxmlformats.org/officeDocument/2006/relationships/slideLayout" Target="../slideLayouts/slideLayout37.xml"/><Relationship Id="rId5" Type="http://schemas.openxmlformats.org/officeDocument/2006/relationships/image" Target="../media/image22.gif"/><Relationship Id="rId4" Type="http://schemas.openxmlformats.org/officeDocument/2006/relationships/hyperlink" Target="https://www.bertzgmbh.de/news/wp-content/uploads/2012/11/laermreduzierung-arbeitsplatz.gif" TargetMode="External"/></Relationships>
</file>

<file path=ppt/slides/_rels/slide6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hyperlink" Target="https://www.bertzgmbh.de/news/wp-content/uploads/2012/11/farbwahl-arbeitsplatz.gif" TargetMode="External"/><Relationship Id="rId1" Type="http://schemas.openxmlformats.org/officeDocument/2006/relationships/slideLayout" Target="../slideLayouts/slideLayout37.xml"/><Relationship Id="rId5" Type="http://schemas.openxmlformats.org/officeDocument/2006/relationships/image" Target="../media/image24.gif"/><Relationship Id="rId4" Type="http://schemas.openxmlformats.org/officeDocument/2006/relationships/hyperlink" Target="https://www.bertzgmbh.de/news/wp-content/uploads/2012/11/ordnung.gi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www.ergotopia.de/blog/kopfschmerzen" TargetMode="External"/><Relationship Id="rId2" Type="http://schemas.openxmlformats.org/officeDocument/2006/relationships/notesSlide" Target="../notesSlides/notesSlide43.xml"/><Relationship Id="rId1" Type="http://schemas.openxmlformats.org/officeDocument/2006/relationships/slideLayout" Target="../slideLayouts/slideLayout29.xml"/><Relationship Id="rId6" Type="http://schemas.openxmlformats.org/officeDocument/2006/relationships/hyperlink" Target="https://www.ergotopia.de/blog/staendig-muede" TargetMode="External"/><Relationship Id="rId5" Type="http://schemas.openxmlformats.org/officeDocument/2006/relationships/hyperlink" Target="https://www.ergotopia.de/blog/gehirnleistung-steigern-besser-konzentrieren" TargetMode="External"/><Relationship Id="rId4" Type="http://schemas.openxmlformats.org/officeDocument/2006/relationships/hyperlink" Target="https://www.ergotopia.de/blog/trockene-augen-behandeln"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5.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7.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7.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7.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7.xml"/></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D05AC6BD-D140-406D-B830-323F37A40C65}" type="slidenum">
              <a:rPr lang="pl-PL"/>
              <a:pPr/>
              <a:t>1</a:t>
            </a:fld>
            <a:endParaRPr lang="pl-PL"/>
          </a:p>
        </p:txBody>
      </p:sp>
      <p:sp>
        <p:nvSpPr>
          <p:cNvPr id="40962" name="Rectangle 2"/>
          <p:cNvSpPr>
            <a:spLocks noGrp="1" noChangeArrowheads="1"/>
          </p:cNvSpPr>
          <p:nvPr>
            <p:ph type="title"/>
          </p:nvPr>
        </p:nvSpPr>
        <p:spPr>
          <a:xfrm>
            <a:off x="395288" y="1484786"/>
            <a:ext cx="8229600" cy="1728787"/>
          </a:xfrm>
          <a:solidFill>
            <a:srgbClr val="FFFF99"/>
          </a:solidFill>
        </p:spPr>
        <p:txBody>
          <a:bodyPr/>
          <a:lstStyle/>
          <a:p>
            <a:r>
              <a:rPr lang="pl-PL" sz="4000" b="1" dirty="0"/>
              <a:t>ZAGROŻENIA ERGONOMICZNE</a:t>
            </a:r>
          </a:p>
        </p:txBody>
      </p:sp>
      <p:sp>
        <p:nvSpPr>
          <p:cNvPr id="40963" name="Rectangle 3"/>
          <p:cNvSpPr>
            <a:spLocks noGrp="1" noChangeArrowheads="1"/>
          </p:cNvSpPr>
          <p:nvPr>
            <p:ph type="body" idx="1"/>
          </p:nvPr>
        </p:nvSpPr>
        <p:spPr>
          <a:xfrm>
            <a:off x="657227" y="3861048"/>
            <a:ext cx="7967663" cy="1800200"/>
          </a:xfrm>
          <a:solidFill>
            <a:srgbClr val="CCFFFF"/>
          </a:solidFill>
        </p:spPr>
        <p:txBody>
          <a:bodyPr/>
          <a:lstStyle/>
          <a:p>
            <a:pPr algn="ctr">
              <a:buFontTx/>
              <a:buNone/>
            </a:pPr>
            <a:endParaRPr lang="pl-PL" sz="2800" b="1" dirty="0"/>
          </a:p>
          <a:p>
            <a:pPr algn="ctr">
              <a:buFontTx/>
              <a:buNone/>
            </a:pPr>
            <a:r>
              <a:rPr lang="pl-PL" sz="2800" b="1" dirty="0"/>
              <a:t>ERGONOMIA</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FC7F5A56-B6B5-4CD3-96C1-B43802F90FED}" type="slidenum">
              <a:rPr lang="pl-PL"/>
              <a:pPr/>
              <a:t>10</a:t>
            </a:fld>
            <a:endParaRPr lang="pl-PL"/>
          </a:p>
        </p:txBody>
      </p:sp>
      <p:sp>
        <p:nvSpPr>
          <p:cNvPr id="96258" name="Rectangle 2"/>
          <p:cNvSpPr>
            <a:spLocks noGrp="1" noChangeArrowheads="1"/>
          </p:cNvSpPr>
          <p:nvPr>
            <p:ph type="title"/>
          </p:nvPr>
        </p:nvSpPr>
        <p:spPr>
          <a:xfrm>
            <a:off x="0" y="188915"/>
            <a:ext cx="9144000" cy="1025525"/>
          </a:xfrm>
          <a:solidFill>
            <a:srgbClr val="FFFF99"/>
          </a:solidFill>
        </p:spPr>
        <p:txBody>
          <a:bodyPr/>
          <a:lstStyle/>
          <a:p>
            <a:r>
              <a:rPr lang="pl-PL" sz="4000" b="1" dirty="0"/>
              <a:t>WIBRACJA</a:t>
            </a:r>
          </a:p>
        </p:txBody>
      </p:sp>
      <p:sp>
        <p:nvSpPr>
          <p:cNvPr id="96259" name="Rectangle 3"/>
          <p:cNvSpPr>
            <a:spLocks noGrp="1" noChangeArrowheads="1"/>
          </p:cNvSpPr>
          <p:nvPr>
            <p:ph type="body" idx="1"/>
          </p:nvPr>
        </p:nvSpPr>
        <p:spPr>
          <a:xfrm>
            <a:off x="107950" y="1412875"/>
            <a:ext cx="8807450" cy="1727200"/>
          </a:xfrm>
          <a:solidFill>
            <a:srgbClr val="CCFFCC"/>
          </a:solidFill>
        </p:spPr>
        <p:txBody>
          <a:bodyPr/>
          <a:lstStyle/>
          <a:p>
            <a:pPr>
              <a:buFontTx/>
              <a:buNone/>
            </a:pPr>
            <a:r>
              <a:rPr lang="pl-PL" sz="2800" b="1"/>
              <a:t>Ze względu na obszar przenikania rozróżnia się:</a:t>
            </a:r>
          </a:p>
          <a:p>
            <a:r>
              <a:rPr lang="pl-PL" sz="2800" b="1"/>
              <a:t>drgania o oddziaływaniu ogólnym,</a:t>
            </a:r>
          </a:p>
          <a:p>
            <a:r>
              <a:rPr lang="pl-PL" sz="2800" b="1"/>
              <a:t>drgania o oddziaływaniu miejscowym,</a:t>
            </a:r>
          </a:p>
        </p:txBody>
      </p:sp>
      <p:sp>
        <p:nvSpPr>
          <p:cNvPr id="96260" name="Rectangle 4"/>
          <p:cNvSpPr>
            <a:spLocks noChangeArrowheads="1"/>
          </p:cNvSpPr>
          <p:nvPr/>
        </p:nvSpPr>
        <p:spPr bwMode="auto">
          <a:xfrm>
            <a:off x="0" y="4652963"/>
            <a:ext cx="8986838" cy="1439862"/>
          </a:xfrm>
          <a:prstGeom prst="rect">
            <a:avLst/>
          </a:prstGeom>
          <a:solidFill>
            <a:srgbClr val="CCFFCC"/>
          </a:solidFill>
          <a:ln w="9525">
            <a:noFill/>
            <a:miter lim="800000"/>
            <a:headEnd/>
            <a:tailEnd/>
          </a:ln>
          <a:effectLst/>
        </p:spPr>
        <p:txBody>
          <a:bodyPr/>
          <a:lstStyle/>
          <a:p>
            <a:pPr marL="342900" indent="-342900">
              <a:lnSpc>
                <a:spcPct val="80000"/>
              </a:lnSpc>
              <a:spcBef>
                <a:spcPct val="20000"/>
              </a:spcBef>
            </a:pPr>
            <a:r>
              <a:rPr lang="pl-PL" sz="2800" b="1"/>
              <a:t>Ze względu na sposób transmisji rozróżnia się:</a:t>
            </a:r>
          </a:p>
          <a:p>
            <a:pPr marL="342900" indent="-342900">
              <a:lnSpc>
                <a:spcPct val="80000"/>
              </a:lnSpc>
              <a:spcBef>
                <a:spcPct val="20000"/>
              </a:spcBef>
              <a:buFontTx/>
              <a:buChar char="•"/>
            </a:pPr>
            <a:r>
              <a:rPr lang="pl-PL" sz="2800" b="1"/>
              <a:t>wibrację harmoniczną lub oscylacyjna,</a:t>
            </a:r>
          </a:p>
          <a:p>
            <a:pPr marL="342900" indent="-342900">
              <a:lnSpc>
                <a:spcPct val="80000"/>
              </a:lnSpc>
              <a:spcBef>
                <a:spcPct val="20000"/>
              </a:spcBef>
              <a:buFontTx/>
              <a:buChar char="•"/>
            </a:pPr>
            <a:r>
              <a:rPr lang="pl-PL" sz="2800" b="1"/>
              <a:t>wibrację uderzeniową.</a:t>
            </a:r>
          </a:p>
        </p:txBody>
      </p:sp>
      <p:pic>
        <p:nvPicPr>
          <p:cNvPr id="96261" name="Picture 5" descr="j0199549"/>
          <p:cNvPicPr>
            <a:picLocks noChangeAspect="1" noChangeArrowheads="1"/>
          </p:cNvPicPr>
          <p:nvPr/>
        </p:nvPicPr>
        <p:blipFill>
          <a:blip r:embed="rId3" cstate="print"/>
          <a:srcRect/>
          <a:stretch>
            <a:fillRect/>
          </a:stretch>
        </p:blipFill>
        <p:spPr bwMode="auto">
          <a:xfrm>
            <a:off x="6877052" y="2708277"/>
            <a:ext cx="2132013" cy="1908175"/>
          </a:xfrm>
          <a:prstGeom prst="rect">
            <a:avLst/>
          </a:prstGeom>
          <a:noFill/>
        </p:spPr>
      </p:pic>
    </p:spTree>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9" name="Rectangle 31"/>
          <p:cNvSpPr>
            <a:spLocks noGrp="1" noChangeArrowheads="1"/>
          </p:cNvSpPr>
          <p:nvPr>
            <p:ph type="title"/>
          </p:nvPr>
        </p:nvSpPr>
        <p:spPr>
          <a:xfrm>
            <a:off x="0" y="274638"/>
            <a:ext cx="9144000" cy="1143000"/>
          </a:xfrm>
          <a:solidFill>
            <a:schemeClr val="accent5"/>
          </a:solidFill>
        </p:spPr>
        <p:txBody>
          <a:bodyPr/>
          <a:lstStyle/>
          <a:p>
            <a:r>
              <a:rPr lang="pl-PL" sz="4000" b="1" dirty="0">
                <a:solidFill>
                  <a:srgbClr val="000000"/>
                </a:solidFill>
                <a:effectLst>
                  <a:outerShdw blurRad="38100" dist="38100" dir="2700000" algn="tl">
                    <a:srgbClr val="FFFFFF"/>
                  </a:outerShdw>
                </a:effectLst>
              </a:rPr>
              <a:t>UCIĄŻLIWE POZYCJE </a:t>
            </a:r>
            <a:br>
              <a:rPr lang="pl-PL" sz="4000" b="1" dirty="0">
                <a:solidFill>
                  <a:srgbClr val="000000"/>
                </a:solidFill>
                <a:effectLst>
                  <a:outerShdw blurRad="38100" dist="38100" dir="2700000" algn="tl">
                    <a:srgbClr val="FFFFFF"/>
                  </a:outerShdw>
                </a:effectLst>
              </a:rPr>
            </a:br>
            <a:r>
              <a:rPr lang="pl-PL" sz="4000" b="1" dirty="0">
                <a:solidFill>
                  <a:srgbClr val="000000"/>
                </a:solidFill>
                <a:effectLst>
                  <a:outerShdw blurRad="38100" dist="38100" dir="2700000" algn="tl">
                    <a:srgbClr val="FFFFFF"/>
                  </a:outerShdw>
                </a:effectLst>
              </a:rPr>
              <a:t>PRZY PRACY</a:t>
            </a:r>
          </a:p>
        </p:txBody>
      </p:sp>
      <p:sp>
        <p:nvSpPr>
          <p:cNvPr id="7184" name="Rectangle 16"/>
          <p:cNvSpPr>
            <a:spLocks noGrp="1" noChangeArrowheads="1"/>
          </p:cNvSpPr>
          <p:nvPr>
            <p:ph type="body" idx="1"/>
          </p:nvPr>
        </p:nvSpPr>
        <p:spPr>
          <a:xfrm>
            <a:off x="455613" y="1598613"/>
            <a:ext cx="2963862" cy="893762"/>
          </a:xfrm>
        </p:spPr>
        <p:txBody>
          <a:bodyPr/>
          <a:lstStyle/>
          <a:p>
            <a:pPr>
              <a:lnSpc>
                <a:spcPct val="90000"/>
              </a:lnSpc>
            </a:pPr>
            <a:r>
              <a:rPr lang="pl-PL" sz="2800" b="1"/>
              <a:t>Siedzenie zbyt wysokie </a:t>
            </a:r>
          </a:p>
        </p:txBody>
      </p:sp>
      <p:sp>
        <p:nvSpPr>
          <p:cNvPr id="7185" name="Rectangle 17"/>
          <p:cNvSpPr>
            <a:spLocks noGrp="1" noChangeArrowheads="1"/>
          </p:cNvSpPr>
          <p:nvPr>
            <p:ph type="body" sz="half" idx="4294967295"/>
          </p:nvPr>
        </p:nvSpPr>
        <p:spPr>
          <a:xfrm>
            <a:off x="4716463" y="1628775"/>
            <a:ext cx="3163887" cy="863600"/>
          </a:xfrm>
        </p:spPr>
        <p:txBody>
          <a:bodyPr/>
          <a:lstStyle/>
          <a:p>
            <a:pPr>
              <a:lnSpc>
                <a:spcPct val="90000"/>
              </a:lnSpc>
            </a:pPr>
            <a:r>
              <a:rPr lang="pl-PL" sz="2800" b="1" dirty="0"/>
              <a:t>Siedzenie    zbyt niskie</a:t>
            </a:r>
          </a:p>
        </p:txBody>
      </p:sp>
      <p:pic>
        <p:nvPicPr>
          <p:cNvPr id="7172" name="Picture 4" descr="P1050038"/>
          <p:cNvPicPr>
            <a:picLocks noGrp="1" noChangeAspect="1" noChangeArrowheads="1"/>
          </p:cNvPicPr>
          <p:nvPr>
            <p:ph sz="half" idx="4294967295"/>
          </p:nvPr>
        </p:nvPicPr>
        <p:blipFill>
          <a:blip r:embed="rId2" cstate="print"/>
          <a:srcRect/>
          <a:stretch>
            <a:fillRect/>
          </a:stretch>
        </p:blipFill>
        <p:spPr>
          <a:xfrm>
            <a:off x="4787900" y="2781300"/>
            <a:ext cx="2909888" cy="3887788"/>
          </a:xfrm>
          <a:noFill/>
          <a:ln/>
        </p:spPr>
      </p:pic>
      <p:pic>
        <p:nvPicPr>
          <p:cNvPr id="7175" name="Picture 7" descr="P1050042"/>
          <p:cNvPicPr>
            <a:picLocks noGrp="1" noChangeAspect="1" noChangeArrowheads="1"/>
          </p:cNvPicPr>
          <p:nvPr>
            <p:ph sz="quarter" idx="4294967295"/>
          </p:nvPr>
        </p:nvPicPr>
        <p:blipFill>
          <a:blip r:embed="rId3" cstate="print"/>
          <a:srcRect/>
          <a:stretch>
            <a:fillRect/>
          </a:stretch>
        </p:blipFill>
        <p:spPr>
          <a:xfrm>
            <a:off x="468313" y="2781300"/>
            <a:ext cx="2801937" cy="3744913"/>
          </a:xfrm>
          <a:noFill/>
          <a:ln/>
        </p:spPr>
      </p:pic>
      <p:sp>
        <p:nvSpPr>
          <p:cNvPr id="7186" name="Line 18"/>
          <p:cNvSpPr>
            <a:spLocks noChangeShapeType="1"/>
          </p:cNvSpPr>
          <p:nvPr/>
        </p:nvSpPr>
        <p:spPr bwMode="auto">
          <a:xfrm flipH="1">
            <a:off x="2411413" y="2565400"/>
            <a:ext cx="936625" cy="1152525"/>
          </a:xfrm>
          <a:prstGeom prst="line">
            <a:avLst/>
          </a:prstGeom>
          <a:noFill/>
          <a:ln w="38100">
            <a:solidFill>
              <a:srgbClr val="FF0066"/>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87" name="Line 19"/>
          <p:cNvSpPr>
            <a:spLocks noChangeShapeType="1"/>
          </p:cNvSpPr>
          <p:nvPr/>
        </p:nvSpPr>
        <p:spPr bwMode="auto">
          <a:xfrm flipH="1" flipV="1">
            <a:off x="1763713" y="4868863"/>
            <a:ext cx="1584325" cy="863600"/>
          </a:xfrm>
          <a:prstGeom prst="line">
            <a:avLst/>
          </a:prstGeom>
          <a:noFill/>
          <a:ln w="38100">
            <a:solidFill>
              <a:srgbClr val="FF0066"/>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88" name="Line 20"/>
          <p:cNvSpPr>
            <a:spLocks noChangeShapeType="1"/>
          </p:cNvSpPr>
          <p:nvPr/>
        </p:nvSpPr>
        <p:spPr bwMode="auto">
          <a:xfrm flipH="1" flipV="1">
            <a:off x="2124075" y="5445125"/>
            <a:ext cx="1511300" cy="792163"/>
          </a:xfrm>
          <a:prstGeom prst="line">
            <a:avLst/>
          </a:prstGeom>
          <a:noFill/>
          <a:ln w="38100">
            <a:solidFill>
              <a:srgbClr val="FF0066"/>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89" name="Text Box 21"/>
          <p:cNvSpPr txBox="1">
            <a:spLocks noChangeArrowheads="1"/>
          </p:cNvSpPr>
          <p:nvPr/>
        </p:nvSpPr>
        <p:spPr bwMode="auto">
          <a:xfrm>
            <a:off x="3348038" y="2205038"/>
            <a:ext cx="1079500"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l-PL" sz="24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mn-ea"/>
                <a:cs typeface="+mn-cs"/>
              </a:rPr>
              <a:t>Plecy</a:t>
            </a:r>
          </a:p>
        </p:txBody>
      </p:sp>
      <p:sp>
        <p:nvSpPr>
          <p:cNvPr id="7190" name="Text Box 22"/>
          <p:cNvSpPr txBox="1">
            <a:spLocks noChangeArrowheads="1"/>
          </p:cNvSpPr>
          <p:nvPr/>
        </p:nvSpPr>
        <p:spPr bwMode="auto">
          <a:xfrm>
            <a:off x="3348038" y="5589588"/>
            <a:ext cx="1223962"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l-PL" sz="24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mn-ea"/>
                <a:cs typeface="+mn-cs"/>
              </a:rPr>
              <a:t>Kolana</a:t>
            </a:r>
          </a:p>
        </p:txBody>
      </p:sp>
      <p:sp>
        <p:nvSpPr>
          <p:cNvPr id="7191" name="Text Box 23"/>
          <p:cNvSpPr txBox="1">
            <a:spLocks noChangeArrowheads="1"/>
          </p:cNvSpPr>
          <p:nvPr/>
        </p:nvSpPr>
        <p:spPr bwMode="auto">
          <a:xfrm>
            <a:off x="3563938" y="6165850"/>
            <a:ext cx="1223962" cy="457200"/>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pl-PL" sz="24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mn-ea"/>
                <a:cs typeface="+mn-cs"/>
              </a:rPr>
              <a:t>Łydki</a:t>
            </a:r>
          </a:p>
        </p:txBody>
      </p:sp>
      <p:sp>
        <p:nvSpPr>
          <p:cNvPr id="7192" name="Line 24"/>
          <p:cNvSpPr>
            <a:spLocks noChangeShapeType="1"/>
          </p:cNvSpPr>
          <p:nvPr/>
        </p:nvSpPr>
        <p:spPr bwMode="auto">
          <a:xfrm flipH="1">
            <a:off x="6732588" y="3644900"/>
            <a:ext cx="1368425" cy="503238"/>
          </a:xfrm>
          <a:prstGeom prst="line">
            <a:avLst/>
          </a:prstGeom>
          <a:noFill/>
          <a:ln w="38100">
            <a:solidFill>
              <a:srgbClr val="FF0066"/>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93" name="Line 25"/>
          <p:cNvSpPr>
            <a:spLocks noChangeShapeType="1"/>
          </p:cNvSpPr>
          <p:nvPr/>
        </p:nvSpPr>
        <p:spPr bwMode="auto">
          <a:xfrm>
            <a:off x="4643438" y="3860800"/>
            <a:ext cx="1873250" cy="0"/>
          </a:xfrm>
          <a:prstGeom prst="line">
            <a:avLst/>
          </a:prstGeom>
          <a:noFill/>
          <a:ln w="38100">
            <a:solidFill>
              <a:srgbClr val="FF0066"/>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94" name="Line 26"/>
          <p:cNvSpPr>
            <a:spLocks noChangeShapeType="1"/>
          </p:cNvSpPr>
          <p:nvPr/>
        </p:nvSpPr>
        <p:spPr bwMode="auto">
          <a:xfrm>
            <a:off x="4572000" y="4437063"/>
            <a:ext cx="1295400" cy="360362"/>
          </a:xfrm>
          <a:prstGeom prst="line">
            <a:avLst/>
          </a:prstGeom>
          <a:noFill/>
          <a:ln w="38100">
            <a:solidFill>
              <a:srgbClr val="FF0066"/>
            </a:solidFill>
            <a:round/>
            <a:headEnd/>
            <a:tailEnd type="triangle" w="med" len="me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195" name="Text Box 27"/>
          <p:cNvSpPr txBox="1">
            <a:spLocks noChangeArrowheads="1"/>
          </p:cNvSpPr>
          <p:nvPr/>
        </p:nvSpPr>
        <p:spPr bwMode="auto">
          <a:xfrm>
            <a:off x="8008938" y="3159125"/>
            <a:ext cx="947737"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mn-ea"/>
                <a:cs typeface="+mn-cs"/>
              </a:rPr>
              <a:t>Barki</a:t>
            </a:r>
          </a:p>
        </p:txBody>
      </p:sp>
      <p:sp>
        <p:nvSpPr>
          <p:cNvPr id="7196" name="Text Box 28"/>
          <p:cNvSpPr txBox="1">
            <a:spLocks noChangeArrowheads="1"/>
          </p:cNvSpPr>
          <p:nvPr/>
        </p:nvSpPr>
        <p:spPr bwMode="auto">
          <a:xfrm>
            <a:off x="3903663" y="3448050"/>
            <a:ext cx="963612" cy="457200"/>
          </a:xfrm>
          <a:prstGeom prst="rect">
            <a:avLst/>
          </a:prstGeom>
          <a:noFill/>
          <a:ln w="9525">
            <a:noFill/>
            <a:miter lim="800000"/>
            <a:headEnd/>
            <a:tailEnd/>
          </a:ln>
          <a:effec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mn-ea"/>
                <a:cs typeface="+mn-cs"/>
              </a:rPr>
              <a:t>Szyja</a:t>
            </a:r>
          </a:p>
        </p:txBody>
      </p:sp>
      <p:sp>
        <p:nvSpPr>
          <p:cNvPr id="7197" name="Text Box 29"/>
          <p:cNvSpPr txBox="1">
            <a:spLocks noChangeArrowheads="1"/>
          </p:cNvSpPr>
          <p:nvPr/>
        </p:nvSpPr>
        <p:spPr bwMode="auto">
          <a:xfrm>
            <a:off x="3203575" y="4149725"/>
            <a:ext cx="1727200" cy="822325"/>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a:ln>
                  <a:noFill/>
                </a:ln>
                <a:solidFill>
                  <a:srgbClr val="000000"/>
                </a:solidFill>
                <a:effectLst>
                  <a:outerShdw blurRad="38100" dist="38100" dir="2700000" algn="tl">
                    <a:srgbClr val="000000"/>
                  </a:outerShdw>
                </a:effectLst>
                <a:uLnTx/>
                <a:uFillTx/>
                <a:latin typeface="Arial" charset="0"/>
                <a:ea typeface="+mn-ea"/>
                <a:cs typeface="+mn-cs"/>
              </a:rPr>
              <a:t>Region lędźwiowy</a:t>
            </a:r>
          </a:p>
        </p:txBody>
      </p:sp>
    </p:spTree>
  </p:cSld>
  <p:clrMapOvr>
    <a:masterClrMapping/>
  </p:clrMapOvr>
  <p:transition spd="med"/>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4" name="Rectangle 42"/>
          <p:cNvSpPr>
            <a:spLocks noGrp="1" noChangeArrowheads="1"/>
          </p:cNvSpPr>
          <p:nvPr>
            <p:ph type="title"/>
          </p:nvPr>
        </p:nvSpPr>
        <p:spPr>
          <a:xfrm>
            <a:off x="0" y="274638"/>
            <a:ext cx="9144000" cy="1138138"/>
          </a:xfrm>
          <a:solidFill>
            <a:schemeClr val="accent5"/>
          </a:solidFill>
        </p:spPr>
        <p:txBody>
          <a:bodyPr/>
          <a:lstStyle/>
          <a:p>
            <a:r>
              <a:rPr lang="pl-PL" b="1" dirty="0"/>
              <a:t>DOLEGLIWOŚCI </a:t>
            </a:r>
            <a:br>
              <a:rPr lang="pl-PL" b="1" dirty="0"/>
            </a:br>
            <a:r>
              <a:rPr lang="pl-PL" b="1" dirty="0"/>
              <a:t>PRACOWNIKA</a:t>
            </a:r>
          </a:p>
        </p:txBody>
      </p:sp>
      <p:sp>
        <p:nvSpPr>
          <p:cNvPr id="3115" name="Rectangle 43"/>
          <p:cNvSpPr>
            <a:spLocks noGrp="1" noChangeArrowheads="1"/>
          </p:cNvSpPr>
          <p:nvPr>
            <p:ph type="body" sz="half" idx="1"/>
          </p:nvPr>
        </p:nvSpPr>
        <p:spPr>
          <a:xfrm>
            <a:off x="3131840" y="1745978"/>
            <a:ext cx="6012161" cy="5112022"/>
          </a:xfrm>
          <a:solidFill>
            <a:srgbClr val="CCFFCC"/>
          </a:solidFill>
        </p:spPr>
        <p:txBody>
          <a:bodyPr/>
          <a:lstStyle/>
          <a:p>
            <a:pPr marL="533400" indent="-533400">
              <a:lnSpc>
                <a:spcPct val="90000"/>
              </a:lnSpc>
              <a:buFontTx/>
              <a:buAutoNum type="arabicPeriod"/>
            </a:pPr>
            <a:r>
              <a:rPr lang="pl-PL" sz="2400" b="1" dirty="0"/>
              <a:t>Kłopoty ze wzrokiem i oczami;</a:t>
            </a:r>
          </a:p>
          <a:p>
            <a:pPr marL="533400" indent="-533400">
              <a:lnSpc>
                <a:spcPct val="90000"/>
              </a:lnSpc>
              <a:buFontTx/>
              <a:buAutoNum type="arabicPeriod"/>
            </a:pPr>
            <a:r>
              <a:rPr lang="pl-PL" sz="2400" b="1" dirty="0"/>
              <a:t>Konsekwencją nieostrego widzenia jest zbyt częste mruganie i zmęczenie oczu;</a:t>
            </a:r>
          </a:p>
          <a:p>
            <a:pPr marL="533400" indent="-533400">
              <a:lnSpc>
                <a:spcPct val="90000"/>
              </a:lnSpc>
              <a:buFontTx/>
              <a:buAutoNum type="arabicPeriod"/>
            </a:pPr>
            <a:r>
              <a:rPr lang="pl-PL" sz="2400" b="1" dirty="0"/>
              <a:t>problemy ze skoncentrowaniem uwagi, zmęczenie nawet po odpoczynku;</a:t>
            </a:r>
          </a:p>
          <a:p>
            <a:pPr marL="533400" indent="-533400">
              <a:lnSpc>
                <a:spcPct val="90000"/>
              </a:lnSpc>
              <a:buFontTx/>
              <a:buAutoNum type="arabicPeriod"/>
            </a:pPr>
            <a:r>
              <a:rPr lang="pl-PL" sz="2400" b="1" dirty="0"/>
              <a:t>bóle głowy, bóle w okolicach czoła, skroni, ciemienia, bóle w okolicach ciemienia, wokół oczu;</a:t>
            </a:r>
          </a:p>
          <a:p>
            <a:pPr marL="533400" indent="-533400">
              <a:lnSpc>
                <a:spcPct val="90000"/>
              </a:lnSpc>
              <a:buFontTx/>
              <a:buAutoNum type="arabicPeriod"/>
            </a:pPr>
            <a:r>
              <a:rPr lang="pl-PL" sz="2400" b="1" dirty="0"/>
              <a:t>bóle ud, podudzi, dolnej części pleców;</a:t>
            </a:r>
          </a:p>
          <a:p>
            <a:pPr marL="533400" indent="-533400">
              <a:lnSpc>
                <a:spcPct val="90000"/>
              </a:lnSpc>
              <a:buFontTx/>
              <a:buAutoNum type="arabicPeriod"/>
            </a:pPr>
            <a:r>
              <a:rPr lang="pl-PL" sz="2400" b="1" dirty="0"/>
              <a:t>mrowienie i bóle nadgarstków i dłoni.</a:t>
            </a:r>
            <a:endParaRPr lang="pl-PL" sz="2400" dirty="0"/>
          </a:p>
        </p:txBody>
      </p:sp>
      <p:pic>
        <p:nvPicPr>
          <p:cNvPr id="3119" name="Picture 47" descr="05BASI"/>
          <p:cNvPicPr>
            <a:picLocks noGrp="1" noChangeAspect="1" noChangeArrowheads="1"/>
          </p:cNvPicPr>
          <p:nvPr>
            <p:ph sz="half" idx="2"/>
          </p:nvPr>
        </p:nvPicPr>
        <p:blipFill>
          <a:blip r:embed="rId2" cstate="print"/>
          <a:srcRect/>
          <a:stretch>
            <a:fillRect/>
          </a:stretch>
        </p:blipFill>
        <p:spPr>
          <a:xfrm>
            <a:off x="0" y="1844824"/>
            <a:ext cx="3024336" cy="4535487"/>
          </a:xfrm>
          <a:noFill/>
          <a:ln/>
        </p:spPr>
      </p:pic>
    </p:spTree>
  </p:cSld>
  <p:clrMapOvr>
    <a:masterClrMapping/>
  </p:clrMapOvr>
  <p:transition spd="slow"/>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188912"/>
            <a:ext cx="9144000" cy="1367879"/>
          </a:xfrm>
          <a:solidFill>
            <a:schemeClr val="accent5"/>
          </a:solidFill>
        </p:spPr>
        <p:txBody>
          <a:bodyPr/>
          <a:lstStyle/>
          <a:p>
            <a:r>
              <a:rPr lang="pl-PL" sz="4000" b="1" dirty="0">
                <a:solidFill>
                  <a:srgbClr val="000000"/>
                </a:solidFill>
                <a:effectLst>
                  <a:outerShdw blurRad="38100" dist="38100" dir="2700000" algn="tl">
                    <a:srgbClr val="FFFFFF"/>
                  </a:outerShdw>
                </a:effectLst>
              </a:rPr>
              <a:t>CZYNNIKI WPŁYWU</a:t>
            </a:r>
            <a:br>
              <a:rPr lang="pl-PL" sz="4000" b="1" dirty="0">
                <a:solidFill>
                  <a:srgbClr val="000000"/>
                </a:solidFill>
                <a:effectLst>
                  <a:outerShdw blurRad="38100" dist="38100" dir="2700000" algn="tl">
                    <a:srgbClr val="FFFFFF"/>
                  </a:outerShdw>
                </a:effectLst>
              </a:rPr>
            </a:br>
            <a:r>
              <a:rPr lang="pl-PL" sz="4000" b="1" dirty="0">
                <a:solidFill>
                  <a:srgbClr val="000000"/>
                </a:solidFill>
                <a:effectLst>
                  <a:outerShdw blurRad="38100" dist="38100" dir="2700000" algn="tl">
                    <a:srgbClr val="FFFFFF"/>
                  </a:outerShdw>
                </a:effectLst>
              </a:rPr>
              <a:t>NA  WYGODĘ PRACY</a:t>
            </a:r>
          </a:p>
        </p:txBody>
      </p:sp>
      <p:graphicFrame>
        <p:nvGraphicFramePr>
          <p:cNvPr id="2" name="Diagram 1"/>
          <p:cNvGraphicFramePr/>
          <p:nvPr/>
        </p:nvGraphicFramePr>
        <p:xfrm>
          <a:off x="179512" y="1700808"/>
          <a:ext cx="8640886"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med"/>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sz="half" idx="1"/>
          </p:nvPr>
        </p:nvSpPr>
        <p:spPr>
          <a:xfrm>
            <a:off x="3851920" y="1377460"/>
            <a:ext cx="4968875" cy="2620963"/>
          </a:xfrm>
          <a:solidFill>
            <a:srgbClr val="FFFF99"/>
          </a:solidFill>
        </p:spPr>
        <p:txBody>
          <a:bodyPr/>
          <a:lstStyle/>
          <a:p>
            <a:pPr>
              <a:lnSpc>
                <a:spcPct val="90000"/>
              </a:lnSpc>
            </a:pPr>
            <a:r>
              <a:rPr lang="pl-PL" b="1" dirty="0">
                <a:solidFill>
                  <a:schemeClr val="accent2"/>
                </a:solidFill>
              </a:rPr>
              <a:t>stopy </a:t>
            </a:r>
          </a:p>
          <a:p>
            <a:pPr>
              <a:lnSpc>
                <a:spcPct val="90000"/>
              </a:lnSpc>
            </a:pPr>
            <a:r>
              <a:rPr lang="pl-PL" b="1" dirty="0">
                <a:solidFill>
                  <a:schemeClr val="accent2"/>
                </a:solidFill>
              </a:rPr>
              <a:t>przestrzeń między stołem a siedziskiem </a:t>
            </a:r>
          </a:p>
          <a:p>
            <a:pPr>
              <a:lnSpc>
                <a:spcPct val="90000"/>
              </a:lnSpc>
            </a:pPr>
            <a:r>
              <a:rPr lang="pl-PL" b="1" dirty="0">
                <a:solidFill>
                  <a:schemeClr val="accent2"/>
                </a:solidFill>
              </a:rPr>
              <a:t>nie powinno być nacisku ud na przednią krawędź siedziska,</a:t>
            </a:r>
            <a:endParaRPr lang="pl-PL" dirty="0">
              <a:solidFill>
                <a:schemeClr val="accent2"/>
              </a:solidFill>
            </a:endParaRPr>
          </a:p>
        </p:txBody>
      </p:sp>
      <p:sp>
        <p:nvSpPr>
          <p:cNvPr id="16393" name="Rectangle 9"/>
          <p:cNvSpPr>
            <a:spLocks noGrp="1" noChangeArrowheads="1"/>
          </p:cNvSpPr>
          <p:nvPr>
            <p:ph type="body" sz="half" idx="2"/>
          </p:nvPr>
        </p:nvSpPr>
        <p:spPr>
          <a:xfrm>
            <a:off x="539750" y="4221163"/>
            <a:ext cx="4464050" cy="2432050"/>
          </a:xfrm>
          <a:solidFill>
            <a:srgbClr val="CCFFCC"/>
          </a:solidFill>
        </p:spPr>
        <p:txBody>
          <a:bodyPr/>
          <a:lstStyle/>
          <a:p>
            <a:pPr>
              <a:lnSpc>
                <a:spcPct val="90000"/>
              </a:lnSpc>
            </a:pPr>
            <a:r>
              <a:rPr lang="pl-PL" b="1">
                <a:solidFill>
                  <a:schemeClr val="accent2"/>
                </a:solidFill>
              </a:rPr>
              <a:t>wysokość stołu</a:t>
            </a:r>
          </a:p>
          <a:p>
            <a:pPr>
              <a:lnSpc>
                <a:spcPct val="90000"/>
              </a:lnSpc>
            </a:pPr>
            <a:r>
              <a:rPr lang="pl-PL" b="1">
                <a:solidFill>
                  <a:schemeClr val="accent2"/>
                </a:solidFill>
              </a:rPr>
              <a:t> oparcie krzesła </a:t>
            </a:r>
          </a:p>
          <a:p>
            <a:pPr>
              <a:lnSpc>
                <a:spcPct val="90000"/>
              </a:lnSpc>
            </a:pPr>
            <a:r>
              <a:rPr lang="pl-PL" b="1">
                <a:solidFill>
                  <a:schemeClr val="accent2"/>
                </a:solidFill>
              </a:rPr>
              <a:t>odległość między tyłem nóg a przednią krawędzią siedziska.</a:t>
            </a:r>
          </a:p>
        </p:txBody>
      </p:sp>
      <p:graphicFrame>
        <p:nvGraphicFramePr>
          <p:cNvPr id="16389" name="Object 5"/>
          <p:cNvGraphicFramePr>
            <a:graphicFrameLocks noGrp="1" noChangeAspect="1"/>
          </p:cNvGraphicFramePr>
          <p:nvPr>
            <p:ph sz="quarter" idx="4294967295"/>
          </p:nvPr>
        </p:nvGraphicFramePr>
        <p:xfrm>
          <a:off x="5436096" y="4062413"/>
          <a:ext cx="3095625" cy="2749550"/>
        </p:xfrm>
        <a:graphic>
          <a:graphicData uri="http://schemas.openxmlformats.org/presentationml/2006/ole">
            <mc:AlternateContent xmlns:mc="http://schemas.openxmlformats.org/markup-compatibility/2006">
              <mc:Choice xmlns:v="urn:schemas-microsoft-com:vml" Requires="v">
                <p:oleObj spid="_x0000_s3076" name="Obraz" r:id="rId3" imgW="3333600" imgH="2962440" progId="Word.Picture.8">
                  <p:embed/>
                </p:oleObj>
              </mc:Choice>
              <mc:Fallback>
                <p:oleObj name="Obraz" r:id="rId3" imgW="3333600" imgH="2962440" progId="Word.Picture.8">
                  <p:embed/>
                  <p:pic>
                    <p:nvPicPr>
                      <p:cNvPr id="16389"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062413"/>
                        <a:ext cx="3095625" cy="274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6391" name="Picture 7" descr="P1050043"/>
          <p:cNvPicPr>
            <a:picLocks noGrp="1" noChangeAspect="1" noChangeArrowheads="1"/>
          </p:cNvPicPr>
          <p:nvPr>
            <p:ph sz="quarter" idx="4294967295"/>
          </p:nvPr>
        </p:nvPicPr>
        <p:blipFill>
          <a:blip r:embed="rId5" cstate="print"/>
          <a:srcRect/>
          <a:stretch>
            <a:fillRect/>
          </a:stretch>
        </p:blipFill>
        <p:spPr>
          <a:xfrm>
            <a:off x="971600" y="1412776"/>
            <a:ext cx="2044700" cy="2735262"/>
          </a:xfrm>
          <a:noFill/>
          <a:ln/>
        </p:spPr>
      </p:pic>
      <p:sp>
        <p:nvSpPr>
          <p:cNvPr id="16394" name="Rectangle 10"/>
          <p:cNvSpPr>
            <a:spLocks noChangeArrowheads="1"/>
          </p:cNvSpPr>
          <p:nvPr/>
        </p:nvSpPr>
        <p:spPr bwMode="auto">
          <a:xfrm>
            <a:off x="0" y="260350"/>
            <a:ext cx="9144000" cy="1080418"/>
          </a:xfrm>
          <a:prstGeom prst="rect">
            <a:avLst/>
          </a:prstGeom>
          <a:solidFill>
            <a:schemeClr val="accent5"/>
          </a:solidFill>
          <a:ln w="9525">
            <a:noFill/>
            <a:miter lim="800000"/>
            <a:headEnd/>
            <a:tailEnd/>
          </a:ln>
          <a:effectLst/>
        </p:spPr>
        <p:txBody>
          <a:bodyPr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000" b="1"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mn-cs"/>
              </a:rPr>
              <a:t>STANDARDY PROJEKTOWE STANOWISKA PRACY</a:t>
            </a:r>
            <a:endParaRPr kumimoji="0" lang="pl-PL" sz="4000" b="0" i="0" u="none" strike="noStrike" kern="1200" cap="none" spc="0" normalizeH="0" baseline="0" noProof="0" dirty="0">
              <a:ln>
                <a:noFill/>
              </a:ln>
              <a:solidFill>
                <a:srgbClr val="000000"/>
              </a:solidFill>
              <a:effectLst>
                <a:outerShdw blurRad="38100" dist="38100" dir="2700000" algn="tl">
                  <a:srgbClr val="FFFFFF"/>
                </a:outerShdw>
              </a:effectLst>
              <a:uLnTx/>
              <a:uFillTx/>
              <a:latin typeface="Arial" charset="0"/>
              <a:ea typeface="+mn-ea"/>
              <a:cs typeface="+mn-cs"/>
            </a:endParaRPr>
          </a:p>
        </p:txBody>
      </p:sp>
    </p:spTree>
  </p:cSld>
  <p:clrMapOvr>
    <a:masterClrMapping/>
  </p:clrMapOvr>
  <p:transition spd="med"/>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365760"/>
            <a:ext cx="9036496" cy="1174314"/>
          </a:xfrm>
          <a:solidFill>
            <a:schemeClr val="accent5">
              <a:lumMod val="90000"/>
            </a:schemeClr>
          </a:solidFill>
        </p:spPr>
        <p:txBody>
          <a:bodyPr/>
          <a:lstStyle/>
          <a:p>
            <a:pPr algn="ctr"/>
            <a:r>
              <a:rPr lang="pl-PL" sz="4000" b="1" dirty="0">
                <a:solidFill>
                  <a:srgbClr val="002060"/>
                </a:solidFill>
              </a:rPr>
              <a:t>POZYCJE PRACY</a:t>
            </a:r>
            <a:br>
              <a:rPr lang="pl-PL" sz="4000" b="1" dirty="0">
                <a:solidFill>
                  <a:srgbClr val="002060"/>
                </a:solidFill>
              </a:rPr>
            </a:br>
            <a:r>
              <a:rPr lang="pl-PL" sz="4000" b="1" dirty="0">
                <a:solidFill>
                  <a:srgbClr val="002060"/>
                </a:solidFill>
              </a:rPr>
              <a:t> W DOMU</a:t>
            </a:r>
            <a:endParaRPr lang="en-GB" sz="4000" b="1" dirty="0">
              <a:solidFill>
                <a:srgbClr val="002060"/>
              </a:solidFill>
            </a:endParaRPr>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4149080"/>
            <a:ext cx="3543192"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3768" y="1675886"/>
            <a:ext cx="3452575" cy="2337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5" y="4149080"/>
            <a:ext cx="3697380"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33382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9291" y="476672"/>
            <a:ext cx="9144000" cy="1143000"/>
          </a:xfrm>
          <a:solidFill>
            <a:schemeClr val="accent5"/>
          </a:solidFill>
        </p:spPr>
        <p:txBody>
          <a:bodyPr/>
          <a:lstStyle/>
          <a:p>
            <a:r>
              <a:rPr lang="pl-PL" b="1" dirty="0"/>
              <a:t> ROZMIESZCZENIE ELEMENTÓW</a:t>
            </a:r>
            <a:br>
              <a:rPr lang="pl-PL" b="1" dirty="0"/>
            </a:br>
            <a:r>
              <a:rPr lang="pl-PL" b="1" dirty="0"/>
              <a:t> STANOWISKA PRACY</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3520" y="4568766"/>
            <a:ext cx="4320480" cy="2309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43" y="4553134"/>
            <a:ext cx="4680520" cy="2314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79" y="1873649"/>
            <a:ext cx="4597741"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64088" y="1873649"/>
            <a:ext cx="3600400" cy="2679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23159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 y="274638"/>
            <a:ext cx="9135074" cy="1143000"/>
          </a:xfrm>
          <a:solidFill>
            <a:schemeClr val="accent5">
              <a:lumMod val="90000"/>
            </a:schemeClr>
          </a:solidFill>
        </p:spPr>
        <p:txBody>
          <a:bodyPr/>
          <a:lstStyle/>
          <a:p>
            <a:r>
              <a:rPr lang="pl-PL" b="1" dirty="0"/>
              <a:t>ZASIĘGI NA STANOWISKU PRACY</a:t>
            </a:r>
            <a:endParaRPr lang="pl-PL" dirty="0"/>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2670279" cy="1999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1585913"/>
            <a:ext cx="26701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64900" y="1592607"/>
            <a:ext cx="26701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4153607"/>
            <a:ext cx="2423577" cy="1815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15818" y="4149145"/>
            <a:ext cx="26701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62055" y="4129267"/>
            <a:ext cx="267017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48561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solidFill>
        </p:spPr>
        <p:txBody>
          <a:bodyPr/>
          <a:lstStyle/>
          <a:p>
            <a:r>
              <a:rPr lang="pl-PL" b="1" dirty="0"/>
              <a:t>ROZMIESZCZENIE MONITORÓW EKRANOWYCH</a:t>
            </a:r>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1772814"/>
            <a:ext cx="3429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996109"/>
            <a:ext cx="20383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8548" y="4077070"/>
            <a:ext cx="2190750" cy="208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03648" y="1484784"/>
            <a:ext cx="2085975"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59832" y="4165971"/>
            <a:ext cx="3438525"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84154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solidFill>
        </p:spPr>
        <p:txBody>
          <a:bodyPr>
            <a:normAutofit fontScale="90000"/>
          </a:bodyPr>
          <a:lstStyle/>
          <a:p>
            <a:r>
              <a:rPr lang="pl-PL" b="1" dirty="0"/>
              <a:t>UŻYTECZNOŚĆ OPROGRAMOWANIA</a:t>
            </a: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481486"/>
            <a:ext cx="3384376" cy="2710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336" y="4336352"/>
            <a:ext cx="3485190" cy="2261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55993" y="1481486"/>
            <a:ext cx="3384376" cy="2535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1954" y="4201005"/>
            <a:ext cx="2992454" cy="239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9740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418965"/>
            <a:ext cx="9144000" cy="1143000"/>
          </a:xfrm>
          <a:solidFill>
            <a:schemeClr val="accent5"/>
          </a:solidFill>
        </p:spPr>
        <p:txBody>
          <a:bodyPr/>
          <a:lstStyle/>
          <a:p>
            <a:r>
              <a:rPr lang="pl-PL" b="1" dirty="0"/>
              <a:t>MYSZKI I KLAWIATURY </a:t>
            </a:r>
            <a:br>
              <a:rPr lang="pl-PL" b="1" dirty="0"/>
            </a:br>
            <a:r>
              <a:rPr lang="pl-PL" b="1" dirty="0"/>
              <a:t>NA STANOWISKU PRACY </a:t>
            </a:r>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67" y="1599558"/>
            <a:ext cx="3143250"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34" y="3167623"/>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9442" y="1617335"/>
            <a:ext cx="174307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767" y="1617335"/>
            <a:ext cx="1977886" cy="197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60852" y="4929794"/>
            <a:ext cx="2371725" cy="192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16408" y="4725144"/>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2"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9552" y="5114925"/>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93"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62766" y="3665445"/>
            <a:ext cx="2085975"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6110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F097FB0-15BD-4B1D-800A-0FDD3B083CE2}" type="slidenum">
              <a:rPr lang="pl-PL"/>
              <a:pPr/>
              <a:t>11</a:t>
            </a:fld>
            <a:endParaRPr lang="pl-PL"/>
          </a:p>
        </p:txBody>
      </p:sp>
      <p:sp>
        <p:nvSpPr>
          <p:cNvPr id="81922" name="Rectangle 2"/>
          <p:cNvSpPr>
            <a:spLocks noGrp="1" noChangeArrowheads="1"/>
          </p:cNvSpPr>
          <p:nvPr>
            <p:ph type="title"/>
          </p:nvPr>
        </p:nvSpPr>
        <p:spPr>
          <a:xfrm>
            <a:off x="0" y="333377"/>
            <a:ext cx="9144000" cy="942975"/>
          </a:xfrm>
          <a:solidFill>
            <a:srgbClr val="FFFF99"/>
          </a:solidFill>
        </p:spPr>
        <p:txBody>
          <a:bodyPr/>
          <a:lstStyle/>
          <a:p>
            <a:r>
              <a:rPr lang="pl-PL" sz="4000" b="1" dirty="0"/>
              <a:t>MODYFIKATORY</a:t>
            </a:r>
          </a:p>
        </p:txBody>
      </p:sp>
      <p:sp>
        <p:nvSpPr>
          <p:cNvPr id="81923" name="Rectangle 3"/>
          <p:cNvSpPr>
            <a:spLocks noGrp="1" noChangeArrowheads="1"/>
          </p:cNvSpPr>
          <p:nvPr>
            <p:ph type="body" idx="1"/>
          </p:nvPr>
        </p:nvSpPr>
        <p:spPr>
          <a:xfrm>
            <a:off x="179390" y="1557340"/>
            <a:ext cx="8785225" cy="4899025"/>
          </a:xfrm>
          <a:solidFill>
            <a:srgbClr val="CCFFCC"/>
          </a:solidFill>
        </p:spPr>
        <p:txBody>
          <a:bodyPr/>
          <a:lstStyle/>
          <a:p>
            <a:pPr>
              <a:buFontTx/>
              <a:buNone/>
            </a:pPr>
            <a:r>
              <a:rPr lang="pl-PL" sz="2800" b="1"/>
              <a:t>-	Czas trwania zagrożenia</a:t>
            </a:r>
          </a:p>
          <a:p>
            <a:pPr>
              <a:buFontTx/>
              <a:buChar char="-"/>
            </a:pPr>
            <a:endParaRPr lang="pl-PL" sz="2800" b="1"/>
          </a:p>
          <a:p>
            <a:pPr>
              <a:buFontTx/>
              <a:buChar char="-"/>
            </a:pPr>
            <a:r>
              <a:rPr lang="pl-PL" sz="2800" b="1"/>
              <a:t>Częstość występowania zagrożenia</a:t>
            </a:r>
          </a:p>
          <a:p>
            <a:pPr>
              <a:buFontTx/>
              <a:buChar char="-"/>
            </a:pPr>
            <a:endParaRPr lang="pl-PL" sz="2800" b="1"/>
          </a:p>
          <a:p>
            <a:pPr>
              <a:buFontTx/>
              <a:buChar char="-"/>
            </a:pPr>
            <a:r>
              <a:rPr lang="pl-PL" sz="2800" b="1"/>
              <a:t>Wielkość zagrożenia</a:t>
            </a:r>
          </a:p>
          <a:p>
            <a:pPr>
              <a:buFontTx/>
              <a:buChar char="-"/>
            </a:pPr>
            <a:endParaRPr lang="pl-PL" sz="2800" b="1"/>
          </a:p>
          <a:p>
            <a:pPr>
              <a:buFontTx/>
              <a:buChar char="-"/>
            </a:pPr>
            <a:r>
              <a:rPr lang="pl-PL" sz="2800" b="1"/>
              <a:t>Profil czasowy ekspozycji na zagrożenie</a:t>
            </a:r>
          </a:p>
          <a:p>
            <a:pPr>
              <a:buFontTx/>
              <a:buChar char="-"/>
            </a:pPr>
            <a:endParaRPr lang="pl-PL" sz="2800" b="1"/>
          </a:p>
          <a:p>
            <a:pPr>
              <a:buFontTx/>
              <a:buChar char="-"/>
            </a:pPr>
            <a:r>
              <a:rPr lang="pl-PL" sz="2800" b="1"/>
              <a:t>Współwystępowanie zagrożeń</a:t>
            </a:r>
          </a:p>
        </p:txBody>
      </p:sp>
    </p:spTree>
  </p:cSld>
  <p:clrMapOvr>
    <a:masterClrMapping/>
  </p:clrMapOvr>
  <p:transition/>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solidFill>
        </p:spPr>
        <p:txBody>
          <a:bodyPr/>
          <a:lstStyle/>
          <a:p>
            <a:r>
              <a:rPr lang="pl-PL" b="1" dirty="0"/>
              <a:t> PODNÓŻKI </a:t>
            </a:r>
            <a:br>
              <a:rPr lang="pl-PL" b="1" dirty="0"/>
            </a:br>
            <a:r>
              <a:rPr lang="pl-PL" b="1" dirty="0"/>
              <a:t>NA STANOWISKU PRACY </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159" y="1919282"/>
            <a:ext cx="2419350" cy="189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438226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4466" y="4672751"/>
            <a:ext cx="1524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183" y="4672751"/>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0183" y="1937186"/>
            <a:ext cx="2633663" cy="1951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6085" y="1948328"/>
            <a:ext cx="3560763"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41683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4"/>
          <p:cNvSpPr>
            <a:spLocks noGrp="1" noChangeArrowheads="1"/>
          </p:cNvSpPr>
          <p:nvPr>
            <p:ph type="title"/>
          </p:nvPr>
        </p:nvSpPr>
        <p:spPr>
          <a:xfrm>
            <a:off x="0" y="274638"/>
            <a:ext cx="9144000" cy="850900"/>
          </a:xfrm>
          <a:solidFill>
            <a:schemeClr val="accent5"/>
          </a:solidFill>
        </p:spPr>
        <p:txBody>
          <a:bodyPr/>
          <a:lstStyle/>
          <a:p>
            <a:r>
              <a:rPr lang="pl-PL" b="1"/>
              <a:t>OBROTY GŁOWY</a:t>
            </a:r>
          </a:p>
        </p:txBody>
      </p:sp>
      <p:sp>
        <p:nvSpPr>
          <p:cNvPr id="23591" name="Rectangle 39"/>
          <p:cNvSpPr>
            <a:spLocks noGrp="1" noChangeArrowheads="1"/>
          </p:cNvSpPr>
          <p:nvPr>
            <p:ph type="body" sz="half" idx="1"/>
          </p:nvPr>
        </p:nvSpPr>
        <p:spPr>
          <a:xfrm>
            <a:off x="179388" y="3213100"/>
            <a:ext cx="4211637" cy="1727200"/>
          </a:xfrm>
          <a:solidFill>
            <a:srgbClr val="CCFFFF"/>
          </a:solidFill>
        </p:spPr>
        <p:txBody>
          <a:bodyPr/>
          <a:lstStyle/>
          <a:p>
            <a:pPr marL="533400" indent="-533400">
              <a:lnSpc>
                <a:spcPct val="90000"/>
              </a:lnSpc>
              <a:buFontTx/>
              <a:buAutoNum type="alphaUcPeriod" startAt="2"/>
            </a:pPr>
            <a:r>
              <a:rPr lang="pl-PL" sz="2400" b="1"/>
              <a:t>Podczas drugiego głębokiego wdechu powoli i delikatnie obracaj głowę najpierw w lewo potem do tyłu.</a:t>
            </a:r>
            <a:endParaRPr lang="pl-PL" sz="2400"/>
          </a:p>
        </p:txBody>
      </p:sp>
      <p:sp>
        <p:nvSpPr>
          <p:cNvPr id="23592" name="Rectangle 40"/>
          <p:cNvSpPr>
            <a:spLocks noGrp="1" noChangeArrowheads="1"/>
          </p:cNvSpPr>
          <p:nvPr>
            <p:ph type="body" sz="half" idx="2"/>
          </p:nvPr>
        </p:nvSpPr>
        <p:spPr>
          <a:xfrm>
            <a:off x="179388" y="1268413"/>
            <a:ext cx="5040312" cy="1582737"/>
          </a:xfrm>
          <a:solidFill>
            <a:srgbClr val="CCFFCC"/>
          </a:solidFill>
        </p:spPr>
        <p:txBody>
          <a:bodyPr/>
          <a:lstStyle/>
          <a:p>
            <a:pPr marL="533400" indent="-533400">
              <a:buFontTx/>
              <a:buAutoNum type="alphaUcPeriod"/>
            </a:pPr>
            <a:r>
              <a:rPr lang="pl-PL" sz="2400" b="1"/>
              <a:t>Weź głęboki wdech i zamknij oczy. Podczas wydechu powoli opuszczaj brodę na klatkę piersiową .</a:t>
            </a:r>
            <a:r>
              <a:rPr lang="pl-PL" sz="2100" b="1"/>
              <a:t> </a:t>
            </a:r>
            <a:endParaRPr lang="pl-PL" sz="2100"/>
          </a:p>
        </p:txBody>
      </p:sp>
      <p:pic>
        <p:nvPicPr>
          <p:cNvPr id="23593" name="Picture 41" descr="Obroty_glowy1"/>
          <p:cNvPicPr>
            <a:picLocks noChangeAspect="1" noChangeArrowheads="1"/>
          </p:cNvPicPr>
          <p:nvPr/>
        </p:nvPicPr>
        <p:blipFill>
          <a:blip r:embed="rId3" cstate="print"/>
          <a:srcRect/>
          <a:stretch>
            <a:fillRect/>
          </a:stretch>
        </p:blipFill>
        <p:spPr bwMode="auto">
          <a:xfrm>
            <a:off x="5940425" y="1196975"/>
            <a:ext cx="2016125" cy="1603375"/>
          </a:xfrm>
          <a:prstGeom prst="rect">
            <a:avLst/>
          </a:prstGeom>
          <a:noFill/>
        </p:spPr>
      </p:pic>
      <p:pic>
        <p:nvPicPr>
          <p:cNvPr id="23594" name="Picture 42" descr="Obroty_glowy2"/>
          <p:cNvPicPr>
            <a:picLocks noChangeAspect="1" noChangeArrowheads="1"/>
          </p:cNvPicPr>
          <p:nvPr/>
        </p:nvPicPr>
        <p:blipFill>
          <a:blip r:embed="rId4" cstate="print"/>
          <a:srcRect/>
          <a:stretch>
            <a:fillRect/>
          </a:stretch>
        </p:blipFill>
        <p:spPr bwMode="auto">
          <a:xfrm>
            <a:off x="6732588" y="2997200"/>
            <a:ext cx="2230437" cy="1919288"/>
          </a:xfrm>
          <a:prstGeom prst="rect">
            <a:avLst/>
          </a:prstGeom>
          <a:noFill/>
        </p:spPr>
      </p:pic>
      <p:pic>
        <p:nvPicPr>
          <p:cNvPr id="23595" name="Picture 43" descr="Obroty_glowy3"/>
          <p:cNvPicPr>
            <a:picLocks noChangeAspect="1" noChangeArrowheads="1"/>
          </p:cNvPicPr>
          <p:nvPr/>
        </p:nvPicPr>
        <p:blipFill>
          <a:blip r:embed="rId5" cstate="print"/>
          <a:srcRect/>
          <a:stretch>
            <a:fillRect/>
          </a:stretch>
        </p:blipFill>
        <p:spPr bwMode="auto">
          <a:xfrm>
            <a:off x="4427538" y="2997200"/>
            <a:ext cx="2232025" cy="1944688"/>
          </a:xfrm>
          <a:prstGeom prst="rect">
            <a:avLst/>
          </a:prstGeom>
          <a:noFill/>
        </p:spPr>
      </p:pic>
      <p:sp>
        <p:nvSpPr>
          <p:cNvPr id="23596" name="Rectangle 44"/>
          <p:cNvSpPr>
            <a:spLocks noChangeArrowheads="1"/>
          </p:cNvSpPr>
          <p:nvPr/>
        </p:nvSpPr>
        <p:spPr bwMode="auto">
          <a:xfrm>
            <a:off x="179388" y="5445125"/>
            <a:ext cx="4826000" cy="1152525"/>
          </a:xfrm>
          <a:prstGeom prst="rect">
            <a:avLst/>
          </a:prstGeom>
          <a:solidFill>
            <a:srgbClr val="CCFFCC"/>
          </a:solidFill>
          <a:ln w="9525">
            <a:noFill/>
            <a:miter lim="800000"/>
            <a:headEnd/>
            <a:tailEnd/>
          </a:ln>
          <a:effectLst/>
        </p:spPr>
        <p:txBody>
          <a:bodyPr/>
          <a:lstStyle/>
          <a:p>
            <a:pPr marL="533400" marR="0" lvl="0" indent="-533400" algn="l" defTabSz="914400" rtl="0" eaLnBrk="1" fontAlgn="base" latinLnBrk="0" hangingPunct="1">
              <a:lnSpc>
                <a:spcPct val="90000"/>
              </a:lnSpc>
              <a:spcBef>
                <a:spcPct val="20000"/>
              </a:spcBef>
              <a:spcAft>
                <a:spcPct val="0"/>
              </a:spcAft>
              <a:buClrTx/>
              <a:buSzTx/>
              <a:buFontTx/>
              <a:buAutoNum type="alphaUcPeriod" startAt="3"/>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Podczas wydechu obracaj głowę w prawo i z powrotem w dół do klatki piersiowej.</a:t>
            </a: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3597" name="Picture 45" descr="Obroty_glowy4"/>
          <p:cNvPicPr>
            <a:picLocks noChangeAspect="1" noChangeArrowheads="1"/>
          </p:cNvPicPr>
          <p:nvPr/>
        </p:nvPicPr>
        <p:blipFill>
          <a:blip r:embed="rId6" cstate="print"/>
          <a:srcRect/>
          <a:stretch>
            <a:fillRect/>
          </a:stretch>
        </p:blipFill>
        <p:spPr bwMode="auto">
          <a:xfrm>
            <a:off x="5508625" y="4972050"/>
            <a:ext cx="2089150" cy="188595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1000" fill="hold"/>
                                        <p:tgtEl>
                                          <p:spTgt spid="23593"/>
                                        </p:tgtEl>
                                        <p:attrNameLst>
                                          <p:attrName>r</p:attrName>
                                        </p:attrNameLst>
                                      </p:cBhvr>
                                    </p:animRot>
                                  </p:childTnLst>
                                </p:cTn>
                              </p:par>
                            </p:childTnLst>
                          </p:cTn>
                        </p:par>
                        <p:par>
                          <p:cTn id="7" fill="hold">
                            <p:stCondLst>
                              <p:cond delay="1000"/>
                            </p:stCondLst>
                            <p:childTnLst>
                              <p:par>
                                <p:cTn id="8" presetID="8" presetClass="emph" presetSubtype="0" fill="hold" nodeType="afterEffect">
                                  <p:stCondLst>
                                    <p:cond delay="0"/>
                                  </p:stCondLst>
                                  <p:childTnLst>
                                    <p:animRot by="21600000">
                                      <p:cBhvr>
                                        <p:cTn id="9" dur="500" fill="hold"/>
                                        <p:tgtEl>
                                          <p:spTgt spid="23595"/>
                                        </p:tgtEl>
                                        <p:attrNameLst>
                                          <p:attrName>r</p:attrName>
                                        </p:attrNameLst>
                                      </p:cBhvr>
                                    </p:animRot>
                                  </p:childTnLst>
                                </p:cTn>
                              </p:par>
                            </p:childTnLst>
                          </p:cTn>
                        </p:par>
                        <p:par>
                          <p:cTn id="10" fill="hold">
                            <p:stCondLst>
                              <p:cond delay="1500"/>
                            </p:stCondLst>
                            <p:childTnLst>
                              <p:par>
                                <p:cTn id="11" presetID="8" presetClass="emph" presetSubtype="0" fill="hold" nodeType="afterEffect">
                                  <p:stCondLst>
                                    <p:cond delay="0"/>
                                  </p:stCondLst>
                                  <p:childTnLst>
                                    <p:animRot by="21600000">
                                      <p:cBhvr>
                                        <p:cTn id="12" dur="500" fill="hold"/>
                                        <p:tgtEl>
                                          <p:spTgt spid="23594"/>
                                        </p:tgtEl>
                                        <p:attrNameLst>
                                          <p:attrName>r</p:attrName>
                                        </p:attrNameLst>
                                      </p:cBhvr>
                                    </p:animRot>
                                  </p:childTnLst>
                                </p:cTn>
                              </p:par>
                            </p:childTnLst>
                          </p:cTn>
                        </p:par>
                        <p:par>
                          <p:cTn id="13" fill="hold">
                            <p:stCondLst>
                              <p:cond delay="2000"/>
                            </p:stCondLst>
                            <p:childTnLst>
                              <p:par>
                                <p:cTn id="14" presetID="8" presetClass="emph" presetSubtype="0" fill="hold" nodeType="afterEffect">
                                  <p:stCondLst>
                                    <p:cond delay="0"/>
                                  </p:stCondLst>
                                  <p:childTnLst>
                                    <p:animRot by="21600000">
                                      <p:cBhvr>
                                        <p:cTn id="15" dur="1000" fill="hold"/>
                                        <p:tgtEl>
                                          <p:spTgt spid="2359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Grp="1" noChangeArrowheads="1"/>
          </p:cNvSpPr>
          <p:nvPr>
            <p:ph type="title"/>
          </p:nvPr>
        </p:nvSpPr>
        <p:spPr>
          <a:xfrm>
            <a:off x="0" y="404813"/>
            <a:ext cx="9144000" cy="922337"/>
          </a:xfrm>
          <a:solidFill>
            <a:schemeClr val="accent5"/>
          </a:solidFill>
        </p:spPr>
        <p:txBody>
          <a:bodyPr/>
          <a:lstStyle/>
          <a:p>
            <a:r>
              <a:rPr lang="pl-PL" b="1" dirty="0"/>
              <a:t>PALMING</a:t>
            </a:r>
          </a:p>
        </p:txBody>
      </p:sp>
      <p:sp>
        <p:nvSpPr>
          <p:cNvPr id="45061" name="Rectangle 5"/>
          <p:cNvSpPr>
            <a:spLocks noGrp="1" noChangeArrowheads="1"/>
          </p:cNvSpPr>
          <p:nvPr>
            <p:ph type="body" sz="half" idx="1"/>
          </p:nvPr>
        </p:nvSpPr>
        <p:spPr>
          <a:xfrm>
            <a:off x="468313" y="4724400"/>
            <a:ext cx="4835525" cy="1036638"/>
          </a:xfrm>
          <a:solidFill>
            <a:srgbClr val="CCFFCC"/>
          </a:solidFill>
        </p:spPr>
        <p:txBody>
          <a:bodyPr/>
          <a:lstStyle/>
          <a:p>
            <a:pPr marL="533400" indent="-533400">
              <a:lnSpc>
                <a:spcPct val="80000"/>
              </a:lnSpc>
              <a:buFontTx/>
              <a:buNone/>
            </a:pPr>
            <a:r>
              <a:rPr lang="pl-PL" sz="2400" b="1"/>
              <a:t>B. Pocieraj energicznie obie dłonie przez 5-10 sekund, póki się nie rozgrzeją.</a:t>
            </a:r>
            <a:endParaRPr lang="pl-PL" sz="3200"/>
          </a:p>
        </p:txBody>
      </p:sp>
      <p:sp>
        <p:nvSpPr>
          <p:cNvPr id="45062" name="Rectangle 6"/>
          <p:cNvSpPr>
            <a:spLocks noGrp="1" noChangeArrowheads="1"/>
          </p:cNvSpPr>
          <p:nvPr>
            <p:ph type="body" sz="half" idx="2"/>
          </p:nvPr>
        </p:nvSpPr>
        <p:spPr>
          <a:xfrm>
            <a:off x="323850" y="1628775"/>
            <a:ext cx="5184775" cy="2089150"/>
          </a:xfrm>
          <a:solidFill>
            <a:srgbClr val="CCFFFF"/>
          </a:solidFill>
        </p:spPr>
        <p:txBody>
          <a:bodyPr/>
          <a:lstStyle/>
          <a:p>
            <a:pPr marL="533400" indent="-533400">
              <a:lnSpc>
                <a:spcPct val="90000"/>
              </a:lnSpc>
              <a:buFontTx/>
              <a:buNone/>
            </a:pPr>
            <a:r>
              <a:rPr lang="pl-PL" sz="2400" b="1"/>
              <a:t>A. Nałóż rozgrzane dłonie na zamknięte oczy. Rozluźnij brwi. Podczas wydechu wyobrażaj sobie, że usuwasz napięcie z oczu. Oddychaj regularnie i swobodnie.</a:t>
            </a:r>
            <a:endParaRPr lang="pl-PL" sz="2400"/>
          </a:p>
        </p:txBody>
      </p:sp>
      <p:pic>
        <p:nvPicPr>
          <p:cNvPr id="45063" name="Picture 7" descr="palming1"/>
          <p:cNvPicPr>
            <a:picLocks noChangeAspect="1" noChangeArrowheads="1"/>
          </p:cNvPicPr>
          <p:nvPr/>
        </p:nvPicPr>
        <p:blipFill>
          <a:blip r:embed="rId2" cstate="print"/>
          <a:srcRect/>
          <a:stretch>
            <a:fillRect/>
          </a:stretch>
        </p:blipFill>
        <p:spPr bwMode="auto">
          <a:xfrm>
            <a:off x="6659563" y="4437063"/>
            <a:ext cx="1622425" cy="1871662"/>
          </a:xfrm>
          <a:prstGeom prst="rect">
            <a:avLst/>
          </a:prstGeom>
          <a:noFill/>
        </p:spPr>
      </p:pic>
      <p:pic>
        <p:nvPicPr>
          <p:cNvPr id="45064" name="Picture 8" descr="palming2"/>
          <p:cNvPicPr>
            <a:picLocks noChangeAspect="1" noChangeArrowheads="1"/>
          </p:cNvPicPr>
          <p:nvPr/>
        </p:nvPicPr>
        <p:blipFill>
          <a:blip r:embed="rId3" cstate="print"/>
          <a:srcRect/>
          <a:stretch>
            <a:fillRect/>
          </a:stretch>
        </p:blipFill>
        <p:spPr bwMode="auto">
          <a:xfrm>
            <a:off x="6300788" y="1557338"/>
            <a:ext cx="2027237" cy="2027237"/>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45064"/>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2000" fill="hold"/>
                                        <p:tgtEl>
                                          <p:spTgt spid="4506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a:xfrm>
            <a:off x="0" y="404813"/>
            <a:ext cx="9144000" cy="927100"/>
          </a:xfrm>
          <a:solidFill>
            <a:schemeClr val="accent5"/>
          </a:solidFill>
        </p:spPr>
        <p:txBody>
          <a:bodyPr/>
          <a:lstStyle/>
          <a:p>
            <a:r>
              <a:rPr lang="pl-PL" b="1" dirty="0"/>
              <a:t>MRUGANIE</a:t>
            </a:r>
          </a:p>
        </p:txBody>
      </p:sp>
      <p:sp>
        <p:nvSpPr>
          <p:cNvPr id="48133" name="Rectangle 5"/>
          <p:cNvSpPr>
            <a:spLocks noGrp="1" noChangeArrowheads="1"/>
          </p:cNvSpPr>
          <p:nvPr>
            <p:ph type="body" sz="half" idx="1"/>
          </p:nvPr>
        </p:nvSpPr>
        <p:spPr>
          <a:xfrm>
            <a:off x="395288" y="1773238"/>
            <a:ext cx="5689600" cy="1944687"/>
          </a:xfrm>
          <a:solidFill>
            <a:srgbClr val="CCFFCC"/>
          </a:solidFill>
        </p:spPr>
        <p:txBody>
          <a:bodyPr/>
          <a:lstStyle/>
          <a:p>
            <a:pPr marL="533400" indent="-533400">
              <a:buFontTx/>
              <a:buAutoNum type="alphaUcPeriod"/>
            </a:pPr>
            <a:r>
              <a:rPr lang="pl-PL" sz="2400" b="1"/>
              <a:t>Zamknij oczy, tak abyś poczuł, jak górne powieki delikatnie dotykają dolnych. Poruszaj tylko powiekami, a nie brwiami, twarzą czy policzkami. Rozluźnij brwi.</a:t>
            </a:r>
            <a:endParaRPr lang="pl-PL" sz="2400"/>
          </a:p>
        </p:txBody>
      </p:sp>
      <p:sp>
        <p:nvSpPr>
          <p:cNvPr id="48134" name="Rectangle 6"/>
          <p:cNvSpPr>
            <a:spLocks noGrp="1" noChangeArrowheads="1"/>
          </p:cNvSpPr>
          <p:nvPr>
            <p:ph type="body" sz="half" idx="2"/>
          </p:nvPr>
        </p:nvSpPr>
        <p:spPr>
          <a:xfrm>
            <a:off x="1908175" y="4292600"/>
            <a:ext cx="6923088" cy="2016125"/>
          </a:xfrm>
          <a:solidFill>
            <a:srgbClr val="CCFFFF"/>
          </a:solidFill>
        </p:spPr>
        <p:txBody>
          <a:bodyPr/>
          <a:lstStyle/>
          <a:p>
            <a:pPr marL="533400" indent="-533400">
              <a:buFontTx/>
              <a:buAutoNum type="alphaUcPeriod" startAt="2"/>
            </a:pPr>
            <a:r>
              <a:rPr lang="pl-PL" sz="2400" b="1"/>
              <a:t>Otwieraj oczy co 3 sekundy. Nie zaciskaj powiek po zamknięciu oczu. Powinieneś poczuć, że powieki stykają się ze sobą bez wysiłku, nie drżą, a oczy są w pełni rozluźnione. </a:t>
            </a:r>
            <a:endParaRPr lang="pl-PL" sz="2400"/>
          </a:p>
        </p:txBody>
      </p:sp>
      <p:pic>
        <p:nvPicPr>
          <p:cNvPr id="48135" name="Picture 7" descr="mruganie2"/>
          <p:cNvPicPr>
            <a:picLocks noChangeAspect="1" noChangeArrowheads="1"/>
          </p:cNvPicPr>
          <p:nvPr/>
        </p:nvPicPr>
        <p:blipFill>
          <a:blip r:embed="rId2" cstate="print"/>
          <a:srcRect/>
          <a:stretch>
            <a:fillRect/>
          </a:stretch>
        </p:blipFill>
        <p:spPr bwMode="auto">
          <a:xfrm>
            <a:off x="6300788" y="1773238"/>
            <a:ext cx="1862137" cy="1728787"/>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81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5"/>
          <p:cNvSpPr>
            <a:spLocks noGrp="1" noChangeArrowheads="1"/>
          </p:cNvSpPr>
          <p:nvPr>
            <p:ph type="body" sz="half" idx="1"/>
          </p:nvPr>
        </p:nvSpPr>
        <p:spPr>
          <a:xfrm>
            <a:off x="539750" y="1844675"/>
            <a:ext cx="5400675" cy="1800225"/>
          </a:xfrm>
          <a:solidFill>
            <a:srgbClr val="CCFFCC"/>
          </a:solidFill>
        </p:spPr>
        <p:txBody>
          <a:bodyPr/>
          <a:lstStyle/>
          <a:p>
            <a:pPr marL="533400" indent="-533400">
              <a:lnSpc>
                <a:spcPct val="90000"/>
              </a:lnSpc>
              <a:buFontTx/>
              <a:buAutoNum type="alphaUcPeriod" startAt="3"/>
            </a:pPr>
            <a:r>
              <a:rPr lang="pl-PL" sz="2400" b="1"/>
              <a:t>Zasłoń prawe oko prawą dłonią, uważając, żeby nie dotykać oka ani powieki (można też użyć przepaski na oko). Nie zamykaj zasłoniętego oka. </a:t>
            </a:r>
          </a:p>
        </p:txBody>
      </p:sp>
      <p:sp>
        <p:nvSpPr>
          <p:cNvPr id="43014" name="Rectangle 6"/>
          <p:cNvSpPr>
            <a:spLocks noGrp="1" noChangeArrowheads="1"/>
          </p:cNvSpPr>
          <p:nvPr>
            <p:ph type="body" sz="half" idx="2"/>
          </p:nvPr>
        </p:nvSpPr>
        <p:spPr>
          <a:xfrm>
            <a:off x="395288" y="4221163"/>
            <a:ext cx="8353425" cy="2160587"/>
          </a:xfrm>
          <a:solidFill>
            <a:srgbClr val="CCFFFF"/>
          </a:solidFill>
        </p:spPr>
        <p:txBody>
          <a:bodyPr/>
          <a:lstStyle/>
          <a:p>
            <a:pPr marL="533400" indent="-533400">
              <a:lnSpc>
                <a:spcPct val="90000"/>
              </a:lnSpc>
              <a:buFontTx/>
              <a:buAutoNum type="alphaUcPeriod" startAt="4"/>
            </a:pPr>
            <a:r>
              <a:rPr lang="pl-PL" sz="2400" b="1"/>
              <a:t>Lewym okiem spójrz na pióro i wyostrz wzrok. Utrzymuj ostry obraz pióra. Następnie przenieś wzrok z czubka pióra na znajdujący się dalej obraz i skoncentruj się na nim. Przenoś wzrok tam i z powrotem jeszcze cztery razy. Powtórz ćwiczenie mając zasłonięte drugie oko.</a:t>
            </a:r>
          </a:p>
        </p:txBody>
      </p:sp>
      <p:pic>
        <p:nvPicPr>
          <p:cNvPr id="43015" name="Picture 7" descr="Przenoszenie_wzroku2"/>
          <p:cNvPicPr>
            <a:picLocks noChangeAspect="1" noChangeArrowheads="1"/>
          </p:cNvPicPr>
          <p:nvPr/>
        </p:nvPicPr>
        <p:blipFill>
          <a:blip r:embed="rId2" cstate="print"/>
          <a:srcRect/>
          <a:stretch>
            <a:fillRect/>
          </a:stretch>
        </p:blipFill>
        <p:spPr bwMode="auto">
          <a:xfrm>
            <a:off x="6084888" y="1557338"/>
            <a:ext cx="2592387" cy="2443162"/>
          </a:xfrm>
          <a:prstGeom prst="rect">
            <a:avLst/>
          </a:prstGeom>
          <a:noFill/>
        </p:spPr>
      </p:pic>
      <p:sp>
        <p:nvSpPr>
          <p:cNvPr id="43017" name="Rectangle 9"/>
          <p:cNvSpPr>
            <a:spLocks noGrp="1" noChangeArrowheads="1"/>
          </p:cNvSpPr>
          <p:nvPr>
            <p:ph type="title"/>
          </p:nvPr>
        </p:nvSpPr>
        <p:spPr>
          <a:xfrm>
            <a:off x="0" y="404812"/>
            <a:ext cx="9144000" cy="1007963"/>
          </a:xfrm>
          <a:solidFill>
            <a:schemeClr val="accent5"/>
          </a:solidFill>
          <a:ln/>
        </p:spPr>
        <p:txBody>
          <a:bodyPr/>
          <a:lstStyle/>
          <a:p>
            <a:r>
              <a:rPr lang="pl-PL" b="1" dirty="0"/>
              <a:t>MRUGANIE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30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4"/>
          <p:cNvSpPr>
            <a:spLocks noGrp="1" noChangeArrowheads="1"/>
          </p:cNvSpPr>
          <p:nvPr>
            <p:ph type="title"/>
          </p:nvPr>
        </p:nvSpPr>
        <p:spPr>
          <a:xfrm>
            <a:off x="0" y="476672"/>
            <a:ext cx="9144000" cy="1143000"/>
          </a:xfrm>
          <a:solidFill>
            <a:schemeClr val="accent5"/>
          </a:solidFill>
        </p:spPr>
        <p:txBody>
          <a:bodyPr/>
          <a:lstStyle/>
          <a:p>
            <a:r>
              <a:rPr lang="pl-PL" b="1" dirty="0"/>
              <a:t>ZACISKANIE </a:t>
            </a:r>
            <a:br>
              <a:rPr lang="pl-PL" b="1" dirty="0"/>
            </a:br>
            <a:r>
              <a:rPr lang="pl-PL" b="1" dirty="0"/>
              <a:t>POWIEK</a:t>
            </a:r>
          </a:p>
        </p:txBody>
      </p:sp>
      <p:sp>
        <p:nvSpPr>
          <p:cNvPr id="50181" name="Rectangle 5"/>
          <p:cNvSpPr>
            <a:spLocks noGrp="1" noChangeArrowheads="1"/>
          </p:cNvSpPr>
          <p:nvPr>
            <p:ph type="body" sz="half" idx="1"/>
          </p:nvPr>
        </p:nvSpPr>
        <p:spPr>
          <a:xfrm>
            <a:off x="395288" y="4365625"/>
            <a:ext cx="5699125" cy="2232025"/>
          </a:xfrm>
          <a:solidFill>
            <a:srgbClr val="CCFFCC"/>
          </a:solidFill>
        </p:spPr>
        <p:txBody>
          <a:bodyPr/>
          <a:lstStyle/>
          <a:p>
            <a:pPr marL="533400" indent="-533400">
              <a:buFontTx/>
              <a:buNone/>
            </a:pPr>
            <a:r>
              <a:rPr lang="pl-PL" sz="2400" b="1"/>
              <a:t>B. Weź głęboki wdech, zaciśnij powieki jak najsilniej. Napnij wszystkie mięśnie szyi, twarzy i głowy. Zaciśnij również szczęki. Wstrzymaj oddech na 2-3 sekundy i dalej z całej siły zaciskaj oczy.</a:t>
            </a:r>
            <a:endParaRPr lang="pl-PL" sz="2400"/>
          </a:p>
        </p:txBody>
      </p:sp>
      <p:sp>
        <p:nvSpPr>
          <p:cNvPr id="50182" name="Rectangle 6"/>
          <p:cNvSpPr>
            <a:spLocks noGrp="1" noChangeArrowheads="1"/>
          </p:cNvSpPr>
          <p:nvPr>
            <p:ph type="body" sz="half" idx="2"/>
          </p:nvPr>
        </p:nvSpPr>
        <p:spPr>
          <a:xfrm>
            <a:off x="179388" y="1989138"/>
            <a:ext cx="5976937" cy="1512887"/>
          </a:xfrm>
          <a:solidFill>
            <a:srgbClr val="CCFFFF"/>
          </a:solidFill>
        </p:spPr>
        <p:txBody>
          <a:bodyPr/>
          <a:lstStyle/>
          <a:p>
            <a:pPr marL="457200" indent="-457200">
              <a:lnSpc>
                <a:spcPct val="90000"/>
              </a:lnSpc>
              <a:buFontTx/>
              <a:buNone/>
            </a:pPr>
            <a:r>
              <a:rPr lang="pl-PL" sz="2400" b="1"/>
              <a:t>A. Zrób szybki wydech, jednocześnie otwierając oczy i wytrzeszczając je, otwórz także szeroko usta i wydaj głośne westchnienie.</a:t>
            </a:r>
            <a:endParaRPr lang="pl-PL" sz="2400"/>
          </a:p>
        </p:txBody>
      </p:sp>
      <p:pic>
        <p:nvPicPr>
          <p:cNvPr id="50183" name="Picture 7" descr="powieki1"/>
          <p:cNvPicPr>
            <a:picLocks noChangeAspect="1" noChangeArrowheads="1"/>
          </p:cNvPicPr>
          <p:nvPr/>
        </p:nvPicPr>
        <p:blipFill>
          <a:blip r:embed="rId2" cstate="print"/>
          <a:srcRect/>
          <a:stretch>
            <a:fillRect/>
          </a:stretch>
        </p:blipFill>
        <p:spPr bwMode="auto">
          <a:xfrm>
            <a:off x="6877050" y="4652963"/>
            <a:ext cx="1792288" cy="1739900"/>
          </a:xfrm>
          <a:prstGeom prst="rect">
            <a:avLst/>
          </a:prstGeom>
          <a:noFill/>
        </p:spPr>
      </p:pic>
      <p:pic>
        <p:nvPicPr>
          <p:cNvPr id="50184" name="Picture 8" descr="powieki2"/>
          <p:cNvPicPr>
            <a:picLocks noChangeAspect="1" noChangeArrowheads="1"/>
          </p:cNvPicPr>
          <p:nvPr/>
        </p:nvPicPr>
        <p:blipFill>
          <a:blip r:embed="rId3" cstate="print"/>
          <a:srcRect/>
          <a:stretch>
            <a:fillRect/>
          </a:stretch>
        </p:blipFill>
        <p:spPr bwMode="auto">
          <a:xfrm>
            <a:off x="6948488" y="1989138"/>
            <a:ext cx="1728787" cy="1727200"/>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0184"/>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3000" fill="hold"/>
                                        <p:tgtEl>
                                          <p:spTgt spid="5018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a:xfrm>
            <a:off x="0" y="274638"/>
            <a:ext cx="9144000" cy="1354162"/>
          </a:xfrm>
          <a:solidFill>
            <a:schemeClr val="accent5"/>
          </a:solidFill>
        </p:spPr>
        <p:txBody>
          <a:bodyPr/>
          <a:lstStyle/>
          <a:p>
            <a:r>
              <a:rPr lang="pl-PL" b="1" dirty="0"/>
              <a:t>MASAŻ </a:t>
            </a:r>
            <a:br>
              <a:rPr lang="pl-PL" b="1" dirty="0"/>
            </a:br>
            <a:r>
              <a:rPr lang="pl-PL" b="1" dirty="0"/>
              <a:t>PUNKTOWY POTYLICY</a:t>
            </a:r>
          </a:p>
        </p:txBody>
      </p:sp>
      <p:sp>
        <p:nvSpPr>
          <p:cNvPr id="53253" name="Rectangle 5"/>
          <p:cNvSpPr>
            <a:spLocks noGrp="1" noChangeArrowheads="1"/>
          </p:cNvSpPr>
          <p:nvPr>
            <p:ph type="body" sz="half" idx="1"/>
          </p:nvPr>
        </p:nvSpPr>
        <p:spPr>
          <a:xfrm>
            <a:off x="395288" y="1773238"/>
            <a:ext cx="5843587" cy="1727200"/>
          </a:xfrm>
          <a:solidFill>
            <a:srgbClr val="CCFFCC"/>
          </a:solidFill>
        </p:spPr>
        <p:txBody>
          <a:bodyPr/>
          <a:lstStyle/>
          <a:p>
            <a:pPr marL="457200" indent="-457200">
              <a:buFontTx/>
              <a:buAutoNum type="alphaUcPeriod"/>
            </a:pPr>
            <a:r>
              <a:rPr lang="pl-PL" sz="2400" b="1"/>
              <a:t>Na rysunku przedstawiono dwa punkty na potylicy, które wymagają częstego masowania w czasie długotrwałej pracy</a:t>
            </a:r>
            <a:endParaRPr lang="pl-PL" sz="2400"/>
          </a:p>
        </p:txBody>
      </p:sp>
      <p:sp>
        <p:nvSpPr>
          <p:cNvPr id="53254" name="Rectangle 6"/>
          <p:cNvSpPr>
            <a:spLocks noGrp="1" noChangeArrowheads="1"/>
          </p:cNvSpPr>
          <p:nvPr>
            <p:ph type="body" sz="half" idx="2"/>
          </p:nvPr>
        </p:nvSpPr>
        <p:spPr>
          <a:xfrm>
            <a:off x="250825" y="4221163"/>
            <a:ext cx="5808663" cy="2305050"/>
          </a:xfrm>
          <a:solidFill>
            <a:srgbClr val="CCFFFF"/>
          </a:solidFill>
        </p:spPr>
        <p:txBody>
          <a:bodyPr/>
          <a:lstStyle/>
          <a:p>
            <a:pPr marL="533400" indent="-533400">
              <a:buFontTx/>
              <a:buAutoNum type="alphaUcPeriod" startAt="2"/>
            </a:pPr>
            <a:r>
              <a:rPr lang="pl-PL" sz="2400" b="1"/>
              <a:t>Przy wdechu stosuj głęboki (lecz niebolesny) ucisk końca mi palców. Podczas uciskania prawej i lewej strony potylicy przez 10 sekund zataczaj palcami maleńkie kółka. Przy wydechu zwolnij ucisk.</a:t>
            </a:r>
            <a:endParaRPr lang="pl-PL" sz="2400"/>
          </a:p>
        </p:txBody>
      </p:sp>
      <p:pic>
        <p:nvPicPr>
          <p:cNvPr id="53255" name="Picture 7" descr="masaz1"/>
          <p:cNvPicPr>
            <a:picLocks noChangeAspect="1" noChangeArrowheads="1"/>
          </p:cNvPicPr>
          <p:nvPr/>
        </p:nvPicPr>
        <p:blipFill>
          <a:blip r:embed="rId2" cstate="print"/>
          <a:srcRect/>
          <a:stretch>
            <a:fillRect/>
          </a:stretch>
        </p:blipFill>
        <p:spPr bwMode="auto">
          <a:xfrm>
            <a:off x="6516688" y="1844675"/>
            <a:ext cx="1944687" cy="1846263"/>
          </a:xfrm>
          <a:prstGeom prst="rect">
            <a:avLst/>
          </a:prstGeom>
          <a:noFill/>
        </p:spPr>
      </p:pic>
      <p:pic>
        <p:nvPicPr>
          <p:cNvPr id="53256" name="Picture 8" descr="masaz2"/>
          <p:cNvPicPr>
            <a:picLocks noChangeAspect="1" noChangeArrowheads="1"/>
          </p:cNvPicPr>
          <p:nvPr/>
        </p:nvPicPr>
        <p:blipFill>
          <a:blip r:embed="rId3" cstate="print"/>
          <a:srcRect/>
          <a:stretch>
            <a:fillRect/>
          </a:stretch>
        </p:blipFill>
        <p:spPr bwMode="auto">
          <a:xfrm>
            <a:off x="6588125" y="4508500"/>
            <a:ext cx="1916113" cy="1801813"/>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3255"/>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3000" fill="hold"/>
                                        <p:tgtEl>
                                          <p:spTgt spid="5325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0" y="332656"/>
            <a:ext cx="9144000" cy="1105618"/>
          </a:xfrm>
          <a:solidFill>
            <a:schemeClr val="accent5"/>
          </a:solidFill>
        </p:spPr>
        <p:txBody>
          <a:bodyPr/>
          <a:lstStyle/>
          <a:p>
            <a:r>
              <a:rPr lang="pl-PL" b="1" dirty="0"/>
              <a:t>MASAŻ </a:t>
            </a:r>
            <a:br>
              <a:rPr lang="pl-PL" b="1" dirty="0"/>
            </a:br>
            <a:r>
              <a:rPr lang="pl-PL" b="1" dirty="0"/>
              <a:t>SKRONI I OCZU</a:t>
            </a:r>
          </a:p>
        </p:txBody>
      </p:sp>
      <p:sp>
        <p:nvSpPr>
          <p:cNvPr id="55301" name="Rectangle 5"/>
          <p:cNvSpPr>
            <a:spLocks noGrp="1" noChangeArrowheads="1"/>
          </p:cNvSpPr>
          <p:nvPr>
            <p:ph type="body" sz="half" idx="1"/>
          </p:nvPr>
        </p:nvSpPr>
        <p:spPr>
          <a:xfrm>
            <a:off x="107949" y="1592262"/>
            <a:ext cx="6480175" cy="2447925"/>
          </a:xfrm>
          <a:solidFill>
            <a:srgbClr val="CCFFCC"/>
          </a:solidFill>
        </p:spPr>
        <p:txBody>
          <a:bodyPr/>
          <a:lstStyle/>
          <a:p>
            <a:pPr marL="533400" indent="-533400">
              <a:lnSpc>
                <a:spcPct val="90000"/>
              </a:lnSpc>
              <a:buFontTx/>
              <a:buAutoNum type="alphaUcPeriod"/>
            </a:pPr>
            <a:r>
              <a:rPr lang="pl-PL" sz="2400" b="1" dirty="0"/>
              <a:t>Końce palców umieść na policzkach po obu stronach nozdrzy, w odległości dwóch palców od nich. Uciskaj mocno przez sekundę te punkty, potem zwolnij ucisk na sekundę. Rób wdech przy naciskaniu, a wydech, kiedy zwalniasz ucisk.</a:t>
            </a:r>
            <a:endParaRPr lang="pl-PL" sz="2400" dirty="0"/>
          </a:p>
        </p:txBody>
      </p:sp>
      <p:sp>
        <p:nvSpPr>
          <p:cNvPr id="55302" name="Rectangle 6"/>
          <p:cNvSpPr>
            <a:spLocks noGrp="1" noChangeArrowheads="1"/>
          </p:cNvSpPr>
          <p:nvPr>
            <p:ph type="body" sz="half" idx="2"/>
          </p:nvPr>
        </p:nvSpPr>
        <p:spPr>
          <a:xfrm>
            <a:off x="0" y="4194175"/>
            <a:ext cx="6696075" cy="2663825"/>
          </a:xfrm>
          <a:solidFill>
            <a:srgbClr val="CCFFFF"/>
          </a:solidFill>
        </p:spPr>
        <p:txBody>
          <a:bodyPr/>
          <a:lstStyle/>
          <a:p>
            <a:pPr marL="457200" indent="-457200">
              <a:lnSpc>
                <a:spcPct val="80000"/>
              </a:lnSpc>
              <a:buFontTx/>
              <a:buAutoNum type="alphaUcPeriod" startAt="2"/>
            </a:pPr>
            <a:r>
              <a:rPr lang="pl-PL" sz="2400" b="1"/>
              <a:t>Umieść bokiem dwa zgięte palce wskazujące po obu stronach nasady nosa, na krawędzi oczodołów. Następnie, mocno uciskając, przesuwaj palce wzdłuż krawędzi oczodołu na zewnątrz, od nosa ku skroniom, robiąc wdech podczas przesuwania połączonego z uciskiem, a wydech, gdy zwolnisz ucisk.</a:t>
            </a:r>
            <a:endParaRPr lang="pl-PL" sz="2400"/>
          </a:p>
        </p:txBody>
      </p:sp>
      <p:pic>
        <p:nvPicPr>
          <p:cNvPr id="55303" name="Picture 7" descr="masazoczu1"/>
          <p:cNvPicPr>
            <a:picLocks noChangeAspect="1" noChangeArrowheads="1"/>
          </p:cNvPicPr>
          <p:nvPr/>
        </p:nvPicPr>
        <p:blipFill>
          <a:blip r:embed="rId2" cstate="print"/>
          <a:srcRect/>
          <a:stretch>
            <a:fillRect/>
          </a:stretch>
        </p:blipFill>
        <p:spPr bwMode="auto">
          <a:xfrm>
            <a:off x="6948488" y="1916113"/>
            <a:ext cx="1785937" cy="1800225"/>
          </a:xfrm>
          <a:prstGeom prst="rect">
            <a:avLst/>
          </a:prstGeom>
          <a:noFill/>
        </p:spPr>
      </p:pic>
      <p:pic>
        <p:nvPicPr>
          <p:cNvPr id="55304" name="Picture 8" descr="masazoczu2"/>
          <p:cNvPicPr>
            <a:picLocks noChangeAspect="1" noChangeArrowheads="1"/>
          </p:cNvPicPr>
          <p:nvPr/>
        </p:nvPicPr>
        <p:blipFill>
          <a:blip r:embed="rId3" cstate="print"/>
          <a:srcRect/>
          <a:stretch>
            <a:fillRect/>
          </a:stretch>
        </p:blipFill>
        <p:spPr bwMode="auto">
          <a:xfrm>
            <a:off x="7092950" y="4652963"/>
            <a:ext cx="1781175" cy="1690687"/>
          </a:xfrm>
          <a:prstGeom prst="rect">
            <a:avLst/>
          </a:prstGeom>
          <a:noFill/>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5303"/>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3000" fill="hold"/>
                                        <p:tgtEl>
                                          <p:spTgt spid="553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4"/>
          <p:cNvSpPr>
            <a:spLocks noGrp="1" noChangeArrowheads="1"/>
          </p:cNvSpPr>
          <p:nvPr>
            <p:ph type="title"/>
          </p:nvPr>
        </p:nvSpPr>
        <p:spPr>
          <a:xfrm>
            <a:off x="323850" y="5229225"/>
            <a:ext cx="6264275" cy="1439863"/>
          </a:xfrm>
          <a:solidFill>
            <a:srgbClr val="CCFFCC"/>
          </a:solidFill>
        </p:spPr>
        <p:txBody>
          <a:bodyPr/>
          <a:lstStyle/>
          <a:p>
            <a:pPr marL="762000" indent="-762000" algn="l">
              <a:buFontTx/>
              <a:buAutoNum type="alphaUcPeriod" startAt="5"/>
            </a:pPr>
            <a:r>
              <a:rPr lang="pl-PL" sz="2400" b="1" dirty="0"/>
              <a:t>Koniuszkami palców wskazujących znajdź czułe punkty na zewnętrznej krawędzi brwi. Uciskaj przez jedną sekundę i odpocznij.</a:t>
            </a:r>
            <a:r>
              <a:rPr lang="pl-PL" sz="1800" b="1" dirty="0"/>
              <a:t> </a:t>
            </a:r>
          </a:p>
        </p:txBody>
      </p:sp>
      <p:sp>
        <p:nvSpPr>
          <p:cNvPr id="57349" name="Rectangle 5"/>
          <p:cNvSpPr>
            <a:spLocks noGrp="1" noChangeArrowheads="1"/>
          </p:cNvSpPr>
          <p:nvPr>
            <p:ph type="body" sz="half" idx="1"/>
          </p:nvPr>
        </p:nvSpPr>
        <p:spPr>
          <a:xfrm>
            <a:off x="286543" y="1846263"/>
            <a:ext cx="6265863" cy="865187"/>
          </a:xfrm>
          <a:solidFill>
            <a:srgbClr val="CCFFCC"/>
          </a:solidFill>
        </p:spPr>
        <p:txBody>
          <a:bodyPr/>
          <a:lstStyle/>
          <a:p>
            <a:pPr marL="457200" indent="-457200">
              <a:lnSpc>
                <a:spcPct val="90000"/>
              </a:lnSpc>
              <a:buFontTx/>
              <a:buAutoNum type="alphaUcPeriod" startAt="3"/>
            </a:pPr>
            <a:r>
              <a:rPr lang="pl-PL" sz="2400" b="1" dirty="0"/>
              <a:t>Następnie przesuwaj zgiętymi palcami wzdłuż dolnej krawędzi oczodołów. </a:t>
            </a:r>
            <a:endParaRPr lang="pl-PL" sz="2400" dirty="0"/>
          </a:p>
        </p:txBody>
      </p:sp>
      <p:sp>
        <p:nvSpPr>
          <p:cNvPr id="57350" name="Rectangle 6"/>
          <p:cNvSpPr>
            <a:spLocks noGrp="1" noChangeArrowheads="1"/>
          </p:cNvSpPr>
          <p:nvPr>
            <p:ph type="body" sz="half" idx="2"/>
          </p:nvPr>
        </p:nvSpPr>
        <p:spPr>
          <a:xfrm>
            <a:off x="250825" y="3127922"/>
            <a:ext cx="6337300" cy="1800225"/>
          </a:xfrm>
          <a:solidFill>
            <a:srgbClr val="CCFFFF"/>
          </a:solidFill>
        </p:spPr>
        <p:txBody>
          <a:bodyPr/>
          <a:lstStyle/>
          <a:p>
            <a:pPr marL="457200" indent="-457200">
              <a:lnSpc>
                <a:spcPct val="90000"/>
              </a:lnSpc>
              <a:buFontTx/>
              <a:buAutoNum type="alphaUcPeriod" startAt="4"/>
            </a:pPr>
            <a:r>
              <a:rPr lang="pl-PL" sz="2400" b="1"/>
              <a:t>Umieść koniuszki czterech palców obu dłoni na czole, a końce kciuków w górnych wewnętrznych kątach oczodołów. Znajdź czułe miejsce i zacznij uciskać ku górze. </a:t>
            </a:r>
            <a:endParaRPr lang="pl-PL" sz="2400"/>
          </a:p>
        </p:txBody>
      </p:sp>
      <p:pic>
        <p:nvPicPr>
          <p:cNvPr id="57351" name="Picture 7" descr="masazoczu3"/>
          <p:cNvPicPr>
            <a:picLocks noChangeAspect="1" noChangeArrowheads="1"/>
          </p:cNvPicPr>
          <p:nvPr/>
        </p:nvPicPr>
        <p:blipFill>
          <a:blip r:embed="rId3" cstate="print"/>
          <a:srcRect/>
          <a:stretch>
            <a:fillRect/>
          </a:stretch>
        </p:blipFill>
        <p:spPr bwMode="auto">
          <a:xfrm>
            <a:off x="6870247" y="1526924"/>
            <a:ext cx="1636713" cy="1622425"/>
          </a:xfrm>
          <a:prstGeom prst="rect">
            <a:avLst/>
          </a:prstGeom>
          <a:noFill/>
        </p:spPr>
      </p:pic>
      <p:pic>
        <p:nvPicPr>
          <p:cNvPr id="57352" name="Picture 8" descr="masazoczu4"/>
          <p:cNvPicPr>
            <a:picLocks noChangeAspect="1" noChangeArrowheads="1"/>
          </p:cNvPicPr>
          <p:nvPr/>
        </p:nvPicPr>
        <p:blipFill>
          <a:blip r:embed="rId4" cstate="print"/>
          <a:srcRect/>
          <a:stretch>
            <a:fillRect/>
          </a:stretch>
        </p:blipFill>
        <p:spPr bwMode="auto">
          <a:xfrm>
            <a:off x="6900686" y="3359024"/>
            <a:ext cx="1619250" cy="1577975"/>
          </a:xfrm>
          <a:prstGeom prst="rect">
            <a:avLst/>
          </a:prstGeom>
          <a:noFill/>
        </p:spPr>
      </p:pic>
      <p:pic>
        <p:nvPicPr>
          <p:cNvPr id="57353" name="Picture 9" descr="masazoczu5"/>
          <p:cNvPicPr>
            <a:picLocks noChangeAspect="1" noChangeArrowheads="1"/>
          </p:cNvPicPr>
          <p:nvPr/>
        </p:nvPicPr>
        <p:blipFill>
          <a:blip r:embed="rId5" cstate="print"/>
          <a:srcRect/>
          <a:stretch>
            <a:fillRect/>
          </a:stretch>
        </p:blipFill>
        <p:spPr bwMode="auto">
          <a:xfrm>
            <a:off x="6900686" y="5146674"/>
            <a:ext cx="1619250" cy="1604963"/>
          </a:xfrm>
          <a:prstGeom prst="rect">
            <a:avLst/>
          </a:prstGeom>
          <a:noFill/>
        </p:spPr>
      </p:pic>
      <p:sp>
        <p:nvSpPr>
          <p:cNvPr id="57355" name="Rectangle 11"/>
          <p:cNvSpPr>
            <a:spLocks noChangeArrowheads="1"/>
          </p:cNvSpPr>
          <p:nvPr/>
        </p:nvSpPr>
        <p:spPr bwMode="auto">
          <a:xfrm>
            <a:off x="0" y="260349"/>
            <a:ext cx="9144000" cy="1169441"/>
          </a:xfrm>
          <a:prstGeom prst="rect">
            <a:avLst/>
          </a:prstGeom>
          <a:solidFill>
            <a:schemeClr val="accent5"/>
          </a:solidFill>
          <a:ln w="9525">
            <a:noFill/>
            <a:miter lim="800000"/>
            <a:headEnd/>
            <a:tailEnd/>
          </a:ln>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1200" cap="none" spc="0" normalizeH="0" baseline="0" noProof="0" dirty="0">
                <a:ln>
                  <a:noFill/>
                </a:ln>
                <a:solidFill>
                  <a:srgbClr val="000000"/>
                </a:solidFill>
                <a:effectLst/>
                <a:uLnTx/>
                <a:uFillTx/>
                <a:latin typeface="Arial" charset="0"/>
                <a:ea typeface="+mn-ea"/>
                <a:cs typeface="+mn-cs"/>
              </a:rPr>
              <a:t>MASAŻ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4400" b="1" i="0" u="none" strike="noStrike" kern="1200" cap="none" spc="0" normalizeH="0" baseline="0" noProof="0" dirty="0">
                <a:ln>
                  <a:noFill/>
                </a:ln>
                <a:solidFill>
                  <a:srgbClr val="000000"/>
                </a:solidFill>
                <a:effectLst/>
                <a:uLnTx/>
                <a:uFillTx/>
                <a:latin typeface="Arial" charset="0"/>
                <a:ea typeface="+mn-ea"/>
                <a:cs typeface="+mn-cs"/>
              </a:rPr>
              <a:t>SKRONI I OCZU</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57351"/>
                                        </p:tgtEl>
                                        <p:attrNameLst>
                                          <p:attrName>r</p:attrName>
                                        </p:attrNameLst>
                                      </p:cBhvr>
                                    </p:animRot>
                                  </p:childTnLst>
                                </p:cTn>
                              </p:par>
                            </p:childTnLst>
                          </p:cTn>
                        </p:par>
                        <p:par>
                          <p:cTn id="7" fill="hold">
                            <p:stCondLst>
                              <p:cond delay="2000"/>
                            </p:stCondLst>
                            <p:childTnLst>
                              <p:par>
                                <p:cTn id="8" presetID="8" presetClass="emph" presetSubtype="0" fill="hold" nodeType="afterEffect">
                                  <p:stCondLst>
                                    <p:cond delay="0"/>
                                  </p:stCondLst>
                                  <p:childTnLst>
                                    <p:animRot by="21600000">
                                      <p:cBhvr>
                                        <p:cTn id="9" dur="5000" fill="hold"/>
                                        <p:tgtEl>
                                          <p:spTgt spid="57352"/>
                                        </p:tgtEl>
                                        <p:attrNameLst>
                                          <p:attrName>r</p:attrName>
                                        </p:attrNameLst>
                                      </p:cBhvr>
                                    </p:animRot>
                                  </p:childTnLst>
                                </p:cTn>
                              </p:par>
                            </p:childTnLst>
                          </p:cTn>
                        </p:par>
                        <p:par>
                          <p:cTn id="10" fill="hold">
                            <p:stCondLst>
                              <p:cond delay="7000"/>
                            </p:stCondLst>
                            <p:childTnLst>
                              <p:par>
                                <p:cTn id="11" presetID="8" presetClass="emph" presetSubtype="0" fill="hold" nodeType="afterEffect">
                                  <p:stCondLst>
                                    <p:cond delay="0"/>
                                  </p:stCondLst>
                                  <p:childTnLst>
                                    <p:animRot by="21600000">
                                      <p:cBhvr>
                                        <p:cTn id="12" dur="3000" fill="hold"/>
                                        <p:tgtEl>
                                          <p:spTgt spid="5735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0" y="476672"/>
            <a:ext cx="9144000" cy="1066800"/>
          </a:xfrm>
          <a:solidFill>
            <a:schemeClr val="accent5"/>
          </a:solidFill>
        </p:spPr>
        <p:txBody>
          <a:bodyPr/>
          <a:lstStyle/>
          <a:p>
            <a:r>
              <a:rPr lang="pl-PL" b="1" dirty="0"/>
              <a:t>WZRUSZANIE RAMION</a:t>
            </a:r>
            <a:br>
              <a:rPr lang="pl-PL" b="1" dirty="0"/>
            </a:br>
            <a:r>
              <a:rPr lang="pl-PL" b="1" dirty="0"/>
              <a:t>I ROZCIĄGANIE PALCÓW</a:t>
            </a:r>
          </a:p>
        </p:txBody>
      </p:sp>
      <p:pic>
        <p:nvPicPr>
          <p:cNvPr id="60420" name="strtch_02.avi">
            <a:hlinkClick r:id="" action="ppaction://media"/>
          </p:cNvPr>
          <p:cNvPicPr>
            <a:picLocks noGrp="1" noRot="1" noChangeAspect="1" noChangeArrowheads="1"/>
          </p:cNvPicPr>
          <p:nvPr>
            <p:ph idx="1"/>
            <a:videoFile r:link="rId1"/>
          </p:nvPr>
        </p:nvPicPr>
        <p:blipFill>
          <a:blip r:embed="rId4" cstate="print"/>
          <a:srcRect/>
          <a:stretch>
            <a:fillRect/>
          </a:stretch>
        </p:blipFill>
        <p:spPr>
          <a:xfrm>
            <a:off x="179512" y="1916832"/>
            <a:ext cx="4067943" cy="4067943"/>
          </a:xfrm>
          <a:ln/>
        </p:spPr>
      </p:pic>
      <p:pic>
        <p:nvPicPr>
          <p:cNvPr id="4" name="strtch_17.avi">
            <a:hlinkClick r:id="" action="ppaction://media"/>
          </p:cNvPr>
          <p:cNvPicPr>
            <a:picLocks noRot="1" noChangeAspect="1" noChangeArrowheads="1"/>
          </p:cNvPicPr>
          <p:nvPr>
            <a:videoFile r:link="rId2"/>
          </p:nvPr>
        </p:nvPicPr>
        <p:blipFill>
          <a:blip r:embed="rId5" cstate="print"/>
          <a:srcRect/>
          <a:stretch>
            <a:fillRect/>
          </a:stretch>
        </p:blipFill>
        <p:spPr bwMode="auto">
          <a:xfrm>
            <a:off x="4860032" y="1916832"/>
            <a:ext cx="3798734" cy="3987135"/>
          </a:xfrm>
          <a:prstGeom prst="rect">
            <a:avLst/>
          </a:prstGeom>
          <a:noFill/>
          <a:ln w="9525">
            <a:noFill/>
            <a:miter lim="800000"/>
            <a:headEnd/>
            <a:tailEnd/>
          </a:ln>
          <a:effec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60" fill="hold"/>
                                        <p:tgtEl>
                                          <p:spTgt spid="60420"/>
                                        </p:tgtEl>
                                      </p:cBhvr>
                                    </p:cmd>
                                  </p:childTnLst>
                                </p:cTn>
                              </p:par>
                            </p:childTnLst>
                          </p:cTn>
                        </p:par>
                        <p:par>
                          <p:cTn id="7" fill="hold">
                            <p:stCondLst>
                              <p:cond delay="6060"/>
                            </p:stCondLst>
                            <p:childTnLst>
                              <p:par>
                                <p:cTn id="8" presetID="1" presetClass="mediacall" presetSubtype="0" fill="hold" nodeType="afterEffect">
                                  <p:stCondLst>
                                    <p:cond delay="0"/>
                                  </p:stCondLst>
                                  <p:childTnLst>
                                    <p:cmd type="call" cmd="playFrom(0.0)">
                                      <p:cBhvr>
                                        <p:cTn id="9" dur="335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0" repeatCount="indefinite" fill="hold" display="0">
                  <p:stCondLst>
                    <p:cond delay="indefinite"/>
                  </p:stCondLst>
                  <p:endCondLst>
                    <p:cond evt="onNext" delay="0">
                      <p:tgtEl>
                        <p:sldTgt/>
                      </p:tgtEl>
                    </p:cond>
                    <p:cond evt="onPrev" delay="0">
                      <p:tgtEl>
                        <p:sldTgt/>
                      </p:tgtEl>
                    </p:cond>
                  </p:endCondLst>
                </p:cTn>
                <p:tgtEl>
                  <p:spTgt spid="60420"/>
                </p:tgtEl>
              </p:cMediaNode>
            </p:video>
            <p:seq concurrent="1" nextAc="seek">
              <p:cTn id="11" restart="whenNotActive" fill="hold" evtFilter="cancelBubble" nodeType="interactiveSeq">
                <p:stCondLst>
                  <p:cond evt="onClick" delay="0">
                    <p:tgtEl>
                      <p:spTgt spid="60420"/>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60420"/>
                                        </p:tgtEl>
                                      </p:cBhvr>
                                    </p:cmd>
                                  </p:childTnLst>
                                </p:cTn>
                              </p:par>
                            </p:childTnLst>
                          </p:cTn>
                        </p:par>
                      </p:childTnLst>
                    </p:cTn>
                  </p:par>
                </p:childTnLst>
              </p:cTn>
              <p:nextCondLst>
                <p:cond evt="onClick" delay="0">
                  <p:tgtEl>
                    <p:spTgt spid="60420"/>
                  </p:tgtEl>
                </p:cond>
              </p:nextCondLst>
            </p:seq>
            <p:seq concurrent="1" nextAc="seek">
              <p:cTn id="16" restart="whenNotActive" fill="hold" evtFilter="cancelBubble" nodeType="interactiveSeq">
                <p:stCondLst>
                  <p:cond evt="onClick" delay="0">
                    <p:tgtEl>
                      <p:spTgt spid="4"/>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4"/>
                                        </p:tgtEl>
                                      </p:cBhvr>
                                    </p:cmd>
                                  </p:childTnLst>
                                </p:cTn>
                              </p:par>
                            </p:childTnLst>
                          </p:cTn>
                        </p:par>
                      </p:childTnLst>
                    </p:cTn>
                  </p:par>
                </p:childTnLst>
              </p:cTn>
              <p:nextCondLst>
                <p:cond evt="onClick" delay="0">
                  <p:tgtEl>
                    <p:spTgt spid="4"/>
                  </p:tgtEl>
                </p:cond>
              </p:nextCondLst>
            </p:seq>
            <p:video>
              <p:cMediaNode>
                <p:cTn id="21" repeatCount="indefinite"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D399FD59-2984-4998-AABE-DEEFB8807647}" type="slidenum">
              <a:rPr lang="pl-PL"/>
              <a:pPr/>
              <a:t>12</a:t>
            </a:fld>
            <a:endParaRPr lang="pl-PL"/>
          </a:p>
        </p:txBody>
      </p:sp>
      <p:sp>
        <p:nvSpPr>
          <p:cNvPr id="99330" name="Rectangle 2"/>
          <p:cNvSpPr>
            <a:spLocks noGrp="1" noChangeArrowheads="1"/>
          </p:cNvSpPr>
          <p:nvPr>
            <p:ph type="title"/>
          </p:nvPr>
        </p:nvSpPr>
        <p:spPr>
          <a:xfrm>
            <a:off x="0" y="620715"/>
            <a:ext cx="9144000" cy="936625"/>
          </a:xfrm>
          <a:solidFill>
            <a:srgbClr val="FFFF99"/>
          </a:solidFill>
        </p:spPr>
        <p:txBody>
          <a:bodyPr/>
          <a:lstStyle/>
          <a:p>
            <a:r>
              <a:rPr lang="pl-PL" sz="4000" b="1" dirty="0"/>
              <a:t>NATURALNE ŹRÓDŁA ZAGROŻEŃ</a:t>
            </a:r>
          </a:p>
        </p:txBody>
      </p:sp>
      <p:sp>
        <p:nvSpPr>
          <p:cNvPr id="99331" name="Rectangle 3"/>
          <p:cNvSpPr>
            <a:spLocks noGrp="1" noChangeArrowheads="1"/>
          </p:cNvSpPr>
          <p:nvPr>
            <p:ph type="body" idx="1"/>
          </p:nvPr>
        </p:nvSpPr>
        <p:spPr>
          <a:xfrm>
            <a:off x="323850" y="1916115"/>
            <a:ext cx="8229600" cy="720725"/>
          </a:xfrm>
          <a:solidFill>
            <a:srgbClr val="CCFFCC"/>
          </a:solidFill>
        </p:spPr>
        <p:txBody>
          <a:bodyPr/>
          <a:lstStyle/>
          <a:p>
            <a:pPr>
              <a:buFontTx/>
              <a:buChar char="-"/>
            </a:pPr>
            <a:r>
              <a:rPr lang="pl-PL" sz="2800" b="1"/>
              <a:t>cechy genetyczne</a:t>
            </a:r>
          </a:p>
        </p:txBody>
      </p:sp>
      <p:sp>
        <p:nvSpPr>
          <p:cNvPr id="99332" name="Rectangle 4"/>
          <p:cNvSpPr>
            <a:spLocks noChangeArrowheads="1"/>
          </p:cNvSpPr>
          <p:nvPr/>
        </p:nvSpPr>
        <p:spPr bwMode="auto">
          <a:xfrm>
            <a:off x="250825" y="5300665"/>
            <a:ext cx="8229600" cy="649287"/>
          </a:xfrm>
          <a:prstGeom prst="rect">
            <a:avLst/>
          </a:prstGeom>
          <a:solidFill>
            <a:srgbClr val="CCFFCC"/>
          </a:solidFill>
          <a:ln w="9525">
            <a:noFill/>
            <a:miter lim="800000"/>
            <a:headEnd/>
            <a:tailEnd/>
          </a:ln>
          <a:effectLst/>
        </p:spPr>
        <p:txBody>
          <a:bodyPr/>
          <a:lstStyle/>
          <a:p>
            <a:pPr marL="342900" indent="-342900">
              <a:lnSpc>
                <a:spcPct val="80000"/>
              </a:lnSpc>
              <a:spcBef>
                <a:spcPct val="20000"/>
              </a:spcBef>
              <a:buFontTx/>
              <a:buChar char="-"/>
            </a:pPr>
            <a:r>
              <a:rPr lang="pl-PL" sz="2800" b="1"/>
              <a:t>cechy nabyte poziom zręczności, </a:t>
            </a:r>
          </a:p>
        </p:txBody>
      </p:sp>
      <p:sp>
        <p:nvSpPr>
          <p:cNvPr id="99333" name="Rectangle 5"/>
          <p:cNvSpPr>
            <a:spLocks noChangeArrowheads="1"/>
          </p:cNvSpPr>
          <p:nvPr/>
        </p:nvSpPr>
        <p:spPr bwMode="auto">
          <a:xfrm>
            <a:off x="250825" y="2924175"/>
            <a:ext cx="8229600" cy="649288"/>
          </a:xfrm>
          <a:prstGeom prst="rect">
            <a:avLst/>
          </a:prstGeom>
          <a:solidFill>
            <a:srgbClr val="CCFFCC"/>
          </a:solidFill>
          <a:ln w="9525">
            <a:noFill/>
            <a:miter lim="800000"/>
            <a:headEnd/>
            <a:tailEnd/>
          </a:ln>
          <a:effectLst/>
        </p:spPr>
        <p:txBody>
          <a:bodyPr/>
          <a:lstStyle/>
          <a:p>
            <a:pPr marL="342900" indent="-342900">
              <a:spcBef>
                <a:spcPct val="20000"/>
              </a:spcBef>
              <a:buFontTx/>
              <a:buChar char="-"/>
            </a:pPr>
            <a:r>
              <a:rPr lang="pl-PL" sz="2800" b="1"/>
              <a:t>zdolności regeneracyjne organizmu</a:t>
            </a:r>
          </a:p>
        </p:txBody>
      </p:sp>
      <p:sp>
        <p:nvSpPr>
          <p:cNvPr id="99334" name="Rectangle 6"/>
          <p:cNvSpPr>
            <a:spLocks noChangeArrowheads="1"/>
          </p:cNvSpPr>
          <p:nvPr/>
        </p:nvSpPr>
        <p:spPr bwMode="auto">
          <a:xfrm>
            <a:off x="250825" y="4149725"/>
            <a:ext cx="8229600" cy="647700"/>
          </a:xfrm>
          <a:prstGeom prst="rect">
            <a:avLst/>
          </a:prstGeom>
          <a:solidFill>
            <a:srgbClr val="CCFFCC"/>
          </a:solidFill>
          <a:ln w="9525">
            <a:noFill/>
            <a:miter lim="800000"/>
            <a:headEnd/>
            <a:tailEnd/>
          </a:ln>
          <a:effectLst/>
        </p:spPr>
        <p:txBody>
          <a:bodyPr/>
          <a:lstStyle/>
          <a:p>
            <a:pPr marL="342900" indent="-342900">
              <a:spcBef>
                <a:spcPct val="20000"/>
              </a:spcBef>
              <a:buFontTx/>
              <a:buChar char="-"/>
            </a:pPr>
            <a:r>
              <a:rPr lang="pl-PL" sz="2800" b="1"/>
              <a:t>przebyte choroby,</a:t>
            </a:r>
          </a:p>
        </p:txBody>
      </p:sp>
    </p:spTree>
  </p:cSld>
  <p:clrMapOvr>
    <a:masterClrMapping/>
  </p:clrMapOvr>
  <p:transition/>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solidFill>
            <a:schemeClr val="accent5"/>
          </a:solidFill>
        </p:spPr>
        <p:txBody>
          <a:bodyPr/>
          <a:lstStyle/>
          <a:p>
            <a:r>
              <a:rPr lang="pl-PL" b="1" dirty="0">
                <a:solidFill>
                  <a:srgbClr val="000000"/>
                </a:solidFill>
                <a:effectLst>
                  <a:outerShdw blurRad="38100" dist="38100" dir="2700000" algn="tl">
                    <a:srgbClr val="FFFFFF"/>
                  </a:outerShdw>
                </a:effectLst>
              </a:rPr>
              <a:t>BIBLIOGRAFIA</a:t>
            </a:r>
          </a:p>
        </p:txBody>
      </p:sp>
      <p:sp>
        <p:nvSpPr>
          <p:cNvPr id="18435" name="Rectangle 3"/>
          <p:cNvSpPr>
            <a:spLocks noGrp="1" noChangeArrowheads="1"/>
          </p:cNvSpPr>
          <p:nvPr>
            <p:ph type="body" idx="1"/>
          </p:nvPr>
        </p:nvSpPr>
        <p:spPr>
          <a:xfrm>
            <a:off x="287337" y="1556792"/>
            <a:ext cx="8569325" cy="5112568"/>
          </a:xfrm>
          <a:solidFill>
            <a:srgbClr val="CCFFCC"/>
          </a:solidFill>
        </p:spPr>
        <p:txBody>
          <a:bodyPr/>
          <a:lstStyle/>
          <a:p>
            <a:r>
              <a:rPr lang="pl-PL" sz="2400" b="1" u="sng" dirty="0"/>
              <a:t>Dąbrowski M.: </a:t>
            </a:r>
            <a:r>
              <a:rPr lang="pl-PL" sz="2400" b="1" dirty="0"/>
              <a:t>Bezpieczeństwo użytkowania frezarek dolnowrzecionowych do drewna – zalecenia. CIOP PIB Warszawa 2011.</a:t>
            </a:r>
          </a:p>
          <a:p>
            <a:r>
              <a:rPr lang="pl-PL" sz="2400" b="1" u="sng" dirty="0"/>
              <a:t>Jóźwiak Zb. Szymański K.:</a:t>
            </a:r>
            <a:r>
              <a:rPr lang="pl-PL" sz="2400" b="1" dirty="0"/>
              <a:t> Przykłady usprawnień ergonomicznych na stanowisku operatora piły tarczowej. Praca i zdrowie nr 4 2015.</a:t>
            </a:r>
            <a:endParaRPr lang="pl-PL" sz="2400" b="1" u="sng" dirty="0"/>
          </a:p>
          <a:p>
            <a:r>
              <a:rPr lang="pl-PL" sz="2400" b="1" u="sng" dirty="0"/>
              <a:t>Majka M.:</a:t>
            </a:r>
            <a:r>
              <a:rPr lang="pl-PL" sz="2400" b="1" dirty="0"/>
              <a:t> „Mniej dźwigaj” co to znaczy? Atest nr 7 2007.</a:t>
            </a:r>
          </a:p>
          <a:p>
            <a:r>
              <a:rPr lang="pl-PL" sz="2400" b="1" u="sng" dirty="0" err="1"/>
              <a:t>Studenski</a:t>
            </a:r>
            <a:r>
              <a:rPr lang="pl-PL" sz="2400" b="1" u="sng" dirty="0"/>
              <a:t> R.:</a:t>
            </a:r>
            <a:r>
              <a:rPr lang="pl-PL" sz="2400" b="1" dirty="0"/>
              <a:t> Zachowanie się w sytuacji ryzyka. Wydawnictwo Uniwersytetu Śląskiego Katowice 2004.</a:t>
            </a:r>
            <a:endParaRPr lang="pl-PL" sz="2400" b="1" u="sng" dirty="0"/>
          </a:p>
          <a:p>
            <a:r>
              <a:rPr lang="pl-PL" sz="2400" b="1" u="sng" dirty="0"/>
              <a:t>Dz.U.98.148.973</a:t>
            </a:r>
            <a:r>
              <a:rPr lang="pl-PL" sz="2400" b="1" dirty="0"/>
              <a:t> rozporządzenie z 1998.12.01 Bezpieczeństwo i higiena pracy na stanowiskach wyposażonych w monitory ekranowe.</a:t>
            </a:r>
          </a:p>
        </p:txBody>
      </p:sp>
    </p:spTree>
  </p:cSld>
  <p:clrMapOvr>
    <a:masterClrMapping/>
  </p:clrMapOvr>
  <p:transition spd="med"/>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520" y="2130425"/>
            <a:ext cx="8640960" cy="1470025"/>
          </a:xfrm>
        </p:spPr>
        <p:txBody>
          <a:bodyPr/>
          <a:lstStyle/>
          <a:p>
            <a:r>
              <a:rPr lang="pl-PL" b="1" dirty="0"/>
              <a:t>NURTY W ROZWOJU WSPÓŁCZESNEJ ERGONOMII</a:t>
            </a:r>
          </a:p>
        </p:txBody>
      </p:sp>
      <p:sp>
        <p:nvSpPr>
          <p:cNvPr id="3075" name="Rectangle 3"/>
          <p:cNvSpPr>
            <a:spLocks noGrp="1" noChangeArrowheads="1"/>
          </p:cNvSpPr>
          <p:nvPr>
            <p:ph type="subTitle" idx="1"/>
          </p:nvPr>
        </p:nvSpPr>
        <p:spPr/>
        <p:txBody>
          <a:bodyPr/>
          <a:lstStyle/>
          <a:p>
            <a:endParaRPr lang="pl-PL" b="1" dirty="0"/>
          </a:p>
          <a:p>
            <a:r>
              <a:rPr lang="pl-PL" b="1" dirty="0"/>
              <a:t>ERGONOMIA CYFROWA</a:t>
            </a:r>
          </a:p>
        </p:txBody>
      </p:sp>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22196F3-FEF8-49B1-9293-DF53A16573B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CF5720D-67DF-47EF-B2BD-917685022AD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8" name="Rectangle 2"/>
          <p:cNvSpPr>
            <a:spLocks noGrp="1" noChangeArrowheads="1"/>
          </p:cNvSpPr>
          <p:nvPr>
            <p:ph type="title"/>
          </p:nvPr>
        </p:nvSpPr>
        <p:spPr>
          <a:xfrm>
            <a:off x="-18256" y="0"/>
            <a:ext cx="9144000" cy="1143000"/>
          </a:xfrm>
          <a:solidFill>
            <a:schemeClr val="accent1">
              <a:lumMod val="40000"/>
              <a:lumOff val="60000"/>
            </a:schemeClr>
          </a:solidFill>
        </p:spPr>
        <p:txBody>
          <a:bodyPr/>
          <a:lstStyle/>
          <a:p>
            <a:r>
              <a:rPr lang="pl-PL" b="1"/>
              <a:t>TREŚĆ</a:t>
            </a:r>
          </a:p>
        </p:txBody>
      </p:sp>
      <p:sp>
        <p:nvSpPr>
          <p:cNvPr id="4099" name="Rectangle 3"/>
          <p:cNvSpPr>
            <a:spLocks noGrp="1" noChangeArrowheads="1"/>
          </p:cNvSpPr>
          <p:nvPr>
            <p:ph type="body" idx="1"/>
          </p:nvPr>
        </p:nvSpPr>
        <p:spPr>
          <a:xfrm>
            <a:off x="125760" y="1985868"/>
            <a:ext cx="8892480" cy="3816424"/>
          </a:xfrm>
          <a:solidFill>
            <a:srgbClr val="CCFFCC"/>
          </a:solidFill>
        </p:spPr>
        <p:txBody>
          <a:bodyPr/>
          <a:lstStyle/>
          <a:p>
            <a:r>
              <a:rPr lang="pl-PL" altLang="pl-PL" sz="2400" b="1" dirty="0"/>
              <a:t>Nurty ergonomii – eutyfronika i </a:t>
            </a:r>
            <a:r>
              <a:rPr lang="pl-PL" altLang="pl-PL" sz="2400" b="1" dirty="0" err="1"/>
              <a:t>human</a:t>
            </a:r>
            <a:r>
              <a:rPr lang="pl-PL" altLang="pl-PL" sz="2400" b="1" dirty="0"/>
              <a:t> </a:t>
            </a:r>
            <a:r>
              <a:rPr lang="pl-PL" sz="2400" b="1" dirty="0"/>
              <a:t>engineering</a:t>
            </a:r>
            <a:r>
              <a:rPr lang="pl-PL" altLang="pl-PL" sz="2400" b="1" dirty="0"/>
              <a:t> </a:t>
            </a:r>
          </a:p>
          <a:p>
            <a:r>
              <a:rPr lang="pl-PL" altLang="pl-PL" sz="2400" b="1" dirty="0" err="1"/>
              <a:t>Makroergonomia</a:t>
            </a:r>
            <a:r>
              <a:rPr lang="pl-PL" altLang="pl-PL" sz="2400" b="1" dirty="0"/>
              <a:t> i organizacyjne techniki innowacyjne</a:t>
            </a:r>
          </a:p>
          <a:p>
            <a:r>
              <a:rPr lang="pl-PL" altLang="pl-PL" sz="2400" b="1" dirty="0"/>
              <a:t>Badania stanu wdrożenia innowacji organizacyjnych </a:t>
            </a:r>
          </a:p>
          <a:p>
            <a:r>
              <a:rPr lang="pl-PL" altLang="pl-PL" sz="2400" b="1" dirty="0"/>
              <a:t>Istota ergonomii cyfrowej w projektowaniu i produkcji</a:t>
            </a:r>
          </a:p>
          <a:p>
            <a:r>
              <a:rPr lang="pl-PL" altLang="pl-PL" sz="2400" b="1" dirty="0"/>
              <a:t>Problemy badań i wdrożeń rozwiązań ergonomii cyfrowej</a:t>
            </a:r>
          </a:p>
          <a:p>
            <a:r>
              <a:rPr lang="pl-PL" altLang="pl-PL" sz="2400" b="1" dirty="0"/>
              <a:t>Ciągłe doskonalenie procesów i cykl PDCA</a:t>
            </a:r>
          </a:p>
          <a:p>
            <a:r>
              <a:rPr lang="pl-PL" altLang="pl-PL" sz="2400" b="1" dirty="0"/>
              <a:t>Modelowanie i symulacja procesów pracy</a:t>
            </a:r>
          </a:p>
          <a:p>
            <a:r>
              <a:rPr lang="pl-PL" altLang="pl-PL" sz="2400" b="1" dirty="0"/>
              <a:t>Zagrożenia ergonomiczne i metody oceny ryzyka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2F37740-4AF6-4F7D-B025-1BA84F23FB9B}"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8194" name="Rectangle 2"/>
          <p:cNvSpPr>
            <a:spLocks noGrp="1" noChangeArrowheads="1"/>
          </p:cNvSpPr>
          <p:nvPr>
            <p:ph type="title"/>
          </p:nvPr>
        </p:nvSpPr>
        <p:spPr>
          <a:xfrm>
            <a:off x="0" y="-15750"/>
            <a:ext cx="9144000" cy="1296144"/>
          </a:xfrm>
          <a:solidFill>
            <a:schemeClr val="accent1">
              <a:lumMod val="40000"/>
              <a:lumOff val="60000"/>
            </a:schemeClr>
          </a:solidFill>
        </p:spPr>
        <p:txBody>
          <a:bodyPr/>
          <a:lstStyle/>
          <a:p>
            <a:r>
              <a:rPr lang="pl-PL" sz="4000" b="1" dirty="0"/>
              <a:t>ŹRÓDŁA ERGONOMII </a:t>
            </a:r>
          </a:p>
        </p:txBody>
      </p:sp>
      <p:sp>
        <p:nvSpPr>
          <p:cNvPr id="3" name="Symbol zastępczy zawartości 2">
            <a:extLst>
              <a:ext uri="{FF2B5EF4-FFF2-40B4-BE49-F238E27FC236}">
                <a16:creationId xmlns:a16="http://schemas.microsoft.com/office/drawing/2014/main" id="{60CCC478-7B90-4A60-B6C9-62D5957C5F64}"/>
              </a:ext>
            </a:extLst>
          </p:cNvPr>
          <p:cNvSpPr>
            <a:spLocks noGrp="1"/>
          </p:cNvSpPr>
          <p:nvPr>
            <p:ph idx="1"/>
          </p:nvPr>
        </p:nvSpPr>
        <p:spPr>
          <a:xfrm>
            <a:off x="215516" y="1412776"/>
            <a:ext cx="8712968" cy="4968552"/>
          </a:xfrm>
          <a:solidFill>
            <a:schemeClr val="accent5">
              <a:lumMod val="60000"/>
              <a:lumOff val="40000"/>
            </a:schemeClr>
          </a:solidFill>
        </p:spPr>
        <p:txBody>
          <a:bodyPr/>
          <a:lstStyle/>
          <a:p>
            <a:r>
              <a:rPr lang="pl-PL" sz="2400" b="1" u="sng" dirty="0"/>
              <a:t>Nauki o człowieku </a:t>
            </a:r>
            <a:r>
              <a:rPr lang="pl-PL" sz="2400" b="1" dirty="0"/>
              <a:t>jest to ogólna nazwa grupy nauk humanistycznych i przyrodniczych, które zajmują się budową i funkcjonowaniem człowieka jako jednostki  oraz funkcjonowaniem człowieka jako składnika społeczeństwa (</a:t>
            </a:r>
            <a:r>
              <a:rPr lang="pl-PL" sz="2400" b="1" u="sng" dirty="0"/>
              <a:t>nurt eutyfronika</a:t>
            </a:r>
            <a:r>
              <a:rPr lang="pl-PL" sz="2400" b="1" dirty="0"/>
              <a:t>).</a:t>
            </a:r>
          </a:p>
          <a:p>
            <a:endParaRPr lang="pl-PL" sz="2400" b="1" dirty="0"/>
          </a:p>
          <a:p>
            <a:r>
              <a:rPr lang="pl-PL" sz="2400" b="1" dirty="0"/>
              <a:t>Operatorzy osiągnęli kres swoich możliwości i najsprawniejsze metody selekcji, doboru treningu i motywowania nie przynosiły spodziewanych efektów, do badań włączano psychologów, fizjologów oraz antropologów (</a:t>
            </a:r>
            <a:r>
              <a:rPr lang="pl-PL" sz="2400" b="1" u="sng" dirty="0"/>
              <a:t>nurt </a:t>
            </a:r>
            <a:r>
              <a:rPr lang="pl-PL" sz="2400" b="1" u="sng" dirty="0" err="1"/>
              <a:t>human</a:t>
            </a:r>
            <a:r>
              <a:rPr lang="pl-PL" sz="2400" b="1" u="sng" dirty="0"/>
              <a:t> engineering</a:t>
            </a:r>
            <a:r>
              <a:rPr lang="pl-PL" sz="2400" b="1" dirty="0"/>
              <a:t>).</a:t>
            </a:r>
          </a:p>
          <a:p>
            <a:pPr marL="0" indent="0" algn="r">
              <a:buNone/>
            </a:pPr>
            <a:r>
              <a:rPr lang="pl-PL" sz="2000" b="1" dirty="0"/>
              <a:t>(</a:t>
            </a:r>
            <a:r>
              <a:rPr lang="pl-PL" sz="2000" b="1" dirty="0" err="1"/>
              <a:t>Tytyk</a:t>
            </a:r>
            <a:r>
              <a:rPr lang="pl-PL" sz="2000" b="1" dirty="0"/>
              <a:t> 2000)</a:t>
            </a:r>
          </a:p>
          <a:p>
            <a:pPr marL="0" indent="0">
              <a:buNone/>
            </a:pPr>
            <a:endParaRPr lang="pl-PL" sz="2400" b="1" dirty="0"/>
          </a:p>
        </p:txBody>
      </p:sp>
    </p:spTree>
    <p:extLst>
      <p:ext uri="{BB962C8B-B14F-4D97-AF65-F5344CB8AC3E}">
        <p14:creationId xmlns:p14="http://schemas.microsoft.com/office/powerpoint/2010/main" val="63940174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4C7B3E-FF19-4AAC-B403-A5B60C7296C5}"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78" name="Rectangle 2"/>
          <p:cNvSpPr>
            <a:spLocks noGrp="1" noChangeArrowheads="1"/>
          </p:cNvSpPr>
          <p:nvPr>
            <p:ph type="title"/>
          </p:nvPr>
        </p:nvSpPr>
        <p:spPr>
          <a:xfrm>
            <a:off x="-6698" y="38100"/>
            <a:ext cx="9144000" cy="1143000"/>
          </a:xfrm>
          <a:solidFill>
            <a:schemeClr val="accent1">
              <a:lumMod val="40000"/>
              <a:lumOff val="60000"/>
            </a:schemeClr>
          </a:solidFill>
        </p:spPr>
        <p:txBody>
          <a:bodyPr/>
          <a:lstStyle/>
          <a:p>
            <a:r>
              <a:rPr lang="pl-PL" b="1" dirty="0"/>
              <a:t>  KSZTAŁTOWANIE ERGONOMII</a:t>
            </a:r>
          </a:p>
        </p:txBody>
      </p:sp>
      <p:sp>
        <p:nvSpPr>
          <p:cNvPr id="24580" name="AutoShape 4"/>
          <p:cNvSpPr>
            <a:spLocks noChangeArrowheads="1"/>
          </p:cNvSpPr>
          <p:nvPr/>
        </p:nvSpPr>
        <p:spPr bwMode="auto">
          <a:xfrm>
            <a:off x="762000" y="2209800"/>
            <a:ext cx="4038600" cy="2362200"/>
          </a:xfrm>
          <a:prstGeom prst="star32">
            <a:avLst>
              <a:gd name="adj" fmla="val 37500"/>
            </a:avLst>
          </a:prstGeom>
          <a:solidFill>
            <a:srgbClr val="FFFF00"/>
          </a:solidFill>
          <a:ln w="2857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Arial" charset="0"/>
                <a:ea typeface="+mn-ea"/>
                <a:cs typeface="+mn-cs"/>
              </a:rPr>
              <a:t>CZŁOWIEK</a:t>
            </a: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582" name="Rectangle 6"/>
          <p:cNvSpPr>
            <a:spLocks noGrp="1" noChangeArrowheads="1"/>
          </p:cNvSpPr>
          <p:nvPr>
            <p:ph idx="1"/>
          </p:nvPr>
        </p:nvSpPr>
        <p:spPr>
          <a:xfrm>
            <a:off x="2514600" y="4038600"/>
            <a:ext cx="4343400" cy="1981200"/>
          </a:xfrm>
          <a:prstGeom prst="star32">
            <a:avLst>
              <a:gd name="adj" fmla="val 37500"/>
            </a:avLst>
          </a:prstGeom>
          <a:solidFill>
            <a:srgbClr val="00FF00"/>
          </a:solidFill>
          <a:ln w="28575">
            <a:solidFill>
              <a:schemeClr val="tx1"/>
            </a:solidFill>
          </a:ln>
        </p:spPr>
        <p:txBody>
          <a:bodyPr/>
          <a:lstStyle/>
          <a:p>
            <a:pPr>
              <a:buFontTx/>
              <a:buNone/>
            </a:pPr>
            <a:endParaRPr lang="pl-PL" dirty="0"/>
          </a:p>
        </p:txBody>
      </p:sp>
      <p:sp>
        <p:nvSpPr>
          <p:cNvPr id="24584" name="AutoShape 8"/>
          <p:cNvSpPr>
            <a:spLocks noChangeArrowheads="1"/>
          </p:cNvSpPr>
          <p:nvPr/>
        </p:nvSpPr>
        <p:spPr bwMode="auto">
          <a:xfrm>
            <a:off x="4648200" y="2133600"/>
            <a:ext cx="4038600" cy="2362200"/>
          </a:xfrm>
          <a:prstGeom prst="star32">
            <a:avLst>
              <a:gd name="adj" fmla="val 37500"/>
            </a:avLst>
          </a:prstGeom>
          <a:solidFill>
            <a:srgbClr val="FFCC99"/>
          </a:solidFill>
          <a:ln w="2857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a:ln>
                  <a:noFill/>
                </a:ln>
                <a:solidFill>
                  <a:srgbClr val="000000"/>
                </a:solidFill>
                <a:effectLst/>
                <a:uLnTx/>
                <a:uFillTx/>
                <a:latin typeface="Arial" charset="0"/>
                <a:ea typeface="+mn-ea"/>
                <a:cs typeface="+mn-cs"/>
              </a:rPr>
              <a:t>RYNEK</a:t>
            </a:r>
            <a:endParaRPr kumimoji="0" lang="pl-PL" sz="2400" b="1" i="0" u="none" strike="noStrike" kern="1200" cap="none" spc="0" normalizeH="0" baseline="0" noProof="0">
              <a:ln>
                <a:noFill/>
              </a:ln>
              <a:solidFill>
                <a:srgbClr val="000000"/>
              </a:solidFill>
              <a:effectLst/>
              <a:uLnTx/>
              <a:uFillTx/>
              <a:latin typeface="Arial" charset="0"/>
              <a:ea typeface="+mn-ea"/>
              <a:cs typeface="+mn-cs"/>
            </a:endParaRPr>
          </a:p>
        </p:txBody>
      </p:sp>
      <p:sp>
        <p:nvSpPr>
          <p:cNvPr id="24588" name="Rectangle 12"/>
          <p:cNvSpPr>
            <a:spLocks noChangeArrowheads="1"/>
          </p:cNvSpPr>
          <p:nvPr/>
        </p:nvSpPr>
        <p:spPr bwMode="auto">
          <a:xfrm>
            <a:off x="3657600" y="4724400"/>
            <a:ext cx="2133600"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800" b="1" i="0" u="none" strike="noStrike" kern="1200" cap="none" spc="0" normalizeH="0" baseline="0" noProof="0" dirty="0">
                <a:ln>
                  <a:noFill/>
                </a:ln>
                <a:solidFill>
                  <a:srgbClr val="000000"/>
                </a:solidFill>
                <a:effectLst/>
                <a:uLnTx/>
                <a:uFillTx/>
                <a:latin typeface="Arial" charset="0"/>
                <a:ea typeface="+mn-ea"/>
                <a:cs typeface="+mn-cs"/>
              </a:rPr>
              <a:t>TECHNIKA</a:t>
            </a:r>
            <a:endParaRPr kumimoji="0" lang="pl-PL" sz="2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24589" name="Rectangle 13"/>
          <p:cNvSpPr>
            <a:spLocks noChangeArrowheads="1"/>
          </p:cNvSpPr>
          <p:nvPr/>
        </p:nvSpPr>
        <p:spPr bwMode="auto">
          <a:xfrm>
            <a:off x="5791200" y="6096000"/>
            <a:ext cx="2219325" cy="336550"/>
          </a:xfrm>
          <a:prstGeom prst="rect">
            <a:avLst/>
          </a:prstGeom>
          <a:noFill/>
          <a:ln w="9525">
            <a:noFill/>
            <a:miter lim="800000"/>
            <a:headEnd/>
            <a:tailEnd/>
          </a:ln>
          <a:effec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1600" b="1" i="0" u="none" strike="noStrike" kern="1200" cap="none" spc="0" normalizeH="0" baseline="0" noProof="0">
                <a:ln>
                  <a:noFill/>
                </a:ln>
                <a:solidFill>
                  <a:srgbClr val="000000"/>
                </a:solidFill>
                <a:effectLst/>
                <a:uLnTx/>
                <a:uFillTx/>
                <a:latin typeface="Arial" charset="0"/>
                <a:ea typeface="+mn-ea"/>
                <a:cs typeface="+mn-cs"/>
              </a:rPr>
              <a:t>(Bullinger H-J.: 1994)</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A39807-F68B-4550-91EC-E7277162016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4"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t>MAKROERGONOMIA</a:t>
            </a:r>
          </a:p>
        </p:txBody>
      </p:sp>
      <p:sp>
        <p:nvSpPr>
          <p:cNvPr id="28675" name="Rectangle 3"/>
          <p:cNvSpPr>
            <a:spLocks noGrp="1" noChangeArrowheads="1"/>
          </p:cNvSpPr>
          <p:nvPr>
            <p:ph type="body" idx="1"/>
          </p:nvPr>
        </p:nvSpPr>
        <p:spPr>
          <a:xfrm>
            <a:off x="304800" y="3680520"/>
            <a:ext cx="8561512" cy="3025080"/>
          </a:xfrm>
          <a:solidFill>
            <a:srgbClr val="FFFF99"/>
          </a:solidFill>
        </p:spPr>
        <p:txBody>
          <a:bodyPr/>
          <a:lstStyle/>
          <a:p>
            <a:pPr algn="just"/>
            <a:r>
              <a:rPr lang="pl-PL" sz="2400" b="1" dirty="0"/>
              <a:t>Celem zastosowania zasad </a:t>
            </a:r>
            <a:r>
              <a:rPr lang="pl-PL" sz="2400" b="1" dirty="0" err="1"/>
              <a:t>makroergonomii</a:t>
            </a:r>
            <a:r>
              <a:rPr lang="pl-PL" sz="2400" b="1" dirty="0"/>
              <a:t> przy projektowaniu systemów jest jego optymalizacji z punktu widzenia przyjętych kryteriów pod względem wzajemnego działania takich czynników jak zasobów ludzkich, zasobów technologicznych oraz środowiska pracy, czyli pozwala to na wzrost wydajności, satysfakcji pracowników i poziomu bezpieczeństwa.</a:t>
            </a:r>
          </a:p>
          <a:p>
            <a:pPr marL="0" indent="0" algn="r">
              <a:buNone/>
            </a:pPr>
            <a:r>
              <a:rPr lang="pl-PL" sz="2000" b="1" dirty="0"/>
              <a:t>(L. Pacholski, Malinowski B. </a:t>
            </a:r>
            <a:r>
              <a:rPr lang="pl-PL" sz="2000" b="1" dirty="0" err="1"/>
              <a:t>Niedźwedź</a:t>
            </a:r>
            <a:r>
              <a:rPr lang="pl-PL" sz="2000" b="1" dirty="0"/>
              <a:t> 2011)</a:t>
            </a:r>
          </a:p>
        </p:txBody>
      </p:sp>
      <p:sp>
        <p:nvSpPr>
          <p:cNvPr id="28676" name="Rectangle 4"/>
          <p:cNvSpPr>
            <a:spLocks noChangeArrowheads="1"/>
          </p:cNvSpPr>
          <p:nvPr/>
        </p:nvSpPr>
        <p:spPr bwMode="auto">
          <a:xfrm>
            <a:off x="304800" y="1268760"/>
            <a:ext cx="8686800" cy="2286000"/>
          </a:xfrm>
          <a:prstGeom prst="rect">
            <a:avLst/>
          </a:prstGeom>
          <a:solidFill>
            <a:srgbClr val="CCFFCC"/>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1200" cap="none" spc="0" normalizeH="0" baseline="0" noProof="0" dirty="0" err="1">
                <a:ln>
                  <a:noFill/>
                </a:ln>
                <a:solidFill>
                  <a:srgbClr val="000000"/>
                </a:solidFill>
                <a:effectLst/>
                <a:uLnTx/>
                <a:uFillTx/>
                <a:latin typeface="Arial" charset="0"/>
                <a:ea typeface="+mn-ea"/>
                <a:cs typeface="+mn-cs"/>
              </a:rPr>
              <a:t>Makroergonomia</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zajmuje się zależnościami między </a:t>
            </a:r>
            <a:r>
              <a:rPr kumimoji="0" lang="pl-PL" sz="2400" b="1" i="0" u="sng" strike="noStrike" kern="1200" cap="none" spc="0" normalizeH="0" baseline="0" noProof="0" dirty="0">
                <a:ln>
                  <a:noFill/>
                </a:ln>
                <a:solidFill>
                  <a:srgbClr val="000000"/>
                </a:solidFill>
                <a:effectLst/>
                <a:uLnTx/>
                <a:uFillTx/>
                <a:latin typeface="Arial" charset="0"/>
                <a:ea typeface="+mn-ea"/>
                <a:cs typeface="+mn-cs"/>
              </a:rPr>
              <a:t>człowiekiem a maszyną/stanowiskiem </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pracy, ale uwzględnia także aspekt </a:t>
            </a:r>
            <a:r>
              <a:rPr kumimoji="0" lang="pl-PL" sz="2400" b="1" i="0" u="sng" strike="noStrike" kern="1200" cap="none" spc="0" normalizeH="0" baseline="0" noProof="0" dirty="0">
                <a:ln>
                  <a:noFill/>
                </a:ln>
                <a:solidFill>
                  <a:srgbClr val="000000"/>
                </a:solidFill>
                <a:effectLst/>
                <a:uLnTx/>
                <a:uFillTx/>
                <a:latin typeface="Arial" charset="0"/>
                <a:ea typeface="+mn-ea"/>
                <a:cs typeface="+mn-cs"/>
              </a:rPr>
              <a:t>psychologicznych relacji </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oraz bada zależności w bardziej złożonych systemach jak i </a:t>
            </a:r>
            <a:r>
              <a:rPr kumimoji="0" lang="pl-PL" sz="2400" b="1" i="0" u="sng" strike="noStrike" kern="1200" cap="none" spc="0" normalizeH="0" baseline="0" noProof="0" dirty="0">
                <a:ln>
                  <a:noFill/>
                </a:ln>
                <a:solidFill>
                  <a:srgbClr val="000000"/>
                </a:solidFill>
                <a:effectLst/>
                <a:uLnTx/>
                <a:uFillTx/>
                <a:latin typeface="Arial" charset="0"/>
                <a:ea typeface="+mn-ea"/>
                <a:cs typeface="+mn-cs"/>
              </a:rPr>
              <a:t>całym procesie zarządzania</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a:t>
            </a:r>
          </a:p>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(Hal W.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Hendrick</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Brian M. Kleiner 2002</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400" b="1" i="0" u="sng" strike="noStrike" kern="1200" cap="none" spc="0" normalizeH="0" baseline="0" noProof="0" dirty="0">
                <a:ln>
                  <a:noFill/>
                </a:ln>
                <a:solidFill>
                  <a:srgbClr val="000000"/>
                </a:solidFill>
                <a:effectLst/>
                <a:uLnTx/>
                <a:uFillTx/>
                <a:latin typeface="Arial" charset="0"/>
                <a:ea typeface="+mn-ea"/>
                <a:cs typeface="+mn-cs"/>
              </a:rPr>
              <a:t> </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A39807-F68B-4550-91EC-E7277162016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4"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t>INNOWACJE ORGANIZACYJNE</a:t>
            </a:r>
          </a:p>
        </p:txBody>
      </p:sp>
      <p:sp>
        <p:nvSpPr>
          <p:cNvPr id="28675" name="Rectangle 3"/>
          <p:cNvSpPr>
            <a:spLocks noGrp="1" noChangeArrowheads="1"/>
          </p:cNvSpPr>
          <p:nvPr>
            <p:ph type="body" idx="1"/>
          </p:nvPr>
        </p:nvSpPr>
        <p:spPr>
          <a:xfrm>
            <a:off x="414111" y="3770784"/>
            <a:ext cx="8136905" cy="3042592"/>
          </a:xfrm>
          <a:solidFill>
            <a:srgbClr val="FFFF99"/>
          </a:solidFill>
        </p:spPr>
        <p:txBody>
          <a:bodyPr/>
          <a:lstStyle/>
          <a:p>
            <a:r>
              <a:rPr lang="pl-PL" sz="2400" b="1" dirty="0"/>
              <a:t>Innowacyjną techniką może być wdrażanie zaawansowanych technik zarządzania, jak:</a:t>
            </a:r>
          </a:p>
          <a:p>
            <a:pPr lvl="1"/>
            <a:r>
              <a:rPr lang="pl-PL" sz="2000" b="1" dirty="0"/>
              <a:t>TQM – Total </a:t>
            </a:r>
            <a:r>
              <a:rPr lang="pl-PL" sz="2000" b="1" dirty="0" err="1"/>
              <a:t>Quality</a:t>
            </a:r>
            <a:r>
              <a:rPr lang="pl-PL" sz="2000" b="1" dirty="0"/>
              <a:t> Management,</a:t>
            </a:r>
          </a:p>
          <a:p>
            <a:pPr lvl="1"/>
            <a:r>
              <a:rPr lang="pl-PL" sz="2000" b="1" dirty="0"/>
              <a:t>TPM – Total </a:t>
            </a:r>
            <a:r>
              <a:rPr lang="pl-PL" sz="2000" b="1" dirty="0" err="1"/>
              <a:t>Produktive</a:t>
            </a:r>
            <a:r>
              <a:rPr lang="pl-PL" sz="2000" b="1" dirty="0"/>
              <a:t> </a:t>
            </a:r>
            <a:r>
              <a:rPr lang="pl-PL" sz="2000" b="1" dirty="0" err="1"/>
              <a:t>Maintenance</a:t>
            </a:r>
            <a:r>
              <a:rPr lang="pl-PL" sz="2000" b="1" dirty="0"/>
              <a:t>,</a:t>
            </a:r>
          </a:p>
          <a:p>
            <a:pPr lvl="1"/>
            <a:r>
              <a:rPr lang="pl-PL" sz="2000" b="1" dirty="0"/>
              <a:t>JIT – Just in Time,</a:t>
            </a:r>
          </a:p>
          <a:p>
            <a:pPr lvl="1"/>
            <a:r>
              <a:rPr lang="pl-PL" sz="2000" b="1" dirty="0"/>
              <a:t>SE – </a:t>
            </a:r>
            <a:r>
              <a:rPr lang="pl-PL" sz="2000" b="1" dirty="0" err="1"/>
              <a:t>Simultaneous</a:t>
            </a:r>
            <a:r>
              <a:rPr lang="pl-PL" sz="2000" b="1" dirty="0"/>
              <a:t> Engineering,</a:t>
            </a:r>
          </a:p>
          <a:p>
            <a:pPr lvl="1"/>
            <a:r>
              <a:rPr lang="pl-PL" sz="2000" b="1" dirty="0"/>
              <a:t>CIP – </a:t>
            </a:r>
            <a:r>
              <a:rPr lang="pl-PL" sz="2000" b="1" dirty="0" err="1"/>
              <a:t>Continuous</a:t>
            </a:r>
            <a:r>
              <a:rPr lang="pl-PL" sz="2000" b="1" dirty="0"/>
              <a:t> </a:t>
            </a:r>
            <a:r>
              <a:rPr lang="pl-PL" sz="2000" b="1" dirty="0" err="1"/>
              <a:t>Improvment</a:t>
            </a:r>
            <a:r>
              <a:rPr lang="pl-PL" sz="2000" b="1" dirty="0"/>
              <a:t> </a:t>
            </a:r>
            <a:r>
              <a:rPr lang="pl-PL" sz="2000" b="1" dirty="0" err="1"/>
              <a:t>Process</a:t>
            </a:r>
            <a:r>
              <a:rPr lang="pl-PL" sz="2000" b="1" dirty="0"/>
              <a:t>. </a:t>
            </a:r>
          </a:p>
          <a:p>
            <a:pPr marL="0" indent="0" algn="r">
              <a:buNone/>
            </a:pPr>
            <a:r>
              <a:rPr lang="pl-PL" sz="2000" b="1" dirty="0"/>
              <a:t>(L. Pacholski, Malinowski B. Niedźwiedź 2011)</a:t>
            </a:r>
          </a:p>
        </p:txBody>
      </p:sp>
      <p:sp>
        <p:nvSpPr>
          <p:cNvPr id="28676" name="Rectangle 4"/>
          <p:cNvSpPr>
            <a:spLocks noChangeArrowheads="1"/>
          </p:cNvSpPr>
          <p:nvPr/>
        </p:nvSpPr>
        <p:spPr bwMode="auto">
          <a:xfrm>
            <a:off x="395536" y="1268760"/>
            <a:ext cx="8136905" cy="2376264"/>
          </a:xfrm>
          <a:prstGeom prst="rect">
            <a:avLst/>
          </a:prstGeom>
          <a:solidFill>
            <a:srgbClr val="CCFFCC"/>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pl-PL" sz="2400" b="1" i="0" u="sng" strike="noStrike" kern="1200" cap="none" spc="0" normalizeH="0" baseline="0" noProof="0" dirty="0">
                <a:ln>
                  <a:noFill/>
                </a:ln>
                <a:solidFill>
                  <a:srgbClr val="000000"/>
                </a:solidFill>
                <a:effectLst/>
                <a:uLnTx/>
                <a:uFillTx/>
                <a:latin typeface="Arial" charset="0"/>
                <a:ea typeface="+mn-ea"/>
                <a:cs typeface="+mn-cs"/>
              </a:rPr>
              <a:t>Innowacje organizacyjne </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definiuje się jako wprowadzanie nowej metody organizacji w biznesowych praktykach przedsiębiorstwa, organizacji miejsca pracy lub też relacjach zewnętrznych.</a:t>
            </a:r>
          </a:p>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0" cap="none" spc="0" normalizeH="0" baseline="0" noProof="0" dirty="0">
                <a:ln>
                  <a:noFill/>
                </a:ln>
                <a:solidFill>
                  <a:srgbClr val="000000"/>
                </a:solidFill>
                <a:effectLst/>
                <a:uLnTx/>
                <a:uFillTx/>
                <a:latin typeface="Arial"/>
                <a:ea typeface="+mn-ea"/>
                <a:cs typeface="+mn-cs"/>
              </a:rPr>
              <a:t>(L. Pacholski, Malinowski B. Niedźwiedź 2011)</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a:t>
            </a:r>
          </a:p>
        </p:txBody>
      </p:sp>
    </p:spTree>
    <p:extLst>
      <p:ext uri="{BB962C8B-B14F-4D97-AF65-F5344CB8AC3E}">
        <p14:creationId xmlns:p14="http://schemas.microsoft.com/office/powerpoint/2010/main" val="342570393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C253F7-4C62-4845-8637-CA1CE8B8CD4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2"/>
          <p:cNvSpPr>
            <a:spLocks noGrp="1" noChangeArrowheads="1"/>
          </p:cNvSpPr>
          <p:nvPr>
            <p:ph type="title"/>
          </p:nvPr>
        </p:nvSpPr>
        <p:spPr>
          <a:xfrm>
            <a:off x="0" y="14632"/>
            <a:ext cx="9144000" cy="1143000"/>
          </a:xfrm>
          <a:solidFill>
            <a:schemeClr val="accent1">
              <a:lumMod val="40000"/>
              <a:lumOff val="60000"/>
            </a:schemeClr>
          </a:solidFill>
        </p:spPr>
        <p:txBody>
          <a:bodyPr/>
          <a:lstStyle/>
          <a:p>
            <a:r>
              <a:rPr lang="pl-PL" sz="4000" b="1" dirty="0"/>
              <a:t>STAN WDRAŻANIA INNOWACJI</a:t>
            </a:r>
          </a:p>
        </p:txBody>
      </p:sp>
      <p:sp>
        <p:nvSpPr>
          <p:cNvPr id="23555" name="Rectangle 3"/>
          <p:cNvSpPr>
            <a:spLocks noGrp="1" noChangeArrowheads="1"/>
          </p:cNvSpPr>
          <p:nvPr>
            <p:ph type="body" idx="1"/>
          </p:nvPr>
        </p:nvSpPr>
        <p:spPr>
          <a:xfrm>
            <a:off x="323528" y="1205880"/>
            <a:ext cx="8712968" cy="1215008"/>
          </a:xfrm>
          <a:solidFill>
            <a:srgbClr val="CCFFCC"/>
          </a:solidFill>
        </p:spPr>
        <p:txBody>
          <a:bodyPr/>
          <a:lstStyle/>
          <a:p>
            <a:r>
              <a:rPr lang="pl-PL" sz="2400" b="1" u="sng" dirty="0"/>
              <a:t>Innowacje strukturalne wewnętrzne – Tak 47%: </a:t>
            </a:r>
            <a:r>
              <a:rPr lang="pl-PL" sz="2400" b="1" u="sng" dirty="0">
                <a:solidFill>
                  <a:srgbClr val="FF0000"/>
                </a:solidFill>
              </a:rPr>
              <a:t>Nie 53%</a:t>
            </a:r>
          </a:p>
          <a:p>
            <a:pPr marL="0" indent="0">
              <a:buNone/>
            </a:pPr>
            <a:r>
              <a:rPr lang="pl-PL" sz="2400" b="1" dirty="0"/>
              <a:t>np. nowy podział pracy, łączenie i rozdzielanie jednostek organizacyjnych, nowe systemy szkoleń).</a:t>
            </a:r>
          </a:p>
        </p:txBody>
      </p:sp>
      <p:sp>
        <p:nvSpPr>
          <p:cNvPr id="5" name="Rectangle 3">
            <a:extLst>
              <a:ext uri="{FF2B5EF4-FFF2-40B4-BE49-F238E27FC236}">
                <a16:creationId xmlns:a16="http://schemas.microsoft.com/office/drawing/2014/main" id="{40C6F169-31DA-4C42-A53F-B5F089BE3CD4}"/>
              </a:ext>
            </a:extLst>
          </p:cNvPr>
          <p:cNvSpPr txBox="1">
            <a:spLocks noChangeArrowheads="1"/>
          </p:cNvSpPr>
          <p:nvPr/>
        </p:nvSpPr>
        <p:spPr bwMode="auto">
          <a:xfrm>
            <a:off x="323528" y="3999863"/>
            <a:ext cx="8712968" cy="1013314"/>
          </a:xfrm>
          <a:prstGeom prst="rect">
            <a:avLst/>
          </a:prstGeom>
          <a:solidFill>
            <a:srgbClr val="CCFFCC"/>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0" cap="none" spc="0" normalizeH="0" baseline="0" noProof="0" dirty="0">
                <a:ln>
                  <a:noFill/>
                </a:ln>
                <a:solidFill>
                  <a:srgbClr val="000000"/>
                </a:solidFill>
                <a:effectLst/>
                <a:uLnTx/>
                <a:uFillTx/>
                <a:latin typeface="Arial"/>
                <a:ea typeface="+mn-ea"/>
                <a:cs typeface="+mn-cs"/>
              </a:rPr>
              <a:t>Innowacje strukturalne zewnętrzne - </a:t>
            </a:r>
            <a:r>
              <a:rPr kumimoji="0" lang="pl-PL" sz="2400" b="1" i="0" u="sng" strike="noStrike" kern="1200" cap="none" spc="0" normalizeH="0" baseline="0" noProof="0" dirty="0">
                <a:ln>
                  <a:noFill/>
                </a:ln>
                <a:solidFill>
                  <a:srgbClr val="000000"/>
                </a:solidFill>
                <a:effectLst/>
                <a:uLnTx/>
                <a:uFillTx/>
                <a:latin typeface="Arial"/>
                <a:ea typeface="+mn-ea"/>
                <a:cs typeface="+mn-cs"/>
              </a:rPr>
              <a:t>Tak 10%: </a:t>
            </a:r>
            <a:r>
              <a:rPr kumimoji="0" lang="pl-PL" sz="2400" b="1" i="0" u="sng" strike="noStrike" kern="1200" cap="none" spc="0" normalizeH="0" baseline="0" noProof="0" dirty="0">
                <a:ln>
                  <a:noFill/>
                </a:ln>
                <a:solidFill>
                  <a:srgbClr val="FF0000"/>
                </a:solidFill>
                <a:effectLst/>
                <a:uLnTx/>
                <a:uFillTx/>
                <a:latin typeface="Arial"/>
                <a:ea typeface="+mn-ea"/>
                <a:cs typeface="+mn-cs"/>
              </a:rPr>
              <a:t>Nie 90%</a:t>
            </a:r>
            <a:endParaRPr kumimoji="0" lang="pl-PL" sz="24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Arial"/>
                <a:ea typeface="+mn-ea"/>
                <a:cs typeface="+mn-cs"/>
              </a:rPr>
              <a:t>(np. klaster, alians strategiczny, grupa producencka).</a:t>
            </a:r>
          </a:p>
        </p:txBody>
      </p:sp>
      <p:sp>
        <p:nvSpPr>
          <p:cNvPr id="7" name="Rectangle 4">
            <a:extLst>
              <a:ext uri="{FF2B5EF4-FFF2-40B4-BE49-F238E27FC236}">
                <a16:creationId xmlns:a16="http://schemas.microsoft.com/office/drawing/2014/main" id="{4452807C-3AD4-4F1D-A885-6C9BFFAF5C09}"/>
              </a:ext>
            </a:extLst>
          </p:cNvPr>
          <p:cNvSpPr txBox="1">
            <a:spLocks noChangeArrowheads="1"/>
          </p:cNvSpPr>
          <p:nvPr/>
        </p:nvSpPr>
        <p:spPr>
          <a:xfrm>
            <a:off x="323528" y="2494834"/>
            <a:ext cx="8712968" cy="1358044"/>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0" cap="none" spc="0" normalizeH="0" baseline="0" noProof="0" dirty="0">
                <a:ln>
                  <a:noFill/>
                </a:ln>
                <a:solidFill>
                  <a:srgbClr val="000000"/>
                </a:solidFill>
                <a:effectLst/>
                <a:uLnTx/>
                <a:uFillTx/>
                <a:latin typeface="Arial"/>
                <a:ea typeface="+mn-ea"/>
                <a:cs typeface="+mn-cs"/>
              </a:rPr>
              <a:t>Innowacje procesowe wewnętrzne - </a:t>
            </a:r>
            <a:r>
              <a:rPr kumimoji="0" lang="pl-PL" sz="2400" b="1" i="0" u="sng" strike="noStrike" kern="1200" cap="none" spc="0" normalizeH="0" baseline="0" noProof="0" dirty="0">
                <a:ln>
                  <a:noFill/>
                </a:ln>
                <a:solidFill>
                  <a:srgbClr val="000000"/>
                </a:solidFill>
                <a:effectLst/>
                <a:uLnTx/>
                <a:uFillTx/>
                <a:latin typeface="Arial"/>
                <a:ea typeface="+mn-ea"/>
                <a:cs typeface="+mn-cs"/>
              </a:rPr>
              <a:t>Tak 17%: </a:t>
            </a:r>
            <a:r>
              <a:rPr kumimoji="0" lang="pl-PL" sz="2400" b="1" i="0" u="sng" strike="noStrike" kern="1200" cap="none" spc="0" normalizeH="0" baseline="0" noProof="0" dirty="0">
                <a:ln>
                  <a:noFill/>
                </a:ln>
                <a:solidFill>
                  <a:srgbClr val="FF0000"/>
                </a:solidFill>
                <a:effectLst/>
                <a:uLnTx/>
                <a:uFillTx/>
                <a:latin typeface="Arial"/>
                <a:ea typeface="+mn-ea"/>
                <a:cs typeface="+mn-cs"/>
              </a:rPr>
              <a:t>Nie 83%</a:t>
            </a:r>
            <a:endParaRPr kumimoji="0" lang="pl-PL" sz="2400" b="1" i="0" u="sng"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Arial"/>
                <a:ea typeface="+mn-ea"/>
                <a:cs typeface="+mn-cs"/>
              </a:rPr>
              <a:t>(np. systemy projakościowe – TQM, systemy utrzymania ruchu – TPM, inżynieria współbieżna – SE).</a:t>
            </a:r>
          </a:p>
        </p:txBody>
      </p:sp>
      <p:sp>
        <p:nvSpPr>
          <p:cNvPr id="9" name="Rectangle 4">
            <a:extLst>
              <a:ext uri="{FF2B5EF4-FFF2-40B4-BE49-F238E27FC236}">
                <a16:creationId xmlns:a16="http://schemas.microsoft.com/office/drawing/2014/main" id="{5D9FC560-EB4F-4D32-8E7B-E31A0DAF79F6}"/>
              </a:ext>
            </a:extLst>
          </p:cNvPr>
          <p:cNvSpPr txBox="1">
            <a:spLocks noChangeArrowheads="1"/>
          </p:cNvSpPr>
          <p:nvPr/>
        </p:nvSpPr>
        <p:spPr>
          <a:xfrm>
            <a:off x="323528" y="5153646"/>
            <a:ext cx="8712968" cy="1689722"/>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0" cap="none" spc="0" normalizeH="0" baseline="0" noProof="0" dirty="0">
                <a:ln>
                  <a:noFill/>
                </a:ln>
                <a:solidFill>
                  <a:srgbClr val="000000"/>
                </a:solidFill>
                <a:effectLst/>
                <a:uLnTx/>
                <a:uFillTx/>
                <a:latin typeface="Arial"/>
                <a:ea typeface="+mn-ea"/>
                <a:cs typeface="+mn-cs"/>
              </a:rPr>
              <a:t>Innowacje procesowe zewnętrzne - </a:t>
            </a:r>
            <a:r>
              <a:rPr kumimoji="0" lang="pl-PL" sz="2400" b="1" i="0" u="sng" strike="noStrike" kern="1200" cap="none" spc="0" normalizeH="0" baseline="0" noProof="0" dirty="0">
                <a:ln>
                  <a:noFill/>
                </a:ln>
                <a:solidFill>
                  <a:srgbClr val="000000"/>
                </a:solidFill>
                <a:effectLst/>
                <a:uLnTx/>
                <a:uFillTx/>
                <a:latin typeface="Arial"/>
                <a:ea typeface="+mn-ea"/>
                <a:cs typeface="+mn-cs"/>
              </a:rPr>
              <a:t>Tak 10%: </a:t>
            </a:r>
            <a:r>
              <a:rPr kumimoji="0" lang="pl-PL" sz="2400" b="1" i="0" u="sng" strike="noStrike" kern="1200" cap="none" spc="0" normalizeH="0" baseline="0" noProof="0" dirty="0">
                <a:ln>
                  <a:noFill/>
                </a:ln>
                <a:solidFill>
                  <a:srgbClr val="FF0000"/>
                </a:solidFill>
                <a:effectLst/>
                <a:uLnTx/>
                <a:uFillTx/>
                <a:latin typeface="Arial"/>
                <a:ea typeface="+mn-ea"/>
                <a:cs typeface="+mn-cs"/>
              </a:rPr>
              <a:t>Nie 90%</a:t>
            </a:r>
            <a:r>
              <a:rPr kumimoji="0" lang="pl-PL" sz="2400" b="1" i="0" u="sng" strike="noStrike" kern="0" cap="none" spc="0" normalizeH="0" baseline="0" noProof="0" dirty="0">
                <a:ln>
                  <a:noFill/>
                </a:ln>
                <a:solidFill>
                  <a:srgbClr val="FF0000"/>
                </a:solidFill>
                <a:effectLst/>
                <a:uLnTx/>
                <a:uFillTx/>
                <a:latin typeface="Arial"/>
                <a:ea typeface="+mn-ea"/>
                <a:cs typeface="+mn-cs"/>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Arial"/>
                <a:ea typeface="+mn-ea"/>
                <a:cs typeface="+mn-cs"/>
              </a:rPr>
              <a:t>(np. JIT – synchronizacja zaopatrzenia z systemem produkcji, zarządzanie dostawami, zarządzanie Lean.</a:t>
            </a:r>
          </a:p>
        </p:txBody>
      </p:sp>
      <p:pic>
        <p:nvPicPr>
          <p:cNvPr id="2" name="Obraz 1">
            <a:extLst>
              <a:ext uri="{FF2B5EF4-FFF2-40B4-BE49-F238E27FC236}">
                <a16:creationId xmlns:a16="http://schemas.microsoft.com/office/drawing/2014/main" id="{F52240A8-A8C5-4BE8-A6BC-A393BAA64D3A}"/>
              </a:ext>
            </a:extLst>
          </p:cNvPr>
          <p:cNvPicPr>
            <a:picLocks noChangeAspect="1"/>
          </p:cNvPicPr>
          <p:nvPr/>
        </p:nvPicPr>
        <p:blipFill>
          <a:blip r:embed="rId3"/>
          <a:stretch>
            <a:fillRect/>
          </a:stretch>
        </p:blipFill>
        <p:spPr>
          <a:xfrm>
            <a:off x="2843808" y="6305672"/>
            <a:ext cx="5755123" cy="536494"/>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3C253F7-4C62-4845-8637-CA1CE8B8CD4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2"/>
          <p:cNvSpPr>
            <a:spLocks noGrp="1" noChangeArrowheads="1"/>
          </p:cNvSpPr>
          <p:nvPr>
            <p:ph type="title"/>
          </p:nvPr>
        </p:nvSpPr>
        <p:spPr>
          <a:xfrm>
            <a:off x="0" y="14632"/>
            <a:ext cx="9144000" cy="1143000"/>
          </a:xfrm>
          <a:solidFill>
            <a:schemeClr val="accent1">
              <a:lumMod val="40000"/>
              <a:lumOff val="60000"/>
            </a:schemeClr>
          </a:solidFill>
        </p:spPr>
        <p:txBody>
          <a:bodyPr/>
          <a:lstStyle/>
          <a:p>
            <a:r>
              <a:rPr lang="pl-PL" sz="4000" b="1" dirty="0"/>
              <a:t>PLAN WDRAŻANIA INNOWACJI</a:t>
            </a:r>
          </a:p>
        </p:txBody>
      </p:sp>
      <p:sp>
        <p:nvSpPr>
          <p:cNvPr id="23555" name="Rectangle 3"/>
          <p:cNvSpPr>
            <a:spLocks noGrp="1" noChangeArrowheads="1"/>
          </p:cNvSpPr>
          <p:nvPr>
            <p:ph type="body" idx="1"/>
          </p:nvPr>
        </p:nvSpPr>
        <p:spPr>
          <a:xfrm>
            <a:off x="323528" y="1205880"/>
            <a:ext cx="8712968" cy="1215008"/>
          </a:xfrm>
          <a:solidFill>
            <a:srgbClr val="CCFFCC"/>
          </a:solidFill>
        </p:spPr>
        <p:txBody>
          <a:bodyPr/>
          <a:lstStyle/>
          <a:p>
            <a:r>
              <a:rPr lang="pl-PL" sz="2400" b="1" u="sng" dirty="0"/>
              <a:t>Innowacje strukturalne wewnętrzne – Tak 46%: </a:t>
            </a:r>
            <a:r>
              <a:rPr lang="pl-PL" sz="2400" b="1" u="sng" dirty="0">
                <a:solidFill>
                  <a:srgbClr val="FF0000"/>
                </a:solidFill>
              </a:rPr>
              <a:t>Nie 54%</a:t>
            </a:r>
          </a:p>
          <a:p>
            <a:pPr marL="0" indent="0">
              <a:buNone/>
            </a:pPr>
            <a:r>
              <a:rPr lang="pl-PL" sz="2400" b="1" dirty="0"/>
              <a:t>np. nowy podział pracy, łączenie i rozdzielanie jednostek organizacyjnych, nowe systemy szkoleń).</a:t>
            </a:r>
          </a:p>
        </p:txBody>
      </p:sp>
      <p:sp>
        <p:nvSpPr>
          <p:cNvPr id="5" name="Rectangle 3">
            <a:extLst>
              <a:ext uri="{FF2B5EF4-FFF2-40B4-BE49-F238E27FC236}">
                <a16:creationId xmlns:a16="http://schemas.microsoft.com/office/drawing/2014/main" id="{40C6F169-31DA-4C42-A53F-B5F089BE3CD4}"/>
              </a:ext>
            </a:extLst>
          </p:cNvPr>
          <p:cNvSpPr txBox="1">
            <a:spLocks noChangeArrowheads="1"/>
          </p:cNvSpPr>
          <p:nvPr/>
        </p:nvSpPr>
        <p:spPr bwMode="auto">
          <a:xfrm>
            <a:off x="323528" y="3999863"/>
            <a:ext cx="8712968" cy="1013314"/>
          </a:xfrm>
          <a:prstGeom prst="rect">
            <a:avLst/>
          </a:prstGeom>
          <a:solidFill>
            <a:srgbClr val="CCFFCC"/>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0" cap="none" spc="0" normalizeH="0" baseline="0" noProof="0" dirty="0">
                <a:ln>
                  <a:noFill/>
                </a:ln>
                <a:solidFill>
                  <a:srgbClr val="000000"/>
                </a:solidFill>
                <a:effectLst/>
                <a:uLnTx/>
                <a:uFillTx/>
                <a:latin typeface="Arial"/>
                <a:ea typeface="+mn-ea"/>
                <a:cs typeface="+mn-cs"/>
              </a:rPr>
              <a:t>Innowacje strukturalne zewnętrzne - </a:t>
            </a:r>
            <a:r>
              <a:rPr kumimoji="0" lang="pl-PL" sz="2400" b="1" i="0" u="sng" strike="noStrike" kern="1200" cap="none" spc="0" normalizeH="0" baseline="0" noProof="0" dirty="0">
                <a:ln>
                  <a:noFill/>
                </a:ln>
                <a:solidFill>
                  <a:srgbClr val="000000"/>
                </a:solidFill>
                <a:effectLst/>
                <a:uLnTx/>
                <a:uFillTx/>
                <a:latin typeface="Arial"/>
                <a:ea typeface="+mn-ea"/>
                <a:cs typeface="+mn-cs"/>
              </a:rPr>
              <a:t>Tak 12%: </a:t>
            </a:r>
            <a:r>
              <a:rPr kumimoji="0" lang="pl-PL" sz="2400" b="1" i="0" u="sng" strike="noStrike" kern="1200" cap="none" spc="0" normalizeH="0" baseline="0" noProof="0" dirty="0">
                <a:ln>
                  <a:noFill/>
                </a:ln>
                <a:solidFill>
                  <a:srgbClr val="FF0000"/>
                </a:solidFill>
                <a:effectLst/>
                <a:uLnTx/>
                <a:uFillTx/>
                <a:latin typeface="Arial"/>
                <a:ea typeface="+mn-ea"/>
                <a:cs typeface="+mn-cs"/>
              </a:rPr>
              <a:t>Nie 88%</a:t>
            </a:r>
            <a:endParaRPr kumimoji="0" lang="pl-PL" sz="2400" b="1" i="0" u="none"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Arial"/>
                <a:ea typeface="+mn-ea"/>
                <a:cs typeface="+mn-cs"/>
              </a:rPr>
              <a:t>(np. klaster, alians strategiczny, grupa producencka).</a:t>
            </a:r>
          </a:p>
        </p:txBody>
      </p:sp>
      <p:sp>
        <p:nvSpPr>
          <p:cNvPr id="7" name="Rectangle 4">
            <a:extLst>
              <a:ext uri="{FF2B5EF4-FFF2-40B4-BE49-F238E27FC236}">
                <a16:creationId xmlns:a16="http://schemas.microsoft.com/office/drawing/2014/main" id="{4452807C-3AD4-4F1D-A885-6C9BFFAF5C09}"/>
              </a:ext>
            </a:extLst>
          </p:cNvPr>
          <p:cNvSpPr txBox="1">
            <a:spLocks noChangeArrowheads="1"/>
          </p:cNvSpPr>
          <p:nvPr/>
        </p:nvSpPr>
        <p:spPr>
          <a:xfrm>
            <a:off x="323528" y="2494834"/>
            <a:ext cx="8712968" cy="1358044"/>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0" cap="none" spc="0" normalizeH="0" baseline="0" noProof="0" dirty="0">
                <a:ln>
                  <a:noFill/>
                </a:ln>
                <a:solidFill>
                  <a:srgbClr val="000000"/>
                </a:solidFill>
                <a:effectLst/>
                <a:uLnTx/>
                <a:uFillTx/>
                <a:latin typeface="Arial"/>
                <a:ea typeface="+mn-ea"/>
                <a:cs typeface="+mn-cs"/>
              </a:rPr>
              <a:t>Innowacje procesowe wewnętrzne - </a:t>
            </a:r>
            <a:r>
              <a:rPr kumimoji="0" lang="pl-PL" sz="2400" b="1" i="0" u="sng" strike="noStrike" kern="1200" cap="none" spc="0" normalizeH="0" baseline="0" noProof="0" dirty="0">
                <a:ln>
                  <a:noFill/>
                </a:ln>
                <a:solidFill>
                  <a:srgbClr val="000000"/>
                </a:solidFill>
                <a:effectLst/>
                <a:uLnTx/>
                <a:uFillTx/>
                <a:latin typeface="Arial"/>
                <a:ea typeface="+mn-ea"/>
                <a:cs typeface="+mn-cs"/>
              </a:rPr>
              <a:t>Tak 22%: </a:t>
            </a:r>
            <a:r>
              <a:rPr kumimoji="0" lang="pl-PL" sz="2400" b="1" i="0" u="sng" strike="noStrike" kern="1200" cap="none" spc="0" normalizeH="0" baseline="0" noProof="0" dirty="0">
                <a:ln>
                  <a:noFill/>
                </a:ln>
                <a:solidFill>
                  <a:srgbClr val="FF0000"/>
                </a:solidFill>
                <a:effectLst/>
                <a:uLnTx/>
                <a:uFillTx/>
                <a:latin typeface="Arial"/>
                <a:ea typeface="+mn-ea"/>
                <a:cs typeface="+mn-cs"/>
              </a:rPr>
              <a:t>Nie 78%</a:t>
            </a:r>
            <a:endParaRPr kumimoji="0" lang="pl-PL" sz="2400" b="1" i="0" u="sng" strike="noStrike" kern="0" cap="none" spc="0" normalizeH="0" baseline="0" noProof="0" dirty="0">
              <a:ln>
                <a:noFill/>
              </a:ln>
              <a:solidFill>
                <a:srgbClr val="FF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Arial"/>
                <a:ea typeface="+mn-ea"/>
                <a:cs typeface="+mn-cs"/>
              </a:rPr>
              <a:t>(np. systemy projakościowe – TQM, systemy utrzymania ruchu – TPM, inżynieria współbieżna – SE).</a:t>
            </a:r>
          </a:p>
        </p:txBody>
      </p:sp>
      <p:sp>
        <p:nvSpPr>
          <p:cNvPr id="9" name="Rectangle 4">
            <a:extLst>
              <a:ext uri="{FF2B5EF4-FFF2-40B4-BE49-F238E27FC236}">
                <a16:creationId xmlns:a16="http://schemas.microsoft.com/office/drawing/2014/main" id="{5D9FC560-EB4F-4D32-8E7B-E31A0DAF79F6}"/>
              </a:ext>
            </a:extLst>
          </p:cNvPr>
          <p:cNvSpPr txBox="1">
            <a:spLocks noChangeArrowheads="1"/>
          </p:cNvSpPr>
          <p:nvPr/>
        </p:nvSpPr>
        <p:spPr>
          <a:xfrm>
            <a:off x="323528" y="5101041"/>
            <a:ext cx="8712968" cy="1260431"/>
          </a:xfrm>
          <a:prstGeom prst="rect">
            <a:avLst/>
          </a:prstGeom>
          <a:solidFill>
            <a:srgbClr val="FFFF99"/>
          </a:solid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0" cap="none" spc="0" normalizeH="0" baseline="0" noProof="0" dirty="0">
                <a:ln>
                  <a:noFill/>
                </a:ln>
                <a:solidFill>
                  <a:srgbClr val="000000"/>
                </a:solidFill>
                <a:effectLst/>
                <a:uLnTx/>
                <a:uFillTx/>
                <a:latin typeface="Arial"/>
                <a:ea typeface="+mn-ea"/>
                <a:cs typeface="+mn-cs"/>
              </a:rPr>
              <a:t>Innowacje procesowe zewnętrzne - </a:t>
            </a:r>
            <a:r>
              <a:rPr kumimoji="0" lang="pl-PL" sz="2400" b="1" i="0" u="sng" strike="noStrike" kern="1200" cap="none" spc="0" normalizeH="0" baseline="0" noProof="0" dirty="0">
                <a:ln>
                  <a:noFill/>
                </a:ln>
                <a:solidFill>
                  <a:srgbClr val="000000"/>
                </a:solidFill>
                <a:effectLst/>
                <a:uLnTx/>
                <a:uFillTx/>
                <a:latin typeface="Arial"/>
                <a:ea typeface="+mn-ea"/>
                <a:cs typeface="+mn-cs"/>
              </a:rPr>
              <a:t>Tak 14%: </a:t>
            </a:r>
            <a:r>
              <a:rPr kumimoji="0" lang="pl-PL" sz="2400" b="1" i="0" u="sng" strike="noStrike" kern="1200" cap="none" spc="0" normalizeH="0" baseline="0" noProof="0" dirty="0">
                <a:ln>
                  <a:noFill/>
                </a:ln>
                <a:solidFill>
                  <a:srgbClr val="FF0000"/>
                </a:solidFill>
                <a:effectLst/>
                <a:uLnTx/>
                <a:uFillTx/>
                <a:latin typeface="Arial"/>
                <a:ea typeface="+mn-ea"/>
                <a:cs typeface="+mn-cs"/>
              </a:rPr>
              <a:t>Nie 86%</a:t>
            </a:r>
            <a:r>
              <a:rPr kumimoji="0" lang="pl-PL" sz="2400" b="1" i="0" u="sng" strike="noStrike" kern="0" cap="none" spc="0" normalizeH="0" baseline="0" noProof="0" dirty="0">
                <a:ln>
                  <a:noFill/>
                </a:ln>
                <a:solidFill>
                  <a:srgbClr val="FF0000"/>
                </a:solidFill>
                <a:effectLst/>
                <a:uLnTx/>
                <a:uFillTx/>
                <a:latin typeface="Arial"/>
                <a:ea typeface="+mn-ea"/>
                <a:cs typeface="+mn-cs"/>
              </a:rPr>
              <a:t>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0" cap="none" spc="0" normalizeH="0" baseline="0" noProof="0" dirty="0">
                <a:ln>
                  <a:noFill/>
                </a:ln>
                <a:solidFill>
                  <a:srgbClr val="000000"/>
                </a:solidFill>
                <a:effectLst/>
                <a:uLnTx/>
                <a:uFillTx/>
                <a:latin typeface="Arial"/>
                <a:ea typeface="+mn-ea"/>
                <a:cs typeface="+mn-cs"/>
              </a:rPr>
              <a:t>(np. JIT – synchronizacja zaopatrzenia z systemem produkcji, zarządzanie dostawami, zarządzanie Lean.</a:t>
            </a:r>
          </a:p>
        </p:txBody>
      </p:sp>
      <p:pic>
        <p:nvPicPr>
          <p:cNvPr id="8" name="Obraz 7">
            <a:extLst>
              <a:ext uri="{FF2B5EF4-FFF2-40B4-BE49-F238E27FC236}">
                <a16:creationId xmlns:a16="http://schemas.microsoft.com/office/drawing/2014/main" id="{3CB4CA8B-0E1C-487F-9880-CA34A305184F}"/>
              </a:ext>
            </a:extLst>
          </p:cNvPr>
          <p:cNvPicPr>
            <a:picLocks noChangeAspect="1"/>
          </p:cNvPicPr>
          <p:nvPr/>
        </p:nvPicPr>
        <p:blipFill>
          <a:blip r:embed="rId3"/>
          <a:stretch>
            <a:fillRect/>
          </a:stretch>
        </p:blipFill>
        <p:spPr>
          <a:xfrm>
            <a:off x="2843808" y="6305672"/>
            <a:ext cx="5755123" cy="536494"/>
          </a:xfrm>
          <a:prstGeom prst="rect">
            <a:avLst/>
          </a:prstGeom>
        </p:spPr>
      </p:pic>
    </p:spTree>
    <p:extLst>
      <p:ext uri="{BB962C8B-B14F-4D97-AF65-F5344CB8AC3E}">
        <p14:creationId xmlns:p14="http://schemas.microsoft.com/office/powerpoint/2010/main" val="341102213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772816"/>
            <a:ext cx="26193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7864" y="1772816"/>
            <a:ext cx="2883769" cy="192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4440524"/>
            <a:ext cx="2743200"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1772816"/>
            <a:ext cx="190500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3854951"/>
            <a:ext cx="2016224" cy="3000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159" y="4440524"/>
            <a:ext cx="2977093" cy="1847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Obraz 7">
            <a:extLst>
              <a:ext uri="{FF2B5EF4-FFF2-40B4-BE49-F238E27FC236}">
                <a16:creationId xmlns:a16="http://schemas.microsoft.com/office/drawing/2014/main" id="{06FDAB68-E6B6-4A6B-8478-2E32BEC32234}"/>
              </a:ext>
            </a:extLst>
          </p:cNvPr>
          <p:cNvPicPr>
            <a:picLocks noChangeAspect="1"/>
          </p:cNvPicPr>
          <p:nvPr/>
        </p:nvPicPr>
        <p:blipFill>
          <a:blip r:embed="rId8"/>
          <a:stretch>
            <a:fillRect/>
          </a:stretch>
        </p:blipFill>
        <p:spPr>
          <a:xfrm>
            <a:off x="-30605" y="0"/>
            <a:ext cx="9144000" cy="1182624"/>
          </a:xfrm>
          <a:prstGeom prst="rect">
            <a:avLst/>
          </a:prstGeom>
        </p:spPr>
      </p:pic>
    </p:spTree>
    <p:extLst>
      <p:ext uri="{BB962C8B-B14F-4D97-AF65-F5344CB8AC3E}">
        <p14:creationId xmlns:p14="http://schemas.microsoft.com/office/powerpoint/2010/main" val="22102573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213F5133-E8CE-494F-89E0-16F19326CAAB}" type="slidenum">
              <a:rPr lang="pl-PL"/>
              <a:pPr/>
              <a:t>13</a:t>
            </a:fld>
            <a:endParaRPr lang="pl-PL"/>
          </a:p>
        </p:txBody>
      </p:sp>
      <p:sp>
        <p:nvSpPr>
          <p:cNvPr id="101378" name="Rectangle 2"/>
          <p:cNvSpPr>
            <a:spLocks noGrp="1" noChangeArrowheads="1"/>
          </p:cNvSpPr>
          <p:nvPr>
            <p:ph type="title"/>
          </p:nvPr>
        </p:nvSpPr>
        <p:spPr>
          <a:xfrm>
            <a:off x="0" y="457200"/>
            <a:ext cx="9144000" cy="884238"/>
          </a:xfrm>
          <a:solidFill>
            <a:srgbClr val="FFFF99"/>
          </a:solidFill>
        </p:spPr>
        <p:txBody>
          <a:bodyPr/>
          <a:lstStyle/>
          <a:p>
            <a:r>
              <a:rPr lang="pl-PL" sz="4000" b="1" dirty="0"/>
              <a:t>ZACHOWACZE ŹRÓDŁA ZAGROŻEŃ</a:t>
            </a:r>
          </a:p>
        </p:txBody>
      </p:sp>
      <p:sp>
        <p:nvSpPr>
          <p:cNvPr id="101379" name="Rectangle 3"/>
          <p:cNvSpPr>
            <a:spLocks noChangeArrowheads="1"/>
          </p:cNvSpPr>
          <p:nvPr/>
        </p:nvSpPr>
        <p:spPr bwMode="auto">
          <a:xfrm>
            <a:off x="395288" y="1773240"/>
            <a:ext cx="8229600" cy="719137"/>
          </a:xfrm>
          <a:prstGeom prst="rect">
            <a:avLst/>
          </a:prstGeom>
          <a:solidFill>
            <a:srgbClr val="CCFFFF"/>
          </a:solidFill>
          <a:ln w="9525">
            <a:noFill/>
            <a:miter lim="800000"/>
            <a:headEnd/>
            <a:tailEnd/>
          </a:ln>
          <a:effectLst/>
        </p:spPr>
        <p:txBody>
          <a:bodyPr/>
          <a:lstStyle/>
          <a:p>
            <a:pPr marL="342900" indent="-342900">
              <a:lnSpc>
                <a:spcPct val="80000"/>
              </a:lnSpc>
              <a:spcBef>
                <a:spcPct val="20000"/>
              </a:spcBef>
              <a:buFontTx/>
              <a:buChar char="•"/>
            </a:pPr>
            <a:endParaRPr lang="pl-PL" sz="800" b="1"/>
          </a:p>
          <a:p>
            <a:pPr marL="342900" indent="-342900">
              <a:lnSpc>
                <a:spcPct val="80000"/>
              </a:lnSpc>
              <a:spcBef>
                <a:spcPct val="20000"/>
              </a:spcBef>
              <a:buFontTx/>
              <a:buChar char="•"/>
            </a:pPr>
            <a:r>
              <a:rPr lang="pl-PL" sz="2800" b="1"/>
              <a:t>Organizacja pracy i metody pracy,</a:t>
            </a:r>
          </a:p>
        </p:txBody>
      </p:sp>
      <p:sp>
        <p:nvSpPr>
          <p:cNvPr id="101380" name="Rectangle 4"/>
          <p:cNvSpPr>
            <a:spLocks noChangeArrowheads="1"/>
          </p:cNvSpPr>
          <p:nvPr/>
        </p:nvSpPr>
        <p:spPr bwMode="auto">
          <a:xfrm>
            <a:off x="395288" y="2924177"/>
            <a:ext cx="8229600" cy="792163"/>
          </a:xfrm>
          <a:prstGeom prst="rect">
            <a:avLst/>
          </a:prstGeom>
          <a:solidFill>
            <a:srgbClr val="CCFFFF"/>
          </a:solidFill>
          <a:ln w="9525">
            <a:noFill/>
            <a:miter lim="800000"/>
            <a:headEnd/>
            <a:tailEnd/>
          </a:ln>
          <a:effectLst/>
        </p:spPr>
        <p:txBody>
          <a:bodyPr/>
          <a:lstStyle/>
          <a:p>
            <a:pPr marL="342900" indent="-342900">
              <a:lnSpc>
                <a:spcPct val="80000"/>
              </a:lnSpc>
              <a:spcBef>
                <a:spcPct val="20000"/>
              </a:spcBef>
              <a:buFontTx/>
              <a:buChar char="•"/>
            </a:pPr>
            <a:endParaRPr lang="pl-PL" sz="800" b="1"/>
          </a:p>
          <a:p>
            <a:pPr marL="342900" indent="-342900">
              <a:lnSpc>
                <a:spcPct val="80000"/>
              </a:lnSpc>
              <a:spcBef>
                <a:spcPct val="20000"/>
              </a:spcBef>
              <a:buFontTx/>
              <a:buChar char="•"/>
            </a:pPr>
            <a:r>
              <a:rPr lang="pl-PL" sz="2800" b="1"/>
              <a:t>Świadomość ergonomiczna pracodawcy</a:t>
            </a:r>
          </a:p>
        </p:txBody>
      </p:sp>
      <p:sp>
        <p:nvSpPr>
          <p:cNvPr id="101381" name="Rectangle 5"/>
          <p:cNvSpPr>
            <a:spLocks noChangeArrowheads="1"/>
          </p:cNvSpPr>
          <p:nvPr/>
        </p:nvSpPr>
        <p:spPr bwMode="auto">
          <a:xfrm>
            <a:off x="468313" y="5373688"/>
            <a:ext cx="8229600" cy="576262"/>
          </a:xfrm>
          <a:prstGeom prst="rect">
            <a:avLst/>
          </a:prstGeom>
          <a:solidFill>
            <a:srgbClr val="CCFFFF"/>
          </a:solidFill>
          <a:ln w="9525">
            <a:noFill/>
            <a:miter lim="800000"/>
            <a:headEnd/>
            <a:tailEnd/>
          </a:ln>
          <a:effectLst/>
        </p:spPr>
        <p:txBody>
          <a:bodyPr/>
          <a:lstStyle/>
          <a:p>
            <a:pPr marL="342900" indent="-342900">
              <a:lnSpc>
                <a:spcPct val="80000"/>
              </a:lnSpc>
              <a:spcBef>
                <a:spcPct val="20000"/>
              </a:spcBef>
              <a:buFontTx/>
              <a:buChar char="•"/>
            </a:pPr>
            <a:r>
              <a:rPr lang="pl-PL" sz="2800" b="1"/>
              <a:t>Błędy i zachowania pracownika.</a:t>
            </a:r>
          </a:p>
        </p:txBody>
      </p:sp>
      <p:sp>
        <p:nvSpPr>
          <p:cNvPr id="101382" name="Rectangle 6"/>
          <p:cNvSpPr>
            <a:spLocks noChangeArrowheads="1"/>
          </p:cNvSpPr>
          <p:nvPr/>
        </p:nvSpPr>
        <p:spPr bwMode="auto">
          <a:xfrm>
            <a:off x="395288" y="4076700"/>
            <a:ext cx="8229600" cy="719138"/>
          </a:xfrm>
          <a:prstGeom prst="rect">
            <a:avLst/>
          </a:prstGeom>
          <a:solidFill>
            <a:srgbClr val="CCFFFF"/>
          </a:solidFill>
          <a:ln w="9525">
            <a:noFill/>
            <a:miter lim="800000"/>
            <a:headEnd/>
            <a:tailEnd/>
          </a:ln>
          <a:effectLst/>
        </p:spPr>
        <p:txBody>
          <a:bodyPr/>
          <a:lstStyle/>
          <a:p>
            <a:pPr marL="342900" indent="-342900">
              <a:lnSpc>
                <a:spcPct val="80000"/>
              </a:lnSpc>
              <a:spcBef>
                <a:spcPct val="20000"/>
              </a:spcBef>
              <a:buFontTx/>
              <a:buChar char="•"/>
            </a:pPr>
            <a:endParaRPr lang="pl-PL" sz="800" b="1"/>
          </a:p>
          <a:p>
            <a:pPr marL="342900" indent="-342900">
              <a:lnSpc>
                <a:spcPct val="80000"/>
              </a:lnSpc>
              <a:spcBef>
                <a:spcPct val="20000"/>
              </a:spcBef>
              <a:buFontTx/>
              <a:buChar char="•"/>
            </a:pPr>
            <a:r>
              <a:rPr lang="pl-PL" sz="2800" b="1"/>
              <a:t>Świadomość ergonomiczna pracownika,</a:t>
            </a:r>
          </a:p>
        </p:txBody>
      </p:sp>
    </p:spTree>
  </p:cSld>
  <p:clrMapOvr>
    <a:masterClrMapping/>
  </p:clrMapOvr>
  <p:transition/>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A39807-F68B-4550-91EC-E7277162016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4"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t>EC - ERGONOMIA CYFROWA</a:t>
            </a:r>
          </a:p>
        </p:txBody>
      </p:sp>
      <p:sp>
        <p:nvSpPr>
          <p:cNvPr id="28675" name="Rectangle 3"/>
          <p:cNvSpPr>
            <a:spLocks noGrp="1" noChangeArrowheads="1"/>
          </p:cNvSpPr>
          <p:nvPr>
            <p:ph type="body" idx="1"/>
          </p:nvPr>
        </p:nvSpPr>
        <p:spPr>
          <a:xfrm>
            <a:off x="107503" y="2873609"/>
            <a:ext cx="8928992" cy="1170385"/>
          </a:xfrm>
          <a:solidFill>
            <a:srgbClr val="FFFF99"/>
          </a:solidFill>
        </p:spPr>
        <p:txBody>
          <a:bodyPr/>
          <a:lstStyle/>
          <a:p>
            <a:pPr marL="0" indent="0">
              <a:buNone/>
            </a:pPr>
            <a:r>
              <a:rPr lang="pl-PL" sz="2400" b="1" kern="1200" dirty="0">
                <a:solidFill>
                  <a:srgbClr val="000000"/>
                </a:solidFill>
                <a:latin typeface="Arial" charset="0"/>
              </a:rPr>
              <a:t>Dla </a:t>
            </a:r>
            <a:r>
              <a:rPr lang="pl-PL" sz="2400" b="1" u="sng" kern="1200" dirty="0">
                <a:solidFill>
                  <a:srgbClr val="000000"/>
                </a:solidFill>
                <a:latin typeface="Arial" charset="0"/>
              </a:rPr>
              <a:t>ergonomii cyfrowej </a:t>
            </a:r>
            <a:r>
              <a:rPr lang="pl-PL" sz="2400" b="1" kern="1200" dirty="0">
                <a:solidFill>
                  <a:srgbClr val="000000"/>
                </a:solidFill>
                <a:latin typeface="Arial" charset="0"/>
              </a:rPr>
              <a:t>człowiek jest głównym czynnikiem i integralną częścią użytecznego lub bezpiecznego, zdrowego i konkurencyjnego w projektowaniu produktu.</a:t>
            </a:r>
            <a:endParaRPr lang="pl-PL" sz="2000" b="1" dirty="0"/>
          </a:p>
        </p:txBody>
      </p:sp>
      <p:sp>
        <p:nvSpPr>
          <p:cNvPr id="28676" name="Rectangle 4"/>
          <p:cNvSpPr>
            <a:spLocks noChangeArrowheads="1"/>
          </p:cNvSpPr>
          <p:nvPr/>
        </p:nvSpPr>
        <p:spPr bwMode="auto">
          <a:xfrm>
            <a:off x="107503" y="1380619"/>
            <a:ext cx="8928991" cy="1224136"/>
          </a:xfrm>
          <a:prstGeom prst="rect">
            <a:avLst/>
          </a:prstGeom>
          <a:solidFill>
            <a:srgbClr val="CCFFCC"/>
          </a:solidFill>
          <a:ln w="9525">
            <a:noFill/>
            <a:miter lim="800000"/>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400" b="1" i="0" u="sng" strike="noStrike" kern="1200" cap="none" spc="0" normalizeH="0" baseline="0" noProof="0" dirty="0">
                <a:ln>
                  <a:noFill/>
                </a:ln>
                <a:solidFill>
                  <a:srgbClr val="000000"/>
                </a:solidFill>
                <a:effectLst/>
                <a:uLnTx/>
                <a:uFillTx/>
                <a:latin typeface="Arial" charset="0"/>
                <a:ea typeface="+mn-ea"/>
                <a:cs typeface="+mn-cs"/>
              </a:rPr>
              <a:t>Ergonomia cyfrowa </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to ogólny termin określający cyfrowe modele i metody planowania, realizacji doskonalenia produktów i systemów pracy społeczno-technicznej. </a:t>
            </a:r>
          </a:p>
        </p:txBody>
      </p:sp>
      <p:sp>
        <p:nvSpPr>
          <p:cNvPr id="8" name="Rectangle 5">
            <a:extLst>
              <a:ext uri="{FF2B5EF4-FFF2-40B4-BE49-F238E27FC236}">
                <a16:creationId xmlns:a16="http://schemas.microsoft.com/office/drawing/2014/main" id="{AF2579B6-04EB-4354-8BD0-DEBB51712C1E}"/>
              </a:ext>
            </a:extLst>
          </p:cNvPr>
          <p:cNvSpPr>
            <a:spLocks noChangeArrowheads="1"/>
          </p:cNvSpPr>
          <p:nvPr/>
        </p:nvSpPr>
        <p:spPr bwMode="auto">
          <a:xfrm>
            <a:off x="99680" y="4424707"/>
            <a:ext cx="8928991" cy="1596581"/>
          </a:xfrm>
          <a:prstGeom prst="rect">
            <a:avLst/>
          </a:prstGeom>
          <a:solidFill>
            <a:srgbClr val="CCFFFF"/>
          </a:solidFill>
          <a:ln w="9525">
            <a:noFill/>
            <a:miter lim="800000"/>
            <a:headEnd/>
            <a:tailEnd/>
          </a:ln>
          <a:effec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Istnieją zasadniczo dwa różne obszary zastosowań dla firm w dziedzinie ergonomii wspomaganej komputerowo: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  -  wirtualne planowanie produktu („</a:t>
            </a:r>
            <a:r>
              <a:rPr kumimoji="0" lang="pl-PL" sz="2400" b="1" i="0" u="sng" strike="noStrike" kern="1200" cap="none" spc="0" normalizeH="0" baseline="0" noProof="0" dirty="0">
                <a:ln>
                  <a:noFill/>
                </a:ln>
                <a:solidFill>
                  <a:srgbClr val="000000"/>
                </a:solidFill>
                <a:effectLst/>
                <a:uLnTx/>
                <a:uFillTx/>
                <a:latin typeface="Arial" charset="0"/>
                <a:ea typeface="+mn-ea"/>
                <a:cs typeface="+mn-cs"/>
              </a:rPr>
              <a:t>inżynieria produktu”)</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  -  wirtualne planowanie procesu </a:t>
            </a:r>
            <a:r>
              <a:rPr kumimoji="0" lang="pl-PL" sz="2400" b="1" i="0" u="sng" strike="noStrike" kern="1200" cap="none" spc="0" normalizeH="0" baseline="0" noProof="0" dirty="0">
                <a:ln>
                  <a:noFill/>
                </a:ln>
                <a:solidFill>
                  <a:srgbClr val="000000"/>
                </a:solidFill>
                <a:effectLst/>
                <a:uLnTx/>
                <a:uFillTx/>
                <a:latin typeface="Arial" charset="0"/>
                <a:ea typeface="+mn-ea"/>
                <a:cs typeface="+mn-cs"/>
              </a:rPr>
              <a:t>(„inżynieria produkcji”). </a:t>
            </a:r>
          </a:p>
          <a:p>
            <a:pPr marL="0" marR="0" lvl="0" indent="0" algn="r" defTabSz="914400" rtl="0" eaLnBrk="0" fontAlgn="base" latinLnBrk="0" hangingPunct="0">
              <a:lnSpc>
                <a:spcPct val="100000"/>
              </a:lnSpc>
              <a:spcBef>
                <a:spcPct val="0"/>
              </a:spcBef>
              <a:spcAft>
                <a:spcPct val="0"/>
              </a:spcAft>
              <a:buClrTx/>
              <a:buSzTx/>
              <a:buFontTx/>
              <a:buNone/>
              <a:tabLst/>
              <a:defRPr/>
            </a:pPr>
            <a:endParaRPr kumimoji="0" lang="pl-PL" sz="20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Wischniewski</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2013)</a:t>
            </a:r>
          </a:p>
        </p:txBody>
      </p:sp>
    </p:spTree>
    <p:extLst>
      <p:ext uri="{BB962C8B-B14F-4D97-AF65-F5344CB8AC3E}">
        <p14:creationId xmlns:p14="http://schemas.microsoft.com/office/powerpoint/2010/main" val="245331767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2C7BED-8569-402B-A3F9-0A5EF4BCA91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8" name="Rectangle 2"/>
          <p:cNvSpPr>
            <a:spLocks noGrp="1" noChangeArrowheads="1"/>
          </p:cNvSpPr>
          <p:nvPr>
            <p:ph type="title"/>
          </p:nvPr>
        </p:nvSpPr>
        <p:spPr>
          <a:xfrm>
            <a:off x="0" y="-99392"/>
            <a:ext cx="9144000" cy="1143000"/>
          </a:xfrm>
          <a:solidFill>
            <a:schemeClr val="accent1">
              <a:lumMod val="40000"/>
              <a:lumOff val="60000"/>
            </a:schemeClr>
          </a:solidFill>
        </p:spPr>
        <p:txBody>
          <a:bodyPr/>
          <a:lstStyle/>
          <a:p>
            <a:r>
              <a:rPr lang="pl-PL" sz="4000" b="1" dirty="0"/>
              <a:t>PROBLEMY EC DLA LAT 2020 - 2025</a:t>
            </a:r>
          </a:p>
        </p:txBody>
      </p:sp>
      <p:sp>
        <p:nvSpPr>
          <p:cNvPr id="29699" name="Rectangle 3"/>
          <p:cNvSpPr>
            <a:spLocks noGrp="1" noChangeArrowheads="1"/>
          </p:cNvSpPr>
          <p:nvPr>
            <p:ph type="body" idx="1"/>
          </p:nvPr>
        </p:nvSpPr>
        <p:spPr>
          <a:xfrm>
            <a:off x="107504" y="1159222"/>
            <a:ext cx="4464496" cy="5553744"/>
          </a:xfrm>
          <a:solidFill>
            <a:srgbClr val="FFFF99"/>
          </a:solidFill>
        </p:spPr>
        <p:txBody>
          <a:bodyPr/>
          <a:lstStyle/>
          <a:p>
            <a:pPr lvl="0"/>
            <a:r>
              <a:rPr lang="pl-PL" sz="2000" b="1" dirty="0"/>
              <a:t>Dostępność cyfrowych modeli mentalnych </a:t>
            </a:r>
            <a:r>
              <a:rPr lang="pl-PL" sz="2000" b="1" dirty="0" err="1"/>
              <a:t>zachowań</a:t>
            </a:r>
            <a:r>
              <a:rPr lang="pl-PL" sz="2000" b="1" dirty="0"/>
              <a:t> pracowników.</a:t>
            </a:r>
          </a:p>
          <a:p>
            <a:pPr lvl="0"/>
            <a:r>
              <a:rPr lang="pl-PL" sz="2000" b="1" dirty="0"/>
              <a:t>Zastąpienie rzeczywistych eksperymentów wirtualnymi symulacjami. </a:t>
            </a:r>
          </a:p>
          <a:p>
            <a:pPr lvl="0"/>
            <a:r>
              <a:rPr lang="pl-PL" sz="2000" b="1" dirty="0"/>
              <a:t>Wszechstronny wirtualny projekt działających systemów dostosowanych do regionów świata.</a:t>
            </a:r>
          </a:p>
          <a:p>
            <a:pPr lvl="0"/>
            <a:r>
              <a:rPr lang="pl-PL" sz="2000" b="1" dirty="0"/>
              <a:t>Wzrost jakości reprezentacji graficznej cyfrowych wyników ocen i analiz modeli cyfrowych. </a:t>
            </a:r>
          </a:p>
          <a:p>
            <a:pPr lvl="0"/>
            <a:r>
              <a:rPr lang="pl-PL" sz="2000" b="1" dirty="0"/>
              <a:t>Zakotwiczenie organizacyjne modeli cyfrowych w strukturach procesowych firm.</a:t>
            </a:r>
          </a:p>
          <a:p>
            <a:pPr marL="0" indent="0">
              <a:buNone/>
            </a:pPr>
            <a:endParaRPr lang="pl-PL" sz="2400" b="1" dirty="0"/>
          </a:p>
        </p:txBody>
      </p:sp>
      <p:graphicFrame>
        <p:nvGraphicFramePr>
          <p:cNvPr id="5" name="Symbol zastępczy zawartości 11">
            <a:extLst>
              <a:ext uri="{FF2B5EF4-FFF2-40B4-BE49-F238E27FC236}">
                <a16:creationId xmlns:a16="http://schemas.microsoft.com/office/drawing/2014/main" id="{29899CF0-4C14-4BC3-BBC4-F0AA114421D3}"/>
              </a:ext>
            </a:extLst>
          </p:cNvPr>
          <p:cNvGraphicFramePr>
            <a:graphicFrameLocks/>
          </p:cNvGraphicFramePr>
          <p:nvPr/>
        </p:nvGraphicFramePr>
        <p:xfrm>
          <a:off x="4788024" y="1700808"/>
          <a:ext cx="4176464"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Prostokąt 1">
            <a:extLst>
              <a:ext uri="{FF2B5EF4-FFF2-40B4-BE49-F238E27FC236}">
                <a16:creationId xmlns:a16="http://schemas.microsoft.com/office/drawing/2014/main" id="{BA03C329-557D-417F-9B68-B25A8EB316A9}"/>
              </a:ext>
            </a:extLst>
          </p:cNvPr>
          <p:cNvSpPr/>
          <p:nvPr/>
        </p:nvSpPr>
        <p:spPr>
          <a:xfrm>
            <a:off x="6168956" y="6165304"/>
            <a:ext cx="2673488" cy="400110"/>
          </a:xfrm>
          <a:prstGeom prst="rect">
            <a:avLst/>
          </a:prstGeom>
        </p:spPr>
        <p:txBody>
          <a:bodyPr wrap="non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Wischniewski</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2013)</a:t>
            </a:r>
          </a:p>
        </p:txBody>
      </p:sp>
    </p:spTree>
    <p:extLst>
      <p:ext uri="{BB962C8B-B14F-4D97-AF65-F5344CB8AC3E}">
        <p14:creationId xmlns:p14="http://schemas.microsoft.com/office/powerpoint/2010/main" val="3092433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330F3FD5-2E48-42B2-9E46-F261C5C1158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42"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chemeClr val="tx1"/>
                </a:solidFill>
              </a:rPr>
              <a:t>METODY ERGONOMII CYFROWEJ </a:t>
            </a:r>
          </a:p>
        </p:txBody>
      </p:sp>
      <p:sp>
        <p:nvSpPr>
          <p:cNvPr id="61444" name="Rectangle 4"/>
          <p:cNvSpPr>
            <a:spLocks noGrp="1" noChangeArrowheads="1"/>
          </p:cNvSpPr>
          <p:nvPr>
            <p:ph idx="1"/>
          </p:nvPr>
        </p:nvSpPr>
        <p:spPr>
          <a:xfrm>
            <a:off x="2" y="1214424"/>
            <a:ext cx="3851275" cy="1519237"/>
          </a:xfrm>
          <a:solidFill>
            <a:srgbClr val="FFFF99"/>
          </a:solidFill>
        </p:spPr>
        <p:txBody>
          <a:bodyPr/>
          <a:lstStyle/>
          <a:p>
            <a:pPr>
              <a:buFontTx/>
              <a:buNone/>
            </a:pPr>
            <a:r>
              <a:rPr lang="pl-PL" sz="2000" b="1" dirty="0"/>
              <a:t>MAPOWANIE PROCESÓW</a:t>
            </a:r>
          </a:p>
          <a:p>
            <a:r>
              <a:rPr lang="pl-PL" sz="2000" b="1" dirty="0"/>
              <a:t>MS Visio (Microsoft)</a:t>
            </a:r>
          </a:p>
          <a:p>
            <a:r>
              <a:rPr lang="pl-PL" sz="2000" b="1" dirty="0" err="1"/>
              <a:t>iGrafx</a:t>
            </a:r>
            <a:r>
              <a:rPr lang="pl-PL" sz="2000" b="1" dirty="0"/>
              <a:t>® </a:t>
            </a:r>
            <a:r>
              <a:rPr lang="pl-PL" sz="2000" b="1" dirty="0" err="1"/>
              <a:t>FlowCharter</a:t>
            </a:r>
            <a:r>
              <a:rPr lang="pl-PL" sz="2000" b="1" dirty="0"/>
              <a:t> 2003</a:t>
            </a:r>
          </a:p>
          <a:p>
            <a:r>
              <a:rPr lang="pl-PL" sz="2000" b="1" dirty="0"/>
              <a:t>(Corel® Corporation)</a:t>
            </a:r>
          </a:p>
        </p:txBody>
      </p:sp>
      <p:sp>
        <p:nvSpPr>
          <p:cNvPr id="61445" name="Rectangle 5"/>
          <p:cNvSpPr>
            <a:spLocks noChangeArrowheads="1"/>
          </p:cNvSpPr>
          <p:nvPr/>
        </p:nvSpPr>
        <p:spPr bwMode="auto">
          <a:xfrm>
            <a:off x="2339977" y="2786058"/>
            <a:ext cx="6804025" cy="2303462"/>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MAPOWANIE, MODELOWANIE I SYMULACJA</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Corporate</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Modeler</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CASEWise</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ProcessWise</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WorkBench</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6.1 (Fujitsu)</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Select</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Enterprise</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Select</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Software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Tools</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ProVision</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Workbench</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(Proforma Corporation)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iGrafx®Process</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For </a:t>
            </a:r>
            <a:r>
              <a:rPr kumimoji="0" lang="pl-PL" sz="2000" b="1" i="0" u="none" strike="noStrike" kern="1200" cap="none" spc="0" normalizeH="0" baseline="0" noProof="0" dirty="0" err="1">
                <a:ln>
                  <a:noFill/>
                </a:ln>
                <a:solidFill>
                  <a:srgbClr val="000000"/>
                </a:solidFill>
                <a:effectLst/>
                <a:uLnTx/>
                <a:uFillTx/>
                <a:latin typeface="Arial" charset="0"/>
                <a:ea typeface="+mn-ea"/>
                <a:cs typeface="+mn-cs"/>
              </a:rPr>
              <a:t>Six</a:t>
            </a:r>
            <a:r>
              <a:rPr kumimoji="0" lang="pl-PL" sz="2000" b="1" i="0" u="none" strike="noStrike" kern="1200" cap="none" spc="0" normalizeH="0" baseline="0" noProof="0" dirty="0">
                <a:ln>
                  <a:noFill/>
                </a:ln>
                <a:solidFill>
                  <a:srgbClr val="000000"/>
                </a:solidFill>
                <a:effectLst/>
                <a:uLnTx/>
                <a:uFillTx/>
                <a:latin typeface="Arial" charset="0"/>
                <a:ea typeface="+mn-ea"/>
                <a:cs typeface="+mn-cs"/>
              </a:rPr>
              <a:t> Sigma (Corel® Corporation)</a:t>
            </a:r>
          </a:p>
        </p:txBody>
      </p:sp>
      <p:sp>
        <p:nvSpPr>
          <p:cNvPr id="61446" name="Rectangle 6"/>
          <p:cNvSpPr>
            <a:spLocks noChangeArrowheads="1"/>
          </p:cNvSpPr>
          <p:nvPr/>
        </p:nvSpPr>
        <p:spPr bwMode="auto">
          <a:xfrm>
            <a:off x="500034" y="5500704"/>
            <a:ext cx="8388350" cy="1152525"/>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MAPOWANIE, MODELOWANIE, SYMULACJA ZARZĄDZANIE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ARIS (IDS Sheer AG)</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ADONIS® (BOC Business Objectives Consulting GmbH)</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92672D7-AE41-4804-BDDE-A18834202076}"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3186" name="Rectangle 2"/>
          <p:cNvSpPr>
            <a:spLocks noGrp="1" noChangeArrowheads="1"/>
          </p:cNvSpPr>
          <p:nvPr>
            <p:ph type="title"/>
          </p:nvPr>
        </p:nvSpPr>
        <p:spPr>
          <a:xfrm>
            <a:off x="6544" y="29591"/>
            <a:ext cx="9144000" cy="1143000"/>
          </a:xfrm>
          <a:solidFill>
            <a:schemeClr val="accent1">
              <a:lumMod val="40000"/>
              <a:lumOff val="60000"/>
            </a:schemeClr>
          </a:solidFill>
        </p:spPr>
        <p:txBody>
          <a:bodyPr/>
          <a:lstStyle/>
          <a:p>
            <a:r>
              <a:rPr lang="pl-PL" sz="4000" b="1" dirty="0"/>
              <a:t>MODELOWANIE I SYMULACJA</a:t>
            </a:r>
            <a:r>
              <a:rPr lang="pl-PL" b="1" dirty="0"/>
              <a:t> </a:t>
            </a:r>
          </a:p>
        </p:txBody>
      </p:sp>
      <p:pic>
        <p:nvPicPr>
          <p:cNvPr id="93189" name="Picture 5" descr="b1"/>
          <p:cNvPicPr>
            <a:picLocks noGrp="1" noChangeAspect="1" noChangeArrowheads="1"/>
          </p:cNvPicPr>
          <p:nvPr>
            <p:ph idx="1"/>
          </p:nvPr>
        </p:nvPicPr>
        <p:blipFill>
          <a:blip r:embed="rId3" cstate="print"/>
          <a:srcRect/>
          <a:stretch>
            <a:fillRect/>
          </a:stretch>
        </p:blipFill>
        <p:spPr>
          <a:xfrm>
            <a:off x="-25354" y="1412776"/>
            <a:ext cx="9144000" cy="5787024"/>
          </a:xfrm>
          <a:noFill/>
        </p:spPr>
      </p:pic>
      <p:sp>
        <p:nvSpPr>
          <p:cNvPr id="2" name="Prostokąt 1">
            <a:extLst>
              <a:ext uri="{FF2B5EF4-FFF2-40B4-BE49-F238E27FC236}">
                <a16:creationId xmlns:a16="http://schemas.microsoft.com/office/drawing/2014/main" id="{98DA9DD5-3340-4AF6-BDE3-8EF724086B68}"/>
              </a:ext>
            </a:extLst>
          </p:cNvPr>
          <p:cNvSpPr/>
          <p:nvPr/>
        </p:nvSpPr>
        <p:spPr>
          <a:xfrm>
            <a:off x="6444208" y="6373249"/>
            <a:ext cx="2550698" cy="4001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pl-PL" sz="2000" b="1" i="0" u="none" strike="noStrike" kern="0" cap="none" spc="0" normalizeH="0" baseline="0" noProof="0" dirty="0">
                <a:ln>
                  <a:noFill/>
                </a:ln>
                <a:solidFill>
                  <a:srgbClr val="000000"/>
                </a:solidFill>
                <a:effectLst/>
                <a:uLnTx/>
                <a:uFillTx/>
                <a:latin typeface="Arial"/>
                <a:ea typeface="+mn-ea"/>
                <a:cs typeface="Times New Roman" charset="0"/>
              </a:rPr>
              <a:t>(Karaguannis 2014)</a:t>
            </a:r>
            <a:endParaRPr kumimoji="0" lang="pl-PL" sz="2000" b="0"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PRZYJĘCIE PACJENTA</a:t>
            </a:r>
            <a:endParaRPr lang="pl-PL" sz="4000" b="1" dirty="0"/>
          </a:p>
        </p:txBody>
      </p:sp>
      <p:pic>
        <p:nvPicPr>
          <p:cNvPr id="4" name="Symbol zastępczy zawartości 3">
            <a:extLst>
              <a:ext uri="{FF2B5EF4-FFF2-40B4-BE49-F238E27FC236}">
                <a16:creationId xmlns:a16="http://schemas.microsoft.com/office/drawing/2014/main" id="{63DAD6F6-2EC4-4063-98B6-6FC90D835D63}"/>
              </a:ext>
            </a:extLst>
          </p:cNvPr>
          <p:cNvPicPr>
            <a:picLocks noGrp="1" noChangeAspect="1"/>
          </p:cNvPicPr>
          <p:nvPr>
            <p:ph idx="1"/>
          </p:nvPr>
        </p:nvPicPr>
        <p:blipFill>
          <a:blip r:embed="rId3"/>
          <a:stretch>
            <a:fillRect/>
          </a:stretch>
        </p:blipFill>
        <p:spPr>
          <a:xfrm>
            <a:off x="685801" y="1633031"/>
            <a:ext cx="7772400" cy="4811138"/>
          </a:xfrm>
          <a:prstGeom prst="rect">
            <a:avLst/>
          </a:prstGeom>
        </p:spPr>
      </p:pic>
    </p:spTree>
    <p:extLst>
      <p:ext uri="{BB962C8B-B14F-4D97-AF65-F5344CB8AC3E}">
        <p14:creationId xmlns:p14="http://schemas.microsoft.com/office/powerpoint/2010/main" val="403641801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ZGŁOSZENIE PACJENTA</a:t>
            </a:r>
            <a:endParaRPr lang="pl-PL" sz="4000" b="1" dirty="0"/>
          </a:p>
        </p:txBody>
      </p:sp>
      <p:pic>
        <p:nvPicPr>
          <p:cNvPr id="5" name="Symbol zastępczy zawartości 4">
            <a:extLst>
              <a:ext uri="{FF2B5EF4-FFF2-40B4-BE49-F238E27FC236}">
                <a16:creationId xmlns:a16="http://schemas.microsoft.com/office/drawing/2014/main" id="{B50136C5-230E-4700-AEB9-7A294E0DA63A}"/>
              </a:ext>
            </a:extLst>
          </p:cNvPr>
          <p:cNvPicPr>
            <a:picLocks noGrp="1" noChangeAspect="1"/>
          </p:cNvPicPr>
          <p:nvPr>
            <p:ph idx="1"/>
          </p:nvPr>
        </p:nvPicPr>
        <p:blipFill>
          <a:blip r:embed="rId3"/>
          <a:stretch>
            <a:fillRect/>
          </a:stretch>
        </p:blipFill>
        <p:spPr>
          <a:xfrm>
            <a:off x="471694" y="1772816"/>
            <a:ext cx="8132754" cy="4494070"/>
          </a:xfrm>
          <a:prstGeom prst="rect">
            <a:avLst/>
          </a:prstGeom>
        </p:spPr>
      </p:pic>
    </p:spTree>
    <p:extLst>
      <p:ext uri="{BB962C8B-B14F-4D97-AF65-F5344CB8AC3E}">
        <p14:creationId xmlns:p14="http://schemas.microsoft.com/office/powerpoint/2010/main" val="107969242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ARKUSZ PIERWSZEJ POMOCY</a:t>
            </a:r>
            <a:endParaRPr lang="pl-PL" sz="4000" b="1" dirty="0"/>
          </a:p>
        </p:txBody>
      </p:sp>
      <p:sp>
        <p:nvSpPr>
          <p:cNvPr id="3" name="Symbol zastępczy zawartości 2">
            <a:extLst>
              <a:ext uri="{FF2B5EF4-FFF2-40B4-BE49-F238E27FC236}">
                <a16:creationId xmlns:a16="http://schemas.microsoft.com/office/drawing/2014/main" id="{EFF80A10-F6B6-4CC9-B550-79010A395BA8}"/>
              </a:ext>
            </a:extLst>
          </p:cNvPr>
          <p:cNvSpPr>
            <a:spLocks noGrp="1"/>
          </p:cNvSpPr>
          <p:nvPr>
            <p:ph idx="1"/>
          </p:nvPr>
        </p:nvSpPr>
        <p:spPr/>
        <p:txBody>
          <a:bodyPr/>
          <a:lstStyle/>
          <a:p>
            <a:endParaRPr lang="pl-PL" dirty="0"/>
          </a:p>
        </p:txBody>
      </p:sp>
      <p:graphicFrame>
        <p:nvGraphicFramePr>
          <p:cNvPr id="7" name="Object 4">
            <a:extLst>
              <a:ext uri="{FF2B5EF4-FFF2-40B4-BE49-F238E27FC236}">
                <a16:creationId xmlns:a16="http://schemas.microsoft.com/office/drawing/2014/main" id="{1F9886CE-BC06-4D87-9CAC-7B7CC4C8C771}"/>
              </a:ext>
            </a:extLst>
          </p:cNvPr>
          <p:cNvGraphicFramePr>
            <a:graphicFrameLocks noChangeAspect="1"/>
          </p:cNvGraphicFramePr>
          <p:nvPr/>
        </p:nvGraphicFramePr>
        <p:xfrm>
          <a:off x="179512" y="1556792"/>
          <a:ext cx="8641932" cy="4765600"/>
        </p:xfrm>
        <a:graphic>
          <a:graphicData uri="http://schemas.openxmlformats.org/presentationml/2006/ole">
            <mc:AlternateContent xmlns:mc="http://schemas.openxmlformats.org/markup-compatibility/2006">
              <mc:Choice xmlns:v="urn:schemas-microsoft-com:vml" Requires="v">
                <p:oleObj spid="_x0000_s4098" name="Fotografia Photo Editor" r:id="rId4" imgW="5125165" imgH="3095238" progId="MSPhotoEd.3">
                  <p:embed/>
                </p:oleObj>
              </mc:Choice>
              <mc:Fallback>
                <p:oleObj name="Fotografia Photo Editor" r:id="rId4" imgW="5125165" imgH="3095238" progId="MSPhotoEd.3">
                  <p:embed/>
                  <p:pic>
                    <p:nvPicPr>
                      <p:cNvPr id="7" name="Object 4">
                        <a:extLst>
                          <a:ext uri="{FF2B5EF4-FFF2-40B4-BE49-F238E27FC236}">
                            <a16:creationId xmlns:a16="http://schemas.microsoft.com/office/drawing/2014/main" id="{1F9886CE-BC06-4D87-9CAC-7B7CC4C8C7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512" y="1556792"/>
                        <a:ext cx="8641932" cy="4765600"/>
                      </a:xfrm>
                      <a:prstGeom prst="rect">
                        <a:avLst/>
                      </a:prstGeom>
                      <a:noFill/>
                    </p:spPr>
                  </p:pic>
                </p:oleObj>
              </mc:Fallback>
            </mc:AlternateContent>
          </a:graphicData>
        </a:graphic>
      </p:graphicFrame>
    </p:spTree>
    <p:extLst>
      <p:ext uri="{BB962C8B-B14F-4D97-AF65-F5344CB8AC3E}">
        <p14:creationId xmlns:p14="http://schemas.microsoft.com/office/powerpoint/2010/main" val="317200869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PRZYJĘCIE NA ODDZIAŁ</a:t>
            </a:r>
            <a:endParaRPr lang="pl-PL" sz="4000" b="1" dirty="0"/>
          </a:p>
        </p:txBody>
      </p:sp>
      <p:sp>
        <p:nvSpPr>
          <p:cNvPr id="3" name="Symbol zastępczy zawartości 2">
            <a:extLst>
              <a:ext uri="{FF2B5EF4-FFF2-40B4-BE49-F238E27FC236}">
                <a16:creationId xmlns:a16="http://schemas.microsoft.com/office/drawing/2014/main" id="{EFF80A10-F6B6-4CC9-B550-79010A395BA8}"/>
              </a:ext>
            </a:extLst>
          </p:cNvPr>
          <p:cNvSpPr>
            <a:spLocks noGrp="1"/>
          </p:cNvSpPr>
          <p:nvPr>
            <p:ph idx="1"/>
          </p:nvPr>
        </p:nvSpPr>
        <p:spPr/>
        <p:txBody>
          <a:bodyPr/>
          <a:lstStyle/>
          <a:p>
            <a:endParaRPr lang="pl-PL" dirty="0"/>
          </a:p>
        </p:txBody>
      </p:sp>
      <p:pic>
        <p:nvPicPr>
          <p:cNvPr id="2" name="Obraz 1">
            <a:extLst>
              <a:ext uri="{FF2B5EF4-FFF2-40B4-BE49-F238E27FC236}">
                <a16:creationId xmlns:a16="http://schemas.microsoft.com/office/drawing/2014/main" id="{08E7BB16-4727-4B48-9165-74E531BB1964}"/>
              </a:ext>
            </a:extLst>
          </p:cNvPr>
          <p:cNvPicPr>
            <a:picLocks noChangeAspect="1"/>
          </p:cNvPicPr>
          <p:nvPr/>
        </p:nvPicPr>
        <p:blipFill>
          <a:blip r:embed="rId3"/>
          <a:stretch>
            <a:fillRect/>
          </a:stretch>
        </p:blipFill>
        <p:spPr>
          <a:xfrm>
            <a:off x="204435" y="1472092"/>
            <a:ext cx="8688046" cy="4981244"/>
          </a:xfrm>
          <a:prstGeom prst="rect">
            <a:avLst/>
          </a:prstGeom>
        </p:spPr>
      </p:pic>
    </p:spTree>
    <p:extLst>
      <p:ext uri="{BB962C8B-B14F-4D97-AF65-F5344CB8AC3E}">
        <p14:creationId xmlns:p14="http://schemas.microsoft.com/office/powerpoint/2010/main" val="13883381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Symbol zastępczy numeru slajdu 5"/>
          <p:cNvSpPr>
            <a:spLocks noGrp="1"/>
          </p:cNvSpPr>
          <p:nvPr>
            <p:ph type="sldNum" sz="quarter" idx="12"/>
          </p:nvPr>
        </p:nvSpPr>
        <p:spPr>
          <a:noFill/>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F966DA3-641A-448B-8B28-27F37F0026DF}"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268" name="Rectangle 2"/>
          <p:cNvSpPr>
            <a:spLocks noGrp="1" noChangeArrowheads="1"/>
          </p:cNvSpPr>
          <p:nvPr>
            <p:ph type="title"/>
          </p:nvPr>
        </p:nvSpPr>
        <p:spPr>
          <a:xfrm>
            <a:off x="0" y="0"/>
            <a:ext cx="9144000" cy="1143000"/>
          </a:xfrm>
          <a:solidFill>
            <a:schemeClr val="accent1">
              <a:lumMod val="40000"/>
              <a:lumOff val="60000"/>
            </a:schemeClr>
          </a:solidFill>
        </p:spPr>
        <p:txBody>
          <a:bodyPr/>
          <a:lstStyle/>
          <a:p>
            <a:r>
              <a:rPr lang="pl-PL" sz="4000" b="1" dirty="0">
                <a:solidFill>
                  <a:srgbClr val="081D58"/>
                </a:solidFill>
                <a:effectLst>
                  <a:outerShdw blurRad="38100" dist="38100" dir="2700000" algn="tl">
                    <a:srgbClr val="C0C0C0"/>
                  </a:outerShdw>
                </a:effectLst>
              </a:rPr>
              <a:t>DIAGNOSTYKA PACJENTA</a:t>
            </a:r>
            <a:endParaRPr lang="pl-PL" sz="4000" b="1" dirty="0"/>
          </a:p>
        </p:txBody>
      </p:sp>
      <p:sp>
        <p:nvSpPr>
          <p:cNvPr id="3" name="Symbol zastępczy zawartości 2">
            <a:extLst>
              <a:ext uri="{FF2B5EF4-FFF2-40B4-BE49-F238E27FC236}">
                <a16:creationId xmlns:a16="http://schemas.microsoft.com/office/drawing/2014/main" id="{EFF80A10-F6B6-4CC9-B550-79010A395BA8}"/>
              </a:ext>
            </a:extLst>
          </p:cNvPr>
          <p:cNvSpPr>
            <a:spLocks noGrp="1"/>
          </p:cNvSpPr>
          <p:nvPr>
            <p:ph idx="1"/>
          </p:nvPr>
        </p:nvSpPr>
        <p:spPr/>
        <p:txBody>
          <a:bodyPr/>
          <a:lstStyle/>
          <a:p>
            <a:endParaRPr lang="pl-PL" dirty="0"/>
          </a:p>
        </p:txBody>
      </p:sp>
      <p:pic>
        <p:nvPicPr>
          <p:cNvPr id="4" name="Obraz 3">
            <a:extLst>
              <a:ext uri="{FF2B5EF4-FFF2-40B4-BE49-F238E27FC236}">
                <a16:creationId xmlns:a16="http://schemas.microsoft.com/office/drawing/2014/main" id="{F7D917C3-7B9D-4BB8-93BD-8CFA518A11C4}"/>
              </a:ext>
            </a:extLst>
          </p:cNvPr>
          <p:cNvPicPr>
            <a:picLocks noChangeAspect="1"/>
          </p:cNvPicPr>
          <p:nvPr/>
        </p:nvPicPr>
        <p:blipFill>
          <a:blip r:embed="rId3"/>
          <a:stretch>
            <a:fillRect/>
          </a:stretch>
        </p:blipFill>
        <p:spPr>
          <a:xfrm>
            <a:off x="243704" y="1412776"/>
            <a:ext cx="8504759" cy="5040560"/>
          </a:xfrm>
          <a:prstGeom prst="rect">
            <a:avLst/>
          </a:prstGeom>
        </p:spPr>
      </p:pic>
    </p:spTree>
    <p:extLst>
      <p:ext uri="{BB962C8B-B14F-4D97-AF65-F5344CB8AC3E}">
        <p14:creationId xmlns:p14="http://schemas.microsoft.com/office/powerpoint/2010/main" val="165856949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174" y="58730"/>
            <a:ext cx="9144000" cy="1143000"/>
          </a:xfrm>
          <a:solidFill>
            <a:schemeClr val="accent1">
              <a:lumMod val="40000"/>
              <a:lumOff val="60000"/>
            </a:schemeClr>
          </a:solidFill>
        </p:spPr>
        <p:txBody>
          <a:bodyPr/>
          <a:lstStyle/>
          <a:p>
            <a:r>
              <a:rPr lang="pl-PL" sz="4000" b="1" dirty="0"/>
              <a:t>ZAGROŻENIA ERGONOMICZNE </a:t>
            </a:r>
          </a:p>
        </p:txBody>
      </p:sp>
      <p:sp>
        <p:nvSpPr>
          <p:cNvPr id="89092" name="Rectangle 4"/>
          <p:cNvSpPr>
            <a:spLocks noChangeArrowheads="1"/>
          </p:cNvSpPr>
          <p:nvPr/>
        </p:nvSpPr>
        <p:spPr bwMode="auto">
          <a:xfrm>
            <a:off x="172675" y="4271655"/>
            <a:ext cx="8521700" cy="1605617"/>
          </a:xfrm>
          <a:prstGeom prst="rect">
            <a:avLst/>
          </a:prstGeom>
          <a:solidFill>
            <a:srgbClr val="CCFFCC"/>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Nieprzystosowanie warunków pracy na danym stanowisku do konkretnego pracownika, co powoduje ryzyko powstania.</a:t>
            </a:r>
          </a:p>
          <a:p>
            <a:pPr marL="0" marR="0" lvl="0" indent="0" algn="r" defTabSz="914400" rtl="0" eaLnBrk="0" fontAlgn="base" latinLnBrk="0" hangingPunct="0">
              <a:lnSpc>
                <a:spcPct val="100000"/>
              </a:lnSpc>
              <a:spcBef>
                <a:spcPct val="2000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(Horst W. 2004)</a:t>
            </a:r>
          </a:p>
        </p:txBody>
      </p:sp>
      <p:sp>
        <p:nvSpPr>
          <p:cNvPr id="89093" name="Rectangle 5"/>
          <p:cNvSpPr>
            <a:spLocks noChangeArrowheads="1"/>
          </p:cNvSpPr>
          <p:nvPr/>
        </p:nvSpPr>
        <p:spPr bwMode="auto">
          <a:xfrm>
            <a:off x="0" y="1891737"/>
            <a:ext cx="8917910" cy="1727201"/>
          </a:xfrm>
          <a:prstGeom prst="rect">
            <a:avLst/>
          </a:prstGeom>
          <a:solidFill>
            <a:srgbClr val="CCFFFF"/>
          </a:solidFill>
          <a:ln w="9525">
            <a:noFill/>
            <a:miter lim="800000"/>
            <a:headEnd/>
            <a:tailEnd/>
          </a:ln>
          <a:effectLst/>
        </p:spPr>
        <p:txBody>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pl-PL" sz="2400" b="1" i="0" u="sng" strike="noStrike" kern="1200" cap="none" spc="0" normalizeH="0" baseline="0" noProof="0" dirty="0">
                <a:ln>
                  <a:noFill/>
                </a:ln>
                <a:solidFill>
                  <a:srgbClr val="000000"/>
                </a:solidFill>
                <a:effectLst/>
                <a:uLnTx/>
                <a:uFillTx/>
                <a:latin typeface="Arial" charset="0"/>
                <a:ea typeface="+mn-ea"/>
                <a:cs typeface="+mn-cs"/>
              </a:rPr>
              <a:t>Ergonomiczne czynniki ryzyka</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 to zagrożenia spowodowane  nieprzystosowaniem parametrów technicznych stanowiska pracy i procesu pracy do możliwości fizycznych konkretnego człowieka</a:t>
            </a:r>
            <a:r>
              <a:rPr kumimoji="0" lang="pl-PL" sz="2800" b="1" i="0" u="none" strike="noStrike" kern="1200" cap="none" spc="0" normalizeH="0" baseline="0" noProof="0" dirty="0">
                <a:ln>
                  <a:noFill/>
                </a:ln>
                <a:solidFill>
                  <a:srgbClr val="000000"/>
                </a:solidFill>
                <a:effectLst/>
                <a:uLnTx/>
                <a:uFillTx/>
                <a:latin typeface="Arial" charset="0"/>
                <a:ea typeface="+mn-ea"/>
                <a:cs typeface="+mn-cs"/>
              </a:rPr>
              <a:t>.</a:t>
            </a:r>
            <a:endParaRPr kumimoji="0" lang="pl-PL" sz="2800" b="0"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endParaRPr kumimoji="0" lang="pl-PL" sz="2800" b="1" i="0" u="none" strike="noStrike" kern="1200" cap="none" spc="0" normalizeH="0" baseline="0" noProof="0" dirty="0">
              <a:ln>
                <a:noFill/>
              </a:ln>
              <a:solidFill>
                <a:srgbClr val="000000"/>
              </a:solidFill>
              <a:effectLst/>
              <a:uLnTx/>
              <a:uFillTx/>
              <a:latin typeface="Arial" charset="0"/>
              <a:ea typeface="+mn-ea"/>
              <a:cs typeface="+mn-c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ymbol zastępczy numeru slajdu 6"/>
          <p:cNvSpPr>
            <a:spLocks noGrp="1"/>
          </p:cNvSpPr>
          <p:nvPr>
            <p:ph type="sldNum" sz="quarter" idx="12"/>
          </p:nvPr>
        </p:nvSpPr>
        <p:spPr/>
        <p:txBody>
          <a:bodyPr/>
          <a:lstStyle/>
          <a:p>
            <a:fld id="{EEB4A2DF-FD1A-48BC-A1D9-DC4378A7E2EC}" type="slidenum">
              <a:rPr lang="pl-PL"/>
              <a:pPr/>
              <a:t>14</a:t>
            </a:fld>
            <a:endParaRPr lang="pl-PL"/>
          </a:p>
        </p:txBody>
      </p:sp>
      <p:sp>
        <p:nvSpPr>
          <p:cNvPr id="4098" name="Rectangle 2"/>
          <p:cNvSpPr>
            <a:spLocks noGrp="1" noChangeArrowheads="1"/>
          </p:cNvSpPr>
          <p:nvPr>
            <p:ph type="title"/>
          </p:nvPr>
        </p:nvSpPr>
        <p:spPr>
          <a:xfrm>
            <a:off x="0" y="260352"/>
            <a:ext cx="9144000" cy="1008063"/>
          </a:xfrm>
          <a:solidFill>
            <a:srgbClr val="FFFF99"/>
          </a:solidFill>
          <a:ln/>
        </p:spPr>
        <p:txBody>
          <a:bodyPr/>
          <a:lstStyle/>
          <a:p>
            <a:r>
              <a:rPr lang="pl-PL" sz="4000" b="1" dirty="0"/>
              <a:t>ZAGROŻENIA PRZY MONITORACH </a:t>
            </a:r>
          </a:p>
        </p:txBody>
      </p:sp>
      <p:sp>
        <p:nvSpPr>
          <p:cNvPr id="4099" name="Rectangle 3"/>
          <p:cNvSpPr>
            <a:spLocks noGrp="1" noChangeArrowheads="1"/>
          </p:cNvSpPr>
          <p:nvPr>
            <p:ph type="body" sz="half" idx="1"/>
          </p:nvPr>
        </p:nvSpPr>
        <p:spPr>
          <a:xfrm>
            <a:off x="468315" y="3284538"/>
            <a:ext cx="6408737" cy="431800"/>
          </a:xfrm>
        </p:spPr>
        <p:txBody>
          <a:bodyPr/>
          <a:lstStyle/>
          <a:p>
            <a:pPr>
              <a:lnSpc>
                <a:spcPct val="90000"/>
              </a:lnSpc>
            </a:pPr>
            <a:r>
              <a:rPr lang="pl-PL" sz="2400" b="1"/>
              <a:t>Dolegliwości mięśniowo-szkieletowe</a:t>
            </a:r>
          </a:p>
          <a:p>
            <a:pPr>
              <a:lnSpc>
                <a:spcPct val="90000"/>
              </a:lnSpc>
              <a:buFontTx/>
              <a:buNone/>
            </a:pPr>
            <a:endParaRPr lang="pl-PL" sz="2400" b="1"/>
          </a:p>
          <a:p>
            <a:pPr>
              <a:lnSpc>
                <a:spcPct val="90000"/>
              </a:lnSpc>
              <a:buFontTx/>
              <a:buNone/>
            </a:pPr>
            <a:endParaRPr lang="pl-PL" sz="2800" b="1"/>
          </a:p>
          <a:p>
            <a:pPr>
              <a:lnSpc>
                <a:spcPct val="90000"/>
              </a:lnSpc>
              <a:buFontTx/>
              <a:buNone/>
            </a:pPr>
            <a:endParaRPr lang="pl-PL" sz="2800" b="1"/>
          </a:p>
          <a:p>
            <a:pPr>
              <a:lnSpc>
                <a:spcPct val="90000"/>
              </a:lnSpc>
              <a:buFontTx/>
              <a:buNone/>
            </a:pPr>
            <a:endParaRPr lang="pl-PL" sz="2800"/>
          </a:p>
          <a:p>
            <a:pPr>
              <a:lnSpc>
                <a:spcPct val="90000"/>
              </a:lnSpc>
            </a:pPr>
            <a:endParaRPr lang="pl-PL" sz="2800" b="1"/>
          </a:p>
          <a:p>
            <a:pPr>
              <a:lnSpc>
                <a:spcPct val="90000"/>
              </a:lnSpc>
              <a:buFontTx/>
              <a:buNone/>
            </a:pPr>
            <a:endParaRPr lang="pl-PL" sz="2800" b="1"/>
          </a:p>
          <a:p>
            <a:pPr>
              <a:lnSpc>
                <a:spcPct val="90000"/>
              </a:lnSpc>
              <a:buFontTx/>
              <a:buNone/>
            </a:pPr>
            <a:endParaRPr lang="pl-PL" sz="2800" b="1"/>
          </a:p>
          <a:p>
            <a:pPr>
              <a:lnSpc>
                <a:spcPct val="90000"/>
              </a:lnSpc>
              <a:buFontTx/>
              <a:buNone/>
            </a:pPr>
            <a:endParaRPr lang="pl-PL" sz="2800" b="1"/>
          </a:p>
          <a:p>
            <a:pPr>
              <a:lnSpc>
                <a:spcPct val="90000"/>
              </a:lnSpc>
              <a:buFontTx/>
              <a:buNone/>
            </a:pPr>
            <a:endParaRPr lang="pl-PL" sz="2800" b="1"/>
          </a:p>
          <a:p>
            <a:pPr>
              <a:lnSpc>
                <a:spcPct val="90000"/>
              </a:lnSpc>
              <a:buFontTx/>
              <a:buNone/>
            </a:pPr>
            <a:endParaRPr lang="pl-PL" sz="2800"/>
          </a:p>
          <a:p>
            <a:pPr>
              <a:lnSpc>
                <a:spcPct val="90000"/>
              </a:lnSpc>
              <a:buFontTx/>
              <a:buNone/>
            </a:pPr>
            <a:endParaRPr lang="pl-PL" sz="2800"/>
          </a:p>
          <a:p>
            <a:pPr>
              <a:lnSpc>
                <a:spcPct val="90000"/>
              </a:lnSpc>
            </a:pPr>
            <a:endParaRPr lang="pl-PL"/>
          </a:p>
          <a:p>
            <a:pPr>
              <a:lnSpc>
                <a:spcPct val="90000"/>
              </a:lnSpc>
            </a:pPr>
            <a:endParaRPr lang="pl-PL"/>
          </a:p>
        </p:txBody>
      </p:sp>
      <p:pic>
        <p:nvPicPr>
          <p:cNvPr id="4101" name="Picture 5" descr="60"/>
          <p:cNvPicPr>
            <a:picLocks noGrp="1" noChangeAspect="1" noChangeArrowheads="1" noCrop="1"/>
          </p:cNvPicPr>
          <p:nvPr>
            <p:ph sz="half" idx="2"/>
          </p:nvPr>
        </p:nvPicPr>
        <p:blipFill>
          <a:blip r:embed="rId2" cstate="print"/>
          <a:srcRect/>
          <a:stretch>
            <a:fillRect/>
          </a:stretch>
        </p:blipFill>
        <p:spPr>
          <a:xfrm>
            <a:off x="7380290" y="4868863"/>
            <a:ext cx="1381125" cy="1439862"/>
          </a:xfrm>
          <a:noFill/>
          <a:ln/>
        </p:spPr>
      </p:pic>
      <p:sp>
        <p:nvSpPr>
          <p:cNvPr id="4109" name="Rectangle 13"/>
          <p:cNvSpPr>
            <a:spLocks noChangeArrowheads="1"/>
          </p:cNvSpPr>
          <p:nvPr/>
        </p:nvSpPr>
        <p:spPr bwMode="auto">
          <a:xfrm>
            <a:off x="539752" y="5949952"/>
            <a:ext cx="6480175" cy="384175"/>
          </a:xfrm>
          <a:prstGeom prst="rect">
            <a:avLst/>
          </a:prstGeom>
          <a:solidFill>
            <a:srgbClr val="FBF8C3"/>
          </a:solidFill>
          <a:ln w="9525">
            <a:noFill/>
            <a:miter lim="800000"/>
            <a:headEnd/>
            <a:tailEnd/>
          </a:ln>
          <a:effectLst/>
        </p:spPr>
        <p:txBody>
          <a:bodyPr>
            <a:spAutoFit/>
          </a:bodyPr>
          <a:lstStyle/>
          <a:p>
            <a:pPr>
              <a:lnSpc>
                <a:spcPct val="80000"/>
              </a:lnSpc>
              <a:spcBef>
                <a:spcPct val="20000"/>
              </a:spcBef>
              <a:buFontTx/>
              <a:buChar char="•"/>
            </a:pPr>
            <a:r>
              <a:rPr lang="pl-PL" sz="2400" b="1"/>
              <a:t> Poronienia i dolegliwości menstruacyjne</a:t>
            </a:r>
          </a:p>
        </p:txBody>
      </p:sp>
      <p:sp>
        <p:nvSpPr>
          <p:cNvPr id="4110" name="Rectangle 14"/>
          <p:cNvSpPr>
            <a:spLocks noChangeArrowheads="1"/>
          </p:cNvSpPr>
          <p:nvPr/>
        </p:nvSpPr>
        <p:spPr bwMode="auto">
          <a:xfrm>
            <a:off x="539750" y="5229227"/>
            <a:ext cx="6408738" cy="384175"/>
          </a:xfrm>
          <a:prstGeom prst="rect">
            <a:avLst/>
          </a:prstGeom>
          <a:solidFill>
            <a:srgbClr val="FBF8C3"/>
          </a:solidFill>
          <a:ln w="9525">
            <a:noFill/>
            <a:miter lim="800000"/>
            <a:headEnd/>
            <a:tailEnd/>
          </a:ln>
          <a:effectLst/>
        </p:spPr>
        <p:txBody>
          <a:bodyPr>
            <a:spAutoFit/>
          </a:bodyPr>
          <a:lstStyle/>
          <a:p>
            <a:pPr>
              <a:lnSpc>
                <a:spcPct val="80000"/>
              </a:lnSpc>
              <a:spcBef>
                <a:spcPct val="20000"/>
              </a:spcBef>
              <a:buFontTx/>
              <a:buChar char="•"/>
            </a:pPr>
            <a:r>
              <a:rPr lang="pl-PL" sz="2400" b="1"/>
              <a:t> Impotencja</a:t>
            </a:r>
          </a:p>
        </p:txBody>
      </p:sp>
      <p:sp>
        <p:nvSpPr>
          <p:cNvPr id="4111" name="Rectangle 15"/>
          <p:cNvSpPr>
            <a:spLocks noChangeArrowheads="1"/>
          </p:cNvSpPr>
          <p:nvPr/>
        </p:nvSpPr>
        <p:spPr bwMode="auto">
          <a:xfrm>
            <a:off x="539750" y="4652965"/>
            <a:ext cx="6408738" cy="384175"/>
          </a:xfrm>
          <a:prstGeom prst="rect">
            <a:avLst/>
          </a:prstGeom>
          <a:solidFill>
            <a:srgbClr val="FBF8C3"/>
          </a:solidFill>
          <a:ln w="9525">
            <a:noFill/>
            <a:miter lim="800000"/>
            <a:headEnd/>
            <a:tailEnd/>
          </a:ln>
          <a:effectLst/>
        </p:spPr>
        <p:txBody>
          <a:bodyPr>
            <a:spAutoFit/>
          </a:bodyPr>
          <a:lstStyle/>
          <a:p>
            <a:pPr>
              <a:lnSpc>
                <a:spcPct val="80000"/>
              </a:lnSpc>
              <a:spcBef>
                <a:spcPct val="20000"/>
              </a:spcBef>
              <a:buFontTx/>
              <a:buChar char="•"/>
            </a:pPr>
            <a:r>
              <a:rPr lang="pl-PL" sz="2400" b="1"/>
              <a:t> Podrażnienia skóry i alergie</a:t>
            </a:r>
          </a:p>
        </p:txBody>
      </p:sp>
      <p:sp>
        <p:nvSpPr>
          <p:cNvPr id="4112" name="Rectangle 16"/>
          <p:cNvSpPr>
            <a:spLocks noChangeArrowheads="1"/>
          </p:cNvSpPr>
          <p:nvPr/>
        </p:nvSpPr>
        <p:spPr bwMode="auto">
          <a:xfrm>
            <a:off x="468315" y="3933827"/>
            <a:ext cx="6480175" cy="384175"/>
          </a:xfrm>
          <a:prstGeom prst="rect">
            <a:avLst/>
          </a:prstGeom>
          <a:solidFill>
            <a:srgbClr val="FBF8C3"/>
          </a:solidFill>
          <a:ln w="9525">
            <a:noFill/>
            <a:miter lim="800000"/>
            <a:headEnd/>
            <a:tailEnd/>
          </a:ln>
          <a:effectLst/>
        </p:spPr>
        <p:txBody>
          <a:bodyPr>
            <a:spAutoFit/>
          </a:bodyPr>
          <a:lstStyle/>
          <a:p>
            <a:pPr>
              <a:lnSpc>
                <a:spcPct val="80000"/>
              </a:lnSpc>
              <a:spcBef>
                <a:spcPct val="20000"/>
              </a:spcBef>
              <a:buFontTx/>
              <a:buChar char="•"/>
            </a:pPr>
            <a:r>
              <a:rPr lang="pl-PL" sz="2400" b="1"/>
              <a:t> Zaburzenia krążenia</a:t>
            </a:r>
          </a:p>
        </p:txBody>
      </p:sp>
      <p:sp>
        <p:nvSpPr>
          <p:cNvPr id="4113" name="Rectangle 17"/>
          <p:cNvSpPr>
            <a:spLocks noChangeArrowheads="1"/>
          </p:cNvSpPr>
          <p:nvPr/>
        </p:nvSpPr>
        <p:spPr bwMode="auto">
          <a:xfrm>
            <a:off x="468315" y="2565400"/>
            <a:ext cx="6408737" cy="457200"/>
          </a:xfrm>
          <a:prstGeom prst="rect">
            <a:avLst/>
          </a:prstGeom>
          <a:solidFill>
            <a:srgbClr val="FBF8C3"/>
          </a:solidFill>
          <a:ln w="9525">
            <a:noFill/>
            <a:miter lim="800000"/>
            <a:headEnd/>
            <a:tailEnd/>
          </a:ln>
          <a:effectLst/>
        </p:spPr>
        <p:txBody>
          <a:bodyPr>
            <a:spAutoFit/>
          </a:bodyPr>
          <a:lstStyle/>
          <a:p>
            <a:pPr>
              <a:buFontTx/>
              <a:buChar char="•"/>
            </a:pPr>
            <a:r>
              <a:rPr lang="pl-PL" sz="2400" b="1"/>
              <a:t> Zaburzenia widzenia i choroby oczu</a:t>
            </a:r>
          </a:p>
        </p:txBody>
      </p:sp>
      <p:sp>
        <p:nvSpPr>
          <p:cNvPr id="4114" name="Rectangle 18"/>
          <p:cNvSpPr>
            <a:spLocks noChangeArrowheads="1"/>
          </p:cNvSpPr>
          <p:nvPr/>
        </p:nvSpPr>
        <p:spPr bwMode="auto">
          <a:xfrm>
            <a:off x="468315" y="1700213"/>
            <a:ext cx="6408737" cy="457200"/>
          </a:xfrm>
          <a:prstGeom prst="rect">
            <a:avLst/>
          </a:prstGeom>
          <a:solidFill>
            <a:srgbClr val="FBF8C3"/>
          </a:solidFill>
          <a:ln w="9525">
            <a:noFill/>
            <a:miter lim="800000"/>
            <a:headEnd/>
            <a:tailEnd/>
          </a:ln>
          <a:effectLst/>
        </p:spPr>
        <p:txBody>
          <a:bodyPr>
            <a:spAutoFit/>
          </a:bodyPr>
          <a:lstStyle/>
          <a:p>
            <a:pPr>
              <a:buFontTx/>
              <a:buChar char="•"/>
            </a:pPr>
            <a:r>
              <a:rPr lang="pl-PL" sz="2400" b="1"/>
              <a:t> Obciążenia psychiczne</a:t>
            </a:r>
          </a:p>
        </p:txBody>
      </p:sp>
    </p:spTree>
  </p:cSld>
  <p:clrMapOvr>
    <a:masterClrMapping/>
  </p:clrMapOvr>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0" y="21598"/>
            <a:ext cx="9144000" cy="1143000"/>
          </a:xfrm>
          <a:solidFill>
            <a:schemeClr val="accent1">
              <a:lumMod val="40000"/>
              <a:lumOff val="60000"/>
            </a:schemeClr>
          </a:solidFill>
        </p:spPr>
        <p:txBody>
          <a:bodyPr/>
          <a:lstStyle/>
          <a:p>
            <a:r>
              <a:rPr lang="pl-PL" sz="4000" b="1" dirty="0"/>
              <a:t>ZAGROŻENIA ERGONOMICZNE</a:t>
            </a:r>
          </a:p>
        </p:txBody>
      </p:sp>
      <p:grpSp>
        <p:nvGrpSpPr>
          <p:cNvPr id="7" name="Organization Chart 32"/>
          <p:cNvGrpSpPr>
            <a:grpSpLocks noChangeAspect="1"/>
          </p:cNvGrpSpPr>
          <p:nvPr/>
        </p:nvGrpSpPr>
        <p:grpSpPr bwMode="auto">
          <a:xfrm>
            <a:off x="357158" y="1412776"/>
            <a:ext cx="8501122" cy="4824536"/>
            <a:chOff x="279" y="1246"/>
            <a:chExt cx="5903" cy="720"/>
          </a:xfrm>
        </p:grpSpPr>
        <p:cxnSp>
          <p:nvCxnSpPr>
            <p:cNvPr id="73762" name="_s73762"/>
            <p:cNvCxnSpPr>
              <a:cxnSpLocks noChangeShapeType="1"/>
              <a:stCxn id="20" idx="0"/>
              <a:endCxn id="14" idx="2"/>
            </p:cNvCxnSpPr>
            <p:nvPr/>
          </p:nvCxnSpPr>
          <p:spPr bwMode="auto">
            <a:xfrm rot="16200000" flipV="1">
              <a:off x="4443" y="371"/>
              <a:ext cx="144" cy="2470"/>
            </a:xfrm>
            <a:prstGeom prst="bentConnector3">
              <a:avLst>
                <a:gd name="adj1" fmla="val 50000"/>
              </a:avLst>
            </a:prstGeom>
            <a:noFill/>
            <a:ln w="28575">
              <a:solidFill>
                <a:schemeClr val="tx1"/>
              </a:solidFill>
              <a:miter lim="800000"/>
              <a:headEnd/>
              <a:tailEnd/>
            </a:ln>
          </p:spPr>
        </p:cxnSp>
        <p:cxnSp>
          <p:nvCxnSpPr>
            <p:cNvPr id="73763" name="_s73763"/>
            <p:cNvCxnSpPr>
              <a:cxnSpLocks noChangeShapeType="1"/>
              <a:stCxn id="19" idx="0"/>
              <a:endCxn id="14" idx="2"/>
            </p:cNvCxnSpPr>
            <p:nvPr/>
          </p:nvCxnSpPr>
          <p:spPr bwMode="auto">
            <a:xfrm rot="16200000" flipV="1">
              <a:off x="3940" y="875"/>
              <a:ext cx="144" cy="1463"/>
            </a:xfrm>
            <a:prstGeom prst="bentConnector3">
              <a:avLst>
                <a:gd name="adj1" fmla="val 50000"/>
              </a:avLst>
            </a:prstGeom>
            <a:noFill/>
            <a:ln w="28575">
              <a:solidFill>
                <a:schemeClr val="tx1"/>
              </a:solidFill>
              <a:miter lim="800000"/>
              <a:headEnd/>
              <a:tailEnd/>
            </a:ln>
          </p:spPr>
        </p:cxnSp>
        <p:cxnSp>
          <p:nvCxnSpPr>
            <p:cNvPr id="73764" name="_s73764"/>
            <p:cNvCxnSpPr>
              <a:cxnSpLocks noChangeShapeType="1"/>
              <a:stCxn id="18" idx="0"/>
              <a:endCxn id="14" idx="2"/>
            </p:cNvCxnSpPr>
            <p:nvPr/>
          </p:nvCxnSpPr>
          <p:spPr bwMode="auto">
            <a:xfrm rot="16200000" flipV="1">
              <a:off x="3436" y="1379"/>
              <a:ext cx="144" cy="455"/>
            </a:xfrm>
            <a:prstGeom prst="bentConnector3">
              <a:avLst>
                <a:gd name="adj1" fmla="val 50000"/>
              </a:avLst>
            </a:prstGeom>
            <a:noFill/>
            <a:ln w="28575">
              <a:solidFill>
                <a:schemeClr val="tx1"/>
              </a:solidFill>
              <a:miter lim="800000"/>
              <a:headEnd/>
              <a:tailEnd/>
            </a:ln>
          </p:spPr>
        </p:cxnSp>
        <p:cxnSp>
          <p:nvCxnSpPr>
            <p:cNvPr id="73765" name="_s73765"/>
            <p:cNvCxnSpPr>
              <a:cxnSpLocks noChangeShapeType="1"/>
              <a:stCxn id="17" idx="0"/>
              <a:endCxn id="14" idx="2"/>
            </p:cNvCxnSpPr>
            <p:nvPr/>
          </p:nvCxnSpPr>
          <p:spPr bwMode="auto">
            <a:xfrm rot="5400000" flipH="1" flipV="1">
              <a:off x="2932" y="1329"/>
              <a:ext cx="144" cy="553"/>
            </a:xfrm>
            <a:prstGeom prst="bentConnector3">
              <a:avLst>
                <a:gd name="adj1" fmla="val 50000"/>
              </a:avLst>
            </a:prstGeom>
            <a:noFill/>
            <a:ln w="28575">
              <a:solidFill>
                <a:schemeClr val="tx1"/>
              </a:solidFill>
              <a:miter lim="800000"/>
              <a:headEnd/>
              <a:tailEnd/>
            </a:ln>
          </p:spPr>
        </p:cxnSp>
        <p:cxnSp>
          <p:nvCxnSpPr>
            <p:cNvPr id="73766" name="_s73766"/>
            <p:cNvCxnSpPr>
              <a:cxnSpLocks noChangeShapeType="1"/>
              <a:stCxn id="16" idx="0"/>
              <a:endCxn id="14" idx="2"/>
            </p:cNvCxnSpPr>
            <p:nvPr/>
          </p:nvCxnSpPr>
          <p:spPr bwMode="auto">
            <a:xfrm rot="5400000" flipH="1" flipV="1">
              <a:off x="2428" y="825"/>
              <a:ext cx="144" cy="1561"/>
            </a:xfrm>
            <a:prstGeom prst="bentConnector3">
              <a:avLst>
                <a:gd name="adj1" fmla="val 50000"/>
              </a:avLst>
            </a:prstGeom>
            <a:noFill/>
            <a:ln w="28575">
              <a:solidFill>
                <a:schemeClr val="tx1"/>
              </a:solidFill>
              <a:miter lim="800000"/>
              <a:headEnd/>
              <a:tailEnd/>
            </a:ln>
          </p:spPr>
        </p:cxnSp>
        <p:cxnSp>
          <p:nvCxnSpPr>
            <p:cNvPr id="73767" name="_s73767"/>
            <p:cNvCxnSpPr>
              <a:cxnSpLocks noChangeShapeType="1"/>
              <a:stCxn id="15" idx="0"/>
              <a:endCxn id="14" idx="2"/>
            </p:cNvCxnSpPr>
            <p:nvPr/>
          </p:nvCxnSpPr>
          <p:spPr bwMode="auto">
            <a:xfrm rot="5400000" flipH="1" flipV="1">
              <a:off x="1924" y="321"/>
              <a:ext cx="144" cy="2569"/>
            </a:xfrm>
            <a:prstGeom prst="bentConnector3">
              <a:avLst>
                <a:gd name="adj1" fmla="val 50000"/>
              </a:avLst>
            </a:prstGeom>
            <a:noFill/>
            <a:ln w="28575">
              <a:solidFill>
                <a:schemeClr val="tx1"/>
              </a:solidFill>
              <a:miter lim="800000"/>
              <a:headEnd/>
              <a:tailEnd/>
            </a:ln>
          </p:spPr>
        </p:cxnSp>
        <p:sp>
          <p:nvSpPr>
            <p:cNvPr id="14" name="_s73768"/>
            <p:cNvSpPr>
              <a:spLocks noChangeArrowheads="1"/>
            </p:cNvSpPr>
            <p:nvPr/>
          </p:nvSpPr>
          <p:spPr bwMode="auto">
            <a:xfrm>
              <a:off x="2214" y="1246"/>
              <a:ext cx="2133" cy="288"/>
            </a:xfrm>
            <a:prstGeom prst="roundRect">
              <a:avLst>
                <a:gd name="adj" fmla="val 16667"/>
              </a:avLst>
            </a:prstGeom>
            <a:solidFill>
              <a:srgbClr val="FFFFFF"/>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ZAGROŻENIA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ERGONOMICZNE</a:t>
              </a:r>
            </a:p>
          </p:txBody>
        </p:sp>
        <p:sp>
          <p:nvSpPr>
            <p:cNvPr id="15" name="_s73769"/>
            <p:cNvSpPr>
              <a:spLocks noChangeArrowheads="1"/>
            </p:cNvSpPr>
            <p:nvPr/>
          </p:nvSpPr>
          <p:spPr bwMode="auto">
            <a:xfrm>
              <a:off x="279"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pl-PL" sz="1400" b="1"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NIENATURALNE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POZYCJE</a:t>
              </a:r>
            </a:p>
          </p:txBody>
        </p:sp>
        <p:sp>
          <p:nvSpPr>
            <p:cNvPr id="16" name="_s73770"/>
            <p:cNvSpPr>
              <a:spLocks noChangeArrowheads="1"/>
            </p:cNvSpPr>
            <p:nvPr/>
          </p:nvSpPr>
          <p:spPr bwMode="auto">
            <a:xfrm>
              <a:off x="1287"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NIENATURALNE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RUCHY</a:t>
              </a:r>
            </a:p>
          </p:txBody>
        </p:sp>
        <p:sp>
          <p:nvSpPr>
            <p:cNvPr id="17" name="_s73771"/>
            <p:cNvSpPr>
              <a:spLocks noChangeArrowheads="1"/>
            </p:cNvSpPr>
            <p:nvPr/>
          </p:nvSpPr>
          <p:spPr bwMode="auto">
            <a:xfrm>
              <a:off x="2295"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KOMPRESJA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TKANEK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dirty="0">
                  <a:ln>
                    <a:noFill/>
                  </a:ln>
                  <a:solidFill>
                    <a:srgbClr val="000000"/>
                  </a:solidFill>
                  <a:effectLst/>
                  <a:uLnTx/>
                  <a:uFillTx/>
                  <a:latin typeface="Arial" charset="0"/>
                  <a:ea typeface="+mn-ea"/>
                  <a:cs typeface="+mn-cs"/>
                </a:rPr>
                <a:t>MIĘKKICH</a:t>
              </a:r>
            </a:p>
          </p:txBody>
        </p:sp>
        <p:sp>
          <p:nvSpPr>
            <p:cNvPr id="18" name="_s73772"/>
            <p:cNvSpPr>
              <a:spLocks noChangeArrowheads="1"/>
            </p:cNvSpPr>
            <p:nvPr/>
          </p:nvSpPr>
          <p:spPr bwMode="auto">
            <a:xfrm>
              <a:off x="3303"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NIEAKCEPTO-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WALNE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WARTOŚCI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SIŁ</a:t>
              </a:r>
            </a:p>
          </p:txBody>
        </p:sp>
        <p:sp>
          <p:nvSpPr>
            <p:cNvPr id="19" name="_s73773"/>
            <p:cNvSpPr>
              <a:spLocks noChangeArrowheads="1"/>
            </p:cNvSpPr>
            <p:nvPr/>
          </p:nvSpPr>
          <p:spPr bwMode="auto">
            <a:xfrm>
              <a:off x="4311" y="1678"/>
              <a:ext cx="864"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CHŁÓD</a:t>
              </a:r>
            </a:p>
          </p:txBody>
        </p:sp>
        <p:sp>
          <p:nvSpPr>
            <p:cNvPr id="20" name="_s73774"/>
            <p:cNvSpPr>
              <a:spLocks noChangeArrowheads="1"/>
            </p:cNvSpPr>
            <p:nvPr/>
          </p:nvSpPr>
          <p:spPr bwMode="auto">
            <a:xfrm>
              <a:off x="5319" y="1678"/>
              <a:ext cx="863" cy="288"/>
            </a:xfrm>
            <a:prstGeom prst="roundRect">
              <a:avLst>
                <a:gd name="adj" fmla="val 16667"/>
              </a:avLst>
            </a:prstGeom>
            <a:solidFill>
              <a:srgbClr val="FFFF99"/>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KONTAKT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 ZE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ŹRODŁEM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pl-PL" sz="1400" b="1" i="0" u="none" strike="noStrike" kern="1200" cap="none" spc="0" normalizeH="0" baseline="0" noProof="0">
                  <a:ln>
                    <a:noFill/>
                  </a:ln>
                  <a:solidFill>
                    <a:srgbClr val="000000"/>
                  </a:solidFill>
                  <a:effectLst/>
                  <a:uLnTx/>
                  <a:uFillTx/>
                  <a:latin typeface="Arial" charset="0"/>
                  <a:ea typeface="+mn-ea"/>
                  <a:cs typeface="+mn-cs"/>
                </a:rPr>
                <a:t>WIBRCJI</a:t>
              </a:r>
            </a:p>
          </p:txBody>
        </p:sp>
      </p:gr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ymbol zastępczy numeru slajdu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712581E-2E48-4F91-8580-D13F3D4A5E8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3122" name="Rectangle 2"/>
          <p:cNvSpPr>
            <a:spLocks noGrp="1" noChangeArrowheads="1"/>
          </p:cNvSpPr>
          <p:nvPr>
            <p:ph type="title"/>
          </p:nvPr>
        </p:nvSpPr>
        <p:spPr>
          <a:xfrm>
            <a:off x="0" y="-1595"/>
            <a:ext cx="9144000" cy="1214446"/>
          </a:xfrm>
          <a:solidFill>
            <a:srgbClr val="CCFFFF"/>
          </a:solidFill>
          <a:ln/>
        </p:spPr>
        <p:txBody>
          <a:bodyPr/>
          <a:lstStyle/>
          <a:p>
            <a:r>
              <a:rPr lang="pl-PL" sz="4000" b="1" dirty="0"/>
              <a:t>METODY OCENY RYZYKA </a:t>
            </a:r>
            <a:r>
              <a:rPr lang="pl-PL" sz="4000" b="1" dirty="0" err="1"/>
              <a:t>MSDs</a:t>
            </a:r>
            <a:endParaRPr lang="pl-PL" sz="4000" b="1" dirty="0"/>
          </a:p>
        </p:txBody>
      </p:sp>
      <p:sp>
        <p:nvSpPr>
          <p:cNvPr id="133124" name="AutoShape 4"/>
          <p:cNvSpPr>
            <a:spLocks noChangeArrowheads="1"/>
          </p:cNvSpPr>
          <p:nvPr/>
        </p:nvSpPr>
        <p:spPr bwMode="auto">
          <a:xfrm>
            <a:off x="2987675" y="4437063"/>
            <a:ext cx="2665413" cy="1512887"/>
          </a:xfrm>
          <a:prstGeom prst="flowChartPunchedTape">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25" name="Text Box 5"/>
          <p:cNvSpPr txBox="1">
            <a:spLocks noChangeArrowheads="1"/>
          </p:cNvSpPr>
          <p:nvPr/>
        </p:nvSpPr>
        <p:spPr bwMode="auto">
          <a:xfrm>
            <a:off x="3276600" y="4868863"/>
            <a:ext cx="2159000" cy="519112"/>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800" b="1" i="0" u="none" strike="noStrike" kern="1200" cap="none" spc="0" normalizeH="0" baseline="0" noProof="0" dirty="0">
                <a:ln>
                  <a:noFill/>
                </a:ln>
                <a:solidFill>
                  <a:srgbClr val="000000"/>
                </a:solidFill>
                <a:effectLst/>
                <a:uLnTx/>
                <a:uFillTx/>
                <a:latin typeface="Arial" charset="0"/>
                <a:ea typeface="+mn-ea"/>
                <a:cs typeface="+mn-cs"/>
              </a:rPr>
              <a:t>METODY</a:t>
            </a:r>
          </a:p>
        </p:txBody>
      </p:sp>
      <p:sp>
        <p:nvSpPr>
          <p:cNvPr id="133135" name="AutoShape 15"/>
          <p:cNvSpPr>
            <a:spLocks noChangeArrowheads="1"/>
          </p:cNvSpPr>
          <p:nvPr/>
        </p:nvSpPr>
        <p:spPr bwMode="auto">
          <a:xfrm>
            <a:off x="3563938" y="1916113"/>
            <a:ext cx="2089150" cy="1871662"/>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6" name="AutoShape 16"/>
          <p:cNvSpPr>
            <a:spLocks noChangeArrowheads="1"/>
          </p:cNvSpPr>
          <p:nvPr/>
        </p:nvSpPr>
        <p:spPr bwMode="auto">
          <a:xfrm>
            <a:off x="6300788" y="2708275"/>
            <a:ext cx="2089150" cy="1871663"/>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7" name="AutoShape 17"/>
          <p:cNvSpPr>
            <a:spLocks noChangeArrowheads="1"/>
          </p:cNvSpPr>
          <p:nvPr/>
        </p:nvSpPr>
        <p:spPr bwMode="auto">
          <a:xfrm>
            <a:off x="5867400" y="4941888"/>
            <a:ext cx="2376488" cy="1727200"/>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40" name="Text Box 20"/>
          <p:cNvSpPr txBox="1">
            <a:spLocks noChangeArrowheads="1"/>
          </p:cNvSpPr>
          <p:nvPr/>
        </p:nvSpPr>
        <p:spPr bwMode="auto">
          <a:xfrm>
            <a:off x="4067175" y="2420938"/>
            <a:ext cx="1009650" cy="366712"/>
          </a:xfrm>
          <a:prstGeom prst="rect">
            <a:avLst/>
          </a:prstGeom>
          <a:noFill/>
          <a:ln w="9525">
            <a:noFill/>
            <a:miter lim="800000"/>
            <a:headEnd/>
            <a:tailEnd/>
          </a:ln>
          <a:effectLst/>
        </p:spPr>
        <p:txBody>
          <a:bodyPr>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41" name="Text Box 21"/>
          <p:cNvSpPr txBox="1">
            <a:spLocks noChangeArrowheads="1"/>
          </p:cNvSpPr>
          <p:nvPr/>
        </p:nvSpPr>
        <p:spPr bwMode="auto">
          <a:xfrm>
            <a:off x="4067175" y="2636838"/>
            <a:ext cx="1008063"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dirty="0">
                <a:ln>
                  <a:noFill/>
                </a:ln>
                <a:solidFill>
                  <a:srgbClr val="000000"/>
                </a:solidFill>
                <a:effectLst/>
                <a:uLnTx/>
                <a:uFillTx/>
                <a:latin typeface="Arial" charset="0"/>
                <a:ea typeface="+mn-ea"/>
                <a:cs typeface="+mn-cs"/>
              </a:rPr>
              <a:t>RULA</a:t>
            </a:r>
          </a:p>
        </p:txBody>
      </p:sp>
      <p:sp>
        <p:nvSpPr>
          <p:cNvPr id="133142" name="Text Box 22"/>
          <p:cNvSpPr txBox="1">
            <a:spLocks noChangeArrowheads="1"/>
          </p:cNvSpPr>
          <p:nvPr/>
        </p:nvSpPr>
        <p:spPr bwMode="auto">
          <a:xfrm>
            <a:off x="6659563" y="3429000"/>
            <a:ext cx="1296987" cy="396875"/>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JSI</a:t>
            </a:r>
          </a:p>
        </p:txBody>
      </p:sp>
      <p:sp>
        <p:nvSpPr>
          <p:cNvPr id="133143" name="Text Box 23"/>
          <p:cNvSpPr txBox="1">
            <a:spLocks noChangeArrowheads="1"/>
          </p:cNvSpPr>
          <p:nvPr/>
        </p:nvSpPr>
        <p:spPr bwMode="auto">
          <a:xfrm>
            <a:off x="6084888" y="5445125"/>
            <a:ext cx="1944687" cy="6413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1800" b="1" i="0" u="none" strike="noStrike" kern="1200" cap="none" spc="0" normalizeH="0" baseline="0" noProof="0">
                <a:ln>
                  <a:noFill/>
                </a:ln>
                <a:solidFill>
                  <a:srgbClr val="000000"/>
                </a:solidFill>
                <a:effectLst/>
                <a:uLnTx/>
                <a:uFillTx/>
                <a:latin typeface="Arial" charset="0"/>
                <a:ea typeface="+mn-ea"/>
                <a:cs typeface="+mn-cs"/>
              </a:rPr>
              <a:t>METODY UNIWERSALNE</a:t>
            </a:r>
          </a:p>
        </p:txBody>
      </p:sp>
      <p:grpSp>
        <p:nvGrpSpPr>
          <p:cNvPr id="2" name="Group 30"/>
          <p:cNvGrpSpPr>
            <a:grpSpLocks/>
          </p:cNvGrpSpPr>
          <p:nvPr/>
        </p:nvGrpSpPr>
        <p:grpSpPr bwMode="auto">
          <a:xfrm>
            <a:off x="323850" y="4581525"/>
            <a:ext cx="2663825" cy="1871663"/>
            <a:chOff x="204" y="2886"/>
            <a:chExt cx="1678" cy="1179"/>
          </a:xfrm>
        </p:grpSpPr>
        <p:grpSp>
          <p:nvGrpSpPr>
            <p:cNvPr id="3" name="Group 29"/>
            <p:cNvGrpSpPr>
              <a:grpSpLocks/>
            </p:cNvGrpSpPr>
            <p:nvPr/>
          </p:nvGrpSpPr>
          <p:grpSpPr bwMode="auto">
            <a:xfrm>
              <a:off x="204" y="2886"/>
              <a:ext cx="1316" cy="1179"/>
              <a:chOff x="204" y="2886"/>
              <a:chExt cx="1316" cy="1179"/>
            </a:xfrm>
          </p:grpSpPr>
          <p:sp>
            <p:nvSpPr>
              <p:cNvPr id="133133" name="AutoShape 13"/>
              <p:cNvSpPr>
                <a:spLocks noChangeArrowheads="1"/>
              </p:cNvSpPr>
              <p:nvPr/>
            </p:nvSpPr>
            <p:spPr bwMode="auto">
              <a:xfrm>
                <a:off x="204" y="2886"/>
                <a:ext cx="1316" cy="1179"/>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8" name="Text Box 18"/>
              <p:cNvSpPr txBox="1">
                <a:spLocks noChangeArrowheads="1"/>
              </p:cNvSpPr>
              <p:nvPr/>
            </p:nvSpPr>
            <p:spPr bwMode="auto">
              <a:xfrm>
                <a:off x="567" y="3294"/>
                <a:ext cx="635" cy="2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OWAS</a:t>
                </a:r>
              </a:p>
            </p:txBody>
          </p:sp>
        </p:grpSp>
        <p:cxnSp>
          <p:nvCxnSpPr>
            <p:cNvPr id="133144" name="AutoShape 24"/>
            <p:cNvCxnSpPr>
              <a:cxnSpLocks noChangeShapeType="1"/>
              <a:stCxn id="133124" idx="1"/>
              <a:endCxn id="133133" idx="3"/>
            </p:cNvCxnSpPr>
            <p:nvPr/>
          </p:nvCxnSpPr>
          <p:spPr bwMode="auto">
            <a:xfrm flipH="1">
              <a:off x="1520" y="3272"/>
              <a:ext cx="362" cy="204"/>
            </a:xfrm>
            <a:prstGeom prst="straightConnector1">
              <a:avLst/>
            </a:prstGeom>
            <a:noFill/>
            <a:ln w="9525">
              <a:solidFill>
                <a:schemeClr val="tx1"/>
              </a:solidFill>
              <a:round/>
              <a:headEnd/>
              <a:tailEnd type="triangle" w="med" len="med"/>
            </a:ln>
            <a:effectLst/>
          </p:spPr>
        </p:cxnSp>
      </p:grpSp>
      <p:grpSp>
        <p:nvGrpSpPr>
          <p:cNvPr id="4" name="Group 31"/>
          <p:cNvGrpSpPr>
            <a:grpSpLocks/>
          </p:cNvGrpSpPr>
          <p:nvPr/>
        </p:nvGrpSpPr>
        <p:grpSpPr bwMode="auto">
          <a:xfrm>
            <a:off x="611188" y="2420938"/>
            <a:ext cx="2376487" cy="2773362"/>
            <a:chOff x="385" y="1525"/>
            <a:chExt cx="1497" cy="1747"/>
          </a:xfrm>
        </p:grpSpPr>
        <p:sp>
          <p:nvSpPr>
            <p:cNvPr id="133134" name="AutoShape 14"/>
            <p:cNvSpPr>
              <a:spLocks noChangeArrowheads="1"/>
            </p:cNvSpPr>
            <p:nvPr/>
          </p:nvSpPr>
          <p:spPr bwMode="auto">
            <a:xfrm>
              <a:off x="385" y="1525"/>
              <a:ext cx="1316" cy="1179"/>
            </a:xfrm>
            <a:prstGeom prst="star16">
              <a:avLst>
                <a:gd name="adj" fmla="val 37500"/>
              </a:avLst>
            </a:prstGeom>
            <a:solidFill>
              <a:schemeClr val="accent1"/>
            </a:solidFill>
            <a:ln w="9525">
              <a:solidFill>
                <a:schemeClr val="tx1"/>
              </a:solidFill>
              <a:miter lim="800000"/>
              <a:headEnd/>
              <a:tailE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pl-PL" sz="1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39" name="Text Box 19"/>
            <p:cNvSpPr txBox="1">
              <a:spLocks noChangeArrowheads="1"/>
            </p:cNvSpPr>
            <p:nvPr/>
          </p:nvSpPr>
          <p:spPr bwMode="auto">
            <a:xfrm>
              <a:off x="703" y="1979"/>
              <a:ext cx="635" cy="250"/>
            </a:xfrm>
            <a:prstGeom prst="rect">
              <a:avLst/>
            </a:prstGeom>
            <a:noFill/>
            <a:ln w="9525">
              <a:noFill/>
              <a:miter lim="800000"/>
              <a:headEnd/>
              <a:tailEnd/>
            </a:ln>
            <a:effectLst/>
          </p:spPr>
          <p:txBody>
            <a:bodyPr>
              <a:spAutoFit/>
            </a:body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REBA</a:t>
              </a:r>
            </a:p>
          </p:txBody>
        </p:sp>
        <p:cxnSp>
          <p:nvCxnSpPr>
            <p:cNvPr id="133145" name="AutoShape 25"/>
            <p:cNvCxnSpPr>
              <a:cxnSpLocks noChangeShapeType="1"/>
              <a:stCxn id="133124" idx="1"/>
              <a:endCxn id="133134" idx="2"/>
            </p:cNvCxnSpPr>
            <p:nvPr/>
          </p:nvCxnSpPr>
          <p:spPr bwMode="auto">
            <a:xfrm flipH="1" flipV="1">
              <a:off x="1043" y="2704"/>
              <a:ext cx="839" cy="568"/>
            </a:xfrm>
            <a:prstGeom prst="straightConnector1">
              <a:avLst/>
            </a:prstGeom>
            <a:noFill/>
            <a:ln w="9525">
              <a:solidFill>
                <a:schemeClr val="tx1"/>
              </a:solidFill>
              <a:round/>
              <a:headEnd/>
              <a:tailEnd type="triangle" w="med" len="med"/>
            </a:ln>
            <a:effectLst/>
          </p:spPr>
        </p:cxnSp>
      </p:grpSp>
      <p:cxnSp>
        <p:nvCxnSpPr>
          <p:cNvPr id="133146" name="AutoShape 26"/>
          <p:cNvCxnSpPr>
            <a:cxnSpLocks noChangeShapeType="1"/>
            <a:stCxn id="133124" idx="0"/>
            <a:endCxn id="133135" idx="2"/>
          </p:cNvCxnSpPr>
          <p:nvPr/>
        </p:nvCxnSpPr>
        <p:spPr bwMode="auto">
          <a:xfrm flipV="1">
            <a:off x="4321175" y="3787775"/>
            <a:ext cx="287338" cy="800100"/>
          </a:xfrm>
          <a:prstGeom prst="straightConnector1">
            <a:avLst/>
          </a:prstGeom>
          <a:noFill/>
          <a:ln w="9525">
            <a:solidFill>
              <a:schemeClr val="tx1"/>
            </a:solidFill>
            <a:round/>
            <a:headEnd/>
            <a:tailEnd type="triangle" w="med" len="med"/>
          </a:ln>
          <a:effectLst/>
        </p:spPr>
      </p:cxnSp>
      <p:cxnSp>
        <p:nvCxnSpPr>
          <p:cNvPr id="133147" name="AutoShape 27"/>
          <p:cNvCxnSpPr>
            <a:cxnSpLocks noChangeShapeType="1"/>
            <a:stCxn id="133124" idx="3"/>
            <a:endCxn id="133136" idx="1"/>
          </p:cNvCxnSpPr>
          <p:nvPr/>
        </p:nvCxnSpPr>
        <p:spPr bwMode="auto">
          <a:xfrm flipV="1">
            <a:off x="5653088" y="3644900"/>
            <a:ext cx="647700" cy="1549400"/>
          </a:xfrm>
          <a:prstGeom prst="straightConnector1">
            <a:avLst/>
          </a:prstGeom>
          <a:noFill/>
          <a:ln w="9525">
            <a:solidFill>
              <a:schemeClr val="tx1"/>
            </a:solidFill>
            <a:round/>
            <a:headEnd/>
            <a:tailEnd type="triangle" w="med" len="med"/>
          </a:ln>
          <a:effectLst/>
        </p:spPr>
      </p:cxnSp>
      <p:cxnSp>
        <p:nvCxnSpPr>
          <p:cNvPr id="133148" name="AutoShape 28"/>
          <p:cNvCxnSpPr>
            <a:cxnSpLocks noChangeShapeType="1"/>
            <a:stCxn id="133124" idx="3"/>
            <a:endCxn id="133137" idx="1"/>
          </p:cNvCxnSpPr>
          <p:nvPr/>
        </p:nvCxnSpPr>
        <p:spPr bwMode="auto">
          <a:xfrm>
            <a:off x="5653088" y="5194300"/>
            <a:ext cx="214312" cy="611188"/>
          </a:xfrm>
          <a:prstGeom prst="straightConnector1">
            <a:avLst/>
          </a:prstGeom>
          <a:noFill/>
          <a:ln w="9525">
            <a:solidFill>
              <a:schemeClr val="tx1"/>
            </a:solidFill>
            <a:round/>
            <a:headEnd/>
            <a:tailEnd type="triangle" w="med" len="med"/>
          </a:ln>
          <a:effectLst/>
        </p:spPr>
      </p:cxnSp>
    </p:spTree>
  </p:cSld>
  <p:clrMapOvr>
    <a:masterClrMapping/>
  </p:clrMapOvr>
  <p:transition spd="med">
    <p:cover dir="lu"/>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2C7BED-8569-402B-A3F9-0A5EF4BCA91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8" name="Rectangle 2"/>
          <p:cNvSpPr>
            <a:spLocks noGrp="1" noChangeArrowheads="1"/>
          </p:cNvSpPr>
          <p:nvPr>
            <p:ph type="title"/>
          </p:nvPr>
        </p:nvSpPr>
        <p:spPr>
          <a:xfrm>
            <a:off x="0" y="-99392"/>
            <a:ext cx="9144000" cy="1143000"/>
          </a:xfrm>
          <a:solidFill>
            <a:schemeClr val="accent1">
              <a:lumMod val="40000"/>
              <a:lumOff val="60000"/>
            </a:schemeClr>
          </a:solidFill>
        </p:spPr>
        <p:txBody>
          <a:bodyPr/>
          <a:lstStyle/>
          <a:p>
            <a:r>
              <a:rPr lang="pl-PL" sz="4000" b="1" dirty="0"/>
              <a:t>OCENA RYZYKA ZAWODOWEGO</a:t>
            </a:r>
          </a:p>
        </p:txBody>
      </p:sp>
      <p:sp>
        <p:nvSpPr>
          <p:cNvPr id="29699" name="Rectangle 3"/>
          <p:cNvSpPr>
            <a:spLocks noGrp="1" noChangeArrowheads="1"/>
          </p:cNvSpPr>
          <p:nvPr>
            <p:ph type="body" idx="1"/>
          </p:nvPr>
        </p:nvSpPr>
        <p:spPr>
          <a:xfrm>
            <a:off x="395536" y="1484785"/>
            <a:ext cx="8352928" cy="4392488"/>
          </a:xfrm>
          <a:solidFill>
            <a:srgbClr val="FFFF99"/>
          </a:solidFill>
        </p:spPr>
        <p:txBody>
          <a:bodyPr/>
          <a:lstStyle/>
          <a:p>
            <a:r>
              <a:rPr lang="pl-PL" sz="2400" b="1" dirty="0"/>
              <a:t>Krok 1 – ustalenie zagrożeń i wskazanie zagrożonych</a:t>
            </a:r>
          </a:p>
          <a:p>
            <a:endParaRPr lang="pl-PL" sz="2400" b="1" dirty="0"/>
          </a:p>
          <a:p>
            <a:r>
              <a:rPr lang="pl-PL" sz="2400" b="1" dirty="0"/>
              <a:t>Krok 2 – ocena rodzajów ryzyka i ocena ważności</a:t>
            </a:r>
          </a:p>
          <a:p>
            <a:endParaRPr lang="pl-PL" sz="2400" b="1" dirty="0"/>
          </a:p>
          <a:p>
            <a:r>
              <a:rPr lang="pl-PL" sz="2400" b="1" dirty="0"/>
              <a:t>Krok 3 – Podjęcie decyzji o zapobieganiu</a:t>
            </a:r>
          </a:p>
          <a:p>
            <a:endParaRPr lang="pl-PL" sz="2400" b="1" dirty="0"/>
          </a:p>
          <a:p>
            <a:r>
              <a:rPr lang="pl-PL" sz="2400" b="1" dirty="0"/>
              <a:t>Krok 4 – Podjęcie działań</a:t>
            </a:r>
          </a:p>
          <a:p>
            <a:endParaRPr lang="pl-PL" sz="2400" b="1" dirty="0"/>
          </a:p>
          <a:p>
            <a:r>
              <a:rPr lang="pl-PL" sz="2400" b="1" dirty="0"/>
              <a:t>Krok 5 – Monitorowanie i przegląd</a:t>
            </a:r>
          </a:p>
        </p:txBody>
      </p:sp>
    </p:spTree>
    <p:extLst>
      <p:ext uri="{BB962C8B-B14F-4D97-AF65-F5344CB8AC3E}">
        <p14:creationId xmlns:p14="http://schemas.microsoft.com/office/powerpoint/2010/main" val="531529630"/>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732C7BED-8569-402B-A3F9-0A5EF4BCA91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9698" name="Rectangle 2"/>
          <p:cNvSpPr>
            <a:spLocks noGrp="1" noChangeArrowheads="1"/>
          </p:cNvSpPr>
          <p:nvPr>
            <p:ph type="title"/>
          </p:nvPr>
        </p:nvSpPr>
        <p:spPr>
          <a:xfrm>
            <a:off x="0" y="-99392"/>
            <a:ext cx="9144000" cy="1143000"/>
          </a:xfrm>
          <a:solidFill>
            <a:schemeClr val="accent1">
              <a:lumMod val="40000"/>
              <a:lumOff val="60000"/>
            </a:schemeClr>
          </a:solidFill>
        </p:spPr>
        <p:txBody>
          <a:bodyPr/>
          <a:lstStyle/>
          <a:p>
            <a:r>
              <a:rPr lang="pl-PL" sz="4000" b="1" dirty="0"/>
              <a:t>ZAGADNIENIA  DO DYSKUSJI</a:t>
            </a:r>
          </a:p>
        </p:txBody>
      </p:sp>
      <p:sp>
        <p:nvSpPr>
          <p:cNvPr id="29699" name="Rectangle 3"/>
          <p:cNvSpPr>
            <a:spLocks noGrp="1" noChangeArrowheads="1"/>
          </p:cNvSpPr>
          <p:nvPr>
            <p:ph type="body" idx="1"/>
          </p:nvPr>
        </p:nvSpPr>
        <p:spPr>
          <a:xfrm>
            <a:off x="0" y="1484784"/>
            <a:ext cx="9144000" cy="5040560"/>
          </a:xfrm>
          <a:solidFill>
            <a:srgbClr val="FFFF99"/>
          </a:solidFill>
        </p:spPr>
        <p:txBody>
          <a:bodyPr/>
          <a:lstStyle/>
          <a:p>
            <a:pPr lvl="0"/>
            <a:r>
              <a:rPr lang="pl-PL" sz="2400" b="1" dirty="0">
                <a:solidFill>
                  <a:srgbClr val="000000"/>
                </a:solidFill>
              </a:rPr>
              <a:t>Kształtowanie się nurtów rozwoju ergonomii</a:t>
            </a:r>
          </a:p>
          <a:p>
            <a:pPr lvl="0"/>
            <a:endParaRPr lang="pl-PL" sz="2400" b="1" dirty="0">
              <a:solidFill>
                <a:srgbClr val="000000"/>
              </a:solidFill>
            </a:endParaRPr>
          </a:p>
          <a:p>
            <a:pPr lvl="0"/>
            <a:r>
              <a:rPr lang="pl-PL" sz="2400" b="1" dirty="0">
                <a:solidFill>
                  <a:srgbClr val="000000"/>
                </a:solidFill>
              </a:rPr>
              <a:t>Kierunki rozwoju ergonomii cyfrowej </a:t>
            </a:r>
          </a:p>
          <a:p>
            <a:pPr lvl="0"/>
            <a:endParaRPr lang="pl-PL" sz="2400" b="1" dirty="0">
              <a:solidFill>
                <a:srgbClr val="000000"/>
              </a:solidFill>
            </a:endParaRPr>
          </a:p>
          <a:p>
            <a:pPr lvl="0"/>
            <a:r>
              <a:rPr lang="pl-PL" sz="2400" b="1" dirty="0">
                <a:solidFill>
                  <a:srgbClr val="000000"/>
                </a:solidFill>
              </a:rPr>
              <a:t>Modelowanie i symulacja procesów pracy</a:t>
            </a:r>
          </a:p>
          <a:p>
            <a:pPr lvl="0"/>
            <a:endParaRPr lang="pl-PL" sz="2400" b="1" dirty="0">
              <a:solidFill>
                <a:srgbClr val="000000"/>
              </a:solidFill>
            </a:endParaRPr>
          </a:p>
          <a:p>
            <a:pPr lvl="0"/>
            <a:r>
              <a:rPr lang="pl-PL" sz="2400" b="1" dirty="0">
                <a:solidFill>
                  <a:srgbClr val="000000"/>
                </a:solidFill>
              </a:rPr>
              <a:t>Dolegliwości mięśniowo-szkieletowe narządu ruchu</a:t>
            </a:r>
          </a:p>
          <a:p>
            <a:pPr lvl="0"/>
            <a:endParaRPr lang="pl-PL" sz="2400" b="1" dirty="0">
              <a:solidFill>
                <a:srgbClr val="000000"/>
              </a:solidFill>
            </a:endParaRPr>
          </a:p>
          <a:p>
            <a:pPr lvl="0"/>
            <a:r>
              <a:rPr lang="pl-PL" sz="2400" b="1" dirty="0">
                <a:solidFill>
                  <a:srgbClr val="000000"/>
                </a:solidFill>
              </a:rPr>
              <a:t>Metody oceny i wartościowania ryzyka </a:t>
            </a:r>
          </a:p>
          <a:p>
            <a:pPr lvl="0"/>
            <a:endParaRPr lang="pl-PL" sz="2400" b="1" dirty="0">
              <a:solidFill>
                <a:srgbClr val="000000"/>
              </a:solidFill>
            </a:endParaRPr>
          </a:p>
          <a:p>
            <a:r>
              <a:rPr lang="pl-PL" sz="2400" b="1" dirty="0">
                <a:solidFill>
                  <a:srgbClr val="000000"/>
                </a:solidFill>
              </a:rPr>
              <a:t>Praktyczne sposoby redukcji ryzyka model TOL</a:t>
            </a:r>
          </a:p>
          <a:p>
            <a:endParaRPr lang="pl-PL" sz="2400" b="1" dirty="0"/>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A8991AE2-B218-4751-9CD2-FC11C28CDB3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22" name="Rectangle 2"/>
          <p:cNvSpPr>
            <a:spLocks noGrp="1" noChangeArrowheads="1"/>
          </p:cNvSpPr>
          <p:nvPr>
            <p:ph type="title"/>
          </p:nvPr>
        </p:nvSpPr>
        <p:spPr>
          <a:xfrm>
            <a:off x="0" y="26627"/>
            <a:ext cx="9144000" cy="1143000"/>
          </a:xfrm>
          <a:solidFill>
            <a:schemeClr val="accent1">
              <a:lumMod val="40000"/>
              <a:lumOff val="60000"/>
            </a:schemeClr>
          </a:solidFill>
        </p:spPr>
        <p:txBody>
          <a:bodyPr/>
          <a:lstStyle/>
          <a:p>
            <a:r>
              <a:rPr lang="pl-PL" b="1" dirty="0"/>
              <a:t>BIBLIOGRAFIA</a:t>
            </a:r>
          </a:p>
        </p:txBody>
      </p:sp>
      <p:sp>
        <p:nvSpPr>
          <p:cNvPr id="30723" name="Rectangle 3"/>
          <p:cNvSpPr>
            <a:spLocks noGrp="1" noChangeArrowheads="1"/>
          </p:cNvSpPr>
          <p:nvPr>
            <p:ph type="body" idx="1"/>
          </p:nvPr>
        </p:nvSpPr>
        <p:spPr>
          <a:xfrm>
            <a:off x="12902" y="1340768"/>
            <a:ext cx="9144000" cy="5517232"/>
          </a:xfrm>
          <a:solidFill>
            <a:srgbClr val="CCFFCC"/>
          </a:solidFill>
        </p:spPr>
        <p:txBody>
          <a:bodyPr/>
          <a:lstStyle/>
          <a:p>
            <a:pPr>
              <a:lnSpc>
                <a:spcPct val="90000"/>
              </a:lnSpc>
            </a:pPr>
            <a:r>
              <a:rPr lang="pl-PL" sz="2400" b="1" u="sng" dirty="0"/>
              <a:t>Gawin B. Marcinkowski B.: </a:t>
            </a:r>
            <a:r>
              <a:rPr lang="pl-PL" sz="2400" b="1" dirty="0"/>
              <a:t>Symulacja procesów biznesowych. Helion, Gliwice 2013</a:t>
            </a:r>
          </a:p>
          <a:p>
            <a:pPr>
              <a:lnSpc>
                <a:spcPct val="90000"/>
              </a:lnSpc>
            </a:pPr>
            <a:r>
              <a:rPr lang="pl-PL" sz="2400" b="1" u="sng" dirty="0" err="1">
                <a:cs typeface="Times New Roman" charset="0"/>
              </a:rPr>
              <a:t>Fill</a:t>
            </a:r>
            <a:r>
              <a:rPr lang="pl-PL" sz="2400" b="1" u="sng" dirty="0">
                <a:cs typeface="Times New Roman" charset="0"/>
              </a:rPr>
              <a:t> H.G. Karaguannis D. </a:t>
            </a:r>
            <a:r>
              <a:rPr lang="pl-PL" sz="2400" b="1" u="sng" dirty="0" err="1">
                <a:cs typeface="Times New Roman" charset="0"/>
              </a:rPr>
              <a:t>Reimer</a:t>
            </a:r>
            <a:r>
              <a:rPr lang="pl-PL" sz="2400" b="1" u="sng" dirty="0">
                <a:cs typeface="Times New Roman" charset="0"/>
              </a:rPr>
              <a:t> U.: </a:t>
            </a:r>
            <a:r>
              <a:rPr lang="pl-PL" sz="2400" b="1" dirty="0" err="1">
                <a:cs typeface="Times New Roman" charset="0"/>
              </a:rPr>
              <a:t>Modellierung</a:t>
            </a:r>
            <a:r>
              <a:rPr lang="pl-PL" sz="2400" dirty="0">
                <a:cs typeface="Times New Roman" charset="0"/>
              </a:rPr>
              <a:t> </a:t>
            </a:r>
            <a:r>
              <a:rPr lang="pl-PL" sz="2400" b="1" dirty="0">
                <a:cs typeface="Times New Roman" charset="0"/>
              </a:rPr>
              <a:t>Wien</a:t>
            </a:r>
            <a:r>
              <a:rPr lang="pl-PL" sz="2400" dirty="0">
                <a:cs typeface="Times New Roman" charset="0"/>
              </a:rPr>
              <a:t> </a:t>
            </a:r>
            <a:r>
              <a:rPr lang="pl-PL" sz="2400" b="1" dirty="0">
                <a:cs typeface="Times New Roman" charset="0"/>
              </a:rPr>
              <a:t>2014. </a:t>
            </a:r>
            <a:endParaRPr lang="pl-PL" sz="2400" b="1" u="sng" dirty="0">
              <a:cs typeface="Times New Roman" charset="0"/>
            </a:endParaRPr>
          </a:p>
          <a:p>
            <a:pPr>
              <a:lnSpc>
                <a:spcPct val="90000"/>
              </a:lnSpc>
            </a:pPr>
            <a:r>
              <a:rPr lang="pl-PL" sz="2400" b="1" u="sng" dirty="0">
                <a:cs typeface="Times New Roman" charset="0"/>
              </a:rPr>
              <a:t>Grabosz J.:</a:t>
            </a:r>
            <a:r>
              <a:rPr lang="pl-PL" sz="2400" b="1" dirty="0">
                <a:cs typeface="Times New Roman" charset="0"/>
              </a:rPr>
              <a:t> Identyfikacja procesów w przedsi</a:t>
            </a:r>
            <a:r>
              <a:rPr lang="pl-PL" sz="2400" b="1" dirty="0"/>
              <a:t>ę</a:t>
            </a:r>
            <a:r>
              <a:rPr lang="pl-PL" sz="2400" b="1" dirty="0">
                <a:cs typeface="Times New Roman" charset="0"/>
              </a:rPr>
              <a:t>biorstwie, Mat. z </a:t>
            </a:r>
            <a:r>
              <a:rPr lang="pl-PL" sz="2400" b="1" dirty="0" err="1">
                <a:cs typeface="Times New Roman" charset="0"/>
              </a:rPr>
              <a:t>konf</a:t>
            </a:r>
            <a:r>
              <a:rPr lang="pl-PL" sz="2400" b="1" dirty="0">
                <a:cs typeface="Times New Roman" charset="0"/>
              </a:rPr>
              <a:t>. „ Nowoczesne Zarz</a:t>
            </a:r>
            <a:r>
              <a:rPr lang="pl-PL" sz="2400" b="1" dirty="0"/>
              <a:t>ą</a:t>
            </a:r>
            <a:r>
              <a:rPr lang="pl-PL" sz="2400" b="1" dirty="0">
                <a:cs typeface="Times New Roman" charset="0"/>
              </a:rPr>
              <a:t>dzanie przedsi</a:t>
            </a:r>
            <a:r>
              <a:rPr lang="pl-PL" sz="2400" b="1" dirty="0"/>
              <a:t>ę</a:t>
            </a:r>
            <a:r>
              <a:rPr lang="pl-PL" sz="2400" b="1" dirty="0">
                <a:cs typeface="Times New Roman" charset="0"/>
              </a:rPr>
              <a:t>biorstwem”, Zielona Góra 2002</a:t>
            </a:r>
          </a:p>
          <a:p>
            <a:pPr>
              <a:lnSpc>
                <a:spcPct val="90000"/>
              </a:lnSpc>
              <a:buFont typeface="Arial" panose="020B0604020202020204" pitchFamily="34" charset="0"/>
              <a:buChar char="•"/>
            </a:pPr>
            <a:r>
              <a:rPr lang="pl-PL" sz="2400" b="1" u="sng" dirty="0"/>
              <a:t>Horst W.: </a:t>
            </a:r>
            <a:r>
              <a:rPr lang="pl-PL" sz="2400" b="1" dirty="0"/>
              <a:t>Ryzyko zawodowe na stanowisku pracy, wyd. Politechniki Poznańskiej, Poznań 2004.</a:t>
            </a:r>
          </a:p>
          <a:p>
            <a:r>
              <a:rPr lang="pl-PL" sz="2400" b="1" u="sng" dirty="0"/>
              <a:t>Roman-</a:t>
            </a:r>
            <a:r>
              <a:rPr lang="pl-PL" sz="2400" b="1" u="sng" dirty="0" err="1"/>
              <a:t>Iiu</a:t>
            </a:r>
            <a:r>
              <a:rPr lang="pl-PL" sz="2400" b="1" u="sng" dirty="0"/>
              <a:t> R.: </a:t>
            </a:r>
            <a:r>
              <a:rPr lang="pl-PL" sz="2400" b="1" dirty="0"/>
              <a:t>Ocena ryzyka rozwoju dolegliwości mięśniowo-szkieletowych z zastosowaniem metody REBA. Bezpieczeństwo Pracy nr 11 2009.</a:t>
            </a:r>
            <a:endParaRPr lang="pl-PL" sz="2400" b="1" dirty="0">
              <a:effectLst>
                <a:outerShdw blurRad="38100" dist="38100" dir="2700000" algn="tl">
                  <a:srgbClr val="FFFFFF"/>
                </a:outerShdw>
              </a:effectLst>
            </a:endParaRPr>
          </a:p>
          <a:p>
            <a:pPr>
              <a:lnSpc>
                <a:spcPct val="90000"/>
              </a:lnSpc>
            </a:pPr>
            <a:r>
              <a:rPr lang="pl-PL" sz="2400" b="1" u="sng" dirty="0">
                <a:latin typeface="Arial" panose="020B0604020202020204" pitchFamily="34" charset="0"/>
                <a:cs typeface="Arial" panose="020B0604020202020204" pitchFamily="34" charset="0"/>
              </a:rPr>
              <a:t>Stankiewicz, M., Sznajder, M.:</a:t>
            </a:r>
            <a:r>
              <a:rPr lang="pl-PL" sz="2400" b="1" dirty="0">
                <a:latin typeface="Arial" panose="020B0604020202020204" pitchFamily="34" charset="0"/>
                <a:cs typeface="Arial" panose="020B0604020202020204" pitchFamily="34" charset="0"/>
              </a:rPr>
              <a:t> Badanie poziomu bezpieczeństwa pracy w przedsiębiorstwie, [, Oficyna Wydawnicza Politechniki Białostockiej, Białystok 2010.</a:t>
            </a:r>
          </a:p>
          <a:p>
            <a:pPr>
              <a:lnSpc>
                <a:spcPct val="90000"/>
              </a:lnSpc>
            </a:pPr>
            <a:endParaRPr lang="pl-PL" sz="2400" b="1" dirty="0"/>
          </a:p>
          <a:p>
            <a:endParaRPr lang="pl-PL" sz="2400" b="1" u="sng"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fld id="{8A85E397-C62C-4F1E-B049-FBF8B6633A7C}" type="slidenum">
              <a:rPr lang="pl-PL"/>
              <a:pPr/>
              <a:t>15</a:t>
            </a:fld>
            <a:endParaRPr lang="pl-PL"/>
          </a:p>
        </p:txBody>
      </p:sp>
      <p:sp>
        <p:nvSpPr>
          <p:cNvPr id="20482" name="Rectangle 2"/>
          <p:cNvSpPr>
            <a:spLocks noGrp="1" noChangeArrowheads="1"/>
          </p:cNvSpPr>
          <p:nvPr>
            <p:ph type="title"/>
          </p:nvPr>
        </p:nvSpPr>
        <p:spPr>
          <a:xfrm>
            <a:off x="0" y="274638"/>
            <a:ext cx="9144000" cy="1143000"/>
          </a:xfrm>
          <a:solidFill>
            <a:srgbClr val="FFFF99"/>
          </a:solidFill>
        </p:spPr>
        <p:txBody>
          <a:bodyPr/>
          <a:lstStyle/>
          <a:p>
            <a:r>
              <a:rPr lang="pl-PL" sz="4000" b="1" dirty="0"/>
              <a:t>OBCIĄŻENIA PSYCHICZNE</a:t>
            </a:r>
          </a:p>
        </p:txBody>
      </p:sp>
      <p:sp>
        <p:nvSpPr>
          <p:cNvPr id="20483" name="Rectangle 3"/>
          <p:cNvSpPr>
            <a:spLocks noGrp="1" noChangeArrowheads="1"/>
          </p:cNvSpPr>
          <p:nvPr>
            <p:ph type="body" sz="half" idx="1"/>
          </p:nvPr>
        </p:nvSpPr>
        <p:spPr>
          <a:xfrm>
            <a:off x="395290" y="1916115"/>
            <a:ext cx="8497887" cy="865187"/>
          </a:xfrm>
        </p:spPr>
        <p:txBody>
          <a:bodyPr/>
          <a:lstStyle/>
          <a:p>
            <a:r>
              <a:rPr lang="pl-PL" sz="2400" b="1"/>
              <a:t>Znużenie i apatia- powodowane monotonną i długotrwałą pracą</a:t>
            </a:r>
          </a:p>
          <a:p>
            <a:pPr>
              <a:buFontTx/>
              <a:buNone/>
            </a:pPr>
            <a:endParaRPr lang="pl-PL" sz="2400" b="1"/>
          </a:p>
          <a:p>
            <a:pPr>
              <a:buFontTx/>
              <a:buNone/>
            </a:pPr>
            <a:endParaRPr lang="pl-PL" sz="2800" b="1"/>
          </a:p>
        </p:txBody>
      </p:sp>
      <p:pic>
        <p:nvPicPr>
          <p:cNvPr id="20484" name="Picture 4" descr="10"/>
          <p:cNvPicPr>
            <a:picLocks noGrp="1" noChangeAspect="1" noChangeArrowheads="1" noCrop="1"/>
          </p:cNvPicPr>
          <p:nvPr>
            <p:ph sz="half" idx="2"/>
          </p:nvPr>
        </p:nvPicPr>
        <p:blipFill>
          <a:blip r:embed="rId2" cstate="print"/>
          <a:srcRect/>
          <a:stretch>
            <a:fillRect/>
          </a:stretch>
        </p:blipFill>
        <p:spPr>
          <a:xfrm>
            <a:off x="6877050" y="4581525"/>
            <a:ext cx="1944688" cy="1849438"/>
          </a:xfrm>
          <a:noFill/>
          <a:ln/>
        </p:spPr>
      </p:pic>
      <p:sp>
        <p:nvSpPr>
          <p:cNvPr id="20486" name="Rectangle 6"/>
          <p:cNvSpPr>
            <a:spLocks noChangeArrowheads="1"/>
          </p:cNvSpPr>
          <p:nvPr/>
        </p:nvSpPr>
        <p:spPr bwMode="auto">
          <a:xfrm>
            <a:off x="395290" y="4868863"/>
            <a:ext cx="6192837" cy="757130"/>
          </a:xfrm>
          <a:prstGeom prst="rect">
            <a:avLst/>
          </a:prstGeom>
          <a:solidFill>
            <a:srgbClr val="FBF8C3"/>
          </a:solidFill>
          <a:ln w="9525">
            <a:noFill/>
            <a:miter lim="800000"/>
            <a:headEnd/>
            <a:tailEnd/>
          </a:ln>
          <a:effectLst/>
        </p:spPr>
        <p:txBody>
          <a:bodyPr>
            <a:spAutoFit/>
          </a:bodyPr>
          <a:lstStyle/>
          <a:p>
            <a:pPr>
              <a:lnSpc>
                <a:spcPct val="90000"/>
              </a:lnSpc>
              <a:spcBef>
                <a:spcPct val="20000"/>
              </a:spcBef>
              <a:buFontTx/>
              <a:buChar char="•"/>
            </a:pPr>
            <a:r>
              <a:rPr lang="pl-PL" sz="2400" b="1"/>
              <a:t>Poczucie alienacji-wywołane abstrakcyjnością pracy</a:t>
            </a:r>
          </a:p>
        </p:txBody>
      </p:sp>
      <p:sp>
        <p:nvSpPr>
          <p:cNvPr id="20487" name="Rectangle 7"/>
          <p:cNvSpPr>
            <a:spLocks noChangeArrowheads="1"/>
          </p:cNvSpPr>
          <p:nvPr/>
        </p:nvSpPr>
        <p:spPr bwMode="auto">
          <a:xfrm>
            <a:off x="395288" y="3429000"/>
            <a:ext cx="8496300" cy="757130"/>
          </a:xfrm>
          <a:prstGeom prst="rect">
            <a:avLst/>
          </a:prstGeom>
          <a:solidFill>
            <a:srgbClr val="FBF8C3"/>
          </a:solidFill>
          <a:ln w="9525">
            <a:noFill/>
            <a:miter lim="800000"/>
            <a:headEnd/>
            <a:tailEnd/>
          </a:ln>
          <a:effectLst/>
        </p:spPr>
        <p:txBody>
          <a:bodyPr>
            <a:spAutoFit/>
          </a:bodyPr>
          <a:lstStyle/>
          <a:p>
            <a:pPr>
              <a:lnSpc>
                <a:spcPct val="90000"/>
              </a:lnSpc>
              <a:spcBef>
                <a:spcPct val="20000"/>
              </a:spcBef>
              <a:buFontTx/>
              <a:buChar char="•"/>
            </a:pPr>
            <a:r>
              <a:rPr lang="pl-PL" sz="2400" b="1"/>
              <a:t>Obciążenia wynikające z konieczności ciągłego skupienia: zmęczenie, trudności w myśleniu, nerwowość</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2299E354-8345-45C9-AF85-FCCCB8EBACD6}" type="slidenum">
              <a:rPr lang="pl-PL"/>
              <a:pPr/>
              <a:t>16</a:t>
            </a:fld>
            <a:endParaRPr lang="pl-PL"/>
          </a:p>
        </p:txBody>
      </p:sp>
      <p:sp>
        <p:nvSpPr>
          <p:cNvPr id="8194" name="Rectangle 2"/>
          <p:cNvSpPr>
            <a:spLocks noGrp="1" noChangeArrowheads="1"/>
          </p:cNvSpPr>
          <p:nvPr>
            <p:ph type="title"/>
          </p:nvPr>
        </p:nvSpPr>
        <p:spPr>
          <a:xfrm>
            <a:off x="0" y="274638"/>
            <a:ext cx="9144000" cy="1143000"/>
          </a:xfrm>
          <a:solidFill>
            <a:srgbClr val="FFFF99"/>
          </a:solidFill>
        </p:spPr>
        <p:txBody>
          <a:bodyPr/>
          <a:lstStyle/>
          <a:p>
            <a:r>
              <a:rPr lang="pl-PL" sz="4000" b="1" dirty="0"/>
              <a:t>PROBLEMY ZE WZROKIEM</a:t>
            </a:r>
          </a:p>
        </p:txBody>
      </p:sp>
      <p:sp>
        <p:nvSpPr>
          <p:cNvPr id="8195" name="Rectangle 3"/>
          <p:cNvSpPr>
            <a:spLocks noGrp="1" noChangeArrowheads="1"/>
          </p:cNvSpPr>
          <p:nvPr>
            <p:ph type="body" idx="1"/>
          </p:nvPr>
        </p:nvSpPr>
        <p:spPr>
          <a:xfrm>
            <a:off x="611188" y="1773238"/>
            <a:ext cx="7993062" cy="1397000"/>
          </a:xfrm>
          <a:solidFill>
            <a:srgbClr val="CCFFCC"/>
          </a:solidFill>
        </p:spPr>
        <p:txBody>
          <a:bodyPr/>
          <a:lstStyle/>
          <a:p>
            <a:pPr>
              <a:buFontTx/>
              <a:buNone/>
            </a:pPr>
            <a:r>
              <a:rPr lang="pl-PL" sz="2800" b="1"/>
              <a:t>Długotrwała praca przed ekranem monitora prowadzi do wielu dolegliwości i wad wzroku</a:t>
            </a:r>
          </a:p>
        </p:txBody>
      </p:sp>
      <p:sp>
        <p:nvSpPr>
          <p:cNvPr id="8196" name="Rectangle 4"/>
          <p:cNvSpPr>
            <a:spLocks noChangeArrowheads="1"/>
          </p:cNvSpPr>
          <p:nvPr/>
        </p:nvSpPr>
        <p:spPr bwMode="auto">
          <a:xfrm>
            <a:off x="395288" y="3644900"/>
            <a:ext cx="8229600" cy="2592388"/>
          </a:xfrm>
          <a:prstGeom prst="rect">
            <a:avLst/>
          </a:prstGeom>
          <a:solidFill>
            <a:srgbClr val="CCFFFF"/>
          </a:solidFill>
          <a:ln w="9525">
            <a:noFill/>
            <a:miter lim="800000"/>
            <a:headEnd/>
            <a:tailEnd/>
          </a:ln>
          <a:effectLst/>
        </p:spPr>
        <p:txBody>
          <a:bodyPr/>
          <a:lstStyle/>
          <a:p>
            <a:pPr marL="342900" indent="-342900" algn="ctr">
              <a:lnSpc>
                <a:spcPct val="90000"/>
              </a:lnSpc>
              <a:spcBef>
                <a:spcPct val="20000"/>
              </a:spcBef>
            </a:pPr>
            <a:r>
              <a:rPr lang="pl-PL" sz="2800" b="1"/>
              <a:t>Na dolegliwości związane ze zmęczeniem oczu skarży się</a:t>
            </a:r>
          </a:p>
        </p:txBody>
      </p:sp>
      <p:sp>
        <p:nvSpPr>
          <p:cNvPr id="8197" name="WordArt 5"/>
          <p:cNvSpPr>
            <a:spLocks noChangeArrowheads="1" noChangeShapeType="1" noTextEdit="1"/>
          </p:cNvSpPr>
          <p:nvPr/>
        </p:nvSpPr>
        <p:spPr bwMode="auto">
          <a:xfrm>
            <a:off x="1403350" y="4797425"/>
            <a:ext cx="6192838" cy="1079500"/>
          </a:xfrm>
          <a:prstGeom prst="rect">
            <a:avLst/>
          </a:prstGeom>
        </p:spPr>
        <p:txBody>
          <a:bodyPr wrap="none" fromWordArt="1">
            <a:prstTxWarp prst="textPlain">
              <a:avLst>
                <a:gd name="adj" fmla="val 50000"/>
              </a:avLst>
            </a:prstTxWarp>
          </a:bodyPr>
          <a:lstStyle/>
          <a:p>
            <a:pPr algn="ctr"/>
            <a:r>
              <a:rPr lang="pl-PL" sz="5400" kern="10">
                <a:ln w="9525">
                  <a:noFill/>
                  <a:round/>
                  <a:headEnd/>
                  <a:tailEnd/>
                </a:ln>
                <a:solidFill>
                  <a:srgbClr val="660033"/>
                </a:solidFill>
                <a:effectLst>
                  <a:outerShdw dist="35921" dir="2700000" algn="ctr" rotWithShape="0">
                    <a:srgbClr val="C0C0C0">
                      <a:alpha val="80000"/>
                    </a:srgbClr>
                  </a:outerShdw>
                </a:effectLst>
                <a:latin typeface="Impact"/>
              </a:rPr>
              <a:t>ponad 90% osób</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6"/>
          <p:cNvSpPr>
            <a:spLocks noGrp="1"/>
          </p:cNvSpPr>
          <p:nvPr>
            <p:ph type="sldNum" sz="quarter" idx="12"/>
          </p:nvPr>
        </p:nvSpPr>
        <p:spPr/>
        <p:txBody>
          <a:bodyPr/>
          <a:lstStyle/>
          <a:p>
            <a:fld id="{94993690-0A56-41C4-BB5E-DD44C221C9B1}" type="slidenum">
              <a:rPr lang="pl-PL"/>
              <a:pPr/>
              <a:t>17</a:t>
            </a:fld>
            <a:endParaRPr lang="pl-PL"/>
          </a:p>
        </p:txBody>
      </p:sp>
      <p:sp>
        <p:nvSpPr>
          <p:cNvPr id="90114" name="Rectangle 2"/>
          <p:cNvSpPr>
            <a:spLocks noGrp="1" noChangeArrowheads="1"/>
          </p:cNvSpPr>
          <p:nvPr>
            <p:ph type="title"/>
          </p:nvPr>
        </p:nvSpPr>
        <p:spPr>
          <a:xfrm>
            <a:off x="0" y="274638"/>
            <a:ext cx="9144000" cy="1143000"/>
          </a:xfrm>
          <a:solidFill>
            <a:srgbClr val="FFFF99"/>
          </a:solidFill>
        </p:spPr>
        <p:txBody>
          <a:bodyPr/>
          <a:lstStyle/>
          <a:p>
            <a:r>
              <a:rPr lang="pl-PL" sz="4000" b="1" dirty="0"/>
              <a:t>PROBLEMY MIĘŚNIOWO-SZKIELETOWE</a:t>
            </a:r>
          </a:p>
        </p:txBody>
      </p:sp>
      <p:sp>
        <p:nvSpPr>
          <p:cNvPr id="90115" name="Rectangle 3"/>
          <p:cNvSpPr>
            <a:spLocks noGrp="1" noChangeArrowheads="1"/>
          </p:cNvSpPr>
          <p:nvPr>
            <p:ph type="body" sz="half" idx="1"/>
          </p:nvPr>
        </p:nvSpPr>
        <p:spPr>
          <a:xfrm>
            <a:off x="468315" y="1557340"/>
            <a:ext cx="7775575" cy="388937"/>
          </a:xfrm>
        </p:spPr>
        <p:txBody>
          <a:bodyPr/>
          <a:lstStyle/>
          <a:p>
            <a:pPr>
              <a:lnSpc>
                <a:spcPct val="80000"/>
              </a:lnSpc>
            </a:pPr>
            <a:r>
              <a:rPr lang="pl-PL" sz="2400" b="1" dirty="0"/>
              <a:t>Dolegliwości kręgosłupa i pleców</a:t>
            </a:r>
            <a:r>
              <a:rPr lang="pl-PL" sz="2000" b="1" dirty="0"/>
              <a:t> </a:t>
            </a:r>
          </a:p>
          <a:p>
            <a:pPr>
              <a:lnSpc>
                <a:spcPct val="80000"/>
              </a:lnSpc>
            </a:pPr>
            <a:endParaRPr lang="pl-PL" sz="2000" b="1" dirty="0"/>
          </a:p>
          <a:p>
            <a:pPr>
              <a:lnSpc>
                <a:spcPct val="80000"/>
              </a:lnSpc>
              <a:buFontTx/>
              <a:buNone/>
            </a:pPr>
            <a:endParaRPr lang="pl-PL" sz="2400" b="1" dirty="0"/>
          </a:p>
          <a:p>
            <a:pPr>
              <a:lnSpc>
                <a:spcPct val="80000"/>
              </a:lnSpc>
            </a:pPr>
            <a:endParaRPr lang="pl-PL" sz="2000" dirty="0"/>
          </a:p>
          <a:p>
            <a:pPr algn="ctr">
              <a:lnSpc>
                <a:spcPct val="80000"/>
              </a:lnSpc>
              <a:buFontTx/>
              <a:buNone/>
            </a:pPr>
            <a:endParaRPr lang="pl-PL" sz="2000" dirty="0"/>
          </a:p>
          <a:p>
            <a:pPr>
              <a:lnSpc>
                <a:spcPct val="80000"/>
              </a:lnSpc>
              <a:buFontTx/>
              <a:buNone/>
            </a:pPr>
            <a:endParaRPr lang="pl-PL" sz="2400" dirty="0"/>
          </a:p>
          <a:p>
            <a:pPr>
              <a:lnSpc>
                <a:spcPct val="80000"/>
              </a:lnSpc>
            </a:pPr>
            <a:endParaRPr lang="pl-PL" sz="2400" dirty="0"/>
          </a:p>
        </p:txBody>
      </p:sp>
      <p:sp>
        <p:nvSpPr>
          <p:cNvPr id="90116" name="Rectangle 4"/>
          <p:cNvSpPr>
            <a:spLocks noChangeArrowheads="1"/>
          </p:cNvSpPr>
          <p:nvPr/>
        </p:nvSpPr>
        <p:spPr bwMode="auto">
          <a:xfrm>
            <a:off x="395290" y="4221165"/>
            <a:ext cx="5184775" cy="2016125"/>
          </a:xfrm>
          <a:prstGeom prst="rect">
            <a:avLst/>
          </a:prstGeom>
          <a:solidFill>
            <a:srgbClr val="CCFFCC"/>
          </a:solidFill>
          <a:ln w="9525">
            <a:noFill/>
            <a:miter lim="800000"/>
            <a:headEnd/>
            <a:tailEnd/>
          </a:ln>
          <a:effectLst/>
        </p:spPr>
        <p:txBody>
          <a:bodyPr/>
          <a:lstStyle/>
          <a:p>
            <a:pPr marL="342900" indent="-342900" algn="ctr">
              <a:spcBef>
                <a:spcPct val="20000"/>
              </a:spcBef>
            </a:pPr>
            <a:r>
              <a:rPr lang="pl-PL" sz="2800" b="1"/>
              <a:t>Następstwo nieprawidłowego ułożenia nadgarstka podczas pracy na klawiaturze. </a:t>
            </a:r>
            <a:endParaRPr lang="pl-PL" sz="2800"/>
          </a:p>
        </p:txBody>
      </p:sp>
      <p:pic>
        <p:nvPicPr>
          <p:cNvPr id="90120" name="Picture 8" descr="nadgarstek"/>
          <p:cNvPicPr>
            <a:picLocks noGrp="1" noChangeAspect="1" noChangeArrowheads="1"/>
          </p:cNvPicPr>
          <p:nvPr>
            <p:ph sz="half" idx="2"/>
          </p:nvPr>
        </p:nvPicPr>
        <p:blipFill>
          <a:blip r:embed="rId2" cstate="print"/>
          <a:srcRect/>
          <a:stretch>
            <a:fillRect/>
          </a:stretch>
        </p:blipFill>
        <p:spPr>
          <a:xfrm>
            <a:off x="5724527" y="3749677"/>
            <a:ext cx="3419475" cy="2982913"/>
          </a:xfrm>
          <a:noFill/>
          <a:ln/>
        </p:spPr>
      </p:pic>
      <p:sp>
        <p:nvSpPr>
          <p:cNvPr id="90121" name="Rectangle 9"/>
          <p:cNvSpPr>
            <a:spLocks noChangeArrowheads="1"/>
          </p:cNvSpPr>
          <p:nvPr/>
        </p:nvSpPr>
        <p:spPr bwMode="auto">
          <a:xfrm>
            <a:off x="468315" y="3213100"/>
            <a:ext cx="7775575" cy="457200"/>
          </a:xfrm>
          <a:prstGeom prst="rect">
            <a:avLst/>
          </a:prstGeom>
          <a:solidFill>
            <a:srgbClr val="FBF8C3"/>
          </a:solidFill>
          <a:ln w="9525">
            <a:noFill/>
            <a:miter lim="800000"/>
            <a:headEnd/>
            <a:tailEnd/>
          </a:ln>
          <a:effectLst/>
        </p:spPr>
        <p:txBody>
          <a:bodyPr>
            <a:spAutoFit/>
          </a:bodyPr>
          <a:lstStyle/>
          <a:p>
            <a:pPr>
              <a:spcBef>
                <a:spcPct val="20000"/>
              </a:spcBef>
              <a:buFontTx/>
              <a:buChar char="•"/>
            </a:pPr>
            <a:r>
              <a:rPr lang="pl-PL" sz="2400" b="1"/>
              <a:t>   Zespół cieśni nadgarstka</a:t>
            </a:r>
          </a:p>
        </p:txBody>
      </p:sp>
      <p:sp>
        <p:nvSpPr>
          <p:cNvPr id="90122" name="Rectangle 10"/>
          <p:cNvSpPr>
            <a:spLocks noChangeArrowheads="1"/>
          </p:cNvSpPr>
          <p:nvPr/>
        </p:nvSpPr>
        <p:spPr bwMode="auto">
          <a:xfrm>
            <a:off x="468315" y="2636838"/>
            <a:ext cx="7775575" cy="457200"/>
          </a:xfrm>
          <a:prstGeom prst="rect">
            <a:avLst/>
          </a:prstGeom>
          <a:solidFill>
            <a:srgbClr val="FBF8C3"/>
          </a:solidFill>
          <a:ln w="9525">
            <a:noFill/>
            <a:miter lim="800000"/>
            <a:headEnd/>
            <a:tailEnd/>
          </a:ln>
          <a:effectLst/>
        </p:spPr>
        <p:txBody>
          <a:bodyPr>
            <a:spAutoFit/>
          </a:bodyPr>
          <a:lstStyle/>
          <a:p>
            <a:pPr>
              <a:buFontTx/>
              <a:buChar char="•"/>
            </a:pPr>
            <a:r>
              <a:rPr lang="pl-PL" sz="2400" b="1"/>
              <a:t>   Usztywnienie mięśni</a:t>
            </a:r>
          </a:p>
        </p:txBody>
      </p:sp>
      <p:sp>
        <p:nvSpPr>
          <p:cNvPr id="90123" name="Rectangle 11"/>
          <p:cNvSpPr>
            <a:spLocks noChangeArrowheads="1"/>
          </p:cNvSpPr>
          <p:nvPr/>
        </p:nvSpPr>
        <p:spPr bwMode="auto">
          <a:xfrm>
            <a:off x="468315" y="2060575"/>
            <a:ext cx="7775575" cy="457200"/>
          </a:xfrm>
          <a:prstGeom prst="rect">
            <a:avLst/>
          </a:prstGeom>
          <a:solidFill>
            <a:srgbClr val="FBF8C3"/>
          </a:solidFill>
          <a:ln w="9525">
            <a:noFill/>
            <a:miter lim="800000"/>
            <a:headEnd/>
            <a:tailEnd/>
          </a:ln>
          <a:effectLst/>
        </p:spPr>
        <p:txBody>
          <a:bodyPr>
            <a:spAutoFit/>
          </a:bodyPr>
          <a:lstStyle/>
          <a:p>
            <a:pPr>
              <a:spcBef>
                <a:spcPct val="20000"/>
              </a:spcBef>
              <a:buFontTx/>
              <a:buChar char="•"/>
            </a:pPr>
            <a:r>
              <a:rPr lang="pl-PL" sz="2400" b="1"/>
              <a:t>   RSI (Repetitive Strain- Injury Syndrom)</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96A447AB-A4E7-4C17-981E-AF726538CD2F}" type="slidenum">
              <a:rPr lang="pl-PL"/>
              <a:pPr/>
              <a:t>18</a:t>
            </a:fld>
            <a:endParaRPr lang="pl-PL"/>
          </a:p>
        </p:txBody>
      </p:sp>
      <p:sp>
        <p:nvSpPr>
          <p:cNvPr id="14356" name="Rectangle 20"/>
          <p:cNvSpPr>
            <a:spLocks noChangeArrowheads="1"/>
          </p:cNvSpPr>
          <p:nvPr/>
        </p:nvSpPr>
        <p:spPr bwMode="auto">
          <a:xfrm>
            <a:off x="107950" y="1700213"/>
            <a:ext cx="8820150" cy="2952750"/>
          </a:xfrm>
          <a:prstGeom prst="rect">
            <a:avLst/>
          </a:prstGeom>
          <a:solidFill>
            <a:srgbClr val="CCFFCC"/>
          </a:solidFill>
          <a:ln w="9525">
            <a:noFill/>
            <a:miter lim="800000"/>
            <a:headEnd/>
            <a:tailEnd/>
          </a:ln>
          <a:effectLst/>
        </p:spPr>
        <p:txBody>
          <a:bodyPr/>
          <a:lstStyle/>
          <a:p>
            <a:pPr marL="342900" indent="-342900">
              <a:spcBef>
                <a:spcPct val="20000"/>
              </a:spcBef>
              <a:buFontTx/>
              <a:buChar char="•"/>
            </a:pPr>
            <a:r>
              <a:rPr lang="pl-PL" sz="2400" b="1"/>
              <a:t>Brak możliwości położenie stóp płasko na podłodze</a:t>
            </a:r>
          </a:p>
          <a:p>
            <a:pPr marL="342900" indent="-342900">
              <a:spcBef>
                <a:spcPct val="20000"/>
              </a:spcBef>
              <a:buFontTx/>
              <a:buChar char="•"/>
            </a:pPr>
            <a:endParaRPr lang="pl-PL" sz="2400" b="1"/>
          </a:p>
          <a:p>
            <a:pPr marL="342900" indent="-342900">
              <a:spcBef>
                <a:spcPct val="20000"/>
              </a:spcBef>
              <a:buFontTx/>
              <a:buChar char="•"/>
            </a:pPr>
            <a:r>
              <a:rPr lang="pl-PL" sz="2400" b="1"/>
              <a:t>Zła postawa, brak oparcia i podłokietników</a:t>
            </a:r>
          </a:p>
          <a:p>
            <a:pPr marL="342900" indent="-342900">
              <a:spcBef>
                <a:spcPct val="20000"/>
              </a:spcBef>
              <a:buFontTx/>
              <a:buChar char="•"/>
            </a:pPr>
            <a:endParaRPr lang="pl-PL" sz="2400" b="1"/>
          </a:p>
          <a:p>
            <a:pPr marL="342900" indent="-342900">
              <a:spcBef>
                <a:spcPct val="20000"/>
              </a:spcBef>
              <a:buFontTx/>
              <a:buChar char="•"/>
            </a:pPr>
            <a:r>
              <a:rPr lang="pl-PL" sz="2400" b="1"/>
              <a:t>Nieprawidłowa wysokość siedzenia i blatu</a:t>
            </a:r>
          </a:p>
          <a:p>
            <a:pPr marL="342900" indent="-342900">
              <a:spcBef>
                <a:spcPct val="20000"/>
              </a:spcBef>
              <a:buFontTx/>
              <a:buChar char="•"/>
            </a:pPr>
            <a:endParaRPr lang="pl-PL" sz="2400" b="1"/>
          </a:p>
        </p:txBody>
      </p:sp>
      <p:pic>
        <p:nvPicPr>
          <p:cNvPr id="14357" name="Picture 21" descr="j0195384"/>
          <p:cNvPicPr>
            <a:picLocks noGrp="1" noChangeAspect="1" noChangeArrowheads="1"/>
          </p:cNvPicPr>
          <p:nvPr>
            <p:ph sz="half" idx="2"/>
          </p:nvPr>
        </p:nvPicPr>
        <p:blipFill>
          <a:blip r:embed="rId2" cstate="print"/>
          <a:srcRect/>
          <a:stretch>
            <a:fillRect/>
          </a:stretch>
        </p:blipFill>
        <p:spPr>
          <a:xfrm>
            <a:off x="6804025" y="4797425"/>
            <a:ext cx="1481138" cy="1512888"/>
          </a:xfrm>
          <a:noFill/>
          <a:ln/>
        </p:spPr>
      </p:pic>
      <p:sp>
        <p:nvSpPr>
          <p:cNvPr id="14359" name="Rectangle 23"/>
          <p:cNvSpPr>
            <a:spLocks noGrp="1" noChangeArrowheads="1"/>
          </p:cNvSpPr>
          <p:nvPr>
            <p:ph type="title"/>
          </p:nvPr>
        </p:nvSpPr>
        <p:spPr>
          <a:xfrm>
            <a:off x="0" y="274638"/>
            <a:ext cx="9143999" cy="1143000"/>
          </a:xfrm>
          <a:solidFill>
            <a:srgbClr val="FFFF99"/>
          </a:solidFill>
          <a:ln/>
        </p:spPr>
        <p:txBody>
          <a:bodyPr/>
          <a:lstStyle/>
          <a:p>
            <a:r>
              <a:rPr lang="pl-PL" sz="4000" b="1" dirty="0"/>
              <a:t>PRZYCZYNY DOLEGLIWOŚCI </a:t>
            </a:r>
            <a:br>
              <a:rPr lang="pl-PL" sz="4000" b="1" dirty="0"/>
            </a:br>
            <a:r>
              <a:rPr lang="pl-PL" sz="4000" b="1" dirty="0"/>
              <a:t>- POSTAWA</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B17E1603-D165-4D1A-A101-DD0FB510BA37}" type="slidenum">
              <a:rPr lang="pl-PL"/>
              <a:pPr/>
              <a:t>19</a:t>
            </a:fld>
            <a:endParaRPr lang="pl-PL"/>
          </a:p>
        </p:txBody>
      </p:sp>
      <p:sp>
        <p:nvSpPr>
          <p:cNvPr id="91140" name="Rectangle 4"/>
          <p:cNvSpPr>
            <a:spLocks noChangeArrowheads="1"/>
          </p:cNvSpPr>
          <p:nvPr/>
        </p:nvSpPr>
        <p:spPr bwMode="auto">
          <a:xfrm>
            <a:off x="323852" y="1700215"/>
            <a:ext cx="8640763" cy="2376487"/>
          </a:xfrm>
          <a:prstGeom prst="rect">
            <a:avLst/>
          </a:prstGeom>
          <a:solidFill>
            <a:srgbClr val="CCFFFF"/>
          </a:solidFill>
          <a:ln w="9525">
            <a:noFill/>
            <a:miter lim="800000"/>
            <a:headEnd/>
            <a:tailEnd/>
          </a:ln>
          <a:effectLst/>
        </p:spPr>
        <p:txBody>
          <a:bodyPr/>
          <a:lstStyle/>
          <a:p>
            <a:pPr marL="342900" indent="-342900">
              <a:spcBef>
                <a:spcPct val="20000"/>
              </a:spcBef>
              <a:buFontTx/>
              <a:buChar char="•"/>
            </a:pPr>
            <a:r>
              <a:rPr lang="pl-PL" sz="2400" b="1" dirty="0"/>
              <a:t>Zginanie nadgarstka i opieranie o powierzchnię</a:t>
            </a:r>
          </a:p>
          <a:p>
            <a:pPr marL="342900" indent="-342900">
              <a:spcBef>
                <a:spcPct val="20000"/>
              </a:spcBef>
              <a:buFontTx/>
              <a:buChar char="•"/>
            </a:pPr>
            <a:endParaRPr lang="pl-PL" sz="2400" b="1" dirty="0"/>
          </a:p>
          <a:p>
            <a:pPr marL="342900" indent="-342900">
              <a:spcBef>
                <a:spcPct val="20000"/>
              </a:spcBef>
              <a:buFontTx/>
              <a:buChar char="•"/>
            </a:pPr>
            <a:r>
              <a:rPr lang="pl-PL" sz="2400" b="1" dirty="0"/>
              <a:t>Ciągły kontakt łokci z blatem</a:t>
            </a:r>
          </a:p>
          <a:p>
            <a:pPr marL="342900" indent="-342900">
              <a:spcBef>
                <a:spcPct val="20000"/>
              </a:spcBef>
              <a:buFontTx/>
              <a:buChar char="•"/>
            </a:pPr>
            <a:endParaRPr lang="pl-PL" sz="2400" b="1" dirty="0"/>
          </a:p>
          <a:p>
            <a:pPr marL="342900" indent="-342900">
              <a:spcBef>
                <a:spcPct val="20000"/>
              </a:spcBef>
              <a:buFontTx/>
              <a:buChar char="•"/>
            </a:pPr>
            <a:r>
              <a:rPr lang="pl-PL" sz="2400" b="1" dirty="0"/>
              <a:t>Nacisk na mięśnie nóg spowodowany brakiem miejsca</a:t>
            </a:r>
          </a:p>
        </p:txBody>
      </p:sp>
      <p:pic>
        <p:nvPicPr>
          <p:cNvPr id="91141" name="Picture 5" descr="j0195384"/>
          <p:cNvPicPr>
            <a:picLocks noGrp="1" noChangeAspect="1" noChangeArrowheads="1"/>
          </p:cNvPicPr>
          <p:nvPr>
            <p:ph sz="half" idx="2"/>
          </p:nvPr>
        </p:nvPicPr>
        <p:blipFill>
          <a:blip r:embed="rId2" cstate="print"/>
          <a:srcRect/>
          <a:stretch>
            <a:fillRect/>
          </a:stretch>
        </p:blipFill>
        <p:spPr>
          <a:xfrm>
            <a:off x="4211640" y="4581525"/>
            <a:ext cx="1481137" cy="1512888"/>
          </a:xfrm>
          <a:noFill/>
          <a:ln/>
        </p:spPr>
      </p:pic>
      <p:sp>
        <p:nvSpPr>
          <p:cNvPr id="91143" name="Rectangle 7"/>
          <p:cNvSpPr>
            <a:spLocks noGrp="1" noChangeArrowheads="1"/>
          </p:cNvSpPr>
          <p:nvPr>
            <p:ph type="title"/>
          </p:nvPr>
        </p:nvSpPr>
        <p:spPr>
          <a:xfrm>
            <a:off x="0" y="274638"/>
            <a:ext cx="9144000" cy="1143000"/>
          </a:xfrm>
          <a:solidFill>
            <a:srgbClr val="FFFF99"/>
          </a:solidFill>
          <a:ln/>
        </p:spPr>
        <p:txBody>
          <a:bodyPr/>
          <a:lstStyle/>
          <a:p>
            <a:r>
              <a:rPr lang="pl-PL" sz="4000" b="1" dirty="0"/>
              <a:t>PRZYCZYNY DOLEGLIWOŚCI </a:t>
            </a:r>
            <a:br>
              <a:rPr lang="pl-PL" sz="4000" b="1" dirty="0"/>
            </a:br>
            <a:r>
              <a:rPr lang="pl-PL" sz="4000" b="1" dirty="0"/>
              <a:t>- NACISK</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AC321AE7-0997-4C48-9487-32B41B1E32A4}" type="slidenum">
              <a:rPr lang="pl-PL"/>
              <a:pPr/>
              <a:t>2</a:t>
            </a:fld>
            <a:endParaRPr lang="pl-PL"/>
          </a:p>
        </p:txBody>
      </p:sp>
      <p:sp>
        <p:nvSpPr>
          <p:cNvPr id="103426" name="Rectangle 2"/>
          <p:cNvSpPr>
            <a:spLocks noGrp="1" noChangeArrowheads="1"/>
          </p:cNvSpPr>
          <p:nvPr>
            <p:ph type="title"/>
          </p:nvPr>
        </p:nvSpPr>
        <p:spPr>
          <a:xfrm>
            <a:off x="0" y="476250"/>
            <a:ext cx="9144000" cy="922338"/>
          </a:xfrm>
          <a:solidFill>
            <a:srgbClr val="FFFF99"/>
          </a:solidFill>
        </p:spPr>
        <p:txBody>
          <a:bodyPr/>
          <a:lstStyle/>
          <a:p>
            <a:r>
              <a:rPr lang="pl-PL" sz="3600" b="1"/>
              <a:t>TREŚĆ</a:t>
            </a:r>
          </a:p>
        </p:txBody>
      </p:sp>
      <p:sp>
        <p:nvSpPr>
          <p:cNvPr id="103427" name="Rectangle 3"/>
          <p:cNvSpPr>
            <a:spLocks noGrp="1" noChangeArrowheads="1"/>
          </p:cNvSpPr>
          <p:nvPr>
            <p:ph type="body" idx="1"/>
          </p:nvPr>
        </p:nvSpPr>
        <p:spPr>
          <a:xfrm>
            <a:off x="468313" y="1844675"/>
            <a:ext cx="8229600" cy="4349750"/>
          </a:xfrm>
          <a:solidFill>
            <a:srgbClr val="CCFFCC"/>
          </a:solidFill>
        </p:spPr>
        <p:txBody>
          <a:bodyPr/>
          <a:lstStyle/>
          <a:p>
            <a:pPr>
              <a:lnSpc>
                <a:spcPct val="90000"/>
              </a:lnSpc>
            </a:pPr>
            <a:r>
              <a:rPr lang="pl-PL" sz="2800" b="1">
                <a:solidFill>
                  <a:srgbClr val="000000"/>
                </a:solidFill>
              </a:rPr>
              <a:t>Ergonomiczne czynniki ryzyka</a:t>
            </a:r>
          </a:p>
          <a:p>
            <a:pPr>
              <a:lnSpc>
                <a:spcPct val="90000"/>
              </a:lnSpc>
            </a:pPr>
            <a:r>
              <a:rPr lang="pl-PL" sz="2800" b="1">
                <a:solidFill>
                  <a:srgbClr val="000000"/>
                </a:solidFill>
              </a:rPr>
              <a:t>Klasyfikacja czynników ryzyka</a:t>
            </a:r>
          </a:p>
          <a:p>
            <a:pPr>
              <a:lnSpc>
                <a:spcPct val="90000"/>
              </a:lnSpc>
            </a:pPr>
            <a:r>
              <a:rPr lang="pl-PL" sz="2800" b="1">
                <a:solidFill>
                  <a:srgbClr val="000000"/>
                </a:solidFill>
              </a:rPr>
              <a:t>Nienaturalna pozycja </a:t>
            </a:r>
          </a:p>
          <a:p>
            <a:pPr>
              <a:lnSpc>
                <a:spcPct val="90000"/>
              </a:lnSpc>
            </a:pPr>
            <a:r>
              <a:rPr lang="pl-PL" sz="2800" b="1">
                <a:solidFill>
                  <a:srgbClr val="000000"/>
                </a:solidFill>
              </a:rPr>
              <a:t>Nienaturalny ruch</a:t>
            </a:r>
          </a:p>
          <a:p>
            <a:pPr>
              <a:lnSpc>
                <a:spcPct val="90000"/>
              </a:lnSpc>
            </a:pPr>
            <a:r>
              <a:rPr lang="pl-PL" sz="2800" b="1">
                <a:solidFill>
                  <a:srgbClr val="000000"/>
                </a:solidFill>
              </a:rPr>
              <a:t>Nieakceptowane siły</a:t>
            </a:r>
          </a:p>
          <a:p>
            <a:pPr>
              <a:lnSpc>
                <a:spcPct val="90000"/>
              </a:lnSpc>
            </a:pPr>
            <a:r>
              <a:rPr lang="pl-PL" sz="2800" b="1">
                <a:solidFill>
                  <a:srgbClr val="000000"/>
                </a:solidFill>
              </a:rPr>
              <a:t>Chłód </a:t>
            </a:r>
          </a:p>
          <a:p>
            <a:pPr>
              <a:lnSpc>
                <a:spcPct val="90000"/>
              </a:lnSpc>
            </a:pPr>
            <a:r>
              <a:rPr lang="pl-PL" sz="2800" b="1">
                <a:solidFill>
                  <a:srgbClr val="000000"/>
                </a:solidFill>
              </a:rPr>
              <a:t>Wibracja</a:t>
            </a:r>
          </a:p>
          <a:p>
            <a:pPr>
              <a:lnSpc>
                <a:spcPct val="90000"/>
              </a:lnSpc>
            </a:pPr>
            <a:r>
              <a:rPr lang="pl-PL" sz="2800" b="1">
                <a:solidFill>
                  <a:srgbClr val="000000"/>
                </a:solidFill>
              </a:rPr>
              <a:t>Zagrożenia podczas pracy z monitorami</a:t>
            </a:r>
          </a:p>
          <a:p>
            <a:pPr>
              <a:lnSpc>
                <a:spcPct val="90000"/>
              </a:lnSpc>
            </a:pPr>
            <a:r>
              <a:rPr lang="pl-PL" sz="2800" b="1">
                <a:solidFill>
                  <a:srgbClr val="000000"/>
                </a:solidFill>
              </a:rPr>
              <a:t>Choroby</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7F303960-F489-4EDC-B995-5EA77BA09500}" type="slidenum">
              <a:rPr lang="pl-PL"/>
              <a:pPr/>
              <a:t>20</a:t>
            </a:fld>
            <a:endParaRPr lang="pl-PL"/>
          </a:p>
        </p:txBody>
      </p:sp>
      <p:sp>
        <p:nvSpPr>
          <p:cNvPr id="24578" name="Rectangle 2"/>
          <p:cNvSpPr>
            <a:spLocks noGrp="1" noChangeArrowheads="1"/>
          </p:cNvSpPr>
          <p:nvPr>
            <p:ph type="title"/>
          </p:nvPr>
        </p:nvSpPr>
        <p:spPr>
          <a:xfrm>
            <a:off x="0" y="274638"/>
            <a:ext cx="9144000" cy="1143000"/>
          </a:xfrm>
          <a:solidFill>
            <a:srgbClr val="FFFF99"/>
          </a:solidFill>
        </p:spPr>
        <p:txBody>
          <a:bodyPr/>
          <a:lstStyle/>
          <a:p>
            <a:r>
              <a:rPr lang="pl-PL" sz="4000" b="1" dirty="0"/>
              <a:t>PRZYCZYNY DOLEGLIWOŚCI </a:t>
            </a:r>
            <a:br>
              <a:rPr lang="pl-PL" sz="4000" b="1" dirty="0"/>
            </a:br>
            <a:r>
              <a:rPr lang="pl-PL" sz="4000" b="1" dirty="0"/>
              <a:t>- RUCH</a:t>
            </a:r>
          </a:p>
        </p:txBody>
      </p:sp>
      <p:sp>
        <p:nvSpPr>
          <p:cNvPr id="24579" name="Rectangle 3"/>
          <p:cNvSpPr>
            <a:spLocks noGrp="1" noChangeArrowheads="1"/>
          </p:cNvSpPr>
          <p:nvPr>
            <p:ph type="body" sz="half" idx="1"/>
          </p:nvPr>
        </p:nvSpPr>
        <p:spPr>
          <a:xfrm>
            <a:off x="250825" y="1600200"/>
            <a:ext cx="8713788" cy="2692400"/>
          </a:xfrm>
        </p:spPr>
        <p:txBody>
          <a:bodyPr/>
          <a:lstStyle/>
          <a:p>
            <a:r>
              <a:rPr lang="pl-PL" sz="2800" b="1"/>
              <a:t>Pisanie na klawiaturze</a:t>
            </a:r>
          </a:p>
          <a:p>
            <a:endParaRPr lang="pl-PL" sz="2800" b="1"/>
          </a:p>
          <a:p>
            <a:r>
              <a:rPr lang="pl-PL" sz="2800" b="1"/>
              <a:t>Ciągły ruch ręką i ramieniem przy pracy myszką</a:t>
            </a:r>
          </a:p>
          <a:p>
            <a:endParaRPr lang="pl-PL" sz="2800" b="1"/>
          </a:p>
          <a:p>
            <a:r>
              <a:rPr lang="pl-PL" sz="2800" b="1"/>
              <a:t>Sięganie po dokumenty będące powyżej ramion</a:t>
            </a:r>
          </a:p>
          <a:p>
            <a:endParaRPr lang="pl-PL" sz="2800" b="1"/>
          </a:p>
        </p:txBody>
      </p:sp>
      <p:pic>
        <p:nvPicPr>
          <p:cNvPr id="24582" name="Picture 6" descr="j0195384"/>
          <p:cNvPicPr>
            <a:picLocks noGrp="1" noChangeAspect="1" noChangeArrowheads="1"/>
          </p:cNvPicPr>
          <p:nvPr>
            <p:ph sz="half" idx="2"/>
          </p:nvPr>
        </p:nvPicPr>
        <p:blipFill>
          <a:blip r:embed="rId2" cstate="print"/>
          <a:srcRect/>
          <a:stretch>
            <a:fillRect/>
          </a:stretch>
        </p:blipFill>
        <p:spPr>
          <a:xfrm>
            <a:off x="3779840" y="4652965"/>
            <a:ext cx="1481137" cy="1512887"/>
          </a:xfrm>
          <a:noFill/>
          <a:ln/>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EE6DE84B-66CA-448D-8FF2-29CAB4857205}" type="slidenum">
              <a:rPr lang="pl-PL"/>
              <a:pPr/>
              <a:t>21</a:t>
            </a:fld>
            <a:endParaRPr lang="pl-PL"/>
          </a:p>
        </p:txBody>
      </p:sp>
      <p:sp>
        <p:nvSpPr>
          <p:cNvPr id="86018" name="Rectangle 2"/>
          <p:cNvSpPr>
            <a:spLocks noGrp="1" noChangeArrowheads="1"/>
          </p:cNvSpPr>
          <p:nvPr>
            <p:ph type="title"/>
          </p:nvPr>
        </p:nvSpPr>
        <p:spPr>
          <a:xfrm>
            <a:off x="0" y="549275"/>
            <a:ext cx="9144000" cy="863600"/>
          </a:xfrm>
          <a:solidFill>
            <a:srgbClr val="FFFF99"/>
          </a:solidFill>
        </p:spPr>
        <p:txBody>
          <a:bodyPr/>
          <a:lstStyle/>
          <a:p>
            <a:r>
              <a:rPr lang="pl-PL" sz="4000" b="1" dirty="0"/>
              <a:t>PRZYCZYNY CHORÓB</a:t>
            </a:r>
          </a:p>
        </p:txBody>
      </p:sp>
      <p:sp>
        <p:nvSpPr>
          <p:cNvPr id="86019" name="Rectangle 3"/>
          <p:cNvSpPr>
            <a:spLocks noGrp="1" noChangeArrowheads="1"/>
          </p:cNvSpPr>
          <p:nvPr>
            <p:ph type="body" idx="1"/>
          </p:nvPr>
        </p:nvSpPr>
        <p:spPr>
          <a:xfrm>
            <a:off x="0" y="1989140"/>
            <a:ext cx="9144000" cy="2663825"/>
          </a:xfrm>
          <a:solidFill>
            <a:srgbClr val="CCFFCC"/>
          </a:solidFill>
        </p:spPr>
        <p:txBody>
          <a:bodyPr/>
          <a:lstStyle/>
          <a:p>
            <a:pPr marL="609600" indent="-609600"/>
            <a:r>
              <a:rPr lang="pl-PL" sz="2800" b="1"/>
              <a:t>Przeciążenia układu mięśniowo – szkieletowego</a:t>
            </a:r>
          </a:p>
          <a:p>
            <a:pPr marL="609600" indent="-609600"/>
            <a:endParaRPr lang="pl-PL" sz="2800" b="1"/>
          </a:p>
          <a:p>
            <a:pPr marL="609600" indent="-609600"/>
            <a:r>
              <a:rPr lang="pl-PL" sz="2800" b="1"/>
              <a:t>Uciski na nerwy</a:t>
            </a:r>
          </a:p>
          <a:p>
            <a:pPr marL="609600" indent="-609600"/>
            <a:endParaRPr lang="pl-PL" sz="2800" b="1"/>
          </a:p>
          <a:p>
            <a:pPr marL="609600" indent="-609600"/>
            <a:r>
              <a:rPr lang="pl-PL" sz="2800" b="1"/>
              <a:t>Uciski na naczynia krwionośne</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6"/>
          <p:cNvSpPr>
            <a:spLocks noGrp="1"/>
          </p:cNvSpPr>
          <p:nvPr>
            <p:ph type="sldNum" sz="quarter" idx="12"/>
          </p:nvPr>
        </p:nvSpPr>
        <p:spPr/>
        <p:txBody>
          <a:bodyPr/>
          <a:lstStyle/>
          <a:p>
            <a:fld id="{A4558FA9-8500-4E15-A342-6DBC7DA77353}" type="slidenum">
              <a:rPr lang="pl-PL"/>
              <a:pPr/>
              <a:t>22</a:t>
            </a:fld>
            <a:endParaRPr lang="pl-PL"/>
          </a:p>
        </p:txBody>
      </p:sp>
      <p:sp>
        <p:nvSpPr>
          <p:cNvPr id="10242" name="Rectangle 2"/>
          <p:cNvSpPr>
            <a:spLocks noGrp="1" noChangeArrowheads="1"/>
          </p:cNvSpPr>
          <p:nvPr>
            <p:ph type="title"/>
          </p:nvPr>
        </p:nvSpPr>
        <p:spPr>
          <a:xfrm>
            <a:off x="0" y="274638"/>
            <a:ext cx="9144000" cy="1066800"/>
          </a:xfrm>
          <a:solidFill>
            <a:srgbClr val="FFFF99"/>
          </a:solidFill>
        </p:spPr>
        <p:txBody>
          <a:bodyPr/>
          <a:lstStyle/>
          <a:p>
            <a:r>
              <a:rPr lang="pl-PL" sz="4000" b="1" dirty="0"/>
              <a:t>CHOROBY OCZU</a:t>
            </a:r>
          </a:p>
        </p:txBody>
      </p:sp>
      <p:pic>
        <p:nvPicPr>
          <p:cNvPr id="10244" name="Picture 4" descr="oczy1"/>
          <p:cNvPicPr>
            <a:picLocks noGrp="1" noChangeAspect="1" noChangeArrowheads="1" noCrop="1"/>
          </p:cNvPicPr>
          <p:nvPr>
            <p:ph idx="4294967295"/>
          </p:nvPr>
        </p:nvPicPr>
        <p:blipFill>
          <a:blip r:embed="rId2" cstate="print"/>
          <a:srcRect/>
          <a:stretch>
            <a:fillRect/>
          </a:stretch>
        </p:blipFill>
        <p:spPr>
          <a:xfrm>
            <a:off x="3492500" y="4868863"/>
            <a:ext cx="2160588" cy="273050"/>
          </a:xfrm>
          <a:noFill/>
          <a:ln/>
        </p:spPr>
      </p:pic>
      <p:graphicFrame>
        <p:nvGraphicFramePr>
          <p:cNvPr id="2" name="Diagram 1"/>
          <p:cNvGraphicFramePr/>
          <p:nvPr/>
        </p:nvGraphicFramePr>
        <p:xfrm>
          <a:off x="2" y="1412877"/>
          <a:ext cx="8893175" cy="52292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837BFBE9-B4CD-4C1A-B104-E28EB5C623C5}" type="slidenum">
              <a:rPr lang="pl-PL"/>
              <a:pPr/>
              <a:t>23</a:t>
            </a:fld>
            <a:endParaRPr lang="pl-PL"/>
          </a:p>
        </p:txBody>
      </p:sp>
      <p:sp>
        <p:nvSpPr>
          <p:cNvPr id="108546" name="Rectangle 2"/>
          <p:cNvSpPr>
            <a:spLocks noGrp="1" noChangeArrowheads="1"/>
          </p:cNvSpPr>
          <p:nvPr>
            <p:ph type="title"/>
          </p:nvPr>
        </p:nvSpPr>
        <p:spPr>
          <a:xfrm>
            <a:off x="0" y="476250"/>
            <a:ext cx="9144000" cy="922338"/>
          </a:xfrm>
          <a:solidFill>
            <a:srgbClr val="FFFF99"/>
          </a:solidFill>
        </p:spPr>
        <p:txBody>
          <a:bodyPr/>
          <a:lstStyle/>
          <a:p>
            <a:r>
              <a:rPr lang="pl-PL" sz="4000" b="1" dirty="0"/>
              <a:t>ZAGADNIENIA</a:t>
            </a:r>
          </a:p>
        </p:txBody>
      </p:sp>
      <p:sp>
        <p:nvSpPr>
          <p:cNvPr id="108547" name="Rectangle 3"/>
          <p:cNvSpPr>
            <a:spLocks noGrp="1" noChangeArrowheads="1"/>
          </p:cNvSpPr>
          <p:nvPr>
            <p:ph type="body" idx="1"/>
          </p:nvPr>
        </p:nvSpPr>
        <p:spPr>
          <a:xfrm>
            <a:off x="468313" y="2349500"/>
            <a:ext cx="8229600" cy="2736850"/>
          </a:xfrm>
          <a:solidFill>
            <a:srgbClr val="CCFFCC"/>
          </a:solidFill>
        </p:spPr>
        <p:txBody>
          <a:bodyPr/>
          <a:lstStyle/>
          <a:p>
            <a:r>
              <a:rPr lang="pl-PL" sz="2800" b="1">
                <a:solidFill>
                  <a:srgbClr val="000000"/>
                </a:solidFill>
              </a:rPr>
              <a:t>Identyfikacja czynników ryzyka</a:t>
            </a:r>
          </a:p>
          <a:p>
            <a:r>
              <a:rPr lang="pl-PL" sz="2800" b="1">
                <a:solidFill>
                  <a:srgbClr val="000000"/>
                </a:solidFill>
              </a:rPr>
              <a:t>Sposoby oceny czynników ryzyka</a:t>
            </a:r>
          </a:p>
          <a:p>
            <a:r>
              <a:rPr lang="pl-PL" sz="2800" b="1">
                <a:solidFill>
                  <a:srgbClr val="000000"/>
                </a:solidFill>
              </a:rPr>
              <a:t>Programy redukcji ryzyka</a:t>
            </a:r>
          </a:p>
          <a:p>
            <a:r>
              <a:rPr lang="pl-PL" sz="2800" b="1">
                <a:solidFill>
                  <a:srgbClr val="000000"/>
                </a:solidFill>
              </a:rPr>
              <a:t>Praktyczne sposoby redukcji ryzyka</a:t>
            </a:r>
          </a:p>
          <a:p>
            <a:r>
              <a:rPr lang="pl-PL" sz="2800" b="1">
                <a:solidFill>
                  <a:srgbClr val="000000"/>
                </a:solidFill>
              </a:rPr>
              <a:t>Monitorowanie poziomów zagrożeń </a:t>
            </a: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47FE8CAC-2839-47FE-8D29-C7DF2B51437A}" type="slidenum">
              <a:rPr lang="pl-PL"/>
              <a:pPr/>
              <a:t>24</a:t>
            </a:fld>
            <a:endParaRPr lang="pl-PL"/>
          </a:p>
        </p:txBody>
      </p:sp>
      <p:sp>
        <p:nvSpPr>
          <p:cNvPr id="31746" name="Rectangle 2"/>
          <p:cNvSpPr>
            <a:spLocks noGrp="1" noChangeArrowheads="1"/>
          </p:cNvSpPr>
          <p:nvPr>
            <p:ph type="title"/>
          </p:nvPr>
        </p:nvSpPr>
        <p:spPr>
          <a:xfrm>
            <a:off x="0" y="476250"/>
            <a:ext cx="9144000" cy="922338"/>
          </a:xfrm>
          <a:solidFill>
            <a:srgbClr val="FFFF99"/>
          </a:solidFill>
        </p:spPr>
        <p:txBody>
          <a:bodyPr/>
          <a:lstStyle/>
          <a:p>
            <a:r>
              <a:rPr lang="pl-PL" sz="4000" b="1" dirty="0"/>
              <a:t>BIBLIOGRAFIA</a:t>
            </a:r>
          </a:p>
        </p:txBody>
      </p:sp>
      <p:sp>
        <p:nvSpPr>
          <p:cNvPr id="31747" name="Rectangle 3"/>
          <p:cNvSpPr>
            <a:spLocks noGrp="1" noChangeArrowheads="1"/>
          </p:cNvSpPr>
          <p:nvPr>
            <p:ph type="body" idx="1"/>
          </p:nvPr>
        </p:nvSpPr>
        <p:spPr>
          <a:xfrm>
            <a:off x="0" y="1398588"/>
            <a:ext cx="9143999" cy="5459411"/>
          </a:xfrm>
          <a:solidFill>
            <a:srgbClr val="CCFFCC"/>
          </a:solidFill>
        </p:spPr>
        <p:txBody>
          <a:bodyPr/>
          <a:lstStyle/>
          <a:p>
            <a:r>
              <a:rPr lang="pl-PL" sz="2400" b="1" u="sng" dirty="0" err="1"/>
              <a:t>Esen</a:t>
            </a:r>
            <a:r>
              <a:rPr lang="pl-PL" sz="2400" b="1" u="sng" dirty="0"/>
              <a:t> H., </a:t>
            </a:r>
            <a:r>
              <a:rPr lang="pl-PL" sz="2400" b="1" u="sng" dirty="0" err="1"/>
              <a:t>Hatđpoğlu</a:t>
            </a:r>
            <a:r>
              <a:rPr lang="pl-PL" sz="2400" b="1" u="sng" dirty="0"/>
              <a:t> T., and </a:t>
            </a:r>
            <a:r>
              <a:rPr lang="pl-PL" sz="2400" b="1" u="sng" dirty="0" err="1"/>
              <a:t>Fiğlali</a:t>
            </a:r>
            <a:r>
              <a:rPr lang="pl-PL" sz="2400" b="1" u="sng" dirty="0"/>
              <a:t> N.: </a:t>
            </a:r>
            <a:r>
              <a:rPr lang="en-US" sz="2400" b="1" dirty="0"/>
              <a:t>Analysis of Working Postures in Tire Production</a:t>
            </a:r>
            <a:r>
              <a:rPr lang="pl-PL" sz="2400" b="1" dirty="0"/>
              <a:t> </a:t>
            </a:r>
            <a:r>
              <a:rPr lang="pl-PL" sz="2400" b="1" dirty="0" err="1"/>
              <a:t>Sector</a:t>
            </a:r>
            <a:r>
              <a:rPr lang="pl-PL" sz="2400" b="1" dirty="0"/>
              <a:t> by OWAS Method. </a:t>
            </a:r>
            <a:r>
              <a:rPr lang="en-US" sz="2400" b="1" dirty="0"/>
              <a:t>Proceedings of the World Congress on Engineering</a:t>
            </a:r>
            <a:r>
              <a:rPr lang="pl-PL" sz="2400" b="1" dirty="0"/>
              <a:t>. London 2015.</a:t>
            </a:r>
          </a:p>
          <a:p>
            <a:r>
              <a:rPr lang="pl-PL" sz="2400" b="1" u="sng" dirty="0"/>
              <a:t>Groborz A. Juliszewski T. Gonciarz M.: </a:t>
            </a:r>
            <a:r>
              <a:rPr lang="pl-PL" sz="2400" b="1" dirty="0"/>
              <a:t>Analiza obciążeń na podstawie wskaźnika tętna i obciążeń statycznych metodą OWAS. </a:t>
            </a:r>
            <a:r>
              <a:rPr lang="pl-PL" sz="2400" b="1" dirty="0" err="1"/>
              <a:t>Journal</a:t>
            </a:r>
            <a:r>
              <a:rPr lang="pl-PL" sz="2400" b="1" dirty="0"/>
              <a:t> </a:t>
            </a:r>
            <a:r>
              <a:rPr lang="pl-PL" sz="2400" b="1" dirty="0" err="1"/>
              <a:t>Edited</a:t>
            </a:r>
            <a:r>
              <a:rPr lang="pl-PL" sz="2400" b="1" dirty="0"/>
              <a:t> by </a:t>
            </a:r>
            <a:r>
              <a:rPr lang="pl-PL" sz="2400" b="1" dirty="0" err="1"/>
              <a:t>Medical</a:t>
            </a:r>
            <a:r>
              <a:rPr lang="pl-PL" sz="2400" b="1" dirty="0"/>
              <a:t> College- </a:t>
            </a:r>
            <a:r>
              <a:rPr lang="pl-PL" sz="2400" b="1" dirty="0" err="1"/>
              <a:t>Jagielonian</a:t>
            </a:r>
            <a:r>
              <a:rPr lang="pl-PL" sz="2400" b="1" dirty="0"/>
              <a:t> University 2005.</a:t>
            </a:r>
          </a:p>
          <a:p>
            <a:r>
              <a:rPr lang="pl-PL" sz="2400" b="1" u="sng" dirty="0"/>
              <a:t>Horst W.:</a:t>
            </a:r>
            <a:r>
              <a:rPr lang="pl-PL" sz="2400" b="1" dirty="0"/>
              <a:t> Ryzyko zawodowe na stanowisku pracy, Część 1 Ergonomiczne czynniki ryzyka, Wyd. Politechniki Poznańskiej, Poznań 2004.</a:t>
            </a:r>
          </a:p>
          <a:p>
            <a:r>
              <a:rPr lang="pl-PL" sz="2400" b="1" u="sng" dirty="0"/>
              <a:t>Lasota M.: </a:t>
            </a:r>
            <a:r>
              <a:rPr lang="pl-PL" sz="2400" b="1" dirty="0"/>
              <a:t>Obciążenie układu mięśniowo-szkieletowego operatorów w procesie produkcji części samochodowych. WS Zarządzania Ochroną Pracy. Zeszyt nr 1 Katowice 2014.</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0" y="2130425"/>
            <a:ext cx="9144000" cy="1470025"/>
          </a:xfrm>
          <a:solidFill>
            <a:schemeClr val="accent5">
              <a:lumMod val="20000"/>
              <a:lumOff val="80000"/>
            </a:schemeClr>
          </a:solidFill>
        </p:spPr>
        <p:txBody>
          <a:bodyPr/>
          <a:lstStyle/>
          <a:p>
            <a:r>
              <a:rPr lang="pl-PL" b="1" dirty="0"/>
              <a:t>OCENA METABOLIZMU </a:t>
            </a:r>
          </a:p>
        </p:txBody>
      </p:sp>
      <p:sp>
        <p:nvSpPr>
          <p:cNvPr id="3" name="Podtytuł 2"/>
          <p:cNvSpPr>
            <a:spLocks noGrp="1"/>
          </p:cNvSpPr>
          <p:nvPr>
            <p:ph type="subTitle" idx="1"/>
          </p:nvPr>
        </p:nvSpPr>
        <p:spPr>
          <a:solidFill>
            <a:schemeClr val="accent3">
              <a:lumMod val="20000"/>
              <a:lumOff val="80000"/>
            </a:schemeClr>
          </a:solidFill>
        </p:spPr>
        <p:txBody>
          <a:bodyPr/>
          <a:lstStyle/>
          <a:p>
            <a:endParaRPr lang="pl-PL" b="1" dirty="0">
              <a:solidFill>
                <a:schemeClr val="tx1"/>
              </a:solidFill>
            </a:endParaRPr>
          </a:p>
          <a:p>
            <a:r>
              <a:rPr lang="pl-PL" b="1" dirty="0">
                <a:solidFill>
                  <a:schemeClr val="tx1"/>
                </a:solidFill>
              </a:rPr>
              <a:t>ERGONOMIA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lstStyle/>
          <a:p>
            <a:r>
              <a:rPr lang="pl-PL" b="1" dirty="0"/>
              <a:t>TREŚĆ</a:t>
            </a:r>
          </a:p>
        </p:txBody>
      </p:sp>
      <p:sp>
        <p:nvSpPr>
          <p:cNvPr id="3" name="Symbol zastępczy zawartości 2"/>
          <p:cNvSpPr>
            <a:spLocks noGrp="1"/>
          </p:cNvSpPr>
          <p:nvPr>
            <p:ph idx="1"/>
          </p:nvPr>
        </p:nvSpPr>
        <p:spPr>
          <a:xfrm>
            <a:off x="251520" y="1988840"/>
            <a:ext cx="8507288" cy="3268960"/>
          </a:xfrm>
        </p:spPr>
        <p:txBody>
          <a:bodyPr/>
          <a:lstStyle/>
          <a:p>
            <a:r>
              <a:rPr lang="pl-PL" sz="2400" b="1" dirty="0"/>
              <a:t>Definicje pojęć</a:t>
            </a:r>
          </a:p>
          <a:p>
            <a:r>
              <a:rPr lang="pl-PL" sz="2400" b="1" dirty="0"/>
              <a:t>Tempo metabolizmu</a:t>
            </a:r>
          </a:p>
          <a:p>
            <a:r>
              <a:rPr lang="pl-PL" sz="2400" b="1" dirty="0"/>
              <a:t>Klasyfikacja tempa metabolizmu</a:t>
            </a:r>
          </a:p>
          <a:p>
            <a:r>
              <a:rPr lang="pl-PL" sz="2400" b="1" dirty="0"/>
              <a:t>Klasyfikacja ciężkości pracy</a:t>
            </a:r>
          </a:p>
          <a:p>
            <a:r>
              <a:rPr lang="pl-PL" sz="2400" b="1" dirty="0"/>
              <a:t>Podstawowa przemiana materii</a:t>
            </a:r>
          </a:p>
          <a:p>
            <a:r>
              <a:rPr lang="pl-PL" sz="2400" b="1" dirty="0"/>
              <a:t>Metoda chronometrażowo-tabelaryczna bez przemiany materii </a:t>
            </a:r>
          </a:p>
          <a:p>
            <a:r>
              <a:rPr lang="pl-PL" sz="2400" b="1" dirty="0"/>
              <a:t>Metoda chronometrażowo-tabelaryczna z przemianą materii </a:t>
            </a:r>
          </a:p>
          <a:p>
            <a:endParaRPr lang="pl-PL" sz="2400" b="1" dirty="0"/>
          </a:p>
          <a:p>
            <a:endParaRPr lang="pl-PL" sz="2400"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lstStyle/>
          <a:p>
            <a:r>
              <a:rPr lang="pl-PL" b="1" dirty="0"/>
              <a:t>DEFINICJE POJĘĆ</a:t>
            </a:r>
          </a:p>
        </p:txBody>
      </p:sp>
      <p:sp>
        <p:nvSpPr>
          <p:cNvPr id="3" name="Symbol zastępczy zawartości 2"/>
          <p:cNvSpPr>
            <a:spLocks noGrp="1"/>
          </p:cNvSpPr>
          <p:nvPr>
            <p:ph idx="1"/>
          </p:nvPr>
        </p:nvSpPr>
        <p:spPr>
          <a:xfrm>
            <a:off x="457200" y="1600200"/>
            <a:ext cx="8229600" cy="4925144"/>
          </a:xfrm>
        </p:spPr>
        <p:txBody>
          <a:bodyPr>
            <a:normAutofit fontScale="92500" lnSpcReduction="10000"/>
          </a:bodyPr>
          <a:lstStyle/>
          <a:p>
            <a:r>
              <a:rPr lang="pl-PL" sz="2600" b="1" u="sng" dirty="0"/>
              <a:t>Metabolizm</a:t>
            </a:r>
            <a:r>
              <a:rPr lang="pl-PL" sz="2600" b="1" dirty="0"/>
              <a:t> jest to podstawowy mechanizm wytwarzania energii w organizmie człowieka i jest wyrażany w jednostkach met  ( 1 met = 58,2 W/m</a:t>
            </a:r>
            <a:r>
              <a:rPr lang="pl-PL" sz="2600" b="1" baseline="30000" dirty="0"/>
              <a:t>2</a:t>
            </a:r>
            <a:r>
              <a:rPr lang="pl-PL" sz="2600" b="1" dirty="0"/>
              <a:t>).</a:t>
            </a:r>
          </a:p>
          <a:p>
            <a:endParaRPr lang="pl-PL" sz="900" b="1" dirty="0"/>
          </a:p>
          <a:p>
            <a:r>
              <a:rPr lang="pl-PL" sz="2600" b="1" u="sng" dirty="0"/>
              <a:t>Tempo metabolizmu </a:t>
            </a:r>
            <a:r>
              <a:rPr lang="pl-PL" sz="2600" b="1" dirty="0"/>
              <a:t>(M) jest to ilość energii (J) wydatkowana przez pracownika w ciągu jednej sekundy (s) podczas wykonywania zadania, dodatkowo przeliczana na powierzchnię ciała.</a:t>
            </a:r>
          </a:p>
          <a:p>
            <a:endParaRPr lang="pl-PL" sz="900" b="1" dirty="0"/>
          </a:p>
          <a:p>
            <a:r>
              <a:rPr lang="pl-PL" sz="2600" b="1" u="sng" dirty="0"/>
              <a:t>Wartość poziomu metabolizmu </a:t>
            </a:r>
            <a:r>
              <a:rPr lang="pl-PL" sz="2600" b="1" dirty="0"/>
              <a:t>zależy od:</a:t>
            </a:r>
          </a:p>
          <a:p>
            <a:pPr lvl="1"/>
            <a:r>
              <a:rPr lang="pl-PL" sz="2600" b="1" dirty="0"/>
              <a:t>aktywności danej osoby,</a:t>
            </a:r>
          </a:p>
          <a:p>
            <a:pPr lvl="1"/>
            <a:r>
              <a:rPr lang="pl-PL" sz="2600" b="1" dirty="0"/>
              <a:t>wieku,</a:t>
            </a:r>
          </a:p>
          <a:p>
            <a:pPr lvl="1"/>
            <a:r>
              <a:rPr lang="pl-PL" sz="2600" b="1" dirty="0"/>
              <a:t>uwarunkowań genetycznych,</a:t>
            </a:r>
          </a:p>
          <a:p>
            <a:pPr lvl="1"/>
            <a:r>
              <a:rPr lang="pl-PL" sz="2600" b="1" dirty="0"/>
              <a:t>warunków środowiska.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lstStyle/>
          <a:p>
            <a:r>
              <a:rPr lang="pl-PL" b="1" dirty="0"/>
              <a:t>DEFINICJE POJĘĆ</a:t>
            </a:r>
          </a:p>
        </p:txBody>
      </p:sp>
      <p:sp>
        <p:nvSpPr>
          <p:cNvPr id="3" name="Symbol zastępczy zawartości 2"/>
          <p:cNvSpPr>
            <a:spLocks noGrp="1"/>
          </p:cNvSpPr>
          <p:nvPr>
            <p:ph idx="1"/>
          </p:nvPr>
        </p:nvSpPr>
        <p:spPr>
          <a:xfrm>
            <a:off x="457200" y="1600200"/>
            <a:ext cx="8229600" cy="5141168"/>
          </a:xfrm>
        </p:spPr>
        <p:txBody>
          <a:bodyPr>
            <a:normAutofit lnSpcReduction="10000"/>
          </a:bodyPr>
          <a:lstStyle/>
          <a:p>
            <a:r>
              <a:rPr lang="pl-PL" sz="2400" b="1" u="sng" dirty="0"/>
              <a:t>Wydatek energetyczny </a:t>
            </a:r>
            <a:r>
              <a:rPr lang="pl-PL" sz="2400" b="1" dirty="0"/>
              <a:t>jest to wielkość energii wyprodukowanej przez organizm podczas pracy fizycznej jest ona miarą ciężkości pracy.</a:t>
            </a:r>
          </a:p>
          <a:p>
            <a:endParaRPr lang="pl-PL" sz="900" b="1" u="sng" dirty="0"/>
          </a:p>
          <a:p>
            <a:r>
              <a:rPr lang="pl-PL" sz="2400" b="1" u="sng" dirty="0"/>
              <a:t>Wydatek energetyczny netto (EWE) </a:t>
            </a:r>
            <a:r>
              <a:rPr lang="pl-PL" sz="2400" b="1" dirty="0"/>
              <a:t>jest to energia zużywana na wykonywanie czynności zawodowej czyli tzw. efektywny wydatek energetyczny ( wydatek energetyczny netto).</a:t>
            </a:r>
          </a:p>
          <a:p>
            <a:endParaRPr lang="pl-PL" sz="900" b="1" dirty="0"/>
          </a:p>
          <a:p>
            <a:r>
              <a:rPr lang="pl-PL" sz="2400" b="1" u="sng" dirty="0"/>
              <a:t>Wydatek energetyczny spoczynkowy </a:t>
            </a:r>
            <a:r>
              <a:rPr lang="pl-PL" sz="2400" b="1" dirty="0"/>
              <a:t>jest to wydatek energetyczny potrzebny na utrzymanie funkcji życiowych. </a:t>
            </a:r>
          </a:p>
          <a:p>
            <a:endParaRPr lang="pl-PL" sz="900" b="1" u="sng" dirty="0"/>
          </a:p>
          <a:p>
            <a:r>
              <a:rPr lang="pl-PL" sz="2400" b="1" u="sng" dirty="0"/>
              <a:t>Wydatek energetyczny brutto (CWE) </a:t>
            </a:r>
            <a:r>
              <a:rPr lang="pl-PL" sz="2400" b="1" dirty="0"/>
              <a:t>jest to energia zużywana podczas pracy składa się z energii zużywanej na wykonywanie czynności zawodowej czyli tzw. efektywny wydatek energetyczny ( wydatek energetyczny netto)  oraz energii podstawowej (spoczynkowej).</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OKREŚLENIE TEMPA </a:t>
            </a:r>
            <a:br>
              <a:rPr lang="pl-PL" b="1" dirty="0"/>
            </a:br>
            <a:r>
              <a:rPr lang="pl-PL" b="1" dirty="0"/>
              <a:t>METABOLIZMU</a:t>
            </a:r>
          </a:p>
        </p:txBody>
      </p:sp>
      <p:sp>
        <p:nvSpPr>
          <p:cNvPr id="3" name="Symbol zastępczy zawartości 2"/>
          <p:cNvSpPr>
            <a:spLocks noGrp="1"/>
          </p:cNvSpPr>
          <p:nvPr>
            <p:ph idx="1"/>
          </p:nvPr>
        </p:nvSpPr>
        <p:spPr>
          <a:xfrm>
            <a:off x="0" y="1484784"/>
            <a:ext cx="9144000" cy="5373216"/>
          </a:xfrm>
        </p:spPr>
        <p:txBody>
          <a:bodyPr>
            <a:normAutofit lnSpcReduction="10000"/>
          </a:bodyPr>
          <a:lstStyle/>
          <a:p>
            <a:r>
              <a:rPr lang="pl-PL" sz="2400" b="1" dirty="0"/>
              <a:t>Tempo metabolizmu oblicza się wg wzoru:</a:t>
            </a:r>
          </a:p>
          <a:p>
            <a:pPr>
              <a:buNone/>
            </a:pPr>
            <a:r>
              <a:rPr lang="pl-PL" sz="2400" b="1" dirty="0"/>
              <a:t>	M = 4,0 x HR – 255</a:t>
            </a:r>
          </a:p>
          <a:p>
            <a:pPr>
              <a:buNone/>
            </a:pPr>
            <a:r>
              <a:rPr lang="pl-PL" sz="2400" b="1" dirty="0"/>
              <a:t>	gdzie: M – tempo metabolizmu (W/m</a:t>
            </a:r>
            <a:r>
              <a:rPr lang="pl-PL" sz="2400" b="1" baseline="30000" dirty="0"/>
              <a:t>2</a:t>
            </a:r>
            <a:r>
              <a:rPr lang="pl-PL" sz="2400" b="1" dirty="0"/>
              <a:t>),</a:t>
            </a:r>
          </a:p>
          <a:p>
            <a:pPr>
              <a:buNone/>
            </a:pPr>
            <a:r>
              <a:rPr lang="pl-PL" sz="2400" b="1" dirty="0"/>
              <a:t>	HR – częstość pracy serca podczas wykonywania pracy (s</a:t>
            </a:r>
            <a:r>
              <a:rPr lang="pl-PL" sz="2400" b="1" baseline="30000" dirty="0"/>
              <a:t>-1</a:t>
            </a:r>
            <a:r>
              <a:rPr lang="pl-PL" sz="2400" b="1" dirty="0"/>
              <a:t>).</a:t>
            </a:r>
          </a:p>
          <a:p>
            <a:pPr>
              <a:buNone/>
            </a:pPr>
            <a:endParaRPr lang="pl-PL" sz="800" b="1" dirty="0"/>
          </a:p>
          <a:p>
            <a:r>
              <a:rPr lang="pl-PL" sz="2400" b="1" dirty="0"/>
              <a:t>Efektywny wydatek energetyczny obliczamy wg wzoru:  </a:t>
            </a:r>
          </a:p>
          <a:p>
            <a:pPr>
              <a:buNone/>
            </a:pPr>
            <a:r>
              <a:rPr lang="pl-PL" sz="2400" b="1" dirty="0"/>
              <a:t>	EWE = (</a:t>
            </a:r>
            <a:r>
              <a:rPr lang="pl-PL" sz="2400" b="1" dirty="0" err="1"/>
              <a:t>M-BM</a:t>
            </a:r>
            <a:r>
              <a:rPr lang="pl-PL" sz="2400" b="1" dirty="0"/>
              <a:t>) x czas (s) x S</a:t>
            </a:r>
          </a:p>
          <a:p>
            <a:pPr>
              <a:buNone/>
            </a:pPr>
            <a:r>
              <a:rPr lang="pl-PL" sz="2400" b="1" dirty="0"/>
              <a:t>	gdzie: BM – tempo metabolizmu dla podstawowej przemiany materii,</a:t>
            </a:r>
          </a:p>
          <a:p>
            <a:pPr>
              <a:buNone/>
            </a:pPr>
            <a:r>
              <a:rPr lang="pl-PL" sz="2400" b="1" dirty="0"/>
              <a:t>	S – powierzchnia ciała osobnika (m</a:t>
            </a:r>
            <a:r>
              <a:rPr lang="pl-PL" sz="2400" b="1" baseline="30000" dirty="0"/>
              <a:t>2</a:t>
            </a:r>
            <a:r>
              <a:rPr lang="pl-PL" sz="2400" b="1" dirty="0"/>
              <a:t>).</a:t>
            </a:r>
          </a:p>
          <a:p>
            <a:pPr>
              <a:buNone/>
            </a:pPr>
            <a:endParaRPr lang="pl-PL" sz="900" b="1" dirty="0"/>
          </a:p>
          <a:p>
            <a:pPr>
              <a:buNone/>
            </a:pPr>
            <a:endParaRPr lang="pl-PL" sz="800" b="1" dirty="0"/>
          </a:p>
          <a:p>
            <a:r>
              <a:rPr lang="pl-PL" sz="2400" b="1" dirty="0"/>
              <a:t>Maksymalna częstość skurczów serca obliczana jest ze wzoru:</a:t>
            </a:r>
          </a:p>
          <a:p>
            <a:pPr>
              <a:buNone/>
            </a:pPr>
            <a:r>
              <a:rPr lang="pl-PL" sz="2400" b="1" dirty="0"/>
              <a:t>	</a:t>
            </a:r>
            <a:r>
              <a:rPr lang="pl-PL" sz="2400" b="1" dirty="0" err="1"/>
              <a:t>HR</a:t>
            </a:r>
            <a:r>
              <a:rPr lang="pl-PL" sz="2400" b="1" baseline="-25000" dirty="0" err="1"/>
              <a:t>max</a:t>
            </a:r>
            <a:r>
              <a:rPr lang="pl-PL" sz="2400" b="1" baseline="-25000" dirty="0"/>
              <a:t> </a:t>
            </a:r>
            <a:r>
              <a:rPr lang="pl-PL" sz="2400" b="1" dirty="0"/>
              <a:t> = 210 – 0,65 T,</a:t>
            </a:r>
          </a:p>
          <a:p>
            <a:pPr>
              <a:buNone/>
            </a:pPr>
            <a:r>
              <a:rPr lang="pl-PL" sz="2400" b="1" dirty="0"/>
              <a:t>	gdzie: T – liczba ukończonych lat.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5"/>
          <p:cNvSpPr>
            <a:spLocks noGrp="1"/>
          </p:cNvSpPr>
          <p:nvPr>
            <p:ph type="sldNum" sz="quarter" idx="12"/>
          </p:nvPr>
        </p:nvSpPr>
        <p:spPr/>
        <p:txBody>
          <a:bodyPr/>
          <a:lstStyle/>
          <a:p>
            <a:fld id="{B276E249-BCFB-4F48-A91D-418BF1EE529A}" type="slidenum">
              <a:rPr lang="pl-PL"/>
              <a:pPr/>
              <a:t>3</a:t>
            </a:fld>
            <a:endParaRPr lang="pl-PL"/>
          </a:p>
        </p:txBody>
      </p:sp>
      <p:sp>
        <p:nvSpPr>
          <p:cNvPr id="67586" name="Rectangle 2"/>
          <p:cNvSpPr>
            <a:spLocks noGrp="1" noChangeArrowheads="1"/>
          </p:cNvSpPr>
          <p:nvPr>
            <p:ph type="title"/>
          </p:nvPr>
        </p:nvSpPr>
        <p:spPr>
          <a:xfrm>
            <a:off x="-107950" y="549277"/>
            <a:ext cx="9251950" cy="963613"/>
          </a:xfrm>
          <a:solidFill>
            <a:srgbClr val="FFFF99"/>
          </a:solidFill>
          <a:ln>
            <a:solidFill>
              <a:srgbClr val="66CCFF"/>
            </a:solidFill>
          </a:ln>
        </p:spPr>
        <p:txBody>
          <a:bodyPr/>
          <a:lstStyle/>
          <a:p>
            <a:r>
              <a:rPr lang="pl-PL" sz="4000" b="1" dirty="0"/>
              <a:t>ERGONOMICZNE CZYNNIKI RYZYKA</a:t>
            </a:r>
          </a:p>
        </p:txBody>
      </p:sp>
      <p:sp>
        <p:nvSpPr>
          <p:cNvPr id="67587" name="Rectangle 3"/>
          <p:cNvSpPr>
            <a:spLocks noGrp="1" noChangeArrowheads="1"/>
          </p:cNvSpPr>
          <p:nvPr>
            <p:ph type="body" idx="1"/>
          </p:nvPr>
        </p:nvSpPr>
        <p:spPr>
          <a:xfrm>
            <a:off x="179390" y="1773240"/>
            <a:ext cx="8785225" cy="2160587"/>
          </a:xfrm>
          <a:solidFill>
            <a:srgbClr val="CCFFCC"/>
          </a:solidFill>
          <a:ln/>
        </p:spPr>
        <p:txBody>
          <a:bodyPr/>
          <a:lstStyle/>
          <a:p>
            <a:r>
              <a:rPr lang="pl-PL" sz="2800" b="1" i="1" u="sng"/>
              <a:t>Ergonomiczne czynniki ryzyka</a:t>
            </a:r>
            <a:r>
              <a:rPr lang="pl-PL" sz="2800" b="1"/>
              <a:t> – to zagrożenia spowodowane nieprzystosowaniem parametrów technicznych stanowiska pracy i procesu pracy do możliwości fizycznych konkretnego człowieka.</a:t>
            </a:r>
            <a:endParaRPr lang="pl-PL" sz="2800"/>
          </a:p>
        </p:txBody>
      </p:sp>
      <p:sp>
        <p:nvSpPr>
          <p:cNvPr id="67588" name="Text Box 4"/>
          <p:cNvSpPr txBox="1">
            <a:spLocks noChangeArrowheads="1"/>
          </p:cNvSpPr>
          <p:nvPr/>
        </p:nvSpPr>
        <p:spPr bwMode="auto">
          <a:xfrm>
            <a:off x="1331913" y="3068638"/>
            <a:ext cx="6337300" cy="1160462"/>
          </a:xfrm>
          <a:prstGeom prst="rect">
            <a:avLst/>
          </a:prstGeom>
          <a:noFill/>
          <a:ln w="9525" algn="ctr">
            <a:noFill/>
            <a:miter lim="800000"/>
            <a:headEnd/>
            <a:tailEnd/>
          </a:ln>
          <a:effectLst/>
        </p:spPr>
        <p:txBody>
          <a:bodyPr>
            <a:spAutoFit/>
          </a:bodyPr>
          <a:lstStyle/>
          <a:p>
            <a:pPr marL="609600" indent="-609600">
              <a:spcBef>
                <a:spcPct val="20000"/>
              </a:spcBef>
            </a:pPr>
            <a:endParaRPr lang="pl-PL" sz="2800" b="1"/>
          </a:p>
          <a:p>
            <a:pPr marL="609600" indent="-609600">
              <a:spcBef>
                <a:spcPct val="50000"/>
              </a:spcBef>
            </a:pPr>
            <a:endParaRPr lang="pl-PL" sz="2800"/>
          </a:p>
        </p:txBody>
      </p:sp>
      <p:sp>
        <p:nvSpPr>
          <p:cNvPr id="67589" name="Text Box 5"/>
          <p:cNvSpPr txBox="1">
            <a:spLocks noChangeArrowheads="1"/>
          </p:cNvSpPr>
          <p:nvPr/>
        </p:nvSpPr>
        <p:spPr bwMode="auto">
          <a:xfrm>
            <a:off x="179390" y="4508502"/>
            <a:ext cx="8713787" cy="1800225"/>
          </a:xfrm>
          <a:prstGeom prst="rect">
            <a:avLst/>
          </a:prstGeom>
          <a:solidFill>
            <a:srgbClr val="CCFFFF"/>
          </a:solidFill>
          <a:ln w="9525" algn="ctr">
            <a:noFill/>
            <a:miter lim="800000"/>
            <a:headEnd/>
            <a:tailEnd/>
          </a:ln>
          <a:effectLst/>
        </p:spPr>
        <p:txBody>
          <a:bodyPr>
            <a:spAutoFit/>
          </a:bodyPr>
          <a:lstStyle/>
          <a:p>
            <a:pPr marL="609600" indent="-609600">
              <a:spcBef>
                <a:spcPct val="20000"/>
              </a:spcBef>
              <a:buFont typeface="Arial" panose="020B0604020202020204" pitchFamily="34" charset="0"/>
              <a:buChar char="•"/>
            </a:pPr>
            <a:r>
              <a:rPr lang="pl-PL" sz="2800" b="1" u="sng" dirty="0"/>
              <a:t>Istota:</a:t>
            </a:r>
            <a:r>
              <a:rPr lang="pl-PL" sz="2800" b="1" dirty="0"/>
              <a:t> - nieprzystosowanie warunków pracy na danym stanowisku do konkretnego pracownika, co powoduje ryzyko powstania </a:t>
            </a:r>
            <a:r>
              <a:rPr lang="pl-PL" sz="2800" b="1" dirty="0" err="1"/>
              <a:t>MSDs</a:t>
            </a:r>
            <a:r>
              <a:rPr lang="pl-PL" sz="2800" b="1" dirty="0"/>
              <a:t> (</a:t>
            </a:r>
            <a:r>
              <a:rPr lang="pl-PL" sz="2800" b="1" dirty="0" err="1"/>
              <a:t>Musculoskeletar</a:t>
            </a:r>
            <a:r>
              <a:rPr lang="pl-PL" sz="2800" b="1" dirty="0"/>
              <a:t> </a:t>
            </a:r>
            <a:r>
              <a:rPr lang="pl-PL" sz="2800" b="1" dirty="0" err="1"/>
              <a:t>disorders</a:t>
            </a:r>
            <a:r>
              <a:rPr lang="pl-PL" sz="2800" b="1" dirty="0"/>
              <a:t>).</a:t>
            </a:r>
            <a:endParaRPr lang="pl-PL" sz="2800" dirty="0"/>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sz="4000" b="1" dirty="0"/>
              <a:t>OKREŚLENIE TEMPA </a:t>
            </a:r>
            <a:br>
              <a:rPr lang="pl-PL" sz="4000" b="1" dirty="0"/>
            </a:br>
            <a:r>
              <a:rPr lang="pl-PL" sz="4000" b="1" dirty="0"/>
              <a:t>METABOLIZMU</a:t>
            </a:r>
          </a:p>
        </p:txBody>
      </p:sp>
      <p:graphicFrame>
        <p:nvGraphicFramePr>
          <p:cNvPr id="4" name="Symbol zastępczy zawartości 3"/>
          <p:cNvGraphicFramePr>
            <a:graphicFrameLocks noGrp="1"/>
          </p:cNvGraphicFramePr>
          <p:nvPr>
            <p:ph idx="1"/>
          </p:nvPr>
        </p:nvGraphicFramePr>
        <p:xfrm>
          <a:off x="0" y="1772816"/>
          <a:ext cx="9036496" cy="4226560"/>
        </p:xfrm>
        <a:graphic>
          <a:graphicData uri="http://schemas.openxmlformats.org/drawingml/2006/table">
            <a:tbl>
              <a:tblPr firstRow="1" bandRow="1">
                <a:tableStyleId>{5C22544A-7EE6-4342-B048-85BDC9FD1C3A}</a:tableStyleId>
              </a:tblPr>
              <a:tblGrid>
                <a:gridCol w="899592">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1847379">
                  <a:extLst>
                    <a:ext uri="{9D8B030D-6E8A-4147-A177-3AD203B41FA5}">
                      <a16:colId xmlns:a16="http://schemas.microsoft.com/office/drawing/2014/main" val="20002"/>
                    </a:ext>
                  </a:extLst>
                </a:gridCol>
                <a:gridCol w="3337197">
                  <a:extLst>
                    <a:ext uri="{9D8B030D-6E8A-4147-A177-3AD203B41FA5}">
                      <a16:colId xmlns:a16="http://schemas.microsoft.com/office/drawing/2014/main" val="20003"/>
                    </a:ext>
                  </a:extLst>
                </a:gridCol>
              </a:tblGrid>
              <a:tr h="370840">
                <a:tc>
                  <a:txBody>
                    <a:bodyPr/>
                    <a:lstStyle/>
                    <a:p>
                      <a:r>
                        <a:rPr lang="pl-PL" b="1" dirty="0">
                          <a:solidFill>
                            <a:schemeClr val="tx1"/>
                          </a:solidFill>
                        </a:rPr>
                        <a:t>Poziom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Metoda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Dokładność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Analiza stanowiska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rowSpan="2">
                  <a:txBody>
                    <a:bodyPr/>
                    <a:lstStyle/>
                    <a:p>
                      <a:pPr algn="ctr"/>
                      <a:r>
                        <a:rPr lang="pl-PL" b="1" dirty="0">
                          <a:solidFill>
                            <a:schemeClr val="tx1"/>
                          </a:solidFill>
                        </a:rPr>
                        <a:t>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A – wg rodzaju czynności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pl-PL" b="1" dirty="0">
                          <a:solidFill>
                            <a:schemeClr val="tx1"/>
                          </a:solidFill>
                        </a:rPr>
                        <a:t>Ryzyko błędu</a:t>
                      </a:r>
                      <a:r>
                        <a:rPr lang="pl-PL" b="1" baseline="0" dirty="0">
                          <a:solidFill>
                            <a:schemeClr val="tx1"/>
                          </a:solidFill>
                        </a:rPr>
                        <a:t> bardzo duże</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Nie jest konieczna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B – wg zawodu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Informacja o wyposażeniu</a:t>
                      </a:r>
                      <a:r>
                        <a:rPr lang="pl-PL" b="1" baseline="0" dirty="0">
                          <a:solidFill>
                            <a:schemeClr val="tx1"/>
                          </a:solidFill>
                        </a:rPr>
                        <a:t> technicznym i organizacyjnym</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rowSpan="3">
                  <a:txBody>
                    <a:bodyPr/>
                    <a:lstStyle/>
                    <a:p>
                      <a:pPr algn="ctr"/>
                      <a:r>
                        <a:rPr lang="pl-PL" b="1" dirty="0">
                          <a:solidFill>
                            <a:schemeClr val="tx1"/>
                          </a:solidFill>
                        </a:rPr>
                        <a:t>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A – wg tabel</a:t>
                      </a:r>
                      <a:r>
                        <a:rPr lang="pl-PL" b="1" baseline="0" dirty="0">
                          <a:solidFill>
                            <a:schemeClr val="tx1"/>
                          </a:solidFill>
                        </a:rPr>
                        <a:t> oceny grupowej</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3">
                  <a:txBody>
                    <a:bodyPr/>
                    <a:lstStyle/>
                    <a:p>
                      <a:r>
                        <a:rPr lang="pl-PL" b="1" dirty="0">
                          <a:solidFill>
                            <a:schemeClr val="tx1"/>
                          </a:solidFill>
                        </a:rPr>
                        <a:t>Ryzyko błędu</a:t>
                      </a:r>
                      <a:r>
                        <a:rPr lang="pl-PL" b="1" baseline="0" dirty="0">
                          <a:solidFill>
                            <a:schemeClr val="tx1"/>
                          </a:solidFill>
                        </a:rPr>
                        <a:t> duże, dokładność +/-15%</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pl-PL" b="1" dirty="0">
                          <a:solidFill>
                            <a:schemeClr val="tx1"/>
                          </a:solidFill>
                        </a:rPr>
                        <a:t>Niezbędny chronometraż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B – wg tabel oceny czynności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C – wg częstości skurczów serca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Nie jest konieczna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pPr algn="ctr"/>
                      <a:r>
                        <a:rPr lang="pl-PL" b="1" dirty="0">
                          <a:solidFill>
                            <a:schemeClr val="tx1"/>
                          </a:solidFill>
                        </a:rPr>
                        <a:t>III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Pomiar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Ryzyko błędu wg dokładności pomiaru</a:t>
                      </a:r>
                      <a:r>
                        <a:rPr lang="pl-PL" b="1" baseline="0" dirty="0">
                          <a:solidFill>
                            <a:schemeClr val="tx1"/>
                          </a:solidFill>
                        </a:rPr>
                        <a:t> i chronometrażu +/- 5%</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Niezbędny chronometraż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DANE STANDARDOWEJ OSOBY </a:t>
            </a:r>
            <a:br>
              <a:rPr lang="pl-PL" b="1" dirty="0"/>
            </a:br>
            <a:r>
              <a:rPr lang="pl-PL" b="1" dirty="0"/>
              <a:t>I ZMIANY FIZJOLOGICZNE PODCZAS PRACY</a:t>
            </a:r>
          </a:p>
        </p:txBody>
      </p:sp>
      <p:graphicFrame>
        <p:nvGraphicFramePr>
          <p:cNvPr id="6" name="Symbol zastępczy zawartości 3"/>
          <p:cNvGraphicFramePr>
            <a:graphicFrameLocks noGrp="1"/>
          </p:cNvGraphicFramePr>
          <p:nvPr>
            <p:ph idx="1"/>
          </p:nvPr>
        </p:nvGraphicFramePr>
        <p:xfrm>
          <a:off x="467544" y="1484784"/>
          <a:ext cx="8229600" cy="22250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4392488">
                  <a:extLst>
                    <a:ext uri="{9D8B030D-6E8A-4147-A177-3AD203B41FA5}">
                      <a16:colId xmlns:a16="http://schemas.microsoft.com/office/drawing/2014/main" val="20001"/>
                    </a:ext>
                  </a:extLst>
                </a:gridCol>
                <a:gridCol w="1728192">
                  <a:extLst>
                    <a:ext uri="{9D8B030D-6E8A-4147-A177-3AD203B41FA5}">
                      <a16:colId xmlns:a16="http://schemas.microsoft.com/office/drawing/2014/main" val="20002"/>
                    </a:ext>
                  </a:extLst>
                </a:gridCol>
                <a:gridCol w="1594520">
                  <a:extLst>
                    <a:ext uri="{9D8B030D-6E8A-4147-A177-3AD203B41FA5}">
                      <a16:colId xmlns:a16="http://schemas.microsoft.com/office/drawing/2014/main" val="20003"/>
                    </a:ext>
                  </a:extLst>
                </a:gridCol>
              </a:tblGrid>
              <a:tr h="370840">
                <a:tc>
                  <a:txBody>
                    <a:bodyPr/>
                    <a:lstStyle/>
                    <a:p>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Dane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Mężczyzna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Kobieta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Wysokość</a:t>
                      </a:r>
                      <a:r>
                        <a:rPr lang="pl-PL" b="1" baseline="0" dirty="0">
                          <a:solidFill>
                            <a:schemeClr val="tx1"/>
                          </a:solidFill>
                        </a:rPr>
                        <a:t> ciała (m)</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Masa</a:t>
                      </a:r>
                      <a:r>
                        <a:rPr lang="pl-PL" b="1" baseline="0" dirty="0">
                          <a:solidFill>
                            <a:schemeClr val="tx1"/>
                          </a:solidFill>
                        </a:rPr>
                        <a:t> ciała (kg)</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Powierzchnia</a:t>
                      </a:r>
                      <a:r>
                        <a:rPr lang="pl-PL" b="1" baseline="0" dirty="0">
                          <a:solidFill>
                            <a:schemeClr val="tx1"/>
                          </a:solidFill>
                        </a:rPr>
                        <a:t> ciała (</a:t>
                      </a:r>
                      <a:r>
                        <a:rPr lang="pl-PL" b="1" baseline="0" dirty="0" err="1">
                          <a:solidFill>
                            <a:schemeClr val="tx1"/>
                          </a:solidFill>
                        </a:rPr>
                        <a:t>m²</a:t>
                      </a:r>
                      <a:r>
                        <a:rPr lang="pl-PL" b="1" baseline="0" dirty="0">
                          <a:solidFill>
                            <a:schemeClr val="tx1"/>
                          </a:solidFill>
                        </a:rPr>
                        <a:t>)</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Wiek (lata)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Podstawowa</a:t>
                      </a:r>
                      <a:r>
                        <a:rPr lang="pl-PL" b="1" baseline="0" dirty="0">
                          <a:solidFill>
                            <a:schemeClr val="tx1"/>
                          </a:solidFill>
                        </a:rPr>
                        <a:t> przemian na materii ( W/</a:t>
                      </a:r>
                      <a:r>
                        <a:rPr lang="pl-PL" b="1" baseline="0" dirty="0" err="1">
                          <a:solidFill>
                            <a:schemeClr val="tx1"/>
                          </a:solidFill>
                        </a:rPr>
                        <a:t>m²</a:t>
                      </a:r>
                      <a:r>
                        <a:rPr lang="pl-PL" b="1" baseline="0" dirty="0">
                          <a:solidFill>
                            <a:schemeClr val="tx1"/>
                          </a:solidFill>
                        </a:rPr>
                        <a:t>)</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
        <p:nvSpPr>
          <p:cNvPr id="8" name="Prostokąt 7"/>
          <p:cNvSpPr/>
          <p:nvPr/>
        </p:nvSpPr>
        <p:spPr>
          <a:xfrm>
            <a:off x="539552" y="3933056"/>
            <a:ext cx="8136904" cy="243143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Produkcja energii metabolicznej</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Zmiany w zużyciu tlenu</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Zmiany wentylacji płuc</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Zmiany w częstotliwości skurczów serca</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pl-PL" sz="8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pl-PL" sz="2400" b="1" i="0" u="none" strike="noStrike" kern="1200" cap="none" spc="0" normalizeH="0" baseline="0" noProof="0" dirty="0">
                <a:ln>
                  <a:noFill/>
                </a:ln>
                <a:solidFill>
                  <a:prstClr val="black"/>
                </a:solidFill>
                <a:effectLst/>
                <a:uLnTx/>
                <a:uFillTx/>
                <a:latin typeface="Calibri"/>
                <a:ea typeface="+mn-ea"/>
                <a:cs typeface="+mn-cs"/>
              </a:rPr>
              <a:t>Zmiany temperatury wewnętrznej ciała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sz="4000" b="1" dirty="0"/>
              <a:t>KLASYFIKACJA </a:t>
            </a:r>
            <a:br>
              <a:rPr lang="pl-PL" sz="4000" b="1" dirty="0"/>
            </a:br>
            <a:r>
              <a:rPr lang="pl-PL" sz="4000" b="1" dirty="0"/>
              <a:t>TEMPA METABOLIZMU</a:t>
            </a:r>
          </a:p>
        </p:txBody>
      </p:sp>
      <p:graphicFrame>
        <p:nvGraphicFramePr>
          <p:cNvPr id="6" name="Symbol zastępczy zawartości 5"/>
          <p:cNvGraphicFramePr>
            <a:graphicFrameLocks noGrp="1"/>
          </p:cNvGraphicFramePr>
          <p:nvPr>
            <p:ph idx="1"/>
          </p:nvPr>
        </p:nvGraphicFramePr>
        <p:xfrm>
          <a:off x="1" y="1556791"/>
          <a:ext cx="9143998" cy="4971297"/>
        </p:xfrm>
        <a:graphic>
          <a:graphicData uri="http://schemas.openxmlformats.org/drawingml/2006/table">
            <a:tbl>
              <a:tblPr firstRow="1" bandRow="1">
                <a:tableStyleId>{5C22544A-7EE6-4342-B048-85BDC9FD1C3A}</a:tableStyleId>
              </a:tblPr>
              <a:tblGrid>
                <a:gridCol w="624465">
                  <a:extLst>
                    <a:ext uri="{9D8B030D-6E8A-4147-A177-3AD203B41FA5}">
                      <a16:colId xmlns:a16="http://schemas.microsoft.com/office/drawing/2014/main" val="20000"/>
                    </a:ext>
                  </a:extLst>
                </a:gridCol>
                <a:gridCol w="1571270">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5508103">
                  <a:extLst>
                    <a:ext uri="{9D8B030D-6E8A-4147-A177-3AD203B41FA5}">
                      <a16:colId xmlns:a16="http://schemas.microsoft.com/office/drawing/2014/main" val="20003"/>
                    </a:ext>
                  </a:extLst>
                </a:gridCol>
              </a:tblGrid>
              <a:tr h="1154365">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Klasa tempa metabolizmu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Wartość tempa metabolizmu W/m</a:t>
                      </a:r>
                      <a:r>
                        <a:rPr lang="pl-PL" b="1" baseline="30000" dirty="0">
                          <a:solidFill>
                            <a:schemeClr val="tx1"/>
                          </a:solidFill>
                        </a:rPr>
                        <a:t>2 </a:t>
                      </a:r>
                      <a:endParaRPr lang="pl-PL"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Przykłady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99297">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O (spoczynek)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M&lt;</a:t>
                      </a:r>
                      <a:r>
                        <a:rPr lang="pl-PL" b="1" baseline="0" dirty="0">
                          <a:solidFill>
                            <a:schemeClr val="tx1"/>
                          </a:solidFill>
                        </a:rPr>
                        <a:t> 65</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b="1" dirty="0">
                          <a:solidFill>
                            <a:schemeClr val="tx1"/>
                          </a:solidFill>
                        </a:rPr>
                        <a:t>Wypoczynek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285501">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1 (praca lekka)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65&lt;M&lt;130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b="1" dirty="0">
                          <a:solidFill>
                            <a:schemeClr val="tx1"/>
                          </a:solidFill>
                        </a:rPr>
                        <a:t>Praca lekka w pozycji siedzącej: </a:t>
                      </a:r>
                    </a:p>
                    <a:p>
                      <a:pPr>
                        <a:buFont typeface="Arial" pitchFamily="34" charset="0"/>
                        <a:buChar char="•"/>
                      </a:pPr>
                      <a:r>
                        <a:rPr lang="pl-PL" b="1" dirty="0">
                          <a:solidFill>
                            <a:schemeClr val="tx1"/>
                          </a:solidFill>
                        </a:rPr>
                        <a:t>lekka praca ręczna (pisanie ręczne, pisanie</a:t>
                      </a:r>
                      <a:r>
                        <a:rPr lang="pl-PL" b="1" baseline="0" dirty="0">
                          <a:solidFill>
                            <a:schemeClr val="tx1"/>
                          </a:solidFill>
                        </a:rPr>
                        <a:t> na maszynie, rysowanie, szycie księgowanie), </a:t>
                      </a:r>
                    </a:p>
                    <a:p>
                      <a:pPr>
                        <a:buFont typeface="Arial" pitchFamily="34" charset="0"/>
                        <a:buChar char="•"/>
                      </a:pPr>
                      <a:r>
                        <a:rPr lang="pl-PL" b="1" baseline="0" dirty="0">
                          <a:solidFill>
                            <a:schemeClr val="tx1"/>
                          </a:solidFill>
                        </a:rPr>
                        <a:t>praca dłoni i rąk (drobnymi narzędziami ślusarskimi, kontrola, łączenie elementów lub sortowanie lekkich materiałów), </a:t>
                      </a:r>
                    </a:p>
                    <a:p>
                      <a:pPr>
                        <a:buFont typeface="Arial" pitchFamily="34" charset="0"/>
                        <a:buChar char="•"/>
                      </a:pPr>
                      <a:r>
                        <a:rPr lang="pl-PL" b="1" baseline="0" dirty="0">
                          <a:solidFill>
                            <a:schemeClr val="tx1"/>
                          </a:solidFill>
                        </a:rPr>
                        <a:t>praca rąk i nóg (prowadzenie pojazdu w warunkach normalnych, operowanie pedałem).</a:t>
                      </a:r>
                    </a:p>
                    <a:p>
                      <a:pPr>
                        <a:buFont typeface="Arial" pitchFamily="34" charset="0"/>
                        <a:buNone/>
                      </a:pPr>
                      <a:r>
                        <a:rPr lang="pl-PL" b="1" baseline="0" dirty="0">
                          <a:solidFill>
                            <a:schemeClr val="tx1"/>
                          </a:solidFill>
                        </a:rPr>
                        <a:t>Praca stojąca:</a:t>
                      </a:r>
                    </a:p>
                    <a:p>
                      <a:pPr>
                        <a:buFont typeface="Arial" pitchFamily="34" charset="0"/>
                        <a:buChar char="•"/>
                      </a:pPr>
                      <a:r>
                        <a:rPr lang="pl-PL" b="1" baseline="0" dirty="0">
                          <a:solidFill>
                            <a:schemeClr val="tx1"/>
                          </a:solidFill>
                        </a:rPr>
                        <a:t>wiercenie lub toczenie małych sztuk, frezowanie, uzwajanie, skracanie drobnej armatury za pomocą narzędzi, okresowe chodzenie z prędkością 3,5 km/h.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3998" cy="1143000"/>
          </a:xfrm>
          <a:solidFill>
            <a:schemeClr val="accent5">
              <a:lumMod val="20000"/>
              <a:lumOff val="80000"/>
            </a:schemeClr>
          </a:solidFill>
        </p:spPr>
        <p:txBody>
          <a:bodyPr>
            <a:normAutofit fontScale="90000"/>
          </a:bodyPr>
          <a:lstStyle/>
          <a:p>
            <a:r>
              <a:rPr lang="pl-PL" sz="4000" b="1" dirty="0"/>
              <a:t>KLASYFIKACJA </a:t>
            </a:r>
            <a:br>
              <a:rPr lang="pl-PL" sz="4000" b="1" dirty="0"/>
            </a:br>
            <a:r>
              <a:rPr lang="pl-PL" sz="4000" b="1" dirty="0"/>
              <a:t>TEMPA METABOLIZMU</a:t>
            </a:r>
          </a:p>
        </p:txBody>
      </p:sp>
      <p:graphicFrame>
        <p:nvGraphicFramePr>
          <p:cNvPr id="6" name="Symbol zastępczy zawartości 5"/>
          <p:cNvGraphicFramePr>
            <a:graphicFrameLocks noGrp="1"/>
          </p:cNvGraphicFramePr>
          <p:nvPr>
            <p:ph idx="1"/>
          </p:nvPr>
        </p:nvGraphicFramePr>
        <p:xfrm>
          <a:off x="0" y="1772816"/>
          <a:ext cx="9143998" cy="3781831"/>
        </p:xfrm>
        <a:graphic>
          <a:graphicData uri="http://schemas.openxmlformats.org/drawingml/2006/table">
            <a:tbl>
              <a:tblPr firstRow="1" bandRow="1">
                <a:tableStyleId>{5C22544A-7EE6-4342-B048-85BDC9FD1C3A}</a:tableStyleId>
              </a:tblPr>
              <a:tblGrid>
                <a:gridCol w="624465">
                  <a:extLst>
                    <a:ext uri="{9D8B030D-6E8A-4147-A177-3AD203B41FA5}">
                      <a16:colId xmlns:a16="http://schemas.microsoft.com/office/drawing/2014/main" val="20000"/>
                    </a:ext>
                  </a:extLst>
                </a:gridCol>
                <a:gridCol w="1355247">
                  <a:extLst>
                    <a:ext uri="{9D8B030D-6E8A-4147-A177-3AD203B41FA5}">
                      <a16:colId xmlns:a16="http://schemas.microsoft.com/office/drawing/2014/main" val="20001"/>
                    </a:ext>
                  </a:extLst>
                </a:gridCol>
                <a:gridCol w="1656183">
                  <a:extLst>
                    <a:ext uri="{9D8B030D-6E8A-4147-A177-3AD203B41FA5}">
                      <a16:colId xmlns:a16="http://schemas.microsoft.com/office/drawing/2014/main" val="20002"/>
                    </a:ext>
                  </a:extLst>
                </a:gridCol>
                <a:gridCol w="5508103">
                  <a:extLst>
                    <a:ext uri="{9D8B030D-6E8A-4147-A177-3AD203B41FA5}">
                      <a16:colId xmlns:a16="http://schemas.microsoft.com/office/drawing/2014/main" val="20003"/>
                    </a:ext>
                  </a:extLst>
                </a:gridCol>
              </a:tblGrid>
              <a:tr h="947191">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Klasa tempa metabolizmu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Wartość tempa metabolizmu W/m</a:t>
                      </a:r>
                      <a:r>
                        <a:rPr lang="pl-PL" b="1" baseline="30000" dirty="0">
                          <a:solidFill>
                            <a:schemeClr val="tx1"/>
                          </a:solidFill>
                        </a:rPr>
                        <a:t>2 </a:t>
                      </a:r>
                      <a:endParaRPr lang="pl-PL"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Przykłady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13868">
                <a:tc>
                  <a:txBody>
                    <a:bodyPr/>
                    <a:lstStyle/>
                    <a:p>
                      <a:r>
                        <a:rPr lang="pl-PL" dirty="0"/>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2 (praca</a:t>
                      </a:r>
                      <a:r>
                        <a:rPr lang="pl-PL" b="1" baseline="0" dirty="0">
                          <a:solidFill>
                            <a:schemeClr val="tx1"/>
                          </a:solidFill>
                        </a:rPr>
                        <a:t> średnio ciężka)</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130&lt;M&lt;200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b="1" dirty="0">
                          <a:solidFill>
                            <a:schemeClr val="tx1"/>
                          </a:solidFill>
                        </a:rPr>
                        <a:t>Praca</a:t>
                      </a:r>
                      <a:r>
                        <a:rPr lang="pl-PL" b="1" baseline="0" dirty="0">
                          <a:solidFill>
                            <a:schemeClr val="tx1"/>
                          </a:solidFill>
                        </a:rPr>
                        <a:t> wykonywana dłońmi lub rękami z napięciem mięśni (wbijanie, napełnianie): </a:t>
                      </a:r>
                    </a:p>
                    <a:p>
                      <a:pPr>
                        <a:buFont typeface="Arial" pitchFamily="34" charset="0"/>
                        <a:buChar char="•"/>
                      </a:pPr>
                      <a:r>
                        <a:rPr lang="pl-PL" b="1" baseline="0" dirty="0">
                          <a:solidFill>
                            <a:schemeClr val="tx1"/>
                          </a:solidFill>
                        </a:rPr>
                        <a:t> praca rąk i nóg (manewrowanie ciężarami),</a:t>
                      </a:r>
                    </a:p>
                    <a:p>
                      <a:pPr>
                        <a:buFont typeface="Arial" pitchFamily="34" charset="0"/>
                        <a:buChar char="•"/>
                      </a:pPr>
                      <a:r>
                        <a:rPr lang="pl-PL" b="1" baseline="0" dirty="0">
                          <a:solidFill>
                            <a:schemeClr val="tx1"/>
                          </a:solidFill>
                        </a:rPr>
                        <a:t>praca rąk i korpusu (praca wykonywana za pomocą młota pneumatycznego, łączenie pojazdów, tynkowanie, manipulowanie materiałami o średnim ciężarze, pielenie, radlenie, zbieranie owoców i jarzyn, popychanie lub ciągnięcie lekkich wózków lub taczek, chodzenie z prędkością od 3,5 do 5,5 km/h, kucie mechaniczne.</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3998" cy="1143000"/>
          </a:xfrm>
          <a:solidFill>
            <a:schemeClr val="accent5">
              <a:lumMod val="20000"/>
              <a:lumOff val="80000"/>
            </a:schemeClr>
          </a:solidFill>
        </p:spPr>
        <p:txBody>
          <a:bodyPr>
            <a:normAutofit fontScale="90000"/>
          </a:bodyPr>
          <a:lstStyle/>
          <a:p>
            <a:r>
              <a:rPr lang="pl-PL" sz="4000" b="1" dirty="0"/>
              <a:t>KLASYFIKACJA </a:t>
            </a:r>
            <a:br>
              <a:rPr lang="pl-PL" sz="4000" b="1" dirty="0"/>
            </a:br>
            <a:r>
              <a:rPr lang="pl-PL" sz="4000" b="1" dirty="0"/>
              <a:t>TEMPA METABOLIZMU</a:t>
            </a:r>
          </a:p>
        </p:txBody>
      </p:sp>
      <p:graphicFrame>
        <p:nvGraphicFramePr>
          <p:cNvPr id="6" name="Symbol zastępczy zawartości 5"/>
          <p:cNvGraphicFramePr>
            <a:graphicFrameLocks noGrp="1"/>
          </p:cNvGraphicFramePr>
          <p:nvPr>
            <p:ph idx="1"/>
          </p:nvPr>
        </p:nvGraphicFramePr>
        <p:xfrm>
          <a:off x="2" y="1484784"/>
          <a:ext cx="9143998" cy="5244871"/>
        </p:xfrm>
        <a:graphic>
          <a:graphicData uri="http://schemas.openxmlformats.org/drawingml/2006/table">
            <a:tbl>
              <a:tblPr firstRow="1" bandRow="1">
                <a:tableStyleId>{5C22544A-7EE6-4342-B048-85BDC9FD1C3A}</a:tableStyleId>
              </a:tblPr>
              <a:tblGrid>
                <a:gridCol w="539552">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gridCol w="1656183">
                  <a:extLst>
                    <a:ext uri="{9D8B030D-6E8A-4147-A177-3AD203B41FA5}">
                      <a16:colId xmlns:a16="http://schemas.microsoft.com/office/drawing/2014/main" val="20002"/>
                    </a:ext>
                  </a:extLst>
                </a:gridCol>
                <a:gridCol w="5508103">
                  <a:extLst>
                    <a:ext uri="{9D8B030D-6E8A-4147-A177-3AD203B41FA5}">
                      <a16:colId xmlns:a16="http://schemas.microsoft.com/office/drawing/2014/main" val="20003"/>
                    </a:ext>
                  </a:extLst>
                </a:gridCol>
              </a:tblGrid>
              <a:tr h="947191">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Klasa tempa metabolizmu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Wartość tempa metabolizmu W/m</a:t>
                      </a:r>
                      <a:r>
                        <a:rPr lang="pl-PL" b="1" baseline="30000" dirty="0">
                          <a:solidFill>
                            <a:schemeClr val="tx1"/>
                          </a:solidFill>
                        </a:rPr>
                        <a:t>2 </a:t>
                      </a:r>
                      <a:endParaRPr lang="pl-PL" b="1" baseline="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Przykłady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318027">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3 (praca 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200&lt;M&lt;260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b="1" dirty="0">
                          <a:solidFill>
                            <a:schemeClr val="tx1"/>
                          </a:solidFill>
                        </a:rPr>
                        <a:t>Intensywna praca rąk i korpusu:</a:t>
                      </a:r>
                    </a:p>
                    <a:p>
                      <a:pPr>
                        <a:buFont typeface="Arial" pitchFamily="34" charset="0"/>
                        <a:buChar char="•"/>
                      </a:pPr>
                      <a:r>
                        <a:rPr lang="pl-PL" b="1" dirty="0">
                          <a:solidFill>
                            <a:schemeClr val="tx1"/>
                          </a:solidFill>
                        </a:rPr>
                        <a:t>transportowanie ciężkich materiałów,</a:t>
                      </a:r>
                      <a:r>
                        <a:rPr lang="pl-PL" b="1" baseline="0" dirty="0">
                          <a:solidFill>
                            <a:schemeClr val="tx1"/>
                          </a:solidFill>
                        </a:rPr>
                        <a:t> s</a:t>
                      </a:r>
                      <a:r>
                        <a:rPr lang="pl-PL" b="1" dirty="0">
                          <a:solidFill>
                            <a:schemeClr val="tx1"/>
                          </a:solidFill>
                        </a:rPr>
                        <a:t>zuflowanie, praca za pomocą młota, struganie lub piłowanie, szlifowanie, rzeźbienie</a:t>
                      </a:r>
                      <a:r>
                        <a:rPr lang="pl-PL" b="1" baseline="0" dirty="0">
                          <a:solidFill>
                            <a:schemeClr val="tx1"/>
                          </a:solidFill>
                        </a:rPr>
                        <a:t> twardego drewna, koszenie ręczne, kopanie, chodzenie z prędkością od 5,5 do 7,0 km/h,</a:t>
                      </a:r>
                    </a:p>
                    <a:p>
                      <a:pPr>
                        <a:buFont typeface="Arial" pitchFamily="34" charset="0"/>
                        <a:buNone/>
                      </a:pPr>
                      <a:r>
                        <a:rPr lang="pl-PL" b="1" baseline="0" dirty="0">
                          <a:solidFill>
                            <a:schemeClr val="tx1"/>
                          </a:solidFill>
                        </a:rPr>
                        <a:t>Popychanie lub ciągnięcie:</a:t>
                      </a:r>
                    </a:p>
                    <a:p>
                      <a:pPr>
                        <a:buFont typeface="Arial" pitchFamily="34" charset="0"/>
                        <a:buChar char="•"/>
                      </a:pPr>
                      <a:r>
                        <a:rPr lang="pl-PL" b="1" baseline="0" dirty="0">
                          <a:solidFill>
                            <a:schemeClr val="tx1"/>
                          </a:solidFill>
                        </a:rPr>
                        <a:t> mocna obciążonego ręcznego wózka lub taczek, wyjmowanie odlewów z form, układanie bloków betonowych. </a:t>
                      </a:r>
                      <a:r>
                        <a:rPr lang="pl-PL" b="1" dirty="0">
                          <a:solidFill>
                            <a:schemeClr val="tx1"/>
                          </a:solidFill>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318027">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4 (praca bardzo 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pl-PL" b="1" dirty="0">
                          <a:solidFill>
                            <a:schemeClr val="tx1"/>
                          </a:solidFill>
                        </a:rPr>
                        <a:t>M&gt;260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pl-PL" b="1" dirty="0">
                          <a:solidFill>
                            <a:schemeClr val="tx1"/>
                          </a:solidFill>
                        </a:rPr>
                        <a:t>Bardzo intensywna praca wykonywana w tempie od szybkiego do maksymalnego:</a:t>
                      </a:r>
                    </a:p>
                    <a:p>
                      <a:pPr>
                        <a:buFont typeface="Arial" pitchFamily="34" charset="0"/>
                        <a:buChar char="•"/>
                      </a:pPr>
                      <a:r>
                        <a:rPr lang="pl-PL" b="1" dirty="0">
                          <a:solidFill>
                            <a:schemeClr val="tx1"/>
                          </a:solidFill>
                        </a:rPr>
                        <a:t> praca za pomocą siekiery, szufli, wchodzenie po schodach, pochylni lub drabinie, szybkie chodzenie małymi krokami, bieganie z prędkością</a:t>
                      </a:r>
                      <a:r>
                        <a:rPr lang="pl-PL" b="1" baseline="0" dirty="0">
                          <a:solidFill>
                            <a:schemeClr val="tx1"/>
                          </a:solidFill>
                        </a:rPr>
                        <a:t> powyżej 7 km/h.</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WIELKOŚCI ZMIAN </a:t>
            </a:r>
            <a:br>
              <a:rPr lang="pl-PL" b="1" dirty="0"/>
            </a:br>
            <a:r>
              <a:rPr lang="pl-PL" b="1" dirty="0"/>
              <a:t>FIZJOLOGICZNYCH PODCZAS PRACY </a:t>
            </a:r>
            <a:endParaRPr lang="pl-PL" dirty="0"/>
          </a:p>
        </p:txBody>
      </p:sp>
      <p:graphicFrame>
        <p:nvGraphicFramePr>
          <p:cNvPr id="4" name="Symbol zastępczy zawartości 3"/>
          <p:cNvGraphicFramePr>
            <a:graphicFrameLocks noGrp="1"/>
          </p:cNvGraphicFramePr>
          <p:nvPr>
            <p:ph idx="1"/>
          </p:nvPr>
        </p:nvGraphicFramePr>
        <p:xfrm>
          <a:off x="107505" y="1556792"/>
          <a:ext cx="8928990" cy="3042920"/>
        </p:xfrm>
        <a:graphic>
          <a:graphicData uri="http://schemas.openxmlformats.org/drawingml/2006/table">
            <a:tbl>
              <a:tblPr firstRow="1" bandRow="1">
                <a:tableStyleId>{5C22544A-7EE6-4342-B048-85BDC9FD1C3A}</a:tableStyleId>
              </a:tblPr>
              <a:tblGrid>
                <a:gridCol w="504058">
                  <a:extLst>
                    <a:ext uri="{9D8B030D-6E8A-4147-A177-3AD203B41FA5}">
                      <a16:colId xmlns:a16="http://schemas.microsoft.com/office/drawing/2014/main" val="20000"/>
                    </a:ext>
                  </a:extLst>
                </a:gridCol>
                <a:gridCol w="2047081">
                  <a:extLst>
                    <a:ext uri="{9D8B030D-6E8A-4147-A177-3AD203B41FA5}">
                      <a16:colId xmlns:a16="http://schemas.microsoft.com/office/drawing/2014/main" val="20001"/>
                    </a:ext>
                  </a:extLst>
                </a:gridCol>
                <a:gridCol w="1275570">
                  <a:extLst>
                    <a:ext uri="{9D8B030D-6E8A-4147-A177-3AD203B41FA5}">
                      <a16:colId xmlns:a16="http://schemas.microsoft.com/office/drawing/2014/main" val="20002"/>
                    </a:ext>
                  </a:extLst>
                </a:gridCol>
                <a:gridCol w="1275570">
                  <a:extLst>
                    <a:ext uri="{9D8B030D-6E8A-4147-A177-3AD203B41FA5}">
                      <a16:colId xmlns:a16="http://schemas.microsoft.com/office/drawing/2014/main" val="20003"/>
                    </a:ext>
                  </a:extLst>
                </a:gridCol>
                <a:gridCol w="1275570">
                  <a:extLst>
                    <a:ext uri="{9D8B030D-6E8A-4147-A177-3AD203B41FA5}">
                      <a16:colId xmlns:a16="http://schemas.microsoft.com/office/drawing/2014/main" val="20004"/>
                    </a:ext>
                  </a:extLst>
                </a:gridCol>
                <a:gridCol w="1110182">
                  <a:extLst>
                    <a:ext uri="{9D8B030D-6E8A-4147-A177-3AD203B41FA5}">
                      <a16:colId xmlns:a16="http://schemas.microsoft.com/office/drawing/2014/main" val="20005"/>
                    </a:ext>
                  </a:extLst>
                </a:gridCol>
                <a:gridCol w="1440959">
                  <a:extLst>
                    <a:ext uri="{9D8B030D-6E8A-4147-A177-3AD203B41FA5}">
                      <a16:colId xmlns:a16="http://schemas.microsoft.com/office/drawing/2014/main" val="20006"/>
                    </a:ext>
                  </a:extLst>
                </a:gridCol>
              </a:tblGrid>
              <a:tr h="370840">
                <a:tc>
                  <a:txBody>
                    <a:bodyPr/>
                    <a:lstStyle/>
                    <a:p>
                      <a:r>
                        <a:rPr lang="pl-PL"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dirty="0">
                          <a:solidFill>
                            <a:schemeClr val="tx1"/>
                          </a:solidFill>
                        </a:rPr>
                        <a:t>Ciężkość pracy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dirty="0">
                          <a:solidFill>
                            <a:schemeClr val="tx1"/>
                          </a:solidFill>
                        </a:rPr>
                        <a:t>Wydatek energetyczny brutto (W)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dirty="0">
                          <a:solidFill>
                            <a:schemeClr val="tx1"/>
                          </a:solidFill>
                        </a:rPr>
                        <a:t>Zużycie tlenu w (l/min)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dirty="0">
                          <a:solidFill>
                            <a:schemeClr val="tx1"/>
                          </a:solidFill>
                        </a:rPr>
                        <a:t>Wentylacja płuc (l/min)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dirty="0">
                          <a:solidFill>
                            <a:schemeClr val="tx1"/>
                          </a:solidFill>
                        </a:rPr>
                        <a:t>Częstość skurczów serca (</a:t>
                      </a:r>
                      <a:r>
                        <a:rPr lang="pl-PL" dirty="0" err="1">
                          <a:solidFill>
                            <a:schemeClr val="tx1"/>
                          </a:solidFill>
                        </a:rPr>
                        <a:t>sk</a:t>
                      </a:r>
                      <a:r>
                        <a:rPr lang="pl-PL" dirty="0">
                          <a:solidFill>
                            <a:schemeClr val="tx1"/>
                          </a:solidFill>
                        </a:rPr>
                        <a:t>./min.)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dirty="0">
                          <a:solidFill>
                            <a:schemeClr val="tx1"/>
                          </a:solidFill>
                        </a:rPr>
                        <a:t>Temperatura</a:t>
                      </a:r>
                      <a:r>
                        <a:rPr lang="pl-PL" baseline="0" dirty="0">
                          <a:solidFill>
                            <a:schemeClr val="tx1"/>
                          </a:solidFill>
                        </a:rPr>
                        <a:t> wewnętrzna (°C)</a:t>
                      </a:r>
                      <a:endParaRPr lang="pl-P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Bardzo lekka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Lekka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174-348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0,5-1,0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75-100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37,0-37,5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Średnio 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348-523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100-125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37,5-38,0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Bardzo 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647-870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50-65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150-175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38,5-39,0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Krańcowo</a:t>
                      </a:r>
                      <a:r>
                        <a:rPr lang="pl-PL" b="1" baseline="0" dirty="0">
                          <a:solidFill>
                            <a:schemeClr val="tx1"/>
                          </a:solidFill>
                        </a:rPr>
                        <a:t> ciężka</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&gt;870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&gt;2,5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&gt;65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&gt;175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&gt;39,0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graphicFrame>
        <p:nvGraphicFramePr>
          <p:cNvPr id="5" name="Symbol zastępczy zawartości 3"/>
          <p:cNvGraphicFramePr>
            <a:graphicFrameLocks/>
          </p:cNvGraphicFramePr>
          <p:nvPr/>
        </p:nvGraphicFramePr>
        <p:xfrm>
          <a:off x="467544" y="4797152"/>
          <a:ext cx="8229600" cy="148336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kcal/min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err="1">
                          <a:solidFill>
                            <a:schemeClr val="tx1"/>
                          </a:solidFill>
                        </a:rPr>
                        <a:t>kJ</a:t>
                      </a:r>
                      <a:r>
                        <a:rPr lang="pl-PL" b="1" dirty="0">
                          <a:solidFill>
                            <a:schemeClr val="tx1"/>
                          </a:solidFill>
                        </a:rPr>
                        <a:t>/min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pl-PL" b="1" dirty="0">
                          <a:solidFill>
                            <a:schemeClr val="tx1"/>
                          </a:solidFill>
                        </a:rPr>
                        <a:t>1W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0,01435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0,06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pl-PL" b="1" dirty="0">
                          <a:solidFill>
                            <a:schemeClr val="tx1"/>
                          </a:solidFill>
                        </a:rPr>
                        <a:t>1 kcal/min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69,759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4,1855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pl-PL" b="1" dirty="0">
                          <a:solidFill>
                            <a:schemeClr val="tx1"/>
                          </a:solidFill>
                        </a:rPr>
                        <a:t>1kJ/min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16,667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0,23892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KLASTFIKACJA </a:t>
            </a:r>
            <a:br>
              <a:rPr lang="pl-PL" b="1" dirty="0"/>
            </a:br>
            <a:r>
              <a:rPr lang="pl-PL" b="1" dirty="0"/>
              <a:t>CIĘŻKOŚCI PRACY </a:t>
            </a:r>
            <a:endParaRPr lang="pl-PL" dirty="0"/>
          </a:p>
        </p:txBody>
      </p:sp>
      <p:graphicFrame>
        <p:nvGraphicFramePr>
          <p:cNvPr id="4" name="Symbol zastępczy zawartości 3"/>
          <p:cNvGraphicFramePr>
            <a:graphicFrameLocks noGrp="1"/>
          </p:cNvGraphicFramePr>
          <p:nvPr>
            <p:ph idx="1"/>
          </p:nvPr>
        </p:nvGraphicFramePr>
        <p:xfrm>
          <a:off x="107505" y="1556792"/>
          <a:ext cx="8928990" cy="2595880"/>
        </p:xfrm>
        <a:graphic>
          <a:graphicData uri="http://schemas.openxmlformats.org/drawingml/2006/table">
            <a:tbl>
              <a:tblPr firstRow="1" bandRow="1">
                <a:tableStyleId>{5C22544A-7EE6-4342-B048-85BDC9FD1C3A}</a:tableStyleId>
              </a:tblPr>
              <a:tblGrid>
                <a:gridCol w="504055">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530207">
                  <a:extLst>
                    <a:ext uri="{9D8B030D-6E8A-4147-A177-3AD203B41FA5}">
                      <a16:colId xmlns:a16="http://schemas.microsoft.com/office/drawing/2014/main" val="20002"/>
                    </a:ext>
                  </a:extLst>
                </a:gridCol>
                <a:gridCol w="1423027">
                  <a:extLst>
                    <a:ext uri="{9D8B030D-6E8A-4147-A177-3AD203B41FA5}">
                      <a16:colId xmlns:a16="http://schemas.microsoft.com/office/drawing/2014/main" val="20003"/>
                    </a:ext>
                  </a:extLst>
                </a:gridCol>
                <a:gridCol w="1494178">
                  <a:extLst>
                    <a:ext uri="{9D8B030D-6E8A-4147-A177-3AD203B41FA5}">
                      <a16:colId xmlns:a16="http://schemas.microsoft.com/office/drawing/2014/main" val="20004"/>
                    </a:ext>
                  </a:extLst>
                </a:gridCol>
                <a:gridCol w="1529251">
                  <a:extLst>
                    <a:ext uri="{9D8B030D-6E8A-4147-A177-3AD203B41FA5}">
                      <a16:colId xmlns:a16="http://schemas.microsoft.com/office/drawing/2014/main" val="20005"/>
                    </a:ext>
                  </a:extLst>
                </a:gridCol>
              </a:tblGrid>
              <a:tr h="370840">
                <a:tc rowSpan="2">
                  <a:txBody>
                    <a:bodyPr/>
                    <a:lstStyle/>
                    <a:p>
                      <a:r>
                        <a:rPr lang="pl-PL"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pl-PL" dirty="0">
                          <a:solidFill>
                            <a:schemeClr val="tx1"/>
                          </a:solidFill>
                        </a:rPr>
                        <a:t>Klasa ciężkości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l-PL" dirty="0">
                          <a:solidFill>
                            <a:schemeClr val="tx1"/>
                          </a:solidFill>
                        </a:rPr>
                        <a:t>Mężczyźni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pl-P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l-PL" dirty="0">
                          <a:solidFill>
                            <a:schemeClr val="tx1"/>
                          </a:solidFill>
                        </a:rPr>
                        <a:t>Kobiety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pl-P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kcal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err="1">
                          <a:solidFill>
                            <a:schemeClr val="tx1"/>
                          </a:solidFill>
                        </a:rPr>
                        <a:t>kJ</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kcal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err="1">
                          <a:solidFill>
                            <a:schemeClr val="tx1"/>
                          </a:solidFill>
                        </a:rPr>
                        <a:t>kJ</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Bardzo lekka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do 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do 1256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do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do 837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Lekka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300-800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1256-3350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200-700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837-2930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Średnio 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800-1500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3350-6280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700-1000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2930-4187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1500-2000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6280-8374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1000-1200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4187-5024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70840">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Bardzo</a:t>
                      </a:r>
                      <a:r>
                        <a:rPr lang="pl-PL" b="1" baseline="0" dirty="0">
                          <a:solidFill>
                            <a:schemeClr val="tx1"/>
                          </a:solidFill>
                        </a:rPr>
                        <a:t> ciężka</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Ponad 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Ponad 8374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Ponad</a:t>
                      </a:r>
                      <a:r>
                        <a:rPr lang="pl-PL" b="1" baseline="0" dirty="0">
                          <a:solidFill>
                            <a:schemeClr val="tx1"/>
                          </a:solidFill>
                        </a:rPr>
                        <a:t> 1200</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Ponad 5024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bl>
          </a:graphicData>
        </a:graphic>
      </p:graphicFrame>
      <p:graphicFrame>
        <p:nvGraphicFramePr>
          <p:cNvPr id="5" name="Symbol zastępczy zawartości 3"/>
          <p:cNvGraphicFramePr>
            <a:graphicFrameLocks/>
          </p:cNvGraphicFramePr>
          <p:nvPr/>
        </p:nvGraphicFramePr>
        <p:xfrm>
          <a:off x="107503" y="4509120"/>
          <a:ext cx="8784978" cy="2248926"/>
        </p:xfrm>
        <a:graphic>
          <a:graphicData uri="http://schemas.openxmlformats.org/drawingml/2006/table">
            <a:tbl>
              <a:tblPr firstRow="1" bandRow="1">
                <a:tableStyleId>{5C22544A-7EE6-4342-B048-85BDC9FD1C3A}</a:tableStyleId>
              </a:tblPr>
              <a:tblGrid>
                <a:gridCol w="504057">
                  <a:extLst>
                    <a:ext uri="{9D8B030D-6E8A-4147-A177-3AD203B41FA5}">
                      <a16:colId xmlns:a16="http://schemas.microsoft.com/office/drawing/2014/main" val="20000"/>
                    </a:ext>
                  </a:extLst>
                </a:gridCol>
                <a:gridCol w="2448272">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1584176">
                  <a:extLst>
                    <a:ext uri="{9D8B030D-6E8A-4147-A177-3AD203B41FA5}">
                      <a16:colId xmlns:a16="http://schemas.microsoft.com/office/drawing/2014/main" val="20003"/>
                    </a:ext>
                  </a:extLst>
                </a:gridCol>
                <a:gridCol w="1512168">
                  <a:extLst>
                    <a:ext uri="{9D8B030D-6E8A-4147-A177-3AD203B41FA5}">
                      <a16:colId xmlns:a16="http://schemas.microsoft.com/office/drawing/2014/main" val="20004"/>
                    </a:ext>
                  </a:extLst>
                </a:gridCol>
                <a:gridCol w="1368153">
                  <a:extLst>
                    <a:ext uri="{9D8B030D-6E8A-4147-A177-3AD203B41FA5}">
                      <a16:colId xmlns:a16="http://schemas.microsoft.com/office/drawing/2014/main" val="20005"/>
                    </a:ext>
                  </a:extLst>
                </a:gridCol>
              </a:tblGrid>
              <a:tr h="431786">
                <a:tc rowSpan="2">
                  <a:txBody>
                    <a:bodyPr/>
                    <a:lstStyle/>
                    <a:p>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2">
                  <a:txBody>
                    <a:bodyPr/>
                    <a:lstStyle/>
                    <a:p>
                      <a:r>
                        <a:rPr lang="pl-PL" b="1" dirty="0">
                          <a:solidFill>
                            <a:schemeClr val="tx1"/>
                          </a:solidFill>
                        </a:rPr>
                        <a:t>Klasa ciężkości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l-PL" dirty="0">
                          <a:solidFill>
                            <a:schemeClr val="tx1"/>
                          </a:solidFill>
                        </a:rPr>
                        <a:t>Mężczyźni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pl-P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pl-PL" dirty="0">
                          <a:solidFill>
                            <a:schemeClr val="tx1"/>
                          </a:solidFill>
                        </a:rPr>
                        <a:t>Kobiety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pl-PL"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31786">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kcal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err="1">
                          <a:solidFill>
                            <a:schemeClr val="tx1"/>
                          </a:solidFill>
                        </a:rPr>
                        <a:t>kJ</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kcal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err="1">
                          <a:solidFill>
                            <a:schemeClr val="tx1"/>
                          </a:solidFill>
                        </a:rPr>
                        <a:t>kJ</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45274">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Dopuszczalna przy pracy dynamicznej</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9210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5862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31786">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Dopuszczalna przy przenoszeniu ciężarów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8374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5443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PODSTAWOWA </a:t>
            </a:r>
            <a:br>
              <a:rPr lang="pl-PL" b="1" dirty="0"/>
            </a:br>
            <a:r>
              <a:rPr lang="pl-PL" b="1" dirty="0"/>
              <a:t>PRZEMIANA MATERII</a:t>
            </a:r>
            <a:endParaRPr lang="pl-PL" dirty="0"/>
          </a:p>
        </p:txBody>
      </p:sp>
      <p:sp>
        <p:nvSpPr>
          <p:cNvPr id="3" name="Symbol zastępczy zawartości 2"/>
          <p:cNvSpPr>
            <a:spLocks noGrp="1"/>
          </p:cNvSpPr>
          <p:nvPr>
            <p:ph idx="1"/>
          </p:nvPr>
        </p:nvSpPr>
        <p:spPr>
          <a:xfrm>
            <a:off x="251520" y="1600200"/>
            <a:ext cx="8640960" cy="4525963"/>
          </a:xfrm>
        </p:spPr>
        <p:txBody>
          <a:bodyPr>
            <a:normAutofit/>
          </a:bodyPr>
          <a:lstStyle/>
          <a:p>
            <a:r>
              <a:rPr lang="pl-PL" sz="2400" b="1" dirty="0"/>
              <a:t>Podstawową przemianę materii określa wg wzoru:</a:t>
            </a:r>
          </a:p>
          <a:p>
            <a:pPr>
              <a:buNone/>
            </a:pPr>
            <a:r>
              <a:rPr lang="pl-PL" sz="2400" b="1" dirty="0"/>
              <a:t>	PPM</a:t>
            </a:r>
            <a:r>
              <a:rPr lang="pl-PL" sz="2400" b="1" baseline="-25000" dirty="0"/>
              <a:t>1</a:t>
            </a:r>
            <a:r>
              <a:rPr lang="pl-PL" sz="2400" b="1" dirty="0"/>
              <a:t> = 230 + 58M + 21W - 28T,</a:t>
            </a:r>
          </a:p>
          <a:p>
            <a:pPr>
              <a:buNone/>
            </a:pPr>
            <a:r>
              <a:rPr lang="pl-PL" sz="2400" b="1" dirty="0"/>
              <a:t>	 PPM</a:t>
            </a:r>
            <a:r>
              <a:rPr lang="pl-PL" sz="2400" b="1" baseline="-25000" dirty="0"/>
              <a:t>2</a:t>
            </a:r>
            <a:r>
              <a:rPr lang="pl-PL" sz="2400" b="1" dirty="0"/>
              <a:t> = 2680 + 40M + 8W - 20T,</a:t>
            </a:r>
          </a:p>
          <a:p>
            <a:pPr>
              <a:buNone/>
            </a:pPr>
            <a:r>
              <a:rPr lang="pl-PL" sz="2400" b="1" dirty="0"/>
              <a:t>	gdzie:</a:t>
            </a:r>
          </a:p>
          <a:p>
            <a:pPr>
              <a:buNone/>
            </a:pPr>
            <a:r>
              <a:rPr lang="pl-PL" sz="2400" b="1" dirty="0"/>
              <a:t>	PPM</a:t>
            </a:r>
            <a:r>
              <a:rPr lang="pl-PL" sz="2400" b="1" baseline="-25000" dirty="0"/>
              <a:t>1</a:t>
            </a:r>
            <a:r>
              <a:rPr lang="pl-PL" sz="2400" b="1" dirty="0"/>
              <a:t> – podstawowa przemiana materii dla mężczyzn ( </a:t>
            </a:r>
            <a:r>
              <a:rPr lang="pl-PL" sz="2400" b="1" dirty="0" err="1"/>
              <a:t>kJ</a:t>
            </a:r>
            <a:r>
              <a:rPr lang="pl-PL" sz="2400" b="1" dirty="0"/>
              <a:t>/24 h),</a:t>
            </a:r>
          </a:p>
          <a:p>
            <a:pPr>
              <a:buNone/>
            </a:pPr>
            <a:r>
              <a:rPr lang="pl-PL" sz="2400" b="1" dirty="0"/>
              <a:t>	PPM</a:t>
            </a:r>
            <a:r>
              <a:rPr lang="pl-PL" sz="2400" b="1" baseline="-25000" dirty="0"/>
              <a:t>2</a:t>
            </a:r>
            <a:r>
              <a:rPr lang="pl-PL" sz="2400" b="1" dirty="0"/>
              <a:t> – podstawowa przemiana materii dla kobiet ( </a:t>
            </a:r>
            <a:r>
              <a:rPr lang="pl-PL" sz="2400" b="1" dirty="0" err="1"/>
              <a:t>kJ</a:t>
            </a:r>
            <a:r>
              <a:rPr lang="pl-PL" sz="2400" b="1" dirty="0"/>
              <a:t>/24 h),</a:t>
            </a:r>
          </a:p>
          <a:p>
            <a:pPr>
              <a:buNone/>
            </a:pPr>
            <a:r>
              <a:rPr lang="pl-PL" sz="2400" b="1" dirty="0"/>
              <a:t>	M – masa ciała (kg),</a:t>
            </a:r>
          </a:p>
          <a:p>
            <a:pPr>
              <a:buNone/>
            </a:pPr>
            <a:r>
              <a:rPr lang="pl-PL" sz="2400" b="1" dirty="0"/>
              <a:t>	W – wysokość ciała (cm),</a:t>
            </a:r>
          </a:p>
          <a:p>
            <a:pPr>
              <a:buNone/>
            </a:pPr>
            <a:r>
              <a:rPr lang="pl-PL" sz="2400" b="1" dirty="0"/>
              <a:t>	T – liczba ukończonych lat.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PODSTAWOWA </a:t>
            </a:r>
            <a:br>
              <a:rPr lang="pl-PL" b="1" dirty="0"/>
            </a:br>
            <a:r>
              <a:rPr lang="pl-PL" b="1" dirty="0"/>
              <a:t>PRZEMIANA MATERII</a:t>
            </a:r>
          </a:p>
        </p:txBody>
      </p:sp>
      <p:sp>
        <p:nvSpPr>
          <p:cNvPr id="3" name="Symbol zastępczy zawartości 2"/>
          <p:cNvSpPr>
            <a:spLocks noGrp="1"/>
          </p:cNvSpPr>
          <p:nvPr>
            <p:ph idx="1"/>
          </p:nvPr>
        </p:nvSpPr>
        <p:spPr>
          <a:xfrm>
            <a:off x="457200" y="1484784"/>
            <a:ext cx="8229600" cy="4968552"/>
          </a:xfrm>
        </p:spPr>
        <p:txBody>
          <a:bodyPr>
            <a:normAutofit fontScale="92500"/>
          </a:bodyPr>
          <a:lstStyle/>
          <a:p>
            <a:r>
              <a:rPr lang="pl-PL" sz="2400" b="1" dirty="0"/>
              <a:t>Podstawowa przemiana materii dla mężczyzn:</a:t>
            </a:r>
          </a:p>
          <a:p>
            <a:pPr lvl="1"/>
            <a:r>
              <a:rPr lang="pl-PL" sz="2000" b="1" dirty="0" err="1"/>
              <a:t>M</a:t>
            </a:r>
            <a:r>
              <a:rPr lang="pl-PL" sz="2000" b="1" baseline="-25000" dirty="0" err="1"/>
              <a:t>om</a:t>
            </a:r>
            <a:r>
              <a:rPr lang="pl-PL" sz="2000" b="1" dirty="0"/>
              <a:t> = 1,79 + 0,37 </a:t>
            </a:r>
            <a:r>
              <a:rPr lang="pl-PL" sz="2000" b="1" dirty="0" err="1"/>
              <a:t>W</a:t>
            </a:r>
            <a:r>
              <a:rPr lang="pl-PL" sz="2000" b="1" baseline="-25000" dirty="0" err="1"/>
              <a:t>b</a:t>
            </a:r>
            <a:r>
              <a:rPr lang="pl-PL" sz="2000" b="1" dirty="0"/>
              <a:t> + 0,13 </a:t>
            </a:r>
            <a:r>
              <a:rPr lang="pl-PL" sz="2000" b="1" dirty="0" err="1"/>
              <a:t>H</a:t>
            </a:r>
            <a:r>
              <a:rPr lang="pl-PL" sz="2000" b="1" baseline="-25000" dirty="0" err="1"/>
              <a:t>b</a:t>
            </a:r>
            <a:r>
              <a:rPr lang="pl-PL" sz="2000" b="1" dirty="0"/>
              <a:t> – 0,18A (W/m</a:t>
            </a:r>
            <a:r>
              <a:rPr lang="pl-PL" sz="2000" b="1" baseline="30000" dirty="0"/>
              <a:t>2</a:t>
            </a:r>
            <a:r>
              <a:rPr lang="pl-PL" sz="2000" b="1" dirty="0"/>
              <a:t>),</a:t>
            </a:r>
          </a:p>
          <a:p>
            <a:pPr lvl="1">
              <a:buNone/>
            </a:pPr>
            <a:endParaRPr lang="pl-PL" sz="2000" b="1" baseline="-25000" dirty="0"/>
          </a:p>
          <a:p>
            <a:r>
              <a:rPr lang="pl-PL" sz="2400" b="1" dirty="0"/>
              <a:t>Podstawowa przemiana materii dla kobiet:</a:t>
            </a:r>
          </a:p>
          <a:p>
            <a:pPr lvl="1"/>
            <a:r>
              <a:rPr lang="pl-PL" sz="2000" b="1" dirty="0" err="1"/>
              <a:t>M</a:t>
            </a:r>
            <a:r>
              <a:rPr lang="pl-PL" sz="2000" b="1" baseline="-25000" dirty="0" err="1"/>
              <a:t>ok</a:t>
            </a:r>
            <a:r>
              <a:rPr lang="pl-PL" sz="2000" b="1" dirty="0"/>
              <a:t> = 19,83 + 0,29 </a:t>
            </a:r>
            <a:r>
              <a:rPr lang="pl-PL" sz="2000" b="1" dirty="0" err="1"/>
              <a:t>W</a:t>
            </a:r>
            <a:r>
              <a:rPr lang="pl-PL" sz="2000" b="1" baseline="-25000" dirty="0" err="1"/>
              <a:t>b</a:t>
            </a:r>
            <a:r>
              <a:rPr lang="pl-PL" sz="2000" b="1" dirty="0"/>
              <a:t> + 0,06 </a:t>
            </a:r>
            <a:r>
              <a:rPr lang="pl-PL" sz="2000" b="1" dirty="0" err="1"/>
              <a:t>H</a:t>
            </a:r>
            <a:r>
              <a:rPr lang="pl-PL" sz="2000" b="1" baseline="-25000" dirty="0" err="1"/>
              <a:t>b</a:t>
            </a:r>
            <a:r>
              <a:rPr lang="pl-PL" sz="2000" b="1" dirty="0"/>
              <a:t> – 0,14A (W/m</a:t>
            </a:r>
            <a:r>
              <a:rPr lang="pl-PL" sz="2000" b="1" baseline="30000" dirty="0"/>
              <a:t>2</a:t>
            </a:r>
            <a:r>
              <a:rPr lang="pl-PL" sz="2000" b="1" dirty="0"/>
              <a:t>),</a:t>
            </a:r>
          </a:p>
          <a:p>
            <a:r>
              <a:rPr lang="pl-PL" sz="2400" b="1" dirty="0"/>
              <a:t>Powierzchnia ciała:</a:t>
            </a:r>
          </a:p>
          <a:p>
            <a:pPr lvl="1"/>
            <a:r>
              <a:rPr lang="pl-PL" sz="2000" b="1" dirty="0"/>
              <a:t>S = 0,202 (</a:t>
            </a:r>
            <a:r>
              <a:rPr lang="pl-PL" sz="2000" b="1" dirty="0" err="1"/>
              <a:t>W</a:t>
            </a:r>
            <a:r>
              <a:rPr lang="pl-PL" sz="2000" b="1" baseline="-25000" dirty="0" err="1"/>
              <a:t>b</a:t>
            </a:r>
            <a:r>
              <a:rPr lang="pl-PL" sz="2000" b="1" dirty="0"/>
              <a:t>)</a:t>
            </a:r>
            <a:r>
              <a:rPr lang="pl-PL" sz="2000" b="1" baseline="30000" dirty="0"/>
              <a:t>0,425</a:t>
            </a:r>
            <a:r>
              <a:rPr lang="pl-PL" sz="2000" b="1" dirty="0"/>
              <a:t> x (</a:t>
            </a:r>
            <a:r>
              <a:rPr lang="pl-PL" sz="2000" b="1" dirty="0" err="1"/>
              <a:t>H</a:t>
            </a:r>
            <a:r>
              <a:rPr lang="pl-PL" sz="2000" b="1" baseline="-25000" dirty="0" err="1"/>
              <a:t>b</a:t>
            </a:r>
            <a:r>
              <a:rPr lang="pl-PL" sz="2000" b="1" dirty="0"/>
              <a:t>)</a:t>
            </a:r>
            <a:r>
              <a:rPr lang="pl-PL" sz="2000" b="1" baseline="30000" dirty="0"/>
              <a:t>0,725</a:t>
            </a:r>
            <a:r>
              <a:rPr lang="pl-PL" sz="2000" b="1" dirty="0"/>
              <a:t> (m</a:t>
            </a:r>
            <a:r>
              <a:rPr lang="pl-PL" sz="2000" b="1" baseline="30000" dirty="0"/>
              <a:t>2</a:t>
            </a:r>
            <a:r>
              <a:rPr lang="pl-PL" sz="2000" b="1" dirty="0"/>
              <a:t>),</a:t>
            </a:r>
          </a:p>
          <a:p>
            <a:pPr lvl="1">
              <a:buNone/>
            </a:pPr>
            <a:r>
              <a:rPr lang="pl-PL" sz="2000" b="1" dirty="0"/>
              <a:t>gdzie:</a:t>
            </a:r>
          </a:p>
          <a:p>
            <a:pPr lvl="1">
              <a:buNone/>
            </a:pPr>
            <a:r>
              <a:rPr lang="pl-PL" sz="2000" b="1" dirty="0" err="1"/>
              <a:t>W</a:t>
            </a:r>
            <a:r>
              <a:rPr lang="pl-PL" sz="2000" b="1" baseline="-25000" dirty="0" err="1"/>
              <a:t>b</a:t>
            </a:r>
            <a:r>
              <a:rPr lang="pl-PL" sz="2000" b="1" dirty="0"/>
              <a:t> – masa ciała w kg,</a:t>
            </a:r>
          </a:p>
          <a:p>
            <a:pPr lvl="1">
              <a:buNone/>
            </a:pPr>
            <a:r>
              <a:rPr lang="pl-PL" sz="2000" b="1" dirty="0"/>
              <a:t>A – wiek w latach.</a:t>
            </a:r>
          </a:p>
          <a:p>
            <a:pPr lvl="1">
              <a:buNone/>
            </a:pPr>
            <a:endParaRPr lang="pl-PL" sz="900" b="1" dirty="0"/>
          </a:p>
          <a:p>
            <a:r>
              <a:rPr lang="pl-PL" sz="2400" b="1" dirty="0"/>
              <a:t>Poziom przemiany podstawowej w warunkach komfortu termicznego w pozycji leżącej – w zależności od płci, wieku, wzrostu i masy ciała u osób dorosłych wynosi od 6 000 do 8 000 </a:t>
            </a:r>
            <a:r>
              <a:rPr lang="pl-PL" sz="2400" b="1" dirty="0" err="1"/>
              <a:t>kJ</a:t>
            </a:r>
            <a:r>
              <a:rPr lang="pl-PL" sz="2400" b="1" dirty="0"/>
              <a:t>.</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BEZ PRZEMIANY MATERII</a:t>
            </a:r>
          </a:p>
        </p:txBody>
      </p:sp>
      <p:sp>
        <p:nvSpPr>
          <p:cNvPr id="6" name="Symbol zastępczy zawartości 5"/>
          <p:cNvSpPr>
            <a:spLocks noGrp="1"/>
          </p:cNvSpPr>
          <p:nvPr>
            <p:ph idx="1"/>
          </p:nvPr>
        </p:nvSpPr>
        <p:spPr>
          <a:xfrm>
            <a:off x="251520" y="1600200"/>
            <a:ext cx="8712968" cy="4997152"/>
          </a:xfrm>
        </p:spPr>
        <p:txBody>
          <a:bodyPr>
            <a:normAutofit/>
          </a:bodyPr>
          <a:lstStyle/>
          <a:p>
            <a:r>
              <a:rPr lang="pl-PL" sz="2400" b="1" dirty="0"/>
              <a:t>Norma PN-EN ISO 8996:2005 podaje temp metabolizmu dla różnych zaangażowanych w pracę grup mięśni, z podstawową przemianą materii.</a:t>
            </a:r>
          </a:p>
          <a:p>
            <a:r>
              <a:rPr lang="pl-PL" sz="2400" b="1" dirty="0"/>
              <a:t>Prowadzi to do popełniania błędów podczas obliczania średniego tempa metabolizmu.</a:t>
            </a:r>
          </a:p>
          <a:p>
            <a:r>
              <a:rPr lang="pl-PL" sz="2400" b="1" dirty="0"/>
              <a:t>Proponuje się stosowanie wymagań normy PN-EN 28 996:1999.  </a:t>
            </a:r>
          </a:p>
          <a:p>
            <a:pPr>
              <a:buNone/>
            </a:pPr>
            <a:endParaRPr lang="pl-PL" sz="2000" b="1" dirty="0"/>
          </a:p>
        </p:txBody>
      </p:sp>
      <p:graphicFrame>
        <p:nvGraphicFramePr>
          <p:cNvPr id="7" name="Symbol zastępczy zawartości 3"/>
          <p:cNvGraphicFramePr>
            <a:graphicFrameLocks/>
          </p:cNvGraphicFramePr>
          <p:nvPr/>
        </p:nvGraphicFramePr>
        <p:xfrm>
          <a:off x="467544" y="4293096"/>
          <a:ext cx="8229600" cy="22250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4474840">
                  <a:extLst>
                    <a:ext uri="{9D8B030D-6E8A-4147-A177-3AD203B41FA5}">
                      <a16:colId xmlns:a16="http://schemas.microsoft.com/office/drawing/2014/main" val="20002"/>
                    </a:ext>
                  </a:extLst>
                </a:gridCol>
              </a:tblGrid>
              <a:tr h="370840">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Postawa  ciała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Tempo metabolizmu</a:t>
                      </a:r>
                      <a:r>
                        <a:rPr lang="pl-PL" b="1" baseline="0" dirty="0">
                          <a:solidFill>
                            <a:schemeClr val="tx1"/>
                          </a:solidFill>
                        </a:rPr>
                        <a:t> (W/m</a:t>
                      </a:r>
                      <a:r>
                        <a:rPr lang="pl-PL" b="1" baseline="30000" dirty="0">
                          <a:solidFill>
                            <a:schemeClr val="tx1"/>
                          </a:solidFill>
                        </a:rPr>
                        <a:t>2</a:t>
                      </a:r>
                      <a:r>
                        <a:rPr lang="pl-PL" b="1" baseline="0" dirty="0">
                          <a:solidFill>
                            <a:schemeClr val="tx1"/>
                          </a:solidFill>
                        </a:rPr>
                        <a:t>)</a:t>
                      </a:r>
                      <a:endParaRPr lang="pl-PL" b="1"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Siedząca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Klęcząca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Kuczna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Stojąca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Stojąca pochylona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0098344A-4A36-4591-9E9C-B92DF5509D64}" type="slidenum">
              <a:rPr lang="pl-PL"/>
              <a:pPr/>
              <a:t>4</a:t>
            </a:fld>
            <a:endParaRPr lang="pl-PL"/>
          </a:p>
        </p:txBody>
      </p:sp>
      <p:sp>
        <p:nvSpPr>
          <p:cNvPr id="51202" name="Rectangle 2"/>
          <p:cNvSpPr>
            <a:spLocks noGrp="1" noChangeArrowheads="1"/>
          </p:cNvSpPr>
          <p:nvPr>
            <p:ph type="title"/>
          </p:nvPr>
        </p:nvSpPr>
        <p:spPr>
          <a:xfrm>
            <a:off x="0" y="549275"/>
            <a:ext cx="9144000" cy="922338"/>
          </a:xfrm>
          <a:solidFill>
            <a:srgbClr val="FFFF99"/>
          </a:solidFill>
          <a:ln/>
        </p:spPr>
        <p:txBody>
          <a:bodyPr/>
          <a:lstStyle/>
          <a:p>
            <a:r>
              <a:rPr lang="pl-PL" sz="4000" b="1" dirty="0"/>
              <a:t>ZAGROŻENIA ERGONOMICZNE</a:t>
            </a:r>
          </a:p>
        </p:txBody>
      </p:sp>
      <p:graphicFrame>
        <p:nvGraphicFramePr>
          <p:cNvPr id="2" name="Diagram 1"/>
          <p:cNvGraphicFramePr/>
          <p:nvPr>
            <p:extLst>
              <p:ext uri="{D42A27DB-BD31-4B8C-83A1-F6EECF244321}">
                <p14:modId xmlns:p14="http://schemas.microsoft.com/office/powerpoint/2010/main" val="3168693001"/>
              </p:ext>
            </p:extLst>
          </p:nvPr>
        </p:nvGraphicFramePr>
        <p:xfrm>
          <a:off x="457200" y="160020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BEZ PRZEMIANY MATERII</a:t>
            </a:r>
          </a:p>
        </p:txBody>
      </p:sp>
      <p:graphicFrame>
        <p:nvGraphicFramePr>
          <p:cNvPr id="5" name="Symbol zastępczy zawartości 3"/>
          <p:cNvGraphicFramePr>
            <a:graphicFrameLocks/>
          </p:cNvGraphicFramePr>
          <p:nvPr/>
        </p:nvGraphicFramePr>
        <p:xfrm>
          <a:off x="0" y="1628798"/>
          <a:ext cx="8856985" cy="4996639"/>
        </p:xfrm>
        <a:graphic>
          <a:graphicData uri="http://schemas.openxmlformats.org/drawingml/2006/table">
            <a:tbl>
              <a:tblPr firstRow="1" bandRow="1">
                <a:tableStyleId>{5C22544A-7EE6-4342-B048-85BDC9FD1C3A}</a:tableStyleId>
              </a:tblPr>
              <a:tblGrid>
                <a:gridCol w="464985">
                  <a:extLst>
                    <a:ext uri="{9D8B030D-6E8A-4147-A177-3AD203B41FA5}">
                      <a16:colId xmlns:a16="http://schemas.microsoft.com/office/drawing/2014/main" val="20000"/>
                    </a:ext>
                  </a:extLst>
                </a:gridCol>
                <a:gridCol w="1239961">
                  <a:extLst>
                    <a:ext uri="{9D8B030D-6E8A-4147-A177-3AD203B41FA5}">
                      <a16:colId xmlns:a16="http://schemas.microsoft.com/office/drawing/2014/main" val="20001"/>
                    </a:ext>
                  </a:extLst>
                </a:gridCol>
                <a:gridCol w="1782444">
                  <a:extLst>
                    <a:ext uri="{9D8B030D-6E8A-4147-A177-3AD203B41FA5}">
                      <a16:colId xmlns:a16="http://schemas.microsoft.com/office/drawing/2014/main" val="20002"/>
                    </a:ext>
                  </a:extLst>
                </a:gridCol>
                <a:gridCol w="2417267">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tblGrid>
              <a:tr h="842095">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Rodzaj pracy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Cię</a:t>
                      </a:r>
                      <a:r>
                        <a:rPr lang="pl-PL" b="1" baseline="0" dirty="0">
                          <a:solidFill>
                            <a:schemeClr val="tx1"/>
                          </a:solidFill>
                        </a:rPr>
                        <a:t>żkość</a:t>
                      </a:r>
                      <a:r>
                        <a:rPr lang="pl-PL" b="1" dirty="0">
                          <a:solidFill>
                            <a:schemeClr val="tx1"/>
                          </a:solidFill>
                        </a:rPr>
                        <a:t> pracy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Średnie tempo metabolizmu (W/</a:t>
                      </a:r>
                      <a:r>
                        <a:rPr lang="pl-PL" b="1" baseline="0" dirty="0">
                          <a:solidFill>
                            <a:schemeClr val="tx1"/>
                          </a:solidFill>
                        </a:rPr>
                        <a:t>m</a:t>
                      </a:r>
                      <a:r>
                        <a:rPr lang="pl-PL" b="1" baseline="30000" dirty="0">
                          <a:solidFill>
                            <a:schemeClr val="tx1"/>
                          </a:solidFill>
                        </a:rPr>
                        <a:t>2</a:t>
                      </a:r>
                      <a:r>
                        <a:rPr lang="pl-PL" b="1" baseline="0" dirty="0">
                          <a:solidFill>
                            <a:schemeClr val="tx1"/>
                          </a:solidFill>
                        </a:rPr>
                        <a:t>)</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Zakres tempa metabolizmu (W/</a:t>
                      </a:r>
                      <a:r>
                        <a:rPr lang="pl-PL" b="1" baseline="0" dirty="0">
                          <a:solidFill>
                            <a:schemeClr val="tx1"/>
                          </a:solidFill>
                        </a:rPr>
                        <a:t>m</a:t>
                      </a:r>
                      <a:r>
                        <a:rPr lang="pl-PL" b="1" baseline="30000" dirty="0">
                          <a:solidFill>
                            <a:schemeClr val="tx1"/>
                          </a:solidFill>
                        </a:rPr>
                        <a:t>2</a:t>
                      </a:r>
                      <a:r>
                        <a:rPr lang="pl-PL" b="1" baseline="0" dirty="0">
                          <a:solidFill>
                            <a:schemeClr val="tx1"/>
                          </a:solidFill>
                        </a:rPr>
                        <a:t>)</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88608">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Praca ręką:</a:t>
                      </a:r>
                    </a:p>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Lekka</a:t>
                      </a:r>
                    </a:p>
                    <a:p>
                      <a:pPr algn="ctr"/>
                      <a:r>
                        <a:rPr lang="pl-PL" b="1" dirty="0">
                          <a:solidFill>
                            <a:schemeClr val="tx1"/>
                          </a:solidFill>
                        </a:rPr>
                        <a:t>Średnia</a:t>
                      </a:r>
                    </a:p>
                    <a:p>
                      <a:pPr algn="ctr"/>
                      <a:r>
                        <a:rPr lang="pl-PL" b="1" dirty="0">
                          <a:solidFill>
                            <a:schemeClr val="tx1"/>
                          </a:solidFill>
                        </a:rPr>
                        <a:t>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15</a:t>
                      </a:r>
                    </a:p>
                    <a:p>
                      <a:pPr algn="ctr"/>
                      <a:r>
                        <a:rPr lang="pl-PL" b="1" dirty="0">
                          <a:solidFill>
                            <a:schemeClr val="tx1"/>
                          </a:solidFill>
                        </a:rPr>
                        <a:t>30</a:t>
                      </a:r>
                    </a:p>
                    <a:p>
                      <a:pPr algn="ctr"/>
                      <a:r>
                        <a:rPr lang="pl-PL" b="1" dirty="0">
                          <a:solidFill>
                            <a:schemeClr val="tx1"/>
                          </a:solidFill>
                        </a:rPr>
                        <a:t>40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&lt;20</a:t>
                      </a:r>
                    </a:p>
                    <a:p>
                      <a:pPr algn="ctr"/>
                      <a:r>
                        <a:rPr lang="pl-PL" b="1" dirty="0">
                          <a:solidFill>
                            <a:schemeClr val="tx1"/>
                          </a:solidFill>
                        </a:rPr>
                        <a:t>20 do 35</a:t>
                      </a:r>
                    </a:p>
                    <a:p>
                      <a:pPr algn="ctr"/>
                      <a:r>
                        <a:rPr lang="pl-PL" b="1" dirty="0">
                          <a:solidFill>
                            <a:schemeClr val="tx1"/>
                          </a:solidFill>
                        </a:rPr>
                        <a:t>&gt;35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88608">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Praca</a:t>
                      </a:r>
                      <a:r>
                        <a:rPr lang="pl-PL" b="1" baseline="0" dirty="0">
                          <a:solidFill>
                            <a:schemeClr val="tx1"/>
                          </a:solidFill>
                        </a:rPr>
                        <a:t>  jednym ramieniem</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baseline="0" dirty="0">
                          <a:solidFill>
                            <a:schemeClr val="tx1"/>
                          </a:solidFill>
                        </a:rPr>
                        <a:t>Lekka</a:t>
                      </a:r>
                    </a:p>
                    <a:p>
                      <a:pPr algn="ctr"/>
                      <a:r>
                        <a:rPr lang="pl-PL" b="1" baseline="0" dirty="0">
                          <a:solidFill>
                            <a:schemeClr val="tx1"/>
                          </a:solidFill>
                        </a:rPr>
                        <a:t>Średnia</a:t>
                      </a:r>
                    </a:p>
                    <a:p>
                      <a:pPr algn="ctr"/>
                      <a:r>
                        <a:rPr lang="pl-PL" b="1" baseline="0" dirty="0">
                          <a:solidFill>
                            <a:schemeClr val="tx1"/>
                          </a:solidFill>
                        </a:rPr>
                        <a:t>Ciężka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35</a:t>
                      </a:r>
                    </a:p>
                    <a:p>
                      <a:pPr algn="ctr"/>
                      <a:r>
                        <a:rPr lang="pl-PL" b="1" dirty="0">
                          <a:solidFill>
                            <a:schemeClr val="tx1"/>
                          </a:solidFill>
                        </a:rPr>
                        <a:t>55</a:t>
                      </a:r>
                    </a:p>
                    <a:p>
                      <a:pPr algn="ctr"/>
                      <a:r>
                        <a:rPr lang="pl-PL" b="1"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a:t>
                      </a:r>
                      <a:r>
                        <a:rPr lang="pl-PL" b="1" baseline="0" dirty="0">
                          <a:solidFill>
                            <a:schemeClr val="tx1"/>
                          </a:solidFill>
                        </a:rPr>
                        <a:t> 45</a:t>
                      </a:r>
                    </a:p>
                    <a:p>
                      <a:pPr algn="ctr"/>
                      <a:r>
                        <a:rPr lang="pl-PL" b="1" baseline="0" dirty="0">
                          <a:solidFill>
                            <a:schemeClr val="tx1"/>
                          </a:solidFill>
                        </a:rPr>
                        <a:t>45 do 65</a:t>
                      </a:r>
                    </a:p>
                    <a:p>
                      <a:pPr algn="ctr"/>
                      <a:r>
                        <a:rPr lang="pl-PL" b="1" baseline="0" dirty="0">
                          <a:solidFill>
                            <a:schemeClr val="tx1"/>
                          </a:solidFill>
                        </a:rPr>
                        <a:t>&gt;65</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8608">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Praca dwoma ramionami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baseline="0" dirty="0">
                          <a:solidFill>
                            <a:schemeClr val="tx1"/>
                          </a:solidFill>
                        </a:rPr>
                        <a:t>Lekka</a:t>
                      </a:r>
                    </a:p>
                    <a:p>
                      <a:pPr algn="ctr"/>
                      <a:r>
                        <a:rPr lang="pl-PL" b="1" baseline="0" dirty="0">
                          <a:solidFill>
                            <a:schemeClr val="tx1"/>
                          </a:solidFill>
                        </a:rPr>
                        <a:t>Średnia</a:t>
                      </a:r>
                    </a:p>
                    <a:p>
                      <a:pPr algn="ctr"/>
                      <a:r>
                        <a:rPr lang="pl-PL" b="1" baseline="0" dirty="0">
                          <a:solidFill>
                            <a:schemeClr val="tx1"/>
                          </a:solidFill>
                        </a:rPr>
                        <a:t>Ciężka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65</a:t>
                      </a:r>
                    </a:p>
                    <a:p>
                      <a:pPr algn="ctr"/>
                      <a:r>
                        <a:rPr lang="pl-PL" b="1" dirty="0">
                          <a:solidFill>
                            <a:schemeClr val="tx1"/>
                          </a:solidFill>
                        </a:rPr>
                        <a:t>85</a:t>
                      </a:r>
                    </a:p>
                    <a:p>
                      <a:pPr algn="ctr"/>
                      <a:r>
                        <a:rPr lang="pl-PL" b="1" dirty="0">
                          <a:solidFill>
                            <a:schemeClr val="tx1"/>
                          </a:solidFill>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&lt;75</a:t>
                      </a:r>
                    </a:p>
                    <a:p>
                      <a:pPr algn="ctr"/>
                      <a:r>
                        <a:rPr lang="pl-PL" b="1" dirty="0">
                          <a:solidFill>
                            <a:schemeClr val="tx1"/>
                          </a:solidFill>
                        </a:rPr>
                        <a:t>75 do 95</a:t>
                      </a:r>
                    </a:p>
                    <a:p>
                      <a:pPr algn="ctr"/>
                      <a:r>
                        <a:rPr lang="pl-PL" b="1" dirty="0">
                          <a:solidFill>
                            <a:schemeClr val="tx1"/>
                          </a:solidFill>
                        </a:rPr>
                        <a:t>&gt;95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88608">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Praca tułowiem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baseline="0" dirty="0">
                          <a:solidFill>
                            <a:schemeClr val="tx1"/>
                          </a:solidFill>
                        </a:rPr>
                        <a:t>Lekka</a:t>
                      </a:r>
                    </a:p>
                    <a:p>
                      <a:pPr algn="ctr"/>
                      <a:r>
                        <a:rPr lang="pl-PL" b="1" baseline="0" dirty="0">
                          <a:solidFill>
                            <a:schemeClr val="tx1"/>
                          </a:solidFill>
                        </a:rPr>
                        <a:t>Średnia</a:t>
                      </a:r>
                    </a:p>
                    <a:p>
                      <a:pPr algn="ctr"/>
                      <a:r>
                        <a:rPr lang="pl-PL" b="1" baseline="0" dirty="0">
                          <a:solidFill>
                            <a:schemeClr val="tx1"/>
                          </a:solidFill>
                        </a:rPr>
                        <a:t>Ciężka</a:t>
                      </a:r>
                    </a:p>
                    <a:p>
                      <a:pPr algn="ctr"/>
                      <a:r>
                        <a:rPr lang="pl-PL" b="1" baseline="0" dirty="0">
                          <a:solidFill>
                            <a:schemeClr val="tx1"/>
                          </a:solidFill>
                        </a:rPr>
                        <a:t>Bardzo ciężka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125</a:t>
                      </a:r>
                    </a:p>
                    <a:p>
                      <a:pPr algn="ctr"/>
                      <a:r>
                        <a:rPr lang="pl-PL" b="1" dirty="0">
                          <a:solidFill>
                            <a:schemeClr val="tx1"/>
                          </a:solidFill>
                        </a:rPr>
                        <a:t>190</a:t>
                      </a:r>
                    </a:p>
                    <a:p>
                      <a:pPr algn="ctr"/>
                      <a:r>
                        <a:rPr lang="pl-PL" b="1" dirty="0">
                          <a:solidFill>
                            <a:schemeClr val="tx1"/>
                          </a:solidFill>
                        </a:rPr>
                        <a:t>280</a:t>
                      </a:r>
                    </a:p>
                    <a:p>
                      <a:pPr algn="ctr"/>
                      <a:r>
                        <a:rPr lang="pl-PL" b="1" dirty="0">
                          <a:solidFill>
                            <a:schemeClr val="tx1"/>
                          </a:solidFill>
                        </a:rPr>
                        <a:t>390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&lt;155</a:t>
                      </a:r>
                    </a:p>
                    <a:p>
                      <a:pPr algn="ctr"/>
                      <a:r>
                        <a:rPr lang="pl-PL" b="1" dirty="0">
                          <a:solidFill>
                            <a:schemeClr val="tx1"/>
                          </a:solidFill>
                        </a:rPr>
                        <a:t>155 do 230</a:t>
                      </a:r>
                    </a:p>
                    <a:p>
                      <a:pPr algn="ctr"/>
                      <a:r>
                        <a:rPr lang="pl-PL" b="1" dirty="0">
                          <a:solidFill>
                            <a:schemeClr val="tx1"/>
                          </a:solidFill>
                        </a:rPr>
                        <a:t>230 do 330</a:t>
                      </a:r>
                    </a:p>
                    <a:p>
                      <a:pPr algn="ctr"/>
                      <a:r>
                        <a:rPr lang="pl-PL" b="1" dirty="0">
                          <a:solidFill>
                            <a:schemeClr val="tx1"/>
                          </a:solidFill>
                        </a:rPr>
                        <a:t>&gt;330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BEZ PRZEMIANY MATERII</a:t>
            </a:r>
          </a:p>
        </p:txBody>
      </p:sp>
      <p:sp>
        <p:nvSpPr>
          <p:cNvPr id="6" name="Symbol zastępczy zawartości 5"/>
          <p:cNvSpPr>
            <a:spLocks noGrp="1"/>
          </p:cNvSpPr>
          <p:nvPr>
            <p:ph idx="1"/>
          </p:nvPr>
        </p:nvSpPr>
        <p:spPr>
          <a:xfrm>
            <a:off x="251520" y="1600200"/>
            <a:ext cx="8712968" cy="4997152"/>
          </a:xfrm>
        </p:spPr>
        <p:txBody>
          <a:bodyPr>
            <a:normAutofit/>
          </a:bodyPr>
          <a:lstStyle/>
          <a:p>
            <a:pPr>
              <a:buNone/>
            </a:pPr>
            <a:endParaRPr lang="pl-PL" sz="2000" b="1" dirty="0"/>
          </a:p>
        </p:txBody>
      </p:sp>
      <p:graphicFrame>
        <p:nvGraphicFramePr>
          <p:cNvPr id="7" name="Symbol zastępczy zawartości 3"/>
          <p:cNvGraphicFramePr>
            <a:graphicFrameLocks/>
          </p:cNvGraphicFramePr>
          <p:nvPr/>
        </p:nvGraphicFramePr>
        <p:xfrm>
          <a:off x="107503" y="1484784"/>
          <a:ext cx="8928993" cy="5112568"/>
        </p:xfrm>
        <a:graphic>
          <a:graphicData uri="http://schemas.openxmlformats.org/drawingml/2006/table">
            <a:tbl>
              <a:tblPr firstRow="1" bandRow="1">
                <a:tableStyleId>{5C22544A-7EE6-4342-B048-85BDC9FD1C3A}</a:tableStyleId>
              </a:tblPr>
              <a:tblGrid>
                <a:gridCol w="640363">
                  <a:extLst>
                    <a:ext uri="{9D8B030D-6E8A-4147-A177-3AD203B41FA5}">
                      <a16:colId xmlns:a16="http://schemas.microsoft.com/office/drawing/2014/main" val="20000"/>
                    </a:ext>
                  </a:extLst>
                </a:gridCol>
                <a:gridCol w="5905562">
                  <a:extLst>
                    <a:ext uri="{9D8B030D-6E8A-4147-A177-3AD203B41FA5}">
                      <a16:colId xmlns:a16="http://schemas.microsoft.com/office/drawing/2014/main" val="20001"/>
                    </a:ext>
                  </a:extLst>
                </a:gridCol>
                <a:gridCol w="2383068">
                  <a:extLst>
                    <a:ext uri="{9D8B030D-6E8A-4147-A177-3AD203B41FA5}">
                      <a16:colId xmlns:a16="http://schemas.microsoft.com/office/drawing/2014/main" val="20002"/>
                    </a:ext>
                  </a:extLst>
                </a:gridCol>
              </a:tblGrid>
              <a:tr h="614242">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Rodzaj</a:t>
                      </a:r>
                      <a:r>
                        <a:rPr lang="pl-PL" b="1" baseline="0" dirty="0">
                          <a:solidFill>
                            <a:schemeClr val="tx1"/>
                          </a:solidFill>
                        </a:rPr>
                        <a:t> pracy</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Tempo metabolizmu</a:t>
                      </a:r>
                      <a:r>
                        <a:rPr lang="pl-PL" b="1" baseline="0" dirty="0">
                          <a:solidFill>
                            <a:schemeClr val="tx1"/>
                          </a:solidFill>
                        </a:rPr>
                        <a:t> (W/m</a:t>
                      </a:r>
                      <a:r>
                        <a:rPr lang="pl-PL" b="1" baseline="30000" dirty="0">
                          <a:solidFill>
                            <a:schemeClr val="tx1"/>
                          </a:solidFill>
                        </a:rPr>
                        <a:t>2</a:t>
                      </a:r>
                      <a:r>
                        <a:rPr lang="pl-PL" b="1" baseline="0" dirty="0">
                          <a:solidFill>
                            <a:schemeClr val="tx1"/>
                          </a:solidFill>
                        </a:rPr>
                        <a:t>)</a:t>
                      </a:r>
                      <a:endParaRPr lang="pl-PL" b="1"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1817">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Chodzenie</a:t>
                      </a:r>
                      <a:r>
                        <a:rPr lang="pl-PL" b="1" baseline="0" dirty="0">
                          <a:solidFill>
                            <a:schemeClr val="tx1"/>
                          </a:solidFill>
                        </a:rPr>
                        <a:t> po twardej poziomej drodze z prędkością 2 km/h</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667">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Chodzenie</a:t>
                      </a:r>
                      <a:r>
                        <a:rPr lang="pl-PL" b="1" baseline="0" dirty="0">
                          <a:solidFill>
                            <a:schemeClr val="tx1"/>
                          </a:solidFill>
                        </a:rPr>
                        <a:t> po twardej poziomej drodze z prędkością 3 km/h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667">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 twardej poziomej drodze z prędkością 4 km/h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122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667">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 twardej poziomej drodze z prędkością 5 km/h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153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667">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Chodzenie</a:t>
                      </a:r>
                      <a:r>
                        <a:rPr lang="pl-PL" b="1" baseline="0" dirty="0">
                          <a:solidFill>
                            <a:schemeClr val="tx1"/>
                          </a:solidFill>
                        </a:rPr>
                        <a:t> pod górę z prędkością 2 km/h pod kątem 5°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117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667">
                <a:tc>
                  <a:txBody>
                    <a:bodyPr/>
                    <a:lstStyle/>
                    <a:p>
                      <a:r>
                        <a:rPr lang="pl-PL"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2 km/h pod kątem 10°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2388">
                <a:tc>
                  <a:txBody>
                    <a:bodyPr/>
                    <a:lstStyle/>
                    <a:p>
                      <a:r>
                        <a:rPr lang="pl-PL"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3 km/h pod kątem 5°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9495">
                <a:tc>
                  <a:txBody>
                    <a:bodyPr/>
                    <a:lstStyle/>
                    <a:p>
                      <a:r>
                        <a:rPr lang="pl-PL"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3 km/h pod kątem 10°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667">
                <a:tc>
                  <a:txBody>
                    <a:bodyPr/>
                    <a:lstStyle/>
                    <a:p>
                      <a:r>
                        <a:rPr lang="pl-PL" b="1" dirty="0">
                          <a:solidFill>
                            <a:schemeClr val="tx1"/>
                          </a:solidFill>
                        </a:rPr>
                        <a:t>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4 km/h pod kątem 5°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233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83502">
                <a:tc>
                  <a:txBody>
                    <a:bodyPr/>
                    <a:lstStyle/>
                    <a:p>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4 km/h pod kątem 10°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400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46667">
                <a:tc>
                  <a:txBody>
                    <a:bodyPr/>
                    <a:lstStyle/>
                    <a:p>
                      <a:r>
                        <a:rPr lang="pl-PL" b="1" dirty="0">
                          <a:solidFill>
                            <a:schemeClr val="tx1"/>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5 km/h pod kątem 5°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71023">
                <a:tc>
                  <a:txBody>
                    <a:bodyPr/>
                    <a:lstStyle/>
                    <a:p>
                      <a:r>
                        <a:rPr lang="pl-PL" b="1" dirty="0">
                          <a:solidFill>
                            <a:schemeClr val="tx1"/>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Chodzenie</a:t>
                      </a:r>
                      <a:r>
                        <a:rPr lang="pl-PL" b="1" baseline="0" dirty="0">
                          <a:solidFill>
                            <a:schemeClr val="tx1"/>
                          </a:solidFill>
                        </a:rPr>
                        <a:t> pod górę z prędkością 5 km/h pod kątem 10°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500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BEZ PRZEMIANY MATERII</a:t>
            </a:r>
          </a:p>
        </p:txBody>
      </p:sp>
      <p:sp>
        <p:nvSpPr>
          <p:cNvPr id="6" name="Symbol zastępczy zawartości 5"/>
          <p:cNvSpPr>
            <a:spLocks noGrp="1"/>
          </p:cNvSpPr>
          <p:nvPr>
            <p:ph idx="1"/>
          </p:nvPr>
        </p:nvSpPr>
        <p:spPr>
          <a:xfrm>
            <a:off x="179512" y="5301208"/>
            <a:ext cx="8784976" cy="1224136"/>
          </a:xfrm>
        </p:spPr>
        <p:txBody>
          <a:bodyPr>
            <a:normAutofit/>
          </a:bodyPr>
          <a:lstStyle/>
          <a:p>
            <a:pPr>
              <a:buNone/>
            </a:pPr>
            <a:endParaRPr lang="pl-PL" sz="2000" b="1" dirty="0"/>
          </a:p>
        </p:txBody>
      </p:sp>
      <p:graphicFrame>
        <p:nvGraphicFramePr>
          <p:cNvPr id="7" name="Symbol zastępczy zawartości 3"/>
          <p:cNvGraphicFramePr>
            <a:graphicFrameLocks/>
          </p:cNvGraphicFramePr>
          <p:nvPr/>
        </p:nvGraphicFramePr>
        <p:xfrm>
          <a:off x="0" y="1772814"/>
          <a:ext cx="8928993" cy="4824537"/>
        </p:xfrm>
        <a:graphic>
          <a:graphicData uri="http://schemas.openxmlformats.org/drawingml/2006/table">
            <a:tbl>
              <a:tblPr firstRow="1" bandRow="1">
                <a:tableStyleId>{5C22544A-7EE6-4342-B048-85BDC9FD1C3A}</a:tableStyleId>
              </a:tblPr>
              <a:tblGrid>
                <a:gridCol w="504057">
                  <a:extLst>
                    <a:ext uri="{9D8B030D-6E8A-4147-A177-3AD203B41FA5}">
                      <a16:colId xmlns:a16="http://schemas.microsoft.com/office/drawing/2014/main" val="20000"/>
                    </a:ext>
                  </a:extLst>
                </a:gridCol>
                <a:gridCol w="6192688">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851529">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Rodzaj</a:t>
                      </a:r>
                      <a:r>
                        <a:rPr lang="pl-PL" b="1" baseline="0" dirty="0">
                          <a:solidFill>
                            <a:schemeClr val="tx1"/>
                          </a:solidFill>
                        </a:rPr>
                        <a:t> pracy</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Tempo metabolizmu</a:t>
                      </a:r>
                      <a:r>
                        <a:rPr lang="pl-PL" b="1" baseline="0" dirty="0">
                          <a:solidFill>
                            <a:schemeClr val="tx1"/>
                          </a:solidFill>
                        </a:rPr>
                        <a:t> (W/m</a:t>
                      </a:r>
                      <a:r>
                        <a:rPr lang="pl-PL" b="1" baseline="30000" dirty="0">
                          <a:solidFill>
                            <a:schemeClr val="tx1"/>
                          </a:solidFill>
                        </a:rPr>
                        <a:t>2</a:t>
                      </a:r>
                      <a:r>
                        <a:rPr lang="pl-PL" b="1" baseline="0" dirty="0">
                          <a:solidFill>
                            <a:schemeClr val="tx1"/>
                          </a:solidFill>
                        </a:rPr>
                        <a:t>)</a:t>
                      </a:r>
                      <a:endParaRPr lang="pl-PL" b="1"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486588">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Marsz w dół z prędkością 5 km/h przy</a:t>
                      </a:r>
                      <a:r>
                        <a:rPr lang="pl-PL" b="1" baseline="0" dirty="0">
                          <a:solidFill>
                            <a:schemeClr val="tx1"/>
                          </a:solidFill>
                        </a:rPr>
                        <a:t> spadku 5°</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86588">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Marsz w dół z prędkością 5 km/h przy</a:t>
                      </a:r>
                      <a:r>
                        <a:rPr lang="pl-PL" b="1" baseline="0" dirty="0">
                          <a:solidFill>
                            <a:schemeClr val="tx1"/>
                          </a:solidFill>
                        </a:rPr>
                        <a:t> spadku 5°</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86588">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schodach (60 schodów na minutę)</a:t>
                      </a:r>
                      <a:r>
                        <a:rPr lang="pl-PL" b="1" baseline="0" dirty="0">
                          <a:solidFill>
                            <a:schemeClr val="tx1"/>
                          </a:solidFill>
                        </a:rPr>
                        <a:t>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86588">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schodach (80 schodów na minutę)</a:t>
                      </a:r>
                      <a:r>
                        <a:rPr lang="pl-PL" b="1" baseline="0" dirty="0">
                          <a:solidFill>
                            <a:schemeClr val="tx1"/>
                          </a:solidFill>
                        </a:rPr>
                        <a:t>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86588">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Schodzenie po schodach (80 schodów na minutę)</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86588">
                <a:tc>
                  <a:txBody>
                    <a:bodyPr/>
                    <a:lstStyle/>
                    <a:p>
                      <a:r>
                        <a:rPr lang="pl-PL"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Noszenie ciężaru 10 kg po poziomej drodze z prędkością 4km/h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139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508709">
                <a:tc>
                  <a:txBody>
                    <a:bodyPr/>
                    <a:lstStyle/>
                    <a:p>
                      <a:r>
                        <a:rPr lang="pl-PL"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Noszenie ciężaru 30 kg po poziomej drodze z prędkością 4km/h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544771">
                <a:tc>
                  <a:txBody>
                    <a:bodyPr/>
                    <a:lstStyle/>
                    <a:p>
                      <a:r>
                        <a:rPr lang="pl-PL"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Noszenie ciężaru 50 kg po poziomej drodze z prędkością 4km/h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316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BEZ PRZEMIANY MATERII</a:t>
            </a:r>
          </a:p>
        </p:txBody>
      </p:sp>
      <p:sp>
        <p:nvSpPr>
          <p:cNvPr id="6" name="Symbol zastępczy zawartości 5"/>
          <p:cNvSpPr>
            <a:spLocks noGrp="1"/>
          </p:cNvSpPr>
          <p:nvPr>
            <p:ph idx="1"/>
          </p:nvPr>
        </p:nvSpPr>
        <p:spPr>
          <a:xfrm>
            <a:off x="251520" y="5589240"/>
            <a:ext cx="8712968" cy="1008112"/>
          </a:xfrm>
        </p:spPr>
        <p:txBody>
          <a:bodyPr>
            <a:normAutofit fontScale="92500" lnSpcReduction="10000"/>
          </a:bodyPr>
          <a:lstStyle/>
          <a:p>
            <a:pPr>
              <a:buNone/>
            </a:pPr>
            <a:r>
              <a:rPr lang="pl-PL" sz="2000" b="1" dirty="0"/>
              <a:t>Przykład: </a:t>
            </a:r>
          </a:p>
          <a:p>
            <a:pPr>
              <a:buNone/>
            </a:pPr>
            <a:r>
              <a:rPr lang="pl-PL" sz="2000" b="1" dirty="0"/>
              <a:t>Marsz z prędkością 5 km/h tempo metabolizmu wynosi 110 (W/m</a:t>
            </a:r>
            <a:r>
              <a:rPr lang="pl-PL" sz="2000" b="1" baseline="30000" dirty="0"/>
              <a:t>2</a:t>
            </a:r>
            <a:r>
              <a:rPr lang="pl-PL" sz="2000" b="1" dirty="0"/>
              <a:t>). </a:t>
            </a:r>
          </a:p>
          <a:p>
            <a:pPr>
              <a:buNone/>
            </a:pPr>
            <a:r>
              <a:rPr lang="pl-PL" sz="2000" b="1" dirty="0"/>
              <a:t>Rozważmy marsz z prędkością 2 km/h. M = 110x2000/3600 = 61,11 (W/m</a:t>
            </a:r>
            <a:r>
              <a:rPr lang="pl-PL" sz="2000" b="1" baseline="30000" dirty="0"/>
              <a:t>2</a:t>
            </a:r>
            <a:r>
              <a:rPr lang="pl-PL" sz="2000" b="1" dirty="0"/>
              <a:t>). </a:t>
            </a:r>
          </a:p>
          <a:p>
            <a:pPr>
              <a:buNone/>
            </a:pPr>
            <a:endParaRPr lang="pl-PL" sz="2000" b="1" dirty="0"/>
          </a:p>
        </p:txBody>
      </p:sp>
      <p:graphicFrame>
        <p:nvGraphicFramePr>
          <p:cNvPr id="7" name="Symbol zastępczy zawartości 3"/>
          <p:cNvGraphicFramePr>
            <a:graphicFrameLocks/>
          </p:cNvGraphicFramePr>
          <p:nvPr/>
        </p:nvGraphicFramePr>
        <p:xfrm>
          <a:off x="107503" y="1484784"/>
          <a:ext cx="8928993" cy="3992283"/>
        </p:xfrm>
        <a:graphic>
          <a:graphicData uri="http://schemas.openxmlformats.org/drawingml/2006/table">
            <a:tbl>
              <a:tblPr firstRow="1" bandRow="1">
                <a:tableStyleId>{5C22544A-7EE6-4342-B048-85BDC9FD1C3A}</a:tableStyleId>
              </a:tblPr>
              <a:tblGrid>
                <a:gridCol w="640363">
                  <a:extLst>
                    <a:ext uri="{9D8B030D-6E8A-4147-A177-3AD203B41FA5}">
                      <a16:colId xmlns:a16="http://schemas.microsoft.com/office/drawing/2014/main" val="20000"/>
                    </a:ext>
                  </a:extLst>
                </a:gridCol>
                <a:gridCol w="5905562">
                  <a:extLst>
                    <a:ext uri="{9D8B030D-6E8A-4147-A177-3AD203B41FA5}">
                      <a16:colId xmlns:a16="http://schemas.microsoft.com/office/drawing/2014/main" val="20001"/>
                    </a:ext>
                  </a:extLst>
                </a:gridCol>
                <a:gridCol w="2383068">
                  <a:extLst>
                    <a:ext uri="{9D8B030D-6E8A-4147-A177-3AD203B41FA5}">
                      <a16:colId xmlns:a16="http://schemas.microsoft.com/office/drawing/2014/main" val="20002"/>
                    </a:ext>
                  </a:extLst>
                </a:gridCol>
              </a:tblGrid>
              <a:tr h="614242">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Rodzaj</a:t>
                      </a:r>
                      <a:r>
                        <a:rPr lang="pl-PL" b="1" baseline="0" dirty="0">
                          <a:solidFill>
                            <a:schemeClr val="tx1"/>
                          </a:solidFill>
                        </a:rPr>
                        <a:t> pracy</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Tempo metabolizmu</a:t>
                      </a:r>
                      <a:r>
                        <a:rPr lang="pl-PL" b="1" baseline="0" dirty="0">
                          <a:solidFill>
                            <a:schemeClr val="tx1"/>
                          </a:solidFill>
                        </a:rPr>
                        <a:t> (W/m</a:t>
                      </a:r>
                      <a:r>
                        <a:rPr lang="pl-PL" b="1" baseline="30000" dirty="0">
                          <a:solidFill>
                            <a:schemeClr val="tx1"/>
                          </a:solidFill>
                        </a:rPr>
                        <a:t>2</a:t>
                      </a:r>
                      <a:r>
                        <a:rPr lang="pl-PL" b="1" baseline="0" dirty="0">
                          <a:solidFill>
                            <a:schemeClr val="tx1"/>
                          </a:solidFill>
                        </a:rPr>
                        <a:t>)/(ms</a:t>
                      </a:r>
                      <a:r>
                        <a:rPr lang="pl-PL" b="1" baseline="30000" dirty="0">
                          <a:solidFill>
                            <a:schemeClr val="tx1"/>
                          </a:solidFill>
                        </a:rPr>
                        <a:t>-1 </a:t>
                      </a:r>
                      <a:r>
                        <a:rPr lang="pl-PL" b="1" baseline="0" dirty="0">
                          <a:solidFill>
                            <a:schemeClr val="tx1"/>
                          </a:solidFill>
                        </a:rPr>
                        <a:t>)</a:t>
                      </a:r>
                      <a:endParaRPr lang="pl-PL" b="1"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1817">
                <a:tc gridSpan="3">
                  <a:txBody>
                    <a:bodyPr/>
                    <a:lstStyle/>
                    <a:p>
                      <a:r>
                        <a:rPr lang="pl-PL" b="1" dirty="0">
                          <a:solidFill>
                            <a:schemeClr val="tx1"/>
                          </a:solidFill>
                        </a:rPr>
                        <a:t>Powiązanie</a:t>
                      </a:r>
                      <a:r>
                        <a:rPr lang="pl-PL" b="1" baseline="0" dirty="0">
                          <a:solidFill>
                            <a:schemeClr val="tx1"/>
                          </a:solidFill>
                        </a:rPr>
                        <a:t> intensywności pracy z odległością</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667">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Marsz 2 km/h do 5 km/h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667">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Marsz</a:t>
                      </a:r>
                      <a:r>
                        <a:rPr lang="pl-PL" b="1" baseline="0" dirty="0">
                          <a:solidFill>
                            <a:schemeClr val="tx1"/>
                          </a:solidFill>
                        </a:rPr>
                        <a:t> pod górę 2 km/h do 5 km/h nachylenie 5 °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667">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Marsz</a:t>
                      </a:r>
                      <a:r>
                        <a:rPr lang="pl-PL" b="1" baseline="0" dirty="0">
                          <a:solidFill>
                            <a:schemeClr val="tx1"/>
                          </a:solidFill>
                        </a:rPr>
                        <a:t> pod górę 2 km/h do 5 km/h nachylenie 10 °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667">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Marsz w dół 5 km/h</a:t>
                      </a:r>
                      <a:r>
                        <a:rPr lang="pl-PL" b="1" baseline="0" dirty="0">
                          <a:solidFill>
                            <a:schemeClr val="tx1"/>
                          </a:solidFill>
                        </a:rPr>
                        <a:t> spadek 5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667">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Marsz w dół 5 km/h</a:t>
                      </a:r>
                      <a:r>
                        <a:rPr lang="pl-PL" b="1" baseline="0" dirty="0">
                          <a:solidFill>
                            <a:schemeClr val="tx1"/>
                          </a:solidFill>
                        </a:rPr>
                        <a:t> spadek 10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2388">
                <a:tc>
                  <a:txBody>
                    <a:bodyPr/>
                    <a:lstStyle/>
                    <a:p>
                      <a:r>
                        <a:rPr lang="pl-PL"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Marsz z obciążeniem</a:t>
                      </a:r>
                      <a:r>
                        <a:rPr lang="pl-PL" b="1" baseline="0" dirty="0">
                          <a:solidFill>
                            <a:schemeClr val="tx1"/>
                          </a:solidFill>
                        </a:rPr>
                        <a:t> na plecach, 4 km/h 10 kg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9495">
                <a:tc>
                  <a:txBody>
                    <a:bodyPr/>
                    <a:lstStyle/>
                    <a:p>
                      <a:r>
                        <a:rPr lang="pl-PL"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Marsz z obciążeniem</a:t>
                      </a:r>
                      <a:r>
                        <a:rPr lang="pl-PL" b="1" baseline="0" dirty="0">
                          <a:solidFill>
                            <a:schemeClr val="tx1"/>
                          </a:solidFill>
                        </a:rPr>
                        <a:t> na plecach, 4 km/h 30 kg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667">
                <a:tc>
                  <a:txBody>
                    <a:bodyPr/>
                    <a:lstStyle/>
                    <a:p>
                      <a:r>
                        <a:rPr lang="pl-PL"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Marsz z obciążeniem</a:t>
                      </a:r>
                      <a:r>
                        <a:rPr lang="pl-PL" b="1" baseline="0" dirty="0">
                          <a:solidFill>
                            <a:schemeClr val="tx1"/>
                          </a:solidFill>
                        </a:rPr>
                        <a:t> na plecach, 4 km/h 50 kg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BEZ PRZEMIANY MATERII</a:t>
            </a:r>
          </a:p>
        </p:txBody>
      </p:sp>
      <p:sp>
        <p:nvSpPr>
          <p:cNvPr id="6" name="Symbol zastępczy zawartości 5"/>
          <p:cNvSpPr>
            <a:spLocks noGrp="1"/>
          </p:cNvSpPr>
          <p:nvPr>
            <p:ph idx="1"/>
          </p:nvPr>
        </p:nvSpPr>
        <p:spPr>
          <a:xfrm>
            <a:off x="251520" y="5589240"/>
            <a:ext cx="8712968" cy="1008112"/>
          </a:xfrm>
        </p:spPr>
        <p:txBody>
          <a:bodyPr>
            <a:normAutofit/>
          </a:bodyPr>
          <a:lstStyle/>
          <a:p>
            <a:pPr>
              <a:buNone/>
            </a:pPr>
            <a:endParaRPr lang="pl-PL" sz="2000" b="1" dirty="0"/>
          </a:p>
        </p:txBody>
      </p:sp>
      <p:graphicFrame>
        <p:nvGraphicFramePr>
          <p:cNvPr id="7" name="Symbol zastępczy zawartości 3"/>
          <p:cNvGraphicFramePr>
            <a:graphicFrameLocks/>
          </p:cNvGraphicFramePr>
          <p:nvPr/>
        </p:nvGraphicFramePr>
        <p:xfrm>
          <a:off x="107503" y="1484784"/>
          <a:ext cx="8928993" cy="3992283"/>
        </p:xfrm>
        <a:graphic>
          <a:graphicData uri="http://schemas.openxmlformats.org/drawingml/2006/table">
            <a:tbl>
              <a:tblPr firstRow="1" bandRow="1">
                <a:tableStyleId>{5C22544A-7EE6-4342-B048-85BDC9FD1C3A}</a:tableStyleId>
              </a:tblPr>
              <a:tblGrid>
                <a:gridCol w="640363">
                  <a:extLst>
                    <a:ext uri="{9D8B030D-6E8A-4147-A177-3AD203B41FA5}">
                      <a16:colId xmlns:a16="http://schemas.microsoft.com/office/drawing/2014/main" val="20000"/>
                    </a:ext>
                  </a:extLst>
                </a:gridCol>
                <a:gridCol w="5905562">
                  <a:extLst>
                    <a:ext uri="{9D8B030D-6E8A-4147-A177-3AD203B41FA5}">
                      <a16:colId xmlns:a16="http://schemas.microsoft.com/office/drawing/2014/main" val="20001"/>
                    </a:ext>
                  </a:extLst>
                </a:gridCol>
                <a:gridCol w="2383068">
                  <a:extLst>
                    <a:ext uri="{9D8B030D-6E8A-4147-A177-3AD203B41FA5}">
                      <a16:colId xmlns:a16="http://schemas.microsoft.com/office/drawing/2014/main" val="20002"/>
                    </a:ext>
                  </a:extLst>
                </a:gridCol>
              </a:tblGrid>
              <a:tr h="614242">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Rodzaj</a:t>
                      </a:r>
                      <a:r>
                        <a:rPr lang="pl-PL" b="1" baseline="0" dirty="0">
                          <a:solidFill>
                            <a:schemeClr val="tx1"/>
                          </a:solidFill>
                        </a:rPr>
                        <a:t> pracy</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Tempo metabolizmu</a:t>
                      </a:r>
                      <a:r>
                        <a:rPr lang="pl-PL" b="1" baseline="0" dirty="0">
                          <a:solidFill>
                            <a:schemeClr val="tx1"/>
                          </a:solidFill>
                        </a:rPr>
                        <a:t> (W/m</a:t>
                      </a:r>
                      <a:r>
                        <a:rPr lang="pl-PL" b="1" baseline="30000" dirty="0">
                          <a:solidFill>
                            <a:schemeClr val="tx1"/>
                          </a:solidFill>
                        </a:rPr>
                        <a:t>2</a:t>
                      </a:r>
                      <a:r>
                        <a:rPr lang="pl-PL" b="1" baseline="0" dirty="0">
                          <a:solidFill>
                            <a:schemeClr val="tx1"/>
                          </a:solidFill>
                        </a:rPr>
                        <a:t>)/(ms</a:t>
                      </a:r>
                      <a:r>
                        <a:rPr lang="pl-PL" b="1" baseline="30000" dirty="0">
                          <a:solidFill>
                            <a:schemeClr val="tx1"/>
                          </a:solidFill>
                        </a:rPr>
                        <a:t>-1 </a:t>
                      </a:r>
                      <a:r>
                        <a:rPr lang="pl-PL" b="1" baseline="0" dirty="0">
                          <a:solidFill>
                            <a:schemeClr val="tx1"/>
                          </a:solidFill>
                        </a:rPr>
                        <a:t>)</a:t>
                      </a:r>
                      <a:endParaRPr lang="pl-PL" b="1"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61817">
                <a:tc gridSpan="3">
                  <a:txBody>
                    <a:bodyPr/>
                    <a:lstStyle/>
                    <a:p>
                      <a:r>
                        <a:rPr lang="pl-PL" b="1" dirty="0">
                          <a:solidFill>
                            <a:schemeClr val="tx1"/>
                          </a:solidFill>
                        </a:rPr>
                        <a:t>Intensywność</a:t>
                      </a:r>
                      <a:r>
                        <a:rPr lang="pl-PL" b="1" baseline="0" dirty="0">
                          <a:solidFill>
                            <a:schemeClr val="tx1"/>
                          </a:solidFill>
                        </a:rPr>
                        <a:t> pracy związana z wysokością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46667">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Marsz schodami</a:t>
                      </a:r>
                      <a:r>
                        <a:rPr lang="pl-PL" b="1" baseline="0" dirty="0">
                          <a:solidFill>
                            <a:schemeClr val="tx1"/>
                          </a:solidFill>
                        </a:rPr>
                        <a:t> w górę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1725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6667">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nachylonej</a:t>
                      </a:r>
                      <a:r>
                        <a:rPr lang="pl-PL" b="1" baseline="0" dirty="0">
                          <a:solidFill>
                            <a:schemeClr val="tx1"/>
                          </a:solidFill>
                        </a:rPr>
                        <a:t> drabinie bez obciążenia</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1660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46667">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nachylonej</a:t>
                      </a:r>
                      <a:r>
                        <a:rPr lang="pl-PL" b="1" baseline="0" dirty="0">
                          <a:solidFill>
                            <a:schemeClr val="tx1"/>
                          </a:solidFill>
                        </a:rPr>
                        <a:t> drabinie z obciążeniem 10 kg</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1870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46667">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nachylonej</a:t>
                      </a:r>
                      <a:r>
                        <a:rPr lang="pl-PL" b="1" baseline="0" dirty="0">
                          <a:solidFill>
                            <a:schemeClr val="tx1"/>
                          </a:solidFill>
                        </a:rPr>
                        <a:t> drabinie z obciążeniem 50 kg</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6667">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Wchodzenie po pionowej drabinie bez obciążenia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82388">
                <a:tc>
                  <a:txBody>
                    <a:bodyPr/>
                    <a:lstStyle/>
                    <a:p>
                      <a:r>
                        <a:rPr lang="pl-PL" b="1" dirty="0">
                          <a:solidFill>
                            <a:schemeClr val="tx1"/>
                          </a:solidFill>
                        </a:rPr>
                        <a:t>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pionowej drabinie z</a:t>
                      </a:r>
                      <a:r>
                        <a:rPr lang="pl-PL" b="1" baseline="0" dirty="0">
                          <a:solidFill>
                            <a:schemeClr val="tx1"/>
                          </a:solidFill>
                        </a:rPr>
                        <a:t> obciążeniem 10 kg</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2335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409495">
                <a:tc>
                  <a:txBody>
                    <a:bodyPr/>
                    <a:lstStyle/>
                    <a:p>
                      <a:r>
                        <a:rPr lang="pl-PL" b="1" dirty="0">
                          <a:solidFill>
                            <a:schemeClr val="tx1"/>
                          </a:solidFill>
                        </a:rPr>
                        <a:t>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Wchodzenie po pionowej drabinie z</a:t>
                      </a:r>
                      <a:r>
                        <a:rPr lang="pl-PL" b="1" baseline="0" dirty="0">
                          <a:solidFill>
                            <a:schemeClr val="tx1"/>
                          </a:solidFill>
                        </a:rPr>
                        <a:t> obciążeniem 50 kg</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4750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46667">
                <a:tc>
                  <a:txBody>
                    <a:bodyPr/>
                    <a:lstStyle/>
                    <a:p>
                      <a:r>
                        <a:rPr lang="pl-PL" b="1" dirty="0">
                          <a:solidFill>
                            <a:schemeClr val="tx1"/>
                          </a:solidFill>
                        </a:rPr>
                        <a:t>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Z PRZEMIANĄ MATERII</a:t>
            </a:r>
          </a:p>
        </p:txBody>
      </p:sp>
      <p:sp>
        <p:nvSpPr>
          <p:cNvPr id="6" name="Symbol zastępczy zawartości 5"/>
          <p:cNvSpPr>
            <a:spLocks noGrp="1"/>
          </p:cNvSpPr>
          <p:nvPr>
            <p:ph idx="1"/>
          </p:nvPr>
        </p:nvSpPr>
        <p:spPr>
          <a:xfrm>
            <a:off x="251520" y="1600200"/>
            <a:ext cx="8712968" cy="4997152"/>
          </a:xfrm>
        </p:spPr>
        <p:txBody>
          <a:bodyPr>
            <a:normAutofit/>
          </a:bodyPr>
          <a:lstStyle/>
          <a:p>
            <a:r>
              <a:rPr lang="pl-PL" sz="2400" b="1" dirty="0"/>
              <a:t>Tempo metabolizmu człowieka podczas pracy może być określone w wyniku sumowania różnych jej składowych:</a:t>
            </a:r>
          </a:p>
          <a:p>
            <a:pPr lvl="1"/>
            <a:r>
              <a:rPr lang="pl-PL" sz="2000" b="1" dirty="0"/>
              <a:t>podstawowego tempa metabolizmu,</a:t>
            </a:r>
          </a:p>
          <a:p>
            <a:pPr lvl="1"/>
            <a:r>
              <a:rPr lang="pl-PL" sz="2000" b="1" dirty="0"/>
              <a:t>składowej związanej z pozycją ciała,</a:t>
            </a:r>
          </a:p>
          <a:p>
            <a:pPr lvl="1"/>
            <a:r>
              <a:rPr lang="pl-PL" sz="2000" b="1" dirty="0"/>
              <a:t>składowej dla zaangażowanych grup mięśni,</a:t>
            </a:r>
          </a:p>
          <a:p>
            <a:pPr lvl="1"/>
            <a:r>
              <a:rPr lang="pl-PL" sz="2000" b="1" dirty="0"/>
              <a:t>składowej wynikającej z ruchu ciała związanego z intensywnością pracy. </a:t>
            </a:r>
          </a:p>
          <a:p>
            <a:endParaRPr lang="pl-PL" sz="2000" b="1" dirty="0"/>
          </a:p>
        </p:txBody>
      </p:sp>
      <p:graphicFrame>
        <p:nvGraphicFramePr>
          <p:cNvPr id="7" name="Symbol zastępczy zawartości 3"/>
          <p:cNvGraphicFramePr>
            <a:graphicFrameLocks/>
          </p:cNvGraphicFramePr>
          <p:nvPr/>
        </p:nvGraphicFramePr>
        <p:xfrm>
          <a:off x="467544" y="4293096"/>
          <a:ext cx="8229600" cy="2225040"/>
        </p:xfrm>
        <a:graphic>
          <a:graphicData uri="http://schemas.openxmlformats.org/drawingml/2006/table">
            <a:tbl>
              <a:tblPr firstRow="1" bandRow="1">
                <a:tableStyleId>{5C22544A-7EE6-4342-B048-85BDC9FD1C3A}</a:tableStyleId>
              </a:tblPr>
              <a:tblGrid>
                <a:gridCol w="514400">
                  <a:extLst>
                    <a:ext uri="{9D8B030D-6E8A-4147-A177-3AD203B41FA5}">
                      <a16:colId xmlns:a16="http://schemas.microsoft.com/office/drawing/2014/main" val="20000"/>
                    </a:ext>
                  </a:extLst>
                </a:gridCol>
                <a:gridCol w="3240360">
                  <a:extLst>
                    <a:ext uri="{9D8B030D-6E8A-4147-A177-3AD203B41FA5}">
                      <a16:colId xmlns:a16="http://schemas.microsoft.com/office/drawing/2014/main" val="20001"/>
                    </a:ext>
                  </a:extLst>
                </a:gridCol>
                <a:gridCol w="4474840">
                  <a:extLst>
                    <a:ext uri="{9D8B030D-6E8A-4147-A177-3AD203B41FA5}">
                      <a16:colId xmlns:a16="http://schemas.microsoft.com/office/drawing/2014/main" val="20002"/>
                    </a:ext>
                  </a:extLst>
                </a:gridCol>
              </a:tblGrid>
              <a:tr h="370840">
                <a:tc>
                  <a:txBody>
                    <a:bodyPr/>
                    <a:lstStyle/>
                    <a:p>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Postawa  ciała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Tempo metabolizmu</a:t>
                      </a:r>
                      <a:r>
                        <a:rPr lang="pl-PL" b="1" baseline="0" dirty="0">
                          <a:solidFill>
                            <a:schemeClr val="tx1"/>
                          </a:solidFill>
                        </a:rPr>
                        <a:t> (W/m</a:t>
                      </a:r>
                      <a:r>
                        <a:rPr lang="pl-PL" b="1" baseline="30000" dirty="0">
                          <a:solidFill>
                            <a:schemeClr val="tx1"/>
                          </a:solidFill>
                        </a:rPr>
                        <a:t>2</a:t>
                      </a:r>
                      <a:r>
                        <a:rPr lang="pl-PL" b="1" baseline="0" dirty="0">
                          <a:solidFill>
                            <a:schemeClr val="tx1"/>
                          </a:solidFill>
                        </a:rPr>
                        <a:t>)</a:t>
                      </a:r>
                      <a:endParaRPr lang="pl-PL" b="1" baseline="300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Siedząca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Klęcząca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Kuczna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840">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Stojąca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840">
                <a:tc>
                  <a:txBody>
                    <a:bodyPr/>
                    <a:lstStyle/>
                    <a:p>
                      <a:r>
                        <a:rPr lang="pl-PL" b="1"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Stojąca pochylona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normAutofit fontScale="90000"/>
          </a:bodyPr>
          <a:lstStyle/>
          <a:p>
            <a:r>
              <a:rPr lang="pl-PL" b="1" dirty="0"/>
              <a:t>METODA </a:t>
            </a:r>
            <a:r>
              <a:rPr lang="pl-PL" b="1" dirty="0" err="1"/>
              <a:t>CHRONOMERTRAŻOWO-TABELARYCZNA</a:t>
            </a:r>
            <a:r>
              <a:rPr lang="pl-PL" b="1" dirty="0"/>
              <a:t> Z PRZEMIANĄ MATERII</a:t>
            </a:r>
          </a:p>
        </p:txBody>
      </p:sp>
      <p:graphicFrame>
        <p:nvGraphicFramePr>
          <p:cNvPr id="5" name="Symbol zastępczy zawartości 3"/>
          <p:cNvGraphicFramePr>
            <a:graphicFrameLocks/>
          </p:cNvGraphicFramePr>
          <p:nvPr/>
        </p:nvGraphicFramePr>
        <p:xfrm>
          <a:off x="0" y="1628798"/>
          <a:ext cx="8856985" cy="4796527"/>
        </p:xfrm>
        <a:graphic>
          <a:graphicData uri="http://schemas.openxmlformats.org/drawingml/2006/table">
            <a:tbl>
              <a:tblPr firstRow="1" bandRow="1">
                <a:tableStyleId>{5C22544A-7EE6-4342-B048-85BDC9FD1C3A}</a:tableStyleId>
              </a:tblPr>
              <a:tblGrid>
                <a:gridCol w="464985">
                  <a:extLst>
                    <a:ext uri="{9D8B030D-6E8A-4147-A177-3AD203B41FA5}">
                      <a16:colId xmlns:a16="http://schemas.microsoft.com/office/drawing/2014/main" val="20000"/>
                    </a:ext>
                  </a:extLst>
                </a:gridCol>
                <a:gridCol w="1239961">
                  <a:extLst>
                    <a:ext uri="{9D8B030D-6E8A-4147-A177-3AD203B41FA5}">
                      <a16:colId xmlns:a16="http://schemas.microsoft.com/office/drawing/2014/main" val="20001"/>
                    </a:ext>
                  </a:extLst>
                </a:gridCol>
                <a:gridCol w="1782444">
                  <a:extLst>
                    <a:ext uri="{9D8B030D-6E8A-4147-A177-3AD203B41FA5}">
                      <a16:colId xmlns:a16="http://schemas.microsoft.com/office/drawing/2014/main" val="20002"/>
                    </a:ext>
                  </a:extLst>
                </a:gridCol>
                <a:gridCol w="2417267">
                  <a:extLst>
                    <a:ext uri="{9D8B030D-6E8A-4147-A177-3AD203B41FA5}">
                      <a16:colId xmlns:a16="http://schemas.microsoft.com/office/drawing/2014/main" val="20003"/>
                    </a:ext>
                  </a:extLst>
                </a:gridCol>
                <a:gridCol w="2952328">
                  <a:extLst>
                    <a:ext uri="{9D8B030D-6E8A-4147-A177-3AD203B41FA5}">
                      <a16:colId xmlns:a16="http://schemas.microsoft.com/office/drawing/2014/main" val="20004"/>
                    </a:ext>
                  </a:extLst>
                </a:gridCol>
              </a:tblGrid>
              <a:tr h="842095">
                <a:tc>
                  <a:txBody>
                    <a:bodyPr/>
                    <a:lstStyle/>
                    <a:p>
                      <a:pPr algn="ctr"/>
                      <a:r>
                        <a:rPr lang="pl-PL" b="1" dirty="0">
                          <a:solidFill>
                            <a:schemeClr val="tx1"/>
                          </a:solidFill>
                        </a:rPr>
                        <a:t>Lp.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Rodzaj pracy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Cię</a:t>
                      </a:r>
                      <a:r>
                        <a:rPr lang="pl-PL" b="1" baseline="0" dirty="0">
                          <a:solidFill>
                            <a:schemeClr val="tx1"/>
                          </a:solidFill>
                        </a:rPr>
                        <a:t>żkość</a:t>
                      </a:r>
                      <a:r>
                        <a:rPr lang="pl-PL" b="1" dirty="0">
                          <a:solidFill>
                            <a:schemeClr val="tx1"/>
                          </a:solidFill>
                        </a:rPr>
                        <a:t> pracy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Średnie tempo metabolizmu (W/</a:t>
                      </a:r>
                      <a:r>
                        <a:rPr lang="pl-PL" b="1" baseline="0" dirty="0">
                          <a:solidFill>
                            <a:schemeClr val="tx1"/>
                          </a:solidFill>
                        </a:rPr>
                        <a:t>m</a:t>
                      </a:r>
                      <a:r>
                        <a:rPr lang="pl-PL" b="1" baseline="30000" dirty="0">
                          <a:solidFill>
                            <a:schemeClr val="tx1"/>
                          </a:solidFill>
                        </a:rPr>
                        <a:t>2</a:t>
                      </a:r>
                      <a:r>
                        <a:rPr lang="pl-PL" b="1" baseline="0" dirty="0">
                          <a:solidFill>
                            <a:schemeClr val="tx1"/>
                          </a:solidFill>
                        </a:rPr>
                        <a:t>)</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Zakres tempa metabolizmu (W/</a:t>
                      </a:r>
                      <a:r>
                        <a:rPr lang="pl-PL" b="1" baseline="0" dirty="0">
                          <a:solidFill>
                            <a:schemeClr val="tx1"/>
                          </a:solidFill>
                        </a:rPr>
                        <a:t>m</a:t>
                      </a:r>
                      <a:r>
                        <a:rPr lang="pl-PL" b="1" baseline="30000" dirty="0">
                          <a:solidFill>
                            <a:schemeClr val="tx1"/>
                          </a:solidFill>
                        </a:rPr>
                        <a:t>2</a:t>
                      </a:r>
                      <a:r>
                        <a:rPr lang="pl-PL" b="1" baseline="0" dirty="0">
                          <a:solidFill>
                            <a:schemeClr val="tx1"/>
                          </a:solidFill>
                        </a:rPr>
                        <a:t>)</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988608">
                <a:tc>
                  <a:txBody>
                    <a:bodyPr/>
                    <a:lstStyle/>
                    <a:p>
                      <a:r>
                        <a:rPr lang="pl-PL" b="1" dirty="0">
                          <a:solidFill>
                            <a:schemeClr val="tx1"/>
                          </a:solidFil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b="1" dirty="0">
                          <a:solidFill>
                            <a:schemeClr val="tx1"/>
                          </a:solidFill>
                        </a:rPr>
                        <a:t>Praca ręką:</a:t>
                      </a:r>
                    </a:p>
                    <a:p>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Lekka</a:t>
                      </a:r>
                    </a:p>
                    <a:p>
                      <a:pPr algn="ctr"/>
                      <a:r>
                        <a:rPr lang="pl-PL" b="1" dirty="0">
                          <a:solidFill>
                            <a:schemeClr val="tx1"/>
                          </a:solidFill>
                        </a:rPr>
                        <a:t>Średnia</a:t>
                      </a:r>
                    </a:p>
                    <a:p>
                      <a:pPr algn="ctr"/>
                      <a:r>
                        <a:rPr lang="pl-PL" b="1" dirty="0">
                          <a:solidFill>
                            <a:schemeClr val="tx1"/>
                          </a:solidFill>
                        </a:rPr>
                        <a:t>Ciężka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70</a:t>
                      </a:r>
                    </a:p>
                    <a:p>
                      <a:pPr algn="ctr"/>
                      <a:r>
                        <a:rPr lang="pl-PL" b="1" dirty="0">
                          <a:solidFill>
                            <a:schemeClr val="tx1"/>
                          </a:solidFill>
                        </a:rPr>
                        <a:t>85</a:t>
                      </a:r>
                    </a:p>
                    <a:p>
                      <a:pPr algn="ctr"/>
                      <a:r>
                        <a:rPr lang="pl-PL" b="1" dirty="0">
                          <a:solidFill>
                            <a:schemeClr val="tx1"/>
                          </a:solidFill>
                        </a:rPr>
                        <a:t>95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&lt;75</a:t>
                      </a:r>
                    </a:p>
                    <a:p>
                      <a:pPr algn="ctr"/>
                      <a:r>
                        <a:rPr lang="pl-PL" b="1" dirty="0">
                          <a:solidFill>
                            <a:schemeClr val="tx1"/>
                          </a:solidFill>
                        </a:rPr>
                        <a:t>75 do 90</a:t>
                      </a:r>
                    </a:p>
                    <a:p>
                      <a:pPr algn="ctr"/>
                      <a:r>
                        <a:rPr lang="pl-PL" b="1" dirty="0">
                          <a:solidFill>
                            <a:schemeClr val="tx1"/>
                          </a:solidFill>
                        </a:rPr>
                        <a:t>&gt;90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88608">
                <a:tc>
                  <a:txBody>
                    <a:bodyPr/>
                    <a:lstStyle/>
                    <a:p>
                      <a:r>
                        <a:rPr lang="pl-PL" b="1"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Praca</a:t>
                      </a:r>
                      <a:r>
                        <a:rPr lang="pl-PL" b="1" baseline="0" dirty="0">
                          <a:solidFill>
                            <a:schemeClr val="tx1"/>
                          </a:solidFill>
                        </a:rPr>
                        <a:t>  jednym ramieniem</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baseline="0" dirty="0">
                          <a:solidFill>
                            <a:schemeClr val="tx1"/>
                          </a:solidFill>
                        </a:rPr>
                        <a:t>Lekka</a:t>
                      </a:r>
                    </a:p>
                    <a:p>
                      <a:pPr algn="ctr"/>
                      <a:r>
                        <a:rPr lang="pl-PL" b="1" baseline="0" dirty="0">
                          <a:solidFill>
                            <a:schemeClr val="tx1"/>
                          </a:solidFill>
                        </a:rPr>
                        <a:t>Średnia</a:t>
                      </a:r>
                    </a:p>
                    <a:p>
                      <a:pPr algn="ctr"/>
                      <a:r>
                        <a:rPr lang="pl-PL" b="1" baseline="0" dirty="0">
                          <a:solidFill>
                            <a:schemeClr val="tx1"/>
                          </a:solidFill>
                        </a:rPr>
                        <a:t>Ciężka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90</a:t>
                      </a:r>
                    </a:p>
                    <a:p>
                      <a:pPr algn="ctr"/>
                      <a:r>
                        <a:rPr lang="pl-PL" b="1" dirty="0">
                          <a:solidFill>
                            <a:schemeClr val="tx1"/>
                          </a:solidFill>
                        </a:rPr>
                        <a:t>110</a:t>
                      </a:r>
                    </a:p>
                    <a:p>
                      <a:pPr algn="ctr"/>
                      <a:r>
                        <a:rPr lang="pl-PL" b="1" dirty="0">
                          <a:solidFill>
                            <a:schemeClr val="tx1"/>
                          </a:solidFill>
                        </a:rPr>
                        <a:t>130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a:t>
                      </a:r>
                      <a:r>
                        <a:rPr lang="pl-PL" b="1" baseline="0" dirty="0">
                          <a:solidFill>
                            <a:schemeClr val="tx1"/>
                          </a:solidFill>
                        </a:rPr>
                        <a:t> 100</a:t>
                      </a:r>
                    </a:p>
                    <a:p>
                      <a:pPr algn="ctr"/>
                      <a:r>
                        <a:rPr lang="pl-PL" b="1" baseline="0" dirty="0">
                          <a:solidFill>
                            <a:schemeClr val="tx1"/>
                          </a:solidFill>
                        </a:rPr>
                        <a:t>130 do 120</a:t>
                      </a:r>
                    </a:p>
                    <a:p>
                      <a:pPr algn="ctr"/>
                      <a:r>
                        <a:rPr lang="pl-PL" b="1" baseline="0" dirty="0">
                          <a:solidFill>
                            <a:schemeClr val="tx1"/>
                          </a:solidFill>
                        </a:rPr>
                        <a:t>&gt;120</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8608">
                <a:tc>
                  <a:txBody>
                    <a:bodyPr/>
                    <a:lstStyle/>
                    <a:p>
                      <a:r>
                        <a:rPr lang="pl-PL" b="1"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Praca dwoma ramionami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baseline="0" dirty="0">
                          <a:solidFill>
                            <a:schemeClr val="tx1"/>
                          </a:solidFill>
                        </a:rPr>
                        <a:t>Lekka</a:t>
                      </a:r>
                    </a:p>
                    <a:p>
                      <a:pPr algn="ctr"/>
                      <a:r>
                        <a:rPr lang="pl-PL" b="1" baseline="0" dirty="0">
                          <a:solidFill>
                            <a:schemeClr val="tx1"/>
                          </a:solidFill>
                        </a:rPr>
                        <a:t>Średnia</a:t>
                      </a:r>
                    </a:p>
                    <a:p>
                      <a:pPr algn="ctr"/>
                      <a:r>
                        <a:rPr lang="pl-PL" b="1" baseline="0" dirty="0">
                          <a:solidFill>
                            <a:schemeClr val="tx1"/>
                          </a:solidFill>
                        </a:rPr>
                        <a:t>Ciężka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120</a:t>
                      </a:r>
                    </a:p>
                    <a:p>
                      <a:pPr algn="ctr"/>
                      <a:r>
                        <a:rPr lang="pl-PL" b="1" dirty="0">
                          <a:solidFill>
                            <a:schemeClr val="tx1"/>
                          </a:solidFill>
                        </a:rPr>
                        <a:t>140</a:t>
                      </a:r>
                    </a:p>
                    <a:p>
                      <a:pPr algn="ctr"/>
                      <a:r>
                        <a:rPr lang="pl-PL" b="1" dirty="0">
                          <a:solidFill>
                            <a:schemeClr val="tx1"/>
                          </a:solidFill>
                        </a:rPr>
                        <a:t>160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&lt;130</a:t>
                      </a:r>
                    </a:p>
                    <a:p>
                      <a:pPr algn="ctr"/>
                      <a:r>
                        <a:rPr lang="pl-PL" b="1" dirty="0">
                          <a:solidFill>
                            <a:schemeClr val="tx1"/>
                          </a:solidFill>
                        </a:rPr>
                        <a:t>130 do 150</a:t>
                      </a:r>
                    </a:p>
                    <a:p>
                      <a:pPr algn="ctr"/>
                      <a:r>
                        <a:rPr lang="pl-PL" b="1" dirty="0">
                          <a:solidFill>
                            <a:schemeClr val="tx1"/>
                          </a:solidFill>
                        </a:rPr>
                        <a:t>&gt;150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88608">
                <a:tc>
                  <a:txBody>
                    <a:bodyPr/>
                    <a:lstStyle/>
                    <a:p>
                      <a:r>
                        <a:rPr lang="pl-PL" b="1"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pl-PL" b="1" dirty="0">
                          <a:solidFill>
                            <a:schemeClr val="tx1"/>
                          </a:solidFill>
                        </a:rPr>
                        <a:t>Praca tułowiem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baseline="0" dirty="0">
                          <a:solidFill>
                            <a:schemeClr val="tx1"/>
                          </a:solidFill>
                        </a:rPr>
                        <a:t>Lekka</a:t>
                      </a:r>
                    </a:p>
                    <a:p>
                      <a:pPr algn="ctr"/>
                      <a:r>
                        <a:rPr lang="pl-PL" b="1" baseline="0" dirty="0">
                          <a:solidFill>
                            <a:schemeClr val="tx1"/>
                          </a:solidFill>
                        </a:rPr>
                        <a:t>Średnia</a:t>
                      </a:r>
                    </a:p>
                    <a:p>
                      <a:pPr algn="ctr"/>
                      <a:r>
                        <a:rPr lang="pl-PL" b="1" baseline="0" dirty="0">
                          <a:solidFill>
                            <a:schemeClr val="tx1"/>
                          </a:solidFill>
                        </a:rPr>
                        <a:t>Ciężka </a:t>
                      </a:r>
                      <a:endParaRPr lang="pl-PL"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180</a:t>
                      </a:r>
                    </a:p>
                    <a:p>
                      <a:pPr algn="ctr"/>
                      <a:r>
                        <a:rPr lang="pl-PL" b="1" dirty="0">
                          <a:solidFill>
                            <a:schemeClr val="tx1"/>
                          </a:solidFill>
                        </a:rPr>
                        <a:t>245</a:t>
                      </a:r>
                    </a:p>
                    <a:p>
                      <a:pPr algn="ctr"/>
                      <a:r>
                        <a:rPr lang="pl-PL" b="1" dirty="0">
                          <a:solidFill>
                            <a:schemeClr val="tx1"/>
                          </a:solidFill>
                        </a:rPr>
                        <a:t>335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pl-PL" b="1" dirty="0">
                          <a:solidFill>
                            <a:schemeClr val="tx1"/>
                          </a:solidFill>
                        </a:rPr>
                        <a:t>&lt;210</a:t>
                      </a:r>
                    </a:p>
                    <a:p>
                      <a:pPr algn="ctr"/>
                      <a:r>
                        <a:rPr lang="pl-PL" b="1" dirty="0">
                          <a:solidFill>
                            <a:schemeClr val="tx1"/>
                          </a:solidFill>
                        </a:rPr>
                        <a:t>210 do 285</a:t>
                      </a:r>
                    </a:p>
                    <a:p>
                      <a:pPr algn="ctr"/>
                      <a:r>
                        <a:rPr lang="pl-PL" b="1" dirty="0">
                          <a:solidFill>
                            <a:schemeClr val="tx1"/>
                          </a:solidFill>
                        </a:rPr>
                        <a:t>&gt;285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lstStyle/>
          <a:p>
            <a:r>
              <a:rPr lang="pl-PL" b="1" dirty="0"/>
              <a:t>ZAGADNIENIA</a:t>
            </a:r>
          </a:p>
        </p:txBody>
      </p:sp>
      <p:sp>
        <p:nvSpPr>
          <p:cNvPr id="3" name="Symbol zastępczy zawartości 2"/>
          <p:cNvSpPr>
            <a:spLocks noGrp="1"/>
          </p:cNvSpPr>
          <p:nvPr>
            <p:ph idx="1"/>
          </p:nvPr>
        </p:nvSpPr>
        <p:spPr/>
        <p:txBody>
          <a:bodyPr>
            <a:normAutofit lnSpcReduction="10000"/>
          </a:bodyPr>
          <a:lstStyle/>
          <a:p>
            <a:r>
              <a:rPr lang="pl-PL" sz="2400" b="1" dirty="0"/>
              <a:t>Wzrost HR a obciążenie serca</a:t>
            </a:r>
          </a:p>
          <a:p>
            <a:endParaRPr lang="pl-PL" sz="2400" b="1" dirty="0"/>
          </a:p>
          <a:p>
            <a:r>
              <a:rPr lang="pl-PL" sz="2400" b="1" dirty="0"/>
              <a:t>Tempo metabolizmu</a:t>
            </a:r>
          </a:p>
          <a:p>
            <a:endParaRPr lang="pl-PL" sz="2400" b="1" dirty="0"/>
          </a:p>
          <a:p>
            <a:r>
              <a:rPr lang="pl-PL" sz="2400" b="1" dirty="0"/>
              <a:t>Podstawowa przemiana materii</a:t>
            </a:r>
          </a:p>
          <a:p>
            <a:endParaRPr lang="pl-PL" sz="2400" b="1" dirty="0"/>
          </a:p>
          <a:p>
            <a:r>
              <a:rPr lang="pl-PL" sz="2400" b="1" dirty="0"/>
              <a:t>Całkowity wydatek energetyczny</a:t>
            </a:r>
          </a:p>
          <a:p>
            <a:endParaRPr lang="pl-PL" sz="2400" b="1" dirty="0"/>
          </a:p>
          <a:p>
            <a:r>
              <a:rPr lang="pl-PL" sz="2400" b="1" dirty="0"/>
              <a:t>Wydatek energetyczny brutto</a:t>
            </a:r>
          </a:p>
          <a:p>
            <a:endParaRPr lang="pl-PL" sz="2400" b="1" dirty="0"/>
          </a:p>
          <a:p>
            <a:r>
              <a:rPr lang="pl-PL" sz="2400" b="1" dirty="0"/>
              <a:t> Zależność między wydatkiem a tempem metabolizmu</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74638"/>
            <a:ext cx="9144000" cy="1143000"/>
          </a:xfrm>
          <a:solidFill>
            <a:schemeClr val="accent5">
              <a:lumMod val="20000"/>
              <a:lumOff val="80000"/>
            </a:schemeClr>
          </a:solidFill>
        </p:spPr>
        <p:txBody>
          <a:bodyPr/>
          <a:lstStyle/>
          <a:p>
            <a:r>
              <a:rPr lang="pl-PL" b="1" dirty="0"/>
              <a:t>BIBLIOGRAFIA</a:t>
            </a:r>
          </a:p>
        </p:txBody>
      </p:sp>
      <p:sp>
        <p:nvSpPr>
          <p:cNvPr id="3" name="Symbol zastępczy zawartości 2"/>
          <p:cNvSpPr>
            <a:spLocks noGrp="1"/>
          </p:cNvSpPr>
          <p:nvPr>
            <p:ph idx="1"/>
          </p:nvPr>
        </p:nvSpPr>
        <p:spPr>
          <a:xfrm>
            <a:off x="457200" y="1600200"/>
            <a:ext cx="8229600" cy="4853136"/>
          </a:xfrm>
        </p:spPr>
        <p:txBody>
          <a:bodyPr>
            <a:noAutofit/>
          </a:bodyPr>
          <a:lstStyle/>
          <a:p>
            <a:r>
              <a:rPr lang="pl-PL" sz="2400" b="1" u="sng" dirty="0">
                <a:latin typeface="Arial" panose="020B0604020202020204" pitchFamily="34" charset="0"/>
                <a:cs typeface="Arial" panose="020B0604020202020204" pitchFamily="34" charset="0"/>
              </a:rPr>
              <a:t>Horst M. i Horst N.: </a:t>
            </a:r>
            <a:r>
              <a:rPr lang="pl-PL" sz="2400" b="1" dirty="0">
                <a:latin typeface="Arial" panose="020B0604020202020204" pitchFamily="34" charset="0"/>
                <a:cs typeface="Arial" panose="020B0604020202020204" pitchFamily="34" charset="0"/>
              </a:rPr>
              <a:t>Zasady i wymagania związane z indywidualnymi cechami człowieka. Wyd. PP Poznań 2011.</a:t>
            </a:r>
          </a:p>
          <a:p>
            <a:r>
              <a:rPr lang="pl-PL" sz="2400" b="1" u="sng" dirty="0">
                <a:latin typeface="Arial" panose="020B0604020202020204" pitchFamily="34" charset="0"/>
                <a:cs typeface="Arial" panose="020B0604020202020204" pitchFamily="34" charset="0"/>
              </a:rPr>
              <a:t>Wieczorek St., Żukowski P.: </a:t>
            </a:r>
            <a:r>
              <a:rPr lang="pl-PL" sz="2400" b="1" dirty="0">
                <a:latin typeface="Arial" panose="020B0604020202020204" pitchFamily="34" charset="0"/>
                <a:cs typeface="Arial" panose="020B0604020202020204" pitchFamily="34" charset="0"/>
              </a:rPr>
              <a:t>Organizacja bezpiecznej pracy. Wyd. </a:t>
            </a:r>
            <a:r>
              <a:rPr lang="pl-PL" sz="2400" b="1" dirty="0" err="1">
                <a:latin typeface="Arial" panose="020B0604020202020204" pitchFamily="34" charset="0"/>
                <a:cs typeface="Arial" panose="020B0604020202020204" pitchFamily="34" charset="0"/>
              </a:rPr>
              <a:t>Tarbonus</a:t>
            </a:r>
            <a:r>
              <a:rPr lang="pl-PL" sz="2400" b="1" dirty="0">
                <a:latin typeface="Arial" panose="020B0604020202020204" pitchFamily="34" charset="0"/>
                <a:cs typeface="Arial" panose="020B0604020202020204" pitchFamily="34" charset="0"/>
              </a:rPr>
              <a:t> Sp. y o.o. Kraków 2009.</a:t>
            </a:r>
          </a:p>
          <a:p>
            <a:r>
              <a:rPr lang="pl-PL" sz="2400" b="1" u="sng" dirty="0">
                <a:latin typeface="Arial" panose="020B0604020202020204" pitchFamily="34" charset="0"/>
                <a:cs typeface="Arial" panose="020B0604020202020204" pitchFamily="34" charset="0"/>
              </a:rPr>
              <a:t>PN-EN ISO 8996:2005 </a:t>
            </a:r>
            <a:r>
              <a:rPr lang="pl-PL" sz="2400" b="1" dirty="0">
                <a:latin typeface="Arial" panose="020B0604020202020204" pitchFamily="34" charset="0"/>
                <a:cs typeface="Arial" panose="020B0604020202020204" pitchFamily="34" charset="0"/>
              </a:rPr>
              <a:t>Ergonomia środowiska termicznego. Określenie tempa metabolizmu.</a:t>
            </a:r>
          </a:p>
          <a:p>
            <a:r>
              <a:rPr lang="pl-PL" sz="2400" b="1" u="sng" dirty="0">
                <a:latin typeface="Arial" panose="020B0604020202020204" pitchFamily="34" charset="0"/>
                <a:cs typeface="Arial" panose="020B0604020202020204" pitchFamily="34" charset="0"/>
              </a:rPr>
              <a:t>PN-EN 27243:2005 </a:t>
            </a:r>
            <a:r>
              <a:rPr lang="pl-PL" sz="2400" b="1" dirty="0">
                <a:latin typeface="Arial" panose="020B0604020202020204" pitchFamily="34" charset="0"/>
                <a:cs typeface="Arial" panose="020B0604020202020204" pitchFamily="34" charset="0"/>
              </a:rPr>
              <a:t>Środowiska gorące. Wyznaczenie obciążenia termicznego działającego na człowieka podczas pracy, oparte na wskaźniku WBGT.</a:t>
            </a:r>
          </a:p>
          <a:p>
            <a:r>
              <a:rPr lang="pl-PL" sz="2400" b="1" u="sng" dirty="0">
                <a:latin typeface="Arial" panose="020B0604020202020204" pitchFamily="34" charset="0"/>
                <a:cs typeface="Arial" panose="020B0604020202020204" pitchFamily="34" charset="0"/>
              </a:rPr>
              <a:t>PN-EN 28 996:1999 </a:t>
            </a:r>
            <a:r>
              <a:rPr lang="pl-PL" sz="2400" b="1" dirty="0">
                <a:latin typeface="Arial" panose="020B0604020202020204" pitchFamily="34" charset="0"/>
                <a:cs typeface="Arial" panose="020B0604020202020204" pitchFamily="34" charset="0"/>
              </a:rPr>
              <a:t>Ergonomia. Oznaczanie metabolicznej produkcji ciepła.</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a:xfrm>
            <a:off x="6444208" y="6381328"/>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A9273-2CB8-451D-8557-3B8600634BF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0" y="2286000"/>
            <a:ext cx="9144000" cy="1143000"/>
          </a:xfrm>
          <a:solidFill>
            <a:srgbClr val="CCFFFF"/>
          </a:solidFill>
        </p:spPr>
        <p:txBody>
          <a:bodyPr/>
          <a:lstStyle/>
          <a:p>
            <a:r>
              <a:rPr lang="pl-PL" b="1" dirty="0"/>
              <a:t>BIOMECHANICZNE ZASADY PRACY</a:t>
            </a:r>
          </a:p>
        </p:txBody>
      </p:sp>
      <p:sp>
        <p:nvSpPr>
          <p:cNvPr id="3075" name="Rectangle 3"/>
          <p:cNvSpPr>
            <a:spLocks noGrp="1" noChangeArrowheads="1"/>
          </p:cNvSpPr>
          <p:nvPr>
            <p:ph type="subTitle" idx="1"/>
          </p:nvPr>
        </p:nvSpPr>
        <p:spPr>
          <a:solidFill>
            <a:srgbClr val="CCFFCC"/>
          </a:solidFill>
        </p:spPr>
        <p:txBody>
          <a:bodyPr/>
          <a:lstStyle/>
          <a:p>
            <a:endParaRPr lang="pl-PL" dirty="0"/>
          </a:p>
          <a:p>
            <a:r>
              <a:rPr lang="pl-PL" b="1" dirty="0"/>
              <a:t>ERGONOMIA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5"/>
          <p:cNvSpPr>
            <a:spLocks noGrp="1"/>
          </p:cNvSpPr>
          <p:nvPr>
            <p:ph type="sldNum" sz="quarter" idx="12"/>
          </p:nvPr>
        </p:nvSpPr>
        <p:spPr/>
        <p:txBody>
          <a:bodyPr/>
          <a:lstStyle/>
          <a:p>
            <a:fld id="{ACFE16BA-9C52-4C94-A89B-3F6BCE66C185}" type="slidenum">
              <a:rPr lang="pl-PL"/>
              <a:pPr/>
              <a:t>5</a:t>
            </a:fld>
            <a:endParaRPr lang="pl-PL"/>
          </a:p>
        </p:txBody>
      </p:sp>
      <p:sp>
        <p:nvSpPr>
          <p:cNvPr id="53251" name="Rectangle 3"/>
          <p:cNvSpPr>
            <a:spLocks noGrp="1" noChangeArrowheads="1"/>
          </p:cNvSpPr>
          <p:nvPr>
            <p:ph type="body" idx="1"/>
          </p:nvPr>
        </p:nvSpPr>
        <p:spPr>
          <a:xfrm>
            <a:off x="0" y="1773238"/>
            <a:ext cx="9144000" cy="792162"/>
          </a:xfrm>
          <a:solidFill>
            <a:srgbClr val="CCFFFF"/>
          </a:solidFill>
        </p:spPr>
        <p:txBody>
          <a:bodyPr/>
          <a:lstStyle/>
          <a:p>
            <a:r>
              <a:rPr lang="pl-PL" sz="2800" b="1" dirty="0"/>
              <a:t>kąty ekstremalne w stawach</a:t>
            </a:r>
          </a:p>
        </p:txBody>
      </p:sp>
      <p:sp>
        <p:nvSpPr>
          <p:cNvPr id="53252" name="Rectangle 4"/>
          <p:cNvSpPr>
            <a:spLocks noGrp="1" noChangeArrowheads="1"/>
          </p:cNvSpPr>
          <p:nvPr>
            <p:ph type="title"/>
          </p:nvPr>
        </p:nvSpPr>
        <p:spPr>
          <a:xfrm>
            <a:off x="0" y="404813"/>
            <a:ext cx="9144000" cy="798512"/>
          </a:xfrm>
          <a:solidFill>
            <a:srgbClr val="FFFF99"/>
          </a:solidFill>
          <a:ln/>
        </p:spPr>
        <p:txBody>
          <a:bodyPr/>
          <a:lstStyle/>
          <a:p>
            <a:r>
              <a:rPr lang="pl-PL" sz="4000" b="1" dirty="0"/>
              <a:t>NIENATURALNA POZYCJA</a:t>
            </a:r>
          </a:p>
        </p:txBody>
      </p:sp>
      <p:sp>
        <p:nvSpPr>
          <p:cNvPr id="53253" name="Rectangle 5"/>
          <p:cNvSpPr>
            <a:spLocks noChangeArrowheads="1"/>
          </p:cNvSpPr>
          <p:nvPr/>
        </p:nvSpPr>
        <p:spPr bwMode="auto">
          <a:xfrm>
            <a:off x="0" y="3213100"/>
            <a:ext cx="9144000" cy="863600"/>
          </a:xfrm>
          <a:prstGeom prst="rect">
            <a:avLst/>
          </a:prstGeom>
          <a:solidFill>
            <a:srgbClr val="FFFF99"/>
          </a:solidFill>
          <a:ln w="9525">
            <a:noFill/>
            <a:miter lim="800000"/>
            <a:headEnd/>
            <a:tailEnd/>
          </a:ln>
          <a:effectLst/>
        </p:spPr>
        <p:txBody>
          <a:bodyPr/>
          <a:lstStyle/>
          <a:p>
            <a:pPr marL="342900" indent="-342900">
              <a:lnSpc>
                <a:spcPct val="80000"/>
              </a:lnSpc>
              <a:spcBef>
                <a:spcPct val="20000"/>
              </a:spcBef>
            </a:pPr>
            <a:endParaRPr lang="pl-PL" sz="1200" b="1"/>
          </a:p>
          <a:p>
            <a:pPr marL="342900" indent="-342900">
              <a:lnSpc>
                <a:spcPct val="80000"/>
              </a:lnSpc>
              <a:spcBef>
                <a:spcPct val="20000"/>
              </a:spcBef>
              <a:buFontTx/>
              <a:buChar char="•"/>
            </a:pPr>
            <a:r>
              <a:rPr lang="pl-PL" sz="2800" b="1"/>
              <a:t>ekspozycje stawów na działające siły</a:t>
            </a:r>
          </a:p>
        </p:txBody>
      </p:sp>
      <p:sp>
        <p:nvSpPr>
          <p:cNvPr id="53254" name="Rectangle 6"/>
          <p:cNvSpPr>
            <a:spLocks noChangeArrowheads="1"/>
          </p:cNvSpPr>
          <p:nvPr/>
        </p:nvSpPr>
        <p:spPr bwMode="auto">
          <a:xfrm>
            <a:off x="0" y="4652963"/>
            <a:ext cx="9144000" cy="863600"/>
          </a:xfrm>
          <a:prstGeom prst="rect">
            <a:avLst/>
          </a:prstGeom>
          <a:solidFill>
            <a:srgbClr val="CCFFCC"/>
          </a:solidFill>
          <a:ln w="9525">
            <a:noFill/>
            <a:miter lim="800000"/>
            <a:headEnd/>
            <a:tailEnd/>
          </a:ln>
          <a:effectLst/>
        </p:spPr>
        <p:txBody>
          <a:bodyPr/>
          <a:lstStyle/>
          <a:p>
            <a:pPr marL="342900" indent="-342900">
              <a:lnSpc>
                <a:spcPct val="80000"/>
              </a:lnSpc>
              <a:spcBef>
                <a:spcPct val="20000"/>
              </a:spcBef>
              <a:buFontTx/>
              <a:buChar char="•"/>
            </a:pPr>
            <a:endParaRPr lang="pl-PL" sz="1200" b="1"/>
          </a:p>
          <a:p>
            <a:pPr marL="342900" indent="-342900">
              <a:lnSpc>
                <a:spcPct val="80000"/>
              </a:lnSpc>
              <a:spcBef>
                <a:spcPct val="20000"/>
              </a:spcBef>
              <a:buFontTx/>
              <a:buChar char="•"/>
            </a:pPr>
            <a:r>
              <a:rPr lang="pl-PL" sz="2800" b="1"/>
              <a:t>pozycje nienaturalne segmentów narządu ruchu</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C4FF9C-34A6-493A-8A85-F433B739F6E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ChangeArrowheads="1"/>
          </p:cNvSpPr>
          <p:nvPr>
            <p:ph type="title"/>
          </p:nvPr>
        </p:nvSpPr>
        <p:spPr>
          <a:xfrm>
            <a:off x="0" y="609600"/>
            <a:ext cx="9144000" cy="1143000"/>
          </a:xfrm>
          <a:solidFill>
            <a:srgbClr val="CCFFFF"/>
          </a:solidFill>
        </p:spPr>
        <p:txBody>
          <a:bodyPr/>
          <a:lstStyle/>
          <a:p>
            <a:r>
              <a:rPr lang="pl-PL" b="1"/>
              <a:t>TREŚĆ</a:t>
            </a:r>
          </a:p>
        </p:txBody>
      </p:sp>
      <p:sp>
        <p:nvSpPr>
          <p:cNvPr id="6147" name="Rectangle 3"/>
          <p:cNvSpPr>
            <a:spLocks noGrp="1" noChangeArrowheads="1"/>
          </p:cNvSpPr>
          <p:nvPr>
            <p:ph type="body" idx="1"/>
          </p:nvPr>
        </p:nvSpPr>
        <p:spPr>
          <a:solidFill>
            <a:srgbClr val="CCFFCC"/>
          </a:solidFill>
        </p:spPr>
        <p:txBody>
          <a:bodyPr/>
          <a:lstStyle/>
          <a:p>
            <a:r>
              <a:rPr lang="pl-PL" b="1" dirty="0"/>
              <a:t>Procesy fizjologiczne </a:t>
            </a:r>
          </a:p>
          <a:p>
            <a:r>
              <a:rPr lang="pl-PL" b="1" dirty="0"/>
              <a:t>Postacie pracy mięśniowej</a:t>
            </a:r>
          </a:p>
          <a:p>
            <a:r>
              <a:rPr lang="pl-PL" b="1" dirty="0"/>
              <a:t>Zmiany w organizmie podczas pracy</a:t>
            </a:r>
          </a:p>
          <a:p>
            <a:r>
              <a:rPr lang="pl-PL" b="1" dirty="0"/>
              <a:t>Reguły biomechaniczne </a:t>
            </a:r>
            <a:r>
              <a:rPr lang="pl-PL" b="1" dirty="0" err="1"/>
              <a:t>Tichauera</a:t>
            </a:r>
            <a:endParaRPr lang="pl-PL" b="1" dirty="0"/>
          </a:p>
          <a:p>
            <a:r>
              <a:rPr lang="pl-PL" b="1" dirty="0"/>
              <a:t>Manipulacje masami ciężarów</a:t>
            </a:r>
          </a:p>
          <a:p>
            <a:r>
              <a:rPr lang="pl-PL" b="1" dirty="0"/>
              <a:t>Metody badania zmęczenia</a:t>
            </a:r>
          </a:p>
          <a:p>
            <a:r>
              <a:rPr lang="pl-PL" b="1" dirty="0"/>
              <a:t>Sposoby zapobiegania zmęczeniu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1CD62E1-4774-4193-BF0C-521099380876}"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3314" name="Rectangle 2"/>
          <p:cNvSpPr>
            <a:spLocks noGrp="1" noChangeArrowheads="1"/>
          </p:cNvSpPr>
          <p:nvPr>
            <p:ph type="title"/>
          </p:nvPr>
        </p:nvSpPr>
        <p:spPr>
          <a:xfrm>
            <a:off x="0" y="609600"/>
            <a:ext cx="9144000" cy="1143000"/>
          </a:xfrm>
          <a:solidFill>
            <a:srgbClr val="CCFFFF"/>
          </a:solidFill>
        </p:spPr>
        <p:txBody>
          <a:bodyPr/>
          <a:lstStyle/>
          <a:p>
            <a:r>
              <a:rPr lang="pl-PL" sz="4000" b="1"/>
              <a:t>PROCESY </a:t>
            </a:r>
            <a:br>
              <a:rPr lang="pl-PL" sz="4000" b="1"/>
            </a:br>
            <a:r>
              <a:rPr lang="pl-PL" sz="4000" b="1"/>
              <a:t>METABOLICZNE</a:t>
            </a:r>
          </a:p>
        </p:txBody>
      </p:sp>
      <p:sp>
        <p:nvSpPr>
          <p:cNvPr id="13315" name="Rectangle 3"/>
          <p:cNvSpPr>
            <a:spLocks noGrp="1" noChangeArrowheads="1"/>
          </p:cNvSpPr>
          <p:nvPr>
            <p:ph type="body" sz="half" idx="1"/>
          </p:nvPr>
        </p:nvSpPr>
        <p:spPr>
          <a:solidFill>
            <a:srgbClr val="CCFFFF"/>
          </a:solidFill>
        </p:spPr>
        <p:txBody>
          <a:bodyPr/>
          <a:lstStyle/>
          <a:p>
            <a:r>
              <a:rPr lang="pl-PL" sz="2400" b="1" i="1" u="sng">
                <a:effectLst>
                  <a:outerShdw blurRad="38100" dist="38100" dir="2700000" algn="tl">
                    <a:srgbClr val="FFFFFF"/>
                  </a:outerShdw>
                </a:effectLst>
              </a:rPr>
              <a:t>Procesy anaboliczne,</a:t>
            </a:r>
            <a:r>
              <a:rPr lang="pl-PL" sz="2400" b="1"/>
              <a:t>         to budowanie z pro- stych składników, nowych bardziej skomplikowanych związków. 	      </a:t>
            </a:r>
          </a:p>
          <a:p>
            <a:r>
              <a:rPr lang="pl-PL" sz="2400" b="1"/>
              <a:t>Na przykład płynów ustrojowych, hormonów, ciał odpornościowych.</a:t>
            </a:r>
          </a:p>
        </p:txBody>
      </p:sp>
      <p:sp>
        <p:nvSpPr>
          <p:cNvPr id="13316" name="Rectangle 4"/>
          <p:cNvSpPr>
            <a:spLocks noGrp="1" noChangeArrowheads="1"/>
          </p:cNvSpPr>
          <p:nvPr>
            <p:ph type="body" sz="half" idx="2"/>
          </p:nvPr>
        </p:nvSpPr>
        <p:spPr>
          <a:solidFill>
            <a:srgbClr val="CCFFCC"/>
          </a:solidFill>
        </p:spPr>
        <p:txBody>
          <a:bodyPr/>
          <a:lstStyle/>
          <a:p>
            <a:r>
              <a:rPr lang="pl-PL" sz="2400" b="1" i="1" u="sng" dirty="0">
                <a:effectLst>
                  <a:outerShdw blurRad="38100" dist="38100" dir="2700000" algn="tl">
                    <a:srgbClr val="FFFFFF"/>
                  </a:outerShdw>
                </a:effectLst>
              </a:rPr>
              <a:t>Procesy kataboliczne</a:t>
            </a:r>
            <a:r>
              <a:rPr lang="pl-PL" sz="2400" b="1" dirty="0"/>
              <a:t>, to rozkład /spalanie/ </a:t>
            </a:r>
            <a:r>
              <a:rPr lang="pl-PL" sz="2400" b="1" dirty="0" err="1"/>
              <a:t>skladników</a:t>
            </a:r>
            <a:r>
              <a:rPr lang="pl-PL" sz="2400" b="1" dirty="0"/>
              <a:t> </a:t>
            </a:r>
            <a:r>
              <a:rPr lang="pl-PL" sz="2400" b="1" dirty="0" err="1"/>
              <a:t>odży-wczych</a:t>
            </a:r>
            <a:r>
              <a:rPr lang="pl-PL" sz="2400" b="1" dirty="0"/>
              <a:t> i wytwarzanie energii.                      </a:t>
            </a:r>
          </a:p>
          <a:p>
            <a:r>
              <a:rPr lang="pl-PL" sz="2400" b="1" dirty="0"/>
              <a:t>Na przykład podczas spalania 1g białka wyzwala się w </a:t>
            </a:r>
            <a:r>
              <a:rPr lang="pl-PL" sz="2400" b="1" dirty="0" err="1"/>
              <a:t>orga-nizmie</a:t>
            </a:r>
            <a:r>
              <a:rPr lang="pl-PL" sz="2400" b="1" dirty="0"/>
              <a:t> 4,5 kcal energii ( 18,9 </a:t>
            </a:r>
            <a:r>
              <a:rPr lang="pl-PL" sz="2400" b="1" dirty="0" err="1"/>
              <a:t>kJ</a:t>
            </a:r>
            <a:r>
              <a:rPr lang="pl-PL" sz="2400" b="1" dirty="0"/>
              <a:t>).</a:t>
            </a:r>
          </a:p>
        </p:txBody>
      </p:sp>
    </p:spTree>
    <p:extLst>
      <p:ext uri="{BB962C8B-B14F-4D97-AF65-F5344CB8AC3E}">
        <p14:creationId xmlns:p14="http://schemas.microsoft.com/office/powerpoint/2010/main" val="2077039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E62DB36-D2CF-4A25-BC8E-6ECDBDD2E447}"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2706" name="Rectangle 2"/>
          <p:cNvSpPr>
            <a:spLocks noGrp="1" noChangeArrowheads="1"/>
          </p:cNvSpPr>
          <p:nvPr>
            <p:ph type="title"/>
          </p:nvPr>
        </p:nvSpPr>
        <p:spPr>
          <a:xfrm>
            <a:off x="0" y="609600"/>
            <a:ext cx="9144000" cy="1143000"/>
          </a:xfrm>
          <a:solidFill>
            <a:srgbClr val="CCFFFF"/>
          </a:solidFill>
        </p:spPr>
        <p:txBody>
          <a:bodyPr/>
          <a:lstStyle/>
          <a:p>
            <a:r>
              <a:rPr lang="pl-PL" sz="4000" b="1"/>
              <a:t>POSTACIE </a:t>
            </a:r>
            <a:br>
              <a:rPr lang="pl-PL" sz="4000" b="1"/>
            </a:br>
            <a:r>
              <a:rPr lang="pl-PL" sz="4000" b="1"/>
              <a:t>PRACY MIĘŚNIOWEJ</a:t>
            </a:r>
            <a:endParaRPr lang="pl-PL" sz="3600" b="1"/>
          </a:p>
        </p:txBody>
      </p:sp>
      <p:sp>
        <p:nvSpPr>
          <p:cNvPr id="72707" name="Rectangle 3"/>
          <p:cNvSpPr>
            <a:spLocks noGrp="1" noChangeArrowheads="1"/>
          </p:cNvSpPr>
          <p:nvPr>
            <p:ph type="body" sz="half" idx="1"/>
          </p:nvPr>
        </p:nvSpPr>
        <p:spPr>
          <a:xfrm>
            <a:off x="381000" y="1981200"/>
            <a:ext cx="4114800" cy="4343400"/>
          </a:xfrm>
          <a:solidFill>
            <a:srgbClr val="FFFF99"/>
          </a:solidFill>
        </p:spPr>
        <p:txBody>
          <a:bodyPr/>
          <a:lstStyle/>
          <a:p>
            <a:r>
              <a:rPr lang="pl-PL" b="1" i="1" u="sng">
                <a:effectLst>
                  <a:outerShdw blurRad="38100" dist="38100" dir="2700000" algn="tl">
                    <a:srgbClr val="FFFFFF"/>
                  </a:outerShdw>
                </a:effectLst>
              </a:rPr>
              <a:t>Praca dodatnio dynamiczna ( PDD)</a:t>
            </a:r>
            <a:r>
              <a:rPr lang="pl-PL" b="1" u="sng"/>
              <a:t> </a:t>
            </a:r>
            <a:r>
              <a:rPr lang="pl-PL" b="1"/>
              <a:t>wstępuje wówczas gdy mięsień kurczy się i wykonuję pracę mechaniczną, co staje się możliwe dzięki przemianom energii chemicznej w mechaniczną.</a:t>
            </a:r>
          </a:p>
        </p:txBody>
      </p:sp>
      <p:sp>
        <p:nvSpPr>
          <p:cNvPr id="72708" name="Rectangle 4"/>
          <p:cNvSpPr>
            <a:spLocks noGrp="1" noChangeArrowheads="1"/>
          </p:cNvSpPr>
          <p:nvPr>
            <p:ph type="body" sz="half" idx="2"/>
          </p:nvPr>
        </p:nvSpPr>
        <p:spPr>
          <a:xfrm>
            <a:off x="4648200" y="1981200"/>
            <a:ext cx="4114800" cy="4343400"/>
          </a:xfrm>
          <a:solidFill>
            <a:srgbClr val="CCFFCC"/>
          </a:solidFill>
        </p:spPr>
        <p:txBody>
          <a:bodyPr/>
          <a:lstStyle/>
          <a:p>
            <a:r>
              <a:rPr lang="pl-PL" b="1" i="1" u="sng">
                <a:effectLst>
                  <a:outerShdw blurRad="38100" dist="38100" dir="2700000" algn="tl">
                    <a:srgbClr val="FFFFFF"/>
                  </a:outerShdw>
                </a:effectLst>
              </a:rPr>
              <a:t>Praca statyczna (PST)</a:t>
            </a:r>
            <a:r>
              <a:rPr lang="pl-PL" b="1" u="sng"/>
              <a:t> </a:t>
            </a:r>
            <a:r>
              <a:rPr lang="pl-PL" b="1"/>
              <a:t>występuje wówczas gdy na-stępuje zwiększanie się napięcia mięśniowego a w tkance mięśniowej zachodzą przemiany energii chemicznej  w cieplną.</a:t>
            </a:r>
          </a:p>
        </p:txBody>
      </p:sp>
    </p:spTree>
    <p:extLst>
      <p:ext uri="{BB962C8B-B14F-4D97-AF65-F5344CB8AC3E}">
        <p14:creationId xmlns:p14="http://schemas.microsoft.com/office/powerpoint/2010/main" val="131617058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7C511B2-6C98-46F1-BB92-04F8A472CF89}"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53</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74754" name="Rectangle 2"/>
          <p:cNvSpPr>
            <a:spLocks noGrp="1" noChangeArrowheads="1"/>
          </p:cNvSpPr>
          <p:nvPr>
            <p:ph type="title"/>
          </p:nvPr>
        </p:nvSpPr>
        <p:spPr>
          <a:xfrm>
            <a:off x="0" y="609600"/>
            <a:ext cx="9144000" cy="1143000"/>
          </a:xfrm>
          <a:solidFill>
            <a:srgbClr val="CCFFFF"/>
          </a:solidFill>
        </p:spPr>
        <p:txBody>
          <a:bodyPr/>
          <a:lstStyle/>
          <a:p>
            <a:r>
              <a:rPr lang="pl-PL" b="1" dirty="0"/>
              <a:t>ZMIANY W UKŁADZIE ODDYCHANIA PODCZAS PRACY </a:t>
            </a:r>
            <a:endParaRPr lang="pl-PL" sz="3400" b="1" dirty="0"/>
          </a:p>
        </p:txBody>
      </p:sp>
      <p:sp>
        <p:nvSpPr>
          <p:cNvPr id="74755" name="Rectangle 3"/>
          <p:cNvSpPr>
            <a:spLocks noGrp="1" noChangeArrowheads="1"/>
          </p:cNvSpPr>
          <p:nvPr>
            <p:ph type="body" sz="half" idx="1"/>
          </p:nvPr>
        </p:nvSpPr>
        <p:spPr>
          <a:xfrm>
            <a:off x="0" y="1916113"/>
            <a:ext cx="4211638" cy="2447925"/>
          </a:xfrm>
          <a:solidFill>
            <a:srgbClr val="FFFF99"/>
          </a:solidFill>
        </p:spPr>
        <p:txBody>
          <a:bodyPr/>
          <a:lstStyle/>
          <a:p>
            <a:r>
              <a:rPr lang="pl-PL" sz="2400" b="1" i="1" u="sng">
                <a:effectLst>
                  <a:outerShdw blurRad="38100" dist="38100" dir="2700000" algn="tl">
                    <a:srgbClr val="FFFFFF"/>
                  </a:outerShdw>
                </a:effectLst>
              </a:rPr>
              <a:t>Podczas pracy dynamicznej (PDD)</a:t>
            </a:r>
            <a:r>
              <a:rPr lang="pl-PL" sz="2400" b="1" u="sng"/>
              <a:t> </a:t>
            </a:r>
            <a:r>
              <a:rPr lang="pl-PL" sz="2400" b="1"/>
              <a:t>dochodzi do zwiększania się liczby oddechów (f) z 12-16 na minutę do 30-35 oddechów na minutę.</a:t>
            </a:r>
            <a:endParaRPr lang="pl-PL" b="1"/>
          </a:p>
        </p:txBody>
      </p:sp>
      <p:sp>
        <p:nvSpPr>
          <p:cNvPr id="74756" name="Rectangle 4"/>
          <p:cNvSpPr>
            <a:spLocks noGrp="1" noChangeArrowheads="1"/>
          </p:cNvSpPr>
          <p:nvPr>
            <p:ph type="body" sz="half" idx="2"/>
          </p:nvPr>
        </p:nvSpPr>
        <p:spPr>
          <a:xfrm>
            <a:off x="0" y="4437063"/>
            <a:ext cx="4500563" cy="2168525"/>
          </a:xfrm>
          <a:solidFill>
            <a:srgbClr val="CCFFCC"/>
          </a:solidFill>
        </p:spPr>
        <p:txBody>
          <a:bodyPr/>
          <a:lstStyle/>
          <a:p>
            <a:r>
              <a:rPr lang="pl-PL" sz="2400" b="1" i="1" u="sng">
                <a:effectLst>
                  <a:outerShdw blurRad="38100" dist="38100" dir="2700000" algn="tl">
                    <a:srgbClr val="FFFFFF"/>
                  </a:outerShdw>
                </a:effectLst>
              </a:rPr>
              <a:t>Podczas pracy dynamicznej (PDD)</a:t>
            </a:r>
            <a:r>
              <a:rPr lang="pl-PL" sz="2400" b="1"/>
              <a:t>  dochodzi do zwiększania się głębokości oddechów (TV) z </a:t>
            </a:r>
            <a:r>
              <a:rPr lang="pl-PL" sz="2400" b="1" i="1" u="sng">
                <a:effectLst>
                  <a:outerShdw blurRad="38100" dist="38100" dir="2700000" algn="tl">
                    <a:srgbClr val="FFFFFF"/>
                  </a:outerShdw>
                </a:effectLst>
              </a:rPr>
              <a:t>0,4-0,5 l do 2,0-2,5 l</a:t>
            </a:r>
            <a:r>
              <a:rPr lang="pl-PL" sz="2400" b="1"/>
              <a:t>.</a:t>
            </a:r>
          </a:p>
        </p:txBody>
      </p:sp>
      <p:sp>
        <p:nvSpPr>
          <p:cNvPr id="74757" name="Rectangle 5"/>
          <p:cNvSpPr>
            <a:spLocks noChangeArrowheads="1"/>
          </p:cNvSpPr>
          <p:nvPr/>
        </p:nvSpPr>
        <p:spPr bwMode="auto">
          <a:xfrm>
            <a:off x="4572000" y="1989138"/>
            <a:ext cx="4321175" cy="2087562"/>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Podczas pracy dynamicznej (PDD)</a:t>
            </a:r>
            <a:r>
              <a:rPr kumimoji="0" lang="pl-PL" sz="2400" b="1" i="0" u="none" strike="noStrike" kern="1200" cap="none" spc="0" normalizeH="0" baseline="0" noProof="0">
                <a:ln>
                  <a:noFill/>
                </a:ln>
                <a:solidFill>
                  <a:srgbClr val="000000"/>
                </a:solidFill>
                <a:effectLst/>
                <a:uLnTx/>
                <a:uFillTx/>
                <a:latin typeface="Arial" charset="0"/>
                <a:ea typeface="+mn-ea"/>
                <a:cs typeface="+mn-cs"/>
              </a:rPr>
              <a:t> następuje zwiększanie się wentylacji płuc (MV) z 5-6 l na min. do 100 l na min, a u sportowców nawet 200 na minutę.</a:t>
            </a:r>
          </a:p>
        </p:txBody>
      </p:sp>
      <p:sp>
        <p:nvSpPr>
          <p:cNvPr id="74758" name="Rectangle 6"/>
          <p:cNvSpPr>
            <a:spLocks noChangeArrowheads="1"/>
          </p:cNvSpPr>
          <p:nvPr/>
        </p:nvSpPr>
        <p:spPr bwMode="auto">
          <a:xfrm>
            <a:off x="4716463" y="4437063"/>
            <a:ext cx="4427537" cy="1944687"/>
          </a:xfrm>
          <a:prstGeom prst="rect">
            <a:avLst/>
          </a:prstGeom>
          <a:solidFill>
            <a:srgbClr val="FFFF99"/>
          </a:solidFill>
          <a:ln w="9525">
            <a:noFill/>
            <a:miter lim="800000"/>
            <a:headEnd/>
            <a:tailEnd/>
          </a:ln>
          <a:effectLst/>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MBC</a:t>
            </a:r>
            <a:r>
              <a:rPr kumimoji="0" lang="pl-PL" sz="2400" b="1" i="0" u="none" strike="noStrike" kern="1200" cap="none" spc="0" normalizeH="0" baseline="-25000" noProof="0" dirty="0">
                <a:ln>
                  <a:noFill/>
                </a:ln>
                <a:solidFill>
                  <a:srgbClr val="000000"/>
                </a:solidFill>
                <a:effectLst/>
                <a:uLnTx/>
                <a:uFillTx/>
                <a:latin typeface="Arial" charset="0"/>
                <a:ea typeface="+mn-ea"/>
                <a:cs typeface="+mn-cs"/>
              </a:rPr>
              <a:t>M</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 (86,5-0,552x wiek) x powierzchnia ciała.</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endParaRPr kumimoji="0" lang="pl-PL" sz="2400" b="1" i="0" u="none" strike="noStrike" kern="1200" cap="none" spc="0" normalizeH="0" baseline="0" noProof="0" dirty="0">
              <a:ln>
                <a:noFill/>
              </a:ln>
              <a:solidFill>
                <a:srgbClr val="000000"/>
              </a:solidFill>
              <a:effectLst/>
              <a:uLnTx/>
              <a:uFillTx/>
              <a:latin typeface="Arial" charset="0"/>
              <a:ea typeface="+mn-ea"/>
              <a:cs typeface="+mn-cs"/>
            </a:endParaRP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MBC </a:t>
            </a:r>
            <a:r>
              <a:rPr kumimoji="0" lang="pl-PL" sz="2400" b="1" i="0" u="none" strike="noStrike" kern="1200" cap="none" spc="0" normalizeH="0" baseline="-25000" noProof="0" dirty="0">
                <a:ln>
                  <a:noFill/>
                </a:ln>
                <a:solidFill>
                  <a:srgbClr val="000000"/>
                </a:solidFill>
                <a:effectLst/>
                <a:uLnTx/>
                <a:uFillTx/>
                <a:latin typeface="Arial" charset="0"/>
                <a:ea typeface="+mn-ea"/>
                <a:cs typeface="+mn-cs"/>
              </a:rPr>
              <a:t>k </a:t>
            </a:r>
            <a:r>
              <a:rPr kumimoji="0" lang="pl-PL" sz="2400" b="1" i="0" u="none" strike="noStrike" kern="1200" cap="none" spc="0" normalizeH="0" baseline="0" noProof="0" dirty="0">
                <a:ln>
                  <a:noFill/>
                </a:ln>
                <a:solidFill>
                  <a:srgbClr val="000000"/>
                </a:solidFill>
                <a:effectLst/>
                <a:uLnTx/>
                <a:uFillTx/>
                <a:latin typeface="Arial" charset="0"/>
                <a:ea typeface="+mn-ea"/>
                <a:cs typeface="+mn-cs"/>
              </a:rPr>
              <a:t>=  (71,3-0,047x wiek) x powierzchnia ciała kobiety</a:t>
            </a:r>
          </a:p>
        </p:txBody>
      </p:sp>
    </p:spTree>
    <p:extLst>
      <p:ext uri="{BB962C8B-B14F-4D97-AF65-F5344CB8AC3E}">
        <p14:creationId xmlns:p14="http://schemas.microsoft.com/office/powerpoint/2010/main" val="233949795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2980C28-AE33-4608-9353-B330FD7F1FD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3730" name="Rectangle 2"/>
          <p:cNvSpPr>
            <a:spLocks noGrp="1" noChangeArrowheads="1"/>
          </p:cNvSpPr>
          <p:nvPr>
            <p:ph type="title"/>
          </p:nvPr>
        </p:nvSpPr>
        <p:spPr>
          <a:xfrm>
            <a:off x="0" y="609600"/>
            <a:ext cx="9144000" cy="1143000"/>
          </a:xfrm>
          <a:solidFill>
            <a:srgbClr val="CCFFFF"/>
          </a:solidFill>
        </p:spPr>
        <p:txBody>
          <a:bodyPr/>
          <a:lstStyle/>
          <a:p>
            <a:r>
              <a:rPr lang="pl-PL" b="1" dirty="0"/>
              <a:t>ZMIANY W UKŁADZIE KRĄŻENIA PODCZAS PRACY (PDD)</a:t>
            </a:r>
            <a:endParaRPr lang="pl-PL" sz="3600" b="1" dirty="0"/>
          </a:p>
        </p:txBody>
      </p:sp>
      <p:sp>
        <p:nvSpPr>
          <p:cNvPr id="73731" name="Rectangle 3"/>
          <p:cNvSpPr>
            <a:spLocks noGrp="1" noChangeArrowheads="1"/>
          </p:cNvSpPr>
          <p:nvPr>
            <p:ph type="body" sz="half" idx="1"/>
          </p:nvPr>
        </p:nvSpPr>
        <p:spPr>
          <a:xfrm>
            <a:off x="0" y="1989138"/>
            <a:ext cx="4427538" cy="2016125"/>
          </a:xfrm>
          <a:solidFill>
            <a:srgbClr val="FFFF99"/>
          </a:solidFill>
        </p:spPr>
        <p:txBody>
          <a:bodyPr/>
          <a:lstStyle/>
          <a:p>
            <a:r>
              <a:rPr lang="pl-PL" sz="2400" b="1"/>
              <a:t>Zwiększanie się częstości </a:t>
            </a:r>
            <a:r>
              <a:rPr lang="pl-PL" sz="2400" b="1" i="1" u="sng"/>
              <a:t>uderzeń tętna (HR)</a:t>
            </a:r>
            <a:r>
              <a:rPr lang="pl-PL" sz="2400" b="1"/>
              <a:t> z 60-80 uderzeń na minutę do 190-200 uderzeń na minutę. </a:t>
            </a:r>
          </a:p>
          <a:p>
            <a:pPr>
              <a:buFontTx/>
              <a:buNone/>
            </a:pPr>
            <a:r>
              <a:rPr lang="pl-PL" sz="2400" b="1"/>
              <a:t>     HR </a:t>
            </a:r>
            <a:r>
              <a:rPr lang="pl-PL" sz="2400" b="1" baseline="-25000"/>
              <a:t>max</a:t>
            </a:r>
            <a:r>
              <a:rPr lang="pl-PL" sz="2400" b="1"/>
              <a:t> = 220 - wiek</a:t>
            </a:r>
          </a:p>
        </p:txBody>
      </p:sp>
      <p:sp>
        <p:nvSpPr>
          <p:cNvPr id="73732" name="Rectangle 4"/>
          <p:cNvSpPr>
            <a:spLocks noGrp="1" noChangeArrowheads="1"/>
          </p:cNvSpPr>
          <p:nvPr>
            <p:ph type="body" sz="half" idx="2"/>
          </p:nvPr>
        </p:nvSpPr>
        <p:spPr>
          <a:xfrm>
            <a:off x="4648200" y="1981200"/>
            <a:ext cx="4244975" cy="4114800"/>
          </a:xfrm>
          <a:solidFill>
            <a:srgbClr val="CCFFCC"/>
          </a:solidFill>
        </p:spPr>
        <p:txBody>
          <a:bodyPr/>
          <a:lstStyle/>
          <a:p>
            <a:r>
              <a:rPr lang="pl-PL" sz="2400" b="1"/>
              <a:t>Ogólna ilość krwi w ustroju dorosłego mężczyzny wynosi około </a:t>
            </a:r>
            <a:r>
              <a:rPr lang="pl-PL" sz="2400" b="1" i="1" u="sng">
                <a:effectLst>
                  <a:outerShdw blurRad="38100" dist="38100" dir="2700000" algn="tl">
                    <a:srgbClr val="FFFFFF"/>
                  </a:outerShdw>
                </a:effectLst>
              </a:rPr>
              <a:t>5-6 litrów</a:t>
            </a:r>
            <a:r>
              <a:rPr lang="pl-PL" sz="2400" b="1"/>
              <a:t> ( norma 75 ml/kg).</a:t>
            </a:r>
          </a:p>
          <a:p>
            <a:r>
              <a:rPr lang="pl-PL" sz="2400" b="1"/>
              <a:t>Ilość krwi przetaczanej podczas pracy spoczynkowej wynosi około </a:t>
            </a:r>
            <a:r>
              <a:rPr lang="pl-PL" sz="2400" b="1" i="1" u="sng">
                <a:effectLst>
                  <a:outerShdw blurRad="38100" dist="38100" dir="2700000" algn="tl">
                    <a:srgbClr val="FFFFFF"/>
                  </a:outerShdw>
                </a:effectLst>
              </a:rPr>
              <a:t>4-6 l. na minutę</a:t>
            </a:r>
            <a:r>
              <a:rPr lang="pl-PL" sz="2400" b="1"/>
              <a:t>  i </a:t>
            </a:r>
            <a:r>
              <a:rPr lang="pl-PL" sz="2400" b="1" i="1" u="sng">
                <a:effectLst>
                  <a:outerShdw blurRad="38100" dist="38100" dir="2700000" algn="tl">
                    <a:srgbClr val="FFFFFF"/>
                  </a:outerShdw>
                </a:effectLst>
              </a:rPr>
              <a:t>20 - 28 l. na minutę</a:t>
            </a:r>
            <a:r>
              <a:rPr lang="pl-PL" sz="2400" b="1"/>
              <a:t> podczas pracy.</a:t>
            </a:r>
          </a:p>
        </p:txBody>
      </p:sp>
      <p:sp>
        <p:nvSpPr>
          <p:cNvPr id="73733" name="Rectangle 5"/>
          <p:cNvSpPr>
            <a:spLocks noChangeArrowheads="1"/>
          </p:cNvSpPr>
          <p:nvPr/>
        </p:nvSpPr>
        <p:spPr bwMode="auto">
          <a:xfrm>
            <a:off x="0" y="4149725"/>
            <a:ext cx="4427538" cy="237490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Zwiększanie się </a:t>
            </a: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objętości wyrzutowej</a:t>
            </a:r>
            <a:r>
              <a:rPr kumimoji="0" lang="pl-PL" sz="2400" b="1" i="0" u="none" strike="noStrike" kern="1200" cap="none" spc="0" normalizeH="0" baseline="0" noProof="0">
                <a:ln>
                  <a:noFill/>
                </a:ln>
                <a:solidFill>
                  <a:srgbClr val="000000"/>
                </a:solidFill>
                <a:effectLst/>
                <a:uLnTx/>
                <a:uFillTx/>
                <a:latin typeface="Arial" charset="0"/>
                <a:ea typeface="+mn-ea"/>
                <a:cs typeface="+mn-cs"/>
              </a:rPr>
              <a:t> serca operatora od 50-60 ml do 150-160 ml przy jednym skurczu, przy zapotrzebowaniu na tlen na poziomie 30-50% V </a:t>
            </a:r>
            <a:r>
              <a:rPr kumimoji="0" lang="pl-PL" sz="2400" b="1" i="0" u="none" strike="noStrike" kern="1200" cap="none" spc="0" normalizeH="0" baseline="-25000" noProof="0">
                <a:ln>
                  <a:noFill/>
                </a:ln>
                <a:solidFill>
                  <a:srgbClr val="000000"/>
                </a:solidFill>
                <a:effectLst/>
                <a:uLnTx/>
                <a:uFillTx/>
                <a:latin typeface="Arial" charset="0"/>
                <a:ea typeface="+mn-ea"/>
                <a:cs typeface="+mn-cs"/>
              </a:rPr>
              <a:t>max</a:t>
            </a:r>
            <a:endParaRPr kumimoji="0" lang="pl-PL" sz="24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981024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80C9D7B7-4270-4D8D-B748-E382A3DA8101}"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6802" name="Rectangle 2"/>
          <p:cNvSpPr>
            <a:spLocks noGrp="1" noChangeArrowheads="1"/>
          </p:cNvSpPr>
          <p:nvPr>
            <p:ph type="title"/>
          </p:nvPr>
        </p:nvSpPr>
        <p:spPr>
          <a:xfrm>
            <a:off x="0" y="609600"/>
            <a:ext cx="9144000" cy="1143000"/>
          </a:xfrm>
          <a:solidFill>
            <a:srgbClr val="CCFFFF"/>
          </a:solidFill>
        </p:spPr>
        <p:txBody>
          <a:bodyPr/>
          <a:lstStyle/>
          <a:p>
            <a:r>
              <a:rPr lang="pl-PL" sz="4000" b="1"/>
              <a:t>WYDOLNOŚĆ </a:t>
            </a:r>
            <a:br>
              <a:rPr lang="pl-PL" sz="4000" b="1"/>
            </a:br>
            <a:r>
              <a:rPr lang="pl-PL" sz="4000" b="1"/>
              <a:t>FIZYCZNA</a:t>
            </a:r>
            <a:endParaRPr lang="pl-PL" sz="3200" b="1"/>
          </a:p>
        </p:txBody>
      </p:sp>
      <p:sp>
        <p:nvSpPr>
          <p:cNvPr id="76803" name="Rectangle 3"/>
          <p:cNvSpPr>
            <a:spLocks noGrp="1" noChangeArrowheads="1"/>
          </p:cNvSpPr>
          <p:nvPr>
            <p:ph type="body" sz="half" idx="1"/>
          </p:nvPr>
        </p:nvSpPr>
        <p:spPr>
          <a:xfrm>
            <a:off x="381000" y="1981200"/>
            <a:ext cx="4114800" cy="1952625"/>
          </a:xfrm>
          <a:solidFill>
            <a:srgbClr val="FFFF99"/>
          </a:solidFill>
        </p:spPr>
        <p:txBody>
          <a:bodyPr/>
          <a:lstStyle/>
          <a:p>
            <a:r>
              <a:rPr lang="pl-PL" sz="2400" b="1"/>
              <a:t>Miernikiem wydolności fizycznej jest wielkość </a:t>
            </a:r>
            <a:r>
              <a:rPr lang="pl-PL" sz="2400" b="1" i="1" u="sng">
                <a:effectLst>
                  <a:outerShdw blurRad="38100" dist="38100" dir="2700000" algn="tl">
                    <a:srgbClr val="FFFFFF"/>
                  </a:outerShdw>
                </a:effectLst>
              </a:rPr>
              <a:t>pułapu tlenowego - tzw. MWC</a:t>
            </a:r>
            <a:r>
              <a:rPr lang="pl-PL" sz="2400" b="1"/>
              <a:t> ( Max. Work Capacity).</a:t>
            </a:r>
            <a:endParaRPr lang="pl-PL" sz="2400" b="1" i="1" u="sng">
              <a:effectLst>
                <a:outerShdw blurRad="38100" dist="38100" dir="2700000" algn="tl">
                  <a:srgbClr val="FFFFFF"/>
                </a:outerShdw>
              </a:effectLst>
            </a:endParaRPr>
          </a:p>
        </p:txBody>
      </p:sp>
      <p:sp>
        <p:nvSpPr>
          <p:cNvPr id="76804" name="Rectangle 4"/>
          <p:cNvSpPr>
            <a:spLocks noGrp="1" noChangeArrowheads="1"/>
          </p:cNvSpPr>
          <p:nvPr>
            <p:ph type="body" sz="half" idx="2"/>
          </p:nvPr>
        </p:nvSpPr>
        <p:spPr>
          <a:xfrm>
            <a:off x="4716463" y="2205038"/>
            <a:ext cx="3810000" cy="4114800"/>
          </a:xfrm>
          <a:solidFill>
            <a:srgbClr val="CCFFCC"/>
          </a:solidFill>
        </p:spPr>
        <p:txBody>
          <a:bodyPr/>
          <a:lstStyle/>
          <a:p>
            <a:r>
              <a:rPr lang="pl-PL" b="1"/>
              <a:t>Pułap tlenowy     dla mężczyzn nie-wytrenowanych wynosi od 2,5      do 3,0 l/min, natomiast dla wytrenowanych wynosi od 4,0       do 6,0 l/min.</a:t>
            </a:r>
          </a:p>
        </p:txBody>
      </p:sp>
      <p:sp>
        <p:nvSpPr>
          <p:cNvPr id="76805" name="Rectangle 5"/>
          <p:cNvSpPr>
            <a:spLocks noChangeArrowheads="1"/>
          </p:cNvSpPr>
          <p:nvPr/>
        </p:nvSpPr>
        <p:spPr bwMode="auto">
          <a:xfrm>
            <a:off x="250825" y="4076700"/>
            <a:ext cx="4114800" cy="230505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Pułap tlenowy</a:t>
            </a:r>
            <a:r>
              <a:rPr kumimoji="0" lang="pl-PL" sz="2400" b="1" i="0" u="none" strike="noStrike" kern="1200" cap="none" spc="0" normalizeH="0" baseline="0" noProof="0">
                <a:ln>
                  <a:noFill/>
                </a:ln>
                <a:solidFill>
                  <a:srgbClr val="000000"/>
                </a:solidFill>
                <a:effectLst/>
                <a:uLnTx/>
                <a:uFillTx/>
                <a:latin typeface="Arial" charset="0"/>
                <a:ea typeface="+mn-ea"/>
                <a:cs typeface="+mn-cs"/>
              </a:rPr>
              <a:t> to ma-ksymalna ilość tlenu, jaką może dostarczać ustrój ludzki tkankom podczas maksymalne-go wysiłku.</a:t>
            </a:r>
          </a:p>
        </p:txBody>
      </p:sp>
    </p:spTree>
    <p:extLst>
      <p:ext uri="{BB962C8B-B14F-4D97-AF65-F5344CB8AC3E}">
        <p14:creationId xmlns:p14="http://schemas.microsoft.com/office/powerpoint/2010/main" val="11858328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8AF5482-4E7E-44DF-AB51-E8258C6D6059}"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77826" name="Rectangle 2"/>
          <p:cNvSpPr>
            <a:spLocks noGrp="1" noChangeArrowheads="1"/>
          </p:cNvSpPr>
          <p:nvPr>
            <p:ph type="title"/>
          </p:nvPr>
        </p:nvSpPr>
        <p:spPr>
          <a:xfrm>
            <a:off x="0" y="609600"/>
            <a:ext cx="9144000" cy="1143000"/>
          </a:xfrm>
          <a:solidFill>
            <a:srgbClr val="CCFFFF"/>
          </a:solidFill>
        </p:spPr>
        <p:txBody>
          <a:bodyPr/>
          <a:lstStyle/>
          <a:p>
            <a:r>
              <a:rPr lang="pl-PL" b="1"/>
              <a:t>KLASYFIKACJA MWC </a:t>
            </a:r>
            <a:br>
              <a:rPr lang="pl-PL" b="1"/>
            </a:br>
            <a:r>
              <a:rPr lang="pl-PL" b="1"/>
              <a:t>wg P. ASTRANDA</a:t>
            </a:r>
            <a:endParaRPr lang="pl-PL" sz="3600" b="1"/>
          </a:p>
        </p:txBody>
      </p:sp>
      <p:sp>
        <p:nvSpPr>
          <p:cNvPr id="77827" name="Rectangle 3"/>
          <p:cNvSpPr>
            <a:spLocks noGrp="1" noChangeArrowheads="1"/>
          </p:cNvSpPr>
          <p:nvPr>
            <p:ph type="body" sz="half" idx="1"/>
          </p:nvPr>
        </p:nvSpPr>
        <p:spPr>
          <a:xfrm>
            <a:off x="323850" y="1981200"/>
            <a:ext cx="4171950" cy="2095500"/>
          </a:xfrm>
          <a:solidFill>
            <a:srgbClr val="FFFF99"/>
          </a:solidFill>
        </p:spPr>
        <p:txBody>
          <a:bodyPr/>
          <a:lstStyle/>
          <a:p>
            <a:r>
              <a:rPr lang="pl-PL" sz="2400" b="1"/>
              <a:t>Wydolność b.mała   dla kobiet:</a:t>
            </a:r>
          </a:p>
          <a:p>
            <a:pPr lvl="1"/>
            <a:r>
              <a:rPr lang="pl-PL" b="1"/>
              <a:t>20-29 lat - 1,69 l/min,</a:t>
            </a:r>
          </a:p>
          <a:p>
            <a:pPr lvl="1"/>
            <a:r>
              <a:rPr lang="pl-PL" b="1"/>
              <a:t>30-39 lat - 1,59 l/min,</a:t>
            </a:r>
          </a:p>
          <a:p>
            <a:pPr lvl="1"/>
            <a:r>
              <a:rPr lang="pl-PL" b="1"/>
              <a:t>40-49 lat - 1,49 l.min</a:t>
            </a:r>
          </a:p>
        </p:txBody>
      </p:sp>
      <p:sp>
        <p:nvSpPr>
          <p:cNvPr id="77828" name="Rectangle 4"/>
          <p:cNvSpPr>
            <a:spLocks noGrp="1" noChangeArrowheads="1"/>
          </p:cNvSpPr>
          <p:nvPr>
            <p:ph type="body" sz="half" idx="2"/>
          </p:nvPr>
        </p:nvSpPr>
        <p:spPr>
          <a:xfrm>
            <a:off x="4648200" y="1981200"/>
            <a:ext cx="4100513" cy="2239963"/>
          </a:xfrm>
          <a:solidFill>
            <a:srgbClr val="CCFFCC"/>
          </a:solidFill>
        </p:spPr>
        <p:txBody>
          <a:bodyPr/>
          <a:lstStyle/>
          <a:p>
            <a:r>
              <a:rPr lang="pl-PL" sz="2400" b="1"/>
              <a:t>Wydolność b.mała  dla mężczyzn:</a:t>
            </a:r>
            <a:endParaRPr lang="pl-PL" sz="2400"/>
          </a:p>
          <a:p>
            <a:pPr lvl="1"/>
            <a:r>
              <a:rPr lang="pl-PL" b="1"/>
              <a:t>20-29 lat - 2,79 l/min,</a:t>
            </a:r>
          </a:p>
          <a:p>
            <a:pPr lvl="1"/>
            <a:r>
              <a:rPr lang="pl-PL" b="1"/>
              <a:t>30-39 lat - 2,49 l/min,</a:t>
            </a:r>
          </a:p>
          <a:p>
            <a:pPr lvl="1"/>
            <a:r>
              <a:rPr lang="pl-PL" b="1"/>
              <a:t>40-49 lat - 2,19 l.min</a:t>
            </a:r>
          </a:p>
        </p:txBody>
      </p:sp>
      <p:sp>
        <p:nvSpPr>
          <p:cNvPr id="77829" name="Rectangle 5"/>
          <p:cNvSpPr>
            <a:spLocks noChangeArrowheads="1"/>
          </p:cNvSpPr>
          <p:nvPr/>
        </p:nvSpPr>
        <p:spPr bwMode="auto">
          <a:xfrm>
            <a:off x="250825" y="4365625"/>
            <a:ext cx="4171950" cy="209550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Wydolność b.wysoka dla kobiet:</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20-29 lat - 2,80 l/min,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30-39 lat - 2,70 l/min,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40-49 lat - 2,60 l.min.</a:t>
            </a:r>
          </a:p>
        </p:txBody>
      </p:sp>
      <p:sp>
        <p:nvSpPr>
          <p:cNvPr id="77830" name="Rectangle 6"/>
          <p:cNvSpPr>
            <a:spLocks noChangeArrowheads="1"/>
          </p:cNvSpPr>
          <p:nvPr/>
        </p:nvSpPr>
        <p:spPr bwMode="auto">
          <a:xfrm>
            <a:off x="4716463" y="4437063"/>
            <a:ext cx="4100512" cy="1952625"/>
          </a:xfrm>
          <a:prstGeom prst="rect">
            <a:avLst/>
          </a:prstGeom>
          <a:solidFill>
            <a:srgbClr val="FFFF99"/>
          </a:solidFill>
          <a:ln w="9525">
            <a:noFill/>
            <a:miter lim="800000"/>
            <a:headEnd/>
            <a:tailEnd/>
          </a:ln>
          <a:effectLst/>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Wydolność b.wysoka dla mężczyzn:</a:t>
            </a:r>
            <a:endParaRPr kumimoji="0" lang="pl-PL" sz="2400" b="0" i="0" u="none" strike="noStrike" kern="1200" cap="none" spc="0" normalizeH="0" baseline="0" noProof="0">
              <a:ln>
                <a:noFill/>
              </a:ln>
              <a:solidFill>
                <a:srgbClr val="000000"/>
              </a:solidFill>
              <a:effectLst/>
              <a:uLnTx/>
              <a:uFillTx/>
              <a:latin typeface="Arial" charset="0"/>
              <a:ea typeface="+mn-ea"/>
              <a:cs typeface="+mn-cs"/>
            </a:endParaRP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20-29 lat - 4,00 l/min,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30-39 lat - 3,70 l/min,</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40-49 lat - 3,40 l.min</a:t>
            </a:r>
            <a:r>
              <a:rPr kumimoji="0" lang="pl-PL" sz="2400" b="0" i="0" u="none" strike="noStrike" kern="1200" cap="none" spc="0" normalizeH="0" baseline="0" noProof="0">
                <a:ln>
                  <a:noFill/>
                </a:ln>
                <a:solidFill>
                  <a:srgbClr val="000000"/>
                </a:solidFill>
                <a:effectLst/>
                <a:uLnTx/>
                <a:uFillTx/>
                <a:latin typeface="Arial" charset="0"/>
                <a:ea typeface="+mn-ea"/>
                <a:cs typeface="+mn-cs"/>
              </a:rPr>
              <a:t>.</a:t>
            </a:r>
          </a:p>
        </p:txBody>
      </p:sp>
    </p:spTree>
    <p:extLst>
      <p:ext uri="{BB962C8B-B14F-4D97-AF65-F5344CB8AC3E}">
        <p14:creationId xmlns:p14="http://schemas.microsoft.com/office/powerpoint/2010/main" val="22486900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0AD52EE-7442-44A1-8DC4-D7797ECE48A2}"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ChangeArrowheads="1"/>
          </p:cNvSpPr>
          <p:nvPr>
            <p:ph type="title"/>
          </p:nvPr>
        </p:nvSpPr>
        <p:spPr>
          <a:xfrm>
            <a:off x="0" y="609600"/>
            <a:ext cx="9144000" cy="1143000"/>
          </a:xfrm>
          <a:solidFill>
            <a:srgbClr val="CCFFFF"/>
          </a:solidFill>
        </p:spPr>
        <p:txBody>
          <a:bodyPr/>
          <a:lstStyle/>
          <a:p>
            <a:r>
              <a:rPr lang="pl-PL" sz="4000" b="1"/>
              <a:t>OBCIĄŻENIE </a:t>
            </a:r>
            <a:br>
              <a:rPr lang="pl-PL" sz="4000" b="1"/>
            </a:br>
            <a:r>
              <a:rPr lang="pl-PL" sz="4000" b="1"/>
              <a:t>I UCIĄŻLIWOŚĆ</a:t>
            </a:r>
            <a:endParaRPr lang="pl-PL" sz="3600" b="1"/>
          </a:p>
        </p:txBody>
      </p:sp>
      <p:sp>
        <p:nvSpPr>
          <p:cNvPr id="9219" name="Rectangle 3"/>
          <p:cNvSpPr>
            <a:spLocks noGrp="1" noChangeArrowheads="1"/>
          </p:cNvSpPr>
          <p:nvPr>
            <p:ph type="body" sz="half" idx="1"/>
          </p:nvPr>
        </p:nvSpPr>
        <p:spPr>
          <a:xfrm>
            <a:off x="323850" y="2492375"/>
            <a:ext cx="4267200" cy="3535363"/>
          </a:xfrm>
          <a:solidFill>
            <a:srgbClr val="FFFF99"/>
          </a:solidFill>
        </p:spPr>
        <p:txBody>
          <a:bodyPr/>
          <a:lstStyle/>
          <a:p>
            <a:pPr>
              <a:lnSpc>
                <a:spcPct val="90000"/>
              </a:lnSpc>
            </a:pPr>
            <a:r>
              <a:rPr lang="pl-PL" sz="2400" b="1" i="1" u="sng">
                <a:effectLst>
                  <a:outerShdw blurRad="38100" dist="38100" dir="2700000" algn="tl">
                    <a:srgbClr val="FFFFFF"/>
                  </a:outerShdw>
                </a:effectLst>
              </a:rPr>
              <a:t>Obciążenie</a:t>
            </a:r>
            <a:r>
              <a:rPr lang="pl-PL" sz="2400" b="1"/>
              <a:t> to suma oddziaływania na człowieka czynników, które wpływają na funkcjonowanie analizatorów / układu recepcyjnego /                   i równocześnie wywołują reakcję efektorów / układu recepcyjnego/.</a:t>
            </a:r>
            <a:endParaRPr lang="pl-PL" sz="2000" b="1"/>
          </a:p>
        </p:txBody>
      </p:sp>
      <p:sp>
        <p:nvSpPr>
          <p:cNvPr id="9220" name="Rectangle 4"/>
          <p:cNvSpPr>
            <a:spLocks noGrp="1" noChangeArrowheads="1"/>
          </p:cNvSpPr>
          <p:nvPr>
            <p:ph type="body" sz="half" idx="2"/>
          </p:nvPr>
        </p:nvSpPr>
        <p:spPr>
          <a:xfrm>
            <a:off x="5105400" y="1981200"/>
            <a:ext cx="3810000" cy="1735138"/>
          </a:xfrm>
          <a:solidFill>
            <a:srgbClr val="CCFFCC"/>
          </a:solidFill>
        </p:spPr>
        <p:txBody>
          <a:bodyPr/>
          <a:lstStyle/>
          <a:p>
            <a:pPr>
              <a:lnSpc>
                <a:spcPct val="90000"/>
              </a:lnSpc>
            </a:pPr>
            <a:r>
              <a:rPr lang="pl-PL" sz="2400" b="1" i="1" u="sng">
                <a:effectLst>
                  <a:outerShdw blurRad="38100" dist="38100" dir="2700000" algn="tl">
                    <a:srgbClr val="FFFFFF"/>
                  </a:outerShdw>
                </a:effectLst>
              </a:rPr>
              <a:t>Uciążliwość</a:t>
            </a:r>
            <a:r>
              <a:rPr lang="pl-PL" sz="2400" b="1"/>
              <a:t> to suma różnorodnych reakcji organizmu człowieka            na występujące obciążenia.</a:t>
            </a:r>
          </a:p>
        </p:txBody>
      </p:sp>
      <p:sp>
        <p:nvSpPr>
          <p:cNvPr id="9221" name="Rectangle 5"/>
          <p:cNvSpPr>
            <a:spLocks noChangeArrowheads="1"/>
          </p:cNvSpPr>
          <p:nvPr/>
        </p:nvSpPr>
        <p:spPr bwMode="auto">
          <a:xfrm>
            <a:off x="5076825" y="4076700"/>
            <a:ext cx="3810000" cy="230505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Rodzaje uciążliwości:</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układ krążenia,</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układ oddychania,</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układ mięśniowy,</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układ nerwowy,</a:t>
            </a:r>
          </a:p>
          <a:p>
            <a:pPr marL="742950" marR="0" lvl="1" indent="-285750" algn="l" defTabSz="914400" rtl="0" eaLnBrk="0" fontAlgn="base" latinLnBrk="0" hangingPunct="0">
              <a:lnSpc>
                <a:spcPct val="8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układ szkieletowy.</a:t>
            </a:r>
          </a:p>
        </p:txBody>
      </p:sp>
    </p:spTree>
    <p:extLst>
      <p:ext uri="{BB962C8B-B14F-4D97-AF65-F5344CB8AC3E}">
        <p14:creationId xmlns:p14="http://schemas.microsoft.com/office/powerpoint/2010/main" val="2844291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FE89B77-F29F-4981-94B7-A685B99FB9F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7346" name="Rectangle 2"/>
          <p:cNvSpPr>
            <a:spLocks noGrp="1" noChangeArrowheads="1"/>
          </p:cNvSpPr>
          <p:nvPr>
            <p:ph type="title"/>
          </p:nvPr>
        </p:nvSpPr>
        <p:spPr>
          <a:xfrm>
            <a:off x="0" y="609600"/>
            <a:ext cx="9144000" cy="1143000"/>
          </a:xfrm>
          <a:solidFill>
            <a:srgbClr val="CCFFFF"/>
          </a:solidFill>
        </p:spPr>
        <p:txBody>
          <a:bodyPr/>
          <a:lstStyle/>
          <a:p>
            <a:r>
              <a:rPr lang="pl-PL" sz="4000" b="1"/>
              <a:t>RODZAJE </a:t>
            </a:r>
            <a:br>
              <a:rPr lang="pl-PL" sz="4000" b="1"/>
            </a:br>
            <a:r>
              <a:rPr lang="pl-PL" sz="4000" b="1"/>
              <a:t>UCIĄŻLIWOŚCI</a:t>
            </a:r>
            <a:endParaRPr lang="pl-PL" sz="3600" b="1"/>
          </a:p>
        </p:txBody>
      </p:sp>
      <p:sp>
        <p:nvSpPr>
          <p:cNvPr id="57347" name="Rectangle 3"/>
          <p:cNvSpPr>
            <a:spLocks noGrp="1" noChangeArrowheads="1"/>
          </p:cNvSpPr>
          <p:nvPr>
            <p:ph type="body" sz="half" idx="1"/>
          </p:nvPr>
        </p:nvSpPr>
        <p:spPr>
          <a:xfrm>
            <a:off x="323850" y="1916113"/>
            <a:ext cx="3960813" cy="2017712"/>
          </a:xfrm>
          <a:solidFill>
            <a:srgbClr val="CCFFCC"/>
          </a:solidFill>
        </p:spPr>
        <p:txBody>
          <a:bodyPr/>
          <a:lstStyle/>
          <a:p>
            <a:r>
              <a:rPr lang="pl-PL" sz="2400" b="1" i="1" u="sng">
                <a:effectLst>
                  <a:outerShdw blurRad="38100" dist="38100" dir="2700000" algn="tl">
                    <a:srgbClr val="FFFFFF"/>
                  </a:outerShdw>
                </a:effectLst>
              </a:rPr>
              <a:t>Uciążliwość</a:t>
            </a:r>
            <a:r>
              <a:rPr lang="pl-PL" sz="2400" b="1"/>
              <a:t> to suma różnorodnych reakcji organizmu człowieka            na występujące obciążenia..</a:t>
            </a:r>
            <a:endParaRPr lang="pl-PL" sz="2800" b="1"/>
          </a:p>
        </p:txBody>
      </p:sp>
      <p:sp>
        <p:nvSpPr>
          <p:cNvPr id="57349" name="Rectangle 5"/>
          <p:cNvSpPr>
            <a:spLocks noChangeArrowheads="1"/>
          </p:cNvSpPr>
          <p:nvPr/>
        </p:nvSpPr>
        <p:spPr bwMode="auto">
          <a:xfrm>
            <a:off x="323850" y="4221163"/>
            <a:ext cx="4032250" cy="2303462"/>
          </a:xfrm>
          <a:prstGeom prst="rect">
            <a:avLst/>
          </a:prstGeom>
          <a:solidFill>
            <a:srgbClr val="FFFF99"/>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Rodzaje uciążliwości:</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układ krążenia,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układ oddychania,</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układ mięśniowy,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układ nerwy,</a:t>
            </a:r>
          </a:p>
          <a:p>
            <a:pPr marL="742950" marR="0" lvl="1" indent="-285750" algn="l" defTabSz="914400" rtl="0" eaLnBrk="0" fontAlgn="base" latinLnBrk="0" hangingPunct="0">
              <a:lnSpc>
                <a:spcPct val="100000"/>
              </a:lnSpc>
              <a:spcBef>
                <a:spcPct val="20000"/>
              </a:spcBef>
              <a:spcAft>
                <a:spcPct val="0"/>
              </a:spcAft>
              <a:buClrTx/>
              <a:buSzTx/>
              <a:buFontTx/>
              <a:buChar char="–"/>
              <a:tabLst/>
              <a:defRPr/>
            </a:pPr>
            <a:r>
              <a:rPr kumimoji="0" lang="pl-PL" sz="2000" b="1" i="0" u="none" strike="noStrike" kern="1200" cap="none" spc="0" normalizeH="0" baseline="0" noProof="0">
                <a:ln>
                  <a:noFill/>
                </a:ln>
                <a:solidFill>
                  <a:srgbClr val="000000"/>
                </a:solidFill>
                <a:effectLst/>
                <a:uLnTx/>
                <a:uFillTx/>
                <a:latin typeface="Arial" charset="0"/>
                <a:ea typeface="+mn-ea"/>
                <a:cs typeface="+mn-cs"/>
              </a:rPr>
              <a:t>układ szkieletowy.</a:t>
            </a:r>
            <a:endParaRPr kumimoji="0" lang="pl-PL" sz="2400" b="1" i="0" u="none" strike="noStrike" kern="1200" cap="none" spc="0" normalizeH="0" baseline="0" noProof="0">
              <a:ln>
                <a:noFill/>
              </a:ln>
              <a:solidFill>
                <a:srgbClr val="000000"/>
              </a:solidFill>
              <a:effectLst/>
              <a:uLnTx/>
              <a:uFillTx/>
              <a:latin typeface="Arial" charset="0"/>
              <a:ea typeface="+mn-ea"/>
              <a:cs typeface="+mn-cs"/>
            </a:endParaRPr>
          </a:p>
        </p:txBody>
      </p:sp>
      <p:graphicFrame>
        <p:nvGraphicFramePr>
          <p:cNvPr id="57350" name="Object 6"/>
          <p:cNvGraphicFramePr>
            <a:graphicFrameLocks noGrp="1" noChangeAspect="1"/>
          </p:cNvGraphicFramePr>
          <p:nvPr>
            <p:ph sz="half" idx="2"/>
          </p:nvPr>
        </p:nvGraphicFramePr>
        <p:xfrm>
          <a:off x="4427538" y="2205038"/>
          <a:ext cx="4716462" cy="4103687"/>
        </p:xfrm>
        <a:graphic>
          <a:graphicData uri="http://schemas.openxmlformats.org/presentationml/2006/ole">
            <mc:AlternateContent xmlns:mc="http://schemas.openxmlformats.org/markup-compatibility/2006">
              <mc:Choice xmlns:v="urn:schemas-microsoft-com:vml" Requires="v">
                <p:oleObj spid="_x0000_s1030" name="SnapGrafx" r:id="rId4" imgW="5766480" imgH="3209040" progId="SnapGrafx">
                  <p:embed/>
                </p:oleObj>
              </mc:Choice>
              <mc:Fallback>
                <p:oleObj name="SnapGrafx" r:id="rId4" imgW="5766480" imgH="3209040" progId="SnapGrafx">
                  <p:embed/>
                  <p:pic>
                    <p:nvPicPr>
                      <p:cNvPr id="5735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27538" y="2205038"/>
                        <a:ext cx="4716462" cy="4103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CDE127-B6F1-4FF6-B4BD-9DE7619518D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6626" name="Rectangle 2"/>
          <p:cNvSpPr>
            <a:spLocks noGrp="1" noChangeArrowheads="1"/>
          </p:cNvSpPr>
          <p:nvPr>
            <p:ph type="title"/>
          </p:nvPr>
        </p:nvSpPr>
        <p:spPr>
          <a:xfrm>
            <a:off x="0" y="609600"/>
            <a:ext cx="9144000" cy="1143000"/>
          </a:xfrm>
          <a:solidFill>
            <a:srgbClr val="CCFFFF"/>
          </a:solidFill>
        </p:spPr>
        <p:txBody>
          <a:bodyPr/>
          <a:lstStyle/>
          <a:p>
            <a:r>
              <a:rPr lang="pl-PL" sz="4000" b="1"/>
              <a:t>ZMĘCZENIE </a:t>
            </a:r>
            <a:br>
              <a:rPr lang="pl-PL" sz="4000" b="1"/>
            </a:br>
            <a:r>
              <a:rPr lang="pl-PL" sz="4000" b="1"/>
              <a:t>ORGANIZMU</a:t>
            </a:r>
          </a:p>
        </p:txBody>
      </p:sp>
      <p:sp>
        <p:nvSpPr>
          <p:cNvPr id="26627" name="Rectangle 3"/>
          <p:cNvSpPr>
            <a:spLocks noGrp="1" noChangeArrowheads="1"/>
          </p:cNvSpPr>
          <p:nvPr>
            <p:ph type="body" sz="half" idx="1"/>
          </p:nvPr>
        </p:nvSpPr>
        <p:spPr>
          <a:xfrm>
            <a:off x="0" y="3068638"/>
            <a:ext cx="3995738" cy="2527300"/>
          </a:xfrm>
          <a:solidFill>
            <a:srgbClr val="CCFFCC"/>
          </a:solidFill>
        </p:spPr>
        <p:txBody>
          <a:bodyPr/>
          <a:lstStyle/>
          <a:p>
            <a:pPr>
              <a:lnSpc>
                <a:spcPct val="80000"/>
              </a:lnSpc>
            </a:pPr>
            <a:r>
              <a:rPr lang="pl-PL" sz="2400" b="1" u="sng"/>
              <a:t>Restytucja</a:t>
            </a:r>
            <a:r>
              <a:rPr lang="pl-PL" sz="2400" b="1"/>
              <a:t> to proces </a:t>
            </a:r>
            <a:r>
              <a:rPr lang="pl-PL" sz="2400" b="1">
                <a:effectLst>
                  <a:outerShdw blurRad="38100" dist="38100" dir="2700000" algn="tl">
                    <a:srgbClr val="FFFFFF"/>
                  </a:outerShdw>
                </a:effectLst>
              </a:rPr>
              <a:t>fizjologiczny </a:t>
            </a:r>
            <a:r>
              <a:rPr lang="pl-PL" sz="2400" b="1"/>
              <a:t>charakteryzujący się powrotem parametrów fizjologicznych ustroju  na przykład częstości tętna) człowieka do stanu normalnego.</a:t>
            </a:r>
          </a:p>
        </p:txBody>
      </p:sp>
      <p:sp>
        <p:nvSpPr>
          <p:cNvPr id="26628" name="Rectangle 4"/>
          <p:cNvSpPr>
            <a:spLocks noGrp="1" noChangeArrowheads="1"/>
          </p:cNvSpPr>
          <p:nvPr>
            <p:ph type="body" sz="half" idx="2"/>
          </p:nvPr>
        </p:nvSpPr>
        <p:spPr>
          <a:xfrm>
            <a:off x="4648200" y="1981200"/>
            <a:ext cx="4191000" cy="2384425"/>
          </a:xfrm>
          <a:solidFill>
            <a:srgbClr val="FFFF99"/>
          </a:solidFill>
        </p:spPr>
        <p:txBody>
          <a:bodyPr/>
          <a:lstStyle/>
          <a:p>
            <a:pPr>
              <a:lnSpc>
                <a:spcPct val="80000"/>
              </a:lnSpc>
            </a:pPr>
            <a:r>
              <a:rPr lang="pl-PL" sz="2400" b="1" i="1" u="sng">
                <a:effectLst>
                  <a:outerShdw blurRad="38100" dist="38100" dir="2700000" algn="tl">
                    <a:srgbClr val="FFFFFF"/>
                  </a:outerShdw>
                </a:effectLst>
              </a:rPr>
              <a:t>Zmęczenie</a:t>
            </a:r>
            <a:r>
              <a:rPr lang="pl-PL" sz="2400" b="1"/>
              <a:t> organizmu można charakteryzować jako obniżenie sprawności organizmu  w wyniku wykonywanej pracy</a:t>
            </a:r>
          </a:p>
        </p:txBody>
      </p:sp>
      <p:sp>
        <p:nvSpPr>
          <p:cNvPr id="26629" name="Rectangle 5"/>
          <p:cNvSpPr>
            <a:spLocks noChangeArrowheads="1"/>
          </p:cNvSpPr>
          <p:nvPr/>
        </p:nvSpPr>
        <p:spPr bwMode="auto">
          <a:xfrm>
            <a:off x="4572000" y="4473575"/>
            <a:ext cx="4572000" cy="1979613"/>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1" u="sng" strike="noStrike" kern="1200" cap="none" spc="0" normalizeH="0" baseline="0" noProof="0">
                <a:ln>
                  <a:noFill/>
                </a:ln>
                <a:solidFill>
                  <a:srgbClr val="000000"/>
                </a:solidFill>
                <a:effectLst>
                  <a:outerShdw blurRad="38100" dist="38100" dir="2700000" algn="tl">
                    <a:srgbClr val="FFFFFF"/>
                  </a:outerShdw>
                </a:effectLst>
                <a:uLnTx/>
                <a:uFillTx/>
                <a:latin typeface="Arial" charset="0"/>
                <a:ea typeface="+mn-ea"/>
                <a:cs typeface="+mn-cs"/>
              </a:rPr>
              <a:t>Odpoczynek </a:t>
            </a:r>
            <a:r>
              <a:rPr kumimoji="0" lang="pl-PL" sz="2400" b="1" i="0" u="none" strike="noStrike" kern="1200" cap="none" spc="0" normalizeH="0" baseline="0" noProof="0">
                <a:ln>
                  <a:noFill/>
                </a:ln>
                <a:solidFill>
                  <a:srgbClr val="000000"/>
                </a:solidFill>
                <a:effectLst/>
                <a:uLnTx/>
                <a:uFillTx/>
                <a:latin typeface="Arial" charset="0"/>
                <a:ea typeface="+mn-ea"/>
                <a:cs typeface="+mn-cs"/>
              </a:rPr>
              <a:t>jest to przerwanie czynności w celu zmniejszenia zmęczenia występującego wskutek tej czynności.</a:t>
            </a:r>
            <a:endParaRPr kumimoji="0" lang="pl-PL" sz="2800" b="0" i="0" u="none" strike="noStrike" kern="1200" cap="none" spc="0" normalizeH="0" baseline="0" noProof="0">
              <a:ln>
                <a:noFill/>
              </a:ln>
              <a:solidFill>
                <a:srgbClr val="000000"/>
              </a:solidFill>
              <a:effectLst/>
              <a:uLnTx/>
              <a:uFillTx/>
              <a:latin typeface="Arial" charset="0"/>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ymbol zastępczy numeru slajdu 5"/>
          <p:cNvSpPr>
            <a:spLocks noGrp="1"/>
          </p:cNvSpPr>
          <p:nvPr>
            <p:ph type="sldNum" sz="quarter" idx="12"/>
          </p:nvPr>
        </p:nvSpPr>
        <p:spPr/>
        <p:txBody>
          <a:bodyPr/>
          <a:lstStyle/>
          <a:p>
            <a:fld id="{4BE332AF-B76B-44AF-9575-0CDB39553F4C}" type="slidenum">
              <a:rPr lang="pl-PL"/>
              <a:pPr/>
              <a:t>6</a:t>
            </a:fld>
            <a:endParaRPr lang="pl-PL"/>
          </a:p>
        </p:txBody>
      </p:sp>
      <p:sp>
        <p:nvSpPr>
          <p:cNvPr id="55299" name="Rectangle 3"/>
          <p:cNvSpPr>
            <a:spLocks noGrp="1" noChangeArrowheads="1"/>
          </p:cNvSpPr>
          <p:nvPr>
            <p:ph type="body" idx="1"/>
          </p:nvPr>
        </p:nvSpPr>
        <p:spPr>
          <a:xfrm>
            <a:off x="468313" y="1557338"/>
            <a:ext cx="8229600" cy="4464050"/>
          </a:xfrm>
          <a:solidFill>
            <a:srgbClr val="CCFFFF"/>
          </a:solidFill>
        </p:spPr>
        <p:txBody>
          <a:bodyPr/>
          <a:lstStyle/>
          <a:p>
            <a:pPr>
              <a:lnSpc>
                <a:spcPct val="90000"/>
              </a:lnSpc>
            </a:pPr>
            <a:r>
              <a:rPr lang="pl-PL" sz="2800" b="1"/>
              <a:t>prędkości ruchu, </a:t>
            </a:r>
          </a:p>
          <a:p>
            <a:pPr>
              <a:lnSpc>
                <a:spcPct val="90000"/>
              </a:lnSpc>
            </a:pPr>
            <a:endParaRPr lang="pl-PL" sz="2800" b="1"/>
          </a:p>
          <a:p>
            <a:pPr>
              <a:lnSpc>
                <a:spcPct val="90000"/>
              </a:lnSpc>
            </a:pPr>
            <a:r>
              <a:rPr lang="pl-PL" sz="2800" b="1"/>
              <a:t>liczby zaangażowanych mięsni, </a:t>
            </a:r>
          </a:p>
          <a:p>
            <a:pPr>
              <a:lnSpc>
                <a:spcPct val="90000"/>
              </a:lnSpc>
            </a:pPr>
            <a:endParaRPr lang="pl-PL" sz="2800" b="1"/>
          </a:p>
          <a:p>
            <a:pPr>
              <a:lnSpc>
                <a:spcPct val="90000"/>
              </a:lnSpc>
            </a:pPr>
            <a:r>
              <a:rPr lang="pl-PL" sz="2800" b="1"/>
              <a:t>pozycji podczas pracy, </a:t>
            </a:r>
          </a:p>
          <a:p>
            <a:pPr>
              <a:lnSpc>
                <a:spcPct val="90000"/>
              </a:lnSpc>
            </a:pPr>
            <a:endParaRPr lang="pl-PL" sz="2800" b="1"/>
          </a:p>
          <a:p>
            <a:pPr>
              <a:lnSpc>
                <a:spcPct val="90000"/>
              </a:lnSpc>
            </a:pPr>
            <a:r>
              <a:rPr lang="pl-PL" sz="2800" b="1"/>
              <a:t>wymaganej siły,</a:t>
            </a:r>
          </a:p>
          <a:p>
            <a:pPr>
              <a:lnSpc>
                <a:spcPct val="90000"/>
              </a:lnSpc>
              <a:buFontTx/>
              <a:buNone/>
            </a:pPr>
            <a:endParaRPr lang="pl-PL" sz="2800" b="1"/>
          </a:p>
          <a:p>
            <a:pPr>
              <a:lnSpc>
                <a:spcPct val="90000"/>
              </a:lnSpc>
            </a:pPr>
            <a:r>
              <a:rPr lang="pl-PL" sz="2800" b="1"/>
              <a:t> powtarzanych ruchów.</a:t>
            </a:r>
            <a:endParaRPr lang="pl-PL" sz="2800" b="1">
              <a:latin typeface="Times New Roman" pitchFamily="18" charset="0"/>
            </a:endParaRPr>
          </a:p>
        </p:txBody>
      </p:sp>
      <p:sp>
        <p:nvSpPr>
          <p:cNvPr id="55301" name="Rectangle 5"/>
          <p:cNvSpPr>
            <a:spLocks noGrp="1" noChangeArrowheads="1"/>
          </p:cNvSpPr>
          <p:nvPr>
            <p:ph type="title"/>
          </p:nvPr>
        </p:nvSpPr>
        <p:spPr>
          <a:xfrm>
            <a:off x="0" y="404813"/>
            <a:ext cx="9144000" cy="798512"/>
          </a:xfrm>
          <a:solidFill>
            <a:srgbClr val="FFFF99"/>
          </a:solidFill>
          <a:ln/>
        </p:spPr>
        <p:txBody>
          <a:bodyPr/>
          <a:lstStyle/>
          <a:p>
            <a:r>
              <a:rPr lang="pl-PL" sz="4000" b="1" dirty="0"/>
              <a:t>NIENATURALNE RUCHY</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4655F8FC-2115-44A5-8494-33F750A5C2B4}"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674" name="Rectangle 2"/>
          <p:cNvSpPr>
            <a:spLocks noGrp="1" noChangeArrowheads="1"/>
          </p:cNvSpPr>
          <p:nvPr>
            <p:ph type="title"/>
          </p:nvPr>
        </p:nvSpPr>
        <p:spPr>
          <a:xfrm>
            <a:off x="0" y="476250"/>
            <a:ext cx="9144000" cy="1143000"/>
          </a:xfrm>
          <a:solidFill>
            <a:srgbClr val="CCFFFF"/>
          </a:solidFill>
        </p:spPr>
        <p:txBody>
          <a:bodyPr/>
          <a:lstStyle/>
          <a:p>
            <a:r>
              <a:rPr lang="pl-PL" b="1" dirty="0"/>
              <a:t>ORGANIZACJA PRZERW</a:t>
            </a:r>
            <a:br>
              <a:rPr lang="pl-PL" b="1" dirty="0"/>
            </a:br>
            <a:r>
              <a:rPr lang="pl-PL" b="1" dirty="0"/>
              <a:t> PRZY PRACY</a:t>
            </a:r>
          </a:p>
        </p:txBody>
      </p:sp>
      <p:graphicFrame>
        <p:nvGraphicFramePr>
          <p:cNvPr id="28675" name="Rectangle 3"/>
          <p:cNvGraphicFramePr>
            <a:graphicFrameLocks noGrp="1"/>
          </p:cNvGraphicFramePr>
          <p:nvPr>
            <p:ph sz="half" idx="1"/>
          </p:nvPr>
        </p:nvGraphicFramePr>
        <p:xfrm>
          <a:off x="2590800" y="4038600"/>
          <a:ext cx="0" cy="0"/>
        </p:xfrm>
        <a:graphic>
          <a:graphicData uri="http://schemas.openxmlformats.org/presentationml/2006/ole">
            <mc:AlternateContent xmlns:mc="http://schemas.openxmlformats.org/markup-compatibility/2006">
              <mc:Choice xmlns:v="urn:schemas-microsoft-com:vml" Requires="v">
                <p:oleObj spid="_x0000_s2054" name="SnapGrafx" r:id="rId4" imgW="0" imgH="0" progId="SnapGrafx">
                  <p:embed/>
                </p:oleObj>
              </mc:Choice>
              <mc:Fallback>
                <p:oleObj name="SnapGrafx" r:id="rId4" imgW="0" imgH="0" progId="SnapGrafx">
                  <p:embed/>
                  <p:pic>
                    <p:nvPicPr>
                      <p:cNvPr id="28675" name="Rectangle 3"/>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2590800" y="4038600"/>
                        <a:ext cx="0" cy="0"/>
                      </a:xfrm>
                      <a:prstGeom prst="rect">
                        <a:avLst/>
                      </a:prstGeom>
                      <a:solidFill>
                        <a:srgbClr val="FFFFFF"/>
                      </a:solidFill>
                      <a:ln w="9525">
                        <a:solidFill>
                          <a:srgbClr val="000000"/>
                        </a:solidFill>
                        <a:miter lim="800000"/>
                        <a:headEnd/>
                        <a:tailEnd/>
                      </a:ln>
                    </p:spPr>
                  </p:pic>
                </p:oleObj>
              </mc:Fallback>
            </mc:AlternateContent>
          </a:graphicData>
        </a:graphic>
      </p:graphicFrame>
      <p:graphicFrame>
        <p:nvGraphicFramePr>
          <p:cNvPr id="28868" name="Group 196"/>
          <p:cNvGraphicFramePr>
            <a:graphicFrameLocks noGrp="1"/>
          </p:cNvGraphicFramePr>
          <p:nvPr>
            <p:ph sz="half" idx="2"/>
          </p:nvPr>
        </p:nvGraphicFramePr>
        <p:xfrm>
          <a:off x="0" y="1773238"/>
          <a:ext cx="9144000" cy="4932045"/>
        </p:xfrm>
        <a:graphic>
          <a:graphicData uri="http://schemas.openxmlformats.org/drawingml/2006/table">
            <a:tbl>
              <a:tblPr/>
              <a:tblGrid>
                <a:gridCol w="3119438">
                  <a:extLst>
                    <a:ext uri="{9D8B030D-6E8A-4147-A177-3AD203B41FA5}">
                      <a16:colId xmlns:a16="http://schemas.microsoft.com/office/drawing/2014/main" val="20000"/>
                    </a:ext>
                  </a:extLst>
                </a:gridCol>
                <a:gridCol w="1417637">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1482725">
                  <a:extLst>
                    <a:ext uri="{9D8B030D-6E8A-4147-A177-3AD203B41FA5}">
                      <a16:colId xmlns:a16="http://schemas.microsoft.com/office/drawing/2014/main" val="20003"/>
                    </a:ext>
                  </a:extLst>
                </a:gridCol>
              </a:tblGrid>
              <a:tr h="622300">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Charakterystyka prac, dla których sporządza się rozkład przerw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Charakterystyka przerw na odpoczynek</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Czas trwania </a:t>
                      </a:r>
                      <a:endParaRPr kumimoji="0" lang="pl-PL" sz="1200" b="1" i="0" u="none" strike="noStrike" cap="none" normalizeH="0" baseline="0">
                        <a:ln>
                          <a:noFill/>
                        </a:ln>
                        <a:solidFill>
                          <a:schemeClr val="tx1"/>
                        </a:solidFill>
                        <a:effectLst/>
                        <a:latin typeface="Times New Roman" pitchFamily="18" charset="0"/>
                        <a:ea typeface="Times New Roman" pitchFamily="18" charset="0"/>
                        <a:cs typeface="Arial" charset="0"/>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i rozplanowanie przerw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Czynności podczas przerwy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826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Prace charakteryzujące się stosunkowo małym wysiłkiem *fizycznym lub umiarkowanym napięciem nerwowym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Rzadkie, krótkie przerwy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Dwie przerwy pięciominutowe w ciągu zmiany roboczej: 2 godziny po rozpoczęciu pracy i 1,5 godziny przed zakończeniem pracy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a:ln>
                            <a:noFill/>
                          </a:ln>
                          <a:solidFill>
                            <a:schemeClr val="tx1"/>
                          </a:solidFill>
                          <a:effectLst/>
                          <a:latin typeface="Arial" charset="0"/>
                          <a:ea typeface="Times New Roman" pitchFamily="18" charset="0"/>
                          <a:cs typeface="Arial" charset="0"/>
                        </a:rPr>
                        <a:t>Gimnastyka produkcyjna 2 razy dziennie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85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Prace charakteryzujące się średnim wysiłkiem fizycznym lub o średnim napięciu nerwowym</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Rzadkie przerwy o średnim czasie trwania</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Dwie przerwy po 10 minutach w ciągu zmiany: 2 godziny po rozpoczęciu pracy i 1,5 godziny przed zakończeniem pracy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a:ln>
                            <a:noFill/>
                          </a:ln>
                          <a:solidFill>
                            <a:schemeClr val="tx1"/>
                          </a:solidFill>
                          <a:effectLst/>
                          <a:latin typeface="Arial" charset="0"/>
                          <a:ea typeface="Times New Roman" pitchFamily="18" charset="0"/>
                          <a:cs typeface="Arial" charset="0"/>
                        </a:rPr>
                        <a:t>Gimnastyka produkcyjna 2 razy dziennie po pięć minut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00125">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Prace niewymagające znacznego wysiłku fizycznego, monotonne, z niewygodną pozycją przy pracy i wymagające zmiany tempa pracy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Częste, krótkie przerwy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4 przerwy po 5 minutach w ciągu zmiany roboczej, po każdym 1,5 godzinnym okresie pracy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a:ln>
                            <a:noFill/>
                          </a:ln>
                          <a:solidFill>
                            <a:schemeClr val="tx1"/>
                          </a:solidFill>
                          <a:effectLst/>
                          <a:latin typeface="Arial" charset="0"/>
                          <a:ea typeface="Times New Roman" pitchFamily="18" charset="0"/>
                          <a:cs typeface="Arial" charset="0"/>
                        </a:rPr>
                        <a:t>Gimnastyka produkcyjna 2 razy dziennie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65150">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Prace wymagające dużego wysiłku fizycznego lub wzmożonego napięcia nerwowego</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Częste, krótkie przerwy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3 przerwy 10 minutowe w ciągu zmiany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a:ln>
                            <a:noFill/>
                          </a:ln>
                          <a:solidFill>
                            <a:schemeClr val="tx1"/>
                          </a:solidFill>
                          <a:effectLst/>
                          <a:latin typeface="Arial" charset="0"/>
                          <a:ea typeface="Times New Roman" pitchFamily="18" charset="0"/>
                          <a:cs typeface="Arial" charset="0"/>
                        </a:rPr>
                        <a:t>Odpoczynek w stanie spokoju</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82638">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Prace o dużym napięciu nerwowym przy wysokim tempie i przy złych warunkach pracy ( zapylenie, wibracje itp.)</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Częste, krótkie przerwy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a:ln>
                            <a:noFill/>
                          </a:ln>
                          <a:solidFill>
                            <a:schemeClr val="tx1"/>
                          </a:solidFill>
                          <a:effectLst/>
                          <a:latin typeface="Arial" charset="0"/>
                          <a:ea typeface="Times New Roman" pitchFamily="18" charset="0"/>
                          <a:cs typeface="Arial" charset="0"/>
                        </a:rPr>
                        <a:t>Przerwy 3 - 5 minutowe w ciągu każdej godziny ( 2 przerwy w ciągu zmiany po 10 minutach)</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pPr>
                      <a:r>
                        <a:rPr kumimoji="0" lang="pl-PL" sz="1200" b="1" i="0" u="none" strike="noStrike" cap="none" normalizeH="0" baseline="0" dirty="0">
                          <a:ln>
                            <a:noFill/>
                          </a:ln>
                          <a:solidFill>
                            <a:schemeClr val="tx1"/>
                          </a:solidFill>
                          <a:effectLst/>
                          <a:latin typeface="Arial" charset="0"/>
                          <a:ea typeface="Times New Roman" pitchFamily="18" charset="0"/>
                          <a:cs typeface="Arial" charset="0"/>
                        </a:rPr>
                        <a:t>Gimnastyka produkcyjna 2 razy dziennie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3557A-5CC3-47D3-8E0C-9205842AE39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890" name="Rectangle 2"/>
          <p:cNvSpPr>
            <a:spLocks noGrp="1" noChangeArrowheads="1"/>
          </p:cNvSpPr>
          <p:nvPr>
            <p:ph type="title"/>
          </p:nvPr>
        </p:nvSpPr>
        <p:spPr>
          <a:xfrm>
            <a:off x="0" y="609600"/>
            <a:ext cx="9144000" cy="1143000"/>
          </a:xfrm>
          <a:solidFill>
            <a:srgbClr val="CCFFFF"/>
          </a:solidFill>
        </p:spPr>
        <p:txBody>
          <a:bodyPr/>
          <a:lstStyle/>
          <a:p>
            <a:r>
              <a:rPr lang="pl-PL" b="1" dirty="0"/>
              <a:t>TYPOWY PRZEBIEG DNIA PRACOWNIKA BIUROWEGO</a:t>
            </a:r>
          </a:p>
        </p:txBody>
      </p:sp>
      <p:pic>
        <p:nvPicPr>
          <p:cNvPr id="5" name="Obraz 4" descr="Typowy dzieÅ pracy podczas siedzenia - dlatego tak waÅ¼ne jest ergonomiczne zaprojektowanie miejsca pracy">
            <a:extLst>
              <a:ext uri="{FF2B5EF4-FFF2-40B4-BE49-F238E27FC236}">
                <a16:creationId xmlns:a16="http://schemas.microsoft.com/office/drawing/2014/main" id="{BF4949B0-2EAA-4995-9BB8-1E989ABDAA5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937982"/>
            <a:ext cx="8208912" cy="4767618"/>
          </a:xfrm>
          <a:prstGeom prst="rect">
            <a:avLst/>
          </a:prstGeom>
          <a:noFill/>
          <a:ln>
            <a:noFill/>
          </a:ln>
        </p:spPr>
      </p:pic>
    </p:spTree>
    <p:extLst>
      <p:ext uri="{BB962C8B-B14F-4D97-AF65-F5344CB8AC3E}">
        <p14:creationId xmlns:p14="http://schemas.microsoft.com/office/powerpoint/2010/main" val="3932192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3557A-5CC3-47D3-8E0C-9205842AE39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890" name="Rectangle 2"/>
          <p:cNvSpPr>
            <a:spLocks noGrp="1" noChangeArrowheads="1"/>
          </p:cNvSpPr>
          <p:nvPr>
            <p:ph type="title"/>
          </p:nvPr>
        </p:nvSpPr>
        <p:spPr>
          <a:xfrm>
            <a:off x="0" y="609600"/>
            <a:ext cx="9144000" cy="1143000"/>
          </a:xfrm>
          <a:solidFill>
            <a:srgbClr val="CCFFFF"/>
          </a:solidFill>
        </p:spPr>
        <p:txBody>
          <a:bodyPr/>
          <a:lstStyle/>
          <a:p>
            <a:r>
              <a:rPr lang="pl-PL" b="1" dirty="0"/>
              <a:t>KORZYŚCI Z PRZYJMOWANIA ZMIENNYCH POZYCJI CIAŁA</a:t>
            </a:r>
          </a:p>
        </p:txBody>
      </p:sp>
      <p:pic>
        <p:nvPicPr>
          <p:cNvPr id="7" name="Obraz 6" descr="Zalety biurek stojÄcych">
            <a:extLst>
              <a:ext uri="{FF2B5EF4-FFF2-40B4-BE49-F238E27FC236}">
                <a16:creationId xmlns:a16="http://schemas.microsoft.com/office/drawing/2014/main" id="{D2FCD646-AC20-4189-B997-9AAD62A4862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99592" y="1844824"/>
            <a:ext cx="7488832" cy="4752528"/>
          </a:xfrm>
          <a:prstGeom prst="rect">
            <a:avLst/>
          </a:prstGeom>
          <a:noFill/>
          <a:ln>
            <a:noFill/>
          </a:ln>
        </p:spPr>
      </p:pic>
    </p:spTree>
    <p:extLst>
      <p:ext uri="{BB962C8B-B14F-4D97-AF65-F5344CB8AC3E}">
        <p14:creationId xmlns:p14="http://schemas.microsoft.com/office/powerpoint/2010/main" val="189776116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673557A-5CC3-47D3-8E0C-9205842AE39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7890" name="Rectangle 2"/>
          <p:cNvSpPr>
            <a:spLocks noGrp="1" noChangeArrowheads="1"/>
          </p:cNvSpPr>
          <p:nvPr>
            <p:ph type="title"/>
          </p:nvPr>
        </p:nvSpPr>
        <p:spPr>
          <a:xfrm>
            <a:off x="0" y="609600"/>
            <a:ext cx="9144000" cy="1143000"/>
          </a:xfrm>
          <a:solidFill>
            <a:srgbClr val="CCFFFF"/>
          </a:solidFill>
        </p:spPr>
        <p:txBody>
          <a:bodyPr/>
          <a:lstStyle/>
          <a:p>
            <a:r>
              <a:rPr lang="pl-PL" b="1" dirty="0"/>
              <a:t>POZYCJE CIAŁA </a:t>
            </a:r>
            <a:br>
              <a:rPr lang="pl-PL" b="1" dirty="0"/>
            </a:br>
            <a:r>
              <a:rPr lang="pl-PL" b="1" dirty="0"/>
              <a:t>PRZY PRACY Z LAPTOPEM</a:t>
            </a:r>
          </a:p>
        </p:txBody>
      </p:sp>
      <p:pic>
        <p:nvPicPr>
          <p:cNvPr id="5" name="Obraz 4" descr="Ergonomiczny projekt miejsca pracy - uchwyt na notebooka 2">
            <a:extLst>
              <a:ext uri="{FF2B5EF4-FFF2-40B4-BE49-F238E27FC236}">
                <a16:creationId xmlns:a16="http://schemas.microsoft.com/office/drawing/2014/main" id="{CA779812-E923-4F0F-929A-7DFFBB7E9640}"/>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932040" y="2132856"/>
            <a:ext cx="3897813" cy="3775641"/>
          </a:xfrm>
          <a:prstGeom prst="rect">
            <a:avLst/>
          </a:prstGeom>
          <a:noFill/>
          <a:ln>
            <a:noFill/>
          </a:ln>
        </p:spPr>
      </p:pic>
      <p:pic>
        <p:nvPicPr>
          <p:cNvPr id="8" name="Obraz 7" descr="Ergonomiczny projekt miejsca pracy - uchwyt na notebooka">
            <a:extLst>
              <a:ext uri="{FF2B5EF4-FFF2-40B4-BE49-F238E27FC236}">
                <a16:creationId xmlns:a16="http://schemas.microsoft.com/office/drawing/2014/main" id="{862F4CB8-27BE-43F6-AF99-A9C47414752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147" y="2132856"/>
            <a:ext cx="4123218" cy="3782268"/>
          </a:xfrm>
          <a:prstGeom prst="rect">
            <a:avLst/>
          </a:prstGeom>
          <a:noFill/>
          <a:ln>
            <a:noFill/>
          </a:ln>
        </p:spPr>
      </p:pic>
    </p:spTree>
    <p:extLst>
      <p:ext uri="{BB962C8B-B14F-4D97-AF65-F5344CB8AC3E}">
        <p14:creationId xmlns:p14="http://schemas.microsoft.com/office/powerpoint/2010/main" val="7758535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75C0438-E91A-4653-AC93-1C4B9F785D18}"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4277" name="Rectangle 5"/>
          <p:cNvSpPr>
            <a:spLocks noGrp="1" noChangeArrowheads="1"/>
          </p:cNvSpPr>
          <p:nvPr>
            <p:ph type="title"/>
          </p:nvPr>
        </p:nvSpPr>
        <p:spPr>
          <a:xfrm>
            <a:off x="0" y="609600"/>
            <a:ext cx="9144000" cy="1143000"/>
          </a:xfrm>
          <a:solidFill>
            <a:srgbClr val="CCFFFF"/>
          </a:solidFill>
          <a:ln/>
        </p:spPr>
        <p:txBody>
          <a:bodyPr/>
          <a:lstStyle/>
          <a:p>
            <a:r>
              <a:rPr lang="pl-PL" sz="4000" b="1" dirty="0"/>
              <a:t>KSZTAŁTOWANIE WARUNKÓW PRACY Z KLAWIATURĄ</a:t>
            </a:r>
            <a:endParaRPr lang="pl-PL" sz="4000" dirty="0"/>
          </a:p>
        </p:txBody>
      </p:sp>
      <p:pic>
        <p:nvPicPr>
          <p:cNvPr id="7" name="Symbol zastępczy zawartości 6" descr="Ergonomiczna klawiatura - Ergonomiczna konstrukcja miejsca pracy">
            <a:extLst>
              <a:ext uri="{FF2B5EF4-FFF2-40B4-BE49-F238E27FC236}">
                <a16:creationId xmlns:a16="http://schemas.microsoft.com/office/drawing/2014/main" id="{E4830988-B278-418C-B26C-F8A50562FAF5}"/>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1916832"/>
            <a:ext cx="9036496" cy="4331568"/>
          </a:xfrm>
          <a:prstGeom prst="rect">
            <a:avLst/>
          </a:prstGeom>
          <a:noFill/>
          <a:ln>
            <a:noFill/>
          </a:ln>
        </p:spPr>
      </p:pic>
    </p:spTree>
    <p:extLst>
      <p:ext uri="{BB962C8B-B14F-4D97-AF65-F5344CB8AC3E}">
        <p14:creationId xmlns:p14="http://schemas.microsoft.com/office/powerpoint/2010/main" val="9672015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685892-A471-436F-8DDD-56B43551508A}"/>
              </a:ext>
            </a:extLst>
          </p:cNvPr>
          <p:cNvSpPr>
            <a:spLocks noGrp="1"/>
          </p:cNvSpPr>
          <p:nvPr>
            <p:ph type="title"/>
          </p:nvPr>
        </p:nvSpPr>
        <p:spPr>
          <a:xfrm>
            <a:off x="0" y="609600"/>
            <a:ext cx="9144000" cy="1143000"/>
          </a:xfrm>
          <a:solidFill>
            <a:srgbClr val="ABE9FF"/>
          </a:solidFill>
        </p:spPr>
        <p:txBody>
          <a:bodyPr/>
          <a:lstStyle/>
          <a:p>
            <a:r>
              <a:rPr lang="pl-PL" b="1" dirty="0"/>
              <a:t>ZASADY ORGANIZACJI </a:t>
            </a:r>
            <a:br>
              <a:rPr lang="pl-PL" b="1" dirty="0"/>
            </a:br>
            <a:r>
              <a:rPr lang="pl-PL" b="1" dirty="0"/>
              <a:t>PRACY Z LAPTOPEM </a:t>
            </a:r>
            <a:endParaRPr lang="pl-PL" dirty="0"/>
          </a:p>
        </p:txBody>
      </p:sp>
      <p:sp>
        <p:nvSpPr>
          <p:cNvPr id="4" name="Symbol zastępczy zawartości 3">
            <a:extLst>
              <a:ext uri="{FF2B5EF4-FFF2-40B4-BE49-F238E27FC236}">
                <a16:creationId xmlns:a16="http://schemas.microsoft.com/office/drawing/2014/main" id="{C4F5FA22-E711-4F42-B39B-09811C69C5B4}"/>
              </a:ext>
            </a:extLst>
          </p:cNvPr>
          <p:cNvSpPr>
            <a:spLocks noGrp="1"/>
          </p:cNvSpPr>
          <p:nvPr>
            <p:ph sz="half" idx="2"/>
          </p:nvPr>
        </p:nvSpPr>
        <p:spPr>
          <a:xfrm>
            <a:off x="1120080" y="4114800"/>
            <a:ext cx="8023920" cy="1981200"/>
          </a:xfrm>
        </p:spPr>
        <p:txBody>
          <a:bodyPr/>
          <a:lstStyle/>
          <a:p>
            <a:r>
              <a:rPr lang="pl-PL" sz="2400" b="1" dirty="0">
                <a:solidFill>
                  <a:srgbClr val="414141"/>
                </a:solidFill>
                <a:latin typeface="Arial" panose="020B0604020202020204" pitchFamily="34" charset="0"/>
                <a:ea typeface="Times New Roman" panose="02020603050405020304" pitchFamily="18" charset="0"/>
              </a:rPr>
              <a:t>Dostosuj stół do właściwej wysokości roboczej, jednocześnie obserwując prostą postawę bez „garbu” lub uderzeń od przodu do boku. Ważna jest odległość nóg od blatu, która powinna mieć szerokość dłoni.</a:t>
            </a:r>
            <a:endParaRPr lang="pl-PL" sz="2400" b="1" dirty="0"/>
          </a:p>
        </p:txBody>
      </p:sp>
      <p:sp>
        <p:nvSpPr>
          <p:cNvPr id="5" name="Symbol zastępczy numeru slajdu 4">
            <a:extLst>
              <a:ext uri="{FF2B5EF4-FFF2-40B4-BE49-F238E27FC236}">
                <a16:creationId xmlns:a16="http://schemas.microsoft.com/office/drawing/2014/main" id="{4340C875-CF89-46C6-B8FF-700719A577B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41821E-9F01-45AD-8994-7D86036A07E7}"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a:extLst>
              <a:ext uri="{FF2B5EF4-FFF2-40B4-BE49-F238E27FC236}">
                <a16:creationId xmlns:a16="http://schemas.microsoft.com/office/drawing/2014/main" id="{CB99F163-A727-4AB1-96C3-7117D05F6552}"/>
              </a:ext>
            </a:extLst>
          </p:cNvPr>
          <p:cNvSpPr>
            <a:spLocks noGrp="1" noChangeArrowheads="1"/>
          </p:cNvSpPr>
          <p:nvPr>
            <p:ph type="body" sz="half" idx="1"/>
          </p:nvPr>
        </p:nvSpPr>
        <p:spPr>
          <a:xfrm>
            <a:off x="1059542" y="1905000"/>
            <a:ext cx="8023920" cy="1981200"/>
          </a:xfrm>
          <a:solidFill>
            <a:srgbClr val="CCFFCC"/>
          </a:solidFill>
        </p:spPr>
        <p:txBody>
          <a:bodyPr/>
          <a:lstStyle/>
          <a:p>
            <a:r>
              <a:rPr lang="pl-PL" sz="2400" b="1" dirty="0"/>
              <a:t>Ustaw fotel na odpowiedniej wysokości, zwracając uwagę na oparcie, podłokietnik, głębokość siedziska i pozycję nóg lub przechylenie miednicy. Szczególnie ważne jest dynamiczne siedzenie, więc możliwa różnorodność postawy.</a:t>
            </a:r>
          </a:p>
        </p:txBody>
      </p:sp>
      <p:pic>
        <p:nvPicPr>
          <p:cNvPr id="7" name="Obraz 6" descr="Krzesło do projektowania miejsca pracy">
            <a:hlinkClick r:id="rId2" tooltip="&quot;Krzesło do projektowania miejsca pracy&quot;"/>
            <a:extLst>
              <a:ext uri="{FF2B5EF4-FFF2-40B4-BE49-F238E27FC236}">
                <a16:creationId xmlns:a16="http://schemas.microsoft.com/office/drawing/2014/main" id="{4CCBEFCA-C0D0-4827-BC09-0F0F797AD6AB}"/>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2835560"/>
            <a:ext cx="720080" cy="682823"/>
          </a:xfrm>
          <a:prstGeom prst="rect">
            <a:avLst/>
          </a:prstGeom>
          <a:noFill/>
          <a:ln>
            <a:noFill/>
          </a:ln>
        </p:spPr>
      </p:pic>
      <p:pic>
        <p:nvPicPr>
          <p:cNvPr id="8" name="Obraz 7" descr="Stół do projektowania miejsca pracy">
            <a:hlinkClick r:id="rId4" tooltip="&quot;Stół do projektowania miejsca pracy&quot;"/>
            <a:extLst>
              <a:ext uri="{FF2B5EF4-FFF2-40B4-BE49-F238E27FC236}">
                <a16:creationId xmlns:a16="http://schemas.microsoft.com/office/drawing/2014/main" id="{04E98604-0B91-4199-9AAB-3AAA68A78D30}"/>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4708327"/>
            <a:ext cx="720080" cy="682823"/>
          </a:xfrm>
          <a:prstGeom prst="rect">
            <a:avLst/>
          </a:prstGeom>
          <a:noFill/>
          <a:ln>
            <a:noFill/>
          </a:ln>
        </p:spPr>
      </p:pic>
    </p:spTree>
    <p:extLst>
      <p:ext uri="{BB962C8B-B14F-4D97-AF65-F5344CB8AC3E}">
        <p14:creationId xmlns:p14="http://schemas.microsoft.com/office/powerpoint/2010/main" val="153077257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685892-A471-436F-8DDD-56B43551508A}"/>
              </a:ext>
            </a:extLst>
          </p:cNvPr>
          <p:cNvSpPr>
            <a:spLocks noGrp="1"/>
          </p:cNvSpPr>
          <p:nvPr>
            <p:ph type="title"/>
          </p:nvPr>
        </p:nvSpPr>
        <p:spPr>
          <a:xfrm>
            <a:off x="0" y="609600"/>
            <a:ext cx="9144000" cy="1143000"/>
          </a:xfrm>
          <a:solidFill>
            <a:srgbClr val="ABE9FF"/>
          </a:solidFill>
        </p:spPr>
        <p:txBody>
          <a:bodyPr/>
          <a:lstStyle/>
          <a:p>
            <a:r>
              <a:rPr lang="pl-PL" b="1" dirty="0"/>
              <a:t>ZASADY ORGANIZACJI </a:t>
            </a:r>
            <a:br>
              <a:rPr lang="pl-PL" b="1" dirty="0"/>
            </a:br>
            <a:r>
              <a:rPr lang="pl-PL" b="1" dirty="0"/>
              <a:t>PRACY Z LAPTOPEM </a:t>
            </a:r>
            <a:endParaRPr lang="pl-PL" dirty="0"/>
          </a:p>
        </p:txBody>
      </p:sp>
      <p:sp>
        <p:nvSpPr>
          <p:cNvPr id="4" name="Symbol zastępczy zawartości 3">
            <a:extLst>
              <a:ext uri="{FF2B5EF4-FFF2-40B4-BE49-F238E27FC236}">
                <a16:creationId xmlns:a16="http://schemas.microsoft.com/office/drawing/2014/main" id="{C4F5FA22-E711-4F42-B39B-09811C69C5B4}"/>
              </a:ext>
            </a:extLst>
          </p:cNvPr>
          <p:cNvSpPr>
            <a:spLocks noGrp="1"/>
          </p:cNvSpPr>
          <p:nvPr>
            <p:ph sz="half" idx="2"/>
          </p:nvPr>
        </p:nvSpPr>
        <p:spPr>
          <a:xfrm>
            <a:off x="1109860" y="4267200"/>
            <a:ext cx="8023920" cy="1981200"/>
          </a:xfrm>
        </p:spPr>
        <p:txBody>
          <a:bodyPr/>
          <a:lstStyle/>
          <a:p>
            <a:r>
              <a:rPr lang="pl-PL" sz="2400" b="1" dirty="0">
                <a:solidFill>
                  <a:srgbClr val="414141"/>
                </a:solidFill>
                <a:latin typeface="Arial" panose="020B0604020202020204" pitchFamily="34" charset="0"/>
                <a:ea typeface="Times New Roman" panose="02020603050405020304" pitchFamily="18" charset="0"/>
              </a:rPr>
              <a:t>Oświetlenie miejsca pracy . Najlepsze jest światło dzienne. Jeśli nie jest to możliwe lub wystarczające, lampy należy ustawić w kierunku widoku. Uważaj na ochronę przed olśnieniem.</a:t>
            </a:r>
            <a:endParaRPr lang="pl-PL" sz="2400" b="1" dirty="0"/>
          </a:p>
        </p:txBody>
      </p:sp>
      <p:sp>
        <p:nvSpPr>
          <p:cNvPr id="5" name="Symbol zastępczy numeru slajdu 4">
            <a:extLst>
              <a:ext uri="{FF2B5EF4-FFF2-40B4-BE49-F238E27FC236}">
                <a16:creationId xmlns:a16="http://schemas.microsoft.com/office/drawing/2014/main" id="{4340C875-CF89-46C6-B8FF-700719A577B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41821E-9F01-45AD-8994-7D86036A07E7}"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Rectangle 3">
            <a:extLst>
              <a:ext uri="{FF2B5EF4-FFF2-40B4-BE49-F238E27FC236}">
                <a16:creationId xmlns:a16="http://schemas.microsoft.com/office/drawing/2014/main" id="{CB99F163-A727-4AB1-96C3-7117D05F6552}"/>
              </a:ext>
            </a:extLst>
          </p:cNvPr>
          <p:cNvSpPr>
            <a:spLocks noGrp="1" noChangeArrowheads="1"/>
          </p:cNvSpPr>
          <p:nvPr>
            <p:ph type="body" sz="half" idx="1"/>
          </p:nvPr>
        </p:nvSpPr>
        <p:spPr>
          <a:xfrm>
            <a:off x="1059542" y="1905000"/>
            <a:ext cx="8023920" cy="1981200"/>
          </a:xfrm>
          <a:solidFill>
            <a:srgbClr val="CCFFCC"/>
          </a:solidFill>
        </p:spPr>
        <p:txBody>
          <a:bodyPr/>
          <a:lstStyle/>
          <a:p>
            <a:r>
              <a:rPr lang="pl-PL" sz="2400" b="1" dirty="0">
                <a:latin typeface="Arial" panose="020B0604020202020204" pitchFamily="34" charset="0"/>
                <a:ea typeface="Times New Roman" panose="02020603050405020304" pitchFamily="18" charset="0"/>
              </a:rPr>
              <a:t>Swoboda ruchów ramion, nóg i Ciebie jako całości. Nie powinieneś potykać się o przeszkody w drodze do pracy lub wpadać na meble, kiedy wstajesz. Nawet „rozciąganie” w miejscu pracy powinno być możliwe bez przeszkód.</a:t>
            </a:r>
            <a:endParaRPr lang="pl-PL" sz="2400" b="1" dirty="0"/>
          </a:p>
        </p:txBody>
      </p:sp>
      <p:pic>
        <p:nvPicPr>
          <p:cNvPr id="9" name="Obraz 8" descr="Swoboda przemieszczania się w miejscu pracy">
            <a:hlinkClick r:id="rId2" tooltip="&quot;Swoboda przemieszczania się w miejscu pracy&quot;"/>
            <a:extLst>
              <a:ext uri="{FF2B5EF4-FFF2-40B4-BE49-F238E27FC236}">
                <a16:creationId xmlns:a16="http://schemas.microsoft.com/office/drawing/2014/main" id="{57639696-691B-4158-9C49-68E454E290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0538" y="2647950"/>
            <a:ext cx="571500" cy="571500"/>
          </a:xfrm>
          <a:prstGeom prst="rect">
            <a:avLst/>
          </a:prstGeom>
          <a:noFill/>
          <a:ln>
            <a:noFill/>
          </a:ln>
        </p:spPr>
      </p:pic>
      <p:pic>
        <p:nvPicPr>
          <p:cNvPr id="10" name="Obraz 9" descr="Oświetlenie w miejscu pracy">
            <a:hlinkClick r:id="rId4" tooltip="&quot;Oświetlenie w miejscu pracy&quot;"/>
            <a:extLst>
              <a:ext uri="{FF2B5EF4-FFF2-40B4-BE49-F238E27FC236}">
                <a16:creationId xmlns:a16="http://schemas.microsoft.com/office/drawing/2014/main" id="{63CAB14C-B6E4-4BB5-8557-7F205B6E975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4819650"/>
            <a:ext cx="571500" cy="571500"/>
          </a:xfrm>
          <a:prstGeom prst="rect">
            <a:avLst/>
          </a:prstGeom>
          <a:noFill/>
          <a:ln>
            <a:noFill/>
          </a:ln>
        </p:spPr>
      </p:pic>
    </p:spTree>
    <p:extLst>
      <p:ext uri="{BB962C8B-B14F-4D97-AF65-F5344CB8AC3E}">
        <p14:creationId xmlns:p14="http://schemas.microsoft.com/office/powerpoint/2010/main" val="108051313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685892-A471-436F-8DDD-56B43551508A}"/>
              </a:ext>
            </a:extLst>
          </p:cNvPr>
          <p:cNvSpPr>
            <a:spLocks noGrp="1"/>
          </p:cNvSpPr>
          <p:nvPr>
            <p:ph type="title"/>
          </p:nvPr>
        </p:nvSpPr>
        <p:spPr>
          <a:xfrm>
            <a:off x="0" y="609600"/>
            <a:ext cx="9144000" cy="1143000"/>
          </a:xfrm>
          <a:solidFill>
            <a:srgbClr val="ABE9FF"/>
          </a:solidFill>
        </p:spPr>
        <p:txBody>
          <a:bodyPr/>
          <a:lstStyle/>
          <a:p>
            <a:r>
              <a:rPr lang="pl-PL" b="1" dirty="0"/>
              <a:t>ZASADY ORGANIZACJI </a:t>
            </a:r>
            <a:br>
              <a:rPr lang="pl-PL" b="1" dirty="0"/>
            </a:br>
            <a:r>
              <a:rPr lang="pl-PL" b="1" dirty="0"/>
              <a:t>PRACY Z LAPTOPEM </a:t>
            </a:r>
            <a:endParaRPr lang="pl-PL" dirty="0"/>
          </a:p>
        </p:txBody>
      </p:sp>
      <p:sp>
        <p:nvSpPr>
          <p:cNvPr id="4" name="Symbol zastępczy zawartości 3">
            <a:extLst>
              <a:ext uri="{FF2B5EF4-FFF2-40B4-BE49-F238E27FC236}">
                <a16:creationId xmlns:a16="http://schemas.microsoft.com/office/drawing/2014/main" id="{C4F5FA22-E711-4F42-B39B-09811C69C5B4}"/>
              </a:ext>
            </a:extLst>
          </p:cNvPr>
          <p:cNvSpPr>
            <a:spLocks noGrp="1"/>
          </p:cNvSpPr>
          <p:nvPr>
            <p:ph sz="half" idx="2"/>
          </p:nvPr>
        </p:nvSpPr>
        <p:spPr>
          <a:xfrm>
            <a:off x="1109860" y="4267200"/>
            <a:ext cx="8023920" cy="1981200"/>
          </a:xfrm>
        </p:spPr>
        <p:txBody>
          <a:bodyPr/>
          <a:lstStyle/>
          <a:p>
            <a:r>
              <a:rPr lang="pl-PL" sz="2400" b="1" dirty="0">
                <a:solidFill>
                  <a:srgbClr val="414141"/>
                </a:solidFill>
                <a:latin typeface="Arial" panose="020B0604020202020204" pitchFamily="34" charset="0"/>
                <a:ea typeface="Times New Roman" panose="02020603050405020304" pitchFamily="18" charset="0"/>
              </a:rPr>
              <a:t>Konfigurowanie ekranu : Odległość między ekranem a użytkownikiem powinna wynosić 60–80 cm. Upewnij się, że ekran jest lekko pochylony, a kontrast jest odpowiedni. </a:t>
            </a:r>
            <a:endParaRPr lang="pl-PL" sz="2400" b="1" dirty="0"/>
          </a:p>
        </p:txBody>
      </p:sp>
      <p:sp>
        <p:nvSpPr>
          <p:cNvPr id="5" name="Symbol zastępczy numeru slajdu 4">
            <a:extLst>
              <a:ext uri="{FF2B5EF4-FFF2-40B4-BE49-F238E27FC236}">
                <a16:creationId xmlns:a16="http://schemas.microsoft.com/office/drawing/2014/main" id="{4340C875-CF89-46C6-B8FF-700719A577B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41821E-9F01-45AD-8994-7D86036A07E7}"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67</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3">
            <a:extLst>
              <a:ext uri="{FF2B5EF4-FFF2-40B4-BE49-F238E27FC236}">
                <a16:creationId xmlns:a16="http://schemas.microsoft.com/office/drawing/2014/main" id="{CB99F163-A727-4AB1-96C3-7117D05F6552}"/>
              </a:ext>
            </a:extLst>
          </p:cNvPr>
          <p:cNvSpPr>
            <a:spLocks noGrp="1" noChangeArrowheads="1"/>
          </p:cNvSpPr>
          <p:nvPr>
            <p:ph type="body" sz="half" idx="1"/>
          </p:nvPr>
        </p:nvSpPr>
        <p:spPr>
          <a:xfrm>
            <a:off x="1059542" y="1905000"/>
            <a:ext cx="7398658" cy="1905000"/>
          </a:xfrm>
          <a:solidFill>
            <a:srgbClr val="CCFFCC"/>
          </a:solidFill>
        </p:spPr>
        <p:txBody>
          <a:bodyPr/>
          <a:lstStyle/>
          <a:p>
            <a:r>
              <a:rPr lang="pl-PL" sz="2400" b="1" dirty="0">
                <a:solidFill>
                  <a:srgbClr val="414141"/>
                </a:solidFill>
                <a:latin typeface="Arial" panose="020B0604020202020204" pitchFamily="34" charset="0"/>
                <a:ea typeface="Times New Roman" panose="02020603050405020304" pitchFamily="18" charset="0"/>
              </a:rPr>
              <a:t>Mikroklimat w pracy : Powinna pasować nie tylko atmosfera pracy między kolegami - także temperatura pokojowa! Wilgotność powinna wynosić 40–60%, a temperatura 21–22 ° C.</a:t>
            </a:r>
            <a:endParaRPr lang="pl-PL" sz="2400" b="1" dirty="0"/>
          </a:p>
        </p:txBody>
      </p:sp>
      <p:pic>
        <p:nvPicPr>
          <p:cNvPr id="8" name="Obraz 7" descr="środowisko pracy">
            <a:hlinkClick r:id="rId2" tooltip="&quot;środowisko pracy&quot;"/>
            <a:extLst>
              <a:ext uri="{FF2B5EF4-FFF2-40B4-BE49-F238E27FC236}">
                <a16:creationId xmlns:a16="http://schemas.microsoft.com/office/drawing/2014/main" id="{6C7DA349-8A1B-4122-8B7E-A4424413F03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2609850"/>
            <a:ext cx="571500" cy="571500"/>
          </a:xfrm>
          <a:prstGeom prst="rect">
            <a:avLst/>
          </a:prstGeom>
          <a:noFill/>
          <a:ln>
            <a:noFill/>
          </a:ln>
        </p:spPr>
      </p:pic>
      <p:pic>
        <p:nvPicPr>
          <p:cNvPr id="11" name="Obraz 10" descr="Ergonomiczny ekran">
            <a:hlinkClick r:id="rId4" tooltip="&quot;Ergonomiczny ekran&quot;"/>
            <a:extLst>
              <a:ext uri="{FF2B5EF4-FFF2-40B4-BE49-F238E27FC236}">
                <a16:creationId xmlns:a16="http://schemas.microsoft.com/office/drawing/2014/main" id="{116479E3-32D4-4454-BC9E-510666D0D3D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4972050"/>
            <a:ext cx="571500" cy="571500"/>
          </a:xfrm>
          <a:prstGeom prst="rect">
            <a:avLst/>
          </a:prstGeom>
          <a:noFill/>
          <a:ln>
            <a:noFill/>
          </a:ln>
        </p:spPr>
      </p:pic>
    </p:spTree>
    <p:extLst>
      <p:ext uri="{BB962C8B-B14F-4D97-AF65-F5344CB8AC3E}">
        <p14:creationId xmlns:p14="http://schemas.microsoft.com/office/powerpoint/2010/main" val="17230935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685892-A471-436F-8DDD-56B43551508A}"/>
              </a:ext>
            </a:extLst>
          </p:cNvPr>
          <p:cNvSpPr>
            <a:spLocks noGrp="1"/>
          </p:cNvSpPr>
          <p:nvPr>
            <p:ph type="title"/>
          </p:nvPr>
        </p:nvSpPr>
        <p:spPr>
          <a:xfrm>
            <a:off x="0" y="609600"/>
            <a:ext cx="9144000" cy="1143000"/>
          </a:xfrm>
          <a:solidFill>
            <a:srgbClr val="ABE9FF"/>
          </a:solidFill>
        </p:spPr>
        <p:txBody>
          <a:bodyPr/>
          <a:lstStyle/>
          <a:p>
            <a:r>
              <a:rPr lang="pl-PL" b="1" dirty="0"/>
              <a:t>ZASADY ORGANIZACJI </a:t>
            </a:r>
            <a:br>
              <a:rPr lang="pl-PL" b="1" dirty="0"/>
            </a:br>
            <a:r>
              <a:rPr lang="pl-PL" b="1" dirty="0"/>
              <a:t>PRACY Z LAPTOPEM </a:t>
            </a:r>
            <a:endParaRPr lang="pl-PL" dirty="0"/>
          </a:p>
        </p:txBody>
      </p:sp>
      <p:sp>
        <p:nvSpPr>
          <p:cNvPr id="4" name="Symbol zastępczy zawartości 3">
            <a:extLst>
              <a:ext uri="{FF2B5EF4-FFF2-40B4-BE49-F238E27FC236}">
                <a16:creationId xmlns:a16="http://schemas.microsoft.com/office/drawing/2014/main" id="{C4F5FA22-E711-4F42-B39B-09811C69C5B4}"/>
              </a:ext>
            </a:extLst>
          </p:cNvPr>
          <p:cNvSpPr>
            <a:spLocks noGrp="1"/>
          </p:cNvSpPr>
          <p:nvPr>
            <p:ph sz="half" idx="2"/>
          </p:nvPr>
        </p:nvSpPr>
        <p:spPr>
          <a:xfrm>
            <a:off x="1109860" y="4267200"/>
            <a:ext cx="8023920" cy="1981200"/>
          </a:xfrm>
        </p:spPr>
        <p:txBody>
          <a:bodyPr/>
          <a:lstStyle/>
          <a:p>
            <a:r>
              <a:rPr lang="pl-PL" sz="2400" b="1" dirty="0">
                <a:solidFill>
                  <a:srgbClr val="414141"/>
                </a:solidFill>
                <a:latin typeface="Arial" panose="020B0604020202020204" pitchFamily="34" charset="0"/>
                <a:ea typeface="Times New Roman" panose="02020603050405020304" pitchFamily="18" charset="0"/>
              </a:rPr>
              <a:t>Hałas . To powinno być max. 55 </a:t>
            </a:r>
            <a:r>
              <a:rPr lang="pl-PL" sz="2400" b="1" dirty="0" err="1">
                <a:solidFill>
                  <a:srgbClr val="414141"/>
                </a:solidFill>
                <a:latin typeface="Arial" panose="020B0604020202020204" pitchFamily="34" charset="0"/>
                <a:ea typeface="Times New Roman" panose="02020603050405020304" pitchFamily="18" charset="0"/>
              </a:rPr>
              <a:t>db</a:t>
            </a:r>
            <a:r>
              <a:rPr lang="pl-PL" sz="2400" b="1" dirty="0">
                <a:solidFill>
                  <a:srgbClr val="414141"/>
                </a:solidFill>
                <a:latin typeface="Arial" panose="020B0604020202020204" pitchFamily="34" charset="0"/>
                <a:ea typeface="Times New Roman" panose="02020603050405020304" pitchFamily="18" charset="0"/>
              </a:rPr>
              <a:t> (A). Przegrody lub duże rośliny mogą tłumić hałas w pomieszczeniu.</a:t>
            </a:r>
            <a:endParaRPr lang="pl-PL" sz="2400" b="1" dirty="0"/>
          </a:p>
        </p:txBody>
      </p:sp>
      <p:sp>
        <p:nvSpPr>
          <p:cNvPr id="5" name="Symbol zastępczy numeru slajdu 4">
            <a:extLst>
              <a:ext uri="{FF2B5EF4-FFF2-40B4-BE49-F238E27FC236}">
                <a16:creationId xmlns:a16="http://schemas.microsoft.com/office/drawing/2014/main" id="{4340C875-CF89-46C6-B8FF-700719A577B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41821E-9F01-45AD-8994-7D86036A07E7}"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68</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3">
            <a:extLst>
              <a:ext uri="{FF2B5EF4-FFF2-40B4-BE49-F238E27FC236}">
                <a16:creationId xmlns:a16="http://schemas.microsoft.com/office/drawing/2014/main" id="{CB99F163-A727-4AB1-96C3-7117D05F6552}"/>
              </a:ext>
            </a:extLst>
          </p:cNvPr>
          <p:cNvSpPr>
            <a:spLocks noGrp="1" noChangeArrowheads="1"/>
          </p:cNvSpPr>
          <p:nvPr>
            <p:ph type="body" sz="half" idx="1"/>
          </p:nvPr>
        </p:nvSpPr>
        <p:spPr>
          <a:xfrm>
            <a:off x="1285045" y="1828800"/>
            <a:ext cx="7874148" cy="1905000"/>
          </a:xfrm>
          <a:solidFill>
            <a:srgbClr val="CCFFCC"/>
          </a:solidFill>
        </p:spPr>
        <p:txBody>
          <a:bodyPr/>
          <a:lstStyle/>
          <a:p>
            <a:r>
              <a:rPr lang="pl-PL" sz="2400" b="1" dirty="0">
                <a:solidFill>
                  <a:srgbClr val="414141"/>
                </a:solidFill>
                <a:latin typeface="Arial" panose="020B0604020202020204" pitchFamily="34" charset="0"/>
                <a:ea typeface="Times New Roman" panose="02020603050405020304" pitchFamily="18" charset="0"/>
              </a:rPr>
              <a:t>Położenie klawiatury : Podparcie dłoni na klawiaturze powinno być rozluźnione, zwracając uwagę na podparcie dłoni. W razie potrzeby skorzystaj z pomocy takiej jak podpórka do piłki.</a:t>
            </a:r>
            <a:endParaRPr lang="pl-PL" sz="2400" b="1" dirty="0"/>
          </a:p>
        </p:txBody>
      </p:sp>
      <p:pic>
        <p:nvPicPr>
          <p:cNvPr id="9" name="Obraz 8" descr="Ergonomiczna klawiatura">
            <a:hlinkClick r:id="rId2" tooltip="&quot;Ergonomiczna klawiatura&quot;"/>
            <a:extLst>
              <a:ext uri="{FF2B5EF4-FFF2-40B4-BE49-F238E27FC236}">
                <a16:creationId xmlns:a16="http://schemas.microsoft.com/office/drawing/2014/main" id="{76CD169C-F15A-4104-ABB3-14D39C68A3C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2438400"/>
            <a:ext cx="571500" cy="571500"/>
          </a:xfrm>
          <a:prstGeom prst="rect">
            <a:avLst/>
          </a:prstGeom>
          <a:noFill/>
          <a:ln>
            <a:noFill/>
          </a:ln>
        </p:spPr>
      </p:pic>
      <p:pic>
        <p:nvPicPr>
          <p:cNvPr id="10" name="Obraz 9" descr="Redukcja hałasu w miejscu pracy">
            <a:hlinkClick r:id="rId4" tooltip="&quot;Redukcja hałasu w miejscu pracy&quot;"/>
            <a:extLst>
              <a:ext uri="{FF2B5EF4-FFF2-40B4-BE49-F238E27FC236}">
                <a16:creationId xmlns:a16="http://schemas.microsoft.com/office/drawing/2014/main" id="{6A7E1069-D22C-4D1F-A022-7C9DA07E60C6}"/>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07401" y="4972050"/>
            <a:ext cx="571500" cy="571500"/>
          </a:xfrm>
          <a:prstGeom prst="rect">
            <a:avLst/>
          </a:prstGeom>
          <a:noFill/>
          <a:ln>
            <a:noFill/>
          </a:ln>
        </p:spPr>
      </p:pic>
    </p:spTree>
    <p:extLst>
      <p:ext uri="{BB962C8B-B14F-4D97-AF65-F5344CB8AC3E}">
        <p14:creationId xmlns:p14="http://schemas.microsoft.com/office/powerpoint/2010/main" val="35488819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685892-A471-436F-8DDD-56B43551508A}"/>
              </a:ext>
            </a:extLst>
          </p:cNvPr>
          <p:cNvSpPr>
            <a:spLocks noGrp="1"/>
          </p:cNvSpPr>
          <p:nvPr>
            <p:ph type="title"/>
          </p:nvPr>
        </p:nvSpPr>
        <p:spPr>
          <a:xfrm>
            <a:off x="0" y="609600"/>
            <a:ext cx="9144000" cy="1143000"/>
          </a:xfrm>
          <a:solidFill>
            <a:srgbClr val="ABE9FF"/>
          </a:solidFill>
        </p:spPr>
        <p:txBody>
          <a:bodyPr/>
          <a:lstStyle/>
          <a:p>
            <a:r>
              <a:rPr lang="pl-PL" b="1" dirty="0"/>
              <a:t>ZASADY ORGANIZACJI </a:t>
            </a:r>
            <a:br>
              <a:rPr lang="pl-PL" b="1" dirty="0"/>
            </a:br>
            <a:r>
              <a:rPr lang="pl-PL" b="1" dirty="0"/>
              <a:t>PRACY Z LAPTOPEM </a:t>
            </a:r>
            <a:endParaRPr lang="pl-PL" dirty="0"/>
          </a:p>
        </p:txBody>
      </p:sp>
      <p:sp>
        <p:nvSpPr>
          <p:cNvPr id="4" name="Symbol zastępczy zawartości 3">
            <a:extLst>
              <a:ext uri="{FF2B5EF4-FFF2-40B4-BE49-F238E27FC236}">
                <a16:creationId xmlns:a16="http://schemas.microsoft.com/office/drawing/2014/main" id="{C4F5FA22-E711-4F42-B39B-09811C69C5B4}"/>
              </a:ext>
            </a:extLst>
          </p:cNvPr>
          <p:cNvSpPr>
            <a:spLocks noGrp="1"/>
          </p:cNvSpPr>
          <p:nvPr>
            <p:ph sz="half" idx="2"/>
          </p:nvPr>
        </p:nvSpPr>
        <p:spPr>
          <a:xfrm>
            <a:off x="1017432" y="4267200"/>
            <a:ext cx="8023920" cy="1682080"/>
          </a:xfrm>
        </p:spPr>
        <p:txBody>
          <a:bodyPr/>
          <a:lstStyle/>
          <a:p>
            <a:r>
              <a:rPr lang="pl-PL" sz="2400" b="1" dirty="0">
                <a:solidFill>
                  <a:srgbClr val="414141"/>
                </a:solidFill>
                <a:latin typeface="Arial" panose="020B0604020202020204" pitchFamily="34" charset="0"/>
                <a:ea typeface="Times New Roman" panose="02020603050405020304" pitchFamily="18" charset="0"/>
              </a:rPr>
              <a:t>Schludne powierzchnie robocze. Rozumie się przez to, że na biurku nie ma ogólnego zgłoszenia i że niepotrzebnych przedmiotów nie należy odkładać.</a:t>
            </a:r>
            <a:endParaRPr lang="pl-PL" sz="2400" b="1" dirty="0"/>
          </a:p>
        </p:txBody>
      </p:sp>
      <p:sp>
        <p:nvSpPr>
          <p:cNvPr id="5" name="Symbol zastępczy numeru slajdu 4">
            <a:extLst>
              <a:ext uri="{FF2B5EF4-FFF2-40B4-BE49-F238E27FC236}">
                <a16:creationId xmlns:a16="http://schemas.microsoft.com/office/drawing/2014/main" id="{4340C875-CF89-46C6-B8FF-700719A577BD}"/>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0941821E-9F01-45AD-8994-7D86036A07E7}"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69</a:t>
            </a:fld>
            <a:endParaRPr kumimoji="0" lang="pl-PL" sz="14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6" name="Rectangle 3">
            <a:extLst>
              <a:ext uri="{FF2B5EF4-FFF2-40B4-BE49-F238E27FC236}">
                <a16:creationId xmlns:a16="http://schemas.microsoft.com/office/drawing/2014/main" id="{CB99F163-A727-4AB1-96C3-7117D05F6552}"/>
              </a:ext>
            </a:extLst>
          </p:cNvPr>
          <p:cNvSpPr>
            <a:spLocks noGrp="1" noChangeArrowheads="1"/>
          </p:cNvSpPr>
          <p:nvPr>
            <p:ph type="body" sz="half" idx="1"/>
          </p:nvPr>
        </p:nvSpPr>
        <p:spPr>
          <a:xfrm>
            <a:off x="899592" y="1828800"/>
            <a:ext cx="8259601" cy="1905000"/>
          </a:xfrm>
          <a:solidFill>
            <a:srgbClr val="CCFFCC"/>
          </a:solidFill>
        </p:spPr>
        <p:txBody>
          <a:bodyPr/>
          <a:lstStyle/>
          <a:p>
            <a:r>
              <a:rPr lang="pl-PL" sz="2400" b="1" dirty="0">
                <a:solidFill>
                  <a:srgbClr val="414141"/>
                </a:solidFill>
                <a:latin typeface="Arial" panose="020B0604020202020204" pitchFamily="34" charset="0"/>
                <a:ea typeface="Times New Roman" panose="02020603050405020304" pitchFamily="18" charset="0"/>
              </a:rPr>
              <a:t>Wybór koloru lub projektu ścian : efekt kolorów jest znany. Niebieski uspokaja i pomaga w procesie myślenia, czerwony stymuluje i pomaga w procesach decyzyjnych. Istotna jest nie jasność ściany, ale „właściwy” wybór kolorów. </a:t>
            </a:r>
            <a:endParaRPr lang="pl-PL" sz="2400" b="1" dirty="0"/>
          </a:p>
        </p:txBody>
      </p:sp>
      <p:pic>
        <p:nvPicPr>
          <p:cNvPr id="8" name="Obraz 7" descr="Wybór koloru w miejscu pracy">
            <a:hlinkClick r:id="rId2" tooltip="&quot;Wybór koloru w miejscu pracy&quot;"/>
            <a:extLst>
              <a:ext uri="{FF2B5EF4-FFF2-40B4-BE49-F238E27FC236}">
                <a16:creationId xmlns:a16="http://schemas.microsoft.com/office/drawing/2014/main" id="{B7038A05-BFF6-4A9A-BA28-7A26A25F132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2438400"/>
            <a:ext cx="571500" cy="571500"/>
          </a:xfrm>
          <a:prstGeom prst="rect">
            <a:avLst/>
          </a:prstGeom>
          <a:noFill/>
          <a:ln>
            <a:noFill/>
          </a:ln>
        </p:spPr>
      </p:pic>
      <p:pic>
        <p:nvPicPr>
          <p:cNvPr id="11" name="Obraz 10" descr="Zamów w miejscu pracy">
            <a:hlinkClick r:id="rId4" tooltip="&quot;Zamów w miejscu pracy&quot;"/>
            <a:extLst>
              <a:ext uri="{FF2B5EF4-FFF2-40B4-BE49-F238E27FC236}">
                <a16:creationId xmlns:a16="http://schemas.microsoft.com/office/drawing/2014/main" id="{67174F7D-21AE-4DB3-A5FC-CF47C4D0D27C}"/>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69292" y="4972050"/>
            <a:ext cx="571500" cy="571500"/>
          </a:xfrm>
          <a:prstGeom prst="rect">
            <a:avLst/>
          </a:prstGeom>
          <a:noFill/>
          <a:ln>
            <a:noFill/>
          </a:ln>
        </p:spPr>
      </p:pic>
    </p:spTree>
    <p:extLst>
      <p:ext uri="{BB962C8B-B14F-4D97-AF65-F5344CB8AC3E}">
        <p14:creationId xmlns:p14="http://schemas.microsoft.com/office/powerpoint/2010/main" val="664985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063EB80C-5A74-4775-ADD9-32B063F7CA72}" type="slidenum">
              <a:rPr lang="pl-PL"/>
              <a:pPr/>
              <a:t>7</a:t>
            </a:fld>
            <a:endParaRPr lang="pl-PL"/>
          </a:p>
        </p:txBody>
      </p:sp>
      <p:sp>
        <p:nvSpPr>
          <p:cNvPr id="57346" name="Rectangle 2"/>
          <p:cNvSpPr>
            <a:spLocks noGrp="1" noChangeArrowheads="1"/>
          </p:cNvSpPr>
          <p:nvPr>
            <p:ph type="title"/>
          </p:nvPr>
        </p:nvSpPr>
        <p:spPr>
          <a:xfrm>
            <a:off x="0" y="350837"/>
            <a:ext cx="9144000" cy="1141417"/>
          </a:xfrm>
          <a:solidFill>
            <a:srgbClr val="FFFF99"/>
          </a:solidFill>
        </p:spPr>
        <p:txBody>
          <a:bodyPr/>
          <a:lstStyle/>
          <a:p>
            <a:r>
              <a:rPr lang="pl-PL" sz="4000" b="1" dirty="0"/>
              <a:t>NIEAKCEPTOWALNE </a:t>
            </a:r>
            <a:br>
              <a:rPr lang="pl-PL" sz="4000" b="1" dirty="0"/>
            </a:br>
            <a:r>
              <a:rPr lang="pl-PL" sz="4000" b="1" dirty="0"/>
              <a:t>WARTOŚCI SIŁ</a:t>
            </a:r>
          </a:p>
        </p:txBody>
      </p:sp>
      <p:sp>
        <p:nvSpPr>
          <p:cNvPr id="57347" name="Rectangle 3"/>
          <p:cNvSpPr>
            <a:spLocks noGrp="1" noChangeArrowheads="1"/>
          </p:cNvSpPr>
          <p:nvPr>
            <p:ph type="body" idx="1"/>
          </p:nvPr>
        </p:nvSpPr>
        <p:spPr>
          <a:xfrm>
            <a:off x="395290" y="1773240"/>
            <a:ext cx="8569325" cy="4327525"/>
          </a:xfrm>
          <a:solidFill>
            <a:srgbClr val="CCFFCC"/>
          </a:solidFill>
        </p:spPr>
        <p:txBody>
          <a:bodyPr/>
          <a:lstStyle/>
          <a:p>
            <a:pPr>
              <a:lnSpc>
                <a:spcPct val="90000"/>
              </a:lnSpc>
            </a:pPr>
            <a:r>
              <a:rPr lang="pl-PL" sz="2800" b="1" dirty="0"/>
              <a:t>ciężaru, </a:t>
            </a:r>
          </a:p>
          <a:p>
            <a:pPr>
              <a:lnSpc>
                <a:spcPct val="90000"/>
              </a:lnSpc>
            </a:pPr>
            <a:r>
              <a:rPr lang="pl-PL" sz="2800" b="1" dirty="0"/>
              <a:t>kształtu, </a:t>
            </a:r>
          </a:p>
          <a:p>
            <a:pPr>
              <a:lnSpc>
                <a:spcPct val="90000"/>
              </a:lnSpc>
            </a:pPr>
            <a:r>
              <a:rPr lang="pl-PL" sz="2800" b="1" dirty="0"/>
              <a:t>rozłożenia masy, </a:t>
            </a:r>
          </a:p>
          <a:p>
            <a:pPr>
              <a:lnSpc>
                <a:spcPct val="90000"/>
              </a:lnSpc>
            </a:pPr>
            <a:r>
              <a:rPr lang="pl-PL" sz="2800" b="1" dirty="0"/>
              <a:t>położenia przenoszonego obiektu, </a:t>
            </a:r>
          </a:p>
          <a:p>
            <a:pPr>
              <a:lnSpc>
                <a:spcPct val="90000"/>
              </a:lnSpc>
            </a:pPr>
            <a:r>
              <a:rPr lang="pl-PL" sz="2800" b="1" dirty="0"/>
              <a:t>rodzaju chwytu, </a:t>
            </a:r>
          </a:p>
          <a:p>
            <a:pPr>
              <a:lnSpc>
                <a:spcPct val="90000"/>
              </a:lnSpc>
            </a:pPr>
            <a:r>
              <a:rPr lang="pl-PL" sz="2800" b="1" dirty="0"/>
              <a:t>zajmowanej pozycji ciała, </a:t>
            </a:r>
          </a:p>
          <a:p>
            <a:pPr>
              <a:lnSpc>
                <a:spcPct val="90000"/>
              </a:lnSpc>
            </a:pPr>
            <a:r>
              <a:rPr lang="pl-PL" sz="2800" b="1" dirty="0"/>
              <a:t>rodzaju wykonywanej czynności,</a:t>
            </a:r>
          </a:p>
          <a:p>
            <a:pPr>
              <a:lnSpc>
                <a:spcPct val="90000"/>
              </a:lnSpc>
            </a:pPr>
            <a:r>
              <a:rPr lang="pl-PL" sz="2800" b="1" dirty="0"/>
              <a:t>prędkości wykonywanych ruchów, </a:t>
            </a:r>
          </a:p>
          <a:p>
            <a:pPr>
              <a:lnSpc>
                <a:spcPct val="90000"/>
              </a:lnSpc>
            </a:pPr>
            <a:r>
              <a:rPr lang="pl-PL" sz="2800" b="1" dirty="0"/>
              <a:t>czasu trwania zadania.</a:t>
            </a:r>
            <a:endParaRPr lang="pl-PL" sz="2800" dirty="0"/>
          </a:p>
        </p:txBody>
      </p:sp>
      <p:pic>
        <p:nvPicPr>
          <p:cNvPr id="57348" name="Picture 4" descr="j0293570"/>
          <p:cNvPicPr>
            <a:picLocks noChangeAspect="1" noChangeArrowheads="1"/>
          </p:cNvPicPr>
          <p:nvPr/>
        </p:nvPicPr>
        <p:blipFill>
          <a:blip r:embed="rId3" cstate="print"/>
          <a:srcRect/>
          <a:stretch>
            <a:fillRect/>
          </a:stretch>
        </p:blipFill>
        <p:spPr bwMode="auto">
          <a:xfrm>
            <a:off x="6877052" y="1844675"/>
            <a:ext cx="2016125" cy="1758950"/>
          </a:xfrm>
          <a:prstGeom prst="rect">
            <a:avLst/>
          </a:prstGeom>
          <a:noFill/>
        </p:spPr>
      </p:pic>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9EEC38-7B2E-4D09-A04C-F14714407F5B}"/>
              </a:ext>
            </a:extLst>
          </p:cNvPr>
          <p:cNvSpPr>
            <a:spLocks noGrp="1"/>
          </p:cNvSpPr>
          <p:nvPr>
            <p:ph type="title"/>
          </p:nvPr>
        </p:nvSpPr>
        <p:spPr>
          <a:xfrm>
            <a:off x="0" y="274638"/>
            <a:ext cx="9144000" cy="1143000"/>
          </a:xfrm>
          <a:solidFill>
            <a:srgbClr val="ABE9FF"/>
          </a:solidFill>
        </p:spPr>
        <p:txBody>
          <a:bodyPr/>
          <a:lstStyle/>
          <a:p>
            <a:r>
              <a:rPr lang="pl-PL" b="1" dirty="0"/>
              <a:t>SKUTKI DŁUGOTRWAŁEJ PRACY Z LAPTOPEM DLA OCZU </a:t>
            </a:r>
          </a:p>
        </p:txBody>
      </p:sp>
      <p:sp>
        <p:nvSpPr>
          <p:cNvPr id="4" name="Symbol zastępczy zawartości 3">
            <a:extLst>
              <a:ext uri="{FF2B5EF4-FFF2-40B4-BE49-F238E27FC236}">
                <a16:creationId xmlns:a16="http://schemas.microsoft.com/office/drawing/2014/main" id="{F6338260-637A-4C9D-87CE-729116D08018}"/>
              </a:ext>
            </a:extLst>
          </p:cNvPr>
          <p:cNvSpPr>
            <a:spLocks noGrp="1"/>
          </p:cNvSpPr>
          <p:nvPr>
            <p:ph sz="half" idx="2"/>
          </p:nvPr>
        </p:nvSpPr>
        <p:spPr>
          <a:xfrm>
            <a:off x="-13772" y="1747218"/>
            <a:ext cx="3779912" cy="4501182"/>
          </a:xfrm>
        </p:spPr>
        <p:txBody>
          <a:bodyPr/>
          <a:lstStyle/>
          <a:p>
            <a:pPr lvl="0">
              <a:lnSpc>
                <a:spcPct val="150000"/>
              </a:lnSpc>
              <a:spcAft>
                <a:spcPts val="0"/>
              </a:spcAft>
              <a:buFont typeface="Arial" panose="020B0604020202020204" pitchFamily="34" charset="0"/>
              <a:buChar char="•"/>
            </a:pPr>
            <a:r>
              <a:rPr lang="pl-PL" sz="2000" b="1" dirty="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Bóle głowy</a:t>
            </a:r>
            <a:endParaRPr lang="pl-PL" sz="2000" b="1" dirty="0">
              <a:ea typeface="Calibri" panose="020F0502020204030204" pitchFamily="34" charset="0"/>
              <a:cs typeface="Times New Roman" panose="02020603050405020304" pitchFamily="18" charset="0"/>
            </a:endParaRPr>
          </a:p>
          <a:p>
            <a:pPr lvl="0">
              <a:lnSpc>
                <a:spcPct val="150000"/>
              </a:lnSpc>
              <a:spcAft>
                <a:spcPts val="0"/>
              </a:spcAft>
              <a:buFont typeface="Arial" panose="020B0604020202020204" pitchFamily="34" charset="0"/>
              <a:buChar char="•"/>
            </a:pPr>
            <a:r>
              <a:rPr lang="pl-PL" sz="2000" b="1" dirty="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Suche oczy</a:t>
            </a:r>
            <a:endParaRPr lang="pl-PL" sz="2000" b="1" dirty="0">
              <a:ea typeface="Calibri" panose="020F0502020204030204" pitchFamily="34" charset="0"/>
              <a:cs typeface="Times New Roman" panose="02020603050405020304" pitchFamily="18" charset="0"/>
            </a:endParaRPr>
          </a:p>
          <a:p>
            <a:pPr lvl="0">
              <a:lnSpc>
                <a:spcPct val="150000"/>
              </a:lnSpc>
              <a:spcAft>
                <a:spcPts val="0"/>
              </a:spcAft>
              <a:buFont typeface="Arial" panose="020B0604020202020204" pitchFamily="34" charset="0"/>
              <a:buChar char="•"/>
            </a:pPr>
            <a:r>
              <a:rPr lang="pl-PL" sz="2000" b="1" dirty="0">
                <a:ea typeface="Times New Roman" panose="02020603050405020304" pitchFamily="18" charset="0"/>
                <a:cs typeface="Times New Roman" panose="02020603050405020304" pitchFamily="18" charset="0"/>
              </a:rPr>
              <a:t>Podwójne widzenie</a:t>
            </a:r>
            <a:endParaRPr lang="pl-PL" sz="2000" b="1" dirty="0">
              <a:ea typeface="Calibri" panose="020F0502020204030204" pitchFamily="34" charset="0"/>
              <a:cs typeface="Times New Roman" panose="02020603050405020304" pitchFamily="18" charset="0"/>
            </a:endParaRPr>
          </a:p>
          <a:p>
            <a:pPr lvl="0">
              <a:lnSpc>
                <a:spcPct val="150000"/>
              </a:lnSpc>
              <a:spcAft>
                <a:spcPts val="0"/>
              </a:spcAft>
              <a:buFont typeface="Arial" panose="020B0604020202020204" pitchFamily="34" charset="0"/>
              <a:buChar char="•"/>
            </a:pPr>
            <a:r>
              <a:rPr lang="pl-PL" sz="2000" b="1" dirty="0">
                <a:ea typeface="Times New Roman" panose="02020603050405020304" pitchFamily="18" charset="0"/>
                <a:cs typeface="Times New Roman" panose="02020603050405020304" pitchFamily="18" charset="0"/>
              </a:rPr>
              <a:t>Zmniejszona </a:t>
            </a:r>
            <a:r>
              <a:rPr lang="pl-PL" sz="2000" b="1" dirty="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wydajność</a:t>
            </a:r>
            <a:endParaRPr lang="pl-PL" sz="2000" b="1" dirty="0">
              <a:ea typeface="Calibri" panose="020F0502020204030204" pitchFamily="34" charset="0"/>
              <a:cs typeface="Times New Roman" panose="02020603050405020304" pitchFamily="18" charset="0"/>
            </a:endParaRPr>
          </a:p>
          <a:p>
            <a:pPr>
              <a:lnSpc>
                <a:spcPct val="150000"/>
              </a:lnSpc>
              <a:spcAft>
                <a:spcPts val="0"/>
              </a:spcAft>
              <a:buFont typeface="Arial" panose="020B0604020202020204" pitchFamily="34" charset="0"/>
              <a:buChar char="•"/>
            </a:pPr>
            <a:r>
              <a:rPr lang="pl-PL" sz="2000" b="1" dirty="0">
                <a:ea typeface="Times New Roman" panose="02020603050405020304" pitchFamily="18" charset="0"/>
                <a:cs typeface="Times New Roman" panose="02020603050405020304" pitchFamily="18" charset="0"/>
              </a:rPr>
              <a:t>Zaczerwienione oczy</a:t>
            </a:r>
            <a:endParaRPr lang="pl-PL" sz="2000" b="1" dirty="0">
              <a:ea typeface="Calibri" panose="020F0502020204030204" pitchFamily="34" charset="0"/>
              <a:cs typeface="Times New Roman" panose="02020603050405020304" pitchFamily="18" charset="0"/>
            </a:endParaRPr>
          </a:p>
          <a:p>
            <a:pPr lvl="0">
              <a:lnSpc>
                <a:spcPct val="150000"/>
              </a:lnSpc>
              <a:spcAft>
                <a:spcPts val="0"/>
              </a:spcAft>
              <a:buFont typeface="Arial" panose="020B0604020202020204" pitchFamily="34" charset="0"/>
              <a:buChar char="•"/>
            </a:pPr>
            <a:r>
              <a:rPr lang="pl-PL" sz="2000" b="1" u="sng" dirty="0">
                <a:ea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Zmęczenie</a:t>
            </a:r>
            <a:endParaRPr lang="pl-PL" sz="2000" b="1" u="sng" dirty="0">
              <a:ea typeface="Calibri" panose="020F0502020204030204" pitchFamily="34" charset="0"/>
              <a:cs typeface="Times New Roman" panose="02020603050405020304" pitchFamily="18" charset="0"/>
            </a:endParaRPr>
          </a:p>
          <a:p>
            <a:pPr lvl="0">
              <a:lnSpc>
                <a:spcPct val="150000"/>
              </a:lnSpc>
              <a:buFont typeface="Arial" panose="020B0604020202020204" pitchFamily="34" charset="0"/>
              <a:buChar char="•"/>
            </a:pPr>
            <a:r>
              <a:rPr lang="pl-PL" sz="2000" b="1" dirty="0"/>
              <a:t>Niewyraźne widzenie</a:t>
            </a:r>
          </a:p>
          <a:p>
            <a:pPr lvl="0">
              <a:lnSpc>
                <a:spcPct val="150000"/>
              </a:lnSpc>
              <a:buFont typeface="Arial" panose="020B0604020202020204" pitchFamily="34" charset="0"/>
              <a:buChar char="•"/>
            </a:pPr>
            <a:r>
              <a:rPr lang="pl-PL" sz="2000" b="1" dirty="0"/>
              <a:t>Nudności i zawroty głowy</a:t>
            </a:r>
          </a:p>
          <a:p>
            <a:endParaRPr lang="pl-PL" dirty="0"/>
          </a:p>
        </p:txBody>
      </p:sp>
      <p:sp>
        <p:nvSpPr>
          <p:cNvPr id="6" name="Symbol zastępczy zawartości 5">
            <a:extLst>
              <a:ext uri="{FF2B5EF4-FFF2-40B4-BE49-F238E27FC236}">
                <a16:creationId xmlns:a16="http://schemas.microsoft.com/office/drawing/2014/main" id="{C5186DBA-9CAA-4F98-BED3-7B5D97FFD6CF}"/>
              </a:ext>
            </a:extLst>
          </p:cNvPr>
          <p:cNvSpPr>
            <a:spLocks noGrp="1"/>
          </p:cNvSpPr>
          <p:nvPr>
            <p:ph sz="quarter" idx="4"/>
          </p:nvPr>
        </p:nvSpPr>
        <p:spPr>
          <a:xfrm>
            <a:off x="3779912" y="1417638"/>
            <a:ext cx="5364088" cy="5287962"/>
          </a:xfrm>
        </p:spPr>
        <p:txBody>
          <a:bodyPr/>
          <a:lstStyle/>
          <a:p>
            <a:pPr>
              <a:lnSpc>
                <a:spcPct val="150000"/>
              </a:lnSpc>
            </a:pPr>
            <a:r>
              <a:rPr lang="pl-PL" sz="2000" b="1" dirty="0">
                <a:solidFill>
                  <a:srgbClr val="212A49"/>
                </a:solidFill>
                <a:latin typeface="Arial" panose="020B0604020202020204" pitchFamily="34" charset="0"/>
                <a:ea typeface="Calibri" panose="020F0502020204030204" pitchFamily="34" charset="0"/>
              </a:rPr>
              <a:t>Nie zapomnij mrugnąć oczami.</a:t>
            </a:r>
          </a:p>
          <a:p>
            <a:pPr>
              <a:lnSpc>
                <a:spcPct val="150000"/>
              </a:lnSpc>
            </a:pPr>
            <a:r>
              <a:rPr lang="pl-PL" sz="2000" b="1" dirty="0"/>
              <a:t>Użyj dobrego rozmiaru czcionki.</a:t>
            </a:r>
          </a:p>
          <a:p>
            <a:pPr>
              <a:lnSpc>
                <a:spcPct val="150000"/>
              </a:lnSpc>
            </a:pPr>
            <a:r>
              <a:rPr lang="pl-PL" sz="2000" b="1" dirty="0"/>
              <a:t>Zoptymalizowana stacja robocza.</a:t>
            </a:r>
          </a:p>
          <a:p>
            <a:pPr>
              <a:lnSpc>
                <a:spcPct val="150000"/>
              </a:lnSpc>
            </a:pPr>
            <a:r>
              <a:rPr lang="pl-PL" sz="2000" b="1" dirty="0"/>
              <a:t>Przyjemne oświetlenie w miejscu pracy.</a:t>
            </a:r>
          </a:p>
          <a:p>
            <a:pPr>
              <a:lnSpc>
                <a:spcPct val="150000"/>
              </a:lnSpc>
            </a:pPr>
            <a:r>
              <a:rPr lang="pl-PL" sz="2000" b="1" dirty="0"/>
              <a:t>Zamykaj oczy podczas myślenia.</a:t>
            </a:r>
          </a:p>
          <a:p>
            <a:pPr>
              <a:lnSpc>
                <a:spcPct val="150000"/>
              </a:lnSpc>
            </a:pPr>
            <a:r>
              <a:rPr lang="pl-PL" sz="2000" b="1" dirty="0"/>
              <a:t>Spójrz w dal na odległe punkty.</a:t>
            </a:r>
          </a:p>
          <a:p>
            <a:pPr>
              <a:lnSpc>
                <a:spcPct val="150000"/>
              </a:lnSpc>
            </a:pPr>
            <a:r>
              <a:rPr lang="pl-PL" sz="2000" b="1" dirty="0"/>
              <a:t>Użyj nawilżających kropli do oczu.</a:t>
            </a:r>
          </a:p>
          <a:p>
            <a:pPr>
              <a:lnSpc>
                <a:spcPct val="150000"/>
              </a:lnSpc>
            </a:pPr>
            <a:r>
              <a:rPr lang="pl-PL" sz="2000" b="1" dirty="0"/>
              <a:t>Pij wystarczająco dużo płynów.</a:t>
            </a:r>
          </a:p>
          <a:p>
            <a:pPr>
              <a:lnSpc>
                <a:spcPct val="150000"/>
              </a:lnSpc>
            </a:pPr>
            <a:r>
              <a:rPr lang="pl-PL" sz="2000" b="1" dirty="0"/>
              <a:t>Zdrowe witaminy dla oczu: A, B2, C i E.</a:t>
            </a:r>
          </a:p>
          <a:p>
            <a:pPr>
              <a:lnSpc>
                <a:spcPct val="150000"/>
              </a:lnSpc>
            </a:pPr>
            <a:r>
              <a:rPr lang="pl-PL" sz="2000" b="1" dirty="0"/>
              <a:t>Ciepłe kompresy na oczy.</a:t>
            </a:r>
            <a:endParaRPr lang="pl-PL" sz="2000" dirty="0"/>
          </a:p>
        </p:txBody>
      </p:sp>
      <p:sp>
        <p:nvSpPr>
          <p:cNvPr id="7" name="Symbol zastępczy numeru slajdu 6">
            <a:extLst>
              <a:ext uri="{FF2B5EF4-FFF2-40B4-BE49-F238E27FC236}">
                <a16:creationId xmlns:a16="http://schemas.microsoft.com/office/drawing/2014/main" id="{F6F00C73-D785-4517-A181-B74726F70BAF}"/>
              </a:ext>
            </a:extLst>
          </p:cNvPr>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564A0B46-20F4-4A8C-8185-F6C8FA33D5A3}" type="slidenum">
              <a:rPr kumimoji="0" lang="pl-PL" sz="14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9106972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6C138-0D74-4305-A8EE-64E75810C8F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530" name="Rectangle 2"/>
          <p:cNvSpPr>
            <a:spLocks noGrp="1" noChangeArrowheads="1"/>
          </p:cNvSpPr>
          <p:nvPr>
            <p:ph type="title"/>
          </p:nvPr>
        </p:nvSpPr>
        <p:spPr>
          <a:xfrm>
            <a:off x="0" y="609600"/>
            <a:ext cx="9144000" cy="1143000"/>
          </a:xfrm>
          <a:solidFill>
            <a:srgbClr val="CCFFFF"/>
          </a:solidFill>
        </p:spPr>
        <p:txBody>
          <a:bodyPr/>
          <a:lstStyle/>
          <a:p>
            <a:r>
              <a:rPr lang="pl-PL" b="1"/>
              <a:t>ZAGADNIENIA</a:t>
            </a:r>
          </a:p>
        </p:txBody>
      </p:sp>
      <p:sp>
        <p:nvSpPr>
          <p:cNvPr id="22531" name="Rectangle 3"/>
          <p:cNvSpPr>
            <a:spLocks noGrp="1" noChangeArrowheads="1"/>
          </p:cNvSpPr>
          <p:nvPr>
            <p:ph type="body" idx="1"/>
          </p:nvPr>
        </p:nvSpPr>
        <p:spPr>
          <a:xfrm>
            <a:off x="323850" y="2133600"/>
            <a:ext cx="8820150" cy="4319736"/>
          </a:xfrm>
          <a:solidFill>
            <a:srgbClr val="FFFF99"/>
          </a:solidFill>
        </p:spPr>
        <p:txBody>
          <a:bodyPr/>
          <a:lstStyle/>
          <a:p>
            <a:pPr>
              <a:lnSpc>
                <a:spcPct val="150000"/>
              </a:lnSpc>
            </a:pPr>
            <a:r>
              <a:rPr lang="pl-PL" sz="2800" b="1" dirty="0"/>
              <a:t>Istota fizjologii pracy</a:t>
            </a:r>
          </a:p>
          <a:p>
            <a:pPr>
              <a:lnSpc>
                <a:spcPct val="150000"/>
              </a:lnSpc>
            </a:pPr>
            <a:r>
              <a:rPr lang="pl-PL" sz="2800" b="1" dirty="0"/>
              <a:t>Zmiany w układach człowieka podczas pracy</a:t>
            </a:r>
          </a:p>
          <a:p>
            <a:pPr>
              <a:lnSpc>
                <a:spcPct val="150000"/>
              </a:lnSpc>
            </a:pPr>
            <a:r>
              <a:rPr lang="pl-PL" sz="2800" b="1" dirty="0"/>
              <a:t>Istota wydolności tlenowej</a:t>
            </a:r>
          </a:p>
          <a:p>
            <a:pPr>
              <a:lnSpc>
                <a:spcPct val="150000"/>
              </a:lnSpc>
            </a:pPr>
            <a:r>
              <a:rPr lang="pl-PL" sz="2800" b="1" dirty="0"/>
              <a:t>Zasady organizacji czasu przerw podczas pracy</a:t>
            </a:r>
          </a:p>
          <a:p>
            <a:pPr>
              <a:lnSpc>
                <a:spcPct val="150000"/>
              </a:lnSpc>
            </a:pPr>
            <a:r>
              <a:rPr lang="pl-PL" sz="2800" b="1" dirty="0"/>
              <a:t>Zasady organizacji pracy z laptopami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138579-AD49-4CB0-9962-3CF63C372429}"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1026"/>
          <p:cNvSpPr>
            <a:spLocks noGrp="1" noChangeArrowheads="1"/>
          </p:cNvSpPr>
          <p:nvPr>
            <p:ph type="title"/>
          </p:nvPr>
        </p:nvSpPr>
        <p:spPr>
          <a:xfrm>
            <a:off x="0" y="609600"/>
            <a:ext cx="9144000" cy="1143000"/>
          </a:xfrm>
          <a:solidFill>
            <a:srgbClr val="CCFFFF"/>
          </a:solidFill>
        </p:spPr>
        <p:txBody>
          <a:bodyPr/>
          <a:lstStyle/>
          <a:p>
            <a:r>
              <a:rPr lang="pl-PL" b="1"/>
              <a:t>BIBLIOGRAFIA</a:t>
            </a:r>
          </a:p>
        </p:txBody>
      </p:sp>
      <p:sp>
        <p:nvSpPr>
          <p:cNvPr id="23555" name="Rectangle 1027"/>
          <p:cNvSpPr>
            <a:spLocks noGrp="1" noChangeArrowheads="1"/>
          </p:cNvSpPr>
          <p:nvPr>
            <p:ph type="body" idx="1"/>
          </p:nvPr>
        </p:nvSpPr>
        <p:spPr>
          <a:xfrm>
            <a:off x="1" y="1763350"/>
            <a:ext cx="9143999" cy="5094650"/>
          </a:xfrm>
          <a:solidFill>
            <a:srgbClr val="FFFF99"/>
          </a:solidFill>
        </p:spPr>
        <p:txBody>
          <a:bodyPr/>
          <a:lstStyle/>
          <a:p>
            <a:r>
              <a:rPr lang="pl-PL" sz="2400" b="1" u="sng" dirty="0" err="1"/>
              <a:t>Andrynowska</a:t>
            </a:r>
            <a:r>
              <a:rPr lang="pl-PL" sz="2400" b="1" u="sng" dirty="0"/>
              <a:t> A.,</a:t>
            </a:r>
            <a:r>
              <a:rPr lang="pl-PL" sz="2400" b="1" u="sng" dirty="0" err="1"/>
              <a:t>Klonecki</a:t>
            </a:r>
            <a:r>
              <a:rPr lang="pl-PL" sz="2400" b="1" u="sng" dirty="0"/>
              <a:t> </a:t>
            </a:r>
            <a:r>
              <a:rPr lang="pl-PL" sz="2400" b="1" u="sng" dirty="0" err="1"/>
              <a:t>Ch</a:t>
            </a:r>
            <a:r>
              <a:rPr lang="pl-PL" sz="2400" b="1" u="sng" dirty="0"/>
              <a:t>.,</a:t>
            </a:r>
            <a:r>
              <a:rPr lang="pl-PL" sz="2400" b="1" u="sng" dirty="0" err="1"/>
              <a:t>Klekiel</a:t>
            </a:r>
            <a:r>
              <a:rPr lang="pl-PL" sz="2400" b="1" u="sng" dirty="0"/>
              <a:t> T.: </a:t>
            </a:r>
            <a:r>
              <a:rPr lang="pl-PL" sz="2400" b="1" dirty="0"/>
              <a:t>Stanowisko do oceny zmęczenia mięśnia. Mat. 3. Ogólnopolska Konferencja Edukacyjno-Szkoleniowa Inżynieria Biomedyczna – Edukacja AGH </a:t>
            </a:r>
            <a:r>
              <a:rPr lang="en-US" sz="2400" b="1" dirty="0"/>
              <a:t>May 2012</a:t>
            </a:r>
            <a:r>
              <a:rPr lang="pl-PL" sz="2400" b="1" dirty="0"/>
              <a:t>.</a:t>
            </a:r>
          </a:p>
          <a:p>
            <a:r>
              <a:rPr lang="pl-PL" sz="2400" b="1" u="sng" dirty="0"/>
              <a:t>Arkuszewski Z. A</a:t>
            </a:r>
            <a:r>
              <a:rPr lang="pl-PL" sz="2400" b="1" dirty="0"/>
              <a:t>.: Biomechanika zabiegów manualnych. Rehabilitacja w Praktyce  nr 1 2008.</a:t>
            </a:r>
          </a:p>
          <a:p>
            <a:r>
              <a:rPr lang="pl-PL" sz="2400" b="1" u="sng" dirty="0"/>
              <a:t>Twardowski M.: </a:t>
            </a:r>
            <a:r>
              <a:rPr lang="pl-PL" sz="2400" b="1" dirty="0"/>
              <a:t>BHP przy ręcznych pracach transportowych. Wrocław 2010</a:t>
            </a:r>
          </a:p>
          <a:p>
            <a:r>
              <a:rPr lang="pl-PL" sz="2400" b="1" u="sng" dirty="0"/>
              <a:t>Tomaszewska R.: </a:t>
            </a:r>
            <a:r>
              <a:rPr lang="pl-PL" sz="2400" b="1" dirty="0"/>
              <a:t>Opisy stanowisk pracy w praktyce. Wyd. GURKL Warszawa 2010 </a:t>
            </a:r>
          </a:p>
          <a:p>
            <a:r>
              <a:rPr lang="pl-PL" sz="2400" b="1" u="sng" dirty="0"/>
              <a:t>Dz.U.2017.854 z dnia 2017.04.27</a:t>
            </a:r>
            <a:r>
              <a:rPr lang="pl-PL" sz="2400" b="1" dirty="0"/>
              <a:t> obowiązujące od 1 maja 2017 r. Zmiany przepisów w zakresie bezpieczeństwa i higieny pracy przy ręcznych pracach transportowych</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a:xfrm>
            <a:off x="6444208" y="6381328"/>
            <a:ext cx="1905000" cy="457200"/>
          </a:xfrm>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CDA9273-2CB8-451D-8557-3B8600634BFF}"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074" name="Rectangle 2"/>
          <p:cNvSpPr>
            <a:spLocks noGrp="1" noChangeArrowheads="1"/>
          </p:cNvSpPr>
          <p:nvPr>
            <p:ph type="ctrTitle"/>
          </p:nvPr>
        </p:nvSpPr>
        <p:spPr>
          <a:xfrm>
            <a:off x="0" y="2286000"/>
            <a:ext cx="9144000" cy="1143000"/>
          </a:xfrm>
          <a:solidFill>
            <a:srgbClr val="CCFFFF"/>
          </a:solidFill>
        </p:spPr>
        <p:txBody>
          <a:bodyPr/>
          <a:lstStyle/>
          <a:p>
            <a:r>
              <a:rPr lang="pl-PL" b="1" dirty="0"/>
              <a:t>ERGONOMICZNE ZASADY PRACY</a:t>
            </a:r>
          </a:p>
        </p:txBody>
      </p:sp>
      <p:sp>
        <p:nvSpPr>
          <p:cNvPr id="3075" name="Rectangle 3"/>
          <p:cNvSpPr>
            <a:spLocks noGrp="1" noChangeArrowheads="1"/>
          </p:cNvSpPr>
          <p:nvPr>
            <p:ph type="subTitle" idx="1"/>
          </p:nvPr>
        </p:nvSpPr>
        <p:spPr>
          <a:solidFill>
            <a:srgbClr val="CCFFCC"/>
          </a:solidFill>
        </p:spPr>
        <p:txBody>
          <a:bodyPr/>
          <a:lstStyle/>
          <a:p>
            <a:endParaRPr lang="pl-PL" dirty="0"/>
          </a:p>
          <a:p>
            <a:r>
              <a:rPr lang="pl-PL" b="1" dirty="0"/>
              <a:t>ERGONOMIA</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FC4FF9C-34A6-493A-8A85-F433B739F6E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146" name="Rectangle 2"/>
          <p:cNvSpPr>
            <a:spLocks noGrp="1" noChangeArrowheads="1"/>
          </p:cNvSpPr>
          <p:nvPr>
            <p:ph type="title"/>
          </p:nvPr>
        </p:nvSpPr>
        <p:spPr>
          <a:xfrm>
            <a:off x="0" y="609600"/>
            <a:ext cx="9144000" cy="1143000"/>
          </a:xfrm>
          <a:solidFill>
            <a:srgbClr val="CCFFFF"/>
          </a:solidFill>
        </p:spPr>
        <p:txBody>
          <a:bodyPr/>
          <a:lstStyle/>
          <a:p>
            <a:r>
              <a:rPr lang="pl-PL" b="1"/>
              <a:t>TREŚĆ</a:t>
            </a:r>
          </a:p>
        </p:txBody>
      </p:sp>
      <p:sp>
        <p:nvSpPr>
          <p:cNvPr id="6147" name="Rectangle 3"/>
          <p:cNvSpPr>
            <a:spLocks noGrp="1" noChangeArrowheads="1"/>
          </p:cNvSpPr>
          <p:nvPr>
            <p:ph type="body" idx="1"/>
          </p:nvPr>
        </p:nvSpPr>
        <p:spPr>
          <a:solidFill>
            <a:srgbClr val="CCFFCC"/>
          </a:solidFill>
        </p:spPr>
        <p:txBody>
          <a:bodyPr/>
          <a:lstStyle/>
          <a:p>
            <a:r>
              <a:rPr lang="pl-PL" sz="2400" b="1" dirty="0"/>
              <a:t>Zasady ergonomii w organizacji</a:t>
            </a:r>
          </a:p>
          <a:p>
            <a:endParaRPr lang="pl-PL" sz="2400" b="1" dirty="0"/>
          </a:p>
          <a:p>
            <a:r>
              <a:rPr lang="pl-PL" sz="2400" b="1" dirty="0"/>
              <a:t>Wskazania ergonomicznego projektowania</a:t>
            </a:r>
          </a:p>
          <a:p>
            <a:endParaRPr lang="pl-PL" sz="2400" b="1" dirty="0"/>
          </a:p>
          <a:p>
            <a:r>
              <a:rPr lang="pl-PL" sz="2400" b="1" dirty="0"/>
              <a:t>Reguły biomechaniczne</a:t>
            </a:r>
          </a:p>
          <a:p>
            <a:endParaRPr lang="pl-PL" sz="2400" b="1" dirty="0"/>
          </a:p>
          <a:p>
            <a:r>
              <a:rPr lang="pl-PL" sz="2400" b="1" dirty="0"/>
              <a:t>Kształtowanie treści pracy</a:t>
            </a:r>
          </a:p>
          <a:p>
            <a:endParaRPr lang="pl-PL" sz="2400" b="1"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B7DF589-AB90-4513-9928-CAD50D903F8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939" name="Rectangle 3"/>
          <p:cNvSpPr>
            <a:spLocks noGrp="1" noChangeArrowheads="1"/>
          </p:cNvSpPr>
          <p:nvPr>
            <p:ph type="body" sz="half" idx="1"/>
          </p:nvPr>
        </p:nvSpPr>
        <p:spPr>
          <a:xfrm>
            <a:off x="381000" y="2133600"/>
            <a:ext cx="8458200" cy="791344"/>
          </a:xfrm>
          <a:solidFill>
            <a:srgbClr val="CCFFCC"/>
          </a:solidFill>
        </p:spPr>
        <p:txBody>
          <a:bodyPr/>
          <a:lstStyle/>
          <a:p>
            <a:pPr marL="0" indent="0">
              <a:buNone/>
            </a:pPr>
            <a:r>
              <a:rPr lang="pl-PL" sz="2400" b="1" dirty="0"/>
              <a:t>Przysposabiaj (dopasuj) każdorazowo narzędzia pracy i zadania do możliwości człowieka </a:t>
            </a:r>
          </a:p>
        </p:txBody>
      </p:sp>
      <p:sp>
        <p:nvSpPr>
          <p:cNvPr id="39941" name="Rectangle 5"/>
          <p:cNvSpPr>
            <a:spLocks noGrp="1" noChangeArrowheads="1"/>
          </p:cNvSpPr>
          <p:nvPr>
            <p:ph type="title"/>
          </p:nvPr>
        </p:nvSpPr>
        <p:spPr>
          <a:xfrm>
            <a:off x="38100" y="482198"/>
            <a:ext cx="9144000" cy="1228481"/>
          </a:xfrm>
          <a:solidFill>
            <a:srgbClr val="CCFFFF"/>
          </a:solidFill>
          <a:ln/>
        </p:spPr>
        <p:txBody>
          <a:bodyPr/>
          <a:lstStyle/>
          <a:p>
            <a:br>
              <a:rPr lang="pl-PL" b="1" dirty="0"/>
            </a:br>
            <a:r>
              <a:rPr lang="pl-PL" sz="4000" b="1" dirty="0"/>
              <a:t>ZASADY ORGANIZACJI </a:t>
            </a:r>
            <a:br>
              <a:rPr lang="pl-PL" sz="4000" b="1" dirty="0"/>
            </a:br>
            <a:r>
              <a:rPr lang="pl-PL" sz="4000" b="1" dirty="0"/>
              <a:t>W ERGONOMII</a:t>
            </a:r>
            <a:br>
              <a:rPr lang="pl-PL" b="1" dirty="0"/>
            </a:br>
            <a:endParaRPr lang="pl-PL" sz="3600" b="1" dirty="0"/>
          </a:p>
        </p:txBody>
      </p:sp>
      <p:sp>
        <p:nvSpPr>
          <p:cNvPr id="39944" name="Rectangle 8"/>
          <p:cNvSpPr>
            <a:spLocks noGrp="1" noChangeArrowheads="1"/>
          </p:cNvSpPr>
          <p:nvPr>
            <p:ph sz="half" idx="2"/>
          </p:nvPr>
        </p:nvSpPr>
        <p:spPr>
          <a:xfrm>
            <a:off x="381000" y="4385320"/>
            <a:ext cx="8534400" cy="791344"/>
          </a:xfrm>
          <a:solidFill>
            <a:srgbClr val="CCFFCC"/>
          </a:solidFill>
          <a:ln/>
        </p:spPr>
        <p:txBody>
          <a:bodyPr/>
          <a:lstStyle/>
          <a:p>
            <a:pPr marL="0" indent="0">
              <a:buNone/>
            </a:pPr>
            <a:r>
              <a:rPr lang="pl-PL" sz="2400" b="1" dirty="0"/>
              <a:t>Dbaj zawsze o to, by wyposażenie i zadania były przyjazne ludziom (pracownikom) </a:t>
            </a:r>
          </a:p>
        </p:txBody>
      </p:sp>
      <p:sp>
        <p:nvSpPr>
          <p:cNvPr id="39945" name="Rectangle 9"/>
          <p:cNvSpPr>
            <a:spLocks noChangeArrowheads="1"/>
          </p:cNvSpPr>
          <p:nvPr/>
        </p:nvSpPr>
        <p:spPr bwMode="auto">
          <a:xfrm>
            <a:off x="457200" y="5664402"/>
            <a:ext cx="8458200" cy="791344"/>
          </a:xfrm>
          <a:prstGeom prst="rect">
            <a:avLst/>
          </a:prstGeom>
          <a:solidFill>
            <a:srgbClr val="CCFFCC"/>
          </a:solidFill>
          <a:ln w="9525">
            <a:noFill/>
            <a:miter lim="800000"/>
            <a:headEnd/>
            <a:tailEnd/>
          </a:ln>
          <a:effectLst/>
        </p:spPr>
        <p:txBody>
          <a:body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Stosuj umiejętnie i z rozmysłem zasady pracy, a także zasady jej organizacji </a:t>
            </a:r>
          </a:p>
        </p:txBody>
      </p:sp>
      <p:sp>
        <p:nvSpPr>
          <p:cNvPr id="9" name="Rectangle 3">
            <a:extLst>
              <a:ext uri="{FF2B5EF4-FFF2-40B4-BE49-F238E27FC236}">
                <a16:creationId xmlns:a16="http://schemas.microsoft.com/office/drawing/2014/main" id="{FC35E1AE-1FEB-4A53-8185-CE4ABB8269C3}"/>
              </a:ext>
            </a:extLst>
          </p:cNvPr>
          <p:cNvSpPr txBox="1">
            <a:spLocks noChangeArrowheads="1"/>
          </p:cNvSpPr>
          <p:nvPr/>
        </p:nvSpPr>
        <p:spPr bwMode="auto">
          <a:xfrm>
            <a:off x="457200" y="3188618"/>
            <a:ext cx="8458200" cy="791344"/>
          </a:xfrm>
          <a:prstGeom prst="rect">
            <a:avLst/>
          </a:prstGeom>
          <a:solidFill>
            <a:srgbClr val="CCFFCC"/>
          </a:solid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pl-PL" sz="2400" b="1" i="0" u="none" strike="noStrike" kern="1200" cap="none" spc="0" normalizeH="0" baseline="0" noProof="0" dirty="0">
                <a:ln>
                  <a:noFill/>
                </a:ln>
                <a:solidFill>
                  <a:srgbClr val="000000"/>
                </a:solidFill>
                <a:effectLst/>
                <a:uLnTx/>
                <a:uFillTx/>
                <a:latin typeface="Arial"/>
                <a:ea typeface="+mn-ea"/>
                <a:cs typeface="+mn-cs"/>
              </a:rPr>
              <a:t>Pracuj mądrzej, nie ciężej </a:t>
            </a:r>
          </a:p>
        </p:txBody>
      </p:sp>
    </p:spTree>
    <p:extLst>
      <p:ext uri="{BB962C8B-B14F-4D97-AF65-F5344CB8AC3E}">
        <p14:creationId xmlns:p14="http://schemas.microsoft.com/office/powerpoint/2010/main" val="172908943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2375" y="1873882"/>
            <a:ext cx="8610600" cy="1879848"/>
          </a:xfrm>
          <a:solidFill>
            <a:srgbClr val="CCFFCC"/>
          </a:solidFill>
        </p:spPr>
        <p:txBody>
          <a:bodyPr/>
          <a:lstStyle/>
          <a:p>
            <a:pPr marL="0" indent="0" algn="just">
              <a:buNone/>
            </a:pPr>
            <a:r>
              <a:rPr lang="pl-PL" sz="2400" b="1" dirty="0"/>
              <a:t>Naturalna pozycja ciała przy pracy jest optymalną pozycją każdego ze stawów organizmu ludzkiego, gwarantującą największą siłę i odpowiednią kontrolę nad ruchami, a jednocześnie powodującą najmniejszy nacisk fizyczny na te stawy oraz otaczające tkanki</a:t>
            </a:r>
            <a:endParaRPr lang="pl-PL" sz="2400" b="1" u="sng" dirty="0"/>
          </a:p>
        </p:txBody>
      </p:sp>
      <p:sp>
        <p:nvSpPr>
          <p:cNvPr id="46083" name="Rectangle 3"/>
          <p:cNvSpPr>
            <a:spLocks noGrp="1" noChangeArrowheads="1"/>
          </p:cNvSpPr>
          <p:nvPr>
            <p:ph sz="half" idx="2"/>
          </p:nvPr>
        </p:nvSpPr>
        <p:spPr>
          <a:xfrm>
            <a:off x="266700" y="4044194"/>
            <a:ext cx="8610600" cy="2676872"/>
          </a:xfrm>
          <a:solidFill>
            <a:srgbClr val="FFFF99"/>
          </a:solidFill>
        </p:spPr>
        <p:txBody>
          <a:bodyPr/>
          <a:lstStyle/>
          <a:p>
            <a:pPr marL="0" indent="0">
              <a:buNone/>
            </a:pPr>
            <a:r>
              <a:rPr lang="pl-PL" sz="2400" b="1" dirty="0"/>
              <a:t>Praktyczne znaczenie w miejscu pracy mają pozycje:</a:t>
            </a:r>
          </a:p>
          <a:p>
            <a:r>
              <a:rPr lang="pl-PL" sz="2400" b="1" dirty="0"/>
              <a:t> zachowanie prawidłowej krzywizny kręgosłupa w kształcie litery „S”, </a:t>
            </a:r>
          </a:p>
          <a:p>
            <a:pPr lvl="0"/>
            <a:r>
              <a:rPr lang="pl-PL" sz="2400" b="1" dirty="0"/>
              <a:t>prawidłowe ustawienie szyi, </a:t>
            </a:r>
          </a:p>
          <a:p>
            <a:pPr lvl="0"/>
            <a:r>
              <a:rPr lang="pl-PL" sz="2400" b="1" dirty="0"/>
              <a:t>łokcie trzymane naturalnie po obu stronach ciała,</a:t>
            </a:r>
          </a:p>
          <a:p>
            <a:pPr lvl="0"/>
            <a:r>
              <a:rPr lang="pl-PL" sz="2400" b="1" dirty="0"/>
              <a:t>nadgarstki w jednej linii z przedramionami. </a:t>
            </a:r>
          </a:p>
        </p:txBody>
      </p:sp>
      <p:sp>
        <p:nvSpPr>
          <p:cNvPr id="46084" name="Rectangle 4"/>
          <p:cNvSpPr>
            <a:spLocks noGrp="1" noChangeArrowheads="1"/>
          </p:cNvSpPr>
          <p:nvPr>
            <p:ph type="title"/>
          </p:nvPr>
        </p:nvSpPr>
        <p:spPr>
          <a:xfrm>
            <a:off x="0" y="609600"/>
            <a:ext cx="9144000" cy="1143000"/>
          </a:xfrm>
          <a:solidFill>
            <a:srgbClr val="CCFFFF"/>
          </a:solidFill>
          <a:ln/>
        </p:spPr>
        <p:txBody>
          <a:bodyPr/>
          <a:lstStyle/>
          <a:p>
            <a:r>
              <a:rPr lang="pl-PL" sz="4000" b="1" dirty="0"/>
              <a:t>PRACUJ W POZYCJI </a:t>
            </a:r>
            <a:br>
              <a:rPr lang="pl-PL" sz="4000" b="1" dirty="0"/>
            </a:br>
            <a:r>
              <a:rPr lang="pl-PL" sz="4000" b="1" dirty="0"/>
              <a:t>NATURALNEJ</a:t>
            </a:r>
          </a:p>
        </p:txBody>
      </p:sp>
    </p:spTree>
    <p:extLst>
      <p:ext uri="{BB962C8B-B14F-4D97-AF65-F5344CB8AC3E}">
        <p14:creationId xmlns:p14="http://schemas.microsoft.com/office/powerpoint/2010/main" val="33848878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2374" y="1873882"/>
            <a:ext cx="8619252" cy="3067286"/>
          </a:xfrm>
          <a:solidFill>
            <a:srgbClr val="CCFFCC"/>
          </a:solidFill>
        </p:spPr>
        <p:txBody>
          <a:bodyPr/>
          <a:lstStyle/>
          <a:p>
            <a:pPr marL="0" indent="0" algn="just">
              <a:buNone/>
            </a:pPr>
            <a:r>
              <a:rPr lang="pl-PL" sz="2400" b="1" dirty="0"/>
              <a:t>Cechą szczególną rozwoju ludzkości przez stulecia jest projektowanie i stosowanie na coraz szerszą skalę różnorodnych przyrządów, narzędzi, urządzeń, maszyn, automatów, robotów przemysłowych i innego wyposażenia, by zwiększyć siłę i możliwości wytwórcze człowieka z jednoczesnym ograniczeniem jego biologicznego wysiłku przy wykonywaniu zadań, stwarzając poczucie pewnego komfortu w pracy.</a:t>
            </a:r>
            <a:endParaRPr lang="pl-PL" sz="2400" b="1" u="sng" dirty="0"/>
          </a:p>
        </p:txBody>
      </p:sp>
      <p:sp>
        <p:nvSpPr>
          <p:cNvPr id="46083" name="Rectangle 3"/>
          <p:cNvSpPr>
            <a:spLocks noGrp="1" noChangeArrowheads="1"/>
          </p:cNvSpPr>
          <p:nvPr>
            <p:ph sz="half" idx="2"/>
          </p:nvPr>
        </p:nvSpPr>
        <p:spPr>
          <a:xfrm>
            <a:off x="262374" y="4919398"/>
            <a:ext cx="8702113" cy="1851991"/>
          </a:xfrm>
          <a:solidFill>
            <a:srgbClr val="FFFF99"/>
          </a:solidFill>
        </p:spPr>
        <p:txBody>
          <a:bodyPr/>
          <a:lstStyle/>
          <a:p>
            <a:pPr marL="0" indent="0">
              <a:buNone/>
            </a:pPr>
            <a:r>
              <a:rPr lang="pl-PL" sz="2400" b="1" dirty="0"/>
              <a:t>Używając nadmiernej siły do wykonania zadania można przeciążyć mięśnie, czego skutkiem będą przedwczesne zmęczenie, spowalnianie ruchów, popełnianie błędów lub nawet urazy, a także można spowodować niepożądane ruchy i wykonać zadanie nieprawidłowo.</a:t>
            </a:r>
          </a:p>
        </p:txBody>
      </p:sp>
      <p:sp>
        <p:nvSpPr>
          <p:cNvPr id="46084" name="Rectangle 4"/>
          <p:cNvSpPr>
            <a:spLocks noGrp="1" noChangeArrowheads="1"/>
          </p:cNvSpPr>
          <p:nvPr>
            <p:ph type="title"/>
          </p:nvPr>
        </p:nvSpPr>
        <p:spPr>
          <a:xfrm>
            <a:off x="0" y="609600"/>
            <a:ext cx="9144000" cy="1143000"/>
          </a:xfrm>
          <a:solidFill>
            <a:srgbClr val="CCFFFF"/>
          </a:solidFill>
          <a:ln/>
        </p:spPr>
        <p:txBody>
          <a:bodyPr/>
          <a:lstStyle/>
          <a:p>
            <a:r>
              <a:rPr lang="pl-PL" sz="4000" b="1" dirty="0"/>
              <a:t>REDUKUJ NADMIERNY </a:t>
            </a:r>
            <a:br>
              <a:rPr lang="pl-PL" sz="4000" b="1" dirty="0"/>
            </a:br>
            <a:r>
              <a:rPr lang="pl-PL" sz="4000" b="1" dirty="0"/>
              <a:t>WYSIŁEK </a:t>
            </a:r>
          </a:p>
        </p:txBody>
      </p:sp>
    </p:spTree>
    <p:extLst>
      <p:ext uri="{BB962C8B-B14F-4D97-AF65-F5344CB8AC3E}">
        <p14:creationId xmlns:p14="http://schemas.microsoft.com/office/powerpoint/2010/main" val="15299357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1557738"/>
            <a:ext cx="8612561" cy="1555118"/>
          </a:xfrm>
          <a:solidFill>
            <a:srgbClr val="CCFFCC"/>
          </a:solidFill>
        </p:spPr>
        <p:txBody>
          <a:bodyPr/>
          <a:lstStyle/>
          <a:p>
            <a:pPr marL="0" indent="0" algn="just">
              <a:buNone/>
            </a:pPr>
            <a:r>
              <a:rPr lang="pl-PL" sz="2400" b="1" dirty="0"/>
              <a:t>Ważnym zagadnieniem w wykonywaniu każdego zadania jest trzymanie części, podzespołów, przyrządów i innych przedmiotów — które są często używane w procesie pracy — w zasięgu ręki.</a:t>
            </a:r>
            <a:endParaRPr lang="pl-PL" sz="2400" b="1" u="sng" dirty="0"/>
          </a:p>
        </p:txBody>
      </p:sp>
      <p:sp>
        <p:nvSpPr>
          <p:cNvPr id="46083" name="Rectangle 3"/>
          <p:cNvSpPr>
            <a:spLocks noGrp="1" noChangeArrowheads="1"/>
          </p:cNvSpPr>
          <p:nvPr>
            <p:ph sz="half" idx="2"/>
          </p:nvPr>
        </p:nvSpPr>
        <p:spPr>
          <a:xfrm>
            <a:off x="15619" y="3177359"/>
            <a:ext cx="9144000" cy="3680641"/>
          </a:xfrm>
          <a:solidFill>
            <a:srgbClr val="FFFF99"/>
          </a:solidFill>
        </p:spPr>
        <p:txBody>
          <a:bodyPr/>
          <a:lstStyle/>
          <a:p>
            <a:pPr marL="0" indent="0">
              <a:buNone/>
            </a:pPr>
            <a:r>
              <a:rPr lang="pl-PL" sz="2400" b="1" dirty="0"/>
              <a:t>Z tym postulatem wiążą się takie rekomendacje jak: </a:t>
            </a:r>
          </a:p>
          <a:p>
            <a:pPr lvl="0"/>
            <a:r>
              <a:rPr lang="pl-PL" sz="2400" b="1" dirty="0"/>
              <a:t>przyrządy i narzędzia często używane w pracy powinny być dostępne w zasięgu wyprostowanego ramienia, </a:t>
            </a:r>
          </a:p>
          <a:p>
            <a:pPr lvl="0"/>
            <a:r>
              <a:rPr lang="pl-PL" sz="2400" b="1" dirty="0"/>
              <a:t>przedmioty stale używane powinny być dostępne w zasięgu przedramienia, </a:t>
            </a:r>
          </a:p>
          <a:p>
            <a:pPr lvl="0"/>
            <a:r>
              <a:rPr lang="pl-PL" sz="2400" b="1" dirty="0"/>
              <a:t>jeżeli stanowisko zaprojektujemy dla niskiej osoby, to każdy, dowolnego wzrostu osoba sięgnie po przedmioty,</a:t>
            </a:r>
          </a:p>
          <a:p>
            <a:pPr lvl="0"/>
            <a:r>
              <a:rPr lang="pl-PL" sz="2400" b="1" dirty="0"/>
              <a:t>pracę należy wykonywać na dogodnej, optymalnej wysokości manipulacyjnej. </a:t>
            </a:r>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TRZYMAJ WSZYSTKO </a:t>
            </a:r>
            <a:br>
              <a:rPr lang="pl-PL" sz="4000" b="1" dirty="0"/>
            </a:br>
            <a:r>
              <a:rPr lang="pl-PL" sz="4000" b="1" dirty="0"/>
              <a:t>W ZASIĘGU RĘKI </a:t>
            </a:r>
          </a:p>
        </p:txBody>
      </p:sp>
    </p:spTree>
    <p:extLst>
      <p:ext uri="{BB962C8B-B14F-4D97-AF65-F5344CB8AC3E}">
        <p14:creationId xmlns:p14="http://schemas.microsoft.com/office/powerpoint/2010/main" val="26919665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1557738"/>
            <a:ext cx="8612561" cy="1079174"/>
          </a:xfrm>
          <a:solidFill>
            <a:srgbClr val="CCFFCC"/>
          </a:solidFill>
        </p:spPr>
        <p:txBody>
          <a:bodyPr/>
          <a:lstStyle/>
          <a:p>
            <a:pPr marL="0" indent="0" algn="just">
              <a:buNone/>
            </a:pPr>
            <a:r>
              <a:rPr lang="pl-PL" sz="2400" b="1" dirty="0"/>
              <a:t>Ważnym zagadnieniem w miejscu pracy jest określenie odpowiedniej, dogodnej wysokości w wykonywaniu pracy. </a:t>
            </a:r>
            <a:endParaRPr lang="pl-PL" sz="2400" b="1" u="sng" dirty="0"/>
          </a:p>
        </p:txBody>
      </p:sp>
      <p:sp>
        <p:nvSpPr>
          <p:cNvPr id="46083" name="Rectangle 3"/>
          <p:cNvSpPr>
            <a:spLocks noGrp="1" noChangeArrowheads="1"/>
          </p:cNvSpPr>
          <p:nvPr>
            <p:ph sz="half" idx="2"/>
          </p:nvPr>
        </p:nvSpPr>
        <p:spPr>
          <a:xfrm>
            <a:off x="-1" y="2773388"/>
            <a:ext cx="9144000" cy="4084611"/>
          </a:xfrm>
          <a:solidFill>
            <a:srgbClr val="FFFF99"/>
          </a:solidFill>
        </p:spPr>
        <p:txBody>
          <a:bodyPr/>
          <a:lstStyle/>
          <a:p>
            <a:pPr marL="0" indent="0">
              <a:buNone/>
            </a:pPr>
            <a:r>
              <a:rPr lang="pl-PL" sz="2400" b="1" dirty="0"/>
              <a:t>Punktem odniesienia jest wysokość, na jakiej znajduje się łokieć (tzw. wysokość łokciowa): </a:t>
            </a:r>
          </a:p>
          <a:p>
            <a:pPr lvl="0"/>
            <a:r>
              <a:rPr lang="pl-PL" sz="2400" b="1" dirty="0"/>
              <a:t>czynności dokładne powinny przebiegać na wysokości łokcia i powyżej do 100 mm, </a:t>
            </a:r>
          </a:p>
          <a:p>
            <a:pPr lvl="0"/>
            <a:r>
              <a:rPr lang="pl-PL" sz="2400" b="1" dirty="0"/>
              <a:t>największą szybkość ruchów i zręczność oraz najniższy koszt fizjologiczny podczas lekkich zadań manipulacyjnych uzyskuje się w strefie od 0 do około 50 mm poniżej łokcia, </a:t>
            </a:r>
          </a:p>
          <a:p>
            <a:pPr lvl="0"/>
            <a:r>
              <a:rPr lang="pl-PL" sz="2400" b="1" dirty="0"/>
              <a:t>prace mniej dokładne, z przyłożeniem siły i obszernymi ruchami, sprawniej odbywają się poniżej łokcia od 50 mm, a w skrajnych sytuacjach nawet do 400 mm. </a:t>
            </a:r>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PRACUJ NA DOGODNEJ WYSOKOŚCI</a:t>
            </a:r>
          </a:p>
        </p:txBody>
      </p:sp>
    </p:spTree>
    <p:extLst>
      <p:ext uri="{BB962C8B-B14F-4D97-AF65-F5344CB8AC3E}">
        <p14:creationId xmlns:p14="http://schemas.microsoft.com/office/powerpoint/2010/main" val="12851725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fld id="{AEFC84C2-69D7-47B9-905E-19203C7C4CB5}" type="slidenum">
              <a:rPr lang="pl-PL"/>
              <a:pPr/>
              <a:t>8</a:t>
            </a:fld>
            <a:endParaRPr lang="pl-PL"/>
          </a:p>
        </p:txBody>
      </p:sp>
      <p:sp>
        <p:nvSpPr>
          <p:cNvPr id="59394" name="Rectangle 2"/>
          <p:cNvSpPr>
            <a:spLocks noGrp="1" noChangeArrowheads="1"/>
          </p:cNvSpPr>
          <p:nvPr>
            <p:ph type="title"/>
          </p:nvPr>
        </p:nvSpPr>
        <p:spPr>
          <a:xfrm>
            <a:off x="0" y="274640"/>
            <a:ext cx="9144000" cy="854075"/>
          </a:xfrm>
          <a:solidFill>
            <a:srgbClr val="FFFF99"/>
          </a:solidFill>
        </p:spPr>
        <p:txBody>
          <a:bodyPr/>
          <a:lstStyle/>
          <a:p>
            <a:r>
              <a:rPr lang="pl-PL" sz="4000" b="1" dirty="0"/>
              <a:t>KOMPRESJA TKANEK MIĘKKICH</a:t>
            </a:r>
          </a:p>
        </p:txBody>
      </p:sp>
      <p:sp>
        <p:nvSpPr>
          <p:cNvPr id="59395" name="Rectangle 3"/>
          <p:cNvSpPr>
            <a:spLocks noGrp="1" noChangeArrowheads="1"/>
          </p:cNvSpPr>
          <p:nvPr>
            <p:ph type="body" sz="half" idx="1"/>
          </p:nvPr>
        </p:nvSpPr>
        <p:spPr>
          <a:xfrm>
            <a:off x="250827" y="1412877"/>
            <a:ext cx="4475163" cy="2663825"/>
          </a:xfrm>
          <a:solidFill>
            <a:srgbClr val="CCFFCC"/>
          </a:solidFill>
        </p:spPr>
        <p:txBody>
          <a:bodyPr/>
          <a:lstStyle/>
          <a:p>
            <a:pPr>
              <a:lnSpc>
                <a:spcPct val="80000"/>
              </a:lnSpc>
              <a:buFontTx/>
              <a:buNone/>
            </a:pPr>
            <a:r>
              <a:rPr lang="pl-PL" sz="2500" b="1" dirty="0"/>
              <a:t>Fizyczny ucisk na małym obszarze ciała powoduje kompresje tkanek miękkich, a to hamuje swobodny przepływ krwi, swobodny ruch mięśni oraz upośledza funkcje nerwów.</a:t>
            </a:r>
          </a:p>
        </p:txBody>
      </p:sp>
      <p:graphicFrame>
        <p:nvGraphicFramePr>
          <p:cNvPr id="2" name="Diagram 1"/>
          <p:cNvGraphicFramePr/>
          <p:nvPr/>
        </p:nvGraphicFramePr>
        <p:xfrm>
          <a:off x="4932365" y="1866902"/>
          <a:ext cx="3857625" cy="41767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403" name="Rectangle 11"/>
          <p:cNvSpPr>
            <a:spLocks noChangeArrowheads="1"/>
          </p:cNvSpPr>
          <p:nvPr/>
        </p:nvSpPr>
        <p:spPr bwMode="auto">
          <a:xfrm>
            <a:off x="395288" y="4437065"/>
            <a:ext cx="4037012" cy="1800225"/>
          </a:xfrm>
          <a:prstGeom prst="rect">
            <a:avLst/>
          </a:prstGeom>
          <a:solidFill>
            <a:srgbClr val="CCFFFF"/>
          </a:solidFill>
          <a:ln w="9525">
            <a:noFill/>
            <a:miter lim="800000"/>
            <a:headEnd/>
            <a:tailEnd/>
          </a:ln>
          <a:effectLst/>
        </p:spPr>
        <p:txBody>
          <a:bodyPr/>
          <a:lstStyle/>
          <a:p>
            <a:pPr marL="342900" indent="-342900">
              <a:lnSpc>
                <a:spcPct val="80000"/>
              </a:lnSpc>
              <a:spcBef>
                <a:spcPct val="20000"/>
              </a:spcBef>
            </a:pPr>
            <a:r>
              <a:rPr lang="pl-PL" sz="2800" b="1"/>
              <a:t>Kompresja tkanek miękkich dotyczy: palców , dłoni, przedramion, ud, goleni i stóp.</a:t>
            </a:r>
          </a:p>
        </p:txBody>
      </p:sp>
    </p:spTree>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652" y="1792186"/>
            <a:ext cx="8612561" cy="1502839"/>
          </a:xfrm>
          <a:solidFill>
            <a:srgbClr val="CCFFCC"/>
          </a:solidFill>
        </p:spPr>
        <p:txBody>
          <a:bodyPr/>
          <a:lstStyle/>
          <a:p>
            <a:pPr marL="0" indent="0" algn="just">
              <a:buNone/>
            </a:pPr>
            <a:r>
              <a:rPr lang="pl-PL" sz="2400" b="1" dirty="0"/>
              <a:t>Wiele ruchów wykonywanych w różnych zadaniach może mieć poważny wpływ na zdrowie pracownika, ponieważ mogą powodować delikatne urazy i powierzchowne rany, a nieraz i ciężkie schorzenia. </a:t>
            </a:r>
            <a:endParaRPr lang="pl-PL" sz="2400" b="1" u="sng" dirty="0"/>
          </a:p>
        </p:txBody>
      </p:sp>
      <p:sp>
        <p:nvSpPr>
          <p:cNvPr id="46083" name="Rectangle 3"/>
          <p:cNvSpPr>
            <a:spLocks noGrp="1" noChangeArrowheads="1"/>
          </p:cNvSpPr>
          <p:nvPr>
            <p:ph sz="half" idx="2"/>
          </p:nvPr>
        </p:nvSpPr>
        <p:spPr>
          <a:xfrm>
            <a:off x="-67" y="3539547"/>
            <a:ext cx="9144000" cy="2736304"/>
          </a:xfrm>
          <a:solidFill>
            <a:srgbClr val="FFFF99"/>
          </a:solidFill>
        </p:spPr>
        <p:txBody>
          <a:bodyPr/>
          <a:lstStyle/>
          <a:p>
            <a:pPr marL="0" indent="0">
              <a:buNone/>
            </a:pPr>
            <a:r>
              <a:rPr lang="pl-PL" sz="2400" b="1" dirty="0"/>
              <a:t>Można rekomendować w tym zakresie działania: </a:t>
            </a:r>
          </a:p>
          <a:p>
            <a:r>
              <a:rPr lang="pl-PL" sz="2400" b="1" dirty="0"/>
              <a:t>redukować powtarzające się ręczne ruchy,</a:t>
            </a:r>
          </a:p>
          <a:p>
            <a:r>
              <a:rPr lang="pl-PL" sz="2400" b="1" dirty="0"/>
              <a:t>projektować efektywne ruchy,</a:t>
            </a:r>
          </a:p>
          <a:p>
            <a:r>
              <a:rPr lang="pl-PL" sz="2400" b="1" dirty="0"/>
              <a:t>zmniejszać różnorodność ruchów, </a:t>
            </a:r>
          </a:p>
          <a:p>
            <a:r>
              <a:rPr lang="pl-PL" sz="2400" b="1" dirty="0"/>
              <a:t>przesuwać jest lepiej niż podnosić i kłaść z powrotem, </a:t>
            </a:r>
          </a:p>
          <a:p>
            <a:r>
              <a:rPr lang="pl-PL" sz="2400" b="1" dirty="0"/>
              <a:t>być twórczym.</a:t>
            </a:r>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REDUKUJ NADMIERNE </a:t>
            </a:r>
            <a:br>
              <a:rPr lang="pl-PL" sz="4000" b="1" dirty="0"/>
            </a:br>
            <a:r>
              <a:rPr lang="pl-PL" sz="4000" b="1" dirty="0"/>
              <a:t>I NIEPOTRZEBNE RUCHY</a:t>
            </a:r>
          </a:p>
        </p:txBody>
      </p:sp>
    </p:spTree>
    <p:extLst>
      <p:ext uri="{BB962C8B-B14F-4D97-AF65-F5344CB8AC3E}">
        <p14:creationId xmlns:p14="http://schemas.microsoft.com/office/powerpoint/2010/main" val="32961214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652" y="1792186"/>
            <a:ext cx="8612561" cy="1276774"/>
          </a:xfrm>
          <a:solidFill>
            <a:srgbClr val="CCFFCC"/>
          </a:solidFill>
        </p:spPr>
        <p:txBody>
          <a:bodyPr/>
          <a:lstStyle/>
          <a:p>
            <a:pPr marL="0" indent="0" algn="just">
              <a:buNone/>
            </a:pPr>
            <a:r>
              <a:rPr lang="pl-PL" sz="2400" b="1" dirty="0"/>
              <a:t>Obecnie jednak wraz z postępem coraz bardziej zwraca się uwagę na człowieka i jego zmęczenie w aspekcie wydajności pracy.</a:t>
            </a:r>
            <a:endParaRPr lang="pl-PL" sz="2400" b="1" u="sng" dirty="0"/>
          </a:p>
        </p:txBody>
      </p:sp>
      <p:sp>
        <p:nvSpPr>
          <p:cNvPr id="46083" name="Rectangle 3"/>
          <p:cNvSpPr>
            <a:spLocks noGrp="1" noChangeArrowheads="1"/>
          </p:cNvSpPr>
          <p:nvPr>
            <p:ph sz="half" idx="2"/>
          </p:nvPr>
        </p:nvSpPr>
        <p:spPr>
          <a:xfrm>
            <a:off x="179511" y="3212976"/>
            <a:ext cx="8964421" cy="3492624"/>
          </a:xfrm>
          <a:solidFill>
            <a:srgbClr val="FFFF99"/>
          </a:solidFill>
        </p:spPr>
        <p:txBody>
          <a:bodyPr/>
          <a:lstStyle/>
          <a:p>
            <a:pPr marL="0" indent="0">
              <a:buNone/>
            </a:pPr>
            <a:r>
              <a:rPr lang="pl-PL" sz="2400" b="1" dirty="0"/>
              <a:t>Praca wymagająca bardzo dużego wysiłku powinna być zastępowana przez odpowiednio dobrane narzędzia:</a:t>
            </a:r>
          </a:p>
          <a:p>
            <a:pPr lvl="0"/>
            <a:r>
              <a:rPr lang="pl-PL" sz="2400" b="1" dirty="0"/>
              <a:t>używanie maszyn, urządzeń i innych narzędzi pracy, </a:t>
            </a:r>
          </a:p>
          <a:p>
            <a:pPr lvl="0"/>
            <a:r>
              <a:rPr lang="pl-PL" sz="2400" b="1" dirty="0"/>
              <a:t>wyznaczanie w razie potrzeby innych pracowników do pomocy, </a:t>
            </a:r>
          </a:p>
          <a:p>
            <a:pPr lvl="0"/>
            <a:r>
              <a:rPr lang="pl-PL" sz="2400" b="1" dirty="0"/>
              <a:t>wprowadzanie częstych, ale krótkich przerw w pracy, </a:t>
            </a:r>
          </a:p>
          <a:p>
            <a:pPr lvl="0"/>
            <a:r>
              <a:rPr lang="pl-PL" sz="2400" b="1" dirty="0"/>
              <a:t>umożliwienie zgłaszania skarg przez pracowników odnośnie rzeczy, które sprawiają im trudności w pracy. </a:t>
            </a:r>
          </a:p>
          <a:p>
            <a:pPr marL="0" indent="0">
              <a:buNone/>
            </a:pPr>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MINIMALIZUJ ZMĘCZENIE </a:t>
            </a:r>
            <a:br>
              <a:rPr lang="pl-PL" sz="4000" b="1" dirty="0"/>
            </a:br>
            <a:r>
              <a:rPr lang="pl-PL" sz="4000" b="1" dirty="0"/>
              <a:t>PRACĄ</a:t>
            </a:r>
          </a:p>
        </p:txBody>
      </p:sp>
    </p:spTree>
    <p:extLst>
      <p:ext uri="{BB962C8B-B14F-4D97-AF65-F5344CB8AC3E}">
        <p14:creationId xmlns:p14="http://schemas.microsoft.com/office/powerpoint/2010/main" val="29519645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652" y="1792186"/>
            <a:ext cx="8612561" cy="1636814"/>
          </a:xfrm>
          <a:solidFill>
            <a:srgbClr val="CCFFCC"/>
          </a:solidFill>
        </p:spPr>
        <p:txBody>
          <a:bodyPr/>
          <a:lstStyle/>
          <a:p>
            <a:pPr marL="0" indent="0" algn="just">
              <a:buNone/>
            </a:pPr>
            <a:r>
              <a:rPr lang="pl-PL" sz="2400" b="1" dirty="0"/>
              <a:t>Obciążenie statyczne dla organizmu ludzkiego jest szczególnie stresującą kombinacją w pracy, ponieważ wiąże jednocześnie wydatkowany wysiłek z zajęciem niewygodnej pozycji ciała przy pracy. </a:t>
            </a:r>
            <a:endParaRPr lang="pl-PL" sz="2400" b="1" u="sng" dirty="0"/>
          </a:p>
        </p:txBody>
      </p:sp>
      <p:sp>
        <p:nvSpPr>
          <p:cNvPr id="46083" name="Rectangle 3"/>
          <p:cNvSpPr>
            <a:spLocks noGrp="1" noChangeArrowheads="1"/>
          </p:cNvSpPr>
          <p:nvPr>
            <p:ph sz="half" idx="2"/>
          </p:nvPr>
        </p:nvSpPr>
        <p:spPr>
          <a:xfrm>
            <a:off x="89721" y="3573016"/>
            <a:ext cx="9144000" cy="3284984"/>
          </a:xfrm>
          <a:solidFill>
            <a:srgbClr val="FFFF99"/>
          </a:solidFill>
        </p:spPr>
        <p:txBody>
          <a:bodyPr/>
          <a:lstStyle/>
          <a:p>
            <a:r>
              <a:rPr lang="pl-PL" sz="2400" b="1" dirty="0"/>
              <a:t>Jeżeli krótkotrwała praca wymaga niewygodnej pozycji, możemy to jakoś pokonać i nie wpłynie ona na zmęczenie. </a:t>
            </a:r>
          </a:p>
          <a:p>
            <a:r>
              <a:rPr lang="pl-PL" sz="2400" b="1" dirty="0"/>
              <a:t>Jeżeli jednak taka praca wykonywana jest przez kilka godzin, może wpłynąć na zmęczenie i zdrowie pracownika.</a:t>
            </a:r>
          </a:p>
          <a:p>
            <a:r>
              <a:rPr lang="pl-PL" sz="2400" b="1" dirty="0"/>
              <a:t>Bardziej lub mniej napięte mięśnie mogą powodować ucisk, przez co naczynia krwionośne i naczynia włosowate transportują mniej tlenu i składników odżywczych do komórek i tkanek ciała.</a:t>
            </a:r>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UNIKAJ STATYCZNEGO OBCIĄŻENIA</a:t>
            </a:r>
          </a:p>
        </p:txBody>
      </p:sp>
    </p:spTree>
    <p:extLst>
      <p:ext uri="{BB962C8B-B14F-4D97-AF65-F5344CB8AC3E}">
        <p14:creationId xmlns:p14="http://schemas.microsoft.com/office/powerpoint/2010/main" val="36734061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652" y="1792186"/>
            <a:ext cx="8612561" cy="1276774"/>
          </a:xfrm>
          <a:solidFill>
            <a:srgbClr val="CCFFCC"/>
          </a:solidFill>
        </p:spPr>
        <p:txBody>
          <a:bodyPr/>
          <a:lstStyle/>
          <a:p>
            <a:pPr marL="0" indent="0" algn="just">
              <a:buNone/>
            </a:pPr>
            <a:r>
              <a:rPr lang="pl-PL" sz="2400" b="1" dirty="0"/>
              <a:t>Człowiek, żeby być zdrowym, potrzebuje aktywności, a ciało ludzkie wymaga ćwiczeń i ciągłego, umiarkowanego rozciągania mięśni.</a:t>
            </a:r>
            <a:endParaRPr lang="pl-PL" sz="2400" b="1" u="sng" dirty="0"/>
          </a:p>
        </p:txBody>
      </p:sp>
      <p:sp>
        <p:nvSpPr>
          <p:cNvPr id="46083" name="Rectangle 3"/>
          <p:cNvSpPr>
            <a:spLocks noGrp="1" noChangeArrowheads="1"/>
          </p:cNvSpPr>
          <p:nvPr>
            <p:ph sz="half" idx="2"/>
          </p:nvPr>
        </p:nvSpPr>
        <p:spPr>
          <a:xfrm>
            <a:off x="89721" y="3313482"/>
            <a:ext cx="9144000" cy="3544518"/>
          </a:xfrm>
          <a:solidFill>
            <a:srgbClr val="FFFF99"/>
          </a:solidFill>
        </p:spPr>
        <p:txBody>
          <a:bodyPr/>
          <a:lstStyle/>
          <a:p>
            <a:r>
              <a:rPr lang="pl-PL" sz="2400" b="1" dirty="0"/>
              <a:t>Zgodnie z opiniami wielu badaczy, ludzie, którzy pracując fizycznie, koniecznie muszą zwiększyć swoją aktywność ruchową.</a:t>
            </a:r>
          </a:p>
          <a:p>
            <a:r>
              <a:rPr lang="pl-PL" sz="2400" b="1" dirty="0"/>
              <a:t> Ich ćwiczenia wykonywane poza godzinami pracy powinny przede wszystkim być ćwiczeniami rozciągającymi oraz relaksującymi. </a:t>
            </a:r>
          </a:p>
          <a:p>
            <a:r>
              <a:rPr lang="pl-PL" sz="2400" b="1" dirty="0"/>
              <a:t>Nie należy jednak mięśni zbyt mocno obciążać, by nie powodować ciężkich urazów ciała.</a:t>
            </a:r>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RUSZAJ SIĘ I WYKONUJ ĆWICZENIA </a:t>
            </a:r>
          </a:p>
        </p:txBody>
      </p:sp>
    </p:spTree>
    <p:extLst>
      <p:ext uri="{BB962C8B-B14F-4D97-AF65-F5344CB8AC3E}">
        <p14:creationId xmlns:p14="http://schemas.microsoft.com/office/powerpoint/2010/main" val="17726605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2062941"/>
            <a:ext cx="8612561" cy="885700"/>
          </a:xfrm>
          <a:solidFill>
            <a:srgbClr val="CCFFCC"/>
          </a:solidFill>
        </p:spPr>
        <p:txBody>
          <a:bodyPr/>
          <a:lstStyle/>
          <a:p>
            <a:pPr marL="0" indent="0" algn="just">
              <a:buNone/>
            </a:pPr>
            <a:r>
              <a:rPr lang="pl-PL" sz="2400" b="1" dirty="0"/>
              <a:t>Nie można trzymać mocno i z dyskomfortem; wygodniej trzymać luźno, aby ręka mniej się męczyła. </a:t>
            </a:r>
            <a:endParaRPr lang="pl-PL" sz="2400" b="1" u="sng" dirty="0"/>
          </a:p>
        </p:txBody>
      </p:sp>
      <p:sp>
        <p:nvSpPr>
          <p:cNvPr id="46083" name="Rectangle 3"/>
          <p:cNvSpPr>
            <a:spLocks noGrp="1" noChangeArrowheads="1"/>
          </p:cNvSpPr>
          <p:nvPr>
            <p:ph sz="half" idx="2"/>
          </p:nvPr>
        </p:nvSpPr>
        <p:spPr>
          <a:xfrm>
            <a:off x="89721" y="3313482"/>
            <a:ext cx="9144000" cy="2934918"/>
          </a:xfrm>
          <a:solidFill>
            <a:srgbClr val="FFFF99"/>
          </a:solidFill>
        </p:spPr>
        <p:txBody>
          <a:bodyPr/>
          <a:lstStyle/>
          <a:p>
            <a:pPr marL="0" indent="0">
              <a:buNone/>
            </a:pPr>
            <a:r>
              <a:rPr lang="pl-PL" sz="2400" b="1" dirty="0"/>
              <a:t>Przy zapobieganiu nadmiernemu zmęczeniu ręki podczas pisania należy: </a:t>
            </a:r>
          </a:p>
          <a:p>
            <a:pPr lvl="0"/>
            <a:r>
              <a:rPr lang="pl-PL" sz="2400" b="1" dirty="0"/>
              <a:t>przerwać pisanie i rozprostować mięśnie kilka razy, </a:t>
            </a:r>
          </a:p>
          <a:p>
            <a:pPr lvl="0"/>
            <a:r>
              <a:rPr lang="pl-PL" sz="2400" b="1" dirty="0"/>
              <a:t>używać uchwytu, dzięki któremu średnica ołówka lub długopisu będzie większa i pisanie będzie wygodniejsze,</a:t>
            </a:r>
          </a:p>
          <a:p>
            <a:r>
              <a:rPr lang="pl-PL" sz="2400" b="1" dirty="0"/>
              <a:t>dążyć do zmniejszenia wysiłku i skrócenia czasu jego trwania (oddziaływania siły).</a:t>
            </a:r>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ZMNIEJSZAJ SIŁĘ </a:t>
            </a:r>
            <a:br>
              <a:rPr lang="pl-PL" sz="4000" b="1" dirty="0"/>
            </a:br>
            <a:r>
              <a:rPr lang="pl-PL" sz="4000" b="1" dirty="0"/>
              <a:t>I SKRACAJ CZAS JEJ TRWANIA </a:t>
            </a:r>
          </a:p>
        </p:txBody>
      </p:sp>
    </p:spTree>
    <p:extLst>
      <p:ext uri="{BB962C8B-B14F-4D97-AF65-F5344CB8AC3E}">
        <p14:creationId xmlns:p14="http://schemas.microsoft.com/office/powerpoint/2010/main" val="9212550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2033902"/>
            <a:ext cx="8612561" cy="1250541"/>
          </a:xfrm>
          <a:solidFill>
            <a:srgbClr val="CCFFCC"/>
          </a:solidFill>
        </p:spPr>
        <p:txBody>
          <a:bodyPr/>
          <a:lstStyle/>
          <a:p>
            <a:pPr marL="0" indent="0" algn="just">
              <a:buNone/>
            </a:pPr>
            <a:r>
              <a:rPr lang="pl-PL" sz="2400" b="1" dirty="0"/>
              <a:t>Nacisk bezpośredni lub „styczny” na różne części ciała jest ważnym i powtarzającym się problemem w wielu miejscach pracy. </a:t>
            </a:r>
            <a:endParaRPr lang="pl-PL" sz="2400" b="1" u="sng" dirty="0"/>
          </a:p>
        </p:txBody>
      </p:sp>
      <p:sp>
        <p:nvSpPr>
          <p:cNvPr id="46083" name="Rectangle 3"/>
          <p:cNvSpPr>
            <a:spLocks noGrp="1" noChangeArrowheads="1"/>
          </p:cNvSpPr>
          <p:nvPr>
            <p:ph sz="half" idx="2"/>
          </p:nvPr>
        </p:nvSpPr>
        <p:spPr>
          <a:xfrm>
            <a:off x="0" y="3770682"/>
            <a:ext cx="9144000" cy="2131742"/>
          </a:xfrm>
          <a:solidFill>
            <a:srgbClr val="FFFF99"/>
          </a:solidFill>
        </p:spPr>
        <p:txBody>
          <a:bodyPr/>
          <a:lstStyle/>
          <a:p>
            <a:pPr marL="0" indent="0">
              <a:buNone/>
            </a:pPr>
            <a:r>
              <a:rPr lang="pl-PL" sz="2400" b="1" dirty="0"/>
              <a:t>Należy przestrzegać tu następujących reguł: </a:t>
            </a:r>
          </a:p>
          <a:p>
            <a:pPr lvl="0"/>
            <a:r>
              <a:rPr lang="pl-PL" sz="2400" b="1" dirty="0"/>
              <a:t>unikać bezpośredniego kontaktu pomiędzy ciałem i narzędziem ręcznym lub innym wyposażeniem,</a:t>
            </a:r>
          </a:p>
          <a:p>
            <a:pPr lvl="0"/>
            <a:r>
              <a:rPr lang="pl-PL" sz="2400" b="1" dirty="0"/>
              <a:t>warstwa otaczająca narzędzie ręczne powinna być miękka oraz wyprofilowana i dopasowana do dłoni pracownika. </a:t>
            </a:r>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MINIMALIZUJ NACISK </a:t>
            </a:r>
            <a:br>
              <a:rPr lang="pl-PL" sz="4000" b="1" dirty="0"/>
            </a:br>
            <a:r>
              <a:rPr lang="pl-PL" sz="4000" b="1" dirty="0"/>
              <a:t>PUNKTOWY NA CIAŁO</a:t>
            </a:r>
          </a:p>
        </p:txBody>
      </p:sp>
    </p:spTree>
    <p:extLst>
      <p:ext uri="{BB962C8B-B14F-4D97-AF65-F5344CB8AC3E}">
        <p14:creationId xmlns:p14="http://schemas.microsoft.com/office/powerpoint/2010/main" val="122201491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1700808"/>
            <a:ext cx="8612561" cy="1250541"/>
          </a:xfrm>
          <a:solidFill>
            <a:srgbClr val="CCFFCC"/>
          </a:solidFill>
        </p:spPr>
        <p:txBody>
          <a:bodyPr/>
          <a:lstStyle/>
          <a:p>
            <a:pPr marL="0" indent="0" algn="just">
              <a:buNone/>
            </a:pPr>
            <a:r>
              <a:rPr lang="pl-PL" sz="2400" b="1" dirty="0"/>
              <a:t>W miejscu pracy wymagane jest, aby pracownik miał dostatecznie dużą swobodę ruchów w trakcie wykonywania pracy.</a:t>
            </a:r>
            <a:endParaRPr lang="pl-PL" sz="2400" b="1" u="sng" dirty="0"/>
          </a:p>
        </p:txBody>
      </p:sp>
      <p:sp>
        <p:nvSpPr>
          <p:cNvPr id="46083" name="Rectangle 3"/>
          <p:cNvSpPr>
            <a:spLocks noGrp="1" noChangeArrowheads="1"/>
          </p:cNvSpPr>
          <p:nvPr>
            <p:ph sz="half" idx="2"/>
          </p:nvPr>
        </p:nvSpPr>
        <p:spPr>
          <a:xfrm>
            <a:off x="0" y="3104493"/>
            <a:ext cx="9144000" cy="3601107"/>
          </a:xfrm>
          <a:solidFill>
            <a:srgbClr val="FFFF99"/>
          </a:solidFill>
        </p:spPr>
        <p:txBody>
          <a:bodyPr/>
          <a:lstStyle/>
          <a:p>
            <a:r>
              <a:rPr lang="pl-PL" sz="2400" b="1" dirty="0"/>
              <a:t>Dla operatorów maszyn i pracujących przy biurkach wysokość wnęki w pozycji siedzącej nie powinna być niższa niż 660 mm; jednakże pożądana to 700 mm.</a:t>
            </a:r>
          </a:p>
          <a:p>
            <a:r>
              <a:rPr lang="pl-PL" sz="2400" b="1" dirty="0"/>
              <a:t>Wnęka o szerokości 600 mm zapewni wygodę dla nóg siedzących pracowników.</a:t>
            </a:r>
          </a:p>
          <a:p>
            <a:r>
              <a:rPr lang="pl-PL" sz="2400" b="1" dirty="0"/>
              <a:t>W przypadku braku możliwości zapewnienia obszernej wnęki kończynom dolnym przy wykonywaniu pracy stojącej, należy zapewnić wnękę dla stóp, której minimalne wymiary powinny mieć 150 mm głębokości i wysokości.</a:t>
            </a:r>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ZAPEWNIJ SWOBODĘ RUCHÓW </a:t>
            </a:r>
            <a:br>
              <a:rPr lang="pl-PL" sz="4000" b="1" dirty="0"/>
            </a:br>
            <a:r>
              <a:rPr lang="pl-PL" sz="4000" b="1" dirty="0"/>
              <a:t>W WYKONYWANIU PRACY</a:t>
            </a:r>
          </a:p>
        </p:txBody>
      </p:sp>
    </p:spTree>
    <p:extLst>
      <p:ext uri="{BB962C8B-B14F-4D97-AF65-F5344CB8AC3E}">
        <p14:creationId xmlns:p14="http://schemas.microsoft.com/office/powerpoint/2010/main" val="2071293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87</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2033902"/>
            <a:ext cx="8612561" cy="1390804"/>
          </a:xfrm>
          <a:solidFill>
            <a:srgbClr val="CCFFCC"/>
          </a:solidFill>
        </p:spPr>
        <p:txBody>
          <a:bodyPr/>
          <a:lstStyle/>
          <a:p>
            <a:pPr marL="0" indent="0" algn="just">
              <a:buNone/>
            </a:pPr>
            <a:r>
              <a:rPr lang="pl-PL" sz="2400" b="1" dirty="0"/>
              <a:t>Wysocy ludzie dość często mają problem ze swoim stanowiskiem pracy, ponieważ często jest ono zaprojektowane dla ludzi o przeciętnym wzroście.</a:t>
            </a:r>
            <a:endParaRPr lang="pl-PL" sz="2400" b="1" u="sng" dirty="0"/>
          </a:p>
        </p:txBody>
      </p:sp>
      <p:sp>
        <p:nvSpPr>
          <p:cNvPr id="46083" name="Rectangle 3"/>
          <p:cNvSpPr>
            <a:spLocks noGrp="1" noChangeArrowheads="1"/>
          </p:cNvSpPr>
          <p:nvPr>
            <p:ph sz="half" idx="2"/>
          </p:nvPr>
        </p:nvSpPr>
        <p:spPr>
          <a:xfrm>
            <a:off x="0" y="3645024"/>
            <a:ext cx="9144000" cy="3060576"/>
          </a:xfrm>
          <a:solidFill>
            <a:srgbClr val="FFFF99"/>
          </a:solidFill>
        </p:spPr>
        <p:txBody>
          <a:bodyPr/>
          <a:lstStyle/>
          <a:p>
            <a:pPr marL="0" indent="0">
              <a:buNone/>
            </a:pPr>
            <a:r>
              <a:rPr lang="pl-PL" sz="2400" b="1" dirty="0"/>
              <a:t>Dla usprawnienia pracy często potrzebne jest: </a:t>
            </a:r>
          </a:p>
          <a:p>
            <a:pPr lvl="0"/>
            <a:r>
              <a:rPr lang="pl-PL" sz="2400" b="1" dirty="0"/>
              <a:t>przemeblowanie, np. półek, szafek i innych przedmiotów, </a:t>
            </a:r>
          </a:p>
          <a:p>
            <a:pPr lvl="0"/>
            <a:r>
              <a:rPr lang="pl-PL" sz="2400" b="1" dirty="0"/>
              <a:t>usunięcie zbędnych przedmiotów i stworzenie większej powierzchni do pracy, </a:t>
            </a:r>
          </a:p>
          <a:p>
            <a:pPr lvl="0"/>
            <a:r>
              <a:rPr lang="pl-PL" sz="2400" b="1" dirty="0"/>
              <a:t>zidentyfikowanie i wyeliminowanie wszystkich przeszkód, które utrudniają wykonywanie zadań. </a:t>
            </a:r>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ZADBAJ O PROJEKT </a:t>
            </a:r>
            <a:br>
              <a:rPr lang="pl-PL" sz="4000" b="1" dirty="0"/>
            </a:br>
            <a:r>
              <a:rPr lang="pl-PL" sz="4000" b="1" dirty="0"/>
              <a:t>DLA WYSOKICH PRACOWNIKÓW</a:t>
            </a:r>
          </a:p>
        </p:txBody>
      </p:sp>
    </p:spTree>
    <p:extLst>
      <p:ext uri="{BB962C8B-B14F-4D97-AF65-F5344CB8AC3E}">
        <p14:creationId xmlns:p14="http://schemas.microsoft.com/office/powerpoint/2010/main" val="211849266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826B37F-2044-4AFD-8322-E3E17125127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88</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6082" name="Rectangle 2"/>
          <p:cNvSpPr>
            <a:spLocks noGrp="1" noChangeArrowheads="1"/>
          </p:cNvSpPr>
          <p:nvPr>
            <p:ph type="body" sz="half" idx="1"/>
          </p:nvPr>
        </p:nvSpPr>
        <p:spPr>
          <a:xfrm>
            <a:off x="265719" y="1628800"/>
            <a:ext cx="8878281" cy="1944216"/>
          </a:xfrm>
          <a:solidFill>
            <a:srgbClr val="CCFFCC"/>
          </a:solidFill>
        </p:spPr>
        <p:txBody>
          <a:bodyPr/>
          <a:lstStyle/>
          <a:p>
            <a:pPr marL="0" indent="0" algn="just">
              <a:buNone/>
            </a:pPr>
            <a:r>
              <a:rPr lang="pl-PL" sz="2400" b="1" dirty="0"/>
              <a:t>Pracownicy w miejscu pracy często mają nieodpowiednie warunki, a zwłaszcza niewłaściwe warunki fizyczne — nadmierny upał lub zimno, ciśnienie atmosferyczne, wilgotność, ruch i jonizacja powietrza, jego zapylenie, nieprawidłowe oświetlenie, barwa i estetyka pomieszczenia.</a:t>
            </a:r>
            <a:endParaRPr lang="pl-PL" sz="2400" b="1" u="sng" dirty="0"/>
          </a:p>
        </p:txBody>
      </p:sp>
      <p:sp>
        <p:nvSpPr>
          <p:cNvPr id="46083" name="Rectangle 3"/>
          <p:cNvSpPr>
            <a:spLocks noGrp="1" noChangeArrowheads="1"/>
          </p:cNvSpPr>
          <p:nvPr>
            <p:ph sz="half" idx="2"/>
          </p:nvPr>
        </p:nvSpPr>
        <p:spPr>
          <a:xfrm>
            <a:off x="0" y="3654152"/>
            <a:ext cx="9144000" cy="3051448"/>
          </a:xfrm>
          <a:solidFill>
            <a:srgbClr val="FFFF99"/>
          </a:solidFill>
        </p:spPr>
        <p:txBody>
          <a:bodyPr/>
          <a:lstStyle/>
          <a:p>
            <a:pPr marL="0" indent="0">
              <a:buNone/>
            </a:pPr>
            <a:r>
              <a:rPr lang="pl-PL" sz="2400" b="1" dirty="0"/>
              <a:t>Przy projektowaniu i planowaniu miejsc pracy każdorazowo także należy wielostronnie rozważyć i uwzględnić wpływ następujących  czynników, wynikających z cech ludzkich: </a:t>
            </a:r>
          </a:p>
          <a:p>
            <a:r>
              <a:rPr lang="pl-PL" sz="2400" b="1" dirty="0"/>
              <a:t>ludzie są różni,</a:t>
            </a:r>
          </a:p>
          <a:p>
            <a:r>
              <a:rPr lang="pl-PL" sz="2400" b="1" dirty="0"/>
              <a:t>ludzie mają różne ograniczenia,</a:t>
            </a:r>
          </a:p>
          <a:p>
            <a:r>
              <a:rPr lang="pl-PL" sz="2400" b="1" dirty="0"/>
              <a:t>ludzie mają różne osobowości, </a:t>
            </a:r>
          </a:p>
          <a:p>
            <a:r>
              <a:rPr lang="pl-PL" sz="2400" b="1" dirty="0"/>
              <a:t>ludzie różnie reagują.</a:t>
            </a:r>
          </a:p>
          <a:p>
            <a:pPr marL="0" indent="0">
              <a:buNone/>
            </a:pPr>
            <a:r>
              <a:rPr lang="pl-PL" b="1" dirty="0"/>
              <a:t> </a:t>
            </a:r>
            <a:endParaRPr lang="pl-PL" sz="2400" b="1" dirty="0"/>
          </a:p>
          <a:p>
            <a:endParaRPr lang="pl-PL" sz="2400" b="1" dirty="0"/>
          </a:p>
        </p:txBody>
      </p:sp>
      <p:sp>
        <p:nvSpPr>
          <p:cNvPr id="46084" name="Rectangle 4"/>
          <p:cNvSpPr>
            <a:spLocks noGrp="1" noChangeArrowheads="1"/>
          </p:cNvSpPr>
          <p:nvPr>
            <p:ph type="title"/>
          </p:nvPr>
        </p:nvSpPr>
        <p:spPr>
          <a:xfrm>
            <a:off x="0" y="404664"/>
            <a:ext cx="9144000" cy="1143000"/>
          </a:xfrm>
          <a:solidFill>
            <a:srgbClr val="CCFFFF"/>
          </a:solidFill>
          <a:ln/>
        </p:spPr>
        <p:txBody>
          <a:bodyPr/>
          <a:lstStyle/>
          <a:p>
            <a:r>
              <a:rPr lang="pl-PL" sz="4000" b="1" dirty="0"/>
              <a:t>ZADBAJ O ZDROWE</a:t>
            </a:r>
            <a:br>
              <a:rPr lang="pl-PL" sz="4000" b="1" dirty="0"/>
            </a:br>
            <a:r>
              <a:rPr lang="pl-PL" sz="4000" b="1" dirty="0"/>
              <a:t> I KOMFORTOWE WARUNKI PRACY</a:t>
            </a:r>
          </a:p>
        </p:txBody>
      </p:sp>
    </p:spTree>
    <p:extLst>
      <p:ext uri="{BB962C8B-B14F-4D97-AF65-F5344CB8AC3E}">
        <p14:creationId xmlns:p14="http://schemas.microsoft.com/office/powerpoint/2010/main" val="17337397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6B7DF589-AB90-4513-9928-CAD50D903F8C}"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89</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9939" name="Rectangle 3"/>
          <p:cNvSpPr>
            <a:spLocks noGrp="1" noChangeArrowheads="1"/>
          </p:cNvSpPr>
          <p:nvPr>
            <p:ph type="body" sz="half" idx="1"/>
          </p:nvPr>
        </p:nvSpPr>
        <p:spPr>
          <a:xfrm>
            <a:off x="381000" y="2133600"/>
            <a:ext cx="8458200" cy="533400"/>
          </a:xfrm>
          <a:solidFill>
            <a:srgbClr val="CCFFCC"/>
          </a:solidFill>
        </p:spPr>
        <p:txBody>
          <a:bodyPr/>
          <a:lstStyle/>
          <a:p>
            <a:r>
              <a:rPr lang="pl-PL" sz="2400" b="1"/>
              <a:t>Łokcie trzymać prosto</a:t>
            </a:r>
          </a:p>
        </p:txBody>
      </p:sp>
      <p:sp>
        <p:nvSpPr>
          <p:cNvPr id="39941" name="Rectangle 5"/>
          <p:cNvSpPr>
            <a:spLocks noGrp="1" noChangeArrowheads="1"/>
          </p:cNvSpPr>
          <p:nvPr>
            <p:ph type="title"/>
          </p:nvPr>
        </p:nvSpPr>
        <p:spPr>
          <a:xfrm>
            <a:off x="0" y="609600"/>
            <a:ext cx="9144000" cy="1143000"/>
          </a:xfrm>
          <a:solidFill>
            <a:srgbClr val="CCFFFF"/>
          </a:solidFill>
          <a:ln/>
        </p:spPr>
        <p:txBody>
          <a:bodyPr/>
          <a:lstStyle/>
          <a:p>
            <a:r>
              <a:rPr lang="pl-PL" b="1"/>
              <a:t>REGUŁY BIOMECHANICZNE</a:t>
            </a:r>
            <a:br>
              <a:rPr lang="pl-PL" b="1"/>
            </a:br>
            <a:r>
              <a:rPr lang="pl-PL" b="1"/>
              <a:t>A.POZYCJA CIAŁA PRZY PRACY</a:t>
            </a:r>
            <a:endParaRPr lang="pl-PL" sz="3600" b="1"/>
          </a:p>
        </p:txBody>
      </p:sp>
      <p:sp>
        <p:nvSpPr>
          <p:cNvPr id="39942" name="Rectangle 6"/>
          <p:cNvSpPr>
            <a:spLocks noChangeArrowheads="1"/>
          </p:cNvSpPr>
          <p:nvPr/>
        </p:nvSpPr>
        <p:spPr bwMode="auto">
          <a:xfrm>
            <a:off x="381000" y="2971800"/>
            <a:ext cx="8458200" cy="533400"/>
          </a:xfrm>
          <a:prstGeom prst="rect">
            <a:avLst/>
          </a:prstGeom>
          <a:solidFill>
            <a:srgbClr val="FFFF99"/>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dirty="0">
                <a:ln>
                  <a:noFill/>
                </a:ln>
                <a:solidFill>
                  <a:srgbClr val="000000"/>
                </a:solidFill>
                <a:effectLst/>
                <a:uLnTx/>
                <a:uFillTx/>
                <a:latin typeface="Arial" charset="0"/>
                <a:ea typeface="+mn-ea"/>
                <a:cs typeface="+mn-cs"/>
              </a:rPr>
              <a:t>Redukować do minimum moment zginający kręgosłup</a:t>
            </a:r>
          </a:p>
        </p:txBody>
      </p:sp>
      <p:sp>
        <p:nvSpPr>
          <p:cNvPr id="39943" name="Rectangle 7"/>
          <p:cNvSpPr>
            <a:spLocks noChangeArrowheads="1"/>
          </p:cNvSpPr>
          <p:nvPr/>
        </p:nvSpPr>
        <p:spPr bwMode="auto">
          <a:xfrm>
            <a:off x="381000" y="3733800"/>
            <a:ext cx="8458200" cy="53340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Unikać skrytych aktów podnoszenia</a:t>
            </a:r>
          </a:p>
        </p:txBody>
      </p:sp>
      <p:sp>
        <p:nvSpPr>
          <p:cNvPr id="39944" name="Rectangle 8"/>
          <p:cNvSpPr>
            <a:spLocks noGrp="1" noChangeArrowheads="1"/>
          </p:cNvSpPr>
          <p:nvPr>
            <p:ph sz="half" idx="2"/>
          </p:nvPr>
        </p:nvSpPr>
        <p:spPr>
          <a:xfrm>
            <a:off x="381000" y="4572000"/>
            <a:ext cx="8534400" cy="609600"/>
          </a:xfrm>
          <a:solidFill>
            <a:srgbClr val="CCFFCC"/>
          </a:solidFill>
          <a:ln/>
        </p:spPr>
        <p:txBody>
          <a:bodyPr/>
          <a:lstStyle/>
          <a:p>
            <a:r>
              <a:rPr lang="pl-PL" sz="2400" b="1"/>
              <a:t>Eliminować silne naciski palcami i dłonią</a:t>
            </a:r>
          </a:p>
        </p:txBody>
      </p:sp>
      <p:sp>
        <p:nvSpPr>
          <p:cNvPr id="39945" name="Rectangle 9"/>
          <p:cNvSpPr>
            <a:spLocks noChangeArrowheads="1"/>
          </p:cNvSpPr>
          <p:nvPr/>
        </p:nvSpPr>
        <p:spPr bwMode="auto">
          <a:xfrm>
            <a:off x="457200" y="5410200"/>
            <a:ext cx="8458200" cy="609600"/>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Tworzyć skuteczny biomechanicznie układ elementów</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fld id="{70308C1D-6B56-4224-B395-03674A14A0D4}" type="slidenum">
              <a:rPr lang="pl-PL"/>
              <a:pPr/>
              <a:t>9</a:t>
            </a:fld>
            <a:endParaRPr lang="pl-PL"/>
          </a:p>
        </p:txBody>
      </p:sp>
      <p:sp>
        <p:nvSpPr>
          <p:cNvPr id="61442" name="Rectangle 2"/>
          <p:cNvSpPr>
            <a:spLocks noGrp="1" noChangeArrowheads="1"/>
          </p:cNvSpPr>
          <p:nvPr>
            <p:ph type="title"/>
          </p:nvPr>
        </p:nvSpPr>
        <p:spPr>
          <a:xfrm>
            <a:off x="0" y="188915"/>
            <a:ext cx="9144000" cy="1025525"/>
          </a:xfrm>
          <a:solidFill>
            <a:srgbClr val="FFFF99"/>
          </a:solidFill>
        </p:spPr>
        <p:txBody>
          <a:bodyPr/>
          <a:lstStyle/>
          <a:p>
            <a:r>
              <a:rPr lang="pl-PL" sz="4000" b="1" dirty="0"/>
              <a:t>CHŁÓD</a:t>
            </a:r>
          </a:p>
        </p:txBody>
      </p:sp>
      <p:sp>
        <p:nvSpPr>
          <p:cNvPr id="61443" name="Rectangle 3"/>
          <p:cNvSpPr>
            <a:spLocks noGrp="1" noChangeArrowheads="1"/>
          </p:cNvSpPr>
          <p:nvPr>
            <p:ph type="body" idx="1"/>
          </p:nvPr>
        </p:nvSpPr>
        <p:spPr>
          <a:xfrm>
            <a:off x="684215" y="1557338"/>
            <a:ext cx="8231187" cy="1511300"/>
          </a:xfrm>
          <a:solidFill>
            <a:srgbClr val="CCFFCC"/>
          </a:solidFill>
        </p:spPr>
        <p:txBody>
          <a:bodyPr/>
          <a:lstStyle/>
          <a:p>
            <a:pPr>
              <a:buFontTx/>
              <a:buNone/>
            </a:pPr>
            <a:r>
              <a:rPr lang="pl-PL" sz="2800" b="1"/>
              <a:t>Przyczyną może być niska temperatura obiektu lub otoczenia, zmniejsza sprawność i czułość rąk.</a:t>
            </a:r>
            <a:r>
              <a:rPr lang="pl-PL" sz="3500" b="1"/>
              <a:t> </a:t>
            </a:r>
            <a:endParaRPr lang="pl-PL" sz="3500" b="1">
              <a:solidFill>
                <a:schemeClr val="tx2"/>
              </a:solidFill>
            </a:endParaRPr>
          </a:p>
        </p:txBody>
      </p:sp>
      <p:pic>
        <p:nvPicPr>
          <p:cNvPr id="61444" name="Picture 4" descr="j0293828"/>
          <p:cNvPicPr>
            <a:picLocks noChangeAspect="1" noChangeArrowheads="1"/>
          </p:cNvPicPr>
          <p:nvPr/>
        </p:nvPicPr>
        <p:blipFill>
          <a:blip r:embed="rId3" cstate="print"/>
          <a:srcRect/>
          <a:stretch>
            <a:fillRect/>
          </a:stretch>
        </p:blipFill>
        <p:spPr bwMode="auto">
          <a:xfrm>
            <a:off x="2843213" y="3860800"/>
            <a:ext cx="3167062" cy="2484438"/>
          </a:xfrm>
          <a:prstGeom prst="rect">
            <a:avLst/>
          </a:prstGeom>
          <a:noFill/>
        </p:spPr>
      </p:pic>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28EA8598-34FE-4AD9-B2C5-5708B1138FC7}"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90</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0962" name="Rectangle 2"/>
          <p:cNvSpPr>
            <a:spLocks noGrp="1" noChangeArrowheads="1"/>
          </p:cNvSpPr>
          <p:nvPr>
            <p:ph type="body" sz="half" idx="1"/>
          </p:nvPr>
        </p:nvSpPr>
        <p:spPr>
          <a:xfrm>
            <a:off x="381000" y="1905000"/>
            <a:ext cx="8534400" cy="609600"/>
          </a:xfrm>
          <a:solidFill>
            <a:srgbClr val="CCFFCC"/>
          </a:solidFill>
        </p:spPr>
        <p:txBody>
          <a:bodyPr/>
          <a:lstStyle/>
          <a:p>
            <a:r>
              <a:rPr lang="pl-PL" sz="2400" b="1"/>
              <a:t>Nie utrudniać krążenia krwi</a:t>
            </a:r>
          </a:p>
        </p:txBody>
      </p:sp>
      <p:sp>
        <p:nvSpPr>
          <p:cNvPr id="40964" name="Rectangle 4"/>
          <p:cNvSpPr>
            <a:spLocks noChangeArrowheads="1"/>
          </p:cNvSpPr>
          <p:nvPr/>
        </p:nvSpPr>
        <p:spPr bwMode="auto">
          <a:xfrm>
            <a:off x="381000" y="2743200"/>
            <a:ext cx="8534400" cy="762000"/>
          </a:xfrm>
          <a:prstGeom prst="rect">
            <a:avLst/>
          </a:prstGeom>
          <a:solidFill>
            <a:srgbClr val="FFFF99"/>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Całkowicie eliminować oddziaływanie drgań na ciało wykonawcy</a:t>
            </a:r>
          </a:p>
        </p:txBody>
      </p:sp>
      <p:sp>
        <p:nvSpPr>
          <p:cNvPr id="40965" name="Rectangle 5"/>
          <p:cNvSpPr>
            <a:spLocks noChangeArrowheads="1"/>
          </p:cNvSpPr>
          <p:nvPr/>
        </p:nvSpPr>
        <p:spPr bwMode="auto">
          <a:xfrm>
            <a:off x="457200" y="3657600"/>
            <a:ext cx="8458200" cy="83820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Części poruszające się w toku pracy nie mogą ocierać i uderzać o wyposażenie stanowiska pracy</a:t>
            </a:r>
          </a:p>
        </p:txBody>
      </p:sp>
      <p:sp>
        <p:nvSpPr>
          <p:cNvPr id="40966" name="Rectangle 6"/>
          <p:cNvSpPr>
            <a:spLocks noGrp="1" noChangeArrowheads="1"/>
          </p:cNvSpPr>
          <p:nvPr>
            <p:ph sz="half" idx="2"/>
          </p:nvPr>
        </p:nvSpPr>
        <p:spPr>
          <a:xfrm>
            <a:off x="381000" y="4724400"/>
            <a:ext cx="8534400" cy="838200"/>
          </a:xfrm>
          <a:solidFill>
            <a:srgbClr val="CCFFCC"/>
          </a:solidFill>
          <a:ln/>
        </p:spPr>
        <p:txBody>
          <a:bodyPr/>
          <a:lstStyle/>
          <a:p>
            <a:r>
              <a:rPr lang="pl-PL" sz="2400" b="1"/>
              <a:t>Cały obszar pracy musi być dobrze widoczny  bez poruszania głową</a:t>
            </a:r>
          </a:p>
        </p:txBody>
      </p:sp>
      <p:sp>
        <p:nvSpPr>
          <p:cNvPr id="40967" name="Rectangle 7"/>
          <p:cNvSpPr>
            <a:spLocks noChangeArrowheads="1"/>
          </p:cNvSpPr>
          <p:nvPr/>
        </p:nvSpPr>
        <p:spPr bwMode="auto">
          <a:xfrm>
            <a:off x="381000" y="5791200"/>
            <a:ext cx="8458200" cy="838200"/>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Projektując narzędzia ręczne należy posługiwać się listą ergonomiczną.</a:t>
            </a:r>
          </a:p>
        </p:txBody>
      </p:sp>
      <p:sp>
        <p:nvSpPr>
          <p:cNvPr id="40968" name="Rectangle 8"/>
          <p:cNvSpPr>
            <a:spLocks noGrp="1" noChangeArrowheads="1"/>
          </p:cNvSpPr>
          <p:nvPr>
            <p:ph type="title"/>
          </p:nvPr>
        </p:nvSpPr>
        <p:spPr>
          <a:xfrm>
            <a:off x="0" y="609600"/>
            <a:ext cx="9144000" cy="1143000"/>
          </a:xfrm>
          <a:solidFill>
            <a:srgbClr val="CCFFFF"/>
          </a:solidFill>
        </p:spPr>
        <p:txBody>
          <a:bodyPr/>
          <a:lstStyle/>
          <a:p>
            <a:r>
              <a:rPr lang="pl-PL" b="1"/>
              <a:t>REGUŁY BIOMECHANICZNE</a:t>
            </a:r>
            <a:br>
              <a:rPr lang="pl-PL" b="1"/>
            </a:br>
            <a:r>
              <a:rPr lang="pl-PL" b="1"/>
              <a:t>B. OBSZAR ODDZIAŁYWANIA</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835C6EF-0E73-43F2-9AA1-6CEB380B383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91</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1986" name="Rectangle 2"/>
          <p:cNvSpPr>
            <a:spLocks noGrp="1" noChangeArrowheads="1"/>
          </p:cNvSpPr>
          <p:nvPr>
            <p:ph type="body" sz="half" idx="1"/>
          </p:nvPr>
        </p:nvSpPr>
        <p:spPr>
          <a:xfrm>
            <a:off x="381000" y="1981200"/>
            <a:ext cx="8458200" cy="762000"/>
          </a:xfrm>
          <a:solidFill>
            <a:srgbClr val="CCFFCC"/>
          </a:solidFill>
        </p:spPr>
        <p:txBody>
          <a:bodyPr/>
          <a:lstStyle/>
          <a:p>
            <a:r>
              <a:rPr lang="pl-PL" sz="2400" b="1"/>
              <a:t>Unikać ruchów, którym towarzyszy ruch odwodzenia w nadgarstku</a:t>
            </a:r>
          </a:p>
        </p:txBody>
      </p:sp>
      <p:sp>
        <p:nvSpPr>
          <p:cNvPr id="41987" name="Rectangle 3"/>
          <p:cNvSpPr>
            <a:spLocks noChangeArrowheads="1"/>
          </p:cNvSpPr>
          <p:nvPr/>
        </p:nvSpPr>
        <p:spPr bwMode="auto">
          <a:xfrm>
            <a:off x="381000" y="3048000"/>
            <a:ext cx="8458200" cy="533400"/>
          </a:xfrm>
          <a:prstGeom prst="rect">
            <a:avLst/>
          </a:prstGeom>
          <a:solidFill>
            <a:srgbClr val="FFFF99"/>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Ograniczyć sięganie do ponad 400 mm w przód</a:t>
            </a:r>
          </a:p>
        </p:txBody>
      </p:sp>
      <p:sp>
        <p:nvSpPr>
          <p:cNvPr id="41988" name="Rectangle 4"/>
          <p:cNvSpPr>
            <a:spLocks noChangeArrowheads="1"/>
          </p:cNvSpPr>
          <p:nvPr/>
        </p:nvSpPr>
        <p:spPr bwMode="auto">
          <a:xfrm>
            <a:off x="381000" y="3886200"/>
            <a:ext cx="8458200" cy="762000"/>
          </a:xfrm>
          <a:prstGeom prst="rect">
            <a:avLst/>
          </a:prstGeom>
          <a:solidFill>
            <a:srgbClr val="CCFFFF"/>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Nie wykonywać ruchów odsuwania  i ciągnięcia na wysokości klatki piersiowej</a:t>
            </a:r>
          </a:p>
        </p:txBody>
      </p:sp>
      <p:sp>
        <p:nvSpPr>
          <p:cNvPr id="41989" name="Rectangle 5"/>
          <p:cNvSpPr>
            <a:spLocks noGrp="1" noChangeArrowheads="1"/>
          </p:cNvSpPr>
          <p:nvPr>
            <p:ph sz="half" idx="2"/>
          </p:nvPr>
        </p:nvSpPr>
        <p:spPr>
          <a:xfrm>
            <a:off x="381000" y="4876800"/>
            <a:ext cx="8534400" cy="609600"/>
          </a:xfrm>
          <a:solidFill>
            <a:srgbClr val="CCFFCC"/>
          </a:solidFill>
          <a:ln/>
        </p:spPr>
        <p:txBody>
          <a:bodyPr/>
          <a:lstStyle/>
          <a:p>
            <a:r>
              <a:rPr lang="pl-PL" sz="2400" b="1"/>
              <a:t>Chwyt i manipulacja wzajemnie się wykluczają</a:t>
            </a:r>
          </a:p>
        </p:txBody>
      </p:sp>
      <p:sp>
        <p:nvSpPr>
          <p:cNvPr id="41990" name="Rectangle 6"/>
          <p:cNvSpPr>
            <a:spLocks noChangeArrowheads="1"/>
          </p:cNvSpPr>
          <p:nvPr/>
        </p:nvSpPr>
        <p:spPr bwMode="auto">
          <a:xfrm>
            <a:off x="381000" y="5715000"/>
            <a:ext cx="8534400" cy="609600"/>
          </a:xfrm>
          <a:prstGeom prst="rect">
            <a:avLst/>
          </a:prstGeom>
          <a:solidFill>
            <a:srgbClr val="CCFFCC"/>
          </a:solidFill>
          <a:ln w="9525">
            <a:noFill/>
            <a:miter lim="800000"/>
            <a:headEnd/>
            <a:tailEnd/>
          </a:ln>
          <a:effectLst/>
        </p:spPr>
        <p:txBody>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pl-PL" sz="2400" b="1" i="0" u="none" strike="noStrike" kern="1200" cap="none" spc="0" normalizeH="0" baseline="0" noProof="0">
                <a:ln>
                  <a:noFill/>
                </a:ln>
                <a:solidFill>
                  <a:srgbClr val="000000"/>
                </a:solidFill>
                <a:effectLst/>
                <a:uLnTx/>
                <a:uFillTx/>
                <a:latin typeface="Arial" charset="0"/>
                <a:ea typeface="+mn-ea"/>
                <a:cs typeface="+mn-cs"/>
              </a:rPr>
              <a:t>Zapewniać właściwe warunki kontroli dotykiem.</a:t>
            </a:r>
          </a:p>
        </p:txBody>
      </p:sp>
      <p:sp>
        <p:nvSpPr>
          <p:cNvPr id="41991" name="Rectangle 7"/>
          <p:cNvSpPr>
            <a:spLocks noGrp="1" noChangeArrowheads="1"/>
          </p:cNvSpPr>
          <p:nvPr>
            <p:ph type="title"/>
          </p:nvPr>
        </p:nvSpPr>
        <p:spPr>
          <a:xfrm>
            <a:off x="0" y="609600"/>
            <a:ext cx="9144000" cy="1143000"/>
          </a:xfrm>
          <a:solidFill>
            <a:srgbClr val="CCFFFF"/>
          </a:solidFill>
        </p:spPr>
        <p:txBody>
          <a:bodyPr/>
          <a:lstStyle/>
          <a:p>
            <a:r>
              <a:rPr lang="pl-PL" b="1"/>
              <a:t>REGUŁY BIOMECHANICZNE</a:t>
            </a:r>
            <a:br>
              <a:rPr lang="pl-PL" b="1"/>
            </a:br>
            <a:r>
              <a:rPr lang="pl-PL" b="1"/>
              <a:t>C. SKUTECZNOŚĆ RUCHÓW</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C1A5E222-EA9E-4717-A425-6BC17F2C79E6}"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92</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36866" name="Rectangle 2"/>
          <p:cNvSpPr>
            <a:spLocks noGrp="1" noChangeArrowheads="1"/>
          </p:cNvSpPr>
          <p:nvPr>
            <p:ph type="title"/>
          </p:nvPr>
        </p:nvSpPr>
        <p:spPr>
          <a:xfrm>
            <a:off x="0" y="609600"/>
            <a:ext cx="9144000" cy="1143000"/>
          </a:xfrm>
          <a:solidFill>
            <a:srgbClr val="CCFFFF"/>
          </a:solidFill>
        </p:spPr>
        <p:txBody>
          <a:bodyPr/>
          <a:lstStyle/>
          <a:p>
            <a:r>
              <a:rPr lang="pl-PL" b="1"/>
              <a:t>ZASADY MANIPULACJI MASĄ PODNOSZONYCH CIĘŻARÓW </a:t>
            </a:r>
            <a:endParaRPr lang="pl-PL" sz="3600" b="1"/>
          </a:p>
        </p:txBody>
      </p:sp>
      <p:sp>
        <p:nvSpPr>
          <p:cNvPr id="36867" name="Rectangle 3"/>
          <p:cNvSpPr>
            <a:spLocks noGrp="1" noChangeArrowheads="1"/>
          </p:cNvSpPr>
          <p:nvPr>
            <p:ph type="body" idx="1"/>
          </p:nvPr>
        </p:nvSpPr>
        <p:spPr>
          <a:xfrm>
            <a:off x="0" y="2170113"/>
            <a:ext cx="9144000" cy="4687887"/>
          </a:xfrm>
          <a:solidFill>
            <a:srgbClr val="CCFFCC"/>
          </a:solidFill>
        </p:spPr>
        <p:txBody>
          <a:bodyPr/>
          <a:lstStyle/>
          <a:p>
            <a:r>
              <a:rPr lang="pl-PL" sz="2400" b="1"/>
              <a:t>Przed rozpoczęciem przenoszenia i podnoszenia należy usunąć zbędne przedmioty z obszaru manipulacji.</a:t>
            </a:r>
          </a:p>
          <a:p>
            <a:endParaRPr lang="pl-PL" sz="2400" b="1"/>
          </a:p>
          <a:p>
            <a:r>
              <a:rPr lang="pl-PL" sz="2400" b="1"/>
              <a:t>Optymalna fizjologicznie wysokość dla podnoszenia masy ciężaru z podłogi powinna wynosić 400 mm.</a:t>
            </a:r>
          </a:p>
          <a:p>
            <a:endParaRPr lang="pl-PL" sz="2400" b="1"/>
          </a:p>
          <a:p>
            <a:r>
              <a:rPr lang="pl-PL" sz="2400" b="1"/>
              <a:t>Gdy masa ma być podnoszona z podłogi, to powinno się wykorzystywać środki wspomagające np. haki itp.</a:t>
            </a:r>
          </a:p>
          <a:p>
            <a:endParaRPr lang="pl-PL" sz="2400" b="1"/>
          </a:p>
          <a:p>
            <a:r>
              <a:rPr lang="pl-PL" sz="2400" b="1"/>
              <a:t>Podczas podnoszenia należy utrzymywać kręgosłup  w pozycji pionowej ( plecy powinny być proste).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158C5BD3-27E0-4061-A9C0-0A74D26C300A}"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93</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2227" name="Rectangle 3"/>
          <p:cNvSpPr>
            <a:spLocks noGrp="1" noChangeArrowheads="1"/>
          </p:cNvSpPr>
          <p:nvPr>
            <p:ph type="body" sz="half" idx="1"/>
          </p:nvPr>
        </p:nvSpPr>
        <p:spPr>
          <a:xfrm>
            <a:off x="457200" y="1981200"/>
            <a:ext cx="3810000" cy="4419600"/>
          </a:xfrm>
          <a:solidFill>
            <a:srgbClr val="CCFFCC"/>
          </a:solidFill>
        </p:spPr>
        <p:txBody>
          <a:bodyPr/>
          <a:lstStyle/>
          <a:p>
            <a:r>
              <a:rPr lang="pl-PL" sz="2400" b="1" u="sng">
                <a:effectLst>
                  <a:outerShdw blurRad="38100" dist="38100" dir="2700000" algn="tl">
                    <a:srgbClr val="FFFFFF"/>
                  </a:outerShdw>
                </a:effectLst>
              </a:rPr>
              <a:t>Wzbogacanie pracy</a:t>
            </a:r>
            <a:r>
              <a:rPr lang="pl-PL" sz="2400" b="1"/>
              <a:t> (job enrichment) - technika zwiększania zakresu pracy pracownika przez wprowadzanie w zakres jego obowiązków czynności o różnym stopniu trudności w ramach jednego zadania.</a:t>
            </a:r>
            <a:endParaRPr lang="pl-PL" sz="2000" b="1"/>
          </a:p>
        </p:txBody>
      </p:sp>
      <p:sp>
        <p:nvSpPr>
          <p:cNvPr id="52228" name="Rectangle 4"/>
          <p:cNvSpPr>
            <a:spLocks noGrp="1" noChangeArrowheads="1"/>
          </p:cNvSpPr>
          <p:nvPr>
            <p:ph type="body" sz="half" idx="2"/>
          </p:nvPr>
        </p:nvSpPr>
        <p:spPr>
          <a:xfrm>
            <a:off x="4648200" y="1981200"/>
            <a:ext cx="3810000" cy="4419600"/>
          </a:xfrm>
          <a:solidFill>
            <a:srgbClr val="FFFF99"/>
          </a:solidFill>
        </p:spPr>
        <p:txBody>
          <a:bodyPr/>
          <a:lstStyle/>
          <a:p>
            <a:r>
              <a:rPr lang="pl-PL" sz="2400" b="1" u="sng">
                <a:effectLst>
                  <a:outerShdw blurRad="38100" dist="38100" dir="2700000" algn="tl">
                    <a:srgbClr val="FFFFFF"/>
                  </a:outerShdw>
                </a:effectLst>
              </a:rPr>
              <a:t>Rozszerzanie pracy</a:t>
            </a:r>
            <a:r>
              <a:rPr lang="pl-PL" sz="2400" b="1">
                <a:effectLst>
                  <a:outerShdw blurRad="38100" dist="38100" dir="2700000" algn="tl">
                    <a:srgbClr val="FFFFFF"/>
                  </a:outerShdw>
                </a:effectLst>
              </a:rPr>
              <a:t> (</a:t>
            </a:r>
            <a:r>
              <a:rPr lang="pl-PL" sz="2400" b="1"/>
              <a:t>job enlargement) - technika zwiększania zakresu pracy pracownika przez przydzielanie mu większej liczby zadań tego samego rodzaju.</a:t>
            </a:r>
            <a:endParaRPr lang="pl-PL" sz="2000" b="1"/>
          </a:p>
        </p:txBody>
      </p:sp>
      <p:sp>
        <p:nvSpPr>
          <p:cNvPr id="52229" name="Rectangle 5"/>
          <p:cNvSpPr>
            <a:spLocks noGrp="1" noChangeArrowheads="1"/>
          </p:cNvSpPr>
          <p:nvPr>
            <p:ph type="title"/>
          </p:nvPr>
        </p:nvSpPr>
        <p:spPr>
          <a:xfrm>
            <a:off x="0" y="609600"/>
            <a:ext cx="9144000" cy="1143000"/>
          </a:xfrm>
          <a:solidFill>
            <a:srgbClr val="CCFFFF"/>
          </a:solidFill>
          <a:ln/>
        </p:spPr>
        <p:txBody>
          <a:bodyPr/>
          <a:lstStyle/>
          <a:p>
            <a:r>
              <a:rPr lang="pl-PL" b="1" dirty="0"/>
              <a:t>KSZTAŁTOWANIE </a:t>
            </a:r>
            <a:br>
              <a:rPr lang="pl-PL" b="1" dirty="0"/>
            </a:br>
            <a:r>
              <a:rPr lang="pl-PL" b="1" dirty="0"/>
              <a:t>ORGANIZACJI PRACY</a:t>
            </a:r>
            <a:endParaRPr lang="pl-PL" dirty="0"/>
          </a:p>
        </p:txBody>
      </p:sp>
    </p:spTree>
    <p:extLst>
      <p:ext uri="{BB962C8B-B14F-4D97-AF65-F5344CB8AC3E}">
        <p14:creationId xmlns:p14="http://schemas.microsoft.com/office/powerpoint/2010/main" val="359915636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numeru slajdu 6"/>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DA2AFAB4-C392-4A3E-B979-554716C306E3}"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94</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3250" name="Rectangle 2"/>
          <p:cNvSpPr>
            <a:spLocks noGrp="1" noChangeArrowheads="1"/>
          </p:cNvSpPr>
          <p:nvPr>
            <p:ph type="body" sz="half" idx="1"/>
          </p:nvPr>
        </p:nvSpPr>
        <p:spPr>
          <a:xfrm>
            <a:off x="457200" y="1981200"/>
            <a:ext cx="3810000" cy="4419600"/>
          </a:xfrm>
          <a:solidFill>
            <a:srgbClr val="CCFFCC"/>
          </a:solidFill>
        </p:spPr>
        <p:txBody>
          <a:bodyPr/>
          <a:lstStyle/>
          <a:p>
            <a:r>
              <a:rPr lang="pl-PL" sz="2400" b="1" u="sng">
                <a:effectLst>
                  <a:outerShdw blurRad="38100" dist="38100" dir="2700000" algn="tl">
                    <a:srgbClr val="FFFFFF"/>
                  </a:outerShdw>
                </a:effectLst>
              </a:rPr>
              <a:t>Rotacja wykonywanych zadań</a:t>
            </a:r>
            <a:r>
              <a:rPr lang="pl-PL" sz="2400" b="1"/>
              <a:t> (job rotation) - technika zwiększania zakresu pracy pracownika przez cykliczną zmianę wykonywanych przez niego zadań w ciągu zmiany roboczej.</a:t>
            </a:r>
            <a:endParaRPr lang="pl-PL" sz="2000" b="1"/>
          </a:p>
        </p:txBody>
      </p:sp>
      <p:sp>
        <p:nvSpPr>
          <p:cNvPr id="53251" name="Rectangle 3"/>
          <p:cNvSpPr>
            <a:spLocks noGrp="1" noChangeArrowheads="1"/>
          </p:cNvSpPr>
          <p:nvPr>
            <p:ph type="body" sz="half" idx="2"/>
          </p:nvPr>
        </p:nvSpPr>
        <p:spPr>
          <a:xfrm>
            <a:off x="4648200" y="1981200"/>
            <a:ext cx="3810000" cy="4419600"/>
          </a:xfrm>
          <a:solidFill>
            <a:srgbClr val="FFFF99"/>
          </a:solidFill>
        </p:spPr>
        <p:txBody>
          <a:bodyPr/>
          <a:lstStyle/>
          <a:p>
            <a:r>
              <a:rPr lang="pl-PL" sz="2400" b="1" u="sng" dirty="0">
                <a:effectLst>
                  <a:outerShdw blurRad="38100" dist="38100" dir="2700000" algn="tl">
                    <a:srgbClr val="FFFFFF"/>
                  </a:outerShdw>
                </a:effectLst>
              </a:rPr>
              <a:t>Wymienność stanowisk pracy</a:t>
            </a:r>
            <a:r>
              <a:rPr lang="pl-PL" sz="2400" b="1" dirty="0"/>
              <a:t> (</a:t>
            </a:r>
            <a:r>
              <a:rPr lang="pl-PL" sz="2400" b="1" dirty="0" err="1"/>
              <a:t>job</a:t>
            </a:r>
            <a:r>
              <a:rPr lang="pl-PL" sz="2400" b="1" dirty="0"/>
              <a:t> </a:t>
            </a:r>
            <a:r>
              <a:rPr lang="pl-PL" sz="2400" b="1" dirty="0" err="1"/>
              <a:t>switching</a:t>
            </a:r>
            <a:r>
              <a:rPr lang="pl-PL" sz="2400" b="1" dirty="0"/>
              <a:t>) - technika zwiększania zakresu pracy pracownika przez zmianę miejsca pracy w ciągu dnia, tygodnia i dłuższych okresów.</a:t>
            </a:r>
            <a:endParaRPr lang="pl-PL" sz="2000" b="1" dirty="0"/>
          </a:p>
        </p:txBody>
      </p:sp>
      <p:sp>
        <p:nvSpPr>
          <p:cNvPr id="53252" name="Rectangle 4"/>
          <p:cNvSpPr>
            <a:spLocks noGrp="1" noChangeArrowheads="1"/>
          </p:cNvSpPr>
          <p:nvPr>
            <p:ph type="title"/>
          </p:nvPr>
        </p:nvSpPr>
        <p:spPr>
          <a:xfrm>
            <a:off x="0" y="609600"/>
            <a:ext cx="9144000" cy="1143000"/>
          </a:xfrm>
          <a:solidFill>
            <a:srgbClr val="CCFFFF"/>
          </a:solidFill>
          <a:ln/>
        </p:spPr>
        <p:txBody>
          <a:bodyPr/>
          <a:lstStyle/>
          <a:p>
            <a:r>
              <a:rPr lang="pl-PL" b="1" dirty="0"/>
              <a:t>KSZTAŁTOWANIE </a:t>
            </a:r>
            <a:br>
              <a:rPr lang="pl-PL" b="1" dirty="0"/>
            </a:br>
            <a:r>
              <a:rPr lang="pl-PL" b="1" dirty="0"/>
              <a:t>ORGANIZACJI PRACY</a:t>
            </a:r>
            <a:endParaRPr lang="pl-PL" dirty="0"/>
          </a:p>
        </p:txBody>
      </p:sp>
    </p:spTree>
    <p:extLst>
      <p:ext uri="{BB962C8B-B14F-4D97-AF65-F5344CB8AC3E}">
        <p14:creationId xmlns:p14="http://schemas.microsoft.com/office/powerpoint/2010/main" val="7688870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C6C138-0D74-4305-A8EE-64E75810C8FE}"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95</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530" name="Rectangle 2"/>
          <p:cNvSpPr>
            <a:spLocks noGrp="1" noChangeArrowheads="1"/>
          </p:cNvSpPr>
          <p:nvPr>
            <p:ph type="title"/>
          </p:nvPr>
        </p:nvSpPr>
        <p:spPr>
          <a:xfrm>
            <a:off x="0" y="609600"/>
            <a:ext cx="9144000" cy="1143000"/>
          </a:xfrm>
          <a:solidFill>
            <a:srgbClr val="CCFFFF"/>
          </a:solidFill>
        </p:spPr>
        <p:txBody>
          <a:bodyPr/>
          <a:lstStyle/>
          <a:p>
            <a:r>
              <a:rPr lang="pl-PL" b="1"/>
              <a:t>ZAGADNIENIA</a:t>
            </a:r>
          </a:p>
        </p:txBody>
      </p:sp>
      <p:sp>
        <p:nvSpPr>
          <p:cNvPr id="22531" name="Rectangle 3"/>
          <p:cNvSpPr>
            <a:spLocks noGrp="1" noChangeArrowheads="1"/>
          </p:cNvSpPr>
          <p:nvPr>
            <p:ph type="body" idx="1"/>
          </p:nvPr>
        </p:nvSpPr>
        <p:spPr>
          <a:xfrm>
            <a:off x="323850" y="2133600"/>
            <a:ext cx="8569325" cy="4391744"/>
          </a:xfrm>
          <a:solidFill>
            <a:srgbClr val="FFFF99"/>
          </a:solidFill>
        </p:spPr>
        <p:txBody>
          <a:bodyPr/>
          <a:lstStyle/>
          <a:p>
            <a:pPr>
              <a:lnSpc>
                <a:spcPct val="150000"/>
              </a:lnSpc>
            </a:pPr>
            <a:r>
              <a:rPr lang="pl-PL" sz="2800" b="1" dirty="0"/>
              <a:t>Istota ergonomii</a:t>
            </a:r>
          </a:p>
          <a:p>
            <a:pPr>
              <a:lnSpc>
                <a:spcPct val="150000"/>
              </a:lnSpc>
            </a:pPr>
            <a:r>
              <a:rPr lang="pl-PL" sz="2800" b="1" dirty="0"/>
              <a:t>Zastosowanie ogólnych zasad ergonomii</a:t>
            </a:r>
          </a:p>
          <a:p>
            <a:pPr>
              <a:lnSpc>
                <a:spcPct val="150000"/>
              </a:lnSpc>
            </a:pPr>
            <a:r>
              <a:rPr lang="pl-PL" sz="2800" b="1" dirty="0"/>
              <a:t>Reguły dotyczące pozycji ciała przy pracy</a:t>
            </a:r>
          </a:p>
          <a:p>
            <a:pPr>
              <a:lnSpc>
                <a:spcPct val="150000"/>
              </a:lnSpc>
            </a:pPr>
            <a:r>
              <a:rPr lang="pl-PL" sz="2800" b="1" dirty="0"/>
              <a:t>Reguły dotyczące obszaru oddziaływania</a:t>
            </a:r>
          </a:p>
          <a:p>
            <a:pPr>
              <a:lnSpc>
                <a:spcPct val="150000"/>
              </a:lnSpc>
            </a:pPr>
            <a:r>
              <a:rPr lang="pl-PL" sz="2800" b="1" dirty="0"/>
              <a:t>Reguły dotyczą skuteczności pracy</a:t>
            </a:r>
          </a:p>
          <a:p>
            <a:pPr>
              <a:lnSpc>
                <a:spcPct val="150000"/>
              </a:lnSpc>
            </a:pPr>
            <a:r>
              <a:rPr lang="pl-PL" sz="2800" b="1" dirty="0"/>
              <a:t>Kształtowanie organizacji pracy</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ymbol zastępczy numeru slajdu 5"/>
          <p:cNvSpPr>
            <a:spLocks noGrp="1"/>
          </p:cNvSpPr>
          <p:nvPr>
            <p:ph type="sldNum" sz="quarter" idx="1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138579-AD49-4CB0-9962-3CF63C372429}" type="slidenum">
              <a:rPr kumimoji="0" lang="pl-PL" sz="14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96</a:t>
            </a:fld>
            <a:endParaRPr kumimoji="0" lang="pl-PL" sz="14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3554" name="Rectangle 1026"/>
          <p:cNvSpPr>
            <a:spLocks noGrp="1" noChangeArrowheads="1"/>
          </p:cNvSpPr>
          <p:nvPr>
            <p:ph type="title"/>
          </p:nvPr>
        </p:nvSpPr>
        <p:spPr>
          <a:xfrm>
            <a:off x="0" y="332656"/>
            <a:ext cx="9144000" cy="1143000"/>
          </a:xfrm>
          <a:solidFill>
            <a:srgbClr val="CCFFFF"/>
          </a:solidFill>
        </p:spPr>
        <p:txBody>
          <a:bodyPr/>
          <a:lstStyle/>
          <a:p>
            <a:r>
              <a:rPr lang="pl-PL" b="1" dirty="0"/>
              <a:t>BIBLIOGRAFIA</a:t>
            </a:r>
          </a:p>
        </p:txBody>
      </p:sp>
      <p:sp>
        <p:nvSpPr>
          <p:cNvPr id="23555" name="Rectangle 1027"/>
          <p:cNvSpPr>
            <a:spLocks noGrp="1" noChangeArrowheads="1"/>
          </p:cNvSpPr>
          <p:nvPr>
            <p:ph type="body" idx="1"/>
          </p:nvPr>
        </p:nvSpPr>
        <p:spPr>
          <a:xfrm>
            <a:off x="1" y="1844824"/>
            <a:ext cx="9143999" cy="4746990"/>
          </a:xfrm>
          <a:solidFill>
            <a:srgbClr val="FFFF99"/>
          </a:solidFill>
        </p:spPr>
        <p:txBody>
          <a:bodyPr/>
          <a:lstStyle/>
          <a:p>
            <a:pPr lvl="0" eaLnBrk="1" fontAlgn="auto" hangingPunct="1">
              <a:lnSpc>
                <a:spcPct val="150000"/>
              </a:lnSpc>
              <a:spcAft>
                <a:spcPts val="0"/>
              </a:spcAft>
              <a:buFont typeface="Arial" pitchFamily="34" charset="0"/>
              <a:buChar char="•"/>
            </a:pPr>
            <a:r>
              <a:rPr lang="pl-PL" sz="2200" b="1" u="sng" kern="1200" dirty="0">
                <a:solidFill>
                  <a:prstClr val="black"/>
                </a:solidFill>
                <a:latin typeface="Arial" panose="020B0604020202020204" pitchFamily="34" charset="0"/>
                <a:cs typeface="Arial" panose="020B0604020202020204" pitchFamily="34" charset="0"/>
              </a:rPr>
              <a:t>Boś D.: </a:t>
            </a:r>
            <a:r>
              <a:rPr lang="pl-PL" sz="2200" b="1" kern="1200" dirty="0">
                <a:solidFill>
                  <a:prstClr val="black"/>
                </a:solidFill>
                <a:latin typeface="Arial" panose="020B0604020202020204" pitchFamily="34" charset="0"/>
                <a:cs typeface="Arial" panose="020B0604020202020204" pitchFamily="34" charset="0"/>
              </a:rPr>
              <a:t>System Call Center, Gazeta IT nr3 (11) marzec 2003</a:t>
            </a:r>
          </a:p>
          <a:p>
            <a:pPr lvl="0" eaLnBrk="1" fontAlgn="auto" hangingPunct="1">
              <a:lnSpc>
                <a:spcPct val="150000"/>
              </a:lnSpc>
              <a:spcAft>
                <a:spcPts val="0"/>
              </a:spcAft>
              <a:buFont typeface="Arial" pitchFamily="34" charset="0"/>
              <a:buChar char="•"/>
            </a:pPr>
            <a:r>
              <a:rPr lang="pl-PL" sz="2200" b="1" u="sng" kern="1200" dirty="0">
                <a:solidFill>
                  <a:prstClr val="black"/>
                </a:solidFill>
                <a:latin typeface="Arial" panose="020B0604020202020204" pitchFamily="34" charset="0"/>
                <a:cs typeface="Arial" panose="020B0604020202020204" pitchFamily="34" charset="0"/>
              </a:rPr>
              <a:t>Grabosz J.: </a:t>
            </a:r>
            <a:r>
              <a:rPr lang="pl-PL" sz="2200" b="1" kern="1200" dirty="0">
                <a:solidFill>
                  <a:prstClr val="black"/>
                </a:solidFill>
                <a:latin typeface="Arial" panose="020B0604020202020204" pitchFamily="34" charset="0"/>
                <a:cs typeface="Arial" panose="020B0604020202020204" pitchFamily="34" charset="0"/>
              </a:rPr>
              <a:t>Koncepcja </a:t>
            </a:r>
            <a:r>
              <a:rPr lang="pl-PL" sz="2200" b="1" kern="1200" dirty="0" err="1">
                <a:solidFill>
                  <a:prstClr val="black"/>
                </a:solidFill>
                <a:latin typeface="Arial" panose="020B0604020202020204" pitchFamily="34" charset="0"/>
                <a:cs typeface="Arial" panose="020B0604020202020204" pitchFamily="34" charset="0"/>
              </a:rPr>
              <a:t>lean</a:t>
            </a:r>
            <a:r>
              <a:rPr lang="pl-PL" sz="2200" b="1" kern="1200" dirty="0">
                <a:solidFill>
                  <a:prstClr val="black"/>
                </a:solidFill>
                <a:latin typeface="Arial" panose="020B0604020202020204" pitchFamily="34" charset="0"/>
                <a:cs typeface="Arial" panose="020B0604020202020204" pitchFamily="34" charset="0"/>
              </a:rPr>
              <a:t> management w przedsiębiorstwie. Mat.  UZ Zielona Góra 2001</a:t>
            </a:r>
          </a:p>
          <a:p>
            <a:pPr lvl="0" eaLnBrk="1" fontAlgn="auto" hangingPunct="1">
              <a:lnSpc>
                <a:spcPct val="150000"/>
              </a:lnSpc>
              <a:spcAft>
                <a:spcPts val="0"/>
              </a:spcAft>
              <a:buFont typeface="Arial" pitchFamily="34" charset="0"/>
              <a:buChar char="•"/>
            </a:pPr>
            <a:r>
              <a:rPr lang="pl-PL" sz="2200" b="1" u="sng" kern="1200" dirty="0">
                <a:solidFill>
                  <a:prstClr val="black"/>
                </a:solidFill>
                <a:latin typeface="Arial" panose="020B0604020202020204" pitchFamily="34" charset="0"/>
                <a:cs typeface="Arial" panose="020B0604020202020204" pitchFamily="34" charset="0"/>
              </a:rPr>
              <a:t>Gwiazda A.: </a:t>
            </a:r>
            <a:r>
              <a:rPr lang="pl-PL" sz="2200" b="1" kern="1200" dirty="0">
                <a:solidFill>
                  <a:prstClr val="black"/>
                </a:solidFill>
                <a:latin typeface="Arial" panose="020B0604020202020204" pitchFamily="34" charset="0"/>
                <a:cs typeface="Arial" panose="020B0604020202020204" pitchFamily="34" charset="0"/>
              </a:rPr>
              <a:t>Ważony wykres </a:t>
            </a:r>
            <a:r>
              <a:rPr lang="pl-PL" sz="2200" b="1" kern="1200" dirty="0" err="1">
                <a:solidFill>
                  <a:prstClr val="black"/>
                </a:solidFill>
                <a:latin typeface="Arial" panose="020B0604020202020204" pitchFamily="34" charset="0"/>
                <a:cs typeface="Arial" panose="020B0604020202020204" pitchFamily="34" charset="0"/>
              </a:rPr>
              <a:t>Ishikawy</a:t>
            </a:r>
            <a:r>
              <a:rPr lang="pl-PL" sz="2200" b="1" kern="1200" dirty="0">
                <a:solidFill>
                  <a:prstClr val="black"/>
                </a:solidFill>
                <a:latin typeface="Arial" panose="020B0604020202020204" pitchFamily="34" charset="0"/>
                <a:cs typeface="Arial" panose="020B0604020202020204" pitchFamily="34" charset="0"/>
              </a:rPr>
              <a:t> jako narzędzie organizacji i zarzadzania. Ekonomika i Organizacja Przedsiębiorstwa 2005.</a:t>
            </a:r>
          </a:p>
          <a:p>
            <a:pPr lvl="0" eaLnBrk="1" fontAlgn="auto" hangingPunct="1">
              <a:lnSpc>
                <a:spcPct val="150000"/>
              </a:lnSpc>
              <a:spcAft>
                <a:spcPts val="0"/>
              </a:spcAft>
              <a:buFont typeface="Arial" pitchFamily="34" charset="0"/>
              <a:buChar char="•"/>
            </a:pPr>
            <a:r>
              <a:rPr lang="pl-PL" sz="2200" b="1" u="sng" kern="1200" dirty="0" err="1">
                <a:solidFill>
                  <a:prstClr val="black"/>
                </a:solidFill>
                <a:latin typeface="Arial" panose="020B0604020202020204" pitchFamily="34" charset="0"/>
                <a:cs typeface="Arial" panose="020B0604020202020204" pitchFamily="34" charset="0"/>
              </a:rPr>
              <a:t>Kobielus</a:t>
            </a:r>
            <a:r>
              <a:rPr lang="pl-PL" sz="2200" b="1" u="sng" kern="1200" dirty="0">
                <a:solidFill>
                  <a:prstClr val="black"/>
                </a:solidFill>
                <a:latin typeface="Arial" panose="020B0604020202020204" pitchFamily="34" charset="0"/>
                <a:cs typeface="Arial" panose="020B0604020202020204" pitchFamily="34" charset="0"/>
              </a:rPr>
              <a:t> J.G.: </a:t>
            </a:r>
            <a:r>
              <a:rPr lang="pl-PL" sz="2200" b="1" kern="1200" dirty="0">
                <a:solidFill>
                  <a:prstClr val="black"/>
                </a:solidFill>
                <a:latin typeface="Arial" panose="020B0604020202020204" pitchFamily="34" charset="0"/>
                <a:cs typeface="Arial" panose="020B0604020202020204" pitchFamily="34" charset="0"/>
              </a:rPr>
              <a:t>Strategie – obsługa procesów pracy IDG Poland S.A. Warszawa 1998</a:t>
            </a:r>
          </a:p>
          <a:p>
            <a:pPr lvl="0" eaLnBrk="1" fontAlgn="auto" hangingPunct="1">
              <a:lnSpc>
                <a:spcPct val="150000"/>
              </a:lnSpc>
              <a:spcAft>
                <a:spcPts val="0"/>
              </a:spcAft>
              <a:buFont typeface="Arial" pitchFamily="34" charset="0"/>
              <a:buChar char="•"/>
            </a:pPr>
            <a:r>
              <a:rPr lang="pl-PL" sz="2200" b="1" u="sng" kern="1200" dirty="0">
                <a:solidFill>
                  <a:prstClr val="black"/>
                </a:solidFill>
                <a:latin typeface="Arial" panose="020B0604020202020204" pitchFamily="34" charset="0"/>
                <a:cs typeface="Arial" panose="020B0604020202020204" pitchFamily="34" charset="0"/>
              </a:rPr>
              <a:t>Matczyński F.: </a:t>
            </a:r>
            <a:r>
              <a:rPr lang="pl-PL" sz="2200" b="1" kern="1200" dirty="0">
                <a:solidFill>
                  <a:prstClr val="black"/>
                </a:solidFill>
                <a:latin typeface="Arial" panose="020B0604020202020204" pitchFamily="34" charset="0"/>
                <a:cs typeface="Arial" panose="020B0604020202020204" pitchFamily="34" charset="0"/>
              </a:rPr>
              <a:t>Procesy pracy i stanowiska robocze , Wyd. WNT, Warszawa 1972</a:t>
            </a:r>
          </a:p>
          <a:p>
            <a:pPr marL="0" lvl="0" indent="0" eaLnBrk="1" fontAlgn="auto" hangingPunct="1">
              <a:spcAft>
                <a:spcPts val="0"/>
              </a:spcAft>
              <a:buNone/>
            </a:pPr>
            <a:endParaRPr lang="pl-PL" b="1" kern="1200" dirty="0">
              <a:solidFill>
                <a:prstClr val="black"/>
              </a:solidFill>
              <a:latin typeface="Calibri"/>
            </a:endParaRPr>
          </a:p>
          <a:p>
            <a:endParaRPr lang="pl-PL" sz="2400" b="1" dirty="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11413" y="4149725"/>
            <a:ext cx="4392612" cy="1439863"/>
          </a:xfrm>
          <a:solidFill>
            <a:srgbClr val="CCFFCC"/>
          </a:solidFill>
        </p:spPr>
        <p:txBody>
          <a:bodyPr/>
          <a:lstStyle/>
          <a:p>
            <a:r>
              <a:rPr lang="pl-PL" sz="2800" b="1" dirty="0">
                <a:solidFill>
                  <a:schemeClr val="tx1"/>
                </a:solidFill>
              </a:rPr>
              <a:t>ERGONOMIA</a:t>
            </a:r>
            <a:endParaRPr lang="pl-PL" sz="2800" b="1" dirty="0">
              <a:solidFill>
                <a:schemeClr val="hlink"/>
              </a:solidFill>
            </a:endParaRPr>
          </a:p>
        </p:txBody>
      </p:sp>
      <p:sp>
        <p:nvSpPr>
          <p:cNvPr id="2051" name="Rectangle 3"/>
          <p:cNvSpPr>
            <a:spLocks noGrp="1" noChangeArrowheads="1"/>
          </p:cNvSpPr>
          <p:nvPr>
            <p:ph type="subTitle" idx="1"/>
          </p:nvPr>
        </p:nvSpPr>
        <p:spPr>
          <a:xfrm>
            <a:off x="0" y="2205038"/>
            <a:ext cx="9144000" cy="1367978"/>
          </a:xfrm>
          <a:solidFill>
            <a:srgbClr val="CCFFFF"/>
          </a:solidFill>
        </p:spPr>
        <p:txBody>
          <a:bodyPr/>
          <a:lstStyle/>
          <a:p>
            <a:pPr>
              <a:lnSpc>
                <a:spcPct val="90000"/>
              </a:lnSpc>
            </a:pPr>
            <a:r>
              <a:rPr lang="pl-PL" sz="4400" b="1" dirty="0"/>
              <a:t> KSZTAŁTOWANIE WYGODY</a:t>
            </a:r>
          </a:p>
          <a:p>
            <a:pPr>
              <a:lnSpc>
                <a:spcPct val="90000"/>
              </a:lnSpc>
            </a:pPr>
            <a:r>
              <a:rPr lang="pl-PL" sz="4400" b="1" dirty="0"/>
              <a:t> W PRACY Z MONITORAMI</a:t>
            </a:r>
          </a:p>
        </p:txBody>
      </p:sp>
    </p:spTree>
  </p:cSld>
  <p:clrMapOvr>
    <a:masterClrMapping/>
  </p:clrMapOvr>
  <p:transition spd="slow"/>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solidFill>
        </p:spPr>
        <p:txBody>
          <a:bodyPr/>
          <a:lstStyle/>
          <a:p>
            <a:r>
              <a:rPr lang="pl-PL" b="1" dirty="0"/>
              <a:t>TEKST</a:t>
            </a:r>
          </a:p>
        </p:txBody>
      </p:sp>
      <p:sp>
        <p:nvSpPr>
          <p:cNvPr id="3" name="Symbol zastępczy zawartości 2"/>
          <p:cNvSpPr>
            <a:spLocks noGrp="1"/>
          </p:cNvSpPr>
          <p:nvPr>
            <p:ph idx="1"/>
          </p:nvPr>
        </p:nvSpPr>
        <p:spPr>
          <a:xfrm>
            <a:off x="457200" y="1600200"/>
            <a:ext cx="8229600" cy="4925144"/>
          </a:xfrm>
        </p:spPr>
        <p:txBody>
          <a:bodyPr/>
          <a:lstStyle/>
          <a:p>
            <a:r>
              <a:rPr lang="pl-PL" sz="2400" b="1" dirty="0"/>
              <a:t>Czynniki mające wpływ na wygodę pracownika</a:t>
            </a:r>
          </a:p>
          <a:p>
            <a:endParaRPr lang="pl-PL" sz="2400" b="1" dirty="0"/>
          </a:p>
          <a:p>
            <a:r>
              <a:rPr lang="pl-PL" sz="2400" b="1" dirty="0"/>
              <a:t>Dolegliwości pracownika</a:t>
            </a:r>
          </a:p>
          <a:p>
            <a:endParaRPr lang="pl-PL" sz="2400" b="1" dirty="0"/>
          </a:p>
          <a:p>
            <a:r>
              <a:rPr lang="pl-PL" sz="2400" b="1" dirty="0"/>
              <a:t>Standardy projektowe</a:t>
            </a:r>
          </a:p>
          <a:p>
            <a:endParaRPr lang="pl-PL" sz="2400" b="1" dirty="0"/>
          </a:p>
          <a:p>
            <a:r>
              <a:rPr lang="pl-PL" sz="2400" b="1" dirty="0"/>
              <a:t>Pozycja ciała przy pracy</a:t>
            </a:r>
          </a:p>
          <a:p>
            <a:endParaRPr lang="pl-PL" sz="2400" b="1" dirty="0"/>
          </a:p>
          <a:p>
            <a:r>
              <a:rPr lang="pl-PL" sz="2400" b="1" dirty="0"/>
              <a:t>Układ siedzisko, stół, podnóżek</a:t>
            </a:r>
          </a:p>
          <a:p>
            <a:endParaRPr lang="pl-PL" sz="2400" b="1" dirty="0"/>
          </a:p>
          <a:p>
            <a:r>
              <a:rPr lang="pl-PL" sz="2400" b="1" dirty="0"/>
              <a:t>Ćwiczenia rekreacyjne </a:t>
            </a:r>
          </a:p>
          <a:p>
            <a:endParaRPr lang="pl-PL" sz="2400" b="1" dirty="0"/>
          </a:p>
          <a:p>
            <a:endParaRPr lang="pl-PL" sz="2400" b="1" dirty="0"/>
          </a:p>
        </p:txBody>
      </p:sp>
    </p:spTree>
  </p:cSld>
  <p:clrMapOvr>
    <a:masterClrMapping/>
  </p:clrMapOvr>
  <p:transition spd="slow"/>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solidFill>
            <a:schemeClr val="accent5"/>
          </a:solidFill>
        </p:spPr>
        <p:txBody>
          <a:bodyPr/>
          <a:lstStyle/>
          <a:p>
            <a:r>
              <a:rPr lang="pl-PL" sz="4000" b="1" dirty="0">
                <a:effectLst>
                  <a:outerShdw blurRad="38100" dist="38100" dir="2700000" algn="tl">
                    <a:srgbClr val="000000">
                      <a:alpha val="43137"/>
                    </a:srgbClr>
                  </a:outerShdw>
                </a:effectLst>
              </a:rPr>
              <a:t>POZYCJA </a:t>
            </a:r>
            <a:br>
              <a:rPr lang="pl-PL" sz="4000" b="1" dirty="0">
                <a:effectLst>
                  <a:outerShdw blurRad="38100" dist="38100" dir="2700000" algn="tl">
                    <a:srgbClr val="000000">
                      <a:alpha val="43137"/>
                    </a:srgbClr>
                  </a:outerShdw>
                </a:effectLst>
              </a:rPr>
            </a:br>
            <a:r>
              <a:rPr lang="pl-PL" sz="4000" b="1" dirty="0">
                <a:effectLst>
                  <a:outerShdw blurRad="38100" dist="38100" dir="2700000" algn="tl">
                    <a:srgbClr val="000000">
                      <a:alpha val="43137"/>
                    </a:srgbClr>
                  </a:outerShdw>
                </a:effectLst>
              </a:rPr>
              <a:t>CIAŁA PRZY PRACY</a:t>
            </a:r>
          </a:p>
        </p:txBody>
      </p:sp>
      <p:pic>
        <p:nvPicPr>
          <p:cNvPr id="4" name="Picture 5" descr="P1050045"/>
          <p:cNvPicPr>
            <a:picLocks noChangeAspect="1" noChangeArrowheads="1"/>
          </p:cNvPicPr>
          <p:nvPr/>
        </p:nvPicPr>
        <p:blipFill>
          <a:blip r:embed="rId2" cstate="print"/>
          <a:srcRect/>
          <a:stretch>
            <a:fillRect/>
          </a:stretch>
        </p:blipFill>
        <p:spPr bwMode="auto">
          <a:xfrm>
            <a:off x="467544" y="1484784"/>
            <a:ext cx="4248472" cy="5373216"/>
          </a:xfrm>
          <a:prstGeom prst="rect">
            <a:avLst/>
          </a:prstGeom>
          <a:noFill/>
        </p:spPr>
      </p:pic>
      <p:pic>
        <p:nvPicPr>
          <p:cNvPr id="5" name="Picture 4" descr="P1050043"/>
          <p:cNvPicPr>
            <a:picLocks noChangeAspect="1" noChangeArrowheads="1"/>
          </p:cNvPicPr>
          <p:nvPr/>
        </p:nvPicPr>
        <p:blipFill>
          <a:blip r:embed="rId3" cstate="print"/>
          <a:srcRect/>
          <a:stretch>
            <a:fillRect/>
          </a:stretch>
        </p:blipFill>
        <p:spPr bwMode="auto">
          <a:xfrm>
            <a:off x="4788024" y="1484784"/>
            <a:ext cx="4355976" cy="5373215"/>
          </a:xfrm>
          <a:prstGeom prst="rect">
            <a:avLst/>
          </a:prstGeom>
          <a:noFill/>
        </p:spPr>
      </p:pic>
    </p:spTree>
  </p:cSld>
  <p:clrMapOvr>
    <a:masterClrMapping/>
  </p:clrMapOvr>
  <p:transition spd="slow"/>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Mniej dźwigaj">
  <a:themeElements>
    <a:clrScheme name="Mniej dźwigaj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niej dźwigaj">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niej dźwigaj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niej dźwigaj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niej dźwigaj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niej dźwigaj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niej dźwigaj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niej dźwigaj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niej dźwigaj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niej dźwigaj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niej dźwigaj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niej dźwigaj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niej dźwigaj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niej dźwigaj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Pusta prezentacja">
  <a:themeElements>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usta prezentacja">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usta prezentacj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usta prezentacj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usta prezentacj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usta prezentacj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usta prezentacj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usta prezentacj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usta prezentacj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Projekt domyślny">
  <a:themeElements>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ojekt domyślny">
      <a:majorFont>
        <a:latin typeface="Arial"/>
        <a:ea typeface=""/>
        <a:cs typeface=""/>
      </a:majorFont>
      <a:minorFont>
        <a:latin typeface="Arial"/>
        <a:ea typeface=""/>
        <a:cs typeface=""/>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rojekt domyśln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ojekt domyśln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ojekt domyśln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ojekt domyśln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1481</TotalTime>
  <Words>16354</Words>
  <Application>Microsoft Office PowerPoint</Application>
  <PresentationFormat>Pokaz na ekranie (4:3)</PresentationFormat>
  <Paragraphs>1867</Paragraphs>
  <Slides>144</Slides>
  <Notes>98</Notes>
  <HiddenSlides>0</HiddenSlides>
  <MMClips>2</MMClips>
  <ScaleCrop>false</ScaleCrop>
  <HeadingPairs>
    <vt:vector size="8" baseType="variant">
      <vt:variant>
        <vt:lpstr>Używane czcionki</vt:lpstr>
      </vt:variant>
      <vt:variant>
        <vt:i4>5</vt:i4>
      </vt:variant>
      <vt:variant>
        <vt:lpstr>Motyw</vt:lpstr>
      </vt:variant>
      <vt:variant>
        <vt:i4>10</vt:i4>
      </vt:variant>
      <vt:variant>
        <vt:lpstr>Osadzone serwery OLE</vt:lpstr>
      </vt:variant>
      <vt:variant>
        <vt:i4>3</vt:i4>
      </vt:variant>
      <vt:variant>
        <vt:lpstr>Tytuły slajdów</vt:lpstr>
      </vt:variant>
      <vt:variant>
        <vt:i4>144</vt:i4>
      </vt:variant>
    </vt:vector>
  </HeadingPairs>
  <TitlesOfParts>
    <vt:vector size="162" baseType="lpstr">
      <vt:lpstr>Arial</vt:lpstr>
      <vt:lpstr>Calibri</vt:lpstr>
      <vt:lpstr>Impact</vt:lpstr>
      <vt:lpstr>Symbol</vt:lpstr>
      <vt:lpstr>Times New Roman</vt:lpstr>
      <vt:lpstr>Projekt domyślny</vt:lpstr>
      <vt:lpstr>Motyw pakietu Office</vt:lpstr>
      <vt:lpstr>Pusta prezentacja</vt:lpstr>
      <vt:lpstr>1_Projekt domyślny</vt:lpstr>
      <vt:lpstr>1_Pusta prezentacja</vt:lpstr>
      <vt:lpstr>2_Pusta prezentacja</vt:lpstr>
      <vt:lpstr>1_Motyw pakietu Office</vt:lpstr>
      <vt:lpstr>3_Pusta prezentacja</vt:lpstr>
      <vt:lpstr>2_Projekt domyślny</vt:lpstr>
      <vt:lpstr>Mniej dźwigaj</vt:lpstr>
      <vt:lpstr>SnapGrafx</vt:lpstr>
      <vt:lpstr>Obraz</vt:lpstr>
      <vt:lpstr>Fotografia Photo Editor</vt:lpstr>
      <vt:lpstr>ZAGROŻENIA ERGONOMICZNE</vt:lpstr>
      <vt:lpstr>TREŚĆ</vt:lpstr>
      <vt:lpstr>ERGONOMICZNE CZYNNIKI RYZYKA</vt:lpstr>
      <vt:lpstr>ZAGROŻENIA ERGONOMICZNE</vt:lpstr>
      <vt:lpstr>NIENATURALNA POZYCJA</vt:lpstr>
      <vt:lpstr>NIENATURALNE RUCHY</vt:lpstr>
      <vt:lpstr>NIEAKCEPTOWALNE  WARTOŚCI SIŁ</vt:lpstr>
      <vt:lpstr>KOMPRESJA TKANEK MIĘKKICH</vt:lpstr>
      <vt:lpstr>CHŁÓD</vt:lpstr>
      <vt:lpstr>WIBRACJA</vt:lpstr>
      <vt:lpstr>MODYFIKATORY</vt:lpstr>
      <vt:lpstr>NATURALNE ŹRÓDŁA ZAGROŻEŃ</vt:lpstr>
      <vt:lpstr>ZACHOWACZE ŹRÓDŁA ZAGROŻEŃ</vt:lpstr>
      <vt:lpstr>ZAGROŻENIA PRZY MONITORACH </vt:lpstr>
      <vt:lpstr>OBCIĄŻENIA PSYCHICZNE</vt:lpstr>
      <vt:lpstr>PROBLEMY ZE WZROKIEM</vt:lpstr>
      <vt:lpstr>PROBLEMY MIĘŚNIOWO-SZKIELETOWE</vt:lpstr>
      <vt:lpstr>PRZYCZYNY DOLEGLIWOŚCI  - POSTAWA</vt:lpstr>
      <vt:lpstr>PRZYCZYNY DOLEGLIWOŚCI  - NACISK</vt:lpstr>
      <vt:lpstr>PRZYCZYNY DOLEGLIWOŚCI  - RUCH</vt:lpstr>
      <vt:lpstr>PRZYCZYNY CHORÓB</vt:lpstr>
      <vt:lpstr>CHOROBY OCZU</vt:lpstr>
      <vt:lpstr>ZAGADNIENIA</vt:lpstr>
      <vt:lpstr>BIBLIOGRAFIA</vt:lpstr>
      <vt:lpstr>OCENA METABOLIZMU </vt:lpstr>
      <vt:lpstr>TREŚĆ</vt:lpstr>
      <vt:lpstr>DEFINICJE POJĘĆ</vt:lpstr>
      <vt:lpstr>DEFINICJE POJĘĆ</vt:lpstr>
      <vt:lpstr>OKREŚLENIE TEMPA  METABOLIZMU</vt:lpstr>
      <vt:lpstr>OKREŚLENIE TEMPA  METABOLIZMU</vt:lpstr>
      <vt:lpstr>DANE STANDARDOWEJ OSOBY  I ZMIANY FIZJOLOGICZNE PODCZAS PRACY</vt:lpstr>
      <vt:lpstr>KLASYFIKACJA  TEMPA METABOLIZMU</vt:lpstr>
      <vt:lpstr>KLASYFIKACJA  TEMPA METABOLIZMU</vt:lpstr>
      <vt:lpstr>KLASYFIKACJA  TEMPA METABOLIZMU</vt:lpstr>
      <vt:lpstr>WIELKOŚCI ZMIAN  FIZJOLOGICZNYCH PODCZAS PRACY </vt:lpstr>
      <vt:lpstr>KLASTFIKACJA  CIĘŻKOŚCI PRACY </vt:lpstr>
      <vt:lpstr>PODSTAWOWA  PRZEMIANA MATERII</vt:lpstr>
      <vt:lpstr>PODSTAWOWA  PRZEMIANA MATERII</vt:lpstr>
      <vt:lpstr>METODA CHRONOMERTRAŻOWO-TABELARYCZNA BEZ PRZEMIANY MATERII</vt:lpstr>
      <vt:lpstr>METODA CHRONOMERTRAŻOWO-TABELARYCZNA BEZ PRZEMIANY MATERII</vt:lpstr>
      <vt:lpstr>METODA CHRONOMERTRAŻOWO-TABELARYCZNA BEZ PRZEMIANY MATERII</vt:lpstr>
      <vt:lpstr>METODA CHRONOMERTRAŻOWO-TABELARYCZNA BEZ PRZEMIANY MATERII</vt:lpstr>
      <vt:lpstr>METODA CHRONOMERTRAŻOWO-TABELARYCZNA BEZ PRZEMIANY MATERII</vt:lpstr>
      <vt:lpstr>METODA CHRONOMERTRAŻOWO-TABELARYCZNA BEZ PRZEMIANY MATERII</vt:lpstr>
      <vt:lpstr>METODA CHRONOMERTRAŻOWO-TABELARYCZNA  Z PRZEMIANĄ MATERII</vt:lpstr>
      <vt:lpstr>METODA CHRONOMERTRAŻOWO-TABELARYCZNA Z PRZEMIANĄ MATERII</vt:lpstr>
      <vt:lpstr>ZAGADNIENIA</vt:lpstr>
      <vt:lpstr>BIBLIOGRAFIA</vt:lpstr>
      <vt:lpstr>BIOMECHANICZNE ZASADY PRACY</vt:lpstr>
      <vt:lpstr>TREŚĆ</vt:lpstr>
      <vt:lpstr>PROCESY  METABOLICZNE</vt:lpstr>
      <vt:lpstr>POSTACIE  PRACY MIĘŚNIOWEJ</vt:lpstr>
      <vt:lpstr>ZMIANY W UKŁADZIE ODDYCHANIA PODCZAS PRACY </vt:lpstr>
      <vt:lpstr>ZMIANY W UKŁADZIE KRĄŻENIA PODCZAS PRACY (PDD)</vt:lpstr>
      <vt:lpstr>WYDOLNOŚĆ  FIZYCZNA</vt:lpstr>
      <vt:lpstr>KLASYFIKACJA MWC  wg P. ASTRANDA</vt:lpstr>
      <vt:lpstr>OBCIĄŻENIE  I UCIĄŻLIWOŚĆ</vt:lpstr>
      <vt:lpstr>RODZAJE  UCIĄŻLIWOŚCI</vt:lpstr>
      <vt:lpstr>ZMĘCZENIE  ORGANIZMU</vt:lpstr>
      <vt:lpstr>ORGANIZACJA PRZERW  PRZY PRACY</vt:lpstr>
      <vt:lpstr>TYPOWY PRZEBIEG DNIA PRACOWNIKA BIUROWEGO</vt:lpstr>
      <vt:lpstr>KORZYŚCI Z PRZYJMOWANIA ZMIENNYCH POZYCJI CIAŁA</vt:lpstr>
      <vt:lpstr>POZYCJE CIAŁA  PRZY PRACY Z LAPTOPEM</vt:lpstr>
      <vt:lpstr>KSZTAŁTOWANIE WARUNKÓW PRACY Z KLAWIATURĄ</vt:lpstr>
      <vt:lpstr>ZASADY ORGANIZACJI  PRACY Z LAPTOPEM </vt:lpstr>
      <vt:lpstr>ZASADY ORGANIZACJI  PRACY Z LAPTOPEM </vt:lpstr>
      <vt:lpstr>ZASADY ORGANIZACJI  PRACY Z LAPTOPEM </vt:lpstr>
      <vt:lpstr>ZASADY ORGANIZACJI  PRACY Z LAPTOPEM </vt:lpstr>
      <vt:lpstr>ZASADY ORGANIZACJI  PRACY Z LAPTOPEM </vt:lpstr>
      <vt:lpstr>SKUTKI DŁUGOTRWAŁEJ PRACY Z LAPTOPEM DLA OCZU </vt:lpstr>
      <vt:lpstr>ZAGADNIENIA</vt:lpstr>
      <vt:lpstr>BIBLIOGRAFIA</vt:lpstr>
      <vt:lpstr>ERGONOMICZNE ZASADY PRACY</vt:lpstr>
      <vt:lpstr>TREŚĆ</vt:lpstr>
      <vt:lpstr> ZASADY ORGANIZACJI  W ERGONOMII </vt:lpstr>
      <vt:lpstr>PRACUJ W POZYCJI  NATURALNEJ</vt:lpstr>
      <vt:lpstr>REDUKUJ NADMIERNY  WYSIŁEK </vt:lpstr>
      <vt:lpstr>TRZYMAJ WSZYSTKO  W ZASIĘGU RĘKI </vt:lpstr>
      <vt:lpstr>PRACUJ NA DOGODNEJ WYSOKOŚCI</vt:lpstr>
      <vt:lpstr>REDUKUJ NADMIERNE  I NIEPOTRZEBNE RUCHY</vt:lpstr>
      <vt:lpstr>MINIMALIZUJ ZMĘCZENIE  PRACĄ</vt:lpstr>
      <vt:lpstr>UNIKAJ STATYCZNEGO OBCIĄŻENIA</vt:lpstr>
      <vt:lpstr>RUSZAJ SIĘ I WYKONUJ ĆWICZENIA </vt:lpstr>
      <vt:lpstr>ZMNIEJSZAJ SIŁĘ  I SKRACAJ CZAS JEJ TRWANIA </vt:lpstr>
      <vt:lpstr>MINIMALIZUJ NACISK  PUNKTOWY NA CIAŁO</vt:lpstr>
      <vt:lpstr>ZAPEWNIJ SWOBODĘ RUCHÓW  W WYKONYWANIU PRACY</vt:lpstr>
      <vt:lpstr>ZADBAJ O PROJEKT  DLA WYSOKICH PRACOWNIKÓW</vt:lpstr>
      <vt:lpstr>ZADBAJ O ZDROWE  I KOMFORTOWE WARUNKI PRACY</vt:lpstr>
      <vt:lpstr>REGUŁY BIOMECHANICZNE A.POZYCJA CIAŁA PRZY PRACY</vt:lpstr>
      <vt:lpstr>REGUŁY BIOMECHANICZNE B. OBSZAR ODDZIAŁYWANIA</vt:lpstr>
      <vt:lpstr>REGUŁY BIOMECHANICZNE C. SKUTECZNOŚĆ RUCHÓW</vt:lpstr>
      <vt:lpstr>ZASADY MANIPULACJI MASĄ PODNOSZONYCH CIĘŻARÓW </vt:lpstr>
      <vt:lpstr>KSZTAŁTOWANIE  ORGANIZACJI PRACY</vt:lpstr>
      <vt:lpstr>KSZTAŁTOWANIE  ORGANIZACJI PRACY</vt:lpstr>
      <vt:lpstr>ZAGADNIENIA</vt:lpstr>
      <vt:lpstr>BIBLIOGRAFIA</vt:lpstr>
      <vt:lpstr>ERGONOMIA</vt:lpstr>
      <vt:lpstr>TEKST</vt:lpstr>
      <vt:lpstr>POZYCJA  CIAŁA PRZY PRACY</vt:lpstr>
      <vt:lpstr>UCIĄŻLIWE POZYCJE  PRZY PRACY</vt:lpstr>
      <vt:lpstr>DOLEGLIWOŚCI  PRACOWNIKA</vt:lpstr>
      <vt:lpstr>CZYNNIKI WPŁYWU NA  WYGODĘ PRACY</vt:lpstr>
      <vt:lpstr>Prezentacja programu PowerPoint</vt:lpstr>
      <vt:lpstr>POZYCJE PRACY  W DOMU</vt:lpstr>
      <vt:lpstr> ROZMIESZCZENIE ELEMENTÓW  STANOWISKA PRACY</vt:lpstr>
      <vt:lpstr>ZASIĘGI NA STANOWISKU PRACY</vt:lpstr>
      <vt:lpstr>ROZMIESZCZENIE MONITORÓW EKRANOWYCH</vt:lpstr>
      <vt:lpstr>UŻYTECZNOŚĆ OPROGRAMOWANIA</vt:lpstr>
      <vt:lpstr>MYSZKI I KLAWIATURY  NA STANOWISKU PRACY </vt:lpstr>
      <vt:lpstr> PODNÓŻKI  NA STANOWISKU PRACY </vt:lpstr>
      <vt:lpstr>OBROTY GŁOWY</vt:lpstr>
      <vt:lpstr>PALMING</vt:lpstr>
      <vt:lpstr>MRUGANIE</vt:lpstr>
      <vt:lpstr>MRUGANIE</vt:lpstr>
      <vt:lpstr>ZACISKANIE  POWIEK</vt:lpstr>
      <vt:lpstr>MASAŻ  PUNKTOWY POTYLICY</vt:lpstr>
      <vt:lpstr>MASAŻ  SKRONI I OCZU</vt:lpstr>
      <vt:lpstr>Koniuszkami palców wskazujących znajdź czułe punkty na zewnętrznej krawędzi brwi. Uciskaj przez jedną sekundę i odpocznij. </vt:lpstr>
      <vt:lpstr>WZRUSZANIE RAMION I ROZCIĄGANIE PALCÓW</vt:lpstr>
      <vt:lpstr>BIBLIOGRAFIA</vt:lpstr>
      <vt:lpstr>NURTY W ROZWOJU WSPÓŁCZESNEJ ERGONOMII</vt:lpstr>
      <vt:lpstr>TREŚĆ</vt:lpstr>
      <vt:lpstr>ŹRÓDŁA ERGONOMII </vt:lpstr>
      <vt:lpstr>  KSZTAŁTOWANIE ERGONOMII</vt:lpstr>
      <vt:lpstr>MAKROERGONOMIA</vt:lpstr>
      <vt:lpstr>INNOWACJE ORGANIZACYJNE</vt:lpstr>
      <vt:lpstr>STAN WDRAŻANIA INNOWACJI</vt:lpstr>
      <vt:lpstr>PLAN WDRAŻANIA INNOWACJI</vt:lpstr>
      <vt:lpstr>Prezentacja programu PowerPoint</vt:lpstr>
      <vt:lpstr>EC - ERGONOMIA CYFROWA</vt:lpstr>
      <vt:lpstr>PROBLEMY EC DLA LAT 2020 - 2025</vt:lpstr>
      <vt:lpstr>METODY ERGONOMII CYFROWEJ </vt:lpstr>
      <vt:lpstr>MODELOWANIE I SYMULACJA </vt:lpstr>
      <vt:lpstr>PRZYJĘCIE PACJENTA</vt:lpstr>
      <vt:lpstr>ZGŁOSZENIE PACJENTA</vt:lpstr>
      <vt:lpstr>ARKUSZ PIERWSZEJ POMOCY</vt:lpstr>
      <vt:lpstr>PRZYJĘCIE NA ODDZIAŁ</vt:lpstr>
      <vt:lpstr>DIAGNOSTYKA PACJENTA</vt:lpstr>
      <vt:lpstr>ZAGROŻENIA ERGONOMICZNE </vt:lpstr>
      <vt:lpstr>ZAGROŻENIA ERGONOMICZNE</vt:lpstr>
      <vt:lpstr>METODY OCENY RYZYKA MSDs</vt:lpstr>
      <vt:lpstr>OCENA RYZYKA ZAWODOWEGO</vt:lpstr>
      <vt:lpstr>ZAGADNIENIA  DO DYSKUSJI</vt:lpstr>
      <vt:lpstr>BIBLIOGRAFIA</vt:lpstr>
    </vt:vector>
  </TitlesOfParts>
  <Company>gj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Komputer, a zdrowie</dc:title>
  <dc:creator>gh</dc:creator>
  <cp:lastModifiedBy>Jerzy Grabosz</cp:lastModifiedBy>
  <cp:revision>105</cp:revision>
  <cp:lastPrinted>2020-03-05T10:48:13Z</cp:lastPrinted>
  <dcterms:created xsi:type="dcterms:W3CDTF">2006-10-31T10:05:40Z</dcterms:created>
  <dcterms:modified xsi:type="dcterms:W3CDTF">2020-03-12T09:13:23Z</dcterms:modified>
</cp:coreProperties>
</file>