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585" r:id="rId3"/>
    <p:sldId id="555" r:id="rId4"/>
    <p:sldId id="524" r:id="rId5"/>
    <p:sldId id="557" r:id="rId6"/>
    <p:sldId id="559" r:id="rId7"/>
    <p:sldId id="558" r:id="rId8"/>
    <p:sldId id="560" r:id="rId9"/>
    <p:sldId id="561" r:id="rId10"/>
    <p:sldId id="562" r:id="rId11"/>
    <p:sldId id="563" r:id="rId12"/>
    <p:sldId id="564" r:id="rId13"/>
    <p:sldId id="566" r:id="rId14"/>
    <p:sldId id="567" r:id="rId15"/>
    <p:sldId id="568" r:id="rId16"/>
    <p:sldId id="565" r:id="rId17"/>
    <p:sldId id="569" r:id="rId18"/>
    <p:sldId id="570" r:id="rId19"/>
    <p:sldId id="571" r:id="rId20"/>
    <p:sldId id="572" r:id="rId21"/>
    <p:sldId id="573" r:id="rId22"/>
    <p:sldId id="574" r:id="rId23"/>
    <p:sldId id="575" r:id="rId24"/>
    <p:sldId id="576" r:id="rId25"/>
    <p:sldId id="577" r:id="rId26"/>
    <p:sldId id="578" r:id="rId27"/>
    <p:sldId id="580" r:id="rId28"/>
    <p:sldId id="579" r:id="rId29"/>
    <p:sldId id="581" r:id="rId30"/>
    <p:sldId id="582" r:id="rId31"/>
    <p:sldId id="583" r:id="rId32"/>
    <p:sldId id="584" r:id="rId33"/>
    <p:sldId id="523" r:id="rId34"/>
  </p:sldIdLst>
  <p:sldSz cx="9144000" cy="6858000" type="screen4x3"/>
  <p:notesSz cx="6858000" cy="97234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CC66"/>
    <a:srgbClr val="0000FF"/>
    <a:srgbClr val="99CCFF"/>
    <a:srgbClr val="17048A"/>
    <a:srgbClr val="FF0000"/>
    <a:srgbClr val="6600CC"/>
    <a:srgbClr val="9900FF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6437" autoAdjust="0"/>
  </p:normalViewPr>
  <p:slideViewPr>
    <p:cSldViewPr snapToGrid="0">
      <p:cViewPr varScale="1">
        <p:scale>
          <a:sx n="110" d="100"/>
          <a:sy n="110" d="100"/>
        </p:scale>
        <p:origin x="-15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21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3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3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3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40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85.wmf"/><Relationship Id="rId7" Type="http://schemas.openxmlformats.org/officeDocument/2006/relationships/image" Target="../media/image7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8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3AAA6D-8249-41C3-95E9-FDCE19068F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28663"/>
            <a:ext cx="4862513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8038"/>
            <a:ext cx="50292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35295B-0EFB-4D0C-BE9B-792CE87146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EE401-21B8-4350-8F37-3E19AB06D6AF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2" descr="Bez nazwy-10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14338"/>
            <a:ext cx="1785918" cy="8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>
            <a:spLocks noChangeArrowheads="1"/>
          </p:cNvSpPr>
          <p:nvPr userDrawn="1"/>
        </p:nvSpPr>
        <p:spPr bwMode="auto">
          <a:xfrm>
            <a:off x="1714480" y="-24"/>
            <a:ext cx="74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Przedmiot: Modelowanie i identyfikacja 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Tytuł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materiału wykładowego: Technologie modelowania rozmytego – modele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 charset="0"/>
              </a:rPr>
              <a:t>Takagi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–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 charset="0"/>
              </a:rPr>
              <a:t>Sugeno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-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 charset="0"/>
              </a:rPr>
              <a:t>Kanga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II</a:t>
            </a:r>
            <a:endParaRPr lang="pl-PL" sz="1000" dirty="0">
              <a:solidFill>
                <a:srgbClr val="003366"/>
              </a:solidFill>
              <a:latin typeface="SanukPro-Medium" charset="0"/>
            </a:endParaRPr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214282" y="428604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 userDrawn="1"/>
        </p:nvCxnSpPr>
        <p:spPr>
          <a:xfrm>
            <a:off x="214282" y="6469373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 userDrawn="1"/>
        </p:nvSpPr>
        <p:spPr>
          <a:xfrm>
            <a:off x="196467" y="6550712"/>
            <a:ext cx="3679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  <a:sym typeface="Symbol"/>
              </a:rPr>
              <a:t> </a:t>
            </a:r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Kazimierz Duzinkiewicz,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 dr hab. inż., prof.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nadzw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. PG</a:t>
            </a:r>
            <a:endParaRPr lang="pl-PL" sz="1000" dirty="0">
              <a:solidFill>
                <a:srgbClr val="003366"/>
              </a:solidFill>
              <a:latin typeface="SanukPro-Medium"/>
              <a:cs typeface="Arial" pitchFamily="34" charset="0"/>
            </a:endParaRP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4714876" y="644602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Wydział: Elektrotechniki i Automatyki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Katedra: Elektrotechniki, Systemów Sterowania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</a:rPr>
              <a:t> i Informatyki</a:t>
            </a:r>
            <a:endParaRPr lang="pl-PL" sz="1000" dirty="0">
              <a:solidFill>
                <a:srgbClr val="003366"/>
              </a:solidFill>
              <a:latin typeface="SanukPro-Medium"/>
            </a:endParaRPr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8549089" y="6500834"/>
            <a:ext cx="59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BC96B2-911C-42E6-9907-C53CEC08EB3C}" type="slidenum">
              <a:rPr lang="pl-PL" sz="1200" smtClean="0">
                <a:solidFill>
                  <a:srgbClr val="003366"/>
                </a:solidFill>
                <a:latin typeface="SanukPro-Medium"/>
              </a:rPr>
              <a:pPr algn="ctr"/>
              <a:t>‹#›</a:t>
            </a:fld>
            <a:endParaRPr lang="pl-PL" sz="1200" dirty="0">
              <a:solidFill>
                <a:srgbClr val="003366"/>
              </a:solidFill>
              <a:latin typeface="SanukPro-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4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36.pn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4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6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6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9.bin"/><Relationship Id="rId14" Type="http://schemas.openxmlformats.org/officeDocument/2006/relationships/oleObject" Target="../embeddings/oleObject8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9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9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9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0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38113" y="3562212"/>
            <a:ext cx="8810625" cy="21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pl-PL" sz="3200" dirty="0" smtClean="0">
                <a:solidFill>
                  <a:schemeClr val="bg1"/>
                </a:solidFill>
                <a:latin typeface="SanukPro-Medium" charset="0"/>
              </a:rPr>
              <a:t>Modelowanie i identyfikacja</a:t>
            </a:r>
            <a:endParaRPr kumimoji="0" lang="pl-PL" sz="3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</a:pP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Materiał wykładowy: 10 – Technologie modelowania rozmytego – modele </a:t>
            </a:r>
            <a:r>
              <a:rPr kumimoji="0" lang="pl-PL" sz="2000" dirty="0" err="1" smtClean="0">
                <a:solidFill>
                  <a:schemeClr val="bg1"/>
                </a:solidFill>
                <a:latin typeface="SanukPro-Medium" charset="0"/>
              </a:rPr>
              <a:t>Takagi</a:t>
            </a: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 – </a:t>
            </a:r>
            <a:r>
              <a:rPr kumimoji="0" lang="pl-PL" sz="2000" dirty="0" err="1" smtClean="0">
                <a:solidFill>
                  <a:schemeClr val="bg1"/>
                </a:solidFill>
                <a:latin typeface="SanukPro-Medium" charset="0"/>
              </a:rPr>
              <a:t>Sugeno</a:t>
            </a: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 - </a:t>
            </a:r>
            <a:r>
              <a:rPr kumimoji="0" lang="pl-PL" sz="2000" dirty="0" err="1" smtClean="0">
                <a:solidFill>
                  <a:schemeClr val="bg1"/>
                </a:solidFill>
                <a:latin typeface="SanukPro-Medium" charset="0"/>
              </a:rPr>
              <a:t>Kanga</a:t>
            </a: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 II</a:t>
            </a: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kumimoji="0"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Kierunek: Automatyka i robotyka -  studia stacjonarne 2 stopnia</a:t>
            </a: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Przedmiot:  kierunkowy</a:t>
            </a:r>
            <a:endParaRPr kumimoji="0" lang="pl-PL" sz="2000" dirty="0">
              <a:solidFill>
                <a:schemeClr val="bg1"/>
              </a:solidFill>
              <a:latin typeface="SanukPro-Medium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 bwMode="auto">
          <a:xfrm>
            <a:off x="1371600" y="6146805"/>
            <a:ext cx="6400800" cy="4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Kazimierz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Duzinkiewicz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dr hab. inż., prof.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nadzw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. PG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Data rozpoczęcia  prezentacji materiału: 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2019.05.29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627063" y="2187575"/>
          <a:ext cx="7750175" cy="3524250"/>
        </p:xfrm>
        <a:graphic>
          <a:graphicData uri="http://schemas.openxmlformats.org/presentationml/2006/ole">
            <p:oleObj spid="_x0000_s96269" name="Równanie" r:id="rId3" imgW="4356100" imgH="1981200" progId="Equation.3">
              <p:embed/>
            </p:oleObj>
          </a:graphicData>
        </a:graphic>
      </p:graphicFrame>
      <p:sp>
        <p:nvSpPr>
          <p:cNvPr id="3" name="Prostokąt zaokrąglony 2"/>
          <p:cNvSpPr/>
          <p:nvPr/>
        </p:nvSpPr>
        <p:spPr>
          <a:xfrm>
            <a:off x="3856385" y="1276908"/>
            <a:ext cx="4978230" cy="45057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3844498" y="1356621"/>
          <a:ext cx="5061582" cy="286647"/>
        </p:xfrm>
        <a:graphic>
          <a:graphicData uri="http://schemas.openxmlformats.org/presentationml/2006/ole">
            <p:oleObj spid="_x0000_s96270" name="Równanie" r:id="rId4" imgW="4254500" imgH="2413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717550" y="2187575"/>
          <a:ext cx="7569200" cy="3524250"/>
        </p:xfrm>
        <a:graphic>
          <a:graphicData uri="http://schemas.openxmlformats.org/presentationml/2006/ole">
            <p:oleObj spid="_x0000_s97294" name="Równanie" r:id="rId3" imgW="4254500" imgH="1981200" progId="Equation.3">
              <p:embed/>
            </p:oleObj>
          </a:graphicData>
        </a:graphic>
      </p:graphicFrame>
      <p:sp>
        <p:nvSpPr>
          <p:cNvPr id="3" name="Prostokąt zaokrąglony 2"/>
          <p:cNvSpPr/>
          <p:nvPr/>
        </p:nvSpPr>
        <p:spPr>
          <a:xfrm>
            <a:off x="3856385" y="1276908"/>
            <a:ext cx="4978230" cy="45057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3914820" y="1341299"/>
          <a:ext cx="4892009" cy="275465"/>
        </p:xfrm>
        <a:graphic>
          <a:graphicData uri="http://schemas.openxmlformats.org/presentationml/2006/ole">
            <p:oleObj spid="_x0000_s97295" name="Równanie" r:id="rId4" imgW="4292600" imgH="2413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86" y="3759081"/>
            <a:ext cx="4311671" cy="255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540" y="1272204"/>
            <a:ext cx="4320207" cy="25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a 4"/>
          <p:cNvGrpSpPr/>
          <p:nvPr/>
        </p:nvGrpSpPr>
        <p:grpSpPr>
          <a:xfrm>
            <a:off x="212034" y="484738"/>
            <a:ext cx="8622833" cy="405810"/>
            <a:chOff x="176609" y="395731"/>
            <a:chExt cx="8622833" cy="40581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176609" y="395731"/>
              <a:ext cx="86228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Wybierzmy  pewną chwilę </a:t>
              </a:r>
              <a:r>
                <a:rPr lang="pl-PL" sz="1800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t</a:t>
              </a:r>
              <a:r>
                <a:rPr lang="pl-PL" sz="1800" baseline="-25000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k</a:t>
              </a: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, w której                     oraz                   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4157146" y="412604"/>
            <a:ext cx="1216025" cy="388937"/>
          </p:xfrm>
          <a:graphic>
            <a:graphicData uri="http://schemas.openxmlformats.org/presentationml/2006/ole">
              <p:oleObj spid="_x0000_s98337" name="Równanie" r:id="rId5" imgW="711200" imgH="228600" progId="Equation.3">
                <p:embed/>
              </p:oleObj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5935509" y="398527"/>
            <a:ext cx="1390650" cy="388937"/>
          </p:xfrm>
          <a:graphic>
            <a:graphicData uri="http://schemas.openxmlformats.org/presentationml/2006/ole">
              <p:oleObj spid="_x0000_s98338" name="Równanie" r:id="rId6" imgW="812447" imgH="228501" progId="Equation.3">
                <p:embed/>
              </p:oleObj>
            </a:graphicData>
          </a:graphic>
        </p:graphicFrame>
      </p:grpSp>
      <p:sp>
        <p:nvSpPr>
          <p:cNvPr id="10" name="Prostokąt zaokrąglony 9"/>
          <p:cNvSpPr/>
          <p:nvPr/>
        </p:nvSpPr>
        <p:spPr>
          <a:xfrm>
            <a:off x="4505739" y="888586"/>
            <a:ext cx="4442414" cy="45057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777164" y="1309270"/>
            <a:ext cx="448408" cy="307731"/>
          </a:xfrm>
          <a:prstGeom prst="ellipse">
            <a:avLst/>
          </a:prstGeom>
          <a:solidFill>
            <a:srgbClr val="FF6699">
              <a:alpha val="25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8162859" y="3870366"/>
            <a:ext cx="186314" cy="19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8164083" y="3778094"/>
          <a:ext cx="294845" cy="322549"/>
        </p:xfrm>
        <a:graphic>
          <a:graphicData uri="http://schemas.openxmlformats.org/presentationml/2006/ole">
            <p:oleObj spid="_x0000_s98339" name="Równanie" r:id="rId7" imgW="203112" imgH="228501" progId="Equation.3">
              <p:embed/>
            </p:oleObj>
          </a:graphicData>
        </a:graphic>
      </p:graphicFrame>
      <p:sp>
        <p:nvSpPr>
          <p:cNvPr id="15" name="Elipsa 14"/>
          <p:cNvSpPr/>
          <p:nvPr/>
        </p:nvSpPr>
        <p:spPr>
          <a:xfrm>
            <a:off x="5115721" y="3789631"/>
            <a:ext cx="448408" cy="307731"/>
          </a:xfrm>
          <a:prstGeom prst="ellipse">
            <a:avLst/>
          </a:prstGeom>
          <a:solidFill>
            <a:srgbClr val="FF6699">
              <a:alpha val="25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 flipV="1">
            <a:off x="2989375" y="1235121"/>
            <a:ext cx="397" cy="234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611129" y="2962507"/>
            <a:ext cx="3868615" cy="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V="1">
            <a:off x="5808908" y="3764026"/>
            <a:ext cx="397" cy="234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4909420" y="4179212"/>
            <a:ext cx="3868615" cy="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4483725" y="1852679"/>
          <a:ext cx="4408487" cy="1296988"/>
        </p:xfrm>
        <a:graphic>
          <a:graphicData uri="http://schemas.openxmlformats.org/presentationml/2006/ole">
            <p:oleObj spid="_x0000_s98340" name="Równanie" r:id="rId8" imgW="3365500" imgH="990600" progId="Equation.3">
              <p:embed/>
            </p:oleObj>
          </a:graphicData>
        </a:graphic>
      </p:graphicFrame>
      <p:graphicFrame>
        <p:nvGraphicFramePr>
          <p:cNvPr id="98316" name="Object 4"/>
          <p:cNvGraphicFramePr>
            <a:graphicFrameLocks noChangeAspect="1"/>
          </p:cNvGraphicFramePr>
          <p:nvPr/>
        </p:nvGraphicFramePr>
        <p:xfrm>
          <a:off x="4532243" y="963931"/>
          <a:ext cx="4439272" cy="254546"/>
        </p:xfrm>
        <a:graphic>
          <a:graphicData uri="http://schemas.openxmlformats.org/presentationml/2006/ole">
            <p:oleObj spid="_x0000_s98341" name="Równanie" r:id="rId9" imgW="4203700" imgH="2413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86" y="3805829"/>
            <a:ext cx="4311671" cy="255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540" y="1060172"/>
            <a:ext cx="4320207" cy="25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zaokrąglony 3"/>
          <p:cNvSpPr/>
          <p:nvPr/>
        </p:nvSpPr>
        <p:spPr>
          <a:xfrm>
            <a:off x="4147930" y="494782"/>
            <a:ext cx="4800223" cy="45057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777164" y="1097238"/>
            <a:ext cx="448408" cy="307731"/>
          </a:xfrm>
          <a:prstGeom prst="ellipse">
            <a:avLst/>
          </a:prstGeom>
          <a:solidFill>
            <a:srgbClr val="FF6699">
              <a:alpha val="25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8190185" y="3849631"/>
            <a:ext cx="448408" cy="307731"/>
          </a:xfrm>
          <a:prstGeom prst="ellipse">
            <a:avLst/>
          </a:prstGeom>
          <a:solidFill>
            <a:srgbClr val="FF6699">
              <a:alpha val="25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2989375" y="1023089"/>
            <a:ext cx="397" cy="234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611129" y="2750475"/>
            <a:ext cx="3868615" cy="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5782404" y="3784270"/>
            <a:ext cx="397" cy="234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4922672" y="5855956"/>
            <a:ext cx="3868615" cy="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4475163" y="1428750"/>
          <a:ext cx="4424362" cy="1296988"/>
        </p:xfrm>
        <a:graphic>
          <a:graphicData uri="http://schemas.openxmlformats.org/presentationml/2006/ole">
            <p:oleObj spid="_x0000_s99341" name="Równanie" r:id="rId5" imgW="3378200" imgH="990600" progId="Equation.3">
              <p:embed/>
            </p:oleObj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4233581" y="591320"/>
          <a:ext cx="4802187" cy="271462"/>
        </p:xfrm>
        <a:graphic>
          <a:graphicData uri="http://schemas.openxmlformats.org/presentationml/2006/ole">
            <p:oleObj spid="_x0000_s99342" name="Równanie" r:id="rId6" imgW="4279900" imgH="2413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86" y="3805829"/>
            <a:ext cx="4311671" cy="255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540" y="1060172"/>
            <a:ext cx="4320207" cy="25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zaokrąglony 3"/>
          <p:cNvSpPr/>
          <p:nvPr/>
        </p:nvSpPr>
        <p:spPr>
          <a:xfrm>
            <a:off x="4147930" y="494782"/>
            <a:ext cx="4800223" cy="45057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3864880" y="1097238"/>
            <a:ext cx="448408" cy="307731"/>
          </a:xfrm>
          <a:prstGeom prst="ellipse">
            <a:avLst/>
          </a:prstGeom>
          <a:solidFill>
            <a:srgbClr val="FF6699">
              <a:alpha val="25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5155477" y="3876135"/>
            <a:ext cx="448408" cy="307731"/>
          </a:xfrm>
          <a:prstGeom prst="ellipse">
            <a:avLst/>
          </a:prstGeom>
          <a:solidFill>
            <a:srgbClr val="FF6699">
              <a:alpha val="25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6"/>
          <p:cNvCxnSpPr/>
          <p:nvPr/>
        </p:nvCxnSpPr>
        <p:spPr>
          <a:xfrm flipV="1">
            <a:off x="2989375" y="1023089"/>
            <a:ext cx="397" cy="234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611129" y="1849339"/>
            <a:ext cx="3868615" cy="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5782404" y="3784270"/>
            <a:ext cx="397" cy="234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4922672" y="4225960"/>
            <a:ext cx="3868615" cy="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4483725" y="1508127"/>
          <a:ext cx="4408487" cy="1296988"/>
        </p:xfrm>
        <a:graphic>
          <a:graphicData uri="http://schemas.openxmlformats.org/presentationml/2006/ole">
            <p:oleObj spid="_x0000_s102412" name="Równanie" r:id="rId5" imgW="3365500" imgH="990600" progId="Equation.3">
              <p:embed/>
            </p:oleObj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4214191" y="588697"/>
          <a:ext cx="4691684" cy="264901"/>
        </p:xfrm>
        <a:graphic>
          <a:graphicData uri="http://schemas.openxmlformats.org/presentationml/2006/ole">
            <p:oleObj spid="_x0000_s102413" name="Równanie" r:id="rId6" imgW="4254500" imgH="2413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86" y="3805829"/>
            <a:ext cx="4311671" cy="255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540" y="1060172"/>
            <a:ext cx="4320207" cy="25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zaokrąglony 3"/>
          <p:cNvSpPr/>
          <p:nvPr/>
        </p:nvSpPr>
        <p:spPr>
          <a:xfrm>
            <a:off x="4147930" y="494782"/>
            <a:ext cx="4800223" cy="45057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3864880" y="1097238"/>
            <a:ext cx="448408" cy="307731"/>
          </a:xfrm>
          <a:prstGeom prst="ellipse">
            <a:avLst/>
          </a:prstGeom>
          <a:solidFill>
            <a:srgbClr val="FF6699">
              <a:alpha val="25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8176933" y="3876135"/>
            <a:ext cx="448408" cy="307731"/>
          </a:xfrm>
          <a:prstGeom prst="ellipse">
            <a:avLst/>
          </a:prstGeom>
          <a:solidFill>
            <a:srgbClr val="FF6699">
              <a:alpha val="25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6"/>
          <p:cNvCxnSpPr/>
          <p:nvPr/>
        </p:nvCxnSpPr>
        <p:spPr>
          <a:xfrm flipV="1">
            <a:off x="2989375" y="1023089"/>
            <a:ext cx="397" cy="234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611129" y="1849339"/>
            <a:ext cx="3868615" cy="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5782404" y="3784270"/>
            <a:ext cx="397" cy="234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4922672" y="5855956"/>
            <a:ext cx="3868615" cy="3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4467225" y="1508125"/>
          <a:ext cx="4441825" cy="1296988"/>
        </p:xfrm>
        <a:graphic>
          <a:graphicData uri="http://schemas.openxmlformats.org/presentationml/2006/ole">
            <p:oleObj spid="_x0000_s101388" name="Równanie" r:id="rId5" imgW="3390900" imgH="990600" progId="Equation.3">
              <p:embed/>
            </p:oleObj>
          </a:graphicData>
        </a:graphic>
      </p:graphicFrame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4147930" y="586075"/>
          <a:ext cx="4805292" cy="269732"/>
        </p:xfrm>
        <a:graphic>
          <a:graphicData uri="http://schemas.openxmlformats.org/presentationml/2006/ole">
            <p:oleObj spid="_x0000_s101389" name="Równanie" r:id="rId6" imgW="4292600" imgH="2413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510890" y="836060"/>
          <a:ext cx="2341562" cy="1006475"/>
        </p:xfrm>
        <a:graphic>
          <a:graphicData uri="http://schemas.openxmlformats.org/presentationml/2006/ole">
            <p:oleObj spid="_x0000_s100382" name="Równanie" r:id="rId3" imgW="1447172" imgH="622030" progId="Equation.3">
              <p:embed/>
            </p:oleObj>
          </a:graphicData>
        </a:graphic>
      </p:graphicFrame>
      <p:sp>
        <p:nvSpPr>
          <p:cNvPr id="3" name="Prostokąt zaokrąglony 2"/>
          <p:cNvSpPr/>
          <p:nvPr/>
        </p:nvSpPr>
        <p:spPr>
          <a:xfrm>
            <a:off x="6321287" y="742606"/>
            <a:ext cx="2582592" cy="112643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176609" y="740771"/>
            <a:ext cx="862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Wartości funkcji bazowych dla tych wartości stanu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4043" y="1383265"/>
          <a:ext cx="6521450" cy="1008063"/>
        </p:xfrm>
        <a:graphic>
          <a:graphicData uri="http://schemas.openxmlformats.org/presentationml/2006/ole">
            <p:oleObj spid="_x0000_s100383" name="Równanie" r:id="rId4" imgW="4191000" imgH="647700" progId="Equation.3">
              <p:embed/>
            </p:oleObj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227288" y="2500312"/>
          <a:ext cx="6521450" cy="1008063"/>
        </p:xfrm>
        <a:graphic>
          <a:graphicData uri="http://schemas.openxmlformats.org/presentationml/2006/ole">
            <p:oleObj spid="_x0000_s100384" name="Równanie" r:id="rId5" imgW="4191000" imgH="647700" progId="Equation.3">
              <p:embed/>
            </p:oleObj>
          </a:graphicData>
        </a:graphic>
      </p:graphicFrame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233363" y="3762928"/>
          <a:ext cx="6461125" cy="1008062"/>
        </p:xfrm>
        <a:graphic>
          <a:graphicData uri="http://schemas.openxmlformats.org/presentationml/2006/ole">
            <p:oleObj spid="_x0000_s100385" name="Równanie" r:id="rId6" imgW="4152900" imgH="647700" progId="Equation.3">
              <p:embed/>
            </p:oleObj>
          </a:graphicData>
        </a:graphic>
      </p:graphicFrame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295275" y="5158340"/>
          <a:ext cx="6343650" cy="1008063"/>
        </p:xfrm>
        <a:graphic>
          <a:graphicData uri="http://schemas.openxmlformats.org/presentationml/2006/ole">
            <p:oleObj spid="_x0000_s100386" name="Równanie" r:id="rId7" imgW="4076700" imgH="6477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114103" y="1391721"/>
            <a:ext cx="8893190" cy="2629417"/>
            <a:chOff x="54115" y="1592786"/>
            <a:chExt cx="8887179" cy="2521116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241086" y="1592786"/>
              <a:ext cx="8622833" cy="354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gdzie,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54115" y="1922914"/>
            <a:ext cx="8887179" cy="2190988"/>
          </p:xfrm>
          <a:graphic>
            <a:graphicData uri="http://schemas.openxmlformats.org/presentationml/2006/ole">
              <p:oleObj spid="_x0000_s107538" name="Równanie" r:id="rId3" imgW="5651500" imgH="1397000" progId="Equation.3">
                <p:embed/>
              </p:oleObj>
            </a:graphicData>
          </a:graphic>
        </p:graphicFrame>
      </p:grpSp>
      <p:grpSp>
        <p:nvGrpSpPr>
          <p:cNvPr id="3" name="Grupa 2"/>
          <p:cNvGrpSpPr/>
          <p:nvPr/>
        </p:nvGrpSpPr>
        <p:grpSpPr>
          <a:xfrm>
            <a:off x="242870" y="475486"/>
            <a:ext cx="8622833" cy="798856"/>
            <a:chOff x="176609" y="395731"/>
            <a:chExt cx="8622833" cy="798856"/>
          </a:xfrm>
        </p:grpSpPr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176609" y="395731"/>
              <a:ext cx="86228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 chwili </a:t>
              </a:r>
              <a:r>
                <a:rPr lang="pl-PL" sz="1800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t</a:t>
              </a:r>
              <a:r>
                <a:rPr lang="pl-PL" sz="1800" baseline="-25000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k</a:t>
              </a: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dynamika systemu opisana jest różnicowym równaniem stanu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917989" y="838987"/>
            <a:ext cx="3198813" cy="355600"/>
          </p:xfrm>
          <a:graphic>
            <a:graphicData uri="http://schemas.openxmlformats.org/presentationml/2006/ole">
              <p:oleObj spid="_x0000_s107539" name="Równanie" r:id="rId4" imgW="2057400" imgH="228600" progId="Equation.3">
                <p:embed/>
              </p:oleObj>
            </a:graphicData>
          </a:graphic>
        </p:graphicFrame>
      </p:grp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308809" y="4164013"/>
          <a:ext cx="6145213" cy="2182812"/>
        </p:xfrm>
        <a:graphic>
          <a:graphicData uri="http://schemas.openxmlformats.org/presentationml/2006/ole">
            <p:oleObj spid="_x0000_s107540" name="Równanie" r:id="rId5" imgW="3924300" imgH="13970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685183" y="1352446"/>
            <a:ext cx="3218695" cy="457200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48327" y="914459"/>
            <a:ext cx="8622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Ostatecznie otrzymamy, że w chwili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</a:t>
            </a:r>
            <a:r>
              <a:rPr lang="pl-PL" sz="1800" baseline="-250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dynamika systemu opisana jest różnicowym równaniem stanu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25438" y="2030413"/>
          <a:ext cx="6237287" cy="747712"/>
        </p:xfrm>
        <a:graphic>
          <a:graphicData uri="http://schemas.openxmlformats.org/presentationml/2006/ole">
            <p:oleObj spid="_x0000_s108558" name="Równanie" r:id="rId3" imgW="4013200" imgH="482600" progId="Equation.3">
              <p:embed/>
            </p:oleObj>
          </a:graphicData>
        </a:graphic>
      </p:graphicFrame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239362" y="2903450"/>
            <a:ext cx="862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Uwaga: Opis dla chwili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</a:t>
            </a:r>
            <a:r>
              <a:rPr lang="pl-PL" sz="1800" baseline="-250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ze zmianą czasu zmienia się A(t) i b(t)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796792" y="1414324"/>
          <a:ext cx="3060700" cy="355600"/>
        </p:xfrm>
        <a:graphic>
          <a:graphicData uri="http://schemas.openxmlformats.org/presentationml/2006/ole">
            <p:oleObj spid="_x0000_s108559" name="Równanie" r:id="rId4" imgW="1968500" imgH="2286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221433" y="632647"/>
            <a:ext cx="8622833" cy="784830"/>
            <a:chOff x="221433" y="304859"/>
            <a:chExt cx="8622833" cy="784830"/>
          </a:xfrm>
        </p:grpSpPr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221433" y="304859"/>
              <a:ext cx="8622833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Wyniki symulacji dynamiki systemu: krok dyskretyzacji – </a:t>
              </a:r>
              <a:r>
                <a:rPr lang="el-GR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Δ</a:t>
              </a: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t = 0.2 s</a:t>
              </a:r>
            </a:p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Wejście:                       , warunki początkowe: </a:t>
              </a:r>
            </a:p>
          </p:txBody>
        </p:sp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192847" y="738821"/>
            <a:ext cx="1438275" cy="304800"/>
          </p:xfrm>
          <a:graphic>
            <a:graphicData uri="http://schemas.openxmlformats.org/presentationml/2006/ole">
              <p:oleObj spid="_x0000_s109581" name="Równanie" r:id="rId3" imgW="1015559" imgH="215806" progId="Equation.3">
                <p:embed/>
              </p:oleObj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4946354" y="734721"/>
            <a:ext cx="1438275" cy="304800"/>
          </p:xfrm>
          <a:graphic>
            <a:graphicData uri="http://schemas.openxmlformats.org/presentationml/2006/ole">
              <p:oleObj spid="_x0000_s109582" name="Równanie" r:id="rId4" imgW="1015559" imgH="215806" progId="Equation.3">
                <p:embed/>
              </p:oleObj>
            </a:graphicData>
          </a:graphic>
        </p:graphicFrame>
      </p:grpSp>
      <p:grpSp>
        <p:nvGrpSpPr>
          <p:cNvPr id="13" name="Grupa 12"/>
          <p:cNvGrpSpPr/>
          <p:nvPr/>
        </p:nvGrpSpPr>
        <p:grpSpPr>
          <a:xfrm>
            <a:off x="304801" y="1645257"/>
            <a:ext cx="8150086" cy="4815966"/>
            <a:chOff x="304801" y="1317469"/>
            <a:chExt cx="8150086" cy="4815966"/>
          </a:xfrm>
        </p:grpSpPr>
        <p:pic>
          <p:nvPicPr>
            <p:cNvPr id="10957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591" y="1317469"/>
              <a:ext cx="7898296" cy="463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Prostokąt 10"/>
            <p:cNvSpPr/>
            <p:nvPr/>
          </p:nvSpPr>
          <p:spPr>
            <a:xfrm>
              <a:off x="4141303" y="5689488"/>
              <a:ext cx="1543879" cy="443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3908499" y="5676358"/>
              <a:ext cx="1583636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pl-PL" sz="1800" dirty="0" smtClean="0">
                  <a:latin typeface="Arial" pitchFamily="34" charset="0"/>
                  <a:cs typeface="Arial" pitchFamily="34" charset="0"/>
                </a:rPr>
                <a:t>Czas, t [s]</a:t>
              </a:r>
              <a:endParaRPr lang="pl-PL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516835" y="2952912"/>
              <a:ext cx="304800" cy="901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304801" y="3138441"/>
              <a:ext cx="461665" cy="80622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pl-PL" sz="1800" dirty="0" smtClean="0">
                  <a:latin typeface="Arial" pitchFamily="34" charset="0"/>
                  <a:cs typeface="Arial" pitchFamily="34" charset="0"/>
                </a:rPr>
                <a:t>Stany</a:t>
              </a:r>
              <a:endParaRPr lang="pl-PL" sz="1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801688" y="639149"/>
            <a:ext cx="7727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Systemy rozmyte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Takagi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- </a:t>
            </a:r>
            <a:r>
              <a:rPr lang="pl-PL" sz="2000" b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Sugeno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248410" y="1943109"/>
            <a:ext cx="8723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800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 rozmyty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Takagi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Sugeno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może zostać użyty do budowy systemu dynamicznego niestacjonarnego nieliniowego dyskretnego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212725" y="1117944"/>
            <a:ext cx="8693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Takagi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Sugeno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jako interpolator systemów dynamicznych przestrzeni stanu, liniowych, dyskretnych 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289253" y="2660989"/>
            <a:ext cx="6601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Rozważmy bazę reguł rozmytych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Takagi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-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Sugeno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65399" y="3160099"/>
          <a:ext cx="6537325" cy="849312"/>
        </p:xfrm>
        <a:graphic>
          <a:graphicData uri="http://schemas.openxmlformats.org/presentationml/2006/ole">
            <p:oleObj spid="_x0000_s129046" name="Równanie" r:id="rId3" imgW="3911600" imgH="508000" progId="Equation.3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6490690" y="4664020"/>
          <a:ext cx="315912" cy="517525"/>
        </p:xfrm>
        <a:graphic>
          <a:graphicData uri="http://schemas.openxmlformats.org/presentationml/2006/ole">
            <p:oleObj spid="_x0000_s129047" name="Równanie" r:id="rId4" imgW="139700" imgH="228600" progId="Equation.3">
              <p:embed/>
            </p:oleObj>
          </a:graphicData>
        </a:graphic>
      </p:graphicFrame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6804847" y="4744652"/>
            <a:ext cx="2021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dyskretny czas                 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50013" y="5425461"/>
          <a:ext cx="517525" cy="517525"/>
        </p:xfrm>
        <a:graphic>
          <a:graphicData uri="http://schemas.openxmlformats.org/presentationml/2006/ole">
            <p:oleObj spid="_x0000_s129048" name="Równanie" r:id="rId5" imgW="228600" imgH="228600" progId="Equation.3">
              <p:embed/>
            </p:oleObj>
          </a:graphicData>
        </a:graphic>
      </p:graphicFrame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6864482" y="5506652"/>
            <a:ext cx="2279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krok próbkowania     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174349" y="4291986"/>
            <a:ext cx="7485405" cy="2036763"/>
            <a:chOff x="505649" y="3451370"/>
            <a:chExt cx="7485405" cy="2036763"/>
          </a:xfrm>
        </p:grpSpPr>
        <p:grpSp>
          <p:nvGrpSpPr>
            <p:cNvPr id="12" name="Grupa 8"/>
            <p:cNvGrpSpPr/>
            <p:nvPr/>
          </p:nvGrpSpPr>
          <p:grpSpPr>
            <a:xfrm>
              <a:off x="505649" y="3451370"/>
              <a:ext cx="2695851" cy="2036763"/>
              <a:chOff x="3511727" y="4126219"/>
              <a:chExt cx="2695851" cy="2036763"/>
            </a:xfrm>
          </p:grpSpPr>
          <p:sp>
            <p:nvSpPr>
              <p:cNvPr id="14" name="Text Box 33"/>
              <p:cNvSpPr txBox="1">
                <a:spLocks noChangeArrowheads="1"/>
              </p:cNvSpPr>
              <p:nvPr/>
            </p:nvSpPr>
            <p:spPr bwMode="auto">
              <a:xfrm>
                <a:off x="3511727" y="4957570"/>
                <a:ext cx="12325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800" dirty="0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gdzie,</a:t>
                </a:r>
                <a:endPara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5" name="Object 4"/>
              <p:cNvGraphicFramePr>
                <a:graphicFrameLocks noChangeAspect="1"/>
              </p:cNvGraphicFramePr>
              <p:nvPr/>
            </p:nvGraphicFramePr>
            <p:xfrm>
              <a:off x="4275591" y="4126219"/>
              <a:ext cx="1931987" cy="2036763"/>
            </p:xfrm>
            <a:graphic>
              <a:graphicData uri="http://schemas.openxmlformats.org/presentationml/2006/ole">
                <p:oleObj spid="_x0000_s129049" name="Równanie" r:id="rId6" imgW="1104900" imgH="1168400" progId="Equation.3">
                  <p:embed/>
                </p:oleObj>
              </a:graphicData>
            </a:graphic>
          </p:graphicFrame>
        </p:grp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2915626" y="4276861"/>
              <a:ext cx="50754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- wektor stanu czasu dyskretnego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211196" y="756225"/>
            <a:ext cx="8693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System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Takagi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pl-PL" sz="2000" b="1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Sugeno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jako interpolator systemów dynamicznych wejście - wyjście, liniowych, dyskretnych 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189862" y="2068735"/>
            <a:ext cx="8675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Forma systemu TS możliwa do wykorzystania przy budowie nieliniowego, niestacjonarnego systemu danego w postaci równań różnicowych wejście - wyjście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222993" y="3506595"/>
            <a:ext cx="8675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Forma systemu TS szczególnie przydatna jeżeli przeprowadzana jest identyfikacja systemu – nieznane systemy są najczęściej identyfikowane w formie równań różnicowych wejście – wyjście; jeżeli potrzebna jest forma modelu przestrzeni stanu można zastosować jedną z postaci kanonicznych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36244" y="811276"/>
            <a:ext cx="6601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Rozważmy bazę reguł rozmytych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Takagi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–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Sugeno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postaci: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263525" y="1503363"/>
          <a:ext cx="8661400" cy="1220787"/>
        </p:xfrm>
        <a:graphic>
          <a:graphicData uri="http://schemas.openxmlformats.org/presentationml/2006/ole">
            <p:oleObj spid="_x0000_s111635" name="Równanie" r:id="rId3" imgW="5588000" imgH="787400" progId="Equation.3">
              <p:embed/>
            </p:oleObj>
          </a:graphicData>
        </a:graphic>
      </p:graphicFrame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92309" y="3129642"/>
            <a:ext cx="8355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gdzie,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58885" y="3539822"/>
            <a:ext cx="8638931" cy="383121"/>
            <a:chOff x="258885" y="3144182"/>
            <a:chExt cx="8638931" cy="383121"/>
          </a:xfrm>
        </p:grpSpPr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258885" y="3173290"/>
            <a:ext cx="3740150" cy="354013"/>
          </p:xfrm>
          <a:graphic>
            <a:graphicData uri="http://schemas.openxmlformats.org/presentationml/2006/ole">
              <p:oleObj spid="_x0000_s111636" name="Równanie" r:id="rId4" imgW="2413000" imgH="228600" progId="Equation.3">
                <p:embed/>
              </p:oleObj>
            </a:graphicData>
          </a:graphic>
        </p:graphicFrame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4125376" y="3144182"/>
              <a:ext cx="47724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- aktualne i przeszłe wyjścia systemu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1622" name="Object 4"/>
          <p:cNvGraphicFramePr>
            <a:graphicFrameLocks noChangeAspect="1"/>
          </p:cNvGraphicFramePr>
          <p:nvPr/>
        </p:nvGraphicFramePr>
        <p:xfrm>
          <a:off x="293200" y="4051653"/>
          <a:ext cx="3740150" cy="354012"/>
        </p:xfrm>
        <a:graphic>
          <a:graphicData uri="http://schemas.openxmlformats.org/presentationml/2006/ole">
            <p:oleObj spid="_x0000_s111637" name="Równanie" r:id="rId5" imgW="2413000" imgH="228600" progId="Equation.3">
              <p:embed/>
            </p:oleObj>
          </a:graphicData>
        </a:graphic>
      </p:graphicFrame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181061" y="4017538"/>
            <a:ext cx="4772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aktualne i przeszłe wejścia systemu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216883" y="863517"/>
            <a:ext cx="79245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Taka baza reguł generuje niestacjonarny system dyskretny którego dynamika wejście – wyjście dana równaniem różnicowym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595191" y="1655013"/>
          <a:ext cx="7142040" cy="1359807"/>
        </p:xfrm>
        <a:graphic>
          <a:graphicData uri="http://schemas.openxmlformats.org/presentationml/2006/ole">
            <p:oleObj spid="_x0000_s114711" name="Równanie" r:id="rId3" imgW="4394200" imgH="838200" progId="Equation.3">
              <p:embed/>
            </p:oleObj>
          </a:graphicData>
        </a:graphic>
      </p:graphicFrame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74725" y="3138418"/>
            <a:ext cx="8355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gdzie,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247958" y="4006865"/>
            <a:ext cx="7333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stopień spełnienia przesłanki reguły       przez fakt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83577" y="3531928"/>
          <a:ext cx="4914900" cy="415150"/>
        </p:xfrm>
        <a:graphic>
          <a:graphicData uri="http://schemas.openxmlformats.org/presentationml/2006/ole">
            <p:oleObj spid="_x0000_s114712" name="Równanie" r:id="rId4" imgW="2641600" imgH="228600" progId="Equation.3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153278" y="4004882"/>
          <a:ext cx="282697" cy="380554"/>
        </p:xfrm>
        <a:graphic>
          <a:graphicData uri="http://schemas.openxmlformats.org/presentationml/2006/ole">
            <p:oleObj spid="_x0000_s114713" name="Równanie" r:id="rId5" imgW="165028" imgH="228501" progId="Equation.3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4501175" y="4508852"/>
          <a:ext cx="4291037" cy="397240"/>
        </p:xfrm>
        <a:graphic>
          <a:graphicData uri="http://schemas.openxmlformats.org/presentationml/2006/ole">
            <p:oleObj spid="_x0000_s114714" name="Równanie" r:id="rId6" imgW="2413000" imgH="2286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216883" y="529421"/>
            <a:ext cx="79245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Ostatecznie taka baza reguł generuje niestacjonarny system dyskretny którego dynamika wejście – wyjście dana równaniem różnicowym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928932" y="1348288"/>
          <a:ext cx="6316662" cy="741362"/>
        </p:xfrm>
        <a:graphic>
          <a:graphicData uri="http://schemas.openxmlformats.org/presentationml/2006/ole">
            <p:oleObj spid="_x0000_s113728" name="Równanie" r:id="rId3" imgW="3886200" imgH="457200" progId="Equation.3">
              <p:embed/>
            </p:oleObj>
          </a:graphicData>
        </a:graphic>
      </p:graphicFrame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74726" y="2171275"/>
            <a:ext cx="8355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gdzie,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966548" y="2223501"/>
          <a:ext cx="4333875" cy="390525"/>
        </p:xfrm>
        <a:graphic>
          <a:graphicData uri="http://schemas.openxmlformats.org/presentationml/2006/ole">
            <p:oleObj spid="_x0000_s113729" name="Równanie" r:id="rId4" imgW="2667000" imgH="241300" progId="Equation.3">
              <p:embed/>
            </p:oleObj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/>
        </p:nvGraphicFramePr>
        <p:xfrm>
          <a:off x="2963012" y="2628923"/>
          <a:ext cx="149469" cy="373673"/>
        </p:xfrm>
        <a:graphic>
          <a:graphicData uri="http://schemas.openxmlformats.org/presentationml/2006/ole">
            <p:oleObj spid="_x0000_s113730" name="Równanie" r:id="rId5" imgW="76101" imgH="190252" progId="Equation.3">
              <p:embed/>
            </p:oleObj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967404" y="2948866"/>
          <a:ext cx="4375150" cy="409575"/>
        </p:xfrm>
        <a:graphic>
          <a:graphicData uri="http://schemas.openxmlformats.org/presentationml/2006/ole">
            <p:oleObj spid="_x0000_s113731" name="Równanie" r:id="rId6" imgW="2692400" imgH="254000" progId="Equation.3">
              <p:embed/>
            </p:oleObj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2967896" y="3336460"/>
          <a:ext cx="149225" cy="374650"/>
        </p:xfrm>
        <a:graphic>
          <a:graphicData uri="http://schemas.openxmlformats.org/presentationml/2006/ole">
            <p:oleObj spid="_x0000_s113732" name="Równanie" r:id="rId7" imgW="76101" imgH="190252" progId="Equation.3">
              <p:embed/>
            </p:oleObj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972287" y="3666416"/>
          <a:ext cx="4375150" cy="388938"/>
        </p:xfrm>
        <a:graphic>
          <a:graphicData uri="http://schemas.openxmlformats.org/presentationml/2006/ole">
            <p:oleObj spid="_x0000_s113733" name="Równanie" r:id="rId8" imgW="2692400" imgH="241300" progId="Equation.3">
              <p:embed/>
            </p:oleObj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4418013" y="4268067"/>
          <a:ext cx="4210050" cy="390525"/>
        </p:xfrm>
        <a:graphic>
          <a:graphicData uri="http://schemas.openxmlformats.org/presentationml/2006/ole">
            <p:oleObj spid="_x0000_s113734" name="Równanie" r:id="rId9" imgW="2590800" imgH="241300" progId="Equation.3">
              <p:embed/>
            </p:oleObj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6352198" y="4672879"/>
          <a:ext cx="150813" cy="374650"/>
        </p:xfrm>
        <a:graphic>
          <a:graphicData uri="http://schemas.openxmlformats.org/presentationml/2006/ole">
            <p:oleObj spid="_x0000_s113735" name="Równanie" r:id="rId10" imgW="76101" imgH="190252" progId="Equation.3">
              <p:embed/>
            </p:oleObj>
          </a:graphicData>
        </a:graphic>
      </p:graphicFrame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4386263" y="5003079"/>
          <a:ext cx="4313237" cy="388938"/>
        </p:xfrm>
        <a:graphic>
          <a:graphicData uri="http://schemas.openxmlformats.org/presentationml/2006/ole">
            <p:oleObj spid="_x0000_s113736" name="Równanie" r:id="rId11" imgW="2654300" imgH="241300" progId="Equation.3">
              <p:embed/>
            </p:oleObj>
          </a:graphicData>
        </a:graphic>
      </p:graphicFrame>
      <p:graphicFrame>
        <p:nvGraphicFramePr>
          <p:cNvPr id="113676" name="Object 12"/>
          <p:cNvGraphicFramePr>
            <a:graphicFrameLocks noChangeAspect="1"/>
          </p:cNvGraphicFramePr>
          <p:nvPr/>
        </p:nvGraphicFramePr>
        <p:xfrm>
          <a:off x="6358548" y="5380904"/>
          <a:ext cx="149225" cy="374650"/>
        </p:xfrm>
        <a:graphic>
          <a:graphicData uri="http://schemas.openxmlformats.org/presentationml/2006/ole">
            <p:oleObj spid="_x0000_s113737" name="Równanie" r:id="rId12" imgW="76101" imgH="190252" progId="Equation.3">
              <p:embed/>
            </p:oleObj>
          </a:graphicData>
        </a:graphic>
      </p:graphicFrame>
      <p:graphicFrame>
        <p:nvGraphicFramePr>
          <p:cNvPr id="113677" name="Object 13"/>
          <p:cNvGraphicFramePr>
            <a:graphicFrameLocks noChangeAspect="1"/>
          </p:cNvGraphicFramePr>
          <p:nvPr/>
        </p:nvGraphicFramePr>
        <p:xfrm>
          <a:off x="4370388" y="5711104"/>
          <a:ext cx="4354512" cy="388938"/>
        </p:xfrm>
        <a:graphic>
          <a:graphicData uri="http://schemas.openxmlformats.org/presentationml/2006/ole">
            <p:oleObj spid="_x0000_s113738" name="Równanie" r:id="rId13" imgW="2679700" imgH="241300" progId="Equation.3">
              <p:embed/>
            </p:oleObj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504825" y="5290679"/>
          <a:ext cx="2080113" cy="1084721"/>
        </p:xfrm>
        <a:graphic>
          <a:graphicData uri="http://schemas.openxmlformats.org/presentationml/2006/ole">
            <p:oleObj spid="_x0000_s113739" name="Równanie" r:id="rId14" imgW="1193800" imgH="622300" progId="Equation.3">
              <p:embed/>
            </p:oleObj>
          </a:graphicData>
        </a:graphic>
      </p:graphicFrame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195241" y="4829482"/>
            <a:ext cx="8355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oraz,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287524" y="458771"/>
            <a:ext cx="8693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24000" indent="-1524000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Przykład 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03115" y="819800"/>
            <a:ext cx="858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Rozważmy system TS dany regułami: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9811" name="Object 4"/>
          <p:cNvGraphicFramePr>
            <a:graphicFrameLocks noChangeAspect="1"/>
          </p:cNvGraphicFramePr>
          <p:nvPr/>
        </p:nvGraphicFramePr>
        <p:xfrm>
          <a:off x="413237" y="1184830"/>
          <a:ext cx="7974625" cy="791608"/>
        </p:xfrm>
        <a:graphic>
          <a:graphicData uri="http://schemas.openxmlformats.org/presentationml/2006/ole">
            <p:oleObj spid="_x0000_s119834" name="Równanie" r:id="rId3" imgW="4864100" imgH="482600" progId="Equation.3">
              <p:embed/>
            </p:oleObj>
          </a:graphicData>
        </a:graphic>
      </p:graphicFrame>
      <p:graphicFrame>
        <p:nvGraphicFramePr>
          <p:cNvPr id="119815" name="Object 4"/>
          <p:cNvGraphicFramePr>
            <a:graphicFrameLocks noChangeAspect="1"/>
          </p:cNvGraphicFramePr>
          <p:nvPr/>
        </p:nvGraphicFramePr>
        <p:xfrm>
          <a:off x="356087" y="2296991"/>
          <a:ext cx="7975600" cy="792163"/>
        </p:xfrm>
        <a:graphic>
          <a:graphicData uri="http://schemas.openxmlformats.org/presentationml/2006/ole">
            <p:oleObj spid="_x0000_s119835" name="Równanie" r:id="rId4" imgW="4864100" imgH="482600" progId="Equation.3">
              <p:embed/>
            </p:oleObj>
          </a:graphicData>
        </a:graphic>
      </p:graphicFrame>
      <p:graphicFrame>
        <p:nvGraphicFramePr>
          <p:cNvPr id="119816" name="Object 4"/>
          <p:cNvGraphicFramePr>
            <a:graphicFrameLocks noChangeAspect="1"/>
          </p:cNvGraphicFramePr>
          <p:nvPr/>
        </p:nvGraphicFramePr>
        <p:xfrm>
          <a:off x="311150" y="3586163"/>
          <a:ext cx="8286750" cy="792162"/>
        </p:xfrm>
        <a:graphic>
          <a:graphicData uri="http://schemas.openxmlformats.org/presentationml/2006/ole">
            <p:oleObj spid="_x0000_s119836" name="Równanie" r:id="rId5" imgW="5054600" imgH="482600" progId="Equation.3">
              <p:embed/>
            </p:oleObj>
          </a:graphicData>
        </a:graphic>
      </p:graphicFrame>
      <p:graphicFrame>
        <p:nvGraphicFramePr>
          <p:cNvPr id="119817" name="Object 4"/>
          <p:cNvGraphicFramePr>
            <a:graphicFrameLocks noChangeAspect="1"/>
          </p:cNvGraphicFramePr>
          <p:nvPr/>
        </p:nvGraphicFramePr>
        <p:xfrm>
          <a:off x="260480" y="4979988"/>
          <a:ext cx="7974012" cy="792162"/>
        </p:xfrm>
        <a:graphic>
          <a:graphicData uri="http://schemas.openxmlformats.org/presentationml/2006/ole">
            <p:oleObj spid="_x0000_s119837" name="Równanie" r:id="rId6" imgW="4864100" imgH="4826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59028" y="416356"/>
            <a:ext cx="5579163" cy="3152220"/>
            <a:chOff x="159028" y="416356"/>
            <a:chExt cx="5579163" cy="315222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028" y="768628"/>
              <a:ext cx="4636444" cy="2691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upa 3"/>
            <p:cNvGrpSpPr/>
            <p:nvPr/>
          </p:nvGrpSpPr>
          <p:grpSpPr>
            <a:xfrm>
              <a:off x="229619" y="416356"/>
              <a:ext cx="5508572" cy="369332"/>
              <a:chOff x="229619" y="416356"/>
              <a:chExt cx="5508572" cy="369332"/>
            </a:xfrm>
          </p:grpSpPr>
          <p:sp>
            <p:nvSpPr>
              <p:cNvPr id="5" name="Text Box 33"/>
              <p:cNvSpPr txBox="1">
                <a:spLocks noChangeArrowheads="1"/>
              </p:cNvSpPr>
              <p:nvPr/>
            </p:nvSpPr>
            <p:spPr bwMode="auto">
              <a:xfrm>
                <a:off x="229619" y="416356"/>
                <a:ext cx="55085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800" dirty="0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Wartości (funkcje przynależności) dla wyjścia    </a:t>
                </a:r>
                <a:endPara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6" name="Object 4"/>
              <p:cNvGraphicFramePr>
                <a:graphicFrameLocks noChangeAspect="1"/>
              </p:cNvGraphicFramePr>
              <p:nvPr/>
            </p:nvGraphicFramePr>
            <p:xfrm>
              <a:off x="4927527" y="483577"/>
              <a:ext cx="221352" cy="259738"/>
            </p:xfrm>
            <a:graphic>
              <a:graphicData uri="http://schemas.openxmlformats.org/presentationml/2006/ole">
                <p:oleObj spid="_x0000_s120854" name="Równanie" r:id="rId4" imgW="139579" imgH="164957" progId="Equation.3">
                  <p:embed/>
                </p:oleObj>
              </a:graphicData>
            </a:graphic>
          </p:graphicFrame>
        </p:grpSp>
        <p:sp>
          <p:nvSpPr>
            <p:cNvPr id="10" name="Prostokąt zaokrąglony 9"/>
            <p:cNvSpPr/>
            <p:nvPr/>
          </p:nvSpPr>
          <p:spPr>
            <a:xfrm>
              <a:off x="2453054" y="3305908"/>
              <a:ext cx="316523" cy="2461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2488836" y="3308838"/>
            <a:ext cx="221352" cy="259738"/>
          </p:xfrm>
          <a:graphic>
            <a:graphicData uri="http://schemas.openxmlformats.org/presentationml/2006/ole">
              <p:oleObj spid="_x0000_s120855" name="Równanie" r:id="rId5" imgW="139579" imgH="164957" progId="Equation.3">
                <p:embed/>
              </p:oleObj>
            </a:graphicData>
          </a:graphic>
        </p:graphicFrame>
      </p:grpSp>
      <p:grpSp>
        <p:nvGrpSpPr>
          <p:cNvPr id="15" name="Grupa 14"/>
          <p:cNvGrpSpPr/>
          <p:nvPr/>
        </p:nvGrpSpPr>
        <p:grpSpPr>
          <a:xfrm>
            <a:off x="3297497" y="3357976"/>
            <a:ext cx="5508572" cy="3186432"/>
            <a:chOff x="3297497" y="3357976"/>
            <a:chExt cx="5508572" cy="318643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52266" y="3725855"/>
              <a:ext cx="4627908" cy="274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upa 6"/>
            <p:cNvGrpSpPr/>
            <p:nvPr/>
          </p:nvGrpSpPr>
          <p:grpSpPr>
            <a:xfrm>
              <a:off x="3297497" y="3357976"/>
              <a:ext cx="5508572" cy="369332"/>
              <a:chOff x="229619" y="355974"/>
              <a:chExt cx="5508572" cy="369332"/>
            </a:xfrm>
          </p:grpSpPr>
          <p:sp>
            <p:nvSpPr>
              <p:cNvPr id="8" name="Text Box 33"/>
              <p:cNvSpPr txBox="1">
                <a:spLocks noChangeArrowheads="1"/>
              </p:cNvSpPr>
              <p:nvPr/>
            </p:nvSpPr>
            <p:spPr bwMode="auto">
              <a:xfrm>
                <a:off x="229619" y="355974"/>
                <a:ext cx="55085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800" dirty="0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Wartości (funkcje przynależności) dla stanu </a:t>
                </a:r>
                <a:endPara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9" name="Object 4"/>
              <p:cNvGraphicFramePr>
                <a:graphicFrameLocks noChangeAspect="1"/>
              </p:cNvGraphicFramePr>
              <p:nvPr/>
            </p:nvGraphicFramePr>
            <p:xfrm>
              <a:off x="4740903" y="418208"/>
              <a:ext cx="201402" cy="223350"/>
            </p:xfrm>
            <a:graphic>
              <a:graphicData uri="http://schemas.openxmlformats.org/presentationml/2006/ole">
                <p:oleObj spid="_x0000_s120856" name="Równanie" r:id="rId7" imgW="126835" imgH="139518" progId="Equation.3">
                  <p:embed/>
                </p:oleObj>
              </a:graphicData>
            </a:graphic>
          </p:graphicFrame>
        </p:grpSp>
        <p:sp>
          <p:nvSpPr>
            <p:cNvPr id="11" name="Prostokąt zaokrąglony 10"/>
            <p:cNvSpPr/>
            <p:nvPr/>
          </p:nvSpPr>
          <p:spPr>
            <a:xfrm>
              <a:off x="6350977" y="6298224"/>
              <a:ext cx="316523" cy="2461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6371248" y="6315810"/>
            <a:ext cx="201402" cy="223350"/>
          </p:xfrm>
          <a:graphic>
            <a:graphicData uri="http://schemas.openxmlformats.org/presentationml/2006/ole">
              <p:oleObj spid="_x0000_s120857" name="Równanie" r:id="rId8" imgW="126835" imgH="139518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189861" y="819797"/>
            <a:ext cx="862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Wybierając jako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T-normę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operator PROD, otrzymamy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229618" y="459486"/>
            <a:ext cx="8583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Obliczenie stopni spełnienia przesłanek poszczególnych reguł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573422" y="2175065"/>
          <a:ext cx="7908925" cy="3524250"/>
        </p:xfrm>
        <a:graphic>
          <a:graphicData uri="http://schemas.openxmlformats.org/presentationml/2006/ole">
            <p:oleObj spid="_x0000_s121869" name="Równanie" r:id="rId3" imgW="4445000" imgH="1981200" progId="Equation.3">
              <p:embed/>
            </p:oleObj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3640015" y="1276908"/>
            <a:ext cx="5340372" cy="71015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3692770" y="1383830"/>
          <a:ext cx="5258288" cy="522271"/>
        </p:xfrm>
        <a:graphic>
          <a:graphicData uri="http://schemas.openxmlformats.org/presentationml/2006/ole">
            <p:oleObj spid="_x0000_s121870" name="Równanie" r:id="rId4" imgW="4864100" imgH="4826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367751" y="2187575"/>
          <a:ext cx="7750175" cy="3524250"/>
        </p:xfrm>
        <a:graphic>
          <a:graphicData uri="http://schemas.openxmlformats.org/presentationml/2006/ole">
            <p:oleObj spid="_x0000_s122894" name="Równanie" r:id="rId3" imgW="4356100" imgH="1981200" progId="Equation.3">
              <p:embed/>
            </p:oleObj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3640015" y="1276908"/>
            <a:ext cx="5340372" cy="71015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3701562" y="1374307"/>
          <a:ext cx="5227515" cy="519214"/>
        </p:xfrm>
        <a:graphic>
          <a:graphicData uri="http://schemas.openxmlformats.org/presentationml/2006/ole">
            <p:oleObj spid="_x0000_s122895" name="Równanie" r:id="rId4" imgW="4864100" imgH="4826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627063" y="2187575"/>
          <a:ext cx="7750175" cy="3524250"/>
        </p:xfrm>
        <a:graphic>
          <a:graphicData uri="http://schemas.openxmlformats.org/presentationml/2006/ole">
            <p:oleObj spid="_x0000_s123918" name="Równanie" r:id="rId3" imgW="4356100" imgH="1981200" progId="Equation.3">
              <p:embed/>
            </p:oleObj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3640015" y="1276908"/>
            <a:ext cx="5340372" cy="71015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3691939" y="1406769"/>
          <a:ext cx="5240068" cy="500918"/>
        </p:xfrm>
        <a:graphic>
          <a:graphicData uri="http://schemas.openxmlformats.org/presentationml/2006/ole">
            <p:oleObj spid="_x0000_s123919" name="Równanie" r:id="rId4" imgW="5054600" imgH="4826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717550" y="2187575"/>
          <a:ext cx="7569200" cy="3524250"/>
        </p:xfrm>
        <a:graphic>
          <a:graphicData uri="http://schemas.openxmlformats.org/presentationml/2006/ole">
            <p:oleObj spid="_x0000_s124942" name="Równanie" r:id="rId3" imgW="4254500" imgH="1981200" progId="Equation.3">
              <p:embed/>
            </p:oleObj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3640015" y="1276908"/>
            <a:ext cx="5340372" cy="71015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3692769" y="1389528"/>
          <a:ext cx="5262563" cy="522799"/>
        </p:xfrm>
        <a:graphic>
          <a:graphicData uri="http://schemas.openxmlformats.org/presentationml/2006/ole">
            <p:oleObj spid="_x0000_s124943" name="Równanie" r:id="rId4" imgW="4864100" imgH="4826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/>
          <p:cNvGrpSpPr/>
          <p:nvPr/>
        </p:nvGrpSpPr>
        <p:grpSpPr>
          <a:xfrm>
            <a:off x="5826146" y="1354255"/>
            <a:ext cx="2786175" cy="966965"/>
            <a:chOff x="6091190" y="1528027"/>
            <a:chExt cx="2786175" cy="966965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6436263" y="1571662"/>
              <a:ext cx="244110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5738" indent="-185738"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- stopień spełnienia przesłanki reguły przez fakt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6091190" y="1528027"/>
            <a:ext cx="312589" cy="433296"/>
          </p:xfrm>
          <a:graphic>
            <a:graphicData uri="http://schemas.openxmlformats.org/presentationml/2006/ole">
              <p:oleObj spid="_x0000_s85034" name="Równanie" r:id="rId3" imgW="165028" imgH="228501" progId="Equation.3">
                <p:embed/>
              </p:oleObj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8525592" y="1789810"/>
            <a:ext cx="320304" cy="443989"/>
          </p:xfrm>
          <a:graphic>
            <a:graphicData uri="http://schemas.openxmlformats.org/presentationml/2006/ole">
              <p:oleObj spid="_x0000_s85035" name="Równanie" r:id="rId4" imgW="165028" imgH="228501" progId="Equation.3">
                <p:embed/>
              </p:oleObj>
            </a:graphicData>
          </a:graphic>
        </p:graphicFrame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7882608" y="2178958"/>
            <a:ext cx="273636" cy="274796"/>
          </p:xfrm>
          <a:graphic>
            <a:graphicData uri="http://schemas.openxmlformats.org/presentationml/2006/ole">
              <p:oleObj spid="_x0000_s85036" name="Równanie" r:id="rId5" imgW="139700" imgH="139700" progId="Equation.3">
                <p:embed/>
              </p:oleObj>
            </a:graphicData>
          </a:graphic>
        </p:graphicFrame>
      </p:grp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52052" y="558131"/>
            <a:ext cx="79245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Dynamika zmiennych stanu systemu dana równaniem różnicowym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267432" y="1015748"/>
          <a:ext cx="5220601" cy="1592263"/>
        </p:xfrm>
        <a:graphic>
          <a:graphicData uri="http://schemas.openxmlformats.org/presentationml/2006/ole">
            <p:oleObj spid="_x0000_s85037" name="Równanie" r:id="rId6" imgW="2743200" imgH="838200" progId="Equation.3">
              <p:embed/>
            </p:oleObj>
          </a:graphicData>
        </a:graphic>
      </p:graphicFrame>
      <p:grpSp>
        <p:nvGrpSpPr>
          <p:cNvPr id="10" name="Grupa 9"/>
          <p:cNvGrpSpPr/>
          <p:nvPr/>
        </p:nvGrpSpPr>
        <p:grpSpPr>
          <a:xfrm>
            <a:off x="238693" y="2804374"/>
            <a:ext cx="8355342" cy="870575"/>
            <a:chOff x="278449" y="3282947"/>
            <a:chExt cx="8355342" cy="870575"/>
          </a:xfrm>
        </p:grpSpPr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278449" y="3282947"/>
              <a:ext cx="83553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lub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790644" y="3720134"/>
            <a:ext cx="4057650" cy="433388"/>
          </p:xfrm>
          <a:graphic>
            <a:graphicData uri="http://schemas.openxmlformats.org/presentationml/2006/ole">
              <p:oleObj spid="_x0000_s85038" name="Równanie" r:id="rId7" imgW="2133600" imgH="228600" progId="Equation.3">
                <p:embed/>
              </p:oleObj>
            </a:graphicData>
          </a:graphic>
        </p:graphicFrame>
      </p:grpSp>
      <p:grpSp>
        <p:nvGrpSpPr>
          <p:cNvPr id="13" name="Grupa 12"/>
          <p:cNvGrpSpPr/>
          <p:nvPr/>
        </p:nvGrpSpPr>
        <p:grpSpPr>
          <a:xfrm>
            <a:off x="245319" y="3937435"/>
            <a:ext cx="8375220" cy="2284270"/>
            <a:chOff x="285075" y="4416008"/>
            <a:chExt cx="8375220" cy="2284270"/>
          </a:xfrm>
        </p:grpSpPr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285075" y="4416008"/>
              <a:ext cx="83553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gdzie,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0"/>
            <p:cNvGraphicFramePr>
              <a:graphicFrameLocks noChangeAspect="1"/>
            </p:cNvGraphicFramePr>
            <p:nvPr/>
          </p:nvGraphicFramePr>
          <p:xfrm>
            <a:off x="1071631" y="4615484"/>
            <a:ext cx="2390775" cy="819150"/>
          </p:xfrm>
          <a:graphic>
            <a:graphicData uri="http://schemas.openxmlformats.org/presentationml/2006/ole">
              <p:oleObj spid="_x0000_s85039" name="Równanie" r:id="rId8" imgW="1257300" imgH="431800" progId="Equation.3">
                <p:embed/>
              </p:oleObj>
            </a:graphicData>
          </a:graphic>
        </p:graphicFrame>
        <p:graphicFrame>
          <p:nvGraphicFramePr>
            <p:cNvPr id="16" name="Object 11"/>
            <p:cNvGraphicFramePr>
              <a:graphicFrameLocks noChangeAspect="1"/>
            </p:cNvGraphicFramePr>
            <p:nvPr/>
          </p:nvGraphicFramePr>
          <p:xfrm>
            <a:off x="1073219" y="5415584"/>
            <a:ext cx="2341562" cy="819150"/>
          </p:xfrm>
          <a:graphic>
            <a:graphicData uri="http://schemas.openxmlformats.org/presentationml/2006/ole">
              <p:oleObj spid="_x0000_s85040" name="Równanie" r:id="rId9" imgW="1231366" imgH="431613" progId="Equation.3">
                <p:embed/>
              </p:oleObj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4978469" y="4771337"/>
            <a:ext cx="2676525" cy="1214438"/>
          </p:xfrm>
          <a:graphic>
            <a:graphicData uri="http://schemas.openxmlformats.org/presentationml/2006/ole">
              <p:oleObj spid="_x0000_s85041" name="Równanie" r:id="rId10" imgW="1371600" imgH="622300" progId="Equation.3">
                <p:embed/>
              </p:oleObj>
            </a:graphicData>
          </a:graphic>
        </p:graphicFrame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304953" y="6330946"/>
              <a:ext cx="83553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powstały system – nieliniowy, niestacjonarny (zależność A oraz b od x(</a:t>
              </a:r>
              <a:r>
                <a:rPr lang="pl-PL" sz="1800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t</a:t>
              </a:r>
              <a:r>
                <a:rPr lang="pl-PL" sz="1800" baseline="-25000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k</a:t>
              </a: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)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zaokrąglony 18"/>
          <p:cNvSpPr/>
          <p:nvPr/>
        </p:nvSpPr>
        <p:spPr>
          <a:xfrm>
            <a:off x="3657600" y="3752202"/>
            <a:ext cx="5340372" cy="2582915"/>
          </a:xfrm>
          <a:prstGeom prst="roundRect">
            <a:avLst>
              <a:gd name="adj" fmla="val 6115"/>
            </a:avLst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12034" y="427650"/>
            <a:ext cx="8622833" cy="403180"/>
            <a:chOff x="176609" y="493911"/>
            <a:chExt cx="8622833" cy="403180"/>
          </a:xfrm>
        </p:grpSpPr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176609" y="507869"/>
              <a:ext cx="86228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Wybierzmy  pewną chwilę </a:t>
              </a:r>
              <a:r>
                <a:rPr lang="pl-PL" sz="1800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t</a:t>
              </a:r>
              <a:r>
                <a:rPr lang="pl-PL" sz="1800" baseline="-25000" dirty="0" err="1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k</a:t>
              </a: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, w której                     oraz                   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587846516"/>
                </p:ext>
              </p:extLst>
            </p:nvPr>
          </p:nvGraphicFramePr>
          <p:xfrm>
            <a:off x="4120772" y="508154"/>
            <a:ext cx="1149350" cy="388937"/>
          </p:xfrm>
          <a:graphic>
            <a:graphicData uri="http://schemas.openxmlformats.org/presentationml/2006/ole">
              <p:oleObj spid="_x0000_s125997" name="Równanie" r:id="rId3" imgW="672808" imgH="228501" progId="Equation.3">
                <p:embed/>
              </p:oleObj>
            </a:graphicData>
          </a:graphic>
        </p:graphicFrame>
        <p:graphicFrame>
          <p:nvGraphicFramePr>
            <p:cNvPr id="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579755573"/>
                </p:ext>
              </p:extLst>
            </p:nvPr>
          </p:nvGraphicFramePr>
          <p:xfrm>
            <a:off x="5871774" y="493911"/>
            <a:ext cx="1803400" cy="388937"/>
          </p:xfrm>
          <a:graphic>
            <a:graphicData uri="http://schemas.openxmlformats.org/presentationml/2006/ole">
              <p:oleObj spid="_x0000_s125998" name="Równanie" r:id="rId4" imgW="1054100" imgH="228600" progId="Equation.3">
                <p:embed/>
              </p:oleObj>
            </a:graphicData>
          </a:graphic>
        </p:graphicFrame>
      </p:grp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89861" y="819797"/>
            <a:ext cx="8622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Wyniki dla stopni spełnienia przesłanek poszczególnych reguł i wartości rozmytych funkcji bazowych otrzymamy jak w Przykładzie 1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263130" y="1895389"/>
            <a:ext cx="8622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Dynamika systemu w chwili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</a:t>
            </a:r>
            <a:r>
              <a:rPr lang="pl-PL" sz="1800" baseline="-250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będzie opisana równaniem różnicowym wejście -wyjście 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5958" name="Object 4"/>
          <p:cNvGraphicFramePr>
            <a:graphicFrameLocks noChangeAspect="1"/>
          </p:cNvGraphicFramePr>
          <p:nvPr/>
        </p:nvGraphicFramePr>
        <p:xfrm>
          <a:off x="1385765" y="2623894"/>
          <a:ext cx="5622925" cy="374650"/>
        </p:xfrm>
        <a:graphic>
          <a:graphicData uri="http://schemas.openxmlformats.org/presentationml/2006/ole">
            <p:oleObj spid="_x0000_s125999" name="Równanie" r:id="rId5" imgW="3429000" imgH="228600" progId="Equation.3">
              <p:embed/>
            </p:oleObj>
          </a:graphicData>
        </a:graphic>
      </p:graphicFrame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174726" y="3011201"/>
            <a:ext cx="8355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gdzie,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289905" y="3319854"/>
          <a:ext cx="4478338" cy="2343150"/>
        </p:xfrm>
        <a:graphic>
          <a:graphicData uri="http://schemas.openxmlformats.org/presentationml/2006/ole">
            <p:oleObj spid="_x0000_s126000" name="Równanie" r:id="rId6" imgW="2755900" imgH="1447800" progId="Equation.3">
              <p:embed/>
            </p:oleObj>
          </a:graphicData>
        </a:graphic>
      </p:graphicFrame>
      <p:graphicFrame>
        <p:nvGraphicFramePr>
          <p:cNvPr id="125961" name="Object 4"/>
          <p:cNvGraphicFramePr>
            <a:graphicFrameLocks noChangeAspect="1"/>
          </p:cNvGraphicFramePr>
          <p:nvPr/>
        </p:nvGraphicFramePr>
        <p:xfrm>
          <a:off x="3683733" y="3824432"/>
          <a:ext cx="5257800" cy="522288"/>
        </p:xfrm>
        <a:graphic>
          <a:graphicData uri="http://schemas.openxmlformats.org/presentationml/2006/ole">
            <p:oleObj spid="_x0000_s126001" name="Równanie" r:id="rId7" imgW="4864100" imgH="482600" progId="Equation.3">
              <p:embed/>
            </p:oleObj>
          </a:graphicData>
        </a:graphic>
      </p:graphicFrame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3710843" y="4527084"/>
          <a:ext cx="5227638" cy="519113"/>
        </p:xfrm>
        <a:graphic>
          <a:graphicData uri="http://schemas.openxmlformats.org/presentationml/2006/ole">
            <p:oleObj spid="_x0000_s126002" name="Równanie" r:id="rId8" imgW="4864100" imgH="482600" progId="Equation.3">
              <p:embed/>
            </p:oleObj>
          </a:graphicData>
        </a:graphic>
      </p:graphicFrame>
      <p:graphicFrame>
        <p:nvGraphicFramePr>
          <p:cNvPr id="125963" name="Object 11"/>
          <p:cNvGraphicFramePr>
            <a:graphicFrameLocks noChangeAspect="1"/>
          </p:cNvGraphicFramePr>
          <p:nvPr/>
        </p:nvGraphicFramePr>
        <p:xfrm>
          <a:off x="3701318" y="5200670"/>
          <a:ext cx="5238750" cy="501650"/>
        </p:xfrm>
        <a:graphic>
          <a:graphicData uri="http://schemas.openxmlformats.org/presentationml/2006/ole">
            <p:oleObj spid="_x0000_s126003" name="Równanie" r:id="rId9" imgW="5054600" imgH="482600" progId="Equation.3">
              <p:embed/>
            </p:oleObj>
          </a:graphicData>
        </a:graphic>
      </p:graphicFrame>
      <p:graphicFrame>
        <p:nvGraphicFramePr>
          <p:cNvPr id="125964" name="Object 12"/>
          <p:cNvGraphicFramePr>
            <a:graphicFrameLocks noChangeAspect="1"/>
          </p:cNvGraphicFramePr>
          <p:nvPr/>
        </p:nvGraphicFramePr>
        <p:xfrm>
          <a:off x="3666148" y="5798665"/>
          <a:ext cx="5262563" cy="523875"/>
        </p:xfrm>
        <a:graphic>
          <a:graphicData uri="http://schemas.openxmlformats.org/presentationml/2006/ole">
            <p:oleObj spid="_x0000_s126004" name="Równanie" r:id="rId10" imgW="4864100" imgH="4826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954820" y="1436688"/>
          <a:ext cx="7454901" cy="374650"/>
        </p:xfrm>
        <a:graphic>
          <a:graphicData uri="http://schemas.openxmlformats.org/presentationml/2006/ole">
            <p:oleObj spid="_x0000_s128008" name="Równanie" r:id="rId3" imgW="4546600" imgH="228600" progId="Equation.3">
              <p:embed/>
            </p:oleObj>
          </a:graphicData>
        </a:graphic>
      </p:graphicFrame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324195" y="641413"/>
            <a:ext cx="8355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Podobnie pozostałe współczynniki i ostatecznie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272688" y="1428972"/>
            <a:ext cx="8484451" cy="5012194"/>
            <a:chOff x="272688" y="1428972"/>
            <a:chExt cx="8484451" cy="5012194"/>
          </a:xfrm>
        </p:grpSpPr>
        <p:pic>
          <p:nvPicPr>
            <p:cNvPr id="1269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654" y="1428972"/>
              <a:ext cx="8361485" cy="486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Prostokąt 3"/>
            <p:cNvSpPr/>
            <p:nvPr/>
          </p:nvSpPr>
          <p:spPr>
            <a:xfrm>
              <a:off x="4185264" y="5997219"/>
              <a:ext cx="1543879" cy="443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272688" y="2127738"/>
              <a:ext cx="395528" cy="2757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pole tekstowe 2"/>
            <p:cNvSpPr txBox="1"/>
            <p:nvPr/>
          </p:nvSpPr>
          <p:spPr>
            <a:xfrm>
              <a:off x="3882123" y="6019259"/>
              <a:ext cx="1583636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pl-PL" sz="1800" dirty="0" smtClean="0">
                  <a:latin typeface="Arial" pitchFamily="34" charset="0"/>
                  <a:cs typeface="Arial" pitchFamily="34" charset="0"/>
                </a:rPr>
                <a:t>Czas, t [s]</a:t>
              </a:r>
              <a:endParaRPr lang="pl-PL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304801" y="1872763"/>
              <a:ext cx="461665" cy="26521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pl-PL" sz="1800" dirty="0" smtClean="0">
                  <a:latin typeface="Arial" pitchFamily="34" charset="0"/>
                  <a:cs typeface="Arial" pitchFamily="34" charset="0"/>
                </a:rPr>
                <a:t>Wejście u(t) i wyjście y(t)</a:t>
              </a:r>
              <a:endParaRPr lang="pl-PL" sz="1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221433" y="442875"/>
            <a:ext cx="8622833" cy="784830"/>
            <a:chOff x="221433" y="442875"/>
            <a:chExt cx="8622833" cy="784830"/>
          </a:xfrm>
        </p:grpSpPr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221433" y="442875"/>
              <a:ext cx="8622833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Wyniki symulacji dynamiki systemu: krok dyskretyzacji – </a:t>
              </a:r>
              <a:r>
                <a:rPr lang="el-GR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Δ</a:t>
              </a: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t = 1 s</a:t>
              </a:r>
            </a:p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Wejście:                          , warunki początkowe: </a:t>
              </a:r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1282943" y="884830"/>
            <a:ext cx="1708150" cy="304800"/>
          </p:xfrm>
          <a:graphic>
            <a:graphicData uri="http://schemas.openxmlformats.org/presentationml/2006/ole">
              <p:oleObj spid="_x0000_s126990" name="Równanie" r:id="rId4" imgW="1205977" imgH="215806" progId="Equation.3">
                <p:embed/>
              </p:oleObj>
            </a:graphicData>
          </a:graphic>
        </p:graphicFrame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5406022" y="889989"/>
            <a:ext cx="1438275" cy="304800"/>
          </p:xfrm>
          <a:graphic>
            <a:graphicData uri="http://schemas.openxmlformats.org/presentationml/2006/ole">
              <p:oleObj spid="_x0000_s126991" name="Równanie" r:id="rId5" imgW="1015559" imgH="215806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2326" y="1340768"/>
            <a:ext cx="8193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Dziękuję</a:t>
            </a:r>
          </a:p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koniec materiału prezentowanego podczas wykładu 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dewiza kolor os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0" y="3156681"/>
            <a:ext cx="2170405" cy="257657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262616" y="747237"/>
            <a:ext cx="8430809" cy="1891263"/>
            <a:chOff x="262616" y="428075"/>
            <a:chExt cx="8430809" cy="1891263"/>
          </a:xfrm>
        </p:grpSpPr>
        <p:grpSp>
          <p:nvGrpSpPr>
            <p:cNvPr id="14" name="Grupa 13"/>
            <p:cNvGrpSpPr/>
            <p:nvPr/>
          </p:nvGrpSpPr>
          <p:grpSpPr>
            <a:xfrm>
              <a:off x="262616" y="428075"/>
              <a:ext cx="8430809" cy="481698"/>
              <a:chOff x="262616" y="428075"/>
              <a:chExt cx="8430809" cy="481698"/>
            </a:xfrm>
          </p:grpSpPr>
          <p:graphicFrame>
            <p:nvGraphicFramePr>
              <p:cNvPr id="10" name="Object 4"/>
              <p:cNvGraphicFramePr>
                <a:graphicFrameLocks noChangeAspect="1"/>
              </p:cNvGraphicFramePr>
              <p:nvPr/>
            </p:nvGraphicFramePr>
            <p:xfrm>
              <a:off x="262616" y="428075"/>
              <a:ext cx="331466" cy="459822"/>
            </p:xfrm>
            <a:graphic>
              <a:graphicData uri="http://schemas.openxmlformats.org/presentationml/2006/ole">
                <p:oleObj spid="_x0000_s39981" name="Równanie" r:id="rId3" imgW="165028" imgH="228501" progId="Equation.3">
                  <p:embed/>
                </p:oleObj>
              </a:graphicData>
            </a:graphic>
          </p:graphicFrame>
          <p:sp>
            <p:nvSpPr>
              <p:cNvPr id="11" name="Text Box 33"/>
              <p:cNvSpPr txBox="1">
                <a:spLocks noChangeArrowheads="1"/>
              </p:cNvSpPr>
              <p:nvPr/>
            </p:nvSpPr>
            <p:spPr bwMode="auto">
              <a:xfrm>
                <a:off x="607418" y="484965"/>
                <a:ext cx="80860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85738" indent="-185738">
                  <a:spcBef>
                    <a:spcPct val="50000"/>
                  </a:spcBef>
                </a:pPr>
                <a:r>
                  <a:rPr lang="pl-PL" sz="1800" dirty="0" smtClean="0">
                    <a:solidFill>
                      <a:srgbClr val="17048A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- stopień spełnienia przesłanki reguły       przez fakt     obliczamy  </a:t>
                </a:r>
                <a:endParaRPr lang="pl-PL" sz="1800" b="1" dirty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2" name="Object 4"/>
              <p:cNvGraphicFramePr>
                <a:graphicFrameLocks noChangeAspect="1"/>
              </p:cNvGraphicFramePr>
              <p:nvPr/>
            </p:nvGraphicFramePr>
            <p:xfrm>
              <a:off x="4465413" y="486446"/>
              <a:ext cx="305159" cy="423327"/>
            </p:xfrm>
            <a:graphic>
              <a:graphicData uri="http://schemas.openxmlformats.org/presentationml/2006/ole">
                <p:oleObj spid="_x0000_s39982" name="Równanie" r:id="rId4" imgW="165028" imgH="228501" progId="Equation.3">
                  <p:embed/>
                </p:oleObj>
              </a:graphicData>
            </a:graphic>
          </p:graphicFrame>
          <p:graphicFrame>
            <p:nvGraphicFramePr>
              <p:cNvPr id="13" name="Object 4"/>
              <p:cNvGraphicFramePr>
                <a:graphicFrameLocks noChangeAspect="1"/>
              </p:cNvGraphicFramePr>
              <p:nvPr/>
            </p:nvGraphicFramePr>
            <p:xfrm>
              <a:off x="5916531" y="561581"/>
              <a:ext cx="262677" cy="263997"/>
            </p:xfrm>
            <a:graphic>
              <a:graphicData uri="http://schemas.openxmlformats.org/presentationml/2006/ole">
                <p:oleObj spid="_x0000_s39983" name="Równanie" r:id="rId5" imgW="139700" imgH="139700" progId="Equation.3">
                  <p:embed/>
                </p:oleObj>
              </a:graphicData>
            </a:graphic>
          </p:graphicFrame>
        </p:grpSp>
        <p:graphicFrame>
          <p:nvGraphicFramePr>
            <p:cNvPr id="39944" name="Object 20"/>
            <p:cNvGraphicFramePr>
              <a:graphicFrameLocks noChangeAspect="1"/>
            </p:cNvGraphicFramePr>
            <p:nvPr/>
          </p:nvGraphicFramePr>
          <p:xfrm>
            <a:off x="1381125" y="1150938"/>
            <a:ext cx="5481638" cy="593725"/>
          </p:xfrm>
          <a:graphic>
            <a:graphicData uri="http://schemas.openxmlformats.org/presentationml/2006/ole">
              <p:oleObj spid="_x0000_s39984" name="Równanie" r:id="rId6" imgW="3162300" imgH="342900" progId="Equation.3">
                <p:embed/>
              </p:oleObj>
            </a:graphicData>
          </a:graphic>
        </p:graphicFrame>
        <p:graphicFrame>
          <p:nvGraphicFramePr>
            <p:cNvPr id="39945" name="Object 9"/>
            <p:cNvGraphicFramePr>
              <a:graphicFrameLocks noChangeAspect="1"/>
            </p:cNvGraphicFramePr>
            <p:nvPr/>
          </p:nvGraphicFramePr>
          <p:xfrm>
            <a:off x="642378" y="1844675"/>
            <a:ext cx="7931150" cy="474663"/>
          </p:xfrm>
          <a:graphic>
            <a:graphicData uri="http://schemas.openxmlformats.org/presentationml/2006/ole">
              <p:oleObj spid="_x0000_s39985" name="Równanie" r:id="rId7" imgW="4457700" imgH="266700" progId="Equation.3">
                <p:embed/>
              </p:oleObj>
            </a:graphicData>
          </a:graphic>
        </p:graphicFrame>
      </p:grp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205562" y="2826856"/>
            <a:ext cx="8355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gdzie,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933450" y="3192537"/>
          <a:ext cx="265113" cy="312738"/>
        </p:xfrm>
        <a:graphic>
          <a:graphicData uri="http://schemas.openxmlformats.org/presentationml/2006/ole">
            <p:oleObj spid="_x0000_s39986" name="Równanie" r:id="rId8" imgW="139579" imgH="164957" progId="Equation.3">
              <p:embed/>
            </p:oleObj>
          </a:graphicData>
        </a:graphic>
      </p:graphicFrame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1236897" y="3156388"/>
            <a:ext cx="4368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wybrany operator T – normy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914400" y="3627512"/>
          <a:ext cx="338138" cy="457200"/>
        </p:xfrm>
        <a:graphic>
          <a:graphicData uri="http://schemas.openxmlformats.org/presentationml/2006/ole">
            <p:oleObj spid="_x0000_s39987" name="Równanie" r:id="rId9" imgW="177646" imgH="241091" progId="Equation.3">
              <p:embed/>
            </p:oleObj>
          </a:graphicData>
        </a:graphic>
      </p:graphicFrame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1283280" y="3679844"/>
            <a:ext cx="74233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aktualna wartość rozmyta (fakt) j –tej zmiennej stwierdzeń przesłanki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917575" y="4243116"/>
          <a:ext cx="338138" cy="481012"/>
        </p:xfrm>
        <a:graphic>
          <a:graphicData uri="http://schemas.openxmlformats.org/presentationml/2006/ole">
            <p:oleObj spid="_x0000_s39988" name="Równanie" r:id="rId10" imgW="177569" imgH="253670" progId="Equation.3">
              <p:embed/>
            </p:oleObj>
          </a:graphicData>
        </a:graphic>
      </p:graphicFrame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1316412" y="4256313"/>
            <a:ext cx="7423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wartość rozmyta j –tej zmiennej w stwierdzeniu przesłanki i – tej reguły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203115" y="906060"/>
            <a:ext cx="85830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Rozważmy system TS z dynamiką rzędu drugiego , z jednym wejściem i dwoma zmiennymi stanu opisaną regułami: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198785" y="1602323"/>
            <a:ext cx="8711228" cy="2214209"/>
            <a:chOff x="198785" y="1516063"/>
            <a:chExt cx="8711228" cy="2214209"/>
          </a:xfrm>
        </p:grpSpPr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242742" y="1516063"/>
            <a:ext cx="8596313" cy="493712"/>
          </p:xfrm>
          <a:graphic>
            <a:graphicData uri="http://schemas.openxmlformats.org/presentationml/2006/ole">
              <p:oleObj spid="_x0000_s87082" name="Równanie" r:id="rId3" imgW="4203700" imgH="241300" progId="Equation.3">
                <p:embed/>
              </p:oleObj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98785" y="2101851"/>
            <a:ext cx="8711228" cy="491442"/>
          </p:xfrm>
          <a:graphic>
            <a:graphicData uri="http://schemas.openxmlformats.org/presentationml/2006/ole">
              <p:oleObj spid="_x0000_s87083" name="Równanie" r:id="rId4" imgW="4279900" imgH="241300" progId="Equation.3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265040" y="2668588"/>
            <a:ext cx="8521152" cy="482156"/>
          </p:xfrm>
          <a:graphic>
            <a:graphicData uri="http://schemas.openxmlformats.org/presentationml/2006/ole">
              <p:oleObj spid="_x0000_s87084" name="Równanie" r:id="rId5" imgW="4254500" imgH="241300" progId="Equation.3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318048" y="3249613"/>
            <a:ext cx="8542338" cy="480659"/>
          </p:xfrm>
          <a:graphic>
            <a:graphicData uri="http://schemas.openxmlformats.org/presentationml/2006/ole">
              <p:oleObj spid="_x0000_s87085" name="Równanie" r:id="rId6" imgW="4292600" imgH="241300" progId="Equation.3">
                <p:embed/>
              </p:oleObj>
            </a:graphicData>
          </a:graphic>
        </p:graphicFrame>
      </p:grpSp>
      <p:grpSp>
        <p:nvGrpSpPr>
          <p:cNvPr id="8" name="Grupa 7"/>
          <p:cNvGrpSpPr/>
          <p:nvPr/>
        </p:nvGrpSpPr>
        <p:grpSpPr>
          <a:xfrm>
            <a:off x="192309" y="3945677"/>
            <a:ext cx="8355342" cy="2212771"/>
            <a:chOff x="192309" y="3859417"/>
            <a:chExt cx="8355342" cy="2212771"/>
          </a:xfrm>
        </p:grpSpPr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192309" y="3859417"/>
              <a:ext cx="83553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gdzie,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" name="Obiekt 9"/>
            <p:cNvGraphicFramePr>
              <a:graphicFrameLocks noChangeAspect="1"/>
            </p:cNvGraphicFramePr>
            <p:nvPr/>
          </p:nvGraphicFramePr>
          <p:xfrm>
            <a:off x="615950" y="4246563"/>
            <a:ext cx="2813050" cy="762000"/>
          </p:xfrm>
          <a:graphic>
            <a:graphicData uri="http://schemas.openxmlformats.org/presentationml/2006/ole">
              <p:oleObj spid="_x0000_s87086" name="Równanie" r:id="rId7" imgW="1689100" imgH="457200" progId="Equation.3">
                <p:embed/>
              </p:oleObj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4362450" y="4224338"/>
            <a:ext cx="2854325" cy="762000"/>
          </p:xfrm>
          <a:graphic>
            <a:graphicData uri="http://schemas.openxmlformats.org/presentationml/2006/ole">
              <p:oleObj spid="_x0000_s87087" name="Równanie" r:id="rId8" imgW="1714500" imgH="457200" progId="Equation.3">
                <p:embed/>
              </p:oleObj>
            </a:graphicData>
          </a:graphic>
        </p:graphicFrame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415925" y="5310188"/>
            <a:ext cx="3192463" cy="762000"/>
          </p:xfrm>
          <a:graphic>
            <a:graphicData uri="http://schemas.openxmlformats.org/presentationml/2006/ole">
              <p:oleObj spid="_x0000_s87088" name="Równanie" r:id="rId9" imgW="1917700" imgH="457200" progId="Equation.3">
                <p:embed/>
              </p:oleObj>
            </a:graphicData>
          </a:graphic>
        </p:graphicFrame>
        <p:graphicFrame>
          <p:nvGraphicFramePr>
            <p:cNvPr id="13" name="Object 11"/>
            <p:cNvGraphicFramePr>
              <a:graphicFrameLocks noChangeAspect="1"/>
            </p:cNvGraphicFramePr>
            <p:nvPr/>
          </p:nvGraphicFramePr>
          <p:xfrm>
            <a:off x="4345334" y="5257800"/>
            <a:ext cx="2832100" cy="762000"/>
          </p:xfrm>
          <a:graphic>
            <a:graphicData uri="http://schemas.openxmlformats.org/presentationml/2006/ole">
              <p:oleObj spid="_x0000_s87089" name="Równanie" r:id="rId10" imgW="1701800" imgH="457200" progId="Equation.3">
                <p:embed/>
              </p:oleObj>
            </a:graphicData>
          </a:graphic>
        </p:graphicFrame>
      </p:grpSp>
      <p:sp>
        <p:nvSpPr>
          <p:cNvPr id="14" name="Text Box 127"/>
          <p:cNvSpPr txBox="1">
            <a:spLocks noChangeArrowheads="1"/>
          </p:cNvSpPr>
          <p:nvPr/>
        </p:nvSpPr>
        <p:spPr bwMode="auto">
          <a:xfrm>
            <a:off x="287524" y="545031"/>
            <a:ext cx="8693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24000" indent="-1524000">
              <a:spcBef>
                <a:spcPct val="50000"/>
              </a:spcBef>
              <a:buFont typeface="Symbol" pitchFamily="18" charset="2"/>
              <a:buNone/>
            </a:pPr>
            <a:r>
              <a:rPr lang="pl-PL" sz="20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Przykład </a:t>
            </a:r>
            <a:r>
              <a:rPr lang="pl-PL" sz="2000" b="1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1:</a:t>
            </a:r>
            <a:endParaRPr lang="pl-PL" sz="2000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249497" y="587885"/>
            <a:ext cx="85830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Rozmyte wartości wielkości wejściowych dane zostały za pomocą następujących funkcji przynależności:  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87338" y="2089835"/>
          <a:ext cx="4116387" cy="1241425"/>
        </p:xfrm>
        <a:graphic>
          <a:graphicData uri="http://schemas.openxmlformats.org/presentationml/2006/ole">
            <p:oleObj spid="_x0000_s89110" name="Równanie" r:id="rId3" imgW="2438400" imgH="736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1304" y="3723711"/>
          <a:ext cx="3879851" cy="1241425"/>
        </p:xfrm>
        <a:graphic>
          <a:graphicData uri="http://schemas.openxmlformats.org/presentationml/2006/ole">
            <p:oleObj spid="_x0000_s89111" name="Równanie" r:id="rId4" imgW="2298700" imgH="73660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757661" y="2054499"/>
          <a:ext cx="4032250" cy="1239838"/>
        </p:xfrm>
        <a:graphic>
          <a:graphicData uri="http://schemas.openxmlformats.org/presentationml/2006/ole">
            <p:oleObj spid="_x0000_s89112" name="Równanie" r:id="rId5" imgW="2387600" imgH="736600" progId="Equation.3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740545" y="3701486"/>
          <a:ext cx="3862388" cy="1239838"/>
        </p:xfrm>
        <a:graphic>
          <a:graphicData uri="http://schemas.openxmlformats.org/presentationml/2006/ole">
            <p:oleObj spid="_x0000_s89113" name="Równanie" r:id="rId6" imgW="2286000" imgH="7366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28" y="863514"/>
            <a:ext cx="4636444" cy="269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2266" y="3710097"/>
            <a:ext cx="4627908" cy="274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a 3"/>
          <p:cNvGrpSpPr/>
          <p:nvPr/>
        </p:nvGrpSpPr>
        <p:grpSpPr>
          <a:xfrm>
            <a:off x="229619" y="456841"/>
            <a:ext cx="5508572" cy="422669"/>
            <a:chOff x="229619" y="310199"/>
            <a:chExt cx="5508572" cy="422669"/>
          </a:xfrm>
        </p:grpSpPr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229619" y="355974"/>
              <a:ext cx="55085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Wartości (funkcje przynależności) dla stanu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4750078" y="310199"/>
            <a:ext cx="298519" cy="422669"/>
          </p:xfrm>
          <a:graphic>
            <a:graphicData uri="http://schemas.openxmlformats.org/presentationml/2006/ole">
              <p:oleObj spid="_x0000_s88078" name="Równanie" r:id="rId5" imgW="152268" imgH="215713" progId="Equation.3">
                <p:embed/>
              </p:oleObj>
            </a:graphicData>
          </a:graphic>
        </p:graphicFrame>
      </p:grpSp>
      <p:grpSp>
        <p:nvGrpSpPr>
          <p:cNvPr id="7" name="Grupa 6"/>
          <p:cNvGrpSpPr/>
          <p:nvPr/>
        </p:nvGrpSpPr>
        <p:grpSpPr>
          <a:xfrm>
            <a:off x="3297497" y="3338934"/>
            <a:ext cx="5508572" cy="423862"/>
            <a:chOff x="229619" y="309560"/>
            <a:chExt cx="5508572" cy="42386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229619" y="355974"/>
              <a:ext cx="55085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800" dirty="0" smtClean="0">
                  <a:solidFill>
                    <a:srgbClr val="17048A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Wartości (funkcje przynależności) dla stanu </a:t>
              </a:r>
              <a:endParaRPr lang="pl-PL" sz="1800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4773399" y="309560"/>
            <a:ext cx="322262" cy="423862"/>
          </p:xfrm>
          <a:graphic>
            <a:graphicData uri="http://schemas.openxmlformats.org/presentationml/2006/ole">
              <p:oleObj spid="_x0000_s88079" name="Równanie" r:id="rId6" imgW="164885" imgH="215619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189861" y="1087203"/>
            <a:ext cx="8622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Wybierając jako </a:t>
            </a:r>
            <a:r>
              <a:rPr lang="pl-PL" sz="1800" dirty="0" err="1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T-normę</a:t>
            </a: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operator PROD, otrzymamy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3422" y="2442471"/>
          <a:ext cx="7908925" cy="3524250"/>
        </p:xfrm>
        <a:graphic>
          <a:graphicData uri="http://schemas.openxmlformats.org/presentationml/2006/ole">
            <p:oleObj spid="_x0000_s94221" name="Równanie" r:id="rId3" imgW="4445000" imgH="1981200" progId="Equation.3">
              <p:embed/>
            </p:oleObj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4002157" y="1544314"/>
            <a:ext cx="4978230" cy="45057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229618" y="623380"/>
            <a:ext cx="8583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Obliczenie stopni spełnienia przesłanek poszczególnych reguł</a:t>
            </a:r>
            <a:endParaRPr lang="pl-PL" sz="18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4112877" y="1632380"/>
          <a:ext cx="4845593" cy="278297"/>
        </p:xfrm>
        <a:graphic>
          <a:graphicData uri="http://schemas.openxmlformats.org/presentationml/2006/ole">
            <p:oleObj spid="_x0000_s94222" name="Równanie" r:id="rId4" imgW="4203700" imgH="2413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367751" y="2187575"/>
          <a:ext cx="7750175" cy="3524250"/>
        </p:xfrm>
        <a:graphic>
          <a:graphicData uri="http://schemas.openxmlformats.org/presentationml/2006/ole">
            <p:oleObj spid="_x0000_s95245" name="Równanie" r:id="rId3" imgW="4356100" imgH="1981200" progId="Equation.3">
              <p:embed/>
            </p:oleObj>
          </a:graphicData>
        </a:graphic>
      </p:graphicFrame>
      <p:sp>
        <p:nvSpPr>
          <p:cNvPr id="3" name="Prostokąt zaokrąglony 2"/>
          <p:cNvSpPr/>
          <p:nvPr/>
        </p:nvSpPr>
        <p:spPr>
          <a:xfrm>
            <a:off x="3650081" y="1276908"/>
            <a:ext cx="4978230" cy="450574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3782602" y="1372980"/>
          <a:ext cx="4802464" cy="271276"/>
        </p:xfrm>
        <a:graphic>
          <a:graphicData uri="http://schemas.openxmlformats.org/presentationml/2006/ole">
            <p:oleObj spid="_x0000_s95246" name="Równanie" r:id="rId4" imgW="4279900" imgH="241300" progId="Equation.3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33348</TotalTime>
  <Words>584</Words>
  <Application>Microsoft Office PowerPoint</Application>
  <PresentationFormat>Pokaz na ekranie (4:3)</PresentationFormat>
  <Paragraphs>74</Paragraphs>
  <Slides>33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5" baseType="lpstr">
      <vt:lpstr>Projekt domyślny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Company>ELY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KD</dc:creator>
  <cp:lastModifiedBy>KDuzinkiewicz</cp:lastModifiedBy>
  <cp:revision>349</cp:revision>
  <dcterms:created xsi:type="dcterms:W3CDTF">2005-09-30T13:03:29Z</dcterms:created>
  <dcterms:modified xsi:type="dcterms:W3CDTF">2019-05-29T04:52:52Z</dcterms:modified>
</cp:coreProperties>
</file>