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emf" ContentType="image/x-emf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6" r:id="rId2"/>
    <p:sldId id="340" r:id="rId3"/>
    <p:sldId id="311" r:id="rId4"/>
    <p:sldId id="301" r:id="rId5"/>
    <p:sldId id="295" r:id="rId6"/>
    <p:sldId id="313" r:id="rId7"/>
    <p:sldId id="314" r:id="rId8"/>
    <p:sldId id="296" r:id="rId9"/>
    <p:sldId id="297" r:id="rId10"/>
    <p:sldId id="298" r:id="rId11"/>
    <p:sldId id="299" r:id="rId12"/>
    <p:sldId id="300" r:id="rId13"/>
    <p:sldId id="306" r:id="rId14"/>
    <p:sldId id="316" r:id="rId15"/>
    <p:sldId id="315" r:id="rId16"/>
    <p:sldId id="302" r:id="rId17"/>
    <p:sldId id="307" r:id="rId18"/>
    <p:sldId id="303" r:id="rId19"/>
    <p:sldId id="304" r:id="rId20"/>
    <p:sldId id="305" r:id="rId21"/>
    <p:sldId id="308" r:id="rId22"/>
    <p:sldId id="309" r:id="rId23"/>
    <p:sldId id="310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34" r:id="rId34"/>
    <p:sldId id="335" r:id="rId35"/>
    <p:sldId id="336" r:id="rId36"/>
    <p:sldId id="341" r:id="rId37"/>
    <p:sldId id="338" r:id="rId38"/>
    <p:sldId id="339" r:id="rId39"/>
    <p:sldId id="337" r:id="rId40"/>
    <p:sldId id="326" r:id="rId41"/>
    <p:sldId id="327" r:id="rId42"/>
    <p:sldId id="328" r:id="rId43"/>
    <p:sldId id="329" r:id="rId44"/>
    <p:sldId id="330" r:id="rId45"/>
    <p:sldId id="331" r:id="rId46"/>
    <p:sldId id="332" r:id="rId47"/>
    <p:sldId id="333" r:id="rId48"/>
  </p:sldIdLst>
  <p:sldSz cx="9144000" cy="6858000" type="screen4x3"/>
  <p:notesSz cx="6858000" cy="97234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17048A"/>
    <a:srgbClr val="FF0000"/>
    <a:srgbClr val="6600CC"/>
    <a:srgbClr val="9900FF"/>
    <a:srgbClr val="FF9900"/>
    <a:srgbClr val="0033CC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45" autoAdjust="0"/>
  </p:normalViewPr>
  <p:slideViewPr>
    <p:cSldViewPr snapToGrid="0">
      <p:cViewPr varScale="1">
        <p:scale>
          <a:sx n="108" d="100"/>
          <a:sy n="108" d="100"/>
        </p:scale>
        <p:origin x="-16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37.wmf"/><Relationship Id="rId4" Type="http://schemas.openxmlformats.org/officeDocument/2006/relationships/image" Target="../media/image4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10" Type="http://schemas.openxmlformats.org/officeDocument/2006/relationships/image" Target="../media/image61.wmf"/><Relationship Id="rId4" Type="http://schemas.openxmlformats.org/officeDocument/2006/relationships/image" Target="../media/image55.wmf"/><Relationship Id="rId9" Type="http://schemas.openxmlformats.org/officeDocument/2006/relationships/image" Target="../media/image6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6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43.wmf"/><Relationship Id="rId1" Type="http://schemas.openxmlformats.org/officeDocument/2006/relationships/image" Target="../media/image67.wmf"/><Relationship Id="rId6" Type="http://schemas.openxmlformats.org/officeDocument/2006/relationships/image" Target="../media/image70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43.wmf"/><Relationship Id="rId1" Type="http://schemas.openxmlformats.org/officeDocument/2006/relationships/image" Target="../media/image73.wmf"/><Relationship Id="rId4" Type="http://schemas.openxmlformats.org/officeDocument/2006/relationships/image" Target="../media/image3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4" Type="http://schemas.openxmlformats.org/officeDocument/2006/relationships/image" Target="../media/image80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image" Target="../media/image83.wmf"/><Relationship Id="rId7" Type="http://schemas.openxmlformats.org/officeDocument/2006/relationships/image" Target="../media/image87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6" Type="http://schemas.openxmlformats.org/officeDocument/2006/relationships/image" Target="../media/image93.wmf"/><Relationship Id="rId5" Type="http://schemas.openxmlformats.org/officeDocument/2006/relationships/image" Target="../media/image92.wmf"/><Relationship Id="rId4" Type="http://schemas.openxmlformats.org/officeDocument/2006/relationships/image" Target="../media/image9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54.wmf"/><Relationship Id="rId1" Type="http://schemas.openxmlformats.org/officeDocument/2006/relationships/image" Target="../media/image94.wmf"/><Relationship Id="rId4" Type="http://schemas.openxmlformats.org/officeDocument/2006/relationships/image" Target="../media/image93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4" Type="http://schemas.openxmlformats.org/officeDocument/2006/relationships/image" Target="../media/image98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9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wmf"/><Relationship Id="rId2" Type="http://schemas.openxmlformats.org/officeDocument/2006/relationships/image" Target="../media/image101.wmf"/><Relationship Id="rId1" Type="http://schemas.openxmlformats.org/officeDocument/2006/relationships/image" Target="../media/image100.wmf"/><Relationship Id="rId4" Type="http://schemas.openxmlformats.org/officeDocument/2006/relationships/image" Target="../media/image103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4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6.wmf"/><Relationship Id="rId1" Type="http://schemas.openxmlformats.org/officeDocument/2006/relationships/image" Target="../media/image105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8.wmf"/><Relationship Id="rId1" Type="http://schemas.openxmlformats.org/officeDocument/2006/relationships/image" Target="../media/image107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5" Type="http://schemas.openxmlformats.org/officeDocument/2006/relationships/image" Target="../media/image113.wmf"/><Relationship Id="rId4" Type="http://schemas.openxmlformats.org/officeDocument/2006/relationships/image" Target="../media/image112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wmf"/><Relationship Id="rId2" Type="http://schemas.openxmlformats.org/officeDocument/2006/relationships/image" Target="../media/image115.wmf"/><Relationship Id="rId1" Type="http://schemas.openxmlformats.org/officeDocument/2006/relationships/image" Target="../media/image114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wmf"/><Relationship Id="rId7" Type="http://schemas.openxmlformats.org/officeDocument/2006/relationships/image" Target="../media/image123.wmf"/><Relationship Id="rId2" Type="http://schemas.openxmlformats.org/officeDocument/2006/relationships/image" Target="../media/image118.wmf"/><Relationship Id="rId1" Type="http://schemas.openxmlformats.org/officeDocument/2006/relationships/image" Target="../media/image117.wmf"/><Relationship Id="rId6" Type="http://schemas.openxmlformats.org/officeDocument/2006/relationships/image" Target="../media/image122.wmf"/><Relationship Id="rId5" Type="http://schemas.openxmlformats.org/officeDocument/2006/relationships/image" Target="../media/image121.wmf"/><Relationship Id="rId4" Type="http://schemas.openxmlformats.org/officeDocument/2006/relationships/image" Target="../media/image12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wmf"/><Relationship Id="rId2" Type="http://schemas.openxmlformats.org/officeDocument/2006/relationships/image" Target="../media/image125.wmf"/><Relationship Id="rId1" Type="http://schemas.openxmlformats.org/officeDocument/2006/relationships/image" Target="../media/image124.wmf"/><Relationship Id="rId5" Type="http://schemas.openxmlformats.org/officeDocument/2006/relationships/image" Target="../media/image127.wmf"/><Relationship Id="rId4" Type="http://schemas.openxmlformats.org/officeDocument/2006/relationships/image" Target="../media/image126.wmf"/></Relationships>
</file>

<file path=ppt/drawings/_rels/vmlDrawing3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wmf"/><Relationship Id="rId3" Type="http://schemas.openxmlformats.org/officeDocument/2006/relationships/image" Target="../media/image119.wmf"/><Relationship Id="rId7" Type="http://schemas.openxmlformats.org/officeDocument/2006/relationships/image" Target="../media/image130.wmf"/><Relationship Id="rId2" Type="http://schemas.openxmlformats.org/officeDocument/2006/relationships/image" Target="../media/image117.wmf"/><Relationship Id="rId1" Type="http://schemas.openxmlformats.org/officeDocument/2006/relationships/image" Target="../media/image118.wmf"/><Relationship Id="rId6" Type="http://schemas.openxmlformats.org/officeDocument/2006/relationships/image" Target="../media/image129.wmf"/><Relationship Id="rId5" Type="http://schemas.openxmlformats.org/officeDocument/2006/relationships/image" Target="../media/image128.wmf"/><Relationship Id="rId4" Type="http://schemas.openxmlformats.org/officeDocument/2006/relationships/image" Target="../media/image120.wmf"/><Relationship Id="rId9" Type="http://schemas.openxmlformats.org/officeDocument/2006/relationships/image" Target="../media/image132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wmf"/><Relationship Id="rId2" Type="http://schemas.openxmlformats.org/officeDocument/2006/relationships/image" Target="../media/image123.wmf"/><Relationship Id="rId1" Type="http://schemas.openxmlformats.org/officeDocument/2006/relationships/image" Target="../media/image133.wmf"/><Relationship Id="rId4" Type="http://schemas.openxmlformats.org/officeDocument/2006/relationships/image" Target="../media/image135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wmf"/><Relationship Id="rId2" Type="http://schemas.openxmlformats.org/officeDocument/2006/relationships/image" Target="../media/image136.wmf"/><Relationship Id="rId1" Type="http://schemas.openxmlformats.org/officeDocument/2006/relationships/image" Target="../media/image123.wmf"/><Relationship Id="rId5" Type="http://schemas.openxmlformats.org/officeDocument/2006/relationships/image" Target="../media/image122.wmf"/><Relationship Id="rId4" Type="http://schemas.openxmlformats.org/officeDocument/2006/relationships/image" Target="../media/image138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9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140.wmf"/><Relationship Id="rId6" Type="http://schemas.openxmlformats.org/officeDocument/2006/relationships/image" Target="../media/image123.wmf"/><Relationship Id="rId5" Type="http://schemas.openxmlformats.org/officeDocument/2006/relationships/image" Target="../media/image142.wmf"/><Relationship Id="rId4" Type="http://schemas.openxmlformats.org/officeDocument/2006/relationships/image" Target="../media/image141.wmf"/></Relationships>
</file>

<file path=ppt/drawings/_rels/vmlDrawing3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wmf"/><Relationship Id="rId3" Type="http://schemas.openxmlformats.org/officeDocument/2006/relationships/image" Target="../media/image145.wmf"/><Relationship Id="rId7" Type="http://schemas.openxmlformats.org/officeDocument/2006/relationships/image" Target="../media/image149.wmf"/><Relationship Id="rId2" Type="http://schemas.openxmlformats.org/officeDocument/2006/relationships/image" Target="../media/image144.wmf"/><Relationship Id="rId1" Type="http://schemas.openxmlformats.org/officeDocument/2006/relationships/image" Target="../media/image143.wmf"/><Relationship Id="rId6" Type="http://schemas.openxmlformats.org/officeDocument/2006/relationships/image" Target="../media/image148.wmf"/><Relationship Id="rId5" Type="http://schemas.openxmlformats.org/officeDocument/2006/relationships/image" Target="../media/image147.wmf"/><Relationship Id="rId10" Type="http://schemas.openxmlformats.org/officeDocument/2006/relationships/image" Target="../media/image151.wmf"/><Relationship Id="rId4" Type="http://schemas.openxmlformats.org/officeDocument/2006/relationships/image" Target="../media/image146.wmf"/><Relationship Id="rId9" Type="http://schemas.openxmlformats.org/officeDocument/2006/relationships/image" Target="../media/image150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3.wmf"/><Relationship Id="rId1" Type="http://schemas.openxmlformats.org/officeDocument/2006/relationships/image" Target="../media/image152.wmf"/></Relationships>
</file>

<file path=ppt/drawings/_rels/vmlDrawing3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8.wmf"/><Relationship Id="rId1" Type="http://schemas.openxmlformats.org/officeDocument/2006/relationships/image" Target="../media/image157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2.wmf"/><Relationship Id="rId1" Type="http://schemas.openxmlformats.org/officeDocument/2006/relationships/image" Target="../media/image16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6.wmf"/><Relationship Id="rId1" Type="http://schemas.openxmlformats.org/officeDocument/2006/relationships/image" Target="../media/image165.wmf"/></Relationships>
</file>

<file path=ppt/drawings/_rels/vmlDrawing4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wmf"/><Relationship Id="rId1" Type="http://schemas.openxmlformats.org/officeDocument/2006/relationships/image" Target="../media/image169.w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7663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A32638B-83D4-446F-85A2-ABCB90D7F09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6950" y="728663"/>
            <a:ext cx="4862513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18038"/>
            <a:ext cx="5029200" cy="437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7663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DC728C5-75D4-4CD2-8F80-1EA2F856841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1E296-1856-441F-B8C5-9429CD8C3A01}" type="slidenum">
              <a:rPr lang="pl-PL" smtClean="0"/>
              <a:pPr/>
              <a:t>1</a:t>
            </a:fld>
            <a:endParaRPr lang="pl-PL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752F09-0721-469B-A7DB-28F1BA71615A}" type="slidenum">
              <a:rPr lang="pl-PL" smtClean="0"/>
              <a:pPr/>
              <a:t>10</a:t>
            </a:fld>
            <a:endParaRPr lang="pl-PL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23C8DB-20B0-48EF-ADDD-27B236F154F1}" type="slidenum">
              <a:rPr lang="pl-PL" smtClean="0"/>
              <a:pPr/>
              <a:t>11</a:t>
            </a:fld>
            <a:endParaRPr lang="pl-PL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09CE7E-2B10-4F04-90F0-79862AF9A57E}" type="slidenum">
              <a:rPr lang="pl-PL" smtClean="0"/>
              <a:pPr/>
              <a:t>12</a:t>
            </a:fld>
            <a:endParaRPr lang="pl-PL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776783-89E0-42A5-80C1-99CE42DD844C}" type="slidenum">
              <a:rPr lang="pl-PL" smtClean="0"/>
              <a:pPr/>
              <a:t>13</a:t>
            </a:fld>
            <a:endParaRPr lang="pl-PL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F43C82-E2BA-4537-B253-5B5374AA0F29}" type="slidenum">
              <a:rPr lang="pl-PL" smtClean="0"/>
              <a:pPr/>
              <a:t>14</a:t>
            </a:fld>
            <a:endParaRPr lang="pl-PL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C42C2D-86C4-4296-9FCD-509514C73DFA}" type="slidenum">
              <a:rPr lang="pl-PL" smtClean="0"/>
              <a:pPr/>
              <a:t>15</a:t>
            </a:fld>
            <a:endParaRPr lang="pl-PL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52C104-54AC-4233-AC4C-C2ECF5C6B58A}" type="slidenum">
              <a:rPr lang="pl-PL" smtClean="0"/>
              <a:pPr/>
              <a:t>16</a:t>
            </a:fld>
            <a:endParaRPr lang="pl-PL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8EBBA3-DAF4-405F-A1D1-B4A6FBE9CAE2}" type="slidenum">
              <a:rPr lang="pl-PL" smtClean="0"/>
              <a:pPr/>
              <a:t>17</a:t>
            </a:fld>
            <a:endParaRPr lang="pl-PL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D3FD5B-3B23-42A4-A0BD-609665355F94}" type="slidenum">
              <a:rPr lang="pl-PL" smtClean="0"/>
              <a:pPr/>
              <a:t>18</a:t>
            </a:fld>
            <a:endParaRPr lang="pl-PL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7CA808-3228-4F26-9E54-87272049B178}" type="slidenum">
              <a:rPr lang="pl-PL" smtClean="0"/>
              <a:pPr/>
              <a:t>19</a:t>
            </a:fld>
            <a:endParaRPr lang="pl-PL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45BE3F-ED1E-4C73-88BB-D186836EB495}" type="slidenum">
              <a:rPr lang="pl-PL" smtClean="0"/>
              <a:pPr/>
              <a:t>2</a:t>
            </a:fld>
            <a:endParaRPr lang="pl-PL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2B3705-56CC-45EF-A8CB-179A2C5E16CC}" type="slidenum">
              <a:rPr lang="pl-PL" smtClean="0"/>
              <a:pPr/>
              <a:t>20</a:t>
            </a:fld>
            <a:endParaRPr lang="pl-PL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9DD2E2-ADA5-44FD-B713-E412A2241573}" type="slidenum">
              <a:rPr lang="pl-PL" smtClean="0"/>
              <a:pPr/>
              <a:t>21</a:t>
            </a:fld>
            <a:endParaRPr lang="pl-PL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722DC7-DA5A-4732-8AC9-BB38B0499606}" type="slidenum">
              <a:rPr lang="pl-PL" smtClean="0"/>
              <a:pPr/>
              <a:t>22</a:t>
            </a:fld>
            <a:endParaRPr lang="pl-PL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45DCB2-31EE-42BA-8B19-9383A0522471}" type="slidenum">
              <a:rPr lang="pl-PL" smtClean="0"/>
              <a:pPr/>
              <a:t>23</a:t>
            </a:fld>
            <a:endParaRPr lang="pl-PL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CEE575-334D-40AF-AF4E-ECE872560FD5}" type="slidenum">
              <a:rPr lang="pl-PL" smtClean="0"/>
              <a:pPr/>
              <a:t>24</a:t>
            </a:fld>
            <a:endParaRPr lang="pl-PL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6719A6-56DC-4C06-B8E9-2F5560FBBB3D}" type="slidenum">
              <a:rPr lang="pl-PL" smtClean="0"/>
              <a:pPr/>
              <a:t>25</a:t>
            </a:fld>
            <a:endParaRPr lang="pl-PL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94226-F463-4C68-9936-28BE15313552}" type="slidenum">
              <a:rPr lang="pl-PL" smtClean="0"/>
              <a:pPr/>
              <a:t>26</a:t>
            </a:fld>
            <a:endParaRPr lang="pl-PL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2428EB-839C-417C-A4B2-515FE598D942}" type="slidenum">
              <a:rPr lang="pl-PL" smtClean="0"/>
              <a:pPr/>
              <a:t>27</a:t>
            </a:fld>
            <a:endParaRPr lang="pl-PL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540978-299F-4765-BD50-E5EFCB3FC665}" type="slidenum">
              <a:rPr lang="pl-PL" smtClean="0"/>
              <a:pPr/>
              <a:t>28</a:t>
            </a:fld>
            <a:endParaRPr lang="pl-PL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07916-2C3C-4FD1-8EA0-11EB9AA00007}" type="slidenum">
              <a:rPr lang="pl-PL" smtClean="0"/>
              <a:pPr/>
              <a:t>29</a:t>
            </a:fld>
            <a:endParaRPr lang="pl-PL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8807FB-FF18-4130-A845-E0FBE4E45531}" type="slidenum">
              <a:rPr lang="pl-PL" smtClean="0"/>
              <a:pPr/>
              <a:t>3</a:t>
            </a:fld>
            <a:endParaRPr lang="pl-PL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A627A8-9B56-4335-AA4E-9396A4EC2053}" type="slidenum">
              <a:rPr lang="pl-PL" smtClean="0"/>
              <a:pPr/>
              <a:t>30</a:t>
            </a:fld>
            <a:endParaRPr lang="pl-PL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969CC6-C7DE-408B-9541-3B4EB3629409}" type="slidenum">
              <a:rPr lang="pl-PL" smtClean="0"/>
              <a:pPr/>
              <a:t>31</a:t>
            </a:fld>
            <a:endParaRPr lang="pl-PL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CB7908-5CC1-411B-A940-24FB700BA789}" type="slidenum">
              <a:rPr lang="pl-PL" smtClean="0"/>
              <a:pPr/>
              <a:t>32</a:t>
            </a:fld>
            <a:endParaRPr lang="pl-PL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95B01-3F36-4175-B3ED-D785EA40E48E}" type="slidenum">
              <a:rPr lang="pl-PL" smtClean="0"/>
              <a:pPr/>
              <a:t>33</a:t>
            </a:fld>
            <a:endParaRPr lang="pl-PL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67FF8C-AB6D-4BB3-8480-DE3A4FB26612}" type="slidenum">
              <a:rPr lang="pl-PL" smtClean="0"/>
              <a:pPr/>
              <a:t>34</a:t>
            </a:fld>
            <a:endParaRPr lang="pl-PL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726A2C-E67F-4059-B85C-517840D065BF}" type="slidenum">
              <a:rPr lang="pl-PL" smtClean="0"/>
              <a:pPr/>
              <a:t>35</a:t>
            </a:fld>
            <a:endParaRPr lang="pl-PL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4D1BD3-452A-4DD4-819B-FE3DC9AE8017}" type="slidenum">
              <a:rPr lang="pl-PL" smtClean="0"/>
              <a:pPr/>
              <a:t>37</a:t>
            </a:fld>
            <a:endParaRPr lang="pl-PL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6EDE9B-23B8-4121-84C4-839972ADE2E6}" type="slidenum">
              <a:rPr lang="pl-PL" smtClean="0"/>
              <a:pPr/>
              <a:t>38</a:t>
            </a:fld>
            <a:endParaRPr lang="pl-PL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373129-A7BA-4215-BFC5-42885042CDE4}" type="slidenum">
              <a:rPr lang="pl-PL" smtClean="0"/>
              <a:pPr/>
              <a:t>39</a:t>
            </a:fld>
            <a:endParaRPr lang="pl-PL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F435E-E33F-447B-BCAA-339799D99B12}" type="slidenum">
              <a:rPr lang="pl-PL" smtClean="0"/>
              <a:pPr/>
              <a:t>40</a:t>
            </a:fld>
            <a:endParaRPr lang="pl-PL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5CECDD-717B-489F-B224-FE7CA6E246BF}" type="slidenum">
              <a:rPr lang="pl-PL" smtClean="0"/>
              <a:pPr/>
              <a:t>4</a:t>
            </a:fld>
            <a:endParaRPr lang="pl-PL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FF5E1A-0296-48ED-A722-D59828AAC94F}" type="slidenum">
              <a:rPr lang="pl-PL" smtClean="0"/>
              <a:pPr/>
              <a:t>41</a:t>
            </a:fld>
            <a:endParaRPr lang="pl-PL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D69D46-5C75-4F93-AF22-94E48BC971A1}" type="slidenum">
              <a:rPr lang="pl-PL" smtClean="0"/>
              <a:pPr/>
              <a:t>42</a:t>
            </a:fld>
            <a:endParaRPr lang="pl-PL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65679A-410A-4D57-9072-9ABFEEE032CA}" type="slidenum">
              <a:rPr lang="pl-PL" smtClean="0"/>
              <a:pPr/>
              <a:t>43</a:t>
            </a:fld>
            <a:endParaRPr lang="pl-PL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E01CEA-9E6B-4267-9DF3-6174FF44C768}" type="slidenum">
              <a:rPr lang="pl-PL" smtClean="0"/>
              <a:pPr/>
              <a:t>44</a:t>
            </a:fld>
            <a:endParaRPr lang="pl-PL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8910EF-F2A0-4370-ACF7-4A694F258412}" type="slidenum">
              <a:rPr lang="pl-PL" smtClean="0"/>
              <a:pPr/>
              <a:t>45</a:t>
            </a:fld>
            <a:endParaRPr lang="pl-PL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767DEC-1BC4-4D6A-A09A-38CEDD9AFB4F}" type="slidenum">
              <a:rPr lang="pl-PL" smtClean="0"/>
              <a:pPr/>
              <a:t>46</a:t>
            </a:fld>
            <a:endParaRPr lang="pl-PL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6AC968-4BE3-4D29-B323-007F2CC5CCF7}" type="slidenum">
              <a:rPr lang="pl-PL" smtClean="0"/>
              <a:pPr/>
              <a:t>47</a:t>
            </a:fld>
            <a:endParaRPr lang="pl-PL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2D2E93-C2FF-43B8-A596-C2B2A9855C4C}" type="slidenum">
              <a:rPr lang="pl-PL" smtClean="0"/>
              <a:pPr/>
              <a:t>5</a:t>
            </a:fld>
            <a:endParaRPr lang="pl-PL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72F27B-1C37-4ED7-AFCD-C9EFD4D0AD2A}" type="slidenum">
              <a:rPr lang="pl-PL" smtClean="0"/>
              <a:pPr/>
              <a:t>6</a:t>
            </a:fld>
            <a:endParaRPr lang="pl-PL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F9F099-F8DE-4607-BD94-2C57DCEF7920}" type="slidenum">
              <a:rPr lang="pl-PL" smtClean="0"/>
              <a:pPr/>
              <a:t>7</a:t>
            </a:fld>
            <a:endParaRPr lang="pl-PL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CDD815-D933-4AF9-A17A-A840B35ED2D9}" type="slidenum">
              <a:rPr lang="pl-PL" smtClean="0"/>
              <a:pPr/>
              <a:t>8</a:t>
            </a:fld>
            <a:endParaRPr lang="pl-PL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AD469D-B757-4B08-B00F-C926B3C39A32}" type="slidenum">
              <a:rPr lang="pl-PL" smtClean="0"/>
              <a:pPr/>
              <a:t>9</a:t>
            </a:fld>
            <a:endParaRPr lang="pl-PL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50000">
              <a:schemeClr val="bg1"/>
            </a:gs>
            <a:gs pos="100000">
              <a:srgbClr val="DD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AutoShape 7"/>
          <p:cNvSpPr>
            <a:spLocks noChangeArrowheads="1"/>
          </p:cNvSpPr>
          <p:nvPr userDrawn="1"/>
        </p:nvSpPr>
        <p:spPr bwMode="auto">
          <a:xfrm>
            <a:off x="152400" y="254924"/>
            <a:ext cx="8812213" cy="6275388"/>
          </a:xfrm>
          <a:prstGeom prst="roundRect">
            <a:avLst>
              <a:gd name="adj" fmla="val 1668"/>
            </a:avLst>
          </a:prstGeom>
          <a:solidFill>
            <a:srgbClr val="FFFFFB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0"/>
            <a:ext cx="4306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l-PL" sz="1100" dirty="0">
                <a:solidFill>
                  <a:srgbClr val="17048A"/>
                </a:solidFill>
                <a:latin typeface="Tahoma" pitchFamily="34" charset="0"/>
              </a:rPr>
              <a:t>Modelowanie i identyfikacja </a:t>
            </a:r>
            <a:r>
              <a:rPr lang="pl-PL" sz="1100" dirty="0" smtClean="0">
                <a:solidFill>
                  <a:srgbClr val="17048A"/>
                </a:solidFill>
                <a:latin typeface="Tahoma" pitchFamily="34" charset="0"/>
              </a:rPr>
              <a:t>2018/2019 </a:t>
            </a:r>
            <a:endParaRPr lang="en-GB" sz="1100" dirty="0">
              <a:solidFill>
                <a:srgbClr val="17048A"/>
              </a:solidFill>
              <a:latin typeface="Tahoma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4541838" y="0"/>
            <a:ext cx="46021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l-PL" sz="1100" dirty="0">
                <a:solidFill>
                  <a:srgbClr val="17048A"/>
                </a:solidFill>
                <a:latin typeface="Tahoma" pitchFamily="34" charset="0"/>
              </a:rPr>
              <a:t>Miary efektywności działania sztucznych sieci neuronowych</a:t>
            </a:r>
            <a:endParaRPr lang="en-GB" sz="1100" dirty="0">
              <a:solidFill>
                <a:srgbClr val="17048A"/>
              </a:solidFill>
              <a:latin typeface="Tahoma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6553200"/>
            <a:ext cx="8711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pl-PL" sz="1200" dirty="0">
                <a:solidFill>
                  <a:srgbClr val="17048A"/>
                </a:solidFill>
                <a:latin typeface="Tahoma" pitchFamily="34" charset="0"/>
                <a:sym typeface="Symbol" pitchFamily="18" charset="2"/>
              </a:rPr>
              <a:t> </a:t>
            </a:r>
            <a:r>
              <a:rPr lang="pl-PL" sz="1100" dirty="0">
                <a:solidFill>
                  <a:srgbClr val="17048A"/>
                </a:solidFill>
                <a:latin typeface="Tahoma" pitchFamily="34" charset="0"/>
              </a:rPr>
              <a:t>Dr hab. inż. Kazimierz Duzinkiewicz, </a:t>
            </a:r>
            <a:r>
              <a:rPr lang="pl-PL" sz="1100" dirty="0" smtClean="0">
                <a:solidFill>
                  <a:srgbClr val="17048A"/>
                </a:solidFill>
                <a:latin typeface="Tahoma" pitchFamily="34" charset="0"/>
              </a:rPr>
              <a:t>prof. </a:t>
            </a:r>
            <a:r>
              <a:rPr lang="pl-PL" sz="1100" dirty="0" err="1" smtClean="0">
                <a:solidFill>
                  <a:srgbClr val="17048A"/>
                </a:solidFill>
                <a:latin typeface="Tahoma" pitchFamily="34" charset="0"/>
              </a:rPr>
              <a:t>nadzw</a:t>
            </a:r>
            <a:r>
              <a:rPr lang="pl-PL" sz="1100" dirty="0" smtClean="0">
                <a:solidFill>
                  <a:srgbClr val="17048A"/>
                </a:solidFill>
                <a:latin typeface="Tahoma" pitchFamily="34" charset="0"/>
              </a:rPr>
              <a:t>. PG                Katedra Elektrotechniki, Systemów Sterowania i Informatyki</a:t>
            </a:r>
            <a:endParaRPr lang="en-GB" sz="1100" dirty="0">
              <a:solidFill>
                <a:srgbClr val="17048A"/>
              </a:solidFill>
              <a:latin typeface="Tahoma" pitchFamily="34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8610600" y="6521450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09C0BBB1-C00C-43BB-BDD4-2E5A25730F79}" type="slidenum">
              <a:rPr lang="pl-PL" sz="1600">
                <a:solidFill>
                  <a:srgbClr val="333399"/>
                </a:solidFill>
                <a:latin typeface="Franklin Gothic Book" pitchFamily="34" charset="0"/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pl-PL" sz="1600" dirty="0">
              <a:solidFill>
                <a:srgbClr val="333399"/>
              </a:solidFill>
              <a:latin typeface="Franklin Gothic Book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>
    <p:pull dir="r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51.png"/><Relationship Id="rId4" Type="http://schemas.openxmlformats.org/officeDocument/2006/relationships/oleObject" Target="../embeddings/oleObject4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13" Type="http://schemas.openxmlformats.org/officeDocument/2006/relationships/oleObject" Target="../embeddings/oleObject59.bin"/><Relationship Id="rId18" Type="http://schemas.openxmlformats.org/officeDocument/2006/relationships/oleObject" Target="../embeddings/oleObject64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53.bin"/><Relationship Id="rId12" Type="http://schemas.openxmlformats.org/officeDocument/2006/relationships/oleObject" Target="../embeddings/oleObject58.bin"/><Relationship Id="rId1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2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2.bin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1.bin"/><Relationship Id="rId15" Type="http://schemas.openxmlformats.org/officeDocument/2006/relationships/oleObject" Target="../embeddings/oleObject61.bin"/><Relationship Id="rId10" Type="http://schemas.openxmlformats.org/officeDocument/2006/relationships/oleObject" Target="../embeddings/oleObject56.bin"/><Relationship Id="rId19" Type="http://schemas.openxmlformats.org/officeDocument/2006/relationships/oleObject" Target="../embeddings/oleObject65.bin"/><Relationship Id="rId4" Type="http://schemas.openxmlformats.org/officeDocument/2006/relationships/oleObject" Target="../embeddings/oleObject50.bin"/><Relationship Id="rId9" Type="http://schemas.openxmlformats.org/officeDocument/2006/relationships/oleObject" Target="../embeddings/oleObject55.bin"/><Relationship Id="rId14" Type="http://schemas.openxmlformats.org/officeDocument/2006/relationships/oleObject" Target="../embeddings/oleObject6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7.bin"/><Relationship Id="rId5" Type="http://schemas.openxmlformats.org/officeDocument/2006/relationships/image" Target="../media/image66.wmf"/><Relationship Id="rId4" Type="http://schemas.openxmlformats.org/officeDocument/2006/relationships/oleObject" Target="../embeddings/oleObject66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2.wmf"/><Relationship Id="rId11" Type="http://schemas.openxmlformats.org/officeDocument/2006/relationships/oleObject" Target="../embeddings/oleObject75.bin"/><Relationship Id="rId5" Type="http://schemas.openxmlformats.org/officeDocument/2006/relationships/image" Target="../media/image71.wmf"/><Relationship Id="rId10" Type="http://schemas.openxmlformats.org/officeDocument/2006/relationships/oleObject" Target="../embeddings/oleObject74.bin"/><Relationship Id="rId4" Type="http://schemas.openxmlformats.org/officeDocument/2006/relationships/oleObject" Target="../embeddings/oleObject70.bin"/><Relationship Id="rId9" Type="http://schemas.openxmlformats.org/officeDocument/2006/relationships/oleObject" Target="../embeddings/oleObject73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10" Type="http://schemas.openxmlformats.org/officeDocument/2006/relationships/oleObject" Target="../embeddings/oleObject80.bin"/><Relationship Id="rId4" Type="http://schemas.openxmlformats.org/officeDocument/2006/relationships/oleObject" Target="../embeddings/oleObject76.bin"/><Relationship Id="rId9" Type="http://schemas.openxmlformats.org/officeDocument/2006/relationships/oleObject" Target="../embeddings/oleObject7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83.bin"/><Relationship Id="rId5" Type="http://schemas.openxmlformats.org/officeDocument/2006/relationships/oleObject" Target="../embeddings/oleObject82.bin"/><Relationship Id="rId4" Type="http://schemas.openxmlformats.org/officeDocument/2006/relationships/oleObject" Target="../embeddings/oleObject8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88.bin"/><Relationship Id="rId12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87.bin"/><Relationship Id="rId11" Type="http://schemas.openxmlformats.org/officeDocument/2006/relationships/oleObject" Target="../embeddings/oleObject92.bin"/><Relationship Id="rId5" Type="http://schemas.openxmlformats.org/officeDocument/2006/relationships/oleObject" Target="../embeddings/oleObject86.bin"/><Relationship Id="rId10" Type="http://schemas.openxmlformats.org/officeDocument/2006/relationships/oleObject" Target="../embeddings/oleObject91.bin"/><Relationship Id="rId4" Type="http://schemas.openxmlformats.org/officeDocument/2006/relationships/oleObject" Target="../embeddings/oleObject85.bin"/><Relationship Id="rId9" Type="http://schemas.openxmlformats.org/officeDocument/2006/relationships/oleObject" Target="../embeddings/oleObject90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9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96.bin"/><Relationship Id="rId11" Type="http://schemas.openxmlformats.org/officeDocument/2006/relationships/oleObject" Target="../embeddings/oleObject101.bin"/><Relationship Id="rId5" Type="http://schemas.openxmlformats.org/officeDocument/2006/relationships/oleObject" Target="../embeddings/oleObject95.bin"/><Relationship Id="rId10" Type="http://schemas.openxmlformats.org/officeDocument/2006/relationships/oleObject" Target="../embeddings/oleObject100.bin"/><Relationship Id="rId4" Type="http://schemas.openxmlformats.org/officeDocument/2006/relationships/oleObject" Target="../embeddings/oleObject94.bin"/><Relationship Id="rId9" Type="http://schemas.openxmlformats.org/officeDocument/2006/relationships/oleObject" Target="../embeddings/oleObject99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6.bin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10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04.bin"/><Relationship Id="rId5" Type="http://schemas.openxmlformats.org/officeDocument/2006/relationships/oleObject" Target="../embeddings/oleObject103.bin"/><Relationship Id="rId4" Type="http://schemas.openxmlformats.org/officeDocument/2006/relationships/oleObject" Target="../embeddings/oleObject10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oleObject" Target="../embeddings/oleObject1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09.bin"/><Relationship Id="rId5" Type="http://schemas.openxmlformats.org/officeDocument/2006/relationships/oleObject" Target="../embeddings/oleObject108.bin"/><Relationship Id="rId4" Type="http://schemas.openxmlformats.org/officeDocument/2006/relationships/oleObject" Target="../embeddings/oleObject10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111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oleObject" Target="../embeddings/oleObject1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14.bin"/><Relationship Id="rId5" Type="http://schemas.openxmlformats.org/officeDocument/2006/relationships/oleObject" Target="../embeddings/oleObject113.bin"/><Relationship Id="rId4" Type="http://schemas.openxmlformats.org/officeDocument/2006/relationships/oleObject" Target="../embeddings/oleObject11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11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oleObject" Target="../embeddings/oleObject118.bin"/><Relationship Id="rId4" Type="http://schemas.openxmlformats.org/officeDocument/2006/relationships/oleObject" Target="../embeddings/oleObject117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5" Type="http://schemas.openxmlformats.org/officeDocument/2006/relationships/oleObject" Target="../embeddings/oleObject120.bin"/><Relationship Id="rId4" Type="http://schemas.openxmlformats.org/officeDocument/2006/relationships/oleObject" Target="../embeddings/oleObject11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5.bin"/><Relationship Id="rId3" Type="http://schemas.openxmlformats.org/officeDocument/2006/relationships/notesSlide" Target="../notesSlides/notesSlide30.xml"/><Relationship Id="rId7" Type="http://schemas.openxmlformats.org/officeDocument/2006/relationships/oleObject" Target="../embeddings/oleObject1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23.bin"/><Relationship Id="rId5" Type="http://schemas.openxmlformats.org/officeDocument/2006/relationships/oleObject" Target="../embeddings/oleObject122.bin"/><Relationship Id="rId4" Type="http://schemas.openxmlformats.org/officeDocument/2006/relationships/oleObject" Target="../embeddings/oleObject12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28.bin"/><Relationship Id="rId5" Type="http://schemas.openxmlformats.org/officeDocument/2006/relationships/oleObject" Target="../embeddings/oleObject127.bin"/><Relationship Id="rId4" Type="http://schemas.openxmlformats.org/officeDocument/2006/relationships/oleObject" Target="../embeddings/oleObject126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3.bin"/><Relationship Id="rId3" Type="http://schemas.openxmlformats.org/officeDocument/2006/relationships/notesSlide" Target="../notesSlides/notesSlide32.xml"/><Relationship Id="rId7" Type="http://schemas.openxmlformats.org/officeDocument/2006/relationships/oleObject" Target="../embeddings/oleObject1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31.bin"/><Relationship Id="rId11" Type="http://schemas.openxmlformats.org/officeDocument/2006/relationships/oleObject" Target="../embeddings/oleObject136.bin"/><Relationship Id="rId5" Type="http://schemas.openxmlformats.org/officeDocument/2006/relationships/oleObject" Target="../embeddings/oleObject130.bin"/><Relationship Id="rId10" Type="http://schemas.openxmlformats.org/officeDocument/2006/relationships/oleObject" Target="../embeddings/oleObject135.bin"/><Relationship Id="rId4" Type="http://schemas.openxmlformats.org/officeDocument/2006/relationships/oleObject" Target="../embeddings/oleObject129.bin"/><Relationship Id="rId9" Type="http://schemas.openxmlformats.org/officeDocument/2006/relationships/oleObject" Target="../embeddings/oleObject134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1.bin"/><Relationship Id="rId3" Type="http://schemas.openxmlformats.org/officeDocument/2006/relationships/notesSlide" Target="../notesSlides/notesSlide33.xml"/><Relationship Id="rId7" Type="http://schemas.openxmlformats.org/officeDocument/2006/relationships/oleObject" Target="../embeddings/oleObject1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39.bin"/><Relationship Id="rId5" Type="http://schemas.openxmlformats.org/officeDocument/2006/relationships/oleObject" Target="../embeddings/oleObject138.bin"/><Relationship Id="rId4" Type="http://schemas.openxmlformats.org/officeDocument/2006/relationships/oleObject" Target="../embeddings/oleObject137.bin"/><Relationship Id="rId9" Type="http://schemas.openxmlformats.org/officeDocument/2006/relationships/oleObject" Target="../embeddings/oleObject142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7.bin"/><Relationship Id="rId13" Type="http://schemas.openxmlformats.org/officeDocument/2006/relationships/oleObject" Target="../embeddings/oleObject152.bin"/><Relationship Id="rId3" Type="http://schemas.openxmlformats.org/officeDocument/2006/relationships/notesSlide" Target="../notesSlides/notesSlide34.xml"/><Relationship Id="rId7" Type="http://schemas.openxmlformats.org/officeDocument/2006/relationships/oleObject" Target="../embeddings/oleObject146.bin"/><Relationship Id="rId12" Type="http://schemas.openxmlformats.org/officeDocument/2006/relationships/oleObject" Target="../embeddings/oleObject1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45.bin"/><Relationship Id="rId11" Type="http://schemas.openxmlformats.org/officeDocument/2006/relationships/oleObject" Target="../embeddings/oleObject150.bin"/><Relationship Id="rId5" Type="http://schemas.openxmlformats.org/officeDocument/2006/relationships/oleObject" Target="../embeddings/oleObject144.bin"/><Relationship Id="rId10" Type="http://schemas.openxmlformats.org/officeDocument/2006/relationships/oleObject" Target="../embeddings/oleObject149.bin"/><Relationship Id="rId4" Type="http://schemas.openxmlformats.org/officeDocument/2006/relationships/oleObject" Target="../embeddings/oleObject143.bin"/><Relationship Id="rId9" Type="http://schemas.openxmlformats.org/officeDocument/2006/relationships/oleObject" Target="../embeddings/oleObject148.bin"/><Relationship Id="rId14" Type="http://schemas.openxmlformats.org/officeDocument/2006/relationships/oleObject" Target="../embeddings/oleObject153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8.bin"/><Relationship Id="rId3" Type="http://schemas.openxmlformats.org/officeDocument/2006/relationships/notesSlide" Target="../notesSlides/notesSlide35.xml"/><Relationship Id="rId7" Type="http://schemas.openxmlformats.org/officeDocument/2006/relationships/oleObject" Target="../embeddings/oleObject1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56.bin"/><Relationship Id="rId5" Type="http://schemas.openxmlformats.org/officeDocument/2006/relationships/oleObject" Target="../embeddings/oleObject155.bin"/><Relationship Id="rId4" Type="http://schemas.openxmlformats.org/officeDocument/2006/relationships/oleObject" Target="../embeddings/oleObject154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9.bin"/><Relationship Id="rId7" Type="http://schemas.openxmlformats.org/officeDocument/2006/relationships/oleObject" Target="../embeddings/oleObject1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62.bin"/><Relationship Id="rId5" Type="http://schemas.openxmlformats.org/officeDocument/2006/relationships/oleObject" Target="../embeddings/oleObject161.bin"/><Relationship Id="rId4" Type="http://schemas.openxmlformats.org/officeDocument/2006/relationships/oleObject" Target="../embeddings/oleObject160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oleObject164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9.bin"/><Relationship Id="rId3" Type="http://schemas.openxmlformats.org/officeDocument/2006/relationships/notesSlide" Target="../notesSlides/notesSlide37.xml"/><Relationship Id="rId7" Type="http://schemas.openxmlformats.org/officeDocument/2006/relationships/oleObject" Target="../embeddings/oleObject1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167.bin"/><Relationship Id="rId5" Type="http://schemas.openxmlformats.org/officeDocument/2006/relationships/oleObject" Target="../embeddings/oleObject166.bin"/><Relationship Id="rId4" Type="http://schemas.openxmlformats.org/officeDocument/2006/relationships/oleObject" Target="../embeddings/oleObject165.bin"/><Relationship Id="rId9" Type="http://schemas.openxmlformats.org/officeDocument/2006/relationships/oleObject" Target="../embeddings/oleObject170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5.bin"/><Relationship Id="rId13" Type="http://schemas.openxmlformats.org/officeDocument/2006/relationships/oleObject" Target="../embeddings/oleObject180.bin"/><Relationship Id="rId3" Type="http://schemas.openxmlformats.org/officeDocument/2006/relationships/notesSlide" Target="../notesSlides/notesSlide38.xml"/><Relationship Id="rId7" Type="http://schemas.openxmlformats.org/officeDocument/2006/relationships/oleObject" Target="../embeddings/oleObject174.bin"/><Relationship Id="rId12" Type="http://schemas.openxmlformats.org/officeDocument/2006/relationships/oleObject" Target="../embeddings/oleObject17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73.bin"/><Relationship Id="rId11" Type="http://schemas.openxmlformats.org/officeDocument/2006/relationships/oleObject" Target="../embeddings/oleObject178.bin"/><Relationship Id="rId5" Type="http://schemas.openxmlformats.org/officeDocument/2006/relationships/oleObject" Target="../embeddings/oleObject172.bin"/><Relationship Id="rId10" Type="http://schemas.openxmlformats.org/officeDocument/2006/relationships/oleObject" Target="../embeddings/oleObject177.bin"/><Relationship Id="rId4" Type="http://schemas.openxmlformats.org/officeDocument/2006/relationships/oleObject" Target="../embeddings/oleObject171.bin"/><Relationship Id="rId9" Type="http://schemas.openxmlformats.org/officeDocument/2006/relationships/oleObject" Target="../embeddings/oleObject17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5" Type="http://schemas.openxmlformats.org/officeDocument/2006/relationships/oleObject" Target="../embeddings/oleObject182.bin"/><Relationship Id="rId4" Type="http://schemas.openxmlformats.org/officeDocument/2006/relationships/oleObject" Target="../embeddings/oleObject181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6.emf"/><Relationship Id="rId4" Type="http://schemas.openxmlformats.org/officeDocument/2006/relationships/image" Target="../media/image155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7" Type="http://schemas.openxmlformats.org/officeDocument/2006/relationships/image" Target="../media/image16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159.wmf"/><Relationship Id="rId5" Type="http://schemas.openxmlformats.org/officeDocument/2006/relationships/oleObject" Target="../embeddings/oleObject184.bin"/><Relationship Id="rId4" Type="http://schemas.openxmlformats.org/officeDocument/2006/relationships/oleObject" Target="../embeddings/oleObject183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7" Type="http://schemas.openxmlformats.org/officeDocument/2006/relationships/oleObject" Target="../embeddings/oleObject18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164.wmf"/><Relationship Id="rId5" Type="http://schemas.openxmlformats.org/officeDocument/2006/relationships/image" Target="../media/image163.wmf"/><Relationship Id="rId4" Type="http://schemas.openxmlformats.org/officeDocument/2006/relationships/oleObject" Target="../embeddings/oleObject185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7" Type="http://schemas.openxmlformats.org/officeDocument/2006/relationships/oleObject" Target="../embeddings/oleObject18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168.wmf"/><Relationship Id="rId5" Type="http://schemas.openxmlformats.org/officeDocument/2006/relationships/image" Target="../media/image167.wmf"/><Relationship Id="rId4" Type="http://schemas.openxmlformats.org/officeDocument/2006/relationships/oleObject" Target="../embeddings/oleObject187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7" Type="http://schemas.openxmlformats.org/officeDocument/2006/relationships/oleObject" Target="../embeddings/oleObject19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6" Type="http://schemas.openxmlformats.org/officeDocument/2006/relationships/image" Target="../media/image172.wmf"/><Relationship Id="rId5" Type="http://schemas.openxmlformats.org/officeDocument/2006/relationships/image" Target="../media/image171.wmf"/><Relationship Id="rId4" Type="http://schemas.openxmlformats.org/officeDocument/2006/relationships/oleObject" Target="../embeddings/oleObject189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4" Type="http://schemas.openxmlformats.org/officeDocument/2006/relationships/oleObject" Target="../embeddings/oleObject19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3"/>
          <p:cNvSpPr>
            <a:spLocks noChangeArrowheads="1"/>
          </p:cNvSpPr>
          <p:nvPr/>
        </p:nvSpPr>
        <p:spPr bwMode="auto">
          <a:xfrm>
            <a:off x="779463" y="3217863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 dirty="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M</a:t>
            </a:r>
            <a:r>
              <a:rPr lang="pl-PL" sz="2000" b="1" dirty="0">
                <a:solidFill>
                  <a:srgbClr val="003399"/>
                </a:solidFill>
                <a:latin typeface="Comic Sans MS" pitchFamily="66" charset="0"/>
              </a:rPr>
              <a:t>iary efektywności/miary dobroci/kryteria jakości działania SSN</a:t>
            </a:r>
            <a:endParaRPr lang="en-GB" sz="2000" b="1" dirty="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45059" name="Rectangle 53"/>
          <p:cNvSpPr>
            <a:spLocks noChangeArrowheads="1"/>
          </p:cNvSpPr>
          <p:nvPr/>
        </p:nvSpPr>
        <p:spPr bwMode="auto">
          <a:xfrm>
            <a:off x="814388" y="1846263"/>
            <a:ext cx="7772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Dodatek 1 do </a:t>
            </a:r>
            <a:r>
              <a:rPr lang="pl-PL" sz="2800" b="1" dirty="0" smtClean="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MW11</a:t>
            </a:r>
            <a:endParaRPr lang="en-GB" sz="2800" b="1" dirty="0">
              <a:solidFill>
                <a:srgbClr val="0033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00" name="Group 20"/>
          <p:cNvGrpSpPr>
            <a:grpSpLocks/>
          </p:cNvGrpSpPr>
          <p:nvPr/>
        </p:nvGrpSpPr>
        <p:grpSpPr bwMode="auto">
          <a:xfrm>
            <a:off x="247650" y="1022350"/>
            <a:ext cx="8648700" cy="465138"/>
            <a:chOff x="156" y="721"/>
            <a:chExt cx="5448" cy="293"/>
          </a:xfrm>
        </p:grpSpPr>
        <p:sp>
          <p:nvSpPr>
            <p:cNvPr id="8206" name="Rectangle 21"/>
            <p:cNvSpPr>
              <a:spLocks noChangeArrowheads="1"/>
            </p:cNvSpPr>
            <p:nvPr/>
          </p:nvSpPr>
          <p:spPr bwMode="auto">
            <a:xfrm>
              <a:off x="156" y="752"/>
              <a:ext cx="34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Pierwsza pochodna (nachylenie) funkcjonału 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8198" name="Object 1028"/>
            <p:cNvGraphicFramePr>
              <a:graphicFrameLocks noChangeAspect="1"/>
            </p:cNvGraphicFramePr>
            <p:nvPr/>
          </p:nvGraphicFramePr>
          <p:xfrm>
            <a:off x="3501" y="721"/>
            <a:ext cx="481" cy="293"/>
          </p:xfrm>
          <a:graphic>
            <a:graphicData uri="http://schemas.openxmlformats.org/presentationml/2006/ole">
              <p:oleObj spid="_x0000_s8198" name="Równanie" r:id="rId4" imgW="355320" imgH="215640" progId="Equation.3">
                <p:embed/>
              </p:oleObj>
            </a:graphicData>
          </a:graphic>
        </p:graphicFrame>
        <p:sp>
          <p:nvSpPr>
            <p:cNvPr id="8207" name="Rectangle 23"/>
            <p:cNvSpPr>
              <a:spLocks noChangeArrowheads="1"/>
            </p:cNvSpPr>
            <p:nvPr/>
          </p:nvSpPr>
          <p:spPr bwMode="auto">
            <a:xfrm>
              <a:off x="3973" y="752"/>
              <a:ext cx="13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wzdłuż wektora</a:t>
              </a:r>
              <a:r>
                <a:rPr lang="pl-PL" sz="1800" b="1">
                  <a:solidFill>
                    <a:srgbClr val="17048A"/>
                  </a:solidFill>
                  <a:latin typeface="Tahoma" pitchFamily="34" charset="0"/>
                </a:rPr>
                <a:t> </a:t>
              </a:r>
              <a:endParaRPr lang="en-GB" sz="1800" b="1">
                <a:solidFill>
                  <a:srgbClr val="17048A"/>
                </a:solidFill>
                <a:latin typeface="Tahoma" pitchFamily="34" charset="0"/>
              </a:endParaRPr>
            </a:p>
          </p:txBody>
        </p:sp>
        <p:graphicFrame>
          <p:nvGraphicFramePr>
            <p:cNvPr id="8199" name="Object 1029"/>
            <p:cNvGraphicFramePr>
              <a:graphicFrameLocks noChangeAspect="1"/>
            </p:cNvGraphicFramePr>
            <p:nvPr/>
          </p:nvGraphicFramePr>
          <p:xfrm>
            <a:off x="5205" y="791"/>
            <a:ext cx="207" cy="223"/>
          </p:xfrm>
          <a:graphic>
            <a:graphicData uri="http://schemas.openxmlformats.org/presentationml/2006/ole">
              <p:oleObj spid="_x0000_s8199" name="Równanie" r:id="rId5" imgW="152280" imgH="164880" progId="Equation.3">
                <p:embed/>
              </p:oleObj>
            </a:graphicData>
          </a:graphic>
        </p:graphicFrame>
        <p:sp>
          <p:nvSpPr>
            <p:cNvPr id="8208" name="Rectangle 25"/>
            <p:cNvSpPr>
              <a:spLocks noChangeArrowheads="1"/>
            </p:cNvSpPr>
            <p:nvPr/>
          </p:nvSpPr>
          <p:spPr bwMode="auto">
            <a:xfrm>
              <a:off x="5412" y="75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1800" b="1">
                  <a:solidFill>
                    <a:srgbClr val="17048A"/>
                  </a:solidFill>
                  <a:latin typeface="Tahoma" pitchFamily="34" charset="0"/>
                </a:rPr>
                <a:t>:</a:t>
              </a:r>
              <a:endParaRPr lang="en-GB" sz="1800" b="1">
                <a:solidFill>
                  <a:srgbClr val="17048A"/>
                </a:solidFill>
                <a:latin typeface="Tahoma" pitchFamily="34" charset="0"/>
              </a:endParaRPr>
            </a:p>
          </p:txBody>
        </p:sp>
      </p:grpSp>
      <p:grpSp>
        <p:nvGrpSpPr>
          <p:cNvPr id="8201" name="Group 26"/>
          <p:cNvGrpSpPr>
            <a:grpSpLocks/>
          </p:cNvGrpSpPr>
          <p:nvPr/>
        </p:nvGrpSpPr>
        <p:grpSpPr bwMode="auto">
          <a:xfrm>
            <a:off x="420688" y="3449638"/>
            <a:ext cx="8323262" cy="465137"/>
            <a:chOff x="265" y="1920"/>
            <a:chExt cx="5243" cy="293"/>
          </a:xfrm>
        </p:grpSpPr>
        <p:sp>
          <p:nvSpPr>
            <p:cNvPr id="8203" name="Rectangle 27"/>
            <p:cNvSpPr>
              <a:spLocks noChangeArrowheads="1"/>
            </p:cNvSpPr>
            <p:nvPr/>
          </p:nvSpPr>
          <p:spPr bwMode="auto">
            <a:xfrm>
              <a:off x="265" y="1951"/>
              <a:ext cx="31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Druga pochodna (krzywizna) funkcjonału 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8196" name="Object 1026"/>
            <p:cNvGraphicFramePr>
              <a:graphicFrameLocks noChangeAspect="1"/>
            </p:cNvGraphicFramePr>
            <p:nvPr/>
          </p:nvGraphicFramePr>
          <p:xfrm>
            <a:off x="3385" y="1920"/>
            <a:ext cx="481" cy="293"/>
          </p:xfrm>
          <a:graphic>
            <a:graphicData uri="http://schemas.openxmlformats.org/presentationml/2006/ole">
              <p:oleObj spid="_x0000_s8196" name="Równanie" r:id="rId6" imgW="355320" imgH="215640" progId="Equation.3">
                <p:embed/>
              </p:oleObj>
            </a:graphicData>
          </a:graphic>
        </p:graphicFrame>
        <p:sp>
          <p:nvSpPr>
            <p:cNvPr id="8204" name="Rectangle 29"/>
            <p:cNvSpPr>
              <a:spLocks noChangeArrowheads="1"/>
            </p:cNvSpPr>
            <p:nvPr/>
          </p:nvSpPr>
          <p:spPr bwMode="auto">
            <a:xfrm>
              <a:off x="3857" y="1942"/>
              <a:ext cx="13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wzdłuż wektora 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8197" name="Object 1027"/>
            <p:cNvGraphicFramePr>
              <a:graphicFrameLocks noChangeAspect="1"/>
            </p:cNvGraphicFramePr>
            <p:nvPr/>
          </p:nvGraphicFramePr>
          <p:xfrm>
            <a:off x="5153" y="1958"/>
            <a:ext cx="207" cy="224"/>
          </p:xfrm>
          <a:graphic>
            <a:graphicData uri="http://schemas.openxmlformats.org/presentationml/2006/ole">
              <p:oleObj spid="_x0000_s8197" name="Równanie" r:id="rId7" imgW="152280" imgH="164880" progId="Equation.3">
                <p:embed/>
              </p:oleObj>
            </a:graphicData>
          </a:graphic>
        </p:graphicFrame>
        <p:sp>
          <p:nvSpPr>
            <p:cNvPr id="8205" name="Rectangle 31"/>
            <p:cNvSpPr>
              <a:spLocks noChangeArrowheads="1"/>
            </p:cNvSpPr>
            <p:nvPr/>
          </p:nvSpPr>
          <p:spPr bwMode="auto">
            <a:xfrm>
              <a:off x="5316" y="194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1800" b="1">
                  <a:solidFill>
                    <a:srgbClr val="17048A"/>
                  </a:solidFill>
                  <a:latin typeface="Tahoma" pitchFamily="34" charset="0"/>
                </a:rPr>
                <a:t>:</a:t>
              </a:r>
              <a:endParaRPr lang="en-GB" sz="1800" b="1">
                <a:solidFill>
                  <a:srgbClr val="17048A"/>
                </a:solidFill>
                <a:latin typeface="Tahoma" pitchFamily="34" charset="0"/>
              </a:endParaRPr>
            </a:p>
          </p:txBody>
        </p:sp>
      </p:grpSp>
      <p:graphicFrame>
        <p:nvGraphicFramePr>
          <p:cNvPr id="8194" name="Object 1024"/>
          <p:cNvGraphicFramePr>
            <a:graphicFrameLocks noChangeAspect="1"/>
          </p:cNvGraphicFramePr>
          <p:nvPr/>
        </p:nvGraphicFramePr>
        <p:xfrm>
          <a:off x="2460625" y="1625600"/>
          <a:ext cx="3730625" cy="1309688"/>
        </p:xfrm>
        <a:graphic>
          <a:graphicData uri="http://schemas.openxmlformats.org/presentationml/2006/ole">
            <p:oleObj spid="_x0000_s8194" name="Równanie" r:id="rId8" imgW="1333440" imgH="457200" progId="Equation.3">
              <p:embed/>
            </p:oleObj>
          </a:graphicData>
        </a:graphic>
      </p:graphicFrame>
      <p:graphicFrame>
        <p:nvGraphicFramePr>
          <p:cNvPr id="8195" name="Object 1025"/>
          <p:cNvGraphicFramePr>
            <a:graphicFrameLocks noChangeAspect="1"/>
          </p:cNvGraphicFramePr>
          <p:nvPr/>
        </p:nvGraphicFramePr>
        <p:xfrm>
          <a:off x="2241550" y="4059238"/>
          <a:ext cx="4281488" cy="1355725"/>
        </p:xfrm>
        <a:graphic>
          <a:graphicData uri="http://schemas.openxmlformats.org/presentationml/2006/ole">
            <p:oleObj spid="_x0000_s8195" name="Równanie" r:id="rId9" imgW="1498320" imgH="469800" progId="Equation.3">
              <p:embed/>
            </p:oleObj>
          </a:graphicData>
        </a:graphic>
      </p:graphicFrame>
      <p:sp>
        <p:nvSpPr>
          <p:cNvPr id="8202" name="Rectangle 34"/>
          <p:cNvSpPr>
            <a:spLocks noChangeArrowheads="1"/>
          </p:cNvSpPr>
          <p:nvPr/>
        </p:nvSpPr>
        <p:spPr bwMode="auto">
          <a:xfrm>
            <a:off x="2054225" y="323850"/>
            <a:ext cx="451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rachunku ró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ż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niczkowego</a:t>
            </a:r>
          </a:p>
        </p:txBody>
      </p:sp>
    </p:spTree>
  </p:cSld>
  <p:clrMapOvr>
    <a:masterClrMapping/>
  </p:clrMapOvr>
  <p:transition>
    <p:pull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12"/>
          <p:cNvSpPr>
            <a:spLocks noChangeArrowheads="1"/>
          </p:cNvSpPr>
          <p:nvPr/>
        </p:nvSpPr>
        <p:spPr bwMode="auto">
          <a:xfrm>
            <a:off x="677863" y="47625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0033CC"/>
                </a:solidFill>
                <a:latin typeface="Comic Sans MS" pitchFamily="66" charset="0"/>
              </a:rPr>
              <a:t>Przykład:</a:t>
            </a:r>
            <a:endParaRPr lang="en-GB" sz="2000" b="1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9218" name="Object 1024"/>
          <p:cNvGraphicFramePr>
            <a:graphicFrameLocks noChangeAspect="1"/>
          </p:cNvGraphicFramePr>
          <p:nvPr/>
        </p:nvGraphicFramePr>
        <p:xfrm>
          <a:off x="1362075" y="1044575"/>
          <a:ext cx="3429000" cy="527050"/>
        </p:xfrm>
        <a:graphic>
          <a:graphicData uri="http://schemas.openxmlformats.org/presentationml/2006/ole">
            <p:oleObj spid="_x0000_s9218" name="Równanie" r:id="rId4" imgW="1485720" imgH="228600" progId="Equation.3">
              <p:embed/>
            </p:oleObj>
          </a:graphicData>
        </a:graphic>
      </p:graphicFrame>
      <p:sp>
        <p:nvSpPr>
          <p:cNvPr id="9223" name="Rectangle 19"/>
          <p:cNvSpPr>
            <a:spLocks noChangeArrowheads="1"/>
          </p:cNvSpPr>
          <p:nvPr/>
        </p:nvSpPr>
        <p:spPr bwMode="auto">
          <a:xfrm>
            <a:off x="3816350" y="282575"/>
            <a:ext cx="451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rachunku ró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ż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niczkowego</a:t>
            </a:r>
          </a:p>
        </p:txBody>
      </p:sp>
      <p:grpSp>
        <p:nvGrpSpPr>
          <p:cNvPr id="9224" name="Group 20"/>
          <p:cNvGrpSpPr>
            <a:grpSpLocks/>
          </p:cNvGrpSpPr>
          <p:nvPr/>
        </p:nvGrpSpPr>
        <p:grpSpPr bwMode="auto">
          <a:xfrm>
            <a:off x="871538" y="1951038"/>
            <a:ext cx="4738687" cy="4117975"/>
            <a:chOff x="288" y="574"/>
            <a:chExt cx="2985" cy="2594"/>
          </a:xfrm>
        </p:grpSpPr>
        <p:pic>
          <p:nvPicPr>
            <p:cNvPr id="9225" name="Picture 21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8" y="574"/>
              <a:ext cx="2985" cy="25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graphicFrame>
          <p:nvGraphicFramePr>
            <p:cNvPr id="9220" name="Object 1026"/>
            <p:cNvGraphicFramePr>
              <a:graphicFrameLocks noChangeAspect="1"/>
            </p:cNvGraphicFramePr>
            <p:nvPr/>
          </p:nvGraphicFramePr>
          <p:xfrm>
            <a:off x="624" y="2606"/>
            <a:ext cx="292" cy="356"/>
          </p:xfrm>
          <a:graphic>
            <a:graphicData uri="http://schemas.openxmlformats.org/presentationml/2006/ole">
              <p:oleObj spid="_x0000_s9220" name="Równanie" r:id="rId6" imgW="177480" imgH="215640" progId="Equation.3">
                <p:embed/>
              </p:oleObj>
            </a:graphicData>
          </a:graphic>
        </p:graphicFrame>
        <p:graphicFrame>
          <p:nvGraphicFramePr>
            <p:cNvPr id="9221" name="Object 1027"/>
            <p:cNvGraphicFramePr>
              <a:graphicFrameLocks noChangeAspect="1"/>
            </p:cNvGraphicFramePr>
            <p:nvPr/>
          </p:nvGraphicFramePr>
          <p:xfrm>
            <a:off x="480" y="942"/>
            <a:ext cx="445" cy="270"/>
          </p:xfrm>
          <a:graphic>
            <a:graphicData uri="http://schemas.openxmlformats.org/presentationml/2006/ole">
              <p:oleObj spid="_x0000_s9221" name="Równanie" r:id="rId7" imgW="355320" imgH="215640" progId="Equation.3">
                <p:embed/>
              </p:oleObj>
            </a:graphicData>
          </a:graphic>
        </p:graphicFrame>
      </p:grpSp>
      <p:graphicFrame>
        <p:nvGraphicFramePr>
          <p:cNvPr id="9219" name="Object 1025"/>
          <p:cNvGraphicFramePr>
            <a:graphicFrameLocks noChangeAspect="1"/>
          </p:cNvGraphicFramePr>
          <p:nvPr/>
        </p:nvGraphicFramePr>
        <p:xfrm>
          <a:off x="4829175" y="2227263"/>
          <a:ext cx="3903663" cy="995362"/>
        </p:xfrm>
        <a:graphic>
          <a:graphicData uri="http://schemas.openxmlformats.org/presentationml/2006/ole">
            <p:oleObj spid="_x0000_s9219" name="Równanie" r:id="rId8" imgW="1790640" imgH="457200" progId="Equation.3">
              <p:embed/>
            </p:oleObj>
          </a:graphicData>
        </a:graphic>
      </p:graphicFrame>
    </p:spTree>
  </p:cSld>
  <p:clrMapOvr>
    <a:masterClrMapping/>
  </p:clrMapOvr>
  <p:transition>
    <p:pull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35"/>
          <p:cNvSpPr>
            <a:spLocks noChangeArrowheads="1"/>
          </p:cNvSpPr>
          <p:nvPr/>
        </p:nvSpPr>
        <p:spPr bwMode="auto">
          <a:xfrm>
            <a:off x="762000" y="3810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Ilustracja graficzna:</a:t>
            </a:r>
            <a:endParaRPr lang="en-GB" sz="180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10248" name="Rectangle 45"/>
          <p:cNvSpPr>
            <a:spLocks noChangeArrowheads="1"/>
          </p:cNvSpPr>
          <p:nvPr/>
        </p:nvSpPr>
        <p:spPr bwMode="auto">
          <a:xfrm>
            <a:off x="3816350" y="282575"/>
            <a:ext cx="451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rachunku ró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ż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niczkowego</a:t>
            </a:r>
          </a:p>
        </p:txBody>
      </p:sp>
      <p:sp>
        <p:nvSpPr>
          <p:cNvPr id="10249" name="Rectangle 36"/>
          <p:cNvSpPr>
            <a:spLocks noChangeArrowheads="1"/>
          </p:cNvSpPr>
          <p:nvPr/>
        </p:nvSpPr>
        <p:spPr bwMode="auto">
          <a:xfrm>
            <a:off x="5827713" y="2149475"/>
            <a:ext cx="26654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Pochodne kierunkowe:</a:t>
            </a:r>
            <a:endParaRPr lang="en-GB" sz="1800">
              <a:solidFill>
                <a:srgbClr val="0033CC"/>
              </a:solidFill>
              <a:latin typeface="Comic Sans MS" pitchFamily="66" charset="0"/>
            </a:endParaRPr>
          </a:p>
        </p:txBody>
      </p:sp>
      <p:grpSp>
        <p:nvGrpSpPr>
          <p:cNvPr id="10250" name="Group 53"/>
          <p:cNvGrpSpPr>
            <a:grpSpLocks/>
          </p:cNvGrpSpPr>
          <p:nvPr/>
        </p:nvGrpSpPr>
        <p:grpSpPr bwMode="auto">
          <a:xfrm>
            <a:off x="5257800" y="2546350"/>
            <a:ext cx="3554413" cy="3606800"/>
            <a:chOff x="3312" y="1604"/>
            <a:chExt cx="2239" cy="2272"/>
          </a:xfrm>
        </p:grpSpPr>
        <p:pic>
          <p:nvPicPr>
            <p:cNvPr id="10252" name="Picture 32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12" y="1604"/>
              <a:ext cx="2239" cy="22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graphicFrame>
          <p:nvGraphicFramePr>
            <p:cNvPr id="10245" name="Object 2051"/>
            <p:cNvGraphicFramePr>
              <a:graphicFrameLocks noChangeAspect="1"/>
            </p:cNvGraphicFramePr>
            <p:nvPr/>
          </p:nvGraphicFramePr>
          <p:xfrm>
            <a:off x="4511" y="3419"/>
            <a:ext cx="244" cy="329"/>
          </p:xfrm>
          <a:graphic>
            <a:graphicData uri="http://schemas.openxmlformats.org/presentationml/2006/ole">
              <p:oleObj spid="_x0000_s10245" name="Równanie" r:id="rId5" imgW="164880" imgH="215640" progId="Equation.3">
                <p:embed/>
              </p:oleObj>
            </a:graphicData>
          </a:graphic>
        </p:graphicFrame>
        <p:graphicFrame>
          <p:nvGraphicFramePr>
            <p:cNvPr id="10246" name="Object 2052"/>
            <p:cNvGraphicFramePr>
              <a:graphicFrameLocks noChangeAspect="1"/>
            </p:cNvGraphicFramePr>
            <p:nvPr/>
          </p:nvGraphicFramePr>
          <p:xfrm>
            <a:off x="3507" y="2399"/>
            <a:ext cx="262" cy="329"/>
          </p:xfrm>
          <a:graphic>
            <a:graphicData uri="http://schemas.openxmlformats.org/presentationml/2006/ole">
              <p:oleObj spid="_x0000_s10246" name="Równanie" r:id="rId6" imgW="177480" imgH="215640" progId="Equation.3">
                <p:embed/>
              </p:oleObj>
            </a:graphicData>
          </a:graphic>
        </p:graphicFrame>
        <p:sp>
          <p:nvSpPr>
            <p:cNvPr id="10253" name="Text Box 37"/>
            <p:cNvSpPr txBox="1">
              <a:spLocks noChangeArrowheads="1"/>
            </p:cNvSpPr>
            <p:nvPr/>
          </p:nvSpPr>
          <p:spPr bwMode="auto">
            <a:xfrm>
              <a:off x="4933" y="2152"/>
              <a:ext cx="32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 sz="1800" b="1">
                  <a:latin typeface="Arial" charset="0"/>
                </a:rPr>
                <a:t>1.4</a:t>
              </a:r>
            </a:p>
          </p:txBody>
        </p:sp>
        <p:sp>
          <p:nvSpPr>
            <p:cNvPr id="10254" name="Text Box 38"/>
            <p:cNvSpPr txBox="1">
              <a:spLocks noChangeArrowheads="1"/>
            </p:cNvSpPr>
            <p:nvPr/>
          </p:nvSpPr>
          <p:spPr bwMode="auto">
            <a:xfrm>
              <a:off x="5169" y="2378"/>
              <a:ext cx="32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 sz="1800" b="1">
                  <a:latin typeface="Arial" charset="0"/>
                </a:rPr>
                <a:t>1.3</a:t>
              </a:r>
            </a:p>
          </p:txBody>
        </p:sp>
        <p:sp>
          <p:nvSpPr>
            <p:cNvPr id="10255" name="Text Box 39"/>
            <p:cNvSpPr txBox="1">
              <a:spLocks noChangeArrowheads="1"/>
            </p:cNvSpPr>
            <p:nvPr/>
          </p:nvSpPr>
          <p:spPr bwMode="auto">
            <a:xfrm>
              <a:off x="5212" y="2602"/>
              <a:ext cx="32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 sz="1800" b="1">
                  <a:latin typeface="Arial" charset="0"/>
                </a:rPr>
                <a:t>1.0</a:t>
              </a:r>
            </a:p>
          </p:txBody>
        </p:sp>
        <p:sp>
          <p:nvSpPr>
            <p:cNvPr id="10256" name="Text Box 40"/>
            <p:cNvSpPr txBox="1">
              <a:spLocks noChangeArrowheads="1"/>
            </p:cNvSpPr>
            <p:nvPr/>
          </p:nvSpPr>
          <p:spPr bwMode="auto">
            <a:xfrm>
              <a:off x="5194" y="2798"/>
              <a:ext cx="32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 sz="1800" b="1">
                  <a:latin typeface="Arial" charset="0"/>
                </a:rPr>
                <a:t>0.5</a:t>
              </a:r>
            </a:p>
          </p:txBody>
        </p:sp>
        <p:sp>
          <p:nvSpPr>
            <p:cNvPr id="10257" name="Text Box 41"/>
            <p:cNvSpPr txBox="1">
              <a:spLocks noChangeArrowheads="1"/>
            </p:cNvSpPr>
            <p:nvPr/>
          </p:nvSpPr>
          <p:spPr bwMode="auto">
            <a:xfrm>
              <a:off x="5069" y="3013"/>
              <a:ext cx="32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 sz="1800" b="1">
                  <a:latin typeface="Arial" charset="0"/>
                </a:rPr>
                <a:t>0.0</a:t>
              </a:r>
            </a:p>
          </p:txBody>
        </p:sp>
        <p:sp>
          <p:nvSpPr>
            <p:cNvPr id="10258" name="Line 42"/>
            <p:cNvSpPr>
              <a:spLocks noChangeShapeType="1"/>
            </p:cNvSpPr>
            <p:nvPr/>
          </p:nvSpPr>
          <p:spPr bwMode="auto">
            <a:xfrm>
              <a:off x="3421" y="2708"/>
              <a:ext cx="133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0259" name="Line 43"/>
            <p:cNvSpPr>
              <a:spLocks noChangeShapeType="1"/>
            </p:cNvSpPr>
            <p:nvPr/>
          </p:nvSpPr>
          <p:spPr bwMode="auto">
            <a:xfrm flipH="1" flipV="1">
              <a:off x="4731" y="2703"/>
              <a:ext cx="2" cy="106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0260" name="Freeform 46"/>
            <p:cNvSpPr>
              <a:spLocks/>
            </p:cNvSpPr>
            <p:nvPr/>
          </p:nvSpPr>
          <p:spPr bwMode="auto">
            <a:xfrm>
              <a:off x="4875" y="2561"/>
              <a:ext cx="137" cy="284"/>
            </a:xfrm>
            <a:custGeom>
              <a:avLst/>
              <a:gdLst>
                <a:gd name="T0" fmla="*/ 0 w 137"/>
                <a:gd name="T1" fmla="*/ 0 h 284"/>
                <a:gd name="T2" fmla="*/ 137 w 137"/>
                <a:gd name="T3" fmla="*/ 147 h 284"/>
                <a:gd name="T4" fmla="*/ 0 w 137"/>
                <a:gd name="T5" fmla="*/ 284 h 284"/>
                <a:gd name="T6" fmla="*/ 0 60000 65536"/>
                <a:gd name="T7" fmla="*/ 0 60000 65536"/>
                <a:gd name="T8" fmla="*/ 0 60000 65536"/>
                <a:gd name="T9" fmla="*/ 0 w 137"/>
                <a:gd name="T10" fmla="*/ 0 h 284"/>
                <a:gd name="T11" fmla="*/ 137 w 137"/>
                <a:gd name="T12" fmla="*/ 284 h 2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7" h="284">
                  <a:moveTo>
                    <a:pt x="0" y="0"/>
                  </a:moveTo>
                  <a:lnTo>
                    <a:pt x="137" y="147"/>
                  </a:lnTo>
                  <a:lnTo>
                    <a:pt x="0" y="28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</p:grpSp>
      <p:graphicFrame>
        <p:nvGraphicFramePr>
          <p:cNvPr id="10242" name="Object 2048"/>
          <p:cNvGraphicFramePr>
            <a:graphicFrameLocks noChangeAspect="1"/>
          </p:cNvGraphicFramePr>
          <p:nvPr/>
        </p:nvGraphicFramePr>
        <p:xfrm>
          <a:off x="366713" y="704850"/>
          <a:ext cx="7294562" cy="1900238"/>
        </p:xfrm>
        <a:graphic>
          <a:graphicData uri="http://schemas.openxmlformats.org/presentationml/2006/ole">
            <p:oleObj spid="_x0000_s10242" name="Równanie" r:id="rId7" imgW="3213000" imgH="838080" progId="Equation.3">
              <p:embed/>
            </p:oleObj>
          </a:graphicData>
        </a:graphic>
      </p:graphicFrame>
      <p:graphicFrame>
        <p:nvGraphicFramePr>
          <p:cNvPr id="10243" name="Object 2049"/>
          <p:cNvGraphicFramePr>
            <a:graphicFrameLocks noChangeAspect="1"/>
          </p:cNvGraphicFramePr>
          <p:nvPr/>
        </p:nvGraphicFramePr>
        <p:xfrm>
          <a:off x="381000" y="2990850"/>
          <a:ext cx="3736975" cy="1597025"/>
        </p:xfrm>
        <a:graphic>
          <a:graphicData uri="http://schemas.openxmlformats.org/presentationml/2006/ole">
            <p:oleObj spid="_x0000_s10243" name="Równanie" r:id="rId8" imgW="2019240" imgH="863280" progId="Equation.3">
              <p:embed/>
            </p:oleObj>
          </a:graphicData>
        </a:graphic>
      </p:graphicFrame>
      <p:graphicFrame>
        <p:nvGraphicFramePr>
          <p:cNvPr id="10244" name="Object 2050"/>
          <p:cNvGraphicFramePr>
            <a:graphicFrameLocks noChangeAspect="1"/>
          </p:cNvGraphicFramePr>
          <p:nvPr/>
        </p:nvGraphicFramePr>
        <p:xfrm>
          <a:off x="220663" y="4686300"/>
          <a:ext cx="5056187" cy="1620838"/>
        </p:xfrm>
        <a:graphic>
          <a:graphicData uri="http://schemas.openxmlformats.org/presentationml/2006/ole">
            <p:oleObj spid="_x0000_s10244" name="Równanie" r:id="rId9" imgW="2692080" imgH="863280" progId="Equation.3">
              <p:embed/>
            </p:oleObj>
          </a:graphicData>
        </a:graphic>
      </p:graphicFrame>
      <p:sp>
        <p:nvSpPr>
          <p:cNvPr id="10251" name="Rectangle 51"/>
          <p:cNvSpPr>
            <a:spLocks noChangeArrowheads="1"/>
          </p:cNvSpPr>
          <p:nvPr/>
        </p:nvSpPr>
        <p:spPr bwMode="auto">
          <a:xfrm>
            <a:off x="293688" y="2574925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Pochodne kierunkowe:</a:t>
            </a:r>
            <a:endParaRPr lang="en-GB" sz="1800">
              <a:solidFill>
                <a:srgbClr val="0033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108"/>
          <p:cNvSpPr>
            <a:spLocks noChangeArrowheads="1"/>
          </p:cNvSpPr>
          <p:nvPr/>
        </p:nvSpPr>
        <p:spPr bwMode="auto">
          <a:xfrm>
            <a:off x="3816350" y="282575"/>
            <a:ext cx="451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rachunku ró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ż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niczkowego</a:t>
            </a:r>
          </a:p>
        </p:txBody>
      </p:sp>
      <p:sp>
        <p:nvSpPr>
          <p:cNvPr id="11269" name="Rectangle 2150"/>
          <p:cNvSpPr>
            <a:spLocks noChangeArrowheads="1"/>
          </p:cNvSpPr>
          <p:nvPr/>
        </p:nvSpPr>
        <p:spPr bwMode="auto">
          <a:xfrm>
            <a:off x="760413" y="515938"/>
            <a:ext cx="204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0033CC"/>
                </a:solidFill>
                <a:latin typeface="Comic Sans MS" pitchFamily="66" charset="0"/>
              </a:rPr>
              <a:t>Przykład inny:</a:t>
            </a:r>
            <a:endParaRPr lang="en-GB" sz="2000" b="1">
              <a:solidFill>
                <a:srgbClr val="0033CC"/>
              </a:solidFill>
              <a:latin typeface="Comic Sans MS" pitchFamily="66" charset="0"/>
            </a:endParaRPr>
          </a:p>
        </p:txBody>
      </p:sp>
      <p:pic>
        <p:nvPicPr>
          <p:cNvPr id="11270" name="Picture 2151" descr="Taylor_02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3" y="2489200"/>
            <a:ext cx="4567237" cy="376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266" name="Object 2048"/>
          <p:cNvGraphicFramePr>
            <a:graphicFrameLocks noChangeAspect="1"/>
          </p:cNvGraphicFramePr>
          <p:nvPr/>
        </p:nvGraphicFramePr>
        <p:xfrm>
          <a:off x="2054225" y="1100138"/>
          <a:ext cx="2316163" cy="527050"/>
        </p:xfrm>
        <a:graphic>
          <a:graphicData uri="http://schemas.openxmlformats.org/presentationml/2006/ole">
            <p:oleObj spid="_x0000_s11266" name="Równanie" r:id="rId5" imgW="1002960" imgH="228600" progId="Equation.3">
              <p:embed/>
            </p:oleObj>
          </a:graphicData>
        </a:graphic>
      </p:graphicFrame>
      <p:graphicFrame>
        <p:nvGraphicFramePr>
          <p:cNvPr id="11267" name="Object 2049"/>
          <p:cNvGraphicFramePr>
            <a:graphicFrameLocks noChangeAspect="1"/>
          </p:cNvGraphicFramePr>
          <p:nvPr/>
        </p:nvGraphicFramePr>
        <p:xfrm>
          <a:off x="4829175" y="2227263"/>
          <a:ext cx="3903663" cy="995362"/>
        </p:xfrm>
        <a:graphic>
          <a:graphicData uri="http://schemas.openxmlformats.org/presentationml/2006/ole">
            <p:oleObj spid="_x0000_s11267" name="Równanie" r:id="rId6" imgW="1790640" imgH="457200" progId="Equation.3">
              <p:embed/>
            </p:oleObj>
          </a:graphicData>
        </a:graphic>
      </p:graphicFrame>
    </p:spTree>
  </p:cSld>
  <p:clrMapOvr>
    <a:masterClrMapping/>
  </p:clrMapOvr>
  <p:transition>
    <p:pull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3816350" y="282575"/>
            <a:ext cx="451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rachunku ró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ż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niczkowego</a:t>
            </a:r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762000" y="3810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Ilustracja graficzna:</a:t>
            </a:r>
            <a:endParaRPr lang="en-GB" sz="1800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12290" name="Object 7"/>
          <p:cNvGraphicFramePr>
            <a:graphicFrameLocks noChangeAspect="1"/>
          </p:cNvGraphicFramePr>
          <p:nvPr/>
        </p:nvGraphicFramePr>
        <p:xfrm>
          <a:off x="547688" y="3084513"/>
          <a:ext cx="3243262" cy="1339850"/>
        </p:xfrm>
        <a:graphic>
          <a:graphicData uri="http://schemas.openxmlformats.org/presentationml/2006/ole">
            <p:oleObj spid="_x0000_s12290" name="Równanie" r:id="rId4" imgW="2120760" imgH="876240" progId="Equation.3">
              <p:embed/>
            </p:oleObj>
          </a:graphicData>
        </a:graphic>
      </p:graphicFrame>
      <p:sp>
        <p:nvSpPr>
          <p:cNvPr id="12295" name="Rectangle 9"/>
          <p:cNvSpPr>
            <a:spLocks noChangeArrowheads="1"/>
          </p:cNvSpPr>
          <p:nvPr/>
        </p:nvSpPr>
        <p:spPr bwMode="auto">
          <a:xfrm>
            <a:off x="293688" y="2574925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Pochodne kierunkowe:</a:t>
            </a:r>
            <a:endParaRPr lang="en-GB" sz="1800">
              <a:solidFill>
                <a:srgbClr val="0033CC"/>
              </a:solidFill>
              <a:latin typeface="Comic Sans MS" pitchFamily="66" charset="0"/>
            </a:endParaRPr>
          </a:p>
        </p:txBody>
      </p:sp>
      <p:grpSp>
        <p:nvGrpSpPr>
          <p:cNvPr id="12296" name="Group 16"/>
          <p:cNvGrpSpPr>
            <a:grpSpLocks/>
          </p:cNvGrpSpPr>
          <p:nvPr/>
        </p:nvGrpSpPr>
        <p:grpSpPr bwMode="auto">
          <a:xfrm>
            <a:off x="3887788" y="1825625"/>
            <a:ext cx="5075237" cy="4689475"/>
            <a:chOff x="2426" y="1140"/>
            <a:chExt cx="3197" cy="2954"/>
          </a:xfrm>
        </p:grpSpPr>
        <p:pic>
          <p:nvPicPr>
            <p:cNvPr id="12297" name="Picture 3" descr="Taylor_02b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426" y="1140"/>
              <a:ext cx="3197" cy="2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2298" name="Group 15"/>
            <p:cNvGrpSpPr>
              <a:grpSpLocks/>
            </p:cNvGrpSpPr>
            <p:nvPr/>
          </p:nvGrpSpPr>
          <p:grpSpPr bwMode="auto">
            <a:xfrm>
              <a:off x="4763" y="1529"/>
              <a:ext cx="560" cy="879"/>
              <a:chOff x="4763" y="1529"/>
              <a:chExt cx="560" cy="879"/>
            </a:xfrm>
          </p:grpSpPr>
          <p:sp>
            <p:nvSpPr>
              <p:cNvPr id="12299" name="Rectangle 10"/>
              <p:cNvSpPr>
                <a:spLocks noChangeArrowheads="1"/>
              </p:cNvSpPr>
              <p:nvPr/>
            </p:nvSpPr>
            <p:spPr bwMode="auto">
              <a:xfrm>
                <a:off x="4994" y="1728"/>
                <a:ext cx="206" cy="146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12300" name="Rectangle 11"/>
              <p:cNvSpPr>
                <a:spLocks noChangeArrowheads="1"/>
              </p:cNvSpPr>
              <p:nvPr/>
            </p:nvSpPr>
            <p:spPr bwMode="auto">
              <a:xfrm>
                <a:off x="5090" y="1970"/>
                <a:ext cx="189" cy="15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12301" name="Rectangle 12"/>
              <p:cNvSpPr>
                <a:spLocks noChangeArrowheads="1"/>
              </p:cNvSpPr>
              <p:nvPr/>
            </p:nvSpPr>
            <p:spPr bwMode="auto">
              <a:xfrm>
                <a:off x="5134" y="2253"/>
                <a:ext cx="189" cy="15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12302" name="Text Box 14"/>
              <p:cNvSpPr txBox="1">
                <a:spLocks noChangeArrowheads="1"/>
              </p:cNvSpPr>
              <p:nvPr/>
            </p:nvSpPr>
            <p:spPr bwMode="auto">
              <a:xfrm>
                <a:off x="4763" y="1529"/>
                <a:ext cx="318" cy="23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 sz="1800" b="1"/>
                  <a:t>2.4</a:t>
                </a:r>
              </a:p>
            </p:txBody>
          </p:sp>
        </p:grpSp>
      </p:grpSp>
      <p:graphicFrame>
        <p:nvGraphicFramePr>
          <p:cNvPr id="12291" name="Object 8"/>
          <p:cNvGraphicFramePr>
            <a:graphicFrameLocks noChangeAspect="1"/>
          </p:cNvGraphicFramePr>
          <p:nvPr/>
        </p:nvGraphicFramePr>
        <p:xfrm>
          <a:off x="195263" y="4594225"/>
          <a:ext cx="4124325" cy="1287463"/>
        </p:xfrm>
        <a:graphic>
          <a:graphicData uri="http://schemas.openxmlformats.org/presentationml/2006/ole">
            <p:oleObj spid="_x0000_s12291" name="Równanie" r:id="rId6" imgW="2806560" imgH="876240" progId="Equation.3">
              <p:embed/>
            </p:oleObj>
          </a:graphicData>
        </a:graphic>
      </p:graphicFrame>
      <p:graphicFrame>
        <p:nvGraphicFramePr>
          <p:cNvPr id="12292" name="Object 6"/>
          <p:cNvGraphicFramePr>
            <a:graphicFrameLocks noChangeAspect="1"/>
          </p:cNvGraphicFramePr>
          <p:nvPr/>
        </p:nvGraphicFramePr>
        <p:xfrm>
          <a:off x="549275" y="584200"/>
          <a:ext cx="6545263" cy="1900238"/>
        </p:xfrm>
        <a:graphic>
          <a:graphicData uri="http://schemas.openxmlformats.org/presentationml/2006/ole">
            <p:oleObj spid="_x0000_s12292" name="Równanie" r:id="rId7" imgW="2882880" imgH="838080" progId="Equation.3">
              <p:embed/>
            </p:oleObj>
          </a:graphicData>
        </a:graphic>
      </p:graphicFrame>
    </p:spTree>
  </p:cSld>
  <p:clrMapOvr>
    <a:masterClrMapping/>
  </p:clrMapOvr>
  <p:transition>
    <p:pull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0" name="Rectangle 2"/>
          <p:cNvSpPr>
            <a:spLocks noChangeArrowheads="1"/>
          </p:cNvSpPr>
          <p:nvPr/>
        </p:nvSpPr>
        <p:spPr bwMode="auto">
          <a:xfrm>
            <a:off x="569913" y="679450"/>
            <a:ext cx="27130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800" b="1">
                <a:solidFill>
                  <a:srgbClr val="FF3300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Minimum globalne:</a:t>
            </a:r>
            <a:endParaRPr lang="en-GB" sz="2000" b="1">
              <a:solidFill>
                <a:srgbClr val="17048A"/>
              </a:solidFill>
              <a:latin typeface="Comic Sans MS" pitchFamily="66" charset="0"/>
              <a:cs typeface="Times New Roman" pitchFamily="18" charset="0"/>
            </a:endParaRPr>
          </a:p>
        </p:txBody>
      </p:sp>
      <p:graphicFrame>
        <p:nvGraphicFramePr>
          <p:cNvPr id="13314" name="Object 3"/>
          <p:cNvGraphicFramePr>
            <a:graphicFrameLocks noChangeAspect="1"/>
          </p:cNvGraphicFramePr>
          <p:nvPr/>
        </p:nvGraphicFramePr>
        <p:xfrm>
          <a:off x="1271588" y="1033463"/>
          <a:ext cx="441325" cy="469900"/>
        </p:xfrm>
        <a:graphic>
          <a:graphicData uri="http://schemas.openxmlformats.org/presentationml/2006/ole">
            <p:oleObj spid="_x0000_s13314" name="Równanie" r:id="rId4" imgW="190440" imgH="203040" progId="Equation.3">
              <p:embed/>
            </p:oleObj>
          </a:graphicData>
        </a:graphic>
      </p:graphicFrame>
      <p:grpSp>
        <p:nvGrpSpPr>
          <p:cNvPr id="13331" name="Group 4"/>
          <p:cNvGrpSpPr>
            <a:grpSpLocks/>
          </p:cNvGrpSpPr>
          <p:nvPr/>
        </p:nvGrpSpPr>
        <p:grpSpPr bwMode="auto">
          <a:xfrm>
            <a:off x="463550" y="1054100"/>
            <a:ext cx="8372475" cy="958850"/>
            <a:chOff x="249" y="690"/>
            <a:chExt cx="5274" cy="604"/>
          </a:xfrm>
        </p:grpSpPr>
        <p:sp>
          <p:nvSpPr>
            <p:cNvPr id="13357" name="Rectangle 5"/>
            <p:cNvSpPr>
              <a:spLocks noChangeArrowheads="1"/>
            </p:cNvSpPr>
            <p:nvPr/>
          </p:nvSpPr>
          <p:spPr bwMode="auto">
            <a:xfrm>
              <a:off x="252" y="742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  <a:cs typeface="Times New Roman" pitchFamily="18" charset="0"/>
                </a:rPr>
                <a:t>Punkt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3358" name="Rectangle 6"/>
            <p:cNvSpPr>
              <a:spLocks noChangeArrowheads="1"/>
            </p:cNvSpPr>
            <p:nvPr/>
          </p:nvSpPr>
          <p:spPr bwMode="auto">
            <a:xfrm>
              <a:off x="1082" y="755"/>
              <a:ext cx="444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endParaRPr lang="en-GB" sz="2000" b="1">
                <a:solidFill>
                  <a:srgbClr val="FF3300"/>
                </a:solidFill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3359" name="Rectangle 7"/>
            <p:cNvSpPr>
              <a:spLocks noChangeArrowheads="1"/>
            </p:cNvSpPr>
            <p:nvPr/>
          </p:nvSpPr>
          <p:spPr bwMode="auto">
            <a:xfrm>
              <a:off x="1072" y="736"/>
              <a:ext cx="37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jest unikatowym minimum globalnym funkcjonału</a:t>
              </a:r>
              <a:r>
                <a:rPr lang="pl-PL" sz="1800" b="1">
                  <a:solidFill>
                    <a:srgbClr val="17048A"/>
                  </a:solidFill>
                  <a:latin typeface="Tahoma" pitchFamily="34" charset="0"/>
                </a:rPr>
                <a:t> </a:t>
              </a:r>
              <a:endParaRPr lang="en-GB" sz="2000" b="1">
                <a:solidFill>
                  <a:srgbClr val="17048A"/>
                </a:solidFill>
                <a:latin typeface="Tahoma" pitchFamily="34" charset="0"/>
                <a:cs typeface="Times New Roman" pitchFamily="18" charset="0"/>
              </a:endParaRPr>
            </a:p>
          </p:txBody>
        </p:sp>
        <p:graphicFrame>
          <p:nvGraphicFramePr>
            <p:cNvPr id="13327" name="Object 8"/>
            <p:cNvGraphicFramePr>
              <a:graphicFrameLocks noChangeAspect="1"/>
            </p:cNvGraphicFramePr>
            <p:nvPr/>
          </p:nvGraphicFramePr>
          <p:xfrm>
            <a:off x="4794" y="690"/>
            <a:ext cx="519" cy="314"/>
          </p:xfrm>
          <a:graphic>
            <a:graphicData uri="http://schemas.openxmlformats.org/presentationml/2006/ole">
              <p:oleObj spid="_x0000_s13327" name="Równanie" r:id="rId5" imgW="355320" imgH="215640" progId="Equation.3">
                <p:embed/>
              </p:oleObj>
            </a:graphicData>
          </a:graphic>
        </p:graphicFrame>
        <p:sp>
          <p:nvSpPr>
            <p:cNvPr id="13360" name="Rectangle 9"/>
            <p:cNvSpPr>
              <a:spLocks noChangeArrowheads="1"/>
            </p:cNvSpPr>
            <p:nvPr/>
          </p:nvSpPr>
          <p:spPr bwMode="auto">
            <a:xfrm>
              <a:off x="249" y="1009"/>
              <a:ext cx="1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jeżeli zachodzi 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3361" name="Rectangle 10"/>
            <p:cNvSpPr>
              <a:spLocks noChangeArrowheads="1"/>
            </p:cNvSpPr>
            <p:nvPr/>
          </p:nvSpPr>
          <p:spPr bwMode="auto">
            <a:xfrm>
              <a:off x="5273" y="718"/>
              <a:ext cx="1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1800">
                  <a:solidFill>
                    <a:srgbClr val="FF3300"/>
                  </a:solidFill>
                  <a:latin typeface="Tahoma" pitchFamily="34" charset="0"/>
                </a:rPr>
                <a:t>,</a:t>
              </a:r>
              <a:endParaRPr lang="en-GB" sz="2000">
                <a:solidFill>
                  <a:srgbClr val="FF3300"/>
                </a:solidFill>
                <a:latin typeface="Tahoma" pitchFamily="34" charset="0"/>
                <a:cs typeface="Times New Roman" pitchFamily="18" charset="0"/>
              </a:endParaRPr>
            </a:p>
          </p:txBody>
        </p:sp>
        <p:graphicFrame>
          <p:nvGraphicFramePr>
            <p:cNvPr id="13328" name="Object 11"/>
            <p:cNvGraphicFramePr>
              <a:graphicFrameLocks noChangeAspect="1"/>
            </p:cNvGraphicFramePr>
            <p:nvPr/>
          </p:nvGraphicFramePr>
          <p:xfrm>
            <a:off x="1435" y="944"/>
            <a:ext cx="1798" cy="333"/>
          </p:xfrm>
          <a:graphic>
            <a:graphicData uri="http://schemas.openxmlformats.org/presentationml/2006/ole">
              <p:oleObj spid="_x0000_s13328" name="Równanie" r:id="rId6" imgW="1231560" imgH="228600" progId="Equation.3">
                <p:embed/>
              </p:oleObj>
            </a:graphicData>
          </a:graphic>
        </p:graphicFrame>
        <p:sp>
          <p:nvSpPr>
            <p:cNvPr id="13362" name="Rectangle 12"/>
            <p:cNvSpPr>
              <a:spLocks noChangeArrowheads="1"/>
            </p:cNvSpPr>
            <p:nvPr/>
          </p:nvSpPr>
          <p:spPr bwMode="auto">
            <a:xfrm>
              <a:off x="3290" y="1005"/>
              <a:ext cx="12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dla wszystkich</a:t>
              </a:r>
              <a:r>
                <a:rPr lang="pl-PL" sz="1800" b="1">
                  <a:solidFill>
                    <a:srgbClr val="17048A"/>
                  </a:solidFill>
                  <a:latin typeface="Tahoma" pitchFamily="34" charset="0"/>
                </a:rPr>
                <a:t> </a:t>
              </a:r>
              <a:endParaRPr lang="en-GB" sz="2000" b="1">
                <a:solidFill>
                  <a:srgbClr val="17048A"/>
                </a:solidFill>
                <a:latin typeface="Tahoma" pitchFamily="34" charset="0"/>
                <a:cs typeface="Times New Roman" pitchFamily="18" charset="0"/>
              </a:endParaRPr>
            </a:p>
          </p:txBody>
        </p:sp>
        <p:graphicFrame>
          <p:nvGraphicFramePr>
            <p:cNvPr id="13329" name="Object 13"/>
            <p:cNvGraphicFramePr>
              <a:graphicFrameLocks noChangeAspect="1"/>
            </p:cNvGraphicFramePr>
            <p:nvPr/>
          </p:nvGraphicFramePr>
          <p:xfrm>
            <a:off x="4557" y="999"/>
            <a:ext cx="723" cy="295"/>
          </p:xfrm>
          <a:graphic>
            <a:graphicData uri="http://schemas.openxmlformats.org/presentationml/2006/ole">
              <p:oleObj spid="_x0000_s13329" name="Równanie" r:id="rId7" imgW="495000" imgH="203040" progId="Equation.3">
                <p:embed/>
              </p:oleObj>
            </a:graphicData>
          </a:graphic>
        </p:graphicFrame>
      </p:grpSp>
      <p:sp>
        <p:nvSpPr>
          <p:cNvPr id="13332" name="Rectangle 14"/>
          <p:cNvSpPr>
            <a:spLocks noChangeArrowheads="1"/>
          </p:cNvSpPr>
          <p:nvPr/>
        </p:nvSpPr>
        <p:spPr bwMode="auto">
          <a:xfrm>
            <a:off x="5930900" y="336550"/>
            <a:ext cx="1541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Optymalność</a:t>
            </a:r>
            <a:endParaRPr lang="pl-PL" sz="1800">
              <a:solidFill>
                <a:srgbClr val="003399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33" name="Rectangle 15"/>
          <p:cNvSpPr>
            <a:spLocks noChangeArrowheads="1"/>
          </p:cNvSpPr>
          <p:nvPr/>
        </p:nvSpPr>
        <p:spPr bwMode="auto">
          <a:xfrm>
            <a:off x="441325" y="2198688"/>
            <a:ext cx="3524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800" b="1">
                <a:solidFill>
                  <a:srgbClr val="17048A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Minimum 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silne (lokalne)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:</a:t>
            </a:r>
            <a:endParaRPr lang="en-GB" sz="2000" b="1">
              <a:solidFill>
                <a:srgbClr val="17048A"/>
              </a:solidFill>
              <a:latin typeface="Comic Sans MS" pitchFamily="66" charset="0"/>
              <a:cs typeface="Times New Roman" pitchFamily="18" charset="0"/>
            </a:endParaRPr>
          </a:p>
        </p:txBody>
      </p:sp>
      <p:grpSp>
        <p:nvGrpSpPr>
          <p:cNvPr id="13334" name="Group 16"/>
          <p:cNvGrpSpPr>
            <a:grpSpLocks/>
          </p:cNvGrpSpPr>
          <p:nvPr/>
        </p:nvGrpSpPr>
        <p:grpSpPr bwMode="auto">
          <a:xfrm>
            <a:off x="260350" y="2568575"/>
            <a:ext cx="8493125" cy="1444625"/>
            <a:chOff x="147" y="1565"/>
            <a:chExt cx="5350" cy="910"/>
          </a:xfrm>
        </p:grpSpPr>
        <p:graphicFrame>
          <p:nvGraphicFramePr>
            <p:cNvPr id="13321" name="Object 17"/>
            <p:cNvGraphicFramePr>
              <a:graphicFrameLocks noChangeAspect="1"/>
            </p:cNvGraphicFramePr>
            <p:nvPr/>
          </p:nvGraphicFramePr>
          <p:xfrm>
            <a:off x="732" y="1565"/>
            <a:ext cx="278" cy="296"/>
          </p:xfrm>
          <a:graphic>
            <a:graphicData uri="http://schemas.openxmlformats.org/presentationml/2006/ole">
              <p:oleObj spid="_x0000_s13321" name="Równanie" r:id="rId8" imgW="190440" imgH="203040" progId="Equation.3">
                <p:embed/>
              </p:oleObj>
            </a:graphicData>
          </a:graphic>
        </p:graphicFrame>
        <p:graphicFrame>
          <p:nvGraphicFramePr>
            <p:cNvPr id="13322" name="Object 18"/>
            <p:cNvGraphicFramePr>
              <a:graphicFrameLocks noChangeAspect="1"/>
            </p:cNvGraphicFramePr>
            <p:nvPr/>
          </p:nvGraphicFramePr>
          <p:xfrm>
            <a:off x="4452" y="1569"/>
            <a:ext cx="519" cy="314"/>
          </p:xfrm>
          <a:graphic>
            <a:graphicData uri="http://schemas.openxmlformats.org/presentationml/2006/ole">
              <p:oleObj spid="_x0000_s13322" name="Równanie" r:id="rId9" imgW="355320" imgH="215640" progId="Equation.3">
                <p:embed/>
              </p:oleObj>
            </a:graphicData>
          </a:graphic>
        </p:graphicFrame>
        <p:grpSp>
          <p:nvGrpSpPr>
            <p:cNvPr id="13347" name="Group 19"/>
            <p:cNvGrpSpPr>
              <a:grpSpLocks/>
            </p:cNvGrpSpPr>
            <p:nvPr/>
          </p:nvGrpSpPr>
          <p:grpSpPr bwMode="auto">
            <a:xfrm>
              <a:off x="147" y="1605"/>
              <a:ext cx="5350" cy="870"/>
              <a:chOff x="147" y="1597"/>
              <a:chExt cx="5350" cy="870"/>
            </a:xfrm>
          </p:grpSpPr>
          <p:sp>
            <p:nvSpPr>
              <p:cNvPr id="13348" name="Rectangle 20"/>
              <p:cNvSpPr>
                <a:spLocks noChangeArrowheads="1"/>
              </p:cNvSpPr>
              <p:nvPr/>
            </p:nvSpPr>
            <p:spPr bwMode="auto">
              <a:xfrm>
                <a:off x="191" y="1630"/>
                <a:ext cx="57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pl-PL" sz="2000">
                    <a:solidFill>
                      <a:srgbClr val="17048A"/>
                    </a:solidFill>
                    <a:latin typeface="Comic Sans MS" pitchFamily="66" charset="0"/>
                    <a:cs typeface="Times New Roman" pitchFamily="18" charset="0"/>
                  </a:rPr>
                  <a:t>Punkt</a:t>
                </a:r>
                <a:endParaRPr lang="en-GB" sz="2000">
                  <a:solidFill>
                    <a:srgbClr val="17048A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sp>
            <p:nvSpPr>
              <p:cNvPr id="13349" name="Rectangle 21"/>
              <p:cNvSpPr>
                <a:spLocks noChangeArrowheads="1"/>
              </p:cNvSpPr>
              <p:nvPr/>
            </p:nvSpPr>
            <p:spPr bwMode="auto">
              <a:xfrm>
                <a:off x="1056" y="1643"/>
                <a:ext cx="444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endParaRPr lang="en-GB" sz="2000" b="1">
                  <a:solidFill>
                    <a:srgbClr val="FF3300"/>
                  </a:solidFill>
                  <a:latin typeface="Tahoma" pitchFamily="34" charset="0"/>
                  <a:cs typeface="Times New Roman" pitchFamily="18" charset="0"/>
                </a:endParaRPr>
              </a:p>
            </p:txBody>
          </p:sp>
          <p:sp>
            <p:nvSpPr>
              <p:cNvPr id="13350" name="Rectangle 22"/>
              <p:cNvSpPr>
                <a:spLocks noChangeArrowheads="1"/>
              </p:cNvSpPr>
              <p:nvPr/>
            </p:nvSpPr>
            <p:spPr bwMode="auto">
              <a:xfrm>
                <a:off x="1054" y="1615"/>
                <a:ext cx="347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pl-PL" sz="2000">
                    <a:solidFill>
                      <a:srgbClr val="17048A"/>
                    </a:solidFill>
                    <a:latin typeface="Comic Sans MS" pitchFamily="66" charset="0"/>
                  </a:rPr>
                  <a:t>jest minimum silnym (lokalnym) funkcjonału </a:t>
                </a:r>
                <a:endParaRPr lang="en-GB" sz="2000">
                  <a:solidFill>
                    <a:srgbClr val="17048A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sp>
            <p:nvSpPr>
              <p:cNvPr id="13351" name="Rectangle 23"/>
              <p:cNvSpPr>
                <a:spLocks noChangeArrowheads="1"/>
              </p:cNvSpPr>
              <p:nvPr/>
            </p:nvSpPr>
            <p:spPr bwMode="auto">
              <a:xfrm>
                <a:off x="147" y="1897"/>
                <a:ext cx="167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pl-PL" sz="2000">
                    <a:solidFill>
                      <a:srgbClr val="17048A"/>
                    </a:solidFill>
                    <a:latin typeface="Comic Sans MS" pitchFamily="66" charset="0"/>
                  </a:rPr>
                  <a:t>jeżeli istnieje skalar  </a:t>
                </a:r>
                <a:endParaRPr lang="en-GB" sz="2000">
                  <a:solidFill>
                    <a:srgbClr val="17048A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sp>
            <p:nvSpPr>
              <p:cNvPr id="13352" name="Rectangle 24"/>
              <p:cNvSpPr>
                <a:spLocks noChangeArrowheads="1"/>
              </p:cNvSpPr>
              <p:nvPr/>
            </p:nvSpPr>
            <p:spPr bwMode="auto">
              <a:xfrm>
                <a:off x="4959" y="1597"/>
                <a:ext cx="18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pl-PL" sz="2000">
                    <a:solidFill>
                      <a:srgbClr val="FF3300"/>
                    </a:solidFill>
                    <a:latin typeface="Comic Sans MS" pitchFamily="66" charset="0"/>
                  </a:rPr>
                  <a:t>,</a:t>
                </a:r>
                <a:endParaRPr lang="en-GB" sz="2000">
                  <a:solidFill>
                    <a:srgbClr val="FF3300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13323" name="Object 25"/>
              <p:cNvGraphicFramePr>
                <a:graphicFrameLocks noChangeAspect="1"/>
              </p:cNvGraphicFramePr>
              <p:nvPr/>
            </p:nvGraphicFramePr>
            <p:xfrm>
              <a:off x="3639" y="1824"/>
              <a:ext cx="1798" cy="333"/>
            </p:xfrm>
            <a:graphic>
              <a:graphicData uri="http://schemas.openxmlformats.org/presentationml/2006/ole">
                <p:oleObj spid="_x0000_s13323" name="Równanie" r:id="rId10" imgW="1231560" imgH="228600" progId="Equation.3">
                  <p:embed/>
                </p:oleObj>
              </a:graphicData>
            </a:graphic>
          </p:graphicFrame>
          <p:sp>
            <p:nvSpPr>
              <p:cNvPr id="13353" name="Rectangle 26"/>
              <p:cNvSpPr>
                <a:spLocks noChangeArrowheads="1"/>
              </p:cNvSpPr>
              <p:nvPr/>
            </p:nvSpPr>
            <p:spPr bwMode="auto">
              <a:xfrm>
                <a:off x="2302" y="1884"/>
                <a:ext cx="141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pl-PL" sz="2000">
                    <a:solidFill>
                      <a:srgbClr val="17048A"/>
                    </a:solidFill>
                    <a:latin typeface="Comic Sans MS" pitchFamily="66" charset="0"/>
                  </a:rPr>
                  <a:t>taki, że zachodzi  </a:t>
                </a:r>
                <a:endParaRPr lang="en-GB" sz="2000">
                  <a:solidFill>
                    <a:srgbClr val="17048A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13324" name="Object 27"/>
              <p:cNvGraphicFramePr>
                <a:graphicFrameLocks noChangeAspect="1"/>
              </p:cNvGraphicFramePr>
              <p:nvPr/>
            </p:nvGraphicFramePr>
            <p:xfrm>
              <a:off x="1426" y="2146"/>
              <a:ext cx="371" cy="295"/>
            </p:xfrm>
            <a:graphic>
              <a:graphicData uri="http://schemas.openxmlformats.org/presentationml/2006/ole">
                <p:oleObj spid="_x0000_s13324" name="Równanie" r:id="rId11" imgW="253800" imgH="203040" progId="Equation.3">
                  <p:embed/>
                </p:oleObj>
              </a:graphicData>
            </a:graphic>
          </p:graphicFrame>
          <p:graphicFrame>
            <p:nvGraphicFramePr>
              <p:cNvPr id="13325" name="Object 28"/>
              <p:cNvGraphicFramePr>
                <a:graphicFrameLocks noChangeAspect="1"/>
              </p:cNvGraphicFramePr>
              <p:nvPr/>
            </p:nvGraphicFramePr>
            <p:xfrm>
              <a:off x="1746" y="1880"/>
              <a:ext cx="537" cy="258"/>
            </p:xfrm>
            <a:graphic>
              <a:graphicData uri="http://schemas.openxmlformats.org/presentationml/2006/ole">
                <p:oleObj spid="_x0000_s13325" name="Równanie" r:id="rId12" imgW="368280" imgH="177480" progId="Equation.3">
                  <p:embed/>
                </p:oleObj>
              </a:graphicData>
            </a:graphic>
          </p:graphicFrame>
          <p:sp>
            <p:nvSpPr>
              <p:cNvPr id="13354" name="Rectangle 29"/>
              <p:cNvSpPr>
                <a:spLocks noChangeArrowheads="1"/>
              </p:cNvSpPr>
              <p:nvPr/>
            </p:nvSpPr>
            <p:spPr bwMode="auto">
              <a:xfrm>
                <a:off x="2221" y="1899"/>
                <a:ext cx="18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pl-PL" sz="1800">
                    <a:solidFill>
                      <a:srgbClr val="17048A"/>
                    </a:solidFill>
                    <a:latin typeface="Tahoma" pitchFamily="34" charset="0"/>
                  </a:rPr>
                  <a:t>,</a:t>
                </a:r>
                <a:endParaRPr lang="en-GB" sz="2000">
                  <a:solidFill>
                    <a:srgbClr val="17048A"/>
                  </a:solidFill>
                  <a:latin typeface="Tahoma" pitchFamily="34" charset="0"/>
                  <a:cs typeface="Times New Roman" pitchFamily="18" charset="0"/>
                </a:endParaRPr>
              </a:p>
            </p:txBody>
          </p:sp>
          <p:sp>
            <p:nvSpPr>
              <p:cNvPr id="13355" name="Rectangle 30"/>
              <p:cNvSpPr>
                <a:spLocks noChangeArrowheads="1"/>
              </p:cNvSpPr>
              <p:nvPr/>
            </p:nvSpPr>
            <p:spPr bwMode="auto">
              <a:xfrm>
                <a:off x="187" y="2167"/>
                <a:ext cx="122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pl-PL" sz="2000">
                    <a:solidFill>
                      <a:srgbClr val="17048A"/>
                    </a:solidFill>
                    <a:latin typeface="Comic Sans MS" pitchFamily="66" charset="0"/>
                  </a:rPr>
                  <a:t>dla wszystkich  </a:t>
                </a:r>
                <a:endParaRPr lang="en-GB" sz="2000">
                  <a:solidFill>
                    <a:srgbClr val="17048A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sp>
            <p:nvSpPr>
              <p:cNvPr id="13356" name="Rectangle 31"/>
              <p:cNvSpPr>
                <a:spLocks noChangeArrowheads="1"/>
              </p:cNvSpPr>
              <p:nvPr/>
            </p:nvSpPr>
            <p:spPr bwMode="auto">
              <a:xfrm>
                <a:off x="1832" y="2168"/>
                <a:ext cx="93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pl-PL" sz="2000">
                    <a:solidFill>
                      <a:srgbClr val="17048A"/>
                    </a:solidFill>
                    <a:latin typeface="Comic Sans MS" pitchFamily="66" charset="0"/>
                  </a:rPr>
                  <a:t>takich, że</a:t>
                </a:r>
                <a:endParaRPr lang="en-GB" sz="2000">
                  <a:solidFill>
                    <a:srgbClr val="17048A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13326" name="Object 32"/>
              <p:cNvGraphicFramePr>
                <a:graphicFrameLocks noChangeAspect="1"/>
              </p:cNvGraphicFramePr>
              <p:nvPr/>
            </p:nvGraphicFramePr>
            <p:xfrm>
              <a:off x="2666" y="2134"/>
              <a:ext cx="1093" cy="333"/>
            </p:xfrm>
            <a:graphic>
              <a:graphicData uri="http://schemas.openxmlformats.org/presentationml/2006/ole">
                <p:oleObj spid="_x0000_s13326" name="Równanie" r:id="rId13" imgW="749160" imgH="228600" progId="Equation.3">
                  <p:embed/>
                </p:oleObj>
              </a:graphicData>
            </a:graphic>
          </p:graphicFrame>
        </p:grpSp>
      </p:grpSp>
      <p:sp>
        <p:nvSpPr>
          <p:cNvPr id="13335" name="Rectangle 33"/>
          <p:cNvSpPr>
            <a:spLocks noChangeArrowheads="1"/>
          </p:cNvSpPr>
          <p:nvPr/>
        </p:nvSpPr>
        <p:spPr bwMode="auto">
          <a:xfrm>
            <a:off x="427038" y="4313238"/>
            <a:ext cx="3524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800" b="1">
                <a:solidFill>
                  <a:srgbClr val="FF3300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Minimum 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słabe (lokalne)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:</a:t>
            </a:r>
            <a:endParaRPr lang="en-GB" sz="2000" b="1">
              <a:solidFill>
                <a:srgbClr val="17048A"/>
              </a:solidFill>
              <a:latin typeface="Comic Sans MS" pitchFamily="66" charset="0"/>
              <a:cs typeface="Times New Roman" pitchFamily="18" charset="0"/>
            </a:endParaRPr>
          </a:p>
        </p:txBody>
      </p:sp>
      <p:grpSp>
        <p:nvGrpSpPr>
          <p:cNvPr id="13336" name="Group 34"/>
          <p:cNvGrpSpPr>
            <a:grpSpLocks/>
          </p:cNvGrpSpPr>
          <p:nvPr/>
        </p:nvGrpSpPr>
        <p:grpSpPr bwMode="auto">
          <a:xfrm>
            <a:off x="315913" y="4594225"/>
            <a:ext cx="8582025" cy="1331913"/>
            <a:chOff x="199" y="2894"/>
            <a:chExt cx="5406" cy="839"/>
          </a:xfrm>
        </p:grpSpPr>
        <p:sp>
          <p:nvSpPr>
            <p:cNvPr id="13337" name="Rectangle 35"/>
            <p:cNvSpPr>
              <a:spLocks noChangeArrowheads="1"/>
            </p:cNvSpPr>
            <p:nvPr/>
          </p:nvSpPr>
          <p:spPr bwMode="auto">
            <a:xfrm>
              <a:off x="232" y="2989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  <a:cs typeface="Times New Roman" pitchFamily="18" charset="0"/>
                </a:rPr>
                <a:t>Punkt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3338" name="Rectangle 36"/>
            <p:cNvSpPr>
              <a:spLocks noChangeArrowheads="1"/>
            </p:cNvSpPr>
            <p:nvPr/>
          </p:nvSpPr>
          <p:spPr bwMode="auto">
            <a:xfrm>
              <a:off x="1062" y="3002"/>
              <a:ext cx="444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endParaRPr lang="en-GB" sz="2000" b="1">
                <a:solidFill>
                  <a:srgbClr val="FF3300"/>
                </a:solidFill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3339" name="Rectangle 37"/>
            <p:cNvSpPr>
              <a:spLocks noChangeArrowheads="1"/>
            </p:cNvSpPr>
            <p:nvPr/>
          </p:nvSpPr>
          <p:spPr bwMode="auto">
            <a:xfrm>
              <a:off x="1052" y="2983"/>
              <a:ext cx="34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jest minimum słabym (lokalnym) funkcjonału 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3340" name="Rectangle 38"/>
            <p:cNvSpPr>
              <a:spLocks noChangeArrowheads="1"/>
            </p:cNvSpPr>
            <p:nvPr/>
          </p:nvSpPr>
          <p:spPr bwMode="auto">
            <a:xfrm>
              <a:off x="2127" y="3192"/>
              <a:ext cx="13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a istnieje skalar</a:t>
              </a:r>
              <a:r>
                <a:rPr lang="pl-PL" sz="1800" b="1">
                  <a:solidFill>
                    <a:srgbClr val="17048A"/>
                  </a:solidFill>
                  <a:latin typeface="Tahoma" pitchFamily="34" charset="0"/>
                </a:rPr>
                <a:t>  </a:t>
              </a:r>
              <a:endParaRPr lang="en-GB" sz="2000" b="1">
                <a:solidFill>
                  <a:srgbClr val="17048A"/>
                </a:solidFill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3341" name="Rectangle 39"/>
            <p:cNvSpPr>
              <a:spLocks noChangeArrowheads="1"/>
            </p:cNvSpPr>
            <p:nvPr/>
          </p:nvSpPr>
          <p:spPr bwMode="auto">
            <a:xfrm>
              <a:off x="4955" y="2966"/>
              <a:ext cx="65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, jeżeli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graphicFrame>
          <p:nvGraphicFramePr>
            <p:cNvPr id="13315" name="Object 40"/>
            <p:cNvGraphicFramePr>
              <a:graphicFrameLocks noChangeAspect="1"/>
            </p:cNvGraphicFramePr>
            <p:nvPr/>
          </p:nvGraphicFramePr>
          <p:xfrm>
            <a:off x="199" y="3387"/>
            <a:ext cx="1798" cy="333"/>
          </p:xfrm>
          <a:graphic>
            <a:graphicData uri="http://schemas.openxmlformats.org/presentationml/2006/ole">
              <p:oleObj spid="_x0000_s13315" name="Równanie" r:id="rId14" imgW="1231560" imgH="228600" progId="Equation.3">
                <p:embed/>
              </p:oleObj>
            </a:graphicData>
          </a:graphic>
        </p:graphicFrame>
        <p:sp>
          <p:nvSpPr>
            <p:cNvPr id="13342" name="Rectangle 41"/>
            <p:cNvSpPr>
              <a:spLocks noChangeArrowheads="1"/>
            </p:cNvSpPr>
            <p:nvPr/>
          </p:nvSpPr>
          <p:spPr bwMode="auto">
            <a:xfrm>
              <a:off x="3977" y="3195"/>
              <a:ext cx="139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taki, że zachodzi</a:t>
              </a:r>
              <a:r>
                <a:rPr lang="pl-PL" sz="1800" b="1">
                  <a:solidFill>
                    <a:srgbClr val="17048A"/>
                  </a:solidFill>
                  <a:latin typeface="Tahoma" pitchFamily="34" charset="0"/>
                </a:rPr>
                <a:t>  </a:t>
              </a:r>
              <a:endParaRPr lang="en-GB" sz="2000" b="1">
                <a:solidFill>
                  <a:srgbClr val="17048A"/>
                </a:solidFill>
                <a:latin typeface="Tahoma" pitchFamily="34" charset="0"/>
                <a:cs typeface="Times New Roman" pitchFamily="18" charset="0"/>
              </a:endParaRPr>
            </a:p>
          </p:txBody>
        </p:sp>
        <p:graphicFrame>
          <p:nvGraphicFramePr>
            <p:cNvPr id="13316" name="Object 42"/>
            <p:cNvGraphicFramePr>
              <a:graphicFrameLocks noChangeAspect="1"/>
            </p:cNvGraphicFramePr>
            <p:nvPr/>
          </p:nvGraphicFramePr>
          <p:xfrm>
            <a:off x="3216" y="3421"/>
            <a:ext cx="371" cy="295"/>
          </p:xfrm>
          <a:graphic>
            <a:graphicData uri="http://schemas.openxmlformats.org/presentationml/2006/ole">
              <p:oleObj spid="_x0000_s13316" name="Równanie" r:id="rId15" imgW="253800" imgH="203040" progId="Equation.3">
                <p:embed/>
              </p:oleObj>
            </a:graphicData>
          </a:graphic>
        </p:graphicFrame>
        <p:graphicFrame>
          <p:nvGraphicFramePr>
            <p:cNvPr id="13317" name="Object 43"/>
            <p:cNvGraphicFramePr>
              <a:graphicFrameLocks noChangeAspect="1"/>
            </p:cNvGraphicFramePr>
            <p:nvPr/>
          </p:nvGraphicFramePr>
          <p:xfrm>
            <a:off x="3415" y="3183"/>
            <a:ext cx="537" cy="258"/>
          </p:xfrm>
          <a:graphic>
            <a:graphicData uri="http://schemas.openxmlformats.org/presentationml/2006/ole">
              <p:oleObj spid="_x0000_s13317" name="Równanie" r:id="rId16" imgW="368280" imgH="177480" progId="Equation.3">
                <p:embed/>
              </p:oleObj>
            </a:graphicData>
          </a:graphic>
        </p:graphicFrame>
        <p:sp>
          <p:nvSpPr>
            <p:cNvPr id="13343" name="Rectangle 44"/>
            <p:cNvSpPr>
              <a:spLocks noChangeArrowheads="1"/>
            </p:cNvSpPr>
            <p:nvPr/>
          </p:nvSpPr>
          <p:spPr bwMode="auto">
            <a:xfrm>
              <a:off x="3891" y="3193"/>
              <a:ext cx="18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,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3344" name="Rectangle 45"/>
            <p:cNvSpPr>
              <a:spLocks noChangeArrowheads="1"/>
            </p:cNvSpPr>
            <p:nvPr/>
          </p:nvSpPr>
          <p:spPr bwMode="auto">
            <a:xfrm>
              <a:off x="2001" y="3459"/>
              <a:ext cx="125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dla wszystkich</a:t>
              </a:r>
              <a:r>
                <a:rPr lang="pl-PL" sz="1800" b="1">
                  <a:solidFill>
                    <a:srgbClr val="17048A"/>
                  </a:solidFill>
                  <a:latin typeface="Tahoma" pitchFamily="34" charset="0"/>
                </a:rPr>
                <a:t>  </a:t>
              </a:r>
              <a:endParaRPr lang="en-GB" sz="2000" b="1">
                <a:solidFill>
                  <a:srgbClr val="17048A"/>
                </a:solidFill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3345" name="Rectangle 46"/>
            <p:cNvSpPr>
              <a:spLocks noChangeArrowheads="1"/>
            </p:cNvSpPr>
            <p:nvPr/>
          </p:nvSpPr>
          <p:spPr bwMode="auto">
            <a:xfrm>
              <a:off x="3594" y="3443"/>
              <a:ext cx="93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takich, że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graphicFrame>
          <p:nvGraphicFramePr>
            <p:cNvPr id="13318" name="Object 47"/>
            <p:cNvGraphicFramePr>
              <a:graphicFrameLocks noChangeAspect="1"/>
            </p:cNvGraphicFramePr>
            <p:nvPr/>
          </p:nvGraphicFramePr>
          <p:xfrm>
            <a:off x="4434" y="3400"/>
            <a:ext cx="1093" cy="333"/>
          </p:xfrm>
          <a:graphic>
            <a:graphicData uri="http://schemas.openxmlformats.org/presentationml/2006/ole">
              <p:oleObj spid="_x0000_s13318" name="Równanie" r:id="rId17" imgW="749160" imgH="228600" progId="Equation.3">
                <p:embed/>
              </p:oleObj>
            </a:graphicData>
          </a:graphic>
        </p:graphicFrame>
        <p:graphicFrame>
          <p:nvGraphicFramePr>
            <p:cNvPr id="13319" name="Object 48"/>
            <p:cNvGraphicFramePr>
              <a:graphicFrameLocks noChangeAspect="1"/>
            </p:cNvGraphicFramePr>
            <p:nvPr/>
          </p:nvGraphicFramePr>
          <p:xfrm>
            <a:off x="921" y="2898"/>
            <a:ext cx="278" cy="295"/>
          </p:xfrm>
          <a:graphic>
            <a:graphicData uri="http://schemas.openxmlformats.org/presentationml/2006/ole">
              <p:oleObj spid="_x0000_s13319" name="Równanie" r:id="rId18" imgW="190440" imgH="203040" progId="Equation.3">
                <p:embed/>
              </p:oleObj>
            </a:graphicData>
          </a:graphic>
        </p:graphicFrame>
        <p:graphicFrame>
          <p:nvGraphicFramePr>
            <p:cNvPr id="13320" name="Object 49"/>
            <p:cNvGraphicFramePr>
              <a:graphicFrameLocks noChangeAspect="1"/>
            </p:cNvGraphicFramePr>
            <p:nvPr/>
          </p:nvGraphicFramePr>
          <p:xfrm>
            <a:off x="4594" y="2894"/>
            <a:ext cx="519" cy="314"/>
          </p:xfrm>
          <a:graphic>
            <a:graphicData uri="http://schemas.openxmlformats.org/presentationml/2006/ole">
              <p:oleObj spid="_x0000_s13320" name="Równanie" r:id="rId19" imgW="355320" imgH="215640" progId="Equation.3">
                <p:embed/>
              </p:oleObj>
            </a:graphicData>
          </a:graphic>
        </p:graphicFrame>
        <p:sp>
          <p:nvSpPr>
            <p:cNvPr id="13346" name="Rectangle 50"/>
            <p:cNvSpPr>
              <a:spLocks noChangeArrowheads="1"/>
            </p:cNvSpPr>
            <p:nvPr/>
          </p:nvSpPr>
          <p:spPr bwMode="auto">
            <a:xfrm>
              <a:off x="233" y="3203"/>
              <a:ext cx="20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nie jest minimum silnym ,  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pull dir="r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47"/>
          <p:cNvSpPr>
            <a:spLocks noChangeArrowheads="1"/>
          </p:cNvSpPr>
          <p:nvPr/>
        </p:nvSpPr>
        <p:spPr bwMode="auto">
          <a:xfrm>
            <a:off x="762000" y="381000"/>
            <a:ext cx="2627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Przykład skalarny:</a:t>
            </a:r>
            <a:endParaRPr lang="en-GB" sz="1800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14338" name="Object 2048"/>
          <p:cNvGraphicFramePr>
            <a:graphicFrameLocks noChangeAspect="1"/>
          </p:cNvGraphicFramePr>
          <p:nvPr/>
        </p:nvGraphicFramePr>
        <p:xfrm>
          <a:off x="2703513" y="719138"/>
          <a:ext cx="3781425" cy="908050"/>
        </p:xfrm>
        <a:graphic>
          <a:graphicData uri="http://schemas.openxmlformats.org/presentationml/2006/ole">
            <p:oleObj spid="_x0000_s14338" name="Równanie" r:id="rId4" imgW="1638000" imgH="393480" progId="Equation.3">
              <p:embed/>
            </p:oleObj>
          </a:graphicData>
        </a:graphic>
      </p:graphicFrame>
      <p:pic>
        <p:nvPicPr>
          <p:cNvPr id="14343" name="Picture 49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4850" y="1714500"/>
            <a:ext cx="5570538" cy="4473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4344" name="Rectangle 50"/>
          <p:cNvSpPr>
            <a:spLocks noChangeArrowheads="1"/>
          </p:cNvSpPr>
          <p:nvPr/>
        </p:nvSpPr>
        <p:spPr bwMode="auto">
          <a:xfrm>
            <a:off x="2606675" y="4622800"/>
            <a:ext cx="19716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pl-PL" sz="1800">
                <a:latin typeface="Arial" charset="0"/>
              </a:rPr>
              <a:t>Minimum silne</a:t>
            </a:r>
          </a:p>
        </p:txBody>
      </p:sp>
      <p:sp>
        <p:nvSpPr>
          <p:cNvPr id="14345" name="Rectangle 51"/>
          <p:cNvSpPr>
            <a:spLocks noChangeArrowheads="1"/>
          </p:cNvSpPr>
          <p:nvPr/>
        </p:nvSpPr>
        <p:spPr bwMode="auto">
          <a:xfrm>
            <a:off x="3803650" y="2108200"/>
            <a:ext cx="21431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pl-PL" sz="1800">
                <a:latin typeface="Arial" charset="0"/>
              </a:rPr>
              <a:t>Maksimum silne</a:t>
            </a:r>
          </a:p>
        </p:txBody>
      </p:sp>
      <p:sp>
        <p:nvSpPr>
          <p:cNvPr id="14346" name="Rectangle 52"/>
          <p:cNvSpPr>
            <a:spLocks noChangeArrowheads="1"/>
          </p:cNvSpPr>
          <p:nvPr/>
        </p:nvSpPr>
        <p:spPr bwMode="auto">
          <a:xfrm>
            <a:off x="5360988" y="5232400"/>
            <a:ext cx="19589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pl-PL" sz="1800">
                <a:latin typeface="Arial" charset="0"/>
              </a:rPr>
              <a:t>Minimum globalne</a:t>
            </a:r>
          </a:p>
        </p:txBody>
      </p:sp>
      <p:sp>
        <p:nvSpPr>
          <p:cNvPr id="14347" name="Line 53"/>
          <p:cNvSpPr>
            <a:spLocks noChangeShapeType="1"/>
          </p:cNvSpPr>
          <p:nvPr/>
        </p:nvSpPr>
        <p:spPr bwMode="auto">
          <a:xfrm>
            <a:off x="3348038" y="4217988"/>
            <a:ext cx="0" cy="1741487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4348" name="Line 54"/>
          <p:cNvSpPr>
            <a:spLocks noChangeShapeType="1"/>
          </p:cNvSpPr>
          <p:nvPr/>
        </p:nvSpPr>
        <p:spPr bwMode="auto">
          <a:xfrm>
            <a:off x="4749800" y="2640013"/>
            <a:ext cx="0" cy="3392487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4349" name="Line 55"/>
          <p:cNvSpPr>
            <a:spLocks noChangeShapeType="1"/>
          </p:cNvSpPr>
          <p:nvPr/>
        </p:nvSpPr>
        <p:spPr bwMode="auto">
          <a:xfrm>
            <a:off x="6238875" y="4794250"/>
            <a:ext cx="0" cy="1239838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4350" name="Rectangle 58"/>
          <p:cNvSpPr>
            <a:spLocks noChangeArrowheads="1"/>
          </p:cNvSpPr>
          <p:nvPr/>
        </p:nvSpPr>
        <p:spPr bwMode="auto">
          <a:xfrm>
            <a:off x="5930900" y="336550"/>
            <a:ext cx="1541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Optymalność</a:t>
            </a:r>
            <a:endParaRPr lang="pl-PL" sz="1800">
              <a:solidFill>
                <a:srgbClr val="003399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51" name="Rectangle 59"/>
          <p:cNvSpPr>
            <a:spLocks noChangeArrowheads="1"/>
          </p:cNvSpPr>
          <p:nvPr/>
        </p:nvSpPr>
        <p:spPr bwMode="auto">
          <a:xfrm>
            <a:off x="263525" y="1339850"/>
            <a:ext cx="2595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Minima lokalne silne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14339" name="Object 2049"/>
          <p:cNvGraphicFramePr>
            <a:graphicFrameLocks noChangeAspect="1"/>
          </p:cNvGraphicFramePr>
          <p:nvPr/>
        </p:nvGraphicFramePr>
        <p:xfrm>
          <a:off x="573088" y="1806575"/>
          <a:ext cx="1260475" cy="938213"/>
        </p:xfrm>
        <a:graphic>
          <a:graphicData uri="http://schemas.openxmlformats.org/presentationml/2006/ole">
            <p:oleObj spid="_x0000_s14339" name="Równanie" r:id="rId6" imgW="545760" imgH="406080" progId="Equation.3">
              <p:embed/>
            </p:oleObj>
          </a:graphicData>
        </a:graphic>
      </p:graphicFrame>
      <p:sp>
        <p:nvSpPr>
          <p:cNvPr id="14352" name="Rectangle 61"/>
          <p:cNvSpPr>
            <a:spLocks noChangeArrowheads="1"/>
          </p:cNvSpPr>
          <p:nvPr/>
        </p:nvSpPr>
        <p:spPr bwMode="auto">
          <a:xfrm>
            <a:off x="333375" y="3100388"/>
            <a:ext cx="1435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Minimum globalne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14340" name="Object 2050"/>
          <p:cNvGraphicFramePr>
            <a:graphicFrameLocks noChangeAspect="1"/>
          </p:cNvGraphicFramePr>
          <p:nvPr/>
        </p:nvGraphicFramePr>
        <p:xfrm>
          <a:off x="444500" y="3859213"/>
          <a:ext cx="1055688" cy="409575"/>
        </p:xfrm>
        <a:graphic>
          <a:graphicData uri="http://schemas.openxmlformats.org/presentationml/2006/ole">
            <p:oleObj spid="_x0000_s14340" name="Równanie" r:id="rId7" imgW="457200" imgH="177480" progId="Equation.3">
              <p:embed/>
            </p:oleObj>
          </a:graphicData>
        </a:graphic>
      </p:graphicFrame>
      <p:sp>
        <p:nvSpPr>
          <p:cNvPr id="14353" name="Rectangle 63"/>
          <p:cNvSpPr>
            <a:spLocks noChangeArrowheads="1"/>
          </p:cNvSpPr>
          <p:nvPr/>
        </p:nvSpPr>
        <p:spPr bwMode="auto">
          <a:xfrm>
            <a:off x="266700" y="4646613"/>
            <a:ext cx="1681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Maksimum</a:t>
            </a:r>
          </a:p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lokalne silne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14341" name="Object 2051"/>
          <p:cNvGraphicFramePr>
            <a:graphicFrameLocks noChangeAspect="1"/>
          </p:cNvGraphicFramePr>
          <p:nvPr/>
        </p:nvGraphicFramePr>
        <p:xfrm>
          <a:off x="590550" y="5472113"/>
          <a:ext cx="820738" cy="409575"/>
        </p:xfrm>
        <a:graphic>
          <a:graphicData uri="http://schemas.openxmlformats.org/presentationml/2006/ole">
            <p:oleObj spid="_x0000_s14341" name="Równanie" r:id="rId8" imgW="355320" imgH="177480" progId="Equation.3">
              <p:embed/>
            </p:oleObj>
          </a:graphicData>
        </a:graphic>
      </p:graphicFrame>
    </p:spTree>
  </p:cSld>
  <p:clrMapOvr>
    <a:masterClrMapping/>
  </p:clrMapOvr>
  <p:transition>
    <p:pull dir="r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Rectangle 2078"/>
          <p:cNvSpPr>
            <a:spLocks noChangeArrowheads="1"/>
          </p:cNvSpPr>
          <p:nvPr/>
        </p:nvSpPr>
        <p:spPr bwMode="auto">
          <a:xfrm>
            <a:off x="638175" y="584200"/>
            <a:ext cx="3235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0033CC"/>
                </a:solidFill>
                <a:latin typeface="Comic Sans MS" pitchFamily="66" charset="0"/>
              </a:rPr>
              <a:t>Przykład wektorowy 1:</a:t>
            </a:r>
            <a:endParaRPr lang="en-GB" sz="2000" b="1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15362" name="Object 2048"/>
          <p:cNvGraphicFramePr>
            <a:graphicFrameLocks noChangeAspect="1"/>
          </p:cNvGraphicFramePr>
          <p:nvPr/>
        </p:nvGraphicFramePr>
        <p:xfrm>
          <a:off x="869950" y="1073150"/>
          <a:ext cx="5307013" cy="555625"/>
        </p:xfrm>
        <a:graphic>
          <a:graphicData uri="http://schemas.openxmlformats.org/presentationml/2006/ole">
            <p:oleObj spid="_x0000_s15362" name="Równanie" r:id="rId4" imgW="2298600" imgH="241200" progId="Equation.3">
              <p:embed/>
            </p:oleObj>
          </a:graphicData>
        </a:graphic>
      </p:graphicFrame>
      <p:pic>
        <p:nvPicPr>
          <p:cNvPr id="15369" name="Picture 2080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4813" y="2125663"/>
            <a:ext cx="4722812" cy="3819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5370" name="Picture 2081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4625" y="1693863"/>
            <a:ext cx="3995738" cy="4057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5371" name="Line 2082"/>
          <p:cNvSpPr>
            <a:spLocks noChangeShapeType="1"/>
          </p:cNvSpPr>
          <p:nvPr/>
        </p:nvSpPr>
        <p:spPr bwMode="auto">
          <a:xfrm>
            <a:off x="2757488" y="3951288"/>
            <a:ext cx="0" cy="1725612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5372" name="Line 2083"/>
          <p:cNvSpPr>
            <a:spLocks noChangeShapeType="1"/>
          </p:cNvSpPr>
          <p:nvPr/>
        </p:nvSpPr>
        <p:spPr bwMode="auto">
          <a:xfrm>
            <a:off x="396875" y="4186238"/>
            <a:ext cx="2625725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5373" name="Line 2084"/>
          <p:cNvSpPr>
            <a:spLocks noChangeShapeType="1"/>
          </p:cNvSpPr>
          <p:nvPr/>
        </p:nvSpPr>
        <p:spPr bwMode="auto">
          <a:xfrm>
            <a:off x="387350" y="3290888"/>
            <a:ext cx="18288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5374" name="Line 2085"/>
          <p:cNvSpPr>
            <a:spLocks noChangeShapeType="1"/>
          </p:cNvSpPr>
          <p:nvPr/>
        </p:nvSpPr>
        <p:spPr bwMode="auto">
          <a:xfrm>
            <a:off x="1892300" y="3041650"/>
            <a:ext cx="0" cy="2625725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graphicFrame>
        <p:nvGraphicFramePr>
          <p:cNvPr id="15363" name="Object 2049"/>
          <p:cNvGraphicFramePr>
            <a:graphicFrameLocks noChangeAspect="1"/>
          </p:cNvGraphicFramePr>
          <p:nvPr/>
        </p:nvGraphicFramePr>
        <p:xfrm>
          <a:off x="2055813" y="5019675"/>
          <a:ext cx="381000" cy="496888"/>
        </p:xfrm>
        <a:graphic>
          <a:graphicData uri="http://schemas.openxmlformats.org/presentationml/2006/ole">
            <p:oleObj spid="_x0000_s15363" name="Równanie" r:id="rId7" imgW="164880" imgH="215640" progId="Equation.3">
              <p:embed/>
            </p:oleObj>
          </a:graphicData>
        </a:graphic>
      </p:graphicFrame>
      <p:graphicFrame>
        <p:nvGraphicFramePr>
          <p:cNvPr id="15364" name="Object 2050"/>
          <p:cNvGraphicFramePr>
            <a:graphicFrameLocks noChangeAspect="1"/>
          </p:cNvGraphicFramePr>
          <p:nvPr/>
        </p:nvGraphicFramePr>
        <p:xfrm>
          <a:off x="473075" y="3460750"/>
          <a:ext cx="411163" cy="496888"/>
        </p:xfrm>
        <a:graphic>
          <a:graphicData uri="http://schemas.openxmlformats.org/presentationml/2006/ole">
            <p:oleObj spid="_x0000_s15364" name="Równanie" r:id="rId8" imgW="177480" imgH="215640" progId="Equation.3">
              <p:embed/>
            </p:oleObj>
          </a:graphicData>
        </a:graphic>
      </p:graphicFrame>
      <p:sp>
        <p:nvSpPr>
          <p:cNvPr id="15375" name="Rectangle 2088"/>
          <p:cNvSpPr>
            <a:spLocks noChangeArrowheads="1"/>
          </p:cNvSpPr>
          <p:nvPr/>
        </p:nvSpPr>
        <p:spPr bwMode="auto">
          <a:xfrm>
            <a:off x="3629025" y="5208588"/>
            <a:ext cx="2390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Minimum globalne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15376" name="Line 2089"/>
          <p:cNvSpPr>
            <a:spLocks noChangeShapeType="1"/>
          </p:cNvSpPr>
          <p:nvPr/>
        </p:nvSpPr>
        <p:spPr bwMode="auto">
          <a:xfrm flipV="1">
            <a:off x="4941888" y="4835525"/>
            <a:ext cx="2168525" cy="4143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pl-PL"/>
          </a:p>
        </p:txBody>
      </p:sp>
      <p:sp>
        <p:nvSpPr>
          <p:cNvPr id="15377" name="Line 2090"/>
          <p:cNvSpPr>
            <a:spLocks noChangeShapeType="1"/>
          </p:cNvSpPr>
          <p:nvPr/>
        </p:nvSpPr>
        <p:spPr bwMode="auto">
          <a:xfrm flipH="1" flipV="1">
            <a:off x="2882900" y="4279900"/>
            <a:ext cx="1990725" cy="974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pl-PL"/>
          </a:p>
        </p:txBody>
      </p:sp>
      <p:sp>
        <p:nvSpPr>
          <p:cNvPr id="15378" name="Rectangle 2091"/>
          <p:cNvSpPr>
            <a:spLocks noChangeArrowheads="1"/>
          </p:cNvSpPr>
          <p:nvPr/>
        </p:nvSpPr>
        <p:spPr bwMode="auto">
          <a:xfrm>
            <a:off x="2541588" y="3192463"/>
            <a:ext cx="2390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Minimum silne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15379" name="Line 2092"/>
          <p:cNvSpPr>
            <a:spLocks noChangeShapeType="1"/>
          </p:cNvSpPr>
          <p:nvPr/>
        </p:nvSpPr>
        <p:spPr bwMode="auto">
          <a:xfrm flipH="1" flipV="1">
            <a:off x="1960563" y="3297238"/>
            <a:ext cx="617537" cy="1047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pl-PL"/>
          </a:p>
        </p:txBody>
      </p:sp>
      <p:sp>
        <p:nvSpPr>
          <p:cNvPr id="15380" name="Line 2093"/>
          <p:cNvSpPr>
            <a:spLocks noChangeShapeType="1"/>
          </p:cNvSpPr>
          <p:nvPr/>
        </p:nvSpPr>
        <p:spPr bwMode="auto">
          <a:xfrm>
            <a:off x="4446588" y="3454400"/>
            <a:ext cx="1577975" cy="100171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pl-PL"/>
          </a:p>
        </p:txBody>
      </p:sp>
      <p:sp>
        <p:nvSpPr>
          <p:cNvPr id="15381" name="Line 2094"/>
          <p:cNvSpPr>
            <a:spLocks noChangeShapeType="1"/>
          </p:cNvSpPr>
          <p:nvPr/>
        </p:nvSpPr>
        <p:spPr bwMode="auto">
          <a:xfrm>
            <a:off x="1181100" y="2551113"/>
            <a:ext cx="2300288" cy="23749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5382" name="Line 2095"/>
          <p:cNvSpPr>
            <a:spLocks noChangeShapeType="1"/>
          </p:cNvSpPr>
          <p:nvPr/>
        </p:nvSpPr>
        <p:spPr bwMode="auto">
          <a:xfrm>
            <a:off x="406400" y="3562350"/>
            <a:ext cx="18288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5383" name="Line 2096"/>
          <p:cNvSpPr>
            <a:spLocks noChangeShapeType="1"/>
          </p:cNvSpPr>
          <p:nvPr/>
        </p:nvSpPr>
        <p:spPr bwMode="auto">
          <a:xfrm>
            <a:off x="2147888" y="3444875"/>
            <a:ext cx="0" cy="2241550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5384" name="Rectangle 2097"/>
          <p:cNvSpPr>
            <a:spLocks noChangeArrowheads="1"/>
          </p:cNvSpPr>
          <p:nvPr/>
        </p:nvSpPr>
        <p:spPr bwMode="auto">
          <a:xfrm>
            <a:off x="3544888" y="4300538"/>
            <a:ext cx="2052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Punkt siodłowy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15385" name="Line 2098"/>
          <p:cNvSpPr>
            <a:spLocks noChangeShapeType="1"/>
          </p:cNvSpPr>
          <p:nvPr/>
        </p:nvSpPr>
        <p:spPr bwMode="auto">
          <a:xfrm flipH="1" flipV="1">
            <a:off x="2252663" y="3606800"/>
            <a:ext cx="1622425" cy="7524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pl-PL"/>
          </a:p>
        </p:txBody>
      </p:sp>
      <p:sp>
        <p:nvSpPr>
          <p:cNvPr id="15386" name="Line 2099"/>
          <p:cNvSpPr>
            <a:spLocks noChangeShapeType="1"/>
          </p:cNvSpPr>
          <p:nvPr/>
        </p:nvSpPr>
        <p:spPr bwMode="auto">
          <a:xfrm flipV="1">
            <a:off x="5456238" y="4446588"/>
            <a:ext cx="1031875" cy="904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pl-PL"/>
          </a:p>
        </p:txBody>
      </p:sp>
      <p:sp>
        <p:nvSpPr>
          <p:cNvPr id="15387" name="Rectangle 2101"/>
          <p:cNvSpPr>
            <a:spLocks noChangeArrowheads="1"/>
          </p:cNvSpPr>
          <p:nvPr/>
        </p:nvSpPr>
        <p:spPr bwMode="auto">
          <a:xfrm>
            <a:off x="6049963" y="671513"/>
            <a:ext cx="25955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Minima lokalne silne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15365" name="Object 2051"/>
          <p:cNvGraphicFramePr>
            <a:graphicFrameLocks noChangeAspect="1"/>
          </p:cNvGraphicFramePr>
          <p:nvPr/>
        </p:nvGraphicFramePr>
        <p:xfrm>
          <a:off x="7158038" y="1020763"/>
          <a:ext cx="1579562" cy="592137"/>
        </p:xfrm>
        <a:graphic>
          <a:graphicData uri="http://schemas.openxmlformats.org/presentationml/2006/ole">
            <p:oleObj spid="_x0000_s15365" name="Równanie" r:id="rId9" imgW="1218960" imgH="457200" progId="Equation.3">
              <p:embed/>
            </p:oleObj>
          </a:graphicData>
        </a:graphic>
      </p:graphicFrame>
      <p:sp>
        <p:nvSpPr>
          <p:cNvPr id="15388" name="Rectangle 2103"/>
          <p:cNvSpPr>
            <a:spLocks noChangeArrowheads="1"/>
          </p:cNvSpPr>
          <p:nvPr/>
        </p:nvSpPr>
        <p:spPr bwMode="auto">
          <a:xfrm>
            <a:off x="6065838" y="1668463"/>
            <a:ext cx="25955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Minimum globalne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15366" name="Object 2052"/>
          <p:cNvGraphicFramePr>
            <a:graphicFrameLocks noChangeAspect="1"/>
          </p:cNvGraphicFramePr>
          <p:nvPr/>
        </p:nvGraphicFramePr>
        <p:xfrm>
          <a:off x="7939088" y="1976438"/>
          <a:ext cx="773112" cy="592137"/>
        </p:xfrm>
        <a:graphic>
          <a:graphicData uri="http://schemas.openxmlformats.org/presentationml/2006/ole">
            <p:oleObj spid="_x0000_s15366" name="Równanie" r:id="rId10" imgW="596880" imgH="457200" progId="Equation.3">
              <p:embed/>
            </p:oleObj>
          </a:graphicData>
        </a:graphic>
      </p:graphicFrame>
      <p:sp>
        <p:nvSpPr>
          <p:cNvPr id="15389" name="Rectangle 2105"/>
          <p:cNvSpPr>
            <a:spLocks noChangeArrowheads="1"/>
          </p:cNvSpPr>
          <p:nvPr/>
        </p:nvSpPr>
        <p:spPr bwMode="auto">
          <a:xfrm>
            <a:off x="6816725" y="5411788"/>
            <a:ext cx="1995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Punkt siodłowy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15367" name="Object 2053"/>
          <p:cNvGraphicFramePr>
            <a:graphicFrameLocks noChangeAspect="1"/>
          </p:cNvGraphicFramePr>
          <p:nvPr/>
        </p:nvGraphicFramePr>
        <p:xfrm>
          <a:off x="7735888" y="5826125"/>
          <a:ext cx="773112" cy="592138"/>
        </p:xfrm>
        <a:graphic>
          <a:graphicData uri="http://schemas.openxmlformats.org/presentationml/2006/ole">
            <p:oleObj spid="_x0000_s15367" name="Równanie" r:id="rId11" imgW="596880" imgH="457200" progId="Equation.3">
              <p:embed/>
            </p:oleObj>
          </a:graphicData>
        </a:graphic>
      </p:graphicFrame>
      <p:sp>
        <p:nvSpPr>
          <p:cNvPr id="15390" name="Rectangle 2107"/>
          <p:cNvSpPr>
            <a:spLocks noChangeArrowheads="1"/>
          </p:cNvSpPr>
          <p:nvPr/>
        </p:nvSpPr>
        <p:spPr bwMode="auto">
          <a:xfrm>
            <a:off x="4306888" y="309563"/>
            <a:ext cx="15414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Optymalność</a:t>
            </a:r>
            <a:endParaRPr lang="pl-PL" sz="1800">
              <a:solidFill>
                <a:srgbClr val="003399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12"/>
          <p:cNvSpPr>
            <a:spLocks noChangeArrowheads="1"/>
          </p:cNvSpPr>
          <p:nvPr/>
        </p:nvSpPr>
        <p:spPr bwMode="auto">
          <a:xfrm>
            <a:off x="762000" y="817563"/>
            <a:ext cx="3194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0033CC"/>
                </a:solidFill>
                <a:latin typeface="Comic Sans MS" pitchFamily="66" charset="0"/>
              </a:rPr>
              <a:t>Przykład wektorowy 2:</a:t>
            </a:r>
            <a:endParaRPr lang="en-GB" sz="2000" b="1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16386" name="Object 1024"/>
          <p:cNvGraphicFramePr>
            <a:graphicFrameLocks noChangeAspect="1"/>
          </p:cNvGraphicFramePr>
          <p:nvPr/>
        </p:nvGraphicFramePr>
        <p:xfrm>
          <a:off x="1987550" y="1306513"/>
          <a:ext cx="4192588" cy="525462"/>
        </p:xfrm>
        <a:graphic>
          <a:graphicData uri="http://schemas.openxmlformats.org/presentationml/2006/ole">
            <p:oleObj spid="_x0000_s16386" name="Równanie" r:id="rId4" imgW="1815840" imgH="228600" progId="Equation.3">
              <p:embed/>
            </p:oleObj>
          </a:graphicData>
        </a:graphic>
      </p:graphicFrame>
      <p:pic>
        <p:nvPicPr>
          <p:cNvPr id="16392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5900" y="1822450"/>
            <a:ext cx="4035425" cy="3810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6393" name="Picture 15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92600" y="2311400"/>
            <a:ext cx="4667250" cy="3614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6394" name="Rectangle 16"/>
          <p:cNvSpPr>
            <a:spLocks noChangeArrowheads="1"/>
          </p:cNvSpPr>
          <p:nvPr/>
        </p:nvSpPr>
        <p:spPr bwMode="auto">
          <a:xfrm>
            <a:off x="2968625" y="4011613"/>
            <a:ext cx="2109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Minimum słabe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16395" name="Line 17"/>
          <p:cNvSpPr>
            <a:spLocks noChangeShapeType="1"/>
          </p:cNvSpPr>
          <p:nvPr/>
        </p:nvSpPr>
        <p:spPr bwMode="auto">
          <a:xfrm flipH="1" flipV="1">
            <a:off x="2322513" y="3049588"/>
            <a:ext cx="1444625" cy="10477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pl-PL"/>
          </a:p>
        </p:txBody>
      </p:sp>
      <p:sp>
        <p:nvSpPr>
          <p:cNvPr id="16396" name="Line 18"/>
          <p:cNvSpPr>
            <a:spLocks noChangeShapeType="1"/>
          </p:cNvSpPr>
          <p:nvPr/>
        </p:nvSpPr>
        <p:spPr bwMode="auto">
          <a:xfrm>
            <a:off x="4524375" y="4411663"/>
            <a:ext cx="1930400" cy="5175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pl-PL"/>
          </a:p>
        </p:txBody>
      </p:sp>
      <p:sp>
        <p:nvSpPr>
          <p:cNvPr id="16397" name="Line 19"/>
          <p:cNvSpPr>
            <a:spLocks noChangeShapeType="1"/>
          </p:cNvSpPr>
          <p:nvPr/>
        </p:nvSpPr>
        <p:spPr bwMode="auto">
          <a:xfrm flipH="1" flipV="1">
            <a:off x="5545138" y="4492625"/>
            <a:ext cx="2020887" cy="8699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graphicFrame>
        <p:nvGraphicFramePr>
          <p:cNvPr id="16387" name="Object 1025"/>
          <p:cNvGraphicFramePr>
            <a:graphicFrameLocks noChangeAspect="1"/>
          </p:cNvGraphicFramePr>
          <p:nvPr/>
        </p:nvGraphicFramePr>
        <p:xfrm>
          <a:off x="1908175" y="4940300"/>
          <a:ext cx="381000" cy="496888"/>
        </p:xfrm>
        <a:graphic>
          <a:graphicData uri="http://schemas.openxmlformats.org/presentationml/2006/ole">
            <p:oleObj spid="_x0000_s16387" name="Równanie" r:id="rId7" imgW="164880" imgH="215640" progId="Equation.3">
              <p:embed/>
            </p:oleObj>
          </a:graphicData>
        </a:graphic>
      </p:graphicFrame>
      <p:graphicFrame>
        <p:nvGraphicFramePr>
          <p:cNvPr id="16388" name="Object 1026"/>
          <p:cNvGraphicFramePr>
            <a:graphicFrameLocks noChangeAspect="1"/>
          </p:cNvGraphicFramePr>
          <p:nvPr/>
        </p:nvGraphicFramePr>
        <p:xfrm>
          <a:off x="349250" y="3100388"/>
          <a:ext cx="409575" cy="496887"/>
        </p:xfrm>
        <a:graphic>
          <a:graphicData uri="http://schemas.openxmlformats.org/presentationml/2006/ole">
            <p:oleObj spid="_x0000_s16388" name="Równanie" r:id="rId8" imgW="177480" imgH="215640" progId="Equation.3">
              <p:embed/>
            </p:oleObj>
          </a:graphicData>
        </a:graphic>
      </p:graphicFrame>
      <p:graphicFrame>
        <p:nvGraphicFramePr>
          <p:cNvPr id="16389" name="Object 1027"/>
          <p:cNvGraphicFramePr>
            <a:graphicFrameLocks noChangeAspect="1"/>
          </p:cNvGraphicFramePr>
          <p:nvPr/>
        </p:nvGraphicFramePr>
        <p:xfrm>
          <a:off x="7723188" y="5357813"/>
          <a:ext cx="381000" cy="496887"/>
        </p:xfrm>
        <a:graphic>
          <a:graphicData uri="http://schemas.openxmlformats.org/presentationml/2006/ole">
            <p:oleObj spid="_x0000_s16389" name="Równanie" r:id="rId9" imgW="164880" imgH="215640" progId="Equation.3">
              <p:embed/>
            </p:oleObj>
          </a:graphicData>
        </a:graphic>
      </p:graphicFrame>
      <p:graphicFrame>
        <p:nvGraphicFramePr>
          <p:cNvPr id="16390" name="Object 1028"/>
          <p:cNvGraphicFramePr>
            <a:graphicFrameLocks noChangeAspect="1"/>
          </p:cNvGraphicFramePr>
          <p:nvPr/>
        </p:nvGraphicFramePr>
        <p:xfrm>
          <a:off x="4749800" y="5199063"/>
          <a:ext cx="409575" cy="496887"/>
        </p:xfrm>
        <a:graphic>
          <a:graphicData uri="http://schemas.openxmlformats.org/presentationml/2006/ole">
            <p:oleObj spid="_x0000_s16390" name="Równanie" r:id="rId10" imgW="177480" imgH="215640" progId="Equation.3">
              <p:embed/>
            </p:oleObj>
          </a:graphicData>
        </a:graphic>
      </p:graphicFrame>
      <p:sp>
        <p:nvSpPr>
          <p:cNvPr id="16398" name="Rectangle 24"/>
          <p:cNvSpPr>
            <a:spLocks noChangeArrowheads="1"/>
          </p:cNvSpPr>
          <p:nvPr/>
        </p:nvSpPr>
        <p:spPr bwMode="auto">
          <a:xfrm>
            <a:off x="1820863" y="5721350"/>
            <a:ext cx="285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Minimum lokalne słabe 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16399" name="Rectangle 25"/>
          <p:cNvSpPr>
            <a:spLocks noChangeArrowheads="1"/>
          </p:cNvSpPr>
          <p:nvPr/>
        </p:nvSpPr>
        <p:spPr bwMode="auto">
          <a:xfrm>
            <a:off x="1985963" y="6105525"/>
            <a:ext cx="285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wzdłuż prostej x</a:t>
            </a:r>
            <a:r>
              <a:rPr lang="pl-PL" sz="2000" baseline="-25000">
                <a:solidFill>
                  <a:srgbClr val="0033CC"/>
                </a:solidFill>
                <a:latin typeface="Comic Sans MS" pitchFamily="66" charset="0"/>
              </a:rPr>
              <a:t>1</a:t>
            </a:r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 = 0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16400" name="Rectangle 26"/>
          <p:cNvSpPr>
            <a:spLocks noChangeArrowheads="1"/>
          </p:cNvSpPr>
          <p:nvPr/>
        </p:nvSpPr>
        <p:spPr bwMode="auto">
          <a:xfrm>
            <a:off x="4306888" y="309563"/>
            <a:ext cx="15414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Optymalność</a:t>
            </a:r>
            <a:endParaRPr lang="pl-PL" sz="1800">
              <a:solidFill>
                <a:srgbClr val="003399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4306888" y="309563"/>
            <a:ext cx="15414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Optymalność</a:t>
            </a:r>
            <a:endParaRPr lang="pl-PL" sz="1800">
              <a:solidFill>
                <a:srgbClr val="003399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415" name="Rectangle 8"/>
          <p:cNvSpPr>
            <a:spLocks noChangeArrowheads="1"/>
          </p:cNvSpPr>
          <p:nvPr/>
        </p:nvSpPr>
        <p:spPr bwMode="auto">
          <a:xfrm>
            <a:off x="541338" y="803275"/>
            <a:ext cx="4527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800" b="1">
                <a:solidFill>
                  <a:srgbClr val="FF3300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Warunki konieczne m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inimum</a:t>
            </a:r>
            <a:endParaRPr lang="en-GB" sz="2000" b="1">
              <a:solidFill>
                <a:srgbClr val="17048A"/>
              </a:solidFill>
              <a:latin typeface="Comic Sans MS" pitchFamily="66" charset="0"/>
              <a:cs typeface="Times New Roman" pitchFamily="18" charset="0"/>
            </a:endParaRPr>
          </a:p>
        </p:txBody>
      </p:sp>
      <p:grpSp>
        <p:nvGrpSpPr>
          <p:cNvPr id="17416" name="Group 9"/>
          <p:cNvGrpSpPr>
            <a:grpSpLocks/>
          </p:cNvGrpSpPr>
          <p:nvPr/>
        </p:nvGrpSpPr>
        <p:grpSpPr bwMode="auto">
          <a:xfrm>
            <a:off x="381000" y="1409700"/>
            <a:ext cx="8024813" cy="877888"/>
            <a:chOff x="172" y="544"/>
            <a:chExt cx="5055" cy="553"/>
          </a:xfrm>
        </p:grpSpPr>
        <p:sp>
          <p:nvSpPr>
            <p:cNvPr id="17417" name="Rectangle 10"/>
            <p:cNvSpPr>
              <a:spLocks noChangeArrowheads="1"/>
            </p:cNvSpPr>
            <p:nvPr/>
          </p:nvSpPr>
          <p:spPr bwMode="auto">
            <a:xfrm>
              <a:off x="172" y="585"/>
              <a:ext cx="10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1800">
                  <a:solidFill>
                    <a:srgbClr val="17048A"/>
                  </a:solidFill>
                  <a:latin typeface="Comic Sans MS" pitchFamily="66" charset="0"/>
                </a:rPr>
                <a:t>Rozwinięcie</a:t>
              </a:r>
              <a:endParaRPr lang="en-GB" sz="18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17411" name="Object 1"/>
            <p:cNvGraphicFramePr>
              <a:graphicFrameLocks noChangeAspect="1"/>
            </p:cNvGraphicFramePr>
            <p:nvPr/>
          </p:nvGraphicFramePr>
          <p:xfrm>
            <a:off x="3936" y="544"/>
            <a:ext cx="262" cy="299"/>
          </p:xfrm>
          <a:graphic>
            <a:graphicData uri="http://schemas.openxmlformats.org/presentationml/2006/ole">
              <p:oleObj spid="_x0000_s17411" name="Równanie" r:id="rId4" imgW="190440" imgH="203040" progId="Equation.3">
                <p:embed/>
              </p:oleObj>
            </a:graphicData>
          </a:graphic>
        </p:graphicFrame>
        <p:sp>
          <p:nvSpPr>
            <p:cNvPr id="17418" name="Rectangle 12"/>
            <p:cNvSpPr>
              <a:spLocks noChangeArrowheads="1"/>
            </p:cNvSpPr>
            <p:nvPr/>
          </p:nvSpPr>
          <p:spPr bwMode="auto">
            <a:xfrm>
              <a:off x="4142" y="608"/>
              <a:ext cx="108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1800">
                  <a:solidFill>
                    <a:srgbClr val="17048A"/>
                  </a:solidFill>
                  <a:latin typeface="Comic Sans MS" pitchFamily="66" charset="0"/>
                </a:rPr>
                <a:t>,</a:t>
              </a:r>
              <a:r>
                <a:rPr lang="pl-PL" sz="1800" b="1">
                  <a:solidFill>
                    <a:srgbClr val="17048A"/>
                  </a:solidFill>
                  <a:latin typeface="Tahoma" pitchFamily="34" charset="0"/>
                </a:rPr>
                <a:t> </a:t>
              </a:r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takiego, że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sp>
          <p:nvSpPr>
            <p:cNvPr id="17419" name="Text Box 13"/>
            <p:cNvSpPr txBox="1">
              <a:spLocks noChangeArrowheads="1"/>
            </p:cNvSpPr>
            <p:nvPr/>
          </p:nvSpPr>
          <p:spPr bwMode="auto">
            <a:xfrm>
              <a:off x="1654" y="623"/>
              <a:ext cx="23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 sz="1800">
                  <a:solidFill>
                    <a:srgbClr val="17048A"/>
                  </a:solidFill>
                  <a:latin typeface="Comic Sans MS" pitchFamily="66" charset="0"/>
                </a:rPr>
                <a:t>w szereg Taylor’a w otoczeniu</a:t>
              </a:r>
            </a:p>
          </p:txBody>
        </p:sp>
        <p:graphicFrame>
          <p:nvGraphicFramePr>
            <p:cNvPr id="17412" name="Object 2"/>
            <p:cNvGraphicFramePr>
              <a:graphicFrameLocks noChangeAspect="1"/>
            </p:cNvGraphicFramePr>
            <p:nvPr/>
          </p:nvGraphicFramePr>
          <p:xfrm>
            <a:off x="1159" y="566"/>
            <a:ext cx="490" cy="317"/>
          </p:xfrm>
          <a:graphic>
            <a:graphicData uri="http://schemas.openxmlformats.org/presentationml/2006/ole">
              <p:oleObj spid="_x0000_s17412" name="Równanie" r:id="rId5" imgW="355320" imgH="215640" progId="Equation.3">
                <p:embed/>
              </p:oleObj>
            </a:graphicData>
          </a:graphic>
        </p:graphicFrame>
        <p:graphicFrame>
          <p:nvGraphicFramePr>
            <p:cNvPr id="17413" name="Object 3"/>
            <p:cNvGraphicFramePr>
              <a:graphicFrameLocks noChangeAspect="1"/>
            </p:cNvGraphicFramePr>
            <p:nvPr/>
          </p:nvGraphicFramePr>
          <p:xfrm>
            <a:off x="241" y="798"/>
            <a:ext cx="1067" cy="299"/>
          </p:xfrm>
          <a:graphic>
            <a:graphicData uri="http://schemas.openxmlformats.org/presentationml/2006/ole">
              <p:oleObj spid="_x0000_s17413" name="Równanie" r:id="rId6" imgW="774360" imgH="203040" progId="Equation.3">
                <p:embed/>
              </p:oleObj>
            </a:graphicData>
          </a:graphic>
        </p:graphicFrame>
      </p:grpSp>
      <p:graphicFrame>
        <p:nvGraphicFramePr>
          <p:cNvPr id="17410" name="Object 0"/>
          <p:cNvGraphicFramePr>
            <a:graphicFrameLocks noChangeAspect="1"/>
          </p:cNvGraphicFramePr>
          <p:nvPr/>
        </p:nvGraphicFramePr>
        <p:xfrm>
          <a:off x="471488" y="2933700"/>
          <a:ext cx="8385175" cy="2084388"/>
        </p:xfrm>
        <a:graphic>
          <a:graphicData uri="http://schemas.openxmlformats.org/presentationml/2006/ole">
            <p:oleObj spid="_x0000_s17410" name="Równanie" r:id="rId7" imgW="2844720" imgH="711000" progId="Equation.3">
              <p:embed/>
            </p:oleObj>
          </a:graphicData>
        </a:graphic>
      </p:graphicFrame>
    </p:spTree>
  </p:cSld>
  <p:clrMapOvr>
    <a:masterClrMapping/>
  </p:clrMapOvr>
  <p:transition>
    <p:pull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8"/>
          <p:cNvSpPr>
            <a:spLocks noChangeArrowheads="1"/>
          </p:cNvSpPr>
          <p:nvPr/>
        </p:nvSpPr>
        <p:spPr bwMode="auto">
          <a:xfrm>
            <a:off x="1114425" y="11811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Przypomnienie z rachunku ró</a:t>
            </a:r>
            <a:r>
              <a:rPr lang="pl-PL" b="1">
                <a:solidFill>
                  <a:srgbClr val="17048A"/>
                </a:solidFill>
                <a:latin typeface="Comic Sans MS" pitchFamily="66" charset="0"/>
              </a:rPr>
              <a:t>ż</a:t>
            </a:r>
            <a:r>
              <a:rPr lang="pl-PL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niczkowego</a:t>
            </a:r>
            <a:endParaRPr lang="en-GB" b="1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1029" name="Rectangle 49"/>
          <p:cNvSpPr>
            <a:spLocks noChangeArrowheads="1"/>
          </p:cNvSpPr>
          <p:nvPr/>
        </p:nvSpPr>
        <p:spPr bwMode="auto">
          <a:xfrm>
            <a:off x="352425" y="1746250"/>
            <a:ext cx="2817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Mamy funkcjona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ł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: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026" name="Object 50"/>
          <p:cNvGraphicFramePr>
            <a:graphicFrameLocks noChangeAspect="1"/>
          </p:cNvGraphicFramePr>
          <p:nvPr/>
        </p:nvGraphicFramePr>
        <p:xfrm>
          <a:off x="2995613" y="2019300"/>
          <a:ext cx="2087562" cy="547688"/>
        </p:xfrm>
        <a:graphic>
          <a:graphicData uri="http://schemas.openxmlformats.org/presentationml/2006/ole">
            <p:oleObj spid="_x0000_s1026" name="Równanie" r:id="rId4" imgW="749160" imgH="203040" progId="Equation.3">
              <p:embed/>
            </p:oleObj>
          </a:graphicData>
        </a:graphic>
      </p:graphicFrame>
      <p:sp>
        <p:nvSpPr>
          <p:cNvPr id="1030" name="Rectangle 51"/>
          <p:cNvSpPr>
            <a:spLocks noChangeArrowheads="1"/>
          </p:cNvSpPr>
          <p:nvPr/>
        </p:nvSpPr>
        <p:spPr bwMode="auto">
          <a:xfrm>
            <a:off x="344488" y="2782888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Rozwini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ę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cie funkcjona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ł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u F w szereg Taylor’a w otoczeniu punktu x* ma posta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ć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:</a:t>
            </a:r>
            <a:endParaRPr lang="en-GB" sz="2000" b="1">
              <a:solidFill>
                <a:srgbClr val="17048A"/>
              </a:solidFill>
              <a:latin typeface="Comic Sans MS" pitchFamily="66" charset="0"/>
              <a:cs typeface="Times New Roman" pitchFamily="18" charset="0"/>
            </a:endParaRPr>
          </a:p>
        </p:txBody>
      </p:sp>
      <p:graphicFrame>
        <p:nvGraphicFramePr>
          <p:cNvPr id="1027" name="Object 52"/>
          <p:cNvGraphicFramePr>
            <a:graphicFrameLocks noChangeAspect="1"/>
          </p:cNvGraphicFramePr>
          <p:nvPr/>
        </p:nvGraphicFramePr>
        <p:xfrm>
          <a:off x="165100" y="3452813"/>
          <a:ext cx="8786813" cy="2671762"/>
        </p:xfrm>
        <a:graphic>
          <a:graphicData uri="http://schemas.openxmlformats.org/presentationml/2006/ole">
            <p:oleObj spid="_x0000_s1027" name="Równanie" r:id="rId5" imgW="4406760" imgH="1346040" progId="Equation.3">
              <p:embed/>
            </p:oleObj>
          </a:graphicData>
        </a:graphic>
      </p:graphicFrame>
      <p:sp>
        <p:nvSpPr>
          <p:cNvPr id="1031" name="Rectangle 53"/>
          <p:cNvSpPr>
            <a:spLocks noChangeArrowheads="1"/>
          </p:cNvSpPr>
          <p:nvPr/>
        </p:nvSpPr>
        <p:spPr bwMode="auto">
          <a:xfrm>
            <a:off x="819150" y="425450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M</a:t>
            </a:r>
            <a:r>
              <a:rPr lang="pl-PL" sz="2000" b="1">
                <a:solidFill>
                  <a:srgbClr val="003399"/>
                </a:solidFill>
                <a:latin typeface="Comic Sans MS" pitchFamily="66" charset="0"/>
              </a:rPr>
              <a:t>iary efektywności/miary dobroci/kryteria jakości działania SSN mają zwykle postać </a:t>
            </a:r>
            <a:r>
              <a:rPr lang="pl-PL" sz="2000" b="1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funkcjona</a:t>
            </a:r>
            <a:r>
              <a:rPr lang="pl-PL" sz="2000" b="1">
                <a:solidFill>
                  <a:srgbClr val="003399"/>
                </a:solidFill>
                <a:latin typeface="Comic Sans MS" pitchFamily="66" charset="0"/>
              </a:rPr>
              <a:t>łu</a:t>
            </a:r>
            <a:endParaRPr lang="en-GB" sz="2000" b="1">
              <a:solidFill>
                <a:srgbClr val="0033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3" name="Rectangle 6"/>
          <p:cNvSpPr>
            <a:spLocks noChangeArrowheads="1"/>
          </p:cNvSpPr>
          <p:nvPr/>
        </p:nvSpPr>
        <p:spPr bwMode="auto">
          <a:xfrm>
            <a:off x="519113" y="477838"/>
            <a:ext cx="389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800" b="1">
                <a:solidFill>
                  <a:srgbClr val="17048A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Warunek pierwszego rzędu:</a:t>
            </a:r>
            <a:endParaRPr lang="en-GB" sz="2000" b="1">
              <a:solidFill>
                <a:srgbClr val="17048A"/>
              </a:solidFill>
              <a:latin typeface="Comic Sans MS" pitchFamily="66" charset="0"/>
              <a:cs typeface="Times New Roman" pitchFamily="18" charset="0"/>
            </a:endParaRPr>
          </a:p>
        </p:txBody>
      </p:sp>
      <p:grpSp>
        <p:nvGrpSpPr>
          <p:cNvPr id="18444" name="Group 7"/>
          <p:cNvGrpSpPr>
            <a:grpSpLocks/>
          </p:cNvGrpSpPr>
          <p:nvPr/>
        </p:nvGrpSpPr>
        <p:grpSpPr bwMode="auto">
          <a:xfrm>
            <a:off x="3735388" y="1889125"/>
            <a:ext cx="3078162" cy="474663"/>
            <a:chOff x="3291" y="604"/>
            <a:chExt cx="1939" cy="299"/>
          </a:xfrm>
        </p:grpSpPr>
        <p:graphicFrame>
          <p:nvGraphicFramePr>
            <p:cNvPr id="18442" name="Object 8"/>
            <p:cNvGraphicFramePr>
              <a:graphicFrameLocks noChangeAspect="1"/>
            </p:cNvGraphicFramePr>
            <p:nvPr/>
          </p:nvGraphicFramePr>
          <p:xfrm>
            <a:off x="3781" y="604"/>
            <a:ext cx="262" cy="299"/>
          </p:xfrm>
          <a:graphic>
            <a:graphicData uri="http://schemas.openxmlformats.org/presentationml/2006/ole">
              <p:oleObj spid="_x0000_s18442" name="Równanie" r:id="rId4" imgW="190440" imgH="203040" progId="Equation.3">
                <p:embed/>
              </p:oleObj>
            </a:graphicData>
          </a:graphic>
        </p:graphicFrame>
        <p:sp>
          <p:nvSpPr>
            <p:cNvPr id="18458" name="Rectangle 9"/>
            <p:cNvSpPr>
              <a:spLocks noChangeArrowheads="1"/>
            </p:cNvSpPr>
            <p:nvPr/>
          </p:nvSpPr>
          <p:spPr bwMode="auto">
            <a:xfrm>
              <a:off x="4043" y="649"/>
              <a:ext cx="118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1800">
                  <a:solidFill>
                    <a:srgbClr val="17048A"/>
                  </a:solidFill>
                  <a:latin typeface="Comic Sans MS" pitchFamily="66" charset="0"/>
                </a:rPr>
                <a:t>jest minimum:</a:t>
              </a:r>
              <a:endParaRPr lang="en-GB" sz="18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sp>
          <p:nvSpPr>
            <p:cNvPr id="18459" name="Text Box 10"/>
            <p:cNvSpPr txBox="1">
              <a:spLocks noChangeArrowheads="1"/>
            </p:cNvSpPr>
            <p:nvPr/>
          </p:nvSpPr>
          <p:spPr bwMode="auto">
            <a:xfrm>
              <a:off x="3291" y="664"/>
              <a:ext cx="55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 sz="1800">
                  <a:solidFill>
                    <a:srgbClr val="17048A"/>
                  </a:solidFill>
                  <a:latin typeface="Comic Sans MS" pitchFamily="66" charset="0"/>
                </a:rPr>
                <a:t>Jeżeli</a:t>
              </a:r>
            </a:p>
          </p:txBody>
        </p:sp>
      </p:grpSp>
      <p:grpSp>
        <p:nvGrpSpPr>
          <p:cNvPr id="18445" name="Group 11"/>
          <p:cNvGrpSpPr>
            <a:grpSpLocks/>
          </p:cNvGrpSpPr>
          <p:nvPr/>
        </p:nvGrpSpPr>
        <p:grpSpPr bwMode="auto">
          <a:xfrm>
            <a:off x="574675" y="877888"/>
            <a:ext cx="2166938" cy="438150"/>
            <a:chOff x="362" y="590"/>
            <a:chExt cx="1365" cy="276"/>
          </a:xfrm>
        </p:grpSpPr>
        <p:sp>
          <p:nvSpPr>
            <p:cNvPr id="18456" name="Rectangle 12"/>
            <p:cNvSpPr>
              <a:spLocks noChangeArrowheads="1"/>
            </p:cNvSpPr>
            <p:nvPr/>
          </p:nvSpPr>
          <p:spPr bwMode="auto">
            <a:xfrm>
              <a:off x="362" y="635"/>
              <a:ext cx="10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1800">
                  <a:solidFill>
                    <a:srgbClr val="17048A"/>
                  </a:solidFill>
                  <a:latin typeface="Comic Sans MS" pitchFamily="66" charset="0"/>
                </a:rPr>
                <a:t>Dla małych</a:t>
              </a:r>
              <a:r>
                <a:rPr lang="pl-PL" sz="1800" b="1">
                  <a:solidFill>
                    <a:srgbClr val="17048A"/>
                  </a:solidFill>
                  <a:latin typeface="Tahoma" pitchFamily="34" charset="0"/>
                </a:rPr>
                <a:t> </a:t>
              </a:r>
              <a:endParaRPr lang="en-GB" sz="1800" b="1">
                <a:solidFill>
                  <a:srgbClr val="17048A"/>
                </a:solidFill>
                <a:latin typeface="Tahoma" pitchFamily="34" charset="0"/>
              </a:endParaRPr>
            </a:p>
          </p:txBody>
        </p:sp>
        <p:graphicFrame>
          <p:nvGraphicFramePr>
            <p:cNvPr id="18441" name="Object 13"/>
            <p:cNvGraphicFramePr>
              <a:graphicFrameLocks noChangeAspect="1"/>
            </p:cNvGraphicFramePr>
            <p:nvPr/>
          </p:nvGraphicFramePr>
          <p:xfrm>
            <a:off x="1261" y="590"/>
            <a:ext cx="314" cy="261"/>
          </p:xfrm>
          <a:graphic>
            <a:graphicData uri="http://schemas.openxmlformats.org/presentationml/2006/ole">
              <p:oleObj spid="_x0000_s18441" name="Równanie" r:id="rId5" imgW="228600" imgH="177480" progId="Equation.3">
                <p:embed/>
              </p:oleObj>
            </a:graphicData>
          </a:graphic>
        </p:graphicFrame>
        <p:sp>
          <p:nvSpPr>
            <p:cNvPr id="18457" name="Rectangle 14"/>
            <p:cNvSpPr>
              <a:spLocks noChangeArrowheads="1"/>
            </p:cNvSpPr>
            <p:nvPr/>
          </p:nvSpPr>
          <p:spPr bwMode="auto">
            <a:xfrm>
              <a:off x="1517" y="628"/>
              <a:ext cx="2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1800" b="1">
                  <a:solidFill>
                    <a:srgbClr val="17048A"/>
                  </a:solidFill>
                  <a:latin typeface="Tahoma" pitchFamily="34" charset="0"/>
                </a:rPr>
                <a:t>:</a:t>
              </a:r>
              <a:endParaRPr lang="en-GB" sz="1800" b="1">
                <a:solidFill>
                  <a:srgbClr val="17048A"/>
                </a:solidFill>
                <a:latin typeface="Tahoma" pitchFamily="34" charset="0"/>
              </a:endParaRPr>
            </a:p>
          </p:txBody>
        </p:sp>
      </p:grpSp>
      <p:graphicFrame>
        <p:nvGraphicFramePr>
          <p:cNvPr id="18434" name="Object 15"/>
          <p:cNvGraphicFramePr>
            <a:graphicFrameLocks noChangeAspect="1"/>
          </p:cNvGraphicFramePr>
          <p:nvPr/>
        </p:nvGraphicFramePr>
        <p:xfrm>
          <a:off x="368300" y="1350963"/>
          <a:ext cx="5002213" cy="608012"/>
        </p:xfrm>
        <a:graphic>
          <a:graphicData uri="http://schemas.openxmlformats.org/presentationml/2006/ole">
            <p:oleObj spid="_x0000_s18434" name="Równanie" r:id="rId6" imgW="2387520" imgH="291960" progId="Equation.3">
              <p:embed/>
            </p:oleObj>
          </a:graphicData>
        </a:graphic>
      </p:graphicFrame>
      <p:graphicFrame>
        <p:nvGraphicFramePr>
          <p:cNvPr id="18435" name="Object 16"/>
          <p:cNvGraphicFramePr>
            <a:graphicFrameLocks noChangeAspect="1"/>
          </p:cNvGraphicFramePr>
          <p:nvPr/>
        </p:nvGraphicFramePr>
        <p:xfrm>
          <a:off x="5776913" y="2209800"/>
          <a:ext cx="2690812" cy="614363"/>
        </p:xfrm>
        <a:graphic>
          <a:graphicData uri="http://schemas.openxmlformats.org/presentationml/2006/ole">
            <p:oleObj spid="_x0000_s18435" name="Równanie" r:id="rId7" imgW="1269720" imgH="291960" progId="Equation.3">
              <p:embed/>
            </p:oleObj>
          </a:graphicData>
        </a:graphic>
      </p:graphicFrame>
      <p:graphicFrame>
        <p:nvGraphicFramePr>
          <p:cNvPr id="18436" name="Object 17"/>
          <p:cNvGraphicFramePr>
            <a:graphicFrameLocks noChangeAspect="1"/>
          </p:cNvGraphicFramePr>
          <p:nvPr/>
        </p:nvGraphicFramePr>
        <p:xfrm>
          <a:off x="696913" y="2492375"/>
          <a:ext cx="6680200" cy="1316038"/>
        </p:xfrm>
        <a:graphic>
          <a:graphicData uri="http://schemas.openxmlformats.org/presentationml/2006/ole">
            <p:oleObj spid="_x0000_s18436" name="Równanie" r:id="rId8" imgW="3073320" imgH="609480" progId="Equation.3">
              <p:embed/>
            </p:oleObj>
          </a:graphicData>
        </a:graphic>
      </p:graphicFrame>
      <p:grpSp>
        <p:nvGrpSpPr>
          <p:cNvPr id="18446" name="Group 18"/>
          <p:cNvGrpSpPr>
            <a:grpSpLocks/>
          </p:cNvGrpSpPr>
          <p:nvPr/>
        </p:nvGrpSpPr>
        <p:grpSpPr bwMode="auto">
          <a:xfrm>
            <a:off x="314325" y="3789363"/>
            <a:ext cx="4391025" cy="495300"/>
            <a:chOff x="263" y="3065"/>
            <a:chExt cx="2766" cy="312"/>
          </a:xfrm>
        </p:grpSpPr>
        <p:sp>
          <p:nvSpPr>
            <p:cNvPr id="18454" name="Rectangle 19"/>
            <p:cNvSpPr>
              <a:spLocks noChangeArrowheads="1"/>
            </p:cNvSpPr>
            <p:nvPr/>
          </p:nvSpPr>
          <p:spPr bwMode="auto">
            <a:xfrm>
              <a:off x="263" y="3146"/>
              <a:ext cx="121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1800">
                  <a:solidFill>
                    <a:srgbClr val="17048A"/>
                  </a:solidFill>
                  <a:latin typeface="Comic Sans MS" pitchFamily="66" charset="0"/>
                </a:rPr>
                <a:t>Ale wówczas</a:t>
              </a:r>
              <a:endParaRPr lang="en-GB" sz="18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18440" name="Object 20"/>
            <p:cNvGraphicFramePr>
              <a:graphicFrameLocks noChangeAspect="1"/>
            </p:cNvGraphicFramePr>
            <p:nvPr/>
          </p:nvGraphicFramePr>
          <p:xfrm>
            <a:off x="1290" y="3065"/>
            <a:ext cx="261" cy="298"/>
          </p:xfrm>
          <a:graphic>
            <a:graphicData uri="http://schemas.openxmlformats.org/presentationml/2006/ole">
              <p:oleObj spid="_x0000_s18440" name="Równanie" r:id="rId9" imgW="190440" imgH="203040" progId="Equation.3">
                <p:embed/>
              </p:oleObj>
            </a:graphicData>
          </a:graphic>
        </p:graphicFrame>
        <p:sp>
          <p:nvSpPr>
            <p:cNvPr id="18455" name="Rectangle 21"/>
            <p:cNvSpPr>
              <a:spLocks noChangeArrowheads="1"/>
            </p:cNvSpPr>
            <p:nvPr/>
          </p:nvSpPr>
          <p:spPr bwMode="auto">
            <a:xfrm>
              <a:off x="1483" y="3121"/>
              <a:ext cx="15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1800">
                  <a:solidFill>
                    <a:srgbClr val="17048A"/>
                  </a:solidFill>
                  <a:latin typeface="Comic Sans MS" pitchFamily="66" charset="0"/>
                </a:rPr>
                <a:t>nie jest minimum.</a:t>
              </a:r>
              <a:endParaRPr lang="en-GB" sz="18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</p:grpSp>
      <p:graphicFrame>
        <p:nvGraphicFramePr>
          <p:cNvPr id="18437" name="Object 22"/>
          <p:cNvGraphicFramePr>
            <a:graphicFrameLocks noChangeAspect="1"/>
          </p:cNvGraphicFramePr>
          <p:nvPr/>
        </p:nvGraphicFramePr>
        <p:xfrm>
          <a:off x="5986463" y="4341813"/>
          <a:ext cx="2586037" cy="590550"/>
        </p:xfrm>
        <a:graphic>
          <a:graphicData uri="http://schemas.openxmlformats.org/presentationml/2006/ole">
            <p:oleObj spid="_x0000_s18437" name="Równanie" r:id="rId10" imgW="1269720" imgH="291960" progId="Equation.3">
              <p:embed/>
            </p:oleObj>
          </a:graphicData>
        </a:graphic>
      </p:graphicFrame>
      <p:grpSp>
        <p:nvGrpSpPr>
          <p:cNvPr id="18447" name="Group 30"/>
          <p:cNvGrpSpPr>
            <a:grpSpLocks/>
          </p:cNvGrpSpPr>
          <p:nvPr/>
        </p:nvGrpSpPr>
        <p:grpSpPr bwMode="auto">
          <a:xfrm>
            <a:off x="2403475" y="4879975"/>
            <a:ext cx="4233863" cy="1165225"/>
            <a:chOff x="1514" y="3074"/>
            <a:chExt cx="2667" cy="734"/>
          </a:xfrm>
        </p:grpSpPr>
        <p:sp>
          <p:nvSpPr>
            <p:cNvPr id="18453" name="AutoShape 5"/>
            <p:cNvSpPr>
              <a:spLocks noChangeArrowheads="1"/>
            </p:cNvSpPr>
            <p:nvPr/>
          </p:nvSpPr>
          <p:spPr bwMode="auto">
            <a:xfrm>
              <a:off x="1514" y="3074"/>
              <a:ext cx="2667" cy="734"/>
            </a:xfrm>
            <a:prstGeom prst="roundRect">
              <a:avLst>
                <a:gd name="adj" fmla="val 16667"/>
              </a:avLst>
            </a:prstGeom>
            <a:solidFill>
              <a:srgbClr val="CCFFCC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graphicFrame>
          <p:nvGraphicFramePr>
            <p:cNvPr id="18439" name="Object 23"/>
            <p:cNvGraphicFramePr>
              <a:graphicFrameLocks noChangeAspect="1"/>
            </p:cNvGraphicFramePr>
            <p:nvPr/>
          </p:nvGraphicFramePr>
          <p:xfrm>
            <a:off x="1966" y="3220"/>
            <a:ext cx="1759" cy="484"/>
          </p:xfrm>
          <a:graphic>
            <a:graphicData uri="http://schemas.openxmlformats.org/presentationml/2006/ole">
              <p:oleObj spid="_x0000_s18439" name="Równanie" r:id="rId11" imgW="1054080" imgH="291960" progId="Equation.3">
                <p:embed/>
              </p:oleObj>
            </a:graphicData>
          </a:graphic>
        </p:graphicFrame>
      </p:grpSp>
      <p:grpSp>
        <p:nvGrpSpPr>
          <p:cNvPr id="18448" name="Group 24"/>
          <p:cNvGrpSpPr>
            <a:grpSpLocks/>
          </p:cNvGrpSpPr>
          <p:nvPr/>
        </p:nvGrpSpPr>
        <p:grpSpPr bwMode="auto">
          <a:xfrm>
            <a:off x="4462463" y="3878263"/>
            <a:ext cx="4124325" cy="414337"/>
            <a:chOff x="2811" y="2443"/>
            <a:chExt cx="2598" cy="261"/>
          </a:xfrm>
        </p:grpSpPr>
        <p:sp>
          <p:nvSpPr>
            <p:cNvPr id="18451" name="Rectangle 25"/>
            <p:cNvSpPr>
              <a:spLocks noChangeArrowheads="1"/>
            </p:cNvSpPr>
            <p:nvPr/>
          </p:nvSpPr>
          <p:spPr bwMode="auto">
            <a:xfrm>
              <a:off x="2811" y="2462"/>
              <a:ext cx="22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1800">
                  <a:solidFill>
                    <a:srgbClr val="17048A"/>
                  </a:solidFill>
                  <a:latin typeface="Comic Sans MS" pitchFamily="66" charset="0"/>
                </a:rPr>
                <a:t>Musi być zatem dla każdego</a:t>
              </a:r>
              <a:endParaRPr lang="en-GB" sz="18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18438" name="Object 26"/>
            <p:cNvGraphicFramePr>
              <a:graphicFrameLocks noChangeAspect="1"/>
            </p:cNvGraphicFramePr>
            <p:nvPr/>
          </p:nvGraphicFramePr>
          <p:xfrm>
            <a:off x="4934" y="2443"/>
            <a:ext cx="314" cy="261"/>
          </p:xfrm>
          <a:graphic>
            <a:graphicData uri="http://schemas.openxmlformats.org/presentationml/2006/ole">
              <p:oleObj spid="_x0000_s18438" name="Równanie" r:id="rId12" imgW="228600" imgH="177480" progId="Equation.3">
                <p:embed/>
              </p:oleObj>
            </a:graphicData>
          </a:graphic>
        </p:graphicFrame>
        <p:sp>
          <p:nvSpPr>
            <p:cNvPr id="18452" name="Rectangle 27"/>
            <p:cNvSpPr>
              <a:spLocks noChangeArrowheads="1"/>
            </p:cNvSpPr>
            <p:nvPr/>
          </p:nvSpPr>
          <p:spPr bwMode="auto">
            <a:xfrm>
              <a:off x="5199" y="2443"/>
              <a:ext cx="2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1800" b="1">
                  <a:solidFill>
                    <a:srgbClr val="17048A"/>
                  </a:solidFill>
                  <a:latin typeface="Tahoma" pitchFamily="34" charset="0"/>
                </a:rPr>
                <a:t>:</a:t>
              </a:r>
              <a:endParaRPr lang="en-GB" sz="1800" b="1">
                <a:solidFill>
                  <a:srgbClr val="17048A"/>
                </a:solidFill>
                <a:latin typeface="Tahoma" pitchFamily="34" charset="0"/>
              </a:endParaRPr>
            </a:p>
          </p:txBody>
        </p:sp>
      </p:grpSp>
      <p:sp>
        <p:nvSpPr>
          <p:cNvPr id="18449" name="Rectangle 28"/>
          <p:cNvSpPr>
            <a:spLocks noChangeArrowheads="1"/>
          </p:cNvSpPr>
          <p:nvPr/>
        </p:nvSpPr>
        <p:spPr bwMode="auto">
          <a:xfrm>
            <a:off x="268288" y="5062538"/>
            <a:ext cx="19891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Warunek konieczny</a:t>
            </a:r>
          </a:p>
          <a:p>
            <a:pPr algn="ctr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I rzędu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18450" name="Rectangle 29"/>
          <p:cNvSpPr>
            <a:spLocks noChangeArrowheads="1"/>
          </p:cNvSpPr>
          <p:nvPr/>
        </p:nvSpPr>
        <p:spPr bwMode="auto">
          <a:xfrm>
            <a:off x="5984875" y="309563"/>
            <a:ext cx="15414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Optymalność</a:t>
            </a:r>
            <a:endParaRPr lang="pl-PL" sz="1800">
              <a:solidFill>
                <a:srgbClr val="003399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Rectangle 6"/>
          <p:cNvSpPr>
            <a:spLocks noChangeArrowheads="1"/>
          </p:cNvSpPr>
          <p:nvPr/>
        </p:nvSpPr>
        <p:spPr bwMode="auto">
          <a:xfrm>
            <a:off x="519113" y="477838"/>
            <a:ext cx="3760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800" b="1">
                <a:solidFill>
                  <a:srgbClr val="FF3300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Warunek drugiego rzędu:</a:t>
            </a:r>
            <a:endParaRPr lang="en-GB" sz="2000" b="1">
              <a:solidFill>
                <a:srgbClr val="17048A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9467" name="Rectangle 7"/>
          <p:cNvSpPr>
            <a:spLocks noChangeArrowheads="1"/>
          </p:cNvSpPr>
          <p:nvPr/>
        </p:nvSpPr>
        <p:spPr bwMode="auto">
          <a:xfrm>
            <a:off x="574675" y="949325"/>
            <a:ext cx="5846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Jeżeli warunek pierwszego rzędu jest spełniony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9458" name="Object 1024"/>
          <p:cNvGraphicFramePr>
            <a:graphicFrameLocks noChangeAspect="1"/>
          </p:cNvGraphicFramePr>
          <p:nvPr/>
        </p:nvGraphicFramePr>
        <p:xfrm>
          <a:off x="1146175" y="1392238"/>
          <a:ext cx="6900863" cy="863600"/>
        </p:xfrm>
        <a:graphic>
          <a:graphicData uri="http://schemas.openxmlformats.org/presentationml/2006/ole">
            <p:oleObj spid="_x0000_s19458" name="Równanie" r:id="rId4" imgW="3124080" imgH="393480" progId="Equation.3">
              <p:embed/>
            </p:oleObj>
          </a:graphicData>
        </a:graphic>
      </p:graphicFrame>
      <p:grpSp>
        <p:nvGrpSpPr>
          <p:cNvPr id="19468" name="Group 28"/>
          <p:cNvGrpSpPr>
            <a:grpSpLocks/>
          </p:cNvGrpSpPr>
          <p:nvPr/>
        </p:nvGrpSpPr>
        <p:grpSpPr bwMode="auto">
          <a:xfrm>
            <a:off x="268288" y="2208213"/>
            <a:ext cx="8253412" cy="1284287"/>
            <a:chOff x="169" y="1391"/>
            <a:chExt cx="5199" cy="809"/>
          </a:xfrm>
        </p:grpSpPr>
        <p:graphicFrame>
          <p:nvGraphicFramePr>
            <p:cNvPr id="19463" name="Object 1029"/>
            <p:cNvGraphicFramePr>
              <a:graphicFrameLocks noChangeAspect="1"/>
            </p:cNvGraphicFramePr>
            <p:nvPr/>
          </p:nvGraphicFramePr>
          <p:xfrm>
            <a:off x="3124" y="1796"/>
            <a:ext cx="2244" cy="404"/>
          </p:xfrm>
          <a:graphic>
            <a:graphicData uri="http://schemas.openxmlformats.org/presentationml/2006/ole">
              <p:oleObj spid="_x0000_s19463" name="Równanie" r:id="rId5" imgW="1612800" imgH="291960" progId="Equation.3">
                <p:embed/>
              </p:oleObj>
            </a:graphicData>
          </a:graphic>
        </p:graphicFrame>
        <p:sp>
          <p:nvSpPr>
            <p:cNvPr id="19481" name="Rectangle 11"/>
            <p:cNvSpPr>
              <a:spLocks noChangeArrowheads="1"/>
            </p:cNvSpPr>
            <p:nvPr/>
          </p:nvSpPr>
          <p:spPr bwMode="auto">
            <a:xfrm>
              <a:off x="169" y="1465"/>
              <a:ext cx="24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Minimum silne będzie istniało w 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sp>
          <p:nvSpPr>
            <p:cNvPr id="19482" name="Rectangle 12"/>
            <p:cNvSpPr>
              <a:spLocks noChangeArrowheads="1"/>
            </p:cNvSpPr>
            <p:nvPr/>
          </p:nvSpPr>
          <p:spPr bwMode="auto">
            <a:xfrm>
              <a:off x="2915" y="1461"/>
              <a:ext cx="16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jeżeli dla dowolnych</a:t>
              </a:r>
              <a:r>
                <a:rPr lang="pl-PL" sz="1800" b="1">
                  <a:solidFill>
                    <a:srgbClr val="17048A"/>
                  </a:solidFill>
                  <a:latin typeface="Tahoma" pitchFamily="34" charset="0"/>
                </a:rPr>
                <a:t>  </a:t>
              </a:r>
              <a:endParaRPr lang="en-GB" sz="1800" b="1">
                <a:solidFill>
                  <a:srgbClr val="17048A"/>
                </a:solidFill>
                <a:latin typeface="Tahoma" pitchFamily="34" charset="0"/>
              </a:endParaRPr>
            </a:p>
          </p:txBody>
        </p:sp>
        <p:graphicFrame>
          <p:nvGraphicFramePr>
            <p:cNvPr id="19464" name="Object 1030"/>
            <p:cNvGraphicFramePr>
              <a:graphicFrameLocks noChangeAspect="1"/>
            </p:cNvGraphicFramePr>
            <p:nvPr/>
          </p:nvGraphicFramePr>
          <p:xfrm>
            <a:off x="2668" y="1391"/>
            <a:ext cx="262" cy="298"/>
          </p:xfrm>
          <a:graphic>
            <a:graphicData uri="http://schemas.openxmlformats.org/presentationml/2006/ole">
              <p:oleObj spid="_x0000_s19464" name="Równanie" r:id="rId6" imgW="190440" imgH="203040" progId="Equation.3">
                <p:embed/>
              </p:oleObj>
            </a:graphicData>
          </a:graphic>
        </p:graphicFrame>
        <p:graphicFrame>
          <p:nvGraphicFramePr>
            <p:cNvPr id="19465" name="Object 1031"/>
            <p:cNvGraphicFramePr>
              <a:graphicFrameLocks noChangeAspect="1"/>
            </p:cNvGraphicFramePr>
            <p:nvPr/>
          </p:nvGraphicFramePr>
          <p:xfrm>
            <a:off x="4547" y="1421"/>
            <a:ext cx="682" cy="298"/>
          </p:xfrm>
          <a:graphic>
            <a:graphicData uri="http://schemas.openxmlformats.org/presentationml/2006/ole">
              <p:oleObj spid="_x0000_s19465" name="Równanie" r:id="rId7" imgW="495000" imgH="203040" progId="Equation.3">
                <p:embed/>
              </p:oleObj>
            </a:graphicData>
          </a:graphic>
        </p:graphicFrame>
      </p:grpSp>
      <p:grpSp>
        <p:nvGrpSpPr>
          <p:cNvPr id="19469" name="Group 16"/>
          <p:cNvGrpSpPr>
            <a:grpSpLocks/>
          </p:cNvGrpSpPr>
          <p:nvPr/>
        </p:nvGrpSpPr>
        <p:grpSpPr bwMode="auto">
          <a:xfrm>
            <a:off x="461963" y="3516313"/>
            <a:ext cx="7650162" cy="503237"/>
            <a:chOff x="291" y="2215"/>
            <a:chExt cx="4819" cy="317"/>
          </a:xfrm>
        </p:grpSpPr>
        <p:sp>
          <p:nvSpPr>
            <p:cNvPr id="19479" name="Rectangle 17"/>
            <p:cNvSpPr>
              <a:spLocks noChangeArrowheads="1"/>
            </p:cNvSpPr>
            <p:nvPr/>
          </p:nvSpPr>
          <p:spPr bwMode="auto">
            <a:xfrm>
              <a:off x="291" y="2273"/>
              <a:ext cx="21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Zatem hessian funkcjonału 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sp>
          <p:nvSpPr>
            <p:cNvPr id="19480" name="Rectangle 18"/>
            <p:cNvSpPr>
              <a:spLocks noChangeArrowheads="1"/>
            </p:cNvSpPr>
            <p:nvPr/>
          </p:nvSpPr>
          <p:spPr bwMode="auto">
            <a:xfrm>
              <a:off x="2850" y="2268"/>
              <a:ext cx="22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musi być dodatnio określony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19462" name="Object 1028"/>
            <p:cNvGraphicFramePr>
              <a:graphicFrameLocks noChangeAspect="1"/>
            </p:cNvGraphicFramePr>
            <p:nvPr/>
          </p:nvGraphicFramePr>
          <p:xfrm>
            <a:off x="2350" y="2215"/>
            <a:ext cx="490" cy="317"/>
          </p:xfrm>
          <a:graphic>
            <a:graphicData uri="http://schemas.openxmlformats.org/presentationml/2006/ole">
              <p:oleObj spid="_x0000_s19462" name="Równanie" r:id="rId8" imgW="355320" imgH="215640" progId="Equation.3">
                <p:embed/>
              </p:oleObj>
            </a:graphicData>
          </a:graphic>
        </p:graphicFrame>
      </p:grpSp>
      <p:grpSp>
        <p:nvGrpSpPr>
          <p:cNvPr id="19470" name="Group 29"/>
          <p:cNvGrpSpPr>
            <a:grpSpLocks/>
          </p:cNvGrpSpPr>
          <p:nvPr/>
        </p:nvGrpSpPr>
        <p:grpSpPr bwMode="auto">
          <a:xfrm>
            <a:off x="476250" y="3975100"/>
            <a:ext cx="8037513" cy="641350"/>
            <a:chOff x="300" y="2504"/>
            <a:chExt cx="5063" cy="404"/>
          </a:xfrm>
        </p:grpSpPr>
        <p:sp>
          <p:nvSpPr>
            <p:cNvPr id="19477" name="Rectangle 15"/>
            <p:cNvSpPr>
              <a:spLocks noChangeArrowheads="1"/>
            </p:cNvSpPr>
            <p:nvPr/>
          </p:nvSpPr>
          <p:spPr bwMode="auto">
            <a:xfrm>
              <a:off x="300" y="2561"/>
              <a:ext cx="14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Tahoma" pitchFamily="34" charset="0"/>
                </a:rPr>
                <a:t>Macierz hessianu</a:t>
              </a:r>
              <a:endParaRPr lang="en-GB" sz="2000">
                <a:solidFill>
                  <a:srgbClr val="17048A"/>
                </a:solidFill>
                <a:latin typeface="Tahoma" pitchFamily="34" charset="0"/>
              </a:endParaRPr>
            </a:p>
          </p:txBody>
        </p:sp>
        <p:graphicFrame>
          <p:nvGraphicFramePr>
            <p:cNvPr id="19461" name="Object 1027"/>
            <p:cNvGraphicFramePr>
              <a:graphicFrameLocks noChangeAspect="1"/>
            </p:cNvGraphicFramePr>
            <p:nvPr/>
          </p:nvGraphicFramePr>
          <p:xfrm>
            <a:off x="1651" y="2504"/>
            <a:ext cx="1219" cy="404"/>
          </p:xfrm>
          <a:graphic>
            <a:graphicData uri="http://schemas.openxmlformats.org/presentationml/2006/ole">
              <p:oleObj spid="_x0000_s19461" name="Równanie" r:id="rId9" imgW="876240" imgH="291960" progId="Equation.3">
                <p:embed/>
              </p:oleObj>
            </a:graphicData>
          </a:graphic>
        </p:graphicFrame>
        <p:sp>
          <p:nvSpPr>
            <p:cNvPr id="19478" name="Rectangle 21"/>
            <p:cNvSpPr>
              <a:spLocks noChangeArrowheads="1"/>
            </p:cNvSpPr>
            <p:nvPr/>
          </p:nvSpPr>
          <p:spPr bwMode="auto">
            <a:xfrm>
              <a:off x="2887" y="2565"/>
              <a:ext cx="24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jest dodatnio określona,  jeżeli: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9471" name="Group 30"/>
          <p:cNvGrpSpPr>
            <a:grpSpLocks/>
          </p:cNvGrpSpPr>
          <p:nvPr/>
        </p:nvGrpSpPr>
        <p:grpSpPr bwMode="auto">
          <a:xfrm>
            <a:off x="987425" y="4586288"/>
            <a:ext cx="7242175" cy="1165225"/>
            <a:chOff x="622" y="2889"/>
            <a:chExt cx="4562" cy="734"/>
          </a:xfrm>
        </p:grpSpPr>
        <p:sp>
          <p:nvSpPr>
            <p:cNvPr id="19474" name="AutoShape 5"/>
            <p:cNvSpPr>
              <a:spLocks noChangeArrowheads="1"/>
            </p:cNvSpPr>
            <p:nvPr/>
          </p:nvSpPr>
          <p:spPr bwMode="auto">
            <a:xfrm>
              <a:off x="622" y="2889"/>
              <a:ext cx="4562" cy="734"/>
            </a:xfrm>
            <a:prstGeom prst="roundRect">
              <a:avLst>
                <a:gd name="adj" fmla="val 16667"/>
              </a:avLst>
            </a:prstGeom>
            <a:solidFill>
              <a:srgbClr val="CCFFCC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graphicFrame>
          <p:nvGraphicFramePr>
            <p:cNvPr id="19459" name="Object 1025"/>
            <p:cNvGraphicFramePr>
              <a:graphicFrameLocks noChangeAspect="1"/>
            </p:cNvGraphicFramePr>
            <p:nvPr/>
          </p:nvGraphicFramePr>
          <p:xfrm>
            <a:off x="712" y="3072"/>
            <a:ext cx="2244" cy="404"/>
          </p:xfrm>
          <a:graphic>
            <a:graphicData uri="http://schemas.openxmlformats.org/presentationml/2006/ole">
              <p:oleObj spid="_x0000_s19459" name="Równanie" r:id="rId10" imgW="1612800" imgH="291960" progId="Equation.3">
                <p:embed/>
              </p:oleObj>
            </a:graphicData>
          </a:graphic>
        </p:graphicFrame>
        <p:grpSp>
          <p:nvGrpSpPr>
            <p:cNvPr id="19475" name="Group 23"/>
            <p:cNvGrpSpPr>
              <a:grpSpLocks/>
            </p:cNvGrpSpPr>
            <p:nvPr/>
          </p:nvGrpSpPr>
          <p:grpSpPr bwMode="auto">
            <a:xfrm>
              <a:off x="3216" y="3114"/>
              <a:ext cx="1817" cy="298"/>
              <a:chOff x="3216" y="3114"/>
              <a:chExt cx="1817" cy="298"/>
            </a:xfrm>
          </p:grpSpPr>
          <p:sp>
            <p:nvSpPr>
              <p:cNvPr id="19476" name="Rectangle 24"/>
              <p:cNvSpPr>
                <a:spLocks noChangeArrowheads="1"/>
              </p:cNvSpPr>
              <p:nvPr/>
            </p:nvSpPr>
            <p:spPr bwMode="auto">
              <a:xfrm>
                <a:off x="3216" y="3154"/>
                <a:ext cx="122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pl-PL" sz="2000">
                    <a:solidFill>
                      <a:srgbClr val="17048A"/>
                    </a:solidFill>
                    <a:latin typeface="Comic Sans MS" pitchFamily="66" charset="0"/>
                  </a:rPr>
                  <a:t>dla dowolnych  </a:t>
                </a:r>
                <a:endParaRPr lang="en-GB" sz="2000">
                  <a:solidFill>
                    <a:srgbClr val="17048A"/>
                  </a:solidFill>
                  <a:latin typeface="Comic Sans MS" pitchFamily="66" charset="0"/>
                </a:endParaRPr>
              </a:p>
            </p:txBody>
          </p:sp>
          <p:graphicFrame>
            <p:nvGraphicFramePr>
              <p:cNvPr id="19460" name="Object 1026"/>
              <p:cNvGraphicFramePr>
                <a:graphicFrameLocks noChangeAspect="1"/>
              </p:cNvGraphicFramePr>
              <p:nvPr/>
            </p:nvGraphicFramePr>
            <p:xfrm>
              <a:off x="4351" y="3114"/>
              <a:ext cx="682" cy="298"/>
            </p:xfrm>
            <a:graphic>
              <a:graphicData uri="http://schemas.openxmlformats.org/presentationml/2006/ole">
                <p:oleObj spid="_x0000_s19460" name="Równanie" r:id="rId11" imgW="495000" imgH="203040" progId="Equation.3">
                  <p:embed/>
                </p:oleObj>
              </a:graphicData>
            </a:graphic>
          </p:graphicFrame>
        </p:grpSp>
      </p:grpSp>
      <p:sp>
        <p:nvSpPr>
          <p:cNvPr id="19472" name="Rectangle 26"/>
          <p:cNvSpPr>
            <a:spLocks noChangeArrowheads="1"/>
          </p:cNvSpPr>
          <p:nvPr/>
        </p:nvSpPr>
        <p:spPr bwMode="auto">
          <a:xfrm>
            <a:off x="493713" y="57642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800" b="1">
                <a:solidFill>
                  <a:srgbClr val="17048A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Warunek wystarczający dla minimum silnego </a:t>
            </a:r>
            <a:endParaRPr lang="en-GB" sz="2000" b="1">
              <a:solidFill>
                <a:srgbClr val="17048A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9473" name="Rectangle 27"/>
          <p:cNvSpPr>
            <a:spLocks noChangeArrowheads="1"/>
          </p:cNvSpPr>
          <p:nvPr/>
        </p:nvSpPr>
        <p:spPr bwMode="auto">
          <a:xfrm>
            <a:off x="5984875" y="309563"/>
            <a:ext cx="15414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Optymalność</a:t>
            </a:r>
            <a:endParaRPr lang="pl-PL" sz="1800">
              <a:solidFill>
                <a:srgbClr val="003399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7" name="Group 5"/>
          <p:cNvGrpSpPr>
            <a:grpSpLocks/>
          </p:cNvGrpSpPr>
          <p:nvPr/>
        </p:nvGrpSpPr>
        <p:grpSpPr bwMode="auto">
          <a:xfrm>
            <a:off x="530225" y="755650"/>
            <a:ext cx="8043863" cy="822325"/>
            <a:chOff x="343" y="347"/>
            <a:chExt cx="5067" cy="518"/>
          </a:xfrm>
        </p:grpSpPr>
        <p:sp>
          <p:nvSpPr>
            <p:cNvPr id="311302" name="Rectangle 6"/>
            <p:cNvSpPr>
              <a:spLocks noChangeArrowheads="1"/>
            </p:cNvSpPr>
            <p:nvPr/>
          </p:nvSpPr>
          <p:spPr bwMode="auto">
            <a:xfrm>
              <a:off x="343" y="347"/>
              <a:ext cx="5067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>
                <a:lnSpc>
                  <a:spcPct val="120000"/>
                </a:lnSpc>
                <a:defRPr/>
              </a:pPr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Dodatnia określoność macierzy hessianu jest </a:t>
              </a:r>
              <a:r>
                <a:rPr lang="pl-PL" sz="2000">
                  <a:solidFill>
                    <a:srgbClr val="17048A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warunkiem wystarczającym</a:t>
              </a:r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 drugiego rzędu istnienia minimum silnego w </a:t>
              </a:r>
            </a:p>
          </p:txBody>
        </p:sp>
        <p:graphicFrame>
          <p:nvGraphicFramePr>
            <p:cNvPr id="20486" name="Object 2052"/>
            <p:cNvGraphicFramePr>
              <a:graphicFrameLocks noChangeAspect="1"/>
            </p:cNvGraphicFramePr>
            <p:nvPr/>
          </p:nvGraphicFramePr>
          <p:xfrm>
            <a:off x="4872" y="518"/>
            <a:ext cx="262" cy="298"/>
          </p:xfrm>
          <a:graphic>
            <a:graphicData uri="http://schemas.openxmlformats.org/presentationml/2006/ole">
              <p:oleObj spid="_x0000_s20486" name="Równanie" r:id="rId4" imgW="190440" imgH="203040" progId="Equation.3">
                <p:embed/>
              </p:oleObj>
            </a:graphicData>
          </a:graphic>
        </p:graphicFrame>
      </p:grpSp>
      <p:grpSp>
        <p:nvGrpSpPr>
          <p:cNvPr id="20488" name="Group 26"/>
          <p:cNvGrpSpPr>
            <a:grpSpLocks/>
          </p:cNvGrpSpPr>
          <p:nvPr/>
        </p:nvGrpSpPr>
        <p:grpSpPr bwMode="auto">
          <a:xfrm>
            <a:off x="447675" y="1652588"/>
            <a:ext cx="8042275" cy="1190625"/>
            <a:chOff x="282" y="1041"/>
            <a:chExt cx="5066" cy="750"/>
          </a:xfrm>
        </p:grpSpPr>
        <p:sp>
          <p:nvSpPr>
            <p:cNvPr id="20498" name="Rectangle 9"/>
            <p:cNvSpPr>
              <a:spLocks noChangeArrowheads="1"/>
            </p:cNvSpPr>
            <p:nvPr/>
          </p:nvSpPr>
          <p:spPr bwMode="auto">
            <a:xfrm>
              <a:off x="282" y="1316"/>
              <a:ext cx="506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mimo, że składnik drugiego rzędu w szeregu Taylor’a wynosi zero,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sp>
          <p:nvSpPr>
            <p:cNvPr id="20499" name="Rectangle 10"/>
            <p:cNvSpPr>
              <a:spLocks noChangeArrowheads="1"/>
            </p:cNvSpPr>
            <p:nvPr/>
          </p:nvSpPr>
          <p:spPr bwMode="auto">
            <a:xfrm>
              <a:off x="4148" y="1098"/>
              <a:ext cx="104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może istnieć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sp>
          <p:nvSpPr>
            <p:cNvPr id="20500" name="Rectangle 11"/>
            <p:cNvSpPr>
              <a:spLocks noChangeArrowheads="1"/>
            </p:cNvSpPr>
            <p:nvPr/>
          </p:nvSpPr>
          <p:spPr bwMode="auto">
            <a:xfrm>
              <a:off x="282" y="1082"/>
              <a:ext cx="36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Nie jest to warunek konieczny. Minimum silne w  </a:t>
              </a:r>
            </a:p>
          </p:txBody>
        </p:sp>
        <p:graphicFrame>
          <p:nvGraphicFramePr>
            <p:cNvPr id="20485" name="Object 2051"/>
            <p:cNvGraphicFramePr>
              <a:graphicFrameLocks noChangeAspect="1"/>
            </p:cNvGraphicFramePr>
            <p:nvPr/>
          </p:nvGraphicFramePr>
          <p:xfrm>
            <a:off x="3881" y="1041"/>
            <a:ext cx="262" cy="298"/>
          </p:xfrm>
          <a:graphic>
            <a:graphicData uri="http://schemas.openxmlformats.org/presentationml/2006/ole">
              <p:oleObj spid="_x0000_s20485" name="Równanie" r:id="rId5" imgW="190440" imgH="203040" progId="Equation.3">
                <p:embed/>
              </p:oleObj>
            </a:graphicData>
          </a:graphic>
        </p:graphicFrame>
        <p:sp>
          <p:nvSpPr>
            <p:cNvPr id="20501" name="Rectangle 13"/>
            <p:cNvSpPr>
              <a:spLocks noChangeArrowheads="1"/>
            </p:cNvSpPr>
            <p:nvPr/>
          </p:nvSpPr>
          <p:spPr bwMode="auto">
            <a:xfrm>
              <a:off x="286" y="1541"/>
              <a:ext cx="32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ale składnik trzeciego rzędu jest dodatni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0489" name="Group 27"/>
          <p:cNvGrpSpPr>
            <a:grpSpLocks/>
          </p:cNvGrpSpPr>
          <p:nvPr/>
        </p:nvGrpSpPr>
        <p:grpSpPr bwMode="auto">
          <a:xfrm>
            <a:off x="423863" y="2892425"/>
            <a:ext cx="7553325" cy="1263650"/>
            <a:chOff x="267" y="1822"/>
            <a:chExt cx="4758" cy="796"/>
          </a:xfrm>
        </p:grpSpPr>
        <p:sp>
          <p:nvSpPr>
            <p:cNvPr id="20495" name="Rectangle 15"/>
            <p:cNvSpPr>
              <a:spLocks noChangeArrowheads="1"/>
            </p:cNvSpPr>
            <p:nvPr/>
          </p:nvSpPr>
          <p:spPr bwMode="auto">
            <a:xfrm>
              <a:off x="267" y="1867"/>
              <a:ext cx="42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Dodatnia półokreśloność macierzy hessianu funkcjonału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sp>
          <p:nvSpPr>
            <p:cNvPr id="311312" name="Rectangle 16"/>
            <p:cNvSpPr>
              <a:spLocks noChangeArrowheads="1"/>
            </p:cNvSpPr>
            <p:nvPr/>
          </p:nvSpPr>
          <p:spPr bwMode="auto">
            <a:xfrm>
              <a:off x="273" y="2132"/>
              <a:ext cx="47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>
                <a:defRPr/>
              </a:pPr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jest </a:t>
              </a:r>
              <a:r>
                <a:rPr lang="pl-PL" sz="2000">
                  <a:solidFill>
                    <a:srgbClr val="17048A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warunkiem koniecznym drugiego rzędu</a:t>
              </a:r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 silnego lub słabego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sp>
          <p:nvSpPr>
            <p:cNvPr id="20497" name="Rectangle 17"/>
            <p:cNvSpPr>
              <a:spLocks noChangeArrowheads="1"/>
            </p:cNvSpPr>
            <p:nvPr/>
          </p:nvSpPr>
          <p:spPr bwMode="auto">
            <a:xfrm>
              <a:off x="296" y="2368"/>
              <a:ext cx="8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minimum 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20484" name="Object 2050"/>
            <p:cNvGraphicFramePr>
              <a:graphicFrameLocks noChangeAspect="1"/>
            </p:cNvGraphicFramePr>
            <p:nvPr/>
          </p:nvGraphicFramePr>
          <p:xfrm>
            <a:off x="4533" y="1822"/>
            <a:ext cx="490" cy="317"/>
          </p:xfrm>
          <a:graphic>
            <a:graphicData uri="http://schemas.openxmlformats.org/presentationml/2006/ole">
              <p:oleObj spid="_x0000_s20484" name="Równanie" r:id="rId6" imgW="355320" imgH="215640" progId="Equation.3">
                <p:embed/>
              </p:oleObj>
            </a:graphicData>
          </a:graphic>
        </p:graphicFrame>
      </p:grpSp>
      <p:grpSp>
        <p:nvGrpSpPr>
          <p:cNvPr id="20490" name="Group 19"/>
          <p:cNvGrpSpPr>
            <a:grpSpLocks/>
          </p:cNvGrpSpPr>
          <p:nvPr/>
        </p:nvGrpSpPr>
        <p:grpSpPr bwMode="auto">
          <a:xfrm>
            <a:off x="766763" y="4244975"/>
            <a:ext cx="7242175" cy="1165225"/>
            <a:chOff x="492" y="2545"/>
            <a:chExt cx="4562" cy="734"/>
          </a:xfrm>
        </p:grpSpPr>
        <p:sp>
          <p:nvSpPr>
            <p:cNvPr id="20493" name="AutoShape 20"/>
            <p:cNvSpPr>
              <a:spLocks noChangeArrowheads="1"/>
            </p:cNvSpPr>
            <p:nvPr/>
          </p:nvSpPr>
          <p:spPr bwMode="auto">
            <a:xfrm>
              <a:off x="492" y="2545"/>
              <a:ext cx="4562" cy="734"/>
            </a:xfrm>
            <a:prstGeom prst="roundRect">
              <a:avLst>
                <a:gd name="adj" fmla="val 16667"/>
              </a:avLst>
            </a:prstGeom>
            <a:solidFill>
              <a:srgbClr val="CCFFCC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graphicFrame>
          <p:nvGraphicFramePr>
            <p:cNvPr id="20482" name="Object 2048"/>
            <p:cNvGraphicFramePr>
              <a:graphicFrameLocks noChangeAspect="1"/>
            </p:cNvGraphicFramePr>
            <p:nvPr/>
          </p:nvGraphicFramePr>
          <p:xfrm>
            <a:off x="702" y="2663"/>
            <a:ext cx="2244" cy="404"/>
          </p:xfrm>
          <a:graphic>
            <a:graphicData uri="http://schemas.openxmlformats.org/presentationml/2006/ole">
              <p:oleObj spid="_x0000_s20482" name="Równanie" r:id="rId7" imgW="1612800" imgH="291960" progId="Equation.3">
                <p:embed/>
              </p:oleObj>
            </a:graphicData>
          </a:graphic>
        </p:graphicFrame>
        <p:sp>
          <p:nvSpPr>
            <p:cNvPr id="20494" name="Rectangle 22"/>
            <p:cNvSpPr>
              <a:spLocks noChangeArrowheads="1"/>
            </p:cNvSpPr>
            <p:nvPr/>
          </p:nvSpPr>
          <p:spPr bwMode="auto">
            <a:xfrm>
              <a:off x="3077" y="2763"/>
              <a:ext cx="122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dla dowolnych</a:t>
              </a:r>
              <a:r>
                <a:rPr lang="pl-PL" sz="1800" b="1">
                  <a:solidFill>
                    <a:srgbClr val="17048A"/>
                  </a:solidFill>
                  <a:latin typeface="Tahoma" pitchFamily="34" charset="0"/>
                </a:rPr>
                <a:t>  </a:t>
              </a:r>
              <a:endParaRPr lang="en-GB" sz="1800" b="1">
                <a:solidFill>
                  <a:srgbClr val="17048A"/>
                </a:solidFill>
                <a:latin typeface="Tahoma" pitchFamily="34" charset="0"/>
              </a:endParaRPr>
            </a:p>
          </p:txBody>
        </p:sp>
        <p:graphicFrame>
          <p:nvGraphicFramePr>
            <p:cNvPr id="20483" name="Object 2049"/>
            <p:cNvGraphicFramePr>
              <a:graphicFrameLocks noChangeAspect="1"/>
            </p:cNvGraphicFramePr>
            <p:nvPr/>
          </p:nvGraphicFramePr>
          <p:xfrm>
            <a:off x="4202" y="2723"/>
            <a:ext cx="350" cy="298"/>
          </p:xfrm>
          <a:graphic>
            <a:graphicData uri="http://schemas.openxmlformats.org/presentationml/2006/ole">
              <p:oleObj spid="_x0000_s20483" name="Równanie" r:id="rId8" imgW="253800" imgH="203040" progId="Equation.3">
                <p:embed/>
              </p:oleObj>
            </a:graphicData>
          </a:graphic>
        </p:graphicFrame>
      </p:grpSp>
      <p:sp>
        <p:nvSpPr>
          <p:cNvPr id="20491" name="Rectangle 24"/>
          <p:cNvSpPr>
            <a:spLocks noChangeArrowheads="1"/>
          </p:cNvSpPr>
          <p:nvPr/>
        </p:nvSpPr>
        <p:spPr bwMode="auto">
          <a:xfrm>
            <a:off x="508000" y="5572125"/>
            <a:ext cx="7802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Warunek konieczny drugiego rzędu dla minimum silnego lub słabego</a:t>
            </a:r>
            <a:endParaRPr lang="en-GB" sz="2000" b="1">
              <a:solidFill>
                <a:srgbClr val="17048A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0492" name="Rectangle 25"/>
          <p:cNvSpPr>
            <a:spLocks noChangeArrowheads="1"/>
          </p:cNvSpPr>
          <p:nvPr/>
        </p:nvSpPr>
        <p:spPr bwMode="auto">
          <a:xfrm>
            <a:off x="5984875" y="309563"/>
            <a:ext cx="15414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Optymalność</a:t>
            </a:r>
            <a:endParaRPr lang="pl-PL" sz="1800">
              <a:solidFill>
                <a:srgbClr val="003399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774700" y="1049338"/>
            <a:ext cx="1446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Przykład: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21506" name="Object 0"/>
          <p:cNvGraphicFramePr>
            <a:graphicFrameLocks noChangeAspect="1"/>
          </p:cNvGraphicFramePr>
          <p:nvPr/>
        </p:nvGraphicFramePr>
        <p:xfrm>
          <a:off x="2406650" y="1154113"/>
          <a:ext cx="2139950" cy="525462"/>
        </p:xfrm>
        <a:graphic>
          <a:graphicData uri="http://schemas.openxmlformats.org/presentationml/2006/ole">
            <p:oleObj spid="_x0000_s21506" name="Równanie" r:id="rId4" imgW="927000" imgH="228600" progId="Equation.3">
              <p:embed/>
            </p:oleObj>
          </a:graphicData>
        </a:graphic>
      </p:graphicFrame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706438" y="1687513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Warunek punkt stacjonarnego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21507" name="Object 1"/>
          <p:cNvGraphicFramePr>
            <a:graphicFrameLocks noChangeAspect="1"/>
          </p:cNvGraphicFramePr>
          <p:nvPr/>
        </p:nvGraphicFramePr>
        <p:xfrm>
          <a:off x="3194050" y="1901825"/>
          <a:ext cx="2755900" cy="1050925"/>
        </p:xfrm>
        <a:graphic>
          <a:graphicData uri="http://schemas.openxmlformats.org/presentationml/2006/ole">
            <p:oleObj spid="_x0000_s21507" name="Równanie" r:id="rId5" imgW="1193760" imgH="457200" progId="Equation.3">
              <p:embed/>
            </p:oleObj>
          </a:graphicData>
        </a:graphic>
      </p:graphicFrame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593725" y="2771775"/>
            <a:ext cx="3451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Punkt stacjonarny - jedyny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21508" name="Object 2"/>
          <p:cNvGraphicFramePr>
            <a:graphicFrameLocks noChangeAspect="1"/>
          </p:cNvGraphicFramePr>
          <p:nvPr/>
        </p:nvGraphicFramePr>
        <p:xfrm>
          <a:off x="3590925" y="3155950"/>
          <a:ext cx="942975" cy="473075"/>
        </p:xfrm>
        <a:graphic>
          <a:graphicData uri="http://schemas.openxmlformats.org/presentationml/2006/ole">
            <p:oleObj spid="_x0000_s21508" name="Równanie" r:id="rId6" imgW="431640" imgH="203040" progId="Equation.3">
              <p:embed/>
            </p:oleObj>
          </a:graphicData>
        </a:graphic>
      </p:graphicFrame>
      <p:sp>
        <p:nvSpPr>
          <p:cNvPr id="21513" name="Rectangle 10"/>
          <p:cNvSpPr>
            <a:spLocks noChangeArrowheads="1"/>
          </p:cNvSpPr>
          <p:nvPr/>
        </p:nvSpPr>
        <p:spPr bwMode="auto">
          <a:xfrm>
            <a:off x="549275" y="3698875"/>
            <a:ext cx="482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Sprawdzenie warunków rzędu drugiego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21509" name="Object 3"/>
          <p:cNvGraphicFramePr>
            <a:graphicFrameLocks noChangeAspect="1"/>
          </p:cNvGraphicFramePr>
          <p:nvPr/>
        </p:nvGraphicFramePr>
        <p:xfrm>
          <a:off x="219075" y="4198938"/>
          <a:ext cx="8415338" cy="2012950"/>
        </p:xfrm>
        <a:graphic>
          <a:graphicData uri="http://schemas.openxmlformats.org/presentationml/2006/ole">
            <p:oleObj spid="_x0000_s21509" name="Równanie" r:id="rId7" imgW="3644640" imgH="876240" progId="Equation.3">
              <p:embed/>
            </p:oleObj>
          </a:graphicData>
        </a:graphic>
      </p:graphicFrame>
      <p:sp>
        <p:nvSpPr>
          <p:cNvPr id="21514" name="Rectangle 12"/>
          <p:cNvSpPr>
            <a:spLocks noChangeArrowheads="1"/>
          </p:cNvSpPr>
          <p:nvPr/>
        </p:nvSpPr>
        <p:spPr bwMode="auto">
          <a:xfrm>
            <a:off x="5984875" y="309563"/>
            <a:ext cx="15414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Optymalność</a:t>
            </a:r>
            <a:endParaRPr lang="pl-PL" sz="1800">
              <a:solidFill>
                <a:srgbClr val="003399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0"/>
          <p:cNvSpPr>
            <a:spLocks noChangeArrowheads="1"/>
          </p:cNvSpPr>
          <p:nvPr/>
        </p:nvSpPr>
        <p:spPr bwMode="auto">
          <a:xfrm>
            <a:off x="5984875" y="309563"/>
            <a:ext cx="15414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Optymalność</a:t>
            </a:r>
            <a:endParaRPr lang="pl-PL" sz="1800">
              <a:solidFill>
                <a:srgbClr val="003399"/>
              </a:solidFill>
              <a:latin typeface="Comic Sans MS" pitchFamily="66" charset="0"/>
              <a:cs typeface="Times New Roman" pitchFamily="18" charset="0"/>
            </a:endParaRPr>
          </a:p>
        </p:txBody>
      </p:sp>
      <p:graphicFrame>
        <p:nvGraphicFramePr>
          <p:cNvPr id="22530" name="Object 11"/>
          <p:cNvGraphicFramePr>
            <a:graphicFrameLocks noChangeAspect="1"/>
          </p:cNvGraphicFramePr>
          <p:nvPr/>
        </p:nvGraphicFramePr>
        <p:xfrm>
          <a:off x="76200" y="887413"/>
          <a:ext cx="9090025" cy="1633537"/>
        </p:xfrm>
        <a:graphic>
          <a:graphicData uri="http://schemas.openxmlformats.org/presentationml/2006/ole">
            <p:oleObj spid="_x0000_s22530" name="Równanie" r:id="rId4" imgW="3936960" imgH="711000" progId="Equation.3">
              <p:embed/>
            </p:oleObj>
          </a:graphicData>
        </a:graphic>
      </p:graphicFrame>
      <p:sp>
        <p:nvSpPr>
          <p:cNvPr id="22532" name="Rectangle 12"/>
          <p:cNvSpPr>
            <a:spLocks noChangeArrowheads="1"/>
          </p:cNvSpPr>
          <p:nvPr/>
        </p:nvSpPr>
        <p:spPr bwMode="auto">
          <a:xfrm>
            <a:off x="2281238" y="2392363"/>
            <a:ext cx="57229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Macierz hessianu jest dodatnio określona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22533" name="Rectangle 13"/>
          <p:cNvSpPr>
            <a:spLocks noChangeArrowheads="1"/>
          </p:cNvSpPr>
          <p:nvPr/>
        </p:nvSpPr>
        <p:spPr bwMode="auto">
          <a:xfrm>
            <a:off x="476250" y="3484563"/>
            <a:ext cx="8129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O oparciu o warunki pierwszego i drugiego rzędu możemy stwierdzić, że punkt stacjonarny jest minimum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5984875" y="309563"/>
            <a:ext cx="15414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Optymalność</a:t>
            </a:r>
            <a:endParaRPr lang="pl-PL" sz="1800">
              <a:solidFill>
                <a:srgbClr val="003399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11150" y="1651000"/>
            <a:ext cx="85105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b="1">
                <a:solidFill>
                  <a:srgbClr val="0033CC"/>
                </a:solidFill>
                <a:latin typeface="Comic Sans MS" pitchFamily="66" charset="0"/>
              </a:rPr>
              <a:t>Warunki określoności macierzy hessianu można badać przez sprawdzenie wartości własnych tej macierzy</a:t>
            </a:r>
            <a:endParaRPr lang="en-GB" b="1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329732" name="Rectangle 4"/>
          <p:cNvSpPr>
            <a:spLocks noChangeArrowheads="1"/>
          </p:cNvSpPr>
          <p:nvPr/>
        </p:nvSpPr>
        <p:spPr bwMode="auto">
          <a:xfrm>
            <a:off x="941388" y="2705100"/>
            <a:ext cx="71866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Macierz hessianu jest dodatnio okre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ś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lona, je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ż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eli wszystkie jej warto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ś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ci w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ł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asne s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ą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 dodatnie</a:t>
            </a:r>
            <a:r>
              <a:rPr lang="pl-PL" sz="1800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endParaRPr lang="en-GB" sz="1800" b="1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29733" name="Rectangle 5"/>
          <p:cNvSpPr>
            <a:spLocks noChangeArrowheads="1"/>
          </p:cNvSpPr>
          <p:nvPr/>
        </p:nvSpPr>
        <p:spPr bwMode="auto">
          <a:xfrm>
            <a:off x="915988" y="4478338"/>
            <a:ext cx="72120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Macierz hessianu jest dodatnio pó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ł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okre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ś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lona, je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ż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eli wszystkie jej warto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ś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ci w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ł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asne s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ą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 nieujemne</a:t>
            </a:r>
            <a:r>
              <a:rPr lang="pl-PL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endParaRPr lang="en-GB" b="1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2"/>
          <p:cNvSpPr>
            <a:spLocks noChangeArrowheads="1"/>
          </p:cNvSpPr>
          <p:nvPr/>
        </p:nvSpPr>
        <p:spPr bwMode="auto">
          <a:xfrm>
            <a:off x="5984875" y="309563"/>
            <a:ext cx="15414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Optymalność</a:t>
            </a:r>
            <a:endParaRPr lang="pl-PL" sz="1800">
              <a:solidFill>
                <a:srgbClr val="003399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3559" name="Rectangle 3"/>
          <p:cNvSpPr>
            <a:spLocks noChangeArrowheads="1"/>
          </p:cNvSpPr>
          <p:nvPr/>
        </p:nvSpPr>
        <p:spPr bwMode="auto">
          <a:xfrm>
            <a:off x="720725" y="639763"/>
            <a:ext cx="1446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Przykład: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23554" name="Object 0"/>
          <p:cNvGraphicFramePr>
            <a:graphicFrameLocks noChangeAspect="1"/>
          </p:cNvGraphicFramePr>
          <p:nvPr/>
        </p:nvGraphicFramePr>
        <p:xfrm>
          <a:off x="2219325" y="1044575"/>
          <a:ext cx="4016375" cy="525463"/>
        </p:xfrm>
        <a:graphic>
          <a:graphicData uri="http://schemas.openxmlformats.org/presentationml/2006/ole">
            <p:oleObj spid="_x0000_s23554" name="Równanie" r:id="rId4" imgW="1739880" imgH="228600" progId="Equation.3">
              <p:embed/>
            </p:oleObj>
          </a:graphicData>
        </a:graphic>
      </p:graphicFrame>
      <p:graphicFrame>
        <p:nvGraphicFramePr>
          <p:cNvPr id="23555" name="Object 1"/>
          <p:cNvGraphicFramePr>
            <a:graphicFrameLocks noChangeAspect="1"/>
          </p:cNvGraphicFramePr>
          <p:nvPr/>
        </p:nvGraphicFramePr>
        <p:xfrm>
          <a:off x="712788" y="2135188"/>
          <a:ext cx="4279900" cy="1050925"/>
        </p:xfrm>
        <a:graphic>
          <a:graphicData uri="http://schemas.openxmlformats.org/presentationml/2006/ole">
            <p:oleObj spid="_x0000_s23555" name="Równanie" r:id="rId5" imgW="1854000" imgH="457200" progId="Equation.3">
              <p:embed/>
            </p:oleObj>
          </a:graphicData>
        </a:graphic>
      </p:graphicFrame>
      <p:sp>
        <p:nvSpPr>
          <p:cNvPr id="23560" name="Rectangle 33"/>
          <p:cNvSpPr>
            <a:spLocks noChangeArrowheads="1"/>
          </p:cNvSpPr>
          <p:nvPr/>
        </p:nvSpPr>
        <p:spPr bwMode="auto">
          <a:xfrm>
            <a:off x="666750" y="1674813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Warunek punkt stacjonarnego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23561" name="AutoShape 34"/>
          <p:cNvSpPr>
            <a:spLocks noChangeArrowheads="1"/>
          </p:cNvSpPr>
          <p:nvPr/>
        </p:nvSpPr>
        <p:spPr bwMode="auto">
          <a:xfrm>
            <a:off x="5214938" y="2443163"/>
            <a:ext cx="763587" cy="436562"/>
          </a:xfrm>
          <a:prstGeom prst="rightArrow">
            <a:avLst>
              <a:gd name="adj1" fmla="val 50000"/>
              <a:gd name="adj2" fmla="val 43727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graphicFrame>
        <p:nvGraphicFramePr>
          <p:cNvPr id="23556" name="Object 2"/>
          <p:cNvGraphicFramePr>
            <a:graphicFrameLocks noChangeAspect="1"/>
          </p:cNvGraphicFramePr>
          <p:nvPr/>
        </p:nvGraphicFramePr>
        <p:xfrm>
          <a:off x="6384925" y="2163763"/>
          <a:ext cx="1470025" cy="1063625"/>
        </p:xfrm>
        <a:graphic>
          <a:graphicData uri="http://schemas.openxmlformats.org/presentationml/2006/ole">
            <p:oleObj spid="_x0000_s23556" name="Równanie" r:id="rId6" imgW="672840" imgH="457200" progId="Equation.3">
              <p:embed/>
            </p:oleObj>
          </a:graphicData>
        </a:graphic>
      </p:graphicFrame>
      <p:sp>
        <p:nvSpPr>
          <p:cNvPr id="23562" name="Rectangle 36"/>
          <p:cNvSpPr>
            <a:spLocks noChangeArrowheads="1"/>
          </p:cNvSpPr>
          <p:nvPr/>
        </p:nvSpPr>
        <p:spPr bwMode="auto">
          <a:xfrm>
            <a:off x="5356225" y="1693863"/>
            <a:ext cx="3451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Punkt stacjonarny - jedyny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23563" name="Rectangle 37"/>
          <p:cNvSpPr>
            <a:spLocks noChangeArrowheads="1"/>
          </p:cNvSpPr>
          <p:nvPr/>
        </p:nvSpPr>
        <p:spPr bwMode="auto">
          <a:xfrm>
            <a:off x="400050" y="3386138"/>
            <a:ext cx="482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Sprawdzenie warunków rzędu drugiego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23557" name="Object 3"/>
          <p:cNvGraphicFramePr>
            <a:graphicFrameLocks noChangeAspect="1"/>
          </p:cNvGraphicFramePr>
          <p:nvPr/>
        </p:nvGraphicFramePr>
        <p:xfrm>
          <a:off x="381000" y="4060825"/>
          <a:ext cx="8091488" cy="2070100"/>
        </p:xfrm>
        <a:graphic>
          <a:graphicData uri="http://schemas.openxmlformats.org/presentationml/2006/ole">
            <p:oleObj spid="_x0000_s23557" name="Równanie" r:id="rId7" imgW="3504960" imgH="901440" progId="Equation.3">
              <p:embed/>
            </p:oleObj>
          </a:graphicData>
        </a:graphic>
      </p:graphicFrame>
    </p:spTree>
  </p:cSld>
  <p:clrMapOvr>
    <a:masterClrMapping/>
  </p:clrMapOvr>
  <p:transition>
    <p:pull dir="r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5984875" y="309563"/>
            <a:ext cx="15414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Optymalność</a:t>
            </a:r>
            <a:endParaRPr lang="pl-PL" sz="1800">
              <a:solidFill>
                <a:srgbClr val="003399"/>
              </a:solidFill>
              <a:latin typeface="Comic Sans MS" pitchFamily="66" charset="0"/>
              <a:cs typeface="Times New Roman" pitchFamily="18" charset="0"/>
            </a:endParaRPr>
          </a:p>
        </p:txBody>
      </p:sp>
      <p:graphicFrame>
        <p:nvGraphicFramePr>
          <p:cNvPr id="24578" name="Object 3"/>
          <p:cNvGraphicFramePr>
            <a:graphicFrameLocks noChangeAspect="1"/>
          </p:cNvGraphicFramePr>
          <p:nvPr/>
        </p:nvGraphicFramePr>
        <p:xfrm>
          <a:off x="1284288" y="1641475"/>
          <a:ext cx="6508750" cy="3208338"/>
        </p:xfrm>
        <a:graphic>
          <a:graphicData uri="http://schemas.openxmlformats.org/presentationml/2006/ole">
            <p:oleObj spid="_x0000_s24578" name="Równanie" r:id="rId4" imgW="2819160" imgH="1396800" progId="Equation.3">
              <p:embed/>
            </p:oleObj>
          </a:graphicData>
        </a:graphic>
      </p:graphicFrame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82625" y="781050"/>
            <a:ext cx="6775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Pozyskanie informacji o określoności macierzy hessianu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857375" y="5299075"/>
            <a:ext cx="65008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Nie można stwierdzić czy macierz hessianu jest dodatnio określona lub dodatnio półokreślona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ChangeArrowheads="1"/>
          </p:cNvSpPr>
          <p:nvPr/>
        </p:nvSpPr>
        <p:spPr bwMode="auto">
          <a:xfrm>
            <a:off x="5984875" y="309563"/>
            <a:ext cx="15414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Optymalność</a:t>
            </a:r>
            <a:endParaRPr lang="pl-PL" sz="1800">
              <a:solidFill>
                <a:srgbClr val="003399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5605" name="Rectangle 10"/>
          <p:cNvSpPr>
            <a:spLocks noChangeArrowheads="1"/>
          </p:cNvSpPr>
          <p:nvPr/>
        </p:nvSpPr>
        <p:spPr bwMode="auto">
          <a:xfrm>
            <a:off x="479425" y="666750"/>
            <a:ext cx="3409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CC"/>
                </a:solidFill>
                <a:latin typeface="Comic Sans MS" pitchFamily="66" charset="0"/>
              </a:rPr>
              <a:t>Wartości własne hessianu</a:t>
            </a:r>
            <a:endParaRPr lang="en-GB" sz="2000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25602" name="Object 11"/>
          <p:cNvGraphicFramePr>
            <a:graphicFrameLocks noChangeAspect="1"/>
          </p:cNvGraphicFramePr>
          <p:nvPr/>
        </p:nvGraphicFramePr>
        <p:xfrm>
          <a:off x="804863" y="1193800"/>
          <a:ext cx="7158037" cy="1517650"/>
        </p:xfrm>
        <a:graphic>
          <a:graphicData uri="http://schemas.openxmlformats.org/presentationml/2006/ole">
            <p:oleObj spid="_x0000_s25602" name="Równanie" r:id="rId4" imgW="3098520" imgH="660240" progId="Equation.3">
              <p:embed/>
            </p:oleObj>
          </a:graphicData>
        </a:graphic>
      </p:graphicFrame>
      <p:graphicFrame>
        <p:nvGraphicFramePr>
          <p:cNvPr id="25603" name="Object 12"/>
          <p:cNvGraphicFramePr>
            <a:graphicFrameLocks noChangeAspect="1"/>
          </p:cNvGraphicFramePr>
          <p:nvPr/>
        </p:nvGraphicFramePr>
        <p:xfrm>
          <a:off x="441325" y="3267075"/>
          <a:ext cx="8269288" cy="1925638"/>
        </p:xfrm>
        <a:graphic>
          <a:graphicData uri="http://schemas.openxmlformats.org/presentationml/2006/ole">
            <p:oleObj spid="_x0000_s25603" name="Równanie" r:id="rId5" imgW="3746160" imgH="876240" progId="Equation.3">
              <p:embed/>
            </p:oleObj>
          </a:graphicData>
        </a:graphic>
      </p:graphicFrame>
    </p:spTree>
  </p:cSld>
  <p:clrMapOvr>
    <a:masterClrMapping/>
  </p:clrMapOvr>
  <p:transition>
    <p:pull dir="r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5984875" y="309563"/>
            <a:ext cx="15414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Optymalność</a:t>
            </a:r>
            <a:endParaRPr lang="pl-PL" sz="1800">
              <a:solidFill>
                <a:srgbClr val="003399"/>
              </a:solidFill>
              <a:latin typeface="Comic Sans MS" pitchFamily="66" charset="0"/>
              <a:cs typeface="Times New Roman" pitchFamily="18" charset="0"/>
            </a:endParaRPr>
          </a:p>
        </p:txBody>
      </p:sp>
      <p:graphicFrame>
        <p:nvGraphicFramePr>
          <p:cNvPr id="26626" name="Object 3"/>
          <p:cNvGraphicFramePr>
            <a:graphicFrameLocks noChangeAspect="1"/>
          </p:cNvGraphicFramePr>
          <p:nvPr/>
        </p:nvGraphicFramePr>
        <p:xfrm>
          <a:off x="1557338" y="1497013"/>
          <a:ext cx="5772150" cy="649287"/>
        </p:xfrm>
        <a:graphic>
          <a:graphicData uri="http://schemas.openxmlformats.org/presentationml/2006/ole">
            <p:oleObj spid="_x0000_s26626" name="Równanie" r:id="rId4" imgW="1904760" imgH="215640" progId="Equation.3">
              <p:embed/>
            </p:oleObj>
          </a:graphicData>
        </a:graphic>
      </p:graphicFrame>
      <p:sp>
        <p:nvSpPr>
          <p:cNvPr id="26629" name="AutoShape 4"/>
          <p:cNvSpPr>
            <a:spLocks noChangeArrowheads="1"/>
          </p:cNvSpPr>
          <p:nvPr/>
        </p:nvSpPr>
        <p:spPr bwMode="auto">
          <a:xfrm>
            <a:off x="3117850" y="2347913"/>
            <a:ext cx="2565400" cy="6778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grpSp>
        <p:nvGrpSpPr>
          <p:cNvPr id="26630" name="Group 5"/>
          <p:cNvGrpSpPr>
            <a:grpSpLocks/>
          </p:cNvGrpSpPr>
          <p:nvPr/>
        </p:nvGrpSpPr>
        <p:grpSpPr bwMode="auto">
          <a:xfrm>
            <a:off x="2305050" y="3271838"/>
            <a:ext cx="3619500" cy="1063625"/>
            <a:chOff x="1429" y="2654"/>
            <a:chExt cx="2280" cy="670"/>
          </a:xfrm>
        </p:grpSpPr>
        <p:sp>
          <p:nvSpPr>
            <p:cNvPr id="26631" name="Rectangle 6"/>
            <p:cNvSpPr>
              <a:spLocks noChangeArrowheads="1"/>
            </p:cNvSpPr>
            <p:nvPr/>
          </p:nvSpPr>
          <p:spPr bwMode="auto">
            <a:xfrm>
              <a:off x="1429" y="2862"/>
              <a:ext cx="13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 b="1">
                  <a:solidFill>
                    <a:srgbClr val="0033CC"/>
                  </a:solidFill>
                  <a:latin typeface="Comic Sans MS" pitchFamily="66" charset="0"/>
                </a:rPr>
                <a:t>Minimum silne w </a:t>
              </a:r>
              <a:endParaRPr lang="en-GB" sz="2000" b="1">
                <a:solidFill>
                  <a:srgbClr val="0033CC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26627" name="Object 7"/>
            <p:cNvGraphicFramePr>
              <a:graphicFrameLocks noChangeAspect="1"/>
            </p:cNvGraphicFramePr>
            <p:nvPr/>
          </p:nvGraphicFramePr>
          <p:xfrm>
            <a:off x="2783" y="2654"/>
            <a:ext cx="926" cy="670"/>
          </p:xfrm>
          <a:graphic>
            <a:graphicData uri="http://schemas.openxmlformats.org/presentationml/2006/ole">
              <p:oleObj spid="_x0000_s26627" name="Równanie" r:id="rId5" imgW="672840" imgH="457200" progId="Equation.3">
                <p:embed/>
              </p:oleObj>
            </a:graphicData>
          </a:graphic>
        </p:graphicFrame>
      </p:grpSp>
    </p:spTree>
  </p:cSld>
  <p:clrMapOvr>
    <a:masterClrMapping/>
  </p:clrMapOvr>
  <p:transition>
    <p:pull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52425" y="1063625"/>
            <a:ext cx="364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W najprostszym przypadku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: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232150" y="1643063"/>
          <a:ext cx="1911350" cy="479425"/>
        </p:xfrm>
        <a:graphic>
          <a:graphicData uri="http://schemas.openxmlformats.org/presentationml/2006/ole">
            <p:oleObj spid="_x0000_s2050" name="Równanie" r:id="rId4" imgW="685800" imgH="177480" progId="Equation.3">
              <p:embed/>
            </p:oleObj>
          </a:graphicData>
        </a:graphic>
      </p:graphicFrame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15913" y="2509838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Rozwini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ę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cie funkcjona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ł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u F w szereg Taylor’a w otoczeniu punktu x* ma posta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ć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:</a:t>
            </a:r>
            <a:endParaRPr lang="en-GB" sz="2000" b="1">
              <a:solidFill>
                <a:srgbClr val="17048A"/>
              </a:solidFill>
              <a:latin typeface="Comic Sans MS" pitchFamily="66" charset="0"/>
              <a:cs typeface="Times New Roman" pitchFamily="18" charset="0"/>
            </a:endParaRPr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1890713" y="3213100"/>
          <a:ext cx="5265737" cy="2981325"/>
        </p:xfrm>
        <a:graphic>
          <a:graphicData uri="http://schemas.openxmlformats.org/presentationml/2006/ole">
            <p:oleObj spid="_x0000_s2051" name="Równanie" r:id="rId5" imgW="2209680" imgH="1257120" progId="Equation.3">
              <p:embed/>
            </p:oleObj>
          </a:graphicData>
        </a:graphic>
      </p:graphicFrame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2054225" y="323850"/>
            <a:ext cx="451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rachunku ró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ż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niczkowego</a:t>
            </a:r>
          </a:p>
        </p:txBody>
      </p:sp>
    </p:spTree>
  </p:cSld>
  <p:clrMapOvr>
    <a:masterClrMapping/>
  </p:clrMapOvr>
  <p:transition>
    <p:pull dir="r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Rectangle 3"/>
          <p:cNvSpPr>
            <a:spLocks noChangeArrowheads="1"/>
          </p:cNvSpPr>
          <p:nvPr/>
        </p:nvSpPr>
        <p:spPr bwMode="auto">
          <a:xfrm>
            <a:off x="2697163" y="503238"/>
            <a:ext cx="3333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 b="1">
                <a:solidFill>
                  <a:srgbClr val="FF3300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Forma kwadratowa</a:t>
            </a:r>
            <a:endParaRPr lang="en-GB" sz="2000" b="1">
              <a:solidFill>
                <a:srgbClr val="17048A"/>
              </a:solidFill>
              <a:latin typeface="Comic Sans MS" pitchFamily="66" charset="0"/>
              <a:cs typeface="Times New Roman" pitchFamily="18" charset="0"/>
            </a:endParaRPr>
          </a:p>
        </p:txBody>
      </p:sp>
      <p:graphicFrame>
        <p:nvGraphicFramePr>
          <p:cNvPr id="27650" name="Object 0"/>
          <p:cNvGraphicFramePr>
            <a:graphicFrameLocks noChangeAspect="1"/>
          </p:cNvGraphicFramePr>
          <p:nvPr/>
        </p:nvGraphicFramePr>
        <p:xfrm>
          <a:off x="2251075" y="868363"/>
          <a:ext cx="4067175" cy="979487"/>
        </p:xfrm>
        <a:graphic>
          <a:graphicData uri="http://schemas.openxmlformats.org/presentationml/2006/ole">
            <p:oleObj spid="_x0000_s27650" name="Równanie" r:id="rId4" imgW="1625400" imgH="393480" progId="Equation.3">
              <p:embed/>
            </p:oleObj>
          </a:graphicData>
        </a:graphic>
      </p:graphicFrame>
      <p:sp>
        <p:nvSpPr>
          <p:cNvPr id="27656" name="Rectangle 5"/>
          <p:cNvSpPr>
            <a:spLocks noChangeArrowheads="1"/>
          </p:cNvSpPr>
          <p:nvPr/>
        </p:nvSpPr>
        <p:spPr bwMode="auto">
          <a:xfrm>
            <a:off x="385763" y="1882775"/>
            <a:ext cx="84518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52500" indent="-952500" algn="just"/>
            <a:r>
              <a:rPr lang="pl-PL" sz="2000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gdzie: A - macierz symetryczna; (je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ż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eli macierz A nie jest symetryczna, to mo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ż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e by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ć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 zast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ą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piona przez macierz symetryczn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ą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 daj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ą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c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ą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 t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e same wartości F(x) - to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 samo przekształcenie F(x))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27657" name="Rectangle 6"/>
          <p:cNvSpPr>
            <a:spLocks noChangeArrowheads="1"/>
          </p:cNvSpPr>
          <p:nvPr/>
        </p:nvSpPr>
        <p:spPr bwMode="auto">
          <a:xfrm>
            <a:off x="366713" y="3667125"/>
            <a:ext cx="67135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Pożyteczne właściwości gradientu: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27651" name="Object 1"/>
          <p:cNvGraphicFramePr>
            <a:graphicFrameLocks noChangeAspect="1"/>
          </p:cNvGraphicFramePr>
          <p:nvPr/>
        </p:nvGraphicFramePr>
        <p:xfrm>
          <a:off x="603250" y="4333875"/>
          <a:ext cx="3305175" cy="568325"/>
        </p:xfrm>
        <a:graphic>
          <a:graphicData uri="http://schemas.openxmlformats.org/presentationml/2006/ole">
            <p:oleObj spid="_x0000_s27651" name="Równanie" r:id="rId5" imgW="1320480" imgH="228600" progId="Equation.3">
              <p:embed/>
            </p:oleObj>
          </a:graphicData>
        </a:graphic>
      </p:graphicFrame>
      <p:grpSp>
        <p:nvGrpSpPr>
          <p:cNvPr id="27658" name="Group 8"/>
          <p:cNvGrpSpPr>
            <a:grpSpLocks/>
          </p:cNvGrpSpPr>
          <p:nvPr/>
        </p:nvGrpSpPr>
        <p:grpSpPr bwMode="auto">
          <a:xfrm>
            <a:off x="4146550" y="4373563"/>
            <a:ext cx="4487863" cy="490537"/>
            <a:chOff x="2611" y="2181"/>
            <a:chExt cx="2827" cy="309"/>
          </a:xfrm>
        </p:grpSpPr>
        <p:sp>
          <p:nvSpPr>
            <p:cNvPr id="27661" name="Rectangle 9"/>
            <p:cNvSpPr>
              <a:spLocks noChangeArrowheads="1"/>
            </p:cNvSpPr>
            <p:nvPr/>
          </p:nvSpPr>
          <p:spPr bwMode="auto">
            <a:xfrm>
              <a:off x="2611" y="2240"/>
              <a:ext cx="5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gdzie 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27654" name="Object 4"/>
            <p:cNvGraphicFramePr>
              <a:graphicFrameLocks noChangeAspect="1"/>
            </p:cNvGraphicFramePr>
            <p:nvPr/>
          </p:nvGraphicFramePr>
          <p:xfrm>
            <a:off x="3126" y="2181"/>
            <a:ext cx="200" cy="278"/>
          </p:xfrm>
          <a:graphic>
            <a:graphicData uri="http://schemas.openxmlformats.org/presentationml/2006/ole">
              <p:oleObj spid="_x0000_s27654" name="Równanie" r:id="rId6" imgW="126720" imgH="177480" progId="Equation.3">
                <p:embed/>
              </p:oleObj>
            </a:graphicData>
          </a:graphic>
        </p:graphicFrame>
        <p:sp>
          <p:nvSpPr>
            <p:cNvPr id="27662" name="Rectangle 11"/>
            <p:cNvSpPr>
              <a:spLocks noChangeArrowheads="1"/>
            </p:cNvSpPr>
            <p:nvPr/>
          </p:nvSpPr>
          <p:spPr bwMode="auto">
            <a:xfrm>
              <a:off x="3375" y="2232"/>
              <a:ext cx="206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jest stałym wektorem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</p:grpSp>
      <p:graphicFrame>
        <p:nvGraphicFramePr>
          <p:cNvPr id="27652" name="Object 2"/>
          <p:cNvGraphicFramePr>
            <a:graphicFrameLocks noChangeAspect="1"/>
          </p:cNvGraphicFramePr>
          <p:nvPr/>
        </p:nvGraphicFramePr>
        <p:xfrm>
          <a:off x="601663" y="5222875"/>
          <a:ext cx="4767262" cy="568325"/>
        </p:xfrm>
        <a:graphic>
          <a:graphicData uri="http://schemas.openxmlformats.org/presentationml/2006/ole">
            <p:oleObj spid="_x0000_s27652" name="Równanie" r:id="rId7" imgW="1904760" imgH="228600" progId="Equation.3">
              <p:embed/>
            </p:oleObj>
          </a:graphicData>
        </a:graphic>
      </p:graphicFrame>
      <p:grpSp>
        <p:nvGrpSpPr>
          <p:cNvPr id="27659" name="Group 13"/>
          <p:cNvGrpSpPr>
            <a:grpSpLocks/>
          </p:cNvGrpSpPr>
          <p:nvPr/>
        </p:nvGrpSpPr>
        <p:grpSpPr bwMode="auto">
          <a:xfrm>
            <a:off x="5464175" y="5262563"/>
            <a:ext cx="2703513" cy="504825"/>
            <a:chOff x="3441" y="2806"/>
            <a:chExt cx="1703" cy="318"/>
          </a:xfrm>
        </p:grpSpPr>
        <p:sp>
          <p:nvSpPr>
            <p:cNvPr id="27660" name="Rectangle 14"/>
            <p:cNvSpPr>
              <a:spLocks noChangeArrowheads="1"/>
            </p:cNvSpPr>
            <p:nvPr/>
          </p:nvSpPr>
          <p:spPr bwMode="auto">
            <a:xfrm>
              <a:off x="3441" y="2847"/>
              <a:ext cx="15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1800">
                  <a:solidFill>
                    <a:srgbClr val="17048A"/>
                  </a:solidFill>
                  <a:latin typeface="Comic Sans MS" pitchFamily="66" charset="0"/>
                </a:rPr>
                <a:t>dla symetrycznych  </a:t>
              </a:r>
              <a:endParaRPr lang="en-GB" sz="18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27653" name="Object 3"/>
            <p:cNvGraphicFramePr>
              <a:graphicFrameLocks noChangeAspect="1"/>
            </p:cNvGraphicFramePr>
            <p:nvPr/>
          </p:nvGraphicFramePr>
          <p:xfrm>
            <a:off x="4884" y="2806"/>
            <a:ext cx="260" cy="318"/>
          </p:xfrm>
          <a:graphic>
            <a:graphicData uri="http://schemas.openxmlformats.org/presentationml/2006/ole">
              <p:oleObj spid="_x0000_s27653" name="Równanie" r:id="rId8" imgW="164880" imgH="203040" progId="Equation.3">
                <p:embed/>
              </p:oleObj>
            </a:graphicData>
          </a:graphic>
        </p:graphicFrame>
      </p:grpSp>
    </p:spTree>
  </p:cSld>
  <p:clrMapOvr>
    <a:masterClrMapping/>
  </p:clrMapOvr>
  <p:transition>
    <p:pull dir="r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633413" y="917575"/>
            <a:ext cx="4365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Gradient formy kwadratowej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28674" name="Object 0"/>
          <p:cNvGraphicFramePr>
            <a:graphicFrameLocks noChangeAspect="1"/>
          </p:cNvGraphicFramePr>
          <p:nvPr/>
        </p:nvGraphicFramePr>
        <p:xfrm>
          <a:off x="2527300" y="1373188"/>
          <a:ext cx="2940050" cy="612775"/>
        </p:xfrm>
        <a:graphic>
          <a:graphicData uri="http://schemas.openxmlformats.org/presentationml/2006/ole">
            <p:oleObj spid="_x0000_s28674" name="Równanie" r:id="rId4" imgW="1028520" imgH="215640" progId="Equation.3">
              <p:embed/>
            </p:oleObj>
          </a:graphicData>
        </a:graphic>
      </p:graphicFrame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473075" y="1966913"/>
            <a:ext cx="4365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Hessian formy kwadratowej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28675" name="Object 1"/>
          <p:cNvGraphicFramePr>
            <a:graphicFrameLocks noChangeAspect="1"/>
          </p:cNvGraphicFramePr>
          <p:nvPr/>
        </p:nvGraphicFramePr>
        <p:xfrm>
          <a:off x="2692400" y="2374900"/>
          <a:ext cx="2620963" cy="727075"/>
        </p:xfrm>
        <a:graphic>
          <a:graphicData uri="http://schemas.openxmlformats.org/presentationml/2006/ole">
            <p:oleObj spid="_x0000_s28675" name="Równanie" r:id="rId5" imgW="787320" imgH="228600" progId="Equation.3">
              <p:embed/>
            </p:oleObj>
          </a:graphicData>
        </a:graphic>
      </p:graphicFrame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276225" y="4010025"/>
            <a:ext cx="8524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99"/>
                </a:solidFill>
                <a:latin typeface="Comic Sans MS" pitchFamily="66" charset="0"/>
              </a:rPr>
              <a:t>Badanie wartości i wektorów własnych formy kwadratowej dostarcza informacji o kształcie formy kwadratowej</a:t>
            </a:r>
            <a:endParaRPr lang="en-GB" sz="20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352550" y="3514725"/>
            <a:ext cx="6594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 b="1">
                <a:solidFill>
                  <a:srgbClr val="FF3300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Wartości i wektory własne formy kwadratowej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311150" y="4856163"/>
            <a:ext cx="85248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99"/>
                </a:solidFill>
                <a:latin typeface="Comic Sans MS" pitchFamily="66" charset="0"/>
              </a:rPr>
              <a:t>Rozważmy formę kwadratową, która posiada punkt stacjonarny w początku układu współrzędnych i której wartość wynosi w tym punkcie zero</a:t>
            </a:r>
            <a:endParaRPr lang="en-GB" sz="2000">
              <a:solidFill>
                <a:srgbClr val="003399"/>
              </a:solidFill>
              <a:latin typeface="Comic Sans MS" pitchFamily="66" charset="0"/>
            </a:endParaRPr>
          </a:p>
        </p:txBody>
      </p:sp>
      <p:graphicFrame>
        <p:nvGraphicFramePr>
          <p:cNvPr id="28676" name="Object 2"/>
          <p:cNvGraphicFramePr>
            <a:graphicFrameLocks noChangeAspect="1"/>
          </p:cNvGraphicFramePr>
          <p:nvPr/>
        </p:nvGraphicFramePr>
        <p:xfrm>
          <a:off x="3248025" y="5540375"/>
          <a:ext cx="2573338" cy="979488"/>
        </p:xfrm>
        <a:graphic>
          <a:graphicData uri="http://schemas.openxmlformats.org/presentationml/2006/ole">
            <p:oleObj spid="_x0000_s28676" name="Równanie" r:id="rId6" imgW="1028520" imgH="393480" progId="Equation.3">
              <p:embed/>
            </p:oleObj>
          </a:graphicData>
        </a:graphic>
      </p:graphicFrame>
      <p:sp>
        <p:nvSpPr>
          <p:cNvPr id="28682" name="Rectangle 11"/>
          <p:cNvSpPr>
            <a:spLocks noChangeArrowheads="1"/>
          </p:cNvSpPr>
          <p:nvPr/>
        </p:nvSpPr>
        <p:spPr bwMode="auto">
          <a:xfrm>
            <a:off x="5508625" y="319088"/>
            <a:ext cx="235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 b="1">
                <a:solidFill>
                  <a:srgbClr val="FF3300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Forma kwadratowa</a:t>
            </a:r>
            <a:endParaRPr lang="en-GB" sz="1800">
              <a:solidFill>
                <a:srgbClr val="0033CC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6" name="AutoShape 50"/>
          <p:cNvSpPr>
            <a:spLocks noChangeArrowheads="1"/>
          </p:cNvSpPr>
          <p:nvPr/>
        </p:nvSpPr>
        <p:spPr bwMode="auto">
          <a:xfrm>
            <a:off x="382588" y="668338"/>
            <a:ext cx="8405812" cy="2128837"/>
          </a:xfrm>
          <a:prstGeom prst="roundRect">
            <a:avLst>
              <a:gd name="adj" fmla="val 16667"/>
            </a:avLst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29707" name="Rectangle 3"/>
          <p:cNvSpPr>
            <a:spLocks noChangeArrowheads="1"/>
          </p:cNvSpPr>
          <p:nvPr/>
        </p:nvSpPr>
        <p:spPr bwMode="auto">
          <a:xfrm>
            <a:off x="5508625" y="319088"/>
            <a:ext cx="235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 b="1">
                <a:solidFill>
                  <a:srgbClr val="0033CC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Forma kwadratowa</a:t>
            </a:r>
            <a:endParaRPr lang="en-GB" sz="1800">
              <a:solidFill>
                <a:srgbClr val="0033CC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9708" name="Rectangle 4"/>
          <p:cNvSpPr>
            <a:spLocks noChangeArrowheads="1"/>
          </p:cNvSpPr>
          <p:nvPr/>
        </p:nvSpPr>
        <p:spPr bwMode="auto">
          <a:xfrm>
            <a:off x="450850" y="717550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Fakt I: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29709" name="Rectangle 8"/>
          <p:cNvSpPr>
            <a:spLocks noChangeArrowheads="1"/>
          </p:cNvSpPr>
          <p:nvPr/>
        </p:nvSpPr>
        <p:spPr bwMode="auto">
          <a:xfrm>
            <a:off x="414338" y="3011488"/>
            <a:ext cx="284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Z czego to wynika? 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grpSp>
        <p:nvGrpSpPr>
          <p:cNvPr id="29710" name="Group 19"/>
          <p:cNvGrpSpPr>
            <a:grpSpLocks/>
          </p:cNvGrpSpPr>
          <p:nvPr/>
        </p:nvGrpSpPr>
        <p:grpSpPr bwMode="auto">
          <a:xfrm>
            <a:off x="263525" y="1133475"/>
            <a:ext cx="8524875" cy="1187450"/>
            <a:chOff x="166" y="714"/>
            <a:chExt cx="5370" cy="748"/>
          </a:xfrm>
        </p:grpSpPr>
        <p:sp>
          <p:nvSpPr>
            <p:cNvPr id="29714" name="Rectangle 5"/>
            <p:cNvSpPr>
              <a:spLocks noChangeArrowheads="1"/>
            </p:cNvSpPr>
            <p:nvPr/>
          </p:nvSpPr>
          <p:spPr bwMode="auto">
            <a:xfrm>
              <a:off x="166" y="714"/>
              <a:ext cx="5370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76250" indent="-476250" algn="just">
                <a:lnSpc>
                  <a:spcPct val="120000"/>
                </a:lnSpc>
              </a:pPr>
              <a:r>
                <a:rPr lang="pl-PL" sz="2000">
                  <a:solidFill>
                    <a:srgbClr val="003399"/>
                  </a:solidFill>
                  <a:latin typeface="Comic Sans MS" pitchFamily="66" charset="0"/>
                  <a:sym typeface="Symbol" pitchFamily="18" charset="2"/>
                </a:rPr>
                <a:t> Druga pochodna rozważanej formy kwadratowej        w kierunku dowolnego wektora   jest średnią ważoną wszystkich wartości własnych macierzy </a:t>
              </a:r>
            </a:p>
          </p:txBody>
        </p:sp>
        <p:graphicFrame>
          <p:nvGraphicFramePr>
            <p:cNvPr id="29703" name="Object 15"/>
            <p:cNvGraphicFramePr>
              <a:graphicFrameLocks noChangeAspect="1"/>
            </p:cNvGraphicFramePr>
            <p:nvPr/>
          </p:nvGraphicFramePr>
          <p:xfrm>
            <a:off x="4144" y="724"/>
            <a:ext cx="449" cy="272"/>
          </p:xfrm>
          <a:graphic>
            <a:graphicData uri="http://schemas.openxmlformats.org/presentationml/2006/ole">
              <p:oleObj spid="_x0000_s29703" name="Równanie" r:id="rId4" imgW="355320" imgH="215640" progId="Equation.3">
                <p:embed/>
              </p:oleObj>
            </a:graphicData>
          </a:graphic>
        </p:graphicFrame>
        <p:graphicFrame>
          <p:nvGraphicFramePr>
            <p:cNvPr id="29704" name="Object 16"/>
            <p:cNvGraphicFramePr>
              <a:graphicFrameLocks noChangeAspect="1"/>
            </p:cNvGraphicFramePr>
            <p:nvPr/>
          </p:nvGraphicFramePr>
          <p:xfrm>
            <a:off x="2016" y="1025"/>
            <a:ext cx="208" cy="225"/>
          </p:xfrm>
          <a:graphic>
            <a:graphicData uri="http://schemas.openxmlformats.org/presentationml/2006/ole">
              <p:oleObj spid="_x0000_s29704" name="Równanie" r:id="rId5" imgW="152280" imgH="164880" progId="Equation.3">
                <p:embed/>
              </p:oleObj>
            </a:graphicData>
          </a:graphic>
        </p:graphicFrame>
        <p:graphicFrame>
          <p:nvGraphicFramePr>
            <p:cNvPr id="29705" name="Object 18"/>
            <p:cNvGraphicFramePr>
              <a:graphicFrameLocks noChangeAspect="1"/>
            </p:cNvGraphicFramePr>
            <p:nvPr/>
          </p:nvGraphicFramePr>
          <p:xfrm>
            <a:off x="1917" y="1172"/>
            <a:ext cx="258" cy="258"/>
          </p:xfrm>
          <a:graphic>
            <a:graphicData uri="http://schemas.openxmlformats.org/presentationml/2006/ole">
              <p:oleObj spid="_x0000_s29705" name="Równanie" r:id="rId6" imgW="164880" imgH="164880" progId="Equation.3">
                <p:embed/>
              </p:oleObj>
            </a:graphicData>
          </a:graphic>
        </p:graphicFrame>
      </p:grpSp>
      <p:grpSp>
        <p:nvGrpSpPr>
          <p:cNvPr id="29711" name="Group 49"/>
          <p:cNvGrpSpPr>
            <a:grpSpLocks/>
          </p:cNvGrpSpPr>
          <p:nvPr/>
        </p:nvGrpSpPr>
        <p:grpSpPr bwMode="auto">
          <a:xfrm>
            <a:off x="230188" y="3484563"/>
            <a:ext cx="8607425" cy="1238250"/>
            <a:chOff x="137" y="2057"/>
            <a:chExt cx="5422" cy="780"/>
          </a:xfrm>
        </p:grpSpPr>
        <p:sp>
          <p:nvSpPr>
            <p:cNvPr id="29713" name="Rectangle 36"/>
            <p:cNvSpPr>
              <a:spLocks noChangeArrowheads="1"/>
            </p:cNvSpPr>
            <p:nvPr/>
          </p:nvSpPr>
          <p:spPr bwMode="auto">
            <a:xfrm>
              <a:off x="137" y="2057"/>
              <a:ext cx="5422" cy="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2000" tIns="72000" rIns="72000" bIns="72000">
              <a:spAutoFit/>
            </a:bodyPr>
            <a:lstStyle/>
            <a:p>
              <a:pPr marL="376238" indent="-376238" algn="just">
                <a:lnSpc>
                  <a:spcPct val="120000"/>
                </a:lnSpc>
              </a:pPr>
              <a:r>
                <a:rPr lang="pl-PL" sz="2000">
                  <a:solidFill>
                    <a:srgbClr val="003399"/>
                  </a:solidFill>
                  <a:latin typeface="Comic Sans MS" pitchFamily="66" charset="0"/>
                  <a:sym typeface="Symbol" pitchFamily="18" charset="2"/>
                </a:rPr>
                <a:t> Macierz     jest macierzową reprezentacją pewnego przekształcenia liniowego                                         odpowiadającą pewnym przyjętym bazom w         oraz      , (np. standardowym)</a:t>
              </a:r>
            </a:p>
          </p:txBody>
        </p:sp>
        <p:graphicFrame>
          <p:nvGraphicFramePr>
            <p:cNvPr id="29699" name="Object 37"/>
            <p:cNvGraphicFramePr>
              <a:graphicFrameLocks noChangeAspect="1"/>
            </p:cNvGraphicFramePr>
            <p:nvPr/>
          </p:nvGraphicFramePr>
          <p:xfrm>
            <a:off x="1376" y="2299"/>
            <a:ext cx="1968" cy="267"/>
          </p:xfrm>
          <a:graphic>
            <a:graphicData uri="http://schemas.openxmlformats.org/presentationml/2006/ole">
              <p:oleObj spid="_x0000_s29699" name="Równanie" r:id="rId7" imgW="1498320" imgH="203040" progId="Equation.3">
                <p:embed/>
              </p:oleObj>
            </a:graphicData>
          </a:graphic>
        </p:graphicFrame>
        <p:graphicFrame>
          <p:nvGraphicFramePr>
            <p:cNvPr id="29700" name="Object 38"/>
            <p:cNvGraphicFramePr>
              <a:graphicFrameLocks noChangeAspect="1"/>
            </p:cNvGraphicFramePr>
            <p:nvPr/>
          </p:nvGraphicFramePr>
          <p:xfrm>
            <a:off x="1050" y="2089"/>
            <a:ext cx="234" cy="234"/>
          </p:xfrm>
          <a:graphic>
            <a:graphicData uri="http://schemas.openxmlformats.org/presentationml/2006/ole">
              <p:oleObj spid="_x0000_s29700" name="Równanie" r:id="rId8" imgW="164880" imgH="164880" progId="Equation.3">
                <p:embed/>
              </p:oleObj>
            </a:graphicData>
          </a:graphic>
        </p:graphicFrame>
        <p:graphicFrame>
          <p:nvGraphicFramePr>
            <p:cNvPr id="29701" name="Object 39"/>
            <p:cNvGraphicFramePr>
              <a:graphicFrameLocks noChangeAspect="1"/>
            </p:cNvGraphicFramePr>
            <p:nvPr/>
          </p:nvGraphicFramePr>
          <p:xfrm>
            <a:off x="1922" y="2559"/>
            <a:ext cx="250" cy="250"/>
          </p:xfrm>
          <a:graphic>
            <a:graphicData uri="http://schemas.openxmlformats.org/presentationml/2006/ole">
              <p:oleObj spid="_x0000_s29701" name="Równanie" r:id="rId9" imgW="177480" imgH="177480" progId="Equation.3">
                <p:embed/>
              </p:oleObj>
            </a:graphicData>
          </a:graphic>
        </p:graphicFrame>
        <p:graphicFrame>
          <p:nvGraphicFramePr>
            <p:cNvPr id="29702" name="Object 40"/>
            <p:cNvGraphicFramePr>
              <a:graphicFrameLocks noChangeAspect="1"/>
            </p:cNvGraphicFramePr>
            <p:nvPr/>
          </p:nvGraphicFramePr>
          <p:xfrm>
            <a:off x="2697" y="2546"/>
            <a:ext cx="228" cy="264"/>
          </p:xfrm>
          <a:graphic>
            <a:graphicData uri="http://schemas.openxmlformats.org/presentationml/2006/ole">
              <p:oleObj spid="_x0000_s29702" name="Równanie" r:id="rId10" imgW="164880" imgH="190440" progId="Equation.3">
                <p:embed/>
              </p:oleObj>
            </a:graphicData>
          </a:graphic>
        </p:graphicFrame>
      </p:grpSp>
      <p:sp>
        <p:nvSpPr>
          <p:cNvPr id="29712" name="Rectangle 44"/>
          <p:cNvSpPr>
            <a:spLocks noChangeArrowheads="1"/>
          </p:cNvSpPr>
          <p:nvPr/>
        </p:nvSpPr>
        <p:spPr bwMode="auto">
          <a:xfrm>
            <a:off x="233363" y="5070475"/>
            <a:ext cx="4432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marL="376238" indent="-376238" algn="just">
              <a:lnSpc>
                <a:spcPct val="120000"/>
              </a:lnSpc>
            </a:pP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 Macierz     jest symetryczna</a:t>
            </a:r>
          </a:p>
        </p:txBody>
      </p:sp>
      <p:graphicFrame>
        <p:nvGraphicFramePr>
          <p:cNvPr id="29698" name="Object 46"/>
          <p:cNvGraphicFramePr>
            <a:graphicFrameLocks noChangeAspect="1"/>
          </p:cNvGraphicFramePr>
          <p:nvPr/>
        </p:nvGraphicFramePr>
        <p:xfrm>
          <a:off x="1628775" y="5121275"/>
          <a:ext cx="371475" cy="371475"/>
        </p:xfrm>
        <a:graphic>
          <a:graphicData uri="http://schemas.openxmlformats.org/presentationml/2006/ole">
            <p:oleObj spid="_x0000_s29698" name="Równanie" r:id="rId11" imgW="164880" imgH="164880" progId="Equation.3">
              <p:embed/>
            </p:oleObj>
          </a:graphicData>
        </a:graphic>
      </p:graphicFrame>
    </p:spTree>
  </p:cSld>
  <p:clrMapOvr>
    <a:masterClrMapping/>
  </p:clrMapOvr>
  <p:transition>
    <p:pull dir="r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Rectangle 2"/>
          <p:cNvSpPr>
            <a:spLocks noChangeArrowheads="1"/>
          </p:cNvSpPr>
          <p:nvPr/>
        </p:nvSpPr>
        <p:spPr bwMode="auto">
          <a:xfrm>
            <a:off x="5508625" y="319088"/>
            <a:ext cx="235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 b="1">
                <a:solidFill>
                  <a:srgbClr val="0033CC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Forma kwadratowa</a:t>
            </a:r>
            <a:endParaRPr lang="en-GB" sz="1800">
              <a:solidFill>
                <a:srgbClr val="0033CC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0729" name="Rectangle 21"/>
          <p:cNvSpPr>
            <a:spLocks noChangeArrowheads="1"/>
          </p:cNvSpPr>
          <p:nvPr/>
        </p:nvSpPr>
        <p:spPr bwMode="auto">
          <a:xfrm>
            <a:off x="255588" y="739775"/>
            <a:ext cx="8524875" cy="114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marL="376238" indent="-376238" algn="just">
              <a:lnSpc>
                <a:spcPct val="110000"/>
              </a:lnSpc>
            </a:pP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 Dla macierzy      jako macierzy symetrycznej istnieje ortonormalna baza w przestrzeniach                      utworzona z wektorów własnych </a:t>
            </a:r>
          </a:p>
        </p:txBody>
      </p:sp>
      <p:graphicFrame>
        <p:nvGraphicFramePr>
          <p:cNvPr id="30722" name="Object 23"/>
          <p:cNvGraphicFramePr>
            <a:graphicFrameLocks noChangeAspect="1"/>
          </p:cNvGraphicFramePr>
          <p:nvPr/>
        </p:nvGraphicFramePr>
        <p:xfrm>
          <a:off x="2051050" y="2532063"/>
          <a:ext cx="4659313" cy="676275"/>
        </p:xfrm>
        <a:graphic>
          <a:graphicData uri="http://schemas.openxmlformats.org/presentationml/2006/ole">
            <p:oleObj spid="_x0000_s30722" name="Równanie" r:id="rId4" imgW="1663560" imgH="241200" progId="Equation.3">
              <p:embed/>
            </p:oleObj>
          </a:graphicData>
        </a:graphic>
      </p:graphicFrame>
      <p:sp>
        <p:nvSpPr>
          <p:cNvPr id="30730" name="Rectangle 24"/>
          <p:cNvSpPr>
            <a:spLocks noChangeArrowheads="1"/>
          </p:cNvSpPr>
          <p:nvPr/>
        </p:nvSpPr>
        <p:spPr bwMode="auto">
          <a:xfrm>
            <a:off x="550863" y="3382963"/>
            <a:ext cx="1290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99"/>
                </a:solidFill>
                <a:latin typeface="Comic Sans MS" pitchFamily="66" charset="0"/>
              </a:rPr>
              <a:t>gdzie </a:t>
            </a:r>
            <a:endParaRPr lang="en-GB" sz="2000">
              <a:solidFill>
                <a:srgbClr val="003399"/>
              </a:solidFill>
              <a:latin typeface="Comic Sans MS" pitchFamily="66" charset="0"/>
            </a:endParaRPr>
          </a:p>
        </p:txBody>
      </p:sp>
      <p:graphicFrame>
        <p:nvGraphicFramePr>
          <p:cNvPr id="30723" name="Object 25"/>
          <p:cNvGraphicFramePr>
            <a:graphicFrameLocks noChangeAspect="1"/>
          </p:cNvGraphicFramePr>
          <p:nvPr/>
        </p:nvGraphicFramePr>
        <p:xfrm>
          <a:off x="2651125" y="3754438"/>
          <a:ext cx="3022600" cy="747712"/>
        </p:xfrm>
        <a:graphic>
          <a:graphicData uri="http://schemas.openxmlformats.org/presentationml/2006/ole">
            <p:oleObj spid="_x0000_s30723" name="Równanie" r:id="rId5" imgW="1079280" imgH="266400" progId="Equation.3">
              <p:embed/>
            </p:oleObj>
          </a:graphicData>
        </a:graphic>
      </p:graphicFrame>
      <p:graphicFrame>
        <p:nvGraphicFramePr>
          <p:cNvPr id="30724" name="Object 26"/>
          <p:cNvGraphicFramePr>
            <a:graphicFrameLocks noChangeAspect="1"/>
          </p:cNvGraphicFramePr>
          <p:nvPr/>
        </p:nvGraphicFramePr>
        <p:xfrm>
          <a:off x="2278063" y="733425"/>
          <a:ext cx="369887" cy="369888"/>
        </p:xfrm>
        <a:graphic>
          <a:graphicData uri="http://schemas.openxmlformats.org/presentationml/2006/ole">
            <p:oleObj spid="_x0000_s30724" name="Równanie" r:id="rId6" imgW="164880" imgH="164880" progId="Equation.3">
              <p:embed/>
            </p:oleObj>
          </a:graphicData>
        </a:graphic>
      </p:graphicFrame>
      <p:graphicFrame>
        <p:nvGraphicFramePr>
          <p:cNvPr id="30725" name="Object 27"/>
          <p:cNvGraphicFramePr>
            <a:graphicFrameLocks noChangeAspect="1"/>
          </p:cNvGraphicFramePr>
          <p:nvPr/>
        </p:nvGraphicFramePr>
        <p:xfrm>
          <a:off x="3902075" y="1082675"/>
          <a:ext cx="1323975" cy="479425"/>
        </p:xfrm>
        <a:graphic>
          <a:graphicData uri="http://schemas.openxmlformats.org/presentationml/2006/ole">
            <p:oleObj spid="_x0000_s30725" name="Równanie" r:id="rId7" imgW="596880" imgH="215640" progId="Equation.3">
              <p:embed/>
            </p:oleObj>
          </a:graphicData>
        </a:graphic>
      </p:graphicFrame>
      <p:graphicFrame>
        <p:nvGraphicFramePr>
          <p:cNvPr id="30726" name="Object 28"/>
          <p:cNvGraphicFramePr>
            <a:graphicFrameLocks noChangeAspect="1"/>
          </p:cNvGraphicFramePr>
          <p:nvPr/>
        </p:nvGraphicFramePr>
        <p:xfrm>
          <a:off x="1844675" y="1431925"/>
          <a:ext cx="369888" cy="369888"/>
        </p:xfrm>
        <a:graphic>
          <a:graphicData uri="http://schemas.openxmlformats.org/presentationml/2006/ole">
            <p:oleObj spid="_x0000_s30726" name="Równanie" r:id="rId8" imgW="164880" imgH="164880" progId="Equation.3">
              <p:embed/>
            </p:oleObj>
          </a:graphicData>
        </a:graphic>
      </p:graphicFrame>
      <p:graphicFrame>
        <p:nvGraphicFramePr>
          <p:cNvPr id="30727" name="Object 29"/>
          <p:cNvGraphicFramePr>
            <a:graphicFrameLocks noChangeAspect="1"/>
          </p:cNvGraphicFramePr>
          <p:nvPr/>
        </p:nvGraphicFramePr>
        <p:xfrm>
          <a:off x="1782763" y="4725988"/>
          <a:ext cx="4872037" cy="747712"/>
        </p:xfrm>
        <a:graphic>
          <a:graphicData uri="http://schemas.openxmlformats.org/presentationml/2006/ole">
            <p:oleObj spid="_x0000_s30727" name="Równanie" r:id="rId9" imgW="1739880" imgH="266400" progId="Equation.3">
              <p:embed/>
            </p:oleObj>
          </a:graphicData>
        </a:graphic>
      </p:graphicFrame>
      <p:sp>
        <p:nvSpPr>
          <p:cNvPr id="30731" name="Rectangle 24"/>
          <p:cNvSpPr>
            <a:spLocks noChangeArrowheads="1"/>
          </p:cNvSpPr>
          <p:nvPr/>
        </p:nvSpPr>
        <p:spPr bwMode="auto">
          <a:xfrm>
            <a:off x="609600" y="1989138"/>
            <a:ext cx="3060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003399"/>
                </a:solidFill>
                <a:latin typeface="Comic Sans MS" pitchFamily="66" charset="0"/>
              </a:rPr>
              <a:t>Oznaczmy tą macierz: </a:t>
            </a:r>
            <a:endParaRPr lang="en-GB" sz="2000">
              <a:solidFill>
                <a:srgbClr val="0033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7" name="Rectangle 2"/>
          <p:cNvSpPr>
            <a:spLocks noChangeArrowheads="1"/>
          </p:cNvSpPr>
          <p:nvPr/>
        </p:nvSpPr>
        <p:spPr bwMode="auto">
          <a:xfrm>
            <a:off x="5508625" y="319088"/>
            <a:ext cx="235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 b="1">
                <a:solidFill>
                  <a:srgbClr val="FF3300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Forma kwadratowa</a:t>
            </a:r>
            <a:endParaRPr lang="en-GB" sz="1800">
              <a:solidFill>
                <a:srgbClr val="0033CC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1758" name="Rectangle 12"/>
          <p:cNvSpPr>
            <a:spLocks noChangeArrowheads="1"/>
          </p:cNvSpPr>
          <p:nvPr/>
        </p:nvSpPr>
        <p:spPr bwMode="auto">
          <a:xfrm>
            <a:off x="255588" y="822325"/>
            <a:ext cx="84709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marL="376238" indent="-376238" algn="just">
              <a:lnSpc>
                <a:spcPct val="120000"/>
              </a:lnSpc>
            </a:pP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 Jeżeli      jest macierzową reprezentacją pewnego przekształcenia liniowego                                         odpowiadającą pewnym przyjętym bazom w         oraz      ,  to macierz      będąca macierzową reprezentacją tego przekształcenia odpowiadającą nowym i jednakowym bazom wybranym w          oraz         wyraża się jako</a:t>
            </a:r>
          </a:p>
        </p:txBody>
      </p:sp>
      <p:graphicFrame>
        <p:nvGraphicFramePr>
          <p:cNvPr id="31746" name="Object 13"/>
          <p:cNvGraphicFramePr>
            <a:graphicFrameLocks noChangeAspect="1"/>
          </p:cNvGraphicFramePr>
          <p:nvPr/>
        </p:nvGraphicFramePr>
        <p:xfrm>
          <a:off x="2333625" y="1220788"/>
          <a:ext cx="3124200" cy="423862"/>
        </p:xfrm>
        <a:graphic>
          <a:graphicData uri="http://schemas.openxmlformats.org/presentationml/2006/ole">
            <p:oleObj spid="_x0000_s31746" name="Równanie" r:id="rId4" imgW="1498320" imgH="203040" progId="Equation.3">
              <p:embed/>
            </p:oleObj>
          </a:graphicData>
        </a:graphic>
      </p:graphicFrame>
      <p:graphicFrame>
        <p:nvGraphicFramePr>
          <p:cNvPr id="31747" name="Object 14"/>
          <p:cNvGraphicFramePr>
            <a:graphicFrameLocks noChangeAspect="1"/>
          </p:cNvGraphicFramePr>
          <p:nvPr/>
        </p:nvGraphicFramePr>
        <p:xfrm>
          <a:off x="1503363" y="873125"/>
          <a:ext cx="371475" cy="371475"/>
        </p:xfrm>
        <a:graphic>
          <a:graphicData uri="http://schemas.openxmlformats.org/presentationml/2006/ole">
            <p:oleObj spid="_x0000_s31747" name="Równanie" r:id="rId5" imgW="164880" imgH="164880" progId="Equation.3">
              <p:embed/>
            </p:oleObj>
          </a:graphicData>
        </a:graphic>
      </p:graphicFrame>
      <p:graphicFrame>
        <p:nvGraphicFramePr>
          <p:cNvPr id="31748" name="Object 15"/>
          <p:cNvGraphicFramePr>
            <a:graphicFrameLocks noChangeAspect="1"/>
          </p:cNvGraphicFramePr>
          <p:nvPr/>
        </p:nvGraphicFramePr>
        <p:xfrm>
          <a:off x="3363913" y="1592263"/>
          <a:ext cx="396875" cy="396875"/>
        </p:xfrm>
        <a:graphic>
          <a:graphicData uri="http://schemas.openxmlformats.org/presentationml/2006/ole">
            <p:oleObj spid="_x0000_s31748" name="Równanie" r:id="rId6" imgW="177480" imgH="177480" progId="Equation.3">
              <p:embed/>
            </p:oleObj>
          </a:graphicData>
        </a:graphic>
      </p:graphicFrame>
      <p:graphicFrame>
        <p:nvGraphicFramePr>
          <p:cNvPr id="31749" name="Object 16"/>
          <p:cNvGraphicFramePr>
            <a:graphicFrameLocks noChangeAspect="1"/>
          </p:cNvGraphicFramePr>
          <p:nvPr/>
        </p:nvGraphicFramePr>
        <p:xfrm>
          <a:off x="4937125" y="1600200"/>
          <a:ext cx="361950" cy="419100"/>
        </p:xfrm>
        <a:graphic>
          <a:graphicData uri="http://schemas.openxmlformats.org/presentationml/2006/ole">
            <p:oleObj spid="_x0000_s31749" name="Równanie" r:id="rId7" imgW="164880" imgH="190440" progId="Equation.3">
              <p:embed/>
            </p:oleObj>
          </a:graphicData>
        </a:graphic>
      </p:graphicFrame>
      <p:graphicFrame>
        <p:nvGraphicFramePr>
          <p:cNvPr id="31750" name="Object 17"/>
          <p:cNvGraphicFramePr>
            <a:graphicFrameLocks noChangeAspect="1"/>
          </p:cNvGraphicFramePr>
          <p:nvPr/>
        </p:nvGraphicFramePr>
        <p:xfrm>
          <a:off x="3255963" y="2878138"/>
          <a:ext cx="2295525" cy="546100"/>
        </p:xfrm>
        <a:graphic>
          <a:graphicData uri="http://schemas.openxmlformats.org/presentationml/2006/ole">
            <p:oleObj spid="_x0000_s31750" name="Równanie" r:id="rId8" imgW="799920" imgH="190440" progId="Equation.3">
              <p:embed/>
            </p:oleObj>
          </a:graphicData>
        </a:graphic>
      </p:graphicFrame>
      <p:graphicFrame>
        <p:nvGraphicFramePr>
          <p:cNvPr id="31751" name="Object 18"/>
          <p:cNvGraphicFramePr>
            <a:graphicFrameLocks noChangeAspect="1"/>
          </p:cNvGraphicFramePr>
          <p:nvPr/>
        </p:nvGraphicFramePr>
        <p:xfrm>
          <a:off x="7191375" y="1582738"/>
          <a:ext cx="438150" cy="411162"/>
        </p:xfrm>
        <a:graphic>
          <a:graphicData uri="http://schemas.openxmlformats.org/presentationml/2006/ole">
            <p:oleObj spid="_x0000_s31751" name="Równanie" r:id="rId9" imgW="203040" imgH="190440" progId="Equation.3">
              <p:embed/>
            </p:oleObj>
          </a:graphicData>
        </a:graphic>
      </p:graphicFrame>
      <p:graphicFrame>
        <p:nvGraphicFramePr>
          <p:cNvPr id="31752" name="Object 19"/>
          <p:cNvGraphicFramePr>
            <a:graphicFrameLocks noChangeAspect="1"/>
          </p:cNvGraphicFramePr>
          <p:nvPr/>
        </p:nvGraphicFramePr>
        <p:xfrm>
          <a:off x="5646738" y="2305050"/>
          <a:ext cx="396875" cy="396875"/>
        </p:xfrm>
        <a:graphic>
          <a:graphicData uri="http://schemas.openxmlformats.org/presentationml/2006/ole">
            <p:oleObj spid="_x0000_s31752" name="Równanie" r:id="rId10" imgW="177480" imgH="177480" progId="Equation.3">
              <p:embed/>
            </p:oleObj>
          </a:graphicData>
        </a:graphic>
      </p:graphicFrame>
      <p:graphicFrame>
        <p:nvGraphicFramePr>
          <p:cNvPr id="31753" name="Object 20"/>
          <p:cNvGraphicFramePr>
            <a:graphicFrameLocks noChangeAspect="1"/>
          </p:cNvGraphicFramePr>
          <p:nvPr/>
        </p:nvGraphicFramePr>
        <p:xfrm>
          <a:off x="6864350" y="2311400"/>
          <a:ext cx="361950" cy="419100"/>
        </p:xfrm>
        <a:graphic>
          <a:graphicData uri="http://schemas.openxmlformats.org/presentationml/2006/ole">
            <p:oleObj spid="_x0000_s31753" name="Równanie" r:id="rId11" imgW="164880" imgH="190440" progId="Equation.3">
              <p:embed/>
            </p:oleObj>
          </a:graphicData>
        </a:graphic>
      </p:graphicFrame>
      <p:grpSp>
        <p:nvGrpSpPr>
          <p:cNvPr id="31759" name="Group 24"/>
          <p:cNvGrpSpPr>
            <a:grpSpLocks/>
          </p:cNvGrpSpPr>
          <p:nvPr/>
        </p:nvGrpSpPr>
        <p:grpSpPr bwMode="auto">
          <a:xfrm>
            <a:off x="558800" y="3656013"/>
            <a:ext cx="7165975" cy="423862"/>
            <a:chOff x="335" y="2484"/>
            <a:chExt cx="4514" cy="267"/>
          </a:xfrm>
        </p:grpSpPr>
        <p:sp>
          <p:nvSpPr>
            <p:cNvPr id="31761" name="Text Box 21"/>
            <p:cNvSpPr txBox="1">
              <a:spLocks noChangeArrowheads="1"/>
            </p:cNvSpPr>
            <p:nvPr/>
          </p:nvSpPr>
          <p:spPr bwMode="auto">
            <a:xfrm>
              <a:off x="335" y="2501"/>
              <a:ext cx="45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 sz="2000">
                  <a:solidFill>
                    <a:srgbClr val="003399"/>
                  </a:solidFill>
                  <a:latin typeface="Comic Sans MS" pitchFamily="66" charset="0"/>
                  <a:sym typeface="Symbol" pitchFamily="18" charset="2"/>
                </a:rPr>
                <a:t>gdzie       jest macierzą utworzoną z wektorów nowych baz </a:t>
              </a:r>
            </a:p>
          </p:txBody>
        </p:sp>
        <p:graphicFrame>
          <p:nvGraphicFramePr>
            <p:cNvPr id="31756" name="Object 22"/>
            <p:cNvGraphicFramePr>
              <a:graphicFrameLocks noChangeAspect="1"/>
            </p:cNvGraphicFramePr>
            <p:nvPr/>
          </p:nvGraphicFramePr>
          <p:xfrm>
            <a:off x="854" y="2484"/>
            <a:ext cx="234" cy="234"/>
          </p:xfrm>
          <a:graphic>
            <a:graphicData uri="http://schemas.openxmlformats.org/presentationml/2006/ole">
              <p:oleObj spid="_x0000_s31756" name="Równanie" r:id="rId12" imgW="164880" imgH="164880" progId="Equation.3">
                <p:embed/>
              </p:oleObj>
            </a:graphicData>
          </a:graphic>
        </p:graphicFrame>
      </p:grpSp>
      <p:graphicFrame>
        <p:nvGraphicFramePr>
          <p:cNvPr id="31754" name="Object 23"/>
          <p:cNvGraphicFramePr>
            <a:graphicFrameLocks noChangeAspect="1"/>
          </p:cNvGraphicFramePr>
          <p:nvPr/>
        </p:nvGraphicFramePr>
        <p:xfrm>
          <a:off x="2073275" y="4278313"/>
          <a:ext cx="4481513" cy="676275"/>
        </p:xfrm>
        <a:graphic>
          <a:graphicData uri="http://schemas.openxmlformats.org/presentationml/2006/ole">
            <p:oleObj spid="_x0000_s31754" name="Równanie" r:id="rId13" imgW="1600200" imgH="241200" progId="Equation.3">
              <p:embed/>
            </p:oleObj>
          </a:graphicData>
        </a:graphic>
      </p:graphicFrame>
      <p:sp>
        <p:nvSpPr>
          <p:cNvPr id="31760" name="Text Box 26"/>
          <p:cNvSpPr txBox="1">
            <a:spLocks noChangeArrowheads="1"/>
          </p:cNvSpPr>
          <p:nvPr/>
        </p:nvSpPr>
        <p:spPr bwMode="auto">
          <a:xfrm>
            <a:off x="438150" y="5064125"/>
            <a:ext cx="2962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w szczególności zatem</a:t>
            </a:r>
          </a:p>
        </p:txBody>
      </p:sp>
      <p:graphicFrame>
        <p:nvGraphicFramePr>
          <p:cNvPr id="31755" name="Object 28"/>
          <p:cNvGraphicFramePr>
            <a:graphicFrameLocks noChangeAspect="1"/>
          </p:cNvGraphicFramePr>
          <p:nvPr/>
        </p:nvGraphicFramePr>
        <p:xfrm>
          <a:off x="3181350" y="5565775"/>
          <a:ext cx="2478088" cy="692150"/>
        </p:xfrm>
        <a:graphic>
          <a:graphicData uri="http://schemas.openxmlformats.org/presentationml/2006/ole">
            <p:oleObj spid="_x0000_s31755" name="Równanie" r:id="rId14" imgW="863280" imgH="241200" progId="Equation.3">
              <p:embed/>
            </p:oleObj>
          </a:graphicData>
        </a:graphic>
      </p:graphicFrame>
    </p:spTree>
  </p:cSld>
  <p:clrMapOvr>
    <a:masterClrMapping/>
  </p:clrMapOvr>
  <p:transition>
    <p:pull dir="r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Rectangle 1026"/>
          <p:cNvSpPr>
            <a:spLocks noChangeArrowheads="1"/>
          </p:cNvSpPr>
          <p:nvPr/>
        </p:nvSpPr>
        <p:spPr bwMode="auto">
          <a:xfrm>
            <a:off x="5656263" y="306388"/>
            <a:ext cx="235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 b="1">
                <a:solidFill>
                  <a:srgbClr val="0033CC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Forma kwadratowa</a:t>
            </a:r>
            <a:endParaRPr lang="en-GB" sz="1800">
              <a:solidFill>
                <a:srgbClr val="0033CC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776" name="Rectangle 1035"/>
          <p:cNvSpPr>
            <a:spLocks noChangeArrowheads="1"/>
          </p:cNvSpPr>
          <p:nvPr/>
        </p:nvSpPr>
        <p:spPr bwMode="auto">
          <a:xfrm>
            <a:off x="442913" y="720725"/>
            <a:ext cx="62865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marL="376238" indent="-376238" algn="just">
              <a:lnSpc>
                <a:spcPct val="110000"/>
              </a:lnSpc>
            </a:pP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 Dla macierzy      jako macierzy symetrycznej</a:t>
            </a:r>
          </a:p>
        </p:txBody>
      </p:sp>
      <p:graphicFrame>
        <p:nvGraphicFramePr>
          <p:cNvPr id="32770" name="Object 1036"/>
          <p:cNvGraphicFramePr>
            <a:graphicFrameLocks noChangeAspect="1"/>
          </p:cNvGraphicFramePr>
          <p:nvPr/>
        </p:nvGraphicFramePr>
        <p:xfrm>
          <a:off x="3786188" y="1308100"/>
          <a:ext cx="1671637" cy="676275"/>
        </p:xfrm>
        <a:graphic>
          <a:graphicData uri="http://schemas.openxmlformats.org/presentationml/2006/ole">
            <p:oleObj spid="_x0000_s32770" name="Równanie" r:id="rId4" imgW="596880" imgH="241200" progId="Equation.3">
              <p:embed/>
            </p:oleObj>
          </a:graphicData>
        </a:graphic>
      </p:graphicFrame>
      <p:graphicFrame>
        <p:nvGraphicFramePr>
          <p:cNvPr id="32771" name="Object 1037"/>
          <p:cNvGraphicFramePr>
            <a:graphicFrameLocks noChangeAspect="1"/>
          </p:cNvGraphicFramePr>
          <p:nvPr/>
        </p:nvGraphicFramePr>
        <p:xfrm>
          <a:off x="2411413" y="739775"/>
          <a:ext cx="273050" cy="369888"/>
        </p:xfrm>
        <a:graphic>
          <a:graphicData uri="http://schemas.openxmlformats.org/presentationml/2006/ole">
            <p:oleObj spid="_x0000_s32771" name="Równanie" r:id="rId5" imgW="164880" imgH="164880" progId="Equation.3">
              <p:embed/>
            </p:oleObj>
          </a:graphicData>
        </a:graphic>
      </p:graphicFrame>
      <p:sp>
        <p:nvSpPr>
          <p:cNvPr id="32777" name="Rectangle 1040"/>
          <p:cNvSpPr>
            <a:spLocks noChangeArrowheads="1"/>
          </p:cNvSpPr>
          <p:nvPr/>
        </p:nvSpPr>
        <p:spPr bwMode="auto">
          <a:xfrm>
            <a:off x="782638" y="1817688"/>
            <a:ext cx="103346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marL="376238" indent="-376238" algn="just">
              <a:lnSpc>
                <a:spcPct val="110000"/>
              </a:lnSpc>
            </a:pP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oraz</a:t>
            </a:r>
          </a:p>
        </p:txBody>
      </p:sp>
      <p:graphicFrame>
        <p:nvGraphicFramePr>
          <p:cNvPr id="32772" name="Object 1041"/>
          <p:cNvGraphicFramePr>
            <a:graphicFrameLocks noChangeAspect="1"/>
          </p:cNvGraphicFramePr>
          <p:nvPr/>
        </p:nvGraphicFramePr>
        <p:xfrm>
          <a:off x="969963" y="2463800"/>
          <a:ext cx="7689850" cy="3278188"/>
        </p:xfrm>
        <a:graphic>
          <a:graphicData uri="http://schemas.openxmlformats.org/presentationml/2006/ole">
            <p:oleObj spid="_x0000_s32772" name="Równanie" r:id="rId6" imgW="2679480" imgH="1143000" progId="Equation.3">
              <p:embed/>
            </p:oleObj>
          </a:graphicData>
        </a:graphic>
      </p:graphicFrame>
      <p:grpSp>
        <p:nvGrpSpPr>
          <p:cNvPr id="32778" name="Grupa 10"/>
          <p:cNvGrpSpPr>
            <a:grpSpLocks/>
          </p:cNvGrpSpPr>
          <p:nvPr/>
        </p:nvGrpSpPr>
        <p:grpSpPr bwMode="auto">
          <a:xfrm>
            <a:off x="488950" y="5868988"/>
            <a:ext cx="4540250" cy="579437"/>
            <a:chOff x="488577" y="5869642"/>
            <a:chExt cx="4540624" cy="578223"/>
          </a:xfrm>
        </p:grpSpPr>
        <p:sp>
          <p:nvSpPr>
            <p:cNvPr id="32779" name="Rectangle 1040"/>
            <p:cNvSpPr>
              <a:spLocks noChangeArrowheads="1"/>
            </p:cNvSpPr>
            <p:nvPr/>
          </p:nvSpPr>
          <p:spPr bwMode="auto">
            <a:xfrm>
              <a:off x="760599" y="5909796"/>
              <a:ext cx="4268602" cy="483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2000" tIns="72000" rIns="72000" bIns="72000">
              <a:spAutoFit/>
            </a:bodyPr>
            <a:lstStyle/>
            <a:p>
              <a:pPr marL="376238" indent="-376238" algn="just">
                <a:lnSpc>
                  <a:spcPct val="110000"/>
                </a:lnSpc>
              </a:pPr>
              <a:r>
                <a:rPr lang="pl-PL" sz="2000">
                  <a:solidFill>
                    <a:srgbClr val="003399"/>
                  </a:solidFill>
                  <a:latin typeface="Comic Sans MS" pitchFamily="66" charset="0"/>
                  <a:sym typeface="Symbol" pitchFamily="18" charset="2"/>
                </a:rPr>
                <a:t>- wektory własne macierzy   </a:t>
              </a:r>
            </a:p>
          </p:txBody>
        </p:sp>
        <p:graphicFrame>
          <p:nvGraphicFramePr>
            <p:cNvPr id="32773" name="Object 8"/>
            <p:cNvGraphicFramePr>
              <a:graphicFrameLocks noChangeAspect="1"/>
            </p:cNvGraphicFramePr>
            <p:nvPr/>
          </p:nvGraphicFramePr>
          <p:xfrm>
            <a:off x="488577" y="5869642"/>
            <a:ext cx="385482" cy="578223"/>
          </p:xfrm>
          <a:graphic>
            <a:graphicData uri="http://schemas.openxmlformats.org/presentationml/2006/ole">
              <p:oleObj spid="_x0000_s32773" name="Równanie" r:id="rId7" imgW="152280" imgH="228600" progId="Equation.3">
                <p:embed/>
              </p:oleObj>
            </a:graphicData>
          </a:graphic>
        </p:graphicFrame>
        <p:graphicFrame>
          <p:nvGraphicFramePr>
            <p:cNvPr id="32774" name="Object 1037"/>
            <p:cNvGraphicFramePr>
              <a:graphicFrameLocks noChangeAspect="1"/>
            </p:cNvGraphicFramePr>
            <p:nvPr/>
          </p:nvGraphicFramePr>
          <p:xfrm>
            <a:off x="4119937" y="5957981"/>
            <a:ext cx="273050" cy="369888"/>
          </p:xfrm>
          <a:graphic>
            <a:graphicData uri="http://schemas.openxmlformats.org/presentationml/2006/ole">
              <p:oleObj spid="_x0000_s32774" name="Równanie" r:id="rId8" imgW="164880" imgH="164880" progId="Equation.3">
                <p:embed/>
              </p:oleObj>
            </a:graphicData>
          </a:graphic>
        </p:graphicFrame>
      </p:grpSp>
    </p:spTree>
  </p:cSld>
  <p:clrMapOvr>
    <a:masterClrMapping/>
  </p:clrMapOvr>
  <p:transition>
    <p:pull dir="r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Rectangle 2"/>
          <p:cNvSpPr>
            <a:spLocks noChangeArrowheads="1"/>
          </p:cNvSpPr>
          <p:nvPr/>
        </p:nvSpPr>
        <p:spPr bwMode="auto">
          <a:xfrm>
            <a:off x="5508625" y="319088"/>
            <a:ext cx="235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 b="1">
                <a:solidFill>
                  <a:srgbClr val="FF3300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Forma kwadratowa</a:t>
            </a:r>
            <a:endParaRPr lang="en-GB" sz="1800">
              <a:solidFill>
                <a:srgbClr val="0033CC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00" name="Rectangle 3"/>
          <p:cNvSpPr>
            <a:spLocks noChangeArrowheads="1"/>
          </p:cNvSpPr>
          <p:nvPr/>
        </p:nvSpPr>
        <p:spPr bwMode="auto">
          <a:xfrm>
            <a:off x="377825" y="636588"/>
            <a:ext cx="7785100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marL="376238" indent="-376238" algn="just">
              <a:lnSpc>
                <a:spcPct val="110000"/>
              </a:lnSpc>
            </a:pP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 Ostatecznie macierz      można zatem przedstawić</a:t>
            </a:r>
          </a:p>
        </p:txBody>
      </p:sp>
      <p:graphicFrame>
        <p:nvGraphicFramePr>
          <p:cNvPr id="33794" name="Object 4"/>
          <p:cNvGraphicFramePr>
            <a:graphicFrameLocks noChangeAspect="1"/>
          </p:cNvGraphicFramePr>
          <p:nvPr/>
        </p:nvGraphicFramePr>
        <p:xfrm>
          <a:off x="3267075" y="669925"/>
          <a:ext cx="273050" cy="369888"/>
        </p:xfrm>
        <a:graphic>
          <a:graphicData uri="http://schemas.openxmlformats.org/presentationml/2006/ole">
            <p:oleObj spid="_x0000_s33794" name="Równanie" r:id="rId3" imgW="164880" imgH="164880" progId="Equation.3">
              <p:embed/>
            </p:oleObj>
          </a:graphicData>
        </a:graphic>
      </p:graphicFrame>
      <p:graphicFrame>
        <p:nvGraphicFramePr>
          <p:cNvPr id="33795" name="Object 5"/>
          <p:cNvGraphicFramePr>
            <a:graphicFrameLocks noChangeAspect="1"/>
          </p:cNvGraphicFramePr>
          <p:nvPr/>
        </p:nvGraphicFramePr>
        <p:xfrm>
          <a:off x="3009900" y="1181100"/>
          <a:ext cx="2170113" cy="676275"/>
        </p:xfrm>
        <a:graphic>
          <a:graphicData uri="http://schemas.openxmlformats.org/presentationml/2006/ole">
            <p:oleObj spid="_x0000_s33795" name="Równanie" r:id="rId4" imgW="774360" imgH="241200" progId="Equation.3">
              <p:embed/>
            </p:oleObj>
          </a:graphicData>
        </a:graphic>
      </p:graphicFrame>
      <p:sp>
        <p:nvSpPr>
          <p:cNvPr id="33801" name="Rectangle 3"/>
          <p:cNvSpPr>
            <a:spLocks noChangeArrowheads="1"/>
          </p:cNvSpPr>
          <p:nvPr/>
        </p:nvSpPr>
        <p:spPr bwMode="auto">
          <a:xfrm>
            <a:off x="301625" y="2227263"/>
            <a:ext cx="5857875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marL="376238" indent="-376238" algn="just">
              <a:lnSpc>
                <a:spcPct val="110000"/>
              </a:lnSpc>
            </a:pP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Możemy teraz pokazać prawdziwość Faktu I:</a:t>
            </a:r>
          </a:p>
        </p:txBody>
      </p:sp>
      <p:grpSp>
        <p:nvGrpSpPr>
          <p:cNvPr id="33802" name="Group 11"/>
          <p:cNvGrpSpPr>
            <a:grpSpLocks/>
          </p:cNvGrpSpPr>
          <p:nvPr/>
        </p:nvGrpSpPr>
        <p:grpSpPr bwMode="auto">
          <a:xfrm>
            <a:off x="258763" y="2971800"/>
            <a:ext cx="6327775" cy="477838"/>
            <a:chOff x="214" y="1304"/>
            <a:chExt cx="3986" cy="301"/>
          </a:xfrm>
        </p:grpSpPr>
        <p:sp>
          <p:nvSpPr>
            <p:cNvPr id="33804" name="Rectangle 6"/>
            <p:cNvSpPr>
              <a:spLocks noChangeArrowheads="1"/>
            </p:cNvSpPr>
            <p:nvPr/>
          </p:nvSpPr>
          <p:spPr bwMode="auto">
            <a:xfrm>
              <a:off x="214" y="1304"/>
              <a:ext cx="3986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2000" tIns="72000" rIns="72000" bIns="72000">
              <a:spAutoFit/>
            </a:bodyPr>
            <a:lstStyle/>
            <a:p>
              <a:pPr marL="376238" indent="-376238" algn="just">
                <a:lnSpc>
                  <a:spcPct val="110000"/>
                </a:lnSpc>
              </a:pPr>
              <a:r>
                <a:rPr lang="pl-PL" sz="2000">
                  <a:solidFill>
                    <a:srgbClr val="003399"/>
                  </a:solidFill>
                  <a:latin typeface="Comic Sans MS" pitchFamily="66" charset="0"/>
                  <a:sym typeface="Symbol" pitchFamily="18" charset="2"/>
                </a:rPr>
                <a:t> Niech dowolny wektor      będzie przedstawiony </a:t>
              </a:r>
            </a:p>
          </p:txBody>
        </p:sp>
        <p:graphicFrame>
          <p:nvGraphicFramePr>
            <p:cNvPr id="33798" name="Object 8"/>
            <p:cNvGraphicFramePr>
              <a:graphicFrameLocks noChangeAspect="1"/>
            </p:cNvGraphicFramePr>
            <p:nvPr/>
          </p:nvGraphicFramePr>
          <p:xfrm>
            <a:off x="2135" y="1365"/>
            <a:ext cx="210" cy="228"/>
          </p:xfrm>
          <a:graphic>
            <a:graphicData uri="http://schemas.openxmlformats.org/presentationml/2006/ole">
              <p:oleObj spid="_x0000_s33798" name="Równanie" r:id="rId5" imgW="152280" imgH="164880" progId="Equation.3">
                <p:embed/>
              </p:oleObj>
            </a:graphicData>
          </a:graphic>
        </p:graphicFrame>
      </p:grpSp>
      <p:graphicFrame>
        <p:nvGraphicFramePr>
          <p:cNvPr id="33796" name="Object 10"/>
          <p:cNvGraphicFramePr>
            <a:graphicFrameLocks noChangeAspect="1"/>
          </p:cNvGraphicFramePr>
          <p:nvPr/>
        </p:nvGraphicFramePr>
        <p:xfrm>
          <a:off x="3101975" y="3586163"/>
          <a:ext cx="1530350" cy="641350"/>
        </p:xfrm>
        <a:graphic>
          <a:graphicData uri="http://schemas.openxmlformats.org/presentationml/2006/ole">
            <p:oleObj spid="_x0000_s33796" name="Równanie" r:id="rId6" imgW="545760" imgH="228600" progId="Equation.3">
              <p:embed/>
            </p:oleObj>
          </a:graphicData>
        </a:graphic>
      </p:graphicFrame>
      <p:sp>
        <p:nvSpPr>
          <p:cNvPr id="33803" name="Rectangle 12"/>
          <p:cNvSpPr>
            <a:spLocks noChangeArrowheads="1"/>
          </p:cNvSpPr>
          <p:nvPr/>
        </p:nvSpPr>
        <p:spPr bwMode="auto">
          <a:xfrm>
            <a:off x="419100" y="4257675"/>
            <a:ext cx="8388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pl-PL" sz="2000">
                <a:solidFill>
                  <a:srgbClr val="FF0066"/>
                </a:solidFill>
                <a:latin typeface="Comic Sans MS" pitchFamily="66" charset="0"/>
                <a:sym typeface="Symbol" pitchFamily="18" charset="2"/>
              </a:rPr>
              <a:t></a:t>
            </a: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wówczas druga pochodna rozważanej formy kwadratowej F(x) w kierunku wektora p:  </a:t>
            </a:r>
          </a:p>
        </p:txBody>
      </p:sp>
      <p:graphicFrame>
        <p:nvGraphicFramePr>
          <p:cNvPr id="33797" name="Object 13"/>
          <p:cNvGraphicFramePr>
            <a:graphicFrameLocks noChangeAspect="1"/>
          </p:cNvGraphicFramePr>
          <p:nvPr/>
        </p:nvGraphicFramePr>
        <p:xfrm>
          <a:off x="1423988" y="5167313"/>
          <a:ext cx="6329362" cy="1138237"/>
        </p:xfrm>
        <a:graphic>
          <a:graphicData uri="http://schemas.openxmlformats.org/presentationml/2006/ole">
            <p:oleObj spid="_x0000_s33797" name="Równanie" r:id="rId7" imgW="2781000" imgH="495000" progId="Equation.3">
              <p:embed/>
            </p:oleObj>
          </a:graphicData>
        </a:graphic>
      </p:graphicFrame>
    </p:spTree>
  </p:cSld>
  <p:clrMapOvr>
    <a:masterClrMapping/>
  </p:clrMapOvr>
  <p:transition>
    <p:pull dir="r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5508625" y="319088"/>
            <a:ext cx="235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 b="1">
                <a:solidFill>
                  <a:srgbClr val="FF3300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Forma kwadratowa</a:t>
            </a:r>
            <a:endParaRPr lang="en-GB" sz="1800">
              <a:solidFill>
                <a:srgbClr val="0033CC"/>
              </a:solidFill>
              <a:latin typeface="Comic Sans MS" pitchFamily="66" charset="0"/>
              <a:cs typeface="Times New Roman" pitchFamily="18" charset="0"/>
            </a:endParaRPr>
          </a:p>
        </p:txBody>
      </p:sp>
      <p:graphicFrame>
        <p:nvGraphicFramePr>
          <p:cNvPr id="34818" name="Object 13"/>
          <p:cNvGraphicFramePr>
            <a:graphicFrameLocks noChangeAspect="1"/>
          </p:cNvGraphicFramePr>
          <p:nvPr/>
        </p:nvGraphicFramePr>
        <p:xfrm>
          <a:off x="1544638" y="2028825"/>
          <a:ext cx="5924550" cy="3035300"/>
        </p:xfrm>
        <a:graphic>
          <a:graphicData uri="http://schemas.openxmlformats.org/presentationml/2006/ole">
            <p:oleObj spid="_x0000_s34818" name="Równanie" r:id="rId4" imgW="2603160" imgH="1320480" progId="Equation.3">
              <p:embed/>
            </p:oleObj>
          </a:graphicData>
        </a:graphic>
      </p:graphicFrame>
      <p:sp>
        <p:nvSpPr>
          <p:cNvPr id="34820" name="Oval 14"/>
          <p:cNvSpPr>
            <a:spLocks noChangeArrowheads="1"/>
          </p:cNvSpPr>
          <p:nvPr/>
        </p:nvSpPr>
        <p:spPr bwMode="auto">
          <a:xfrm>
            <a:off x="1439863" y="1971675"/>
            <a:ext cx="1393825" cy="1106488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4821" name="Oval 15"/>
          <p:cNvSpPr>
            <a:spLocks noChangeArrowheads="1"/>
          </p:cNvSpPr>
          <p:nvPr/>
        </p:nvSpPr>
        <p:spPr bwMode="auto">
          <a:xfrm>
            <a:off x="6080125" y="3025775"/>
            <a:ext cx="1600200" cy="2103438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70704" name="Rectangle 16"/>
          <p:cNvSpPr>
            <a:spLocks noChangeArrowheads="1"/>
          </p:cNvSpPr>
          <p:nvPr/>
        </p:nvSpPr>
        <p:spPr bwMode="auto">
          <a:xfrm>
            <a:off x="234950" y="4567238"/>
            <a:ext cx="2222500" cy="114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pl-PL" sz="2000">
                <a:solidFill>
                  <a:srgbClr val="FF0066"/>
                </a:solidFill>
                <a:latin typeface="Comic Sans MS" pitchFamily="66" charset="0"/>
                <a:sym typeface="Symbol" pitchFamily="18" charset="2"/>
              </a:rPr>
              <a:t></a:t>
            </a: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średnia ważona wartości własnych</a:t>
            </a:r>
          </a:p>
        </p:txBody>
      </p:sp>
      <p:sp>
        <p:nvSpPr>
          <p:cNvPr id="370705" name="Line 17"/>
          <p:cNvSpPr>
            <a:spLocks noChangeShapeType="1"/>
          </p:cNvSpPr>
          <p:nvPr/>
        </p:nvSpPr>
        <p:spPr bwMode="auto">
          <a:xfrm flipV="1">
            <a:off x="2049463" y="4559300"/>
            <a:ext cx="3987800" cy="7889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34824" name="Rectangle 12"/>
          <p:cNvSpPr>
            <a:spLocks noChangeArrowheads="1"/>
          </p:cNvSpPr>
          <p:nvPr/>
        </p:nvSpPr>
        <p:spPr bwMode="auto">
          <a:xfrm>
            <a:off x="312738" y="962025"/>
            <a:ext cx="83867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Po podstawieniu ostatniego wyrażenia na macierz A i poprzednich wyników:  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70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70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0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0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0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704" grpId="0" autoUpdateAnimBg="0"/>
      <p:bldP spid="37070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8" name="AutoShape 13"/>
          <p:cNvSpPr>
            <a:spLocks noChangeArrowheads="1"/>
          </p:cNvSpPr>
          <p:nvPr/>
        </p:nvSpPr>
        <p:spPr bwMode="auto">
          <a:xfrm>
            <a:off x="2308225" y="2716213"/>
            <a:ext cx="3846513" cy="1431925"/>
          </a:xfrm>
          <a:prstGeom prst="roundRect">
            <a:avLst>
              <a:gd name="adj" fmla="val 16667"/>
            </a:avLst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5849" name="Rectangle 2"/>
          <p:cNvSpPr>
            <a:spLocks noChangeArrowheads="1"/>
          </p:cNvSpPr>
          <p:nvPr/>
        </p:nvSpPr>
        <p:spPr bwMode="auto">
          <a:xfrm>
            <a:off x="5508625" y="319088"/>
            <a:ext cx="235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 b="1">
                <a:solidFill>
                  <a:srgbClr val="FF3300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Forma kwadratowa</a:t>
            </a:r>
            <a:endParaRPr lang="en-GB" sz="1800">
              <a:solidFill>
                <a:srgbClr val="0033CC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5850" name="Rectangle 3"/>
          <p:cNvSpPr>
            <a:spLocks noChangeArrowheads="1"/>
          </p:cNvSpPr>
          <p:nvPr/>
        </p:nvSpPr>
        <p:spPr bwMode="auto">
          <a:xfrm>
            <a:off x="538163" y="731838"/>
            <a:ext cx="284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Wniosek z Faktu I: 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grpSp>
        <p:nvGrpSpPr>
          <p:cNvPr id="35851" name="Group 11"/>
          <p:cNvGrpSpPr>
            <a:grpSpLocks/>
          </p:cNvGrpSpPr>
          <p:nvPr/>
        </p:nvGrpSpPr>
        <p:grpSpPr bwMode="auto">
          <a:xfrm>
            <a:off x="263525" y="1133475"/>
            <a:ext cx="8524875" cy="1612900"/>
            <a:chOff x="166" y="714"/>
            <a:chExt cx="5370" cy="1016"/>
          </a:xfrm>
        </p:grpSpPr>
        <p:sp>
          <p:nvSpPr>
            <p:cNvPr id="35852" name="Rectangle 5"/>
            <p:cNvSpPr>
              <a:spLocks noChangeArrowheads="1"/>
            </p:cNvSpPr>
            <p:nvPr/>
          </p:nvSpPr>
          <p:spPr bwMode="auto">
            <a:xfrm>
              <a:off x="166" y="714"/>
              <a:ext cx="5370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1000" indent="-381000" algn="just">
                <a:lnSpc>
                  <a:spcPct val="120000"/>
                </a:lnSpc>
              </a:pPr>
              <a:r>
                <a:rPr lang="pl-PL" sz="2000">
                  <a:solidFill>
                    <a:srgbClr val="003399"/>
                  </a:solidFill>
                  <a:latin typeface="Comic Sans MS" pitchFamily="66" charset="0"/>
                  <a:sym typeface="Symbol" pitchFamily="18" charset="2"/>
                </a:rPr>
                <a:t> Druga pochodna rozważanej formy kwadratowej        w kierunku dowolnego wektora      nie może być większa od największej wartości własnej           i mniejsza od najmniejszej wartości własnej </a:t>
              </a:r>
            </a:p>
            <a:p>
              <a:pPr marL="381000" indent="-381000" algn="just">
                <a:lnSpc>
                  <a:spcPct val="120000"/>
                </a:lnSpc>
              </a:pPr>
              <a:r>
                <a:rPr lang="pl-PL" sz="2000">
                  <a:solidFill>
                    <a:srgbClr val="003399"/>
                  </a:solidFill>
                  <a:latin typeface="Comic Sans MS" pitchFamily="66" charset="0"/>
                  <a:sym typeface="Symbol" pitchFamily="18" charset="2"/>
                </a:rPr>
                <a:t>               macierzy </a:t>
              </a:r>
            </a:p>
          </p:txBody>
        </p:sp>
        <p:graphicFrame>
          <p:nvGraphicFramePr>
            <p:cNvPr id="35843" name="Object 6"/>
            <p:cNvGraphicFramePr>
              <a:graphicFrameLocks noChangeAspect="1"/>
            </p:cNvGraphicFramePr>
            <p:nvPr/>
          </p:nvGraphicFramePr>
          <p:xfrm>
            <a:off x="4144" y="724"/>
            <a:ext cx="449" cy="272"/>
          </p:xfrm>
          <a:graphic>
            <a:graphicData uri="http://schemas.openxmlformats.org/presentationml/2006/ole">
              <p:oleObj spid="_x0000_s35843" name="Równanie" r:id="rId4" imgW="355320" imgH="215640" progId="Equation.3">
                <p:embed/>
              </p:oleObj>
            </a:graphicData>
          </a:graphic>
        </p:graphicFrame>
        <p:graphicFrame>
          <p:nvGraphicFramePr>
            <p:cNvPr id="35844" name="Object 7"/>
            <p:cNvGraphicFramePr>
              <a:graphicFrameLocks noChangeAspect="1"/>
            </p:cNvGraphicFramePr>
            <p:nvPr/>
          </p:nvGraphicFramePr>
          <p:xfrm>
            <a:off x="2084" y="1008"/>
            <a:ext cx="208" cy="225"/>
          </p:xfrm>
          <a:graphic>
            <a:graphicData uri="http://schemas.openxmlformats.org/presentationml/2006/ole">
              <p:oleObj spid="_x0000_s35844" name="Równanie" r:id="rId5" imgW="152280" imgH="164880" progId="Equation.3">
                <p:embed/>
              </p:oleObj>
            </a:graphicData>
          </a:graphic>
        </p:graphicFrame>
        <p:graphicFrame>
          <p:nvGraphicFramePr>
            <p:cNvPr id="35845" name="Object 8"/>
            <p:cNvGraphicFramePr>
              <a:graphicFrameLocks noChangeAspect="1"/>
            </p:cNvGraphicFramePr>
            <p:nvPr/>
          </p:nvGraphicFramePr>
          <p:xfrm>
            <a:off x="1734" y="1157"/>
            <a:ext cx="437" cy="357"/>
          </p:xfrm>
          <a:graphic>
            <a:graphicData uri="http://schemas.openxmlformats.org/presentationml/2006/ole">
              <p:oleObj spid="_x0000_s35845" name="Równanie" r:id="rId6" imgW="279360" imgH="228600" progId="Equation.3">
                <p:embed/>
              </p:oleObj>
            </a:graphicData>
          </a:graphic>
        </p:graphicFrame>
        <p:graphicFrame>
          <p:nvGraphicFramePr>
            <p:cNvPr id="35846" name="Object 9"/>
            <p:cNvGraphicFramePr>
              <a:graphicFrameLocks noChangeAspect="1"/>
            </p:cNvGraphicFramePr>
            <p:nvPr/>
          </p:nvGraphicFramePr>
          <p:xfrm>
            <a:off x="456" y="1373"/>
            <a:ext cx="417" cy="357"/>
          </p:xfrm>
          <a:graphic>
            <a:graphicData uri="http://schemas.openxmlformats.org/presentationml/2006/ole">
              <p:oleObj spid="_x0000_s35846" name="Równanie" r:id="rId7" imgW="266400" imgH="228600" progId="Equation.3">
                <p:embed/>
              </p:oleObj>
            </a:graphicData>
          </a:graphic>
        </p:graphicFrame>
        <p:graphicFrame>
          <p:nvGraphicFramePr>
            <p:cNvPr id="35847" name="Object 10"/>
            <p:cNvGraphicFramePr>
              <a:graphicFrameLocks noChangeAspect="1"/>
            </p:cNvGraphicFramePr>
            <p:nvPr/>
          </p:nvGraphicFramePr>
          <p:xfrm>
            <a:off x="1708" y="1405"/>
            <a:ext cx="225" cy="225"/>
          </p:xfrm>
          <a:graphic>
            <a:graphicData uri="http://schemas.openxmlformats.org/presentationml/2006/ole">
              <p:oleObj spid="_x0000_s35847" name="Równanie" r:id="rId8" imgW="164880" imgH="164880" progId="Equation.3">
                <p:embed/>
              </p:oleObj>
            </a:graphicData>
          </a:graphic>
        </p:graphicFrame>
      </p:grpSp>
      <p:graphicFrame>
        <p:nvGraphicFramePr>
          <p:cNvPr id="35842" name="Object 12"/>
          <p:cNvGraphicFramePr>
            <a:graphicFrameLocks noChangeAspect="1"/>
          </p:cNvGraphicFramePr>
          <p:nvPr/>
        </p:nvGraphicFramePr>
        <p:xfrm>
          <a:off x="2643188" y="2794000"/>
          <a:ext cx="3221037" cy="1214438"/>
        </p:xfrm>
        <a:graphic>
          <a:graphicData uri="http://schemas.openxmlformats.org/presentationml/2006/ole">
            <p:oleObj spid="_x0000_s35842" name="Równanie" r:id="rId9" imgW="1257120" imgH="469800" progId="Equation.3">
              <p:embed/>
            </p:oleObj>
          </a:graphicData>
        </a:graphic>
      </p:graphicFrame>
    </p:spTree>
  </p:cSld>
  <p:clrMapOvr>
    <a:masterClrMapping/>
  </p:clrMapOvr>
  <p:transition>
    <p:pull dir="ru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6" name="AutoShape 50"/>
          <p:cNvSpPr>
            <a:spLocks noChangeArrowheads="1"/>
          </p:cNvSpPr>
          <p:nvPr/>
        </p:nvSpPr>
        <p:spPr bwMode="auto">
          <a:xfrm>
            <a:off x="309563" y="668338"/>
            <a:ext cx="8578850" cy="3621087"/>
          </a:xfrm>
          <a:prstGeom prst="roundRect">
            <a:avLst>
              <a:gd name="adj" fmla="val 16667"/>
            </a:avLst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6877" name="Rectangle 2"/>
          <p:cNvSpPr>
            <a:spLocks noChangeArrowheads="1"/>
          </p:cNvSpPr>
          <p:nvPr/>
        </p:nvSpPr>
        <p:spPr bwMode="auto">
          <a:xfrm>
            <a:off x="5508625" y="319088"/>
            <a:ext cx="235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 b="1">
                <a:solidFill>
                  <a:srgbClr val="0033CC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Forma kwadratowa</a:t>
            </a:r>
            <a:endParaRPr lang="en-GB" sz="1800">
              <a:solidFill>
                <a:srgbClr val="0033CC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6878" name="Rectangle 10"/>
          <p:cNvSpPr>
            <a:spLocks noChangeArrowheads="1"/>
          </p:cNvSpPr>
          <p:nvPr/>
        </p:nvSpPr>
        <p:spPr bwMode="auto">
          <a:xfrm>
            <a:off x="450850" y="717550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Fakt II: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grpSp>
        <p:nvGrpSpPr>
          <p:cNvPr id="36879" name="Group 11"/>
          <p:cNvGrpSpPr>
            <a:grpSpLocks/>
          </p:cNvGrpSpPr>
          <p:nvPr/>
        </p:nvGrpSpPr>
        <p:grpSpPr bwMode="auto">
          <a:xfrm>
            <a:off x="263525" y="1133475"/>
            <a:ext cx="8593138" cy="3125788"/>
            <a:chOff x="166" y="714"/>
            <a:chExt cx="5413" cy="1969"/>
          </a:xfrm>
        </p:grpSpPr>
        <p:sp>
          <p:nvSpPr>
            <p:cNvPr id="36886" name="Rectangle 12"/>
            <p:cNvSpPr>
              <a:spLocks noChangeArrowheads="1"/>
            </p:cNvSpPr>
            <p:nvPr/>
          </p:nvSpPr>
          <p:spPr bwMode="auto">
            <a:xfrm>
              <a:off x="166" y="714"/>
              <a:ext cx="5413" cy="19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76250" indent="-476250" algn="just">
                <a:lnSpc>
                  <a:spcPct val="140000"/>
                </a:lnSpc>
              </a:pPr>
              <a:r>
                <a:rPr lang="pl-PL" sz="2000">
                  <a:solidFill>
                    <a:srgbClr val="003399"/>
                  </a:solidFill>
                  <a:latin typeface="Comic Sans MS" pitchFamily="66" charset="0"/>
                  <a:sym typeface="Symbol" pitchFamily="18" charset="2"/>
                </a:rPr>
                <a:t> Największa druga pochodna kierunkowa pojawia się w kierunku wektora własnego     , który odpowiada największej wartości własnej       , zaś najmniejsza w kierunku      wektora  własnego, który odpowiada najmniejszej wartości własnej macierzy  , dokładnie druga pochodna w kierunku poszczególnych wektorów własnych                      jest równa odpowiadającym im wartościom własnym  </a:t>
              </a:r>
            </a:p>
          </p:txBody>
        </p:sp>
        <p:graphicFrame>
          <p:nvGraphicFramePr>
            <p:cNvPr id="36870" name="Object 13"/>
            <p:cNvGraphicFramePr>
              <a:graphicFrameLocks noChangeAspect="1"/>
            </p:cNvGraphicFramePr>
            <p:nvPr/>
          </p:nvGraphicFramePr>
          <p:xfrm>
            <a:off x="1961" y="969"/>
            <a:ext cx="410" cy="352"/>
          </p:xfrm>
          <a:graphic>
            <a:graphicData uri="http://schemas.openxmlformats.org/presentationml/2006/ole">
              <p:oleObj spid="_x0000_s36870" name="Równanie" r:id="rId4" imgW="266400" imgH="228600" progId="Equation.3">
                <p:embed/>
              </p:oleObj>
            </a:graphicData>
          </a:graphic>
        </p:graphicFrame>
        <p:graphicFrame>
          <p:nvGraphicFramePr>
            <p:cNvPr id="36871" name="Object 14"/>
            <p:cNvGraphicFramePr>
              <a:graphicFrameLocks noChangeAspect="1"/>
            </p:cNvGraphicFramePr>
            <p:nvPr/>
          </p:nvGraphicFramePr>
          <p:xfrm>
            <a:off x="1119" y="1270"/>
            <a:ext cx="429" cy="352"/>
          </p:xfrm>
          <a:graphic>
            <a:graphicData uri="http://schemas.openxmlformats.org/presentationml/2006/ole">
              <p:oleObj spid="_x0000_s36871" name="Równanie" r:id="rId5" imgW="279360" imgH="228600" progId="Equation.3">
                <p:embed/>
              </p:oleObj>
            </a:graphicData>
          </a:graphic>
        </p:graphicFrame>
        <p:graphicFrame>
          <p:nvGraphicFramePr>
            <p:cNvPr id="36872" name="Object 15"/>
            <p:cNvGraphicFramePr>
              <a:graphicFrameLocks noChangeAspect="1"/>
            </p:cNvGraphicFramePr>
            <p:nvPr/>
          </p:nvGraphicFramePr>
          <p:xfrm>
            <a:off x="3707" y="1236"/>
            <a:ext cx="391" cy="352"/>
          </p:xfrm>
          <a:graphic>
            <a:graphicData uri="http://schemas.openxmlformats.org/presentationml/2006/ole">
              <p:oleObj spid="_x0000_s36872" name="Równanie" r:id="rId6" imgW="253800" imgH="228600" progId="Equation.3">
                <p:embed/>
              </p:oleObj>
            </a:graphicData>
          </a:graphic>
        </p:graphicFrame>
        <p:graphicFrame>
          <p:nvGraphicFramePr>
            <p:cNvPr id="36873" name="Object 16"/>
            <p:cNvGraphicFramePr>
              <a:graphicFrameLocks noChangeAspect="1"/>
            </p:cNvGraphicFramePr>
            <p:nvPr/>
          </p:nvGraphicFramePr>
          <p:xfrm>
            <a:off x="5204" y="1534"/>
            <a:ext cx="254" cy="255"/>
          </p:xfrm>
          <a:graphic>
            <a:graphicData uri="http://schemas.openxmlformats.org/presentationml/2006/ole">
              <p:oleObj spid="_x0000_s36873" name="Równanie" r:id="rId7" imgW="164880" imgH="164880" progId="Equation.3">
                <p:embed/>
              </p:oleObj>
            </a:graphicData>
          </a:graphic>
        </p:graphicFrame>
        <p:graphicFrame>
          <p:nvGraphicFramePr>
            <p:cNvPr id="36874" name="Object 17"/>
            <p:cNvGraphicFramePr>
              <a:graphicFrameLocks noChangeAspect="1"/>
            </p:cNvGraphicFramePr>
            <p:nvPr/>
          </p:nvGraphicFramePr>
          <p:xfrm>
            <a:off x="1193" y="1999"/>
            <a:ext cx="918" cy="391"/>
          </p:xfrm>
          <a:graphic>
            <a:graphicData uri="http://schemas.openxmlformats.org/presentationml/2006/ole">
              <p:oleObj spid="_x0000_s36874" name="Równanie" r:id="rId8" imgW="596880" imgH="253800" progId="Equation.3">
                <p:embed/>
              </p:oleObj>
            </a:graphicData>
          </a:graphic>
        </p:graphicFrame>
        <p:graphicFrame>
          <p:nvGraphicFramePr>
            <p:cNvPr id="36875" name="Object 18"/>
            <p:cNvGraphicFramePr>
              <a:graphicFrameLocks noChangeAspect="1"/>
            </p:cNvGraphicFramePr>
            <p:nvPr/>
          </p:nvGraphicFramePr>
          <p:xfrm>
            <a:off x="1142" y="2292"/>
            <a:ext cx="938" cy="391"/>
          </p:xfrm>
          <a:graphic>
            <a:graphicData uri="http://schemas.openxmlformats.org/presentationml/2006/ole">
              <p:oleObj spid="_x0000_s36875" name="Równanie" r:id="rId9" imgW="609480" imgH="253800" progId="Equation.3">
                <p:embed/>
              </p:oleObj>
            </a:graphicData>
          </a:graphic>
        </p:graphicFrame>
      </p:grpSp>
      <p:sp>
        <p:nvSpPr>
          <p:cNvPr id="36880" name="Rectangle 19"/>
          <p:cNvSpPr>
            <a:spLocks noChangeArrowheads="1"/>
          </p:cNvSpPr>
          <p:nvPr/>
        </p:nvSpPr>
        <p:spPr bwMode="auto">
          <a:xfrm>
            <a:off x="358775" y="4594225"/>
            <a:ext cx="284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Z czego to wynika? 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36881" name="Rectangle 20"/>
          <p:cNvSpPr>
            <a:spLocks noChangeArrowheads="1"/>
          </p:cNvSpPr>
          <p:nvPr/>
        </p:nvSpPr>
        <p:spPr bwMode="auto">
          <a:xfrm>
            <a:off x="458788" y="5019675"/>
            <a:ext cx="131921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marL="376238" indent="-376238" algn="just">
              <a:lnSpc>
                <a:spcPct val="110000"/>
              </a:lnSpc>
            </a:pPr>
            <a:r>
              <a:rPr lang="pl-PL" sz="2000">
                <a:solidFill>
                  <a:srgbClr val="FF0066"/>
                </a:solidFill>
                <a:latin typeface="Comic Sans MS" pitchFamily="66" charset="0"/>
                <a:sym typeface="Symbol" pitchFamily="18" charset="2"/>
              </a:rPr>
              <a:t></a:t>
            </a: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Weźmy</a:t>
            </a:r>
          </a:p>
        </p:txBody>
      </p:sp>
      <p:graphicFrame>
        <p:nvGraphicFramePr>
          <p:cNvPr id="36866" name="Object 21"/>
          <p:cNvGraphicFramePr>
            <a:graphicFrameLocks noChangeAspect="1"/>
          </p:cNvGraphicFramePr>
          <p:nvPr/>
        </p:nvGraphicFramePr>
        <p:xfrm>
          <a:off x="1538288" y="4953000"/>
          <a:ext cx="1458912" cy="641350"/>
        </p:xfrm>
        <a:graphic>
          <a:graphicData uri="http://schemas.openxmlformats.org/presentationml/2006/ole">
            <p:oleObj spid="_x0000_s36866" name="Równanie" r:id="rId10" imgW="520560" imgH="228600" progId="Equation.3">
              <p:embed/>
            </p:oleObj>
          </a:graphicData>
        </a:graphic>
      </p:graphicFrame>
      <p:sp>
        <p:nvSpPr>
          <p:cNvPr id="36882" name="Rectangle 23"/>
          <p:cNvSpPr>
            <a:spLocks noChangeArrowheads="1"/>
          </p:cNvSpPr>
          <p:nvPr/>
        </p:nvSpPr>
        <p:spPr bwMode="auto">
          <a:xfrm>
            <a:off x="503238" y="5745163"/>
            <a:ext cx="13192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marL="376238" indent="-376238" algn="just">
              <a:lnSpc>
                <a:spcPct val="110000"/>
              </a:lnSpc>
            </a:pPr>
            <a:r>
              <a:rPr lang="pl-PL" sz="2000">
                <a:solidFill>
                  <a:srgbClr val="FF0066"/>
                </a:solidFill>
                <a:latin typeface="Comic Sans MS" pitchFamily="66" charset="0"/>
                <a:sym typeface="Symbol" pitchFamily="18" charset="2"/>
              </a:rPr>
              <a:t></a:t>
            </a: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wówczas</a:t>
            </a:r>
          </a:p>
        </p:txBody>
      </p:sp>
      <p:graphicFrame>
        <p:nvGraphicFramePr>
          <p:cNvPr id="36867" name="Object 24"/>
          <p:cNvGraphicFramePr>
            <a:graphicFrameLocks noChangeAspect="1"/>
          </p:cNvGraphicFramePr>
          <p:nvPr/>
        </p:nvGraphicFramePr>
        <p:xfrm>
          <a:off x="1758950" y="5584825"/>
          <a:ext cx="5659438" cy="712788"/>
        </p:xfrm>
        <a:graphic>
          <a:graphicData uri="http://schemas.openxmlformats.org/presentationml/2006/ole">
            <p:oleObj spid="_x0000_s36867" name="Równanie" r:id="rId11" imgW="2019240" imgH="253800" progId="Equation.3">
              <p:embed/>
            </p:oleObj>
          </a:graphicData>
        </a:graphic>
      </p:graphicFrame>
      <p:grpSp>
        <p:nvGrpSpPr>
          <p:cNvPr id="36883" name="Group 28"/>
          <p:cNvGrpSpPr>
            <a:grpSpLocks/>
          </p:cNvGrpSpPr>
          <p:nvPr/>
        </p:nvGrpSpPr>
        <p:grpSpPr bwMode="auto">
          <a:xfrm>
            <a:off x="4364038" y="4381500"/>
            <a:ext cx="4389437" cy="928688"/>
            <a:chOff x="2044" y="2811"/>
            <a:chExt cx="2765" cy="585"/>
          </a:xfrm>
        </p:grpSpPr>
        <p:sp>
          <p:nvSpPr>
            <p:cNvPr id="36885" name="Rectangle 25"/>
            <p:cNvSpPr>
              <a:spLocks noChangeArrowheads="1"/>
            </p:cNvSpPr>
            <p:nvPr/>
          </p:nvSpPr>
          <p:spPr bwMode="auto">
            <a:xfrm>
              <a:off x="2044" y="2811"/>
              <a:ext cx="2765" cy="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2000" tIns="72000" rIns="72000" bIns="7200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pl-PL" sz="2000">
                  <a:solidFill>
                    <a:srgbClr val="FF0066"/>
                  </a:solidFill>
                  <a:latin typeface="Comic Sans MS" pitchFamily="66" charset="0"/>
                  <a:sym typeface="Symbol" pitchFamily="18" charset="2"/>
                </a:rPr>
                <a:t></a:t>
              </a:r>
              <a:r>
                <a:rPr lang="pl-PL" sz="2000">
                  <a:solidFill>
                    <a:srgbClr val="003399"/>
                  </a:solidFill>
                  <a:latin typeface="Comic Sans MS" pitchFamily="66" charset="0"/>
                  <a:sym typeface="Symbol" pitchFamily="18" charset="2"/>
                </a:rPr>
                <a:t>i – ta pozycja odpowiadająca pozycji           w macierzy </a:t>
              </a:r>
            </a:p>
          </p:txBody>
        </p:sp>
        <p:graphicFrame>
          <p:nvGraphicFramePr>
            <p:cNvPr id="36868" name="Object 26"/>
            <p:cNvGraphicFramePr>
              <a:graphicFrameLocks noChangeAspect="1"/>
            </p:cNvGraphicFramePr>
            <p:nvPr/>
          </p:nvGraphicFramePr>
          <p:xfrm>
            <a:off x="2657" y="2983"/>
            <a:ext cx="471" cy="404"/>
          </p:xfrm>
          <a:graphic>
            <a:graphicData uri="http://schemas.openxmlformats.org/presentationml/2006/ole">
              <p:oleObj spid="_x0000_s36868" name="Równanie" r:id="rId12" imgW="266400" imgH="228600" progId="Equation.3">
                <p:embed/>
              </p:oleObj>
            </a:graphicData>
          </a:graphic>
        </p:graphicFrame>
        <p:graphicFrame>
          <p:nvGraphicFramePr>
            <p:cNvPr id="36869" name="Object 27"/>
            <p:cNvGraphicFramePr>
              <a:graphicFrameLocks noChangeAspect="1"/>
            </p:cNvGraphicFramePr>
            <p:nvPr/>
          </p:nvGraphicFramePr>
          <p:xfrm>
            <a:off x="3985" y="2992"/>
            <a:ext cx="381" cy="404"/>
          </p:xfrm>
          <a:graphic>
            <a:graphicData uri="http://schemas.openxmlformats.org/presentationml/2006/ole">
              <p:oleObj spid="_x0000_s36869" name="Równanie" r:id="rId13" imgW="215640" imgH="228600" progId="Equation.3">
                <p:embed/>
              </p:oleObj>
            </a:graphicData>
          </a:graphic>
        </p:graphicFrame>
      </p:grpSp>
      <p:sp>
        <p:nvSpPr>
          <p:cNvPr id="36884" name="Line 29"/>
          <p:cNvSpPr>
            <a:spLocks noChangeShapeType="1"/>
          </p:cNvSpPr>
          <p:nvPr/>
        </p:nvSpPr>
        <p:spPr bwMode="auto">
          <a:xfrm>
            <a:off x="4914900" y="4762500"/>
            <a:ext cx="666750" cy="9826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>
    <p:pull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1052"/>
          <p:cNvGraphicFramePr>
            <a:graphicFrameLocks noChangeAspect="1"/>
          </p:cNvGraphicFramePr>
          <p:nvPr/>
        </p:nvGraphicFramePr>
        <p:xfrm>
          <a:off x="3260725" y="992188"/>
          <a:ext cx="1447800" cy="492125"/>
        </p:xfrm>
        <a:graphic>
          <a:graphicData uri="http://schemas.openxmlformats.org/presentationml/2006/ole">
            <p:oleObj spid="_x0000_s3074" name="Równanie" r:id="rId4" imgW="672840" imgH="228600" progId="Equation.3">
              <p:embed/>
            </p:oleObj>
          </a:graphicData>
        </a:graphic>
      </p:graphicFrame>
      <p:sp>
        <p:nvSpPr>
          <p:cNvPr id="3080" name="Rectangle 1053"/>
          <p:cNvSpPr>
            <a:spLocks noChangeArrowheads="1"/>
          </p:cNvSpPr>
          <p:nvPr/>
        </p:nvSpPr>
        <p:spPr bwMode="auto">
          <a:xfrm>
            <a:off x="898525" y="763588"/>
            <a:ext cx="1530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0033CC"/>
                </a:solidFill>
                <a:latin typeface="Comic Sans MS" pitchFamily="66" charset="0"/>
              </a:rPr>
              <a:t>Przykład:</a:t>
            </a:r>
            <a:endParaRPr lang="en-GB" sz="2000" b="1">
              <a:solidFill>
                <a:srgbClr val="0033CC"/>
              </a:solidFill>
              <a:latin typeface="Comic Sans MS" pitchFamily="66" charset="0"/>
            </a:endParaRPr>
          </a:p>
        </p:txBody>
      </p:sp>
      <p:grpSp>
        <p:nvGrpSpPr>
          <p:cNvPr id="3081" name="Group 1066"/>
          <p:cNvGrpSpPr>
            <a:grpSpLocks/>
          </p:cNvGrpSpPr>
          <p:nvPr/>
        </p:nvGrpSpPr>
        <p:grpSpPr bwMode="auto">
          <a:xfrm>
            <a:off x="365125" y="1538288"/>
            <a:ext cx="6459538" cy="460375"/>
            <a:chOff x="230" y="969"/>
            <a:chExt cx="4069" cy="290"/>
          </a:xfrm>
        </p:grpSpPr>
        <p:sp>
          <p:nvSpPr>
            <p:cNvPr id="3086" name="Rectangle 1055"/>
            <p:cNvSpPr>
              <a:spLocks noChangeArrowheads="1"/>
            </p:cNvSpPr>
            <p:nvPr/>
          </p:nvSpPr>
          <p:spPr bwMode="auto">
            <a:xfrm>
              <a:off x="230" y="1009"/>
              <a:ext cx="342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 b="1">
                  <a:solidFill>
                    <a:srgbClr val="0033CC"/>
                  </a:solidFill>
                  <a:latin typeface="Comic Sans MS" pitchFamily="66" charset="0"/>
                </a:rPr>
                <a:t>Rozwinięcie w szereg Taylor’a w otoczeniu </a:t>
              </a:r>
              <a:endParaRPr lang="en-GB" sz="2000" b="1">
                <a:solidFill>
                  <a:srgbClr val="0033CC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3079" name="Object 1056"/>
            <p:cNvGraphicFramePr>
              <a:graphicFrameLocks noChangeAspect="1"/>
            </p:cNvGraphicFramePr>
            <p:nvPr/>
          </p:nvGraphicFramePr>
          <p:xfrm>
            <a:off x="3584" y="969"/>
            <a:ext cx="560" cy="280"/>
          </p:xfrm>
          <a:graphic>
            <a:graphicData uri="http://schemas.openxmlformats.org/presentationml/2006/ole">
              <p:oleObj spid="_x0000_s3079" name="Równanie" r:id="rId5" imgW="406080" imgH="203040" progId="Equation.3">
                <p:embed/>
              </p:oleObj>
            </a:graphicData>
          </a:graphic>
        </p:graphicFrame>
        <p:sp>
          <p:nvSpPr>
            <p:cNvPr id="3087" name="Rectangle 1057"/>
            <p:cNvSpPr>
              <a:spLocks noChangeArrowheads="1"/>
            </p:cNvSpPr>
            <p:nvPr/>
          </p:nvSpPr>
          <p:spPr bwMode="auto">
            <a:xfrm>
              <a:off x="4107" y="1009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1800" b="1">
                  <a:solidFill>
                    <a:srgbClr val="17048A"/>
                  </a:solidFill>
                  <a:latin typeface="Tahoma" pitchFamily="34" charset="0"/>
                </a:rPr>
                <a:t>:</a:t>
              </a:r>
              <a:endParaRPr lang="en-GB" sz="1800" b="1">
                <a:solidFill>
                  <a:srgbClr val="17048A"/>
                </a:solidFill>
                <a:latin typeface="Tahoma" pitchFamily="34" charset="0"/>
              </a:endParaRPr>
            </a:p>
          </p:txBody>
        </p:sp>
      </p:grpSp>
      <p:graphicFrame>
        <p:nvGraphicFramePr>
          <p:cNvPr id="3075" name="Object 1058"/>
          <p:cNvGraphicFramePr>
            <a:graphicFrameLocks noChangeAspect="1"/>
          </p:cNvGraphicFramePr>
          <p:nvPr/>
        </p:nvGraphicFramePr>
        <p:xfrm>
          <a:off x="517525" y="2135188"/>
          <a:ext cx="8304213" cy="847725"/>
        </p:xfrm>
        <a:graphic>
          <a:graphicData uri="http://schemas.openxmlformats.org/presentationml/2006/ole">
            <p:oleObj spid="_x0000_s3075" name="Równanie" r:id="rId6" imgW="3860640" imgH="393480" progId="Equation.3">
              <p:embed/>
            </p:oleObj>
          </a:graphicData>
        </a:graphic>
      </p:graphicFrame>
      <p:grpSp>
        <p:nvGrpSpPr>
          <p:cNvPr id="3082" name="Group 1067"/>
          <p:cNvGrpSpPr>
            <a:grpSpLocks/>
          </p:cNvGrpSpPr>
          <p:nvPr/>
        </p:nvGrpSpPr>
        <p:grpSpPr bwMode="auto">
          <a:xfrm>
            <a:off x="373063" y="3735388"/>
            <a:ext cx="8280400" cy="463550"/>
            <a:chOff x="235" y="2353"/>
            <a:chExt cx="5216" cy="292"/>
          </a:xfrm>
        </p:grpSpPr>
        <p:sp>
          <p:nvSpPr>
            <p:cNvPr id="3084" name="Rectangle 1060"/>
            <p:cNvSpPr>
              <a:spLocks noChangeArrowheads="1"/>
            </p:cNvSpPr>
            <p:nvPr/>
          </p:nvSpPr>
          <p:spPr bwMode="auto">
            <a:xfrm>
              <a:off x="235" y="2375"/>
              <a:ext cx="12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 b="1">
                  <a:solidFill>
                    <a:srgbClr val="0033CC"/>
                  </a:solidFill>
                  <a:latin typeface="Comic Sans MS" pitchFamily="66" charset="0"/>
                </a:rPr>
                <a:t>Aproksymacja </a:t>
              </a:r>
              <a:endParaRPr lang="en-GB" sz="2000" b="1">
                <a:solidFill>
                  <a:srgbClr val="0033CC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3078" name="Object 1061"/>
            <p:cNvGraphicFramePr>
              <a:graphicFrameLocks noChangeAspect="1"/>
            </p:cNvGraphicFramePr>
            <p:nvPr/>
          </p:nvGraphicFramePr>
          <p:xfrm>
            <a:off x="1430" y="2353"/>
            <a:ext cx="464" cy="292"/>
          </p:xfrm>
          <a:graphic>
            <a:graphicData uri="http://schemas.openxmlformats.org/presentationml/2006/ole">
              <p:oleObj spid="_x0000_s3078" name="Równanie" r:id="rId7" imgW="342720" imgH="215640" progId="Equation.3">
                <p:embed/>
              </p:oleObj>
            </a:graphicData>
          </a:graphic>
        </p:graphicFrame>
        <p:sp>
          <p:nvSpPr>
            <p:cNvPr id="3085" name="Rectangle 1062"/>
            <p:cNvSpPr>
              <a:spLocks noChangeArrowheads="1"/>
            </p:cNvSpPr>
            <p:nvPr/>
          </p:nvSpPr>
          <p:spPr bwMode="auto">
            <a:xfrm>
              <a:off x="1910" y="2384"/>
              <a:ext cx="354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 b="1">
                  <a:solidFill>
                    <a:srgbClr val="0033CC"/>
                  </a:solidFill>
                  <a:latin typeface="Comic Sans MS" pitchFamily="66" charset="0"/>
                </a:rPr>
                <a:t>skończoną liczbą wyrazów szeregu Taylor’a:</a:t>
              </a:r>
              <a:endParaRPr lang="en-GB" sz="2000" b="1">
                <a:solidFill>
                  <a:srgbClr val="0033CC"/>
                </a:solidFill>
                <a:latin typeface="Comic Sans MS" pitchFamily="66" charset="0"/>
              </a:endParaRPr>
            </a:p>
          </p:txBody>
        </p:sp>
      </p:grpSp>
      <p:graphicFrame>
        <p:nvGraphicFramePr>
          <p:cNvPr id="3076" name="Object 1063"/>
          <p:cNvGraphicFramePr>
            <a:graphicFrameLocks noChangeAspect="1"/>
          </p:cNvGraphicFramePr>
          <p:nvPr/>
        </p:nvGraphicFramePr>
        <p:xfrm>
          <a:off x="2651125" y="2973388"/>
          <a:ext cx="3960813" cy="847725"/>
        </p:xfrm>
        <a:graphic>
          <a:graphicData uri="http://schemas.openxmlformats.org/presentationml/2006/ole">
            <p:oleObj spid="_x0000_s3076" name="Równanie" r:id="rId8" imgW="1841400" imgH="393480" progId="Equation.3">
              <p:embed/>
            </p:oleObj>
          </a:graphicData>
        </a:graphic>
      </p:graphicFrame>
      <p:graphicFrame>
        <p:nvGraphicFramePr>
          <p:cNvPr id="3077" name="Object 1064"/>
          <p:cNvGraphicFramePr>
            <a:graphicFrameLocks noChangeAspect="1"/>
          </p:cNvGraphicFramePr>
          <p:nvPr/>
        </p:nvGraphicFramePr>
        <p:xfrm>
          <a:off x="2651125" y="4421188"/>
          <a:ext cx="3524250" cy="1858962"/>
        </p:xfrm>
        <a:graphic>
          <a:graphicData uri="http://schemas.openxmlformats.org/presentationml/2006/ole">
            <p:oleObj spid="_x0000_s3077" name="Równanie" r:id="rId9" imgW="1638000" imgH="863280" progId="Equation.3">
              <p:embed/>
            </p:oleObj>
          </a:graphicData>
        </a:graphic>
      </p:graphicFrame>
      <p:sp>
        <p:nvSpPr>
          <p:cNvPr id="3083" name="Rectangle 1065"/>
          <p:cNvSpPr>
            <a:spLocks noChangeArrowheads="1"/>
          </p:cNvSpPr>
          <p:nvPr/>
        </p:nvSpPr>
        <p:spPr bwMode="auto">
          <a:xfrm>
            <a:off x="2054225" y="323850"/>
            <a:ext cx="451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rachunku ró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ż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niczkowego</a:t>
            </a:r>
          </a:p>
        </p:txBody>
      </p:sp>
    </p:spTree>
  </p:cSld>
  <p:clrMapOvr>
    <a:masterClrMapping/>
  </p:clrMapOvr>
  <p:transition>
    <p:pull dir="ru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5508625" y="319088"/>
            <a:ext cx="235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 b="1">
                <a:solidFill>
                  <a:srgbClr val="0033CC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Forma kwadratowa</a:t>
            </a:r>
            <a:endParaRPr lang="en-GB" sz="1800">
              <a:solidFill>
                <a:srgbClr val="0033CC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7893" name="Rectangle 15"/>
          <p:cNvSpPr>
            <a:spLocks noChangeArrowheads="1"/>
          </p:cNvSpPr>
          <p:nvPr/>
        </p:nvSpPr>
        <p:spPr bwMode="auto">
          <a:xfrm>
            <a:off x="647700" y="1008063"/>
            <a:ext cx="131921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marL="376238" indent="-376238" algn="just">
              <a:lnSpc>
                <a:spcPct val="110000"/>
              </a:lnSpc>
            </a:pPr>
            <a:r>
              <a:rPr lang="pl-PL" sz="2000">
                <a:solidFill>
                  <a:srgbClr val="FF0066"/>
                </a:solidFill>
                <a:latin typeface="Comic Sans MS" pitchFamily="66" charset="0"/>
                <a:sym typeface="Symbol" pitchFamily="18" charset="2"/>
              </a:rPr>
              <a:t></a:t>
            </a: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Stąd:</a:t>
            </a:r>
          </a:p>
        </p:txBody>
      </p:sp>
      <p:graphicFrame>
        <p:nvGraphicFramePr>
          <p:cNvPr id="37890" name="Object 16"/>
          <p:cNvGraphicFramePr>
            <a:graphicFrameLocks noChangeAspect="1"/>
          </p:cNvGraphicFramePr>
          <p:nvPr/>
        </p:nvGraphicFramePr>
        <p:xfrm>
          <a:off x="2300288" y="1338263"/>
          <a:ext cx="4292600" cy="2165350"/>
        </p:xfrm>
        <a:graphic>
          <a:graphicData uri="http://schemas.openxmlformats.org/presentationml/2006/ole">
            <p:oleObj spid="_x0000_s37890" name="Równanie" r:id="rId4" imgW="1676160" imgH="838080" progId="Equation.3">
              <p:embed/>
            </p:oleObj>
          </a:graphicData>
        </a:graphic>
      </p:graphicFrame>
      <p:grpSp>
        <p:nvGrpSpPr>
          <p:cNvPr id="37894" name="Group 19"/>
          <p:cNvGrpSpPr>
            <a:grpSpLocks/>
          </p:cNvGrpSpPr>
          <p:nvPr/>
        </p:nvGrpSpPr>
        <p:grpSpPr bwMode="auto">
          <a:xfrm>
            <a:off x="663575" y="3398838"/>
            <a:ext cx="2657475" cy="641350"/>
            <a:chOff x="367" y="1960"/>
            <a:chExt cx="1674" cy="404"/>
          </a:xfrm>
        </p:grpSpPr>
        <p:sp>
          <p:nvSpPr>
            <p:cNvPr id="37895" name="Rectangle 17"/>
            <p:cNvSpPr>
              <a:spLocks noChangeArrowheads="1"/>
            </p:cNvSpPr>
            <p:nvPr/>
          </p:nvSpPr>
          <p:spPr bwMode="auto">
            <a:xfrm>
              <a:off x="367" y="2045"/>
              <a:ext cx="1674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2000" tIns="72000" rIns="72000" bIns="72000">
              <a:spAutoFit/>
            </a:bodyPr>
            <a:lstStyle/>
            <a:p>
              <a:pPr marL="376238" indent="-376238" algn="just">
                <a:lnSpc>
                  <a:spcPct val="110000"/>
                </a:lnSpc>
              </a:pPr>
              <a:r>
                <a:rPr lang="pl-PL" sz="2000">
                  <a:solidFill>
                    <a:srgbClr val="003399"/>
                  </a:solidFill>
                  <a:latin typeface="Comic Sans MS" pitchFamily="66" charset="0"/>
                  <a:sym typeface="Symbol" pitchFamily="18" charset="2"/>
                </a:rPr>
                <a:t>Podobnie dla </a:t>
              </a:r>
            </a:p>
          </p:txBody>
        </p:sp>
        <p:graphicFrame>
          <p:nvGraphicFramePr>
            <p:cNvPr id="37891" name="Object 18"/>
            <p:cNvGraphicFramePr>
              <a:graphicFrameLocks noChangeAspect="1"/>
            </p:cNvGraphicFramePr>
            <p:nvPr/>
          </p:nvGraphicFramePr>
          <p:xfrm>
            <a:off x="1462" y="1960"/>
            <a:ext cx="448" cy="404"/>
          </p:xfrm>
          <a:graphic>
            <a:graphicData uri="http://schemas.openxmlformats.org/presentationml/2006/ole">
              <p:oleObj spid="_x0000_s37891" name="Równanie" r:id="rId5" imgW="253800" imgH="228600" progId="Equation.3">
                <p:embed/>
              </p:oleObj>
            </a:graphicData>
          </a:graphic>
        </p:graphicFrame>
      </p:grpSp>
    </p:spTree>
  </p:cSld>
  <p:clrMapOvr>
    <a:masterClrMapping/>
  </p:clrMapOvr>
  <p:transition>
    <p:pull dir="ru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50"/>
          <p:cNvSpPr>
            <a:spLocks noChangeArrowheads="1"/>
          </p:cNvSpPr>
          <p:nvPr/>
        </p:nvSpPr>
        <p:spPr bwMode="auto">
          <a:xfrm>
            <a:off x="382588" y="668338"/>
            <a:ext cx="8405812" cy="2128837"/>
          </a:xfrm>
          <a:prstGeom prst="roundRect">
            <a:avLst>
              <a:gd name="adj" fmla="val 16667"/>
            </a:avLst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48131" name="Rectangle 7"/>
          <p:cNvSpPr>
            <a:spLocks noChangeArrowheads="1"/>
          </p:cNvSpPr>
          <p:nvPr/>
        </p:nvSpPr>
        <p:spPr bwMode="auto">
          <a:xfrm>
            <a:off x="2860675" y="4022725"/>
            <a:ext cx="3889375" cy="2835275"/>
          </a:xfrm>
          <a:prstGeom prst="rect">
            <a:avLst/>
          </a:prstGeom>
          <a:noFill/>
          <a:ln w="0">
            <a:solidFill>
              <a:srgbClr val="FFFFFE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pic>
        <p:nvPicPr>
          <p:cNvPr id="4813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2388" y="3017838"/>
            <a:ext cx="3889375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3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8100" y="3408363"/>
            <a:ext cx="3889375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4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55863" y="2741613"/>
            <a:ext cx="3889375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5" name="Rectangle 4"/>
          <p:cNvSpPr>
            <a:spLocks noChangeArrowheads="1"/>
          </p:cNvSpPr>
          <p:nvPr/>
        </p:nvSpPr>
        <p:spPr bwMode="auto">
          <a:xfrm>
            <a:off x="5508625" y="319088"/>
            <a:ext cx="235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 b="1">
                <a:solidFill>
                  <a:srgbClr val="FF3300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Forma kwadratowa</a:t>
            </a:r>
            <a:endParaRPr lang="en-GB" sz="1800">
              <a:solidFill>
                <a:srgbClr val="0033CC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36" name="Rectangle 5"/>
          <p:cNvSpPr>
            <a:spLocks noChangeArrowheads="1"/>
          </p:cNvSpPr>
          <p:nvPr/>
        </p:nvSpPr>
        <p:spPr bwMode="auto">
          <a:xfrm>
            <a:off x="450850" y="717550"/>
            <a:ext cx="1631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Fakt III: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688975" y="1365250"/>
            <a:ext cx="80692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 algn="just">
              <a:buFont typeface="Symbol" pitchFamily="18" charset="2"/>
              <a:buChar char="¨"/>
            </a:pP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Wektory własne rozważanej formy kwadratowej F(x) definiują nowy układ współrzędnych, w którym znikają wyrazy mieszane formy kwadratowej</a:t>
            </a:r>
            <a:endParaRPr lang="pl-PL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>
    <p:pull dir="ru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5508625" y="319088"/>
            <a:ext cx="235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 b="1">
                <a:solidFill>
                  <a:srgbClr val="FF3300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Forma kwadratowa</a:t>
            </a:r>
            <a:endParaRPr lang="en-GB" sz="1800">
              <a:solidFill>
                <a:srgbClr val="0033CC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622300" y="612775"/>
            <a:ext cx="1825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0033CC"/>
                </a:solidFill>
                <a:latin typeface="Comic Sans MS" pitchFamily="66" charset="0"/>
              </a:rPr>
              <a:t>Przykład 1:</a:t>
            </a:r>
            <a:endParaRPr lang="en-GB" sz="2000" b="1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38914" name="Object 7"/>
          <p:cNvGraphicFramePr>
            <a:graphicFrameLocks noChangeAspect="1"/>
          </p:cNvGraphicFramePr>
          <p:nvPr/>
        </p:nvGraphicFramePr>
        <p:xfrm>
          <a:off x="2260600" y="803275"/>
          <a:ext cx="4137025" cy="987425"/>
        </p:xfrm>
        <a:graphic>
          <a:graphicData uri="http://schemas.openxmlformats.org/presentationml/2006/ole">
            <p:oleObj spid="_x0000_s38914" name="Równanie" r:id="rId4" imgW="1917360" imgH="457200" progId="Equation.3">
              <p:embed/>
            </p:oleObj>
          </a:graphicData>
        </a:graphic>
      </p:graphicFrame>
      <p:graphicFrame>
        <p:nvGraphicFramePr>
          <p:cNvPr id="38915" name="Object 8"/>
          <p:cNvGraphicFramePr>
            <a:graphicFrameLocks noChangeAspect="1"/>
          </p:cNvGraphicFramePr>
          <p:nvPr/>
        </p:nvGraphicFramePr>
        <p:xfrm>
          <a:off x="982663" y="2117725"/>
          <a:ext cx="7153275" cy="1049338"/>
        </p:xfrm>
        <a:graphic>
          <a:graphicData uri="http://schemas.openxmlformats.org/presentationml/2006/ole">
            <p:oleObj spid="_x0000_s38915" name="Równanie" r:id="rId5" imgW="3098520" imgH="457200" progId="Equation.3">
              <p:embed/>
            </p:oleObj>
          </a:graphicData>
        </a:graphic>
      </p:graphicFrame>
      <p:pic>
        <p:nvPicPr>
          <p:cNvPr id="38918" name="Picture 9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8463" y="3275013"/>
            <a:ext cx="4676775" cy="3262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8919" name="Picture 10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56238" y="3190875"/>
            <a:ext cx="3071812" cy="3068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8920" name="Rectangle 11"/>
          <p:cNvSpPr>
            <a:spLocks noChangeArrowheads="1"/>
          </p:cNvSpPr>
          <p:nvPr/>
        </p:nvSpPr>
        <p:spPr bwMode="auto">
          <a:xfrm>
            <a:off x="3351213" y="5332413"/>
            <a:ext cx="2284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2000">
                <a:solidFill>
                  <a:srgbClr val="0033CC"/>
                </a:solidFill>
                <a:latin typeface="Comic Sans MS" pitchFamily="66" charset="0"/>
                <a:sym typeface="Symbol" pitchFamily="18" charset="2"/>
              </a:rPr>
              <a:t>Koliste wgłębienie</a:t>
            </a:r>
          </a:p>
        </p:txBody>
      </p:sp>
    </p:spTree>
  </p:cSld>
  <p:clrMapOvr>
    <a:masterClrMapping/>
  </p:clrMapOvr>
  <p:transition>
    <p:pull dir="ru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5508625" y="319088"/>
            <a:ext cx="235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 b="1">
                <a:solidFill>
                  <a:srgbClr val="FF3300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Forma kwadratowa</a:t>
            </a:r>
            <a:endParaRPr lang="en-GB" sz="1800">
              <a:solidFill>
                <a:srgbClr val="0033CC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622300" y="612775"/>
            <a:ext cx="1825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>
                <a:solidFill>
                  <a:srgbClr val="0033CC"/>
                </a:solidFill>
                <a:latin typeface="Comic Sans MS" pitchFamily="66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0033CC"/>
                </a:solidFill>
                <a:latin typeface="Comic Sans MS" pitchFamily="66" charset="0"/>
              </a:rPr>
              <a:t>Przykład 2:</a:t>
            </a:r>
            <a:endParaRPr lang="en-GB" sz="2000" b="1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39938" name="Object 5"/>
          <p:cNvGraphicFramePr>
            <a:graphicFrameLocks noChangeAspect="1"/>
          </p:cNvGraphicFramePr>
          <p:nvPr/>
        </p:nvGraphicFramePr>
        <p:xfrm>
          <a:off x="1836738" y="803275"/>
          <a:ext cx="4986337" cy="987425"/>
        </p:xfrm>
        <a:graphic>
          <a:graphicData uri="http://schemas.openxmlformats.org/presentationml/2006/ole">
            <p:oleObj spid="_x0000_s39938" name="Równanie" r:id="rId4" imgW="2311200" imgH="457200" progId="Equation.3">
              <p:embed/>
            </p:oleObj>
          </a:graphicData>
        </a:graphic>
      </p:graphicFrame>
      <p:pic>
        <p:nvPicPr>
          <p:cNvPr id="39942" name="Picture 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5138" y="3073400"/>
            <a:ext cx="4622800" cy="3465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9943" name="Picture 8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37150" y="3235325"/>
            <a:ext cx="3600450" cy="3081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aphicFrame>
        <p:nvGraphicFramePr>
          <p:cNvPr id="39939" name="Object 6"/>
          <p:cNvGraphicFramePr>
            <a:graphicFrameLocks noChangeAspect="1"/>
          </p:cNvGraphicFramePr>
          <p:nvPr/>
        </p:nvGraphicFramePr>
        <p:xfrm>
          <a:off x="1423988" y="2043113"/>
          <a:ext cx="6215062" cy="904875"/>
        </p:xfrm>
        <a:graphic>
          <a:graphicData uri="http://schemas.openxmlformats.org/presentationml/2006/ole">
            <p:oleObj spid="_x0000_s39939" name="Równanie" r:id="rId7" imgW="2692080" imgH="393480" progId="Equation.3">
              <p:embed/>
            </p:oleObj>
          </a:graphicData>
        </a:graphic>
      </p:graphicFrame>
      <p:sp>
        <p:nvSpPr>
          <p:cNvPr id="39944" name="Rectangle 9"/>
          <p:cNvSpPr>
            <a:spLocks noChangeArrowheads="1"/>
          </p:cNvSpPr>
          <p:nvPr/>
        </p:nvSpPr>
        <p:spPr bwMode="auto">
          <a:xfrm>
            <a:off x="3351213" y="5332413"/>
            <a:ext cx="2698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2000">
                <a:solidFill>
                  <a:srgbClr val="0033CC"/>
                </a:solidFill>
                <a:latin typeface="Comic Sans MS" pitchFamily="66" charset="0"/>
                <a:sym typeface="Symbol" pitchFamily="18" charset="2"/>
              </a:rPr>
              <a:t>Eliptyczne wgłębienie</a:t>
            </a:r>
          </a:p>
        </p:txBody>
      </p:sp>
    </p:spTree>
  </p:cSld>
  <p:clrMapOvr>
    <a:masterClrMapping/>
  </p:clrMapOvr>
  <p:transition>
    <p:pull dir="ru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auto">
          <a:xfrm>
            <a:off x="5508625" y="319088"/>
            <a:ext cx="235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 b="1">
                <a:solidFill>
                  <a:srgbClr val="0033CC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Forma kwadratowa</a:t>
            </a:r>
            <a:endParaRPr lang="en-GB" sz="1800">
              <a:solidFill>
                <a:srgbClr val="0033CC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0965" name="Rectangle 3"/>
          <p:cNvSpPr>
            <a:spLocks noChangeArrowheads="1"/>
          </p:cNvSpPr>
          <p:nvPr/>
        </p:nvSpPr>
        <p:spPr bwMode="auto">
          <a:xfrm>
            <a:off x="622300" y="612775"/>
            <a:ext cx="1825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0033CC"/>
                </a:solidFill>
                <a:latin typeface="Comic Sans MS" pitchFamily="66" charset="0"/>
              </a:rPr>
              <a:t>Przykład 3:</a:t>
            </a:r>
            <a:endParaRPr lang="en-GB" sz="2000" b="1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40962" name="Object 4"/>
          <p:cNvGraphicFramePr>
            <a:graphicFrameLocks noChangeAspect="1"/>
          </p:cNvGraphicFramePr>
          <p:nvPr/>
        </p:nvGraphicFramePr>
        <p:xfrm>
          <a:off x="1811338" y="646113"/>
          <a:ext cx="5635625" cy="1458912"/>
        </p:xfrm>
        <a:graphic>
          <a:graphicData uri="http://schemas.openxmlformats.org/presentationml/2006/ole">
            <p:oleObj spid="_x0000_s40962" name="Równanie" r:id="rId4" imgW="3047760" imgH="787320" progId="Equation.3">
              <p:embed/>
            </p:oleObj>
          </a:graphicData>
        </a:graphic>
      </p:graphicFrame>
      <p:pic>
        <p:nvPicPr>
          <p:cNvPr id="40966" name="Picture 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9238" y="2952750"/>
            <a:ext cx="5060950" cy="3459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40967" name="Picture 9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27663" y="3205163"/>
            <a:ext cx="3243262" cy="314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aphicFrame>
        <p:nvGraphicFramePr>
          <p:cNvPr id="40963" name="Object 5"/>
          <p:cNvGraphicFramePr>
            <a:graphicFrameLocks noChangeAspect="1"/>
          </p:cNvGraphicFramePr>
          <p:nvPr/>
        </p:nvGraphicFramePr>
        <p:xfrm>
          <a:off x="984250" y="1898650"/>
          <a:ext cx="7151688" cy="1487488"/>
        </p:xfrm>
        <a:graphic>
          <a:graphicData uri="http://schemas.openxmlformats.org/presentationml/2006/ole">
            <p:oleObj spid="_x0000_s40963" name="Równanie" r:id="rId7" imgW="3098520" imgH="647640" progId="Equation.3">
              <p:embed/>
            </p:oleObj>
          </a:graphicData>
        </a:graphic>
      </p:graphicFrame>
      <p:sp>
        <p:nvSpPr>
          <p:cNvPr id="40968" name="Rectangle 10"/>
          <p:cNvSpPr>
            <a:spLocks noChangeArrowheads="1"/>
          </p:cNvSpPr>
          <p:nvPr/>
        </p:nvSpPr>
        <p:spPr bwMode="auto">
          <a:xfrm>
            <a:off x="3365500" y="5060950"/>
            <a:ext cx="2205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2000">
                <a:solidFill>
                  <a:srgbClr val="0033CC"/>
                </a:solidFill>
                <a:latin typeface="Comic Sans MS" pitchFamily="66" charset="0"/>
                <a:sym typeface="Symbol" pitchFamily="18" charset="2"/>
              </a:rPr>
              <a:t>Wydłużone siodło</a:t>
            </a:r>
          </a:p>
        </p:txBody>
      </p:sp>
    </p:spTree>
  </p:cSld>
  <p:clrMapOvr>
    <a:masterClrMapping/>
  </p:clrMapOvr>
  <p:transition>
    <p:pull dir="ru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ChangeArrowheads="1"/>
          </p:cNvSpPr>
          <p:nvPr/>
        </p:nvSpPr>
        <p:spPr bwMode="auto">
          <a:xfrm>
            <a:off x="5508625" y="319088"/>
            <a:ext cx="235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 b="1">
                <a:solidFill>
                  <a:srgbClr val="FF3300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Forma kwadratowa</a:t>
            </a:r>
            <a:endParaRPr lang="en-GB" sz="1800">
              <a:solidFill>
                <a:srgbClr val="0033CC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1989" name="Rectangle 3"/>
          <p:cNvSpPr>
            <a:spLocks noChangeArrowheads="1"/>
          </p:cNvSpPr>
          <p:nvPr/>
        </p:nvSpPr>
        <p:spPr bwMode="auto">
          <a:xfrm>
            <a:off x="622300" y="612775"/>
            <a:ext cx="1825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0033CC"/>
                </a:solidFill>
                <a:latin typeface="Comic Sans MS" pitchFamily="66" charset="0"/>
              </a:rPr>
              <a:t>Przykład 4:</a:t>
            </a:r>
            <a:endParaRPr lang="en-GB" sz="2000" b="1">
              <a:solidFill>
                <a:srgbClr val="0033CC"/>
              </a:solidFill>
              <a:latin typeface="Comic Sans MS" pitchFamily="66" charset="0"/>
            </a:endParaRPr>
          </a:p>
        </p:txBody>
      </p:sp>
      <p:graphicFrame>
        <p:nvGraphicFramePr>
          <p:cNvPr id="41986" name="Object 4"/>
          <p:cNvGraphicFramePr>
            <a:graphicFrameLocks noChangeAspect="1"/>
          </p:cNvGraphicFramePr>
          <p:nvPr/>
        </p:nvGraphicFramePr>
        <p:xfrm>
          <a:off x="2105025" y="950913"/>
          <a:ext cx="5048250" cy="847725"/>
        </p:xfrm>
        <a:graphic>
          <a:graphicData uri="http://schemas.openxmlformats.org/presentationml/2006/ole">
            <p:oleObj spid="_x0000_s41986" name="Równanie" r:id="rId4" imgW="2730240" imgH="457200" progId="Equation.3">
              <p:embed/>
            </p:oleObj>
          </a:graphicData>
        </a:graphic>
      </p:graphicFrame>
      <p:pic>
        <p:nvPicPr>
          <p:cNvPr id="41990" name="Picture 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5438" y="2516188"/>
            <a:ext cx="4689475" cy="3846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41991" name="Picture 9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86363" y="3048000"/>
            <a:ext cx="3613150" cy="3322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aphicFrame>
        <p:nvGraphicFramePr>
          <p:cNvPr id="41987" name="Object 5"/>
          <p:cNvGraphicFramePr>
            <a:graphicFrameLocks noChangeAspect="1"/>
          </p:cNvGraphicFramePr>
          <p:nvPr/>
        </p:nvGraphicFramePr>
        <p:xfrm>
          <a:off x="531813" y="1892300"/>
          <a:ext cx="8002587" cy="1049338"/>
        </p:xfrm>
        <a:graphic>
          <a:graphicData uri="http://schemas.openxmlformats.org/presentationml/2006/ole">
            <p:oleObj spid="_x0000_s41987" name="Równanie" r:id="rId7" imgW="3466800" imgH="457200" progId="Equation.3">
              <p:embed/>
            </p:oleObj>
          </a:graphicData>
        </a:graphic>
      </p:graphicFrame>
      <p:sp>
        <p:nvSpPr>
          <p:cNvPr id="41992" name="Rectangle 10"/>
          <p:cNvSpPr>
            <a:spLocks noChangeArrowheads="1"/>
          </p:cNvSpPr>
          <p:nvPr/>
        </p:nvSpPr>
        <p:spPr bwMode="auto">
          <a:xfrm>
            <a:off x="3582988" y="5140325"/>
            <a:ext cx="1677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2000">
                <a:solidFill>
                  <a:srgbClr val="0033CC"/>
                </a:solidFill>
                <a:latin typeface="Comic Sans MS" pitchFamily="66" charset="0"/>
                <a:sym typeface="Symbol" pitchFamily="18" charset="2"/>
              </a:rPr>
              <a:t>Równa dolina</a:t>
            </a:r>
          </a:p>
        </p:txBody>
      </p:sp>
    </p:spTree>
  </p:cSld>
  <p:clrMapOvr>
    <a:masterClrMapping/>
  </p:clrMapOvr>
  <p:transition>
    <p:pull dir="ru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5508625" y="319088"/>
            <a:ext cx="235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 b="1">
                <a:solidFill>
                  <a:srgbClr val="0033CC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Forma kwadratowa</a:t>
            </a:r>
            <a:endParaRPr lang="en-GB" sz="1800">
              <a:solidFill>
                <a:srgbClr val="0033CC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622300" y="612775"/>
            <a:ext cx="2157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Podsumowanie: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49156" name="Text Box 8"/>
          <p:cNvSpPr txBox="1">
            <a:spLocks noChangeArrowheads="1"/>
          </p:cNvSpPr>
          <p:nvPr/>
        </p:nvSpPr>
        <p:spPr bwMode="auto">
          <a:xfrm>
            <a:off x="582613" y="1100138"/>
            <a:ext cx="8069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 algn="just">
              <a:buFont typeface="Symbol" pitchFamily="18" charset="2"/>
              <a:buChar char="¨"/>
            </a:pP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Jeżeli wartości własne hessianu są wszystkie dodatnie – forma posiada pojedyncze silne minimum</a:t>
            </a:r>
            <a:endParaRPr lang="pl-PL">
              <a:solidFill>
                <a:srgbClr val="003399"/>
              </a:solidFill>
            </a:endParaRPr>
          </a:p>
        </p:txBody>
      </p:sp>
      <p:sp>
        <p:nvSpPr>
          <p:cNvPr id="49157" name="Text Box 9"/>
          <p:cNvSpPr txBox="1">
            <a:spLocks noChangeArrowheads="1"/>
          </p:cNvSpPr>
          <p:nvPr/>
        </p:nvSpPr>
        <p:spPr bwMode="auto">
          <a:xfrm>
            <a:off x="655638" y="2046288"/>
            <a:ext cx="8069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 algn="just">
              <a:buFont typeface="Symbol" pitchFamily="18" charset="2"/>
              <a:buChar char="¨"/>
            </a:pP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Jeżeli wartości własne hessianu są wszystkie ujemne – forma posiada pojedyncze silne maksimum</a:t>
            </a:r>
            <a:endParaRPr lang="pl-PL">
              <a:solidFill>
                <a:srgbClr val="003399"/>
              </a:solidFill>
            </a:endParaRPr>
          </a:p>
        </p:txBody>
      </p:sp>
      <p:sp>
        <p:nvSpPr>
          <p:cNvPr id="49158" name="Text Box 10"/>
          <p:cNvSpPr txBox="1">
            <a:spLocks noChangeArrowheads="1"/>
          </p:cNvSpPr>
          <p:nvPr/>
        </p:nvSpPr>
        <p:spPr bwMode="auto">
          <a:xfrm>
            <a:off x="615950" y="3092450"/>
            <a:ext cx="8069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 algn="just">
              <a:buFont typeface="Symbol" pitchFamily="18" charset="2"/>
              <a:buChar char="¨"/>
            </a:pP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Jeżeli pewne wartości własne hessianu są dodatnie, a inne ujemne – forma posiada pojedynczy punkt siodłowy</a:t>
            </a:r>
            <a:endParaRPr lang="pl-PL">
              <a:solidFill>
                <a:srgbClr val="003399"/>
              </a:solidFill>
            </a:endParaRPr>
          </a:p>
        </p:txBody>
      </p:sp>
      <p:sp>
        <p:nvSpPr>
          <p:cNvPr id="49159" name="Text Box 11"/>
          <p:cNvSpPr txBox="1">
            <a:spLocks noChangeArrowheads="1"/>
          </p:cNvSpPr>
          <p:nvPr/>
        </p:nvSpPr>
        <p:spPr bwMode="auto">
          <a:xfrm>
            <a:off x="615950" y="4076700"/>
            <a:ext cx="80692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 algn="just">
              <a:buFont typeface="Symbol" pitchFamily="18" charset="2"/>
              <a:buChar char="¨"/>
            </a:pP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Jeżeli wszystkie wartości własne hessianu są nieujemne, ale niektóre są równe zeru – forma albo posiada słabe minimum albo nie ma punktu stacjonarnego</a:t>
            </a:r>
            <a:endParaRPr lang="pl-PL">
              <a:solidFill>
                <a:srgbClr val="003399"/>
              </a:solidFill>
            </a:endParaRPr>
          </a:p>
        </p:txBody>
      </p:sp>
      <p:sp>
        <p:nvSpPr>
          <p:cNvPr id="49160" name="Text Box 12"/>
          <p:cNvSpPr txBox="1">
            <a:spLocks noChangeArrowheads="1"/>
          </p:cNvSpPr>
          <p:nvPr/>
        </p:nvSpPr>
        <p:spPr bwMode="auto">
          <a:xfrm>
            <a:off x="582613" y="5368925"/>
            <a:ext cx="80692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 algn="just">
              <a:buFont typeface="Symbol" pitchFamily="18" charset="2"/>
              <a:buChar char="¨"/>
            </a:pP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Jeżeli wszystkie wartości własne hessianu są niedodatnie, ale niektóre są równe zeru – forma albo posiada słabe maksimum albo nie ma punktu stacjonarnego</a:t>
            </a:r>
            <a:endParaRPr lang="pl-PL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>
    <p:pull dir="ru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ChangeArrowheads="1"/>
          </p:cNvSpPr>
          <p:nvPr/>
        </p:nvSpPr>
        <p:spPr bwMode="auto">
          <a:xfrm>
            <a:off x="5508625" y="319088"/>
            <a:ext cx="235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 b="1">
                <a:solidFill>
                  <a:srgbClr val="FF3300"/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pl-PL" sz="1800">
                <a:solidFill>
                  <a:srgbClr val="0033CC"/>
                </a:solidFill>
                <a:latin typeface="Comic Sans MS" pitchFamily="66" charset="0"/>
              </a:rPr>
              <a:t>Forma kwadratowa</a:t>
            </a:r>
            <a:endParaRPr lang="en-GB" sz="1800">
              <a:solidFill>
                <a:srgbClr val="0033CC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622300" y="612775"/>
            <a:ext cx="5035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 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Rozszerzenie pokazanych wyników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: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582613" y="1100138"/>
            <a:ext cx="63325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 algn="just">
              <a:buFont typeface="Symbol" pitchFamily="18" charset="2"/>
              <a:buChar char="¨"/>
            </a:pP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Rozważaliśmy przypadek </a:t>
            </a:r>
            <a:r>
              <a:rPr lang="pl-PL" sz="2000" b="1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d = </a:t>
            </a: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0 oraz c = 0</a:t>
            </a:r>
            <a:endParaRPr lang="pl-PL">
              <a:solidFill>
                <a:srgbClr val="003399"/>
              </a:solidFill>
            </a:endParaRPr>
          </a:p>
        </p:txBody>
      </p:sp>
      <p:sp>
        <p:nvSpPr>
          <p:cNvPr id="43014" name="Text Box 5"/>
          <p:cNvSpPr txBox="1">
            <a:spLocks noChangeArrowheads="1"/>
          </p:cNvSpPr>
          <p:nvPr/>
        </p:nvSpPr>
        <p:spPr bwMode="auto">
          <a:xfrm>
            <a:off x="576263" y="2033588"/>
            <a:ext cx="8069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 algn="just">
              <a:buFont typeface="Symbol" pitchFamily="18" charset="2"/>
              <a:buChar char="¨"/>
            </a:pP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Jeżeli c  0 wówczas forma kwadratowa ma wartość zmienioną o c w każdym punkcie; kształt formy kwadratowej nie zmienia się</a:t>
            </a:r>
            <a:endParaRPr lang="pl-PL">
              <a:solidFill>
                <a:srgbClr val="003399"/>
              </a:solidFill>
            </a:endParaRPr>
          </a:p>
        </p:txBody>
      </p:sp>
      <p:sp>
        <p:nvSpPr>
          <p:cNvPr id="43015" name="Text Box 6"/>
          <p:cNvSpPr txBox="1">
            <a:spLocks noChangeArrowheads="1"/>
          </p:cNvSpPr>
          <p:nvPr/>
        </p:nvSpPr>
        <p:spPr bwMode="auto">
          <a:xfrm>
            <a:off x="549275" y="3038475"/>
            <a:ext cx="80692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 algn="just">
              <a:buFont typeface="Symbol" pitchFamily="18" charset="2"/>
              <a:buChar char="¨"/>
            </a:pP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Jeżeli </a:t>
            </a:r>
            <a:r>
              <a:rPr lang="pl-PL" sz="2000" b="1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d  </a:t>
            </a: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0 i macierz </a:t>
            </a:r>
            <a:r>
              <a:rPr lang="pl-PL" sz="2000" b="1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A</a:t>
            </a: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 jest nieosobliwa, kształt formy kwadratowej się nie zmienia, lecz punkt stacjonarny przesuwa się do</a:t>
            </a:r>
          </a:p>
        </p:txBody>
      </p:sp>
      <p:graphicFrame>
        <p:nvGraphicFramePr>
          <p:cNvPr id="43010" name="Object 0"/>
          <p:cNvGraphicFramePr>
            <a:graphicFrameLocks noChangeAspect="1"/>
          </p:cNvGraphicFramePr>
          <p:nvPr/>
        </p:nvGraphicFramePr>
        <p:xfrm>
          <a:off x="3679825" y="3921125"/>
          <a:ext cx="2141538" cy="577850"/>
        </p:xfrm>
        <a:graphic>
          <a:graphicData uri="http://schemas.openxmlformats.org/presentationml/2006/ole">
            <p:oleObj spid="_x0000_s43010" name="Równanie" r:id="rId4" imgW="749160" imgH="203040" progId="Equation.3">
              <p:embed/>
            </p:oleObj>
          </a:graphicData>
        </a:graphic>
      </p:graphicFrame>
      <p:sp>
        <p:nvSpPr>
          <p:cNvPr id="43016" name="Text Box 10"/>
          <p:cNvSpPr txBox="1">
            <a:spLocks noChangeArrowheads="1"/>
          </p:cNvSpPr>
          <p:nvPr/>
        </p:nvSpPr>
        <p:spPr bwMode="auto">
          <a:xfrm>
            <a:off x="608013" y="4860925"/>
            <a:ext cx="8069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 algn="just">
              <a:buFont typeface="Symbol" pitchFamily="18" charset="2"/>
              <a:buChar char="¨"/>
            </a:pP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Jeżeli </a:t>
            </a:r>
            <a:r>
              <a:rPr lang="pl-PL" sz="2000" b="1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d  </a:t>
            </a: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0 i macierz </a:t>
            </a:r>
            <a:r>
              <a:rPr lang="pl-PL" sz="2000" b="1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A</a:t>
            </a:r>
            <a:r>
              <a:rPr lang="pl-PL" sz="20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 jest osobliwa, nie istnieje punkt stacjonarny</a:t>
            </a:r>
          </a:p>
        </p:txBody>
      </p:sp>
    </p:spTree>
  </p:cSld>
  <p:clrMapOvr>
    <a:masterClrMapping/>
  </p:clrMapOvr>
  <p:transition>
    <p:pull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48"/>
          <p:cNvSpPr>
            <a:spLocks noChangeArrowheads="1"/>
          </p:cNvSpPr>
          <p:nvPr/>
        </p:nvSpPr>
        <p:spPr bwMode="auto">
          <a:xfrm>
            <a:off x="681038" y="655638"/>
            <a:ext cx="3148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0033CC"/>
                </a:solidFill>
                <a:latin typeface="Comic Sans MS" pitchFamily="66" charset="0"/>
              </a:rPr>
              <a:t>Ilustracja graficzna:</a:t>
            </a:r>
            <a:endParaRPr lang="en-GB" sz="2000" b="1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4103" name="Rectangle 49"/>
          <p:cNvSpPr>
            <a:spLocks noChangeArrowheads="1"/>
          </p:cNvSpPr>
          <p:nvPr/>
        </p:nvSpPr>
        <p:spPr bwMode="auto">
          <a:xfrm>
            <a:off x="2054225" y="323850"/>
            <a:ext cx="451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rachunku ró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ż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niczkowego</a:t>
            </a:r>
          </a:p>
        </p:txBody>
      </p:sp>
      <p:grpSp>
        <p:nvGrpSpPr>
          <p:cNvPr id="4104" name="Group 50"/>
          <p:cNvGrpSpPr>
            <a:grpSpLocks/>
          </p:cNvGrpSpPr>
          <p:nvPr/>
        </p:nvGrpSpPr>
        <p:grpSpPr bwMode="auto">
          <a:xfrm>
            <a:off x="1698625" y="1236663"/>
            <a:ext cx="5892800" cy="4826000"/>
            <a:chOff x="1104" y="624"/>
            <a:chExt cx="3712" cy="3040"/>
          </a:xfrm>
        </p:grpSpPr>
        <p:pic>
          <p:nvPicPr>
            <p:cNvPr id="4105" name="Picture 51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04" y="624"/>
              <a:ext cx="3712" cy="30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graphicFrame>
          <p:nvGraphicFramePr>
            <p:cNvPr id="4098" name="Object 52"/>
            <p:cNvGraphicFramePr>
              <a:graphicFrameLocks noChangeAspect="1"/>
            </p:cNvGraphicFramePr>
            <p:nvPr/>
          </p:nvGraphicFramePr>
          <p:xfrm>
            <a:off x="1488" y="816"/>
            <a:ext cx="348" cy="219"/>
          </p:xfrm>
          <a:graphic>
            <a:graphicData uri="http://schemas.openxmlformats.org/presentationml/2006/ole">
              <p:oleObj spid="_x0000_s4098" name="Równanie" r:id="rId5" imgW="342720" imgH="215640" progId="Equation.3">
                <p:embed/>
              </p:oleObj>
            </a:graphicData>
          </a:graphic>
        </p:graphicFrame>
        <p:graphicFrame>
          <p:nvGraphicFramePr>
            <p:cNvPr id="4099" name="Object 53"/>
            <p:cNvGraphicFramePr>
              <a:graphicFrameLocks noChangeAspect="1"/>
            </p:cNvGraphicFramePr>
            <p:nvPr/>
          </p:nvGraphicFramePr>
          <p:xfrm>
            <a:off x="1248" y="1680"/>
            <a:ext cx="387" cy="219"/>
          </p:xfrm>
          <a:graphic>
            <a:graphicData uri="http://schemas.openxmlformats.org/presentationml/2006/ole">
              <p:oleObj spid="_x0000_s4099" name="Równanie" r:id="rId6" imgW="380880" imgH="215640" progId="Equation.3">
                <p:embed/>
              </p:oleObj>
            </a:graphicData>
          </a:graphic>
        </p:graphicFrame>
        <p:graphicFrame>
          <p:nvGraphicFramePr>
            <p:cNvPr id="4100" name="Object 54"/>
            <p:cNvGraphicFramePr>
              <a:graphicFrameLocks noChangeAspect="1"/>
            </p:cNvGraphicFramePr>
            <p:nvPr/>
          </p:nvGraphicFramePr>
          <p:xfrm>
            <a:off x="1350" y="2208"/>
            <a:ext cx="374" cy="219"/>
          </p:xfrm>
          <a:graphic>
            <a:graphicData uri="http://schemas.openxmlformats.org/presentationml/2006/ole">
              <p:oleObj spid="_x0000_s4100" name="Równanie" r:id="rId7" imgW="368280" imgH="215640" progId="Equation.3">
                <p:embed/>
              </p:oleObj>
            </a:graphicData>
          </a:graphic>
        </p:graphicFrame>
        <p:graphicFrame>
          <p:nvGraphicFramePr>
            <p:cNvPr id="4101" name="Object 55"/>
            <p:cNvGraphicFramePr>
              <a:graphicFrameLocks noChangeAspect="1"/>
            </p:cNvGraphicFramePr>
            <p:nvPr/>
          </p:nvGraphicFramePr>
          <p:xfrm>
            <a:off x="1482" y="2874"/>
            <a:ext cx="387" cy="232"/>
          </p:xfrm>
          <a:graphic>
            <a:graphicData uri="http://schemas.openxmlformats.org/presentationml/2006/ole">
              <p:oleObj spid="_x0000_s4101" name="Równanie" r:id="rId8" imgW="380880" imgH="228600" progId="Equation.3">
                <p:embed/>
              </p:oleObj>
            </a:graphicData>
          </a:graphic>
        </p:graphicFrame>
      </p:grpSp>
    </p:spTree>
  </p:cSld>
  <p:clrMapOvr>
    <a:masterClrMapping/>
  </p:clrMapOvr>
  <p:transition>
    <p:pull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3"/>
          <p:cNvSpPr>
            <a:spLocks noChangeArrowheads="1"/>
          </p:cNvSpPr>
          <p:nvPr/>
        </p:nvSpPr>
        <p:spPr bwMode="auto">
          <a:xfrm>
            <a:off x="2054225" y="323850"/>
            <a:ext cx="451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Przypomnienie z rachunku ró</a:t>
            </a:r>
            <a:r>
              <a:rPr lang="pl-PL" sz="1800">
                <a:solidFill>
                  <a:srgbClr val="FF3300"/>
                </a:solidFill>
                <a:latin typeface="Comic Sans MS" pitchFamily="66" charset="0"/>
              </a:rPr>
              <a:t>ż</a:t>
            </a:r>
            <a:r>
              <a:rPr lang="pl-PL" sz="1800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niczkowego</a:t>
            </a:r>
          </a:p>
        </p:txBody>
      </p:sp>
      <p:graphicFrame>
        <p:nvGraphicFramePr>
          <p:cNvPr id="5122" name="Object 10"/>
          <p:cNvGraphicFramePr>
            <a:graphicFrameLocks noChangeAspect="1"/>
          </p:cNvGraphicFramePr>
          <p:nvPr/>
        </p:nvGraphicFramePr>
        <p:xfrm>
          <a:off x="3043238" y="1004888"/>
          <a:ext cx="1884362" cy="465137"/>
        </p:xfrm>
        <a:graphic>
          <a:graphicData uri="http://schemas.openxmlformats.org/presentationml/2006/ole">
            <p:oleObj spid="_x0000_s5122" name="Równanie" r:id="rId4" imgW="876240" imgH="215640" progId="Equation.3">
              <p:embed/>
            </p:oleObj>
          </a:graphicData>
        </a:graphic>
      </p:graphicFrame>
      <p:grpSp>
        <p:nvGrpSpPr>
          <p:cNvPr id="5129" name="Group 12"/>
          <p:cNvGrpSpPr>
            <a:grpSpLocks/>
          </p:cNvGrpSpPr>
          <p:nvPr/>
        </p:nvGrpSpPr>
        <p:grpSpPr bwMode="auto">
          <a:xfrm>
            <a:off x="365125" y="1538288"/>
            <a:ext cx="6459538" cy="460375"/>
            <a:chOff x="230" y="969"/>
            <a:chExt cx="4069" cy="290"/>
          </a:xfrm>
        </p:grpSpPr>
        <p:sp>
          <p:nvSpPr>
            <p:cNvPr id="5135" name="Rectangle 13"/>
            <p:cNvSpPr>
              <a:spLocks noChangeArrowheads="1"/>
            </p:cNvSpPr>
            <p:nvPr/>
          </p:nvSpPr>
          <p:spPr bwMode="auto">
            <a:xfrm>
              <a:off x="230" y="1009"/>
              <a:ext cx="342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 b="1">
                  <a:solidFill>
                    <a:srgbClr val="0033CC"/>
                  </a:solidFill>
                  <a:latin typeface="Comic Sans MS" pitchFamily="66" charset="0"/>
                </a:rPr>
                <a:t>Rozwinięcie w szereg Taylor’a w otoczeniu </a:t>
              </a:r>
              <a:endParaRPr lang="en-GB" sz="2000" b="1">
                <a:solidFill>
                  <a:srgbClr val="0033CC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5127" name="Object 14"/>
            <p:cNvGraphicFramePr>
              <a:graphicFrameLocks noChangeAspect="1"/>
            </p:cNvGraphicFramePr>
            <p:nvPr/>
          </p:nvGraphicFramePr>
          <p:xfrm>
            <a:off x="3584" y="969"/>
            <a:ext cx="560" cy="280"/>
          </p:xfrm>
          <a:graphic>
            <a:graphicData uri="http://schemas.openxmlformats.org/presentationml/2006/ole">
              <p:oleObj spid="_x0000_s5127" name="Równanie" r:id="rId5" imgW="406080" imgH="203040" progId="Equation.3">
                <p:embed/>
              </p:oleObj>
            </a:graphicData>
          </a:graphic>
        </p:graphicFrame>
        <p:sp>
          <p:nvSpPr>
            <p:cNvPr id="5136" name="Rectangle 15"/>
            <p:cNvSpPr>
              <a:spLocks noChangeArrowheads="1"/>
            </p:cNvSpPr>
            <p:nvPr/>
          </p:nvSpPr>
          <p:spPr bwMode="auto">
            <a:xfrm>
              <a:off x="4107" y="1009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1800" b="1">
                  <a:solidFill>
                    <a:srgbClr val="FF0066"/>
                  </a:solidFill>
                  <a:latin typeface="Tahoma" pitchFamily="34" charset="0"/>
                </a:rPr>
                <a:t>:</a:t>
              </a:r>
              <a:endParaRPr lang="en-GB" sz="1800" b="1">
                <a:solidFill>
                  <a:srgbClr val="FF0066"/>
                </a:solidFill>
                <a:latin typeface="Tahoma" pitchFamily="34" charset="0"/>
              </a:endParaRPr>
            </a:p>
          </p:txBody>
        </p:sp>
      </p:grpSp>
      <p:graphicFrame>
        <p:nvGraphicFramePr>
          <p:cNvPr id="5123" name="Object 16"/>
          <p:cNvGraphicFramePr>
            <a:graphicFrameLocks noChangeAspect="1"/>
          </p:cNvGraphicFramePr>
          <p:nvPr/>
        </p:nvGraphicFramePr>
        <p:xfrm>
          <a:off x="317500" y="2162175"/>
          <a:ext cx="8470900" cy="682625"/>
        </p:xfrm>
        <a:graphic>
          <a:graphicData uri="http://schemas.openxmlformats.org/presentationml/2006/ole">
            <p:oleObj spid="_x0000_s5123" name="Równanie" r:id="rId6" imgW="4902120" imgH="393480" progId="Equation.3">
              <p:embed/>
            </p:oleObj>
          </a:graphicData>
        </a:graphic>
      </p:graphicFrame>
      <p:grpSp>
        <p:nvGrpSpPr>
          <p:cNvPr id="5130" name="Group 17"/>
          <p:cNvGrpSpPr>
            <a:grpSpLocks/>
          </p:cNvGrpSpPr>
          <p:nvPr/>
        </p:nvGrpSpPr>
        <p:grpSpPr bwMode="auto">
          <a:xfrm>
            <a:off x="373063" y="3735388"/>
            <a:ext cx="8280400" cy="463550"/>
            <a:chOff x="235" y="2353"/>
            <a:chExt cx="5216" cy="292"/>
          </a:xfrm>
        </p:grpSpPr>
        <p:sp>
          <p:nvSpPr>
            <p:cNvPr id="5133" name="Rectangle 18"/>
            <p:cNvSpPr>
              <a:spLocks noChangeArrowheads="1"/>
            </p:cNvSpPr>
            <p:nvPr/>
          </p:nvSpPr>
          <p:spPr bwMode="auto">
            <a:xfrm>
              <a:off x="235" y="2375"/>
              <a:ext cx="12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 b="1">
                  <a:solidFill>
                    <a:srgbClr val="0033CC"/>
                  </a:solidFill>
                  <a:latin typeface="Comic Sans MS" pitchFamily="66" charset="0"/>
                </a:rPr>
                <a:t>Aproksymacja </a:t>
              </a:r>
              <a:endParaRPr lang="en-GB" sz="2000" b="1">
                <a:solidFill>
                  <a:srgbClr val="0033CC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5126" name="Object 19"/>
            <p:cNvGraphicFramePr>
              <a:graphicFrameLocks noChangeAspect="1"/>
            </p:cNvGraphicFramePr>
            <p:nvPr/>
          </p:nvGraphicFramePr>
          <p:xfrm>
            <a:off x="1430" y="2353"/>
            <a:ext cx="464" cy="292"/>
          </p:xfrm>
          <a:graphic>
            <a:graphicData uri="http://schemas.openxmlformats.org/presentationml/2006/ole">
              <p:oleObj spid="_x0000_s5126" name="Równanie" r:id="rId7" imgW="342720" imgH="215640" progId="Equation.3">
                <p:embed/>
              </p:oleObj>
            </a:graphicData>
          </a:graphic>
        </p:graphicFrame>
        <p:sp>
          <p:nvSpPr>
            <p:cNvPr id="5134" name="Rectangle 20"/>
            <p:cNvSpPr>
              <a:spLocks noChangeArrowheads="1"/>
            </p:cNvSpPr>
            <p:nvPr/>
          </p:nvSpPr>
          <p:spPr bwMode="auto">
            <a:xfrm>
              <a:off x="1910" y="2384"/>
              <a:ext cx="354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 b="1">
                  <a:solidFill>
                    <a:srgbClr val="0033CC"/>
                  </a:solidFill>
                  <a:latin typeface="Comic Sans MS" pitchFamily="66" charset="0"/>
                </a:rPr>
                <a:t>skończoną liczbą wyrazów szeregu Taylor’a:</a:t>
              </a:r>
              <a:endParaRPr lang="en-GB" sz="2000" b="1">
                <a:solidFill>
                  <a:srgbClr val="0033CC"/>
                </a:solidFill>
                <a:latin typeface="Comic Sans MS" pitchFamily="66" charset="0"/>
              </a:endParaRPr>
            </a:p>
          </p:txBody>
        </p:sp>
      </p:grpSp>
      <p:graphicFrame>
        <p:nvGraphicFramePr>
          <p:cNvPr id="5124" name="Object 21"/>
          <p:cNvGraphicFramePr>
            <a:graphicFrameLocks noChangeAspect="1"/>
          </p:cNvGraphicFramePr>
          <p:nvPr/>
        </p:nvGraphicFramePr>
        <p:xfrm>
          <a:off x="2501900" y="4189413"/>
          <a:ext cx="4068763" cy="2241550"/>
        </p:xfrm>
        <a:graphic>
          <a:graphicData uri="http://schemas.openxmlformats.org/presentationml/2006/ole">
            <p:oleObj spid="_x0000_s5124" name="Równanie" r:id="rId8" imgW="1892160" imgH="1041120" progId="Equation.3">
              <p:embed/>
            </p:oleObj>
          </a:graphicData>
        </a:graphic>
      </p:graphicFrame>
      <p:sp>
        <p:nvSpPr>
          <p:cNvPr id="5131" name="Rectangle 22"/>
          <p:cNvSpPr>
            <a:spLocks noChangeArrowheads="1"/>
          </p:cNvSpPr>
          <p:nvPr/>
        </p:nvSpPr>
        <p:spPr bwMode="auto">
          <a:xfrm>
            <a:off x="2054225" y="323850"/>
            <a:ext cx="451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rachunku ró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ż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niczkowego</a:t>
            </a:r>
          </a:p>
        </p:txBody>
      </p:sp>
      <p:graphicFrame>
        <p:nvGraphicFramePr>
          <p:cNvPr id="5125" name="Object 23"/>
          <p:cNvGraphicFramePr>
            <a:graphicFrameLocks noChangeAspect="1"/>
          </p:cNvGraphicFramePr>
          <p:nvPr/>
        </p:nvGraphicFramePr>
        <p:xfrm>
          <a:off x="2513013" y="2903538"/>
          <a:ext cx="3659187" cy="847725"/>
        </p:xfrm>
        <a:graphic>
          <a:graphicData uri="http://schemas.openxmlformats.org/presentationml/2006/ole">
            <p:oleObj spid="_x0000_s5125" name="Równanie" r:id="rId9" imgW="1701720" imgH="393480" progId="Equation.3">
              <p:embed/>
            </p:oleObj>
          </a:graphicData>
        </a:graphic>
      </p:graphicFrame>
      <p:sp>
        <p:nvSpPr>
          <p:cNvPr id="5132" name="Rectangle 24"/>
          <p:cNvSpPr>
            <a:spLocks noChangeArrowheads="1"/>
          </p:cNvSpPr>
          <p:nvPr/>
        </p:nvSpPr>
        <p:spPr bwMode="auto">
          <a:xfrm>
            <a:off x="720725" y="709613"/>
            <a:ext cx="2171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0033CC"/>
                </a:solidFill>
                <a:latin typeface="Comic Sans MS" pitchFamily="66" charset="0"/>
              </a:rPr>
              <a:t>Przykład inny:</a:t>
            </a:r>
            <a:endParaRPr lang="en-GB" sz="2000" b="1">
              <a:solidFill>
                <a:srgbClr val="0033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4"/>
          <p:cNvSpPr>
            <a:spLocks noChangeArrowheads="1"/>
          </p:cNvSpPr>
          <p:nvPr/>
        </p:nvSpPr>
        <p:spPr bwMode="auto">
          <a:xfrm>
            <a:off x="2370138" y="385763"/>
            <a:ext cx="4518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rachunku ró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ż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niczkowego</a:t>
            </a:r>
          </a:p>
        </p:txBody>
      </p:sp>
      <p:sp>
        <p:nvSpPr>
          <p:cNvPr id="46083" name="Rectangle 17"/>
          <p:cNvSpPr>
            <a:spLocks noChangeArrowheads="1"/>
          </p:cNvSpPr>
          <p:nvPr/>
        </p:nvSpPr>
        <p:spPr bwMode="auto">
          <a:xfrm>
            <a:off x="833438" y="808038"/>
            <a:ext cx="3148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0033CC"/>
                </a:solidFill>
                <a:latin typeface="Comic Sans MS" pitchFamily="66" charset="0"/>
              </a:rPr>
              <a:t>Ilustracja graficzna:</a:t>
            </a:r>
            <a:endParaRPr lang="en-GB" sz="2000" b="1">
              <a:solidFill>
                <a:srgbClr val="0033CC"/>
              </a:solidFill>
              <a:latin typeface="Comic Sans MS" pitchFamily="66" charset="0"/>
            </a:endParaRPr>
          </a:p>
        </p:txBody>
      </p:sp>
      <p:pic>
        <p:nvPicPr>
          <p:cNvPr id="46084" name="Picture 21" descr="Taylor_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5900" y="1447800"/>
            <a:ext cx="645795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7"/>
          <p:cNvSpPr>
            <a:spLocks noChangeArrowheads="1"/>
          </p:cNvSpPr>
          <p:nvPr/>
        </p:nvSpPr>
        <p:spPr bwMode="auto">
          <a:xfrm>
            <a:off x="685800" y="457200"/>
            <a:ext cx="4159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Jeżeli przyjąć oznaczenia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: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6146" name="Object 28"/>
          <p:cNvGraphicFramePr>
            <a:graphicFrameLocks noChangeAspect="1"/>
          </p:cNvGraphicFramePr>
          <p:nvPr/>
        </p:nvGraphicFramePr>
        <p:xfrm>
          <a:off x="331788" y="1289050"/>
          <a:ext cx="2274887" cy="2514600"/>
        </p:xfrm>
        <a:graphic>
          <a:graphicData uri="http://schemas.openxmlformats.org/presentationml/2006/ole">
            <p:oleObj spid="_x0000_s6146" name="Równanie" r:id="rId4" imgW="1358640" imgH="1498320" progId="Equation.3">
              <p:embed/>
            </p:oleObj>
          </a:graphicData>
        </a:graphic>
      </p:graphicFrame>
      <p:graphicFrame>
        <p:nvGraphicFramePr>
          <p:cNvPr id="6147" name="Object 29"/>
          <p:cNvGraphicFramePr>
            <a:graphicFrameLocks noChangeAspect="1"/>
          </p:cNvGraphicFramePr>
          <p:nvPr/>
        </p:nvGraphicFramePr>
        <p:xfrm>
          <a:off x="1557338" y="3716338"/>
          <a:ext cx="7096125" cy="2660650"/>
        </p:xfrm>
        <a:graphic>
          <a:graphicData uri="http://schemas.openxmlformats.org/presentationml/2006/ole">
            <p:oleObj spid="_x0000_s6147" name="Równanie" r:id="rId5" imgW="3873240" imgH="1574640" progId="Equation.3">
              <p:embed/>
            </p:oleObj>
          </a:graphicData>
        </a:graphic>
      </p:graphicFrame>
      <p:sp>
        <p:nvSpPr>
          <p:cNvPr id="6149" name="Rectangle 30"/>
          <p:cNvSpPr>
            <a:spLocks noChangeArrowheads="1"/>
          </p:cNvSpPr>
          <p:nvPr/>
        </p:nvSpPr>
        <p:spPr bwMode="auto">
          <a:xfrm>
            <a:off x="2819400" y="839788"/>
            <a:ext cx="3089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gradient funkcjonału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6150" name="Line 31"/>
          <p:cNvSpPr>
            <a:spLocks noChangeShapeType="1"/>
          </p:cNvSpPr>
          <p:nvPr/>
        </p:nvSpPr>
        <p:spPr bwMode="auto">
          <a:xfrm flipH="1">
            <a:off x="2236788" y="1212850"/>
            <a:ext cx="609600" cy="838200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6151" name="Text Box 32"/>
          <p:cNvSpPr txBox="1">
            <a:spLocks noChangeArrowheads="1"/>
          </p:cNvSpPr>
          <p:nvPr/>
        </p:nvSpPr>
        <p:spPr bwMode="auto">
          <a:xfrm>
            <a:off x="2770188" y="1212850"/>
            <a:ext cx="6019800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Warto pami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ę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ta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ć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ż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e:</a:t>
            </a:r>
            <a:endParaRPr lang="pl-PL" sz="1800">
              <a:solidFill>
                <a:srgbClr val="003399"/>
              </a:solidFill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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Kierunek gradientu w punkcie x pokrywa si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ę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 z kierunkiem normalnej do powierzchni sta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ł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ej warto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ś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ci funkcjona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ł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u przechodz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ą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cej przez punkt x.</a:t>
            </a:r>
            <a:endParaRPr lang="pl-PL" sz="1800">
              <a:solidFill>
                <a:srgbClr val="003399"/>
              </a:solidFill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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Zwrot gradientu w punkcie x odpowiada zwrotowi najszybszego </a:t>
            </a:r>
            <a:r>
              <a:rPr lang="pl-PL" sz="1800" u="sng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wzrostu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 warto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ś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ci funkcjonału w otoczeniu punktu x.</a:t>
            </a:r>
          </a:p>
        </p:txBody>
      </p:sp>
      <p:sp>
        <p:nvSpPr>
          <p:cNvPr id="6152" name="Rectangle 33"/>
          <p:cNvSpPr>
            <a:spLocks noChangeArrowheads="1"/>
          </p:cNvSpPr>
          <p:nvPr/>
        </p:nvSpPr>
        <p:spPr bwMode="auto">
          <a:xfrm>
            <a:off x="214313" y="5492750"/>
            <a:ext cx="2636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hessian funkcjonału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6153" name="Line 34"/>
          <p:cNvSpPr>
            <a:spLocks noChangeShapeType="1"/>
          </p:cNvSpPr>
          <p:nvPr/>
        </p:nvSpPr>
        <p:spPr bwMode="auto">
          <a:xfrm flipV="1">
            <a:off x="1585913" y="5035550"/>
            <a:ext cx="1371600" cy="457200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6154" name="Rectangle 35"/>
          <p:cNvSpPr>
            <a:spLocks noChangeArrowheads="1"/>
          </p:cNvSpPr>
          <p:nvPr/>
        </p:nvSpPr>
        <p:spPr bwMode="auto">
          <a:xfrm>
            <a:off x="4006850" y="296863"/>
            <a:ext cx="4518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rachunku ró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ż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niczkowego</a:t>
            </a:r>
          </a:p>
        </p:txBody>
      </p:sp>
    </p:spTree>
  </p:cSld>
  <p:clrMapOvr>
    <a:masterClrMapping/>
  </p:clrMapOvr>
  <p:transition>
    <p:pull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Rectangle 34"/>
          <p:cNvSpPr>
            <a:spLocks noChangeArrowheads="1"/>
          </p:cNvSpPr>
          <p:nvPr/>
        </p:nvSpPr>
        <p:spPr bwMode="auto">
          <a:xfrm>
            <a:off x="731838" y="800100"/>
            <a:ext cx="5111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Postać macierzowa szeregu Taylor’a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  <a:cs typeface="Times New Roman" pitchFamily="18" charset="0"/>
              </a:rPr>
              <a:t>: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7170" name="Object 1024"/>
          <p:cNvGraphicFramePr>
            <a:graphicFrameLocks noChangeAspect="1"/>
          </p:cNvGraphicFramePr>
          <p:nvPr/>
        </p:nvGraphicFramePr>
        <p:xfrm>
          <a:off x="1874838" y="1285875"/>
          <a:ext cx="5410200" cy="1506538"/>
        </p:xfrm>
        <a:graphic>
          <a:graphicData uri="http://schemas.openxmlformats.org/presentationml/2006/ole">
            <p:oleObj spid="_x0000_s7170" name="Równanie" r:id="rId4" imgW="2539800" imgH="711000" progId="Equation.3">
              <p:embed/>
            </p:oleObj>
          </a:graphicData>
        </a:graphic>
      </p:graphicFrame>
      <p:grpSp>
        <p:nvGrpSpPr>
          <p:cNvPr id="7178" name="Group 36"/>
          <p:cNvGrpSpPr>
            <a:grpSpLocks/>
          </p:cNvGrpSpPr>
          <p:nvPr/>
        </p:nvGrpSpPr>
        <p:grpSpPr bwMode="auto">
          <a:xfrm>
            <a:off x="350838" y="3171825"/>
            <a:ext cx="7924800" cy="492125"/>
            <a:chOff x="144" y="1679"/>
            <a:chExt cx="4992" cy="310"/>
          </a:xfrm>
        </p:grpSpPr>
        <p:sp>
          <p:nvSpPr>
            <p:cNvPr id="7187" name="Rectangle 37"/>
            <p:cNvSpPr>
              <a:spLocks noChangeArrowheads="1"/>
            </p:cNvSpPr>
            <p:nvPr/>
          </p:nvSpPr>
          <p:spPr bwMode="auto">
            <a:xfrm>
              <a:off x="144" y="1727"/>
              <a:ext cx="34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Pierwsza pochodna (nachylenie) funkcjonału 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7175" name="Object 1029"/>
            <p:cNvGraphicFramePr>
              <a:graphicFrameLocks noChangeAspect="1"/>
            </p:cNvGraphicFramePr>
            <p:nvPr/>
          </p:nvGraphicFramePr>
          <p:xfrm>
            <a:off x="3496" y="1679"/>
            <a:ext cx="481" cy="293"/>
          </p:xfrm>
          <a:graphic>
            <a:graphicData uri="http://schemas.openxmlformats.org/presentationml/2006/ole">
              <p:oleObj spid="_x0000_s7175" name="Równanie" r:id="rId5" imgW="355320" imgH="215640" progId="Equation.3">
                <p:embed/>
              </p:oleObj>
            </a:graphicData>
          </a:graphic>
        </p:graphicFrame>
        <p:sp>
          <p:nvSpPr>
            <p:cNvPr id="7188" name="Rectangle 39"/>
            <p:cNvSpPr>
              <a:spLocks noChangeArrowheads="1"/>
            </p:cNvSpPr>
            <p:nvPr/>
          </p:nvSpPr>
          <p:spPr bwMode="auto">
            <a:xfrm>
              <a:off x="3936" y="1727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wzdłuż osi</a:t>
              </a:r>
              <a:r>
                <a:rPr lang="pl-PL" sz="1800">
                  <a:solidFill>
                    <a:srgbClr val="17048A"/>
                  </a:solidFill>
                  <a:latin typeface="Comic Sans MS" pitchFamily="66" charset="0"/>
                </a:rPr>
                <a:t> </a:t>
              </a:r>
              <a:endParaRPr lang="en-GB" sz="18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7176" name="Object 1030"/>
            <p:cNvGraphicFramePr>
              <a:graphicFrameLocks noChangeAspect="1"/>
            </p:cNvGraphicFramePr>
            <p:nvPr/>
          </p:nvGraphicFramePr>
          <p:xfrm>
            <a:off x="4800" y="1679"/>
            <a:ext cx="207" cy="310"/>
          </p:xfrm>
          <a:graphic>
            <a:graphicData uri="http://schemas.openxmlformats.org/presentationml/2006/ole">
              <p:oleObj spid="_x0000_s7176" name="Równanie" r:id="rId6" imgW="152280" imgH="228600" progId="Equation.3">
                <p:embed/>
              </p:oleObj>
            </a:graphicData>
          </a:graphic>
        </p:graphicFrame>
        <p:sp>
          <p:nvSpPr>
            <p:cNvPr id="7189" name="Rectangle 41"/>
            <p:cNvSpPr>
              <a:spLocks noChangeArrowheads="1"/>
            </p:cNvSpPr>
            <p:nvPr/>
          </p:nvSpPr>
          <p:spPr bwMode="auto">
            <a:xfrm>
              <a:off x="4944" y="1727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1800" b="1">
                  <a:solidFill>
                    <a:srgbClr val="17048A"/>
                  </a:solidFill>
                  <a:latin typeface="Tahoma" pitchFamily="34" charset="0"/>
                </a:rPr>
                <a:t>:</a:t>
              </a:r>
              <a:endParaRPr lang="en-GB" sz="1800" b="1">
                <a:solidFill>
                  <a:srgbClr val="17048A"/>
                </a:solidFill>
                <a:latin typeface="Tahoma" pitchFamily="34" charset="0"/>
              </a:endParaRPr>
            </a:p>
          </p:txBody>
        </p:sp>
      </p:grpSp>
      <p:grpSp>
        <p:nvGrpSpPr>
          <p:cNvPr id="7179" name="Group 42"/>
          <p:cNvGrpSpPr>
            <a:grpSpLocks/>
          </p:cNvGrpSpPr>
          <p:nvPr/>
        </p:nvGrpSpPr>
        <p:grpSpPr bwMode="auto">
          <a:xfrm>
            <a:off x="1874838" y="3614738"/>
            <a:ext cx="4343400" cy="928687"/>
            <a:chOff x="1104" y="1750"/>
            <a:chExt cx="2736" cy="585"/>
          </a:xfrm>
        </p:grpSpPr>
        <p:graphicFrame>
          <p:nvGraphicFramePr>
            <p:cNvPr id="7174" name="Object 1028"/>
            <p:cNvGraphicFramePr>
              <a:graphicFrameLocks noChangeAspect="1"/>
            </p:cNvGraphicFramePr>
            <p:nvPr/>
          </p:nvGraphicFramePr>
          <p:xfrm>
            <a:off x="1104" y="1750"/>
            <a:ext cx="602" cy="585"/>
          </p:xfrm>
          <a:graphic>
            <a:graphicData uri="http://schemas.openxmlformats.org/presentationml/2006/ole">
              <p:oleObj spid="_x0000_s7174" name="Równanie" r:id="rId7" imgW="444240" imgH="431640" progId="Equation.3">
                <p:embed/>
              </p:oleObj>
            </a:graphicData>
          </a:graphic>
        </p:graphicFrame>
        <p:sp>
          <p:nvSpPr>
            <p:cNvPr id="7186" name="Rectangle 44"/>
            <p:cNvSpPr>
              <a:spLocks noChangeArrowheads="1"/>
            </p:cNvSpPr>
            <p:nvPr/>
          </p:nvSpPr>
          <p:spPr bwMode="auto">
            <a:xfrm>
              <a:off x="1872" y="1872"/>
              <a:ext cx="19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1800">
                  <a:solidFill>
                    <a:srgbClr val="003399"/>
                  </a:solidFill>
                  <a:latin typeface="Comic Sans MS" pitchFamily="66" charset="0"/>
                </a:rPr>
                <a:t>- i-ty element gradientu</a:t>
              </a:r>
              <a:endParaRPr lang="en-GB" sz="1800">
                <a:solidFill>
                  <a:srgbClr val="003399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7180" name="Group 45"/>
          <p:cNvGrpSpPr>
            <a:grpSpLocks/>
          </p:cNvGrpSpPr>
          <p:nvPr/>
        </p:nvGrpSpPr>
        <p:grpSpPr bwMode="auto">
          <a:xfrm>
            <a:off x="350838" y="4448175"/>
            <a:ext cx="7620000" cy="492125"/>
            <a:chOff x="144" y="2483"/>
            <a:chExt cx="4800" cy="310"/>
          </a:xfrm>
        </p:grpSpPr>
        <p:sp>
          <p:nvSpPr>
            <p:cNvPr id="7183" name="Rectangle 46"/>
            <p:cNvSpPr>
              <a:spLocks noChangeArrowheads="1"/>
            </p:cNvSpPr>
            <p:nvPr/>
          </p:nvSpPr>
          <p:spPr bwMode="auto">
            <a:xfrm>
              <a:off x="144" y="2531"/>
              <a:ext cx="31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Druga pochodna (krzywizna) funkcjonału 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7172" name="Object 1026"/>
            <p:cNvGraphicFramePr>
              <a:graphicFrameLocks noChangeAspect="1"/>
            </p:cNvGraphicFramePr>
            <p:nvPr/>
          </p:nvGraphicFramePr>
          <p:xfrm>
            <a:off x="3264" y="2500"/>
            <a:ext cx="481" cy="293"/>
          </p:xfrm>
          <a:graphic>
            <a:graphicData uri="http://schemas.openxmlformats.org/presentationml/2006/ole">
              <p:oleObj spid="_x0000_s7172" name="Równanie" r:id="rId8" imgW="355320" imgH="215640" progId="Equation.3">
                <p:embed/>
              </p:oleObj>
            </a:graphicData>
          </a:graphic>
        </p:graphicFrame>
        <p:sp>
          <p:nvSpPr>
            <p:cNvPr id="7184" name="Rectangle 48"/>
            <p:cNvSpPr>
              <a:spLocks noChangeArrowheads="1"/>
            </p:cNvSpPr>
            <p:nvPr/>
          </p:nvSpPr>
          <p:spPr bwMode="auto">
            <a:xfrm>
              <a:off x="3736" y="2522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wzdłuż osi 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7173" name="Object 1027"/>
            <p:cNvGraphicFramePr>
              <a:graphicFrameLocks noChangeAspect="1"/>
            </p:cNvGraphicFramePr>
            <p:nvPr/>
          </p:nvGraphicFramePr>
          <p:xfrm>
            <a:off x="4592" y="2483"/>
            <a:ext cx="207" cy="310"/>
          </p:xfrm>
          <a:graphic>
            <a:graphicData uri="http://schemas.openxmlformats.org/presentationml/2006/ole">
              <p:oleObj spid="_x0000_s7173" name="Równanie" r:id="rId9" imgW="152280" imgH="228600" progId="Equation.3">
                <p:embed/>
              </p:oleObj>
            </a:graphicData>
          </a:graphic>
        </p:graphicFrame>
        <p:sp>
          <p:nvSpPr>
            <p:cNvPr id="7185" name="Rectangle 50"/>
            <p:cNvSpPr>
              <a:spLocks noChangeArrowheads="1"/>
            </p:cNvSpPr>
            <p:nvPr/>
          </p:nvSpPr>
          <p:spPr bwMode="auto">
            <a:xfrm>
              <a:off x="4752" y="2500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1800" b="1">
                  <a:solidFill>
                    <a:srgbClr val="17048A"/>
                  </a:solidFill>
                  <a:latin typeface="Tahoma" pitchFamily="34" charset="0"/>
                </a:rPr>
                <a:t>:</a:t>
              </a:r>
              <a:endParaRPr lang="en-GB" sz="1800" b="1">
                <a:solidFill>
                  <a:srgbClr val="17048A"/>
                </a:solidFill>
                <a:latin typeface="Tahoma" pitchFamily="34" charset="0"/>
              </a:endParaRPr>
            </a:p>
          </p:txBody>
        </p:sp>
      </p:grpSp>
      <p:graphicFrame>
        <p:nvGraphicFramePr>
          <p:cNvPr id="7171" name="Object 1025"/>
          <p:cNvGraphicFramePr>
            <a:graphicFrameLocks noChangeAspect="1"/>
          </p:cNvGraphicFramePr>
          <p:nvPr/>
        </p:nvGraphicFramePr>
        <p:xfrm>
          <a:off x="1793875" y="5089525"/>
          <a:ext cx="1119188" cy="982663"/>
        </p:xfrm>
        <a:graphic>
          <a:graphicData uri="http://schemas.openxmlformats.org/presentationml/2006/ole">
            <p:oleObj spid="_x0000_s7171" name="Równanie" r:id="rId10" imgW="520560" imgH="457200" progId="Equation.3">
              <p:embed/>
            </p:oleObj>
          </a:graphicData>
        </a:graphic>
      </p:graphicFrame>
      <p:sp>
        <p:nvSpPr>
          <p:cNvPr id="7181" name="Rectangle 52"/>
          <p:cNvSpPr>
            <a:spLocks noChangeArrowheads="1"/>
          </p:cNvSpPr>
          <p:nvPr/>
        </p:nvSpPr>
        <p:spPr bwMode="auto">
          <a:xfrm>
            <a:off x="3132138" y="5305425"/>
            <a:ext cx="4279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- (i,i)-ty element hessianu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7182" name="Rectangle 53"/>
          <p:cNvSpPr>
            <a:spLocks noChangeArrowheads="1"/>
          </p:cNvSpPr>
          <p:nvPr/>
        </p:nvSpPr>
        <p:spPr bwMode="auto">
          <a:xfrm>
            <a:off x="2054225" y="323850"/>
            <a:ext cx="451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rachunku ró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ż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niczkowego</a:t>
            </a:r>
          </a:p>
        </p:txBody>
      </p:sp>
    </p:spTree>
  </p:cSld>
  <p:clrMapOvr>
    <a:masterClrMapping/>
  </p:clrMapOvr>
  <p:transition>
    <p:pull dir="ru"/>
  </p:transition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15223</TotalTime>
  <Words>1198</Words>
  <Application>Microsoft Office PowerPoint</Application>
  <PresentationFormat>Pokaz na ekranie (4:3)</PresentationFormat>
  <Paragraphs>304</Paragraphs>
  <Slides>47</Slides>
  <Notes>46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47</vt:i4>
      </vt:variant>
    </vt:vector>
  </HeadingPairs>
  <TitlesOfParts>
    <vt:vector size="49" baseType="lpstr">
      <vt:lpstr>Projekt domyślny</vt:lpstr>
      <vt:lpstr>Równanie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  <vt:lpstr>Slajd 32</vt:lpstr>
      <vt:lpstr>Slajd 33</vt:lpstr>
      <vt:lpstr>Slajd 34</vt:lpstr>
      <vt:lpstr>Slajd 35</vt:lpstr>
      <vt:lpstr>Slajd 36</vt:lpstr>
      <vt:lpstr>Slajd 37</vt:lpstr>
      <vt:lpstr>Slajd 38</vt:lpstr>
      <vt:lpstr>Slajd 39</vt:lpstr>
      <vt:lpstr>Slajd 40</vt:lpstr>
      <vt:lpstr>Slajd 41</vt:lpstr>
      <vt:lpstr>Slajd 42</vt:lpstr>
      <vt:lpstr>Slajd 43</vt:lpstr>
      <vt:lpstr>Slajd 44</vt:lpstr>
      <vt:lpstr>Slajd 45</vt:lpstr>
      <vt:lpstr>Slajd 46</vt:lpstr>
      <vt:lpstr>Slajd 47</vt:lpstr>
    </vt:vector>
  </TitlesOfParts>
  <Company>ELY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KD</dc:creator>
  <cp:lastModifiedBy>KDuzinkiewicz</cp:lastModifiedBy>
  <cp:revision>148</cp:revision>
  <dcterms:created xsi:type="dcterms:W3CDTF">2005-09-30T13:03:29Z</dcterms:created>
  <dcterms:modified xsi:type="dcterms:W3CDTF">2019-05-29T04:54:55Z</dcterms:modified>
</cp:coreProperties>
</file>