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16"/>
  </p:notesMasterIdLst>
  <p:sldIdLst>
    <p:sldId id="396" r:id="rId2"/>
    <p:sldId id="274" r:id="rId3"/>
    <p:sldId id="301" r:id="rId4"/>
    <p:sldId id="273" r:id="rId5"/>
    <p:sldId id="400" r:id="rId6"/>
    <p:sldId id="261" r:id="rId7"/>
    <p:sldId id="282" r:id="rId8"/>
    <p:sldId id="399" r:id="rId9"/>
    <p:sldId id="277" r:id="rId10"/>
    <p:sldId id="278" r:id="rId11"/>
    <p:sldId id="422" r:id="rId12"/>
    <p:sldId id="423" r:id="rId13"/>
    <p:sldId id="425" r:id="rId14"/>
    <p:sldId id="42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36A59D47-32EB-48CA-9552-797982E49A2A}">
          <p14:sldIdLst>
            <p14:sldId id="396"/>
          </p14:sldIdLst>
        </p14:section>
        <p14:section name="x" id="{843F726B-10D0-41C7-A12B-C979080134C8}">
          <p14:sldIdLst>
            <p14:sldId id="274"/>
            <p14:sldId id="301"/>
            <p14:sldId id="273"/>
            <p14:sldId id="400"/>
            <p14:sldId id="261"/>
            <p14:sldId id="282"/>
            <p14:sldId id="399"/>
            <p14:sldId id="277"/>
            <p14:sldId id="278"/>
            <p14:sldId id="422"/>
            <p14:sldId id="423"/>
            <p14:sldId id="425"/>
            <p14:sldId id="42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Z" initials="a" lastIdx="1" clrIdx="0">
    <p:extLst>
      <p:ext uri="{19B8F6BF-5375-455C-9EA6-DF929625EA0E}">
        <p15:presenceInfo xmlns:p15="http://schemas.microsoft.com/office/powerpoint/2012/main" userId="P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Styl pośredni 3 — Ak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91" autoAdjust="0"/>
  </p:normalViewPr>
  <p:slideViewPr>
    <p:cSldViewPr snapToGrid="0">
      <p:cViewPr varScale="1">
        <p:scale>
          <a:sx n="81" d="100"/>
          <a:sy n="81" d="100"/>
        </p:scale>
        <p:origin x="85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A7FA4-080F-475C-93B4-E82A3F82DB15}" type="datetimeFigureOut">
              <a:rPr lang="pl-PL" smtClean="0"/>
              <a:t>29-04-2020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A1C06-5227-46EB-BC5E-D4FF739172F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5943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8B2218-2A1F-43C2-8211-05E6B238CCEF}" type="slidenum">
              <a:rPr lang="en-US" smtClean="0">
                <a:latin typeface="Times New Roman" pitchFamily="18" charset="0"/>
              </a:rPr>
              <a:pPr/>
              <a:t>7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 New Roman" pitchFamily="18" charset="0"/>
              <a:ea typeface="ＭＳ Ｐゴシック" pitchFamily="-97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8B2218-2A1F-43C2-8211-05E6B238CCEF}" type="slidenum">
              <a:rPr lang="en-US" smtClean="0">
                <a:latin typeface="Times New Roman" pitchFamily="18" charset="0"/>
              </a:rPr>
              <a:pPr/>
              <a:t>8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 New Roman" pitchFamily="18" charset="0"/>
              <a:ea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351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ymbol zastępczy obrazu slajdu 1">
            <a:extLst>
              <a:ext uri="{FF2B5EF4-FFF2-40B4-BE49-F238E27FC236}">
                <a16:creationId xmlns:a16="http://schemas.microsoft.com/office/drawing/2014/main" id="{FC84D016-18B6-4FE1-BE2F-936256ABAA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Symbol zastępczy notatek 2">
            <a:extLst>
              <a:ext uri="{FF2B5EF4-FFF2-40B4-BE49-F238E27FC236}">
                <a16:creationId xmlns:a16="http://schemas.microsoft.com/office/drawing/2014/main" id="{1B76A4FF-DFDD-48B1-B48A-6B1BCB0A0B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23556" name="Symbol zastępczy stopki 3">
            <a:extLst>
              <a:ext uri="{FF2B5EF4-FFF2-40B4-BE49-F238E27FC236}">
                <a16:creationId xmlns:a16="http://schemas.microsoft.com/office/drawing/2014/main" id="{D14E7093-7BBD-47D1-AF7B-C07D5ABF93F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/>
              <a:t>name, surname</a:t>
            </a:r>
          </a:p>
        </p:txBody>
      </p:sp>
      <p:sp>
        <p:nvSpPr>
          <p:cNvPr id="23557" name="Symbol zastępczy numeru slajdu 4">
            <a:extLst>
              <a:ext uri="{FF2B5EF4-FFF2-40B4-BE49-F238E27FC236}">
                <a16:creationId xmlns:a16="http://schemas.microsoft.com/office/drawing/2014/main" id="{7E223AA1-8FA7-4ADE-B277-08738DA514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9D56058-2194-4307-84B9-BDCA672C460F}" type="slidenum">
              <a:rPr lang="pl-PL" altLang="pl-PL" smtClean="0"/>
              <a:pPr/>
              <a:t>11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69309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ymbol zastępczy obrazu slajdu 1">
            <a:extLst>
              <a:ext uri="{FF2B5EF4-FFF2-40B4-BE49-F238E27FC236}">
                <a16:creationId xmlns:a16="http://schemas.microsoft.com/office/drawing/2014/main" id="{FC84D016-18B6-4FE1-BE2F-936256ABAA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Symbol zastępczy notatek 2">
            <a:extLst>
              <a:ext uri="{FF2B5EF4-FFF2-40B4-BE49-F238E27FC236}">
                <a16:creationId xmlns:a16="http://schemas.microsoft.com/office/drawing/2014/main" id="{1B76A4FF-DFDD-48B1-B48A-6B1BCB0A0B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23556" name="Symbol zastępczy stopki 3">
            <a:extLst>
              <a:ext uri="{FF2B5EF4-FFF2-40B4-BE49-F238E27FC236}">
                <a16:creationId xmlns:a16="http://schemas.microsoft.com/office/drawing/2014/main" id="{D14E7093-7BBD-47D1-AF7B-C07D5ABF93F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/>
              <a:t>name, surname</a:t>
            </a:r>
          </a:p>
        </p:txBody>
      </p:sp>
      <p:sp>
        <p:nvSpPr>
          <p:cNvPr id="23557" name="Symbol zastępczy numeru slajdu 4">
            <a:extLst>
              <a:ext uri="{FF2B5EF4-FFF2-40B4-BE49-F238E27FC236}">
                <a16:creationId xmlns:a16="http://schemas.microsoft.com/office/drawing/2014/main" id="{7E223AA1-8FA7-4ADE-B277-08738DA514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9D56058-2194-4307-84B9-BDCA672C460F}" type="slidenum">
              <a:rPr lang="pl-PL" altLang="pl-PL" smtClean="0"/>
              <a:pPr/>
              <a:t>12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25566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ymbol zastępczy obrazu slajdu 1">
            <a:extLst>
              <a:ext uri="{FF2B5EF4-FFF2-40B4-BE49-F238E27FC236}">
                <a16:creationId xmlns:a16="http://schemas.microsoft.com/office/drawing/2014/main" id="{FC84D016-18B6-4FE1-BE2F-936256ABAA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Symbol zastępczy notatek 2">
            <a:extLst>
              <a:ext uri="{FF2B5EF4-FFF2-40B4-BE49-F238E27FC236}">
                <a16:creationId xmlns:a16="http://schemas.microsoft.com/office/drawing/2014/main" id="{1B76A4FF-DFDD-48B1-B48A-6B1BCB0A0B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23556" name="Symbol zastępczy stopki 3">
            <a:extLst>
              <a:ext uri="{FF2B5EF4-FFF2-40B4-BE49-F238E27FC236}">
                <a16:creationId xmlns:a16="http://schemas.microsoft.com/office/drawing/2014/main" id="{D14E7093-7BBD-47D1-AF7B-C07D5ABF93F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/>
              <a:t>name, surname</a:t>
            </a:r>
          </a:p>
        </p:txBody>
      </p:sp>
      <p:sp>
        <p:nvSpPr>
          <p:cNvPr id="23557" name="Symbol zastępczy numeru slajdu 4">
            <a:extLst>
              <a:ext uri="{FF2B5EF4-FFF2-40B4-BE49-F238E27FC236}">
                <a16:creationId xmlns:a16="http://schemas.microsoft.com/office/drawing/2014/main" id="{7E223AA1-8FA7-4ADE-B277-08738DA514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9D56058-2194-4307-84B9-BDCA672C460F}" type="slidenum">
              <a:rPr lang="pl-PL" altLang="pl-PL" smtClean="0"/>
              <a:pPr/>
              <a:t>13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82523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7CC3-2AF9-4EFB-85CE-AB4F4A97E5ED}" type="datetimeFigureOut">
              <a:rPr lang="pl-PL" smtClean="0"/>
              <a:t>29-04-2020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EF298BDC-8C5D-4A6B-9A62-B8971EDC7F0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28232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7CC3-2AF9-4EFB-85CE-AB4F4A97E5ED}" type="datetimeFigureOut">
              <a:rPr lang="pl-PL" smtClean="0"/>
              <a:t>29-04-2020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EF298BDC-8C5D-4A6B-9A62-B8971EDC7F0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63257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7CC3-2AF9-4EFB-85CE-AB4F4A97E5ED}" type="datetimeFigureOut">
              <a:rPr lang="pl-PL" smtClean="0"/>
              <a:t>29-04-2020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EF298BDC-8C5D-4A6B-9A62-B8971EDC7F0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99186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7CC3-2AF9-4EFB-85CE-AB4F4A97E5ED}" type="datetimeFigureOut">
              <a:rPr lang="pl-PL" smtClean="0"/>
              <a:t>29-04-2020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EF298BDC-8C5D-4A6B-9A62-B8971EDC7F01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66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7CC3-2AF9-4EFB-85CE-AB4F4A97E5ED}" type="datetimeFigureOut">
              <a:rPr lang="pl-PL" smtClean="0"/>
              <a:t>29-04-2020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EF298BDC-8C5D-4A6B-9A62-B8971EDC7F0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56169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7CC3-2AF9-4EFB-85CE-AB4F4A97E5ED}" type="datetimeFigureOut">
              <a:rPr lang="pl-PL" smtClean="0"/>
              <a:t>29-04-2020</a:t>
            </a:fld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98BDC-8C5D-4A6B-9A62-B8971EDC7F0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58823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7CC3-2AF9-4EFB-85CE-AB4F4A97E5ED}" type="datetimeFigureOut">
              <a:rPr lang="pl-PL" smtClean="0"/>
              <a:t>29-04-2020</a:t>
            </a:fld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98BDC-8C5D-4A6B-9A62-B8971EDC7F0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5375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7CC3-2AF9-4EFB-85CE-AB4F4A97E5ED}" type="datetimeFigureOut">
              <a:rPr lang="pl-PL" smtClean="0"/>
              <a:t>29-04-2020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98BDC-8C5D-4A6B-9A62-B8971EDC7F0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70434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06867CC3-2AF9-4EFB-85CE-AB4F4A97E5ED}" type="datetimeFigureOut">
              <a:rPr lang="pl-PL" smtClean="0"/>
              <a:t>29-04-2020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EF298BDC-8C5D-4A6B-9A62-B8971EDC7F0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1681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7CC3-2AF9-4EFB-85CE-AB4F4A97E5ED}" type="datetimeFigureOut">
              <a:rPr lang="pl-PL" smtClean="0"/>
              <a:t>29-04-2020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98BDC-8C5D-4A6B-9A62-B8971EDC7F0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12448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7CC3-2AF9-4EFB-85CE-AB4F4A97E5ED}" type="datetimeFigureOut">
              <a:rPr lang="pl-PL" smtClean="0"/>
              <a:t>29-04-2020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EF298BDC-8C5D-4A6B-9A62-B8971EDC7F0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65347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7CC3-2AF9-4EFB-85CE-AB4F4A97E5ED}" type="datetimeFigureOut">
              <a:rPr lang="pl-PL" smtClean="0"/>
              <a:t>29-04-2020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98BDC-8C5D-4A6B-9A62-B8971EDC7F0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79729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7CC3-2AF9-4EFB-85CE-AB4F4A97E5ED}" type="datetimeFigureOut">
              <a:rPr lang="pl-PL" smtClean="0"/>
              <a:t>29-04-2020</a:t>
            </a:fld>
            <a:endParaRPr lang="pl-P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98BDC-8C5D-4A6B-9A62-B8971EDC7F0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13572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7CC3-2AF9-4EFB-85CE-AB4F4A97E5ED}" type="datetimeFigureOut">
              <a:rPr lang="pl-PL" smtClean="0"/>
              <a:t>29-04-2020</a:t>
            </a:fld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98BDC-8C5D-4A6B-9A62-B8971EDC7F0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06689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7CC3-2AF9-4EFB-85CE-AB4F4A97E5ED}" type="datetimeFigureOut">
              <a:rPr lang="pl-PL" smtClean="0"/>
              <a:t>29-04-2020</a:t>
            </a:fld>
            <a:endParaRPr lang="pl-P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98BDC-8C5D-4A6B-9A62-B8971EDC7F0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88628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7CC3-2AF9-4EFB-85CE-AB4F4A97E5ED}" type="datetimeFigureOut">
              <a:rPr lang="pl-PL" smtClean="0"/>
              <a:t>29-04-2020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98BDC-8C5D-4A6B-9A62-B8971EDC7F0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78331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7CC3-2AF9-4EFB-85CE-AB4F4A97E5ED}" type="datetimeFigureOut">
              <a:rPr lang="pl-PL" smtClean="0"/>
              <a:t>29-04-2020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98BDC-8C5D-4A6B-9A62-B8971EDC7F0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87019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67CC3-2AF9-4EFB-85CE-AB4F4A97E5ED}" type="datetimeFigureOut">
              <a:rPr lang="pl-PL" smtClean="0"/>
              <a:t>29-04-2020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98BDC-8C5D-4A6B-9A62-B8971EDC7F0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839950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hyperlink" Target="https://www.newyorker.com/magazine/2012/01/30/groupthin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id="{B72D6AA6-34DB-4DFE-BD54-C76007478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485" y="2867025"/>
            <a:ext cx="9144000" cy="1123950"/>
          </a:xfrm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pl-PL" sz="3200" dirty="0"/>
              <a:t>Team </a:t>
            </a:r>
            <a:r>
              <a:rPr lang="pl-PL" sz="3200" dirty="0" err="1"/>
              <a:t>Decision</a:t>
            </a:r>
            <a:r>
              <a:rPr lang="pl-PL" sz="3200" dirty="0"/>
              <a:t> </a:t>
            </a:r>
            <a:r>
              <a:rPr lang="pl-PL" sz="3200" dirty="0" err="1"/>
              <a:t>Making</a:t>
            </a:r>
            <a:br>
              <a:rPr lang="pl-PL" sz="3200" dirty="0"/>
            </a:br>
            <a:endParaRPr kumimoji="0" lang="en-US" sz="3200" noProof="0" dirty="0">
              <a:solidFill>
                <a:schemeClr val="bg1"/>
              </a:solidFill>
              <a:latin typeface="SanukPro-Medium" charset="0"/>
            </a:endParaRPr>
          </a:p>
        </p:txBody>
      </p:sp>
      <p:sp>
        <p:nvSpPr>
          <p:cNvPr id="8" name="Podtytuł 2">
            <a:extLst>
              <a:ext uri="{FF2B5EF4-FFF2-40B4-BE49-F238E27FC236}">
                <a16:creationId xmlns:a16="http://schemas.microsoft.com/office/drawing/2014/main" id="{CEB3176F-BB3B-482A-AD3D-1E124BE49F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5600" y="5124450"/>
            <a:ext cx="6387885" cy="660400"/>
          </a:xfrm>
        </p:spPr>
        <p:txBody>
          <a:bodyPr>
            <a:noAutofit/>
          </a:bodyPr>
          <a:lstStyle/>
          <a:p>
            <a:pPr algn="ctr" eaLnBrk="1" hangingPunct="1"/>
            <a:r>
              <a:rPr kumimoji="0" lang="pl-PL" sz="2400" noProof="0" dirty="0">
                <a:solidFill>
                  <a:srgbClr val="FFFFFF"/>
                </a:solidFill>
                <a:latin typeface="SanukPro-Medium" charset="0"/>
                <a:cs typeface="SanukPro-Medium" charset="0"/>
              </a:rPr>
              <a:t>Pawel </a:t>
            </a:r>
            <a:r>
              <a:rPr kumimoji="0" lang="pl-PL" sz="2400" noProof="0" dirty="0" err="1">
                <a:solidFill>
                  <a:srgbClr val="FFFFFF"/>
                </a:solidFill>
                <a:latin typeface="SanukPro-Medium" charset="0"/>
                <a:cs typeface="SanukPro-Medium" charset="0"/>
              </a:rPr>
              <a:t>Ziemianski</a:t>
            </a:r>
            <a:r>
              <a:rPr kumimoji="0" lang="pl-PL" sz="2400" noProof="0" dirty="0">
                <a:solidFill>
                  <a:srgbClr val="FFFFFF"/>
                </a:solidFill>
                <a:latin typeface="SanukPro-Medium" charset="0"/>
                <a:cs typeface="SanukPro-Medium" charset="0"/>
              </a:rPr>
              <a:t>, </a:t>
            </a:r>
            <a:r>
              <a:rPr kumimoji="0" lang="pl-PL" sz="2400" noProof="0" dirty="0" err="1">
                <a:solidFill>
                  <a:srgbClr val="FFFFFF"/>
                </a:solidFill>
                <a:latin typeface="SanukPro-Medium" charset="0"/>
                <a:cs typeface="SanukPro-Medium" charset="0"/>
              </a:rPr>
              <a:t>Ph.D</a:t>
            </a:r>
            <a:r>
              <a:rPr kumimoji="0" lang="pl-PL" sz="2400" noProof="0" dirty="0">
                <a:solidFill>
                  <a:srgbClr val="FFFFFF"/>
                </a:solidFill>
                <a:latin typeface="SanukPro-Medium" charset="0"/>
                <a:cs typeface="SanukPro-Medium" charset="0"/>
              </a:rPr>
              <a:t>.</a:t>
            </a: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768AEACC-D196-491D-A923-6AED9E9B5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9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70"/>
    </mc:Choice>
    <mc:Fallback>
      <p:transition spd="slow" advTm="7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680" y="834421"/>
            <a:ext cx="10515600" cy="754254"/>
          </a:xfrm>
        </p:spPr>
        <p:txBody>
          <a:bodyPr>
            <a:normAutofit/>
          </a:bodyPr>
          <a:lstStyle/>
          <a:p>
            <a:r>
              <a:rPr lang="en-US" dirty="0"/>
              <a:t>Why can group</a:t>
            </a:r>
            <a:r>
              <a:rPr lang="pl-PL" dirty="0"/>
              <a:t> </a:t>
            </a:r>
            <a:r>
              <a:rPr lang="pl-PL" dirty="0" err="1"/>
              <a:t>communication</a:t>
            </a:r>
            <a:r>
              <a:rPr lang="en-US" dirty="0"/>
              <a:t> hinder creativity?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167148"/>
            <a:ext cx="105156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There are motivational reasons:</a:t>
            </a:r>
          </a:p>
          <a:p>
            <a:pPr algn="just"/>
            <a:r>
              <a:rPr lang="en-US" dirty="0"/>
              <a:t>Group members tend to share information that they all possess and not share unique information (</a:t>
            </a:r>
            <a:r>
              <a:rPr lang="en-US" dirty="0" err="1"/>
              <a:t>Stasser</a:t>
            </a:r>
            <a:r>
              <a:rPr lang="en-US" dirty="0"/>
              <a:t>, </a:t>
            </a:r>
            <a:r>
              <a:rPr lang="en-US" dirty="0" err="1"/>
              <a:t>Birchmeier</a:t>
            </a:r>
            <a:r>
              <a:rPr lang="en-US" dirty="0"/>
              <a:t>, 2003)</a:t>
            </a:r>
          </a:p>
          <a:p>
            <a:pPr algn="just"/>
            <a:r>
              <a:rPr lang="en-US" dirty="0"/>
              <a:t>Group members may engage in social loafing</a:t>
            </a:r>
          </a:p>
          <a:p>
            <a:pPr algn="just"/>
            <a:r>
              <a:rPr lang="en-US" dirty="0"/>
              <a:t>Group members may have a tendency to hide opinions that are not held by the group majority</a:t>
            </a:r>
          </a:p>
          <a:p>
            <a:pPr algn="just">
              <a:buNone/>
            </a:pPr>
            <a:endParaRPr lang="pl-PL" dirty="0"/>
          </a:p>
          <a:p>
            <a:pPr algn="just">
              <a:buNone/>
            </a:pPr>
            <a:r>
              <a:rPr lang="en-US" dirty="0"/>
              <a:t>There are technical reasons:</a:t>
            </a:r>
          </a:p>
          <a:p>
            <a:pPr algn="just"/>
            <a:r>
              <a:rPr lang="en-US" dirty="0"/>
              <a:t>Only one person can speak at a time and this may distract thinking as well as make people forget their ideas</a:t>
            </a:r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B5EE0DEA-8BC2-4BA7-A1BB-80B9103856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89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02"/>
    </mc:Choice>
    <mc:Fallback>
      <p:transition spd="slow" advTm="51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ytuł 2">
            <a:extLst>
              <a:ext uri="{FF2B5EF4-FFF2-40B4-BE49-F238E27FC236}">
                <a16:creationId xmlns:a16="http://schemas.microsoft.com/office/drawing/2014/main" id="{57EE6012-9437-43E7-872E-F3F08FB02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1358"/>
            <a:ext cx="10515600" cy="659330"/>
          </a:xfrm>
        </p:spPr>
        <p:txBody>
          <a:bodyPr>
            <a:normAutofit/>
          </a:bodyPr>
          <a:lstStyle/>
          <a:p>
            <a:r>
              <a:rPr lang="pl-PL" dirty="0" err="1"/>
              <a:t>Functional</a:t>
            </a:r>
            <a:r>
              <a:rPr lang="pl-PL" dirty="0"/>
              <a:t> </a:t>
            </a:r>
            <a:r>
              <a:rPr lang="pl-PL" dirty="0" err="1"/>
              <a:t>Group</a:t>
            </a:r>
            <a:r>
              <a:rPr lang="pl-PL" dirty="0"/>
              <a:t> </a:t>
            </a:r>
            <a:r>
              <a:rPr lang="pl-PL" dirty="0" err="1"/>
              <a:t>Communication</a:t>
            </a:r>
            <a:r>
              <a:rPr lang="pl-PL" dirty="0"/>
              <a:t> </a:t>
            </a:r>
            <a:r>
              <a:rPr lang="pl-PL" dirty="0" err="1"/>
              <a:t>Theory</a:t>
            </a:r>
            <a:endParaRPr lang="pl-PL" altLang="pl-PL" dirty="0"/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3D488980-F7B2-4C4A-A56B-B3F5CAEA3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algn="just"/>
            <a:r>
              <a:rPr lang="en-US" dirty="0"/>
              <a:t>Tries to explain in what way communication is related to the quality of decisions made by groups.</a:t>
            </a:r>
            <a:endParaRPr lang="pl-PL" dirty="0"/>
          </a:p>
          <a:p>
            <a:pPr lvl="0" algn="just"/>
            <a:r>
              <a:rPr lang="en-US" dirty="0"/>
              <a:t>Is focused on both the process and its outcome</a:t>
            </a:r>
            <a:endParaRPr lang="pl-PL" dirty="0"/>
          </a:p>
          <a:p>
            <a:pPr lvl="0" algn="just"/>
            <a:r>
              <a:rPr lang="en-US" dirty="0"/>
              <a:t>Strongly influenced both theoretical and practical field</a:t>
            </a:r>
            <a:endParaRPr lang="pl-PL" dirty="0"/>
          </a:p>
          <a:p>
            <a:pPr lvl="0" algn="just"/>
            <a:r>
              <a:rPr lang="en-US" dirty="0"/>
              <a:t>Major scholars involved in its creation – Dennis </a:t>
            </a:r>
            <a:r>
              <a:rPr lang="en-US" dirty="0" err="1"/>
              <a:t>Gouran</a:t>
            </a:r>
            <a:r>
              <a:rPr lang="en-US" dirty="0"/>
              <a:t> and Randy </a:t>
            </a:r>
            <a:r>
              <a:rPr lang="en-US" dirty="0" err="1"/>
              <a:t>Hirokawa</a:t>
            </a:r>
            <a:endParaRPr lang="pl-PL" dirty="0"/>
          </a:p>
          <a:p>
            <a:pPr lvl="0" algn="just"/>
            <a:r>
              <a:rPr lang="en-US" dirty="0"/>
              <a:t>Main assumption – group decision making effectiveness is determined by the level to which communication behaviors fulfill requirements for successful task completion (</a:t>
            </a:r>
            <a:r>
              <a:rPr lang="pl-PL" dirty="0" err="1"/>
              <a:t>they</a:t>
            </a:r>
            <a:r>
              <a:rPr lang="pl-PL" dirty="0"/>
              <a:t> </a:t>
            </a:r>
            <a:r>
              <a:rPr lang="en-US" dirty="0"/>
              <a:t>are called </a:t>
            </a:r>
            <a:r>
              <a:rPr lang="en-US" i="1" dirty="0"/>
              <a:t>functional requisites</a:t>
            </a:r>
            <a:r>
              <a:rPr lang="pl-PL" dirty="0"/>
              <a:t>)</a:t>
            </a: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9CD462E5-0CA6-44C9-8853-B6F19AC8D2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97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236"/>
    </mc:Choice>
    <mc:Fallback>
      <p:transition spd="slow" advTm="79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ytuł 2">
            <a:extLst>
              <a:ext uri="{FF2B5EF4-FFF2-40B4-BE49-F238E27FC236}">
                <a16:creationId xmlns:a16="http://schemas.microsoft.com/office/drawing/2014/main" id="{57EE6012-9437-43E7-872E-F3F08FB02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1358"/>
            <a:ext cx="10515600" cy="659330"/>
          </a:xfrm>
        </p:spPr>
        <p:txBody>
          <a:bodyPr>
            <a:normAutofit fontScale="90000"/>
          </a:bodyPr>
          <a:lstStyle/>
          <a:p>
            <a:r>
              <a:rPr lang="pl-PL" sz="3200" dirty="0" err="1"/>
              <a:t>Functional</a:t>
            </a:r>
            <a:r>
              <a:rPr lang="pl-PL" sz="3200" dirty="0"/>
              <a:t> </a:t>
            </a:r>
            <a:r>
              <a:rPr lang="pl-PL" sz="3200" dirty="0" err="1"/>
              <a:t>Group</a:t>
            </a:r>
            <a:r>
              <a:rPr lang="pl-PL" sz="3200" dirty="0"/>
              <a:t> </a:t>
            </a:r>
            <a:r>
              <a:rPr lang="pl-PL" sz="3200" dirty="0" err="1"/>
              <a:t>Communication</a:t>
            </a:r>
            <a:r>
              <a:rPr lang="pl-PL" sz="3200" dirty="0"/>
              <a:t> </a:t>
            </a:r>
            <a:r>
              <a:rPr lang="pl-PL" sz="3200" dirty="0" err="1"/>
              <a:t>Theory</a:t>
            </a:r>
            <a:r>
              <a:rPr lang="pl-PL" sz="3200" dirty="0"/>
              <a:t> - </a:t>
            </a:r>
            <a:r>
              <a:rPr lang="pl-PL" sz="3200" dirty="0" err="1"/>
              <a:t>Functional</a:t>
            </a:r>
            <a:r>
              <a:rPr lang="pl-PL" sz="3200" dirty="0"/>
              <a:t> </a:t>
            </a:r>
            <a:r>
              <a:rPr lang="pl-PL" sz="3200" dirty="0" err="1"/>
              <a:t>requisites</a:t>
            </a:r>
            <a:r>
              <a:rPr lang="pl-PL" sz="3200" dirty="0"/>
              <a:t> </a:t>
            </a: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3D488980-F7B2-4C4A-A56B-B3F5CAEA3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n-US" dirty="0"/>
              <a:t>If the group is to make an effective decision it has to:</a:t>
            </a:r>
          </a:p>
          <a:p>
            <a:pPr lvl="0" algn="just"/>
            <a:r>
              <a:rPr lang="en-US" dirty="0"/>
              <a:t>Understand what type of an answer should be developed when analyzing the issue under consideration</a:t>
            </a:r>
            <a:r>
              <a:rPr lang="en-US" i="1" dirty="0"/>
              <a:t>. </a:t>
            </a:r>
            <a:endParaRPr lang="en-US" dirty="0"/>
          </a:p>
          <a:p>
            <a:pPr lvl="0" algn="just"/>
            <a:r>
              <a:rPr lang="en-US" dirty="0"/>
              <a:t>Find out what the characteristics of an acceptable answer</a:t>
            </a:r>
            <a:r>
              <a:rPr lang="pl-PL" dirty="0"/>
              <a:t> </a:t>
            </a:r>
            <a:r>
              <a:rPr lang="en-US" dirty="0"/>
              <a:t>are(What criteria should a desired choice satisfy?).</a:t>
            </a:r>
          </a:p>
          <a:p>
            <a:pPr lvl="0" algn="just"/>
            <a:r>
              <a:rPr lang="en-US" dirty="0"/>
              <a:t>Develop a set of alternatives among which an acceptable answer is presumed to exist</a:t>
            </a:r>
            <a:r>
              <a:rPr lang="en-US" i="1" dirty="0"/>
              <a:t>. </a:t>
            </a:r>
            <a:r>
              <a:rPr lang="en-US" dirty="0"/>
              <a:t>It means that the group should create a broad range of possible answers/alternatives/solutions to the issue that is considered.</a:t>
            </a:r>
          </a:p>
          <a:p>
            <a:pPr lvl="0" algn="just"/>
            <a:r>
              <a:rPr lang="en-US" dirty="0"/>
              <a:t>Put each plausible alternative under a critical examination in terms of accepted criteria that constitute answer requirements. This requires skills, knowledge, and a sense of objectivity from group members.</a:t>
            </a:r>
          </a:p>
          <a:p>
            <a:pPr lvl="0" algn="just"/>
            <a:r>
              <a:rPr lang="en-US" dirty="0"/>
              <a:t>Select the best alternative after comparing them against each other.</a:t>
            </a:r>
          </a:p>
          <a:p>
            <a:endParaRPr lang="pl-PL" dirty="0"/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BB93438F-1DF8-415B-A2FC-7C9F42E62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97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518"/>
    </mc:Choice>
    <mc:Fallback>
      <p:transition spd="slow" advTm="268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ytuł 2">
            <a:extLst>
              <a:ext uri="{FF2B5EF4-FFF2-40B4-BE49-F238E27FC236}">
                <a16:creationId xmlns:a16="http://schemas.microsoft.com/office/drawing/2014/main" id="{57EE6012-9437-43E7-872E-F3F08FB02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6039"/>
            <a:ext cx="10515600" cy="900592"/>
          </a:xfrm>
        </p:spPr>
        <p:txBody>
          <a:bodyPr>
            <a:noAutofit/>
          </a:bodyPr>
          <a:lstStyle/>
          <a:p>
            <a:r>
              <a:rPr lang="pl-PL" sz="3200" dirty="0" err="1"/>
              <a:t>Functional</a:t>
            </a:r>
            <a:r>
              <a:rPr lang="pl-PL" sz="3200" dirty="0"/>
              <a:t> </a:t>
            </a:r>
            <a:r>
              <a:rPr lang="pl-PL" sz="3200" dirty="0" err="1"/>
              <a:t>Group</a:t>
            </a:r>
            <a:r>
              <a:rPr lang="pl-PL" sz="3200" dirty="0"/>
              <a:t> </a:t>
            </a:r>
            <a:r>
              <a:rPr lang="pl-PL" sz="3200" dirty="0" err="1"/>
              <a:t>Communication</a:t>
            </a:r>
            <a:r>
              <a:rPr lang="pl-PL" sz="3200" dirty="0"/>
              <a:t> – How </a:t>
            </a:r>
            <a:r>
              <a:rPr lang="pl-PL" sz="3200" dirty="0" err="1"/>
              <a:t>communication</a:t>
            </a:r>
            <a:r>
              <a:rPr lang="pl-PL" sz="3200" dirty="0"/>
              <a:t> </a:t>
            </a:r>
            <a:r>
              <a:rPr lang="pl-PL" sz="3200" dirty="0" err="1"/>
              <a:t>influences</a:t>
            </a:r>
            <a:r>
              <a:rPr lang="pl-PL" sz="3200" dirty="0"/>
              <a:t> </a:t>
            </a:r>
            <a:r>
              <a:rPr lang="pl-PL" sz="3200" dirty="0" err="1"/>
              <a:t>decision</a:t>
            </a:r>
            <a:r>
              <a:rPr lang="pl-PL" sz="3200" dirty="0"/>
              <a:t> </a:t>
            </a:r>
            <a:r>
              <a:rPr lang="pl-PL" sz="3200" dirty="0" err="1"/>
              <a:t>making</a:t>
            </a:r>
            <a:endParaRPr lang="pl-PL" altLang="pl-PL" sz="3200" dirty="0"/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3D488980-F7B2-4C4A-A56B-B3F5CAEA3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7265"/>
            <a:ext cx="10515600" cy="3869698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Communication can influence decision making in three ways: 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dirty="0"/>
              <a:t>It can play a </a:t>
            </a:r>
            <a:r>
              <a:rPr lang="en-US" u="sng" dirty="0"/>
              <a:t>promotive role </a:t>
            </a:r>
            <a:r>
              <a:rPr lang="en-US" dirty="0"/>
              <a:t>when it allows the group to successfully accomplish functional requisites. 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dirty="0"/>
              <a:t>It can play a </a:t>
            </a:r>
            <a:r>
              <a:rPr lang="en-US" u="sng" dirty="0"/>
              <a:t>disruptive role</a:t>
            </a:r>
            <a:r>
              <a:rPr lang="en-US" dirty="0"/>
              <a:t> when it creates obstacles which prevent the group from satisfying functional requisites. 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dirty="0"/>
              <a:t>It can play a </a:t>
            </a:r>
            <a:r>
              <a:rPr lang="en-US" u="sng" dirty="0"/>
              <a:t>counteractive role</a:t>
            </a:r>
            <a:r>
              <a:rPr lang="en-US" dirty="0"/>
              <a:t> when it neutralizes a communicative act that has a disruptive influence. </a:t>
            </a:r>
          </a:p>
          <a:p>
            <a:pPr lvl="1" algn="just">
              <a:buFont typeface="Courier New" panose="02070309020205020404" pitchFamily="49" charset="0"/>
              <a:buChar char="o"/>
            </a:pPr>
            <a:endParaRPr lang="en-US" sz="2600" dirty="0"/>
          </a:p>
          <a:p>
            <a:pPr marL="457200" lvl="1" indent="0" algn="just">
              <a:buNone/>
            </a:pPr>
            <a:r>
              <a:rPr lang="en-US" sz="2600" dirty="0"/>
              <a:t>Main assumption: groups that better fulfill functional requisites of effective decision making will make better decisions.</a:t>
            </a: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4CB2D041-64AE-4DD1-86FA-2F8A8CC5C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57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72"/>
    </mc:Choice>
    <mc:Fallback>
      <p:transition spd="slow" advTm="71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BE9670-EA0F-4FF1-8A13-9EBF830BE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Sources</a:t>
            </a:r>
            <a:r>
              <a:rPr lang="pl-PL" dirty="0"/>
              <a:t> and </a:t>
            </a:r>
            <a:r>
              <a:rPr lang="pl-PL" dirty="0" err="1"/>
              <a:t>recommended</a:t>
            </a:r>
            <a:r>
              <a:rPr lang="pl-PL" dirty="0"/>
              <a:t> </a:t>
            </a:r>
            <a:r>
              <a:rPr lang="pl-PL" dirty="0" err="1"/>
              <a:t>readings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C32FBF-4DDE-4752-A0D1-3FB2CB2BF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Brown, R., &amp; </a:t>
            </a:r>
            <a:r>
              <a:rPr lang="en-US" dirty="0" err="1"/>
              <a:t>Pehrson</a:t>
            </a:r>
            <a:r>
              <a:rPr lang="en-US" dirty="0"/>
              <a:t>, S. (2019). </a:t>
            </a:r>
            <a:r>
              <a:rPr lang="en-US" i="1" dirty="0"/>
              <a:t>Group processes: Dynamics within and between groups</a:t>
            </a:r>
            <a:r>
              <a:rPr lang="en-US" dirty="0"/>
              <a:t>. John Wiley &amp; Sons.</a:t>
            </a:r>
            <a:endParaRPr lang="pl-PL" dirty="0"/>
          </a:p>
          <a:p>
            <a:r>
              <a:rPr lang="en-US" dirty="0"/>
              <a:t>Eisenhardt, K. M.</a:t>
            </a:r>
            <a:r>
              <a:rPr lang="pl-PL" dirty="0"/>
              <a:t>, </a:t>
            </a:r>
            <a:r>
              <a:rPr lang="en-US" dirty="0" err="1"/>
              <a:t>Kahwajy</a:t>
            </a:r>
            <a:r>
              <a:rPr lang="en-US" dirty="0"/>
              <a:t>, J. L. and Bourgeois, L. J. </a:t>
            </a:r>
            <a:r>
              <a:rPr lang="en-US" i="1" dirty="0"/>
              <a:t>How management</a:t>
            </a:r>
            <a:r>
              <a:rPr lang="pl-PL" i="1" dirty="0"/>
              <a:t> </a:t>
            </a:r>
            <a:r>
              <a:rPr lang="en-US" i="1" dirty="0"/>
              <a:t>teams can have a good fight</a:t>
            </a:r>
            <a:r>
              <a:rPr lang="en-US" dirty="0"/>
              <a:t>, Harvard Business Review, July–August</a:t>
            </a:r>
            <a:r>
              <a:rPr lang="pl-PL" dirty="0"/>
              <a:t> </a:t>
            </a:r>
            <a:r>
              <a:rPr lang="en-US" dirty="0"/>
              <a:t>(1997), pp. 77–85.</a:t>
            </a:r>
            <a:endParaRPr lang="pl-PL" dirty="0"/>
          </a:p>
          <a:p>
            <a:r>
              <a:rPr lang="pl-PL" dirty="0" err="1"/>
              <a:t>Lehrer</a:t>
            </a:r>
            <a:r>
              <a:rPr lang="pl-PL" dirty="0"/>
              <a:t>, J. (2012, January 30th). </a:t>
            </a:r>
            <a:r>
              <a:rPr lang="pl-PL" dirty="0" err="1"/>
              <a:t>Groupthink</a:t>
            </a:r>
            <a:r>
              <a:rPr lang="pl-PL" dirty="0"/>
              <a:t>. The </a:t>
            </a:r>
            <a:r>
              <a:rPr lang="pl-PL" dirty="0" err="1"/>
              <a:t>brainstorming</a:t>
            </a:r>
            <a:r>
              <a:rPr lang="pl-PL" dirty="0"/>
              <a:t> </a:t>
            </a:r>
            <a:r>
              <a:rPr lang="pl-PL" dirty="0" err="1"/>
              <a:t>myth</a:t>
            </a:r>
            <a:r>
              <a:rPr lang="pl-PL" dirty="0"/>
              <a:t>. </a:t>
            </a:r>
            <a:r>
              <a:rPr lang="pl-PL" i="1" dirty="0"/>
              <a:t>The New </a:t>
            </a:r>
            <a:r>
              <a:rPr lang="pl-PL" i="1" dirty="0" err="1"/>
              <a:t>Yorker</a:t>
            </a:r>
            <a:r>
              <a:rPr lang="pl-PL" dirty="0"/>
              <a:t>. </a:t>
            </a:r>
            <a:r>
              <a:rPr lang="pl-PL" dirty="0" err="1"/>
              <a:t>Available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>
                <a:hlinkClick r:id="rId4"/>
              </a:rPr>
              <a:t>https://www.newyorker.com/magazine/2012/01/30/groupthink</a:t>
            </a:r>
            <a:endParaRPr lang="pl-PL" dirty="0"/>
          </a:p>
          <a:p>
            <a:endParaRPr lang="pl-PL" dirty="0"/>
          </a:p>
          <a:p>
            <a:endParaRPr lang="en-US" dirty="0"/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EF10C431-8D13-4FCE-9EC3-1CA607E06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66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29"/>
    </mc:Choice>
    <mc:Fallback>
      <p:transition spd="slow" advTm="25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8240" y="923122"/>
            <a:ext cx="9875520" cy="777686"/>
          </a:xfrm>
        </p:spPr>
        <p:txBody>
          <a:bodyPr/>
          <a:lstStyle/>
          <a:p>
            <a:pPr algn="l"/>
            <a:r>
              <a:rPr lang="pl-PL" sz="4800" dirty="0"/>
              <a:t>Team </a:t>
            </a:r>
            <a:r>
              <a:rPr lang="pl-PL" sz="4800" dirty="0" err="1"/>
              <a:t>Decision</a:t>
            </a:r>
            <a:r>
              <a:rPr lang="pl-PL" sz="4800" dirty="0"/>
              <a:t> </a:t>
            </a:r>
            <a:r>
              <a:rPr lang="pl-PL" sz="4800" dirty="0" err="1"/>
              <a:t>Making</a:t>
            </a:r>
            <a:endParaRPr lang="pl-PL" sz="4800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58240" y="2291937"/>
            <a:ext cx="9875520" cy="3834225"/>
          </a:xfrm>
        </p:spPr>
        <p:txBody>
          <a:bodyPr vert="horz"/>
          <a:lstStyle/>
          <a:p>
            <a:pPr algn="ctr"/>
            <a:r>
              <a:rPr lang="en-US" sz="3200" dirty="0"/>
              <a:t>Two heads are better than one</a:t>
            </a:r>
          </a:p>
          <a:p>
            <a:pPr marL="0" indent="0" algn="ctr">
              <a:buNone/>
            </a:pPr>
            <a:r>
              <a:rPr lang="pl-PL" sz="3200" dirty="0"/>
              <a:t>Vs.</a:t>
            </a:r>
            <a:endParaRPr lang="en-US" sz="3200" dirty="0"/>
          </a:p>
          <a:p>
            <a:pPr algn="ctr"/>
            <a:r>
              <a:rPr lang="en-US" sz="3200" dirty="0"/>
              <a:t>Too many cooks spoil the broth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" name="Dźwięk 5">
            <a:hlinkClick r:id="" action="ppaction://media"/>
            <a:extLst>
              <a:ext uri="{FF2B5EF4-FFF2-40B4-BE49-F238E27FC236}">
                <a16:creationId xmlns:a16="http://schemas.microsoft.com/office/drawing/2014/main" id="{8FA4D782-6FB6-41CF-B84F-45207B2380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90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947"/>
    </mc:Choice>
    <mc:Fallback>
      <p:transition spd="slow" advTm="57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5092" y="863745"/>
            <a:ext cx="9875520" cy="777686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/>
              <a:t>Being a group member changes the decision making process and its outcomes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58240" y="2422565"/>
            <a:ext cx="9875520" cy="3703597"/>
          </a:xfrm>
        </p:spPr>
        <p:txBody>
          <a:bodyPr vert="horz">
            <a:normAutofit/>
          </a:bodyPr>
          <a:lstStyle/>
          <a:p>
            <a:pPr marL="0" indent="0" algn="just">
              <a:buNone/>
            </a:pPr>
            <a:r>
              <a:rPr lang="en-US" dirty="0"/>
              <a:t>There are two main groups of possible reasons:</a:t>
            </a:r>
          </a:p>
          <a:p>
            <a:pPr algn="just">
              <a:buAutoNum type="arabicPeriod"/>
            </a:pPr>
            <a:r>
              <a:rPr lang="en-US" dirty="0"/>
              <a:t>Affective</a:t>
            </a:r>
          </a:p>
          <a:p>
            <a:pPr algn="just"/>
            <a:r>
              <a:rPr lang="en-US" dirty="0"/>
              <a:t>Related with the need to feel good as a team member - one of the main aspects may be a strong group coherence which can result in increased conformity (example of a consequence -  groupthink)</a:t>
            </a:r>
          </a:p>
          <a:p>
            <a:pPr marL="0" indent="0" algn="just">
              <a:buNone/>
            </a:pPr>
            <a:endParaRPr lang="en-US" dirty="0"/>
          </a:p>
          <a:p>
            <a:pPr algn="just">
              <a:buFont typeface="+mj-lt"/>
              <a:buAutoNum type="arabicPeriod" startAt="2"/>
            </a:pPr>
            <a:r>
              <a:rPr lang="en-US" dirty="0"/>
              <a:t>Cognitive</a:t>
            </a:r>
          </a:p>
          <a:p>
            <a:pPr algn="just"/>
            <a:r>
              <a:rPr lang="en-US" dirty="0"/>
              <a:t>Related with information processing and its important limitations (example of a consequence - inferior results of team brainstorming)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" name="Dźwięk 5">
            <a:hlinkClick r:id="" action="ppaction://media"/>
            <a:extLst>
              <a:ext uri="{FF2B5EF4-FFF2-40B4-BE49-F238E27FC236}">
                <a16:creationId xmlns:a16="http://schemas.microsoft.com/office/drawing/2014/main" id="{8124AF8F-0568-4C78-9FBA-45F73950F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13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603"/>
    </mc:Choice>
    <mc:Fallback>
      <p:transition spd="slow" advTm="157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035586"/>
            <a:ext cx="10515600" cy="655102"/>
          </a:xfrm>
        </p:spPr>
        <p:txBody>
          <a:bodyPr>
            <a:normAutofit/>
          </a:bodyPr>
          <a:lstStyle/>
          <a:p>
            <a:r>
              <a:rPr lang="pl-PL" dirty="0"/>
              <a:t>Group </a:t>
            </a:r>
            <a:r>
              <a:rPr lang="pl-PL" dirty="0" err="1"/>
              <a:t>polarization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Opinions and attitudes of team members tend to become more polarized after group discussion in comparison to their level prior to discussion</a:t>
            </a:r>
          </a:p>
          <a:p>
            <a:pPr>
              <a:buNone/>
            </a:pPr>
            <a:r>
              <a:rPr lang="en-US" dirty="0"/>
              <a:t>	 (</a:t>
            </a:r>
            <a:r>
              <a:rPr lang="en-US" dirty="0" err="1"/>
              <a:t>Brauer</a:t>
            </a:r>
            <a:r>
              <a:rPr lang="en-US" dirty="0"/>
              <a:t>, Judd, </a:t>
            </a:r>
            <a:r>
              <a:rPr lang="en-US" dirty="0" err="1"/>
              <a:t>Gliner</a:t>
            </a:r>
            <a:r>
              <a:rPr lang="en-US" dirty="0"/>
              <a:t>, 2006; Myers, 1982)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Two elements are necessary for it to occur:</a:t>
            </a:r>
          </a:p>
          <a:p>
            <a:pPr>
              <a:buNone/>
            </a:pPr>
            <a:r>
              <a:rPr lang="en-US" dirty="0"/>
              <a:t>	- group members need to at least slightly favor one of the options</a:t>
            </a:r>
            <a:endParaRPr lang="pl-PL" dirty="0"/>
          </a:p>
          <a:p>
            <a:pPr>
              <a:buNone/>
            </a:pPr>
            <a:r>
              <a:rPr lang="pl-PL" dirty="0"/>
              <a:t>	</a:t>
            </a:r>
            <a:r>
              <a:rPr lang="en-US" dirty="0"/>
              <a:t> - group members need to </a:t>
            </a:r>
            <a:r>
              <a:rPr lang="pl-PL" dirty="0" err="1"/>
              <a:t>have</a:t>
            </a:r>
            <a:r>
              <a:rPr lang="pl-PL" dirty="0"/>
              <a:t> a </a:t>
            </a:r>
            <a:r>
              <a:rPr lang="pl-PL" dirty="0" err="1"/>
              <a:t>discussion</a:t>
            </a:r>
            <a:endParaRPr lang="en-US" dirty="0"/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D502DBBC-900E-4BC8-980E-6FDEED1BBA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74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463"/>
    </mc:Choice>
    <mc:Fallback>
      <p:transition spd="slow" advTm="106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503783"/>
            <a:ext cx="10515600" cy="1325563"/>
          </a:xfrm>
        </p:spPr>
        <p:txBody>
          <a:bodyPr>
            <a:normAutofit/>
          </a:bodyPr>
          <a:lstStyle/>
          <a:p>
            <a:r>
              <a:rPr lang="pl-PL" dirty="0" err="1"/>
              <a:t>Reasons</a:t>
            </a:r>
            <a:r>
              <a:rPr lang="pl-PL" dirty="0"/>
              <a:t> for </a:t>
            </a:r>
            <a:r>
              <a:rPr lang="pl-PL" dirty="0" err="1"/>
              <a:t>group</a:t>
            </a:r>
            <a:r>
              <a:rPr lang="pl-PL" dirty="0"/>
              <a:t> </a:t>
            </a:r>
            <a:r>
              <a:rPr lang="pl-PL" dirty="0" err="1"/>
              <a:t>polarization</a:t>
            </a:r>
            <a:r>
              <a:rPr lang="pl-PL" dirty="0"/>
              <a:t> (and </a:t>
            </a:r>
            <a:r>
              <a:rPr lang="pl-PL" dirty="0" err="1"/>
              <a:t>other</a:t>
            </a:r>
            <a:r>
              <a:rPr lang="pl-PL" dirty="0"/>
              <a:t> </a:t>
            </a:r>
            <a:r>
              <a:rPr lang="pl-PL" dirty="0" err="1"/>
              <a:t>phenomena</a:t>
            </a:r>
            <a:r>
              <a:rPr lang="pl-PL" dirty="0"/>
              <a:t>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387486"/>
            <a:ext cx="10515600" cy="4351338"/>
          </a:xfrm>
        </p:spPr>
        <p:txBody>
          <a:bodyPr/>
          <a:lstStyle/>
          <a:p>
            <a:pPr algn="just"/>
            <a:r>
              <a:rPr lang="en-US" dirty="0"/>
              <a:t>Cognitive – discussion elicits arguments which make the preferred option seem even „more right” – each group member is exposed to new arguments that strengthen his/her convictions (Van </a:t>
            </a:r>
            <a:r>
              <a:rPr lang="en-US" dirty="0" err="1"/>
              <a:t>Swol</a:t>
            </a:r>
            <a:r>
              <a:rPr lang="en-US" dirty="0"/>
              <a:t>, 2009)</a:t>
            </a:r>
          </a:p>
          <a:p>
            <a:pPr algn="just"/>
            <a:r>
              <a:rPr lang="en-US" dirty="0"/>
              <a:t>Affective – group members develop social identity and being a member of a group with strong opinions may help reach that goal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A1FF7825-932D-428D-85FF-DE6F6528E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49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347"/>
    </mc:Choice>
    <mc:Fallback>
      <p:transition spd="slow" advTm="120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ytuł 1"/>
          <p:cNvSpPr>
            <a:spLocks noGrp="1"/>
          </p:cNvSpPr>
          <p:nvPr>
            <p:ph type="title"/>
          </p:nvPr>
        </p:nvSpPr>
        <p:spPr>
          <a:xfrm>
            <a:off x="1" y="605642"/>
            <a:ext cx="11821098" cy="1128155"/>
          </a:xfrm>
        </p:spPr>
        <p:txBody>
          <a:bodyPr>
            <a:noAutofit/>
          </a:bodyPr>
          <a:lstStyle/>
          <a:p>
            <a:r>
              <a:rPr lang="pl-PL" sz="3200" dirty="0" err="1"/>
              <a:t>Groupthink</a:t>
            </a:r>
            <a:r>
              <a:rPr lang="pl-PL" sz="3200" dirty="0"/>
              <a:t> </a:t>
            </a:r>
            <a:r>
              <a:rPr lang="pl-PL" sz="3200" dirty="0" err="1"/>
              <a:t>symptoms</a:t>
            </a:r>
            <a:r>
              <a:rPr lang="pl-PL" sz="3200" dirty="0"/>
              <a:t> (</a:t>
            </a:r>
            <a:r>
              <a:rPr lang="pl-PL" sz="3200" dirty="0" err="1"/>
              <a:t>phenomenon</a:t>
            </a:r>
            <a:r>
              <a:rPr lang="pl-PL" sz="3200" dirty="0"/>
              <a:t> </a:t>
            </a:r>
            <a:r>
              <a:rPr lang="pl-PL" sz="3200" dirty="0" err="1"/>
              <a:t>first</a:t>
            </a:r>
            <a:r>
              <a:rPr lang="pl-PL" sz="3200" dirty="0"/>
              <a:t> </a:t>
            </a:r>
            <a:r>
              <a:rPr lang="pl-PL" sz="3200" dirty="0" err="1"/>
              <a:t>described</a:t>
            </a:r>
            <a:r>
              <a:rPr lang="pl-PL" sz="3200" dirty="0"/>
              <a:t> by Janis)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59176" y="2214390"/>
            <a:ext cx="10694624" cy="4516916"/>
          </a:xfrm>
        </p:spPr>
        <p:txBody>
          <a:bodyPr rtlCol="0">
            <a:normAutofit fontScale="92500" lnSpcReduction="10000"/>
          </a:bodyPr>
          <a:lstStyle/>
          <a:p>
            <a:pPr marL="274320" indent="-274320" algn="just">
              <a:spcBef>
                <a:spcPts val="580"/>
              </a:spcBef>
              <a:defRPr/>
            </a:pPr>
            <a:r>
              <a:rPr lang="en-US" dirty="0"/>
              <a:t>Illusion of invulnerability</a:t>
            </a:r>
          </a:p>
          <a:p>
            <a:pPr marL="274320" indent="-274320" algn="just">
              <a:spcBef>
                <a:spcPts val="580"/>
              </a:spcBef>
              <a:defRPr/>
            </a:pPr>
            <a:r>
              <a:rPr lang="en-US" dirty="0"/>
              <a:t>Rationalizing warnings that might challenge the group's assumptions. </a:t>
            </a:r>
          </a:p>
          <a:p>
            <a:pPr marL="274320" indent="-274320" algn="just">
              <a:spcBef>
                <a:spcPts val="580"/>
              </a:spcBef>
              <a:defRPr/>
            </a:pPr>
            <a:r>
              <a:rPr lang="en-US" dirty="0"/>
              <a:t>Unquestioned belief in the morality of the group</a:t>
            </a:r>
          </a:p>
          <a:p>
            <a:pPr marL="274320" indent="-274320" algn="just">
              <a:spcBef>
                <a:spcPts val="580"/>
              </a:spcBef>
              <a:defRPr/>
            </a:pPr>
            <a:r>
              <a:rPr lang="en-US" dirty="0"/>
              <a:t>Stereotyping those who are opposed to the group as evil or stupid. </a:t>
            </a:r>
          </a:p>
          <a:p>
            <a:pPr marL="274320" indent="-274320" algn="just">
              <a:spcBef>
                <a:spcPts val="580"/>
              </a:spcBef>
              <a:defRPr/>
            </a:pPr>
            <a:r>
              <a:rPr lang="en-US" dirty="0"/>
              <a:t>Direct pressure to conform placed on any member who questions the group</a:t>
            </a:r>
          </a:p>
          <a:p>
            <a:pPr marL="274320" indent="-274320" algn="just">
              <a:spcBef>
                <a:spcPts val="580"/>
              </a:spcBef>
              <a:defRPr/>
            </a:pPr>
            <a:r>
              <a:rPr lang="en-US" dirty="0"/>
              <a:t>Self censorship of ideas that deviate from the apparent group consensus. </a:t>
            </a:r>
          </a:p>
          <a:p>
            <a:pPr marL="274320" indent="-274320" algn="just">
              <a:spcBef>
                <a:spcPts val="580"/>
              </a:spcBef>
              <a:defRPr/>
            </a:pPr>
            <a:r>
              <a:rPr lang="en-US" dirty="0"/>
              <a:t>Illusions of unanimity among group members</a:t>
            </a:r>
          </a:p>
          <a:p>
            <a:pPr marL="274320" indent="-274320" algn="just">
              <a:spcBef>
                <a:spcPts val="580"/>
              </a:spcBef>
              <a:defRPr/>
            </a:pPr>
            <a:r>
              <a:rPr lang="en-US" dirty="0"/>
              <a:t>Self-appointed mind guards</a:t>
            </a:r>
          </a:p>
          <a:p>
            <a:pPr marL="274320" indent="-274320" algn="just">
              <a:spcBef>
                <a:spcPts val="580"/>
              </a:spcBef>
              <a:defRPr/>
            </a:pPr>
            <a:endParaRPr lang="en-US" dirty="0"/>
          </a:p>
          <a:p>
            <a:pPr marL="274320" indent="-274320" algn="just">
              <a:spcBef>
                <a:spcPts val="580"/>
              </a:spcBef>
              <a:defRPr/>
            </a:pPr>
            <a:endParaRPr lang="en-US" dirty="0"/>
          </a:p>
          <a:p>
            <a:pPr marL="0" indent="0" algn="just">
              <a:spcBef>
                <a:spcPts val="580"/>
              </a:spcBef>
              <a:buNone/>
              <a:defRPr/>
            </a:pPr>
            <a:r>
              <a:rPr lang="en-US" dirty="0"/>
              <a:t>Groupthink was described on political decision consequences (in hindsight </a:t>
            </a:r>
            <a:r>
              <a:rPr lang="en-US" dirty="0">
                <a:sym typeface="Wingdings" panose="05000000000000000000" pitchFamily="2" charset="2"/>
              </a:rPr>
              <a:t>). Modern example – Icelandic banks and the financial crisis.</a:t>
            </a:r>
            <a:endParaRPr lang="pl-PL" dirty="0">
              <a:sym typeface="Wingdings" panose="05000000000000000000" pitchFamily="2" charset="2"/>
            </a:endParaRPr>
          </a:p>
          <a:p>
            <a:pPr marL="0" indent="0" algn="just">
              <a:spcBef>
                <a:spcPts val="580"/>
              </a:spcBef>
              <a:buNone/>
              <a:defRPr/>
            </a:pPr>
            <a:r>
              <a:rPr lang="en-US" dirty="0">
                <a:sym typeface="Wingdings" panose="05000000000000000000" pitchFamily="2" charset="2"/>
              </a:rPr>
              <a:t>If these elements occur during your team decision making process, be careful.</a:t>
            </a:r>
            <a:endParaRPr lang="en-US" dirty="0"/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B134B6E-89E6-4BA7-B5AA-04A9521B9F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01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753"/>
    </mc:Choice>
    <mc:Fallback>
      <p:transition spd="slow" advTm="93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98764" y="838200"/>
            <a:ext cx="9719830" cy="711200"/>
          </a:xfrm>
        </p:spPr>
        <p:txBody>
          <a:bodyPr vert="horz" lIns="90488" tIns="44450" rIns="90488" bIns="44450" rtlCol="0" anchor="ctr">
            <a:normAutofit fontScale="90000"/>
          </a:bodyPr>
          <a:lstStyle/>
          <a:p>
            <a:pPr eaLnBrk="1" hangingPunct="1"/>
            <a:r>
              <a:rPr lang="en-US" sz="4400" dirty="0">
                <a:latin typeface="+mn-lt"/>
              </a:rPr>
              <a:t>Common </a:t>
            </a:r>
            <a:r>
              <a:rPr lang="pl-PL" sz="4400" dirty="0">
                <a:latin typeface="+mn-lt"/>
              </a:rPr>
              <a:t>i</a:t>
            </a:r>
            <a:r>
              <a:rPr lang="en-US" sz="4400" dirty="0" err="1">
                <a:latin typeface="+mn-lt"/>
              </a:rPr>
              <a:t>nformation</a:t>
            </a:r>
            <a:r>
              <a:rPr lang="en-US" sz="4400" dirty="0">
                <a:latin typeface="+mn-lt"/>
              </a:rPr>
              <a:t> </a:t>
            </a:r>
            <a:r>
              <a:rPr lang="pl-PL" sz="4400" dirty="0">
                <a:latin typeface="+mn-lt"/>
              </a:rPr>
              <a:t>e</a:t>
            </a:r>
            <a:r>
              <a:rPr lang="en-US" sz="4400" dirty="0" err="1">
                <a:latin typeface="+mn-lt"/>
              </a:rPr>
              <a:t>ffect</a:t>
            </a:r>
            <a:r>
              <a:rPr lang="pl-PL" sz="4400" dirty="0">
                <a:latin typeface="+mn-lt"/>
              </a:rPr>
              <a:t> </a:t>
            </a:r>
            <a:r>
              <a:rPr lang="pl-PL" sz="4400" dirty="0" err="1">
                <a:latin typeface="+mn-lt"/>
              </a:rPr>
              <a:t>during</a:t>
            </a:r>
            <a:r>
              <a:rPr lang="pl-PL" sz="4400" dirty="0">
                <a:latin typeface="+mn-lt"/>
              </a:rPr>
              <a:t> team </a:t>
            </a:r>
            <a:r>
              <a:rPr lang="pl-PL" sz="4400" dirty="0" err="1">
                <a:latin typeface="+mn-lt"/>
              </a:rPr>
              <a:t>discussion</a:t>
            </a:r>
            <a:r>
              <a:rPr lang="pl-PL" sz="4400" dirty="0">
                <a:latin typeface="+mn-lt"/>
              </a:rPr>
              <a:t> </a:t>
            </a:r>
            <a:endParaRPr lang="en-US" sz="4400" dirty="0">
              <a:latin typeface="+mn-lt"/>
            </a:endParaRPr>
          </a:p>
        </p:txBody>
      </p:sp>
      <p:sp>
        <p:nvSpPr>
          <p:cNvPr id="8195" name="Rectangle 3" descr="Picture showing first possible condition.  See caption below for description."/>
          <p:cNvSpPr>
            <a:spLocks noGrp="1" noChangeArrowheads="1"/>
          </p:cNvSpPr>
          <p:nvPr>
            <p:ph idx="1"/>
          </p:nvPr>
        </p:nvSpPr>
        <p:spPr>
          <a:xfrm>
            <a:off x="550463" y="1826540"/>
            <a:ext cx="9888937" cy="4879059"/>
          </a:xfrm>
        </p:spPr>
        <p:txBody>
          <a:bodyPr vert="horz" lIns="90488" tIns="44450" rIns="90488" bIns="44450" rtlCol="0">
            <a:normAutofit/>
          </a:bodyPr>
          <a:lstStyle/>
          <a:p>
            <a:pPr eaLnBrk="1" hangingPunct="1">
              <a:buFont typeface="Symbol" pitchFamily="18" charset="2"/>
              <a:buNone/>
            </a:pPr>
            <a:r>
              <a:rPr lang="en-US" dirty="0">
                <a:ea typeface="ＭＳ Ｐゴシック" pitchFamily="-97" charset="-128"/>
              </a:rPr>
              <a:t>	</a:t>
            </a:r>
          </a:p>
          <a:p>
            <a:pPr algn="just"/>
            <a:r>
              <a:rPr lang="en-US" sz="2800" dirty="0">
                <a:ea typeface="ＭＳ Ｐゴシック" pitchFamily="-97" charset="-128"/>
              </a:rPr>
              <a:t>Teams put too large emphasis and spend too much time discussing </a:t>
            </a:r>
            <a:r>
              <a:rPr lang="en-US" sz="2800" u="sng" dirty="0">
                <a:ea typeface="ＭＳ Ｐゴシック" pitchFamily="-97" charset="-128"/>
              </a:rPr>
              <a:t>shared information.</a:t>
            </a:r>
          </a:p>
          <a:p>
            <a:pPr algn="just"/>
            <a:r>
              <a:rPr lang="en-US" sz="2800" dirty="0">
                <a:ea typeface="ＭＳ Ｐゴシック" pitchFamily="-97" charset="-128"/>
              </a:rPr>
              <a:t>At the same time </a:t>
            </a:r>
            <a:r>
              <a:rPr lang="en-US" sz="2800" u="sng" dirty="0">
                <a:ea typeface="ＭＳ Ｐゴシック" pitchFamily="-97" charset="-128"/>
              </a:rPr>
              <a:t>unique information </a:t>
            </a:r>
            <a:r>
              <a:rPr lang="en-US" sz="2800" dirty="0">
                <a:ea typeface="ＭＳ Ｐゴシック" pitchFamily="-97" charset="-128"/>
              </a:rPr>
              <a:t>is omitted in the discussion and does not have a real influence on the final decision.</a:t>
            </a:r>
          </a:p>
          <a:p>
            <a:endParaRPr lang="en-US" sz="2800" dirty="0">
              <a:ea typeface="ＭＳ Ｐゴシック" pitchFamily="-97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200" name="Rectangle 41"/>
          <p:cNvSpPr>
            <a:spLocks noChangeArrowheads="1"/>
          </p:cNvSpPr>
          <p:nvPr/>
        </p:nvSpPr>
        <p:spPr bwMode="auto">
          <a:xfrm>
            <a:off x="9142413" y="40497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8201" name="Rectangle 43"/>
          <p:cNvSpPr>
            <a:spLocks noChangeArrowheads="1"/>
          </p:cNvSpPr>
          <p:nvPr/>
        </p:nvSpPr>
        <p:spPr bwMode="auto">
          <a:xfrm>
            <a:off x="7981950" y="36147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199FD03A-0688-4756-BC38-8F2321285F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89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778"/>
    </mc:Choice>
    <mc:Fallback>
      <p:transition spd="slow" advTm="103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98764" y="838200"/>
            <a:ext cx="9719830" cy="711200"/>
          </a:xfrm>
        </p:spPr>
        <p:txBody>
          <a:bodyPr vert="horz" lIns="90488" tIns="44450" rIns="90488" bIns="44450" rtlCol="0" anchor="ctr">
            <a:normAutofit fontScale="90000"/>
          </a:bodyPr>
          <a:lstStyle/>
          <a:p>
            <a:pPr eaLnBrk="1" hangingPunct="1"/>
            <a:r>
              <a:rPr lang="en-US" sz="4400" dirty="0">
                <a:latin typeface="+mn-lt"/>
              </a:rPr>
              <a:t>Common </a:t>
            </a:r>
            <a:r>
              <a:rPr lang="pl-PL" sz="4400" dirty="0">
                <a:latin typeface="+mn-lt"/>
              </a:rPr>
              <a:t>i</a:t>
            </a:r>
            <a:r>
              <a:rPr lang="en-US" sz="4400" dirty="0" err="1">
                <a:latin typeface="+mn-lt"/>
              </a:rPr>
              <a:t>nformation</a:t>
            </a:r>
            <a:r>
              <a:rPr lang="en-US" sz="4400" dirty="0">
                <a:latin typeface="+mn-lt"/>
              </a:rPr>
              <a:t> </a:t>
            </a:r>
            <a:r>
              <a:rPr lang="pl-PL" sz="4400" dirty="0">
                <a:latin typeface="+mn-lt"/>
              </a:rPr>
              <a:t>e</a:t>
            </a:r>
            <a:r>
              <a:rPr lang="en-US" sz="4400" dirty="0" err="1">
                <a:latin typeface="+mn-lt"/>
              </a:rPr>
              <a:t>ffect</a:t>
            </a:r>
            <a:r>
              <a:rPr lang="pl-PL" sz="4400" dirty="0">
                <a:latin typeface="+mn-lt"/>
              </a:rPr>
              <a:t> – </a:t>
            </a:r>
            <a:r>
              <a:rPr lang="pl-PL" sz="4400" dirty="0" err="1">
                <a:latin typeface="+mn-lt"/>
              </a:rPr>
              <a:t>several</a:t>
            </a:r>
            <a:r>
              <a:rPr lang="pl-PL" sz="4400" dirty="0">
                <a:latin typeface="+mn-lt"/>
              </a:rPr>
              <a:t> </a:t>
            </a:r>
            <a:r>
              <a:rPr lang="pl-PL" sz="4400" dirty="0" err="1">
                <a:latin typeface="+mn-lt"/>
              </a:rPr>
              <a:t>reasons</a:t>
            </a:r>
            <a:endParaRPr lang="en-US" sz="4400" dirty="0">
              <a:latin typeface="+mn-lt"/>
            </a:endParaRPr>
          </a:p>
        </p:txBody>
      </p:sp>
      <p:sp>
        <p:nvSpPr>
          <p:cNvPr id="8195" name="Rectangle 3" descr="Picture showing first possible condition.  See caption below for description."/>
          <p:cNvSpPr>
            <a:spLocks noGrp="1" noChangeArrowheads="1"/>
          </p:cNvSpPr>
          <p:nvPr>
            <p:ph idx="1"/>
          </p:nvPr>
        </p:nvSpPr>
        <p:spPr>
          <a:xfrm>
            <a:off x="550463" y="1826540"/>
            <a:ext cx="9888937" cy="4879059"/>
          </a:xfrm>
        </p:spPr>
        <p:txBody>
          <a:bodyPr vert="horz" lIns="90488" tIns="44450" rIns="90488" bIns="44450" rtlCol="0">
            <a:normAutofit/>
          </a:bodyPr>
          <a:lstStyle/>
          <a:p>
            <a:pPr eaLnBrk="1" hangingPunct="1">
              <a:buFont typeface="Symbol" pitchFamily="18" charset="2"/>
              <a:buNone/>
            </a:pPr>
            <a:r>
              <a:rPr lang="en-US" dirty="0">
                <a:ea typeface="ＭＳ Ｐゴシック" pitchFamily="-97" charset="-128"/>
              </a:rPr>
              <a:t>	</a:t>
            </a:r>
          </a:p>
          <a:p>
            <a:pPr lvl="1"/>
            <a:r>
              <a:rPr lang="en-US" sz="2400" dirty="0">
                <a:ea typeface="ＭＳ Ｐゴシック" pitchFamily="-97" charset="-128"/>
              </a:rPr>
              <a:t>Discussing shared information evokes more positive emotions</a:t>
            </a:r>
          </a:p>
          <a:p>
            <a:pPr lvl="1"/>
            <a:r>
              <a:rPr lang="en-US" sz="2400" dirty="0">
                <a:ea typeface="ＭＳ Ｐゴシック" pitchFamily="-97" charset="-128"/>
              </a:rPr>
              <a:t>Team members are seen as more trustworthy and also more competent when they share what others agree with or what others already know</a:t>
            </a:r>
          </a:p>
          <a:p>
            <a:pPr lvl="1"/>
            <a:r>
              <a:rPr lang="en-US" sz="2400" dirty="0">
                <a:ea typeface="ＭＳ Ｐゴシック" pitchFamily="-97" charset="-128"/>
              </a:rPr>
              <a:t>There is a bias in information perception – shared information is seen as more credible and relevant</a:t>
            </a:r>
          </a:p>
          <a:p>
            <a:endParaRPr lang="en-US" sz="2800" dirty="0">
              <a:ea typeface="ＭＳ Ｐゴシック" pitchFamily="-97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200" name="Rectangle 41"/>
          <p:cNvSpPr>
            <a:spLocks noChangeArrowheads="1"/>
          </p:cNvSpPr>
          <p:nvPr/>
        </p:nvSpPr>
        <p:spPr bwMode="auto">
          <a:xfrm>
            <a:off x="9142413" y="40497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8201" name="Rectangle 43"/>
          <p:cNvSpPr>
            <a:spLocks noChangeArrowheads="1"/>
          </p:cNvSpPr>
          <p:nvPr/>
        </p:nvSpPr>
        <p:spPr bwMode="auto">
          <a:xfrm>
            <a:off x="7981950" y="36147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F7EC3C57-D528-4369-BB8D-719A15461D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57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52"/>
    </mc:Choice>
    <mc:Fallback>
      <p:transition spd="slow" advTm="100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125538"/>
            <a:ext cx="10515600" cy="565150"/>
          </a:xfrm>
        </p:spPr>
        <p:txBody>
          <a:bodyPr>
            <a:normAutofit fontScale="90000"/>
          </a:bodyPr>
          <a:lstStyle/>
          <a:p>
            <a:r>
              <a:rPr lang="pl-PL" dirty="0" err="1"/>
              <a:t>Research</a:t>
            </a:r>
            <a:r>
              <a:rPr lang="pl-PL" dirty="0"/>
              <a:t> on </a:t>
            </a:r>
            <a:r>
              <a:rPr lang="pl-PL" dirty="0" err="1"/>
              <a:t>communication</a:t>
            </a:r>
            <a:r>
              <a:rPr lang="pl-PL" dirty="0"/>
              <a:t> and </a:t>
            </a:r>
            <a:r>
              <a:rPr lang="pl-PL" dirty="0" err="1"/>
              <a:t>group</a:t>
            </a:r>
            <a:r>
              <a:rPr lang="pl-PL" dirty="0"/>
              <a:t> </a:t>
            </a:r>
            <a:r>
              <a:rPr lang="pl-PL" dirty="0" err="1"/>
              <a:t>creativity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en-US" dirty="0"/>
              <a:t>Research that focused on brainstorming showed several important results. Conclusions were not particularly optimistic:</a:t>
            </a:r>
          </a:p>
          <a:p>
            <a:pPr algn="just">
              <a:buFontTx/>
              <a:buChar char="-"/>
            </a:pPr>
            <a:r>
              <a:rPr lang="en-US" dirty="0"/>
              <a:t>There was little evidence that groups can be more creative than individuals (</a:t>
            </a:r>
            <a:r>
              <a:rPr lang="en-US" dirty="0" err="1"/>
              <a:t>Paulus</a:t>
            </a:r>
            <a:r>
              <a:rPr lang="en-US" dirty="0"/>
              <a:t>, Brown, Ortega, 1999)</a:t>
            </a:r>
          </a:p>
          <a:p>
            <a:pPr algn="just">
              <a:buFontTx/>
              <a:buChar char="-"/>
            </a:pPr>
            <a:r>
              <a:rPr lang="en-US" dirty="0"/>
              <a:t>Some scholars emphasized the idea that </a:t>
            </a:r>
            <a:r>
              <a:rPr lang="en-US" dirty="0" err="1"/>
              <a:t>groupwork</a:t>
            </a:r>
            <a:r>
              <a:rPr lang="en-US" dirty="0"/>
              <a:t> may in fact hinder creativity (</a:t>
            </a:r>
            <a:r>
              <a:rPr lang="en-US" dirty="0" err="1"/>
              <a:t>Wojciszke</a:t>
            </a:r>
            <a:r>
              <a:rPr lang="en-US" dirty="0"/>
              <a:t>, 2008)</a:t>
            </a:r>
            <a:endParaRPr lang="pl-PL" dirty="0"/>
          </a:p>
          <a:p>
            <a:pPr algn="just">
              <a:buFontTx/>
              <a:buChar char="-"/>
            </a:pPr>
            <a:endParaRPr lang="pl-PL" dirty="0"/>
          </a:p>
          <a:p>
            <a:pPr algn="just">
              <a:buNone/>
            </a:pPr>
            <a:r>
              <a:rPr lang="en-US" dirty="0"/>
              <a:t>Why work in group then?</a:t>
            </a:r>
          </a:p>
          <a:p>
            <a:pPr algn="just">
              <a:buNone/>
            </a:pPr>
            <a:r>
              <a:rPr lang="en-US" dirty="0"/>
              <a:t>- There are other crucial aspects – satisfaction, learning, </a:t>
            </a:r>
            <a:r>
              <a:rPr lang="pl-PL" dirty="0"/>
              <a:t>w</a:t>
            </a:r>
            <a:r>
              <a:rPr lang="en-US" dirty="0" err="1"/>
              <a:t>illingness</a:t>
            </a:r>
            <a:r>
              <a:rPr lang="en-US" dirty="0"/>
              <a:t> to implement ideas</a:t>
            </a:r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14A169D2-F24F-42A0-9D99-381A1E379A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7642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671"/>
    </mc:Choice>
    <mc:Fallback>
      <p:transition spd="slow" advTm="173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|4.9"/>
</p:tagLst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3383</TotalTime>
  <Words>1056</Words>
  <Application>Microsoft Office PowerPoint</Application>
  <PresentationFormat>Panoramiczny</PresentationFormat>
  <Paragraphs>95</Paragraphs>
  <Slides>14</Slides>
  <Notes>5</Notes>
  <HiddenSlides>0</HiddenSlides>
  <MMClips>14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2" baseType="lpstr">
      <vt:lpstr>Arial</vt:lpstr>
      <vt:lpstr>Calibri</vt:lpstr>
      <vt:lpstr>Courier New</vt:lpstr>
      <vt:lpstr>SanukPro-Medium</vt:lpstr>
      <vt:lpstr>Symbol</vt:lpstr>
      <vt:lpstr>Times New Roman</vt:lpstr>
      <vt:lpstr>Trebuchet MS</vt:lpstr>
      <vt:lpstr>Berlin</vt:lpstr>
      <vt:lpstr>Team Decision Making </vt:lpstr>
      <vt:lpstr>Team Decision Making</vt:lpstr>
      <vt:lpstr>Being a group member changes the decision making process and its outcomes</vt:lpstr>
      <vt:lpstr>Group polarization</vt:lpstr>
      <vt:lpstr>Reasons for group polarization (and other phenomena)</vt:lpstr>
      <vt:lpstr>Groupthink symptoms (phenomenon first described by Janis)</vt:lpstr>
      <vt:lpstr>Common information effect during team discussion </vt:lpstr>
      <vt:lpstr>Common information effect – several reasons</vt:lpstr>
      <vt:lpstr>Research on communication and group creativity</vt:lpstr>
      <vt:lpstr>Why can group communication hinder creativity?</vt:lpstr>
      <vt:lpstr>Functional Group Communication Theory</vt:lpstr>
      <vt:lpstr>Functional Group Communication Theory - Functional requisites </vt:lpstr>
      <vt:lpstr>Functional Group Communication – How communication influences decision making</vt:lpstr>
      <vt:lpstr>Sources and recommended readings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Expanding sourcing channels for the technical talent  in IT industry, through IT challenge development</dc:title>
  <dc:creator>Witek</dc:creator>
  <cp:lastModifiedBy>PZ</cp:lastModifiedBy>
  <cp:revision>70</cp:revision>
  <dcterms:created xsi:type="dcterms:W3CDTF">2018-10-06T21:04:50Z</dcterms:created>
  <dcterms:modified xsi:type="dcterms:W3CDTF">2020-04-29T10:18:17Z</dcterms:modified>
</cp:coreProperties>
</file>