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53" r:id="rId3"/>
    <p:sldId id="311" r:id="rId4"/>
    <p:sldId id="334" r:id="rId5"/>
    <p:sldId id="335" r:id="rId6"/>
    <p:sldId id="336" r:id="rId7"/>
    <p:sldId id="337" r:id="rId8"/>
    <p:sldId id="338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346" r:id="rId17"/>
    <p:sldId id="347" r:id="rId18"/>
    <p:sldId id="348" r:id="rId19"/>
    <p:sldId id="349" r:id="rId20"/>
    <p:sldId id="350" r:id="rId21"/>
    <p:sldId id="301" r:id="rId22"/>
    <p:sldId id="351" r:id="rId23"/>
    <p:sldId id="352" r:id="rId24"/>
  </p:sldIdLst>
  <p:sldSz cx="9144000" cy="6858000" type="screen4x3"/>
  <p:notesSz cx="6858000" cy="97234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17048A"/>
    <a:srgbClr val="FF0000"/>
    <a:srgbClr val="6600CC"/>
    <a:srgbClr val="9900FF"/>
    <a:srgbClr val="FF9900"/>
    <a:srgbClr val="0099CC"/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-14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7" Type="http://schemas.openxmlformats.org/officeDocument/2006/relationships/image" Target="../media/image35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34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47.wmf"/><Relationship Id="rId1" Type="http://schemas.openxmlformats.org/officeDocument/2006/relationships/image" Target="../media/image36.wmf"/><Relationship Id="rId4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5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7" Type="http://schemas.openxmlformats.org/officeDocument/2006/relationships/image" Target="../media/image65.wmf"/><Relationship Id="rId2" Type="http://schemas.openxmlformats.org/officeDocument/2006/relationships/image" Target="../media/image56.wmf"/><Relationship Id="rId1" Type="http://schemas.openxmlformats.org/officeDocument/2006/relationships/image" Target="../media/image61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55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45.wmf"/><Relationship Id="rId7" Type="http://schemas.openxmlformats.org/officeDocument/2006/relationships/image" Target="../media/image70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34.wmf"/><Relationship Id="rId9" Type="http://schemas.openxmlformats.org/officeDocument/2006/relationships/image" Target="../media/image72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10" Type="http://schemas.openxmlformats.org/officeDocument/2006/relationships/image" Target="../media/image82.wmf"/><Relationship Id="rId4" Type="http://schemas.openxmlformats.org/officeDocument/2006/relationships/image" Target="../media/image76.wmf"/><Relationship Id="rId9" Type="http://schemas.openxmlformats.org/officeDocument/2006/relationships/image" Target="../media/image8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0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3.wmf"/><Relationship Id="rId1" Type="http://schemas.openxmlformats.org/officeDocument/2006/relationships/image" Target="../media/image19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37663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4EA7AAF-2154-4A4B-86E5-D2FAF3471B6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28663"/>
            <a:ext cx="4862513" cy="3646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18038"/>
            <a:ext cx="5029200" cy="437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37663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22D52A4-8916-4C66-82D9-454A717A3B4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82A2D2-77D2-4910-8599-AC5A80F550EE}" type="slidenum">
              <a:rPr lang="pl-PL" smtClean="0"/>
              <a:pPr/>
              <a:t>1</a:t>
            </a:fld>
            <a:endParaRPr lang="pl-PL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263503-5CD3-4C84-8493-46F60C6EF5E4}" type="slidenum">
              <a:rPr lang="pl-PL" smtClean="0"/>
              <a:pPr/>
              <a:t>10</a:t>
            </a:fld>
            <a:endParaRPr lang="pl-PL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05B82B-ED9D-4EED-AF8D-26CA345280CD}" type="slidenum">
              <a:rPr lang="pl-PL" smtClean="0"/>
              <a:pPr/>
              <a:t>11</a:t>
            </a:fld>
            <a:endParaRPr lang="pl-PL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522703-8C48-4E03-AF0D-945493E974A5}" type="slidenum">
              <a:rPr lang="pl-PL" smtClean="0"/>
              <a:pPr/>
              <a:t>12</a:t>
            </a:fld>
            <a:endParaRPr lang="pl-PL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574F50-F9A3-4B4B-A1E8-FB1DC8CBEDFD}" type="slidenum">
              <a:rPr lang="pl-PL" smtClean="0"/>
              <a:pPr/>
              <a:t>13</a:t>
            </a:fld>
            <a:endParaRPr lang="pl-PL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D6CA8A-E9B3-48BE-B0DF-09D7CEC795D4}" type="slidenum">
              <a:rPr lang="pl-PL" smtClean="0"/>
              <a:pPr/>
              <a:t>14</a:t>
            </a:fld>
            <a:endParaRPr lang="pl-PL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4791DA-23F4-4193-AB01-DE1857E97922}" type="slidenum">
              <a:rPr lang="pl-PL" smtClean="0"/>
              <a:pPr/>
              <a:t>15</a:t>
            </a:fld>
            <a:endParaRPr lang="pl-PL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02A98D-44D9-43F8-8333-A100E6A842CE}" type="slidenum">
              <a:rPr lang="pl-PL" smtClean="0"/>
              <a:pPr/>
              <a:t>16</a:t>
            </a:fld>
            <a:endParaRPr lang="pl-PL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78694A-BBD2-420F-AFE0-AED08D8A22E7}" type="slidenum">
              <a:rPr lang="pl-PL" smtClean="0"/>
              <a:pPr/>
              <a:t>17</a:t>
            </a:fld>
            <a:endParaRPr lang="pl-PL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75D517-5784-4839-817F-79D7E7B4E227}" type="slidenum">
              <a:rPr lang="pl-PL" smtClean="0"/>
              <a:pPr/>
              <a:t>18</a:t>
            </a:fld>
            <a:endParaRPr lang="pl-PL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AE23B8-5441-44AF-9709-65F0F1F2F20D}" type="slidenum">
              <a:rPr lang="pl-PL" smtClean="0"/>
              <a:pPr/>
              <a:t>19</a:t>
            </a:fld>
            <a:endParaRPr lang="pl-PL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53C1F0-B3A7-4CCA-A701-AA2ADBE4D75E}" type="slidenum">
              <a:rPr lang="pl-PL" smtClean="0"/>
              <a:pPr/>
              <a:t>2</a:t>
            </a:fld>
            <a:endParaRPr lang="pl-PL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5FA55E-5745-4F52-B588-AED20DF99317}" type="slidenum">
              <a:rPr lang="pl-PL" smtClean="0"/>
              <a:pPr/>
              <a:t>20</a:t>
            </a:fld>
            <a:endParaRPr lang="pl-PL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F7F1E3-CFDE-473E-BC67-D719F47A0106}" type="slidenum">
              <a:rPr lang="pl-PL" smtClean="0"/>
              <a:pPr/>
              <a:t>21</a:t>
            </a:fld>
            <a:endParaRPr lang="pl-PL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0789D1-AE89-43AC-9AF7-6B2F9B3BBBA8}" type="slidenum">
              <a:rPr lang="pl-PL" smtClean="0"/>
              <a:pPr/>
              <a:t>22</a:t>
            </a:fld>
            <a:endParaRPr lang="pl-PL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F0FBDF-D9C5-4892-AE45-13B30CDB5F33}" type="slidenum">
              <a:rPr lang="pl-PL" smtClean="0"/>
              <a:pPr/>
              <a:t>23</a:t>
            </a:fld>
            <a:endParaRPr lang="pl-PL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53C12A-7C8F-47AE-879A-F1F22BFE40B8}" type="slidenum">
              <a:rPr lang="pl-PL" smtClean="0"/>
              <a:pPr/>
              <a:t>3</a:t>
            </a:fld>
            <a:endParaRPr lang="pl-PL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74103-D296-4795-94EA-7293E5D5538D}" type="slidenum">
              <a:rPr lang="pl-PL" smtClean="0"/>
              <a:pPr/>
              <a:t>4</a:t>
            </a:fld>
            <a:endParaRPr lang="pl-PL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F4BD06-9396-41FF-A995-42A31D30825C}" type="slidenum">
              <a:rPr lang="pl-PL" smtClean="0"/>
              <a:pPr/>
              <a:t>5</a:t>
            </a:fld>
            <a:endParaRPr lang="pl-PL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9BF2A2-77AD-403C-BCFD-8E06C413E1AA}" type="slidenum">
              <a:rPr lang="pl-PL" smtClean="0"/>
              <a:pPr/>
              <a:t>6</a:t>
            </a:fld>
            <a:endParaRPr lang="pl-PL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50D478-8750-4BDE-B5C3-907E33D912AC}" type="slidenum">
              <a:rPr lang="pl-PL" smtClean="0"/>
              <a:pPr/>
              <a:t>7</a:t>
            </a:fld>
            <a:endParaRPr lang="pl-PL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F4F5E0-8020-4C74-A655-0A13EC43FEC3}" type="slidenum">
              <a:rPr lang="pl-PL" smtClean="0"/>
              <a:pPr/>
              <a:t>8</a:t>
            </a:fld>
            <a:endParaRPr lang="pl-PL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517942-F383-45A0-8C75-27C6C58AA46F}" type="slidenum">
              <a:rPr lang="pl-PL" smtClean="0"/>
              <a:pPr/>
              <a:t>9</a:t>
            </a:fld>
            <a:endParaRPr lang="pl-PL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93776" y="30207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  <p:transition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DDDDD"/>
            </a:gs>
            <a:gs pos="50000">
              <a:schemeClr val="bg1"/>
            </a:gs>
            <a:gs pos="100000">
              <a:srgbClr val="DDDDD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AutoShape 7"/>
          <p:cNvSpPr>
            <a:spLocks noChangeArrowheads="1"/>
          </p:cNvSpPr>
          <p:nvPr userDrawn="1"/>
        </p:nvSpPr>
        <p:spPr bwMode="auto">
          <a:xfrm>
            <a:off x="177800" y="269875"/>
            <a:ext cx="8812213" cy="6310313"/>
          </a:xfrm>
          <a:prstGeom prst="roundRect">
            <a:avLst>
              <a:gd name="adj" fmla="val 1864"/>
            </a:avLst>
          </a:prstGeom>
          <a:solidFill>
            <a:srgbClr val="FFFFFB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l-PL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0"/>
            <a:ext cx="4240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pl-PL" sz="1100" dirty="0">
                <a:solidFill>
                  <a:srgbClr val="003399"/>
                </a:solidFill>
                <a:latin typeface="Tahoma" pitchFamily="34" charset="0"/>
              </a:rPr>
              <a:t>Modelowanie i identyfikacja </a:t>
            </a:r>
            <a:r>
              <a:rPr lang="pl-PL" sz="1100" dirty="0" smtClean="0">
                <a:solidFill>
                  <a:srgbClr val="003399"/>
                </a:solidFill>
                <a:latin typeface="Tahoma" pitchFamily="34" charset="0"/>
              </a:rPr>
              <a:t>2018/2019 </a:t>
            </a:r>
            <a:endParaRPr lang="en-GB" sz="1100" dirty="0">
              <a:solidFill>
                <a:srgbClr val="003399"/>
              </a:solidFill>
              <a:latin typeface="Tahoma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3949700" y="0"/>
            <a:ext cx="5194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pl-PL" sz="1100" dirty="0">
                <a:solidFill>
                  <a:srgbClr val="003399"/>
                </a:solidFill>
                <a:latin typeface="Tahoma" pitchFamily="34" charset="0"/>
              </a:rPr>
              <a:t>Optymalizacja miary efektywności działania sztucznych sieci neuronowych</a:t>
            </a:r>
            <a:endParaRPr lang="en-GB" sz="1100" dirty="0">
              <a:solidFill>
                <a:srgbClr val="003399"/>
              </a:solidFill>
              <a:latin typeface="Tahoma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0" y="6524625"/>
            <a:ext cx="8570422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pl-PL" sz="1200" dirty="0">
                <a:solidFill>
                  <a:srgbClr val="003399"/>
                </a:solidFill>
                <a:latin typeface="Tahoma" pitchFamily="34" charset="0"/>
                <a:sym typeface="Symbol" pitchFamily="18" charset="2"/>
              </a:rPr>
              <a:t> </a:t>
            </a:r>
            <a:r>
              <a:rPr lang="pl-PL" sz="1100" dirty="0">
                <a:solidFill>
                  <a:srgbClr val="003399"/>
                </a:solidFill>
                <a:latin typeface="Tahoma" pitchFamily="34" charset="0"/>
              </a:rPr>
              <a:t>Dr hab. inż. Kazimierz Duzinkiewicz, </a:t>
            </a:r>
            <a:r>
              <a:rPr lang="pl-PL" sz="1100" dirty="0" err="1" smtClean="0">
                <a:solidFill>
                  <a:srgbClr val="003399"/>
                </a:solidFill>
                <a:latin typeface="Tahoma" pitchFamily="34" charset="0"/>
              </a:rPr>
              <a:t>prof.nadzw</a:t>
            </a:r>
            <a:r>
              <a:rPr lang="pl-PL" sz="1100" dirty="0" smtClean="0">
                <a:solidFill>
                  <a:srgbClr val="003399"/>
                </a:solidFill>
                <a:latin typeface="Tahoma" pitchFamily="34" charset="0"/>
              </a:rPr>
              <a:t>. PG                        </a:t>
            </a:r>
            <a:r>
              <a:rPr lang="pl-PL" sz="1100" dirty="0">
                <a:solidFill>
                  <a:srgbClr val="003399"/>
                </a:solidFill>
                <a:latin typeface="Tahoma" pitchFamily="34" charset="0"/>
              </a:rPr>
              <a:t>Katedra </a:t>
            </a:r>
            <a:r>
              <a:rPr lang="pl-PL" sz="1100" dirty="0" smtClean="0">
                <a:solidFill>
                  <a:srgbClr val="003399"/>
                </a:solidFill>
                <a:latin typeface="Tahoma" pitchFamily="34" charset="0"/>
              </a:rPr>
              <a:t>Elektrotechniki,  </a:t>
            </a:r>
            <a:r>
              <a:rPr lang="pl-PL" sz="1100" dirty="0">
                <a:solidFill>
                  <a:srgbClr val="003399"/>
                </a:solidFill>
                <a:latin typeface="Tahoma" pitchFamily="34" charset="0"/>
              </a:rPr>
              <a:t>Systemów </a:t>
            </a:r>
            <a:r>
              <a:rPr lang="pl-PL" sz="1100" dirty="0" smtClean="0">
                <a:solidFill>
                  <a:srgbClr val="003399"/>
                </a:solidFill>
                <a:latin typeface="Tahoma" pitchFamily="34" charset="0"/>
              </a:rPr>
              <a:t>Sterowania i Informatyki</a:t>
            </a:r>
            <a:endParaRPr lang="en-GB" sz="1100" dirty="0">
              <a:solidFill>
                <a:srgbClr val="003399"/>
              </a:solidFill>
              <a:latin typeface="Tahoma" pitchFamily="34" charset="0"/>
            </a:endParaRPr>
          </a:p>
        </p:txBody>
      </p:sp>
      <p:sp>
        <p:nvSpPr>
          <p:cNvPr id="1038" name="Text Box 14"/>
          <p:cNvSpPr txBox="1">
            <a:spLocks noChangeArrowheads="1"/>
          </p:cNvSpPr>
          <p:nvPr userDrawn="1"/>
        </p:nvSpPr>
        <p:spPr bwMode="auto">
          <a:xfrm>
            <a:off x="8610600" y="6521450"/>
            <a:ext cx="533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fld id="{9D35260A-911A-4E5C-81F4-05DF66DF62F5}" type="slidenum">
              <a:rPr lang="pl-PL" sz="1400">
                <a:solidFill>
                  <a:srgbClr val="333399"/>
                </a:solidFill>
                <a:latin typeface="Franklin Gothic Book" pitchFamily="34" charset="0"/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pl-PL" sz="1400" dirty="0">
              <a:solidFill>
                <a:srgbClr val="333399"/>
              </a:solidFill>
              <a:latin typeface="Franklin Gothic Book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>
    <p:pull dir="r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8.bin"/><Relationship Id="rId5" Type="http://schemas.openxmlformats.org/officeDocument/2006/relationships/oleObject" Target="../embeddings/oleObject37.bin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4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5.bin"/><Relationship Id="rId5" Type="http://schemas.openxmlformats.org/officeDocument/2006/relationships/oleObject" Target="../embeddings/oleObject44.bin"/><Relationship Id="rId4" Type="http://schemas.openxmlformats.org/officeDocument/2006/relationships/oleObject" Target="../embeddings/oleObject4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48.bin"/><Relationship Id="rId9" Type="http://schemas.openxmlformats.org/officeDocument/2006/relationships/oleObject" Target="../embeddings/oleObject5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7.bin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1.jpeg"/><Relationship Id="rId5" Type="http://schemas.openxmlformats.org/officeDocument/2006/relationships/oleObject" Target="../embeddings/oleObject60.bin"/><Relationship Id="rId4" Type="http://schemas.openxmlformats.org/officeDocument/2006/relationships/oleObject" Target="../embeddings/oleObject5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3.bin"/><Relationship Id="rId5" Type="http://schemas.openxmlformats.org/officeDocument/2006/relationships/oleObject" Target="../embeddings/oleObject62.bin"/><Relationship Id="rId4" Type="http://schemas.openxmlformats.org/officeDocument/2006/relationships/oleObject" Target="../embeddings/oleObject61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66.bin"/><Relationship Id="rId5" Type="http://schemas.openxmlformats.org/officeDocument/2006/relationships/oleObject" Target="../embeddings/oleObject65.bin"/><Relationship Id="rId4" Type="http://schemas.openxmlformats.org/officeDocument/2006/relationships/oleObject" Target="../embeddings/oleObject64.bin"/><Relationship Id="rId9" Type="http://schemas.openxmlformats.org/officeDocument/2006/relationships/oleObject" Target="../embeddings/oleObject69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7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72.bin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1.bin"/><Relationship Id="rId10" Type="http://schemas.openxmlformats.org/officeDocument/2006/relationships/oleObject" Target="../embeddings/oleObject76.bin"/><Relationship Id="rId4" Type="http://schemas.openxmlformats.org/officeDocument/2006/relationships/oleObject" Target="../embeddings/oleObject70.bin"/><Relationship Id="rId9" Type="http://schemas.openxmlformats.org/officeDocument/2006/relationships/oleObject" Target="../embeddings/oleObject7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5" Type="http://schemas.openxmlformats.org/officeDocument/2006/relationships/oleObject" Target="../embeddings/oleObject79.bin"/><Relationship Id="rId4" Type="http://schemas.openxmlformats.org/officeDocument/2006/relationships/oleObject" Target="../embeddings/oleObject78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83.bin"/><Relationship Id="rId12" Type="http://schemas.openxmlformats.org/officeDocument/2006/relationships/oleObject" Target="../embeddings/oleObject8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82.bin"/><Relationship Id="rId11" Type="http://schemas.openxmlformats.org/officeDocument/2006/relationships/oleObject" Target="../embeddings/oleObject87.bin"/><Relationship Id="rId5" Type="http://schemas.openxmlformats.org/officeDocument/2006/relationships/oleObject" Target="../embeddings/oleObject81.bin"/><Relationship Id="rId10" Type="http://schemas.openxmlformats.org/officeDocument/2006/relationships/oleObject" Target="../embeddings/oleObject86.bin"/><Relationship Id="rId4" Type="http://schemas.openxmlformats.org/officeDocument/2006/relationships/oleObject" Target="../embeddings/oleObject80.bin"/><Relationship Id="rId9" Type="http://schemas.openxmlformats.org/officeDocument/2006/relationships/oleObject" Target="../embeddings/oleObject8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13" Type="http://schemas.openxmlformats.org/officeDocument/2006/relationships/oleObject" Target="../embeddings/oleObject98.bin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92.bin"/><Relationship Id="rId12" Type="http://schemas.openxmlformats.org/officeDocument/2006/relationships/oleObject" Target="../embeddings/oleObject9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91.bin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0.bin"/><Relationship Id="rId10" Type="http://schemas.openxmlformats.org/officeDocument/2006/relationships/oleObject" Target="../embeddings/oleObject95.bin"/><Relationship Id="rId4" Type="http://schemas.openxmlformats.org/officeDocument/2006/relationships/oleObject" Target="../embeddings/oleObject89.bin"/><Relationship Id="rId9" Type="http://schemas.openxmlformats.org/officeDocument/2006/relationships/oleObject" Target="../embeddings/oleObject94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1.bin"/><Relationship Id="rId3" Type="http://schemas.openxmlformats.org/officeDocument/2006/relationships/notesSlide" Target="../notesSlides/notesSlide23.xml"/><Relationship Id="rId7" Type="http://schemas.openxmlformats.org/officeDocument/2006/relationships/oleObject" Target="../embeddings/oleObject10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4" Type="http://schemas.openxmlformats.org/officeDocument/2006/relationships/oleObject" Target="../embeddings/oleObject99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3"/>
          <p:cNvSpPr>
            <a:spLocks noChangeArrowheads="1"/>
          </p:cNvSpPr>
          <p:nvPr/>
        </p:nvSpPr>
        <p:spPr bwMode="auto">
          <a:xfrm>
            <a:off x="828675" y="2941638"/>
            <a:ext cx="777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Optymalizacja miary efektywności/kryterium jakości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22531" name="Rectangle 53"/>
          <p:cNvSpPr>
            <a:spLocks noChangeArrowheads="1"/>
          </p:cNvSpPr>
          <p:nvPr/>
        </p:nvSpPr>
        <p:spPr bwMode="auto">
          <a:xfrm>
            <a:off x="741363" y="1708150"/>
            <a:ext cx="7772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800" b="1" dirty="0">
                <a:solidFill>
                  <a:srgbClr val="17048A"/>
                </a:solidFill>
                <a:latin typeface="Comic Sans MS" pitchFamily="66" charset="0"/>
              </a:rPr>
              <a:t>Dodatek 2 do </a:t>
            </a:r>
            <a:r>
              <a:rPr lang="pl-PL" sz="2800" b="1" dirty="0" smtClean="0">
                <a:solidFill>
                  <a:srgbClr val="17048A"/>
                </a:solidFill>
                <a:latin typeface="Comic Sans MS" pitchFamily="66" charset="0"/>
              </a:rPr>
              <a:t>MW11</a:t>
            </a:r>
            <a:endParaRPr lang="en-GB" sz="2800" b="1" dirty="0">
              <a:solidFill>
                <a:srgbClr val="17048A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Rectangle 2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9226" name="Rectangle 3"/>
          <p:cNvSpPr>
            <a:spLocks noChangeArrowheads="1"/>
          </p:cNvSpPr>
          <p:nvPr/>
        </p:nvSpPr>
        <p:spPr bwMode="auto">
          <a:xfrm>
            <a:off x="679450" y="735013"/>
            <a:ext cx="1722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Przykład 1: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2879725" y="1004888"/>
          <a:ext cx="2370138" cy="560387"/>
        </p:xfrm>
        <a:graphic>
          <a:graphicData uri="http://schemas.openxmlformats.org/presentationml/2006/ole">
            <p:oleObj spid="_x0000_s9218" name="Równanie" r:id="rId4" imgW="914400" imgH="215640" progId="Equation.3">
              <p:embed/>
            </p:oleObj>
          </a:graphicData>
        </a:graphic>
      </p:graphicFrame>
      <p:graphicFrame>
        <p:nvGraphicFramePr>
          <p:cNvPr id="9219" name="Object 6"/>
          <p:cNvGraphicFramePr>
            <a:graphicFrameLocks noChangeAspect="1"/>
          </p:cNvGraphicFramePr>
          <p:nvPr/>
        </p:nvGraphicFramePr>
        <p:xfrm>
          <a:off x="1100138" y="2085975"/>
          <a:ext cx="1349375" cy="909638"/>
        </p:xfrm>
        <a:graphic>
          <a:graphicData uri="http://schemas.openxmlformats.org/presentationml/2006/ole">
            <p:oleObj spid="_x0000_s9219" name="Równanie" r:id="rId5" imgW="583920" imgH="393480" progId="Equation.3">
              <p:embed/>
            </p:oleObj>
          </a:graphicData>
        </a:graphic>
      </p:graphicFrame>
      <p:graphicFrame>
        <p:nvGraphicFramePr>
          <p:cNvPr id="9220" name="Object 8"/>
          <p:cNvGraphicFramePr>
            <a:graphicFrameLocks noChangeAspect="1"/>
          </p:cNvGraphicFramePr>
          <p:nvPr/>
        </p:nvGraphicFramePr>
        <p:xfrm>
          <a:off x="4673600" y="2243138"/>
          <a:ext cx="2668588" cy="439737"/>
        </p:xfrm>
        <a:graphic>
          <a:graphicData uri="http://schemas.openxmlformats.org/presentationml/2006/ole">
            <p:oleObj spid="_x0000_s9220" name="Równanie" r:id="rId6" imgW="1155600" imgH="190440" progId="Equation.3">
              <p:embed/>
            </p:oleObj>
          </a:graphicData>
        </a:graphic>
      </p:graphicFrame>
      <p:graphicFrame>
        <p:nvGraphicFramePr>
          <p:cNvPr id="9221" name="Object 9"/>
          <p:cNvGraphicFramePr>
            <a:graphicFrameLocks noChangeAspect="1"/>
          </p:cNvGraphicFramePr>
          <p:nvPr/>
        </p:nvGraphicFramePr>
        <p:xfrm>
          <a:off x="2360613" y="2984500"/>
          <a:ext cx="3633787" cy="1582738"/>
        </p:xfrm>
        <a:graphic>
          <a:graphicData uri="http://schemas.openxmlformats.org/presentationml/2006/ole">
            <p:oleObj spid="_x0000_s9221" name="Równanie" r:id="rId7" imgW="1600200" imgH="698400" progId="Equation.3">
              <p:embed/>
            </p:oleObj>
          </a:graphicData>
        </a:graphic>
      </p:graphicFrame>
      <p:sp>
        <p:nvSpPr>
          <p:cNvPr id="9227" name="Rectangle 10"/>
          <p:cNvSpPr>
            <a:spLocks noChangeArrowheads="1"/>
          </p:cNvSpPr>
          <p:nvPr/>
        </p:nvSpPr>
        <p:spPr bwMode="auto">
          <a:xfrm>
            <a:off x="454025" y="4833938"/>
            <a:ext cx="5459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Wartość gradientu w punkcie początkowym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9222" name="Object 11"/>
          <p:cNvGraphicFramePr>
            <a:graphicFrameLocks noChangeAspect="1"/>
          </p:cNvGraphicFramePr>
          <p:nvPr/>
        </p:nvGraphicFramePr>
        <p:xfrm>
          <a:off x="3100388" y="5400675"/>
          <a:ext cx="2825750" cy="892175"/>
        </p:xfrm>
        <a:graphic>
          <a:graphicData uri="http://schemas.openxmlformats.org/presentationml/2006/ole">
            <p:oleObj spid="_x0000_s9222" name="Równanie" r:id="rId8" imgW="1244520" imgH="393480" progId="Equation.3">
              <p:embed/>
            </p:oleObj>
          </a:graphicData>
        </a:graphic>
      </p:graphicFrame>
      <p:sp>
        <p:nvSpPr>
          <p:cNvPr id="9228" name="Rectangle 5"/>
          <p:cNvSpPr>
            <a:spLocks noChangeArrowheads="1"/>
          </p:cNvSpPr>
          <p:nvPr/>
        </p:nvSpPr>
        <p:spPr bwMode="auto">
          <a:xfrm>
            <a:off x="614363" y="1719263"/>
            <a:ext cx="271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Punkt początkowy 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9223" name="Object 12"/>
          <p:cNvGraphicFramePr>
            <a:graphicFrameLocks noChangeAspect="1"/>
          </p:cNvGraphicFramePr>
          <p:nvPr/>
        </p:nvGraphicFramePr>
        <p:xfrm>
          <a:off x="2809875" y="1681163"/>
          <a:ext cx="423863" cy="488950"/>
        </p:xfrm>
        <a:graphic>
          <a:graphicData uri="http://schemas.openxmlformats.org/presentationml/2006/ole">
            <p:oleObj spid="_x0000_s9223" name="Równanie" r:id="rId9" imgW="164880" imgH="190440" progId="Equation.3">
              <p:embed/>
            </p:oleObj>
          </a:graphicData>
        </a:graphic>
      </p:graphicFrame>
      <p:grpSp>
        <p:nvGrpSpPr>
          <p:cNvPr id="9229" name="Group 15"/>
          <p:cNvGrpSpPr>
            <a:grpSpLocks/>
          </p:cNvGrpSpPr>
          <p:nvPr/>
        </p:nvGrpSpPr>
        <p:grpSpPr bwMode="auto">
          <a:xfrm>
            <a:off x="3878263" y="1695450"/>
            <a:ext cx="4503737" cy="436563"/>
            <a:chOff x="2443" y="1068"/>
            <a:chExt cx="2837" cy="275"/>
          </a:xfrm>
        </p:grpSpPr>
        <p:sp>
          <p:nvSpPr>
            <p:cNvPr id="9230" name="Rectangle 7"/>
            <p:cNvSpPr>
              <a:spLocks noChangeArrowheads="1"/>
            </p:cNvSpPr>
            <p:nvPr/>
          </p:nvSpPr>
          <p:spPr bwMode="auto">
            <a:xfrm>
              <a:off x="2443" y="1076"/>
              <a:ext cx="283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Współczynnik szybkości uczenia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9224" name="Object 14"/>
            <p:cNvGraphicFramePr>
              <a:graphicFrameLocks noChangeAspect="1"/>
            </p:cNvGraphicFramePr>
            <p:nvPr/>
          </p:nvGraphicFramePr>
          <p:xfrm>
            <a:off x="4905" y="1068"/>
            <a:ext cx="257" cy="275"/>
          </p:xfrm>
          <a:graphic>
            <a:graphicData uri="http://schemas.openxmlformats.org/presentationml/2006/ole">
              <p:oleObj spid="_x0000_s9224" name="Równanie" r:id="rId10" imgW="177480" imgH="190440" progId="Equation.3">
                <p:embed/>
              </p:oleObj>
            </a:graphicData>
          </a:graphic>
        </p:graphicFrame>
      </p:grpSp>
    </p:spTree>
  </p:cSld>
  <p:clrMapOvr>
    <a:masterClrMapping/>
  </p:clrMapOvr>
  <p:transition>
    <p:pull dir="r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2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10248" name="Rectangle 5"/>
          <p:cNvSpPr>
            <a:spLocks noChangeArrowheads="1"/>
          </p:cNvSpPr>
          <p:nvPr/>
        </p:nvSpPr>
        <p:spPr bwMode="auto">
          <a:xfrm>
            <a:off x="466725" y="2635250"/>
            <a:ext cx="4462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Przemieszczenie do punktu 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0242" name="Object 6"/>
          <p:cNvGraphicFramePr>
            <a:graphicFrameLocks noChangeAspect="1"/>
          </p:cNvGraphicFramePr>
          <p:nvPr/>
        </p:nvGraphicFramePr>
        <p:xfrm>
          <a:off x="3792538" y="862013"/>
          <a:ext cx="423862" cy="488950"/>
        </p:xfrm>
        <a:graphic>
          <a:graphicData uri="http://schemas.openxmlformats.org/presentationml/2006/ole">
            <p:oleObj spid="_x0000_s10242" name="Równanie" r:id="rId4" imgW="164880" imgH="190440" progId="Equation.3">
              <p:embed/>
            </p:oleObj>
          </a:graphicData>
        </a:graphic>
      </p:graphicFrame>
      <p:graphicFrame>
        <p:nvGraphicFramePr>
          <p:cNvPr id="10243" name="Object 7"/>
          <p:cNvGraphicFramePr>
            <a:graphicFrameLocks noChangeAspect="1"/>
          </p:cNvGraphicFramePr>
          <p:nvPr/>
        </p:nvGraphicFramePr>
        <p:xfrm>
          <a:off x="1641475" y="1362075"/>
          <a:ext cx="5016500" cy="909638"/>
        </p:xfrm>
        <a:graphic>
          <a:graphicData uri="http://schemas.openxmlformats.org/presentationml/2006/ole">
            <p:oleObj spid="_x0000_s10243" name="Równanie" r:id="rId5" imgW="2171520" imgH="393480" progId="Equation.3">
              <p:embed/>
            </p:oleObj>
          </a:graphicData>
        </a:graphic>
      </p:graphicFrame>
      <p:sp>
        <p:nvSpPr>
          <p:cNvPr id="10249" name="Rectangle 8"/>
          <p:cNvSpPr>
            <a:spLocks noChangeArrowheads="1"/>
          </p:cNvSpPr>
          <p:nvPr/>
        </p:nvSpPr>
        <p:spPr bwMode="auto">
          <a:xfrm>
            <a:off x="484188" y="919163"/>
            <a:ext cx="44624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Przemieszczenie do punktu 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0244" name="Object 9"/>
          <p:cNvGraphicFramePr>
            <a:graphicFrameLocks noChangeAspect="1"/>
          </p:cNvGraphicFramePr>
          <p:nvPr/>
        </p:nvGraphicFramePr>
        <p:xfrm>
          <a:off x="3821113" y="2597150"/>
          <a:ext cx="423862" cy="488950"/>
        </p:xfrm>
        <a:graphic>
          <a:graphicData uri="http://schemas.openxmlformats.org/presentationml/2006/ole">
            <p:oleObj spid="_x0000_s10244" name="Równanie" r:id="rId6" imgW="164880" imgH="190440" progId="Equation.3">
              <p:embed/>
            </p:oleObj>
          </a:graphicData>
        </a:graphic>
      </p:graphicFrame>
      <p:graphicFrame>
        <p:nvGraphicFramePr>
          <p:cNvPr id="10245" name="Object 10"/>
          <p:cNvGraphicFramePr>
            <a:graphicFrameLocks noChangeAspect="1"/>
          </p:cNvGraphicFramePr>
          <p:nvPr/>
        </p:nvGraphicFramePr>
        <p:xfrm>
          <a:off x="463550" y="3438525"/>
          <a:ext cx="8037513" cy="909638"/>
        </p:xfrm>
        <a:graphic>
          <a:graphicData uri="http://schemas.openxmlformats.org/presentationml/2006/ole">
            <p:oleObj spid="_x0000_s10245" name="Równanie" r:id="rId7" imgW="3479760" imgH="393480" progId="Equation.3">
              <p:embed/>
            </p:oleObj>
          </a:graphicData>
        </a:graphic>
      </p:graphicFrame>
      <p:sp>
        <p:nvSpPr>
          <p:cNvPr id="10250" name="Rectangle 11"/>
          <p:cNvSpPr>
            <a:spLocks noChangeArrowheads="1"/>
          </p:cNvSpPr>
          <p:nvPr/>
        </p:nvSpPr>
        <p:spPr bwMode="auto">
          <a:xfrm>
            <a:off x="439738" y="4792663"/>
            <a:ext cx="695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itd.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10251" name="Rectangle 12"/>
          <p:cNvSpPr>
            <a:spLocks noChangeArrowheads="1"/>
          </p:cNvSpPr>
          <p:nvPr/>
        </p:nvSpPr>
        <p:spPr bwMode="auto">
          <a:xfrm>
            <a:off x="358775" y="5543550"/>
            <a:ext cx="8448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Kryterium zatrzymania – dla uczenia sieci neuronowych – odległość bieżącej wartości funkcjonału        od wartości minimalnej - zera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0246" name="Object 13"/>
          <p:cNvGraphicFramePr>
            <a:graphicFrameLocks noChangeAspect="1"/>
          </p:cNvGraphicFramePr>
          <p:nvPr/>
        </p:nvGraphicFramePr>
        <p:xfrm>
          <a:off x="3994150" y="5846763"/>
          <a:ext cx="581025" cy="436562"/>
        </p:xfrm>
        <a:graphic>
          <a:graphicData uri="http://schemas.openxmlformats.org/presentationml/2006/ole">
            <p:oleObj spid="_x0000_s10246" name="Równanie" r:id="rId8" imgW="253800" imgH="19044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23555" name="Rectangle 7"/>
          <p:cNvSpPr>
            <a:spLocks noChangeArrowheads="1"/>
          </p:cNvSpPr>
          <p:nvPr/>
        </p:nvSpPr>
        <p:spPr bwMode="auto">
          <a:xfrm>
            <a:off x="681038" y="655638"/>
            <a:ext cx="3148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Ilustracja graficzna: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pic>
        <p:nvPicPr>
          <p:cNvPr id="23556" name="Picture 8" descr="hagan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150" y="1354138"/>
            <a:ext cx="4879975" cy="439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Oval 9"/>
          <p:cNvSpPr>
            <a:spLocks noChangeArrowheads="1"/>
          </p:cNvSpPr>
          <p:nvPr/>
        </p:nvSpPr>
        <p:spPr bwMode="auto">
          <a:xfrm>
            <a:off x="3754438" y="2089150"/>
            <a:ext cx="504825" cy="1882775"/>
          </a:xfrm>
          <a:prstGeom prst="ellipse">
            <a:avLst/>
          </a:prstGeom>
          <a:noFill/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23558" name="Line 10"/>
          <p:cNvSpPr>
            <a:spLocks noChangeShapeType="1"/>
          </p:cNvSpPr>
          <p:nvPr/>
        </p:nvSpPr>
        <p:spPr bwMode="auto">
          <a:xfrm flipH="1" flipV="1">
            <a:off x="4011613" y="2471738"/>
            <a:ext cx="2306637" cy="1778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l-PL"/>
          </a:p>
        </p:txBody>
      </p:sp>
      <p:sp>
        <p:nvSpPr>
          <p:cNvPr id="23559" name="Line 11"/>
          <p:cNvSpPr>
            <a:spLocks noChangeShapeType="1"/>
          </p:cNvSpPr>
          <p:nvPr/>
        </p:nvSpPr>
        <p:spPr bwMode="auto">
          <a:xfrm flipH="1">
            <a:off x="3973513" y="2693988"/>
            <a:ext cx="2362200" cy="230187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l-PL"/>
          </a:p>
        </p:txBody>
      </p:sp>
      <p:sp>
        <p:nvSpPr>
          <p:cNvPr id="23560" name="Line 12"/>
          <p:cNvSpPr>
            <a:spLocks noChangeShapeType="1"/>
          </p:cNvSpPr>
          <p:nvPr/>
        </p:nvSpPr>
        <p:spPr bwMode="auto">
          <a:xfrm flipH="1">
            <a:off x="3984625" y="2728913"/>
            <a:ext cx="2362200" cy="43815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l-PL"/>
          </a:p>
        </p:txBody>
      </p:sp>
      <p:sp>
        <p:nvSpPr>
          <p:cNvPr id="23561" name="Line 13"/>
          <p:cNvSpPr>
            <a:spLocks noChangeShapeType="1"/>
          </p:cNvSpPr>
          <p:nvPr/>
        </p:nvSpPr>
        <p:spPr bwMode="auto">
          <a:xfrm flipH="1">
            <a:off x="3970338" y="2798763"/>
            <a:ext cx="2374900" cy="477837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l-PL"/>
          </a:p>
        </p:txBody>
      </p:sp>
      <p:sp>
        <p:nvSpPr>
          <p:cNvPr id="23562" name="Rectangle 14"/>
          <p:cNvSpPr>
            <a:spLocks noChangeArrowheads="1"/>
          </p:cNvSpPr>
          <p:nvPr/>
        </p:nvSpPr>
        <p:spPr bwMode="auto">
          <a:xfrm>
            <a:off x="6240463" y="2227263"/>
            <a:ext cx="26876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Przemieszczenia ortogonalne do linii stałej wartości funkcjonału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Rectangle 2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11274" name="Rectangle 3"/>
          <p:cNvSpPr>
            <a:spLocks noChangeArrowheads="1"/>
          </p:cNvSpPr>
          <p:nvPr/>
        </p:nvSpPr>
        <p:spPr bwMode="auto">
          <a:xfrm>
            <a:off x="679450" y="735013"/>
            <a:ext cx="1722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Przykład 2: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1266" name="Object 5"/>
          <p:cNvGraphicFramePr>
            <a:graphicFrameLocks noChangeAspect="1"/>
          </p:cNvGraphicFramePr>
          <p:nvPr/>
        </p:nvGraphicFramePr>
        <p:xfrm>
          <a:off x="2357438" y="1046163"/>
          <a:ext cx="3849687" cy="560387"/>
        </p:xfrm>
        <a:graphic>
          <a:graphicData uri="http://schemas.openxmlformats.org/presentationml/2006/ole">
            <p:oleObj spid="_x0000_s11266" name="Równanie" r:id="rId4" imgW="1485720" imgH="215640" progId="Equation.3">
              <p:embed/>
            </p:oleObj>
          </a:graphicData>
        </a:graphic>
      </p:graphicFrame>
      <p:graphicFrame>
        <p:nvGraphicFramePr>
          <p:cNvPr id="11267" name="Object 6"/>
          <p:cNvGraphicFramePr>
            <a:graphicFrameLocks noChangeAspect="1"/>
          </p:cNvGraphicFramePr>
          <p:nvPr/>
        </p:nvGraphicFramePr>
        <p:xfrm>
          <a:off x="1100138" y="2085975"/>
          <a:ext cx="1349375" cy="909638"/>
        </p:xfrm>
        <a:graphic>
          <a:graphicData uri="http://schemas.openxmlformats.org/presentationml/2006/ole">
            <p:oleObj spid="_x0000_s11267" name="Równanie" r:id="rId5" imgW="583920" imgH="393480" progId="Equation.3">
              <p:embed/>
            </p:oleObj>
          </a:graphicData>
        </a:graphic>
      </p:graphicFrame>
      <p:graphicFrame>
        <p:nvGraphicFramePr>
          <p:cNvPr id="11268" name="Object 7"/>
          <p:cNvGraphicFramePr>
            <a:graphicFrameLocks noChangeAspect="1"/>
          </p:cNvGraphicFramePr>
          <p:nvPr/>
        </p:nvGraphicFramePr>
        <p:xfrm>
          <a:off x="4541838" y="2200275"/>
          <a:ext cx="2932112" cy="527050"/>
        </p:xfrm>
        <a:graphic>
          <a:graphicData uri="http://schemas.openxmlformats.org/presentationml/2006/ole">
            <p:oleObj spid="_x0000_s11268" name="Równanie" r:id="rId6" imgW="1269720" imgH="228600" progId="Equation.3">
              <p:embed/>
            </p:oleObj>
          </a:graphicData>
        </a:graphic>
      </p:graphicFrame>
      <p:graphicFrame>
        <p:nvGraphicFramePr>
          <p:cNvPr id="11269" name="Object 8"/>
          <p:cNvGraphicFramePr>
            <a:graphicFrameLocks noChangeAspect="1"/>
          </p:cNvGraphicFramePr>
          <p:nvPr/>
        </p:nvGraphicFramePr>
        <p:xfrm>
          <a:off x="1914525" y="2984500"/>
          <a:ext cx="4610100" cy="1611313"/>
        </p:xfrm>
        <a:graphic>
          <a:graphicData uri="http://schemas.openxmlformats.org/presentationml/2006/ole">
            <p:oleObj spid="_x0000_s11269" name="Równanie" r:id="rId7" imgW="1993680" imgH="698400" progId="Equation.3">
              <p:embed/>
            </p:oleObj>
          </a:graphicData>
        </a:graphic>
      </p:graphicFrame>
      <p:sp>
        <p:nvSpPr>
          <p:cNvPr id="11275" name="Rectangle 9"/>
          <p:cNvSpPr>
            <a:spLocks noChangeArrowheads="1"/>
          </p:cNvSpPr>
          <p:nvPr/>
        </p:nvSpPr>
        <p:spPr bwMode="auto">
          <a:xfrm>
            <a:off x="454025" y="4833938"/>
            <a:ext cx="5459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Wartość gradientu w punkcie początkowym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1270" name="Object 10"/>
          <p:cNvGraphicFramePr>
            <a:graphicFrameLocks noChangeAspect="1"/>
          </p:cNvGraphicFramePr>
          <p:nvPr/>
        </p:nvGraphicFramePr>
        <p:xfrm>
          <a:off x="3179763" y="5400675"/>
          <a:ext cx="2886075" cy="960438"/>
        </p:xfrm>
        <a:graphic>
          <a:graphicData uri="http://schemas.openxmlformats.org/presentationml/2006/ole">
            <p:oleObj spid="_x0000_s11270" name="Równanie" r:id="rId8" imgW="1180800" imgH="393480" progId="Equation.3">
              <p:embed/>
            </p:oleObj>
          </a:graphicData>
        </a:graphic>
      </p:graphicFrame>
      <p:sp>
        <p:nvSpPr>
          <p:cNvPr id="11276" name="Rectangle 11"/>
          <p:cNvSpPr>
            <a:spLocks noChangeArrowheads="1"/>
          </p:cNvSpPr>
          <p:nvPr/>
        </p:nvSpPr>
        <p:spPr bwMode="auto">
          <a:xfrm>
            <a:off x="614363" y="1719263"/>
            <a:ext cx="271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Punkt początkowy 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1271" name="Object 12"/>
          <p:cNvGraphicFramePr>
            <a:graphicFrameLocks noChangeAspect="1"/>
          </p:cNvGraphicFramePr>
          <p:nvPr/>
        </p:nvGraphicFramePr>
        <p:xfrm>
          <a:off x="2809875" y="1681163"/>
          <a:ext cx="423863" cy="488950"/>
        </p:xfrm>
        <a:graphic>
          <a:graphicData uri="http://schemas.openxmlformats.org/presentationml/2006/ole">
            <p:oleObj spid="_x0000_s11271" name="Równanie" r:id="rId9" imgW="164880" imgH="190440" progId="Equation.3">
              <p:embed/>
            </p:oleObj>
          </a:graphicData>
        </a:graphic>
      </p:graphicFrame>
      <p:grpSp>
        <p:nvGrpSpPr>
          <p:cNvPr id="11277" name="Group 13"/>
          <p:cNvGrpSpPr>
            <a:grpSpLocks/>
          </p:cNvGrpSpPr>
          <p:nvPr/>
        </p:nvGrpSpPr>
        <p:grpSpPr bwMode="auto">
          <a:xfrm>
            <a:off x="3878263" y="1695450"/>
            <a:ext cx="4503737" cy="436563"/>
            <a:chOff x="2443" y="1068"/>
            <a:chExt cx="2837" cy="275"/>
          </a:xfrm>
        </p:grpSpPr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2443" y="1076"/>
              <a:ext cx="283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Współczynnik szybkości uczenia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11272" name="Object 15"/>
            <p:cNvGraphicFramePr>
              <a:graphicFrameLocks noChangeAspect="1"/>
            </p:cNvGraphicFramePr>
            <p:nvPr/>
          </p:nvGraphicFramePr>
          <p:xfrm>
            <a:off x="4905" y="1068"/>
            <a:ext cx="257" cy="275"/>
          </p:xfrm>
          <a:graphic>
            <a:graphicData uri="http://schemas.openxmlformats.org/presentationml/2006/ole">
              <p:oleObj spid="_x0000_s11272" name="Równanie" r:id="rId10" imgW="177480" imgH="190440" progId="Equation.3">
                <p:embed/>
              </p:oleObj>
            </a:graphicData>
          </a:graphic>
        </p:graphicFrame>
      </p:grpSp>
    </p:spTree>
  </p:cSld>
  <p:clrMapOvr>
    <a:masterClrMapping/>
  </p:clrMapOvr>
  <p:transition>
    <p:pull dir="r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2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12295" name="Rectangle 3"/>
          <p:cNvSpPr>
            <a:spLocks noChangeArrowheads="1"/>
          </p:cNvSpPr>
          <p:nvPr/>
        </p:nvSpPr>
        <p:spPr bwMode="auto">
          <a:xfrm>
            <a:off x="466725" y="2635250"/>
            <a:ext cx="4462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Przemieszczenie do punktu 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3792538" y="862013"/>
          <a:ext cx="423862" cy="488950"/>
        </p:xfrm>
        <a:graphic>
          <a:graphicData uri="http://schemas.openxmlformats.org/presentationml/2006/ole">
            <p:oleObj spid="_x0000_s12290" name="Równanie" r:id="rId4" imgW="164880" imgH="190440" progId="Equation.3">
              <p:embed/>
            </p:oleObj>
          </a:graphicData>
        </a:graphic>
      </p:graphicFrame>
      <p:graphicFrame>
        <p:nvGraphicFramePr>
          <p:cNvPr id="12291" name="Object 5"/>
          <p:cNvGraphicFramePr>
            <a:graphicFrameLocks noChangeAspect="1"/>
          </p:cNvGraphicFramePr>
          <p:nvPr/>
        </p:nvGraphicFramePr>
        <p:xfrm>
          <a:off x="1435100" y="1289050"/>
          <a:ext cx="5427663" cy="1057275"/>
        </p:xfrm>
        <a:graphic>
          <a:graphicData uri="http://schemas.openxmlformats.org/presentationml/2006/ole">
            <p:oleObj spid="_x0000_s12291" name="Równanie" r:id="rId5" imgW="2349360" imgH="457200" progId="Equation.3">
              <p:embed/>
            </p:oleObj>
          </a:graphicData>
        </a:graphic>
      </p:graphicFrame>
      <p:sp>
        <p:nvSpPr>
          <p:cNvPr id="12296" name="Rectangle 6"/>
          <p:cNvSpPr>
            <a:spLocks noChangeArrowheads="1"/>
          </p:cNvSpPr>
          <p:nvPr/>
        </p:nvSpPr>
        <p:spPr bwMode="auto">
          <a:xfrm>
            <a:off x="484188" y="919163"/>
            <a:ext cx="44624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Przemieszczenie do punktu 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2292" name="Object 7"/>
          <p:cNvGraphicFramePr>
            <a:graphicFrameLocks noChangeAspect="1"/>
          </p:cNvGraphicFramePr>
          <p:nvPr/>
        </p:nvGraphicFramePr>
        <p:xfrm>
          <a:off x="3821113" y="2597150"/>
          <a:ext cx="423862" cy="488950"/>
        </p:xfrm>
        <a:graphic>
          <a:graphicData uri="http://schemas.openxmlformats.org/presentationml/2006/ole">
            <p:oleObj spid="_x0000_s12292" name="Równanie" r:id="rId6" imgW="164880" imgH="190440" progId="Equation.3">
              <p:embed/>
            </p:oleObj>
          </a:graphicData>
        </a:graphic>
      </p:graphicFrame>
      <p:graphicFrame>
        <p:nvGraphicFramePr>
          <p:cNvPr id="12293" name="Object 8"/>
          <p:cNvGraphicFramePr>
            <a:graphicFrameLocks noChangeAspect="1"/>
          </p:cNvGraphicFramePr>
          <p:nvPr/>
        </p:nvGraphicFramePr>
        <p:xfrm>
          <a:off x="269875" y="3365500"/>
          <a:ext cx="8359775" cy="1057275"/>
        </p:xfrm>
        <a:graphic>
          <a:graphicData uri="http://schemas.openxmlformats.org/presentationml/2006/ole">
            <p:oleObj spid="_x0000_s12293" name="Równanie" r:id="rId7" imgW="3619440" imgH="457200" progId="Equation.3">
              <p:embed/>
            </p:oleObj>
          </a:graphicData>
        </a:graphic>
      </p:graphicFrame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39738" y="4792663"/>
            <a:ext cx="695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itd.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81038" y="655638"/>
            <a:ext cx="3148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Ilustracja graficzna: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pic>
        <p:nvPicPr>
          <p:cNvPr id="24580" name="Pictur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0538" y="1328738"/>
            <a:ext cx="4775200" cy="482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79450" y="735013"/>
            <a:ext cx="76327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Przykład 1: 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(wpływ wartości współczynnika szybkości uczenia na przebieg minimalizacji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3314" name="Object 6"/>
          <p:cNvGraphicFramePr>
            <a:graphicFrameLocks noChangeAspect="1"/>
          </p:cNvGraphicFramePr>
          <p:nvPr/>
        </p:nvGraphicFramePr>
        <p:xfrm>
          <a:off x="4560888" y="2092325"/>
          <a:ext cx="2816225" cy="439738"/>
        </p:xfrm>
        <a:graphic>
          <a:graphicData uri="http://schemas.openxmlformats.org/presentationml/2006/ole">
            <p:oleObj spid="_x0000_s13314" name="Równanie" r:id="rId4" imgW="1218960" imgH="190440" progId="Equation.3">
              <p:embed/>
            </p:oleObj>
          </a:graphicData>
        </a:graphic>
      </p:graphicFrame>
      <p:grpSp>
        <p:nvGrpSpPr>
          <p:cNvPr id="13318" name="Group 7"/>
          <p:cNvGrpSpPr>
            <a:grpSpLocks/>
          </p:cNvGrpSpPr>
          <p:nvPr/>
        </p:nvGrpSpPr>
        <p:grpSpPr bwMode="auto">
          <a:xfrm>
            <a:off x="3838575" y="1544638"/>
            <a:ext cx="4503738" cy="436562"/>
            <a:chOff x="2443" y="1068"/>
            <a:chExt cx="2837" cy="275"/>
          </a:xfrm>
        </p:grpSpPr>
        <p:sp>
          <p:nvSpPr>
            <p:cNvPr id="13322" name="Rectangle 8"/>
            <p:cNvSpPr>
              <a:spLocks noChangeArrowheads="1"/>
            </p:cNvSpPr>
            <p:nvPr/>
          </p:nvSpPr>
          <p:spPr bwMode="auto">
            <a:xfrm>
              <a:off x="2443" y="1076"/>
              <a:ext cx="283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Współczynnik szybkości uczenia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13315" name="Object 9"/>
            <p:cNvGraphicFramePr>
              <a:graphicFrameLocks noChangeAspect="1"/>
            </p:cNvGraphicFramePr>
            <p:nvPr/>
          </p:nvGraphicFramePr>
          <p:xfrm>
            <a:off x="4905" y="1068"/>
            <a:ext cx="257" cy="275"/>
          </p:xfrm>
          <a:graphic>
            <a:graphicData uri="http://schemas.openxmlformats.org/presentationml/2006/ole">
              <p:oleObj spid="_x0000_s13315" name="Równanie" r:id="rId5" imgW="177480" imgH="190440" progId="Equation.3">
                <p:embed/>
              </p:oleObj>
            </a:graphicData>
          </a:graphic>
        </p:graphicFrame>
      </p:grpSp>
      <p:pic>
        <p:nvPicPr>
          <p:cNvPr id="13319" name="Picture 10" descr="hagan0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1938" y="2211388"/>
            <a:ext cx="4051300" cy="376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Rectangle 11"/>
          <p:cNvSpPr>
            <a:spLocks noChangeArrowheads="1"/>
          </p:cNvSpPr>
          <p:nvPr/>
        </p:nvSpPr>
        <p:spPr bwMode="auto">
          <a:xfrm>
            <a:off x="4503738" y="2865438"/>
            <a:ext cx="4029075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Trajektoria poszukiwania minimum ma oscylacyjny charakter – zbyt duża wartość współczynnika szybkości uczenia może prowadzić do niestabilności procesu minimalizacji – niestabilności procesu uczenia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13321" name="Line 12"/>
          <p:cNvSpPr>
            <a:spLocks noChangeShapeType="1"/>
          </p:cNvSpPr>
          <p:nvPr/>
        </p:nvSpPr>
        <p:spPr bwMode="auto">
          <a:xfrm flipH="1" flipV="1">
            <a:off x="3151188" y="3930650"/>
            <a:ext cx="1350962" cy="9683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  <p:transition>
    <p:pull dir="r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490538" y="868363"/>
            <a:ext cx="4537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 i="1">
                <a:solidFill>
                  <a:srgbClr val="17048A"/>
                </a:solidFill>
                <a:latin typeface="Comic Sans MS" pitchFamily="66" charset="0"/>
              </a:rPr>
              <a:t>Stabilność procesu minimalizacji</a:t>
            </a:r>
            <a:endParaRPr lang="en-GB" sz="2000" b="1" i="1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4338" name="Object 6"/>
          <p:cNvGraphicFramePr>
            <a:graphicFrameLocks noChangeAspect="1"/>
          </p:cNvGraphicFramePr>
          <p:nvPr/>
        </p:nvGraphicFramePr>
        <p:xfrm>
          <a:off x="2414588" y="1849438"/>
          <a:ext cx="3167062" cy="762000"/>
        </p:xfrm>
        <a:graphic>
          <a:graphicData uri="http://schemas.openxmlformats.org/presentationml/2006/ole">
            <p:oleObj spid="_x0000_s14338" name="Równanie" r:id="rId4" imgW="1625400" imgH="393480" progId="Equation.3">
              <p:embed/>
            </p:oleObj>
          </a:graphicData>
        </a:graphic>
      </p:graphicFrame>
      <p:sp>
        <p:nvSpPr>
          <p:cNvPr id="14343" name="Rectangle 8"/>
          <p:cNvSpPr>
            <a:spLocks noChangeArrowheads="1"/>
          </p:cNvSpPr>
          <p:nvPr/>
        </p:nvSpPr>
        <p:spPr bwMode="auto">
          <a:xfrm>
            <a:off x="296863" y="1335088"/>
            <a:ext cx="85455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Załóżmy, że miara efektywności działania sieci neuronowej jest formą kwadratową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4339" name="Object 9"/>
          <p:cNvGraphicFramePr>
            <a:graphicFrameLocks noChangeAspect="1"/>
          </p:cNvGraphicFramePr>
          <p:nvPr/>
        </p:nvGraphicFramePr>
        <p:xfrm>
          <a:off x="2746375" y="2970213"/>
          <a:ext cx="2352675" cy="490537"/>
        </p:xfrm>
        <a:graphic>
          <a:graphicData uri="http://schemas.openxmlformats.org/presentationml/2006/ole">
            <p:oleObj spid="_x0000_s14339" name="Równanie" r:id="rId5" imgW="1028520" imgH="215640" progId="Equation.3">
              <p:embed/>
            </p:oleObj>
          </a:graphicData>
        </a:graphic>
      </p:graphicFrame>
      <p:sp>
        <p:nvSpPr>
          <p:cNvPr id="14344" name="Rectangle 10"/>
          <p:cNvSpPr>
            <a:spLocks noChangeArrowheads="1"/>
          </p:cNvSpPr>
          <p:nvPr/>
        </p:nvSpPr>
        <p:spPr bwMode="auto">
          <a:xfrm>
            <a:off x="273050" y="2511425"/>
            <a:ext cx="7739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Zatem gradient miary efektywności działania s.s.n. dany jest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328613" y="3660775"/>
            <a:ext cx="85026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Podstawiając wyrażenie na gradient do formuły przemieszczania się w punktu do punktu w metodzie najszybszego spadku i przyjmując stałą wartość współczynnika szybkości uczenia, otrzymamy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4340" name="Object 12"/>
          <p:cNvGraphicFramePr>
            <a:graphicFrameLocks noChangeAspect="1"/>
          </p:cNvGraphicFramePr>
          <p:nvPr/>
        </p:nvGraphicFramePr>
        <p:xfrm>
          <a:off x="2095500" y="4759325"/>
          <a:ext cx="4794250" cy="1014413"/>
        </p:xfrm>
        <a:graphic>
          <a:graphicData uri="http://schemas.openxmlformats.org/presentationml/2006/ole">
            <p:oleObj spid="_x0000_s14340" name="Równanie" r:id="rId6" imgW="1866600" imgH="393480" progId="Equation.3">
              <p:embed/>
            </p:oleObj>
          </a:graphicData>
        </a:graphic>
      </p:graphicFrame>
      <p:sp>
        <p:nvSpPr>
          <p:cNvPr id="14346" name="Rectangle 13"/>
          <p:cNvSpPr>
            <a:spLocks noChangeArrowheads="1"/>
          </p:cNvSpPr>
          <p:nvPr/>
        </p:nvSpPr>
        <p:spPr bwMode="auto">
          <a:xfrm>
            <a:off x="2049463" y="5845175"/>
            <a:ext cx="4886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Liniowy dyskretny system dynamiczny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8" name="Rectangle 2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15369" name="Rectangle 3"/>
          <p:cNvSpPr>
            <a:spLocks noChangeArrowheads="1"/>
          </p:cNvSpPr>
          <p:nvPr/>
        </p:nvSpPr>
        <p:spPr bwMode="auto">
          <a:xfrm>
            <a:off x="490538" y="868363"/>
            <a:ext cx="4537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 i="1">
                <a:solidFill>
                  <a:srgbClr val="17048A"/>
                </a:solidFill>
                <a:latin typeface="Comic Sans MS" pitchFamily="66" charset="0"/>
              </a:rPr>
              <a:t>Stabilność procesu minimalizacji</a:t>
            </a:r>
            <a:endParaRPr lang="en-GB" sz="2000" b="1" i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15370" name="Rectangle 4"/>
          <p:cNvSpPr>
            <a:spLocks noChangeArrowheads="1"/>
          </p:cNvSpPr>
          <p:nvPr/>
        </p:nvSpPr>
        <p:spPr bwMode="auto">
          <a:xfrm>
            <a:off x="468313" y="1341438"/>
            <a:ext cx="8353425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36000" rIns="36000" bIns="36000"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Liniowy dyskretny system dynamiczny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 będzie stabilny, wtedy i tylko wtedy, gdy wszystkie wartości własne jego macierzy stanu są co do modułu mniejsze od jedności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15371" name="Rectangle 5"/>
          <p:cNvSpPr>
            <a:spLocks noChangeArrowheads="1"/>
          </p:cNvSpPr>
          <p:nvPr/>
        </p:nvSpPr>
        <p:spPr bwMode="auto">
          <a:xfrm>
            <a:off x="504825" y="2511425"/>
            <a:ext cx="2033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Macierz stanu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5362" name="Object 6"/>
          <p:cNvGraphicFramePr>
            <a:graphicFrameLocks noChangeAspect="1"/>
          </p:cNvGraphicFramePr>
          <p:nvPr/>
        </p:nvGraphicFramePr>
        <p:xfrm>
          <a:off x="3322638" y="2822575"/>
          <a:ext cx="1304925" cy="492125"/>
        </p:xfrm>
        <a:graphic>
          <a:graphicData uri="http://schemas.openxmlformats.org/presentationml/2006/ole">
            <p:oleObj spid="_x0000_s15362" name="Równanie" r:id="rId4" imgW="507960" imgH="190440" progId="Equation.3">
              <p:embed/>
            </p:oleObj>
          </a:graphicData>
        </a:graphic>
      </p:graphicFrame>
      <p:sp>
        <p:nvSpPr>
          <p:cNvPr id="15372" name="Rectangle 7"/>
          <p:cNvSpPr>
            <a:spLocks noChangeArrowheads="1"/>
          </p:cNvSpPr>
          <p:nvPr/>
        </p:nvSpPr>
        <p:spPr bwMode="auto">
          <a:xfrm>
            <a:off x="546100" y="3455988"/>
            <a:ext cx="3767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Hessian formy kwadratowej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5363" name="Object 8"/>
          <p:cNvGraphicFramePr>
            <a:graphicFrameLocks noChangeAspect="1"/>
          </p:cNvGraphicFramePr>
          <p:nvPr/>
        </p:nvGraphicFramePr>
        <p:xfrm>
          <a:off x="3749675" y="3905250"/>
          <a:ext cx="425450" cy="460375"/>
        </p:xfrm>
        <a:graphic>
          <a:graphicData uri="http://schemas.openxmlformats.org/presentationml/2006/ole">
            <p:oleObj spid="_x0000_s15363" name="Równanie" r:id="rId5" imgW="164880" imgH="177480" progId="Equation.3">
              <p:embed/>
            </p:oleObj>
          </a:graphicData>
        </a:graphic>
      </p:graphicFrame>
      <p:sp>
        <p:nvSpPr>
          <p:cNvPr id="15373" name="Rectangle 9"/>
          <p:cNvSpPr>
            <a:spLocks noChangeArrowheads="1"/>
          </p:cNvSpPr>
          <p:nvPr/>
        </p:nvSpPr>
        <p:spPr bwMode="auto">
          <a:xfrm>
            <a:off x="533400" y="4519613"/>
            <a:ext cx="83248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</a:pPr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Niech                                         i                                           będą wartościami i wektorami własnymi hessianu formy kwadratowej 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5364" name="Object 10"/>
          <p:cNvGraphicFramePr>
            <a:graphicFrameLocks noChangeAspect="1"/>
          </p:cNvGraphicFramePr>
          <p:nvPr/>
        </p:nvGraphicFramePr>
        <p:xfrm>
          <a:off x="1389063" y="4481513"/>
          <a:ext cx="3032125" cy="488950"/>
        </p:xfrm>
        <a:graphic>
          <a:graphicData uri="http://schemas.openxmlformats.org/presentationml/2006/ole">
            <p:oleObj spid="_x0000_s15364" name="Równanie" r:id="rId6" imgW="1180800" imgH="190440" progId="Equation.3">
              <p:embed/>
            </p:oleObj>
          </a:graphicData>
        </a:graphic>
      </p:graphicFrame>
      <p:graphicFrame>
        <p:nvGraphicFramePr>
          <p:cNvPr id="15365" name="Object 11"/>
          <p:cNvGraphicFramePr>
            <a:graphicFrameLocks noChangeAspect="1"/>
          </p:cNvGraphicFramePr>
          <p:nvPr/>
        </p:nvGraphicFramePr>
        <p:xfrm>
          <a:off x="4826000" y="4470400"/>
          <a:ext cx="2933700" cy="488950"/>
        </p:xfrm>
        <a:graphic>
          <a:graphicData uri="http://schemas.openxmlformats.org/presentationml/2006/ole">
            <p:oleObj spid="_x0000_s15365" name="Równanie" r:id="rId7" imgW="1143000" imgH="190440" progId="Equation.3">
              <p:embed/>
            </p:oleObj>
          </a:graphicData>
        </a:graphic>
      </p:graphicFrame>
      <p:graphicFrame>
        <p:nvGraphicFramePr>
          <p:cNvPr id="15366" name="Object 12"/>
          <p:cNvGraphicFramePr>
            <a:graphicFrameLocks noChangeAspect="1"/>
          </p:cNvGraphicFramePr>
          <p:nvPr/>
        </p:nvGraphicFramePr>
        <p:xfrm>
          <a:off x="8077200" y="4873625"/>
          <a:ext cx="358775" cy="358775"/>
        </p:xfrm>
        <a:graphic>
          <a:graphicData uri="http://schemas.openxmlformats.org/presentationml/2006/ole">
            <p:oleObj spid="_x0000_s15366" name="Równanie" r:id="rId8" imgW="139680" imgH="139680" progId="Equation.3">
              <p:embed/>
            </p:oleObj>
          </a:graphicData>
        </a:graphic>
      </p:graphicFrame>
      <p:sp>
        <p:nvSpPr>
          <p:cNvPr id="15374" name="Rectangle 13"/>
          <p:cNvSpPr>
            <a:spLocks noChangeArrowheads="1"/>
          </p:cNvSpPr>
          <p:nvPr/>
        </p:nvSpPr>
        <p:spPr bwMode="auto">
          <a:xfrm>
            <a:off x="520700" y="5367338"/>
            <a:ext cx="2416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Zachodzi zatem: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5367" name="Object 14"/>
          <p:cNvGraphicFramePr>
            <a:graphicFrameLocks noChangeAspect="1"/>
          </p:cNvGraphicFramePr>
          <p:nvPr/>
        </p:nvGraphicFramePr>
        <p:xfrm>
          <a:off x="2908300" y="5835650"/>
          <a:ext cx="2740025" cy="557213"/>
        </p:xfrm>
        <a:graphic>
          <a:graphicData uri="http://schemas.openxmlformats.org/presentationml/2006/ole">
            <p:oleObj spid="_x0000_s15367" name="Równanie" r:id="rId9" imgW="1066680" imgH="21564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4" name="AutoShape 17"/>
          <p:cNvSpPr>
            <a:spLocks noChangeArrowheads="1"/>
          </p:cNvSpPr>
          <p:nvPr/>
        </p:nvSpPr>
        <p:spPr bwMode="auto">
          <a:xfrm>
            <a:off x="2867025" y="5851525"/>
            <a:ext cx="3040063" cy="657225"/>
          </a:xfrm>
          <a:prstGeom prst="roundRect">
            <a:avLst>
              <a:gd name="adj" fmla="val 16667"/>
            </a:avLst>
          </a:prstGeom>
          <a:solidFill>
            <a:srgbClr val="0099CC">
              <a:alpha val="25098"/>
            </a:srgbClr>
          </a:solidFill>
          <a:ln w="9525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16395" name="AutoShape 13"/>
          <p:cNvSpPr>
            <a:spLocks noChangeArrowheads="1"/>
          </p:cNvSpPr>
          <p:nvPr/>
        </p:nvSpPr>
        <p:spPr bwMode="auto">
          <a:xfrm>
            <a:off x="2452688" y="4095750"/>
            <a:ext cx="3752850" cy="858838"/>
          </a:xfrm>
          <a:prstGeom prst="roundRect">
            <a:avLst>
              <a:gd name="adj" fmla="val 16667"/>
            </a:avLst>
          </a:prstGeom>
          <a:solidFill>
            <a:srgbClr val="0099CC">
              <a:alpha val="25098"/>
            </a:srgbClr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16396" name="Rectangle 2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16397" name="Rectangle 3"/>
          <p:cNvSpPr>
            <a:spLocks noChangeArrowheads="1"/>
          </p:cNvSpPr>
          <p:nvPr/>
        </p:nvSpPr>
        <p:spPr bwMode="auto">
          <a:xfrm>
            <a:off x="479425" y="908050"/>
            <a:ext cx="2033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Policzmy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6386" name="Object 4"/>
          <p:cNvGraphicFramePr>
            <a:graphicFrameLocks noChangeAspect="1"/>
          </p:cNvGraphicFramePr>
          <p:nvPr/>
        </p:nvGraphicFramePr>
        <p:xfrm>
          <a:off x="603250" y="1471613"/>
          <a:ext cx="7796213" cy="590550"/>
        </p:xfrm>
        <a:graphic>
          <a:graphicData uri="http://schemas.openxmlformats.org/presentationml/2006/ole">
            <p:oleObj spid="_x0000_s16386" name="Równanie" r:id="rId4" imgW="3035160" imgH="228600" progId="Equation.3">
              <p:embed/>
            </p:oleObj>
          </a:graphicData>
        </a:graphic>
      </p:graphicFrame>
      <p:sp>
        <p:nvSpPr>
          <p:cNvPr id="16398" name="Rectangle 6"/>
          <p:cNvSpPr>
            <a:spLocks noChangeArrowheads="1"/>
          </p:cNvSpPr>
          <p:nvPr/>
        </p:nvSpPr>
        <p:spPr bwMode="auto">
          <a:xfrm>
            <a:off x="647700" y="2262188"/>
            <a:ext cx="81962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</a:pPr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zatem wektory własne                             hessianu      są również wektorami własnymi macierzy stanu                    a wartości własne macierzy stanu wynoszą</a:t>
            </a:r>
            <a:r>
              <a:rPr lang="pl-PL" sz="2000">
                <a:solidFill>
                  <a:srgbClr val="FF3300"/>
                </a:solidFill>
                <a:latin typeface="Comic Sans MS" pitchFamily="66" charset="0"/>
              </a:rPr>
              <a:t>                         </a:t>
            </a:r>
            <a:endParaRPr lang="en-GB" sz="2000">
              <a:solidFill>
                <a:srgbClr val="FF3300"/>
              </a:solidFill>
              <a:latin typeface="Comic Sans MS" pitchFamily="66" charset="0"/>
            </a:endParaRPr>
          </a:p>
        </p:txBody>
      </p:sp>
      <p:graphicFrame>
        <p:nvGraphicFramePr>
          <p:cNvPr id="16387" name="Object 7"/>
          <p:cNvGraphicFramePr>
            <a:graphicFrameLocks noChangeAspect="1"/>
          </p:cNvGraphicFramePr>
          <p:nvPr/>
        </p:nvGraphicFramePr>
        <p:xfrm>
          <a:off x="6916738" y="2316163"/>
          <a:ext cx="425450" cy="460375"/>
        </p:xfrm>
        <a:graphic>
          <a:graphicData uri="http://schemas.openxmlformats.org/presentationml/2006/ole">
            <p:oleObj spid="_x0000_s16387" name="Równanie" r:id="rId5" imgW="164880" imgH="177480" progId="Equation.3">
              <p:embed/>
            </p:oleObj>
          </a:graphicData>
        </a:graphic>
      </p:graphicFrame>
      <p:graphicFrame>
        <p:nvGraphicFramePr>
          <p:cNvPr id="16388" name="Object 8"/>
          <p:cNvGraphicFramePr>
            <a:graphicFrameLocks noChangeAspect="1"/>
          </p:cNvGraphicFramePr>
          <p:nvPr/>
        </p:nvGraphicFramePr>
        <p:xfrm>
          <a:off x="3343275" y="2274888"/>
          <a:ext cx="2573338" cy="441325"/>
        </p:xfrm>
        <a:graphic>
          <a:graphicData uri="http://schemas.openxmlformats.org/presentationml/2006/ole">
            <p:oleObj spid="_x0000_s16388" name="Równanie" r:id="rId6" imgW="1333440" imgH="228600" progId="Equation.3">
              <p:embed/>
            </p:oleObj>
          </a:graphicData>
        </a:graphic>
      </p:graphicFrame>
      <p:graphicFrame>
        <p:nvGraphicFramePr>
          <p:cNvPr id="16389" name="Object 9"/>
          <p:cNvGraphicFramePr>
            <a:graphicFrameLocks noChangeAspect="1"/>
          </p:cNvGraphicFramePr>
          <p:nvPr/>
        </p:nvGraphicFramePr>
        <p:xfrm>
          <a:off x="5049838" y="2659063"/>
          <a:ext cx="1241425" cy="468312"/>
        </p:xfrm>
        <a:graphic>
          <a:graphicData uri="http://schemas.openxmlformats.org/presentationml/2006/ole">
            <p:oleObj spid="_x0000_s16389" name="Równanie" r:id="rId7" imgW="507960" imgH="190440" progId="Equation.3">
              <p:embed/>
            </p:oleObj>
          </a:graphicData>
        </a:graphic>
      </p:graphicFrame>
      <p:graphicFrame>
        <p:nvGraphicFramePr>
          <p:cNvPr id="16390" name="Object 10"/>
          <p:cNvGraphicFramePr>
            <a:graphicFrameLocks noChangeAspect="1"/>
          </p:cNvGraphicFramePr>
          <p:nvPr/>
        </p:nvGraphicFramePr>
        <p:xfrm>
          <a:off x="3654425" y="2998788"/>
          <a:ext cx="1231900" cy="481012"/>
        </p:xfrm>
        <a:graphic>
          <a:graphicData uri="http://schemas.openxmlformats.org/presentationml/2006/ole">
            <p:oleObj spid="_x0000_s16390" name="Równanie" r:id="rId8" imgW="583920" imgH="228600" progId="Equation.3">
              <p:embed/>
            </p:oleObj>
          </a:graphicData>
        </a:graphic>
      </p:graphicFrame>
      <p:sp>
        <p:nvSpPr>
          <p:cNvPr id="16399" name="Rectangle 11"/>
          <p:cNvSpPr>
            <a:spLocks noChangeArrowheads="1"/>
          </p:cNvSpPr>
          <p:nvPr/>
        </p:nvSpPr>
        <p:spPr bwMode="auto">
          <a:xfrm>
            <a:off x="469900" y="3652838"/>
            <a:ext cx="6681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Warunek stabilności metody najszybszego spadku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6391" name="Object 12"/>
          <p:cNvGraphicFramePr>
            <a:graphicFrameLocks noChangeAspect="1"/>
          </p:cNvGraphicFramePr>
          <p:nvPr/>
        </p:nvGraphicFramePr>
        <p:xfrm>
          <a:off x="2559050" y="4197350"/>
          <a:ext cx="3529013" cy="633413"/>
        </p:xfrm>
        <a:graphic>
          <a:graphicData uri="http://schemas.openxmlformats.org/presentationml/2006/ole">
            <p:oleObj spid="_x0000_s16391" name="Równanie" r:id="rId9" imgW="1485720" imgH="266400" progId="Equation.3">
              <p:embed/>
            </p:oleObj>
          </a:graphicData>
        </a:graphic>
      </p:graphicFrame>
      <p:sp>
        <p:nvSpPr>
          <p:cNvPr id="16400" name="Rectangle 14"/>
          <p:cNvSpPr>
            <a:spLocks noChangeArrowheads="1"/>
          </p:cNvSpPr>
          <p:nvPr/>
        </p:nvSpPr>
        <p:spPr bwMode="auto">
          <a:xfrm>
            <a:off x="358775" y="5133975"/>
            <a:ext cx="83851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Jeżeli założyć, że forma kwadratowa ma silne minimum, to wszystkie wartości własne hessianu     są dodatnie i wówczas warunek stabilności 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6392" name="Object 15"/>
          <p:cNvGraphicFramePr>
            <a:graphicFrameLocks noChangeAspect="1"/>
          </p:cNvGraphicFramePr>
          <p:nvPr/>
        </p:nvGraphicFramePr>
        <p:xfrm>
          <a:off x="3800475" y="5399088"/>
          <a:ext cx="425450" cy="460375"/>
        </p:xfrm>
        <a:graphic>
          <a:graphicData uri="http://schemas.openxmlformats.org/presentationml/2006/ole">
            <p:oleObj spid="_x0000_s16392" name="Równanie" r:id="rId10" imgW="164880" imgH="177480" progId="Equation.3">
              <p:embed/>
            </p:oleObj>
          </a:graphicData>
        </a:graphic>
      </p:graphicFrame>
      <p:graphicFrame>
        <p:nvGraphicFramePr>
          <p:cNvPr id="16393" name="Object 16"/>
          <p:cNvGraphicFramePr>
            <a:graphicFrameLocks noChangeAspect="1"/>
          </p:cNvGraphicFramePr>
          <p:nvPr/>
        </p:nvGraphicFramePr>
        <p:xfrm>
          <a:off x="3030538" y="5865813"/>
          <a:ext cx="2684462" cy="603250"/>
        </p:xfrm>
        <a:graphic>
          <a:graphicData uri="http://schemas.openxmlformats.org/presentationml/2006/ole">
            <p:oleObj spid="_x0000_s16393" name="Równanie" r:id="rId11" imgW="1130040" imgH="25380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8"/>
          <p:cNvSpPr>
            <a:spLocks noChangeArrowheads="1"/>
          </p:cNvSpPr>
          <p:nvPr/>
        </p:nvSpPr>
        <p:spPr bwMode="auto">
          <a:xfrm>
            <a:off x="1114425" y="1020763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b="1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b="1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1028" name="Rectangle 49"/>
          <p:cNvSpPr>
            <a:spLocks noChangeArrowheads="1"/>
          </p:cNvSpPr>
          <p:nvPr/>
        </p:nvSpPr>
        <p:spPr bwMode="auto">
          <a:xfrm>
            <a:off x="352425" y="1746250"/>
            <a:ext cx="3192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003399"/>
                </a:solidFill>
                <a:latin typeface="Comic Sans MS" pitchFamily="66" charset="0"/>
              </a:rPr>
              <a:t>Rozważamy</a:t>
            </a:r>
            <a:r>
              <a:rPr lang="pl-PL" sz="2000" b="1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 funkcjona</a:t>
            </a:r>
            <a:r>
              <a:rPr lang="pl-PL" sz="2000" b="1">
                <a:solidFill>
                  <a:srgbClr val="003399"/>
                </a:solidFill>
                <a:latin typeface="Comic Sans MS" pitchFamily="66" charset="0"/>
              </a:rPr>
              <a:t>ł</a:t>
            </a:r>
            <a:r>
              <a:rPr lang="pl-PL" sz="2000" b="1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:</a:t>
            </a:r>
            <a:endParaRPr lang="en-GB" sz="2000" b="1">
              <a:solidFill>
                <a:srgbClr val="003399"/>
              </a:solidFill>
              <a:latin typeface="Comic Sans MS" pitchFamily="66" charset="0"/>
            </a:endParaRPr>
          </a:p>
        </p:txBody>
      </p:sp>
      <p:graphicFrame>
        <p:nvGraphicFramePr>
          <p:cNvPr id="1026" name="Object 50"/>
          <p:cNvGraphicFramePr>
            <a:graphicFrameLocks noChangeAspect="1"/>
          </p:cNvGraphicFramePr>
          <p:nvPr/>
        </p:nvGraphicFramePr>
        <p:xfrm>
          <a:off x="2995613" y="2019300"/>
          <a:ext cx="2087562" cy="547688"/>
        </p:xfrm>
        <a:graphic>
          <a:graphicData uri="http://schemas.openxmlformats.org/presentationml/2006/ole">
            <p:oleObj spid="_x0000_s1026" name="Równanie" r:id="rId4" imgW="749160" imgH="203040" progId="Equation.3">
              <p:embed/>
            </p:oleObj>
          </a:graphicData>
        </a:graphic>
      </p:graphicFrame>
      <p:sp>
        <p:nvSpPr>
          <p:cNvPr id="1029" name="Rectangle 51"/>
          <p:cNvSpPr>
            <a:spLocks noChangeArrowheads="1"/>
          </p:cNvSpPr>
          <p:nvPr/>
        </p:nvSpPr>
        <p:spPr bwMode="auto">
          <a:xfrm>
            <a:off x="276225" y="2933700"/>
            <a:ext cx="8534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003399"/>
                </a:solidFill>
                <a:latin typeface="Comic Sans MS" pitchFamily="66" charset="0"/>
              </a:rPr>
              <a:t>Poznaliśmy możliwe podejścia do określania właściwości funkcjonałów jako miar efektywności działania sieci neuronowych związane z ich ekstremami (optimami) </a:t>
            </a:r>
            <a:endParaRPr lang="en-GB" sz="2000" b="1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30" name="Rectangle 53"/>
          <p:cNvSpPr>
            <a:spLocks noChangeArrowheads="1"/>
          </p:cNvSpPr>
          <p:nvPr/>
        </p:nvSpPr>
        <p:spPr bwMode="auto">
          <a:xfrm>
            <a:off x="727075" y="411163"/>
            <a:ext cx="777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Optymalizacja miary efektywności/kryterium jakości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1031" name="Rectangle 54"/>
          <p:cNvSpPr>
            <a:spLocks noChangeArrowheads="1"/>
          </p:cNvSpPr>
          <p:nvPr/>
        </p:nvSpPr>
        <p:spPr bwMode="auto">
          <a:xfrm>
            <a:off x="317500" y="4381500"/>
            <a:ext cx="853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003399"/>
                </a:solidFill>
                <a:latin typeface="Comic Sans MS" pitchFamily="66" charset="0"/>
              </a:rPr>
              <a:t>Omówimy wybrane metody poszukiwania tych optimów, czyli w przypadku sieci neuronowych – poszukiwaniu wartości wag i progów, które minimalizują błąd działania sieci neuronowej w procesie jej uczenia</a:t>
            </a:r>
            <a:endParaRPr lang="en-GB" sz="2000" b="1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AutoShape 7"/>
          <p:cNvSpPr>
            <a:spLocks noChangeArrowheads="1"/>
          </p:cNvSpPr>
          <p:nvPr/>
        </p:nvSpPr>
        <p:spPr bwMode="auto">
          <a:xfrm>
            <a:off x="4745038" y="1179513"/>
            <a:ext cx="1612900" cy="1008062"/>
          </a:xfrm>
          <a:prstGeom prst="roundRect">
            <a:avLst>
              <a:gd name="adj" fmla="val 16667"/>
            </a:avLst>
          </a:prstGeom>
          <a:solidFill>
            <a:srgbClr val="FFCC99">
              <a:alpha val="50195"/>
            </a:srgbClr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17413" name="Rectangle 2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17414" name="Rectangle 3"/>
          <p:cNvSpPr>
            <a:spLocks noChangeArrowheads="1"/>
          </p:cNvSpPr>
          <p:nvPr/>
        </p:nvSpPr>
        <p:spPr bwMode="auto">
          <a:xfrm>
            <a:off x="479425" y="908050"/>
            <a:ext cx="2033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Ostatecznie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7410" name="Object 0"/>
          <p:cNvGraphicFramePr>
            <a:graphicFrameLocks noChangeAspect="1"/>
          </p:cNvGraphicFramePr>
          <p:nvPr/>
        </p:nvGraphicFramePr>
        <p:xfrm>
          <a:off x="2052638" y="1401763"/>
          <a:ext cx="1538287" cy="542925"/>
        </p:xfrm>
        <a:graphic>
          <a:graphicData uri="http://schemas.openxmlformats.org/presentationml/2006/ole">
            <p:oleObj spid="_x0000_s17410" name="Równanie" r:id="rId4" imgW="647640" imgH="228600" progId="Equation.3">
              <p:embed/>
            </p:oleObj>
          </a:graphicData>
        </a:graphic>
      </p:graphicFrame>
      <p:graphicFrame>
        <p:nvGraphicFramePr>
          <p:cNvPr id="17411" name="Object 1"/>
          <p:cNvGraphicFramePr>
            <a:graphicFrameLocks noChangeAspect="1"/>
          </p:cNvGraphicFramePr>
          <p:nvPr/>
        </p:nvGraphicFramePr>
        <p:xfrm>
          <a:off x="4767263" y="1162050"/>
          <a:ext cx="1447800" cy="1025525"/>
        </p:xfrm>
        <a:graphic>
          <a:graphicData uri="http://schemas.openxmlformats.org/presentationml/2006/ole">
            <p:oleObj spid="_x0000_s17411" name="Równanie" r:id="rId5" imgW="609480" imgH="431640" progId="Equation.3">
              <p:embed/>
            </p:oleObj>
          </a:graphicData>
        </a:graphic>
      </p:graphicFrame>
      <p:sp>
        <p:nvSpPr>
          <p:cNvPr id="17415" name="Rectangle 6"/>
          <p:cNvSpPr>
            <a:spLocks noChangeArrowheads="1"/>
          </p:cNvSpPr>
          <p:nvPr/>
        </p:nvSpPr>
        <p:spPr bwMode="auto">
          <a:xfrm>
            <a:off x="3889375" y="1500188"/>
            <a:ext cx="668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lub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317500" y="2520950"/>
            <a:ext cx="84883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Największy stabilny współczynnik szybkości uczenia jest odwrotnie proporcjonalny do największej krzywizny formy kwadratowej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333375" y="3673475"/>
            <a:ext cx="8488363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Krzywizna określa jak szybko zmienia się gradient – jeżeli gradient zmienia się szybko, zbyt długi krok w kierunku ostatnio wyznaczonego gradientu może przemieścić poszukiwania do punktu w którym gradient ma wartość większą co do modułu od ostatnio wyznaczonego ale przeciwny znak, a to prowadzi do powiększania długości kroku z iteracji na iterację, czyli niestabilności algorytmu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3" name="Rectangle 29"/>
          <p:cNvSpPr>
            <a:spLocks noChangeArrowheads="1"/>
          </p:cNvSpPr>
          <p:nvPr/>
        </p:nvSpPr>
        <p:spPr bwMode="auto">
          <a:xfrm>
            <a:off x="696913" y="763588"/>
            <a:ext cx="1931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Przykład 2: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8434" name="Object 44"/>
          <p:cNvGraphicFramePr>
            <a:graphicFrameLocks noChangeAspect="1"/>
          </p:cNvGraphicFramePr>
          <p:nvPr/>
        </p:nvGraphicFramePr>
        <p:xfrm>
          <a:off x="2357438" y="1046163"/>
          <a:ext cx="3849687" cy="560387"/>
        </p:xfrm>
        <a:graphic>
          <a:graphicData uri="http://schemas.openxmlformats.org/presentationml/2006/ole">
            <p:oleObj spid="_x0000_s18434" name="Równanie" r:id="rId4" imgW="1485720" imgH="215640" progId="Equation.3">
              <p:embed/>
            </p:oleObj>
          </a:graphicData>
        </a:graphic>
      </p:graphicFrame>
      <p:graphicFrame>
        <p:nvGraphicFramePr>
          <p:cNvPr id="18435" name="Object 45"/>
          <p:cNvGraphicFramePr>
            <a:graphicFrameLocks noChangeAspect="1"/>
          </p:cNvGraphicFramePr>
          <p:nvPr/>
        </p:nvGraphicFramePr>
        <p:xfrm>
          <a:off x="1100138" y="2085975"/>
          <a:ext cx="1349375" cy="909638"/>
        </p:xfrm>
        <a:graphic>
          <a:graphicData uri="http://schemas.openxmlformats.org/presentationml/2006/ole">
            <p:oleObj spid="_x0000_s18435" name="Równanie" r:id="rId5" imgW="583920" imgH="393480" progId="Equation.3">
              <p:embed/>
            </p:oleObj>
          </a:graphicData>
        </a:graphic>
      </p:graphicFrame>
      <p:graphicFrame>
        <p:nvGraphicFramePr>
          <p:cNvPr id="18436" name="Object 47"/>
          <p:cNvGraphicFramePr>
            <a:graphicFrameLocks noChangeAspect="1"/>
          </p:cNvGraphicFramePr>
          <p:nvPr/>
        </p:nvGraphicFramePr>
        <p:xfrm>
          <a:off x="3605213" y="1719263"/>
          <a:ext cx="4610100" cy="1611312"/>
        </p:xfrm>
        <a:graphic>
          <a:graphicData uri="http://schemas.openxmlformats.org/presentationml/2006/ole">
            <p:oleObj spid="_x0000_s18436" name="Równanie" r:id="rId6" imgW="1993680" imgH="698400" progId="Equation.3">
              <p:embed/>
            </p:oleObj>
          </a:graphicData>
        </a:graphic>
      </p:graphicFrame>
      <p:sp>
        <p:nvSpPr>
          <p:cNvPr id="18444" name="Rectangle 48"/>
          <p:cNvSpPr>
            <a:spLocks noChangeArrowheads="1"/>
          </p:cNvSpPr>
          <p:nvPr/>
        </p:nvSpPr>
        <p:spPr bwMode="auto">
          <a:xfrm>
            <a:off x="614363" y="1719263"/>
            <a:ext cx="271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Punkt początkowy 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8437" name="Object 49"/>
          <p:cNvGraphicFramePr>
            <a:graphicFrameLocks noChangeAspect="1"/>
          </p:cNvGraphicFramePr>
          <p:nvPr/>
        </p:nvGraphicFramePr>
        <p:xfrm>
          <a:off x="2809875" y="1681163"/>
          <a:ext cx="423863" cy="488950"/>
        </p:xfrm>
        <a:graphic>
          <a:graphicData uri="http://schemas.openxmlformats.org/presentationml/2006/ole">
            <p:oleObj spid="_x0000_s18437" name="Równanie" r:id="rId7" imgW="164880" imgH="190440" progId="Equation.3">
              <p:embed/>
            </p:oleObj>
          </a:graphicData>
        </a:graphic>
      </p:graphicFrame>
      <p:sp>
        <p:nvSpPr>
          <p:cNvPr id="18445" name="Rectangle 54"/>
          <p:cNvSpPr>
            <a:spLocks noChangeArrowheads="1"/>
          </p:cNvSpPr>
          <p:nvPr/>
        </p:nvSpPr>
        <p:spPr bwMode="auto">
          <a:xfrm>
            <a:off x="506413" y="3389313"/>
            <a:ext cx="45005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Dla rozważanej formy kwadratowej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8438" name="Object 55"/>
          <p:cNvGraphicFramePr>
            <a:graphicFrameLocks noChangeAspect="1"/>
          </p:cNvGraphicFramePr>
          <p:nvPr/>
        </p:nvGraphicFramePr>
        <p:xfrm>
          <a:off x="611188" y="3748088"/>
          <a:ext cx="3222625" cy="800100"/>
        </p:xfrm>
        <a:graphic>
          <a:graphicData uri="http://schemas.openxmlformats.org/presentationml/2006/ole">
            <p:oleObj spid="_x0000_s18438" name="Równanie" r:id="rId8" imgW="1587240" imgH="393480" progId="Equation.3">
              <p:embed/>
            </p:oleObj>
          </a:graphicData>
        </a:graphic>
      </p:graphicFrame>
      <p:sp>
        <p:nvSpPr>
          <p:cNvPr id="18446" name="Rectangle 56"/>
          <p:cNvSpPr>
            <a:spLocks noChangeArrowheads="1"/>
          </p:cNvSpPr>
          <p:nvPr/>
        </p:nvSpPr>
        <p:spPr bwMode="auto">
          <a:xfrm>
            <a:off x="2005013" y="285750"/>
            <a:ext cx="51895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graphicFrame>
        <p:nvGraphicFramePr>
          <p:cNvPr id="18439" name="Object 57"/>
          <p:cNvGraphicFramePr>
            <a:graphicFrameLocks noChangeAspect="1"/>
          </p:cNvGraphicFramePr>
          <p:nvPr/>
        </p:nvGraphicFramePr>
        <p:xfrm>
          <a:off x="3956050" y="3889375"/>
          <a:ext cx="2474913" cy="2451100"/>
        </p:xfrm>
        <a:graphic>
          <a:graphicData uri="http://schemas.openxmlformats.org/presentationml/2006/ole">
            <p:oleObj spid="_x0000_s18439" name="Równanie" r:id="rId9" imgW="1218960" imgH="1206360" progId="Equation.3">
              <p:embed/>
            </p:oleObj>
          </a:graphicData>
        </a:graphic>
      </p:graphicFrame>
      <p:graphicFrame>
        <p:nvGraphicFramePr>
          <p:cNvPr id="18440" name="Object 58"/>
          <p:cNvGraphicFramePr>
            <a:graphicFrameLocks noChangeAspect="1"/>
          </p:cNvGraphicFramePr>
          <p:nvPr/>
        </p:nvGraphicFramePr>
        <p:xfrm>
          <a:off x="7050088" y="4011613"/>
          <a:ext cx="1470025" cy="928687"/>
        </p:xfrm>
        <a:graphic>
          <a:graphicData uri="http://schemas.openxmlformats.org/presentationml/2006/ole">
            <p:oleObj spid="_x0000_s18440" name="Równanie" r:id="rId10" imgW="723600" imgH="457200" progId="Equation.3">
              <p:embed/>
            </p:oleObj>
          </a:graphicData>
        </a:graphic>
      </p:graphicFrame>
      <p:graphicFrame>
        <p:nvGraphicFramePr>
          <p:cNvPr id="18441" name="Object 59"/>
          <p:cNvGraphicFramePr>
            <a:graphicFrameLocks noChangeAspect="1"/>
          </p:cNvGraphicFramePr>
          <p:nvPr/>
        </p:nvGraphicFramePr>
        <p:xfrm>
          <a:off x="6597650" y="5216525"/>
          <a:ext cx="979488" cy="928688"/>
        </p:xfrm>
        <a:graphic>
          <a:graphicData uri="http://schemas.openxmlformats.org/presentationml/2006/ole">
            <p:oleObj spid="_x0000_s18441" name="Równanie" r:id="rId11" imgW="482400" imgH="457200" progId="Equation.3">
              <p:embed/>
            </p:oleObj>
          </a:graphicData>
        </a:graphic>
      </p:graphicFrame>
      <p:graphicFrame>
        <p:nvGraphicFramePr>
          <p:cNvPr id="18442" name="Object 60"/>
          <p:cNvGraphicFramePr>
            <a:graphicFrameLocks noChangeAspect="1"/>
          </p:cNvGraphicFramePr>
          <p:nvPr/>
        </p:nvGraphicFramePr>
        <p:xfrm>
          <a:off x="7891463" y="5449888"/>
          <a:ext cx="695325" cy="361950"/>
        </p:xfrm>
        <a:graphic>
          <a:graphicData uri="http://schemas.openxmlformats.org/presentationml/2006/ole">
            <p:oleObj spid="_x0000_s18442" name="Równanie" r:id="rId12" imgW="342720" imgH="17748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8" name="Rectangle 11"/>
          <p:cNvSpPr>
            <a:spLocks noChangeArrowheads="1"/>
          </p:cNvSpPr>
          <p:nvPr/>
        </p:nvSpPr>
        <p:spPr bwMode="auto">
          <a:xfrm>
            <a:off x="2005013" y="285750"/>
            <a:ext cx="51895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graphicFrame>
        <p:nvGraphicFramePr>
          <p:cNvPr id="19458" name="Object 13"/>
          <p:cNvGraphicFramePr>
            <a:graphicFrameLocks noChangeAspect="1"/>
          </p:cNvGraphicFramePr>
          <p:nvPr/>
        </p:nvGraphicFramePr>
        <p:xfrm>
          <a:off x="704850" y="1046163"/>
          <a:ext cx="1985963" cy="438150"/>
        </p:xfrm>
        <a:graphic>
          <a:graphicData uri="http://schemas.openxmlformats.org/presentationml/2006/ole">
            <p:oleObj spid="_x0000_s19458" name="Równanie" r:id="rId4" imgW="977760" imgH="215640" progId="Equation.3">
              <p:embed/>
            </p:oleObj>
          </a:graphicData>
        </a:graphic>
      </p:graphicFrame>
      <p:graphicFrame>
        <p:nvGraphicFramePr>
          <p:cNvPr id="19459" name="Object 14"/>
          <p:cNvGraphicFramePr>
            <a:graphicFrameLocks noChangeAspect="1"/>
          </p:cNvGraphicFramePr>
          <p:nvPr/>
        </p:nvGraphicFramePr>
        <p:xfrm>
          <a:off x="3138488" y="803275"/>
          <a:ext cx="2759075" cy="928688"/>
        </p:xfrm>
        <a:graphic>
          <a:graphicData uri="http://schemas.openxmlformats.org/presentationml/2006/ole">
            <p:oleObj spid="_x0000_s19459" name="Równanie" r:id="rId5" imgW="1358640" imgH="457200" progId="Equation.3">
              <p:embed/>
            </p:oleObj>
          </a:graphicData>
        </a:graphic>
      </p:graphicFrame>
      <p:graphicFrame>
        <p:nvGraphicFramePr>
          <p:cNvPr id="19460" name="Object 15"/>
          <p:cNvGraphicFramePr>
            <a:graphicFrameLocks noChangeAspect="1"/>
          </p:cNvGraphicFramePr>
          <p:nvPr/>
        </p:nvGraphicFramePr>
        <p:xfrm>
          <a:off x="6591300" y="795338"/>
          <a:ext cx="1392238" cy="928687"/>
        </p:xfrm>
        <a:graphic>
          <a:graphicData uri="http://schemas.openxmlformats.org/presentationml/2006/ole">
            <p:oleObj spid="_x0000_s19460" name="Równanie" r:id="rId6" imgW="685800" imgH="457200" progId="Equation.3">
              <p:embed/>
            </p:oleObj>
          </a:graphicData>
        </a:graphic>
      </p:graphicFrame>
      <p:graphicFrame>
        <p:nvGraphicFramePr>
          <p:cNvPr id="19461" name="Object 16"/>
          <p:cNvGraphicFramePr>
            <a:graphicFrameLocks noChangeAspect="1"/>
          </p:cNvGraphicFramePr>
          <p:nvPr/>
        </p:nvGraphicFramePr>
        <p:xfrm>
          <a:off x="993775" y="2363788"/>
          <a:ext cx="1212850" cy="385762"/>
        </p:xfrm>
        <a:graphic>
          <a:graphicData uri="http://schemas.openxmlformats.org/presentationml/2006/ole">
            <p:oleObj spid="_x0000_s19461" name="Równanie" r:id="rId7" imgW="596880" imgH="190440" progId="Equation.3">
              <p:embed/>
            </p:oleObj>
          </a:graphicData>
        </a:graphic>
      </p:graphicFrame>
      <p:graphicFrame>
        <p:nvGraphicFramePr>
          <p:cNvPr id="19462" name="Object 17"/>
          <p:cNvGraphicFramePr>
            <a:graphicFrameLocks noChangeAspect="1"/>
          </p:cNvGraphicFramePr>
          <p:nvPr/>
        </p:nvGraphicFramePr>
        <p:xfrm>
          <a:off x="2649538" y="2062163"/>
          <a:ext cx="2784475" cy="981075"/>
        </p:xfrm>
        <a:graphic>
          <a:graphicData uri="http://schemas.openxmlformats.org/presentationml/2006/ole">
            <p:oleObj spid="_x0000_s19462" name="Równanie" r:id="rId8" imgW="1371600" imgH="482400" progId="Equation.3">
              <p:embed/>
            </p:oleObj>
          </a:graphicData>
        </a:graphic>
      </p:graphicFrame>
      <p:graphicFrame>
        <p:nvGraphicFramePr>
          <p:cNvPr id="19463" name="Object 18"/>
          <p:cNvGraphicFramePr>
            <a:graphicFrameLocks noChangeAspect="1"/>
          </p:cNvGraphicFramePr>
          <p:nvPr/>
        </p:nvGraphicFramePr>
        <p:xfrm>
          <a:off x="6045200" y="2066925"/>
          <a:ext cx="1789113" cy="906463"/>
        </p:xfrm>
        <a:graphic>
          <a:graphicData uri="http://schemas.openxmlformats.org/presentationml/2006/ole">
            <p:oleObj spid="_x0000_s19463" name="Równanie" r:id="rId9" imgW="774360" imgH="393480" progId="Equation.3">
              <p:embed/>
            </p:oleObj>
          </a:graphicData>
        </a:graphic>
      </p:graphicFrame>
      <p:graphicFrame>
        <p:nvGraphicFramePr>
          <p:cNvPr id="19464" name="Object 19"/>
          <p:cNvGraphicFramePr>
            <a:graphicFrameLocks noChangeAspect="1"/>
          </p:cNvGraphicFramePr>
          <p:nvPr/>
        </p:nvGraphicFramePr>
        <p:xfrm>
          <a:off x="1025525" y="3949700"/>
          <a:ext cx="1263650" cy="385763"/>
        </p:xfrm>
        <a:graphic>
          <a:graphicData uri="http://schemas.openxmlformats.org/presentationml/2006/ole">
            <p:oleObj spid="_x0000_s19464" name="Równanie" r:id="rId10" imgW="622080" imgH="190440" progId="Equation.3">
              <p:embed/>
            </p:oleObj>
          </a:graphicData>
        </a:graphic>
      </p:graphicFrame>
      <p:graphicFrame>
        <p:nvGraphicFramePr>
          <p:cNvPr id="19465" name="Object 20"/>
          <p:cNvGraphicFramePr>
            <a:graphicFrameLocks noChangeAspect="1"/>
          </p:cNvGraphicFramePr>
          <p:nvPr/>
        </p:nvGraphicFramePr>
        <p:xfrm>
          <a:off x="2900363" y="3711575"/>
          <a:ext cx="2397125" cy="852488"/>
        </p:xfrm>
        <a:graphic>
          <a:graphicData uri="http://schemas.openxmlformats.org/presentationml/2006/ole">
            <p:oleObj spid="_x0000_s19465" name="Równanie" r:id="rId11" imgW="1180800" imgH="419040" progId="Equation.3">
              <p:embed/>
            </p:oleObj>
          </a:graphicData>
        </a:graphic>
      </p:graphicFrame>
      <p:graphicFrame>
        <p:nvGraphicFramePr>
          <p:cNvPr id="19466" name="Object 21"/>
          <p:cNvGraphicFramePr>
            <a:graphicFrameLocks noChangeAspect="1"/>
          </p:cNvGraphicFramePr>
          <p:nvPr/>
        </p:nvGraphicFramePr>
        <p:xfrm>
          <a:off x="6102350" y="3652838"/>
          <a:ext cx="1789113" cy="906462"/>
        </p:xfrm>
        <a:graphic>
          <a:graphicData uri="http://schemas.openxmlformats.org/presentationml/2006/ole">
            <p:oleObj spid="_x0000_s19466" name="Równanie" r:id="rId12" imgW="774360" imgH="393480" progId="Equation.3">
              <p:embed/>
            </p:oleObj>
          </a:graphicData>
        </a:graphic>
      </p:graphicFrame>
      <p:graphicFrame>
        <p:nvGraphicFramePr>
          <p:cNvPr id="19467" name="Object 23"/>
          <p:cNvGraphicFramePr>
            <a:graphicFrameLocks noChangeAspect="1"/>
          </p:cNvGraphicFramePr>
          <p:nvPr/>
        </p:nvGraphicFramePr>
        <p:xfrm>
          <a:off x="2584450" y="4984750"/>
          <a:ext cx="3346450" cy="1023938"/>
        </p:xfrm>
        <a:graphic>
          <a:graphicData uri="http://schemas.openxmlformats.org/presentationml/2006/ole">
            <p:oleObj spid="_x0000_s19467" name="Równanie" r:id="rId13" imgW="1244520" imgH="38088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ChangeArrowheads="1"/>
          </p:cNvSpPr>
          <p:nvPr/>
        </p:nvSpPr>
        <p:spPr bwMode="auto">
          <a:xfrm>
            <a:off x="2005013" y="285750"/>
            <a:ext cx="51895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graphicFrame>
        <p:nvGraphicFramePr>
          <p:cNvPr id="20482" name="Object 3"/>
          <p:cNvGraphicFramePr>
            <a:graphicFrameLocks noChangeAspect="1"/>
          </p:cNvGraphicFramePr>
          <p:nvPr/>
        </p:nvGraphicFramePr>
        <p:xfrm>
          <a:off x="2735263" y="741363"/>
          <a:ext cx="3346450" cy="1023937"/>
        </p:xfrm>
        <a:graphic>
          <a:graphicData uri="http://schemas.openxmlformats.org/presentationml/2006/ole">
            <p:oleObj spid="_x0000_s20482" name="Równanie" r:id="rId4" imgW="1244520" imgH="380880" progId="Equation.3">
              <p:embed/>
            </p:oleObj>
          </a:graphicData>
        </a:graphic>
      </p:graphicFrame>
      <p:pic>
        <p:nvPicPr>
          <p:cNvPr id="20486" name="Picture 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7850" y="2554288"/>
            <a:ext cx="3581400" cy="3619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0487" name="Picture 5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13325" y="2541588"/>
            <a:ext cx="3581400" cy="3619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aphicFrame>
        <p:nvGraphicFramePr>
          <p:cNvPr id="20483" name="Object 6"/>
          <p:cNvGraphicFramePr>
            <a:graphicFrameLocks noChangeAspect="1"/>
          </p:cNvGraphicFramePr>
          <p:nvPr/>
        </p:nvGraphicFramePr>
        <p:xfrm>
          <a:off x="1758950" y="2055813"/>
          <a:ext cx="1517650" cy="466725"/>
        </p:xfrm>
        <a:graphic>
          <a:graphicData uri="http://schemas.openxmlformats.org/presentationml/2006/ole">
            <p:oleObj spid="_x0000_s20483" name="Równanie" r:id="rId7" imgW="495000" imgH="152280" progId="Equation.3">
              <p:embed/>
            </p:oleObj>
          </a:graphicData>
        </a:graphic>
      </p:graphicFrame>
      <p:graphicFrame>
        <p:nvGraphicFramePr>
          <p:cNvPr id="20484" name="Object 7"/>
          <p:cNvGraphicFramePr>
            <a:graphicFrameLocks noChangeAspect="1"/>
          </p:cNvGraphicFramePr>
          <p:nvPr/>
        </p:nvGraphicFramePr>
        <p:xfrm>
          <a:off x="6311900" y="2084388"/>
          <a:ext cx="1479550" cy="466725"/>
        </p:xfrm>
        <a:graphic>
          <a:graphicData uri="http://schemas.openxmlformats.org/presentationml/2006/ole">
            <p:oleObj spid="_x0000_s20484" name="Równanie" r:id="rId8" imgW="482400" imgH="15228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452438" y="857250"/>
            <a:ext cx="8216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Dla znalezienia minimum funkcjonału będziemy korzystali z metod iteracyjnych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454025" y="1747838"/>
            <a:ext cx="8216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Postępowanie w metodach iteracyjnych można streścić w następujących punktach: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grpSp>
        <p:nvGrpSpPr>
          <p:cNvPr id="2060" name="Group 14"/>
          <p:cNvGrpSpPr>
            <a:grpSpLocks/>
          </p:cNvGrpSpPr>
          <p:nvPr/>
        </p:nvGrpSpPr>
        <p:grpSpPr bwMode="auto">
          <a:xfrm>
            <a:off x="492125" y="2463800"/>
            <a:ext cx="8216900" cy="498475"/>
            <a:chOff x="310" y="1552"/>
            <a:chExt cx="5176" cy="314"/>
          </a:xfrm>
        </p:grpSpPr>
        <p:sp>
          <p:nvSpPr>
            <p:cNvPr id="2068" name="Rectangle 12"/>
            <p:cNvSpPr>
              <a:spLocks noChangeArrowheads="1"/>
            </p:cNvSpPr>
            <p:nvPr/>
          </p:nvSpPr>
          <p:spPr bwMode="auto">
            <a:xfrm>
              <a:off x="310" y="1575"/>
              <a:ext cx="51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 b="1">
                  <a:solidFill>
                    <a:srgbClr val="17048A"/>
                  </a:solidFill>
                  <a:latin typeface="Comic Sans MS" pitchFamily="66" charset="0"/>
                </a:rPr>
                <a:t>1. proces poszukiwania rozpoczynamy w pewnym punkcie</a:t>
              </a:r>
              <a:endParaRPr lang="en-GB" sz="2000" b="1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2056" name="Object 13"/>
            <p:cNvGraphicFramePr>
              <a:graphicFrameLocks noChangeAspect="1"/>
            </p:cNvGraphicFramePr>
            <p:nvPr/>
          </p:nvGraphicFramePr>
          <p:xfrm>
            <a:off x="4738" y="1552"/>
            <a:ext cx="262" cy="314"/>
          </p:xfrm>
          <a:graphic>
            <a:graphicData uri="http://schemas.openxmlformats.org/presentationml/2006/ole">
              <p:oleObj spid="_x0000_s2056" name="Równanie" r:id="rId4" imgW="190440" imgH="228600" progId="Equation.3">
                <p:embed/>
              </p:oleObj>
            </a:graphicData>
          </a:graphic>
        </p:graphicFrame>
      </p:grpSp>
      <p:sp>
        <p:nvSpPr>
          <p:cNvPr id="2061" name="Rectangle 15"/>
          <p:cNvSpPr>
            <a:spLocks noChangeArrowheads="1"/>
          </p:cNvSpPr>
          <p:nvPr/>
        </p:nvSpPr>
        <p:spPr bwMode="auto">
          <a:xfrm>
            <a:off x="517525" y="3025775"/>
            <a:ext cx="821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2. poruszamy się od punktu do punktu zgodnie z ogólną formułą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2062" name="Rectangle 17"/>
          <p:cNvSpPr>
            <a:spLocks noChangeArrowheads="1"/>
          </p:cNvSpPr>
          <p:nvPr/>
        </p:nvSpPr>
        <p:spPr bwMode="auto">
          <a:xfrm>
            <a:off x="255588" y="4138613"/>
            <a:ext cx="70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lub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grpSp>
        <p:nvGrpSpPr>
          <p:cNvPr id="2063" name="Group 25"/>
          <p:cNvGrpSpPr>
            <a:grpSpLocks/>
          </p:cNvGrpSpPr>
          <p:nvPr/>
        </p:nvGrpSpPr>
        <p:grpSpPr bwMode="auto">
          <a:xfrm>
            <a:off x="596900" y="5708650"/>
            <a:ext cx="8180388" cy="784225"/>
            <a:chOff x="376" y="3596"/>
            <a:chExt cx="5153" cy="494"/>
          </a:xfrm>
        </p:grpSpPr>
        <p:sp>
          <p:nvSpPr>
            <p:cNvPr id="2067" name="Rectangle 21"/>
            <p:cNvSpPr>
              <a:spLocks noChangeArrowheads="1"/>
            </p:cNvSpPr>
            <p:nvPr/>
          </p:nvSpPr>
          <p:spPr bwMode="auto">
            <a:xfrm>
              <a:off x="376" y="3611"/>
              <a:ext cx="5153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 b="1">
                  <a:solidFill>
                    <a:srgbClr val="17048A"/>
                  </a:solidFill>
                  <a:latin typeface="Comic Sans MS" pitchFamily="66" charset="0"/>
                </a:rPr>
                <a:t>gdzie, wektor      określa kierunek poszukiwania, a dodatni skalar       określa długość kroku wykonywanego w kierunku </a:t>
              </a:r>
              <a:endParaRPr lang="en-GB" sz="2000" b="1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2053" name="Object 22"/>
            <p:cNvGraphicFramePr>
              <a:graphicFrameLocks noChangeAspect="1"/>
            </p:cNvGraphicFramePr>
            <p:nvPr/>
          </p:nvGraphicFramePr>
          <p:xfrm>
            <a:off x="1688" y="3596"/>
            <a:ext cx="259" cy="311"/>
          </p:xfrm>
          <a:graphic>
            <a:graphicData uri="http://schemas.openxmlformats.org/presentationml/2006/ole">
              <p:oleObj spid="_x0000_s2053" name="Równanie" r:id="rId5" imgW="190440" imgH="228600" progId="Equation.3">
                <p:embed/>
              </p:oleObj>
            </a:graphicData>
          </a:graphic>
        </p:graphicFrame>
        <p:graphicFrame>
          <p:nvGraphicFramePr>
            <p:cNvPr id="2054" name="Object 23"/>
            <p:cNvGraphicFramePr>
              <a:graphicFrameLocks noChangeAspect="1"/>
            </p:cNvGraphicFramePr>
            <p:nvPr/>
          </p:nvGraphicFramePr>
          <p:xfrm>
            <a:off x="954" y="3779"/>
            <a:ext cx="277" cy="311"/>
          </p:xfrm>
          <a:graphic>
            <a:graphicData uri="http://schemas.openxmlformats.org/presentationml/2006/ole">
              <p:oleObj spid="_x0000_s2054" name="Równanie" r:id="rId6" imgW="203040" imgH="228600" progId="Equation.3">
                <p:embed/>
              </p:oleObj>
            </a:graphicData>
          </a:graphic>
        </p:graphicFrame>
        <p:graphicFrame>
          <p:nvGraphicFramePr>
            <p:cNvPr id="2055" name="Object 24"/>
            <p:cNvGraphicFramePr>
              <a:graphicFrameLocks noChangeAspect="1"/>
            </p:cNvGraphicFramePr>
            <p:nvPr/>
          </p:nvGraphicFramePr>
          <p:xfrm>
            <a:off x="5083" y="3778"/>
            <a:ext cx="259" cy="311"/>
          </p:xfrm>
          <a:graphic>
            <a:graphicData uri="http://schemas.openxmlformats.org/presentationml/2006/ole">
              <p:oleObj spid="_x0000_s2055" name="Równanie" r:id="rId7" imgW="190440" imgH="228600" progId="Equation.3">
                <p:embed/>
              </p:oleObj>
            </a:graphicData>
          </a:graphic>
        </p:graphicFrame>
      </p:grpSp>
      <p:graphicFrame>
        <p:nvGraphicFramePr>
          <p:cNvPr id="2050" name="Object 27"/>
          <p:cNvGraphicFramePr>
            <a:graphicFrameLocks noChangeAspect="1"/>
          </p:cNvGraphicFramePr>
          <p:nvPr/>
        </p:nvGraphicFramePr>
        <p:xfrm>
          <a:off x="5672138" y="3563938"/>
          <a:ext cx="3209925" cy="1981200"/>
        </p:xfrm>
        <a:graphic>
          <a:graphicData uri="http://schemas.openxmlformats.org/presentationml/2006/ole">
            <p:oleObj spid="_x0000_s2050" name="Obraz" r:id="rId8" imgW="3209760" imgH="1981080" progId="Word.Picture.8">
              <p:embed/>
            </p:oleObj>
          </a:graphicData>
        </a:graphic>
      </p:graphicFrame>
      <p:grpSp>
        <p:nvGrpSpPr>
          <p:cNvPr id="2064" name="Group 28"/>
          <p:cNvGrpSpPr>
            <a:grpSpLocks/>
          </p:cNvGrpSpPr>
          <p:nvPr/>
        </p:nvGrpSpPr>
        <p:grpSpPr bwMode="auto">
          <a:xfrm>
            <a:off x="914400" y="3627438"/>
            <a:ext cx="4495800" cy="2141537"/>
            <a:chOff x="758" y="2208"/>
            <a:chExt cx="2832" cy="1349"/>
          </a:xfrm>
        </p:grpSpPr>
        <p:sp>
          <p:nvSpPr>
            <p:cNvPr id="2066" name="AutoShape 19"/>
            <p:cNvSpPr>
              <a:spLocks noChangeArrowheads="1"/>
            </p:cNvSpPr>
            <p:nvPr/>
          </p:nvSpPr>
          <p:spPr bwMode="auto">
            <a:xfrm>
              <a:off x="758" y="2208"/>
              <a:ext cx="2832" cy="1349"/>
            </a:xfrm>
            <a:prstGeom prst="roundRect">
              <a:avLst>
                <a:gd name="adj" fmla="val 16667"/>
              </a:avLst>
            </a:prstGeom>
            <a:solidFill>
              <a:srgbClr val="0099CC">
                <a:alpha val="34901"/>
              </a:srgbClr>
            </a:solidFill>
            <a:ln w="9525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l-PL"/>
            </a:p>
          </p:txBody>
        </p:sp>
        <p:graphicFrame>
          <p:nvGraphicFramePr>
            <p:cNvPr id="2051" name="Object 16"/>
            <p:cNvGraphicFramePr>
              <a:graphicFrameLocks noChangeAspect="1"/>
            </p:cNvGraphicFramePr>
            <p:nvPr/>
          </p:nvGraphicFramePr>
          <p:xfrm>
            <a:off x="1317" y="2291"/>
            <a:ext cx="1867" cy="405"/>
          </p:xfrm>
          <a:graphic>
            <a:graphicData uri="http://schemas.openxmlformats.org/presentationml/2006/ole">
              <p:oleObj spid="_x0000_s2051" name="Równanie" r:id="rId9" imgW="1054080" imgH="228600" progId="Equation.3">
                <p:embed/>
              </p:oleObj>
            </a:graphicData>
          </a:graphic>
        </p:graphicFrame>
        <p:graphicFrame>
          <p:nvGraphicFramePr>
            <p:cNvPr id="2052" name="Object 18"/>
            <p:cNvGraphicFramePr>
              <a:graphicFrameLocks noChangeAspect="1"/>
            </p:cNvGraphicFramePr>
            <p:nvPr/>
          </p:nvGraphicFramePr>
          <p:xfrm>
            <a:off x="813" y="2940"/>
            <a:ext cx="2722" cy="405"/>
          </p:xfrm>
          <a:graphic>
            <a:graphicData uri="http://schemas.openxmlformats.org/presentationml/2006/ole">
              <p:oleObj spid="_x0000_s2052" name="Równanie" r:id="rId10" imgW="1536480" imgH="228600" progId="Equation.3">
                <p:embed/>
              </p:oleObj>
            </a:graphicData>
          </a:graphic>
        </p:graphicFrame>
      </p:grpSp>
      <p:sp>
        <p:nvSpPr>
          <p:cNvPr id="2065" name="Text Box 29"/>
          <p:cNvSpPr txBox="1">
            <a:spLocks noChangeArrowheads="1"/>
          </p:cNvSpPr>
          <p:nvPr/>
        </p:nvSpPr>
        <p:spPr bwMode="auto">
          <a:xfrm>
            <a:off x="4560888" y="3189288"/>
            <a:ext cx="641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3200">
                <a:solidFill>
                  <a:srgbClr val="17048A"/>
                </a:solidFill>
                <a:sym typeface="Symbol" pitchFamily="18" charset="2"/>
              </a:rPr>
              <a:t></a:t>
            </a:r>
            <a:endParaRPr lang="pl-PL" sz="3200">
              <a:solidFill>
                <a:srgbClr val="17048A"/>
              </a:solidFill>
            </a:endParaRPr>
          </a:p>
        </p:txBody>
      </p:sp>
    </p:spTree>
  </p:cSld>
  <p:clrMapOvr>
    <a:masterClrMapping/>
  </p:clrMapOvr>
  <p:transition>
    <p:pull dir="r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3078" name="Rectangle 3"/>
          <p:cNvSpPr>
            <a:spLocks noChangeArrowheads="1"/>
          </p:cNvSpPr>
          <p:nvPr/>
        </p:nvSpPr>
        <p:spPr bwMode="auto">
          <a:xfrm>
            <a:off x="457200" y="771525"/>
            <a:ext cx="5737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Ogólny podział metod poszukiwania optimum: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grpSp>
        <p:nvGrpSpPr>
          <p:cNvPr id="3079" name="Group 6"/>
          <p:cNvGrpSpPr>
            <a:grpSpLocks/>
          </p:cNvGrpSpPr>
          <p:nvPr/>
        </p:nvGrpSpPr>
        <p:grpSpPr bwMode="auto">
          <a:xfrm>
            <a:off x="265113" y="1620838"/>
            <a:ext cx="8543925" cy="1006475"/>
            <a:chOff x="185" y="841"/>
            <a:chExt cx="5382" cy="634"/>
          </a:xfrm>
        </p:grpSpPr>
        <p:sp>
          <p:nvSpPr>
            <p:cNvPr id="3084" name="Rectangle 4"/>
            <p:cNvSpPr>
              <a:spLocks noChangeArrowheads="1"/>
            </p:cNvSpPr>
            <p:nvPr/>
          </p:nvSpPr>
          <p:spPr bwMode="auto">
            <a:xfrm>
              <a:off x="185" y="841"/>
              <a:ext cx="5382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76238" indent="-376238" algn="just"/>
              <a:r>
                <a:rPr lang="pl-PL" sz="2000" b="1">
                  <a:solidFill>
                    <a:srgbClr val="17048A"/>
                  </a:solidFill>
                  <a:latin typeface="Comic Sans MS" pitchFamily="66" charset="0"/>
                </a:rPr>
                <a:t>1. metody poszukiwania bezpośredniego – do poszukiwania optimum wykorzystuje się tylko znajomość wartości funkcjonału     w określonych punktach</a:t>
              </a:r>
              <a:endParaRPr lang="en-GB" sz="2000" b="1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3076" name="Object 2"/>
            <p:cNvGraphicFramePr>
              <a:graphicFrameLocks noChangeAspect="1"/>
            </p:cNvGraphicFramePr>
            <p:nvPr/>
          </p:nvGraphicFramePr>
          <p:xfrm>
            <a:off x="4901" y="1027"/>
            <a:ext cx="433" cy="272"/>
          </p:xfrm>
          <a:graphic>
            <a:graphicData uri="http://schemas.openxmlformats.org/presentationml/2006/ole">
              <p:oleObj spid="_x0000_s3076" name="Równanie" r:id="rId4" imgW="342720" imgH="215640" progId="Equation.3">
                <p:embed/>
              </p:oleObj>
            </a:graphicData>
          </a:graphic>
        </p:graphicFrame>
      </p:grpSp>
      <p:grpSp>
        <p:nvGrpSpPr>
          <p:cNvPr id="3080" name="Group 12"/>
          <p:cNvGrpSpPr>
            <a:grpSpLocks/>
          </p:cNvGrpSpPr>
          <p:nvPr/>
        </p:nvGrpSpPr>
        <p:grpSpPr bwMode="auto">
          <a:xfrm>
            <a:off x="268288" y="2787650"/>
            <a:ext cx="8543925" cy="1323975"/>
            <a:chOff x="187" y="1576"/>
            <a:chExt cx="5382" cy="834"/>
          </a:xfrm>
        </p:grpSpPr>
        <p:sp>
          <p:nvSpPr>
            <p:cNvPr id="3083" name="Rectangle 8"/>
            <p:cNvSpPr>
              <a:spLocks noChangeArrowheads="1"/>
            </p:cNvSpPr>
            <p:nvPr/>
          </p:nvSpPr>
          <p:spPr bwMode="auto">
            <a:xfrm>
              <a:off x="187" y="1576"/>
              <a:ext cx="5382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76238" indent="-376238" algn="just"/>
              <a:r>
                <a:rPr lang="pl-PL" sz="2000" b="1">
                  <a:solidFill>
                    <a:srgbClr val="17048A"/>
                  </a:solidFill>
                  <a:latin typeface="Comic Sans MS" pitchFamily="66" charset="0"/>
                </a:rPr>
                <a:t>2. metody pierwszego rzędu (gradientowe) – do poszukiwania optimum wykorzystuje się znajomość wartości pierwszych pochodnych funkcjonału       w określonych punktach (wartości gradientu) </a:t>
              </a:r>
              <a:endParaRPr lang="en-GB" sz="2000" b="1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3075" name="Object 1"/>
            <p:cNvGraphicFramePr>
              <a:graphicFrameLocks noChangeAspect="1"/>
            </p:cNvGraphicFramePr>
            <p:nvPr/>
          </p:nvGraphicFramePr>
          <p:xfrm>
            <a:off x="2371" y="1947"/>
            <a:ext cx="433" cy="272"/>
          </p:xfrm>
          <a:graphic>
            <a:graphicData uri="http://schemas.openxmlformats.org/presentationml/2006/ole">
              <p:oleObj spid="_x0000_s3075" name="Równanie" r:id="rId5" imgW="342720" imgH="215640" progId="Equation.3">
                <p:embed/>
              </p:oleObj>
            </a:graphicData>
          </a:graphic>
        </p:graphicFrame>
      </p:grpSp>
      <p:grpSp>
        <p:nvGrpSpPr>
          <p:cNvPr id="3081" name="Group 13"/>
          <p:cNvGrpSpPr>
            <a:grpSpLocks/>
          </p:cNvGrpSpPr>
          <p:nvPr/>
        </p:nvGrpSpPr>
        <p:grpSpPr bwMode="auto">
          <a:xfrm>
            <a:off x="244475" y="4414838"/>
            <a:ext cx="8543925" cy="1616075"/>
            <a:chOff x="154" y="2781"/>
            <a:chExt cx="5382" cy="1018"/>
          </a:xfrm>
        </p:grpSpPr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154" y="2781"/>
              <a:ext cx="5382" cy="10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76238" indent="-376238" algn="just"/>
              <a:r>
                <a:rPr lang="pl-PL" sz="2000" b="1">
                  <a:solidFill>
                    <a:srgbClr val="17048A"/>
                  </a:solidFill>
                  <a:latin typeface="Comic Sans MS" pitchFamily="66" charset="0"/>
                </a:rPr>
                <a:t>3. metody drugiego rzędu – do poszukiwania optimum wykorzystuje się oprócz znajomości wartości pierwszych pochodnych funkcjonału       w określonych punktach (wartości gradientu), również wartości drugich pochodnych (wartości hessianu) tego funkcjonału w tych punktach</a:t>
              </a:r>
              <a:endParaRPr lang="en-GB" sz="2000" b="1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3074" name="Object 0"/>
            <p:cNvGraphicFramePr>
              <a:graphicFrameLocks noChangeAspect="1"/>
            </p:cNvGraphicFramePr>
            <p:nvPr/>
          </p:nvGraphicFramePr>
          <p:xfrm>
            <a:off x="1358" y="3160"/>
            <a:ext cx="433" cy="272"/>
          </p:xfrm>
          <a:graphic>
            <a:graphicData uri="http://schemas.openxmlformats.org/presentationml/2006/ole">
              <p:oleObj spid="_x0000_s3074" name="Równanie" r:id="rId6" imgW="342720" imgH="215640" progId="Equation.3">
                <p:embed/>
              </p:oleObj>
            </a:graphicData>
          </a:graphic>
        </p:graphicFrame>
      </p:grpSp>
    </p:spTree>
  </p:cSld>
  <p:clrMapOvr>
    <a:masterClrMapping/>
  </p:clrMapOvr>
  <p:transition>
    <p:pull dir="r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AutoShape 16"/>
          <p:cNvSpPr>
            <a:spLocks noChangeArrowheads="1"/>
          </p:cNvSpPr>
          <p:nvPr/>
        </p:nvSpPr>
        <p:spPr bwMode="auto">
          <a:xfrm>
            <a:off x="341313" y="3808413"/>
            <a:ext cx="8447087" cy="858837"/>
          </a:xfrm>
          <a:prstGeom prst="roundRect">
            <a:avLst>
              <a:gd name="adj" fmla="val 16667"/>
            </a:avLst>
          </a:prstGeom>
          <a:solidFill>
            <a:srgbClr val="0099CC">
              <a:alpha val="34901"/>
            </a:srgbClr>
          </a:solidFill>
          <a:ln w="9525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4106" name="Rectangle 2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4107" name="Rectangle 3"/>
          <p:cNvSpPr>
            <a:spLocks noChangeArrowheads="1"/>
          </p:cNvSpPr>
          <p:nvPr/>
        </p:nvSpPr>
        <p:spPr bwMode="auto">
          <a:xfrm>
            <a:off x="457200" y="771525"/>
            <a:ext cx="5735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Metoda gradientowa – najszybszego spadku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4108" name="Rectangle 4"/>
          <p:cNvSpPr>
            <a:spLocks noChangeArrowheads="1"/>
          </p:cNvSpPr>
          <p:nvPr/>
        </p:nvSpPr>
        <p:spPr bwMode="auto">
          <a:xfrm>
            <a:off x="431800" y="1263650"/>
            <a:ext cx="8396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Wykorzystując (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  <a:sym typeface="Symbol" pitchFamily="18" charset="2"/>
              </a:rPr>
              <a:t>)  w zbliżaniu się do punktu optimum (minimum), chcielibyśmy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2667000" y="1939925"/>
          <a:ext cx="2806700" cy="601663"/>
        </p:xfrm>
        <a:graphic>
          <a:graphicData uri="http://schemas.openxmlformats.org/presentationml/2006/ole">
            <p:oleObj spid="_x0000_s4098" name="Równanie" r:id="rId4" imgW="888840" imgH="190440" progId="Equation.3">
              <p:embed/>
            </p:oleObj>
          </a:graphicData>
        </a:graphic>
      </p:graphicFrame>
      <p:graphicFrame>
        <p:nvGraphicFramePr>
          <p:cNvPr id="4099" name="Object 9"/>
          <p:cNvGraphicFramePr>
            <a:graphicFrameLocks noChangeAspect="1"/>
          </p:cNvGraphicFramePr>
          <p:nvPr/>
        </p:nvGraphicFramePr>
        <p:xfrm>
          <a:off x="346075" y="3921125"/>
          <a:ext cx="8378825" cy="682625"/>
        </p:xfrm>
        <a:graphic>
          <a:graphicData uri="http://schemas.openxmlformats.org/presentationml/2006/ole">
            <p:oleObj spid="_x0000_s4099" name="Równanie" r:id="rId5" imgW="2654280" imgH="215640" progId="Equation.3">
              <p:embed/>
            </p:oleObj>
          </a:graphicData>
        </a:graphic>
      </p:graphicFrame>
      <p:sp>
        <p:nvSpPr>
          <p:cNvPr id="4109" name="Rectangle 6"/>
          <p:cNvSpPr>
            <a:spLocks noChangeArrowheads="1"/>
          </p:cNvSpPr>
          <p:nvPr/>
        </p:nvSpPr>
        <p:spPr bwMode="auto">
          <a:xfrm>
            <a:off x="311150" y="2794000"/>
            <a:ext cx="85058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Korzystając z rozwinięcia funkcjonału       w szereg Taylor’a w otoczeniu punktu   bieżącego        dla wystarczająco małego otoczenia tego punktu możemy napisać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4100" name="Object 7"/>
          <p:cNvGraphicFramePr>
            <a:graphicFrameLocks noChangeAspect="1"/>
          </p:cNvGraphicFramePr>
          <p:nvPr/>
        </p:nvGraphicFramePr>
        <p:xfrm>
          <a:off x="3881438" y="3060700"/>
          <a:ext cx="436562" cy="468313"/>
        </p:xfrm>
        <a:graphic>
          <a:graphicData uri="http://schemas.openxmlformats.org/presentationml/2006/ole">
            <p:oleObj spid="_x0000_s4100" name="Równanie" r:id="rId6" imgW="177480" imgH="190440" progId="Equation.3">
              <p:embed/>
            </p:oleObj>
          </a:graphicData>
        </a:graphic>
      </p:graphicFrame>
      <p:graphicFrame>
        <p:nvGraphicFramePr>
          <p:cNvPr id="4101" name="Object 10"/>
          <p:cNvGraphicFramePr>
            <a:graphicFrameLocks noChangeAspect="1"/>
          </p:cNvGraphicFramePr>
          <p:nvPr/>
        </p:nvGraphicFramePr>
        <p:xfrm>
          <a:off x="5313363" y="2774950"/>
          <a:ext cx="582612" cy="436563"/>
        </p:xfrm>
        <a:graphic>
          <a:graphicData uri="http://schemas.openxmlformats.org/presentationml/2006/ole">
            <p:oleObj spid="_x0000_s4101" name="Równanie" r:id="rId7" imgW="253800" imgH="190440" progId="Equation.3">
              <p:embed/>
            </p:oleObj>
          </a:graphicData>
        </a:graphic>
      </p:graphicFrame>
      <p:sp>
        <p:nvSpPr>
          <p:cNvPr id="4110" name="Rectangle 11"/>
          <p:cNvSpPr>
            <a:spLocks noChangeArrowheads="1"/>
          </p:cNvSpPr>
          <p:nvPr/>
        </p:nvSpPr>
        <p:spPr bwMode="auto">
          <a:xfrm>
            <a:off x="300038" y="4719638"/>
            <a:ext cx="8505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Załóżmy, że posiadamy oszacowanie gradientu funkcjonału      w punkcie bieżącym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4102" name="Object 13"/>
          <p:cNvGraphicFramePr>
            <a:graphicFrameLocks noChangeAspect="1"/>
          </p:cNvGraphicFramePr>
          <p:nvPr/>
        </p:nvGraphicFramePr>
        <p:xfrm>
          <a:off x="2533650" y="4973638"/>
          <a:ext cx="436563" cy="468312"/>
        </p:xfrm>
        <a:graphic>
          <a:graphicData uri="http://schemas.openxmlformats.org/presentationml/2006/ole">
            <p:oleObj spid="_x0000_s4102" name="Równanie" r:id="rId8" imgW="177480" imgH="190440" progId="Equation.3">
              <p:embed/>
            </p:oleObj>
          </a:graphicData>
        </a:graphic>
      </p:graphicFrame>
      <p:graphicFrame>
        <p:nvGraphicFramePr>
          <p:cNvPr id="4103" name="Object 14"/>
          <p:cNvGraphicFramePr>
            <a:graphicFrameLocks noChangeAspect="1"/>
          </p:cNvGraphicFramePr>
          <p:nvPr/>
        </p:nvGraphicFramePr>
        <p:xfrm>
          <a:off x="7732713" y="4687888"/>
          <a:ext cx="582612" cy="436562"/>
        </p:xfrm>
        <a:graphic>
          <a:graphicData uri="http://schemas.openxmlformats.org/presentationml/2006/ole">
            <p:oleObj spid="_x0000_s4103" name="Równanie" r:id="rId9" imgW="253800" imgH="190440" progId="Equation.3">
              <p:embed/>
            </p:oleObj>
          </a:graphicData>
        </a:graphic>
      </p:graphicFrame>
      <p:graphicFrame>
        <p:nvGraphicFramePr>
          <p:cNvPr id="4104" name="Object 15"/>
          <p:cNvGraphicFramePr>
            <a:graphicFrameLocks noChangeAspect="1"/>
          </p:cNvGraphicFramePr>
          <p:nvPr/>
        </p:nvGraphicFramePr>
        <p:xfrm>
          <a:off x="2890838" y="5561013"/>
          <a:ext cx="2927350" cy="682625"/>
        </p:xfrm>
        <a:graphic>
          <a:graphicData uri="http://schemas.openxmlformats.org/presentationml/2006/ole">
            <p:oleObj spid="_x0000_s4104" name="Równanie" r:id="rId10" imgW="927000" imgH="215640" progId="Equation.3">
              <p:embed/>
            </p:oleObj>
          </a:graphicData>
        </a:graphic>
      </p:graphicFrame>
      <p:sp>
        <p:nvSpPr>
          <p:cNvPr id="4111" name="Text Box 17"/>
          <p:cNvSpPr txBox="1">
            <a:spLocks noChangeArrowheads="1"/>
          </p:cNvSpPr>
          <p:nvPr/>
        </p:nvSpPr>
        <p:spPr bwMode="auto">
          <a:xfrm>
            <a:off x="8134350" y="3370263"/>
            <a:ext cx="695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3200">
                <a:solidFill>
                  <a:srgbClr val="17048A"/>
                </a:solidFill>
                <a:sym typeface="Symbol" pitchFamily="18" charset="2"/>
              </a:rPr>
              <a:t></a:t>
            </a:r>
            <a:endParaRPr lang="pl-PL" sz="3200">
              <a:solidFill>
                <a:srgbClr val="17048A"/>
              </a:solidFill>
            </a:endParaRPr>
          </a:p>
        </p:txBody>
      </p:sp>
    </p:spTree>
  </p:cSld>
  <p:clrMapOvr>
    <a:masterClrMapping/>
  </p:clrMapOvr>
  <p:transition>
    <p:pull dir="r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AutoShape 14"/>
          <p:cNvSpPr>
            <a:spLocks noChangeArrowheads="1"/>
          </p:cNvSpPr>
          <p:nvPr/>
        </p:nvSpPr>
        <p:spPr bwMode="auto">
          <a:xfrm>
            <a:off x="3287713" y="5227638"/>
            <a:ext cx="2374900" cy="858837"/>
          </a:xfrm>
          <a:prstGeom prst="roundRect">
            <a:avLst>
              <a:gd name="adj" fmla="val 16667"/>
            </a:avLst>
          </a:prstGeom>
          <a:solidFill>
            <a:srgbClr val="0099CC">
              <a:alpha val="27843"/>
            </a:srgbClr>
          </a:solidFill>
          <a:ln w="9525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5128" name="Rectangle 2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2652713" y="1149350"/>
          <a:ext cx="2806700" cy="601663"/>
        </p:xfrm>
        <a:graphic>
          <a:graphicData uri="http://schemas.openxmlformats.org/presentationml/2006/ole">
            <p:oleObj spid="_x0000_s5122" name="Równanie" r:id="rId4" imgW="888840" imgH="190440" progId="Equation.3">
              <p:embed/>
            </p:oleObj>
          </a:graphicData>
        </a:graphic>
      </p:graphicFrame>
      <p:sp>
        <p:nvSpPr>
          <p:cNvPr id="5129" name="Rectangle 7"/>
          <p:cNvSpPr>
            <a:spLocks noChangeArrowheads="1"/>
          </p:cNvSpPr>
          <p:nvPr/>
        </p:nvSpPr>
        <p:spPr bwMode="auto">
          <a:xfrm>
            <a:off x="266700" y="758825"/>
            <a:ext cx="2719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Jeżeli ma zachodzić 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5130" name="Rectangle 8"/>
          <p:cNvSpPr>
            <a:spLocks noChangeArrowheads="1"/>
          </p:cNvSpPr>
          <p:nvPr/>
        </p:nvSpPr>
        <p:spPr bwMode="auto">
          <a:xfrm>
            <a:off x="336550" y="1771650"/>
            <a:ext cx="158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to ma mocy 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5123" name="Object 9"/>
          <p:cNvGraphicFramePr>
            <a:graphicFrameLocks noChangeAspect="1"/>
          </p:cNvGraphicFramePr>
          <p:nvPr/>
        </p:nvGraphicFramePr>
        <p:xfrm>
          <a:off x="1552575" y="2297113"/>
          <a:ext cx="5853113" cy="682625"/>
        </p:xfrm>
        <a:graphic>
          <a:graphicData uri="http://schemas.openxmlformats.org/presentationml/2006/ole">
            <p:oleObj spid="_x0000_s5123" name="Równanie" r:id="rId5" imgW="1854000" imgH="215640" progId="Equation.3">
              <p:embed/>
            </p:oleObj>
          </a:graphicData>
        </a:graphic>
      </p:graphicFrame>
      <p:sp>
        <p:nvSpPr>
          <p:cNvPr id="5131" name="Rectangle 10"/>
          <p:cNvSpPr>
            <a:spLocks noChangeArrowheads="1"/>
          </p:cNvSpPr>
          <p:nvPr/>
        </p:nvSpPr>
        <p:spPr bwMode="auto">
          <a:xfrm>
            <a:off x="379413" y="3140075"/>
            <a:ext cx="301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musi zachodzić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5124" name="Object 11"/>
          <p:cNvGraphicFramePr>
            <a:graphicFrameLocks noChangeAspect="1"/>
          </p:cNvGraphicFramePr>
          <p:nvPr/>
        </p:nvGraphicFramePr>
        <p:xfrm>
          <a:off x="1008063" y="3679825"/>
          <a:ext cx="6815137" cy="763588"/>
        </p:xfrm>
        <a:graphic>
          <a:graphicData uri="http://schemas.openxmlformats.org/presentationml/2006/ole">
            <p:oleObj spid="_x0000_s5124" name="Równanie" r:id="rId6" imgW="2158920" imgH="241200" progId="Equation.3">
              <p:embed/>
            </p:oleObj>
          </a:graphicData>
        </a:graphic>
      </p:graphicFrame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354013" y="4670425"/>
            <a:ext cx="1954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a to implikuje 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5125" name="Object 13"/>
          <p:cNvGraphicFramePr>
            <a:graphicFrameLocks noChangeAspect="1"/>
          </p:cNvGraphicFramePr>
          <p:nvPr/>
        </p:nvGraphicFramePr>
        <p:xfrm>
          <a:off x="3648075" y="5224463"/>
          <a:ext cx="1743075" cy="725487"/>
        </p:xfrm>
        <a:graphic>
          <a:graphicData uri="http://schemas.openxmlformats.org/presentationml/2006/ole">
            <p:oleObj spid="_x0000_s5125" name="Równanie" r:id="rId7" imgW="520560" imgH="215640" progId="Equation.3">
              <p:embed/>
            </p:oleObj>
          </a:graphicData>
        </a:graphic>
      </p:graphicFrame>
      <p:sp>
        <p:nvSpPr>
          <p:cNvPr id="5133" name="Rectangle 15"/>
          <p:cNvSpPr>
            <a:spLocks noChangeArrowheads="1"/>
          </p:cNvSpPr>
          <p:nvPr/>
        </p:nvSpPr>
        <p:spPr bwMode="auto">
          <a:xfrm>
            <a:off x="889000" y="6118225"/>
            <a:ext cx="17605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bo    </a:t>
            </a:r>
            <a:r>
              <a:rPr lang="pl-PL" sz="2000">
                <a:solidFill>
                  <a:srgbClr val="FF3300"/>
                </a:solidFill>
                <a:latin typeface="Comic Sans MS" pitchFamily="66" charset="0"/>
              </a:rPr>
              <a:t>          </a:t>
            </a:r>
            <a:endParaRPr lang="en-GB" sz="2000">
              <a:solidFill>
                <a:srgbClr val="FF3300"/>
              </a:solidFill>
              <a:latin typeface="Comic Sans MS" pitchFamily="66" charset="0"/>
            </a:endParaRPr>
          </a:p>
        </p:txBody>
      </p:sp>
      <p:graphicFrame>
        <p:nvGraphicFramePr>
          <p:cNvPr id="5126" name="Object 16"/>
          <p:cNvGraphicFramePr>
            <a:graphicFrameLocks noChangeAspect="1"/>
          </p:cNvGraphicFramePr>
          <p:nvPr/>
        </p:nvGraphicFramePr>
        <p:xfrm>
          <a:off x="1311275" y="6105525"/>
          <a:ext cx="871538" cy="434975"/>
        </p:xfrm>
        <a:graphic>
          <a:graphicData uri="http://schemas.openxmlformats.org/presentationml/2006/ole">
            <p:oleObj spid="_x0000_s5126" name="Równanie" r:id="rId8" imgW="380880" imgH="190440" progId="Equation.3">
              <p:embed/>
            </p:oleObj>
          </a:graphicData>
        </a:graphic>
      </p:graphicFrame>
      <p:sp>
        <p:nvSpPr>
          <p:cNvPr id="5134" name="Text Box 17"/>
          <p:cNvSpPr txBox="1">
            <a:spLocks noChangeArrowheads="1"/>
          </p:cNvSpPr>
          <p:nvPr/>
        </p:nvSpPr>
        <p:spPr bwMode="auto">
          <a:xfrm>
            <a:off x="4754563" y="4741863"/>
            <a:ext cx="982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3200">
                <a:solidFill>
                  <a:srgbClr val="17048A"/>
                </a:solidFill>
                <a:sym typeface="Symbol" pitchFamily="18" charset="2"/>
              </a:rPr>
              <a:t></a:t>
            </a:r>
          </a:p>
        </p:txBody>
      </p:sp>
    </p:spTree>
  </p:cSld>
  <p:clrMapOvr>
    <a:masterClrMapping/>
  </p:clrMapOvr>
  <p:transition>
    <p:pull dir="r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2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6152" name="Rectangle 3"/>
          <p:cNvSpPr>
            <a:spLocks noChangeArrowheads="1"/>
          </p:cNvSpPr>
          <p:nvPr/>
        </p:nvSpPr>
        <p:spPr bwMode="auto">
          <a:xfrm>
            <a:off x="457200" y="771525"/>
            <a:ext cx="22971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 i="1">
                <a:solidFill>
                  <a:srgbClr val="17048A"/>
                </a:solidFill>
                <a:latin typeface="Comic Sans MS" pitchFamily="66" charset="0"/>
              </a:rPr>
              <a:t>Kierunek spadku</a:t>
            </a:r>
            <a:endParaRPr lang="en-GB" sz="2000" b="1" i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6153" name="Rectangle 5"/>
          <p:cNvSpPr>
            <a:spLocks noChangeArrowheads="1"/>
          </p:cNvSpPr>
          <p:nvPr/>
        </p:nvSpPr>
        <p:spPr bwMode="auto">
          <a:xfrm>
            <a:off x="538163" y="1222375"/>
            <a:ext cx="80692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Dowolny wektor        spełniający warunek (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  <a:sym typeface="Symbol" pitchFamily="18" charset="2"/>
              </a:rPr>
              <a:t>) nazywamy jest kierunkiem spadku – wartość funkcjonału         zmniejszy się jeżeli wykonany zostanie wystarczająco mały krok w tym kierunku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6146" name="Object 6"/>
          <p:cNvGraphicFramePr>
            <a:graphicFrameLocks noChangeAspect="1"/>
          </p:cNvGraphicFramePr>
          <p:nvPr/>
        </p:nvGraphicFramePr>
        <p:xfrm>
          <a:off x="2743200" y="1208088"/>
          <a:ext cx="439738" cy="471487"/>
        </p:xfrm>
        <a:graphic>
          <a:graphicData uri="http://schemas.openxmlformats.org/presentationml/2006/ole">
            <p:oleObj spid="_x0000_s6146" name="Równanie" r:id="rId4" imgW="177480" imgH="190440" progId="Equation.3">
              <p:embed/>
            </p:oleObj>
          </a:graphicData>
        </a:graphic>
      </p:graphicFrame>
      <p:graphicFrame>
        <p:nvGraphicFramePr>
          <p:cNvPr id="6147" name="Object 7"/>
          <p:cNvGraphicFramePr>
            <a:graphicFrameLocks noChangeAspect="1"/>
          </p:cNvGraphicFramePr>
          <p:nvPr/>
        </p:nvGraphicFramePr>
        <p:xfrm>
          <a:off x="5462588" y="1531938"/>
          <a:ext cx="582612" cy="436562"/>
        </p:xfrm>
        <a:graphic>
          <a:graphicData uri="http://schemas.openxmlformats.org/presentationml/2006/ole">
            <p:oleObj spid="_x0000_s6147" name="Równanie" r:id="rId5" imgW="253800" imgH="190440" progId="Equation.3">
              <p:embed/>
            </p:oleObj>
          </a:graphicData>
        </a:graphic>
      </p:graphicFrame>
      <p:graphicFrame>
        <p:nvGraphicFramePr>
          <p:cNvPr id="6148" name="Object 9"/>
          <p:cNvGraphicFramePr>
            <a:graphicFrameLocks noChangeAspect="1"/>
          </p:cNvGraphicFramePr>
          <p:nvPr/>
        </p:nvGraphicFramePr>
        <p:xfrm>
          <a:off x="1554163" y="2432050"/>
          <a:ext cx="6286500" cy="560388"/>
        </p:xfrm>
        <a:graphic>
          <a:graphicData uri="http://schemas.openxmlformats.org/presentationml/2006/ole">
            <p:oleObj spid="_x0000_s6148" name="Równanie" r:id="rId6" imgW="2133360" imgH="190440" progId="Equation.3">
              <p:embed/>
            </p:oleObj>
          </a:graphicData>
        </a:graphic>
      </p:graphicFrame>
      <p:graphicFrame>
        <p:nvGraphicFramePr>
          <p:cNvPr id="6149" name="Object 10"/>
          <p:cNvGraphicFramePr>
            <a:graphicFrameLocks noChangeAspect="1"/>
          </p:cNvGraphicFramePr>
          <p:nvPr/>
        </p:nvGraphicFramePr>
        <p:xfrm>
          <a:off x="800100" y="3228975"/>
          <a:ext cx="3475038" cy="2366963"/>
        </p:xfrm>
        <a:graphic>
          <a:graphicData uri="http://schemas.openxmlformats.org/presentationml/2006/ole">
            <p:oleObj spid="_x0000_s6149" name="Obraz" r:id="rId7" imgW="2629080" imgH="1790640" progId="Word.Picture.8">
              <p:embed/>
            </p:oleObj>
          </a:graphicData>
        </a:graphic>
      </p:graphicFrame>
      <p:graphicFrame>
        <p:nvGraphicFramePr>
          <p:cNvPr id="6150" name="Object 11"/>
          <p:cNvGraphicFramePr>
            <a:graphicFrameLocks noChangeAspect="1"/>
          </p:cNvGraphicFramePr>
          <p:nvPr/>
        </p:nvGraphicFramePr>
        <p:xfrm>
          <a:off x="1398588" y="5330825"/>
          <a:ext cx="6659562" cy="1158875"/>
        </p:xfrm>
        <a:graphic>
          <a:graphicData uri="http://schemas.openxmlformats.org/presentationml/2006/ole">
            <p:oleObj spid="_x0000_s6150" name="Równanie" r:id="rId8" imgW="2260440" imgH="39348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AutoShape 13"/>
          <p:cNvSpPr>
            <a:spLocks noChangeArrowheads="1"/>
          </p:cNvSpPr>
          <p:nvPr/>
        </p:nvSpPr>
        <p:spPr bwMode="auto">
          <a:xfrm>
            <a:off x="2443163" y="3482975"/>
            <a:ext cx="3998912" cy="858838"/>
          </a:xfrm>
          <a:prstGeom prst="roundRect">
            <a:avLst>
              <a:gd name="adj" fmla="val 16667"/>
            </a:avLst>
          </a:prstGeom>
          <a:solidFill>
            <a:srgbClr val="0099CC">
              <a:alpha val="50195"/>
            </a:srgbClr>
          </a:solidFill>
          <a:ln w="9525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7174" name="AutoShape 10"/>
          <p:cNvSpPr>
            <a:spLocks noChangeArrowheads="1"/>
          </p:cNvSpPr>
          <p:nvPr/>
        </p:nvSpPr>
        <p:spPr bwMode="auto">
          <a:xfrm>
            <a:off x="3014663" y="1377950"/>
            <a:ext cx="2374900" cy="858838"/>
          </a:xfrm>
          <a:prstGeom prst="roundRect">
            <a:avLst>
              <a:gd name="adj" fmla="val 16667"/>
            </a:avLst>
          </a:prstGeom>
          <a:solidFill>
            <a:srgbClr val="0099CC">
              <a:alpha val="32941"/>
            </a:srgbClr>
          </a:solidFill>
          <a:ln w="9525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7175" name="Rectangle 2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7176" name="Rectangle 7"/>
          <p:cNvSpPr>
            <a:spLocks noChangeArrowheads="1"/>
          </p:cNvSpPr>
          <p:nvPr/>
        </p:nvSpPr>
        <p:spPr bwMode="auto">
          <a:xfrm>
            <a:off x="503238" y="922338"/>
            <a:ext cx="4044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 i="1">
                <a:solidFill>
                  <a:srgbClr val="17048A"/>
                </a:solidFill>
                <a:latin typeface="Comic Sans MS" pitchFamily="66" charset="0"/>
              </a:rPr>
              <a:t>Kierunek najszybszego spadku</a:t>
            </a:r>
            <a:endParaRPr lang="en-GB" sz="2000" b="1" i="1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7170" name="Object 9"/>
          <p:cNvGraphicFramePr>
            <a:graphicFrameLocks noChangeAspect="1"/>
          </p:cNvGraphicFramePr>
          <p:nvPr/>
        </p:nvGraphicFramePr>
        <p:xfrm>
          <a:off x="3281363" y="1473200"/>
          <a:ext cx="1743075" cy="639763"/>
        </p:xfrm>
        <a:graphic>
          <a:graphicData uri="http://schemas.openxmlformats.org/presentationml/2006/ole">
            <p:oleObj spid="_x0000_s7170" name="Równanie" r:id="rId4" imgW="520560" imgH="190440" progId="Equation.3">
              <p:embed/>
            </p:oleObj>
          </a:graphicData>
        </a:graphic>
      </p:graphicFrame>
      <p:sp>
        <p:nvSpPr>
          <p:cNvPr id="7177" name="Rectangle 11"/>
          <p:cNvSpPr>
            <a:spLocks noChangeArrowheads="1"/>
          </p:cNvSpPr>
          <p:nvPr/>
        </p:nvSpPr>
        <p:spPr bwMode="auto">
          <a:xfrm>
            <a:off x="430213" y="2627313"/>
            <a:ext cx="83010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Przemieszczając się od punktu do punktu w kierunkach najszybszego spadku postępujemy według 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metody najszybszego spadku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 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7171" name="Object 12"/>
          <p:cNvGraphicFramePr>
            <a:graphicFrameLocks noChangeAspect="1"/>
          </p:cNvGraphicFramePr>
          <p:nvPr/>
        </p:nvGraphicFramePr>
        <p:xfrm>
          <a:off x="2601913" y="3602038"/>
          <a:ext cx="3698875" cy="639762"/>
        </p:xfrm>
        <a:graphic>
          <a:graphicData uri="http://schemas.openxmlformats.org/presentationml/2006/ole">
            <p:oleObj spid="_x0000_s7171" name="Równanie" r:id="rId5" imgW="1104840" imgH="190440" progId="Equation.3">
              <p:embed/>
            </p:oleObj>
          </a:graphicData>
        </a:graphic>
      </p:graphicFrame>
      <p:grpSp>
        <p:nvGrpSpPr>
          <p:cNvPr id="7178" name="Group 16"/>
          <p:cNvGrpSpPr>
            <a:grpSpLocks/>
          </p:cNvGrpSpPr>
          <p:nvPr/>
        </p:nvGrpSpPr>
        <p:grpSpPr bwMode="auto">
          <a:xfrm>
            <a:off x="404813" y="4752975"/>
            <a:ext cx="8301037" cy="1081088"/>
            <a:chOff x="272" y="2839"/>
            <a:chExt cx="5229" cy="681"/>
          </a:xfrm>
        </p:grpSpPr>
        <p:sp>
          <p:nvSpPr>
            <p:cNvPr id="7179" name="Rectangle 14"/>
            <p:cNvSpPr>
              <a:spLocks noChangeArrowheads="1"/>
            </p:cNvSpPr>
            <p:nvPr/>
          </p:nvSpPr>
          <p:spPr bwMode="auto">
            <a:xfrm>
              <a:off x="272" y="2886"/>
              <a:ext cx="5229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W jaki sposób określić        wyznaczający, przy znanym gradiencie długość kroku przemieszczenia -  w sieciach neuronowych, ten współczynnik nazywany jest </a:t>
              </a:r>
              <a:r>
                <a:rPr lang="pl-PL" sz="2000" b="1">
                  <a:solidFill>
                    <a:srgbClr val="17048A"/>
                  </a:solidFill>
                  <a:latin typeface="Comic Sans MS" pitchFamily="66" charset="0"/>
                </a:rPr>
                <a:t>współczynnikiem szybkości uczenia</a:t>
              </a:r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?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7172" name="Object 15"/>
            <p:cNvGraphicFramePr>
              <a:graphicFrameLocks noChangeAspect="1"/>
            </p:cNvGraphicFramePr>
            <p:nvPr/>
          </p:nvGraphicFramePr>
          <p:xfrm>
            <a:off x="2129" y="2839"/>
            <a:ext cx="314" cy="336"/>
          </p:xfrm>
          <a:graphic>
            <a:graphicData uri="http://schemas.openxmlformats.org/presentationml/2006/ole">
              <p:oleObj spid="_x0000_s7172" name="Równanie" r:id="rId6" imgW="177480" imgH="190440" progId="Equation.3">
                <p:embed/>
              </p:oleObj>
            </a:graphicData>
          </a:graphic>
        </p:graphicFrame>
      </p:grpSp>
    </p:spTree>
  </p:cSld>
  <p:clrMapOvr>
    <a:masterClrMapping/>
  </p:clrMapOvr>
  <p:transition>
    <p:pull dir="r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2003425" y="311150"/>
            <a:ext cx="5189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metod poszukiwania optimum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8199" name="Rectangle 12"/>
          <p:cNvSpPr>
            <a:spLocks noChangeArrowheads="1"/>
          </p:cNvSpPr>
          <p:nvPr/>
        </p:nvSpPr>
        <p:spPr bwMode="auto">
          <a:xfrm>
            <a:off x="503238" y="922338"/>
            <a:ext cx="4849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 i="1">
                <a:solidFill>
                  <a:srgbClr val="17048A"/>
                </a:solidFill>
                <a:latin typeface="Comic Sans MS" pitchFamily="66" charset="0"/>
              </a:rPr>
              <a:t>Długość kroku  w kierunku gradientu</a:t>
            </a:r>
            <a:endParaRPr lang="en-GB" sz="2000" b="1" i="1">
              <a:solidFill>
                <a:srgbClr val="17048A"/>
              </a:solidFill>
              <a:latin typeface="Comic Sans MS" pitchFamily="66" charset="0"/>
            </a:endParaRPr>
          </a:p>
        </p:txBody>
      </p:sp>
      <p:grpSp>
        <p:nvGrpSpPr>
          <p:cNvPr id="8200" name="Group 21"/>
          <p:cNvGrpSpPr>
            <a:grpSpLocks/>
          </p:cNvGrpSpPr>
          <p:nvPr/>
        </p:nvGrpSpPr>
        <p:grpSpPr bwMode="auto">
          <a:xfrm>
            <a:off x="280988" y="1619250"/>
            <a:ext cx="8516937" cy="1006475"/>
            <a:chOff x="168" y="839"/>
            <a:chExt cx="5365" cy="634"/>
          </a:xfrm>
        </p:grpSpPr>
        <p:sp>
          <p:nvSpPr>
            <p:cNvPr id="8203" name="Rectangle 13"/>
            <p:cNvSpPr>
              <a:spLocks noChangeArrowheads="1"/>
            </p:cNvSpPr>
            <p:nvPr/>
          </p:nvSpPr>
          <p:spPr bwMode="auto">
            <a:xfrm>
              <a:off x="168" y="839"/>
              <a:ext cx="5332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85750" indent="-285750"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1. wykonać krok o takiej długości, aby w kierunku wskazanym przez gradient w punkcie        osiągnąć optimum (minimum) funkcjonału         </a:t>
              </a:r>
            </a:p>
            <a:p>
              <a:pPr marL="285750" indent="-285750"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    - minimalizacja w kierunku 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8196" name="Object 14"/>
            <p:cNvGraphicFramePr>
              <a:graphicFrameLocks noChangeAspect="1"/>
            </p:cNvGraphicFramePr>
            <p:nvPr/>
          </p:nvGraphicFramePr>
          <p:xfrm>
            <a:off x="1887" y="1009"/>
            <a:ext cx="250" cy="268"/>
          </p:xfrm>
          <a:graphic>
            <a:graphicData uri="http://schemas.openxmlformats.org/presentationml/2006/ole">
              <p:oleObj spid="_x0000_s8196" name="Równanie" r:id="rId4" imgW="177480" imgH="190440" progId="Equation.3">
                <p:embed/>
              </p:oleObj>
            </a:graphicData>
          </a:graphic>
        </p:graphicFrame>
        <p:graphicFrame>
          <p:nvGraphicFramePr>
            <p:cNvPr id="8197" name="Object 15"/>
            <p:cNvGraphicFramePr>
              <a:graphicFrameLocks noChangeAspect="1"/>
            </p:cNvGraphicFramePr>
            <p:nvPr/>
          </p:nvGraphicFramePr>
          <p:xfrm>
            <a:off x="5164" y="1033"/>
            <a:ext cx="369" cy="277"/>
          </p:xfrm>
          <a:graphic>
            <a:graphicData uri="http://schemas.openxmlformats.org/presentationml/2006/ole">
              <p:oleObj spid="_x0000_s8197" name="Równanie" r:id="rId5" imgW="253800" imgH="190440" progId="Equation.3">
                <p:embed/>
              </p:oleObj>
            </a:graphicData>
          </a:graphic>
        </p:graphicFrame>
      </p:grpSp>
      <p:grpSp>
        <p:nvGrpSpPr>
          <p:cNvPr id="8201" name="Group 20"/>
          <p:cNvGrpSpPr>
            <a:grpSpLocks/>
          </p:cNvGrpSpPr>
          <p:nvPr/>
        </p:nvGrpSpPr>
        <p:grpSpPr bwMode="auto">
          <a:xfrm>
            <a:off x="296863" y="3136900"/>
            <a:ext cx="8464550" cy="1350963"/>
            <a:chOff x="195" y="1804"/>
            <a:chExt cx="5332" cy="851"/>
          </a:xfrm>
        </p:grpSpPr>
        <p:sp>
          <p:nvSpPr>
            <p:cNvPr id="8202" name="Rectangle 16"/>
            <p:cNvSpPr>
              <a:spLocks noChangeArrowheads="1"/>
            </p:cNvSpPr>
            <p:nvPr/>
          </p:nvSpPr>
          <p:spPr bwMode="auto">
            <a:xfrm>
              <a:off x="195" y="1829"/>
              <a:ext cx="5332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85750" indent="-285750"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2. wybrać stałą wartość      wykonywać kolejne kroki przemieszczenia z tą samą wartością lub określić regułę zmian wartości     w zależności od numeru kroku stosować w kolejnych krokach zmienną, ale uprzednio określoną wartość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8194" name="Object 18"/>
            <p:cNvGraphicFramePr>
              <a:graphicFrameLocks noChangeAspect="1"/>
            </p:cNvGraphicFramePr>
            <p:nvPr/>
          </p:nvGraphicFramePr>
          <p:xfrm>
            <a:off x="2050" y="1804"/>
            <a:ext cx="253" cy="287"/>
          </p:xfrm>
          <a:graphic>
            <a:graphicData uri="http://schemas.openxmlformats.org/presentationml/2006/ole">
              <p:oleObj spid="_x0000_s8194" name="Równanie" r:id="rId6" imgW="177480" imgH="190440" progId="Equation.3">
                <p:embed/>
              </p:oleObj>
            </a:graphicData>
          </a:graphic>
        </p:graphicFrame>
        <p:graphicFrame>
          <p:nvGraphicFramePr>
            <p:cNvPr id="8195" name="Object 19"/>
            <p:cNvGraphicFramePr>
              <a:graphicFrameLocks noChangeAspect="1"/>
            </p:cNvGraphicFramePr>
            <p:nvPr/>
          </p:nvGraphicFramePr>
          <p:xfrm>
            <a:off x="4906" y="2012"/>
            <a:ext cx="253" cy="287"/>
          </p:xfrm>
          <a:graphic>
            <a:graphicData uri="http://schemas.openxmlformats.org/presentationml/2006/ole">
              <p:oleObj spid="_x0000_s8195" name="Równanie" r:id="rId7" imgW="177480" imgH="190440" progId="Equation.3">
                <p:embed/>
              </p:oleObj>
            </a:graphicData>
          </a:graphic>
        </p:graphicFrame>
      </p:grpSp>
    </p:spTree>
  </p:cSld>
  <p:clrMapOvr>
    <a:masterClrMapping/>
  </p:clrMapOvr>
  <p:transition>
    <p:pull dir="ru"/>
  </p:transition>
</p:sld>
</file>

<file path=ppt/theme/theme1.xml><?xml version="1.0" encoding="utf-8"?>
<a:theme xmlns:a="http://schemas.openxmlformats.org/drawingml/2006/main" name="Projekt domyślny">
  <a:themeElements>
    <a:clrScheme name="Projekt domyślny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15698</TotalTime>
  <Words>872</Words>
  <Application>Microsoft Office PowerPoint</Application>
  <PresentationFormat>Pokaz na ekranie (4:3)</PresentationFormat>
  <Paragraphs>125</Paragraphs>
  <Slides>23</Slides>
  <Notes>23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23</vt:i4>
      </vt:variant>
    </vt:vector>
  </HeadingPairs>
  <TitlesOfParts>
    <vt:vector size="26" baseType="lpstr">
      <vt:lpstr>Projekt domyślny</vt:lpstr>
      <vt:lpstr>Równanie</vt:lpstr>
      <vt:lpstr>Obraz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</vt:vector>
  </TitlesOfParts>
  <Company>ELY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KD</dc:creator>
  <cp:lastModifiedBy>KDuzinkiewicz</cp:lastModifiedBy>
  <cp:revision>154</cp:revision>
  <dcterms:created xsi:type="dcterms:W3CDTF">2005-09-30T13:03:29Z</dcterms:created>
  <dcterms:modified xsi:type="dcterms:W3CDTF">2019-05-29T04:55:41Z</dcterms:modified>
</cp:coreProperties>
</file>