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sldIdLst>
    <p:sldId id="377" r:id="rId2"/>
    <p:sldId id="355" r:id="rId3"/>
    <p:sldId id="257" r:id="rId4"/>
    <p:sldId id="258" r:id="rId5"/>
    <p:sldId id="259" r:id="rId6"/>
    <p:sldId id="267" r:id="rId7"/>
    <p:sldId id="268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78" r:id="rId19"/>
    <p:sldId id="276" r:id="rId20"/>
    <p:sldId id="356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9" r:id="rId40"/>
    <p:sldId id="282" r:id="rId41"/>
    <p:sldId id="380" r:id="rId42"/>
    <p:sldId id="381" r:id="rId43"/>
    <p:sldId id="283" r:id="rId44"/>
    <p:sldId id="382" r:id="rId45"/>
    <p:sldId id="285" r:id="rId46"/>
    <p:sldId id="383" r:id="rId47"/>
    <p:sldId id="286" r:id="rId48"/>
    <p:sldId id="384" r:id="rId49"/>
    <p:sldId id="385" r:id="rId50"/>
    <p:sldId id="437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293" r:id="rId60"/>
    <p:sldId id="376" r:id="rId61"/>
    <p:sldId id="447" r:id="rId62"/>
    <p:sldId id="448" r:id="rId63"/>
    <p:sldId id="449" r:id="rId64"/>
    <p:sldId id="450" r:id="rId65"/>
    <p:sldId id="451" r:id="rId66"/>
    <p:sldId id="452" r:id="rId67"/>
    <p:sldId id="453" r:id="rId68"/>
    <p:sldId id="454" r:id="rId69"/>
    <p:sldId id="455" r:id="rId70"/>
    <p:sldId id="456" r:id="rId71"/>
    <p:sldId id="457" r:id="rId72"/>
    <p:sldId id="458" r:id="rId73"/>
    <p:sldId id="459" r:id="rId74"/>
    <p:sldId id="460" r:id="rId75"/>
    <p:sldId id="461" r:id="rId76"/>
    <p:sldId id="462" r:id="rId77"/>
    <p:sldId id="463" r:id="rId78"/>
    <p:sldId id="464" r:id="rId79"/>
    <p:sldId id="465" r:id="rId80"/>
    <p:sldId id="466" r:id="rId81"/>
    <p:sldId id="467" r:id="rId82"/>
    <p:sldId id="468" r:id="rId83"/>
    <p:sldId id="469" r:id="rId84"/>
    <p:sldId id="470" r:id="rId85"/>
    <p:sldId id="471" r:id="rId86"/>
    <p:sldId id="472" r:id="rId87"/>
    <p:sldId id="406" r:id="rId88"/>
    <p:sldId id="407" r:id="rId89"/>
    <p:sldId id="408" r:id="rId90"/>
    <p:sldId id="409" r:id="rId91"/>
    <p:sldId id="410" r:id="rId92"/>
    <p:sldId id="411" r:id="rId93"/>
    <p:sldId id="412" r:id="rId94"/>
    <p:sldId id="413" r:id="rId95"/>
    <p:sldId id="414" r:id="rId96"/>
    <p:sldId id="415" r:id="rId97"/>
    <p:sldId id="416" r:id="rId98"/>
    <p:sldId id="417" r:id="rId99"/>
    <p:sldId id="418" r:id="rId100"/>
    <p:sldId id="419" r:id="rId101"/>
    <p:sldId id="420" r:id="rId102"/>
    <p:sldId id="421" r:id="rId103"/>
    <p:sldId id="422" r:id="rId104"/>
    <p:sldId id="423" r:id="rId105"/>
    <p:sldId id="424" r:id="rId106"/>
    <p:sldId id="425" r:id="rId107"/>
    <p:sldId id="426" r:id="rId108"/>
    <p:sldId id="427" r:id="rId109"/>
    <p:sldId id="428" r:id="rId110"/>
    <p:sldId id="429" r:id="rId111"/>
    <p:sldId id="430" r:id="rId112"/>
    <p:sldId id="431" r:id="rId113"/>
    <p:sldId id="432" r:id="rId114"/>
    <p:sldId id="433" r:id="rId115"/>
    <p:sldId id="434" r:id="rId116"/>
    <p:sldId id="435" r:id="rId117"/>
    <p:sldId id="436" r:id="rId118"/>
    <p:sldId id="473" r:id="rId119"/>
    <p:sldId id="474" r:id="rId120"/>
    <p:sldId id="475" r:id="rId121"/>
    <p:sldId id="476" r:id="rId122"/>
    <p:sldId id="477" r:id="rId123"/>
    <p:sldId id="478" r:id="rId1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87" autoAdjust="0"/>
    <p:restoredTop sz="86441" autoAdjust="0"/>
  </p:normalViewPr>
  <p:slideViewPr>
    <p:cSldViewPr>
      <p:cViewPr varScale="1">
        <p:scale>
          <a:sx n="98" d="100"/>
          <a:sy n="98" d="100"/>
        </p:scale>
        <p:origin x="-27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32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48.wmf"/><Relationship Id="rId1" Type="http://schemas.openxmlformats.org/officeDocument/2006/relationships/image" Target="../media/image70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74.wmf"/><Relationship Id="rId2" Type="http://schemas.openxmlformats.org/officeDocument/2006/relationships/image" Target="../media/image52.wmf"/><Relationship Id="rId1" Type="http://schemas.openxmlformats.org/officeDocument/2006/relationships/image" Target="../media/image47.wmf"/><Relationship Id="rId6" Type="http://schemas.openxmlformats.org/officeDocument/2006/relationships/image" Target="../media/image8.wmf"/><Relationship Id="rId5" Type="http://schemas.openxmlformats.org/officeDocument/2006/relationships/image" Target="../media/image9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9.wmf"/><Relationship Id="rId4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107.wmf"/><Relationship Id="rId7" Type="http://schemas.openxmlformats.org/officeDocument/2006/relationships/image" Target="../media/image95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108.wmf"/><Relationship Id="rId9" Type="http://schemas.openxmlformats.org/officeDocument/2006/relationships/image" Target="../media/image10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9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4.wmf"/><Relationship Id="rId3" Type="http://schemas.openxmlformats.org/officeDocument/2006/relationships/image" Target="../media/image116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2" Type="http://schemas.openxmlformats.org/officeDocument/2006/relationships/image" Target="../media/image115.wmf"/><Relationship Id="rId1" Type="http://schemas.openxmlformats.org/officeDocument/2006/relationships/image" Target="../media/image107.wmf"/><Relationship Id="rId6" Type="http://schemas.openxmlformats.org/officeDocument/2006/relationships/image" Target="../media/image114.wmf"/><Relationship Id="rId11" Type="http://schemas.openxmlformats.org/officeDocument/2006/relationships/image" Target="../media/image122.wmf"/><Relationship Id="rId5" Type="http://schemas.openxmlformats.org/officeDocument/2006/relationships/image" Target="../media/image112.wmf"/><Relationship Id="rId15" Type="http://schemas.openxmlformats.org/officeDocument/2006/relationships/image" Target="../media/image126.wmf"/><Relationship Id="rId10" Type="http://schemas.openxmlformats.org/officeDocument/2006/relationships/image" Target="../media/image121.wmf"/><Relationship Id="rId4" Type="http://schemas.openxmlformats.org/officeDocument/2006/relationships/image" Target="../media/image117.wmf"/><Relationship Id="rId9" Type="http://schemas.openxmlformats.org/officeDocument/2006/relationships/image" Target="../media/image120.wmf"/><Relationship Id="rId14" Type="http://schemas.openxmlformats.org/officeDocument/2006/relationships/image" Target="../media/image12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1.wmf"/><Relationship Id="rId5" Type="http://schemas.openxmlformats.org/officeDocument/2006/relationships/image" Target="../media/image100.wmf"/><Relationship Id="rId4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10" Type="http://schemas.openxmlformats.org/officeDocument/2006/relationships/image" Target="../media/image94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10" Type="http://schemas.openxmlformats.org/officeDocument/2006/relationships/image" Target="../media/image95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image" Target="../media/image151.wmf"/><Relationship Id="rId7" Type="http://schemas.openxmlformats.org/officeDocument/2006/relationships/image" Target="../media/image155.wmf"/><Relationship Id="rId2" Type="http://schemas.openxmlformats.org/officeDocument/2006/relationships/image" Target="../media/image150.wmf"/><Relationship Id="rId1" Type="http://schemas.openxmlformats.org/officeDocument/2006/relationships/image" Target="../media/image96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10" Type="http://schemas.openxmlformats.org/officeDocument/2006/relationships/image" Target="../media/image158.wmf"/><Relationship Id="rId4" Type="http://schemas.openxmlformats.org/officeDocument/2006/relationships/image" Target="../media/image152.wmf"/><Relationship Id="rId9" Type="http://schemas.openxmlformats.org/officeDocument/2006/relationships/image" Target="../media/image157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10" Type="http://schemas.openxmlformats.org/officeDocument/2006/relationships/image" Target="../media/image168.wmf"/><Relationship Id="rId4" Type="http://schemas.openxmlformats.org/officeDocument/2006/relationships/image" Target="../media/image162.wmf"/><Relationship Id="rId9" Type="http://schemas.openxmlformats.org/officeDocument/2006/relationships/image" Target="../media/image16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173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9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176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9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4" Type="http://schemas.openxmlformats.org/officeDocument/2006/relationships/image" Target="../media/image18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6" Type="http://schemas.openxmlformats.org/officeDocument/2006/relationships/image" Target="../media/image199.wmf"/><Relationship Id="rId5" Type="http://schemas.openxmlformats.org/officeDocument/2006/relationships/image" Target="../media/image198.wmf"/><Relationship Id="rId4" Type="http://schemas.openxmlformats.org/officeDocument/2006/relationships/image" Target="../media/image19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3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4" Type="http://schemas.openxmlformats.org/officeDocument/2006/relationships/image" Target="../media/image209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wmf"/><Relationship Id="rId1" Type="http://schemas.openxmlformats.org/officeDocument/2006/relationships/image" Target="../media/image2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Relationship Id="rId4" Type="http://schemas.openxmlformats.org/officeDocument/2006/relationships/image" Target="../media/image220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wmf"/><Relationship Id="rId2" Type="http://schemas.openxmlformats.org/officeDocument/2006/relationships/image" Target="../media/image222.wmf"/><Relationship Id="rId1" Type="http://schemas.openxmlformats.org/officeDocument/2006/relationships/image" Target="../media/image221.wmf"/><Relationship Id="rId4" Type="http://schemas.openxmlformats.org/officeDocument/2006/relationships/image" Target="../media/image224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25.wmf"/><Relationship Id="rId1" Type="http://schemas.openxmlformats.org/officeDocument/2006/relationships/image" Target="../media/image189.wmf"/><Relationship Id="rId5" Type="http://schemas.openxmlformats.org/officeDocument/2006/relationships/image" Target="../media/image227.wmf"/><Relationship Id="rId4" Type="http://schemas.openxmlformats.org/officeDocument/2006/relationships/image" Target="../media/image192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wmf"/><Relationship Id="rId1" Type="http://schemas.openxmlformats.org/officeDocument/2006/relationships/image" Target="../media/image22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196.wmf"/><Relationship Id="rId1" Type="http://schemas.openxmlformats.org/officeDocument/2006/relationships/image" Target="../media/image230.wmf"/><Relationship Id="rId4" Type="http://schemas.openxmlformats.org/officeDocument/2006/relationships/image" Target="../media/image226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2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4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7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8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3" Type="http://schemas.openxmlformats.org/officeDocument/2006/relationships/image" Target="../media/image245.wmf"/><Relationship Id="rId7" Type="http://schemas.openxmlformats.org/officeDocument/2006/relationships/image" Target="../media/image249.wmf"/><Relationship Id="rId2" Type="http://schemas.openxmlformats.org/officeDocument/2006/relationships/image" Target="../media/image244.wmf"/><Relationship Id="rId1" Type="http://schemas.openxmlformats.org/officeDocument/2006/relationships/image" Target="../media/image243.wmf"/><Relationship Id="rId6" Type="http://schemas.openxmlformats.org/officeDocument/2006/relationships/image" Target="../media/image248.wmf"/><Relationship Id="rId11" Type="http://schemas.openxmlformats.org/officeDocument/2006/relationships/image" Target="../media/image253.wmf"/><Relationship Id="rId5" Type="http://schemas.openxmlformats.org/officeDocument/2006/relationships/image" Target="../media/image247.wmf"/><Relationship Id="rId10" Type="http://schemas.openxmlformats.org/officeDocument/2006/relationships/image" Target="../media/image252.wmf"/><Relationship Id="rId4" Type="http://schemas.openxmlformats.org/officeDocument/2006/relationships/image" Target="../media/image246.wmf"/><Relationship Id="rId9" Type="http://schemas.openxmlformats.org/officeDocument/2006/relationships/image" Target="../media/image251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3" Type="http://schemas.openxmlformats.org/officeDocument/2006/relationships/image" Target="../media/image255.wmf"/><Relationship Id="rId7" Type="http://schemas.openxmlformats.org/officeDocument/2006/relationships/image" Target="../media/image259.wmf"/><Relationship Id="rId2" Type="http://schemas.openxmlformats.org/officeDocument/2006/relationships/image" Target="../media/image254.wmf"/><Relationship Id="rId1" Type="http://schemas.openxmlformats.org/officeDocument/2006/relationships/image" Target="../media/image250.wmf"/><Relationship Id="rId6" Type="http://schemas.openxmlformats.org/officeDocument/2006/relationships/image" Target="../media/image258.wmf"/><Relationship Id="rId5" Type="http://schemas.openxmlformats.org/officeDocument/2006/relationships/image" Target="../media/image257.wmf"/><Relationship Id="rId4" Type="http://schemas.openxmlformats.org/officeDocument/2006/relationships/image" Target="../media/image256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6" Type="http://schemas.openxmlformats.org/officeDocument/2006/relationships/image" Target="../media/image266.wmf"/><Relationship Id="rId5" Type="http://schemas.openxmlformats.org/officeDocument/2006/relationships/image" Target="../media/image265.wmf"/><Relationship Id="rId4" Type="http://schemas.openxmlformats.org/officeDocument/2006/relationships/image" Target="../media/image264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wmf"/><Relationship Id="rId3" Type="http://schemas.openxmlformats.org/officeDocument/2006/relationships/image" Target="../media/image245.wmf"/><Relationship Id="rId7" Type="http://schemas.openxmlformats.org/officeDocument/2006/relationships/image" Target="../media/image271.wmf"/><Relationship Id="rId2" Type="http://schemas.openxmlformats.org/officeDocument/2006/relationships/image" Target="../media/image244.wmf"/><Relationship Id="rId1" Type="http://schemas.openxmlformats.org/officeDocument/2006/relationships/image" Target="../media/image267.wmf"/><Relationship Id="rId6" Type="http://schemas.openxmlformats.org/officeDocument/2006/relationships/image" Target="../media/image270.wmf"/><Relationship Id="rId5" Type="http://schemas.openxmlformats.org/officeDocument/2006/relationships/image" Target="../media/image269.wmf"/><Relationship Id="rId4" Type="http://schemas.openxmlformats.org/officeDocument/2006/relationships/image" Target="../media/image268.wmf"/><Relationship Id="rId9" Type="http://schemas.openxmlformats.org/officeDocument/2006/relationships/image" Target="../media/image273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3" Type="http://schemas.openxmlformats.org/officeDocument/2006/relationships/image" Target="../media/image276.wmf"/><Relationship Id="rId7" Type="http://schemas.openxmlformats.org/officeDocument/2006/relationships/image" Target="../media/image280.wmf"/><Relationship Id="rId12" Type="http://schemas.openxmlformats.org/officeDocument/2006/relationships/image" Target="../media/image285.wmf"/><Relationship Id="rId2" Type="http://schemas.openxmlformats.org/officeDocument/2006/relationships/image" Target="../media/image275.wmf"/><Relationship Id="rId1" Type="http://schemas.openxmlformats.org/officeDocument/2006/relationships/image" Target="../media/image274.wmf"/><Relationship Id="rId6" Type="http://schemas.openxmlformats.org/officeDocument/2006/relationships/image" Target="../media/image279.wmf"/><Relationship Id="rId11" Type="http://schemas.openxmlformats.org/officeDocument/2006/relationships/image" Target="../media/image284.wmf"/><Relationship Id="rId5" Type="http://schemas.openxmlformats.org/officeDocument/2006/relationships/image" Target="../media/image278.wmf"/><Relationship Id="rId10" Type="http://schemas.openxmlformats.org/officeDocument/2006/relationships/image" Target="../media/image283.wmf"/><Relationship Id="rId4" Type="http://schemas.openxmlformats.org/officeDocument/2006/relationships/image" Target="../media/image277.wmf"/><Relationship Id="rId9" Type="http://schemas.openxmlformats.org/officeDocument/2006/relationships/image" Target="../media/image28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wmf"/><Relationship Id="rId3" Type="http://schemas.openxmlformats.org/officeDocument/2006/relationships/image" Target="../media/image288.wmf"/><Relationship Id="rId7" Type="http://schemas.openxmlformats.org/officeDocument/2006/relationships/image" Target="../media/image292.wmf"/><Relationship Id="rId2" Type="http://schemas.openxmlformats.org/officeDocument/2006/relationships/image" Target="../media/image287.wmf"/><Relationship Id="rId1" Type="http://schemas.openxmlformats.org/officeDocument/2006/relationships/image" Target="../media/image286.wmf"/><Relationship Id="rId6" Type="http://schemas.openxmlformats.org/officeDocument/2006/relationships/image" Target="../media/image291.wmf"/><Relationship Id="rId5" Type="http://schemas.openxmlformats.org/officeDocument/2006/relationships/image" Target="../media/image290.wmf"/><Relationship Id="rId4" Type="http://schemas.openxmlformats.org/officeDocument/2006/relationships/image" Target="../media/image289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wmf"/><Relationship Id="rId3" Type="http://schemas.openxmlformats.org/officeDocument/2006/relationships/image" Target="../media/image245.wmf"/><Relationship Id="rId7" Type="http://schemas.openxmlformats.org/officeDocument/2006/relationships/image" Target="../media/image300.wmf"/><Relationship Id="rId2" Type="http://schemas.openxmlformats.org/officeDocument/2006/relationships/image" Target="../media/image244.wmf"/><Relationship Id="rId1" Type="http://schemas.openxmlformats.org/officeDocument/2006/relationships/image" Target="../media/image297.wmf"/><Relationship Id="rId6" Type="http://schemas.openxmlformats.org/officeDocument/2006/relationships/image" Target="../media/image299.wmf"/><Relationship Id="rId5" Type="http://schemas.openxmlformats.org/officeDocument/2006/relationships/image" Target="../media/image269.wmf"/><Relationship Id="rId4" Type="http://schemas.openxmlformats.org/officeDocument/2006/relationships/image" Target="../media/image298.wmf"/><Relationship Id="rId9" Type="http://schemas.openxmlformats.org/officeDocument/2006/relationships/image" Target="../media/image302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wmf"/><Relationship Id="rId3" Type="http://schemas.openxmlformats.org/officeDocument/2006/relationships/image" Target="../media/image276.wmf"/><Relationship Id="rId7" Type="http://schemas.openxmlformats.org/officeDocument/2006/relationships/image" Target="../media/image307.wmf"/><Relationship Id="rId12" Type="http://schemas.openxmlformats.org/officeDocument/2006/relationships/image" Target="../media/image285.wmf"/><Relationship Id="rId2" Type="http://schemas.openxmlformats.org/officeDocument/2006/relationships/image" Target="../media/image304.wmf"/><Relationship Id="rId1" Type="http://schemas.openxmlformats.org/officeDocument/2006/relationships/image" Target="../media/image303.wmf"/><Relationship Id="rId6" Type="http://schemas.openxmlformats.org/officeDocument/2006/relationships/image" Target="../media/image306.wmf"/><Relationship Id="rId11" Type="http://schemas.openxmlformats.org/officeDocument/2006/relationships/image" Target="../media/image310.wmf"/><Relationship Id="rId5" Type="http://schemas.openxmlformats.org/officeDocument/2006/relationships/image" Target="../media/image278.wmf"/><Relationship Id="rId10" Type="http://schemas.openxmlformats.org/officeDocument/2006/relationships/image" Target="../media/image283.wmf"/><Relationship Id="rId4" Type="http://schemas.openxmlformats.org/officeDocument/2006/relationships/image" Target="../media/image305.wmf"/><Relationship Id="rId9" Type="http://schemas.openxmlformats.org/officeDocument/2006/relationships/image" Target="../media/image309.w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3" Type="http://schemas.openxmlformats.org/officeDocument/2006/relationships/image" Target="../media/image313.wmf"/><Relationship Id="rId7" Type="http://schemas.openxmlformats.org/officeDocument/2006/relationships/image" Target="../media/image316.wmf"/><Relationship Id="rId2" Type="http://schemas.openxmlformats.org/officeDocument/2006/relationships/image" Target="../media/image312.wmf"/><Relationship Id="rId1" Type="http://schemas.openxmlformats.org/officeDocument/2006/relationships/image" Target="../media/image311.wmf"/><Relationship Id="rId6" Type="http://schemas.openxmlformats.org/officeDocument/2006/relationships/image" Target="../media/image258.wmf"/><Relationship Id="rId5" Type="http://schemas.openxmlformats.org/officeDocument/2006/relationships/image" Target="../media/image315.wmf"/><Relationship Id="rId4" Type="http://schemas.openxmlformats.org/officeDocument/2006/relationships/image" Target="../media/image314.wmf"/><Relationship Id="rId9" Type="http://schemas.openxmlformats.org/officeDocument/2006/relationships/image" Target="../media/image318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3" Type="http://schemas.openxmlformats.org/officeDocument/2006/relationships/image" Target="../media/image320.wmf"/><Relationship Id="rId7" Type="http://schemas.openxmlformats.org/officeDocument/2006/relationships/image" Target="../media/image291.wmf"/><Relationship Id="rId2" Type="http://schemas.openxmlformats.org/officeDocument/2006/relationships/image" Target="../media/image319.wmf"/><Relationship Id="rId1" Type="http://schemas.openxmlformats.org/officeDocument/2006/relationships/image" Target="../media/image265.wmf"/><Relationship Id="rId6" Type="http://schemas.openxmlformats.org/officeDocument/2006/relationships/image" Target="../media/image322.wmf"/><Relationship Id="rId5" Type="http://schemas.openxmlformats.org/officeDocument/2006/relationships/image" Target="../media/image289.wmf"/><Relationship Id="rId10" Type="http://schemas.openxmlformats.org/officeDocument/2006/relationships/image" Target="../media/image325.wmf"/><Relationship Id="rId4" Type="http://schemas.openxmlformats.org/officeDocument/2006/relationships/image" Target="../media/image321.wmf"/><Relationship Id="rId9" Type="http://schemas.openxmlformats.org/officeDocument/2006/relationships/image" Target="../media/image324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wmf"/><Relationship Id="rId2" Type="http://schemas.openxmlformats.org/officeDocument/2006/relationships/image" Target="../media/image327.wmf"/><Relationship Id="rId1" Type="http://schemas.openxmlformats.org/officeDocument/2006/relationships/image" Target="../media/image326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wmf"/><Relationship Id="rId2" Type="http://schemas.openxmlformats.org/officeDocument/2006/relationships/image" Target="../media/image296.wmf"/><Relationship Id="rId1" Type="http://schemas.openxmlformats.org/officeDocument/2006/relationships/image" Target="../media/image329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wmf"/><Relationship Id="rId2" Type="http://schemas.openxmlformats.org/officeDocument/2006/relationships/image" Target="../media/image330.wmf"/><Relationship Id="rId1" Type="http://schemas.openxmlformats.org/officeDocument/2006/relationships/image" Target="../media/image329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2" Type="http://schemas.openxmlformats.org/officeDocument/2006/relationships/image" Target="../media/image333.wmf"/><Relationship Id="rId1" Type="http://schemas.openxmlformats.org/officeDocument/2006/relationships/image" Target="../media/image3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wmf"/><Relationship Id="rId2" Type="http://schemas.openxmlformats.org/officeDocument/2006/relationships/image" Target="../media/image335.wmf"/><Relationship Id="rId1" Type="http://schemas.openxmlformats.org/officeDocument/2006/relationships/image" Target="../media/image334.wmf"/><Relationship Id="rId4" Type="http://schemas.openxmlformats.org/officeDocument/2006/relationships/image" Target="../media/image337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2" Type="http://schemas.openxmlformats.org/officeDocument/2006/relationships/image" Target="../media/image339.wmf"/><Relationship Id="rId1" Type="http://schemas.openxmlformats.org/officeDocument/2006/relationships/image" Target="../media/image338.wmf"/><Relationship Id="rId4" Type="http://schemas.openxmlformats.org/officeDocument/2006/relationships/image" Target="../media/image341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wmf"/><Relationship Id="rId2" Type="http://schemas.openxmlformats.org/officeDocument/2006/relationships/image" Target="../media/image343.wmf"/><Relationship Id="rId1" Type="http://schemas.openxmlformats.org/officeDocument/2006/relationships/image" Target="../media/image342.wmf"/></Relationships>
</file>

<file path=ppt/drawings/_rels/vmlDrawing8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wmf"/><Relationship Id="rId3" Type="http://schemas.openxmlformats.org/officeDocument/2006/relationships/image" Target="../media/image347.wmf"/><Relationship Id="rId7" Type="http://schemas.openxmlformats.org/officeDocument/2006/relationships/image" Target="../media/image351.wmf"/><Relationship Id="rId2" Type="http://schemas.openxmlformats.org/officeDocument/2006/relationships/image" Target="../media/image346.wmf"/><Relationship Id="rId1" Type="http://schemas.openxmlformats.org/officeDocument/2006/relationships/image" Target="../media/image345.wmf"/><Relationship Id="rId6" Type="http://schemas.openxmlformats.org/officeDocument/2006/relationships/image" Target="../media/image350.wmf"/><Relationship Id="rId5" Type="http://schemas.openxmlformats.org/officeDocument/2006/relationships/image" Target="../media/image349.wmf"/><Relationship Id="rId4" Type="http://schemas.openxmlformats.org/officeDocument/2006/relationships/image" Target="../media/image348.wmf"/></Relationships>
</file>

<file path=ppt/drawings/_rels/vmlDrawing8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wmf"/><Relationship Id="rId3" Type="http://schemas.openxmlformats.org/officeDocument/2006/relationships/image" Target="../media/image346.wmf"/><Relationship Id="rId7" Type="http://schemas.openxmlformats.org/officeDocument/2006/relationships/image" Target="../media/image358.wmf"/><Relationship Id="rId2" Type="http://schemas.openxmlformats.org/officeDocument/2006/relationships/image" Target="../media/image354.wmf"/><Relationship Id="rId1" Type="http://schemas.openxmlformats.org/officeDocument/2006/relationships/image" Target="../media/image353.wmf"/><Relationship Id="rId6" Type="http://schemas.openxmlformats.org/officeDocument/2006/relationships/image" Target="../media/image357.wmf"/><Relationship Id="rId11" Type="http://schemas.openxmlformats.org/officeDocument/2006/relationships/image" Target="../media/image362.wmf"/><Relationship Id="rId5" Type="http://schemas.openxmlformats.org/officeDocument/2006/relationships/image" Target="../media/image356.wmf"/><Relationship Id="rId10" Type="http://schemas.openxmlformats.org/officeDocument/2006/relationships/image" Target="../media/image361.wmf"/><Relationship Id="rId4" Type="http://schemas.openxmlformats.org/officeDocument/2006/relationships/image" Target="../media/image355.wmf"/><Relationship Id="rId9" Type="http://schemas.openxmlformats.org/officeDocument/2006/relationships/image" Target="../media/image360.wmf"/></Relationships>
</file>

<file path=ppt/drawings/_rels/vmlDrawing8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wmf"/><Relationship Id="rId3" Type="http://schemas.openxmlformats.org/officeDocument/2006/relationships/image" Target="../media/image361.wmf"/><Relationship Id="rId7" Type="http://schemas.openxmlformats.org/officeDocument/2006/relationships/image" Target="../media/image366.wmf"/><Relationship Id="rId12" Type="http://schemas.openxmlformats.org/officeDocument/2006/relationships/image" Target="../media/image371.wmf"/><Relationship Id="rId2" Type="http://schemas.openxmlformats.org/officeDocument/2006/relationships/image" Target="../media/image360.wmf"/><Relationship Id="rId1" Type="http://schemas.openxmlformats.org/officeDocument/2006/relationships/image" Target="../media/image359.wmf"/><Relationship Id="rId6" Type="http://schemas.openxmlformats.org/officeDocument/2006/relationships/image" Target="../media/image365.wmf"/><Relationship Id="rId11" Type="http://schemas.openxmlformats.org/officeDocument/2006/relationships/image" Target="../media/image370.wmf"/><Relationship Id="rId5" Type="http://schemas.openxmlformats.org/officeDocument/2006/relationships/image" Target="../media/image364.wmf"/><Relationship Id="rId10" Type="http://schemas.openxmlformats.org/officeDocument/2006/relationships/image" Target="../media/image369.wmf"/><Relationship Id="rId4" Type="http://schemas.openxmlformats.org/officeDocument/2006/relationships/image" Target="../media/image363.wmf"/><Relationship Id="rId9" Type="http://schemas.openxmlformats.org/officeDocument/2006/relationships/image" Target="../media/image368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2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wmf"/><Relationship Id="rId2" Type="http://schemas.openxmlformats.org/officeDocument/2006/relationships/image" Target="../media/image359.wmf"/><Relationship Id="rId1" Type="http://schemas.openxmlformats.org/officeDocument/2006/relationships/image" Target="../media/image373.wmf"/><Relationship Id="rId4" Type="http://schemas.openxmlformats.org/officeDocument/2006/relationships/image" Target="../media/image361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wmf"/><Relationship Id="rId2" Type="http://schemas.openxmlformats.org/officeDocument/2006/relationships/image" Target="../media/image359.wmf"/><Relationship Id="rId1" Type="http://schemas.openxmlformats.org/officeDocument/2006/relationships/image" Target="../media/image374.wmf"/><Relationship Id="rId4" Type="http://schemas.openxmlformats.org/officeDocument/2006/relationships/image" Target="../media/image361.w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wmf"/><Relationship Id="rId7" Type="http://schemas.openxmlformats.org/officeDocument/2006/relationships/image" Target="../media/image376.wmf"/><Relationship Id="rId2" Type="http://schemas.openxmlformats.org/officeDocument/2006/relationships/image" Target="../media/image216.wmf"/><Relationship Id="rId1" Type="http://schemas.openxmlformats.org/officeDocument/2006/relationships/image" Target="../media/image214.wmf"/><Relationship Id="rId6" Type="http://schemas.openxmlformats.org/officeDocument/2006/relationships/image" Target="../media/image375.wmf"/><Relationship Id="rId5" Type="http://schemas.openxmlformats.org/officeDocument/2006/relationships/image" Target="../media/image366.wmf"/><Relationship Id="rId4" Type="http://schemas.openxmlformats.org/officeDocument/2006/relationships/image" Target="../media/image3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wmf"/><Relationship Id="rId2" Type="http://schemas.openxmlformats.org/officeDocument/2006/relationships/image" Target="../media/image378.wmf"/><Relationship Id="rId1" Type="http://schemas.openxmlformats.org/officeDocument/2006/relationships/image" Target="../media/image377.wmf"/></Relationships>
</file>

<file path=ppt/drawings/_rels/vmlDrawing9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9.wmf"/><Relationship Id="rId1" Type="http://schemas.openxmlformats.org/officeDocument/2006/relationships/image" Target="../media/image363.w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wmf"/><Relationship Id="rId2" Type="http://schemas.openxmlformats.org/officeDocument/2006/relationships/image" Target="../media/image376.wmf"/><Relationship Id="rId1" Type="http://schemas.openxmlformats.org/officeDocument/2006/relationships/image" Target="../media/image375.wmf"/></Relationships>
</file>

<file path=ppt/drawings/_rels/vmlDrawing9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wmf"/><Relationship Id="rId2" Type="http://schemas.openxmlformats.org/officeDocument/2006/relationships/image" Target="../media/image365.wmf"/><Relationship Id="rId1" Type="http://schemas.openxmlformats.org/officeDocument/2006/relationships/image" Target="../media/image364.wmf"/><Relationship Id="rId6" Type="http://schemas.openxmlformats.org/officeDocument/2006/relationships/image" Target="../media/image352.wmf"/><Relationship Id="rId5" Type="http://schemas.openxmlformats.org/officeDocument/2006/relationships/image" Target="../media/image351.wmf"/><Relationship Id="rId4" Type="http://schemas.openxmlformats.org/officeDocument/2006/relationships/image" Target="../media/image350.wmf"/></Relationships>
</file>

<file path=ppt/drawings/_rels/vmlDrawing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wmf"/><Relationship Id="rId2" Type="http://schemas.openxmlformats.org/officeDocument/2006/relationships/image" Target="../media/image351.wmf"/><Relationship Id="rId1" Type="http://schemas.openxmlformats.org/officeDocument/2006/relationships/image" Target="../media/image350.wmf"/><Relationship Id="rId4" Type="http://schemas.openxmlformats.org/officeDocument/2006/relationships/image" Target="../media/image380.w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wmf"/><Relationship Id="rId2" Type="http://schemas.openxmlformats.org/officeDocument/2006/relationships/image" Target="../media/image351.wmf"/><Relationship Id="rId1" Type="http://schemas.openxmlformats.org/officeDocument/2006/relationships/image" Target="../media/image350.wmf"/><Relationship Id="rId4" Type="http://schemas.openxmlformats.org/officeDocument/2006/relationships/image" Target="../media/image381.wmf"/></Relationships>
</file>

<file path=ppt/drawings/_rels/vmlDrawing9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wmf"/><Relationship Id="rId2" Type="http://schemas.openxmlformats.org/officeDocument/2006/relationships/image" Target="../media/image351.wmf"/><Relationship Id="rId1" Type="http://schemas.openxmlformats.org/officeDocument/2006/relationships/image" Target="../media/image350.wmf"/><Relationship Id="rId4" Type="http://schemas.openxmlformats.org/officeDocument/2006/relationships/image" Target="../media/image382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wmf"/><Relationship Id="rId2" Type="http://schemas.openxmlformats.org/officeDocument/2006/relationships/image" Target="../media/image384.wmf"/><Relationship Id="rId1" Type="http://schemas.openxmlformats.org/officeDocument/2006/relationships/image" Target="../media/image3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F22F-AA1C-47AA-A427-A1A2F448A30B}" type="datetimeFigureOut">
              <a:rPr lang="pl-PL" smtClean="0"/>
              <a:pPr/>
              <a:t>2019-04-03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0795-4B4C-4FE7-9864-2F57A76BE33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4680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0795-4B4C-4FE7-9864-2F57A76BE338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C99C24-7D6B-40D3-A732-850D76C5CC12}" type="datetimeFigureOut">
              <a:rPr lang="pl-PL"/>
              <a:pPr>
                <a:defRPr/>
              </a:pPr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3F580B-E023-4257-B6BC-4BE930CEC4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3D93A2-B53F-4E05-98B8-19969478A85E}" type="datetimeFigureOut">
              <a:rPr lang="pl-PL"/>
              <a:pPr>
                <a:defRPr/>
              </a:pPr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1B0642-EB21-4337-BA18-F87B5FC80B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9EFBD6-DCF5-472A-B83C-C85464B89142}" type="datetimeFigureOut">
              <a:rPr lang="pl-PL"/>
              <a:pPr>
                <a:defRPr/>
              </a:pPr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A591AC-A9B3-4A3E-A39B-B2A62F50AE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D3DD73-80DA-4EB2-B8C1-6EF61716AA48}" type="datetimeFigureOut">
              <a:rPr lang="pl-PL"/>
              <a:pPr>
                <a:defRPr/>
              </a:pPr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ED7C1D-9962-4C2C-A23D-28A9FE3419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930AD7-F494-4A2D-84CA-F32C6CF92B14}" type="datetimeFigureOut">
              <a:rPr lang="pl-PL"/>
              <a:pPr>
                <a:defRPr/>
              </a:pPr>
              <a:t>2019-04-03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63ECE5-9CBB-47AF-B6EA-063B4768D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2BBED9-C0A5-48F1-B7AD-B6F03997B0A5}" type="datetimeFigureOut">
              <a:rPr lang="pl-PL"/>
              <a:pPr>
                <a:defRPr/>
              </a:pPr>
              <a:t>2019-04-03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F09E0A-31CC-4BC8-A0FC-7CC900FDE9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EC34B2-5391-4DF8-9FD3-CCB0BBAA97D4}" type="datetimeFigureOut">
              <a:rPr lang="pl-PL"/>
              <a:pPr>
                <a:defRPr/>
              </a:pPr>
              <a:t>2019-04-03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5E0A05-87D4-4773-91F3-F03A9B4A75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15756A-A0A1-4FBD-B1E8-90C086B13246}" type="datetimeFigureOut">
              <a:rPr lang="pl-PL"/>
              <a:pPr>
                <a:defRPr/>
              </a:pPr>
              <a:t>2019-04-03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367A2B-2BDC-428D-A5D3-46E79C3AFC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130E06-E596-4F07-96E4-E5A705A71211}" type="datetimeFigureOut">
              <a:rPr lang="pl-PL"/>
              <a:pPr>
                <a:defRPr/>
              </a:pPr>
              <a:t>2019-04-03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CFA50C-97CB-44A6-942F-B1942E4E07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BA1C5B-963F-48AB-A98C-C0F17D185EA9}" type="datetimeFigureOut">
              <a:rPr lang="pl-PL"/>
              <a:pPr>
                <a:defRPr/>
              </a:pPr>
              <a:t>2019-04-03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38F6EA-1545-4B30-A09F-A8854F59D0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14338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6"/>
          <p:cNvSpPr>
            <a:spLocks noChangeArrowheads="1"/>
          </p:cNvSpPr>
          <p:nvPr userDrawn="1"/>
        </p:nvSpPr>
        <p:spPr bwMode="auto">
          <a:xfrm>
            <a:off x="1714480" y="-24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 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Technologie modelowania analitycznego – fenomenologiczna –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 charset="0"/>
              </a:rPr>
              <a:t>white-box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214282" y="428604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214282" y="646937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196467" y="6550712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4714876" y="64460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9.bin"/><Relationship Id="rId13" Type="http://schemas.openxmlformats.org/officeDocument/2006/relationships/oleObject" Target="../embeddings/oleObject374.bin"/><Relationship Id="rId3" Type="http://schemas.openxmlformats.org/officeDocument/2006/relationships/oleObject" Target="../embeddings/oleObject364.bin"/><Relationship Id="rId7" Type="http://schemas.openxmlformats.org/officeDocument/2006/relationships/oleObject" Target="../embeddings/oleObject368.bin"/><Relationship Id="rId12" Type="http://schemas.openxmlformats.org/officeDocument/2006/relationships/oleObject" Target="../embeddings/oleObject3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367.bin"/><Relationship Id="rId11" Type="http://schemas.openxmlformats.org/officeDocument/2006/relationships/oleObject" Target="../embeddings/oleObject372.bin"/><Relationship Id="rId5" Type="http://schemas.openxmlformats.org/officeDocument/2006/relationships/oleObject" Target="../embeddings/oleObject366.bin"/><Relationship Id="rId10" Type="http://schemas.openxmlformats.org/officeDocument/2006/relationships/oleObject" Target="../embeddings/oleObject371.bin"/><Relationship Id="rId4" Type="http://schemas.openxmlformats.org/officeDocument/2006/relationships/oleObject" Target="../embeddings/oleObject365.bin"/><Relationship Id="rId9" Type="http://schemas.openxmlformats.org/officeDocument/2006/relationships/oleObject" Target="../embeddings/oleObject370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5" Type="http://schemas.openxmlformats.org/officeDocument/2006/relationships/oleObject" Target="../embeddings/oleObject377.bin"/><Relationship Id="rId4" Type="http://schemas.openxmlformats.org/officeDocument/2006/relationships/oleObject" Target="../embeddings/oleObject376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5" Type="http://schemas.openxmlformats.org/officeDocument/2006/relationships/oleObject" Target="../embeddings/oleObject380.bin"/><Relationship Id="rId4" Type="http://schemas.openxmlformats.org/officeDocument/2006/relationships/oleObject" Target="../embeddings/oleObject379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5" Type="http://schemas.openxmlformats.org/officeDocument/2006/relationships/oleObject" Target="../embeddings/oleObject383.bin"/><Relationship Id="rId4" Type="http://schemas.openxmlformats.org/officeDocument/2006/relationships/oleObject" Target="../embeddings/oleObject382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5" Type="http://schemas.openxmlformats.org/officeDocument/2006/relationships/oleObject" Target="../embeddings/oleObject386.bin"/><Relationship Id="rId4" Type="http://schemas.openxmlformats.org/officeDocument/2006/relationships/oleObject" Target="../embeddings/oleObject385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390.bin"/><Relationship Id="rId5" Type="http://schemas.openxmlformats.org/officeDocument/2006/relationships/oleObject" Target="../embeddings/oleObject389.bin"/><Relationship Id="rId4" Type="http://schemas.openxmlformats.org/officeDocument/2006/relationships/oleObject" Target="../embeddings/oleObject388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394.bin"/><Relationship Id="rId5" Type="http://schemas.openxmlformats.org/officeDocument/2006/relationships/oleObject" Target="../embeddings/oleObject393.bin"/><Relationship Id="rId4" Type="http://schemas.openxmlformats.org/officeDocument/2006/relationships/oleObject" Target="../embeddings/oleObject392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5" Type="http://schemas.openxmlformats.org/officeDocument/2006/relationships/oleObject" Target="../embeddings/oleObject397.bin"/><Relationship Id="rId4" Type="http://schemas.openxmlformats.org/officeDocument/2006/relationships/oleObject" Target="../embeddings/oleObject396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3.bin"/><Relationship Id="rId3" Type="http://schemas.openxmlformats.org/officeDocument/2006/relationships/oleObject" Target="../embeddings/oleObject398.bin"/><Relationship Id="rId7" Type="http://schemas.openxmlformats.org/officeDocument/2006/relationships/oleObject" Target="../embeddings/oleObject4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401.bin"/><Relationship Id="rId5" Type="http://schemas.openxmlformats.org/officeDocument/2006/relationships/oleObject" Target="../embeddings/oleObject400.bin"/><Relationship Id="rId10" Type="http://schemas.openxmlformats.org/officeDocument/2006/relationships/oleObject" Target="../embeddings/oleObject405.bin"/><Relationship Id="rId4" Type="http://schemas.openxmlformats.org/officeDocument/2006/relationships/oleObject" Target="../embeddings/oleObject399.bin"/><Relationship Id="rId9" Type="http://schemas.openxmlformats.org/officeDocument/2006/relationships/oleObject" Target="../embeddings/oleObject404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1.bin"/><Relationship Id="rId13" Type="http://schemas.openxmlformats.org/officeDocument/2006/relationships/oleObject" Target="../embeddings/oleObject416.bin"/><Relationship Id="rId3" Type="http://schemas.openxmlformats.org/officeDocument/2006/relationships/oleObject" Target="../embeddings/oleObject406.bin"/><Relationship Id="rId7" Type="http://schemas.openxmlformats.org/officeDocument/2006/relationships/oleObject" Target="../embeddings/oleObject410.bin"/><Relationship Id="rId12" Type="http://schemas.openxmlformats.org/officeDocument/2006/relationships/oleObject" Target="../embeddings/oleObject4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409.bin"/><Relationship Id="rId11" Type="http://schemas.openxmlformats.org/officeDocument/2006/relationships/oleObject" Target="../embeddings/oleObject414.bin"/><Relationship Id="rId5" Type="http://schemas.openxmlformats.org/officeDocument/2006/relationships/oleObject" Target="../embeddings/oleObject408.bin"/><Relationship Id="rId10" Type="http://schemas.openxmlformats.org/officeDocument/2006/relationships/oleObject" Target="../embeddings/oleObject413.bin"/><Relationship Id="rId4" Type="http://schemas.openxmlformats.org/officeDocument/2006/relationships/oleObject" Target="../embeddings/oleObject407.bin"/><Relationship Id="rId9" Type="http://schemas.openxmlformats.org/officeDocument/2006/relationships/oleObject" Target="../embeddings/oleObject412.bin"/><Relationship Id="rId14" Type="http://schemas.openxmlformats.org/officeDocument/2006/relationships/oleObject" Target="../embeddings/oleObject41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3.bin"/><Relationship Id="rId13" Type="http://schemas.openxmlformats.org/officeDocument/2006/relationships/oleObject" Target="../embeddings/oleObject428.bin"/><Relationship Id="rId3" Type="http://schemas.openxmlformats.org/officeDocument/2006/relationships/oleObject" Target="../embeddings/oleObject418.bin"/><Relationship Id="rId7" Type="http://schemas.openxmlformats.org/officeDocument/2006/relationships/oleObject" Target="../embeddings/oleObject422.bin"/><Relationship Id="rId12" Type="http://schemas.openxmlformats.org/officeDocument/2006/relationships/oleObject" Target="../embeddings/oleObject4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421.bin"/><Relationship Id="rId11" Type="http://schemas.openxmlformats.org/officeDocument/2006/relationships/oleObject" Target="../embeddings/oleObject426.bin"/><Relationship Id="rId5" Type="http://schemas.openxmlformats.org/officeDocument/2006/relationships/oleObject" Target="../embeddings/oleObject420.bin"/><Relationship Id="rId10" Type="http://schemas.openxmlformats.org/officeDocument/2006/relationships/oleObject" Target="../embeddings/oleObject425.bin"/><Relationship Id="rId4" Type="http://schemas.openxmlformats.org/officeDocument/2006/relationships/oleObject" Target="../embeddings/oleObject419.bin"/><Relationship Id="rId9" Type="http://schemas.openxmlformats.org/officeDocument/2006/relationships/oleObject" Target="../embeddings/oleObject424.bin"/><Relationship Id="rId14" Type="http://schemas.openxmlformats.org/officeDocument/2006/relationships/oleObject" Target="../embeddings/oleObject429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434.bin"/><Relationship Id="rId5" Type="http://schemas.openxmlformats.org/officeDocument/2006/relationships/oleObject" Target="../embeddings/oleObject433.bin"/><Relationship Id="rId4" Type="http://schemas.openxmlformats.org/officeDocument/2006/relationships/oleObject" Target="../embeddings/oleObject432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438.bin"/><Relationship Id="rId5" Type="http://schemas.openxmlformats.org/officeDocument/2006/relationships/oleObject" Target="../embeddings/oleObject437.bin"/><Relationship Id="rId4" Type="http://schemas.openxmlformats.org/officeDocument/2006/relationships/oleObject" Target="../embeddings/oleObject436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4.bin"/><Relationship Id="rId3" Type="http://schemas.openxmlformats.org/officeDocument/2006/relationships/oleObject" Target="../embeddings/oleObject439.bin"/><Relationship Id="rId7" Type="http://schemas.openxmlformats.org/officeDocument/2006/relationships/oleObject" Target="../embeddings/oleObject4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442.bin"/><Relationship Id="rId5" Type="http://schemas.openxmlformats.org/officeDocument/2006/relationships/oleObject" Target="../embeddings/oleObject441.bin"/><Relationship Id="rId4" Type="http://schemas.openxmlformats.org/officeDocument/2006/relationships/oleObject" Target="../embeddings/oleObject440.bin"/><Relationship Id="rId9" Type="http://schemas.openxmlformats.org/officeDocument/2006/relationships/oleObject" Target="../embeddings/oleObject445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5" Type="http://schemas.openxmlformats.org/officeDocument/2006/relationships/oleObject" Target="../embeddings/oleObject448.bin"/><Relationship Id="rId4" Type="http://schemas.openxmlformats.org/officeDocument/2006/relationships/oleObject" Target="../embeddings/oleObject447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450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5" Type="http://schemas.openxmlformats.org/officeDocument/2006/relationships/oleObject" Target="../embeddings/oleObject453.bin"/><Relationship Id="rId4" Type="http://schemas.openxmlformats.org/officeDocument/2006/relationships/oleObject" Target="../embeddings/oleObject452.bin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9.bin"/><Relationship Id="rId3" Type="http://schemas.openxmlformats.org/officeDocument/2006/relationships/oleObject" Target="../embeddings/oleObject454.bin"/><Relationship Id="rId7" Type="http://schemas.openxmlformats.org/officeDocument/2006/relationships/oleObject" Target="../embeddings/oleObject4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457.bin"/><Relationship Id="rId5" Type="http://schemas.openxmlformats.org/officeDocument/2006/relationships/oleObject" Target="../embeddings/oleObject456.bin"/><Relationship Id="rId4" Type="http://schemas.openxmlformats.org/officeDocument/2006/relationships/oleObject" Target="../embeddings/oleObject455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463.bin"/><Relationship Id="rId5" Type="http://schemas.openxmlformats.org/officeDocument/2006/relationships/oleObject" Target="../embeddings/oleObject462.bin"/><Relationship Id="rId4" Type="http://schemas.openxmlformats.org/officeDocument/2006/relationships/oleObject" Target="../embeddings/oleObject46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6" Type="http://schemas.openxmlformats.org/officeDocument/2006/relationships/oleObject" Target="../embeddings/oleObject467.bin"/><Relationship Id="rId5" Type="http://schemas.openxmlformats.org/officeDocument/2006/relationships/oleObject" Target="../embeddings/oleObject466.bin"/><Relationship Id="rId4" Type="http://schemas.openxmlformats.org/officeDocument/2006/relationships/oleObject" Target="../embeddings/oleObject465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471.bin"/><Relationship Id="rId5" Type="http://schemas.openxmlformats.org/officeDocument/2006/relationships/oleObject" Target="../embeddings/oleObject470.bin"/><Relationship Id="rId4" Type="http://schemas.openxmlformats.org/officeDocument/2006/relationships/oleObject" Target="../embeddings/oleObject469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5" Type="http://schemas.openxmlformats.org/officeDocument/2006/relationships/oleObject" Target="../embeddings/oleObject474.bin"/><Relationship Id="rId4" Type="http://schemas.openxmlformats.org/officeDocument/2006/relationships/oleObject" Target="../embeddings/oleObject473.bin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9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10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0.bin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oleObject" Target="../embeddings/oleObject131.bin"/><Relationship Id="rId18" Type="http://schemas.openxmlformats.org/officeDocument/2006/relationships/oleObject" Target="../embeddings/oleObject136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25.bin"/><Relationship Id="rId12" Type="http://schemas.openxmlformats.org/officeDocument/2006/relationships/oleObject" Target="../embeddings/oleObject130.bin"/><Relationship Id="rId1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4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33.bin"/><Relationship Id="rId10" Type="http://schemas.openxmlformats.org/officeDocument/2006/relationships/oleObject" Target="../embeddings/oleObject128.bin"/><Relationship Id="rId19" Type="http://schemas.openxmlformats.org/officeDocument/2006/relationships/oleObject" Target="../embeddings/oleObject137.bin"/><Relationship Id="rId4" Type="http://schemas.openxmlformats.org/officeDocument/2006/relationships/oleObject" Target="../embeddings/oleObject122.bin"/><Relationship Id="rId9" Type="http://schemas.openxmlformats.org/officeDocument/2006/relationships/oleObject" Target="../embeddings/oleObject127.bin"/><Relationship Id="rId14" Type="http://schemas.openxmlformats.org/officeDocument/2006/relationships/oleObject" Target="../embeddings/oleObject13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8.bin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7.bin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6.bin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5.bin"/><Relationship Id="rId9" Type="http://schemas.openxmlformats.org/officeDocument/2006/relationships/oleObject" Target="../embeddings/oleObject150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8.bin"/><Relationship Id="rId12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57.bin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6.bin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5.bin"/><Relationship Id="rId9" Type="http://schemas.openxmlformats.org/officeDocument/2006/relationships/oleObject" Target="../embeddings/oleObject16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8.bin"/><Relationship Id="rId12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67.bin"/><Relationship Id="rId11" Type="http://schemas.openxmlformats.org/officeDocument/2006/relationships/oleObject" Target="../embeddings/oleObject172.bin"/><Relationship Id="rId5" Type="http://schemas.openxmlformats.org/officeDocument/2006/relationships/oleObject" Target="../embeddings/oleObject166.bin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7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8.bin"/><Relationship Id="rId12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7.bin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6.bin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18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89.bin"/><Relationship Id="rId5" Type="http://schemas.openxmlformats.org/officeDocument/2006/relationships/oleObject" Target="../embeddings/oleObject188.bin"/><Relationship Id="rId4" Type="http://schemas.openxmlformats.org/officeDocument/2006/relationships/oleObject" Target="../embeddings/oleObject187.bin"/><Relationship Id="rId9" Type="http://schemas.openxmlformats.org/officeDocument/2006/relationships/oleObject" Target="../embeddings/oleObject19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96.bin"/><Relationship Id="rId5" Type="http://schemas.openxmlformats.org/officeDocument/2006/relationships/oleObject" Target="../embeddings/oleObject195.bin"/><Relationship Id="rId4" Type="http://schemas.openxmlformats.org/officeDocument/2006/relationships/oleObject" Target="../embeddings/oleObject194.bin"/><Relationship Id="rId9" Type="http://schemas.openxmlformats.org/officeDocument/2006/relationships/oleObject" Target="../embeddings/oleObject19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202.bin"/><Relationship Id="rId4" Type="http://schemas.openxmlformats.org/officeDocument/2006/relationships/oleObject" Target="../embeddings/oleObject20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204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207.bin"/><Relationship Id="rId4" Type="http://schemas.openxmlformats.org/officeDocument/2006/relationships/oleObject" Target="../embeddings/oleObject20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11.bin"/><Relationship Id="rId5" Type="http://schemas.openxmlformats.org/officeDocument/2006/relationships/oleObject" Target="../embeddings/oleObject210.bin"/><Relationship Id="rId4" Type="http://schemas.openxmlformats.org/officeDocument/2006/relationships/oleObject" Target="../embeddings/oleObject20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15.bin"/><Relationship Id="rId5" Type="http://schemas.openxmlformats.org/officeDocument/2006/relationships/oleObject" Target="../embeddings/oleObject214.bin"/><Relationship Id="rId4" Type="http://schemas.openxmlformats.org/officeDocument/2006/relationships/oleObject" Target="../embeddings/oleObject213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3" Type="http://schemas.openxmlformats.org/officeDocument/2006/relationships/oleObject" Target="../embeddings/oleObject217.bin"/><Relationship Id="rId7" Type="http://schemas.openxmlformats.org/officeDocument/2006/relationships/oleObject" Target="../embeddings/oleObject2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20.bin"/><Relationship Id="rId5" Type="http://schemas.openxmlformats.org/officeDocument/2006/relationships/oleObject" Target="../embeddings/oleObject219.bin"/><Relationship Id="rId4" Type="http://schemas.openxmlformats.org/officeDocument/2006/relationships/oleObject" Target="../embeddings/oleObject218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225.bin"/><Relationship Id="rId4" Type="http://schemas.openxmlformats.org/officeDocument/2006/relationships/oleObject" Target="../embeddings/oleObject224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22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32.bin"/><Relationship Id="rId5" Type="http://schemas.openxmlformats.org/officeDocument/2006/relationships/oleObject" Target="../embeddings/oleObject231.bin"/><Relationship Id="rId4" Type="http://schemas.openxmlformats.org/officeDocument/2006/relationships/oleObject" Target="../embeddings/oleObject23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236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239.bin"/><Relationship Id="rId4" Type="http://schemas.openxmlformats.org/officeDocument/2006/relationships/oleObject" Target="../embeddings/oleObject238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43.bin"/><Relationship Id="rId5" Type="http://schemas.openxmlformats.org/officeDocument/2006/relationships/oleObject" Target="../embeddings/oleObject242.bin"/><Relationship Id="rId4" Type="http://schemas.openxmlformats.org/officeDocument/2006/relationships/oleObject" Target="../embeddings/oleObject24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47.bin"/><Relationship Id="rId5" Type="http://schemas.openxmlformats.org/officeDocument/2006/relationships/oleObject" Target="../embeddings/oleObject246.bin"/><Relationship Id="rId4" Type="http://schemas.openxmlformats.org/officeDocument/2006/relationships/oleObject" Target="../embeddings/oleObject24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8.bin"/><Relationship Id="rId7" Type="http://schemas.openxmlformats.org/officeDocument/2006/relationships/oleObject" Target="../embeddings/oleObject2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251.bin"/><Relationship Id="rId5" Type="http://schemas.openxmlformats.org/officeDocument/2006/relationships/oleObject" Target="../embeddings/oleObject250.bin"/><Relationship Id="rId4" Type="http://schemas.openxmlformats.org/officeDocument/2006/relationships/oleObject" Target="../embeddings/oleObject249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25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58.bin"/><Relationship Id="rId5" Type="http://schemas.openxmlformats.org/officeDocument/2006/relationships/oleObject" Target="../embeddings/oleObject257.bin"/><Relationship Id="rId4" Type="http://schemas.openxmlformats.org/officeDocument/2006/relationships/oleObject" Target="../embeddings/oleObject256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26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4.bin"/><Relationship Id="rId13" Type="http://schemas.openxmlformats.org/officeDocument/2006/relationships/oleObject" Target="../embeddings/oleObject279.bin"/><Relationship Id="rId3" Type="http://schemas.openxmlformats.org/officeDocument/2006/relationships/oleObject" Target="../embeddings/oleObject269.bin"/><Relationship Id="rId7" Type="http://schemas.openxmlformats.org/officeDocument/2006/relationships/oleObject" Target="../embeddings/oleObject273.bin"/><Relationship Id="rId12" Type="http://schemas.openxmlformats.org/officeDocument/2006/relationships/oleObject" Target="../embeddings/oleObject2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72.bin"/><Relationship Id="rId11" Type="http://schemas.openxmlformats.org/officeDocument/2006/relationships/oleObject" Target="../embeddings/oleObject277.bin"/><Relationship Id="rId5" Type="http://schemas.openxmlformats.org/officeDocument/2006/relationships/oleObject" Target="../embeddings/oleObject271.bin"/><Relationship Id="rId10" Type="http://schemas.openxmlformats.org/officeDocument/2006/relationships/oleObject" Target="../embeddings/oleObject276.bin"/><Relationship Id="rId4" Type="http://schemas.openxmlformats.org/officeDocument/2006/relationships/oleObject" Target="../embeddings/oleObject270.bin"/><Relationship Id="rId9" Type="http://schemas.openxmlformats.org/officeDocument/2006/relationships/oleObject" Target="../embeddings/oleObject275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3" Type="http://schemas.openxmlformats.org/officeDocument/2006/relationships/oleObject" Target="../embeddings/oleObject280.bin"/><Relationship Id="rId7" Type="http://schemas.openxmlformats.org/officeDocument/2006/relationships/oleObject" Target="../embeddings/oleObject2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83.bin"/><Relationship Id="rId5" Type="http://schemas.openxmlformats.org/officeDocument/2006/relationships/oleObject" Target="../embeddings/oleObject282.bin"/><Relationship Id="rId10" Type="http://schemas.openxmlformats.org/officeDocument/2006/relationships/oleObject" Target="../embeddings/oleObject287.bin"/><Relationship Id="rId4" Type="http://schemas.openxmlformats.org/officeDocument/2006/relationships/oleObject" Target="../embeddings/oleObject281.bin"/><Relationship Id="rId9" Type="http://schemas.openxmlformats.org/officeDocument/2006/relationships/oleObject" Target="../embeddings/oleObject286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3.bin"/><Relationship Id="rId3" Type="http://schemas.openxmlformats.org/officeDocument/2006/relationships/oleObject" Target="../embeddings/oleObject288.bin"/><Relationship Id="rId7" Type="http://schemas.openxmlformats.org/officeDocument/2006/relationships/oleObject" Target="../embeddings/oleObject2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291.bin"/><Relationship Id="rId5" Type="http://schemas.openxmlformats.org/officeDocument/2006/relationships/oleObject" Target="../embeddings/oleObject290.bin"/><Relationship Id="rId4" Type="http://schemas.openxmlformats.org/officeDocument/2006/relationships/oleObject" Target="../embeddings/oleObject289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9.bin"/><Relationship Id="rId13" Type="http://schemas.openxmlformats.org/officeDocument/2006/relationships/oleObject" Target="../embeddings/oleObject304.bin"/><Relationship Id="rId3" Type="http://schemas.openxmlformats.org/officeDocument/2006/relationships/oleObject" Target="../embeddings/oleObject294.bin"/><Relationship Id="rId7" Type="http://schemas.openxmlformats.org/officeDocument/2006/relationships/oleObject" Target="../embeddings/oleObject298.bin"/><Relationship Id="rId12" Type="http://schemas.openxmlformats.org/officeDocument/2006/relationships/oleObject" Target="../embeddings/oleObject3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297.bin"/><Relationship Id="rId11" Type="http://schemas.openxmlformats.org/officeDocument/2006/relationships/oleObject" Target="../embeddings/oleObject302.bin"/><Relationship Id="rId5" Type="http://schemas.openxmlformats.org/officeDocument/2006/relationships/oleObject" Target="../embeddings/oleObject296.bin"/><Relationship Id="rId10" Type="http://schemas.openxmlformats.org/officeDocument/2006/relationships/oleObject" Target="../embeddings/oleObject301.bin"/><Relationship Id="rId4" Type="http://schemas.openxmlformats.org/officeDocument/2006/relationships/oleObject" Target="../embeddings/oleObject295.bin"/><Relationship Id="rId9" Type="http://schemas.openxmlformats.org/officeDocument/2006/relationships/oleObject" Target="../embeddings/oleObject300.bin"/><Relationship Id="rId14" Type="http://schemas.openxmlformats.org/officeDocument/2006/relationships/oleObject" Target="../embeddings/oleObject305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13" Type="http://schemas.openxmlformats.org/officeDocument/2006/relationships/oleObject" Target="../embeddings/oleObject316.bin"/><Relationship Id="rId3" Type="http://schemas.openxmlformats.org/officeDocument/2006/relationships/oleObject" Target="../embeddings/oleObject306.bin"/><Relationship Id="rId7" Type="http://schemas.openxmlformats.org/officeDocument/2006/relationships/oleObject" Target="../embeddings/oleObject310.bin"/><Relationship Id="rId12" Type="http://schemas.openxmlformats.org/officeDocument/2006/relationships/oleObject" Target="../embeddings/oleObject3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09.bin"/><Relationship Id="rId11" Type="http://schemas.openxmlformats.org/officeDocument/2006/relationships/oleObject" Target="../embeddings/oleObject314.bin"/><Relationship Id="rId5" Type="http://schemas.openxmlformats.org/officeDocument/2006/relationships/oleObject" Target="../embeddings/oleObject308.bin"/><Relationship Id="rId10" Type="http://schemas.openxmlformats.org/officeDocument/2006/relationships/oleObject" Target="../embeddings/oleObject313.bin"/><Relationship Id="rId4" Type="http://schemas.openxmlformats.org/officeDocument/2006/relationships/oleObject" Target="../embeddings/oleObject307.bin"/><Relationship Id="rId9" Type="http://schemas.openxmlformats.org/officeDocument/2006/relationships/oleObject" Target="../embeddings/oleObject312.bin"/><Relationship Id="rId14" Type="http://schemas.openxmlformats.org/officeDocument/2006/relationships/oleObject" Target="../embeddings/oleObject317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3.bin"/><Relationship Id="rId3" Type="http://schemas.openxmlformats.org/officeDocument/2006/relationships/oleObject" Target="../embeddings/oleObject318.bin"/><Relationship Id="rId7" Type="http://schemas.openxmlformats.org/officeDocument/2006/relationships/oleObject" Target="../embeddings/oleObject322.bin"/><Relationship Id="rId12" Type="http://schemas.openxmlformats.org/officeDocument/2006/relationships/oleObject" Target="../embeddings/oleObject3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321.bin"/><Relationship Id="rId11" Type="http://schemas.openxmlformats.org/officeDocument/2006/relationships/oleObject" Target="../embeddings/oleObject326.bin"/><Relationship Id="rId5" Type="http://schemas.openxmlformats.org/officeDocument/2006/relationships/oleObject" Target="../embeddings/oleObject320.bin"/><Relationship Id="rId10" Type="http://schemas.openxmlformats.org/officeDocument/2006/relationships/oleObject" Target="../embeddings/oleObject325.bin"/><Relationship Id="rId4" Type="http://schemas.openxmlformats.org/officeDocument/2006/relationships/oleObject" Target="../embeddings/oleObject319.bin"/><Relationship Id="rId9" Type="http://schemas.openxmlformats.org/officeDocument/2006/relationships/oleObject" Target="../embeddings/oleObject324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oleObject" Target="../embeddings/oleObject330.bin"/><Relationship Id="rId4" Type="http://schemas.openxmlformats.org/officeDocument/2006/relationships/oleObject" Target="../embeddings/oleObject329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6.bin"/><Relationship Id="rId13" Type="http://schemas.openxmlformats.org/officeDocument/2006/relationships/oleObject" Target="../embeddings/oleObject341.bin"/><Relationship Id="rId3" Type="http://schemas.openxmlformats.org/officeDocument/2006/relationships/oleObject" Target="../embeddings/oleObject331.bin"/><Relationship Id="rId7" Type="http://schemas.openxmlformats.org/officeDocument/2006/relationships/oleObject" Target="../embeddings/oleObject335.bin"/><Relationship Id="rId12" Type="http://schemas.openxmlformats.org/officeDocument/2006/relationships/oleObject" Target="../embeddings/oleObject3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334.bin"/><Relationship Id="rId11" Type="http://schemas.openxmlformats.org/officeDocument/2006/relationships/oleObject" Target="../embeddings/oleObject339.bin"/><Relationship Id="rId5" Type="http://schemas.openxmlformats.org/officeDocument/2006/relationships/oleObject" Target="../embeddings/oleObject333.bin"/><Relationship Id="rId10" Type="http://schemas.openxmlformats.org/officeDocument/2006/relationships/oleObject" Target="../embeddings/oleObject338.bin"/><Relationship Id="rId4" Type="http://schemas.openxmlformats.org/officeDocument/2006/relationships/oleObject" Target="../embeddings/oleObject332.bin"/><Relationship Id="rId9" Type="http://schemas.openxmlformats.org/officeDocument/2006/relationships/oleObject" Target="../embeddings/oleObject337.bin"/><Relationship Id="rId14" Type="http://schemas.openxmlformats.org/officeDocument/2006/relationships/oleObject" Target="../embeddings/oleObject342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8.bin"/><Relationship Id="rId13" Type="http://schemas.openxmlformats.org/officeDocument/2006/relationships/oleObject" Target="../embeddings/oleObject353.bin"/><Relationship Id="rId3" Type="http://schemas.openxmlformats.org/officeDocument/2006/relationships/oleObject" Target="../embeddings/oleObject343.bin"/><Relationship Id="rId7" Type="http://schemas.openxmlformats.org/officeDocument/2006/relationships/oleObject" Target="../embeddings/oleObject347.bin"/><Relationship Id="rId12" Type="http://schemas.openxmlformats.org/officeDocument/2006/relationships/oleObject" Target="../embeddings/oleObject3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346.bin"/><Relationship Id="rId11" Type="http://schemas.openxmlformats.org/officeDocument/2006/relationships/oleObject" Target="../embeddings/oleObject351.bin"/><Relationship Id="rId5" Type="http://schemas.openxmlformats.org/officeDocument/2006/relationships/oleObject" Target="../embeddings/oleObject345.bin"/><Relationship Id="rId10" Type="http://schemas.openxmlformats.org/officeDocument/2006/relationships/oleObject" Target="../embeddings/oleObject350.bin"/><Relationship Id="rId4" Type="http://schemas.openxmlformats.org/officeDocument/2006/relationships/oleObject" Target="../embeddings/oleObject344.bin"/><Relationship Id="rId9" Type="http://schemas.openxmlformats.org/officeDocument/2006/relationships/oleObject" Target="../embeddings/oleObject349.bin"/><Relationship Id="rId14" Type="http://schemas.openxmlformats.org/officeDocument/2006/relationships/oleObject" Target="../embeddings/oleObject354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0.bin"/><Relationship Id="rId3" Type="http://schemas.openxmlformats.org/officeDocument/2006/relationships/oleObject" Target="../embeddings/oleObject355.bin"/><Relationship Id="rId7" Type="http://schemas.openxmlformats.org/officeDocument/2006/relationships/oleObject" Target="../embeddings/oleObject3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358.bin"/><Relationship Id="rId11" Type="http://schemas.openxmlformats.org/officeDocument/2006/relationships/oleObject" Target="../embeddings/oleObject363.bin"/><Relationship Id="rId5" Type="http://schemas.openxmlformats.org/officeDocument/2006/relationships/oleObject" Target="../embeddings/oleObject357.bin"/><Relationship Id="rId10" Type="http://schemas.openxmlformats.org/officeDocument/2006/relationships/oleObject" Target="../embeddings/oleObject362.bin"/><Relationship Id="rId4" Type="http://schemas.openxmlformats.org/officeDocument/2006/relationships/oleObject" Target="../embeddings/oleObject356.bin"/><Relationship Id="rId9" Type="http://schemas.openxmlformats.org/officeDocument/2006/relationships/oleObject" Target="../embeddings/oleObject3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38113" y="3562212"/>
            <a:ext cx="8810625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identyfikacja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2a – Technologie modelowania analitycznego - fenomenologiczna</a:t>
            </a: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SanukPro-Medium" charset="0"/>
            </a:endParaRP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Kierunek: Automatyka i robotyka -  studia stacjonarne 2 stopnia</a:t>
            </a: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Przedmiot:  kierunkowy</a:t>
            </a:r>
            <a:endParaRPr kumimoji="0" lang="pl-PL" sz="20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1371600" y="6146805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hab. inż.,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 prezentacji materiału: 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2018.04.03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2"/>
          <p:cNvSpPr txBox="1">
            <a:spLocks noChangeArrowheads="1"/>
          </p:cNvSpPr>
          <p:nvPr/>
        </p:nvSpPr>
        <p:spPr bwMode="auto">
          <a:xfrm>
            <a:off x="395288" y="1844675"/>
            <a:ext cx="82407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dirty="0">
                <a:solidFill>
                  <a:srgbClr val="003399"/>
                </a:solidFill>
              </a:rPr>
              <a:t>Krok I </a:t>
            </a:r>
          </a:p>
          <a:p>
            <a:pPr algn="l"/>
            <a:r>
              <a:rPr lang="pl-PL" b="1" dirty="0">
                <a:solidFill>
                  <a:srgbClr val="003399"/>
                </a:solidFill>
              </a:rPr>
              <a:t>Wyodrębnienie obiektu</a:t>
            </a:r>
            <a:endParaRPr lang="pl-PL" dirty="0">
              <a:solidFill>
                <a:srgbClr val="003399"/>
              </a:solidFill>
            </a:endParaRPr>
          </a:p>
          <a:p>
            <a:pPr algn="just"/>
            <a:r>
              <a:rPr lang="pl-PL" dirty="0">
                <a:solidFill>
                  <a:srgbClr val="003399"/>
                </a:solidFill>
              </a:rPr>
              <a:t>Wyodrębnienie obiektu wyraża się wyborem wielkości wejściowych – tych wielkości, którymi otoczenie oddziałuje na obiekt oraz wielkości wyjściowych – tych wielkości, którymi obiekt oddziałuje na otoczenie</a:t>
            </a:r>
            <a:endParaRPr lang="en-GB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45660" y="703803"/>
            <a:ext cx="7677386" cy="1412780"/>
            <a:chOff x="245660" y="316955"/>
            <a:chExt cx="7677386" cy="1412780"/>
          </a:xfrm>
        </p:grpSpPr>
        <p:sp>
          <p:nvSpPr>
            <p:cNvPr id="3" name="Prostokąt 2"/>
            <p:cNvSpPr/>
            <p:nvPr/>
          </p:nvSpPr>
          <p:spPr>
            <a:xfrm>
              <a:off x="245660" y="650890"/>
              <a:ext cx="1460310" cy="28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Prostokąt 3"/>
            <p:cNvSpPr/>
            <p:nvPr/>
          </p:nvSpPr>
          <p:spPr>
            <a:xfrm>
              <a:off x="4339989" y="650890"/>
              <a:ext cx="1460310" cy="28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ole tekstowe 4"/>
            <p:cNvSpPr txBox="1">
              <a:spLocks noChangeArrowheads="1"/>
            </p:cNvSpPr>
            <p:nvPr/>
          </p:nvSpPr>
          <p:spPr bwMode="auto">
            <a:xfrm>
              <a:off x="302022" y="316955"/>
              <a:ext cx="7621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Skorzystamy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1"/>
            <p:cNvGraphicFramePr>
              <a:graphicFrameLocks noChangeAspect="1"/>
            </p:cNvGraphicFramePr>
            <p:nvPr/>
          </p:nvGraphicFramePr>
          <p:xfrm>
            <a:off x="2620963" y="697155"/>
            <a:ext cx="2141537" cy="379412"/>
          </p:xfrm>
          <a:graphic>
            <a:graphicData uri="http://schemas.openxmlformats.org/presentationml/2006/ole">
              <p:oleObj spid="_x0000_s340057" name="Równanie" r:id="rId3" imgW="1079500" imgH="228600" progId="Equation.3">
                <p:embed/>
              </p:oleObj>
            </a:graphicData>
          </a:graphic>
        </p:graphicFrame>
        <p:sp>
          <p:nvSpPr>
            <p:cNvPr id="7" name="pole tekstowe 6"/>
            <p:cNvSpPr txBox="1">
              <a:spLocks noChangeArrowheads="1"/>
            </p:cNvSpPr>
            <p:nvPr/>
          </p:nvSpPr>
          <p:spPr bwMode="auto">
            <a:xfrm>
              <a:off x="260358" y="1008540"/>
              <a:ext cx="64144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wówczas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349301" y="1266082"/>
            <a:ext cx="2982351" cy="463653"/>
          </p:xfrm>
          <a:graphic>
            <a:graphicData uri="http://schemas.openxmlformats.org/presentationml/2006/ole">
              <p:oleObj spid="_x0000_s340058" name="Równanie" r:id="rId4" imgW="1409088" imgH="241195" progId="Equation.3">
                <p:embed/>
              </p:oleObj>
            </a:graphicData>
          </a:graphic>
        </p:graphicFrame>
      </p:grpSp>
      <p:grpSp>
        <p:nvGrpSpPr>
          <p:cNvPr id="9" name="Grupa 8"/>
          <p:cNvGrpSpPr/>
          <p:nvPr/>
        </p:nvGrpSpPr>
        <p:grpSpPr>
          <a:xfrm>
            <a:off x="289392" y="2267072"/>
            <a:ext cx="8641286" cy="2632697"/>
            <a:chOff x="289392" y="2267072"/>
            <a:chExt cx="8641286" cy="2632697"/>
          </a:xfrm>
        </p:grpSpPr>
        <p:sp>
          <p:nvSpPr>
            <p:cNvPr id="10" name="pole tekstowe 9"/>
            <p:cNvSpPr txBox="1">
              <a:spLocks noChangeArrowheads="1"/>
            </p:cNvSpPr>
            <p:nvPr/>
          </p:nvSpPr>
          <p:spPr bwMode="auto">
            <a:xfrm>
              <a:off x="289392" y="2267072"/>
              <a:ext cx="86362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Założenie: z uzwojeniem twornika sprzężone są jedynie linie strumienia magnetycznego wytwarzanego przez to uzwojenie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2654300" y="2895600"/>
            <a:ext cx="3582988" cy="942975"/>
          </p:xfrm>
          <a:graphic>
            <a:graphicData uri="http://schemas.openxmlformats.org/presentationml/2006/ole">
              <p:oleObj spid="_x0000_s340059" name="Równanie" r:id="rId5" imgW="2616200" imgH="635000" progId="Equation.3">
                <p:embed/>
              </p:oleObj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557213" y="3851275"/>
            <a:ext cx="279400" cy="357188"/>
          </p:xfrm>
          <a:graphic>
            <a:graphicData uri="http://schemas.openxmlformats.org/presentationml/2006/ole">
              <p:oleObj spid="_x0000_s340060" name="Równanie" r:id="rId6" imgW="177646" imgH="228402" progId="Equation.3">
                <p:embed/>
              </p:oleObj>
            </a:graphicData>
          </a:graphic>
        </p:graphicFrame>
        <p:sp>
          <p:nvSpPr>
            <p:cNvPr id="13" name="pole tekstowe 12"/>
            <p:cNvSpPr txBox="1">
              <a:spLocks noChangeArrowheads="1"/>
            </p:cNvSpPr>
            <p:nvPr/>
          </p:nvSpPr>
          <p:spPr bwMode="auto">
            <a:xfrm>
              <a:off x="769318" y="3765196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strumień magnetyczny sprzężony z uzwojeniem twornika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" name="Object 10"/>
            <p:cNvGraphicFramePr>
              <a:graphicFrameLocks noChangeAspect="1"/>
            </p:cNvGraphicFramePr>
            <p:nvPr/>
          </p:nvGraphicFramePr>
          <p:xfrm>
            <a:off x="6395461" y="3845154"/>
            <a:ext cx="476250" cy="339725"/>
          </p:xfrm>
          <a:graphic>
            <a:graphicData uri="http://schemas.openxmlformats.org/presentationml/2006/ole">
              <p:oleObj spid="_x0000_s340061" name="Równanie" r:id="rId7" imgW="304536" imgH="215713" progId="Equation.3">
                <p:embed/>
              </p:oleObj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533400" y="4495800"/>
            <a:ext cx="241300" cy="357188"/>
          </p:xfrm>
          <a:graphic>
            <a:graphicData uri="http://schemas.openxmlformats.org/presentationml/2006/ole">
              <p:oleObj spid="_x0000_s340062" name="Równanie" r:id="rId8" imgW="152334" imgH="228501" progId="Equation.3">
                <p:embed/>
              </p:oleObj>
            </a:graphicData>
          </a:graphic>
        </p:graphicFrame>
        <p:sp>
          <p:nvSpPr>
            <p:cNvPr id="16" name="pole tekstowe 13"/>
            <p:cNvSpPr txBox="1">
              <a:spLocks noChangeArrowheads="1"/>
            </p:cNvSpPr>
            <p:nvPr/>
          </p:nvSpPr>
          <p:spPr bwMode="auto">
            <a:xfrm>
              <a:off x="752905" y="4438104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liczba zwojów uzwojenia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4387814" y="4516667"/>
            <a:ext cx="317500" cy="339725"/>
          </p:xfrm>
          <a:graphic>
            <a:graphicData uri="http://schemas.openxmlformats.org/presentationml/2006/ole">
              <p:oleObj spid="_x0000_s340063" name="Równanie" r:id="rId9" imgW="203024" imgH="215713" progId="Equation.3">
                <p:embed/>
              </p:oleObj>
            </a:graphicData>
          </a:graphic>
        </p:graphicFrame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547688" y="4200525"/>
            <a:ext cx="296862" cy="357188"/>
          </p:xfrm>
          <a:graphic>
            <a:graphicData uri="http://schemas.openxmlformats.org/presentationml/2006/ole">
              <p:oleObj spid="_x0000_s340064" name="Równanie" r:id="rId10" imgW="190500" imgH="228600" progId="Equation.3">
                <p:embed/>
              </p:oleObj>
            </a:graphicData>
          </a:graphic>
        </p:graphicFrame>
        <p:sp>
          <p:nvSpPr>
            <p:cNvPr id="19" name="pole tekstowe 18"/>
            <p:cNvSpPr txBox="1">
              <a:spLocks noChangeArrowheads="1"/>
            </p:cNvSpPr>
            <p:nvPr/>
          </p:nvSpPr>
          <p:spPr bwMode="auto">
            <a:xfrm>
              <a:off x="766970" y="4114548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strumień magnetyczny zastępczy uzwojenia twornika odpowiadający 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7842117" y="4194506"/>
            <a:ext cx="476250" cy="339725"/>
          </p:xfrm>
          <a:graphic>
            <a:graphicData uri="http://schemas.openxmlformats.org/presentationml/2006/ole">
              <p:oleObj spid="_x0000_s340065" name="Równanie" r:id="rId11" imgW="304536" imgH="215713" progId="Equation.3">
                <p:embed/>
              </p:oleObj>
            </a:graphicData>
          </a:graphic>
        </p:graphicFrame>
        <p:graphicFrame>
          <p:nvGraphicFramePr>
            <p:cNvPr id="21" name="Object 11"/>
            <p:cNvGraphicFramePr>
              <a:graphicFrameLocks noChangeAspect="1"/>
            </p:cNvGraphicFramePr>
            <p:nvPr/>
          </p:nvGraphicFramePr>
          <p:xfrm>
            <a:off x="7442200" y="4206875"/>
            <a:ext cx="277813" cy="357188"/>
          </p:xfrm>
          <a:graphic>
            <a:graphicData uri="http://schemas.openxmlformats.org/presentationml/2006/ole">
              <p:oleObj spid="_x0000_s340066" name="Równanie" r:id="rId12" imgW="177646" imgH="228402" progId="Equation.3">
                <p:embed/>
              </p:oleObj>
            </a:graphicData>
          </a:graphic>
        </p:graphicFrame>
      </p:grpSp>
      <p:grpSp>
        <p:nvGrpSpPr>
          <p:cNvPr id="22" name="Grupa 21"/>
          <p:cNvGrpSpPr/>
          <p:nvPr/>
        </p:nvGrpSpPr>
        <p:grpSpPr>
          <a:xfrm>
            <a:off x="409284" y="5193890"/>
            <a:ext cx="7621024" cy="1097867"/>
            <a:chOff x="409284" y="5193890"/>
            <a:chExt cx="7621024" cy="1097867"/>
          </a:xfrm>
        </p:grpSpPr>
        <p:sp>
          <p:nvSpPr>
            <p:cNvPr id="23" name="pole tekstowe 22"/>
            <p:cNvSpPr txBox="1">
              <a:spLocks noChangeArrowheads="1"/>
            </p:cNvSpPr>
            <p:nvPr/>
          </p:nvSpPr>
          <p:spPr bwMode="auto">
            <a:xfrm>
              <a:off x="409284" y="5193890"/>
              <a:ext cx="7621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Skorzystamy z pojęcia indukcyjności własnej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3886200" y="5511024"/>
            <a:ext cx="971550" cy="780733"/>
          </p:xfrm>
          <a:graphic>
            <a:graphicData uri="http://schemas.openxmlformats.org/presentationml/2006/ole">
              <p:oleObj spid="_x0000_s340067" name="Równanie" r:id="rId13" imgW="495085" imgH="431613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92157" y="691082"/>
            <a:ext cx="8592535" cy="875781"/>
            <a:chOff x="292157" y="691082"/>
            <a:chExt cx="8592535" cy="875781"/>
          </a:xfrm>
        </p:grpSpPr>
        <p:sp>
          <p:nvSpPr>
            <p:cNvPr id="3" name="pole tekstowe 2"/>
            <p:cNvSpPr txBox="1">
              <a:spLocks noChangeArrowheads="1"/>
            </p:cNvSpPr>
            <p:nvPr/>
          </p:nvSpPr>
          <p:spPr bwMode="auto">
            <a:xfrm>
              <a:off x="292157" y="691082"/>
              <a:ext cx="85925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Możemy napisać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1900238" y="942975"/>
            <a:ext cx="4156075" cy="623888"/>
          </p:xfrm>
          <a:graphic>
            <a:graphicData uri="http://schemas.openxmlformats.org/presentationml/2006/ole">
              <p:oleObj spid="_x0000_s338969" name="Równanie" r:id="rId3" imgW="2946400" imgH="431800" progId="Equation.3">
                <p:embed/>
              </p:oleObj>
            </a:graphicData>
          </a:graphic>
        </p:graphicFrame>
      </p:grpSp>
      <p:grpSp>
        <p:nvGrpSpPr>
          <p:cNvPr id="5" name="Grupa 4"/>
          <p:cNvGrpSpPr/>
          <p:nvPr/>
        </p:nvGrpSpPr>
        <p:grpSpPr>
          <a:xfrm>
            <a:off x="226193" y="1592673"/>
            <a:ext cx="8592535" cy="2015715"/>
            <a:chOff x="226193" y="1592673"/>
            <a:chExt cx="8592535" cy="2015715"/>
          </a:xfrm>
        </p:grpSpPr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226193" y="1592673"/>
              <a:ext cx="85925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Stąd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669925" y="2058988"/>
            <a:ext cx="7720013" cy="1549400"/>
          </p:xfrm>
          <a:graphic>
            <a:graphicData uri="http://schemas.openxmlformats.org/presentationml/2006/ole">
              <p:oleObj spid="_x0000_s338970" name="Równanie" r:id="rId4" imgW="3886200" imgH="889000" progId="Equation.3">
                <p:embed/>
              </p:oleObj>
            </a:graphicData>
          </a:graphic>
        </p:graphicFrame>
      </p:grpSp>
      <p:grpSp>
        <p:nvGrpSpPr>
          <p:cNvPr id="8" name="Grupa 7"/>
          <p:cNvGrpSpPr/>
          <p:nvPr/>
        </p:nvGrpSpPr>
        <p:grpSpPr>
          <a:xfrm>
            <a:off x="222344" y="4205835"/>
            <a:ext cx="8309780" cy="1597403"/>
            <a:chOff x="222344" y="4205835"/>
            <a:chExt cx="8309780" cy="1597403"/>
          </a:xfrm>
        </p:grpSpPr>
        <p:sp>
          <p:nvSpPr>
            <p:cNvPr id="9" name="Prostokąt zaokrąglony 8"/>
            <p:cNvSpPr/>
            <p:nvPr/>
          </p:nvSpPr>
          <p:spPr>
            <a:xfrm>
              <a:off x="309489" y="4916318"/>
              <a:ext cx="8046720" cy="88692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ole tekstowe 9"/>
            <p:cNvSpPr txBox="1">
              <a:spLocks noChangeArrowheads="1"/>
            </p:cNvSpPr>
            <p:nvPr/>
          </p:nvSpPr>
          <p:spPr bwMode="auto">
            <a:xfrm>
              <a:off x="222344" y="4205835"/>
              <a:ext cx="83097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Otrzymane równanie ruchu podsystemu obwodu twornika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349103" y="4970415"/>
            <a:ext cx="7916863" cy="735012"/>
          </p:xfrm>
          <a:graphic>
            <a:graphicData uri="http://schemas.openxmlformats.org/presentationml/2006/ole">
              <p:oleObj spid="_x0000_s338971" name="Równanie" r:id="rId5" imgW="3797300" imgH="482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32010" y="1358402"/>
            <a:ext cx="8652682" cy="2913363"/>
            <a:chOff x="232010" y="1358402"/>
            <a:chExt cx="8652682" cy="2913363"/>
          </a:xfrm>
        </p:grpSpPr>
        <p:sp>
          <p:nvSpPr>
            <p:cNvPr id="3" name="pole tekstowe 2"/>
            <p:cNvSpPr txBox="1">
              <a:spLocks noChangeArrowheads="1"/>
            </p:cNvSpPr>
            <p:nvPr/>
          </p:nvSpPr>
          <p:spPr bwMode="auto">
            <a:xfrm>
              <a:off x="292157" y="1358402"/>
              <a:ext cx="85925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Zestawimy równania modelu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436670" y="1842108"/>
            <a:ext cx="4872310" cy="682727"/>
          </p:xfrm>
          <a:graphic>
            <a:graphicData uri="http://schemas.openxmlformats.org/presentationml/2006/ole">
              <p:oleObj spid="_x0000_s337945" name="Równanie" r:id="rId3" imgW="2349500" imgH="393700" progId="Equation.3">
                <p:embed/>
              </p:oleObj>
            </a:graphicData>
          </a:graphic>
        </p:graphicFrame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504397" y="2483892"/>
            <a:ext cx="5164815" cy="846553"/>
          </p:xfrm>
          <a:graphic>
            <a:graphicData uri="http://schemas.openxmlformats.org/presentationml/2006/ole">
              <p:oleObj spid="_x0000_s337946" name="Równanie" r:id="rId4" imgW="2984500" imgH="482600" progId="Equation.3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99375" y="3387334"/>
            <a:ext cx="8313895" cy="857120"/>
          </p:xfrm>
          <a:graphic>
            <a:graphicData uri="http://schemas.openxmlformats.org/presentationml/2006/ole">
              <p:oleObj spid="_x0000_s337947" name="Równanie" r:id="rId5" imgW="3797300" imgH="482600" progId="Equation.3">
                <p:embed/>
              </p:oleObj>
            </a:graphicData>
          </a:graphic>
        </p:graphicFrame>
        <p:sp>
          <p:nvSpPr>
            <p:cNvPr id="7" name="Nawias klamrowy otwierający 6"/>
            <p:cNvSpPr/>
            <p:nvPr/>
          </p:nvSpPr>
          <p:spPr>
            <a:xfrm>
              <a:off x="232010" y="1815167"/>
              <a:ext cx="232011" cy="2456598"/>
            </a:xfrm>
            <a:prstGeom prst="leftBrace">
              <a:avLst>
                <a:gd name="adj1" fmla="val 36904"/>
                <a:gd name="adj2" fmla="val 50000"/>
              </a:avLst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39840" y="710021"/>
            <a:ext cx="8617556" cy="3088509"/>
            <a:chOff x="239840" y="446261"/>
            <a:chExt cx="8617556" cy="3088509"/>
          </a:xfrm>
        </p:grpSpPr>
        <p:sp>
          <p:nvSpPr>
            <p:cNvPr id="3" name="Prostokąt zaokrąglony 2"/>
            <p:cNvSpPr/>
            <p:nvPr/>
          </p:nvSpPr>
          <p:spPr>
            <a:xfrm>
              <a:off x="309487" y="726454"/>
              <a:ext cx="8547909" cy="2808316"/>
            </a:xfrm>
            <a:prstGeom prst="roundRect">
              <a:avLst>
                <a:gd name="adj" fmla="val 5004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ole tekstowe 3"/>
            <p:cNvSpPr txBox="1">
              <a:spLocks noChangeArrowheads="1"/>
            </p:cNvSpPr>
            <p:nvPr/>
          </p:nvSpPr>
          <p:spPr bwMode="auto">
            <a:xfrm>
              <a:off x="239840" y="446261"/>
              <a:ext cx="85925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Comic Sans MS" pitchFamily="66" charset="0"/>
                </a:rPr>
                <a:t>lub</a:t>
              </a:r>
              <a:endParaRPr lang="pl-PL" sz="1600" dirty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5" name="Object 1"/>
            <p:cNvGraphicFramePr>
              <a:graphicFrameLocks noChangeAspect="1"/>
            </p:cNvGraphicFramePr>
            <p:nvPr/>
          </p:nvGraphicFramePr>
          <p:xfrm>
            <a:off x="721838" y="887104"/>
            <a:ext cx="4770621" cy="668478"/>
          </p:xfrm>
          <a:graphic>
            <a:graphicData uri="http://schemas.openxmlformats.org/presentationml/2006/ole">
              <p:oleObj spid="_x0000_s336921" name="Równanie" r:id="rId3" imgW="2349500" imgH="393700" progId="Equation.3">
                <p:embed/>
              </p:oleObj>
            </a:graphicData>
          </a:graphic>
        </p:graphicFrame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615853" y="1542197"/>
            <a:ext cx="5345128" cy="876108"/>
          </p:xfrm>
          <a:graphic>
            <a:graphicData uri="http://schemas.openxmlformats.org/presentationml/2006/ole">
              <p:oleObj spid="_x0000_s336922" name="Równanie" r:id="rId4" imgW="2984500" imgH="482600" progId="Equation.3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583537" y="2442949"/>
            <a:ext cx="8097241" cy="834784"/>
          </p:xfrm>
          <a:graphic>
            <a:graphicData uri="http://schemas.openxmlformats.org/presentationml/2006/ole">
              <p:oleObj spid="_x0000_s336923" name="Równanie" r:id="rId5" imgW="3797300" imgH="482600" progId="Equation.3">
                <p:embed/>
              </p:oleObj>
            </a:graphicData>
          </a:graphic>
        </p:graphicFrame>
        <p:sp>
          <p:nvSpPr>
            <p:cNvPr id="8" name="Nawias klamrowy otwierający 7"/>
            <p:cNvSpPr/>
            <p:nvPr/>
          </p:nvSpPr>
          <p:spPr>
            <a:xfrm>
              <a:off x="425356" y="889378"/>
              <a:ext cx="232011" cy="2456598"/>
            </a:xfrm>
            <a:prstGeom prst="leftBrace">
              <a:avLst>
                <a:gd name="adj1" fmla="val 36904"/>
                <a:gd name="adj2" fmla="val 50000"/>
              </a:avLst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633357" y="3886256"/>
            <a:ext cx="8073915" cy="2349350"/>
            <a:chOff x="633357" y="3842296"/>
            <a:chExt cx="8073915" cy="2349350"/>
          </a:xfrm>
        </p:grpSpPr>
        <p:sp>
          <p:nvSpPr>
            <p:cNvPr id="10" name="pole tekstowe 9"/>
            <p:cNvSpPr txBox="1">
              <a:spLocks noChangeArrowheads="1"/>
            </p:cNvSpPr>
            <p:nvPr/>
          </p:nvSpPr>
          <p:spPr bwMode="auto">
            <a:xfrm>
              <a:off x="633357" y="3842296"/>
              <a:ext cx="79374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Kategorie otrzymanego modelu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ole tekstowe 10"/>
            <p:cNvSpPr txBox="1">
              <a:spLocks noChangeArrowheads="1"/>
            </p:cNvSpPr>
            <p:nvPr/>
          </p:nvSpPr>
          <p:spPr bwMode="auto">
            <a:xfrm>
              <a:off x="676575" y="4185764"/>
              <a:ext cx="7894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parametryczny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pole tekstowe 11"/>
            <p:cNvSpPr txBox="1">
              <a:spLocks noChangeArrowheads="1"/>
            </p:cNvSpPr>
            <p:nvPr/>
          </p:nvSpPr>
          <p:spPr bwMode="auto">
            <a:xfrm>
              <a:off x="678847" y="4474644"/>
              <a:ext cx="79192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dynamiczny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pole tekstowe 12"/>
            <p:cNvSpPr txBox="1">
              <a:spLocks noChangeArrowheads="1"/>
            </p:cNvSpPr>
            <p:nvPr/>
          </p:nvSpPr>
          <p:spPr bwMode="auto">
            <a:xfrm>
              <a:off x="692495" y="4747604"/>
              <a:ext cx="8014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ciągły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pole tekstowe 13"/>
            <p:cNvSpPr txBox="1">
              <a:spLocks noChangeArrowheads="1"/>
            </p:cNvSpPr>
            <p:nvPr/>
          </p:nvSpPr>
          <p:spPr bwMode="auto">
            <a:xfrm>
              <a:off x="706143" y="5006916"/>
              <a:ext cx="79601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</a:t>
              </a:r>
              <a:r>
                <a:rPr lang="pl-PL" sz="1600" b="1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nieliniowy</a:t>
              </a:r>
              <a:endPara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pole tekstowe 14"/>
            <p:cNvSpPr txBox="1">
              <a:spLocks noChangeArrowheads="1"/>
            </p:cNvSpPr>
            <p:nvPr/>
          </p:nvSpPr>
          <p:spPr bwMode="auto">
            <a:xfrm>
              <a:off x="706144" y="5266228"/>
              <a:ext cx="78100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o parametrach skupionych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pole tekstowe 15"/>
            <p:cNvSpPr txBox="1">
              <a:spLocks noChangeArrowheads="1"/>
            </p:cNvSpPr>
            <p:nvPr/>
          </p:nvSpPr>
          <p:spPr bwMode="auto">
            <a:xfrm>
              <a:off x="692497" y="5552813"/>
              <a:ext cx="76326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</a:t>
              </a:r>
              <a:r>
                <a:rPr lang="pl-PL" sz="1600" b="1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niestacjonarny</a:t>
              </a:r>
              <a:endPara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pole tekstowe 16"/>
            <p:cNvSpPr txBox="1">
              <a:spLocks noChangeArrowheads="1"/>
            </p:cNvSpPr>
            <p:nvPr/>
          </p:nvSpPr>
          <p:spPr bwMode="auto">
            <a:xfrm>
              <a:off x="706144" y="5853092"/>
              <a:ext cx="79328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deterministyczny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333106" y="793844"/>
            <a:ext cx="7937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 próba uproszczenia modelu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330759" y="1143189"/>
            <a:ext cx="7937437" cy="3162348"/>
            <a:chOff x="330759" y="738757"/>
            <a:chExt cx="7937437" cy="3162348"/>
          </a:xfrm>
        </p:grpSpPr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1146388" y="1186479"/>
            <a:ext cx="6127868" cy="2714626"/>
          </p:xfrm>
          <a:graphic>
            <a:graphicData uri="http://schemas.openxmlformats.org/presentationml/2006/ole">
              <p:oleObj spid="_x0000_s335897" name="Picture" r:id="rId3" imgW="5753100" imgH="2997200" progId="Word.Picture.8">
                <p:embed/>
              </p:oleObj>
            </a:graphicData>
          </a:graphic>
        </p:graphicFrame>
        <p:sp>
          <p:nvSpPr>
            <p:cNvPr id="5" name="pole tekstowe 4"/>
            <p:cNvSpPr txBox="1">
              <a:spLocks noChangeArrowheads="1"/>
            </p:cNvSpPr>
            <p:nvPr/>
          </p:nvSpPr>
          <p:spPr bwMode="auto">
            <a:xfrm>
              <a:off x="330759" y="738757"/>
              <a:ext cx="79374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Ograniczenie zakresu zmienności prądu wzbudzenia i twornika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313749" y="4445305"/>
            <a:ext cx="8504349" cy="1607027"/>
            <a:chOff x="313749" y="4040873"/>
            <a:chExt cx="8504349" cy="1607027"/>
          </a:xfrm>
        </p:grpSpPr>
        <p:sp>
          <p:nvSpPr>
            <p:cNvPr id="7" name="pole tekstowe 6"/>
            <p:cNvSpPr txBox="1">
              <a:spLocks noChangeArrowheads="1"/>
            </p:cNvSpPr>
            <p:nvPr/>
          </p:nvSpPr>
          <p:spPr bwMode="auto">
            <a:xfrm>
              <a:off x="313749" y="4040873"/>
              <a:ext cx="84926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Założenia: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pole tekstowe 7"/>
            <p:cNvSpPr txBox="1">
              <a:spLocks noChangeArrowheads="1"/>
            </p:cNvSpPr>
            <p:nvPr/>
          </p:nvSpPr>
          <p:spPr bwMode="auto">
            <a:xfrm>
              <a:off x="325472" y="4376152"/>
              <a:ext cx="849262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2563" indent="-182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Wingdings"/>
                </a:rPr>
                <a:t> w pewnym obszarze zmian prądu wzbudzenia      i twornika     związane z nimi charakterystyki magnesowania są liniowe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4784725" y="4357468"/>
            <a:ext cx="241300" cy="357188"/>
          </p:xfrm>
          <a:graphic>
            <a:graphicData uri="http://schemas.openxmlformats.org/presentationml/2006/ole">
              <p:oleObj spid="_x0000_s335898" name="Równanie" r:id="rId4" imgW="152334" imgH="228501" progId="Equation.3">
                <p:embed/>
              </p:oleObj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6109726" y="4356955"/>
            <a:ext cx="180975" cy="357187"/>
          </p:xfrm>
          <a:graphic>
            <a:graphicData uri="http://schemas.openxmlformats.org/presentationml/2006/ole">
              <p:oleObj spid="_x0000_s335899" name="Równanie" r:id="rId5" imgW="114250" imgH="228501" progId="Equation.3">
                <p:embed/>
              </p:oleObj>
            </a:graphicData>
          </a:graphic>
        </p:graphicFrame>
        <p:sp>
          <p:nvSpPr>
            <p:cNvPr id="11" name="pole tekstowe 10"/>
            <p:cNvSpPr txBox="1">
              <a:spLocks noChangeArrowheads="1"/>
            </p:cNvSpPr>
            <p:nvPr/>
          </p:nvSpPr>
          <p:spPr bwMode="auto">
            <a:xfrm>
              <a:off x="323127" y="5063125"/>
              <a:ext cx="849262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2563" indent="-182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Wingdings"/>
                </a:rPr>
                <a:t> silnik ma pracować w obszarze liniowych części charakterystyk magnesowania zarówno dla obwodu twornika jak wzbudzenia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17112" y="947053"/>
            <a:ext cx="8499342" cy="1430398"/>
            <a:chOff x="317112" y="947053"/>
            <a:chExt cx="8499342" cy="1430398"/>
          </a:xfrm>
        </p:grpSpPr>
        <p:sp>
          <p:nvSpPr>
            <p:cNvPr id="3" name="Prostokąt 2"/>
            <p:cNvSpPr/>
            <p:nvPr/>
          </p:nvSpPr>
          <p:spPr>
            <a:xfrm>
              <a:off x="4217159" y="1422949"/>
              <a:ext cx="1460310" cy="28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pole tekstowe 3"/>
            <p:cNvSpPr txBox="1">
              <a:spLocks noChangeArrowheads="1"/>
            </p:cNvSpPr>
            <p:nvPr/>
          </p:nvSpPr>
          <p:spPr bwMode="auto">
            <a:xfrm>
              <a:off x="317112" y="947053"/>
              <a:ext cx="84993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Przy podanych założeniach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1"/>
            <p:cNvGraphicFramePr>
              <a:graphicFrameLocks noChangeAspect="1"/>
            </p:cNvGraphicFramePr>
            <p:nvPr/>
          </p:nvGraphicFramePr>
          <p:xfrm>
            <a:off x="1364847" y="1476274"/>
            <a:ext cx="5261036" cy="394741"/>
          </p:xfrm>
          <a:graphic>
            <a:graphicData uri="http://schemas.openxmlformats.org/presentationml/2006/ole">
              <p:oleObj spid="_x0000_s334881" name="Równanie" r:id="rId3" imgW="2527300" imgH="228600" progId="Equation.3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354014" y="1960239"/>
            <a:ext cx="4948312" cy="417212"/>
          </p:xfrm>
          <a:graphic>
            <a:graphicData uri="http://schemas.openxmlformats.org/presentationml/2006/ole">
              <p:oleObj spid="_x0000_s334882" name="Równanie" r:id="rId4" imgW="2527300" imgH="228600" progId="Equation.3">
                <p:embed/>
              </p:oleObj>
            </a:graphicData>
          </a:graphic>
        </p:graphicFrame>
      </p:grpSp>
      <p:grpSp>
        <p:nvGrpSpPr>
          <p:cNvPr id="7" name="Grupa 6"/>
          <p:cNvGrpSpPr/>
          <p:nvPr/>
        </p:nvGrpSpPr>
        <p:grpSpPr>
          <a:xfrm>
            <a:off x="272564" y="2590628"/>
            <a:ext cx="8499342" cy="2094085"/>
            <a:chOff x="272564" y="2590628"/>
            <a:chExt cx="8499342" cy="2094085"/>
          </a:xfrm>
        </p:grpSpPr>
        <p:sp>
          <p:nvSpPr>
            <p:cNvPr id="8" name="pole tekstowe 7"/>
            <p:cNvSpPr txBox="1">
              <a:spLocks noChangeArrowheads="1"/>
            </p:cNvSpPr>
            <p:nvPr/>
          </p:nvSpPr>
          <p:spPr bwMode="auto">
            <a:xfrm>
              <a:off x="272564" y="2590628"/>
              <a:ext cx="84993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oraz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267533" y="2920598"/>
            <a:ext cx="4662487" cy="876300"/>
          </p:xfrm>
          <a:graphic>
            <a:graphicData uri="http://schemas.openxmlformats.org/presentationml/2006/ole">
              <p:oleObj spid="_x0000_s334883" name="Równanie" r:id="rId5" imgW="2603500" imgH="482600" progId="Equation.3">
                <p:embed/>
              </p:oleObj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431608365"/>
                </p:ext>
              </p:extLst>
            </p:nvPr>
          </p:nvGraphicFramePr>
          <p:xfrm>
            <a:off x="1479550" y="3959225"/>
            <a:ext cx="4305300" cy="725488"/>
          </p:xfrm>
          <a:graphic>
            <a:graphicData uri="http://schemas.openxmlformats.org/presentationml/2006/ole">
              <p:oleObj spid="_x0000_s334884" name="Równanie" r:id="rId6" imgW="2019300" imgH="4191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56153" y="1080431"/>
            <a:ext cx="8609294" cy="3471135"/>
            <a:chOff x="256153" y="579287"/>
            <a:chExt cx="8609294" cy="3471135"/>
          </a:xfrm>
        </p:grpSpPr>
        <p:sp>
          <p:nvSpPr>
            <p:cNvPr id="3" name="pole tekstowe 2"/>
            <p:cNvSpPr txBox="1">
              <a:spLocks noChangeArrowheads="1"/>
            </p:cNvSpPr>
            <p:nvPr/>
          </p:nvSpPr>
          <p:spPr bwMode="auto">
            <a:xfrm>
              <a:off x="300700" y="579287"/>
              <a:ext cx="84993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Ponadto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8"/>
            <p:cNvGraphicFramePr>
              <a:graphicFrameLocks noChangeAspect="1"/>
            </p:cNvGraphicFramePr>
            <p:nvPr/>
          </p:nvGraphicFramePr>
          <p:xfrm>
            <a:off x="671513" y="959763"/>
            <a:ext cx="6283325" cy="404812"/>
          </p:xfrm>
          <a:graphic>
            <a:graphicData uri="http://schemas.openxmlformats.org/presentationml/2006/ole">
              <p:oleObj spid="_x0000_s333857" name="Równanie" r:id="rId3" imgW="2768600" imgH="228600" progId="Equation.3">
                <p:embed/>
              </p:oleObj>
            </a:graphicData>
          </a:graphic>
        </p:graphicFrame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1354896" y="1365015"/>
            <a:ext cx="5369461" cy="454327"/>
          </p:xfrm>
          <a:graphic>
            <a:graphicData uri="http://schemas.openxmlformats.org/presentationml/2006/ole">
              <p:oleObj spid="_x0000_s333858" name="Równanie" r:id="rId4" imgW="2590800" imgH="241300" progId="Equation.3">
                <p:embed/>
              </p:oleObj>
            </a:graphicData>
          </a:graphic>
        </p:graphicFrame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256153" y="1885238"/>
              <a:ext cx="84993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 tych wyrażeniach przy stosowaniu jednostek SI i prędkości kątowej stałe </a:t>
              </a:r>
              <a:r>
                <a:rPr lang="pl-PL" sz="1600" dirty="0" err="1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l-PL" sz="1600" baseline="-25000" dirty="0" err="1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oraz c</a:t>
              </a:r>
              <a:r>
                <a:rPr lang="pl-PL" sz="1600" baseline="-250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są sobie równe 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10"/>
            <p:cNvGraphicFramePr>
              <a:graphicFrameLocks noChangeAspect="1"/>
            </p:cNvGraphicFramePr>
            <p:nvPr/>
          </p:nvGraphicFramePr>
          <p:xfrm>
            <a:off x="3621111" y="2387671"/>
            <a:ext cx="949325" cy="441325"/>
          </p:xfrm>
          <a:graphic>
            <a:graphicData uri="http://schemas.openxmlformats.org/presentationml/2006/ole">
              <p:oleObj spid="_x0000_s333859" name="Równanie" r:id="rId5" imgW="507780" imgH="215806" progId="Equation.3">
                <p:embed/>
              </p:oleObj>
            </a:graphicData>
          </a:graphic>
        </p:graphicFrame>
        <p:sp>
          <p:nvSpPr>
            <p:cNvPr id="8" name="pole tekstowe 7"/>
            <p:cNvSpPr txBox="1">
              <a:spLocks noChangeArrowheads="1"/>
            </p:cNvSpPr>
            <p:nvPr/>
          </p:nvSpPr>
          <p:spPr bwMode="auto">
            <a:xfrm>
              <a:off x="340314" y="2870151"/>
              <a:ext cx="84993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a zatem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3098041" y="3070746"/>
            <a:ext cx="2189745" cy="436728"/>
          </p:xfrm>
          <a:graphic>
            <a:graphicData uri="http://schemas.openxmlformats.org/presentationml/2006/ole">
              <p:oleObj spid="_x0000_s333860" name="Równanie" r:id="rId6" imgW="1219200" imgH="228600" progId="Equation.3">
                <p:embed/>
              </p:oleObj>
            </a:graphicData>
          </a:graphic>
        </p:graphicFrame>
        <p:sp>
          <p:nvSpPr>
            <p:cNvPr id="10" name="pole tekstowe 9"/>
            <p:cNvSpPr txBox="1">
              <a:spLocks noChangeArrowheads="1"/>
            </p:cNvSpPr>
            <p:nvPr/>
          </p:nvSpPr>
          <p:spPr bwMode="auto">
            <a:xfrm>
              <a:off x="366105" y="3711868"/>
              <a:ext cx="84993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G ma wymiar indukcyjności [H] i jest nazywana indukcyjnością rotacji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37565" y="637160"/>
            <a:ext cx="8592535" cy="3208142"/>
            <a:chOff x="237565" y="426152"/>
            <a:chExt cx="8592535" cy="3208142"/>
          </a:xfrm>
        </p:grpSpPr>
        <p:sp>
          <p:nvSpPr>
            <p:cNvPr id="3" name="pole tekstowe 2"/>
            <p:cNvSpPr txBox="1">
              <a:spLocks noChangeArrowheads="1"/>
            </p:cNvSpPr>
            <p:nvPr/>
          </p:nvSpPr>
          <p:spPr bwMode="auto">
            <a:xfrm>
              <a:off x="237565" y="426152"/>
              <a:ext cx="85925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Zestawienie równań modelu po pierwszym uproszczeniu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Prostokąt zaokrąglony 3"/>
            <p:cNvSpPr/>
            <p:nvPr/>
          </p:nvSpPr>
          <p:spPr>
            <a:xfrm>
              <a:off x="309487" y="825978"/>
              <a:ext cx="6077245" cy="2808316"/>
            </a:xfrm>
            <a:prstGeom prst="roundRect">
              <a:avLst>
                <a:gd name="adj" fmla="val 5004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1"/>
            <p:cNvGraphicFramePr>
              <a:graphicFrameLocks noChangeAspect="1"/>
            </p:cNvGraphicFramePr>
            <p:nvPr/>
          </p:nvGraphicFramePr>
          <p:xfrm>
            <a:off x="642514" y="2674075"/>
            <a:ext cx="3944938" cy="669925"/>
          </p:xfrm>
          <a:graphic>
            <a:graphicData uri="http://schemas.openxmlformats.org/presentationml/2006/ole">
              <p:oleObj spid="_x0000_s332825" name="Równanie" r:id="rId3" imgW="1943100" imgH="393700" progId="Equation.3">
                <p:embed/>
              </p:oleObj>
            </a:graphicData>
          </a:graphic>
        </p:graphicFrame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669827" y="1062055"/>
            <a:ext cx="3070225" cy="714375"/>
          </p:xfrm>
          <a:graphic>
            <a:graphicData uri="http://schemas.openxmlformats.org/presentationml/2006/ole">
              <p:oleObj spid="_x0000_s332826" name="Równanie" r:id="rId4" imgW="1714500" imgH="393700" progId="Equation.3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626331" y="1845401"/>
            <a:ext cx="5378034" cy="757115"/>
          </p:xfrm>
          <a:graphic>
            <a:graphicData uri="http://schemas.openxmlformats.org/presentationml/2006/ole">
              <p:oleObj spid="_x0000_s332827" name="Równanie" r:id="rId5" imgW="2451100" imgH="393700" progId="Equation.3">
                <p:embed/>
              </p:oleObj>
            </a:graphicData>
          </a:graphic>
        </p:graphicFrame>
        <p:sp>
          <p:nvSpPr>
            <p:cNvPr id="8" name="Nawias klamrowy otwierający 7"/>
            <p:cNvSpPr/>
            <p:nvPr/>
          </p:nvSpPr>
          <p:spPr>
            <a:xfrm>
              <a:off x="425356" y="988902"/>
              <a:ext cx="232011" cy="2456598"/>
            </a:xfrm>
            <a:prstGeom prst="leftBrace">
              <a:avLst>
                <a:gd name="adj1" fmla="val 36904"/>
                <a:gd name="adj2" fmla="val 50000"/>
              </a:avLst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633357" y="3842296"/>
            <a:ext cx="8073915" cy="2349350"/>
            <a:chOff x="633357" y="3842296"/>
            <a:chExt cx="8073915" cy="2349350"/>
          </a:xfrm>
        </p:grpSpPr>
        <p:sp>
          <p:nvSpPr>
            <p:cNvPr id="10" name="pole tekstowe 9"/>
            <p:cNvSpPr txBox="1">
              <a:spLocks noChangeArrowheads="1"/>
            </p:cNvSpPr>
            <p:nvPr/>
          </p:nvSpPr>
          <p:spPr bwMode="auto">
            <a:xfrm>
              <a:off x="633357" y="3842296"/>
              <a:ext cx="79374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Kategorie otrzymanego modelu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ole tekstowe 10"/>
            <p:cNvSpPr txBox="1">
              <a:spLocks noChangeArrowheads="1"/>
            </p:cNvSpPr>
            <p:nvPr/>
          </p:nvSpPr>
          <p:spPr bwMode="auto">
            <a:xfrm>
              <a:off x="676575" y="4185764"/>
              <a:ext cx="7894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parametryczny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pole tekstowe 11"/>
            <p:cNvSpPr txBox="1">
              <a:spLocks noChangeArrowheads="1"/>
            </p:cNvSpPr>
            <p:nvPr/>
          </p:nvSpPr>
          <p:spPr bwMode="auto">
            <a:xfrm>
              <a:off x="719790" y="4474644"/>
              <a:ext cx="79192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dynamiczny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pole tekstowe 12"/>
            <p:cNvSpPr txBox="1">
              <a:spLocks noChangeArrowheads="1"/>
            </p:cNvSpPr>
            <p:nvPr/>
          </p:nvSpPr>
          <p:spPr bwMode="auto">
            <a:xfrm>
              <a:off x="692495" y="4747604"/>
              <a:ext cx="8014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ciągły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pole tekstowe 13"/>
            <p:cNvSpPr txBox="1">
              <a:spLocks noChangeArrowheads="1"/>
            </p:cNvSpPr>
            <p:nvPr/>
          </p:nvSpPr>
          <p:spPr bwMode="auto">
            <a:xfrm>
              <a:off x="706143" y="5006916"/>
              <a:ext cx="79601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</a:t>
              </a:r>
              <a:r>
                <a:rPr lang="pl-PL" sz="1600" b="1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nieliniowy</a:t>
              </a:r>
              <a:endPara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pole tekstowe 14"/>
            <p:cNvSpPr txBox="1">
              <a:spLocks noChangeArrowheads="1"/>
            </p:cNvSpPr>
            <p:nvPr/>
          </p:nvSpPr>
          <p:spPr bwMode="auto">
            <a:xfrm>
              <a:off x="706144" y="5266228"/>
              <a:ext cx="78100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o parametrach skupionych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pole tekstowe 15"/>
            <p:cNvSpPr txBox="1">
              <a:spLocks noChangeArrowheads="1"/>
            </p:cNvSpPr>
            <p:nvPr/>
          </p:nvSpPr>
          <p:spPr bwMode="auto">
            <a:xfrm>
              <a:off x="692497" y="5552813"/>
              <a:ext cx="76326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stacjonarny</a:t>
              </a:r>
              <a:endPara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pole tekstowe 16"/>
            <p:cNvSpPr txBox="1">
              <a:spLocks noChangeArrowheads="1"/>
            </p:cNvSpPr>
            <p:nvPr/>
          </p:nvSpPr>
          <p:spPr bwMode="auto">
            <a:xfrm>
              <a:off x="706144" y="5853092"/>
              <a:ext cx="79328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/>
                </a:rPr>
                <a:t> deterministyczny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8365" y="500042"/>
            <a:ext cx="1460310" cy="28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92157" y="503364"/>
            <a:ext cx="8592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Forma modelu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321727" y="820457"/>
            <a:ext cx="85925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Jeżeli traktować otrzymany układ równań modelowych jako model relacji 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wejście - wyjście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to SPS jest systemem o trzech wejściach i trzech wyjściach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599094" y="1382385"/>
          <a:ext cx="3187556" cy="1077740"/>
        </p:xfrm>
        <a:graphic>
          <a:graphicData uri="http://schemas.openxmlformats.org/presentationml/2006/ole">
            <p:oleObj spid="_x0000_s331841" name="Równanie" r:id="rId3" imgW="1879600" imgH="711200" progId="Equation.3">
              <p:embed/>
            </p:oleObj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940488" y="2480290"/>
            <a:ext cx="7069857" cy="1091821"/>
            <a:chOff x="940488" y="2729552"/>
            <a:chExt cx="7069857" cy="1091821"/>
          </a:xfrm>
        </p:grpSpPr>
        <p:sp>
          <p:nvSpPr>
            <p:cNvPr id="7" name="Prostokąt zaokrąglony 6"/>
            <p:cNvSpPr/>
            <p:nvPr/>
          </p:nvSpPr>
          <p:spPr>
            <a:xfrm>
              <a:off x="3534771" y="2770496"/>
              <a:ext cx="1951630" cy="10508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Łącznik prosty ze strzałką 7"/>
            <p:cNvCxnSpPr/>
            <p:nvPr/>
          </p:nvCxnSpPr>
          <p:spPr>
            <a:xfrm>
              <a:off x="2416350" y="2961563"/>
              <a:ext cx="1132764" cy="1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8"/>
            <p:cNvCxnSpPr/>
            <p:nvPr/>
          </p:nvCxnSpPr>
          <p:spPr>
            <a:xfrm>
              <a:off x="2404280" y="3277736"/>
              <a:ext cx="1132764" cy="1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ze strzałką 9"/>
            <p:cNvCxnSpPr/>
            <p:nvPr/>
          </p:nvCxnSpPr>
          <p:spPr>
            <a:xfrm>
              <a:off x="2404281" y="3591636"/>
              <a:ext cx="1132764" cy="1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>
            <a:xfrm>
              <a:off x="5488726" y="2963835"/>
              <a:ext cx="1132764" cy="1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/>
            <p:cNvCxnSpPr/>
            <p:nvPr/>
          </p:nvCxnSpPr>
          <p:spPr>
            <a:xfrm>
              <a:off x="5504648" y="3280008"/>
              <a:ext cx="1132764" cy="1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/>
            <p:nvPr/>
          </p:nvCxnSpPr>
          <p:spPr>
            <a:xfrm>
              <a:off x="5504649" y="3593908"/>
              <a:ext cx="1132764" cy="1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940488" y="2789920"/>
            <a:ext cx="1405586" cy="976861"/>
          </p:xfrm>
          <a:graphic>
            <a:graphicData uri="http://schemas.openxmlformats.org/presentationml/2006/ole">
              <p:oleObj spid="_x0000_s331842" name="Równanie" r:id="rId4" imgW="914400" imgH="711200" progId="Equation.3">
                <p:embed/>
              </p:oleObj>
            </a:graphicData>
          </a:graphic>
        </p:graphicFrame>
        <p:graphicFrame>
          <p:nvGraphicFramePr>
            <p:cNvPr id="15" name="Object 4"/>
            <p:cNvGraphicFramePr>
              <a:graphicFrameLocks noChangeAspect="1"/>
            </p:cNvGraphicFramePr>
            <p:nvPr/>
          </p:nvGraphicFramePr>
          <p:xfrm>
            <a:off x="6638688" y="2729552"/>
            <a:ext cx="1371657" cy="1057157"/>
          </p:xfrm>
          <a:graphic>
            <a:graphicData uri="http://schemas.openxmlformats.org/presentationml/2006/ole">
              <p:oleObj spid="_x0000_s331843" name="Równanie" r:id="rId5" imgW="825500" imgH="711200" progId="Equation.3">
                <p:embed/>
              </p:oleObj>
            </a:graphicData>
          </a:graphic>
        </p:graphicFrame>
        <p:graphicFrame>
          <p:nvGraphicFramePr>
            <p:cNvPr id="16" name="Obiekt 15"/>
            <p:cNvGraphicFramePr>
              <a:graphicFrameLocks noChangeAspect="1"/>
            </p:cNvGraphicFramePr>
            <p:nvPr/>
          </p:nvGraphicFramePr>
          <p:xfrm>
            <a:off x="3518493" y="3115623"/>
            <a:ext cx="1967907" cy="324733"/>
          </p:xfrm>
          <a:graphic>
            <a:graphicData uri="http://schemas.openxmlformats.org/presentationml/2006/ole">
              <p:oleObj spid="_x0000_s331844" name="Równanie" r:id="rId6" imgW="1307532" imgH="215806" progId="Equation.3">
                <p:embed/>
              </p:oleObj>
            </a:graphicData>
          </a:graphic>
        </p:graphicFrame>
      </p:grp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318542" y="3648271"/>
          <a:ext cx="3689350" cy="1066800"/>
        </p:xfrm>
        <a:graphic>
          <a:graphicData uri="http://schemas.openxmlformats.org/presentationml/2006/ole">
            <p:oleObj spid="_x0000_s331845" name="Równanie" r:id="rId7" imgW="2451100" imgH="711200" progId="Equation.3">
              <p:embed/>
            </p:oleObj>
          </a:graphicData>
        </a:graphic>
      </p:graphicFrame>
      <p:grpSp>
        <p:nvGrpSpPr>
          <p:cNvPr id="18" name="Grupa 17"/>
          <p:cNvGrpSpPr/>
          <p:nvPr/>
        </p:nvGrpSpPr>
        <p:grpSpPr>
          <a:xfrm>
            <a:off x="2534312" y="4882753"/>
            <a:ext cx="5300001" cy="1226379"/>
            <a:chOff x="2534312" y="5228727"/>
            <a:chExt cx="5300001" cy="1226379"/>
          </a:xfrm>
        </p:grpSpPr>
        <p:graphicFrame>
          <p:nvGraphicFramePr>
            <p:cNvPr id="19" name="Object 7"/>
            <p:cNvGraphicFramePr>
              <a:graphicFrameLocks noChangeAspect="1"/>
            </p:cNvGraphicFramePr>
            <p:nvPr/>
          </p:nvGraphicFramePr>
          <p:xfrm>
            <a:off x="2547962" y="5228727"/>
            <a:ext cx="4243388" cy="361950"/>
          </p:xfrm>
          <a:graphic>
            <a:graphicData uri="http://schemas.openxmlformats.org/presentationml/2006/ole">
              <p:oleObj spid="_x0000_s331846" name="Równanie" r:id="rId8" imgW="2819400" imgH="241300" progId="Equation.3">
                <p:embed/>
              </p:oleObj>
            </a:graphicData>
          </a:graphic>
        </p:graphicFrame>
        <p:graphicFrame>
          <p:nvGraphicFramePr>
            <p:cNvPr id="20" name="Object 8"/>
            <p:cNvGraphicFramePr>
              <a:graphicFrameLocks noChangeAspect="1"/>
            </p:cNvGraphicFramePr>
            <p:nvPr/>
          </p:nvGraphicFramePr>
          <p:xfrm>
            <a:off x="2541588" y="5680383"/>
            <a:ext cx="5292725" cy="361950"/>
          </p:xfrm>
          <a:graphic>
            <a:graphicData uri="http://schemas.openxmlformats.org/presentationml/2006/ole">
              <p:oleObj spid="_x0000_s331847" name="Równanie" r:id="rId9" imgW="3517900" imgH="241300" progId="Equation.3">
                <p:embed/>
              </p:oleObj>
            </a:graphicData>
          </a:graphic>
        </p:graphicFrame>
        <p:graphicFrame>
          <p:nvGraphicFramePr>
            <p:cNvPr id="21" name="Object 9"/>
            <p:cNvGraphicFramePr>
              <a:graphicFrameLocks noChangeAspect="1"/>
            </p:cNvGraphicFramePr>
            <p:nvPr/>
          </p:nvGraphicFramePr>
          <p:xfrm>
            <a:off x="2534312" y="6112206"/>
            <a:ext cx="4568825" cy="342900"/>
          </p:xfrm>
          <a:graphic>
            <a:graphicData uri="http://schemas.openxmlformats.org/presentationml/2006/ole">
              <p:oleObj spid="_x0000_s331848" name="Równanie" r:id="rId10" imgW="30353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80784" y="571480"/>
            <a:ext cx="85925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Ale możemy też traktować otrzymany układ równań modelowych jako 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równania stanu modelu stanu -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SPS jest systemem o trzech zmiennych wejściowych i trzech zmiennych stanu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14860" y="1145288"/>
          <a:ext cx="3209925" cy="1077912"/>
        </p:xfrm>
        <a:graphic>
          <a:graphicData uri="http://schemas.openxmlformats.org/presentationml/2006/ole">
            <p:oleObj spid="_x0000_s330849" name="Równanie" r:id="rId3" imgW="1892300" imgH="711200" progId="Equation.3">
              <p:embed/>
            </p:oleObj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176206" y="2263723"/>
            <a:ext cx="8794922" cy="1939825"/>
            <a:chOff x="176206" y="2277334"/>
            <a:chExt cx="8794922" cy="1939825"/>
          </a:xfrm>
        </p:grpSpPr>
        <p:sp>
          <p:nvSpPr>
            <p:cNvPr id="5" name="pole tekstowe 4"/>
            <p:cNvSpPr txBox="1">
              <a:spLocks noChangeArrowheads="1"/>
            </p:cNvSpPr>
            <p:nvPr/>
          </p:nvSpPr>
          <p:spPr bwMode="auto">
            <a:xfrm>
              <a:off x="378593" y="2277334"/>
              <a:ext cx="85925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Jeżeli wybierzemy jako wyjście prędkość kątową, to </a:t>
              </a:r>
              <a:r>
                <a:rPr lang="pl-PL" sz="1600" b="1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równanie wyjścia</a:t>
              </a:r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3505484" y="2728344"/>
            <a:ext cx="1141413" cy="327025"/>
          </p:xfrm>
          <a:graphic>
            <a:graphicData uri="http://schemas.openxmlformats.org/presentationml/2006/ole">
              <p:oleObj spid="_x0000_s330850" name="Równanie" r:id="rId4" imgW="672808" imgH="215806" progId="Equation.3">
                <p:embed/>
              </p:oleObj>
            </a:graphicData>
          </a:graphic>
        </p:graphicFrame>
        <p:sp>
          <p:nvSpPr>
            <p:cNvPr id="7" name="Prostokąt zaokrąglony 6"/>
            <p:cNvSpPr/>
            <p:nvPr/>
          </p:nvSpPr>
          <p:spPr>
            <a:xfrm>
              <a:off x="2129033" y="3166282"/>
              <a:ext cx="1815169" cy="10508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Łącznik prosty ze strzałką 7"/>
            <p:cNvCxnSpPr/>
            <p:nvPr/>
          </p:nvCxnSpPr>
          <p:spPr>
            <a:xfrm>
              <a:off x="1529253" y="3357350"/>
              <a:ext cx="599789" cy="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176206" y="3185706"/>
            <a:ext cx="1405586" cy="976861"/>
          </p:xfrm>
          <a:graphic>
            <a:graphicData uri="http://schemas.openxmlformats.org/presentationml/2006/ole">
              <p:oleObj spid="_x0000_s330851" name="Równanie" r:id="rId5" imgW="914400" imgH="711200" progId="Equation.3">
                <p:embed/>
              </p:oleObj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4523254" y="3152634"/>
            <a:ext cx="1371657" cy="1057157"/>
          </p:xfrm>
          <a:graphic>
            <a:graphicData uri="http://schemas.openxmlformats.org/presentationml/2006/ole">
              <p:oleObj spid="_x0000_s330852" name="Równanie" r:id="rId6" imgW="825500" imgH="711200" progId="Equation.3">
                <p:embed/>
              </p:oleObj>
            </a:graphicData>
          </a:graphic>
        </p:graphicFrame>
        <p:graphicFrame>
          <p:nvGraphicFramePr>
            <p:cNvPr id="11" name="Obiekt 10"/>
            <p:cNvGraphicFramePr>
              <a:graphicFrameLocks noChangeAspect="1"/>
            </p:cNvGraphicFramePr>
            <p:nvPr/>
          </p:nvGraphicFramePr>
          <p:xfrm>
            <a:off x="2159354" y="3511550"/>
            <a:ext cx="1738312" cy="323850"/>
          </p:xfrm>
          <a:graphic>
            <a:graphicData uri="http://schemas.openxmlformats.org/presentationml/2006/ole">
              <p:oleObj spid="_x0000_s330853" name="Równanie" r:id="rId7" imgW="1155199" imgH="215806" progId="Equation.3">
                <p:embed/>
              </p:oleObj>
            </a:graphicData>
          </a:graphic>
        </p:graphicFrame>
        <p:cxnSp>
          <p:nvCxnSpPr>
            <p:cNvPr id="12" name="Łącznik prosty ze strzałką 11"/>
            <p:cNvCxnSpPr/>
            <p:nvPr/>
          </p:nvCxnSpPr>
          <p:spPr>
            <a:xfrm>
              <a:off x="1531525" y="3646230"/>
              <a:ext cx="599789" cy="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/>
            <p:nvPr/>
          </p:nvCxnSpPr>
          <p:spPr>
            <a:xfrm>
              <a:off x="1531525" y="3960134"/>
              <a:ext cx="599789" cy="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>
              <a:off x="3947181" y="3400568"/>
              <a:ext cx="599789" cy="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>
              <a:off x="3949453" y="3689448"/>
              <a:ext cx="599789" cy="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>
              <a:off x="3949453" y="4003352"/>
              <a:ext cx="599789" cy="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rostokąt zaokrąglony 16"/>
            <p:cNvSpPr/>
            <p:nvPr/>
          </p:nvSpPr>
          <p:spPr>
            <a:xfrm>
              <a:off x="5911740" y="3141262"/>
              <a:ext cx="1321574" cy="10349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iekt 17"/>
            <p:cNvGraphicFramePr>
              <a:graphicFrameLocks noChangeAspect="1"/>
            </p:cNvGraphicFramePr>
            <p:nvPr/>
          </p:nvGraphicFramePr>
          <p:xfrm>
            <a:off x="5924622" y="3500129"/>
            <a:ext cx="1279525" cy="323850"/>
          </p:xfrm>
          <a:graphic>
            <a:graphicData uri="http://schemas.openxmlformats.org/presentationml/2006/ole">
              <p:oleObj spid="_x0000_s330854" name="Równanie" r:id="rId8" imgW="850531" imgH="215806" progId="Equation.3">
                <p:embed/>
              </p:oleObj>
            </a:graphicData>
          </a:graphic>
        </p:graphicFrame>
        <p:cxnSp>
          <p:nvCxnSpPr>
            <p:cNvPr id="19" name="Łącznik prosty ze strzałką 18"/>
            <p:cNvCxnSpPr/>
            <p:nvPr/>
          </p:nvCxnSpPr>
          <p:spPr>
            <a:xfrm>
              <a:off x="7240838" y="3650780"/>
              <a:ext cx="599789" cy="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8"/>
            <p:cNvGraphicFramePr>
              <a:graphicFrameLocks noChangeAspect="1"/>
            </p:cNvGraphicFramePr>
            <p:nvPr/>
          </p:nvGraphicFramePr>
          <p:xfrm>
            <a:off x="7812231" y="3473876"/>
            <a:ext cx="1141412" cy="327025"/>
          </p:xfrm>
          <a:graphic>
            <a:graphicData uri="http://schemas.openxmlformats.org/presentationml/2006/ole">
              <p:oleObj spid="_x0000_s330855" name="Równanie" r:id="rId9" imgW="672808" imgH="215806" progId="Equation.3">
                <p:embed/>
              </p:oleObj>
            </a:graphicData>
          </a:graphic>
        </p:graphicFrame>
      </p:grpSp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390976" y="4609077"/>
          <a:ext cx="2752725" cy="1066800"/>
        </p:xfrm>
        <a:graphic>
          <a:graphicData uri="http://schemas.openxmlformats.org/presentationml/2006/ole">
            <p:oleObj spid="_x0000_s330856" name="Równanie" r:id="rId10" imgW="1828800" imgH="711200" progId="Equation.3">
              <p:embed/>
            </p:oleObj>
          </a:graphicData>
        </a:graphic>
      </p:graphicFrame>
      <p:grpSp>
        <p:nvGrpSpPr>
          <p:cNvPr id="22" name="Grupa 21"/>
          <p:cNvGrpSpPr/>
          <p:nvPr/>
        </p:nvGrpSpPr>
        <p:grpSpPr>
          <a:xfrm>
            <a:off x="3418264" y="4321851"/>
            <a:ext cx="5182825" cy="1810299"/>
            <a:chOff x="3418264" y="4335462"/>
            <a:chExt cx="5182825" cy="1810299"/>
          </a:xfrm>
        </p:grpSpPr>
        <p:graphicFrame>
          <p:nvGraphicFramePr>
            <p:cNvPr id="23" name="Object 10"/>
            <p:cNvGraphicFramePr>
              <a:graphicFrameLocks noChangeAspect="1"/>
            </p:cNvGraphicFramePr>
            <p:nvPr/>
          </p:nvGraphicFramePr>
          <p:xfrm>
            <a:off x="3427483" y="4335462"/>
            <a:ext cx="3440113" cy="647700"/>
          </p:xfrm>
          <a:graphic>
            <a:graphicData uri="http://schemas.openxmlformats.org/presentationml/2006/ole">
              <p:oleObj spid="_x0000_s330857" name="Równanie" r:id="rId11" imgW="2286000" imgH="431800" progId="Equation.3">
                <p:embed/>
              </p:oleObj>
            </a:graphicData>
          </a:graphic>
        </p:graphicFrame>
        <p:graphicFrame>
          <p:nvGraphicFramePr>
            <p:cNvPr id="24" name="Object 11"/>
            <p:cNvGraphicFramePr>
              <a:graphicFrameLocks noChangeAspect="1"/>
            </p:cNvGraphicFramePr>
            <p:nvPr/>
          </p:nvGraphicFramePr>
          <p:xfrm>
            <a:off x="3418264" y="4909145"/>
            <a:ext cx="4548187" cy="647700"/>
          </p:xfrm>
          <a:graphic>
            <a:graphicData uri="http://schemas.openxmlformats.org/presentationml/2006/ole">
              <p:oleObj spid="_x0000_s330858" name="Równanie" r:id="rId12" imgW="3022600" imgH="431800" progId="Equation.3">
                <p:embed/>
              </p:oleObj>
            </a:graphicData>
          </a:graphic>
        </p:graphicFrame>
        <p:graphicFrame>
          <p:nvGraphicFramePr>
            <p:cNvPr id="25" name="Object 12"/>
            <p:cNvGraphicFramePr>
              <a:graphicFrameLocks noChangeAspect="1"/>
            </p:cNvGraphicFramePr>
            <p:nvPr/>
          </p:nvGraphicFramePr>
          <p:xfrm>
            <a:off x="3424380" y="5468893"/>
            <a:ext cx="3632200" cy="590550"/>
          </p:xfrm>
          <a:graphic>
            <a:graphicData uri="http://schemas.openxmlformats.org/presentationml/2006/ole">
              <p:oleObj spid="_x0000_s330859" name="Równanie" r:id="rId13" imgW="2413000" imgH="393700" progId="Equation.3">
                <p:embed/>
              </p:oleObj>
            </a:graphicData>
          </a:graphic>
        </p:graphicFrame>
        <p:graphicFrame>
          <p:nvGraphicFramePr>
            <p:cNvPr id="26" name="Object 13"/>
            <p:cNvGraphicFramePr>
              <a:graphicFrameLocks noChangeAspect="1"/>
            </p:cNvGraphicFramePr>
            <p:nvPr/>
          </p:nvGraphicFramePr>
          <p:xfrm>
            <a:off x="7302514" y="5821911"/>
            <a:ext cx="1298575" cy="323850"/>
          </p:xfrm>
          <a:graphic>
            <a:graphicData uri="http://schemas.openxmlformats.org/presentationml/2006/ole">
              <p:oleObj spid="_x0000_s330860" name="Równanie" r:id="rId14" imgW="863225" imgH="215806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8175" y="1375025"/>
            <a:ext cx="8458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dirty="0" smtClean="0">
                <a:solidFill>
                  <a:srgbClr val="003399"/>
                </a:solidFill>
              </a:rPr>
              <a:t>Krok </a:t>
            </a:r>
            <a:r>
              <a:rPr lang="pl-PL" dirty="0">
                <a:solidFill>
                  <a:srgbClr val="003399"/>
                </a:solidFill>
              </a:rPr>
              <a:t>II </a:t>
            </a:r>
          </a:p>
          <a:p>
            <a:pPr algn="l"/>
            <a:r>
              <a:rPr lang="pl-PL" b="1" dirty="0">
                <a:solidFill>
                  <a:srgbClr val="003399"/>
                </a:solidFill>
              </a:rPr>
              <a:t>Idealizowana reprezentacja</a:t>
            </a:r>
            <a:endParaRPr lang="pl-PL" dirty="0">
              <a:solidFill>
                <a:srgbClr val="003399"/>
              </a:solidFill>
            </a:endParaRPr>
          </a:p>
          <a:p>
            <a:pPr algn="just"/>
            <a:r>
              <a:rPr lang="pl-PL" dirty="0">
                <a:solidFill>
                  <a:srgbClr val="003399"/>
                </a:solidFill>
              </a:rPr>
              <a:t>Pod pojęciem idealizowanej reprezentacji </a:t>
            </a:r>
            <a:r>
              <a:rPr lang="pl-PL" dirty="0" smtClean="0">
                <a:solidFill>
                  <a:srgbClr val="003399"/>
                </a:solidFill>
              </a:rPr>
              <a:t>rozumiemy </a:t>
            </a:r>
            <a:r>
              <a:rPr lang="pl-PL" dirty="0">
                <a:solidFill>
                  <a:srgbClr val="003399"/>
                </a:solidFill>
              </a:rPr>
              <a:t>utworzony w myśli system, który odpowiada rzeczywistemu </a:t>
            </a:r>
            <a:r>
              <a:rPr lang="pl-PL" dirty="0" smtClean="0">
                <a:solidFill>
                  <a:srgbClr val="003399"/>
                </a:solidFill>
              </a:rPr>
              <a:t>pod </a:t>
            </a:r>
            <a:r>
              <a:rPr lang="pl-PL" dirty="0">
                <a:solidFill>
                  <a:srgbClr val="003399"/>
                </a:solidFill>
              </a:rPr>
              <a:t>względem jego istotnych cech wynikających z celów modelowania, ale jest prostszy (idealniejszy) i dlatego łatwiej poddający się analizie</a:t>
            </a:r>
          </a:p>
          <a:p>
            <a:pPr algn="just"/>
            <a:endParaRPr lang="pl-PL" sz="2200" dirty="0">
              <a:solidFill>
                <a:srgbClr val="003399"/>
              </a:solidFill>
            </a:endParaRPr>
          </a:p>
          <a:p>
            <a:pPr algn="just"/>
            <a:r>
              <a:rPr lang="pl-PL" sz="1600" dirty="0">
                <a:solidFill>
                  <a:srgbClr val="003399"/>
                </a:solidFill>
                <a:sym typeface="Symbol" pitchFamily="18" charset="2"/>
              </a:rPr>
              <a:t>Idealizowana reprezentacja obiektu powstaje poprzez przyjęcie szeregu założeń, które w modelowanym obiekcie rzeczywistym są spełnione w określonym </a:t>
            </a:r>
            <a:r>
              <a:rPr lang="pl-PL" sz="1600" dirty="0" smtClean="0">
                <a:solidFill>
                  <a:srgbClr val="003399"/>
                </a:solidFill>
                <a:sym typeface="Symbol" pitchFamily="18" charset="2"/>
              </a:rPr>
              <a:t>stopniu bądź w określonych warunkach</a:t>
            </a:r>
            <a:endParaRPr lang="en-GB" sz="2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244456" y="1110750"/>
            <a:ext cx="4667532" cy="2379236"/>
            <a:chOff x="4244456" y="1114590"/>
            <a:chExt cx="4667532" cy="2379236"/>
          </a:xfrm>
        </p:grpSpPr>
        <p:sp>
          <p:nvSpPr>
            <p:cNvPr id="3" name="Prostokąt zaokrąglony 2"/>
            <p:cNvSpPr/>
            <p:nvPr/>
          </p:nvSpPr>
          <p:spPr>
            <a:xfrm>
              <a:off x="4244456" y="1119117"/>
              <a:ext cx="4667532" cy="2374709"/>
            </a:xfrm>
            <a:prstGeom prst="roundRect">
              <a:avLst>
                <a:gd name="adj" fmla="val 7472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10"/>
            <p:cNvGraphicFramePr>
              <a:graphicFrameLocks noChangeAspect="1"/>
            </p:cNvGraphicFramePr>
            <p:nvPr/>
          </p:nvGraphicFramePr>
          <p:xfrm>
            <a:off x="4341882" y="1114590"/>
            <a:ext cx="3440113" cy="647700"/>
          </p:xfrm>
          <a:graphic>
            <a:graphicData uri="http://schemas.openxmlformats.org/presentationml/2006/ole">
              <p:oleObj spid="_x0000_s329825" name="Równanie" r:id="rId3" imgW="2286000" imgH="431800" progId="Equation.3">
                <p:embed/>
              </p:oleObj>
            </a:graphicData>
          </a:graphic>
        </p:graphicFrame>
        <p:graphicFrame>
          <p:nvGraphicFramePr>
            <p:cNvPr id="5" name="Object 11"/>
            <p:cNvGraphicFramePr>
              <a:graphicFrameLocks noChangeAspect="1"/>
            </p:cNvGraphicFramePr>
            <p:nvPr/>
          </p:nvGraphicFramePr>
          <p:xfrm>
            <a:off x="4359959" y="1729217"/>
            <a:ext cx="4548187" cy="647700"/>
          </p:xfrm>
          <a:graphic>
            <a:graphicData uri="http://schemas.openxmlformats.org/presentationml/2006/ole">
              <p:oleObj spid="_x0000_s329826" name="Równanie" r:id="rId4" imgW="3022600" imgH="431800" progId="Equation.3">
                <p:embed/>
              </p:oleObj>
            </a:graphicData>
          </a:graphic>
        </p:graphicFrame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4325131" y="2329909"/>
            <a:ext cx="3632200" cy="590550"/>
          </p:xfrm>
          <a:graphic>
            <a:graphicData uri="http://schemas.openxmlformats.org/presentationml/2006/ole">
              <p:oleObj spid="_x0000_s329827" name="Równanie" r:id="rId5" imgW="2413000" imgH="393700" progId="Equation.3">
                <p:embed/>
              </p:oleObj>
            </a:graphicData>
          </a:graphic>
        </p:graphicFrame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4854575" y="3084513"/>
            <a:ext cx="1279525" cy="323850"/>
          </p:xfrm>
          <a:graphic>
            <a:graphicData uri="http://schemas.openxmlformats.org/presentationml/2006/ole">
              <p:oleObj spid="_x0000_s329828" name="Równanie" r:id="rId6" imgW="850531" imgH="215806" progId="Equation.3">
                <p:embed/>
              </p:oleObj>
            </a:graphicData>
          </a:graphic>
        </p:graphicFrame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7158" y="571480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Linearyzacja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modelu w przestrzeni stanu 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SPS 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220636" y="1172851"/>
            <a:ext cx="3985292" cy="1793569"/>
            <a:chOff x="220636" y="1176691"/>
            <a:chExt cx="3985292" cy="1793569"/>
          </a:xfrm>
        </p:grpSpPr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406400" y="1176691"/>
            <a:ext cx="2676525" cy="647700"/>
          </p:xfrm>
          <a:graphic>
            <a:graphicData uri="http://schemas.openxmlformats.org/presentationml/2006/ole">
              <p:oleObj spid="_x0000_s329829" name="Równanie" r:id="rId7" imgW="1777229" imgH="431613" progId="Equation.3">
                <p:embed/>
              </p:oleObj>
            </a:graphicData>
          </a:graphic>
        </p:graphicFrame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421328" y="1791454"/>
            <a:ext cx="3784600" cy="647700"/>
          </p:xfrm>
          <a:graphic>
            <a:graphicData uri="http://schemas.openxmlformats.org/presentationml/2006/ole">
              <p:oleObj spid="_x0000_s329830" name="Równanie" r:id="rId8" imgW="2514600" imgH="431800" progId="Equation.3">
                <p:embed/>
              </p:oleObj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412135" y="2379710"/>
            <a:ext cx="2847975" cy="590550"/>
          </p:xfrm>
          <a:graphic>
            <a:graphicData uri="http://schemas.openxmlformats.org/presentationml/2006/ole">
              <p:oleObj spid="_x0000_s329831" name="Równanie" r:id="rId9" imgW="1892300" imgH="393700" progId="Equation.3">
                <p:embed/>
              </p:oleObj>
            </a:graphicData>
          </a:graphic>
        </p:graphicFrame>
        <p:sp>
          <p:nvSpPr>
            <p:cNvPr id="14" name="Nawias klamrowy otwierający 13"/>
            <p:cNvSpPr/>
            <p:nvPr/>
          </p:nvSpPr>
          <p:spPr>
            <a:xfrm>
              <a:off x="220636" y="1207270"/>
              <a:ext cx="270683" cy="1699703"/>
            </a:xfrm>
            <a:prstGeom prst="leftBrace">
              <a:avLst>
                <a:gd name="adj1" fmla="val 36904"/>
                <a:gd name="adj2" fmla="val 50000"/>
              </a:avLst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286455" y="3516671"/>
            <a:ext cx="8504977" cy="886739"/>
            <a:chOff x="286455" y="3696351"/>
            <a:chExt cx="8504977" cy="886739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86455" y="3696351"/>
              <a:ext cx="85049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a) wskazanie równowagowej trajektorii nominalnej – trajektorii równowagi</a:t>
              </a:r>
              <a:endPara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639024" y="4244536"/>
              <a:ext cx="8081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Wykazanie, że istnieją rozwiązania układu równań</a:t>
              </a:r>
              <a:endPara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618696" y="4496396"/>
            <a:ext cx="2725617" cy="1342587"/>
            <a:chOff x="618696" y="4676076"/>
            <a:chExt cx="2725617" cy="1342587"/>
          </a:xfrm>
        </p:grpSpPr>
        <p:graphicFrame>
          <p:nvGraphicFramePr>
            <p:cNvPr id="19" name="Object 9"/>
            <p:cNvGraphicFramePr>
              <a:graphicFrameLocks noChangeAspect="1"/>
            </p:cNvGraphicFramePr>
            <p:nvPr/>
          </p:nvGraphicFramePr>
          <p:xfrm>
            <a:off x="963635" y="4735182"/>
            <a:ext cx="1547813" cy="342900"/>
          </p:xfrm>
          <a:graphic>
            <a:graphicData uri="http://schemas.openxmlformats.org/presentationml/2006/ole">
              <p:oleObj spid="_x0000_s329832" name="Równanie" r:id="rId10" imgW="1028700" imgH="228600" progId="Equation.3">
                <p:embed/>
              </p:oleObj>
            </a:graphicData>
          </a:graphic>
        </p:graphicFrame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993226" y="5172075"/>
            <a:ext cx="2351087" cy="342900"/>
          </p:xfrm>
          <a:graphic>
            <a:graphicData uri="http://schemas.openxmlformats.org/presentationml/2006/ole">
              <p:oleObj spid="_x0000_s329833" name="Równanie" r:id="rId11" imgW="1562100" imgH="228600" progId="Equation.3">
                <p:embed/>
              </p:oleObj>
            </a:graphicData>
          </a:graphic>
        </p:graphicFrame>
        <p:graphicFrame>
          <p:nvGraphicFramePr>
            <p:cNvPr id="21" name="Object 11"/>
            <p:cNvGraphicFramePr>
              <a:graphicFrameLocks noChangeAspect="1"/>
            </p:cNvGraphicFramePr>
            <p:nvPr/>
          </p:nvGraphicFramePr>
          <p:xfrm>
            <a:off x="1041776" y="5627379"/>
            <a:ext cx="1604963" cy="361950"/>
          </p:xfrm>
          <a:graphic>
            <a:graphicData uri="http://schemas.openxmlformats.org/presentationml/2006/ole">
              <p:oleObj spid="_x0000_s329834" name="Równanie" r:id="rId12" imgW="1066800" imgH="241300" progId="Equation.3">
                <p:embed/>
              </p:oleObj>
            </a:graphicData>
          </a:graphic>
        </p:graphicFrame>
        <p:sp>
          <p:nvSpPr>
            <p:cNvPr id="22" name="Nawias klamrowy otwierający 21"/>
            <p:cNvSpPr/>
            <p:nvPr/>
          </p:nvSpPr>
          <p:spPr>
            <a:xfrm>
              <a:off x="618696" y="4676076"/>
              <a:ext cx="254761" cy="1342587"/>
            </a:xfrm>
            <a:prstGeom prst="leftBrace">
              <a:avLst>
                <a:gd name="adj1" fmla="val 36904"/>
                <a:gd name="adj2" fmla="val 50000"/>
              </a:avLst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561920" y="4547065"/>
            <a:ext cx="52866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Układ 3 równań algebraicznych nieliniowych z 6 niewiadomymi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3632433" y="5223532"/>
            <a:ext cx="5286658" cy="361950"/>
            <a:chOff x="3632433" y="5403212"/>
            <a:chExt cx="5286658" cy="361950"/>
          </a:xfrm>
        </p:grpSpPr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3632433" y="5425056"/>
              <a:ext cx="52866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Zakładamy:  </a:t>
              </a:r>
              <a:endPara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12"/>
            <p:cNvGraphicFramePr>
              <a:graphicFrameLocks noChangeAspect="1"/>
            </p:cNvGraphicFramePr>
            <p:nvPr/>
          </p:nvGraphicFramePr>
          <p:xfrm>
            <a:off x="4911512" y="5403212"/>
            <a:ext cx="955675" cy="361950"/>
          </p:xfrm>
          <a:graphic>
            <a:graphicData uri="http://schemas.openxmlformats.org/presentationml/2006/ole">
              <p:oleObj spid="_x0000_s329835" name="Równanie" r:id="rId13" imgW="634725" imgH="241195" progId="Equation.3">
                <p:embed/>
              </p:oleObj>
            </a:graphicData>
          </a:graphic>
        </p:graphicFrame>
      </p:grpSp>
      <p:grpSp>
        <p:nvGrpSpPr>
          <p:cNvPr id="27" name="Grupa 26"/>
          <p:cNvGrpSpPr/>
          <p:nvPr/>
        </p:nvGrpSpPr>
        <p:grpSpPr>
          <a:xfrm>
            <a:off x="3648356" y="5587708"/>
            <a:ext cx="5286658" cy="380634"/>
            <a:chOff x="3648356" y="5767388"/>
            <a:chExt cx="5286658" cy="380634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3648356" y="5809468"/>
              <a:ext cx="52866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Obliczamy:  </a:t>
              </a:r>
              <a:endPara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13"/>
            <p:cNvGraphicFramePr>
              <a:graphicFrameLocks noChangeAspect="1"/>
            </p:cNvGraphicFramePr>
            <p:nvPr/>
          </p:nvGraphicFramePr>
          <p:xfrm>
            <a:off x="4927404" y="5767388"/>
            <a:ext cx="706438" cy="342900"/>
          </p:xfrm>
          <a:graphic>
            <a:graphicData uri="http://schemas.openxmlformats.org/presentationml/2006/ole">
              <p:oleObj spid="_x0000_s329836" name="Równanie" r:id="rId14" imgW="4699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6067" y="862763"/>
            <a:ext cx="838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Nietrudno pokazać, że takie rozwiązania istnieją, np.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36845" y="1352081"/>
          <a:ext cx="4414838" cy="841375"/>
        </p:xfrm>
        <a:graphic>
          <a:graphicData uri="http://schemas.openxmlformats.org/presentationml/2006/ole">
            <p:oleObj spid="_x0000_s328713" name="Równanie" r:id="rId3" imgW="2324100" imgH="4445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73067" y="1626875"/>
          <a:ext cx="5423471" cy="4624457"/>
        </p:xfrm>
        <a:graphic>
          <a:graphicData uri="http://schemas.openxmlformats.org/presentationml/2006/ole">
            <p:oleObj spid="_x0000_s327713" name="Równanie" r:id="rId3" imgW="3594100" imgH="3060700" progId="Equation.3">
              <p:embed/>
            </p:oleObj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3751" y="746596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b) obliczenie macierzy stanu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4805265" y="679806"/>
            <a:ext cx="4116054" cy="1721916"/>
            <a:chOff x="4805265" y="284166"/>
            <a:chExt cx="4116054" cy="1721916"/>
          </a:xfrm>
        </p:grpSpPr>
        <p:sp>
          <p:nvSpPr>
            <p:cNvPr id="5" name="Prostokąt zaokrąglony 4"/>
            <p:cNvSpPr/>
            <p:nvPr/>
          </p:nvSpPr>
          <p:spPr>
            <a:xfrm>
              <a:off x="4805265" y="288693"/>
              <a:ext cx="4116054" cy="1717389"/>
            </a:xfrm>
            <a:prstGeom prst="roundRect">
              <a:avLst>
                <a:gd name="adj" fmla="val 7472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10"/>
            <p:cNvGraphicFramePr>
              <a:graphicFrameLocks noChangeAspect="1"/>
            </p:cNvGraphicFramePr>
            <p:nvPr/>
          </p:nvGraphicFramePr>
          <p:xfrm>
            <a:off x="4889999" y="284166"/>
            <a:ext cx="2901327" cy="546258"/>
          </p:xfrm>
          <a:graphic>
            <a:graphicData uri="http://schemas.openxmlformats.org/presentationml/2006/ole">
              <p:oleObj spid="_x0000_s327714" name="Równanie" r:id="rId4" imgW="2286000" imgH="431800" progId="Equation.3">
                <p:embed/>
              </p:oleObj>
            </a:graphicData>
          </a:graphic>
        </p:graphicFrame>
        <p:graphicFrame>
          <p:nvGraphicFramePr>
            <p:cNvPr id="7" name="Object 11"/>
            <p:cNvGraphicFramePr>
              <a:graphicFrameLocks noChangeAspect="1"/>
            </p:cNvGraphicFramePr>
            <p:nvPr/>
          </p:nvGraphicFramePr>
          <p:xfrm>
            <a:off x="5001208" y="898793"/>
            <a:ext cx="3916269" cy="557710"/>
          </p:xfrm>
          <a:graphic>
            <a:graphicData uri="http://schemas.openxmlformats.org/presentationml/2006/ole">
              <p:oleObj spid="_x0000_s327715" name="Równanie" r:id="rId5" imgW="3022600" imgH="431800" progId="Equation.3">
                <p:embed/>
              </p:oleObj>
            </a:graphicData>
          </a:graphic>
        </p:graphicFrame>
        <p:graphicFrame>
          <p:nvGraphicFramePr>
            <p:cNvPr id="8" name="Object 12"/>
            <p:cNvGraphicFramePr>
              <a:graphicFrameLocks noChangeAspect="1"/>
            </p:cNvGraphicFramePr>
            <p:nvPr/>
          </p:nvGraphicFramePr>
          <p:xfrm>
            <a:off x="5019868" y="1499485"/>
            <a:ext cx="2946793" cy="479111"/>
          </p:xfrm>
          <a:graphic>
            <a:graphicData uri="http://schemas.openxmlformats.org/presentationml/2006/ole">
              <p:oleObj spid="_x0000_s327716" name="Równanie" r:id="rId6" imgW="2413000" imgH="39370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2205" y="1212590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c) obliczenie macierzy wejścia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B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0551" y="1801316"/>
          <a:ext cx="5411356" cy="4532889"/>
        </p:xfrm>
        <a:graphic>
          <a:graphicData uri="http://schemas.openxmlformats.org/presentationml/2006/ole">
            <p:oleObj spid="_x0000_s326689" name="Równanie" r:id="rId3" imgW="3644900" imgH="3048000" progId="Equation.3">
              <p:embed/>
            </p:oleObj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4805265" y="750142"/>
            <a:ext cx="4116054" cy="1721916"/>
            <a:chOff x="4805265" y="284166"/>
            <a:chExt cx="4116054" cy="1721916"/>
          </a:xfrm>
        </p:grpSpPr>
        <p:sp>
          <p:nvSpPr>
            <p:cNvPr id="5" name="Prostokąt zaokrąglony 4"/>
            <p:cNvSpPr/>
            <p:nvPr/>
          </p:nvSpPr>
          <p:spPr>
            <a:xfrm>
              <a:off x="4805265" y="288693"/>
              <a:ext cx="4116054" cy="1717389"/>
            </a:xfrm>
            <a:prstGeom prst="roundRect">
              <a:avLst>
                <a:gd name="adj" fmla="val 7472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10"/>
            <p:cNvGraphicFramePr>
              <a:graphicFrameLocks noChangeAspect="1"/>
            </p:cNvGraphicFramePr>
            <p:nvPr/>
          </p:nvGraphicFramePr>
          <p:xfrm>
            <a:off x="4889999" y="284166"/>
            <a:ext cx="2901327" cy="546258"/>
          </p:xfrm>
          <a:graphic>
            <a:graphicData uri="http://schemas.openxmlformats.org/presentationml/2006/ole">
              <p:oleObj spid="_x0000_s326690" name="Równanie" r:id="rId4" imgW="2286000" imgH="431800" progId="Equation.3">
                <p:embed/>
              </p:oleObj>
            </a:graphicData>
          </a:graphic>
        </p:graphicFrame>
        <p:graphicFrame>
          <p:nvGraphicFramePr>
            <p:cNvPr id="7" name="Object 11"/>
            <p:cNvGraphicFramePr>
              <a:graphicFrameLocks noChangeAspect="1"/>
            </p:cNvGraphicFramePr>
            <p:nvPr/>
          </p:nvGraphicFramePr>
          <p:xfrm>
            <a:off x="5001208" y="898793"/>
            <a:ext cx="3916269" cy="557710"/>
          </p:xfrm>
          <a:graphic>
            <a:graphicData uri="http://schemas.openxmlformats.org/presentationml/2006/ole">
              <p:oleObj spid="_x0000_s326691" name="Równanie" r:id="rId5" imgW="3022600" imgH="431800" progId="Equation.3">
                <p:embed/>
              </p:oleObj>
            </a:graphicData>
          </a:graphic>
        </p:graphicFrame>
        <p:graphicFrame>
          <p:nvGraphicFramePr>
            <p:cNvPr id="8" name="Object 12"/>
            <p:cNvGraphicFramePr>
              <a:graphicFrameLocks noChangeAspect="1"/>
            </p:cNvGraphicFramePr>
            <p:nvPr/>
          </p:nvGraphicFramePr>
          <p:xfrm>
            <a:off x="5019868" y="1499485"/>
            <a:ext cx="2946793" cy="479111"/>
          </p:xfrm>
          <a:graphic>
            <a:graphicData uri="http://schemas.openxmlformats.org/presentationml/2006/ole">
              <p:oleObj spid="_x0000_s326692" name="Równanie" r:id="rId6" imgW="2413000" imgH="39370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79695" y="1005774"/>
            <a:ext cx="4119350" cy="1949354"/>
          </a:xfrm>
          <a:prstGeom prst="roundRect">
            <a:avLst>
              <a:gd name="adj" fmla="val 7472"/>
            </a:avLst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2808" y="643447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d) zlinearyzowane równanie stanu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427229" y="1126991"/>
          <a:ext cx="2706688" cy="430213"/>
        </p:xfrm>
        <a:graphic>
          <a:graphicData uri="http://schemas.openxmlformats.org/presentationml/2006/ole">
            <p:oleObj spid="_x0000_s325689" name="Równanie" r:id="rId3" imgW="1447800" imgH="2286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360906" y="1437502"/>
          <a:ext cx="1508125" cy="412750"/>
        </p:xfrm>
        <a:graphic>
          <a:graphicData uri="http://schemas.openxmlformats.org/presentationml/2006/ole">
            <p:oleObj spid="_x0000_s325690" name="Równanie" r:id="rId4" imgW="838200" imgH="228600" progId="Equation.3">
              <p:embed/>
            </p:oleObj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4380931" y="1044443"/>
            <a:ext cx="4490114" cy="873456"/>
          </a:xfrm>
          <a:prstGeom prst="roundRect">
            <a:avLst>
              <a:gd name="adj" fmla="val 7472"/>
            </a:avLst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9105" y="1061072"/>
          <a:ext cx="2676525" cy="647700"/>
        </p:xfrm>
        <a:graphic>
          <a:graphicData uri="http://schemas.openxmlformats.org/presentationml/2006/ole">
            <p:oleObj spid="_x0000_s325691" name="Równanie" r:id="rId5" imgW="1777229" imgH="431613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4033" y="1675835"/>
          <a:ext cx="3784600" cy="647700"/>
        </p:xfrm>
        <a:graphic>
          <a:graphicData uri="http://schemas.openxmlformats.org/presentationml/2006/ole">
            <p:oleObj spid="_x0000_s325692" name="Równanie" r:id="rId6" imgW="2514600" imgH="431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4840" y="2264091"/>
          <a:ext cx="2847975" cy="590550"/>
        </p:xfrm>
        <a:graphic>
          <a:graphicData uri="http://schemas.openxmlformats.org/presentationml/2006/ole">
            <p:oleObj spid="_x0000_s325693" name="Równanie" r:id="rId7" imgW="1892300" imgH="393700" progId="Equation.3">
              <p:embed/>
            </p:oleObj>
          </a:graphicData>
        </a:graphic>
      </p:graphicFrame>
      <p:sp>
        <p:nvSpPr>
          <p:cNvPr id="10" name="Nawias klamrowy otwierający 9"/>
          <p:cNvSpPr/>
          <p:nvPr/>
        </p:nvSpPr>
        <p:spPr>
          <a:xfrm>
            <a:off x="193341" y="1091651"/>
            <a:ext cx="270683" cy="1699703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506887" y="2908869"/>
          <a:ext cx="7655759" cy="2290928"/>
        </p:xfrm>
        <a:graphic>
          <a:graphicData uri="http://schemas.openxmlformats.org/presentationml/2006/ole">
            <p:oleObj spid="_x0000_s325694" name="Równanie" r:id="rId8" imgW="4165600" imgH="1244600" progId="Equation.3">
              <p:embed/>
            </p:oleObj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4851265" y="5084405"/>
          <a:ext cx="3899705" cy="1222826"/>
        </p:xfrm>
        <a:graphic>
          <a:graphicData uri="http://schemas.openxmlformats.org/presentationml/2006/ole">
            <p:oleObj spid="_x0000_s325695" name="Równanie" r:id="rId9" imgW="2273300" imgH="71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6456" y="834113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e) obliczenie macierzy wyjścia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0988" y="1298034"/>
          <a:ext cx="5399088" cy="2005013"/>
        </p:xfrm>
        <a:graphic>
          <a:graphicData uri="http://schemas.openxmlformats.org/presentationml/2006/ole">
            <p:oleObj spid="_x0000_s324633" name="Równanie" r:id="rId3" imgW="3352800" imgH="1244600" progId="Equation.3">
              <p:embed/>
            </p:oleObj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6456" y="3448450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f) obliczenie macierzy bezpośredniego przejścia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90564" y="3999791"/>
          <a:ext cx="5911850" cy="2006600"/>
        </p:xfrm>
        <a:graphic>
          <a:graphicData uri="http://schemas.openxmlformats.org/presentationml/2006/ole">
            <p:oleObj spid="_x0000_s324634" name="Równanie" r:id="rId4" imgW="3670300" imgH="1244600" progId="Equation.3">
              <p:embed/>
            </p:oleObj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7439155" y="1015794"/>
          <a:ext cx="1279525" cy="323850"/>
        </p:xfrm>
        <a:graphic>
          <a:graphicData uri="http://schemas.openxmlformats.org/presentationml/2006/ole">
            <p:oleObj spid="_x0000_s324635" name="Równanie" r:id="rId5" imgW="850531" imgH="215806" progId="Equation.3">
              <p:embed/>
            </p:oleObj>
          </a:graphicData>
        </a:graphic>
      </p:graphicFrame>
      <p:sp>
        <p:nvSpPr>
          <p:cNvPr id="7" name="Prostokąt zaokrąglony 6"/>
          <p:cNvSpPr/>
          <p:nvPr/>
        </p:nvSpPr>
        <p:spPr>
          <a:xfrm>
            <a:off x="7324531" y="898416"/>
            <a:ext cx="1509192" cy="513184"/>
          </a:xfrm>
          <a:prstGeom prst="roundRect">
            <a:avLst>
              <a:gd name="adj" fmla="val 7472"/>
            </a:avLst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7287903" y="953103"/>
            <a:ext cx="1364777" cy="518612"/>
          </a:xfrm>
          <a:prstGeom prst="roundRect">
            <a:avLst>
              <a:gd name="adj" fmla="val 7472"/>
            </a:avLst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2808" y="828079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g) zlinearyzowane równanie wyjścia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338467" y="1048755"/>
          <a:ext cx="1279525" cy="323850"/>
        </p:xfrm>
        <a:graphic>
          <a:graphicData uri="http://schemas.openxmlformats.org/presentationml/2006/ole">
            <p:oleObj spid="_x0000_s323601" name="Równanie" r:id="rId3" imgW="850531" imgH="215806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26551" y="1330476"/>
          <a:ext cx="3946525" cy="1144587"/>
        </p:xfrm>
        <a:graphic>
          <a:graphicData uri="http://schemas.openxmlformats.org/presentationml/2006/ole">
            <p:oleObj spid="_x0000_s323602" name="Równanie" r:id="rId4" imgW="2451100" imgH="71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4817" y="652414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Podsumowanie: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9225" y="1019418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- zlinearyzowane równanie stanu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55703" y="1359769"/>
          <a:ext cx="5885056" cy="1760758"/>
        </p:xfrm>
        <a:graphic>
          <a:graphicData uri="http://schemas.openxmlformats.org/presentationml/2006/ole">
            <p:oleObj spid="_x0000_s322585" name="Równanie" r:id="rId3" imgW="4165600" imgH="12446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359984" y="3250253"/>
          <a:ext cx="3022602" cy="948871"/>
        </p:xfrm>
        <a:graphic>
          <a:graphicData uri="http://schemas.openxmlformats.org/presentationml/2006/ole">
            <p:oleObj spid="_x0000_s322586" name="Równanie" r:id="rId4" imgW="2273300" imgH="71120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846333" y="5176020"/>
          <a:ext cx="3946525" cy="1144587"/>
        </p:xfrm>
        <a:graphic>
          <a:graphicData uri="http://schemas.openxmlformats.org/presentationml/2006/ole">
            <p:oleObj spid="_x0000_s322587" name="Równanie" r:id="rId5" imgW="2451100" imgH="711200" progId="Equation.3">
              <p:embed/>
            </p:oleObj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6351" y="4484186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- zlinearyzowane równanie wyjścia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3594423" y="3090010"/>
            <a:ext cx="5353634" cy="1530220"/>
          </a:xfrm>
          <a:prstGeom prst="roundRect">
            <a:avLst>
              <a:gd name="adj" fmla="val 7472"/>
            </a:avLst>
          </a:prstGeom>
          <a:solidFill>
            <a:schemeClr val="bg1">
              <a:lumMod val="85000"/>
              <a:alpha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9149" y="857232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Linearyzacja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modelu wejście – wyjście 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SPS 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372187" y="1414643"/>
          <a:ext cx="2676525" cy="647700"/>
        </p:xfrm>
        <a:graphic>
          <a:graphicData uri="http://schemas.openxmlformats.org/presentationml/2006/ole">
            <p:oleObj spid="_x0000_s378930" name="Równanie" r:id="rId3" imgW="1777229" imgH="431613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87115" y="2029406"/>
          <a:ext cx="3784600" cy="647700"/>
        </p:xfrm>
        <a:graphic>
          <a:graphicData uri="http://schemas.openxmlformats.org/presentationml/2006/ole">
            <p:oleObj spid="_x0000_s378931" name="Równanie" r:id="rId4" imgW="2514600" imgH="43180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77922" y="2617662"/>
          <a:ext cx="2847975" cy="590550"/>
        </p:xfrm>
        <a:graphic>
          <a:graphicData uri="http://schemas.openxmlformats.org/presentationml/2006/ole">
            <p:oleObj spid="_x0000_s378932" name="Równanie" r:id="rId5" imgW="1892300" imgH="393700" progId="Equation.3">
              <p:embed/>
            </p:oleObj>
          </a:graphicData>
        </a:graphic>
      </p:graphicFrame>
      <p:sp>
        <p:nvSpPr>
          <p:cNvPr id="8" name="Nawias klamrowy otwierający 7"/>
          <p:cNvSpPr/>
          <p:nvPr/>
        </p:nvSpPr>
        <p:spPr>
          <a:xfrm>
            <a:off x="186423" y="1445222"/>
            <a:ext cx="270683" cy="1699703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3620958" y="3224720"/>
          <a:ext cx="4243387" cy="361950"/>
        </p:xfrm>
        <a:graphic>
          <a:graphicData uri="http://schemas.openxmlformats.org/presentationml/2006/ole">
            <p:oleObj spid="_x0000_s378933" name="Równanie" r:id="rId6" imgW="2819400" imgH="241300" progId="Equation.3">
              <p:embed/>
            </p:oleObj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3614608" y="3675570"/>
          <a:ext cx="5292725" cy="361950"/>
        </p:xfrm>
        <a:graphic>
          <a:graphicData uri="http://schemas.openxmlformats.org/presentationml/2006/ole">
            <p:oleObj spid="_x0000_s378934" name="Równanie" r:id="rId7" imgW="3517900" imgH="241300" progId="Equation.3">
              <p:embed/>
            </p:oleObj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3606670" y="4107370"/>
          <a:ext cx="4568825" cy="342900"/>
        </p:xfrm>
        <a:graphic>
          <a:graphicData uri="http://schemas.openxmlformats.org/presentationml/2006/ole">
            <p:oleObj spid="_x0000_s378935" name="Równanie" r:id="rId8" imgW="3035300" imgH="228600" progId="Equation.3">
              <p:embed/>
            </p:oleObj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96945" y="5030998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Musimy policzyć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l-PL" sz="1600" baseline="30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l-PL" sz="1600" baseline="30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(0)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oraz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1600" baseline="30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(0)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3510448" y="855170"/>
            <a:ext cx="5353634" cy="1530220"/>
          </a:xfrm>
          <a:prstGeom prst="roundRect">
            <a:avLst>
              <a:gd name="adj" fmla="val 7472"/>
            </a:avLst>
          </a:prstGeom>
          <a:solidFill>
            <a:schemeClr val="bg1">
              <a:lumMod val="85000"/>
              <a:alpha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3536983" y="1007464"/>
          <a:ext cx="4243387" cy="361950"/>
        </p:xfrm>
        <a:graphic>
          <a:graphicData uri="http://schemas.openxmlformats.org/presentationml/2006/ole">
            <p:oleObj spid="_x0000_s379938" name="Równanie" r:id="rId3" imgW="2819400" imgH="241300" progId="Equation.3">
              <p:embed/>
            </p:oleObj>
          </a:graphicData>
        </a:graphic>
      </p:graphicFrame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3530633" y="1458314"/>
          <a:ext cx="5292725" cy="361950"/>
        </p:xfrm>
        <a:graphic>
          <a:graphicData uri="http://schemas.openxmlformats.org/presentationml/2006/ole">
            <p:oleObj spid="_x0000_s379939" name="Równanie" r:id="rId4" imgW="3517900" imgH="241300" progId="Equation.3">
              <p:embed/>
            </p:oleObj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3522695" y="1890114"/>
          <a:ext cx="4568825" cy="342900"/>
        </p:xfrm>
        <a:graphic>
          <a:graphicData uri="http://schemas.openxmlformats.org/presentationml/2006/ole">
            <p:oleObj spid="_x0000_s379940" name="Równanie" r:id="rId5" imgW="3035300" imgH="228600" progId="Equation.3">
              <p:embed/>
            </p:oleObj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546747" y="2416629"/>
          <a:ext cx="5429768" cy="3669263"/>
        </p:xfrm>
        <a:graphic>
          <a:graphicData uri="http://schemas.openxmlformats.org/presentationml/2006/ole">
            <p:oleObj spid="_x0000_s379941" name="Równanie" r:id="rId6" imgW="3721100" imgH="2514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85750" y="1824535"/>
            <a:ext cx="853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pl-PL">
                <a:solidFill>
                  <a:srgbClr val="003399"/>
                </a:solidFill>
              </a:rPr>
              <a:t>Krok III </a:t>
            </a:r>
          </a:p>
          <a:p>
            <a:pPr marL="457200" indent="-457200" algn="l"/>
            <a:r>
              <a:rPr lang="pl-PL">
                <a:solidFill>
                  <a:srgbClr val="003399"/>
                </a:solidFill>
              </a:rPr>
              <a:t>Budowa modelu (struktury) w oparciu o:</a:t>
            </a:r>
          </a:p>
          <a:p>
            <a:pPr marL="457200" indent="-457200" algn="l">
              <a:buFontTx/>
              <a:buAutoNum type="alphaLcParenBoth"/>
            </a:pPr>
            <a:r>
              <a:rPr lang="pl-PL" b="1">
                <a:solidFill>
                  <a:srgbClr val="003399"/>
                </a:solidFill>
              </a:rPr>
              <a:t>Wykorzystanie praw zachowania lub innych podstawowych praw o charakterze bilansowym </a:t>
            </a:r>
            <a:r>
              <a:rPr lang="pl-PL">
                <a:solidFill>
                  <a:srgbClr val="003399"/>
                </a:solidFill>
              </a:rPr>
              <a:t>(np. prawa Kirchhoff’a, Newtona, zachowania masy, itd..)</a:t>
            </a:r>
          </a:p>
          <a:p>
            <a:pPr marL="457200" indent="-457200" algn="l">
              <a:buFontTx/>
              <a:buAutoNum type="alphaLcParenBoth"/>
            </a:pPr>
            <a:endParaRPr lang="pl-PL">
              <a:solidFill>
                <a:srgbClr val="003399"/>
              </a:solidFill>
            </a:endParaRPr>
          </a:p>
          <a:p>
            <a:pPr marL="457200" indent="-457200" algn="l">
              <a:buFontTx/>
              <a:buAutoNum type="alphaLcParenBoth"/>
            </a:pPr>
            <a:r>
              <a:rPr lang="pl-PL">
                <a:solidFill>
                  <a:srgbClr val="003399"/>
                </a:solidFill>
              </a:rPr>
              <a:t>zasadę najmniejszego działania, zwaną często zasadą Hamiltona</a:t>
            </a:r>
            <a:endParaRPr lang="en-GB" b="1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3510448" y="784834"/>
            <a:ext cx="5353634" cy="1530220"/>
          </a:xfrm>
          <a:prstGeom prst="roundRect">
            <a:avLst>
              <a:gd name="adj" fmla="val 7472"/>
            </a:avLst>
          </a:prstGeom>
          <a:solidFill>
            <a:schemeClr val="bg1">
              <a:lumMod val="85000"/>
              <a:alpha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3536983" y="919544"/>
          <a:ext cx="4243387" cy="361950"/>
        </p:xfrm>
        <a:graphic>
          <a:graphicData uri="http://schemas.openxmlformats.org/presentationml/2006/ole">
            <p:oleObj spid="_x0000_s380962" name="Równanie" r:id="rId3" imgW="2819400" imgH="241300" progId="Equation.3">
              <p:embed/>
            </p:oleObj>
          </a:graphicData>
        </a:graphic>
      </p:graphicFrame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3530633" y="1370394"/>
          <a:ext cx="5292725" cy="361950"/>
        </p:xfrm>
        <a:graphic>
          <a:graphicData uri="http://schemas.openxmlformats.org/presentationml/2006/ole">
            <p:oleObj spid="_x0000_s380963" name="Równanie" r:id="rId4" imgW="3517900" imgH="241300" progId="Equation.3">
              <p:embed/>
            </p:oleObj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3522695" y="1802194"/>
          <a:ext cx="4568825" cy="342900"/>
        </p:xfrm>
        <a:graphic>
          <a:graphicData uri="http://schemas.openxmlformats.org/presentationml/2006/ole">
            <p:oleObj spid="_x0000_s380964" name="Równanie" r:id="rId5" imgW="3035300" imgH="228600" progId="Equation.3">
              <p:embed/>
            </p:oleObj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546746" y="2331683"/>
          <a:ext cx="5555473" cy="3754210"/>
        </p:xfrm>
        <a:graphic>
          <a:graphicData uri="http://schemas.openxmlformats.org/presentationml/2006/ole">
            <p:oleObj spid="_x0000_s380965" name="Równanie" r:id="rId6" imgW="3721100" imgH="2514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3510448" y="837586"/>
            <a:ext cx="5353634" cy="1530220"/>
          </a:xfrm>
          <a:prstGeom prst="roundRect">
            <a:avLst>
              <a:gd name="adj" fmla="val 7472"/>
            </a:avLst>
          </a:prstGeom>
          <a:solidFill>
            <a:schemeClr val="bg1">
              <a:lumMod val="85000"/>
              <a:alpha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3536983" y="972296"/>
          <a:ext cx="4243387" cy="361950"/>
        </p:xfrm>
        <a:graphic>
          <a:graphicData uri="http://schemas.openxmlformats.org/presentationml/2006/ole">
            <p:oleObj spid="_x0000_s381986" name="Równanie" r:id="rId3" imgW="2819400" imgH="241300" progId="Equation.3">
              <p:embed/>
            </p:oleObj>
          </a:graphicData>
        </a:graphic>
      </p:graphicFrame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3530633" y="1423146"/>
          <a:ext cx="5292725" cy="361950"/>
        </p:xfrm>
        <a:graphic>
          <a:graphicData uri="http://schemas.openxmlformats.org/presentationml/2006/ole">
            <p:oleObj spid="_x0000_s381987" name="Równanie" r:id="rId4" imgW="3517900" imgH="241300" progId="Equation.3">
              <p:embed/>
            </p:oleObj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3522695" y="1854946"/>
          <a:ext cx="4568825" cy="342900"/>
        </p:xfrm>
        <a:graphic>
          <a:graphicData uri="http://schemas.openxmlformats.org/presentationml/2006/ole">
            <p:oleObj spid="_x0000_s381988" name="Równanie" r:id="rId5" imgW="3035300" imgH="228600" progId="Equation.3">
              <p:embed/>
            </p:oleObj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469900" y="2332038"/>
          <a:ext cx="5708650" cy="3754437"/>
        </p:xfrm>
        <a:graphic>
          <a:graphicData uri="http://schemas.openxmlformats.org/presentationml/2006/ole">
            <p:oleObj spid="_x0000_s381989" name="Równanie" r:id="rId6" imgW="3822700" imgH="2514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4817" y="652414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Podsumowanie: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9225" y="1019418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- zlinearyzowane równanie wejście – wyjście: postać macierzowa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374395" y="1430943"/>
          <a:ext cx="5057775" cy="381000"/>
        </p:xfrm>
        <a:graphic>
          <a:graphicData uri="http://schemas.openxmlformats.org/presentationml/2006/ole">
            <p:oleObj spid="_x0000_s383002" name="Równanie" r:id="rId3" imgW="2641600" imgH="2413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14134" y="1864092"/>
          <a:ext cx="8597854" cy="2634945"/>
        </p:xfrm>
        <a:graphic>
          <a:graphicData uri="http://schemas.openxmlformats.org/presentationml/2006/ole">
            <p:oleObj spid="_x0000_s383003" name="Równanie" r:id="rId4" imgW="3898900" imgH="1447800" progId="Equation.3">
              <p:embed/>
            </p:oleObj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0557" y="4462251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- zlinearyzowane równanie wejście – wyjście: postać zwykła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614350" y="4894784"/>
          <a:ext cx="6674473" cy="1376891"/>
        </p:xfrm>
        <a:graphic>
          <a:graphicData uri="http://schemas.openxmlformats.org/presentationml/2006/ole">
            <p:oleObj spid="_x0000_s383004" name="Równanie" r:id="rId5" imgW="2997200" imgH="7493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44148" y="2906453"/>
            <a:ext cx="819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Koniec zestawu slajdów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02104" y="659386"/>
            <a:ext cx="84629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dirty="0">
                <a:solidFill>
                  <a:srgbClr val="003366"/>
                </a:solidFill>
              </a:rPr>
              <a:t>Wyprowadzenie równań modelu poprzedzamy:</a:t>
            </a:r>
          </a:p>
          <a:p>
            <a:pPr algn="l"/>
            <a:endParaRPr lang="pl-PL" dirty="0">
              <a:solidFill>
                <a:srgbClr val="990000"/>
              </a:solidFill>
            </a:endParaRPr>
          </a:p>
          <a:p>
            <a:r>
              <a:rPr lang="pl-PL" dirty="0">
                <a:solidFill>
                  <a:srgbClr val="003399"/>
                </a:solidFill>
              </a:rPr>
              <a:t>właściwym </a:t>
            </a:r>
            <a:r>
              <a:rPr lang="pl-PL" b="1" i="1" dirty="0">
                <a:solidFill>
                  <a:srgbClr val="003399"/>
                </a:solidFill>
              </a:rPr>
              <a:t>wyborem zmiennych</a:t>
            </a:r>
            <a:r>
              <a:rPr lang="pl-PL" dirty="0">
                <a:solidFill>
                  <a:srgbClr val="003399"/>
                </a:solidFill>
              </a:rPr>
              <a:t>, które będą opisywać chwilowy stan systemu</a:t>
            </a:r>
            <a:endParaRPr lang="en-GB" dirty="0">
              <a:solidFill>
                <a:srgbClr val="003399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146" y="1884042"/>
            <a:ext cx="7773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003366"/>
                </a:solidFill>
              </a:rPr>
              <a:t>Zmienne modelu dogodnie jest podzielić na zmienne:</a:t>
            </a:r>
          </a:p>
          <a:p>
            <a:pPr algn="just" eaLnBrk="0" hangingPunct="0"/>
            <a:r>
              <a:rPr lang="pl-PL" dirty="0">
                <a:solidFill>
                  <a:srgbClr val="003399"/>
                </a:solidFill>
                <a:sym typeface="Symbol" pitchFamily="18" charset="2"/>
              </a:rPr>
              <a:t></a:t>
            </a:r>
            <a:r>
              <a:rPr lang="pl-PL" dirty="0">
                <a:solidFill>
                  <a:srgbClr val="003399"/>
                </a:solidFill>
              </a:rPr>
              <a:t> przepływu,</a:t>
            </a:r>
            <a:endParaRPr lang="pl-PL" dirty="0">
              <a:solidFill>
                <a:srgbClr val="003399"/>
              </a:solidFill>
              <a:sym typeface="Symbol" pitchFamily="18" charset="2"/>
            </a:endParaRPr>
          </a:p>
          <a:p>
            <a:pPr algn="just" eaLnBrk="0" hangingPunct="0"/>
            <a:r>
              <a:rPr lang="pl-PL" dirty="0">
                <a:solidFill>
                  <a:srgbClr val="003399"/>
                </a:solidFill>
                <a:sym typeface="Symbol" pitchFamily="18" charset="2"/>
              </a:rPr>
              <a:t></a:t>
            </a:r>
            <a:r>
              <a:rPr lang="pl-PL" dirty="0">
                <a:solidFill>
                  <a:srgbClr val="003399"/>
                </a:solidFill>
              </a:rPr>
              <a:t> naporu</a:t>
            </a:r>
            <a:endParaRPr lang="pl-PL" dirty="0">
              <a:solidFill>
                <a:srgbClr val="003399"/>
              </a:solidFill>
              <a:sym typeface="Symbol" pitchFamily="18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0183" y="3017517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b="1">
                <a:solidFill>
                  <a:srgbClr val="003399"/>
                </a:solidFill>
              </a:rPr>
              <a:t>Zmienne przepływu</a:t>
            </a:r>
            <a:r>
              <a:rPr lang="pl-PL">
                <a:solidFill>
                  <a:srgbClr val="003399"/>
                </a:solidFill>
              </a:rPr>
              <a:t> są zmiennymi systemu, które wyrażają intensywność przepływu określonej wielkości przez element systemu, bądź szybkość zmian w czasie określonej wielkości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684" y="4332027"/>
            <a:ext cx="8185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b="1" dirty="0">
                <a:solidFill>
                  <a:srgbClr val="003399"/>
                </a:solidFill>
              </a:rPr>
              <a:t>Zmienne naporu</a:t>
            </a:r>
            <a:r>
              <a:rPr lang="pl-PL" dirty="0">
                <a:solidFill>
                  <a:srgbClr val="003399"/>
                </a:solidFill>
              </a:rPr>
              <a:t> są zmiennymi systemu, które są miarą różnicy stanów na dwóch końcach elementu systemu, wyrażają „napór” jakiemu poddany jest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  <p:bldP spid="4" grpId="0" autoUpdateAnimBg="0"/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1842" y="1280673"/>
            <a:ext cx="861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pl-PL" sz="2000" dirty="0">
                <a:solidFill>
                  <a:srgbClr val="003366"/>
                </a:solidFill>
                <a:sym typeface="Symbol" pitchFamily="18" charset="2"/>
              </a:rPr>
              <a:t>Centralne zagadnienie wyprowadzenia równań dynamiki</a:t>
            </a:r>
          </a:p>
          <a:p>
            <a:pPr algn="ctr">
              <a:buFont typeface="Symbol" pitchFamily="18" charset="2"/>
              <a:buNone/>
            </a:pPr>
            <a:endParaRPr lang="pl-PL" sz="2000" dirty="0">
              <a:solidFill>
                <a:srgbClr val="006600"/>
              </a:solidFill>
              <a:sym typeface="Symbol" pitchFamily="18" charset="2"/>
            </a:endParaRPr>
          </a:p>
          <a:p>
            <a:pPr algn="ctr">
              <a:buFont typeface="Symbol" pitchFamily="18" charset="2"/>
              <a:buNone/>
            </a:pPr>
            <a:r>
              <a:rPr lang="pl-PL" sz="2000" b="1" dirty="0">
                <a:solidFill>
                  <a:srgbClr val="003399"/>
                </a:solidFill>
                <a:sym typeface="Symbol" pitchFamily="18" charset="2"/>
              </a:rPr>
              <a:t>Sformułowanie</a:t>
            </a:r>
          </a:p>
          <a:p>
            <a:pPr algn="ctr">
              <a:buFont typeface="Symbol" pitchFamily="18" charset="2"/>
              <a:buNone/>
            </a:pPr>
            <a:r>
              <a:rPr lang="pl-PL" sz="2000" b="1" dirty="0">
                <a:solidFill>
                  <a:srgbClr val="003399"/>
                </a:solidFill>
                <a:sym typeface="Symbol" pitchFamily="18" charset="2"/>
              </a:rPr>
              <a:t>zależności (równań) wyrażających </a:t>
            </a:r>
            <a:r>
              <a:rPr lang="pl-PL" sz="2000" b="1" i="1" dirty="0">
                <a:solidFill>
                  <a:srgbClr val="0070C0"/>
                </a:solidFill>
                <a:sym typeface="Symbol" pitchFamily="18" charset="2"/>
              </a:rPr>
              <a:t>warunki równowagi</a:t>
            </a:r>
            <a:r>
              <a:rPr lang="pl-PL" sz="2000" b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pl-PL" sz="2000" b="1" dirty="0">
                <a:solidFill>
                  <a:srgbClr val="003399"/>
                </a:solidFill>
                <a:sym typeface="Symbol" pitchFamily="18" charset="2"/>
              </a:rPr>
              <a:t>, poprzez podanie bilansów wielkości właściwych dla rozważanego </a:t>
            </a:r>
            <a:r>
              <a:rPr lang="pl-PL" sz="2000" b="1" dirty="0" smtClean="0">
                <a:solidFill>
                  <a:srgbClr val="003399"/>
                </a:solidFill>
                <a:sym typeface="Symbol" pitchFamily="18" charset="2"/>
              </a:rPr>
              <a:t>systemu, </a:t>
            </a:r>
            <a:r>
              <a:rPr lang="pl-PL" sz="2000" b="1" dirty="0">
                <a:solidFill>
                  <a:srgbClr val="003399"/>
                </a:solidFill>
                <a:sym typeface="Symbol" pitchFamily="18" charset="2"/>
              </a:rPr>
              <a:t>które muszą zachodzić dla całego systemu i jego podsystemów</a:t>
            </a:r>
          </a:p>
          <a:p>
            <a:pPr algn="ctr">
              <a:buFont typeface="Symbol" pitchFamily="18" charset="2"/>
              <a:buNone/>
            </a:pPr>
            <a:r>
              <a:rPr lang="pl-PL" sz="2000" b="1" dirty="0">
                <a:solidFill>
                  <a:srgbClr val="002060"/>
                </a:solidFill>
                <a:sym typeface="Symbol" pitchFamily="18" charset="2"/>
              </a:rPr>
              <a:t>lub</a:t>
            </a:r>
          </a:p>
          <a:p>
            <a:pPr algn="ctr">
              <a:buFont typeface="Symbol" pitchFamily="18" charset="2"/>
              <a:buNone/>
            </a:pPr>
            <a:r>
              <a:rPr lang="pl-PL" sz="2000" b="1" dirty="0">
                <a:solidFill>
                  <a:srgbClr val="003399"/>
                </a:solidFill>
                <a:sym typeface="Symbol" pitchFamily="18" charset="2"/>
              </a:rPr>
              <a:t>zależności (równań) wyrażających </a:t>
            </a:r>
            <a:r>
              <a:rPr lang="pl-PL" sz="2000" b="1" i="1" dirty="0">
                <a:solidFill>
                  <a:srgbClr val="0070C0"/>
                </a:solidFill>
                <a:sym typeface="Symbol" pitchFamily="18" charset="2"/>
              </a:rPr>
              <a:t>warunki spójności</a:t>
            </a:r>
            <a:r>
              <a:rPr lang="pl-PL" sz="2000" b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sym typeface="Symbol" pitchFamily="18" charset="2"/>
              </a:rPr>
              <a:t>, </a:t>
            </a:r>
            <a:r>
              <a:rPr lang="pl-PL" sz="2000" b="1" dirty="0">
                <a:solidFill>
                  <a:srgbClr val="003399"/>
                </a:solidFill>
                <a:sym typeface="Symbol" pitchFamily="18" charset="2"/>
              </a:rPr>
              <a:t>które muszą zachodzić </a:t>
            </a:r>
            <a:r>
              <a:rPr lang="pl-PL" sz="2000" b="1" dirty="0">
                <a:solidFill>
                  <a:srgbClr val="17048A"/>
                </a:solidFill>
                <a:sym typeface="Symbol" pitchFamily="18" charset="2"/>
              </a:rPr>
              <a:t>pomiędzy </a:t>
            </a:r>
            <a:r>
              <a:rPr lang="pl-PL" sz="2000" b="1" dirty="0" smtClean="0">
                <a:solidFill>
                  <a:srgbClr val="17048A"/>
                </a:solidFill>
                <a:sym typeface="Symbol" pitchFamily="18" charset="2"/>
              </a:rPr>
              <a:t>wielkościami </a:t>
            </a:r>
            <a:r>
              <a:rPr lang="pl-PL" sz="2000" b="1" dirty="0" smtClean="0">
                <a:solidFill>
                  <a:srgbClr val="003399"/>
                </a:solidFill>
                <a:sym typeface="Symbol" pitchFamily="18" charset="2"/>
              </a:rPr>
              <a:t>elementów </a:t>
            </a:r>
            <a:r>
              <a:rPr lang="pl-PL" sz="2000" b="1" dirty="0">
                <a:solidFill>
                  <a:srgbClr val="003399"/>
                </a:solidFill>
                <a:sym typeface="Symbol" pitchFamily="18" charset="2"/>
              </a:rPr>
              <a:t>systemu</a:t>
            </a:r>
            <a:r>
              <a:rPr lang="pl-PL" sz="20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pl-PL" sz="2000" b="1" dirty="0">
                <a:solidFill>
                  <a:srgbClr val="003399"/>
                </a:solidFill>
                <a:sym typeface="Symbol" pitchFamily="18" charset="2"/>
              </a:rPr>
              <a:t>ze względu na sposób w jaki elementy te łączą się ze sobą</a:t>
            </a:r>
            <a:endParaRPr lang="en-GB" sz="2000" dirty="0">
              <a:solidFill>
                <a:srgbClr val="003399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7188" y="1357313"/>
            <a:ext cx="83200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 b="1">
                <a:solidFill>
                  <a:srgbClr val="002060"/>
                </a:solidFill>
              </a:rPr>
              <a:t>Zależności równowagi</a:t>
            </a:r>
            <a:r>
              <a:rPr lang="pl-PL" sz="2000">
                <a:solidFill>
                  <a:srgbClr val="002060"/>
                </a:solidFill>
              </a:rPr>
              <a:t> są zawsze zależnościami pomiędzy zmiennymi przepływu i nazywane są czasem zależnościami dla węzłów lub zależnościami ciągłości (I prawo Kirchhoff’a, równanie ciągłości strugi, równanie sił w węźle, ...)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63" y="4000500"/>
            <a:ext cx="8207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000" b="1">
                <a:solidFill>
                  <a:srgbClr val="002060"/>
                </a:solidFill>
              </a:rPr>
              <a:t>Zależności spójności</a:t>
            </a:r>
            <a:r>
              <a:rPr lang="pl-PL" sz="2000">
                <a:solidFill>
                  <a:srgbClr val="002060"/>
                </a:solidFill>
              </a:rPr>
              <a:t> są zawsze zależnościami pomiędzy zmiennymi spadku (II prawo Kirchhoff’a, spadek ciśnienia na połączonych kolejno odcinkach rurociągu,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4473" y="13063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003399"/>
                </a:solidFill>
              </a:rPr>
              <a:t>Po wyprowadzeniu równań wynikających z praw zachowania rozwijamy (uszczegóławiamy) je</a:t>
            </a:r>
          </a:p>
          <a:p>
            <a:r>
              <a:rPr lang="pl-PL" dirty="0">
                <a:solidFill>
                  <a:srgbClr val="003366"/>
                </a:solidFill>
              </a:rPr>
              <a:t>przez  uwzględnienie w nich </a:t>
            </a:r>
            <a:r>
              <a:rPr lang="pl-PL" b="1" i="1" dirty="0">
                <a:solidFill>
                  <a:srgbClr val="003366"/>
                </a:solidFill>
              </a:rPr>
              <a:t>zależności wiążących </a:t>
            </a:r>
            <a:r>
              <a:rPr lang="pl-PL" dirty="0">
                <a:solidFill>
                  <a:srgbClr val="003366"/>
                </a:solidFill>
              </a:rPr>
              <a:t>wielkości związane z poszczególnymi elementami systemu</a:t>
            </a:r>
            <a:endParaRPr lang="en-GB" dirty="0">
              <a:solidFill>
                <a:srgbClr val="003366"/>
              </a:solidFill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13734" y="3480871"/>
            <a:ext cx="8516937" cy="862013"/>
            <a:chOff x="275" y="2975"/>
            <a:chExt cx="5365" cy="543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75" y="2975"/>
              <a:ext cx="53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b="1" dirty="0">
                  <a:solidFill>
                    <a:srgbClr val="003366"/>
                  </a:solidFill>
                </a:rPr>
                <a:t>Zależności wiążące</a:t>
              </a:r>
              <a:r>
                <a:rPr lang="pl-PL" dirty="0">
                  <a:solidFill>
                    <a:srgbClr val="003366"/>
                  </a:solidFill>
                </a:rPr>
                <a:t> są zależnościami pomiędzy zmiennymi przepływu i spadku dla każdego poszczególnego elementu systemu (np. ,           ...)</a:t>
              </a:r>
            </a:p>
          </p:txBody>
        </p:sp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3834" y="3136"/>
            <a:ext cx="292" cy="382"/>
          </p:xfrm>
          <a:graphic>
            <a:graphicData uri="http://schemas.openxmlformats.org/presentationml/2006/ole">
              <p:oleObj spid="_x0000_s75788" name="Równanie" r:id="rId3" imgW="330057" imgH="431613" progId="Equation.3">
                <p:embed/>
              </p:oleObj>
            </a:graphicData>
          </a:graphic>
        </p:graphicFrame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1768" y="5054956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03366"/>
                </a:solidFill>
              </a:rPr>
              <a:t>Uwzględniamy również</a:t>
            </a:r>
          </a:p>
          <a:p>
            <a:r>
              <a:rPr lang="pl-PL" dirty="0">
                <a:solidFill>
                  <a:srgbClr val="003366"/>
                </a:solidFill>
              </a:rPr>
              <a:t>- przyjęte </a:t>
            </a:r>
            <a:r>
              <a:rPr lang="pl-PL" b="1" dirty="0">
                <a:solidFill>
                  <a:srgbClr val="003366"/>
                </a:solidFill>
              </a:rPr>
              <a:t>założenia</a:t>
            </a:r>
          </a:p>
          <a:p>
            <a:r>
              <a:rPr lang="pl-PL" dirty="0">
                <a:solidFill>
                  <a:srgbClr val="003366"/>
                </a:solidFill>
              </a:rPr>
              <a:t>- występujące w systemie </a:t>
            </a:r>
            <a:r>
              <a:rPr lang="pl-PL" b="1" dirty="0">
                <a:solidFill>
                  <a:srgbClr val="003366"/>
                </a:solidFill>
              </a:rPr>
              <a:t>tożsamości</a:t>
            </a:r>
            <a:endParaRPr lang="en-GB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7497" y="2528983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dirty="0">
                <a:solidFill>
                  <a:srgbClr val="003366"/>
                </a:solidFill>
              </a:rPr>
              <a:t>Systematyczny porządek:</a:t>
            </a:r>
          </a:p>
          <a:p>
            <a:pPr algn="l">
              <a:buFontTx/>
              <a:buAutoNum type="arabicParenR"/>
            </a:pPr>
            <a:r>
              <a:rPr lang="pl-PL" dirty="0">
                <a:solidFill>
                  <a:srgbClr val="003366"/>
                </a:solidFill>
              </a:rPr>
              <a:t> wybór </a:t>
            </a:r>
            <a:r>
              <a:rPr lang="pl-PL" dirty="0" smtClean="0">
                <a:solidFill>
                  <a:srgbClr val="003366"/>
                </a:solidFill>
              </a:rPr>
              <a:t>/ wskazanie zmiennych</a:t>
            </a:r>
            <a:r>
              <a:rPr lang="pl-PL" dirty="0">
                <a:solidFill>
                  <a:srgbClr val="003366"/>
                </a:solidFill>
              </a:rPr>
              <a:t>;</a:t>
            </a:r>
          </a:p>
          <a:p>
            <a:pPr algn="l">
              <a:buFontTx/>
              <a:buAutoNum type="arabicParenR"/>
            </a:pPr>
            <a:r>
              <a:rPr lang="pl-PL" dirty="0">
                <a:solidFill>
                  <a:srgbClr val="003366"/>
                </a:solidFill>
              </a:rPr>
              <a:t> zestawienie równań równowagi lub spójności;</a:t>
            </a:r>
          </a:p>
          <a:p>
            <a:pPr algn="l">
              <a:buFontTx/>
              <a:buAutoNum type="arabicParenR"/>
            </a:pPr>
            <a:r>
              <a:rPr lang="pl-PL" dirty="0">
                <a:solidFill>
                  <a:srgbClr val="003366"/>
                </a:solidFill>
              </a:rPr>
              <a:t> uwzględnienie zależności wiążących, założeń, tożsamości</a:t>
            </a:r>
          </a:p>
          <a:p>
            <a:pPr algn="just"/>
            <a:r>
              <a:rPr lang="pl-PL" dirty="0">
                <a:solidFill>
                  <a:srgbClr val="003366"/>
                </a:solidFill>
              </a:rPr>
              <a:t>a wynikowe równania zestawiamy w układ, w którym pozostawiamy jedynie wybrane przez nas zmienne niezależne </a:t>
            </a:r>
            <a:r>
              <a:rPr lang="pl-PL" dirty="0" smtClean="0">
                <a:solidFill>
                  <a:srgbClr val="003366"/>
                </a:solidFill>
              </a:rPr>
              <a:t>(przyczynowe) i </a:t>
            </a:r>
            <a:r>
              <a:rPr lang="pl-PL" dirty="0">
                <a:solidFill>
                  <a:srgbClr val="003366"/>
                </a:solidFill>
              </a:rPr>
              <a:t>zależne </a:t>
            </a:r>
            <a:r>
              <a:rPr lang="pl-PL" dirty="0" smtClean="0">
                <a:solidFill>
                  <a:srgbClr val="003366"/>
                </a:solidFill>
              </a:rPr>
              <a:t>(skutkowe)</a:t>
            </a:r>
            <a:endParaRPr lang="en-GB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285875" y="568091"/>
            <a:ext cx="6643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003366"/>
                </a:solidFill>
              </a:rPr>
              <a:t>Przykład </a:t>
            </a:r>
            <a:r>
              <a:rPr lang="pl-PL" b="1" dirty="0">
                <a:solidFill>
                  <a:srgbClr val="003366"/>
                </a:solidFill>
              </a:rPr>
              <a:t>modelowania fenomenologicznego (teoretycznego)</a:t>
            </a:r>
          </a:p>
        </p:txBody>
      </p:sp>
      <p:sp>
        <p:nvSpPr>
          <p:cNvPr id="3" name="pole tekstowe 16"/>
          <p:cNvSpPr txBox="1">
            <a:spLocks noChangeArrowheads="1"/>
          </p:cNvSpPr>
          <p:nvPr/>
        </p:nvSpPr>
        <p:spPr bwMode="auto">
          <a:xfrm>
            <a:off x="214282" y="1285860"/>
            <a:ext cx="871543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rgbClr val="003366"/>
                </a:solidFill>
              </a:rPr>
              <a:t>Rozważamy układ dwóch zbiorników, który służy  przygotowaniu cieczy o wymaganej temperaturze i wymaganym ciśnieniu przed wypływem z drugiego zbiornika (Prawego). Do pierwszego (Lewego) zbiornika dopływają dwa strumienie cieczy, jedna gorąca i  druga chłodna. Natężenia dopływu tych cieczy ustalane jest za pomocą istniejącego układu wykonawczego – zaworów z układami elektromechanicznymi ustawiania stopnia otwarcia zaworu. Można założyć, że ten układ wykonawczy ma zaniedbywalną dynamikę a natężenie przepływu cieczy przez zawór jest proporcjonalne do napięcia podawanego siłownik zaworu. W układzie mierzone są dwie wielkości – poziom cieczy w drugim zbiorniku i temperatura cieczy w tym zbiorniku.  Też można założyć, że dynamika układu pomiarowego jest pomijalna a sygnały pomiarowe (np. napięciowe są proporcjonalne do wartości mierzonych wielkości. Obydwa zbiorniki wyposażone są w mieszadła. Przepływ cieczy pomiędzy zbiornikami odbywa się rurociągiem-przepustem, a wypływ ze zbiornika drugiego przez zawór o nastawialnym polu przekroju przepływu. Pola przekroju powierzchni obydwu zbiorników są takie same. </a:t>
            </a:r>
            <a:endParaRPr lang="pl-PL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ole tekstowe 1"/>
          <p:cNvSpPr txBox="1">
            <a:spLocks noChangeArrowheads="1"/>
          </p:cNvSpPr>
          <p:nvPr/>
        </p:nvSpPr>
        <p:spPr bwMode="auto">
          <a:xfrm>
            <a:off x="1285875" y="568091"/>
            <a:ext cx="6643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003366"/>
                </a:solidFill>
              </a:rPr>
              <a:t>Przykład </a:t>
            </a:r>
            <a:r>
              <a:rPr lang="pl-PL" b="1" dirty="0">
                <a:solidFill>
                  <a:srgbClr val="003366"/>
                </a:solidFill>
              </a:rPr>
              <a:t>modelowania fenomenologicznego (teoretycznego)</a:t>
            </a:r>
          </a:p>
        </p:txBody>
      </p:sp>
      <p:grpSp>
        <p:nvGrpSpPr>
          <p:cNvPr id="40963" name="Grupa 15"/>
          <p:cNvGrpSpPr>
            <a:grpSpLocks/>
          </p:cNvGrpSpPr>
          <p:nvPr/>
        </p:nvGrpSpPr>
        <p:grpSpPr bwMode="auto">
          <a:xfrm>
            <a:off x="1176338" y="1112878"/>
            <a:ext cx="6827837" cy="5273675"/>
            <a:chOff x="1176291" y="909603"/>
            <a:chExt cx="6827931" cy="5273545"/>
          </a:xfrm>
        </p:grpSpPr>
        <p:pic>
          <p:nvPicPr>
            <p:cNvPr id="409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6291" y="1165194"/>
              <a:ext cx="6572340" cy="4733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Prostokąt 3"/>
            <p:cNvSpPr/>
            <p:nvPr/>
          </p:nvSpPr>
          <p:spPr>
            <a:xfrm>
              <a:off x="5886468" y="1274719"/>
              <a:ext cx="1862164" cy="255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6105546" y="2662160"/>
              <a:ext cx="985852" cy="255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3586149" y="2698671"/>
              <a:ext cx="876312" cy="219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1468395" y="5181460"/>
              <a:ext cx="1862163" cy="255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142059" y="5546576"/>
              <a:ext cx="1862163" cy="255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2" name="pole tekstowe 8"/>
            <p:cNvSpPr txBox="1">
              <a:spLocks noChangeArrowheads="1"/>
            </p:cNvSpPr>
            <p:nvPr/>
          </p:nvSpPr>
          <p:spPr bwMode="auto">
            <a:xfrm>
              <a:off x="1906551" y="909603"/>
              <a:ext cx="18621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dirty="0"/>
                <a:t>Zawory regulacyjne</a:t>
              </a:r>
            </a:p>
          </p:txBody>
        </p:sp>
        <p:sp>
          <p:nvSpPr>
            <p:cNvPr id="40973" name="pole tekstowe 9"/>
            <p:cNvSpPr txBox="1">
              <a:spLocks noChangeArrowheads="1"/>
            </p:cNvSpPr>
            <p:nvPr/>
          </p:nvSpPr>
          <p:spPr bwMode="auto">
            <a:xfrm>
              <a:off x="5302260" y="1274733"/>
              <a:ext cx="18621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/>
                <a:t>Pomiar poziomu</a:t>
              </a:r>
            </a:p>
          </p:txBody>
        </p:sp>
        <p:sp>
          <p:nvSpPr>
            <p:cNvPr id="40974" name="pole tekstowe 10"/>
            <p:cNvSpPr txBox="1">
              <a:spLocks noChangeArrowheads="1"/>
            </p:cNvSpPr>
            <p:nvPr/>
          </p:nvSpPr>
          <p:spPr bwMode="auto">
            <a:xfrm>
              <a:off x="4060818" y="5875371"/>
              <a:ext cx="18621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/>
                <a:t>Pomiar temperatury</a:t>
              </a:r>
            </a:p>
          </p:txBody>
        </p:sp>
        <p:sp>
          <p:nvSpPr>
            <p:cNvPr id="40975" name="pole tekstowe 11"/>
            <p:cNvSpPr txBox="1">
              <a:spLocks noChangeArrowheads="1"/>
            </p:cNvSpPr>
            <p:nvPr/>
          </p:nvSpPr>
          <p:spPr bwMode="auto">
            <a:xfrm>
              <a:off x="1322343" y="5181624"/>
              <a:ext cx="18621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/>
                <a:t>Mieszadło</a:t>
              </a:r>
            </a:p>
          </p:txBody>
        </p:sp>
        <p:sp>
          <p:nvSpPr>
            <p:cNvPr id="40976" name="pole tekstowe 12"/>
            <p:cNvSpPr txBox="1">
              <a:spLocks noChangeArrowheads="1"/>
            </p:cNvSpPr>
            <p:nvPr/>
          </p:nvSpPr>
          <p:spPr bwMode="auto">
            <a:xfrm>
              <a:off x="5996007" y="5510241"/>
              <a:ext cx="18621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/>
                <a:t>Pole przekroju otwarcia zaworu A</a:t>
              </a:r>
              <a:r>
                <a:rPr lang="pl-PL" sz="1400" baseline="-25000"/>
                <a:t>v</a:t>
              </a:r>
              <a:endParaRPr lang="pl-PL" sz="1400"/>
            </a:p>
          </p:txBody>
        </p:sp>
        <p:sp>
          <p:nvSpPr>
            <p:cNvPr id="40977" name="pole tekstowe 13"/>
            <p:cNvSpPr txBox="1">
              <a:spLocks noChangeArrowheads="1"/>
            </p:cNvSpPr>
            <p:nvPr/>
          </p:nvSpPr>
          <p:spPr bwMode="auto">
            <a:xfrm>
              <a:off x="3476610" y="3063870"/>
              <a:ext cx="10588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/>
                <a:t>Zbiornik L</a:t>
              </a:r>
            </a:p>
          </p:txBody>
        </p:sp>
        <p:sp>
          <p:nvSpPr>
            <p:cNvPr id="40978" name="pole tekstowe 14"/>
            <p:cNvSpPr txBox="1">
              <a:spLocks noChangeArrowheads="1"/>
            </p:cNvSpPr>
            <p:nvPr/>
          </p:nvSpPr>
          <p:spPr bwMode="auto">
            <a:xfrm>
              <a:off x="5922981" y="3063870"/>
              <a:ext cx="12779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/>
                <a:t>Zbiornik R</a:t>
              </a:r>
            </a:p>
          </p:txBody>
        </p:sp>
      </p:grpSp>
      <p:sp>
        <p:nvSpPr>
          <p:cNvPr id="40964" name="pole tekstowe 16"/>
          <p:cNvSpPr txBox="1">
            <a:spLocks noChangeArrowheads="1"/>
          </p:cNvSpPr>
          <p:nvPr/>
        </p:nvSpPr>
        <p:spPr bwMode="auto">
          <a:xfrm>
            <a:off x="6682098" y="2151063"/>
            <a:ext cx="224638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- Pole powierzchni przekroju obydwu zbiorników A</a:t>
            </a:r>
          </a:p>
        </p:txBody>
      </p:sp>
      <p:sp>
        <p:nvSpPr>
          <p:cNvPr id="40965" name="pole tekstowe 17"/>
          <p:cNvSpPr txBox="1">
            <a:spLocks noChangeArrowheads="1"/>
          </p:cNvSpPr>
          <p:nvPr/>
        </p:nvSpPr>
        <p:spPr bwMode="auto">
          <a:xfrm>
            <a:off x="6804248" y="3549191"/>
            <a:ext cx="1908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- Idealne mieszanie w zbiornikach</a:t>
            </a:r>
          </a:p>
        </p:txBody>
      </p:sp>
      <p:sp>
        <p:nvSpPr>
          <p:cNvPr id="19" name="Łuk 18"/>
          <p:cNvSpPr/>
          <p:nvPr/>
        </p:nvSpPr>
        <p:spPr>
          <a:xfrm rot="14448653">
            <a:off x="4083381" y="1764710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Łuk 19"/>
          <p:cNvSpPr/>
          <p:nvPr/>
        </p:nvSpPr>
        <p:spPr>
          <a:xfrm rot="8184642">
            <a:off x="1395633" y="1816218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Łuk 20"/>
          <p:cNvSpPr/>
          <p:nvPr/>
        </p:nvSpPr>
        <p:spPr>
          <a:xfrm rot="14361542">
            <a:off x="3977261" y="1343664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Łuk 21"/>
          <p:cNvSpPr/>
          <p:nvPr/>
        </p:nvSpPr>
        <p:spPr>
          <a:xfrm>
            <a:off x="1727684" y="3825044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Łuk 22"/>
          <p:cNvSpPr/>
          <p:nvPr/>
        </p:nvSpPr>
        <p:spPr>
          <a:xfrm rot="5400000">
            <a:off x="5780166" y="1932802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Łuk 23"/>
          <p:cNvSpPr/>
          <p:nvPr/>
        </p:nvSpPr>
        <p:spPr>
          <a:xfrm rot="5195930">
            <a:off x="6654725" y="4966625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Łuk 24"/>
          <p:cNvSpPr/>
          <p:nvPr/>
        </p:nvSpPr>
        <p:spPr>
          <a:xfrm rot="6563513">
            <a:off x="1466676" y="1348779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Łuk 25"/>
          <p:cNvSpPr/>
          <p:nvPr/>
        </p:nvSpPr>
        <p:spPr>
          <a:xfrm>
            <a:off x="6048164" y="4077072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Łuk 26"/>
          <p:cNvSpPr/>
          <p:nvPr/>
        </p:nvSpPr>
        <p:spPr>
          <a:xfrm>
            <a:off x="2879812" y="4149080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Łuk 27"/>
          <p:cNvSpPr/>
          <p:nvPr/>
        </p:nvSpPr>
        <p:spPr>
          <a:xfrm>
            <a:off x="4752020" y="4185084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Łuk 42"/>
          <p:cNvSpPr/>
          <p:nvPr/>
        </p:nvSpPr>
        <p:spPr>
          <a:xfrm rot="5400000">
            <a:off x="5204102" y="5494713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Łuk 43"/>
          <p:cNvSpPr/>
          <p:nvPr/>
        </p:nvSpPr>
        <p:spPr>
          <a:xfrm rot="5195930">
            <a:off x="3846413" y="4930621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Łuk 45"/>
          <p:cNvSpPr/>
          <p:nvPr/>
        </p:nvSpPr>
        <p:spPr>
          <a:xfrm flipV="1">
            <a:off x="2301263" y="2456892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Łuk 46"/>
          <p:cNvSpPr/>
          <p:nvPr/>
        </p:nvSpPr>
        <p:spPr>
          <a:xfrm flipV="1">
            <a:off x="2949335" y="2492896"/>
            <a:ext cx="362525" cy="330585"/>
          </a:xfrm>
          <a:prstGeom prst="arc">
            <a:avLst>
              <a:gd name="adj1" fmla="val 10533217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bjaśnienie owalne 32"/>
          <p:cNvSpPr/>
          <p:nvPr/>
        </p:nvSpPr>
        <p:spPr>
          <a:xfrm>
            <a:off x="214282" y="3143248"/>
            <a:ext cx="1428760" cy="1071570"/>
          </a:xfrm>
          <a:prstGeom prst="wedgeEllipseCallout">
            <a:avLst>
              <a:gd name="adj1" fmla="val 58700"/>
              <a:gd name="adj2" fmla="val 2571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214282" y="3260711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3366"/>
                </a:solidFill>
              </a:rPr>
              <a:t>Wskazanie zmiennych modelowanego procesu </a:t>
            </a:r>
            <a:endParaRPr lang="pl-PL" sz="1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395288" y="1500174"/>
            <a:ext cx="496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</a:rPr>
              <a:t>Dwa zasadnicze podejścia do modelowania: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323850" y="2004999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1538" indent="-3411538" algn="just"/>
            <a:r>
              <a:rPr lang="pl-PL" b="1" dirty="0">
                <a:solidFill>
                  <a:srgbClr val="003366"/>
                </a:solidFill>
              </a:rPr>
              <a:t>Oparte na znanych teoriach</a:t>
            </a:r>
            <a:r>
              <a:rPr lang="pl-PL" dirty="0">
                <a:solidFill>
                  <a:srgbClr val="003366"/>
                </a:solidFill>
              </a:rPr>
              <a:t>: model jest wyprowadzany ze znanych praw fizyki, chemii itd. wykorzystując znane zasady matematyki (w skrócie: modelowanie teoretyczne, </a:t>
            </a:r>
            <a:r>
              <a:rPr lang="pl-PL" b="1" dirty="0" smtClean="0">
                <a:solidFill>
                  <a:srgbClr val="003366"/>
                </a:solidFill>
              </a:rPr>
              <a:t>fenomenologiczne</a:t>
            </a:r>
            <a:r>
              <a:rPr lang="pl-PL" dirty="0" smtClean="0">
                <a:solidFill>
                  <a:srgbClr val="003366"/>
                </a:solidFill>
              </a:rPr>
              <a:t> , </a:t>
            </a:r>
            <a:r>
              <a:rPr lang="pl-PL" dirty="0" err="1" smtClean="0">
                <a:solidFill>
                  <a:srgbClr val="003366"/>
                </a:solidFill>
              </a:rPr>
              <a:t>white</a:t>
            </a:r>
            <a:r>
              <a:rPr lang="pl-PL" dirty="0" smtClean="0">
                <a:solidFill>
                  <a:srgbClr val="003366"/>
                </a:solidFill>
              </a:rPr>
              <a:t> – </a:t>
            </a:r>
            <a:r>
              <a:rPr lang="pl-PL" dirty="0" err="1" smtClean="0">
                <a:solidFill>
                  <a:srgbClr val="003366"/>
                </a:solidFill>
              </a:rPr>
              <a:t>box</a:t>
            </a:r>
            <a:r>
              <a:rPr lang="pl-PL" dirty="0" smtClean="0">
                <a:solidFill>
                  <a:srgbClr val="003366"/>
                </a:solidFill>
              </a:rPr>
              <a:t>)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323850" y="3313099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95563" indent="-2595563" algn="just"/>
            <a:r>
              <a:rPr lang="pl-PL" b="1" dirty="0">
                <a:solidFill>
                  <a:srgbClr val="003366"/>
                </a:solidFill>
              </a:rPr>
              <a:t>Oparte na pomiarach</a:t>
            </a:r>
            <a:r>
              <a:rPr lang="pl-PL" dirty="0">
                <a:solidFill>
                  <a:srgbClr val="003366"/>
                </a:solidFill>
              </a:rPr>
              <a:t>: model jest budowany z wykorzystaniem mierzonych w systemie sygnałów (w skrócie modelowanie eksperymentalne, </a:t>
            </a:r>
            <a:r>
              <a:rPr lang="pl-PL" b="1" dirty="0">
                <a:solidFill>
                  <a:srgbClr val="003366"/>
                </a:solidFill>
              </a:rPr>
              <a:t>behawioralne</a:t>
            </a:r>
            <a:r>
              <a:rPr lang="pl-PL" dirty="0">
                <a:solidFill>
                  <a:srgbClr val="003366"/>
                </a:solidFill>
              </a:rPr>
              <a:t>, </a:t>
            </a:r>
            <a:r>
              <a:rPr lang="pl-PL" dirty="0" smtClean="0">
                <a:solidFill>
                  <a:srgbClr val="003366"/>
                </a:solidFill>
              </a:rPr>
              <a:t>identyfikacja, </a:t>
            </a:r>
            <a:r>
              <a:rPr lang="pl-PL" dirty="0" err="1" smtClean="0">
                <a:solidFill>
                  <a:srgbClr val="003366"/>
                </a:solidFill>
              </a:rPr>
              <a:t>black</a:t>
            </a:r>
            <a:r>
              <a:rPr lang="pl-PL" dirty="0" smtClean="0">
                <a:solidFill>
                  <a:srgbClr val="003366"/>
                </a:solidFill>
              </a:rPr>
              <a:t> -  </a:t>
            </a:r>
            <a:r>
              <a:rPr lang="pl-PL" dirty="0" err="1" smtClean="0">
                <a:solidFill>
                  <a:srgbClr val="003366"/>
                </a:solidFill>
              </a:rPr>
              <a:t>box</a:t>
            </a:r>
            <a:r>
              <a:rPr lang="pl-PL" dirty="0" smtClean="0">
                <a:solidFill>
                  <a:srgbClr val="003366"/>
                </a:solidFill>
              </a:rPr>
              <a:t>)</a:t>
            </a:r>
            <a:endParaRPr lang="pl-PL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9"/>
          <p:cNvSpPr txBox="1">
            <a:spLocks noChangeArrowheads="1"/>
          </p:cNvSpPr>
          <p:nvPr/>
        </p:nvSpPr>
        <p:spPr bwMode="auto">
          <a:xfrm>
            <a:off x="467544" y="368660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Modelowany fragment rzeczywistości – system modelowany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647564" y="899428"/>
            <a:ext cx="1656184" cy="1404156"/>
          </a:xfrm>
          <a:prstGeom prst="roundRect">
            <a:avLst>
              <a:gd name="adj" fmla="val 7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ole tekstowe 15"/>
          <p:cNvSpPr txBox="1"/>
          <p:nvPr/>
        </p:nvSpPr>
        <p:spPr>
          <a:xfrm>
            <a:off x="647564" y="1200234"/>
            <a:ext cx="1620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Układ/</a:t>
            </a:r>
          </a:p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podsystem wykonawczy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71500" y="1223464"/>
            <a:ext cx="576064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107504" y="8541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4" name="Łącznik prosty ze strzałką 23"/>
          <p:cNvCxnSpPr/>
          <p:nvPr/>
        </p:nvCxnSpPr>
        <p:spPr>
          <a:xfrm>
            <a:off x="107504" y="2087560"/>
            <a:ext cx="54006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107504" y="16915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9" name="Łącznik prosty 28"/>
          <p:cNvCxnSpPr/>
          <p:nvPr/>
        </p:nvCxnSpPr>
        <p:spPr>
          <a:xfrm>
            <a:off x="647564" y="1223464"/>
            <a:ext cx="1656184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647564" y="2087560"/>
            <a:ext cx="1656184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2303748" y="1223464"/>
            <a:ext cx="612068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719572" y="4293096"/>
            <a:ext cx="90010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2303748" y="890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pl-PL" baseline="-25000" dirty="0" err="1" smtClean="0">
                <a:solidFill>
                  <a:schemeClr val="tx2">
                    <a:lumMod val="75000"/>
                  </a:schemeClr>
                </a:solidFill>
              </a:rPr>
              <a:t>w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9" name="Łącznik prosty ze strzałką 38"/>
          <p:cNvCxnSpPr/>
          <p:nvPr/>
        </p:nvCxnSpPr>
        <p:spPr>
          <a:xfrm>
            <a:off x="2303748" y="2087560"/>
            <a:ext cx="612068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2339752" y="16915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pl-PL" baseline="-25000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Prostokąt zaokrąglony 42"/>
          <p:cNvSpPr/>
          <p:nvPr/>
        </p:nvSpPr>
        <p:spPr>
          <a:xfrm>
            <a:off x="1619672" y="2672916"/>
            <a:ext cx="2088232" cy="2268252"/>
          </a:xfrm>
          <a:prstGeom prst="roundRect">
            <a:avLst>
              <a:gd name="adj" fmla="val 6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Łącznik prosty ze strzałką 43"/>
          <p:cNvCxnSpPr/>
          <p:nvPr/>
        </p:nvCxnSpPr>
        <p:spPr>
          <a:xfrm>
            <a:off x="719572" y="2996952"/>
            <a:ext cx="90010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>
            <a:off x="719572" y="3429000"/>
            <a:ext cx="90010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899592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pl-PL" baseline="-25000" dirty="0" err="1" smtClean="0">
                <a:solidFill>
                  <a:schemeClr val="tx2">
                    <a:lumMod val="75000"/>
                  </a:schemeClr>
                </a:solidFill>
              </a:rPr>
              <a:t>w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935596" y="30329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pl-PL" baseline="-25000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8" name="Łącznik prosty ze strzałką 47"/>
          <p:cNvCxnSpPr/>
          <p:nvPr/>
        </p:nvCxnSpPr>
        <p:spPr>
          <a:xfrm>
            <a:off x="755576" y="3861048"/>
            <a:ext cx="90010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49"/>
          <p:cNvSpPr txBox="1"/>
          <p:nvPr/>
        </p:nvSpPr>
        <p:spPr>
          <a:xfrm>
            <a:off x="935596" y="34650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pl-PL" baseline="-25000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971600" y="38970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pl-PL" baseline="-250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2" name="Łącznik prosty 51"/>
          <p:cNvCxnSpPr/>
          <p:nvPr/>
        </p:nvCxnSpPr>
        <p:spPr>
          <a:xfrm>
            <a:off x="1619672" y="2996952"/>
            <a:ext cx="2088232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1619672" y="3429000"/>
            <a:ext cx="2088232" cy="126014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flipV="1">
            <a:off x="1619672" y="2996952"/>
            <a:ext cx="2088232" cy="864096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>
            <a:off x="1619672" y="4293096"/>
            <a:ext cx="2088232" cy="39604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>
            <a:off x="3671900" y="2996952"/>
            <a:ext cx="90010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3707904" y="4689140"/>
            <a:ext cx="90010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e tekstowe 57"/>
          <p:cNvSpPr txBox="1"/>
          <p:nvPr/>
        </p:nvSpPr>
        <p:spPr>
          <a:xfrm>
            <a:off x="3851920" y="26009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pole tekstowe 58"/>
          <p:cNvSpPr txBox="1"/>
          <p:nvPr/>
        </p:nvSpPr>
        <p:spPr>
          <a:xfrm>
            <a:off x="3923928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pl-PL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Prostokąt zaokrąglony 69"/>
          <p:cNvSpPr/>
          <p:nvPr/>
        </p:nvSpPr>
        <p:spPr>
          <a:xfrm>
            <a:off x="6732240" y="908720"/>
            <a:ext cx="1656184" cy="1404156"/>
          </a:xfrm>
          <a:prstGeom prst="roundRect">
            <a:avLst>
              <a:gd name="adj" fmla="val 7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pole tekstowe 70"/>
          <p:cNvSpPr txBox="1"/>
          <p:nvPr/>
        </p:nvSpPr>
        <p:spPr>
          <a:xfrm>
            <a:off x="6732240" y="1209526"/>
            <a:ext cx="1620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Układ/</a:t>
            </a:r>
          </a:p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podsystem </a:t>
            </a:r>
          </a:p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pomiarowy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2" name="Łącznik prosty ze strzałką 71"/>
          <p:cNvCxnSpPr/>
          <p:nvPr/>
        </p:nvCxnSpPr>
        <p:spPr>
          <a:xfrm>
            <a:off x="6156176" y="1232756"/>
            <a:ext cx="576064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ole tekstowe 72"/>
          <p:cNvSpPr txBox="1"/>
          <p:nvPr/>
        </p:nvSpPr>
        <p:spPr>
          <a:xfrm>
            <a:off x="6192180" y="8634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4" name="Łącznik prosty ze strzałką 73"/>
          <p:cNvCxnSpPr/>
          <p:nvPr/>
        </p:nvCxnSpPr>
        <p:spPr>
          <a:xfrm>
            <a:off x="6192180" y="2096852"/>
            <a:ext cx="54006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/>
          <p:cNvSpPr txBox="1"/>
          <p:nvPr/>
        </p:nvSpPr>
        <p:spPr>
          <a:xfrm>
            <a:off x="6192180" y="17008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6" name="Łącznik prosty 75"/>
          <p:cNvCxnSpPr/>
          <p:nvPr/>
        </p:nvCxnSpPr>
        <p:spPr>
          <a:xfrm>
            <a:off x="6732240" y="1232756"/>
            <a:ext cx="1656184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/>
          <p:cNvCxnSpPr/>
          <p:nvPr/>
        </p:nvCxnSpPr>
        <p:spPr>
          <a:xfrm>
            <a:off x="6732240" y="2096852"/>
            <a:ext cx="1656184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ze strzałką 77"/>
          <p:cNvCxnSpPr/>
          <p:nvPr/>
        </p:nvCxnSpPr>
        <p:spPr>
          <a:xfrm>
            <a:off x="8388424" y="1232756"/>
            <a:ext cx="612068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ole tekstowe 78"/>
          <p:cNvSpPr txBox="1"/>
          <p:nvPr/>
        </p:nvSpPr>
        <p:spPr>
          <a:xfrm>
            <a:off x="8388424" y="8634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0" name="Łącznik prosty ze strzałką 79"/>
          <p:cNvCxnSpPr/>
          <p:nvPr/>
        </p:nvCxnSpPr>
        <p:spPr>
          <a:xfrm>
            <a:off x="8388424" y="2096852"/>
            <a:ext cx="612068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ole tekstowe 80"/>
          <p:cNvSpPr txBox="1"/>
          <p:nvPr/>
        </p:nvSpPr>
        <p:spPr>
          <a:xfrm>
            <a:off x="8424428" y="17008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2" name="Łącznik prosty ze strzałką 81"/>
          <p:cNvCxnSpPr/>
          <p:nvPr/>
        </p:nvCxnSpPr>
        <p:spPr>
          <a:xfrm>
            <a:off x="719572" y="4715852"/>
            <a:ext cx="90010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ole tekstowe 82"/>
          <p:cNvSpPr txBox="1"/>
          <p:nvPr/>
        </p:nvSpPr>
        <p:spPr>
          <a:xfrm>
            <a:off x="935596" y="43558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pl-PL" baseline="-25000" dirty="0" err="1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6" name="Łącznik prosty 85"/>
          <p:cNvCxnSpPr/>
          <p:nvPr/>
        </p:nvCxnSpPr>
        <p:spPr>
          <a:xfrm flipV="1">
            <a:off x="1619672" y="2996952"/>
            <a:ext cx="2088232" cy="169218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89"/>
          <p:cNvCxnSpPr/>
          <p:nvPr/>
        </p:nvCxnSpPr>
        <p:spPr>
          <a:xfrm>
            <a:off x="1619672" y="4689140"/>
            <a:ext cx="2088232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1655676" y="2996952"/>
            <a:ext cx="2052228" cy="169218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>
            <a:off x="1619672" y="3861048"/>
            <a:ext cx="2088232" cy="828092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pole tekstowe 98"/>
          <p:cNvSpPr txBox="1"/>
          <p:nvPr/>
        </p:nvSpPr>
        <p:spPr>
          <a:xfrm>
            <a:off x="1799692" y="2672916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</a:rPr>
              <a:t>Zbiornik L </a:t>
            </a: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Prostokąt zaokrąglony 100"/>
          <p:cNvSpPr/>
          <p:nvPr/>
        </p:nvSpPr>
        <p:spPr>
          <a:xfrm>
            <a:off x="5760132" y="2996952"/>
            <a:ext cx="2088232" cy="1548172"/>
          </a:xfrm>
          <a:prstGeom prst="roundRect">
            <a:avLst>
              <a:gd name="adj" fmla="val 6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2" name="Łącznik prosty ze strzałką 101"/>
          <p:cNvCxnSpPr/>
          <p:nvPr/>
        </p:nvCxnSpPr>
        <p:spPr>
          <a:xfrm>
            <a:off x="4860032" y="3320988"/>
            <a:ext cx="90010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ze strzałką 102"/>
          <p:cNvCxnSpPr/>
          <p:nvPr/>
        </p:nvCxnSpPr>
        <p:spPr>
          <a:xfrm>
            <a:off x="4860032" y="3753036"/>
            <a:ext cx="90010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pole tekstowe 103"/>
          <p:cNvSpPr txBox="1"/>
          <p:nvPr/>
        </p:nvSpPr>
        <p:spPr>
          <a:xfrm>
            <a:off x="5040052" y="29609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pl-PL" baseline="-25000" dirty="0" err="1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pole tekstowe 104"/>
          <p:cNvSpPr txBox="1"/>
          <p:nvPr/>
        </p:nvSpPr>
        <p:spPr>
          <a:xfrm>
            <a:off x="5076056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pl-PL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6" name="Łącznik prosty ze strzałką 105"/>
          <p:cNvCxnSpPr/>
          <p:nvPr/>
        </p:nvCxnSpPr>
        <p:spPr>
          <a:xfrm>
            <a:off x="4896036" y="4185084"/>
            <a:ext cx="90010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ole tekstowe 106"/>
          <p:cNvSpPr txBox="1"/>
          <p:nvPr/>
        </p:nvSpPr>
        <p:spPr>
          <a:xfrm>
            <a:off x="5076056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pl-PL" baseline="-25000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9" name="Łącznik prosty 108"/>
          <p:cNvCxnSpPr/>
          <p:nvPr/>
        </p:nvCxnSpPr>
        <p:spPr>
          <a:xfrm>
            <a:off x="5760132" y="3320988"/>
            <a:ext cx="2088232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/>
          <p:cNvCxnSpPr/>
          <p:nvPr/>
        </p:nvCxnSpPr>
        <p:spPr>
          <a:xfrm>
            <a:off x="5760132" y="3753036"/>
            <a:ext cx="2088232" cy="43204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y 110"/>
          <p:cNvCxnSpPr/>
          <p:nvPr/>
        </p:nvCxnSpPr>
        <p:spPr>
          <a:xfrm flipV="1">
            <a:off x="5760132" y="3320988"/>
            <a:ext cx="2088232" cy="864096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ze strzałką 112"/>
          <p:cNvCxnSpPr/>
          <p:nvPr/>
        </p:nvCxnSpPr>
        <p:spPr>
          <a:xfrm>
            <a:off x="7812360" y="3320988"/>
            <a:ext cx="90010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ze strzałką 113"/>
          <p:cNvCxnSpPr/>
          <p:nvPr/>
        </p:nvCxnSpPr>
        <p:spPr>
          <a:xfrm>
            <a:off x="7848364" y="4185084"/>
            <a:ext cx="90010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ole tekstowe 114"/>
          <p:cNvSpPr txBox="1"/>
          <p:nvPr/>
        </p:nvSpPr>
        <p:spPr>
          <a:xfrm>
            <a:off x="7992380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6" name="pole tekstowe 115"/>
          <p:cNvSpPr txBox="1"/>
          <p:nvPr/>
        </p:nvSpPr>
        <p:spPr>
          <a:xfrm>
            <a:off x="806438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pl-PL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1" name="Łącznik prosty 120"/>
          <p:cNvCxnSpPr/>
          <p:nvPr/>
        </p:nvCxnSpPr>
        <p:spPr>
          <a:xfrm>
            <a:off x="5868144" y="3320988"/>
            <a:ext cx="1980220" cy="864096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Łącznik prosty 121"/>
          <p:cNvCxnSpPr/>
          <p:nvPr/>
        </p:nvCxnSpPr>
        <p:spPr>
          <a:xfrm>
            <a:off x="5760132" y="4185084"/>
            <a:ext cx="2088232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ole tekstowe 122"/>
          <p:cNvSpPr txBox="1"/>
          <p:nvPr/>
        </p:nvSpPr>
        <p:spPr>
          <a:xfrm>
            <a:off x="5940152" y="2996952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</a:rPr>
              <a:t>Zbiornik R </a:t>
            </a: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7" name="Prostokąt zaokrąglony 126"/>
          <p:cNvSpPr/>
          <p:nvPr/>
        </p:nvSpPr>
        <p:spPr>
          <a:xfrm>
            <a:off x="4067944" y="5157192"/>
            <a:ext cx="2088232" cy="1224136"/>
          </a:xfrm>
          <a:prstGeom prst="roundRect">
            <a:avLst>
              <a:gd name="adj" fmla="val 6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8" name="Łącznik prosty ze strzałką 127"/>
          <p:cNvCxnSpPr/>
          <p:nvPr/>
        </p:nvCxnSpPr>
        <p:spPr>
          <a:xfrm>
            <a:off x="3167844" y="5481228"/>
            <a:ext cx="90010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pole tekstowe 129"/>
          <p:cNvSpPr txBox="1"/>
          <p:nvPr/>
        </p:nvSpPr>
        <p:spPr>
          <a:xfrm>
            <a:off x="3347864" y="51211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2" name="Łącznik prosty ze strzałką 131"/>
          <p:cNvCxnSpPr/>
          <p:nvPr/>
        </p:nvCxnSpPr>
        <p:spPr>
          <a:xfrm>
            <a:off x="3203848" y="6057292"/>
            <a:ext cx="90010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pole tekstowe 132"/>
          <p:cNvSpPr txBox="1"/>
          <p:nvPr/>
        </p:nvSpPr>
        <p:spPr>
          <a:xfrm>
            <a:off x="3383868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4" name="Łącznik prosty 133"/>
          <p:cNvCxnSpPr/>
          <p:nvPr/>
        </p:nvCxnSpPr>
        <p:spPr>
          <a:xfrm>
            <a:off x="4067944" y="5481228"/>
            <a:ext cx="2079848" cy="288032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Łącznik prosty ze strzałką 136"/>
          <p:cNvCxnSpPr/>
          <p:nvPr/>
        </p:nvCxnSpPr>
        <p:spPr>
          <a:xfrm>
            <a:off x="6147792" y="5769260"/>
            <a:ext cx="900100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pole tekstowe 138"/>
          <p:cNvSpPr txBox="1"/>
          <p:nvPr/>
        </p:nvSpPr>
        <p:spPr>
          <a:xfrm>
            <a:off x="6327812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pl-PL" baseline="-25000" dirty="0" err="1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2" name="Łącznik prosty 141"/>
          <p:cNvCxnSpPr/>
          <p:nvPr/>
        </p:nvCxnSpPr>
        <p:spPr>
          <a:xfrm flipV="1">
            <a:off x="4067944" y="5769260"/>
            <a:ext cx="2079848" cy="288032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pole tekstowe 142"/>
          <p:cNvSpPr txBox="1"/>
          <p:nvPr/>
        </p:nvSpPr>
        <p:spPr>
          <a:xfrm>
            <a:off x="4247964" y="5157192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</a:rPr>
              <a:t>Przepust</a:t>
            </a: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8" name="Prostokąt zaokrąglony 147"/>
          <p:cNvSpPr/>
          <p:nvPr/>
        </p:nvSpPr>
        <p:spPr>
          <a:xfrm>
            <a:off x="539552" y="2564904"/>
            <a:ext cx="8388932" cy="3924436"/>
          </a:xfrm>
          <a:prstGeom prst="roundRect">
            <a:avLst>
              <a:gd name="adj" fmla="val 72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pole tekstowe 148"/>
          <p:cNvSpPr txBox="1"/>
          <p:nvPr/>
        </p:nvSpPr>
        <p:spPr>
          <a:xfrm>
            <a:off x="4319972" y="25289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Układ/podsystem technologiczny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898872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Podsystem wykonawczy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5"/>
          <p:cNvSpPr txBox="1">
            <a:spLocks noChangeArrowheads="1"/>
          </p:cNvSpPr>
          <p:nvPr/>
        </p:nvSpPr>
        <p:spPr bwMode="auto">
          <a:xfrm>
            <a:off x="431540" y="1330920"/>
            <a:ext cx="8361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Założenie:</a:t>
            </a:r>
          </a:p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  - podsystem traktujemy jako statyczny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4" name="pole tekstowe 5"/>
          <p:cNvSpPr txBox="1">
            <a:spLocks noChangeArrowheads="1"/>
          </p:cNvSpPr>
          <p:nvPr/>
        </p:nvSpPr>
        <p:spPr bwMode="auto">
          <a:xfrm>
            <a:off x="539552" y="1978992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- </a:t>
            </a:r>
            <a:r>
              <a:rPr lang="pl-PL" dirty="0" smtClean="0">
                <a:solidFill>
                  <a:srgbClr val="003366"/>
                </a:solidFill>
              </a:rPr>
              <a:t>obydwa </a:t>
            </a:r>
            <a:r>
              <a:rPr lang="pl-PL" dirty="0">
                <a:solidFill>
                  <a:srgbClr val="003366"/>
                </a:solidFill>
              </a:rPr>
              <a:t>zawory mają takie same charakterystyki przepływu </a:t>
            </a:r>
          </a:p>
        </p:txBody>
      </p:sp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467544" y="2519052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Model układu wykonawczego: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8" name="pole tekstowe 5"/>
          <p:cNvSpPr txBox="1">
            <a:spLocks noChangeArrowheads="1"/>
          </p:cNvSpPr>
          <p:nvPr/>
        </p:nvSpPr>
        <p:spPr bwMode="auto">
          <a:xfrm>
            <a:off x="782637" y="3815196"/>
            <a:ext cx="6849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gdzie, u – napięcie zasilania układu siłownika zaworu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1439652" y="4211240"/>
            <a:ext cx="7156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err="1">
                <a:solidFill>
                  <a:srgbClr val="003366"/>
                </a:solidFill>
              </a:rPr>
              <a:t>k</a:t>
            </a:r>
            <a:r>
              <a:rPr lang="pl-PL" baseline="-25000" dirty="0" err="1">
                <a:solidFill>
                  <a:srgbClr val="003366"/>
                </a:solidFill>
              </a:rPr>
              <a:t>a</a:t>
            </a:r>
            <a:r>
              <a:rPr lang="pl-PL" dirty="0">
                <a:solidFill>
                  <a:srgbClr val="003366"/>
                </a:solidFill>
              </a:rPr>
              <a:t> – współczynniki przepływu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1727684" y="2888940"/>
            <a:ext cx="1980220" cy="900100"/>
          </a:xfrm>
          <a:prstGeom prst="roundRect">
            <a:avLst>
              <a:gd name="adj" fmla="val 72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1928794" y="2928934"/>
          <a:ext cx="1601788" cy="817563"/>
        </p:xfrm>
        <a:graphic>
          <a:graphicData uri="http://schemas.openxmlformats.org/presentationml/2006/ole">
            <p:oleObj spid="_x0000_s157705" name="Równanie" r:id="rId3" imgW="9017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997592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Podsystem pomiarowy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5"/>
          <p:cNvSpPr txBox="1">
            <a:spLocks noChangeArrowheads="1"/>
          </p:cNvSpPr>
          <p:nvPr/>
        </p:nvSpPr>
        <p:spPr bwMode="auto">
          <a:xfrm>
            <a:off x="431540" y="1429640"/>
            <a:ext cx="8361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Założenie:</a:t>
            </a:r>
          </a:p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  - podsystem traktujemy jako statyczny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467544" y="2411596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Model układu pomiarowego: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8" name="pole tekstowe 5"/>
          <p:cNvSpPr txBox="1">
            <a:spLocks noChangeArrowheads="1"/>
          </p:cNvSpPr>
          <p:nvPr/>
        </p:nvSpPr>
        <p:spPr bwMode="auto">
          <a:xfrm>
            <a:off x="755576" y="3887760"/>
            <a:ext cx="6849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3366"/>
                </a:solidFill>
              </a:rPr>
              <a:t>gdzie, </a:t>
            </a:r>
            <a:r>
              <a:rPr lang="pl-PL" dirty="0" err="1" smtClean="0">
                <a:solidFill>
                  <a:srgbClr val="003366"/>
                </a:solidFill>
              </a:rPr>
              <a:t>k</a:t>
            </a:r>
            <a:r>
              <a:rPr lang="pl-PL" baseline="-25000" dirty="0" err="1" smtClean="0">
                <a:solidFill>
                  <a:srgbClr val="003366"/>
                </a:solidFill>
              </a:rPr>
              <a:t>h</a:t>
            </a:r>
            <a:r>
              <a:rPr lang="pl-PL" dirty="0" smtClean="0">
                <a:solidFill>
                  <a:srgbClr val="003366"/>
                </a:solidFill>
              </a:rPr>
              <a:t>, </a:t>
            </a:r>
            <a:r>
              <a:rPr lang="pl-PL" dirty="0" err="1" smtClean="0">
                <a:solidFill>
                  <a:srgbClr val="003366"/>
                </a:solidFill>
              </a:rPr>
              <a:t>k</a:t>
            </a:r>
            <a:r>
              <a:rPr lang="pl-PL" baseline="-25000" dirty="0" err="1" smtClean="0">
                <a:solidFill>
                  <a:srgbClr val="003366"/>
                </a:solidFill>
              </a:rPr>
              <a:t>t</a:t>
            </a:r>
            <a:r>
              <a:rPr lang="pl-PL" dirty="0" smtClean="0">
                <a:solidFill>
                  <a:srgbClr val="003366"/>
                </a:solidFill>
              </a:rPr>
              <a:t> – wzmocnienia przetworników pomiarowych 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2000232" y="2857496"/>
            <a:ext cx="1980220" cy="900100"/>
          </a:xfrm>
          <a:prstGeom prst="roundRect">
            <a:avLst>
              <a:gd name="adj" fmla="val 72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2179111" y="2897496"/>
          <a:ext cx="1646237" cy="817563"/>
        </p:xfrm>
        <a:graphic>
          <a:graphicData uri="http://schemas.openxmlformats.org/presentationml/2006/ole">
            <p:oleObj spid="_x0000_s156681" name="Równanie" r:id="rId3" imgW="9271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836712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Podsystem technologiczny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5"/>
          <p:cNvSpPr txBox="1">
            <a:spLocks noChangeArrowheads="1"/>
          </p:cNvSpPr>
          <p:nvPr/>
        </p:nvSpPr>
        <p:spPr bwMode="auto">
          <a:xfrm>
            <a:off x="611560" y="1340768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Zbiornik L: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4" name="pole tekstowe 9"/>
          <p:cNvSpPr txBox="1">
            <a:spLocks noChangeArrowheads="1"/>
          </p:cNvSpPr>
          <p:nvPr/>
        </p:nvSpPr>
        <p:spPr bwMode="auto">
          <a:xfrm>
            <a:off x="575556" y="1736812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Prawo zachowania masy dla zbiornika: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616075" y="2286000"/>
          <a:ext cx="3182938" cy="703263"/>
        </p:xfrm>
        <a:graphic>
          <a:graphicData uri="http://schemas.openxmlformats.org/presentationml/2006/ole">
            <p:oleObj spid="_x0000_s141344" name="Równanie" r:id="rId3" imgW="1790700" imgH="393700" progId="Equation.3">
              <p:embed/>
            </p:oleObj>
          </a:graphicData>
        </a:graphic>
      </p:graphicFrame>
      <p:sp>
        <p:nvSpPr>
          <p:cNvPr id="6" name="pole tekstowe 9"/>
          <p:cNvSpPr txBox="1">
            <a:spLocks noChangeArrowheads="1"/>
          </p:cNvSpPr>
          <p:nvPr/>
        </p:nvSpPr>
        <p:spPr bwMode="auto">
          <a:xfrm>
            <a:off x="611560" y="3032956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Biorąc pod uwagę geometrię zbiornika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41315" name="Object 7"/>
          <p:cNvGraphicFramePr>
            <a:graphicFrameLocks noChangeAspect="1"/>
          </p:cNvGraphicFramePr>
          <p:nvPr/>
        </p:nvGraphicFramePr>
        <p:xfrm>
          <a:off x="1727685" y="3645024"/>
          <a:ext cx="3415820" cy="709043"/>
        </p:xfrm>
        <a:graphic>
          <a:graphicData uri="http://schemas.openxmlformats.org/presentationml/2006/ole">
            <p:oleObj spid="_x0000_s141345" name="Równanie" r:id="rId4" imgW="1905000" imgH="393700" progId="Equation.3">
              <p:embed/>
            </p:oleObj>
          </a:graphicData>
        </a:graphic>
      </p:graphicFrame>
      <p:sp>
        <p:nvSpPr>
          <p:cNvPr id="8" name="pole tekstowe 9"/>
          <p:cNvSpPr txBox="1">
            <a:spLocks noChangeArrowheads="1"/>
          </p:cNvSpPr>
          <p:nvPr/>
        </p:nvSpPr>
        <p:spPr bwMode="auto">
          <a:xfrm>
            <a:off x="575556" y="4545124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Model dynamiki zmian poziomu cieczy w zbiorniku L możemy teraz zapisać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41316" name="Object 7"/>
          <p:cNvGraphicFramePr>
            <a:graphicFrameLocks noChangeAspect="1"/>
          </p:cNvGraphicFramePr>
          <p:nvPr/>
        </p:nvGraphicFramePr>
        <p:xfrm>
          <a:off x="1646238" y="5143500"/>
          <a:ext cx="3711575" cy="760413"/>
        </p:xfrm>
        <a:graphic>
          <a:graphicData uri="http://schemas.openxmlformats.org/presentationml/2006/ole">
            <p:oleObj spid="_x0000_s141346" name="Równanie" r:id="rId5" imgW="1930400" imgH="393700" progId="Equation.3">
              <p:embed/>
            </p:oleObj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1643042" y="5072074"/>
            <a:ext cx="3786214" cy="900100"/>
          </a:xfrm>
          <a:prstGeom prst="roundRect">
            <a:avLst>
              <a:gd name="adj" fmla="val 727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883060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Podsystem technologiczny – c.d. 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9"/>
          <p:cNvSpPr txBox="1">
            <a:spLocks noChangeArrowheads="1"/>
          </p:cNvSpPr>
          <p:nvPr/>
        </p:nvSpPr>
        <p:spPr bwMode="auto">
          <a:xfrm>
            <a:off x="503548" y="1495128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Prawo zachowania energii dla zbiornika L: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42338" name="Object 7"/>
          <p:cNvGraphicFramePr>
            <a:graphicFrameLocks noChangeAspect="1"/>
          </p:cNvGraphicFramePr>
          <p:nvPr/>
        </p:nvGraphicFramePr>
        <p:xfrm>
          <a:off x="1214414" y="2141545"/>
          <a:ext cx="3562350" cy="787389"/>
        </p:xfrm>
        <a:graphic>
          <a:graphicData uri="http://schemas.openxmlformats.org/presentationml/2006/ole">
            <p:oleObj spid="_x0000_s142388" name="Równanie" r:id="rId3" imgW="1790700" imgH="393700" progId="Equation.3">
              <p:embed/>
            </p:oleObj>
          </a:graphicData>
        </a:graphic>
      </p:graphicFrame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539552" y="3079304"/>
            <a:ext cx="6849703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gdzie,         – ciepło zgromadzone w cieczy zbiornika L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                    - strumień ciepła wnoszony z cieczą ciepłą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                    - strumień ciepła wnoszony z cieczą chłodną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                    - strumień ciepła unoszony z cieczą ze zbiornika L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42339" name="Object 7"/>
          <p:cNvGraphicFramePr>
            <a:graphicFrameLocks noChangeAspect="1"/>
          </p:cNvGraphicFramePr>
          <p:nvPr/>
        </p:nvGraphicFramePr>
        <p:xfrm>
          <a:off x="1367644" y="3007296"/>
          <a:ext cx="438150" cy="466725"/>
        </p:xfrm>
        <a:graphic>
          <a:graphicData uri="http://schemas.openxmlformats.org/presentationml/2006/ole">
            <p:oleObj spid="_x0000_s142389" name="Równanie" r:id="rId4" imgW="203024" imgH="215713" progId="Equation.3">
              <p:embed/>
            </p:oleObj>
          </a:graphicData>
        </a:graphic>
      </p:graphicFrame>
      <p:graphicFrame>
        <p:nvGraphicFramePr>
          <p:cNvPr id="142340" name="Object 7"/>
          <p:cNvGraphicFramePr>
            <a:graphicFrameLocks noChangeAspect="1"/>
          </p:cNvGraphicFramePr>
          <p:nvPr/>
        </p:nvGraphicFramePr>
        <p:xfrm>
          <a:off x="1354138" y="3354388"/>
          <a:ext cx="465137" cy="520700"/>
        </p:xfrm>
        <a:graphic>
          <a:graphicData uri="http://schemas.openxmlformats.org/presentationml/2006/ole">
            <p:oleObj spid="_x0000_s142390" name="Równanie" r:id="rId5" imgW="215713" imgH="241091" progId="Equation.3">
              <p:embed/>
            </p:oleObj>
          </a:graphicData>
        </a:graphic>
      </p:graphicFrame>
      <p:graphicFrame>
        <p:nvGraphicFramePr>
          <p:cNvPr id="142341" name="Object 7"/>
          <p:cNvGraphicFramePr>
            <a:graphicFrameLocks noChangeAspect="1"/>
          </p:cNvGraphicFramePr>
          <p:nvPr/>
        </p:nvGraphicFramePr>
        <p:xfrm>
          <a:off x="1408113" y="3746500"/>
          <a:ext cx="409575" cy="520700"/>
        </p:xfrm>
        <a:graphic>
          <a:graphicData uri="http://schemas.openxmlformats.org/presentationml/2006/ole">
            <p:oleObj spid="_x0000_s142391" name="Równanie" r:id="rId6" imgW="190417" imgH="241195" progId="Equation.3">
              <p:embed/>
            </p:oleObj>
          </a:graphicData>
        </a:graphic>
      </p:graphicFrame>
      <p:graphicFrame>
        <p:nvGraphicFramePr>
          <p:cNvPr id="142342" name="Object 7"/>
          <p:cNvGraphicFramePr>
            <a:graphicFrameLocks noChangeAspect="1"/>
          </p:cNvGraphicFramePr>
          <p:nvPr/>
        </p:nvGraphicFramePr>
        <p:xfrm>
          <a:off x="1403648" y="4123420"/>
          <a:ext cx="411162" cy="493712"/>
        </p:xfrm>
        <a:graphic>
          <a:graphicData uri="http://schemas.openxmlformats.org/presentationml/2006/ole">
            <p:oleObj spid="_x0000_s142392" name="Równanie" r:id="rId7" imgW="190500" imgH="228600" progId="Equation.3">
              <p:embed/>
            </p:oleObj>
          </a:graphicData>
        </a:graphic>
      </p:graphicFrame>
      <p:sp>
        <p:nvSpPr>
          <p:cNvPr id="11" name="Prostokąt zaokrąglony 10"/>
          <p:cNvSpPr/>
          <p:nvPr/>
        </p:nvSpPr>
        <p:spPr>
          <a:xfrm>
            <a:off x="928662" y="2035188"/>
            <a:ext cx="4071966" cy="900100"/>
          </a:xfrm>
          <a:prstGeom prst="roundRect">
            <a:avLst>
              <a:gd name="adj" fmla="val 727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883060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Podsystem technologiczny – c.d. 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5"/>
          <p:cNvSpPr txBox="1">
            <a:spLocks noChangeArrowheads="1"/>
          </p:cNvSpPr>
          <p:nvPr/>
        </p:nvSpPr>
        <p:spPr bwMode="auto">
          <a:xfrm>
            <a:off x="611560" y="1340768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Zbiornik R: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4" name="pole tekstowe 9"/>
          <p:cNvSpPr txBox="1">
            <a:spLocks noChangeArrowheads="1"/>
          </p:cNvSpPr>
          <p:nvPr/>
        </p:nvSpPr>
        <p:spPr bwMode="auto">
          <a:xfrm>
            <a:off x="575556" y="1736812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Prawo zachowania masy dla zbiornika R: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866900" y="2214563"/>
          <a:ext cx="2554288" cy="750887"/>
        </p:xfrm>
        <a:graphic>
          <a:graphicData uri="http://schemas.openxmlformats.org/presentationml/2006/ole">
            <p:oleObj spid="_x0000_s143392" name="Równanie" r:id="rId3" imgW="1345616" imgH="393529" progId="Equation.3">
              <p:embed/>
            </p:oleObj>
          </a:graphicData>
        </a:graphic>
      </p:graphicFrame>
      <p:sp>
        <p:nvSpPr>
          <p:cNvPr id="6" name="pole tekstowe 9"/>
          <p:cNvSpPr txBox="1">
            <a:spLocks noChangeArrowheads="1"/>
          </p:cNvSpPr>
          <p:nvPr/>
        </p:nvSpPr>
        <p:spPr bwMode="auto">
          <a:xfrm>
            <a:off x="611560" y="3032956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Biorąc pod uwagę geometrię zbiornika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500166" y="3643314"/>
          <a:ext cx="3743331" cy="761716"/>
        </p:xfrm>
        <a:graphic>
          <a:graphicData uri="http://schemas.openxmlformats.org/presentationml/2006/ole">
            <p:oleObj spid="_x0000_s143393" name="Równanie" r:id="rId4" imgW="1943100" imgH="393700" progId="Equation.3">
              <p:embed/>
            </p:oleObj>
          </a:graphicData>
        </a:graphic>
      </p:graphicFrame>
      <p:sp>
        <p:nvSpPr>
          <p:cNvPr id="8" name="pole tekstowe 9"/>
          <p:cNvSpPr txBox="1">
            <a:spLocks noChangeArrowheads="1"/>
          </p:cNvSpPr>
          <p:nvPr/>
        </p:nvSpPr>
        <p:spPr bwMode="auto">
          <a:xfrm>
            <a:off x="575556" y="4545124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Model dynamiki zmian poziomu cieczy w zbiorniku L możemy teraz zapisać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168525" y="5157788"/>
          <a:ext cx="2744788" cy="730250"/>
        </p:xfrm>
        <a:graphic>
          <a:graphicData uri="http://schemas.openxmlformats.org/presentationml/2006/ole">
            <p:oleObj spid="_x0000_s143394" name="Równanie" r:id="rId5" imgW="1485900" imgH="393700" progId="Equation.3">
              <p:embed/>
            </p:oleObj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2000232" y="5121188"/>
            <a:ext cx="3000396" cy="900100"/>
          </a:xfrm>
          <a:prstGeom prst="roundRect">
            <a:avLst>
              <a:gd name="adj" fmla="val 727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883060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Podsystem technologiczny – c.d. 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9"/>
          <p:cNvSpPr txBox="1">
            <a:spLocks noChangeArrowheads="1"/>
          </p:cNvSpPr>
          <p:nvPr/>
        </p:nvSpPr>
        <p:spPr bwMode="auto">
          <a:xfrm>
            <a:off x="503548" y="1495128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Prawo zachowania energii dla zbiornika R: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15268409"/>
              </p:ext>
            </p:extLst>
          </p:nvPr>
        </p:nvGraphicFramePr>
        <p:xfrm>
          <a:off x="1538288" y="2071688"/>
          <a:ext cx="2441575" cy="715962"/>
        </p:xfrm>
        <a:graphic>
          <a:graphicData uri="http://schemas.openxmlformats.org/presentationml/2006/ole">
            <p:oleObj spid="_x0000_s144426" name="Równanie" r:id="rId3" imgW="1346040" imgH="393480" progId="Equation.3">
              <p:embed/>
            </p:oleObj>
          </a:graphicData>
        </a:graphic>
      </p:graphicFrame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539552" y="3079304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gdzie,         – ciepło zgromadzone w cieczy zbiornika R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                    - strumień ciepła wnoszony z cieczą przepływającą ze zbiornika L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                    - strumień ciepła unoszony z cieczą ze zbiornika R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355725" y="3006725"/>
          <a:ext cx="465138" cy="466725"/>
        </p:xfrm>
        <a:graphic>
          <a:graphicData uri="http://schemas.openxmlformats.org/presentationml/2006/ole">
            <p:oleObj spid="_x0000_s144427" name="Równanie" r:id="rId4" imgW="215619" imgH="215619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381125" y="3367088"/>
          <a:ext cx="411163" cy="493712"/>
        </p:xfrm>
        <a:graphic>
          <a:graphicData uri="http://schemas.openxmlformats.org/presentationml/2006/ole">
            <p:oleObj spid="_x0000_s144428" name="Równanie" r:id="rId5" imgW="19050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08113" y="3746500"/>
          <a:ext cx="409575" cy="520700"/>
        </p:xfrm>
        <a:graphic>
          <a:graphicData uri="http://schemas.openxmlformats.org/presentationml/2006/ole">
            <p:oleObj spid="_x0000_s144429" name="Równanie" r:id="rId6" imgW="190417" imgH="241195" progId="Equation.3">
              <p:embed/>
            </p:oleObj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1500166" y="2035188"/>
            <a:ext cx="2571768" cy="822308"/>
          </a:xfrm>
          <a:prstGeom prst="roundRect">
            <a:avLst>
              <a:gd name="adj" fmla="val 727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883060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Podsystem technologiczny – c.d. 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5"/>
          <p:cNvSpPr txBox="1">
            <a:spLocks noChangeArrowheads="1"/>
          </p:cNvSpPr>
          <p:nvPr/>
        </p:nvSpPr>
        <p:spPr bwMode="auto">
          <a:xfrm>
            <a:off x="395536" y="1340768"/>
            <a:ext cx="8172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Przepust pomiędzy zbiornikiem L a zbiornikiem R: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4" name="pole tekstowe 14"/>
          <p:cNvSpPr txBox="1">
            <a:spLocks noChangeArrowheads="1"/>
          </p:cNvSpPr>
          <p:nvPr/>
        </p:nvSpPr>
        <p:spPr bwMode="auto">
          <a:xfrm>
            <a:off x="359532" y="1880828"/>
            <a:ext cx="8361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003399"/>
                </a:solidFill>
              </a:rPr>
              <a:t>Dla przepływu cieczy przez </a:t>
            </a:r>
            <a:r>
              <a:rPr lang="pl-PL" dirty="0">
                <a:solidFill>
                  <a:srgbClr val="003399"/>
                </a:solidFill>
              </a:rPr>
              <a:t>kryzę – otwór </a:t>
            </a:r>
            <a:r>
              <a:rPr lang="pl-PL" dirty="0" smtClean="0">
                <a:solidFill>
                  <a:srgbClr val="003399"/>
                </a:solidFill>
              </a:rPr>
              <a:t>można przyjąć , </a:t>
            </a:r>
            <a:r>
              <a:rPr lang="pl-PL" dirty="0">
                <a:solidFill>
                  <a:srgbClr val="003399"/>
                </a:solidFill>
              </a:rPr>
              <a:t>że słuszna jest zależność pierwiastkowa</a:t>
            </a:r>
          </a:p>
        </p:txBody>
      </p:sp>
      <p:sp>
        <p:nvSpPr>
          <p:cNvPr id="5" name="pole tekstowe 17"/>
          <p:cNvSpPr txBox="1">
            <a:spLocks noChangeArrowheads="1"/>
          </p:cNvSpPr>
          <p:nvPr/>
        </p:nvSpPr>
        <p:spPr bwMode="auto">
          <a:xfrm>
            <a:off x="431540" y="3429000"/>
            <a:ext cx="7996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err="1">
                <a:solidFill>
                  <a:srgbClr val="003399"/>
                </a:solidFill>
              </a:rPr>
              <a:t>∆P</a:t>
            </a:r>
            <a:r>
              <a:rPr lang="pl-PL" dirty="0">
                <a:solidFill>
                  <a:srgbClr val="003399"/>
                </a:solidFill>
              </a:rPr>
              <a:t>  - spadek ciśnienia na kryzie – otworze, C</a:t>
            </a:r>
            <a:r>
              <a:rPr lang="pl-PL" baseline="-25000" dirty="0">
                <a:solidFill>
                  <a:srgbClr val="003399"/>
                </a:solidFill>
              </a:rPr>
              <a:t>d </a:t>
            </a:r>
            <a:r>
              <a:rPr lang="pl-PL" dirty="0">
                <a:solidFill>
                  <a:srgbClr val="003399"/>
                </a:solidFill>
              </a:rPr>
              <a:t> - stały współczynnik strat, </a:t>
            </a:r>
            <a:endParaRPr lang="pl-PL" dirty="0" smtClean="0">
              <a:solidFill>
                <a:srgbClr val="003399"/>
              </a:solidFill>
            </a:endParaRPr>
          </a:p>
          <a:p>
            <a:r>
              <a:rPr lang="pl-PL" dirty="0" err="1" smtClean="0">
                <a:solidFill>
                  <a:srgbClr val="003399"/>
                </a:solidFill>
              </a:rPr>
              <a:t>A</a:t>
            </a:r>
            <a:r>
              <a:rPr lang="pl-PL" baseline="-25000" dirty="0" err="1" smtClean="0">
                <a:solidFill>
                  <a:srgbClr val="003399"/>
                </a:solidFill>
              </a:rPr>
              <a:t>o</a:t>
            </a:r>
            <a:r>
              <a:rPr lang="pl-PL" dirty="0" smtClean="0">
                <a:solidFill>
                  <a:srgbClr val="003399"/>
                </a:solidFill>
              </a:rPr>
              <a:t> </a:t>
            </a:r>
            <a:r>
              <a:rPr lang="pl-PL" dirty="0">
                <a:solidFill>
                  <a:srgbClr val="003399"/>
                </a:solidFill>
              </a:rPr>
              <a:t>– pole powierzchni kryzy - otworu</a:t>
            </a:r>
          </a:p>
        </p:txBody>
      </p:sp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336550" y="4451064"/>
            <a:ext cx="8361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99"/>
                </a:solidFill>
              </a:rPr>
              <a:t>Ciśnienie </a:t>
            </a:r>
            <a:r>
              <a:rPr lang="pl-PL" dirty="0">
                <a:solidFill>
                  <a:srgbClr val="003399"/>
                </a:solidFill>
              </a:rPr>
              <a:t>hydrostatyczne cieczy na </a:t>
            </a:r>
            <a:r>
              <a:rPr lang="pl-PL" dirty="0" smtClean="0">
                <a:solidFill>
                  <a:srgbClr val="003399"/>
                </a:solidFill>
              </a:rPr>
              <a:t>głębokości H </a:t>
            </a:r>
            <a:r>
              <a:rPr lang="pl-PL" dirty="0">
                <a:solidFill>
                  <a:srgbClr val="003399"/>
                </a:solidFill>
              </a:rPr>
              <a:t>poniżej powierzchni</a:t>
            </a: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431540" y="5327364"/>
            <a:ext cx="799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03399"/>
                </a:solidFill>
              </a:rPr>
              <a:t>P</a:t>
            </a:r>
            <a:r>
              <a:rPr lang="pl-PL" baseline="-25000" dirty="0">
                <a:solidFill>
                  <a:srgbClr val="003399"/>
                </a:solidFill>
              </a:rPr>
              <a:t>a </a:t>
            </a:r>
            <a:r>
              <a:rPr lang="pl-PL" dirty="0">
                <a:solidFill>
                  <a:srgbClr val="003399"/>
                </a:solidFill>
              </a:rPr>
              <a:t> - ciśnienie atmosferyczne</a:t>
            </a:r>
          </a:p>
        </p:txBody>
      </p:sp>
      <p:graphicFrame>
        <p:nvGraphicFramePr>
          <p:cNvPr id="146434" name="Object 7"/>
          <p:cNvGraphicFramePr>
            <a:graphicFrameLocks noChangeAspect="1"/>
          </p:cNvGraphicFramePr>
          <p:nvPr/>
        </p:nvGraphicFramePr>
        <p:xfrm>
          <a:off x="2214546" y="2571744"/>
          <a:ext cx="3714776" cy="774164"/>
        </p:xfrm>
        <a:graphic>
          <a:graphicData uri="http://schemas.openxmlformats.org/presentationml/2006/ole">
            <p:oleObj spid="_x0000_s146454" name="Równanie" r:id="rId3" imgW="2260600" imgH="469900" progId="Equation.3">
              <p:embed/>
            </p:oleObj>
          </a:graphicData>
        </a:graphic>
      </p:graphicFrame>
      <p:graphicFrame>
        <p:nvGraphicFramePr>
          <p:cNvPr id="146435" name="Object 7"/>
          <p:cNvGraphicFramePr>
            <a:graphicFrameLocks noChangeAspect="1"/>
          </p:cNvGraphicFramePr>
          <p:nvPr/>
        </p:nvGraphicFramePr>
        <p:xfrm>
          <a:off x="3238501" y="4857751"/>
          <a:ext cx="1976442" cy="384230"/>
        </p:xfrm>
        <a:graphic>
          <a:graphicData uri="http://schemas.openxmlformats.org/presentationml/2006/ole">
            <p:oleObj spid="_x0000_s146455" name="Równanie" r:id="rId4" imgW="11811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692696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Podsystem technologiczny – c.d. 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14"/>
          <p:cNvSpPr txBox="1">
            <a:spLocks noChangeArrowheads="1"/>
          </p:cNvSpPr>
          <p:nvPr/>
        </p:nvSpPr>
        <p:spPr bwMode="auto">
          <a:xfrm>
            <a:off x="323528" y="1124744"/>
            <a:ext cx="8361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003399"/>
                </a:solidFill>
              </a:rPr>
              <a:t>Przyjmijmy ciśnienie atmosferyczne          za ciśnienie poziomu odniesienia </a:t>
            </a:r>
            <a:endParaRPr lang="pl-PL" dirty="0">
              <a:solidFill>
                <a:srgbClr val="003399"/>
              </a:solidFill>
            </a:endParaRPr>
          </a:p>
        </p:txBody>
      </p:sp>
      <p:graphicFrame>
        <p:nvGraphicFramePr>
          <p:cNvPr id="145410" name="Object 7"/>
          <p:cNvGraphicFramePr>
            <a:graphicFrameLocks noChangeAspect="1"/>
          </p:cNvGraphicFramePr>
          <p:nvPr/>
        </p:nvGraphicFramePr>
        <p:xfrm>
          <a:off x="4167189" y="1074738"/>
          <a:ext cx="333374" cy="429804"/>
        </p:xfrm>
        <a:graphic>
          <a:graphicData uri="http://schemas.openxmlformats.org/presentationml/2006/ole">
            <p:oleObj spid="_x0000_s145440" name="Równanie" r:id="rId3" imgW="177646" imgH="228402" progId="Equation.3">
              <p:embed/>
            </p:oleObj>
          </a:graphicData>
        </a:graphic>
      </p:graphicFrame>
      <p:sp>
        <p:nvSpPr>
          <p:cNvPr id="5" name="pole tekstowe 14"/>
          <p:cNvSpPr txBox="1">
            <a:spLocks noChangeArrowheads="1"/>
          </p:cNvSpPr>
          <p:nvPr/>
        </p:nvSpPr>
        <p:spPr bwMode="auto">
          <a:xfrm>
            <a:off x="351098" y="1736812"/>
            <a:ext cx="8361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003399"/>
                </a:solidFill>
              </a:rPr>
              <a:t>Wówczas ciśnienie hydrostatyczne cieczy na głębokości H poniżej powierzchni, wyrazi się wzorem,</a:t>
            </a:r>
            <a:endParaRPr lang="pl-PL" dirty="0">
              <a:solidFill>
                <a:srgbClr val="003399"/>
              </a:solidFill>
            </a:endParaRPr>
          </a:p>
        </p:txBody>
      </p:sp>
      <p:graphicFrame>
        <p:nvGraphicFramePr>
          <p:cNvPr id="145411" name="Object 7"/>
          <p:cNvGraphicFramePr>
            <a:graphicFrameLocks noChangeAspect="1"/>
          </p:cNvGraphicFramePr>
          <p:nvPr/>
        </p:nvGraphicFramePr>
        <p:xfrm>
          <a:off x="3143240" y="2428868"/>
          <a:ext cx="1635126" cy="413754"/>
        </p:xfrm>
        <a:graphic>
          <a:graphicData uri="http://schemas.openxmlformats.org/presentationml/2006/ole">
            <p:oleObj spid="_x0000_s145441" name="Równanie" r:id="rId4" imgW="914400" imgH="228600" progId="Equation.3">
              <p:embed/>
            </p:oleObj>
          </a:graphicData>
        </a:graphic>
      </p:graphicFrame>
      <p:sp>
        <p:nvSpPr>
          <p:cNvPr id="7" name="pole tekstowe 13"/>
          <p:cNvSpPr txBox="1">
            <a:spLocks noChangeArrowheads="1"/>
          </p:cNvSpPr>
          <p:nvPr/>
        </p:nvSpPr>
        <p:spPr bwMode="auto">
          <a:xfrm>
            <a:off x="395536" y="3284984"/>
            <a:ext cx="8361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Ostatecznie natężenie przepływu między </a:t>
            </a:r>
            <a:r>
              <a:rPr lang="pl-PL" dirty="0">
                <a:solidFill>
                  <a:srgbClr val="003366"/>
                </a:solidFill>
              </a:rPr>
              <a:t>zbiornikami L i </a:t>
            </a:r>
            <a:r>
              <a:rPr lang="pl-PL" dirty="0" smtClean="0">
                <a:solidFill>
                  <a:srgbClr val="003366"/>
                </a:solidFill>
              </a:rPr>
              <a:t>R można wyrazić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9" name="pole tekstowe 20"/>
          <p:cNvSpPr txBox="1">
            <a:spLocks noChangeArrowheads="1"/>
          </p:cNvSpPr>
          <p:nvPr/>
        </p:nvSpPr>
        <p:spPr bwMode="auto">
          <a:xfrm>
            <a:off x="467544" y="4725144"/>
            <a:ext cx="408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03366"/>
                </a:solidFill>
              </a:rPr>
              <a:t>przy założeniu: H</a:t>
            </a:r>
            <a:r>
              <a:rPr lang="pl-PL" baseline="-25000" dirty="0">
                <a:solidFill>
                  <a:srgbClr val="003366"/>
                </a:solidFill>
              </a:rPr>
              <a:t>1</a:t>
            </a:r>
            <a:r>
              <a:rPr lang="pl-PL" dirty="0">
                <a:solidFill>
                  <a:srgbClr val="003366"/>
                </a:solidFill>
              </a:rPr>
              <a:t> &gt; H</a:t>
            </a:r>
            <a:r>
              <a:rPr lang="pl-PL" baseline="-25000" dirty="0">
                <a:solidFill>
                  <a:srgbClr val="003366"/>
                </a:solidFill>
              </a:rPr>
              <a:t>2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2736850" y="3929063"/>
          <a:ext cx="3003550" cy="493712"/>
        </p:xfrm>
        <a:graphic>
          <a:graphicData uri="http://schemas.openxmlformats.org/presentationml/2006/ole">
            <p:oleObj spid="_x0000_s145442" name="Równanie" r:id="rId5" imgW="1548728" imgH="253890" progId="Equation.3">
              <p:embed/>
            </p:oleObj>
          </a:graphicData>
        </a:graphic>
      </p:graphicFrame>
      <p:sp>
        <p:nvSpPr>
          <p:cNvPr id="12" name="Prostokąt zaokrąglony 11"/>
          <p:cNvSpPr/>
          <p:nvPr/>
        </p:nvSpPr>
        <p:spPr>
          <a:xfrm>
            <a:off x="2500298" y="3825044"/>
            <a:ext cx="3429024" cy="720080"/>
          </a:xfrm>
          <a:prstGeom prst="roundRect">
            <a:avLst>
              <a:gd name="adj" fmla="val 727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15516" y="800708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Zależności wiążące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1"/>
          <p:cNvSpPr txBox="1">
            <a:spLocks noChangeArrowheads="1"/>
          </p:cNvSpPr>
          <p:nvPr/>
        </p:nvSpPr>
        <p:spPr bwMode="auto">
          <a:xfrm>
            <a:off x="300038" y="1393168"/>
            <a:ext cx="8361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- </a:t>
            </a:r>
            <a:r>
              <a:rPr lang="pl-PL" dirty="0" smtClean="0">
                <a:solidFill>
                  <a:srgbClr val="003366"/>
                </a:solidFill>
              </a:rPr>
              <a:t>Ciepło zgromadzone  </a:t>
            </a:r>
            <a:r>
              <a:rPr lang="pl-PL" dirty="0">
                <a:solidFill>
                  <a:srgbClr val="003366"/>
                </a:solidFill>
              </a:rPr>
              <a:t>w objętości zbiorników</a:t>
            </a:r>
          </a:p>
        </p:txBody>
      </p:sp>
      <p:sp>
        <p:nvSpPr>
          <p:cNvPr id="6" name="pole tekstowe 9"/>
          <p:cNvSpPr txBox="1">
            <a:spLocks noChangeArrowheads="1"/>
          </p:cNvSpPr>
          <p:nvPr/>
        </p:nvSpPr>
        <p:spPr bwMode="auto">
          <a:xfrm>
            <a:off x="701675" y="2890180"/>
            <a:ext cx="7156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03366"/>
                </a:solidFill>
              </a:rPr>
              <a:t>T</a:t>
            </a:r>
            <a:r>
              <a:rPr lang="pl-PL" baseline="-25000" dirty="0">
                <a:solidFill>
                  <a:srgbClr val="003366"/>
                </a:solidFill>
              </a:rPr>
              <a:t>0 </a:t>
            </a:r>
            <a:r>
              <a:rPr lang="pl-PL" dirty="0">
                <a:solidFill>
                  <a:srgbClr val="003366"/>
                </a:solidFill>
              </a:rPr>
              <a:t> - temperatura odniesienia, możemy przyjąć T</a:t>
            </a:r>
            <a:r>
              <a:rPr lang="pl-PL" baseline="-25000" dirty="0">
                <a:solidFill>
                  <a:srgbClr val="003366"/>
                </a:solidFill>
              </a:rPr>
              <a:t>0 </a:t>
            </a:r>
            <a:r>
              <a:rPr lang="pl-PL" dirty="0">
                <a:solidFill>
                  <a:srgbClr val="003366"/>
                </a:solidFill>
              </a:rPr>
              <a:t> = 0, wówczas</a:t>
            </a:r>
          </a:p>
        </p:txBody>
      </p:sp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5163" y="4679293"/>
            <a:ext cx="7156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003366"/>
                </a:solidFill>
              </a:rPr>
              <a:t>ρ</a:t>
            </a:r>
            <a:r>
              <a:rPr lang="pl-PL">
                <a:solidFill>
                  <a:srgbClr val="003366"/>
                </a:solidFill>
              </a:rPr>
              <a:t>, c – odpowiednio gęstość i ciepło właściwe wody</a:t>
            </a:r>
          </a:p>
        </p:txBody>
      </p:sp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2143109" y="1857365"/>
          <a:ext cx="3357586" cy="455914"/>
        </p:xfrm>
        <a:graphic>
          <a:graphicData uri="http://schemas.openxmlformats.org/presentationml/2006/ole">
            <p:oleObj spid="_x0000_s153633" name="Równanie" r:id="rId3" imgW="1689100" imgH="228600" progId="Equation.3">
              <p:embed/>
            </p:oleObj>
          </a:graphicData>
        </a:graphic>
      </p:graphicFrame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2214546" y="2357430"/>
          <a:ext cx="3214710" cy="426548"/>
        </p:xfrm>
        <a:graphic>
          <a:graphicData uri="http://schemas.openxmlformats.org/presentationml/2006/ole">
            <p:oleObj spid="_x0000_s153634" name="Równanie" r:id="rId4" imgW="1727200" imgH="228600" progId="Equation.3">
              <p:embed/>
            </p:oleObj>
          </a:graphicData>
        </a:graphic>
      </p:graphicFrame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2500298" y="3357562"/>
          <a:ext cx="2676525" cy="430213"/>
        </p:xfrm>
        <a:graphic>
          <a:graphicData uri="http://schemas.openxmlformats.org/presentationml/2006/ole">
            <p:oleObj spid="_x0000_s153635" name="Równanie" r:id="rId5" imgW="1345616" imgH="215806" progId="Equation.3">
              <p:embed/>
            </p:oleObj>
          </a:graphicData>
        </a:graphic>
      </p:graphicFrame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2571736" y="4000504"/>
          <a:ext cx="2576513" cy="403225"/>
        </p:xfrm>
        <a:graphic>
          <a:graphicData uri="http://schemas.openxmlformats.org/presentationml/2006/ole">
            <p:oleObj spid="_x0000_s153636" name="Równanie" r:id="rId6" imgW="1383699" imgH="21580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ole tekstowe 2"/>
          <p:cNvSpPr txBox="1">
            <a:spLocks noChangeArrowheads="1"/>
          </p:cNvSpPr>
          <p:nvPr/>
        </p:nvSpPr>
        <p:spPr bwMode="auto">
          <a:xfrm>
            <a:off x="5508625" y="452459"/>
            <a:ext cx="3240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</a:rPr>
              <a:t>Podstawowe działania w procesie modelowania </a:t>
            </a:r>
          </a:p>
        </p:txBody>
      </p:sp>
      <p:sp>
        <p:nvSpPr>
          <p:cNvPr id="35843" name="pole tekstowe 31"/>
          <p:cNvSpPr txBox="1">
            <a:spLocks noChangeArrowheads="1"/>
          </p:cNvSpPr>
          <p:nvPr/>
        </p:nvSpPr>
        <p:spPr bwMode="auto">
          <a:xfrm>
            <a:off x="5580063" y="1244621"/>
            <a:ext cx="32400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/>
            <a:r>
              <a:rPr lang="pl-PL" dirty="0">
                <a:solidFill>
                  <a:srgbClr val="003366"/>
                </a:solidFill>
              </a:rPr>
              <a:t>A – ścieżka modelowania </a:t>
            </a:r>
            <a:r>
              <a:rPr lang="pl-PL" dirty="0" smtClean="0">
                <a:solidFill>
                  <a:srgbClr val="003366"/>
                </a:solidFill>
              </a:rPr>
              <a:t>behawioralnego (eksperymentalnego)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35844" name="pole tekstowe 32"/>
          <p:cNvSpPr txBox="1">
            <a:spLocks noChangeArrowheads="1"/>
          </p:cNvSpPr>
          <p:nvPr/>
        </p:nvSpPr>
        <p:spPr bwMode="auto">
          <a:xfrm>
            <a:off x="5580063" y="2209813"/>
            <a:ext cx="32400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/>
            <a:r>
              <a:rPr lang="pl-PL" dirty="0">
                <a:solidFill>
                  <a:srgbClr val="003366"/>
                </a:solidFill>
              </a:rPr>
              <a:t>B – ścieżka modelowania </a:t>
            </a:r>
            <a:r>
              <a:rPr lang="pl-PL" dirty="0" smtClean="0">
                <a:solidFill>
                  <a:srgbClr val="003366"/>
                </a:solidFill>
              </a:rPr>
              <a:t>fenomenologicznego (teoretycznego)</a:t>
            </a:r>
            <a:endParaRPr lang="pl-PL" dirty="0">
              <a:solidFill>
                <a:srgbClr val="003366"/>
              </a:solidFill>
            </a:endParaRPr>
          </a:p>
        </p:txBody>
      </p:sp>
      <p:grpSp>
        <p:nvGrpSpPr>
          <p:cNvPr id="35845" name="Grupa 55"/>
          <p:cNvGrpSpPr>
            <a:grpSpLocks/>
          </p:cNvGrpSpPr>
          <p:nvPr/>
        </p:nvGrpSpPr>
        <p:grpSpPr bwMode="auto">
          <a:xfrm>
            <a:off x="153927" y="381021"/>
            <a:ext cx="5509054" cy="6119813"/>
            <a:chOff x="153592" y="332656"/>
            <a:chExt cx="5509445" cy="6120680"/>
          </a:xfrm>
        </p:grpSpPr>
        <p:pic>
          <p:nvPicPr>
            <p:cNvPr id="358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362598"/>
              <a:ext cx="5112568" cy="609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Prostokąt 3"/>
            <p:cNvSpPr/>
            <p:nvPr/>
          </p:nvSpPr>
          <p:spPr>
            <a:xfrm>
              <a:off x="826802" y="332656"/>
              <a:ext cx="1800352" cy="287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987541" y="332656"/>
              <a:ext cx="2089297" cy="287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2" name="pole tekstowe 5"/>
            <p:cNvSpPr txBox="1">
              <a:spLocks noChangeArrowheads="1"/>
            </p:cNvSpPr>
            <p:nvPr/>
          </p:nvSpPr>
          <p:spPr bwMode="auto">
            <a:xfrm>
              <a:off x="2782715" y="332656"/>
              <a:ext cx="2880322" cy="307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b="1" dirty="0"/>
                <a:t>Modelowanie </a:t>
              </a:r>
              <a:r>
                <a:rPr lang="pl-PL" sz="1400" b="1" dirty="0" smtClean="0"/>
                <a:t>behawioralne</a:t>
              </a:r>
              <a:endParaRPr lang="pl-PL" sz="1400" b="1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3132014" y="2493550"/>
              <a:ext cx="863661" cy="142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826802" y="764517"/>
              <a:ext cx="1657467" cy="179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5" name="pole tekstowe 9"/>
            <p:cNvSpPr txBox="1">
              <a:spLocks noChangeArrowheads="1"/>
            </p:cNvSpPr>
            <p:nvPr/>
          </p:nvSpPr>
          <p:spPr bwMode="auto">
            <a:xfrm>
              <a:off x="827584" y="738000"/>
              <a:ext cx="1728192" cy="246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/>
                <a:t>Założenia upraszczające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55358" y="1196378"/>
              <a:ext cx="1871795" cy="79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755358" y="1269414"/>
              <a:ext cx="1871795" cy="7065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dirty="0"/>
                <a:t>Prawa: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pl-PL" sz="1000" dirty="0"/>
                <a:t>równania  równowagi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pl-PL" sz="1000" dirty="0"/>
                <a:t> równania spójności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pl-PL" sz="1000" dirty="0"/>
                <a:t>zależności wiążące</a:t>
              </a: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899832" y="2925411"/>
              <a:ext cx="1655879" cy="142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9" name="pole tekstowe 12"/>
            <p:cNvSpPr txBox="1">
              <a:spLocks noChangeArrowheads="1"/>
            </p:cNvSpPr>
            <p:nvPr/>
          </p:nvSpPr>
          <p:spPr bwMode="auto">
            <a:xfrm>
              <a:off x="827584" y="2852936"/>
              <a:ext cx="17281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/>
                <a:t>Model fenomenologiczny (teoretyczny)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77585" y="3212789"/>
              <a:ext cx="936691" cy="288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1" name="pole tekstowe 15"/>
            <p:cNvSpPr txBox="1">
              <a:spLocks noChangeArrowheads="1"/>
            </p:cNvSpPr>
            <p:nvPr/>
          </p:nvSpPr>
          <p:spPr bwMode="auto">
            <a:xfrm>
              <a:off x="792000" y="3140968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Char char="·"/>
              </a:pPr>
              <a:r>
                <a:rPr lang="pl-PL" sz="900">
                  <a:sym typeface="Symbol" pitchFamily="18" charset="2"/>
                </a:rPr>
                <a:t> Struktura</a:t>
              </a:r>
            </a:p>
            <a:p>
              <a:pPr>
                <a:buFont typeface="Symbol" pitchFamily="18" charset="2"/>
                <a:buChar char="·"/>
              </a:pPr>
              <a:r>
                <a:rPr lang="pl-PL" sz="900">
                  <a:sym typeface="Symbol" pitchFamily="18" charset="2"/>
                </a:rPr>
                <a:t> Parametry</a:t>
              </a:r>
              <a:endParaRPr lang="pl-PL" sz="900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899832" y="3789134"/>
              <a:ext cx="1655879" cy="144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3" name="pole tekstowe 17"/>
            <p:cNvSpPr txBox="1">
              <a:spLocks noChangeArrowheads="1"/>
            </p:cNvSpPr>
            <p:nvPr/>
          </p:nvSpPr>
          <p:spPr bwMode="auto">
            <a:xfrm>
              <a:off x="827584" y="3717032"/>
              <a:ext cx="172819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/>
                <a:t>Upraszczanie</a:t>
              </a: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26802" y="4220995"/>
              <a:ext cx="1800352" cy="215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5" name="pole tekstowe 18"/>
            <p:cNvSpPr txBox="1">
              <a:spLocks noChangeArrowheads="1"/>
            </p:cNvSpPr>
            <p:nvPr/>
          </p:nvSpPr>
          <p:spPr bwMode="auto">
            <a:xfrm>
              <a:off x="683568" y="4176000"/>
              <a:ext cx="194421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/>
                <a:t>Uproszczony model fenomenologiczny</a:t>
              </a: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85524" y="4436925"/>
              <a:ext cx="1152606" cy="288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7" name="pole tekstowe 21"/>
            <p:cNvSpPr txBox="1">
              <a:spLocks noChangeArrowheads="1"/>
            </p:cNvSpPr>
            <p:nvPr/>
          </p:nvSpPr>
          <p:spPr bwMode="auto">
            <a:xfrm>
              <a:off x="827584" y="4365104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900">
                  <a:sym typeface="Symbol" pitchFamily="18" charset="2"/>
                </a:rPr>
                <a:t>1) Struktura</a:t>
              </a:r>
            </a:p>
            <a:p>
              <a:r>
                <a:rPr lang="pl-PL" sz="900">
                  <a:sym typeface="Symbol" pitchFamily="18" charset="2"/>
                </a:rPr>
                <a:t>2) Parametry</a:t>
              </a:r>
              <a:endParaRPr lang="pl-PL" sz="900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2195323" y="5084717"/>
              <a:ext cx="1368522" cy="144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9" name="pole tekstowe 23"/>
            <p:cNvSpPr txBox="1">
              <a:spLocks noChangeArrowheads="1"/>
            </p:cNvSpPr>
            <p:nvPr/>
          </p:nvSpPr>
          <p:spPr bwMode="auto">
            <a:xfrm>
              <a:off x="2195736" y="5013176"/>
              <a:ext cx="136815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/>
                <a:t>Porównanie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3132014" y="5732509"/>
              <a:ext cx="863661" cy="144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1692050" y="5732509"/>
              <a:ext cx="935104" cy="144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2" name="pole tekstowe 26"/>
            <p:cNvSpPr txBox="1">
              <a:spLocks noChangeArrowheads="1"/>
            </p:cNvSpPr>
            <p:nvPr/>
          </p:nvSpPr>
          <p:spPr bwMode="auto">
            <a:xfrm>
              <a:off x="1763688" y="5661248"/>
              <a:ext cx="93610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/>
                <a:t>Przypadek B</a:t>
              </a:r>
            </a:p>
          </p:txBody>
        </p:sp>
        <p:sp>
          <p:nvSpPr>
            <p:cNvPr id="35873" name="pole tekstowe 27"/>
            <p:cNvSpPr txBox="1">
              <a:spLocks noChangeArrowheads="1"/>
            </p:cNvSpPr>
            <p:nvPr/>
          </p:nvSpPr>
          <p:spPr bwMode="auto">
            <a:xfrm>
              <a:off x="2987824" y="5661248"/>
              <a:ext cx="93610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/>
                <a:t>Przypadek A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3132014" y="764517"/>
              <a:ext cx="1871794" cy="360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2052438" y="6165957"/>
              <a:ext cx="1655879" cy="142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6" name="pole tekstowe 30"/>
            <p:cNvSpPr txBox="1">
              <a:spLocks noChangeArrowheads="1"/>
            </p:cNvSpPr>
            <p:nvPr/>
          </p:nvSpPr>
          <p:spPr bwMode="auto">
            <a:xfrm>
              <a:off x="2195736" y="6093296"/>
              <a:ext cx="136815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/>
                <a:t>Wynikowy model</a:t>
              </a:r>
            </a:p>
          </p:txBody>
        </p:sp>
        <p:sp>
          <p:nvSpPr>
            <p:cNvPr id="35877" name="pole tekstowe 33"/>
            <p:cNvSpPr txBox="1">
              <a:spLocks noChangeArrowheads="1"/>
            </p:cNvSpPr>
            <p:nvPr/>
          </p:nvSpPr>
          <p:spPr bwMode="auto">
            <a:xfrm>
              <a:off x="3059832" y="785139"/>
              <a:ext cx="19442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 dirty="0"/>
                <a:t>Wiedza aprioryczna o systemie</a:t>
              </a: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3203456" y="1269414"/>
              <a:ext cx="792219" cy="287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Prostokąt 36"/>
            <p:cNvSpPr/>
            <p:nvPr/>
          </p:nvSpPr>
          <p:spPr>
            <a:xfrm>
              <a:off x="4140147" y="1269414"/>
              <a:ext cx="792219" cy="287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0" name="pole tekstowe 34"/>
            <p:cNvSpPr txBox="1">
              <a:spLocks noChangeArrowheads="1"/>
            </p:cNvSpPr>
            <p:nvPr/>
          </p:nvSpPr>
          <p:spPr bwMode="auto">
            <a:xfrm>
              <a:off x="3203848" y="1196752"/>
              <a:ext cx="720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sym typeface="Symbol" pitchFamily="18" charset="2"/>
                </a:rPr>
                <a:t>Struktura znana</a:t>
              </a:r>
              <a:endParaRPr lang="pl-PL" sz="1000"/>
            </a:p>
          </p:txBody>
        </p:sp>
        <p:sp>
          <p:nvSpPr>
            <p:cNvPr id="35881" name="pole tekstowe 37"/>
            <p:cNvSpPr txBox="1">
              <a:spLocks noChangeArrowheads="1"/>
            </p:cNvSpPr>
            <p:nvPr/>
          </p:nvSpPr>
          <p:spPr bwMode="auto">
            <a:xfrm>
              <a:off x="4139952" y="1196752"/>
              <a:ext cx="7920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sym typeface="Symbol" pitchFamily="18" charset="2"/>
                </a:rPr>
                <a:t>Struktura nieznana</a:t>
              </a:r>
              <a:endParaRPr lang="pl-PL" sz="1000"/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3276486" y="1844170"/>
              <a:ext cx="1655880" cy="161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3" name="pole tekstowe 39"/>
            <p:cNvSpPr txBox="1">
              <a:spLocks noChangeArrowheads="1"/>
            </p:cNvSpPr>
            <p:nvPr/>
          </p:nvSpPr>
          <p:spPr bwMode="auto">
            <a:xfrm>
              <a:off x="3059832" y="1800000"/>
              <a:ext cx="194421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/>
                <a:t>Eksperyment</a:t>
              </a:r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3276486" y="2277620"/>
              <a:ext cx="1655880" cy="142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5" name="pole tekstowe 41"/>
            <p:cNvSpPr txBox="1">
              <a:spLocks noChangeArrowheads="1"/>
            </p:cNvSpPr>
            <p:nvPr/>
          </p:nvSpPr>
          <p:spPr bwMode="auto">
            <a:xfrm>
              <a:off x="3059832" y="2262064"/>
              <a:ext cx="194421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/>
                <a:t>Identyfikacja</a:t>
              </a:r>
            </a:p>
          </p:txBody>
        </p:sp>
        <p:sp>
          <p:nvSpPr>
            <p:cNvPr id="35886" name="pole tekstowe 42"/>
            <p:cNvSpPr txBox="1">
              <a:spLocks noChangeArrowheads="1"/>
            </p:cNvSpPr>
            <p:nvPr/>
          </p:nvSpPr>
          <p:spPr bwMode="auto">
            <a:xfrm>
              <a:off x="3059832" y="2420888"/>
              <a:ext cx="100811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>
                  <a:sym typeface="Symbol" pitchFamily="18" charset="2"/>
                </a:rPr>
                <a:t>Parametryczna</a:t>
              </a:r>
              <a:endParaRPr lang="pl-PL" sz="900"/>
            </a:p>
          </p:txBody>
        </p:sp>
        <p:sp>
          <p:nvSpPr>
            <p:cNvPr id="44" name="Prostokąt 43"/>
            <p:cNvSpPr/>
            <p:nvPr/>
          </p:nvSpPr>
          <p:spPr>
            <a:xfrm>
              <a:off x="4068705" y="2493550"/>
              <a:ext cx="935103" cy="142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8" name="pole tekstowe 44"/>
            <p:cNvSpPr txBox="1">
              <a:spLocks noChangeArrowheads="1"/>
            </p:cNvSpPr>
            <p:nvPr/>
          </p:nvSpPr>
          <p:spPr bwMode="auto">
            <a:xfrm>
              <a:off x="3960000" y="2420888"/>
              <a:ext cx="115212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>
                  <a:sym typeface="Symbol" pitchFamily="18" charset="2"/>
                </a:rPr>
                <a:t>Nieparametryczna</a:t>
              </a:r>
              <a:endParaRPr lang="pl-PL" sz="900"/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3203456" y="2925411"/>
              <a:ext cx="1655880" cy="142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0" name="pole tekstowe 45"/>
            <p:cNvSpPr txBox="1">
              <a:spLocks noChangeArrowheads="1"/>
            </p:cNvSpPr>
            <p:nvPr/>
          </p:nvSpPr>
          <p:spPr bwMode="auto">
            <a:xfrm>
              <a:off x="2987824" y="2880000"/>
              <a:ext cx="208823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/>
                <a:t>Model behawioralny (eksperymentalny)</a:t>
              </a:r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3132014" y="3068307"/>
              <a:ext cx="863661" cy="144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4068705" y="3068307"/>
              <a:ext cx="935103" cy="144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3" name="pole tekstowe 50"/>
            <p:cNvSpPr txBox="1">
              <a:spLocks noChangeArrowheads="1"/>
            </p:cNvSpPr>
            <p:nvPr/>
          </p:nvSpPr>
          <p:spPr bwMode="auto">
            <a:xfrm>
              <a:off x="3059832" y="3054152"/>
              <a:ext cx="100811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>
                  <a:sym typeface="Symbol" pitchFamily="18" charset="2"/>
                </a:rPr>
                <a:t>Parametryczny</a:t>
              </a:r>
              <a:endParaRPr lang="pl-PL" sz="900"/>
            </a:p>
          </p:txBody>
        </p:sp>
        <p:sp>
          <p:nvSpPr>
            <p:cNvPr id="35894" name="pole tekstowe 51"/>
            <p:cNvSpPr txBox="1">
              <a:spLocks noChangeArrowheads="1"/>
            </p:cNvSpPr>
            <p:nvPr/>
          </p:nvSpPr>
          <p:spPr bwMode="auto">
            <a:xfrm>
              <a:off x="3960000" y="3060000"/>
              <a:ext cx="115212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>
                  <a:sym typeface="Symbol" pitchFamily="18" charset="2"/>
                </a:rPr>
                <a:t>Nieparametryczny</a:t>
              </a:r>
              <a:endParaRPr lang="pl-PL" sz="900"/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3203456" y="3239781"/>
              <a:ext cx="792219" cy="288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6" name="pole tekstowe 54"/>
            <p:cNvSpPr txBox="1">
              <a:spLocks noChangeArrowheads="1"/>
            </p:cNvSpPr>
            <p:nvPr/>
          </p:nvSpPr>
          <p:spPr bwMode="auto">
            <a:xfrm>
              <a:off x="3203848" y="3204000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Char char="·"/>
              </a:pPr>
              <a:r>
                <a:rPr lang="pl-PL" sz="900">
                  <a:sym typeface="Symbol" pitchFamily="18" charset="2"/>
                </a:rPr>
                <a:t> Struktura</a:t>
              </a:r>
            </a:p>
            <a:p>
              <a:pPr>
                <a:buFont typeface="Symbol" pitchFamily="18" charset="2"/>
                <a:buChar char="·"/>
              </a:pPr>
              <a:r>
                <a:rPr lang="pl-PL" sz="900">
                  <a:sym typeface="Symbol" pitchFamily="18" charset="2"/>
                </a:rPr>
                <a:t> Parametry</a:t>
              </a:r>
              <a:endParaRPr lang="pl-PL" sz="900"/>
            </a:p>
          </p:txBody>
        </p:sp>
        <p:sp>
          <p:nvSpPr>
            <p:cNvPr id="35850" name="pole tekstowe 4"/>
            <p:cNvSpPr txBox="1">
              <a:spLocks noChangeArrowheads="1"/>
            </p:cNvSpPr>
            <p:nvPr/>
          </p:nvSpPr>
          <p:spPr bwMode="auto">
            <a:xfrm>
              <a:off x="153592" y="332656"/>
              <a:ext cx="2921249" cy="307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400" b="1" dirty="0"/>
                <a:t>Modelowanie </a:t>
              </a:r>
              <a:r>
                <a:rPr lang="pl-PL" sz="1400" b="1" dirty="0" smtClean="0"/>
                <a:t>fenomenologiczne</a:t>
              </a:r>
              <a:endParaRPr lang="pl-PL" sz="1400" b="1" dirty="0"/>
            </a:p>
          </p:txBody>
        </p:sp>
      </p:grpSp>
      <p:sp>
        <p:nvSpPr>
          <p:cNvPr id="35846" name="pole tekstowe 56"/>
          <p:cNvSpPr txBox="1">
            <a:spLocks noChangeArrowheads="1"/>
          </p:cNvSpPr>
          <p:nvPr/>
        </p:nvSpPr>
        <p:spPr bwMode="auto">
          <a:xfrm>
            <a:off x="5364163" y="3806885"/>
            <a:ext cx="35290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/>
            <a:r>
              <a:rPr lang="pl-PL" sz="1600">
                <a:solidFill>
                  <a:srgbClr val="003366"/>
                </a:solidFill>
              </a:rPr>
              <a:t>B/1 – wykorzystanie działań ścieżki modelowania eksperymentalnego do określenia wartości parametrów </a:t>
            </a:r>
          </a:p>
        </p:txBody>
      </p:sp>
      <p:sp>
        <p:nvSpPr>
          <p:cNvPr id="35847" name="pole tekstowe 57"/>
          <p:cNvSpPr txBox="1">
            <a:spLocks noChangeArrowheads="1"/>
          </p:cNvSpPr>
          <p:nvPr/>
        </p:nvSpPr>
        <p:spPr bwMode="auto">
          <a:xfrm>
            <a:off x="5364163" y="5246747"/>
            <a:ext cx="35290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/>
            <a:r>
              <a:rPr lang="pl-PL" sz="1600">
                <a:solidFill>
                  <a:srgbClr val="003366"/>
                </a:solidFill>
              </a:rPr>
              <a:t>A/1, A/2 – wykorzystanie działań ścieżki modelowania teoretycznego do określenia struktury modelu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15516" y="620688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Zależności wiążące – c.d.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67544" y="1268760"/>
            <a:ext cx="6849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- strumień ciepła wnoszony z cieczą ciepłą do zbiornika L,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538913" y="1180108"/>
          <a:ext cx="390541" cy="437193"/>
        </p:xfrm>
        <a:graphic>
          <a:graphicData uri="http://schemas.openxmlformats.org/presentationml/2006/ole">
            <p:oleObj spid="_x0000_s147543" name="Równanie" r:id="rId3" imgW="215713" imgH="241091" progId="Equation.3">
              <p:embed/>
            </p:oleObj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2686050" y="1844675"/>
          <a:ext cx="2368550" cy="446088"/>
        </p:xfrm>
        <a:graphic>
          <a:graphicData uri="http://schemas.openxmlformats.org/presentationml/2006/ole">
            <p:oleObj spid="_x0000_s147544" name="Równanie" r:id="rId4" imgW="1282700" imgH="241300" progId="Equation.3">
              <p:embed/>
            </p:oleObj>
          </a:graphicData>
        </a:graphic>
      </p:graphicFrame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431540" y="2512256"/>
            <a:ext cx="6849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- strumień ciepła wnoszony z cieczą chłodną do zbiornika L,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6689726" y="2423480"/>
          <a:ext cx="342714" cy="434016"/>
        </p:xfrm>
        <a:graphic>
          <a:graphicData uri="http://schemas.openxmlformats.org/presentationml/2006/ole">
            <p:oleObj spid="_x0000_s147545" name="Równanie" r:id="rId5" imgW="190417" imgH="241195" progId="Equation.3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681288" y="3089275"/>
          <a:ext cx="2393950" cy="468313"/>
        </p:xfrm>
        <a:graphic>
          <a:graphicData uri="http://schemas.openxmlformats.org/presentationml/2006/ole">
            <p:oleObj spid="_x0000_s147546" name="Równanie" r:id="rId6" imgW="1231366" imgH="241195" progId="Equation.3">
              <p:embed/>
            </p:oleObj>
          </a:graphicData>
        </a:graphic>
      </p:graphicFrame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359532" y="3949824"/>
            <a:ext cx="6849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 - strumień ciepła unoszony z cieczą ze zbiornika L,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796136" y="3874455"/>
          <a:ext cx="347500" cy="417269"/>
        </p:xfrm>
        <a:graphic>
          <a:graphicData uri="http://schemas.openxmlformats.org/presentationml/2006/ole">
            <p:oleObj spid="_x0000_s147547" name="Równanie" r:id="rId7" imgW="190500" imgH="228600" progId="Equation.3">
              <p:embed/>
            </p:oleObj>
          </a:graphicData>
        </a:graphic>
      </p:graphicFrame>
      <p:graphicFrame>
        <p:nvGraphicFramePr>
          <p:cNvPr id="147467" name="Object 11"/>
          <p:cNvGraphicFramePr>
            <a:graphicFrameLocks noChangeAspect="1"/>
          </p:cNvGraphicFramePr>
          <p:nvPr/>
        </p:nvGraphicFramePr>
        <p:xfrm>
          <a:off x="2786050" y="4572008"/>
          <a:ext cx="2135188" cy="400050"/>
        </p:xfrm>
        <a:graphic>
          <a:graphicData uri="http://schemas.openxmlformats.org/presentationml/2006/ole">
            <p:oleObj spid="_x0000_s147548" name="Równanie" r:id="rId8" imgW="1219200" imgH="228600" progId="Equation.3">
              <p:embed/>
            </p:oleObj>
          </a:graphicData>
        </a:graphic>
      </p:graphicFrame>
      <p:sp>
        <p:nvSpPr>
          <p:cNvPr id="18" name="pole tekstowe 17"/>
          <p:cNvSpPr txBox="1">
            <a:spLocks noChangeArrowheads="1"/>
          </p:cNvSpPr>
          <p:nvPr/>
        </p:nvSpPr>
        <p:spPr bwMode="auto">
          <a:xfrm>
            <a:off x="395536" y="5196557"/>
            <a:ext cx="6849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3366"/>
                </a:solidFill>
              </a:rPr>
              <a:t> - strumień ciepła unoszony z cieczą ze zbiornika  R,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6000760" y="5143512"/>
          <a:ext cx="309945" cy="393714"/>
        </p:xfrm>
        <a:graphic>
          <a:graphicData uri="http://schemas.openxmlformats.org/presentationml/2006/ole">
            <p:oleObj spid="_x0000_s147549" name="Równanie" r:id="rId9" imgW="190417" imgH="241195" progId="Equation.3">
              <p:embed/>
            </p:oleObj>
          </a:graphicData>
        </a:graphic>
      </p:graphicFrame>
      <p:graphicFrame>
        <p:nvGraphicFramePr>
          <p:cNvPr id="147486" name="Object 30"/>
          <p:cNvGraphicFramePr>
            <a:graphicFrameLocks noChangeAspect="1"/>
          </p:cNvGraphicFramePr>
          <p:nvPr/>
        </p:nvGraphicFramePr>
        <p:xfrm>
          <a:off x="2774950" y="5703888"/>
          <a:ext cx="2157413" cy="422275"/>
        </p:xfrm>
        <a:graphic>
          <a:graphicData uri="http://schemas.openxmlformats.org/presentationml/2006/ole">
            <p:oleObj spid="_x0000_s147550" name="Równanie" r:id="rId10" imgW="1231366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15516" y="620688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Zależności wiążące – c.d.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6"/>
          <p:cNvSpPr txBox="1">
            <a:spLocks noChangeArrowheads="1"/>
          </p:cNvSpPr>
          <p:nvPr/>
        </p:nvSpPr>
        <p:spPr bwMode="auto">
          <a:xfrm>
            <a:off x="336550" y="1232756"/>
            <a:ext cx="8361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- </a:t>
            </a:r>
            <a:r>
              <a:rPr lang="pl-PL" dirty="0" smtClean="0">
                <a:solidFill>
                  <a:srgbClr val="003366"/>
                </a:solidFill>
              </a:rPr>
              <a:t>Natężenie wypływu </a:t>
            </a:r>
            <a:r>
              <a:rPr lang="pl-PL" dirty="0">
                <a:solidFill>
                  <a:srgbClr val="003366"/>
                </a:solidFill>
              </a:rPr>
              <a:t>ze zbiornika R</a:t>
            </a:r>
          </a:p>
        </p:txBody>
      </p:sp>
      <p:sp>
        <p:nvSpPr>
          <p:cNvPr id="6" name="pole tekstowe 7"/>
          <p:cNvSpPr txBox="1">
            <a:spLocks noChangeArrowheads="1"/>
          </p:cNvSpPr>
          <p:nvPr/>
        </p:nvSpPr>
        <p:spPr bwMode="auto">
          <a:xfrm>
            <a:off x="500034" y="2500306"/>
            <a:ext cx="408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rgbClr val="003366"/>
                </a:solidFill>
              </a:rPr>
              <a:t>gdzie</a:t>
            </a:r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3000364" y="1643050"/>
          <a:ext cx="2708275" cy="493712"/>
        </p:xfrm>
        <a:graphic>
          <a:graphicData uri="http://schemas.openxmlformats.org/presentationml/2006/ole">
            <p:oleObj spid="_x0000_s155665" name="Równanie" r:id="rId3" imgW="1396394" imgH="253890" progId="Equation.3">
              <p:embed/>
            </p:oleObj>
          </a:graphicData>
        </a:graphic>
      </p:graphicFrame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1374764" y="2435222"/>
          <a:ext cx="1625600" cy="493712"/>
        </p:xfrm>
        <a:graphic>
          <a:graphicData uri="http://schemas.openxmlformats.org/presentationml/2006/ole">
            <p:oleObj spid="_x0000_s155666" name="Równanie" r:id="rId4" imgW="837836" imgH="25389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647564" y="1592796"/>
            <a:ext cx="7380820" cy="1080120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15516" y="620688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„Porządkowanie” równań modelowych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9"/>
          <p:cNvSpPr txBox="1">
            <a:spLocks noChangeArrowheads="1"/>
          </p:cNvSpPr>
          <p:nvPr/>
        </p:nvSpPr>
        <p:spPr bwMode="auto">
          <a:xfrm>
            <a:off x="395536" y="1160748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Równania z prawa zachowania masy dla zbiorników: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719572" y="1700808"/>
          <a:ext cx="3203575" cy="852487"/>
        </p:xfrm>
        <a:graphic>
          <a:graphicData uri="http://schemas.openxmlformats.org/presentationml/2006/ole">
            <p:oleObj spid="_x0000_s148522" name="Równanie" r:id="rId3" imgW="1485900" imgH="393700" progId="Equation.3">
              <p:embed/>
            </p:oleObj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5436096" y="1808820"/>
          <a:ext cx="2435225" cy="549275"/>
        </p:xfrm>
        <a:graphic>
          <a:graphicData uri="http://schemas.openxmlformats.org/presentationml/2006/ole">
            <p:oleObj spid="_x0000_s148523" name="Równanie" r:id="rId4" imgW="1129810" imgH="253890" progId="Equation.3">
              <p:embed/>
            </p:oleObj>
          </a:graphicData>
        </a:graphic>
      </p:graphicFrame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719572" y="3140968"/>
          <a:ext cx="4546601" cy="852487"/>
        </p:xfrm>
        <a:graphic>
          <a:graphicData uri="http://schemas.openxmlformats.org/presentationml/2006/ole">
            <p:oleObj spid="_x0000_s148524" name="Równanie" r:id="rId5" imgW="2108200" imgH="393700" progId="Equation.3">
              <p:embed/>
            </p:oleObj>
          </a:graphicData>
        </a:graphic>
      </p:graphicFrame>
      <p:sp>
        <p:nvSpPr>
          <p:cNvPr id="8" name="Strzałka w dół 7"/>
          <p:cNvSpPr/>
          <p:nvPr/>
        </p:nvSpPr>
        <p:spPr>
          <a:xfrm>
            <a:off x="2627784" y="4149080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560388" y="4797425"/>
          <a:ext cx="5011737" cy="852488"/>
        </p:xfrm>
        <a:graphic>
          <a:graphicData uri="http://schemas.openxmlformats.org/presentationml/2006/ole">
            <p:oleObj spid="_x0000_s148525" name="Równanie" r:id="rId6" imgW="2324100" imgH="393700" progId="Equation.3">
              <p:embed/>
            </p:oleObj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467544" y="4617132"/>
            <a:ext cx="5220580" cy="1080120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załka w dół 10"/>
          <p:cNvSpPr/>
          <p:nvPr/>
        </p:nvSpPr>
        <p:spPr>
          <a:xfrm>
            <a:off x="4319972" y="2780928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683568" y="1556792"/>
            <a:ext cx="6912768" cy="1260140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15516" y="620688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„Porządkowanie” równań modelowych – c.d.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9"/>
          <p:cNvSpPr txBox="1">
            <a:spLocks noChangeArrowheads="1"/>
          </p:cNvSpPr>
          <p:nvPr/>
        </p:nvSpPr>
        <p:spPr bwMode="auto">
          <a:xfrm>
            <a:off x="395536" y="1052736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Równania z prawa zachowania masy dla zbiorników:  c.d.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827584" y="1772816"/>
          <a:ext cx="2573338" cy="852487"/>
        </p:xfrm>
        <a:graphic>
          <a:graphicData uri="http://schemas.openxmlformats.org/presentationml/2006/ole">
            <p:oleObj spid="_x0000_s149556" name="Równanie" r:id="rId3" imgW="1193800" imgH="393700" progId="Equation.3">
              <p:embed/>
            </p:oleObj>
          </a:graphicData>
        </a:graphic>
      </p:graphicFrame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5040052" y="1592796"/>
          <a:ext cx="2435225" cy="549275"/>
        </p:xfrm>
        <a:graphic>
          <a:graphicData uri="http://schemas.openxmlformats.org/presentationml/2006/ole">
            <p:oleObj spid="_x0000_s149557" name="Równanie" r:id="rId4" imgW="1129810" imgH="253890" progId="Equation.3">
              <p:embed/>
            </p:oleObj>
          </a:graphicData>
        </a:graphic>
      </p:graphicFrame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5022850" y="2205038"/>
          <a:ext cx="2106613" cy="549275"/>
        </p:xfrm>
        <a:graphic>
          <a:graphicData uri="http://schemas.openxmlformats.org/presentationml/2006/ole">
            <p:oleObj spid="_x0000_s149558" name="Równanie" r:id="rId5" imgW="977476" imgH="253890" progId="Equation.3">
              <p:embed/>
            </p:oleObj>
          </a:graphicData>
        </a:graphic>
      </p:graphicFrame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683568" y="3501008"/>
          <a:ext cx="4900613" cy="852487"/>
        </p:xfrm>
        <a:graphic>
          <a:graphicData uri="http://schemas.openxmlformats.org/presentationml/2006/ole">
            <p:oleObj spid="_x0000_s149559" name="Równanie" r:id="rId6" imgW="2273300" imgH="393700" progId="Equation.3">
              <p:embed/>
            </p:oleObj>
          </a:graphicData>
        </a:graphic>
      </p:graphicFrame>
      <p:sp>
        <p:nvSpPr>
          <p:cNvPr id="10" name="Strzałka w dół 9"/>
          <p:cNvSpPr/>
          <p:nvPr/>
        </p:nvSpPr>
        <p:spPr>
          <a:xfrm>
            <a:off x="3779912" y="2888940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załka w dół 10"/>
          <p:cNvSpPr/>
          <p:nvPr/>
        </p:nvSpPr>
        <p:spPr>
          <a:xfrm>
            <a:off x="2735796" y="4401108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9510" name="Object 6"/>
          <p:cNvGraphicFramePr>
            <a:graphicFrameLocks noChangeAspect="1"/>
          </p:cNvGraphicFramePr>
          <p:nvPr/>
        </p:nvGraphicFramePr>
        <p:xfrm>
          <a:off x="725488" y="5192713"/>
          <a:ext cx="4819650" cy="852487"/>
        </p:xfrm>
        <a:graphic>
          <a:graphicData uri="http://schemas.openxmlformats.org/presentationml/2006/ole">
            <p:oleObj spid="_x0000_s149560" name="Równanie" r:id="rId7" imgW="2235200" imgH="393700" progId="Equation.3">
              <p:embed/>
            </p:oleObj>
          </a:graphicData>
        </a:graphic>
      </p:graphicFrame>
      <p:sp>
        <p:nvSpPr>
          <p:cNvPr id="13" name="Prostokąt zaokrąglony 12"/>
          <p:cNvSpPr/>
          <p:nvPr/>
        </p:nvSpPr>
        <p:spPr>
          <a:xfrm>
            <a:off x="539552" y="5049180"/>
            <a:ext cx="5220580" cy="1080120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bject 7"/>
          <p:cNvGraphicFramePr>
            <a:graphicFrameLocks noChangeAspect="1"/>
          </p:cNvGraphicFramePr>
          <p:nvPr/>
        </p:nvGraphicFramePr>
        <p:xfrm>
          <a:off x="863588" y="3897053"/>
          <a:ext cx="6516724" cy="690234"/>
        </p:xfrm>
        <a:graphic>
          <a:graphicData uri="http://schemas.openxmlformats.org/presentationml/2006/ole">
            <p:oleObj spid="_x0000_s150600" name="Równanie" r:id="rId3" imgW="3733800" imgH="393700" progId="Equation.3">
              <p:embed/>
            </p:oleObj>
          </a:graphicData>
        </a:graphic>
      </p:graphicFrame>
      <p:grpSp>
        <p:nvGrpSpPr>
          <p:cNvPr id="20" name="Grupa 19"/>
          <p:cNvGrpSpPr/>
          <p:nvPr/>
        </p:nvGrpSpPr>
        <p:grpSpPr>
          <a:xfrm>
            <a:off x="1835696" y="3934362"/>
            <a:ext cx="5146975" cy="465440"/>
            <a:chOff x="1835696" y="3934362"/>
            <a:chExt cx="5146975" cy="465440"/>
          </a:xfrm>
        </p:grpSpPr>
        <p:sp>
          <p:nvSpPr>
            <p:cNvPr id="15" name="Dowolny kształt 14"/>
            <p:cNvSpPr/>
            <p:nvPr/>
          </p:nvSpPr>
          <p:spPr>
            <a:xfrm>
              <a:off x="1835696" y="3934362"/>
              <a:ext cx="394447" cy="322730"/>
            </a:xfrm>
            <a:custGeom>
              <a:avLst/>
              <a:gdLst>
                <a:gd name="connsiteX0" fmla="*/ 0 w 394447"/>
                <a:gd name="connsiteY0" fmla="*/ 322730 h 322730"/>
                <a:gd name="connsiteX1" fmla="*/ 394447 w 394447"/>
                <a:gd name="connsiteY1" fmla="*/ 0 h 322730"/>
                <a:gd name="connsiteX2" fmla="*/ 259977 w 394447"/>
                <a:gd name="connsiteY2" fmla="*/ 8965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4447" h="322730">
                  <a:moveTo>
                    <a:pt x="0" y="322730"/>
                  </a:moveTo>
                  <a:lnTo>
                    <a:pt x="394447" y="0"/>
                  </a:lnTo>
                  <a:lnTo>
                    <a:pt x="259977" y="8965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Dowolny kształt 16"/>
            <p:cNvSpPr/>
            <p:nvPr/>
          </p:nvSpPr>
          <p:spPr>
            <a:xfrm>
              <a:off x="3527884" y="4077072"/>
              <a:ext cx="394447" cy="322730"/>
            </a:xfrm>
            <a:custGeom>
              <a:avLst/>
              <a:gdLst>
                <a:gd name="connsiteX0" fmla="*/ 0 w 394447"/>
                <a:gd name="connsiteY0" fmla="*/ 322730 h 322730"/>
                <a:gd name="connsiteX1" fmla="*/ 394447 w 394447"/>
                <a:gd name="connsiteY1" fmla="*/ 0 h 322730"/>
                <a:gd name="connsiteX2" fmla="*/ 259977 w 394447"/>
                <a:gd name="connsiteY2" fmla="*/ 8965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4447" h="322730">
                  <a:moveTo>
                    <a:pt x="0" y="322730"/>
                  </a:moveTo>
                  <a:lnTo>
                    <a:pt x="394447" y="0"/>
                  </a:lnTo>
                  <a:lnTo>
                    <a:pt x="259977" y="8965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Dowolny kształt 17"/>
            <p:cNvSpPr/>
            <p:nvPr/>
          </p:nvSpPr>
          <p:spPr>
            <a:xfrm>
              <a:off x="5076056" y="4077072"/>
              <a:ext cx="394447" cy="322730"/>
            </a:xfrm>
            <a:custGeom>
              <a:avLst/>
              <a:gdLst>
                <a:gd name="connsiteX0" fmla="*/ 0 w 394447"/>
                <a:gd name="connsiteY0" fmla="*/ 322730 h 322730"/>
                <a:gd name="connsiteX1" fmla="*/ 394447 w 394447"/>
                <a:gd name="connsiteY1" fmla="*/ 0 h 322730"/>
                <a:gd name="connsiteX2" fmla="*/ 259977 w 394447"/>
                <a:gd name="connsiteY2" fmla="*/ 8965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4447" h="322730">
                  <a:moveTo>
                    <a:pt x="0" y="322730"/>
                  </a:moveTo>
                  <a:lnTo>
                    <a:pt x="394447" y="0"/>
                  </a:lnTo>
                  <a:lnTo>
                    <a:pt x="259977" y="8965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Dowolny kształt 18"/>
            <p:cNvSpPr/>
            <p:nvPr/>
          </p:nvSpPr>
          <p:spPr>
            <a:xfrm>
              <a:off x="6588224" y="4077072"/>
              <a:ext cx="394447" cy="322730"/>
            </a:xfrm>
            <a:custGeom>
              <a:avLst/>
              <a:gdLst>
                <a:gd name="connsiteX0" fmla="*/ 0 w 394447"/>
                <a:gd name="connsiteY0" fmla="*/ 322730 h 322730"/>
                <a:gd name="connsiteX1" fmla="*/ 394447 w 394447"/>
                <a:gd name="connsiteY1" fmla="*/ 0 h 322730"/>
                <a:gd name="connsiteX2" fmla="*/ 259977 w 394447"/>
                <a:gd name="connsiteY2" fmla="*/ 8965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4447" h="322730">
                  <a:moveTo>
                    <a:pt x="0" y="322730"/>
                  </a:moveTo>
                  <a:lnTo>
                    <a:pt x="394447" y="0"/>
                  </a:lnTo>
                  <a:lnTo>
                    <a:pt x="259977" y="8965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Prostokąt zaokrąglony 9"/>
          <p:cNvSpPr/>
          <p:nvPr/>
        </p:nvSpPr>
        <p:spPr>
          <a:xfrm>
            <a:off x="827584" y="1592796"/>
            <a:ext cx="7200800" cy="1872208"/>
          </a:xfrm>
          <a:prstGeom prst="roundRect">
            <a:avLst>
              <a:gd name="adj" fmla="val 9280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15516" y="620688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„Porządkowanie” równań modelowych – c.d.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9"/>
          <p:cNvSpPr txBox="1">
            <a:spLocks noChangeArrowheads="1"/>
          </p:cNvSpPr>
          <p:nvPr/>
        </p:nvSpPr>
        <p:spPr bwMode="auto">
          <a:xfrm>
            <a:off x="395536" y="1052736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Równania z prawa zachowania energii zbiorników: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50531" name="Object 7"/>
          <p:cNvGraphicFramePr>
            <a:graphicFrameLocks noChangeAspect="1"/>
          </p:cNvGraphicFramePr>
          <p:nvPr/>
        </p:nvGraphicFramePr>
        <p:xfrm>
          <a:off x="5436097" y="1628800"/>
          <a:ext cx="1908212" cy="398107"/>
        </p:xfrm>
        <a:graphic>
          <a:graphicData uri="http://schemas.openxmlformats.org/presentationml/2006/ole">
            <p:oleObj spid="_x0000_s150601" name="Równanie" r:id="rId4" imgW="1040948" imgH="215806" progId="Equation.3">
              <p:embed/>
            </p:oleObj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5436096" y="2024844"/>
          <a:ext cx="1584176" cy="456599"/>
        </p:xfrm>
        <a:graphic>
          <a:graphicData uri="http://schemas.openxmlformats.org/presentationml/2006/ole">
            <p:oleObj spid="_x0000_s150602" name="Równanie" r:id="rId5" imgW="838200" imgH="241300" progId="Equation.3">
              <p:embed/>
            </p:oleObj>
          </a:graphicData>
        </a:graphic>
      </p:graphicFrame>
      <p:graphicFrame>
        <p:nvGraphicFramePr>
          <p:cNvPr id="150533" name="Object 5"/>
          <p:cNvGraphicFramePr>
            <a:graphicFrameLocks noChangeAspect="1"/>
          </p:cNvGraphicFramePr>
          <p:nvPr/>
        </p:nvGraphicFramePr>
        <p:xfrm>
          <a:off x="5436096" y="2492896"/>
          <a:ext cx="1548172" cy="475024"/>
        </p:xfrm>
        <a:graphic>
          <a:graphicData uri="http://schemas.openxmlformats.org/presentationml/2006/ole">
            <p:oleObj spid="_x0000_s150603" name="Równanie" r:id="rId6" imgW="787400" imgH="241300" progId="Equation.3">
              <p:embed/>
            </p:oleObj>
          </a:graphicData>
        </a:graphic>
      </p:graphicFrame>
      <p:graphicFrame>
        <p:nvGraphicFramePr>
          <p:cNvPr id="150534" name="Object 6"/>
          <p:cNvGraphicFramePr>
            <a:graphicFrameLocks noChangeAspect="1"/>
          </p:cNvGraphicFramePr>
          <p:nvPr/>
        </p:nvGraphicFramePr>
        <p:xfrm>
          <a:off x="5436096" y="2960948"/>
          <a:ext cx="1512168" cy="446025"/>
        </p:xfrm>
        <a:graphic>
          <a:graphicData uri="http://schemas.openxmlformats.org/presentationml/2006/ole">
            <p:oleObj spid="_x0000_s150604" name="Równanie" r:id="rId7" imgW="774364" imgH="228501" progId="Equation.3">
              <p:embed/>
            </p:oleObj>
          </a:graphicData>
        </a:graphic>
      </p:graphicFrame>
      <p:sp>
        <p:nvSpPr>
          <p:cNvPr id="11" name="Strzałka w dół 10"/>
          <p:cNvSpPr/>
          <p:nvPr/>
        </p:nvSpPr>
        <p:spPr>
          <a:xfrm>
            <a:off x="4031940" y="3537012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0535" name="Object 7"/>
          <p:cNvGraphicFramePr>
            <a:graphicFrameLocks noChangeAspect="1"/>
          </p:cNvGraphicFramePr>
          <p:nvPr/>
        </p:nvGraphicFramePr>
        <p:xfrm>
          <a:off x="1223628" y="2204865"/>
          <a:ext cx="2664296" cy="775462"/>
        </p:xfrm>
        <a:graphic>
          <a:graphicData uri="http://schemas.openxmlformats.org/presentationml/2006/ole">
            <p:oleObj spid="_x0000_s150605" name="Równanie" r:id="rId8" imgW="1358310" imgH="393529" progId="Equation.3">
              <p:embed/>
            </p:oleObj>
          </a:graphicData>
        </a:graphic>
      </p:graphicFrame>
      <p:sp>
        <p:nvSpPr>
          <p:cNvPr id="12" name="Strzałka w dół 11"/>
          <p:cNvSpPr/>
          <p:nvPr/>
        </p:nvSpPr>
        <p:spPr>
          <a:xfrm>
            <a:off x="3959932" y="4581128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0536" name="Object 7"/>
          <p:cNvGraphicFramePr>
            <a:graphicFrameLocks noChangeAspect="1"/>
          </p:cNvGraphicFramePr>
          <p:nvPr/>
        </p:nvGraphicFramePr>
        <p:xfrm>
          <a:off x="827584" y="4977172"/>
          <a:ext cx="6916737" cy="762000"/>
        </p:xfrm>
        <a:graphic>
          <a:graphicData uri="http://schemas.openxmlformats.org/presentationml/2006/ole">
            <p:oleObj spid="_x0000_s150606" name="Równanie" r:id="rId9" imgW="39497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15516" y="440668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„Porządkowanie” równań modelowych – c.d.</a:t>
            </a: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467544" y="1736812"/>
          <a:ext cx="4105275" cy="714375"/>
        </p:xfrm>
        <a:graphic>
          <a:graphicData uri="http://schemas.openxmlformats.org/presentationml/2006/ole">
            <p:oleObj spid="_x0000_s190516" name="Równanie" r:id="rId3" imgW="2501900" imgH="431800" progId="Equation.3">
              <p:embed/>
            </p:oleObj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912260" y="1448780"/>
            <a:ext cx="1980728" cy="576064"/>
            <a:chOff x="6912260" y="1448780"/>
            <a:chExt cx="1980728" cy="576064"/>
          </a:xfrm>
        </p:grpSpPr>
        <p:sp>
          <p:nvSpPr>
            <p:cNvPr id="5" name="Prostokąt zaokrąglony 4"/>
            <p:cNvSpPr/>
            <p:nvPr/>
          </p:nvSpPr>
          <p:spPr>
            <a:xfrm>
              <a:off x="6912260" y="1448780"/>
              <a:ext cx="1980728" cy="576064"/>
            </a:xfrm>
            <a:prstGeom prst="roundRect">
              <a:avLst>
                <a:gd name="adj" fmla="val 928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90467" name="Object 3"/>
            <p:cNvGraphicFramePr>
              <a:graphicFrameLocks noChangeAspect="1"/>
            </p:cNvGraphicFramePr>
            <p:nvPr/>
          </p:nvGraphicFramePr>
          <p:xfrm>
            <a:off x="6948264" y="1484784"/>
            <a:ext cx="1908212" cy="507784"/>
          </p:xfrm>
          <a:graphic>
            <a:graphicData uri="http://schemas.openxmlformats.org/presentationml/2006/ole">
              <p:oleObj spid="_x0000_s190517" name="Równanie" r:id="rId4" imgW="1485900" imgH="393700" progId="Equation.3">
                <p:embed/>
              </p:oleObj>
            </a:graphicData>
          </a:graphic>
        </p:graphicFrame>
      </p:grpSp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431540" y="2636912"/>
          <a:ext cx="4644516" cy="632084"/>
        </p:xfrm>
        <a:graphic>
          <a:graphicData uri="http://schemas.openxmlformats.org/presentationml/2006/ole">
            <p:oleObj spid="_x0000_s190518" name="Równanie" r:id="rId5" imgW="2921000" imgH="393700" progId="Equation.3">
              <p:embed/>
            </p:oleObj>
          </a:graphicData>
        </a:graphic>
      </p:graphicFrame>
      <p:sp>
        <p:nvSpPr>
          <p:cNvPr id="8" name="Strzałka w dół 7"/>
          <p:cNvSpPr/>
          <p:nvPr/>
        </p:nvSpPr>
        <p:spPr>
          <a:xfrm>
            <a:off x="2303748" y="2420888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olny kształt 9"/>
          <p:cNvSpPr/>
          <p:nvPr/>
        </p:nvSpPr>
        <p:spPr>
          <a:xfrm>
            <a:off x="2915816" y="2816932"/>
            <a:ext cx="394447" cy="322730"/>
          </a:xfrm>
          <a:custGeom>
            <a:avLst/>
            <a:gdLst>
              <a:gd name="connsiteX0" fmla="*/ 0 w 394447"/>
              <a:gd name="connsiteY0" fmla="*/ 322730 h 322730"/>
              <a:gd name="connsiteX1" fmla="*/ 394447 w 394447"/>
              <a:gd name="connsiteY1" fmla="*/ 0 h 322730"/>
              <a:gd name="connsiteX2" fmla="*/ 259977 w 394447"/>
              <a:gd name="connsiteY2" fmla="*/ 8965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322730">
                <a:moveTo>
                  <a:pt x="0" y="322730"/>
                </a:moveTo>
                <a:lnTo>
                  <a:pt x="394447" y="0"/>
                </a:lnTo>
                <a:lnTo>
                  <a:pt x="259977" y="8965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 10"/>
          <p:cNvSpPr/>
          <p:nvPr/>
        </p:nvSpPr>
        <p:spPr>
          <a:xfrm>
            <a:off x="4463988" y="2816932"/>
            <a:ext cx="394447" cy="322730"/>
          </a:xfrm>
          <a:custGeom>
            <a:avLst/>
            <a:gdLst>
              <a:gd name="connsiteX0" fmla="*/ 0 w 394447"/>
              <a:gd name="connsiteY0" fmla="*/ 322730 h 322730"/>
              <a:gd name="connsiteX1" fmla="*/ 394447 w 394447"/>
              <a:gd name="connsiteY1" fmla="*/ 0 h 322730"/>
              <a:gd name="connsiteX2" fmla="*/ 259977 w 394447"/>
              <a:gd name="connsiteY2" fmla="*/ 8965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322730">
                <a:moveTo>
                  <a:pt x="0" y="322730"/>
                </a:moveTo>
                <a:lnTo>
                  <a:pt x="394447" y="0"/>
                </a:lnTo>
                <a:lnTo>
                  <a:pt x="259977" y="8965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2231740" y="3429000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683568" y="3861048"/>
          <a:ext cx="3575050" cy="633412"/>
        </p:xfrm>
        <a:graphic>
          <a:graphicData uri="http://schemas.openxmlformats.org/presentationml/2006/ole">
            <p:oleObj spid="_x0000_s190519" name="Równanie" r:id="rId6" imgW="2247900" imgH="393700" progId="Equation.3">
              <p:embed/>
            </p:oleObj>
          </a:graphicData>
        </a:graphic>
      </p:graphicFrame>
      <p:graphicFrame>
        <p:nvGraphicFramePr>
          <p:cNvPr id="190470" name="Object 6"/>
          <p:cNvGraphicFramePr>
            <a:graphicFrameLocks noChangeAspect="1"/>
          </p:cNvGraphicFramePr>
          <p:nvPr/>
        </p:nvGraphicFramePr>
        <p:xfrm>
          <a:off x="575556" y="5013176"/>
          <a:ext cx="5036766" cy="828092"/>
        </p:xfrm>
        <a:graphic>
          <a:graphicData uri="http://schemas.openxmlformats.org/presentationml/2006/ole">
            <p:oleObj spid="_x0000_s190520" name="Równanie" r:id="rId7" imgW="2654300" imgH="431800" progId="Equation.3">
              <p:embed/>
            </p:oleObj>
          </a:graphicData>
        </a:graphic>
      </p:graphicFrame>
      <p:sp>
        <p:nvSpPr>
          <p:cNvPr id="15" name="Strzałka w dół 14"/>
          <p:cNvSpPr/>
          <p:nvPr/>
        </p:nvSpPr>
        <p:spPr>
          <a:xfrm>
            <a:off x="2303748" y="4473116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ostokąt zaokrąglony 15"/>
          <p:cNvSpPr/>
          <p:nvPr/>
        </p:nvSpPr>
        <p:spPr>
          <a:xfrm>
            <a:off x="503548" y="4905164"/>
            <a:ext cx="5220580" cy="1080120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ole tekstowe 9"/>
          <p:cNvSpPr txBox="1">
            <a:spLocks noChangeArrowheads="1"/>
          </p:cNvSpPr>
          <p:nvPr/>
        </p:nvSpPr>
        <p:spPr bwMode="auto">
          <a:xfrm>
            <a:off x="395536" y="944724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Równania z prawa zachowania energii dla zbiorników:  c.d.</a:t>
            </a:r>
            <a:endParaRPr lang="pl-PL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1151620" y="1412776"/>
            <a:ext cx="5544616" cy="1440160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15516" y="440668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„Porządkowanie” równań modelowych – c.d.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9"/>
          <p:cNvSpPr txBox="1">
            <a:spLocks noChangeArrowheads="1"/>
          </p:cNvSpPr>
          <p:nvPr/>
        </p:nvSpPr>
        <p:spPr bwMode="auto">
          <a:xfrm>
            <a:off x="395536" y="872716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Równania z prawa zachowania energii dla zbiorników:  c.d.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91490" name="Object 7"/>
          <p:cNvGraphicFramePr>
            <a:graphicFrameLocks noChangeAspect="1"/>
          </p:cNvGraphicFramePr>
          <p:nvPr/>
        </p:nvGraphicFramePr>
        <p:xfrm>
          <a:off x="1331640" y="1664805"/>
          <a:ext cx="1872208" cy="702078"/>
        </p:xfrm>
        <a:graphic>
          <a:graphicData uri="http://schemas.openxmlformats.org/presentationml/2006/ole">
            <p:oleObj spid="_x0000_s191550" name="Równanie" r:id="rId3" imgW="1054100" imgH="393700" progId="Equation.3">
              <p:embed/>
            </p:oleObj>
          </a:graphicData>
        </a:graphic>
      </p:graphicFrame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4680012" y="1980321"/>
          <a:ext cx="1260140" cy="371687"/>
        </p:xfrm>
        <a:graphic>
          <a:graphicData uri="http://schemas.openxmlformats.org/presentationml/2006/ole">
            <p:oleObj spid="_x0000_s191551" name="Równanie" r:id="rId4" imgW="774364" imgH="228501" progId="Equation.3">
              <p:embed/>
            </p:oleObj>
          </a:graphicData>
        </a:graphic>
      </p:graphicFrame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4644008" y="2448373"/>
          <a:ext cx="1343595" cy="404563"/>
        </p:xfrm>
        <a:graphic>
          <a:graphicData uri="http://schemas.openxmlformats.org/presentationml/2006/ole">
            <p:oleObj spid="_x0000_s191552" name="Równanie" r:id="rId5" imgW="799753" imgH="241195" progId="Equation.3">
              <p:embed/>
            </p:oleObj>
          </a:graphicData>
        </a:graphic>
      </p:graphicFrame>
      <p:sp>
        <p:nvSpPr>
          <p:cNvPr id="8" name="Strzałka w dół 7"/>
          <p:cNvSpPr/>
          <p:nvPr/>
        </p:nvSpPr>
        <p:spPr>
          <a:xfrm>
            <a:off x="3455876" y="2888940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1493" name="Object 7"/>
          <p:cNvGraphicFramePr>
            <a:graphicFrameLocks noChangeAspect="1"/>
          </p:cNvGraphicFramePr>
          <p:nvPr/>
        </p:nvGraphicFramePr>
        <p:xfrm>
          <a:off x="1057275" y="3392488"/>
          <a:ext cx="4905375" cy="676275"/>
        </p:xfrm>
        <a:graphic>
          <a:graphicData uri="http://schemas.openxmlformats.org/presentationml/2006/ole">
            <p:oleObj spid="_x0000_s191553" name="Równanie" r:id="rId6" imgW="2870200" imgH="393700" progId="Equation.3">
              <p:embed/>
            </p:oleObj>
          </a:graphicData>
        </a:graphic>
      </p:graphicFrame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4680335" y="1520788"/>
          <a:ext cx="1691865" cy="340818"/>
        </p:xfrm>
        <a:graphic>
          <a:graphicData uri="http://schemas.openxmlformats.org/presentationml/2006/ole">
            <p:oleObj spid="_x0000_s191554" name="Równanie" r:id="rId7" imgW="1079032" imgH="215806" progId="Equation.3">
              <p:embed/>
            </p:oleObj>
          </a:graphicData>
        </a:graphic>
      </p:graphicFrame>
      <p:sp>
        <p:nvSpPr>
          <p:cNvPr id="12" name="Dowolny kształt 11"/>
          <p:cNvSpPr/>
          <p:nvPr/>
        </p:nvSpPr>
        <p:spPr>
          <a:xfrm>
            <a:off x="2159732" y="3429000"/>
            <a:ext cx="394447" cy="322730"/>
          </a:xfrm>
          <a:custGeom>
            <a:avLst/>
            <a:gdLst>
              <a:gd name="connsiteX0" fmla="*/ 0 w 394447"/>
              <a:gd name="connsiteY0" fmla="*/ 322730 h 322730"/>
              <a:gd name="connsiteX1" fmla="*/ 394447 w 394447"/>
              <a:gd name="connsiteY1" fmla="*/ 0 h 322730"/>
              <a:gd name="connsiteX2" fmla="*/ 259977 w 394447"/>
              <a:gd name="connsiteY2" fmla="*/ 8965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322730">
                <a:moveTo>
                  <a:pt x="0" y="322730"/>
                </a:moveTo>
                <a:lnTo>
                  <a:pt x="394447" y="0"/>
                </a:lnTo>
                <a:lnTo>
                  <a:pt x="259977" y="8965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3851920" y="3573016"/>
            <a:ext cx="394447" cy="322730"/>
          </a:xfrm>
          <a:custGeom>
            <a:avLst/>
            <a:gdLst>
              <a:gd name="connsiteX0" fmla="*/ 0 w 394447"/>
              <a:gd name="connsiteY0" fmla="*/ 322730 h 322730"/>
              <a:gd name="connsiteX1" fmla="*/ 394447 w 394447"/>
              <a:gd name="connsiteY1" fmla="*/ 0 h 322730"/>
              <a:gd name="connsiteX2" fmla="*/ 259977 w 394447"/>
              <a:gd name="connsiteY2" fmla="*/ 8965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322730">
                <a:moveTo>
                  <a:pt x="0" y="322730"/>
                </a:moveTo>
                <a:lnTo>
                  <a:pt x="394447" y="0"/>
                </a:lnTo>
                <a:lnTo>
                  <a:pt x="259977" y="8965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/>
        </p:nvSpPr>
        <p:spPr>
          <a:xfrm>
            <a:off x="5256076" y="3573016"/>
            <a:ext cx="394447" cy="322730"/>
          </a:xfrm>
          <a:custGeom>
            <a:avLst/>
            <a:gdLst>
              <a:gd name="connsiteX0" fmla="*/ 0 w 394447"/>
              <a:gd name="connsiteY0" fmla="*/ 322730 h 322730"/>
              <a:gd name="connsiteX1" fmla="*/ 394447 w 394447"/>
              <a:gd name="connsiteY1" fmla="*/ 0 h 322730"/>
              <a:gd name="connsiteX2" fmla="*/ 259977 w 394447"/>
              <a:gd name="connsiteY2" fmla="*/ 8965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322730">
                <a:moveTo>
                  <a:pt x="0" y="322730"/>
                </a:moveTo>
                <a:lnTo>
                  <a:pt x="394447" y="0"/>
                </a:lnTo>
                <a:lnTo>
                  <a:pt x="259977" y="8965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91495" name="Object 7"/>
          <p:cNvGraphicFramePr>
            <a:graphicFrameLocks noChangeAspect="1"/>
          </p:cNvGraphicFramePr>
          <p:nvPr/>
        </p:nvGraphicFramePr>
        <p:xfrm>
          <a:off x="1684338" y="4473575"/>
          <a:ext cx="3713162" cy="762000"/>
        </p:xfrm>
        <a:graphic>
          <a:graphicData uri="http://schemas.openxmlformats.org/presentationml/2006/ole">
            <p:oleObj spid="_x0000_s191555" name="Równanie" r:id="rId8" imgW="2120900" imgH="431800" progId="Equation.3">
              <p:embed/>
            </p:oleObj>
          </a:graphicData>
        </a:graphic>
      </p:graphicFrame>
      <p:sp>
        <p:nvSpPr>
          <p:cNvPr id="16" name="Strzałka w dół 15"/>
          <p:cNvSpPr/>
          <p:nvPr/>
        </p:nvSpPr>
        <p:spPr>
          <a:xfrm>
            <a:off x="3383868" y="4041068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7272300" y="1268760"/>
            <a:ext cx="1764704" cy="576064"/>
          </a:xfrm>
          <a:prstGeom prst="roundRect">
            <a:avLst>
              <a:gd name="adj" fmla="val 9280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15516" y="440668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„Porządkowanie” równań modelowych – c.d.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9"/>
          <p:cNvSpPr txBox="1">
            <a:spLocks noChangeArrowheads="1"/>
          </p:cNvSpPr>
          <p:nvPr/>
        </p:nvSpPr>
        <p:spPr bwMode="auto">
          <a:xfrm>
            <a:off x="395536" y="872716"/>
            <a:ext cx="8361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Równania z prawa zachowania energii dla zbiorników:  c.d.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755576" y="1412776"/>
          <a:ext cx="3713162" cy="762000"/>
        </p:xfrm>
        <a:graphic>
          <a:graphicData uri="http://schemas.openxmlformats.org/presentationml/2006/ole">
            <p:oleObj spid="_x0000_s192565" name="Równanie" r:id="rId3" imgW="2120900" imgH="431800" progId="Equation.3">
              <p:embed/>
            </p:oleObj>
          </a:graphicData>
        </a:graphic>
      </p:graphicFrame>
      <p:graphicFrame>
        <p:nvGraphicFramePr>
          <p:cNvPr id="192515" name="Object 3"/>
          <p:cNvGraphicFramePr>
            <a:graphicFrameLocks noChangeAspect="1"/>
          </p:cNvGraphicFramePr>
          <p:nvPr/>
        </p:nvGraphicFramePr>
        <p:xfrm>
          <a:off x="7452320" y="1340768"/>
          <a:ext cx="1412874" cy="468052"/>
        </p:xfrm>
        <a:graphic>
          <a:graphicData uri="http://schemas.openxmlformats.org/presentationml/2006/ole">
            <p:oleObj spid="_x0000_s192566" name="Równanie" r:id="rId4" imgW="1193800" imgH="393700" progId="Equation.3">
              <p:embed/>
            </p:oleObj>
          </a:graphicData>
        </a:graphic>
      </p:graphicFrame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863588" y="2492896"/>
          <a:ext cx="3514725" cy="631825"/>
        </p:xfrm>
        <a:graphic>
          <a:graphicData uri="http://schemas.openxmlformats.org/presentationml/2006/ole">
            <p:oleObj spid="_x0000_s192567" name="Równanie" r:id="rId5" imgW="2209800" imgH="393700" progId="Equation.3">
              <p:embed/>
            </p:oleObj>
          </a:graphicData>
        </a:graphic>
      </p:graphicFrame>
      <p:sp>
        <p:nvSpPr>
          <p:cNvPr id="10" name="Strzałka w dół 9"/>
          <p:cNvSpPr/>
          <p:nvPr/>
        </p:nvSpPr>
        <p:spPr>
          <a:xfrm>
            <a:off x="2627784" y="2168860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olny kształt 12"/>
          <p:cNvSpPr/>
          <p:nvPr/>
        </p:nvSpPr>
        <p:spPr>
          <a:xfrm>
            <a:off x="2663788" y="2636912"/>
            <a:ext cx="394447" cy="322730"/>
          </a:xfrm>
          <a:custGeom>
            <a:avLst/>
            <a:gdLst>
              <a:gd name="connsiteX0" fmla="*/ 0 w 394447"/>
              <a:gd name="connsiteY0" fmla="*/ 322730 h 322730"/>
              <a:gd name="connsiteX1" fmla="*/ 394447 w 394447"/>
              <a:gd name="connsiteY1" fmla="*/ 0 h 322730"/>
              <a:gd name="connsiteX2" fmla="*/ 259977 w 394447"/>
              <a:gd name="connsiteY2" fmla="*/ 8965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322730">
                <a:moveTo>
                  <a:pt x="0" y="322730"/>
                </a:moveTo>
                <a:lnTo>
                  <a:pt x="394447" y="0"/>
                </a:lnTo>
                <a:lnTo>
                  <a:pt x="259977" y="8965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/>
        </p:nvSpPr>
        <p:spPr>
          <a:xfrm>
            <a:off x="3779912" y="2636912"/>
            <a:ext cx="394447" cy="322730"/>
          </a:xfrm>
          <a:custGeom>
            <a:avLst/>
            <a:gdLst>
              <a:gd name="connsiteX0" fmla="*/ 0 w 394447"/>
              <a:gd name="connsiteY0" fmla="*/ 322730 h 322730"/>
              <a:gd name="connsiteX1" fmla="*/ 394447 w 394447"/>
              <a:gd name="connsiteY1" fmla="*/ 0 h 322730"/>
              <a:gd name="connsiteX2" fmla="*/ 259977 w 394447"/>
              <a:gd name="connsiteY2" fmla="*/ 8965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322730">
                <a:moveTo>
                  <a:pt x="0" y="322730"/>
                </a:moveTo>
                <a:lnTo>
                  <a:pt x="394447" y="0"/>
                </a:lnTo>
                <a:lnTo>
                  <a:pt x="259977" y="8965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2591780" y="3176972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2518" name="Object 6"/>
          <p:cNvGraphicFramePr>
            <a:graphicFrameLocks noChangeAspect="1"/>
          </p:cNvGraphicFramePr>
          <p:nvPr/>
        </p:nvGraphicFramePr>
        <p:xfrm>
          <a:off x="1462088" y="3608388"/>
          <a:ext cx="2243137" cy="631825"/>
        </p:xfrm>
        <a:graphic>
          <a:graphicData uri="http://schemas.openxmlformats.org/presentationml/2006/ole">
            <p:oleObj spid="_x0000_s192568" name="Równanie" r:id="rId6" imgW="1409088" imgH="393529" progId="Equation.3">
              <p:embed/>
            </p:oleObj>
          </a:graphicData>
        </a:graphic>
      </p:graphicFrame>
      <p:graphicFrame>
        <p:nvGraphicFramePr>
          <p:cNvPr id="192519" name="Object 7"/>
          <p:cNvGraphicFramePr>
            <a:graphicFrameLocks noChangeAspect="1"/>
          </p:cNvGraphicFramePr>
          <p:nvPr/>
        </p:nvGraphicFramePr>
        <p:xfrm>
          <a:off x="1295636" y="4761148"/>
          <a:ext cx="2771775" cy="828675"/>
        </p:xfrm>
        <a:graphic>
          <a:graphicData uri="http://schemas.openxmlformats.org/presentationml/2006/ole">
            <p:oleObj spid="_x0000_s192569" name="Równanie" r:id="rId7" imgW="1459866" imgH="431613" progId="Equation.3">
              <p:embed/>
            </p:oleObj>
          </a:graphicData>
        </a:graphic>
      </p:graphicFrame>
      <p:sp>
        <p:nvSpPr>
          <p:cNvPr id="18" name="Strzałka w dół 17"/>
          <p:cNvSpPr/>
          <p:nvPr/>
        </p:nvSpPr>
        <p:spPr>
          <a:xfrm>
            <a:off x="2519772" y="4221088"/>
            <a:ext cx="68407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zaokrąglony 18"/>
          <p:cNvSpPr/>
          <p:nvPr/>
        </p:nvSpPr>
        <p:spPr>
          <a:xfrm>
            <a:off x="1151620" y="4689140"/>
            <a:ext cx="3060340" cy="97210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620688"/>
            <a:ext cx="7236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Zestawienie „uporządkowanych” równań modelowych</a:t>
            </a: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467544" y="1196752"/>
          <a:ext cx="3759583" cy="639498"/>
        </p:xfrm>
        <a:graphic>
          <a:graphicData uri="http://schemas.openxmlformats.org/presentationml/2006/ole">
            <p:oleObj spid="_x0000_s193602" name="Równanie" r:id="rId3" imgW="2324100" imgH="393700" progId="Equation.3">
              <p:embed/>
            </p:oleObj>
          </a:graphicData>
        </a:graphic>
      </p:graphicFrame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359532" y="2096852"/>
          <a:ext cx="3810508" cy="673993"/>
        </p:xfrm>
        <a:graphic>
          <a:graphicData uri="http://schemas.openxmlformats.org/presentationml/2006/ole">
            <p:oleObj spid="_x0000_s193603" name="Równanie" r:id="rId4" imgW="2235200" imgH="393700" progId="Equation.3">
              <p:embed/>
            </p:oleObj>
          </a:graphicData>
        </a:graphic>
      </p:graphicFrame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395536" y="2960948"/>
          <a:ext cx="4427785" cy="728658"/>
        </p:xfrm>
        <a:graphic>
          <a:graphicData uri="http://schemas.openxmlformats.org/presentationml/2006/ole">
            <p:oleObj spid="_x0000_s193604" name="Równanie" r:id="rId5" imgW="2654300" imgH="431800" progId="Equation.3">
              <p:embed/>
            </p:oleObj>
          </a:graphicData>
        </a:graphic>
      </p:graphicFrame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431540" y="3933056"/>
          <a:ext cx="2408543" cy="720080"/>
        </p:xfrm>
        <a:graphic>
          <a:graphicData uri="http://schemas.openxmlformats.org/presentationml/2006/ole">
            <p:oleObj spid="_x0000_s193605" name="Równanie" r:id="rId6" imgW="1459866" imgH="431613" progId="Equation.3">
              <p:embed/>
            </p:oleObj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/>
        </p:nvGraphicFramePr>
        <p:xfrm>
          <a:off x="5715008" y="3786190"/>
          <a:ext cx="1646237" cy="817563"/>
        </p:xfrm>
        <a:graphic>
          <a:graphicData uri="http://schemas.openxmlformats.org/presentationml/2006/ole">
            <p:oleObj spid="_x0000_s193606" name="Równanie" r:id="rId7" imgW="927100" imgH="457200" progId="Equation.3">
              <p:embed/>
            </p:oleObj>
          </a:graphicData>
        </a:graphic>
      </p:graphicFrame>
      <p:graphicFrame>
        <p:nvGraphicFramePr>
          <p:cNvPr id="193551" name="Object 15"/>
          <p:cNvGraphicFramePr>
            <a:graphicFrameLocks noChangeAspect="1"/>
          </p:cNvGraphicFramePr>
          <p:nvPr/>
        </p:nvGraphicFramePr>
        <p:xfrm>
          <a:off x="7000892" y="4857760"/>
          <a:ext cx="1601787" cy="817562"/>
        </p:xfrm>
        <a:graphic>
          <a:graphicData uri="http://schemas.openxmlformats.org/presentationml/2006/ole">
            <p:oleObj spid="_x0000_s193607" name="Równanie" r:id="rId8" imgW="901700" imgH="457200" progId="Equation.3">
              <p:embed/>
            </p:oleObj>
          </a:graphicData>
        </a:graphic>
      </p:graphicFrame>
      <p:graphicFrame>
        <p:nvGraphicFramePr>
          <p:cNvPr id="193552" name="Object 16"/>
          <p:cNvGraphicFramePr>
            <a:graphicFrameLocks noChangeAspect="1"/>
          </p:cNvGraphicFramePr>
          <p:nvPr/>
        </p:nvGraphicFramePr>
        <p:xfrm>
          <a:off x="7000892" y="5699755"/>
          <a:ext cx="1785950" cy="402073"/>
        </p:xfrm>
        <a:graphic>
          <a:graphicData uri="http://schemas.openxmlformats.org/presentationml/2006/ole">
            <p:oleObj spid="_x0000_s193608" name="Równanie" r:id="rId9" imgW="1129810" imgH="25389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620688"/>
            <a:ext cx="7236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Zestawienie „uporządkowanych” równań modelowych</a:t>
            </a: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9425" y="1196975"/>
          <a:ext cx="4703763" cy="639763"/>
        </p:xfrm>
        <a:graphic>
          <a:graphicData uri="http://schemas.openxmlformats.org/presentationml/2006/ole">
            <p:oleObj spid="_x0000_s197674" name="Równanie" r:id="rId3" imgW="2908300" imgH="39370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8150" y="2097088"/>
          <a:ext cx="4979988" cy="673100"/>
        </p:xfrm>
        <a:graphic>
          <a:graphicData uri="http://schemas.openxmlformats.org/presentationml/2006/ole">
            <p:oleObj spid="_x0000_s197675" name="Równanie" r:id="rId4" imgW="2921000" imgH="3937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8938" y="3000375"/>
          <a:ext cx="6059487" cy="728663"/>
        </p:xfrm>
        <a:graphic>
          <a:graphicData uri="http://schemas.openxmlformats.org/presentationml/2006/ole">
            <p:oleObj spid="_x0000_s197676" name="Równanie" r:id="rId5" imgW="3632200" imgH="431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8596" y="3929066"/>
          <a:ext cx="4878387" cy="719137"/>
        </p:xfrm>
        <a:graphic>
          <a:graphicData uri="http://schemas.openxmlformats.org/presentationml/2006/ole">
            <p:oleObj spid="_x0000_s197677" name="Równanie" r:id="rId6" imgW="2959100" imgH="431800" progId="Equation.3">
              <p:embed/>
            </p:oleObj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6357950" y="5072074"/>
          <a:ext cx="1646237" cy="817563"/>
        </p:xfrm>
        <a:graphic>
          <a:graphicData uri="http://schemas.openxmlformats.org/presentationml/2006/ole">
            <p:oleObj spid="_x0000_s197678" name="Równanie" r:id="rId7" imgW="9271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ole tekstowe 2"/>
          <p:cNvSpPr txBox="1">
            <a:spLocks noChangeArrowheads="1"/>
          </p:cNvSpPr>
          <p:nvPr/>
        </p:nvSpPr>
        <p:spPr bwMode="auto">
          <a:xfrm>
            <a:off x="755650" y="415907"/>
            <a:ext cx="720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rgbClr val="003366"/>
                </a:solidFill>
              </a:rPr>
              <a:t>Działania upraszczające w modelowaniu fenomenologicznym </a:t>
            </a:r>
          </a:p>
        </p:txBody>
      </p:sp>
      <p:grpSp>
        <p:nvGrpSpPr>
          <p:cNvPr id="36867" name="Grupa 37"/>
          <p:cNvGrpSpPr>
            <a:grpSpLocks/>
          </p:cNvGrpSpPr>
          <p:nvPr/>
        </p:nvGrpSpPr>
        <p:grpSpPr bwMode="auto">
          <a:xfrm>
            <a:off x="395288" y="717528"/>
            <a:ext cx="7416800" cy="5616575"/>
            <a:chOff x="251520" y="764704"/>
            <a:chExt cx="7416824" cy="5616624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764704"/>
              <a:ext cx="6840760" cy="558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Prostokąt 3"/>
            <p:cNvSpPr/>
            <p:nvPr/>
          </p:nvSpPr>
          <p:spPr>
            <a:xfrm>
              <a:off x="4355220" y="909168"/>
              <a:ext cx="2520958" cy="503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4283783" y="2133141"/>
              <a:ext cx="2520958" cy="503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1043685" y="1485435"/>
              <a:ext cx="2520958" cy="503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1043685" y="2709409"/>
              <a:ext cx="2520958" cy="503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4283783" y="3933382"/>
              <a:ext cx="2520958" cy="503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1043685" y="3887344"/>
              <a:ext cx="2520958" cy="504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1043685" y="5085917"/>
              <a:ext cx="2520958" cy="503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4283783" y="5085917"/>
              <a:ext cx="2520958" cy="503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7" name="pole tekstowe 11"/>
            <p:cNvSpPr txBox="1">
              <a:spLocks noChangeArrowheads="1"/>
            </p:cNvSpPr>
            <p:nvPr/>
          </p:nvSpPr>
          <p:spPr bwMode="auto">
            <a:xfrm>
              <a:off x="1008000" y="1512000"/>
              <a:ext cx="25922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/>
                <a:t>Cząstkowe równania różniczkowe liniowe</a:t>
              </a:r>
            </a:p>
          </p:txBody>
        </p:sp>
        <p:sp>
          <p:nvSpPr>
            <p:cNvPr id="36878" name="pole tekstowe 12"/>
            <p:cNvSpPr txBox="1">
              <a:spLocks noChangeArrowheads="1"/>
            </p:cNvSpPr>
            <p:nvPr/>
          </p:nvSpPr>
          <p:spPr bwMode="auto">
            <a:xfrm>
              <a:off x="4283968" y="908720"/>
              <a:ext cx="25922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/>
                <a:t>Cząstkowe równania różniczkowe nieliniowe</a:t>
              </a:r>
            </a:p>
          </p:txBody>
        </p:sp>
        <p:sp>
          <p:nvSpPr>
            <p:cNvPr id="36879" name="pole tekstowe 13"/>
            <p:cNvSpPr txBox="1">
              <a:spLocks noChangeArrowheads="1"/>
            </p:cNvSpPr>
            <p:nvPr/>
          </p:nvSpPr>
          <p:spPr bwMode="auto">
            <a:xfrm>
              <a:off x="4283968" y="2132856"/>
              <a:ext cx="25922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/>
                <a:t>Zwyczajne równania różniczkowe nieliniowe, rzędu n</a:t>
              </a:r>
            </a:p>
          </p:txBody>
        </p:sp>
        <p:sp>
          <p:nvSpPr>
            <p:cNvPr id="36880" name="pole tekstowe 14"/>
            <p:cNvSpPr txBox="1">
              <a:spLocks noChangeArrowheads="1"/>
            </p:cNvSpPr>
            <p:nvPr/>
          </p:nvSpPr>
          <p:spPr bwMode="auto">
            <a:xfrm>
              <a:off x="971600" y="2708920"/>
              <a:ext cx="25922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/>
                <a:t>Zwyczajne równania różniczkowe liniowe, rzędu n</a:t>
              </a:r>
            </a:p>
          </p:txBody>
        </p:sp>
        <p:sp>
          <p:nvSpPr>
            <p:cNvPr id="36881" name="pole tekstowe 15"/>
            <p:cNvSpPr txBox="1">
              <a:spLocks noChangeArrowheads="1"/>
            </p:cNvSpPr>
            <p:nvPr/>
          </p:nvSpPr>
          <p:spPr bwMode="auto">
            <a:xfrm>
              <a:off x="971600" y="3933056"/>
              <a:ext cx="25922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/>
                <a:t>Zwyczajne równania różniczkowe liniowe, rzędu &lt; n</a:t>
              </a:r>
            </a:p>
          </p:txBody>
        </p:sp>
        <p:sp>
          <p:nvSpPr>
            <p:cNvPr id="36882" name="pole tekstowe 16"/>
            <p:cNvSpPr txBox="1">
              <a:spLocks noChangeArrowheads="1"/>
            </p:cNvSpPr>
            <p:nvPr/>
          </p:nvSpPr>
          <p:spPr bwMode="auto">
            <a:xfrm>
              <a:off x="4283968" y="3933056"/>
              <a:ext cx="25922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/>
                <a:t>Zwyczajne równania różniczkowe nieliniowe, rzędu &lt; n</a:t>
              </a:r>
            </a:p>
          </p:txBody>
        </p:sp>
        <p:sp>
          <p:nvSpPr>
            <p:cNvPr id="36883" name="pole tekstowe 17"/>
            <p:cNvSpPr txBox="1">
              <a:spLocks noChangeArrowheads="1"/>
            </p:cNvSpPr>
            <p:nvPr/>
          </p:nvSpPr>
          <p:spPr bwMode="auto">
            <a:xfrm>
              <a:off x="971600" y="5085184"/>
              <a:ext cx="25922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/>
                <a:t>Równania algebraiczne</a:t>
              </a:r>
            </a:p>
            <a:p>
              <a:pPr algn="ctr"/>
              <a:r>
                <a:rPr lang="pl-PL" sz="1200"/>
                <a:t>liniowe</a:t>
              </a:r>
            </a:p>
          </p:txBody>
        </p:sp>
        <p:sp>
          <p:nvSpPr>
            <p:cNvPr id="36884" name="pole tekstowe 18"/>
            <p:cNvSpPr txBox="1">
              <a:spLocks noChangeArrowheads="1"/>
            </p:cNvSpPr>
            <p:nvPr/>
          </p:nvSpPr>
          <p:spPr bwMode="auto">
            <a:xfrm>
              <a:off x="4283968" y="5085184"/>
              <a:ext cx="25922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/>
                <a:t>Równania algebraiczne</a:t>
              </a:r>
            </a:p>
            <a:p>
              <a:pPr algn="ctr"/>
              <a:r>
                <a:rPr lang="pl-PL" sz="1200"/>
                <a:t>nieliniowe</a:t>
              </a: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3491617" y="1196508"/>
              <a:ext cx="576265" cy="144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3474155" y="2420481"/>
              <a:ext cx="576264" cy="144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2988379" y="1125070"/>
              <a:ext cx="1150941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spc="100" dirty="0"/>
                <a:t>Linearyzacja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2915354" y="2349043"/>
              <a:ext cx="1152529" cy="2460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spc="100" dirty="0"/>
                <a:t>Linearyzacja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972247" y="2204580"/>
              <a:ext cx="1223966" cy="360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972247" y="3428552"/>
              <a:ext cx="1223966" cy="360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972247" y="4581087"/>
              <a:ext cx="1223966" cy="360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5652212" y="1620374"/>
              <a:ext cx="1223966" cy="360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5652212" y="3357115"/>
              <a:ext cx="1223966" cy="360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5652212" y="4581087"/>
              <a:ext cx="1223966" cy="360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5723650" y="3357115"/>
              <a:ext cx="1152529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spc="100" dirty="0"/>
                <a:t>Redukcja rzędu </a:t>
              </a: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972247" y="3428552"/>
              <a:ext cx="1150941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spc="100" dirty="0"/>
                <a:t>Redukcja rzędu </a:t>
              </a:r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5652212" y="1556874"/>
              <a:ext cx="2016132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spc="100" dirty="0"/>
                <a:t>Aproksymacja równaniami o parametrach skupionych</a:t>
              </a:r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251520" y="2204580"/>
              <a:ext cx="2016132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spc="100" dirty="0"/>
                <a:t>Aproksymacja równaniami o parametrach skupionych</a:t>
              </a:r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5652212" y="4581087"/>
              <a:ext cx="2016132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spc="100" dirty="0"/>
                <a:t>Przyrównanie pochodnych do zera</a:t>
              </a: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251520" y="4581087"/>
              <a:ext cx="2016132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00" spc="100" dirty="0"/>
                <a:t>Przyrównanie pochodnych do zera</a:t>
              </a: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1619949" y="6093988"/>
              <a:ext cx="2879734" cy="287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02" name="pole tekstowe 36"/>
            <p:cNvSpPr txBox="1">
              <a:spLocks noChangeArrowheads="1"/>
            </p:cNvSpPr>
            <p:nvPr/>
          </p:nvSpPr>
          <p:spPr bwMode="auto">
            <a:xfrm>
              <a:off x="1475656" y="6104329"/>
              <a:ext cx="28803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/>
                <a:t>Punkty wejścia procesu modelowania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587851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pole tekstowe 3"/>
          <p:cNvSpPr txBox="1">
            <a:spLocks noChangeArrowheads="1"/>
          </p:cNvSpPr>
          <p:nvPr/>
        </p:nvSpPr>
        <p:spPr bwMode="auto">
          <a:xfrm>
            <a:off x="5703888" y="508000"/>
            <a:ext cx="2628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Schemat </a:t>
            </a:r>
            <a:r>
              <a:rPr lang="pl-PL" dirty="0" smtClean="0">
                <a:solidFill>
                  <a:srgbClr val="003366"/>
                </a:solidFill>
              </a:rPr>
              <a:t>analogowy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3786182" y="714356"/>
            <a:ext cx="1143008" cy="107157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786182" y="2214554"/>
            <a:ext cx="1143008" cy="107157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4071934" y="3643314"/>
            <a:ext cx="1143008" cy="107157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4143372" y="5286388"/>
            <a:ext cx="1214446" cy="107157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87524" y="1327144"/>
            <a:ext cx="7236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Modele w przestrzeni stanu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4" name="pole tekstowe 8"/>
          <p:cNvSpPr txBox="1">
            <a:spLocks noChangeArrowheads="1"/>
          </p:cNvSpPr>
          <p:nvPr/>
        </p:nvSpPr>
        <p:spPr bwMode="auto">
          <a:xfrm>
            <a:off x="500034" y="1612896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Zmienne: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214414" y="2470152"/>
          <a:ext cx="1284287" cy="1316037"/>
        </p:xfrm>
        <a:graphic>
          <a:graphicData uri="http://schemas.openxmlformats.org/presentationml/2006/ole">
            <p:oleObj spid="_x0000_s201794" name="Równanie" r:id="rId3" imgW="723586" imgH="736280" progId="Equation.3">
              <p:embed/>
            </p:oleObj>
          </a:graphicData>
        </a:graphic>
      </p:graphicFrame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857224" y="2041524"/>
            <a:ext cx="221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wejścia (ogólnie)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7" name="pole tekstowe 8"/>
          <p:cNvSpPr txBox="1">
            <a:spLocks noChangeArrowheads="1"/>
          </p:cNvSpPr>
          <p:nvPr/>
        </p:nvSpPr>
        <p:spPr bwMode="auto">
          <a:xfrm>
            <a:off x="3286116" y="2041524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stanu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3225800" y="2492384"/>
          <a:ext cx="1262063" cy="1271588"/>
        </p:xfrm>
        <a:graphic>
          <a:graphicData uri="http://schemas.openxmlformats.org/presentationml/2006/ole">
            <p:oleObj spid="_x0000_s201795" name="Równanie" r:id="rId4" imgW="710891" imgH="710891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500694" y="2439999"/>
          <a:ext cx="1284287" cy="1316037"/>
        </p:xfrm>
        <a:graphic>
          <a:graphicData uri="http://schemas.openxmlformats.org/presentationml/2006/ole">
            <p:oleObj spid="_x0000_s201796" name="Równanie" r:id="rId5" imgW="723586" imgH="736280" progId="Equation.3">
              <p:embed/>
            </p:oleObj>
          </a:graphicData>
        </a:graphic>
      </p:graphicFrame>
      <p:sp>
        <p:nvSpPr>
          <p:cNvPr id="10" name="pole tekstowe 8"/>
          <p:cNvSpPr txBox="1">
            <a:spLocks noChangeArrowheads="1"/>
          </p:cNvSpPr>
          <p:nvPr/>
        </p:nvSpPr>
        <p:spPr bwMode="auto">
          <a:xfrm>
            <a:off x="5143504" y="2011371"/>
            <a:ext cx="221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wyjścia (ogólnie)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66725" y="4256103"/>
          <a:ext cx="1350963" cy="1316037"/>
        </p:xfrm>
        <a:graphic>
          <a:graphicData uri="http://schemas.openxmlformats.org/presentationml/2006/ole">
            <p:oleObj spid="_x0000_s201797" name="Równanie" r:id="rId6" imgW="762000" imgH="736600" progId="Equation.3">
              <p:embed/>
            </p:oleObj>
          </a:graphicData>
        </a:graphic>
      </p:graphicFrame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71406" y="3827474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wejścia: sterowania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763838" y="4256103"/>
          <a:ext cx="1328737" cy="1316037"/>
        </p:xfrm>
        <a:graphic>
          <a:graphicData uri="http://schemas.openxmlformats.org/presentationml/2006/ole">
            <p:oleObj spid="_x0000_s201798" name="Równanie" r:id="rId7" imgW="749300" imgH="736600" progId="Equation.3">
              <p:embed/>
            </p:oleObj>
          </a:graphicData>
        </a:graphic>
      </p:graphicFrame>
      <p:sp>
        <p:nvSpPr>
          <p:cNvPr id="14" name="pole tekstowe 8"/>
          <p:cNvSpPr txBox="1">
            <a:spLocks noChangeArrowheads="1"/>
          </p:cNvSpPr>
          <p:nvPr/>
        </p:nvSpPr>
        <p:spPr bwMode="auto">
          <a:xfrm>
            <a:off x="2357422" y="3827474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wejścia: zakłócenia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4929215" y="4256103"/>
          <a:ext cx="1284288" cy="1316037"/>
        </p:xfrm>
        <a:graphic>
          <a:graphicData uri="http://schemas.openxmlformats.org/presentationml/2006/ole">
            <p:oleObj spid="_x0000_s201799" name="Równanie" r:id="rId8" imgW="723586" imgH="736280" progId="Equation.3">
              <p:embed/>
            </p:oleObj>
          </a:graphicData>
        </a:graphic>
      </p:graphicFrame>
      <p:sp>
        <p:nvSpPr>
          <p:cNvPr id="16" name="pole tekstowe 8"/>
          <p:cNvSpPr txBox="1">
            <a:spLocks noChangeArrowheads="1"/>
          </p:cNvSpPr>
          <p:nvPr/>
        </p:nvSpPr>
        <p:spPr bwMode="auto">
          <a:xfrm>
            <a:off x="4500562" y="3827473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wyjścia: sterowane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6983413" y="4256103"/>
          <a:ext cx="1397000" cy="1316037"/>
        </p:xfrm>
        <a:graphic>
          <a:graphicData uri="http://schemas.openxmlformats.org/presentationml/2006/ole">
            <p:oleObj spid="_x0000_s201800" name="Równanie" r:id="rId9" imgW="787400" imgH="736600" progId="Equation.3">
              <p:embed/>
            </p:oleObj>
          </a:graphicData>
        </a:graphic>
      </p:graphicFrame>
      <p:sp>
        <p:nvSpPr>
          <p:cNvPr id="18" name="pole tekstowe 8"/>
          <p:cNvSpPr txBox="1">
            <a:spLocks noChangeArrowheads="1"/>
          </p:cNvSpPr>
          <p:nvPr/>
        </p:nvSpPr>
        <p:spPr bwMode="auto">
          <a:xfrm>
            <a:off x="6610361" y="3827474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wyjścia: mierzone</a:t>
            </a:r>
            <a:endParaRPr lang="pl-PL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642910" y="3586169"/>
            <a:ext cx="7236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Ogólna postać – liniowy, stacjonarny</a:t>
            </a: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857356" y="4086235"/>
          <a:ext cx="2208213" cy="771525"/>
        </p:xfrm>
        <a:graphic>
          <a:graphicData uri="http://schemas.openxmlformats.org/presentationml/2006/ole">
            <p:oleObj spid="_x0000_s202762" name="Równanie" r:id="rId3" imgW="1244600" imgH="431800" progId="Equation.3">
              <p:embed/>
            </p:oleObj>
          </a:graphicData>
        </a:graphic>
      </p:graphicFrame>
      <p:sp>
        <p:nvSpPr>
          <p:cNvPr id="4" name="pole tekstowe 8"/>
          <p:cNvSpPr txBox="1">
            <a:spLocks noChangeArrowheads="1"/>
          </p:cNvSpPr>
          <p:nvPr/>
        </p:nvSpPr>
        <p:spPr bwMode="auto">
          <a:xfrm>
            <a:off x="4429124" y="4014797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równanie stanu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5" name="pole tekstowe 8"/>
          <p:cNvSpPr txBox="1">
            <a:spLocks noChangeArrowheads="1"/>
          </p:cNvSpPr>
          <p:nvPr/>
        </p:nvSpPr>
        <p:spPr bwMode="auto">
          <a:xfrm>
            <a:off x="4500562" y="4443425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równanie wyjścia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785786" y="1500174"/>
            <a:ext cx="7236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Ogólna postać – nieliniowy, niestacjonarny</a:t>
            </a: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000232" y="2000240"/>
          <a:ext cx="2208213" cy="771525"/>
        </p:xfrm>
        <a:graphic>
          <a:graphicData uri="http://schemas.openxmlformats.org/presentationml/2006/ole">
            <p:oleObj spid="_x0000_s202763" name="Równanie" r:id="rId4" imgW="1244600" imgH="431800" progId="Equation.3">
              <p:embed/>
            </p:oleObj>
          </a:graphicData>
        </a:graphic>
      </p:graphicFrame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4572000" y="1928802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równanie stanu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4643438" y="2357430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- równanie wyjścia</a:t>
            </a:r>
            <a:endParaRPr lang="pl-PL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ole tekstowe 1"/>
          <p:cNvSpPr txBox="1">
            <a:spLocks noChangeArrowheads="1"/>
          </p:cNvSpPr>
          <p:nvPr/>
        </p:nvSpPr>
        <p:spPr bwMode="auto">
          <a:xfrm>
            <a:off x="300038" y="508000"/>
            <a:ext cx="505778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Zmienne </a:t>
            </a:r>
            <a:r>
              <a:rPr lang="pl-PL" dirty="0" smtClean="0">
                <a:solidFill>
                  <a:srgbClr val="003366"/>
                </a:solidFill>
              </a:rPr>
              <a:t>modelu w przestrzeni stanu: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4100" name="pole tekstowe 2"/>
          <p:cNvSpPr txBox="1">
            <a:spLocks noChangeArrowheads="1"/>
          </p:cNvSpPr>
          <p:nvPr/>
        </p:nvSpPr>
        <p:spPr bwMode="auto">
          <a:xfrm>
            <a:off x="373063" y="909638"/>
            <a:ext cx="8361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- Naturalny wybór zmiennych stanu – wyjścia integratorów</a:t>
            </a:r>
          </a:p>
        </p:txBody>
      </p:sp>
      <p:sp>
        <p:nvSpPr>
          <p:cNvPr id="4101" name="pole tekstowe 3"/>
          <p:cNvSpPr txBox="1">
            <a:spLocks noChangeArrowheads="1"/>
          </p:cNvSpPr>
          <p:nvPr/>
        </p:nvSpPr>
        <p:spPr bwMode="auto">
          <a:xfrm>
            <a:off x="373063" y="1395413"/>
            <a:ext cx="8361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- Zakłócenia – pole powierzchni otworu zaworu wypływowego ze zbiornika R, temperatury wody </a:t>
            </a:r>
            <a:r>
              <a:rPr lang="pl-PL" dirty="0" smtClean="0">
                <a:solidFill>
                  <a:srgbClr val="003366"/>
                </a:solidFill>
              </a:rPr>
              <a:t>dopływającej do zbiornika L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4102" name="pole tekstowe 5"/>
          <p:cNvSpPr txBox="1">
            <a:spLocks noChangeArrowheads="1"/>
          </p:cNvSpPr>
          <p:nvPr/>
        </p:nvSpPr>
        <p:spPr bwMode="auto">
          <a:xfrm>
            <a:off x="373063" y="2078038"/>
            <a:ext cx="8361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- Sterowania – napięcia siłowników zaworów dopływów do zbiornika </a:t>
            </a:r>
            <a:r>
              <a:rPr lang="pl-PL" dirty="0" smtClean="0">
                <a:solidFill>
                  <a:srgbClr val="003366"/>
                </a:solidFill>
              </a:rPr>
              <a:t>L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4104" name="pole tekstowe 7"/>
          <p:cNvSpPr txBox="1">
            <a:spLocks noChangeArrowheads="1"/>
          </p:cNvSpPr>
          <p:nvPr/>
        </p:nvSpPr>
        <p:spPr bwMode="auto">
          <a:xfrm>
            <a:off x="2017724" y="4306899"/>
            <a:ext cx="262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Zmienne stanu:</a:t>
            </a:r>
          </a:p>
        </p:txBody>
      </p:sp>
      <p:sp>
        <p:nvSpPr>
          <p:cNvPr id="4105" name="pole tekstowe 8"/>
          <p:cNvSpPr txBox="1">
            <a:spLocks noChangeArrowheads="1"/>
          </p:cNvSpPr>
          <p:nvPr/>
        </p:nvSpPr>
        <p:spPr bwMode="auto">
          <a:xfrm>
            <a:off x="142844" y="2643182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Zmienne </a:t>
            </a:r>
            <a:r>
              <a:rPr lang="pl-PL" dirty="0" smtClean="0">
                <a:solidFill>
                  <a:srgbClr val="003366"/>
                </a:solidFill>
              </a:rPr>
              <a:t>wejścia – sterowania: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4107" name="pole tekstowe 10"/>
          <p:cNvSpPr txBox="1">
            <a:spLocks noChangeArrowheads="1"/>
          </p:cNvSpPr>
          <p:nvPr/>
        </p:nvSpPr>
        <p:spPr bwMode="auto">
          <a:xfrm>
            <a:off x="3500430" y="2643182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Zmienne </a:t>
            </a:r>
            <a:r>
              <a:rPr lang="pl-PL" dirty="0" smtClean="0">
                <a:solidFill>
                  <a:srgbClr val="003366"/>
                </a:solidFill>
              </a:rPr>
              <a:t>wejścia -  zakłócenia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4109" name="pole tekstowe 12"/>
          <p:cNvSpPr txBox="1">
            <a:spLocks noChangeArrowheads="1"/>
          </p:cNvSpPr>
          <p:nvPr/>
        </p:nvSpPr>
        <p:spPr bwMode="auto">
          <a:xfrm>
            <a:off x="5429256" y="4429132"/>
            <a:ext cx="262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Zmienne wyjścia: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5264150" y="5000625"/>
          <a:ext cx="2236788" cy="895350"/>
        </p:xfrm>
        <a:graphic>
          <a:graphicData uri="http://schemas.openxmlformats.org/presentationml/2006/ole">
            <p:oleObj spid="_x0000_s4132" name="Równanie" r:id="rId3" imgW="1206500" imgH="482600" progId="Equation.3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857356" y="4714884"/>
          <a:ext cx="2119312" cy="1679575"/>
        </p:xfrm>
        <a:graphic>
          <a:graphicData uri="http://schemas.openxmlformats.org/presentationml/2006/ole">
            <p:oleObj spid="_x0000_s4133" name="Równanie" r:id="rId4" imgW="1193800" imgH="939800" progId="Equation.3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142976" y="3143248"/>
          <a:ext cx="1262063" cy="862013"/>
        </p:xfrm>
        <a:graphic>
          <a:graphicData uri="http://schemas.openxmlformats.org/presentationml/2006/ole">
            <p:oleObj spid="_x0000_s4134" name="Równanie" r:id="rId5" imgW="710891" imgH="482391" progId="Equation.3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4000496" y="3000372"/>
          <a:ext cx="2090737" cy="1309687"/>
        </p:xfrm>
        <a:graphic>
          <a:graphicData uri="http://schemas.openxmlformats.org/presentationml/2006/ole">
            <p:oleObj spid="_x0000_s4135" name="Równanie" r:id="rId6" imgW="1129810" imgH="71089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571472" y="3714752"/>
          <a:ext cx="4479925" cy="719137"/>
        </p:xfrm>
        <a:graphic>
          <a:graphicData uri="http://schemas.openxmlformats.org/presentationml/2006/ole">
            <p:oleObj spid="_x0000_s203834" name="Równanie" r:id="rId3" imgW="2717800" imgH="431800" progId="Equation.3">
              <p:embed/>
            </p:oleObj>
          </a:graphicData>
        </a:graphic>
      </p:graphicFrame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500034" y="1000125"/>
          <a:ext cx="4292600" cy="639763"/>
        </p:xfrm>
        <a:graphic>
          <a:graphicData uri="http://schemas.openxmlformats.org/presentationml/2006/ole">
            <p:oleObj spid="_x0000_s203835" name="Równanie" r:id="rId4" imgW="2654300" imgH="393700" progId="Equation.3">
              <p:embed/>
            </p:oleObj>
          </a:graphicData>
        </a:graphic>
      </p:graphicFrame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500034" y="1900238"/>
          <a:ext cx="4375150" cy="673100"/>
        </p:xfrm>
        <a:graphic>
          <a:graphicData uri="http://schemas.openxmlformats.org/presentationml/2006/ole">
            <p:oleObj spid="_x0000_s203836" name="Równanie" r:id="rId5" imgW="2565400" imgH="393700" progId="Equation.3">
              <p:embed/>
            </p:oleObj>
          </a:graphicData>
        </a:graphic>
      </p:graphicFrame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495300" y="2803525"/>
          <a:ext cx="5846763" cy="728663"/>
        </p:xfrm>
        <a:graphic>
          <a:graphicData uri="http://schemas.openxmlformats.org/presentationml/2006/ole">
            <p:oleObj spid="_x0000_s203837" name="Równanie" r:id="rId6" imgW="3505200" imgH="431800" progId="Equation.3">
              <p:embed/>
            </p:oleObj>
          </a:graphicData>
        </a:graphic>
      </p:graphicFrame>
      <p:sp>
        <p:nvSpPr>
          <p:cNvPr id="6" name="pole tekstowe 1"/>
          <p:cNvSpPr txBox="1">
            <a:spLocks noChangeArrowheads="1"/>
          </p:cNvSpPr>
          <p:nvPr/>
        </p:nvSpPr>
        <p:spPr bwMode="auto">
          <a:xfrm>
            <a:off x="452438" y="471488"/>
            <a:ext cx="262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b="1" dirty="0">
                <a:solidFill>
                  <a:srgbClr val="003366"/>
                </a:solidFill>
              </a:rPr>
              <a:t>Równania stanu:</a:t>
            </a:r>
          </a:p>
        </p:txBody>
      </p:sp>
      <p:sp>
        <p:nvSpPr>
          <p:cNvPr id="11" name="pole tekstowe 8"/>
          <p:cNvSpPr txBox="1">
            <a:spLocks noChangeArrowheads="1"/>
          </p:cNvSpPr>
          <p:nvPr/>
        </p:nvSpPr>
        <p:spPr bwMode="auto">
          <a:xfrm>
            <a:off x="6215074" y="1571612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FontTx/>
              <a:buChar char="-"/>
            </a:pPr>
            <a:r>
              <a:rPr lang="pl-PL" dirty="0" smtClean="0">
                <a:solidFill>
                  <a:srgbClr val="003366"/>
                </a:solidFill>
              </a:rPr>
              <a:t>stacjonarne</a:t>
            </a:r>
          </a:p>
          <a:p>
            <a:pPr marL="174625" indent="-174625">
              <a:buFontTx/>
              <a:buChar char="-"/>
            </a:pPr>
            <a:r>
              <a:rPr lang="pl-PL" dirty="0" smtClean="0">
                <a:solidFill>
                  <a:srgbClr val="003366"/>
                </a:solidFill>
              </a:rPr>
              <a:t>nieliniowe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500034" y="4630748"/>
            <a:ext cx="262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b="1" dirty="0">
                <a:solidFill>
                  <a:srgbClr val="003366"/>
                </a:solidFill>
              </a:rPr>
              <a:t>Równania wyjścia:</a:t>
            </a:r>
          </a:p>
        </p:txBody>
      </p:sp>
      <p:graphicFrame>
        <p:nvGraphicFramePr>
          <p:cNvPr id="203782" name="Object 6"/>
          <p:cNvGraphicFramePr>
            <a:graphicFrameLocks noChangeAspect="1"/>
          </p:cNvGraphicFramePr>
          <p:nvPr/>
        </p:nvGraphicFramePr>
        <p:xfrm>
          <a:off x="615950" y="5214938"/>
          <a:ext cx="1555750" cy="817562"/>
        </p:xfrm>
        <a:graphic>
          <a:graphicData uri="http://schemas.openxmlformats.org/presentationml/2006/ole">
            <p:oleObj spid="_x0000_s203838" name="Równanie" r:id="rId7" imgW="876300" imgH="457200" progId="Equation.3">
              <p:embed/>
            </p:oleObj>
          </a:graphicData>
        </a:graphic>
      </p:graphicFrame>
      <p:sp>
        <p:nvSpPr>
          <p:cNvPr id="14" name="pole tekstowe 8"/>
          <p:cNvSpPr txBox="1">
            <a:spLocks noChangeArrowheads="1"/>
          </p:cNvSpPr>
          <p:nvPr/>
        </p:nvSpPr>
        <p:spPr bwMode="auto">
          <a:xfrm>
            <a:off x="2571736" y="5286388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FontTx/>
              <a:buChar char="-"/>
            </a:pPr>
            <a:r>
              <a:rPr lang="pl-PL" dirty="0" smtClean="0">
                <a:solidFill>
                  <a:srgbClr val="003366"/>
                </a:solidFill>
              </a:rPr>
              <a:t>stacjonarne</a:t>
            </a:r>
          </a:p>
          <a:p>
            <a:pPr marL="174625" indent="-174625">
              <a:buFontTx/>
              <a:buChar char="-"/>
            </a:pPr>
            <a:r>
              <a:rPr lang="pl-PL" dirty="0" smtClean="0">
                <a:solidFill>
                  <a:srgbClr val="003366"/>
                </a:solidFill>
              </a:rPr>
              <a:t>liniowe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203783" name="Object 7"/>
          <p:cNvGraphicFramePr>
            <a:graphicFrameLocks noChangeAspect="1"/>
          </p:cNvGraphicFramePr>
          <p:nvPr/>
        </p:nvGraphicFramePr>
        <p:xfrm>
          <a:off x="4214810" y="5500702"/>
          <a:ext cx="2276475" cy="862012"/>
        </p:xfrm>
        <a:graphic>
          <a:graphicData uri="http://schemas.openxmlformats.org/presentationml/2006/ole">
            <p:oleObj spid="_x0000_s203839" name="Równanie" r:id="rId8" imgW="1282700" imgH="482600" progId="Equation.3">
              <p:embed/>
            </p:oleObj>
          </a:graphicData>
        </a:graphic>
      </p:graphicFrame>
      <p:graphicFrame>
        <p:nvGraphicFramePr>
          <p:cNvPr id="203784" name="Object 8"/>
          <p:cNvGraphicFramePr>
            <a:graphicFrameLocks noChangeAspect="1"/>
          </p:cNvGraphicFramePr>
          <p:nvPr/>
        </p:nvGraphicFramePr>
        <p:xfrm>
          <a:off x="7045325" y="5572140"/>
          <a:ext cx="1330325" cy="817563"/>
        </p:xfrm>
        <a:graphic>
          <a:graphicData uri="http://schemas.openxmlformats.org/presentationml/2006/ole">
            <p:oleObj spid="_x0000_s203840" name="Równanie" r:id="rId9" imgW="749300" imgH="457200" progId="Equation.3">
              <p:embed/>
            </p:oleObj>
          </a:graphicData>
        </a:graphic>
      </p:graphicFrame>
      <p:sp>
        <p:nvSpPr>
          <p:cNvPr id="17" name="Elipsa 16"/>
          <p:cNvSpPr/>
          <p:nvPr/>
        </p:nvSpPr>
        <p:spPr>
          <a:xfrm>
            <a:off x="3428992" y="928670"/>
            <a:ext cx="1500198" cy="7858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857356" y="1857364"/>
            <a:ext cx="1428760" cy="7858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4143372" y="1857364"/>
            <a:ext cx="857256" cy="7858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643306" y="1857364"/>
            <a:ext cx="1357322" cy="7858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2285984" y="2714620"/>
            <a:ext cx="1857388" cy="7858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4500562" y="2714620"/>
            <a:ext cx="1714512" cy="7858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1500166" y="3714752"/>
            <a:ext cx="714380" cy="7858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2428860" y="3643314"/>
            <a:ext cx="1357322" cy="7858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1500166" y="3643314"/>
            <a:ext cx="3786214" cy="10001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pole tekstowe 2"/>
          <p:cNvSpPr txBox="1">
            <a:spLocks noChangeArrowheads="1"/>
          </p:cNvSpPr>
          <p:nvPr/>
        </p:nvSpPr>
        <p:spPr bwMode="auto">
          <a:xfrm>
            <a:off x="452438" y="471488"/>
            <a:ext cx="342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Równanie </a:t>
            </a:r>
            <a:r>
              <a:rPr lang="pl-PL" dirty="0">
                <a:solidFill>
                  <a:srgbClr val="003366"/>
                </a:solidFill>
              </a:rPr>
              <a:t>stanu nieliniowe:</a:t>
            </a:r>
          </a:p>
        </p:txBody>
      </p:sp>
      <p:sp>
        <p:nvSpPr>
          <p:cNvPr id="46084" name="pole tekstowe 3"/>
          <p:cNvSpPr txBox="1">
            <a:spLocks noChangeArrowheads="1"/>
          </p:cNvSpPr>
          <p:nvPr/>
        </p:nvSpPr>
        <p:spPr bwMode="auto">
          <a:xfrm>
            <a:off x="785786" y="1643050"/>
            <a:ext cx="778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>
                <a:solidFill>
                  <a:srgbClr val="003366"/>
                </a:solidFill>
              </a:rPr>
              <a:t>Linearyzacja w otoczeniu </a:t>
            </a:r>
            <a:r>
              <a:rPr lang="pl-PL" b="1" dirty="0" smtClean="0">
                <a:solidFill>
                  <a:srgbClr val="003366"/>
                </a:solidFill>
              </a:rPr>
              <a:t>trajektorii nominalnej stałowartościowej</a:t>
            </a:r>
          </a:p>
          <a:p>
            <a:pPr marL="174625" indent="-174625" algn="ctr"/>
            <a:r>
              <a:rPr lang="pl-PL" b="1" dirty="0" smtClean="0">
                <a:solidFill>
                  <a:srgbClr val="003366"/>
                </a:solidFill>
              </a:rPr>
              <a:t>- stacjonarnego punktu pracy 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46086" name="pole tekstowe 5"/>
          <p:cNvSpPr txBox="1">
            <a:spLocks noChangeArrowheads="1"/>
          </p:cNvSpPr>
          <p:nvPr/>
        </p:nvSpPr>
        <p:spPr bwMode="auto">
          <a:xfrm>
            <a:off x="428596" y="3571876"/>
            <a:ext cx="653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Dla naszego </a:t>
            </a:r>
            <a:r>
              <a:rPr lang="pl-PL" dirty="0" smtClean="0">
                <a:solidFill>
                  <a:srgbClr val="003366"/>
                </a:solidFill>
              </a:rPr>
              <a:t>przykładu stałowartościowe trajektorie: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99681" name="Object 1"/>
          <p:cNvGraphicFramePr>
            <a:graphicFrameLocks noChangeAspect="1"/>
          </p:cNvGraphicFramePr>
          <p:nvPr/>
        </p:nvGraphicFramePr>
        <p:xfrm>
          <a:off x="2714612" y="1000108"/>
          <a:ext cx="2522537" cy="385763"/>
        </p:xfrm>
        <a:graphic>
          <a:graphicData uri="http://schemas.openxmlformats.org/presentationml/2006/ole">
            <p:oleObj spid="_x0000_s199721" name="Równanie" r:id="rId3" imgW="1422400" imgH="215900" progId="Equation.3">
              <p:embed/>
            </p:oleObj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214282" y="2357430"/>
            <a:ext cx="865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Dodatek A:  </a:t>
            </a:r>
            <a:r>
              <a:rPr lang="pl-PL" sz="2000" b="1" dirty="0" smtClean="0">
                <a:solidFill>
                  <a:srgbClr val="996600"/>
                </a:solidFill>
              </a:rPr>
              <a:t>Metodyka linearyzacji w otoczeniu trajektorii nominalnej stałowartościowej (repetytorium  </a:t>
            </a:r>
            <a:r>
              <a:rPr lang="pl-PL" sz="2000" b="1" dirty="0" err="1" smtClean="0">
                <a:solidFill>
                  <a:srgbClr val="996600"/>
                </a:solidFill>
              </a:rPr>
              <a:t>MiPI</a:t>
            </a:r>
            <a:r>
              <a:rPr lang="pl-PL" sz="2000" b="1" dirty="0" smtClean="0">
                <a:solidFill>
                  <a:srgbClr val="996600"/>
                </a:solidFill>
              </a:rPr>
              <a:t>)</a:t>
            </a:r>
            <a:endParaRPr lang="pl-PL" sz="2000" b="1" dirty="0" smtClean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142844" y="3143248"/>
            <a:ext cx="8786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I. Wyznaczenie / wskazanie trajektorii nominalnej stałowartościowej</a:t>
            </a: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428596" y="4357694"/>
          <a:ext cx="1443038" cy="862013"/>
        </p:xfrm>
        <a:graphic>
          <a:graphicData uri="http://schemas.openxmlformats.org/presentationml/2006/ole">
            <p:oleObj spid="_x0000_s199722" name="Równanie" r:id="rId4" imgW="812447" imgH="482391" progId="Equation.3">
              <p:embed/>
            </p:oleObj>
          </a:graphicData>
        </a:graphic>
      </p:graphicFrame>
      <p:graphicFrame>
        <p:nvGraphicFramePr>
          <p:cNvPr id="199683" name="Object 3"/>
          <p:cNvGraphicFramePr>
            <a:graphicFrameLocks noChangeAspect="1"/>
          </p:cNvGraphicFramePr>
          <p:nvPr/>
        </p:nvGraphicFramePr>
        <p:xfrm>
          <a:off x="2285984" y="4143380"/>
          <a:ext cx="1455738" cy="1309688"/>
        </p:xfrm>
        <a:graphic>
          <a:graphicData uri="http://schemas.openxmlformats.org/presentationml/2006/ole">
            <p:oleObj spid="_x0000_s199723" name="Równanie" r:id="rId5" imgW="787400" imgH="711200" progId="Equation.3">
              <p:embed/>
            </p:oleObj>
          </a:graphicData>
        </a:graphic>
      </p:graphicFrame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4286248" y="3929066"/>
          <a:ext cx="1443037" cy="1679575"/>
        </p:xfrm>
        <a:graphic>
          <a:graphicData uri="http://schemas.openxmlformats.org/presentationml/2006/ole">
            <p:oleObj spid="_x0000_s199724" name="Równanie" r:id="rId6" imgW="812447" imgH="939392" progId="Equation.3">
              <p:embed/>
            </p:oleObj>
          </a:graphicData>
        </a:graphic>
      </p:graphicFrame>
      <p:sp>
        <p:nvSpPr>
          <p:cNvPr id="18" name="pole tekstowe 5"/>
          <p:cNvSpPr txBox="1">
            <a:spLocks noChangeArrowheads="1"/>
          </p:cNvSpPr>
          <p:nvPr/>
        </p:nvSpPr>
        <p:spPr bwMode="auto">
          <a:xfrm>
            <a:off x="428596" y="5429264"/>
            <a:ext cx="653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spełniające równanie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3143240" y="5857892"/>
          <a:ext cx="1801813" cy="407987"/>
        </p:xfrm>
        <a:graphic>
          <a:graphicData uri="http://schemas.openxmlformats.org/presentationml/2006/ole">
            <p:oleObj spid="_x0000_s199725" name="Równanie" r:id="rId7" imgW="1016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zaokrąglony 33"/>
          <p:cNvSpPr/>
          <p:nvPr/>
        </p:nvSpPr>
        <p:spPr>
          <a:xfrm>
            <a:off x="5643570" y="571480"/>
            <a:ext cx="3429024" cy="1857388"/>
          </a:xfrm>
          <a:prstGeom prst="roundRect">
            <a:avLst>
              <a:gd name="adj" fmla="val 691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571472" y="2241547"/>
          <a:ext cx="3200400" cy="385763"/>
        </p:xfrm>
        <a:graphic>
          <a:graphicData uri="http://schemas.openxmlformats.org/presentationml/2006/ole">
            <p:oleObj spid="_x0000_s204875" name="Równanie" r:id="rId3" imgW="1917700" imgH="228600" progId="Equation.3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98483" y="1617666"/>
          <a:ext cx="3054350" cy="455613"/>
        </p:xfrm>
        <a:graphic>
          <a:graphicData uri="http://schemas.openxmlformats.org/presentationml/2006/ole">
            <p:oleObj spid="_x0000_s204876" name="Równanie" r:id="rId4" imgW="1790700" imgH="266700" progId="Equation.3">
              <p:embed/>
            </p:oleObj>
          </a:graphicData>
        </a:graphic>
      </p:graphicFrame>
      <p:sp>
        <p:nvSpPr>
          <p:cNvPr id="6" name="pole tekstowe 10"/>
          <p:cNvSpPr txBox="1">
            <a:spLocks noChangeArrowheads="1"/>
          </p:cNvSpPr>
          <p:nvPr/>
        </p:nvSpPr>
        <p:spPr bwMode="auto">
          <a:xfrm>
            <a:off x="285720" y="3500438"/>
            <a:ext cx="653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4 równania – 9 zmiennych !</a:t>
            </a:r>
          </a:p>
        </p:txBody>
      </p: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285720" y="571480"/>
            <a:ext cx="653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czyli 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93714" y="2770186"/>
          <a:ext cx="2406650" cy="444500"/>
        </p:xfrm>
        <a:graphic>
          <a:graphicData uri="http://schemas.openxmlformats.org/presentationml/2006/ole">
            <p:oleObj spid="_x0000_s204877" name="Równanie" r:id="rId5" imgW="1459866" imgH="266584" progId="Equation.3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71472" y="1046166"/>
          <a:ext cx="3059112" cy="433388"/>
        </p:xfrm>
        <a:graphic>
          <a:graphicData uri="http://schemas.openxmlformats.org/presentationml/2006/ole">
            <p:oleObj spid="_x0000_s204878" name="Równanie" r:id="rId6" imgW="1892300" imgH="266700" progId="Equation.3">
              <p:embed/>
            </p:oleObj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5643570" y="1928802"/>
          <a:ext cx="2824318" cy="453371"/>
        </p:xfrm>
        <a:graphic>
          <a:graphicData uri="http://schemas.openxmlformats.org/presentationml/2006/ole">
            <p:oleObj spid="_x0000_s204879" name="Równanie" r:id="rId7" imgW="2717800" imgH="431800" progId="Equation.3">
              <p:embed/>
            </p:oleObj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643570" y="642919"/>
          <a:ext cx="2396621" cy="357189"/>
        </p:xfrm>
        <a:graphic>
          <a:graphicData uri="http://schemas.openxmlformats.org/presentationml/2006/ole">
            <p:oleObj spid="_x0000_s204880" name="Równanie" r:id="rId8" imgW="2654300" imgH="393700" progId="Equation.3">
              <p:embed/>
            </p:oleObj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5643570" y="1071546"/>
          <a:ext cx="2786082" cy="428628"/>
        </p:xfrm>
        <a:graphic>
          <a:graphicData uri="http://schemas.openxmlformats.org/presentationml/2006/ole">
            <p:oleObj spid="_x0000_s204881" name="Równanie" r:id="rId9" imgW="2565400" imgH="393700" progId="Equation.3">
              <p:embed/>
            </p:oleObj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5643570" y="1500175"/>
          <a:ext cx="3439294" cy="428628"/>
        </p:xfrm>
        <a:graphic>
          <a:graphicData uri="http://schemas.openxmlformats.org/presentationml/2006/ole">
            <p:oleObj spid="_x0000_s204882" name="Równanie" r:id="rId10" imgW="3505200" imgH="431800" progId="Equation.3">
              <p:embed/>
            </p:oleObj>
          </a:graphicData>
        </a:graphic>
      </p:graphicFrame>
      <p:sp>
        <p:nvSpPr>
          <p:cNvPr id="35" name="pole tekstowe 10"/>
          <p:cNvSpPr txBox="1">
            <a:spLocks noChangeArrowheads="1"/>
          </p:cNvSpPr>
          <p:nvPr/>
        </p:nvSpPr>
        <p:spPr bwMode="auto">
          <a:xfrm>
            <a:off x="357158" y="4000504"/>
            <a:ext cx="653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Niech wartości parametrów będą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204811" name="Object 11"/>
          <p:cNvGraphicFramePr>
            <a:graphicFrameLocks noChangeAspect="1"/>
          </p:cNvGraphicFramePr>
          <p:nvPr/>
        </p:nvGraphicFramePr>
        <p:xfrm>
          <a:off x="4714876" y="3994171"/>
          <a:ext cx="2278063" cy="2435225"/>
        </p:xfrm>
        <a:graphic>
          <a:graphicData uri="http://schemas.openxmlformats.org/presentationml/2006/ole">
            <p:oleObj spid="_x0000_s204883" name="Równanie" r:id="rId11" imgW="1409700" imgH="149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pole tekstowe 1"/>
          <p:cNvSpPr txBox="1">
            <a:spLocks noChangeArrowheads="1"/>
          </p:cNvSpPr>
          <p:nvPr/>
        </p:nvSpPr>
        <p:spPr bwMode="auto">
          <a:xfrm>
            <a:off x="285720" y="1142984"/>
            <a:ext cx="854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Jeżeli przyjąć np. wartości zmiennych </a:t>
            </a:r>
            <a:r>
              <a:rPr lang="pl-PL" dirty="0" smtClean="0">
                <a:solidFill>
                  <a:srgbClr val="003366"/>
                </a:solidFill>
              </a:rPr>
              <a:t>wejściowych: sterowania </a:t>
            </a:r>
            <a:r>
              <a:rPr lang="pl-PL" dirty="0">
                <a:solidFill>
                  <a:srgbClr val="003366"/>
                </a:solidFill>
              </a:rPr>
              <a:t>i </a:t>
            </a:r>
            <a:r>
              <a:rPr lang="pl-PL" dirty="0" smtClean="0">
                <a:solidFill>
                  <a:srgbClr val="003366"/>
                </a:solidFill>
              </a:rPr>
              <a:t>zakłócenia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5127" name="pole tekstowe 3"/>
          <p:cNvSpPr txBox="1">
            <a:spLocks noChangeArrowheads="1"/>
          </p:cNvSpPr>
          <p:nvPr/>
        </p:nvSpPr>
        <p:spPr bwMode="auto">
          <a:xfrm>
            <a:off x="2271713" y="1598612"/>
            <a:ext cx="6535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Sterowania mogą zmieniać się w zakresie 0 – 10 V;</a:t>
            </a:r>
          </a:p>
          <a:p>
            <a:pPr marL="174625" indent="-174625"/>
            <a:r>
              <a:rPr lang="pl-PL" dirty="0">
                <a:solidFill>
                  <a:srgbClr val="003366"/>
                </a:solidFill>
              </a:rPr>
              <a:t>Przyjmijmy: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716338" y="1833562"/>
          <a:ext cx="1804987" cy="458788"/>
        </p:xfrm>
        <a:graphic>
          <a:graphicData uri="http://schemas.openxmlformats.org/presentationml/2006/ole">
            <p:oleObj spid="_x0000_s5178" name="Równanie" r:id="rId3" imgW="901309" imgH="228501" progId="Equation.3">
              <p:embed/>
            </p:oleObj>
          </a:graphicData>
        </a:graphic>
      </p:graphicFrame>
      <p:sp>
        <p:nvSpPr>
          <p:cNvPr id="5130" name="pole tekstowe 7"/>
          <p:cNvSpPr txBox="1">
            <a:spLocks noChangeArrowheads="1"/>
          </p:cNvSpPr>
          <p:nvPr/>
        </p:nvSpPr>
        <p:spPr bwMode="auto">
          <a:xfrm>
            <a:off x="211096" y="3106735"/>
            <a:ext cx="8215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Znajomość warunków prowadzenia procesu pozwala przyjąć: 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15" name="pole tekstowe 1"/>
          <p:cNvSpPr txBox="1">
            <a:spLocks noChangeArrowheads="1"/>
          </p:cNvSpPr>
          <p:nvPr/>
        </p:nvSpPr>
        <p:spPr bwMode="auto">
          <a:xfrm>
            <a:off x="285720" y="428604"/>
            <a:ext cx="8543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 smtClean="0">
                <a:solidFill>
                  <a:srgbClr val="003366"/>
                </a:solidFill>
              </a:rPr>
              <a:t>Należy przyjąć wartości pięciu zmiennych a wartości pozostałych czterech można wyznaczyć z posiadanych czterech równań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714348" y="1571612"/>
          <a:ext cx="1262063" cy="862013"/>
        </p:xfrm>
        <a:graphic>
          <a:graphicData uri="http://schemas.openxmlformats.org/presentationml/2006/ole">
            <p:oleObj spid="_x0000_s5179" name="Równanie" r:id="rId4" imgW="710891" imgH="482391" progId="Equation.3">
              <p:embed/>
            </p:oleObj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5357818" y="2214554"/>
          <a:ext cx="1958993" cy="813873"/>
        </p:xfrm>
        <a:graphic>
          <a:graphicData uri="http://schemas.openxmlformats.org/presentationml/2006/ole">
            <p:oleObj spid="_x0000_s5180" name="Równanie" r:id="rId5" imgW="1167893" imgH="482391" progId="Equation.3">
              <p:embed/>
            </p:oleObj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428596" y="3571876"/>
          <a:ext cx="2090738" cy="1309688"/>
        </p:xfrm>
        <a:graphic>
          <a:graphicData uri="http://schemas.openxmlformats.org/presentationml/2006/ole">
            <p:oleObj spid="_x0000_s5181" name="Równanie" r:id="rId6" imgW="1129810" imgH="710891" progId="Equation.3">
              <p:embed/>
            </p:oleObj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3000364" y="3643314"/>
          <a:ext cx="1903412" cy="1285875"/>
        </p:xfrm>
        <a:graphic>
          <a:graphicData uri="http://schemas.openxmlformats.org/presentationml/2006/ole">
            <p:oleObj spid="_x0000_s5182" name="Równanie" r:id="rId7" imgW="1028700" imgH="698500" progId="Equation.3">
              <p:embed/>
            </p:oleObj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5143504" y="4714884"/>
          <a:ext cx="2770188" cy="1309688"/>
        </p:xfrm>
        <a:graphic>
          <a:graphicData uri="http://schemas.openxmlformats.org/presentationml/2006/ole">
            <p:oleObj spid="_x0000_s5183" name="Równanie" r:id="rId8" imgW="1497950" imgH="71089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7215206" y="2357430"/>
            <a:ext cx="1785950" cy="1071570"/>
          </a:xfrm>
          <a:prstGeom prst="roundRect">
            <a:avLst>
              <a:gd name="adj" fmla="val 691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7000892" y="571480"/>
            <a:ext cx="2071702" cy="1643074"/>
          </a:xfrm>
          <a:prstGeom prst="roundRect">
            <a:avLst>
              <a:gd name="adj" fmla="val 691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177740" y="2395441"/>
          <a:ext cx="2406650" cy="444500"/>
        </p:xfrm>
        <a:graphic>
          <a:graphicData uri="http://schemas.openxmlformats.org/presentationml/2006/ole">
            <p:oleObj spid="_x0000_s205954" name="Równanie" r:id="rId4" imgW="1459866" imgH="266584" progId="Equation.3">
              <p:embed/>
            </p:oleObj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101592" y="726984"/>
          <a:ext cx="3327400" cy="433387"/>
        </p:xfrm>
        <a:graphic>
          <a:graphicData uri="http://schemas.openxmlformats.org/presentationml/2006/ole">
            <p:oleObj spid="_x0000_s205955" name="Równanie" r:id="rId5" imgW="2057400" imgH="266700" progId="Equation.3">
              <p:embed/>
            </p:oleObj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42844" y="1252433"/>
          <a:ext cx="4114800" cy="455612"/>
        </p:xfrm>
        <a:graphic>
          <a:graphicData uri="http://schemas.openxmlformats.org/presentationml/2006/ole">
            <p:oleObj spid="_x0000_s205956" name="Równanie" r:id="rId6" imgW="2413000" imgH="266700" progId="Equation.3">
              <p:embed/>
            </p:oleObj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4821248" y="1895375"/>
          <a:ext cx="1250950" cy="385763"/>
        </p:xfrm>
        <a:graphic>
          <a:graphicData uri="http://schemas.openxmlformats.org/presentationml/2006/ole">
            <p:oleObj spid="_x0000_s205957" name="Równanie" r:id="rId7" imgW="749300" imgH="228600" progId="Equation.3">
              <p:embed/>
            </p:oleObj>
          </a:graphicData>
        </a:graphic>
      </p:graphicFrame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7143768" y="571480"/>
          <a:ext cx="1387471" cy="576801"/>
        </p:xfrm>
        <a:graphic>
          <a:graphicData uri="http://schemas.openxmlformats.org/presentationml/2006/ole">
            <p:oleObj spid="_x0000_s205958" name="Równanie" r:id="rId8" imgW="1167893" imgH="482391" progId="Equation.3">
              <p:embed/>
            </p:oleObj>
          </a:graphicData>
        </a:graphic>
      </p:graphicFrame>
      <p:graphicFrame>
        <p:nvGraphicFramePr>
          <p:cNvPr id="205831" name="Object 7"/>
          <p:cNvGraphicFramePr>
            <a:graphicFrameLocks noChangeAspect="1"/>
          </p:cNvGraphicFramePr>
          <p:nvPr/>
        </p:nvGraphicFramePr>
        <p:xfrm>
          <a:off x="7143768" y="1285860"/>
          <a:ext cx="1841494" cy="870621"/>
        </p:xfrm>
        <a:graphic>
          <a:graphicData uri="http://schemas.openxmlformats.org/presentationml/2006/ole">
            <p:oleObj spid="_x0000_s205959" name="Równanie" r:id="rId9" imgW="1497950" imgH="710891" progId="Equation.3">
              <p:embed/>
            </p:oleObj>
          </a:graphicData>
        </a:graphic>
      </p:graphicFrame>
      <p:graphicFrame>
        <p:nvGraphicFramePr>
          <p:cNvPr id="205832" name="Object 8"/>
          <p:cNvGraphicFramePr>
            <a:graphicFrameLocks noChangeAspect="1"/>
          </p:cNvGraphicFramePr>
          <p:nvPr/>
        </p:nvGraphicFramePr>
        <p:xfrm>
          <a:off x="7286644" y="2428868"/>
          <a:ext cx="1695431" cy="898983"/>
        </p:xfrm>
        <a:graphic>
          <a:graphicData uri="http://schemas.openxmlformats.org/presentationml/2006/ole">
            <p:oleObj spid="_x0000_s205960" name="Równanie" r:id="rId10" imgW="1397000" imgH="736600" progId="Equation.3">
              <p:embed/>
            </p:oleObj>
          </a:graphicData>
        </a:graphic>
      </p:graphicFrame>
      <p:sp>
        <p:nvSpPr>
          <p:cNvPr id="15" name="pole tekstowe 5"/>
          <p:cNvSpPr txBox="1">
            <a:spLocks noChangeArrowheads="1"/>
          </p:cNvSpPr>
          <p:nvPr/>
        </p:nvSpPr>
        <p:spPr bwMode="auto">
          <a:xfrm>
            <a:off x="71406" y="428604"/>
            <a:ext cx="653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Otrzymamy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16" name="Strzałka w prawo 15"/>
          <p:cNvSpPr/>
          <p:nvPr/>
        </p:nvSpPr>
        <p:spPr>
          <a:xfrm>
            <a:off x="4286248" y="1252433"/>
            <a:ext cx="35719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05833" name="Object 9"/>
          <p:cNvGraphicFramePr>
            <a:graphicFrameLocks noChangeAspect="1"/>
          </p:cNvGraphicFramePr>
          <p:nvPr/>
        </p:nvGraphicFramePr>
        <p:xfrm>
          <a:off x="1357290" y="4357694"/>
          <a:ext cx="2279650" cy="433387"/>
        </p:xfrm>
        <a:graphic>
          <a:graphicData uri="http://schemas.openxmlformats.org/presentationml/2006/ole">
            <p:oleObj spid="_x0000_s205961" name="Równanie" r:id="rId11" imgW="1409088" imgH="266584" progId="Equation.3">
              <p:embed/>
            </p:oleObj>
          </a:graphicData>
        </a:graphic>
      </p:graphicFrame>
      <p:graphicFrame>
        <p:nvGraphicFramePr>
          <p:cNvPr id="205834" name="Object 10"/>
          <p:cNvGraphicFramePr>
            <a:graphicFrameLocks noChangeAspect="1"/>
          </p:cNvGraphicFramePr>
          <p:nvPr/>
        </p:nvGraphicFramePr>
        <p:xfrm>
          <a:off x="106302" y="1895384"/>
          <a:ext cx="2755900" cy="385762"/>
        </p:xfrm>
        <a:graphic>
          <a:graphicData uri="http://schemas.openxmlformats.org/presentationml/2006/ole">
            <p:oleObj spid="_x0000_s205962" name="Równanie" r:id="rId12" imgW="1651000" imgH="228600" progId="Equation.3">
              <p:embed/>
            </p:oleObj>
          </a:graphicData>
        </a:graphic>
      </p:graphicFrame>
      <p:sp>
        <p:nvSpPr>
          <p:cNvPr id="19" name="Strzałka w dół 18"/>
          <p:cNvSpPr/>
          <p:nvPr/>
        </p:nvSpPr>
        <p:spPr>
          <a:xfrm>
            <a:off x="5143504" y="2824069"/>
            <a:ext cx="71438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05835" name="Object 11"/>
          <p:cNvGraphicFramePr>
            <a:graphicFrameLocks noChangeAspect="1"/>
          </p:cNvGraphicFramePr>
          <p:nvPr/>
        </p:nvGraphicFramePr>
        <p:xfrm>
          <a:off x="5049849" y="3252697"/>
          <a:ext cx="1165225" cy="407987"/>
        </p:xfrm>
        <a:graphic>
          <a:graphicData uri="http://schemas.openxmlformats.org/presentationml/2006/ole">
            <p:oleObj spid="_x0000_s205963" name="Równanie" r:id="rId13" imgW="698500" imgH="241300" progId="Equation.3">
              <p:embed/>
            </p:oleObj>
          </a:graphicData>
        </a:graphic>
      </p:graphicFrame>
      <p:sp>
        <p:nvSpPr>
          <p:cNvPr id="21" name="Strzałka w dół 20"/>
          <p:cNvSpPr/>
          <p:nvPr/>
        </p:nvSpPr>
        <p:spPr>
          <a:xfrm>
            <a:off x="1357290" y="2966945"/>
            <a:ext cx="71438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05836" name="Object 12"/>
          <p:cNvGraphicFramePr>
            <a:graphicFrameLocks noChangeAspect="1"/>
          </p:cNvGraphicFramePr>
          <p:nvPr/>
        </p:nvGraphicFramePr>
        <p:xfrm>
          <a:off x="357158" y="3324135"/>
          <a:ext cx="2908300" cy="381000"/>
        </p:xfrm>
        <a:graphic>
          <a:graphicData uri="http://schemas.openxmlformats.org/presentationml/2006/ole">
            <p:oleObj spid="_x0000_s205964" name="Równanie" r:id="rId14" imgW="1765300" imgH="228600" progId="Equation.3">
              <p:embed/>
            </p:oleObj>
          </a:graphicData>
        </a:graphic>
      </p:graphicFrame>
      <p:graphicFrame>
        <p:nvGraphicFramePr>
          <p:cNvPr id="205837" name="Object 13"/>
          <p:cNvGraphicFramePr>
            <a:graphicFrameLocks noChangeAspect="1"/>
          </p:cNvGraphicFramePr>
          <p:nvPr/>
        </p:nvGraphicFramePr>
        <p:xfrm>
          <a:off x="1357291" y="4929188"/>
          <a:ext cx="3214710" cy="425171"/>
        </p:xfrm>
        <a:graphic>
          <a:graphicData uri="http://schemas.openxmlformats.org/presentationml/2006/ole">
            <p:oleObj spid="_x0000_s205965" name="Równanie" r:id="rId15" imgW="2019300" imgH="266700" progId="Equation.3">
              <p:embed/>
            </p:oleObj>
          </a:graphicData>
        </a:graphic>
      </p:graphicFrame>
      <p:sp>
        <p:nvSpPr>
          <p:cNvPr id="24" name="Strzałka w dół 23"/>
          <p:cNvSpPr/>
          <p:nvPr/>
        </p:nvSpPr>
        <p:spPr>
          <a:xfrm rot="16691509">
            <a:off x="2192545" y="3840914"/>
            <a:ext cx="71438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05838" name="Object 14"/>
          <p:cNvGraphicFramePr>
            <a:graphicFrameLocks noChangeAspect="1"/>
          </p:cNvGraphicFramePr>
          <p:nvPr/>
        </p:nvGraphicFramePr>
        <p:xfrm>
          <a:off x="5049849" y="3681325"/>
          <a:ext cx="1165225" cy="407988"/>
        </p:xfrm>
        <a:graphic>
          <a:graphicData uri="http://schemas.openxmlformats.org/presentationml/2006/ole">
            <p:oleObj spid="_x0000_s205966" name="Równanie" r:id="rId16" imgW="698500" imgH="241300" progId="Equation.3">
              <p:embed/>
            </p:oleObj>
          </a:graphicData>
        </a:graphic>
      </p:graphicFrame>
      <p:cxnSp>
        <p:nvCxnSpPr>
          <p:cNvPr id="27" name="Łącznik prosty 26"/>
          <p:cNvCxnSpPr/>
          <p:nvPr/>
        </p:nvCxnSpPr>
        <p:spPr>
          <a:xfrm>
            <a:off x="3448020" y="4143380"/>
            <a:ext cx="448156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trzałka w prawo 27"/>
          <p:cNvSpPr/>
          <p:nvPr/>
        </p:nvSpPr>
        <p:spPr>
          <a:xfrm>
            <a:off x="5019656" y="4500570"/>
            <a:ext cx="35719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05839" name="Object 15"/>
          <p:cNvGraphicFramePr>
            <a:graphicFrameLocks noChangeAspect="1"/>
          </p:cNvGraphicFramePr>
          <p:nvPr/>
        </p:nvGraphicFramePr>
        <p:xfrm>
          <a:off x="5503863" y="4429125"/>
          <a:ext cx="3095625" cy="803275"/>
        </p:xfrm>
        <a:graphic>
          <a:graphicData uri="http://schemas.openxmlformats.org/presentationml/2006/ole">
            <p:oleObj spid="_x0000_s205967" name="Równanie" r:id="rId17" imgW="1816100" imgH="469900" progId="Equation.3">
              <p:embed/>
            </p:oleObj>
          </a:graphicData>
        </a:graphic>
      </p:graphicFrame>
      <p:sp>
        <p:nvSpPr>
          <p:cNvPr id="31" name="Strzałka w dół 30"/>
          <p:cNvSpPr/>
          <p:nvPr/>
        </p:nvSpPr>
        <p:spPr>
          <a:xfrm>
            <a:off x="3500430" y="5357826"/>
            <a:ext cx="250033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05840" name="Object 16"/>
          <p:cNvGraphicFramePr>
            <a:graphicFrameLocks noChangeAspect="1"/>
          </p:cNvGraphicFramePr>
          <p:nvPr/>
        </p:nvGraphicFramePr>
        <p:xfrm>
          <a:off x="1500166" y="5715016"/>
          <a:ext cx="5853113" cy="639762"/>
        </p:xfrm>
        <a:graphic>
          <a:graphicData uri="http://schemas.openxmlformats.org/presentationml/2006/ole">
            <p:oleObj spid="_x0000_s205968" name="Równanie" r:id="rId18" imgW="3619500" imgH="393700" progId="Equation.3">
              <p:embed/>
            </p:oleObj>
          </a:graphicData>
        </a:graphic>
      </p:graphicFrame>
      <p:graphicFrame>
        <p:nvGraphicFramePr>
          <p:cNvPr id="205841" name="Object 17"/>
          <p:cNvGraphicFramePr>
            <a:graphicFrameLocks noChangeAspect="1"/>
          </p:cNvGraphicFramePr>
          <p:nvPr/>
        </p:nvGraphicFramePr>
        <p:xfrm>
          <a:off x="4357686" y="714356"/>
          <a:ext cx="2279650" cy="433387"/>
        </p:xfrm>
        <a:graphic>
          <a:graphicData uri="http://schemas.openxmlformats.org/presentationml/2006/ole">
            <p:oleObj spid="_x0000_s205969" name="Równanie" r:id="rId19" imgW="1409088" imgH="26658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7000892" y="3214686"/>
            <a:ext cx="2071670" cy="428628"/>
          </a:xfrm>
          <a:prstGeom prst="roundRect">
            <a:avLst>
              <a:gd name="adj" fmla="val 691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0" y="571480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II. Równanie zlinearyzowane zapisujemy dla zmiennych przyrostowych – zdefiniowanie zmiennych przyrostowych</a:t>
            </a: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3071802" y="1714488"/>
          <a:ext cx="2073275" cy="407988"/>
        </p:xfrm>
        <a:graphic>
          <a:graphicData uri="http://schemas.openxmlformats.org/presentationml/2006/ole">
            <p:oleObj spid="_x0000_s206898" name="Równanie" r:id="rId3" imgW="1168400" imgH="228600" progId="Equation.3">
              <p:embed/>
            </p:oleObj>
          </a:graphicData>
        </a:graphic>
      </p:graphicFrame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428596" y="1428736"/>
          <a:ext cx="2005012" cy="407987"/>
        </p:xfrm>
        <a:graphic>
          <a:graphicData uri="http://schemas.openxmlformats.org/presentationml/2006/ole">
            <p:oleObj spid="_x0000_s206899" name="Równanie" r:id="rId4" imgW="1130300" imgH="228600" progId="Equation.3">
              <p:embed/>
            </p:oleObj>
          </a:graphicData>
        </a:graphic>
      </p:graphicFrame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428596" y="2143116"/>
          <a:ext cx="2020887" cy="420688"/>
        </p:xfrm>
        <a:graphic>
          <a:graphicData uri="http://schemas.openxmlformats.org/presentationml/2006/ole">
            <p:oleObj spid="_x0000_s206900" name="Równanie" r:id="rId5" imgW="1091726" imgH="228501" progId="Equation.3">
              <p:embed/>
            </p:oleObj>
          </a:graphicData>
        </a:graphic>
      </p:graphicFrame>
      <p:graphicFrame>
        <p:nvGraphicFramePr>
          <p:cNvPr id="206853" name="Object 5"/>
          <p:cNvGraphicFramePr>
            <a:graphicFrameLocks noChangeAspect="1"/>
          </p:cNvGraphicFramePr>
          <p:nvPr/>
        </p:nvGraphicFramePr>
        <p:xfrm>
          <a:off x="5643570" y="1643050"/>
          <a:ext cx="2143125" cy="423862"/>
        </p:xfrm>
        <a:graphic>
          <a:graphicData uri="http://schemas.openxmlformats.org/presentationml/2006/ole">
            <p:oleObj spid="_x0000_s206901" name="Równanie" r:id="rId6" imgW="1155700" imgH="228600" progId="Equation.3">
              <p:embed/>
            </p:oleObj>
          </a:graphicData>
        </a:graphic>
      </p:graphicFrame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142844" y="2928934"/>
            <a:ext cx="8786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III. Obliczenie współczynników równania zlinearyzowanego </a:t>
            </a: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206854" name="Object 6"/>
          <p:cNvGraphicFramePr>
            <a:graphicFrameLocks noChangeAspect="1"/>
          </p:cNvGraphicFramePr>
          <p:nvPr/>
        </p:nvGraphicFramePr>
        <p:xfrm>
          <a:off x="7072330" y="3286124"/>
          <a:ext cx="1951034" cy="298365"/>
        </p:xfrm>
        <a:graphic>
          <a:graphicData uri="http://schemas.openxmlformats.org/presentationml/2006/ole">
            <p:oleObj spid="_x0000_s206902" name="Równanie" r:id="rId7" imgW="1422400" imgH="215900" progId="Equation.3">
              <p:embed/>
            </p:oleObj>
          </a:graphicData>
        </a:graphic>
      </p:graphicFrame>
      <p:graphicFrame>
        <p:nvGraphicFramePr>
          <p:cNvPr id="206855" name="Object 7"/>
          <p:cNvGraphicFramePr>
            <a:graphicFrameLocks noChangeAspect="1"/>
          </p:cNvGraphicFramePr>
          <p:nvPr/>
        </p:nvGraphicFramePr>
        <p:xfrm>
          <a:off x="2143108" y="3571876"/>
          <a:ext cx="4214842" cy="2587743"/>
        </p:xfrm>
        <a:graphic>
          <a:graphicData uri="http://schemas.openxmlformats.org/presentationml/2006/ole">
            <p:oleObj spid="_x0000_s206903" name="Równanie" r:id="rId8" imgW="2705100" imgH="165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upa 26"/>
          <p:cNvGrpSpPr>
            <a:grpSpLocks/>
          </p:cNvGrpSpPr>
          <p:nvPr/>
        </p:nvGrpSpPr>
        <p:grpSpPr bwMode="auto">
          <a:xfrm>
            <a:off x="395288" y="357188"/>
            <a:ext cx="8353425" cy="6127750"/>
            <a:chOff x="395536" y="357166"/>
            <a:chExt cx="8352928" cy="6128218"/>
          </a:xfrm>
        </p:grpSpPr>
        <p:pic>
          <p:nvPicPr>
            <p:cNvPr id="3789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404664"/>
              <a:ext cx="8352928" cy="608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Prostokąt 3"/>
            <p:cNvSpPr/>
            <p:nvPr/>
          </p:nvSpPr>
          <p:spPr>
            <a:xfrm>
              <a:off x="1000337" y="428608"/>
              <a:ext cx="1214366" cy="428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4" name="pole tekstowe 2"/>
            <p:cNvSpPr txBox="1">
              <a:spLocks noChangeArrowheads="1"/>
            </p:cNvSpPr>
            <p:nvPr/>
          </p:nvSpPr>
          <p:spPr bwMode="auto">
            <a:xfrm>
              <a:off x="519298" y="357166"/>
              <a:ext cx="1981000" cy="523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400" b="1" dirty="0"/>
                <a:t>Modelowanie</a:t>
              </a:r>
            </a:p>
            <a:p>
              <a:pPr algn="ctr"/>
              <a:r>
                <a:rPr lang="pl-PL" sz="1400" b="1" dirty="0"/>
                <a:t> </a:t>
              </a:r>
              <a:r>
                <a:rPr lang="pl-PL" sz="1400" b="1" dirty="0" smtClean="0"/>
                <a:t>fenomenologiczne</a:t>
              </a:r>
              <a:endParaRPr lang="pl-PL" sz="1400" b="1" dirty="0"/>
            </a:p>
          </p:txBody>
        </p:sp>
        <p:sp>
          <p:nvSpPr>
            <p:cNvPr id="5" name="Prostokąt 4"/>
            <p:cNvSpPr/>
            <p:nvPr/>
          </p:nvSpPr>
          <p:spPr>
            <a:xfrm>
              <a:off x="6929297" y="428608"/>
              <a:ext cx="1357231" cy="428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6" name="pole tekstowe 5"/>
            <p:cNvSpPr txBox="1">
              <a:spLocks noChangeArrowheads="1"/>
            </p:cNvSpPr>
            <p:nvPr/>
          </p:nvSpPr>
          <p:spPr bwMode="auto">
            <a:xfrm>
              <a:off x="6643702" y="357166"/>
              <a:ext cx="1785950" cy="523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b="1" dirty="0"/>
                <a:t>Modelowanie</a:t>
              </a:r>
            </a:p>
            <a:p>
              <a:pPr algn="ctr"/>
              <a:r>
                <a:rPr lang="pl-PL" sz="1400" b="1" dirty="0"/>
                <a:t> </a:t>
              </a:r>
              <a:r>
                <a:rPr lang="pl-PL" sz="1400" b="1" dirty="0" smtClean="0"/>
                <a:t>behawioralne</a:t>
              </a:r>
              <a:endParaRPr lang="pl-PL" sz="1400" b="1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684444" y="1857468"/>
              <a:ext cx="1642964" cy="642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2700449" y="1871757"/>
              <a:ext cx="827038" cy="1643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00507" y="1835241"/>
              <a:ext cx="827039" cy="164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4714866" y="1857468"/>
              <a:ext cx="846088" cy="2143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5643499" y="1857468"/>
              <a:ext cx="792115" cy="164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6714997" y="1786025"/>
              <a:ext cx="1785832" cy="85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3" name="pole tekstowe 6"/>
            <p:cNvSpPr txBox="1">
              <a:spLocks noChangeArrowheads="1"/>
            </p:cNvSpPr>
            <p:nvPr/>
          </p:nvSpPr>
          <p:spPr bwMode="auto">
            <a:xfrm>
              <a:off x="714348" y="1857364"/>
              <a:ext cx="17145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Prawa fizyczne   znane</a:t>
              </a:r>
            </a:p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Parametry  znane</a:t>
              </a:r>
              <a:endParaRPr lang="pl-PL" sz="1200"/>
            </a:p>
          </p:txBody>
        </p:sp>
        <p:sp>
          <p:nvSpPr>
            <p:cNvPr id="37904" name="pole tekstowe 13"/>
            <p:cNvSpPr txBox="1">
              <a:spLocks noChangeArrowheads="1"/>
            </p:cNvSpPr>
            <p:nvPr/>
          </p:nvSpPr>
          <p:spPr bwMode="auto">
            <a:xfrm>
              <a:off x="2643174" y="1785926"/>
              <a:ext cx="100013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Prawa fizyczne   znane</a:t>
              </a:r>
            </a:p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Para-metry  nieznane</a:t>
              </a:r>
              <a:endParaRPr lang="pl-PL" sz="1200"/>
            </a:p>
          </p:txBody>
        </p:sp>
        <p:sp>
          <p:nvSpPr>
            <p:cNvPr id="37905" name="pole tekstowe 14"/>
            <p:cNvSpPr txBox="1">
              <a:spLocks noChangeArrowheads="1"/>
            </p:cNvSpPr>
            <p:nvPr/>
          </p:nvSpPr>
          <p:spPr bwMode="auto">
            <a:xfrm>
              <a:off x="3571868" y="1785926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Sygnały mierzalne</a:t>
              </a:r>
              <a:endParaRPr lang="pl-PL" sz="1200"/>
            </a:p>
          </p:txBody>
        </p:sp>
        <p:sp>
          <p:nvSpPr>
            <p:cNvPr id="37906" name="pole tekstowe 15"/>
            <p:cNvSpPr txBox="1">
              <a:spLocks noChangeArrowheads="1"/>
            </p:cNvSpPr>
            <p:nvPr/>
          </p:nvSpPr>
          <p:spPr bwMode="auto">
            <a:xfrm>
              <a:off x="4643438" y="1785926"/>
              <a:ext cx="1000132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Reguły fizyczne   znane</a:t>
              </a:r>
            </a:p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Struktura modelu nieznana</a:t>
              </a:r>
            </a:p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Para-metry  nieznane  </a:t>
              </a:r>
              <a:endParaRPr lang="pl-PL" sz="1200"/>
            </a:p>
          </p:txBody>
        </p:sp>
        <p:sp>
          <p:nvSpPr>
            <p:cNvPr id="37907" name="pole tekstowe 16"/>
            <p:cNvSpPr txBox="1">
              <a:spLocks noChangeArrowheads="1"/>
            </p:cNvSpPr>
            <p:nvPr/>
          </p:nvSpPr>
          <p:spPr bwMode="auto">
            <a:xfrm>
              <a:off x="6715140" y="1785926"/>
              <a:ext cx="171451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Sygnały wejścia/wyjścia mierzalne</a:t>
              </a:r>
            </a:p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Założenie struktury modelu</a:t>
              </a:r>
              <a:endParaRPr lang="pl-PL" sz="1200"/>
            </a:p>
          </p:txBody>
        </p:sp>
        <p:sp>
          <p:nvSpPr>
            <p:cNvPr id="37908" name="pole tekstowe 17"/>
            <p:cNvSpPr txBox="1">
              <a:spLocks noChangeArrowheads="1"/>
            </p:cNvSpPr>
            <p:nvPr/>
          </p:nvSpPr>
          <p:spPr bwMode="auto">
            <a:xfrm>
              <a:off x="5572132" y="1785926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Sygnały mierzalne</a:t>
              </a:r>
              <a:endParaRPr lang="pl-PL" sz="120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684444" y="5143844"/>
              <a:ext cx="1727097" cy="1000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2714735" y="5205761"/>
              <a:ext cx="1727097" cy="1081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4714866" y="5215287"/>
              <a:ext cx="1728685" cy="1079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6714997" y="5215287"/>
              <a:ext cx="1728685" cy="1079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3" name="pole tekstowe 22"/>
            <p:cNvSpPr txBox="1">
              <a:spLocks noChangeArrowheads="1"/>
            </p:cNvSpPr>
            <p:nvPr/>
          </p:nvSpPr>
          <p:spPr bwMode="auto">
            <a:xfrm>
              <a:off x="714348" y="5286388"/>
              <a:ext cx="17145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Liniowe/nieliniowe równania różniczkowe</a:t>
              </a:r>
              <a:endParaRPr lang="pl-PL" sz="1200"/>
            </a:p>
          </p:txBody>
        </p:sp>
        <p:sp>
          <p:nvSpPr>
            <p:cNvPr id="37914" name="pole tekstowe 23"/>
            <p:cNvSpPr txBox="1">
              <a:spLocks noChangeArrowheads="1"/>
            </p:cNvSpPr>
            <p:nvPr/>
          </p:nvSpPr>
          <p:spPr bwMode="auto">
            <a:xfrm>
              <a:off x="2714612" y="5286388"/>
              <a:ext cx="17145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Równania różniczkowe z estymacją parametrów</a:t>
              </a:r>
              <a:endParaRPr lang="pl-PL" sz="1200"/>
            </a:p>
          </p:txBody>
        </p:sp>
        <p:sp>
          <p:nvSpPr>
            <p:cNvPr id="37915" name="pole tekstowe 24"/>
            <p:cNvSpPr txBox="1">
              <a:spLocks noChangeArrowheads="1"/>
            </p:cNvSpPr>
            <p:nvPr/>
          </p:nvSpPr>
          <p:spPr bwMode="auto">
            <a:xfrm>
              <a:off x="4714876" y="5214950"/>
              <a:ext cx="17145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>
                <a:buFont typeface="Symbol" pitchFamily="18" charset="2"/>
                <a:buChar char="·"/>
              </a:pPr>
              <a:r>
                <a:rPr lang="pl-PL" sz="1200">
                  <a:sym typeface="Symbol" pitchFamily="18" charset="2"/>
                </a:rPr>
                <a:t> Modele neuronowo/rozmyte z estymacją parametrów</a:t>
              </a:r>
              <a:endParaRPr lang="pl-PL" sz="1200"/>
            </a:p>
          </p:txBody>
        </p:sp>
        <p:sp>
          <p:nvSpPr>
            <p:cNvPr id="37916" name="pole tekstowe 25"/>
            <p:cNvSpPr txBox="1">
              <a:spLocks noChangeArrowheads="1"/>
            </p:cNvSpPr>
            <p:nvPr/>
          </p:nvSpPr>
          <p:spPr bwMode="auto">
            <a:xfrm>
              <a:off x="6715140" y="5214950"/>
              <a:ext cx="1714512" cy="1015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8900" indent="-88900">
                <a:buFont typeface="Symbol" pitchFamily="18" charset="2"/>
                <a:buChar char="·"/>
              </a:pPr>
              <a:r>
                <a:rPr lang="pl-PL" sz="1200" dirty="0">
                  <a:sym typeface="Symbol" pitchFamily="18" charset="2"/>
                </a:rPr>
                <a:t> Modele odpowiedzi </a:t>
              </a:r>
              <a:r>
                <a:rPr lang="pl-PL" sz="1200" dirty="0" smtClean="0">
                  <a:sym typeface="Symbol" pitchFamily="18" charset="2"/>
                </a:rPr>
                <a:t>impulsowej, skokowej </a:t>
              </a:r>
              <a:r>
                <a:rPr lang="pl-PL" sz="1200" dirty="0">
                  <a:sym typeface="Symbol" pitchFamily="18" charset="2"/>
                </a:rPr>
                <a:t>(transmitancje)</a:t>
              </a:r>
            </a:p>
            <a:p>
              <a:pPr marL="88900" indent="-88900">
                <a:buFont typeface="Symbol" pitchFamily="18" charset="2"/>
                <a:buChar char="·"/>
              </a:pPr>
              <a:r>
                <a:rPr lang="pl-PL" sz="1200" dirty="0">
                  <a:sym typeface="Symbol" pitchFamily="18" charset="2"/>
                </a:rPr>
                <a:t> Sieci neuronowe</a:t>
              </a:r>
              <a:endParaRPr lang="pl-PL" sz="1200" dirty="0"/>
            </a:p>
          </p:txBody>
        </p:sp>
      </p:grpSp>
      <p:sp>
        <p:nvSpPr>
          <p:cNvPr id="37891" name="pole tekstowe 27"/>
          <p:cNvSpPr txBox="1">
            <a:spLocks noChangeArrowheads="1"/>
          </p:cNvSpPr>
          <p:nvPr/>
        </p:nvSpPr>
        <p:spPr bwMode="auto">
          <a:xfrm>
            <a:off x="2500313" y="404813"/>
            <a:ext cx="4071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</a:rPr>
              <a:t>Różne rodzaje modeli matematycznych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857884" y="500042"/>
            <a:ext cx="3214710" cy="428628"/>
          </a:xfrm>
          <a:prstGeom prst="roundRect">
            <a:avLst>
              <a:gd name="adj" fmla="val 691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22211" name="Object 3"/>
          <p:cNvGraphicFramePr>
            <a:graphicFrameLocks noChangeAspect="1"/>
          </p:cNvGraphicFramePr>
          <p:nvPr/>
        </p:nvGraphicFramePr>
        <p:xfrm>
          <a:off x="7658100" y="1257300"/>
          <a:ext cx="271463" cy="385763"/>
        </p:xfrm>
        <a:graphic>
          <a:graphicData uri="http://schemas.openxmlformats.org/presentationml/2006/ole">
            <p:oleObj spid="_x0000_s222292" name="Równanie" r:id="rId3" imgW="152268" imgH="215713" progId="Equation.3">
              <p:embed/>
            </p:oleObj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7608115" y="-107181"/>
            <a:ext cx="285752" cy="2500330"/>
          </a:xfrm>
          <a:prstGeom prst="rightBrace">
            <a:avLst>
              <a:gd name="adj1" fmla="val 8333"/>
              <a:gd name="adj2" fmla="val 4942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/>
        </p:nvGraphicFramePr>
        <p:xfrm>
          <a:off x="242888" y="1577966"/>
          <a:ext cx="4972050" cy="636588"/>
        </p:xfrm>
        <a:graphic>
          <a:graphicData uri="http://schemas.openxmlformats.org/presentationml/2006/ole">
            <p:oleObj spid="_x0000_s222293" name="Równanie" r:id="rId4" imgW="3568700" imgH="457200" progId="Equation.3">
              <p:embed/>
            </p:oleObj>
          </a:graphicData>
        </a:graphic>
      </p:graphicFrame>
      <p:graphicFrame>
        <p:nvGraphicFramePr>
          <p:cNvPr id="222213" name="Object 5"/>
          <p:cNvGraphicFramePr>
            <a:graphicFrameLocks noChangeAspect="1"/>
          </p:cNvGraphicFramePr>
          <p:nvPr/>
        </p:nvGraphicFramePr>
        <p:xfrm>
          <a:off x="5857884" y="1500174"/>
          <a:ext cx="3000396" cy="717886"/>
        </p:xfrm>
        <a:graphic>
          <a:graphicData uri="http://schemas.openxmlformats.org/presentationml/2006/ole">
            <p:oleObj spid="_x0000_s222294" name="Równanie" r:id="rId5" imgW="2070100" imgH="495300" progId="Equation.3">
              <p:embed/>
            </p:oleObj>
          </a:graphicData>
        </a:graphic>
      </p:graphicFrame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204788" y="2382838"/>
          <a:ext cx="5154612" cy="639762"/>
        </p:xfrm>
        <a:graphic>
          <a:graphicData uri="http://schemas.openxmlformats.org/presentationml/2006/ole">
            <p:oleObj spid="_x0000_s222295" name="Równanie" r:id="rId6" imgW="3683000" imgH="457200" progId="Equation.3">
              <p:embed/>
            </p:oleObj>
          </a:graphicData>
        </a:graphic>
      </p:graphicFrame>
      <p:graphicFrame>
        <p:nvGraphicFramePr>
          <p:cNvPr id="222215" name="Object 7"/>
          <p:cNvGraphicFramePr>
            <a:graphicFrameLocks noChangeAspect="1"/>
          </p:cNvGraphicFramePr>
          <p:nvPr/>
        </p:nvGraphicFramePr>
        <p:xfrm>
          <a:off x="5863953" y="2357430"/>
          <a:ext cx="2786082" cy="729244"/>
        </p:xfrm>
        <a:graphic>
          <a:graphicData uri="http://schemas.openxmlformats.org/presentationml/2006/ole">
            <p:oleObj spid="_x0000_s222296" name="Równanie" r:id="rId7" imgW="1892300" imgH="495300" progId="Equation.3">
              <p:embed/>
            </p:oleObj>
          </a:graphicData>
        </a:graphic>
      </p:graphicFrame>
      <p:graphicFrame>
        <p:nvGraphicFramePr>
          <p:cNvPr id="222216" name="Object 8"/>
          <p:cNvGraphicFramePr>
            <a:graphicFrameLocks noChangeAspect="1"/>
          </p:cNvGraphicFramePr>
          <p:nvPr/>
        </p:nvGraphicFramePr>
        <p:xfrm>
          <a:off x="142844" y="3286124"/>
          <a:ext cx="676676" cy="589923"/>
        </p:xfrm>
        <a:graphic>
          <a:graphicData uri="http://schemas.openxmlformats.org/presentationml/2006/ole">
            <p:oleObj spid="_x0000_s222297" name="Równanie" r:id="rId8" imgW="495085" imgH="431613" progId="Equation.3">
              <p:embed/>
            </p:oleObj>
          </a:graphicData>
        </a:graphic>
      </p:graphicFrame>
      <p:graphicFrame>
        <p:nvGraphicFramePr>
          <p:cNvPr id="222217" name="Object 9"/>
          <p:cNvGraphicFramePr>
            <a:graphicFrameLocks noChangeAspect="1"/>
          </p:cNvGraphicFramePr>
          <p:nvPr/>
        </p:nvGraphicFramePr>
        <p:xfrm>
          <a:off x="5855007" y="3214686"/>
          <a:ext cx="860133" cy="729243"/>
        </p:xfrm>
        <a:graphic>
          <a:graphicData uri="http://schemas.openxmlformats.org/presentationml/2006/ole">
            <p:oleObj spid="_x0000_s222298" name="Równanie" r:id="rId9" imgW="583947" imgH="495085" progId="Equation.3">
              <p:embed/>
            </p:oleObj>
          </a:graphicData>
        </a:graphic>
      </p:graphicFrame>
      <p:graphicFrame>
        <p:nvGraphicFramePr>
          <p:cNvPr id="222218" name="Object 10"/>
          <p:cNvGraphicFramePr>
            <a:graphicFrameLocks noChangeAspect="1"/>
          </p:cNvGraphicFramePr>
          <p:nvPr/>
        </p:nvGraphicFramePr>
        <p:xfrm>
          <a:off x="142844" y="4195772"/>
          <a:ext cx="676672" cy="590549"/>
        </p:xfrm>
        <a:graphic>
          <a:graphicData uri="http://schemas.openxmlformats.org/presentationml/2006/ole">
            <p:oleObj spid="_x0000_s222299" name="Równanie" r:id="rId10" imgW="495085" imgH="431613" progId="Equation.3">
              <p:embed/>
            </p:oleObj>
          </a:graphicData>
        </a:graphic>
      </p:graphicFrame>
      <p:graphicFrame>
        <p:nvGraphicFramePr>
          <p:cNvPr id="222219" name="Object 11"/>
          <p:cNvGraphicFramePr>
            <a:graphicFrameLocks noChangeAspect="1"/>
          </p:cNvGraphicFramePr>
          <p:nvPr/>
        </p:nvGraphicFramePr>
        <p:xfrm>
          <a:off x="5854968" y="4124336"/>
          <a:ext cx="860133" cy="729243"/>
        </p:xfrm>
        <a:graphic>
          <a:graphicData uri="http://schemas.openxmlformats.org/presentationml/2006/ole">
            <p:oleObj spid="_x0000_s222300" name="Równanie" r:id="rId11" imgW="583947" imgH="495085" progId="Equation.3">
              <p:embed/>
            </p:oleObj>
          </a:graphicData>
        </a:graphic>
      </p:graphicFrame>
      <p:graphicFrame>
        <p:nvGraphicFramePr>
          <p:cNvPr id="222221" name="Object 13"/>
          <p:cNvGraphicFramePr>
            <a:graphicFrameLocks noChangeAspect="1"/>
          </p:cNvGraphicFramePr>
          <p:nvPr/>
        </p:nvGraphicFramePr>
        <p:xfrm>
          <a:off x="6143636" y="571483"/>
          <a:ext cx="2397125" cy="357187"/>
        </p:xfrm>
        <a:graphic>
          <a:graphicData uri="http://schemas.openxmlformats.org/presentationml/2006/ole">
            <p:oleObj spid="_x0000_s222301" name="Równanie" r:id="rId12" imgW="26543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857884" y="500042"/>
            <a:ext cx="3214710" cy="428628"/>
          </a:xfrm>
          <a:prstGeom prst="roundRect">
            <a:avLst>
              <a:gd name="adj" fmla="val 691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635875" y="1257300"/>
          <a:ext cx="317500" cy="385763"/>
        </p:xfrm>
        <a:graphic>
          <a:graphicData uri="http://schemas.openxmlformats.org/presentationml/2006/ole">
            <p:oleObj spid="_x0000_s223315" name="Równanie" r:id="rId3" imgW="177569" imgH="215619" progId="Equation.3">
              <p:embed/>
            </p:oleObj>
          </a:graphicData>
        </a:graphic>
      </p:graphicFrame>
      <p:sp>
        <p:nvSpPr>
          <p:cNvPr id="6" name="Nawias klamrowy zamykający 5"/>
          <p:cNvSpPr/>
          <p:nvPr/>
        </p:nvSpPr>
        <p:spPr>
          <a:xfrm rot="5400000">
            <a:off x="7608115" y="-107181"/>
            <a:ext cx="285752" cy="2500330"/>
          </a:xfrm>
          <a:prstGeom prst="rightBrace">
            <a:avLst>
              <a:gd name="adj1" fmla="val 8333"/>
              <a:gd name="adj2" fmla="val 4942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65100" y="1574800"/>
          <a:ext cx="4549776" cy="639763"/>
        </p:xfrm>
        <a:graphic>
          <a:graphicData uri="http://schemas.openxmlformats.org/presentationml/2006/ole">
            <p:oleObj spid="_x0000_s223316" name="Równanie" r:id="rId4" imgW="3251200" imgH="4572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299583" y="1500174"/>
          <a:ext cx="2630135" cy="693076"/>
        </p:xfrm>
        <a:graphic>
          <a:graphicData uri="http://schemas.openxmlformats.org/presentationml/2006/ole">
            <p:oleObj spid="_x0000_s223317" name="Równanie" r:id="rId5" imgW="1879600" imgH="495300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22238" y="2500313"/>
          <a:ext cx="8494712" cy="639762"/>
        </p:xfrm>
        <a:graphic>
          <a:graphicData uri="http://schemas.openxmlformats.org/presentationml/2006/ole">
            <p:oleObj spid="_x0000_s223318" name="Równanie" r:id="rId6" imgW="6070600" imgH="457200" progId="Equation.3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180043" y="3429000"/>
          <a:ext cx="3821113" cy="693738"/>
        </p:xfrm>
        <a:graphic>
          <a:graphicData uri="http://schemas.openxmlformats.org/presentationml/2006/ole">
            <p:oleObj spid="_x0000_s223319" name="Równanie" r:id="rId7" imgW="2730500" imgH="495300" progId="Equation.3">
              <p:embed/>
            </p:oleObj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323422" y="4357694"/>
          <a:ext cx="676678" cy="589924"/>
        </p:xfrm>
        <a:graphic>
          <a:graphicData uri="http://schemas.openxmlformats.org/presentationml/2006/ole">
            <p:oleObj spid="_x0000_s223320" name="Równanie" r:id="rId8" imgW="495085" imgH="431613" progId="Equation.3">
              <p:embed/>
            </p:oleObj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6397731" y="4286256"/>
          <a:ext cx="817475" cy="693076"/>
        </p:xfrm>
        <a:graphic>
          <a:graphicData uri="http://schemas.openxmlformats.org/presentationml/2006/ole">
            <p:oleObj spid="_x0000_s223321" name="Równanie" r:id="rId9" imgW="583947" imgH="495085" progId="Equation.3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323423" y="5267342"/>
          <a:ext cx="676673" cy="590550"/>
        </p:xfrm>
        <a:graphic>
          <a:graphicData uri="http://schemas.openxmlformats.org/presentationml/2006/ole">
            <p:oleObj spid="_x0000_s223322" name="Równanie" r:id="rId10" imgW="495085" imgH="431613" progId="Equation.3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6397692" y="5195906"/>
          <a:ext cx="817475" cy="693076"/>
        </p:xfrm>
        <a:graphic>
          <a:graphicData uri="http://schemas.openxmlformats.org/presentationml/2006/ole">
            <p:oleObj spid="_x0000_s223323" name="Równanie" r:id="rId11" imgW="583947" imgH="495085" progId="Equation.3">
              <p:embed/>
            </p:oleObj>
          </a:graphicData>
        </a:graphic>
      </p:graphicFrame>
      <p:graphicFrame>
        <p:nvGraphicFramePr>
          <p:cNvPr id="223244" name="Object 12"/>
          <p:cNvGraphicFramePr>
            <a:graphicFrameLocks noChangeAspect="1"/>
          </p:cNvGraphicFramePr>
          <p:nvPr/>
        </p:nvGraphicFramePr>
        <p:xfrm>
          <a:off x="6072218" y="500042"/>
          <a:ext cx="2786062" cy="428625"/>
        </p:xfrm>
        <a:graphic>
          <a:graphicData uri="http://schemas.openxmlformats.org/presentationml/2006/ole">
            <p:oleObj spid="_x0000_s223324" name="Równanie" r:id="rId12" imgW="25654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500694" y="500042"/>
            <a:ext cx="3571900" cy="428628"/>
          </a:xfrm>
          <a:prstGeom prst="roundRect">
            <a:avLst>
              <a:gd name="adj" fmla="val 691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5572132" y="500042"/>
          <a:ext cx="3438525" cy="428625"/>
        </p:xfrm>
        <a:graphic>
          <a:graphicData uri="http://schemas.openxmlformats.org/presentationml/2006/ole">
            <p:oleObj spid="_x0000_s224339" name="Równanie" r:id="rId3" imgW="3505200" imgH="43180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46988" y="1246188"/>
          <a:ext cx="293687" cy="407987"/>
        </p:xfrm>
        <a:graphic>
          <a:graphicData uri="http://schemas.openxmlformats.org/presentationml/2006/ole">
            <p:oleObj spid="_x0000_s224340" name="Równanie" r:id="rId4" imgW="165028" imgH="228501" progId="Equation.3">
              <p:embed/>
            </p:oleObj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7608115" y="-107181"/>
            <a:ext cx="285752" cy="2500330"/>
          </a:xfrm>
          <a:prstGeom prst="rightBrace">
            <a:avLst>
              <a:gd name="adj1" fmla="val 8333"/>
              <a:gd name="adj2" fmla="val 4942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33456" y="1785926"/>
          <a:ext cx="593613" cy="531127"/>
        </p:xfrm>
        <a:graphic>
          <a:graphicData uri="http://schemas.openxmlformats.org/presentationml/2006/ole">
            <p:oleObj spid="_x0000_s224341" name="Równanie" r:id="rId5" imgW="482391" imgH="431613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043205" y="1643063"/>
          <a:ext cx="651304" cy="564463"/>
        </p:xfrm>
        <a:graphic>
          <a:graphicData uri="http://schemas.openxmlformats.org/presentationml/2006/ole">
            <p:oleObj spid="_x0000_s224342" name="Równanie" r:id="rId6" imgW="571252" imgH="495085" progId="Equation.3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38472" y="2449505"/>
          <a:ext cx="609234" cy="531127"/>
        </p:xfrm>
        <a:graphic>
          <a:graphicData uri="http://schemas.openxmlformats.org/presentationml/2006/ole">
            <p:oleObj spid="_x0000_s224343" name="Równanie" r:id="rId7" imgW="495085" imgH="431613" progId="Equation.3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5996556" y="2357430"/>
          <a:ext cx="718584" cy="609235"/>
        </p:xfrm>
        <a:graphic>
          <a:graphicData uri="http://schemas.openxmlformats.org/presentationml/2006/ole">
            <p:oleObj spid="_x0000_s224344" name="Równanie" r:id="rId8" imgW="583947" imgH="495085" progId="Equation.3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57158" y="3143250"/>
          <a:ext cx="3523226" cy="519111"/>
        </p:xfrm>
        <a:graphic>
          <a:graphicData uri="http://schemas.openxmlformats.org/presentationml/2006/ole">
            <p:oleObj spid="_x0000_s224345" name="Równanie" r:id="rId9" imgW="2933700" imgH="431800" progId="Equation.3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5959188" y="3143248"/>
          <a:ext cx="2327588" cy="609234"/>
        </p:xfrm>
        <a:graphic>
          <a:graphicData uri="http://schemas.openxmlformats.org/presentationml/2006/ole">
            <p:oleObj spid="_x0000_s224346" name="Równanie" r:id="rId10" imgW="1892300" imgH="495300" progId="Equation.3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285720" y="3929065"/>
          <a:ext cx="594815" cy="519111"/>
        </p:xfrm>
        <a:graphic>
          <a:graphicData uri="http://schemas.openxmlformats.org/presentationml/2006/ole">
            <p:oleObj spid="_x0000_s224347" name="Równanie" r:id="rId11" imgW="495085" imgH="431613" progId="Equation.3">
              <p:embed/>
            </p:oleObj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5969065" y="3857628"/>
          <a:ext cx="718584" cy="609234"/>
        </p:xfrm>
        <a:graphic>
          <a:graphicData uri="http://schemas.openxmlformats.org/presentationml/2006/ole">
            <p:oleObj spid="_x0000_s224348" name="Równanie" r:id="rId12" imgW="583947" imgH="49508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500694" y="500042"/>
            <a:ext cx="3571900" cy="428628"/>
          </a:xfrm>
          <a:prstGeom prst="roundRect">
            <a:avLst>
              <a:gd name="adj" fmla="val 691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635875" y="1257300"/>
          <a:ext cx="315913" cy="385763"/>
        </p:xfrm>
        <a:graphic>
          <a:graphicData uri="http://schemas.openxmlformats.org/presentationml/2006/ole">
            <p:oleObj spid="_x0000_s225363" name="Równanie" r:id="rId3" imgW="177569" imgH="215619" progId="Equation.3">
              <p:embed/>
            </p:oleObj>
          </a:graphicData>
        </a:graphic>
      </p:graphicFrame>
      <p:sp>
        <p:nvSpPr>
          <p:cNvPr id="6" name="Nawias klamrowy zamykający 5"/>
          <p:cNvSpPr/>
          <p:nvPr/>
        </p:nvSpPr>
        <p:spPr>
          <a:xfrm rot="5400000">
            <a:off x="7608115" y="-107181"/>
            <a:ext cx="285752" cy="2500330"/>
          </a:xfrm>
          <a:prstGeom prst="rightBrace">
            <a:avLst>
              <a:gd name="adj1" fmla="val 8333"/>
              <a:gd name="adj2" fmla="val 4942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42844" y="1643050"/>
          <a:ext cx="5913568" cy="540326"/>
        </p:xfrm>
        <a:graphic>
          <a:graphicData uri="http://schemas.openxmlformats.org/presentationml/2006/ole">
            <p:oleObj spid="_x0000_s225364" name="Równanie" r:id="rId4" imgW="5003800" imgH="4572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870157" y="1600481"/>
          <a:ext cx="1988123" cy="542635"/>
        </p:xfrm>
        <a:graphic>
          <a:graphicData uri="http://schemas.openxmlformats.org/presentationml/2006/ole">
            <p:oleObj spid="_x0000_s225365" name="Równanie" r:id="rId5" imgW="1815312" imgH="495085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42844" y="2362205"/>
          <a:ext cx="8450262" cy="1709737"/>
        </p:xfrm>
        <a:graphic>
          <a:graphicData uri="http://schemas.openxmlformats.org/presentationml/2006/ole">
            <p:oleObj spid="_x0000_s225366" name="Równanie" r:id="rId6" imgW="7150100" imgH="1447800" progId="Equation.3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716618" y="4049713"/>
          <a:ext cx="3213100" cy="631825"/>
        </p:xfrm>
        <a:graphic>
          <a:graphicData uri="http://schemas.openxmlformats.org/presentationml/2006/ole">
            <p:oleObj spid="_x0000_s225367" name="Równanie" r:id="rId7" imgW="2717800" imgH="533400" progId="Equation.3">
              <p:embed/>
            </p:oleObj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160341" y="4929188"/>
          <a:ext cx="4983163" cy="498475"/>
        </p:xfrm>
        <a:graphic>
          <a:graphicData uri="http://schemas.openxmlformats.org/presentationml/2006/ole">
            <p:oleObj spid="_x0000_s225368" name="Równanie" r:id="rId8" imgW="4318000" imgH="431800" progId="Equation.3">
              <p:embed/>
            </p:oleObj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5735664" y="4857750"/>
          <a:ext cx="2551112" cy="585788"/>
        </p:xfrm>
        <a:graphic>
          <a:graphicData uri="http://schemas.openxmlformats.org/presentationml/2006/ole">
            <p:oleObj spid="_x0000_s225369" name="Równanie" r:id="rId9" imgW="2159000" imgH="495300" progId="Equation.3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142844" y="5643578"/>
          <a:ext cx="5241926" cy="498475"/>
        </p:xfrm>
        <a:graphic>
          <a:graphicData uri="http://schemas.openxmlformats.org/presentationml/2006/ole">
            <p:oleObj spid="_x0000_s225370" name="Równanie" r:id="rId10" imgW="4546600" imgH="431800" progId="Equation.3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5780116" y="5572125"/>
          <a:ext cx="2792412" cy="585788"/>
        </p:xfrm>
        <a:graphic>
          <a:graphicData uri="http://schemas.openxmlformats.org/presentationml/2006/ole">
            <p:oleObj spid="_x0000_s225371" name="Równanie" r:id="rId11" imgW="2362200" imgH="495300" progId="Equation.3">
              <p:embed/>
            </p:oleObj>
          </a:graphicData>
        </a:graphic>
      </p:graphicFrame>
      <p:graphicFrame>
        <p:nvGraphicFramePr>
          <p:cNvPr id="225292" name="Object 12"/>
          <p:cNvGraphicFramePr>
            <a:graphicFrameLocks noChangeAspect="1"/>
          </p:cNvGraphicFramePr>
          <p:nvPr/>
        </p:nvGraphicFramePr>
        <p:xfrm>
          <a:off x="5857884" y="500042"/>
          <a:ext cx="2824162" cy="454025"/>
        </p:xfrm>
        <a:graphic>
          <a:graphicData uri="http://schemas.openxmlformats.org/presentationml/2006/ole">
            <p:oleObj spid="_x0000_s225372" name="Równanie" r:id="rId12" imgW="27178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71406" y="487900"/>
            <a:ext cx="653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Podsumowanie dla macierzy A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/>
        </p:nvGraphicFramePr>
        <p:xfrm>
          <a:off x="142844" y="1071546"/>
          <a:ext cx="8858312" cy="2522017"/>
        </p:xfrm>
        <a:graphic>
          <a:graphicData uri="http://schemas.openxmlformats.org/presentationml/2006/ole">
            <p:oleObj spid="_x0000_s267282" name="Równanie" r:id="rId3" imgW="6248400" imgH="1778000" progId="Equation.3">
              <p:embed/>
            </p:oleObj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3643306" y="4429132"/>
          <a:ext cx="4213225" cy="1296987"/>
        </p:xfrm>
        <a:graphic>
          <a:graphicData uri="http://schemas.openxmlformats.org/presentationml/2006/ole">
            <p:oleObj spid="_x0000_s267283" name="Równanie" r:id="rId4" imgW="29718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71406" y="487900"/>
            <a:ext cx="653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Podobnie jak dla macierzy A</a:t>
            </a:r>
            <a:endParaRPr lang="pl-PL" dirty="0">
              <a:solidFill>
                <a:srgbClr val="003366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643570" y="500042"/>
            <a:ext cx="3429024" cy="1857388"/>
          </a:xfrm>
          <a:prstGeom prst="roundRect">
            <a:avLst>
              <a:gd name="adj" fmla="val 691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43570" y="1857364"/>
          <a:ext cx="2824318" cy="453371"/>
        </p:xfrm>
        <a:graphic>
          <a:graphicData uri="http://schemas.openxmlformats.org/presentationml/2006/ole">
            <p:oleObj spid="_x0000_s309307" name="Równanie" r:id="rId3" imgW="2717800" imgH="43180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643570" y="571481"/>
          <a:ext cx="2396621" cy="357189"/>
        </p:xfrm>
        <a:graphic>
          <a:graphicData uri="http://schemas.openxmlformats.org/presentationml/2006/ole">
            <p:oleObj spid="_x0000_s309308" name="Równanie" r:id="rId4" imgW="2654300" imgH="39370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643570" y="1000108"/>
          <a:ext cx="2786082" cy="428628"/>
        </p:xfrm>
        <a:graphic>
          <a:graphicData uri="http://schemas.openxmlformats.org/presentationml/2006/ole">
            <p:oleObj spid="_x0000_s309309" name="Równanie" r:id="rId5" imgW="2565400" imgH="39370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643570" y="1428737"/>
          <a:ext cx="3439294" cy="428628"/>
        </p:xfrm>
        <a:graphic>
          <a:graphicData uri="http://schemas.openxmlformats.org/presentationml/2006/ole">
            <p:oleObj spid="_x0000_s309310" name="Równanie" r:id="rId6" imgW="3505200" imgH="431800" progId="Equation.3">
              <p:embed/>
            </p:oleObj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622300" y="3714750"/>
          <a:ext cx="2936875" cy="1582738"/>
        </p:xfrm>
        <a:graphic>
          <a:graphicData uri="http://schemas.openxmlformats.org/presentationml/2006/ole">
            <p:oleObj spid="_x0000_s309311" name="Równanie" r:id="rId7" imgW="2133600" imgH="1143000" progId="Equation.3">
              <p:embed/>
            </p:oleObj>
          </a:graphicData>
        </a:graphic>
      </p:graphicFrame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5416550" y="3865563"/>
          <a:ext cx="2203450" cy="1265237"/>
        </p:xfrm>
        <a:graphic>
          <a:graphicData uri="http://schemas.openxmlformats.org/presentationml/2006/ole">
            <p:oleObj spid="_x0000_s309312" name="Równanie" r:id="rId8" imgW="1600200" imgH="914400" progId="Equation.3">
              <p:embed/>
            </p:oleObj>
          </a:graphicData>
        </a:graphic>
      </p:graphicFrame>
      <p:graphicFrame>
        <p:nvGraphicFramePr>
          <p:cNvPr id="309257" name="Object 9"/>
          <p:cNvGraphicFramePr>
            <a:graphicFrameLocks noChangeAspect="1"/>
          </p:cNvGraphicFramePr>
          <p:nvPr/>
        </p:nvGraphicFramePr>
        <p:xfrm>
          <a:off x="571472" y="1000124"/>
          <a:ext cx="2797175" cy="2286000"/>
        </p:xfrm>
        <a:graphic>
          <a:graphicData uri="http://schemas.openxmlformats.org/presentationml/2006/ole">
            <p:oleObj spid="_x0000_s309313" name="Równanie" r:id="rId9" imgW="2032000" imgH="165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643570" y="500042"/>
            <a:ext cx="3429024" cy="1857388"/>
          </a:xfrm>
          <a:prstGeom prst="roundRect">
            <a:avLst>
              <a:gd name="adj" fmla="val 6918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5643570" y="1857364"/>
          <a:ext cx="2824318" cy="453371"/>
        </p:xfrm>
        <a:graphic>
          <a:graphicData uri="http://schemas.openxmlformats.org/presentationml/2006/ole">
            <p:oleObj spid="_x0000_s310331" name="Równanie" r:id="rId3" imgW="2717800" imgH="431800" progId="Equation.3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643570" y="571481"/>
          <a:ext cx="2396621" cy="357189"/>
        </p:xfrm>
        <a:graphic>
          <a:graphicData uri="http://schemas.openxmlformats.org/presentationml/2006/ole">
            <p:oleObj spid="_x0000_s310332" name="Równanie" r:id="rId4" imgW="2654300" imgH="3937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643570" y="1000108"/>
          <a:ext cx="2786082" cy="428628"/>
        </p:xfrm>
        <a:graphic>
          <a:graphicData uri="http://schemas.openxmlformats.org/presentationml/2006/ole">
            <p:oleObj spid="_x0000_s310333" name="Równanie" r:id="rId5" imgW="2565400" imgH="39370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643570" y="1428737"/>
          <a:ext cx="3439294" cy="428628"/>
        </p:xfrm>
        <a:graphic>
          <a:graphicData uri="http://schemas.openxmlformats.org/presentationml/2006/ole">
            <p:oleObj spid="_x0000_s310334" name="Równanie" r:id="rId6" imgW="3505200" imgH="431800" progId="Equation.3">
              <p:embed/>
            </p:oleObj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673100" y="3697288"/>
          <a:ext cx="2832100" cy="1617662"/>
        </p:xfrm>
        <a:graphic>
          <a:graphicData uri="http://schemas.openxmlformats.org/presentationml/2006/ole">
            <p:oleObj spid="_x0000_s310335" name="Równanie" r:id="rId7" imgW="2057400" imgH="1168400" progId="Equation.3">
              <p:embed/>
            </p:oleObj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4953000" y="3857625"/>
          <a:ext cx="3130550" cy="1282700"/>
        </p:xfrm>
        <a:graphic>
          <a:graphicData uri="http://schemas.openxmlformats.org/presentationml/2006/ole">
            <p:oleObj spid="_x0000_s310336" name="Równanie" r:id="rId8" imgW="2273300" imgH="927100" progId="Equation.3">
              <p:embed/>
            </p:oleObj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428596" y="857232"/>
          <a:ext cx="3268663" cy="2286000"/>
        </p:xfrm>
        <a:graphic>
          <a:graphicData uri="http://schemas.openxmlformats.org/presentationml/2006/ole">
            <p:oleObj spid="_x0000_s310337" name="Równanie" r:id="rId9" imgW="2374900" imgH="165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71406" y="487900"/>
            <a:ext cx="653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Poprzednio dla równania wyjścia ustaliliśmy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/>
        </p:nvGraphicFramePr>
        <p:xfrm>
          <a:off x="571473" y="1000108"/>
          <a:ext cx="1928826" cy="730371"/>
        </p:xfrm>
        <a:graphic>
          <a:graphicData uri="http://schemas.openxmlformats.org/presentationml/2006/ole">
            <p:oleObj spid="_x0000_s311322" name="Równanie" r:id="rId3" imgW="1282700" imgH="482600" progId="Equation.3">
              <p:embed/>
            </p:oleObj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/>
        </p:nvGraphicFramePr>
        <p:xfrm>
          <a:off x="3401985" y="1071546"/>
          <a:ext cx="1170016" cy="719044"/>
        </p:xfrm>
        <a:graphic>
          <a:graphicData uri="http://schemas.openxmlformats.org/presentationml/2006/ole">
            <p:oleObj spid="_x0000_s311323" name="Równanie" r:id="rId4" imgW="749300" imgH="457200" progId="Equation.3">
              <p:embed/>
            </p:oleObj>
          </a:graphicData>
        </a:graphic>
      </p:graphicFrame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142844" y="2000240"/>
            <a:ext cx="653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 dirty="0" smtClean="0">
                <a:solidFill>
                  <a:srgbClr val="003366"/>
                </a:solidFill>
              </a:rPr>
              <a:t>Zatem liczbowo</a:t>
            </a:r>
            <a:endParaRPr lang="pl-PL" dirty="0">
              <a:solidFill>
                <a:srgbClr val="003366"/>
              </a:solidFill>
            </a:endParaRPr>
          </a:p>
        </p:txBody>
      </p:sp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2571737" y="2571744"/>
          <a:ext cx="1857388" cy="667053"/>
        </p:xfrm>
        <a:graphic>
          <a:graphicData uri="http://schemas.openxmlformats.org/presentationml/2006/ole">
            <p:oleObj spid="_x0000_s311324" name="Równanie" r:id="rId5" imgW="12826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/>
          <p:cNvSpPr txBox="1">
            <a:spLocks noChangeArrowheads="1"/>
          </p:cNvSpPr>
          <p:nvPr/>
        </p:nvSpPr>
        <p:spPr bwMode="auto">
          <a:xfrm>
            <a:off x="142844" y="571480"/>
            <a:ext cx="8786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IV. Równania zlinearyzowane </a:t>
            </a:r>
            <a:endParaRPr lang="pl-PL" b="1" dirty="0">
              <a:solidFill>
                <a:srgbClr val="003366"/>
              </a:solidFill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500034" y="928670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- stanu</a:t>
            </a: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312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5525035"/>
              </p:ext>
            </p:extLst>
          </p:nvPr>
        </p:nvGraphicFramePr>
        <p:xfrm>
          <a:off x="1219200" y="1357313"/>
          <a:ext cx="3671888" cy="407987"/>
        </p:xfrm>
        <a:graphic>
          <a:graphicData uri="http://schemas.openxmlformats.org/presentationml/2006/ole">
            <p:oleObj spid="_x0000_s312338" name="Równanie" r:id="rId3" imgW="2070000" imgH="228600" progId="Equation.3">
              <p:embed/>
            </p:oleObj>
          </a:graphicData>
        </a:graphic>
      </p:graphicFrame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571472" y="2000240"/>
            <a:ext cx="8072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b="1" dirty="0" smtClean="0">
                <a:solidFill>
                  <a:srgbClr val="003366"/>
                </a:solidFill>
              </a:rPr>
              <a:t>- wyjścia</a:t>
            </a:r>
            <a:endParaRPr lang="pl-PL" b="1" dirty="0">
              <a:solidFill>
                <a:srgbClr val="003366"/>
              </a:solidFill>
            </a:endParaRPr>
          </a:p>
        </p:txBody>
      </p:sp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1357290" y="2571744"/>
          <a:ext cx="1576388" cy="407988"/>
        </p:xfrm>
        <a:graphic>
          <a:graphicData uri="http://schemas.openxmlformats.org/presentationml/2006/ole">
            <p:oleObj spid="_x0000_s312339" name="Równanie" r:id="rId4" imgW="889000" imgH="228600" progId="Equation.3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14282" y="3935560"/>
            <a:ext cx="8650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Dodatek B:  Przykład modelowania i linearyzacji systemu elektromechanicznego (silnik obcowzbudny prądu stałego) </a:t>
            </a:r>
            <a:r>
              <a:rPr lang="pl-PL" sz="2000" b="1" dirty="0" smtClean="0">
                <a:solidFill>
                  <a:srgbClr val="996600"/>
                </a:solidFill>
              </a:rPr>
              <a:t>(repetytorium  </a:t>
            </a:r>
            <a:r>
              <a:rPr lang="pl-PL" sz="2000" b="1" dirty="0" err="1" smtClean="0">
                <a:solidFill>
                  <a:srgbClr val="996600"/>
                </a:solidFill>
              </a:rPr>
              <a:t>MiPI</a:t>
            </a:r>
            <a:r>
              <a:rPr lang="pl-PL" sz="2000" b="1" dirty="0" smtClean="0">
                <a:solidFill>
                  <a:srgbClr val="996600"/>
                </a:solidFill>
              </a:rPr>
              <a:t>)</a:t>
            </a:r>
            <a:endParaRPr lang="pl-PL" sz="2000" b="1" dirty="0" smtClean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3" y="2230424"/>
            <a:ext cx="64627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pole tekstowe 5"/>
          <p:cNvSpPr txBox="1">
            <a:spLocks noChangeArrowheads="1"/>
          </p:cNvSpPr>
          <p:nvPr/>
        </p:nvSpPr>
        <p:spPr bwMode="auto">
          <a:xfrm>
            <a:off x="263525" y="1500174"/>
            <a:ext cx="861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l-PL">
                <a:solidFill>
                  <a:srgbClr val="003366"/>
                </a:solidFill>
              </a:rPr>
              <a:t>Ogólny schemat blokowy liniowego modelu przestrzeni stanu - ciągłego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ole tekstowe 1"/>
          <p:cNvSpPr txBox="1">
            <a:spLocks noChangeArrowheads="1"/>
          </p:cNvSpPr>
          <p:nvPr/>
        </p:nvSpPr>
        <p:spPr bwMode="auto">
          <a:xfrm>
            <a:off x="1285875" y="499443"/>
            <a:ext cx="664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</a:rPr>
              <a:t>Cechy modeli fenomenologicznych i behawioralnych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57188" y="1112218"/>
          <a:ext cx="8429684" cy="517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831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Modelowanie teoretyczne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Modelowanie eksperymentalne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311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Struktura modelu wynika z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praw natury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Struktura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modelu musi być założona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311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Możliwe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modelowanie zachowań w relacji wejście/wyjście jak i zachowań wewnętrznych (stanu)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Tylko zachowania w relacji wejście/wyjście mogą być identyfikowane 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311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Parametry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modeli są dane jako funkcje własności systemu 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Parametry modeli są tylko „liczbami”, w ogólności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nie są znane związki z własnościami systemu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311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jest ważny dla całej klasy procesów rozważanego typu i dla różnych warunków operacyjnych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 jest ważny tylko dla badanego systemu i w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przyjętych granicach warunków operacyjnych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311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Parametry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modelu nie są znane dokładnie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Parametry modelu są bardziej dokładne dla badanego systemu i przyjętych warunków operacyjnych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311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 może być budowany dla systemów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nie istniejących 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 może być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identyfikowany tylko dla istniejącego systemu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357430"/>
            <a:ext cx="8650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Dodatek A:</a:t>
            </a:r>
          </a:p>
          <a:p>
            <a:pPr algn="ctr"/>
            <a:r>
              <a:rPr lang="pl-PL" sz="2000" b="1" dirty="0" smtClean="0">
                <a:solidFill>
                  <a:srgbClr val="996600"/>
                </a:solidFill>
              </a:rPr>
              <a:t>Metodyka linearyzacji w otoczeniu trajektorii nominalnej stałowartościowej (repetytorium  </a:t>
            </a:r>
            <a:r>
              <a:rPr lang="pl-PL" sz="2000" b="1" dirty="0" err="1" smtClean="0">
                <a:solidFill>
                  <a:srgbClr val="996600"/>
                </a:solidFill>
              </a:rPr>
              <a:t>MiPI</a:t>
            </a:r>
            <a:r>
              <a:rPr lang="pl-PL" sz="2000" b="1" dirty="0" smtClean="0">
                <a:solidFill>
                  <a:srgbClr val="996600"/>
                </a:solidFill>
              </a:rPr>
              <a:t>)</a:t>
            </a:r>
            <a:endParaRPr lang="pl-PL" sz="2000" b="1" dirty="0" smtClean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4898" y="1000108"/>
            <a:ext cx="8476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Modele liniowe powstają też w wyniku linearyzacji nieliniowych modeli zarówno wejście – wyjście jak i przestrzeni stanu w otoczeniu tzw.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trajektorii nominalnej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335096" y="2650265"/>
            <a:ext cx="8476562" cy="1456329"/>
            <a:chOff x="335096" y="2731952"/>
            <a:chExt cx="8476562" cy="1456329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35096" y="2731952"/>
              <a:ext cx="84765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Weźmy nieliniowy niestacjonarny model przestrzeni stanu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iekt 4"/>
            <p:cNvGraphicFramePr>
              <a:graphicFrameLocks noChangeAspect="1"/>
            </p:cNvGraphicFramePr>
            <p:nvPr/>
          </p:nvGraphicFramePr>
          <p:xfrm>
            <a:off x="1900238" y="3448775"/>
            <a:ext cx="3230562" cy="736600"/>
          </p:xfrm>
          <a:graphic>
            <a:graphicData uri="http://schemas.openxmlformats.org/presentationml/2006/ole">
              <p:oleObj spid="_x0000_s316441" name="Równanie" r:id="rId3" imgW="2006600" imgH="457200" progId="Equation.3">
                <p:embed/>
              </p:oleObj>
            </a:graphicData>
          </a:graphic>
        </p:graphicFrame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511188" y="3336043"/>
              <a:ext cx="26192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- równanie stanu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5531385" y="3818949"/>
              <a:ext cx="26192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- równanie wyjścia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386509" y="4220639"/>
            <a:ext cx="8548171" cy="1856415"/>
            <a:chOff x="386509" y="4645214"/>
            <a:chExt cx="8548171" cy="1856415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86509" y="4645214"/>
              <a:ext cx="10346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gdzie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862013" y="5090614"/>
            <a:ext cx="758677" cy="1191853"/>
          </p:xfrm>
          <a:graphic>
            <a:graphicData uri="http://schemas.openxmlformats.org/presentationml/2006/ole">
              <p:oleObj spid="_x0000_s316442" name="Równanie" r:id="rId4" imgW="469900" imgH="736600" progId="Equation.3">
                <p:embed/>
              </p:oleObj>
            </a:graphicData>
          </a:graphic>
        </p:graphicFrame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28794" y="5068021"/>
              <a:ext cx="1322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- stan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928794" y="5496649"/>
              <a:ext cx="15432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- wejście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928794" y="5925277"/>
              <a:ext cx="14551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- wyjście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000496" y="5621024"/>
            <a:ext cx="1393830" cy="375691"/>
          </p:xfrm>
          <a:graphic>
            <a:graphicData uri="http://schemas.openxmlformats.org/presentationml/2006/ole">
              <p:oleObj spid="_x0000_s316443" name="Równanie" r:id="rId5" imgW="799753" imgH="215806" progId="Equation.3">
                <p:embed/>
              </p:oleObj>
            </a:graphicData>
          </a:graphic>
        </p:graphicFrame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508434" y="5578299"/>
              <a:ext cx="342624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6213" indent="-176213"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- funkcje różniczkowalne w sposób ciągły względem swoich argumentów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37370" y="2035884"/>
            <a:ext cx="8476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Skupimy się najpierw na modelach przestrzeni stanu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5911" y="954563"/>
            <a:ext cx="7512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Trajektorie nominalne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systemu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określa się w następujący sposób: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6705" y="1971217"/>
            <a:ext cx="8351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Definicja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trajektorii nominalnej systemu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02114" y="2368545"/>
          <a:ext cx="512762" cy="346075"/>
        </p:xfrm>
        <a:graphic>
          <a:graphicData uri="http://schemas.openxmlformats.org/presentationml/2006/ole">
            <p:oleObj spid="_x0000_s315425" name="Równanie" r:id="rId3" imgW="317087" imgH="215619" progId="Equation.3">
              <p:embed/>
            </p:oleObj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00562" y="2357430"/>
            <a:ext cx="371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 nominalna trajektoria stanu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774013" y="2357430"/>
          <a:ext cx="512763" cy="346075"/>
        </p:xfrm>
        <a:graphic>
          <a:graphicData uri="http://schemas.openxmlformats.org/presentationml/2006/ole">
            <p:oleObj spid="_x0000_s315426" name="Równanie" r:id="rId4" imgW="317087" imgH="215619" progId="Equation.3">
              <p:embed/>
            </p:oleObj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8596" y="2714620"/>
            <a:ext cx="5072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to trajektoria która spełnia równanie stanu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714612" y="3143248"/>
          <a:ext cx="3271837" cy="409575"/>
        </p:xfrm>
        <a:graphic>
          <a:graphicData uri="http://schemas.openxmlformats.org/presentationml/2006/ole">
            <p:oleObj spid="_x0000_s315427" name="Równanie" r:id="rId5" imgW="2032000" imgH="254000" progId="Equation.3">
              <p:embed/>
            </p:oleObj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0034" y="3571876"/>
            <a:ext cx="8276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nominalna trajektoria wyjścia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, to trajektoria, która  spełnia równanie wyjścia 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205163" y="4000500"/>
          <a:ext cx="2003425" cy="347663"/>
        </p:xfrm>
        <a:graphic>
          <a:graphicData uri="http://schemas.openxmlformats.org/presentationml/2006/ole">
            <p:oleObj spid="_x0000_s315428" name="Równanie" r:id="rId6" imgW="1244060" imgH="215806" progId="Equation.3">
              <p:embed/>
            </p:oleObj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8596" y="2357430"/>
            <a:ext cx="8351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Dla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nominalnego sygnału wejścia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2410" y="1146112"/>
            <a:ext cx="6276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Jeżeli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nominalna trajektoria wejścia 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systemu jest stała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3286116" y="1546925"/>
          <a:ext cx="1717550" cy="362114"/>
        </p:xfrm>
        <a:graphic>
          <a:graphicData uri="http://schemas.openxmlformats.org/presentationml/2006/ole">
            <p:oleObj spid="_x0000_s354346" name="Równanie" r:id="rId3" imgW="1015559" imgH="215806" progId="Equation.3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214678" y="2547057"/>
          <a:ext cx="1714512" cy="361824"/>
        </p:xfrm>
        <a:graphic>
          <a:graphicData uri="http://schemas.openxmlformats.org/presentationml/2006/ole">
            <p:oleObj spid="_x0000_s354347" name="Równanie" r:id="rId4" imgW="1015559" imgH="215806" progId="Equation.3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357554" y="3404313"/>
          <a:ext cx="1423561" cy="372029"/>
        </p:xfrm>
        <a:graphic>
          <a:graphicData uri="http://schemas.openxmlformats.org/presentationml/2006/ole">
            <p:oleObj spid="_x0000_s354348" name="Równanie" r:id="rId5" imgW="825142" imgH="215806" progId="Equation.3">
              <p:embed/>
            </p:oleObj>
          </a:graphicData>
        </a:graphic>
      </p:graphicFrame>
      <p:grpSp>
        <p:nvGrpSpPr>
          <p:cNvPr id="8" name="Grupa 7"/>
          <p:cNvGrpSpPr/>
          <p:nvPr/>
        </p:nvGrpSpPr>
        <p:grpSpPr>
          <a:xfrm>
            <a:off x="571472" y="3904379"/>
            <a:ext cx="1996807" cy="369332"/>
            <a:chOff x="581140" y="6115001"/>
            <a:chExt cx="1996807" cy="369332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81140" y="6115001"/>
              <a:ext cx="19968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dla wszystkich 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2224214" y="6186439"/>
            <a:ext cx="144463" cy="244475"/>
          </p:xfrm>
          <a:graphic>
            <a:graphicData uri="http://schemas.openxmlformats.org/presentationml/2006/ole">
              <p:oleObj spid="_x0000_s354349" name="Równanie" r:id="rId6" imgW="88746" imgH="152136" progId="Equation.3">
                <p:embed/>
              </p:oleObj>
            </a:graphicData>
          </a:graphic>
        </p:graphicFrame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71472" y="3047123"/>
            <a:ext cx="3096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spełniającym równanie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43866" y="4475883"/>
            <a:ext cx="8272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Nominalna trajektoria wyjścia 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staje się wówczas trajektorią stałą, która spełnia równanie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3417888" y="5046663"/>
          <a:ext cx="1458912" cy="382587"/>
        </p:xfrm>
        <a:graphic>
          <a:graphicData uri="http://schemas.openxmlformats.org/presentationml/2006/ole">
            <p:oleObj spid="_x0000_s354350" name="Równanie" r:id="rId7" imgW="825142" imgH="215806" progId="Equation.3">
              <p:embed/>
            </p:oleObj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0034" y="1975553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 system jest stabilny asymptotycznie</a:t>
            </a:r>
            <a:r>
              <a:rPr lang="pl-PL" dirty="0" smtClean="0">
                <a:solidFill>
                  <a:srgbClr val="17048A"/>
                </a:solidFill>
              </a:rPr>
              <a:t>, to </a:t>
            </a:r>
            <a:r>
              <a:rPr lang="pl-PL" b="1" dirty="0" smtClean="0">
                <a:solidFill>
                  <a:srgbClr val="17048A"/>
                </a:solidFill>
              </a:rPr>
              <a:t>nominalna trajektoria stanu</a:t>
            </a:r>
            <a:r>
              <a:rPr lang="pl-PL" dirty="0" smtClean="0">
                <a:solidFill>
                  <a:srgbClr val="17048A"/>
                </a:solidFill>
              </a:rPr>
              <a:t> jest stanem stacjonarnym,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19558" y="1282931"/>
            <a:ext cx="8272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Odchylenia stanu (w tym stanu początkowego), wejścia i wyjścia od ich trajektorii nominalnych (stacjonarnych) oznaczymy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690688" y="2228850"/>
          <a:ext cx="1554162" cy="1474788"/>
        </p:xfrm>
        <a:graphic>
          <a:graphicData uri="http://schemas.openxmlformats.org/presentationml/2006/ole">
            <p:oleObj spid="_x0000_s355378" name="Równanie" r:id="rId3" imgW="965200" imgH="914400" progId="Equation.3">
              <p:embed/>
            </p:oleObj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4084504" y="2219325"/>
            <a:ext cx="2598871" cy="1473200"/>
            <a:chOff x="4084504" y="2219325"/>
            <a:chExt cx="2598871" cy="1473200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4084504" y="2590265"/>
              <a:ext cx="5976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/>
                </a:rPr>
                <a:t>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5130800" y="2219325"/>
            <a:ext cx="1552575" cy="1473200"/>
          </p:xfrm>
          <a:graphic>
            <a:graphicData uri="http://schemas.openxmlformats.org/presentationml/2006/ole">
              <p:oleObj spid="_x0000_s355379" name="Równanie" r:id="rId4" imgW="965200" imgH="914400" progId="Equation.3">
                <p:embed/>
              </p:oleObj>
            </a:graphicData>
          </a:graphic>
        </p:graphicFrame>
      </p:grpSp>
      <p:grpSp>
        <p:nvGrpSpPr>
          <p:cNvPr id="7" name="Grupa 6"/>
          <p:cNvGrpSpPr/>
          <p:nvPr/>
        </p:nvGrpSpPr>
        <p:grpSpPr>
          <a:xfrm>
            <a:off x="302047" y="5643578"/>
            <a:ext cx="8013724" cy="785818"/>
            <a:chOff x="302047" y="5706521"/>
            <a:chExt cx="8013724" cy="785818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05718" y="5708039"/>
              <a:ext cx="24925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Rozwijamy funkcję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10"/>
            <p:cNvGraphicFramePr>
              <a:graphicFrameLocks noChangeAspect="1"/>
            </p:cNvGraphicFramePr>
            <p:nvPr/>
          </p:nvGraphicFramePr>
          <p:xfrm>
            <a:off x="2357422" y="5777959"/>
            <a:ext cx="265112" cy="327025"/>
          </p:xfrm>
          <a:graphic>
            <a:graphicData uri="http://schemas.openxmlformats.org/presentationml/2006/ole">
              <p:oleObj spid="_x0000_s355380" name="Równanie" r:id="rId5" imgW="164957" imgH="203024" progId="Equation.3">
                <p:embed/>
              </p:oleObj>
            </a:graphicData>
          </a:graphic>
        </p:graphicFrame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714612" y="5706521"/>
              <a:ext cx="56011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w szereg </a:t>
              </a:r>
              <a:r>
                <a:rPr lang="pl-PL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Taylor’a</a:t>
              </a: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w otoczeniu wartości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02047" y="6123007"/>
              <a:ext cx="164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nominalnych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5185" y="616558"/>
            <a:ext cx="8175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Ograniczymy się tutaj tylko do tego ostatniego przypadku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384672" y="3929251"/>
            <a:ext cx="8175434" cy="1591766"/>
            <a:chOff x="384672" y="3929251"/>
            <a:chExt cx="8175434" cy="1591766"/>
          </a:xfrm>
        </p:grpSpPr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2096140" y="4590123"/>
            <a:ext cx="4089400" cy="388937"/>
          </p:xfrm>
          <a:graphic>
            <a:graphicData uri="http://schemas.openxmlformats.org/presentationml/2006/ole">
              <p:oleObj spid="_x0000_s355381" name="Równanie" r:id="rId6" imgW="2540000" imgH="241300" progId="Equation.3">
                <p:embed/>
              </p:oleObj>
            </a:graphicData>
          </a:graphic>
        </p:graphicFrame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84672" y="3929251"/>
              <a:ext cx="81754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Korzystając z powyższych oznaczeń – równanie stanu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upa 19"/>
            <p:cNvGrpSpPr/>
            <p:nvPr/>
          </p:nvGrpSpPr>
          <p:grpSpPr>
            <a:xfrm>
              <a:off x="2841014" y="4245070"/>
              <a:ext cx="904041" cy="329205"/>
              <a:chOff x="2841014" y="4245070"/>
              <a:chExt cx="904041" cy="329205"/>
            </a:xfrm>
          </p:grpSpPr>
          <p:graphicFrame>
            <p:nvGraphicFramePr>
              <p:cNvPr id="18" name="Object 11"/>
              <p:cNvGraphicFramePr>
                <a:graphicFrameLocks noChangeAspect="1"/>
              </p:cNvGraphicFramePr>
              <p:nvPr/>
            </p:nvGraphicFramePr>
            <p:xfrm>
              <a:off x="3130692" y="4245070"/>
              <a:ext cx="614363" cy="327025"/>
            </p:xfrm>
            <a:graphic>
              <a:graphicData uri="http://schemas.openxmlformats.org/presentationml/2006/ole">
                <p:oleObj spid="_x0000_s355382" name="Równanie" r:id="rId7" imgW="380835" imgH="203112" progId="Equation.3">
                  <p:embed/>
                </p:oleObj>
              </a:graphicData>
            </a:graphic>
          </p:graphicFrame>
          <p:cxnSp>
            <p:nvCxnSpPr>
              <p:cNvPr id="19" name="Łącznik prosty ze strzałką 15"/>
              <p:cNvCxnSpPr/>
              <p:nvPr/>
            </p:nvCxnSpPr>
            <p:spPr>
              <a:xfrm flipV="1">
                <a:off x="2841014" y="4421875"/>
                <a:ext cx="325267" cy="15240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7" name="Object 12"/>
            <p:cNvGraphicFramePr>
              <a:graphicFrameLocks noChangeAspect="1"/>
            </p:cNvGraphicFramePr>
            <p:nvPr/>
          </p:nvGraphicFramePr>
          <p:xfrm>
            <a:off x="2125995" y="5152717"/>
            <a:ext cx="4068762" cy="368300"/>
          </p:xfrm>
          <a:graphic>
            <a:graphicData uri="http://schemas.openxmlformats.org/presentationml/2006/ole">
              <p:oleObj spid="_x0000_s355383" name="Równanie" r:id="rId8" imgW="25273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878013" y="842951"/>
          <a:ext cx="4929187" cy="1311275"/>
        </p:xfrm>
        <a:graphic>
          <a:graphicData uri="http://schemas.openxmlformats.org/presentationml/2006/ole">
            <p:oleObj spid="_x0000_s356378" name="Równanie" r:id="rId3" imgW="3060700" imgH="812800" progId="Equation.3">
              <p:embed/>
            </p:oleObj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225667" y="2241406"/>
            <a:ext cx="8590785" cy="1081220"/>
            <a:chOff x="225667" y="1898518"/>
            <a:chExt cx="8590785" cy="1081220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3898900" y="2630488"/>
            <a:ext cx="1328738" cy="349250"/>
          </p:xfrm>
          <a:graphic>
            <a:graphicData uri="http://schemas.openxmlformats.org/presentationml/2006/ole">
              <p:oleObj spid="_x0000_s356379" name="Równanie" r:id="rId4" imgW="825142" imgH="215806" progId="Equation.3">
                <p:embed/>
              </p:oleObj>
            </a:graphicData>
          </a:graphic>
        </p:graphicFrame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25667" y="1898518"/>
              <a:ext cx="8590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Z definicji trajektorii nominalnej, w szczególności trajektorii równowagi,  stanu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832585" y="794580"/>
            <a:ext cx="2682495" cy="593074"/>
            <a:chOff x="1832585" y="451692"/>
            <a:chExt cx="2682495" cy="593074"/>
          </a:xfrm>
        </p:grpSpPr>
        <p:sp>
          <p:nvSpPr>
            <p:cNvPr id="7" name="Dowolny kształt 6"/>
            <p:cNvSpPr/>
            <p:nvPr/>
          </p:nvSpPr>
          <p:spPr>
            <a:xfrm>
              <a:off x="1832585" y="451692"/>
              <a:ext cx="407624" cy="539826"/>
            </a:xfrm>
            <a:custGeom>
              <a:avLst/>
              <a:gdLst>
                <a:gd name="connsiteX0" fmla="*/ 0 w 407624"/>
                <a:gd name="connsiteY0" fmla="*/ 0 h 539826"/>
                <a:gd name="connsiteX1" fmla="*/ 286439 w 407624"/>
                <a:gd name="connsiteY1" fmla="*/ 539826 h 539826"/>
                <a:gd name="connsiteX2" fmla="*/ 407624 w 407624"/>
                <a:gd name="connsiteY2" fmla="*/ 539826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624" h="539826">
                  <a:moveTo>
                    <a:pt x="0" y="0"/>
                  </a:moveTo>
                  <a:lnTo>
                    <a:pt x="286439" y="539826"/>
                  </a:lnTo>
                  <a:lnTo>
                    <a:pt x="407624" y="539826"/>
                  </a:lnTo>
                </a:path>
              </a:pathLst>
            </a:cu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3148988" y="504940"/>
              <a:ext cx="1366092" cy="539826"/>
            </a:xfrm>
            <a:custGeom>
              <a:avLst/>
              <a:gdLst>
                <a:gd name="connsiteX0" fmla="*/ 0 w 407624"/>
                <a:gd name="connsiteY0" fmla="*/ 0 h 539826"/>
                <a:gd name="connsiteX1" fmla="*/ 286439 w 407624"/>
                <a:gd name="connsiteY1" fmla="*/ 539826 h 539826"/>
                <a:gd name="connsiteX2" fmla="*/ 407624 w 407624"/>
                <a:gd name="connsiteY2" fmla="*/ 539826 h 539826"/>
                <a:gd name="connsiteX0" fmla="*/ 0 w 1322024"/>
                <a:gd name="connsiteY0" fmla="*/ 0 h 550843"/>
                <a:gd name="connsiteX1" fmla="*/ 286439 w 1322024"/>
                <a:gd name="connsiteY1" fmla="*/ 539826 h 550843"/>
                <a:gd name="connsiteX2" fmla="*/ 1322024 w 1322024"/>
                <a:gd name="connsiteY2" fmla="*/ 550843 h 550843"/>
                <a:gd name="connsiteX0" fmla="*/ 0 w 1322024"/>
                <a:gd name="connsiteY0" fmla="*/ 0 h 550843"/>
                <a:gd name="connsiteX1" fmla="*/ 1079654 w 1322024"/>
                <a:gd name="connsiteY1" fmla="*/ 539826 h 550843"/>
                <a:gd name="connsiteX2" fmla="*/ 1322024 w 1322024"/>
                <a:gd name="connsiteY2" fmla="*/ 550843 h 550843"/>
                <a:gd name="connsiteX0" fmla="*/ 0 w 1366092"/>
                <a:gd name="connsiteY0" fmla="*/ 0 h 539826"/>
                <a:gd name="connsiteX1" fmla="*/ 1079654 w 1366092"/>
                <a:gd name="connsiteY1" fmla="*/ 539826 h 539826"/>
                <a:gd name="connsiteX2" fmla="*/ 1366092 w 1366092"/>
                <a:gd name="connsiteY2" fmla="*/ 528810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092" h="539826">
                  <a:moveTo>
                    <a:pt x="0" y="0"/>
                  </a:moveTo>
                  <a:lnTo>
                    <a:pt x="1079654" y="539826"/>
                  </a:lnTo>
                  <a:lnTo>
                    <a:pt x="1366092" y="528810"/>
                  </a:lnTo>
                </a:path>
              </a:pathLst>
            </a:cu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43218" y="3469843"/>
            <a:ext cx="8463707" cy="2771264"/>
            <a:chOff x="343218" y="3206083"/>
            <a:chExt cx="8463707" cy="2771264"/>
          </a:xfrm>
        </p:grpSpPr>
        <p:sp>
          <p:nvSpPr>
            <p:cNvPr id="10" name="Prostokąt zaokrąglony 9"/>
            <p:cNvSpPr/>
            <p:nvPr/>
          </p:nvSpPr>
          <p:spPr>
            <a:xfrm>
              <a:off x="2524836" y="3889612"/>
              <a:ext cx="3643952" cy="1705970"/>
            </a:xfrm>
            <a:prstGeom prst="roundRect">
              <a:avLst>
                <a:gd name="adj" fmla="val 9382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43218" y="3206083"/>
              <a:ext cx="846370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i zakładając, że warunki zaniedbania reszty z wyrazów wyższych rzędów są spełnione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2888350" y="3987514"/>
            <a:ext cx="2843710" cy="1530373"/>
          </p:xfrm>
          <a:graphic>
            <a:graphicData uri="http://schemas.openxmlformats.org/presentationml/2006/ole">
              <p:oleObj spid="_x0000_s356380" name="Równanie" r:id="rId5" imgW="1511300" imgH="812800" progId="Equation.3">
                <p:embed/>
              </p:oleObj>
            </a:graphicData>
          </a:graphic>
        </p:graphicFrame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416898" y="5608015"/>
              <a:ext cx="41359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Zlinearyzowane równanie stanu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183643" y="1393766"/>
            <a:ext cx="2866032" cy="1640006"/>
            <a:chOff x="2183643" y="1050878"/>
            <a:chExt cx="2866032" cy="1640006"/>
          </a:xfrm>
        </p:grpSpPr>
        <p:cxnSp>
          <p:nvCxnSpPr>
            <p:cNvPr id="15" name="Łącznik prosty ze strzałką 14"/>
            <p:cNvCxnSpPr/>
            <p:nvPr/>
          </p:nvCxnSpPr>
          <p:spPr>
            <a:xfrm rot="16200000" flipV="1">
              <a:off x="3930557" y="1542196"/>
              <a:ext cx="1569493" cy="66874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 rot="10800000">
              <a:off x="2183643" y="1050878"/>
              <a:ext cx="1721895" cy="164000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1508125" y="1287463"/>
          <a:ext cx="5929313" cy="3419475"/>
        </p:xfrm>
        <a:graphic>
          <a:graphicData uri="http://schemas.openxmlformats.org/presentationml/2006/ole">
            <p:oleObj spid="_x0000_s357386" name="Równanie" r:id="rId3" imgW="3683000" imgH="2120900" progId="Equation.3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381125" y="1014413"/>
          <a:ext cx="6051550" cy="3502025"/>
        </p:xfrm>
        <a:graphic>
          <a:graphicData uri="http://schemas.openxmlformats.org/presentationml/2006/ole">
            <p:oleObj spid="_x0000_s358418" name="Równanie" r:id="rId3" imgW="3759200" imgH="2171700" progId="Equation.3">
              <p:embed/>
            </p:oleObj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2110651" y="5131559"/>
            <a:ext cx="4135914" cy="1105463"/>
            <a:chOff x="2110651" y="5131559"/>
            <a:chExt cx="4135914" cy="1105463"/>
          </a:xfrm>
        </p:grpSpPr>
        <p:sp>
          <p:nvSpPr>
            <p:cNvPr id="4" name="Prostokąt zaokrąglony 3"/>
            <p:cNvSpPr/>
            <p:nvPr/>
          </p:nvSpPr>
          <p:spPr>
            <a:xfrm>
              <a:off x="2333769" y="5131559"/>
              <a:ext cx="3643952" cy="573206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2328863" y="5168900"/>
            <a:ext cx="3606800" cy="515938"/>
          </p:xfrm>
          <a:graphic>
            <a:graphicData uri="http://schemas.openxmlformats.org/presentationml/2006/ole">
              <p:oleObj spid="_x0000_s358419" name="Równanie" r:id="rId4" imgW="1600200" imgH="228600" progId="Equation.3">
                <p:embed/>
              </p:oleObj>
            </a:graphicData>
          </a:graphic>
        </p:graphicFrame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110651" y="5836912"/>
              <a:ext cx="41359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Zlinearyzowane równanie stanu</a:t>
              </a:r>
              <a:endParaRPr lang="pl-PL" sz="20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3309" y="729484"/>
            <a:ext cx="3878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Podobnie dla równania wyjścia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220913" y="1428750"/>
          <a:ext cx="4048125" cy="368300"/>
        </p:xfrm>
        <a:graphic>
          <a:graphicData uri="http://schemas.openxmlformats.org/presentationml/2006/ole">
            <p:oleObj spid="_x0000_s359458" name="Równanie" r:id="rId3" imgW="2514600" imgH="228600" progId="Equation.3">
              <p:embed/>
            </p:oleObj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280506" y="2052290"/>
            <a:ext cx="8346194" cy="784300"/>
            <a:chOff x="280506" y="1445642"/>
            <a:chExt cx="8346194" cy="784300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84177" y="1445642"/>
              <a:ext cx="24925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Rozwijamy funkcję 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10"/>
            <p:cNvGraphicFramePr>
              <a:graphicFrameLocks noChangeAspect="1"/>
            </p:cNvGraphicFramePr>
            <p:nvPr/>
          </p:nvGraphicFramePr>
          <p:xfrm>
            <a:off x="2705932" y="1508071"/>
            <a:ext cx="203200" cy="287337"/>
          </p:xfrm>
          <a:graphic>
            <a:graphicData uri="http://schemas.openxmlformats.org/presentationml/2006/ole">
              <p:oleObj spid="_x0000_s359459" name="Równanie" r:id="rId4" imgW="126725" imgH="177415" progId="Equation.3">
                <p:embed/>
              </p:oleObj>
            </a:graphicData>
          </a:graphic>
        </p:graphicFrame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025541" y="1476856"/>
              <a:ext cx="56011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w szereg </a:t>
              </a:r>
              <a:r>
                <a:rPr lang="pl-PL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Taylor’a</a:t>
              </a: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w otoczeniu wartości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80506" y="1860610"/>
              <a:ext cx="164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nominalnych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870200" y="3041650"/>
          <a:ext cx="3721100" cy="1677988"/>
        </p:xfrm>
        <a:graphic>
          <a:graphicData uri="http://schemas.openxmlformats.org/presentationml/2006/ole">
            <p:oleObj spid="_x0000_s359460" name="Równanie" r:id="rId5" imgW="2311400" imgH="1041400" progId="Equation.3">
              <p:embed/>
            </p:oleObj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3162642" y="2941730"/>
            <a:ext cx="1366092" cy="1111687"/>
            <a:chOff x="3162642" y="2335082"/>
            <a:chExt cx="1366092" cy="1111687"/>
          </a:xfrm>
        </p:grpSpPr>
        <p:sp>
          <p:nvSpPr>
            <p:cNvPr id="11" name="Dowolny kształt 10"/>
            <p:cNvSpPr/>
            <p:nvPr/>
          </p:nvSpPr>
          <p:spPr>
            <a:xfrm>
              <a:off x="3443020" y="2335082"/>
              <a:ext cx="407624" cy="539826"/>
            </a:xfrm>
            <a:custGeom>
              <a:avLst/>
              <a:gdLst>
                <a:gd name="connsiteX0" fmla="*/ 0 w 407624"/>
                <a:gd name="connsiteY0" fmla="*/ 0 h 539826"/>
                <a:gd name="connsiteX1" fmla="*/ 286439 w 407624"/>
                <a:gd name="connsiteY1" fmla="*/ 539826 h 539826"/>
                <a:gd name="connsiteX2" fmla="*/ 407624 w 407624"/>
                <a:gd name="connsiteY2" fmla="*/ 539826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624" h="539826">
                  <a:moveTo>
                    <a:pt x="0" y="0"/>
                  </a:moveTo>
                  <a:lnTo>
                    <a:pt x="286439" y="539826"/>
                  </a:lnTo>
                  <a:lnTo>
                    <a:pt x="407624" y="539826"/>
                  </a:lnTo>
                </a:path>
              </a:pathLst>
            </a:cu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3162642" y="2906943"/>
              <a:ext cx="1366092" cy="539826"/>
            </a:xfrm>
            <a:custGeom>
              <a:avLst/>
              <a:gdLst>
                <a:gd name="connsiteX0" fmla="*/ 0 w 407624"/>
                <a:gd name="connsiteY0" fmla="*/ 0 h 539826"/>
                <a:gd name="connsiteX1" fmla="*/ 286439 w 407624"/>
                <a:gd name="connsiteY1" fmla="*/ 539826 h 539826"/>
                <a:gd name="connsiteX2" fmla="*/ 407624 w 407624"/>
                <a:gd name="connsiteY2" fmla="*/ 539826 h 539826"/>
                <a:gd name="connsiteX0" fmla="*/ 0 w 1322024"/>
                <a:gd name="connsiteY0" fmla="*/ 0 h 550843"/>
                <a:gd name="connsiteX1" fmla="*/ 286439 w 1322024"/>
                <a:gd name="connsiteY1" fmla="*/ 539826 h 550843"/>
                <a:gd name="connsiteX2" fmla="*/ 1322024 w 1322024"/>
                <a:gd name="connsiteY2" fmla="*/ 550843 h 550843"/>
                <a:gd name="connsiteX0" fmla="*/ 0 w 1322024"/>
                <a:gd name="connsiteY0" fmla="*/ 0 h 550843"/>
                <a:gd name="connsiteX1" fmla="*/ 1079654 w 1322024"/>
                <a:gd name="connsiteY1" fmla="*/ 539826 h 550843"/>
                <a:gd name="connsiteX2" fmla="*/ 1322024 w 1322024"/>
                <a:gd name="connsiteY2" fmla="*/ 550843 h 550843"/>
                <a:gd name="connsiteX0" fmla="*/ 0 w 1366092"/>
                <a:gd name="connsiteY0" fmla="*/ 0 h 539826"/>
                <a:gd name="connsiteX1" fmla="*/ 1079654 w 1366092"/>
                <a:gd name="connsiteY1" fmla="*/ 539826 h 539826"/>
                <a:gd name="connsiteX2" fmla="*/ 1366092 w 1366092"/>
                <a:gd name="connsiteY2" fmla="*/ 528810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092" h="539826">
                  <a:moveTo>
                    <a:pt x="0" y="0"/>
                  </a:moveTo>
                  <a:lnTo>
                    <a:pt x="1079654" y="539826"/>
                  </a:lnTo>
                  <a:lnTo>
                    <a:pt x="1366092" y="528810"/>
                  </a:lnTo>
                </a:path>
              </a:pathLst>
            </a:cu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51432" y="5028686"/>
            <a:ext cx="5145796" cy="935552"/>
            <a:chOff x="451432" y="4422038"/>
            <a:chExt cx="5145796" cy="935552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51432" y="4422038"/>
              <a:ext cx="51457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Z definicji trajektorii nominalnej wyjścia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4"/>
            <p:cNvGraphicFramePr>
              <a:graphicFrameLocks noChangeAspect="1"/>
            </p:cNvGraphicFramePr>
            <p:nvPr/>
          </p:nvGraphicFramePr>
          <p:xfrm>
            <a:off x="3744913" y="5009927"/>
            <a:ext cx="1328737" cy="347663"/>
          </p:xfrm>
          <a:graphic>
            <a:graphicData uri="http://schemas.openxmlformats.org/presentationml/2006/ole">
              <p:oleObj spid="_x0000_s359461" name="Równanie" r:id="rId6" imgW="825142" imgH="215806" progId="Equation.3">
                <p:embed/>
              </p:oleObj>
            </a:graphicData>
          </a:graphic>
        </p:graphicFrame>
      </p:grpSp>
      <p:grpSp>
        <p:nvGrpSpPr>
          <p:cNvPr id="16" name="Grupa 15"/>
          <p:cNvGrpSpPr/>
          <p:nvPr/>
        </p:nvGrpSpPr>
        <p:grpSpPr>
          <a:xfrm>
            <a:off x="3643953" y="3431735"/>
            <a:ext cx="887105" cy="2226861"/>
            <a:chOff x="3643953" y="2825087"/>
            <a:chExt cx="887105" cy="2226861"/>
          </a:xfrm>
        </p:grpSpPr>
        <p:cxnSp>
          <p:nvCxnSpPr>
            <p:cNvPr id="17" name="Łącznik prosty ze strzałką 16"/>
            <p:cNvCxnSpPr/>
            <p:nvPr/>
          </p:nvCxnSpPr>
          <p:spPr>
            <a:xfrm rot="16200000" flipV="1">
              <a:off x="3521123" y="3985146"/>
              <a:ext cx="1583141" cy="4367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 rot="16200000" flipV="1">
              <a:off x="2634021" y="3835019"/>
              <a:ext cx="2226861" cy="20699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88" y="1296195"/>
          <a:ext cx="8429684" cy="290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831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Modelowanie teoretyczne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Modelowanie eksperymentalne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311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Wewnętrzne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zachowanie systemu musi być znane i opisywalne matematyczne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Metody identyfikacji są niezależne od badanego systemu i mogą zatem być stosowane do wielu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różnych systemów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311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Modelowanie jest zwykłe przewlekłym procesem zajmującym dużo czasu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Modelowanie jest szybkim procesem, jeżeli istnieją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stosowne metody identyfikacji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311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Model może być złożony i szczegółowy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Rozmiar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modelu może być dostosowany do obszaru zastosowania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55" name="pole tekstowe 2"/>
          <p:cNvSpPr txBox="1">
            <a:spLocks noChangeArrowheads="1"/>
          </p:cNvSpPr>
          <p:nvPr/>
        </p:nvSpPr>
        <p:spPr bwMode="auto">
          <a:xfrm>
            <a:off x="1285875" y="683420"/>
            <a:ext cx="664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</a:rPr>
              <a:t>Cechy modeli fenomenologicznych i behawioralnych –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2579426" y="2565779"/>
            <a:ext cx="3643952" cy="1705970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3337" y="1742199"/>
            <a:ext cx="84637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i zakładając, że warunki zaniedbania reszty z wyrazów wyższych rzędów są spełnione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19971" y="4537584"/>
            <a:ext cx="4135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Zlinearyzowane równanie wyjścia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903917" y="2663824"/>
          <a:ext cx="2862618" cy="1539685"/>
        </p:xfrm>
        <a:graphic>
          <a:graphicData uri="http://schemas.openxmlformats.org/presentationml/2006/ole">
            <p:oleObj spid="_x0000_s360458" name="Równanie" r:id="rId3" imgW="1511300" imgH="812800" progId="Equation.3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474" name="Object 2"/>
          <p:cNvGraphicFramePr>
            <a:graphicFrameLocks noChangeAspect="1"/>
          </p:cNvGraphicFramePr>
          <p:nvPr/>
        </p:nvGraphicFramePr>
        <p:xfrm>
          <a:off x="1263650" y="1277938"/>
          <a:ext cx="6421438" cy="3438525"/>
        </p:xfrm>
        <a:graphic>
          <a:graphicData uri="http://schemas.openxmlformats.org/presentationml/2006/ole">
            <p:oleObj spid="_x0000_s361482" name="Równanie" r:id="rId3" imgW="3987800" imgH="2133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255713" y="925513"/>
          <a:ext cx="6280150" cy="3543300"/>
        </p:xfrm>
        <a:graphic>
          <a:graphicData uri="http://schemas.openxmlformats.org/presentationml/2006/ole">
            <p:oleObj spid="_x0000_s362514" name="Równanie" r:id="rId3" imgW="3898900" imgH="2197100" progId="Equation.3">
              <p:embed/>
            </p:oleObj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2110651" y="5131559"/>
            <a:ext cx="4135914" cy="1129277"/>
            <a:chOff x="2110651" y="5131559"/>
            <a:chExt cx="4135914" cy="1129277"/>
          </a:xfrm>
        </p:grpSpPr>
        <p:sp>
          <p:nvSpPr>
            <p:cNvPr id="4" name="Prostokąt zaokrąglony 3"/>
            <p:cNvSpPr/>
            <p:nvPr/>
          </p:nvSpPr>
          <p:spPr>
            <a:xfrm>
              <a:off x="2333769" y="5131559"/>
              <a:ext cx="3643952" cy="573206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2314575" y="5168900"/>
            <a:ext cx="3633788" cy="515938"/>
          </p:xfrm>
          <a:graphic>
            <a:graphicData uri="http://schemas.openxmlformats.org/presentationml/2006/ole">
              <p:oleObj spid="_x0000_s362515" name="Równanie" r:id="rId4" imgW="1612900" imgH="228600" progId="Equation.3">
                <p:embed/>
              </p:oleObj>
            </a:graphicData>
          </a:graphic>
        </p:graphicFrame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110651" y="5891504"/>
              <a:ext cx="41359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Zlinearyzowane równanie wyjścia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2274772" y="2710366"/>
            <a:ext cx="4667532" cy="1433014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5720" y="1151723"/>
            <a:ext cx="837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Model szczególny trajektorii nominalnych – stała trajektoria wejścia, trajektoria stanu = stan stacjonarny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7158" y="1927975"/>
            <a:ext cx="8232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Model zlinearyzowany w otoczeniu stanu stacjonarnego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2416674" y="2764861"/>
          <a:ext cx="2706687" cy="430213"/>
        </p:xfrm>
        <a:graphic>
          <a:graphicData uri="http://schemas.openxmlformats.org/presentationml/2006/ole">
            <p:oleObj spid="_x0000_s363546" name="Równanie" r:id="rId3" imgW="1447800" imgH="228600" progId="Equation.3">
              <p:embed/>
            </p:oleObj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2464606" y="3642939"/>
          <a:ext cx="2682875" cy="431800"/>
        </p:xfrm>
        <a:graphic>
          <a:graphicData uri="http://schemas.openxmlformats.org/presentationml/2006/ole">
            <p:oleObj spid="_x0000_s363547" name="Równanie" r:id="rId4" imgW="1422400" imgH="228600" progId="Equation.3">
              <p:embed/>
            </p:oleObj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5281945" y="3062861"/>
          <a:ext cx="1508669" cy="411778"/>
        </p:xfrm>
        <a:graphic>
          <a:graphicData uri="http://schemas.openxmlformats.org/presentationml/2006/ole">
            <p:oleObj spid="_x0000_s363548" name="Równanie" r:id="rId5" imgW="8382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9131" y="903436"/>
            <a:ext cx="8601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Podobnie można przedstawić linearyzację modeli wejście - wyjście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9561" y="1856511"/>
            <a:ext cx="8476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Weźmy nieliniowy niestacjonarny model wejście – wyjście zapisany w postaci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0974" y="3769773"/>
            <a:ext cx="1034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gdzie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310137" y="4714550"/>
          <a:ext cx="862013" cy="911225"/>
        </p:xfrm>
        <a:graphic>
          <a:graphicData uri="http://schemas.openxmlformats.org/presentationml/2006/ole">
            <p:oleObj spid="_x0000_s364578" name="Równanie" r:id="rId3" imgW="457200" imgH="482600" progId="Equation.3">
              <p:embed/>
            </p:oleObj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73022" y="4725742"/>
            <a:ext cx="1543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- wejście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73021" y="5200453"/>
            <a:ext cx="1455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- wyjście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643438" y="4714884"/>
          <a:ext cx="704350" cy="375098"/>
        </p:xfrm>
        <a:graphic>
          <a:graphicData uri="http://schemas.openxmlformats.org/presentationml/2006/ole">
            <p:oleObj spid="_x0000_s364579" name="Równanie" r:id="rId4" imgW="406048" imgH="215713" progId="Equation.3">
              <p:embed/>
            </p:oleObj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412899" y="4702858"/>
            <a:ext cx="3426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- funkcje różniczkowalne w sposób ciągły względem swoich argumentów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501783" y="2439591"/>
          <a:ext cx="3354387" cy="361950"/>
        </p:xfrm>
        <a:graphic>
          <a:graphicData uri="http://schemas.openxmlformats.org/presentationml/2006/ole">
            <p:oleObj spid="_x0000_s364580" name="Równanie" r:id="rId5" imgW="1752600" imgH="228600" progId="Equation.3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443594" y="2945552"/>
          <a:ext cx="3425825" cy="382588"/>
        </p:xfrm>
        <a:graphic>
          <a:graphicData uri="http://schemas.openxmlformats.org/presentationml/2006/ole">
            <p:oleObj spid="_x0000_s364581" name="Równanie" r:id="rId6" imgW="1790700" imgH="241300" progId="Equation.3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8596" y="2428868"/>
            <a:ext cx="8351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Dla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nominalnego sygnału </a:t>
            </a:r>
            <a:r>
              <a:rPr lang="pl-PL" b="1" dirty="0" smtClean="0">
                <a:solidFill>
                  <a:srgbClr val="17048A"/>
                </a:solidFill>
              </a:rPr>
              <a:t>wejścia</a:t>
            </a:r>
            <a:r>
              <a:rPr lang="pl-PL" dirty="0" smtClean="0">
                <a:solidFill>
                  <a:srgbClr val="17048A"/>
                </a:solidFill>
              </a:rPr>
              <a:t>          </a:t>
            </a:r>
            <a:r>
              <a:rPr lang="pl-PL" b="1" dirty="0" smtClean="0">
                <a:solidFill>
                  <a:srgbClr val="17048A"/>
                </a:solidFill>
              </a:rPr>
              <a:t>nominalna trajektoria wyjścia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5911" y="980939"/>
            <a:ext cx="8437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Trajektorie nominalne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systemu 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określa się w analogiczny sposób: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6705" y="1997593"/>
            <a:ext cx="8351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Definicja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trajektorii nominalnej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: Dla nominalnego sygnału wejścia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58687" y="2428868"/>
          <a:ext cx="556189" cy="375385"/>
        </p:xfrm>
        <a:graphic>
          <a:graphicData uri="http://schemas.openxmlformats.org/presentationml/2006/ole">
            <p:oleObj spid="_x0000_s365602" name="Równanie" r:id="rId3" imgW="317087" imgH="215619" progId="Equation.3">
              <p:embed/>
            </p:oleObj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0034" y="2857496"/>
            <a:ext cx="8127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modelu wejście – wyjście systemu to trajektoria, która spełnia równanie:  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8024840" y="2416171"/>
          <a:ext cx="547688" cy="369887"/>
        </p:xfrm>
        <a:graphic>
          <a:graphicData uri="http://schemas.openxmlformats.org/presentationml/2006/ole">
            <p:oleObj spid="_x0000_s365603" name="Równanie" r:id="rId4" imgW="317087" imgH="215619" progId="Equation.3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786050" y="3357562"/>
          <a:ext cx="2786082" cy="409674"/>
        </p:xfrm>
        <a:graphic>
          <a:graphicData uri="http://schemas.openxmlformats.org/presentationml/2006/ole">
            <p:oleObj spid="_x0000_s365604" name="Równanie" r:id="rId5" imgW="1790700" imgH="228600" progId="Equation.3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500298" y="4286257"/>
          <a:ext cx="3714776" cy="411994"/>
        </p:xfrm>
        <a:graphic>
          <a:graphicData uri="http://schemas.openxmlformats.org/presentationml/2006/ole">
            <p:oleObj spid="_x0000_s365605" name="Równanie" r:id="rId6" imgW="1803400" imgH="241300" progId="Equation.3">
              <p:embed/>
            </p:oleObj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0034" y="3857628"/>
            <a:ext cx="8358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z warunkami początkowymi: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2410" y="1053134"/>
            <a:ext cx="6276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Jeżeli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nominalna trajektoria wejścia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jest stała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3357554" y="1500174"/>
          <a:ext cx="1742915" cy="367462"/>
        </p:xfrm>
        <a:graphic>
          <a:graphicData uri="http://schemas.openxmlformats.org/presentationml/2006/ole">
            <p:oleObj spid="_x0000_s366634" name="Równanie" r:id="rId3" imgW="1015559" imgH="215806" progId="Equation.3">
              <p:embed/>
            </p:oleObj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3626" y="2074882"/>
            <a:ext cx="846609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a system jest stabilny </a:t>
            </a:r>
            <a:r>
              <a:rPr lang="pl-PL" dirty="0" smtClean="0">
                <a:solidFill>
                  <a:srgbClr val="17048A"/>
                </a:solidFill>
              </a:rPr>
              <a:t>asymptotycznie, to </a:t>
            </a:r>
            <a:r>
              <a:rPr lang="pl-PL" b="1" dirty="0" smtClean="0">
                <a:solidFill>
                  <a:srgbClr val="17048A"/>
                </a:solidFill>
              </a:rPr>
              <a:t>nominalna </a:t>
            </a:r>
            <a:r>
              <a:rPr lang="pl-PL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trajektoria wyjścia </a:t>
            </a: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jest stała</a:t>
            </a:r>
            <a:r>
              <a:rPr lang="pl-PL" dirty="0" smtClean="0">
                <a:solidFill>
                  <a:srgbClr val="17048A"/>
                </a:solidFill>
              </a:rPr>
              <a:t>,                             i spełnia równanie </a:t>
            </a:r>
          </a:p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</a:rPr>
              <a:t>        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142976" y="2357430"/>
          <a:ext cx="1643074" cy="346748"/>
        </p:xfrm>
        <a:graphic>
          <a:graphicData uri="http://schemas.openxmlformats.org/presentationml/2006/ole">
            <p:oleObj spid="_x0000_s366635" name="Równanie" r:id="rId4" imgW="1015559" imgH="215806" progId="Equation.3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28992" y="2786058"/>
          <a:ext cx="1389722" cy="363187"/>
        </p:xfrm>
        <a:graphic>
          <a:graphicData uri="http://schemas.openxmlformats.org/presentationml/2006/ole">
            <p:oleObj spid="_x0000_s366636" name="Równanie" r:id="rId5" imgW="825142" imgH="215806" progId="Equation.3">
              <p:embed/>
            </p:oleObj>
          </a:graphicData>
        </a:graphic>
      </p:graphicFrame>
      <p:grpSp>
        <p:nvGrpSpPr>
          <p:cNvPr id="8" name="Grupa 7"/>
          <p:cNvGrpSpPr/>
          <p:nvPr/>
        </p:nvGrpSpPr>
        <p:grpSpPr>
          <a:xfrm>
            <a:off x="500034" y="3214686"/>
            <a:ext cx="1996807" cy="369332"/>
            <a:chOff x="581140" y="6115001"/>
            <a:chExt cx="1996807" cy="369332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81140" y="6115001"/>
              <a:ext cx="19968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dla wszystkich 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2224996" y="6205566"/>
            <a:ext cx="157552" cy="266625"/>
          </p:xfrm>
          <a:graphic>
            <a:graphicData uri="http://schemas.openxmlformats.org/presentationml/2006/ole">
              <p:oleObj spid="_x0000_s366637" name="Równanie" r:id="rId6" imgW="88746" imgH="152136" progId="Equation.3">
                <p:embed/>
              </p:oleObj>
            </a:graphicData>
          </a:graphic>
        </p:graphicFrame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02922" y="3825905"/>
            <a:ext cx="839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Z określenia trajektorii równowagi warunki początkowe: 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iekt 12"/>
          <p:cNvGraphicFramePr>
            <a:graphicFrameLocks noChangeAspect="1"/>
          </p:cNvGraphicFramePr>
          <p:nvPr/>
        </p:nvGraphicFramePr>
        <p:xfrm>
          <a:off x="3143240" y="4286256"/>
          <a:ext cx="2279650" cy="384175"/>
        </p:xfrm>
        <a:graphic>
          <a:graphicData uri="http://schemas.openxmlformats.org/presentationml/2006/ole">
            <p:oleObj spid="_x0000_s366638" name="Równanie" r:id="rId7" imgW="13589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396885" y="1014045"/>
          <a:ext cx="2579949" cy="5307013"/>
        </p:xfrm>
        <a:graphic>
          <a:graphicData uri="http://schemas.openxmlformats.org/presentationml/2006/ole">
            <p:oleObj spid="_x0000_s367634" name="Równanie" r:id="rId3" imgW="1866900" imgH="3835400" progId="Equation.3">
              <p:embed/>
            </p:oleObj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23587" y="1934774"/>
            <a:ext cx="849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Comic Sans MS" pitchFamily="66" charset="0"/>
                <a:sym typeface="Symbol"/>
              </a:rPr>
              <a:t></a:t>
            </a:r>
            <a:endParaRPr lang="pl-PL" dirty="0">
              <a:solidFill>
                <a:srgbClr val="17048A"/>
              </a:solidFill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9146" y="647787"/>
            <a:ext cx="8739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Odchylenia wejścia i wyjścia (i ich warunków początkowych) od ich trajektorii równowagi oznaczymy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507288" y="997317"/>
          <a:ext cx="1457325" cy="2600325"/>
        </p:xfrm>
        <a:graphic>
          <a:graphicData uri="http://schemas.openxmlformats.org/presentationml/2006/ole">
            <p:oleObj spid="_x0000_s367635" name="Równanie" r:id="rId4" imgW="1054100" imgH="187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41300" y="2503962"/>
          <a:ext cx="8582025" cy="2986087"/>
        </p:xfrm>
        <a:graphic>
          <a:graphicData uri="http://schemas.openxmlformats.org/presentationml/2006/ole">
            <p:oleObj spid="_x0000_s368674" name="Równanie" r:id="rId3" imgW="4483100" imgH="1892300" progId="Equation.3">
              <p:embed/>
            </p:oleObj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302047" y="1701663"/>
            <a:ext cx="8165219" cy="670000"/>
            <a:chOff x="302047" y="1288439"/>
            <a:chExt cx="8165219" cy="67000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05718" y="1288439"/>
              <a:ext cx="24925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Rozwijamy funkcję 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10"/>
            <p:cNvGraphicFramePr>
              <a:graphicFrameLocks noChangeAspect="1"/>
            </p:cNvGraphicFramePr>
            <p:nvPr/>
          </p:nvGraphicFramePr>
          <p:xfrm>
            <a:off x="2543175" y="1335105"/>
            <a:ext cx="261237" cy="322245"/>
          </p:xfrm>
          <a:graphic>
            <a:graphicData uri="http://schemas.openxmlformats.org/presentationml/2006/ole">
              <p:oleObj spid="_x0000_s368675" name="Równanie" r:id="rId4" imgW="164957" imgH="203024" progId="Equation.3">
                <p:embed/>
              </p:oleObj>
            </a:graphicData>
          </a:graphic>
        </p:graphicFrame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866107" y="1291078"/>
              <a:ext cx="56011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w szereg </a:t>
              </a:r>
              <a:r>
                <a:rPr lang="pl-PL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Taylor’a</a:t>
              </a: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w otoczeniu wartości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02047" y="1589107"/>
              <a:ext cx="164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nominalnych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317997" y="751550"/>
            <a:ext cx="8175434" cy="880874"/>
            <a:chOff x="317997" y="338326"/>
            <a:chExt cx="8175434" cy="880874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17997" y="338326"/>
              <a:ext cx="81754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Korzystając z powyższych oznaczeń – równanie wejście - wyjście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1720850" y="838200"/>
            <a:ext cx="5565775" cy="381000"/>
          </p:xfrm>
          <a:graphic>
            <a:graphicData uri="http://schemas.openxmlformats.org/presentationml/2006/ole">
              <p:oleObj spid="_x0000_s368676" name="Równanie" r:id="rId5" imgW="2908300" imgH="241300" progId="Equation.3">
                <p:embed/>
              </p:oleObj>
            </a:graphicData>
          </a:graphic>
        </p:graphicFrame>
      </p:grpSp>
      <p:grpSp>
        <p:nvGrpSpPr>
          <p:cNvPr id="11" name="Grupa 10"/>
          <p:cNvGrpSpPr/>
          <p:nvPr/>
        </p:nvGrpSpPr>
        <p:grpSpPr>
          <a:xfrm>
            <a:off x="267618" y="5654538"/>
            <a:ext cx="7209507" cy="597511"/>
            <a:chOff x="267618" y="5241314"/>
            <a:chExt cx="7209507" cy="597511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2484438" y="5495925"/>
            <a:ext cx="1311703" cy="342900"/>
          </p:xfrm>
          <a:graphic>
            <a:graphicData uri="http://schemas.openxmlformats.org/presentationml/2006/ole">
              <p:oleObj spid="_x0000_s368677" name="Równanie" r:id="rId6" imgW="825142" imgH="215806" progId="Equation.3">
                <p:embed/>
              </p:oleObj>
            </a:graphicData>
          </a:graphic>
        </p:graphicFrame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67618" y="5241314"/>
              <a:ext cx="7209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Biorąc pod uwagę</a:t>
              </a:r>
              <a:endPara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Dowolny kształt 13"/>
          <p:cNvSpPr/>
          <p:nvPr/>
        </p:nvSpPr>
        <p:spPr>
          <a:xfrm>
            <a:off x="686142" y="2596267"/>
            <a:ext cx="1228383" cy="539826"/>
          </a:xfrm>
          <a:custGeom>
            <a:avLst/>
            <a:gdLst>
              <a:gd name="connsiteX0" fmla="*/ 0 w 407624"/>
              <a:gd name="connsiteY0" fmla="*/ 0 h 539826"/>
              <a:gd name="connsiteX1" fmla="*/ 286439 w 407624"/>
              <a:gd name="connsiteY1" fmla="*/ 539826 h 539826"/>
              <a:gd name="connsiteX2" fmla="*/ 407624 w 407624"/>
              <a:gd name="connsiteY2" fmla="*/ 539826 h 539826"/>
              <a:gd name="connsiteX0" fmla="*/ 0 w 1322024"/>
              <a:gd name="connsiteY0" fmla="*/ 0 h 550843"/>
              <a:gd name="connsiteX1" fmla="*/ 286439 w 1322024"/>
              <a:gd name="connsiteY1" fmla="*/ 539826 h 550843"/>
              <a:gd name="connsiteX2" fmla="*/ 1322024 w 1322024"/>
              <a:gd name="connsiteY2" fmla="*/ 550843 h 550843"/>
              <a:gd name="connsiteX0" fmla="*/ 0 w 1322024"/>
              <a:gd name="connsiteY0" fmla="*/ 0 h 550843"/>
              <a:gd name="connsiteX1" fmla="*/ 1079654 w 1322024"/>
              <a:gd name="connsiteY1" fmla="*/ 539826 h 550843"/>
              <a:gd name="connsiteX2" fmla="*/ 1322024 w 1322024"/>
              <a:gd name="connsiteY2" fmla="*/ 550843 h 550843"/>
              <a:gd name="connsiteX0" fmla="*/ 0 w 1366092"/>
              <a:gd name="connsiteY0" fmla="*/ 0 h 539826"/>
              <a:gd name="connsiteX1" fmla="*/ 1079654 w 1366092"/>
              <a:gd name="connsiteY1" fmla="*/ 539826 h 539826"/>
              <a:gd name="connsiteX2" fmla="*/ 1366092 w 1366092"/>
              <a:gd name="connsiteY2" fmla="*/ 528810 h 5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092" h="539826">
                <a:moveTo>
                  <a:pt x="0" y="0"/>
                </a:moveTo>
                <a:lnTo>
                  <a:pt x="1079654" y="539826"/>
                </a:lnTo>
                <a:lnTo>
                  <a:pt x="1366092" y="528810"/>
                </a:lnTo>
              </a:path>
            </a:pathLst>
          </a:cu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H="1" flipV="1">
            <a:off x="1333500" y="3156425"/>
            <a:ext cx="1447800" cy="27431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200150" y="1525334"/>
            <a:ext cx="6543675" cy="2920621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7981" y="996447"/>
            <a:ext cx="84637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i zakładając, że warunki zaniedbania reszty z wyrazów wyższych rzędów są spełnione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84325" y="1628144"/>
          <a:ext cx="5835650" cy="2686050"/>
        </p:xfrm>
        <a:graphic>
          <a:graphicData uri="http://schemas.openxmlformats.org/presentationml/2006/ole">
            <p:oleObj spid="_x0000_s369674" name="Równanie" r:id="rId3" imgW="3048000" imgH="1701800" progId="Equation.3">
              <p:embed/>
            </p:oleObj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19250" y="4832010"/>
            <a:ext cx="566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Zlinearyzowane równanie wejście - wyjście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36492" y="873090"/>
            <a:ext cx="846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dirty="0" smtClean="0">
                <a:solidFill>
                  <a:srgbClr val="002060"/>
                </a:solidFill>
              </a:rPr>
              <a:t>Modele dynamiczne </a:t>
            </a:r>
            <a:r>
              <a:rPr lang="pl-PL" b="1" dirty="0">
                <a:solidFill>
                  <a:srgbClr val="002060"/>
                </a:solidFill>
              </a:rPr>
              <a:t>typu </a:t>
            </a:r>
            <a:r>
              <a:rPr lang="pl-PL" b="1" dirty="0" err="1">
                <a:solidFill>
                  <a:srgbClr val="002060"/>
                </a:solidFill>
              </a:rPr>
              <a:t>white</a:t>
            </a:r>
            <a:r>
              <a:rPr lang="pl-PL" b="1" dirty="0">
                <a:solidFill>
                  <a:srgbClr val="002060"/>
                </a:solidFill>
              </a:rPr>
              <a:t> – </a:t>
            </a:r>
            <a:r>
              <a:rPr lang="pl-PL" b="1" dirty="0" err="1" smtClean="0">
                <a:solidFill>
                  <a:srgbClr val="002060"/>
                </a:solidFill>
              </a:rPr>
              <a:t>box</a:t>
            </a:r>
            <a:r>
              <a:rPr lang="pl-PL" b="1" dirty="0" smtClean="0">
                <a:solidFill>
                  <a:srgbClr val="002060"/>
                </a:solidFill>
              </a:rPr>
              <a:t>, czyli modele fenomenologiczne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15900" y="2514600"/>
            <a:ext cx="869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3675" indent="-193675" algn="l">
              <a:spcBef>
                <a:spcPct val="50000"/>
              </a:spcBef>
            </a:pPr>
            <a:r>
              <a:rPr lang="pl-PL" dirty="0">
                <a:solidFill>
                  <a:srgbClr val="1E05B3"/>
                </a:solidFill>
                <a:sym typeface="Symbol" pitchFamily="18" charset="2"/>
              </a:rPr>
              <a:t>Fakt:  prawie każdy system rzeczywisty jest systemem dynamicznym </a:t>
            </a:r>
            <a:endParaRPr lang="en-GB" dirty="0">
              <a:solidFill>
                <a:srgbClr val="1E05B3"/>
              </a:solidFill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15900" y="3351213"/>
            <a:ext cx="86645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</a:pPr>
            <a:r>
              <a:rPr lang="pl-PL" dirty="0">
                <a:solidFill>
                  <a:srgbClr val="17048A"/>
                </a:solidFill>
              </a:rPr>
              <a:t>Przypadki, kiedy cele modelowania wymagają budowy modeli dynamicznych: </a:t>
            </a:r>
          </a:p>
          <a:p>
            <a:pPr marL="290513" indent="-290513" algn="l">
              <a:spcBef>
                <a:spcPct val="50000"/>
              </a:spcBef>
              <a:buFont typeface="Symbol" pitchFamily="18" charset="2"/>
              <a:buChar char="¨"/>
            </a:pPr>
            <a:r>
              <a:rPr lang="pl-PL" dirty="0">
                <a:solidFill>
                  <a:srgbClr val="17048A"/>
                </a:solidFill>
                <a:sym typeface="Symbol" pitchFamily="18" charset="2"/>
              </a:rPr>
              <a:t>chcemy badać w oparciu o model stany przejściowe (nieustalone) systemu;</a:t>
            </a:r>
          </a:p>
          <a:p>
            <a:pPr marL="290513" indent="-290513" algn="l">
              <a:spcBef>
                <a:spcPct val="50000"/>
              </a:spcBef>
              <a:buFont typeface="Symbol" pitchFamily="18" charset="2"/>
              <a:buChar char="¨"/>
            </a:pPr>
            <a:r>
              <a:rPr lang="pl-PL" dirty="0">
                <a:solidFill>
                  <a:srgbClr val="17048A"/>
                </a:solidFill>
              </a:rPr>
              <a:t>chcemy przeprowadzać w oparciu o model analizę stabilności, obserwowalności, sterowalności</a:t>
            </a:r>
            <a:r>
              <a:rPr lang="pl-PL" dirty="0" smtClean="0">
                <a:solidFill>
                  <a:srgbClr val="17048A"/>
                </a:solidFill>
              </a:rPr>
              <a:t>;</a:t>
            </a:r>
          </a:p>
          <a:p>
            <a:pPr marL="290513" indent="-290513">
              <a:spcBef>
                <a:spcPct val="50000"/>
              </a:spcBef>
              <a:buFont typeface="Symbol" pitchFamily="18" charset="2"/>
              <a:buChar char="¨"/>
            </a:pPr>
            <a:r>
              <a:rPr lang="pl-PL" dirty="0" smtClean="0">
                <a:solidFill>
                  <a:srgbClr val="17048A"/>
                </a:solidFill>
              </a:rPr>
              <a:t>chcemy generować sterowania systemem w oparciu o predykcję wyjść systemu (sterowanie predykcyjne)</a:t>
            </a:r>
          </a:p>
          <a:p>
            <a:pPr marL="290513" indent="-290513" algn="l">
              <a:spcBef>
                <a:spcPct val="50000"/>
              </a:spcBef>
              <a:buFont typeface="Symbol" pitchFamily="18" charset="2"/>
              <a:buChar char="¨"/>
            </a:pPr>
            <a:r>
              <a:rPr lang="pl-PL" dirty="0" smtClean="0">
                <a:solidFill>
                  <a:srgbClr val="17048A"/>
                </a:solidFill>
              </a:rPr>
              <a:t>………</a:t>
            </a:r>
            <a:endParaRPr lang="pl-PL" dirty="0">
              <a:solidFill>
                <a:srgbClr val="1704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utoUpdateAnimBg="0"/>
      <p:bldP spid="5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0" name="Object 2"/>
          <p:cNvGraphicFramePr>
            <a:graphicFrameLocks noChangeAspect="1"/>
          </p:cNvGraphicFramePr>
          <p:nvPr/>
        </p:nvGraphicFramePr>
        <p:xfrm>
          <a:off x="1147763" y="1227138"/>
          <a:ext cx="6276975" cy="3562350"/>
        </p:xfrm>
        <a:graphic>
          <a:graphicData uri="http://schemas.openxmlformats.org/presentationml/2006/ole">
            <p:oleObj spid="_x0000_s370698" name="Równanie" r:id="rId3" imgW="3898900" imgH="220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14" name="Object 2"/>
          <p:cNvGraphicFramePr>
            <a:graphicFrameLocks noChangeAspect="1"/>
          </p:cNvGraphicFramePr>
          <p:nvPr/>
        </p:nvGraphicFramePr>
        <p:xfrm>
          <a:off x="1320800" y="1227138"/>
          <a:ext cx="5929313" cy="3562350"/>
        </p:xfrm>
        <a:graphic>
          <a:graphicData uri="http://schemas.openxmlformats.org/presentationml/2006/ole">
            <p:oleObj spid="_x0000_s371722" name="Równanie" r:id="rId3" imgW="3683000" imgH="220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738" name="Object 2"/>
          <p:cNvGraphicFramePr>
            <a:graphicFrameLocks noChangeAspect="1"/>
          </p:cNvGraphicFramePr>
          <p:nvPr/>
        </p:nvGraphicFramePr>
        <p:xfrm>
          <a:off x="1320800" y="1227138"/>
          <a:ext cx="5929313" cy="3562350"/>
        </p:xfrm>
        <a:graphic>
          <a:graphicData uri="http://schemas.openxmlformats.org/presentationml/2006/ole">
            <p:oleObj spid="_x0000_s372746" name="Równanie" r:id="rId3" imgW="3683000" imgH="220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/>
          <p:cNvGraphicFramePr>
            <a:graphicFrameLocks noChangeAspect="1"/>
          </p:cNvGraphicFramePr>
          <p:nvPr/>
        </p:nvGraphicFramePr>
        <p:xfrm>
          <a:off x="1047750" y="1301750"/>
          <a:ext cx="6421438" cy="3562350"/>
        </p:xfrm>
        <a:graphic>
          <a:graphicData uri="http://schemas.openxmlformats.org/presentationml/2006/ole">
            <p:oleObj spid="_x0000_s373770" name="Równanie" r:id="rId3" imgW="3987800" imgH="220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786" name="Object 2"/>
          <p:cNvGraphicFramePr>
            <a:graphicFrameLocks noChangeAspect="1"/>
          </p:cNvGraphicFramePr>
          <p:nvPr/>
        </p:nvGraphicFramePr>
        <p:xfrm>
          <a:off x="1290638" y="1227138"/>
          <a:ext cx="5989637" cy="3562350"/>
        </p:xfrm>
        <a:graphic>
          <a:graphicData uri="http://schemas.openxmlformats.org/presentationml/2006/ole">
            <p:oleObj spid="_x0000_s374794" name="Równanie" r:id="rId3" imgW="3721100" imgH="220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810" name="Object 2"/>
          <p:cNvGraphicFramePr>
            <a:graphicFrameLocks noChangeAspect="1"/>
          </p:cNvGraphicFramePr>
          <p:nvPr/>
        </p:nvGraphicFramePr>
        <p:xfrm>
          <a:off x="1290638" y="1227138"/>
          <a:ext cx="5989637" cy="3562350"/>
        </p:xfrm>
        <a:graphic>
          <a:graphicData uri="http://schemas.openxmlformats.org/presentationml/2006/ole">
            <p:oleObj spid="_x0000_s375818" name="Równanie" r:id="rId3" imgW="3721100" imgH="220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200150" y="1494161"/>
            <a:ext cx="6543675" cy="1535804"/>
          </a:xfrm>
          <a:prstGeom prst="roundRect">
            <a:avLst>
              <a:gd name="adj" fmla="val 8161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30752" y="1924254"/>
          <a:ext cx="5665787" cy="762000"/>
        </p:xfrm>
        <a:graphic>
          <a:graphicData uri="http://schemas.openxmlformats.org/presentationml/2006/ole">
            <p:oleObj spid="_x0000_s376842" name="Równanie" r:id="rId3" imgW="2959100" imgH="482600" progId="Equation.3">
              <p:embed/>
            </p:oleObj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47242" y="3671832"/>
            <a:ext cx="566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Zlinearyzowane równanie wejście - wyjście</a:t>
            </a:r>
            <a:endParaRPr lang="pl-PL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500306"/>
            <a:ext cx="8650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Dodatek B:</a:t>
            </a:r>
          </a:p>
          <a:p>
            <a:pPr algn="ctr"/>
            <a:r>
              <a:rPr lang="pl-PL" sz="2000" b="1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Przykład modelowania i linearyzacji systemu elektromechanicznego (silnik obcowzbudny prądu stałego) </a:t>
            </a:r>
            <a:r>
              <a:rPr lang="pl-PL" sz="2000" b="1" dirty="0" smtClean="0">
                <a:solidFill>
                  <a:srgbClr val="996600"/>
                </a:solidFill>
              </a:rPr>
              <a:t>(repetytorium  </a:t>
            </a:r>
            <a:r>
              <a:rPr lang="pl-PL" sz="2000" b="1" dirty="0" err="1" smtClean="0">
                <a:solidFill>
                  <a:srgbClr val="996600"/>
                </a:solidFill>
              </a:rPr>
              <a:t>MiPI</a:t>
            </a:r>
            <a:r>
              <a:rPr lang="pl-PL" sz="2000" b="1" dirty="0" smtClean="0">
                <a:solidFill>
                  <a:srgbClr val="996600"/>
                </a:solidFill>
              </a:rPr>
              <a:t>)</a:t>
            </a:r>
            <a:endParaRPr lang="pl-PL" sz="2000" b="1" dirty="0" smtClean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95400" y="629901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Systemy elektromechaniczne – przykładowy model</a:t>
            </a: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51914" y="1053031"/>
            <a:ext cx="866007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Przykład 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MiPI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95132" y="1478386"/>
            <a:ext cx="866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Cel modelowania: zbudować model obcowzbudnego silnika prądu stałego (SPS) pozwalający badać zachodzące w nim procesy przejściowe elektromechaniczne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SI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926" y="2063465"/>
            <a:ext cx="4636697" cy="40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54189" y="714315"/>
            <a:ext cx="86600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Idealizacja trzech wyróżnionych podsystemów: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56463" y="1071431"/>
            <a:ext cx="86600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/>
              </a:rPr>
              <a:t> mechanicznego</a:t>
            </a:r>
          </a:p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/>
              </a:rPr>
              <a:t> elektrycznego – obwodu wzbudzenia</a:t>
            </a:r>
          </a:p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/>
              </a:rPr>
              <a:t> elektrycznego – obwodu twornika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312507" y="2217300"/>
          <a:ext cx="4039738" cy="2715905"/>
        </p:xfrm>
        <a:graphic>
          <a:graphicData uri="http://schemas.openxmlformats.org/presentationml/2006/ole">
            <p:oleObj spid="_x0000_s221202" name="Picture" r:id="rId3" imgW="5849112" imgH="4340352" progId="Word.Picture.8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230807" y="2006458"/>
          <a:ext cx="4667533" cy="4240978"/>
        </p:xfrm>
        <a:graphic>
          <a:graphicData uri="http://schemas.openxmlformats.org/presentationml/2006/ole">
            <p:oleObj spid="_x0000_s221203" name="Picture" r:id="rId4" imgW="6571488" imgH="6321552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09600" y="1683561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>
              <a:spcBef>
                <a:spcPct val="50000"/>
              </a:spcBef>
            </a:pPr>
            <a:r>
              <a:rPr lang="pl-PL" dirty="0">
                <a:solidFill>
                  <a:srgbClr val="002060"/>
                </a:solidFill>
              </a:rPr>
              <a:t>Propozycja kroków budowy modelu dynamicznego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04800" y="2236011"/>
            <a:ext cx="844391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3675" indent="-193675" algn="l">
              <a:buFont typeface="Symbol" pitchFamily="18" charset="2"/>
              <a:buChar char="§"/>
            </a:pPr>
            <a:r>
              <a:rPr lang="pl-PL" b="1">
                <a:solidFill>
                  <a:srgbClr val="003399"/>
                </a:solidFill>
                <a:sym typeface="Symbol" pitchFamily="18" charset="2"/>
              </a:rPr>
              <a:t> Krok I:</a:t>
            </a:r>
          </a:p>
          <a:p>
            <a:pPr marL="193675" indent="-193675" algn="just">
              <a:buFont typeface="Symbol" pitchFamily="18" charset="2"/>
              <a:buNone/>
            </a:pPr>
            <a:r>
              <a:rPr lang="pl-PL">
                <a:solidFill>
                  <a:srgbClr val="003399"/>
                </a:solidFill>
                <a:sym typeface="Symbol" pitchFamily="18" charset="2"/>
              </a:rPr>
              <a:t>   Dokładne określenie systemu, który ma być modelowany i jego </a:t>
            </a:r>
            <a:r>
              <a:rPr lang="pl-PL" b="1">
                <a:solidFill>
                  <a:srgbClr val="003399"/>
                </a:solidFill>
                <a:sym typeface="Symbol" pitchFamily="18" charset="2"/>
              </a:rPr>
              <a:t>wyodrębnienie</a:t>
            </a:r>
            <a:r>
              <a:rPr lang="pl-PL">
                <a:solidFill>
                  <a:srgbClr val="003399"/>
                </a:solidFill>
                <a:sym typeface="Symbol" pitchFamily="18" charset="2"/>
              </a:rPr>
              <a:t> z  otoczenia</a:t>
            </a:r>
          </a:p>
          <a:p>
            <a:pPr marL="193675" indent="-193675" algn="l">
              <a:buFont typeface="Symbol" pitchFamily="18" charset="2"/>
              <a:buNone/>
            </a:pPr>
            <a:endParaRPr lang="pl-PL">
              <a:solidFill>
                <a:srgbClr val="003399"/>
              </a:solidFill>
              <a:sym typeface="Symbol" pitchFamily="18" charset="2"/>
            </a:endParaRPr>
          </a:p>
          <a:p>
            <a:pPr marL="193675" indent="-193675" algn="l">
              <a:buFont typeface="Symbol" pitchFamily="18" charset="2"/>
              <a:buChar char="§"/>
            </a:pPr>
            <a:r>
              <a:rPr lang="pl-PL" b="1">
                <a:solidFill>
                  <a:srgbClr val="003399"/>
                </a:solidFill>
                <a:sym typeface="Symbol" pitchFamily="18" charset="2"/>
              </a:rPr>
              <a:t> Krok II:</a:t>
            </a:r>
            <a:endParaRPr lang="pl-PL">
              <a:solidFill>
                <a:srgbClr val="003399"/>
              </a:solidFill>
              <a:sym typeface="Symbol" pitchFamily="18" charset="2"/>
            </a:endParaRPr>
          </a:p>
          <a:p>
            <a:pPr marL="193675" indent="-193675" algn="just">
              <a:buFont typeface="Symbol" pitchFamily="18" charset="2"/>
              <a:buNone/>
            </a:pPr>
            <a:r>
              <a:rPr lang="pl-PL">
                <a:solidFill>
                  <a:srgbClr val="003399"/>
                </a:solidFill>
              </a:rPr>
              <a:t>  Obmyślenie </a:t>
            </a:r>
            <a:r>
              <a:rPr lang="pl-PL" b="1">
                <a:solidFill>
                  <a:srgbClr val="003399"/>
                </a:solidFill>
              </a:rPr>
              <a:t>idealizowanej reprezentacji </a:t>
            </a:r>
            <a:r>
              <a:rPr lang="pl-PL">
                <a:solidFill>
                  <a:srgbClr val="003399"/>
                </a:solidFill>
              </a:rPr>
              <a:t>systemu, której właściwości będą w dostatecznym stopniu zgodne w zakresie interesujących nas cech (wynikających m. in. z celów modelowania) z właściwościami systemu rzeczywistego</a:t>
            </a:r>
          </a:p>
          <a:p>
            <a:pPr marL="193675" indent="-193675" algn="l">
              <a:buFont typeface="Symbol" pitchFamily="18" charset="2"/>
              <a:buNone/>
            </a:pPr>
            <a:endParaRPr lang="pl-PL">
              <a:solidFill>
                <a:srgbClr val="003399"/>
              </a:solidFill>
            </a:endParaRPr>
          </a:p>
          <a:p>
            <a:pPr marL="193675" indent="-193675" algn="l">
              <a:buFont typeface="Symbol" pitchFamily="18" charset="2"/>
              <a:buChar char="§"/>
            </a:pPr>
            <a:r>
              <a:rPr lang="pl-PL" b="1">
                <a:solidFill>
                  <a:srgbClr val="003399"/>
                </a:solidFill>
                <a:sym typeface="Symbol" pitchFamily="18" charset="2"/>
              </a:rPr>
              <a:t> Krok III:</a:t>
            </a:r>
            <a:endParaRPr lang="pl-PL">
              <a:solidFill>
                <a:srgbClr val="003399"/>
              </a:solidFill>
              <a:sym typeface="Symbol" pitchFamily="18" charset="2"/>
            </a:endParaRPr>
          </a:p>
          <a:p>
            <a:pPr marL="193675" indent="-193675" algn="just">
              <a:buFont typeface="Symbol" pitchFamily="18" charset="2"/>
              <a:buNone/>
            </a:pPr>
            <a:r>
              <a:rPr lang="pl-PL">
                <a:solidFill>
                  <a:srgbClr val="003399"/>
                </a:solidFill>
              </a:rPr>
              <a:t>   Budowa modelu matematycznego, który będzie opisywał idealizowaną reprezentację systemu </a:t>
            </a:r>
            <a:endParaRPr lang="en-GB">
              <a:solidFill>
                <a:srgbClr val="003399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36492" y="873090"/>
            <a:ext cx="8464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dirty="0" smtClean="0">
                <a:solidFill>
                  <a:srgbClr val="002060"/>
                </a:solidFill>
              </a:rPr>
              <a:t>Etap IV metodyki modelowania: </a:t>
            </a:r>
            <a:r>
              <a:rPr lang="pl-PL" b="1" dirty="0" smtClean="0">
                <a:solidFill>
                  <a:srgbClr val="003366"/>
                </a:solidFill>
                <a:sym typeface="Symbol" pitchFamily="18" charset="2"/>
              </a:rPr>
              <a:t>Określenie struktury modelu; budowa modelu</a:t>
            </a:r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uiExpand="1" build="p" autoUpdateAnimBg="0"/>
      <p:bldP spid="4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54189" y="1113356"/>
            <a:ext cx="86600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Równania ruchu systemu – podsystem mechaniczny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036580" y="2117666"/>
            <a:ext cx="4273420" cy="606500"/>
            <a:chOff x="2036580" y="1815337"/>
            <a:chExt cx="4273420" cy="606500"/>
          </a:xfrm>
        </p:grpSpPr>
        <p:sp>
          <p:nvSpPr>
            <p:cNvPr id="4" name="Prostokąt zaokrąglony 3"/>
            <p:cNvSpPr/>
            <p:nvPr/>
          </p:nvSpPr>
          <p:spPr>
            <a:xfrm>
              <a:off x="2036580" y="1815337"/>
              <a:ext cx="4273420" cy="60650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1"/>
            <p:cNvGraphicFramePr>
              <a:graphicFrameLocks noChangeAspect="1"/>
            </p:cNvGraphicFramePr>
            <p:nvPr/>
          </p:nvGraphicFramePr>
          <p:xfrm>
            <a:off x="2503488" y="1857860"/>
            <a:ext cx="3133725" cy="546100"/>
          </p:xfrm>
          <a:graphic>
            <a:graphicData uri="http://schemas.openxmlformats.org/presentationml/2006/ole">
              <p:oleObj spid="_x0000_s350297" name="Równanie" r:id="rId3" imgW="1600200" imgH="393700" progId="Equation.3">
                <p:embed/>
              </p:oleObj>
            </a:graphicData>
          </a:graphic>
        </p:graphicFrame>
      </p:grp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311055" y="1730856"/>
            <a:ext cx="86600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Prawo zachowania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 równanie </a:t>
            </a:r>
            <a:r>
              <a:rPr lang="pl-PL" sz="1600" dirty="0" smtClean="0">
                <a:solidFill>
                  <a:srgbClr val="003366"/>
                </a:solidFill>
              </a:rPr>
              <a:t>spójności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– II prawo dynamiki </a:t>
            </a:r>
            <a:r>
              <a:rPr lang="pl-PL" sz="16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Newton’a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17268" y="2721454"/>
            <a:ext cx="8475271" cy="2564934"/>
            <a:chOff x="217268" y="2419125"/>
            <a:chExt cx="8475271" cy="2564934"/>
          </a:xfrm>
        </p:grpSpPr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400976" y="2459452"/>
            <a:ext cx="139700" cy="238125"/>
          </p:xfrm>
          <a:graphic>
            <a:graphicData uri="http://schemas.openxmlformats.org/presentationml/2006/ole">
              <p:oleObj spid="_x0000_s350298" name="Równanie" r:id="rId4" imgW="88746" imgH="152136" progId="Equation.3">
                <p:embed/>
              </p:oleObj>
            </a:graphicData>
          </a:graphic>
        </p:graphicFrame>
        <p:sp>
          <p:nvSpPr>
            <p:cNvPr id="9" name="pole tekstowe 13"/>
            <p:cNvSpPr txBox="1">
              <a:spLocks noChangeArrowheads="1"/>
            </p:cNvSpPr>
            <p:nvPr/>
          </p:nvSpPr>
          <p:spPr bwMode="auto">
            <a:xfrm>
              <a:off x="465698" y="2424736"/>
              <a:ext cx="9946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czas 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166858" y="2419125"/>
            <a:ext cx="298450" cy="338138"/>
          </p:xfrm>
          <a:graphic>
            <a:graphicData uri="http://schemas.openxmlformats.org/presentationml/2006/ole">
              <p:oleObj spid="_x0000_s350299" name="Równanie" r:id="rId5" imgW="190335" imgH="215713" progId="Equation.3">
                <p:embed/>
              </p:oleObj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36550" y="2852490"/>
            <a:ext cx="220663" cy="277813"/>
          </p:xfrm>
          <a:graphic>
            <a:graphicData uri="http://schemas.openxmlformats.org/presentationml/2006/ole">
              <p:oleObj spid="_x0000_s350300" name="Równanie" r:id="rId6" imgW="139579" imgH="177646" progId="Equation.3">
                <p:embed/>
              </p:oleObj>
            </a:graphicData>
          </a:graphic>
        </p:graphicFrame>
        <p:sp>
          <p:nvSpPr>
            <p:cNvPr id="12" name="pole tekstowe 13"/>
            <p:cNvSpPr txBox="1">
              <a:spLocks noChangeArrowheads="1"/>
            </p:cNvSpPr>
            <p:nvPr/>
          </p:nvSpPr>
          <p:spPr bwMode="auto">
            <a:xfrm>
              <a:off x="491319" y="2754556"/>
              <a:ext cx="816136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bezwładność wypadkowa sprowadzona do wału silnika, czyli bezwładność obejmująca wirnik silnika i części ruchome układu napędzanego 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" name="Object 10"/>
            <p:cNvGraphicFramePr>
              <a:graphicFrameLocks noChangeAspect="1"/>
            </p:cNvGraphicFramePr>
            <p:nvPr/>
          </p:nvGraphicFramePr>
          <p:xfrm>
            <a:off x="5486950" y="3175987"/>
            <a:ext cx="835025" cy="358775"/>
          </p:xfrm>
          <a:graphic>
            <a:graphicData uri="http://schemas.openxmlformats.org/presentationml/2006/ole">
              <p:oleObj spid="_x0000_s350301" name="Równanie" r:id="rId7" imgW="533169" imgH="228501" progId="Equation.3">
                <p:embed/>
              </p:oleObj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325438" y="3681188"/>
            <a:ext cx="241300" cy="219075"/>
          </p:xfrm>
          <a:graphic>
            <a:graphicData uri="http://schemas.openxmlformats.org/presentationml/2006/ole">
              <p:oleObj spid="_x0000_s350302" name="Równanie" r:id="rId8" imgW="152334" imgH="139639" progId="Equation.3">
                <p:embed/>
              </p:oleObj>
            </a:graphicData>
          </a:graphic>
        </p:graphicFrame>
        <p:sp>
          <p:nvSpPr>
            <p:cNvPr id="15" name="pole tekstowe 13"/>
            <p:cNvSpPr txBox="1">
              <a:spLocks noChangeArrowheads="1"/>
            </p:cNvSpPr>
            <p:nvPr/>
          </p:nvSpPr>
          <p:spPr bwMode="auto">
            <a:xfrm>
              <a:off x="488974" y="3554070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prędkość kątowa wału silnika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3436836" y="3595682"/>
            <a:ext cx="457200" cy="358775"/>
          </p:xfrm>
          <a:graphic>
            <a:graphicData uri="http://schemas.openxmlformats.org/presentationml/2006/ole">
              <p:oleObj spid="_x0000_s350303" name="Równanie" r:id="rId9" imgW="291973" imgH="228501" progId="Equation.3">
                <p:embed/>
              </p:oleObj>
            </a:graphicData>
          </a:graphic>
        </p:graphicFrame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217268" y="4132038"/>
            <a:ext cx="400050" cy="357187"/>
          </p:xfrm>
          <a:graphic>
            <a:graphicData uri="http://schemas.openxmlformats.org/presentationml/2006/ole">
              <p:oleObj spid="_x0000_s350304" name="Równanie" r:id="rId10" imgW="253890" imgH="228501" progId="Equation.3">
                <p:embed/>
              </p:oleObj>
            </a:graphicData>
          </a:graphic>
        </p:graphicFrame>
        <p:sp>
          <p:nvSpPr>
            <p:cNvPr id="18" name="pole tekstowe 13"/>
            <p:cNvSpPr txBox="1">
              <a:spLocks noChangeArrowheads="1"/>
            </p:cNvSpPr>
            <p:nvPr/>
          </p:nvSpPr>
          <p:spPr bwMode="auto">
            <a:xfrm>
              <a:off x="531179" y="4074574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moment napędowy działający na wał silnika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10"/>
            <p:cNvGraphicFramePr>
              <a:graphicFrameLocks noChangeAspect="1"/>
            </p:cNvGraphicFramePr>
            <p:nvPr/>
          </p:nvGraphicFramePr>
          <p:xfrm>
            <a:off x="4865688" y="4125913"/>
            <a:ext cx="695325" cy="338137"/>
          </p:xfrm>
          <a:graphic>
            <a:graphicData uri="http://schemas.openxmlformats.org/presentationml/2006/ole">
              <p:oleObj spid="_x0000_s350305" name="Równanie" r:id="rId11" imgW="444114" imgH="215713" progId="Equation.3">
                <p:embed/>
              </p:oleObj>
            </a:graphicData>
          </a:graphic>
        </p:graphicFrame>
        <p:graphicFrame>
          <p:nvGraphicFramePr>
            <p:cNvPr id="20" name="Object 9"/>
            <p:cNvGraphicFramePr>
              <a:graphicFrameLocks noChangeAspect="1"/>
            </p:cNvGraphicFramePr>
            <p:nvPr/>
          </p:nvGraphicFramePr>
          <p:xfrm>
            <a:off x="223838" y="4579713"/>
            <a:ext cx="381000" cy="357187"/>
          </p:xfrm>
          <a:graphic>
            <a:graphicData uri="http://schemas.openxmlformats.org/presentationml/2006/ole">
              <p:oleObj spid="_x0000_s350306" name="Równanie" r:id="rId12" imgW="241300" imgH="228600" progId="Equation.3">
                <p:embed/>
              </p:oleObj>
            </a:graphicData>
          </a:graphic>
        </p:graphicFrame>
        <p:sp>
          <p:nvSpPr>
            <p:cNvPr id="21" name="pole tekstowe 13"/>
            <p:cNvSpPr txBox="1">
              <a:spLocks noChangeArrowheads="1"/>
            </p:cNvSpPr>
            <p:nvPr/>
          </p:nvSpPr>
          <p:spPr bwMode="auto">
            <a:xfrm>
              <a:off x="528833" y="4522394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moment oporowy działający na wał silnika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10"/>
            <p:cNvGraphicFramePr>
              <a:graphicFrameLocks noChangeAspect="1"/>
            </p:cNvGraphicFramePr>
            <p:nvPr/>
          </p:nvGraphicFramePr>
          <p:xfrm>
            <a:off x="4791075" y="4587875"/>
            <a:ext cx="696913" cy="338138"/>
          </p:xfrm>
          <a:graphic>
            <a:graphicData uri="http://schemas.openxmlformats.org/presentationml/2006/ole">
              <p:oleObj spid="_x0000_s350307" name="Równanie" r:id="rId13" imgW="444114" imgH="215713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52020" y="1131728"/>
            <a:ext cx="86600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Zależności wiążące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42816" y="1488075"/>
            <a:ext cx="2104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Moment napędowy 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2122512" y="1483667"/>
          <a:ext cx="400050" cy="357188"/>
        </p:xfrm>
        <a:graphic>
          <a:graphicData uri="http://schemas.openxmlformats.org/presentationml/2006/ole">
            <p:oleObj spid="_x0000_s349249" name="Równanie" r:id="rId3" imgW="253890" imgH="228501" progId="Equation.3">
              <p:embed/>
            </p:oleObj>
          </a:graphicData>
        </a:graphic>
      </p:graphicFrame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2511189" y="1490349"/>
            <a:ext cx="6414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określony jest w teorii maszyn elektrycznych wzorem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2606723" y="1983894"/>
          <a:ext cx="3212025" cy="382138"/>
        </p:xfrm>
        <a:graphic>
          <a:graphicData uri="http://schemas.openxmlformats.org/presentationml/2006/ole">
            <p:oleObj spid="_x0000_s349250" name="Równanie" r:id="rId4" imgW="1422400" imgH="228600" progId="Equation.3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20949" y="2597499"/>
          <a:ext cx="341312" cy="336550"/>
        </p:xfrm>
        <a:graphic>
          <a:graphicData uri="http://schemas.openxmlformats.org/presentationml/2006/ole">
            <p:oleObj spid="_x0000_s349251" name="Równanie" r:id="rId5" imgW="215619" imgH="215619" progId="Equation.3">
              <p:embed/>
            </p:oleObj>
          </a:graphicData>
        </a:graphic>
      </p:graphicFrame>
      <p:sp>
        <p:nvSpPr>
          <p:cNvPr id="8" name="pole tekstowe 13"/>
          <p:cNvSpPr txBox="1">
            <a:spLocks noChangeArrowheads="1"/>
          </p:cNvSpPr>
          <p:nvPr/>
        </p:nvSpPr>
        <p:spPr bwMode="auto">
          <a:xfrm>
            <a:off x="464026" y="2527512"/>
            <a:ext cx="8161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indent="-95250" algn="just">
              <a:lnSpc>
                <a:spcPct val="150000"/>
              </a:lnSpc>
            </a:pPr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współczynnik stały dla określonego silnika, zależny od jego danych konstrukcyjnych</a:t>
            </a:r>
            <a:endParaRPr lang="pl-PL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663600" y="2977839"/>
          <a:ext cx="1768475" cy="358775"/>
        </p:xfrm>
        <a:graphic>
          <a:graphicData uri="http://schemas.openxmlformats.org/presentationml/2006/ole">
            <p:oleObj spid="_x0000_s349252" name="Równanie" r:id="rId6" imgW="1130300" imgH="228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6538" y="3330924"/>
          <a:ext cx="361950" cy="355600"/>
        </p:xfrm>
        <a:graphic>
          <a:graphicData uri="http://schemas.openxmlformats.org/presentationml/2006/ole">
            <p:oleObj spid="_x0000_s349253" name="Równanie" r:id="rId7" imgW="228600" imgH="228600" progId="Equation.3">
              <p:embed/>
            </p:oleObj>
          </a:graphicData>
        </a:graphic>
      </p:graphicFrame>
      <p:sp>
        <p:nvSpPr>
          <p:cNvPr id="11" name="pole tekstowe 13"/>
          <p:cNvSpPr txBox="1">
            <a:spLocks noChangeArrowheads="1"/>
          </p:cNvSpPr>
          <p:nvPr/>
        </p:nvSpPr>
        <p:spPr bwMode="auto">
          <a:xfrm>
            <a:off x="588292" y="3270757"/>
            <a:ext cx="8161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indent="-95250" algn="just">
              <a:lnSpc>
                <a:spcPct val="150000"/>
              </a:lnSpc>
            </a:pPr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strumień magnetyczny (strumień indukcji magnetycznej|) obwodu wzbudzenia</a:t>
            </a:r>
            <a:endParaRPr lang="pl-PL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702028" y="3702838"/>
          <a:ext cx="476250" cy="338137"/>
        </p:xfrm>
        <a:graphic>
          <a:graphicData uri="http://schemas.openxmlformats.org/presentationml/2006/ole">
            <p:oleObj spid="_x0000_s349254" name="Równanie" r:id="rId8" imgW="304536" imgH="215713" progId="Equation.3">
              <p:embed/>
            </p:oleObj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286743" y="3991496"/>
          <a:ext cx="180975" cy="355600"/>
        </p:xfrm>
        <a:graphic>
          <a:graphicData uri="http://schemas.openxmlformats.org/presentationml/2006/ole">
            <p:oleObj spid="_x0000_s349255" name="Równanie" r:id="rId9" imgW="114250" imgH="228501" progId="Equation.3">
              <p:embed/>
            </p:oleObj>
          </a:graphicData>
        </a:graphic>
      </p:graphicFrame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547521" y="3932111"/>
            <a:ext cx="8161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indent="-95250" algn="just">
              <a:lnSpc>
                <a:spcPct val="150000"/>
              </a:lnSpc>
            </a:pPr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prąd twornika</a:t>
            </a:r>
            <a:endParaRPr lang="pl-PL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2141382" y="4012623"/>
          <a:ext cx="357188" cy="338138"/>
        </p:xfrm>
        <a:graphic>
          <a:graphicData uri="http://schemas.openxmlformats.org/presentationml/2006/ole">
            <p:oleObj spid="_x0000_s349256" name="Równanie" r:id="rId10" imgW="228501" imgH="215806" progId="Equation.3">
              <p:embed/>
            </p:oleObj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5660" y="1029555"/>
            <a:ext cx="1119116" cy="30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189863" y="1029555"/>
            <a:ext cx="1460310" cy="28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70111" y="642918"/>
            <a:ext cx="86418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Wybrane zmienne systemu: momenty obrotowe, prędkości i położenia kątowe, prądy, napięcia 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 należy wyrugować strumień magnetyczny obwodu wzbudzenia jako zmienną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96596" y="3351999"/>
            <a:ext cx="4410502" cy="852617"/>
            <a:chOff x="4096596" y="3114014"/>
            <a:chExt cx="4410502" cy="852617"/>
          </a:xfrm>
        </p:grpSpPr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4096596" y="3114014"/>
              <a:ext cx="44105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oraz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4302900" y="3562801"/>
            <a:ext cx="3803863" cy="403830"/>
          </p:xfrm>
          <a:graphic>
            <a:graphicData uri="http://schemas.openxmlformats.org/presentationml/2006/ole">
              <p:oleObj spid="_x0000_s348209" name="Równanie" r:id="rId3" imgW="1676400" imgH="228600" progId="Equation.3">
                <p:embed/>
              </p:oleObj>
            </a:graphicData>
          </a:graphic>
        </p:graphicFrame>
      </p:grp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506673" y="4427897"/>
            <a:ext cx="8309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Przyjmiemy na razie, że moment oporowy jest dowolną funkcją czasu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299682" y="1368524"/>
            <a:ext cx="6483256" cy="2661999"/>
            <a:chOff x="299682" y="1130539"/>
            <a:chExt cx="6483256" cy="2661999"/>
          </a:xfrm>
        </p:grpSpPr>
        <p:sp>
          <p:nvSpPr>
            <p:cNvPr id="10" name="pole tekstowe 9"/>
            <p:cNvSpPr txBox="1">
              <a:spLocks noChangeArrowheads="1"/>
            </p:cNvSpPr>
            <p:nvPr/>
          </p:nvSpPr>
          <p:spPr bwMode="auto">
            <a:xfrm>
              <a:off x="299682" y="1130539"/>
              <a:ext cx="6483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Charakterystyka magnesowania obwodu wzbudzenia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upa 22"/>
            <p:cNvGrpSpPr/>
            <p:nvPr/>
          </p:nvGrpSpPr>
          <p:grpSpPr>
            <a:xfrm>
              <a:off x="667650" y="1624013"/>
              <a:ext cx="3768725" cy="2168525"/>
              <a:chOff x="517525" y="1624013"/>
              <a:chExt cx="3768725" cy="2168525"/>
            </a:xfrm>
          </p:grpSpPr>
          <p:graphicFrame>
            <p:nvGraphicFramePr>
              <p:cNvPr id="12" name="Object 1"/>
              <p:cNvGraphicFramePr>
                <a:graphicFrameLocks noChangeAspect="1"/>
              </p:cNvGraphicFramePr>
              <p:nvPr/>
            </p:nvGraphicFramePr>
            <p:xfrm>
              <a:off x="517525" y="1624013"/>
              <a:ext cx="3768725" cy="2168525"/>
            </p:xfrm>
            <a:graphic>
              <a:graphicData uri="http://schemas.openxmlformats.org/presentationml/2006/ole">
                <p:oleObj spid="_x0000_s348210" name="Picture" r:id="rId4" imgW="4673600" imgH="3543300" progId="Word.Picture.8">
                  <p:embed/>
                </p:oleObj>
              </a:graphicData>
            </a:graphic>
          </p:graphicFrame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1949214" y="2818950"/>
              <a:ext cx="1263650" cy="354012"/>
            </p:xfrm>
            <a:graphic>
              <a:graphicData uri="http://schemas.openxmlformats.org/presentationml/2006/ole">
                <p:oleObj spid="_x0000_s348211" name="Równanie" r:id="rId5" imgW="571252" imgH="228501" progId="Equation.3">
                  <p:embed/>
                </p:oleObj>
              </a:graphicData>
            </a:graphic>
          </p:graphicFrame>
          <p:cxnSp>
            <p:nvCxnSpPr>
              <p:cNvPr id="14" name="Łącznik prosty ze strzałką 13"/>
              <p:cNvCxnSpPr/>
              <p:nvPr/>
            </p:nvCxnSpPr>
            <p:spPr>
              <a:xfrm rot="10800000">
                <a:off x="1542198" y="2429302"/>
                <a:ext cx="764277" cy="464025"/>
              </a:xfrm>
              <a:prstGeom prst="straightConnector1">
                <a:avLst/>
              </a:prstGeom>
              <a:ln w="222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upa 14"/>
          <p:cNvGrpSpPr/>
          <p:nvPr/>
        </p:nvGrpSpPr>
        <p:grpSpPr>
          <a:xfrm>
            <a:off x="235992" y="4948787"/>
            <a:ext cx="8309780" cy="1280564"/>
            <a:chOff x="235992" y="4710802"/>
            <a:chExt cx="8309780" cy="1280564"/>
          </a:xfrm>
        </p:grpSpPr>
        <p:sp>
          <p:nvSpPr>
            <p:cNvPr id="16" name="Prostokąt zaokrąglony 15"/>
            <p:cNvSpPr/>
            <p:nvPr/>
          </p:nvSpPr>
          <p:spPr>
            <a:xfrm>
              <a:off x="1941046" y="5254572"/>
              <a:ext cx="5387802" cy="736794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pole tekstowe 16"/>
            <p:cNvSpPr txBox="1">
              <a:spLocks noChangeArrowheads="1"/>
            </p:cNvSpPr>
            <p:nvPr/>
          </p:nvSpPr>
          <p:spPr bwMode="auto">
            <a:xfrm>
              <a:off x="235992" y="4710802"/>
              <a:ext cx="83097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Otrzymane równanie ruchu podsystemu mechanicznego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2049463" y="5376996"/>
            <a:ext cx="5156200" cy="560388"/>
          </p:xfrm>
          <a:graphic>
            <a:graphicData uri="http://schemas.openxmlformats.org/presentationml/2006/ole">
              <p:oleObj spid="_x0000_s348212" name="Równanie" r:id="rId6" imgW="2260600" imgH="393700" progId="Equation.3">
                <p:embed/>
              </p:oleObj>
            </a:graphicData>
          </a:graphic>
        </p:graphicFrame>
      </p:grpSp>
      <p:grpSp>
        <p:nvGrpSpPr>
          <p:cNvPr id="19" name="Grupa 18"/>
          <p:cNvGrpSpPr/>
          <p:nvPr/>
        </p:nvGrpSpPr>
        <p:grpSpPr>
          <a:xfrm>
            <a:off x="4107969" y="1875766"/>
            <a:ext cx="4735781" cy="1280251"/>
            <a:chOff x="4107969" y="1637781"/>
            <a:chExt cx="4735781" cy="1280251"/>
          </a:xfrm>
        </p:grpSpPr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4969154" y="2033611"/>
            <a:ext cx="2141323" cy="379455"/>
          </p:xfrm>
          <a:graphic>
            <a:graphicData uri="http://schemas.openxmlformats.org/presentationml/2006/ole">
              <p:oleObj spid="_x0000_s348213" name="Równanie" r:id="rId7" imgW="1079500" imgH="228600" progId="Equation.3">
                <p:embed/>
              </p:oleObj>
            </a:graphicData>
          </a:graphic>
        </p:graphicFrame>
        <p:sp>
          <p:nvSpPr>
            <p:cNvPr id="21" name="pole tekstowe 20"/>
            <p:cNvSpPr txBox="1">
              <a:spLocks noChangeArrowheads="1"/>
            </p:cNvSpPr>
            <p:nvPr/>
          </p:nvSpPr>
          <p:spPr bwMode="auto">
            <a:xfrm>
              <a:off x="4107969" y="1637781"/>
              <a:ext cx="44105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Możemy napisać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upa 24"/>
            <p:cNvGrpSpPr/>
            <p:nvPr/>
          </p:nvGrpSpPr>
          <p:grpSpPr>
            <a:xfrm>
              <a:off x="4124640" y="2519363"/>
              <a:ext cx="4719110" cy="398669"/>
              <a:chOff x="4124640" y="2519363"/>
              <a:chExt cx="4719110" cy="398669"/>
            </a:xfrm>
          </p:grpSpPr>
          <p:graphicFrame>
            <p:nvGraphicFramePr>
              <p:cNvPr id="23" name="Object 10"/>
              <p:cNvGraphicFramePr>
                <a:graphicFrameLocks noChangeAspect="1"/>
              </p:cNvGraphicFramePr>
              <p:nvPr/>
            </p:nvGraphicFramePr>
            <p:xfrm>
              <a:off x="4124640" y="2519363"/>
              <a:ext cx="377825" cy="379412"/>
            </p:xfrm>
            <a:graphic>
              <a:graphicData uri="http://schemas.openxmlformats.org/presentationml/2006/ole">
                <p:oleObj spid="_x0000_s348214" name="Równanie" r:id="rId8" imgW="190500" imgH="228600" progId="Equation.3">
                  <p:embed/>
                </p:oleObj>
              </a:graphicData>
            </a:graphic>
          </p:graphicFrame>
          <p:sp>
            <p:nvSpPr>
              <p:cNvPr id="24" name="pole tekstowe 23"/>
              <p:cNvSpPr txBox="1">
                <a:spLocks noChangeArrowheads="1"/>
              </p:cNvSpPr>
              <p:nvPr/>
            </p:nvSpPr>
            <p:spPr bwMode="auto">
              <a:xfrm>
                <a:off x="4462818" y="2579478"/>
                <a:ext cx="438093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600" dirty="0" smtClean="0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: funkcja magnesowania obwodu wzbudzenia</a:t>
                </a:r>
                <a:endParaRPr lang="pl-PL" sz="1600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54189" y="608811"/>
            <a:ext cx="86600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Równania ruchu systemu – podsystem obwodu wzbudzenia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70112" y="846161"/>
            <a:ext cx="8660073" cy="3225860"/>
            <a:chOff x="270112" y="846161"/>
            <a:chExt cx="8660073" cy="3225860"/>
          </a:xfrm>
        </p:grpSpPr>
        <p:sp>
          <p:nvSpPr>
            <p:cNvPr id="4" name="Prostokąt zaokrąglony 3"/>
            <p:cNvSpPr/>
            <p:nvPr/>
          </p:nvSpPr>
          <p:spPr>
            <a:xfrm>
              <a:off x="1733265" y="1706154"/>
              <a:ext cx="3875965" cy="613965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341195" y="900752"/>
              <a:ext cx="1460310" cy="28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4517409" y="846161"/>
              <a:ext cx="1460310" cy="28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ole tekstowe 6"/>
            <p:cNvSpPr txBox="1">
              <a:spLocks noChangeArrowheads="1"/>
            </p:cNvSpPr>
            <p:nvPr/>
          </p:nvSpPr>
          <p:spPr bwMode="auto">
            <a:xfrm>
              <a:off x="270112" y="991799"/>
              <a:ext cx="866007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79613" indent="-1979613"/>
              <a:r>
                <a:rPr lang="pl-PL" sz="1600" b="1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Prawo zachowania </a:t>
              </a:r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– równanie spójności – II prawo </a:t>
              </a:r>
              <a:r>
                <a:rPr lang="pl-PL" sz="1600" dirty="0" err="1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Kirchhoff’a</a:t>
              </a:r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 dla oczka obwodu wzbudzenia 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1994328" y="1787408"/>
            <a:ext cx="3314651" cy="482994"/>
          </p:xfrm>
          <a:graphic>
            <a:graphicData uri="http://schemas.openxmlformats.org/presentationml/2006/ole">
              <p:oleObj spid="_x0000_s347233" name="Równanie" r:id="rId3" imgW="1358310" imgH="241195" progId="Equation.3">
                <p:embed/>
              </p:oleObj>
            </a:graphicData>
          </a:graphic>
        </p:graphicFrame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400976" y="2459452"/>
            <a:ext cx="139700" cy="238125"/>
          </p:xfrm>
          <a:graphic>
            <a:graphicData uri="http://schemas.openxmlformats.org/presentationml/2006/ole">
              <p:oleObj spid="_x0000_s347234" name="Równanie" r:id="rId4" imgW="88746" imgH="152136" progId="Equation.3">
                <p:embed/>
              </p:oleObj>
            </a:graphicData>
          </a:graphic>
        </p:graphicFrame>
        <p:sp>
          <p:nvSpPr>
            <p:cNvPr id="10" name="pole tekstowe 13"/>
            <p:cNvSpPr txBox="1">
              <a:spLocks noChangeArrowheads="1"/>
            </p:cNvSpPr>
            <p:nvPr/>
          </p:nvSpPr>
          <p:spPr bwMode="auto">
            <a:xfrm>
              <a:off x="465698" y="2424736"/>
              <a:ext cx="9946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czas 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166858" y="2419125"/>
            <a:ext cx="298450" cy="338138"/>
          </p:xfrm>
          <a:graphic>
            <a:graphicData uri="http://schemas.openxmlformats.org/presentationml/2006/ole">
              <p:oleObj spid="_x0000_s347235" name="Równanie" r:id="rId5" imgW="190335" imgH="215713" progId="Equation.3">
                <p:embed/>
              </p:oleObj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423475" y="2813050"/>
            <a:ext cx="300037" cy="357188"/>
          </p:xfrm>
          <a:graphic>
            <a:graphicData uri="http://schemas.openxmlformats.org/presentationml/2006/ole">
              <p:oleObj spid="_x0000_s347236" name="Równanie" r:id="rId6" imgW="190500" imgH="228600" progId="Equation.3">
                <p:embed/>
              </p:oleObj>
            </a:graphicData>
          </a:graphic>
        </p:graphicFrame>
        <p:sp>
          <p:nvSpPr>
            <p:cNvPr id="13" name="pole tekstowe 13"/>
            <p:cNvSpPr txBox="1">
              <a:spLocks noChangeArrowheads="1"/>
            </p:cNvSpPr>
            <p:nvPr/>
          </p:nvSpPr>
          <p:spPr bwMode="auto">
            <a:xfrm>
              <a:off x="674203" y="2754556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napięcie podawane na uzwojenie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" name="Object 10"/>
            <p:cNvGraphicFramePr>
              <a:graphicFrameLocks noChangeAspect="1"/>
            </p:cNvGraphicFramePr>
            <p:nvPr/>
          </p:nvGraphicFramePr>
          <p:xfrm>
            <a:off x="5049787" y="2819620"/>
            <a:ext cx="357187" cy="339725"/>
          </p:xfrm>
          <a:graphic>
            <a:graphicData uri="http://schemas.openxmlformats.org/presentationml/2006/ole">
              <p:oleObj spid="_x0000_s347237" name="Równanie" r:id="rId7" imgW="228501" imgH="215806" progId="Equation.3">
                <p:embed/>
              </p:oleObj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367912" y="3251200"/>
            <a:ext cx="381000" cy="377825"/>
          </p:xfrm>
          <a:graphic>
            <a:graphicData uri="http://schemas.openxmlformats.org/presentationml/2006/ole">
              <p:oleObj spid="_x0000_s347238" name="Równanie" r:id="rId8" imgW="241195" imgH="241195" progId="Equation.3">
                <p:embed/>
              </p:oleObj>
            </a:graphicData>
          </a:graphic>
        </p:graphicFrame>
        <p:sp>
          <p:nvSpPr>
            <p:cNvPr id="16" name="pole tekstowe 13"/>
            <p:cNvSpPr txBox="1">
              <a:spLocks noChangeArrowheads="1"/>
            </p:cNvSpPr>
            <p:nvPr/>
          </p:nvSpPr>
          <p:spPr bwMode="auto">
            <a:xfrm>
              <a:off x="657790" y="3202376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napięcie na rezystancji uzwojenia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5230326" y="3267440"/>
            <a:ext cx="357187" cy="339725"/>
          </p:xfrm>
          <a:graphic>
            <a:graphicData uri="http://schemas.openxmlformats.org/presentationml/2006/ole">
              <p:oleObj spid="_x0000_s347239" name="Równanie" r:id="rId9" imgW="228501" imgH="215806" progId="Equation.3">
                <p:embed/>
              </p:oleObj>
            </a:graphicData>
          </a:graphic>
        </p:graphicFrame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320287" y="3659188"/>
            <a:ext cx="360363" cy="377825"/>
          </p:xfrm>
          <a:graphic>
            <a:graphicData uri="http://schemas.openxmlformats.org/presentationml/2006/ole">
              <p:oleObj spid="_x0000_s347240" name="Równanie" r:id="rId10" imgW="228600" imgH="241300" progId="Equation.3">
                <p:embed/>
              </p:oleObj>
            </a:graphicData>
          </a:graphic>
        </p:graphicFrame>
        <p:sp>
          <p:nvSpPr>
            <p:cNvPr id="19" name="pole tekstowe 13"/>
            <p:cNvSpPr txBox="1">
              <a:spLocks noChangeArrowheads="1"/>
            </p:cNvSpPr>
            <p:nvPr/>
          </p:nvSpPr>
          <p:spPr bwMode="auto">
            <a:xfrm>
              <a:off x="601515" y="3610356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napięcie na indukcyjności uzwojenia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5300663" y="3689488"/>
            <a:ext cx="357187" cy="339725"/>
          </p:xfrm>
          <a:graphic>
            <a:graphicData uri="http://schemas.openxmlformats.org/presentationml/2006/ole">
              <p:oleObj spid="_x0000_s347241" name="Równanie" r:id="rId11" imgW="228501" imgH="215806" progId="Equation.3">
                <p:embed/>
              </p:oleObj>
            </a:graphicData>
          </a:graphic>
        </p:graphicFrame>
      </p:grpSp>
      <p:grpSp>
        <p:nvGrpSpPr>
          <p:cNvPr id="21" name="Grupa 20"/>
          <p:cNvGrpSpPr/>
          <p:nvPr/>
        </p:nvGrpSpPr>
        <p:grpSpPr>
          <a:xfrm>
            <a:off x="209642" y="4283417"/>
            <a:ext cx="8660073" cy="1938616"/>
            <a:chOff x="209642" y="4283417"/>
            <a:chExt cx="8660073" cy="1938616"/>
          </a:xfrm>
        </p:grpSpPr>
        <p:sp>
          <p:nvSpPr>
            <p:cNvPr id="22" name="pole tekstowe 21"/>
            <p:cNvSpPr txBox="1">
              <a:spLocks noChangeArrowheads="1"/>
            </p:cNvSpPr>
            <p:nvPr/>
          </p:nvSpPr>
          <p:spPr bwMode="auto">
            <a:xfrm>
              <a:off x="209642" y="4283417"/>
              <a:ext cx="866007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 maszynach elektrycznych wirujących napięcie na indukcyjności obwodu wzbudzenia to siły elektromotoryczne indukowane w tym uzwojeniu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" name="Object 17"/>
            <p:cNvGraphicFramePr>
              <a:graphicFrameLocks noChangeAspect="1"/>
            </p:cNvGraphicFramePr>
            <p:nvPr/>
          </p:nvGraphicFramePr>
          <p:xfrm>
            <a:off x="3415567" y="5148265"/>
            <a:ext cx="1295400" cy="407987"/>
          </p:xfrm>
          <a:graphic>
            <a:graphicData uri="http://schemas.openxmlformats.org/presentationml/2006/ole">
              <p:oleObj spid="_x0000_s347242" name="Równanie" r:id="rId12" imgW="761669" imgH="253890" progId="Equation.3">
                <p:embed/>
              </p:oleObj>
            </a:graphicData>
          </a:graphic>
        </p:graphicFrame>
        <p:graphicFrame>
          <p:nvGraphicFramePr>
            <p:cNvPr id="24" name="Object 9"/>
            <p:cNvGraphicFramePr>
              <a:graphicFrameLocks noChangeAspect="1"/>
            </p:cNvGraphicFramePr>
            <p:nvPr/>
          </p:nvGraphicFramePr>
          <p:xfrm>
            <a:off x="312738" y="5808663"/>
            <a:ext cx="400050" cy="377825"/>
          </p:xfrm>
          <a:graphic>
            <a:graphicData uri="http://schemas.openxmlformats.org/presentationml/2006/ole">
              <p:oleObj spid="_x0000_s347243" name="Równanie" r:id="rId13" imgW="253890" imgH="241195" progId="Equation.3">
                <p:embed/>
              </p:oleObj>
            </a:graphicData>
          </a:graphic>
        </p:graphicFrame>
        <p:sp>
          <p:nvSpPr>
            <p:cNvPr id="25" name="pole tekstowe 13"/>
            <p:cNvSpPr txBox="1">
              <a:spLocks noChangeArrowheads="1"/>
            </p:cNvSpPr>
            <p:nvPr/>
          </p:nvSpPr>
          <p:spPr bwMode="auto">
            <a:xfrm>
              <a:off x="613238" y="5760368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siła elektromotoryczna indukowana w uzwojeniu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10"/>
            <p:cNvGraphicFramePr>
              <a:graphicFrameLocks noChangeAspect="1"/>
            </p:cNvGraphicFramePr>
            <p:nvPr/>
          </p:nvGraphicFramePr>
          <p:xfrm>
            <a:off x="6465962" y="5839500"/>
            <a:ext cx="357187" cy="339725"/>
          </p:xfrm>
          <a:graphic>
            <a:graphicData uri="http://schemas.openxmlformats.org/presentationml/2006/ole">
              <p:oleObj spid="_x0000_s347244" name="Równanie" r:id="rId14" imgW="228501" imgH="215806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52020" y="648168"/>
            <a:ext cx="86600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Zależności wiążące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42816" y="1004515"/>
            <a:ext cx="8508339" cy="1602666"/>
            <a:chOff x="242816" y="978139"/>
            <a:chExt cx="8508339" cy="1602666"/>
          </a:xfrm>
        </p:grpSpPr>
        <p:sp>
          <p:nvSpPr>
            <p:cNvPr id="4" name="pole tekstowe 3"/>
            <p:cNvSpPr txBox="1">
              <a:spLocks noChangeArrowheads="1"/>
            </p:cNvSpPr>
            <p:nvPr/>
          </p:nvSpPr>
          <p:spPr bwMode="auto">
            <a:xfrm>
              <a:off x="242816" y="978139"/>
              <a:ext cx="7621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a) napięcie na rezystancji uzwojenia wzbudzenia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3099581" y="1406253"/>
            <a:ext cx="1697502" cy="366663"/>
          </p:xfrm>
          <a:graphic>
            <a:graphicData uri="http://schemas.openxmlformats.org/presentationml/2006/ole">
              <p:oleObj spid="_x0000_s346209" name="Równanie" r:id="rId3" imgW="1091726" imgH="241195" progId="Equation.3">
                <p:embed/>
              </p:oleObj>
            </a:graphicData>
          </a:graphic>
        </p:graphicFrame>
        <p:graphicFrame>
          <p:nvGraphicFramePr>
            <p:cNvPr id="6" name="Object 9"/>
            <p:cNvGraphicFramePr>
              <a:graphicFrameLocks noChangeAspect="1"/>
            </p:cNvGraphicFramePr>
            <p:nvPr/>
          </p:nvGraphicFramePr>
          <p:xfrm>
            <a:off x="358775" y="1870075"/>
            <a:ext cx="319088" cy="357188"/>
          </p:xfrm>
          <a:graphic>
            <a:graphicData uri="http://schemas.openxmlformats.org/presentationml/2006/ole">
              <p:oleObj spid="_x0000_s346210" name="Równanie" r:id="rId4" imgW="203112" imgH="228501" progId="Equation.3">
                <p:embed/>
              </p:oleObj>
            </a:graphicData>
          </a:graphic>
        </p:graphicFrame>
        <p:sp>
          <p:nvSpPr>
            <p:cNvPr id="7" name="pole tekstowe 13"/>
            <p:cNvSpPr txBox="1">
              <a:spLocks noChangeArrowheads="1"/>
            </p:cNvSpPr>
            <p:nvPr/>
          </p:nvSpPr>
          <p:spPr bwMode="auto">
            <a:xfrm>
              <a:off x="589795" y="1783864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rezystancja uzwojenia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10"/>
            <p:cNvGraphicFramePr>
              <a:graphicFrameLocks noChangeAspect="1"/>
            </p:cNvGraphicFramePr>
            <p:nvPr/>
          </p:nvGraphicFramePr>
          <p:xfrm>
            <a:off x="4046538" y="1863725"/>
            <a:ext cx="396875" cy="339725"/>
          </p:xfrm>
          <a:graphic>
            <a:graphicData uri="http://schemas.openxmlformats.org/presentationml/2006/ole">
              <p:oleObj spid="_x0000_s346211" name="Równanie" r:id="rId5" imgW="253780" imgH="215713" progId="Equation.3">
                <p:embed/>
              </p:oleObj>
            </a:graphicData>
          </a:graphic>
        </p:graphicFrame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354013" y="2176851"/>
            <a:ext cx="241300" cy="357187"/>
          </p:xfrm>
          <a:graphic>
            <a:graphicData uri="http://schemas.openxmlformats.org/presentationml/2006/ole">
              <p:oleObj spid="_x0000_s346212" name="Równanie" r:id="rId6" imgW="152334" imgH="228501" progId="Equation.3">
                <p:embed/>
              </p:oleObj>
            </a:graphicData>
          </a:graphic>
        </p:graphicFrame>
        <p:sp>
          <p:nvSpPr>
            <p:cNvPr id="10" name="pole tekstowe 13"/>
            <p:cNvSpPr txBox="1">
              <a:spLocks noChangeArrowheads="1"/>
            </p:cNvSpPr>
            <p:nvPr/>
          </p:nvSpPr>
          <p:spPr bwMode="auto">
            <a:xfrm>
              <a:off x="573382" y="2119140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prąd płynący przez uzwojenie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4653538" y="2198272"/>
            <a:ext cx="357187" cy="339725"/>
          </p:xfrm>
          <a:graphic>
            <a:graphicData uri="http://schemas.openxmlformats.org/presentationml/2006/ole">
              <p:oleObj spid="_x0000_s346213" name="Równanie" r:id="rId7" imgW="228501" imgH="215806" progId="Equation.3">
                <p:embed/>
              </p:oleObj>
            </a:graphicData>
          </a:graphic>
        </p:graphicFrame>
      </p:grpSp>
      <p:grpSp>
        <p:nvGrpSpPr>
          <p:cNvPr id="12" name="Grupa 11"/>
          <p:cNvGrpSpPr/>
          <p:nvPr/>
        </p:nvGrpSpPr>
        <p:grpSpPr>
          <a:xfrm>
            <a:off x="269875" y="3056053"/>
            <a:ext cx="8434385" cy="3220460"/>
            <a:chOff x="269875" y="3029677"/>
            <a:chExt cx="8434385" cy="3220460"/>
          </a:xfrm>
        </p:grpSpPr>
        <p:sp>
          <p:nvSpPr>
            <p:cNvPr id="13" name="pole tekstowe 12"/>
            <p:cNvSpPr txBox="1">
              <a:spLocks noChangeArrowheads="1"/>
            </p:cNvSpPr>
            <p:nvPr/>
          </p:nvSpPr>
          <p:spPr bwMode="auto">
            <a:xfrm>
              <a:off x="353012" y="3029677"/>
              <a:ext cx="7621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b) siła elektromotoryczna indukowana w uzwojeniu wzbudzenia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upa 22"/>
            <p:cNvGrpSpPr/>
            <p:nvPr/>
          </p:nvGrpSpPr>
          <p:grpSpPr>
            <a:xfrm>
              <a:off x="1420835" y="3319970"/>
              <a:ext cx="6302325" cy="1294228"/>
              <a:chOff x="1575583" y="3545058"/>
              <a:chExt cx="6302325" cy="1294228"/>
            </a:xfrm>
          </p:grpSpPr>
          <p:graphicFrame>
            <p:nvGraphicFramePr>
              <p:cNvPr id="22" name="Object 11"/>
              <p:cNvGraphicFramePr>
                <a:graphicFrameLocks noChangeAspect="1"/>
              </p:cNvGraphicFramePr>
              <p:nvPr/>
            </p:nvGraphicFramePr>
            <p:xfrm>
              <a:off x="1575583" y="3938954"/>
              <a:ext cx="1083212" cy="437482"/>
            </p:xfrm>
            <a:graphic>
              <a:graphicData uri="http://schemas.openxmlformats.org/presentationml/2006/ole">
                <p:oleObj spid="_x0000_s346214" name="Równanie" r:id="rId8" imgW="508000" imgH="241300" progId="Equation.3">
                  <p:embed/>
                </p:oleObj>
              </a:graphicData>
            </a:graphic>
          </p:graphicFrame>
          <p:graphicFrame>
            <p:nvGraphicFramePr>
              <p:cNvPr id="23" name="Object 13"/>
              <p:cNvGraphicFramePr>
                <a:graphicFrameLocks noChangeAspect="1"/>
              </p:cNvGraphicFramePr>
              <p:nvPr/>
            </p:nvGraphicFramePr>
            <p:xfrm>
              <a:off x="2602524" y="3545058"/>
              <a:ext cx="5275384" cy="1294228"/>
            </p:xfrm>
            <a:graphic>
              <a:graphicData uri="http://schemas.openxmlformats.org/presentationml/2006/ole">
                <p:oleObj spid="_x0000_s346215" name="Picture" r:id="rId9" imgW="4324350" imgH="1190625" progId="Word.Picture.8">
                  <p:embed/>
                </p:oleObj>
              </a:graphicData>
            </a:graphic>
          </p:graphicFrame>
        </p:grpSp>
        <p:graphicFrame>
          <p:nvGraphicFramePr>
            <p:cNvPr id="15" name="Object 15"/>
            <p:cNvGraphicFramePr>
              <a:graphicFrameLocks noChangeAspect="1"/>
            </p:cNvGraphicFramePr>
            <p:nvPr/>
          </p:nvGraphicFramePr>
          <p:xfrm>
            <a:off x="1463675" y="4727575"/>
            <a:ext cx="5435600" cy="466725"/>
          </p:xfrm>
          <a:graphic>
            <a:graphicData uri="http://schemas.openxmlformats.org/presentationml/2006/ole">
              <p:oleObj spid="_x0000_s346216" name="Równanie" r:id="rId10" imgW="2387600" imgH="241300" progId="Equation.3">
                <p:embed/>
              </p:oleObj>
            </a:graphicData>
          </a:graphic>
        </p:graphicFrame>
        <p:graphicFrame>
          <p:nvGraphicFramePr>
            <p:cNvPr id="16" name="Object 9"/>
            <p:cNvGraphicFramePr>
              <a:graphicFrameLocks noChangeAspect="1"/>
            </p:cNvGraphicFramePr>
            <p:nvPr/>
          </p:nvGraphicFramePr>
          <p:xfrm>
            <a:off x="269875" y="5502275"/>
            <a:ext cx="379413" cy="376238"/>
          </p:xfrm>
          <a:graphic>
            <a:graphicData uri="http://schemas.openxmlformats.org/presentationml/2006/ole">
              <p:oleObj spid="_x0000_s346217" name="Równanie" r:id="rId11" imgW="241195" imgH="241195" progId="Equation.3">
                <p:embed/>
              </p:oleObj>
            </a:graphicData>
          </a:graphic>
        </p:graphicFrame>
        <p:sp>
          <p:nvSpPr>
            <p:cNvPr id="17" name="pole tekstowe 13"/>
            <p:cNvSpPr txBox="1">
              <a:spLocks noChangeArrowheads="1"/>
            </p:cNvSpPr>
            <p:nvPr/>
          </p:nvSpPr>
          <p:spPr bwMode="auto">
            <a:xfrm>
              <a:off x="531180" y="5425052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siła elektromotoryczna indukowana transformacji uzwojenia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10"/>
            <p:cNvGraphicFramePr>
              <a:graphicFrameLocks noChangeAspect="1"/>
            </p:cNvGraphicFramePr>
            <p:nvPr/>
          </p:nvGraphicFramePr>
          <p:xfrm>
            <a:off x="7566025" y="5505450"/>
            <a:ext cx="357188" cy="339725"/>
          </p:xfrm>
          <a:graphic>
            <a:graphicData uri="http://schemas.openxmlformats.org/presentationml/2006/ole">
              <p:oleObj spid="_x0000_s346218" name="Równanie" r:id="rId12" imgW="228501" imgH="215806" progId="Equation.3">
                <p:embed/>
              </p:oleObj>
            </a:graphicData>
          </a:graphic>
        </p:graphicFrame>
        <p:graphicFrame>
          <p:nvGraphicFramePr>
            <p:cNvPr id="19" name="Object 9"/>
            <p:cNvGraphicFramePr>
              <a:graphicFrameLocks noChangeAspect="1"/>
            </p:cNvGraphicFramePr>
            <p:nvPr/>
          </p:nvGraphicFramePr>
          <p:xfrm>
            <a:off x="280988" y="5865813"/>
            <a:ext cx="381000" cy="376237"/>
          </p:xfrm>
          <a:graphic>
            <a:graphicData uri="http://schemas.openxmlformats.org/presentationml/2006/ole">
              <p:oleObj spid="_x0000_s346219" name="Równanie" r:id="rId13" imgW="241195" imgH="241195" progId="Equation.3">
                <p:embed/>
              </p:oleObj>
            </a:graphicData>
          </a:graphic>
        </p:graphicFrame>
        <p:sp>
          <p:nvSpPr>
            <p:cNvPr id="20" name="pole tekstowe 13"/>
            <p:cNvSpPr txBox="1">
              <a:spLocks noChangeArrowheads="1"/>
            </p:cNvSpPr>
            <p:nvPr/>
          </p:nvSpPr>
          <p:spPr bwMode="auto">
            <a:xfrm>
              <a:off x="542900" y="5788472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siła elektromotoryczna indukowana rotacji uzwojenia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1" name="Object 10"/>
            <p:cNvGraphicFramePr>
              <a:graphicFrameLocks noChangeAspect="1"/>
            </p:cNvGraphicFramePr>
            <p:nvPr/>
          </p:nvGraphicFramePr>
          <p:xfrm>
            <a:off x="6888413" y="5868870"/>
            <a:ext cx="357188" cy="339725"/>
          </p:xfrm>
          <a:graphic>
            <a:graphicData uri="http://schemas.openxmlformats.org/presentationml/2006/ole">
              <p:oleObj spid="_x0000_s346220" name="Równanie" r:id="rId14" imgW="228501" imgH="215806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28634" y="695019"/>
            <a:ext cx="7621024" cy="860890"/>
            <a:chOff x="428634" y="457635"/>
            <a:chExt cx="7621024" cy="860890"/>
          </a:xfrm>
        </p:grpSpPr>
        <p:sp>
          <p:nvSpPr>
            <p:cNvPr id="3" name="pole tekstowe 2"/>
            <p:cNvSpPr txBox="1">
              <a:spLocks noChangeArrowheads="1"/>
            </p:cNvSpPr>
            <p:nvPr/>
          </p:nvSpPr>
          <p:spPr bwMode="auto">
            <a:xfrm>
              <a:off x="428634" y="457635"/>
              <a:ext cx="7621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Dla uzwojenia wzbudzenia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3055628" y="886263"/>
            <a:ext cx="900332" cy="432262"/>
          </p:xfrm>
          <a:graphic>
            <a:graphicData uri="http://schemas.openxmlformats.org/presentationml/2006/ole">
              <p:oleObj spid="_x0000_s345169" name="Równanie" r:id="rId3" imgW="482391" imgH="241195" progId="Equation.3">
                <p:embed/>
              </p:oleObj>
            </a:graphicData>
          </a:graphic>
        </p:graphicFrame>
      </p:grpSp>
      <p:grpSp>
        <p:nvGrpSpPr>
          <p:cNvPr id="5" name="Grupa 4"/>
          <p:cNvGrpSpPr/>
          <p:nvPr/>
        </p:nvGrpSpPr>
        <p:grpSpPr>
          <a:xfrm>
            <a:off x="329847" y="2125900"/>
            <a:ext cx="8451332" cy="2716366"/>
            <a:chOff x="329847" y="1888516"/>
            <a:chExt cx="8451332" cy="2716366"/>
          </a:xfrm>
        </p:grpSpPr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412223" y="1888516"/>
              <a:ext cx="83689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Założenie: z uzwojeniem wzbudzenia sprzężone są jedynie linie strumienia magnetycznego wytwarzanego przez to uzwojenie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2410663" y="2544403"/>
            <a:ext cx="3703597" cy="942706"/>
          </p:xfrm>
          <a:graphic>
            <a:graphicData uri="http://schemas.openxmlformats.org/presentationml/2006/ole">
              <p:oleObj spid="_x0000_s345170" name="Równanie" r:id="rId4" imgW="2705100" imgH="635000" progId="Equation.3">
                <p:embed/>
              </p:oleObj>
            </a:graphicData>
          </a:graphic>
        </p:graphicFrame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345722" y="3556617"/>
            <a:ext cx="338137" cy="357188"/>
          </p:xfrm>
          <a:graphic>
            <a:graphicData uri="http://schemas.openxmlformats.org/presentationml/2006/ole">
              <p:oleObj spid="_x0000_s345171" name="Równanie" r:id="rId5" imgW="215806" imgH="228501" progId="Equation.3">
                <p:embed/>
              </p:oleObj>
            </a:graphicData>
          </a:graphic>
        </p:graphicFrame>
        <p:sp>
          <p:nvSpPr>
            <p:cNvPr id="9" name="pole tekstowe 8"/>
            <p:cNvSpPr txBox="1">
              <a:spLocks noChangeArrowheads="1"/>
            </p:cNvSpPr>
            <p:nvPr/>
          </p:nvSpPr>
          <p:spPr bwMode="auto">
            <a:xfrm>
              <a:off x="586438" y="3470309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strumień magnetyczny sprzężony z uzwojeniem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6381397" y="3550267"/>
            <a:ext cx="476250" cy="339725"/>
          </p:xfrm>
          <a:graphic>
            <a:graphicData uri="http://schemas.openxmlformats.org/presentationml/2006/ole">
              <p:oleObj spid="_x0000_s345172" name="Równanie" r:id="rId6" imgW="304536" imgH="215713" progId="Equation.3">
                <p:embed/>
              </p:oleObj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29847" y="4201142"/>
            <a:ext cx="282575" cy="357188"/>
          </p:xfrm>
          <a:graphic>
            <a:graphicData uri="http://schemas.openxmlformats.org/presentationml/2006/ole">
              <p:oleObj spid="_x0000_s345173" name="Równanie" r:id="rId7" imgW="177646" imgH="228402" progId="Equation.3">
                <p:embed/>
              </p:oleObj>
            </a:graphicData>
          </a:graphic>
        </p:graphicFrame>
        <p:sp>
          <p:nvSpPr>
            <p:cNvPr id="12" name="pole tekstowe 13"/>
            <p:cNvSpPr txBox="1">
              <a:spLocks noChangeArrowheads="1"/>
            </p:cNvSpPr>
            <p:nvPr/>
          </p:nvSpPr>
          <p:spPr bwMode="auto">
            <a:xfrm>
              <a:off x="570025" y="4143217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liczba zwojów uzwojenia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" name="Object 10"/>
            <p:cNvGraphicFramePr>
              <a:graphicFrameLocks noChangeAspect="1"/>
            </p:cNvGraphicFramePr>
            <p:nvPr/>
          </p:nvGraphicFramePr>
          <p:xfrm>
            <a:off x="4204934" y="4221780"/>
            <a:ext cx="317500" cy="339725"/>
          </p:xfrm>
          <a:graphic>
            <a:graphicData uri="http://schemas.openxmlformats.org/presentationml/2006/ole">
              <p:oleObj spid="_x0000_s345174" name="Równanie" r:id="rId8" imgW="203024" imgH="215713" progId="Equation.3">
                <p:embed/>
              </p:oleObj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334609" y="3905867"/>
            <a:ext cx="357188" cy="357188"/>
          </p:xfrm>
          <a:graphic>
            <a:graphicData uri="http://schemas.openxmlformats.org/presentationml/2006/ole">
              <p:oleObj spid="_x0000_s345175" name="Równanie" r:id="rId9" imgW="228600" imgH="228600" progId="Equation.3">
                <p:embed/>
              </p:oleObj>
            </a:graphicData>
          </a:graphic>
        </p:graphicFrame>
        <p:sp>
          <p:nvSpPr>
            <p:cNvPr id="15" name="pole tekstowe 14"/>
            <p:cNvSpPr txBox="1">
              <a:spLocks noChangeArrowheads="1"/>
            </p:cNvSpPr>
            <p:nvPr/>
          </p:nvSpPr>
          <p:spPr bwMode="auto">
            <a:xfrm>
              <a:off x="584090" y="3819661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strumień magnetyczny zastępczy uzwojenia wzbudzenia odpowiadający 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7856189" y="3899619"/>
            <a:ext cx="476250" cy="339725"/>
          </p:xfrm>
          <a:graphic>
            <a:graphicData uri="http://schemas.openxmlformats.org/presentationml/2006/ole">
              <p:oleObj spid="_x0000_s345176" name="Równanie" r:id="rId10" imgW="304536" imgH="215713" progId="Equation.3">
                <p:embed/>
              </p:oleObj>
            </a:graphicData>
          </a:graphic>
        </p:graphicFrame>
        <p:graphicFrame>
          <p:nvGraphicFramePr>
            <p:cNvPr id="17" name="Object 11"/>
            <p:cNvGraphicFramePr>
              <a:graphicFrameLocks noChangeAspect="1"/>
            </p:cNvGraphicFramePr>
            <p:nvPr/>
          </p:nvGraphicFramePr>
          <p:xfrm>
            <a:off x="7439624" y="3898028"/>
            <a:ext cx="338138" cy="357187"/>
          </p:xfrm>
          <a:graphic>
            <a:graphicData uri="http://schemas.openxmlformats.org/presentationml/2006/ole">
              <p:oleObj spid="_x0000_s345177" name="Równanie" r:id="rId11" imgW="215806" imgH="228501" progId="Equation.3">
                <p:embed/>
              </p:oleObj>
            </a:graphicData>
          </a:graphic>
        </p:graphicFrame>
      </p:grpSp>
      <p:grpSp>
        <p:nvGrpSpPr>
          <p:cNvPr id="18" name="Grupa 17"/>
          <p:cNvGrpSpPr/>
          <p:nvPr/>
        </p:nvGrpSpPr>
        <p:grpSpPr>
          <a:xfrm>
            <a:off x="282390" y="5136387"/>
            <a:ext cx="7621024" cy="1212548"/>
            <a:chOff x="226404" y="4899003"/>
            <a:chExt cx="7621024" cy="1212548"/>
          </a:xfrm>
        </p:grpSpPr>
        <p:sp>
          <p:nvSpPr>
            <p:cNvPr id="19" name="pole tekstowe 18"/>
            <p:cNvSpPr txBox="1">
              <a:spLocks noChangeArrowheads="1"/>
            </p:cNvSpPr>
            <p:nvPr/>
          </p:nvSpPr>
          <p:spPr bwMode="auto">
            <a:xfrm>
              <a:off x="226404" y="4899003"/>
              <a:ext cx="7621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Skorzystamy z pojęcia indukcyjności własnej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2"/>
            <p:cNvGraphicFramePr>
              <a:graphicFrameLocks noChangeAspect="1"/>
            </p:cNvGraphicFramePr>
            <p:nvPr/>
          </p:nvGraphicFramePr>
          <p:xfrm>
            <a:off x="3629466" y="5456585"/>
            <a:ext cx="923740" cy="654966"/>
          </p:xfrm>
          <a:graphic>
            <a:graphicData uri="http://schemas.openxmlformats.org/presentationml/2006/ole">
              <p:oleObj spid="_x0000_s345178" name="Równanie" r:id="rId12" imgW="571252" imgH="431613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92157" y="708666"/>
            <a:ext cx="8592535" cy="1095320"/>
            <a:chOff x="292157" y="471282"/>
            <a:chExt cx="8592535" cy="1095320"/>
          </a:xfrm>
        </p:grpSpPr>
        <p:sp>
          <p:nvSpPr>
            <p:cNvPr id="3" name="pole tekstowe 2"/>
            <p:cNvSpPr txBox="1">
              <a:spLocks noChangeArrowheads="1"/>
            </p:cNvSpPr>
            <p:nvPr/>
          </p:nvSpPr>
          <p:spPr bwMode="auto">
            <a:xfrm>
              <a:off x="292157" y="471282"/>
              <a:ext cx="85925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Możemy napisać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1694431" y="942715"/>
            <a:ext cx="4568825" cy="623887"/>
          </p:xfrm>
          <a:graphic>
            <a:graphicData uri="http://schemas.openxmlformats.org/presentationml/2006/ole">
              <p:oleObj spid="_x0000_s344089" name="Równanie" r:id="rId3" imgW="3238500" imgH="431800" progId="Equation.3">
                <p:embed/>
              </p:oleObj>
            </a:graphicData>
          </a:graphic>
        </p:graphicFrame>
      </p:grpSp>
      <p:grpSp>
        <p:nvGrpSpPr>
          <p:cNvPr id="5" name="Grupa 4"/>
          <p:cNvGrpSpPr/>
          <p:nvPr/>
        </p:nvGrpSpPr>
        <p:grpSpPr>
          <a:xfrm>
            <a:off x="226193" y="1830057"/>
            <a:ext cx="8592535" cy="2015525"/>
            <a:chOff x="226193" y="1592673"/>
            <a:chExt cx="8592535" cy="2015525"/>
          </a:xfrm>
        </p:grpSpPr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226193" y="1592673"/>
              <a:ext cx="85925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Stąd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330176" y="2058798"/>
            <a:ext cx="8401051" cy="1549400"/>
          </p:xfrm>
          <a:graphic>
            <a:graphicData uri="http://schemas.openxmlformats.org/presentationml/2006/ole">
              <p:oleObj spid="_x0000_s344090" name="Równanie" r:id="rId4" imgW="4229100" imgH="889000" progId="Equation.3">
                <p:embed/>
              </p:oleObj>
            </a:graphicData>
          </a:graphic>
        </p:graphicFrame>
      </p:grpSp>
      <p:grpSp>
        <p:nvGrpSpPr>
          <p:cNvPr id="8" name="Grupa 7"/>
          <p:cNvGrpSpPr/>
          <p:nvPr/>
        </p:nvGrpSpPr>
        <p:grpSpPr>
          <a:xfrm>
            <a:off x="222344" y="4443219"/>
            <a:ext cx="8309780" cy="1498929"/>
            <a:chOff x="222344" y="4205835"/>
            <a:chExt cx="8309780" cy="1498929"/>
          </a:xfrm>
        </p:grpSpPr>
        <p:sp>
          <p:nvSpPr>
            <p:cNvPr id="9" name="Prostokąt zaokrąglony 8"/>
            <p:cNvSpPr/>
            <p:nvPr/>
          </p:nvSpPr>
          <p:spPr>
            <a:xfrm>
              <a:off x="1883391" y="4817844"/>
              <a:ext cx="5104264" cy="88692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ole tekstowe 9"/>
            <p:cNvSpPr txBox="1">
              <a:spLocks noChangeArrowheads="1"/>
            </p:cNvSpPr>
            <p:nvPr/>
          </p:nvSpPr>
          <p:spPr bwMode="auto">
            <a:xfrm>
              <a:off x="222344" y="4205835"/>
              <a:ext cx="83097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Otrzymane równanie ruchu podsystemu obwodu wzbudzenia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2019513" y="4862250"/>
            <a:ext cx="4890104" cy="801569"/>
          </p:xfrm>
          <a:graphic>
            <a:graphicData uri="http://schemas.openxmlformats.org/presentationml/2006/ole">
              <p:oleObj spid="_x0000_s344091" name="Równanie" r:id="rId5" imgW="2984500" imgH="482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54189" y="652771"/>
            <a:ext cx="86600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Równania ruchu systemu – podsystem obwodu twornika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70112" y="951665"/>
            <a:ext cx="8660073" cy="3071112"/>
            <a:chOff x="270112" y="846161"/>
            <a:chExt cx="8660073" cy="3071112"/>
          </a:xfrm>
        </p:grpSpPr>
        <p:sp>
          <p:nvSpPr>
            <p:cNvPr id="4" name="Prostokąt 3"/>
            <p:cNvSpPr/>
            <p:nvPr/>
          </p:nvSpPr>
          <p:spPr>
            <a:xfrm>
              <a:off x="341195" y="900752"/>
              <a:ext cx="1460310" cy="28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4517409" y="846161"/>
              <a:ext cx="1460310" cy="28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270112" y="991799"/>
              <a:ext cx="86600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79613" indent="-1979613"/>
              <a:r>
                <a:rPr lang="pl-PL" sz="1600" b="1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Prawo zachowania </a:t>
              </a:r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– równanie spójności – II prawo </a:t>
              </a:r>
              <a:r>
                <a:rPr lang="pl-PL" sz="1600" dirty="0" err="1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Kirchhoff’a</a:t>
              </a:r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 dla oczka obwodu twornika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1733265" y="1706154"/>
              <a:ext cx="3875965" cy="613965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136775" y="1787525"/>
            <a:ext cx="3016250" cy="484188"/>
          </p:xfrm>
          <a:graphic>
            <a:graphicData uri="http://schemas.openxmlformats.org/presentationml/2006/ole">
              <p:oleObj spid="_x0000_s343137" name="Równanie" r:id="rId3" imgW="1231366" imgH="241195" progId="Equation.3">
                <p:embed/>
              </p:oleObj>
            </a:graphicData>
          </a:graphic>
        </p:graphicFrame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400976" y="2459452"/>
            <a:ext cx="139700" cy="238125"/>
          </p:xfrm>
          <a:graphic>
            <a:graphicData uri="http://schemas.openxmlformats.org/presentationml/2006/ole">
              <p:oleObj spid="_x0000_s343138" name="Równanie" r:id="rId4" imgW="88746" imgH="152136" progId="Equation.3">
                <p:embed/>
              </p:oleObj>
            </a:graphicData>
          </a:graphic>
        </p:graphicFrame>
        <p:sp>
          <p:nvSpPr>
            <p:cNvPr id="10" name="pole tekstowe 13"/>
            <p:cNvSpPr txBox="1">
              <a:spLocks noChangeArrowheads="1"/>
            </p:cNvSpPr>
            <p:nvPr/>
          </p:nvSpPr>
          <p:spPr bwMode="auto">
            <a:xfrm>
              <a:off x="465698" y="2424736"/>
              <a:ext cx="9946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czas 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166858" y="2419125"/>
            <a:ext cx="298450" cy="338138"/>
          </p:xfrm>
          <a:graphic>
            <a:graphicData uri="http://schemas.openxmlformats.org/presentationml/2006/ole">
              <p:oleObj spid="_x0000_s343139" name="Równanie" r:id="rId5" imgW="190335" imgH="215713" progId="Equation.3">
                <p:embed/>
              </p:oleObj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454025" y="2813050"/>
            <a:ext cx="239713" cy="357188"/>
          </p:xfrm>
          <a:graphic>
            <a:graphicData uri="http://schemas.openxmlformats.org/presentationml/2006/ole">
              <p:oleObj spid="_x0000_s343140" name="Równanie" r:id="rId6" imgW="152334" imgH="228501" progId="Equation.3">
                <p:embed/>
              </p:oleObj>
            </a:graphicData>
          </a:graphic>
        </p:graphicFrame>
        <p:sp>
          <p:nvSpPr>
            <p:cNvPr id="13" name="pole tekstowe 13"/>
            <p:cNvSpPr txBox="1">
              <a:spLocks noChangeArrowheads="1"/>
            </p:cNvSpPr>
            <p:nvPr/>
          </p:nvSpPr>
          <p:spPr bwMode="auto">
            <a:xfrm>
              <a:off x="674203" y="2754556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napięcie podawane na uzwojenie twornika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" name="Object 10"/>
            <p:cNvGraphicFramePr>
              <a:graphicFrameLocks noChangeAspect="1"/>
            </p:cNvGraphicFramePr>
            <p:nvPr/>
          </p:nvGraphicFramePr>
          <p:xfrm>
            <a:off x="4866903" y="2819620"/>
            <a:ext cx="357187" cy="339725"/>
          </p:xfrm>
          <a:graphic>
            <a:graphicData uri="http://schemas.openxmlformats.org/presentationml/2006/ole">
              <p:oleObj spid="_x0000_s343141" name="Równanie" r:id="rId7" imgW="228501" imgH="215806" progId="Equation.3">
                <p:embed/>
              </p:oleObj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388938" y="3152775"/>
            <a:ext cx="339725" cy="377825"/>
          </p:xfrm>
          <a:graphic>
            <a:graphicData uri="http://schemas.openxmlformats.org/presentationml/2006/ole">
              <p:oleObj spid="_x0000_s343142" name="Równanie" r:id="rId8" imgW="215713" imgH="241091" progId="Equation.3">
                <p:embed/>
              </p:oleObj>
            </a:graphicData>
          </a:graphic>
        </p:graphicFrame>
        <p:sp>
          <p:nvSpPr>
            <p:cNvPr id="16" name="pole tekstowe 13"/>
            <p:cNvSpPr txBox="1">
              <a:spLocks noChangeArrowheads="1"/>
            </p:cNvSpPr>
            <p:nvPr/>
          </p:nvSpPr>
          <p:spPr bwMode="auto">
            <a:xfrm>
              <a:off x="657790" y="3103900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napięcie na rezystancji uzwojenia twornika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4977102" y="3168964"/>
            <a:ext cx="357187" cy="339725"/>
          </p:xfrm>
          <a:graphic>
            <a:graphicData uri="http://schemas.openxmlformats.org/presentationml/2006/ole">
              <p:oleObj spid="_x0000_s343143" name="Równanie" r:id="rId9" imgW="228501" imgH="215806" progId="Equation.3">
                <p:embed/>
              </p:oleObj>
            </a:graphicData>
          </a:graphic>
        </p:graphicFrame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341313" y="3505200"/>
            <a:ext cx="319087" cy="377825"/>
          </p:xfrm>
          <a:graphic>
            <a:graphicData uri="http://schemas.openxmlformats.org/presentationml/2006/ole">
              <p:oleObj spid="_x0000_s343144" name="Równanie" r:id="rId10" imgW="203112" imgH="241195" progId="Equation.3">
                <p:embed/>
              </p:oleObj>
            </a:graphicData>
          </a:graphic>
        </p:graphicFrame>
        <p:sp>
          <p:nvSpPr>
            <p:cNvPr id="19" name="pole tekstowe 13"/>
            <p:cNvSpPr txBox="1">
              <a:spLocks noChangeArrowheads="1"/>
            </p:cNvSpPr>
            <p:nvPr/>
          </p:nvSpPr>
          <p:spPr bwMode="auto">
            <a:xfrm>
              <a:off x="601515" y="3455608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napięcie na indukcyjności uzwojenia twornika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5089643" y="3534740"/>
            <a:ext cx="357187" cy="339725"/>
          </p:xfrm>
          <a:graphic>
            <a:graphicData uri="http://schemas.openxmlformats.org/presentationml/2006/ole">
              <p:oleObj spid="_x0000_s343145" name="Równanie" r:id="rId11" imgW="228501" imgH="215806" progId="Equation.3">
                <p:embed/>
              </p:oleObj>
            </a:graphicData>
          </a:graphic>
        </p:graphicFrame>
      </p:grpSp>
      <p:grpSp>
        <p:nvGrpSpPr>
          <p:cNvPr id="21" name="Grupa 20"/>
          <p:cNvGrpSpPr/>
          <p:nvPr/>
        </p:nvGrpSpPr>
        <p:grpSpPr>
          <a:xfrm>
            <a:off x="209642" y="4388921"/>
            <a:ext cx="8660073" cy="1938616"/>
            <a:chOff x="209642" y="4283417"/>
            <a:chExt cx="8660073" cy="1938616"/>
          </a:xfrm>
        </p:grpSpPr>
        <p:sp>
          <p:nvSpPr>
            <p:cNvPr id="22" name="pole tekstowe 21"/>
            <p:cNvSpPr txBox="1">
              <a:spLocks noChangeArrowheads="1"/>
            </p:cNvSpPr>
            <p:nvPr/>
          </p:nvSpPr>
          <p:spPr bwMode="auto">
            <a:xfrm>
              <a:off x="209642" y="4283417"/>
              <a:ext cx="866007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 maszynach elektrycznych wirujących napięcie na indukcyjności obwodu twornika to siły elektromotoryczne indukowane w tym uzwojeniu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" name="Object 17"/>
            <p:cNvGraphicFramePr>
              <a:graphicFrameLocks noChangeAspect="1"/>
            </p:cNvGraphicFramePr>
            <p:nvPr/>
          </p:nvGraphicFramePr>
          <p:xfrm>
            <a:off x="3470275" y="5148263"/>
            <a:ext cx="1187450" cy="407987"/>
          </p:xfrm>
          <a:graphic>
            <a:graphicData uri="http://schemas.openxmlformats.org/presentationml/2006/ole">
              <p:oleObj spid="_x0000_s343146" name="Równanie" r:id="rId12" imgW="698197" imgH="253890" progId="Equation.3">
                <p:embed/>
              </p:oleObj>
            </a:graphicData>
          </a:graphic>
        </p:graphicFrame>
        <p:graphicFrame>
          <p:nvGraphicFramePr>
            <p:cNvPr id="24" name="Object 9"/>
            <p:cNvGraphicFramePr>
              <a:graphicFrameLocks noChangeAspect="1"/>
            </p:cNvGraphicFramePr>
            <p:nvPr/>
          </p:nvGraphicFramePr>
          <p:xfrm>
            <a:off x="322263" y="5808663"/>
            <a:ext cx="381000" cy="377825"/>
          </p:xfrm>
          <a:graphic>
            <a:graphicData uri="http://schemas.openxmlformats.org/presentationml/2006/ole">
              <p:oleObj spid="_x0000_s343147" name="Równanie" r:id="rId13" imgW="241195" imgH="241195" progId="Equation.3">
                <p:embed/>
              </p:oleObj>
            </a:graphicData>
          </a:graphic>
        </p:graphicFrame>
        <p:sp>
          <p:nvSpPr>
            <p:cNvPr id="25" name="pole tekstowe 13"/>
            <p:cNvSpPr txBox="1">
              <a:spLocks noChangeArrowheads="1"/>
            </p:cNvSpPr>
            <p:nvPr/>
          </p:nvSpPr>
          <p:spPr bwMode="auto">
            <a:xfrm>
              <a:off x="613238" y="5760368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siła elektromotoryczna indukowana w uzwojeniu twornika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10"/>
            <p:cNvGraphicFramePr>
              <a:graphicFrameLocks noChangeAspect="1"/>
            </p:cNvGraphicFramePr>
            <p:nvPr/>
          </p:nvGraphicFramePr>
          <p:xfrm>
            <a:off x="6170534" y="5839500"/>
            <a:ext cx="357187" cy="339725"/>
          </p:xfrm>
          <a:graphic>
            <a:graphicData uri="http://schemas.openxmlformats.org/presentationml/2006/ole">
              <p:oleObj spid="_x0000_s343148" name="Równanie" r:id="rId14" imgW="228501" imgH="215806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528" y="741652"/>
            <a:ext cx="1460310" cy="28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357686" y="714356"/>
            <a:ext cx="1460310" cy="28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01479" y="571480"/>
            <a:ext cx="86600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/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Zależności wiążące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242816" y="978139"/>
            <a:ext cx="8508339" cy="1602666"/>
            <a:chOff x="242816" y="978139"/>
            <a:chExt cx="8508339" cy="1602666"/>
          </a:xfrm>
        </p:grpSpPr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242816" y="978139"/>
              <a:ext cx="7621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a) napięcie na rezystancji uzwojenia twornika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3206750" y="1406525"/>
            <a:ext cx="1481138" cy="366713"/>
          </p:xfrm>
          <a:graphic>
            <a:graphicData uri="http://schemas.openxmlformats.org/presentationml/2006/ole">
              <p:oleObj spid="_x0000_s342113" name="Równanie" r:id="rId3" imgW="952087" imgH="241195" progId="Equation.3">
                <p:embed/>
              </p:oleObj>
            </a:graphicData>
          </a:graphic>
        </p:graphicFrame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377825" y="1870075"/>
            <a:ext cx="279400" cy="357188"/>
          </p:xfrm>
          <a:graphic>
            <a:graphicData uri="http://schemas.openxmlformats.org/presentationml/2006/ole">
              <p:oleObj spid="_x0000_s342114" name="Równanie" r:id="rId4" imgW="177646" imgH="228402" progId="Equation.3">
                <p:embed/>
              </p:oleObj>
            </a:graphicData>
          </a:graphic>
        </p:graphicFrame>
        <p:sp>
          <p:nvSpPr>
            <p:cNvPr id="9" name="pole tekstowe 13"/>
            <p:cNvSpPr txBox="1">
              <a:spLocks noChangeArrowheads="1"/>
            </p:cNvSpPr>
            <p:nvPr/>
          </p:nvSpPr>
          <p:spPr bwMode="auto">
            <a:xfrm>
              <a:off x="589795" y="1783864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rezystancja uzwojenia twornika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3835518" y="1863725"/>
            <a:ext cx="396875" cy="339725"/>
          </p:xfrm>
          <a:graphic>
            <a:graphicData uri="http://schemas.openxmlformats.org/presentationml/2006/ole">
              <p:oleObj spid="_x0000_s342115" name="Równanie" r:id="rId5" imgW="253780" imgH="215713" progId="Equation.3">
                <p:embed/>
              </p:oleObj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84175" y="2176463"/>
            <a:ext cx="180975" cy="357187"/>
          </p:xfrm>
          <a:graphic>
            <a:graphicData uri="http://schemas.openxmlformats.org/presentationml/2006/ole">
              <p:oleObj spid="_x0000_s342116" name="Równanie" r:id="rId6" imgW="114250" imgH="228501" progId="Equation.3">
                <p:embed/>
              </p:oleObj>
            </a:graphicData>
          </a:graphic>
        </p:graphicFrame>
        <p:sp>
          <p:nvSpPr>
            <p:cNvPr id="12" name="pole tekstowe 11"/>
            <p:cNvSpPr txBox="1">
              <a:spLocks noChangeArrowheads="1"/>
            </p:cNvSpPr>
            <p:nvPr/>
          </p:nvSpPr>
          <p:spPr bwMode="auto">
            <a:xfrm>
              <a:off x="573382" y="2119140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prąd płynący przez uzwojenie twornika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" name="Object 10"/>
            <p:cNvGraphicFramePr>
              <a:graphicFrameLocks noChangeAspect="1"/>
            </p:cNvGraphicFramePr>
            <p:nvPr/>
          </p:nvGraphicFramePr>
          <p:xfrm>
            <a:off x="4428450" y="2198272"/>
            <a:ext cx="357187" cy="339725"/>
          </p:xfrm>
          <a:graphic>
            <a:graphicData uri="http://schemas.openxmlformats.org/presentationml/2006/ole">
              <p:oleObj spid="_x0000_s342117" name="Równanie" r:id="rId7" imgW="228501" imgH="215806" progId="Equation.3">
                <p:embed/>
              </p:oleObj>
            </a:graphicData>
          </a:graphic>
        </p:graphicFrame>
      </p:grpSp>
      <p:grpSp>
        <p:nvGrpSpPr>
          <p:cNvPr id="14" name="Grupa 13"/>
          <p:cNvGrpSpPr/>
          <p:nvPr/>
        </p:nvGrpSpPr>
        <p:grpSpPr>
          <a:xfrm>
            <a:off x="288925" y="3029677"/>
            <a:ext cx="8415335" cy="3220460"/>
            <a:chOff x="288925" y="3029677"/>
            <a:chExt cx="8415335" cy="3220460"/>
          </a:xfrm>
        </p:grpSpPr>
        <p:sp>
          <p:nvSpPr>
            <p:cNvPr id="15" name="pole tekstowe 14"/>
            <p:cNvSpPr txBox="1">
              <a:spLocks noChangeArrowheads="1"/>
            </p:cNvSpPr>
            <p:nvPr/>
          </p:nvSpPr>
          <p:spPr bwMode="auto">
            <a:xfrm>
              <a:off x="353012" y="3029677"/>
              <a:ext cx="7621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b) siła elektromotoryczna indukowana w uzwojeniu twornika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420813" y="3317875"/>
              <a:ext cx="6299200" cy="1298575"/>
              <a:chOff x="1575561" y="3542963"/>
              <a:chExt cx="6299200" cy="1298575"/>
            </a:xfrm>
          </p:grpSpPr>
          <p:graphicFrame>
            <p:nvGraphicFramePr>
              <p:cNvPr id="24" name="Object 11"/>
              <p:cNvGraphicFramePr>
                <a:graphicFrameLocks noChangeAspect="1"/>
              </p:cNvGraphicFramePr>
              <p:nvPr/>
            </p:nvGraphicFramePr>
            <p:xfrm>
              <a:off x="1575561" y="3938251"/>
              <a:ext cx="1082675" cy="438150"/>
            </p:xfrm>
            <a:graphic>
              <a:graphicData uri="http://schemas.openxmlformats.org/presentationml/2006/ole">
                <p:oleObj spid="_x0000_s342118" name="Równanie" r:id="rId8" imgW="508000" imgH="241300" progId="Equation.3">
                  <p:embed/>
                </p:oleObj>
              </a:graphicData>
            </a:graphic>
          </p:graphicFrame>
          <p:graphicFrame>
            <p:nvGraphicFramePr>
              <p:cNvPr id="25" name="Object 13"/>
              <p:cNvGraphicFramePr>
                <a:graphicFrameLocks noChangeAspect="1"/>
              </p:cNvGraphicFramePr>
              <p:nvPr/>
            </p:nvGraphicFramePr>
            <p:xfrm>
              <a:off x="2604261" y="3542963"/>
              <a:ext cx="5270500" cy="1298575"/>
            </p:xfrm>
            <a:graphic>
              <a:graphicData uri="http://schemas.openxmlformats.org/presentationml/2006/ole">
                <p:oleObj spid="_x0000_s342119" name="Picture" r:id="rId9" imgW="4318000" imgH="1193800" progId="Word.Picture.8">
                  <p:embed/>
                </p:oleObj>
              </a:graphicData>
            </a:graphic>
          </p:graphicFrame>
        </p:grpSp>
        <p:graphicFrame>
          <p:nvGraphicFramePr>
            <p:cNvPr id="17" name="Object 15"/>
            <p:cNvGraphicFramePr>
              <a:graphicFrameLocks noChangeAspect="1"/>
            </p:cNvGraphicFramePr>
            <p:nvPr/>
          </p:nvGraphicFramePr>
          <p:xfrm>
            <a:off x="1550988" y="4727575"/>
            <a:ext cx="5260975" cy="466725"/>
          </p:xfrm>
          <a:graphic>
            <a:graphicData uri="http://schemas.openxmlformats.org/presentationml/2006/ole">
              <p:oleObj spid="_x0000_s342120" name="Równanie" r:id="rId10" imgW="2311400" imgH="241300" progId="Equation.3">
                <p:embed/>
              </p:oleObj>
            </a:graphicData>
          </a:graphic>
        </p:graphicFrame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288925" y="5502275"/>
            <a:ext cx="339725" cy="376238"/>
          </p:xfrm>
          <a:graphic>
            <a:graphicData uri="http://schemas.openxmlformats.org/presentationml/2006/ole">
              <p:oleObj spid="_x0000_s342121" name="Równanie" r:id="rId11" imgW="215713" imgH="241091" progId="Equation.3">
                <p:embed/>
              </p:oleObj>
            </a:graphicData>
          </a:graphic>
        </p:graphicFrame>
        <p:sp>
          <p:nvSpPr>
            <p:cNvPr id="19" name="pole tekstowe 13"/>
            <p:cNvSpPr txBox="1">
              <a:spLocks noChangeArrowheads="1"/>
            </p:cNvSpPr>
            <p:nvPr/>
          </p:nvSpPr>
          <p:spPr bwMode="auto">
            <a:xfrm>
              <a:off x="531180" y="5425052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siła elektromotoryczna indukowana transformacji uzwojenia twornika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7347657" y="5505450"/>
            <a:ext cx="357188" cy="339725"/>
          </p:xfrm>
          <a:graphic>
            <a:graphicData uri="http://schemas.openxmlformats.org/presentationml/2006/ole">
              <p:oleObj spid="_x0000_s342122" name="Równanie" r:id="rId12" imgW="228501" imgH="215806" progId="Equation.3">
                <p:embed/>
              </p:oleObj>
            </a:graphicData>
          </a:graphic>
        </p:graphicFrame>
        <p:graphicFrame>
          <p:nvGraphicFramePr>
            <p:cNvPr id="21" name="Object 9"/>
            <p:cNvGraphicFramePr>
              <a:graphicFrameLocks noChangeAspect="1"/>
            </p:cNvGraphicFramePr>
            <p:nvPr/>
          </p:nvGraphicFramePr>
          <p:xfrm>
            <a:off x="300038" y="5865813"/>
            <a:ext cx="341312" cy="376237"/>
          </p:xfrm>
          <a:graphic>
            <a:graphicData uri="http://schemas.openxmlformats.org/presentationml/2006/ole">
              <p:oleObj spid="_x0000_s342123" name="Równanie" r:id="rId13" imgW="215713" imgH="241091" progId="Equation.3">
                <p:embed/>
              </p:oleObj>
            </a:graphicData>
          </a:graphic>
        </p:graphicFrame>
        <p:sp>
          <p:nvSpPr>
            <p:cNvPr id="22" name="pole tekstowe 13"/>
            <p:cNvSpPr txBox="1">
              <a:spLocks noChangeArrowheads="1"/>
            </p:cNvSpPr>
            <p:nvPr/>
          </p:nvSpPr>
          <p:spPr bwMode="auto">
            <a:xfrm>
              <a:off x="542900" y="5788472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siła elektromotoryczna indukowana rotacji uzwojenia twornika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" name="Object 10"/>
            <p:cNvGraphicFramePr>
              <a:graphicFrameLocks noChangeAspect="1"/>
            </p:cNvGraphicFramePr>
            <p:nvPr/>
          </p:nvGraphicFramePr>
          <p:xfrm>
            <a:off x="6710989" y="5868870"/>
            <a:ext cx="357188" cy="339725"/>
          </p:xfrm>
          <a:graphic>
            <a:graphicData uri="http://schemas.openxmlformats.org/presentationml/2006/ole">
              <p:oleObj spid="_x0000_s342124" name="Równanie" r:id="rId14" imgW="228501" imgH="215806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28634" y="914819"/>
            <a:ext cx="7621024" cy="861578"/>
            <a:chOff x="428634" y="457635"/>
            <a:chExt cx="7621024" cy="861578"/>
          </a:xfrm>
        </p:grpSpPr>
        <p:sp>
          <p:nvSpPr>
            <p:cNvPr id="3" name="pole tekstowe 2"/>
            <p:cNvSpPr txBox="1">
              <a:spLocks noChangeArrowheads="1"/>
            </p:cNvSpPr>
            <p:nvPr/>
          </p:nvSpPr>
          <p:spPr bwMode="auto">
            <a:xfrm>
              <a:off x="428634" y="457635"/>
              <a:ext cx="7621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Dla uzwojenia twornika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3079750" y="885825"/>
            <a:ext cx="852488" cy="433388"/>
          </p:xfrm>
          <a:graphic>
            <a:graphicData uri="http://schemas.openxmlformats.org/presentationml/2006/ole">
              <p:oleObj spid="_x0000_s341065" name="Równanie" r:id="rId3" imgW="457200" imgH="241300" progId="Equation.3">
                <p:embed/>
              </p:oleObj>
            </a:graphicData>
          </a:graphic>
        </p:graphicFrame>
      </p:grpSp>
      <p:grpSp>
        <p:nvGrpSpPr>
          <p:cNvPr id="5" name="Grupa 4"/>
          <p:cNvGrpSpPr/>
          <p:nvPr/>
        </p:nvGrpSpPr>
        <p:grpSpPr>
          <a:xfrm>
            <a:off x="236538" y="1869077"/>
            <a:ext cx="8696446" cy="3372299"/>
            <a:chOff x="236538" y="1411893"/>
            <a:chExt cx="8696446" cy="3372299"/>
          </a:xfrm>
        </p:grpSpPr>
        <p:sp>
          <p:nvSpPr>
            <p:cNvPr id="6" name="pole tekstowe 5"/>
            <p:cNvSpPr txBox="1">
              <a:spLocks noChangeArrowheads="1"/>
            </p:cNvSpPr>
            <p:nvPr/>
          </p:nvSpPr>
          <p:spPr bwMode="auto">
            <a:xfrm>
              <a:off x="254537" y="1411893"/>
              <a:ext cx="86784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Siła elektromotoryczne indukowana rotacji dla uzwojenia twornika wynika z jego ruchu względem strumienia magnetycznego uzwojenia wzbudzenia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ole tekstowe 6"/>
            <p:cNvSpPr txBox="1">
              <a:spLocks noChangeArrowheads="1"/>
            </p:cNvSpPr>
            <p:nvPr/>
          </p:nvSpPr>
          <p:spPr bwMode="auto">
            <a:xfrm>
              <a:off x="274426" y="2077693"/>
              <a:ext cx="64144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Określany jest w teorii maszyn elektrycznych wzorem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2588454" y="2518116"/>
            <a:ext cx="3151164" cy="436099"/>
          </p:xfrm>
          <a:graphic>
            <a:graphicData uri="http://schemas.openxmlformats.org/presentationml/2006/ole">
              <p:oleObj spid="_x0000_s341066" name="Równanie" r:id="rId4" imgW="1384300" imgH="241300" progId="Equation.3">
                <p:embed/>
              </p:oleObj>
            </a:graphicData>
          </a:graphic>
        </p:graphicFrame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249238" y="2987675"/>
            <a:ext cx="282575" cy="336550"/>
          </p:xfrm>
          <a:graphic>
            <a:graphicData uri="http://schemas.openxmlformats.org/presentationml/2006/ole">
              <p:oleObj spid="_x0000_s341067" name="Równanie" r:id="rId5" imgW="177569" imgH="215619" progId="Equation.3">
                <p:embed/>
              </p:oleObj>
            </a:graphicData>
          </a:graphic>
        </p:graphicFrame>
        <p:sp>
          <p:nvSpPr>
            <p:cNvPr id="10" name="pole tekstowe 13"/>
            <p:cNvSpPr txBox="1">
              <a:spLocks noChangeArrowheads="1"/>
            </p:cNvSpPr>
            <p:nvPr/>
          </p:nvSpPr>
          <p:spPr bwMode="auto">
            <a:xfrm>
              <a:off x="464026" y="2917928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współczynnik stały dla określonego silnika, zależny od jego danych konstrukcyjnych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643443" y="3368675"/>
            <a:ext cx="1131888" cy="358775"/>
          </p:xfrm>
          <a:graphic>
            <a:graphicData uri="http://schemas.openxmlformats.org/presentationml/2006/ole">
              <p:oleObj spid="_x0000_s341068" name="Równanie" r:id="rId6" imgW="723586" imgH="228501" progId="Equation.3">
                <p:embed/>
              </p:oleObj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36538" y="3721340"/>
            <a:ext cx="361950" cy="355600"/>
          </p:xfrm>
          <a:graphic>
            <a:graphicData uri="http://schemas.openxmlformats.org/presentationml/2006/ole">
              <p:oleObj spid="_x0000_s341069" name="Równanie" r:id="rId7" imgW="228600" imgH="228600" progId="Equation.3">
                <p:embed/>
              </p:oleObj>
            </a:graphicData>
          </a:graphic>
        </p:graphicFrame>
        <p:sp>
          <p:nvSpPr>
            <p:cNvPr id="13" name="pole tekstowe 13"/>
            <p:cNvSpPr txBox="1">
              <a:spLocks noChangeArrowheads="1"/>
            </p:cNvSpPr>
            <p:nvPr/>
          </p:nvSpPr>
          <p:spPr bwMode="auto">
            <a:xfrm>
              <a:off x="588292" y="3661173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strumień magnetyczny (strumień indukcji magnetycznej|) obwodu wzbudzenia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" name="Object 10"/>
            <p:cNvGraphicFramePr>
              <a:graphicFrameLocks noChangeAspect="1"/>
            </p:cNvGraphicFramePr>
            <p:nvPr/>
          </p:nvGraphicFramePr>
          <p:xfrm>
            <a:off x="702028" y="4093254"/>
            <a:ext cx="476250" cy="338137"/>
          </p:xfrm>
          <a:graphic>
            <a:graphicData uri="http://schemas.openxmlformats.org/presentationml/2006/ole">
              <p:oleObj spid="_x0000_s341070" name="Równanie" r:id="rId8" imgW="304536" imgH="215713" progId="Equation.3">
                <p:embed/>
              </p:oleObj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257175" y="4449763"/>
            <a:ext cx="241300" cy="217487"/>
          </p:xfrm>
          <a:graphic>
            <a:graphicData uri="http://schemas.openxmlformats.org/presentationml/2006/ole">
              <p:oleObj spid="_x0000_s341071" name="Równanie" r:id="rId9" imgW="152334" imgH="139639" progId="Equation.3">
                <p:embed/>
              </p:oleObj>
            </a:graphicData>
          </a:graphic>
        </p:graphicFrame>
        <p:sp>
          <p:nvSpPr>
            <p:cNvPr id="16" name="pole tekstowe 13"/>
            <p:cNvSpPr txBox="1">
              <a:spLocks noChangeArrowheads="1"/>
            </p:cNvSpPr>
            <p:nvPr/>
          </p:nvSpPr>
          <p:spPr bwMode="auto">
            <a:xfrm>
              <a:off x="547521" y="4322527"/>
              <a:ext cx="8161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5250" indent="-95250" algn="just">
                <a:lnSpc>
                  <a:spcPct val="150000"/>
                </a:lnSpc>
              </a:pPr>
              <a:r>
                <a:rPr lang="pl-PL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pl-PL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prędkość kątowa wirnika silnika</a:t>
              </a:r>
              <a:endParaRPr lang="pl-P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3779838" y="4394200"/>
            <a:ext cx="457200" cy="358775"/>
          </p:xfrm>
          <a:graphic>
            <a:graphicData uri="http://schemas.openxmlformats.org/presentationml/2006/ole">
              <p:oleObj spid="_x0000_s341072" name="Równanie" r:id="rId10" imgW="291973" imgH="228501" progId="Equation.3">
                <p:embed/>
              </p:oleObj>
            </a:graphicData>
          </a:graphic>
        </p:graphicFrame>
      </p:grpSp>
      <p:grpSp>
        <p:nvGrpSpPr>
          <p:cNvPr id="18" name="Grupa 17"/>
          <p:cNvGrpSpPr/>
          <p:nvPr/>
        </p:nvGrpSpPr>
        <p:grpSpPr>
          <a:xfrm>
            <a:off x="258014" y="5711836"/>
            <a:ext cx="6414448" cy="359218"/>
            <a:chOff x="258014" y="5254652"/>
            <a:chExt cx="6414448" cy="359218"/>
          </a:xfrm>
        </p:grpSpPr>
        <p:sp>
          <p:nvSpPr>
            <p:cNvPr id="19" name="pole tekstowe 18"/>
            <p:cNvSpPr txBox="1">
              <a:spLocks noChangeArrowheads="1"/>
            </p:cNvSpPr>
            <p:nvPr/>
          </p:nvSpPr>
          <p:spPr bwMode="auto">
            <a:xfrm>
              <a:off x="258014" y="5254652"/>
              <a:ext cx="64144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06563" indent="-1706563"/>
              <a:r>
                <a:rPr lang="pl-PL" sz="1600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Musimy wyrugować </a:t>
              </a:r>
              <a:endPara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2"/>
            <p:cNvGraphicFramePr>
              <a:graphicFrameLocks noChangeAspect="1"/>
            </p:cNvGraphicFramePr>
            <p:nvPr/>
          </p:nvGraphicFramePr>
          <p:xfrm>
            <a:off x="2139461" y="5258270"/>
            <a:ext cx="361950" cy="355600"/>
          </p:xfrm>
          <a:graphic>
            <a:graphicData uri="http://schemas.openxmlformats.org/presentationml/2006/ole">
              <p:oleObj spid="_x0000_s341073" name="Równanie" r:id="rId11" imgW="2286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11243</TotalTime>
  <Words>3553</Words>
  <Application>Microsoft Office PowerPoint</Application>
  <PresentationFormat>Pokaz na ekranie (4:3)</PresentationFormat>
  <Paragraphs>555</Paragraphs>
  <Slides>123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123</vt:i4>
      </vt:variant>
    </vt:vector>
  </HeadingPairs>
  <TitlesOfParts>
    <vt:vector size="126" baseType="lpstr">
      <vt:lpstr>Motyw pakietu Office</vt:lpstr>
      <vt:lpstr>Równanie</vt:lpstr>
      <vt:lpstr>Picture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  <vt:lpstr>Slajd 83</vt:lpstr>
      <vt:lpstr>Slajd 84</vt:lpstr>
      <vt:lpstr>Slajd 85</vt:lpstr>
      <vt:lpstr>Slajd 86</vt:lpstr>
      <vt:lpstr>Slajd 87</vt:lpstr>
      <vt:lpstr>Slajd 88</vt:lpstr>
      <vt:lpstr>Slajd 89</vt:lpstr>
      <vt:lpstr>Slajd 90</vt:lpstr>
      <vt:lpstr>Slajd 91</vt:lpstr>
      <vt:lpstr>Slajd 92</vt:lpstr>
      <vt:lpstr>Slajd 93</vt:lpstr>
      <vt:lpstr>Slajd 94</vt:lpstr>
      <vt:lpstr>Slajd 95</vt:lpstr>
      <vt:lpstr>Slajd 96</vt:lpstr>
      <vt:lpstr>Slajd 97</vt:lpstr>
      <vt:lpstr>Slajd 98</vt:lpstr>
      <vt:lpstr>Slajd 99</vt:lpstr>
      <vt:lpstr>Slajd 100</vt:lpstr>
      <vt:lpstr>Slajd 101</vt:lpstr>
      <vt:lpstr>Slajd 102</vt:lpstr>
      <vt:lpstr>Slajd 103</vt:lpstr>
      <vt:lpstr>Slajd 104</vt:lpstr>
      <vt:lpstr>Slajd 105</vt:lpstr>
      <vt:lpstr>Slajd 106</vt:lpstr>
      <vt:lpstr>Slajd 107</vt:lpstr>
      <vt:lpstr>Slajd 108</vt:lpstr>
      <vt:lpstr>Slajd 109</vt:lpstr>
      <vt:lpstr>Slajd 110</vt:lpstr>
      <vt:lpstr>Slajd 111</vt:lpstr>
      <vt:lpstr>Slajd 112</vt:lpstr>
      <vt:lpstr>Slajd 113</vt:lpstr>
      <vt:lpstr>Slajd 114</vt:lpstr>
      <vt:lpstr>Slajd 115</vt:lpstr>
      <vt:lpstr>Slajd 116</vt:lpstr>
      <vt:lpstr>Slajd 117</vt:lpstr>
      <vt:lpstr>Slajd 118</vt:lpstr>
      <vt:lpstr>Slajd 119</vt:lpstr>
      <vt:lpstr>Slajd 120</vt:lpstr>
      <vt:lpstr>Slajd 121</vt:lpstr>
      <vt:lpstr>Slajd 122</vt:lpstr>
      <vt:lpstr>Slajd 123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Kazik_D</dc:creator>
  <cp:lastModifiedBy>KDuzinkiewicz</cp:lastModifiedBy>
  <cp:revision>254</cp:revision>
  <dcterms:created xsi:type="dcterms:W3CDTF">2011-02-20T02:06:45Z</dcterms:created>
  <dcterms:modified xsi:type="dcterms:W3CDTF">2019-04-03T05:38:40Z</dcterms:modified>
</cp:coreProperties>
</file>