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28" r:id="rId3"/>
    <p:sldId id="270" r:id="rId4"/>
    <p:sldId id="271" r:id="rId5"/>
    <p:sldId id="272" r:id="rId6"/>
    <p:sldId id="274" r:id="rId7"/>
    <p:sldId id="273" r:id="rId8"/>
    <p:sldId id="275" r:id="rId9"/>
    <p:sldId id="329" r:id="rId10"/>
    <p:sldId id="291" r:id="rId11"/>
    <p:sldId id="292" r:id="rId12"/>
    <p:sldId id="293" r:id="rId13"/>
    <p:sldId id="294" r:id="rId14"/>
    <p:sldId id="295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20" r:id="rId43"/>
    <p:sldId id="318" r:id="rId44"/>
    <p:sldId id="319" r:id="rId45"/>
    <p:sldId id="262" r:id="rId4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108" d="100"/>
          <a:sy n="108" d="100"/>
        </p:scale>
        <p:origin x="-162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4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47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7.wmf"/><Relationship Id="rId1" Type="http://schemas.openxmlformats.org/officeDocument/2006/relationships/image" Target="../media/image55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D26581-5366-478C-9975-EF6AD4B7FD86}" type="datetimeFigureOut">
              <a:rPr lang="pl-PL"/>
              <a:pPr>
                <a:defRPr/>
              </a:pPr>
              <a:t>2019-04-25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BC9A3C5-2B47-42EA-8DA9-59333A429D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3B6439-A4A7-4F5B-80A1-99462FA6415A}" type="datetimeFigureOut">
              <a:rPr lang="pl-PL"/>
              <a:pPr>
                <a:defRPr/>
              </a:pPr>
              <a:t>2019-04-25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16CECE-6F92-4BC7-A2E0-60E9D740C9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FA0125-F192-4D3D-BD59-5DBB2E2CCA11}" type="datetimeFigureOut">
              <a:rPr lang="pl-PL"/>
              <a:pPr>
                <a:defRPr/>
              </a:pPr>
              <a:t>2019-04-25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21984-2A21-4BD8-8554-3FB0A20D64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973935-A56F-4A0B-A698-5A421A9DF21C}" type="datetimeFigureOut">
              <a:rPr lang="pl-PL"/>
              <a:pPr>
                <a:defRPr/>
              </a:pPr>
              <a:t>2019-04-25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51A6A9-201B-4A6B-A524-74C0067900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7D0DF0-56DF-4D71-B800-3435E61FDA5A}" type="datetimeFigureOut">
              <a:rPr lang="pl-PL"/>
              <a:pPr>
                <a:defRPr/>
              </a:pPr>
              <a:t>2019-04-25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C5535E-5E2A-446B-BC4B-FB49BEC586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DD16D6-541D-4D8A-917C-ACA545406A5D}" type="datetimeFigureOut">
              <a:rPr lang="pl-PL"/>
              <a:pPr>
                <a:defRPr/>
              </a:pPr>
              <a:t>2019-04-25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6DC19D-7B17-4CFD-BBED-4DCD32CA9F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778434-7B33-4AB7-8EFE-6B9D35FDCFC0}" type="datetimeFigureOut">
              <a:rPr lang="pl-PL"/>
              <a:pPr>
                <a:defRPr/>
              </a:pPr>
              <a:t>2019-04-25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861101-39D3-42E7-AFF4-0EEFBB444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AE9426-9B98-4C9B-BC09-7D3E3AAE640E}" type="datetimeFigureOut">
              <a:rPr lang="pl-PL"/>
              <a:pPr>
                <a:defRPr/>
              </a:pPr>
              <a:t>2019-04-25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9BB99F-62CF-40BF-B103-9AAAE5FBF6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543AEF-C86E-42A0-B5A5-7EEFE1863337}" type="datetimeFigureOut">
              <a:rPr lang="pl-PL"/>
              <a:pPr>
                <a:defRPr/>
              </a:pPr>
              <a:t>2019-04-25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F0AE44-E5DB-4E38-ADF6-460A980F26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BC2D30-9C29-405C-90A5-4CF659049405}" type="datetimeFigureOut">
              <a:rPr lang="pl-PL"/>
              <a:pPr>
                <a:defRPr/>
              </a:pPr>
              <a:t>2019-04-25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0F6E22-0CE2-4281-913E-8049F1F2DC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14338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>
            <a:spLocks noChangeArrowheads="1"/>
          </p:cNvSpPr>
          <p:nvPr userDrawn="1"/>
        </p:nvSpPr>
        <p:spPr bwMode="auto">
          <a:xfrm>
            <a:off x="1714480" y="-24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identyfikacja 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Technologie modelowania analitycznego – modele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 charset="0"/>
              </a:rPr>
              <a:t>black-box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, identyfikacja wsadowa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214282" y="428604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>
          <a:xfrm>
            <a:off x="214282" y="6469373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196467" y="6550712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4714876" y="644602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8549089" y="6500834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6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6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8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9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9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10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1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11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138113" y="3562212"/>
            <a:ext cx="8810625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identyfikacja</a:t>
            </a:r>
            <a:endParaRPr kumimoji="0" lang="pl-PL" sz="3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</a:t>
            </a: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5 </a:t>
            </a: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– Technologie modelowania analitycznego – modele „czarna skrzynka” – identyfikacja wsadowa</a:t>
            </a: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Kierunek: Automatyka i robotyka -  studia stacjonarne 2 stopnia</a:t>
            </a: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Przedmiot:  kierunkowy</a:t>
            </a:r>
            <a:endParaRPr kumimoji="0" lang="pl-PL" sz="2000" dirty="0">
              <a:solidFill>
                <a:schemeClr val="bg1"/>
              </a:solidFill>
              <a:latin typeface="SanukPro-Medium" charset="0"/>
            </a:endParaRPr>
          </a:p>
        </p:txBody>
      </p:sp>
      <p:sp>
        <p:nvSpPr>
          <p:cNvPr id="10" name="Podtytuł 2"/>
          <p:cNvSpPr txBox="1">
            <a:spLocks/>
          </p:cNvSpPr>
          <p:nvPr/>
        </p:nvSpPr>
        <p:spPr bwMode="auto">
          <a:xfrm>
            <a:off x="1371600" y="6146805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hab. inż.,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 prezentacji materiału: 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2019.04.25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3"/>
          <p:cNvSpPr txBox="1">
            <a:spLocks noChangeArrowheads="1"/>
          </p:cNvSpPr>
          <p:nvPr/>
        </p:nvSpPr>
        <p:spPr bwMode="auto">
          <a:xfrm>
            <a:off x="1055688" y="731168"/>
            <a:ext cx="692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Identyfikacja - metoda najmniejszych kwadratów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358775" y="1424905"/>
            <a:ext cx="83470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Typowa forma zadania estymacji parametrów</a:t>
            </a:r>
          </a:p>
          <a:p>
            <a:pPr marL="273050" indent="-27305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Dany jest system dynamiczny, dla którego proponowany jest model matematyczny oparty na doświadczeniu proponującego i który: </a:t>
            </a:r>
          </a:p>
          <a:p>
            <a:pPr marL="273050" indent="-27305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▪ zgodny jest ze wszystkimi znanymi prawami rządzącymi zachowaniem się systemu,  </a:t>
            </a:r>
          </a:p>
          <a:p>
            <a:pPr marL="273050" indent="-27305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▪ pozwala wykorzystać dostępne w systemie pomiary dla porównania zachowania się modelu i systemu </a:t>
            </a:r>
          </a:p>
          <a:p>
            <a:pPr marL="273050" indent="-27305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 ▪ jego struktura spełnia wymagania pozwalające uzyskać pożądaną  dokładność</a:t>
            </a:r>
          </a:p>
          <a:p>
            <a:pPr marL="273050" indent="-27305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ale zawiera szereg niezbyt dobrze znanych parametrów</a:t>
            </a:r>
          </a:p>
          <a:p>
            <a:pPr marL="273050" indent="-27305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Należy określić „najlepsze” estymaty wszystkich nieznanych dobrze parametrów tak, aby model matematyczny zapewniał „optymalną estymatę” zachowania systemu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46075" y="521866"/>
            <a:ext cx="8347075" cy="2278062"/>
            <a:chOff x="218" y="366"/>
            <a:chExt cx="5258" cy="1435"/>
          </a:xfrm>
        </p:grpSpPr>
        <p:sp>
          <p:nvSpPr>
            <p:cNvPr id="5137" name="Text Box 5"/>
            <p:cNvSpPr txBox="1">
              <a:spLocks noChangeArrowheads="1"/>
            </p:cNvSpPr>
            <p:nvPr/>
          </p:nvSpPr>
          <p:spPr bwMode="auto">
            <a:xfrm>
              <a:off x="218" y="366"/>
              <a:ext cx="525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 procesie estymacji z każdą włączoną w ten proces zmienną/wielkością związane są </a:t>
              </a:r>
              <a:r>
                <a:rPr lang="pl-PL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trzy wartości</a:t>
              </a: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grpSp>
          <p:nvGrpSpPr>
            <p:cNvPr id="5138" name="Group 6"/>
            <p:cNvGrpSpPr>
              <a:grpSpLocks/>
            </p:cNvGrpSpPr>
            <p:nvPr/>
          </p:nvGrpSpPr>
          <p:grpSpPr bwMode="auto">
            <a:xfrm>
              <a:off x="265" y="856"/>
              <a:ext cx="3733" cy="250"/>
              <a:chOff x="351" y="2524"/>
              <a:chExt cx="3733" cy="250"/>
            </a:xfrm>
          </p:grpSpPr>
          <p:graphicFrame>
            <p:nvGraphicFramePr>
              <p:cNvPr id="5122" name="Object 7"/>
              <p:cNvGraphicFramePr>
                <a:graphicFrameLocks noChangeAspect="1"/>
              </p:cNvGraphicFramePr>
              <p:nvPr/>
            </p:nvGraphicFramePr>
            <p:xfrm>
              <a:off x="351" y="2541"/>
              <a:ext cx="210" cy="233"/>
            </p:xfrm>
            <a:graphic>
              <a:graphicData uri="http://schemas.openxmlformats.org/presentationml/2006/ole">
                <p:oleObj spid="_x0000_s5128" name="Równanie" r:id="rId3" imgW="114102" imgH="126780" progId="Equation.3">
                  <p:embed/>
                </p:oleObj>
              </a:graphicData>
            </a:graphic>
          </p:graphicFrame>
          <p:sp>
            <p:nvSpPr>
              <p:cNvPr id="5143" name="Text Box 8"/>
              <p:cNvSpPr txBox="1">
                <a:spLocks noChangeArrowheads="1"/>
              </p:cNvSpPr>
              <p:nvPr/>
            </p:nvSpPr>
            <p:spPr bwMode="auto">
              <a:xfrm>
                <a:off x="511" y="2524"/>
                <a:ext cx="357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pl-PL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- wartość prawdziwa (rzeczywista) zmiennej</a:t>
                </a:r>
              </a:p>
            </p:txBody>
          </p:sp>
        </p:grpSp>
        <p:grpSp>
          <p:nvGrpSpPr>
            <p:cNvPr id="5139" name="Group 9"/>
            <p:cNvGrpSpPr>
              <a:grpSpLocks/>
            </p:cNvGrpSpPr>
            <p:nvPr/>
          </p:nvGrpSpPr>
          <p:grpSpPr bwMode="auto">
            <a:xfrm>
              <a:off x="261" y="1155"/>
              <a:ext cx="2720" cy="303"/>
              <a:chOff x="347" y="2823"/>
              <a:chExt cx="2720" cy="303"/>
            </a:xfrm>
          </p:grpSpPr>
          <p:graphicFrame>
            <p:nvGraphicFramePr>
              <p:cNvPr id="5123" name="Object 10"/>
              <p:cNvGraphicFramePr>
                <a:graphicFrameLocks noChangeAspect="1"/>
              </p:cNvGraphicFramePr>
              <p:nvPr/>
            </p:nvGraphicFramePr>
            <p:xfrm>
              <a:off x="347" y="2823"/>
              <a:ext cx="233" cy="303"/>
            </p:xfrm>
            <a:graphic>
              <a:graphicData uri="http://schemas.openxmlformats.org/presentationml/2006/ole">
                <p:oleObj spid="_x0000_s5129" name="Równanie" r:id="rId4" imgW="126780" imgH="164814" progId="Equation.3">
                  <p:embed/>
                </p:oleObj>
              </a:graphicData>
            </a:graphic>
          </p:graphicFrame>
          <p:sp>
            <p:nvSpPr>
              <p:cNvPr id="5142" name="Text Box 11"/>
              <p:cNvSpPr txBox="1">
                <a:spLocks noChangeArrowheads="1"/>
              </p:cNvSpPr>
              <p:nvPr/>
            </p:nvSpPr>
            <p:spPr bwMode="auto">
              <a:xfrm>
                <a:off x="509" y="2868"/>
                <a:ext cx="255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pl-PL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- wartość mierzona zmiennej</a:t>
                </a:r>
              </a:p>
            </p:txBody>
          </p:sp>
        </p:grpSp>
        <p:grpSp>
          <p:nvGrpSpPr>
            <p:cNvPr id="5140" name="Group 12"/>
            <p:cNvGrpSpPr>
              <a:grpSpLocks/>
            </p:cNvGrpSpPr>
            <p:nvPr/>
          </p:nvGrpSpPr>
          <p:grpSpPr bwMode="auto">
            <a:xfrm>
              <a:off x="264" y="1499"/>
              <a:ext cx="2863" cy="302"/>
              <a:chOff x="350" y="3167"/>
              <a:chExt cx="2863" cy="302"/>
            </a:xfrm>
          </p:grpSpPr>
          <p:graphicFrame>
            <p:nvGraphicFramePr>
              <p:cNvPr id="5124" name="Object 13"/>
              <p:cNvGraphicFramePr>
                <a:graphicFrameLocks noChangeAspect="1"/>
              </p:cNvGraphicFramePr>
              <p:nvPr/>
            </p:nvGraphicFramePr>
            <p:xfrm>
              <a:off x="350" y="3167"/>
              <a:ext cx="210" cy="302"/>
            </p:xfrm>
            <a:graphic>
              <a:graphicData uri="http://schemas.openxmlformats.org/presentationml/2006/ole">
                <p:oleObj spid="_x0000_s5130" name="Równanie" r:id="rId5" imgW="114151" imgH="164885" progId="Equation.3">
                  <p:embed/>
                </p:oleObj>
              </a:graphicData>
            </a:graphic>
          </p:graphicFrame>
          <p:sp>
            <p:nvSpPr>
              <p:cNvPr id="5141" name="Text Box 14"/>
              <p:cNvSpPr txBox="1">
                <a:spLocks noChangeArrowheads="1"/>
              </p:cNvSpPr>
              <p:nvPr/>
            </p:nvSpPr>
            <p:spPr bwMode="auto">
              <a:xfrm>
                <a:off x="526" y="3195"/>
                <a:ext cx="268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pl-PL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- wartość estymowana zmiennej</a:t>
                </a:r>
              </a:p>
            </p:txBody>
          </p:sp>
        </p:grp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260350" y="3620666"/>
            <a:ext cx="5926138" cy="396875"/>
            <a:chOff x="213" y="2464"/>
            <a:chExt cx="3733" cy="250"/>
          </a:xfrm>
        </p:grpSpPr>
        <p:graphicFrame>
          <p:nvGraphicFramePr>
            <p:cNvPr id="5125" name="Object 15"/>
            <p:cNvGraphicFramePr>
              <a:graphicFrameLocks noChangeAspect="1"/>
            </p:cNvGraphicFramePr>
            <p:nvPr/>
          </p:nvGraphicFramePr>
          <p:xfrm>
            <a:off x="213" y="2481"/>
            <a:ext cx="210" cy="233"/>
          </p:xfrm>
          <a:graphic>
            <a:graphicData uri="http://schemas.openxmlformats.org/presentationml/2006/ole">
              <p:oleObj spid="_x0000_s5131" name="Równanie" r:id="rId6" imgW="114102" imgH="126780" progId="Equation.3">
                <p:embed/>
              </p:oleObj>
            </a:graphicData>
          </a:graphic>
        </p:graphicFrame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373" y="2464"/>
              <a:ext cx="35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- wartość praktycznie nieznana</a:t>
              </a:r>
            </a:p>
          </p:txBody>
        </p:sp>
      </p:grp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254000" y="4095328"/>
            <a:ext cx="8153400" cy="855663"/>
            <a:chOff x="209" y="2763"/>
            <a:chExt cx="5136" cy="539"/>
          </a:xfrm>
        </p:grpSpPr>
        <p:graphicFrame>
          <p:nvGraphicFramePr>
            <p:cNvPr id="5126" name="Object 17"/>
            <p:cNvGraphicFramePr>
              <a:graphicFrameLocks noChangeAspect="1"/>
            </p:cNvGraphicFramePr>
            <p:nvPr/>
          </p:nvGraphicFramePr>
          <p:xfrm>
            <a:off x="209" y="2763"/>
            <a:ext cx="233" cy="303"/>
          </p:xfrm>
          <a:graphic>
            <a:graphicData uri="http://schemas.openxmlformats.org/presentationml/2006/ole">
              <p:oleObj spid="_x0000_s5132" name="Równanie" r:id="rId7" imgW="126780" imgH="164814" progId="Equation.3">
                <p:embed/>
              </p:oleObj>
            </a:graphicData>
          </a:graphic>
        </p:graphicFrame>
        <p:sp>
          <p:nvSpPr>
            <p:cNvPr id="5135" name="Text Box 18"/>
            <p:cNvSpPr txBox="1">
              <a:spLocks noChangeArrowheads="1"/>
            </p:cNvSpPr>
            <p:nvPr/>
          </p:nvSpPr>
          <p:spPr bwMode="auto">
            <a:xfrm>
              <a:off x="371" y="2808"/>
              <a:ext cx="4974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- wartość uzyskiwana z czujnika lub z innego pomiaru, nigdy </a:t>
              </a:r>
            </a:p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 nierówna wartości prawdziwej, obarczona błędem pomiaru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258763" y="5104978"/>
            <a:ext cx="8121650" cy="479425"/>
            <a:chOff x="212" y="3399"/>
            <a:chExt cx="5116" cy="302"/>
          </a:xfrm>
        </p:grpSpPr>
        <p:graphicFrame>
          <p:nvGraphicFramePr>
            <p:cNvPr id="5127" name="Object 19"/>
            <p:cNvGraphicFramePr>
              <a:graphicFrameLocks noChangeAspect="1"/>
            </p:cNvGraphicFramePr>
            <p:nvPr/>
          </p:nvGraphicFramePr>
          <p:xfrm>
            <a:off x="212" y="3399"/>
            <a:ext cx="210" cy="302"/>
          </p:xfrm>
          <a:graphic>
            <a:graphicData uri="http://schemas.openxmlformats.org/presentationml/2006/ole">
              <p:oleObj spid="_x0000_s5133" name="Równanie" r:id="rId8" imgW="114151" imgH="164885" progId="Equation.3">
                <p:embed/>
              </p:oleObj>
            </a:graphicData>
          </a:graphic>
        </p:graphicFrame>
        <p:sp>
          <p:nvSpPr>
            <p:cNvPr id="5134" name="Text Box 20"/>
            <p:cNvSpPr txBox="1">
              <a:spLocks noChangeArrowheads="1"/>
            </p:cNvSpPr>
            <p:nvPr/>
          </p:nvSpPr>
          <p:spPr bwMode="auto">
            <a:xfrm>
              <a:off x="371" y="3462"/>
              <a:ext cx="49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- wartość zmiennej uzyskiwana jako wynik procesu estymacji</a:t>
              </a: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84163" y="3214266"/>
            <a:ext cx="534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 można powiedzieć o tych wartościach?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60350" y="6011441"/>
            <a:ext cx="8597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 zadaniu estymacji zmienne x – parametry modelu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796925" y="485924"/>
            <a:ext cx="177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Dwa błędy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876300" y="962174"/>
            <a:ext cx="5997575" cy="1397000"/>
            <a:chOff x="552" y="571"/>
            <a:chExt cx="3778" cy="880"/>
          </a:xfrm>
        </p:grpSpPr>
        <p:sp>
          <p:nvSpPr>
            <p:cNvPr id="6167" name="Text Box 19"/>
            <p:cNvSpPr txBox="1">
              <a:spLocks noChangeArrowheads="1"/>
            </p:cNvSpPr>
            <p:nvPr/>
          </p:nvSpPr>
          <p:spPr bwMode="auto">
            <a:xfrm>
              <a:off x="552" y="571"/>
              <a:ext cx="29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1. Błąd pomiaru (measurement error)</a:t>
              </a:r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146" name="Object 20"/>
            <p:cNvGraphicFramePr>
              <a:graphicFrameLocks noChangeAspect="1"/>
            </p:cNvGraphicFramePr>
            <p:nvPr/>
          </p:nvGraphicFramePr>
          <p:xfrm>
            <a:off x="2128" y="811"/>
            <a:ext cx="1065" cy="347"/>
          </p:xfrm>
          <a:graphic>
            <a:graphicData uri="http://schemas.openxmlformats.org/presentationml/2006/ole">
              <p:oleObj spid="_x0000_s6152" name="Równanie" r:id="rId3" imgW="507780" imgH="165028" progId="Equation.3">
                <p:embed/>
              </p:oleObj>
            </a:graphicData>
          </a:graphic>
        </p:graphicFrame>
        <p:sp>
          <p:nvSpPr>
            <p:cNvPr id="6168" name="Text Box 23"/>
            <p:cNvSpPr txBox="1">
              <a:spLocks noChangeArrowheads="1"/>
            </p:cNvSpPr>
            <p:nvPr/>
          </p:nvSpPr>
          <p:spPr bwMode="auto">
            <a:xfrm>
              <a:off x="2441" y="1223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wartość prawdziwa</a:t>
              </a:r>
              <a:endPara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9" name="Text Box 24"/>
            <p:cNvSpPr txBox="1">
              <a:spLocks noChangeArrowheads="1"/>
            </p:cNvSpPr>
            <p:nvPr/>
          </p:nvSpPr>
          <p:spPr bwMode="auto">
            <a:xfrm>
              <a:off x="1031" y="1239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wartość mierzona</a:t>
              </a:r>
              <a:endPara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0" name="Text Box 25"/>
            <p:cNvSpPr txBox="1">
              <a:spLocks noChangeArrowheads="1"/>
            </p:cNvSpPr>
            <p:nvPr/>
          </p:nvSpPr>
          <p:spPr bwMode="auto">
            <a:xfrm>
              <a:off x="3328" y="614"/>
              <a:ext cx="10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błąd pomiaru</a:t>
              </a:r>
              <a:endPara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1" name="Line 29"/>
            <p:cNvSpPr>
              <a:spLocks noChangeShapeType="1"/>
            </p:cNvSpPr>
            <p:nvPr/>
          </p:nvSpPr>
          <p:spPr bwMode="auto">
            <a:xfrm flipV="1">
              <a:off x="1797" y="1109"/>
              <a:ext cx="378" cy="14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2" name="Line 30"/>
            <p:cNvSpPr>
              <a:spLocks noChangeShapeType="1"/>
            </p:cNvSpPr>
            <p:nvPr/>
          </p:nvSpPr>
          <p:spPr bwMode="auto">
            <a:xfrm flipH="1" flipV="1">
              <a:off x="2680" y="1106"/>
              <a:ext cx="327" cy="18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3" name="Line 31"/>
            <p:cNvSpPr>
              <a:spLocks noChangeShapeType="1"/>
            </p:cNvSpPr>
            <p:nvPr/>
          </p:nvSpPr>
          <p:spPr bwMode="auto">
            <a:xfrm flipH="1">
              <a:off x="3171" y="815"/>
              <a:ext cx="327" cy="18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957263" y="2425849"/>
            <a:ext cx="7318375" cy="1370012"/>
            <a:chOff x="593" y="1472"/>
            <a:chExt cx="4610" cy="863"/>
          </a:xfrm>
        </p:grpSpPr>
        <p:sp>
          <p:nvSpPr>
            <p:cNvPr id="6160" name="Text Box 21"/>
            <p:cNvSpPr txBox="1">
              <a:spLocks noChangeArrowheads="1"/>
            </p:cNvSpPr>
            <p:nvPr/>
          </p:nvSpPr>
          <p:spPr bwMode="auto">
            <a:xfrm>
              <a:off x="593" y="1472"/>
              <a:ext cx="46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2. Błąd resztkowy, błąd  dopasowania (</a:t>
              </a:r>
              <a:r>
                <a:rPr lang="pl-PL" dirty="0" err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residual</a:t>
              </a:r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pl-PL" dirty="0" err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error</a:t>
              </a:r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)</a:t>
              </a:r>
              <a:endPara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147" name="Object 22"/>
            <p:cNvGraphicFramePr>
              <a:graphicFrameLocks noChangeAspect="1"/>
            </p:cNvGraphicFramePr>
            <p:nvPr/>
          </p:nvGraphicFramePr>
          <p:xfrm>
            <a:off x="2039" y="1708"/>
            <a:ext cx="1224" cy="373"/>
          </p:xfrm>
          <a:graphic>
            <a:graphicData uri="http://schemas.openxmlformats.org/presentationml/2006/ole">
              <p:oleObj spid="_x0000_s6153" name="Równanie" r:id="rId4" imgW="583693" imgH="177646" progId="Equation.3">
                <p:embed/>
              </p:oleObj>
            </a:graphicData>
          </a:graphic>
        </p:graphicFrame>
        <p:sp>
          <p:nvSpPr>
            <p:cNvPr id="6161" name="Text Box 26"/>
            <p:cNvSpPr txBox="1">
              <a:spLocks noChangeArrowheads="1"/>
            </p:cNvSpPr>
            <p:nvPr/>
          </p:nvSpPr>
          <p:spPr bwMode="auto">
            <a:xfrm>
              <a:off x="3165" y="1648"/>
              <a:ext cx="17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błąd resztkowy – residuum)</a:t>
              </a:r>
              <a:endPara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2" name="Text Box 27"/>
            <p:cNvSpPr txBox="1">
              <a:spLocks noChangeArrowheads="1"/>
            </p:cNvSpPr>
            <p:nvPr/>
          </p:nvSpPr>
          <p:spPr bwMode="auto">
            <a:xfrm>
              <a:off x="1133" y="2123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wartość mierzona</a:t>
              </a:r>
              <a:endPara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3" name="Text Box 28"/>
            <p:cNvSpPr txBox="1">
              <a:spLocks noChangeArrowheads="1"/>
            </p:cNvSpPr>
            <p:nvPr/>
          </p:nvSpPr>
          <p:spPr bwMode="auto">
            <a:xfrm>
              <a:off x="2430" y="2123"/>
              <a:ext cx="14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003366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wartość estymowana</a:t>
              </a:r>
              <a:endPara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4" name="Line 32"/>
            <p:cNvSpPr>
              <a:spLocks noChangeShapeType="1"/>
            </p:cNvSpPr>
            <p:nvPr/>
          </p:nvSpPr>
          <p:spPr bwMode="auto">
            <a:xfrm flipV="1">
              <a:off x="1628" y="2001"/>
              <a:ext cx="378" cy="14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5" name="Line 33"/>
            <p:cNvSpPr>
              <a:spLocks noChangeShapeType="1"/>
            </p:cNvSpPr>
            <p:nvPr/>
          </p:nvSpPr>
          <p:spPr bwMode="auto">
            <a:xfrm flipH="1" flipV="1">
              <a:off x="2778" y="2024"/>
              <a:ext cx="327" cy="18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6" name="Line 34"/>
            <p:cNvSpPr>
              <a:spLocks noChangeShapeType="1"/>
            </p:cNvSpPr>
            <p:nvPr/>
          </p:nvSpPr>
          <p:spPr bwMode="auto">
            <a:xfrm flipH="1">
              <a:off x="3353" y="1817"/>
              <a:ext cx="375" cy="134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27013" y="3943499"/>
            <a:ext cx="5345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 można powiedzieć o tych błędach:</a:t>
            </a:r>
          </a:p>
        </p:txBody>
      </p: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292100" y="4430861"/>
            <a:ext cx="8234363" cy="992188"/>
            <a:chOff x="184" y="2756"/>
            <a:chExt cx="5187" cy="625"/>
          </a:xfrm>
        </p:grpSpPr>
        <p:graphicFrame>
          <p:nvGraphicFramePr>
            <p:cNvPr id="6148" name="Object 36"/>
            <p:cNvGraphicFramePr>
              <a:graphicFrameLocks noChangeAspect="1"/>
            </p:cNvGraphicFramePr>
            <p:nvPr/>
          </p:nvGraphicFramePr>
          <p:xfrm>
            <a:off x="184" y="2756"/>
            <a:ext cx="234" cy="303"/>
          </p:xfrm>
          <a:graphic>
            <a:graphicData uri="http://schemas.openxmlformats.org/presentationml/2006/ole">
              <p:oleObj spid="_x0000_s6154" name="Równanie" r:id="rId5" imgW="126780" imgH="164814" progId="Equation.3">
                <p:embed/>
              </p:oleObj>
            </a:graphicData>
          </a:graphic>
        </p:graphicFrame>
        <p:sp>
          <p:nvSpPr>
            <p:cNvPr id="6159" name="Text Box 37"/>
            <p:cNvSpPr txBox="1">
              <a:spLocks noChangeArrowheads="1"/>
            </p:cNvSpPr>
            <p:nvPr/>
          </p:nvSpPr>
          <p:spPr bwMode="auto">
            <a:xfrm>
              <a:off x="397" y="2799"/>
              <a:ext cx="497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- wartość praktycznie nigdy nieznana; mechanizm generujący ten błąd zwykle jest aproksymowany przez pewien znany proces (np. szum gaussowski o zerowej wartości średniej i znanej wariancji </a:t>
              </a:r>
              <a:r>
                <a:rPr lang="el-GR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σ</a:t>
              </a:r>
              <a:r>
                <a:rPr lang="pl-PL" baseline="300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; </a:t>
              </a:r>
            </a:p>
          </p:txBody>
        </p:sp>
      </p:grp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333375" y="5710392"/>
            <a:ext cx="8191500" cy="481013"/>
            <a:chOff x="210" y="3562"/>
            <a:chExt cx="5160" cy="303"/>
          </a:xfrm>
        </p:grpSpPr>
        <p:graphicFrame>
          <p:nvGraphicFramePr>
            <p:cNvPr id="6149" name="Object 38"/>
            <p:cNvGraphicFramePr>
              <a:graphicFrameLocks noChangeAspect="1"/>
            </p:cNvGraphicFramePr>
            <p:nvPr/>
          </p:nvGraphicFramePr>
          <p:xfrm>
            <a:off x="210" y="3562"/>
            <a:ext cx="211" cy="303"/>
          </p:xfrm>
          <a:graphic>
            <a:graphicData uri="http://schemas.openxmlformats.org/presentationml/2006/ole">
              <p:oleObj spid="_x0000_s6155" name="Równanie" r:id="rId6" imgW="114151" imgH="164885" progId="Equation.3">
                <p:embed/>
              </p:oleObj>
            </a:graphicData>
          </a:graphic>
        </p:graphicFrame>
        <p:sp>
          <p:nvSpPr>
            <p:cNvPr id="6158" name="Text Box 39"/>
            <p:cNvSpPr txBox="1">
              <a:spLocks noChangeArrowheads="1"/>
            </p:cNvSpPr>
            <p:nvPr/>
          </p:nvSpPr>
          <p:spPr bwMode="auto">
            <a:xfrm>
              <a:off x="396" y="3623"/>
              <a:ext cx="49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- wartość znana w momencie wyznaczenia wartości estymowanej zmiennej</a:t>
              </a:r>
            </a:p>
          </p:txBody>
        </p:sp>
      </p:grpSp>
      <p:graphicFrame>
        <p:nvGraphicFramePr>
          <p:cNvPr id="28" name="Object 6"/>
          <p:cNvGraphicFramePr>
            <a:graphicFrameLocks noChangeAspect="1"/>
          </p:cNvGraphicFramePr>
          <p:nvPr/>
        </p:nvGraphicFramePr>
        <p:xfrm>
          <a:off x="7339013" y="1513036"/>
          <a:ext cx="1539875" cy="460375"/>
        </p:xfrm>
        <a:graphic>
          <a:graphicData uri="http://schemas.openxmlformats.org/presentationml/2006/ole">
            <p:oleObj spid="_x0000_s6156" name="Równanie" r:id="rId7" imgW="596641" imgH="177723" progId="Equation.3">
              <p:embed/>
            </p:oleObj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7289800" y="3065611"/>
          <a:ext cx="1490663" cy="455613"/>
        </p:xfrm>
        <a:graphic>
          <a:graphicData uri="http://schemas.openxmlformats.org/presentationml/2006/ole">
            <p:oleObj spid="_x0000_s6157" name="Równanie" r:id="rId8" imgW="583693" imgH="17764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le tekstowe 1"/>
          <p:cNvSpPr txBox="1">
            <a:spLocks noChangeArrowheads="1"/>
          </p:cNvSpPr>
          <p:nvPr/>
        </p:nvSpPr>
        <p:spPr bwMode="auto">
          <a:xfrm>
            <a:off x="373063" y="763588"/>
            <a:ext cx="8172450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300"/>
              </a:spcAft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Schematyczne przedstawienie ogólnej struktury metody </a:t>
            </a:r>
            <a:endParaRPr lang="pl-PL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pl-PL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najmniejszych 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kwadratów</a:t>
            </a:r>
          </a:p>
        </p:txBody>
      </p:sp>
      <p:sp>
        <p:nvSpPr>
          <p:cNvPr id="7172" name="pole tekstowe 7"/>
          <p:cNvSpPr txBox="1">
            <a:spLocks noChangeArrowheads="1"/>
          </p:cNvSpPr>
          <p:nvPr/>
        </p:nvSpPr>
        <p:spPr bwMode="auto">
          <a:xfrm>
            <a:off x="409575" y="1639888"/>
            <a:ext cx="817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300"/>
              </a:spcAft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Wariant I</a:t>
            </a:r>
          </a:p>
        </p:txBody>
      </p:sp>
      <p:grpSp>
        <p:nvGrpSpPr>
          <p:cNvPr id="7173" name="Grupa 9"/>
          <p:cNvGrpSpPr>
            <a:grpSpLocks/>
          </p:cNvGrpSpPr>
          <p:nvPr/>
        </p:nvGrpSpPr>
        <p:grpSpPr bwMode="auto">
          <a:xfrm>
            <a:off x="2162175" y="2114550"/>
            <a:ext cx="4429125" cy="3324225"/>
            <a:chOff x="2162142" y="2114532"/>
            <a:chExt cx="4429125" cy="3324225"/>
          </a:xfrm>
        </p:grpSpPr>
        <p:grpSp>
          <p:nvGrpSpPr>
            <p:cNvPr id="7174" name="Grupa 2"/>
            <p:cNvGrpSpPr>
              <a:grpSpLocks/>
            </p:cNvGrpSpPr>
            <p:nvPr/>
          </p:nvGrpSpPr>
          <p:grpSpPr bwMode="auto">
            <a:xfrm>
              <a:off x="2162142" y="2114532"/>
              <a:ext cx="4429125" cy="3324225"/>
              <a:chOff x="2159732" y="1112887"/>
              <a:chExt cx="4429125" cy="3324225"/>
            </a:xfrm>
          </p:grpSpPr>
          <p:pic>
            <p:nvPicPr>
              <p:cNvPr id="717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59732" y="1112887"/>
                <a:ext cx="4429125" cy="3324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Prostokąt 4"/>
              <p:cNvSpPr/>
              <p:nvPr/>
            </p:nvSpPr>
            <p:spPr>
              <a:xfrm>
                <a:off x="3131282" y="1736775"/>
                <a:ext cx="73025" cy="1793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Prostokąt 5"/>
              <p:cNvSpPr/>
              <p:nvPr/>
            </p:nvSpPr>
            <p:spPr>
              <a:xfrm>
                <a:off x="2447070" y="3897362"/>
                <a:ext cx="973137" cy="287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8" name="pole tekstowe 6"/>
              <p:cNvSpPr txBox="1">
                <a:spLocks noChangeArrowheads="1"/>
              </p:cNvSpPr>
              <p:nvPr/>
            </p:nvSpPr>
            <p:spPr bwMode="auto">
              <a:xfrm>
                <a:off x="2267744" y="3825044"/>
                <a:ext cx="13321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1600" dirty="0">
                    <a:latin typeface="Arial" pitchFamily="34" charset="0"/>
                    <a:cs typeface="Arial" pitchFamily="34" charset="0"/>
                  </a:rPr>
                  <a:t>Optymizator</a:t>
                </a:r>
              </a:p>
            </p:txBody>
          </p:sp>
        </p:grp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4900617" y="3063870"/>
            <a:ext cx="365130" cy="269879"/>
          </p:xfrm>
          <a:graphic>
            <a:graphicData uri="http://schemas.openxmlformats.org/presentationml/2006/ole">
              <p:oleObj spid="_x0000_s7171" name="Równanie" r:id="rId4" imgW="291847" imgH="215713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pole tekstowe 6"/>
          <p:cNvSpPr txBox="1">
            <a:spLocks noChangeArrowheads="1"/>
          </p:cNvSpPr>
          <p:nvPr/>
        </p:nvSpPr>
        <p:spPr bwMode="auto">
          <a:xfrm>
            <a:off x="373063" y="1347788"/>
            <a:ext cx="817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300"/>
              </a:spcAft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Wariant II</a:t>
            </a:r>
          </a:p>
        </p:txBody>
      </p:sp>
      <p:grpSp>
        <p:nvGrpSpPr>
          <p:cNvPr id="8196" name="Grupa 8"/>
          <p:cNvGrpSpPr>
            <a:grpSpLocks/>
          </p:cNvGrpSpPr>
          <p:nvPr/>
        </p:nvGrpSpPr>
        <p:grpSpPr bwMode="auto">
          <a:xfrm>
            <a:off x="1651000" y="1785938"/>
            <a:ext cx="5715000" cy="3467100"/>
            <a:chOff x="1650960" y="1785915"/>
            <a:chExt cx="5715000" cy="3467100"/>
          </a:xfrm>
        </p:grpSpPr>
        <p:grpSp>
          <p:nvGrpSpPr>
            <p:cNvPr id="8197" name="Grupa 1"/>
            <p:cNvGrpSpPr>
              <a:grpSpLocks/>
            </p:cNvGrpSpPr>
            <p:nvPr/>
          </p:nvGrpSpPr>
          <p:grpSpPr bwMode="auto">
            <a:xfrm>
              <a:off x="1650960" y="1785915"/>
              <a:ext cx="5715000" cy="3467100"/>
              <a:chOff x="1650960" y="1785915"/>
              <a:chExt cx="5715000" cy="3467100"/>
            </a:xfrm>
          </p:grpSpPr>
          <p:pic>
            <p:nvPicPr>
              <p:cNvPr id="819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50960" y="1785915"/>
                <a:ext cx="5715000" cy="346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Prostokąt 3"/>
              <p:cNvSpPr/>
              <p:nvPr/>
            </p:nvSpPr>
            <p:spPr>
              <a:xfrm>
                <a:off x="3695660" y="2516165"/>
                <a:ext cx="71438" cy="1793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Prostokąt 4"/>
              <p:cNvSpPr/>
              <p:nvPr/>
            </p:nvSpPr>
            <p:spPr>
              <a:xfrm>
                <a:off x="2928898" y="4743427"/>
                <a:ext cx="971550" cy="287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" name="pole tekstowe 5"/>
              <p:cNvSpPr txBox="1">
                <a:spLocks noChangeArrowheads="1"/>
              </p:cNvSpPr>
              <p:nvPr/>
            </p:nvSpPr>
            <p:spPr bwMode="auto">
              <a:xfrm>
                <a:off x="2838209" y="4633929"/>
                <a:ext cx="13321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l-PL" sz="1600" dirty="0">
                    <a:latin typeface="Arial" pitchFamily="34" charset="0"/>
                    <a:cs typeface="Arial" pitchFamily="34" charset="0"/>
                  </a:rPr>
                  <a:t>Optymizator</a:t>
                </a:r>
              </a:p>
            </p:txBody>
          </p:sp>
        </p:grpSp>
        <p:graphicFrame>
          <p:nvGraphicFramePr>
            <p:cNvPr id="8194" name="Object 2"/>
            <p:cNvGraphicFramePr>
              <a:graphicFrameLocks noChangeAspect="1"/>
            </p:cNvGraphicFramePr>
            <p:nvPr/>
          </p:nvGraphicFramePr>
          <p:xfrm>
            <a:off x="5521338" y="2844792"/>
            <a:ext cx="365130" cy="269879"/>
          </p:xfrm>
          <a:graphic>
            <a:graphicData uri="http://schemas.openxmlformats.org/presentationml/2006/ole">
              <p:oleObj spid="_x0000_s8195" name="Równanie" r:id="rId4" imgW="291847" imgH="215713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385763" y="478632"/>
            <a:ext cx="8461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Metoda najmniejszych kwadratów - jednokrotna estymacja liniowa – (linear batch estimation)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87388" y="5868988"/>
            <a:ext cx="3867150" cy="581025"/>
            <a:chOff x="433" y="3697"/>
            <a:chExt cx="2436" cy="366"/>
          </a:xfrm>
        </p:grpSpPr>
        <p:sp>
          <p:nvSpPr>
            <p:cNvPr id="9238" name="Text Box 20"/>
            <p:cNvSpPr txBox="1">
              <a:spLocks noChangeArrowheads="1"/>
            </p:cNvSpPr>
            <p:nvPr/>
          </p:nvSpPr>
          <p:spPr bwMode="auto">
            <a:xfrm>
              <a:off x="433" y="3697"/>
              <a:ext cx="1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Założenie:</a:t>
              </a:r>
            </a:p>
          </p:txBody>
        </p:sp>
        <p:graphicFrame>
          <p:nvGraphicFramePr>
            <p:cNvPr id="9218" name="Object 21"/>
            <p:cNvGraphicFramePr>
              <a:graphicFrameLocks noChangeAspect="1"/>
            </p:cNvGraphicFramePr>
            <p:nvPr/>
          </p:nvGraphicFramePr>
          <p:xfrm>
            <a:off x="2311" y="3815"/>
            <a:ext cx="558" cy="248"/>
          </p:xfrm>
          <a:graphic>
            <a:graphicData uri="http://schemas.openxmlformats.org/presentationml/2006/ole">
              <p:oleObj spid="_x0000_s9223" name="Równanie" r:id="rId3" imgW="342751" imgH="152334" progId="Equation.3">
                <p:embed/>
              </p:oleObj>
            </a:graphicData>
          </a:graphic>
        </p:graphicFrame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66725" y="4945063"/>
            <a:ext cx="4405313" cy="868362"/>
            <a:chOff x="294" y="3115"/>
            <a:chExt cx="2775" cy="547"/>
          </a:xfrm>
        </p:grpSpPr>
        <p:sp>
          <p:nvSpPr>
            <p:cNvPr id="9237" name="Text Box 22"/>
            <p:cNvSpPr txBox="1">
              <a:spLocks noChangeArrowheads="1"/>
            </p:cNvSpPr>
            <p:nvPr/>
          </p:nvSpPr>
          <p:spPr bwMode="auto">
            <a:xfrm>
              <a:off x="294" y="3115"/>
              <a:ext cx="15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Parametry nieznane</a:t>
              </a:r>
            </a:p>
          </p:txBody>
        </p:sp>
        <p:graphicFrame>
          <p:nvGraphicFramePr>
            <p:cNvPr id="9219" name="Object 23"/>
            <p:cNvGraphicFramePr>
              <a:graphicFrameLocks noChangeAspect="1"/>
            </p:cNvGraphicFramePr>
            <p:nvPr/>
          </p:nvGraphicFramePr>
          <p:xfrm>
            <a:off x="2037" y="3312"/>
            <a:ext cx="1032" cy="350"/>
          </p:xfrm>
          <a:graphic>
            <a:graphicData uri="http://schemas.openxmlformats.org/presentationml/2006/ole">
              <p:oleObj spid="_x0000_s9224" name="Równanie" r:id="rId4" imgW="634449" imgH="215713" progId="Equation.3">
                <p:embed/>
              </p:oleObj>
            </a:graphicData>
          </a:graphic>
        </p:graphicFrame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55588" y="855663"/>
            <a:ext cx="8601075" cy="960437"/>
            <a:chOff x="230" y="539"/>
            <a:chExt cx="5418" cy="605"/>
          </a:xfrm>
        </p:grpSpPr>
        <p:sp>
          <p:nvSpPr>
            <p:cNvPr id="9234" name="Text Box 7"/>
            <p:cNvSpPr txBox="1">
              <a:spLocks noChangeArrowheads="1"/>
            </p:cNvSpPr>
            <p:nvPr/>
          </p:nvSpPr>
          <p:spPr bwMode="auto">
            <a:xfrm>
              <a:off x="230" y="539"/>
              <a:ext cx="7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Dane:</a:t>
              </a:r>
            </a:p>
          </p:txBody>
        </p:sp>
        <p:sp>
          <p:nvSpPr>
            <p:cNvPr id="9235" name="Text Box 9"/>
            <p:cNvSpPr txBox="1">
              <a:spLocks noChangeArrowheads="1"/>
            </p:cNvSpPr>
            <p:nvPr/>
          </p:nvSpPr>
          <p:spPr bwMode="auto">
            <a:xfrm>
              <a:off x="289" y="822"/>
              <a:ext cx="7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Pomiary</a:t>
              </a:r>
            </a:p>
          </p:txBody>
        </p:sp>
        <p:graphicFrame>
          <p:nvGraphicFramePr>
            <p:cNvPr id="9220" name="Object 14"/>
            <p:cNvGraphicFramePr>
              <a:graphicFrameLocks noChangeAspect="1"/>
            </p:cNvGraphicFramePr>
            <p:nvPr/>
          </p:nvGraphicFramePr>
          <p:xfrm>
            <a:off x="1064" y="770"/>
            <a:ext cx="3379" cy="374"/>
          </p:xfrm>
          <a:graphic>
            <a:graphicData uri="http://schemas.openxmlformats.org/presentationml/2006/ole">
              <p:oleObj spid="_x0000_s9225" name="Równanie" r:id="rId5" imgW="2171700" imgH="241300" progId="Equation.3">
                <p:embed/>
              </p:oleObj>
            </a:graphicData>
          </a:graphic>
        </p:graphicFrame>
        <p:sp>
          <p:nvSpPr>
            <p:cNvPr id="9236" name="Text Box 24"/>
            <p:cNvSpPr txBox="1">
              <a:spLocks noChangeArrowheads="1"/>
            </p:cNvSpPr>
            <p:nvPr/>
          </p:nvSpPr>
          <p:spPr bwMode="auto">
            <a:xfrm>
              <a:off x="5300" y="812"/>
              <a:ext cx="3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(1)</a:t>
              </a: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444500" y="1946275"/>
            <a:ext cx="8505825" cy="1879600"/>
            <a:chOff x="280" y="1226"/>
            <a:chExt cx="5358" cy="1184"/>
          </a:xfrm>
        </p:grpSpPr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280" y="1226"/>
              <a:ext cx="17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Proponowany model: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296" y="1559"/>
              <a:ext cx="24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Liniowy względem parametrów</a:t>
              </a:r>
            </a:p>
          </p:txBody>
        </p:sp>
        <p:graphicFrame>
          <p:nvGraphicFramePr>
            <p:cNvPr id="9221" name="Object 17"/>
            <p:cNvGraphicFramePr>
              <a:graphicFrameLocks noChangeAspect="1"/>
            </p:cNvGraphicFramePr>
            <p:nvPr/>
          </p:nvGraphicFramePr>
          <p:xfrm>
            <a:off x="1853" y="1804"/>
            <a:ext cx="1448" cy="606"/>
          </p:xfrm>
          <a:graphic>
            <a:graphicData uri="http://schemas.openxmlformats.org/presentationml/2006/ole">
              <p:oleObj spid="_x0000_s9226" name="Równanie" r:id="rId6" imgW="1028254" imgH="431613" progId="Equation.3">
                <p:embed/>
              </p:oleObj>
            </a:graphicData>
          </a:graphic>
        </p:graphicFrame>
        <p:sp>
          <p:nvSpPr>
            <p:cNvPr id="9233" name="Text Box 25"/>
            <p:cNvSpPr txBox="1">
              <a:spLocks noChangeArrowheads="1"/>
            </p:cNvSpPr>
            <p:nvPr/>
          </p:nvSpPr>
          <p:spPr bwMode="auto">
            <a:xfrm>
              <a:off x="5290" y="1988"/>
              <a:ext cx="3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(2)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300038" y="3940175"/>
            <a:ext cx="8651875" cy="646113"/>
            <a:chOff x="189" y="2482"/>
            <a:chExt cx="5450" cy="407"/>
          </a:xfrm>
        </p:grpSpPr>
        <p:graphicFrame>
          <p:nvGraphicFramePr>
            <p:cNvPr id="9222" name="Object 18"/>
            <p:cNvGraphicFramePr>
              <a:graphicFrameLocks noChangeAspect="1"/>
            </p:cNvGraphicFramePr>
            <p:nvPr/>
          </p:nvGraphicFramePr>
          <p:xfrm>
            <a:off x="189" y="2528"/>
            <a:ext cx="2457" cy="295"/>
          </p:xfrm>
          <a:graphic>
            <a:graphicData uri="http://schemas.openxmlformats.org/presentationml/2006/ole">
              <p:oleObj spid="_x0000_s9227" name="Równanie" r:id="rId7" imgW="1892300" imgH="228600" progId="Equation.3">
                <p:embed/>
              </p:oleObj>
            </a:graphicData>
          </a:graphic>
        </p:graphicFrame>
        <p:sp>
          <p:nvSpPr>
            <p:cNvPr id="9229" name="Text Box 19"/>
            <p:cNvSpPr txBox="1">
              <a:spLocks noChangeArrowheads="1"/>
            </p:cNvSpPr>
            <p:nvPr/>
          </p:nvSpPr>
          <p:spPr bwMode="auto">
            <a:xfrm>
              <a:off x="2627" y="2482"/>
              <a:ext cx="268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- określony zbiór niezależnych </a:t>
              </a:r>
              <a:r>
                <a:rPr lang="pl-PL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funkcji bazowych</a:t>
              </a:r>
            </a:p>
          </p:txBody>
        </p:sp>
        <p:sp>
          <p:nvSpPr>
            <p:cNvPr id="9230" name="Text Box 26"/>
            <p:cNvSpPr txBox="1">
              <a:spLocks noChangeArrowheads="1"/>
            </p:cNvSpPr>
            <p:nvPr/>
          </p:nvSpPr>
          <p:spPr bwMode="auto">
            <a:xfrm>
              <a:off x="5291" y="2514"/>
              <a:ext cx="3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(3)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/>
        </p:nvSpPr>
        <p:spPr bwMode="auto">
          <a:xfrm>
            <a:off x="557213" y="2143125"/>
            <a:ext cx="7705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Kryterium jakości doboru wartości estymowanych parametrów – jak dobrze proponowany model dokonuje predykcji pomiarów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519113" y="3063875"/>
            <a:ext cx="8039100" cy="2017713"/>
            <a:chOff x="436" y="1616"/>
            <a:chExt cx="5064" cy="1271"/>
          </a:xfrm>
        </p:grpSpPr>
        <p:sp>
          <p:nvSpPr>
            <p:cNvPr id="10251" name="AutoShape 57"/>
            <p:cNvSpPr>
              <a:spLocks noChangeArrowheads="1"/>
            </p:cNvSpPr>
            <p:nvPr/>
          </p:nvSpPr>
          <p:spPr bwMode="auto">
            <a:xfrm flipV="1">
              <a:off x="1882" y="1616"/>
              <a:ext cx="2046" cy="215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252" name="Group 67"/>
            <p:cNvGrpSpPr>
              <a:grpSpLocks/>
            </p:cNvGrpSpPr>
            <p:nvPr/>
          </p:nvGrpSpPr>
          <p:grpSpPr bwMode="auto">
            <a:xfrm>
              <a:off x="436" y="1896"/>
              <a:ext cx="5064" cy="991"/>
              <a:chOff x="436" y="1896"/>
              <a:chExt cx="5064" cy="991"/>
            </a:xfrm>
          </p:grpSpPr>
          <p:sp>
            <p:nvSpPr>
              <p:cNvPr id="10253" name="Text Box 56"/>
              <p:cNvSpPr txBox="1">
                <a:spLocks noChangeArrowheads="1"/>
              </p:cNvSpPr>
              <p:nvPr/>
            </p:nvSpPr>
            <p:spPr bwMode="auto">
              <a:xfrm>
                <a:off x="646" y="1896"/>
                <a:ext cx="485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Argument kryterium – błędy resztkowe (residua)</a:t>
                </a:r>
              </a:p>
            </p:txBody>
          </p:sp>
          <p:sp>
            <p:nvSpPr>
              <p:cNvPr id="10254" name="Text Box 58"/>
              <p:cNvSpPr txBox="1">
                <a:spLocks noChangeArrowheads="1"/>
              </p:cNvSpPr>
              <p:nvPr/>
            </p:nvSpPr>
            <p:spPr bwMode="auto">
              <a:xfrm>
                <a:off x="436" y="2654"/>
                <a:ext cx="362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pl-PL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rPr>
                  <a:t>Liczba błędów resztkowych – liczba pomiarów</a:t>
                </a:r>
              </a:p>
            </p:txBody>
          </p:sp>
          <p:graphicFrame>
            <p:nvGraphicFramePr>
              <p:cNvPr id="10242" name="Object 59"/>
              <p:cNvGraphicFramePr>
                <a:graphicFrameLocks noChangeAspect="1"/>
              </p:cNvGraphicFramePr>
              <p:nvPr/>
            </p:nvGraphicFramePr>
            <p:xfrm>
              <a:off x="2150" y="2202"/>
              <a:ext cx="1722" cy="325"/>
            </p:xfrm>
            <a:graphic>
              <a:graphicData uri="http://schemas.openxmlformats.org/presentationml/2006/ole">
                <p:oleObj spid="_x0000_s10245" name="Równanie" r:id="rId3" imgW="1206500" imgH="228600" progId="Equation.3">
                  <p:embed/>
                </p:oleObj>
              </a:graphicData>
            </a:graphic>
          </p:graphicFrame>
        </p:grp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579438" y="885825"/>
            <a:ext cx="7502525" cy="876300"/>
            <a:chOff x="474" y="244"/>
            <a:chExt cx="4726" cy="552"/>
          </a:xfrm>
        </p:grpSpPr>
        <p:sp>
          <p:nvSpPr>
            <p:cNvPr id="10248" name="Text Box 60"/>
            <p:cNvSpPr txBox="1">
              <a:spLocks noChangeArrowheads="1"/>
            </p:cNvSpPr>
            <p:nvPr/>
          </p:nvSpPr>
          <p:spPr bwMode="auto">
            <a:xfrm>
              <a:off x="474" y="244"/>
              <a:ext cx="14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Poszukiwanie:</a:t>
              </a:r>
            </a:p>
          </p:txBody>
        </p:sp>
        <p:sp>
          <p:nvSpPr>
            <p:cNvPr id="10249" name="Text Box 61"/>
            <p:cNvSpPr txBox="1">
              <a:spLocks noChangeArrowheads="1"/>
            </p:cNvSpPr>
            <p:nvPr/>
          </p:nvSpPr>
          <p:spPr bwMode="auto">
            <a:xfrm>
              <a:off x="520" y="528"/>
              <a:ext cx="8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Estymaty</a:t>
              </a:r>
            </a:p>
          </p:txBody>
        </p:sp>
        <p:sp>
          <p:nvSpPr>
            <p:cNvPr id="10250" name="Text Box 62"/>
            <p:cNvSpPr txBox="1">
              <a:spLocks noChangeArrowheads="1"/>
            </p:cNvSpPr>
            <p:nvPr/>
          </p:nvSpPr>
          <p:spPr bwMode="auto">
            <a:xfrm>
              <a:off x="2460" y="509"/>
              <a:ext cx="18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nieznanych parametrów</a:t>
              </a:r>
            </a:p>
          </p:txBody>
        </p:sp>
        <p:graphicFrame>
          <p:nvGraphicFramePr>
            <p:cNvPr id="10243" name="Object 63"/>
            <p:cNvGraphicFramePr>
              <a:graphicFrameLocks noChangeAspect="1"/>
            </p:cNvGraphicFramePr>
            <p:nvPr/>
          </p:nvGraphicFramePr>
          <p:xfrm>
            <a:off x="1359" y="478"/>
            <a:ext cx="938" cy="318"/>
          </p:xfrm>
          <a:graphic>
            <a:graphicData uri="http://schemas.openxmlformats.org/presentationml/2006/ole">
              <p:oleObj spid="_x0000_s10246" name="Równanie" r:id="rId4" imgW="634449" imgH="215713" progId="Equation.3">
                <p:embed/>
              </p:oleObj>
            </a:graphicData>
          </a:graphic>
        </p:graphicFrame>
        <p:graphicFrame>
          <p:nvGraphicFramePr>
            <p:cNvPr id="10244" name="Object 64"/>
            <p:cNvGraphicFramePr>
              <a:graphicFrameLocks noChangeAspect="1"/>
            </p:cNvGraphicFramePr>
            <p:nvPr/>
          </p:nvGraphicFramePr>
          <p:xfrm>
            <a:off x="4308" y="475"/>
            <a:ext cx="892" cy="303"/>
          </p:xfrm>
          <a:graphic>
            <a:graphicData uri="http://schemas.openxmlformats.org/presentationml/2006/ole">
              <p:oleObj spid="_x0000_s10247" name="Równanie" r:id="rId5" imgW="634449" imgH="215713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59"/>
          <p:cNvGraphicFramePr>
            <a:graphicFrameLocks noChangeAspect="1"/>
          </p:cNvGraphicFramePr>
          <p:nvPr/>
        </p:nvGraphicFramePr>
        <p:xfrm>
          <a:off x="2928938" y="801340"/>
          <a:ext cx="2911475" cy="549275"/>
        </p:xfrm>
        <a:graphic>
          <a:graphicData uri="http://schemas.openxmlformats.org/presentationml/2006/ole">
            <p:oleObj spid="_x0000_s11270" name="Równanie" r:id="rId3" imgW="1206500" imgH="228600" progId="Equation.3">
              <p:embed/>
            </p:oleObj>
          </a:graphicData>
        </a:graphic>
      </p:graphicFrame>
      <p:sp>
        <p:nvSpPr>
          <p:cNvPr id="11270" name="Text Box 39"/>
          <p:cNvSpPr txBox="1">
            <a:spLocks noChangeArrowheads="1"/>
          </p:cNvSpPr>
          <p:nvPr/>
        </p:nvSpPr>
        <p:spPr bwMode="auto">
          <a:xfrm>
            <a:off x="393700" y="150936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Zależności:</a:t>
            </a:r>
          </a:p>
        </p:txBody>
      </p:sp>
      <p:grpSp>
        <p:nvGrpSpPr>
          <p:cNvPr id="11271" name="Group 58"/>
          <p:cNvGrpSpPr>
            <a:grpSpLocks/>
          </p:cNvGrpSpPr>
          <p:nvPr/>
        </p:nvGrpSpPr>
        <p:grpSpPr bwMode="auto">
          <a:xfrm>
            <a:off x="519113" y="2812703"/>
            <a:ext cx="8215312" cy="836612"/>
            <a:chOff x="637" y="1474"/>
            <a:chExt cx="4962" cy="527"/>
          </a:xfrm>
        </p:grpSpPr>
        <p:graphicFrame>
          <p:nvGraphicFramePr>
            <p:cNvPr id="11267" name="Object 41"/>
            <p:cNvGraphicFramePr>
              <a:graphicFrameLocks noChangeAspect="1"/>
            </p:cNvGraphicFramePr>
            <p:nvPr/>
          </p:nvGraphicFramePr>
          <p:xfrm>
            <a:off x="637" y="1474"/>
            <a:ext cx="2517" cy="527"/>
          </p:xfrm>
          <a:graphic>
            <a:graphicData uri="http://schemas.openxmlformats.org/presentationml/2006/ole">
              <p:oleObj spid="_x0000_s11271" name="Równanie" r:id="rId4" imgW="2057400" imgH="431800" progId="Equation.3">
                <p:embed/>
              </p:oleObj>
            </a:graphicData>
          </a:graphic>
        </p:graphicFrame>
        <p:sp>
          <p:nvSpPr>
            <p:cNvPr id="11280" name="Text Box 45"/>
            <p:cNvSpPr txBox="1">
              <a:spLocks noChangeArrowheads="1"/>
            </p:cNvSpPr>
            <p:nvPr/>
          </p:nvSpPr>
          <p:spPr bwMode="auto">
            <a:xfrm>
              <a:off x="5251" y="1702"/>
              <a:ext cx="3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(5)</a:t>
              </a:r>
            </a:p>
          </p:txBody>
        </p:sp>
      </p:grpSp>
      <p:grpSp>
        <p:nvGrpSpPr>
          <p:cNvPr id="11272" name="Group 57"/>
          <p:cNvGrpSpPr>
            <a:grpSpLocks/>
          </p:cNvGrpSpPr>
          <p:nvPr/>
        </p:nvGrpSpPr>
        <p:grpSpPr bwMode="auto">
          <a:xfrm>
            <a:off x="566738" y="2006253"/>
            <a:ext cx="8204200" cy="844550"/>
            <a:chOff x="618" y="973"/>
            <a:chExt cx="4950" cy="532"/>
          </a:xfrm>
        </p:grpSpPr>
        <p:graphicFrame>
          <p:nvGraphicFramePr>
            <p:cNvPr id="11268" name="Object 40"/>
            <p:cNvGraphicFramePr>
              <a:graphicFrameLocks noChangeAspect="1"/>
            </p:cNvGraphicFramePr>
            <p:nvPr/>
          </p:nvGraphicFramePr>
          <p:xfrm>
            <a:off x="618" y="973"/>
            <a:ext cx="2884" cy="532"/>
          </p:xfrm>
          <a:graphic>
            <a:graphicData uri="http://schemas.openxmlformats.org/presentationml/2006/ole">
              <p:oleObj spid="_x0000_s11272" name="Równanie" r:id="rId5" imgW="2336800" imgH="431800" progId="Equation.3">
                <p:embed/>
              </p:oleObj>
            </a:graphicData>
          </a:graphic>
        </p:graphicFrame>
        <p:sp>
          <p:nvSpPr>
            <p:cNvPr id="11276" name="Text Box 44"/>
            <p:cNvSpPr txBox="1">
              <a:spLocks noChangeArrowheads="1"/>
            </p:cNvSpPr>
            <p:nvPr/>
          </p:nvSpPr>
          <p:spPr bwMode="auto">
            <a:xfrm>
              <a:off x="5220" y="1106"/>
              <a:ext cx="3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(4)</a:t>
              </a:r>
            </a:p>
          </p:txBody>
        </p:sp>
        <p:grpSp>
          <p:nvGrpSpPr>
            <p:cNvPr id="11277" name="Group 54"/>
            <p:cNvGrpSpPr>
              <a:grpSpLocks/>
            </p:cNvGrpSpPr>
            <p:nvPr/>
          </p:nvGrpSpPr>
          <p:grpSpPr bwMode="auto">
            <a:xfrm>
              <a:off x="3567" y="1145"/>
              <a:ext cx="1816" cy="233"/>
              <a:chOff x="3739" y="608"/>
              <a:chExt cx="1816" cy="233"/>
            </a:xfrm>
          </p:grpSpPr>
          <p:sp>
            <p:nvSpPr>
              <p:cNvPr id="11278" name="Text Box 47"/>
              <p:cNvSpPr txBox="1">
                <a:spLocks noChangeArrowheads="1"/>
              </p:cNvSpPr>
              <p:nvPr/>
            </p:nvSpPr>
            <p:spPr bwMode="auto">
              <a:xfrm>
                <a:off x="4090" y="608"/>
                <a:ext cx="146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7800" indent="-177800" algn="just">
                  <a:spcBef>
                    <a:spcPct val="50000"/>
                  </a:spcBef>
                </a:pPr>
                <a:r>
                  <a:rPr lang="pl-PL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- </a:t>
                </a:r>
                <a:r>
                  <a:rPr lang="pl-PL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model pomiaru</a:t>
                </a:r>
                <a:endParaRPr lang="pl-PL" b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79" name="Line 52"/>
              <p:cNvSpPr>
                <a:spLocks noChangeShapeType="1"/>
              </p:cNvSpPr>
              <p:nvPr/>
            </p:nvSpPr>
            <p:spPr bwMode="auto">
              <a:xfrm flipH="1" flipV="1">
                <a:off x="3739" y="705"/>
                <a:ext cx="310" cy="29"/>
              </a:xfrm>
              <a:prstGeom prst="line">
                <a:avLst/>
              </a:prstGeom>
              <a:noFill/>
              <a:ln w="12700">
                <a:solidFill>
                  <a:srgbClr val="A5002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pl-PL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273" name="Group 59"/>
          <p:cNvGrpSpPr>
            <a:grpSpLocks/>
          </p:cNvGrpSpPr>
          <p:nvPr/>
        </p:nvGrpSpPr>
        <p:grpSpPr bwMode="auto">
          <a:xfrm>
            <a:off x="519113" y="4598640"/>
            <a:ext cx="8132762" cy="990600"/>
            <a:chOff x="438" y="2781"/>
            <a:chExt cx="5123" cy="624"/>
          </a:xfrm>
        </p:grpSpPr>
        <p:graphicFrame>
          <p:nvGraphicFramePr>
            <p:cNvPr id="11269" name="Object 48"/>
            <p:cNvGraphicFramePr>
              <a:graphicFrameLocks noChangeAspect="1"/>
            </p:cNvGraphicFramePr>
            <p:nvPr/>
          </p:nvGraphicFramePr>
          <p:xfrm>
            <a:off x="438" y="2781"/>
            <a:ext cx="3510" cy="624"/>
          </p:xfrm>
          <a:graphic>
            <a:graphicData uri="http://schemas.openxmlformats.org/presentationml/2006/ole">
              <p:oleObj spid="_x0000_s11273" name="Równanie" r:id="rId6" imgW="2425700" imgH="431800" progId="Equation.3">
                <p:embed/>
              </p:oleObj>
            </a:graphicData>
          </a:graphic>
        </p:graphicFrame>
        <p:sp>
          <p:nvSpPr>
            <p:cNvPr id="11275" name="Text Box 49"/>
            <p:cNvSpPr txBox="1">
              <a:spLocks noChangeArrowheads="1"/>
            </p:cNvSpPr>
            <p:nvPr/>
          </p:nvSpPr>
          <p:spPr bwMode="auto">
            <a:xfrm>
              <a:off x="5213" y="2887"/>
              <a:ext cx="3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(6)</a:t>
              </a:r>
            </a:p>
          </p:txBody>
        </p:sp>
      </p:grpSp>
      <p:sp>
        <p:nvSpPr>
          <p:cNvPr id="11274" name="Text Box 39"/>
          <p:cNvSpPr txBox="1">
            <a:spLocks noChangeArrowheads="1"/>
          </p:cNvSpPr>
          <p:nvPr/>
        </p:nvSpPr>
        <p:spPr bwMode="auto">
          <a:xfrm>
            <a:off x="376238" y="4270028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Przyjmujemy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35"/>
          <p:cNvSpPr txBox="1">
            <a:spLocks noChangeArrowheads="1"/>
          </p:cNvSpPr>
          <p:nvPr/>
        </p:nvSpPr>
        <p:spPr bwMode="auto">
          <a:xfrm>
            <a:off x="409575" y="6093296"/>
            <a:ext cx="584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Równanie</a:t>
            </a: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(6a) </a:t>
            </a: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równanie obserwacji</a:t>
            </a:r>
            <a:endParaRPr lang="pl-PL" b="1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477838" y="466825"/>
            <a:ext cx="5408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Ostatnia zależność </a:t>
            </a: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 zwartej postaci:</a:t>
            </a:r>
          </a:p>
        </p:txBody>
      </p:sp>
      <p:graphicFrame>
        <p:nvGraphicFramePr>
          <p:cNvPr id="12290" name="Object 25"/>
          <p:cNvGraphicFramePr>
            <a:graphicFrameLocks noChangeAspect="1"/>
          </p:cNvGraphicFramePr>
          <p:nvPr/>
        </p:nvGraphicFramePr>
        <p:xfrm>
          <a:off x="2965450" y="908720"/>
          <a:ext cx="1563688" cy="487363"/>
        </p:xfrm>
        <a:graphic>
          <a:graphicData uri="http://schemas.openxmlformats.org/presentationml/2006/ole">
            <p:oleObj spid="_x0000_s12295" name="Równanie" r:id="rId3" imgW="609336" imgH="190417" progId="Equation.3">
              <p:embed/>
            </p:oleObj>
          </a:graphicData>
        </a:graphic>
      </p:graphicFrame>
      <p:sp>
        <p:nvSpPr>
          <p:cNvPr id="12297" name="Text Box 26"/>
          <p:cNvSpPr txBox="1">
            <a:spLocks noChangeArrowheads="1"/>
          </p:cNvSpPr>
          <p:nvPr/>
        </p:nvSpPr>
        <p:spPr bwMode="auto">
          <a:xfrm>
            <a:off x="7510463" y="84931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(6a)</a:t>
            </a:r>
          </a:p>
        </p:txBody>
      </p:sp>
      <p:grpSp>
        <p:nvGrpSpPr>
          <p:cNvPr id="12298" name="Group 34"/>
          <p:cNvGrpSpPr>
            <a:grpSpLocks/>
          </p:cNvGrpSpPr>
          <p:nvPr/>
        </p:nvGrpSpPr>
        <p:grpSpPr bwMode="auto">
          <a:xfrm>
            <a:off x="455612" y="1468438"/>
            <a:ext cx="8437881" cy="1958975"/>
            <a:chOff x="426" y="1043"/>
            <a:chExt cx="5313" cy="1234"/>
          </a:xfrm>
        </p:grpSpPr>
        <p:graphicFrame>
          <p:nvGraphicFramePr>
            <p:cNvPr id="12291" name="Object 27"/>
            <p:cNvGraphicFramePr>
              <a:graphicFrameLocks noChangeAspect="1"/>
            </p:cNvGraphicFramePr>
            <p:nvPr/>
          </p:nvGraphicFramePr>
          <p:xfrm>
            <a:off x="434" y="1051"/>
            <a:ext cx="1946" cy="323"/>
          </p:xfrm>
          <a:graphic>
            <a:graphicData uri="http://schemas.openxmlformats.org/presentationml/2006/ole">
              <p:oleObj spid="_x0000_s12296" name="Równanie" r:id="rId4" imgW="1371600" imgH="228600" progId="Equation.3">
                <p:embed/>
              </p:oleObj>
            </a:graphicData>
          </a:graphic>
        </p:graphicFrame>
        <p:graphicFrame>
          <p:nvGraphicFramePr>
            <p:cNvPr id="12292" name="Object 28"/>
            <p:cNvGraphicFramePr>
              <a:graphicFrameLocks noChangeAspect="1"/>
            </p:cNvGraphicFramePr>
            <p:nvPr/>
          </p:nvGraphicFramePr>
          <p:xfrm>
            <a:off x="437" y="1463"/>
            <a:ext cx="1864" cy="307"/>
          </p:xfrm>
          <a:graphic>
            <a:graphicData uri="http://schemas.openxmlformats.org/presentationml/2006/ole">
              <p:oleObj spid="_x0000_s12297" name="Równanie" r:id="rId5" imgW="1307532" imgH="215806" progId="Equation.3">
                <p:embed/>
              </p:oleObj>
            </a:graphicData>
          </a:graphic>
        </p:graphicFrame>
        <p:graphicFrame>
          <p:nvGraphicFramePr>
            <p:cNvPr id="12293" name="Object 29"/>
            <p:cNvGraphicFramePr>
              <a:graphicFrameLocks noChangeAspect="1"/>
            </p:cNvGraphicFramePr>
            <p:nvPr/>
          </p:nvGraphicFramePr>
          <p:xfrm>
            <a:off x="426" y="1900"/>
            <a:ext cx="1822" cy="323"/>
          </p:xfrm>
          <a:graphic>
            <a:graphicData uri="http://schemas.openxmlformats.org/presentationml/2006/ole">
              <p:oleObj spid="_x0000_s12298" name="Równanie" r:id="rId6" imgW="1282700" imgH="228600" progId="Equation.3">
                <p:embed/>
              </p:oleObj>
            </a:graphicData>
          </a:graphic>
        </p:graphicFrame>
        <p:sp>
          <p:nvSpPr>
            <p:cNvPr id="12300" name="Text Box 30"/>
            <p:cNvSpPr txBox="1">
              <a:spLocks noChangeArrowheads="1"/>
            </p:cNvSpPr>
            <p:nvPr/>
          </p:nvSpPr>
          <p:spPr bwMode="auto">
            <a:xfrm>
              <a:off x="2474" y="1043"/>
              <a:ext cx="30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 algn="just">
                <a:spcBef>
                  <a:spcPct val="50000"/>
                </a:spcBef>
              </a:pPr>
              <a:r>
                <a:rPr lang="pl-PL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- wektor wartości mierzonych y</a:t>
              </a:r>
              <a:endParaRPr lang="pl-PL" dirty="0">
                <a:solidFill>
                  <a:srgbClr val="A5002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1" name="Text Box 31"/>
            <p:cNvSpPr txBox="1">
              <a:spLocks noChangeArrowheads="1"/>
            </p:cNvSpPr>
            <p:nvPr/>
          </p:nvSpPr>
          <p:spPr bwMode="auto">
            <a:xfrm>
              <a:off x="2474" y="1501"/>
              <a:ext cx="3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>
                <a:spcBef>
                  <a:spcPct val="50000"/>
                </a:spcBef>
              </a:pPr>
              <a:r>
                <a:rPr lang="pl-PL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- wektor estymowanych wartości parametrów</a:t>
              </a:r>
              <a:endParaRPr lang="pl-PL" dirty="0">
                <a:solidFill>
                  <a:srgbClr val="A5002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2" name="Text Box 32"/>
            <p:cNvSpPr txBox="1">
              <a:spLocks noChangeArrowheads="1"/>
            </p:cNvSpPr>
            <p:nvPr/>
          </p:nvSpPr>
          <p:spPr bwMode="auto">
            <a:xfrm>
              <a:off x="2428" y="1870"/>
              <a:ext cx="331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>
                <a:spcBef>
                  <a:spcPct val="50000"/>
                </a:spcBef>
              </a:pPr>
              <a:r>
                <a:rPr lang="pl-PL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- wektor błędów resztkowych </a:t>
              </a:r>
              <a:r>
                <a:rPr lang="pl-PL" dirty="0" smtClean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(dopasowania, residuów</a:t>
              </a:r>
              <a:r>
                <a:rPr lang="pl-PL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)</a:t>
              </a:r>
              <a:endParaRPr lang="pl-PL" dirty="0">
                <a:solidFill>
                  <a:srgbClr val="A5002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294" name="Object 33"/>
          <p:cNvGraphicFramePr>
            <a:graphicFrameLocks noChangeAspect="1"/>
          </p:cNvGraphicFramePr>
          <p:nvPr/>
        </p:nvGraphicFramePr>
        <p:xfrm>
          <a:off x="615950" y="3451225"/>
          <a:ext cx="4419600" cy="2620963"/>
        </p:xfrm>
        <a:graphic>
          <a:graphicData uri="http://schemas.openxmlformats.org/presentationml/2006/ole">
            <p:oleObj spid="_x0000_s12299" name="Równanie" r:id="rId7" imgW="2387520" imgH="1422360" progId="Equation.3">
              <p:embed/>
            </p:oleObj>
          </a:graphicData>
        </a:graphic>
      </p:graphicFrame>
      <p:sp>
        <p:nvSpPr>
          <p:cNvPr id="12299" name="Text Box 35"/>
          <p:cNvSpPr txBox="1">
            <a:spLocks noChangeArrowheads="1"/>
          </p:cNvSpPr>
          <p:nvPr/>
        </p:nvSpPr>
        <p:spPr bwMode="auto">
          <a:xfrm>
            <a:off x="5586413" y="4500563"/>
            <a:ext cx="2995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pl-PL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Macierz obserwacji</a:t>
            </a:r>
            <a:endParaRPr lang="pl-PL" b="1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055688" y="550640"/>
            <a:ext cx="692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Metoda najmniejszych kwadratów – przypadek liniowy (względem parametrów)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04813" y="1529358"/>
            <a:ext cx="8424862" cy="2641600"/>
            <a:chOff x="276" y="519"/>
            <a:chExt cx="5307" cy="1664"/>
          </a:xfrm>
        </p:grpSpPr>
        <p:sp>
          <p:nvSpPr>
            <p:cNvPr id="13323" name="Text Box 29"/>
            <p:cNvSpPr txBox="1">
              <a:spLocks noChangeArrowheads="1"/>
            </p:cNvSpPr>
            <p:nvPr/>
          </p:nvSpPr>
          <p:spPr bwMode="auto">
            <a:xfrm>
              <a:off x="276" y="519"/>
              <a:ext cx="528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Metoda najmniejszych kwadratów Gauss’a proponuje jako optymalny wybór dla wartości nieznanych parametrów, wartość</a:t>
              </a:r>
            </a:p>
          </p:txBody>
        </p:sp>
        <p:graphicFrame>
          <p:nvGraphicFramePr>
            <p:cNvPr id="13314" name="Object 31"/>
            <p:cNvGraphicFramePr>
              <a:graphicFrameLocks noChangeAspect="1"/>
            </p:cNvGraphicFramePr>
            <p:nvPr/>
          </p:nvGraphicFramePr>
          <p:xfrm>
            <a:off x="1456" y="968"/>
            <a:ext cx="2287" cy="376"/>
          </p:xfrm>
          <a:graphic>
            <a:graphicData uri="http://schemas.openxmlformats.org/presentationml/2006/ole">
              <p:oleObj spid="_x0000_s13319" name="Równanie" r:id="rId3" imgW="1536033" imgH="253890" progId="Equation.3">
                <p:embed/>
              </p:oleObj>
            </a:graphicData>
          </a:graphic>
        </p:graphicFrame>
        <p:sp>
          <p:nvSpPr>
            <p:cNvPr id="13324" name="Text Box 32"/>
            <p:cNvSpPr txBox="1">
              <a:spLocks noChangeArrowheads="1"/>
            </p:cNvSpPr>
            <p:nvPr/>
          </p:nvSpPr>
          <p:spPr bwMode="auto">
            <a:xfrm>
              <a:off x="301" y="1378"/>
              <a:ext cx="52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który minimalizuje sumę kwadratów błędów resztkowych (residuów)</a:t>
              </a:r>
            </a:p>
          </p:txBody>
        </p:sp>
        <p:graphicFrame>
          <p:nvGraphicFramePr>
            <p:cNvPr id="13315" name="Object 34"/>
            <p:cNvGraphicFramePr>
              <a:graphicFrameLocks noChangeAspect="1"/>
            </p:cNvGraphicFramePr>
            <p:nvPr/>
          </p:nvGraphicFramePr>
          <p:xfrm>
            <a:off x="2252" y="1628"/>
            <a:ext cx="910" cy="555"/>
          </p:xfrm>
          <a:graphic>
            <a:graphicData uri="http://schemas.openxmlformats.org/presentationml/2006/ole">
              <p:oleObj spid="_x0000_s13320" name="Równanie" r:id="rId4" imgW="558558" imgH="342751" progId="Equation.3">
                <p:embed/>
              </p:oleObj>
            </a:graphicData>
          </a:graphic>
        </p:graphicFrame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55613" y="4299545"/>
            <a:ext cx="7299325" cy="2009775"/>
            <a:chOff x="308" y="2264"/>
            <a:chExt cx="4598" cy="1266"/>
          </a:xfrm>
        </p:grpSpPr>
        <p:sp>
          <p:nvSpPr>
            <p:cNvPr id="13322" name="Text Box 35"/>
            <p:cNvSpPr txBox="1">
              <a:spLocks noChangeArrowheads="1"/>
            </p:cNvSpPr>
            <p:nvPr/>
          </p:nvSpPr>
          <p:spPr bwMode="auto">
            <a:xfrm>
              <a:off x="308" y="2288"/>
              <a:ext cx="64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z (6a)</a:t>
              </a:r>
            </a:p>
          </p:txBody>
        </p:sp>
        <p:graphicFrame>
          <p:nvGraphicFramePr>
            <p:cNvPr id="13316" name="Object 36"/>
            <p:cNvGraphicFramePr>
              <a:graphicFrameLocks noChangeAspect="1"/>
            </p:cNvGraphicFramePr>
            <p:nvPr/>
          </p:nvGraphicFramePr>
          <p:xfrm>
            <a:off x="866" y="2264"/>
            <a:ext cx="992" cy="309"/>
          </p:xfrm>
          <a:graphic>
            <a:graphicData uri="http://schemas.openxmlformats.org/presentationml/2006/ole">
              <p:oleObj spid="_x0000_s13321" name="Równanie" r:id="rId5" imgW="609336" imgH="190417" progId="Equation.3">
                <p:embed/>
              </p:oleObj>
            </a:graphicData>
          </a:graphic>
        </p:graphicFrame>
        <p:graphicFrame>
          <p:nvGraphicFramePr>
            <p:cNvPr id="13317" name="Object 37"/>
            <p:cNvGraphicFramePr>
              <a:graphicFrameLocks noChangeAspect="1"/>
            </p:cNvGraphicFramePr>
            <p:nvPr/>
          </p:nvGraphicFramePr>
          <p:xfrm>
            <a:off x="2171" y="2529"/>
            <a:ext cx="949" cy="295"/>
          </p:xfrm>
          <a:graphic>
            <a:graphicData uri="http://schemas.openxmlformats.org/presentationml/2006/ole">
              <p:oleObj spid="_x0000_s13322" name="Równanie" r:id="rId6" imgW="609336" imgH="190417" progId="Equation.3">
                <p:embed/>
              </p:oleObj>
            </a:graphicData>
          </a:graphic>
        </p:graphicFrame>
        <p:graphicFrame>
          <p:nvGraphicFramePr>
            <p:cNvPr id="13318" name="Object 38"/>
            <p:cNvGraphicFramePr>
              <a:graphicFrameLocks noChangeAspect="1"/>
            </p:cNvGraphicFramePr>
            <p:nvPr/>
          </p:nvGraphicFramePr>
          <p:xfrm>
            <a:off x="439" y="3009"/>
            <a:ext cx="4467" cy="521"/>
          </p:xfrm>
          <a:graphic>
            <a:graphicData uri="http://schemas.openxmlformats.org/presentationml/2006/ole">
              <p:oleObj spid="_x0000_s13323" name="Równanie" r:id="rId7" imgW="2921000" imgH="3429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285875" y="980728"/>
            <a:ext cx="6643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Powody stosowania podejścia eksperymentalnego (identyfikacji)</a:t>
            </a: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285750" y="2052290"/>
            <a:ext cx="85725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Aft>
                <a:spcPts val="1200"/>
              </a:spcAft>
              <a:buFont typeface="Arial" charset="0"/>
              <a:buChar char="•"/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Analiza teoretyczna systemu może okazać się złożona nawet dla prostych systemów</a:t>
            </a:r>
          </a:p>
          <a:p>
            <a:pPr marL="174625" indent="-174625">
              <a:spcAft>
                <a:spcPts val="1200"/>
              </a:spcAft>
              <a:buFont typeface="Arial" charset="0"/>
              <a:buChar char="•"/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Przeważnie, parametry modelu wyprowadzone z rozważań teoretycznych nie są wystarczająco dokładne</a:t>
            </a:r>
          </a:p>
          <a:p>
            <a:pPr marL="174625" indent="-174625">
              <a:spcAft>
                <a:spcPts val="1200"/>
              </a:spcAft>
              <a:buFont typeface="Arial" charset="0"/>
              <a:buChar char="•"/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Nie wszystkie mechanizmy wewnętrznego zachowania się systemu są znane</a:t>
            </a:r>
          </a:p>
          <a:p>
            <a:pPr marL="174625" indent="-174625">
              <a:spcAft>
                <a:spcPts val="1200"/>
              </a:spcAft>
              <a:buFont typeface="Arial" charset="0"/>
              <a:buChar char="•"/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Mechanizmy wewnętrznego zachowania nie mogą być opisane matematycznie z wymaganą dokładnością </a:t>
            </a:r>
          </a:p>
          <a:p>
            <a:pPr marL="174625" indent="-174625">
              <a:spcAft>
                <a:spcPts val="1200"/>
              </a:spcAft>
              <a:buFont typeface="Arial" charset="0"/>
              <a:buChar char="•"/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System jest bardzo złożony i teoretyczna analiza jest zbyt czasochłonna</a:t>
            </a:r>
          </a:p>
          <a:p>
            <a:pPr marL="174625" indent="-174625">
              <a:spcAft>
                <a:spcPts val="1200"/>
              </a:spcAft>
              <a:buFont typeface="Arial" charset="0"/>
              <a:buChar char="•"/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Identyfikowany model może być uzyskany w krótszym czasie i mniejszym wysiłkiem niż model teoretyczny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4"/>
          <p:cNvGrpSpPr>
            <a:grpSpLocks/>
          </p:cNvGrpSpPr>
          <p:nvPr/>
        </p:nvGrpSpPr>
        <p:grpSpPr bwMode="auto">
          <a:xfrm>
            <a:off x="647700" y="2523902"/>
            <a:ext cx="6950075" cy="955675"/>
            <a:chOff x="393" y="338"/>
            <a:chExt cx="4378" cy="602"/>
          </a:xfrm>
        </p:grpSpPr>
        <p:sp>
          <p:nvSpPr>
            <p:cNvPr id="14347" name="Text Box 205"/>
            <p:cNvSpPr txBox="1">
              <a:spLocks noChangeArrowheads="1"/>
            </p:cNvSpPr>
            <p:nvPr/>
          </p:nvSpPr>
          <p:spPr bwMode="auto">
            <a:xfrm>
              <a:off x="393" y="338"/>
              <a:ext cx="174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1. Możemy napisać -</a:t>
              </a:r>
            </a:p>
          </p:txBody>
        </p:sp>
        <p:graphicFrame>
          <p:nvGraphicFramePr>
            <p:cNvPr id="14338" name="Object 206"/>
            <p:cNvGraphicFramePr>
              <a:graphicFrameLocks noChangeAspect="1"/>
            </p:cNvGraphicFramePr>
            <p:nvPr/>
          </p:nvGraphicFramePr>
          <p:xfrm>
            <a:off x="1952" y="342"/>
            <a:ext cx="348" cy="247"/>
          </p:xfrm>
          <a:graphic>
            <a:graphicData uri="http://schemas.openxmlformats.org/presentationml/2006/ole">
              <p:oleObj spid="_x0000_s14342" name="Równanie" r:id="rId3" imgW="266469" imgH="190335" progId="Equation.3">
                <p:embed/>
              </p:oleObj>
            </a:graphicData>
          </a:graphic>
        </p:graphicFrame>
        <p:graphicFrame>
          <p:nvGraphicFramePr>
            <p:cNvPr id="14339" name="Object 207"/>
            <p:cNvGraphicFramePr>
              <a:graphicFrameLocks noChangeAspect="1"/>
            </p:cNvGraphicFramePr>
            <p:nvPr/>
          </p:nvGraphicFramePr>
          <p:xfrm>
            <a:off x="1804" y="632"/>
            <a:ext cx="1033" cy="308"/>
          </p:xfrm>
          <a:graphic>
            <a:graphicData uri="http://schemas.openxmlformats.org/presentationml/2006/ole">
              <p:oleObj spid="_x0000_s14343" name="Równanie" r:id="rId4" imgW="634725" imgH="190417" progId="Equation.3">
                <p:embed/>
              </p:oleObj>
            </a:graphicData>
          </a:graphic>
        </p:graphicFrame>
        <p:sp>
          <p:nvSpPr>
            <p:cNvPr id="14348" name="Text Box 208"/>
            <p:cNvSpPr txBox="1">
              <a:spLocks noChangeArrowheads="1"/>
            </p:cNvSpPr>
            <p:nvPr/>
          </p:nvSpPr>
          <p:spPr bwMode="auto">
            <a:xfrm>
              <a:off x="2970" y="688"/>
              <a:ext cx="18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- J jest funkcjonałem</a:t>
              </a:r>
            </a:p>
          </p:txBody>
        </p:sp>
      </p:grpSp>
      <p:sp>
        <p:nvSpPr>
          <p:cNvPr id="7" name="Text Box 209"/>
          <p:cNvSpPr txBox="1">
            <a:spLocks noChangeArrowheads="1"/>
          </p:cNvSpPr>
          <p:nvPr/>
        </p:nvSpPr>
        <p:spPr bwMode="auto">
          <a:xfrm>
            <a:off x="392113" y="3806602"/>
            <a:ext cx="8385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Metoda najmniejszych kwadratów 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zadanie minimalizacji funkcjonału bez ograniczeń; zadanie minimalizacji bez ograniczeń   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344" name="Grupa 7"/>
          <p:cNvGrpSpPr>
            <a:grpSpLocks/>
          </p:cNvGrpSpPr>
          <p:nvPr/>
        </p:nvGrpSpPr>
        <p:grpSpPr bwMode="auto">
          <a:xfrm>
            <a:off x="287524" y="890724"/>
            <a:ext cx="4124325" cy="442911"/>
            <a:chOff x="397976" y="303787"/>
            <a:chExt cx="4124864" cy="442484"/>
          </a:xfrm>
        </p:grpSpPr>
        <p:sp>
          <p:nvSpPr>
            <p:cNvPr id="14346" name="Text Box 209"/>
            <p:cNvSpPr txBox="1">
              <a:spLocks noChangeArrowheads="1"/>
            </p:cNvSpPr>
            <p:nvPr/>
          </p:nvSpPr>
          <p:spPr bwMode="auto">
            <a:xfrm>
              <a:off x="397976" y="339756"/>
              <a:ext cx="4124864" cy="36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Co możemy powiedzieć o      </a:t>
              </a:r>
              <a:r>
                <a:rPr lang="pl-PL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3206655" y="303787"/>
            <a:ext cx="654135" cy="442484"/>
          </p:xfrm>
          <a:graphic>
            <a:graphicData uri="http://schemas.openxmlformats.org/presentationml/2006/ole">
              <p:oleObj spid="_x0000_s14344" name="Równanie" r:id="rId5" imgW="317087" imgH="215619" progId="Equation.3">
                <p:embed/>
              </p:oleObj>
            </a:graphicData>
          </a:graphic>
        </p:graphicFrame>
      </p:grpSp>
      <p:graphicFrame>
        <p:nvGraphicFramePr>
          <p:cNvPr id="14341" name="Object 38"/>
          <p:cNvGraphicFramePr>
            <a:graphicFrameLocks noChangeAspect="1"/>
          </p:cNvGraphicFramePr>
          <p:nvPr/>
        </p:nvGraphicFramePr>
        <p:xfrm>
          <a:off x="992188" y="1484089"/>
          <a:ext cx="6673850" cy="777875"/>
        </p:xfrm>
        <a:graphic>
          <a:graphicData uri="http://schemas.openxmlformats.org/presentationml/2006/ole">
            <p:oleObj spid="_x0000_s14345" name="Równanie" r:id="rId6" imgW="2921000" imgH="342900" progId="Equation.3">
              <p:embed/>
            </p:oleObj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07975" y="5159152"/>
            <a:ext cx="8523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Dla danego w oparciu o równania obserwacji funkcjonału J(x) poszukujemy wartości x</a:t>
            </a:r>
            <a:r>
              <a:rPr lang="pl-PL" baseline="30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dającej minimalną wartość tego funkcjonału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25"/>
          <p:cNvSpPr>
            <a:spLocks noChangeArrowheads="1"/>
          </p:cNvSpPr>
          <p:nvPr/>
        </p:nvSpPr>
        <p:spPr bwMode="auto">
          <a:xfrm>
            <a:off x="390525" y="2651125"/>
            <a:ext cx="7329488" cy="2470150"/>
          </a:xfrm>
          <a:prstGeom prst="roundRect">
            <a:avLst>
              <a:gd name="adj" fmla="val 16667"/>
            </a:avLst>
          </a:prstGeom>
          <a:solidFill>
            <a:srgbClr val="99CCFF">
              <a:alpha val="34901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62" name="Object 18"/>
          <p:cNvGraphicFramePr>
            <a:graphicFrameLocks noChangeAspect="1"/>
          </p:cNvGraphicFramePr>
          <p:nvPr/>
        </p:nvGraphicFramePr>
        <p:xfrm>
          <a:off x="765175" y="1530350"/>
          <a:ext cx="6824663" cy="796925"/>
        </p:xfrm>
        <a:graphic>
          <a:graphicData uri="http://schemas.openxmlformats.org/presentationml/2006/ole">
            <p:oleObj spid="_x0000_s15367" name="Równanie" r:id="rId3" imgW="2921000" imgH="342900" progId="Equation.3">
              <p:embed/>
            </p:oleObj>
          </a:graphicData>
        </a:graphic>
      </p:graphicFrame>
      <p:sp>
        <p:nvSpPr>
          <p:cNvPr id="15368" name="Text Box 19"/>
          <p:cNvSpPr txBox="1">
            <a:spLocks noChangeArrowheads="1"/>
          </p:cNvSpPr>
          <p:nvPr/>
        </p:nvSpPr>
        <p:spPr bwMode="auto">
          <a:xfrm>
            <a:off x="423863" y="515938"/>
            <a:ext cx="8393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2. Metoda najmniejszych kwadratów 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 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Funkcja celu ma postać formy kwadratowej </a:t>
            </a:r>
          </a:p>
        </p:txBody>
      </p:sp>
      <p:sp>
        <p:nvSpPr>
          <p:cNvPr id="15369" name="Rectangle 20"/>
          <p:cNvSpPr>
            <a:spLocks noChangeArrowheads="1"/>
          </p:cNvSpPr>
          <p:nvPr/>
        </p:nvSpPr>
        <p:spPr bwMode="auto">
          <a:xfrm>
            <a:off x="4594225" y="2681288"/>
            <a:ext cx="333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 Forma kwadratowa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63" name="Object 21"/>
          <p:cNvGraphicFramePr>
            <a:graphicFrameLocks noChangeAspect="1"/>
          </p:cNvGraphicFramePr>
          <p:nvPr/>
        </p:nvGraphicFramePr>
        <p:xfrm>
          <a:off x="2471738" y="3349625"/>
          <a:ext cx="3498850" cy="842963"/>
        </p:xfrm>
        <a:graphic>
          <a:graphicData uri="http://schemas.openxmlformats.org/presentationml/2006/ole">
            <p:oleObj spid="_x0000_s15368" name="Równanie" r:id="rId4" imgW="1625600" imgH="393700" progId="Equation.3">
              <p:embed/>
            </p:oleObj>
          </a:graphicData>
        </a:graphic>
      </p:graphicFrame>
      <p:sp>
        <p:nvSpPr>
          <p:cNvPr id="15370" name="Rectangle 22"/>
          <p:cNvSpPr>
            <a:spLocks noChangeArrowheads="1"/>
          </p:cNvSpPr>
          <p:nvPr/>
        </p:nvSpPr>
        <p:spPr bwMode="auto">
          <a:xfrm>
            <a:off x="469900" y="4397375"/>
            <a:ext cx="415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0" indent="-952500"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gdzie: A - macierz symetryczna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Line 23"/>
          <p:cNvSpPr>
            <a:spLocks noChangeShapeType="1"/>
          </p:cNvSpPr>
          <p:nvPr/>
        </p:nvSpPr>
        <p:spPr bwMode="auto">
          <a:xfrm flipV="1">
            <a:off x="6075363" y="2147888"/>
            <a:ext cx="257175" cy="441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Line 24"/>
          <p:cNvSpPr>
            <a:spLocks noChangeShapeType="1"/>
          </p:cNvSpPr>
          <p:nvPr/>
        </p:nvSpPr>
        <p:spPr bwMode="auto">
          <a:xfrm flipH="1">
            <a:off x="5497513" y="3019425"/>
            <a:ext cx="334962" cy="5921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64" name="Object 26"/>
          <p:cNvGraphicFramePr>
            <a:graphicFrameLocks noChangeAspect="1"/>
          </p:cNvGraphicFramePr>
          <p:nvPr/>
        </p:nvGraphicFramePr>
        <p:xfrm>
          <a:off x="4524375" y="5453063"/>
          <a:ext cx="1590675" cy="474662"/>
        </p:xfrm>
        <a:graphic>
          <a:graphicData uri="http://schemas.openxmlformats.org/presentationml/2006/ole">
            <p:oleObj spid="_x0000_s15369" name="Równanie" r:id="rId5" imgW="761669" imgH="228501" progId="Equation.3">
              <p:embed/>
            </p:oleObj>
          </a:graphicData>
        </a:graphic>
      </p:graphicFrame>
      <p:graphicFrame>
        <p:nvGraphicFramePr>
          <p:cNvPr id="15365" name="Object 27"/>
          <p:cNvGraphicFramePr>
            <a:graphicFrameLocks noChangeAspect="1"/>
          </p:cNvGraphicFramePr>
          <p:nvPr/>
        </p:nvGraphicFramePr>
        <p:xfrm>
          <a:off x="2828925" y="5480050"/>
          <a:ext cx="1316038" cy="385763"/>
        </p:xfrm>
        <a:graphic>
          <a:graphicData uri="http://schemas.openxmlformats.org/presentationml/2006/ole">
            <p:oleObj spid="_x0000_s15370" name="Równanie" r:id="rId6" imgW="647700" imgH="190500" progId="Equation.3">
              <p:embed/>
            </p:oleObj>
          </a:graphicData>
        </a:graphic>
      </p:graphicFrame>
      <p:graphicFrame>
        <p:nvGraphicFramePr>
          <p:cNvPr id="15366" name="Object 28"/>
          <p:cNvGraphicFramePr>
            <a:graphicFrameLocks noChangeAspect="1"/>
          </p:cNvGraphicFramePr>
          <p:nvPr/>
        </p:nvGraphicFramePr>
        <p:xfrm>
          <a:off x="6570663" y="5254625"/>
          <a:ext cx="1460500" cy="865188"/>
        </p:xfrm>
        <a:graphic>
          <a:graphicData uri="http://schemas.openxmlformats.org/presentationml/2006/ole">
            <p:oleObj spid="_x0000_s15371" name="Równanie" r:id="rId7" imgW="660113" imgH="393529" progId="Equation.3">
              <p:embed/>
            </p:oleObj>
          </a:graphicData>
        </a:graphic>
      </p:graphicFrame>
      <p:sp>
        <p:nvSpPr>
          <p:cNvPr id="15373" name="Line 24"/>
          <p:cNvSpPr>
            <a:spLocks noChangeShapeType="1"/>
          </p:cNvSpPr>
          <p:nvPr/>
        </p:nvSpPr>
        <p:spPr bwMode="auto">
          <a:xfrm>
            <a:off x="1674813" y="4770438"/>
            <a:ext cx="1938337" cy="7048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898525" y="539750"/>
            <a:ext cx="731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Warunki konieczne i  wystarczające minimum metody najmniejszych kwadratów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14"/>
          <p:cNvSpPr>
            <a:spLocks noChangeArrowheads="1"/>
          </p:cNvSpPr>
          <p:nvPr/>
        </p:nvSpPr>
        <p:spPr bwMode="auto">
          <a:xfrm>
            <a:off x="417513" y="2338388"/>
            <a:ext cx="5018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Warunek konieczny pierwszego rzędu: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AutoShape 16"/>
          <p:cNvSpPr>
            <a:spLocks noChangeArrowheads="1"/>
          </p:cNvSpPr>
          <p:nvPr/>
        </p:nvSpPr>
        <p:spPr bwMode="auto">
          <a:xfrm>
            <a:off x="2185988" y="2832100"/>
            <a:ext cx="4587875" cy="769938"/>
          </a:xfrm>
          <a:prstGeom prst="roundRect">
            <a:avLst>
              <a:gd name="adj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6" name="Object 17"/>
          <p:cNvGraphicFramePr>
            <a:graphicFrameLocks noChangeAspect="1"/>
          </p:cNvGraphicFramePr>
          <p:nvPr/>
        </p:nvGraphicFramePr>
        <p:xfrm>
          <a:off x="2193925" y="2908300"/>
          <a:ext cx="4405313" cy="627063"/>
        </p:xfrm>
        <a:graphic>
          <a:graphicData uri="http://schemas.openxmlformats.org/presentationml/2006/ole">
            <p:oleObj spid="_x0000_s16391" name="Równanie" r:id="rId3" imgW="1663700" imgH="241300" progId="Equation.3">
              <p:embed/>
            </p:oleObj>
          </a:graphicData>
        </a:graphic>
      </p:graphicFrame>
      <p:graphicFrame>
        <p:nvGraphicFramePr>
          <p:cNvPr id="16387" name="Object 18"/>
          <p:cNvGraphicFramePr>
            <a:graphicFrameLocks noChangeAspect="1"/>
          </p:cNvGraphicFramePr>
          <p:nvPr/>
        </p:nvGraphicFramePr>
        <p:xfrm>
          <a:off x="776288" y="1316038"/>
          <a:ext cx="7550150" cy="881062"/>
        </p:xfrm>
        <a:graphic>
          <a:graphicData uri="http://schemas.openxmlformats.org/presentationml/2006/ole">
            <p:oleObj spid="_x0000_s16392" name="Równanie" r:id="rId4" imgW="2921000" imgH="342900" progId="Equation.3">
              <p:embed/>
            </p:oleObj>
          </a:graphicData>
        </a:graphic>
      </p:graphicFrame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428625" y="3811588"/>
            <a:ext cx="5018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Warunek konieczny drugiego rzędu: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AutoShape 21"/>
          <p:cNvSpPr>
            <a:spLocks noChangeArrowheads="1"/>
          </p:cNvSpPr>
          <p:nvPr/>
        </p:nvSpPr>
        <p:spPr bwMode="auto">
          <a:xfrm>
            <a:off x="2203450" y="5402263"/>
            <a:ext cx="4391025" cy="590550"/>
          </a:xfrm>
          <a:prstGeom prst="roundRect">
            <a:avLst>
              <a:gd name="adj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8" name="Object 22"/>
          <p:cNvGraphicFramePr>
            <a:graphicFrameLocks noChangeAspect="1"/>
          </p:cNvGraphicFramePr>
          <p:nvPr/>
        </p:nvGraphicFramePr>
        <p:xfrm>
          <a:off x="701675" y="4371975"/>
          <a:ext cx="5151438" cy="654050"/>
        </p:xfrm>
        <a:graphic>
          <a:graphicData uri="http://schemas.openxmlformats.org/presentationml/2006/ole">
            <p:oleObj spid="_x0000_s16393" name="Równanie" r:id="rId5" imgW="2184400" imgH="279400" progId="Equation.3">
              <p:embed/>
            </p:oleObj>
          </a:graphicData>
        </a:graphic>
      </p:graphicFrame>
      <p:sp>
        <p:nvSpPr>
          <p:cNvPr id="16396" name="Rectangle 23"/>
          <p:cNvSpPr>
            <a:spLocks noChangeArrowheads="1"/>
          </p:cNvSpPr>
          <p:nvPr/>
        </p:nvSpPr>
        <p:spPr bwMode="auto">
          <a:xfrm>
            <a:off x="5741988" y="4505325"/>
            <a:ext cx="193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dla dowolnych</a:t>
            </a:r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9" name="Object 24"/>
          <p:cNvGraphicFramePr>
            <a:graphicFrameLocks noChangeAspect="1"/>
          </p:cNvGraphicFramePr>
          <p:nvPr/>
        </p:nvGraphicFramePr>
        <p:xfrm>
          <a:off x="7554913" y="4481513"/>
          <a:ext cx="461962" cy="411162"/>
        </p:xfrm>
        <a:graphic>
          <a:graphicData uri="http://schemas.openxmlformats.org/presentationml/2006/ole">
            <p:oleObj spid="_x0000_s16394" name="Równanie" r:id="rId6" imgW="228600" imgH="190500" progId="Equation.3">
              <p:embed/>
            </p:oleObj>
          </a:graphicData>
        </a:graphic>
      </p:graphicFrame>
      <p:graphicFrame>
        <p:nvGraphicFramePr>
          <p:cNvPr id="16390" name="Object 25"/>
          <p:cNvGraphicFramePr>
            <a:graphicFrameLocks noChangeAspect="1"/>
          </p:cNvGraphicFramePr>
          <p:nvPr/>
        </p:nvGraphicFramePr>
        <p:xfrm>
          <a:off x="2324100" y="5484813"/>
          <a:ext cx="849313" cy="436562"/>
        </p:xfrm>
        <a:graphic>
          <a:graphicData uri="http://schemas.openxmlformats.org/presentationml/2006/ole">
            <p:oleObj spid="_x0000_s16395" name="Równanie" r:id="rId7" imgW="342603" imgH="177646" progId="Equation.3">
              <p:embed/>
            </p:oleObj>
          </a:graphicData>
        </a:graphic>
      </p:graphicFrame>
      <p:sp>
        <p:nvSpPr>
          <p:cNvPr id="16397" name="Rectangle 26"/>
          <p:cNvSpPr>
            <a:spLocks noChangeArrowheads="1"/>
          </p:cNvSpPr>
          <p:nvPr/>
        </p:nvSpPr>
        <p:spPr bwMode="auto">
          <a:xfrm>
            <a:off x="3471863" y="5554663"/>
            <a:ext cx="297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dodatnio półokreślona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27"/>
          <p:cNvSpPr>
            <a:spLocks noChangeArrowheads="1"/>
          </p:cNvSpPr>
          <p:nvPr/>
        </p:nvSpPr>
        <p:spPr bwMode="auto">
          <a:xfrm>
            <a:off x="8081963" y="2952750"/>
            <a:ext cx="58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9" name="Rectangle 28"/>
          <p:cNvSpPr>
            <a:spLocks noChangeArrowheads="1"/>
          </p:cNvSpPr>
          <p:nvPr/>
        </p:nvSpPr>
        <p:spPr bwMode="auto">
          <a:xfrm>
            <a:off x="8108950" y="5503863"/>
            <a:ext cx="58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603250" y="581025"/>
            <a:ext cx="537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Warunek wystarczający drugiego rzędu: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AutoShape 11"/>
          <p:cNvSpPr>
            <a:spLocks noChangeArrowheads="1"/>
          </p:cNvSpPr>
          <p:nvPr/>
        </p:nvSpPr>
        <p:spPr bwMode="auto">
          <a:xfrm>
            <a:off x="1668463" y="1135063"/>
            <a:ext cx="4391025" cy="590550"/>
          </a:xfrm>
          <a:prstGeom prst="roundRect">
            <a:avLst>
              <a:gd name="adj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12"/>
          <p:cNvGraphicFramePr>
            <a:graphicFrameLocks noChangeAspect="1"/>
          </p:cNvGraphicFramePr>
          <p:nvPr/>
        </p:nvGraphicFramePr>
        <p:xfrm>
          <a:off x="1789113" y="1203325"/>
          <a:ext cx="849312" cy="436563"/>
        </p:xfrm>
        <a:graphic>
          <a:graphicData uri="http://schemas.openxmlformats.org/presentationml/2006/ole">
            <p:oleObj spid="_x0000_s17411" name="Równanie" r:id="rId3" imgW="342603" imgH="177646" progId="Equation.3">
              <p:embed/>
            </p:oleObj>
          </a:graphicData>
        </a:graphic>
      </p:graphicFrame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2936875" y="1231900"/>
            <a:ext cx="2976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dodatnio określona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14"/>
          <p:cNvSpPr>
            <a:spLocks noChangeArrowheads="1"/>
          </p:cNvSpPr>
          <p:nvPr/>
        </p:nvSpPr>
        <p:spPr bwMode="auto">
          <a:xfrm>
            <a:off x="409575" y="2257425"/>
            <a:ext cx="1331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Fakty: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Text Box 15"/>
          <p:cNvSpPr txBox="1">
            <a:spLocks noChangeArrowheads="1"/>
          </p:cNvSpPr>
          <p:nvPr/>
        </p:nvSpPr>
        <p:spPr bwMode="auto">
          <a:xfrm>
            <a:off x="395288" y="2798763"/>
            <a:ext cx="8474075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spcBef>
                <a:spcPct val="50000"/>
              </a:spcBef>
            </a:pPr>
            <a:r>
              <a:rPr lang="pl-PL" sz="17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</a:t>
            </a:r>
            <a:r>
              <a:rPr lang="pl-PL" sz="17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Macierz H</a:t>
            </a:r>
            <a:r>
              <a:rPr lang="pl-PL" sz="1700" baseline="30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17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 jest zawsze dodatnio </a:t>
            </a:r>
            <a:r>
              <a:rPr lang="pl-PL" sz="17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półokreślona</a:t>
            </a:r>
            <a:r>
              <a:rPr lang="pl-PL" sz="17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(jako macierz symetryczna)</a:t>
            </a:r>
          </a:p>
          <a:p>
            <a:pPr marL="177800" indent="-177800" algn="just">
              <a:spcBef>
                <a:spcPct val="50000"/>
              </a:spcBef>
            </a:pPr>
            <a:r>
              <a:rPr lang="pl-PL" sz="1700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</a:t>
            </a:r>
            <a:r>
              <a:rPr lang="pl-PL" sz="17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Macierz H</a:t>
            </a:r>
            <a:r>
              <a:rPr lang="pl-PL" sz="1700" baseline="30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17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 jest dodatnio określona, jeżeli macierz H ma najwyższy rząd równy n</a:t>
            </a:r>
          </a:p>
        </p:txBody>
      </p:sp>
      <p:sp>
        <p:nvSpPr>
          <p:cNvPr id="17416" name="Rectangle 16"/>
          <p:cNvSpPr>
            <a:spLocks noChangeArrowheads="1"/>
          </p:cNvSpPr>
          <p:nvPr/>
        </p:nvSpPr>
        <p:spPr bwMode="auto">
          <a:xfrm>
            <a:off x="8242300" y="1236663"/>
            <a:ext cx="58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24"/>
          <p:cNvSpPr>
            <a:spLocks noChangeArrowheads="1"/>
          </p:cNvSpPr>
          <p:nvPr/>
        </p:nvSpPr>
        <p:spPr bwMode="auto">
          <a:xfrm>
            <a:off x="2538413" y="4675188"/>
            <a:ext cx="3729037" cy="931862"/>
          </a:xfrm>
          <a:prstGeom prst="roundRect">
            <a:avLst>
              <a:gd name="adj" fmla="val 16667"/>
            </a:avLst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AutoShape 21"/>
          <p:cNvSpPr>
            <a:spLocks noChangeArrowheads="1"/>
          </p:cNvSpPr>
          <p:nvPr/>
        </p:nvSpPr>
        <p:spPr bwMode="auto">
          <a:xfrm>
            <a:off x="2746375" y="2481263"/>
            <a:ext cx="3209925" cy="617537"/>
          </a:xfrm>
          <a:prstGeom prst="roundRect">
            <a:avLst>
              <a:gd name="adj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728663" y="746125"/>
            <a:ext cx="782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Obliczanie wartości estymowanych nieznanych parametrów – układ równań normalnych wynikający z warunku koniecznego pierwszego rzędu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766763" y="1933575"/>
            <a:ext cx="358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Układ równań normalnych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4" name="Object 17"/>
          <p:cNvGraphicFramePr>
            <a:graphicFrameLocks noChangeAspect="1"/>
          </p:cNvGraphicFramePr>
          <p:nvPr/>
        </p:nvGraphicFramePr>
        <p:xfrm>
          <a:off x="2849563" y="2398713"/>
          <a:ext cx="2938462" cy="752475"/>
        </p:xfrm>
        <a:graphic>
          <a:graphicData uri="http://schemas.openxmlformats.org/presentationml/2006/ole">
            <p:oleObj spid="_x0000_s18436" name="Równanie" r:id="rId3" imgW="825142" imgH="215806" progId="Equation.3">
              <p:embed/>
            </p:oleObj>
          </a:graphicData>
        </a:graphic>
      </p:graphicFrame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642938" y="3421063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Jeżeli macierz H</a:t>
            </a:r>
            <a:r>
              <a:rPr lang="pl-PL" baseline="30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 jest</a:t>
            </a:r>
            <a:r>
              <a:rPr lang="pl-PL" baseline="30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nieosobliwa - posiada macierz odwrotną - otrzymujemy </a:t>
            </a:r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jawne rozwiązanie optymalnej estymaty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5" name="Object 19"/>
          <p:cNvGraphicFramePr>
            <a:graphicFrameLocks noChangeAspect="1"/>
          </p:cNvGraphicFramePr>
          <p:nvPr/>
        </p:nvGraphicFramePr>
        <p:xfrm>
          <a:off x="2662238" y="4710113"/>
          <a:ext cx="3486150" cy="809625"/>
        </p:xfrm>
        <a:graphic>
          <a:graphicData uri="http://schemas.openxmlformats.org/presentationml/2006/ole">
            <p:oleObj spid="_x0000_s18437" name="Równanie" r:id="rId4" imgW="1016000" imgH="241300" progId="Equation.3">
              <p:embed/>
            </p:oleObj>
          </a:graphicData>
        </a:graphic>
      </p:graphicFrame>
      <p:sp>
        <p:nvSpPr>
          <p:cNvPr id="18441" name="Rectangle 25"/>
          <p:cNvSpPr>
            <a:spLocks noChangeArrowheads="1"/>
          </p:cNvSpPr>
          <p:nvPr/>
        </p:nvSpPr>
        <p:spPr bwMode="auto">
          <a:xfrm>
            <a:off x="8269288" y="4935538"/>
            <a:ext cx="58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(5)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26"/>
          <p:cNvSpPr>
            <a:spLocks noChangeArrowheads="1"/>
          </p:cNvSpPr>
          <p:nvPr/>
        </p:nvSpPr>
        <p:spPr bwMode="auto">
          <a:xfrm>
            <a:off x="8212138" y="2544763"/>
            <a:ext cx="58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(4)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5"/>
          <p:cNvSpPr>
            <a:spLocks noChangeArrowheads="1"/>
          </p:cNvSpPr>
          <p:nvPr/>
        </p:nvSpPr>
        <p:spPr bwMode="auto">
          <a:xfrm>
            <a:off x="820738" y="1643063"/>
            <a:ext cx="78295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Jawne rozwiązanie optymalnej estymaty wymaga nieosobliwości macierzy H</a:t>
            </a:r>
            <a:r>
              <a:rPr lang="pl-PL" baseline="30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</a:t>
            </a:r>
          </a:p>
          <a:p>
            <a:pPr marL="273050" indent="-273050" algn="just"/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macierz H</a:t>
            </a:r>
            <a:r>
              <a:rPr lang="pl-PL" baseline="30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 jest nieosobliwa jeżeli rząd macierzy H wynosi n, czyli liczba liniowo niezależnych równań obserwacji jest większa lub co najmniej równa liczbie poszukiwanych estymat x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26"/>
          <p:cNvSpPr>
            <a:spLocks noChangeArrowheads="1"/>
          </p:cNvSpPr>
          <p:nvPr/>
        </p:nvSpPr>
        <p:spPr bwMode="auto">
          <a:xfrm>
            <a:off x="723900" y="4508500"/>
            <a:ext cx="7829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/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Stąd 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warunek (bez dowodu): </a:t>
            </a:r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73050" indent="-273050" algn="just"/>
            <a:endParaRPr lang="pl-PL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273050" indent="-273050" algn="just"/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zbiór funkcji bazowych powinien być liniowo niezależny</a:t>
            </a:r>
            <a:endParaRPr lang="en-GB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27"/>
          <p:cNvSpPr>
            <a:spLocks noChangeArrowheads="1"/>
          </p:cNvSpPr>
          <p:nvPr/>
        </p:nvSpPr>
        <p:spPr bwMode="auto">
          <a:xfrm>
            <a:off x="793750" y="866775"/>
            <a:ext cx="1331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Fakty: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55650" y="568473"/>
            <a:ext cx="814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3513" indent="-1433513"/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Przykład </a:t>
            </a: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1: </a:t>
            </a: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(estymacja parametrów prostego układu dynamicznego)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58" name="Object 8"/>
          <p:cNvGraphicFramePr>
            <a:graphicFrameLocks noChangeAspect="1"/>
          </p:cNvGraphicFramePr>
          <p:nvPr/>
        </p:nvGraphicFramePr>
        <p:xfrm>
          <a:off x="1844675" y="1592411"/>
          <a:ext cx="1397000" cy="377825"/>
        </p:xfrm>
        <a:graphic>
          <a:graphicData uri="http://schemas.openxmlformats.org/presentationml/2006/ole">
            <p:oleObj spid="_x0000_s19463" name="Równanie" r:id="rId3" imgW="609336" imgH="165028" progId="Equation.3">
              <p:embed/>
            </p:oleObj>
          </a:graphicData>
        </a:graphic>
      </p:graphicFrame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750888" y="1303486"/>
            <a:ext cx="123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3513" indent="-1433513"/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n-GB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881063" y="2228998"/>
            <a:ext cx="805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Dyskretna reprezentacja systemu z przedziałem dyskretyzacji </a:t>
            </a:r>
            <a:r>
              <a:rPr lang="el-GR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l-GR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59" name="Object 11"/>
          <p:cNvGraphicFramePr>
            <a:graphicFrameLocks noChangeAspect="1"/>
          </p:cNvGraphicFramePr>
          <p:nvPr/>
        </p:nvGraphicFramePr>
        <p:xfrm>
          <a:off x="2760663" y="2854473"/>
          <a:ext cx="3386137" cy="449263"/>
        </p:xfrm>
        <a:graphic>
          <a:graphicData uri="http://schemas.openxmlformats.org/presentationml/2006/ole">
            <p:oleObj spid="_x0000_s19464" name="Równanie" r:id="rId4" imgW="1624895" imgH="215806" progId="Equation.3">
              <p:embed/>
            </p:oleObj>
          </a:graphicData>
        </a:graphic>
      </p:graphicFrame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827088" y="3400573"/>
            <a:ext cx="1085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3513" indent="-1433513"/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gdzie:</a:t>
            </a:r>
            <a:endParaRPr lang="en-GB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60" name="Object 13"/>
          <p:cNvGraphicFramePr>
            <a:graphicFrameLocks noChangeAspect="1"/>
          </p:cNvGraphicFramePr>
          <p:nvPr/>
        </p:nvGraphicFramePr>
        <p:xfrm>
          <a:off x="1927225" y="3611711"/>
          <a:ext cx="3019425" cy="1484312"/>
        </p:xfrm>
        <a:graphic>
          <a:graphicData uri="http://schemas.openxmlformats.org/presentationml/2006/ole">
            <p:oleObj spid="_x0000_s19465" name="Równanie" r:id="rId5" imgW="1600200" imgH="787400" progId="Equation.3">
              <p:embed/>
            </p:oleObj>
          </a:graphicData>
        </a:graphic>
      </p:graphicFrame>
      <p:grpSp>
        <p:nvGrpSpPr>
          <p:cNvPr id="19467" name="Group 18"/>
          <p:cNvGrpSpPr>
            <a:grpSpLocks/>
          </p:cNvGrpSpPr>
          <p:nvPr/>
        </p:nvGrpSpPr>
        <p:grpSpPr bwMode="auto">
          <a:xfrm>
            <a:off x="684213" y="5091261"/>
            <a:ext cx="7580312" cy="1362075"/>
            <a:chOff x="506" y="3189"/>
            <a:chExt cx="4474" cy="858"/>
          </a:xfrm>
        </p:grpSpPr>
        <p:sp>
          <p:nvSpPr>
            <p:cNvPr id="19468" name="Rectangle 14"/>
            <p:cNvSpPr>
              <a:spLocks noChangeArrowheads="1"/>
            </p:cNvSpPr>
            <p:nvPr/>
          </p:nvSpPr>
          <p:spPr bwMode="auto">
            <a:xfrm>
              <a:off x="506" y="3189"/>
              <a:ext cx="447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Zadanie: określić wartości stałych A</a:t>
              </a:r>
              <a:r>
                <a:rPr lang="pl-PL" baseline="-25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pl-PL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oraz B</a:t>
              </a:r>
              <a:r>
                <a:rPr lang="pl-PL" baseline="-25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pl-PL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wykorzystując zbiór pomiarów dyskretnych </a:t>
              </a:r>
              <a:endParaRPr lang="en-GB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461" name="Object 15"/>
            <p:cNvGraphicFramePr>
              <a:graphicFrameLocks noChangeAspect="1"/>
            </p:cNvGraphicFramePr>
            <p:nvPr/>
          </p:nvGraphicFramePr>
          <p:xfrm>
            <a:off x="2015" y="3370"/>
            <a:ext cx="216" cy="249"/>
          </p:xfrm>
          <a:graphic>
            <a:graphicData uri="http://schemas.openxmlformats.org/presentationml/2006/ole">
              <p:oleObj spid="_x0000_s19466" name="Równanie" r:id="rId6" imgW="164957" imgH="190335" progId="Equation.3">
                <p:embed/>
              </p:oleObj>
            </a:graphicData>
          </a:graphic>
        </p:graphicFrame>
        <p:sp>
          <p:nvSpPr>
            <p:cNvPr id="19469" name="Rectangle 16"/>
            <p:cNvSpPr>
              <a:spLocks noChangeArrowheads="1"/>
            </p:cNvSpPr>
            <p:nvPr/>
          </p:nvSpPr>
          <p:spPr bwMode="auto">
            <a:xfrm>
              <a:off x="538" y="3770"/>
              <a:ext cx="4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433513" indent="-1433513"/>
              <a:r>
                <a:rPr lang="pl-PL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oraz</a:t>
              </a:r>
              <a:endParaRPr lang="en-GB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462" name="Object 17"/>
            <p:cNvGraphicFramePr>
              <a:graphicFrameLocks noChangeAspect="1"/>
            </p:cNvGraphicFramePr>
            <p:nvPr/>
          </p:nvGraphicFramePr>
          <p:xfrm>
            <a:off x="952" y="3756"/>
            <a:ext cx="226" cy="291"/>
          </p:xfrm>
          <a:graphic>
            <a:graphicData uri="http://schemas.openxmlformats.org/presentationml/2006/ole">
              <p:oleObj spid="_x0000_s19467" name="Równanie" r:id="rId7" imgW="177646" imgH="228402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4"/>
          <p:cNvSpPr>
            <a:spLocks noChangeArrowheads="1"/>
          </p:cNvSpPr>
          <p:nvPr/>
        </p:nvSpPr>
        <p:spPr bwMode="auto">
          <a:xfrm>
            <a:off x="742950" y="731936"/>
            <a:ext cx="7788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Jak została zaproponowana reprezentacja dyskretna systemu</a:t>
            </a:r>
            <a:endParaRPr lang="en-GB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15"/>
          <p:cNvSpPr>
            <a:spLocks noChangeArrowheads="1"/>
          </p:cNvSpPr>
          <p:nvPr/>
        </p:nvSpPr>
        <p:spPr bwMode="auto">
          <a:xfrm>
            <a:off x="287338" y="1666974"/>
            <a:ext cx="8416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Poszukujemy odpowiedzi systemu na dowolne wymuszenie w przedziale czasu [t</a:t>
            </a:r>
            <a:r>
              <a:rPr lang="pl-PL" sz="1600" baseline="-25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t)</a:t>
            </a:r>
            <a:endParaRPr lang="en-GB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2" name="Object 16"/>
          <p:cNvGraphicFramePr>
            <a:graphicFrameLocks noChangeAspect="1"/>
          </p:cNvGraphicFramePr>
          <p:nvPr/>
        </p:nvGraphicFramePr>
        <p:xfrm>
          <a:off x="561975" y="2635349"/>
          <a:ext cx="2346325" cy="965200"/>
        </p:xfrm>
        <a:graphic>
          <a:graphicData uri="http://schemas.openxmlformats.org/presentationml/2006/ole">
            <p:oleObj spid="_x0000_s20484" name="Równanie" r:id="rId3" imgW="1295400" imgH="533400" progId="Equation.3">
              <p:embed/>
            </p:oleObj>
          </a:graphicData>
        </a:graphic>
      </p:graphicFrame>
      <p:grpSp>
        <p:nvGrpSpPr>
          <p:cNvPr id="20486" name="Group 25"/>
          <p:cNvGrpSpPr>
            <a:grpSpLocks/>
          </p:cNvGrpSpPr>
          <p:nvPr/>
        </p:nvGrpSpPr>
        <p:grpSpPr bwMode="auto">
          <a:xfrm>
            <a:off x="3554413" y="2613124"/>
            <a:ext cx="3446462" cy="514350"/>
            <a:chOff x="2239" y="1423"/>
            <a:chExt cx="2171" cy="324"/>
          </a:xfrm>
        </p:grpSpPr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2903" y="1534"/>
              <a:ext cx="851" cy="2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Obiekt</a:t>
              </a:r>
            </a:p>
          </p:txBody>
        </p:sp>
        <p:sp>
          <p:nvSpPr>
            <p:cNvPr id="20489" name="Line 18"/>
            <p:cNvSpPr>
              <a:spLocks noChangeShapeType="1"/>
            </p:cNvSpPr>
            <p:nvPr/>
          </p:nvSpPr>
          <p:spPr bwMode="auto">
            <a:xfrm>
              <a:off x="2239" y="164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0" name="Line 19"/>
            <p:cNvSpPr>
              <a:spLocks noChangeShapeType="1"/>
            </p:cNvSpPr>
            <p:nvPr/>
          </p:nvSpPr>
          <p:spPr bwMode="auto">
            <a:xfrm>
              <a:off x="3755" y="1653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1" name="Text Box 20"/>
            <p:cNvSpPr txBox="1">
              <a:spLocks noChangeArrowheads="1"/>
            </p:cNvSpPr>
            <p:nvPr/>
          </p:nvSpPr>
          <p:spPr bwMode="auto">
            <a:xfrm>
              <a:off x="2342" y="1423"/>
              <a:ext cx="40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u(t)</a:t>
              </a:r>
            </a:p>
          </p:txBody>
        </p:sp>
        <p:sp>
          <p:nvSpPr>
            <p:cNvPr id="20492" name="Text Box 21"/>
            <p:cNvSpPr txBox="1">
              <a:spLocks noChangeArrowheads="1"/>
            </p:cNvSpPr>
            <p:nvPr/>
          </p:nvSpPr>
          <p:spPr bwMode="auto">
            <a:xfrm>
              <a:off x="3864" y="1426"/>
              <a:ext cx="40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x(t)</a:t>
              </a:r>
            </a:p>
          </p:txBody>
        </p:sp>
      </p:grpSp>
      <p:sp>
        <p:nvSpPr>
          <p:cNvPr id="20487" name="Text Box 22"/>
          <p:cNvSpPr txBox="1">
            <a:spLocks noChangeArrowheads="1"/>
          </p:cNvSpPr>
          <p:nvPr/>
        </p:nvSpPr>
        <p:spPr bwMode="auto">
          <a:xfrm>
            <a:off x="309563" y="3897411"/>
            <a:ext cx="8466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Dla dowolnego wejścia u(t) określonego w przedziale [t</a:t>
            </a:r>
            <a:r>
              <a:rPr lang="pl-PL" sz="1600" baseline="-25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,t] odpowiedź systemu</a:t>
            </a:r>
          </a:p>
        </p:txBody>
      </p:sp>
      <p:graphicFrame>
        <p:nvGraphicFramePr>
          <p:cNvPr id="20483" name="Object 23"/>
          <p:cNvGraphicFramePr>
            <a:graphicFrameLocks noChangeAspect="1"/>
          </p:cNvGraphicFramePr>
          <p:nvPr/>
        </p:nvGraphicFramePr>
        <p:xfrm>
          <a:off x="957263" y="4497486"/>
          <a:ext cx="7159625" cy="947738"/>
        </p:xfrm>
        <a:graphic>
          <a:graphicData uri="http://schemas.openxmlformats.org/presentationml/2006/ole">
            <p:oleObj spid="_x0000_s20485" name="Równanie" r:id="rId4" imgW="37338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26"/>
          <p:cNvSpPr txBox="1">
            <a:spLocks noChangeArrowheads="1"/>
          </p:cNvSpPr>
          <p:nvPr/>
        </p:nvSpPr>
        <p:spPr bwMode="auto">
          <a:xfrm>
            <a:off x="327025" y="495300"/>
            <a:ext cx="8466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Przyjmując przedział dyskretyzacji T</a:t>
            </a:r>
            <a:r>
              <a:rPr lang="pl-PL" sz="1600" baseline="-25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możemy policzyć</a:t>
            </a:r>
          </a:p>
        </p:txBody>
      </p:sp>
      <p:graphicFrame>
        <p:nvGraphicFramePr>
          <p:cNvPr id="21506" name="Object 23"/>
          <p:cNvGraphicFramePr>
            <a:graphicFrameLocks noChangeAspect="1"/>
          </p:cNvGraphicFramePr>
          <p:nvPr/>
        </p:nvGraphicFramePr>
        <p:xfrm>
          <a:off x="1109663" y="985838"/>
          <a:ext cx="4486275" cy="900112"/>
        </p:xfrm>
        <a:graphic>
          <a:graphicData uri="http://schemas.openxmlformats.org/presentationml/2006/ole">
            <p:oleObj spid="_x0000_s21512" name="Równanie" r:id="rId3" imgW="2463800" imgH="495300" progId="Equation.3">
              <p:embed/>
            </p:oleObj>
          </a:graphicData>
        </a:graphic>
      </p:graphicFrame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1039813" y="1863725"/>
          <a:ext cx="5870575" cy="922338"/>
        </p:xfrm>
        <a:graphic>
          <a:graphicData uri="http://schemas.openxmlformats.org/presentationml/2006/ole">
            <p:oleObj spid="_x0000_s21513" name="Równanie" r:id="rId4" imgW="3149600" imgH="495300" progId="Equation.3">
              <p:embed/>
            </p:oleObj>
          </a:graphicData>
        </a:graphic>
      </p:graphicFrame>
      <p:grpSp>
        <p:nvGrpSpPr>
          <p:cNvPr id="21513" name="Group 10"/>
          <p:cNvGrpSpPr>
            <a:grpSpLocks/>
          </p:cNvGrpSpPr>
          <p:nvPr/>
        </p:nvGrpSpPr>
        <p:grpSpPr bwMode="auto">
          <a:xfrm>
            <a:off x="333375" y="2798763"/>
            <a:ext cx="8277225" cy="436562"/>
            <a:chOff x="210" y="1763"/>
            <a:chExt cx="5214" cy="275"/>
          </a:xfrm>
        </p:grpSpPr>
        <p:sp>
          <p:nvSpPr>
            <p:cNvPr id="21515" name="Text Box 26"/>
            <p:cNvSpPr txBox="1">
              <a:spLocks noChangeArrowheads="1"/>
            </p:cNvSpPr>
            <p:nvPr/>
          </p:nvSpPr>
          <p:spPr bwMode="auto">
            <a:xfrm>
              <a:off x="210" y="1808"/>
              <a:ext cx="28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Przemnażamy pierwszą zależność przez </a:t>
              </a:r>
            </a:p>
          </p:txBody>
        </p:sp>
        <p:graphicFrame>
          <p:nvGraphicFramePr>
            <p:cNvPr id="21508" name="Object 8"/>
            <p:cNvGraphicFramePr>
              <a:graphicFrameLocks noChangeAspect="1"/>
            </p:cNvGraphicFramePr>
            <p:nvPr/>
          </p:nvGraphicFramePr>
          <p:xfrm>
            <a:off x="2964" y="1763"/>
            <a:ext cx="353" cy="275"/>
          </p:xfrm>
          <a:graphic>
            <a:graphicData uri="http://schemas.openxmlformats.org/presentationml/2006/ole">
              <p:oleObj spid="_x0000_s21514" name="Równanie" r:id="rId5" imgW="291973" imgH="228501" progId="Equation.3">
                <p:embed/>
              </p:oleObj>
            </a:graphicData>
          </a:graphic>
        </p:graphicFrame>
        <p:sp>
          <p:nvSpPr>
            <p:cNvPr id="21516" name="Text Box 26"/>
            <p:cNvSpPr txBox="1">
              <a:spLocks noChangeArrowheads="1"/>
            </p:cNvSpPr>
            <p:nvPr/>
          </p:nvSpPr>
          <p:spPr bwMode="auto">
            <a:xfrm>
              <a:off x="3303" y="1802"/>
              <a:ext cx="212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 odejmujemy od drugiej</a:t>
              </a:r>
            </a:p>
          </p:txBody>
        </p:sp>
      </p:grpSp>
      <p:graphicFrame>
        <p:nvGraphicFramePr>
          <p:cNvPr id="21509" name="Object 11"/>
          <p:cNvGraphicFramePr>
            <a:graphicFrameLocks noChangeAspect="1"/>
          </p:cNvGraphicFramePr>
          <p:nvPr/>
        </p:nvGraphicFramePr>
        <p:xfrm>
          <a:off x="1173163" y="3333750"/>
          <a:ext cx="5745162" cy="947738"/>
        </p:xfrm>
        <a:graphic>
          <a:graphicData uri="http://schemas.openxmlformats.org/presentationml/2006/ole">
            <p:oleObj spid="_x0000_s21515" name="Równanie" r:id="rId6" imgW="2997200" imgH="495300" progId="Equation.3">
              <p:embed/>
            </p:oleObj>
          </a:graphicData>
        </a:graphic>
      </p:graphicFrame>
      <p:graphicFrame>
        <p:nvGraphicFramePr>
          <p:cNvPr id="21510" name="Object 12"/>
          <p:cNvGraphicFramePr>
            <a:graphicFrameLocks noChangeAspect="1"/>
          </p:cNvGraphicFramePr>
          <p:nvPr/>
        </p:nvGraphicFramePr>
        <p:xfrm>
          <a:off x="1185863" y="4294188"/>
          <a:ext cx="5564187" cy="922337"/>
        </p:xfrm>
        <a:graphic>
          <a:graphicData uri="http://schemas.openxmlformats.org/presentationml/2006/ole">
            <p:oleObj spid="_x0000_s21516" name="Równanie" r:id="rId7" imgW="2984500" imgH="495300" progId="Equation.3">
              <p:embed/>
            </p:oleObj>
          </a:graphicData>
        </a:graphic>
      </p:graphicFrame>
      <p:sp>
        <p:nvSpPr>
          <p:cNvPr id="21514" name="Text Box 26"/>
          <p:cNvSpPr txBox="1">
            <a:spLocks noChangeArrowheads="1"/>
          </p:cNvSpPr>
          <p:nvPr/>
        </p:nvSpPr>
        <p:spPr bwMode="auto">
          <a:xfrm>
            <a:off x="401638" y="5229200"/>
            <a:ext cx="5195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Ostatnia zależność po uporządkowaniu</a:t>
            </a:r>
          </a:p>
        </p:txBody>
      </p:sp>
      <p:graphicFrame>
        <p:nvGraphicFramePr>
          <p:cNvPr id="21511" name="Object 14"/>
          <p:cNvGraphicFramePr>
            <a:graphicFrameLocks noChangeAspect="1"/>
          </p:cNvGraphicFramePr>
          <p:nvPr/>
        </p:nvGraphicFramePr>
        <p:xfrm>
          <a:off x="1603375" y="5551462"/>
          <a:ext cx="5399088" cy="922338"/>
        </p:xfrm>
        <a:graphic>
          <a:graphicData uri="http://schemas.openxmlformats.org/presentationml/2006/ole">
            <p:oleObj spid="_x0000_s21517" name="Równanie" r:id="rId8" imgW="28956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26"/>
          <p:cNvSpPr txBox="1">
            <a:spLocks noChangeArrowheads="1"/>
          </p:cNvSpPr>
          <p:nvPr/>
        </p:nvSpPr>
        <p:spPr bwMode="auto">
          <a:xfrm>
            <a:off x="317500" y="542925"/>
            <a:ext cx="5195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Zmieniamy zmienną całkowania</a:t>
            </a:r>
          </a:p>
        </p:txBody>
      </p:sp>
      <p:graphicFrame>
        <p:nvGraphicFramePr>
          <p:cNvPr id="22530" name="Object 23"/>
          <p:cNvGraphicFramePr>
            <a:graphicFrameLocks noChangeAspect="1"/>
          </p:cNvGraphicFramePr>
          <p:nvPr/>
        </p:nvGraphicFramePr>
        <p:xfrm>
          <a:off x="3302000" y="1028700"/>
          <a:ext cx="1751013" cy="425450"/>
        </p:xfrm>
        <a:graphic>
          <a:graphicData uri="http://schemas.openxmlformats.org/presentationml/2006/ole">
            <p:oleObj spid="_x0000_s22533" name="Równanie" r:id="rId3" imgW="939800" imgH="228600" progId="Equation.3">
              <p:embed/>
            </p:oleObj>
          </a:graphicData>
        </a:graphic>
      </p:graphicFrame>
      <p:sp>
        <p:nvSpPr>
          <p:cNvPr id="22534" name="Text Box 26"/>
          <p:cNvSpPr txBox="1">
            <a:spLocks noChangeArrowheads="1"/>
          </p:cNvSpPr>
          <p:nvPr/>
        </p:nvSpPr>
        <p:spPr bwMode="auto">
          <a:xfrm>
            <a:off x="268288" y="1477963"/>
            <a:ext cx="5195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Otrzymujemy</a:t>
            </a:r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2105025" y="1817688"/>
          <a:ext cx="4286250" cy="898525"/>
        </p:xfrm>
        <a:graphic>
          <a:graphicData uri="http://schemas.openxmlformats.org/presentationml/2006/ole">
            <p:oleObj spid="_x0000_s22534" name="Równanie" r:id="rId4" imgW="2298700" imgH="482600" progId="Equation.3">
              <p:embed/>
            </p:oleObj>
          </a:graphicData>
        </a:graphic>
      </p:graphicFrame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315913" y="2732088"/>
            <a:ext cx="8243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Przyjmując stałość wejścia w przedziale próbkowania</a:t>
            </a: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3392488" y="3306763"/>
            <a:ext cx="463550" cy="723900"/>
          </a:xfrm>
          <a:prstGeom prst="ellipse">
            <a:avLst/>
          </a:prstGeom>
          <a:solidFill>
            <a:srgbClr val="CCFFFF">
              <a:alpha val="39999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Oval 18"/>
          <p:cNvSpPr>
            <a:spLocks noChangeArrowheads="1"/>
          </p:cNvSpPr>
          <p:nvPr/>
        </p:nvSpPr>
        <p:spPr bwMode="auto">
          <a:xfrm>
            <a:off x="4697413" y="3073400"/>
            <a:ext cx="1014412" cy="1201738"/>
          </a:xfrm>
          <a:prstGeom prst="ellipse">
            <a:avLst/>
          </a:prstGeom>
          <a:solidFill>
            <a:srgbClr val="CCFFFF">
              <a:alpha val="39999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2" name="Object 7"/>
          <p:cNvGraphicFramePr>
            <a:graphicFrameLocks noChangeAspect="1"/>
          </p:cNvGraphicFramePr>
          <p:nvPr/>
        </p:nvGraphicFramePr>
        <p:xfrm>
          <a:off x="1936750" y="3238500"/>
          <a:ext cx="4665663" cy="898525"/>
        </p:xfrm>
        <a:graphic>
          <a:graphicData uri="http://schemas.openxmlformats.org/presentationml/2006/ole">
            <p:oleObj spid="_x0000_s22535" name="Równanie" r:id="rId5" imgW="2501900" imgH="482600" progId="Equation.3">
              <p:embed/>
            </p:oleObj>
          </a:graphicData>
        </a:graphic>
      </p:graphicFrame>
      <p:sp>
        <p:nvSpPr>
          <p:cNvPr id="22538" name="Text Box 19"/>
          <p:cNvSpPr txBox="1">
            <a:spLocks noChangeArrowheads="1"/>
          </p:cNvSpPr>
          <p:nvPr/>
        </p:nvSpPr>
        <p:spPr bwMode="auto">
          <a:xfrm>
            <a:off x="3279775" y="4173538"/>
            <a:ext cx="709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1600" baseline="-25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l-GR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Text Box 20"/>
          <p:cNvSpPr txBox="1">
            <a:spLocks noChangeArrowheads="1"/>
          </p:cNvSpPr>
          <p:nvPr/>
        </p:nvSpPr>
        <p:spPr bwMode="auto">
          <a:xfrm>
            <a:off x="4905375" y="4343400"/>
            <a:ext cx="709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l-PL" sz="1600" baseline="-25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l-GR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ole tekstowe 2"/>
          <p:cNvSpPr txBox="1">
            <a:spLocks noChangeArrowheads="1"/>
          </p:cNvSpPr>
          <p:nvPr/>
        </p:nvSpPr>
        <p:spPr bwMode="auto">
          <a:xfrm>
            <a:off x="785813" y="959911"/>
            <a:ext cx="757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Przebieg i problemy procesu identyfikacji systemu dynamicznego</a:t>
            </a:r>
          </a:p>
        </p:txBody>
      </p:sp>
      <p:grpSp>
        <p:nvGrpSpPr>
          <p:cNvPr id="50179" name="Grupa 3"/>
          <p:cNvGrpSpPr>
            <a:grpSpLocks/>
          </p:cNvGrpSpPr>
          <p:nvPr/>
        </p:nvGrpSpPr>
        <p:grpSpPr bwMode="auto">
          <a:xfrm>
            <a:off x="2571750" y="1602848"/>
            <a:ext cx="3762375" cy="2343150"/>
            <a:chOff x="2690813" y="2257425"/>
            <a:chExt cx="3762375" cy="2343150"/>
          </a:xfrm>
        </p:grpSpPr>
        <p:pic>
          <p:nvPicPr>
            <p:cNvPr id="5018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0813" y="2257425"/>
              <a:ext cx="3762375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rostokąt 5"/>
            <p:cNvSpPr/>
            <p:nvPr/>
          </p:nvSpPr>
          <p:spPr>
            <a:xfrm>
              <a:off x="3929063" y="3000375"/>
              <a:ext cx="1428750" cy="357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3" name="pole tekstowe 6"/>
            <p:cNvSpPr txBox="1">
              <a:spLocks noChangeArrowheads="1"/>
            </p:cNvSpPr>
            <p:nvPr/>
          </p:nvSpPr>
          <p:spPr bwMode="auto">
            <a:xfrm>
              <a:off x="3714744" y="2895897"/>
              <a:ext cx="17859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2400" b="1">
                  <a:latin typeface="Arial" pitchFamily="34" charset="0"/>
                  <a:cs typeface="Arial" pitchFamily="34" charset="0"/>
                </a:rPr>
                <a:t>Proces P</a:t>
              </a:r>
            </a:p>
          </p:txBody>
        </p:sp>
      </p:grpSp>
      <p:sp>
        <p:nvSpPr>
          <p:cNvPr id="50180" name="pole tekstowe 8"/>
          <p:cNvSpPr txBox="1">
            <a:spLocks noChangeArrowheads="1"/>
          </p:cNvSpPr>
          <p:nvPr/>
        </p:nvSpPr>
        <p:spPr bwMode="auto">
          <a:xfrm>
            <a:off x="357188" y="4388911"/>
            <a:ext cx="8358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Identyfikację określa się jako eksperymentalne wyznaczenie modelu zachowania się systemu (struktura i parametry). Wykorzystuje się mierzone sygnały i określa zachowanie systemu przy założeniu struktury modelu. Różnica pomiędzy systemem i modelem (błąd) powinna być tak mała jak to możliwe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593725" y="548680"/>
            <a:ext cx="3309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Eksperyment pomiarowy:</a:t>
            </a:r>
            <a:endParaRPr lang="el-G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403225" y="900584"/>
            <a:ext cx="8210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 wejście układu w chwili k=1 podano impuls (</a:t>
            </a:r>
            <a:r>
              <a:rPr lang="pl-PL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Dirac’a</a:t>
            </a:r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o intensywności 100 i następnie obserwowano wyjście przez 101 chwil czasowych z </a:t>
            </a:r>
            <a:r>
              <a:rPr lang="el-G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t=0.1</a:t>
            </a:r>
            <a:endParaRPr lang="el-G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4" name="Object 13"/>
          <p:cNvGraphicFramePr>
            <a:graphicFrameLocks noChangeAspect="1"/>
          </p:cNvGraphicFramePr>
          <p:nvPr/>
        </p:nvGraphicFramePr>
        <p:xfrm>
          <a:off x="1720850" y="1458614"/>
          <a:ext cx="6303963" cy="5138738"/>
        </p:xfrm>
        <a:graphic>
          <a:graphicData uri="http://schemas.openxmlformats.org/presentationml/2006/ole">
            <p:oleObj spid="_x0000_s23555" name="Obraz" r:id="rId3" imgW="4642810" imgH="3794464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2"/>
          <p:cNvSpPr>
            <a:spLocks noChangeArrowheads="1"/>
          </p:cNvSpPr>
          <p:nvPr/>
        </p:nvSpPr>
        <p:spPr bwMode="auto">
          <a:xfrm>
            <a:off x="774700" y="498574"/>
            <a:ext cx="3897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Macierz wartości funkcji bazowych:</a:t>
            </a:r>
            <a:endParaRPr lang="el-G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8" name="Object 33"/>
          <p:cNvGraphicFramePr>
            <a:graphicFrameLocks noChangeAspect="1"/>
          </p:cNvGraphicFramePr>
          <p:nvPr/>
        </p:nvGraphicFramePr>
        <p:xfrm>
          <a:off x="4033838" y="532706"/>
          <a:ext cx="2019300" cy="2608262"/>
        </p:xfrm>
        <a:graphic>
          <a:graphicData uri="http://schemas.openxmlformats.org/presentationml/2006/ole">
            <p:oleObj spid="_x0000_s24580" name="Równanie" r:id="rId3" imgW="914400" imgH="1181100" progId="Equation.3">
              <p:embed/>
            </p:oleObj>
          </a:graphicData>
        </a:graphic>
      </p:graphicFrame>
      <p:sp>
        <p:nvSpPr>
          <p:cNvPr id="24581" name="Rectangle 34"/>
          <p:cNvSpPr>
            <a:spLocks noChangeArrowheads="1"/>
          </p:cNvSpPr>
          <p:nvPr/>
        </p:nvSpPr>
        <p:spPr bwMode="auto">
          <a:xfrm>
            <a:off x="717550" y="2930525"/>
            <a:ext cx="3897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Równanie obserwacji:</a:t>
            </a:r>
            <a:endParaRPr lang="el-GR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9" name="Object 35"/>
          <p:cNvGraphicFramePr>
            <a:graphicFrameLocks noChangeAspect="1"/>
          </p:cNvGraphicFramePr>
          <p:nvPr/>
        </p:nvGraphicFramePr>
        <p:xfrm>
          <a:off x="3419475" y="3213100"/>
          <a:ext cx="3060700" cy="2851150"/>
        </p:xfrm>
        <a:graphic>
          <a:graphicData uri="http://schemas.openxmlformats.org/presentationml/2006/ole">
            <p:oleObj spid="_x0000_s24581" name="Równanie" r:id="rId4" imgW="1498600" imgH="1397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71"/>
          <p:cNvGraphicFramePr>
            <a:graphicFrameLocks noChangeAspect="1"/>
          </p:cNvGraphicFramePr>
          <p:nvPr/>
        </p:nvGraphicFramePr>
        <p:xfrm>
          <a:off x="688975" y="711200"/>
          <a:ext cx="3854450" cy="3163888"/>
        </p:xfrm>
        <a:graphic>
          <a:graphicData uri="http://schemas.openxmlformats.org/presentationml/2006/ole">
            <p:oleObj spid="_x0000_s25605" name="Równanie" r:id="rId3" imgW="1663700" imgH="1397000" progId="Equation.3">
              <p:embed/>
            </p:oleObj>
          </a:graphicData>
        </a:graphic>
      </p:graphicFrame>
      <p:sp>
        <p:nvSpPr>
          <p:cNvPr id="25605" name="Rectangle 69"/>
          <p:cNvSpPr>
            <a:spLocks noChangeArrowheads="1"/>
          </p:cNvSpPr>
          <p:nvPr/>
        </p:nvSpPr>
        <p:spPr bwMode="auto">
          <a:xfrm>
            <a:off x="774700" y="570582"/>
            <a:ext cx="243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Korzystając z (5):</a:t>
            </a:r>
            <a:endParaRPr lang="el-G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3" name="Object 72"/>
          <p:cNvGraphicFramePr>
            <a:graphicFrameLocks noChangeAspect="1"/>
          </p:cNvGraphicFramePr>
          <p:nvPr/>
        </p:nvGraphicFramePr>
        <p:xfrm>
          <a:off x="5556250" y="2187575"/>
          <a:ext cx="2446338" cy="1112838"/>
        </p:xfrm>
        <a:graphic>
          <a:graphicData uri="http://schemas.openxmlformats.org/presentationml/2006/ole">
            <p:oleObj spid="_x0000_s25606" name="Równanie" r:id="rId4" imgW="1091726" imgH="507780" progId="Equation.3">
              <p:embed/>
            </p:oleObj>
          </a:graphicData>
        </a:graphic>
      </p:graphicFrame>
      <p:sp>
        <p:nvSpPr>
          <p:cNvPr id="25606" name="Rectangle 73"/>
          <p:cNvSpPr>
            <a:spLocks noChangeArrowheads="1"/>
          </p:cNvSpPr>
          <p:nvPr/>
        </p:nvSpPr>
        <p:spPr bwMode="auto">
          <a:xfrm>
            <a:off x="4730750" y="1647825"/>
            <a:ext cx="243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Otrzymamy:</a:t>
            </a:r>
            <a:endParaRPr lang="el-GR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 Box 75"/>
          <p:cNvSpPr txBox="1">
            <a:spLocks noChangeArrowheads="1"/>
          </p:cNvSpPr>
          <p:nvPr/>
        </p:nvSpPr>
        <p:spPr bwMode="auto">
          <a:xfrm>
            <a:off x="242888" y="3914775"/>
            <a:ext cx="3228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Kuchnia naszego zadania:</a:t>
            </a:r>
          </a:p>
        </p:txBody>
      </p:sp>
      <p:sp>
        <p:nvSpPr>
          <p:cNvPr id="25608" name="Text Box 76"/>
          <p:cNvSpPr txBox="1">
            <a:spLocks noChangeArrowheads="1"/>
          </p:cNvSpPr>
          <p:nvPr/>
        </p:nvSpPr>
        <p:spPr bwMode="auto">
          <a:xfrm>
            <a:off x="254000" y="4362450"/>
            <a:ext cx="8578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Pomiary generowane były z wykorzystaniem następujących wartości prawdziwych</a:t>
            </a:r>
          </a:p>
        </p:txBody>
      </p:sp>
      <p:sp>
        <p:nvSpPr>
          <p:cNvPr id="25609" name="Text Box 78"/>
          <p:cNvSpPr txBox="1">
            <a:spLocks noChangeArrowheads="1"/>
          </p:cNvSpPr>
          <p:nvPr/>
        </p:nvSpPr>
        <p:spPr bwMode="auto">
          <a:xfrm>
            <a:off x="701675" y="5807075"/>
            <a:ext cx="7978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Symulacja błędu pomiaru: generator szumu gaussowskiego o zerowej wartości średniej i odchyleniu standardowym </a:t>
            </a:r>
            <a:r>
              <a:rPr lang="el-GR" sz="160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pl-PL" sz="160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 = 0.08</a:t>
            </a:r>
          </a:p>
        </p:txBody>
      </p:sp>
      <p:graphicFrame>
        <p:nvGraphicFramePr>
          <p:cNvPr id="25604" name="Object 79"/>
          <p:cNvGraphicFramePr>
            <a:graphicFrameLocks noChangeAspect="1"/>
          </p:cNvGraphicFramePr>
          <p:nvPr/>
        </p:nvGraphicFramePr>
        <p:xfrm>
          <a:off x="3167063" y="4867275"/>
          <a:ext cx="1944687" cy="838200"/>
        </p:xfrm>
        <a:graphic>
          <a:graphicData uri="http://schemas.openxmlformats.org/presentationml/2006/ole">
            <p:oleObj spid="_x0000_s25607" name="Równanie" r:id="rId5" imgW="1091726" imgH="48239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2"/>
          <p:cNvSpPr txBox="1">
            <a:spLocks noChangeArrowheads="1"/>
          </p:cNvSpPr>
          <p:nvPr/>
        </p:nvSpPr>
        <p:spPr bwMode="auto">
          <a:xfrm>
            <a:off x="1582738" y="538833"/>
            <a:ext cx="5991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Metoda ważonych najmniejszych kwadratów</a:t>
            </a:r>
          </a:p>
        </p:txBody>
      </p:sp>
      <p:sp>
        <p:nvSpPr>
          <p:cNvPr id="26631" name="Text Box 63"/>
          <p:cNvSpPr txBox="1">
            <a:spLocks noChangeArrowheads="1"/>
          </p:cNvSpPr>
          <p:nvPr/>
        </p:nvSpPr>
        <p:spPr bwMode="auto">
          <a:xfrm>
            <a:off x="255588" y="1020763"/>
            <a:ext cx="8612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Poprzednie podejście: jednakowe znaczenie wszystkich pomiarów</a:t>
            </a:r>
          </a:p>
        </p:txBody>
      </p:sp>
      <p:sp>
        <p:nvSpPr>
          <p:cNvPr id="26632" name="Text Box 64"/>
          <p:cNvSpPr txBox="1">
            <a:spLocks noChangeArrowheads="1"/>
          </p:cNvSpPr>
          <p:nvPr/>
        </p:nvSpPr>
        <p:spPr bwMode="auto">
          <a:xfrm>
            <a:off x="277813" y="1536700"/>
            <a:ext cx="8093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Ważniejsze te pomiary, które wykonywane są z mniejszym błędem – dołączenie wag pomiarów do metody najmniejszych kwadratów</a:t>
            </a:r>
          </a:p>
        </p:txBody>
      </p:sp>
      <p:graphicFrame>
        <p:nvGraphicFramePr>
          <p:cNvPr id="26626" name="Object 65"/>
          <p:cNvGraphicFramePr>
            <a:graphicFrameLocks noChangeAspect="1"/>
          </p:cNvGraphicFramePr>
          <p:nvPr/>
        </p:nvGraphicFramePr>
        <p:xfrm>
          <a:off x="2417763" y="3027363"/>
          <a:ext cx="3359150" cy="547687"/>
        </p:xfrm>
        <a:graphic>
          <a:graphicData uri="http://schemas.openxmlformats.org/presentationml/2006/ole">
            <p:oleObj spid="_x0000_s26630" name="Równanie" r:id="rId3" imgW="1548728" imgH="253890" progId="Equation.3">
              <p:embed/>
            </p:oleObj>
          </a:graphicData>
        </a:graphic>
      </p:graphicFrame>
      <p:sp>
        <p:nvSpPr>
          <p:cNvPr id="26633" name="Text Box 66"/>
          <p:cNvSpPr txBox="1">
            <a:spLocks noChangeArrowheads="1"/>
          </p:cNvSpPr>
          <p:nvPr/>
        </p:nvSpPr>
        <p:spPr bwMode="auto">
          <a:xfrm>
            <a:off x="1162050" y="3635375"/>
            <a:ext cx="2090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minimalizujące </a:t>
            </a:r>
          </a:p>
        </p:txBody>
      </p:sp>
      <p:graphicFrame>
        <p:nvGraphicFramePr>
          <p:cNvPr id="26627" name="Object 67"/>
          <p:cNvGraphicFramePr>
            <a:graphicFrameLocks noChangeAspect="1"/>
          </p:cNvGraphicFramePr>
          <p:nvPr/>
        </p:nvGraphicFramePr>
        <p:xfrm>
          <a:off x="3148013" y="3867150"/>
          <a:ext cx="1771650" cy="881063"/>
        </p:xfrm>
        <a:graphic>
          <a:graphicData uri="http://schemas.openxmlformats.org/presentationml/2006/ole">
            <p:oleObj spid="_x0000_s26631" name="Równanie" r:id="rId4" imgW="685800" imgH="342900" progId="Equation.3">
              <p:embed/>
            </p:oleObj>
          </a:graphicData>
        </a:graphic>
      </p:graphicFrame>
      <p:sp>
        <p:nvSpPr>
          <p:cNvPr id="26634" name="Text Box 68"/>
          <p:cNvSpPr txBox="1">
            <a:spLocks noChangeArrowheads="1"/>
          </p:cNvSpPr>
          <p:nvPr/>
        </p:nvSpPr>
        <p:spPr bwMode="auto">
          <a:xfrm>
            <a:off x="1187450" y="4851400"/>
            <a:ext cx="102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gdzie</a:t>
            </a:r>
          </a:p>
        </p:txBody>
      </p:sp>
      <p:graphicFrame>
        <p:nvGraphicFramePr>
          <p:cNvPr id="26628" name="Object 69"/>
          <p:cNvGraphicFramePr>
            <a:graphicFrameLocks noChangeAspect="1"/>
          </p:cNvGraphicFramePr>
          <p:nvPr/>
        </p:nvGraphicFramePr>
        <p:xfrm>
          <a:off x="1993900" y="4808538"/>
          <a:ext cx="1574800" cy="490537"/>
        </p:xfrm>
        <a:graphic>
          <a:graphicData uri="http://schemas.openxmlformats.org/presentationml/2006/ole">
            <p:oleObj spid="_x0000_s26632" name="Równanie" r:id="rId5" imgW="609336" imgH="190417" progId="Equation.3">
              <p:embed/>
            </p:oleObj>
          </a:graphicData>
        </a:graphic>
      </p:graphicFrame>
      <p:sp>
        <p:nvSpPr>
          <p:cNvPr id="26635" name="Text Box 70"/>
          <p:cNvSpPr txBox="1">
            <a:spLocks noChangeArrowheads="1"/>
          </p:cNvSpPr>
          <p:nvPr/>
        </p:nvSpPr>
        <p:spPr bwMode="auto">
          <a:xfrm>
            <a:off x="1141413" y="2546350"/>
            <a:ext cx="532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Znaleźć wartości nieznanych parametrów</a:t>
            </a:r>
          </a:p>
        </p:txBody>
      </p:sp>
      <p:graphicFrame>
        <p:nvGraphicFramePr>
          <p:cNvPr id="26629" name="Object 71"/>
          <p:cNvGraphicFramePr>
            <a:graphicFrameLocks noChangeAspect="1"/>
          </p:cNvGraphicFramePr>
          <p:nvPr/>
        </p:nvGraphicFramePr>
        <p:xfrm>
          <a:off x="1363663" y="5619750"/>
          <a:ext cx="492125" cy="455613"/>
        </p:xfrm>
        <a:graphic>
          <a:graphicData uri="http://schemas.openxmlformats.org/presentationml/2006/ole">
            <p:oleObj spid="_x0000_s26633" name="Równanie" r:id="rId6" imgW="190335" imgH="177646" progId="Equation.3">
              <p:embed/>
            </p:oleObj>
          </a:graphicData>
        </a:graphic>
      </p:graphicFrame>
      <p:sp>
        <p:nvSpPr>
          <p:cNvPr id="26636" name="Text Box 72"/>
          <p:cNvSpPr txBox="1">
            <a:spLocks noChangeArrowheads="1"/>
          </p:cNvSpPr>
          <p:nvPr/>
        </p:nvSpPr>
        <p:spPr bwMode="auto">
          <a:xfrm>
            <a:off x="1911350" y="5656263"/>
            <a:ext cx="366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- symetryczna macierz wag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46"/>
          <p:cNvSpPr>
            <a:spLocks noChangeArrowheads="1"/>
          </p:cNvSpPr>
          <p:nvPr/>
        </p:nvSpPr>
        <p:spPr bwMode="auto">
          <a:xfrm>
            <a:off x="1285875" y="2662238"/>
            <a:ext cx="6334125" cy="784225"/>
          </a:xfrm>
          <a:prstGeom prst="roundRect">
            <a:avLst>
              <a:gd name="adj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487363" y="538833"/>
            <a:ext cx="5018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Warunek konieczny pierwszego rzędu:</a:t>
            </a:r>
            <a:endParaRPr lang="en-GB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38"/>
          <p:cNvSpPr>
            <a:spLocks noChangeArrowheads="1"/>
          </p:cNvSpPr>
          <p:nvPr/>
        </p:nvSpPr>
        <p:spPr bwMode="auto">
          <a:xfrm>
            <a:off x="8151813" y="996950"/>
            <a:ext cx="58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en-GB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AutoShape 39"/>
          <p:cNvSpPr>
            <a:spLocks noChangeArrowheads="1"/>
          </p:cNvSpPr>
          <p:nvPr/>
        </p:nvSpPr>
        <p:spPr bwMode="auto">
          <a:xfrm>
            <a:off x="1684338" y="1095375"/>
            <a:ext cx="5461000" cy="784225"/>
          </a:xfrm>
          <a:prstGeom prst="roundRect">
            <a:avLst>
              <a:gd name="adj" fmla="val 1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0" name="Object 40"/>
          <p:cNvGraphicFramePr>
            <a:graphicFrameLocks noChangeAspect="1"/>
          </p:cNvGraphicFramePr>
          <p:nvPr/>
        </p:nvGraphicFramePr>
        <p:xfrm>
          <a:off x="1812925" y="1171575"/>
          <a:ext cx="5146675" cy="627063"/>
        </p:xfrm>
        <a:graphic>
          <a:graphicData uri="http://schemas.openxmlformats.org/presentationml/2006/ole">
            <p:oleObj spid="_x0000_s27653" name="Równanie" r:id="rId3" imgW="1943100" imgH="241300" progId="Equation.3">
              <p:embed/>
            </p:oleObj>
          </a:graphicData>
        </a:graphic>
      </p:graphicFrame>
      <p:sp>
        <p:nvSpPr>
          <p:cNvPr id="27657" name="Rectangle 41"/>
          <p:cNvSpPr>
            <a:spLocks noChangeArrowheads="1"/>
          </p:cNvSpPr>
          <p:nvPr/>
        </p:nvSpPr>
        <p:spPr bwMode="auto">
          <a:xfrm>
            <a:off x="417513" y="2087563"/>
            <a:ext cx="5018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Warunek wystarczający drugiego rzędu:</a:t>
            </a:r>
            <a:endParaRPr lang="en-GB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1" name="Object 43"/>
          <p:cNvGraphicFramePr>
            <a:graphicFrameLocks noChangeAspect="1"/>
          </p:cNvGraphicFramePr>
          <p:nvPr/>
        </p:nvGraphicFramePr>
        <p:xfrm>
          <a:off x="1400175" y="2662238"/>
          <a:ext cx="3341688" cy="722312"/>
        </p:xfrm>
        <a:graphic>
          <a:graphicData uri="http://schemas.openxmlformats.org/presentationml/2006/ole">
            <p:oleObj spid="_x0000_s27654" name="Równanie" r:id="rId4" imgW="1282700" imgH="279400" progId="Equation.3">
              <p:embed/>
            </p:oleObj>
          </a:graphicData>
        </a:graphic>
      </p:graphicFrame>
      <p:sp>
        <p:nvSpPr>
          <p:cNvPr id="27658" name="Rectangle 47"/>
          <p:cNvSpPr>
            <a:spLocks noChangeArrowheads="1"/>
          </p:cNvSpPr>
          <p:nvPr/>
        </p:nvSpPr>
        <p:spPr bwMode="auto">
          <a:xfrm>
            <a:off x="5043488" y="2822575"/>
            <a:ext cx="241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dodatnio określona</a:t>
            </a:r>
            <a:endParaRPr lang="en-GB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48"/>
          <p:cNvSpPr>
            <a:spLocks noChangeArrowheads="1"/>
          </p:cNvSpPr>
          <p:nvPr/>
        </p:nvSpPr>
        <p:spPr bwMode="auto">
          <a:xfrm>
            <a:off x="8299450" y="2863850"/>
            <a:ext cx="58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GB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60" name="Line 49"/>
          <p:cNvSpPr>
            <a:spLocks noChangeShapeType="1"/>
          </p:cNvSpPr>
          <p:nvPr/>
        </p:nvSpPr>
        <p:spPr bwMode="auto">
          <a:xfrm flipH="1">
            <a:off x="3590925" y="3230563"/>
            <a:ext cx="423863" cy="676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7661" name="Line 50"/>
          <p:cNvSpPr>
            <a:spLocks noChangeShapeType="1"/>
          </p:cNvSpPr>
          <p:nvPr/>
        </p:nvSpPr>
        <p:spPr bwMode="auto">
          <a:xfrm flipH="1">
            <a:off x="3767138" y="3187700"/>
            <a:ext cx="1992312" cy="676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51"/>
          <p:cNvSpPr>
            <a:spLocks noChangeArrowheads="1"/>
          </p:cNvSpPr>
          <p:nvPr/>
        </p:nvSpPr>
        <p:spPr bwMode="auto">
          <a:xfrm>
            <a:off x="2679700" y="3898900"/>
            <a:ext cx="2949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 dodatnio określona</a:t>
            </a:r>
            <a:endParaRPr lang="en-GB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AutoShape 39"/>
          <p:cNvSpPr>
            <a:spLocks noChangeArrowheads="1"/>
          </p:cNvSpPr>
          <p:nvPr/>
        </p:nvSpPr>
        <p:spPr bwMode="auto">
          <a:xfrm>
            <a:off x="1743075" y="5305425"/>
            <a:ext cx="4930775" cy="931863"/>
          </a:xfrm>
          <a:prstGeom prst="roundRect">
            <a:avLst>
              <a:gd name="adj" fmla="val 16667"/>
            </a:avLst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64" name="Rectangle 40"/>
          <p:cNvSpPr>
            <a:spLocks noChangeArrowheads="1"/>
          </p:cNvSpPr>
          <p:nvPr/>
        </p:nvSpPr>
        <p:spPr bwMode="auto">
          <a:xfrm>
            <a:off x="555625" y="4706938"/>
            <a:ext cx="782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Jawne rozwiązanie optymalnej estymaty</a:t>
            </a:r>
            <a:endParaRPr lang="en-GB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2" name="Object 41"/>
          <p:cNvGraphicFramePr>
            <a:graphicFrameLocks noChangeAspect="1"/>
          </p:cNvGraphicFramePr>
          <p:nvPr/>
        </p:nvGraphicFramePr>
        <p:xfrm>
          <a:off x="1960563" y="5327650"/>
          <a:ext cx="4445000" cy="809625"/>
        </p:xfrm>
        <a:graphic>
          <a:graphicData uri="http://schemas.openxmlformats.org/presentationml/2006/ole">
            <p:oleObj spid="_x0000_s27655" name="Równanie" r:id="rId5" imgW="1295400" imgH="241300" progId="Equation.3">
              <p:embed/>
            </p:oleObj>
          </a:graphicData>
        </a:graphic>
      </p:graphicFrame>
      <p:sp>
        <p:nvSpPr>
          <p:cNvPr id="27665" name="Rectangle 42"/>
          <p:cNvSpPr>
            <a:spLocks noChangeArrowheads="1"/>
          </p:cNvSpPr>
          <p:nvPr/>
        </p:nvSpPr>
        <p:spPr bwMode="auto">
          <a:xfrm>
            <a:off x="8047038" y="5553075"/>
            <a:ext cx="58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GB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3"/>
          <p:cNvSpPr txBox="1">
            <a:spLocks noChangeArrowheads="1"/>
          </p:cNvSpPr>
          <p:nvPr/>
        </p:nvSpPr>
        <p:spPr bwMode="auto">
          <a:xfrm>
            <a:off x="255588" y="1020763"/>
            <a:ext cx="86121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Poprzednie podejścia:</a:t>
            </a:r>
          </a:p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 </a:t>
            </a: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jednakowe znaczenie wszystkich pomiarów – wszystkie pomiary wykonywane z jednakową dokładnością (jednakowo wiarygodne)</a:t>
            </a:r>
          </a:p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 różne znaczenie poszczególnych pomiarów – część pomiarów charakteryzuje się większą dokładnością (większą wiarygodnością) inne mniejszą dokładnością (mniejszą wiarygodnością</a:t>
            </a:r>
          </a:p>
        </p:txBody>
      </p:sp>
      <p:sp>
        <p:nvSpPr>
          <p:cNvPr id="55299" name="Text Box 73"/>
          <p:cNvSpPr txBox="1">
            <a:spLocks noChangeArrowheads="1"/>
          </p:cNvSpPr>
          <p:nvPr/>
        </p:nvSpPr>
        <p:spPr bwMode="auto">
          <a:xfrm>
            <a:off x="307975" y="3844925"/>
            <a:ext cx="8612188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Jeszcze jedna możliwość: </a:t>
            </a:r>
          </a:p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 część pomiarów jest dokładna (wykonywana z błędem pomijalnie małym w stosunku do innych pomiarów)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44513" y="578495"/>
            <a:ext cx="8066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Wszystkie obserwacje-pomiary o liczebności m podzielimy na dwie kategorie:</a:t>
            </a:r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446088" y="3027363"/>
          <a:ext cx="3797300" cy="611187"/>
        </p:xfrm>
        <a:graphic>
          <a:graphicData uri="http://schemas.openxmlformats.org/presentationml/2006/ole">
            <p:oleObj spid="_x0000_s28676" name="Równanie" r:id="rId3" imgW="1651000" imgH="266700" progId="Equation.3">
              <p:embed/>
            </p:oleObj>
          </a:graphicData>
        </a:graphic>
      </p:graphicFrame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4264025" y="3021013"/>
            <a:ext cx="4400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ct val="50000"/>
              </a:spcBef>
            </a:pP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wektor wartości y mierzonych z ograniczoną dokładnością</a:t>
            </a:r>
          </a:p>
        </p:txBody>
      </p:sp>
      <p:graphicFrame>
        <p:nvGraphicFramePr>
          <p:cNvPr id="28675" name="Object 12"/>
          <p:cNvGraphicFramePr>
            <a:graphicFrameLocks noChangeAspect="1"/>
          </p:cNvGraphicFramePr>
          <p:nvPr/>
        </p:nvGraphicFramePr>
        <p:xfrm>
          <a:off x="519113" y="5145088"/>
          <a:ext cx="3667125" cy="649287"/>
        </p:xfrm>
        <a:graphic>
          <a:graphicData uri="http://schemas.openxmlformats.org/presentationml/2006/ole">
            <p:oleObj spid="_x0000_s28677" name="Równanie" r:id="rId4" imgW="1713756" imgH="266584" progId="Equation.3">
              <p:embed/>
            </p:oleObj>
          </a:graphicData>
        </a:graphic>
      </p:graphicFrame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4375150" y="5170488"/>
            <a:ext cx="4100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ct val="50000"/>
              </a:spcBef>
            </a:pP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wektor wartości y mierzonych dokładnie</a:t>
            </a:r>
          </a:p>
        </p:txBody>
      </p:sp>
      <p:sp>
        <p:nvSpPr>
          <p:cNvPr id="28679" name="Text Box 20"/>
          <p:cNvSpPr txBox="1">
            <a:spLocks noChangeArrowheads="1"/>
          </p:cNvSpPr>
          <p:nvPr/>
        </p:nvSpPr>
        <p:spPr bwMode="auto">
          <a:xfrm>
            <a:off x="581025" y="1351607"/>
            <a:ext cx="82708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 m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pomiarów-obserwacji wykonanych z ograniczoną dokładnością</a:t>
            </a:r>
          </a:p>
          <a:p>
            <a:pPr marL="273050" indent="-273050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 m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pomiarów-obserwacji dokładnych</a:t>
            </a:r>
          </a:p>
        </p:txBody>
      </p:sp>
      <p:sp>
        <p:nvSpPr>
          <p:cNvPr id="28680" name="Rectangle 21"/>
          <p:cNvSpPr>
            <a:spLocks noChangeArrowheads="1"/>
          </p:cNvSpPr>
          <p:nvPr/>
        </p:nvSpPr>
        <p:spPr bwMode="auto">
          <a:xfrm>
            <a:off x="3201988" y="2339032"/>
            <a:ext cx="203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m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= m</a:t>
            </a:r>
          </a:p>
        </p:txBody>
      </p:sp>
      <p:sp>
        <p:nvSpPr>
          <p:cNvPr id="28681" name="AutoShape 22"/>
          <p:cNvSpPr>
            <a:spLocks/>
          </p:cNvSpPr>
          <p:nvPr/>
        </p:nvSpPr>
        <p:spPr bwMode="auto">
          <a:xfrm rot="-5400000">
            <a:off x="2501900" y="2198688"/>
            <a:ext cx="220663" cy="2947987"/>
          </a:xfrm>
          <a:prstGeom prst="leftBrace">
            <a:avLst>
              <a:gd name="adj1" fmla="val 111331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24"/>
          <p:cNvSpPr>
            <a:spLocks noChangeArrowheads="1"/>
          </p:cNvSpPr>
          <p:nvPr/>
        </p:nvSpPr>
        <p:spPr bwMode="auto">
          <a:xfrm>
            <a:off x="2244725" y="3703638"/>
            <a:ext cx="81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pl-PL" baseline="-250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pl-PL">
              <a:solidFill>
                <a:srgbClr val="17048A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8683" name="AutoShape 25"/>
          <p:cNvSpPr>
            <a:spLocks/>
          </p:cNvSpPr>
          <p:nvPr/>
        </p:nvSpPr>
        <p:spPr bwMode="auto">
          <a:xfrm rot="-5400000">
            <a:off x="2505869" y="4442619"/>
            <a:ext cx="192087" cy="2765425"/>
          </a:xfrm>
          <a:prstGeom prst="leftBrace">
            <a:avLst>
              <a:gd name="adj1" fmla="val 119973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8684" name="Rectangle 26"/>
          <p:cNvSpPr>
            <a:spLocks noChangeArrowheads="1"/>
          </p:cNvSpPr>
          <p:nvPr/>
        </p:nvSpPr>
        <p:spPr bwMode="auto">
          <a:xfrm>
            <a:off x="2263775" y="5832475"/>
            <a:ext cx="81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pl-PL" baseline="-25000">
                <a:solidFill>
                  <a:srgbClr val="17048A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pl-PL">
              <a:solidFill>
                <a:srgbClr val="17048A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8685" name="Text Box 27"/>
          <p:cNvSpPr txBox="1">
            <a:spLocks noChangeArrowheads="1"/>
          </p:cNvSpPr>
          <p:nvPr/>
        </p:nvSpPr>
        <p:spPr bwMode="auto">
          <a:xfrm>
            <a:off x="255588" y="4197350"/>
            <a:ext cx="8066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Pomiary-obserwacje w obrębie tej kategorii mogą być zróżnicowane – wprowadzenie macierzy W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251520" y="488851"/>
            <a:ext cx="864095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Dla wszystkich przeprowadzonych pomiarów określane są macierze wartości funkcji bazowych, odpowiednio H</a:t>
            </a:r>
            <a:r>
              <a:rPr lang="pl-PL" baseline="-25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dla pomiarów niedokładnych i H</a:t>
            </a:r>
            <a:r>
              <a:rPr lang="pl-PL" baseline="-25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dla pomiarów dokładnych</a:t>
            </a:r>
          </a:p>
        </p:txBody>
      </p:sp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449263" y="1524000"/>
            <a:ext cx="4748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Macierze wartości funkcji bazowych</a:t>
            </a:r>
          </a:p>
        </p:txBody>
      </p:sp>
      <p:graphicFrame>
        <p:nvGraphicFramePr>
          <p:cNvPr id="29698" name="Object 14"/>
          <p:cNvGraphicFramePr>
            <a:graphicFrameLocks noChangeAspect="1"/>
          </p:cNvGraphicFramePr>
          <p:nvPr/>
        </p:nvGraphicFramePr>
        <p:xfrm>
          <a:off x="369888" y="1927225"/>
          <a:ext cx="3857625" cy="2254250"/>
        </p:xfrm>
        <a:graphic>
          <a:graphicData uri="http://schemas.openxmlformats.org/presentationml/2006/ole">
            <p:oleObj spid="_x0000_s29700" name="Równanie" r:id="rId3" imgW="2120760" imgH="1244520" progId="Equation.3">
              <p:embed/>
            </p:oleObj>
          </a:graphicData>
        </a:graphic>
      </p:graphicFrame>
      <p:graphicFrame>
        <p:nvGraphicFramePr>
          <p:cNvPr id="29699" name="Object 15"/>
          <p:cNvGraphicFramePr>
            <a:graphicFrameLocks noChangeAspect="1"/>
          </p:cNvGraphicFramePr>
          <p:nvPr/>
        </p:nvGraphicFramePr>
        <p:xfrm>
          <a:off x="3941763" y="3789040"/>
          <a:ext cx="4498975" cy="2230437"/>
        </p:xfrm>
        <a:graphic>
          <a:graphicData uri="http://schemas.openxmlformats.org/presentationml/2006/ole">
            <p:oleObj spid="_x0000_s29701" name="Równanie" r:id="rId4" imgW="2501640" imgH="1244520" progId="Equation.3">
              <p:embed/>
            </p:oleObj>
          </a:graphicData>
        </a:graphic>
      </p:graphicFrame>
      <p:sp>
        <p:nvSpPr>
          <p:cNvPr id="29702" name="AutoShape 16"/>
          <p:cNvSpPr>
            <a:spLocks/>
          </p:cNvSpPr>
          <p:nvPr/>
        </p:nvSpPr>
        <p:spPr bwMode="auto">
          <a:xfrm>
            <a:off x="4322763" y="2011363"/>
            <a:ext cx="204787" cy="2157412"/>
          </a:xfrm>
          <a:prstGeom prst="rightBrace">
            <a:avLst>
              <a:gd name="adj1" fmla="val 87791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17"/>
          <p:cNvSpPr>
            <a:spLocks noChangeArrowheads="1"/>
          </p:cNvSpPr>
          <p:nvPr/>
        </p:nvSpPr>
        <p:spPr bwMode="auto">
          <a:xfrm>
            <a:off x="4471988" y="2865438"/>
            <a:ext cx="61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9704" name="AutoShape 18"/>
          <p:cNvSpPr>
            <a:spLocks/>
          </p:cNvSpPr>
          <p:nvPr/>
        </p:nvSpPr>
        <p:spPr bwMode="auto">
          <a:xfrm>
            <a:off x="8453438" y="3847777"/>
            <a:ext cx="204787" cy="2157413"/>
          </a:xfrm>
          <a:prstGeom prst="rightBrace">
            <a:avLst>
              <a:gd name="adj1" fmla="val 87791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19"/>
          <p:cNvSpPr>
            <a:spLocks noChangeArrowheads="1"/>
          </p:cNvSpPr>
          <p:nvPr/>
        </p:nvSpPr>
        <p:spPr bwMode="auto">
          <a:xfrm>
            <a:off x="8478838" y="4643115"/>
            <a:ext cx="604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9706" name="AutoShape 20"/>
          <p:cNvSpPr>
            <a:spLocks/>
          </p:cNvSpPr>
          <p:nvPr/>
        </p:nvSpPr>
        <p:spPr bwMode="auto">
          <a:xfrm rot="-5400000">
            <a:off x="2420938" y="2919412"/>
            <a:ext cx="177800" cy="2911475"/>
          </a:xfrm>
          <a:prstGeom prst="leftBrace">
            <a:avLst>
              <a:gd name="adj1" fmla="val 136458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21"/>
          <p:cNvSpPr>
            <a:spLocks noChangeArrowheads="1"/>
          </p:cNvSpPr>
          <p:nvPr/>
        </p:nvSpPr>
        <p:spPr bwMode="auto">
          <a:xfrm>
            <a:off x="2065338" y="4456113"/>
            <a:ext cx="81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n</a:t>
            </a:r>
          </a:p>
        </p:txBody>
      </p:sp>
      <p:sp>
        <p:nvSpPr>
          <p:cNvPr id="29708" name="AutoShape 22"/>
          <p:cNvSpPr>
            <a:spLocks/>
          </p:cNvSpPr>
          <p:nvPr/>
        </p:nvSpPr>
        <p:spPr bwMode="auto">
          <a:xfrm rot="-5400000">
            <a:off x="6361113" y="4333552"/>
            <a:ext cx="192088" cy="3602037"/>
          </a:xfrm>
          <a:prstGeom prst="leftBrace">
            <a:avLst>
              <a:gd name="adj1" fmla="val 15626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" name="Rectangle 23"/>
          <p:cNvSpPr>
            <a:spLocks noChangeArrowheads="1"/>
          </p:cNvSpPr>
          <p:nvPr/>
        </p:nvSpPr>
        <p:spPr bwMode="auto">
          <a:xfrm>
            <a:off x="6162675" y="6160765"/>
            <a:ext cx="652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422275" y="1260475"/>
          <a:ext cx="4149725" cy="602785"/>
        </p:xfrm>
        <a:graphic>
          <a:graphicData uri="http://schemas.openxmlformats.org/presentationml/2006/ole">
            <p:oleObj spid="_x0000_s30726" name="Równanie" r:id="rId3" imgW="1828800" imgH="266700" progId="Equation.3">
              <p:embed/>
            </p:oleObj>
          </a:graphicData>
        </a:graphic>
      </p:graphicFrame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379413" y="814388"/>
            <a:ext cx="438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Dla pierwszej kategorii pomiarów:</a:t>
            </a:r>
          </a:p>
        </p:txBody>
      </p:sp>
      <p:graphicFrame>
        <p:nvGraphicFramePr>
          <p:cNvPr id="30723" name="Object 5"/>
          <p:cNvGraphicFramePr>
            <a:graphicFrameLocks noChangeAspect="1"/>
          </p:cNvGraphicFramePr>
          <p:nvPr/>
        </p:nvGraphicFramePr>
        <p:xfrm>
          <a:off x="331788" y="2039938"/>
          <a:ext cx="4096196" cy="594809"/>
        </p:xfrm>
        <a:graphic>
          <a:graphicData uri="http://schemas.openxmlformats.org/presentationml/2006/ole">
            <p:oleObj spid="_x0000_s30727" name="Równanie" r:id="rId4" imgW="1828800" imgH="266700" progId="Equation.3">
              <p:embed/>
            </p:oleObj>
          </a:graphicData>
        </a:graphic>
      </p:graphicFrame>
      <p:sp>
        <p:nvSpPr>
          <p:cNvPr id="30727" name="AutoShape 6"/>
          <p:cNvSpPr>
            <a:spLocks/>
          </p:cNvSpPr>
          <p:nvPr/>
        </p:nvSpPr>
        <p:spPr bwMode="auto">
          <a:xfrm rot="-5400000">
            <a:off x="2503488" y="1384300"/>
            <a:ext cx="254000" cy="2857500"/>
          </a:xfrm>
          <a:prstGeom prst="leftBrace">
            <a:avLst>
              <a:gd name="adj1" fmla="val 93750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2276475" y="2855913"/>
            <a:ext cx="86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graphicFrame>
        <p:nvGraphicFramePr>
          <p:cNvPr id="30724" name="Object 8"/>
          <p:cNvGraphicFramePr>
            <a:graphicFrameLocks noChangeAspect="1"/>
          </p:cNvGraphicFramePr>
          <p:nvPr/>
        </p:nvGraphicFramePr>
        <p:xfrm>
          <a:off x="3743325" y="3952181"/>
          <a:ext cx="4285059" cy="603943"/>
        </p:xfrm>
        <a:graphic>
          <a:graphicData uri="http://schemas.openxmlformats.org/presentationml/2006/ole">
            <p:oleObj spid="_x0000_s30728" name="Równanie" r:id="rId5" imgW="1879600" imgH="266700" progId="Equation.3">
              <p:embed/>
            </p:oleObj>
          </a:graphicData>
        </a:graphic>
      </p:graphicFrame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952875" y="3392488"/>
            <a:ext cx="438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Dla drugiej kategorii pomiarów:</a:t>
            </a:r>
          </a:p>
        </p:txBody>
      </p:sp>
      <p:graphicFrame>
        <p:nvGraphicFramePr>
          <p:cNvPr id="30725" name="Object 10"/>
          <p:cNvGraphicFramePr>
            <a:graphicFrameLocks noChangeAspect="1"/>
          </p:cNvGraphicFramePr>
          <p:nvPr/>
        </p:nvGraphicFramePr>
        <p:xfrm>
          <a:off x="3794125" y="4716201"/>
          <a:ext cx="4018235" cy="587636"/>
        </p:xfrm>
        <a:graphic>
          <a:graphicData uri="http://schemas.openxmlformats.org/presentationml/2006/ole">
            <p:oleObj spid="_x0000_s30729" name="Równanie" r:id="rId6" imgW="1815312" imgH="266584" progId="Equation.3">
              <p:embed/>
            </p:oleObj>
          </a:graphicData>
        </a:graphic>
      </p:graphicFrame>
      <p:sp>
        <p:nvSpPr>
          <p:cNvPr id="30730" name="AutoShape 11"/>
          <p:cNvSpPr>
            <a:spLocks/>
          </p:cNvSpPr>
          <p:nvPr/>
        </p:nvSpPr>
        <p:spPr bwMode="auto">
          <a:xfrm rot="-5400000">
            <a:off x="6018213" y="4056063"/>
            <a:ext cx="192087" cy="2738437"/>
          </a:xfrm>
          <a:prstGeom prst="leftBrace">
            <a:avLst>
              <a:gd name="adj1" fmla="val 118802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5734050" y="5451475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501650" y="789905"/>
            <a:ext cx="546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Równanie obserwacji będzie miało postać:</a:t>
            </a:r>
          </a:p>
        </p:txBody>
      </p:sp>
      <p:graphicFrame>
        <p:nvGraphicFramePr>
          <p:cNvPr id="31746" name="Object 9"/>
          <p:cNvGraphicFramePr>
            <a:graphicFrameLocks noChangeAspect="1"/>
          </p:cNvGraphicFramePr>
          <p:nvPr/>
        </p:nvGraphicFramePr>
        <p:xfrm>
          <a:off x="2660650" y="1250280"/>
          <a:ext cx="2794000" cy="1492250"/>
        </p:xfrm>
        <a:graphic>
          <a:graphicData uri="http://schemas.openxmlformats.org/presentationml/2006/ole">
            <p:oleObj spid="_x0000_s31750" name="Równanie" r:id="rId3" imgW="1117600" imgH="596900" progId="Equation.3">
              <p:embed/>
            </p:oleObj>
          </a:graphicData>
        </a:graphic>
      </p:graphicFrame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8401050" y="1742405"/>
            <a:ext cx="506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400050" y="2736180"/>
            <a:ext cx="588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lub</a:t>
            </a:r>
          </a:p>
        </p:txBody>
      </p:sp>
      <p:graphicFrame>
        <p:nvGraphicFramePr>
          <p:cNvPr id="31747" name="Object 12"/>
          <p:cNvGraphicFramePr>
            <a:graphicFrameLocks noChangeAspect="1"/>
          </p:cNvGraphicFramePr>
          <p:nvPr/>
        </p:nvGraphicFramePr>
        <p:xfrm>
          <a:off x="3051175" y="3052093"/>
          <a:ext cx="1841500" cy="476250"/>
        </p:xfrm>
        <a:graphic>
          <a:graphicData uri="http://schemas.openxmlformats.org/presentationml/2006/ole">
            <p:oleObj spid="_x0000_s31751" name="Równanie" r:id="rId4" imgW="736600" imgH="190500" progId="Equation.3">
              <p:embed/>
            </p:oleObj>
          </a:graphicData>
        </a:graphic>
      </p:graphicFrame>
      <p:graphicFrame>
        <p:nvGraphicFramePr>
          <p:cNvPr id="31748" name="Object 13"/>
          <p:cNvGraphicFramePr>
            <a:graphicFrameLocks noChangeAspect="1"/>
          </p:cNvGraphicFramePr>
          <p:nvPr/>
        </p:nvGraphicFramePr>
        <p:xfrm>
          <a:off x="3059113" y="3639468"/>
          <a:ext cx="1365250" cy="476250"/>
        </p:xfrm>
        <a:graphic>
          <a:graphicData uri="http://schemas.openxmlformats.org/presentationml/2006/ole">
            <p:oleObj spid="_x0000_s31752" name="Równanie" r:id="rId5" imgW="545863" imgH="190417" progId="Equation.3">
              <p:embed/>
            </p:oleObj>
          </a:graphicData>
        </a:graphic>
      </p:graphicFrame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8358188" y="3075905"/>
            <a:ext cx="547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8355013" y="3591843"/>
            <a:ext cx="547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376238" y="4377655"/>
            <a:ext cx="465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Przyjmiemy z naturalnych powodów:</a:t>
            </a:r>
          </a:p>
        </p:txBody>
      </p:sp>
      <p:graphicFrame>
        <p:nvGraphicFramePr>
          <p:cNvPr id="31749" name="Object 17"/>
          <p:cNvGraphicFramePr>
            <a:graphicFrameLocks noChangeAspect="1"/>
          </p:cNvGraphicFramePr>
          <p:nvPr/>
        </p:nvGraphicFramePr>
        <p:xfrm>
          <a:off x="3424238" y="4855493"/>
          <a:ext cx="1058862" cy="1093787"/>
        </p:xfrm>
        <a:graphic>
          <a:graphicData uri="http://schemas.openxmlformats.org/presentationml/2006/ole">
            <p:oleObj spid="_x0000_s31753" name="Równanie" r:id="rId6" imgW="380835" imgH="393529" progId="Equation.3">
              <p:embed/>
            </p:oleObj>
          </a:graphicData>
        </a:graphic>
      </p:graphicFrame>
      <p:sp>
        <p:nvSpPr>
          <p:cNvPr id="31756" name="AutoShape 18"/>
          <p:cNvSpPr>
            <a:spLocks/>
          </p:cNvSpPr>
          <p:nvPr/>
        </p:nvSpPr>
        <p:spPr bwMode="auto">
          <a:xfrm>
            <a:off x="2879725" y="2977480"/>
            <a:ext cx="163513" cy="1160463"/>
          </a:xfrm>
          <a:prstGeom prst="leftBrace">
            <a:avLst>
              <a:gd name="adj1" fmla="val 591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ole tekstowe 1"/>
          <p:cNvSpPr txBox="1">
            <a:spLocks noChangeArrowheads="1"/>
          </p:cNvSpPr>
          <p:nvPr/>
        </p:nvSpPr>
        <p:spPr bwMode="auto">
          <a:xfrm>
            <a:off x="571500" y="958948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Przebieg i problemy procesu identyfikacji systemu dynamicznego – c.d.</a:t>
            </a:r>
          </a:p>
        </p:txBody>
      </p:sp>
      <p:grpSp>
        <p:nvGrpSpPr>
          <p:cNvPr id="51203" name="Grupa 5"/>
          <p:cNvGrpSpPr>
            <a:grpSpLocks/>
          </p:cNvGrpSpPr>
          <p:nvPr/>
        </p:nvGrpSpPr>
        <p:grpSpPr bwMode="auto">
          <a:xfrm>
            <a:off x="2500313" y="1316135"/>
            <a:ext cx="4214812" cy="2757488"/>
            <a:chOff x="2500298" y="714356"/>
            <a:chExt cx="4214842" cy="2758242"/>
          </a:xfrm>
        </p:grpSpPr>
        <p:pic>
          <p:nvPicPr>
            <p:cNvPr id="5120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0298" y="714356"/>
              <a:ext cx="4214842" cy="275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rostokąt 4"/>
            <p:cNvSpPr/>
            <p:nvPr/>
          </p:nvSpPr>
          <p:spPr>
            <a:xfrm>
              <a:off x="3786182" y="1714754"/>
              <a:ext cx="1285884" cy="428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11" name="pole tekstowe 3"/>
            <p:cNvSpPr txBox="1">
              <a:spLocks noChangeArrowheads="1"/>
            </p:cNvSpPr>
            <p:nvPr/>
          </p:nvSpPr>
          <p:spPr bwMode="auto">
            <a:xfrm>
              <a:off x="3571868" y="1714488"/>
              <a:ext cx="17859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2400" b="1">
                  <a:latin typeface="Arial" pitchFamily="34" charset="0"/>
                  <a:cs typeface="Arial" pitchFamily="34" charset="0"/>
                </a:rPr>
                <a:t>Proces P</a:t>
              </a:r>
            </a:p>
          </p:txBody>
        </p:sp>
      </p:grpSp>
      <p:grpSp>
        <p:nvGrpSpPr>
          <p:cNvPr id="51204" name="Grupa 11"/>
          <p:cNvGrpSpPr>
            <a:grpSpLocks/>
          </p:cNvGrpSpPr>
          <p:nvPr/>
        </p:nvGrpSpPr>
        <p:grpSpPr bwMode="auto">
          <a:xfrm>
            <a:off x="179512" y="4245073"/>
            <a:ext cx="8786812" cy="923330"/>
            <a:chOff x="357158" y="3643315"/>
            <a:chExt cx="8429684" cy="923468"/>
          </a:xfrm>
        </p:grpSpPr>
        <p:sp>
          <p:nvSpPr>
            <p:cNvPr id="51205" name="pole tekstowe 6"/>
            <p:cNvSpPr txBox="1">
              <a:spLocks noChangeArrowheads="1"/>
            </p:cNvSpPr>
            <p:nvPr/>
          </p:nvSpPr>
          <p:spPr bwMode="auto">
            <a:xfrm>
              <a:off x="357158" y="3643315"/>
              <a:ext cx="8429684" cy="923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Będziemy rozważali głownie procesy liniowe. Wówczas poszczególne składniki </a:t>
              </a:r>
              <a:r>
                <a:rPr lang="pl-PL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zakłóceń                 </a:t>
              </a:r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mogą być zagregowane  </a:t>
              </a:r>
              <a:r>
                <a:rPr lang="pl-PL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w jedno </a:t>
              </a:r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reprezentatywne zakłócenie      </a:t>
              </a:r>
              <a:r>
                <a:rPr lang="pl-PL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 ,        i dodawane  do </a:t>
              </a:r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sygnału użytecznego          </a:t>
              </a:r>
              <a:r>
                <a:rPr lang="pl-PL" dirty="0" smtClean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  w </a:t>
              </a:r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postaci sygnału </a:t>
              </a:r>
              <a:r>
                <a:rPr lang="pl-PL" dirty="0" err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pl-PL" baseline="-25000" dirty="0" err="1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z</a:t>
              </a:r>
              <a:r>
                <a:rPr lang="pl-PL" dirty="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rPr>
                <a:t>(t)</a:t>
              </a:r>
            </a:p>
          </p:txBody>
        </p:sp>
        <p:pic>
          <p:nvPicPr>
            <p:cNvPr id="512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3378" y="4005064"/>
              <a:ext cx="9620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239" y="4221092"/>
              <a:ext cx="438150" cy="323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9282" y="4269821"/>
              <a:ext cx="5238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AutoShape 20"/>
          <p:cNvSpPr>
            <a:spLocks noChangeArrowheads="1"/>
          </p:cNvSpPr>
          <p:nvPr/>
        </p:nvSpPr>
        <p:spPr bwMode="auto">
          <a:xfrm>
            <a:off x="300038" y="2833266"/>
            <a:ext cx="8612187" cy="3548062"/>
          </a:xfrm>
          <a:prstGeom prst="flowChartAlternateProcess">
            <a:avLst/>
          </a:prstGeom>
          <a:solidFill>
            <a:srgbClr val="99CCFF">
              <a:alpha val="25098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Text Box 3"/>
          <p:cNvSpPr txBox="1">
            <a:spLocks noChangeArrowheads="1"/>
          </p:cNvSpPr>
          <p:nvPr/>
        </p:nvSpPr>
        <p:spPr bwMode="auto">
          <a:xfrm>
            <a:off x="3978275" y="1442616"/>
            <a:ext cx="4687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wektor estymowanych wartości parametrów</a:t>
            </a:r>
            <a:endParaRPr lang="pl-PL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Text Box 5"/>
          <p:cNvSpPr txBox="1">
            <a:spLocks noChangeArrowheads="1"/>
          </p:cNvSpPr>
          <p:nvPr/>
        </p:nvSpPr>
        <p:spPr bwMode="auto">
          <a:xfrm>
            <a:off x="762000" y="577428"/>
            <a:ext cx="802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Poszukujemy wektora wartości estymowanych nieznanych parametrów</a:t>
            </a:r>
          </a:p>
        </p:txBody>
      </p:sp>
      <p:graphicFrame>
        <p:nvGraphicFramePr>
          <p:cNvPr id="32770" name="Object 6"/>
          <p:cNvGraphicFramePr>
            <a:graphicFrameLocks noChangeAspect="1"/>
          </p:cNvGraphicFramePr>
          <p:nvPr/>
        </p:nvGraphicFramePr>
        <p:xfrm>
          <a:off x="806450" y="1382291"/>
          <a:ext cx="3084513" cy="554037"/>
        </p:xfrm>
        <a:graphic>
          <a:graphicData uri="http://schemas.openxmlformats.org/presentationml/2006/ole">
            <p:oleObj spid="_x0000_s32774" name="Równanie" r:id="rId3" imgW="1193800" imgH="215900" progId="Equation.3">
              <p:embed/>
            </p:oleObj>
          </a:graphicData>
        </a:graphic>
      </p:graphicFrame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471488" y="2415753"/>
            <a:ext cx="7221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Zadanie poszukiwania tego wektora możemy sformułować:</a:t>
            </a:r>
          </a:p>
        </p:txBody>
      </p:sp>
      <p:sp>
        <p:nvSpPr>
          <p:cNvPr id="32778" name="Text Box 8"/>
          <p:cNvSpPr txBox="1">
            <a:spLocks noChangeArrowheads="1"/>
          </p:cNvSpPr>
          <p:nvPr/>
        </p:nvSpPr>
        <p:spPr bwMode="auto">
          <a:xfrm>
            <a:off x="466725" y="2972966"/>
            <a:ext cx="210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Znaleźć wektor</a:t>
            </a:r>
          </a:p>
        </p:txBody>
      </p:sp>
      <p:graphicFrame>
        <p:nvGraphicFramePr>
          <p:cNvPr id="32771" name="Object 9"/>
          <p:cNvGraphicFramePr>
            <a:graphicFrameLocks noChangeAspect="1"/>
          </p:cNvGraphicFramePr>
          <p:nvPr/>
        </p:nvGraphicFramePr>
        <p:xfrm>
          <a:off x="2482850" y="2880891"/>
          <a:ext cx="3084513" cy="554037"/>
        </p:xfrm>
        <a:graphic>
          <a:graphicData uri="http://schemas.openxmlformats.org/presentationml/2006/ole">
            <p:oleObj spid="_x0000_s32775" name="Równanie" r:id="rId4" imgW="1193800" imgH="215900" progId="Equation.3">
              <p:embed/>
            </p:oleObj>
          </a:graphicData>
        </a:graphic>
      </p:graphicFrame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5583238" y="2958678"/>
            <a:ext cx="2676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który minimalizuje</a:t>
            </a:r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466725" y="3299991"/>
            <a:ext cx="838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sumę kwadratów błędów resztkowych </a:t>
            </a:r>
            <a:r>
              <a:rPr lang="pl-PL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(dopasowania, residuów</a:t>
            </a:r>
            <a:r>
              <a:rPr lang="pl-PL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pomiarów niedokładnych</a:t>
            </a:r>
          </a:p>
        </p:txBody>
      </p:sp>
      <p:graphicFrame>
        <p:nvGraphicFramePr>
          <p:cNvPr id="32772" name="Object 15"/>
          <p:cNvGraphicFramePr>
            <a:graphicFrameLocks noChangeAspect="1"/>
          </p:cNvGraphicFramePr>
          <p:nvPr/>
        </p:nvGraphicFramePr>
        <p:xfrm>
          <a:off x="1222375" y="4011191"/>
          <a:ext cx="6402388" cy="881062"/>
        </p:xfrm>
        <a:graphic>
          <a:graphicData uri="http://schemas.openxmlformats.org/presentationml/2006/ole">
            <p:oleObj spid="_x0000_s32776" name="Równanie" r:id="rId5" imgW="2476500" imgH="342900" progId="Equation.3">
              <p:embed/>
            </p:oleObj>
          </a:graphicData>
        </a:graphic>
      </p:graphicFrame>
      <p:sp>
        <p:nvSpPr>
          <p:cNvPr id="32781" name="Text Box 16"/>
          <p:cNvSpPr txBox="1">
            <a:spLocks noChangeArrowheads="1"/>
          </p:cNvSpPr>
          <p:nvPr/>
        </p:nvSpPr>
        <p:spPr bwMode="auto">
          <a:xfrm>
            <a:off x="560388" y="4916066"/>
            <a:ext cx="731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spełniając ograniczenia równościowe </a:t>
            </a:r>
            <a:r>
              <a:rPr lang="pl-PL" b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pomiarów dokładnych</a:t>
            </a:r>
          </a:p>
        </p:txBody>
      </p:sp>
      <p:sp>
        <p:nvSpPr>
          <p:cNvPr id="32782" name="Text Box 17"/>
          <p:cNvSpPr txBox="1">
            <a:spLocks noChangeArrowheads="1"/>
          </p:cNvSpPr>
          <p:nvPr/>
        </p:nvSpPr>
        <p:spPr bwMode="auto">
          <a:xfrm>
            <a:off x="8137525" y="4225503"/>
            <a:ext cx="54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(4)</a:t>
            </a:r>
          </a:p>
        </p:txBody>
      </p:sp>
      <p:graphicFrame>
        <p:nvGraphicFramePr>
          <p:cNvPr id="32773" name="Object 18"/>
          <p:cNvGraphicFramePr>
            <a:graphicFrameLocks noChangeAspect="1"/>
          </p:cNvGraphicFramePr>
          <p:nvPr/>
        </p:nvGraphicFramePr>
        <p:xfrm>
          <a:off x="3498850" y="5485978"/>
          <a:ext cx="1871663" cy="490538"/>
        </p:xfrm>
        <a:graphic>
          <a:graphicData uri="http://schemas.openxmlformats.org/presentationml/2006/ole">
            <p:oleObj spid="_x0000_s32777" name="Równanie" r:id="rId6" imgW="723586" imgH="190417" progId="Equation.3">
              <p:embed/>
            </p:oleObj>
          </a:graphicData>
        </a:graphic>
      </p:graphicFrame>
      <p:sp>
        <p:nvSpPr>
          <p:cNvPr id="32783" name="Text Box 19"/>
          <p:cNvSpPr txBox="1">
            <a:spLocks noChangeArrowheads="1"/>
          </p:cNvSpPr>
          <p:nvPr/>
        </p:nvSpPr>
        <p:spPr bwMode="auto">
          <a:xfrm>
            <a:off x="8189913" y="5438353"/>
            <a:ext cx="547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13"/>
          <p:cNvSpPr txBox="1">
            <a:spLocks noChangeArrowheads="1"/>
          </p:cNvSpPr>
          <p:nvPr/>
        </p:nvSpPr>
        <p:spPr bwMode="auto">
          <a:xfrm>
            <a:off x="593725" y="797024"/>
            <a:ext cx="808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Rozwiązanie postawionego zadania estymacji </a:t>
            </a:r>
            <a:r>
              <a:rPr lang="pl-PL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metodą nieoznaczonych mnożników Lagrange’a</a:t>
            </a:r>
          </a:p>
        </p:txBody>
      </p:sp>
      <p:sp>
        <p:nvSpPr>
          <p:cNvPr id="33797" name="Text Box 56"/>
          <p:cNvSpPr txBox="1">
            <a:spLocks noChangeArrowheads="1"/>
          </p:cNvSpPr>
          <p:nvPr/>
        </p:nvSpPr>
        <p:spPr bwMode="auto">
          <a:xfrm>
            <a:off x="465138" y="3360836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Rozszerzona funkcja celu zagadnienia (4) – (5):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794" name="Object 57"/>
          <p:cNvGraphicFramePr>
            <a:graphicFrameLocks noChangeAspect="1"/>
          </p:cNvGraphicFramePr>
          <p:nvPr/>
        </p:nvGraphicFramePr>
        <p:xfrm>
          <a:off x="446088" y="3933924"/>
          <a:ext cx="7886700" cy="1511300"/>
        </p:xfrm>
        <a:graphic>
          <a:graphicData uri="http://schemas.openxmlformats.org/presentationml/2006/ole">
            <p:oleObj spid="_x0000_s33796" name="Równanie" r:id="rId3" imgW="3492500" imgH="673100" progId="Equation.3">
              <p:embed/>
            </p:oleObj>
          </a:graphicData>
        </a:graphic>
      </p:graphicFrame>
      <p:sp>
        <p:nvSpPr>
          <p:cNvPr id="33798" name="Text Box 58"/>
          <p:cNvSpPr txBox="1">
            <a:spLocks noChangeArrowheads="1"/>
          </p:cNvSpPr>
          <p:nvPr/>
        </p:nvSpPr>
        <p:spPr bwMode="auto">
          <a:xfrm>
            <a:off x="519113" y="1476474"/>
            <a:ext cx="839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Wektor nieoznaczonych mnożników Lagrange’a dla zagadnienia (4) – (5):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795" name="Object 59"/>
          <p:cNvGraphicFramePr>
            <a:graphicFrameLocks noChangeAspect="1"/>
          </p:cNvGraphicFramePr>
          <p:nvPr/>
        </p:nvGraphicFramePr>
        <p:xfrm>
          <a:off x="2530475" y="2070199"/>
          <a:ext cx="3294063" cy="623887"/>
        </p:xfrm>
        <a:graphic>
          <a:graphicData uri="http://schemas.openxmlformats.org/presentationml/2006/ole">
            <p:oleObj spid="_x0000_s33797" name="Równanie" r:id="rId4" imgW="1206500" imgH="228600" progId="Equation.3">
              <p:embed/>
            </p:oleObj>
          </a:graphicData>
        </a:graphic>
      </p:graphicFrame>
      <p:sp>
        <p:nvSpPr>
          <p:cNvPr id="33799" name="Text Box 64"/>
          <p:cNvSpPr txBox="1">
            <a:spLocks noChangeArrowheads="1"/>
          </p:cNvSpPr>
          <p:nvPr/>
        </p:nvSpPr>
        <p:spPr bwMode="auto">
          <a:xfrm>
            <a:off x="8281988" y="2154336"/>
            <a:ext cx="547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(6)</a:t>
            </a:r>
          </a:p>
        </p:txBody>
      </p:sp>
      <p:sp>
        <p:nvSpPr>
          <p:cNvPr id="33800" name="Text Box 65"/>
          <p:cNvSpPr txBox="1">
            <a:spLocks noChangeArrowheads="1"/>
          </p:cNvSpPr>
          <p:nvPr/>
        </p:nvSpPr>
        <p:spPr bwMode="auto">
          <a:xfrm>
            <a:off x="8259763" y="4262536"/>
            <a:ext cx="547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61"/>
          <p:cNvSpPr txBox="1">
            <a:spLocks noChangeArrowheads="1"/>
          </p:cNvSpPr>
          <p:nvPr/>
        </p:nvSpPr>
        <p:spPr bwMode="auto">
          <a:xfrm>
            <a:off x="373063" y="1712913"/>
            <a:ext cx="8448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Warunki konieczne minimum rozszerzonej funkcji celu zagadnienia (4) – (5):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818" name="Object 62"/>
          <p:cNvGraphicFramePr>
            <a:graphicFrameLocks noChangeAspect="1"/>
          </p:cNvGraphicFramePr>
          <p:nvPr/>
        </p:nvGraphicFramePr>
        <p:xfrm>
          <a:off x="1177925" y="2382838"/>
          <a:ext cx="6843713" cy="598487"/>
        </p:xfrm>
        <a:graphic>
          <a:graphicData uri="http://schemas.openxmlformats.org/presentationml/2006/ole">
            <p:oleObj spid="_x0000_s34820" name="Równanie" r:id="rId3" imgW="2743200" imgH="241300" progId="Equation.3">
              <p:embed/>
            </p:oleObj>
          </a:graphicData>
        </a:graphic>
      </p:graphicFrame>
      <p:graphicFrame>
        <p:nvGraphicFramePr>
          <p:cNvPr id="34819" name="Object 63"/>
          <p:cNvGraphicFramePr>
            <a:graphicFrameLocks noChangeAspect="1"/>
          </p:cNvGraphicFramePr>
          <p:nvPr/>
        </p:nvGraphicFramePr>
        <p:xfrm>
          <a:off x="1217613" y="3146425"/>
          <a:ext cx="4024312" cy="566738"/>
        </p:xfrm>
        <a:graphic>
          <a:graphicData uri="http://schemas.openxmlformats.org/presentationml/2006/ole">
            <p:oleObj spid="_x0000_s34821" name="Równanie" r:id="rId4" imgW="1612900" imgH="228600" progId="Equation.3">
              <p:embed/>
            </p:oleObj>
          </a:graphicData>
        </a:graphic>
      </p:graphicFrame>
      <p:sp>
        <p:nvSpPr>
          <p:cNvPr id="34821" name="Text Box 66"/>
          <p:cNvSpPr txBox="1">
            <a:spLocks noChangeArrowheads="1"/>
          </p:cNvSpPr>
          <p:nvPr/>
        </p:nvSpPr>
        <p:spPr bwMode="auto">
          <a:xfrm>
            <a:off x="8286750" y="2422525"/>
            <a:ext cx="54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(8)</a:t>
            </a:r>
          </a:p>
        </p:txBody>
      </p:sp>
      <p:sp>
        <p:nvSpPr>
          <p:cNvPr id="34822" name="Text Box 67"/>
          <p:cNvSpPr txBox="1">
            <a:spLocks noChangeArrowheads="1"/>
          </p:cNvSpPr>
          <p:nvPr/>
        </p:nvSpPr>
        <p:spPr bwMode="auto">
          <a:xfrm>
            <a:off x="8245475" y="3200400"/>
            <a:ext cx="54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52"/>
          <p:cNvSpPr txBox="1">
            <a:spLocks noChangeArrowheads="1"/>
          </p:cNvSpPr>
          <p:nvPr/>
        </p:nvSpPr>
        <p:spPr bwMode="auto">
          <a:xfrm>
            <a:off x="455613" y="601663"/>
            <a:ext cx="426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Rozwiązujemy (8) – (9) względem</a:t>
            </a:r>
            <a:endParaRPr lang="pl-PL" b="1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842" name="Object 53"/>
          <p:cNvGraphicFramePr>
            <a:graphicFrameLocks noChangeAspect="1"/>
          </p:cNvGraphicFramePr>
          <p:nvPr/>
        </p:nvGraphicFramePr>
        <p:xfrm>
          <a:off x="4216400" y="603250"/>
          <a:ext cx="282575" cy="366713"/>
        </p:xfrm>
        <a:graphic>
          <a:graphicData uri="http://schemas.openxmlformats.org/presentationml/2006/ole">
            <p:oleObj spid="_x0000_s35844" name="Równanie" r:id="rId3" imgW="126780" imgH="164814" progId="Equation.3">
              <p:embed/>
            </p:oleObj>
          </a:graphicData>
        </a:graphic>
      </p:graphicFrame>
      <p:sp>
        <p:nvSpPr>
          <p:cNvPr id="35845" name="AutoShape 36"/>
          <p:cNvSpPr>
            <a:spLocks noChangeArrowheads="1"/>
          </p:cNvSpPr>
          <p:nvPr/>
        </p:nvSpPr>
        <p:spPr bwMode="auto">
          <a:xfrm flipV="1">
            <a:off x="3148013" y="1238250"/>
            <a:ext cx="1814512" cy="204788"/>
          </a:xfrm>
          <a:prstGeom prst="triangle">
            <a:avLst>
              <a:gd name="adj" fmla="val 50000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843" name="Object 37"/>
          <p:cNvGraphicFramePr>
            <a:graphicFrameLocks noChangeAspect="1"/>
          </p:cNvGraphicFramePr>
          <p:nvPr/>
        </p:nvGraphicFramePr>
        <p:xfrm>
          <a:off x="300038" y="1822450"/>
          <a:ext cx="8494712" cy="1600200"/>
        </p:xfrm>
        <a:graphic>
          <a:graphicData uri="http://schemas.openxmlformats.org/presentationml/2006/ole">
            <p:oleObj spid="_x0000_s35845" name="Równanie" r:id="rId4" imgW="3695700" imgH="698500" progId="Equation.3">
              <p:embed/>
            </p:oleObj>
          </a:graphicData>
        </a:graphic>
      </p:graphicFrame>
      <p:sp>
        <p:nvSpPr>
          <p:cNvPr id="35846" name="Oval 38"/>
          <p:cNvSpPr>
            <a:spLocks noChangeArrowheads="1"/>
          </p:cNvSpPr>
          <p:nvPr/>
        </p:nvSpPr>
        <p:spPr bwMode="auto">
          <a:xfrm>
            <a:off x="755650" y="1635125"/>
            <a:ext cx="2608263" cy="955675"/>
          </a:xfrm>
          <a:prstGeom prst="ellipse">
            <a:avLst/>
          </a:prstGeom>
          <a:solidFill>
            <a:srgbClr val="99CCFF">
              <a:alpha val="25098"/>
            </a:srgbClr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" name="Oval 39"/>
          <p:cNvSpPr>
            <a:spLocks noChangeArrowheads="1"/>
          </p:cNvSpPr>
          <p:nvPr/>
        </p:nvSpPr>
        <p:spPr bwMode="auto">
          <a:xfrm>
            <a:off x="6145213" y="2643188"/>
            <a:ext cx="2608262" cy="955675"/>
          </a:xfrm>
          <a:prstGeom prst="ellipse">
            <a:avLst/>
          </a:prstGeom>
          <a:solidFill>
            <a:srgbClr val="99CCFF">
              <a:alpha val="25098"/>
            </a:srgbClr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" name="Line 40"/>
          <p:cNvSpPr>
            <a:spLocks noChangeShapeType="1"/>
          </p:cNvSpPr>
          <p:nvPr/>
        </p:nvSpPr>
        <p:spPr bwMode="auto">
          <a:xfrm>
            <a:off x="2420938" y="2400300"/>
            <a:ext cx="3562350" cy="14874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Line 41"/>
          <p:cNvSpPr>
            <a:spLocks noChangeShapeType="1"/>
          </p:cNvSpPr>
          <p:nvPr/>
        </p:nvSpPr>
        <p:spPr bwMode="auto">
          <a:xfrm flipH="1">
            <a:off x="6130925" y="3448050"/>
            <a:ext cx="955675" cy="4238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Text Box 42"/>
          <p:cNvSpPr txBox="1">
            <a:spLocks noChangeArrowheads="1"/>
          </p:cNvSpPr>
          <p:nvPr/>
        </p:nvSpPr>
        <p:spPr bwMode="auto">
          <a:xfrm>
            <a:off x="4264025" y="4008438"/>
            <a:ext cx="4530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Optymalne wartości estymowane nieznanych parametrów wyznaczone w oparciu o pomiary niedokładne 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51" name="Oval 43"/>
          <p:cNvSpPr>
            <a:spLocks noChangeArrowheads="1"/>
          </p:cNvSpPr>
          <p:nvPr/>
        </p:nvSpPr>
        <p:spPr bwMode="auto">
          <a:xfrm>
            <a:off x="452438" y="2465388"/>
            <a:ext cx="4724400" cy="1282700"/>
          </a:xfrm>
          <a:prstGeom prst="ellipse">
            <a:avLst/>
          </a:prstGeom>
          <a:solidFill>
            <a:srgbClr val="FF5050">
              <a:alpha val="2509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5852" name="Line 44"/>
          <p:cNvSpPr>
            <a:spLocks noChangeShapeType="1"/>
          </p:cNvSpPr>
          <p:nvPr/>
        </p:nvSpPr>
        <p:spPr bwMode="auto">
          <a:xfrm flipH="1">
            <a:off x="2103438" y="3541713"/>
            <a:ext cx="792162" cy="6429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5853" name="Text Box 45"/>
          <p:cNvSpPr txBox="1">
            <a:spLocks noChangeArrowheads="1"/>
          </p:cNvSpPr>
          <p:nvPr/>
        </p:nvSpPr>
        <p:spPr bwMode="auto">
          <a:xfrm>
            <a:off x="276225" y="4143375"/>
            <a:ext cx="3929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Macierz zależna od wartości funkcji bazowych (wejść) i wag pomiarów – macierz stała</a:t>
            </a:r>
            <a:endParaRPr lang="pl-PL" b="1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AutoShape 48"/>
          <p:cNvSpPr>
            <a:spLocks noChangeArrowheads="1"/>
          </p:cNvSpPr>
          <p:nvPr/>
        </p:nvSpPr>
        <p:spPr bwMode="auto">
          <a:xfrm>
            <a:off x="258763" y="1255713"/>
            <a:ext cx="8612187" cy="2797175"/>
          </a:xfrm>
          <a:prstGeom prst="flowChartAlternateProcess">
            <a:avLst/>
          </a:prstGeom>
          <a:solidFill>
            <a:srgbClr val="99CCFF">
              <a:alpha val="25098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Text Box 41"/>
          <p:cNvSpPr txBox="1">
            <a:spLocks noChangeArrowheads="1"/>
          </p:cNvSpPr>
          <p:nvPr/>
        </p:nvSpPr>
        <p:spPr bwMode="auto">
          <a:xfrm>
            <a:off x="727075" y="682849"/>
            <a:ext cx="6196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Wynik rozwiązania zadania (4)-(5):</a:t>
            </a:r>
            <a:endParaRPr lang="pl-PL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6" name="Object 42"/>
          <p:cNvGraphicFramePr>
            <a:graphicFrameLocks noChangeAspect="1"/>
          </p:cNvGraphicFramePr>
          <p:nvPr/>
        </p:nvGraphicFramePr>
        <p:xfrm>
          <a:off x="2166938" y="1436688"/>
          <a:ext cx="3287712" cy="558800"/>
        </p:xfrm>
        <a:graphic>
          <a:graphicData uri="http://schemas.openxmlformats.org/presentationml/2006/ole">
            <p:oleObj spid="_x0000_s36869" name="Równanie" r:id="rId3" imgW="1117600" imgH="190500" progId="Equation.3">
              <p:embed/>
            </p:oleObj>
          </a:graphicData>
        </a:graphic>
      </p:graphicFrame>
      <p:graphicFrame>
        <p:nvGraphicFramePr>
          <p:cNvPr id="36867" name="Object 43"/>
          <p:cNvGraphicFramePr>
            <a:graphicFrameLocks noChangeAspect="1"/>
          </p:cNvGraphicFramePr>
          <p:nvPr/>
        </p:nvGraphicFramePr>
        <p:xfrm>
          <a:off x="1303338" y="2387600"/>
          <a:ext cx="3411537" cy="622300"/>
        </p:xfrm>
        <a:graphic>
          <a:graphicData uri="http://schemas.openxmlformats.org/presentationml/2006/ole">
            <p:oleObj spid="_x0000_s36870" name="Równanie" r:id="rId4" imgW="1320227" imgH="241195" progId="Equation.3">
              <p:embed/>
            </p:oleObj>
          </a:graphicData>
        </a:graphic>
      </p:graphicFrame>
      <p:sp>
        <p:nvSpPr>
          <p:cNvPr id="36871" name="Text Box 44"/>
          <p:cNvSpPr txBox="1">
            <a:spLocks noChangeArrowheads="1"/>
          </p:cNvSpPr>
          <p:nvPr/>
        </p:nvSpPr>
        <p:spPr bwMode="auto">
          <a:xfrm>
            <a:off x="396875" y="2073275"/>
            <a:ext cx="1077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gdzie:</a:t>
            </a:r>
            <a:endParaRPr lang="pl-PL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8" name="Object 46"/>
          <p:cNvGraphicFramePr>
            <a:graphicFrameLocks noChangeAspect="1"/>
          </p:cNvGraphicFramePr>
          <p:nvPr/>
        </p:nvGraphicFramePr>
        <p:xfrm>
          <a:off x="1258888" y="3108325"/>
          <a:ext cx="6040437" cy="706438"/>
        </p:xfrm>
        <a:graphic>
          <a:graphicData uri="http://schemas.openxmlformats.org/presentationml/2006/ole">
            <p:oleObj spid="_x0000_s36871" name="Równanie" r:id="rId5" imgW="2272314" imgH="266584" progId="Equation.3">
              <p:embed/>
            </p:oleObj>
          </a:graphicData>
        </a:graphic>
      </p:graphicFrame>
      <p:sp>
        <p:nvSpPr>
          <p:cNvPr id="36872" name="Text Box 49"/>
          <p:cNvSpPr txBox="1">
            <a:spLocks noChangeArrowheads="1"/>
          </p:cNvSpPr>
          <p:nvPr/>
        </p:nvSpPr>
        <p:spPr bwMode="auto">
          <a:xfrm>
            <a:off x="273050" y="4176713"/>
            <a:ext cx="3411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 – macierz wzmocnień </a:t>
            </a:r>
          </a:p>
        </p:txBody>
      </p:sp>
      <p:sp>
        <p:nvSpPr>
          <p:cNvPr id="36873" name="AutoShape 50"/>
          <p:cNvSpPr>
            <a:spLocks noChangeArrowheads="1"/>
          </p:cNvSpPr>
          <p:nvPr/>
        </p:nvSpPr>
        <p:spPr bwMode="auto">
          <a:xfrm>
            <a:off x="1746250" y="1323975"/>
            <a:ext cx="4167188" cy="795338"/>
          </a:xfrm>
          <a:prstGeom prst="roundRect">
            <a:avLst>
              <a:gd name="adj" fmla="val 16667"/>
            </a:avLst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Text Box 51"/>
          <p:cNvSpPr txBox="1">
            <a:spLocks noChangeArrowheads="1"/>
          </p:cNvSpPr>
          <p:nvPr/>
        </p:nvSpPr>
        <p:spPr bwMode="auto">
          <a:xfrm>
            <a:off x="585788" y="4665663"/>
            <a:ext cx="30972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Optymalne wartości estymowane nieznanych parametrów wyznaczone w oparciu o pomiary niedokładne</a:t>
            </a:r>
            <a:endParaRPr lang="pl-PL" b="1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Line 52"/>
          <p:cNvSpPr>
            <a:spLocks noChangeShapeType="1"/>
          </p:cNvSpPr>
          <p:nvPr/>
        </p:nvSpPr>
        <p:spPr bwMode="auto">
          <a:xfrm flipV="1">
            <a:off x="2443163" y="1897063"/>
            <a:ext cx="531812" cy="28527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6" name="Text Box 53"/>
          <p:cNvSpPr txBox="1">
            <a:spLocks noChangeArrowheads="1"/>
          </p:cNvSpPr>
          <p:nvPr/>
        </p:nvSpPr>
        <p:spPr bwMode="auto">
          <a:xfrm>
            <a:off x="8193088" y="1514475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(12)</a:t>
            </a:r>
          </a:p>
        </p:txBody>
      </p:sp>
      <p:sp>
        <p:nvSpPr>
          <p:cNvPr id="36877" name="Text Box 54"/>
          <p:cNvSpPr txBox="1">
            <a:spLocks noChangeArrowheads="1"/>
          </p:cNvSpPr>
          <p:nvPr/>
        </p:nvSpPr>
        <p:spPr bwMode="auto">
          <a:xfrm>
            <a:off x="8166100" y="24431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(13)</a:t>
            </a:r>
          </a:p>
        </p:txBody>
      </p:sp>
      <p:sp>
        <p:nvSpPr>
          <p:cNvPr id="36878" name="Text Box 55"/>
          <p:cNvSpPr txBox="1">
            <a:spLocks noChangeArrowheads="1"/>
          </p:cNvSpPr>
          <p:nvPr/>
        </p:nvSpPr>
        <p:spPr bwMode="auto">
          <a:xfrm>
            <a:off x="8178800" y="323373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(14)</a:t>
            </a:r>
          </a:p>
        </p:txBody>
      </p:sp>
      <p:sp>
        <p:nvSpPr>
          <p:cNvPr id="36879" name="Line 56"/>
          <p:cNvSpPr>
            <a:spLocks noChangeShapeType="1"/>
          </p:cNvSpPr>
          <p:nvPr/>
        </p:nvSpPr>
        <p:spPr bwMode="auto">
          <a:xfrm flipH="1" flipV="1">
            <a:off x="4024313" y="1922463"/>
            <a:ext cx="544512" cy="2387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0" name="Text Box 57"/>
          <p:cNvSpPr txBox="1">
            <a:spLocks noChangeArrowheads="1"/>
          </p:cNvSpPr>
          <p:nvPr/>
        </p:nvSpPr>
        <p:spPr bwMode="auto">
          <a:xfrm>
            <a:off x="3516313" y="4386263"/>
            <a:ext cx="2470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Wartości y mierzone dokładnie</a:t>
            </a:r>
            <a:endParaRPr lang="pl-PL" b="1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1" name="Line 58"/>
          <p:cNvSpPr>
            <a:spLocks noChangeShapeType="1"/>
          </p:cNvSpPr>
          <p:nvPr/>
        </p:nvSpPr>
        <p:spPr bwMode="auto">
          <a:xfrm flipH="1" flipV="1">
            <a:off x="5099050" y="1933575"/>
            <a:ext cx="2239963" cy="25384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2" name="Text Box 59"/>
          <p:cNvSpPr txBox="1">
            <a:spLocks noChangeArrowheads="1"/>
          </p:cNvSpPr>
          <p:nvPr/>
        </p:nvSpPr>
        <p:spPr bwMode="auto">
          <a:xfrm>
            <a:off x="5883275" y="4371975"/>
            <a:ext cx="3070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Predykcja wartości y z wykorzystaniem wartości estymowanych nieznanych parametrów wyznaczonych w oparciu o niedokładne pomiary</a:t>
            </a:r>
            <a:endParaRPr lang="pl-PL" b="1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ole tekstowe 1"/>
          <p:cNvSpPr txBox="1">
            <a:spLocks noChangeArrowheads="1"/>
          </p:cNvSpPr>
          <p:nvPr/>
        </p:nvSpPr>
        <p:spPr bwMode="auto">
          <a:xfrm>
            <a:off x="571500" y="702915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Przebieg i problemy procesu identyfikacji systemu dynamicznego – c.d.</a:t>
            </a:r>
          </a:p>
        </p:txBody>
      </p:sp>
      <p:sp>
        <p:nvSpPr>
          <p:cNvPr id="1029" name="pole tekstowe 3"/>
          <p:cNvSpPr txBox="1">
            <a:spLocks noChangeArrowheads="1"/>
          </p:cNvSpPr>
          <p:nvPr/>
        </p:nvSpPr>
        <p:spPr bwMode="auto">
          <a:xfrm>
            <a:off x="285750" y="1202977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Ograniczenia jakie należy brać pod uwagę w procesie identyfikacji</a:t>
            </a:r>
          </a:p>
        </p:txBody>
      </p:sp>
      <p:sp>
        <p:nvSpPr>
          <p:cNvPr id="1030" name="pole tekstowe 4"/>
          <p:cNvSpPr txBox="1">
            <a:spLocks noChangeArrowheads="1"/>
          </p:cNvSpPr>
          <p:nvPr/>
        </p:nvSpPr>
        <p:spPr bwMode="auto">
          <a:xfrm>
            <a:off x="285750" y="1631602"/>
            <a:ext cx="8501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1. Dostępny czas pomiarów T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jest zawsze ograniczony, albo z powodów technicznych, albo czasowej zmiany parametrów procesu lub z powodów ekonomicznych (budżet eksperymentu), zatem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571875" y="2703165"/>
          <a:ext cx="1643063" cy="528637"/>
        </p:xfrm>
        <a:graphic>
          <a:graphicData uri="http://schemas.openxmlformats.org/presentationml/2006/ole">
            <p:oleObj spid="_x0000_s1028" name="Równanie" r:id="rId3" imgW="711200" imgH="228600" progId="Equation.3">
              <p:embed/>
            </p:oleObj>
          </a:graphicData>
        </a:graphic>
      </p:graphicFrame>
      <p:sp>
        <p:nvSpPr>
          <p:cNvPr id="1031" name="pole tekstowe 6"/>
          <p:cNvSpPr txBox="1">
            <a:spLocks noChangeArrowheads="1"/>
          </p:cNvSpPr>
          <p:nvPr/>
        </p:nvSpPr>
        <p:spPr bwMode="auto">
          <a:xfrm>
            <a:off x="428625" y="3703290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2. Maksymalna dopuszczalna zmiana sygnału wejściowego, tzn. wartość sygnału testowego u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jest zawsze ograniczona, albo z powodów technicznych, albo z powodu założenia o liniowości zachowania systemu słusznego tylko w pewnym obszarze warunków operacyjnych, zatem</a:t>
            </a: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3290888" y="5060602"/>
          <a:ext cx="2347912" cy="528638"/>
        </p:xfrm>
        <a:graphic>
          <a:graphicData uri="http://schemas.openxmlformats.org/presentationml/2006/ole">
            <p:oleObj spid="_x0000_s1029" name="Równanie" r:id="rId4" imgW="1016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ole tekstowe 2"/>
          <p:cNvSpPr txBox="1">
            <a:spLocks noChangeArrowheads="1"/>
          </p:cNvSpPr>
          <p:nvPr/>
        </p:nvSpPr>
        <p:spPr bwMode="auto">
          <a:xfrm>
            <a:off x="571500" y="1079798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Przebieg i problemy procesu identyfikacji systemu dynamicznego – c.d.</a:t>
            </a:r>
          </a:p>
        </p:txBody>
      </p:sp>
      <p:sp>
        <p:nvSpPr>
          <p:cNvPr id="2052" name="pole tekstowe 3"/>
          <p:cNvSpPr txBox="1">
            <a:spLocks noChangeArrowheads="1"/>
          </p:cNvSpPr>
          <p:nvPr/>
        </p:nvSpPr>
        <p:spPr bwMode="auto">
          <a:xfrm>
            <a:off x="285750" y="157986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Ograniczenia jakie należy brać pod uwagę w procesie identyfikacji – c.d.</a:t>
            </a:r>
          </a:p>
        </p:txBody>
      </p:sp>
      <p:sp>
        <p:nvSpPr>
          <p:cNvPr id="2053" name="pole tekstowe 4"/>
          <p:cNvSpPr txBox="1">
            <a:spLocks noChangeArrowheads="1"/>
          </p:cNvSpPr>
          <p:nvPr/>
        </p:nvSpPr>
        <p:spPr bwMode="auto">
          <a:xfrm>
            <a:off x="395288" y="2135485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3. Maksymalna dopuszczalna zmiana sygnału wyjściowego, tzn. wartość sygnału testowego y</a:t>
            </a:r>
            <a:r>
              <a:rPr lang="pl-PL" baseline="-250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może również być ograniczona, albo z powodów technicznych, albo z powodu założenia o liniowości zachowania systemu słusznego tylko w pewnym obszarze warunków operacyjnych, zatem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14688" y="3492798"/>
          <a:ext cx="2149475" cy="466725"/>
        </p:xfrm>
        <a:graphic>
          <a:graphicData uri="http://schemas.openxmlformats.org/presentationml/2006/ole">
            <p:oleObj spid="_x0000_s2051" name="Równanie" r:id="rId3" imgW="1054100" imgH="228600" progId="Equation.3">
              <p:embed/>
            </p:oleObj>
          </a:graphicData>
        </a:graphic>
      </p:graphicFrame>
      <p:sp>
        <p:nvSpPr>
          <p:cNvPr id="2054" name="pole tekstowe 7"/>
          <p:cNvSpPr txBox="1">
            <a:spLocks noChangeArrowheads="1"/>
          </p:cNvSpPr>
          <p:nvPr/>
        </p:nvSpPr>
        <p:spPr bwMode="auto">
          <a:xfrm>
            <a:off x="395288" y="4223048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4. Należy brać pod uwagę, że zakłócenia zawierają zwykle różne składowe, które można sklasyfikować w grupy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642938"/>
            <a:ext cx="51530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pole tekstowe 2"/>
          <p:cNvSpPr txBox="1">
            <a:spLocks noChangeArrowheads="1"/>
          </p:cNvSpPr>
          <p:nvPr/>
        </p:nvSpPr>
        <p:spPr bwMode="auto">
          <a:xfrm>
            <a:off x="5435600" y="581819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Przykłady różnych składowych zakłóceń</a:t>
            </a:r>
          </a:p>
        </p:txBody>
      </p:sp>
      <p:sp>
        <p:nvSpPr>
          <p:cNvPr id="3077" name="pole tekstowe 4"/>
          <p:cNvSpPr txBox="1">
            <a:spLocks noChangeArrowheads="1"/>
          </p:cNvSpPr>
          <p:nvPr/>
        </p:nvSpPr>
        <p:spPr bwMode="auto">
          <a:xfrm>
            <a:off x="5435600" y="1373981"/>
            <a:ext cx="3313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a. Wysokiej częstotliwości quasi-stacjonarny stochastyczny szum n(t)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6516688" y="2166144"/>
          <a:ext cx="1192212" cy="369887"/>
        </p:xfrm>
        <a:graphic>
          <a:graphicData uri="http://schemas.openxmlformats.org/presentationml/2006/ole">
            <p:oleObj spid="_x0000_s3075" name="Równanie" r:id="rId4" imgW="698197" imgH="215806" progId="Equation.3">
              <p:embed/>
            </p:oleObj>
          </a:graphicData>
        </a:graphic>
      </p:graphicFrame>
      <p:sp>
        <p:nvSpPr>
          <p:cNvPr id="3078" name="pole tekstowe 6"/>
          <p:cNvSpPr txBox="1">
            <a:spLocks noChangeArrowheads="1"/>
          </p:cNvSpPr>
          <p:nvPr/>
        </p:nvSpPr>
        <p:spPr bwMode="auto">
          <a:xfrm>
            <a:off x="5508625" y="2742406"/>
            <a:ext cx="3311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b. Niskiej częstotliwości niestacjonarny stochastyczny lub deterministyczny sygnał (np. dryft, sygnał periodyczny z okresem jeden dzień lub jeden rok) d(t)</a:t>
            </a:r>
          </a:p>
        </p:txBody>
      </p:sp>
      <p:sp>
        <p:nvSpPr>
          <p:cNvPr id="3079" name="pole tekstowe 9"/>
          <p:cNvSpPr txBox="1">
            <a:spLocks noChangeArrowheads="1"/>
          </p:cNvSpPr>
          <p:nvPr/>
        </p:nvSpPr>
        <p:spPr bwMode="auto">
          <a:xfrm>
            <a:off x="5508625" y="4901406"/>
            <a:ext cx="3311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/>
            <a:r>
              <a:rPr lang="pl-PL" sz="16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c. Sygnały zakłóceń o nieznanym charakterze (np. pomiary oddalone – outliers) h(t)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pole tekstowe 2"/>
          <p:cNvSpPr txBox="1">
            <a:spLocks noChangeArrowheads="1"/>
          </p:cNvSpPr>
          <p:nvPr/>
        </p:nvSpPr>
        <p:spPr bwMode="auto">
          <a:xfrm>
            <a:off x="395288" y="2591345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dane zakłócenia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pole tekstowe 3"/>
          <p:cNvSpPr txBox="1">
            <a:spLocks noChangeArrowheads="1"/>
          </p:cNvSpPr>
          <p:nvPr/>
        </p:nvSpPr>
        <p:spPr bwMode="auto">
          <a:xfrm>
            <a:off x="395288" y="1583283"/>
            <a:ext cx="8424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Efektywna metoda identyfikacji musi być w stanie określić zachowanie się systemu tak dokładnie jak to jest możliwe przy ograniczeniach wnoszonych przez: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411413" y="2591345"/>
          <a:ext cx="2470150" cy="369888"/>
        </p:xfrm>
        <a:graphic>
          <a:graphicData uri="http://schemas.openxmlformats.org/presentationml/2006/ole">
            <p:oleObj spid="_x0000_s4102" name="Równanie" r:id="rId3" imgW="1447172" imgH="215806" progId="Equation.3">
              <p:embed/>
            </p:oleObj>
          </a:graphicData>
        </a:graphic>
      </p:graphicFrame>
      <p:sp>
        <p:nvSpPr>
          <p:cNvPr id="4104" name="pole tekstowe 5"/>
          <p:cNvSpPr txBox="1">
            <a:spLocks noChangeArrowheads="1"/>
          </p:cNvSpPr>
          <p:nvPr/>
        </p:nvSpPr>
        <p:spPr bwMode="auto">
          <a:xfrm>
            <a:off x="395288" y="3096170"/>
            <a:ext cx="3097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ograniczony czas pomiaru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419475" y="3096170"/>
          <a:ext cx="1212850" cy="392113"/>
        </p:xfrm>
        <a:graphic>
          <a:graphicData uri="http://schemas.openxmlformats.org/presentationml/2006/ole">
            <p:oleObj spid="_x0000_s4103" name="Równanie" r:id="rId4" imgW="711200" imgH="228600" progId="Equation.3">
              <p:embed/>
            </p:oleObj>
          </a:graphicData>
        </a:graphic>
      </p:graphicFrame>
      <p:sp>
        <p:nvSpPr>
          <p:cNvPr id="4105" name="pole tekstowe 7"/>
          <p:cNvSpPr txBox="1">
            <a:spLocks noChangeArrowheads="1"/>
          </p:cNvSpPr>
          <p:nvPr/>
        </p:nvSpPr>
        <p:spPr bwMode="auto">
          <a:xfrm>
            <a:off x="395288" y="3672433"/>
            <a:ext cx="4824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ograniczoną amplitudę sygnału testowego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148263" y="3629570"/>
          <a:ext cx="1944687" cy="438150"/>
        </p:xfrm>
        <a:graphic>
          <a:graphicData uri="http://schemas.openxmlformats.org/presentationml/2006/ole">
            <p:oleObj spid="_x0000_s4104" name="Równanie" r:id="rId5" imgW="1016000" imgH="228600" progId="Equation.3">
              <p:embed/>
            </p:oleObj>
          </a:graphicData>
        </a:graphic>
      </p:graphicFrame>
      <p:sp>
        <p:nvSpPr>
          <p:cNvPr id="4106" name="pole tekstowe 10"/>
          <p:cNvSpPr txBox="1">
            <a:spLocks noChangeArrowheads="1"/>
          </p:cNvSpPr>
          <p:nvPr/>
        </p:nvSpPr>
        <p:spPr bwMode="auto">
          <a:xfrm>
            <a:off x="395288" y="4289970"/>
            <a:ext cx="5113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ograniczoną amplitudę sygnału wyjściowego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5327650" y="4247108"/>
          <a:ext cx="2017713" cy="438150"/>
        </p:xfrm>
        <a:graphic>
          <a:graphicData uri="http://schemas.openxmlformats.org/presentationml/2006/ole">
            <p:oleObj spid="_x0000_s4105" name="Równanie" r:id="rId6" imgW="1054100" imgH="228600" progId="Equation.3">
              <p:embed/>
            </p:oleObj>
          </a:graphicData>
        </a:graphic>
      </p:graphicFrame>
      <p:sp>
        <p:nvSpPr>
          <p:cNvPr id="4107" name="pole tekstowe 12"/>
          <p:cNvSpPr txBox="1">
            <a:spLocks noChangeArrowheads="1"/>
          </p:cNvSpPr>
          <p:nvPr/>
        </p:nvSpPr>
        <p:spPr bwMode="auto">
          <a:xfrm>
            <a:off x="323850" y="899070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Podsumowanie:</a:t>
            </a:r>
          </a:p>
        </p:txBody>
      </p:sp>
      <p:sp>
        <p:nvSpPr>
          <p:cNvPr id="4108" name="pole tekstowe 14"/>
          <p:cNvSpPr txBox="1">
            <a:spLocks noChangeArrowheads="1"/>
          </p:cNvSpPr>
          <p:nvPr/>
        </p:nvSpPr>
        <p:spPr bwMode="auto">
          <a:xfrm>
            <a:off x="431800" y="4931320"/>
            <a:ext cx="511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 cel identyfikacji</a:t>
            </a:r>
            <a:endParaRPr lang="pl-PL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/>
          <p:cNvSpPr/>
          <p:nvPr/>
        </p:nvSpPr>
        <p:spPr>
          <a:xfrm>
            <a:off x="-36512" y="6336704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upa 42"/>
          <p:cNvGrpSpPr>
            <a:grpSpLocks/>
          </p:cNvGrpSpPr>
          <p:nvPr/>
        </p:nvGrpSpPr>
        <p:grpSpPr bwMode="auto">
          <a:xfrm>
            <a:off x="428625" y="285750"/>
            <a:ext cx="8001000" cy="6280150"/>
            <a:chOff x="428596" y="285728"/>
            <a:chExt cx="8001056" cy="627954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357166"/>
              <a:ext cx="5500726" cy="6208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rostokąt 5"/>
            <p:cNvSpPr/>
            <p:nvPr/>
          </p:nvSpPr>
          <p:spPr>
            <a:xfrm>
              <a:off x="1403328" y="323824"/>
              <a:ext cx="500067" cy="214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ole tekstowe 6"/>
            <p:cNvSpPr txBox="1">
              <a:spLocks noChangeArrowheads="1"/>
            </p:cNvSpPr>
            <p:nvPr/>
          </p:nvSpPr>
          <p:spPr bwMode="auto">
            <a:xfrm>
              <a:off x="1357290" y="285728"/>
              <a:ext cx="2286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Zasoby (czasowe, finansowe)</a:t>
              </a:r>
            </a:p>
          </p:txBody>
        </p:sp>
        <p:sp>
          <p:nvSpPr>
            <p:cNvPr id="8" name="pole tekstowe 8"/>
            <p:cNvSpPr txBox="1">
              <a:spLocks noChangeArrowheads="1"/>
            </p:cNvSpPr>
            <p:nvPr/>
          </p:nvSpPr>
          <p:spPr bwMode="auto">
            <a:xfrm>
              <a:off x="4500562" y="285728"/>
              <a:ext cx="39290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01700" indent="-901700"/>
              <a:r>
                <a:rPr lang="pl-PL" sz="1200">
                  <a:latin typeface="Arial" pitchFamily="34" charset="0"/>
                  <a:cs typeface="Arial" pitchFamily="34" charset="0"/>
                </a:rPr>
                <a:t>Podstawowe prawa fizyczne, wstępne eksperymenty, warunki  operacyjne </a:t>
              </a:r>
            </a:p>
          </p:txBody>
        </p:sp>
        <p:sp>
          <p:nvSpPr>
            <p:cNvPr id="9" name="Prostokąt 8"/>
            <p:cNvSpPr/>
            <p:nvPr/>
          </p:nvSpPr>
          <p:spPr>
            <a:xfrm>
              <a:off x="1714480" y="1169880"/>
              <a:ext cx="1357323" cy="323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42911" y="642881"/>
              <a:ext cx="1357321" cy="25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3786183" y="642881"/>
              <a:ext cx="1357321" cy="25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1836719" y="1928631"/>
              <a:ext cx="1295409" cy="428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1714480" y="2879451"/>
              <a:ext cx="1357323" cy="323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1643043" y="3642965"/>
              <a:ext cx="1500197" cy="2888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3786183" y="3642965"/>
              <a:ext cx="1357321" cy="323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3786183" y="4500132"/>
              <a:ext cx="1357321" cy="323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1692255" y="5328726"/>
              <a:ext cx="1357323" cy="323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1714480" y="6119224"/>
              <a:ext cx="1357323" cy="25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1714480" y="4392192"/>
              <a:ext cx="1357323" cy="179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1643043" y="4608071"/>
              <a:ext cx="684217" cy="287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2428860" y="4571562"/>
              <a:ext cx="720730" cy="2888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3428992" y="5184277"/>
              <a:ext cx="684218" cy="287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2428860" y="5785882"/>
              <a:ext cx="684218" cy="25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pole tekstowe 24"/>
            <p:cNvSpPr txBox="1">
              <a:spLocks noChangeArrowheads="1"/>
            </p:cNvSpPr>
            <p:nvPr/>
          </p:nvSpPr>
          <p:spPr bwMode="auto">
            <a:xfrm>
              <a:off x="928662" y="642918"/>
              <a:ext cx="857256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Cel</a:t>
              </a:r>
            </a:p>
          </p:txBody>
        </p:sp>
        <p:sp>
          <p:nvSpPr>
            <p:cNvPr id="25" name="pole tekstowe 25"/>
            <p:cNvSpPr txBox="1">
              <a:spLocks noChangeArrowheads="1"/>
            </p:cNvSpPr>
            <p:nvPr/>
          </p:nvSpPr>
          <p:spPr bwMode="auto">
            <a:xfrm>
              <a:off x="3636000" y="642918"/>
              <a:ext cx="171451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Wiedza aprioryczna</a:t>
              </a:r>
            </a:p>
          </p:txBody>
        </p:sp>
        <p:sp>
          <p:nvSpPr>
            <p:cNvPr id="26" name="pole tekstowe 26"/>
            <p:cNvSpPr txBox="1">
              <a:spLocks noChangeArrowheads="1"/>
            </p:cNvSpPr>
            <p:nvPr/>
          </p:nvSpPr>
          <p:spPr bwMode="auto">
            <a:xfrm>
              <a:off x="1643042" y="1098000"/>
              <a:ext cx="15001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Planowanie  pomiarów</a:t>
              </a:r>
            </a:p>
          </p:txBody>
        </p:sp>
        <p:sp>
          <p:nvSpPr>
            <p:cNvPr id="27" name="pole tekstowe 27"/>
            <p:cNvSpPr txBox="1">
              <a:spLocks noChangeArrowheads="1"/>
            </p:cNvSpPr>
            <p:nvPr/>
          </p:nvSpPr>
          <p:spPr bwMode="auto">
            <a:xfrm>
              <a:off x="1785918" y="1928803"/>
              <a:ext cx="1428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>
                  <a:latin typeface="Arial" pitchFamily="34" charset="0"/>
                  <a:cs typeface="Arial" pitchFamily="34" charset="0"/>
                </a:rPr>
                <a:t>Zadanie sygnałów</a:t>
              </a:r>
            </a:p>
            <a:p>
              <a:r>
                <a:rPr lang="pl-PL" sz="1200">
                  <a:latin typeface="Arial" pitchFamily="34" charset="0"/>
                  <a:cs typeface="Arial" pitchFamily="34" charset="0"/>
                </a:rPr>
                <a:t>Zebranie wyników</a:t>
              </a:r>
            </a:p>
          </p:txBody>
        </p:sp>
        <p:sp>
          <p:nvSpPr>
            <p:cNvPr id="28" name="pole tekstowe 30"/>
            <p:cNvSpPr txBox="1">
              <a:spLocks noChangeArrowheads="1"/>
            </p:cNvSpPr>
            <p:nvPr/>
          </p:nvSpPr>
          <p:spPr bwMode="auto">
            <a:xfrm>
              <a:off x="1571604" y="2857496"/>
              <a:ext cx="16430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000">
                  <a:latin typeface="Arial" pitchFamily="34" charset="0"/>
                  <a:cs typeface="Arial" pitchFamily="34" charset="0"/>
                </a:rPr>
                <a:t>Sprawdzenie danych</a:t>
              </a:r>
            </a:p>
            <a:p>
              <a:pPr algn="ctr"/>
              <a:r>
                <a:rPr lang="pl-PL" sz="1000">
                  <a:latin typeface="Arial" pitchFamily="34" charset="0"/>
                  <a:cs typeface="Arial" pitchFamily="34" charset="0"/>
                </a:rPr>
                <a:t>Wstępne przetwarzanie</a:t>
              </a:r>
            </a:p>
          </p:txBody>
        </p:sp>
        <p:sp>
          <p:nvSpPr>
            <p:cNvPr id="29" name="pole tekstowe 31"/>
            <p:cNvSpPr txBox="1">
              <a:spLocks noChangeArrowheads="1"/>
            </p:cNvSpPr>
            <p:nvPr/>
          </p:nvSpPr>
          <p:spPr bwMode="auto">
            <a:xfrm>
              <a:off x="1643042" y="3564000"/>
              <a:ext cx="15001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100">
                  <a:latin typeface="Arial" pitchFamily="34" charset="0"/>
                  <a:cs typeface="Arial" pitchFamily="34" charset="0"/>
                </a:rPr>
                <a:t>Zastosowanie metody identyfikacji</a:t>
              </a:r>
            </a:p>
          </p:txBody>
        </p:sp>
        <p:sp>
          <p:nvSpPr>
            <p:cNvPr id="30" name="pole tekstowe 32"/>
            <p:cNvSpPr txBox="1">
              <a:spLocks noChangeArrowheads="1"/>
            </p:cNvSpPr>
            <p:nvPr/>
          </p:nvSpPr>
          <p:spPr bwMode="auto">
            <a:xfrm>
              <a:off x="3714744" y="3571876"/>
              <a:ext cx="15001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100">
                  <a:latin typeface="Arial" pitchFamily="34" charset="0"/>
                  <a:cs typeface="Arial" pitchFamily="34" charset="0"/>
                </a:rPr>
                <a:t>Założenie struktury modelu</a:t>
              </a:r>
            </a:p>
          </p:txBody>
        </p:sp>
        <p:sp>
          <p:nvSpPr>
            <p:cNvPr id="31" name="pole tekstowe 33"/>
            <p:cNvSpPr txBox="1">
              <a:spLocks noChangeArrowheads="1"/>
            </p:cNvSpPr>
            <p:nvPr/>
          </p:nvSpPr>
          <p:spPr bwMode="auto">
            <a:xfrm>
              <a:off x="3714744" y="4429132"/>
              <a:ext cx="15001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100">
                  <a:latin typeface="Arial" pitchFamily="34" charset="0"/>
                  <a:cs typeface="Arial" pitchFamily="34" charset="0"/>
                </a:rPr>
                <a:t>Określenie struktury modelu</a:t>
              </a:r>
            </a:p>
          </p:txBody>
        </p:sp>
        <p:sp>
          <p:nvSpPr>
            <p:cNvPr id="32" name="pole tekstowe 34"/>
            <p:cNvSpPr txBox="1">
              <a:spLocks noChangeArrowheads="1"/>
            </p:cNvSpPr>
            <p:nvPr/>
          </p:nvSpPr>
          <p:spPr bwMode="auto">
            <a:xfrm>
              <a:off x="1928794" y="4356000"/>
              <a:ext cx="857256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Model</a:t>
              </a:r>
            </a:p>
          </p:txBody>
        </p:sp>
        <p:sp>
          <p:nvSpPr>
            <p:cNvPr id="33" name="pole tekstowe 35"/>
            <p:cNvSpPr txBox="1">
              <a:spLocks noChangeArrowheads="1"/>
            </p:cNvSpPr>
            <p:nvPr/>
          </p:nvSpPr>
          <p:spPr bwMode="auto">
            <a:xfrm>
              <a:off x="1571604" y="4608000"/>
              <a:ext cx="92869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>
                  <a:latin typeface="Arial" pitchFamily="34" charset="0"/>
                  <a:cs typeface="Arial" pitchFamily="34" charset="0"/>
                </a:rPr>
                <a:t>Nie-parametryczny</a:t>
              </a:r>
            </a:p>
          </p:txBody>
        </p:sp>
        <p:sp>
          <p:nvSpPr>
            <p:cNvPr id="34" name="pole tekstowe 36"/>
            <p:cNvSpPr txBox="1">
              <a:spLocks noChangeArrowheads="1"/>
            </p:cNvSpPr>
            <p:nvPr/>
          </p:nvSpPr>
          <p:spPr bwMode="auto">
            <a:xfrm>
              <a:off x="2304000" y="4608000"/>
              <a:ext cx="92869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800">
                  <a:latin typeface="Arial" pitchFamily="34" charset="0"/>
                  <a:cs typeface="Arial" pitchFamily="34" charset="0"/>
                </a:rPr>
                <a:t>Parametryczny</a:t>
              </a:r>
            </a:p>
          </p:txBody>
        </p:sp>
        <p:sp>
          <p:nvSpPr>
            <p:cNvPr id="35" name="pole tekstowe 37"/>
            <p:cNvSpPr txBox="1">
              <a:spLocks noChangeArrowheads="1"/>
            </p:cNvSpPr>
            <p:nvPr/>
          </p:nvSpPr>
          <p:spPr bwMode="auto">
            <a:xfrm>
              <a:off x="1857356" y="5292000"/>
              <a:ext cx="107157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100">
                  <a:latin typeface="Arial" pitchFamily="34" charset="0"/>
                  <a:cs typeface="Arial" pitchFamily="34" charset="0"/>
                </a:rPr>
                <a:t>Weryfikacja modelu</a:t>
              </a:r>
            </a:p>
          </p:txBody>
        </p:sp>
        <p:sp>
          <p:nvSpPr>
            <p:cNvPr id="36" name="pole tekstowe 38"/>
            <p:cNvSpPr txBox="1">
              <a:spLocks noChangeArrowheads="1"/>
            </p:cNvSpPr>
            <p:nvPr/>
          </p:nvSpPr>
          <p:spPr bwMode="auto">
            <a:xfrm>
              <a:off x="1643042" y="6084000"/>
              <a:ext cx="14287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Model wynikowy</a:t>
              </a:r>
            </a:p>
          </p:txBody>
        </p:sp>
        <p:sp>
          <p:nvSpPr>
            <p:cNvPr id="37" name="pole tekstowe 40"/>
            <p:cNvSpPr txBox="1">
              <a:spLocks noChangeArrowheads="1"/>
            </p:cNvSpPr>
            <p:nvPr/>
          </p:nvSpPr>
          <p:spPr bwMode="auto">
            <a:xfrm>
              <a:off x="3071802" y="5214950"/>
              <a:ext cx="857256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Nie</a:t>
              </a:r>
            </a:p>
          </p:txBody>
        </p:sp>
        <p:sp>
          <p:nvSpPr>
            <p:cNvPr id="38" name="pole tekstowe 41"/>
            <p:cNvSpPr txBox="1">
              <a:spLocks noChangeArrowheads="1"/>
            </p:cNvSpPr>
            <p:nvPr/>
          </p:nvSpPr>
          <p:spPr bwMode="auto">
            <a:xfrm>
              <a:off x="2214546" y="5715016"/>
              <a:ext cx="857256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>
                  <a:latin typeface="Arial" pitchFamily="34" charset="0"/>
                  <a:cs typeface="Arial" pitchFamily="34" charset="0"/>
                </a:rPr>
                <a:t>Tak</a:t>
              </a:r>
            </a:p>
          </p:txBody>
        </p:sp>
      </p:grpSp>
      <p:sp>
        <p:nvSpPr>
          <p:cNvPr id="39" name="pole tekstowe 43"/>
          <p:cNvSpPr txBox="1">
            <a:spLocks noChangeArrowheads="1"/>
          </p:cNvSpPr>
          <p:nvPr/>
        </p:nvSpPr>
        <p:spPr bwMode="auto">
          <a:xfrm>
            <a:off x="5857875" y="1071563"/>
            <a:ext cx="2928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Podstawowa sekwencja procesu identyfikacji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1817</Words>
  <Application>Microsoft Office PowerPoint</Application>
  <PresentationFormat>Pokaz na ekranie (4:3)</PresentationFormat>
  <Paragraphs>268</Paragraphs>
  <Slides>45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45</vt:i4>
      </vt:variant>
    </vt:vector>
  </HeadingPairs>
  <TitlesOfParts>
    <vt:vector size="48" baseType="lpstr">
      <vt:lpstr>Motyw pakietu Office</vt:lpstr>
      <vt:lpstr>Równanie</vt:lpstr>
      <vt:lpstr>Obraz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Kazik_D</dc:creator>
  <cp:lastModifiedBy>KDuzinkiewicz</cp:lastModifiedBy>
  <cp:revision>186</cp:revision>
  <dcterms:created xsi:type="dcterms:W3CDTF">2011-02-20T02:06:45Z</dcterms:created>
  <dcterms:modified xsi:type="dcterms:W3CDTF">2019-04-25T08:14:58Z</dcterms:modified>
</cp:coreProperties>
</file>