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1" r:id="rId3"/>
    <p:sldId id="304" r:id="rId4"/>
    <p:sldId id="257" r:id="rId5"/>
    <p:sldId id="302" r:id="rId6"/>
    <p:sldId id="303" r:id="rId7"/>
    <p:sldId id="258" r:id="rId8"/>
    <p:sldId id="259" r:id="rId9"/>
    <p:sldId id="260" r:id="rId10"/>
    <p:sldId id="261" r:id="rId11"/>
    <p:sldId id="264" r:id="rId12"/>
    <p:sldId id="262" r:id="rId13"/>
    <p:sldId id="265" r:id="rId14"/>
    <p:sldId id="267" r:id="rId15"/>
    <p:sldId id="268" r:id="rId16"/>
    <p:sldId id="270" r:id="rId17"/>
    <p:sldId id="271" r:id="rId18"/>
    <p:sldId id="272" r:id="rId1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4" autoAdjust="0"/>
    <p:restoredTop sz="94660"/>
  </p:normalViewPr>
  <p:slideViewPr>
    <p:cSldViewPr snapToGrid="0">
      <p:cViewPr varScale="1">
        <p:scale>
          <a:sx n="86" d="100"/>
          <a:sy n="86" d="100"/>
        </p:scale>
        <p:origin x="-485" y="-82"/>
      </p:cViewPr>
      <p:guideLst>
        <p:guide orient="horz" pos="2160"/>
        <p:guide pos="3840"/>
      </p:guideLst>
    </p:cSldViewPr>
  </p:slideViewPr>
  <p:notesTextViewPr>
    <p:cViewPr>
      <p:scale>
        <a:sx n="1" d="1"/>
        <a:sy n="1" d="1"/>
      </p:scale>
      <p:origin x="0" y="0"/>
    </p:cViewPr>
  </p:notesTextViewPr>
  <p:sorterViewPr>
    <p:cViewPr>
      <p:scale>
        <a:sx n="100" d="100"/>
        <a:sy n="100" d="100"/>
      </p:scale>
      <p:origin x="0" y="24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C79743A-73D1-43B0-8878-FD60A34356F6}"/>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xmlns="" id="{70CAFBA5-EA3D-4BD8-ADDC-93D47FA23D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xmlns="" id="{B1439DD8-59AE-4F72-8D47-8209FE325DE6}"/>
              </a:ext>
            </a:extLst>
          </p:cNvPr>
          <p:cNvSpPr>
            <a:spLocks noGrp="1"/>
          </p:cNvSpPr>
          <p:nvPr>
            <p:ph type="dt" sz="half" idx="10"/>
          </p:nvPr>
        </p:nvSpPr>
        <p:spPr/>
        <p:txBody>
          <a:bodyPr/>
          <a:lstStyle/>
          <a:p>
            <a:fld id="{C6784BB5-597F-4455-9436-B7D408E3BF3B}" type="datetimeFigureOut">
              <a:rPr lang="pl-PL" smtClean="0"/>
              <a:t>25.03.2020</a:t>
            </a:fld>
            <a:endParaRPr lang="pl-PL"/>
          </a:p>
        </p:txBody>
      </p:sp>
      <p:sp>
        <p:nvSpPr>
          <p:cNvPr id="5" name="Symbol zastępczy stopki 4">
            <a:extLst>
              <a:ext uri="{FF2B5EF4-FFF2-40B4-BE49-F238E27FC236}">
                <a16:creationId xmlns:a16="http://schemas.microsoft.com/office/drawing/2014/main" xmlns="" id="{AA78E052-2003-4549-AC8E-416401752D5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438A0183-8848-43B8-886B-1FC5417D7234}"/>
              </a:ext>
            </a:extLst>
          </p:cNvPr>
          <p:cNvSpPr>
            <a:spLocks noGrp="1"/>
          </p:cNvSpPr>
          <p:nvPr>
            <p:ph type="sldNum" sz="quarter" idx="12"/>
          </p:nvPr>
        </p:nvSpPr>
        <p:spPr/>
        <p:txBody>
          <a:bodyPr/>
          <a:lstStyle/>
          <a:p>
            <a:fld id="{916F6895-F962-498A-B4E3-E0BDD32497A3}" type="slidenum">
              <a:rPr lang="pl-PL" smtClean="0"/>
              <a:t>‹#›</a:t>
            </a:fld>
            <a:endParaRPr lang="pl-PL"/>
          </a:p>
        </p:txBody>
      </p:sp>
    </p:spTree>
    <p:extLst>
      <p:ext uri="{BB962C8B-B14F-4D97-AF65-F5344CB8AC3E}">
        <p14:creationId xmlns:p14="http://schemas.microsoft.com/office/powerpoint/2010/main" val="4077335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2F6B620-D189-4B15-8097-631EF7CB74FA}"/>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xmlns="" id="{2AEA402D-F736-42DF-8262-B656F9C36217}"/>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F5380FFC-AF4E-4077-A590-5A65F15B48D1}"/>
              </a:ext>
            </a:extLst>
          </p:cNvPr>
          <p:cNvSpPr>
            <a:spLocks noGrp="1"/>
          </p:cNvSpPr>
          <p:nvPr>
            <p:ph type="dt" sz="half" idx="10"/>
          </p:nvPr>
        </p:nvSpPr>
        <p:spPr/>
        <p:txBody>
          <a:bodyPr/>
          <a:lstStyle/>
          <a:p>
            <a:fld id="{C6784BB5-597F-4455-9436-B7D408E3BF3B}" type="datetimeFigureOut">
              <a:rPr lang="pl-PL" smtClean="0"/>
              <a:t>25.03.2020</a:t>
            </a:fld>
            <a:endParaRPr lang="pl-PL"/>
          </a:p>
        </p:txBody>
      </p:sp>
      <p:sp>
        <p:nvSpPr>
          <p:cNvPr id="5" name="Symbol zastępczy stopki 4">
            <a:extLst>
              <a:ext uri="{FF2B5EF4-FFF2-40B4-BE49-F238E27FC236}">
                <a16:creationId xmlns:a16="http://schemas.microsoft.com/office/drawing/2014/main" xmlns="" id="{584ED08E-A154-4FA0-9884-F6B05BD8242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96E938FE-29E6-4419-9934-93826A25B712}"/>
              </a:ext>
            </a:extLst>
          </p:cNvPr>
          <p:cNvSpPr>
            <a:spLocks noGrp="1"/>
          </p:cNvSpPr>
          <p:nvPr>
            <p:ph type="sldNum" sz="quarter" idx="12"/>
          </p:nvPr>
        </p:nvSpPr>
        <p:spPr/>
        <p:txBody>
          <a:bodyPr/>
          <a:lstStyle/>
          <a:p>
            <a:fld id="{916F6895-F962-498A-B4E3-E0BDD32497A3}" type="slidenum">
              <a:rPr lang="pl-PL" smtClean="0"/>
              <a:t>‹#›</a:t>
            </a:fld>
            <a:endParaRPr lang="pl-PL"/>
          </a:p>
        </p:txBody>
      </p:sp>
    </p:spTree>
    <p:extLst>
      <p:ext uri="{BB962C8B-B14F-4D97-AF65-F5344CB8AC3E}">
        <p14:creationId xmlns:p14="http://schemas.microsoft.com/office/powerpoint/2010/main" val="3662991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726350C2-EBC4-406E-984E-DA25D997238F}"/>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xmlns="" id="{14C1537F-7643-4B9C-B6D1-98376B2D5C9B}"/>
              </a:ext>
            </a:extLst>
          </p:cNvPr>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8843EFAF-2A9D-48BC-8D69-F3535AD5EB05}"/>
              </a:ext>
            </a:extLst>
          </p:cNvPr>
          <p:cNvSpPr>
            <a:spLocks noGrp="1"/>
          </p:cNvSpPr>
          <p:nvPr>
            <p:ph type="dt" sz="half" idx="10"/>
          </p:nvPr>
        </p:nvSpPr>
        <p:spPr/>
        <p:txBody>
          <a:bodyPr/>
          <a:lstStyle/>
          <a:p>
            <a:fld id="{C6784BB5-597F-4455-9436-B7D408E3BF3B}" type="datetimeFigureOut">
              <a:rPr lang="pl-PL" smtClean="0"/>
              <a:t>25.03.2020</a:t>
            </a:fld>
            <a:endParaRPr lang="pl-PL"/>
          </a:p>
        </p:txBody>
      </p:sp>
      <p:sp>
        <p:nvSpPr>
          <p:cNvPr id="5" name="Symbol zastępczy stopki 4">
            <a:extLst>
              <a:ext uri="{FF2B5EF4-FFF2-40B4-BE49-F238E27FC236}">
                <a16:creationId xmlns:a16="http://schemas.microsoft.com/office/drawing/2014/main" xmlns="" id="{E87BA783-5CFA-4389-95A9-E504527938A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F3976CE9-8C6A-4993-9447-C8A9980AAD5F}"/>
              </a:ext>
            </a:extLst>
          </p:cNvPr>
          <p:cNvSpPr>
            <a:spLocks noGrp="1"/>
          </p:cNvSpPr>
          <p:nvPr>
            <p:ph type="sldNum" sz="quarter" idx="12"/>
          </p:nvPr>
        </p:nvSpPr>
        <p:spPr/>
        <p:txBody>
          <a:bodyPr/>
          <a:lstStyle/>
          <a:p>
            <a:fld id="{916F6895-F962-498A-B4E3-E0BDD32497A3}" type="slidenum">
              <a:rPr lang="pl-PL" smtClean="0"/>
              <a:t>‹#›</a:t>
            </a:fld>
            <a:endParaRPr lang="pl-PL"/>
          </a:p>
        </p:txBody>
      </p:sp>
    </p:spTree>
    <p:extLst>
      <p:ext uri="{BB962C8B-B14F-4D97-AF65-F5344CB8AC3E}">
        <p14:creationId xmlns:p14="http://schemas.microsoft.com/office/powerpoint/2010/main" val="1616103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6B68F1F-3EA8-4B8B-8870-C8DEB76A76D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09D43CC5-314D-48B7-A811-FCE94E46B89A}"/>
              </a:ext>
            </a:extLst>
          </p:cNvPr>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6F1DB263-BE56-47D6-A378-9174CA63E1FC}"/>
              </a:ext>
            </a:extLst>
          </p:cNvPr>
          <p:cNvSpPr>
            <a:spLocks noGrp="1"/>
          </p:cNvSpPr>
          <p:nvPr>
            <p:ph type="dt" sz="half" idx="10"/>
          </p:nvPr>
        </p:nvSpPr>
        <p:spPr/>
        <p:txBody>
          <a:bodyPr/>
          <a:lstStyle/>
          <a:p>
            <a:fld id="{C6784BB5-597F-4455-9436-B7D408E3BF3B}" type="datetimeFigureOut">
              <a:rPr lang="pl-PL" smtClean="0"/>
              <a:t>25.03.2020</a:t>
            </a:fld>
            <a:endParaRPr lang="pl-PL"/>
          </a:p>
        </p:txBody>
      </p:sp>
      <p:sp>
        <p:nvSpPr>
          <p:cNvPr id="5" name="Symbol zastępczy stopki 4">
            <a:extLst>
              <a:ext uri="{FF2B5EF4-FFF2-40B4-BE49-F238E27FC236}">
                <a16:creationId xmlns:a16="http://schemas.microsoft.com/office/drawing/2014/main" xmlns="" id="{DFCEF33F-6755-4B3D-82C7-3E3DB7A2951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A2E0F1D8-1206-4DA3-B5D0-95F0F58BFC23}"/>
              </a:ext>
            </a:extLst>
          </p:cNvPr>
          <p:cNvSpPr>
            <a:spLocks noGrp="1"/>
          </p:cNvSpPr>
          <p:nvPr>
            <p:ph type="sldNum" sz="quarter" idx="12"/>
          </p:nvPr>
        </p:nvSpPr>
        <p:spPr/>
        <p:txBody>
          <a:bodyPr/>
          <a:lstStyle/>
          <a:p>
            <a:fld id="{916F6895-F962-498A-B4E3-E0BDD32497A3}" type="slidenum">
              <a:rPr lang="pl-PL" smtClean="0"/>
              <a:t>‹#›</a:t>
            </a:fld>
            <a:endParaRPr lang="pl-PL"/>
          </a:p>
        </p:txBody>
      </p:sp>
    </p:spTree>
    <p:extLst>
      <p:ext uri="{BB962C8B-B14F-4D97-AF65-F5344CB8AC3E}">
        <p14:creationId xmlns:p14="http://schemas.microsoft.com/office/powerpoint/2010/main" val="3285466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D7531D8-49C8-4F30-ABFC-0FD5177073D1}"/>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xmlns="" id="{2C3E3C92-4608-4242-A7EB-87985CFC24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xmlns="" id="{F663823B-B835-466B-9A8B-13A7C48E3EC6}"/>
              </a:ext>
            </a:extLst>
          </p:cNvPr>
          <p:cNvSpPr>
            <a:spLocks noGrp="1"/>
          </p:cNvSpPr>
          <p:nvPr>
            <p:ph type="dt" sz="half" idx="10"/>
          </p:nvPr>
        </p:nvSpPr>
        <p:spPr/>
        <p:txBody>
          <a:bodyPr/>
          <a:lstStyle/>
          <a:p>
            <a:fld id="{C6784BB5-597F-4455-9436-B7D408E3BF3B}" type="datetimeFigureOut">
              <a:rPr lang="pl-PL" smtClean="0"/>
              <a:t>25.03.2020</a:t>
            </a:fld>
            <a:endParaRPr lang="pl-PL"/>
          </a:p>
        </p:txBody>
      </p:sp>
      <p:sp>
        <p:nvSpPr>
          <p:cNvPr id="5" name="Symbol zastępczy stopki 4">
            <a:extLst>
              <a:ext uri="{FF2B5EF4-FFF2-40B4-BE49-F238E27FC236}">
                <a16:creationId xmlns:a16="http://schemas.microsoft.com/office/drawing/2014/main" xmlns="" id="{00FC326D-F279-4C3D-992A-438EDFF51B0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5D0E362B-BEBD-474A-82E6-405A868CEA4C}"/>
              </a:ext>
            </a:extLst>
          </p:cNvPr>
          <p:cNvSpPr>
            <a:spLocks noGrp="1"/>
          </p:cNvSpPr>
          <p:nvPr>
            <p:ph type="sldNum" sz="quarter" idx="12"/>
          </p:nvPr>
        </p:nvSpPr>
        <p:spPr/>
        <p:txBody>
          <a:bodyPr/>
          <a:lstStyle/>
          <a:p>
            <a:fld id="{916F6895-F962-498A-B4E3-E0BDD32497A3}" type="slidenum">
              <a:rPr lang="pl-PL" smtClean="0"/>
              <a:t>‹#›</a:t>
            </a:fld>
            <a:endParaRPr lang="pl-PL"/>
          </a:p>
        </p:txBody>
      </p:sp>
    </p:spTree>
    <p:extLst>
      <p:ext uri="{BB962C8B-B14F-4D97-AF65-F5344CB8AC3E}">
        <p14:creationId xmlns:p14="http://schemas.microsoft.com/office/powerpoint/2010/main" val="713092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A53781D-9D2A-4CDC-BAE0-2038BA2E7538}"/>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FA4BD02F-AB0B-4F54-A464-4A1966611159}"/>
              </a:ext>
            </a:extLst>
          </p:cNvPr>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xmlns="" id="{FE2E6E2D-9151-41FF-9C7D-3B41AF448250}"/>
              </a:ext>
            </a:extLst>
          </p:cNvPr>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xmlns="" id="{41FD6631-5FD9-4A56-847B-ADDA12D0E9EA}"/>
              </a:ext>
            </a:extLst>
          </p:cNvPr>
          <p:cNvSpPr>
            <a:spLocks noGrp="1"/>
          </p:cNvSpPr>
          <p:nvPr>
            <p:ph type="dt" sz="half" idx="10"/>
          </p:nvPr>
        </p:nvSpPr>
        <p:spPr/>
        <p:txBody>
          <a:bodyPr/>
          <a:lstStyle/>
          <a:p>
            <a:fld id="{C6784BB5-597F-4455-9436-B7D408E3BF3B}" type="datetimeFigureOut">
              <a:rPr lang="pl-PL" smtClean="0"/>
              <a:t>25.03.2020</a:t>
            </a:fld>
            <a:endParaRPr lang="pl-PL"/>
          </a:p>
        </p:txBody>
      </p:sp>
      <p:sp>
        <p:nvSpPr>
          <p:cNvPr id="6" name="Symbol zastępczy stopki 5">
            <a:extLst>
              <a:ext uri="{FF2B5EF4-FFF2-40B4-BE49-F238E27FC236}">
                <a16:creationId xmlns:a16="http://schemas.microsoft.com/office/drawing/2014/main" xmlns="" id="{E24CD396-72A8-4E74-8C3D-77FD2F597EC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DF1AA0CC-0146-467D-B73C-0DF7F3CBA8F9}"/>
              </a:ext>
            </a:extLst>
          </p:cNvPr>
          <p:cNvSpPr>
            <a:spLocks noGrp="1"/>
          </p:cNvSpPr>
          <p:nvPr>
            <p:ph type="sldNum" sz="quarter" idx="12"/>
          </p:nvPr>
        </p:nvSpPr>
        <p:spPr/>
        <p:txBody>
          <a:bodyPr/>
          <a:lstStyle/>
          <a:p>
            <a:fld id="{916F6895-F962-498A-B4E3-E0BDD32497A3}" type="slidenum">
              <a:rPr lang="pl-PL" smtClean="0"/>
              <a:t>‹#›</a:t>
            </a:fld>
            <a:endParaRPr lang="pl-PL"/>
          </a:p>
        </p:txBody>
      </p:sp>
    </p:spTree>
    <p:extLst>
      <p:ext uri="{BB962C8B-B14F-4D97-AF65-F5344CB8AC3E}">
        <p14:creationId xmlns:p14="http://schemas.microsoft.com/office/powerpoint/2010/main" val="342841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D827B52-3860-4173-89CB-B063E2ED988C}"/>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xmlns="" id="{8A73E564-4A98-4738-8D23-0B2FA3CC33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xmlns="" id="{162E3ED5-37D4-4FEA-82F2-95EE75604335}"/>
              </a:ext>
            </a:extLst>
          </p:cNvPr>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38A9135C-D1AF-46C7-9D89-480A4CC4FF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xmlns="" id="{04238721-755C-4BBA-99C0-98D2842EC692}"/>
              </a:ext>
            </a:extLst>
          </p:cNvPr>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B1C3BA70-6FD7-4054-8393-A86DCDE85E79}"/>
              </a:ext>
            </a:extLst>
          </p:cNvPr>
          <p:cNvSpPr>
            <a:spLocks noGrp="1"/>
          </p:cNvSpPr>
          <p:nvPr>
            <p:ph type="dt" sz="half" idx="10"/>
          </p:nvPr>
        </p:nvSpPr>
        <p:spPr/>
        <p:txBody>
          <a:bodyPr/>
          <a:lstStyle/>
          <a:p>
            <a:fld id="{C6784BB5-597F-4455-9436-B7D408E3BF3B}" type="datetimeFigureOut">
              <a:rPr lang="pl-PL" smtClean="0"/>
              <a:t>25.03.2020</a:t>
            </a:fld>
            <a:endParaRPr lang="pl-PL"/>
          </a:p>
        </p:txBody>
      </p:sp>
      <p:sp>
        <p:nvSpPr>
          <p:cNvPr id="8" name="Symbol zastępczy stopki 7">
            <a:extLst>
              <a:ext uri="{FF2B5EF4-FFF2-40B4-BE49-F238E27FC236}">
                <a16:creationId xmlns:a16="http://schemas.microsoft.com/office/drawing/2014/main" xmlns="" id="{21969D6A-EB50-404A-8549-AE95B8C5E471}"/>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xmlns="" id="{3CF99313-D527-4F87-B7D6-4F01CE5B1120}"/>
              </a:ext>
            </a:extLst>
          </p:cNvPr>
          <p:cNvSpPr>
            <a:spLocks noGrp="1"/>
          </p:cNvSpPr>
          <p:nvPr>
            <p:ph type="sldNum" sz="quarter" idx="12"/>
          </p:nvPr>
        </p:nvSpPr>
        <p:spPr/>
        <p:txBody>
          <a:bodyPr/>
          <a:lstStyle/>
          <a:p>
            <a:fld id="{916F6895-F962-498A-B4E3-E0BDD32497A3}" type="slidenum">
              <a:rPr lang="pl-PL" smtClean="0"/>
              <a:t>‹#›</a:t>
            </a:fld>
            <a:endParaRPr lang="pl-PL"/>
          </a:p>
        </p:txBody>
      </p:sp>
    </p:spTree>
    <p:extLst>
      <p:ext uri="{BB962C8B-B14F-4D97-AF65-F5344CB8AC3E}">
        <p14:creationId xmlns:p14="http://schemas.microsoft.com/office/powerpoint/2010/main" val="1365950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15BF30E-77C0-4D6E-BF0A-76619AED1D99}"/>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xmlns="" id="{123F214F-382E-4CAB-9222-920985C142A9}"/>
              </a:ext>
            </a:extLst>
          </p:cNvPr>
          <p:cNvSpPr>
            <a:spLocks noGrp="1"/>
          </p:cNvSpPr>
          <p:nvPr>
            <p:ph type="dt" sz="half" idx="10"/>
          </p:nvPr>
        </p:nvSpPr>
        <p:spPr/>
        <p:txBody>
          <a:bodyPr/>
          <a:lstStyle/>
          <a:p>
            <a:fld id="{C6784BB5-597F-4455-9436-B7D408E3BF3B}" type="datetimeFigureOut">
              <a:rPr lang="pl-PL" smtClean="0"/>
              <a:t>25.03.2020</a:t>
            </a:fld>
            <a:endParaRPr lang="pl-PL"/>
          </a:p>
        </p:txBody>
      </p:sp>
      <p:sp>
        <p:nvSpPr>
          <p:cNvPr id="4" name="Symbol zastępczy stopki 3">
            <a:extLst>
              <a:ext uri="{FF2B5EF4-FFF2-40B4-BE49-F238E27FC236}">
                <a16:creationId xmlns:a16="http://schemas.microsoft.com/office/drawing/2014/main" xmlns="" id="{DBAF5BA5-C4B1-4A33-B0E4-E0B4380FDA48}"/>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xmlns="" id="{3B35FCB1-9B5A-4BC4-9BB2-D5A32DEA4630}"/>
              </a:ext>
            </a:extLst>
          </p:cNvPr>
          <p:cNvSpPr>
            <a:spLocks noGrp="1"/>
          </p:cNvSpPr>
          <p:nvPr>
            <p:ph type="sldNum" sz="quarter" idx="12"/>
          </p:nvPr>
        </p:nvSpPr>
        <p:spPr/>
        <p:txBody>
          <a:bodyPr/>
          <a:lstStyle/>
          <a:p>
            <a:fld id="{916F6895-F962-498A-B4E3-E0BDD32497A3}" type="slidenum">
              <a:rPr lang="pl-PL" smtClean="0"/>
              <a:t>‹#›</a:t>
            </a:fld>
            <a:endParaRPr lang="pl-PL"/>
          </a:p>
        </p:txBody>
      </p:sp>
    </p:spTree>
    <p:extLst>
      <p:ext uri="{BB962C8B-B14F-4D97-AF65-F5344CB8AC3E}">
        <p14:creationId xmlns:p14="http://schemas.microsoft.com/office/powerpoint/2010/main" val="51173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02527F28-077E-4419-8E7D-BA0A18C271C5}"/>
              </a:ext>
            </a:extLst>
          </p:cNvPr>
          <p:cNvSpPr>
            <a:spLocks noGrp="1"/>
          </p:cNvSpPr>
          <p:nvPr>
            <p:ph type="dt" sz="half" idx="10"/>
          </p:nvPr>
        </p:nvSpPr>
        <p:spPr/>
        <p:txBody>
          <a:bodyPr/>
          <a:lstStyle/>
          <a:p>
            <a:fld id="{C6784BB5-597F-4455-9436-B7D408E3BF3B}" type="datetimeFigureOut">
              <a:rPr lang="pl-PL" smtClean="0"/>
              <a:t>25.03.2020</a:t>
            </a:fld>
            <a:endParaRPr lang="pl-PL"/>
          </a:p>
        </p:txBody>
      </p:sp>
      <p:sp>
        <p:nvSpPr>
          <p:cNvPr id="3" name="Symbol zastępczy stopki 2">
            <a:extLst>
              <a:ext uri="{FF2B5EF4-FFF2-40B4-BE49-F238E27FC236}">
                <a16:creationId xmlns:a16="http://schemas.microsoft.com/office/drawing/2014/main" xmlns="" id="{316F4AC5-554B-4FE8-8E46-693EB96E1DA7}"/>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xmlns="" id="{B4067E09-464C-4D67-B46F-43B08231869F}"/>
              </a:ext>
            </a:extLst>
          </p:cNvPr>
          <p:cNvSpPr>
            <a:spLocks noGrp="1"/>
          </p:cNvSpPr>
          <p:nvPr>
            <p:ph type="sldNum" sz="quarter" idx="12"/>
          </p:nvPr>
        </p:nvSpPr>
        <p:spPr/>
        <p:txBody>
          <a:bodyPr/>
          <a:lstStyle/>
          <a:p>
            <a:fld id="{916F6895-F962-498A-B4E3-E0BDD32497A3}" type="slidenum">
              <a:rPr lang="pl-PL" smtClean="0"/>
              <a:t>‹#›</a:t>
            </a:fld>
            <a:endParaRPr lang="pl-PL"/>
          </a:p>
        </p:txBody>
      </p:sp>
    </p:spTree>
    <p:extLst>
      <p:ext uri="{BB962C8B-B14F-4D97-AF65-F5344CB8AC3E}">
        <p14:creationId xmlns:p14="http://schemas.microsoft.com/office/powerpoint/2010/main" val="1742786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94411F2-56D8-46E3-A662-E2CB9B68E88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xmlns="" id="{E8E8020F-E21C-4368-B863-5E86D944B2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18367A7E-051B-4A34-BE30-A5DED8BD36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xmlns="" id="{525590A1-47DB-436C-8988-882E81F026D4}"/>
              </a:ext>
            </a:extLst>
          </p:cNvPr>
          <p:cNvSpPr>
            <a:spLocks noGrp="1"/>
          </p:cNvSpPr>
          <p:nvPr>
            <p:ph type="dt" sz="half" idx="10"/>
          </p:nvPr>
        </p:nvSpPr>
        <p:spPr/>
        <p:txBody>
          <a:bodyPr/>
          <a:lstStyle/>
          <a:p>
            <a:fld id="{C6784BB5-597F-4455-9436-B7D408E3BF3B}" type="datetimeFigureOut">
              <a:rPr lang="pl-PL" smtClean="0"/>
              <a:t>25.03.2020</a:t>
            </a:fld>
            <a:endParaRPr lang="pl-PL"/>
          </a:p>
        </p:txBody>
      </p:sp>
      <p:sp>
        <p:nvSpPr>
          <p:cNvPr id="6" name="Symbol zastępczy stopki 5">
            <a:extLst>
              <a:ext uri="{FF2B5EF4-FFF2-40B4-BE49-F238E27FC236}">
                <a16:creationId xmlns:a16="http://schemas.microsoft.com/office/drawing/2014/main" xmlns="" id="{BBD6CE38-DC63-455E-9F6F-BB79BFBF70F0}"/>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BB222877-6B33-46FA-8284-566B08863AEB}"/>
              </a:ext>
            </a:extLst>
          </p:cNvPr>
          <p:cNvSpPr>
            <a:spLocks noGrp="1"/>
          </p:cNvSpPr>
          <p:nvPr>
            <p:ph type="sldNum" sz="quarter" idx="12"/>
          </p:nvPr>
        </p:nvSpPr>
        <p:spPr/>
        <p:txBody>
          <a:bodyPr/>
          <a:lstStyle/>
          <a:p>
            <a:fld id="{916F6895-F962-498A-B4E3-E0BDD32497A3}" type="slidenum">
              <a:rPr lang="pl-PL" smtClean="0"/>
              <a:t>‹#›</a:t>
            </a:fld>
            <a:endParaRPr lang="pl-PL"/>
          </a:p>
        </p:txBody>
      </p:sp>
    </p:spTree>
    <p:extLst>
      <p:ext uri="{BB962C8B-B14F-4D97-AF65-F5344CB8AC3E}">
        <p14:creationId xmlns:p14="http://schemas.microsoft.com/office/powerpoint/2010/main" val="172295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41DCED7-357B-4B92-ACF1-0E2759EA0957}"/>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xmlns="" id="{56EE898C-A761-42AB-888A-3F8B4FACC7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xmlns="" id="{2A9F06D4-9373-490D-AD9B-155FBD8F8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xmlns="" id="{A24F1011-3A4A-4E88-83FF-E1F144BE3797}"/>
              </a:ext>
            </a:extLst>
          </p:cNvPr>
          <p:cNvSpPr>
            <a:spLocks noGrp="1"/>
          </p:cNvSpPr>
          <p:nvPr>
            <p:ph type="dt" sz="half" idx="10"/>
          </p:nvPr>
        </p:nvSpPr>
        <p:spPr/>
        <p:txBody>
          <a:bodyPr/>
          <a:lstStyle/>
          <a:p>
            <a:fld id="{C6784BB5-597F-4455-9436-B7D408E3BF3B}" type="datetimeFigureOut">
              <a:rPr lang="pl-PL" smtClean="0"/>
              <a:t>25.03.2020</a:t>
            </a:fld>
            <a:endParaRPr lang="pl-PL"/>
          </a:p>
        </p:txBody>
      </p:sp>
      <p:sp>
        <p:nvSpPr>
          <p:cNvPr id="6" name="Symbol zastępczy stopki 5">
            <a:extLst>
              <a:ext uri="{FF2B5EF4-FFF2-40B4-BE49-F238E27FC236}">
                <a16:creationId xmlns:a16="http://schemas.microsoft.com/office/drawing/2014/main" xmlns="" id="{93A3D337-5556-43A7-A3E3-F15E83AF488E}"/>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xmlns="" id="{DB24F658-1C0E-4292-BA9C-A8431E24804A}"/>
              </a:ext>
            </a:extLst>
          </p:cNvPr>
          <p:cNvSpPr>
            <a:spLocks noGrp="1"/>
          </p:cNvSpPr>
          <p:nvPr>
            <p:ph type="sldNum" sz="quarter" idx="12"/>
          </p:nvPr>
        </p:nvSpPr>
        <p:spPr/>
        <p:txBody>
          <a:bodyPr/>
          <a:lstStyle/>
          <a:p>
            <a:fld id="{916F6895-F962-498A-B4E3-E0BDD32497A3}" type="slidenum">
              <a:rPr lang="pl-PL" smtClean="0"/>
              <a:t>‹#›</a:t>
            </a:fld>
            <a:endParaRPr lang="pl-PL"/>
          </a:p>
        </p:txBody>
      </p:sp>
    </p:spTree>
    <p:extLst>
      <p:ext uri="{BB962C8B-B14F-4D97-AF65-F5344CB8AC3E}">
        <p14:creationId xmlns:p14="http://schemas.microsoft.com/office/powerpoint/2010/main" val="1719964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xmlns="" id="{D223E5B0-7341-4C27-9D0C-8B11983F2E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xmlns="" id="{8B1599D0-3361-4A64-B0B7-6980F6EC97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3FC08579-EF14-4C83-AB99-CE19593680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784BB5-597F-4455-9436-B7D408E3BF3B}" type="datetimeFigureOut">
              <a:rPr lang="pl-PL" smtClean="0"/>
              <a:t>25.03.2020</a:t>
            </a:fld>
            <a:endParaRPr lang="pl-PL"/>
          </a:p>
        </p:txBody>
      </p:sp>
      <p:sp>
        <p:nvSpPr>
          <p:cNvPr id="5" name="Symbol zastępczy stopki 4">
            <a:extLst>
              <a:ext uri="{FF2B5EF4-FFF2-40B4-BE49-F238E27FC236}">
                <a16:creationId xmlns:a16="http://schemas.microsoft.com/office/drawing/2014/main" xmlns="" id="{E13FF5E8-A98C-4E70-9C31-4716DEE435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xmlns="" id="{0FC28459-D32D-439A-8CD2-FAF29E083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F6895-F962-498A-B4E3-E0BDD32497A3}" type="slidenum">
              <a:rPr lang="pl-PL" smtClean="0"/>
              <a:t>‹#›</a:t>
            </a:fld>
            <a:endParaRPr lang="pl-PL"/>
          </a:p>
        </p:txBody>
      </p:sp>
    </p:spTree>
    <p:extLst>
      <p:ext uri="{BB962C8B-B14F-4D97-AF65-F5344CB8AC3E}">
        <p14:creationId xmlns:p14="http://schemas.microsoft.com/office/powerpoint/2010/main" val="2778392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png"/><Relationship Id="rId5" Type="http://schemas.openxmlformats.org/officeDocument/2006/relationships/hyperlink" Target="https://www.youtube.com/watch?v=xykBJLfxDFI" TargetMode="External"/><Relationship Id="rId4" Type="http://schemas.openxmlformats.org/officeDocument/2006/relationships/hyperlink" Target="https://en.wikipedia.org/wiki/Kathleen_Hartnett_White"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hyperlink" Target="https://www.ted.com/talks/eli_pariser_beware_online_filter_bubbles" TargetMode="Externa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3.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4.png"/><Relationship Id="rId4" Type="http://schemas.openxmlformats.org/officeDocument/2006/relationships/hyperlink" Target="https://bloom.bg/2Fv7yE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8421846-EDDB-4C2B-B28C-6C0BB7D3803F}"/>
              </a:ext>
            </a:extLst>
          </p:cNvPr>
          <p:cNvSpPr>
            <a:spLocks noGrp="1"/>
          </p:cNvSpPr>
          <p:nvPr>
            <p:ph type="ctrTitle"/>
          </p:nvPr>
        </p:nvSpPr>
        <p:spPr/>
        <p:txBody>
          <a:bodyPr>
            <a:normAutofit/>
          </a:bodyPr>
          <a:lstStyle/>
          <a:p>
            <a:r>
              <a:rPr lang="en-US" b="1" dirty="0"/>
              <a:t>Heuristics and biases in decision making</a:t>
            </a:r>
            <a:endParaRPr lang="pl-PL" dirty="0"/>
          </a:p>
        </p:txBody>
      </p:sp>
      <p:sp>
        <p:nvSpPr>
          <p:cNvPr id="3" name="Podtytuł 2">
            <a:extLst>
              <a:ext uri="{FF2B5EF4-FFF2-40B4-BE49-F238E27FC236}">
                <a16:creationId xmlns:a16="http://schemas.microsoft.com/office/drawing/2014/main" xmlns="" id="{621122AA-7B6A-4CF5-9FA3-9D3C939FBF0C}"/>
              </a:ext>
            </a:extLst>
          </p:cNvPr>
          <p:cNvSpPr>
            <a:spLocks noGrp="1"/>
          </p:cNvSpPr>
          <p:nvPr>
            <p:ph type="subTitle" idx="1"/>
          </p:nvPr>
        </p:nvSpPr>
        <p:spPr/>
        <p:txBody>
          <a:bodyPr/>
          <a:lstStyle/>
          <a:p>
            <a:r>
              <a:rPr lang="pl-PL" dirty="0"/>
              <a:t>Paweł Ziemiański, </a:t>
            </a:r>
            <a:r>
              <a:rPr lang="pl-PL" dirty="0" err="1"/>
              <a:t>Ph.D</a:t>
            </a:r>
            <a:r>
              <a:rPr lang="pl-PL" dirty="0"/>
              <a:t>.</a:t>
            </a:r>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94339205"/>
      </p:ext>
    </p:extLst>
  </p:cSld>
  <p:clrMapOvr>
    <a:masterClrMapping/>
  </p:clrMapOvr>
  <mc:AlternateContent xmlns:mc="http://schemas.openxmlformats.org/markup-compatibility/2006">
    <mc:Choice xmlns:p14="http://schemas.microsoft.com/office/powerpoint/2010/main" Requires="p14">
      <p:transition spd="slow" p14:dur="2000" advTm="3147"/>
    </mc:Choice>
    <mc:Fallback>
      <p:transition spd="slow" advTm="3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948982D-C59D-4EEE-B4F5-E02863842554}"/>
              </a:ext>
            </a:extLst>
          </p:cNvPr>
          <p:cNvSpPr>
            <a:spLocks noGrp="1"/>
          </p:cNvSpPr>
          <p:nvPr>
            <p:ph type="title"/>
          </p:nvPr>
        </p:nvSpPr>
        <p:spPr/>
        <p:txBody>
          <a:bodyPr/>
          <a:lstStyle/>
          <a:p>
            <a:r>
              <a:rPr lang="en-US" dirty="0"/>
              <a:t>Psychologist’s reply</a:t>
            </a:r>
          </a:p>
        </p:txBody>
      </p:sp>
      <p:sp>
        <p:nvSpPr>
          <p:cNvPr id="3" name="Symbol zastępczy zawartości 2">
            <a:extLst>
              <a:ext uri="{FF2B5EF4-FFF2-40B4-BE49-F238E27FC236}">
                <a16:creationId xmlns:a16="http://schemas.microsoft.com/office/drawing/2014/main" xmlns="" id="{0503DC17-897C-46E6-A920-44A3904AE77F}"/>
              </a:ext>
            </a:extLst>
          </p:cNvPr>
          <p:cNvSpPr>
            <a:spLocks noGrp="1"/>
          </p:cNvSpPr>
          <p:nvPr>
            <p:ph idx="1"/>
          </p:nvPr>
        </p:nvSpPr>
        <p:spPr/>
        <p:txBody>
          <a:bodyPr/>
          <a:lstStyle/>
          <a:p>
            <a:pPr marL="514350" indent="-514350">
              <a:buAutoNum type="arabicPeriod"/>
            </a:pPr>
            <a:r>
              <a:rPr lang="en-US" dirty="0"/>
              <a:t>If you think anyone's intuition is always right, you’re not thinking. </a:t>
            </a:r>
            <a:endParaRPr lang="pl-PL" dirty="0"/>
          </a:p>
          <a:p>
            <a:pPr marL="514350" indent="-514350">
              <a:buAutoNum type="arabicPeriod"/>
            </a:pPr>
            <a:r>
              <a:rPr lang="en-US" dirty="0"/>
              <a:t>Analytics exist to challenge intuition, not confirm it. </a:t>
            </a:r>
            <a:endParaRPr lang="pl-PL" dirty="0"/>
          </a:p>
          <a:p>
            <a:pPr marL="514350" indent="-514350">
              <a:buAutoNum type="arabicPeriod"/>
            </a:pPr>
            <a:r>
              <a:rPr lang="en-US" dirty="0"/>
              <a:t>Falling victim to blatant confirmation bias is bad. Saying it’s your job as an economist is even worse.</a:t>
            </a:r>
            <a:endParaRPr lang="pl-PL" dirty="0"/>
          </a:p>
          <a:p>
            <a:pPr marL="0" indent="0">
              <a:buNone/>
            </a:pPr>
            <a:r>
              <a:rPr lang="pl-PL" dirty="0"/>
              <a:t>Adam Grant on Twitter</a:t>
            </a:r>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60775157"/>
      </p:ext>
    </p:extLst>
  </p:cSld>
  <p:clrMapOvr>
    <a:masterClrMapping/>
  </p:clrMapOvr>
  <mc:AlternateContent xmlns:mc="http://schemas.openxmlformats.org/markup-compatibility/2006">
    <mc:Choice xmlns:p14="http://schemas.microsoft.com/office/powerpoint/2010/main" Requires="p14">
      <p:transition spd="slow" p14:dur="2000" advTm="17879"/>
    </mc:Choice>
    <mc:Fallback>
      <p:transition spd="slow" advTm="17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7F2EB65-2DAB-4033-9391-86EFC35DDE5C}"/>
              </a:ext>
            </a:extLst>
          </p:cNvPr>
          <p:cNvSpPr>
            <a:spLocks noGrp="1"/>
          </p:cNvSpPr>
          <p:nvPr>
            <p:ph type="title"/>
          </p:nvPr>
        </p:nvSpPr>
        <p:spPr/>
        <p:txBody>
          <a:bodyPr/>
          <a:lstStyle/>
          <a:p>
            <a:r>
              <a:rPr lang="pl-PL" dirty="0"/>
              <a:t>Kathleen </a:t>
            </a:r>
            <a:r>
              <a:rPr lang="pl-PL" dirty="0" err="1"/>
              <a:t>Hartnett</a:t>
            </a:r>
            <a:r>
              <a:rPr lang="pl-PL" dirty="0"/>
              <a:t> White</a:t>
            </a:r>
          </a:p>
        </p:txBody>
      </p:sp>
      <p:sp>
        <p:nvSpPr>
          <p:cNvPr id="3" name="Symbol zastępczy zawartości 2">
            <a:extLst>
              <a:ext uri="{FF2B5EF4-FFF2-40B4-BE49-F238E27FC236}">
                <a16:creationId xmlns:a16="http://schemas.microsoft.com/office/drawing/2014/main" xmlns="" id="{8FBE3199-6E54-4120-AE74-97B14B256D18}"/>
              </a:ext>
            </a:extLst>
          </p:cNvPr>
          <p:cNvSpPr>
            <a:spLocks noGrp="1"/>
          </p:cNvSpPr>
          <p:nvPr>
            <p:ph idx="1"/>
          </p:nvPr>
        </p:nvSpPr>
        <p:spPr/>
        <p:txBody>
          <a:bodyPr/>
          <a:lstStyle/>
          <a:p>
            <a:pPr marL="0" indent="0" algn="just">
              <a:buNone/>
            </a:pPr>
            <a:r>
              <a:rPr lang="en-US" b="1" dirty="0"/>
              <a:t>Kathleen Hartnett White</a:t>
            </a:r>
            <a:r>
              <a:rPr lang="en-US" dirty="0"/>
              <a:t> is a Republican American government official and environmental policy advisor. Currently serving as a senior fellow at the free-market think tank Texas Public Policy Foundation. She was nominated by President Donald Trump to lead the Council on Environmental Quality; the nomination was later withdrawn.</a:t>
            </a:r>
            <a:endParaRPr lang="pl-PL" dirty="0"/>
          </a:p>
          <a:p>
            <a:pPr marL="0" indent="0" algn="just">
              <a:buNone/>
            </a:pPr>
            <a:r>
              <a:rPr lang="pl-PL" dirty="0"/>
              <a:t>Source: </a:t>
            </a:r>
            <a:r>
              <a:rPr lang="pl-PL" dirty="0">
                <a:hlinkClick r:id="rId4"/>
              </a:rPr>
              <a:t>https://en.wikipedia.org/wiki/Kathleen_Hartnett_White</a:t>
            </a:r>
            <a:endParaRPr lang="pl-PL" dirty="0"/>
          </a:p>
          <a:p>
            <a:pPr marL="0" indent="0" algn="just">
              <a:buNone/>
            </a:pPr>
            <a:endParaRPr lang="pl-PL" dirty="0"/>
          </a:p>
          <a:p>
            <a:pPr marL="0" indent="0">
              <a:buNone/>
            </a:pPr>
            <a:r>
              <a:rPr lang="pl-PL" dirty="0">
                <a:hlinkClick r:id="rId5"/>
              </a:rPr>
              <a:t>https://www.youtube.com/watch?v=xykBJLfxDFI</a:t>
            </a:r>
            <a:endParaRPr lang="pl-PL" dirty="0"/>
          </a:p>
          <a:p>
            <a:pPr marL="0" indent="0">
              <a:buNone/>
            </a:pPr>
            <a:endParaRPr lang="pl-PL" dirty="0"/>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99645137"/>
      </p:ext>
    </p:extLst>
  </p:cSld>
  <p:clrMapOvr>
    <a:masterClrMapping/>
  </p:clrMapOvr>
  <mc:AlternateContent xmlns:mc="http://schemas.openxmlformats.org/markup-compatibility/2006">
    <mc:Choice xmlns:p14="http://schemas.microsoft.com/office/powerpoint/2010/main" Requires="p14">
      <p:transition spd="slow" p14:dur="2000" advTm="3192"/>
    </mc:Choice>
    <mc:Fallback>
      <p:transition spd="slow" advTm="3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8D64626-6A23-4477-9C02-AB3A354B8DC2}"/>
              </a:ext>
            </a:extLst>
          </p:cNvPr>
          <p:cNvSpPr>
            <a:spLocks noGrp="1"/>
          </p:cNvSpPr>
          <p:nvPr>
            <p:ph type="title"/>
          </p:nvPr>
        </p:nvSpPr>
        <p:spPr/>
        <p:txBody>
          <a:bodyPr/>
          <a:lstStyle/>
          <a:p>
            <a:r>
              <a:rPr lang="en-US" dirty="0"/>
              <a:t>Why do we fall pray to effects of biases?</a:t>
            </a:r>
            <a:r>
              <a:rPr lang="pl-PL" dirty="0"/>
              <a:t> – on the </a:t>
            </a:r>
            <a:r>
              <a:rPr lang="pl-PL" dirty="0" err="1"/>
              <a:t>example</a:t>
            </a:r>
            <a:r>
              <a:rPr lang="pl-PL" dirty="0"/>
              <a:t> of the </a:t>
            </a:r>
            <a:r>
              <a:rPr lang="pl-PL" dirty="0" err="1"/>
              <a:t>confirmation</a:t>
            </a:r>
            <a:r>
              <a:rPr lang="pl-PL" dirty="0"/>
              <a:t> </a:t>
            </a:r>
            <a:r>
              <a:rPr lang="pl-PL" dirty="0" err="1"/>
              <a:t>bias</a:t>
            </a:r>
            <a:endParaRPr lang="en-US" dirty="0"/>
          </a:p>
        </p:txBody>
      </p:sp>
      <p:sp>
        <p:nvSpPr>
          <p:cNvPr id="3" name="Symbol zastępczy zawartości 2">
            <a:extLst>
              <a:ext uri="{FF2B5EF4-FFF2-40B4-BE49-F238E27FC236}">
                <a16:creationId xmlns:a16="http://schemas.microsoft.com/office/drawing/2014/main" xmlns="" id="{05AF1838-C0CA-4437-9D01-68FF0425AF24}"/>
              </a:ext>
            </a:extLst>
          </p:cNvPr>
          <p:cNvSpPr>
            <a:spLocks noGrp="1"/>
          </p:cNvSpPr>
          <p:nvPr>
            <p:ph idx="1"/>
          </p:nvPr>
        </p:nvSpPr>
        <p:spPr/>
        <p:txBody>
          <a:bodyPr>
            <a:normAutofit/>
          </a:bodyPr>
          <a:lstStyle/>
          <a:p>
            <a:r>
              <a:rPr lang="en-US" dirty="0"/>
              <a:t>Reasons for them can be either cognitive or emotional</a:t>
            </a:r>
          </a:p>
          <a:p>
            <a:r>
              <a:rPr lang="en-US" dirty="0"/>
              <a:t>They include following (</a:t>
            </a:r>
            <a:r>
              <a:rPr lang="en-US" dirty="0" err="1"/>
              <a:t>Casad</a:t>
            </a:r>
            <a:r>
              <a:rPr lang="en-US" dirty="0"/>
              <a:t>, 2007):</a:t>
            </a:r>
          </a:p>
          <a:p>
            <a:pPr lvl="1" algn="just">
              <a:buFont typeface="Wingdings" panose="05000000000000000000" pitchFamily="2" charset="2"/>
              <a:buChar char="q"/>
            </a:pPr>
            <a:r>
              <a:rPr lang="en-US" dirty="0"/>
              <a:t>confirmation bias is an effective way to process information – there are certain cognitive limitations of human mind and we need shortcuts</a:t>
            </a:r>
          </a:p>
          <a:p>
            <a:pPr lvl="1" algn="just">
              <a:buFont typeface="Wingdings" panose="05000000000000000000" pitchFamily="2" charset="2"/>
              <a:buChar char="q"/>
            </a:pPr>
            <a:r>
              <a:rPr lang="en-US" dirty="0"/>
              <a:t>confirmation bias helps people feel better about themselves (it is connected with the protection of </a:t>
            </a:r>
            <a:r>
              <a:rPr lang="pl-PL" dirty="0" err="1"/>
              <a:t>one’s</a:t>
            </a:r>
            <a:r>
              <a:rPr lang="pl-PL" dirty="0"/>
              <a:t> </a:t>
            </a:r>
            <a:r>
              <a:rPr lang="en-US" dirty="0"/>
              <a:t>self-esteem) – people feel that they are more intelligent if they hold accurate</a:t>
            </a:r>
            <a:r>
              <a:rPr lang="pl-PL" dirty="0"/>
              <a:t> </a:t>
            </a:r>
            <a:r>
              <a:rPr lang="en-US" dirty="0"/>
              <a:t>beliefs</a:t>
            </a:r>
            <a:r>
              <a:rPr lang="pl-PL" dirty="0"/>
              <a:t>.</a:t>
            </a:r>
            <a:endParaRPr lang="en-US" dirty="0"/>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52953350"/>
      </p:ext>
    </p:extLst>
  </p:cSld>
  <p:clrMapOvr>
    <a:masterClrMapping/>
  </p:clrMapOvr>
  <mc:AlternateContent xmlns:mc="http://schemas.openxmlformats.org/markup-compatibility/2006">
    <mc:Choice xmlns:p14="http://schemas.microsoft.com/office/powerpoint/2010/main" Requires="p14">
      <p:transition spd="slow" p14:dur="2000" advTm="51587"/>
    </mc:Choice>
    <mc:Fallback>
      <p:transition spd="slow" advTm="51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0C6ED2E-E90D-4571-AEB7-C8B9374B3361}"/>
              </a:ext>
            </a:extLst>
          </p:cNvPr>
          <p:cNvSpPr>
            <a:spLocks noGrp="1"/>
          </p:cNvSpPr>
          <p:nvPr>
            <p:ph type="title"/>
          </p:nvPr>
        </p:nvSpPr>
        <p:spPr/>
        <p:txBody>
          <a:bodyPr/>
          <a:lstStyle/>
          <a:p>
            <a:r>
              <a:rPr lang="en-US" dirty="0"/>
              <a:t>How can confirmation bias affect you</a:t>
            </a:r>
            <a:r>
              <a:rPr lang="pl-PL" dirty="0"/>
              <a:t> (</a:t>
            </a:r>
            <a:r>
              <a:rPr lang="pl-PL" dirty="0" err="1"/>
              <a:t>or</a:t>
            </a:r>
            <a:r>
              <a:rPr lang="pl-PL" dirty="0"/>
              <a:t> </a:t>
            </a:r>
            <a:r>
              <a:rPr lang="pl-PL" dirty="0" err="1"/>
              <a:t>your</a:t>
            </a:r>
            <a:r>
              <a:rPr lang="pl-PL" dirty="0"/>
              <a:t> </a:t>
            </a:r>
            <a:r>
              <a:rPr lang="pl-PL" dirty="0" err="1"/>
              <a:t>colleagues</a:t>
            </a:r>
            <a:r>
              <a:rPr lang="pl-PL" dirty="0"/>
              <a:t>)</a:t>
            </a:r>
            <a:r>
              <a:rPr lang="en-US" dirty="0"/>
              <a:t>?</a:t>
            </a:r>
          </a:p>
        </p:txBody>
      </p:sp>
      <p:sp>
        <p:nvSpPr>
          <p:cNvPr id="3" name="Symbol zastępczy zawartości 2">
            <a:extLst>
              <a:ext uri="{FF2B5EF4-FFF2-40B4-BE49-F238E27FC236}">
                <a16:creationId xmlns:a16="http://schemas.microsoft.com/office/drawing/2014/main" xmlns="" id="{FA5BE421-7954-4859-90A9-92CAD7A908CF}"/>
              </a:ext>
            </a:extLst>
          </p:cNvPr>
          <p:cNvSpPr>
            <a:spLocks noGrp="1"/>
          </p:cNvSpPr>
          <p:nvPr>
            <p:ph idx="1"/>
          </p:nvPr>
        </p:nvSpPr>
        <p:spPr/>
        <p:txBody>
          <a:bodyPr>
            <a:normAutofit/>
          </a:bodyPr>
          <a:lstStyle/>
          <a:p>
            <a:r>
              <a:rPr lang="en-US" dirty="0"/>
              <a:t>Confirmation bias exists in motivated and unmotivated forms.</a:t>
            </a:r>
          </a:p>
          <a:p>
            <a:pPr algn="just"/>
            <a:r>
              <a:rPr lang="en-US" dirty="0"/>
              <a:t>Sometimes evidence is treated in a biased way because of the desire to defend one’s beliefs. (which is quite obvious)</a:t>
            </a:r>
          </a:p>
          <a:p>
            <a:pPr algn="just"/>
            <a:r>
              <a:rPr lang="en-US" dirty="0"/>
              <a:t>People may however also be biased when they have no personal interest or other plausible reason. </a:t>
            </a:r>
          </a:p>
          <a:p>
            <a:endParaRPr lang="pl-PL" dirty="0"/>
          </a:p>
          <a:p>
            <a:r>
              <a:rPr lang="en-US" dirty="0"/>
              <a:t>Think in groups of at least three examples of situations</a:t>
            </a:r>
            <a:r>
              <a:rPr lang="pl-PL" dirty="0"/>
              <a:t> </a:t>
            </a:r>
            <a:r>
              <a:rPr lang="pl-PL" dirty="0" err="1"/>
              <a:t>when</a:t>
            </a:r>
            <a:r>
              <a:rPr lang="pl-PL" dirty="0"/>
              <a:t> </a:t>
            </a:r>
            <a:r>
              <a:rPr lang="pl-PL" dirty="0" err="1"/>
              <a:t>you</a:t>
            </a:r>
            <a:r>
              <a:rPr lang="pl-PL" dirty="0"/>
              <a:t>/ </a:t>
            </a:r>
            <a:r>
              <a:rPr lang="pl-PL" dirty="0" err="1"/>
              <a:t>your</a:t>
            </a:r>
            <a:r>
              <a:rPr lang="pl-PL" dirty="0"/>
              <a:t> </a:t>
            </a:r>
            <a:r>
              <a:rPr lang="pl-PL" dirty="0" err="1"/>
              <a:t>friends</a:t>
            </a:r>
            <a:r>
              <a:rPr lang="pl-PL" dirty="0"/>
              <a:t>, </a:t>
            </a:r>
            <a:r>
              <a:rPr lang="pl-PL" dirty="0" err="1"/>
              <a:t>relatives</a:t>
            </a:r>
            <a:r>
              <a:rPr lang="pl-PL" dirty="0"/>
              <a:t> </a:t>
            </a:r>
            <a:r>
              <a:rPr lang="pl-PL" dirty="0" err="1"/>
              <a:t>or</a:t>
            </a:r>
            <a:r>
              <a:rPr lang="pl-PL" dirty="0"/>
              <a:t> </a:t>
            </a:r>
            <a:r>
              <a:rPr lang="pl-PL" dirty="0" err="1"/>
              <a:t>colleagues</a:t>
            </a:r>
            <a:r>
              <a:rPr lang="pl-PL" dirty="0"/>
              <a:t> </a:t>
            </a:r>
            <a:r>
              <a:rPr lang="pl-PL" dirty="0" err="1"/>
              <a:t>might</a:t>
            </a:r>
            <a:r>
              <a:rPr lang="pl-PL" dirty="0"/>
              <a:t> be </a:t>
            </a:r>
            <a:r>
              <a:rPr lang="pl-PL" dirty="0" err="1"/>
              <a:t>affected</a:t>
            </a:r>
            <a:endParaRPr lang="pl-PL" dirty="0"/>
          </a:p>
          <a:p>
            <a:pPr marL="0" indent="0">
              <a:buNone/>
            </a:pPr>
            <a:r>
              <a:rPr lang="en-US" dirty="0">
                <a:hlinkClick r:id="rId5"/>
              </a:rPr>
              <a:t>https://www.ted.com/talks/eli_pariser_beware_online_filter_bubbles</a:t>
            </a:r>
            <a:endParaRPr lang="pl-PL" dirty="0"/>
          </a:p>
          <a:p>
            <a:pPr marL="0" indent="0">
              <a:buNone/>
            </a:pPr>
            <a:endParaRPr lang="en-US" dirty="0"/>
          </a:p>
        </p:txBody>
      </p:sp>
      <p:pic>
        <p:nvPicPr>
          <p:cNvPr id="4" name="Dźwięk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864086116"/>
      </p:ext>
    </p:extLst>
  </p:cSld>
  <p:clrMapOvr>
    <a:masterClrMapping/>
  </p:clrMapOvr>
  <mc:AlternateContent xmlns:mc="http://schemas.openxmlformats.org/markup-compatibility/2006">
    <mc:Choice xmlns:p14="http://schemas.microsoft.com/office/powerpoint/2010/main" Requires="p14">
      <p:transition spd="slow" p14:dur="2000" advTm="47209"/>
    </mc:Choice>
    <mc:Fallback>
      <p:transition spd="slow" advTm="47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373B147-EE1B-4229-BD08-4771AB8DE44D}"/>
              </a:ext>
            </a:extLst>
          </p:cNvPr>
          <p:cNvSpPr>
            <a:spLocks noGrp="1"/>
          </p:cNvSpPr>
          <p:nvPr>
            <p:ph type="title"/>
          </p:nvPr>
        </p:nvSpPr>
        <p:spPr/>
        <p:txBody>
          <a:bodyPr/>
          <a:lstStyle/>
          <a:p>
            <a:r>
              <a:rPr lang="pl-PL" dirty="0" err="1"/>
              <a:t>Some</a:t>
            </a:r>
            <a:r>
              <a:rPr lang="pl-PL" dirty="0"/>
              <a:t> real-life </a:t>
            </a:r>
            <a:r>
              <a:rPr lang="pl-PL" dirty="0" err="1"/>
              <a:t>decision</a:t>
            </a:r>
            <a:r>
              <a:rPr lang="pl-PL" dirty="0"/>
              <a:t> </a:t>
            </a:r>
            <a:r>
              <a:rPr lang="pl-PL" dirty="0" err="1"/>
              <a:t>making</a:t>
            </a:r>
            <a:r>
              <a:rPr lang="pl-PL" dirty="0"/>
              <a:t> </a:t>
            </a:r>
            <a:r>
              <a:rPr lang="pl-PL" dirty="0" err="1"/>
              <a:t>contexts</a:t>
            </a:r>
            <a:r>
              <a:rPr lang="pl-PL" dirty="0"/>
              <a:t> in </a:t>
            </a:r>
            <a:r>
              <a:rPr lang="pl-PL" dirty="0" err="1"/>
              <a:t>which</a:t>
            </a:r>
            <a:r>
              <a:rPr lang="pl-PL" dirty="0"/>
              <a:t> the </a:t>
            </a:r>
            <a:r>
              <a:rPr lang="pl-PL" dirty="0" err="1"/>
              <a:t>confirmation</a:t>
            </a:r>
            <a:r>
              <a:rPr lang="pl-PL" dirty="0"/>
              <a:t> </a:t>
            </a:r>
            <a:r>
              <a:rPr lang="pl-PL" dirty="0" err="1"/>
              <a:t>bias</a:t>
            </a:r>
            <a:r>
              <a:rPr lang="pl-PL" dirty="0"/>
              <a:t> was </a:t>
            </a:r>
            <a:r>
              <a:rPr lang="pl-PL" dirty="0" err="1"/>
              <a:t>studied</a:t>
            </a:r>
            <a:endParaRPr lang="en-US" dirty="0"/>
          </a:p>
        </p:txBody>
      </p:sp>
      <p:sp>
        <p:nvSpPr>
          <p:cNvPr id="3" name="Symbol zastępczy zawartości 2">
            <a:extLst>
              <a:ext uri="{FF2B5EF4-FFF2-40B4-BE49-F238E27FC236}">
                <a16:creationId xmlns:a16="http://schemas.microsoft.com/office/drawing/2014/main" xmlns="" id="{9110D61A-7866-4367-8982-1F0B50F8C77F}"/>
              </a:ext>
            </a:extLst>
          </p:cNvPr>
          <p:cNvSpPr>
            <a:spLocks noGrp="1"/>
          </p:cNvSpPr>
          <p:nvPr>
            <p:ph idx="1"/>
          </p:nvPr>
        </p:nvSpPr>
        <p:spPr/>
        <p:txBody>
          <a:bodyPr/>
          <a:lstStyle/>
          <a:p>
            <a:r>
              <a:rPr lang="pl-PL" dirty="0"/>
              <a:t>Law and </a:t>
            </a:r>
            <a:r>
              <a:rPr lang="pl-PL" dirty="0" err="1"/>
              <a:t>judical</a:t>
            </a:r>
            <a:r>
              <a:rPr lang="pl-PL" dirty="0"/>
              <a:t> </a:t>
            </a:r>
            <a:r>
              <a:rPr lang="pl-PL" dirty="0" err="1"/>
              <a:t>decisions</a:t>
            </a:r>
            <a:endParaRPr lang="pl-PL" dirty="0"/>
          </a:p>
          <a:p>
            <a:r>
              <a:rPr lang="pl-PL" dirty="0" err="1"/>
              <a:t>Medicine</a:t>
            </a:r>
            <a:r>
              <a:rPr lang="pl-PL" dirty="0"/>
              <a:t> and </a:t>
            </a:r>
            <a:r>
              <a:rPr lang="pl-PL" dirty="0" err="1"/>
              <a:t>doctors</a:t>
            </a:r>
            <a:r>
              <a:rPr lang="pl-PL" dirty="0"/>
              <a:t>’ </a:t>
            </a:r>
            <a:r>
              <a:rPr lang="pl-PL" dirty="0" err="1"/>
              <a:t>decisions</a:t>
            </a:r>
            <a:endParaRPr lang="pl-PL" dirty="0"/>
          </a:p>
          <a:p>
            <a:r>
              <a:rPr lang="pl-PL" dirty="0" err="1"/>
              <a:t>Group</a:t>
            </a:r>
            <a:r>
              <a:rPr lang="pl-PL" dirty="0"/>
              <a:t> </a:t>
            </a:r>
            <a:r>
              <a:rPr lang="pl-PL" dirty="0" err="1"/>
              <a:t>work</a:t>
            </a:r>
            <a:r>
              <a:rPr lang="pl-PL" dirty="0"/>
              <a:t> and </a:t>
            </a:r>
            <a:r>
              <a:rPr lang="pl-PL" dirty="0" err="1"/>
              <a:t>inter-group</a:t>
            </a:r>
            <a:r>
              <a:rPr lang="pl-PL" dirty="0"/>
              <a:t> relations</a:t>
            </a:r>
          </a:p>
          <a:p>
            <a:r>
              <a:rPr lang="pl-PL" dirty="0"/>
              <a:t>Science</a:t>
            </a:r>
          </a:p>
          <a:p>
            <a:endParaRPr lang="en-US" dirty="0"/>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90273809"/>
      </p:ext>
    </p:extLst>
  </p:cSld>
  <p:clrMapOvr>
    <a:masterClrMapping/>
  </p:clrMapOvr>
  <mc:AlternateContent xmlns:mc="http://schemas.openxmlformats.org/markup-compatibility/2006">
    <mc:Choice xmlns:p14="http://schemas.microsoft.com/office/powerpoint/2010/main" Requires="p14">
      <p:transition spd="slow" p14:dur="2000" advTm="10916"/>
    </mc:Choice>
    <mc:Fallback>
      <p:transition spd="slow" advTm="10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1B177E6-4C85-4DA2-A1C6-1F5E59CCBA2E}"/>
              </a:ext>
            </a:extLst>
          </p:cNvPr>
          <p:cNvSpPr>
            <a:spLocks noGrp="1"/>
          </p:cNvSpPr>
          <p:nvPr>
            <p:ph type="title"/>
          </p:nvPr>
        </p:nvSpPr>
        <p:spPr/>
        <p:txBody>
          <a:bodyPr/>
          <a:lstStyle/>
          <a:p>
            <a:r>
              <a:rPr lang="pl-PL" dirty="0" err="1"/>
              <a:t>Your</a:t>
            </a:r>
            <a:r>
              <a:rPr lang="pl-PL" dirty="0"/>
              <a:t> </a:t>
            </a:r>
            <a:r>
              <a:rPr lang="pl-PL" dirty="0" err="1"/>
              <a:t>task</a:t>
            </a:r>
            <a:endParaRPr lang="en-US" dirty="0"/>
          </a:p>
        </p:txBody>
      </p:sp>
      <p:sp>
        <p:nvSpPr>
          <p:cNvPr id="3" name="Symbol zastępczy zawartości 2">
            <a:extLst>
              <a:ext uri="{FF2B5EF4-FFF2-40B4-BE49-F238E27FC236}">
                <a16:creationId xmlns:a16="http://schemas.microsoft.com/office/drawing/2014/main" xmlns="" id="{A4A06D22-197B-48F8-B332-E0C4D057ED40}"/>
              </a:ext>
            </a:extLst>
          </p:cNvPr>
          <p:cNvSpPr>
            <a:spLocks noGrp="1"/>
          </p:cNvSpPr>
          <p:nvPr>
            <p:ph idx="1"/>
          </p:nvPr>
        </p:nvSpPr>
        <p:spPr/>
        <p:txBody>
          <a:bodyPr/>
          <a:lstStyle/>
          <a:p>
            <a:pPr algn="just"/>
            <a:r>
              <a:rPr lang="en-US" dirty="0"/>
              <a:t>In groups search in the internet for the information about peculiar, seemingly strange beliefs teat people used to have</a:t>
            </a:r>
          </a:p>
          <a:p>
            <a:pPr algn="just"/>
            <a:r>
              <a:rPr lang="en-US" dirty="0"/>
              <a:t>Please choose 2 of them that you find interesting and discuss in your group if the confirmation bias can be held accountable for </a:t>
            </a:r>
            <a:r>
              <a:rPr lang="pl-PL" dirty="0"/>
              <a:t>the </a:t>
            </a:r>
            <a:r>
              <a:rPr lang="pl-PL" dirty="0" err="1"/>
              <a:t>fact</a:t>
            </a:r>
            <a:r>
              <a:rPr lang="pl-PL" dirty="0"/>
              <a:t> </a:t>
            </a:r>
            <a:r>
              <a:rPr lang="pl-PL" dirty="0" err="1"/>
              <a:t>that</a:t>
            </a:r>
            <a:r>
              <a:rPr lang="pl-PL" dirty="0"/>
              <a:t> </a:t>
            </a:r>
            <a:r>
              <a:rPr lang="pl-PL" dirty="0" err="1"/>
              <a:t>they</a:t>
            </a:r>
            <a:r>
              <a:rPr lang="pl-PL" dirty="0"/>
              <a:t> </a:t>
            </a:r>
            <a:r>
              <a:rPr lang="pl-PL" dirty="0" err="1"/>
              <a:t>prevailed</a:t>
            </a:r>
            <a:endParaRPr lang="en-US" dirty="0"/>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36909098"/>
      </p:ext>
    </p:extLst>
  </p:cSld>
  <p:clrMapOvr>
    <a:masterClrMapping/>
  </p:clrMapOvr>
  <mc:AlternateContent xmlns:mc="http://schemas.openxmlformats.org/markup-compatibility/2006">
    <mc:Choice xmlns:p14="http://schemas.microsoft.com/office/powerpoint/2010/main" Requires="p14">
      <p:transition spd="slow" p14:dur="2000" advTm="9426"/>
    </mc:Choice>
    <mc:Fallback>
      <p:transition spd="slow" advTm="9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ytuł 1">
            <a:extLst>
              <a:ext uri="{FF2B5EF4-FFF2-40B4-BE49-F238E27FC236}">
                <a16:creationId xmlns:a16="http://schemas.microsoft.com/office/drawing/2014/main" xmlns="" id="{C90C37B9-3BF9-4E1D-959B-462E980721A9}"/>
              </a:ext>
            </a:extLst>
          </p:cNvPr>
          <p:cNvSpPr>
            <a:spLocks noGrp="1"/>
          </p:cNvSpPr>
          <p:nvPr>
            <p:ph type="title"/>
          </p:nvPr>
        </p:nvSpPr>
        <p:spPr/>
        <p:txBody>
          <a:bodyPr/>
          <a:lstStyle/>
          <a:p>
            <a:pPr eaLnBrk="1" hangingPunct="1"/>
            <a:r>
              <a:rPr lang="pl-PL" altLang="en-US" dirty="0"/>
              <a:t>Lind and the </a:t>
            </a:r>
            <a:r>
              <a:rPr lang="pl-PL" altLang="en-US" dirty="0" err="1"/>
              <a:t>scurvy</a:t>
            </a:r>
            <a:r>
              <a:rPr lang="pl-PL" altLang="en-US" dirty="0"/>
              <a:t> </a:t>
            </a:r>
            <a:r>
              <a:rPr lang="pl-PL" altLang="en-US" dirty="0" err="1"/>
              <a:t>experiment</a:t>
            </a:r>
            <a:r>
              <a:rPr lang="pl-PL" altLang="en-US" dirty="0"/>
              <a:t> (1747)</a:t>
            </a:r>
          </a:p>
        </p:txBody>
      </p:sp>
      <p:sp>
        <p:nvSpPr>
          <p:cNvPr id="17411" name="Symbol zastępczy zawartości 2">
            <a:extLst>
              <a:ext uri="{FF2B5EF4-FFF2-40B4-BE49-F238E27FC236}">
                <a16:creationId xmlns:a16="http://schemas.microsoft.com/office/drawing/2014/main" xmlns="" id="{4D0ECCD8-ED2A-486C-83FA-298794600D1F}"/>
              </a:ext>
            </a:extLst>
          </p:cNvPr>
          <p:cNvSpPr>
            <a:spLocks noGrp="1"/>
          </p:cNvSpPr>
          <p:nvPr>
            <p:ph sz="quarter" idx="1"/>
          </p:nvPr>
        </p:nvSpPr>
        <p:spPr/>
        <p:txBody>
          <a:bodyPr/>
          <a:lstStyle/>
          <a:p>
            <a:pPr eaLnBrk="1" hangingPunct="1"/>
            <a:r>
              <a:rPr lang="pl-PL" altLang="en-US" dirty="0" err="1">
                <a:sym typeface="Wingdings" panose="05000000000000000000" pitchFamily="2" charset="2"/>
              </a:rPr>
              <a:t>Scurvy</a:t>
            </a:r>
            <a:r>
              <a:rPr lang="pl-PL" altLang="en-US" dirty="0">
                <a:sym typeface="Wingdings" panose="05000000000000000000" pitchFamily="2" charset="2"/>
              </a:rPr>
              <a:t> and </a:t>
            </a:r>
            <a:r>
              <a:rPr lang="pl-PL" altLang="en-US" dirty="0" err="1">
                <a:sym typeface="Wingdings" panose="05000000000000000000" pitchFamily="2" charset="2"/>
              </a:rPr>
              <a:t>sailors</a:t>
            </a:r>
            <a:endParaRPr lang="pl-PL" altLang="en-US" dirty="0">
              <a:sym typeface="Wingdings" panose="05000000000000000000" pitchFamily="2" charset="2"/>
            </a:endParaRPr>
          </a:p>
        </p:txBody>
      </p:sp>
      <p:pic>
        <p:nvPicPr>
          <p:cNvPr id="17412" name="Obraz 3" descr="220px-James_lind.jpg">
            <a:extLst>
              <a:ext uri="{FF2B5EF4-FFF2-40B4-BE49-F238E27FC236}">
                <a16:creationId xmlns:a16="http://schemas.microsoft.com/office/drawing/2014/main" xmlns="" id="{68B27820-EABC-452D-9268-C0FAEBBDEF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24689" y="3214689"/>
            <a:ext cx="21431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pole tekstowe 4">
            <a:extLst>
              <a:ext uri="{FF2B5EF4-FFF2-40B4-BE49-F238E27FC236}">
                <a16:creationId xmlns:a16="http://schemas.microsoft.com/office/drawing/2014/main" xmlns="" id="{3ACE7C0B-DE5F-443B-AAD3-A1A19AA93044}"/>
              </a:ext>
            </a:extLst>
          </p:cNvPr>
          <p:cNvSpPr txBox="1">
            <a:spLocks noChangeArrowheads="1"/>
          </p:cNvSpPr>
          <p:nvPr/>
        </p:nvSpPr>
        <p:spPr bwMode="auto">
          <a:xfrm>
            <a:off x="7024689" y="6000750"/>
            <a:ext cx="2428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en-US" sz="1100" dirty="0">
                <a:latin typeface="Perpetua" panose="02020502060401020303" pitchFamily="18" charset="0"/>
              </a:rPr>
              <a:t>Source: Wikipedia</a:t>
            </a:r>
          </a:p>
        </p:txBody>
      </p:sp>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606"/>
    </mc:Choice>
    <mc:Fallback>
      <p:transition spd="slow" advTm="71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ytuł 1">
            <a:extLst>
              <a:ext uri="{FF2B5EF4-FFF2-40B4-BE49-F238E27FC236}">
                <a16:creationId xmlns:a16="http://schemas.microsoft.com/office/drawing/2014/main" xmlns="" id="{F880FA15-4BB7-4433-B6C8-9E775B55271D}"/>
              </a:ext>
            </a:extLst>
          </p:cNvPr>
          <p:cNvSpPr>
            <a:spLocks noGrp="1"/>
          </p:cNvSpPr>
          <p:nvPr>
            <p:ph type="title"/>
          </p:nvPr>
        </p:nvSpPr>
        <p:spPr>
          <a:xfrm>
            <a:off x="1981200" y="274638"/>
            <a:ext cx="8229600" cy="939800"/>
          </a:xfrm>
        </p:spPr>
        <p:txBody>
          <a:bodyPr>
            <a:normAutofit fontScale="90000"/>
          </a:bodyPr>
          <a:lstStyle/>
          <a:p>
            <a:r>
              <a:rPr lang="pl-PL" altLang="en-US" dirty="0"/>
              <a:t>Lind and the </a:t>
            </a:r>
            <a:r>
              <a:rPr lang="pl-PL" altLang="en-US" dirty="0" err="1"/>
              <a:t>scurvy</a:t>
            </a:r>
            <a:r>
              <a:rPr lang="pl-PL" altLang="en-US" dirty="0"/>
              <a:t> </a:t>
            </a:r>
            <a:r>
              <a:rPr lang="pl-PL" altLang="en-US" dirty="0" err="1"/>
              <a:t>experiment</a:t>
            </a:r>
            <a:r>
              <a:rPr lang="pl-PL" altLang="en-US" dirty="0"/>
              <a:t> (1747)</a:t>
            </a:r>
          </a:p>
        </p:txBody>
      </p:sp>
      <p:sp>
        <p:nvSpPr>
          <p:cNvPr id="18435" name="Symbol zastępczy zawartości 2">
            <a:extLst>
              <a:ext uri="{FF2B5EF4-FFF2-40B4-BE49-F238E27FC236}">
                <a16:creationId xmlns:a16="http://schemas.microsoft.com/office/drawing/2014/main" xmlns="" id="{71A31750-C8E6-44C0-B553-0799E6A7DAE2}"/>
              </a:ext>
            </a:extLst>
          </p:cNvPr>
          <p:cNvSpPr>
            <a:spLocks noGrp="1"/>
          </p:cNvSpPr>
          <p:nvPr>
            <p:ph sz="quarter" idx="1"/>
          </p:nvPr>
        </p:nvSpPr>
        <p:spPr>
          <a:xfrm>
            <a:off x="1981200" y="1285875"/>
            <a:ext cx="8229600" cy="4840288"/>
          </a:xfrm>
        </p:spPr>
        <p:txBody>
          <a:bodyPr/>
          <a:lstStyle/>
          <a:p>
            <a:pPr eaLnBrk="1" hangingPunct="1"/>
            <a:r>
              <a:rPr lang="en-US" altLang="en-US" sz="2400" dirty="0">
                <a:sym typeface="Wingdings" panose="05000000000000000000" pitchFamily="2" charset="2"/>
              </a:rPr>
              <a:t>Lind picked 12 crewmen who suffered from scurvy and divided them into 6 pairs. </a:t>
            </a:r>
          </a:p>
          <a:p>
            <a:pPr eaLnBrk="1" hangingPunct="1"/>
            <a:r>
              <a:rPr lang="en-US" altLang="en-US" sz="2400" dirty="0">
                <a:sym typeface="Wingdings" panose="05000000000000000000" pitchFamily="2" charset="2"/>
              </a:rPr>
              <a:t>Each pair received a different treatment:</a:t>
            </a:r>
          </a:p>
          <a:p>
            <a:pPr eaLnBrk="1" hangingPunct="1">
              <a:buFont typeface="Wingdings 2" panose="05020102010507070707" pitchFamily="18" charset="2"/>
              <a:buNone/>
            </a:pPr>
            <a:r>
              <a:rPr lang="pl-PL" altLang="en-US" dirty="0">
                <a:sym typeface="Wingdings" panose="05000000000000000000" pitchFamily="2" charset="2"/>
              </a:rPr>
              <a:t>	</a:t>
            </a:r>
            <a:endParaRPr lang="pl-PL" altLang="en-US" dirty="0"/>
          </a:p>
        </p:txBody>
      </p:sp>
      <p:graphicFrame>
        <p:nvGraphicFramePr>
          <p:cNvPr id="6" name="Tabela 5">
            <a:extLst>
              <a:ext uri="{FF2B5EF4-FFF2-40B4-BE49-F238E27FC236}">
                <a16:creationId xmlns:a16="http://schemas.microsoft.com/office/drawing/2014/main" xmlns="" id="{08F29657-EF1E-4BD7-A4BF-6B2E3A97CDA4}"/>
              </a:ext>
            </a:extLst>
          </p:cNvPr>
          <p:cNvGraphicFramePr>
            <a:graphicFrameLocks noGrp="1"/>
          </p:cNvGraphicFramePr>
          <p:nvPr>
            <p:extLst>
              <p:ext uri="{D42A27DB-BD31-4B8C-83A1-F6EECF244321}">
                <p14:modId xmlns:p14="http://schemas.microsoft.com/office/powerpoint/2010/main" val="288163956"/>
              </p:ext>
            </p:extLst>
          </p:nvPr>
        </p:nvGraphicFramePr>
        <p:xfrm>
          <a:off x="2166938" y="2928938"/>
          <a:ext cx="8072436" cy="3786188"/>
        </p:xfrm>
        <a:graphic>
          <a:graphicData uri="http://schemas.openxmlformats.org/drawingml/2006/table">
            <a:tbl>
              <a:tblPr firstRow="1" bandRow="1">
                <a:tableStyleId>{C4B1156A-380E-4F78-BDF5-A606A8083BF9}</a:tableStyleId>
              </a:tblPr>
              <a:tblGrid>
                <a:gridCol w="2690812">
                  <a:extLst>
                    <a:ext uri="{9D8B030D-6E8A-4147-A177-3AD203B41FA5}">
                      <a16:colId xmlns:a16="http://schemas.microsoft.com/office/drawing/2014/main" xmlns="" val="20000"/>
                    </a:ext>
                  </a:extLst>
                </a:gridCol>
                <a:gridCol w="2690812">
                  <a:extLst>
                    <a:ext uri="{9D8B030D-6E8A-4147-A177-3AD203B41FA5}">
                      <a16:colId xmlns:a16="http://schemas.microsoft.com/office/drawing/2014/main" xmlns="" val="20001"/>
                    </a:ext>
                  </a:extLst>
                </a:gridCol>
                <a:gridCol w="2690812">
                  <a:extLst>
                    <a:ext uri="{9D8B030D-6E8A-4147-A177-3AD203B41FA5}">
                      <a16:colId xmlns:a16="http://schemas.microsoft.com/office/drawing/2014/main" xmlns="" val="20002"/>
                    </a:ext>
                  </a:extLst>
                </a:gridCol>
              </a:tblGrid>
              <a:tr h="1893094">
                <a:tc>
                  <a:txBody>
                    <a:bodyPr/>
                    <a:lstStyle/>
                    <a:p>
                      <a:r>
                        <a:rPr lang="pl-PL" sz="1800" dirty="0"/>
                        <a:t>1. a </a:t>
                      </a:r>
                      <a:r>
                        <a:rPr lang="en-US" dirty="0"/>
                        <a:t>few drops of sulfuric acid</a:t>
                      </a:r>
                      <a:endParaRPr lang="pl-PL" sz="1800" dirty="0"/>
                    </a:p>
                    <a:p>
                      <a:endParaRPr lang="pl-PL" sz="1800" dirty="0"/>
                    </a:p>
                  </a:txBody>
                  <a:tcPr marL="91439" marR="91439"/>
                </a:tc>
                <a:tc>
                  <a:txBody>
                    <a:bodyPr/>
                    <a:lstStyle/>
                    <a:p>
                      <a:r>
                        <a:rPr lang="pl-PL" sz="1800" dirty="0"/>
                        <a:t>2. </a:t>
                      </a:r>
                      <a:r>
                        <a:rPr lang="en-US" sz="1800" b="0" i="0" kern="1200" dirty="0">
                          <a:solidFill>
                            <a:schemeClr val="dk1"/>
                          </a:solidFill>
                          <a:effectLst/>
                          <a:latin typeface="+mn-lt"/>
                          <a:ea typeface="+mn-ea"/>
                          <a:cs typeface="+mn-cs"/>
                        </a:rPr>
                        <a:t> </a:t>
                      </a:r>
                      <a:r>
                        <a:rPr lang="pl-PL" sz="1800" b="1" i="0" kern="1200" dirty="0">
                          <a:solidFill>
                            <a:schemeClr val="dk1"/>
                          </a:solidFill>
                          <a:effectLst/>
                          <a:latin typeface="+mn-lt"/>
                          <a:ea typeface="+mn-ea"/>
                          <a:cs typeface="+mn-cs"/>
                        </a:rPr>
                        <a:t>a</a:t>
                      </a:r>
                      <a:r>
                        <a:rPr lang="en-US" sz="1800" b="1" i="0" kern="1200" dirty="0">
                          <a:solidFill>
                            <a:schemeClr val="dk1"/>
                          </a:solidFill>
                          <a:effectLst/>
                          <a:latin typeface="+mn-lt"/>
                          <a:ea typeface="+mn-ea"/>
                          <a:cs typeface="+mn-cs"/>
                        </a:rPr>
                        <a:t> quart of </a:t>
                      </a:r>
                      <a:r>
                        <a:rPr lang="en-US" sz="1800" b="1" i="0" u="none" strike="noStrike" kern="1200" dirty="0">
                          <a:solidFill>
                            <a:schemeClr val="dk1"/>
                          </a:solidFill>
                          <a:effectLst/>
                          <a:latin typeface="+mn-lt"/>
                          <a:ea typeface="+mn-ea"/>
                          <a:cs typeface="+mn-cs"/>
                        </a:rPr>
                        <a:t>cider</a:t>
                      </a:r>
                      <a:r>
                        <a:rPr lang="en-US" sz="1800" b="1" i="0" kern="1200" dirty="0">
                          <a:solidFill>
                            <a:schemeClr val="dk1"/>
                          </a:solidFill>
                          <a:effectLst/>
                          <a:latin typeface="+mn-lt"/>
                          <a:ea typeface="+mn-ea"/>
                          <a:cs typeface="+mn-cs"/>
                        </a:rPr>
                        <a:t> </a:t>
                      </a:r>
                      <a:endParaRPr lang="pl-PL" sz="1800" b="1" dirty="0"/>
                    </a:p>
                  </a:txBody>
                  <a:tcPr marL="91439" marR="91439"/>
                </a:tc>
                <a:tc>
                  <a:txBody>
                    <a:bodyPr/>
                    <a:lstStyle/>
                    <a:p>
                      <a:r>
                        <a:rPr lang="pl-PL" sz="1800" dirty="0"/>
                        <a:t>3. </a:t>
                      </a:r>
                      <a:r>
                        <a:rPr lang="en-US" sz="1800" b="1" i="0" kern="1200" dirty="0">
                          <a:solidFill>
                            <a:schemeClr val="dk1"/>
                          </a:solidFill>
                          <a:effectLst/>
                          <a:latin typeface="+mn-lt"/>
                          <a:ea typeface="+mn-ea"/>
                          <a:cs typeface="+mn-cs"/>
                        </a:rPr>
                        <a:t>half a pint of seawater</a:t>
                      </a:r>
                      <a:endParaRPr lang="pl-PL" sz="1800" b="1" dirty="0"/>
                    </a:p>
                  </a:txBody>
                  <a:tcPr marL="91439" marR="91439"/>
                </a:tc>
                <a:extLst>
                  <a:ext uri="{0D108BD9-81ED-4DB2-BD59-A6C34878D82A}">
                    <a16:rowId xmlns:a16="http://schemas.microsoft.com/office/drawing/2014/main" xmlns="" val="10000"/>
                  </a:ext>
                </a:extLst>
              </a:tr>
              <a:tr h="1893094">
                <a:tc>
                  <a:txBody>
                    <a:bodyPr/>
                    <a:lstStyle/>
                    <a:p>
                      <a:r>
                        <a:rPr lang="pl-PL" sz="1800" b="1" dirty="0"/>
                        <a:t>4. </a:t>
                      </a:r>
                      <a:r>
                        <a:rPr lang="en-US" sz="1800" b="1" i="0" kern="1200" dirty="0">
                          <a:solidFill>
                            <a:schemeClr val="dk1"/>
                          </a:solidFill>
                          <a:effectLst/>
                          <a:latin typeface="+mn-lt"/>
                          <a:ea typeface="+mn-ea"/>
                          <a:cs typeface="+mn-cs"/>
                        </a:rPr>
                        <a:t>a spicy paste plus a drink of </a:t>
                      </a:r>
                      <a:r>
                        <a:rPr lang="en-US" sz="1800" b="1" i="0" u="none" kern="1200" dirty="0">
                          <a:solidFill>
                            <a:schemeClr val="dk1"/>
                          </a:solidFill>
                          <a:effectLst/>
                          <a:latin typeface="+mn-lt"/>
                          <a:ea typeface="+mn-ea"/>
                          <a:cs typeface="+mn-cs"/>
                        </a:rPr>
                        <a:t>barley water</a:t>
                      </a:r>
                      <a:endParaRPr lang="pl-PL" sz="1800" b="1" u="none" dirty="0"/>
                    </a:p>
                  </a:txBody>
                  <a:tcPr marL="91439" marR="91439"/>
                </a:tc>
                <a:tc>
                  <a:txBody>
                    <a:bodyPr/>
                    <a:lstStyle/>
                    <a:p>
                      <a:r>
                        <a:rPr lang="pl-PL" sz="1800" b="1" dirty="0"/>
                        <a:t>5. </a:t>
                      </a:r>
                      <a:r>
                        <a:rPr lang="en-US" sz="1800" b="1" i="0" kern="1200" dirty="0">
                          <a:solidFill>
                            <a:schemeClr val="dk1"/>
                          </a:solidFill>
                          <a:effectLst/>
                          <a:latin typeface="+mn-lt"/>
                          <a:ea typeface="+mn-ea"/>
                          <a:cs typeface="+mn-cs"/>
                        </a:rPr>
                        <a:t>six spoons of </a:t>
                      </a:r>
                      <a:r>
                        <a:rPr lang="en-US" sz="1800" b="1" i="0" u="none" strike="noStrike" kern="1200" dirty="0">
                          <a:solidFill>
                            <a:schemeClr val="dk1"/>
                          </a:solidFill>
                          <a:effectLst/>
                          <a:latin typeface="+mn-lt"/>
                          <a:ea typeface="+mn-ea"/>
                          <a:cs typeface="+mn-cs"/>
                        </a:rPr>
                        <a:t>vinegar</a:t>
                      </a:r>
                      <a:endParaRPr lang="pl-PL" sz="1800" b="1" dirty="0"/>
                    </a:p>
                  </a:txBody>
                  <a:tcPr marL="91439" marR="91439"/>
                </a:tc>
                <a:tc>
                  <a:txBody>
                    <a:bodyPr/>
                    <a:lstStyle/>
                    <a:p>
                      <a:r>
                        <a:rPr lang="pl-PL" sz="1800" b="1" dirty="0"/>
                        <a:t>6. t</a:t>
                      </a:r>
                      <a:r>
                        <a:rPr lang="en-US" sz="1800" b="1" i="0" kern="1200" dirty="0">
                          <a:solidFill>
                            <a:schemeClr val="dk1"/>
                          </a:solidFill>
                          <a:effectLst/>
                          <a:latin typeface="+mn-lt"/>
                          <a:ea typeface="+mn-ea"/>
                          <a:cs typeface="+mn-cs"/>
                        </a:rPr>
                        <a:t>wo </a:t>
                      </a:r>
                      <a:r>
                        <a:rPr lang="en-US" sz="1800" b="1" i="0" u="none" strike="noStrike" kern="1200" dirty="0">
                          <a:solidFill>
                            <a:schemeClr val="dk1"/>
                          </a:solidFill>
                          <a:effectLst/>
                          <a:latin typeface="+mn-lt"/>
                          <a:ea typeface="+mn-ea"/>
                          <a:cs typeface="+mn-cs"/>
                        </a:rPr>
                        <a:t>oranges</a:t>
                      </a:r>
                      <a:r>
                        <a:rPr lang="en-US" sz="1800" b="1" i="0" kern="1200" dirty="0">
                          <a:solidFill>
                            <a:schemeClr val="dk1"/>
                          </a:solidFill>
                          <a:effectLst/>
                          <a:latin typeface="+mn-lt"/>
                          <a:ea typeface="+mn-ea"/>
                          <a:cs typeface="+mn-cs"/>
                        </a:rPr>
                        <a:t> and one </a:t>
                      </a:r>
                      <a:r>
                        <a:rPr lang="en-US" sz="1800" b="1" i="0" u="none" strike="noStrike" kern="1200" dirty="0">
                          <a:solidFill>
                            <a:schemeClr val="dk1"/>
                          </a:solidFill>
                          <a:effectLst/>
                          <a:latin typeface="+mn-lt"/>
                          <a:ea typeface="+mn-ea"/>
                          <a:cs typeface="+mn-cs"/>
                        </a:rPr>
                        <a:t>lemon</a:t>
                      </a:r>
                      <a:endParaRPr lang="pl-PL" sz="1800" b="1" dirty="0"/>
                    </a:p>
                  </a:txBody>
                  <a:tcPr marL="91439" marR="91439"/>
                </a:tc>
                <a:extLst>
                  <a:ext uri="{0D108BD9-81ED-4DB2-BD59-A6C34878D82A}">
                    <a16:rowId xmlns:a16="http://schemas.microsoft.com/office/drawing/2014/main" xmlns="" val="10001"/>
                  </a:ext>
                </a:extLst>
              </a:tr>
            </a:tbl>
          </a:graphicData>
        </a:graphic>
      </p:graphicFrame>
      <p:pic>
        <p:nvPicPr>
          <p:cNvPr id="18450" name="Obraz 6" descr="200px-Sulphuric_acid_96_percent_extra_pure.jpg">
            <a:extLst>
              <a:ext uri="{FF2B5EF4-FFF2-40B4-BE49-F238E27FC236}">
                <a16:creationId xmlns:a16="http://schemas.microsoft.com/office/drawing/2014/main" xmlns="" id="{949CA29D-73F8-4101-8725-94000FCC25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52813" y="3286125"/>
            <a:ext cx="1071562"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Obraz 7" descr="170px-Reflets_de_France_Cidre.jpg">
            <a:extLst>
              <a:ext uri="{FF2B5EF4-FFF2-40B4-BE49-F238E27FC236}">
                <a16:creationId xmlns:a16="http://schemas.microsoft.com/office/drawing/2014/main" xmlns="" id="{9EC2140C-C1A7-423E-B566-E6495EFBED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81751" y="3286126"/>
            <a:ext cx="9382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Obraz 8" descr="220px-Boelge_stor.jpg">
            <a:extLst>
              <a:ext uri="{FF2B5EF4-FFF2-40B4-BE49-F238E27FC236}">
                <a16:creationId xmlns:a16="http://schemas.microsoft.com/office/drawing/2014/main" xmlns="" id="{4E4FCB51-F175-439E-8329-080D0A61243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96313" y="3286126"/>
            <a:ext cx="15811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3" name="Obraz 9" descr="250px-Senf-Variationen.jpg">
            <a:extLst>
              <a:ext uri="{FF2B5EF4-FFF2-40B4-BE49-F238E27FC236}">
                <a16:creationId xmlns:a16="http://schemas.microsoft.com/office/drawing/2014/main" xmlns="" id="{25EB803D-C1FA-460C-B8BE-2413D3D44F2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09938" y="5572125"/>
            <a:ext cx="142875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4" name="Obraz 10" descr="150px-Ocet_spirytusowy.jpg">
            <a:extLst>
              <a:ext uri="{FF2B5EF4-FFF2-40B4-BE49-F238E27FC236}">
                <a16:creationId xmlns:a16="http://schemas.microsoft.com/office/drawing/2014/main" xmlns="" id="{DA290E15-004F-40BE-A10A-E83139A1EED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24563" y="5143500"/>
            <a:ext cx="1071562"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Obraz 11" descr="220px-Ambersweet_oranges.jpg">
            <a:extLst>
              <a:ext uri="{FF2B5EF4-FFF2-40B4-BE49-F238E27FC236}">
                <a16:creationId xmlns:a16="http://schemas.microsoft.com/office/drawing/2014/main" xmlns="" id="{7E2471B3-9A49-49D7-B809-3F93849C9B9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10626" y="5214938"/>
            <a:ext cx="12668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136"/>
    </mc:Choice>
    <mc:Fallback>
      <p:transition spd="slow" advTm="43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xmlns="" id="{2B464191-6EEF-4AFA-BC71-4F71DDC86BDA}"/>
              </a:ext>
            </a:extLst>
          </p:cNvPr>
          <p:cNvSpPr>
            <a:spLocks noGrp="1"/>
          </p:cNvSpPr>
          <p:nvPr>
            <p:ph type="ctrTitle"/>
          </p:nvPr>
        </p:nvSpPr>
        <p:spPr/>
        <p:txBody>
          <a:bodyPr/>
          <a:lstStyle/>
          <a:p>
            <a:r>
              <a:rPr lang="pl-PL" dirty="0" err="1"/>
              <a:t>Heuristics</a:t>
            </a:r>
            <a:r>
              <a:rPr lang="pl-PL" dirty="0"/>
              <a:t> and </a:t>
            </a:r>
            <a:r>
              <a:rPr lang="pl-PL" dirty="0" err="1"/>
              <a:t>Biases</a:t>
            </a:r>
            <a:endParaRPr lang="en-US" dirty="0"/>
          </a:p>
        </p:txBody>
      </p:sp>
      <p:sp>
        <p:nvSpPr>
          <p:cNvPr id="5" name="Podtytuł 4">
            <a:extLst>
              <a:ext uri="{FF2B5EF4-FFF2-40B4-BE49-F238E27FC236}">
                <a16:creationId xmlns:a16="http://schemas.microsoft.com/office/drawing/2014/main" xmlns="" id="{E0034B21-9D8E-4674-A508-5D51AC1C4B03}"/>
              </a:ext>
            </a:extLst>
          </p:cNvPr>
          <p:cNvSpPr>
            <a:spLocks noGrp="1"/>
          </p:cNvSpPr>
          <p:nvPr>
            <p:ph type="subTitle" idx="1"/>
          </p:nvPr>
        </p:nvSpPr>
        <p:spPr/>
        <p:txBody>
          <a:bodyPr/>
          <a:lstStyle/>
          <a:p>
            <a:r>
              <a:rPr lang="pl-PL" dirty="0"/>
              <a:t>Part 2</a:t>
            </a:r>
            <a:endParaRPr lang="en-US" dirty="0"/>
          </a:p>
        </p:txBody>
      </p:sp>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12847367"/>
      </p:ext>
    </p:extLst>
  </p:cSld>
  <p:clrMapOvr>
    <a:masterClrMapping/>
  </p:clrMapOvr>
  <mc:AlternateContent xmlns:mc="http://schemas.openxmlformats.org/markup-compatibility/2006">
    <mc:Choice xmlns:p14="http://schemas.microsoft.com/office/powerpoint/2010/main" Requires="p14">
      <p:transition spd="slow" p14:dur="2000" advTm="414"/>
    </mc:Choice>
    <mc:Fallback>
      <p:transition spd="slow" advTm="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63CDA4D-7A93-405D-896D-46BE0C2524B9}"/>
              </a:ext>
            </a:extLst>
          </p:cNvPr>
          <p:cNvSpPr>
            <a:spLocks noGrp="1"/>
          </p:cNvSpPr>
          <p:nvPr>
            <p:ph type="title"/>
          </p:nvPr>
        </p:nvSpPr>
        <p:spPr/>
        <p:txBody>
          <a:bodyPr/>
          <a:lstStyle/>
          <a:p>
            <a:r>
              <a:rPr lang="pl-PL" dirty="0" err="1"/>
              <a:t>What</a:t>
            </a:r>
            <a:r>
              <a:rPr lang="pl-PL" dirty="0"/>
              <a:t> </a:t>
            </a:r>
            <a:r>
              <a:rPr lang="pl-PL" dirty="0" err="1"/>
              <a:t>you</a:t>
            </a:r>
            <a:r>
              <a:rPr lang="pl-PL" dirty="0"/>
              <a:t> </a:t>
            </a:r>
            <a:r>
              <a:rPr lang="pl-PL" dirty="0" err="1"/>
              <a:t>should</a:t>
            </a:r>
            <a:r>
              <a:rPr lang="pl-PL" dirty="0"/>
              <a:t> </a:t>
            </a:r>
            <a:r>
              <a:rPr lang="pl-PL" dirty="0" err="1"/>
              <a:t>expect</a:t>
            </a:r>
            <a:r>
              <a:rPr lang="pl-PL" dirty="0"/>
              <a:t> in the </a:t>
            </a:r>
            <a:r>
              <a:rPr lang="pl-PL" dirty="0" err="1"/>
              <a:t>near</a:t>
            </a:r>
            <a:r>
              <a:rPr lang="pl-PL" dirty="0"/>
              <a:t> </a:t>
            </a:r>
            <a:r>
              <a:rPr lang="pl-PL" dirty="0" err="1"/>
              <a:t>future</a:t>
            </a:r>
            <a:endParaRPr lang="en-US" dirty="0"/>
          </a:p>
        </p:txBody>
      </p:sp>
      <p:sp>
        <p:nvSpPr>
          <p:cNvPr id="3" name="Symbol zastępczy zawartości 2">
            <a:extLst>
              <a:ext uri="{FF2B5EF4-FFF2-40B4-BE49-F238E27FC236}">
                <a16:creationId xmlns:a16="http://schemas.microsoft.com/office/drawing/2014/main" xmlns="" id="{048B4C2B-FE2E-4088-9081-01579D267581}"/>
              </a:ext>
            </a:extLst>
          </p:cNvPr>
          <p:cNvSpPr>
            <a:spLocks noGrp="1"/>
          </p:cNvSpPr>
          <p:nvPr>
            <p:ph idx="1"/>
          </p:nvPr>
        </p:nvSpPr>
        <p:spPr/>
        <p:txBody>
          <a:bodyPr/>
          <a:lstStyle/>
          <a:p>
            <a:r>
              <a:rPr lang="en-US" dirty="0" smtClean="0"/>
              <a:t>No meetings at the university until April,13th</a:t>
            </a:r>
          </a:p>
          <a:p>
            <a:r>
              <a:rPr lang="en-US" dirty="0" smtClean="0"/>
              <a:t>Course online – presentations, readings and tasks</a:t>
            </a:r>
          </a:p>
          <a:p>
            <a:r>
              <a:rPr lang="en-US" dirty="0" smtClean="0"/>
              <a:t>Tasks will need to be completed by you and submitted on the e-learning platform</a:t>
            </a:r>
          </a:p>
          <a:p>
            <a:r>
              <a:rPr lang="en-US" dirty="0" smtClean="0"/>
              <a:t>First task deadline – Monday, March 30th</a:t>
            </a:r>
            <a:endParaRPr lang="en-US" dirty="0" smtClean="0"/>
          </a:p>
          <a:p>
            <a:r>
              <a:rPr lang="en-US" dirty="0" smtClean="0"/>
              <a:t>Decision about tests will be taken in due time, depending on the lockdown duration</a:t>
            </a:r>
          </a:p>
          <a:p>
            <a:r>
              <a:rPr lang="en-US" dirty="0" smtClean="0"/>
              <a:t>In case you need any additional information, please contact me via email or use the course chat</a:t>
            </a:r>
            <a:endParaRPr lang="en-US" dirty="0"/>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0409897"/>
      </p:ext>
    </p:extLst>
  </p:cSld>
  <p:clrMapOvr>
    <a:masterClrMapping/>
  </p:clrMapOvr>
  <mc:AlternateContent xmlns:mc="http://schemas.openxmlformats.org/markup-compatibility/2006">
    <mc:Choice xmlns:p14="http://schemas.microsoft.com/office/powerpoint/2010/main" Requires="p14">
      <p:transition spd="slow" p14:dur="2000" advTm="24731"/>
    </mc:Choice>
    <mc:Fallback>
      <p:transition spd="slow" advTm="24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8421846-EDDB-4C2B-B28C-6C0BB7D3803F}"/>
              </a:ext>
            </a:extLst>
          </p:cNvPr>
          <p:cNvSpPr>
            <a:spLocks noGrp="1"/>
          </p:cNvSpPr>
          <p:nvPr>
            <p:ph type="ctrTitle"/>
          </p:nvPr>
        </p:nvSpPr>
        <p:spPr/>
        <p:txBody>
          <a:bodyPr>
            <a:normAutofit/>
          </a:bodyPr>
          <a:lstStyle/>
          <a:p>
            <a:r>
              <a:rPr lang="en-US" b="1" dirty="0"/>
              <a:t>Heuristics and biases in decision making</a:t>
            </a:r>
            <a:endParaRPr lang="pl-PL" dirty="0"/>
          </a:p>
        </p:txBody>
      </p:sp>
      <p:sp>
        <p:nvSpPr>
          <p:cNvPr id="3" name="Podtytuł 2">
            <a:extLst>
              <a:ext uri="{FF2B5EF4-FFF2-40B4-BE49-F238E27FC236}">
                <a16:creationId xmlns:a16="http://schemas.microsoft.com/office/drawing/2014/main" xmlns="" id="{621122AA-7B6A-4CF5-9FA3-9D3C939FBF0C}"/>
              </a:ext>
            </a:extLst>
          </p:cNvPr>
          <p:cNvSpPr>
            <a:spLocks noGrp="1"/>
          </p:cNvSpPr>
          <p:nvPr>
            <p:ph type="subTitle" idx="1"/>
          </p:nvPr>
        </p:nvSpPr>
        <p:spPr/>
        <p:txBody>
          <a:bodyPr/>
          <a:lstStyle/>
          <a:p>
            <a:r>
              <a:rPr lang="pl-PL" dirty="0"/>
              <a:t>Paweł Ziemiański, </a:t>
            </a:r>
            <a:r>
              <a:rPr lang="pl-PL" dirty="0" err="1"/>
              <a:t>Ph.D</a:t>
            </a:r>
            <a:r>
              <a:rPr lang="pl-PL" dirty="0"/>
              <a:t>.</a:t>
            </a:r>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6649919"/>
      </p:ext>
    </p:extLst>
  </p:cSld>
  <p:clrMapOvr>
    <a:masterClrMapping/>
  </p:clrMapOvr>
  <mc:AlternateContent xmlns:mc="http://schemas.openxmlformats.org/markup-compatibility/2006">
    <mc:Choice xmlns:p14="http://schemas.microsoft.com/office/powerpoint/2010/main" Requires="p14">
      <p:transition spd="slow" p14:dur="2000" advTm="7218"/>
    </mc:Choice>
    <mc:Fallback>
      <p:transition spd="slow" advTm="7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5B20561-C063-4FAE-9875-782D89FAB621}"/>
              </a:ext>
            </a:extLst>
          </p:cNvPr>
          <p:cNvSpPr>
            <a:spLocks noGrp="1"/>
          </p:cNvSpPr>
          <p:nvPr>
            <p:ph type="title"/>
          </p:nvPr>
        </p:nvSpPr>
        <p:spPr/>
        <p:txBody>
          <a:bodyPr/>
          <a:lstStyle/>
          <a:p>
            <a:r>
              <a:rPr lang="en-US" dirty="0"/>
              <a:t>Aim of today’s class</a:t>
            </a:r>
          </a:p>
        </p:txBody>
      </p:sp>
      <p:sp>
        <p:nvSpPr>
          <p:cNvPr id="3" name="Symbol zastępczy zawartości 2">
            <a:extLst>
              <a:ext uri="{FF2B5EF4-FFF2-40B4-BE49-F238E27FC236}">
                <a16:creationId xmlns:a16="http://schemas.microsoft.com/office/drawing/2014/main" xmlns="" id="{8B3CCAA0-32E6-4B53-9DA6-2C83CFCCA744}"/>
              </a:ext>
            </a:extLst>
          </p:cNvPr>
          <p:cNvSpPr>
            <a:spLocks noGrp="1"/>
          </p:cNvSpPr>
          <p:nvPr>
            <p:ph idx="1"/>
          </p:nvPr>
        </p:nvSpPr>
        <p:spPr/>
        <p:txBody>
          <a:bodyPr/>
          <a:lstStyle/>
          <a:p>
            <a:r>
              <a:rPr lang="en-US" dirty="0"/>
              <a:t>Learn about ma</a:t>
            </a:r>
            <a:r>
              <a:rPr lang="pl-PL" dirty="0"/>
              <a:t>j</a:t>
            </a:r>
            <a:r>
              <a:rPr lang="en-US" dirty="0"/>
              <a:t>or heuristics and biases in decision making</a:t>
            </a:r>
          </a:p>
          <a:p>
            <a:r>
              <a:rPr lang="pl-PL" dirty="0" err="1"/>
              <a:t>Consider</a:t>
            </a:r>
            <a:r>
              <a:rPr lang="en-US" dirty="0"/>
              <a:t> their causes and effects</a:t>
            </a:r>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03109405"/>
      </p:ext>
    </p:extLst>
  </p:cSld>
  <p:clrMapOvr>
    <a:masterClrMapping/>
  </p:clrMapOvr>
  <mc:AlternateContent xmlns:mc="http://schemas.openxmlformats.org/markup-compatibility/2006">
    <mc:Choice xmlns:p14="http://schemas.microsoft.com/office/powerpoint/2010/main" Requires="p14">
      <p:transition spd="slow" p14:dur="2000" advTm="7053"/>
    </mc:Choice>
    <mc:Fallback>
      <p:transition spd="slow" advTm="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FBDCB37-DE69-4A5C-8C18-AC2CB7B61E7A}"/>
              </a:ext>
            </a:extLst>
          </p:cNvPr>
          <p:cNvSpPr>
            <a:spLocks noGrp="1"/>
          </p:cNvSpPr>
          <p:nvPr>
            <p:ph type="title"/>
          </p:nvPr>
        </p:nvSpPr>
        <p:spPr>
          <a:xfrm>
            <a:off x="838200" y="365126"/>
            <a:ext cx="10515600" cy="791646"/>
          </a:xfrm>
        </p:spPr>
        <p:txBody>
          <a:bodyPr/>
          <a:lstStyle/>
          <a:p>
            <a:r>
              <a:rPr lang="pl-PL" dirty="0" err="1"/>
              <a:t>What</a:t>
            </a:r>
            <a:r>
              <a:rPr lang="pl-PL" dirty="0"/>
              <a:t> </a:t>
            </a:r>
            <a:r>
              <a:rPr lang="pl-PL" dirty="0" err="1"/>
              <a:t>is</a:t>
            </a:r>
            <a:r>
              <a:rPr lang="pl-PL" dirty="0"/>
              <a:t> a </a:t>
            </a:r>
            <a:r>
              <a:rPr lang="pl-PL" dirty="0" err="1"/>
              <a:t>heuristic</a:t>
            </a:r>
            <a:r>
              <a:rPr lang="pl-PL" dirty="0"/>
              <a:t>?</a:t>
            </a:r>
            <a:endParaRPr lang="en-US" dirty="0"/>
          </a:p>
        </p:txBody>
      </p:sp>
      <p:sp>
        <p:nvSpPr>
          <p:cNvPr id="3" name="Symbol zastępczy zawartości 2">
            <a:extLst>
              <a:ext uri="{FF2B5EF4-FFF2-40B4-BE49-F238E27FC236}">
                <a16:creationId xmlns:a16="http://schemas.microsoft.com/office/drawing/2014/main" xmlns="" id="{DF1B94B7-98CE-46B8-8F5C-AF9EA0D71884}"/>
              </a:ext>
            </a:extLst>
          </p:cNvPr>
          <p:cNvSpPr>
            <a:spLocks noGrp="1"/>
          </p:cNvSpPr>
          <p:nvPr>
            <p:ph idx="1"/>
          </p:nvPr>
        </p:nvSpPr>
        <p:spPr>
          <a:xfrm>
            <a:off x="838200" y="1156771"/>
            <a:ext cx="10515600" cy="5530467"/>
          </a:xfrm>
        </p:spPr>
        <p:txBody>
          <a:bodyPr>
            <a:normAutofit fontScale="85000" lnSpcReduction="20000"/>
          </a:bodyPr>
          <a:lstStyle/>
          <a:p>
            <a:pPr marL="0" indent="0" algn="just">
              <a:buNone/>
            </a:pPr>
            <a:r>
              <a:rPr lang="en-US" b="1" dirty="0"/>
              <a:t>Heuristics</a:t>
            </a:r>
            <a:r>
              <a:rPr lang="en-US" dirty="0"/>
              <a:t> are rules-of-thumb that can be applied to guide decision-making based on a limited subset of the available information. Because they rely on less information, heuristics are assumed to facilitate faster decision-making than strategies that require more information.</a:t>
            </a:r>
            <a:endParaRPr lang="pl-PL" dirty="0"/>
          </a:p>
          <a:p>
            <a:pPr marL="0" indent="0" algn="just">
              <a:buNone/>
            </a:pPr>
            <a:r>
              <a:rPr lang="pl-PL" dirty="0"/>
              <a:t>American </a:t>
            </a:r>
            <a:r>
              <a:rPr lang="pl-PL" dirty="0" err="1"/>
              <a:t>Psychological</a:t>
            </a:r>
            <a:r>
              <a:rPr lang="pl-PL" dirty="0"/>
              <a:t> </a:t>
            </a:r>
            <a:r>
              <a:rPr lang="pl-PL" dirty="0" err="1"/>
              <a:t>Association</a:t>
            </a:r>
            <a:endParaRPr lang="pl-PL" dirty="0"/>
          </a:p>
          <a:p>
            <a:pPr marL="0" indent="0" algn="just">
              <a:buNone/>
            </a:pPr>
            <a:r>
              <a:rPr lang="en-US" dirty="0"/>
              <a:t/>
            </a:r>
            <a:br>
              <a:rPr lang="en-US" dirty="0"/>
            </a:br>
            <a:r>
              <a:rPr lang="pl-PL" b="1" dirty="0"/>
              <a:t>H</a:t>
            </a:r>
            <a:r>
              <a:rPr lang="en-US" b="1" dirty="0" err="1"/>
              <a:t>euristic</a:t>
            </a:r>
            <a:r>
              <a:rPr lang="en-US" b="1" dirty="0"/>
              <a:t> </a:t>
            </a:r>
            <a:r>
              <a:rPr lang="en-US" dirty="0"/>
              <a:t>- a simplified </a:t>
            </a:r>
            <a:r>
              <a:rPr lang="pl-PL" dirty="0" err="1"/>
              <a:t>thinking</a:t>
            </a:r>
            <a:r>
              <a:rPr lang="pl-PL" dirty="0"/>
              <a:t> </a:t>
            </a:r>
            <a:r>
              <a:rPr lang="en-US" dirty="0"/>
              <a:t>rule </a:t>
            </a:r>
            <a:r>
              <a:rPr lang="pl-PL" dirty="0" err="1"/>
              <a:t>which</a:t>
            </a:r>
            <a:r>
              <a:rPr lang="pl-PL" dirty="0"/>
              <a:t> </a:t>
            </a:r>
            <a:r>
              <a:rPr lang="en-US" dirty="0"/>
              <a:t>allow</a:t>
            </a:r>
            <a:r>
              <a:rPr lang="pl-PL" dirty="0"/>
              <a:t>s to</a:t>
            </a:r>
            <a:r>
              <a:rPr lang="en-US" dirty="0"/>
              <a:t> </a:t>
            </a:r>
            <a:r>
              <a:rPr lang="en-US" dirty="0" err="1"/>
              <a:t>formulat</a:t>
            </a:r>
            <a:r>
              <a:rPr lang="pl-PL" dirty="0"/>
              <a:t>e a </a:t>
            </a:r>
            <a:r>
              <a:rPr lang="en-US" dirty="0"/>
              <a:t>judgment</a:t>
            </a:r>
            <a:r>
              <a:rPr lang="pl-PL" dirty="0"/>
              <a:t> </a:t>
            </a:r>
            <a:r>
              <a:rPr lang="en-US" dirty="0"/>
              <a:t>without analyzing most of the information on which the </a:t>
            </a:r>
            <a:r>
              <a:rPr lang="pl-PL" dirty="0" err="1"/>
              <a:t>judgement</a:t>
            </a:r>
            <a:r>
              <a:rPr lang="pl-PL" dirty="0"/>
              <a:t> </a:t>
            </a:r>
            <a:r>
              <a:rPr lang="en-US" dirty="0"/>
              <a:t>should be based. Heuristics are unconsciously used "shortcut</a:t>
            </a:r>
            <a:r>
              <a:rPr lang="pl-PL" dirty="0"/>
              <a:t>s</a:t>
            </a:r>
            <a:r>
              <a:rPr lang="en-US" dirty="0"/>
              <a:t>" in information processing</a:t>
            </a:r>
            <a:r>
              <a:rPr lang="pl-PL" dirty="0"/>
              <a:t>.</a:t>
            </a:r>
          </a:p>
          <a:p>
            <a:pPr marL="0" indent="0" algn="just">
              <a:buNone/>
            </a:pPr>
            <a:r>
              <a:rPr lang="pl-PL" dirty="0"/>
              <a:t>Bogdan </a:t>
            </a:r>
            <a:r>
              <a:rPr lang="pl-PL" dirty="0" err="1"/>
              <a:t>Wojciszke</a:t>
            </a:r>
            <a:endParaRPr lang="pl-PL" dirty="0"/>
          </a:p>
          <a:p>
            <a:pPr marL="0" indent="0" algn="just">
              <a:buNone/>
            </a:pPr>
            <a:endParaRPr lang="pl-PL" dirty="0"/>
          </a:p>
          <a:p>
            <a:pPr marL="0" indent="0" algn="just">
              <a:buNone/>
            </a:pPr>
            <a:r>
              <a:rPr lang="pl-PL" b="1" dirty="0" err="1"/>
              <a:t>Heuristic</a:t>
            </a:r>
            <a:r>
              <a:rPr lang="pl-PL" dirty="0"/>
              <a:t> -  i</a:t>
            </a:r>
            <a:r>
              <a:rPr lang="en-US" dirty="0"/>
              <a:t>n psychology, heuristics are simple, efficient rules, learned or hard-coded by evolutionary processes, that have been proposed to explain how people make decisions, come to judgements, and solve problems typically when facing complex problems or incomplete information. Researchers test if people use those rules with various methods. These rules work well under most circumstances, but in certain cases lead to systematic errors or cognitive biases.</a:t>
            </a:r>
            <a:endParaRPr lang="pl-PL" dirty="0"/>
          </a:p>
          <a:p>
            <a:pPr marL="0" indent="0" algn="just">
              <a:buNone/>
            </a:pPr>
            <a:r>
              <a:rPr lang="pl-PL" dirty="0"/>
              <a:t>Wikipedia</a:t>
            </a:r>
          </a:p>
          <a:p>
            <a:pPr marL="0" indent="0">
              <a:buNone/>
            </a:pPr>
            <a:endParaRPr lang="en-US" dirty="0"/>
          </a:p>
        </p:txBody>
      </p:sp>
      <p:pic>
        <p:nvPicPr>
          <p:cNvPr id="4" name="Dźwięk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473480492"/>
      </p:ext>
    </p:extLst>
  </p:cSld>
  <p:clrMapOvr>
    <a:masterClrMapping/>
  </p:clrMapOvr>
  <mc:AlternateContent xmlns:mc="http://schemas.openxmlformats.org/markup-compatibility/2006">
    <mc:Choice xmlns:p14="http://schemas.microsoft.com/office/powerpoint/2010/main" Requires="p14">
      <p:transition spd="slow" p14:dur="2000" advTm="76595"/>
    </mc:Choice>
    <mc:Fallback>
      <p:transition spd="slow" advTm="76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3270D44-5407-4FC6-BC47-111B071AC53B}"/>
              </a:ext>
            </a:extLst>
          </p:cNvPr>
          <p:cNvSpPr>
            <a:spLocks noGrp="1"/>
          </p:cNvSpPr>
          <p:nvPr>
            <p:ph type="title"/>
          </p:nvPr>
        </p:nvSpPr>
        <p:spPr/>
        <p:txBody>
          <a:bodyPr/>
          <a:lstStyle/>
          <a:p>
            <a:r>
              <a:rPr lang="pl-PL" dirty="0" err="1"/>
              <a:t>What</a:t>
            </a:r>
            <a:r>
              <a:rPr lang="pl-PL" dirty="0"/>
              <a:t> </a:t>
            </a:r>
            <a:r>
              <a:rPr lang="pl-PL" dirty="0" err="1"/>
              <a:t>is</a:t>
            </a:r>
            <a:r>
              <a:rPr lang="pl-PL" dirty="0"/>
              <a:t> a </a:t>
            </a:r>
            <a:r>
              <a:rPr lang="pl-PL" dirty="0" err="1"/>
              <a:t>bias</a:t>
            </a:r>
            <a:r>
              <a:rPr lang="pl-PL" dirty="0"/>
              <a:t>?</a:t>
            </a:r>
            <a:endParaRPr lang="en-US" dirty="0"/>
          </a:p>
        </p:txBody>
      </p:sp>
      <p:sp>
        <p:nvSpPr>
          <p:cNvPr id="3" name="Symbol zastępczy zawartości 2">
            <a:extLst>
              <a:ext uri="{FF2B5EF4-FFF2-40B4-BE49-F238E27FC236}">
                <a16:creationId xmlns:a16="http://schemas.microsoft.com/office/drawing/2014/main" xmlns="" id="{D0E53E96-D3B8-447D-8B80-802307B2F7DC}"/>
              </a:ext>
            </a:extLst>
          </p:cNvPr>
          <p:cNvSpPr>
            <a:spLocks noGrp="1"/>
          </p:cNvSpPr>
          <p:nvPr>
            <p:ph idx="1"/>
          </p:nvPr>
        </p:nvSpPr>
        <p:spPr>
          <a:xfrm>
            <a:off x="838200" y="1825625"/>
            <a:ext cx="10916798" cy="4351338"/>
          </a:xfrm>
        </p:spPr>
        <p:txBody>
          <a:bodyPr>
            <a:normAutofit lnSpcReduction="10000"/>
          </a:bodyPr>
          <a:lstStyle/>
          <a:p>
            <a:pPr marL="0" indent="0" algn="just">
              <a:buNone/>
              <a:tabLst>
                <a:tab pos="9144000" algn="l"/>
              </a:tabLst>
            </a:pPr>
            <a:r>
              <a:rPr lang="en-US" b="1" dirty="0"/>
              <a:t>Cognitive biases</a:t>
            </a:r>
            <a:r>
              <a:rPr lang="en-US" dirty="0"/>
              <a:t> are systematic patterns of deviation from norm or</a:t>
            </a:r>
            <a:r>
              <a:rPr lang="pl-PL" dirty="0"/>
              <a:t> </a:t>
            </a:r>
            <a:r>
              <a:rPr lang="en-US" dirty="0"/>
              <a:t>rationality in judgment</a:t>
            </a:r>
            <a:r>
              <a:rPr lang="pl-PL" dirty="0"/>
              <a:t>.</a:t>
            </a:r>
          </a:p>
          <a:p>
            <a:pPr marL="0" indent="0" algn="just">
              <a:buNone/>
              <a:tabLst>
                <a:tab pos="9144000" algn="l"/>
              </a:tabLst>
            </a:pPr>
            <a:r>
              <a:rPr lang="pl-PL" dirty="0"/>
              <a:t>(</a:t>
            </a:r>
            <a:r>
              <a:rPr lang="pl-PL" dirty="0" err="1"/>
              <a:t>Haselton</a:t>
            </a:r>
            <a:r>
              <a:rPr lang="pl-PL" dirty="0"/>
              <a:t>, </a:t>
            </a:r>
            <a:r>
              <a:rPr lang="pl-PL" dirty="0" err="1"/>
              <a:t>Nettle</a:t>
            </a:r>
            <a:r>
              <a:rPr lang="pl-PL" dirty="0"/>
              <a:t>, Andrews, 2005)</a:t>
            </a:r>
          </a:p>
          <a:p>
            <a:pPr marL="0" indent="0" algn="just">
              <a:buNone/>
              <a:tabLst>
                <a:tab pos="9144000" algn="l"/>
              </a:tabLst>
            </a:pPr>
            <a:endParaRPr lang="pl-PL" dirty="0"/>
          </a:p>
          <a:p>
            <a:pPr marL="0" indent="0" algn="just">
              <a:buNone/>
              <a:tabLst>
                <a:tab pos="9144000" algn="l"/>
              </a:tabLst>
            </a:pPr>
            <a:r>
              <a:rPr lang="pl-PL" b="1" dirty="0" err="1"/>
              <a:t>Bias</a:t>
            </a:r>
            <a:r>
              <a:rPr lang="pl-PL" dirty="0"/>
              <a:t> </a:t>
            </a:r>
            <a:r>
              <a:rPr lang="pl-PL" dirty="0" err="1"/>
              <a:t>is</a:t>
            </a:r>
            <a:r>
              <a:rPr lang="pl-PL" dirty="0"/>
              <a:t> a </a:t>
            </a:r>
            <a:r>
              <a:rPr lang="pl-PL" dirty="0" err="1"/>
              <a:t>systematic</a:t>
            </a:r>
            <a:r>
              <a:rPr lang="pl-PL" dirty="0"/>
              <a:t> error [</a:t>
            </a:r>
            <a:r>
              <a:rPr lang="pl-PL" dirty="0" err="1"/>
              <a:t>which</a:t>
            </a:r>
            <a:r>
              <a:rPr lang="pl-PL" dirty="0"/>
              <a:t> a person </a:t>
            </a:r>
            <a:r>
              <a:rPr lang="pl-PL" dirty="0" err="1"/>
              <a:t>is</a:t>
            </a:r>
            <a:r>
              <a:rPr lang="pl-PL" dirty="0"/>
              <a:t> </a:t>
            </a:r>
            <a:r>
              <a:rPr lang="pl-PL" dirty="0" err="1"/>
              <a:t>prone</a:t>
            </a:r>
            <a:r>
              <a:rPr lang="pl-PL" dirty="0"/>
              <a:t>] to </a:t>
            </a:r>
            <a:r>
              <a:rPr lang="pl-PL" dirty="0" err="1"/>
              <a:t>make</a:t>
            </a:r>
            <a:r>
              <a:rPr lang="pl-PL" dirty="0"/>
              <a:t> in </a:t>
            </a:r>
            <a:r>
              <a:rPr lang="pl-PL" dirty="0" err="1"/>
              <a:t>specified</a:t>
            </a:r>
            <a:r>
              <a:rPr lang="pl-PL" dirty="0"/>
              <a:t> </a:t>
            </a:r>
            <a:r>
              <a:rPr lang="pl-PL" dirty="0" err="1"/>
              <a:t>circumstances</a:t>
            </a:r>
            <a:endParaRPr lang="pl-PL" dirty="0"/>
          </a:p>
          <a:p>
            <a:pPr marL="0" indent="0" algn="just">
              <a:buNone/>
              <a:tabLst>
                <a:tab pos="9144000" algn="l"/>
              </a:tabLst>
            </a:pPr>
            <a:r>
              <a:rPr lang="pl-PL" dirty="0"/>
              <a:t>(</a:t>
            </a:r>
            <a:r>
              <a:rPr lang="pl-PL" dirty="0" err="1"/>
              <a:t>Kahneman</a:t>
            </a:r>
            <a:r>
              <a:rPr lang="pl-PL" dirty="0"/>
              <a:t>, 2012)</a:t>
            </a:r>
          </a:p>
          <a:p>
            <a:pPr marL="0" indent="0" algn="just">
              <a:buNone/>
              <a:tabLst>
                <a:tab pos="9144000" algn="l"/>
              </a:tabLst>
            </a:pPr>
            <a:endParaRPr lang="pl-PL" dirty="0"/>
          </a:p>
          <a:p>
            <a:pPr marL="0" indent="0" algn="just">
              <a:buNone/>
              <a:tabLst>
                <a:tab pos="9144000" algn="l"/>
              </a:tabLst>
            </a:pPr>
            <a:r>
              <a:rPr lang="pl-PL" dirty="0"/>
              <a:t>It </a:t>
            </a:r>
            <a:r>
              <a:rPr lang="pl-PL" dirty="0" err="1"/>
              <a:t>means</a:t>
            </a:r>
            <a:r>
              <a:rPr lang="pl-PL" dirty="0"/>
              <a:t> </a:t>
            </a:r>
            <a:r>
              <a:rPr lang="pl-PL" dirty="0" err="1"/>
              <a:t>that</a:t>
            </a:r>
            <a:r>
              <a:rPr lang="pl-PL" dirty="0"/>
              <a:t> </a:t>
            </a:r>
            <a:r>
              <a:rPr lang="pl-PL" dirty="0" err="1"/>
              <a:t>heuristics</a:t>
            </a:r>
            <a:r>
              <a:rPr lang="pl-PL" dirty="0"/>
              <a:t> (</a:t>
            </a:r>
            <a:r>
              <a:rPr lang="pl-PL" dirty="0" err="1"/>
              <a:t>our</a:t>
            </a:r>
            <a:r>
              <a:rPr lang="pl-PL" dirty="0"/>
              <a:t> </a:t>
            </a:r>
            <a:r>
              <a:rPr lang="pl-PL" dirty="0" err="1"/>
              <a:t>shortcuts</a:t>
            </a:r>
            <a:r>
              <a:rPr lang="pl-PL" dirty="0"/>
              <a:t>) </a:t>
            </a:r>
            <a:r>
              <a:rPr lang="pl-PL" dirty="0" err="1"/>
              <a:t>may</a:t>
            </a:r>
            <a:r>
              <a:rPr lang="pl-PL" dirty="0"/>
              <a:t> </a:t>
            </a:r>
            <a:r>
              <a:rPr lang="pl-PL" dirty="0" err="1"/>
              <a:t>result</a:t>
            </a:r>
            <a:r>
              <a:rPr lang="pl-PL" dirty="0"/>
              <a:t> in a </a:t>
            </a:r>
            <a:r>
              <a:rPr lang="pl-PL" dirty="0" err="1"/>
              <a:t>biased</a:t>
            </a:r>
            <a:r>
              <a:rPr lang="pl-PL" dirty="0"/>
              <a:t> </a:t>
            </a:r>
            <a:r>
              <a:rPr lang="pl-PL" dirty="0" err="1"/>
              <a:t>judgement</a:t>
            </a:r>
            <a:r>
              <a:rPr lang="pl-PL" dirty="0"/>
              <a:t> (but do not </a:t>
            </a:r>
            <a:r>
              <a:rPr lang="pl-PL" dirty="0" err="1"/>
              <a:t>have</a:t>
            </a:r>
            <a:r>
              <a:rPr lang="pl-PL" dirty="0"/>
              <a:t> to).</a:t>
            </a:r>
          </a:p>
          <a:p>
            <a:pPr marL="0" indent="0" algn="just">
              <a:buNone/>
              <a:tabLst>
                <a:tab pos="9144000" algn="l"/>
              </a:tabLst>
            </a:pPr>
            <a:endParaRPr lang="pl-PL" dirty="0"/>
          </a:p>
          <a:p>
            <a:pPr algn="just">
              <a:tabLst>
                <a:tab pos="9144000" algn="l"/>
              </a:tabLst>
            </a:pPr>
            <a:endParaRPr lang="en-US" dirty="0"/>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35939917"/>
      </p:ext>
    </p:extLst>
  </p:cSld>
  <p:clrMapOvr>
    <a:masterClrMapping/>
  </p:clrMapOvr>
  <mc:AlternateContent xmlns:mc="http://schemas.openxmlformats.org/markup-compatibility/2006">
    <mc:Choice xmlns:p14="http://schemas.microsoft.com/office/powerpoint/2010/main" Requires="p14">
      <p:transition spd="slow" p14:dur="2000" advTm="34489"/>
    </mc:Choice>
    <mc:Fallback>
      <p:transition spd="slow" advTm="34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DE0F9B0-B092-4A6F-B663-C7C66E150B13}"/>
              </a:ext>
            </a:extLst>
          </p:cNvPr>
          <p:cNvSpPr>
            <a:spLocks noGrp="1"/>
          </p:cNvSpPr>
          <p:nvPr>
            <p:ph type="title"/>
          </p:nvPr>
        </p:nvSpPr>
        <p:spPr>
          <a:xfrm>
            <a:off x="838200" y="365125"/>
            <a:ext cx="10515600" cy="747579"/>
          </a:xfrm>
        </p:spPr>
        <p:txBody>
          <a:bodyPr/>
          <a:lstStyle/>
          <a:p>
            <a:r>
              <a:rPr lang="pl-PL" dirty="0"/>
              <a:t>First </a:t>
            </a:r>
            <a:r>
              <a:rPr lang="pl-PL" dirty="0" err="1"/>
              <a:t>activity</a:t>
            </a:r>
            <a:r>
              <a:rPr lang="pl-PL" dirty="0"/>
              <a:t> –</a:t>
            </a:r>
            <a:r>
              <a:rPr lang="pl-PL" dirty="0" err="1"/>
              <a:t>guess</a:t>
            </a:r>
            <a:r>
              <a:rPr lang="pl-PL" dirty="0"/>
              <a:t> the </a:t>
            </a:r>
            <a:r>
              <a:rPr lang="pl-PL" dirty="0" err="1"/>
              <a:t>rule</a:t>
            </a:r>
            <a:endParaRPr lang="pl-PL" dirty="0"/>
          </a:p>
        </p:txBody>
      </p:sp>
      <p:graphicFrame>
        <p:nvGraphicFramePr>
          <p:cNvPr id="5" name="Symbol zastępczy zawartości 4">
            <a:extLst>
              <a:ext uri="{FF2B5EF4-FFF2-40B4-BE49-F238E27FC236}">
                <a16:creationId xmlns:a16="http://schemas.microsoft.com/office/drawing/2014/main" xmlns="" id="{DF22BE10-AD51-4B00-BBE6-0F1185EA8108}"/>
              </a:ext>
            </a:extLst>
          </p:cNvPr>
          <p:cNvGraphicFramePr>
            <a:graphicFrameLocks noGrp="1"/>
          </p:cNvGraphicFramePr>
          <p:nvPr>
            <p:ph idx="1"/>
            <p:extLst>
              <p:ext uri="{D42A27DB-BD31-4B8C-83A1-F6EECF244321}">
                <p14:modId xmlns:p14="http://schemas.microsoft.com/office/powerpoint/2010/main" val="117069979"/>
              </p:ext>
            </p:extLst>
          </p:nvPr>
        </p:nvGraphicFramePr>
        <p:xfrm>
          <a:off x="717013" y="1257300"/>
          <a:ext cx="10376972" cy="5600700"/>
        </p:xfrm>
        <a:graphic>
          <a:graphicData uri="http://schemas.openxmlformats.org/drawingml/2006/table">
            <a:tbl>
              <a:tblPr firstRow="1" bandRow="1">
                <a:tableStyleId>{5C22544A-7EE6-4342-B048-85BDC9FD1C3A}</a:tableStyleId>
              </a:tblPr>
              <a:tblGrid>
                <a:gridCol w="2594243">
                  <a:extLst>
                    <a:ext uri="{9D8B030D-6E8A-4147-A177-3AD203B41FA5}">
                      <a16:colId xmlns:a16="http://schemas.microsoft.com/office/drawing/2014/main" xmlns="" val="1465260260"/>
                    </a:ext>
                  </a:extLst>
                </a:gridCol>
                <a:gridCol w="2594243">
                  <a:extLst>
                    <a:ext uri="{9D8B030D-6E8A-4147-A177-3AD203B41FA5}">
                      <a16:colId xmlns:a16="http://schemas.microsoft.com/office/drawing/2014/main" xmlns="" val="4053477954"/>
                    </a:ext>
                  </a:extLst>
                </a:gridCol>
                <a:gridCol w="2594243">
                  <a:extLst>
                    <a:ext uri="{9D8B030D-6E8A-4147-A177-3AD203B41FA5}">
                      <a16:colId xmlns:a16="http://schemas.microsoft.com/office/drawing/2014/main" xmlns="" val="3684352179"/>
                    </a:ext>
                  </a:extLst>
                </a:gridCol>
                <a:gridCol w="2594243">
                  <a:extLst>
                    <a:ext uri="{9D8B030D-6E8A-4147-A177-3AD203B41FA5}">
                      <a16:colId xmlns:a16="http://schemas.microsoft.com/office/drawing/2014/main" xmlns="" val="3106033115"/>
                    </a:ext>
                  </a:extLst>
                </a:gridCol>
              </a:tblGrid>
              <a:tr h="933450">
                <a:tc>
                  <a:txBody>
                    <a:bodyPr/>
                    <a:lstStyle/>
                    <a:p>
                      <a:r>
                        <a:rPr lang="pl-PL" dirty="0" err="1"/>
                        <a:t>Numbers</a:t>
                      </a:r>
                      <a:endParaRPr lang="pl-PL" dirty="0"/>
                    </a:p>
                  </a:txBody>
                  <a:tcPr/>
                </a:tc>
                <a:tc>
                  <a:txBody>
                    <a:bodyPr/>
                    <a:lstStyle/>
                    <a:p>
                      <a:r>
                        <a:rPr lang="pl-PL" dirty="0"/>
                        <a:t>Do </a:t>
                      </a:r>
                      <a:r>
                        <a:rPr lang="pl-PL" dirty="0" err="1"/>
                        <a:t>they</a:t>
                      </a:r>
                      <a:r>
                        <a:rPr lang="pl-PL" dirty="0"/>
                        <a:t> </a:t>
                      </a:r>
                      <a:r>
                        <a:rPr lang="pl-PL" dirty="0" err="1"/>
                        <a:t>fit</a:t>
                      </a:r>
                      <a:r>
                        <a:rPr lang="pl-PL" dirty="0"/>
                        <a:t> the </a:t>
                      </a:r>
                      <a:r>
                        <a:rPr lang="pl-PL" dirty="0" err="1"/>
                        <a:t>rule</a:t>
                      </a:r>
                      <a:r>
                        <a:rPr lang="pl-PL" dirty="0"/>
                        <a:t>?</a:t>
                      </a:r>
                    </a:p>
                  </a:txBody>
                  <a:tcPr/>
                </a:tc>
                <a:tc>
                  <a:txBody>
                    <a:bodyPr/>
                    <a:lstStyle/>
                    <a:p>
                      <a:r>
                        <a:rPr lang="pl-PL" dirty="0"/>
                        <a:t>The </a:t>
                      </a:r>
                      <a:r>
                        <a:rPr lang="pl-PL" dirty="0" err="1"/>
                        <a:t>rule</a:t>
                      </a:r>
                      <a:endParaRPr lang="pl-PL" dirty="0"/>
                    </a:p>
                  </a:txBody>
                  <a:tcPr/>
                </a:tc>
                <a:tc>
                  <a:txBody>
                    <a:bodyPr/>
                    <a:lstStyle/>
                    <a:p>
                      <a:r>
                        <a:rPr lang="pl-PL" dirty="0" err="1"/>
                        <a:t>Certainty</a:t>
                      </a:r>
                      <a:endParaRPr lang="pl-PL" dirty="0"/>
                    </a:p>
                  </a:txBody>
                  <a:tcPr/>
                </a:tc>
                <a:extLst>
                  <a:ext uri="{0D108BD9-81ED-4DB2-BD59-A6C34878D82A}">
                    <a16:rowId xmlns:a16="http://schemas.microsoft.com/office/drawing/2014/main" xmlns="" val="2239952933"/>
                  </a:ext>
                </a:extLst>
              </a:tr>
              <a:tr h="933450">
                <a:tc>
                  <a:txBody>
                    <a:bodyPr/>
                    <a:lstStyle/>
                    <a:p>
                      <a:endParaRPr lang="pl-PL"/>
                    </a:p>
                  </a:txBody>
                  <a:tcP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xmlns="" val="427361473"/>
                  </a:ext>
                </a:extLst>
              </a:tr>
              <a:tr h="933450">
                <a:tc>
                  <a:txBody>
                    <a:bodyPr/>
                    <a:lstStyle/>
                    <a:p>
                      <a:endParaRPr lang="pl-PL"/>
                    </a:p>
                  </a:txBody>
                  <a:tcP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xmlns="" val="828111307"/>
                  </a:ext>
                </a:extLst>
              </a:tr>
              <a:tr h="933450">
                <a:tc>
                  <a:txBody>
                    <a:bodyPr/>
                    <a:lstStyle/>
                    <a:p>
                      <a:endParaRPr lang="pl-PL"/>
                    </a:p>
                  </a:txBody>
                  <a:tcP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xmlns="" val="624152190"/>
                  </a:ext>
                </a:extLst>
              </a:tr>
              <a:tr h="933450">
                <a:tc>
                  <a:txBody>
                    <a:bodyPr/>
                    <a:lstStyle/>
                    <a:p>
                      <a:endParaRPr lang="pl-PL"/>
                    </a:p>
                  </a:txBody>
                  <a:tcP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xmlns="" val="3727287384"/>
                  </a:ext>
                </a:extLst>
              </a:tr>
              <a:tr h="933450">
                <a:tc>
                  <a:txBody>
                    <a:bodyPr/>
                    <a:lstStyle/>
                    <a:p>
                      <a:endParaRPr lang="pl-PL"/>
                    </a:p>
                  </a:txBody>
                  <a:tcP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xmlns="" val="3717125616"/>
                  </a:ext>
                </a:extLst>
              </a:tr>
            </a:tbl>
          </a:graphicData>
        </a:graphic>
      </p:graphicFrame>
      <p:pic>
        <p:nvPicPr>
          <p:cNvPr id="3" name="Dźwię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52459377"/>
      </p:ext>
    </p:extLst>
  </p:cSld>
  <p:clrMapOvr>
    <a:masterClrMapping/>
  </p:clrMapOvr>
  <mc:AlternateContent xmlns:mc="http://schemas.openxmlformats.org/markup-compatibility/2006">
    <mc:Choice xmlns:p14="http://schemas.microsoft.com/office/powerpoint/2010/main" Requires="p14">
      <p:transition spd="slow" p14:dur="2000" advTm="29499"/>
    </mc:Choice>
    <mc:Fallback>
      <p:transition spd="slow" advTm="29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CDF6E0D-D7F4-436F-8BEA-05309DDDC06A}"/>
              </a:ext>
            </a:extLst>
          </p:cNvPr>
          <p:cNvSpPr>
            <a:spLocks noGrp="1"/>
          </p:cNvSpPr>
          <p:nvPr>
            <p:ph type="title"/>
          </p:nvPr>
        </p:nvSpPr>
        <p:spPr/>
        <p:txBody>
          <a:bodyPr/>
          <a:lstStyle/>
          <a:p>
            <a:r>
              <a:rPr lang="pl-PL" dirty="0" err="1"/>
              <a:t>Confirmation</a:t>
            </a:r>
            <a:r>
              <a:rPr lang="pl-PL" dirty="0"/>
              <a:t> </a:t>
            </a:r>
            <a:r>
              <a:rPr lang="pl-PL" dirty="0" err="1"/>
              <a:t>bias</a:t>
            </a:r>
            <a:endParaRPr lang="pl-PL" dirty="0"/>
          </a:p>
        </p:txBody>
      </p:sp>
      <p:sp>
        <p:nvSpPr>
          <p:cNvPr id="3" name="Symbol zastępczy zawartości 2">
            <a:extLst>
              <a:ext uri="{FF2B5EF4-FFF2-40B4-BE49-F238E27FC236}">
                <a16:creationId xmlns:a16="http://schemas.microsoft.com/office/drawing/2014/main" xmlns="" id="{D596B2C5-9F79-419F-8B11-CDA9D6906354}"/>
              </a:ext>
            </a:extLst>
          </p:cNvPr>
          <p:cNvSpPr>
            <a:spLocks noGrp="1"/>
          </p:cNvSpPr>
          <p:nvPr>
            <p:ph idx="1"/>
          </p:nvPr>
        </p:nvSpPr>
        <p:spPr/>
        <p:txBody>
          <a:bodyPr/>
          <a:lstStyle/>
          <a:p>
            <a:pPr algn="just"/>
            <a:r>
              <a:rPr lang="pl-PL" dirty="0"/>
              <a:t>”</a:t>
            </a:r>
            <a:r>
              <a:rPr lang="en-US" dirty="0"/>
              <a:t>Confirmation bias, as the term is typically used in the psychological literature, connotes the seeking or interpreting of evidence in ways that are partial to existing beliefs, expectations, or a hypothesis in hand.</a:t>
            </a:r>
            <a:r>
              <a:rPr lang="pl-PL" dirty="0"/>
              <a:t>” (Nickerson, 1998)</a:t>
            </a:r>
          </a:p>
          <a:p>
            <a:r>
              <a:rPr lang="en-US" dirty="0"/>
              <a:t>It refers to: </a:t>
            </a:r>
          </a:p>
          <a:p>
            <a:pPr marL="0" indent="0">
              <a:buNone/>
            </a:pPr>
            <a:r>
              <a:rPr lang="en-US" dirty="0"/>
              <a:t>	a) a way of searching for the information</a:t>
            </a:r>
          </a:p>
          <a:p>
            <a:pPr marL="0" indent="0">
              <a:buNone/>
            </a:pPr>
            <a:r>
              <a:rPr lang="en-US" dirty="0"/>
              <a:t>	b) its interpretation</a:t>
            </a:r>
          </a:p>
          <a:p>
            <a:pPr marL="0" indent="0">
              <a:buNone/>
            </a:pPr>
            <a:r>
              <a:rPr lang="en-US" dirty="0"/>
              <a:t>	c) and the way in which it is remembered (or forgotten)</a:t>
            </a:r>
          </a:p>
          <a:p>
            <a:pPr marL="0" indent="0">
              <a:buNone/>
            </a:pPr>
            <a:endParaRPr lang="en-US" dirty="0"/>
          </a:p>
          <a:p>
            <a:pPr marL="0" indent="0">
              <a:buNone/>
            </a:pPr>
            <a:endParaRPr lang="en-US" dirty="0"/>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43192056"/>
      </p:ext>
    </p:extLst>
  </p:cSld>
  <p:clrMapOvr>
    <a:masterClrMapping/>
  </p:clrMapOvr>
  <mc:AlternateContent xmlns:mc="http://schemas.openxmlformats.org/markup-compatibility/2006">
    <mc:Choice xmlns:p14="http://schemas.microsoft.com/office/powerpoint/2010/main" Requires="p14">
      <p:transition spd="slow" p14:dur="2000" advTm="43115"/>
    </mc:Choice>
    <mc:Fallback>
      <p:transition spd="slow" advTm="43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9A2F51B-B35D-40CA-BE34-982F5358840A}"/>
              </a:ext>
            </a:extLst>
          </p:cNvPr>
          <p:cNvSpPr>
            <a:spLocks noGrp="1"/>
          </p:cNvSpPr>
          <p:nvPr>
            <p:ph type="title"/>
          </p:nvPr>
        </p:nvSpPr>
        <p:spPr/>
        <p:txBody>
          <a:bodyPr/>
          <a:lstStyle/>
          <a:p>
            <a:r>
              <a:rPr lang="pl-PL" dirty="0"/>
              <a:t>A real life </a:t>
            </a:r>
            <a:r>
              <a:rPr lang="pl-PL" dirty="0" err="1"/>
              <a:t>example</a:t>
            </a:r>
            <a:endParaRPr lang="pl-PL" dirty="0"/>
          </a:p>
        </p:txBody>
      </p:sp>
      <p:sp>
        <p:nvSpPr>
          <p:cNvPr id="3" name="Symbol zastępczy zawartości 2">
            <a:extLst>
              <a:ext uri="{FF2B5EF4-FFF2-40B4-BE49-F238E27FC236}">
                <a16:creationId xmlns:a16="http://schemas.microsoft.com/office/drawing/2014/main" xmlns="" id="{62B878FC-F82B-40B4-B646-893EBFF6E6B4}"/>
              </a:ext>
            </a:extLst>
          </p:cNvPr>
          <p:cNvSpPr>
            <a:spLocks noGrp="1"/>
          </p:cNvSpPr>
          <p:nvPr>
            <p:ph idx="1"/>
          </p:nvPr>
        </p:nvSpPr>
        <p:spPr/>
        <p:txBody>
          <a:bodyPr/>
          <a:lstStyle/>
          <a:p>
            <a:r>
              <a:rPr lang="en-US" dirty="0"/>
              <a:t>“This is the president’s vision,” said Peter Navarro, Trump’s ascendant trade adviser. “My function, really, as an economist is to try to provide the underlying analytics that confirm his intuition. And his intuition is always right in these matters” </a:t>
            </a:r>
            <a:endParaRPr lang="pl-PL" dirty="0"/>
          </a:p>
          <a:p>
            <a:pPr marL="0" indent="0">
              <a:buNone/>
            </a:pPr>
            <a:r>
              <a:rPr lang="en-US" dirty="0">
                <a:hlinkClick r:id="rId4" tooltip="https://bloom.bg/2Fv7yEm"/>
              </a:rPr>
              <a:t>https://bloom.bg/2Fv7yEm</a:t>
            </a:r>
            <a:endParaRPr lang="pl-PL" dirty="0"/>
          </a:p>
        </p:txBody>
      </p:sp>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15468050"/>
      </p:ext>
    </p:extLst>
  </p:cSld>
  <p:clrMapOvr>
    <a:masterClrMapping/>
  </p:clrMapOvr>
  <mc:AlternateContent xmlns:mc="http://schemas.openxmlformats.org/markup-compatibility/2006">
    <mc:Choice xmlns:p14="http://schemas.microsoft.com/office/powerpoint/2010/main" Requires="p14">
      <p:transition spd="slow" p14:dur="2000" advTm="47298"/>
    </mc:Choice>
    <mc:Fallback>
      <p:transition spd="slow" advTm="47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7|0.9|0.4|0.4|0.3|0.7"/>
</p:tagLst>
</file>

<file path=ppt/tags/tag2.xml><?xml version="1.0" encoding="utf-8"?>
<p:tagLst xmlns:a="http://schemas.openxmlformats.org/drawingml/2006/main" xmlns:r="http://schemas.openxmlformats.org/officeDocument/2006/relationships" xmlns:p="http://schemas.openxmlformats.org/presentationml/2006/main">
  <p:tag name="TIMING" val="|29.4|5.1"/>
</p:tagLst>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1604</TotalTime>
  <Words>690</Words>
  <Application>Microsoft Office PowerPoint</Application>
  <PresentationFormat>Niestandardowy</PresentationFormat>
  <Paragraphs>89</Paragraphs>
  <Slides>18</Slides>
  <Notes>0</Notes>
  <HiddenSlides>0</HiddenSlides>
  <MMClips>18</MMClips>
  <ScaleCrop>false</ScaleCrop>
  <HeadingPairs>
    <vt:vector size="4" baseType="variant">
      <vt:variant>
        <vt:lpstr>Motyw</vt:lpstr>
      </vt:variant>
      <vt:variant>
        <vt:i4>1</vt:i4>
      </vt:variant>
      <vt:variant>
        <vt:lpstr>Tytuły slajdów</vt:lpstr>
      </vt:variant>
      <vt:variant>
        <vt:i4>18</vt:i4>
      </vt:variant>
    </vt:vector>
  </HeadingPairs>
  <TitlesOfParts>
    <vt:vector size="19" baseType="lpstr">
      <vt:lpstr>Motyw pakietu Office</vt:lpstr>
      <vt:lpstr>Heuristics and biases in decision making</vt:lpstr>
      <vt:lpstr>What you should expect in the near future</vt:lpstr>
      <vt:lpstr>Heuristics and biases in decision making</vt:lpstr>
      <vt:lpstr>Aim of today’s class</vt:lpstr>
      <vt:lpstr>What is a heuristic?</vt:lpstr>
      <vt:lpstr>What is a bias?</vt:lpstr>
      <vt:lpstr>First activity –guess the rule</vt:lpstr>
      <vt:lpstr>Confirmation bias</vt:lpstr>
      <vt:lpstr>A real life example</vt:lpstr>
      <vt:lpstr>Psychologist’s reply</vt:lpstr>
      <vt:lpstr>Kathleen Hartnett White</vt:lpstr>
      <vt:lpstr>Why do we fall pray to effects of biases? – on the example of the confirmation bias</vt:lpstr>
      <vt:lpstr>How can confirmation bias affect you (or your colleagues)?</vt:lpstr>
      <vt:lpstr>Some real-life decision making contexts in which the confirmation bias was studied</vt:lpstr>
      <vt:lpstr>Your task</vt:lpstr>
      <vt:lpstr>Lind and the scurvy experiment (1747)</vt:lpstr>
      <vt:lpstr>Lind and the scurvy experiment (1747)</vt:lpstr>
      <vt:lpstr>Heuristics and Biases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Heuristics and biases in decision making</dc:title>
  <dc:creator>PZ</dc:creator>
  <cp:lastModifiedBy>Windows User</cp:lastModifiedBy>
  <cp:revision>56</cp:revision>
  <dcterms:created xsi:type="dcterms:W3CDTF">2019-02-25T14:18:58Z</dcterms:created>
  <dcterms:modified xsi:type="dcterms:W3CDTF">2020-03-25T22:14:04Z</dcterms:modified>
</cp:coreProperties>
</file>