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377" r:id="rId2"/>
    <p:sldId id="385" r:id="rId3"/>
    <p:sldId id="295" r:id="rId4"/>
    <p:sldId id="296" r:id="rId5"/>
    <p:sldId id="297" r:id="rId6"/>
    <p:sldId id="298" r:id="rId7"/>
    <p:sldId id="307" r:id="rId8"/>
    <p:sldId id="299" r:id="rId9"/>
    <p:sldId id="305" r:id="rId10"/>
    <p:sldId id="306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6" r:id="rId19"/>
    <p:sldId id="317" r:id="rId20"/>
    <p:sldId id="315" r:id="rId21"/>
    <p:sldId id="318" r:id="rId22"/>
    <p:sldId id="300" r:id="rId23"/>
    <p:sldId id="301" r:id="rId24"/>
    <p:sldId id="302" r:id="rId25"/>
    <p:sldId id="303" r:id="rId26"/>
    <p:sldId id="304" r:id="rId27"/>
    <p:sldId id="378" r:id="rId28"/>
    <p:sldId id="379" r:id="rId29"/>
    <p:sldId id="381" r:id="rId30"/>
    <p:sldId id="384" r:id="rId31"/>
    <p:sldId id="382" r:id="rId32"/>
    <p:sldId id="319" r:id="rId33"/>
    <p:sldId id="320" r:id="rId34"/>
    <p:sldId id="321" r:id="rId35"/>
    <p:sldId id="325" r:id="rId36"/>
    <p:sldId id="324" r:id="rId37"/>
    <p:sldId id="322" r:id="rId38"/>
    <p:sldId id="323" r:id="rId39"/>
    <p:sldId id="326" r:id="rId40"/>
    <p:sldId id="327" r:id="rId41"/>
    <p:sldId id="328" r:id="rId42"/>
    <p:sldId id="342" r:id="rId43"/>
    <p:sldId id="329" r:id="rId44"/>
    <p:sldId id="331" r:id="rId45"/>
    <p:sldId id="330" r:id="rId46"/>
    <p:sldId id="332" r:id="rId47"/>
    <p:sldId id="336" r:id="rId48"/>
    <p:sldId id="337" r:id="rId49"/>
    <p:sldId id="338" r:id="rId50"/>
    <p:sldId id="339" r:id="rId51"/>
    <p:sldId id="340" r:id="rId52"/>
    <p:sldId id="341" r:id="rId53"/>
    <p:sldId id="343" r:id="rId54"/>
    <p:sldId id="344" r:id="rId55"/>
    <p:sldId id="262" r:id="rId56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91" autoAdjust="0"/>
    <p:restoredTop sz="94667" autoAdjust="0"/>
  </p:normalViewPr>
  <p:slideViewPr>
    <p:cSldViewPr>
      <p:cViewPr varScale="1">
        <p:scale>
          <a:sx n="108" d="100"/>
          <a:sy n="108" d="100"/>
        </p:scale>
        <p:origin x="-1620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95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1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wmf"/><Relationship Id="rId2" Type="http://schemas.openxmlformats.org/officeDocument/2006/relationships/image" Target="../media/image111.wmf"/><Relationship Id="rId1" Type="http://schemas.openxmlformats.org/officeDocument/2006/relationships/image" Target="../media/image110.wmf"/><Relationship Id="rId4" Type="http://schemas.openxmlformats.org/officeDocument/2006/relationships/image" Target="../media/image113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wmf"/><Relationship Id="rId1" Type="http://schemas.openxmlformats.org/officeDocument/2006/relationships/image" Target="../media/image114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wmf"/><Relationship Id="rId2" Type="http://schemas.openxmlformats.org/officeDocument/2006/relationships/image" Target="../media/image117.wmf"/><Relationship Id="rId1" Type="http://schemas.openxmlformats.org/officeDocument/2006/relationships/image" Target="../media/image114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0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4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wmf"/><Relationship Id="rId2" Type="http://schemas.openxmlformats.org/officeDocument/2006/relationships/image" Target="../media/image124.wmf"/><Relationship Id="rId1" Type="http://schemas.openxmlformats.org/officeDocument/2006/relationships/image" Target="../media/image123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wmf"/><Relationship Id="rId1" Type="http://schemas.openxmlformats.org/officeDocument/2006/relationships/image" Target="../media/image130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0.w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wmf"/><Relationship Id="rId1" Type="http://schemas.openxmlformats.org/officeDocument/2006/relationships/image" Target="../media/image145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7" Type="http://schemas.openxmlformats.org/officeDocument/2006/relationships/image" Target="../media/image53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Relationship Id="rId6" Type="http://schemas.openxmlformats.org/officeDocument/2006/relationships/image" Target="../media/image52.wmf"/><Relationship Id="rId5" Type="http://schemas.openxmlformats.org/officeDocument/2006/relationships/image" Target="../media/image51.wmf"/><Relationship Id="rId4" Type="http://schemas.openxmlformats.org/officeDocument/2006/relationships/image" Target="../media/image5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5.wmf"/><Relationship Id="rId2" Type="http://schemas.openxmlformats.org/officeDocument/2006/relationships/image" Target="../media/image74.wmf"/><Relationship Id="rId1" Type="http://schemas.openxmlformats.org/officeDocument/2006/relationships/image" Target="../media/image73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81.wmf"/><Relationship Id="rId2" Type="http://schemas.openxmlformats.org/officeDocument/2006/relationships/image" Target="../media/image80.wmf"/><Relationship Id="rId1" Type="http://schemas.openxmlformats.org/officeDocument/2006/relationships/image" Target="../media/image79.wmf"/><Relationship Id="rId6" Type="http://schemas.openxmlformats.org/officeDocument/2006/relationships/image" Target="../media/image84.wmf"/><Relationship Id="rId5" Type="http://schemas.openxmlformats.org/officeDocument/2006/relationships/image" Target="../media/image83.wmf"/><Relationship Id="rId4" Type="http://schemas.openxmlformats.org/officeDocument/2006/relationships/image" Target="../media/image82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86.wmf"/><Relationship Id="rId2" Type="http://schemas.openxmlformats.org/officeDocument/2006/relationships/image" Target="../media/image84.wmf"/><Relationship Id="rId1" Type="http://schemas.openxmlformats.org/officeDocument/2006/relationships/image" Target="../media/image85.wmf"/><Relationship Id="rId4" Type="http://schemas.openxmlformats.org/officeDocument/2006/relationships/image" Target="../media/image87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3EF22F-AA1C-47AA-A427-A1A2F448A30B}" type="datetimeFigureOut">
              <a:rPr lang="pl-PL" smtClean="0"/>
              <a:pPr/>
              <a:t>2019-04-10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220795-4B4C-4FE7-9864-2F57A76BE33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4264165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3C99C24-7D6B-40D3-A732-850D76C5CC12}" type="datetimeFigureOut">
              <a:rPr lang="pl-PL"/>
              <a:pPr>
                <a:defRPr/>
              </a:pPr>
              <a:t>2019-04-10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C3F580B-E023-4257-B6BC-4BE930CEC42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E3D93A2-B53F-4E05-98B8-19969478A85E}" type="datetimeFigureOut">
              <a:rPr lang="pl-PL"/>
              <a:pPr>
                <a:defRPr/>
              </a:pPr>
              <a:t>2019-04-10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61B0642-EB21-4337-BA18-F87B5FC80BD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59EFBD6-DCF5-472A-B83C-C85464B89142}" type="datetimeFigureOut">
              <a:rPr lang="pl-PL"/>
              <a:pPr>
                <a:defRPr/>
              </a:pPr>
              <a:t>2019-04-10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5A591AC-A9B3-4A3E-A39B-B2A62F50AE5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9D3DD73-80DA-4EB2-B8C1-6EF61716AA48}" type="datetimeFigureOut">
              <a:rPr lang="pl-PL"/>
              <a:pPr>
                <a:defRPr/>
              </a:pPr>
              <a:t>2019-04-10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0ED7C1D-9962-4C2C-A23D-28A9FE3419F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B930AD7-F494-4A2D-84CA-F32C6CF92B14}" type="datetimeFigureOut">
              <a:rPr lang="pl-PL"/>
              <a:pPr>
                <a:defRPr/>
              </a:pPr>
              <a:t>2019-04-10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863ECE5-9CBB-47AF-B6EA-063B4768D4F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72BBED9-C0A5-48F1-B7AD-B6F03997B0A5}" type="datetimeFigureOut">
              <a:rPr lang="pl-PL"/>
              <a:pPr>
                <a:defRPr/>
              </a:pPr>
              <a:t>2019-04-10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EF09E0A-31CC-4BC8-A0FC-7CC900FDE91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8EC34B2-5391-4DF8-9FD3-CCB0BBAA97D4}" type="datetimeFigureOut">
              <a:rPr lang="pl-PL"/>
              <a:pPr>
                <a:defRPr/>
              </a:pPr>
              <a:t>2019-04-10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05E0A05-87D4-4773-91F3-F03A9B4A758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615756A-A0A1-4FBD-B1E8-90C086B13246}" type="datetimeFigureOut">
              <a:rPr lang="pl-PL"/>
              <a:pPr>
                <a:defRPr/>
              </a:pPr>
              <a:t>2019-04-10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2367A2B-2BDC-428D-A5D3-46E79C3AFCD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C130E06-E596-4F07-96E4-E5A705A71211}" type="datetimeFigureOut">
              <a:rPr lang="pl-PL"/>
              <a:pPr>
                <a:defRPr/>
              </a:pPr>
              <a:t>2019-04-10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FCFA50C-97CB-44A6-942F-B1942E4E07A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2BA1C5B-963F-48AB-A98C-C0F17D185EA9}" type="datetimeFigureOut">
              <a:rPr lang="pl-PL"/>
              <a:pPr>
                <a:defRPr/>
              </a:pPr>
              <a:t>2019-04-10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038F6EA-1545-4B30-A09F-A8854F59D0D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2" descr="Bez nazwy-10.pdf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1438" y="-214338"/>
            <a:ext cx="1785918" cy="895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rostokąt 5"/>
          <p:cNvSpPr>
            <a:spLocks noChangeArrowheads="1"/>
          </p:cNvSpPr>
          <p:nvPr userDrawn="1"/>
        </p:nvSpPr>
        <p:spPr bwMode="auto">
          <a:xfrm>
            <a:off x="1714480" y="-24"/>
            <a:ext cx="742952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 charset="0"/>
              </a:rPr>
              <a:t>Przedmiot: Modelowanie i identyfikacja </a:t>
            </a:r>
          </a:p>
          <a:p>
            <a:r>
              <a:rPr lang="pl-PL" sz="1000" dirty="0" smtClean="0">
                <a:solidFill>
                  <a:srgbClr val="003366"/>
                </a:solidFill>
                <a:latin typeface="SanukPro-Medium" charset="0"/>
              </a:rPr>
              <a:t>Tytuł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 charset="0"/>
              </a:rPr>
              <a:t> materiału wykładowego: Technologie modelowania analitycznego – modele we-wy, modele przestrzeni stanu</a:t>
            </a:r>
            <a:endParaRPr lang="pl-PL" sz="1000" dirty="0">
              <a:solidFill>
                <a:srgbClr val="003366"/>
              </a:solidFill>
              <a:latin typeface="SanukPro-Medium" charset="0"/>
            </a:endParaRPr>
          </a:p>
        </p:txBody>
      </p:sp>
      <p:cxnSp>
        <p:nvCxnSpPr>
          <p:cNvPr id="7" name="Łącznik prosty 6"/>
          <p:cNvCxnSpPr/>
          <p:nvPr userDrawn="1"/>
        </p:nvCxnSpPr>
        <p:spPr>
          <a:xfrm>
            <a:off x="214282" y="428604"/>
            <a:ext cx="8786874" cy="1588"/>
          </a:xfrm>
          <a:prstGeom prst="line">
            <a:avLst/>
          </a:prstGeom>
          <a:ln w="15875">
            <a:solidFill>
              <a:srgbClr val="33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/>
          <p:cNvCxnSpPr/>
          <p:nvPr userDrawn="1"/>
        </p:nvCxnSpPr>
        <p:spPr>
          <a:xfrm>
            <a:off x="214282" y="6469373"/>
            <a:ext cx="8786874" cy="1588"/>
          </a:xfrm>
          <a:prstGeom prst="line">
            <a:avLst/>
          </a:prstGeom>
          <a:ln w="15875">
            <a:solidFill>
              <a:srgbClr val="33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ole tekstowe 12"/>
          <p:cNvSpPr txBox="1"/>
          <p:nvPr userDrawn="1"/>
        </p:nvSpPr>
        <p:spPr>
          <a:xfrm>
            <a:off x="196467" y="6550712"/>
            <a:ext cx="367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/>
                <a:cs typeface="Arial" pitchFamily="34" charset="0"/>
                <a:sym typeface="Symbol"/>
              </a:rPr>
              <a:t> </a:t>
            </a:r>
            <a:r>
              <a:rPr lang="pl-PL" sz="100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Kazimierz Duzinkiewicz,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 dr hab. inż., prof. </a:t>
            </a:r>
            <a:r>
              <a:rPr lang="pl-PL" sz="1000" baseline="0" dirty="0" err="1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nadzw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. PG</a:t>
            </a:r>
            <a:endParaRPr lang="pl-PL" sz="1000" dirty="0">
              <a:solidFill>
                <a:srgbClr val="003366"/>
              </a:solidFill>
              <a:latin typeface="SanukPro-Medium"/>
              <a:cs typeface="Arial" pitchFamily="34" charset="0"/>
            </a:endParaRPr>
          </a:p>
        </p:txBody>
      </p:sp>
      <p:sp>
        <p:nvSpPr>
          <p:cNvPr id="14" name="pole tekstowe 13"/>
          <p:cNvSpPr txBox="1"/>
          <p:nvPr userDrawn="1"/>
        </p:nvSpPr>
        <p:spPr>
          <a:xfrm>
            <a:off x="4714876" y="6446022"/>
            <a:ext cx="40719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/>
              </a:rPr>
              <a:t>Wydział: Elektrotechniki i Automatyki</a:t>
            </a:r>
          </a:p>
          <a:p>
            <a:r>
              <a:rPr lang="pl-PL" sz="1000" dirty="0" smtClean="0">
                <a:solidFill>
                  <a:srgbClr val="003366"/>
                </a:solidFill>
                <a:latin typeface="SanukPro-Medium"/>
              </a:rPr>
              <a:t>Katedra: Elektrotechniki, Systemów Sterowania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</a:rPr>
              <a:t> i Informatyki</a:t>
            </a:r>
            <a:endParaRPr lang="pl-PL" sz="1000" dirty="0">
              <a:solidFill>
                <a:srgbClr val="003366"/>
              </a:solidFill>
              <a:latin typeface="SanukPro-Medium"/>
            </a:endParaRPr>
          </a:p>
        </p:txBody>
      </p:sp>
      <p:sp>
        <p:nvSpPr>
          <p:cNvPr id="15" name="pole tekstowe 14"/>
          <p:cNvSpPr txBox="1"/>
          <p:nvPr userDrawn="1"/>
        </p:nvSpPr>
        <p:spPr>
          <a:xfrm>
            <a:off x="8549089" y="6500834"/>
            <a:ext cx="594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65BC96B2-911C-42E6-9907-C53CEC08EB3C}" type="slidenum">
              <a:rPr lang="pl-PL" sz="1200" smtClean="0">
                <a:solidFill>
                  <a:srgbClr val="003366"/>
                </a:solidFill>
                <a:latin typeface="SanukPro-Medium"/>
              </a:rPr>
              <a:pPr algn="ctr"/>
              <a:t>‹#›</a:t>
            </a:fld>
            <a:endParaRPr lang="pl-PL" sz="1200" dirty="0">
              <a:solidFill>
                <a:srgbClr val="003366"/>
              </a:solidFill>
              <a:latin typeface="SanukPro-Medium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2.pn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44.png"/><Relationship Id="rId10" Type="http://schemas.openxmlformats.org/officeDocument/2006/relationships/oleObject" Target="../embeddings/oleObject5.bin"/><Relationship Id="rId4" Type="http://schemas.openxmlformats.org/officeDocument/2006/relationships/image" Target="../media/image43.png"/><Relationship Id="rId9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image" Target="../media/image54.png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10" Type="http://schemas.openxmlformats.org/officeDocument/2006/relationships/oleObject" Target="../embeddings/oleObject12.bin"/><Relationship Id="rId4" Type="http://schemas.openxmlformats.org/officeDocument/2006/relationships/oleObject" Target="../embeddings/oleObject6.bin"/><Relationship Id="rId9" Type="http://schemas.openxmlformats.org/officeDocument/2006/relationships/oleObject" Target="../embeddings/oleObject11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8.png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0.png"/><Relationship Id="rId11" Type="http://schemas.openxmlformats.org/officeDocument/2006/relationships/oleObject" Target="../embeddings/oleObject15.bin"/><Relationship Id="rId5" Type="http://schemas.openxmlformats.org/officeDocument/2006/relationships/image" Target="../media/image59.png"/><Relationship Id="rId10" Type="http://schemas.openxmlformats.org/officeDocument/2006/relationships/image" Target="../media/image63.png"/><Relationship Id="rId4" Type="http://schemas.openxmlformats.org/officeDocument/2006/relationships/oleObject" Target="../embeddings/oleObject13.bin"/><Relationship Id="rId9" Type="http://schemas.openxmlformats.org/officeDocument/2006/relationships/image" Target="../media/image6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6.png"/><Relationship Id="rId4" Type="http://schemas.openxmlformats.org/officeDocument/2006/relationships/oleObject" Target="../embeddings/oleObject16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8.png"/><Relationship Id="rId7" Type="http://schemas.openxmlformats.org/officeDocument/2006/relationships/image" Target="../media/image44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70.png"/><Relationship Id="rId10" Type="http://schemas.openxmlformats.org/officeDocument/2006/relationships/image" Target="../media/image46.png"/><Relationship Id="rId4" Type="http://schemas.openxmlformats.org/officeDocument/2006/relationships/image" Target="../media/image69.png"/><Relationship Id="rId9" Type="http://schemas.openxmlformats.org/officeDocument/2006/relationships/image" Target="../media/image7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6.png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77.png"/><Relationship Id="rId5" Type="http://schemas.openxmlformats.org/officeDocument/2006/relationships/oleObject" Target="../embeddings/oleObject18.bin"/><Relationship Id="rId4" Type="http://schemas.openxmlformats.org/officeDocument/2006/relationships/oleObject" Target="../embeddings/oleObject17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image" Target="../media/image72.png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2.bin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Relationship Id="rId9" Type="http://schemas.openxmlformats.org/officeDocument/2006/relationships/oleObject" Target="../embeddings/oleObject25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3" Type="http://schemas.openxmlformats.org/officeDocument/2006/relationships/image" Target="../media/image72.png"/><Relationship Id="rId7" Type="http://schemas.openxmlformats.org/officeDocument/2006/relationships/oleObject" Target="../embeddings/oleObject2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8.bin"/><Relationship Id="rId5" Type="http://schemas.openxmlformats.org/officeDocument/2006/relationships/oleObject" Target="../embeddings/oleObject27.bin"/><Relationship Id="rId4" Type="http://schemas.openxmlformats.org/officeDocument/2006/relationships/oleObject" Target="../embeddings/oleObject26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7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1.bin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oleObject32.bin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100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102.png"/><Relationship Id="rId7" Type="http://schemas.openxmlformats.org/officeDocument/2006/relationships/image" Target="../media/image10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1.png"/><Relationship Id="rId5" Type="http://schemas.openxmlformats.org/officeDocument/2006/relationships/image" Target="../media/image104.png"/><Relationship Id="rId10" Type="http://schemas.openxmlformats.org/officeDocument/2006/relationships/oleObject" Target="../embeddings/oleObject33.bin"/><Relationship Id="rId4" Type="http://schemas.openxmlformats.org/officeDocument/2006/relationships/image" Target="../media/image103.png"/><Relationship Id="rId9" Type="http://schemas.openxmlformats.org/officeDocument/2006/relationships/image" Target="../media/image10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37.bin"/><Relationship Id="rId5" Type="http://schemas.openxmlformats.org/officeDocument/2006/relationships/oleObject" Target="../embeddings/oleObject36.bin"/><Relationship Id="rId4" Type="http://schemas.openxmlformats.org/officeDocument/2006/relationships/oleObject" Target="../embeddings/oleObject35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116.png"/><Relationship Id="rId4" Type="http://schemas.openxmlformats.org/officeDocument/2006/relationships/oleObject" Target="../embeddings/oleObject39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7" Type="http://schemas.openxmlformats.org/officeDocument/2006/relationships/oleObject" Target="../embeddings/oleObject4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41.bin"/><Relationship Id="rId5" Type="http://schemas.openxmlformats.org/officeDocument/2006/relationships/image" Target="../media/image119.png"/><Relationship Id="rId4" Type="http://schemas.openxmlformats.org/officeDocument/2006/relationships/oleObject" Target="../embeddings/oleObject40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116.png"/><Relationship Id="rId4" Type="http://schemas.openxmlformats.org/officeDocument/2006/relationships/image" Target="../media/image12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116.png"/><Relationship Id="rId4" Type="http://schemas.openxmlformats.org/officeDocument/2006/relationships/oleObject" Target="../embeddings/oleObject44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126.png"/><Relationship Id="rId7" Type="http://schemas.openxmlformats.org/officeDocument/2006/relationships/oleObject" Target="../embeddings/oleObject4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28.png"/><Relationship Id="rId5" Type="http://schemas.openxmlformats.org/officeDocument/2006/relationships/oleObject" Target="../embeddings/oleObject45.bin"/><Relationship Id="rId4" Type="http://schemas.openxmlformats.org/officeDocument/2006/relationships/image" Target="../media/image127.png"/><Relationship Id="rId9" Type="http://schemas.openxmlformats.org/officeDocument/2006/relationships/oleObject" Target="../embeddings/oleObject47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33.png"/><Relationship Id="rId5" Type="http://schemas.openxmlformats.org/officeDocument/2006/relationships/oleObject" Target="../embeddings/oleObject49.bin"/><Relationship Id="rId4" Type="http://schemas.openxmlformats.org/officeDocument/2006/relationships/oleObject" Target="../embeddings/oleObject48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7" Type="http://schemas.openxmlformats.org/officeDocument/2006/relationships/image" Target="../media/image14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43.png"/><Relationship Id="rId5" Type="http://schemas.openxmlformats.org/officeDocument/2006/relationships/image" Target="../media/image142.png"/><Relationship Id="rId4" Type="http://schemas.openxmlformats.org/officeDocument/2006/relationships/image" Target="../media/image14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5" Type="http://schemas.openxmlformats.org/officeDocument/2006/relationships/oleObject" Target="../embeddings/oleObject53.bin"/><Relationship Id="rId4" Type="http://schemas.openxmlformats.org/officeDocument/2006/relationships/oleObject" Target="../embeddings/oleObject52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4.png"/><Relationship Id="rId5" Type="http://schemas.openxmlformats.org/officeDocument/2006/relationships/image" Target="../media/image153.png"/><Relationship Id="rId4" Type="http://schemas.openxmlformats.org/officeDocument/2006/relationships/image" Target="../media/image15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9.png"/><Relationship Id="rId5" Type="http://schemas.openxmlformats.org/officeDocument/2006/relationships/image" Target="../media/image158.png"/><Relationship Id="rId4" Type="http://schemas.openxmlformats.org/officeDocument/2006/relationships/image" Target="../media/image15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7" Type="http://schemas.openxmlformats.org/officeDocument/2006/relationships/image" Target="../media/image165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4.png"/><Relationship Id="rId5" Type="http://schemas.openxmlformats.org/officeDocument/2006/relationships/image" Target="../media/image163.png"/><Relationship Id="rId4" Type="http://schemas.openxmlformats.org/officeDocument/2006/relationships/image" Target="../media/image162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png"/><Relationship Id="rId3" Type="http://schemas.openxmlformats.org/officeDocument/2006/relationships/image" Target="../media/image167.png"/><Relationship Id="rId7" Type="http://schemas.openxmlformats.org/officeDocument/2006/relationships/image" Target="../media/image17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69.png"/><Relationship Id="rId5" Type="http://schemas.openxmlformats.org/officeDocument/2006/relationships/image" Target="../media/image168.png"/><Relationship Id="rId4" Type="http://schemas.openxmlformats.org/officeDocument/2006/relationships/oleObject" Target="../embeddings/oleObject54.bin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png"/><Relationship Id="rId3" Type="http://schemas.openxmlformats.org/officeDocument/2006/relationships/image" Target="../media/image173.png"/><Relationship Id="rId7" Type="http://schemas.openxmlformats.org/officeDocument/2006/relationships/image" Target="../media/image177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6.png"/><Relationship Id="rId5" Type="http://schemas.openxmlformats.org/officeDocument/2006/relationships/image" Target="../media/image175.png"/><Relationship Id="rId4" Type="http://schemas.openxmlformats.org/officeDocument/2006/relationships/image" Target="../media/image17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3.png"/><Relationship Id="rId5" Type="http://schemas.openxmlformats.org/officeDocument/2006/relationships/image" Target="../media/image182.png"/><Relationship Id="rId4" Type="http://schemas.openxmlformats.org/officeDocument/2006/relationships/image" Target="../media/image18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7.png"/><Relationship Id="rId4" Type="http://schemas.openxmlformats.org/officeDocument/2006/relationships/image" Target="../media/image186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11.pn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3" Type="http://schemas.openxmlformats.org/officeDocument/2006/relationships/image" Target="../media/image192.png"/><Relationship Id="rId7" Type="http://schemas.openxmlformats.org/officeDocument/2006/relationships/image" Target="../media/image196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5.png"/><Relationship Id="rId5" Type="http://schemas.openxmlformats.org/officeDocument/2006/relationships/image" Target="../media/image194.png"/><Relationship Id="rId4" Type="http://schemas.openxmlformats.org/officeDocument/2006/relationships/image" Target="../media/image19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png"/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2.png"/><Relationship Id="rId5" Type="http://schemas.openxmlformats.org/officeDocument/2006/relationships/image" Target="../media/image201.png"/><Relationship Id="rId4" Type="http://schemas.openxmlformats.org/officeDocument/2006/relationships/image" Target="../media/image20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png"/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1.png"/><Relationship Id="rId3" Type="http://schemas.openxmlformats.org/officeDocument/2006/relationships/image" Target="../media/image206.png"/><Relationship Id="rId7" Type="http://schemas.openxmlformats.org/officeDocument/2006/relationships/image" Target="../media/image210.png"/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9.png"/><Relationship Id="rId5" Type="http://schemas.openxmlformats.org/officeDocument/2006/relationships/image" Target="../media/image208.png"/><Relationship Id="rId4" Type="http://schemas.openxmlformats.org/officeDocument/2006/relationships/image" Target="../media/image20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ng"/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4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24"/>
            <a:ext cx="9144000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le tekstowe 6"/>
          <p:cNvSpPr txBox="1">
            <a:spLocks noChangeArrowheads="1"/>
          </p:cNvSpPr>
          <p:nvPr/>
        </p:nvSpPr>
        <p:spPr bwMode="auto">
          <a:xfrm>
            <a:off x="138113" y="3562212"/>
            <a:ext cx="8810625" cy="2148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kumimoji="0" lang="pl-PL" sz="3200" dirty="0" smtClean="0">
                <a:solidFill>
                  <a:schemeClr val="bg1"/>
                </a:solidFill>
                <a:latin typeface="SanukPro-Medium" charset="0"/>
              </a:rPr>
              <a:t>Modelowanie i identyfikacja</a:t>
            </a:r>
            <a:endParaRPr kumimoji="0" lang="pl-PL" sz="3200" dirty="0">
              <a:solidFill>
                <a:schemeClr val="bg1"/>
              </a:solidFill>
              <a:latin typeface="SanukPro-Medium" charset="0"/>
            </a:endParaRPr>
          </a:p>
          <a:p>
            <a:pPr algn="ctr">
              <a:spcBef>
                <a:spcPct val="20000"/>
              </a:spcBef>
            </a:pPr>
            <a:r>
              <a:rPr kumimoji="0" lang="pl-PL" sz="2000" dirty="0" smtClean="0">
                <a:solidFill>
                  <a:schemeClr val="bg1"/>
                </a:solidFill>
                <a:latin typeface="SanukPro-Medium" charset="0"/>
              </a:rPr>
              <a:t>Materiał wykładowy: 3a – Technologie modelowania analitycznego – modele wejście – wyjście, modele w przestrzeni stanu</a:t>
            </a:r>
            <a:endParaRPr lang="pl-PL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20000"/>
              </a:spcBef>
            </a:pPr>
            <a:endParaRPr kumimoji="0" lang="pl-PL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20000"/>
              </a:spcBef>
            </a:pPr>
            <a:r>
              <a:rPr kumimoji="0" lang="pl-PL" sz="1400" dirty="0" smtClean="0">
                <a:solidFill>
                  <a:prstClr val="white"/>
                </a:solidFill>
                <a:latin typeface="SanukPro-Medium" charset="0"/>
                <a:ea typeface="+mn-ea"/>
                <a:cs typeface="+mn-cs"/>
              </a:rPr>
              <a:t>Kierunek: Automatyka i robotyka -  studia stacjonarne 2 stopnia</a:t>
            </a:r>
          </a:p>
          <a:p>
            <a:pPr lvl="0" algn="ctr">
              <a:spcBef>
                <a:spcPct val="20000"/>
              </a:spcBef>
            </a:pPr>
            <a:r>
              <a:rPr kumimoji="0" lang="pl-PL" sz="1400" dirty="0" smtClean="0">
                <a:solidFill>
                  <a:prstClr val="white"/>
                </a:solidFill>
                <a:latin typeface="SanukPro-Medium" charset="0"/>
                <a:ea typeface="+mn-ea"/>
                <a:cs typeface="+mn-cs"/>
              </a:rPr>
              <a:t>Przedmiot:  kierunkowy</a:t>
            </a:r>
            <a:endParaRPr kumimoji="0" lang="pl-PL" sz="2000" dirty="0">
              <a:solidFill>
                <a:schemeClr val="bg1"/>
              </a:solidFill>
              <a:latin typeface="SanukPro-Medium" charset="0"/>
            </a:endParaRPr>
          </a:p>
        </p:txBody>
      </p:sp>
      <p:sp>
        <p:nvSpPr>
          <p:cNvPr id="8" name="Podtytuł 2"/>
          <p:cNvSpPr txBox="1">
            <a:spLocks/>
          </p:cNvSpPr>
          <p:nvPr/>
        </p:nvSpPr>
        <p:spPr bwMode="auto">
          <a:xfrm>
            <a:off x="1371600" y="6146805"/>
            <a:ext cx="6400800" cy="496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Kazimierz </a:t>
            </a:r>
            <a:r>
              <a:rPr kumimoji="0" lang="pl-PL" sz="1200" dirty="0" err="1" smtClean="0">
                <a:solidFill>
                  <a:schemeClr val="bg1"/>
                </a:solidFill>
                <a:latin typeface="SanukPro-Medium" charset="0"/>
              </a:rPr>
              <a:t>Duzinkiewicz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, dr hab. inż., prof. </a:t>
            </a:r>
            <a:r>
              <a:rPr kumimoji="0" lang="pl-PL" sz="1200" dirty="0" err="1" smtClean="0">
                <a:solidFill>
                  <a:schemeClr val="bg1"/>
                </a:solidFill>
                <a:latin typeface="SanukPro-Medium" charset="0"/>
              </a:rPr>
              <a:t>nadzw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. PG</a:t>
            </a:r>
            <a:endParaRPr kumimoji="0" lang="pl-PL" sz="1200" dirty="0">
              <a:solidFill>
                <a:schemeClr val="bg1"/>
              </a:solidFill>
              <a:latin typeface="SanukPro-Medium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Data rozpoczęcia  prezentacji materiału: 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2019.04.10</a:t>
            </a:r>
            <a:endParaRPr kumimoji="0" lang="pl-PL" sz="1200" dirty="0">
              <a:solidFill>
                <a:schemeClr val="bg1"/>
              </a:solidFill>
              <a:latin typeface="SanukPro-Medium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1449388"/>
            <a:ext cx="563880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7" name="pole tekstowe 2"/>
          <p:cNvSpPr txBox="1">
            <a:spLocks noChangeArrowheads="1"/>
          </p:cNvSpPr>
          <p:nvPr/>
        </p:nvSpPr>
        <p:spPr bwMode="auto">
          <a:xfrm>
            <a:off x="287338" y="441325"/>
            <a:ext cx="86169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Schemat blokowy postaci kanonicznej sterowalności</a:t>
            </a:r>
          </a:p>
        </p:txBody>
      </p:sp>
      <p:sp>
        <p:nvSpPr>
          <p:cNvPr id="62468" name="pole tekstowe 3"/>
          <p:cNvSpPr txBox="1">
            <a:spLocks noChangeArrowheads="1"/>
          </p:cNvSpPr>
          <p:nvPr/>
        </p:nvSpPr>
        <p:spPr bwMode="auto">
          <a:xfrm>
            <a:off x="287338" y="3573463"/>
            <a:ext cx="54371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Natura fizyczna zmiennych stanu w przykładzie?</a:t>
            </a:r>
          </a:p>
        </p:txBody>
      </p:sp>
      <p:sp>
        <p:nvSpPr>
          <p:cNvPr id="62469" name="pole tekstowe 4"/>
          <p:cNvSpPr txBox="1">
            <a:spLocks noChangeArrowheads="1"/>
          </p:cNvSpPr>
          <p:nvPr/>
        </p:nvSpPr>
        <p:spPr bwMode="auto">
          <a:xfrm>
            <a:off x="323850" y="4113213"/>
            <a:ext cx="86766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dirty="0">
                <a:solidFill>
                  <a:srgbClr val="003366"/>
                </a:solidFill>
              </a:rPr>
              <a:t>Odpowiedź </a:t>
            </a:r>
            <a:r>
              <a:rPr lang="pl-PL" dirty="0" smtClean="0">
                <a:solidFill>
                  <a:srgbClr val="003366"/>
                </a:solidFill>
              </a:rPr>
              <a:t>– na podstawie wglądu w proces powstawania modelu </a:t>
            </a:r>
            <a:r>
              <a:rPr lang="pl-PL" dirty="0">
                <a:solidFill>
                  <a:srgbClr val="003366"/>
                </a:solidFill>
              </a:rPr>
              <a:t>silnika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pole tekstowe 1"/>
          <p:cNvSpPr txBox="1">
            <a:spLocks noChangeArrowheads="1"/>
          </p:cNvSpPr>
          <p:nvPr/>
        </p:nvSpPr>
        <p:spPr bwMode="auto">
          <a:xfrm>
            <a:off x="323850" y="441325"/>
            <a:ext cx="84963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>
                <a:solidFill>
                  <a:srgbClr val="003366"/>
                </a:solidFill>
              </a:rPr>
              <a:t>Przykład </a:t>
            </a:r>
            <a:r>
              <a:rPr lang="pl-PL" dirty="0" smtClean="0">
                <a:solidFill>
                  <a:srgbClr val="003366"/>
                </a:solidFill>
              </a:rPr>
              <a:t>1 </a:t>
            </a:r>
            <a:r>
              <a:rPr lang="pl-PL" dirty="0">
                <a:solidFill>
                  <a:srgbClr val="003366"/>
                </a:solidFill>
              </a:rPr>
              <a:t>– model silnika PS z obciążeniem inercyjnym przez elastyczny wał</a:t>
            </a:r>
          </a:p>
        </p:txBody>
      </p:sp>
      <p:pic>
        <p:nvPicPr>
          <p:cNvPr id="614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00225" y="981075"/>
            <a:ext cx="4932363" cy="193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146" name="Object 3"/>
          <p:cNvGraphicFramePr>
            <a:graphicFrameLocks noChangeAspect="1"/>
          </p:cNvGraphicFramePr>
          <p:nvPr/>
        </p:nvGraphicFramePr>
        <p:xfrm>
          <a:off x="468313" y="2825750"/>
          <a:ext cx="4967287" cy="2276475"/>
        </p:xfrm>
        <a:graphic>
          <a:graphicData uri="http://schemas.openxmlformats.org/presentationml/2006/ole">
            <p:oleObj spid="_x0000_s6148" name="Równanie" r:id="rId4" imgW="3771900" imgH="1727200" progId="Equation.3">
              <p:embed/>
            </p:oleObj>
          </a:graphicData>
        </a:graphic>
      </p:graphicFrame>
      <p:graphicFrame>
        <p:nvGraphicFramePr>
          <p:cNvPr id="6147" name="Object 4"/>
          <p:cNvGraphicFramePr>
            <a:graphicFrameLocks noChangeAspect="1"/>
          </p:cNvGraphicFramePr>
          <p:nvPr/>
        </p:nvGraphicFramePr>
        <p:xfrm>
          <a:off x="5543550" y="2816225"/>
          <a:ext cx="2598738" cy="1404938"/>
        </p:xfrm>
        <a:graphic>
          <a:graphicData uri="http://schemas.openxmlformats.org/presentationml/2006/ole">
            <p:oleObj spid="_x0000_s6149" name="Równanie" r:id="rId5" imgW="2070100" imgH="1117600" progId="Equation.3">
              <p:embed/>
            </p:oleObj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3" name="Grupa 7"/>
          <p:cNvGrpSpPr>
            <a:grpSpLocks/>
          </p:cNvGrpSpPr>
          <p:nvPr/>
        </p:nvGrpSpPr>
        <p:grpSpPr bwMode="auto">
          <a:xfrm>
            <a:off x="4103688" y="692150"/>
            <a:ext cx="4446587" cy="1622425"/>
            <a:chOff x="4103948" y="692696"/>
            <a:chExt cx="4446054" cy="1622647"/>
          </a:xfrm>
        </p:grpSpPr>
        <p:pic>
          <p:nvPicPr>
            <p:cNvPr id="718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103948" y="692696"/>
              <a:ext cx="4446054" cy="16226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Prostokąt 5"/>
            <p:cNvSpPr/>
            <p:nvPr/>
          </p:nvSpPr>
          <p:spPr>
            <a:xfrm>
              <a:off x="5327763" y="1700897"/>
              <a:ext cx="1260324" cy="2873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83" name="pole tekstowe 6"/>
            <p:cNvSpPr txBox="1">
              <a:spLocks noChangeArrowheads="1"/>
            </p:cNvSpPr>
            <p:nvPr/>
          </p:nvSpPr>
          <p:spPr bwMode="auto">
            <a:xfrm>
              <a:off x="5616116" y="1700808"/>
              <a:ext cx="187220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400" i="1"/>
                <a:t>Konwencja:</a:t>
              </a:r>
            </a:p>
          </p:txBody>
        </p:sp>
      </p:grpSp>
      <p:pic>
        <p:nvPicPr>
          <p:cNvPr id="71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1773238"/>
            <a:ext cx="49625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5" name="pole tekstowe 2"/>
          <p:cNvSpPr txBox="1">
            <a:spLocks noChangeArrowheads="1"/>
          </p:cNvSpPr>
          <p:nvPr/>
        </p:nvSpPr>
        <p:spPr bwMode="auto">
          <a:xfrm>
            <a:off x="323850" y="441325"/>
            <a:ext cx="84963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- z II zasady dynamiki Newtona</a:t>
            </a:r>
          </a:p>
        </p:txBody>
      </p:sp>
      <p:pic>
        <p:nvPicPr>
          <p:cNvPr id="7176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4488" y="2312988"/>
            <a:ext cx="41910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170" name="Object 6"/>
          <p:cNvGraphicFramePr>
            <a:graphicFrameLocks noChangeAspect="1"/>
          </p:cNvGraphicFramePr>
          <p:nvPr/>
        </p:nvGraphicFramePr>
        <p:xfrm>
          <a:off x="5173663" y="2420938"/>
          <a:ext cx="3538537" cy="1152525"/>
        </p:xfrm>
        <a:graphic>
          <a:graphicData uri="http://schemas.openxmlformats.org/presentationml/2006/ole">
            <p:oleObj spid="_x0000_s7173" name="Równanie" r:id="rId6" imgW="2578100" imgH="838200" progId="Equation.3">
              <p:embed/>
            </p:oleObj>
          </a:graphicData>
        </a:graphic>
      </p:graphicFrame>
      <p:graphicFrame>
        <p:nvGraphicFramePr>
          <p:cNvPr id="7171" name="Object 7"/>
          <p:cNvGraphicFramePr>
            <a:graphicFrameLocks noChangeAspect="1"/>
          </p:cNvGraphicFramePr>
          <p:nvPr/>
        </p:nvGraphicFramePr>
        <p:xfrm>
          <a:off x="358775" y="3068638"/>
          <a:ext cx="4567238" cy="1152525"/>
        </p:xfrm>
        <a:graphic>
          <a:graphicData uri="http://schemas.openxmlformats.org/presentationml/2006/ole">
            <p:oleObj spid="_x0000_s7174" name="Równanie" r:id="rId7" imgW="3327400" imgH="838200" progId="Equation.3">
              <p:embed/>
            </p:oleObj>
          </a:graphicData>
        </a:graphic>
      </p:graphicFrame>
      <p:sp>
        <p:nvSpPr>
          <p:cNvPr id="7177" name="pole tekstowe 10"/>
          <p:cNvSpPr txBox="1">
            <a:spLocks noChangeArrowheads="1"/>
          </p:cNvSpPr>
          <p:nvPr/>
        </p:nvSpPr>
        <p:spPr bwMode="auto">
          <a:xfrm>
            <a:off x="287338" y="4400550"/>
            <a:ext cx="84978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- z II prawa Kirchhoff’a</a:t>
            </a:r>
          </a:p>
        </p:txBody>
      </p:sp>
      <p:pic>
        <p:nvPicPr>
          <p:cNvPr id="7178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84438" y="4797425"/>
            <a:ext cx="242887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9" name="pole tekstowe 12"/>
          <p:cNvSpPr txBox="1">
            <a:spLocks noChangeArrowheads="1"/>
          </p:cNvSpPr>
          <p:nvPr/>
        </p:nvSpPr>
        <p:spPr bwMode="auto">
          <a:xfrm>
            <a:off x="647700" y="5408613"/>
            <a:ext cx="11874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lub</a:t>
            </a:r>
          </a:p>
        </p:txBody>
      </p:sp>
      <p:pic>
        <p:nvPicPr>
          <p:cNvPr id="7180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95550" y="5661025"/>
            <a:ext cx="24003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172" name="Object 10"/>
          <p:cNvGraphicFramePr>
            <a:graphicFrameLocks noChangeAspect="1"/>
          </p:cNvGraphicFramePr>
          <p:nvPr/>
        </p:nvGraphicFramePr>
        <p:xfrm>
          <a:off x="5295900" y="5373688"/>
          <a:ext cx="3416300" cy="1135062"/>
        </p:xfrm>
        <a:graphic>
          <a:graphicData uri="http://schemas.openxmlformats.org/presentationml/2006/ole">
            <p:oleObj spid="_x0000_s7175" name="Równanie" r:id="rId10" imgW="2489200" imgH="825500" progId="Equation.3">
              <p:embed/>
            </p:oleObj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6263" y="1016000"/>
            <a:ext cx="6424612" cy="438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2" name="pole tekstowe 2"/>
          <p:cNvSpPr txBox="1">
            <a:spLocks noChangeArrowheads="1"/>
          </p:cNvSpPr>
          <p:nvPr/>
        </p:nvSpPr>
        <p:spPr bwMode="auto">
          <a:xfrm>
            <a:off x="323850" y="441325"/>
            <a:ext cx="84963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>
                <a:solidFill>
                  <a:srgbClr val="003366"/>
                </a:solidFill>
              </a:rPr>
              <a:t>Schemat </a:t>
            </a:r>
            <a:r>
              <a:rPr lang="pl-PL" dirty="0" smtClean="0">
                <a:solidFill>
                  <a:srgbClr val="003366"/>
                </a:solidFill>
              </a:rPr>
              <a:t>analogowy </a:t>
            </a:r>
            <a:r>
              <a:rPr lang="pl-PL" dirty="0">
                <a:solidFill>
                  <a:srgbClr val="003366"/>
                </a:solidFill>
              </a:rPr>
              <a:t>modelu silnika PS</a:t>
            </a:r>
          </a:p>
        </p:txBody>
      </p:sp>
      <p:grpSp>
        <p:nvGrpSpPr>
          <p:cNvPr id="8203" name="Grupa 14"/>
          <p:cNvGrpSpPr>
            <a:grpSpLocks/>
          </p:cNvGrpSpPr>
          <p:nvPr/>
        </p:nvGrpSpPr>
        <p:grpSpPr bwMode="auto">
          <a:xfrm>
            <a:off x="468313" y="5589588"/>
            <a:ext cx="3132137" cy="395287"/>
            <a:chOff x="467544" y="5589240"/>
            <a:chExt cx="3132348" cy="396044"/>
          </a:xfrm>
        </p:grpSpPr>
        <p:sp>
          <p:nvSpPr>
            <p:cNvPr id="8208" name="pole tekstowe 3"/>
            <p:cNvSpPr txBox="1">
              <a:spLocks noChangeArrowheads="1"/>
            </p:cNvSpPr>
            <p:nvPr/>
          </p:nvSpPr>
          <p:spPr bwMode="auto">
            <a:xfrm>
              <a:off x="467544" y="5589240"/>
              <a:ext cx="313234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74625" indent="-174625"/>
              <a:r>
                <a:rPr lang="pl-PL">
                  <a:solidFill>
                    <a:srgbClr val="003366"/>
                  </a:solidFill>
                </a:rPr>
                <a:t>1 wejście: </a:t>
              </a:r>
            </a:p>
          </p:txBody>
        </p:sp>
        <p:graphicFrame>
          <p:nvGraphicFramePr>
            <p:cNvPr id="8200" name="Object 3"/>
            <p:cNvGraphicFramePr>
              <a:graphicFrameLocks noChangeAspect="1"/>
            </p:cNvGraphicFramePr>
            <p:nvPr/>
          </p:nvGraphicFramePr>
          <p:xfrm>
            <a:off x="1655675" y="5589240"/>
            <a:ext cx="489231" cy="396044"/>
          </p:xfrm>
          <a:graphic>
            <a:graphicData uri="http://schemas.openxmlformats.org/presentationml/2006/ole">
              <p:oleObj spid="_x0000_s8201" name="Równanie" r:id="rId4" imgW="266353" imgH="215619" progId="Equation.3">
                <p:embed/>
              </p:oleObj>
            </a:graphicData>
          </a:graphic>
        </p:graphicFrame>
      </p:grpSp>
      <p:grpSp>
        <p:nvGrpSpPr>
          <p:cNvPr id="8204" name="Grupa 16"/>
          <p:cNvGrpSpPr>
            <a:grpSpLocks/>
          </p:cNvGrpSpPr>
          <p:nvPr/>
        </p:nvGrpSpPr>
        <p:grpSpPr bwMode="auto">
          <a:xfrm>
            <a:off x="503238" y="6046788"/>
            <a:ext cx="3132137" cy="419100"/>
            <a:chOff x="503548" y="6046788"/>
            <a:chExt cx="3132348" cy="419100"/>
          </a:xfrm>
        </p:grpSpPr>
        <p:sp>
          <p:nvSpPr>
            <p:cNvPr id="8207" name="pole tekstowe 5"/>
            <p:cNvSpPr txBox="1">
              <a:spLocks noChangeArrowheads="1"/>
            </p:cNvSpPr>
            <p:nvPr/>
          </p:nvSpPr>
          <p:spPr bwMode="auto">
            <a:xfrm>
              <a:off x="503548" y="6057292"/>
              <a:ext cx="313234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74625" indent="-174625"/>
              <a:r>
                <a:rPr lang="pl-PL">
                  <a:solidFill>
                    <a:srgbClr val="003366"/>
                  </a:solidFill>
                </a:rPr>
                <a:t>1 wyjście: </a:t>
              </a:r>
            </a:p>
          </p:txBody>
        </p:sp>
        <p:graphicFrame>
          <p:nvGraphicFramePr>
            <p:cNvPr id="8199" name="Object 4"/>
            <p:cNvGraphicFramePr>
              <a:graphicFrameLocks noChangeAspect="1"/>
            </p:cNvGraphicFramePr>
            <p:nvPr/>
          </p:nvGraphicFramePr>
          <p:xfrm>
            <a:off x="1657350" y="6046788"/>
            <a:ext cx="558800" cy="419100"/>
          </p:xfrm>
          <a:graphic>
            <a:graphicData uri="http://schemas.openxmlformats.org/presentationml/2006/ole">
              <p:oleObj spid="_x0000_s8202" name="Równanie" r:id="rId5" imgW="304668" imgH="228501" progId="Equation.3">
                <p:embed/>
              </p:oleObj>
            </a:graphicData>
          </a:graphic>
        </p:graphicFrame>
      </p:grpSp>
      <p:grpSp>
        <p:nvGrpSpPr>
          <p:cNvPr id="8205" name="Grupa 13"/>
          <p:cNvGrpSpPr>
            <a:grpSpLocks/>
          </p:cNvGrpSpPr>
          <p:nvPr/>
        </p:nvGrpSpPr>
        <p:grpSpPr bwMode="auto">
          <a:xfrm>
            <a:off x="2700338" y="5756275"/>
            <a:ext cx="5616575" cy="444500"/>
            <a:chOff x="2699792" y="5756808"/>
            <a:chExt cx="5616624" cy="444500"/>
          </a:xfrm>
        </p:grpSpPr>
        <p:sp>
          <p:nvSpPr>
            <p:cNvPr id="8206" name="pole tekstowe 7"/>
            <p:cNvSpPr txBox="1">
              <a:spLocks noChangeArrowheads="1"/>
            </p:cNvSpPr>
            <p:nvPr/>
          </p:nvSpPr>
          <p:spPr bwMode="auto">
            <a:xfrm>
              <a:off x="2699792" y="5805264"/>
              <a:ext cx="561662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74625" indent="-174625"/>
              <a:r>
                <a:rPr lang="pl-PL">
                  <a:solidFill>
                    <a:srgbClr val="003366"/>
                  </a:solidFill>
                </a:rPr>
                <a:t>5 zmiennych stanu:        ,         ,         ,        ,</a:t>
              </a:r>
            </a:p>
          </p:txBody>
        </p:sp>
        <p:graphicFrame>
          <p:nvGraphicFramePr>
            <p:cNvPr id="8194" name="Object 5"/>
            <p:cNvGraphicFramePr>
              <a:graphicFrameLocks noChangeAspect="1"/>
            </p:cNvGraphicFramePr>
            <p:nvPr/>
          </p:nvGraphicFramePr>
          <p:xfrm>
            <a:off x="4908984" y="5768975"/>
            <a:ext cx="419100" cy="396875"/>
          </p:xfrm>
          <a:graphic>
            <a:graphicData uri="http://schemas.openxmlformats.org/presentationml/2006/ole">
              <p:oleObj spid="_x0000_s8203" name="Równanie" r:id="rId6" imgW="228501" imgH="215806" progId="Equation.3">
                <p:embed/>
              </p:oleObj>
            </a:graphicData>
          </a:graphic>
        </p:graphicFrame>
        <p:graphicFrame>
          <p:nvGraphicFramePr>
            <p:cNvPr id="8195" name="Object 6"/>
            <p:cNvGraphicFramePr>
              <a:graphicFrameLocks noChangeAspect="1"/>
            </p:cNvGraphicFramePr>
            <p:nvPr/>
          </p:nvGraphicFramePr>
          <p:xfrm>
            <a:off x="5403850" y="5780620"/>
            <a:ext cx="628650" cy="420688"/>
          </p:xfrm>
          <a:graphic>
            <a:graphicData uri="http://schemas.openxmlformats.org/presentationml/2006/ole">
              <p:oleObj spid="_x0000_s8204" name="Równanie" r:id="rId7" imgW="342751" imgH="228501" progId="Equation.3">
                <p:embed/>
              </p:oleObj>
            </a:graphicData>
          </a:graphic>
        </p:graphicFrame>
        <p:graphicFrame>
          <p:nvGraphicFramePr>
            <p:cNvPr id="8196" name="Object 7"/>
            <p:cNvGraphicFramePr>
              <a:graphicFrameLocks noChangeAspect="1"/>
            </p:cNvGraphicFramePr>
            <p:nvPr/>
          </p:nvGraphicFramePr>
          <p:xfrm>
            <a:off x="6088063" y="5756808"/>
            <a:ext cx="628650" cy="444500"/>
          </p:xfrm>
          <a:graphic>
            <a:graphicData uri="http://schemas.openxmlformats.org/presentationml/2006/ole">
              <p:oleObj spid="_x0000_s8205" name="Równanie" r:id="rId8" imgW="342751" imgH="241195" progId="Equation.3">
                <p:embed/>
              </p:oleObj>
            </a:graphicData>
          </a:graphic>
        </p:graphicFrame>
        <p:graphicFrame>
          <p:nvGraphicFramePr>
            <p:cNvPr id="8197" name="Object 8"/>
            <p:cNvGraphicFramePr>
              <a:graphicFrameLocks noChangeAspect="1"/>
            </p:cNvGraphicFramePr>
            <p:nvPr/>
          </p:nvGraphicFramePr>
          <p:xfrm>
            <a:off x="6749504" y="5782208"/>
            <a:ext cx="558800" cy="419100"/>
          </p:xfrm>
          <a:graphic>
            <a:graphicData uri="http://schemas.openxmlformats.org/presentationml/2006/ole">
              <p:oleObj spid="_x0000_s8206" name="Równanie" r:id="rId9" imgW="304668" imgH="228501" progId="Equation.3">
                <p:embed/>
              </p:oleObj>
            </a:graphicData>
          </a:graphic>
        </p:graphicFrame>
        <p:graphicFrame>
          <p:nvGraphicFramePr>
            <p:cNvPr id="8198" name="Object 9"/>
            <p:cNvGraphicFramePr>
              <a:graphicFrameLocks noChangeAspect="1"/>
            </p:cNvGraphicFramePr>
            <p:nvPr/>
          </p:nvGraphicFramePr>
          <p:xfrm>
            <a:off x="7416316" y="5756808"/>
            <a:ext cx="558800" cy="444500"/>
          </p:xfrm>
          <a:graphic>
            <a:graphicData uri="http://schemas.openxmlformats.org/presentationml/2006/ole">
              <p:oleObj spid="_x0000_s8207" name="Równanie" r:id="rId10" imgW="304668" imgH="241195" progId="Equation.3">
                <p:embed/>
              </p:oleObj>
            </a:graphicData>
          </a:graphic>
        </p:graphicFrame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600" y="1060450"/>
            <a:ext cx="441007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pole tekstowe 1"/>
          <p:cNvSpPr txBox="1">
            <a:spLocks noChangeArrowheads="1"/>
          </p:cNvSpPr>
          <p:nvPr/>
        </p:nvSpPr>
        <p:spPr bwMode="auto">
          <a:xfrm>
            <a:off x="323850" y="441325"/>
            <a:ext cx="84963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Zmienne modelu:</a:t>
            </a:r>
          </a:p>
        </p:txBody>
      </p:sp>
      <p:sp>
        <p:nvSpPr>
          <p:cNvPr id="9223" name="pole tekstowe 2"/>
          <p:cNvSpPr txBox="1">
            <a:spLocks noChangeArrowheads="1"/>
          </p:cNvSpPr>
          <p:nvPr/>
        </p:nvSpPr>
        <p:spPr bwMode="auto">
          <a:xfrm>
            <a:off x="468313" y="765175"/>
            <a:ext cx="31670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- zmienne stanu</a:t>
            </a:r>
          </a:p>
        </p:txBody>
      </p:sp>
      <p:graphicFrame>
        <p:nvGraphicFramePr>
          <p:cNvPr id="9218" name="Object 4"/>
          <p:cNvGraphicFramePr>
            <a:graphicFrameLocks noChangeAspect="1"/>
          </p:cNvGraphicFramePr>
          <p:nvPr/>
        </p:nvGraphicFramePr>
        <p:xfrm>
          <a:off x="3070225" y="1727200"/>
          <a:ext cx="5668963" cy="495300"/>
        </p:xfrm>
        <a:graphic>
          <a:graphicData uri="http://schemas.openxmlformats.org/presentationml/2006/ole">
            <p:oleObj spid="_x0000_s9221" name="Równanie" r:id="rId4" imgW="3174840" imgH="279360" progId="Equation.3">
              <p:embed/>
            </p:oleObj>
          </a:graphicData>
        </a:graphic>
      </p:graphicFrame>
      <p:pic>
        <p:nvPicPr>
          <p:cNvPr id="9224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2163" y="3371844"/>
            <a:ext cx="2590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5" name="pole tekstowe 7"/>
          <p:cNvSpPr txBox="1">
            <a:spLocks noChangeArrowheads="1"/>
          </p:cNvSpPr>
          <p:nvPr/>
        </p:nvSpPr>
        <p:spPr bwMode="auto">
          <a:xfrm>
            <a:off x="358775" y="2990844"/>
            <a:ext cx="84978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Równania stanu:</a:t>
            </a:r>
          </a:p>
        </p:txBody>
      </p:sp>
      <p:grpSp>
        <p:nvGrpSpPr>
          <p:cNvPr id="9226" name="Grupa 11"/>
          <p:cNvGrpSpPr>
            <a:grpSpLocks/>
          </p:cNvGrpSpPr>
          <p:nvPr/>
        </p:nvGrpSpPr>
        <p:grpSpPr bwMode="auto">
          <a:xfrm>
            <a:off x="777875" y="4056057"/>
            <a:ext cx="914400" cy="447675"/>
            <a:chOff x="719572" y="3861048"/>
            <a:chExt cx="914400" cy="447675"/>
          </a:xfrm>
        </p:grpSpPr>
        <p:pic>
          <p:nvPicPr>
            <p:cNvPr id="9231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19572" y="3861048"/>
              <a:ext cx="914400" cy="447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Prostokąt 10"/>
            <p:cNvSpPr/>
            <p:nvPr/>
          </p:nvSpPr>
          <p:spPr>
            <a:xfrm>
              <a:off x="756085" y="3932485"/>
              <a:ext cx="323850" cy="3238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9220" name="Object 7"/>
            <p:cNvGraphicFramePr>
              <a:graphicFrameLocks noChangeAspect="1"/>
            </p:cNvGraphicFramePr>
            <p:nvPr/>
          </p:nvGraphicFramePr>
          <p:xfrm>
            <a:off x="798116" y="3861048"/>
            <a:ext cx="317500" cy="388937"/>
          </p:xfrm>
          <a:graphic>
            <a:graphicData uri="http://schemas.openxmlformats.org/presentationml/2006/ole">
              <p:oleObj spid="_x0000_s9222" name="Równanie" r:id="rId7" imgW="177569" imgH="215619" progId="Equation.3">
                <p:embed/>
              </p:oleObj>
            </a:graphicData>
          </a:graphic>
        </p:graphicFrame>
      </p:grpSp>
      <p:pic>
        <p:nvPicPr>
          <p:cNvPr id="9227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3913" y="4487857"/>
            <a:ext cx="515302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8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87413" y="5280019"/>
            <a:ext cx="8763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9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27088" y="5638794"/>
            <a:ext cx="391477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0" name="pole tekstowe 15"/>
          <p:cNvSpPr txBox="1">
            <a:spLocks noChangeArrowheads="1"/>
          </p:cNvSpPr>
          <p:nvPr/>
        </p:nvSpPr>
        <p:spPr bwMode="auto">
          <a:xfrm>
            <a:off x="576263" y="2241550"/>
            <a:ext cx="31670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- zmienna wyjścia</a:t>
            </a:r>
          </a:p>
        </p:txBody>
      </p:sp>
      <p:graphicFrame>
        <p:nvGraphicFramePr>
          <p:cNvPr id="9219" name="Object 11"/>
          <p:cNvGraphicFramePr>
            <a:graphicFrameLocks noChangeAspect="1"/>
          </p:cNvGraphicFramePr>
          <p:nvPr/>
        </p:nvGraphicFramePr>
        <p:xfrm>
          <a:off x="3024188" y="2600325"/>
          <a:ext cx="1681162" cy="455613"/>
        </p:xfrm>
        <a:graphic>
          <a:graphicData uri="http://schemas.openxmlformats.org/presentationml/2006/ole">
            <p:oleObj spid="_x0000_s9223" name="Równanie" r:id="rId11" imgW="939392" imgH="253890" progId="Equation.3">
              <p:embed/>
            </p:oleObj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0938" y="836613"/>
            <a:ext cx="6486525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pole tekstowe 2"/>
          <p:cNvSpPr txBox="1">
            <a:spLocks noChangeArrowheads="1"/>
          </p:cNvSpPr>
          <p:nvPr/>
        </p:nvSpPr>
        <p:spPr bwMode="auto">
          <a:xfrm>
            <a:off x="395288" y="441325"/>
            <a:ext cx="84978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Równania stanu w postaci macierzowej:</a:t>
            </a:r>
          </a:p>
        </p:txBody>
      </p:sp>
      <p:sp>
        <p:nvSpPr>
          <p:cNvPr id="10245" name="pole tekstowe 3"/>
          <p:cNvSpPr txBox="1">
            <a:spLocks noChangeArrowheads="1"/>
          </p:cNvSpPr>
          <p:nvPr/>
        </p:nvSpPr>
        <p:spPr bwMode="auto">
          <a:xfrm>
            <a:off x="323850" y="3968750"/>
            <a:ext cx="84963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Równanie wyjścia:</a:t>
            </a:r>
          </a:p>
        </p:txBody>
      </p:sp>
      <p:graphicFrame>
        <p:nvGraphicFramePr>
          <p:cNvPr id="10242" name="Object 3"/>
          <p:cNvGraphicFramePr>
            <a:graphicFrameLocks noChangeAspect="1"/>
          </p:cNvGraphicFramePr>
          <p:nvPr/>
        </p:nvGraphicFramePr>
        <p:xfrm>
          <a:off x="1547813" y="4508500"/>
          <a:ext cx="727075" cy="411163"/>
        </p:xfrm>
        <a:graphic>
          <a:graphicData uri="http://schemas.openxmlformats.org/presentationml/2006/ole">
            <p:oleObj spid="_x0000_s10243" name="Równanie" r:id="rId4" imgW="406224" imgH="228501" progId="Equation.3">
              <p:embed/>
            </p:oleObj>
          </a:graphicData>
        </a:graphic>
      </p:graphicFrame>
      <p:sp>
        <p:nvSpPr>
          <p:cNvPr id="10246" name="pole tekstowe 5"/>
          <p:cNvSpPr txBox="1">
            <a:spLocks noChangeArrowheads="1"/>
          </p:cNvSpPr>
          <p:nvPr/>
        </p:nvSpPr>
        <p:spPr bwMode="auto">
          <a:xfrm>
            <a:off x="323850" y="5111750"/>
            <a:ext cx="84963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Równania wyjścia w postaci macierzowej:</a:t>
            </a:r>
          </a:p>
        </p:txBody>
      </p:sp>
      <p:pic>
        <p:nvPicPr>
          <p:cNvPr id="1024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11300" y="5589588"/>
            <a:ext cx="25908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pole tekstowe 1"/>
          <p:cNvSpPr txBox="1">
            <a:spLocks noChangeArrowheads="1"/>
          </p:cNvSpPr>
          <p:nvPr/>
        </p:nvSpPr>
        <p:spPr bwMode="auto">
          <a:xfrm>
            <a:off x="323850" y="441325"/>
            <a:ext cx="84963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>
                <a:solidFill>
                  <a:srgbClr val="003366"/>
                </a:solidFill>
              </a:rPr>
              <a:t>Przykład </a:t>
            </a:r>
            <a:r>
              <a:rPr lang="pl-PL" dirty="0" smtClean="0">
                <a:solidFill>
                  <a:srgbClr val="003366"/>
                </a:solidFill>
              </a:rPr>
              <a:t>2 </a:t>
            </a:r>
            <a:r>
              <a:rPr lang="pl-PL" dirty="0">
                <a:solidFill>
                  <a:srgbClr val="003366"/>
                </a:solidFill>
              </a:rPr>
              <a:t>– model silnika PS z obciążeniem inercyjnym przez sztywny wał</a:t>
            </a:r>
          </a:p>
        </p:txBody>
      </p:sp>
      <p:pic>
        <p:nvPicPr>
          <p:cNvPr id="6349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7788" y="873125"/>
            <a:ext cx="79057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2" name="pole tekstowe 3"/>
          <p:cNvSpPr txBox="1">
            <a:spLocks noChangeArrowheads="1"/>
          </p:cNvSpPr>
          <p:nvPr/>
        </p:nvSpPr>
        <p:spPr bwMode="auto">
          <a:xfrm>
            <a:off x="323850" y="1341438"/>
            <a:ext cx="84963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Teraz</a:t>
            </a:r>
          </a:p>
        </p:txBody>
      </p:sp>
      <p:pic>
        <p:nvPicPr>
          <p:cNvPr id="6349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68425" y="1700213"/>
            <a:ext cx="13430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3825" y="1952625"/>
            <a:ext cx="134302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738" y="2312988"/>
            <a:ext cx="13811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8775" y="2708275"/>
            <a:ext cx="49625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7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9563" y="3249613"/>
            <a:ext cx="41910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trzałka w prawo 9"/>
          <p:cNvSpPr/>
          <p:nvPr/>
        </p:nvSpPr>
        <p:spPr>
          <a:xfrm rot="1355621">
            <a:off x="4727575" y="3292475"/>
            <a:ext cx="719138" cy="5762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pic>
        <p:nvPicPr>
          <p:cNvPr id="63499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51500" y="3429000"/>
            <a:ext cx="17240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500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99979" y="4195773"/>
            <a:ext cx="5265737" cy="224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501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651500" y="3897313"/>
            <a:ext cx="24003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502" name="pole tekstowe 13"/>
          <p:cNvSpPr txBox="1">
            <a:spLocks noChangeArrowheads="1"/>
          </p:cNvSpPr>
          <p:nvPr/>
        </p:nvSpPr>
        <p:spPr bwMode="auto">
          <a:xfrm>
            <a:off x="323850" y="3851275"/>
            <a:ext cx="84963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Schemat blokowy analogowy modelu silnika PS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47925" y="1089025"/>
            <a:ext cx="3124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pole tekstowe 3"/>
          <p:cNvSpPr txBox="1">
            <a:spLocks noChangeArrowheads="1"/>
          </p:cNvSpPr>
          <p:nvPr/>
        </p:nvSpPr>
        <p:spPr bwMode="auto">
          <a:xfrm>
            <a:off x="323850" y="441325"/>
            <a:ext cx="84963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Zmienne modelu:</a:t>
            </a:r>
          </a:p>
        </p:txBody>
      </p:sp>
      <p:sp>
        <p:nvSpPr>
          <p:cNvPr id="11271" name="pole tekstowe 4"/>
          <p:cNvSpPr txBox="1">
            <a:spLocks noChangeArrowheads="1"/>
          </p:cNvSpPr>
          <p:nvPr/>
        </p:nvSpPr>
        <p:spPr bwMode="auto">
          <a:xfrm>
            <a:off x="468313" y="765175"/>
            <a:ext cx="31670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- zmienne stanu</a:t>
            </a:r>
          </a:p>
        </p:txBody>
      </p:sp>
      <p:graphicFrame>
        <p:nvGraphicFramePr>
          <p:cNvPr id="11266" name="Object 3"/>
          <p:cNvGraphicFramePr>
            <a:graphicFrameLocks noChangeAspect="1"/>
          </p:cNvGraphicFramePr>
          <p:nvPr/>
        </p:nvGraphicFramePr>
        <p:xfrm>
          <a:off x="4086225" y="1689100"/>
          <a:ext cx="3535363" cy="495300"/>
        </p:xfrm>
        <a:graphic>
          <a:graphicData uri="http://schemas.openxmlformats.org/presentationml/2006/ole">
            <p:oleObj spid="_x0000_s11269" name="Równanie" r:id="rId4" imgW="1981080" imgH="279360" progId="Equation.3">
              <p:embed/>
            </p:oleObj>
          </a:graphicData>
        </a:graphic>
      </p:graphicFrame>
      <p:sp>
        <p:nvSpPr>
          <p:cNvPr id="11272" name="pole tekstowe 6"/>
          <p:cNvSpPr txBox="1">
            <a:spLocks noChangeArrowheads="1"/>
          </p:cNvSpPr>
          <p:nvPr/>
        </p:nvSpPr>
        <p:spPr bwMode="auto">
          <a:xfrm>
            <a:off x="576263" y="2241550"/>
            <a:ext cx="31670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- zmienna wyjścia</a:t>
            </a:r>
          </a:p>
        </p:txBody>
      </p:sp>
      <p:graphicFrame>
        <p:nvGraphicFramePr>
          <p:cNvPr id="11267" name="Object 4"/>
          <p:cNvGraphicFramePr>
            <a:graphicFrameLocks noChangeAspect="1"/>
          </p:cNvGraphicFramePr>
          <p:nvPr/>
        </p:nvGraphicFramePr>
        <p:xfrm>
          <a:off x="3138488" y="2633663"/>
          <a:ext cx="1452562" cy="387350"/>
        </p:xfrm>
        <a:graphic>
          <a:graphicData uri="http://schemas.openxmlformats.org/presentationml/2006/ole">
            <p:oleObj spid="_x0000_s11270" name="Równanie" r:id="rId5" imgW="812447" imgH="215806" progId="Equation.3">
              <p:embed/>
            </p:oleObj>
          </a:graphicData>
        </a:graphic>
      </p:graphicFrame>
      <p:pic>
        <p:nvPicPr>
          <p:cNvPr id="1127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750" y="3573463"/>
            <a:ext cx="3638550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4" name="pole tekstowe 9"/>
          <p:cNvSpPr txBox="1">
            <a:spLocks noChangeArrowheads="1"/>
          </p:cNvSpPr>
          <p:nvPr/>
        </p:nvSpPr>
        <p:spPr bwMode="auto">
          <a:xfrm>
            <a:off x="250825" y="3105150"/>
            <a:ext cx="84978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Równania stanu w postaci macierzowej:</a:t>
            </a:r>
          </a:p>
        </p:txBody>
      </p:sp>
      <p:sp>
        <p:nvSpPr>
          <p:cNvPr id="11275" name="pole tekstowe 10"/>
          <p:cNvSpPr txBox="1">
            <a:spLocks noChangeArrowheads="1"/>
          </p:cNvSpPr>
          <p:nvPr/>
        </p:nvSpPr>
        <p:spPr bwMode="auto">
          <a:xfrm>
            <a:off x="5472113" y="3716338"/>
            <a:ext cx="24844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Równanie wyjścia:</a:t>
            </a:r>
          </a:p>
        </p:txBody>
      </p:sp>
      <p:sp>
        <p:nvSpPr>
          <p:cNvPr id="11276" name="pole tekstowe 12"/>
          <p:cNvSpPr txBox="1">
            <a:spLocks noChangeArrowheads="1"/>
          </p:cNvSpPr>
          <p:nvPr/>
        </p:nvSpPr>
        <p:spPr bwMode="auto">
          <a:xfrm>
            <a:off x="4140200" y="4760913"/>
            <a:ext cx="47529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Równania wyjścia w postaci macierzowej:</a:t>
            </a:r>
          </a:p>
        </p:txBody>
      </p:sp>
      <p:graphicFrame>
        <p:nvGraphicFramePr>
          <p:cNvPr id="11268" name="Object 7"/>
          <p:cNvGraphicFramePr>
            <a:graphicFrameLocks noChangeAspect="1"/>
          </p:cNvGraphicFramePr>
          <p:nvPr/>
        </p:nvGraphicFramePr>
        <p:xfrm>
          <a:off x="5870575" y="4221163"/>
          <a:ext cx="727075" cy="387350"/>
        </p:xfrm>
        <a:graphic>
          <a:graphicData uri="http://schemas.openxmlformats.org/presentationml/2006/ole">
            <p:oleObj spid="_x0000_s11271" name="Równanie" r:id="rId7" imgW="406048" imgH="215713" progId="Equation.3">
              <p:embed/>
            </p:oleObj>
          </a:graphicData>
        </a:graphic>
      </p:graphicFrame>
      <p:pic>
        <p:nvPicPr>
          <p:cNvPr id="11277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24525" y="5229225"/>
            <a:ext cx="145732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pole tekstowe 1"/>
          <p:cNvSpPr txBox="1">
            <a:spLocks noChangeArrowheads="1"/>
          </p:cNvSpPr>
          <p:nvPr/>
        </p:nvSpPr>
        <p:spPr bwMode="auto">
          <a:xfrm>
            <a:off x="323850" y="441325"/>
            <a:ext cx="84963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Transmitancja:</a:t>
            </a:r>
          </a:p>
        </p:txBody>
      </p:sp>
      <p:grpSp>
        <p:nvGrpSpPr>
          <p:cNvPr id="12297" name="Grupa 27"/>
          <p:cNvGrpSpPr>
            <a:grpSpLocks/>
          </p:cNvGrpSpPr>
          <p:nvPr/>
        </p:nvGrpSpPr>
        <p:grpSpPr bwMode="auto">
          <a:xfrm>
            <a:off x="539750" y="981075"/>
            <a:ext cx="6149975" cy="2627313"/>
            <a:chOff x="539552" y="980728"/>
            <a:chExt cx="6149794" cy="2628292"/>
          </a:xfrm>
        </p:grpSpPr>
        <p:pic>
          <p:nvPicPr>
            <p:cNvPr id="12313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39552" y="980728"/>
              <a:ext cx="6149794" cy="2628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Prostokąt 3"/>
            <p:cNvSpPr/>
            <p:nvPr/>
          </p:nvSpPr>
          <p:spPr>
            <a:xfrm>
              <a:off x="1692043" y="2205147"/>
              <a:ext cx="935010" cy="5764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Prostokąt 4"/>
            <p:cNvSpPr/>
            <p:nvPr/>
          </p:nvSpPr>
          <p:spPr>
            <a:xfrm>
              <a:off x="4355790" y="2205147"/>
              <a:ext cx="971521" cy="6114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Prostokąt 5"/>
            <p:cNvSpPr/>
            <p:nvPr/>
          </p:nvSpPr>
          <p:spPr>
            <a:xfrm>
              <a:off x="6011504" y="2240085"/>
              <a:ext cx="360351" cy="5764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2293" name="Object 2"/>
            <p:cNvGraphicFramePr>
              <a:graphicFrameLocks noChangeAspect="1"/>
            </p:cNvGraphicFramePr>
            <p:nvPr/>
          </p:nvGraphicFramePr>
          <p:xfrm>
            <a:off x="2015716" y="2219854"/>
            <a:ext cx="324036" cy="561074"/>
          </p:xfrm>
          <a:graphic>
            <a:graphicData uri="http://schemas.openxmlformats.org/presentationml/2006/ole">
              <p:oleObj spid="_x0000_s12296" name="Równanie" r:id="rId4" imgW="228501" imgH="393529" progId="Equation.3">
                <p:embed/>
              </p:oleObj>
            </a:graphicData>
          </a:graphic>
        </p:graphicFrame>
        <p:graphicFrame>
          <p:nvGraphicFramePr>
            <p:cNvPr id="12294" name="Object 3"/>
            <p:cNvGraphicFramePr>
              <a:graphicFrameLocks noChangeAspect="1"/>
            </p:cNvGraphicFramePr>
            <p:nvPr/>
          </p:nvGraphicFramePr>
          <p:xfrm>
            <a:off x="4687888" y="2241550"/>
            <a:ext cx="306387" cy="561975"/>
          </p:xfrm>
          <a:graphic>
            <a:graphicData uri="http://schemas.openxmlformats.org/presentationml/2006/ole">
              <p:oleObj spid="_x0000_s12297" name="Równanie" r:id="rId5" imgW="215713" imgH="393359" progId="Equation.3">
                <p:embed/>
              </p:oleObj>
            </a:graphicData>
          </a:graphic>
        </p:graphicFrame>
        <p:graphicFrame>
          <p:nvGraphicFramePr>
            <p:cNvPr id="12295" name="Object 4"/>
            <p:cNvGraphicFramePr>
              <a:graphicFrameLocks noChangeAspect="1"/>
            </p:cNvGraphicFramePr>
            <p:nvPr/>
          </p:nvGraphicFramePr>
          <p:xfrm>
            <a:off x="6084168" y="2240868"/>
            <a:ext cx="198438" cy="561975"/>
          </p:xfrm>
          <a:graphic>
            <a:graphicData uri="http://schemas.openxmlformats.org/presentationml/2006/ole">
              <p:oleObj spid="_x0000_s12298" name="Równanie" r:id="rId6" imgW="139639" imgH="393529" progId="Equation.3">
                <p:embed/>
              </p:oleObj>
            </a:graphicData>
          </a:graphic>
        </p:graphicFrame>
      </p:grpSp>
      <p:grpSp>
        <p:nvGrpSpPr>
          <p:cNvPr id="12298" name="Grupa 26"/>
          <p:cNvGrpSpPr>
            <a:grpSpLocks/>
          </p:cNvGrpSpPr>
          <p:nvPr/>
        </p:nvGrpSpPr>
        <p:grpSpPr bwMode="auto">
          <a:xfrm>
            <a:off x="503238" y="3644900"/>
            <a:ext cx="6165850" cy="2628900"/>
            <a:chOff x="503548" y="3645024"/>
            <a:chExt cx="6165068" cy="2628292"/>
          </a:xfrm>
        </p:grpSpPr>
        <p:grpSp>
          <p:nvGrpSpPr>
            <p:cNvPr id="12299" name="Grupa 24"/>
            <p:cNvGrpSpPr>
              <a:grpSpLocks/>
            </p:cNvGrpSpPr>
            <p:nvPr/>
          </p:nvGrpSpPr>
          <p:grpSpPr bwMode="auto">
            <a:xfrm>
              <a:off x="503548" y="3645024"/>
              <a:ext cx="6165068" cy="2628292"/>
              <a:chOff x="503548" y="3645024"/>
              <a:chExt cx="6165068" cy="2628292"/>
            </a:xfrm>
          </p:grpSpPr>
          <p:pic>
            <p:nvPicPr>
              <p:cNvPr id="12301" name="Picture 7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503548" y="3645024"/>
                <a:ext cx="6149794" cy="26282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" name="Prostokąt 10"/>
              <p:cNvSpPr/>
              <p:nvPr/>
            </p:nvSpPr>
            <p:spPr>
              <a:xfrm>
                <a:off x="1655927" y="4473507"/>
                <a:ext cx="1655552" cy="17283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" name="Prostokąt 11"/>
              <p:cNvSpPr/>
              <p:nvPr/>
            </p:nvSpPr>
            <p:spPr>
              <a:xfrm>
                <a:off x="971801" y="5373412"/>
                <a:ext cx="1620632" cy="61263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" name="Prostokąt 12"/>
              <p:cNvSpPr/>
              <p:nvPr/>
            </p:nvSpPr>
            <p:spPr>
              <a:xfrm>
                <a:off x="3708303" y="4076724"/>
                <a:ext cx="1619045" cy="169188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" name="Prostokąt 13"/>
              <p:cNvSpPr/>
              <p:nvPr/>
            </p:nvSpPr>
            <p:spPr>
              <a:xfrm>
                <a:off x="3563860" y="4868704"/>
                <a:ext cx="792062" cy="61263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Prostokąt 14"/>
              <p:cNvSpPr/>
              <p:nvPr/>
            </p:nvSpPr>
            <p:spPr>
              <a:xfrm>
                <a:off x="5067031" y="4221154"/>
                <a:ext cx="441269" cy="33171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" name="Prostokąt 15"/>
              <p:cNvSpPr/>
              <p:nvPr/>
            </p:nvSpPr>
            <p:spPr>
              <a:xfrm>
                <a:off x="1655927" y="4760779"/>
                <a:ext cx="1655552" cy="79197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Prostokąt 16"/>
              <p:cNvSpPr/>
              <p:nvPr/>
            </p:nvSpPr>
            <p:spPr>
              <a:xfrm>
                <a:off x="3347987" y="5228983"/>
                <a:ext cx="439681" cy="33329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" name="Prostokąt 17"/>
              <p:cNvSpPr/>
              <p:nvPr/>
            </p:nvSpPr>
            <p:spPr>
              <a:xfrm>
                <a:off x="3563860" y="4760779"/>
                <a:ext cx="1763488" cy="79197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" name="Prostokąt 18"/>
              <p:cNvSpPr/>
              <p:nvPr/>
            </p:nvSpPr>
            <p:spPr>
              <a:xfrm>
                <a:off x="5616236" y="4508424"/>
                <a:ext cx="439682" cy="33329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Prostokąt 19"/>
              <p:cNvSpPr/>
              <p:nvPr/>
            </p:nvSpPr>
            <p:spPr>
              <a:xfrm>
                <a:off x="6228934" y="4536993"/>
                <a:ext cx="439682" cy="3317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graphicFrame>
            <p:nvGraphicFramePr>
              <p:cNvPr id="12290" name="Object 5"/>
              <p:cNvGraphicFramePr>
                <a:graphicFrameLocks noChangeAspect="1"/>
              </p:cNvGraphicFramePr>
              <p:nvPr/>
            </p:nvGraphicFramePr>
            <p:xfrm>
              <a:off x="2098675" y="4868863"/>
              <a:ext cx="663575" cy="561975"/>
            </p:xfrm>
            <a:graphic>
              <a:graphicData uri="http://schemas.openxmlformats.org/presentationml/2006/ole">
                <p:oleObj spid="_x0000_s12299" name="Równanie" r:id="rId7" imgW="469696" imgH="393529" progId="Equation.3">
                  <p:embed/>
                </p:oleObj>
              </a:graphicData>
            </a:graphic>
          </p:graphicFrame>
          <p:graphicFrame>
            <p:nvGraphicFramePr>
              <p:cNvPr id="12291" name="Object 6"/>
              <p:cNvGraphicFramePr>
                <a:graphicFrameLocks noChangeAspect="1"/>
              </p:cNvGraphicFramePr>
              <p:nvPr/>
            </p:nvGraphicFramePr>
            <p:xfrm>
              <a:off x="4103688" y="4841875"/>
              <a:ext cx="663575" cy="615950"/>
            </p:xfrm>
            <a:graphic>
              <a:graphicData uri="http://schemas.openxmlformats.org/presentationml/2006/ole">
                <p:oleObj spid="_x0000_s12300" name="Równanie" r:id="rId8" imgW="469696" imgH="431613" progId="Equation.3">
                  <p:embed/>
                </p:oleObj>
              </a:graphicData>
            </a:graphic>
          </p:graphicFrame>
          <p:sp>
            <p:nvSpPr>
              <p:cNvPr id="24" name="Prostokąt 23"/>
              <p:cNvSpPr/>
              <p:nvPr/>
            </p:nvSpPr>
            <p:spPr>
              <a:xfrm>
                <a:off x="6011474" y="4905207"/>
                <a:ext cx="360316" cy="57613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graphicFrame>
            <p:nvGraphicFramePr>
              <p:cNvPr id="12292" name="Object 7"/>
              <p:cNvGraphicFramePr>
                <a:graphicFrameLocks noChangeAspect="1"/>
              </p:cNvGraphicFramePr>
              <p:nvPr/>
            </p:nvGraphicFramePr>
            <p:xfrm>
              <a:off x="6101755" y="4919253"/>
              <a:ext cx="198437" cy="561975"/>
            </p:xfrm>
            <a:graphic>
              <a:graphicData uri="http://schemas.openxmlformats.org/presentationml/2006/ole">
                <p:oleObj spid="_x0000_s12301" name="Równanie" r:id="rId9" imgW="139639" imgH="393529" progId="Equation.3">
                  <p:embed/>
                </p:oleObj>
              </a:graphicData>
            </a:graphic>
          </p:graphicFrame>
        </p:grpSp>
        <p:sp>
          <p:nvSpPr>
            <p:cNvPr id="26" name="Prostokąt 25"/>
            <p:cNvSpPr/>
            <p:nvPr/>
          </p:nvSpPr>
          <p:spPr>
            <a:xfrm>
              <a:off x="5579729" y="4760779"/>
              <a:ext cx="360316" cy="3332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9" name="Grupa 33"/>
          <p:cNvGrpSpPr>
            <a:grpSpLocks/>
          </p:cNvGrpSpPr>
          <p:nvPr/>
        </p:nvGrpSpPr>
        <p:grpSpPr bwMode="auto">
          <a:xfrm>
            <a:off x="539750" y="620713"/>
            <a:ext cx="6164263" cy="2628900"/>
            <a:chOff x="539552" y="620688"/>
            <a:chExt cx="6165068" cy="2628292"/>
          </a:xfrm>
        </p:grpSpPr>
        <p:grpSp>
          <p:nvGrpSpPr>
            <p:cNvPr id="13333" name="Grupa 17"/>
            <p:cNvGrpSpPr>
              <a:grpSpLocks/>
            </p:cNvGrpSpPr>
            <p:nvPr/>
          </p:nvGrpSpPr>
          <p:grpSpPr bwMode="auto">
            <a:xfrm>
              <a:off x="539552" y="620688"/>
              <a:ext cx="6165068" cy="2628292"/>
              <a:chOff x="539552" y="620688"/>
              <a:chExt cx="6165068" cy="2628292"/>
            </a:xfrm>
          </p:grpSpPr>
          <p:pic>
            <p:nvPicPr>
              <p:cNvPr id="13335" name="Picture 7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539552" y="620688"/>
                <a:ext cx="6149794" cy="26282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" name="Prostokąt 3"/>
              <p:cNvSpPr/>
              <p:nvPr/>
            </p:nvSpPr>
            <p:spPr>
              <a:xfrm>
                <a:off x="1692228" y="1449171"/>
                <a:ext cx="1655979" cy="172838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l-PL"/>
              </a:p>
            </p:txBody>
          </p:sp>
          <p:sp>
            <p:nvSpPr>
              <p:cNvPr id="5" name="Prostokąt 4"/>
              <p:cNvSpPr/>
              <p:nvPr/>
            </p:nvSpPr>
            <p:spPr>
              <a:xfrm>
                <a:off x="1007926" y="2349075"/>
                <a:ext cx="1619461" cy="61263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l-PL"/>
              </a:p>
            </p:txBody>
          </p:sp>
          <p:sp>
            <p:nvSpPr>
              <p:cNvPr id="6" name="Prostokąt 5"/>
              <p:cNvSpPr/>
              <p:nvPr/>
            </p:nvSpPr>
            <p:spPr>
              <a:xfrm>
                <a:off x="3743545" y="1052388"/>
                <a:ext cx="1621050" cy="169188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l-PL"/>
              </a:p>
            </p:txBody>
          </p:sp>
          <p:sp>
            <p:nvSpPr>
              <p:cNvPr id="7" name="Prostokąt 6"/>
              <p:cNvSpPr/>
              <p:nvPr/>
            </p:nvSpPr>
            <p:spPr>
              <a:xfrm>
                <a:off x="3600652" y="1844367"/>
                <a:ext cx="790678" cy="61263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l-PL"/>
              </a:p>
            </p:txBody>
          </p:sp>
          <p:sp>
            <p:nvSpPr>
              <p:cNvPr id="8" name="Prostokąt 7"/>
              <p:cNvSpPr/>
              <p:nvPr/>
            </p:nvSpPr>
            <p:spPr>
              <a:xfrm>
                <a:off x="5104211" y="1196817"/>
                <a:ext cx="439794" cy="3317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l-PL"/>
              </a:p>
            </p:txBody>
          </p:sp>
          <p:sp>
            <p:nvSpPr>
              <p:cNvPr id="9" name="Prostokąt 8"/>
              <p:cNvSpPr/>
              <p:nvPr/>
            </p:nvSpPr>
            <p:spPr>
              <a:xfrm>
                <a:off x="1692228" y="1736442"/>
                <a:ext cx="3672368" cy="79198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l-PL"/>
              </a:p>
            </p:txBody>
          </p:sp>
          <p:sp>
            <p:nvSpPr>
              <p:cNvPr id="10" name="Prostokąt 9"/>
              <p:cNvSpPr/>
              <p:nvPr/>
            </p:nvSpPr>
            <p:spPr>
              <a:xfrm>
                <a:off x="3383136" y="2168142"/>
                <a:ext cx="441383" cy="33329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l-PL"/>
              </a:p>
            </p:txBody>
          </p:sp>
          <p:sp>
            <p:nvSpPr>
              <p:cNvPr id="12" name="Prostokąt 11"/>
              <p:cNvSpPr/>
              <p:nvPr/>
            </p:nvSpPr>
            <p:spPr>
              <a:xfrm>
                <a:off x="5651970" y="1484088"/>
                <a:ext cx="439795" cy="33329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l-PL"/>
              </a:p>
            </p:txBody>
          </p:sp>
          <p:sp>
            <p:nvSpPr>
              <p:cNvPr id="13" name="Prostokąt 12"/>
              <p:cNvSpPr/>
              <p:nvPr/>
            </p:nvSpPr>
            <p:spPr>
              <a:xfrm>
                <a:off x="6264825" y="1512657"/>
                <a:ext cx="439795" cy="33171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l-PL"/>
              </a:p>
            </p:txBody>
          </p:sp>
          <p:graphicFrame>
            <p:nvGraphicFramePr>
              <p:cNvPr id="13317" name="Object 2"/>
              <p:cNvGraphicFramePr>
                <a:graphicFrameLocks noChangeAspect="1"/>
              </p:cNvGraphicFramePr>
              <p:nvPr/>
            </p:nvGraphicFramePr>
            <p:xfrm>
              <a:off x="2735796" y="1808820"/>
              <a:ext cx="1489075" cy="617537"/>
            </p:xfrm>
            <a:graphic>
              <a:graphicData uri="http://schemas.openxmlformats.org/presentationml/2006/ole">
                <p:oleObj spid="_x0000_s13319" name="Równanie" r:id="rId4" imgW="1054100" imgH="431800" progId="Equation.3">
                  <p:embed/>
                </p:oleObj>
              </a:graphicData>
            </a:graphic>
          </p:graphicFrame>
          <p:sp>
            <p:nvSpPr>
              <p:cNvPr id="16" name="Prostokąt 15"/>
              <p:cNvSpPr/>
              <p:nvPr/>
            </p:nvSpPr>
            <p:spPr>
              <a:xfrm>
                <a:off x="6048896" y="1880871"/>
                <a:ext cx="358822" cy="57612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l-PL"/>
              </a:p>
            </p:txBody>
          </p:sp>
          <p:graphicFrame>
            <p:nvGraphicFramePr>
              <p:cNvPr id="13318" name="Object 4"/>
              <p:cNvGraphicFramePr>
                <a:graphicFrameLocks noChangeAspect="1"/>
              </p:cNvGraphicFramePr>
              <p:nvPr/>
            </p:nvGraphicFramePr>
            <p:xfrm>
              <a:off x="6137759" y="1894917"/>
              <a:ext cx="198437" cy="561975"/>
            </p:xfrm>
            <a:graphic>
              <a:graphicData uri="http://schemas.openxmlformats.org/presentationml/2006/ole">
                <p:oleObj spid="_x0000_s13320" name="Równanie" r:id="rId5" imgW="139639" imgH="393529" progId="Equation.3">
                  <p:embed/>
                </p:oleObj>
              </a:graphicData>
            </a:graphic>
          </p:graphicFrame>
        </p:grpSp>
        <p:sp>
          <p:nvSpPr>
            <p:cNvPr id="33" name="Prostokąt 32"/>
            <p:cNvSpPr/>
            <p:nvPr/>
          </p:nvSpPr>
          <p:spPr>
            <a:xfrm>
              <a:off x="5615453" y="1736442"/>
              <a:ext cx="360409" cy="3332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</p:grpSp>
      <p:grpSp>
        <p:nvGrpSpPr>
          <p:cNvPr id="13320" name="Grupa 35"/>
          <p:cNvGrpSpPr>
            <a:grpSpLocks/>
          </p:cNvGrpSpPr>
          <p:nvPr/>
        </p:nvGrpSpPr>
        <p:grpSpPr bwMode="auto">
          <a:xfrm>
            <a:off x="719138" y="2636838"/>
            <a:ext cx="6165850" cy="2700337"/>
            <a:chOff x="719572" y="3284984"/>
            <a:chExt cx="6165068" cy="2700300"/>
          </a:xfrm>
        </p:grpSpPr>
        <p:pic>
          <p:nvPicPr>
            <p:cNvPr id="13321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19572" y="3356992"/>
              <a:ext cx="6149794" cy="2628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Prostokąt 20"/>
            <p:cNvSpPr/>
            <p:nvPr/>
          </p:nvSpPr>
          <p:spPr>
            <a:xfrm>
              <a:off x="1871951" y="4185084"/>
              <a:ext cx="1655552" cy="17287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sp>
          <p:nvSpPr>
            <p:cNvPr id="22" name="Prostokąt 21"/>
            <p:cNvSpPr/>
            <p:nvPr/>
          </p:nvSpPr>
          <p:spPr>
            <a:xfrm>
              <a:off x="1187825" y="5085184"/>
              <a:ext cx="1620632" cy="6127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sp>
          <p:nvSpPr>
            <p:cNvPr id="23" name="Prostokąt 22"/>
            <p:cNvSpPr/>
            <p:nvPr/>
          </p:nvSpPr>
          <p:spPr>
            <a:xfrm>
              <a:off x="1187825" y="3284984"/>
              <a:ext cx="4644436" cy="21954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sp>
          <p:nvSpPr>
            <p:cNvPr id="24" name="Prostokąt 23"/>
            <p:cNvSpPr/>
            <p:nvPr/>
          </p:nvSpPr>
          <p:spPr>
            <a:xfrm>
              <a:off x="3779884" y="4580366"/>
              <a:ext cx="792062" cy="6127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sp>
          <p:nvSpPr>
            <p:cNvPr id="25" name="Prostokąt 24"/>
            <p:cNvSpPr/>
            <p:nvPr/>
          </p:nvSpPr>
          <p:spPr>
            <a:xfrm>
              <a:off x="5283055" y="3932675"/>
              <a:ext cx="441269" cy="3333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sp>
          <p:nvSpPr>
            <p:cNvPr id="27" name="Prostokąt 26"/>
            <p:cNvSpPr/>
            <p:nvPr/>
          </p:nvSpPr>
          <p:spPr>
            <a:xfrm>
              <a:off x="3564011" y="4905799"/>
              <a:ext cx="439681" cy="3317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sp>
          <p:nvSpPr>
            <p:cNvPr id="28" name="Prostokąt 27"/>
            <p:cNvSpPr/>
            <p:nvPr/>
          </p:nvSpPr>
          <p:spPr>
            <a:xfrm>
              <a:off x="5832260" y="4221596"/>
              <a:ext cx="439682" cy="3317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sp>
          <p:nvSpPr>
            <p:cNvPr id="29" name="Prostokąt 28"/>
            <p:cNvSpPr/>
            <p:nvPr/>
          </p:nvSpPr>
          <p:spPr>
            <a:xfrm>
              <a:off x="6444958" y="4248583"/>
              <a:ext cx="439682" cy="3317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sp>
          <p:nvSpPr>
            <p:cNvPr id="31" name="Prostokąt 30"/>
            <p:cNvSpPr/>
            <p:nvPr/>
          </p:nvSpPr>
          <p:spPr>
            <a:xfrm>
              <a:off x="6227498" y="4616878"/>
              <a:ext cx="360316" cy="5762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graphicFrame>
          <p:nvGraphicFramePr>
            <p:cNvPr id="13315" name="Object 6"/>
            <p:cNvGraphicFramePr>
              <a:graphicFrameLocks noChangeAspect="1"/>
            </p:cNvGraphicFramePr>
            <p:nvPr/>
          </p:nvGraphicFramePr>
          <p:xfrm>
            <a:off x="6317779" y="4631221"/>
            <a:ext cx="198437" cy="561975"/>
          </p:xfrm>
          <a:graphic>
            <a:graphicData uri="http://schemas.openxmlformats.org/presentationml/2006/ole">
              <p:oleObj spid="_x0000_s13321" name="Równanie" r:id="rId6" imgW="139639" imgH="393529" progId="Equation.3">
                <p:embed/>
              </p:oleObj>
            </a:graphicData>
          </a:graphic>
        </p:graphicFrame>
        <p:sp>
          <p:nvSpPr>
            <p:cNvPr id="35" name="Prostokąt 34"/>
            <p:cNvSpPr/>
            <p:nvPr/>
          </p:nvSpPr>
          <p:spPr>
            <a:xfrm>
              <a:off x="5832260" y="4508929"/>
              <a:ext cx="360317" cy="3333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sp>
          <p:nvSpPr>
            <p:cNvPr id="26" name="Prostokąt 25"/>
            <p:cNvSpPr/>
            <p:nvPr/>
          </p:nvSpPr>
          <p:spPr>
            <a:xfrm>
              <a:off x="1187825" y="4472418"/>
              <a:ext cx="4680944" cy="7921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l-PL"/>
            </a:p>
          </p:txBody>
        </p:sp>
        <p:graphicFrame>
          <p:nvGraphicFramePr>
            <p:cNvPr id="13316" name="Object 5"/>
            <p:cNvGraphicFramePr>
              <a:graphicFrameLocks noChangeAspect="1"/>
            </p:cNvGraphicFramePr>
            <p:nvPr/>
          </p:nvGraphicFramePr>
          <p:xfrm>
            <a:off x="2555776" y="4545124"/>
            <a:ext cx="2117725" cy="617537"/>
          </p:xfrm>
          <a:graphic>
            <a:graphicData uri="http://schemas.openxmlformats.org/presentationml/2006/ole">
              <p:oleObj spid="_x0000_s13322" name="Równanie" r:id="rId7" imgW="1497950" imgH="431613" progId="Equation.3">
                <p:embed/>
              </p:oleObj>
            </a:graphicData>
          </a:graphic>
        </p:graphicFrame>
      </p:grpSp>
      <p:graphicFrame>
        <p:nvGraphicFramePr>
          <p:cNvPr id="13314" name="Object 7"/>
          <p:cNvGraphicFramePr>
            <a:graphicFrameLocks noChangeAspect="1"/>
          </p:cNvGraphicFramePr>
          <p:nvPr/>
        </p:nvGraphicFramePr>
        <p:xfrm>
          <a:off x="719138" y="5373688"/>
          <a:ext cx="6245225" cy="617537"/>
        </p:xfrm>
        <a:graphic>
          <a:graphicData uri="http://schemas.openxmlformats.org/presentationml/2006/ole">
            <p:oleObj spid="_x0000_s13323" name="Równanie" r:id="rId8" imgW="4419600" imgH="431800" progId="Equation.3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2"/>
          <p:cNvSpPr txBox="1">
            <a:spLocks noChangeArrowheads="1"/>
          </p:cNvSpPr>
          <p:nvPr/>
        </p:nvSpPr>
        <p:spPr bwMode="auto">
          <a:xfrm>
            <a:off x="575556" y="476672"/>
            <a:ext cx="319184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 algn="ctr"/>
            <a:r>
              <a:rPr lang="pl-PL" b="1" dirty="0">
                <a:solidFill>
                  <a:srgbClr val="003366"/>
                </a:solidFill>
              </a:rPr>
              <a:t>Modele liniowe </a:t>
            </a:r>
            <a:r>
              <a:rPr lang="pl-PL" b="1" dirty="0" smtClean="0">
                <a:solidFill>
                  <a:srgbClr val="003366"/>
                </a:solidFill>
              </a:rPr>
              <a:t>–</a:t>
            </a:r>
          </a:p>
          <a:p>
            <a:pPr marL="174625" indent="-174625" algn="ctr"/>
            <a:r>
              <a:rPr lang="pl-PL" b="1" dirty="0" smtClean="0">
                <a:solidFill>
                  <a:srgbClr val="003366"/>
                </a:solidFill>
              </a:rPr>
              <a:t>wejście - wyjście</a:t>
            </a:r>
            <a:endParaRPr lang="pl-PL" b="1" dirty="0">
              <a:solidFill>
                <a:srgbClr val="003366"/>
              </a:solidFill>
            </a:endParaRPr>
          </a:p>
        </p:txBody>
      </p:sp>
      <p:sp>
        <p:nvSpPr>
          <p:cNvPr id="3" name="pole tekstowe 2"/>
          <p:cNvSpPr txBox="1">
            <a:spLocks noChangeArrowheads="1"/>
          </p:cNvSpPr>
          <p:nvPr/>
        </p:nvSpPr>
        <p:spPr bwMode="auto">
          <a:xfrm>
            <a:off x="5112060" y="476672"/>
            <a:ext cx="319184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 algn="ctr"/>
            <a:r>
              <a:rPr lang="pl-PL" b="1" dirty="0">
                <a:solidFill>
                  <a:srgbClr val="003366"/>
                </a:solidFill>
              </a:rPr>
              <a:t>Modele liniowe </a:t>
            </a:r>
            <a:r>
              <a:rPr lang="pl-PL" b="1" dirty="0" smtClean="0">
                <a:solidFill>
                  <a:srgbClr val="003366"/>
                </a:solidFill>
              </a:rPr>
              <a:t>–</a:t>
            </a:r>
          </a:p>
          <a:p>
            <a:pPr marL="174625" indent="-174625" algn="ctr"/>
            <a:r>
              <a:rPr lang="pl-PL" b="1" dirty="0" smtClean="0">
                <a:solidFill>
                  <a:srgbClr val="003366"/>
                </a:solidFill>
              </a:rPr>
              <a:t>w przestrzeni stanu</a:t>
            </a:r>
            <a:endParaRPr lang="pl-PL" b="1" dirty="0">
              <a:solidFill>
                <a:srgbClr val="003366"/>
              </a:solidFill>
            </a:endParaRPr>
          </a:p>
        </p:txBody>
      </p:sp>
      <p:sp>
        <p:nvSpPr>
          <p:cNvPr id="4" name="pole tekstowe 4"/>
          <p:cNvSpPr txBox="1">
            <a:spLocks noChangeArrowheads="1"/>
          </p:cNvSpPr>
          <p:nvPr/>
        </p:nvSpPr>
        <p:spPr bwMode="auto">
          <a:xfrm>
            <a:off x="251520" y="1232756"/>
            <a:ext cx="38884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Zmienne wejścia i zmienne wyjścia</a:t>
            </a:r>
          </a:p>
          <a:p>
            <a:pPr marL="174625" indent="-174625" algn="ctr"/>
            <a:r>
              <a:rPr lang="pl-PL" dirty="0" smtClean="0">
                <a:solidFill>
                  <a:srgbClr val="003366"/>
                </a:solidFill>
              </a:rPr>
              <a:t>określone jednoznacznie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5" name="pole tekstowe 4"/>
          <p:cNvSpPr txBox="1">
            <a:spLocks noChangeArrowheads="1"/>
          </p:cNvSpPr>
          <p:nvPr/>
        </p:nvSpPr>
        <p:spPr bwMode="auto">
          <a:xfrm>
            <a:off x="4680012" y="1268760"/>
            <a:ext cx="38884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/>
            <a:r>
              <a:rPr lang="pl-PL" dirty="0" smtClean="0">
                <a:solidFill>
                  <a:srgbClr val="003366"/>
                </a:solidFill>
              </a:rPr>
              <a:t>Zmienne wejścia i zmienne wyjścia</a:t>
            </a:r>
          </a:p>
          <a:p>
            <a:pPr marL="174625" indent="-174625" algn="ctr"/>
            <a:r>
              <a:rPr lang="pl-PL" dirty="0" smtClean="0">
                <a:solidFill>
                  <a:srgbClr val="003366"/>
                </a:solidFill>
              </a:rPr>
              <a:t>określone jednoznacznie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6" name="pole tekstowe 5"/>
          <p:cNvSpPr txBox="1">
            <a:spLocks noChangeArrowheads="1"/>
          </p:cNvSpPr>
          <p:nvPr/>
        </p:nvSpPr>
        <p:spPr bwMode="auto">
          <a:xfrm>
            <a:off x="4968044" y="2204864"/>
            <a:ext cx="327636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 algn="ctr"/>
            <a:r>
              <a:rPr lang="pl-PL" dirty="0" smtClean="0">
                <a:solidFill>
                  <a:srgbClr val="003366"/>
                </a:solidFill>
              </a:rPr>
              <a:t>Zmienne stanu określone jednoznacznie jedynie co do liczby</a:t>
            </a:r>
            <a:endParaRPr lang="pl-PL" dirty="0">
              <a:solidFill>
                <a:srgbClr val="003366"/>
              </a:solidFill>
            </a:endParaRPr>
          </a:p>
        </p:txBody>
      </p:sp>
      <p:sp>
        <p:nvSpPr>
          <p:cNvPr id="7" name="Strzałka w dół 6"/>
          <p:cNvSpPr/>
          <p:nvPr/>
        </p:nvSpPr>
        <p:spPr>
          <a:xfrm>
            <a:off x="1223628" y="3284984"/>
            <a:ext cx="1584176" cy="9001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 w dół 7"/>
          <p:cNvSpPr/>
          <p:nvPr/>
        </p:nvSpPr>
        <p:spPr>
          <a:xfrm>
            <a:off x="5868144" y="3284984"/>
            <a:ext cx="1584176" cy="9001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2"/>
          <p:cNvSpPr txBox="1">
            <a:spLocks noChangeArrowheads="1"/>
          </p:cNvSpPr>
          <p:nvPr/>
        </p:nvSpPr>
        <p:spPr bwMode="auto">
          <a:xfrm>
            <a:off x="395536" y="4437112"/>
            <a:ext cx="319184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 algn="ctr"/>
            <a:r>
              <a:rPr lang="pl-PL" b="1" dirty="0" smtClean="0">
                <a:solidFill>
                  <a:srgbClr val="003366"/>
                </a:solidFill>
              </a:rPr>
              <a:t>Model liniowy –</a:t>
            </a:r>
          </a:p>
          <a:p>
            <a:pPr marL="174625" indent="-174625" algn="ctr"/>
            <a:r>
              <a:rPr lang="pl-PL" b="1" dirty="0" smtClean="0">
                <a:solidFill>
                  <a:srgbClr val="003366"/>
                </a:solidFill>
              </a:rPr>
              <a:t>wejście – wyjście</a:t>
            </a:r>
          </a:p>
          <a:p>
            <a:pPr marL="174625" indent="-174625" algn="ctr"/>
            <a:endParaRPr lang="pl-PL" b="1" dirty="0" smtClean="0">
              <a:solidFill>
                <a:srgbClr val="003366"/>
              </a:solidFill>
            </a:endParaRPr>
          </a:p>
          <a:p>
            <a:pPr marL="174625" indent="-174625" algn="ctr"/>
            <a:r>
              <a:rPr lang="pl-PL" b="1" dirty="0" smtClean="0">
                <a:solidFill>
                  <a:srgbClr val="FF0000"/>
                </a:solidFill>
              </a:rPr>
              <a:t>Unikatowy</a:t>
            </a:r>
            <a:endParaRPr lang="pl-PL" b="1" dirty="0">
              <a:solidFill>
                <a:srgbClr val="FF0000"/>
              </a:solidFill>
            </a:endParaRPr>
          </a:p>
        </p:txBody>
      </p:sp>
      <p:sp>
        <p:nvSpPr>
          <p:cNvPr id="10" name="pole tekstowe 9"/>
          <p:cNvSpPr txBox="1">
            <a:spLocks noChangeArrowheads="1"/>
          </p:cNvSpPr>
          <p:nvPr/>
        </p:nvSpPr>
        <p:spPr bwMode="auto">
          <a:xfrm>
            <a:off x="5040052" y="4473116"/>
            <a:ext cx="319184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 algn="ctr"/>
            <a:r>
              <a:rPr lang="pl-PL" b="1" dirty="0" smtClean="0">
                <a:solidFill>
                  <a:srgbClr val="003366"/>
                </a:solidFill>
              </a:rPr>
              <a:t>Model liniowy –</a:t>
            </a:r>
          </a:p>
          <a:p>
            <a:pPr marL="174625" indent="-174625" algn="ctr"/>
            <a:r>
              <a:rPr lang="pl-PL" b="1" dirty="0" smtClean="0">
                <a:solidFill>
                  <a:srgbClr val="003366"/>
                </a:solidFill>
              </a:rPr>
              <a:t>w przestrzeni stanu</a:t>
            </a:r>
          </a:p>
          <a:p>
            <a:pPr marL="174625" indent="-174625" algn="ctr"/>
            <a:endParaRPr lang="pl-PL" b="1" dirty="0" smtClean="0">
              <a:solidFill>
                <a:srgbClr val="003366"/>
              </a:solidFill>
            </a:endParaRPr>
          </a:p>
          <a:p>
            <a:pPr marL="174625" indent="-174625" algn="ctr"/>
            <a:r>
              <a:rPr lang="pl-PL" b="1" dirty="0" smtClean="0">
                <a:solidFill>
                  <a:srgbClr val="FF0000"/>
                </a:solidFill>
              </a:rPr>
              <a:t>Uzależniony od wyboru zmiennych stanu</a:t>
            </a:r>
            <a:endParaRPr lang="pl-PL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pole tekstowe 1"/>
          <p:cNvSpPr txBox="1">
            <a:spLocks noChangeArrowheads="1"/>
          </p:cNvSpPr>
          <p:nvPr/>
        </p:nvSpPr>
        <p:spPr bwMode="auto">
          <a:xfrm>
            <a:off x="323850" y="441325"/>
            <a:ext cx="84963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344613" indent="-1344613"/>
            <a:r>
              <a:rPr lang="pl-PL" dirty="0">
                <a:solidFill>
                  <a:srgbClr val="003366"/>
                </a:solidFill>
              </a:rPr>
              <a:t>Przykład </a:t>
            </a:r>
            <a:r>
              <a:rPr lang="pl-PL" dirty="0" smtClean="0">
                <a:solidFill>
                  <a:srgbClr val="003366"/>
                </a:solidFill>
              </a:rPr>
              <a:t>3 </a:t>
            </a:r>
            <a:r>
              <a:rPr lang="pl-PL" dirty="0">
                <a:solidFill>
                  <a:srgbClr val="003366"/>
                </a:solidFill>
              </a:rPr>
              <a:t>– model małego silnika PS z obciążeniem inercyjnym przez sztywny wał</a:t>
            </a: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55988" y="1052513"/>
            <a:ext cx="6858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35263" y="1736725"/>
            <a:ext cx="15525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pole tekstowe 4"/>
          <p:cNvSpPr txBox="1">
            <a:spLocks noChangeArrowheads="1"/>
          </p:cNvSpPr>
          <p:nvPr/>
        </p:nvSpPr>
        <p:spPr bwMode="auto">
          <a:xfrm>
            <a:off x="323850" y="1341438"/>
            <a:ext cx="84963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Model podsystemu elektrycznego</a:t>
            </a:r>
          </a:p>
        </p:txBody>
      </p:sp>
      <p:sp>
        <p:nvSpPr>
          <p:cNvPr id="14343" name="pole tekstowe 7"/>
          <p:cNvSpPr txBox="1">
            <a:spLocks noChangeArrowheads="1"/>
          </p:cNvSpPr>
          <p:nvPr/>
        </p:nvSpPr>
        <p:spPr bwMode="auto">
          <a:xfrm>
            <a:off x="395288" y="2241550"/>
            <a:ext cx="84978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Model podsystemu mechanicznego bez zmian</a:t>
            </a:r>
          </a:p>
        </p:txBody>
      </p:sp>
      <p:pic>
        <p:nvPicPr>
          <p:cNvPr id="1434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8175" y="4257675"/>
            <a:ext cx="14097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5" name="pole tekstowe 10"/>
          <p:cNvSpPr txBox="1">
            <a:spLocks noChangeArrowheads="1"/>
          </p:cNvSpPr>
          <p:nvPr/>
        </p:nvSpPr>
        <p:spPr bwMode="auto">
          <a:xfrm>
            <a:off x="503238" y="3933825"/>
            <a:ext cx="31686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- zmienne stanu</a:t>
            </a:r>
          </a:p>
        </p:txBody>
      </p:sp>
      <p:sp>
        <p:nvSpPr>
          <p:cNvPr id="14346" name="pole tekstowe 12"/>
          <p:cNvSpPr txBox="1">
            <a:spLocks noChangeArrowheads="1"/>
          </p:cNvSpPr>
          <p:nvPr/>
        </p:nvSpPr>
        <p:spPr bwMode="auto">
          <a:xfrm>
            <a:off x="468313" y="4833938"/>
            <a:ext cx="31670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- zmienna wyjścia</a:t>
            </a:r>
          </a:p>
        </p:txBody>
      </p:sp>
      <p:graphicFrame>
        <p:nvGraphicFramePr>
          <p:cNvPr id="14338" name="Object 6"/>
          <p:cNvGraphicFramePr>
            <a:graphicFrameLocks noChangeAspect="1"/>
          </p:cNvGraphicFramePr>
          <p:nvPr/>
        </p:nvGraphicFramePr>
        <p:xfrm>
          <a:off x="1979613" y="5337175"/>
          <a:ext cx="1452562" cy="387350"/>
        </p:xfrm>
        <a:graphic>
          <a:graphicData uri="http://schemas.openxmlformats.org/presentationml/2006/ole">
            <p:oleObj spid="_x0000_s14339" name="Równanie" r:id="rId6" imgW="812447" imgH="215806" progId="Equation.3">
              <p:embed/>
            </p:oleObj>
          </a:graphicData>
        </a:graphic>
      </p:graphicFrame>
      <p:sp>
        <p:nvSpPr>
          <p:cNvPr id="14347" name="pole tekstowe 14"/>
          <p:cNvSpPr txBox="1">
            <a:spLocks noChangeArrowheads="1"/>
          </p:cNvSpPr>
          <p:nvPr/>
        </p:nvSpPr>
        <p:spPr bwMode="auto">
          <a:xfrm>
            <a:off x="358775" y="3465513"/>
            <a:ext cx="84978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Zmienne modelu:</a:t>
            </a:r>
          </a:p>
        </p:txBody>
      </p:sp>
      <p:pic>
        <p:nvPicPr>
          <p:cNvPr id="14348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08288" y="2673350"/>
            <a:ext cx="17240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163" y="836613"/>
            <a:ext cx="5762625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5" name="pole tekstowe 2"/>
          <p:cNvSpPr txBox="1">
            <a:spLocks noChangeArrowheads="1"/>
          </p:cNvSpPr>
          <p:nvPr/>
        </p:nvSpPr>
        <p:spPr bwMode="auto">
          <a:xfrm>
            <a:off x="287338" y="404813"/>
            <a:ext cx="84978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Schemat blokowy analogowy modelu silnika PS</a:t>
            </a:r>
          </a:p>
        </p:txBody>
      </p:sp>
      <p:sp>
        <p:nvSpPr>
          <p:cNvPr id="64516" name="pole tekstowe 5"/>
          <p:cNvSpPr txBox="1">
            <a:spLocks noChangeArrowheads="1"/>
          </p:cNvSpPr>
          <p:nvPr/>
        </p:nvSpPr>
        <p:spPr bwMode="auto">
          <a:xfrm>
            <a:off x="4140200" y="4760913"/>
            <a:ext cx="47529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Równania wyjścia w postaci macierzowej:</a:t>
            </a:r>
          </a:p>
        </p:txBody>
      </p:sp>
      <p:sp>
        <p:nvSpPr>
          <p:cNvPr id="64517" name="pole tekstowe 8"/>
          <p:cNvSpPr txBox="1">
            <a:spLocks noChangeArrowheads="1"/>
          </p:cNvSpPr>
          <p:nvPr/>
        </p:nvSpPr>
        <p:spPr bwMode="auto">
          <a:xfrm>
            <a:off x="250825" y="2960688"/>
            <a:ext cx="84978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Równania stanu w postaci macierzowej:</a:t>
            </a:r>
          </a:p>
        </p:txBody>
      </p:sp>
      <p:pic>
        <p:nvPicPr>
          <p:cNvPr id="6451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43100" y="3357563"/>
            <a:ext cx="406717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5963" y="5192713"/>
            <a:ext cx="12668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pole tekstowe 1"/>
          <p:cNvSpPr txBox="1">
            <a:spLocks noChangeArrowheads="1"/>
          </p:cNvSpPr>
          <p:nvPr/>
        </p:nvSpPr>
        <p:spPr bwMode="auto">
          <a:xfrm>
            <a:off x="287338" y="512763"/>
            <a:ext cx="86169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b="1">
                <a:solidFill>
                  <a:srgbClr val="003366"/>
                </a:solidFill>
              </a:rPr>
              <a:t>Postać kanoniczna obserwowalności</a:t>
            </a:r>
          </a:p>
        </p:txBody>
      </p:sp>
      <p:sp>
        <p:nvSpPr>
          <p:cNvPr id="15364" name="pole tekstowe 2"/>
          <p:cNvSpPr txBox="1">
            <a:spLocks noChangeArrowheads="1"/>
          </p:cNvSpPr>
          <p:nvPr/>
        </p:nvSpPr>
        <p:spPr bwMode="auto">
          <a:xfrm>
            <a:off x="323850" y="1089025"/>
            <a:ext cx="69738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Transmitancja dana w postaci</a:t>
            </a:r>
          </a:p>
        </p:txBody>
      </p:sp>
      <p:pic>
        <p:nvPicPr>
          <p:cNvPr id="1536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1325" y="1527175"/>
            <a:ext cx="519112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pole tekstowe 4"/>
          <p:cNvSpPr txBox="1">
            <a:spLocks noChangeArrowheads="1"/>
          </p:cNvSpPr>
          <p:nvPr/>
        </p:nvSpPr>
        <p:spPr bwMode="auto">
          <a:xfrm>
            <a:off x="396875" y="2549525"/>
            <a:ext cx="69738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- wykonujemy pierwszy krok dzielenia wielomianów licznika i mianownika transmitancji</a:t>
            </a:r>
          </a:p>
        </p:txBody>
      </p:sp>
      <p:pic>
        <p:nvPicPr>
          <p:cNvPr id="1536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36663" y="3462338"/>
            <a:ext cx="60388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8" name="pole tekstowe 6"/>
          <p:cNvSpPr txBox="1">
            <a:spLocks noChangeArrowheads="1"/>
          </p:cNvSpPr>
          <p:nvPr/>
        </p:nvSpPr>
        <p:spPr bwMode="auto">
          <a:xfrm>
            <a:off x="469900" y="4521200"/>
            <a:ext cx="69738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- wprowadzamy zmienną pomocniczą</a:t>
            </a:r>
          </a:p>
        </p:txBody>
      </p:sp>
      <p:graphicFrame>
        <p:nvGraphicFramePr>
          <p:cNvPr id="15362" name="Object 3"/>
          <p:cNvGraphicFramePr>
            <a:graphicFrameLocks noChangeAspect="1"/>
          </p:cNvGraphicFramePr>
          <p:nvPr/>
        </p:nvGraphicFramePr>
        <p:xfrm>
          <a:off x="3240088" y="5049838"/>
          <a:ext cx="1800225" cy="690562"/>
        </p:xfrm>
        <a:graphic>
          <a:graphicData uri="http://schemas.openxmlformats.org/presentationml/2006/ole">
            <p:oleObj spid="_x0000_s15363" name="Równanie" r:id="rId5" imgW="1091726" imgH="418918" progId="Equation.3">
              <p:embed/>
            </p:oleObj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908050"/>
            <a:ext cx="497205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9" name="pole tekstowe 2"/>
          <p:cNvSpPr txBox="1">
            <a:spLocks noChangeArrowheads="1"/>
          </p:cNvSpPr>
          <p:nvPr/>
        </p:nvSpPr>
        <p:spPr bwMode="auto">
          <a:xfrm>
            <a:off x="395288" y="512763"/>
            <a:ext cx="201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otrzymujemy</a:t>
            </a:r>
          </a:p>
        </p:txBody>
      </p:sp>
      <p:sp>
        <p:nvSpPr>
          <p:cNvPr id="65540" name="pole tekstowe 4"/>
          <p:cNvSpPr txBox="1">
            <a:spLocks noChangeArrowheads="1"/>
          </p:cNvSpPr>
          <p:nvPr/>
        </p:nvSpPr>
        <p:spPr bwMode="auto">
          <a:xfrm>
            <a:off x="358775" y="1844675"/>
            <a:ext cx="6975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- definiujemy zmienne stanu w dziedzinie zmiennej s </a:t>
            </a:r>
          </a:p>
        </p:txBody>
      </p:sp>
      <p:pic>
        <p:nvPicPr>
          <p:cNvPr id="6554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8063" y="2276475"/>
            <a:ext cx="147637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8063" y="2708275"/>
            <a:ext cx="43815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8063" y="3151188"/>
            <a:ext cx="7296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4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58888" y="3752850"/>
            <a:ext cx="3810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5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1550" y="4076700"/>
            <a:ext cx="78581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pole tekstowe 1"/>
          <p:cNvSpPr txBox="1">
            <a:spLocks noChangeArrowheads="1"/>
          </p:cNvSpPr>
          <p:nvPr/>
        </p:nvSpPr>
        <p:spPr bwMode="auto">
          <a:xfrm>
            <a:off x="431800" y="441325"/>
            <a:ext cx="83534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- wykonujemy odwrotne przekształcenie Laplace’a dla ostatnich zależności</a:t>
            </a:r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5038" y="908050"/>
            <a:ext cx="134302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1341438"/>
            <a:ext cx="416242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0113" y="1808163"/>
            <a:ext cx="44100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1913" y="2312988"/>
            <a:ext cx="3810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1550" y="2673350"/>
            <a:ext cx="341947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3" name="pole tekstowe 7"/>
          <p:cNvSpPr txBox="1">
            <a:spLocks noChangeArrowheads="1"/>
          </p:cNvSpPr>
          <p:nvPr/>
        </p:nvSpPr>
        <p:spPr bwMode="auto">
          <a:xfrm>
            <a:off x="468313" y="3176588"/>
            <a:ext cx="83518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>
                <a:solidFill>
                  <a:srgbClr val="003366"/>
                </a:solidFill>
              </a:rPr>
              <a:t>- mnożymy przez </a:t>
            </a:r>
            <a:r>
              <a:rPr lang="pl-PL" dirty="0" smtClean="0">
                <a:solidFill>
                  <a:srgbClr val="003366"/>
                </a:solidFill>
              </a:rPr>
              <a:t>s wyrażenie dla x</a:t>
            </a:r>
            <a:r>
              <a:rPr lang="pl-PL" baseline="-25000" dirty="0" smtClean="0">
                <a:solidFill>
                  <a:srgbClr val="003366"/>
                </a:solidFill>
              </a:rPr>
              <a:t>1</a:t>
            </a:r>
            <a:r>
              <a:rPr lang="pl-PL" dirty="0" smtClean="0">
                <a:solidFill>
                  <a:srgbClr val="003366"/>
                </a:solidFill>
              </a:rPr>
              <a:t> w dziedzinie s </a:t>
            </a:r>
            <a:endParaRPr lang="pl-PL" dirty="0">
              <a:solidFill>
                <a:srgbClr val="003366"/>
              </a:solidFill>
            </a:endParaRPr>
          </a:p>
        </p:txBody>
      </p:sp>
      <p:pic>
        <p:nvPicPr>
          <p:cNvPr id="16394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63600" y="3608388"/>
            <a:ext cx="78581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5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42988" y="5768975"/>
            <a:ext cx="2819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386" name="Object 7"/>
          <p:cNvGraphicFramePr>
            <a:graphicFrameLocks noChangeAspect="1"/>
          </p:cNvGraphicFramePr>
          <p:nvPr/>
        </p:nvGraphicFramePr>
        <p:xfrm>
          <a:off x="2916238" y="4797425"/>
          <a:ext cx="2157412" cy="355600"/>
        </p:xfrm>
        <a:graphic>
          <a:graphicData uri="http://schemas.openxmlformats.org/presentationml/2006/ole">
            <p:oleObj spid="_x0000_s16387" name="Równanie" r:id="rId10" imgW="1307532" imgH="215806" progId="Equation.3">
              <p:embed/>
            </p:oleObj>
          </a:graphicData>
        </a:graphic>
      </p:graphicFrame>
      <p:sp>
        <p:nvSpPr>
          <p:cNvPr id="16396" name="pole tekstowe 11"/>
          <p:cNvSpPr txBox="1">
            <a:spLocks noChangeArrowheads="1"/>
          </p:cNvSpPr>
          <p:nvPr/>
        </p:nvSpPr>
        <p:spPr bwMode="auto">
          <a:xfrm>
            <a:off x="576263" y="4292600"/>
            <a:ext cx="83518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- bierzemy pod uwagę </a:t>
            </a:r>
          </a:p>
        </p:txBody>
      </p:sp>
      <p:sp>
        <p:nvSpPr>
          <p:cNvPr id="16397" name="pole tekstowe 12"/>
          <p:cNvSpPr txBox="1">
            <a:spLocks noChangeArrowheads="1"/>
          </p:cNvSpPr>
          <p:nvPr/>
        </p:nvSpPr>
        <p:spPr bwMode="auto">
          <a:xfrm>
            <a:off x="827088" y="5265738"/>
            <a:ext cx="20161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otrzymujemy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pole tekstowe 1"/>
          <p:cNvSpPr txBox="1">
            <a:spLocks noChangeArrowheads="1"/>
          </p:cNvSpPr>
          <p:nvPr/>
        </p:nvSpPr>
        <p:spPr bwMode="auto">
          <a:xfrm>
            <a:off x="323850" y="404813"/>
            <a:ext cx="83883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- równanie stanu w postaci macierzowej</a:t>
            </a:r>
          </a:p>
        </p:txBody>
      </p:sp>
      <p:pic>
        <p:nvPicPr>
          <p:cNvPr id="6656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0" y="944563"/>
            <a:ext cx="6702425" cy="192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4" name="pole tekstowe 3"/>
          <p:cNvSpPr txBox="1">
            <a:spLocks noChangeArrowheads="1"/>
          </p:cNvSpPr>
          <p:nvPr/>
        </p:nvSpPr>
        <p:spPr bwMode="auto">
          <a:xfrm>
            <a:off x="358775" y="3033713"/>
            <a:ext cx="83899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- równanie wyjścia w dziedzinie s </a:t>
            </a:r>
          </a:p>
        </p:txBody>
      </p:sp>
      <p:pic>
        <p:nvPicPr>
          <p:cNvPr id="6656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013" y="3465513"/>
            <a:ext cx="497205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6" name="pole tekstowe 6"/>
          <p:cNvSpPr txBox="1">
            <a:spLocks noChangeArrowheads="1"/>
          </p:cNvSpPr>
          <p:nvPr/>
        </p:nvSpPr>
        <p:spPr bwMode="auto">
          <a:xfrm>
            <a:off x="611188" y="4257675"/>
            <a:ext cx="11525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 stąd</a:t>
            </a:r>
          </a:p>
        </p:txBody>
      </p:sp>
      <p:sp>
        <p:nvSpPr>
          <p:cNvPr id="66567" name="pole tekstowe 7"/>
          <p:cNvSpPr txBox="1">
            <a:spLocks noChangeArrowheads="1"/>
          </p:cNvSpPr>
          <p:nvPr/>
        </p:nvSpPr>
        <p:spPr bwMode="auto">
          <a:xfrm>
            <a:off x="395288" y="4724400"/>
            <a:ext cx="83899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- równanie wyjścia w postaci macierzowej</a:t>
            </a:r>
          </a:p>
        </p:txBody>
      </p:sp>
      <p:pic>
        <p:nvPicPr>
          <p:cNvPr id="6656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350" y="5300663"/>
            <a:ext cx="5314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pole tekstowe 1"/>
          <p:cNvSpPr txBox="1">
            <a:spLocks noChangeArrowheads="1"/>
          </p:cNvSpPr>
          <p:nvPr/>
        </p:nvSpPr>
        <p:spPr bwMode="auto">
          <a:xfrm>
            <a:off x="250825" y="657225"/>
            <a:ext cx="86185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>
                <a:solidFill>
                  <a:srgbClr val="003366"/>
                </a:solidFill>
              </a:rPr>
              <a:t>Schemat </a:t>
            </a:r>
            <a:r>
              <a:rPr lang="pl-PL" dirty="0" smtClean="0">
                <a:solidFill>
                  <a:srgbClr val="003366"/>
                </a:solidFill>
              </a:rPr>
              <a:t>analogowy </a:t>
            </a:r>
            <a:r>
              <a:rPr lang="pl-PL" dirty="0">
                <a:solidFill>
                  <a:srgbClr val="003366"/>
                </a:solidFill>
              </a:rPr>
              <a:t>postaci kanonicznej obserwowalności systemu SISO</a:t>
            </a:r>
          </a:p>
        </p:txBody>
      </p:sp>
      <p:pic>
        <p:nvPicPr>
          <p:cNvPr id="6758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8063" y="1376363"/>
            <a:ext cx="7086600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2"/>
          <p:cNvSpPr txBox="1">
            <a:spLocks noChangeArrowheads="1"/>
          </p:cNvSpPr>
          <p:nvPr/>
        </p:nvSpPr>
        <p:spPr bwMode="auto">
          <a:xfrm>
            <a:off x="300038" y="434975"/>
            <a:ext cx="86169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ctr"/>
            <a:r>
              <a:rPr lang="pl-PL" b="1" dirty="0">
                <a:solidFill>
                  <a:srgbClr val="003366"/>
                </a:solidFill>
              </a:rPr>
              <a:t>Modele liniowe – </a:t>
            </a:r>
            <a:r>
              <a:rPr lang="pl-PL" b="1" dirty="0" smtClean="0">
                <a:solidFill>
                  <a:srgbClr val="003366"/>
                </a:solidFill>
              </a:rPr>
              <a:t>transmitancja z modelu w przestrzeni stanu</a:t>
            </a:r>
            <a:endParaRPr lang="pl-PL" b="1" dirty="0">
              <a:solidFill>
                <a:srgbClr val="003366"/>
              </a:solidFill>
            </a:endParaRPr>
          </a:p>
        </p:txBody>
      </p:sp>
      <p:sp>
        <p:nvSpPr>
          <p:cNvPr id="3" name="pole tekstowe 2"/>
          <p:cNvSpPr txBox="1">
            <a:spLocks noChangeArrowheads="1"/>
          </p:cNvSpPr>
          <p:nvPr/>
        </p:nvSpPr>
        <p:spPr bwMode="auto">
          <a:xfrm>
            <a:off x="293688" y="866775"/>
            <a:ext cx="32083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>
                <a:solidFill>
                  <a:srgbClr val="660033"/>
                </a:solidFill>
              </a:rPr>
              <a:t>Dla układu SISO:</a:t>
            </a:r>
            <a:endParaRPr lang="pl-PL" sz="1200">
              <a:solidFill>
                <a:srgbClr val="660033"/>
              </a:solidFill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433388" y="1293813"/>
          <a:ext cx="3292475" cy="911225"/>
        </p:xfrm>
        <a:graphic>
          <a:graphicData uri="http://schemas.openxmlformats.org/presentationml/2006/ole">
            <p:oleObj spid="_x0000_s245766" name="Równanie" r:id="rId3" imgW="1930400" imgH="533400" progId="Equation.3">
              <p:embed/>
            </p:oleObj>
          </a:graphicData>
        </a:graphic>
      </p:graphicFrame>
      <p:sp>
        <p:nvSpPr>
          <p:cNvPr id="5" name="pole tekstowe 5"/>
          <p:cNvSpPr txBox="1">
            <a:spLocks noChangeArrowheads="1"/>
          </p:cNvSpPr>
          <p:nvPr/>
        </p:nvSpPr>
        <p:spPr bwMode="auto">
          <a:xfrm>
            <a:off x="381000" y="2363788"/>
            <a:ext cx="2460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>
                <a:solidFill>
                  <a:srgbClr val="660033"/>
                </a:solidFill>
              </a:rPr>
              <a:t>Odpowiedź wyjścia:</a:t>
            </a:r>
            <a:endParaRPr lang="pl-PL" sz="1200">
              <a:solidFill>
                <a:srgbClr val="660033"/>
              </a:solidFill>
            </a:endParaRP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825500" y="2909888"/>
          <a:ext cx="4865688" cy="627062"/>
        </p:xfrm>
        <a:graphic>
          <a:graphicData uri="http://schemas.openxmlformats.org/presentationml/2006/ole">
            <p:oleObj spid="_x0000_s245767" name="Równanie" r:id="rId4" imgW="2565400" imgH="330200" progId="Equation.3">
              <p:embed/>
            </p:oleObj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819150" y="3627438"/>
          <a:ext cx="6308725" cy="534987"/>
        </p:xfrm>
        <a:graphic>
          <a:graphicData uri="http://schemas.openxmlformats.org/presentationml/2006/ole">
            <p:oleObj spid="_x0000_s245768" name="Równanie" r:id="rId5" imgW="3302000" imgH="279400" progId="Equation.3">
              <p:embed/>
            </p:oleObj>
          </a:graphicData>
        </a:graphic>
      </p:graphicFrame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2125663" y="4749800"/>
          <a:ext cx="3640137" cy="438150"/>
        </p:xfrm>
        <a:graphic>
          <a:graphicData uri="http://schemas.openxmlformats.org/presentationml/2006/ole">
            <p:oleObj spid="_x0000_s245769" name="Równanie" r:id="rId6" imgW="1905000" imgH="228600" progId="Equation.3">
              <p:embed/>
            </p:oleObj>
          </a:graphicData>
        </a:graphic>
      </p:graphicFrame>
      <p:sp>
        <p:nvSpPr>
          <p:cNvPr id="9" name="pole tekstowe 9"/>
          <p:cNvSpPr txBox="1">
            <a:spLocks noChangeArrowheads="1"/>
          </p:cNvSpPr>
          <p:nvPr/>
        </p:nvSpPr>
        <p:spPr bwMode="auto">
          <a:xfrm>
            <a:off x="2136775" y="5522913"/>
            <a:ext cx="20939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400">
                <a:solidFill>
                  <a:srgbClr val="660033"/>
                </a:solidFill>
              </a:rPr>
              <a:t>Funkcja przejścia - transmitancja</a:t>
            </a:r>
          </a:p>
        </p:txBody>
      </p:sp>
      <p:sp>
        <p:nvSpPr>
          <p:cNvPr id="10" name="pole tekstowe 10"/>
          <p:cNvSpPr txBox="1">
            <a:spLocks noChangeArrowheads="1"/>
          </p:cNvSpPr>
          <p:nvPr/>
        </p:nvSpPr>
        <p:spPr bwMode="auto">
          <a:xfrm>
            <a:off x="4084638" y="5532438"/>
            <a:ext cx="22939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sz="1400">
                <a:solidFill>
                  <a:srgbClr val="660033"/>
                </a:solidFill>
              </a:rPr>
              <a:t>Funkcja tranzycji stanu</a:t>
            </a:r>
          </a:p>
        </p:txBody>
      </p:sp>
      <p:cxnSp>
        <p:nvCxnSpPr>
          <p:cNvPr id="11" name="Łącznik prosty ze strzałką 10"/>
          <p:cNvCxnSpPr>
            <a:stCxn id="9" idx="0"/>
          </p:cNvCxnSpPr>
          <p:nvPr/>
        </p:nvCxnSpPr>
        <p:spPr>
          <a:xfrm rot="5400000" flipH="1" flipV="1">
            <a:off x="2982913" y="5322888"/>
            <a:ext cx="401637" cy="15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ze strzałką 11"/>
          <p:cNvCxnSpPr/>
          <p:nvPr/>
        </p:nvCxnSpPr>
        <p:spPr>
          <a:xfrm rot="5400000" flipH="1" flipV="1">
            <a:off x="4866482" y="5342731"/>
            <a:ext cx="400050" cy="15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zaokrąglony 1"/>
          <p:cNvSpPr/>
          <p:nvPr/>
        </p:nvSpPr>
        <p:spPr>
          <a:xfrm>
            <a:off x="1817688" y="947738"/>
            <a:ext cx="3624262" cy="1376362"/>
          </a:xfrm>
          <a:prstGeom prst="round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ole tekstowe 2"/>
          <p:cNvSpPr txBox="1">
            <a:spLocks noChangeArrowheads="1"/>
          </p:cNvSpPr>
          <p:nvPr/>
        </p:nvSpPr>
        <p:spPr bwMode="auto">
          <a:xfrm>
            <a:off x="347663" y="425450"/>
            <a:ext cx="24622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>
                <a:solidFill>
                  <a:srgbClr val="660033"/>
                </a:solidFill>
              </a:rPr>
              <a:t>Otrzymaliśmy:</a:t>
            </a:r>
            <a:endParaRPr lang="pl-PL" sz="1200">
              <a:solidFill>
                <a:srgbClr val="660033"/>
              </a:solidFill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133600" y="995363"/>
          <a:ext cx="3106738" cy="511175"/>
        </p:xfrm>
        <a:graphic>
          <a:graphicData uri="http://schemas.openxmlformats.org/presentationml/2006/ole">
            <p:oleObj spid="_x0000_s246788" name="Równanie" r:id="rId3" imgW="1624895" imgH="266584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143125" y="1646238"/>
          <a:ext cx="2451100" cy="509587"/>
        </p:xfrm>
        <a:graphic>
          <a:graphicData uri="http://schemas.openxmlformats.org/presentationml/2006/ole">
            <p:oleObj spid="_x0000_s246789" name="Równanie" r:id="rId4" imgW="1282700" imgH="266700" progId="Equation.3">
              <p:embed/>
            </p:oleObj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9532" y="3717032"/>
            <a:ext cx="7913687" cy="178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ole tekstowe 3"/>
          <p:cNvSpPr txBox="1">
            <a:spLocks noChangeArrowheads="1"/>
          </p:cNvSpPr>
          <p:nvPr/>
        </p:nvSpPr>
        <p:spPr bwMode="auto">
          <a:xfrm>
            <a:off x="251520" y="2888940"/>
            <a:ext cx="13906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dirty="0">
                <a:solidFill>
                  <a:srgbClr val="660033"/>
                </a:solidFill>
              </a:rPr>
              <a:t>Przykład 4:</a:t>
            </a:r>
            <a:endParaRPr lang="pl-PL" sz="1200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7"/>
          <p:cNvSpPr txBox="1">
            <a:spLocks noChangeArrowheads="1"/>
          </p:cNvSpPr>
          <p:nvPr/>
        </p:nvSpPr>
        <p:spPr bwMode="auto">
          <a:xfrm>
            <a:off x="323528" y="1484784"/>
            <a:ext cx="24622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 dirty="0">
                <a:solidFill>
                  <a:srgbClr val="660033"/>
                </a:solidFill>
              </a:rPr>
              <a:t>Transmitancja:</a:t>
            </a:r>
            <a:endParaRPr lang="pl-PL" sz="1200" dirty="0">
              <a:solidFill>
                <a:srgbClr val="660033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3572" y="548680"/>
            <a:ext cx="3981364" cy="9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1583668" y="1880828"/>
          <a:ext cx="3247593" cy="511209"/>
        </p:xfrm>
        <a:graphic>
          <a:graphicData uri="http://schemas.openxmlformats.org/presentationml/2006/ole">
            <p:oleObj spid="_x0000_s247814" name="Równanie" r:id="rId4" imgW="1624895" imgH="266584" progId="Equation.3">
              <p:embed/>
            </p:oleObj>
          </a:graphicData>
        </a:graphic>
      </p:graphicFrame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9672" y="3248980"/>
            <a:ext cx="5684838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ole tekstowe 5"/>
          <p:cNvSpPr txBox="1">
            <a:spLocks noChangeArrowheads="1"/>
          </p:cNvSpPr>
          <p:nvPr/>
        </p:nvSpPr>
        <p:spPr bwMode="auto">
          <a:xfrm>
            <a:off x="441809" y="2833626"/>
            <a:ext cx="23225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>
                <a:solidFill>
                  <a:srgbClr val="660033"/>
                </a:solidFill>
              </a:rPr>
              <a:t>Policzmy najpierw:</a:t>
            </a:r>
            <a:endParaRPr lang="pl-PL" sz="1200">
              <a:solidFill>
                <a:srgbClr val="660033"/>
              </a:solidFill>
            </a:endParaRPr>
          </a:p>
        </p:txBody>
      </p:sp>
      <p:graphicFrame>
        <p:nvGraphicFramePr>
          <p:cNvPr id="10" name="Object 8"/>
          <p:cNvGraphicFramePr>
            <a:graphicFrameLocks noChangeAspect="1"/>
          </p:cNvGraphicFramePr>
          <p:nvPr/>
        </p:nvGraphicFramePr>
        <p:xfrm>
          <a:off x="1465213" y="4438191"/>
          <a:ext cx="2990850" cy="785813"/>
        </p:xfrm>
        <a:graphic>
          <a:graphicData uri="http://schemas.openxmlformats.org/presentationml/2006/ole">
            <p:oleObj spid="_x0000_s247815" name="Równanie" r:id="rId6" imgW="1688367" imgH="444307" progId="Equation.3">
              <p:embed/>
            </p:oleObj>
          </a:graphicData>
        </a:graphic>
      </p:graphicFrame>
      <p:graphicFrame>
        <p:nvGraphicFramePr>
          <p:cNvPr id="11" name="Object 13"/>
          <p:cNvGraphicFramePr>
            <a:graphicFrameLocks noChangeAspect="1"/>
          </p:cNvGraphicFramePr>
          <p:nvPr/>
        </p:nvGraphicFramePr>
        <p:xfrm>
          <a:off x="1379488" y="5292266"/>
          <a:ext cx="5535612" cy="852488"/>
        </p:xfrm>
        <a:graphic>
          <a:graphicData uri="http://schemas.openxmlformats.org/presentationml/2006/ole">
            <p:oleObj spid="_x0000_s247816" name="Równanie" r:id="rId7" imgW="3124200" imgH="482600" progId="Equation.3">
              <p:embed/>
            </p:oleObj>
          </a:graphicData>
        </a:graphic>
      </p:graphicFrame>
      <p:sp>
        <p:nvSpPr>
          <p:cNvPr id="12" name="pole tekstowe 9"/>
          <p:cNvSpPr txBox="1">
            <a:spLocks noChangeArrowheads="1"/>
          </p:cNvSpPr>
          <p:nvPr/>
        </p:nvSpPr>
        <p:spPr bwMode="auto">
          <a:xfrm>
            <a:off x="5067250" y="4473116"/>
            <a:ext cx="3105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>
                <a:solidFill>
                  <a:srgbClr val="660033"/>
                </a:solidFill>
                <a:latin typeface="Comic Sans MS" pitchFamily="66" charset="0"/>
              </a:rPr>
              <a:t>macierz dołączona</a:t>
            </a:r>
            <a:endParaRPr lang="pl-PL" sz="1200">
              <a:solidFill>
                <a:srgbClr val="660033"/>
              </a:solidFill>
              <a:latin typeface="Comic Sans MS" pitchFamily="66" charset="0"/>
            </a:endParaRPr>
          </a:p>
        </p:txBody>
      </p:sp>
      <p:cxnSp>
        <p:nvCxnSpPr>
          <p:cNvPr id="13" name="Łącznik prosty ze strzałką 12"/>
          <p:cNvCxnSpPr/>
          <p:nvPr/>
        </p:nvCxnSpPr>
        <p:spPr>
          <a:xfrm rot="10800000" flipV="1">
            <a:off x="4537025" y="4657266"/>
            <a:ext cx="473075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/>
          <p:cNvSpPr txBox="1">
            <a:spLocks noChangeArrowheads="1"/>
          </p:cNvSpPr>
          <p:nvPr/>
        </p:nvSpPr>
        <p:spPr bwMode="auto">
          <a:xfrm>
            <a:off x="5043438" y="4823954"/>
            <a:ext cx="3105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>
                <a:solidFill>
                  <a:srgbClr val="660033"/>
                </a:solidFill>
                <a:latin typeface="Comic Sans MS" pitchFamily="66" charset="0"/>
              </a:rPr>
              <a:t>wyznacznik</a:t>
            </a:r>
            <a:endParaRPr lang="pl-PL" sz="1200">
              <a:solidFill>
                <a:srgbClr val="660033"/>
              </a:solidFill>
              <a:latin typeface="Comic Sans MS" pitchFamily="66" charset="0"/>
            </a:endParaRPr>
          </a:p>
        </p:txBody>
      </p:sp>
      <p:cxnSp>
        <p:nvCxnSpPr>
          <p:cNvPr id="15" name="Łącznik prosty ze strzałką 14"/>
          <p:cNvCxnSpPr/>
          <p:nvPr/>
        </p:nvCxnSpPr>
        <p:spPr>
          <a:xfrm rot="10800000" flipV="1">
            <a:off x="4513213" y="5008104"/>
            <a:ext cx="473075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pole tekstowe 2"/>
          <p:cNvSpPr txBox="1">
            <a:spLocks noChangeArrowheads="1"/>
          </p:cNvSpPr>
          <p:nvPr/>
        </p:nvSpPr>
        <p:spPr bwMode="auto">
          <a:xfrm>
            <a:off x="300038" y="434975"/>
            <a:ext cx="86169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ctr"/>
            <a:r>
              <a:rPr lang="pl-PL" b="1" dirty="0">
                <a:solidFill>
                  <a:srgbClr val="003366"/>
                </a:solidFill>
              </a:rPr>
              <a:t>Modele liniowe – modele </a:t>
            </a:r>
            <a:r>
              <a:rPr lang="pl-PL" b="1" dirty="0" smtClean="0">
                <a:solidFill>
                  <a:srgbClr val="003366"/>
                </a:solidFill>
              </a:rPr>
              <a:t>w przestrzeni </a:t>
            </a:r>
            <a:r>
              <a:rPr lang="pl-PL" b="1" dirty="0">
                <a:solidFill>
                  <a:srgbClr val="003366"/>
                </a:solidFill>
              </a:rPr>
              <a:t>stanu z transmitancji</a:t>
            </a:r>
          </a:p>
        </p:txBody>
      </p:sp>
      <p:sp>
        <p:nvSpPr>
          <p:cNvPr id="55299" name="pole tekstowe 3"/>
          <p:cNvSpPr txBox="1">
            <a:spLocks noChangeArrowheads="1"/>
          </p:cNvSpPr>
          <p:nvPr/>
        </p:nvSpPr>
        <p:spPr bwMode="auto">
          <a:xfrm>
            <a:off x="300038" y="873125"/>
            <a:ext cx="86169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b="1" dirty="0">
                <a:solidFill>
                  <a:srgbClr val="003366"/>
                </a:solidFill>
              </a:rPr>
              <a:t>Postać kanoniczna sterowalności </a:t>
            </a:r>
          </a:p>
        </p:txBody>
      </p:sp>
      <p:sp>
        <p:nvSpPr>
          <p:cNvPr id="55300" name="pole tekstowe 4"/>
          <p:cNvSpPr txBox="1">
            <a:spLocks noChangeArrowheads="1"/>
          </p:cNvSpPr>
          <p:nvPr/>
        </p:nvSpPr>
        <p:spPr bwMode="auto">
          <a:xfrm>
            <a:off x="336550" y="1238250"/>
            <a:ext cx="69738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>
                <a:solidFill>
                  <a:srgbClr val="003366"/>
                </a:solidFill>
              </a:rPr>
              <a:t>Transmitancja dana w postaci</a:t>
            </a:r>
          </a:p>
        </p:txBody>
      </p:sp>
      <p:pic>
        <p:nvPicPr>
          <p:cNvPr id="5530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24025" y="1676400"/>
            <a:ext cx="519112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2" name="pole tekstowe 6"/>
          <p:cNvSpPr txBox="1">
            <a:spLocks noChangeArrowheads="1"/>
          </p:cNvSpPr>
          <p:nvPr/>
        </p:nvSpPr>
        <p:spPr bwMode="auto">
          <a:xfrm>
            <a:off x="409575" y="2698750"/>
            <a:ext cx="69738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- wykonujemy pierwszy krok dzielenia wielomianów licznika i mianownika transmitancji</a:t>
            </a:r>
          </a:p>
        </p:txBody>
      </p:sp>
      <p:pic>
        <p:nvPicPr>
          <p:cNvPr id="5530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49317" y="3611565"/>
            <a:ext cx="60388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4" name="pole tekstowe 8"/>
          <p:cNvSpPr txBox="1">
            <a:spLocks noChangeArrowheads="1"/>
          </p:cNvSpPr>
          <p:nvPr/>
        </p:nvSpPr>
        <p:spPr bwMode="auto">
          <a:xfrm>
            <a:off x="482600" y="4670425"/>
            <a:ext cx="69738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- wprowadzamy zmienną pomocniczą</a:t>
            </a:r>
          </a:p>
        </p:txBody>
      </p:sp>
      <p:pic>
        <p:nvPicPr>
          <p:cNvPr id="5530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35200" y="4999038"/>
            <a:ext cx="41052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374650" y="541338"/>
            <a:ext cx="23225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l-PL">
                <a:solidFill>
                  <a:srgbClr val="660033"/>
                </a:solidFill>
              </a:rPr>
              <a:t>Stąd:</a:t>
            </a:r>
            <a:endParaRPr lang="pl-PL" sz="1200">
              <a:solidFill>
                <a:srgbClr val="660033"/>
              </a:solidFill>
            </a:endParaRPr>
          </a:p>
        </p:txBody>
      </p:sp>
      <p:sp>
        <p:nvSpPr>
          <p:cNvPr id="3" name="Prostokąt zaokrąglony 2"/>
          <p:cNvSpPr/>
          <p:nvPr/>
        </p:nvSpPr>
        <p:spPr>
          <a:xfrm>
            <a:off x="1619250" y="352425"/>
            <a:ext cx="2919413" cy="1244600"/>
          </a:xfrm>
          <a:prstGeom prst="round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795463" y="568325"/>
          <a:ext cx="2406650" cy="808038"/>
        </p:xfrm>
        <a:graphic>
          <a:graphicData uri="http://schemas.openxmlformats.org/presentationml/2006/ole">
            <p:oleObj spid="_x0000_s249859" name="Równanie" r:id="rId3" imgW="1358900" imgH="457200" progId="Equation.3">
              <p:embed/>
            </p:oleObj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2060848"/>
            <a:ext cx="4894263" cy="358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73572" y="548680"/>
            <a:ext cx="3981364" cy="9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9"/>
          <p:cNvGrpSpPr>
            <a:grpSpLocks/>
          </p:cNvGrpSpPr>
          <p:nvPr/>
        </p:nvGrpSpPr>
        <p:grpSpPr bwMode="auto">
          <a:xfrm>
            <a:off x="1367644" y="1889112"/>
            <a:ext cx="5451475" cy="2439988"/>
            <a:chOff x="895120" y="2885827"/>
            <a:chExt cx="5450596" cy="2439824"/>
          </a:xfrm>
        </p:grpSpPr>
        <p:pic>
          <p:nvPicPr>
            <p:cNvPr id="5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95120" y="2923545"/>
              <a:ext cx="5450596" cy="2402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6" name="Object 6"/>
            <p:cNvGraphicFramePr>
              <a:graphicFrameLocks noChangeAspect="1"/>
            </p:cNvGraphicFramePr>
            <p:nvPr/>
          </p:nvGraphicFramePr>
          <p:xfrm>
            <a:off x="906289" y="2885827"/>
            <a:ext cx="3247069" cy="511175"/>
          </p:xfrm>
          <a:graphic>
            <a:graphicData uri="http://schemas.openxmlformats.org/presentationml/2006/ole">
              <p:oleObj spid="_x0000_s248835" name="Równanie" r:id="rId4" imgW="1624895" imgH="266584" progId="Equation.3">
                <p:embed/>
              </p:oleObj>
            </a:graphicData>
          </a:graphic>
        </p:graphicFrame>
      </p:grp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73572" y="548680"/>
            <a:ext cx="3981364" cy="9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pole tekstowe 1"/>
          <p:cNvSpPr txBox="1">
            <a:spLocks noChangeArrowheads="1"/>
          </p:cNvSpPr>
          <p:nvPr/>
        </p:nvSpPr>
        <p:spPr bwMode="auto">
          <a:xfrm>
            <a:off x="287338" y="512763"/>
            <a:ext cx="38528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b="1">
                <a:solidFill>
                  <a:srgbClr val="003366"/>
                </a:solidFill>
              </a:rPr>
              <a:t>Przekształcenia podobieństwa</a:t>
            </a:r>
          </a:p>
        </p:txBody>
      </p:sp>
      <p:pic>
        <p:nvPicPr>
          <p:cNvPr id="174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675" y="981075"/>
            <a:ext cx="22574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5" name="pole tekstowe 4"/>
          <p:cNvSpPr txBox="1">
            <a:spLocks noChangeArrowheads="1"/>
          </p:cNvSpPr>
          <p:nvPr/>
        </p:nvSpPr>
        <p:spPr bwMode="auto">
          <a:xfrm>
            <a:off x="287338" y="1484313"/>
            <a:ext cx="86169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>
                <a:solidFill>
                  <a:srgbClr val="003366"/>
                </a:solidFill>
              </a:rPr>
              <a:t>gdzie, </a:t>
            </a:r>
            <a:r>
              <a:rPr lang="pl-PL" b="1" dirty="0">
                <a:solidFill>
                  <a:srgbClr val="003366"/>
                </a:solidFill>
              </a:rPr>
              <a:t>P</a:t>
            </a:r>
            <a:r>
              <a:rPr lang="pl-PL" dirty="0">
                <a:solidFill>
                  <a:srgbClr val="003366"/>
                </a:solidFill>
              </a:rPr>
              <a:t> – nieosobliwa macierz stałych (liczbowa) o wymiarze </a:t>
            </a:r>
            <a:r>
              <a:rPr lang="pl-PL" dirty="0" err="1">
                <a:solidFill>
                  <a:srgbClr val="003366"/>
                </a:solidFill>
              </a:rPr>
              <a:t>nxn</a:t>
            </a:r>
            <a:endParaRPr lang="pl-PL" dirty="0">
              <a:solidFill>
                <a:srgbClr val="003366"/>
              </a:solidFill>
            </a:endParaRPr>
          </a:p>
        </p:txBody>
      </p:sp>
      <p:pic>
        <p:nvPicPr>
          <p:cNvPr id="174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00225" y="2673350"/>
            <a:ext cx="47910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410" name="Object 5"/>
          <p:cNvGraphicFramePr>
            <a:graphicFrameLocks noChangeAspect="1"/>
          </p:cNvGraphicFramePr>
          <p:nvPr/>
        </p:nvGraphicFramePr>
        <p:xfrm>
          <a:off x="1820863" y="3176588"/>
          <a:ext cx="5991225" cy="387350"/>
        </p:xfrm>
        <a:graphic>
          <a:graphicData uri="http://schemas.openxmlformats.org/presentationml/2006/ole">
            <p:oleObj spid="_x0000_s17413" name="Równanie" r:id="rId5" imgW="3352800" imgH="215900" progId="Equation.3">
              <p:embed/>
            </p:oleObj>
          </a:graphicData>
        </a:graphic>
      </p:graphicFrame>
      <p:sp>
        <p:nvSpPr>
          <p:cNvPr id="17417" name="pole tekstowe 7"/>
          <p:cNvSpPr txBox="1">
            <a:spLocks noChangeArrowheads="1"/>
          </p:cNvSpPr>
          <p:nvPr/>
        </p:nvSpPr>
        <p:spPr bwMode="auto">
          <a:xfrm>
            <a:off x="287338" y="1952625"/>
            <a:ext cx="86169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>
                <a:solidFill>
                  <a:srgbClr val="003366"/>
                </a:solidFill>
              </a:rPr>
              <a:t>Korzystając z przekształcenia podobieństwa możemy znaleźć model systemu wyrażony z użyciem nowych zmiennych stanu</a:t>
            </a:r>
          </a:p>
        </p:txBody>
      </p:sp>
      <p:pic>
        <p:nvPicPr>
          <p:cNvPr id="17418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87450" y="4076700"/>
            <a:ext cx="588645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9" name="pole tekstowe 11"/>
          <p:cNvSpPr txBox="1">
            <a:spLocks noChangeArrowheads="1"/>
          </p:cNvSpPr>
          <p:nvPr/>
        </p:nvSpPr>
        <p:spPr bwMode="auto">
          <a:xfrm>
            <a:off x="250825" y="3644900"/>
            <a:ext cx="86185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Możemy napisać:</a:t>
            </a:r>
          </a:p>
        </p:txBody>
      </p:sp>
      <p:graphicFrame>
        <p:nvGraphicFramePr>
          <p:cNvPr id="17411" name="Object 9"/>
          <p:cNvGraphicFramePr>
            <a:graphicFrameLocks noChangeAspect="1"/>
          </p:cNvGraphicFramePr>
          <p:nvPr/>
        </p:nvGraphicFramePr>
        <p:xfrm>
          <a:off x="1182688" y="4533900"/>
          <a:ext cx="7011987" cy="411163"/>
        </p:xfrm>
        <a:graphic>
          <a:graphicData uri="http://schemas.openxmlformats.org/presentationml/2006/ole">
            <p:oleObj spid="_x0000_s17414" name="Równanie" r:id="rId7" imgW="3924300" imgH="228600" progId="Equation.3">
              <p:embed/>
            </p:oleObj>
          </a:graphicData>
        </a:graphic>
      </p:graphicFrame>
      <p:pic>
        <p:nvPicPr>
          <p:cNvPr id="17420" name="Picture 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87450" y="5373688"/>
            <a:ext cx="584835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1" name="pole tekstowe 15"/>
          <p:cNvSpPr txBox="1">
            <a:spLocks noChangeArrowheads="1"/>
          </p:cNvSpPr>
          <p:nvPr/>
        </p:nvSpPr>
        <p:spPr bwMode="auto">
          <a:xfrm>
            <a:off x="287338" y="5013325"/>
            <a:ext cx="86169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Mnożąc pierwsze równania lewostronnie przez </a:t>
            </a:r>
            <a:r>
              <a:rPr lang="pl-PL" b="1">
                <a:solidFill>
                  <a:srgbClr val="003366"/>
                </a:solidFill>
              </a:rPr>
              <a:t>P:</a:t>
            </a:r>
            <a:endParaRPr lang="pl-PL">
              <a:solidFill>
                <a:srgbClr val="003366"/>
              </a:solidFill>
            </a:endParaRPr>
          </a:p>
        </p:txBody>
      </p:sp>
      <p:graphicFrame>
        <p:nvGraphicFramePr>
          <p:cNvPr id="17412" name="Object 12"/>
          <p:cNvGraphicFramePr>
            <a:graphicFrameLocks noChangeAspect="1"/>
          </p:cNvGraphicFramePr>
          <p:nvPr/>
        </p:nvGraphicFramePr>
        <p:xfrm>
          <a:off x="1220788" y="5842000"/>
          <a:ext cx="6943725" cy="411163"/>
        </p:xfrm>
        <a:graphic>
          <a:graphicData uri="http://schemas.openxmlformats.org/presentationml/2006/ole">
            <p:oleObj spid="_x0000_s17415" name="Równanie" r:id="rId9" imgW="388620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pole tekstowe 1"/>
          <p:cNvSpPr txBox="1">
            <a:spLocks noChangeArrowheads="1"/>
          </p:cNvSpPr>
          <p:nvPr/>
        </p:nvSpPr>
        <p:spPr bwMode="auto">
          <a:xfrm>
            <a:off x="250825" y="404813"/>
            <a:ext cx="86185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Nowa postać:</a:t>
            </a:r>
          </a:p>
        </p:txBody>
      </p:sp>
      <p:pic>
        <p:nvPicPr>
          <p:cNvPr id="1843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55763" y="692150"/>
            <a:ext cx="497205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8434" name="Object 3"/>
          <p:cNvGraphicFramePr>
            <a:graphicFrameLocks noChangeAspect="1"/>
          </p:cNvGraphicFramePr>
          <p:nvPr/>
        </p:nvGraphicFramePr>
        <p:xfrm>
          <a:off x="1655763" y="1160463"/>
          <a:ext cx="6059487" cy="411162"/>
        </p:xfrm>
        <a:graphic>
          <a:graphicData uri="http://schemas.openxmlformats.org/presentationml/2006/ole">
            <p:oleObj spid="_x0000_s18436" name="Równanie" r:id="rId4" imgW="3390900" imgH="228600" progId="Equation.3">
              <p:embed/>
            </p:oleObj>
          </a:graphicData>
        </a:graphic>
      </p:graphicFrame>
      <p:sp>
        <p:nvSpPr>
          <p:cNvPr id="18438" name="pole tekstowe 5"/>
          <p:cNvSpPr txBox="1">
            <a:spLocks noChangeArrowheads="1"/>
          </p:cNvSpPr>
          <p:nvPr/>
        </p:nvSpPr>
        <p:spPr bwMode="auto">
          <a:xfrm>
            <a:off x="287338" y="1844675"/>
            <a:ext cx="86169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gdzie,</a:t>
            </a:r>
          </a:p>
        </p:txBody>
      </p:sp>
      <p:graphicFrame>
        <p:nvGraphicFramePr>
          <p:cNvPr id="18435" name="Object 6"/>
          <p:cNvGraphicFramePr>
            <a:graphicFrameLocks noChangeAspect="1"/>
          </p:cNvGraphicFramePr>
          <p:nvPr/>
        </p:nvGraphicFramePr>
        <p:xfrm>
          <a:off x="1450975" y="1808163"/>
          <a:ext cx="3200400" cy="2152650"/>
        </p:xfrm>
        <a:graphic>
          <a:graphicData uri="http://schemas.openxmlformats.org/presentationml/2006/ole">
            <p:oleObj spid="_x0000_s18437" name="Równanie" r:id="rId5" imgW="1790700" imgH="1193800" progId="Equation.3">
              <p:embed/>
            </p:oleObj>
          </a:graphicData>
        </a:graphic>
      </p:graphicFrame>
      <p:sp>
        <p:nvSpPr>
          <p:cNvPr id="18439" name="pole tekstowe 8"/>
          <p:cNvSpPr txBox="1">
            <a:spLocks noChangeArrowheads="1"/>
          </p:cNvSpPr>
          <p:nvPr/>
        </p:nvSpPr>
        <p:spPr bwMode="auto">
          <a:xfrm>
            <a:off x="250825" y="4438650"/>
            <a:ext cx="86185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</a:rPr>
              <a:t>Jedno ze szczególnych przekształceń </a:t>
            </a:r>
            <a:r>
              <a:rPr lang="pl-PL" dirty="0">
                <a:solidFill>
                  <a:srgbClr val="003366"/>
                </a:solidFill>
              </a:rPr>
              <a:t>podobieństwa – związane z wartościami własnymi, wektorami własnymi macierzy  </a:t>
            </a:r>
            <a:r>
              <a:rPr lang="pl-PL" b="1" dirty="0">
                <a:solidFill>
                  <a:srgbClr val="003366"/>
                </a:solidFill>
              </a:rPr>
              <a:t>A</a:t>
            </a:r>
            <a:r>
              <a:rPr lang="pl-PL" dirty="0">
                <a:solidFill>
                  <a:srgbClr val="003366"/>
                </a:solidFill>
              </a:rPr>
              <a:t> (lub </a:t>
            </a:r>
            <a:r>
              <a:rPr lang="pl-PL" b="1" dirty="0">
                <a:solidFill>
                  <a:srgbClr val="003366"/>
                </a:solidFill>
              </a:rPr>
              <a:t>A</a:t>
            </a:r>
            <a:r>
              <a:rPr lang="pl-PL" baseline="-25000" dirty="0">
                <a:solidFill>
                  <a:srgbClr val="003366"/>
                </a:solidFill>
              </a:rPr>
              <a:t>D</a:t>
            </a:r>
            <a:r>
              <a:rPr lang="pl-PL" dirty="0">
                <a:solidFill>
                  <a:srgbClr val="003366"/>
                </a:solidFill>
              </a:rPr>
              <a:t>)</a:t>
            </a:r>
          </a:p>
        </p:txBody>
      </p:sp>
      <p:pic>
        <p:nvPicPr>
          <p:cNvPr id="18440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675" y="5307013"/>
            <a:ext cx="178117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1149350"/>
            <a:ext cx="661987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1" name="pole tekstowe 2"/>
          <p:cNvSpPr txBox="1">
            <a:spLocks noChangeArrowheads="1"/>
          </p:cNvSpPr>
          <p:nvPr/>
        </p:nvSpPr>
        <p:spPr bwMode="auto">
          <a:xfrm>
            <a:off x="250825" y="404813"/>
            <a:ext cx="86185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Równanie charakterystyczne dla modelu systemu po transformacji podobieństwa</a:t>
            </a:r>
          </a:p>
        </p:txBody>
      </p:sp>
      <p:sp>
        <p:nvSpPr>
          <p:cNvPr id="68612" name="pole tekstowe 3"/>
          <p:cNvSpPr txBox="1">
            <a:spLocks noChangeArrowheads="1"/>
          </p:cNvSpPr>
          <p:nvPr/>
        </p:nvSpPr>
        <p:spPr bwMode="auto">
          <a:xfrm>
            <a:off x="287338" y="2627313"/>
            <a:ext cx="86169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Wniosek: macierze </a:t>
            </a:r>
            <a:r>
              <a:rPr lang="pl-PL" b="1">
                <a:solidFill>
                  <a:srgbClr val="003366"/>
                </a:solidFill>
              </a:rPr>
              <a:t>A</a:t>
            </a:r>
            <a:r>
              <a:rPr lang="pl-PL">
                <a:solidFill>
                  <a:srgbClr val="003366"/>
                </a:solidFill>
              </a:rPr>
              <a:t> i </a:t>
            </a:r>
            <a:r>
              <a:rPr lang="pl-PL" b="1">
                <a:solidFill>
                  <a:srgbClr val="003366"/>
                </a:solidFill>
              </a:rPr>
              <a:t>A</a:t>
            </a:r>
            <a:r>
              <a:rPr lang="pl-PL" baseline="-25000">
                <a:solidFill>
                  <a:srgbClr val="003366"/>
                </a:solidFill>
              </a:rPr>
              <a:t>t</a:t>
            </a:r>
            <a:r>
              <a:rPr lang="pl-PL">
                <a:solidFill>
                  <a:srgbClr val="003366"/>
                </a:solidFill>
              </a:rPr>
              <a:t> mają takie same wartości własne</a:t>
            </a:r>
            <a:endParaRPr lang="pl-PL" b="1">
              <a:solidFill>
                <a:srgbClr val="003366"/>
              </a:solidFill>
            </a:endParaRPr>
          </a:p>
        </p:txBody>
      </p:sp>
      <p:sp>
        <p:nvSpPr>
          <p:cNvPr id="68613" name="pole tekstowe 7"/>
          <p:cNvSpPr txBox="1">
            <a:spLocks noChangeArrowheads="1"/>
          </p:cNvSpPr>
          <p:nvPr/>
        </p:nvSpPr>
        <p:spPr bwMode="auto">
          <a:xfrm>
            <a:off x="358775" y="3176588"/>
            <a:ext cx="86185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Macierze tranzycji a przekształcenia podobieństwa:</a:t>
            </a:r>
            <a:endParaRPr lang="pl-PL" b="1">
              <a:solidFill>
                <a:srgbClr val="003366"/>
              </a:solidFill>
            </a:endParaRPr>
          </a:p>
        </p:txBody>
      </p:sp>
      <p:sp>
        <p:nvSpPr>
          <p:cNvPr id="68614" name="pole tekstowe 8"/>
          <p:cNvSpPr txBox="1">
            <a:spLocks noChangeArrowheads="1"/>
          </p:cNvSpPr>
          <p:nvPr/>
        </p:nvSpPr>
        <p:spPr bwMode="auto">
          <a:xfrm>
            <a:off x="358775" y="3644900"/>
            <a:ext cx="84613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- system ciągły:</a:t>
            </a:r>
            <a:endParaRPr lang="pl-PL" b="1">
              <a:solidFill>
                <a:srgbClr val="003366"/>
              </a:solidFill>
            </a:endParaRPr>
          </a:p>
        </p:txBody>
      </p:sp>
      <p:pic>
        <p:nvPicPr>
          <p:cNvPr id="686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8063" y="4329113"/>
            <a:ext cx="676275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pole tekstowe 1"/>
          <p:cNvSpPr txBox="1">
            <a:spLocks noChangeArrowheads="1"/>
          </p:cNvSpPr>
          <p:nvPr/>
        </p:nvSpPr>
        <p:spPr bwMode="auto">
          <a:xfrm>
            <a:off x="250825" y="512763"/>
            <a:ext cx="84613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- system dyskretny:</a:t>
            </a:r>
            <a:endParaRPr lang="pl-PL" b="1">
              <a:solidFill>
                <a:srgbClr val="003366"/>
              </a:solidFill>
            </a:endParaRPr>
          </a:p>
        </p:txBody>
      </p:sp>
      <p:graphicFrame>
        <p:nvGraphicFramePr>
          <p:cNvPr id="19458" name="Object 3"/>
          <p:cNvGraphicFramePr>
            <a:graphicFrameLocks noChangeAspect="1"/>
          </p:cNvGraphicFramePr>
          <p:nvPr/>
        </p:nvGraphicFramePr>
        <p:xfrm>
          <a:off x="827088" y="1160463"/>
          <a:ext cx="6489700" cy="1074737"/>
        </p:xfrm>
        <a:graphic>
          <a:graphicData uri="http://schemas.openxmlformats.org/presentationml/2006/ole">
            <p:oleObj spid="_x0000_s19459" name="Równanie" r:id="rId3" imgW="3632200" imgH="5969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pole tekstowe 1"/>
          <p:cNvSpPr txBox="1">
            <a:spLocks noChangeArrowheads="1"/>
          </p:cNvSpPr>
          <p:nvPr/>
        </p:nvSpPr>
        <p:spPr bwMode="auto">
          <a:xfrm>
            <a:off x="287338" y="441325"/>
            <a:ext cx="86169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Przypadek 1: macierz </a:t>
            </a:r>
            <a:r>
              <a:rPr lang="pl-PL" b="1">
                <a:solidFill>
                  <a:srgbClr val="003366"/>
                </a:solidFill>
              </a:rPr>
              <a:t>A</a:t>
            </a:r>
            <a:r>
              <a:rPr lang="pl-PL">
                <a:solidFill>
                  <a:srgbClr val="003366"/>
                </a:solidFill>
              </a:rPr>
              <a:t> ma n różnych wartości własnych rzeczywistych</a:t>
            </a:r>
            <a:endParaRPr lang="pl-PL" b="1">
              <a:solidFill>
                <a:srgbClr val="003366"/>
              </a:solidFill>
            </a:endParaRPr>
          </a:p>
        </p:txBody>
      </p:sp>
      <p:pic>
        <p:nvPicPr>
          <p:cNvPr id="6963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313" y="1557338"/>
            <a:ext cx="21717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6" name="pole tekstowe 3"/>
          <p:cNvSpPr txBox="1">
            <a:spLocks noChangeArrowheads="1"/>
          </p:cNvSpPr>
          <p:nvPr/>
        </p:nvSpPr>
        <p:spPr bwMode="auto">
          <a:xfrm>
            <a:off x="323850" y="873125"/>
            <a:ext cx="84613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n różnym wartościom własnym odpowiada n liniowo niezależnych wektorów własnych </a:t>
            </a:r>
            <a:r>
              <a:rPr lang="pl-PL" b="1">
                <a:solidFill>
                  <a:srgbClr val="003366"/>
                </a:solidFill>
              </a:rPr>
              <a:t>v</a:t>
            </a:r>
            <a:r>
              <a:rPr lang="pl-PL" baseline="-25000">
                <a:solidFill>
                  <a:srgbClr val="003366"/>
                </a:solidFill>
              </a:rPr>
              <a:t>i</a:t>
            </a:r>
            <a:r>
              <a:rPr lang="pl-PL">
                <a:solidFill>
                  <a:srgbClr val="003366"/>
                </a:solidFill>
              </a:rPr>
              <a:t> </a:t>
            </a:r>
            <a:endParaRPr lang="pl-PL" b="1">
              <a:solidFill>
                <a:srgbClr val="003366"/>
              </a:solidFill>
            </a:endParaRPr>
          </a:p>
        </p:txBody>
      </p:sp>
      <p:sp>
        <p:nvSpPr>
          <p:cNvPr id="69637" name="pole tekstowe 4"/>
          <p:cNvSpPr txBox="1">
            <a:spLocks noChangeArrowheads="1"/>
          </p:cNvSpPr>
          <p:nvPr/>
        </p:nvSpPr>
        <p:spPr bwMode="auto">
          <a:xfrm>
            <a:off x="250825" y="2420938"/>
            <a:ext cx="86185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Związek wartości własnych i wektorów własnych</a:t>
            </a:r>
            <a:endParaRPr lang="pl-PL" b="1">
              <a:solidFill>
                <a:srgbClr val="003366"/>
              </a:solidFill>
            </a:endParaRPr>
          </a:p>
        </p:txBody>
      </p:sp>
      <p:pic>
        <p:nvPicPr>
          <p:cNvPr id="696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9363" y="2889250"/>
            <a:ext cx="35623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9" name="pole tekstowe 6"/>
          <p:cNvSpPr txBox="1">
            <a:spLocks noChangeArrowheads="1"/>
          </p:cNvSpPr>
          <p:nvPr/>
        </p:nvSpPr>
        <p:spPr bwMode="auto">
          <a:xfrm>
            <a:off x="323850" y="3357563"/>
            <a:ext cx="74517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lub</a:t>
            </a:r>
            <a:endParaRPr lang="pl-PL" b="1">
              <a:solidFill>
                <a:srgbClr val="003366"/>
              </a:solidFill>
            </a:endParaRPr>
          </a:p>
        </p:txBody>
      </p:sp>
      <p:pic>
        <p:nvPicPr>
          <p:cNvPr id="6964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3752850"/>
            <a:ext cx="577215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3" name="Grupa 7"/>
          <p:cNvGrpSpPr>
            <a:grpSpLocks/>
          </p:cNvGrpSpPr>
          <p:nvPr/>
        </p:nvGrpSpPr>
        <p:grpSpPr bwMode="auto">
          <a:xfrm>
            <a:off x="250825" y="620713"/>
            <a:ext cx="8618538" cy="369887"/>
            <a:chOff x="251520" y="3537012"/>
            <a:chExt cx="8617068" cy="369332"/>
          </a:xfrm>
        </p:grpSpPr>
        <p:sp>
          <p:nvSpPr>
            <p:cNvPr id="20491" name="pole tekstowe 5"/>
            <p:cNvSpPr txBox="1">
              <a:spLocks noChangeArrowheads="1"/>
            </p:cNvSpPr>
            <p:nvPr/>
          </p:nvSpPr>
          <p:spPr bwMode="auto">
            <a:xfrm>
              <a:off x="251520" y="3537012"/>
              <a:ext cx="861706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>
                  <a:solidFill>
                    <a:srgbClr val="003366"/>
                  </a:solidFill>
                </a:rPr>
                <a:t>Oznaczając diagonalną macierz wartości własnych przez </a:t>
              </a:r>
              <a:endParaRPr lang="pl-PL" b="1">
                <a:solidFill>
                  <a:srgbClr val="003366"/>
                </a:solidFill>
              </a:endParaRPr>
            </a:p>
          </p:txBody>
        </p:sp>
        <p:graphicFrame>
          <p:nvGraphicFramePr>
            <p:cNvPr id="20482" name="Object 4"/>
            <p:cNvGraphicFramePr>
              <a:graphicFrameLocks noChangeAspect="1"/>
            </p:cNvGraphicFramePr>
            <p:nvPr/>
          </p:nvGraphicFramePr>
          <p:xfrm>
            <a:off x="6336196" y="3547472"/>
            <a:ext cx="256220" cy="277572"/>
          </p:xfrm>
          <a:graphic>
            <a:graphicData uri="http://schemas.openxmlformats.org/presentationml/2006/ole">
              <p:oleObj spid="_x0000_s20483" name="Równanie" r:id="rId3" imgW="152268" imgH="164957" progId="Equation.3">
                <p:embed/>
              </p:oleObj>
            </a:graphicData>
          </a:graphic>
        </p:graphicFrame>
      </p:grpSp>
      <p:pic>
        <p:nvPicPr>
          <p:cNvPr id="2048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51163" y="1052513"/>
            <a:ext cx="12763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8538" y="2076450"/>
            <a:ext cx="33147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pole tekstowe 10"/>
          <p:cNvSpPr txBox="1">
            <a:spLocks noChangeArrowheads="1"/>
          </p:cNvSpPr>
          <p:nvPr/>
        </p:nvSpPr>
        <p:spPr bwMode="auto">
          <a:xfrm>
            <a:off x="323850" y="1520825"/>
            <a:ext cx="83518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biorąc pod uwagę: macierz </a:t>
            </a:r>
            <a:r>
              <a:rPr lang="pl-PL" b="1">
                <a:solidFill>
                  <a:srgbClr val="003366"/>
                </a:solidFill>
              </a:rPr>
              <a:t>A</a:t>
            </a:r>
            <a:r>
              <a:rPr lang="pl-PL">
                <a:solidFill>
                  <a:srgbClr val="003366"/>
                </a:solidFill>
              </a:rPr>
              <a:t> ma n różnych wartości własnych</a:t>
            </a:r>
            <a:endParaRPr lang="pl-PL" b="1">
              <a:solidFill>
                <a:srgbClr val="003366"/>
              </a:solidFill>
            </a:endParaRPr>
          </a:p>
        </p:txBody>
      </p:sp>
      <p:sp>
        <p:nvSpPr>
          <p:cNvPr id="20487" name="pole tekstowe 11"/>
          <p:cNvSpPr txBox="1">
            <a:spLocks noChangeArrowheads="1"/>
          </p:cNvSpPr>
          <p:nvPr/>
        </p:nvSpPr>
        <p:spPr bwMode="auto">
          <a:xfrm>
            <a:off x="358775" y="3165475"/>
            <a:ext cx="83534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Wniosek: macierz </a:t>
            </a:r>
            <a:r>
              <a:rPr lang="pl-PL" b="1">
                <a:solidFill>
                  <a:srgbClr val="003366"/>
                </a:solidFill>
              </a:rPr>
              <a:t>A </a:t>
            </a:r>
            <a:r>
              <a:rPr lang="pl-PL">
                <a:solidFill>
                  <a:srgbClr val="003366"/>
                </a:solidFill>
              </a:rPr>
              <a:t>może być transformowana do postaci diagonalnej za pomocą transformacji podobieństwa  </a:t>
            </a:r>
            <a:endParaRPr lang="pl-PL" b="1">
              <a:solidFill>
                <a:srgbClr val="003366"/>
              </a:solidFill>
            </a:endParaRPr>
          </a:p>
        </p:txBody>
      </p:sp>
      <p:pic>
        <p:nvPicPr>
          <p:cNvPr id="2048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00450" y="3849688"/>
            <a:ext cx="11049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87450" y="4497388"/>
            <a:ext cx="182880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0" name="pole tekstowe 14"/>
          <p:cNvSpPr txBox="1">
            <a:spLocks noChangeArrowheads="1"/>
          </p:cNvSpPr>
          <p:nvPr/>
        </p:nvSpPr>
        <p:spPr bwMode="auto">
          <a:xfrm>
            <a:off x="468313" y="4102100"/>
            <a:ext cx="74517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czyli</a:t>
            </a:r>
            <a:endParaRPr lang="pl-PL" b="1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49450" y="1054100"/>
            <a:ext cx="48958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pole tekstowe 6"/>
          <p:cNvSpPr txBox="1">
            <a:spLocks noChangeArrowheads="1"/>
          </p:cNvSpPr>
          <p:nvPr/>
        </p:nvSpPr>
        <p:spPr bwMode="auto">
          <a:xfrm>
            <a:off x="287338" y="512763"/>
            <a:ext cx="83534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Model systemu po transformacji</a:t>
            </a:r>
            <a:endParaRPr lang="pl-PL" b="1">
              <a:solidFill>
                <a:srgbClr val="003366"/>
              </a:solidFill>
            </a:endParaRPr>
          </a:p>
        </p:txBody>
      </p:sp>
      <p:graphicFrame>
        <p:nvGraphicFramePr>
          <p:cNvPr id="21506" name="Object 4"/>
          <p:cNvGraphicFramePr>
            <a:graphicFrameLocks noChangeAspect="1"/>
          </p:cNvGraphicFramePr>
          <p:nvPr/>
        </p:nvGraphicFramePr>
        <p:xfrm>
          <a:off x="1943100" y="1557338"/>
          <a:ext cx="5856288" cy="411162"/>
        </p:xfrm>
        <a:graphic>
          <a:graphicData uri="http://schemas.openxmlformats.org/presentationml/2006/ole">
            <p:oleObj spid="_x0000_s21508" name="Równanie" r:id="rId4" imgW="3276600" imgH="228600" progId="Equation.3">
              <p:embed/>
            </p:oleObj>
          </a:graphicData>
        </a:graphic>
      </p:graphicFrame>
      <p:sp>
        <p:nvSpPr>
          <p:cNvPr id="21510" name="pole tekstowe 8"/>
          <p:cNvSpPr txBox="1">
            <a:spLocks noChangeArrowheads="1"/>
          </p:cNvSpPr>
          <p:nvPr/>
        </p:nvSpPr>
        <p:spPr bwMode="auto">
          <a:xfrm>
            <a:off x="287338" y="2312988"/>
            <a:ext cx="86169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gdzie,</a:t>
            </a:r>
          </a:p>
        </p:txBody>
      </p:sp>
      <p:graphicFrame>
        <p:nvGraphicFramePr>
          <p:cNvPr id="21507" name="Object 5"/>
          <p:cNvGraphicFramePr>
            <a:graphicFrameLocks noChangeAspect="1"/>
          </p:cNvGraphicFramePr>
          <p:nvPr/>
        </p:nvGraphicFramePr>
        <p:xfrm>
          <a:off x="1360488" y="2276475"/>
          <a:ext cx="3381375" cy="2152650"/>
        </p:xfrm>
        <a:graphic>
          <a:graphicData uri="http://schemas.openxmlformats.org/presentationml/2006/ole">
            <p:oleObj spid="_x0000_s21509" name="Równanie" r:id="rId5" imgW="1892300" imgH="1193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pole tekstowe 1"/>
          <p:cNvSpPr txBox="1">
            <a:spLocks noChangeArrowheads="1"/>
          </p:cNvSpPr>
          <p:nvPr/>
        </p:nvSpPr>
        <p:spPr bwMode="auto">
          <a:xfrm>
            <a:off x="287338" y="512763"/>
            <a:ext cx="83534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Model systemu po transformacji dla systemu ciągłego</a:t>
            </a:r>
            <a:endParaRPr lang="pl-PL" b="1">
              <a:solidFill>
                <a:srgbClr val="003366"/>
              </a:solidFill>
            </a:endParaRPr>
          </a:p>
        </p:txBody>
      </p:sp>
      <p:pic>
        <p:nvPicPr>
          <p:cNvPr id="7065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413" y="873125"/>
            <a:ext cx="358140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0" name="pole tekstowe 3"/>
          <p:cNvSpPr txBox="1">
            <a:spLocks noChangeArrowheads="1"/>
          </p:cNvSpPr>
          <p:nvPr/>
        </p:nvSpPr>
        <p:spPr bwMode="auto">
          <a:xfrm>
            <a:off x="323850" y="2673350"/>
            <a:ext cx="83518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dla i – tej zmiennej stanu</a:t>
            </a:r>
            <a:endParaRPr lang="pl-PL" b="1">
              <a:solidFill>
                <a:srgbClr val="003366"/>
              </a:solidFill>
            </a:endParaRPr>
          </a:p>
        </p:txBody>
      </p:sp>
      <p:pic>
        <p:nvPicPr>
          <p:cNvPr id="7066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24188" y="3213100"/>
            <a:ext cx="2344737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2" name="pole tekstowe 5"/>
          <p:cNvSpPr txBox="1">
            <a:spLocks noChangeArrowheads="1"/>
          </p:cNvSpPr>
          <p:nvPr/>
        </p:nvSpPr>
        <p:spPr bwMode="auto">
          <a:xfrm>
            <a:off x="395288" y="4076700"/>
            <a:ext cx="8353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! zmienne stanu niezależne od siebie (odsprzężone)</a:t>
            </a:r>
            <a:endParaRPr lang="pl-PL" b="1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pole tekstowe 1"/>
          <p:cNvSpPr txBox="1">
            <a:spLocks noChangeArrowheads="1"/>
          </p:cNvSpPr>
          <p:nvPr/>
        </p:nvSpPr>
        <p:spPr bwMode="auto">
          <a:xfrm>
            <a:off x="550863" y="434975"/>
            <a:ext cx="69738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otrzymujemy</a:t>
            </a:r>
          </a:p>
        </p:txBody>
      </p:sp>
      <p:pic>
        <p:nvPicPr>
          <p:cNvPr id="5632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138" y="836613"/>
            <a:ext cx="77724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9138" y="1331913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5" name="pole tekstowe 4"/>
          <p:cNvSpPr txBox="1">
            <a:spLocks noChangeArrowheads="1"/>
          </p:cNvSpPr>
          <p:nvPr/>
        </p:nvSpPr>
        <p:spPr bwMode="auto">
          <a:xfrm>
            <a:off x="358775" y="1952625"/>
            <a:ext cx="6975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- definiujemy zmienne stanu w dziedzinie zmiennej s </a:t>
            </a:r>
          </a:p>
        </p:txBody>
      </p:sp>
      <p:grpSp>
        <p:nvGrpSpPr>
          <p:cNvPr id="56326" name="Grupa 25"/>
          <p:cNvGrpSpPr>
            <a:grpSpLocks/>
          </p:cNvGrpSpPr>
          <p:nvPr/>
        </p:nvGrpSpPr>
        <p:grpSpPr bwMode="auto">
          <a:xfrm>
            <a:off x="576263" y="2384884"/>
            <a:ext cx="2152650" cy="3068638"/>
            <a:chOff x="576661" y="2399510"/>
            <a:chExt cx="2152653" cy="3068673"/>
          </a:xfrm>
        </p:grpSpPr>
        <p:pic>
          <p:nvPicPr>
            <p:cNvPr id="5634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84586" y="2399510"/>
              <a:ext cx="1466850" cy="419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6341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48073" y="2837666"/>
              <a:ext cx="1590675" cy="419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6342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11560" y="3202796"/>
              <a:ext cx="1685925" cy="447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6343" name="Picture 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84586" y="3640952"/>
              <a:ext cx="381000" cy="409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6344" name="Picture 8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11560" y="3933056"/>
              <a:ext cx="2095500" cy="466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6345" name="Picture 9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05239" y="4480751"/>
              <a:ext cx="2124075" cy="447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6346" name="Picture 10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76661" y="4991933"/>
              <a:ext cx="1933575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6327" name="pole tekstowe 12"/>
          <p:cNvSpPr txBox="1">
            <a:spLocks noChangeArrowheads="1"/>
          </p:cNvSpPr>
          <p:nvPr/>
        </p:nvSpPr>
        <p:spPr bwMode="auto">
          <a:xfrm>
            <a:off x="2951163" y="2349500"/>
            <a:ext cx="5834062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- mnożymy każde z definicyjnych wyrażeń przez s i podstawiamy zmienne stanu w prawej stronie wyrażeń</a:t>
            </a:r>
          </a:p>
        </p:txBody>
      </p:sp>
      <p:grpSp>
        <p:nvGrpSpPr>
          <p:cNvPr id="56328" name="Grupa 26"/>
          <p:cNvGrpSpPr>
            <a:grpSpLocks/>
          </p:cNvGrpSpPr>
          <p:nvPr/>
        </p:nvGrpSpPr>
        <p:grpSpPr bwMode="auto">
          <a:xfrm>
            <a:off x="4391980" y="3356992"/>
            <a:ext cx="2295525" cy="2989263"/>
            <a:chOff x="3239852" y="3320988"/>
            <a:chExt cx="2295525" cy="2989101"/>
          </a:xfrm>
        </p:grpSpPr>
        <p:pic>
          <p:nvPicPr>
            <p:cNvPr id="56329" name="Picture 2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311860" y="3320988"/>
              <a:ext cx="165735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6330" name="Picture 3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275856" y="3681028"/>
              <a:ext cx="1676400" cy="50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6331" name="Picture 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419872" y="4581128"/>
              <a:ext cx="381000" cy="409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6332" name="Picture 6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239852" y="5373216"/>
              <a:ext cx="1924050" cy="419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6333" name="Picture 7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239852" y="5805264"/>
              <a:ext cx="1781175" cy="50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6334" name="Grupa 23"/>
            <p:cNvGrpSpPr>
              <a:grpSpLocks/>
            </p:cNvGrpSpPr>
            <p:nvPr/>
          </p:nvGrpSpPr>
          <p:grpSpPr bwMode="auto">
            <a:xfrm>
              <a:off x="3239852" y="4149080"/>
              <a:ext cx="1847850" cy="409575"/>
              <a:chOff x="3239852" y="4149080"/>
              <a:chExt cx="1847850" cy="409575"/>
            </a:xfrm>
          </p:grpSpPr>
          <p:pic>
            <p:nvPicPr>
              <p:cNvPr id="56338" name="Picture 4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3239852" y="4149080"/>
                <a:ext cx="1847850" cy="4095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2" name="Prostokąt 21"/>
              <p:cNvSpPr/>
              <p:nvPr/>
            </p:nvSpPr>
            <p:spPr>
              <a:xfrm>
                <a:off x="4644789" y="4186129"/>
                <a:ext cx="142875" cy="32383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6335" name="Grupa 24"/>
            <p:cNvGrpSpPr>
              <a:grpSpLocks/>
            </p:cNvGrpSpPr>
            <p:nvPr/>
          </p:nvGrpSpPr>
          <p:grpSpPr bwMode="auto">
            <a:xfrm>
              <a:off x="3239852" y="4833156"/>
              <a:ext cx="2295525" cy="523875"/>
              <a:chOff x="3239852" y="4833156"/>
              <a:chExt cx="2295525" cy="523875"/>
            </a:xfrm>
          </p:grpSpPr>
          <p:pic>
            <p:nvPicPr>
              <p:cNvPr id="56336" name="Picture 5"/>
              <p:cNvPicPr>
                <a:picLocks noChangeAspect="1" noChangeArrowheads="1"/>
              </p:cNvPicPr>
              <p:nvPr/>
            </p:nvPicPr>
            <p:blipFill>
              <a:blip r:embed="rId16" cstate="print"/>
              <a:srcRect/>
              <a:stretch>
                <a:fillRect/>
              </a:stretch>
            </p:blipFill>
            <p:spPr bwMode="auto">
              <a:xfrm>
                <a:off x="3239852" y="4833156"/>
                <a:ext cx="2295525" cy="523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3" name="Prostokąt 22"/>
              <p:cNvSpPr/>
              <p:nvPr/>
            </p:nvSpPr>
            <p:spPr>
              <a:xfrm>
                <a:off x="5111514" y="4905227"/>
                <a:ext cx="144463" cy="32383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pole tekstowe 1"/>
          <p:cNvSpPr txBox="1">
            <a:spLocks noChangeArrowheads="1"/>
          </p:cNvSpPr>
          <p:nvPr/>
        </p:nvSpPr>
        <p:spPr bwMode="auto">
          <a:xfrm>
            <a:off x="287338" y="441325"/>
            <a:ext cx="86169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Przypadek 2: macierz </a:t>
            </a:r>
            <a:r>
              <a:rPr lang="pl-PL" b="1">
                <a:solidFill>
                  <a:srgbClr val="003366"/>
                </a:solidFill>
              </a:rPr>
              <a:t>A</a:t>
            </a:r>
            <a:r>
              <a:rPr lang="pl-PL">
                <a:solidFill>
                  <a:srgbClr val="003366"/>
                </a:solidFill>
              </a:rPr>
              <a:t> ma wielokrotne wartości własne rzeczywiste</a:t>
            </a:r>
            <a:endParaRPr lang="pl-PL" b="1">
              <a:solidFill>
                <a:srgbClr val="003366"/>
              </a:solidFill>
            </a:endParaRPr>
          </a:p>
        </p:txBody>
      </p:sp>
      <p:sp>
        <p:nvSpPr>
          <p:cNvPr id="71683" name="pole tekstowe 2"/>
          <p:cNvSpPr txBox="1">
            <a:spLocks noChangeArrowheads="1"/>
          </p:cNvSpPr>
          <p:nvPr/>
        </p:nvSpPr>
        <p:spPr bwMode="auto">
          <a:xfrm>
            <a:off x="323850" y="944563"/>
            <a:ext cx="85328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Nie można zagwarantować liniowej niezależności wektorów własnych i wówczas macierz </a:t>
            </a:r>
            <a:r>
              <a:rPr lang="pl-PL" b="1">
                <a:solidFill>
                  <a:srgbClr val="003366"/>
                </a:solidFill>
              </a:rPr>
              <a:t>M </a:t>
            </a:r>
            <a:r>
              <a:rPr lang="pl-PL">
                <a:solidFill>
                  <a:srgbClr val="003366"/>
                </a:solidFill>
              </a:rPr>
              <a:t>może być osobliwa</a:t>
            </a:r>
            <a:endParaRPr lang="pl-PL" b="1">
              <a:solidFill>
                <a:srgbClr val="003366"/>
              </a:solidFill>
            </a:endParaRPr>
          </a:p>
        </p:txBody>
      </p:sp>
      <p:sp>
        <p:nvSpPr>
          <p:cNvPr id="71684" name="pole tekstowe 3"/>
          <p:cNvSpPr txBox="1">
            <a:spLocks noChangeArrowheads="1"/>
          </p:cNvSpPr>
          <p:nvPr/>
        </p:nvSpPr>
        <p:spPr bwMode="auto">
          <a:xfrm>
            <a:off x="358775" y="2027238"/>
            <a:ext cx="83899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b="1">
                <a:solidFill>
                  <a:srgbClr val="003366"/>
                </a:solidFill>
              </a:rPr>
              <a:t>Postępowanie Jordana dla znalezienia n liniowo niezależnych wektorów własnych</a:t>
            </a:r>
          </a:p>
        </p:txBody>
      </p:sp>
      <p:pic>
        <p:nvPicPr>
          <p:cNvPr id="7168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0350" y="2781300"/>
            <a:ext cx="2952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95850" y="2816225"/>
            <a:ext cx="24765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7" name="pole tekstowe 7"/>
          <p:cNvSpPr txBox="1">
            <a:spLocks noChangeArrowheads="1"/>
          </p:cNvSpPr>
          <p:nvPr/>
        </p:nvSpPr>
        <p:spPr bwMode="auto">
          <a:xfrm>
            <a:off x="395288" y="2744788"/>
            <a:ext cx="8280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>
                <a:solidFill>
                  <a:srgbClr val="003366"/>
                </a:solidFill>
              </a:rPr>
              <a:t>Niech wartość własna </a:t>
            </a:r>
            <a:r>
              <a:rPr lang="pl-PL" dirty="0" smtClean="0">
                <a:solidFill>
                  <a:srgbClr val="003366"/>
                </a:solidFill>
              </a:rPr>
              <a:t>      </a:t>
            </a:r>
            <a:r>
              <a:rPr lang="pl-PL" dirty="0">
                <a:solidFill>
                  <a:srgbClr val="003366"/>
                </a:solidFill>
              </a:rPr>
              <a:t>jest wielokrotna     </a:t>
            </a:r>
            <a:r>
              <a:rPr lang="pl-PL" dirty="0" smtClean="0">
                <a:solidFill>
                  <a:srgbClr val="003366"/>
                </a:solidFill>
              </a:rPr>
              <a:t>  razy</a:t>
            </a:r>
            <a:endParaRPr lang="pl-PL" b="1" dirty="0">
              <a:solidFill>
                <a:srgbClr val="003366"/>
              </a:solidFill>
            </a:endParaRPr>
          </a:p>
        </p:txBody>
      </p:sp>
      <p:sp>
        <p:nvSpPr>
          <p:cNvPr id="71688" name="pole tekstowe 8"/>
          <p:cNvSpPr txBox="1">
            <a:spLocks noChangeArrowheads="1"/>
          </p:cNvSpPr>
          <p:nvPr/>
        </p:nvSpPr>
        <p:spPr bwMode="auto">
          <a:xfrm>
            <a:off x="395288" y="3359150"/>
            <a:ext cx="82804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>
                <a:solidFill>
                  <a:srgbClr val="003366"/>
                </a:solidFill>
              </a:rPr>
              <a:t>- definiujemy wektory </a:t>
            </a:r>
            <a:r>
              <a:rPr lang="pl-PL" dirty="0" smtClean="0">
                <a:solidFill>
                  <a:srgbClr val="003366"/>
                </a:solidFill>
              </a:rPr>
              <a:t>                            </a:t>
            </a:r>
            <a:r>
              <a:rPr lang="pl-PL" dirty="0">
                <a:solidFill>
                  <a:srgbClr val="003366"/>
                </a:solidFill>
              </a:rPr>
              <a:t>rekursywnie </a:t>
            </a:r>
            <a:endParaRPr lang="pl-PL" b="1" dirty="0">
              <a:solidFill>
                <a:srgbClr val="003366"/>
              </a:solidFill>
            </a:endParaRPr>
          </a:p>
        </p:txBody>
      </p:sp>
      <p:pic>
        <p:nvPicPr>
          <p:cNvPr id="7168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213" y="3394075"/>
            <a:ext cx="142875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9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32025" y="3862388"/>
            <a:ext cx="371475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91" name="pole tekstowe 11"/>
          <p:cNvSpPr txBox="1">
            <a:spLocks noChangeArrowheads="1"/>
          </p:cNvSpPr>
          <p:nvPr/>
        </p:nvSpPr>
        <p:spPr bwMode="auto">
          <a:xfrm>
            <a:off x="719138" y="4402138"/>
            <a:ext cx="70929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przyjmując </a:t>
            </a:r>
            <a:endParaRPr lang="pl-PL" b="1">
              <a:solidFill>
                <a:srgbClr val="003366"/>
              </a:solidFill>
            </a:endParaRPr>
          </a:p>
        </p:txBody>
      </p:sp>
      <p:pic>
        <p:nvPicPr>
          <p:cNvPr id="71692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51050" y="4427538"/>
            <a:ext cx="76200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93" name="pole tekstowe 13"/>
          <p:cNvSpPr txBox="1">
            <a:spLocks noChangeArrowheads="1"/>
          </p:cNvSpPr>
          <p:nvPr/>
        </p:nvSpPr>
        <p:spPr bwMode="auto">
          <a:xfrm>
            <a:off x="684213" y="4835525"/>
            <a:ext cx="81359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Tak znalezione wektory własne są nazywane uogólnionymi wektorami własnymi i są liniowo niezależne</a:t>
            </a:r>
            <a:endParaRPr lang="pl-PL" b="1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1016000"/>
            <a:ext cx="4562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07" name="pole tekstowe 2"/>
          <p:cNvSpPr txBox="1">
            <a:spLocks noChangeArrowheads="1"/>
          </p:cNvSpPr>
          <p:nvPr/>
        </p:nvSpPr>
        <p:spPr bwMode="auto">
          <a:xfrm>
            <a:off x="323850" y="476250"/>
            <a:ext cx="84248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- uogólnione wektory własne tworzą zbiór liniowo niezależnych wektorów</a:t>
            </a:r>
            <a:endParaRPr lang="pl-PL" b="1">
              <a:solidFill>
                <a:srgbClr val="003366"/>
              </a:solidFill>
            </a:endParaRPr>
          </a:p>
        </p:txBody>
      </p:sp>
      <p:grpSp>
        <p:nvGrpSpPr>
          <p:cNvPr id="72708" name="Grupa 6"/>
          <p:cNvGrpSpPr>
            <a:grpSpLocks/>
          </p:cNvGrpSpPr>
          <p:nvPr/>
        </p:nvGrpSpPr>
        <p:grpSpPr bwMode="auto">
          <a:xfrm>
            <a:off x="576263" y="1700213"/>
            <a:ext cx="7902575" cy="369887"/>
            <a:chOff x="575556" y="1700808"/>
            <a:chExt cx="7902624" cy="369332"/>
          </a:xfrm>
        </p:grpSpPr>
        <p:sp>
          <p:nvSpPr>
            <p:cNvPr id="72716" name="pole tekstowe 4"/>
            <p:cNvSpPr txBox="1">
              <a:spLocks noChangeArrowheads="1"/>
            </p:cNvSpPr>
            <p:nvPr/>
          </p:nvSpPr>
          <p:spPr bwMode="auto">
            <a:xfrm>
              <a:off x="575556" y="1700808"/>
              <a:ext cx="709278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>
                  <a:solidFill>
                    <a:srgbClr val="003366"/>
                  </a:solidFill>
                </a:rPr>
                <a:t>gdzie, l jest liczbą różnych wartości własnych oraz </a:t>
              </a:r>
              <a:endParaRPr lang="pl-PL" b="1">
                <a:solidFill>
                  <a:srgbClr val="003366"/>
                </a:solidFill>
              </a:endParaRPr>
            </a:p>
          </p:txBody>
        </p:sp>
        <p:pic>
          <p:nvPicPr>
            <p:cNvPr id="72717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92180" y="1756048"/>
              <a:ext cx="22860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2709" name="pole tekstowe 7"/>
          <p:cNvSpPr txBox="1">
            <a:spLocks noChangeArrowheads="1"/>
          </p:cNvSpPr>
          <p:nvPr/>
        </p:nvSpPr>
        <p:spPr bwMode="auto">
          <a:xfrm>
            <a:off x="431800" y="2349500"/>
            <a:ext cx="84248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- zachodzi</a:t>
            </a:r>
            <a:endParaRPr lang="pl-PL" b="1">
              <a:solidFill>
                <a:srgbClr val="003366"/>
              </a:solidFill>
            </a:endParaRPr>
          </a:p>
        </p:txBody>
      </p:sp>
      <p:pic>
        <p:nvPicPr>
          <p:cNvPr id="72710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575" y="2708275"/>
            <a:ext cx="1219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1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55763" y="3392488"/>
            <a:ext cx="2840037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12" name="pole tekstowe 10"/>
          <p:cNvSpPr txBox="1">
            <a:spLocks noChangeArrowheads="1"/>
          </p:cNvSpPr>
          <p:nvPr/>
        </p:nvSpPr>
        <p:spPr bwMode="auto">
          <a:xfrm>
            <a:off x="684213" y="3033713"/>
            <a:ext cx="20875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gdzie,</a:t>
            </a:r>
          </a:p>
        </p:txBody>
      </p:sp>
      <p:pic>
        <p:nvPicPr>
          <p:cNvPr id="72713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95850" y="3284538"/>
            <a:ext cx="261461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14" name="pole tekstowe 12"/>
          <p:cNvSpPr txBox="1">
            <a:spLocks noChangeArrowheads="1"/>
          </p:cNvSpPr>
          <p:nvPr/>
        </p:nvSpPr>
        <p:spPr bwMode="auto">
          <a:xfrm>
            <a:off x="1655763" y="5300663"/>
            <a:ext cx="32400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Macierz blokowo-diagonalna,</a:t>
            </a:r>
          </a:p>
          <a:p>
            <a:r>
              <a:rPr lang="pl-PL">
                <a:solidFill>
                  <a:srgbClr val="003366"/>
                </a:solidFill>
              </a:rPr>
              <a:t>macierz Jordana</a:t>
            </a:r>
          </a:p>
        </p:txBody>
      </p:sp>
      <p:sp>
        <p:nvSpPr>
          <p:cNvPr id="72715" name="pole tekstowe 13"/>
          <p:cNvSpPr txBox="1">
            <a:spLocks noChangeArrowheads="1"/>
          </p:cNvSpPr>
          <p:nvPr/>
        </p:nvSpPr>
        <p:spPr bwMode="auto">
          <a:xfrm>
            <a:off x="4932363" y="5300663"/>
            <a:ext cx="32400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>
                <a:solidFill>
                  <a:srgbClr val="003366"/>
                </a:solidFill>
              </a:rPr>
              <a:t>Blok (klatka) Jordana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pole tekstowe 1"/>
          <p:cNvSpPr txBox="1">
            <a:spLocks noChangeArrowheads="1"/>
          </p:cNvSpPr>
          <p:nvPr/>
        </p:nvSpPr>
        <p:spPr bwMode="auto">
          <a:xfrm>
            <a:off x="287338" y="441325"/>
            <a:ext cx="86169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Przypadek 3: macierz </a:t>
            </a:r>
            <a:r>
              <a:rPr lang="pl-PL" b="1">
                <a:solidFill>
                  <a:srgbClr val="003366"/>
                </a:solidFill>
              </a:rPr>
              <a:t>A</a:t>
            </a:r>
            <a:r>
              <a:rPr lang="pl-PL">
                <a:solidFill>
                  <a:srgbClr val="003366"/>
                </a:solidFill>
              </a:rPr>
              <a:t> ma wartości własne zespolone</a:t>
            </a:r>
            <a:endParaRPr lang="pl-PL" b="1">
              <a:solidFill>
                <a:srgbClr val="003366"/>
              </a:solidFill>
            </a:endParaRPr>
          </a:p>
        </p:txBody>
      </p:sp>
      <p:sp>
        <p:nvSpPr>
          <p:cNvPr id="73731" name="pole tekstowe 2"/>
          <p:cNvSpPr txBox="1">
            <a:spLocks noChangeArrowheads="1"/>
          </p:cNvSpPr>
          <p:nvPr/>
        </p:nvSpPr>
        <p:spPr bwMode="auto">
          <a:xfrm>
            <a:off x="323850" y="836613"/>
            <a:ext cx="86169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Załóżmy, bez utraty ogólności</a:t>
            </a:r>
            <a:endParaRPr lang="pl-PL" b="1">
              <a:solidFill>
                <a:srgbClr val="003366"/>
              </a:solidFill>
            </a:endParaRPr>
          </a:p>
        </p:txBody>
      </p:sp>
      <p:pic>
        <p:nvPicPr>
          <p:cNvPr id="7373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27200" y="1341438"/>
            <a:ext cx="13716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03688" y="1376363"/>
            <a:ext cx="13335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4" name="pole tekstowe 5"/>
          <p:cNvSpPr txBox="1">
            <a:spLocks noChangeArrowheads="1"/>
          </p:cNvSpPr>
          <p:nvPr/>
        </p:nvSpPr>
        <p:spPr bwMode="auto">
          <a:xfrm>
            <a:off x="250825" y="1844675"/>
            <a:ext cx="86185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Odpowiadające wektory własne, tez zespolone sprzężone</a:t>
            </a:r>
            <a:endParaRPr lang="pl-PL" b="1">
              <a:solidFill>
                <a:srgbClr val="003366"/>
              </a:solidFill>
            </a:endParaRPr>
          </a:p>
        </p:txBody>
      </p:sp>
      <p:pic>
        <p:nvPicPr>
          <p:cNvPr id="7373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59000" y="2420938"/>
            <a:ext cx="12287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6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87788" y="2420938"/>
            <a:ext cx="122872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7" name="pole tekstowe 8"/>
          <p:cNvSpPr txBox="1">
            <a:spLocks noChangeArrowheads="1"/>
          </p:cNvSpPr>
          <p:nvPr/>
        </p:nvSpPr>
        <p:spPr bwMode="auto">
          <a:xfrm>
            <a:off x="250825" y="2924175"/>
            <a:ext cx="86185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Macierz transformacji</a:t>
            </a:r>
            <a:endParaRPr lang="pl-PL" b="1">
              <a:solidFill>
                <a:srgbClr val="003366"/>
              </a:solidFill>
            </a:endParaRPr>
          </a:p>
        </p:txBody>
      </p:sp>
      <p:pic>
        <p:nvPicPr>
          <p:cNvPr id="7373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84438" y="3429000"/>
            <a:ext cx="295275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43100" y="4581525"/>
            <a:ext cx="4537075" cy="170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40" name="pole tekstowe 12"/>
          <p:cNvSpPr txBox="1">
            <a:spLocks noChangeArrowheads="1"/>
          </p:cNvSpPr>
          <p:nvPr/>
        </p:nvSpPr>
        <p:spPr bwMode="auto">
          <a:xfrm>
            <a:off x="287338" y="4005263"/>
            <a:ext cx="86169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Postać kanoniczna Jordana po transformacji</a:t>
            </a:r>
            <a:endParaRPr lang="pl-PL" b="1">
              <a:solidFill>
                <a:srgbClr val="0033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pole tekstowe 1"/>
          <p:cNvSpPr txBox="1">
            <a:spLocks noChangeArrowheads="1"/>
          </p:cNvSpPr>
          <p:nvPr/>
        </p:nvSpPr>
        <p:spPr bwMode="auto">
          <a:xfrm>
            <a:off x="323850" y="476250"/>
            <a:ext cx="32400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dirty="0" smtClean="0">
                <a:solidFill>
                  <a:srgbClr val="003366"/>
                </a:solidFill>
              </a:rPr>
              <a:t>Przykład 5</a:t>
            </a:r>
            <a:endParaRPr lang="pl-PL" dirty="0">
              <a:solidFill>
                <a:srgbClr val="003366"/>
              </a:solidFill>
            </a:endParaRPr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71663" y="1160463"/>
            <a:ext cx="3733800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pole tekstowe 3"/>
          <p:cNvSpPr txBox="1">
            <a:spLocks noChangeArrowheads="1"/>
          </p:cNvSpPr>
          <p:nvPr/>
        </p:nvSpPr>
        <p:spPr bwMode="auto">
          <a:xfrm>
            <a:off x="431800" y="765175"/>
            <a:ext cx="32400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Dany jest model systemu</a:t>
            </a:r>
          </a:p>
        </p:txBody>
      </p:sp>
      <p:graphicFrame>
        <p:nvGraphicFramePr>
          <p:cNvPr id="22530" name="Object 3"/>
          <p:cNvGraphicFramePr>
            <a:graphicFrameLocks noChangeAspect="1"/>
          </p:cNvGraphicFramePr>
          <p:nvPr/>
        </p:nvGraphicFramePr>
        <p:xfrm>
          <a:off x="1979613" y="2744788"/>
          <a:ext cx="1747837" cy="388937"/>
        </p:xfrm>
        <a:graphic>
          <a:graphicData uri="http://schemas.openxmlformats.org/presentationml/2006/ole">
            <p:oleObj spid="_x0000_s22531" name="Równanie" r:id="rId4" imgW="977476" imgH="215806" progId="Equation.3">
              <p:embed/>
            </p:oleObj>
          </a:graphicData>
        </a:graphic>
      </p:graphicFrame>
      <p:pic>
        <p:nvPicPr>
          <p:cNvPr id="2253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1613" y="1052513"/>
            <a:ext cx="1714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5" name="pole tekstowe 6"/>
          <p:cNvSpPr txBox="1">
            <a:spLocks noChangeArrowheads="1"/>
          </p:cNvSpPr>
          <p:nvPr/>
        </p:nvSpPr>
        <p:spPr bwMode="auto">
          <a:xfrm>
            <a:off x="503238" y="3249613"/>
            <a:ext cx="81724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Znaleźć model systemu wykorzystując macierz diagonalizującą wektorów własnych</a:t>
            </a:r>
          </a:p>
        </p:txBody>
      </p:sp>
      <p:pic>
        <p:nvPicPr>
          <p:cNvPr id="22536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71663" y="4262443"/>
            <a:ext cx="480060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7" name="pole tekstowe 8"/>
          <p:cNvSpPr txBox="1">
            <a:spLocks noChangeArrowheads="1"/>
          </p:cNvSpPr>
          <p:nvPr/>
        </p:nvSpPr>
        <p:spPr bwMode="auto">
          <a:xfrm>
            <a:off x="539750" y="3830643"/>
            <a:ext cx="32400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Równanie charakterystyczne</a:t>
            </a:r>
          </a:p>
        </p:txBody>
      </p:sp>
      <p:grpSp>
        <p:nvGrpSpPr>
          <p:cNvPr id="22538" name="Grupa 11"/>
          <p:cNvGrpSpPr>
            <a:grpSpLocks/>
          </p:cNvGrpSpPr>
          <p:nvPr/>
        </p:nvGrpSpPr>
        <p:grpSpPr bwMode="auto">
          <a:xfrm>
            <a:off x="935038" y="5581655"/>
            <a:ext cx="6867525" cy="804863"/>
            <a:chOff x="935596" y="5755729"/>
            <a:chExt cx="6867525" cy="805619"/>
          </a:xfrm>
        </p:grpSpPr>
        <p:pic>
          <p:nvPicPr>
            <p:cNvPr id="22539" name="Picture 6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935596" y="5755729"/>
              <a:ext cx="6867525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40" name="Picture 7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952128" y="6151773"/>
              <a:ext cx="2971800" cy="409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413" y="584200"/>
            <a:ext cx="12287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5" name="pole tekstowe 2"/>
          <p:cNvSpPr txBox="1">
            <a:spLocks noChangeArrowheads="1"/>
          </p:cNvSpPr>
          <p:nvPr/>
        </p:nvSpPr>
        <p:spPr bwMode="auto">
          <a:xfrm>
            <a:off x="358775" y="441325"/>
            <a:ext cx="32416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Wartości własne</a:t>
            </a:r>
          </a:p>
        </p:txBody>
      </p:sp>
      <p:grpSp>
        <p:nvGrpSpPr>
          <p:cNvPr id="74756" name="Grupa 7"/>
          <p:cNvGrpSpPr>
            <a:grpSpLocks/>
          </p:cNvGrpSpPr>
          <p:nvPr/>
        </p:nvGrpSpPr>
        <p:grpSpPr bwMode="auto">
          <a:xfrm>
            <a:off x="323850" y="1881188"/>
            <a:ext cx="8172450" cy="368300"/>
            <a:chOff x="323528" y="1880828"/>
            <a:chExt cx="8172908" cy="369332"/>
          </a:xfrm>
        </p:grpSpPr>
        <p:sp>
          <p:nvSpPr>
            <p:cNvPr id="74764" name="pole tekstowe 3"/>
            <p:cNvSpPr txBox="1">
              <a:spLocks noChangeArrowheads="1"/>
            </p:cNvSpPr>
            <p:nvPr/>
          </p:nvSpPr>
          <p:spPr bwMode="auto">
            <a:xfrm>
              <a:off x="323528" y="1880828"/>
              <a:ext cx="817290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>
                  <a:solidFill>
                    <a:srgbClr val="003366"/>
                  </a:solidFill>
                </a:rPr>
                <a:t>Wektor własny      dla                </a:t>
              </a:r>
            </a:p>
          </p:txBody>
        </p:sp>
        <p:pic>
          <p:nvPicPr>
            <p:cNvPr id="74765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051720" y="1916832"/>
              <a:ext cx="276225" cy="323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4766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62833" y="1926543"/>
              <a:ext cx="981075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4757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513" y="2492375"/>
            <a:ext cx="4314825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8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16238" y="3897313"/>
            <a:ext cx="26384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9" name="pole tekstowe 10"/>
          <p:cNvSpPr txBox="1">
            <a:spLocks noChangeArrowheads="1"/>
          </p:cNvSpPr>
          <p:nvPr/>
        </p:nvSpPr>
        <p:spPr bwMode="auto">
          <a:xfrm>
            <a:off x="323850" y="5229225"/>
            <a:ext cx="32400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Stąd</a:t>
            </a:r>
          </a:p>
        </p:txBody>
      </p:sp>
      <p:grpSp>
        <p:nvGrpSpPr>
          <p:cNvPr id="74760" name="Grupa 14"/>
          <p:cNvGrpSpPr>
            <a:grpSpLocks/>
          </p:cNvGrpSpPr>
          <p:nvPr/>
        </p:nvGrpSpPr>
        <p:grpSpPr bwMode="auto">
          <a:xfrm>
            <a:off x="2303463" y="5624513"/>
            <a:ext cx="4284662" cy="369887"/>
            <a:chOff x="2303748" y="5625244"/>
            <a:chExt cx="4284476" cy="369332"/>
          </a:xfrm>
        </p:grpSpPr>
        <p:pic>
          <p:nvPicPr>
            <p:cNvPr id="74761" name="Picture 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303748" y="5625244"/>
              <a:ext cx="1028700" cy="3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4762" name="pole tekstowe 12"/>
            <p:cNvSpPr txBox="1">
              <a:spLocks noChangeArrowheads="1"/>
            </p:cNvSpPr>
            <p:nvPr/>
          </p:nvSpPr>
          <p:spPr bwMode="auto">
            <a:xfrm>
              <a:off x="3347864" y="5625244"/>
              <a:ext cx="324036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>
                  <a:solidFill>
                    <a:srgbClr val="003366"/>
                  </a:solidFill>
                </a:rPr>
                <a:t>i</a:t>
              </a:r>
            </a:p>
          </p:txBody>
        </p:sp>
        <p:pic>
          <p:nvPicPr>
            <p:cNvPr id="74763" name="Picture 9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635896" y="5644480"/>
              <a:ext cx="8382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pole tekstowe 1"/>
          <p:cNvSpPr txBox="1">
            <a:spLocks noChangeArrowheads="1"/>
          </p:cNvSpPr>
          <p:nvPr/>
        </p:nvSpPr>
        <p:spPr bwMode="auto">
          <a:xfrm>
            <a:off x="323850" y="476250"/>
            <a:ext cx="32400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Rozwiązanie np.</a:t>
            </a:r>
          </a:p>
        </p:txBody>
      </p:sp>
      <p:pic>
        <p:nvPicPr>
          <p:cNvPr id="7577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313" y="765175"/>
            <a:ext cx="1247775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0" name="pole tekstowe 3"/>
          <p:cNvSpPr txBox="1">
            <a:spLocks noChangeArrowheads="1"/>
          </p:cNvSpPr>
          <p:nvPr/>
        </p:nvSpPr>
        <p:spPr bwMode="auto">
          <a:xfrm>
            <a:off x="431800" y="2060575"/>
            <a:ext cx="32400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Podobnie</a:t>
            </a:r>
          </a:p>
        </p:txBody>
      </p:sp>
      <p:pic>
        <p:nvPicPr>
          <p:cNvPr id="7578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8175" y="2528888"/>
            <a:ext cx="129540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7788" y="2600325"/>
            <a:ext cx="110490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3" name="pole tekstowe 6"/>
          <p:cNvSpPr txBox="1">
            <a:spLocks noChangeArrowheads="1"/>
          </p:cNvSpPr>
          <p:nvPr/>
        </p:nvSpPr>
        <p:spPr bwMode="auto">
          <a:xfrm>
            <a:off x="503238" y="4041775"/>
            <a:ext cx="70564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Macierz diagonalizująca i odwrotna do niej </a:t>
            </a:r>
          </a:p>
        </p:txBody>
      </p:sp>
      <p:pic>
        <p:nvPicPr>
          <p:cNvPr id="75784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84325" y="4581525"/>
            <a:ext cx="209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5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95738" y="4508500"/>
            <a:ext cx="2809875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pole tekstowe 1"/>
          <p:cNvSpPr txBox="1">
            <a:spLocks noChangeArrowheads="1"/>
          </p:cNvSpPr>
          <p:nvPr/>
        </p:nvSpPr>
        <p:spPr bwMode="auto">
          <a:xfrm>
            <a:off x="323850" y="476250"/>
            <a:ext cx="84613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Przekształcenie podobieństwa                   daje nowy model przestrzeni stanu</a:t>
            </a:r>
          </a:p>
        </p:txBody>
      </p:sp>
      <p:pic>
        <p:nvPicPr>
          <p:cNvPr id="7680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76250"/>
            <a:ext cx="115252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24188" y="1052513"/>
            <a:ext cx="25431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5" name="pole tekstowe 4"/>
          <p:cNvSpPr txBox="1">
            <a:spLocks noChangeArrowheads="1"/>
          </p:cNvSpPr>
          <p:nvPr/>
        </p:nvSpPr>
        <p:spPr bwMode="auto">
          <a:xfrm>
            <a:off x="395288" y="1700213"/>
            <a:ext cx="32400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gdzie,</a:t>
            </a:r>
          </a:p>
        </p:txBody>
      </p:sp>
      <p:pic>
        <p:nvPicPr>
          <p:cNvPr id="7680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9138" y="2349500"/>
            <a:ext cx="74961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79725" y="4292600"/>
            <a:ext cx="2638425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8" name="pole tekstowe 7"/>
          <p:cNvSpPr txBox="1">
            <a:spLocks noChangeArrowheads="1"/>
          </p:cNvSpPr>
          <p:nvPr/>
        </p:nvSpPr>
        <p:spPr bwMode="auto">
          <a:xfrm>
            <a:off x="323850" y="3789363"/>
            <a:ext cx="43195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Związki pomiędzy zmiennymi stanu</a:t>
            </a:r>
          </a:p>
        </p:txBody>
      </p:sp>
      <p:sp>
        <p:nvSpPr>
          <p:cNvPr id="76809" name="pole tekstowe 8"/>
          <p:cNvSpPr txBox="1">
            <a:spLocks noChangeArrowheads="1"/>
          </p:cNvSpPr>
          <p:nvPr/>
        </p:nvSpPr>
        <p:spPr bwMode="auto">
          <a:xfrm>
            <a:off x="431800" y="6057900"/>
            <a:ext cx="83169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Sprawdzić, że zmiana zmiennych stanu nie prowadzi do zmiany transmitancji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pole tekstowe 1"/>
          <p:cNvSpPr txBox="1">
            <a:spLocks noChangeArrowheads="1"/>
          </p:cNvSpPr>
          <p:nvPr/>
        </p:nvSpPr>
        <p:spPr bwMode="auto">
          <a:xfrm>
            <a:off x="323850" y="441325"/>
            <a:ext cx="84963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344613" indent="-1344613"/>
            <a:r>
              <a:rPr lang="pl-PL" dirty="0">
                <a:solidFill>
                  <a:srgbClr val="003366"/>
                </a:solidFill>
              </a:rPr>
              <a:t>Przykład </a:t>
            </a:r>
            <a:r>
              <a:rPr lang="pl-PL" dirty="0" smtClean="0">
                <a:solidFill>
                  <a:srgbClr val="003366"/>
                </a:solidFill>
              </a:rPr>
              <a:t>6 </a:t>
            </a:r>
            <a:r>
              <a:rPr lang="pl-PL" dirty="0">
                <a:solidFill>
                  <a:srgbClr val="003366"/>
                </a:solidFill>
              </a:rPr>
              <a:t>– model małego silnika PS</a:t>
            </a:r>
          </a:p>
        </p:txBody>
      </p:sp>
      <p:pic>
        <p:nvPicPr>
          <p:cNvPr id="7782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016000"/>
            <a:ext cx="63341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8" name="pole tekstowe 3"/>
          <p:cNvSpPr txBox="1">
            <a:spLocks noChangeArrowheads="1"/>
          </p:cNvSpPr>
          <p:nvPr/>
        </p:nvSpPr>
        <p:spPr bwMode="auto">
          <a:xfrm>
            <a:off x="431800" y="3536950"/>
            <a:ext cx="84963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Korzystając z środowiska Matlab/Simulink znajdziemy wartości własne, wektory własne i macierz diagonalizującej transformacji podobieństwa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0" y="873125"/>
            <a:ext cx="5781675" cy="506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1628775"/>
            <a:ext cx="498157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5" name="pole tekstowe 2"/>
          <p:cNvSpPr txBox="1">
            <a:spLocks noChangeArrowheads="1"/>
          </p:cNvSpPr>
          <p:nvPr/>
        </p:nvSpPr>
        <p:spPr bwMode="auto">
          <a:xfrm>
            <a:off x="358775" y="765175"/>
            <a:ext cx="84978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344613" indent="-1344613"/>
            <a:r>
              <a:rPr lang="pl-PL">
                <a:solidFill>
                  <a:srgbClr val="003366"/>
                </a:solidFill>
              </a:rPr>
              <a:t>Macierze modelu po diagonalizującej transformacji podobieństwa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pole tekstowe 1"/>
          <p:cNvSpPr txBox="1">
            <a:spLocks noChangeArrowheads="1"/>
          </p:cNvSpPr>
          <p:nvPr/>
        </p:nvSpPr>
        <p:spPr bwMode="auto">
          <a:xfrm>
            <a:off x="358775" y="441325"/>
            <a:ext cx="83899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- wykonujemy odwrotne przekształcenie Laplace’a ostatnich wyrażeń i wyrażenia na s</a:t>
            </a:r>
            <a:r>
              <a:rPr lang="pl-PL" baseline="30000">
                <a:solidFill>
                  <a:srgbClr val="003366"/>
                </a:solidFill>
              </a:rPr>
              <a:t>n</a:t>
            </a:r>
            <a:r>
              <a:rPr lang="pl-PL">
                <a:solidFill>
                  <a:srgbClr val="003366"/>
                </a:solidFill>
              </a:rPr>
              <a:t>V(s)</a:t>
            </a:r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8063" y="1052513"/>
            <a:ext cx="14192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8063" y="1412875"/>
            <a:ext cx="14287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2988" y="1773238"/>
            <a:ext cx="1419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0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133600"/>
            <a:ext cx="3810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1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35038" y="2457450"/>
            <a:ext cx="19050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2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68375" y="2889250"/>
            <a:ext cx="16954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3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08063" y="3284538"/>
            <a:ext cx="6991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54" name="pole tekstowe 10"/>
          <p:cNvSpPr txBox="1">
            <a:spLocks noChangeArrowheads="1"/>
          </p:cNvSpPr>
          <p:nvPr/>
        </p:nvSpPr>
        <p:spPr bwMode="auto">
          <a:xfrm>
            <a:off x="395288" y="3752850"/>
            <a:ext cx="83899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- równanie stanu w postaci macierzowej</a:t>
            </a:r>
          </a:p>
        </p:txBody>
      </p:sp>
      <p:pic>
        <p:nvPicPr>
          <p:cNvPr id="57355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27088" y="4086234"/>
            <a:ext cx="6192837" cy="197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6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47813" y="6094449"/>
            <a:ext cx="124777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pole tekstowe 1"/>
          <p:cNvSpPr txBox="1">
            <a:spLocks noChangeArrowheads="1"/>
          </p:cNvSpPr>
          <p:nvPr/>
        </p:nvSpPr>
        <p:spPr bwMode="auto">
          <a:xfrm>
            <a:off x="323850" y="441325"/>
            <a:ext cx="84963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344613" indent="-1344613"/>
            <a:r>
              <a:rPr lang="pl-PL" dirty="0">
                <a:solidFill>
                  <a:srgbClr val="003366"/>
                </a:solidFill>
              </a:rPr>
              <a:t>Przykład </a:t>
            </a:r>
            <a:r>
              <a:rPr lang="pl-PL" dirty="0" smtClean="0">
                <a:solidFill>
                  <a:srgbClr val="003366"/>
                </a:solidFill>
              </a:rPr>
              <a:t>7</a:t>
            </a:r>
            <a:endParaRPr lang="pl-PL" dirty="0">
              <a:solidFill>
                <a:srgbClr val="003366"/>
              </a:solidFill>
            </a:endParaRPr>
          </a:p>
        </p:txBody>
      </p:sp>
      <p:pic>
        <p:nvPicPr>
          <p:cNvPr id="8089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613" y="944563"/>
            <a:ext cx="442912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900" name="pole tekstowe 3"/>
          <p:cNvSpPr txBox="1">
            <a:spLocks noChangeArrowheads="1"/>
          </p:cNvSpPr>
          <p:nvPr/>
        </p:nvSpPr>
        <p:spPr bwMode="auto">
          <a:xfrm>
            <a:off x="358775" y="3573463"/>
            <a:ext cx="32416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Wartości własne</a:t>
            </a:r>
          </a:p>
        </p:txBody>
      </p:sp>
      <p:grpSp>
        <p:nvGrpSpPr>
          <p:cNvPr id="80901" name="Grupa 10"/>
          <p:cNvGrpSpPr>
            <a:grpSpLocks/>
          </p:cNvGrpSpPr>
          <p:nvPr/>
        </p:nvGrpSpPr>
        <p:grpSpPr bwMode="auto">
          <a:xfrm>
            <a:off x="1258888" y="4076700"/>
            <a:ext cx="6170612" cy="352425"/>
            <a:chOff x="1259632" y="4077072"/>
            <a:chExt cx="6169843" cy="352425"/>
          </a:xfrm>
        </p:grpSpPr>
        <p:pic>
          <p:nvPicPr>
            <p:cNvPr id="80904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59632" y="4077072"/>
              <a:ext cx="771525" cy="333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0905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591780" y="4077072"/>
              <a:ext cx="790575" cy="3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0906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851920" y="4077072"/>
              <a:ext cx="1438275" cy="323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0907" name="Picture 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724128" y="4077072"/>
              <a:ext cx="57150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0908" name="Picture 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372200" y="4077072"/>
              <a:ext cx="1057275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0902" name="pole tekstowe 11"/>
          <p:cNvSpPr txBox="1">
            <a:spLocks noChangeArrowheads="1"/>
          </p:cNvSpPr>
          <p:nvPr/>
        </p:nvSpPr>
        <p:spPr bwMode="auto">
          <a:xfrm>
            <a:off x="395288" y="4797425"/>
            <a:ext cx="32400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Dwukrotna wartość własna</a:t>
            </a:r>
          </a:p>
        </p:txBody>
      </p:sp>
      <p:pic>
        <p:nvPicPr>
          <p:cNvPr id="80903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51163" y="5337175"/>
            <a:ext cx="14763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pole tekstowe 2"/>
          <p:cNvSpPr txBox="1">
            <a:spLocks noChangeArrowheads="1"/>
          </p:cNvSpPr>
          <p:nvPr/>
        </p:nvSpPr>
        <p:spPr bwMode="auto">
          <a:xfrm>
            <a:off x="395288" y="549275"/>
            <a:ext cx="32400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Ponieważ</a:t>
            </a:r>
          </a:p>
        </p:txBody>
      </p:sp>
      <p:pic>
        <p:nvPicPr>
          <p:cNvPr id="8192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5263" y="908050"/>
            <a:ext cx="20574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1924" name="Grupa 6"/>
          <p:cNvGrpSpPr>
            <a:grpSpLocks/>
          </p:cNvGrpSpPr>
          <p:nvPr/>
        </p:nvGrpSpPr>
        <p:grpSpPr bwMode="auto">
          <a:xfrm>
            <a:off x="468313" y="1484313"/>
            <a:ext cx="8207375" cy="369887"/>
            <a:chOff x="467544" y="1484784"/>
            <a:chExt cx="8208912" cy="369332"/>
          </a:xfrm>
        </p:grpSpPr>
        <p:sp>
          <p:nvSpPr>
            <p:cNvPr id="81930" name="pole tekstowe 4"/>
            <p:cNvSpPr txBox="1">
              <a:spLocks noChangeArrowheads="1"/>
            </p:cNvSpPr>
            <p:nvPr/>
          </p:nvSpPr>
          <p:spPr bwMode="auto">
            <a:xfrm>
              <a:off x="467544" y="1484784"/>
              <a:ext cx="820891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>
                  <a:solidFill>
                    <a:srgbClr val="003366"/>
                  </a:solidFill>
                </a:rPr>
                <a:t>istnieje tylko jeden wektor własny związany z </a:t>
              </a:r>
            </a:p>
          </p:txBody>
        </p:sp>
        <p:pic>
          <p:nvPicPr>
            <p:cNvPr id="8193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544108" y="1520788"/>
              <a:ext cx="942975" cy="323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1925" name="pole tekstowe 7"/>
          <p:cNvSpPr txBox="1">
            <a:spLocks noChangeArrowheads="1"/>
          </p:cNvSpPr>
          <p:nvPr/>
        </p:nvSpPr>
        <p:spPr bwMode="auto">
          <a:xfrm>
            <a:off x="503238" y="2168525"/>
            <a:ext cx="75612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Korzystając a Matlab’a możemy policzyć niezależne wektory własne  </a:t>
            </a:r>
          </a:p>
        </p:txBody>
      </p:sp>
      <p:pic>
        <p:nvPicPr>
          <p:cNvPr id="8192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550" y="2781300"/>
            <a:ext cx="696277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7" name="pole tekstowe 9"/>
          <p:cNvSpPr txBox="1">
            <a:spLocks noChangeArrowheads="1"/>
          </p:cNvSpPr>
          <p:nvPr/>
        </p:nvSpPr>
        <p:spPr bwMode="auto">
          <a:xfrm>
            <a:off x="576263" y="4292600"/>
            <a:ext cx="75596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Uogólniony wektor własny</a:t>
            </a:r>
          </a:p>
        </p:txBody>
      </p:sp>
      <p:pic>
        <p:nvPicPr>
          <p:cNvPr id="81928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2988" y="5121275"/>
            <a:ext cx="186690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9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67063" y="4689475"/>
            <a:ext cx="548640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pole tekstowe 1"/>
          <p:cNvSpPr txBox="1">
            <a:spLocks noChangeArrowheads="1"/>
          </p:cNvSpPr>
          <p:nvPr/>
        </p:nvSpPr>
        <p:spPr bwMode="auto">
          <a:xfrm>
            <a:off x="468313" y="512763"/>
            <a:ext cx="75596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Macierz transformacji</a:t>
            </a:r>
          </a:p>
        </p:txBody>
      </p:sp>
      <p:pic>
        <p:nvPicPr>
          <p:cNvPr id="8294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27200" y="873125"/>
            <a:ext cx="5005388" cy="135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48" name="pole tekstowe 4"/>
          <p:cNvSpPr txBox="1">
            <a:spLocks noChangeArrowheads="1"/>
          </p:cNvSpPr>
          <p:nvPr/>
        </p:nvSpPr>
        <p:spPr bwMode="auto">
          <a:xfrm>
            <a:off x="287338" y="2241550"/>
            <a:ext cx="84978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344613" indent="-1344613"/>
            <a:r>
              <a:rPr lang="pl-PL">
                <a:solidFill>
                  <a:srgbClr val="003366"/>
                </a:solidFill>
              </a:rPr>
              <a:t>Macierze modelu po diagonalizującej transformacji podobieństwa</a:t>
            </a:r>
          </a:p>
        </p:txBody>
      </p:sp>
      <p:pic>
        <p:nvPicPr>
          <p:cNvPr id="8294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9000" y="2744788"/>
            <a:ext cx="3997325" cy="353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pole tekstowe 1"/>
          <p:cNvSpPr txBox="1">
            <a:spLocks noChangeArrowheads="1"/>
          </p:cNvSpPr>
          <p:nvPr/>
        </p:nvSpPr>
        <p:spPr bwMode="auto">
          <a:xfrm>
            <a:off x="323850" y="441325"/>
            <a:ext cx="84963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344613" indent="-1344613"/>
            <a:r>
              <a:rPr lang="pl-PL" dirty="0">
                <a:solidFill>
                  <a:srgbClr val="003366"/>
                </a:solidFill>
              </a:rPr>
              <a:t>Przykład </a:t>
            </a:r>
            <a:r>
              <a:rPr lang="pl-PL" dirty="0" smtClean="0">
                <a:solidFill>
                  <a:srgbClr val="003366"/>
                </a:solidFill>
              </a:rPr>
              <a:t>8</a:t>
            </a:r>
            <a:endParaRPr lang="pl-PL" dirty="0">
              <a:solidFill>
                <a:srgbClr val="003366"/>
              </a:solidFill>
            </a:endParaRPr>
          </a:p>
        </p:txBody>
      </p:sp>
      <p:pic>
        <p:nvPicPr>
          <p:cNvPr id="8397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765175"/>
            <a:ext cx="3419475" cy="146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2" name="pole tekstowe 3"/>
          <p:cNvSpPr txBox="1">
            <a:spLocks noChangeArrowheads="1"/>
          </p:cNvSpPr>
          <p:nvPr/>
        </p:nvSpPr>
        <p:spPr bwMode="auto">
          <a:xfrm>
            <a:off x="358775" y="2384425"/>
            <a:ext cx="32416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Wartości własne</a:t>
            </a:r>
          </a:p>
        </p:txBody>
      </p:sp>
      <p:pic>
        <p:nvPicPr>
          <p:cNvPr id="8397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013" y="2924175"/>
            <a:ext cx="25622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2250" y="2924175"/>
            <a:ext cx="25622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85000" y="2924175"/>
            <a:ext cx="14097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6" name="pole tekstowe 7"/>
          <p:cNvSpPr txBox="1">
            <a:spLocks noChangeArrowheads="1"/>
          </p:cNvSpPr>
          <p:nvPr/>
        </p:nvSpPr>
        <p:spPr bwMode="auto">
          <a:xfrm>
            <a:off x="358775" y="3465513"/>
            <a:ext cx="75612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Korzystając a Matlab’a możemy policzyć niezależne wektory własne  </a:t>
            </a:r>
          </a:p>
        </p:txBody>
      </p:sp>
      <p:pic>
        <p:nvPicPr>
          <p:cNvPr id="83977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35038" y="3933825"/>
            <a:ext cx="291623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27538" y="3897313"/>
            <a:ext cx="2844800" cy="103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9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76600" y="5192713"/>
            <a:ext cx="1855788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9000" y="1052513"/>
            <a:ext cx="4162425" cy="11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5" name="pole tekstowe 2"/>
          <p:cNvSpPr txBox="1">
            <a:spLocks noChangeArrowheads="1"/>
          </p:cNvSpPr>
          <p:nvPr/>
        </p:nvSpPr>
        <p:spPr bwMode="auto">
          <a:xfrm>
            <a:off x="468313" y="512763"/>
            <a:ext cx="75596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solidFill>
                  <a:srgbClr val="003366"/>
                </a:solidFill>
              </a:rPr>
              <a:t>Macierz transformacji</a:t>
            </a:r>
          </a:p>
        </p:txBody>
      </p:sp>
      <p:pic>
        <p:nvPicPr>
          <p:cNvPr id="8499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163" y="2673350"/>
            <a:ext cx="4310062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7" name="pole tekstowe 4"/>
          <p:cNvSpPr txBox="1">
            <a:spLocks noChangeArrowheads="1"/>
          </p:cNvSpPr>
          <p:nvPr/>
        </p:nvSpPr>
        <p:spPr bwMode="auto">
          <a:xfrm>
            <a:off x="287338" y="2205038"/>
            <a:ext cx="84978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344613" indent="-1344613"/>
            <a:r>
              <a:rPr lang="pl-PL">
                <a:solidFill>
                  <a:srgbClr val="003366"/>
                </a:solidFill>
              </a:rPr>
              <a:t>Macierze modelu po diagonalizującej transformacji podobieństwa</a:t>
            </a:r>
          </a:p>
        </p:txBody>
      </p:sp>
      <p:pic>
        <p:nvPicPr>
          <p:cNvPr id="8499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9138" y="3752850"/>
            <a:ext cx="4248150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362326" y="1340768"/>
            <a:ext cx="819383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Dziękuję</a:t>
            </a:r>
          </a:p>
          <a:p>
            <a:pPr algn="ctr"/>
            <a:r>
              <a:rPr lang="pl-PL" sz="2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– koniec materiału prezentowanego podczas wykładu </a:t>
            </a:r>
            <a:endParaRPr lang="pl-PL" sz="24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az 3" descr="dewiza kolor oś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4810" y="3156681"/>
            <a:ext cx="2170405" cy="2576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pole tekstowe 2"/>
          <p:cNvSpPr txBox="1">
            <a:spLocks noChangeArrowheads="1"/>
          </p:cNvSpPr>
          <p:nvPr/>
        </p:nvSpPr>
        <p:spPr bwMode="auto">
          <a:xfrm>
            <a:off x="358775" y="441325"/>
            <a:ext cx="83899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- wykonujemy odwrotne przekształcenie Laplace’a na równaniu</a:t>
            </a:r>
          </a:p>
        </p:txBody>
      </p:sp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8731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2" name="pole tekstowe 4"/>
          <p:cNvSpPr txBox="1">
            <a:spLocks noChangeArrowheads="1"/>
          </p:cNvSpPr>
          <p:nvPr/>
        </p:nvSpPr>
        <p:spPr bwMode="auto">
          <a:xfrm>
            <a:off x="755650" y="1304925"/>
            <a:ext cx="77041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otrzymujemy</a:t>
            </a:r>
          </a:p>
        </p:txBody>
      </p:sp>
      <p:sp>
        <p:nvSpPr>
          <p:cNvPr id="58373" name="pole tekstowe 5"/>
          <p:cNvSpPr txBox="1">
            <a:spLocks noChangeArrowheads="1"/>
          </p:cNvSpPr>
          <p:nvPr/>
        </p:nvSpPr>
        <p:spPr bwMode="auto">
          <a:xfrm>
            <a:off x="395288" y="1844675"/>
            <a:ext cx="81724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- równanie wyjścia</a:t>
            </a:r>
          </a:p>
        </p:txBody>
      </p:sp>
      <p:pic>
        <p:nvPicPr>
          <p:cNvPr id="5837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8175" y="2312988"/>
            <a:ext cx="45910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5" name="pole tekstowe 6"/>
          <p:cNvSpPr txBox="1">
            <a:spLocks noChangeArrowheads="1"/>
          </p:cNvSpPr>
          <p:nvPr/>
        </p:nvSpPr>
        <p:spPr bwMode="auto">
          <a:xfrm>
            <a:off x="576263" y="3141663"/>
            <a:ext cx="11160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b="1">
                <a:solidFill>
                  <a:srgbClr val="003366"/>
                </a:solidFill>
              </a:rPr>
              <a:t>Uwagi:</a:t>
            </a:r>
          </a:p>
        </p:txBody>
      </p:sp>
      <p:sp>
        <p:nvSpPr>
          <p:cNvPr id="58376" name="pole tekstowe 7"/>
          <p:cNvSpPr txBox="1">
            <a:spLocks noChangeArrowheads="1"/>
          </p:cNvSpPr>
          <p:nvPr/>
        </p:nvSpPr>
        <p:spPr bwMode="auto">
          <a:xfrm>
            <a:off x="611188" y="3644900"/>
            <a:ext cx="817403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just"/>
            <a:r>
              <a:rPr lang="pl-PL">
                <a:solidFill>
                  <a:srgbClr val="003366"/>
                </a:solidFill>
              </a:rPr>
              <a:t>- terminologiczna: stopień licznika transmitancji = stopień mianownika transmitancji, mówimy transmitancja jest </a:t>
            </a:r>
            <a:r>
              <a:rPr lang="pl-PL" b="1">
                <a:solidFill>
                  <a:srgbClr val="003366"/>
                </a:solidFill>
              </a:rPr>
              <a:t>właściwa</a:t>
            </a:r>
            <a:r>
              <a:rPr lang="pl-PL">
                <a:solidFill>
                  <a:srgbClr val="003366"/>
                </a:solidFill>
              </a:rPr>
              <a:t>, system dynamiczny jest </a:t>
            </a:r>
            <a:r>
              <a:rPr lang="pl-PL" b="1">
                <a:solidFill>
                  <a:srgbClr val="003366"/>
                </a:solidFill>
              </a:rPr>
              <a:t>właściwy</a:t>
            </a:r>
          </a:p>
        </p:txBody>
      </p:sp>
      <p:sp>
        <p:nvSpPr>
          <p:cNvPr id="58377" name="pole tekstowe 9"/>
          <p:cNvSpPr txBox="1">
            <a:spLocks noChangeArrowheads="1"/>
          </p:cNvSpPr>
          <p:nvPr/>
        </p:nvSpPr>
        <p:spPr bwMode="auto">
          <a:xfrm>
            <a:off x="647700" y="4760913"/>
            <a:ext cx="81724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just"/>
            <a:r>
              <a:rPr lang="pl-PL">
                <a:solidFill>
                  <a:srgbClr val="003366"/>
                </a:solidFill>
              </a:rPr>
              <a:t>- terminologiczna: stopień licznika transmitancji &lt; stopień mianownika transmitancji, mówimy transmitancja jest </a:t>
            </a:r>
            <a:r>
              <a:rPr lang="pl-PL" b="1">
                <a:solidFill>
                  <a:srgbClr val="003366"/>
                </a:solidFill>
              </a:rPr>
              <a:t>ściśle właściwa</a:t>
            </a:r>
            <a:r>
              <a:rPr lang="pl-PL">
                <a:solidFill>
                  <a:srgbClr val="003366"/>
                </a:solidFill>
              </a:rPr>
              <a:t>, system dynamiczny jest </a:t>
            </a:r>
            <a:r>
              <a:rPr lang="pl-PL" b="1">
                <a:solidFill>
                  <a:srgbClr val="003366"/>
                </a:solidFill>
              </a:rPr>
              <a:t>ściśle właściwy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pole tekstowe 1"/>
          <p:cNvSpPr txBox="1">
            <a:spLocks noChangeArrowheads="1"/>
          </p:cNvSpPr>
          <p:nvPr/>
        </p:nvSpPr>
        <p:spPr bwMode="auto">
          <a:xfrm>
            <a:off x="611188" y="982663"/>
            <a:ext cx="817403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just"/>
            <a:r>
              <a:rPr lang="pl-PL">
                <a:solidFill>
                  <a:srgbClr val="003366"/>
                </a:solidFill>
              </a:rPr>
              <a:t>- macierz </a:t>
            </a:r>
            <a:r>
              <a:rPr lang="pl-PL" b="1">
                <a:solidFill>
                  <a:srgbClr val="003366"/>
                </a:solidFill>
              </a:rPr>
              <a:t>D</a:t>
            </a:r>
            <a:r>
              <a:rPr lang="pl-PL">
                <a:solidFill>
                  <a:srgbClr val="003366"/>
                </a:solidFill>
              </a:rPr>
              <a:t> – bezpośredniego sterowania pojawia się w modelu przestrzeni stanu tylko dla systemów właściwych; dla systemów ściśle właściwych macierz </a:t>
            </a:r>
            <a:r>
              <a:rPr lang="pl-PL" b="1">
                <a:solidFill>
                  <a:srgbClr val="003366"/>
                </a:solidFill>
              </a:rPr>
              <a:t>D</a:t>
            </a:r>
            <a:r>
              <a:rPr lang="pl-PL">
                <a:solidFill>
                  <a:srgbClr val="003366"/>
                </a:solidFill>
              </a:rPr>
              <a:t> nie występuje w modelu przestrzeni stanu</a:t>
            </a:r>
            <a:endParaRPr lang="pl-PL" b="1">
              <a:solidFill>
                <a:srgbClr val="003366"/>
              </a:solidFill>
            </a:endParaRPr>
          </a:p>
        </p:txBody>
      </p:sp>
      <p:sp>
        <p:nvSpPr>
          <p:cNvPr id="59395" name="pole tekstowe 2"/>
          <p:cNvSpPr txBox="1">
            <a:spLocks noChangeArrowheads="1"/>
          </p:cNvSpPr>
          <p:nvPr/>
        </p:nvSpPr>
        <p:spPr bwMode="auto">
          <a:xfrm>
            <a:off x="611188" y="2135188"/>
            <a:ext cx="81740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just"/>
            <a:r>
              <a:rPr lang="pl-PL">
                <a:solidFill>
                  <a:srgbClr val="003366"/>
                </a:solidFill>
              </a:rPr>
              <a:t>- postać kanoniczna sterowalności jest bardzo efektywna w sensie liczby  elementów niezerowych macierzy modelu</a:t>
            </a:r>
            <a:endParaRPr lang="pl-PL" b="1">
              <a:solidFill>
                <a:srgbClr val="003366"/>
              </a:solidFill>
            </a:endParaRPr>
          </a:p>
        </p:txBody>
      </p:sp>
      <p:sp>
        <p:nvSpPr>
          <p:cNvPr id="59396" name="pole tekstowe 3"/>
          <p:cNvSpPr txBox="1">
            <a:spLocks noChangeArrowheads="1"/>
          </p:cNvSpPr>
          <p:nvPr/>
        </p:nvSpPr>
        <p:spPr bwMode="auto">
          <a:xfrm>
            <a:off x="684213" y="2962275"/>
            <a:ext cx="81724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 algn="just"/>
            <a:r>
              <a:rPr lang="pl-PL">
                <a:solidFill>
                  <a:srgbClr val="003366"/>
                </a:solidFill>
              </a:rPr>
              <a:t>- poza zerami i jedynkami elementy macierzy są takie same jak elementy transmitancji</a:t>
            </a:r>
            <a:endParaRPr lang="pl-PL" b="1">
              <a:solidFill>
                <a:srgbClr val="003366"/>
              </a:solidFill>
            </a:endParaRPr>
          </a:p>
        </p:txBody>
      </p:sp>
      <p:sp>
        <p:nvSpPr>
          <p:cNvPr id="59397" name="pole tekstowe 4"/>
          <p:cNvSpPr txBox="1">
            <a:spLocks noChangeArrowheads="1"/>
          </p:cNvSpPr>
          <p:nvPr/>
        </p:nvSpPr>
        <p:spPr bwMode="auto">
          <a:xfrm>
            <a:off x="827088" y="476250"/>
            <a:ext cx="15128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b="1">
                <a:solidFill>
                  <a:srgbClr val="003366"/>
                </a:solidFill>
              </a:rPr>
              <a:t>Uwagi c.d.: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pole tekstowe 2"/>
          <p:cNvSpPr txBox="1">
            <a:spLocks noChangeArrowheads="1"/>
          </p:cNvSpPr>
          <p:nvPr/>
        </p:nvSpPr>
        <p:spPr bwMode="auto">
          <a:xfrm>
            <a:off x="287338" y="441325"/>
            <a:ext cx="86169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 dirty="0">
                <a:solidFill>
                  <a:srgbClr val="003366"/>
                </a:solidFill>
              </a:rPr>
              <a:t>Schemat </a:t>
            </a:r>
            <a:r>
              <a:rPr lang="pl-PL" dirty="0" smtClean="0">
                <a:solidFill>
                  <a:srgbClr val="003366"/>
                </a:solidFill>
              </a:rPr>
              <a:t>analogowy </a:t>
            </a:r>
            <a:r>
              <a:rPr lang="pl-PL" dirty="0">
                <a:solidFill>
                  <a:srgbClr val="003366"/>
                </a:solidFill>
              </a:rPr>
              <a:t>postaci kanonicznej sterowalności systemu SISO</a:t>
            </a:r>
          </a:p>
        </p:txBody>
      </p:sp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873125"/>
            <a:ext cx="6770688" cy="518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pole tekstowe 2"/>
          <p:cNvSpPr txBox="1">
            <a:spLocks noChangeArrowheads="1"/>
          </p:cNvSpPr>
          <p:nvPr/>
        </p:nvSpPr>
        <p:spPr bwMode="auto">
          <a:xfrm>
            <a:off x="287338" y="441325"/>
            <a:ext cx="86169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Przykład – silnik prądu stałego</a:t>
            </a:r>
          </a:p>
        </p:txBody>
      </p:sp>
      <p:sp>
        <p:nvSpPr>
          <p:cNvPr id="61443" name="pole tekstowe 3"/>
          <p:cNvSpPr txBox="1">
            <a:spLocks noChangeArrowheads="1"/>
          </p:cNvSpPr>
          <p:nvPr/>
        </p:nvSpPr>
        <p:spPr bwMode="auto">
          <a:xfrm>
            <a:off x="395288" y="944563"/>
            <a:ext cx="79930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Transmitancja w torze droga kątowa - napięcie</a:t>
            </a:r>
          </a:p>
        </p:txBody>
      </p:sp>
      <p:pic>
        <p:nvPicPr>
          <p:cNvPr id="6144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1592263"/>
            <a:ext cx="493395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5" name="pole tekstowe 5"/>
          <p:cNvSpPr txBox="1">
            <a:spLocks noChangeArrowheads="1"/>
          </p:cNvSpPr>
          <p:nvPr/>
        </p:nvSpPr>
        <p:spPr bwMode="auto">
          <a:xfrm>
            <a:off x="323850" y="2528888"/>
            <a:ext cx="8064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4625" indent="-174625"/>
            <a:r>
              <a:rPr lang="pl-PL">
                <a:solidFill>
                  <a:srgbClr val="003366"/>
                </a:solidFill>
              </a:rPr>
              <a:t>Dla danych</a:t>
            </a:r>
          </a:p>
        </p:txBody>
      </p:sp>
      <p:pic>
        <p:nvPicPr>
          <p:cNvPr id="6144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2997200"/>
            <a:ext cx="64484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9500" y="3681413"/>
            <a:ext cx="700087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6013" y="4724400"/>
            <a:ext cx="7043737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6761</TotalTime>
  <Words>1067</Words>
  <Application>Microsoft Office PowerPoint</Application>
  <PresentationFormat>Pokaz na ekranie (4:3)</PresentationFormat>
  <Paragraphs>192</Paragraphs>
  <Slides>55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55</vt:i4>
      </vt:variant>
    </vt:vector>
  </HeadingPairs>
  <TitlesOfParts>
    <vt:vector size="57" baseType="lpstr">
      <vt:lpstr>Motyw pakietu Office</vt:lpstr>
      <vt:lpstr>Równanie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  <vt:lpstr>Slajd 24</vt:lpstr>
      <vt:lpstr>Slajd 25</vt:lpstr>
      <vt:lpstr>Slajd 26</vt:lpstr>
      <vt:lpstr>Slajd 27</vt:lpstr>
      <vt:lpstr>Slajd 28</vt:lpstr>
      <vt:lpstr>Slajd 29</vt:lpstr>
      <vt:lpstr>Slajd 30</vt:lpstr>
      <vt:lpstr>Slajd 31</vt:lpstr>
      <vt:lpstr>Slajd 32</vt:lpstr>
      <vt:lpstr>Slajd 33</vt:lpstr>
      <vt:lpstr>Slajd 34</vt:lpstr>
      <vt:lpstr>Slajd 35</vt:lpstr>
      <vt:lpstr>Slajd 36</vt:lpstr>
      <vt:lpstr>Slajd 37</vt:lpstr>
      <vt:lpstr>Slajd 38</vt:lpstr>
      <vt:lpstr>Slajd 39</vt:lpstr>
      <vt:lpstr>Slajd 40</vt:lpstr>
      <vt:lpstr>Slajd 41</vt:lpstr>
      <vt:lpstr>Slajd 42</vt:lpstr>
      <vt:lpstr>Slajd 43</vt:lpstr>
      <vt:lpstr>Slajd 44</vt:lpstr>
      <vt:lpstr>Slajd 45</vt:lpstr>
      <vt:lpstr>Slajd 46</vt:lpstr>
      <vt:lpstr>Slajd 47</vt:lpstr>
      <vt:lpstr>Slajd 48</vt:lpstr>
      <vt:lpstr>Slajd 49</vt:lpstr>
      <vt:lpstr>Slajd 50</vt:lpstr>
      <vt:lpstr>Slajd 51</vt:lpstr>
      <vt:lpstr>Slajd 52</vt:lpstr>
      <vt:lpstr>Slajd 53</vt:lpstr>
      <vt:lpstr>Slajd 54</vt:lpstr>
      <vt:lpstr>Slajd 55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Kazik_D</dc:creator>
  <cp:lastModifiedBy>KDuzinkiewicz</cp:lastModifiedBy>
  <cp:revision>268</cp:revision>
  <dcterms:created xsi:type="dcterms:W3CDTF">2011-02-20T02:06:45Z</dcterms:created>
  <dcterms:modified xsi:type="dcterms:W3CDTF">2019-04-10T04:45:26Z</dcterms:modified>
</cp:coreProperties>
</file>