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312" r:id="rId3"/>
    <p:sldId id="270" r:id="rId4"/>
    <p:sldId id="271" r:id="rId5"/>
    <p:sldId id="272" r:id="rId6"/>
    <p:sldId id="274" r:id="rId7"/>
    <p:sldId id="273" r:id="rId8"/>
    <p:sldId id="275" r:id="rId9"/>
    <p:sldId id="260" r:id="rId10"/>
    <p:sldId id="291" r:id="rId11"/>
    <p:sldId id="292" r:id="rId12"/>
    <p:sldId id="293" r:id="rId13"/>
    <p:sldId id="294" r:id="rId14"/>
    <p:sldId id="295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262" r:id="rId3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4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46.wmf"/><Relationship Id="rId4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1.wmf"/><Relationship Id="rId1" Type="http://schemas.openxmlformats.org/officeDocument/2006/relationships/image" Target="../media/image46.wmf"/><Relationship Id="rId5" Type="http://schemas.openxmlformats.org/officeDocument/2006/relationships/image" Target="../media/image48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4" Type="http://schemas.openxmlformats.org/officeDocument/2006/relationships/image" Target="../media/image8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8.wmf"/><Relationship Id="rId1" Type="http://schemas.openxmlformats.org/officeDocument/2006/relationships/image" Target="../media/image21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1.wmf"/><Relationship Id="rId1" Type="http://schemas.openxmlformats.org/officeDocument/2006/relationships/image" Target="../media/image8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33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2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59AE02-5658-4E87-9F7C-96214B72AAFE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EBB611-AB87-4D9A-A771-066D11BCAA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7DD1BE-C801-42CF-A1DF-2B30645F7DA6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8A95A5-20EB-41D3-9570-2B80724A8F5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032D77-AB70-4FA6-893D-F45AFB6BA0AB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B4D22F-CE1B-44B4-81FB-91ED95577EC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BC1417-ECF0-4029-8829-E812E46D200D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03EEC5-04F6-44E0-8B73-B5C3415AE09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03DD63-091A-462B-82FD-8C3F723ECF45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5445E4-97AA-45E3-8449-8BBD8D8F80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D2C8BA5-B10B-48B2-A47D-E67FC3BE40B5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4FD78A2-F1D8-4F00-97DE-9CD5545DF86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E8D2C65-2657-49D7-8903-D9749E5A4405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2C68D8-1901-4460-AAC1-80502F598D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07D70D2-E3A9-46A0-B38B-247AAA9B9B9E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A32E9E7-8EE1-4606-BEE8-3FEA5C9CAE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0EC4432-A2AF-419A-B4B6-300555389809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B1022DC-494F-42DF-AA36-95EF4DAF3B2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2A3430-8A32-45DE-8B20-F1EE11D56887}" type="datetimeFigureOut">
              <a:rPr lang="pl-PL"/>
              <a:pPr>
                <a:defRPr/>
              </a:pPr>
              <a:t>2019-05-09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5E5825-114E-4CCE-A038-872E3FB7793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2" descr="Bez nazwy-10.pd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1438" y="-214338"/>
            <a:ext cx="1785918" cy="89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>
            <a:spLocks noChangeArrowheads="1"/>
          </p:cNvSpPr>
          <p:nvPr userDrawn="1"/>
        </p:nvSpPr>
        <p:spPr bwMode="auto">
          <a:xfrm>
            <a:off x="1714480" y="-24"/>
            <a:ext cx="74295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Przedmiot: Modelowanie i identyfikacja 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 charset="0"/>
              </a:rPr>
              <a:t>Tytuł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 materiału wykładowego: Technologie modelowania analitycznego – modele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 charset="0"/>
              </a:rPr>
              <a:t>black-box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 charset="0"/>
              </a:rPr>
              <a:t>, identyfikacja rekursywna</a:t>
            </a:r>
            <a:endParaRPr lang="pl-PL" sz="1000" dirty="0">
              <a:solidFill>
                <a:srgbClr val="003366"/>
              </a:solidFill>
              <a:latin typeface="SanukPro-Medium" charset="0"/>
            </a:endParaRPr>
          </a:p>
        </p:txBody>
      </p:sp>
      <p:cxnSp>
        <p:nvCxnSpPr>
          <p:cNvPr id="7" name="Łącznik prosty 6"/>
          <p:cNvCxnSpPr/>
          <p:nvPr userDrawn="1"/>
        </p:nvCxnSpPr>
        <p:spPr>
          <a:xfrm>
            <a:off x="214282" y="428604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214282" y="6469373"/>
            <a:ext cx="8786874" cy="1588"/>
          </a:xfrm>
          <a:prstGeom prst="line">
            <a:avLst/>
          </a:prstGeom>
          <a:ln w="15875">
            <a:solidFill>
              <a:srgbClr val="33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 userDrawn="1"/>
        </p:nvSpPr>
        <p:spPr>
          <a:xfrm>
            <a:off x="196467" y="6550712"/>
            <a:ext cx="36796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  <a:sym typeface="Symbol"/>
              </a:rPr>
              <a:t> </a:t>
            </a:r>
            <a:r>
              <a:rPr lang="pl-PL" sz="100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Kazimierz Duzinkiewicz,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 dr hab. inż., prof. </a:t>
            </a:r>
            <a:r>
              <a:rPr lang="pl-PL" sz="1000" baseline="0" dirty="0" err="1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nadzw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  <a:cs typeface="Arial" pitchFamily="34" charset="0"/>
              </a:rPr>
              <a:t>. PG</a:t>
            </a:r>
            <a:endParaRPr lang="pl-PL" sz="1000" dirty="0">
              <a:solidFill>
                <a:srgbClr val="003366"/>
              </a:solidFill>
              <a:latin typeface="SanukPro-Medium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 userDrawn="1"/>
        </p:nvSpPr>
        <p:spPr>
          <a:xfrm>
            <a:off x="4714876" y="644602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Wydział: Elektrotechniki i Automatyki</a:t>
            </a:r>
          </a:p>
          <a:p>
            <a:r>
              <a:rPr lang="pl-PL" sz="1000" dirty="0" smtClean="0">
                <a:solidFill>
                  <a:srgbClr val="003366"/>
                </a:solidFill>
                <a:latin typeface="SanukPro-Medium"/>
              </a:rPr>
              <a:t>Katedra: Elektrotechniki, Systemów Sterowania</a:t>
            </a:r>
            <a:r>
              <a:rPr lang="pl-PL" sz="1000" baseline="0" dirty="0" smtClean="0">
                <a:solidFill>
                  <a:srgbClr val="003366"/>
                </a:solidFill>
                <a:latin typeface="SanukPro-Medium"/>
              </a:rPr>
              <a:t> i Informatyki</a:t>
            </a:r>
            <a:endParaRPr lang="pl-PL" sz="1000" dirty="0">
              <a:solidFill>
                <a:srgbClr val="003366"/>
              </a:solidFill>
              <a:latin typeface="SanukPro-Medium"/>
            </a:endParaRPr>
          </a:p>
        </p:txBody>
      </p:sp>
      <p:sp>
        <p:nvSpPr>
          <p:cNvPr id="11" name="pole tekstowe 10"/>
          <p:cNvSpPr txBox="1"/>
          <p:nvPr userDrawn="1"/>
        </p:nvSpPr>
        <p:spPr>
          <a:xfrm>
            <a:off x="8549089" y="6500834"/>
            <a:ext cx="5949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BC96B2-911C-42E6-9907-C53CEC08EB3C}" type="slidenum">
              <a:rPr lang="pl-PL" sz="1200" smtClean="0">
                <a:solidFill>
                  <a:srgbClr val="003366"/>
                </a:solidFill>
                <a:latin typeface="SanukPro-Medium"/>
              </a:rPr>
              <a:pPr algn="ctr"/>
              <a:t>‹#›</a:t>
            </a:fld>
            <a:endParaRPr lang="pl-PL" sz="1200" dirty="0">
              <a:solidFill>
                <a:srgbClr val="003366"/>
              </a:solidFill>
              <a:latin typeface="SanukPro-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6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2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6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74.bin"/><Relationship Id="rId4" Type="http://schemas.openxmlformats.org/officeDocument/2006/relationships/oleObject" Target="../embeddings/oleObject7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2.bin"/><Relationship Id="rId5" Type="http://schemas.openxmlformats.org/officeDocument/2006/relationships/oleObject" Target="../embeddings/oleObject81.bin"/><Relationship Id="rId4" Type="http://schemas.openxmlformats.org/officeDocument/2006/relationships/oleObject" Target="../embeddings/oleObject8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0.bin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88.bin"/><Relationship Id="rId5" Type="http://schemas.openxmlformats.org/officeDocument/2006/relationships/oleObject" Target="../embeddings/oleObject87.bin"/><Relationship Id="rId4" Type="http://schemas.openxmlformats.org/officeDocument/2006/relationships/oleObject" Target="../embeddings/oleObject86.bin"/><Relationship Id="rId9" Type="http://schemas.openxmlformats.org/officeDocument/2006/relationships/oleObject" Target="../embeddings/oleObject9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4" Type="http://schemas.openxmlformats.org/officeDocument/2006/relationships/oleObject" Target="../embeddings/oleObject10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109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2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38113" y="3562212"/>
            <a:ext cx="8810625" cy="214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kumimoji="0" lang="pl-PL" sz="3200" dirty="0" smtClean="0">
                <a:solidFill>
                  <a:schemeClr val="bg1"/>
                </a:solidFill>
                <a:latin typeface="SanukPro-Medium" charset="0"/>
              </a:rPr>
              <a:t>Modelowanie i identyfikacja</a:t>
            </a:r>
            <a:endParaRPr kumimoji="0" lang="pl-PL" sz="3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</a:pPr>
            <a:r>
              <a:rPr kumimoji="0" lang="pl-PL" sz="2000" dirty="0" smtClean="0">
                <a:solidFill>
                  <a:schemeClr val="bg1"/>
                </a:solidFill>
                <a:latin typeface="SanukPro-Medium" charset="0"/>
              </a:rPr>
              <a:t>Materiał wykładowy: 6 – Technologie modelowania analitycznego – modele „czarna skrzynka” – identyfikacja rekursywna</a:t>
            </a: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20000"/>
              </a:spcBef>
            </a:pPr>
            <a:endParaRPr kumimoji="0"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Kierunek: Automatyka i robotyka -  studia stacjonarne 2 stopnia</a:t>
            </a:r>
          </a:p>
          <a:p>
            <a:pPr lvl="0" algn="ctr">
              <a:spcBef>
                <a:spcPct val="20000"/>
              </a:spcBef>
            </a:pPr>
            <a:r>
              <a:rPr kumimoji="0" lang="pl-PL" sz="1400" dirty="0" smtClean="0">
                <a:solidFill>
                  <a:prstClr val="white"/>
                </a:solidFill>
                <a:latin typeface="SanukPro-Medium" charset="0"/>
                <a:ea typeface="+mn-ea"/>
                <a:cs typeface="+mn-cs"/>
              </a:rPr>
              <a:t>Przedmiot:  kierunkowy</a:t>
            </a:r>
            <a:endParaRPr kumimoji="0" lang="pl-PL" sz="2000" dirty="0">
              <a:solidFill>
                <a:schemeClr val="bg1"/>
              </a:solidFill>
              <a:latin typeface="SanukPro-Medium" charset="0"/>
            </a:endParaRPr>
          </a:p>
        </p:txBody>
      </p:sp>
      <p:sp>
        <p:nvSpPr>
          <p:cNvPr id="8" name="Podtytuł 2"/>
          <p:cNvSpPr txBox="1">
            <a:spLocks/>
          </p:cNvSpPr>
          <p:nvPr/>
        </p:nvSpPr>
        <p:spPr bwMode="auto">
          <a:xfrm>
            <a:off x="1371600" y="6146805"/>
            <a:ext cx="6400800" cy="49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Kazimierz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Duzinkiewicz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, dr hab. inż., prof. </a:t>
            </a:r>
            <a:r>
              <a:rPr kumimoji="0" lang="pl-PL" sz="1200" dirty="0" err="1" smtClean="0">
                <a:solidFill>
                  <a:schemeClr val="bg1"/>
                </a:solidFill>
                <a:latin typeface="SanukPro-Medium" charset="0"/>
              </a:rPr>
              <a:t>nadzw</a:t>
            </a: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. PG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kumimoji="0" lang="pl-PL" sz="1200" dirty="0" smtClean="0">
                <a:solidFill>
                  <a:schemeClr val="bg1"/>
                </a:solidFill>
                <a:latin typeface="SanukPro-Medium" charset="0"/>
              </a:rPr>
              <a:t>Data rozpoczęcia  prezentacji materiału: 2019.05.08</a:t>
            </a:r>
            <a:endParaRPr kumimoji="0" lang="pl-PL" sz="1200" dirty="0">
              <a:solidFill>
                <a:schemeClr val="bg1"/>
              </a:solidFill>
              <a:latin typeface="SanukPro-Medium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1827213" y="2101850"/>
            <a:ext cx="4089400" cy="68580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2079625" y="1144588"/>
            <a:ext cx="3924300" cy="57467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Text Box 3"/>
          <p:cNvSpPr txBox="1">
            <a:spLocks noChangeArrowheads="1"/>
          </p:cNvSpPr>
          <p:nvPr/>
        </p:nvSpPr>
        <p:spPr bwMode="auto">
          <a:xfrm>
            <a:off x="814388" y="758825"/>
            <a:ext cx="2767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Otrzymaną zależność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2185988" y="1154113"/>
          <a:ext cx="3657600" cy="477837"/>
        </p:xfrm>
        <a:graphic>
          <a:graphicData uri="http://schemas.openxmlformats.org/presentationml/2006/ole">
            <p:oleObj spid="_x0000_s9218" name="Równanie" r:id="rId3" imgW="1650960" imgH="215640" progId="Equation.3">
              <p:embed/>
            </p:oleObj>
          </a:graphicData>
        </a:graphic>
      </p:graphicFrame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908050" y="1711325"/>
            <a:ext cx="2425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podstawiamy do (8)</a:t>
            </a:r>
          </a:p>
        </p:txBody>
      </p:sp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1860550" y="2166938"/>
          <a:ext cx="3921125" cy="479425"/>
        </p:xfrm>
        <a:graphic>
          <a:graphicData uri="http://schemas.openxmlformats.org/presentationml/2006/ole">
            <p:oleObj spid="_x0000_s9219" name="Równanie" r:id="rId4" imgW="1866600" imgH="228600" progId="Equation.3">
              <p:embed/>
            </p:oleObj>
          </a:graphicData>
        </a:graphic>
      </p:graphicFrame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906463" y="2895600"/>
            <a:ext cx="1743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otrzymując</a:t>
            </a:r>
          </a:p>
        </p:txBody>
      </p:sp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1717675" y="3336925"/>
          <a:ext cx="5059363" cy="1479550"/>
        </p:xfrm>
        <a:graphic>
          <a:graphicData uri="http://schemas.openxmlformats.org/presentationml/2006/ole">
            <p:oleObj spid="_x0000_s9220" name="Równanie" r:id="rId5" imgW="2171520" imgH="634680" progId="Equation.3">
              <p:embed/>
            </p:oleObj>
          </a:graphicData>
        </a:graphic>
      </p:graphicFrame>
      <p:cxnSp>
        <p:nvCxnSpPr>
          <p:cNvPr id="12" name="Łącznik prosty ze strzałką 11"/>
          <p:cNvCxnSpPr/>
          <p:nvPr/>
        </p:nvCxnSpPr>
        <p:spPr>
          <a:xfrm>
            <a:off x="2908300" y="1641475"/>
            <a:ext cx="528638" cy="4079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ostokąt zaokrąglony 23"/>
          <p:cNvSpPr/>
          <p:nvPr/>
        </p:nvSpPr>
        <p:spPr>
          <a:xfrm>
            <a:off x="681038" y="857273"/>
            <a:ext cx="4089400" cy="684213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0" name="AutoShape 12"/>
          <p:cNvSpPr>
            <a:spLocks noChangeArrowheads="1"/>
          </p:cNvSpPr>
          <p:nvPr/>
        </p:nvSpPr>
        <p:spPr bwMode="auto">
          <a:xfrm>
            <a:off x="538163" y="2362223"/>
            <a:ext cx="3740150" cy="1535113"/>
          </a:xfrm>
          <a:prstGeom prst="flowChartAlternateProcess">
            <a:avLst/>
          </a:prstGeom>
          <a:solidFill>
            <a:srgbClr val="99CCFF">
              <a:alpha val="25098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1" name="Text Box 9"/>
          <p:cNvSpPr txBox="1">
            <a:spLocks noChangeArrowheads="1"/>
          </p:cNvSpPr>
          <p:nvPr/>
        </p:nvSpPr>
        <p:spPr bwMode="auto">
          <a:xfrm>
            <a:off x="250825" y="1881211"/>
            <a:ext cx="41306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Ostatecznie możemy napisać</a:t>
            </a:r>
          </a:p>
        </p:txBody>
      </p:sp>
      <p:graphicFrame>
        <p:nvGraphicFramePr>
          <p:cNvPr id="10242" name="Object 10"/>
          <p:cNvGraphicFramePr>
            <a:graphicFrameLocks noChangeAspect="1"/>
          </p:cNvGraphicFramePr>
          <p:nvPr/>
        </p:nvGraphicFramePr>
        <p:xfrm>
          <a:off x="781050" y="2503511"/>
          <a:ext cx="3078163" cy="442912"/>
        </p:xfrm>
        <a:graphic>
          <a:graphicData uri="http://schemas.openxmlformats.org/presentationml/2006/ole">
            <p:oleObj spid="_x0000_s10242" name="Równanie" r:id="rId3" imgW="1320480" imgH="190440" progId="Equation.3">
              <p:embed/>
            </p:oleObj>
          </a:graphicData>
        </a:graphic>
      </p:graphicFrame>
      <p:graphicFrame>
        <p:nvGraphicFramePr>
          <p:cNvPr id="10243" name="Object 11"/>
          <p:cNvGraphicFramePr>
            <a:graphicFrameLocks noChangeAspect="1"/>
          </p:cNvGraphicFramePr>
          <p:nvPr/>
        </p:nvGraphicFramePr>
        <p:xfrm>
          <a:off x="1801813" y="3001986"/>
          <a:ext cx="1881187" cy="533400"/>
        </p:xfrm>
        <a:graphic>
          <a:graphicData uri="http://schemas.openxmlformats.org/presentationml/2006/ole">
            <p:oleObj spid="_x0000_s10243" name="Równanie" r:id="rId4" imgW="761760" imgH="215640" progId="Equation.3">
              <p:embed/>
            </p:oleObj>
          </a:graphicData>
        </a:graphic>
      </p:graphicFrame>
      <p:sp>
        <p:nvSpPr>
          <p:cNvPr id="10252" name="AutoShape 13"/>
          <p:cNvSpPr>
            <a:spLocks noChangeArrowheads="1"/>
          </p:cNvSpPr>
          <p:nvPr/>
        </p:nvSpPr>
        <p:spPr bwMode="auto">
          <a:xfrm>
            <a:off x="688975" y="2432073"/>
            <a:ext cx="3279775" cy="563563"/>
          </a:xfrm>
          <a:prstGeom prst="roundRect">
            <a:avLst>
              <a:gd name="adj" fmla="val 16667"/>
            </a:avLst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253" name="Group 18"/>
          <p:cNvGrpSpPr>
            <a:grpSpLocks/>
          </p:cNvGrpSpPr>
          <p:nvPr/>
        </p:nvGrpSpPr>
        <p:grpSpPr bwMode="auto">
          <a:xfrm>
            <a:off x="611188" y="4240236"/>
            <a:ext cx="8001000" cy="830262"/>
            <a:chOff x="1663" y="2860"/>
            <a:chExt cx="4110" cy="523"/>
          </a:xfrm>
        </p:grpSpPr>
        <p:sp>
          <p:nvSpPr>
            <p:cNvPr id="10256" name="Text Box 14"/>
            <p:cNvSpPr txBox="1">
              <a:spLocks noChangeArrowheads="1"/>
            </p:cNvSpPr>
            <p:nvPr/>
          </p:nvSpPr>
          <p:spPr bwMode="auto">
            <a:xfrm>
              <a:off x="1663" y="2860"/>
              <a:ext cx="411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Otrzymaliśmy sekwencyjny mechanizm otrzymywania uaktualnionej estymaty       w oparciu o poprzednią estymatę     i pewne dodatkowe obliczenia związane z pozyskaniem nowych pomiarów </a:t>
              </a:r>
            </a:p>
          </p:txBody>
        </p:sp>
        <p:graphicFrame>
          <p:nvGraphicFramePr>
            <p:cNvPr id="10244" name="Object 16"/>
            <p:cNvGraphicFramePr>
              <a:graphicFrameLocks noChangeAspect="1"/>
            </p:cNvGraphicFramePr>
            <p:nvPr/>
          </p:nvGraphicFramePr>
          <p:xfrm>
            <a:off x="5427" y="2860"/>
            <a:ext cx="206" cy="238"/>
          </p:xfrm>
          <a:graphic>
            <a:graphicData uri="http://schemas.openxmlformats.org/presentationml/2006/ole">
              <p:oleObj spid="_x0000_s10244" name="Równanie" r:id="rId5" imgW="164880" imgH="190440" progId="Equation.3">
                <p:embed/>
              </p:oleObj>
            </a:graphicData>
          </a:graphic>
        </p:graphicFrame>
        <p:graphicFrame>
          <p:nvGraphicFramePr>
            <p:cNvPr id="10245" name="Object 17"/>
            <p:cNvGraphicFramePr>
              <a:graphicFrameLocks noChangeAspect="1"/>
            </p:cNvGraphicFramePr>
            <p:nvPr/>
          </p:nvGraphicFramePr>
          <p:xfrm>
            <a:off x="3328" y="2996"/>
            <a:ext cx="206" cy="238"/>
          </p:xfrm>
          <a:graphic>
            <a:graphicData uri="http://schemas.openxmlformats.org/presentationml/2006/ole">
              <p:oleObj spid="_x0000_s10245" name="Równanie" r:id="rId6" imgW="164880" imgH="190440" progId="Equation.3">
                <p:embed/>
              </p:oleObj>
            </a:graphicData>
          </a:graphic>
        </p:graphicFrame>
      </p:grpSp>
      <p:graphicFrame>
        <p:nvGraphicFramePr>
          <p:cNvPr id="10246" name="Object 21"/>
          <p:cNvGraphicFramePr>
            <a:graphicFrameLocks noChangeAspect="1"/>
          </p:cNvGraphicFramePr>
          <p:nvPr/>
        </p:nvGraphicFramePr>
        <p:xfrm>
          <a:off x="850900" y="3419498"/>
          <a:ext cx="2846388" cy="485775"/>
        </p:xfrm>
        <a:graphic>
          <a:graphicData uri="http://schemas.openxmlformats.org/presentationml/2006/ole">
            <p:oleObj spid="_x0000_s10246" name="Równanie" r:id="rId7" imgW="1333440" imgH="228600" progId="Equation.3">
              <p:embed/>
            </p:oleObj>
          </a:graphicData>
        </a:graphic>
      </p:graphicFrame>
      <p:sp>
        <p:nvSpPr>
          <p:cNvPr id="10254" name="Text Box 19"/>
          <p:cNvSpPr txBox="1">
            <a:spLocks noChangeArrowheads="1"/>
          </p:cNvSpPr>
          <p:nvPr/>
        </p:nvSpPr>
        <p:spPr bwMode="auto">
          <a:xfrm>
            <a:off x="6873875" y="2379686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(9)</a:t>
            </a:r>
          </a:p>
        </p:txBody>
      </p:sp>
      <p:sp>
        <p:nvSpPr>
          <p:cNvPr id="10255" name="Text Box 20"/>
          <p:cNvSpPr txBox="1">
            <a:spLocks noChangeArrowheads="1"/>
          </p:cNvSpPr>
          <p:nvPr/>
        </p:nvSpPr>
        <p:spPr bwMode="auto">
          <a:xfrm>
            <a:off x="6918325" y="3146448"/>
            <a:ext cx="71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(10)</a:t>
            </a:r>
          </a:p>
        </p:txBody>
      </p:sp>
      <p:graphicFrame>
        <p:nvGraphicFramePr>
          <p:cNvPr id="10247" name="Object 8"/>
          <p:cNvGraphicFramePr>
            <a:graphicFrameLocks noChangeAspect="1"/>
          </p:cNvGraphicFramePr>
          <p:nvPr/>
        </p:nvGraphicFramePr>
        <p:xfrm>
          <a:off x="863600" y="933473"/>
          <a:ext cx="3663950" cy="452438"/>
        </p:xfrm>
        <a:graphic>
          <a:graphicData uri="http://schemas.openxmlformats.org/presentationml/2006/ole">
            <p:oleObj spid="_x0000_s10247" name="Równanie" r:id="rId8" imgW="1854000" imgH="228600" progId="Equation.3">
              <p:embed/>
            </p:oleObj>
          </a:graphicData>
        </a:graphic>
      </p:graphicFrame>
      <p:graphicFrame>
        <p:nvGraphicFramePr>
          <p:cNvPr id="10248" name="Object 14"/>
          <p:cNvGraphicFramePr>
            <a:graphicFrameLocks noChangeAspect="1"/>
          </p:cNvGraphicFramePr>
          <p:nvPr/>
        </p:nvGraphicFramePr>
        <p:xfrm>
          <a:off x="3527425" y="4743473"/>
          <a:ext cx="396875" cy="365125"/>
        </p:xfrm>
        <a:graphic>
          <a:graphicData uri="http://schemas.openxmlformats.org/presentationml/2006/ole">
            <p:oleObj spid="_x0000_s10248" name="Równanie" r:id="rId9" imgW="19044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792163" y="493753"/>
            <a:ext cx="75707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Otrzymany  wynik nietrudno uogólnić na przypadek wykorzystania k-tej estymaty dla otrzymania k+1 estymaty po uzyskaniu k+1 zestawu pomiarów</a:t>
            </a:r>
          </a:p>
        </p:txBody>
      </p:sp>
      <p:sp>
        <p:nvSpPr>
          <p:cNvPr id="11270" name="AutoShape 5"/>
          <p:cNvSpPr>
            <a:spLocks noChangeArrowheads="1"/>
          </p:cNvSpPr>
          <p:nvPr/>
        </p:nvSpPr>
        <p:spPr bwMode="auto">
          <a:xfrm>
            <a:off x="655638" y="1558965"/>
            <a:ext cx="6524625" cy="2170113"/>
          </a:xfrm>
          <a:prstGeom prst="flowChartAlternateProcess">
            <a:avLst/>
          </a:prstGeom>
          <a:solidFill>
            <a:srgbClr val="99CCFF">
              <a:alpha val="25098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1820863" y="1644690"/>
          <a:ext cx="4859337" cy="550863"/>
        </p:xfrm>
        <a:graphic>
          <a:graphicData uri="http://schemas.openxmlformats.org/presentationml/2006/ole">
            <p:oleObj spid="_x0000_s11266" name="Równanie" r:id="rId3" imgW="1676160" imgH="190440" progId="Equation.3">
              <p:embed/>
            </p:oleObj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/>
        </p:nvGraphicFramePr>
        <p:xfrm>
          <a:off x="2909888" y="2419390"/>
          <a:ext cx="2543175" cy="503238"/>
        </p:xfrm>
        <a:graphic>
          <a:graphicData uri="http://schemas.openxmlformats.org/presentationml/2006/ole">
            <p:oleObj spid="_x0000_s11267" name="Równanie" r:id="rId4" imgW="1091880" imgH="215640" progId="Equation.3">
              <p:embed/>
            </p:oleObj>
          </a:graphicData>
        </a:graphic>
      </p:graphicFrame>
      <p:sp>
        <p:nvSpPr>
          <p:cNvPr id="11271" name="AutoShape 8"/>
          <p:cNvSpPr>
            <a:spLocks noChangeArrowheads="1"/>
          </p:cNvSpPr>
          <p:nvPr/>
        </p:nvSpPr>
        <p:spPr bwMode="auto">
          <a:xfrm>
            <a:off x="1544638" y="1614528"/>
            <a:ext cx="5272087" cy="563562"/>
          </a:xfrm>
          <a:prstGeom prst="roundRect">
            <a:avLst>
              <a:gd name="adj" fmla="val 16667"/>
            </a:avLst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76288" y="2316203"/>
            <a:ext cx="1047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gdzie</a:t>
            </a:r>
          </a:p>
        </p:txBody>
      </p:sp>
      <p:graphicFrame>
        <p:nvGraphicFramePr>
          <p:cNvPr id="11268" name="Object 10"/>
          <p:cNvGraphicFramePr>
            <a:graphicFrameLocks noChangeAspect="1"/>
          </p:cNvGraphicFramePr>
          <p:nvPr/>
        </p:nvGraphicFramePr>
        <p:xfrm>
          <a:off x="2840038" y="3044865"/>
          <a:ext cx="3252787" cy="503238"/>
        </p:xfrm>
        <a:graphic>
          <a:graphicData uri="http://schemas.openxmlformats.org/presentationml/2006/ole">
            <p:oleObj spid="_x0000_s11268" name="Równanie" r:id="rId5" imgW="1396800" imgH="215640" progId="Equation.3">
              <p:embed/>
            </p:oleObj>
          </a:graphicData>
        </a:graphic>
      </p:graphicFrame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8218488" y="1685965"/>
            <a:ext cx="71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(11)</a:t>
            </a:r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8215313" y="2459078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(12)</a:t>
            </a:r>
          </a:p>
        </p:txBody>
      </p:sp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8218488" y="3129003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(13)</a:t>
            </a:r>
          </a:p>
        </p:txBody>
      </p:sp>
      <p:sp>
        <p:nvSpPr>
          <p:cNvPr id="11276" name="Text Box 19"/>
          <p:cNvSpPr txBox="1">
            <a:spLocks noChangeArrowheads="1"/>
          </p:cNvSpPr>
          <p:nvPr/>
        </p:nvSpPr>
        <p:spPr bwMode="auto">
          <a:xfrm>
            <a:off x="233363" y="3732253"/>
            <a:ext cx="4052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– macierz wzmocnień Kalmana</a:t>
            </a:r>
          </a:p>
        </p:txBody>
      </p:sp>
      <p:sp>
        <p:nvSpPr>
          <p:cNvPr id="11277" name="Text Box 20"/>
          <p:cNvSpPr txBox="1">
            <a:spLocks noChangeArrowheads="1"/>
          </p:cNvSpPr>
          <p:nvPr/>
        </p:nvSpPr>
        <p:spPr bwMode="auto">
          <a:xfrm>
            <a:off x="354013" y="4425990"/>
            <a:ext cx="30972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Optymalne wartości estymowane nieznanych parametrów wyznaczone w oparciu o poprzednie k serii pomiarów</a:t>
            </a:r>
            <a:endParaRPr lang="pl-PL" b="1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8" name="Text Box 21"/>
          <p:cNvSpPr txBox="1">
            <a:spLocks noChangeArrowheads="1"/>
          </p:cNvSpPr>
          <p:nvPr/>
        </p:nvSpPr>
        <p:spPr bwMode="auto">
          <a:xfrm>
            <a:off x="3298825" y="4243428"/>
            <a:ext cx="2593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Wartości y zmierzone w k+1 serii pomiarów</a:t>
            </a:r>
            <a:endParaRPr lang="pl-PL" b="1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79" name="Text Box 22"/>
          <p:cNvSpPr txBox="1">
            <a:spLocks noChangeArrowheads="1"/>
          </p:cNvSpPr>
          <p:nvPr/>
        </p:nvSpPr>
        <p:spPr bwMode="auto">
          <a:xfrm>
            <a:off x="5802313" y="4078328"/>
            <a:ext cx="3070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Predykcja wartości y z wykorzystaniem wartości estymowanych nieznanych parametrów wyznaczonych w oparciu o poprzednie k serii pomiarów i aktualną macierz obserwacji z k+1 serii pomiarów</a:t>
            </a:r>
          </a:p>
        </p:txBody>
      </p:sp>
      <p:sp>
        <p:nvSpPr>
          <p:cNvPr id="11280" name="Line 23"/>
          <p:cNvSpPr>
            <a:spLocks noChangeShapeType="1"/>
          </p:cNvSpPr>
          <p:nvPr/>
        </p:nvSpPr>
        <p:spPr bwMode="auto">
          <a:xfrm flipV="1">
            <a:off x="1965325" y="2066965"/>
            <a:ext cx="1119188" cy="2362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1281" name="Line 24"/>
          <p:cNvSpPr>
            <a:spLocks noChangeShapeType="1"/>
          </p:cNvSpPr>
          <p:nvPr/>
        </p:nvSpPr>
        <p:spPr bwMode="auto">
          <a:xfrm flipV="1">
            <a:off x="4514850" y="2132053"/>
            <a:ext cx="231775" cy="2116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1282" name="Line 25"/>
          <p:cNvSpPr>
            <a:spLocks noChangeShapeType="1"/>
          </p:cNvSpPr>
          <p:nvPr/>
        </p:nvSpPr>
        <p:spPr bwMode="auto">
          <a:xfrm flipH="1" flipV="1">
            <a:off x="6070600" y="2146340"/>
            <a:ext cx="993775" cy="1965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9"/>
          <p:cNvSpPr txBox="1">
            <a:spLocks noChangeArrowheads="1"/>
          </p:cNvSpPr>
          <p:nvPr/>
        </p:nvSpPr>
        <p:spPr bwMode="auto">
          <a:xfrm>
            <a:off x="681038" y="1125538"/>
            <a:ext cx="7570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Podany wynik (11) – (13) stanowi najważniejszy rezultat sekwencyjnej teorii estymacji !!!</a:t>
            </a:r>
          </a:p>
        </p:txBody>
      </p:sp>
      <p:sp>
        <p:nvSpPr>
          <p:cNvPr id="37891" name="Text Box 13"/>
          <p:cNvSpPr txBox="1">
            <a:spLocks noChangeArrowheads="1"/>
          </p:cNvSpPr>
          <p:nvPr/>
        </p:nvSpPr>
        <p:spPr bwMode="auto">
          <a:xfrm>
            <a:off x="695325" y="1906588"/>
            <a:ext cx="75707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Równanie (11) modyfikuje poprzednią, najlepszą estymatę przez korekcję wykorzystującą informację zawartą w k+1 zestawie pomiarów. Równanie to nazywa się </a:t>
            </a:r>
            <a:r>
              <a:rPr lang="pl-PL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równaniem aktualizacji Kalman’a</a:t>
            </a:r>
            <a:r>
              <a:rPr lang="pl-PL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obliczania poprawionej estymaty</a:t>
            </a:r>
          </a:p>
        </p:txBody>
      </p:sp>
      <p:sp>
        <p:nvSpPr>
          <p:cNvPr id="37892" name="Text Box 14"/>
          <p:cNvSpPr txBox="1">
            <a:spLocks noChangeArrowheads="1"/>
          </p:cNvSpPr>
          <p:nvPr/>
        </p:nvSpPr>
        <p:spPr bwMode="auto">
          <a:xfrm>
            <a:off x="639763" y="3228975"/>
            <a:ext cx="7924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Równanie (12) jest 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wzmocnieniem członu korekcyjnego nazywanym </a:t>
            </a:r>
            <a:r>
              <a:rPr lang="pl-PL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macierzą wzmocnień </a:t>
            </a:r>
            <a:r>
              <a:rPr lang="pl-PL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Kalman’a</a:t>
            </a:r>
            <a:endParaRPr lang="pl-PL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20713" y="1144588"/>
            <a:ext cx="2193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Równanie (11)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1733550" y="1592263"/>
          <a:ext cx="4314825" cy="488950"/>
        </p:xfrm>
        <a:graphic>
          <a:graphicData uri="http://schemas.openxmlformats.org/presentationml/2006/ole">
            <p:oleObj spid="_x0000_s12290" name="Równanie" r:id="rId3" imgW="1676160" imgH="190440" progId="Equation.3">
              <p:embed/>
            </p:oleObj>
          </a:graphicData>
        </a:graphic>
      </p:graphicFrame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711200" y="2487613"/>
            <a:ext cx="68929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Liniowy (niestacjonarny) dyskretny system dynamiczny</a:t>
            </a:r>
            <a:endParaRPr lang="en-GB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291" name="Object 7"/>
          <p:cNvGraphicFramePr>
            <a:graphicFrameLocks noChangeAspect="1"/>
          </p:cNvGraphicFramePr>
          <p:nvPr/>
        </p:nvGraphicFramePr>
        <p:xfrm>
          <a:off x="1808163" y="3127375"/>
          <a:ext cx="4405312" cy="457200"/>
        </p:xfrm>
        <a:graphic>
          <a:graphicData uri="http://schemas.openxmlformats.org/presentationml/2006/ole">
            <p:oleObj spid="_x0000_s12291" name="Równanie" r:id="rId4" imgW="1828800" imgH="190440" progId="Equation.3">
              <p:embed/>
            </p:oleObj>
          </a:graphicData>
        </a:graphic>
      </p:graphicFrame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355600" y="4002088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Znane narzędzia analizy liniowych systemów dyskretnych mogą być zastosowane do badania stabilności, odpowiedzi czasowych itp.. </a:t>
            </a:r>
            <a:endParaRPr lang="pl-PL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61963" y="784225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Macierz P jest nazywana </a:t>
            </a:r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macierzą informacyjną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, a sposób obliczania P</a:t>
            </a:r>
            <a:r>
              <a:rPr lang="pl-PL" sz="1600" baseline="30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podany wzorem (13)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2406650" y="1385888"/>
          <a:ext cx="3252788" cy="503237"/>
        </p:xfrm>
        <a:graphic>
          <a:graphicData uri="http://schemas.openxmlformats.org/presentationml/2006/ole">
            <p:oleObj spid="_x0000_s13314" name="Równanie" r:id="rId3" imgW="1396800" imgH="215640" progId="Equation.3">
              <p:embed/>
            </p:oleObj>
          </a:graphicData>
        </a:graphic>
      </p:graphicFrame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500063" y="2011363"/>
            <a:ext cx="4976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rekurencją macierzy informacyjnej</a:t>
            </a:r>
          </a:p>
        </p:txBody>
      </p:sp>
      <p:sp>
        <p:nvSpPr>
          <p:cNvPr id="13318" name="Oval 11"/>
          <p:cNvSpPr>
            <a:spLocks noChangeArrowheads="1"/>
          </p:cNvSpPr>
          <p:nvPr/>
        </p:nvSpPr>
        <p:spPr bwMode="auto">
          <a:xfrm>
            <a:off x="3214688" y="1397000"/>
            <a:ext cx="2436812" cy="533400"/>
          </a:xfrm>
          <a:prstGeom prst="ellipse">
            <a:avLst/>
          </a:prstGeom>
          <a:solidFill>
            <a:srgbClr val="99CCFF">
              <a:alpha val="25098"/>
            </a:srgb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01650" y="2754313"/>
            <a:ext cx="81010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Podany w ten sposób przepis obliczania P</a:t>
            </a:r>
            <a:r>
              <a:rPr lang="pl-PL" sz="1600" baseline="-25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k+1 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wymaga obliczania odwrotności prawej strony równania  (13) – brak przewagi nad obliczaniem kolejnych estymat w ujęciu jednorazowym (3), gdzie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/>
        </p:nvGraphicFramePr>
        <p:xfrm>
          <a:off x="2500313" y="3795713"/>
          <a:ext cx="3227387" cy="541337"/>
        </p:xfrm>
        <a:graphic>
          <a:graphicData uri="http://schemas.openxmlformats.org/presentationml/2006/ole">
            <p:oleObj spid="_x0000_s13315" name="Równanie" r:id="rId4" imgW="1587240" imgH="266400" progId="Equation.3">
              <p:embed/>
            </p:oleObj>
          </a:graphicData>
        </a:graphic>
      </p:graphicFrame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450850" y="4576763"/>
            <a:ext cx="61642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- w dalszym ciągu potrzeba odwracać macierz nxn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Oval 10"/>
          <p:cNvSpPr>
            <a:spLocks noChangeArrowheads="1"/>
          </p:cNvSpPr>
          <p:nvPr/>
        </p:nvSpPr>
        <p:spPr bwMode="auto">
          <a:xfrm>
            <a:off x="3094038" y="3754438"/>
            <a:ext cx="1452562" cy="657225"/>
          </a:xfrm>
          <a:prstGeom prst="ellipse">
            <a:avLst/>
          </a:prstGeom>
          <a:solidFill>
            <a:srgbClr val="99CCFF">
              <a:alpha val="25098"/>
            </a:srgb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2"/>
          <p:cNvSpPr txBox="1">
            <a:spLocks noChangeArrowheads="1"/>
          </p:cNvSpPr>
          <p:nvPr/>
        </p:nvSpPr>
        <p:spPr bwMode="auto">
          <a:xfrm>
            <a:off x="446088" y="1381125"/>
            <a:ext cx="7924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Pożądana metoda pozwalająca obliczać P</a:t>
            </a:r>
            <a:r>
              <a:rPr lang="pl-PL" sz="1600" baseline="-25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k+1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wykorzystująca fakt posiadania wcześniej obliczonej macierz P</a:t>
            </a:r>
            <a:r>
              <a:rPr lang="pl-PL" sz="1600" baseline="-25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Text Box 13"/>
          <p:cNvSpPr txBox="1">
            <a:spLocks noChangeArrowheads="1"/>
          </p:cNvSpPr>
          <p:nvPr/>
        </p:nvSpPr>
        <p:spPr bwMode="auto">
          <a:xfrm>
            <a:off x="457200" y="2227263"/>
            <a:ext cx="8156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Kiedy liczba nowych pomiarów m</a:t>
            </a:r>
            <a:r>
              <a:rPr lang="pl-PL" sz="1600" baseline="-25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k+1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jest mała w porównaniu do liczby nieznanych parametrów n, aktualizacja P</a:t>
            </a:r>
            <a:r>
              <a:rPr lang="pl-PL" sz="1600" baseline="-250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k+1 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może być efektywnie obliczona wykorzystując  lemat odwracania macierzy Sherman’a – Morrison’a – Woodbury’ego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5002213" y="1430338"/>
            <a:ext cx="3733800" cy="684212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4343" name="Rectangle 3"/>
          <p:cNvSpPr>
            <a:spLocks noChangeArrowheads="1"/>
          </p:cNvSpPr>
          <p:nvPr/>
        </p:nvSpPr>
        <p:spPr bwMode="auto">
          <a:xfrm>
            <a:off x="827088" y="903288"/>
            <a:ext cx="4597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Lemat Sherman’a – Morrison’a – Woodbury’ego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427038" y="1336675"/>
            <a:ext cx="707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Jeżeli</a:t>
            </a:r>
          </a:p>
        </p:txBody>
      </p:sp>
      <p:graphicFrame>
        <p:nvGraphicFramePr>
          <p:cNvPr id="14338" name="Object 6"/>
          <p:cNvGraphicFramePr>
            <a:graphicFrameLocks noChangeAspect="1"/>
          </p:cNvGraphicFramePr>
          <p:nvPr/>
        </p:nvGraphicFramePr>
        <p:xfrm>
          <a:off x="1535113" y="1503363"/>
          <a:ext cx="2057400" cy="463550"/>
        </p:xfrm>
        <a:graphic>
          <a:graphicData uri="http://schemas.openxmlformats.org/presentationml/2006/ole">
            <p:oleObj spid="_x0000_s14338" name="Równanie" r:id="rId3" imgW="901440" imgH="203040" progId="Equation.3">
              <p:embed/>
            </p:oleObj>
          </a:graphicData>
        </a:graphic>
      </p:graphicFrame>
      <p:sp>
        <p:nvSpPr>
          <p:cNvPr id="14345" name="Text Box 8"/>
          <p:cNvSpPr txBox="1">
            <a:spLocks noChangeArrowheads="1"/>
          </p:cNvSpPr>
          <p:nvPr/>
        </p:nvSpPr>
        <p:spPr bwMode="auto">
          <a:xfrm>
            <a:off x="571500" y="2098675"/>
            <a:ext cx="104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gdzie</a:t>
            </a:r>
          </a:p>
        </p:txBody>
      </p:sp>
      <p:graphicFrame>
        <p:nvGraphicFramePr>
          <p:cNvPr id="14339" name="Object 10"/>
          <p:cNvGraphicFramePr>
            <a:graphicFrameLocks noChangeAspect="1"/>
          </p:cNvGraphicFramePr>
          <p:nvPr/>
        </p:nvGraphicFramePr>
        <p:xfrm>
          <a:off x="1468438" y="2155825"/>
          <a:ext cx="2260600" cy="2147888"/>
        </p:xfrm>
        <a:graphic>
          <a:graphicData uri="http://schemas.openxmlformats.org/presentationml/2006/ole">
            <p:oleObj spid="_x0000_s14339" name="Równanie" r:id="rId4" imgW="990360" imgH="939600" progId="Equation.3">
              <p:embed/>
            </p:oleObj>
          </a:graphicData>
        </a:graphic>
      </p:graphicFrame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642938" y="4337050"/>
            <a:ext cx="72850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to, jeżeli istnieją odpowiednie macierze odwrotne</a:t>
            </a:r>
          </a:p>
        </p:txBody>
      </p:sp>
      <p:graphicFrame>
        <p:nvGraphicFramePr>
          <p:cNvPr id="14340" name="Object 13"/>
          <p:cNvGraphicFramePr>
            <a:graphicFrameLocks noChangeAspect="1"/>
          </p:cNvGraphicFramePr>
          <p:nvPr/>
        </p:nvGraphicFramePr>
        <p:xfrm>
          <a:off x="1304925" y="4964113"/>
          <a:ext cx="4375150" cy="550862"/>
        </p:xfrm>
        <a:graphic>
          <a:graphicData uri="http://schemas.openxmlformats.org/presentationml/2006/ole">
            <p:oleObj spid="_x0000_s14340" name="Równanie" r:id="rId5" imgW="1917360" imgH="241200" progId="Equation.3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103813" y="1465263"/>
          <a:ext cx="3511550" cy="554037"/>
        </p:xfrm>
        <a:graphic>
          <a:graphicData uri="http://schemas.openxmlformats.org/presentationml/2006/ole">
            <p:oleObj spid="_x0000_s14341" name="Równanie" r:id="rId6" imgW="1777680" imgH="279360" progId="Equation.3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11"/>
          <p:cNvSpPr>
            <a:spLocks noChangeArrowheads="1"/>
          </p:cNvSpPr>
          <p:nvPr/>
        </p:nvSpPr>
        <p:spPr bwMode="auto">
          <a:xfrm>
            <a:off x="1243013" y="3949724"/>
            <a:ext cx="6210300" cy="750888"/>
          </a:xfrm>
          <a:prstGeom prst="flowChartAlternateProcess">
            <a:avLst/>
          </a:prstGeom>
          <a:solidFill>
            <a:srgbClr val="99CCFF">
              <a:alpha val="25098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11200" y="955699"/>
            <a:ext cx="26701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Jeżeli podstawimy</a:t>
            </a:r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1492250" y="3981474"/>
          <a:ext cx="5621338" cy="550863"/>
        </p:xfrm>
        <a:graphic>
          <a:graphicData uri="http://schemas.openxmlformats.org/presentationml/2006/ole">
            <p:oleObj spid="_x0000_s15362" name="Równanie" r:id="rId3" imgW="2463480" imgH="241200" progId="Equation.3">
              <p:embed/>
            </p:oleObj>
          </a:graphicData>
        </a:graphic>
      </p:graphicFrame>
      <p:graphicFrame>
        <p:nvGraphicFramePr>
          <p:cNvPr id="15363" name="Object 7"/>
          <p:cNvGraphicFramePr>
            <a:graphicFrameLocks noChangeAspect="1"/>
          </p:cNvGraphicFramePr>
          <p:nvPr/>
        </p:nvGraphicFramePr>
        <p:xfrm>
          <a:off x="3136900" y="1003324"/>
          <a:ext cx="1158875" cy="2322513"/>
        </p:xfrm>
        <a:graphic>
          <a:graphicData uri="http://schemas.openxmlformats.org/presentationml/2006/ole">
            <p:oleObj spid="_x0000_s15363" name="Równanie" r:id="rId4" imgW="507960" imgH="1015920" progId="Equation.3">
              <p:embed/>
            </p:oleObj>
          </a:graphicData>
        </a:graphic>
      </p:graphicFrame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571500" y="3408387"/>
            <a:ext cx="7750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to, rekurencja macierzy informacyjnej przyjmie postać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554038" y="4879999"/>
            <a:ext cx="59626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! odwracanie macierzy o rzędzie mniejszym od n!</a:t>
            </a:r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8243888" y="4084662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(14)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1719263" y="1430338"/>
            <a:ext cx="4306887" cy="684212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rostokąt zaokrąglony 2"/>
          <p:cNvSpPr/>
          <p:nvPr/>
        </p:nvSpPr>
        <p:spPr>
          <a:xfrm>
            <a:off x="2765425" y="4383088"/>
            <a:ext cx="2974975" cy="684212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1101725" y="3160713"/>
            <a:ext cx="6291263" cy="684212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Text Box 2"/>
          <p:cNvSpPr txBox="1">
            <a:spLocks noChangeArrowheads="1"/>
          </p:cNvSpPr>
          <p:nvPr/>
        </p:nvSpPr>
        <p:spPr bwMode="auto">
          <a:xfrm>
            <a:off x="682625" y="1047750"/>
            <a:ext cx="4759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Równanie aktualizacji estymat (11)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6" name="Object 4"/>
          <p:cNvGraphicFramePr>
            <a:graphicFrameLocks noChangeAspect="1"/>
          </p:cNvGraphicFramePr>
          <p:nvPr/>
        </p:nvGraphicFramePr>
        <p:xfrm>
          <a:off x="1800225" y="1535113"/>
          <a:ext cx="4025900" cy="457200"/>
        </p:xfrm>
        <a:graphic>
          <a:graphicData uri="http://schemas.openxmlformats.org/presentationml/2006/ole">
            <p:oleObj spid="_x0000_s16386" name="Równanie" r:id="rId3" imgW="1676160" imgH="190440" progId="Equation.3">
              <p:embed/>
            </p:oleObj>
          </a:graphicData>
        </a:graphic>
      </p:graphicFrame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08013" y="2078038"/>
            <a:ext cx="7448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też może być przedstawiane w wielu alternatywnych formach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61988" y="2706688"/>
            <a:ext cx="7254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Jedno z częściej stosowanych podejść – podstawienie (14)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7" name="Object 11"/>
          <p:cNvGraphicFramePr>
            <a:graphicFrameLocks noChangeAspect="1"/>
          </p:cNvGraphicFramePr>
          <p:nvPr/>
        </p:nvGraphicFramePr>
        <p:xfrm>
          <a:off x="1516063" y="3194050"/>
          <a:ext cx="5621337" cy="550863"/>
        </p:xfrm>
        <a:graphic>
          <a:graphicData uri="http://schemas.openxmlformats.org/presentationml/2006/ole">
            <p:oleObj spid="_x0000_s16387" name="Równanie" r:id="rId4" imgW="2463480" imgH="241200" progId="Equation.3">
              <p:embed/>
            </p:oleObj>
          </a:graphicData>
        </a:graphic>
      </p:graphicFrame>
      <p:sp>
        <p:nvSpPr>
          <p:cNvPr id="16395" name="Text Box 13"/>
          <p:cNvSpPr txBox="1">
            <a:spLocks noChangeArrowheads="1"/>
          </p:cNvSpPr>
          <p:nvPr/>
        </p:nvSpPr>
        <p:spPr bwMode="auto">
          <a:xfrm>
            <a:off x="655638" y="3952875"/>
            <a:ext cx="6121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do równania macierzy wzmocnień Kalman’a (12)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388" name="Object 17"/>
          <p:cNvGraphicFramePr>
            <a:graphicFrameLocks noChangeAspect="1"/>
          </p:cNvGraphicFramePr>
          <p:nvPr/>
        </p:nvGraphicFramePr>
        <p:xfrm>
          <a:off x="2949575" y="4397375"/>
          <a:ext cx="2543175" cy="503238"/>
        </p:xfrm>
        <a:graphic>
          <a:graphicData uri="http://schemas.openxmlformats.org/presentationml/2006/ole">
            <p:oleObj spid="_x0000_s16388" name="Równanie" r:id="rId5" imgW="109188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169988" y="668368"/>
            <a:ext cx="6975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Metoda najmniejszych kwadratów- estymacja sekwencyjna</a:t>
            </a:r>
            <a:endParaRPr lang="en-GB" sz="2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6075" y="1520855"/>
            <a:ext cx="8524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Dotychczas rozważaliśmy estymację w sytuacji: wszystkie możliwe pomiary-obserwacje dostępne jednocześnie </a:t>
            </a:r>
            <a:endParaRPr lang="pl-PL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79413" y="2468593"/>
            <a:ext cx="8524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Teraz rozważymy estymację w sytuacji: pomiary pojawiają się kolejno, paczkami, co jakiś czas i jest pożądane określać nowe wartości estymowane parametrów w oparciu wszystkie dotychczasowe pomiary, włączając bieżące </a:t>
            </a:r>
            <a:endParaRPr lang="pl-PL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2750" y="4010055"/>
            <a:ext cx="8478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Rozpocznijmy od sytuacji: dwie paczki pomiarów, uprzednia oznaczona indeksem 1 i bieżąca oznaczona indeksem 2</a:t>
            </a:r>
            <a:endParaRPr lang="pl-PL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85763" y="5278468"/>
            <a:ext cx="3890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Przyjmiemy założenie:  </a:t>
            </a:r>
            <a:endParaRPr lang="pl-PL" sz="16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2700338" y="5278468"/>
          <a:ext cx="731837" cy="377825"/>
        </p:xfrm>
        <a:graphic>
          <a:graphicData uri="http://schemas.openxmlformats.org/presentationml/2006/ole">
            <p:oleObj spid="_x0000_s40962" name="Równanie" r:id="rId3" imgW="419040" imgH="215640" progId="Equation.3">
              <p:embed/>
            </p:oleObj>
          </a:graphicData>
        </a:graphic>
      </p:graphicFrame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8208963" y="5243543"/>
            <a:ext cx="6429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16"/>
          <p:cNvSpPr txBox="1">
            <a:spLocks noChangeArrowheads="1"/>
          </p:cNvSpPr>
          <p:nvPr/>
        </p:nvSpPr>
        <p:spPr bwMode="auto">
          <a:xfrm>
            <a:off x="446088" y="481054"/>
            <a:ext cx="3228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Otrzymamy: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17"/>
          <p:cNvGraphicFramePr>
            <a:graphicFrameLocks noChangeAspect="1"/>
          </p:cNvGraphicFramePr>
          <p:nvPr/>
        </p:nvGraphicFramePr>
        <p:xfrm>
          <a:off x="850900" y="879516"/>
          <a:ext cx="6983413" cy="1841500"/>
        </p:xfrm>
        <a:graphic>
          <a:graphicData uri="http://schemas.openxmlformats.org/presentationml/2006/ole">
            <p:oleObj spid="_x0000_s17410" name="Równanie" r:id="rId3" imgW="3771720" imgH="990360" progId="Equation.3">
              <p:embed/>
            </p:oleObj>
          </a:graphicData>
        </a:graphic>
      </p:graphicFrame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34963" y="2860716"/>
            <a:ext cx="3692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„Wyłączając” przed nawias 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1" name="Object 5"/>
          <p:cNvGraphicFramePr>
            <a:graphicFrameLocks noChangeAspect="1"/>
          </p:cNvGraphicFramePr>
          <p:nvPr/>
        </p:nvGraphicFramePr>
        <p:xfrm>
          <a:off x="3043238" y="3222666"/>
          <a:ext cx="2682875" cy="561975"/>
        </p:xfrm>
        <a:graphic>
          <a:graphicData uri="http://schemas.openxmlformats.org/presentationml/2006/ole">
            <p:oleObj spid="_x0000_s17411" name="Równanie" r:id="rId4" imgW="1155600" imgH="241200" progId="Equation.3">
              <p:embed/>
            </p:oleObj>
          </a:graphicData>
        </a:graphic>
      </p:graphicFrame>
      <p:graphicFrame>
        <p:nvGraphicFramePr>
          <p:cNvPr id="17412" name="Object 7"/>
          <p:cNvGraphicFramePr>
            <a:graphicFrameLocks noChangeAspect="1"/>
          </p:cNvGraphicFramePr>
          <p:nvPr/>
        </p:nvGraphicFramePr>
        <p:xfrm>
          <a:off x="355600" y="3921166"/>
          <a:ext cx="8420100" cy="2501900"/>
        </p:xfrm>
        <a:graphic>
          <a:graphicData uri="http://schemas.openxmlformats.org/presentationml/2006/ole">
            <p:oleObj spid="_x0000_s17412" name="Równanie" r:id="rId5" imgW="4546440" imgH="1346040" progId="Equation.3">
              <p:embed/>
            </p:oleObj>
          </a:graphicData>
        </a:graphic>
      </p:graphicFrame>
      <p:sp>
        <p:nvSpPr>
          <p:cNvPr id="17415" name="Freeform 13"/>
          <p:cNvSpPr>
            <a:spLocks/>
          </p:cNvSpPr>
          <p:nvPr/>
        </p:nvSpPr>
        <p:spPr bwMode="auto">
          <a:xfrm>
            <a:off x="4864100" y="5303879"/>
            <a:ext cx="873125" cy="628650"/>
          </a:xfrm>
          <a:custGeom>
            <a:avLst/>
            <a:gdLst>
              <a:gd name="T0" fmla="*/ 0 w 550"/>
              <a:gd name="T1" fmla="*/ 997981964 h 396"/>
              <a:gd name="T2" fmla="*/ 972780278 w 550"/>
              <a:gd name="T3" fmla="*/ 0 h 396"/>
              <a:gd name="T4" fmla="*/ 1386085719 w 550"/>
              <a:gd name="T5" fmla="*/ 22682199 h 396"/>
              <a:gd name="T6" fmla="*/ 0 60000 65536"/>
              <a:gd name="T7" fmla="*/ 0 60000 65536"/>
              <a:gd name="T8" fmla="*/ 0 60000 65536"/>
              <a:gd name="T9" fmla="*/ 0 w 550"/>
              <a:gd name="T10" fmla="*/ 0 h 396"/>
              <a:gd name="T11" fmla="*/ 550 w 550"/>
              <a:gd name="T12" fmla="*/ 396 h 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396">
                <a:moveTo>
                  <a:pt x="0" y="396"/>
                </a:moveTo>
                <a:lnTo>
                  <a:pt x="386" y="0"/>
                </a:lnTo>
                <a:lnTo>
                  <a:pt x="550" y="9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Freeform 14"/>
          <p:cNvSpPr>
            <a:spLocks/>
          </p:cNvSpPr>
          <p:nvPr/>
        </p:nvSpPr>
        <p:spPr bwMode="auto">
          <a:xfrm>
            <a:off x="6904038" y="5284829"/>
            <a:ext cx="873125" cy="628650"/>
          </a:xfrm>
          <a:custGeom>
            <a:avLst/>
            <a:gdLst>
              <a:gd name="T0" fmla="*/ 0 w 550"/>
              <a:gd name="T1" fmla="*/ 997981964 h 396"/>
              <a:gd name="T2" fmla="*/ 972780278 w 550"/>
              <a:gd name="T3" fmla="*/ 0 h 396"/>
              <a:gd name="T4" fmla="*/ 1386085719 w 550"/>
              <a:gd name="T5" fmla="*/ 22682199 h 396"/>
              <a:gd name="T6" fmla="*/ 0 60000 65536"/>
              <a:gd name="T7" fmla="*/ 0 60000 65536"/>
              <a:gd name="T8" fmla="*/ 0 60000 65536"/>
              <a:gd name="T9" fmla="*/ 0 w 550"/>
              <a:gd name="T10" fmla="*/ 0 h 396"/>
              <a:gd name="T11" fmla="*/ 550 w 550"/>
              <a:gd name="T12" fmla="*/ 396 h 3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0" h="396">
                <a:moveTo>
                  <a:pt x="0" y="396"/>
                </a:moveTo>
                <a:lnTo>
                  <a:pt x="386" y="0"/>
                </a:lnTo>
                <a:lnTo>
                  <a:pt x="550" y="9"/>
                </a:ln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l-PL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2259013" y="4605338"/>
            <a:ext cx="4935537" cy="528637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544513" y="454025"/>
            <a:ext cx="78152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Doszliśmy do formy  równania rekurencyjnego nazywanej kowariancyjną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Text Box 2"/>
          <p:cNvSpPr txBox="1">
            <a:spLocks noChangeArrowheads="1"/>
          </p:cNvSpPr>
          <p:nvPr/>
        </p:nvSpPr>
        <p:spPr bwMode="auto">
          <a:xfrm>
            <a:off x="636588" y="1279525"/>
            <a:ext cx="6913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Kowariancyjna forma  równania rekurencyjnego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(11)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41" name="AutoShape 4"/>
          <p:cNvSpPr>
            <a:spLocks noChangeArrowheads="1"/>
          </p:cNvSpPr>
          <p:nvPr/>
        </p:nvSpPr>
        <p:spPr bwMode="auto">
          <a:xfrm>
            <a:off x="611188" y="1641475"/>
            <a:ext cx="6621462" cy="2198688"/>
          </a:xfrm>
          <a:prstGeom prst="flowChartAlternateProcess">
            <a:avLst/>
          </a:prstGeom>
          <a:solidFill>
            <a:srgbClr val="99CCFF">
              <a:alpha val="25098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1939925" y="1728788"/>
          <a:ext cx="4654550" cy="527050"/>
        </p:xfrm>
        <a:graphic>
          <a:graphicData uri="http://schemas.openxmlformats.org/presentationml/2006/ole">
            <p:oleObj spid="_x0000_s18434" name="Równanie" r:id="rId3" imgW="1676160" imgH="190440" progId="Equation.3">
              <p:embed/>
            </p:oleObj>
          </a:graphicData>
        </a:graphic>
      </p:graphicFrame>
      <p:sp>
        <p:nvSpPr>
          <p:cNvPr id="18442" name="AutoShape 7"/>
          <p:cNvSpPr>
            <a:spLocks noChangeArrowheads="1"/>
          </p:cNvSpPr>
          <p:nvPr/>
        </p:nvSpPr>
        <p:spPr bwMode="auto">
          <a:xfrm>
            <a:off x="1541463" y="1695450"/>
            <a:ext cx="5272087" cy="563563"/>
          </a:xfrm>
          <a:prstGeom prst="roundRect">
            <a:avLst>
              <a:gd name="adj" fmla="val 16667"/>
            </a:avLst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43" name="Text Box 8"/>
          <p:cNvSpPr txBox="1">
            <a:spLocks noChangeArrowheads="1"/>
          </p:cNvSpPr>
          <p:nvPr/>
        </p:nvSpPr>
        <p:spPr bwMode="auto">
          <a:xfrm>
            <a:off x="650875" y="2289175"/>
            <a:ext cx="104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gdzie</a:t>
            </a:r>
          </a:p>
        </p:txBody>
      </p:sp>
      <p:sp>
        <p:nvSpPr>
          <p:cNvPr id="18444" name="Text Box 10"/>
          <p:cNvSpPr txBox="1">
            <a:spLocks noChangeArrowheads="1"/>
          </p:cNvSpPr>
          <p:nvPr/>
        </p:nvSpPr>
        <p:spPr bwMode="auto">
          <a:xfrm>
            <a:off x="7999413" y="1712913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(15)</a:t>
            </a:r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7980363" y="2624138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(16)</a:t>
            </a:r>
          </a:p>
        </p:txBody>
      </p:sp>
      <p:sp>
        <p:nvSpPr>
          <p:cNvPr id="18446" name="Text Box 12"/>
          <p:cNvSpPr txBox="1">
            <a:spLocks noChangeArrowheads="1"/>
          </p:cNvSpPr>
          <p:nvPr/>
        </p:nvSpPr>
        <p:spPr bwMode="auto">
          <a:xfrm>
            <a:off x="8039100" y="3155950"/>
            <a:ext cx="71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(17)</a:t>
            </a:r>
          </a:p>
        </p:txBody>
      </p:sp>
      <p:graphicFrame>
        <p:nvGraphicFramePr>
          <p:cNvPr id="18435" name="Object 13"/>
          <p:cNvGraphicFramePr>
            <a:graphicFrameLocks noChangeAspect="1"/>
          </p:cNvGraphicFramePr>
          <p:nvPr/>
        </p:nvGraphicFramePr>
        <p:xfrm>
          <a:off x="2197100" y="2566988"/>
          <a:ext cx="4227513" cy="539750"/>
        </p:xfrm>
        <a:graphic>
          <a:graphicData uri="http://schemas.openxmlformats.org/presentationml/2006/ole">
            <p:oleObj spid="_x0000_s18435" name="Równanie" r:id="rId4" imgW="1892160" imgH="241200" progId="Equation.3">
              <p:embed/>
            </p:oleObj>
          </a:graphicData>
        </a:graphic>
      </p:graphicFrame>
      <p:graphicFrame>
        <p:nvGraphicFramePr>
          <p:cNvPr id="18436" name="Object 15"/>
          <p:cNvGraphicFramePr>
            <a:graphicFrameLocks noChangeAspect="1"/>
          </p:cNvGraphicFramePr>
          <p:nvPr/>
        </p:nvGraphicFramePr>
        <p:xfrm>
          <a:off x="1462088" y="4608513"/>
          <a:ext cx="5621337" cy="1506537"/>
        </p:xfrm>
        <a:graphic>
          <a:graphicData uri="http://schemas.openxmlformats.org/presentationml/2006/ole">
            <p:oleObj spid="_x0000_s18436" name="Równanie" r:id="rId5" imgW="2463480" imgH="660240" progId="Equation.3">
              <p:embed/>
            </p:oleObj>
          </a:graphicData>
        </a:graphic>
      </p:graphicFrame>
      <p:graphicFrame>
        <p:nvGraphicFramePr>
          <p:cNvPr id="18437" name="Object 17"/>
          <p:cNvGraphicFramePr>
            <a:graphicFrameLocks noChangeAspect="1"/>
          </p:cNvGraphicFramePr>
          <p:nvPr/>
        </p:nvGraphicFramePr>
        <p:xfrm>
          <a:off x="2890838" y="3179763"/>
          <a:ext cx="2724150" cy="427037"/>
        </p:xfrm>
        <a:graphic>
          <a:graphicData uri="http://schemas.openxmlformats.org/presentationml/2006/ole">
            <p:oleObj spid="_x0000_s18437" name="Równanie" r:id="rId6" imgW="1218960" imgH="190440" progId="Equation.3">
              <p:embed/>
            </p:oleObj>
          </a:graphicData>
        </a:graphic>
      </p:graphicFrame>
      <p:sp>
        <p:nvSpPr>
          <p:cNvPr id="18447" name="Text Box 18"/>
          <p:cNvSpPr txBox="1">
            <a:spLocks noChangeArrowheads="1"/>
          </p:cNvSpPr>
          <p:nvPr/>
        </p:nvSpPr>
        <p:spPr bwMode="auto">
          <a:xfrm>
            <a:off x="593725" y="4033838"/>
            <a:ext cx="6913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Równanie (17) otrzymujemy z (14)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Text Box 2"/>
          <p:cNvSpPr txBox="1">
            <a:spLocks noChangeArrowheads="1"/>
          </p:cNvSpPr>
          <p:nvPr/>
        </p:nvSpPr>
        <p:spPr bwMode="auto">
          <a:xfrm>
            <a:off x="735013" y="454025"/>
            <a:ext cx="1809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Porównanie:</a:t>
            </a:r>
          </a:p>
        </p:txBody>
      </p:sp>
      <p:sp>
        <p:nvSpPr>
          <p:cNvPr id="19465" name="AutoShape 3"/>
          <p:cNvSpPr>
            <a:spLocks noChangeArrowheads="1"/>
          </p:cNvSpPr>
          <p:nvPr/>
        </p:nvSpPr>
        <p:spPr bwMode="auto">
          <a:xfrm>
            <a:off x="2333625" y="3790950"/>
            <a:ext cx="6621463" cy="2198688"/>
          </a:xfrm>
          <a:prstGeom prst="flowChartAlternateProcess">
            <a:avLst/>
          </a:prstGeom>
          <a:solidFill>
            <a:srgbClr val="99CCFF">
              <a:alpha val="25098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3662363" y="3878263"/>
          <a:ext cx="4654550" cy="527050"/>
        </p:xfrm>
        <a:graphic>
          <a:graphicData uri="http://schemas.openxmlformats.org/presentationml/2006/ole">
            <p:oleObj spid="_x0000_s19458" name="Równanie" r:id="rId3" imgW="1676160" imgH="190440" progId="Equation.3">
              <p:embed/>
            </p:oleObj>
          </a:graphicData>
        </a:graphic>
      </p:graphicFrame>
      <p:sp>
        <p:nvSpPr>
          <p:cNvPr id="19466" name="AutoShape 5"/>
          <p:cNvSpPr>
            <a:spLocks noChangeArrowheads="1"/>
          </p:cNvSpPr>
          <p:nvPr/>
        </p:nvSpPr>
        <p:spPr bwMode="auto">
          <a:xfrm>
            <a:off x="3263900" y="3844925"/>
            <a:ext cx="5272088" cy="563563"/>
          </a:xfrm>
          <a:prstGeom prst="roundRect">
            <a:avLst>
              <a:gd name="adj" fmla="val 16667"/>
            </a:avLst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67" name="Text Box 6"/>
          <p:cNvSpPr txBox="1">
            <a:spLocks noChangeArrowheads="1"/>
          </p:cNvSpPr>
          <p:nvPr/>
        </p:nvSpPr>
        <p:spPr bwMode="auto">
          <a:xfrm>
            <a:off x="2373313" y="4438650"/>
            <a:ext cx="10477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gdzie</a:t>
            </a:r>
          </a:p>
        </p:txBody>
      </p:sp>
      <p:graphicFrame>
        <p:nvGraphicFramePr>
          <p:cNvPr id="19459" name="Object 10"/>
          <p:cNvGraphicFramePr>
            <a:graphicFrameLocks noChangeAspect="1"/>
          </p:cNvGraphicFramePr>
          <p:nvPr/>
        </p:nvGraphicFramePr>
        <p:xfrm>
          <a:off x="3919538" y="4716463"/>
          <a:ext cx="4227512" cy="539750"/>
        </p:xfrm>
        <a:graphic>
          <a:graphicData uri="http://schemas.openxmlformats.org/presentationml/2006/ole">
            <p:oleObj spid="_x0000_s19459" name="Równanie" r:id="rId4" imgW="1892160" imgH="241200" progId="Equation.3">
              <p:embed/>
            </p:oleObj>
          </a:graphicData>
        </a:graphic>
      </p:graphicFrame>
      <p:graphicFrame>
        <p:nvGraphicFramePr>
          <p:cNvPr id="19460" name="Object 12"/>
          <p:cNvGraphicFramePr>
            <a:graphicFrameLocks noChangeAspect="1"/>
          </p:cNvGraphicFramePr>
          <p:nvPr/>
        </p:nvGraphicFramePr>
        <p:xfrm>
          <a:off x="4017963" y="5329238"/>
          <a:ext cx="2724150" cy="427037"/>
        </p:xfrm>
        <a:graphic>
          <a:graphicData uri="http://schemas.openxmlformats.org/presentationml/2006/ole">
            <p:oleObj spid="_x0000_s19460" name="Równanie" r:id="rId5" imgW="1218960" imgH="190440" progId="Equation.3">
              <p:embed/>
            </p:oleObj>
          </a:graphicData>
        </a:graphic>
      </p:graphicFrame>
      <p:sp>
        <p:nvSpPr>
          <p:cNvPr id="19468" name="AutoShape 14"/>
          <p:cNvSpPr>
            <a:spLocks noChangeArrowheads="1"/>
          </p:cNvSpPr>
          <p:nvPr/>
        </p:nvSpPr>
        <p:spPr bwMode="auto">
          <a:xfrm>
            <a:off x="163513" y="965200"/>
            <a:ext cx="6524625" cy="2170113"/>
          </a:xfrm>
          <a:prstGeom prst="flowChartAlternateProcess">
            <a:avLst/>
          </a:prstGeom>
          <a:solidFill>
            <a:srgbClr val="99CCFF">
              <a:alpha val="25098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61" name="Object 15"/>
          <p:cNvGraphicFramePr>
            <a:graphicFrameLocks noChangeAspect="1"/>
          </p:cNvGraphicFramePr>
          <p:nvPr/>
        </p:nvGraphicFramePr>
        <p:xfrm>
          <a:off x="1328738" y="1050925"/>
          <a:ext cx="4859337" cy="550863"/>
        </p:xfrm>
        <a:graphic>
          <a:graphicData uri="http://schemas.openxmlformats.org/presentationml/2006/ole">
            <p:oleObj spid="_x0000_s19461" name="Równanie" r:id="rId6" imgW="1676160" imgH="190440" progId="Equation.3">
              <p:embed/>
            </p:oleObj>
          </a:graphicData>
        </a:graphic>
      </p:graphicFrame>
      <p:graphicFrame>
        <p:nvGraphicFramePr>
          <p:cNvPr id="19462" name="Object 16"/>
          <p:cNvGraphicFramePr>
            <a:graphicFrameLocks noChangeAspect="1"/>
          </p:cNvGraphicFramePr>
          <p:nvPr/>
        </p:nvGraphicFramePr>
        <p:xfrm>
          <a:off x="2365375" y="1893888"/>
          <a:ext cx="2438400" cy="479425"/>
        </p:xfrm>
        <a:graphic>
          <a:graphicData uri="http://schemas.openxmlformats.org/presentationml/2006/ole">
            <p:oleObj spid="_x0000_s19462" name="Równanie" r:id="rId7" imgW="1231560" imgH="241200" progId="Equation.3">
              <p:embed/>
            </p:oleObj>
          </a:graphicData>
        </a:graphic>
      </p:graphicFrame>
      <p:sp>
        <p:nvSpPr>
          <p:cNvPr id="19469" name="AutoShape 17"/>
          <p:cNvSpPr>
            <a:spLocks noChangeArrowheads="1"/>
          </p:cNvSpPr>
          <p:nvPr/>
        </p:nvSpPr>
        <p:spPr bwMode="auto">
          <a:xfrm>
            <a:off x="1052513" y="1020763"/>
            <a:ext cx="5272087" cy="563562"/>
          </a:xfrm>
          <a:prstGeom prst="roundRect">
            <a:avLst>
              <a:gd name="adj" fmla="val 16667"/>
            </a:avLst>
          </a:prstGeom>
          <a:solidFill>
            <a:srgbClr val="FF0000">
              <a:alpha val="25098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284163" y="1722438"/>
            <a:ext cx="1047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gdzie</a:t>
            </a:r>
          </a:p>
        </p:txBody>
      </p:sp>
      <p:graphicFrame>
        <p:nvGraphicFramePr>
          <p:cNvPr id="19463" name="Object 19"/>
          <p:cNvGraphicFramePr>
            <a:graphicFrameLocks noChangeAspect="1"/>
          </p:cNvGraphicFramePr>
          <p:nvPr/>
        </p:nvGraphicFramePr>
        <p:xfrm>
          <a:off x="2347913" y="2451100"/>
          <a:ext cx="3252787" cy="503238"/>
        </p:xfrm>
        <a:graphic>
          <a:graphicData uri="http://schemas.openxmlformats.org/presentationml/2006/ole">
            <p:oleObj spid="_x0000_s19463" name="Równanie" r:id="rId8" imgW="139680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Text Box 2"/>
          <p:cNvSpPr txBox="1">
            <a:spLocks noChangeArrowheads="1"/>
          </p:cNvSpPr>
          <p:nvPr/>
        </p:nvSpPr>
        <p:spPr bwMode="auto">
          <a:xfrm>
            <a:off x="315913" y="1855825"/>
            <a:ext cx="5957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Realizacja obliczeń estymacji sekwencyjnej</a:t>
            </a:r>
          </a:p>
        </p:txBody>
      </p:sp>
      <p:sp>
        <p:nvSpPr>
          <p:cNvPr id="20490" name="Text Box 4"/>
          <p:cNvSpPr txBox="1">
            <a:spLocks noChangeArrowheads="1"/>
          </p:cNvSpPr>
          <p:nvPr/>
        </p:nvSpPr>
        <p:spPr bwMode="auto">
          <a:xfrm>
            <a:off x="484188" y="538200"/>
            <a:ext cx="8005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Kowariancyjna forma równania estymacji sekwencyjnej metodą najmniejszych kwadratów jest najczęściej używaną ze względu na efektywność obliczeniową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1" name="Text Box 5"/>
          <p:cNvSpPr txBox="1">
            <a:spLocks noChangeArrowheads="1"/>
          </p:cNvSpPr>
          <p:nvPr/>
        </p:nvSpPr>
        <p:spPr bwMode="auto">
          <a:xfrm>
            <a:off x="496888" y="2278100"/>
            <a:ext cx="4867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Trzy </a:t>
            </a: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możliwości rozpoczęcia obliczeń: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2" name="Text Box 6"/>
          <p:cNvSpPr txBox="1">
            <a:spLocks noChangeArrowheads="1"/>
          </p:cNvSpPr>
          <p:nvPr/>
        </p:nvSpPr>
        <p:spPr bwMode="auto">
          <a:xfrm>
            <a:off x="522288" y="2711487"/>
            <a:ext cx="3789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1. posiadanie </a:t>
            </a:r>
            <a:r>
              <a:rPr lang="pl-PL" sz="1600" dirty="0" err="1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estymaty</a:t>
            </a: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pl-PL" sz="1600" dirty="0" smtClean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priori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2" name="Object 7"/>
          <p:cNvGraphicFramePr>
            <a:graphicFrameLocks noChangeAspect="1"/>
          </p:cNvGraphicFramePr>
          <p:nvPr/>
        </p:nvGraphicFramePr>
        <p:xfrm>
          <a:off x="3476610" y="2689262"/>
          <a:ext cx="373063" cy="430213"/>
        </p:xfrm>
        <a:graphic>
          <a:graphicData uri="http://schemas.openxmlformats.org/presentationml/2006/ole">
            <p:oleObj spid="_x0000_s20482" name="Równanie" r:id="rId3" imgW="164880" imgH="190440" progId="Equation.3">
              <p:embed/>
            </p:oleObj>
          </a:graphicData>
        </a:graphic>
      </p:graphicFrame>
      <p:sp>
        <p:nvSpPr>
          <p:cNvPr id="20493" name="Text Box 8"/>
          <p:cNvSpPr txBox="1">
            <a:spLocks noChangeArrowheads="1"/>
          </p:cNvSpPr>
          <p:nvPr/>
        </p:nvSpPr>
        <p:spPr bwMode="auto">
          <a:xfrm>
            <a:off x="3987792" y="2698740"/>
            <a:ext cx="1906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oraz macierzy</a:t>
            </a:r>
            <a:endParaRPr lang="pl-PL" sz="1600" b="1" dirty="0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3" name="Object 9"/>
          <p:cNvGraphicFramePr>
            <a:graphicFrameLocks noChangeAspect="1"/>
          </p:cNvGraphicFramePr>
          <p:nvPr/>
        </p:nvGraphicFramePr>
        <p:xfrm>
          <a:off x="5521338" y="2660687"/>
          <a:ext cx="344488" cy="430213"/>
        </p:xfrm>
        <a:graphic>
          <a:graphicData uri="http://schemas.openxmlformats.org/presentationml/2006/ole">
            <p:oleObj spid="_x0000_s20483" name="Równanie" r:id="rId4" imgW="152280" imgH="190440" progId="Equation.3">
              <p:embed/>
            </p:oleObj>
          </a:graphicData>
        </a:graphic>
      </p:graphicFrame>
      <p:sp>
        <p:nvSpPr>
          <p:cNvPr id="20494" name="Text Box 12"/>
          <p:cNvSpPr txBox="1">
            <a:spLocks noChangeArrowheads="1"/>
          </p:cNvSpPr>
          <p:nvPr/>
        </p:nvSpPr>
        <p:spPr bwMode="auto">
          <a:xfrm>
            <a:off x="735013" y="4999075"/>
            <a:ext cx="14287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Warunek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495" name="Group 14"/>
          <p:cNvGrpSpPr>
            <a:grpSpLocks/>
          </p:cNvGrpSpPr>
          <p:nvPr/>
        </p:nvGrpSpPr>
        <p:grpSpPr bwMode="auto">
          <a:xfrm>
            <a:off x="534988" y="3159162"/>
            <a:ext cx="8005762" cy="681038"/>
            <a:chOff x="448" y="1835"/>
            <a:chExt cx="5043" cy="429"/>
          </a:xfrm>
        </p:grpSpPr>
        <p:sp>
          <p:nvSpPr>
            <p:cNvPr id="20498" name="Text Box 10"/>
            <p:cNvSpPr txBox="1">
              <a:spLocks noChangeArrowheads="1"/>
            </p:cNvSpPr>
            <p:nvPr/>
          </p:nvSpPr>
          <p:spPr bwMode="auto">
            <a:xfrm>
              <a:off x="448" y="1835"/>
              <a:ext cx="504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73050" indent="-273050" algn="just">
                <a:spcBef>
                  <a:spcPct val="50000"/>
                </a:spcBef>
              </a:pPr>
              <a:r>
                <a:rPr lang="pl-PL" sz="1600">
                  <a:solidFill>
                    <a:srgbClr val="17048A"/>
                  </a:solidFill>
                  <a:latin typeface="Arial" pitchFamily="34" charset="0"/>
                  <a:cs typeface="Arial" pitchFamily="34" charset="0"/>
                </a:rPr>
                <a:t>2. wykorzystanie pierwszego pakietu danych i przeprowadzenie estymacji jednokrotnej dla określenia        oraz </a:t>
              </a:r>
              <a:endParaRPr lang="pl-PL" sz="1600" b="1">
                <a:solidFill>
                  <a:srgbClr val="17048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484" name="Object 11"/>
            <p:cNvGraphicFramePr>
              <a:graphicFrameLocks noChangeAspect="1"/>
            </p:cNvGraphicFramePr>
            <p:nvPr/>
          </p:nvGraphicFramePr>
          <p:xfrm>
            <a:off x="1496" y="1952"/>
            <a:ext cx="253" cy="289"/>
          </p:xfrm>
          <a:graphic>
            <a:graphicData uri="http://schemas.openxmlformats.org/presentationml/2006/ole">
              <p:oleObj spid="_x0000_s20484" name="Równanie" r:id="rId5" imgW="177480" imgH="203040" progId="Equation.3">
                <p:embed/>
              </p:oleObj>
            </a:graphicData>
          </a:graphic>
        </p:graphicFrame>
        <p:graphicFrame>
          <p:nvGraphicFramePr>
            <p:cNvPr id="20485" name="Object 13"/>
            <p:cNvGraphicFramePr>
              <a:graphicFrameLocks noChangeAspect="1"/>
            </p:cNvGraphicFramePr>
            <p:nvPr/>
          </p:nvGraphicFramePr>
          <p:xfrm>
            <a:off x="2048" y="1975"/>
            <a:ext cx="217" cy="289"/>
          </p:xfrm>
          <a:graphic>
            <a:graphicData uri="http://schemas.openxmlformats.org/presentationml/2006/ole">
              <p:oleObj spid="_x0000_s20485" name="Równanie" r:id="rId6" imgW="152280" imgH="203040" progId="Equation.3">
                <p:embed/>
              </p:oleObj>
            </a:graphicData>
          </a:graphic>
        </p:graphicFrame>
      </p:grpSp>
      <p:graphicFrame>
        <p:nvGraphicFramePr>
          <p:cNvPr id="20486" name="Object 15"/>
          <p:cNvGraphicFramePr>
            <a:graphicFrameLocks noChangeAspect="1"/>
          </p:cNvGraphicFramePr>
          <p:nvPr/>
        </p:nvGraphicFramePr>
        <p:xfrm>
          <a:off x="2465388" y="3821150"/>
          <a:ext cx="3171825" cy="569912"/>
        </p:xfrm>
        <a:graphic>
          <a:graphicData uri="http://schemas.openxmlformats.org/presentationml/2006/ole">
            <p:oleObj spid="_x0000_s20486" name="Równanie" r:id="rId7" imgW="1409400" imgH="253800" progId="Equation.3">
              <p:embed/>
            </p:oleObj>
          </a:graphicData>
        </a:graphic>
      </p:graphicFrame>
      <p:graphicFrame>
        <p:nvGraphicFramePr>
          <p:cNvPr id="20487" name="Object 16"/>
          <p:cNvGraphicFramePr>
            <a:graphicFrameLocks noChangeAspect="1"/>
          </p:cNvGraphicFramePr>
          <p:nvPr/>
        </p:nvGraphicFramePr>
        <p:xfrm>
          <a:off x="2508250" y="4427575"/>
          <a:ext cx="2162175" cy="566737"/>
        </p:xfrm>
        <a:graphic>
          <a:graphicData uri="http://schemas.openxmlformats.org/presentationml/2006/ole">
            <p:oleObj spid="_x0000_s20487" name="Równanie" r:id="rId8" imgW="965160" imgH="253800" progId="Equation.3">
              <p:embed/>
            </p:oleObj>
          </a:graphicData>
        </a:graphic>
      </p:graphicFrame>
      <p:graphicFrame>
        <p:nvGraphicFramePr>
          <p:cNvPr id="20488" name="Object 17"/>
          <p:cNvGraphicFramePr>
            <a:graphicFrameLocks noChangeAspect="1"/>
          </p:cNvGraphicFramePr>
          <p:nvPr/>
        </p:nvGraphicFramePr>
        <p:xfrm>
          <a:off x="2151063" y="5276887"/>
          <a:ext cx="758825" cy="425450"/>
        </p:xfrm>
        <a:graphic>
          <a:graphicData uri="http://schemas.openxmlformats.org/presentationml/2006/ole">
            <p:oleObj spid="_x0000_s20488" name="Równanie" r:id="rId9" imgW="317160" imgH="177480" progId="Equation.3">
              <p:embed/>
            </p:oleObj>
          </a:graphicData>
        </a:graphic>
      </p:graphicFrame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774700" y="5829337"/>
            <a:ext cx="75977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Następnie estymacja sekwencyjna może być kontynuowana dla k ≥ q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7" name="Text Box 19"/>
          <p:cNvSpPr txBox="1">
            <a:spLocks noChangeArrowheads="1"/>
          </p:cNvSpPr>
          <p:nvPr/>
        </p:nvSpPr>
        <p:spPr bwMode="auto">
          <a:xfrm>
            <a:off x="8015288" y="5235612"/>
            <a:ext cx="71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(18)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6831013" y="1568455"/>
            <a:ext cx="2070100" cy="1181100"/>
          </a:xfrm>
          <a:prstGeom prst="roundRect">
            <a:avLst/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11" name="Text Box 3"/>
          <p:cNvSpPr txBox="1">
            <a:spLocks noChangeArrowheads="1"/>
          </p:cNvSpPr>
          <p:nvPr/>
        </p:nvSpPr>
        <p:spPr bwMode="auto">
          <a:xfrm>
            <a:off x="469900" y="646117"/>
            <a:ext cx="7516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3. Można rozpocząć też obliczenia, jeżeli warunek (18) nie jest spełniony (mała liczba pomiarów) dla k=1,2,...q-1 stosując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5"/>
          <p:cNvGraphicFramePr>
            <a:graphicFrameLocks noChangeAspect="1"/>
          </p:cNvGraphicFramePr>
          <p:nvPr/>
        </p:nvGraphicFramePr>
        <p:xfrm>
          <a:off x="438150" y="2298705"/>
          <a:ext cx="2559050" cy="782637"/>
        </p:xfrm>
        <a:graphic>
          <a:graphicData uri="http://schemas.openxmlformats.org/presentationml/2006/ole">
            <p:oleObj spid="_x0000_s21506" name="Równanie" r:id="rId3" imgW="1282680" imgH="393480" progId="Equation.3">
              <p:embed/>
            </p:oleObj>
          </a:graphicData>
        </a:graphic>
      </p:graphicFrame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579438" y="1371605"/>
          <a:ext cx="2538412" cy="819150"/>
        </p:xfrm>
        <a:graphic>
          <a:graphicData uri="http://schemas.openxmlformats.org/presentationml/2006/ole">
            <p:oleObj spid="_x0000_s21507" name="Równanie" r:id="rId4" imgW="1295280" imgH="419040" progId="Equation.3">
              <p:embed/>
            </p:oleObj>
          </a:graphicData>
        </a:graphic>
      </p:graphicFrame>
      <p:sp>
        <p:nvSpPr>
          <p:cNvPr id="21512" name="Text Box 7"/>
          <p:cNvSpPr txBox="1">
            <a:spLocks noChangeArrowheads="1"/>
          </p:cNvSpPr>
          <p:nvPr/>
        </p:nvSpPr>
        <p:spPr bwMode="auto">
          <a:xfrm>
            <a:off x="473075" y="3419480"/>
            <a:ext cx="75168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gdzie, </a:t>
            </a:r>
            <a:r>
              <a:rPr lang="el-GR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 jest bardzo „dużą” liczbą a </a:t>
            </a:r>
            <a:r>
              <a:rPr lang="el-GR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 jest wektorem bardzo „małych” liczb</a:t>
            </a:r>
            <a:endParaRPr lang="pl-PL" sz="1600" b="1">
              <a:solidFill>
                <a:srgbClr val="17048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513" name="Text Box 8"/>
          <p:cNvSpPr txBox="1">
            <a:spLocks noChangeArrowheads="1"/>
          </p:cNvSpPr>
          <p:nvPr/>
        </p:nvSpPr>
        <p:spPr bwMode="auto">
          <a:xfrm>
            <a:off x="3509963" y="1635130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(19)</a:t>
            </a:r>
          </a:p>
        </p:txBody>
      </p:sp>
      <p:sp>
        <p:nvSpPr>
          <p:cNvPr id="21514" name="Text Box 9"/>
          <p:cNvSpPr txBox="1">
            <a:spLocks noChangeArrowheads="1"/>
          </p:cNvSpPr>
          <p:nvPr/>
        </p:nvSpPr>
        <p:spPr bwMode="auto">
          <a:xfrm>
            <a:off x="3513138" y="2517780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17048A"/>
                </a:solidFill>
                <a:latin typeface="Arial" pitchFamily="34" charset="0"/>
                <a:cs typeface="Arial" pitchFamily="34" charset="0"/>
              </a:rPr>
              <a:t>(20)</a:t>
            </a: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6972300" y="1628780"/>
          <a:ext cx="1741488" cy="428625"/>
        </p:xfrm>
        <a:graphic>
          <a:graphicData uri="http://schemas.openxmlformats.org/presentationml/2006/ole">
            <p:oleObj spid="_x0000_s21508" name="Równanie" r:id="rId5" imgW="1079280" imgH="266400" progId="Equation.3">
              <p:embed/>
            </p:oleObj>
          </a:graphicData>
        </a:graphic>
      </p:graphicFrame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6977063" y="2266955"/>
          <a:ext cx="1538287" cy="368300"/>
        </p:xfrm>
        <a:graphic>
          <a:graphicData uri="http://schemas.openxmlformats.org/presentationml/2006/ole">
            <p:oleObj spid="_x0000_s21509" name="Równanie" r:id="rId6" imgW="9522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733425" y="628684"/>
            <a:ext cx="15255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Przykład 1:</a:t>
            </a:r>
            <a:endParaRPr lang="en-GB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689100" y="1627221"/>
          <a:ext cx="1425575" cy="436563"/>
        </p:xfrm>
        <a:graphic>
          <a:graphicData uri="http://schemas.openxmlformats.org/presentationml/2006/ole">
            <p:oleObj spid="_x0000_s22530" name="Równanie" r:id="rId3" imgW="622080" imgH="190440" progId="Equation.3">
              <p:embed/>
            </p:oleObj>
          </a:graphicData>
        </a:graphic>
      </p:graphicFrame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609600" y="1366871"/>
            <a:ext cx="1235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3513" indent="-1433513"/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System</a:t>
            </a:r>
            <a:endParaRPr lang="en-GB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5"/>
          <p:cNvSpPr>
            <a:spLocks noChangeArrowheads="1"/>
          </p:cNvSpPr>
          <p:nvPr/>
        </p:nvSpPr>
        <p:spPr bwMode="auto">
          <a:xfrm>
            <a:off x="742950" y="2292384"/>
            <a:ext cx="7840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Dyskretna aproksymacja systemu z przedziałem dyskretyzacji </a:t>
            </a:r>
            <a:r>
              <a:rPr lang="el-GR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endParaRPr lang="el-GR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2571750" y="2776571"/>
          <a:ext cx="3051175" cy="396875"/>
        </p:xfrm>
        <a:graphic>
          <a:graphicData uri="http://schemas.openxmlformats.org/presentationml/2006/ole">
            <p:oleObj spid="_x0000_s22531" name="Równanie" r:id="rId4" imgW="1650960" imgH="215640" progId="Equation.3">
              <p:embed/>
            </p:oleObj>
          </a:graphicData>
        </a:graphic>
      </p:graphicFrame>
      <p:sp>
        <p:nvSpPr>
          <p:cNvPr id="22536" name="Rectangle 7"/>
          <p:cNvSpPr>
            <a:spLocks noChangeArrowheads="1"/>
          </p:cNvSpPr>
          <p:nvPr/>
        </p:nvSpPr>
        <p:spPr bwMode="auto">
          <a:xfrm>
            <a:off x="685800" y="3463959"/>
            <a:ext cx="10858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433513" indent="-1433513"/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gdzie:</a:t>
            </a:r>
            <a:endParaRPr lang="en-GB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2" name="Object 8"/>
          <p:cNvGraphicFramePr>
            <a:graphicFrameLocks noChangeAspect="1"/>
          </p:cNvGraphicFramePr>
          <p:nvPr/>
        </p:nvGraphicFramePr>
        <p:xfrm>
          <a:off x="1489075" y="3806859"/>
          <a:ext cx="2667000" cy="1311275"/>
        </p:xfrm>
        <a:graphic>
          <a:graphicData uri="http://schemas.openxmlformats.org/presentationml/2006/ole">
            <p:oleObj spid="_x0000_s22532" name="Równanie" r:id="rId5" imgW="1600200" imgH="787320" progId="Equation.3">
              <p:embed/>
            </p:oleObj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638175" y="5573746"/>
            <a:ext cx="68992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Dla tego systemu wykonaliśmy estymację jednokrotną</a:t>
            </a:r>
            <a:endParaRPr lang="en-GB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038475" y="915988"/>
          <a:ext cx="2162175" cy="982662"/>
        </p:xfrm>
        <a:graphic>
          <a:graphicData uri="http://schemas.openxmlformats.org/presentationml/2006/ole">
            <p:oleObj spid="_x0000_s23554" name="Równanie" r:id="rId3" imgW="1091880" imgH="507960" progId="Equation.3">
              <p:embed/>
            </p:oleObj>
          </a:graphicData>
        </a:graphic>
      </p:graphicFrame>
      <p:sp>
        <p:nvSpPr>
          <p:cNvPr id="23559" name="Rectangle 3"/>
          <p:cNvSpPr>
            <a:spLocks noChangeArrowheads="1"/>
          </p:cNvSpPr>
          <p:nvPr/>
        </p:nvSpPr>
        <p:spPr bwMode="auto">
          <a:xfrm>
            <a:off x="714375" y="598488"/>
            <a:ext cx="3636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Wynik tej estymacji</a:t>
            </a:r>
            <a:endParaRPr lang="el-GR" sz="1600">
              <a:solidFill>
                <a:srgbClr val="5F5F5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560" name="Group 7"/>
          <p:cNvGrpSpPr>
            <a:grpSpLocks/>
          </p:cNvGrpSpPr>
          <p:nvPr/>
        </p:nvGrpSpPr>
        <p:grpSpPr bwMode="auto">
          <a:xfrm>
            <a:off x="452438" y="2030413"/>
            <a:ext cx="8372475" cy="623887"/>
            <a:chOff x="313" y="1036"/>
            <a:chExt cx="5274" cy="393"/>
          </a:xfrm>
        </p:grpSpPr>
        <p:sp>
          <p:nvSpPr>
            <p:cNvPr id="23564" name="Rectangle 4"/>
            <p:cNvSpPr>
              <a:spLocks noChangeArrowheads="1"/>
            </p:cNvSpPr>
            <p:nvPr/>
          </p:nvSpPr>
          <p:spPr bwMode="auto">
            <a:xfrm>
              <a:off x="313" y="1036"/>
              <a:ext cx="527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Przeprowadzimy dla tego systemu estymację sekwencyjną metodą najmniejszych kwadratów z jednym pomiarem       jednorazowo </a:t>
              </a:r>
              <a:endParaRPr lang="el-GR" sz="1600">
                <a:solidFill>
                  <a:srgbClr val="A5002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555" name="Object 3"/>
            <p:cNvGraphicFramePr>
              <a:graphicFrameLocks noChangeAspect="1"/>
            </p:cNvGraphicFramePr>
            <p:nvPr/>
          </p:nvGraphicFramePr>
          <p:xfrm>
            <a:off x="2205" y="1169"/>
            <a:ext cx="203" cy="260"/>
          </p:xfrm>
          <a:graphic>
            <a:graphicData uri="http://schemas.openxmlformats.org/presentationml/2006/ole">
              <p:oleObj spid="_x0000_s23555" name="Równanie" r:id="rId4" imgW="177480" imgH="228600" progId="Equation.3">
                <p:embed/>
              </p:oleObj>
            </a:graphicData>
          </a:graphic>
        </p:graphicFrame>
      </p:grpSp>
      <p:graphicFrame>
        <p:nvGraphicFramePr>
          <p:cNvPr id="23556" name="Object 11"/>
          <p:cNvGraphicFramePr>
            <a:graphicFrameLocks noChangeAspect="1"/>
          </p:cNvGraphicFramePr>
          <p:nvPr/>
        </p:nvGraphicFramePr>
        <p:xfrm>
          <a:off x="2249488" y="2941638"/>
          <a:ext cx="1165225" cy="406400"/>
        </p:xfrm>
        <a:graphic>
          <a:graphicData uri="http://schemas.openxmlformats.org/presentationml/2006/ole">
            <p:oleObj spid="_x0000_s23556" name="Równanie" r:id="rId5" imgW="545760" imgH="190440" progId="Equation.3">
              <p:embed/>
            </p:oleObj>
          </a:graphicData>
        </a:graphic>
      </p:graphicFrame>
      <p:graphicFrame>
        <p:nvGraphicFramePr>
          <p:cNvPr id="23557" name="Object 12"/>
          <p:cNvGraphicFramePr>
            <a:graphicFrameLocks noChangeAspect="1"/>
          </p:cNvGraphicFramePr>
          <p:nvPr/>
        </p:nvGraphicFramePr>
        <p:xfrm>
          <a:off x="3889375" y="2927350"/>
          <a:ext cx="2557463" cy="520700"/>
        </p:xfrm>
        <a:graphic>
          <a:graphicData uri="http://schemas.openxmlformats.org/presentationml/2006/ole">
            <p:oleObj spid="_x0000_s23557" name="Równanie" r:id="rId6" imgW="1180800" imgH="241200" progId="Equation.3">
              <p:embed/>
            </p:oleObj>
          </a:graphicData>
        </a:graphic>
      </p:graphicFrame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439738" y="3648075"/>
            <a:ext cx="79787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Przypomnienie: Symulacja błędu pomiaru: generator szumu gaussowskiego o zerowej wartości średniej i odchyleniu standardowym </a:t>
            </a:r>
            <a:r>
              <a:rPr lang="el-GR" sz="160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σ</a:t>
            </a:r>
            <a:r>
              <a:rPr lang="pl-PL" sz="1600">
                <a:solidFill>
                  <a:srgbClr val="5F5F5F"/>
                </a:solidFill>
                <a:latin typeface="Arial" pitchFamily="34" charset="0"/>
                <a:cs typeface="Arial" pitchFamily="34" charset="0"/>
              </a:rPr>
              <a:t> = 0.08</a:t>
            </a:r>
          </a:p>
        </p:txBody>
      </p:sp>
      <p:grpSp>
        <p:nvGrpSpPr>
          <p:cNvPr id="23562" name="Grupa 12"/>
          <p:cNvGrpSpPr>
            <a:grpSpLocks/>
          </p:cNvGrpSpPr>
          <p:nvPr/>
        </p:nvGrpSpPr>
        <p:grpSpPr bwMode="auto">
          <a:xfrm>
            <a:off x="514350" y="4738688"/>
            <a:ext cx="3360738" cy="395287"/>
            <a:chOff x="514637" y="4739127"/>
            <a:chExt cx="3360448" cy="394733"/>
          </a:xfrm>
        </p:grpSpPr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514637" y="4749609"/>
              <a:ext cx="1512467" cy="338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l-PL" sz="1600">
                  <a:solidFill>
                    <a:srgbClr val="A50021"/>
                  </a:solidFill>
                  <a:latin typeface="Arial" pitchFamily="34" charset="0"/>
                  <a:cs typeface="Arial" pitchFamily="34" charset="0"/>
                </a:rPr>
                <a:t>Przyjmiemy </a:t>
              </a:r>
              <a:endParaRPr lang="el-GR" sz="1600">
                <a:solidFill>
                  <a:srgbClr val="A50021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3558" name="Object 6"/>
            <p:cNvGraphicFramePr>
              <a:graphicFrameLocks noChangeAspect="1"/>
            </p:cNvGraphicFramePr>
            <p:nvPr/>
          </p:nvGraphicFramePr>
          <p:xfrm>
            <a:off x="1961116" y="4739127"/>
            <a:ext cx="1913969" cy="394733"/>
          </p:xfrm>
          <a:graphic>
            <a:graphicData uri="http://schemas.openxmlformats.org/presentationml/2006/ole">
              <p:oleObj spid="_x0000_s23558" name="Równanie" r:id="rId7" imgW="1168200" imgH="241200" progId="Equation.3">
                <p:embed/>
              </p:oleObj>
            </a:graphicData>
          </a:graphic>
        </p:graphicFrame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290638" y="2014529"/>
          <a:ext cx="3798887" cy="793750"/>
        </p:xfrm>
        <a:graphic>
          <a:graphicData uri="http://schemas.openxmlformats.org/presentationml/2006/ole">
            <p:oleObj spid="_x0000_s24578" name="Równanie" r:id="rId3" imgW="1879560" imgH="393480" progId="Equation.3">
              <p:embed/>
            </p:oleObj>
          </a:graphicData>
        </a:graphic>
      </p:graphicFrame>
      <p:graphicFrame>
        <p:nvGraphicFramePr>
          <p:cNvPr id="24579" name="Object 4"/>
          <p:cNvGraphicFramePr>
            <a:graphicFrameLocks noChangeAspect="1"/>
          </p:cNvGraphicFramePr>
          <p:nvPr/>
        </p:nvGraphicFramePr>
        <p:xfrm>
          <a:off x="1316038" y="922329"/>
          <a:ext cx="5856287" cy="917575"/>
        </p:xfrm>
        <a:graphic>
          <a:graphicData uri="http://schemas.openxmlformats.org/presentationml/2006/ole">
            <p:oleObj spid="_x0000_s24579" name="Równanie" r:id="rId4" imgW="2743200" imgH="431640" progId="Equation.3">
              <p:embed/>
            </p:oleObj>
          </a:graphicData>
        </a:graphic>
      </p:graphicFrame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609600" y="500054"/>
            <a:ext cx="300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Początkowe:</a:t>
            </a:r>
            <a:endParaRPr lang="el-GR" sz="160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80" name="Object 8"/>
          <p:cNvGraphicFramePr>
            <a:graphicFrameLocks noChangeAspect="1"/>
          </p:cNvGraphicFramePr>
          <p:nvPr/>
        </p:nvGraphicFramePr>
        <p:xfrm>
          <a:off x="346075" y="3101975"/>
          <a:ext cx="3929063" cy="3214688"/>
        </p:xfrm>
        <a:graphic>
          <a:graphicData uri="http://schemas.openxmlformats.org/presentationml/2006/ole">
            <p:oleObj spid="_x0000_s24580" name="Picture" r:id="rId5" imgW="4562640" imgH="3743280" progId="Word.Picture.8">
              <p:embed/>
            </p:oleObj>
          </a:graphicData>
        </a:graphic>
      </p:graphicFrame>
      <p:graphicFrame>
        <p:nvGraphicFramePr>
          <p:cNvPr id="24581" name="Object 10"/>
          <p:cNvGraphicFramePr>
            <a:graphicFrameLocks noChangeAspect="1"/>
          </p:cNvGraphicFramePr>
          <p:nvPr/>
        </p:nvGraphicFramePr>
        <p:xfrm>
          <a:off x="4305300" y="3017838"/>
          <a:ext cx="4452938" cy="3373437"/>
        </p:xfrm>
        <a:graphic>
          <a:graphicData uri="http://schemas.openxmlformats.org/presentationml/2006/ole">
            <p:oleObj spid="_x0000_s24581" name="Picture" r:id="rId6" imgW="4770720" imgH="3619440" progId="Word.Picture.8">
              <p:embed/>
            </p:oleObj>
          </a:graphicData>
        </a:graphic>
      </p:graphicFrame>
      <p:sp>
        <p:nvSpPr>
          <p:cNvPr id="24583" name="Rectangle 12"/>
          <p:cNvSpPr>
            <a:spLocks noChangeArrowheads="1"/>
          </p:cNvSpPr>
          <p:nvPr/>
        </p:nvSpPr>
        <p:spPr bwMode="auto">
          <a:xfrm>
            <a:off x="927100" y="2759075"/>
            <a:ext cx="30083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Estymaty:</a:t>
            </a:r>
            <a:endParaRPr lang="el-GR" sz="160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3"/>
          <p:cNvGraphicFramePr>
            <a:graphicFrameLocks noChangeAspect="1"/>
          </p:cNvGraphicFramePr>
          <p:nvPr/>
        </p:nvGraphicFramePr>
        <p:xfrm>
          <a:off x="260350" y="836613"/>
          <a:ext cx="4195763" cy="3332162"/>
        </p:xfrm>
        <a:graphic>
          <a:graphicData uri="http://schemas.openxmlformats.org/presentationml/2006/ole">
            <p:oleObj spid="_x0000_s25602" name="Obraz" r:id="rId3" imgW="4681007" imgH="3727628" progId="Word.Picture.8">
              <p:embed/>
            </p:oleObj>
          </a:graphicData>
        </a:graphic>
      </p:graphicFrame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752475" y="496888"/>
            <a:ext cx="41957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60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Elementy diagonalne macierzy P</a:t>
            </a:r>
            <a:endParaRPr lang="el-GR" sz="160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603" name="Object 7"/>
          <p:cNvGraphicFramePr>
            <a:graphicFrameLocks noChangeAspect="1"/>
          </p:cNvGraphicFramePr>
          <p:nvPr/>
        </p:nvGraphicFramePr>
        <p:xfrm>
          <a:off x="4381500" y="2843213"/>
          <a:ext cx="4333875" cy="3409950"/>
        </p:xfrm>
        <a:graphic>
          <a:graphicData uri="http://schemas.openxmlformats.org/presentationml/2006/ole">
            <p:oleObj spid="_x0000_s25603" name="Obraz" r:id="rId4" imgW="4337950" imgH="3421629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2326" y="1340768"/>
            <a:ext cx="81938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Dziękuję</a:t>
            </a:r>
          </a:p>
          <a:p>
            <a:pPr algn="ctr"/>
            <a:r>
              <a:rPr lang="pl-PL" sz="2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– koniec materiału prezentowanego podczas wykładu </a:t>
            </a:r>
            <a:endParaRPr lang="pl-PL" sz="2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dewiza kolor oś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4810" y="3156681"/>
            <a:ext cx="2170405" cy="25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Text Box 2"/>
          <p:cNvSpPr txBox="1">
            <a:spLocks noChangeArrowheads="1"/>
          </p:cNvSpPr>
          <p:nvPr/>
        </p:nvSpPr>
        <p:spPr bwMode="auto">
          <a:xfrm>
            <a:off x="811213" y="2886092"/>
            <a:ext cx="28305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Równania obserwacji: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233488" y="3536967"/>
          <a:ext cx="2005012" cy="509587"/>
        </p:xfrm>
        <a:graphic>
          <a:graphicData uri="http://schemas.openxmlformats.org/presentationml/2006/ole">
            <p:oleObj spid="_x0000_s2050" name="Równanie" r:id="rId3" imgW="850680" imgH="215640" progId="Equation.3">
              <p:embed/>
            </p:oleObj>
          </a:graphicData>
        </a:graphic>
      </p:graphicFrame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1214438" y="4140217"/>
          <a:ext cx="1936750" cy="477837"/>
        </p:xfrm>
        <a:graphic>
          <a:graphicData uri="http://schemas.openxmlformats.org/presentationml/2006/ole">
            <p:oleObj spid="_x0000_s2051" name="Równanie" r:id="rId4" imgW="876240" imgH="215640" progId="Equation.3">
              <p:embed/>
            </p:oleObj>
          </a:graphicData>
        </a:graphic>
      </p:graphicFrame>
      <p:sp>
        <p:nvSpPr>
          <p:cNvPr id="2059" name="AutoShape 5"/>
          <p:cNvSpPr>
            <a:spLocks/>
          </p:cNvSpPr>
          <p:nvPr/>
        </p:nvSpPr>
        <p:spPr bwMode="auto">
          <a:xfrm>
            <a:off x="1082675" y="3509979"/>
            <a:ext cx="163513" cy="1160463"/>
          </a:xfrm>
          <a:prstGeom prst="leftBrace">
            <a:avLst>
              <a:gd name="adj1" fmla="val 591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Text Box 6"/>
          <p:cNvSpPr txBox="1">
            <a:spLocks noChangeArrowheads="1"/>
          </p:cNvSpPr>
          <p:nvPr/>
        </p:nvSpPr>
        <p:spPr bwMode="auto">
          <a:xfrm>
            <a:off x="3763963" y="3938604"/>
            <a:ext cx="741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lub</a:t>
            </a:r>
          </a:p>
        </p:txBody>
      </p:sp>
      <p:graphicFrame>
        <p:nvGraphicFramePr>
          <p:cNvPr id="2052" name="Object 7"/>
          <p:cNvGraphicFramePr>
            <a:graphicFrameLocks noChangeAspect="1"/>
          </p:cNvGraphicFramePr>
          <p:nvPr/>
        </p:nvGraphicFramePr>
        <p:xfrm>
          <a:off x="5091113" y="3509979"/>
          <a:ext cx="1995487" cy="506413"/>
        </p:xfrm>
        <a:graphic>
          <a:graphicData uri="http://schemas.openxmlformats.org/presentationml/2006/ole">
            <p:oleObj spid="_x0000_s2052" name="Równanie" r:id="rId5" imgW="850680" imgH="215640" progId="Equation.3">
              <p:embed/>
            </p:oleObj>
          </a:graphicData>
        </a:graphic>
      </p:graphicFrame>
      <p:graphicFrame>
        <p:nvGraphicFramePr>
          <p:cNvPr id="2053" name="Object 8"/>
          <p:cNvGraphicFramePr>
            <a:graphicFrameLocks noChangeAspect="1"/>
          </p:cNvGraphicFramePr>
          <p:nvPr/>
        </p:nvGraphicFramePr>
        <p:xfrm>
          <a:off x="5056188" y="4113229"/>
          <a:ext cx="1984375" cy="488950"/>
        </p:xfrm>
        <a:graphic>
          <a:graphicData uri="http://schemas.openxmlformats.org/presentationml/2006/ole">
            <p:oleObj spid="_x0000_s2053" name="Równanie" r:id="rId6" imgW="876240" imgH="215640" progId="Equation.3">
              <p:embed/>
            </p:oleObj>
          </a:graphicData>
        </a:graphic>
      </p:graphicFrame>
      <p:sp>
        <p:nvSpPr>
          <p:cNvPr id="2061" name="AutoShape 9"/>
          <p:cNvSpPr>
            <a:spLocks/>
          </p:cNvSpPr>
          <p:nvPr/>
        </p:nvSpPr>
        <p:spPr bwMode="auto">
          <a:xfrm>
            <a:off x="4924425" y="3482992"/>
            <a:ext cx="163513" cy="1160462"/>
          </a:xfrm>
          <a:prstGeom prst="leftBrace">
            <a:avLst>
              <a:gd name="adj1" fmla="val 591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62" name="Group 13"/>
          <p:cNvGrpSpPr>
            <a:grpSpLocks/>
          </p:cNvGrpSpPr>
          <p:nvPr/>
        </p:nvGrpSpPr>
        <p:grpSpPr bwMode="auto">
          <a:xfrm>
            <a:off x="615950" y="4900613"/>
            <a:ext cx="8102600" cy="585787"/>
            <a:chOff x="359" y="1637"/>
            <a:chExt cx="5104" cy="369"/>
          </a:xfrm>
        </p:grpSpPr>
        <p:sp>
          <p:nvSpPr>
            <p:cNvPr id="2070" name="Text Box 10"/>
            <p:cNvSpPr txBox="1">
              <a:spLocks noChangeArrowheads="1"/>
            </p:cNvSpPr>
            <p:nvPr/>
          </p:nvSpPr>
          <p:spPr bwMode="auto">
            <a:xfrm>
              <a:off x="359" y="1637"/>
              <a:ext cx="85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55600" indent="-355600" algn="just"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Estymata </a:t>
              </a:r>
            </a:p>
          </p:txBody>
        </p:sp>
        <p:graphicFrame>
          <p:nvGraphicFramePr>
            <p:cNvPr id="2054" name="Object 11"/>
            <p:cNvGraphicFramePr>
              <a:graphicFrameLocks noChangeAspect="1"/>
            </p:cNvGraphicFramePr>
            <p:nvPr/>
          </p:nvGraphicFramePr>
          <p:xfrm>
            <a:off x="1121" y="1640"/>
            <a:ext cx="168" cy="214"/>
          </p:xfrm>
          <a:graphic>
            <a:graphicData uri="http://schemas.openxmlformats.org/presentationml/2006/ole">
              <p:oleObj spid="_x0000_s2054" name="Równanie" r:id="rId7" imgW="139680" imgH="177480" progId="Equation.3">
                <p:embed/>
              </p:oleObj>
            </a:graphicData>
          </a:graphic>
        </p:graphicFrame>
        <p:sp>
          <p:nvSpPr>
            <p:cNvPr id="2071" name="Text Box 12"/>
            <p:cNvSpPr txBox="1">
              <a:spLocks noChangeArrowheads="1"/>
            </p:cNvSpPr>
            <p:nvPr/>
          </p:nvSpPr>
          <p:spPr bwMode="auto">
            <a:xfrm>
              <a:off x="1320" y="1638"/>
              <a:ext cx="4143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wartości nieznanych parametrów wyznaczona w oparciu o </a:t>
              </a:r>
              <a:r>
                <a:rPr lang="pl-PL" sz="1600" b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pierwszą paczkę pomiarów</a:t>
              </a:r>
            </a:p>
          </p:txBody>
        </p:sp>
      </p:grpSp>
      <p:graphicFrame>
        <p:nvGraphicFramePr>
          <p:cNvPr id="2055" name="Object 14"/>
          <p:cNvGraphicFramePr>
            <a:graphicFrameLocks noChangeAspect="1"/>
          </p:cNvGraphicFramePr>
          <p:nvPr/>
        </p:nvGraphicFramePr>
        <p:xfrm>
          <a:off x="2471738" y="5708650"/>
          <a:ext cx="3452812" cy="584200"/>
        </p:xfrm>
        <a:graphic>
          <a:graphicData uri="http://schemas.openxmlformats.org/presentationml/2006/ole">
            <p:oleObj spid="_x0000_s2055" name="Równanie" r:id="rId8" imgW="1574640" imgH="266400" progId="Equation.3">
              <p:embed/>
            </p:oleObj>
          </a:graphicData>
        </a:graphic>
      </p:graphicFrame>
      <p:graphicFrame>
        <p:nvGraphicFramePr>
          <p:cNvPr id="2056" name="Object 17"/>
          <p:cNvGraphicFramePr>
            <a:graphicFrameLocks noChangeAspect="1"/>
          </p:cNvGraphicFramePr>
          <p:nvPr/>
        </p:nvGraphicFramePr>
        <p:xfrm>
          <a:off x="827088" y="511166"/>
          <a:ext cx="3767137" cy="604837"/>
        </p:xfrm>
        <a:graphic>
          <a:graphicData uri="http://schemas.openxmlformats.org/presentationml/2006/ole">
            <p:oleObj spid="_x0000_s2056" name="Równanie" r:id="rId9" imgW="1651000" imgH="266700" progId="Equation.3">
              <p:embed/>
            </p:oleObj>
          </a:graphicData>
        </a:graphic>
      </p:graphicFrame>
      <p:sp>
        <p:nvSpPr>
          <p:cNvPr id="2063" name="AutoShape 18"/>
          <p:cNvSpPr>
            <a:spLocks/>
          </p:cNvSpPr>
          <p:nvPr/>
        </p:nvSpPr>
        <p:spPr bwMode="auto">
          <a:xfrm rot="-5400000">
            <a:off x="2959100" y="-247659"/>
            <a:ext cx="220663" cy="2947987"/>
          </a:xfrm>
          <a:prstGeom prst="leftBrace">
            <a:avLst>
              <a:gd name="adj1" fmla="val 11133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9"/>
          <p:cNvSpPr>
            <a:spLocks noChangeArrowheads="1"/>
          </p:cNvSpPr>
          <p:nvPr/>
        </p:nvSpPr>
        <p:spPr bwMode="auto">
          <a:xfrm>
            <a:off x="2701925" y="1257291"/>
            <a:ext cx="817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sz="160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1</a:t>
            </a: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graphicFrame>
        <p:nvGraphicFramePr>
          <p:cNvPr id="2057" name="Object 20"/>
          <p:cNvGraphicFramePr>
            <a:graphicFrameLocks noChangeAspect="1"/>
          </p:cNvGraphicFramePr>
          <p:nvPr/>
        </p:nvGraphicFramePr>
        <p:xfrm>
          <a:off x="825500" y="1604953"/>
          <a:ext cx="3648075" cy="646113"/>
        </p:xfrm>
        <a:graphic>
          <a:graphicData uri="http://schemas.openxmlformats.org/presentationml/2006/ole">
            <p:oleObj spid="_x0000_s2057" name="Równanie" r:id="rId10" imgW="1713756" imgH="266584" progId="Equation.3">
              <p:embed/>
            </p:oleObj>
          </a:graphicData>
        </a:graphic>
      </p:graphicFrame>
      <p:sp>
        <p:nvSpPr>
          <p:cNvPr id="2065" name="Text Box 21"/>
          <p:cNvSpPr txBox="1">
            <a:spLocks noChangeArrowheads="1"/>
          </p:cNvSpPr>
          <p:nvPr/>
        </p:nvSpPr>
        <p:spPr bwMode="auto">
          <a:xfrm>
            <a:off x="5043488" y="1779578"/>
            <a:ext cx="384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wektor2 (druga paczka)  wartości mierzonych y </a:t>
            </a:r>
          </a:p>
        </p:txBody>
      </p:sp>
      <p:sp>
        <p:nvSpPr>
          <p:cNvPr id="2066" name="AutoShape 22"/>
          <p:cNvSpPr>
            <a:spLocks/>
          </p:cNvSpPr>
          <p:nvPr/>
        </p:nvSpPr>
        <p:spPr bwMode="auto">
          <a:xfrm rot="-5400000">
            <a:off x="2856707" y="1007259"/>
            <a:ext cx="192088" cy="2765425"/>
          </a:xfrm>
          <a:prstGeom prst="leftBrace">
            <a:avLst>
              <a:gd name="adj1" fmla="val 119972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Rectangle 23"/>
          <p:cNvSpPr>
            <a:spLocks noChangeArrowheads="1"/>
          </p:cNvSpPr>
          <p:nvPr/>
        </p:nvSpPr>
        <p:spPr bwMode="auto">
          <a:xfrm>
            <a:off x="2614613" y="2397116"/>
            <a:ext cx="8175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m</a:t>
            </a:r>
            <a:r>
              <a:rPr lang="pl-PL" sz="1600" baseline="-250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2" pitchFamily="18" charset="2"/>
              </a:rPr>
              <a:t>2</a:t>
            </a: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2068" name="Text Box 24"/>
          <p:cNvSpPr txBox="1">
            <a:spLocks noChangeArrowheads="1"/>
          </p:cNvSpPr>
          <p:nvPr/>
        </p:nvSpPr>
        <p:spPr bwMode="auto">
          <a:xfrm>
            <a:off x="5045075" y="563553"/>
            <a:ext cx="384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- wektor1 (pierwsza paczka)  wartości mierzonych y  </a:t>
            </a:r>
          </a:p>
        </p:txBody>
      </p:sp>
      <p:sp>
        <p:nvSpPr>
          <p:cNvPr id="2069" name="Text Box 25"/>
          <p:cNvSpPr txBox="1">
            <a:spLocks noChangeArrowheads="1"/>
          </p:cNvSpPr>
          <p:nvPr/>
        </p:nvSpPr>
        <p:spPr bwMode="auto">
          <a:xfrm>
            <a:off x="8124825" y="5772150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Text Box 2"/>
          <p:cNvSpPr txBox="1">
            <a:spLocks noChangeArrowheads="1"/>
          </p:cNvSpPr>
          <p:nvPr/>
        </p:nvSpPr>
        <p:spPr bwMode="auto">
          <a:xfrm>
            <a:off x="508000" y="604838"/>
            <a:ext cx="83169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Teraz rozważmy estymację wartości nieznanych parametrów w oparciu o obie </a:t>
            </a:r>
            <a:r>
              <a:rPr lang="pl-PL" sz="1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połączone</a:t>
            </a: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paczki pomiarów-obserwacji</a:t>
            </a:r>
          </a:p>
        </p:txBody>
      </p:sp>
      <p:sp>
        <p:nvSpPr>
          <p:cNvPr id="3082" name="Text Box 4"/>
          <p:cNvSpPr txBox="1">
            <a:spLocks noChangeArrowheads="1"/>
          </p:cNvSpPr>
          <p:nvPr/>
        </p:nvSpPr>
        <p:spPr bwMode="auto">
          <a:xfrm>
            <a:off x="460375" y="1376363"/>
            <a:ext cx="283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Równania obserwacji: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993775" y="1936750"/>
          <a:ext cx="1760538" cy="461963"/>
        </p:xfrm>
        <a:graphic>
          <a:graphicData uri="http://schemas.openxmlformats.org/presentationml/2006/ole">
            <p:oleObj spid="_x0000_s3074" name="Równanie" r:id="rId3" imgW="774360" imgH="203040" progId="Equation.3">
              <p:embed/>
            </p:oleObj>
          </a:graphicData>
        </a:graphic>
      </p:graphicFrame>
      <p:sp>
        <p:nvSpPr>
          <p:cNvPr id="3083" name="Text Box 8"/>
          <p:cNvSpPr txBox="1">
            <a:spLocks noChangeArrowheads="1"/>
          </p:cNvSpPr>
          <p:nvPr/>
        </p:nvSpPr>
        <p:spPr bwMode="auto">
          <a:xfrm>
            <a:off x="3368675" y="2017713"/>
            <a:ext cx="7413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lub</a:t>
            </a:r>
          </a:p>
        </p:txBody>
      </p:sp>
      <p:graphicFrame>
        <p:nvGraphicFramePr>
          <p:cNvPr id="3075" name="Object 9"/>
          <p:cNvGraphicFramePr>
            <a:graphicFrameLocks noChangeAspect="1"/>
          </p:cNvGraphicFramePr>
          <p:nvPr/>
        </p:nvGraphicFramePr>
        <p:xfrm>
          <a:off x="4622800" y="1927225"/>
          <a:ext cx="1733550" cy="461963"/>
        </p:xfrm>
        <a:graphic>
          <a:graphicData uri="http://schemas.openxmlformats.org/presentationml/2006/ole">
            <p:oleObj spid="_x0000_s3075" name="Równanie" r:id="rId4" imgW="761760" imgH="203040" progId="Equation.3">
              <p:embed/>
            </p:oleObj>
          </a:graphicData>
        </a:graphic>
      </p:graphicFrame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11150" y="2659063"/>
            <a:ext cx="28305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gdzie</a:t>
            </a:r>
          </a:p>
        </p:txBody>
      </p:sp>
      <p:grpSp>
        <p:nvGrpSpPr>
          <p:cNvPr id="3085" name="Group 17"/>
          <p:cNvGrpSpPr>
            <a:grpSpLocks/>
          </p:cNvGrpSpPr>
          <p:nvPr/>
        </p:nvGrpSpPr>
        <p:grpSpPr bwMode="auto">
          <a:xfrm>
            <a:off x="2838450" y="2560638"/>
            <a:ext cx="1325563" cy="1036637"/>
            <a:chOff x="1289" y="1632"/>
            <a:chExt cx="835" cy="653"/>
          </a:xfrm>
        </p:grpSpPr>
        <p:graphicFrame>
          <p:nvGraphicFramePr>
            <p:cNvPr id="3076" name="Object 13"/>
            <p:cNvGraphicFramePr>
              <a:graphicFrameLocks noChangeAspect="1"/>
            </p:cNvGraphicFramePr>
            <p:nvPr/>
          </p:nvGraphicFramePr>
          <p:xfrm>
            <a:off x="1289" y="1632"/>
            <a:ext cx="835" cy="653"/>
          </p:xfrm>
          <a:graphic>
            <a:graphicData uri="http://schemas.openxmlformats.org/presentationml/2006/ole">
              <p:oleObj spid="_x0000_s3076" name="Równanie" r:id="rId5" imgW="583920" imgH="457200" progId="Equation.3">
                <p:embed/>
              </p:oleObj>
            </a:graphicData>
          </a:graphic>
        </p:graphicFrame>
        <p:sp>
          <p:nvSpPr>
            <p:cNvPr id="3096" name="Line 14"/>
            <p:cNvSpPr>
              <a:spLocks noChangeShapeType="1"/>
            </p:cNvSpPr>
            <p:nvPr/>
          </p:nvSpPr>
          <p:spPr bwMode="auto">
            <a:xfrm>
              <a:off x="1728" y="1967"/>
              <a:ext cx="2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86" name="Group 19"/>
          <p:cNvGrpSpPr>
            <a:grpSpLocks/>
          </p:cNvGrpSpPr>
          <p:nvPr/>
        </p:nvGrpSpPr>
        <p:grpSpPr bwMode="auto">
          <a:xfrm>
            <a:off x="4233863" y="2560638"/>
            <a:ext cx="1498600" cy="1036637"/>
            <a:chOff x="2379" y="1662"/>
            <a:chExt cx="944" cy="653"/>
          </a:xfrm>
        </p:grpSpPr>
        <p:graphicFrame>
          <p:nvGraphicFramePr>
            <p:cNvPr id="3077" name="Object 15"/>
            <p:cNvGraphicFramePr>
              <a:graphicFrameLocks noChangeAspect="1"/>
            </p:cNvGraphicFramePr>
            <p:nvPr/>
          </p:nvGraphicFramePr>
          <p:xfrm>
            <a:off x="2379" y="1662"/>
            <a:ext cx="944" cy="653"/>
          </p:xfrm>
          <a:graphic>
            <a:graphicData uri="http://schemas.openxmlformats.org/presentationml/2006/ole">
              <p:oleObj spid="_x0000_s3077" name="Równanie" r:id="rId6" imgW="660240" imgH="457200" progId="Equation.3">
                <p:embed/>
              </p:oleObj>
            </a:graphicData>
          </a:graphic>
        </p:graphicFrame>
        <p:sp>
          <p:nvSpPr>
            <p:cNvPr id="3095" name="Line 16"/>
            <p:cNvSpPr>
              <a:spLocks noChangeShapeType="1"/>
            </p:cNvSpPr>
            <p:nvPr/>
          </p:nvSpPr>
          <p:spPr bwMode="auto">
            <a:xfrm>
              <a:off x="2891" y="1988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87" name="Group 25"/>
          <p:cNvGrpSpPr>
            <a:grpSpLocks/>
          </p:cNvGrpSpPr>
          <p:nvPr/>
        </p:nvGrpSpPr>
        <p:grpSpPr bwMode="auto">
          <a:xfrm>
            <a:off x="5872163" y="3446463"/>
            <a:ext cx="1239837" cy="1036637"/>
            <a:chOff x="3363" y="2143"/>
            <a:chExt cx="781" cy="653"/>
          </a:xfrm>
        </p:grpSpPr>
        <p:graphicFrame>
          <p:nvGraphicFramePr>
            <p:cNvPr id="3078" name="Object 21"/>
            <p:cNvGraphicFramePr>
              <a:graphicFrameLocks noChangeAspect="1"/>
            </p:cNvGraphicFramePr>
            <p:nvPr/>
          </p:nvGraphicFramePr>
          <p:xfrm>
            <a:off x="3363" y="2143"/>
            <a:ext cx="781" cy="653"/>
          </p:xfrm>
          <a:graphic>
            <a:graphicData uri="http://schemas.openxmlformats.org/presentationml/2006/ole">
              <p:oleObj spid="_x0000_s3078" name="Równanie" r:id="rId7" imgW="545760" imgH="457200" progId="Equation.3">
                <p:embed/>
              </p:oleObj>
            </a:graphicData>
          </a:graphic>
        </p:graphicFrame>
        <p:sp>
          <p:nvSpPr>
            <p:cNvPr id="3094" name="Line 18"/>
            <p:cNvSpPr>
              <a:spLocks noChangeShapeType="1"/>
            </p:cNvSpPr>
            <p:nvPr/>
          </p:nvSpPr>
          <p:spPr bwMode="auto">
            <a:xfrm>
              <a:off x="3766" y="2469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88" name="Group 24"/>
          <p:cNvGrpSpPr>
            <a:grpSpLocks/>
          </p:cNvGrpSpPr>
          <p:nvPr/>
        </p:nvGrpSpPr>
        <p:grpSpPr bwMode="auto">
          <a:xfrm>
            <a:off x="1870075" y="3448050"/>
            <a:ext cx="1270000" cy="1036638"/>
            <a:chOff x="1091" y="2288"/>
            <a:chExt cx="800" cy="653"/>
          </a:xfrm>
        </p:grpSpPr>
        <p:sp>
          <p:nvSpPr>
            <p:cNvPr id="3093" name="Line 22"/>
            <p:cNvSpPr>
              <a:spLocks noChangeShapeType="1"/>
            </p:cNvSpPr>
            <p:nvPr/>
          </p:nvSpPr>
          <p:spPr bwMode="auto">
            <a:xfrm>
              <a:off x="1509" y="2603"/>
              <a:ext cx="2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79" name="Object 23"/>
            <p:cNvGraphicFramePr>
              <a:graphicFrameLocks noChangeAspect="1"/>
            </p:cNvGraphicFramePr>
            <p:nvPr/>
          </p:nvGraphicFramePr>
          <p:xfrm>
            <a:off x="1091" y="2288"/>
            <a:ext cx="800" cy="653"/>
          </p:xfrm>
          <a:graphic>
            <a:graphicData uri="http://schemas.openxmlformats.org/presentationml/2006/ole">
              <p:oleObj spid="_x0000_s3079" name="Równanie" r:id="rId8" imgW="558720" imgH="457200" progId="Equation.3">
                <p:embed/>
              </p:oleObj>
            </a:graphicData>
          </a:graphic>
        </p:graphicFrame>
      </p:grpSp>
      <p:sp>
        <p:nvSpPr>
          <p:cNvPr id="3089" name="Text Box 26"/>
          <p:cNvSpPr txBox="1">
            <a:spLocks noChangeArrowheads="1"/>
          </p:cNvSpPr>
          <p:nvPr/>
        </p:nvSpPr>
        <p:spPr bwMode="auto">
          <a:xfrm>
            <a:off x="630238" y="4624408"/>
            <a:ext cx="8074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Założymy, że </a:t>
            </a:r>
            <a:r>
              <a:rPr lang="pl-PL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łączna</a:t>
            </a:r>
            <a:r>
              <a:rPr lang="pl-PL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macierz wag pomiarów jest blokowo-diagonalna</a:t>
            </a:r>
          </a:p>
        </p:txBody>
      </p:sp>
      <p:grpSp>
        <p:nvGrpSpPr>
          <p:cNvPr id="3090" name="Group 32"/>
          <p:cNvGrpSpPr>
            <a:grpSpLocks/>
          </p:cNvGrpSpPr>
          <p:nvPr/>
        </p:nvGrpSpPr>
        <p:grpSpPr bwMode="auto">
          <a:xfrm>
            <a:off x="3571875" y="5168900"/>
            <a:ext cx="2132013" cy="1036638"/>
            <a:chOff x="2250" y="3256"/>
            <a:chExt cx="1343" cy="653"/>
          </a:xfrm>
        </p:grpSpPr>
        <p:graphicFrame>
          <p:nvGraphicFramePr>
            <p:cNvPr id="3080" name="Object 28"/>
            <p:cNvGraphicFramePr>
              <a:graphicFrameLocks noChangeAspect="1"/>
            </p:cNvGraphicFramePr>
            <p:nvPr/>
          </p:nvGraphicFramePr>
          <p:xfrm>
            <a:off x="2250" y="3256"/>
            <a:ext cx="1343" cy="653"/>
          </p:xfrm>
          <a:graphic>
            <a:graphicData uri="http://schemas.openxmlformats.org/presentationml/2006/ole">
              <p:oleObj spid="_x0000_s3080" name="Równanie" r:id="rId9" imgW="939600" imgH="457200" progId="Equation.3">
                <p:embed/>
              </p:oleObj>
            </a:graphicData>
          </a:graphic>
        </p:graphicFrame>
        <p:sp>
          <p:nvSpPr>
            <p:cNvPr id="3091" name="Line 30"/>
            <p:cNvSpPr>
              <a:spLocks noChangeShapeType="1"/>
            </p:cNvSpPr>
            <p:nvPr/>
          </p:nvSpPr>
          <p:spPr bwMode="auto">
            <a:xfrm>
              <a:off x="2783" y="3580"/>
              <a:ext cx="6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Line 31"/>
            <p:cNvSpPr>
              <a:spLocks noChangeShapeType="1"/>
            </p:cNvSpPr>
            <p:nvPr/>
          </p:nvSpPr>
          <p:spPr bwMode="auto">
            <a:xfrm flipH="1">
              <a:off x="3091" y="3331"/>
              <a:ext cx="10" cy="4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674688" y="582591"/>
            <a:ext cx="7966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Optymalne wartości estymowane nieznanych parametrów w oparciu o dwie kolejne paczki pomiarów: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2638425" y="1335066"/>
          <a:ext cx="3122613" cy="523875"/>
        </p:xfrm>
        <a:graphic>
          <a:graphicData uri="http://schemas.openxmlformats.org/presentationml/2006/ole">
            <p:oleObj spid="_x0000_s4098" name="Równanie" r:id="rId3" imgW="1587240" imgH="266400" progId="Equation.3">
              <p:embed/>
            </p:oleObj>
          </a:graphicData>
        </a:graphic>
      </p:graphicFrame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14388" y="2051050"/>
            <a:ext cx="47355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Ponieważ W jest blokowo-diagonalna </a:t>
            </a: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295275" y="4010025"/>
          <a:ext cx="8543925" cy="1000125"/>
        </p:xfrm>
        <a:graphic>
          <a:graphicData uri="http://schemas.openxmlformats.org/presentationml/2006/ole">
            <p:oleObj spid="_x0000_s4099" name="Równanie" r:id="rId4" imgW="4546440" imgH="533160" progId="Equation.3">
              <p:embed/>
            </p:oleObj>
          </a:graphicData>
        </a:graphic>
      </p:graphicFrame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541338" y="3530600"/>
            <a:ext cx="30432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Możnaby kontynuować: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866775" y="2628900"/>
          <a:ext cx="7153275" cy="592138"/>
        </p:xfrm>
        <a:graphic>
          <a:graphicData uri="http://schemas.openxmlformats.org/presentationml/2006/ole">
            <p:oleObj spid="_x0000_s4100" name="Równanie" r:id="rId5" imgW="3213000" imgH="266400" progId="Equation.3">
              <p:embed/>
            </p:oleObj>
          </a:graphicData>
        </a:graphic>
      </p:graphicFrame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498475" y="5164138"/>
            <a:ext cx="13827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Ale ....... </a:t>
            </a:r>
          </a:p>
        </p:txBody>
      </p:sp>
      <p:sp>
        <p:nvSpPr>
          <p:cNvPr id="4105" name="Text Box 11"/>
          <p:cNvSpPr txBox="1">
            <a:spLocks noChangeArrowheads="1"/>
          </p:cNvSpPr>
          <p:nvPr/>
        </p:nvSpPr>
        <p:spPr bwMode="auto">
          <a:xfrm>
            <a:off x="457200" y="5694363"/>
            <a:ext cx="8301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Zasadnicza cecha estymacji sekwencyjnej powinna być: zorganizować tak proces estymacji, aby wykorzystać poprzednie estymaty i poprzednie wyniki obliczeń </a:t>
            </a:r>
          </a:p>
        </p:txBody>
      </p:sp>
      <p:sp>
        <p:nvSpPr>
          <p:cNvPr id="4106" name="Text Box 12"/>
          <p:cNvSpPr txBox="1">
            <a:spLocks noChangeArrowheads="1"/>
          </p:cNvSpPr>
          <p:nvPr/>
        </p:nvSpPr>
        <p:spPr bwMode="auto">
          <a:xfrm>
            <a:off x="8302625" y="1482704"/>
            <a:ext cx="64293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8135938" y="2781300"/>
            <a:ext cx="642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(4)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542925" y="2817847"/>
          <a:ext cx="7080250" cy="585788"/>
        </p:xfrm>
        <a:graphic>
          <a:graphicData uri="http://schemas.openxmlformats.org/presentationml/2006/ole">
            <p:oleObj spid="_x0000_s5122" name="Równanie" r:id="rId3" imgW="3213000" imgH="266400" progId="Equation.3">
              <p:embed/>
            </p:oleObj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577850" y="1114460"/>
          <a:ext cx="3135313" cy="530225"/>
        </p:xfrm>
        <a:graphic>
          <a:graphicData uri="http://schemas.openxmlformats.org/presentationml/2006/ole">
            <p:oleObj spid="_x0000_s5123" name="Równanie" r:id="rId4" imgW="1574640" imgH="266400" progId="Equation.3">
              <p:embed/>
            </p:oleObj>
          </a:graphicData>
        </a:graphic>
      </p:graphicFrame>
      <p:sp>
        <p:nvSpPr>
          <p:cNvPr id="5128" name="Text Box 4"/>
          <p:cNvSpPr txBox="1">
            <a:spLocks noChangeArrowheads="1"/>
          </p:cNvSpPr>
          <p:nvPr/>
        </p:nvSpPr>
        <p:spPr bwMode="auto">
          <a:xfrm>
            <a:off x="649288" y="627097"/>
            <a:ext cx="6298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Zdefiniujmy tzw. macierze informacyjne</a:t>
            </a:r>
            <a:endParaRPr lang="pl-PL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Oval 5"/>
          <p:cNvSpPr>
            <a:spLocks noChangeArrowheads="1"/>
          </p:cNvSpPr>
          <p:nvPr/>
        </p:nvSpPr>
        <p:spPr bwMode="auto">
          <a:xfrm>
            <a:off x="1185863" y="884220"/>
            <a:ext cx="1546225" cy="1266825"/>
          </a:xfrm>
          <a:prstGeom prst="ellipse">
            <a:avLst/>
          </a:prstGeom>
          <a:solidFill>
            <a:srgbClr val="99CCFF">
              <a:alpha val="25098"/>
            </a:srgb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1728788" y="1681197"/>
          <a:ext cx="606425" cy="468313"/>
        </p:xfrm>
        <a:graphic>
          <a:graphicData uri="http://schemas.openxmlformats.org/presentationml/2006/ole">
            <p:oleObj spid="_x0000_s5124" name="Równanie" r:id="rId5" imgW="279360" imgH="215640" progId="Equation.3">
              <p:embed/>
            </p:oleObj>
          </a:graphicData>
        </a:graphic>
      </p:graphicFrame>
      <p:sp>
        <p:nvSpPr>
          <p:cNvPr id="5130" name="Oval 7"/>
          <p:cNvSpPr>
            <a:spLocks noChangeArrowheads="1"/>
          </p:cNvSpPr>
          <p:nvPr/>
        </p:nvSpPr>
        <p:spPr bwMode="auto">
          <a:xfrm>
            <a:off x="1189038" y="2400335"/>
            <a:ext cx="3405187" cy="1587500"/>
          </a:xfrm>
          <a:prstGeom prst="ellipse">
            <a:avLst/>
          </a:prstGeom>
          <a:solidFill>
            <a:srgbClr val="99CCFF">
              <a:alpha val="25098"/>
            </a:srgbClr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125" name="Object 8"/>
          <p:cNvGraphicFramePr>
            <a:graphicFrameLocks noChangeAspect="1"/>
          </p:cNvGraphicFramePr>
          <p:nvPr/>
        </p:nvGraphicFramePr>
        <p:xfrm>
          <a:off x="2574925" y="3514760"/>
          <a:ext cx="754063" cy="557212"/>
        </p:xfrm>
        <a:graphic>
          <a:graphicData uri="http://schemas.openxmlformats.org/presentationml/2006/ole">
            <p:oleObj spid="_x0000_s5125" name="Równanie" r:id="rId6" imgW="291960" imgH="215640" progId="Equation.3">
              <p:embed/>
            </p:oleObj>
          </a:graphicData>
        </a:graphic>
      </p:graphicFrame>
      <p:graphicFrame>
        <p:nvGraphicFramePr>
          <p:cNvPr id="5126" name="Object 9"/>
          <p:cNvGraphicFramePr>
            <a:graphicFrameLocks noChangeAspect="1"/>
          </p:cNvGraphicFramePr>
          <p:nvPr/>
        </p:nvGraphicFramePr>
        <p:xfrm>
          <a:off x="4970463" y="4595847"/>
          <a:ext cx="2235200" cy="550863"/>
        </p:xfrm>
        <a:graphic>
          <a:graphicData uri="http://schemas.openxmlformats.org/presentationml/2006/ole">
            <p:oleObj spid="_x0000_s5126" name="Równanie" r:id="rId7" imgW="1079280" imgH="266400" progId="Equation.3">
              <p:embed/>
            </p:oleObj>
          </a:graphicData>
        </a:graphic>
      </p:graphicFrame>
      <p:graphicFrame>
        <p:nvGraphicFramePr>
          <p:cNvPr id="5127" name="Object 10"/>
          <p:cNvGraphicFramePr>
            <a:graphicFrameLocks noChangeAspect="1"/>
          </p:cNvGraphicFramePr>
          <p:nvPr/>
        </p:nvGraphicFramePr>
        <p:xfrm>
          <a:off x="3252788" y="5359435"/>
          <a:ext cx="4017962" cy="588962"/>
        </p:xfrm>
        <a:graphic>
          <a:graphicData uri="http://schemas.openxmlformats.org/presentationml/2006/ole">
            <p:oleObj spid="_x0000_s5127" name="Równanie" r:id="rId8" imgW="1815840" imgH="266400" progId="Equation.3">
              <p:embed/>
            </p:oleObj>
          </a:graphicData>
        </a:graphic>
      </p:graphicFrame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8247063" y="4703797"/>
            <a:ext cx="6429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8220075" y="5510247"/>
            <a:ext cx="71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(5)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Text Box 2"/>
          <p:cNvSpPr txBox="1">
            <a:spLocks noChangeArrowheads="1"/>
          </p:cNvSpPr>
          <p:nvPr/>
        </p:nvSpPr>
        <p:spPr bwMode="auto">
          <a:xfrm>
            <a:off x="814388" y="827088"/>
            <a:ext cx="19462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 definicji: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019300" y="1185863"/>
          <a:ext cx="2387600" cy="587375"/>
        </p:xfrm>
        <a:graphic>
          <a:graphicData uri="http://schemas.openxmlformats.org/presentationml/2006/ole">
            <p:oleObj spid="_x0000_s6146" name="Równanie" r:id="rId3" imgW="1079280" imgH="266400" progId="Equation.3">
              <p:embed/>
            </p:oleObj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444500" y="1784350"/>
          <a:ext cx="3962400" cy="579438"/>
        </p:xfrm>
        <a:graphic>
          <a:graphicData uri="http://schemas.openxmlformats.org/presentationml/2006/ole">
            <p:oleObj spid="_x0000_s6147" name="Równanie" r:id="rId4" imgW="1815840" imgH="266400" progId="Equation.3">
              <p:embed/>
            </p:oleObj>
          </a:graphicData>
        </a:graphic>
      </p:graphicFrame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2292350" y="4073525"/>
          <a:ext cx="2897188" cy="495300"/>
        </p:xfrm>
        <a:graphic>
          <a:graphicData uri="http://schemas.openxmlformats.org/presentationml/2006/ole">
            <p:oleObj spid="_x0000_s6148" name="Równanie" r:id="rId5" imgW="1333440" imgH="228600" progId="Equation.3">
              <p:embed/>
            </p:oleObj>
          </a:graphicData>
        </a:graphic>
      </p:graphicFrame>
      <p:grpSp>
        <p:nvGrpSpPr>
          <p:cNvPr id="6154" name="Group 16"/>
          <p:cNvGrpSpPr>
            <a:grpSpLocks/>
          </p:cNvGrpSpPr>
          <p:nvPr/>
        </p:nvGrpSpPr>
        <p:grpSpPr bwMode="auto">
          <a:xfrm>
            <a:off x="571500" y="3211513"/>
            <a:ext cx="7658100" cy="514350"/>
            <a:chOff x="343" y="1413"/>
            <a:chExt cx="4347" cy="324"/>
          </a:xfrm>
        </p:grpSpPr>
        <p:grpSp>
          <p:nvGrpSpPr>
            <p:cNvPr id="6158" name="Group 11"/>
            <p:cNvGrpSpPr>
              <a:grpSpLocks/>
            </p:cNvGrpSpPr>
            <p:nvPr/>
          </p:nvGrpSpPr>
          <p:grpSpPr bwMode="auto">
            <a:xfrm>
              <a:off x="343" y="1413"/>
              <a:ext cx="2642" cy="324"/>
              <a:chOff x="420" y="1365"/>
              <a:chExt cx="2642" cy="324"/>
            </a:xfrm>
          </p:grpSpPr>
          <p:sp>
            <p:nvSpPr>
              <p:cNvPr id="6160" name="Text Box 5"/>
              <p:cNvSpPr txBox="1">
                <a:spLocks noChangeArrowheads="1"/>
              </p:cNvSpPr>
              <p:nvPr/>
            </p:nvSpPr>
            <p:spPr bwMode="auto">
              <a:xfrm>
                <a:off x="420" y="1418"/>
                <a:ext cx="1302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pl-PL" sz="16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zakładając istnienie </a:t>
                </a:r>
              </a:p>
            </p:txBody>
          </p:sp>
          <p:graphicFrame>
            <p:nvGraphicFramePr>
              <p:cNvPr id="6149" name="Object 6"/>
              <p:cNvGraphicFramePr>
                <a:graphicFrameLocks noChangeAspect="1"/>
              </p:cNvGraphicFramePr>
              <p:nvPr/>
            </p:nvGraphicFramePr>
            <p:xfrm>
              <a:off x="1754" y="1365"/>
              <a:ext cx="319" cy="303"/>
            </p:xfrm>
            <a:graphic>
              <a:graphicData uri="http://schemas.openxmlformats.org/presentationml/2006/ole">
                <p:oleObj spid="_x0000_s6149" name="Równanie" r:id="rId6" imgW="241200" imgH="228600" progId="Equation.3">
                  <p:embed/>
                </p:oleObj>
              </a:graphicData>
            </a:graphic>
          </p:graphicFrame>
          <p:sp>
            <p:nvSpPr>
              <p:cNvPr id="6161" name="Text Box 7"/>
              <p:cNvSpPr txBox="1">
                <a:spLocks noChangeArrowheads="1"/>
              </p:cNvSpPr>
              <p:nvPr/>
            </p:nvSpPr>
            <p:spPr bwMode="auto">
              <a:xfrm>
                <a:off x="2158" y="1422"/>
                <a:ext cx="553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pl-PL" sz="160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oraz</a:t>
                </a:r>
              </a:p>
            </p:txBody>
          </p:sp>
          <p:graphicFrame>
            <p:nvGraphicFramePr>
              <p:cNvPr id="6150" name="Object 8"/>
              <p:cNvGraphicFramePr>
                <a:graphicFrameLocks noChangeAspect="1"/>
              </p:cNvGraphicFramePr>
              <p:nvPr/>
            </p:nvGraphicFramePr>
            <p:xfrm>
              <a:off x="2733" y="1377"/>
              <a:ext cx="329" cy="312"/>
            </p:xfrm>
            <a:graphic>
              <a:graphicData uri="http://schemas.openxmlformats.org/presentationml/2006/ole">
                <p:oleObj spid="_x0000_s6150" name="Równanie" r:id="rId7" imgW="241200" imgH="228600" progId="Equation.3">
                  <p:embed/>
                </p:oleObj>
              </a:graphicData>
            </a:graphic>
          </p:graphicFrame>
        </p:grp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3089" y="1466"/>
              <a:ext cx="1601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pl-PL" sz="160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mamy zatem zależność </a:t>
              </a:r>
            </a:p>
          </p:txBody>
        </p:sp>
      </p:grpSp>
      <p:sp>
        <p:nvSpPr>
          <p:cNvPr id="6155" name="Text Box 18"/>
          <p:cNvSpPr txBox="1">
            <a:spLocks noChangeArrowheads="1"/>
          </p:cNvSpPr>
          <p:nvPr/>
        </p:nvSpPr>
        <p:spPr bwMode="auto">
          <a:xfrm>
            <a:off x="8223250" y="4095750"/>
            <a:ext cx="642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(6)</a:t>
            </a:r>
          </a:p>
        </p:txBody>
      </p:sp>
      <p:sp>
        <p:nvSpPr>
          <p:cNvPr id="6156" name="Text Box 2"/>
          <p:cNvSpPr txBox="1">
            <a:spLocks noChangeArrowheads="1"/>
          </p:cNvSpPr>
          <p:nvPr/>
        </p:nvSpPr>
        <p:spPr bwMode="auto">
          <a:xfrm>
            <a:off x="4613275" y="1320800"/>
            <a:ext cx="4984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</a:t>
            </a: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216525" y="1236663"/>
          <a:ext cx="2163763" cy="531812"/>
        </p:xfrm>
        <a:graphic>
          <a:graphicData uri="http://schemas.openxmlformats.org/presentationml/2006/ole">
            <p:oleObj spid="_x0000_s6151" name="Równanie" r:id="rId8" imgW="977760" imgH="241200" progId="Equation.3">
              <p:embed/>
            </p:oleObj>
          </a:graphicData>
        </a:graphic>
      </p:graphicFrame>
      <p:sp>
        <p:nvSpPr>
          <p:cNvPr id="6157" name="Text Box 2"/>
          <p:cNvSpPr txBox="1">
            <a:spLocks noChangeArrowheads="1"/>
          </p:cNvSpPr>
          <p:nvPr/>
        </p:nvSpPr>
        <p:spPr bwMode="auto">
          <a:xfrm>
            <a:off x="4654550" y="1890713"/>
            <a:ext cx="5000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</a:t>
            </a: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52" name="Object 10"/>
          <p:cNvGraphicFramePr>
            <a:graphicFrameLocks noChangeAspect="1"/>
          </p:cNvGraphicFramePr>
          <p:nvPr/>
        </p:nvGraphicFramePr>
        <p:xfrm>
          <a:off x="5095875" y="1827213"/>
          <a:ext cx="3740150" cy="1268412"/>
        </p:xfrm>
        <a:graphic>
          <a:graphicData uri="http://schemas.openxmlformats.org/presentationml/2006/ole">
            <p:oleObj spid="_x0000_s6152" name="Równanie" r:id="rId9" imgW="1714320" imgH="58392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zaokrąglony 13"/>
          <p:cNvSpPr/>
          <p:nvPr/>
        </p:nvSpPr>
        <p:spPr>
          <a:xfrm>
            <a:off x="658813" y="3625884"/>
            <a:ext cx="6788150" cy="762000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736600" y="2633697"/>
            <a:ext cx="3195638" cy="696912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660400" y="1027147"/>
            <a:ext cx="3956050" cy="1101725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9" name="Text Box 2"/>
          <p:cNvSpPr txBox="1">
            <a:spLocks noChangeArrowheads="1"/>
          </p:cNvSpPr>
          <p:nvPr/>
        </p:nvSpPr>
        <p:spPr bwMode="auto">
          <a:xfrm>
            <a:off x="546100" y="711234"/>
            <a:ext cx="18669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Korzystając z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792163" y="2687672"/>
          <a:ext cx="3074987" cy="519112"/>
        </p:xfrm>
        <a:graphic>
          <a:graphicData uri="http://schemas.openxmlformats.org/presentationml/2006/ole">
            <p:oleObj spid="_x0000_s7170" name="Równanie" r:id="rId3" imgW="1574640" imgH="266400" progId="Equation.3">
              <p:embed/>
            </p:oleObj>
          </a:graphicData>
        </a:graphic>
      </p:graphicFrame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782638" y="3706847"/>
          <a:ext cx="6543675" cy="541337"/>
        </p:xfrm>
        <a:graphic>
          <a:graphicData uri="http://schemas.openxmlformats.org/presentationml/2006/ole">
            <p:oleObj spid="_x0000_s7171" name="Równanie" r:id="rId4" imgW="3213000" imgH="266400" progId="Equation.3">
              <p:embed/>
            </p:oleObj>
          </a:graphicData>
        </a:graphic>
      </p:graphicFrame>
      <p:graphicFrame>
        <p:nvGraphicFramePr>
          <p:cNvPr id="7172" name="Object 5"/>
          <p:cNvGraphicFramePr>
            <a:graphicFrameLocks noChangeAspect="1"/>
          </p:cNvGraphicFramePr>
          <p:nvPr/>
        </p:nvGraphicFramePr>
        <p:xfrm>
          <a:off x="2422525" y="996984"/>
          <a:ext cx="2093913" cy="515938"/>
        </p:xfrm>
        <a:graphic>
          <a:graphicData uri="http://schemas.openxmlformats.org/presentationml/2006/ole">
            <p:oleObj spid="_x0000_s7172" name="Równanie" r:id="rId5" imgW="1079280" imgH="266400" progId="Equation.3">
              <p:embed/>
            </p:oleObj>
          </a:graphicData>
        </a:graphic>
      </p:graphicFrame>
      <p:graphicFrame>
        <p:nvGraphicFramePr>
          <p:cNvPr id="7173" name="Object 6"/>
          <p:cNvGraphicFramePr>
            <a:graphicFrameLocks noChangeAspect="1"/>
          </p:cNvGraphicFramePr>
          <p:nvPr/>
        </p:nvGraphicFramePr>
        <p:xfrm>
          <a:off x="692150" y="1539909"/>
          <a:ext cx="3902075" cy="571500"/>
        </p:xfrm>
        <a:graphic>
          <a:graphicData uri="http://schemas.openxmlformats.org/presentationml/2006/ole">
            <p:oleObj spid="_x0000_s7173" name="Równanie" r:id="rId6" imgW="1815840" imgH="266400" progId="Equation.3">
              <p:embed/>
            </p:oleObj>
          </a:graphicData>
        </a:graphic>
      </p:graphicFrame>
      <p:sp>
        <p:nvSpPr>
          <p:cNvPr id="7180" name="Text Box 7"/>
          <p:cNvSpPr txBox="1">
            <a:spLocks noChangeArrowheads="1"/>
          </p:cNvSpPr>
          <p:nvPr/>
        </p:nvSpPr>
        <p:spPr bwMode="auto">
          <a:xfrm>
            <a:off x="623888" y="2292384"/>
            <a:ext cx="72024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optymalne wartości estymowane po pierwszej serii pomiarów</a:t>
            </a:r>
          </a:p>
        </p:txBody>
      </p:sp>
      <p:sp>
        <p:nvSpPr>
          <p:cNvPr id="7181" name="Text Box 8"/>
          <p:cNvSpPr txBox="1">
            <a:spLocks noChangeArrowheads="1"/>
          </p:cNvSpPr>
          <p:nvPr/>
        </p:nvSpPr>
        <p:spPr bwMode="auto">
          <a:xfrm>
            <a:off x="744538" y="4494247"/>
            <a:ext cx="1838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zapiszemy </a:t>
            </a:r>
          </a:p>
        </p:txBody>
      </p:sp>
      <p:graphicFrame>
        <p:nvGraphicFramePr>
          <p:cNvPr id="7174" name="Object 9"/>
          <p:cNvGraphicFramePr>
            <a:graphicFrameLocks noChangeAspect="1"/>
          </p:cNvGraphicFramePr>
          <p:nvPr/>
        </p:nvGraphicFramePr>
        <p:xfrm>
          <a:off x="808038" y="4984784"/>
          <a:ext cx="1912937" cy="457200"/>
        </p:xfrm>
        <a:graphic>
          <a:graphicData uri="http://schemas.openxmlformats.org/presentationml/2006/ole">
            <p:oleObj spid="_x0000_s7174" name="Równanie" r:id="rId7" imgW="952200" imgH="228600" progId="Equation.3">
              <p:embed/>
            </p:oleObj>
          </a:graphicData>
        </a:graphic>
      </p:graphicFrame>
      <p:graphicFrame>
        <p:nvGraphicFramePr>
          <p:cNvPr id="7175" name="Object 10"/>
          <p:cNvGraphicFramePr>
            <a:graphicFrameLocks noChangeAspect="1"/>
          </p:cNvGraphicFramePr>
          <p:nvPr/>
        </p:nvGraphicFramePr>
        <p:xfrm>
          <a:off x="812800" y="5480084"/>
          <a:ext cx="3836988" cy="468313"/>
        </p:xfrm>
        <a:graphic>
          <a:graphicData uri="http://schemas.openxmlformats.org/presentationml/2006/ole">
            <p:oleObj spid="_x0000_s7175" name="Równanie" r:id="rId8" imgW="1866600" imgH="228600" progId="Equation.3">
              <p:embed/>
            </p:oleObj>
          </a:graphicData>
        </a:graphic>
      </p:graphicFrame>
      <p:sp>
        <p:nvSpPr>
          <p:cNvPr id="7182" name="Text Box 12"/>
          <p:cNvSpPr txBox="1">
            <a:spLocks noChangeArrowheads="1"/>
          </p:cNvSpPr>
          <p:nvPr/>
        </p:nvSpPr>
        <p:spPr bwMode="auto">
          <a:xfrm>
            <a:off x="7920038" y="4935572"/>
            <a:ext cx="711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(7)</a:t>
            </a:r>
          </a:p>
        </p:txBody>
      </p:sp>
      <p:sp>
        <p:nvSpPr>
          <p:cNvPr id="7183" name="Text Box 13"/>
          <p:cNvSpPr txBox="1">
            <a:spLocks noChangeArrowheads="1"/>
          </p:cNvSpPr>
          <p:nvPr/>
        </p:nvSpPr>
        <p:spPr bwMode="auto">
          <a:xfrm>
            <a:off x="7939088" y="5565809"/>
            <a:ext cx="71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(8)</a:t>
            </a:r>
          </a:p>
        </p:txBody>
      </p:sp>
      <p:sp>
        <p:nvSpPr>
          <p:cNvPr id="7184" name="Text Box 7"/>
          <p:cNvSpPr txBox="1">
            <a:spLocks noChangeArrowheads="1"/>
          </p:cNvSpPr>
          <p:nvPr/>
        </p:nvSpPr>
        <p:spPr bwMode="auto">
          <a:xfrm>
            <a:off x="798513" y="3292509"/>
            <a:ext cx="3409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po drugiej serii pomiarów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443038" y="1285908"/>
          <a:ext cx="1957387" cy="468313"/>
        </p:xfrm>
        <a:graphic>
          <a:graphicData uri="http://schemas.openxmlformats.org/presentationml/2006/ole">
            <p:oleObj spid="_x0000_s8194" name="Równanie" r:id="rId3" imgW="952200" imgH="228600" progId="Equation.3">
              <p:embed/>
            </p:oleObj>
          </a:graphicData>
        </a:graphic>
      </p:graphicFrame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792163" y="881096"/>
            <a:ext cx="1838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Zależność (7)</a:t>
            </a:r>
          </a:p>
        </p:txBody>
      </p:sp>
      <p:sp>
        <p:nvSpPr>
          <p:cNvPr id="8202" name="Text Box 6"/>
          <p:cNvSpPr txBox="1">
            <a:spLocks noChangeArrowheads="1"/>
          </p:cNvSpPr>
          <p:nvPr/>
        </p:nvSpPr>
        <p:spPr bwMode="auto">
          <a:xfrm>
            <a:off x="815975" y="1874871"/>
            <a:ext cx="63007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pozwala napisać (lewostronne mnożenie przez        )</a:t>
            </a:r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1470025" y="2279683"/>
          <a:ext cx="2060575" cy="492125"/>
        </p:xfrm>
        <a:graphic>
          <a:graphicData uri="http://schemas.openxmlformats.org/presentationml/2006/ole">
            <p:oleObj spid="_x0000_s8195" name="Równanie" r:id="rId4" imgW="901440" imgH="215640" progId="Equation.3">
              <p:embed/>
            </p:oleObj>
          </a:graphicData>
        </a:graphic>
      </p:graphicFrame>
      <p:graphicFrame>
        <p:nvGraphicFramePr>
          <p:cNvPr id="8196" name="Object 8"/>
          <p:cNvGraphicFramePr>
            <a:graphicFrameLocks noChangeAspect="1"/>
          </p:cNvGraphicFramePr>
          <p:nvPr/>
        </p:nvGraphicFramePr>
        <p:xfrm>
          <a:off x="1401763" y="3257583"/>
          <a:ext cx="2679700" cy="457200"/>
        </p:xfrm>
        <a:graphic>
          <a:graphicData uri="http://schemas.openxmlformats.org/presentationml/2006/ole">
            <p:oleObj spid="_x0000_s8196" name="Równanie" r:id="rId5" imgW="1333440" imgH="228600" progId="Equation.3">
              <p:embed/>
            </p:oleObj>
          </a:graphicData>
        </a:graphic>
      </p:graphicFrame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868363" y="2840071"/>
            <a:ext cx="21129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zależność (6)</a:t>
            </a:r>
          </a:p>
        </p:txBody>
      </p:sp>
      <p:graphicFrame>
        <p:nvGraphicFramePr>
          <p:cNvPr id="8197" name="Object 10"/>
          <p:cNvGraphicFramePr>
            <a:graphicFrameLocks noChangeAspect="1"/>
          </p:cNvGraphicFramePr>
          <p:nvPr/>
        </p:nvGraphicFramePr>
        <p:xfrm>
          <a:off x="1328738" y="4149758"/>
          <a:ext cx="2743200" cy="509588"/>
        </p:xfrm>
        <a:graphic>
          <a:graphicData uri="http://schemas.openxmlformats.org/presentationml/2006/ole">
            <p:oleObj spid="_x0000_s8197" name="Równanie" r:id="rId6" imgW="1155600" imgH="215640" progId="Equation.3">
              <p:embed/>
            </p:oleObj>
          </a:graphicData>
        </a:graphic>
      </p:graphicFrame>
      <p:sp>
        <p:nvSpPr>
          <p:cNvPr id="8204" name="Text Box 11"/>
          <p:cNvSpPr txBox="1">
            <a:spLocks noChangeArrowheads="1"/>
          </p:cNvSpPr>
          <p:nvPr/>
        </p:nvSpPr>
        <p:spPr bwMode="auto">
          <a:xfrm>
            <a:off x="877888" y="3779871"/>
            <a:ext cx="6481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pozwala napisać (po przeniesieniach między stronami)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835025" y="4857783"/>
            <a:ext cx="45815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Ostatnią zależność  podstawiamy do</a:t>
            </a:r>
          </a:p>
        </p:txBody>
      </p:sp>
      <p:graphicFrame>
        <p:nvGraphicFramePr>
          <p:cNvPr id="8198" name="Object 13"/>
          <p:cNvGraphicFramePr>
            <a:graphicFrameLocks noChangeAspect="1"/>
          </p:cNvGraphicFramePr>
          <p:nvPr/>
        </p:nvGraphicFramePr>
        <p:xfrm>
          <a:off x="4927600" y="4745071"/>
          <a:ext cx="2060575" cy="492125"/>
        </p:xfrm>
        <a:graphic>
          <a:graphicData uri="http://schemas.openxmlformats.org/presentationml/2006/ole">
            <p:oleObj spid="_x0000_s8198" name="Równanie" r:id="rId7" imgW="901440" imgH="215640" progId="Equation.3">
              <p:embed/>
            </p:oleObj>
          </a:graphicData>
        </a:graphic>
      </p:graphicFrame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7196138" y="4846671"/>
            <a:ext cx="16732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l-PL" sz="1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otrzymując</a:t>
            </a:r>
          </a:p>
        </p:txBody>
      </p:sp>
      <p:graphicFrame>
        <p:nvGraphicFramePr>
          <p:cNvPr id="8199" name="Object 15"/>
          <p:cNvGraphicFramePr>
            <a:graphicFrameLocks noChangeAspect="1"/>
          </p:cNvGraphicFramePr>
          <p:nvPr/>
        </p:nvGraphicFramePr>
        <p:xfrm>
          <a:off x="2571750" y="5343558"/>
          <a:ext cx="3794125" cy="495300"/>
        </p:xfrm>
        <a:graphic>
          <a:graphicData uri="http://schemas.openxmlformats.org/presentationml/2006/ole">
            <p:oleObj spid="_x0000_s8199" name="Równanie" r:id="rId8" imgW="1650960" imgH="215640" progId="Equation.3">
              <p:embed/>
            </p:oleObj>
          </a:graphicData>
        </a:graphic>
      </p:graphicFrame>
      <p:graphicFrame>
        <p:nvGraphicFramePr>
          <p:cNvPr id="8200" name="Object 7"/>
          <p:cNvGraphicFramePr>
            <a:graphicFrameLocks noChangeAspect="1"/>
          </p:cNvGraphicFramePr>
          <p:nvPr/>
        </p:nvGraphicFramePr>
        <p:xfrm>
          <a:off x="5219700" y="1871696"/>
          <a:ext cx="344488" cy="323850"/>
        </p:xfrm>
        <a:graphic>
          <a:graphicData uri="http://schemas.openxmlformats.org/presentationml/2006/ole">
            <p:oleObj spid="_x0000_s8200" name="Równanie" r:id="rId9" imgW="241200" imgH="228600" progId="Equation.3">
              <p:embed/>
            </p:oleObj>
          </a:graphicData>
        </a:graphic>
      </p:graphicFrame>
      <p:sp>
        <p:nvSpPr>
          <p:cNvPr id="57" name="Strzałka zakrzywiona w lewo 56"/>
          <p:cNvSpPr/>
          <p:nvPr/>
        </p:nvSpPr>
        <p:spPr>
          <a:xfrm rot="20346843">
            <a:off x="4132263" y="2060608"/>
            <a:ext cx="1135062" cy="2587625"/>
          </a:xfrm>
          <a:prstGeom prst="curvedLeftArrow">
            <a:avLst>
              <a:gd name="adj1" fmla="val 25000"/>
              <a:gd name="adj2" fmla="val 50000"/>
              <a:gd name="adj3" fmla="val 24070"/>
            </a:avLst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60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3856</TotalTime>
  <Words>904</Words>
  <Application>Microsoft Office PowerPoint</Application>
  <PresentationFormat>Pokaz na ekranie (4:3)</PresentationFormat>
  <Paragraphs>135</Paragraphs>
  <Slides>29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29</vt:i4>
      </vt:variant>
    </vt:vector>
  </HeadingPairs>
  <TitlesOfParts>
    <vt:vector size="33" baseType="lpstr">
      <vt:lpstr>Motyw pakietu Office</vt:lpstr>
      <vt:lpstr>Równanie</vt:lpstr>
      <vt:lpstr>Picture</vt:lpstr>
      <vt:lpstr>Obraz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Kazik_D</dc:creator>
  <cp:lastModifiedBy>Duzinkiewicz</cp:lastModifiedBy>
  <cp:revision>191</cp:revision>
  <dcterms:created xsi:type="dcterms:W3CDTF">2011-02-20T02:06:45Z</dcterms:created>
  <dcterms:modified xsi:type="dcterms:W3CDTF">2019-05-09T09:14:43Z</dcterms:modified>
</cp:coreProperties>
</file>