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9AC9B8-59C2-4110-80B9-2E5BF0DA0F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3A4FA3C-561D-4E6B-B3CD-EA74D358B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9823E19-7A11-4B87-818D-3B7BF9D41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FC74FF-A89B-463D-B30B-044E1B9DC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DF2B75-705D-476C-9B59-5138A69A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1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CF4A30-4F29-40BA-BD23-C98B3989A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93671BA-3149-42AE-9A9D-AA4CCDC04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76D366-53DB-496A-93B2-E20050207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C3932F-8E38-4AB4-8D16-7FB956E26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97EC6C-3D18-4DB9-853E-55E9EB7F9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F705F22-CB14-4FF7-B65F-4A6419AFDA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5528C49-248F-4CA5-936A-043E4CF2C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F9085D-08BA-44FE-AEEC-BE915747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9536007-D5E7-43D7-B00E-B45E00AF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17DE36-A922-47B4-82E0-0F4A2636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4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03A563-D033-48CC-A4E8-16D9B4934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0F821F-06D5-4F96-85EC-132C46DC9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24887-35BA-4D8E-8122-BA6A7EE6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EA246E-6467-4DD2-BD8F-749CF3828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CCE4DD-5D22-4C96-9595-F0BA8A3E5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24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FA2FBB-F6EE-4F81-85B8-B0B3A488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9E9515-4369-442A-9764-4ED4C69A0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7A0530-8480-4726-B9BD-D24FF735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734C91-8E83-413D-982D-29845472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3FB940-DDA6-4809-BD91-2C14CD0C4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8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E7BC4A-BF4D-4865-AD9F-CAA2B43C2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3FC290-D29D-4CA6-A7A5-2A50737B5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B210F69-B1BA-4DD1-B53E-E963D118F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61CC29D-003A-4082-880C-EF99355C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5F69D93-E09B-4FE2-94B9-8573BF66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E77E2E7-6115-4725-A5B7-1CCC5CBC8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B9F75F-FE3D-4B78-9F08-065AA5725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051D36-CCCB-49DF-A98F-849001F0E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4D5930-C407-47ED-86B3-4E7BC54E3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4DA5353-B6E0-4667-B3FF-1CA577AF6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EA63972-9075-4890-ACC9-B39ECEDB0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61004AF-D205-4CA0-B28E-9A05DC9A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C8BE84E-2005-4598-BB57-50A25C324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EFA97B2-A73A-4725-8287-A00112368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6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40F338-9A9D-46ED-9EAF-C44589B2B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F9227D3-B3E9-4836-A8BD-1911A23AD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C7E9913-2C69-43F2-8859-7B5B7CF58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157AC4E-6A6C-4BC2-977B-CF4021C4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5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802D86E-D4EE-47EE-96A5-1837A999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C29B240-B0BC-403B-B996-DC75DF4D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98AA98-2100-4AC3-9B15-26F054BF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01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AA3F6B-E7A6-4E5A-9BAA-7D1476B66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30DA82-82BB-4529-9460-441E92EDB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1187A8E-213B-41AF-A10A-2B69E982E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5952624-E5D7-4F7D-A560-9852B119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EE58CD0-B28A-49DC-95ED-A12CC5467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28CB8A7-EF48-4BB2-9D66-D1AFB926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1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54E1DD-525C-4283-A441-E2116A0F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CF2DDF9-BB1A-4169-A349-D59E6F5ED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AA884E9-6E80-4E8E-A5CC-68561BFC6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4B6F563-04A4-4374-B6AD-C21BA9C8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D75D2E1-DD25-49C0-A8A2-A0A6E1978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C07AEF-A8D5-4078-9ADB-6ABDECA86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1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92276F5-34E4-42F4-8541-FDBD80D9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9E3B77-A5CF-4921-AE71-16129B3D0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9BD27C2-CEFE-48AD-952D-C3A143EE2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F9C6B-DE8C-4A40-9B53-9188BC32E1B1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6694DC-0880-47E6-B109-4E00C14EB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783A74-8032-4A3A-BEB3-41B3D5B254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6FC-889E-48B1-8B7E-6085D8AA7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9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3DF85-8F95-4F8C-9E7B-537E791C12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Preparing</a:t>
            </a:r>
            <a:r>
              <a:rPr lang="pl-PL" dirty="0"/>
              <a:t> for the half-</a:t>
            </a:r>
            <a:r>
              <a:rPr lang="pl-PL" dirty="0" err="1"/>
              <a:t>semester</a:t>
            </a:r>
            <a:r>
              <a:rPr lang="pl-PL" dirty="0"/>
              <a:t> test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4E7A674-46B5-4DA4-B91B-4C121F6FF2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Pawel </a:t>
            </a:r>
            <a:r>
              <a:rPr lang="pl-PL" dirty="0" err="1"/>
              <a:t>Ziemianski</a:t>
            </a:r>
            <a:r>
              <a:rPr lang="pl-PL" dirty="0"/>
              <a:t>, </a:t>
            </a:r>
            <a:r>
              <a:rPr lang="pl-PL" dirty="0" err="1"/>
              <a:t>Ph.D</a:t>
            </a:r>
            <a:r>
              <a:rPr lang="pl-PL" dirty="0"/>
              <a:t>.</a:t>
            </a:r>
            <a:endParaRPr lang="en-US" dirty="0"/>
          </a:p>
        </p:txBody>
      </p:sp>
      <p:pic>
        <p:nvPicPr>
          <p:cNvPr id="4" name="Wideo 3">
            <a:hlinkClick r:id="" action="ppaction://media"/>
            <a:extLst>
              <a:ext uri="{FF2B5EF4-FFF2-40B4-BE49-F238E27FC236}">
                <a16:creationId xmlns:a16="http://schemas.microsoft.com/office/drawing/2014/main" id="{CD755EF5-7D2B-4B7E-8E73-37FCA7B4D6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30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80"/>
    </mc:Choice>
    <mc:Fallback>
      <p:transition spd="slow" advTm="13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169E70-4084-4E16-96E3-31B0532E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Test </a:t>
            </a:r>
            <a:r>
              <a:rPr lang="pl-PL" dirty="0" err="1"/>
              <a:t>Date</a:t>
            </a:r>
            <a:r>
              <a:rPr lang="pl-PL" dirty="0"/>
              <a:t>, </a:t>
            </a:r>
            <a:r>
              <a:rPr lang="pl-PL" dirty="0" err="1"/>
              <a:t>Scope</a:t>
            </a:r>
            <a:r>
              <a:rPr lang="pl-PL" dirty="0"/>
              <a:t>, and Organization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21FD40-A3E6-4F88-AD35-56B533588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28751" cy="4351338"/>
          </a:xfrm>
        </p:spPr>
        <p:txBody>
          <a:bodyPr/>
          <a:lstStyle/>
          <a:p>
            <a:pPr algn="just"/>
            <a:r>
              <a:rPr lang="en-US" dirty="0"/>
              <a:t>Date – </a:t>
            </a:r>
            <a:r>
              <a:rPr lang="pl-PL" dirty="0"/>
              <a:t>7</a:t>
            </a:r>
            <a:r>
              <a:rPr lang="en-US" dirty="0" err="1"/>
              <a:t>th</a:t>
            </a:r>
            <a:r>
              <a:rPr lang="en-US" dirty="0"/>
              <a:t> </a:t>
            </a:r>
            <a:r>
              <a:rPr lang="pl-PL" dirty="0"/>
              <a:t>May </a:t>
            </a:r>
            <a:r>
              <a:rPr lang="en-US" dirty="0"/>
              <a:t>2020</a:t>
            </a:r>
          </a:p>
          <a:p>
            <a:pPr algn="just"/>
            <a:r>
              <a:rPr lang="en-US" dirty="0"/>
              <a:t>Scope – Topics from the beginning of the semester to Psychology of Money and Financial Decisions</a:t>
            </a:r>
          </a:p>
          <a:p>
            <a:pPr algn="just"/>
            <a:r>
              <a:rPr lang="en-US" dirty="0"/>
              <a:t>Organization – the test will take place on the </a:t>
            </a:r>
            <a:r>
              <a:rPr lang="en-US" dirty="0" err="1"/>
              <a:t>elearning</a:t>
            </a:r>
            <a:r>
              <a:rPr lang="en-US" dirty="0"/>
              <a:t> platform at the time of the class (according to the regular university schedule)</a:t>
            </a:r>
          </a:p>
          <a:p>
            <a:pPr algn="just"/>
            <a:r>
              <a:rPr lang="en-US" dirty="0"/>
              <a:t>The first group – 9:15, the second group – 11:15</a:t>
            </a:r>
          </a:p>
          <a:p>
            <a:pPr algn="just"/>
            <a:r>
              <a:rPr lang="en-US" dirty="0"/>
              <a:t>If you cannot take </a:t>
            </a:r>
            <a:r>
              <a:rPr lang="pl-PL" dirty="0"/>
              <a:t>the test</a:t>
            </a:r>
            <a:r>
              <a:rPr lang="en-US" dirty="0"/>
              <a:t> at the time appointed to your group, you can join the other one</a:t>
            </a:r>
          </a:p>
        </p:txBody>
      </p:sp>
      <p:pic>
        <p:nvPicPr>
          <p:cNvPr id="4" name="Wideo 3">
            <a:hlinkClick r:id="" action="ppaction://media"/>
            <a:extLst>
              <a:ext uri="{FF2B5EF4-FFF2-40B4-BE49-F238E27FC236}">
                <a16:creationId xmlns:a16="http://schemas.microsoft.com/office/drawing/2014/main" id="{15CA0FBE-6E03-4DC1-A2C3-4CB80A9617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671"/>
    </mc:Choice>
    <mc:Fallback>
      <p:transition spd="slow" advTm="118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778E4D-7688-46F1-9512-9FC5C1BBD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Test form and </a:t>
            </a:r>
            <a:r>
              <a:rPr lang="en-US" dirty="0"/>
              <a:t>importance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B99FE9-506A-4482-BEBF-B7507D58F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4950"/>
            <a:ext cx="8341311" cy="4960766"/>
          </a:xfrm>
        </p:spPr>
        <p:txBody>
          <a:bodyPr/>
          <a:lstStyle/>
          <a:p>
            <a:pPr algn="just"/>
            <a:r>
              <a:rPr lang="en-US" dirty="0"/>
              <a:t>3 open-ended questions</a:t>
            </a:r>
          </a:p>
          <a:p>
            <a:pPr algn="just"/>
            <a:r>
              <a:rPr lang="en-US" dirty="0"/>
              <a:t>You will have 35 minutes to answer them</a:t>
            </a:r>
          </a:p>
          <a:p>
            <a:pPr algn="just"/>
            <a:r>
              <a:rPr lang="en-US" dirty="0"/>
              <a:t>The test is worth 30% of your final grade</a:t>
            </a:r>
          </a:p>
          <a:p>
            <a:pPr algn="just"/>
            <a:r>
              <a:rPr lang="en-US" dirty="0"/>
              <a:t>When answering questions please make sure that you:</a:t>
            </a:r>
          </a:p>
          <a:p>
            <a:pPr marL="0" indent="0" algn="just">
              <a:buNone/>
            </a:pPr>
            <a:r>
              <a:rPr lang="en-US" dirty="0"/>
              <a:t>	- demonstrate your knowledge</a:t>
            </a:r>
          </a:p>
          <a:p>
            <a:pPr marL="0" indent="0" algn="just">
              <a:buNone/>
            </a:pPr>
            <a:r>
              <a:rPr lang="en-US" dirty="0"/>
              <a:t>	- demonstrate your ability to use this knowledge </a:t>
            </a:r>
            <a:r>
              <a:rPr lang="pl-PL" dirty="0"/>
              <a:t>	</a:t>
            </a:r>
            <a:r>
              <a:rPr lang="en-US" dirty="0"/>
              <a:t>and draw conclusions</a:t>
            </a:r>
          </a:p>
          <a:p>
            <a:pPr algn="just"/>
            <a:r>
              <a:rPr lang="en-US" dirty="0"/>
              <a:t>This week you will not be assigned an additional task</a:t>
            </a:r>
            <a:r>
              <a:rPr lang="pl-PL" dirty="0"/>
              <a:t> –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task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to </a:t>
            </a:r>
            <a:r>
              <a:rPr lang="en-US" dirty="0" err="1"/>
              <a:t>prepar</a:t>
            </a:r>
            <a:r>
              <a:rPr lang="pl-PL" dirty="0"/>
              <a:t>e </a:t>
            </a:r>
            <a:r>
              <a:rPr lang="en-US" dirty="0"/>
              <a:t>for the test</a:t>
            </a:r>
            <a:endParaRPr lang="pl-PL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Wideo 3">
            <a:hlinkClick r:id="" action="ppaction://media"/>
            <a:extLst>
              <a:ext uri="{FF2B5EF4-FFF2-40B4-BE49-F238E27FC236}">
                <a16:creationId xmlns:a16="http://schemas.microsoft.com/office/drawing/2014/main" id="{48BC946F-8DCE-4356-A384-2893106993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0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898"/>
    </mc:Choice>
    <mc:Fallback>
      <p:transition spd="slow" advTm="2048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DCBDE1-E7B1-4149-A0F4-24A6409E0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 </a:t>
            </a:r>
            <a:r>
              <a:rPr lang="pl-PL" dirty="0" err="1"/>
              <a:t>question</a:t>
            </a:r>
            <a:r>
              <a:rPr lang="pl-PL" dirty="0"/>
              <a:t> </a:t>
            </a:r>
            <a:r>
              <a:rPr lang="pl-PL" dirty="0" err="1"/>
              <a:t>example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1488E3-F07C-440E-89F2-57F17F6EE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8855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Describe what mental accounting is, its purpose and mechanism. Give an example of a situation when mental accounting leads to more optimal decisions and an example of a situation when it can lead to decisions that are irrational (or at least seem as such).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If you have any questions, you can contact me:</a:t>
            </a:r>
          </a:p>
          <a:p>
            <a:pPr marL="0" indent="0" algn="just">
              <a:buNone/>
            </a:pPr>
            <a:r>
              <a:rPr lang="en-US" dirty="0"/>
              <a:t>	- via email</a:t>
            </a:r>
          </a:p>
          <a:p>
            <a:pPr marL="0" indent="0" algn="just">
              <a:buNone/>
            </a:pPr>
            <a:r>
              <a:rPr lang="en-US" dirty="0"/>
              <a:t>	- via course forum</a:t>
            </a:r>
          </a:p>
          <a:p>
            <a:pPr marL="0" indent="0" algn="just">
              <a:buNone/>
            </a:pPr>
            <a:r>
              <a:rPr lang="en-US" dirty="0"/>
              <a:t>	- during extra pre-test office hours at 9:15 on May, 	5th – on the course chat</a:t>
            </a:r>
          </a:p>
          <a:p>
            <a:pPr algn="just"/>
            <a:endParaRPr lang="en-US" dirty="0"/>
          </a:p>
          <a:p>
            <a:endParaRPr lang="en-US" dirty="0"/>
          </a:p>
        </p:txBody>
      </p:sp>
      <p:pic>
        <p:nvPicPr>
          <p:cNvPr id="4" name="Wideo 3">
            <a:hlinkClick r:id="" action="ppaction://media"/>
            <a:extLst>
              <a:ext uri="{FF2B5EF4-FFF2-40B4-BE49-F238E27FC236}">
                <a16:creationId xmlns:a16="http://schemas.microsoft.com/office/drawing/2014/main" id="{87A077E4-EDCC-4DBA-A085-5415337E5F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0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531"/>
    </mc:Choice>
    <mc:Fallback>
      <p:transition spd="slow" advTm="117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5875E6-41F2-4905-BE7E-7FD5824F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preparing for the test focus on: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43FD7F-4C21-4059-8D52-594299D31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70794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The difference between System 1 and System 2</a:t>
            </a:r>
          </a:p>
          <a:p>
            <a:pPr algn="just"/>
            <a:r>
              <a:rPr lang="en-US" dirty="0"/>
              <a:t>Concepts of heuristics and biases</a:t>
            </a:r>
          </a:p>
          <a:p>
            <a:pPr algn="just"/>
            <a:r>
              <a:rPr lang="en-US" dirty="0"/>
              <a:t>Examples of heuristics (availability, representativeness, anchoring, confirmation bias)</a:t>
            </a:r>
          </a:p>
          <a:p>
            <a:pPr algn="just"/>
            <a:r>
              <a:rPr lang="en-US" dirty="0"/>
              <a:t>Sunk cost fallacy, Cost-benefit rule, Opportunity cost</a:t>
            </a:r>
          </a:p>
          <a:p>
            <a:pPr algn="just"/>
            <a:r>
              <a:rPr lang="en-US" dirty="0"/>
              <a:t>Western analytic vs. Eastern holistic approach to decision making</a:t>
            </a:r>
          </a:p>
          <a:p>
            <a:pPr algn="just"/>
            <a:r>
              <a:rPr lang="en-US" dirty="0"/>
              <a:t>Group polarization and Groupthink</a:t>
            </a:r>
          </a:p>
          <a:p>
            <a:pPr algn="just"/>
            <a:r>
              <a:rPr lang="en-US" dirty="0"/>
              <a:t>Mental accounting, the pain of paying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Wideo 3">
            <a:hlinkClick r:id="" action="ppaction://media"/>
            <a:extLst>
              <a:ext uri="{FF2B5EF4-FFF2-40B4-BE49-F238E27FC236}">
                <a16:creationId xmlns:a16="http://schemas.microsoft.com/office/drawing/2014/main" id="{72F777C3-9842-42A0-ADA4-C042A3AA14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6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99"/>
    </mc:Choice>
    <mc:Fallback>
      <p:transition spd="slow" advTm="138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323</Words>
  <Application>Microsoft Office PowerPoint</Application>
  <PresentationFormat>Panoramiczny</PresentationFormat>
  <Paragraphs>31</Paragraphs>
  <Slides>5</Slides>
  <Notes>0</Notes>
  <HiddenSlides>0</HiddenSlides>
  <MMClips>5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Preparing for the half-semester test</vt:lpstr>
      <vt:lpstr>Test Date, Scope, and Organization</vt:lpstr>
      <vt:lpstr>Test form and importance</vt:lpstr>
      <vt:lpstr>A question example</vt:lpstr>
      <vt:lpstr>When preparing for the test focus 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the half-semester test</dc:title>
  <dc:creator>PZ</dc:creator>
  <cp:lastModifiedBy> </cp:lastModifiedBy>
  <cp:revision>9</cp:revision>
  <dcterms:created xsi:type="dcterms:W3CDTF">2020-04-22T19:40:21Z</dcterms:created>
  <dcterms:modified xsi:type="dcterms:W3CDTF">2020-04-23T06:26:07Z</dcterms:modified>
</cp:coreProperties>
</file>