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3" r:id="rId2"/>
    <p:sldId id="414" r:id="rId3"/>
    <p:sldId id="413" r:id="rId4"/>
    <p:sldId id="412" r:id="rId5"/>
    <p:sldId id="380" r:id="rId6"/>
    <p:sldId id="378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4" r:id="rId18"/>
    <p:sldId id="391" r:id="rId19"/>
    <p:sldId id="392" r:id="rId20"/>
    <p:sldId id="393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4" r:id="rId29"/>
    <p:sldId id="402" r:id="rId30"/>
    <p:sldId id="403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272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000066"/>
    <a:srgbClr val="336699"/>
    <a:srgbClr val="006600"/>
    <a:srgbClr val="0000FF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162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3786" y="-96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60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0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6.wmf"/><Relationship Id="rId1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0.wmf"/><Relationship Id="rId1" Type="http://schemas.openxmlformats.org/officeDocument/2006/relationships/image" Target="../media/image76.wmf"/><Relationship Id="rId4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84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83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73.wmf"/><Relationship Id="rId7" Type="http://schemas.openxmlformats.org/officeDocument/2006/relationships/image" Target="../media/image86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85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image" Target="../media/image8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90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89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10" Type="http://schemas.openxmlformats.org/officeDocument/2006/relationships/image" Target="../media/image104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15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771D8-E678-4966-AF8B-E1B88063B9B5}" type="datetimeFigureOut">
              <a:rPr lang="pl-PL" smtClean="0"/>
              <a:pPr/>
              <a:t>2019-04-24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F9B10-30AF-438B-8714-E40902D766F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2019-04-24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2019-04-24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2019-04-24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2019-04-24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2019-04-24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2019-04-24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2019-04-24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2019-04-24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2019-04-24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2019-04-24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56627-BE29-4D01-82C4-11D895B07A82}" type="datetimeFigureOut">
              <a:rPr lang="pl-PL" smtClean="0"/>
              <a:pPr/>
              <a:t>2019-04-24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6B2AA3-BD39-45E2-9570-B1F7AD8C7A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2" descr="Bez nazwy-10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63002"/>
            <a:ext cx="1785918" cy="8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6"/>
          <p:cNvSpPr>
            <a:spLocks noChangeArrowheads="1"/>
          </p:cNvSpPr>
          <p:nvPr userDrawn="1"/>
        </p:nvSpPr>
        <p:spPr bwMode="auto">
          <a:xfrm>
            <a:off x="1714480" y="-1087"/>
            <a:ext cx="7429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Przedmiot: Modelowanie i </a:t>
            </a:r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identyfikacja</a:t>
            </a:r>
            <a:endParaRPr lang="pl-PL" sz="1000" dirty="0" smtClean="0">
              <a:solidFill>
                <a:srgbClr val="003366"/>
              </a:solidFill>
              <a:latin typeface="SanukPro-Medium" charset="0"/>
            </a:endParaRPr>
          </a:p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Tytuł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materiału wykładowego: Analityczne modele fenomenologiczne – dyskretyzacja równań różniczkowych</a:t>
            </a:r>
            <a:endParaRPr lang="pl-PL" sz="1000" dirty="0">
              <a:solidFill>
                <a:srgbClr val="003366"/>
              </a:solidFill>
              <a:latin typeface="SanukPro-Medium" charset="0"/>
            </a:endParaRPr>
          </a:p>
        </p:txBody>
      </p:sp>
      <p:cxnSp>
        <p:nvCxnSpPr>
          <p:cNvPr id="15" name="Łącznik prosty 14"/>
          <p:cNvCxnSpPr/>
          <p:nvPr userDrawn="1"/>
        </p:nvCxnSpPr>
        <p:spPr>
          <a:xfrm>
            <a:off x="214282" y="431243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 userDrawn="1"/>
        </p:nvCxnSpPr>
        <p:spPr>
          <a:xfrm>
            <a:off x="214282" y="6468029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 userDrawn="1"/>
        </p:nvSpPr>
        <p:spPr>
          <a:xfrm>
            <a:off x="196467" y="6569444"/>
            <a:ext cx="3679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  <a:sym typeface="Symbol"/>
              </a:rPr>
              <a:t> </a:t>
            </a:r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Kazimierz Duzinkiewicz,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 dr hab. inż., prof.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nadzw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. PG</a:t>
            </a:r>
            <a:endParaRPr lang="pl-PL" sz="1000" dirty="0">
              <a:solidFill>
                <a:srgbClr val="003366"/>
              </a:solidFill>
              <a:latin typeface="SanukPro-Medium"/>
              <a:cs typeface="Arial" pitchFamily="34" charset="0"/>
            </a:endParaRPr>
          </a:p>
        </p:txBody>
      </p:sp>
      <p:sp>
        <p:nvSpPr>
          <p:cNvPr id="18" name="pole tekstowe 17"/>
          <p:cNvSpPr txBox="1"/>
          <p:nvPr userDrawn="1"/>
        </p:nvSpPr>
        <p:spPr>
          <a:xfrm>
            <a:off x="4714876" y="6471731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Wydział: Elektrotechniki i Automatyki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Katedra: Elektrotechniki, Systemów Sterowania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</a:rPr>
              <a:t> i Informatyki</a:t>
            </a:r>
            <a:endParaRPr lang="pl-PL" sz="1000" dirty="0">
              <a:solidFill>
                <a:srgbClr val="003366"/>
              </a:solidFill>
              <a:latin typeface="SanukPro-Medium"/>
            </a:endParaRPr>
          </a:p>
        </p:txBody>
      </p:sp>
      <p:sp>
        <p:nvSpPr>
          <p:cNvPr id="19" name="pole tekstowe 18"/>
          <p:cNvSpPr txBox="1"/>
          <p:nvPr userDrawn="1"/>
        </p:nvSpPr>
        <p:spPr>
          <a:xfrm>
            <a:off x="8549089" y="6534702"/>
            <a:ext cx="59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BC96B2-911C-42E6-9907-C53CEC08EB3C}" type="slidenum">
              <a:rPr lang="pl-PL" sz="1200" b="0" smtClean="0">
                <a:solidFill>
                  <a:srgbClr val="003366"/>
                </a:solidFill>
                <a:latin typeface="SanukPro-Medium"/>
              </a:rPr>
              <a:pPr algn="ctr"/>
              <a:t>‹#›</a:t>
            </a:fld>
            <a:endParaRPr lang="pl-PL" sz="1200" b="0" dirty="0">
              <a:solidFill>
                <a:srgbClr val="003366"/>
              </a:solidFill>
              <a:latin typeface="SanukPro-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6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6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6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8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7.bin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6.bin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5.bin"/><Relationship Id="rId9" Type="http://schemas.openxmlformats.org/officeDocument/2006/relationships/oleObject" Target="../embeddings/oleObject10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11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1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8.bin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17.bin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6.bin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5.bin"/><Relationship Id="rId9" Type="http://schemas.openxmlformats.org/officeDocument/2006/relationships/oleObject" Target="../embeddings/oleObject12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12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127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736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138113" y="3714752"/>
            <a:ext cx="8810625" cy="21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pl-PL" sz="3200" dirty="0" smtClean="0">
                <a:solidFill>
                  <a:schemeClr val="bg1"/>
                </a:solidFill>
                <a:latin typeface="SanukPro-Medium" charset="0"/>
              </a:rPr>
              <a:t>Modelowanie i </a:t>
            </a:r>
            <a:r>
              <a:rPr kumimoji="0" lang="pl-PL" sz="3200" dirty="0" smtClean="0">
                <a:solidFill>
                  <a:schemeClr val="bg1"/>
                </a:solidFill>
                <a:latin typeface="SanukPro-Medium" charset="0"/>
              </a:rPr>
              <a:t>identyfikacja</a:t>
            </a:r>
            <a:endParaRPr kumimoji="0" lang="pl-PL" sz="3200" dirty="0" smtClean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</a:pP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Materiał wykładowy: </a:t>
            </a: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4a </a:t>
            </a: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– Analityczne modele fenomenologiczne – dyskretyzacja równań różniczkowych </a:t>
            </a:r>
          </a:p>
          <a:p>
            <a:pPr algn="ctr">
              <a:spcBef>
                <a:spcPct val="20000"/>
              </a:spcBef>
            </a:pPr>
            <a:endParaRPr kumimoji="0" lang="pl-PL" sz="2000" dirty="0" smtClean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</a:pPr>
            <a:r>
              <a:rPr kumimoji="0" lang="pl-PL" sz="1400" dirty="0" smtClean="0">
                <a:solidFill>
                  <a:schemeClr val="bg1"/>
                </a:solidFill>
                <a:latin typeface="SanukPro-Medium" charset="0"/>
              </a:rPr>
              <a:t>Automatyka i Robotyka -  studia stacjonarne </a:t>
            </a:r>
            <a:r>
              <a:rPr kumimoji="0" lang="pl-PL" sz="1400" dirty="0" smtClean="0">
                <a:solidFill>
                  <a:schemeClr val="bg1"/>
                </a:solidFill>
                <a:latin typeface="SanukPro-Medium" charset="0"/>
              </a:rPr>
              <a:t>II </a:t>
            </a:r>
            <a:r>
              <a:rPr kumimoji="0" lang="pl-PL" sz="1400" dirty="0" smtClean="0">
                <a:solidFill>
                  <a:schemeClr val="bg1"/>
                </a:solidFill>
                <a:latin typeface="SanukPro-Medium" charset="0"/>
              </a:rPr>
              <a:t>stopnia</a:t>
            </a:r>
          </a:p>
          <a:p>
            <a:pPr algn="ctr">
              <a:spcBef>
                <a:spcPct val="20000"/>
              </a:spcBef>
            </a:pPr>
            <a:r>
              <a:rPr kumimoji="0" lang="pl-PL" sz="1400" dirty="0" smtClean="0">
                <a:solidFill>
                  <a:schemeClr val="bg1"/>
                </a:solidFill>
                <a:latin typeface="SanukPro-Medium" charset="0"/>
              </a:rPr>
              <a:t>Przedmiot: </a:t>
            </a:r>
            <a:r>
              <a:rPr kumimoji="0" lang="pl-PL" sz="1400" dirty="0" smtClean="0">
                <a:solidFill>
                  <a:schemeClr val="bg1"/>
                </a:solidFill>
                <a:latin typeface="SanukPro-Medium" charset="0"/>
              </a:rPr>
              <a:t>kierunkowy</a:t>
            </a:r>
            <a:endParaRPr kumimoji="0" lang="pl-PL" sz="3200" dirty="0">
              <a:solidFill>
                <a:schemeClr val="bg1"/>
              </a:solidFill>
              <a:latin typeface="SanukPro-Medium" charset="0"/>
            </a:endParaRPr>
          </a:p>
        </p:txBody>
      </p:sp>
      <p:sp>
        <p:nvSpPr>
          <p:cNvPr id="12" name="Podtytuł 2"/>
          <p:cNvSpPr txBox="1">
            <a:spLocks/>
          </p:cNvSpPr>
          <p:nvPr/>
        </p:nvSpPr>
        <p:spPr bwMode="auto">
          <a:xfrm>
            <a:off x="1428728" y="6072206"/>
            <a:ext cx="6400800" cy="49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Kazimierz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Duzinkiewicz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, dr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hab.inż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, prof.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nadzw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. PG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Data rozpoczęcia prezentacji: 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24.04.2019 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77813" y="871032"/>
            <a:ext cx="4492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Weźmy równanie wyjścia: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06400" y="1324827"/>
          <a:ext cx="1926253" cy="337531"/>
        </p:xfrm>
        <a:graphic>
          <a:graphicData uri="http://schemas.openxmlformats.org/presentationml/2006/ole">
            <p:oleObj spid="_x0000_s296962" name="Równanie" r:id="rId3" imgW="1231560" imgH="215640" progId="Equation.3">
              <p:embed/>
            </p:oleObj>
          </a:graphicData>
        </a:graphic>
      </p:graphicFrame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307552" y="1779205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Wyjście policzymy podstawiając uzyskany wynik rozwiązania równania stanu  </a:t>
            </a:r>
          </a:p>
        </p:txBody>
      </p:sp>
      <p:graphicFrame>
        <p:nvGraphicFramePr>
          <p:cNvPr id="296963" name="Object 4"/>
          <p:cNvGraphicFramePr>
            <a:graphicFrameLocks noChangeAspect="1"/>
          </p:cNvGraphicFramePr>
          <p:nvPr/>
        </p:nvGraphicFramePr>
        <p:xfrm>
          <a:off x="389293" y="2221055"/>
          <a:ext cx="4960938" cy="606425"/>
        </p:xfrm>
        <a:graphic>
          <a:graphicData uri="http://schemas.openxmlformats.org/presentationml/2006/ole">
            <p:oleObj spid="_x0000_s296963" name="Równanie" r:id="rId4" imgW="2908080" imgH="355320" progId="Equation.3">
              <p:embed/>
            </p:oleObj>
          </a:graphicData>
        </a:graphic>
      </p:graphicFrame>
      <p:sp>
        <p:nvSpPr>
          <p:cNvPr id="6" name="Prostokąt zaokrąglony 5"/>
          <p:cNvSpPr/>
          <p:nvPr/>
        </p:nvSpPr>
        <p:spPr>
          <a:xfrm>
            <a:off x="338138" y="3812506"/>
            <a:ext cx="3627437" cy="962025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7"/>
          <p:cNvSpPr txBox="1">
            <a:spLocks noChangeArrowheads="1"/>
          </p:cNvSpPr>
          <p:nvPr/>
        </p:nvSpPr>
        <p:spPr bwMode="auto">
          <a:xfrm>
            <a:off x="309563" y="3314031"/>
            <a:ext cx="4492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Podsumowanie: </a:t>
            </a:r>
            <a:endParaRPr lang="pl-PL" sz="1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82483" y="3881967"/>
          <a:ext cx="3093778" cy="839635"/>
        </p:xfrm>
        <a:graphic>
          <a:graphicData uri="http://schemas.openxmlformats.org/presentationml/2006/ole">
            <p:oleObj spid="_x0000_s296964" name="Równanie" r:id="rId5" imgW="1968480" imgH="533160" progId="Equation.3">
              <p:embed/>
            </p:oleObj>
          </a:graphicData>
        </a:graphic>
      </p:graphicFrame>
      <p:sp>
        <p:nvSpPr>
          <p:cNvPr id="9" name="Prostokąt zaokrąglony 8"/>
          <p:cNvSpPr/>
          <p:nvPr/>
        </p:nvSpPr>
        <p:spPr>
          <a:xfrm>
            <a:off x="3590925" y="4821917"/>
            <a:ext cx="5222875" cy="1455738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3733995" y="4941400"/>
          <a:ext cx="3715058" cy="591652"/>
        </p:xfrm>
        <a:graphic>
          <a:graphicData uri="http://schemas.openxmlformats.org/presentationml/2006/ole">
            <p:oleObj spid="_x0000_s296965" name="Równanie" r:id="rId6" imgW="2234880" imgH="355320" progId="Equation.3">
              <p:embed/>
            </p:oleObj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3709017" y="5583303"/>
          <a:ext cx="4613890" cy="564002"/>
        </p:xfrm>
        <a:graphic>
          <a:graphicData uri="http://schemas.openxmlformats.org/presentationml/2006/ole">
            <p:oleObj spid="_x0000_s296966" name="Równanie" r:id="rId7" imgW="290808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356216" y="656057"/>
            <a:ext cx="8545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Dyskretyzacja z rozwiązania </a:t>
            </a:r>
            <a:r>
              <a:rPr lang="pl-PL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(bez utraty ogólności wyniku dla t</a:t>
            </a:r>
            <a:r>
              <a:rPr lang="pl-PL" sz="1400" baseline="-25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l-PL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= 0) </a:t>
            </a:r>
            <a:endParaRPr lang="pl-PL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4"/>
          <p:cNvSpPr txBox="1">
            <a:spLocks noChangeArrowheads="1"/>
          </p:cNvSpPr>
          <p:nvPr/>
        </p:nvSpPr>
        <p:spPr bwMode="auto">
          <a:xfrm>
            <a:off x="385147" y="960794"/>
            <a:ext cx="5132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Odpowiedź stanu systemu </a:t>
            </a: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ciągłego</a:t>
            </a:r>
            <a:endParaRPr lang="pl-PL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183817" y="1415435"/>
          <a:ext cx="3293253" cy="575943"/>
        </p:xfrm>
        <a:graphic>
          <a:graphicData uri="http://schemas.openxmlformats.org/presentationml/2006/ole">
            <p:oleObj spid="_x0000_s297986" name="Równanie" r:id="rId3" imgW="1892160" imgH="330120" progId="Equation.3">
              <p:embed/>
            </p:oleObj>
          </a:graphicData>
        </a:graphic>
      </p:graphicFrame>
      <p:sp>
        <p:nvSpPr>
          <p:cNvPr id="5" name="pole tekstowe 7"/>
          <p:cNvSpPr txBox="1">
            <a:spLocks noChangeArrowheads="1"/>
          </p:cNvSpPr>
          <p:nvPr/>
        </p:nvSpPr>
        <p:spPr bwMode="auto">
          <a:xfrm>
            <a:off x="385763" y="2049819"/>
            <a:ext cx="66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lub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147109" y="2326433"/>
          <a:ext cx="3441926" cy="570359"/>
        </p:xfrm>
        <a:graphic>
          <a:graphicData uri="http://schemas.openxmlformats.org/presentationml/2006/ole">
            <p:oleObj spid="_x0000_s297987" name="Równanie" r:id="rId4" imgW="1993680" imgH="330120" progId="Equation.3">
              <p:embed/>
            </p:oleObj>
          </a:graphicData>
        </a:graphic>
      </p:graphicFrame>
      <p:sp>
        <p:nvSpPr>
          <p:cNvPr id="7" name="pole tekstowe 10"/>
          <p:cNvSpPr txBox="1">
            <a:spLocks noChangeArrowheads="1"/>
          </p:cNvSpPr>
          <p:nvPr/>
        </p:nvSpPr>
        <p:spPr bwMode="auto">
          <a:xfrm>
            <a:off x="385763" y="3201976"/>
            <a:ext cx="513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Dla dwóch kolejnych chwil próbkowania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01725" y="3768713"/>
          <a:ext cx="4020781" cy="547691"/>
        </p:xfrm>
        <a:graphic>
          <a:graphicData uri="http://schemas.openxmlformats.org/presentationml/2006/ole">
            <p:oleObj spid="_x0000_s297988" name="Równanie" r:id="rId5" imgW="2425680" imgH="330120" progId="Equation.3">
              <p:embed/>
            </p:oleObj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1069975" y="4391014"/>
          <a:ext cx="5470784" cy="558092"/>
        </p:xfrm>
        <a:graphic>
          <a:graphicData uri="http://schemas.openxmlformats.org/presentationml/2006/ole">
            <p:oleObj spid="_x0000_s297989" name="Równanie" r:id="rId6" imgW="3238200" imgH="330120" progId="Equation.3">
              <p:embed/>
            </p:oleObj>
          </a:graphicData>
        </a:graphic>
      </p:graphicFrame>
      <p:grpSp>
        <p:nvGrpSpPr>
          <p:cNvPr id="10" name="Grupa 23"/>
          <p:cNvGrpSpPr>
            <a:grpSpLocks/>
          </p:cNvGrpSpPr>
          <p:nvPr/>
        </p:nvGrpSpPr>
        <p:grpSpPr bwMode="auto">
          <a:xfrm>
            <a:off x="263525" y="5325048"/>
            <a:ext cx="5069304" cy="364299"/>
            <a:chOff x="263226" y="4674752"/>
            <a:chExt cx="5069187" cy="364430"/>
          </a:xfrm>
        </p:grpSpPr>
        <p:sp>
          <p:nvSpPr>
            <p:cNvPr id="11" name="pole tekstowe 16"/>
            <p:cNvSpPr txBox="1">
              <a:spLocks noChangeArrowheads="1"/>
            </p:cNvSpPr>
            <p:nvPr/>
          </p:nvSpPr>
          <p:spPr bwMode="auto">
            <a:xfrm>
              <a:off x="263226" y="4674752"/>
              <a:ext cx="2358788" cy="33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l-PL" sz="16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Przemnażając przez  </a:t>
              </a:r>
            </a:p>
          </p:txBody>
        </p:sp>
        <p:graphicFrame>
          <p:nvGraphicFramePr>
            <p:cNvPr id="12" name="Object 12"/>
            <p:cNvGraphicFramePr>
              <a:graphicFrameLocks noChangeAspect="1"/>
            </p:cNvGraphicFramePr>
            <p:nvPr/>
          </p:nvGraphicFramePr>
          <p:xfrm>
            <a:off x="2579306" y="4676708"/>
            <a:ext cx="406129" cy="294668"/>
          </p:xfrm>
          <a:graphic>
            <a:graphicData uri="http://schemas.openxmlformats.org/presentationml/2006/ole">
              <p:oleObj spid="_x0000_s297990" name="Równanie" r:id="rId7" imgW="279360" imgH="203040" progId="Equation.3">
                <p:embed/>
              </p:oleObj>
            </a:graphicData>
          </a:graphic>
        </p:graphicFrame>
        <p:sp>
          <p:nvSpPr>
            <p:cNvPr id="13" name="pole tekstowe 18"/>
            <p:cNvSpPr txBox="1">
              <a:spLocks noChangeArrowheads="1"/>
            </p:cNvSpPr>
            <p:nvPr/>
          </p:nvSpPr>
          <p:spPr bwMode="auto">
            <a:xfrm>
              <a:off x="3114758" y="4683932"/>
              <a:ext cx="1622495" cy="33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l-PL" sz="16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wyrażenie na </a:t>
              </a: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4710419" y="4710413"/>
            <a:ext cx="621994" cy="328769"/>
          </p:xfrm>
          <a:graphic>
            <a:graphicData uri="http://schemas.openxmlformats.org/presentationml/2006/ole">
              <p:oleObj spid="_x0000_s297991" name="Równanie" r:id="rId8" imgW="431640" imgH="228600" progId="Equation.3">
                <p:embed/>
              </p:oleObj>
            </a:graphicData>
          </a:graphic>
        </p:graphicFrame>
      </p:grpSp>
      <p:graphicFrame>
        <p:nvGraphicFramePr>
          <p:cNvPr id="297994" name="Object 7"/>
          <p:cNvGraphicFramePr>
            <a:graphicFrameLocks noChangeAspect="1"/>
          </p:cNvGraphicFramePr>
          <p:nvPr/>
        </p:nvGraphicFramePr>
        <p:xfrm>
          <a:off x="357124" y="5794279"/>
          <a:ext cx="3916297" cy="489691"/>
        </p:xfrm>
        <a:graphic>
          <a:graphicData uri="http://schemas.openxmlformats.org/presentationml/2006/ole">
            <p:oleObj spid="_x0000_s297994" name="Równanie" r:id="rId9" imgW="3047760" imgH="380880" progId="Equation.3">
              <p:embed/>
            </p:oleObj>
          </a:graphicData>
        </a:graphic>
      </p:graphicFrame>
      <p:graphicFrame>
        <p:nvGraphicFramePr>
          <p:cNvPr id="297995" name="Object 7"/>
          <p:cNvGraphicFramePr>
            <a:graphicFrameLocks noChangeAspect="1"/>
          </p:cNvGraphicFramePr>
          <p:nvPr/>
        </p:nvGraphicFramePr>
        <p:xfrm>
          <a:off x="4659313" y="5822269"/>
          <a:ext cx="3867150" cy="423862"/>
        </p:xfrm>
        <a:graphic>
          <a:graphicData uri="http://schemas.openxmlformats.org/presentationml/2006/ole">
            <p:oleObj spid="_x0000_s297995" name="Równanie" r:id="rId10" imgW="3009600" imgH="330120" progId="Equation.3">
              <p:embed/>
            </p:oleObj>
          </a:graphicData>
        </a:graphic>
      </p:graphicFrame>
      <p:sp>
        <p:nvSpPr>
          <p:cNvPr id="20" name="Strzałka w prawo 19"/>
          <p:cNvSpPr/>
          <p:nvPr/>
        </p:nvSpPr>
        <p:spPr>
          <a:xfrm>
            <a:off x="4338734" y="5913276"/>
            <a:ext cx="270588" cy="205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4739951" y="691180"/>
            <a:ext cx="4152122" cy="964631"/>
          </a:xfrm>
          <a:prstGeom prst="roundRect">
            <a:avLst>
              <a:gd name="adj" fmla="val 7365"/>
            </a:avLst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a 23"/>
          <p:cNvGrpSpPr>
            <a:grpSpLocks/>
          </p:cNvGrpSpPr>
          <p:nvPr/>
        </p:nvGrpSpPr>
        <p:grpSpPr bwMode="auto">
          <a:xfrm>
            <a:off x="215229" y="852506"/>
            <a:ext cx="4897944" cy="338555"/>
            <a:chOff x="326898" y="4683775"/>
            <a:chExt cx="4897830" cy="338675"/>
          </a:xfrm>
        </p:grpSpPr>
        <p:sp>
          <p:nvSpPr>
            <p:cNvPr id="7" name="pole tekstowe 20"/>
            <p:cNvSpPr txBox="1">
              <a:spLocks noChangeArrowheads="1"/>
            </p:cNvSpPr>
            <p:nvPr/>
          </p:nvSpPr>
          <p:spPr bwMode="auto">
            <a:xfrm>
              <a:off x="326898" y="4683775"/>
              <a:ext cx="4897830" cy="33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l-PL" sz="1600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Odejmując wynik od </a:t>
              </a:r>
              <a:r>
                <a:rPr lang="pl-PL" sz="16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wyrażenia na </a:t>
              </a:r>
              <a:r>
                <a:rPr lang="pl-PL" sz="1600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                 :</a:t>
              </a:r>
              <a:endParaRPr lang="pl-PL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ct 14"/>
            <p:cNvGraphicFramePr>
              <a:graphicFrameLocks noChangeAspect="1"/>
            </p:cNvGraphicFramePr>
            <p:nvPr/>
          </p:nvGraphicFramePr>
          <p:xfrm>
            <a:off x="3665184" y="4700358"/>
            <a:ext cx="1012089" cy="320125"/>
          </p:xfrm>
          <a:graphic>
            <a:graphicData uri="http://schemas.openxmlformats.org/presentationml/2006/ole">
              <p:oleObj spid="_x0000_s299012" name="Równanie" r:id="rId3" imgW="723600" imgH="228600" progId="Equation.3">
                <p:embed/>
              </p:oleObj>
            </a:graphicData>
          </a:graphic>
        </p:graphicFrame>
      </p:grpSp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474663" y="1246132"/>
          <a:ext cx="8116888" cy="982025"/>
        </p:xfrm>
        <a:graphic>
          <a:graphicData uri="http://schemas.openxmlformats.org/presentationml/2006/ole">
            <p:oleObj spid="_x0000_s299013" name="Równanie" r:id="rId4" imgW="4825800" imgH="583920" progId="Equation.3">
              <p:embed/>
            </p:oleObj>
          </a:graphicData>
        </a:graphic>
      </p:graphicFrame>
      <p:graphicFrame>
        <p:nvGraphicFramePr>
          <p:cNvPr id="299014" name="Object 6"/>
          <p:cNvGraphicFramePr>
            <a:graphicFrameLocks noChangeAspect="1"/>
          </p:cNvGraphicFramePr>
          <p:nvPr/>
        </p:nvGraphicFramePr>
        <p:xfrm>
          <a:off x="5360790" y="753722"/>
          <a:ext cx="3463085" cy="379575"/>
        </p:xfrm>
        <a:graphic>
          <a:graphicData uri="http://schemas.openxmlformats.org/presentationml/2006/ole">
            <p:oleObj spid="_x0000_s299014" name="Równanie" r:id="rId5" imgW="3009600" imgH="330120" progId="Equation.3">
              <p:embed/>
            </p:oleObj>
          </a:graphicData>
        </a:graphic>
      </p:graphicFrame>
      <p:graphicFrame>
        <p:nvGraphicFramePr>
          <p:cNvPr id="299015" name="Object 10"/>
          <p:cNvGraphicFramePr>
            <a:graphicFrameLocks noChangeAspect="1"/>
          </p:cNvGraphicFramePr>
          <p:nvPr/>
        </p:nvGraphicFramePr>
        <p:xfrm>
          <a:off x="4814596" y="1042765"/>
          <a:ext cx="4095880" cy="418383"/>
        </p:xfrm>
        <a:graphic>
          <a:graphicData uri="http://schemas.openxmlformats.org/presentationml/2006/ole">
            <p:oleObj spid="_x0000_s299015" name="Równanie" r:id="rId6" imgW="3238200" imgH="330120" progId="Equation.3">
              <p:embed/>
            </p:oleObj>
          </a:graphicData>
        </a:graphic>
      </p:graphicFrame>
      <p:sp>
        <p:nvSpPr>
          <p:cNvPr id="13" name="Dowolny kształt 12"/>
          <p:cNvSpPr/>
          <p:nvPr/>
        </p:nvSpPr>
        <p:spPr>
          <a:xfrm>
            <a:off x="723900" y="1719207"/>
            <a:ext cx="962025" cy="457200"/>
          </a:xfrm>
          <a:custGeom>
            <a:avLst/>
            <a:gdLst>
              <a:gd name="connsiteX0" fmla="*/ 0 w 962025"/>
              <a:gd name="connsiteY0" fmla="*/ 0 h 457200"/>
              <a:gd name="connsiteX1" fmla="*/ 752475 w 962025"/>
              <a:gd name="connsiteY1" fmla="*/ 447675 h 457200"/>
              <a:gd name="connsiteX2" fmla="*/ 962025 w 962025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025" h="457200">
                <a:moveTo>
                  <a:pt x="0" y="0"/>
                </a:moveTo>
                <a:lnTo>
                  <a:pt x="752475" y="447675"/>
                </a:lnTo>
                <a:lnTo>
                  <a:pt x="962025" y="45720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owolny kształt 13"/>
          <p:cNvSpPr/>
          <p:nvPr/>
        </p:nvSpPr>
        <p:spPr>
          <a:xfrm>
            <a:off x="1914525" y="1690632"/>
            <a:ext cx="962025" cy="457200"/>
          </a:xfrm>
          <a:custGeom>
            <a:avLst/>
            <a:gdLst>
              <a:gd name="connsiteX0" fmla="*/ 0 w 962025"/>
              <a:gd name="connsiteY0" fmla="*/ 0 h 457200"/>
              <a:gd name="connsiteX1" fmla="*/ 752475 w 962025"/>
              <a:gd name="connsiteY1" fmla="*/ 447675 h 457200"/>
              <a:gd name="connsiteX2" fmla="*/ 962025 w 962025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025" h="457200">
                <a:moveTo>
                  <a:pt x="0" y="0"/>
                </a:moveTo>
                <a:lnTo>
                  <a:pt x="752475" y="447675"/>
                </a:lnTo>
                <a:lnTo>
                  <a:pt x="962025" y="45720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9016" name="Object 15"/>
          <p:cNvGraphicFramePr>
            <a:graphicFrameLocks noChangeAspect="1"/>
          </p:cNvGraphicFramePr>
          <p:nvPr/>
        </p:nvGraphicFramePr>
        <p:xfrm>
          <a:off x="379575" y="2622592"/>
          <a:ext cx="6408738" cy="1025525"/>
        </p:xfrm>
        <a:graphic>
          <a:graphicData uri="http://schemas.openxmlformats.org/presentationml/2006/ole">
            <p:oleObj spid="_x0000_s299016" name="Równanie" r:id="rId7" imgW="3809880" imgH="609480" progId="Equation.3">
              <p:embed/>
            </p:oleObj>
          </a:graphicData>
        </a:graphic>
      </p:graphicFrame>
      <p:graphicFrame>
        <p:nvGraphicFramePr>
          <p:cNvPr id="299017" name="Object 15"/>
          <p:cNvGraphicFramePr>
            <a:graphicFrameLocks noChangeAspect="1"/>
          </p:cNvGraphicFramePr>
          <p:nvPr/>
        </p:nvGraphicFramePr>
        <p:xfrm>
          <a:off x="404133" y="4058469"/>
          <a:ext cx="4481513" cy="1030288"/>
        </p:xfrm>
        <a:graphic>
          <a:graphicData uri="http://schemas.openxmlformats.org/presentationml/2006/ole">
            <p:oleObj spid="_x0000_s299017" name="Równanie" r:id="rId8" imgW="2539800" imgH="583920" progId="Equation.3">
              <p:embed/>
            </p:oleObj>
          </a:graphicData>
        </a:graphic>
      </p:graphicFrame>
      <p:sp>
        <p:nvSpPr>
          <p:cNvPr id="17" name="Strzałka w dół 16"/>
          <p:cNvSpPr/>
          <p:nvPr/>
        </p:nvSpPr>
        <p:spPr>
          <a:xfrm>
            <a:off x="867747" y="2327446"/>
            <a:ext cx="214604" cy="307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trzałka w dół 17"/>
          <p:cNvSpPr/>
          <p:nvPr/>
        </p:nvSpPr>
        <p:spPr>
          <a:xfrm>
            <a:off x="898848" y="3776801"/>
            <a:ext cx="214604" cy="307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9018" name="Object 10"/>
          <p:cNvGraphicFramePr>
            <a:graphicFrameLocks noChangeAspect="1"/>
          </p:cNvGraphicFramePr>
          <p:nvPr/>
        </p:nvGraphicFramePr>
        <p:xfrm>
          <a:off x="436033" y="5236563"/>
          <a:ext cx="4279900" cy="1030288"/>
        </p:xfrm>
        <a:graphic>
          <a:graphicData uri="http://schemas.openxmlformats.org/presentationml/2006/ole">
            <p:oleObj spid="_x0000_s299018" name="Równanie" r:id="rId9" imgW="2425680" imgH="583920" progId="Equation.3">
              <p:embed/>
            </p:oleObj>
          </a:graphicData>
        </a:graphic>
      </p:graphicFrame>
      <p:sp>
        <p:nvSpPr>
          <p:cNvPr id="20" name="Strzałka w dół 19"/>
          <p:cNvSpPr/>
          <p:nvPr/>
        </p:nvSpPr>
        <p:spPr>
          <a:xfrm>
            <a:off x="948611" y="4946238"/>
            <a:ext cx="214604" cy="307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zaokrąglony 17"/>
          <p:cNvSpPr/>
          <p:nvPr/>
        </p:nvSpPr>
        <p:spPr>
          <a:xfrm>
            <a:off x="7137918" y="2055778"/>
            <a:ext cx="1819470" cy="964631"/>
          </a:xfrm>
          <a:prstGeom prst="roundRect">
            <a:avLst>
              <a:gd name="adj" fmla="val 7365"/>
            </a:avLst>
          </a:prstGeom>
          <a:solidFill>
            <a:schemeClr val="bg1">
              <a:lumMod val="85000"/>
              <a:alpha val="5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2985796" y="2609862"/>
            <a:ext cx="429208" cy="503853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4220546" y="2469903"/>
            <a:ext cx="1051249" cy="849086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592489" y="2569905"/>
          <a:ext cx="4425755" cy="545580"/>
        </p:xfrm>
        <a:graphic>
          <a:graphicData uri="http://schemas.openxmlformats.org/presentationml/2006/ole">
            <p:oleObj spid="_x0000_s300036" name="Równanie" r:id="rId3" imgW="2679480" imgH="330120" progId="Equation.3">
              <p:embed/>
            </p:oleObj>
          </a:graphicData>
        </a:graphic>
      </p:graphicFrame>
      <p:sp>
        <p:nvSpPr>
          <p:cNvPr id="2" name="pole tekstowe 2"/>
          <p:cNvSpPr txBox="1">
            <a:spLocks noChangeArrowheads="1"/>
          </p:cNvSpPr>
          <p:nvPr/>
        </p:nvSpPr>
        <p:spPr bwMode="auto">
          <a:xfrm>
            <a:off x="377825" y="861507"/>
            <a:ext cx="8270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Przyjmując, że u(t) jest stałe pomiędzy chwilami </a:t>
            </a: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próbkowania</a:t>
            </a:r>
            <a:endParaRPr lang="pl-PL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258888" y="1350457"/>
          <a:ext cx="5691187" cy="633412"/>
        </p:xfrm>
        <a:graphic>
          <a:graphicData uri="http://schemas.openxmlformats.org/presentationml/2006/ole">
            <p:oleObj spid="_x0000_s300034" name="Równanie" r:id="rId4" imgW="3429000" imgH="380880" progId="Equation.3">
              <p:embed/>
            </p:oleObj>
          </a:graphicData>
        </a:graphic>
      </p:graphicFrame>
      <p:grpSp>
        <p:nvGrpSpPr>
          <p:cNvPr id="4" name="Grupa 7"/>
          <p:cNvGrpSpPr>
            <a:grpSpLocks/>
          </p:cNvGrpSpPr>
          <p:nvPr/>
        </p:nvGrpSpPr>
        <p:grpSpPr bwMode="auto">
          <a:xfrm>
            <a:off x="363538" y="2093879"/>
            <a:ext cx="4507026" cy="344659"/>
            <a:chOff x="364214" y="1845253"/>
            <a:chExt cx="4506602" cy="344159"/>
          </a:xfrm>
        </p:grpSpPr>
        <p:sp>
          <p:nvSpPr>
            <p:cNvPr id="5" name="pole tekstowe 4"/>
            <p:cNvSpPr txBox="1">
              <a:spLocks noChangeArrowheads="1"/>
            </p:cNvSpPr>
            <p:nvPr/>
          </p:nvSpPr>
          <p:spPr bwMode="auto">
            <a:xfrm>
              <a:off x="364214" y="1845253"/>
              <a:ext cx="3678976" cy="33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l-PL" sz="16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Zmieniając </a:t>
              </a:r>
              <a:r>
                <a:rPr lang="pl-PL" sz="1600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zmienną </a:t>
              </a:r>
              <a:r>
                <a:rPr lang="pl-PL" sz="16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całkowania</a:t>
              </a:r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3455145" y="1850227"/>
            <a:ext cx="1415671" cy="339185"/>
          </p:xfrm>
          <a:graphic>
            <a:graphicData uri="http://schemas.openxmlformats.org/presentationml/2006/ole">
              <p:oleObj spid="_x0000_s300035" name="Równanie" r:id="rId5" imgW="952200" imgH="228600" progId="Equation.3">
                <p:embed/>
              </p:oleObj>
            </a:graphicData>
          </a:graphic>
        </p:graphicFrame>
      </p:grpSp>
      <p:cxnSp>
        <p:nvCxnSpPr>
          <p:cNvPr id="10" name="Łącznik prosty ze strzałką 9"/>
          <p:cNvCxnSpPr/>
          <p:nvPr/>
        </p:nvCxnSpPr>
        <p:spPr>
          <a:xfrm flipH="1" flipV="1">
            <a:off x="3209732" y="3160279"/>
            <a:ext cx="606488" cy="5879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3974841" y="3365552"/>
            <a:ext cx="746450" cy="3919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2034073" y="3747774"/>
            <a:ext cx="56916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Stałe (wartość, dla danego systemu, różna dla różnych </a:t>
            </a:r>
            <a:r>
              <a:rPr lang="pl-PL" sz="16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1600" baseline="-25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8"/>
          <p:cNvSpPr txBox="1">
            <a:spLocks noChangeArrowheads="1"/>
          </p:cNvSpPr>
          <p:nvPr/>
        </p:nvSpPr>
        <p:spPr bwMode="auto">
          <a:xfrm>
            <a:off x="434197" y="5061900"/>
            <a:ext cx="2963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Definiujemy macierze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2528888" y="5466844"/>
          <a:ext cx="3338512" cy="520700"/>
        </p:xfrm>
        <a:graphic>
          <a:graphicData uri="http://schemas.openxmlformats.org/presentationml/2006/ole">
            <p:oleObj spid="_x0000_s300037" name="Równanie" r:id="rId6" imgW="2120760" imgH="330120" progId="Equation.3">
              <p:embed/>
            </p:oleObj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7220921" y="2093796"/>
          <a:ext cx="747407" cy="226818"/>
        </p:xfrm>
        <a:graphic>
          <a:graphicData uri="http://schemas.openxmlformats.org/presentationml/2006/ole">
            <p:oleObj spid="_x0000_s300038" name="Równanie" r:id="rId7" imgW="583920" imgH="177480" progId="Equation.3">
              <p:embed/>
            </p:oleObj>
          </a:graphicData>
        </a:graphic>
      </p:graphicFrame>
      <p:graphicFrame>
        <p:nvGraphicFramePr>
          <p:cNvPr id="300039" name="Object 4"/>
          <p:cNvGraphicFramePr>
            <a:graphicFrameLocks noChangeAspect="1"/>
          </p:cNvGraphicFramePr>
          <p:nvPr/>
        </p:nvGraphicFramePr>
        <p:xfrm>
          <a:off x="7219302" y="2392376"/>
          <a:ext cx="1284288" cy="292100"/>
        </p:xfrm>
        <a:graphic>
          <a:graphicData uri="http://schemas.openxmlformats.org/presentationml/2006/ole">
            <p:oleObj spid="_x0000_s300039" name="Równanie" r:id="rId8" imgW="1002960" imgH="228600" progId="Equation.3">
              <p:embed/>
            </p:oleObj>
          </a:graphicData>
        </a:graphic>
      </p:graphicFrame>
      <p:graphicFrame>
        <p:nvGraphicFramePr>
          <p:cNvPr id="300040" name="Object 4"/>
          <p:cNvGraphicFramePr>
            <a:graphicFrameLocks noChangeAspect="1"/>
          </p:cNvGraphicFramePr>
          <p:nvPr/>
        </p:nvGraphicFramePr>
        <p:xfrm>
          <a:off x="7208449" y="2733363"/>
          <a:ext cx="1689100" cy="292100"/>
        </p:xfrm>
        <a:graphic>
          <a:graphicData uri="http://schemas.openxmlformats.org/presentationml/2006/ole">
            <p:oleObj spid="_x0000_s300040" name="Równanie" r:id="rId9" imgW="1320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1"/>
          <p:cNvSpPr txBox="1">
            <a:spLocks noChangeArrowheads="1"/>
          </p:cNvSpPr>
          <p:nvPr/>
        </p:nvSpPr>
        <p:spPr bwMode="auto">
          <a:xfrm>
            <a:off x="819150" y="1104751"/>
            <a:ext cx="358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Możemy </a:t>
            </a: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napisać równanie stanu</a:t>
            </a: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2827338" y="1570504"/>
          <a:ext cx="3981450" cy="412750"/>
        </p:xfrm>
        <a:graphic>
          <a:graphicData uri="http://schemas.openxmlformats.org/presentationml/2006/ole">
            <p:oleObj spid="_x0000_s318465" name="Równanie" r:id="rId3" imgW="2209680" imgH="228600" progId="Equation.3">
              <p:embed/>
            </p:oleObj>
          </a:graphicData>
        </a:graphic>
      </p:graphicFrame>
      <p:sp>
        <p:nvSpPr>
          <p:cNvPr id="4" name="pole tekstowe 14"/>
          <p:cNvSpPr txBox="1">
            <a:spLocks noChangeArrowheads="1"/>
          </p:cNvSpPr>
          <p:nvPr/>
        </p:nvSpPr>
        <p:spPr bwMode="auto">
          <a:xfrm>
            <a:off x="806450" y="2073126"/>
            <a:ext cx="358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lub w postaci uproszczonej</a:t>
            </a: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3106738" y="2449979"/>
          <a:ext cx="3159125" cy="390525"/>
        </p:xfrm>
        <a:graphic>
          <a:graphicData uri="http://schemas.openxmlformats.org/presentationml/2006/ole">
            <p:oleObj spid="_x0000_s318466" name="Równanie" r:id="rId4" imgW="1752480" imgH="215640" progId="Equation.3">
              <p:embed/>
            </p:oleObj>
          </a:graphicData>
        </a:graphic>
      </p:graphicFrame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26410" y="3281926"/>
            <a:ext cx="85283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Równanie wyjścia, jako równanie algebraiczne „nie zmienia się” ; zatem </a:t>
            </a: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równanie wyjścia 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065463" y="3815229"/>
          <a:ext cx="2560637" cy="369887"/>
        </p:xfrm>
        <a:graphic>
          <a:graphicData uri="http://schemas.openxmlformats.org/presentationml/2006/ole">
            <p:oleObj spid="_x0000_s318467" name="Równanie" r:id="rId5" imgW="1498320" imgH="215640" progId="Equation.3">
              <p:embed/>
            </p:oleObj>
          </a:graphicData>
        </a:graphic>
      </p:graphicFrame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451466" y="4515316"/>
            <a:ext cx="1533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 czym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3080009" y="4877655"/>
          <a:ext cx="2606675" cy="366713"/>
        </p:xfrm>
        <a:graphic>
          <a:graphicData uri="http://schemas.openxmlformats.org/presentationml/2006/ole">
            <p:oleObj spid="_x0000_s318468" name="Równanie" r:id="rId6" imgW="15364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2097088" y="4897422"/>
            <a:ext cx="4105275" cy="1232774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3368351" y="3271822"/>
            <a:ext cx="3247053" cy="962025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1"/>
          <p:cNvSpPr txBox="1">
            <a:spLocks noChangeArrowheads="1"/>
          </p:cNvSpPr>
          <p:nvPr/>
        </p:nvSpPr>
        <p:spPr bwMode="auto">
          <a:xfrm>
            <a:off x="384175" y="835009"/>
            <a:ext cx="1984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Podsumowanie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821094" y="1620822"/>
            <a:ext cx="2528596" cy="962025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019175" y="1695434"/>
          <a:ext cx="2122488" cy="866775"/>
        </p:xfrm>
        <a:graphic>
          <a:graphicData uri="http://schemas.openxmlformats.org/presentationml/2006/ole">
            <p:oleObj spid="_x0000_s317441" name="Równanie" r:id="rId3" imgW="1244520" imgH="507960" progId="Equation.3">
              <p:embed/>
            </p:oleObj>
          </a:graphicData>
        </a:graphic>
      </p:graphicFrame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471488" y="1241409"/>
            <a:ext cx="4970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Mając model systemu ciągłego:</a:t>
            </a:r>
          </a:p>
        </p:txBody>
      </p:sp>
      <p:sp>
        <p:nvSpPr>
          <p:cNvPr id="9" name="pole tekstowe 5"/>
          <p:cNvSpPr txBox="1">
            <a:spLocks noChangeArrowheads="1"/>
          </p:cNvSpPr>
          <p:nvPr/>
        </p:nvSpPr>
        <p:spPr bwMode="auto">
          <a:xfrm>
            <a:off x="1250950" y="2814622"/>
            <a:ext cx="66427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Model systemu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równoważnego dyskretnego</a:t>
            </a: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516313" y="3322622"/>
          <a:ext cx="2954337" cy="390525"/>
        </p:xfrm>
        <a:graphic>
          <a:graphicData uri="http://schemas.openxmlformats.org/presentationml/2006/ole">
            <p:oleObj spid="_x0000_s317442" name="Równanie" r:id="rId4" imgW="1638000" imgH="215640" progId="Equation.3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478213" y="3840147"/>
          <a:ext cx="2603500" cy="369887"/>
        </p:xfrm>
        <a:graphic>
          <a:graphicData uri="http://schemas.openxmlformats.org/presentationml/2006/ole">
            <p:oleObj spid="_x0000_s317443" name="Równanie" r:id="rId5" imgW="1523880" imgH="215640" progId="Equation.3">
              <p:embed/>
            </p:oleObj>
          </a:graphicData>
        </a:graphic>
      </p:graphicFrame>
      <p:sp>
        <p:nvSpPr>
          <p:cNvPr id="12" name="pole tekstowe 9"/>
          <p:cNvSpPr txBox="1">
            <a:spLocks noChangeArrowheads="1"/>
          </p:cNvSpPr>
          <p:nvPr/>
        </p:nvSpPr>
        <p:spPr bwMode="auto">
          <a:xfrm>
            <a:off x="544513" y="4498959"/>
            <a:ext cx="1978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 czym:</a:t>
            </a: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197100" y="4899009"/>
          <a:ext cx="3822700" cy="595313"/>
        </p:xfrm>
        <a:graphic>
          <a:graphicData uri="http://schemas.openxmlformats.org/presentationml/2006/ole">
            <p:oleObj spid="_x0000_s317444" name="Równanie" r:id="rId6" imgW="2120760" imgH="330120" progId="Equation.3">
              <p:embed/>
            </p:oleObj>
          </a:graphicData>
        </a:graphic>
      </p:graphicFrame>
      <p:graphicFrame>
        <p:nvGraphicFramePr>
          <p:cNvPr id="317445" name="Object 6"/>
          <p:cNvGraphicFramePr>
            <a:graphicFrameLocks noChangeAspect="1"/>
          </p:cNvGraphicFramePr>
          <p:nvPr/>
        </p:nvGraphicFramePr>
        <p:xfrm>
          <a:off x="2229132" y="5558633"/>
          <a:ext cx="2606675" cy="366713"/>
        </p:xfrm>
        <a:graphic>
          <a:graphicData uri="http://schemas.openxmlformats.org/presentationml/2006/ole">
            <p:oleObj spid="_x0000_s317445" name="Równanie" r:id="rId7" imgW="15364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301625" y="714161"/>
            <a:ext cx="8510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algn="just"/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II. Modele przestrzeni stanu - </a:t>
            </a:r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aproksymacja pochodnych w równaniu różniczkowym ilorazami różnicowymi   </a:t>
            </a: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289346" y="3046070"/>
            <a:ext cx="3468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Aproksymacja </a:t>
            </a: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prawostronna</a:t>
            </a:r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01638" y="3490536"/>
          <a:ext cx="7340600" cy="682625"/>
        </p:xfrm>
        <a:graphic>
          <a:graphicData uri="http://schemas.openxmlformats.org/presentationml/2006/ole">
            <p:oleObj spid="_x0000_s333826" name="Równanie" r:id="rId3" imgW="4647960" imgH="43164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24011" y="1960574"/>
          <a:ext cx="2905125" cy="787400"/>
        </p:xfrm>
        <a:graphic>
          <a:graphicData uri="http://schemas.openxmlformats.org/presentationml/2006/ole">
            <p:oleObj spid="_x0000_s333828" name="Równanie" r:id="rId4" imgW="1968480" imgH="533160" progId="Equation.3">
              <p:embed/>
            </p:oleObj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0724" y="1552400"/>
            <a:ext cx="4309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Weźmy ponownie model stanu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395093" y="4280821"/>
            <a:ext cx="3468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 czym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3829" name="Object 2"/>
          <p:cNvGraphicFramePr>
            <a:graphicFrameLocks noChangeAspect="1"/>
          </p:cNvGraphicFramePr>
          <p:nvPr/>
        </p:nvGraphicFramePr>
        <p:xfrm>
          <a:off x="1657156" y="4433511"/>
          <a:ext cx="1122363" cy="1847850"/>
        </p:xfrm>
        <a:graphic>
          <a:graphicData uri="http://schemas.openxmlformats.org/presentationml/2006/ole">
            <p:oleObj spid="_x0000_s333829" name="Równanie" r:id="rId5" imgW="711000" imgH="1168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3138194" y="2188369"/>
            <a:ext cx="407437" cy="494522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1632857" y="2141714"/>
            <a:ext cx="877078" cy="503853"/>
          </a:xfrm>
          <a:prstGeom prst="ellips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42005" y="1256733"/>
          <a:ext cx="3992563" cy="1325563"/>
        </p:xfrm>
        <a:graphic>
          <a:graphicData uri="http://schemas.openxmlformats.org/presentationml/2006/ole">
            <p:oleObj spid="_x0000_s334850" name="Równanie" r:id="rId3" imgW="2705040" imgH="901440" progId="Equation.3">
              <p:embed/>
            </p:oleObj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7377" y="912707"/>
            <a:ext cx="4309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Stąd dla równania stanu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 flipH="1" flipV="1">
            <a:off x="2183363" y="2682891"/>
            <a:ext cx="279918" cy="62515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>
            <a:endCxn id="5" idx="3"/>
          </p:cNvCxnSpPr>
          <p:nvPr/>
        </p:nvCxnSpPr>
        <p:spPr>
          <a:xfrm flipV="1">
            <a:off x="2621902" y="2610470"/>
            <a:ext cx="575960" cy="7069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1278294" y="3344942"/>
            <a:ext cx="56916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Stałe (wartość, dla danego systemu, różna dla różnych </a:t>
            </a:r>
            <a:r>
              <a:rPr lang="pl-PL" sz="16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1600" baseline="-25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8"/>
          <p:cNvSpPr txBox="1">
            <a:spLocks noChangeArrowheads="1"/>
          </p:cNvSpPr>
          <p:nvPr/>
        </p:nvSpPr>
        <p:spPr bwMode="auto">
          <a:xfrm>
            <a:off x="331561" y="4724383"/>
            <a:ext cx="2963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Definiujemy macierze</a:t>
            </a: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2528240" y="5246024"/>
          <a:ext cx="3097212" cy="360363"/>
        </p:xfrm>
        <a:graphic>
          <a:graphicData uri="http://schemas.openxmlformats.org/presentationml/2006/ole">
            <p:oleObj spid="_x0000_s334851" name="Równanie" r:id="rId4" imgW="1968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1"/>
          <p:cNvSpPr txBox="1">
            <a:spLocks noChangeArrowheads="1"/>
          </p:cNvSpPr>
          <p:nvPr/>
        </p:nvSpPr>
        <p:spPr bwMode="auto">
          <a:xfrm>
            <a:off x="819150" y="990455"/>
            <a:ext cx="358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Możemy </a:t>
            </a: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napisać równanie stanu</a:t>
            </a: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2827338" y="1456208"/>
          <a:ext cx="3981450" cy="412750"/>
        </p:xfrm>
        <a:graphic>
          <a:graphicData uri="http://schemas.openxmlformats.org/presentationml/2006/ole">
            <p:oleObj spid="_x0000_s335874" name="Równanie" r:id="rId3" imgW="2209680" imgH="228600" progId="Equation.3">
              <p:embed/>
            </p:oleObj>
          </a:graphicData>
        </a:graphic>
      </p:graphicFrame>
      <p:sp>
        <p:nvSpPr>
          <p:cNvPr id="4" name="pole tekstowe 14"/>
          <p:cNvSpPr txBox="1">
            <a:spLocks noChangeArrowheads="1"/>
          </p:cNvSpPr>
          <p:nvPr/>
        </p:nvSpPr>
        <p:spPr bwMode="auto">
          <a:xfrm>
            <a:off x="806450" y="1958830"/>
            <a:ext cx="358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lub w postaci uproszczonej</a:t>
            </a: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3106738" y="2335683"/>
          <a:ext cx="3159125" cy="390525"/>
        </p:xfrm>
        <a:graphic>
          <a:graphicData uri="http://schemas.openxmlformats.org/presentationml/2006/ole">
            <p:oleObj spid="_x0000_s335875" name="Równanie" r:id="rId4" imgW="1752480" imgH="215640" progId="Equation.3">
              <p:embed/>
            </p:oleObj>
          </a:graphicData>
        </a:graphic>
      </p:graphicFrame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26410" y="3167630"/>
            <a:ext cx="85283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Równanie wyjścia, jako równanie algebraiczne „nie zmienia się” ; zatem </a:t>
            </a: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równanie wyjścia 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065463" y="3700933"/>
          <a:ext cx="2560637" cy="369887"/>
        </p:xfrm>
        <a:graphic>
          <a:graphicData uri="http://schemas.openxmlformats.org/presentationml/2006/ole">
            <p:oleObj spid="_x0000_s335876" name="Równanie" r:id="rId5" imgW="1498320" imgH="215640" progId="Equation.3">
              <p:embed/>
            </p:oleObj>
          </a:graphicData>
        </a:graphic>
      </p:graphicFrame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451466" y="4401020"/>
            <a:ext cx="1533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 czym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3080009" y="4763359"/>
          <a:ext cx="2606675" cy="366713"/>
        </p:xfrm>
        <a:graphic>
          <a:graphicData uri="http://schemas.openxmlformats.org/presentationml/2006/ole">
            <p:oleObj spid="_x0000_s335877" name="Równanie" r:id="rId6" imgW="15364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2097088" y="4879838"/>
            <a:ext cx="4105275" cy="1232774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3368351" y="3254238"/>
            <a:ext cx="3247053" cy="962025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1"/>
          <p:cNvSpPr txBox="1">
            <a:spLocks noChangeArrowheads="1"/>
          </p:cNvSpPr>
          <p:nvPr/>
        </p:nvSpPr>
        <p:spPr bwMode="auto">
          <a:xfrm>
            <a:off x="384175" y="817425"/>
            <a:ext cx="1984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Podsumowanie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821094" y="1603238"/>
            <a:ext cx="2528596" cy="962025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019175" y="1677850"/>
          <a:ext cx="2122488" cy="866775"/>
        </p:xfrm>
        <a:graphic>
          <a:graphicData uri="http://schemas.openxmlformats.org/presentationml/2006/ole">
            <p:oleObj spid="_x0000_s336898" name="Równanie" r:id="rId3" imgW="1244520" imgH="507960" progId="Equation.3">
              <p:embed/>
            </p:oleObj>
          </a:graphicData>
        </a:graphic>
      </p:graphicFrame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471488" y="1223825"/>
            <a:ext cx="4970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Mając model systemu ciągłego:</a:t>
            </a:r>
          </a:p>
        </p:txBody>
      </p:sp>
      <p:sp>
        <p:nvSpPr>
          <p:cNvPr id="8" name="pole tekstowe 5"/>
          <p:cNvSpPr txBox="1">
            <a:spLocks noChangeArrowheads="1"/>
          </p:cNvSpPr>
          <p:nvPr/>
        </p:nvSpPr>
        <p:spPr bwMode="auto">
          <a:xfrm>
            <a:off x="1250950" y="2797038"/>
            <a:ext cx="66427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Model systemu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równoważnego dyskretnego</a:t>
            </a: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516313" y="3305038"/>
          <a:ext cx="2954337" cy="390525"/>
        </p:xfrm>
        <a:graphic>
          <a:graphicData uri="http://schemas.openxmlformats.org/presentationml/2006/ole">
            <p:oleObj spid="_x0000_s336899" name="Równanie" r:id="rId4" imgW="1638000" imgH="215640" progId="Equation.3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3478213" y="3822563"/>
          <a:ext cx="2603500" cy="369887"/>
        </p:xfrm>
        <a:graphic>
          <a:graphicData uri="http://schemas.openxmlformats.org/presentationml/2006/ole">
            <p:oleObj spid="_x0000_s336900" name="Równanie" r:id="rId5" imgW="1523880" imgH="215640" progId="Equation.3">
              <p:embed/>
            </p:oleObj>
          </a:graphicData>
        </a:graphic>
      </p:graphicFrame>
      <p:sp>
        <p:nvSpPr>
          <p:cNvPr id="11" name="pole tekstowe 9"/>
          <p:cNvSpPr txBox="1">
            <a:spLocks noChangeArrowheads="1"/>
          </p:cNvSpPr>
          <p:nvPr/>
        </p:nvSpPr>
        <p:spPr bwMode="auto">
          <a:xfrm>
            <a:off x="544513" y="4481375"/>
            <a:ext cx="1978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 czym: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2229132" y="5541049"/>
          <a:ext cx="2606675" cy="366713"/>
        </p:xfrm>
        <a:graphic>
          <a:graphicData uri="http://schemas.openxmlformats.org/presentationml/2006/ole">
            <p:oleObj spid="_x0000_s336902" name="Równanie" r:id="rId6" imgW="1536480" imgH="215640" progId="Equation.3">
              <p:embed/>
            </p:oleObj>
          </a:graphicData>
        </a:graphic>
      </p:graphicFrame>
      <p:graphicFrame>
        <p:nvGraphicFramePr>
          <p:cNvPr id="336903" name="Object 7"/>
          <p:cNvGraphicFramePr>
            <a:graphicFrameLocks noChangeAspect="1"/>
          </p:cNvGraphicFramePr>
          <p:nvPr/>
        </p:nvGraphicFramePr>
        <p:xfrm>
          <a:off x="2183655" y="4999029"/>
          <a:ext cx="3452035" cy="401647"/>
        </p:xfrm>
        <a:graphic>
          <a:graphicData uri="http://schemas.openxmlformats.org/presentationml/2006/ole">
            <p:oleObj spid="_x0000_s336903" name="Równanie" r:id="rId7" imgW="1968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59837" y="586144"/>
            <a:ext cx="79776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Modele dyskretne – dyskretna aproksymacja modeli ciągłych</a:t>
            </a:r>
          </a:p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lub</a:t>
            </a:r>
          </a:p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Odpowiedniki dyskretne modeli ciągłych</a:t>
            </a:r>
            <a:endParaRPr lang="pl-PL" sz="20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3322" y="1884020"/>
            <a:ext cx="8542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Jakie warunki musi spełnić dany model dyskretny, aby można go było nazwać odpowiednikiem modelu ciągłego?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6309" y="2535415"/>
            <a:ext cx="854214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Weźmy system ciągły dany modelem w czasie ciągłym M</a:t>
            </a:r>
            <a:r>
              <a:rPr lang="pl-PL" sz="1600" b="1" baseline="-250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l-PL" sz="1600" dirty="0" smtClean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buFont typeface="Symbol"/>
              <a:buChar char="·"/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 na jego wejście podajemy wymuszenie – o wartościach u(t)</a:t>
            </a:r>
          </a:p>
          <a:p>
            <a:pPr algn="just">
              <a:spcBef>
                <a:spcPct val="50000"/>
              </a:spcBef>
              <a:buFont typeface="Symbol"/>
              <a:buChar char="·"/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 na wyjściu rejestrujemy odpowiedź – o wartościach y(t)</a:t>
            </a:r>
          </a:p>
          <a:p>
            <a:pPr algn="just">
              <a:spcBef>
                <a:spcPct val="50000"/>
              </a:spcBef>
              <a:buFont typeface="Symbol"/>
              <a:buChar char="·"/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 próbkując u(t) otrzymamy sekwencję wartości {u(</a:t>
            </a:r>
            <a:r>
              <a:rPr lang="pl-PL" sz="16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kT</a:t>
            </a:r>
            <a:r>
              <a:rPr lang="pl-PL" sz="1600" baseline="-250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)}, k= 1,2,3 …..</a:t>
            </a:r>
          </a:p>
          <a:p>
            <a:pPr algn="just">
              <a:spcBef>
                <a:spcPct val="50000"/>
              </a:spcBef>
              <a:buFont typeface="Symbol"/>
              <a:buChar char="·"/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 próbkując y(t) otrzymamy sekwencję wartości {y(</a:t>
            </a:r>
            <a:r>
              <a:rPr lang="pl-PL" sz="16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kT</a:t>
            </a:r>
            <a:r>
              <a:rPr lang="pl-PL" sz="1600" baseline="-250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)}, k= 1,2,3 …..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006" y="4564465"/>
            <a:ext cx="85421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Weźmy system dyskretny dany modelem w czasie dyskretnym M</a:t>
            </a:r>
            <a:r>
              <a:rPr lang="pl-PL" sz="1600" b="1" baseline="-250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d</a:t>
            </a:r>
            <a:endParaRPr lang="pl-PL" sz="1600" dirty="0" smtClean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buFont typeface="Symbol"/>
              <a:buChar char="·"/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 na jego wejście podajemy wymuszenie - sekwencję wartości {u(</a:t>
            </a:r>
            <a:r>
              <a:rPr lang="pl-PL" sz="16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kT</a:t>
            </a:r>
            <a:r>
              <a:rPr lang="pl-PL" sz="1600" baseline="-250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)}, k= 1,2,3 …..</a:t>
            </a:r>
          </a:p>
          <a:p>
            <a:pPr algn="just">
              <a:spcBef>
                <a:spcPct val="50000"/>
              </a:spcBef>
              <a:buFont typeface="Symbol"/>
              <a:buChar char="·"/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 na wyjściu rejestrujemy odpowiedź - sekwencję wartości {</a:t>
            </a:r>
            <a:r>
              <a:rPr lang="pl-PL" sz="16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y</a:t>
            </a:r>
            <a:r>
              <a:rPr lang="pl-PL" sz="1600" baseline="-250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pl-PL" sz="16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kT</a:t>
            </a:r>
            <a:r>
              <a:rPr lang="pl-PL" sz="1600" baseline="-250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)}, k= 1,2,3 …..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0900" y="5645936"/>
            <a:ext cx="85421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Model M</a:t>
            </a:r>
            <a:r>
              <a:rPr lang="pl-PL" sz="1600" b="1" baseline="-250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nazwiemy odpowiednikiem modelu M</a:t>
            </a:r>
            <a:r>
              <a:rPr lang="pl-PL" sz="1600" b="1" baseline="-250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jeżeli</a:t>
            </a:r>
          </a:p>
          <a:p>
            <a:pPr algn="ctr">
              <a:spcBef>
                <a:spcPct val="50000"/>
              </a:spcBef>
            </a:pPr>
            <a:r>
              <a:rPr lang="pl-PL" sz="16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y</a:t>
            </a:r>
            <a:r>
              <a:rPr lang="pl-PL" sz="1600" b="1" baseline="-250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pl-PL" sz="16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kT</a:t>
            </a:r>
            <a:r>
              <a:rPr lang="pl-PL" sz="1600" b="1" baseline="-250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) = y(</a:t>
            </a:r>
            <a:r>
              <a:rPr lang="pl-PL" sz="16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kT</a:t>
            </a:r>
            <a:r>
              <a:rPr lang="pl-PL" sz="1600" b="1" baseline="-250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3401" y="1196977"/>
            <a:ext cx="85421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Weźmy model wejście wyjście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7922" name="Object 2"/>
          <p:cNvGraphicFramePr>
            <a:graphicFrameLocks noChangeAspect="1"/>
          </p:cNvGraphicFramePr>
          <p:nvPr/>
        </p:nvGraphicFramePr>
        <p:xfrm>
          <a:off x="1660493" y="1738275"/>
          <a:ext cx="5478818" cy="855662"/>
        </p:xfrm>
        <a:graphic>
          <a:graphicData uri="http://schemas.openxmlformats.org/presentationml/2006/ole">
            <p:oleObj spid="_x0000_s337922" name="Równanie" r:id="rId3" imgW="281916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82964" y="682224"/>
            <a:ext cx="8510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7063" indent="-627063" algn="just"/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III. Modele wejście - wyjście </a:t>
            </a:r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– aproksymacja pochodnych w równaniu różniczkowym ilorazami różnicowymi   </a:t>
            </a: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233363" y="2090402"/>
            <a:ext cx="3468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Aproksymacja lewostronna: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58775" y="2643836"/>
          <a:ext cx="6667500" cy="661987"/>
        </p:xfrm>
        <a:graphic>
          <a:graphicData uri="http://schemas.openxmlformats.org/presentationml/2006/ole">
            <p:oleObj spid="_x0000_s338946" name="Równanie" r:id="rId3" imgW="3962160" imgH="39348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06583" y="3719286"/>
          <a:ext cx="7627937" cy="2584450"/>
        </p:xfrm>
        <a:graphic>
          <a:graphicData uri="http://schemas.openxmlformats.org/presentationml/2006/ole">
            <p:oleObj spid="_x0000_s338947" name="Równanie" r:id="rId4" imgW="4533840" imgH="1536480" progId="Equation.3">
              <p:embed/>
            </p:oleObj>
          </a:graphicData>
        </a:graphic>
      </p:graphicFrame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283127" y="1570998"/>
            <a:ext cx="74799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Stosowane podejścia do aproksymacji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970" name="Object 2"/>
          <p:cNvGraphicFramePr>
            <a:graphicFrameLocks noChangeAspect="1"/>
          </p:cNvGraphicFramePr>
          <p:nvPr/>
        </p:nvGraphicFramePr>
        <p:xfrm>
          <a:off x="522288" y="813772"/>
          <a:ext cx="7542212" cy="4037013"/>
        </p:xfrm>
        <a:graphic>
          <a:graphicData uri="http://schemas.openxmlformats.org/presentationml/2006/ole">
            <p:oleObj spid="_x0000_s339970" name="Równanie" r:id="rId3" imgW="4483080" imgH="2400120" progId="Equation.3">
              <p:embed/>
            </p:oleObj>
          </a:graphicData>
        </a:graphic>
      </p:graphicFrame>
      <p:graphicFrame>
        <p:nvGraphicFramePr>
          <p:cNvPr id="339971" name="Object 3"/>
          <p:cNvGraphicFramePr>
            <a:graphicFrameLocks noChangeAspect="1"/>
          </p:cNvGraphicFramePr>
          <p:nvPr/>
        </p:nvGraphicFramePr>
        <p:xfrm>
          <a:off x="371475" y="5538172"/>
          <a:ext cx="982663" cy="704850"/>
        </p:xfrm>
        <a:graphic>
          <a:graphicData uri="http://schemas.openxmlformats.org/presentationml/2006/ole">
            <p:oleObj spid="_x0000_s339971" name="Równanie" r:id="rId4" imgW="5839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66700" y="944425"/>
            <a:ext cx="3468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Aproksymacja prawostronna:</a:t>
            </a: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9888" y="1492113"/>
          <a:ext cx="6667500" cy="661987"/>
        </p:xfrm>
        <a:graphic>
          <a:graphicData uri="http://schemas.openxmlformats.org/presentationml/2006/ole">
            <p:oleObj spid="_x0000_s340994" name="Równanie" r:id="rId3" imgW="3962160" imgH="39348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5763" y="2414450"/>
          <a:ext cx="982662" cy="704850"/>
        </p:xfrm>
        <a:graphic>
          <a:graphicData uri="http://schemas.openxmlformats.org/presentationml/2006/ole">
            <p:oleObj spid="_x0000_s340995" name="Równanie" r:id="rId4" imgW="583920" imgH="419040" progId="Equation.3">
              <p:embed/>
            </p:oleObj>
          </a:graphicData>
        </a:graphic>
      </p:graphicFrame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231775" y="3697150"/>
            <a:ext cx="3468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Aproksymacja symetryczna:</a:t>
            </a: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30200" y="4297225"/>
          <a:ext cx="7993063" cy="661988"/>
        </p:xfrm>
        <a:graphic>
          <a:graphicData uri="http://schemas.openxmlformats.org/presentationml/2006/ole">
            <p:oleObj spid="_x0000_s340996" name="Równanie" r:id="rId5" imgW="4749480" imgH="393480" progId="Equation.3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15913" y="5219563"/>
          <a:ext cx="982662" cy="704850"/>
        </p:xfrm>
        <a:graphic>
          <a:graphicData uri="http://schemas.openxmlformats.org/presentationml/2006/ole">
            <p:oleObj spid="_x0000_s340997" name="Równanie" r:id="rId6" imgW="5839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zaokrąglony 36"/>
          <p:cNvSpPr/>
          <p:nvPr/>
        </p:nvSpPr>
        <p:spPr>
          <a:xfrm>
            <a:off x="249627" y="3656467"/>
            <a:ext cx="8689100" cy="2856300"/>
          </a:xfrm>
          <a:prstGeom prst="roundRect">
            <a:avLst>
              <a:gd name="adj" fmla="val 5887"/>
            </a:avLst>
          </a:prstGeom>
          <a:solidFill>
            <a:schemeClr val="bg1">
              <a:lumMod val="9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3366"/>
              </a:solidFill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8771" y="615974"/>
            <a:ext cx="172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Przykład 6 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3362" y="945359"/>
            <a:ext cx="8504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Dyskretyzacja modelu z przykładu 2 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a 66"/>
          <p:cNvGrpSpPr>
            <a:grpSpLocks/>
          </p:cNvGrpSpPr>
          <p:nvPr/>
        </p:nvGrpSpPr>
        <p:grpSpPr bwMode="auto">
          <a:xfrm>
            <a:off x="445505" y="1293644"/>
            <a:ext cx="8086725" cy="2321848"/>
            <a:chOff x="416804" y="846463"/>
            <a:chExt cx="8088217" cy="2321546"/>
          </a:xfrm>
        </p:grpSpPr>
        <p:sp>
          <p:nvSpPr>
            <p:cNvPr id="5" name="Dowolny kształt 4"/>
            <p:cNvSpPr/>
            <p:nvPr/>
          </p:nvSpPr>
          <p:spPr>
            <a:xfrm>
              <a:off x="429506" y="848049"/>
              <a:ext cx="8075515" cy="2303163"/>
            </a:xfrm>
            <a:custGeom>
              <a:avLst/>
              <a:gdLst>
                <a:gd name="connsiteX0" fmla="*/ 0 w 8075364"/>
                <a:gd name="connsiteY0" fmla="*/ 0 h 2302525"/>
                <a:gd name="connsiteX1" fmla="*/ 33050 w 8075364"/>
                <a:gd name="connsiteY1" fmla="*/ 2302525 h 2302525"/>
                <a:gd name="connsiteX2" fmla="*/ 8075364 w 8075364"/>
                <a:gd name="connsiteY2" fmla="*/ 2302525 h 2302525"/>
                <a:gd name="connsiteX0" fmla="*/ 1 w 8075365"/>
                <a:gd name="connsiteY0" fmla="*/ 0 h 2302525"/>
                <a:gd name="connsiteX1" fmla="*/ 0 w 8075365"/>
                <a:gd name="connsiteY1" fmla="*/ 2302525 h 2302525"/>
                <a:gd name="connsiteX2" fmla="*/ 8075365 w 8075365"/>
                <a:gd name="connsiteY2" fmla="*/ 2302525 h 230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75365" h="2302525">
                  <a:moveTo>
                    <a:pt x="1" y="0"/>
                  </a:moveTo>
                  <a:cubicBezTo>
                    <a:pt x="1" y="767508"/>
                    <a:pt x="0" y="1535017"/>
                    <a:pt x="0" y="2302525"/>
                  </a:cubicBezTo>
                  <a:lnTo>
                    <a:pt x="8075365" y="2302525"/>
                  </a:ln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Dowolny kształt 5"/>
            <p:cNvSpPr/>
            <p:nvPr/>
          </p:nvSpPr>
          <p:spPr>
            <a:xfrm>
              <a:off x="3338343" y="2170265"/>
              <a:ext cx="1222601" cy="209523"/>
            </a:xfrm>
            <a:custGeom>
              <a:avLst/>
              <a:gdLst>
                <a:gd name="connsiteX0" fmla="*/ 0 w 1145754"/>
                <a:gd name="connsiteY0" fmla="*/ 77118 h 209321"/>
                <a:gd name="connsiteX1" fmla="*/ 429658 w 1145754"/>
                <a:gd name="connsiteY1" fmla="*/ 88135 h 209321"/>
                <a:gd name="connsiteX2" fmla="*/ 484742 w 1145754"/>
                <a:gd name="connsiteY2" fmla="*/ 209321 h 209321"/>
                <a:gd name="connsiteX3" fmla="*/ 550843 w 1145754"/>
                <a:gd name="connsiteY3" fmla="*/ 0 h 209321"/>
                <a:gd name="connsiteX4" fmla="*/ 627961 w 1145754"/>
                <a:gd name="connsiteY4" fmla="*/ 209321 h 209321"/>
                <a:gd name="connsiteX5" fmla="*/ 694062 w 1145754"/>
                <a:gd name="connsiteY5" fmla="*/ 0 h 209321"/>
                <a:gd name="connsiteX6" fmla="*/ 771180 w 1145754"/>
                <a:gd name="connsiteY6" fmla="*/ 187287 h 209321"/>
                <a:gd name="connsiteX7" fmla="*/ 815248 w 1145754"/>
                <a:gd name="connsiteY7" fmla="*/ 66101 h 209321"/>
                <a:gd name="connsiteX8" fmla="*/ 1145754 w 1145754"/>
                <a:gd name="connsiteY8" fmla="*/ 66101 h 209321"/>
                <a:gd name="connsiteX0" fmla="*/ 1 w 1145755"/>
                <a:gd name="connsiteY0" fmla="*/ 77118 h 209321"/>
                <a:gd name="connsiteX1" fmla="*/ 0 w 1145755"/>
                <a:gd name="connsiteY1" fmla="*/ 99153 h 209321"/>
                <a:gd name="connsiteX2" fmla="*/ 429659 w 1145755"/>
                <a:gd name="connsiteY2" fmla="*/ 88135 h 209321"/>
                <a:gd name="connsiteX3" fmla="*/ 484743 w 1145755"/>
                <a:gd name="connsiteY3" fmla="*/ 209321 h 209321"/>
                <a:gd name="connsiteX4" fmla="*/ 550844 w 1145755"/>
                <a:gd name="connsiteY4" fmla="*/ 0 h 209321"/>
                <a:gd name="connsiteX5" fmla="*/ 627962 w 1145755"/>
                <a:gd name="connsiteY5" fmla="*/ 209321 h 209321"/>
                <a:gd name="connsiteX6" fmla="*/ 694063 w 1145755"/>
                <a:gd name="connsiteY6" fmla="*/ 0 h 209321"/>
                <a:gd name="connsiteX7" fmla="*/ 771181 w 1145755"/>
                <a:gd name="connsiteY7" fmla="*/ 187287 h 209321"/>
                <a:gd name="connsiteX8" fmla="*/ 815249 w 1145755"/>
                <a:gd name="connsiteY8" fmla="*/ 66101 h 209321"/>
                <a:gd name="connsiteX9" fmla="*/ 1145755 w 1145755"/>
                <a:gd name="connsiteY9" fmla="*/ 66101 h 209321"/>
                <a:gd name="connsiteX0" fmla="*/ 1 w 1145755"/>
                <a:gd name="connsiteY0" fmla="*/ 77118 h 209321"/>
                <a:gd name="connsiteX1" fmla="*/ 0 w 1145755"/>
                <a:gd name="connsiteY1" fmla="*/ 99153 h 209321"/>
                <a:gd name="connsiteX2" fmla="*/ 429659 w 1145755"/>
                <a:gd name="connsiteY2" fmla="*/ 88135 h 209321"/>
                <a:gd name="connsiteX3" fmla="*/ 484743 w 1145755"/>
                <a:gd name="connsiteY3" fmla="*/ 209321 h 209321"/>
                <a:gd name="connsiteX4" fmla="*/ 550844 w 1145755"/>
                <a:gd name="connsiteY4" fmla="*/ 0 h 209321"/>
                <a:gd name="connsiteX5" fmla="*/ 627962 w 1145755"/>
                <a:gd name="connsiteY5" fmla="*/ 209321 h 209321"/>
                <a:gd name="connsiteX6" fmla="*/ 694063 w 1145755"/>
                <a:gd name="connsiteY6" fmla="*/ 0 h 209321"/>
                <a:gd name="connsiteX7" fmla="*/ 771181 w 1145755"/>
                <a:gd name="connsiteY7" fmla="*/ 187287 h 209321"/>
                <a:gd name="connsiteX8" fmla="*/ 815249 w 1145755"/>
                <a:gd name="connsiteY8" fmla="*/ 66101 h 209321"/>
                <a:gd name="connsiteX9" fmla="*/ 1145755 w 1145755"/>
                <a:gd name="connsiteY9" fmla="*/ 66101 h 209321"/>
                <a:gd name="connsiteX0" fmla="*/ 1 w 1145755"/>
                <a:gd name="connsiteY0" fmla="*/ 77118 h 209321"/>
                <a:gd name="connsiteX1" fmla="*/ 0 w 1145755"/>
                <a:gd name="connsiteY1" fmla="*/ 88136 h 209321"/>
                <a:gd name="connsiteX2" fmla="*/ 429659 w 1145755"/>
                <a:gd name="connsiteY2" fmla="*/ 88135 h 209321"/>
                <a:gd name="connsiteX3" fmla="*/ 484743 w 1145755"/>
                <a:gd name="connsiteY3" fmla="*/ 209321 h 209321"/>
                <a:gd name="connsiteX4" fmla="*/ 550844 w 1145755"/>
                <a:gd name="connsiteY4" fmla="*/ 0 h 209321"/>
                <a:gd name="connsiteX5" fmla="*/ 627962 w 1145755"/>
                <a:gd name="connsiteY5" fmla="*/ 209321 h 209321"/>
                <a:gd name="connsiteX6" fmla="*/ 694063 w 1145755"/>
                <a:gd name="connsiteY6" fmla="*/ 0 h 209321"/>
                <a:gd name="connsiteX7" fmla="*/ 771181 w 1145755"/>
                <a:gd name="connsiteY7" fmla="*/ 187287 h 209321"/>
                <a:gd name="connsiteX8" fmla="*/ 815249 w 1145755"/>
                <a:gd name="connsiteY8" fmla="*/ 66101 h 209321"/>
                <a:gd name="connsiteX9" fmla="*/ 1145755 w 1145755"/>
                <a:gd name="connsiteY9" fmla="*/ 66101 h 209321"/>
                <a:gd name="connsiteX0" fmla="*/ 1 w 1222873"/>
                <a:gd name="connsiteY0" fmla="*/ 77118 h 209321"/>
                <a:gd name="connsiteX1" fmla="*/ 0 w 1222873"/>
                <a:gd name="connsiteY1" fmla="*/ 88136 h 209321"/>
                <a:gd name="connsiteX2" fmla="*/ 429659 w 1222873"/>
                <a:gd name="connsiteY2" fmla="*/ 88135 h 209321"/>
                <a:gd name="connsiteX3" fmla="*/ 484743 w 1222873"/>
                <a:gd name="connsiteY3" fmla="*/ 209321 h 209321"/>
                <a:gd name="connsiteX4" fmla="*/ 550844 w 1222873"/>
                <a:gd name="connsiteY4" fmla="*/ 0 h 209321"/>
                <a:gd name="connsiteX5" fmla="*/ 627962 w 1222873"/>
                <a:gd name="connsiteY5" fmla="*/ 209321 h 209321"/>
                <a:gd name="connsiteX6" fmla="*/ 694063 w 1222873"/>
                <a:gd name="connsiteY6" fmla="*/ 0 h 209321"/>
                <a:gd name="connsiteX7" fmla="*/ 771181 w 1222873"/>
                <a:gd name="connsiteY7" fmla="*/ 187287 h 209321"/>
                <a:gd name="connsiteX8" fmla="*/ 815249 w 1222873"/>
                <a:gd name="connsiteY8" fmla="*/ 66101 h 209321"/>
                <a:gd name="connsiteX9" fmla="*/ 1222873 w 1222873"/>
                <a:gd name="connsiteY9" fmla="*/ 66101 h 20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873" h="209321">
                  <a:moveTo>
                    <a:pt x="1" y="77118"/>
                  </a:moveTo>
                  <a:cubicBezTo>
                    <a:pt x="1" y="80791"/>
                    <a:pt x="0" y="84463"/>
                    <a:pt x="0" y="88136"/>
                  </a:cubicBezTo>
                  <a:lnTo>
                    <a:pt x="429659" y="88135"/>
                  </a:lnTo>
                  <a:lnTo>
                    <a:pt x="484743" y="209321"/>
                  </a:lnTo>
                  <a:lnTo>
                    <a:pt x="550844" y="0"/>
                  </a:lnTo>
                  <a:lnTo>
                    <a:pt x="627962" y="209321"/>
                  </a:lnTo>
                  <a:lnTo>
                    <a:pt x="694063" y="0"/>
                  </a:lnTo>
                  <a:lnTo>
                    <a:pt x="771181" y="187287"/>
                  </a:lnTo>
                  <a:lnTo>
                    <a:pt x="815249" y="66101"/>
                  </a:lnTo>
                  <a:lnTo>
                    <a:pt x="1222873" y="66101"/>
                  </a:ln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Łącznik prosty 6"/>
            <p:cNvCxnSpPr/>
            <p:nvPr/>
          </p:nvCxnSpPr>
          <p:spPr>
            <a:xfrm>
              <a:off x="1741023" y="3106768"/>
              <a:ext cx="150840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a 40"/>
            <p:cNvGrpSpPr>
              <a:grpSpLocks/>
            </p:cNvGrpSpPr>
            <p:nvPr/>
          </p:nvGrpSpPr>
          <p:grpSpPr bwMode="auto">
            <a:xfrm>
              <a:off x="3338343" y="2589310"/>
              <a:ext cx="1200372" cy="263491"/>
              <a:chOff x="2126488" y="1443556"/>
              <a:chExt cx="1200372" cy="263491"/>
            </a:xfrm>
          </p:grpSpPr>
          <p:sp>
            <p:nvSpPr>
              <p:cNvPr id="28" name="Dowolny kształt 27"/>
              <p:cNvSpPr/>
              <p:nvPr/>
            </p:nvSpPr>
            <p:spPr>
              <a:xfrm>
                <a:off x="2731437" y="1443556"/>
                <a:ext cx="309620" cy="263491"/>
              </a:xfrm>
              <a:custGeom>
                <a:avLst/>
                <a:gdLst>
                  <a:gd name="connsiteX0" fmla="*/ 308472 w 308472"/>
                  <a:gd name="connsiteY0" fmla="*/ 0 h 264404"/>
                  <a:gd name="connsiteX1" fmla="*/ 0 w 308472"/>
                  <a:gd name="connsiteY1" fmla="*/ 0 h 264404"/>
                  <a:gd name="connsiteX2" fmla="*/ 0 w 308472"/>
                  <a:gd name="connsiteY2" fmla="*/ 264404 h 264404"/>
                  <a:gd name="connsiteX3" fmla="*/ 297456 w 308472"/>
                  <a:gd name="connsiteY3" fmla="*/ 264404 h 26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472" h="264404">
                    <a:moveTo>
                      <a:pt x="308472" y="0"/>
                    </a:moveTo>
                    <a:lnTo>
                      <a:pt x="0" y="0"/>
                    </a:lnTo>
                    <a:lnTo>
                      <a:pt x="0" y="264404"/>
                    </a:lnTo>
                    <a:lnTo>
                      <a:pt x="297456" y="264404"/>
                    </a:lnTo>
                  </a:path>
                </a:pathLst>
              </a:cu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6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9" name="Łącznik prosty 28"/>
              <p:cNvCxnSpPr/>
              <p:nvPr/>
            </p:nvCxnSpPr>
            <p:spPr>
              <a:xfrm>
                <a:off x="2126488" y="1575301"/>
                <a:ext cx="595422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a 34"/>
              <p:cNvGrpSpPr>
                <a:grpSpLocks/>
              </p:cNvGrpSpPr>
              <p:nvPr/>
            </p:nvGrpSpPr>
            <p:grpSpPr bwMode="auto">
              <a:xfrm>
                <a:off x="2898156" y="1476889"/>
                <a:ext cx="428704" cy="195237"/>
                <a:chOff x="4198146" y="1355704"/>
                <a:chExt cx="428704" cy="195237"/>
              </a:xfrm>
            </p:grpSpPr>
            <p:cxnSp>
              <p:nvCxnSpPr>
                <p:cNvPr id="31" name="Łącznik prosty 30"/>
                <p:cNvCxnSpPr/>
                <p:nvPr/>
              </p:nvCxnSpPr>
              <p:spPr>
                <a:xfrm rot="16200000" flipH="1">
                  <a:off x="4100527" y="1453323"/>
                  <a:ext cx="195237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Łącznik prosty 31"/>
                <p:cNvCxnSpPr/>
                <p:nvPr/>
              </p:nvCxnSpPr>
              <p:spPr>
                <a:xfrm rot="10800000">
                  <a:off x="4198146" y="1454116"/>
                  <a:ext cx="428704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Dowolny kształt 8"/>
            <p:cNvSpPr/>
            <p:nvPr/>
          </p:nvSpPr>
          <p:spPr>
            <a:xfrm>
              <a:off x="416804" y="2454390"/>
              <a:ext cx="1222601" cy="209523"/>
            </a:xfrm>
            <a:custGeom>
              <a:avLst/>
              <a:gdLst>
                <a:gd name="connsiteX0" fmla="*/ 0 w 1145754"/>
                <a:gd name="connsiteY0" fmla="*/ 77118 h 209321"/>
                <a:gd name="connsiteX1" fmla="*/ 429658 w 1145754"/>
                <a:gd name="connsiteY1" fmla="*/ 88135 h 209321"/>
                <a:gd name="connsiteX2" fmla="*/ 484742 w 1145754"/>
                <a:gd name="connsiteY2" fmla="*/ 209321 h 209321"/>
                <a:gd name="connsiteX3" fmla="*/ 550843 w 1145754"/>
                <a:gd name="connsiteY3" fmla="*/ 0 h 209321"/>
                <a:gd name="connsiteX4" fmla="*/ 627961 w 1145754"/>
                <a:gd name="connsiteY4" fmla="*/ 209321 h 209321"/>
                <a:gd name="connsiteX5" fmla="*/ 694062 w 1145754"/>
                <a:gd name="connsiteY5" fmla="*/ 0 h 209321"/>
                <a:gd name="connsiteX6" fmla="*/ 771180 w 1145754"/>
                <a:gd name="connsiteY6" fmla="*/ 187287 h 209321"/>
                <a:gd name="connsiteX7" fmla="*/ 815248 w 1145754"/>
                <a:gd name="connsiteY7" fmla="*/ 66101 h 209321"/>
                <a:gd name="connsiteX8" fmla="*/ 1145754 w 1145754"/>
                <a:gd name="connsiteY8" fmla="*/ 66101 h 209321"/>
                <a:gd name="connsiteX0" fmla="*/ 1 w 1145755"/>
                <a:gd name="connsiteY0" fmla="*/ 77118 h 209321"/>
                <a:gd name="connsiteX1" fmla="*/ 0 w 1145755"/>
                <a:gd name="connsiteY1" fmla="*/ 99153 h 209321"/>
                <a:gd name="connsiteX2" fmla="*/ 429659 w 1145755"/>
                <a:gd name="connsiteY2" fmla="*/ 88135 h 209321"/>
                <a:gd name="connsiteX3" fmla="*/ 484743 w 1145755"/>
                <a:gd name="connsiteY3" fmla="*/ 209321 h 209321"/>
                <a:gd name="connsiteX4" fmla="*/ 550844 w 1145755"/>
                <a:gd name="connsiteY4" fmla="*/ 0 h 209321"/>
                <a:gd name="connsiteX5" fmla="*/ 627962 w 1145755"/>
                <a:gd name="connsiteY5" fmla="*/ 209321 h 209321"/>
                <a:gd name="connsiteX6" fmla="*/ 694063 w 1145755"/>
                <a:gd name="connsiteY6" fmla="*/ 0 h 209321"/>
                <a:gd name="connsiteX7" fmla="*/ 771181 w 1145755"/>
                <a:gd name="connsiteY7" fmla="*/ 187287 h 209321"/>
                <a:gd name="connsiteX8" fmla="*/ 815249 w 1145755"/>
                <a:gd name="connsiteY8" fmla="*/ 66101 h 209321"/>
                <a:gd name="connsiteX9" fmla="*/ 1145755 w 1145755"/>
                <a:gd name="connsiteY9" fmla="*/ 66101 h 209321"/>
                <a:gd name="connsiteX0" fmla="*/ 1 w 1145755"/>
                <a:gd name="connsiteY0" fmla="*/ 77118 h 209321"/>
                <a:gd name="connsiteX1" fmla="*/ 0 w 1145755"/>
                <a:gd name="connsiteY1" fmla="*/ 99153 h 209321"/>
                <a:gd name="connsiteX2" fmla="*/ 429659 w 1145755"/>
                <a:gd name="connsiteY2" fmla="*/ 88135 h 209321"/>
                <a:gd name="connsiteX3" fmla="*/ 484743 w 1145755"/>
                <a:gd name="connsiteY3" fmla="*/ 209321 h 209321"/>
                <a:gd name="connsiteX4" fmla="*/ 550844 w 1145755"/>
                <a:gd name="connsiteY4" fmla="*/ 0 h 209321"/>
                <a:gd name="connsiteX5" fmla="*/ 627962 w 1145755"/>
                <a:gd name="connsiteY5" fmla="*/ 209321 h 209321"/>
                <a:gd name="connsiteX6" fmla="*/ 694063 w 1145755"/>
                <a:gd name="connsiteY6" fmla="*/ 0 h 209321"/>
                <a:gd name="connsiteX7" fmla="*/ 771181 w 1145755"/>
                <a:gd name="connsiteY7" fmla="*/ 187287 h 209321"/>
                <a:gd name="connsiteX8" fmla="*/ 815249 w 1145755"/>
                <a:gd name="connsiteY8" fmla="*/ 66101 h 209321"/>
                <a:gd name="connsiteX9" fmla="*/ 1145755 w 1145755"/>
                <a:gd name="connsiteY9" fmla="*/ 66101 h 209321"/>
                <a:gd name="connsiteX0" fmla="*/ 1 w 1145755"/>
                <a:gd name="connsiteY0" fmla="*/ 77118 h 209321"/>
                <a:gd name="connsiteX1" fmla="*/ 0 w 1145755"/>
                <a:gd name="connsiteY1" fmla="*/ 88136 h 209321"/>
                <a:gd name="connsiteX2" fmla="*/ 429659 w 1145755"/>
                <a:gd name="connsiteY2" fmla="*/ 88135 h 209321"/>
                <a:gd name="connsiteX3" fmla="*/ 484743 w 1145755"/>
                <a:gd name="connsiteY3" fmla="*/ 209321 h 209321"/>
                <a:gd name="connsiteX4" fmla="*/ 550844 w 1145755"/>
                <a:gd name="connsiteY4" fmla="*/ 0 h 209321"/>
                <a:gd name="connsiteX5" fmla="*/ 627962 w 1145755"/>
                <a:gd name="connsiteY5" fmla="*/ 209321 h 209321"/>
                <a:gd name="connsiteX6" fmla="*/ 694063 w 1145755"/>
                <a:gd name="connsiteY6" fmla="*/ 0 h 209321"/>
                <a:gd name="connsiteX7" fmla="*/ 771181 w 1145755"/>
                <a:gd name="connsiteY7" fmla="*/ 187287 h 209321"/>
                <a:gd name="connsiteX8" fmla="*/ 815249 w 1145755"/>
                <a:gd name="connsiteY8" fmla="*/ 66101 h 209321"/>
                <a:gd name="connsiteX9" fmla="*/ 1145755 w 1145755"/>
                <a:gd name="connsiteY9" fmla="*/ 66101 h 209321"/>
                <a:gd name="connsiteX0" fmla="*/ 1 w 1222873"/>
                <a:gd name="connsiteY0" fmla="*/ 77118 h 209321"/>
                <a:gd name="connsiteX1" fmla="*/ 0 w 1222873"/>
                <a:gd name="connsiteY1" fmla="*/ 88136 h 209321"/>
                <a:gd name="connsiteX2" fmla="*/ 429659 w 1222873"/>
                <a:gd name="connsiteY2" fmla="*/ 88135 h 209321"/>
                <a:gd name="connsiteX3" fmla="*/ 484743 w 1222873"/>
                <a:gd name="connsiteY3" fmla="*/ 209321 h 209321"/>
                <a:gd name="connsiteX4" fmla="*/ 550844 w 1222873"/>
                <a:gd name="connsiteY4" fmla="*/ 0 h 209321"/>
                <a:gd name="connsiteX5" fmla="*/ 627962 w 1222873"/>
                <a:gd name="connsiteY5" fmla="*/ 209321 h 209321"/>
                <a:gd name="connsiteX6" fmla="*/ 694063 w 1222873"/>
                <a:gd name="connsiteY6" fmla="*/ 0 h 209321"/>
                <a:gd name="connsiteX7" fmla="*/ 771181 w 1222873"/>
                <a:gd name="connsiteY7" fmla="*/ 187287 h 209321"/>
                <a:gd name="connsiteX8" fmla="*/ 815249 w 1222873"/>
                <a:gd name="connsiteY8" fmla="*/ 66101 h 209321"/>
                <a:gd name="connsiteX9" fmla="*/ 1222873 w 1222873"/>
                <a:gd name="connsiteY9" fmla="*/ 66101 h 20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873" h="209321">
                  <a:moveTo>
                    <a:pt x="1" y="77118"/>
                  </a:moveTo>
                  <a:cubicBezTo>
                    <a:pt x="1" y="80791"/>
                    <a:pt x="0" y="84463"/>
                    <a:pt x="0" y="88136"/>
                  </a:cubicBezTo>
                  <a:lnTo>
                    <a:pt x="429659" y="88135"/>
                  </a:lnTo>
                  <a:lnTo>
                    <a:pt x="484743" y="209321"/>
                  </a:lnTo>
                  <a:lnTo>
                    <a:pt x="550844" y="0"/>
                  </a:lnTo>
                  <a:lnTo>
                    <a:pt x="627962" y="209321"/>
                  </a:lnTo>
                  <a:lnTo>
                    <a:pt x="694063" y="0"/>
                  </a:lnTo>
                  <a:lnTo>
                    <a:pt x="771181" y="187287"/>
                  </a:lnTo>
                  <a:lnTo>
                    <a:pt x="815249" y="66101"/>
                  </a:lnTo>
                  <a:lnTo>
                    <a:pt x="1222873" y="66101"/>
                  </a:ln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1652107" y="1994075"/>
              <a:ext cx="1675121" cy="105713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4559355" y="1992488"/>
              <a:ext cx="1675122" cy="105713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4668913" y="3094070"/>
              <a:ext cx="150999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>
              <a:off x="1889657" y="1404395"/>
              <a:ext cx="1112693" cy="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5400000">
              <a:off x="4795318" y="1402809"/>
              <a:ext cx="1112692" cy="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/>
            <p:cNvCxnSpPr/>
            <p:nvPr/>
          </p:nvCxnSpPr>
          <p:spPr>
            <a:xfrm flipV="1">
              <a:off x="2446003" y="1421062"/>
              <a:ext cx="68275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 flipV="1">
              <a:off x="5351664" y="1386142"/>
              <a:ext cx="68433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/>
            <p:nvPr/>
          </p:nvCxnSpPr>
          <p:spPr>
            <a:xfrm flipV="1">
              <a:off x="6236064" y="2511532"/>
              <a:ext cx="68275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ole tekstowe 56"/>
            <p:cNvSpPr txBox="1">
              <a:spLocks noChangeArrowheads="1"/>
            </p:cNvSpPr>
            <p:nvPr/>
          </p:nvSpPr>
          <p:spPr bwMode="auto">
            <a:xfrm>
              <a:off x="2247441" y="2346593"/>
              <a:ext cx="550843" cy="33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pl-PL" sz="1600" baseline="-250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pl-PL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pole tekstowe 57"/>
            <p:cNvSpPr txBox="1">
              <a:spLocks noChangeArrowheads="1"/>
            </p:cNvSpPr>
            <p:nvPr/>
          </p:nvSpPr>
          <p:spPr bwMode="auto">
            <a:xfrm>
              <a:off x="5143041" y="2333740"/>
              <a:ext cx="550843" cy="33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pl-PL" sz="1600" baseline="-250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pl-PL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pole tekstowe 58"/>
            <p:cNvSpPr txBox="1">
              <a:spLocks noChangeArrowheads="1"/>
            </p:cNvSpPr>
            <p:nvPr/>
          </p:nvSpPr>
          <p:spPr bwMode="auto">
            <a:xfrm>
              <a:off x="769345" y="2069336"/>
              <a:ext cx="550843" cy="33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k</a:t>
              </a:r>
              <a:r>
                <a:rPr lang="pl-PL" sz="1600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pole tekstowe 59"/>
            <p:cNvSpPr txBox="1">
              <a:spLocks noChangeArrowheads="1"/>
            </p:cNvSpPr>
            <p:nvPr/>
          </p:nvSpPr>
          <p:spPr bwMode="auto">
            <a:xfrm>
              <a:off x="3721865" y="1738829"/>
              <a:ext cx="550843" cy="33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k</a:t>
              </a:r>
              <a:r>
                <a:rPr lang="pl-PL" sz="1600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pole tekstowe 60"/>
            <p:cNvSpPr txBox="1">
              <a:spLocks noChangeArrowheads="1"/>
            </p:cNvSpPr>
            <p:nvPr/>
          </p:nvSpPr>
          <p:spPr bwMode="auto">
            <a:xfrm>
              <a:off x="3754915" y="2829499"/>
              <a:ext cx="550843" cy="33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pl-PL" sz="1600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pole tekstowe 61"/>
            <p:cNvSpPr txBox="1">
              <a:spLocks noChangeArrowheads="1"/>
            </p:cNvSpPr>
            <p:nvPr/>
          </p:nvSpPr>
          <p:spPr bwMode="auto">
            <a:xfrm>
              <a:off x="1243070" y="2774416"/>
              <a:ext cx="550843" cy="33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pl-PL" sz="1600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pole tekstowe 62"/>
            <p:cNvSpPr txBox="1">
              <a:spLocks noChangeArrowheads="1"/>
            </p:cNvSpPr>
            <p:nvPr/>
          </p:nvSpPr>
          <p:spPr bwMode="auto">
            <a:xfrm>
              <a:off x="6156593" y="2763398"/>
              <a:ext cx="550843" cy="33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pl-PL" sz="1600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pole tekstowe 63"/>
            <p:cNvSpPr txBox="1">
              <a:spLocks noChangeArrowheads="1"/>
            </p:cNvSpPr>
            <p:nvPr/>
          </p:nvSpPr>
          <p:spPr bwMode="auto">
            <a:xfrm>
              <a:off x="2487976" y="1022733"/>
              <a:ext cx="550843" cy="33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pl-PL" sz="1600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pole tekstowe 64"/>
            <p:cNvSpPr txBox="1">
              <a:spLocks noChangeArrowheads="1"/>
            </p:cNvSpPr>
            <p:nvPr/>
          </p:nvSpPr>
          <p:spPr bwMode="auto">
            <a:xfrm>
              <a:off x="5396429" y="1011716"/>
              <a:ext cx="550843" cy="33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pl-PL" sz="1600" baseline="-25000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pl-PL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pole tekstowe 65"/>
            <p:cNvSpPr txBox="1">
              <a:spLocks noChangeArrowheads="1"/>
            </p:cNvSpPr>
            <p:nvPr/>
          </p:nvSpPr>
          <p:spPr bwMode="auto">
            <a:xfrm>
              <a:off x="6297180" y="2050431"/>
              <a:ext cx="550843" cy="33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6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f(t)</a:t>
              </a:r>
            </a:p>
          </p:txBody>
        </p:sp>
      </p:grpSp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321653" y="4115786"/>
          <a:ext cx="5597525" cy="1538288"/>
        </p:xfrm>
        <a:graphic>
          <a:graphicData uri="http://schemas.openxmlformats.org/presentationml/2006/ole">
            <p:oleObj spid="_x0000_s342018" name="Równanie" r:id="rId3" imgW="3327400" imgH="914400" progId="Equation.3">
              <p:embed/>
            </p:oleObj>
          </a:graphicData>
        </a:graphic>
      </p:graphicFrame>
      <p:sp>
        <p:nvSpPr>
          <p:cNvPr id="34" name="pole tekstowe 68"/>
          <p:cNvSpPr txBox="1">
            <a:spLocks noChangeArrowheads="1"/>
          </p:cNvSpPr>
          <p:nvPr/>
        </p:nvSpPr>
        <p:spPr bwMode="auto">
          <a:xfrm>
            <a:off x="271067" y="3726169"/>
            <a:ext cx="42062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solidFill>
                  <a:srgbClr val="000066"/>
                </a:solidFill>
                <a:latin typeface="Comic Sans MS" pitchFamily="66" charset="0"/>
              </a:rPr>
              <a:t>Model </a:t>
            </a:r>
            <a:r>
              <a:rPr lang="pl-PL" sz="1600" dirty="0" smtClean="0">
                <a:solidFill>
                  <a:srgbClr val="000066"/>
                </a:solidFill>
                <a:latin typeface="Comic Sans MS" pitchFamily="66" charset="0"/>
              </a:rPr>
              <a:t>wejście - wyjście</a:t>
            </a:r>
            <a:endParaRPr lang="pl-PL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/>
        </p:nvGraphicFramePr>
        <p:xfrm>
          <a:off x="6208848" y="5114867"/>
          <a:ext cx="2541587" cy="1368425"/>
        </p:xfrm>
        <a:graphic>
          <a:graphicData uri="http://schemas.openxmlformats.org/presentationml/2006/ole">
            <p:oleObj spid="_x0000_s342019" name="Równanie" r:id="rId4" imgW="1511300" imgH="812800" progId="Equation.3">
              <p:embed/>
            </p:oleObj>
          </a:graphicData>
        </a:graphic>
      </p:graphicFrame>
      <p:sp>
        <p:nvSpPr>
          <p:cNvPr id="36" name="pole tekstowe 9"/>
          <p:cNvSpPr txBox="1">
            <a:spLocks noChangeArrowheads="1"/>
          </p:cNvSpPr>
          <p:nvPr/>
        </p:nvSpPr>
        <p:spPr bwMode="auto">
          <a:xfrm>
            <a:off x="3539640" y="5703142"/>
            <a:ext cx="2600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0066"/>
                </a:solidFill>
                <a:latin typeface="Comic Sans MS" pitchFamily="66" charset="0"/>
              </a:rPr>
              <a:t>Warunki początkowe: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305611" y="782639"/>
            <a:ext cx="6319124" cy="4937026"/>
          </a:xfrm>
          <a:prstGeom prst="roundRect">
            <a:avLst>
              <a:gd name="adj" fmla="val 5887"/>
            </a:avLst>
          </a:prstGeom>
          <a:solidFill>
            <a:schemeClr val="bg1">
              <a:lumMod val="9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387350" y="1262063"/>
            <a:ext cx="5043488" cy="2332037"/>
            <a:chOff x="387350" y="1262063"/>
            <a:chExt cx="5043488" cy="2332037"/>
          </a:xfrm>
        </p:grpSpPr>
        <p:graphicFrame>
          <p:nvGraphicFramePr>
            <p:cNvPr id="2" name="Object 2"/>
            <p:cNvGraphicFramePr>
              <a:graphicFrameLocks noChangeAspect="1"/>
            </p:cNvGraphicFramePr>
            <p:nvPr/>
          </p:nvGraphicFramePr>
          <p:xfrm>
            <a:off x="431800" y="1262063"/>
            <a:ext cx="727075" cy="373062"/>
          </p:xfrm>
          <a:graphic>
            <a:graphicData uri="http://schemas.openxmlformats.org/presentationml/2006/ole">
              <p:oleObj spid="_x0000_s343042" name="Równanie" r:id="rId3" imgW="444307" imgH="228501" progId="Equation.3">
                <p:embed/>
              </p:oleObj>
            </a:graphicData>
          </a:graphic>
        </p:graphicFrame>
        <p:graphicFrame>
          <p:nvGraphicFramePr>
            <p:cNvPr id="3" name="Object 3"/>
            <p:cNvGraphicFramePr>
              <a:graphicFrameLocks noChangeAspect="1"/>
            </p:cNvGraphicFramePr>
            <p:nvPr/>
          </p:nvGraphicFramePr>
          <p:xfrm>
            <a:off x="428625" y="1730375"/>
            <a:ext cx="747713" cy="374650"/>
          </p:xfrm>
          <a:graphic>
            <a:graphicData uri="http://schemas.openxmlformats.org/presentationml/2006/ole">
              <p:oleObj spid="_x0000_s343043" name="Równanie" r:id="rId4" imgW="457200" imgH="228600" progId="Equation.3">
                <p:embed/>
              </p:oleObj>
            </a:graphicData>
          </a:graphic>
        </p:graphicFrame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444500" y="2135188"/>
            <a:ext cx="4606925" cy="706437"/>
          </p:xfrm>
          <a:graphic>
            <a:graphicData uri="http://schemas.openxmlformats.org/presentationml/2006/ole">
              <p:oleObj spid="_x0000_s343044" name="Równanie" r:id="rId5" imgW="2819400" imgH="431800" progId="Equation.3">
                <p:embed/>
              </p:oleObj>
            </a:graphicData>
          </a:graphic>
        </p:graphicFrame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387350" y="2889250"/>
            <a:ext cx="5043488" cy="704850"/>
          </p:xfrm>
          <a:graphic>
            <a:graphicData uri="http://schemas.openxmlformats.org/presentationml/2006/ole">
              <p:oleObj spid="_x0000_s343045" name="Równanie" r:id="rId6" imgW="3086100" imgH="431800" progId="Equation.3">
                <p:embed/>
              </p:oleObj>
            </a:graphicData>
          </a:graphic>
        </p:graphicFrame>
      </p:grpSp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341313" y="854075"/>
            <a:ext cx="2719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Równania stanu</a:t>
            </a:r>
          </a:p>
        </p:txBody>
      </p:sp>
      <p:sp>
        <p:nvSpPr>
          <p:cNvPr id="7" name="pole tekstowe 9"/>
          <p:cNvSpPr txBox="1">
            <a:spLocks noChangeArrowheads="1"/>
          </p:cNvSpPr>
          <p:nvPr/>
        </p:nvSpPr>
        <p:spPr bwMode="auto">
          <a:xfrm>
            <a:off x="1916113" y="3762375"/>
            <a:ext cx="2600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Warunki początkowe: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4713288" y="3863975"/>
          <a:ext cx="1582737" cy="1770063"/>
        </p:xfrm>
        <a:graphic>
          <a:graphicData uri="http://schemas.openxmlformats.org/presentationml/2006/ole">
            <p:oleObj spid="_x0000_s343046" name="Równanie" r:id="rId7" imgW="1066800" imgH="119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3757938" y="775985"/>
            <a:ext cx="5162127" cy="1792610"/>
          </a:xfrm>
          <a:prstGeom prst="roundRect">
            <a:avLst>
              <a:gd name="adj" fmla="val 3052"/>
            </a:avLst>
          </a:prstGeom>
          <a:solidFill>
            <a:schemeClr val="bg1">
              <a:lumMod val="9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57175" y="787874"/>
            <a:ext cx="3014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wejście - wyjście</a:t>
            </a:r>
            <a:endParaRPr lang="pl-PL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926634" y="819495"/>
          <a:ext cx="3557982" cy="1002652"/>
        </p:xfrm>
        <a:graphic>
          <a:graphicData uri="http://schemas.openxmlformats.org/presentationml/2006/ole">
            <p:oleObj spid="_x0000_s344066" name="Równanie" r:id="rId3" imgW="3517560" imgH="99036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423314" y="1759813"/>
          <a:ext cx="1432839" cy="771460"/>
        </p:xfrm>
        <a:graphic>
          <a:graphicData uri="http://schemas.openxmlformats.org/presentationml/2006/ole">
            <p:oleObj spid="_x0000_s344067" name="Równanie" r:id="rId4" imgW="1511300" imgH="812800" progId="Equation.3">
              <p:embed/>
            </p:oleObj>
          </a:graphicData>
        </a:graphic>
      </p:graphicFrame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277813" y="2686698"/>
            <a:ext cx="4360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Aproksymacja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ilorazem lewostronnym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27050" y="3616974"/>
          <a:ext cx="6190991" cy="1446494"/>
        </p:xfrm>
        <a:graphic>
          <a:graphicData uri="http://schemas.openxmlformats.org/presentationml/2006/ole">
            <p:oleObj spid="_x0000_s344068" name="Równanie" r:id="rId5" imgW="4241520" imgH="990360" progId="Equation.3">
              <p:embed/>
            </p:oleObj>
          </a:graphicData>
        </a:graphic>
      </p:graphicFrame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396875" y="3115323"/>
            <a:ext cx="1619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 równanie: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3"/>
          <p:cNvSpPr txBox="1">
            <a:spLocks noChangeArrowheads="1"/>
          </p:cNvSpPr>
          <p:nvPr/>
        </p:nvSpPr>
        <p:spPr bwMode="auto">
          <a:xfrm>
            <a:off x="485062" y="3276653"/>
            <a:ext cx="1619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II równanie: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37450" y="3665592"/>
          <a:ext cx="7188297" cy="1418506"/>
        </p:xfrm>
        <a:graphic>
          <a:graphicData uri="http://schemas.openxmlformats.org/presentationml/2006/ole">
            <p:oleObj spid="_x0000_s345090" name="Równanie" r:id="rId3" imgW="4889160" imgH="965160" progId="Equation.3">
              <p:embed/>
            </p:oleObj>
          </a:graphicData>
        </a:graphic>
      </p:graphicFrame>
      <p:sp>
        <p:nvSpPr>
          <p:cNvPr id="6" name="Prostokąt zaokrąglony 5"/>
          <p:cNvSpPr/>
          <p:nvPr/>
        </p:nvSpPr>
        <p:spPr>
          <a:xfrm>
            <a:off x="3683293" y="1109004"/>
            <a:ext cx="5162127" cy="1792610"/>
          </a:xfrm>
          <a:prstGeom prst="roundRect">
            <a:avLst>
              <a:gd name="adj" fmla="val 3052"/>
            </a:avLst>
          </a:prstGeom>
          <a:solidFill>
            <a:schemeClr val="bg1">
              <a:lumMod val="9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851989" y="1152514"/>
          <a:ext cx="3557982" cy="1002652"/>
        </p:xfrm>
        <a:graphic>
          <a:graphicData uri="http://schemas.openxmlformats.org/presentationml/2006/ole">
            <p:oleObj spid="_x0000_s345092" name="Równanie" r:id="rId4" imgW="3517560" imgH="99036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348669" y="2092832"/>
          <a:ext cx="1432839" cy="771460"/>
        </p:xfrm>
        <a:graphic>
          <a:graphicData uri="http://schemas.openxmlformats.org/presentationml/2006/ole">
            <p:oleObj spid="_x0000_s345093" name="Równanie" r:id="rId5" imgW="1511300" imgH="812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5"/>
          <p:cNvSpPr txBox="1">
            <a:spLocks noChangeArrowheads="1"/>
          </p:cNvSpPr>
          <p:nvPr/>
        </p:nvSpPr>
        <p:spPr bwMode="auto">
          <a:xfrm>
            <a:off x="292650" y="2691158"/>
            <a:ext cx="2601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Warunki początkowe: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683293" y="1109004"/>
            <a:ext cx="5162127" cy="1792610"/>
          </a:xfrm>
          <a:prstGeom prst="roundRect">
            <a:avLst>
              <a:gd name="adj" fmla="val 3052"/>
            </a:avLst>
          </a:prstGeom>
          <a:solidFill>
            <a:schemeClr val="bg1">
              <a:lumMod val="9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851989" y="1152514"/>
          <a:ext cx="3557982" cy="1002652"/>
        </p:xfrm>
        <a:graphic>
          <a:graphicData uri="http://schemas.openxmlformats.org/presentationml/2006/ole">
            <p:oleObj spid="_x0000_s347139" name="Równanie" r:id="rId3" imgW="3517560" imgH="99036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348669" y="2092832"/>
          <a:ext cx="1432839" cy="771460"/>
        </p:xfrm>
        <a:graphic>
          <a:graphicData uri="http://schemas.openxmlformats.org/presentationml/2006/ole">
            <p:oleObj spid="_x0000_s347140" name="Równanie" r:id="rId4" imgW="1511300" imgH="812800" progId="Equation.3">
              <p:embed/>
            </p:oleObj>
          </a:graphicData>
        </a:graphic>
      </p:graphicFrame>
      <p:graphicFrame>
        <p:nvGraphicFramePr>
          <p:cNvPr id="347141" name="Object 5"/>
          <p:cNvGraphicFramePr>
            <a:graphicFrameLocks noChangeAspect="1"/>
          </p:cNvGraphicFramePr>
          <p:nvPr/>
        </p:nvGraphicFramePr>
        <p:xfrm>
          <a:off x="398463" y="3187429"/>
          <a:ext cx="7289800" cy="995363"/>
        </p:xfrm>
        <a:graphic>
          <a:graphicData uri="http://schemas.openxmlformats.org/presentationml/2006/ole">
            <p:oleObj spid="_x0000_s347141" name="Równanie" r:id="rId5" imgW="5029200" imgH="685800" progId="Equation.3">
              <p:embed/>
            </p:oleObj>
          </a:graphicData>
        </a:graphic>
      </p:graphicFrame>
      <p:graphicFrame>
        <p:nvGraphicFramePr>
          <p:cNvPr id="347142" name="Object 6"/>
          <p:cNvGraphicFramePr>
            <a:graphicFrameLocks noChangeAspect="1"/>
          </p:cNvGraphicFramePr>
          <p:nvPr/>
        </p:nvGraphicFramePr>
        <p:xfrm>
          <a:off x="427977" y="4405236"/>
          <a:ext cx="7107238" cy="995362"/>
        </p:xfrm>
        <a:graphic>
          <a:graphicData uri="http://schemas.openxmlformats.org/presentationml/2006/ole">
            <p:oleObj spid="_x0000_s347142" name="Równanie" r:id="rId6" imgW="490212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98450" y="631084"/>
            <a:ext cx="2719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 uporządkowaniu: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884206" y="1478162"/>
          <a:ext cx="6090688" cy="2407492"/>
        </p:xfrm>
        <a:graphic>
          <a:graphicData uri="http://schemas.openxmlformats.org/presentationml/2006/ole">
            <p:oleObj spid="_x0000_s346114" name="Równanie" r:id="rId3" imgW="4114800" imgH="1625400" progId="Equation.3">
              <p:embed/>
            </p:oleObj>
          </a:graphicData>
        </a:graphic>
      </p:graphicFrame>
      <p:sp>
        <p:nvSpPr>
          <p:cNvPr id="4" name="pole tekstowe 6"/>
          <p:cNvSpPr txBox="1">
            <a:spLocks noChangeArrowheads="1"/>
          </p:cNvSpPr>
          <p:nvPr/>
        </p:nvSpPr>
        <p:spPr bwMode="auto">
          <a:xfrm>
            <a:off x="365125" y="1016847"/>
            <a:ext cx="1617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 równanie:</a:t>
            </a:r>
          </a:p>
        </p:txBody>
      </p:sp>
      <p:sp>
        <p:nvSpPr>
          <p:cNvPr id="5" name="pole tekstowe 7"/>
          <p:cNvSpPr txBox="1">
            <a:spLocks noChangeArrowheads="1"/>
          </p:cNvSpPr>
          <p:nvPr/>
        </p:nvSpPr>
        <p:spPr bwMode="auto">
          <a:xfrm>
            <a:off x="322846" y="3964141"/>
            <a:ext cx="3240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II równanie: podobnie ……</a:t>
            </a:r>
          </a:p>
        </p:txBody>
      </p:sp>
      <p:sp>
        <p:nvSpPr>
          <p:cNvPr id="6" name="pole tekstowe 25"/>
          <p:cNvSpPr txBox="1">
            <a:spLocks noChangeArrowheads="1"/>
          </p:cNvSpPr>
          <p:nvPr/>
        </p:nvSpPr>
        <p:spPr bwMode="auto">
          <a:xfrm>
            <a:off x="581900" y="4836972"/>
            <a:ext cx="2601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Warunki początkowe: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254218" y="5310969"/>
          <a:ext cx="1804987" cy="701675"/>
        </p:xfrm>
        <a:graphic>
          <a:graphicData uri="http://schemas.openxmlformats.org/presentationml/2006/ole">
            <p:oleObj spid="_x0000_s346115" name="Równanie" r:id="rId4" imgW="1244520" imgH="482400" progId="Equation.3">
              <p:embed/>
            </p:oleObj>
          </a:graphicData>
        </a:graphic>
      </p:graphicFrame>
      <p:sp>
        <p:nvSpPr>
          <p:cNvPr id="9" name="pole tekstowe 7"/>
          <p:cNvSpPr txBox="1">
            <a:spLocks noChangeArrowheads="1"/>
          </p:cNvSpPr>
          <p:nvPr/>
        </p:nvSpPr>
        <p:spPr bwMode="auto">
          <a:xfrm>
            <a:off x="316625" y="5982671"/>
            <a:ext cx="3240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II równanie: podobnie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892" y="682812"/>
            <a:ext cx="8542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Nie istnieje uniwersalny odpowiednik dyskretny układu ciągłego – spełniający podany warunek dla wszystkich wymuszeń u(t) i wszystkich kroków próbkowania </a:t>
            </a:r>
            <a:r>
              <a:rPr lang="pl-PL" sz="16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1600" b="1" baseline="-250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s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95040" y="1797373"/>
            <a:ext cx="8542147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Istnieje kilka propozycji znajdowania modeli dyskretnych (transmitancji dyskretnych) odpowiedników modeli ciągłych (transmitancji ciągłych)  - pokażemy jedno z podejść</a:t>
            </a:r>
          </a:p>
          <a:p>
            <a:pPr marL="265113" indent="-265113"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 metody oparte na aproksymacjach związanych z modelowymi równaniami  różniczkowymi </a:t>
            </a:r>
          </a:p>
          <a:p>
            <a:pPr marL="360363" indent="-360363"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   - metoda oparta na aproksymacji różniczkowania (pochodnych) w modelowych równaniach różniczkowych </a:t>
            </a:r>
          </a:p>
          <a:p>
            <a:pPr marL="360363" indent="-360363"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   - metoda oparta na aproksymacji całkowania (rozwiązań) równań różniczkowych - metoda niezmienniczości skokowej (nazwy: Step </a:t>
            </a:r>
            <a:r>
              <a:rPr lang="pl-PL" sz="16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Response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pl-PL" sz="16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Equivalence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, Step </a:t>
            </a:r>
            <a:r>
              <a:rPr lang="pl-PL" sz="16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Response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pl-PL" sz="16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Matching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pl-PL" sz="16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Step-Invariant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pl-PL" sz="16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Approximation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8840" y="4518041"/>
            <a:ext cx="854214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Istnieją też metody oparte o:</a:t>
            </a:r>
          </a:p>
          <a:p>
            <a:pPr marL="176213" indent="-176213" algn="just">
              <a:spcBef>
                <a:spcPct val="50000"/>
              </a:spcBef>
              <a:buFont typeface="Symbol"/>
              <a:buChar char="·"/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dopasowanie odpowiedzi skokowej systemu dyskretnego do odpowiedzi skokowej systemu ciągłego (nazwy: Step </a:t>
            </a:r>
            <a:r>
              <a:rPr lang="pl-PL" sz="16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Response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pl-PL" sz="16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Invariance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 – SRE)</a:t>
            </a:r>
          </a:p>
          <a:p>
            <a:pPr marL="176213" indent="-176213" algn="just">
              <a:spcBef>
                <a:spcPct val="50000"/>
              </a:spcBef>
              <a:buFont typeface="Symbol"/>
              <a:buChar char="·"/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dopasowanie zer i biegunów (nazwy Pole-Zero </a:t>
            </a:r>
            <a:r>
              <a:rPr lang="pl-PL" sz="16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Matching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4954137" y="946812"/>
            <a:ext cx="4000465" cy="2958658"/>
          </a:xfrm>
          <a:prstGeom prst="roundRect">
            <a:avLst>
              <a:gd name="adj" fmla="val 3052"/>
            </a:avLst>
          </a:prstGeom>
          <a:solidFill>
            <a:schemeClr val="bg1">
              <a:lumMod val="9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57175" y="963714"/>
            <a:ext cx="3014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stanu</a:t>
            </a:r>
            <a:endParaRPr lang="pl-PL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1235" name="Object 2"/>
          <p:cNvGraphicFramePr>
            <a:graphicFrameLocks noChangeAspect="1"/>
          </p:cNvGraphicFramePr>
          <p:nvPr/>
        </p:nvGraphicFramePr>
        <p:xfrm>
          <a:off x="5130594" y="964023"/>
          <a:ext cx="519365" cy="266486"/>
        </p:xfrm>
        <a:graphic>
          <a:graphicData uri="http://schemas.openxmlformats.org/presentationml/2006/ole">
            <p:oleObj spid="_x0000_s351235" name="Równanie" r:id="rId3" imgW="444307" imgH="228501" progId="Equation.3">
              <p:embed/>
            </p:oleObj>
          </a:graphicData>
        </a:graphic>
      </p:graphicFrame>
      <p:graphicFrame>
        <p:nvGraphicFramePr>
          <p:cNvPr id="351236" name="Object 3"/>
          <p:cNvGraphicFramePr>
            <a:graphicFrameLocks noChangeAspect="1"/>
          </p:cNvGraphicFramePr>
          <p:nvPr/>
        </p:nvGraphicFramePr>
        <p:xfrm>
          <a:off x="5089720" y="1309505"/>
          <a:ext cx="604998" cy="303141"/>
        </p:xfrm>
        <a:graphic>
          <a:graphicData uri="http://schemas.openxmlformats.org/presentationml/2006/ole">
            <p:oleObj spid="_x0000_s351236" name="Równanie" r:id="rId4" imgW="457200" imgH="228600" progId="Equation.3">
              <p:embed/>
            </p:oleObj>
          </a:graphicData>
        </a:graphic>
      </p:graphicFrame>
      <p:graphicFrame>
        <p:nvGraphicFramePr>
          <p:cNvPr id="351237" name="Object 4"/>
          <p:cNvGraphicFramePr>
            <a:graphicFrameLocks noChangeAspect="1"/>
          </p:cNvGraphicFramePr>
          <p:nvPr/>
        </p:nvGraphicFramePr>
        <p:xfrm>
          <a:off x="5090614" y="1714318"/>
          <a:ext cx="3169005" cy="485943"/>
        </p:xfrm>
        <a:graphic>
          <a:graphicData uri="http://schemas.openxmlformats.org/presentationml/2006/ole">
            <p:oleObj spid="_x0000_s351237" name="Równanie" r:id="rId5" imgW="2819400" imgH="431800" progId="Equation.3">
              <p:embed/>
            </p:oleObj>
          </a:graphicData>
        </a:graphic>
      </p:graphicFrame>
      <p:graphicFrame>
        <p:nvGraphicFramePr>
          <p:cNvPr id="351238" name="Object 7"/>
          <p:cNvGraphicFramePr>
            <a:graphicFrameLocks noChangeAspect="1"/>
          </p:cNvGraphicFramePr>
          <p:nvPr/>
        </p:nvGraphicFramePr>
        <p:xfrm>
          <a:off x="5063319" y="2154483"/>
          <a:ext cx="3780429" cy="528332"/>
        </p:xfrm>
        <a:graphic>
          <a:graphicData uri="http://schemas.openxmlformats.org/presentationml/2006/ole">
            <p:oleObj spid="_x0000_s351238" name="Równanie" r:id="rId6" imgW="3086100" imgH="431800" progId="Equation.3">
              <p:embed/>
            </p:oleObj>
          </a:graphicData>
        </a:graphic>
      </p:graphicFrame>
      <p:graphicFrame>
        <p:nvGraphicFramePr>
          <p:cNvPr id="351239" name="Object 10"/>
          <p:cNvGraphicFramePr>
            <a:graphicFrameLocks noChangeAspect="1"/>
          </p:cNvGraphicFramePr>
          <p:nvPr/>
        </p:nvGraphicFramePr>
        <p:xfrm>
          <a:off x="7846070" y="2774366"/>
          <a:ext cx="974790" cy="1090162"/>
        </p:xfrm>
        <a:graphic>
          <a:graphicData uri="http://schemas.openxmlformats.org/presentationml/2006/ole">
            <p:oleObj spid="_x0000_s351239" name="Równanie" r:id="rId7" imgW="1066800" imgH="1193800" progId="Equation.3">
              <p:embed/>
            </p:oleObj>
          </a:graphicData>
        </a:graphic>
      </p:graphicFrame>
      <p:sp>
        <p:nvSpPr>
          <p:cNvPr id="11" name="pole tekstowe 7"/>
          <p:cNvSpPr txBox="1">
            <a:spLocks noChangeArrowheads="1"/>
          </p:cNvSpPr>
          <p:nvPr/>
        </p:nvSpPr>
        <p:spPr bwMode="auto">
          <a:xfrm>
            <a:off x="311150" y="3488114"/>
            <a:ext cx="4359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Aproksymacja modelem różnicowym</a:t>
            </a:r>
          </a:p>
        </p:txBody>
      </p:sp>
      <p:sp>
        <p:nvSpPr>
          <p:cNvPr id="12" name="pole tekstowe 8"/>
          <p:cNvSpPr txBox="1">
            <a:spLocks noChangeArrowheads="1"/>
          </p:cNvSpPr>
          <p:nvPr/>
        </p:nvSpPr>
        <p:spPr bwMode="auto">
          <a:xfrm>
            <a:off x="331788" y="3926264"/>
            <a:ext cx="4857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Zastosowanie aproksymacji prawostronnej</a:t>
            </a:r>
          </a:p>
        </p:txBody>
      </p:sp>
      <p:sp>
        <p:nvSpPr>
          <p:cNvPr id="13" name="pole tekstowe 9"/>
          <p:cNvSpPr txBox="1">
            <a:spLocks noChangeArrowheads="1"/>
          </p:cNvSpPr>
          <p:nvPr/>
        </p:nvSpPr>
        <p:spPr bwMode="auto">
          <a:xfrm>
            <a:off x="396875" y="4378702"/>
            <a:ext cx="2466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 równanie stanu:</a:t>
            </a: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452438" y="4712077"/>
          <a:ext cx="2617787" cy="641350"/>
        </p:xfrm>
        <a:graphic>
          <a:graphicData uri="http://schemas.openxmlformats.org/presentationml/2006/ole">
            <p:oleObj spid="_x0000_s351240" name="Równanie" r:id="rId8" imgW="1600200" imgH="393480" progId="Equation.3">
              <p:embed/>
            </p:oleObj>
          </a:graphicData>
        </a:graphic>
      </p:graphicFrame>
      <p:sp>
        <p:nvSpPr>
          <p:cNvPr id="15" name="pole tekstowe 12"/>
          <p:cNvSpPr txBox="1">
            <a:spLocks noChangeArrowheads="1"/>
          </p:cNvSpPr>
          <p:nvPr/>
        </p:nvSpPr>
        <p:spPr bwMode="auto">
          <a:xfrm>
            <a:off x="473075" y="5323264"/>
            <a:ext cx="2501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 uporządkowaniu:</a:t>
            </a: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488950" y="5788402"/>
          <a:ext cx="2533650" cy="373062"/>
        </p:xfrm>
        <a:graphic>
          <a:graphicData uri="http://schemas.openxmlformats.org/presentationml/2006/ole">
            <p:oleObj spid="_x0000_s351241" name="Równanie" r:id="rId9" imgW="1549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4954137" y="797348"/>
            <a:ext cx="4000465" cy="2958658"/>
          </a:xfrm>
          <a:prstGeom prst="roundRect">
            <a:avLst>
              <a:gd name="adj" fmla="val 3052"/>
            </a:avLst>
          </a:prstGeom>
          <a:solidFill>
            <a:schemeClr val="bg1">
              <a:lumMod val="9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130594" y="814559"/>
          <a:ext cx="519365" cy="266486"/>
        </p:xfrm>
        <a:graphic>
          <a:graphicData uri="http://schemas.openxmlformats.org/presentationml/2006/ole">
            <p:oleObj spid="_x0000_s362498" name="Równanie" r:id="rId3" imgW="444307" imgH="228501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89720" y="1160041"/>
          <a:ext cx="604998" cy="303141"/>
        </p:xfrm>
        <a:graphic>
          <a:graphicData uri="http://schemas.openxmlformats.org/presentationml/2006/ole">
            <p:oleObj spid="_x0000_s362499" name="Równanie" r:id="rId4" imgW="45720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90614" y="1564854"/>
          <a:ext cx="3169005" cy="485943"/>
        </p:xfrm>
        <a:graphic>
          <a:graphicData uri="http://schemas.openxmlformats.org/presentationml/2006/ole">
            <p:oleObj spid="_x0000_s362500" name="Równanie" r:id="rId5" imgW="2819400" imgH="431800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5063319" y="2005019"/>
          <a:ext cx="3780429" cy="528332"/>
        </p:xfrm>
        <a:graphic>
          <a:graphicData uri="http://schemas.openxmlformats.org/presentationml/2006/ole">
            <p:oleObj spid="_x0000_s362501" name="Równanie" r:id="rId6" imgW="3086100" imgH="431800" progId="Equation.3">
              <p:embed/>
            </p:oleObj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7846070" y="2624902"/>
          <a:ext cx="974790" cy="1090162"/>
        </p:xfrm>
        <a:graphic>
          <a:graphicData uri="http://schemas.openxmlformats.org/presentationml/2006/ole">
            <p:oleObj spid="_x0000_s362502" name="Równanie" r:id="rId7" imgW="1066800" imgH="1193800" progId="Equation.3">
              <p:embed/>
            </p:oleObj>
          </a:graphicData>
        </a:graphic>
      </p:graphicFrame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360647" y="603250"/>
            <a:ext cx="2368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II równanie stanu: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95572" y="938213"/>
          <a:ext cx="2660650" cy="641350"/>
        </p:xfrm>
        <a:graphic>
          <a:graphicData uri="http://schemas.openxmlformats.org/presentationml/2006/ole">
            <p:oleObj spid="_x0000_s362503" name="Równanie" r:id="rId8" imgW="1625400" imgH="393480" progId="Equation.3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443197" y="2012950"/>
          <a:ext cx="2554287" cy="373063"/>
        </p:xfrm>
        <a:graphic>
          <a:graphicData uri="http://schemas.openxmlformats.org/presentationml/2006/ole">
            <p:oleObj spid="_x0000_s362504" name="Równanie" r:id="rId9" imgW="1562040" imgH="228600" progId="Equation.3">
              <p:embed/>
            </p:oleObj>
          </a:graphicData>
        </a:graphic>
      </p:graphicFrame>
      <p:sp>
        <p:nvSpPr>
          <p:cNvPr id="11" name="pole tekstowe 5"/>
          <p:cNvSpPr txBox="1">
            <a:spLocks noChangeArrowheads="1"/>
          </p:cNvSpPr>
          <p:nvPr/>
        </p:nvSpPr>
        <p:spPr bwMode="auto">
          <a:xfrm>
            <a:off x="436847" y="1592263"/>
            <a:ext cx="2500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 uporządkowaniu:</a:t>
            </a:r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388891" y="3625306"/>
            <a:ext cx="2281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III równanie stanu:</a:t>
            </a: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74616" y="4028531"/>
          <a:ext cx="7296150" cy="703262"/>
        </p:xfrm>
        <a:graphic>
          <a:graphicData uri="http://schemas.openxmlformats.org/presentationml/2006/ole">
            <p:oleObj spid="_x0000_s362505" name="Równanie" r:id="rId10" imgW="4457520" imgH="431640" progId="Equation.3">
              <p:embed/>
            </p:oleObj>
          </a:graphicData>
        </a:graphic>
      </p:graphicFrame>
      <p:sp>
        <p:nvSpPr>
          <p:cNvPr id="14" name="pole tekstowe 9"/>
          <p:cNvSpPr txBox="1">
            <a:spLocks noChangeArrowheads="1"/>
          </p:cNvSpPr>
          <p:nvPr/>
        </p:nvSpPr>
        <p:spPr bwMode="auto">
          <a:xfrm>
            <a:off x="409528" y="4714331"/>
            <a:ext cx="2501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 uporządkowaniu:</a:t>
            </a: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442866" y="5193756"/>
          <a:ext cx="7858125" cy="785812"/>
        </p:xfrm>
        <a:graphic>
          <a:graphicData uri="http://schemas.openxmlformats.org/presentationml/2006/ole">
            <p:oleObj spid="_x0000_s362506" name="Równanie" r:id="rId11" imgW="48006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4954137" y="814932"/>
            <a:ext cx="4000465" cy="2958658"/>
          </a:xfrm>
          <a:prstGeom prst="roundRect">
            <a:avLst>
              <a:gd name="adj" fmla="val 3052"/>
            </a:avLst>
          </a:prstGeom>
          <a:solidFill>
            <a:schemeClr val="bg1">
              <a:lumMod val="9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130594" y="832143"/>
          <a:ext cx="519365" cy="266486"/>
        </p:xfrm>
        <a:graphic>
          <a:graphicData uri="http://schemas.openxmlformats.org/presentationml/2006/ole">
            <p:oleObj spid="_x0000_s363522" name="Równanie" r:id="rId3" imgW="444307" imgH="228501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89720" y="1177625"/>
          <a:ext cx="604998" cy="303141"/>
        </p:xfrm>
        <a:graphic>
          <a:graphicData uri="http://schemas.openxmlformats.org/presentationml/2006/ole">
            <p:oleObj spid="_x0000_s363523" name="Równanie" r:id="rId4" imgW="45720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90614" y="1582438"/>
          <a:ext cx="3169005" cy="485943"/>
        </p:xfrm>
        <a:graphic>
          <a:graphicData uri="http://schemas.openxmlformats.org/presentationml/2006/ole">
            <p:oleObj spid="_x0000_s363524" name="Równanie" r:id="rId5" imgW="2819400" imgH="431800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5063319" y="2022603"/>
          <a:ext cx="3780429" cy="528332"/>
        </p:xfrm>
        <a:graphic>
          <a:graphicData uri="http://schemas.openxmlformats.org/presentationml/2006/ole">
            <p:oleObj spid="_x0000_s363525" name="Równanie" r:id="rId6" imgW="3086100" imgH="431800" progId="Equation.3">
              <p:embed/>
            </p:oleObj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7846070" y="2642486"/>
          <a:ext cx="974790" cy="1090162"/>
        </p:xfrm>
        <a:graphic>
          <a:graphicData uri="http://schemas.openxmlformats.org/presentationml/2006/ole">
            <p:oleObj spid="_x0000_s363526" name="Równanie" r:id="rId7" imgW="1066800" imgH="1193800" progId="Equation.3">
              <p:embed/>
            </p:oleObj>
          </a:graphicData>
        </a:graphic>
      </p:graphicFrame>
      <p:sp>
        <p:nvSpPr>
          <p:cNvPr id="8" name="pole tekstowe 1"/>
          <p:cNvSpPr txBox="1">
            <a:spLocks noChangeArrowheads="1"/>
          </p:cNvSpPr>
          <p:nvPr/>
        </p:nvSpPr>
        <p:spPr bwMode="auto">
          <a:xfrm>
            <a:off x="309538" y="3450538"/>
            <a:ext cx="2281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IV równanie stanu: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19076" y="3864875"/>
          <a:ext cx="7712075" cy="703263"/>
        </p:xfrm>
        <a:graphic>
          <a:graphicData uri="http://schemas.openxmlformats.org/presentationml/2006/ole">
            <p:oleObj spid="_x0000_s363527" name="Równanie" r:id="rId8" imgW="4711680" imgH="431640" progId="Equation.3">
              <p:embed/>
            </p:oleObj>
          </a:graphicData>
        </a:graphic>
      </p:graphicFrame>
      <p:sp>
        <p:nvSpPr>
          <p:cNvPr id="10" name="pole tekstowe 3"/>
          <p:cNvSpPr txBox="1">
            <a:spLocks noChangeArrowheads="1"/>
          </p:cNvSpPr>
          <p:nvPr/>
        </p:nvSpPr>
        <p:spPr bwMode="auto">
          <a:xfrm>
            <a:off x="330176" y="4539563"/>
            <a:ext cx="2501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 uporządkowaniu: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73038" y="5007875"/>
          <a:ext cx="8566150" cy="787400"/>
        </p:xfrm>
        <a:graphic>
          <a:graphicData uri="http://schemas.openxmlformats.org/presentationml/2006/ole">
            <p:oleObj spid="_x0000_s363528" name="Równanie" r:id="rId9" imgW="52322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8"/>
          <p:cNvSpPr txBox="1">
            <a:spLocks noChangeArrowheads="1"/>
          </p:cNvSpPr>
          <p:nvPr/>
        </p:nvSpPr>
        <p:spPr bwMode="auto">
          <a:xfrm>
            <a:off x="649146" y="1051082"/>
            <a:ext cx="2281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Równanie  wyjścia: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144446" y="1486057"/>
          <a:ext cx="768350" cy="407988"/>
        </p:xfrm>
        <a:graphic>
          <a:graphicData uri="http://schemas.openxmlformats.org/presentationml/2006/ole">
            <p:oleObj spid="_x0000_s364546" name="Równanie" r:id="rId3" imgW="406080" imgH="215640" progId="Equation.3">
              <p:embed/>
            </p:oleObj>
          </a:graphicData>
        </a:graphic>
      </p:graphicFrame>
      <p:sp>
        <p:nvSpPr>
          <p:cNvPr id="4" name="pole tekstowe 10"/>
          <p:cNvSpPr txBox="1">
            <a:spLocks noChangeArrowheads="1"/>
          </p:cNvSpPr>
          <p:nvPr/>
        </p:nvSpPr>
        <p:spPr bwMode="auto">
          <a:xfrm>
            <a:off x="680896" y="1941670"/>
            <a:ext cx="2281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Aproksymacja: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004746" y="2473482"/>
          <a:ext cx="1368425" cy="407988"/>
        </p:xfrm>
        <a:graphic>
          <a:graphicData uri="http://schemas.openxmlformats.org/presentationml/2006/ole">
            <p:oleObj spid="_x0000_s364547" name="Równanie" r:id="rId4" imgW="7236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76225" y="855525"/>
            <a:ext cx="2720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Możemy też zapisać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2100" y="1322250"/>
          <a:ext cx="8675688" cy="1955800"/>
        </p:xfrm>
        <a:graphic>
          <a:graphicData uri="http://schemas.openxmlformats.org/presentationml/2006/ole">
            <p:oleObj spid="_x0000_s365570" name="Równanie" r:id="rId3" imgW="5854680" imgH="132048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3875" y="3466963"/>
          <a:ext cx="4114800" cy="1565275"/>
        </p:xfrm>
        <a:graphic>
          <a:graphicData uri="http://schemas.openxmlformats.org/presentationml/2006/ole">
            <p:oleObj spid="_x0000_s365571" name="Równanie" r:id="rId4" imgW="247644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406400" y="684079"/>
            <a:ext cx="1643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Oznaczając: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98488" y="3036754"/>
          <a:ext cx="1319212" cy="1457325"/>
        </p:xfrm>
        <a:graphic>
          <a:graphicData uri="http://schemas.openxmlformats.org/presentationml/2006/ole">
            <p:oleObj spid="_x0000_s366594" name="Równanie" r:id="rId3" imgW="850680" imgH="93960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246313" y="2916104"/>
          <a:ext cx="1298575" cy="1652588"/>
        </p:xfrm>
        <a:graphic>
          <a:graphicData uri="http://schemas.openxmlformats.org/presentationml/2006/ole">
            <p:oleObj spid="_x0000_s366595" name="Równanie" r:id="rId4" imgW="838080" imgH="1066680" progId="Equation.3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517525" y="4821104"/>
          <a:ext cx="1281113" cy="333375"/>
        </p:xfrm>
        <a:graphic>
          <a:graphicData uri="http://schemas.openxmlformats.org/presentationml/2006/ole">
            <p:oleObj spid="_x0000_s366596" name="Równanie" r:id="rId5" imgW="825480" imgH="215640" progId="Equation.3">
              <p:embed/>
            </p:oleObj>
          </a:graphicData>
        </a:graphic>
      </p:graphicFrame>
      <p:sp>
        <p:nvSpPr>
          <p:cNvPr id="6" name="pole tekstowe 7"/>
          <p:cNvSpPr txBox="1">
            <a:spLocks noChangeArrowheads="1"/>
          </p:cNvSpPr>
          <p:nvPr/>
        </p:nvSpPr>
        <p:spPr bwMode="auto">
          <a:xfrm>
            <a:off x="384175" y="5161080"/>
            <a:ext cx="2720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Możemy zapisać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360613" y="5478580"/>
          <a:ext cx="2459037" cy="355600"/>
        </p:xfrm>
        <a:graphic>
          <a:graphicData uri="http://schemas.openxmlformats.org/presentationml/2006/ole">
            <p:oleObj spid="_x0000_s366597" name="Równanie" r:id="rId6" imgW="1587240" imgH="228600" progId="Equation.3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160338" y="1234942"/>
          <a:ext cx="1863725" cy="1392237"/>
        </p:xfrm>
        <a:graphic>
          <a:graphicData uri="http://schemas.openxmlformats.org/presentationml/2006/ole">
            <p:oleObj spid="_x0000_s366598" name="Równanie" r:id="rId7" imgW="1257120" imgH="939600" progId="Equation.3">
              <p:embed/>
            </p:oleObj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1979613" y="898392"/>
          <a:ext cx="5872162" cy="1955800"/>
        </p:xfrm>
        <a:graphic>
          <a:graphicData uri="http://schemas.openxmlformats.org/presentationml/2006/ole">
            <p:oleObj spid="_x0000_s366599" name="Równanie" r:id="rId8" imgW="3962160" imgH="1320480" progId="Equation.3">
              <p:embed/>
            </p:oleObj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3702050" y="3517767"/>
          <a:ext cx="1203325" cy="333375"/>
        </p:xfrm>
        <a:graphic>
          <a:graphicData uri="http://schemas.openxmlformats.org/presentationml/2006/ole">
            <p:oleObj spid="_x0000_s366600" name="Równanie" r:id="rId9" imgW="774360" imgH="215640" progId="Equation.3">
              <p:embed/>
            </p:oleObj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5048250" y="3470142"/>
          <a:ext cx="1962150" cy="381000"/>
        </p:xfrm>
        <a:graphic>
          <a:graphicData uri="http://schemas.openxmlformats.org/presentationml/2006/ole">
            <p:oleObj spid="_x0000_s366601" name="Równanie" r:id="rId10" imgW="1180800" imgH="228600" progId="Equation.3">
              <p:embed/>
            </p:oleObj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7223125" y="3476492"/>
          <a:ext cx="908050" cy="381000"/>
        </p:xfrm>
        <a:graphic>
          <a:graphicData uri="http://schemas.openxmlformats.org/presentationml/2006/ole">
            <p:oleObj spid="_x0000_s366602" name="Równanie" r:id="rId11" imgW="545760" imgH="228600" progId="Equation.3">
              <p:embed/>
            </p:oleObj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2640013" y="5959593"/>
          <a:ext cx="2201862" cy="355600"/>
        </p:xfrm>
        <a:graphic>
          <a:graphicData uri="http://schemas.openxmlformats.org/presentationml/2006/ole">
            <p:oleObj spid="_x0000_s366603" name="Równanie" r:id="rId12" imgW="14223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87338" y="708499"/>
            <a:ext cx="8516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Systemy liniowe stacjonarne – modele różniczkowe i </a:t>
            </a:r>
            <a:r>
              <a:rPr lang="pl-PL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różnicowe (jednowymiarowe)</a:t>
            </a:r>
            <a:endParaRPr lang="pl-PL" sz="12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5900" y="1214912"/>
            <a:ext cx="86772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Modele wejście - wyjście:</a:t>
            </a:r>
            <a:endParaRPr lang="pl-PL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 system ciągły – równania różniczkowe zwyczajne liniowe o stałych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współczynnikach </a:t>
            </a:r>
            <a:r>
              <a:rPr lang="pl-PL" sz="16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n-tego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 rzędu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271463" indent="-271463" algn="just" fontAlgn="auto">
              <a:spcBef>
                <a:spcPts val="0"/>
              </a:spcBef>
              <a:spcAft>
                <a:spcPts val="0"/>
              </a:spcAft>
              <a:buFont typeface="Symbol"/>
              <a:buChar char="·"/>
              <a:defRPr/>
            </a:pP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system dyskretny – równania różnicowe </a:t>
            </a:r>
            <a:r>
              <a:rPr lang="pl-PL" sz="1600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n-tego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 rzędu liniowe </a:t>
            </a: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o stałych współczynnikach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413000" y="2630488"/>
          <a:ext cx="4779963" cy="1681162"/>
        </p:xfrm>
        <a:graphic>
          <a:graphicData uri="http://schemas.openxmlformats.org/presentationml/2006/ole">
            <p:oleObj spid="_x0000_s367618" name="Równanie" r:id="rId3" imgW="2565360" imgH="901440" progId="Equation.3">
              <p:embed/>
            </p:oleObj>
          </a:graphicData>
        </a:graphic>
      </p:graphicFrame>
      <p:sp>
        <p:nvSpPr>
          <p:cNvPr id="5" name="pole tekstowe 7"/>
          <p:cNvSpPr txBox="1">
            <a:spLocks noChangeArrowheads="1"/>
          </p:cNvSpPr>
          <p:nvPr/>
        </p:nvSpPr>
        <p:spPr bwMode="auto">
          <a:xfrm>
            <a:off x="347663" y="2380027"/>
            <a:ext cx="4841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 ciągły; model wejście - wyjście:</a:t>
            </a:r>
          </a:p>
        </p:txBody>
      </p:sp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349250" y="4432296"/>
            <a:ext cx="5754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 dyskretny; model wejście - wyjście: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330450" y="4818063"/>
          <a:ext cx="6153150" cy="1465262"/>
        </p:xfrm>
        <a:graphic>
          <a:graphicData uri="http://schemas.openxmlformats.org/presentationml/2006/ole">
            <p:oleObj spid="_x0000_s367619" name="Równanie" r:id="rId4" imgW="3301920" imgH="787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321994" y="3194011"/>
          <a:ext cx="2046357" cy="710745"/>
        </p:xfrm>
        <a:graphic>
          <a:graphicData uri="http://schemas.openxmlformats.org/presentationml/2006/ole">
            <p:oleObj spid="_x0000_s368642" name="Równanie" r:id="rId3" imgW="1244520" imgH="431640" progId="Equation.3">
              <p:embed/>
            </p:oleObj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84138" y="718479"/>
            <a:ext cx="86772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Modele w przestrzeni stanu </a:t>
            </a:r>
            <a:r>
              <a:rPr lang="pl-PL" sz="1600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stanu</a:t>
            </a: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l-PL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 system ciągły –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n równań różniczkowych zwyczajnych liniowych </a:t>
            </a: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o stałych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współczynnikach 1 -ego rzędu – równanie stanu, i q równań algebraicznych – równanie wyjścia 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271463" indent="-271463" algn="just" fontAlgn="auto">
              <a:spcBef>
                <a:spcPts val="0"/>
              </a:spcBef>
              <a:spcAft>
                <a:spcPts val="0"/>
              </a:spcAft>
              <a:buFont typeface="Symbol"/>
              <a:buChar char="·"/>
              <a:defRPr/>
            </a:pP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system dyskretny –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n równań różnicowych 1-ego rzędu liniowych </a:t>
            </a:r>
            <a:r>
              <a:rPr lang="pl-PL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o stałych </a:t>
            </a:r>
            <a:r>
              <a:rPr lang="pl-PL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/>
              </a:rPr>
              <a:t>współczynnikach - równanie stanu, i q równań algebraicznych – równanie wyjścia </a:t>
            </a:r>
            <a:endParaRPr lang="pl-PL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e tekstowe 7"/>
          <p:cNvSpPr txBox="1">
            <a:spLocks noChangeArrowheads="1"/>
          </p:cNvSpPr>
          <p:nvPr/>
        </p:nvSpPr>
        <p:spPr bwMode="auto">
          <a:xfrm>
            <a:off x="347663" y="2545643"/>
            <a:ext cx="4841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 ciągły; model </a:t>
            </a: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stanu</a:t>
            </a:r>
            <a:endParaRPr lang="pl-PL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8"/>
          <p:cNvSpPr txBox="1">
            <a:spLocks noChangeArrowheads="1"/>
          </p:cNvSpPr>
          <p:nvPr/>
        </p:nvSpPr>
        <p:spPr bwMode="auto">
          <a:xfrm>
            <a:off x="2683017" y="4358943"/>
            <a:ext cx="5754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 dyskretny; model </a:t>
            </a:r>
            <a:r>
              <a:rPr lang="pl-PL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stanu:</a:t>
            </a:r>
            <a:endParaRPr lang="pl-PL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645" name="Object 2"/>
          <p:cNvGraphicFramePr>
            <a:graphicFrameLocks noChangeAspect="1"/>
          </p:cNvGraphicFramePr>
          <p:nvPr/>
        </p:nvGraphicFramePr>
        <p:xfrm>
          <a:off x="4024313" y="5065713"/>
          <a:ext cx="2667000" cy="774700"/>
        </p:xfrm>
        <a:graphic>
          <a:graphicData uri="http://schemas.openxmlformats.org/presentationml/2006/ole">
            <p:oleObj spid="_x0000_s368645" name="Równanie" r:id="rId4" imgW="15746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2326" y="1340768"/>
            <a:ext cx="8193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Dziękuję</a:t>
            </a:r>
          </a:p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koniec materiału prezentowanego podczas wykładu </a:t>
            </a:r>
            <a:endParaRPr lang="pl-PL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dewiza kolor os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0" y="3156681"/>
            <a:ext cx="2170405" cy="25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1934" y="721026"/>
            <a:ext cx="85421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Modele dyskretne – dwa źródła: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71698" y="1050708"/>
            <a:ext cx="85421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 modelowany system jest z natury dyskretny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4136" y="1371059"/>
            <a:ext cx="8542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 modelowany system jest z natury ciągły, ale sterowanie tym systemem realizowane jest przez sterownik komputerowy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a 44"/>
          <p:cNvGrpSpPr>
            <a:grpSpLocks/>
          </p:cNvGrpSpPr>
          <p:nvPr/>
        </p:nvGrpSpPr>
        <p:grpSpPr bwMode="auto">
          <a:xfrm>
            <a:off x="424089" y="2264126"/>
            <a:ext cx="8380413" cy="3589338"/>
            <a:chOff x="359055" y="360953"/>
            <a:chExt cx="8380257" cy="358886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878" y="925418"/>
              <a:ext cx="8310434" cy="285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7238" y="3419475"/>
              <a:ext cx="9525" cy="1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9"/>
            <p:cNvSpPr txBox="1">
              <a:spLocks noChangeArrowheads="1"/>
            </p:cNvSpPr>
            <p:nvPr/>
          </p:nvSpPr>
          <p:spPr bwMode="auto">
            <a:xfrm>
              <a:off x="359055" y="360953"/>
              <a:ext cx="6564418" cy="338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l-PL" sz="16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Układ sterowania </a:t>
              </a:r>
              <a:r>
                <a:rPr lang="pl-PL" sz="16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cyfrowego (przykładowa struktura)</a:t>
              </a:r>
              <a:endParaRPr lang="pl-PL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783442" y="2192684"/>
              <a:ext cx="2038312" cy="947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5705655" y="891107"/>
              <a:ext cx="617527" cy="287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pole tekstowe 14"/>
            <p:cNvSpPr txBox="1">
              <a:spLocks noChangeArrowheads="1"/>
            </p:cNvSpPr>
            <p:nvPr/>
          </p:nvSpPr>
          <p:spPr bwMode="auto">
            <a:xfrm>
              <a:off x="1663547" y="1652531"/>
              <a:ext cx="76016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800" dirty="0">
                  <a:latin typeface="Arial" pitchFamily="34" charset="0"/>
                  <a:cs typeface="Arial" pitchFamily="34" charset="0"/>
                </a:rPr>
                <a:t>Zatrzask i przetwornik A/D</a:t>
              </a:r>
            </a:p>
          </p:txBody>
        </p:sp>
        <p:sp>
          <p:nvSpPr>
            <p:cNvPr id="12" name="pole tekstowe 15"/>
            <p:cNvSpPr txBox="1">
              <a:spLocks noChangeArrowheads="1"/>
            </p:cNvSpPr>
            <p:nvPr/>
          </p:nvSpPr>
          <p:spPr bwMode="auto">
            <a:xfrm>
              <a:off x="2785432" y="2432893"/>
              <a:ext cx="508612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800">
                  <a:latin typeface="Arial" pitchFamily="34" charset="0"/>
                  <a:cs typeface="Arial" pitchFamily="34" charset="0"/>
                </a:rPr>
                <a:t>Zegar</a:t>
              </a:r>
            </a:p>
          </p:txBody>
        </p:sp>
        <p:sp>
          <p:nvSpPr>
            <p:cNvPr id="13" name="pole tekstowe 16"/>
            <p:cNvSpPr txBox="1">
              <a:spLocks noChangeArrowheads="1"/>
            </p:cNvSpPr>
            <p:nvPr/>
          </p:nvSpPr>
          <p:spPr bwMode="auto">
            <a:xfrm>
              <a:off x="2774415" y="1716796"/>
              <a:ext cx="651831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800">
                  <a:latin typeface="Arial" pitchFamily="34" charset="0"/>
                  <a:cs typeface="Arial" pitchFamily="34" charset="0"/>
                </a:rPr>
                <a:t>Komputer</a:t>
              </a:r>
            </a:p>
            <a:p>
              <a:pPr algn="ctr"/>
              <a:r>
                <a:rPr lang="pl-PL" sz="800">
                  <a:latin typeface="Arial" pitchFamily="34" charset="0"/>
                  <a:cs typeface="Arial" pitchFamily="34" charset="0"/>
                </a:rPr>
                <a:t>cyfrowy</a:t>
              </a:r>
            </a:p>
          </p:txBody>
        </p:sp>
        <p:sp>
          <p:nvSpPr>
            <p:cNvPr id="14" name="pole tekstowe 17"/>
            <p:cNvSpPr txBox="1">
              <a:spLocks noChangeArrowheads="1"/>
            </p:cNvSpPr>
            <p:nvPr/>
          </p:nvSpPr>
          <p:spPr bwMode="auto">
            <a:xfrm>
              <a:off x="3776950" y="1721851"/>
              <a:ext cx="773016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800" dirty="0">
                  <a:latin typeface="Arial" pitchFamily="34" charset="0"/>
                  <a:cs typeface="Arial" pitchFamily="34" charset="0"/>
                </a:rPr>
                <a:t>Przetwornik D/A</a:t>
              </a:r>
            </a:p>
          </p:txBody>
        </p:sp>
        <p:sp>
          <p:nvSpPr>
            <p:cNvPr id="15" name="pole tekstowe 18"/>
            <p:cNvSpPr txBox="1">
              <a:spLocks noChangeArrowheads="1"/>
            </p:cNvSpPr>
            <p:nvPr/>
          </p:nvSpPr>
          <p:spPr bwMode="auto">
            <a:xfrm>
              <a:off x="4767566" y="1771881"/>
              <a:ext cx="894203" cy="2154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800" dirty="0" err="1" smtClean="0">
                  <a:latin typeface="Arial" pitchFamily="34" charset="0"/>
                  <a:cs typeface="Arial" pitchFamily="34" charset="0"/>
                </a:rPr>
                <a:t>Ekstrapolator</a:t>
              </a:r>
              <a:endParaRPr lang="pl-PL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pole tekstowe 19"/>
            <p:cNvSpPr txBox="1">
              <a:spLocks noChangeArrowheads="1"/>
            </p:cNvSpPr>
            <p:nvPr/>
          </p:nvSpPr>
          <p:spPr bwMode="auto">
            <a:xfrm>
              <a:off x="5820912" y="1749846"/>
              <a:ext cx="806067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800" dirty="0">
                  <a:latin typeface="Arial" pitchFamily="34" charset="0"/>
                  <a:cs typeface="Arial" pitchFamily="34" charset="0"/>
                </a:rPr>
                <a:t>Element wykonawczy</a:t>
              </a:r>
            </a:p>
          </p:txBody>
        </p:sp>
        <p:sp>
          <p:nvSpPr>
            <p:cNvPr id="17" name="pole tekstowe 20"/>
            <p:cNvSpPr txBox="1">
              <a:spLocks noChangeArrowheads="1"/>
            </p:cNvSpPr>
            <p:nvPr/>
          </p:nvSpPr>
          <p:spPr bwMode="auto">
            <a:xfrm>
              <a:off x="6938790" y="1716795"/>
              <a:ext cx="717933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800">
                  <a:latin typeface="Arial" pitchFamily="34" charset="0"/>
                  <a:cs typeface="Arial" pitchFamily="34" charset="0"/>
                </a:rPr>
                <a:t>Obiekt sterowany</a:t>
              </a:r>
            </a:p>
          </p:txBody>
        </p:sp>
        <p:sp>
          <p:nvSpPr>
            <p:cNvPr id="18" name="pole tekstowe 21"/>
            <p:cNvSpPr txBox="1">
              <a:spLocks noChangeArrowheads="1"/>
            </p:cNvSpPr>
            <p:nvPr/>
          </p:nvSpPr>
          <p:spPr bwMode="auto">
            <a:xfrm>
              <a:off x="4096439" y="3237124"/>
              <a:ext cx="993354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800">
                  <a:latin typeface="Arial" pitchFamily="34" charset="0"/>
                  <a:cs typeface="Arial" pitchFamily="34" charset="0"/>
                </a:rPr>
                <a:t>Czujnik i przekształtnik</a:t>
              </a:r>
            </a:p>
          </p:txBody>
        </p:sp>
        <p:sp>
          <p:nvSpPr>
            <p:cNvPr id="19" name="pole tekstowe 10"/>
            <p:cNvSpPr txBox="1">
              <a:spLocks noChangeArrowheads="1"/>
            </p:cNvSpPr>
            <p:nvPr/>
          </p:nvSpPr>
          <p:spPr bwMode="auto">
            <a:xfrm>
              <a:off x="429657" y="3580481"/>
              <a:ext cx="572877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417869" y="3316023"/>
            <a:ext cx="2381315" cy="2669262"/>
            <a:chOff x="417869" y="3405673"/>
            <a:chExt cx="2381315" cy="2669262"/>
          </a:xfrm>
        </p:grpSpPr>
        <p:sp>
          <p:nvSpPr>
            <p:cNvPr id="21" name="Elipsa 20"/>
            <p:cNvSpPr/>
            <p:nvPr/>
          </p:nvSpPr>
          <p:spPr>
            <a:xfrm>
              <a:off x="1576873" y="3405673"/>
              <a:ext cx="1147666" cy="839756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pole tekstowe 9"/>
            <p:cNvSpPr txBox="1">
              <a:spLocks noChangeArrowheads="1"/>
            </p:cNvSpPr>
            <p:nvPr/>
          </p:nvSpPr>
          <p:spPr bwMode="auto">
            <a:xfrm>
              <a:off x="417869" y="5613270"/>
              <a:ext cx="23813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l-PL" sz="12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próbkowanie – impulsator</a:t>
              </a:r>
            </a:p>
            <a:p>
              <a:pPr algn="just"/>
              <a:r>
                <a:rPr lang="pl-PL" sz="12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kwantyzacja - kwantyzator</a:t>
              </a:r>
              <a:endParaRPr lang="pl-PL" sz="1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Łącznik prosty ze strzałką 22"/>
            <p:cNvCxnSpPr/>
            <p:nvPr/>
          </p:nvCxnSpPr>
          <p:spPr>
            <a:xfrm flipV="1">
              <a:off x="1474237" y="4254759"/>
              <a:ext cx="494522" cy="1371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a 23"/>
          <p:cNvGrpSpPr/>
          <p:nvPr/>
        </p:nvGrpSpPr>
        <p:grpSpPr>
          <a:xfrm>
            <a:off x="3735354" y="3185395"/>
            <a:ext cx="3974842" cy="2599673"/>
            <a:chOff x="3735354" y="3275045"/>
            <a:chExt cx="3974842" cy="2599673"/>
          </a:xfrm>
        </p:grpSpPr>
        <p:sp>
          <p:nvSpPr>
            <p:cNvPr id="25" name="Elipsa 24"/>
            <p:cNvSpPr/>
            <p:nvPr/>
          </p:nvSpPr>
          <p:spPr>
            <a:xfrm>
              <a:off x="3735354" y="3275045"/>
              <a:ext cx="1928327" cy="1110343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pole tekstowe 9"/>
            <p:cNvSpPr txBox="1">
              <a:spLocks noChangeArrowheads="1"/>
            </p:cNvSpPr>
            <p:nvPr/>
          </p:nvSpPr>
          <p:spPr bwMode="auto">
            <a:xfrm>
              <a:off x="5328881" y="5597719"/>
              <a:ext cx="238131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l-PL" sz="12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ekstrapolacja – </a:t>
              </a:r>
              <a:r>
                <a:rPr lang="pl-PL" sz="1200" dirty="0" err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ekstrapolator</a:t>
              </a:r>
              <a:endParaRPr lang="pl-PL" sz="1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Łącznik prosty ze strzałką 26"/>
            <p:cNvCxnSpPr/>
            <p:nvPr/>
          </p:nvCxnSpPr>
          <p:spPr>
            <a:xfrm flipH="1" flipV="1">
              <a:off x="5103845" y="4357396"/>
              <a:ext cx="1281404" cy="125341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31265" y="934825"/>
            <a:ext cx="85421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Metody projektowania  systemów sterowania: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81028" y="1255171"/>
            <a:ext cx="85421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 m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etody projektowania  systemów sterowania 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ciągłego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(analogowego)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84134" y="1556859"/>
            <a:ext cx="85421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 m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etody projektowania  systemów sterowania </a:t>
            </a: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dyskretnego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(cyfrowego)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75275" y="5301601"/>
            <a:ext cx="85421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Jeżeli chcemy zastosować w projektowaniu sterowania komputerowego obiektu ciągłego metody teorii sterowania dyskretnego – potrzebna dyskretyzacja modelu obiektu ciągłego, a dokładnie dyskretna aproksymacja tego modelu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34370" y="2524177"/>
            <a:ext cx="8542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Jeżeli chcemy zastosować w sterowaniu obiektu ciągłego sterownik dyskretny (cyfrowy) – mamy dwie możliwości dla realizacji projektu sterownika: 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18819" y="3124446"/>
            <a:ext cx="8542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 zaprojektować sterownik ciągły dla ciągłego obiektu (modelu) i następnie dyskretyzować zaprojektowany sterownik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31254" y="3734065"/>
            <a:ext cx="8542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/>
              </a:rPr>
              <a:t> dyskretyzować ciągły obiekt (model) i zaprojektować sterownik dyskretny dla dyskretnego obiektu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78392" y="4931464"/>
            <a:ext cx="85421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Drugie podejście – bardziej popularne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8284" y="734296"/>
            <a:ext cx="85421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Połączenie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: system czasu ciągłego do systemu czasu dyskretnego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62166" y="1381974"/>
            <a:ext cx="36565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Istota działania przetwornika analogowo – cyfrowego (A/C) 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upa 45"/>
          <p:cNvGrpSpPr/>
          <p:nvPr/>
        </p:nvGrpSpPr>
        <p:grpSpPr>
          <a:xfrm>
            <a:off x="676302" y="1209663"/>
            <a:ext cx="3966433" cy="2438400"/>
            <a:chOff x="676302" y="866775"/>
            <a:chExt cx="3966433" cy="2438400"/>
          </a:xfrm>
        </p:grpSpPr>
        <p:pic>
          <p:nvPicPr>
            <p:cNvPr id="29286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5325" y="866775"/>
              <a:ext cx="394741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Prostokąt 6"/>
            <p:cNvSpPr/>
            <p:nvPr/>
          </p:nvSpPr>
          <p:spPr>
            <a:xfrm>
              <a:off x="2062065" y="1101012"/>
              <a:ext cx="1222311" cy="615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063454" y="1154186"/>
              <a:ext cx="12115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2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Przetwornik A/C</a:t>
              </a:r>
              <a:endParaRPr lang="pl-PL" sz="12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730897" y="1999856"/>
              <a:ext cx="1222311" cy="615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676302" y="2146342"/>
              <a:ext cx="12115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2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Sygnał czasu ciągłego</a:t>
              </a:r>
              <a:endParaRPr lang="pl-PL" sz="12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2055847" y="2817845"/>
              <a:ext cx="1222311" cy="180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060343" y="2699958"/>
              <a:ext cx="12115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2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Impulsator</a:t>
              </a:r>
              <a:endParaRPr lang="pl-PL" sz="12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3371454" y="1999859"/>
              <a:ext cx="1222311" cy="615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3403953" y="2121458"/>
              <a:ext cx="12115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2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Sygnał czasu dyskretnego</a:t>
              </a:r>
              <a:endParaRPr lang="pl-PL" sz="12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341" y="3702697"/>
            <a:ext cx="3488871" cy="242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5835" y="3598609"/>
            <a:ext cx="3492467" cy="258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upa 47"/>
          <p:cNvGrpSpPr/>
          <p:nvPr/>
        </p:nvGrpSpPr>
        <p:grpSpPr>
          <a:xfrm>
            <a:off x="6211664" y="3627089"/>
            <a:ext cx="2800452" cy="560033"/>
            <a:chOff x="5156585" y="5816386"/>
            <a:chExt cx="2951717" cy="560033"/>
          </a:xfrm>
        </p:grpSpPr>
        <p:sp>
          <p:nvSpPr>
            <p:cNvPr id="39" name="Elipsa 38"/>
            <p:cNvSpPr/>
            <p:nvPr/>
          </p:nvSpPr>
          <p:spPr>
            <a:xfrm>
              <a:off x="5156585" y="5931095"/>
              <a:ext cx="55984" cy="559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Elipsa 40"/>
            <p:cNvSpPr/>
            <p:nvPr/>
          </p:nvSpPr>
          <p:spPr>
            <a:xfrm>
              <a:off x="5159769" y="6214188"/>
              <a:ext cx="55984" cy="5598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5270014" y="5816386"/>
              <a:ext cx="21850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2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- sygnał próbkowany</a:t>
              </a:r>
              <a:endParaRPr lang="pl-PL" sz="12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5254456" y="6099420"/>
              <a:ext cx="28538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2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- sygnał próbkowany i kwantowany</a:t>
              </a:r>
              <a:endParaRPr lang="pl-PL" sz="12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upa 46"/>
          <p:cNvGrpSpPr/>
          <p:nvPr/>
        </p:nvGrpSpPr>
        <p:grpSpPr>
          <a:xfrm>
            <a:off x="5496898" y="2099295"/>
            <a:ext cx="3208564" cy="1470701"/>
            <a:chOff x="5496898" y="1756407"/>
            <a:chExt cx="3208564" cy="1470701"/>
          </a:xfrm>
        </p:grpSpPr>
        <p:pic>
          <p:nvPicPr>
            <p:cNvPr id="29287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96898" y="1760130"/>
              <a:ext cx="1501061" cy="145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Łącznik prosty 28"/>
            <p:cNvCxnSpPr/>
            <p:nvPr/>
          </p:nvCxnSpPr>
          <p:spPr>
            <a:xfrm flipV="1">
              <a:off x="5831633" y="1922084"/>
              <a:ext cx="0" cy="1184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29"/>
            <p:cNvCxnSpPr/>
            <p:nvPr/>
          </p:nvCxnSpPr>
          <p:spPr>
            <a:xfrm flipV="1">
              <a:off x="6049350" y="1822547"/>
              <a:ext cx="0" cy="1184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30"/>
            <p:cNvCxnSpPr/>
            <p:nvPr/>
          </p:nvCxnSpPr>
          <p:spPr>
            <a:xfrm flipV="1">
              <a:off x="6263963" y="1850540"/>
              <a:ext cx="0" cy="1184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31"/>
            <p:cNvCxnSpPr/>
            <p:nvPr/>
          </p:nvCxnSpPr>
          <p:spPr>
            <a:xfrm flipV="1">
              <a:off x="6487907" y="1869202"/>
              <a:ext cx="0" cy="1184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32"/>
            <p:cNvCxnSpPr/>
            <p:nvPr/>
          </p:nvCxnSpPr>
          <p:spPr>
            <a:xfrm flipV="1">
              <a:off x="6702520" y="1887864"/>
              <a:ext cx="0" cy="1184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ipsa 33"/>
            <p:cNvSpPr/>
            <p:nvPr/>
          </p:nvSpPr>
          <p:spPr>
            <a:xfrm>
              <a:off x="5812877" y="2211310"/>
              <a:ext cx="55984" cy="559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Elipsa 34"/>
            <p:cNvSpPr/>
            <p:nvPr/>
          </p:nvSpPr>
          <p:spPr>
            <a:xfrm>
              <a:off x="6021263" y="1925153"/>
              <a:ext cx="55984" cy="559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Elipsa 35"/>
            <p:cNvSpPr/>
            <p:nvPr/>
          </p:nvSpPr>
          <p:spPr>
            <a:xfrm>
              <a:off x="6229649" y="1946919"/>
              <a:ext cx="55984" cy="559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Elipsa 36"/>
            <p:cNvSpPr/>
            <p:nvPr/>
          </p:nvSpPr>
          <p:spPr>
            <a:xfrm>
              <a:off x="6456697" y="2173967"/>
              <a:ext cx="55984" cy="559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Elipsa 37"/>
            <p:cNvSpPr/>
            <p:nvPr/>
          </p:nvSpPr>
          <p:spPr>
            <a:xfrm>
              <a:off x="6879696" y="2886227"/>
              <a:ext cx="55984" cy="559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Elipsa 39"/>
            <p:cNvSpPr/>
            <p:nvPr/>
          </p:nvSpPr>
          <p:spPr>
            <a:xfrm>
              <a:off x="6671329" y="2509902"/>
              <a:ext cx="55984" cy="559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287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22868" y="1756407"/>
              <a:ext cx="1482594" cy="1470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Strzałka w prawo 44"/>
            <p:cNvSpPr/>
            <p:nvPr/>
          </p:nvSpPr>
          <p:spPr>
            <a:xfrm>
              <a:off x="6969967" y="2379307"/>
              <a:ext cx="270588" cy="2052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1278294" y="1835786"/>
            <a:ext cx="2731454" cy="653444"/>
            <a:chOff x="1278294" y="1492898"/>
            <a:chExt cx="2731454" cy="653444"/>
          </a:xfrm>
        </p:grpSpPr>
        <p:cxnSp>
          <p:nvCxnSpPr>
            <p:cNvPr id="50" name="Łącznik prosty ze strzałką 49"/>
            <p:cNvCxnSpPr/>
            <p:nvPr/>
          </p:nvCxnSpPr>
          <p:spPr>
            <a:xfrm flipH="1" flipV="1">
              <a:off x="1278294" y="1492898"/>
              <a:ext cx="3803" cy="65344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ze strzałką 50"/>
            <p:cNvCxnSpPr/>
            <p:nvPr/>
          </p:nvCxnSpPr>
          <p:spPr>
            <a:xfrm flipH="1" flipV="1">
              <a:off x="3862873" y="1511560"/>
              <a:ext cx="146875" cy="60989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a 51"/>
          <p:cNvGrpSpPr/>
          <p:nvPr/>
        </p:nvGrpSpPr>
        <p:grpSpPr>
          <a:xfrm>
            <a:off x="1250303" y="3095419"/>
            <a:ext cx="5029199" cy="1446245"/>
            <a:chOff x="1250303" y="2752531"/>
            <a:chExt cx="5029199" cy="1446245"/>
          </a:xfrm>
        </p:grpSpPr>
        <p:cxnSp>
          <p:nvCxnSpPr>
            <p:cNvPr id="53" name="Łącznik prosty ze strzałką 52"/>
            <p:cNvCxnSpPr/>
            <p:nvPr/>
          </p:nvCxnSpPr>
          <p:spPr>
            <a:xfrm>
              <a:off x="1250303" y="2752531"/>
              <a:ext cx="615819" cy="144624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ze strzałką 53"/>
            <p:cNvCxnSpPr/>
            <p:nvPr/>
          </p:nvCxnSpPr>
          <p:spPr>
            <a:xfrm>
              <a:off x="3965511" y="2761861"/>
              <a:ext cx="2313991" cy="130628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6276" y="621077"/>
            <a:ext cx="85421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Połączenie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: system czasu dyskretnego do systemu czasu ciągłego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436400" y="1362617"/>
            <a:ext cx="4686106" cy="2179092"/>
            <a:chOff x="436400" y="1177985"/>
            <a:chExt cx="4686106" cy="2179092"/>
          </a:xfrm>
        </p:grpSpPr>
        <p:pic>
          <p:nvPicPr>
            <p:cNvPr id="2938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6400" y="1177985"/>
              <a:ext cx="4686106" cy="217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Prostokąt 3"/>
            <p:cNvSpPr/>
            <p:nvPr/>
          </p:nvSpPr>
          <p:spPr>
            <a:xfrm>
              <a:off x="2071396" y="1278292"/>
              <a:ext cx="1222311" cy="615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072784" y="1331467"/>
              <a:ext cx="12115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2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Przetwornik C/A</a:t>
              </a:r>
              <a:endParaRPr lang="pl-PL" sz="12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590946" y="2233121"/>
              <a:ext cx="1222311" cy="615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2074504" y="2789853"/>
              <a:ext cx="1222311" cy="180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051012" y="2559998"/>
              <a:ext cx="121158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200" dirty="0" err="1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Ekstrapolator</a:t>
              </a:r>
              <a:r>
                <a:rPr lang="pl-PL" sz="12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 zerowego rzędu</a:t>
              </a:r>
              <a:endParaRPr lang="pl-PL" sz="12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800660" y="2205130"/>
              <a:ext cx="1222311" cy="615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651422" y="2401376"/>
              <a:ext cx="12115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2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Sygnał czasu dyskretnego</a:t>
              </a:r>
              <a:endParaRPr lang="pl-PL" sz="12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3475485" y="2258304"/>
              <a:ext cx="121158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2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Sygnał czasu ciągłego (kwantowany)</a:t>
              </a:r>
              <a:endParaRPr lang="pl-PL" sz="12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962166" y="1065098"/>
            <a:ext cx="36565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Istota działania przetwornika cyfrowo – analogowego (A/C) 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1147666" y="1873383"/>
            <a:ext cx="3132670" cy="653444"/>
            <a:chOff x="1147666" y="3125725"/>
            <a:chExt cx="3132670" cy="653444"/>
          </a:xfrm>
        </p:grpSpPr>
        <p:cxnSp>
          <p:nvCxnSpPr>
            <p:cNvPr id="12" name="Łącznik prosty ze strzałką 11"/>
            <p:cNvCxnSpPr/>
            <p:nvPr/>
          </p:nvCxnSpPr>
          <p:spPr>
            <a:xfrm flipH="1" flipV="1">
              <a:off x="1147666" y="3125725"/>
              <a:ext cx="3803" cy="65344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ze strzałką 12"/>
            <p:cNvCxnSpPr/>
            <p:nvPr/>
          </p:nvCxnSpPr>
          <p:spPr>
            <a:xfrm flipH="1" flipV="1">
              <a:off x="4133461" y="3125725"/>
              <a:ext cx="146875" cy="60989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3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43" y="3744342"/>
            <a:ext cx="3244526" cy="256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0577" y="3679108"/>
            <a:ext cx="3306632" cy="260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upa 26"/>
          <p:cNvGrpSpPr/>
          <p:nvPr/>
        </p:nvGrpSpPr>
        <p:grpSpPr>
          <a:xfrm>
            <a:off x="4559843" y="2027989"/>
            <a:ext cx="4369550" cy="1598276"/>
            <a:chOff x="4559843" y="1843357"/>
            <a:chExt cx="4369550" cy="1598276"/>
          </a:xfrm>
        </p:grpSpPr>
        <p:grpSp>
          <p:nvGrpSpPr>
            <p:cNvPr id="22" name="Grupa 21"/>
            <p:cNvGrpSpPr/>
            <p:nvPr/>
          </p:nvGrpSpPr>
          <p:grpSpPr>
            <a:xfrm>
              <a:off x="4559843" y="1843357"/>
              <a:ext cx="4369550" cy="1598276"/>
              <a:chOff x="4559843" y="1843357"/>
              <a:chExt cx="4369550" cy="1598276"/>
            </a:xfrm>
          </p:grpSpPr>
          <p:pic>
            <p:nvPicPr>
              <p:cNvPr id="293893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59843" y="1940766"/>
                <a:ext cx="2134833" cy="1477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3894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26287" y="1843357"/>
                <a:ext cx="2303106" cy="1598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Strzałka w prawo 20"/>
              <p:cNvSpPr/>
              <p:nvPr/>
            </p:nvSpPr>
            <p:spPr>
              <a:xfrm>
                <a:off x="6344816" y="2323324"/>
                <a:ext cx="270588" cy="2052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Prostokąt zaokrąglony 22"/>
            <p:cNvSpPr/>
            <p:nvPr/>
          </p:nvSpPr>
          <p:spPr>
            <a:xfrm>
              <a:off x="6876664" y="2304609"/>
              <a:ext cx="65312" cy="6905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Prostokąt zaokrąglony 23"/>
            <p:cNvSpPr/>
            <p:nvPr/>
          </p:nvSpPr>
          <p:spPr>
            <a:xfrm>
              <a:off x="7019732" y="2671614"/>
              <a:ext cx="80863" cy="3235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Prostokąt zaokrąglony 24"/>
            <p:cNvSpPr/>
            <p:nvPr/>
          </p:nvSpPr>
          <p:spPr>
            <a:xfrm>
              <a:off x="7924803" y="2298386"/>
              <a:ext cx="65312" cy="6905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Prostokąt zaokrąglony 25"/>
            <p:cNvSpPr/>
            <p:nvPr/>
          </p:nvSpPr>
          <p:spPr>
            <a:xfrm>
              <a:off x="8102084" y="2671613"/>
              <a:ext cx="80862" cy="3141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1287625" y="3021137"/>
            <a:ext cx="4469363" cy="1408924"/>
            <a:chOff x="1287625" y="2836505"/>
            <a:chExt cx="4469363" cy="1408924"/>
          </a:xfrm>
        </p:grpSpPr>
        <p:cxnSp>
          <p:nvCxnSpPr>
            <p:cNvPr id="29" name="Łącznik prosty ze strzałką 28"/>
            <p:cNvCxnSpPr/>
            <p:nvPr/>
          </p:nvCxnSpPr>
          <p:spPr>
            <a:xfrm>
              <a:off x="1287625" y="2845837"/>
              <a:ext cx="727787" cy="139959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ze strzałką 29"/>
            <p:cNvCxnSpPr/>
            <p:nvPr/>
          </p:nvCxnSpPr>
          <p:spPr>
            <a:xfrm>
              <a:off x="4021495" y="2836505"/>
              <a:ext cx="1735493" cy="119431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938" name="Object 3"/>
          <p:cNvGraphicFramePr>
            <a:graphicFrameLocks noChangeAspect="1"/>
          </p:cNvGraphicFramePr>
          <p:nvPr/>
        </p:nvGraphicFramePr>
        <p:xfrm>
          <a:off x="501293" y="1631714"/>
          <a:ext cx="2905125" cy="787400"/>
        </p:xfrm>
        <a:graphic>
          <a:graphicData uri="http://schemas.openxmlformats.org/presentationml/2006/ole">
            <p:oleObj spid="_x0000_s295938" name="Równanie" r:id="rId3" imgW="1968480" imgH="533160" progId="Equation.3">
              <p:embed/>
            </p:oleObj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96276" y="717789"/>
            <a:ext cx="8542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 algn="just">
              <a:spcBef>
                <a:spcPct val="50000"/>
              </a:spcBef>
            </a:pP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I. Modele przestrzeni stanu - dyskretyzacja metodą niezmienniczości skokowej (metoda oparta na aproksymacji całkowania)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2691" y="1251532"/>
            <a:ext cx="85421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Weźmy model stanu</a:t>
            </a:r>
            <a:endParaRPr lang="pl-PL" sz="16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49148" y="2500321"/>
            <a:ext cx="28979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Rozwiązanie równania stanu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5939" name="Object 3"/>
          <p:cNvGraphicFramePr>
            <a:graphicFrameLocks noChangeAspect="1"/>
          </p:cNvGraphicFramePr>
          <p:nvPr/>
        </p:nvGraphicFramePr>
        <p:xfrm>
          <a:off x="452633" y="2933766"/>
          <a:ext cx="3914094" cy="697030"/>
        </p:xfrm>
        <a:graphic>
          <a:graphicData uri="http://schemas.openxmlformats.org/presentationml/2006/ole">
            <p:oleObj spid="_x0000_s295939" name="Równanie" r:id="rId4" imgW="2717640" imgH="482400" progId="Equation.3">
              <p:embed/>
            </p:oleObj>
          </a:graphicData>
        </a:graphic>
      </p:graphicFrame>
      <p:sp>
        <p:nvSpPr>
          <p:cNvPr id="13" name="pole tekstowe 8"/>
          <p:cNvSpPr txBox="1">
            <a:spLocks noChangeArrowheads="1"/>
          </p:cNvSpPr>
          <p:nvPr/>
        </p:nvSpPr>
        <p:spPr bwMode="auto">
          <a:xfrm>
            <a:off x="4152155" y="3956408"/>
            <a:ext cx="2706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Rozwiązanie:</a:t>
            </a: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139876" y="4473770"/>
          <a:ext cx="2838450" cy="390525"/>
        </p:xfrm>
        <a:graphic>
          <a:graphicData uri="http://schemas.openxmlformats.org/presentationml/2006/ole">
            <p:oleObj spid="_x0000_s295940" name="Równanie" r:id="rId5" imgW="1663560" imgH="228600" progId="Equation.3">
              <p:embed/>
            </p:oleObj>
          </a:graphicData>
        </a:graphic>
      </p:graphicFrame>
      <p:sp>
        <p:nvSpPr>
          <p:cNvPr id="15" name="pole tekstowe 10"/>
          <p:cNvSpPr txBox="1">
            <a:spLocks noChangeArrowheads="1"/>
          </p:cNvSpPr>
          <p:nvPr/>
        </p:nvSpPr>
        <p:spPr bwMode="auto">
          <a:xfrm>
            <a:off x="4704605" y="4886683"/>
            <a:ext cx="11255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Składowa </a:t>
            </a:r>
            <a:r>
              <a:rPr lang="pl-PL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swobodna (odpowiedź zerowego wejścia)  </a:t>
            </a:r>
            <a:endParaRPr lang="pl-PL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ole tekstowe 11"/>
          <p:cNvSpPr txBox="1">
            <a:spLocks noChangeArrowheads="1"/>
          </p:cNvSpPr>
          <p:nvPr/>
        </p:nvSpPr>
        <p:spPr bwMode="auto">
          <a:xfrm>
            <a:off x="5728996" y="4899771"/>
            <a:ext cx="14369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Składowa </a:t>
            </a:r>
            <a:r>
              <a:rPr lang="pl-PL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wymuszona</a:t>
            </a:r>
          </a:p>
          <a:p>
            <a:pPr algn="ctr"/>
            <a:r>
              <a:rPr lang="pl-PL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(odpowiedź zerowego warunku początkowego)</a:t>
            </a:r>
            <a:endParaRPr lang="pl-PL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612966" y="1204262"/>
          <a:ext cx="4703859" cy="626533"/>
        </p:xfrm>
        <a:graphic>
          <a:graphicData uri="http://schemas.openxmlformats.org/presentationml/2006/ole">
            <p:oleObj spid="_x0000_s294915" name="Równanie" r:id="rId3" imgW="3149280" imgH="419040" progId="Equation.3">
              <p:embed/>
            </p:oleObj>
          </a:graphicData>
        </a:graphic>
      </p:graphicFrame>
      <p:sp>
        <p:nvSpPr>
          <p:cNvPr id="4" name="pole tekstowe 8"/>
          <p:cNvSpPr txBox="1">
            <a:spLocks noChangeArrowheads="1"/>
          </p:cNvSpPr>
          <p:nvPr/>
        </p:nvSpPr>
        <p:spPr bwMode="auto">
          <a:xfrm>
            <a:off x="356928" y="773369"/>
            <a:ext cx="5250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Zdefiniujemy – eksponent macierzy kwadratowej</a:t>
            </a:r>
            <a:endParaRPr lang="pl-PL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308947" y="1985209"/>
            <a:ext cx="6892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Składowa swobodna – rozwiązanie równania jednorodnego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47281" y="2453679"/>
          <a:ext cx="3061024" cy="388796"/>
        </p:xfrm>
        <a:graphic>
          <a:graphicData uri="http://schemas.openxmlformats.org/presentationml/2006/ole">
            <p:oleObj spid="_x0000_s294916" name="Równanie" r:id="rId4" imgW="1904760" imgH="241200" progId="Equation.3">
              <p:embed/>
            </p:oleObj>
          </a:graphicData>
        </a:graphic>
      </p:graphicFrame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324011" y="3051356"/>
            <a:ext cx="6894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Rozwiązanie równania jednorodnego </a:t>
            </a: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 postać (pokażemy też na SD):</a:t>
            </a:r>
            <a:endParaRPr lang="pl-PL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57494" y="3551779"/>
          <a:ext cx="2071104" cy="382992"/>
        </p:xfrm>
        <a:graphic>
          <a:graphicData uri="http://schemas.openxmlformats.org/presentationml/2006/ole">
            <p:oleObj spid="_x0000_s294917" name="Równanie" r:id="rId5" imgW="1307880" imgH="241200" progId="Equation.3">
              <p:embed/>
            </p:oleObj>
          </a:graphicData>
        </a:graphic>
      </p:graphicFrame>
      <p:sp>
        <p:nvSpPr>
          <p:cNvPr id="14" name="pole tekstowe 9"/>
          <p:cNvSpPr txBox="1">
            <a:spLocks noChangeArrowheads="1"/>
          </p:cNvSpPr>
          <p:nvPr/>
        </p:nvSpPr>
        <p:spPr bwMode="auto">
          <a:xfrm>
            <a:off x="356831" y="4058132"/>
            <a:ext cx="8340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Składowa wymuszona </a:t>
            </a:r>
            <a:r>
              <a:rPr lang="pl-PL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rozwiązanie </a:t>
            </a:r>
            <a:r>
              <a:rPr lang="pl-PL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równania niejednorodnego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515258" y="4520937"/>
          <a:ext cx="2547041" cy="353397"/>
        </p:xfrm>
        <a:graphic>
          <a:graphicData uri="http://schemas.openxmlformats.org/presentationml/2006/ole">
            <p:oleObj spid="_x0000_s294919" name="Równanie" r:id="rId6" imgW="1650960" imgH="228600" progId="Equation.3">
              <p:embed/>
            </p:oleObj>
          </a:graphicData>
        </a:graphic>
      </p:graphicFrame>
      <p:sp>
        <p:nvSpPr>
          <p:cNvPr id="16" name="pole tekstowe 8"/>
          <p:cNvSpPr txBox="1">
            <a:spLocks noChangeArrowheads="1"/>
          </p:cNvSpPr>
          <p:nvPr/>
        </p:nvSpPr>
        <p:spPr bwMode="auto">
          <a:xfrm>
            <a:off x="2832650" y="4490062"/>
            <a:ext cx="5250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przy zerowym warunku początkowym</a:t>
            </a:r>
            <a:endParaRPr lang="pl-PL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e tekstowe 4"/>
          <p:cNvSpPr txBox="1">
            <a:spLocks noChangeArrowheads="1"/>
          </p:cNvSpPr>
          <p:nvPr/>
        </p:nvSpPr>
        <p:spPr bwMode="auto">
          <a:xfrm>
            <a:off x="457749" y="5069879"/>
            <a:ext cx="6894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Rozwiązanie równania </a:t>
            </a: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niejednorodnego ma postać (pokażemy na SD):</a:t>
            </a:r>
            <a:endParaRPr lang="pl-PL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4921" name="Object 2"/>
          <p:cNvGraphicFramePr>
            <a:graphicFrameLocks noChangeAspect="1"/>
          </p:cNvGraphicFramePr>
          <p:nvPr/>
        </p:nvGraphicFramePr>
        <p:xfrm>
          <a:off x="545096" y="5565869"/>
          <a:ext cx="2468692" cy="586544"/>
        </p:xfrm>
        <a:graphic>
          <a:graphicData uri="http://schemas.openxmlformats.org/presentationml/2006/ole">
            <p:oleObj spid="_x0000_s294921" name="Równanie" r:id="rId7" imgW="149832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7805</TotalTime>
  <Words>1098</Words>
  <Application>Microsoft Office PowerPoint</Application>
  <PresentationFormat>Pokaz na ekranie (4:3)</PresentationFormat>
  <Paragraphs>178</Paragraphs>
  <Slides>38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0" baseType="lpstr">
      <vt:lpstr>Motyw pakietu Office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K. Duzinkiewicz</dc:creator>
  <cp:lastModifiedBy>KDuzinkiewicz</cp:lastModifiedBy>
  <cp:revision>412</cp:revision>
  <dcterms:created xsi:type="dcterms:W3CDTF">2009-10-06T19:16:18Z</dcterms:created>
  <dcterms:modified xsi:type="dcterms:W3CDTF">2019-04-24T04:48:47Z</dcterms:modified>
</cp:coreProperties>
</file>