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554" r:id="rId3"/>
    <p:sldId id="524" r:id="rId4"/>
    <p:sldId id="525" r:id="rId5"/>
    <p:sldId id="526" r:id="rId6"/>
    <p:sldId id="528" r:id="rId7"/>
    <p:sldId id="529" r:id="rId8"/>
    <p:sldId id="530" r:id="rId9"/>
    <p:sldId id="531" r:id="rId10"/>
    <p:sldId id="549" r:id="rId11"/>
    <p:sldId id="551" r:id="rId12"/>
    <p:sldId id="552" r:id="rId13"/>
    <p:sldId id="548" r:id="rId14"/>
    <p:sldId id="532" r:id="rId15"/>
    <p:sldId id="527" r:id="rId16"/>
    <p:sldId id="533" r:id="rId17"/>
    <p:sldId id="534" r:id="rId18"/>
    <p:sldId id="535" r:id="rId19"/>
    <p:sldId id="536" r:id="rId20"/>
    <p:sldId id="537" r:id="rId21"/>
    <p:sldId id="538" r:id="rId22"/>
    <p:sldId id="539" r:id="rId23"/>
    <p:sldId id="540" r:id="rId24"/>
    <p:sldId id="542" r:id="rId25"/>
    <p:sldId id="543" r:id="rId26"/>
    <p:sldId id="544" r:id="rId27"/>
    <p:sldId id="545" r:id="rId28"/>
    <p:sldId id="547" r:id="rId29"/>
    <p:sldId id="546" r:id="rId30"/>
    <p:sldId id="541" r:id="rId31"/>
    <p:sldId id="553" r:id="rId32"/>
    <p:sldId id="523" r:id="rId33"/>
  </p:sldIdLst>
  <p:sldSz cx="9144000" cy="6858000" type="screen4x3"/>
  <p:notesSz cx="6858000" cy="97234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00CC66"/>
    <a:srgbClr val="0000FF"/>
    <a:srgbClr val="99CCFF"/>
    <a:srgbClr val="17048A"/>
    <a:srgbClr val="FF0000"/>
    <a:srgbClr val="6600CC"/>
    <a:srgbClr val="9900FF"/>
    <a:srgbClr val="0033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6437" autoAdjust="0"/>
  </p:normalViewPr>
  <p:slideViewPr>
    <p:cSldViewPr snapToGrid="0">
      <p:cViewPr varScale="1">
        <p:scale>
          <a:sx n="110" d="100"/>
          <a:sy n="110" d="100"/>
        </p:scale>
        <p:origin x="-156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45.wmf"/><Relationship Id="rId5" Type="http://schemas.openxmlformats.org/officeDocument/2006/relationships/image" Target="../media/image20.wmf"/><Relationship Id="rId4" Type="http://schemas.openxmlformats.org/officeDocument/2006/relationships/image" Target="../media/image3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46.wmf"/><Relationship Id="rId5" Type="http://schemas.openxmlformats.org/officeDocument/2006/relationships/image" Target="../media/image21.wmf"/><Relationship Id="rId4" Type="http://schemas.openxmlformats.org/officeDocument/2006/relationships/image" Target="../media/image3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36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42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42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4" Type="http://schemas.openxmlformats.org/officeDocument/2006/relationships/image" Target="../media/image59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image" Target="../media/image7.wmf"/><Relationship Id="rId7" Type="http://schemas.openxmlformats.org/officeDocument/2006/relationships/image" Target="../media/image66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image" Target="../media/image70.wmf"/><Relationship Id="rId7" Type="http://schemas.openxmlformats.org/officeDocument/2006/relationships/image" Target="../media/image74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6" Type="http://schemas.openxmlformats.org/officeDocument/2006/relationships/image" Target="../media/image73.wmf"/><Relationship Id="rId5" Type="http://schemas.openxmlformats.org/officeDocument/2006/relationships/image" Target="../media/image72.wmf"/><Relationship Id="rId4" Type="http://schemas.openxmlformats.org/officeDocument/2006/relationships/image" Target="../media/image71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26.wmf"/><Relationship Id="rId5" Type="http://schemas.openxmlformats.org/officeDocument/2006/relationships/image" Target="../media/image79.wmf"/><Relationship Id="rId4" Type="http://schemas.openxmlformats.org/officeDocument/2006/relationships/image" Target="../media/image7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12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1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4" Type="http://schemas.openxmlformats.org/officeDocument/2006/relationships/image" Target="../media/image69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4" Type="http://schemas.openxmlformats.org/officeDocument/2006/relationships/image" Target="../media/image88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Relationship Id="rId4" Type="http://schemas.openxmlformats.org/officeDocument/2006/relationships/image" Target="../media/image91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2.wmf"/><Relationship Id="rId1" Type="http://schemas.openxmlformats.org/officeDocument/2006/relationships/image" Target="../media/image69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3.wmf"/><Relationship Id="rId1" Type="http://schemas.openxmlformats.org/officeDocument/2006/relationships/image" Target="../media/image86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5.wmf"/><Relationship Id="rId1" Type="http://schemas.openxmlformats.org/officeDocument/2006/relationships/image" Target="../media/image94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Relationship Id="rId5" Type="http://schemas.openxmlformats.org/officeDocument/2006/relationships/image" Target="../media/image100.wmf"/><Relationship Id="rId4" Type="http://schemas.openxmlformats.org/officeDocument/2006/relationships/image" Target="../media/image99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image" Target="../media/image102.wmf"/><Relationship Id="rId1" Type="http://schemas.openxmlformats.org/officeDocument/2006/relationships/image" Target="../media/image101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wmf"/><Relationship Id="rId1" Type="http://schemas.openxmlformats.org/officeDocument/2006/relationships/image" Target="../media/image104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wmf"/><Relationship Id="rId1" Type="http://schemas.openxmlformats.org/officeDocument/2006/relationships/image" Target="../media/image10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5" Type="http://schemas.openxmlformats.org/officeDocument/2006/relationships/image" Target="../media/image18.wmf"/><Relationship Id="rId4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19.wmf"/><Relationship Id="rId1" Type="http://schemas.openxmlformats.org/officeDocument/2006/relationships/image" Target="../media/image38.wmf"/><Relationship Id="rId6" Type="http://schemas.openxmlformats.org/officeDocument/2006/relationships/image" Target="../media/image21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7" Type="http://schemas.openxmlformats.org/officeDocument/2006/relationships/image" Target="../media/image43.wmf"/><Relationship Id="rId2" Type="http://schemas.openxmlformats.org/officeDocument/2006/relationships/image" Target="../media/image27.wmf"/><Relationship Id="rId1" Type="http://schemas.openxmlformats.org/officeDocument/2006/relationships/image" Target="../media/image42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44.wmf"/><Relationship Id="rId5" Type="http://schemas.openxmlformats.org/officeDocument/2006/relationships/image" Target="../media/image19.wmf"/><Relationship Id="rId4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37663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237663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E3AAA6D-8249-41C3-95E9-FDCE19068F8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13289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6950" y="728663"/>
            <a:ext cx="4862513" cy="36464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8038"/>
            <a:ext cx="5029200" cy="437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37663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237663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735295B-0EFB-4D0C-BE9B-792CE871462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731871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AEE401-21B8-4350-8F37-3E19AB06D6AF}" type="slidenum">
              <a:rPr lang="pl-PL" smtClean="0"/>
              <a:pPr/>
              <a:t>1</a:t>
            </a:fld>
            <a:endParaRPr lang="pl-PL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35295B-0EFB-4D0C-BE9B-792CE8714625}" type="slidenum">
              <a:rPr lang="pl-PL" smtClean="0"/>
              <a:pPr>
                <a:defRPr/>
              </a:pPr>
              <a:t>14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</p:cSld>
  <p:clrMapOvr>
    <a:masterClrMapping/>
  </p:clrMapOvr>
  <p:transition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</p:cSld>
  <p:clrMapOvr>
    <a:masterClrMapping/>
  </p:clrMapOvr>
  <p:transition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2" descr="Bez nazwy-10.pdf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1438" y="-214338"/>
            <a:ext cx="1785918" cy="89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rostokąt 8"/>
          <p:cNvSpPr>
            <a:spLocks noChangeArrowheads="1"/>
          </p:cNvSpPr>
          <p:nvPr userDrawn="1"/>
        </p:nvSpPr>
        <p:spPr bwMode="auto">
          <a:xfrm>
            <a:off x="1714480" y="-24"/>
            <a:ext cx="74295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l-PL" sz="1000" dirty="0" smtClean="0">
                <a:solidFill>
                  <a:srgbClr val="003366"/>
                </a:solidFill>
                <a:latin typeface="SanukPro-Medium" charset="0"/>
              </a:rPr>
              <a:t>Przedmiot: Modelowanie i identyfikacja </a:t>
            </a:r>
          </a:p>
          <a:p>
            <a:r>
              <a:rPr lang="pl-PL" sz="1000" dirty="0" smtClean="0">
                <a:solidFill>
                  <a:srgbClr val="003366"/>
                </a:solidFill>
                <a:latin typeface="SanukPro-Medium" charset="0"/>
              </a:rPr>
              <a:t>Tytuł</a:t>
            </a:r>
            <a:r>
              <a:rPr lang="pl-PL" sz="1000" baseline="0" dirty="0" smtClean="0">
                <a:solidFill>
                  <a:srgbClr val="003366"/>
                </a:solidFill>
                <a:latin typeface="SanukPro-Medium" charset="0"/>
              </a:rPr>
              <a:t> materiału wykładowego: Technologie modelowania rozmytego – modele </a:t>
            </a:r>
            <a:r>
              <a:rPr lang="pl-PL" sz="1000" baseline="0" dirty="0" err="1" smtClean="0">
                <a:solidFill>
                  <a:srgbClr val="003366"/>
                </a:solidFill>
                <a:latin typeface="SanukPro-Medium" charset="0"/>
              </a:rPr>
              <a:t>Takagi</a:t>
            </a:r>
            <a:r>
              <a:rPr lang="pl-PL" sz="1000" baseline="0" dirty="0" smtClean="0">
                <a:solidFill>
                  <a:srgbClr val="003366"/>
                </a:solidFill>
                <a:latin typeface="SanukPro-Medium" charset="0"/>
              </a:rPr>
              <a:t> – </a:t>
            </a:r>
            <a:r>
              <a:rPr lang="pl-PL" sz="1000" baseline="0" dirty="0" err="1" smtClean="0">
                <a:solidFill>
                  <a:srgbClr val="003366"/>
                </a:solidFill>
                <a:latin typeface="SanukPro-Medium" charset="0"/>
              </a:rPr>
              <a:t>Sugeno</a:t>
            </a:r>
            <a:r>
              <a:rPr lang="pl-PL" sz="1000" baseline="0" dirty="0" smtClean="0">
                <a:solidFill>
                  <a:srgbClr val="003366"/>
                </a:solidFill>
                <a:latin typeface="SanukPro-Medium" charset="0"/>
              </a:rPr>
              <a:t> - </a:t>
            </a:r>
            <a:r>
              <a:rPr lang="pl-PL" sz="1000" baseline="0" dirty="0" err="1" smtClean="0">
                <a:solidFill>
                  <a:srgbClr val="003366"/>
                </a:solidFill>
                <a:latin typeface="SanukPro-Medium" charset="0"/>
              </a:rPr>
              <a:t>Kanga</a:t>
            </a:r>
            <a:r>
              <a:rPr lang="pl-PL" sz="1000" baseline="0" dirty="0" smtClean="0">
                <a:solidFill>
                  <a:srgbClr val="003366"/>
                </a:solidFill>
                <a:latin typeface="SanukPro-Medium" charset="0"/>
              </a:rPr>
              <a:t> I</a:t>
            </a:r>
            <a:endParaRPr lang="pl-PL" sz="1000" dirty="0">
              <a:solidFill>
                <a:srgbClr val="003366"/>
              </a:solidFill>
              <a:latin typeface="SanukPro-Medium" charset="0"/>
            </a:endParaRPr>
          </a:p>
        </p:txBody>
      </p:sp>
      <p:cxnSp>
        <p:nvCxnSpPr>
          <p:cNvPr id="10" name="Łącznik prosty 9"/>
          <p:cNvCxnSpPr/>
          <p:nvPr userDrawn="1"/>
        </p:nvCxnSpPr>
        <p:spPr>
          <a:xfrm>
            <a:off x="214282" y="428604"/>
            <a:ext cx="8786874" cy="1588"/>
          </a:xfrm>
          <a:prstGeom prst="line">
            <a:avLst/>
          </a:prstGeom>
          <a:ln w="15875">
            <a:solidFill>
              <a:srgbClr val="33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 userDrawn="1"/>
        </p:nvCxnSpPr>
        <p:spPr>
          <a:xfrm>
            <a:off x="214282" y="6469373"/>
            <a:ext cx="8786874" cy="1588"/>
          </a:xfrm>
          <a:prstGeom prst="line">
            <a:avLst/>
          </a:prstGeom>
          <a:ln w="15875">
            <a:solidFill>
              <a:srgbClr val="33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 userDrawn="1"/>
        </p:nvSpPr>
        <p:spPr>
          <a:xfrm>
            <a:off x="196467" y="6550712"/>
            <a:ext cx="36796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solidFill>
                  <a:srgbClr val="003366"/>
                </a:solidFill>
                <a:latin typeface="SanukPro-Medium"/>
                <a:cs typeface="Arial" pitchFamily="34" charset="0"/>
                <a:sym typeface="Symbol"/>
              </a:rPr>
              <a:t> </a:t>
            </a:r>
            <a:r>
              <a:rPr lang="pl-PL" sz="1000" dirty="0" smtClean="0">
                <a:solidFill>
                  <a:srgbClr val="003366"/>
                </a:solidFill>
                <a:latin typeface="SanukPro-Medium"/>
                <a:cs typeface="Arial" pitchFamily="34" charset="0"/>
              </a:rPr>
              <a:t>Kazimierz Duzinkiewicz,</a:t>
            </a:r>
            <a:r>
              <a:rPr lang="pl-PL" sz="1000" baseline="0" dirty="0" smtClean="0">
                <a:solidFill>
                  <a:srgbClr val="003366"/>
                </a:solidFill>
                <a:latin typeface="SanukPro-Medium"/>
                <a:cs typeface="Arial" pitchFamily="34" charset="0"/>
              </a:rPr>
              <a:t> dr hab. inż., prof. </a:t>
            </a:r>
            <a:r>
              <a:rPr lang="pl-PL" sz="1000" baseline="0" dirty="0" err="1" smtClean="0">
                <a:solidFill>
                  <a:srgbClr val="003366"/>
                </a:solidFill>
                <a:latin typeface="SanukPro-Medium"/>
                <a:cs typeface="Arial" pitchFamily="34" charset="0"/>
              </a:rPr>
              <a:t>nadzw</a:t>
            </a:r>
            <a:r>
              <a:rPr lang="pl-PL" sz="1000" baseline="0" dirty="0" smtClean="0">
                <a:solidFill>
                  <a:srgbClr val="003366"/>
                </a:solidFill>
                <a:latin typeface="SanukPro-Medium"/>
                <a:cs typeface="Arial" pitchFamily="34" charset="0"/>
              </a:rPr>
              <a:t>. PG</a:t>
            </a:r>
            <a:endParaRPr lang="pl-PL" sz="1000" dirty="0">
              <a:solidFill>
                <a:srgbClr val="003366"/>
              </a:solidFill>
              <a:latin typeface="SanukPro-Medium"/>
              <a:cs typeface="Arial" pitchFamily="34" charset="0"/>
            </a:endParaRPr>
          </a:p>
        </p:txBody>
      </p:sp>
      <p:sp>
        <p:nvSpPr>
          <p:cNvPr id="13" name="pole tekstowe 12"/>
          <p:cNvSpPr txBox="1"/>
          <p:nvPr userDrawn="1"/>
        </p:nvSpPr>
        <p:spPr>
          <a:xfrm>
            <a:off x="4714876" y="6446022"/>
            <a:ext cx="4071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solidFill>
                  <a:srgbClr val="003366"/>
                </a:solidFill>
                <a:latin typeface="SanukPro-Medium"/>
              </a:rPr>
              <a:t>Wydział: Elektrotechniki i Automatyki</a:t>
            </a:r>
          </a:p>
          <a:p>
            <a:r>
              <a:rPr lang="pl-PL" sz="1000" dirty="0" smtClean="0">
                <a:solidFill>
                  <a:srgbClr val="003366"/>
                </a:solidFill>
                <a:latin typeface="SanukPro-Medium"/>
              </a:rPr>
              <a:t>Katedra: Elektrotechniki, Systemów Sterowania</a:t>
            </a:r>
            <a:r>
              <a:rPr lang="pl-PL" sz="1000" baseline="0" dirty="0" smtClean="0">
                <a:solidFill>
                  <a:srgbClr val="003366"/>
                </a:solidFill>
                <a:latin typeface="SanukPro-Medium"/>
              </a:rPr>
              <a:t> i Informatyki</a:t>
            </a:r>
            <a:endParaRPr lang="pl-PL" sz="1000" dirty="0">
              <a:solidFill>
                <a:srgbClr val="003366"/>
              </a:solidFill>
              <a:latin typeface="SanukPro-Medium"/>
            </a:endParaRPr>
          </a:p>
        </p:txBody>
      </p:sp>
      <p:sp>
        <p:nvSpPr>
          <p:cNvPr id="14" name="pole tekstowe 13"/>
          <p:cNvSpPr txBox="1"/>
          <p:nvPr userDrawn="1"/>
        </p:nvSpPr>
        <p:spPr>
          <a:xfrm>
            <a:off x="8549089" y="6500834"/>
            <a:ext cx="5949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5BC96B2-911C-42E6-9907-C53CEC08EB3C}" type="slidenum">
              <a:rPr lang="pl-PL" sz="1200" smtClean="0">
                <a:solidFill>
                  <a:srgbClr val="003366"/>
                </a:solidFill>
                <a:latin typeface="SanukPro-Medium"/>
              </a:rPr>
              <a:pPr algn="ctr"/>
              <a:t>‹#›</a:t>
            </a:fld>
            <a:endParaRPr lang="pl-PL" sz="1200" dirty="0">
              <a:solidFill>
                <a:srgbClr val="003366"/>
              </a:solidFill>
              <a:latin typeface="SanukPro-Medium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r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3" Type="http://schemas.openxmlformats.org/officeDocument/2006/relationships/image" Target="../media/image32.png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3.bin"/><Relationship Id="rId5" Type="http://schemas.openxmlformats.org/officeDocument/2006/relationships/oleObject" Target="../embeddings/oleObject52.bin"/><Relationship Id="rId4" Type="http://schemas.openxmlformats.org/officeDocument/2006/relationships/oleObject" Target="../embeddings/oleObject51.bin"/><Relationship Id="rId9" Type="http://schemas.openxmlformats.org/officeDocument/2006/relationships/oleObject" Target="../embeddings/oleObject5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3" Type="http://schemas.openxmlformats.org/officeDocument/2006/relationships/image" Target="../media/image32.png"/><Relationship Id="rId7" Type="http://schemas.openxmlformats.org/officeDocument/2006/relationships/oleObject" Target="../embeddings/oleObject6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9.bin"/><Relationship Id="rId5" Type="http://schemas.openxmlformats.org/officeDocument/2006/relationships/oleObject" Target="../embeddings/oleObject58.bin"/><Relationship Id="rId4" Type="http://schemas.openxmlformats.org/officeDocument/2006/relationships/oleObject" Target="../embeddings/oleObject57.bin"/><Relationship Id="rId9" Type="http://schemas.openxmlformats.org/officeDocument/2006/relationships/oleObject" Target="../embeddings/oleObject62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3" Type="http://schemas.openxmlformats.org/officeDocument/2006/relationships/image" Target="../media/image32.png"/><Relationship Id="rId7" Type="http://schemas.openxmlformats.org/officeDocument/2006/relationships/oleObject" Target="../embeddings/oleObject6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65.bin"/><Relationship Id="rId5" Type="http://schemas.openxmlformats.org/officeDocument/2006/relationships/oleObject" Target="../embeddings/oleObject64.bin"/><Relationship Id="rId4" Type="http://schemas.openxmlformats.org/officeDocument/2006/relationships/oleObject" Target="../embeddings/oleObject63.bin"/><Relationship Id="rId9" Type="http://schemas.openxmlformats.org/officeDocument/2006/relationships/oleObject" Target="../embeddings/oleObject6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7" Type="http://schemas.openxmlformats.org/officeDocument/2006/relationships/oleObject" Target="../embeddings/oleObject7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72.bin"/><Relationship Id="rId5" Type="http://schemas.openxmlformats.org/officeDocument/2006/relationships/oleObject" Target="../embeddings/oleObject71.bin"/><Relationship Id="rId4" Type="http://schemas.openxmlformats.org/officeDocument/2006/relationships/oleObject" Target="../embeddings/oleObject70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7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76.bin"/><Relationship Id="rId5" Type="http://schemas.openxmlformats.org/officeDocument/2006/relationships/oleObject" Target="../embeddings/oleObject75.bin"/><Relationship Id="rId4" Type="http://schemas.openxmlformats.org/officeDocument/2006/relationships/oleObject" Target="../embeddings/oleObject7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80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oleObject" Target="../embeddings/oleObject8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83.bin"/><Relationship Id="rId5" Type="http://schemas.openxmlformats.org/officeDocument/2006/relationships/oleObject" Target="../embeddings/oleObject82.bin"/><Relationship Id="rId4" Type="http://schemas.openxmlformats.org/officeDocument/2006/relationships/oleObject" Target="../embeddings/oleObject8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86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2.bin"/><Relationship Id="rId3" Type="http://schemas.openxmlformats.org/officeDocument/2006/relationships/oleObject" Target="../embeddings/oleObject87.bin"/><Relationship Id="rId7" Type="http://schemas.openxmlformats.org/officeDocument/2006/relationships/oleObject" Target="../embeddings/oleObject9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90.bin"/><Relationship Id="rId5" Type="http://schemas.openxmlformats.org/officeDocument/2006/relationships/oleObject" Target="../embeddings/oleObject89.bin"/><Relationship Id="rId10" Type="http://schemas.openxmlformats.org/officeDocument/2006/relationships/oleObject" Target="../embeddings/oleObject94.bin"/><Relationship Id="rId4" Type="http://schemas.openxmlformats.org/officeDocument/2006/relationships/oleObject" Target="../embeddings/oleObject88.bin"/><Relationship Id="rId9" Type="http://schemas.openxmlformats.org/officeDocument/2006/relationships/oleObject" Target="../embeddings/oleObject93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0.bin"/><Relationship Id="rId3" Type="http://schemas.openxmlformats.org/officeDocument/2006/relationships/oleObject" Target="../embeddings/oleObject95.bin"/><Relationship Id="rId7" Type="http://schemas.openxmlformats.org/officeDocument/2006/relationships/oleObject" Target="../embeddings/oleObject9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98.bin"/><Relationship Id="rId5" Type="http://schemas.openxmlformats.org/officeDocument/2006/relationships/oleObject" Target="../embeddings/oleObject97.bin"/><Relationship Id="rId10" Type="http://schemas.openxmlformats.org/officeDocument/2006/relationships/oleObject" Target="../embeddings/oleObject102.bin"/><Relationship Id="rId4" Type="http://schemas.openxmlformats.org/officeDocument/2006/relationships/oleObject" Target="../embeddings/oleObject96.bin"/><Relationship Id="rId9" Type="http://schemas.openxmlformats.org/officeDocument/2006/relationships/oleObject" Target="../embeddings/oleObject101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6.bin"/><Relationship Id="rId3" Type="http://schemas.openxmlformats.org/officeDocument/2006/relationships/oleObject" Target="../embeddings/oleObject103.bin"/><Relationship Id="rId7" Type="http://schemas.openxmlformats.org/officeDocument/2006/relationships/oleObject" Target="../embeddings/oleObject10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81.png"/><Relationship Id="rId5" Type="http://schemas.openxmlformats.org/officeDocument/2006/relationships/oleObject" Target="../embeddings/oleObject104.bin"/><Relationship Id="rId10" Type="http://schemas.openxmlformats.org/officeDocument/2006/relationships/oleObject" Target="../embeddings/oleObject108.bin"/><Relationship Id="rId4" Type="http://schemas.openxmlformats.org/officeDocument/2006/relationships/image" Target="../media/image80.png"/><Relationship Id="rId9" Type="http://schemas.openxmlformats.org/officeDocument/2006/relationships/oleObject" Target="../embeddings/oleObject107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12.bin"/><Relationship Id="rId5" Type="http://schemas.openxmlformats.org/officeDocument/2006/relationships/oleObject" Target="../embeddings/oleObject111.bin"/><Relationship Id="rId4" Type="http://schemas.openxmlformats.org/officeDocument/2006/relationships/oleObject" Target="../embeddings/oleObject110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16.bin"/><Relationship Id="rId5" Type="http://schemas.openxmlformats.org/officeDocument/2006/relationships/oleObject" Target="../embeddings/oleObject115.bin"/><Relationship Id="rId4" Type="http://schemas.openxmlformats.org/officeDocument/2006/relationships/oleObject" Target="../embeddings/oleObject114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oleObject" Target="../embeddings/oleObject117.bin"/><Relationship Id="rId7" Type="http://schemas.openxmlformats.org/officeDocument/2006/relationships/oleObject" Target="../embeddings/oleObject1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19.bin"/><Relationship Id="rId5" Type="http://schemas.openxmlformats.org/officeDocument/2006/relationships/image" Target="../media/image80.png"/><Relationship Id="rId4" Type="http://schemas.openxmlformats.org/officeDocument/2006/relationships/oleObject" Target="../embeddings/oleObject11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22.bin"/><Relationship Id="rId5" Type="http://schemas.openxmlformats.org/officeDocument/2006/relationships/oleObject" Target="../embeddings/oleObject121.bin"/><Relationship Id="rId4" Type="http://schemas.openxmlformats.org/officeDocument/2006/relationships/image" Target="../media/image8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24.bin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26.bin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7.bin"/><Relationship Id="rId7" Type="http://schemas.openxmlformats.org/officeDocument/2006/relationships/oleObject" Target="../embeddings/oleObject1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30.bin"/><Relationship Id="rId5" Type="http://schemas.openxmlformats.org/officeDocument/2006/relationships/oleObject" Target="../embeddings/oleObject129.bin"/><Relationship Id="rId4" Type="http://schemas.openxmlformats.org/officeDocument/2006/relationships/oleObject" Target="../embeddings/oleObject128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5" Type="http://schemas.openxmlformats.org/officeDocument/2006/relationships/oleObject" Target="../embeddings/oleObject134.bin"/><Relationship Id="rId4" Type="http://schemas.openxmlformats.org/officeDocument/2006/relationships/oleObject" Target="../embeddings/oleObject13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4" Type="http://schemas.openxmlformats.org/officeDocument/2006/relationships/oleObject" Target="../embeddings/oleObject136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3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5" Type="http://schemas.openxmlformats.org/officeDocument/2006/relationships/oleObject" Target="../embeddings/oleObject138.bin"/><Relationship Id="rId4" Type="http://schemas.openxmlformats.org/officeDocument/2006/relationships/oleObject" Target="../embeddings/oleObject137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0.bin"/><Relationship Id="rId9" Type="http://schemas.openxmlformats.org/officeDocument/2006/relationships/oleObject" Target="../embeddings/oleObject2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oleObject" Target="../embeddings/oleObject27.bin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10" Type="http://schemas.openxmlformats.org/officeDocument/2006/relationships/oleObject" Target="../embeddings/oleObject32.bin"/><Relationship Id="rId4" Type="http://schemas.openxmlformats.org/officeDocument/2006/relationships/image" Target="../media/image32.png"/><Relationship Id="rId9" Type="http://schemas.openxmlformats.org/officeDocument/2006/relationships/oleObject" Target="../embeddings/oleObject3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6.bin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1.bin"/><Relationship Id="rId5" Type="http://schemas.openxmlformats.org/officeDocument/2006/relationships/oleObject" Target="../embeddings/oleObject40.bin"/><Relationship Id="rId4" Type="http://schemas.openxmlformats.org/officeDocument/2006/relationships/oleObject" Target="../embeddings/oleObject39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6.bin"/><Relationship Id="rId5" Type="http://schemas.openxmlformats.org/officeDocument/2006/relationships/oleObject" Target="../embeddings/oleObject45.bin"/><Relationship Id="rId10" Type="http://schemas.openxmlformats.org/officeDocument/2006/relationships/oleObject" Target="../embeddings/oleObject50.bin"/><Relationship Id="rId4" Type="http://schemas.openxmlformats.org/officeDocument/2006/relationships/image" Target="../media/image32.png"/><Relationship Id="rId9" Type="http://schemas.openxmlformats.org/officeDocument/2006/relationships/oleObject" Target="../embeddings/oleObject4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24"/>
            <a:ext cx="9144000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/>
          <p:cNvSpPr txBox="1">
            <a:spLocks noChangeArrowheads="1"/>
          </p:cNvSpPr>
          <p:nvPr/>
        </p:nvSpPr>
        <p:spPr bwMode="auto">
          <a:xfrm>
            <a:off x="138113" y="3562212"/>
            <a:ext cx="8810625" cy="214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kumimoji="0" lang="pl-PL" sz="3200" dirty="0" smtClean="0">
                <a:solidFill>
                  <a:schemeClr val="bg1"/>
                </a:solidFill>
                <a:latin typeface="SanukPro-Medium" charset="0"/>
              </a:rPr>
              <a:t>Modelowanie i identyfikacja</a:t>
            </a:r>
            <a:endParaRPr kumimoji="0" lang="pl-PL" sz="3200" dirty="0">
              <a:solidFill>
                <a:schemeClr val="bg1"/>
              </a:solidFill>
              <a:latin typeface="SanukPro-Medium" charset="0"/>
            </a:endParaRPr>
          </a:p>
          <a:p>
            <a:pPr algn="ctr">
              <a:spcBef>
                <a:spcPct val="20000"/>
              </a:spcBef>
            </a:pPr>
            <a:r>
              <a:rPr kumimoji="0" lang="pl-PL" sz="2000" dirty="0" smtClean="0">
                <a:solidFill>
                  <a:schemeClr val="bg1"/>
                </a:solidFill>
                <a:latin typeface="SanukPro-Medium" charset="0"/>
              </a:rPr>
              <a:t>Materiał wykładowy: 9 – Technologie modelowania rozmytego – modele </a:t>
            </a:r>
            <a:r>
              <a:rPr kumimoji="0" lang="pl-PL" sz="2000" dirty="0" err="1" smtClean="0">
                <a:solidFill>
                  <a:schemeClr val="bg1"/>
                </a:solidFill>
                <a:latin typeface="SanukPro-Medium" charset="0"/>
              </a:rPr>
              <a:t>Takagi</a:t>
            </a:r>
            <a:r>
              <a:rPr kumimoji="0" lang="pl-PL" sz="2000" dirty="0" smtClean="0">
                <a:solidFill>
                  <a:schemeClr val="bg1"/>
                </a:solidFill>
                <a:latin typeface="SanukPro-Medium" charset="0"/>
              </a:rPr>
              <a:t> – </a:t>
            </a:r>
            <a:r>
              <a:rPr kumimoji="0" lang="pl-PL" sz="2000" dirty="0" err="1" smtClean="0">
                <a:solidFill>
                  <a:schemeClr val="bg1"/>
                </a:solidFill>
                <a:latin typeface="SanukPro-Medium" charset="0"/>
              </a:rPr>
              <a:t>Sugeno</a:t>
            </a:r>
            <a:r>
              <a:rPr kumimoji="0" lang="pl-PL" sz="2000" dirty="0" smtClean="0">
                <a:solidFill>
                  <a:schemeClr val="bg1"/>
                </a:solidFill>
                <a:latin typeface="SanukPro-Medium" charset="0"/>
              </a:rPr>
              <a:t> - </a:t>
            </a:r>
            <a:r>
              <a:rPr kumimoji="0" lang="pl-PL" sz="2000" dirty="0" err="1" smtClean="0">
                <a:solidFill>
                  <a:schemeClr val="bg1"/>
                </a:solidFill>
                <a:latin typeface="SanukPro-Medium" charset="0"/>
              </a:rPr>
              <a:t>Kanga</a:t>
            </a:r>
            <a:r>
              <a:rPr kumimoji="0" lang="pl-PL" sz="2000" dirty="0" smtClean="0">
                <a:solidFill>
                  <a:schemeClr val="bg1"/>
                </a:solidFill>
                <a:latin typeface="SanukPro-Medium" charset="0"/>
              </a:rPr>
              <a:t> I</a:t>
            </a:r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20000"/>
              </a:spcBef>
            </a:pPr>
            <a:endParaRPr kumimoji="0"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spcBef>
                <a:spcPct val="20000"/>
              </a:spcBef>
            </a:pPr>
            <a:r>
              <a:rPr kumimoji="0" lang="pl-PL" sz="1400" dirty="0" smtClean="0">
                <a:solidFill>
                  <a:prstClr val="white"/>
                </a:solidFill>
                <a:latin typeface="SanukPro-Medium" charset="0"/>
                <a:ea typeface="+mn-ea"/>
                <a:cs typeface="+mn-cs"/>
              </a:rPr>
              <a:t>Kierunek: Automatyka i robotyka -  studia stacjonarne 2 stopnia</a:t>
            </a:r>
          </a:p>
          <a:p>
            <a:pPr lvl="0" algn="ctr">
              <a:spcBef>
                <a:spcPct val="20000"/>
              </a:spcBef>
            </a:pPr>
            <a:r>
              <a:rPr kumimoji="0" lang="pl-PL" sz="1400" dirty="0" smtClean="0">
                <a:solidFill>
                  <a:prstClr val="white"/>
                </a:solidFill>
                <a:latin typeface="SanukPro-Medium" charset="0"/>
                <a:ea typeface="+mn-ea"/>
                <a:cs typeface="+mn-cs"/>
              </a:rPr>
              <a:t>Przedmiot:  kierunkowy</a:t>
            </a:r>
            <a:endParaRPr kumimoji="0" lang="pl-PL" sz="2000" dirty="0">
              <a:solidFill>
                <a:schemeClr val="bg1"/>
              </a:solidFill>
              <a:latin typeface="SanukPro-Medium" charset="0"/>
            </a:endParaRPr>
          </a:p>
        </p:txBody>
      </p:sp>
      <p:sp>
        <p:nvSpPr>
          <p:cNvPr id="8" name="Podtytuł 2"/>
          <p:cNvSpPr txBox="1">
            <a:spLocks/>
          </p:cNvSpPr>
          <p:nvPr/>
        </p:nvSpPr>
        <p:spPr bwMode="auto">
          <a:xfrm>
            <a:off x="1371600" y="6146805"/>
            <a:ext cx="6400800" cy="49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kumimoji="0" lang="pl-PL" sz="1200" dirty="0" smtClean="0">
                <a:solidFill>
                  <a:schemeClr val="bg1"/>
                </a:solidFill>
                <a:latin typeface="SanukPro-Medium" charset="0"/>
              </a:rPr>
              <a:t>Kazimierz </a:t>
            </a:r>
            <a:r>
              <a:rPr kumimoji="0" lang="pl-PL" sz="1200" dirty="0" err="1" smtClean="0">
                <a:solidFill>
                  <a:schemeClr val="bg1"/>
                </a:solidFill>
                <a:latin typeface="SanukPro-Medium" charset="0"/>
              </a:rPr>
              <a:t>Duzinkiewicz</a:t>
            </a:r>
            <a:r>
              <a:rPr kumimoji="0" lang="pl-PL" sz="1200" dirty="0" smtClean="0">
                <a:solidFill>
                  <a:schemeClr val="bg1"/>
                </a:solidFill>
                <a:latin typeface="SanukPro-Medium" charset="0"/>
              </a:rPr>
              <a:t>, dr hab. inż., prof. </a:t>
            </a:r>
            <a:r>
              <a:rPr kumimoji="0" lang="pl-PL" sz="1200" dirty="0" err="1" smtClean="0">
                <a:solidFill>
                  <a:schemeClr val="bg1"/>
                </a:solidFill>
                <a:latin typeface="SanukPro-Medium" charset="0"/>
              </a:rPr>
              <a:t>nadzw</a:t>
            </a:r>
            <a:r>
              <a:rPr kumimoji="0" lang="pl-PL" sz="1200" dirty="0" smtClean="0">
                <a:solidFill>
                  <a:schemeClr val="bg1"/>
                </a:solidFill>
                <a:latin typeface="SanukPro-Medium" charset="0"/>
              </a:rPr>
              <a:t>. PG</a:t>
            </a:r>
            <a:endParaRPr kumimoji="0" lang="pl-PL" sz="1200" dirty="0">
              <a:solidFill>
                <a:schemeClr val="bg1"/>
              </a:solidFill>
              <a:latin typeface="SanukPro-Medium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kumimoji="0" lang="pl-PL" sz="1200" dirty="0" smtClean="0">
                <a:solidFill>
                  <a:schemeClr val="bg1"/>
                </a:solidFill>
                <a:latin typeface="SanukPro-Medium" charset="0"/>
              </a:rPr>
              <a:t>Data rozpoczęcia  prezentacji materiału: </a:t>
            </a:r>
            <a:r>
              <a:rPr kumimoji="0" lang="pl-PL" sz="1200" dirty="0" smtClean="0">
                <a:solidFill>
                  <a:schemeClr val="bg1"/>
                </a:solidFill>
                <a:latin typeface="SanukPro-Medium" charset="0"/>
              </a:rPr>
              <a:t>2019.05.29</a:t>
            </a:r>
            <a:endParaRPr kumimoji="0" lang="pl-PL" sz="1200" dirty="0">
              <a:solidFill>
                <a:schemeClr val="bg1"/>
              </a:solidFill>
              <a:latin typeface="SanukPro-Medium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a 26"/>
          <p:cNvGrpSpPr/>
          <p:nvPr/>
        </p:nvGrpSpPr>
        <p:grpSpPr>
          <a:xfrm>
            <a:off x="405341" y="1024862"/>
            <a:ext cx="8542812" cy="5120970"/>
            <a:chOff x="405341" y="1024862"/>
            <a:chExt cx="8542812" cy="5120970"/>
          </a:xfrm>
        </p:grpSpPr>
        <p:sp>
          <p:nvSpPr>
            <p:cNvPr id="4" name="Prostokąt zaokrąglony 3"/>
            <p:cNvSpPr/>
            <p:nvPr/>
          </p:nvSpPr>
          <p:spPr>
            <a:xfrm>
              <a:off x="5304697" y="1024862"/>
              <a:ext cx="3643456" cy="450574"/>
            </a:xfrm>
            <a:prstGeom prst="roundRect">
              <a:avLst/>
            </a:prstGeom>
            <a:solidFill>
              <a:schemeClr val="bg1">
                <a:lumMod val="85000"/>
                <a:alpha val="50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5" name="Grupa 11"/>
            <p:cNvGrpSpPr/>
            <p:nvPr/>
          </p:nvGrpSpPr>
          <p:grpSpPr>
            <a:xfrm>
              <a:off x="405341" y="1397967"/>
              <a:ext cx="4105114" cy="2259608"/>
              <a:chOff x="172279" y="850562"/>
              <a:chExt cx="5632173" cy="3258233"/>
            </a:xfrm>
          </p:grpSpPr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72279" y="850562"/>
                <a:ext cx="5632173" cy="3258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1" name="Prostokąt 20"/>
              <p:cNvSpPr/>
              <p:nvPr/>
            </p:nvSpPr>
            <p:spPr>
              <a:xfrm>
                <a:off x="1086679" y="1007165"/>
                <a:ext cx="251791" cy="2650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graphicFrame>
            <p:nvGraphicFramePr>
              <p:cNvPr id="22" name="Object 4"/>
              <p:cNvGraphicFramePr>
                <a:graphicFrameLocks noChangeAspect="1"/>
              </p:cNvGraphicFramePr>
              <p:nvPr/>
            </p:nvGraphicFramePr>
            <p:xfrm>
              <a:off x="1049764" y="896251"/>
              <a:ext cx="373062" cy="447675"/>
            </p:xfrm>
            <a:graphic>
              <a:graphicData uri="http://schemas.openxmlformats.org/presentationml/2006/ole">
                <p:oleObj spid="_x0000_s79901" name="Równanie" r:id="rId4" imgW="190500" imgH="228600" progId="Equation.3">
                  <p:embed/>
                </p:oleObj>
              </a:graphicData>
            </a:graphic>
          </p:graphicFrame>
          <p:sp>
            <p:nvSpPr>
              <p:cNvPr id="23" name="Prostokąt 22"/>
              <p:cNvSpPr/>
              <p:nvPr/>
            </p:nvSpPr>
            <p:spPr>
              <a:xfrm>
                <a:off x="4989445" y="1000539"/>
                <a:ext cx="251791" cy="2650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graphicFrame>
            <p:nvGraphicFramePr>
              <p:cNvPr id="24" name="Object 4"/>
              <p:cNvGraphicFramePr>
                <a:graphicFrameLocks noChangeAspect="1"/>
              </p:cNvGraphicFramePr>
              <p:nvPr/>
            </p:nvGraphicFramePr>
            <p:xfrm>
              <a:off x="4991100" y="887413"/>
              <a:ext cx="398463" cy="447675"/>
            </p:xfrm>
            <a:graphic>
              <a:graphicData uri="http://schemas.openxmlformats.org/presentationml/2006/ole">
                <p:oleObj spid="_x0000_s79902" name="Równanie" r:id="rId5" imgW="203112" imgH="228501" progId="Equation.3">
                  <p:embed/>
                </p:oleObj>
              </a:graphicData>
            </a:graphic>
          </p:graphicFrame>
        </p:grpSp>
        <p:sp>
          <p:nvSpPr>
            <p:cNvPr id="7" name="Elipsa 6"/>
            <p:cNvSpPr/>
            <p:nvPr/>
          </p:nvSpPr>
          <p:spPr>
            <a:xfrm>
              <a:off x="975946" y="1468299"/>
              <a:ext cx="448408" cy="307731"/>
            </a:xfrm>
            <a:prstGeom prst="ellipse">
              <a:avLst/>
            </a:prstGeom>
            <a:solidFill>
              <a:srgbClr val="FF6699">
                <a:alpha val="25000"/>
              </a:srgbClr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8" name="Grupa 20"/>
            <p:cNvGrpSpPr/>
            <p:nvPr/>
          </p:nvGrpSpPr>
          <p:grpSpPr>
            <a:xfrm>
              <a:off x="4598376" y="3798286"/>
              <a:ext cx="4167554" cy="2347546"/>
              <a:chOff x="36388" y="671210"/>
              <a:chExt cx="5632173" cy="3258233"/>
            </a:xfrm>
          </p:grpSpPr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6388" y="671210"/>
                <a:ext cx="5632173" cy="3258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6" name="Prostokąt 15"/>
              <p:cNvSpPr/>
              <p:nvPr/>
            </p:nvSpPr>
            <p:spPr>
              <a:xfrm>
                <a:off x="980983" y="842761"/>
                <a:ext cx="251791" cy="2650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graphicFrame>
            <p:nvGraphicFramePr>
              <p:cNvPr id="17" name="Object 4"/>
              <p:cNvGraphicFramePr>
                <a:graphicFrameLocks noChangeAspect="1"/>
              </p:cNvGraphicFramePr>
              <p:nvPr/>
            </p:nvGraphicFramePr>
            <p:xfrm>
              <a:off x="793089" y="672066"/>
              <a:ext cx="373062" cy="447676"/>
            </p:xfrm>
            <a:graphic>
              <a:graphicData uri="http://schemas.openxmlformats.org/presentationml/2006/ole">
                <p:oleObj spid="_x0000_s79903" name="Równanie" r:id="rId6" imgW="190500" imgH="228600" progId="Equation.3">
                  <p:embed/>
                </p:oleObj>
              </a:graphicData>
            </a:graphic>
          </p:graphicFrame>
          <p:sp>
            <p:nvSpPr>
              <p:cNvPr id="18" name="Prostokąt 17"/>
              <p:cNvSpPr/>
              <p:nvPr/>
            </p:nvSpPr>
            <p:spPr>
              <a:xfrm>
                <a:off x="4853550" y="836135"/>
                <a:ext cx="251791" cy="2650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graphicFrame>
            <p:nvGraphicFramePr>
              <p:cNvPr id="19" name="Object 4"/>
              <p:cNvGraphicFramePr>
                <a:graphicFrameLocks noChangeAspect="1"/>
              </p:cNvGraphicFramePr>
              <p:nvPr/>
            </p:nvGraphicFramePr>
            <p:xfrm>
              <a:off x="4855205" y="708068"/>
              <a:ext cx="398463" cy="447676"/>
            </p:xfrm>
            <a:graphic>
              <a:graphicData uri="http://schemas.openxmlformats.org/presentationml/2006/ole">
                <p:oleObj spid="_x0000_s79904" name="Równanie" r:id="rId7" imgW="203112" imgH="228501" progId="Equation.3">
                  <p:embed/>
                </p:oleObj>
              </a:graphicData>
            </a:graphic>
          </p:graphicFrame>
        </p:grpSp>
        <p:sp>
          <p:nvSpPr>
            <p:cNvPr id="9" name="Elipsa 8"/>
            <p:cNvSpPr/>
            <p:nvPr/>
          </p:nvSpPr>
          <p:spPr>
            <a:xfrm>
              <a:off x="8091854" y="3853964"/>
              <a:ext cx="448408" cy="307731"/>
            </a:xfrm>
            <a:prstGeom prst="ellipse">
              <a:avLst/>
            </a:prstGeom>
            <a:solidFill>
              <a:srgbClr val="FF6699">
                <a:alpha val="25000"/>
              </a:srgbClr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10" name="Łącznik prosty 9"/>
            <p:cNvCxnSpPr/>
            <p:nvPr/>
          </p:nvCxnSpPr>
          <p:spPr>
            <a:xfrm flipV="1">
              <a:off x="3320675" y="1274877"/>
              <a:ext cx="397" cy="234754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Łącznik prosty 10"/>
            <p:cNvCxnSpPr/>
            <p:nvPr/>
          </p:nvCxnSpPr>
          <p:spPr>
            <a:xfrm>
              <a:off x="597877" y="3121531"/>
              <a:ext cx="3868615" cy="39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Łącznik prosty 11"/>
            <p:cNvCxnSpPr/>
            <p:nvPr/>
          </p:nvCxnSpPr>
          <p:spPr>
            <a:xfrm flipV="1">
              <a:off x="6418500" y="3651750"/>
              <a:ext cx="397" cy="234754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Łącznik prosty 12"/>
            <p:cNvCxnSpPr/>
            <p:nvPr/>
          </p:nvCxnSpPr>
          <p:spPr>
            <a:xfrm>
              <a:off x="4829908" y="5340132"/>
              <a:ext cx="3868615" cy="39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9881" name="Object 9"/>
            <p:cNvGraphicFramePr>
              <a:graphicFrameLocks noChangeAspect="1"/>
            </p:cNvGraphicFramePr>
            <p:nvPr/>
          </p:nvGraphicFramePr>
          <p:xfrm>
            <a:off x="5336935" y="1109482"/>
            <a:ext cx="3559418" cy="285930"/>
          </p:xfrm>
          <a:graphic>
            <a:graphicData uri="http://schemas.openxmlformats.org/presentationml/2006/ole">
              <p:oleObj spid="_x0000_s79905" name="Równanie" r:id="rId8" imgW="2844800" imgH="228600" progId="Equation.3">
                <p:embed/>
              </p:oleObj>
            </a:graphicData>
          </a:graphic>
        </p:graphicFrame>
        <p:graphicFrame>
          <p:nvGraphicFramePr>
            <p:cNvPr id="26" name="Object 2"/>
            <p:cNvGraphicFramePr>
              <a:graphicFrameLocks noChangeAspect="1"/>
            </p:cNvGraphicFramePr>
            <p:nvPr/>
          </p:nvGraphicFramePr>
          <p:xfrm>
            <a:off x="4510332" y="1777062"/>
            <a:ext cx="4396275" cy="1287423"/>
          </p:xfrm>
          <a:graphic>
            <a:graphicData uri="http://schemas.openxmlformats.org/presentationml/2006/ole">
              <p:oleObj spid="_x0000_s79906" name="Równanie" r:id="rId9" imgW="3378200" imgH="990600" progId="Equation.3">
                <p:embed/>
              </p:oleObj>
            </a:graphicData>
          </a:graphic>
        </p:graphicFrame>
      </p:grp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a 26"/>
          <p:cNvGrpSpPr/>
          <p:nvPr/>
        </p:nvGrpSpPr>
        <p:grpSpPr>
          <a:xfrm>
            <a:off x="405341" y="1024862"/>
            <a:ext cx="8553290" cy="5120970"/>
            <a:chOff x="405341" y="1024862"/>
            <a:chExt cx="8553290" cy="5120970"/>
          </a:xfrm>
        </p:grpSpPr>
        <p:grpSp>
          <p:nvGrpSpPr>
            <p:cNvPr id="3" name="Grupa 2"/>
            <p:cNvGrpSpPr/>
            <p:nvPr/>
          </p:nvGrpSpPr>
          <p:grpSpPr>
            <a:xfrm>
              <a:off x="405341" y="1024862"/>
              <a:ext cx="8542812" cy="5120970"/>
              <a:chOff x="405341" y="1024862"/>
              <a:chExt cx="8542812" cy="5120970"/>
            </a:xfrm>
          </p:grpSpPr>
          <p:sp>
            <p:nvSpPr>
              <p:cNvPr id="4" name="Prostokąt zaokrąglony 3"/>
              <p:cNvSpPr/>
              <p:nvPr/>
            </p:nvSpPr>
            <p:spPr>
              <a:xfrm>
                <a:off x="5304697" y="1024862"/>
                <a:ext cx="3643456" cy="450574"/>
              </a:xfrm>
              <a:prstGeom prst="roundRect">
                <a:avLst/>
              </a:prstGeom>
              <a:solidFill>
                <a:schemeClr val="bg1">
                  <a:lumMod val="85000"/>
                  <a:alpha val="50000"/>
                </a:schemeClr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grpSp>
            <p:nvGrpSpPr>
              <p:cNvPr id="5" name="Grupa 11"/>
              <p:cNvGrpSpPr/>
              <p:nvPr/>
            </p:nvGrpSpPr>
            <p:grpSpPr>
              <a:xfrm>
                <a:off x="405341" y="1397967"/>
                <a:ext cx="4105114" cy="2259608"/>
                <a:chOff x="172279" y="850562"/>
                <a:chExt cx="5632173" cy="3258233"/>
              </a:xfrm>
            </p:grpSpPr>
            <p:pic>
              <p:nvPicPr>
                <p:cNvPr id="20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72279" y="850562"/>
                  <a:ext cx="5632173" cy="3258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21" name="Prostokąt 20"/>
                <p:cNvSpPr/>
                <p:nvPr/>
              </p:nvSpPr>
              <p:spPr>
                <a:xfrm>
                  <a:off x="1086679" y="1007165"/>
                  <a:ext cx="251791" cy="26504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graphicFrame>
              <p:nvGraphicFramePr>
                <p:cNvPr id="22" name="Object 4"/>
                <p:cNvGraphicFramePr>
                  <a:graphicFrameLocks noChangeAspect="1"/>
                </p:cNvGraphicFramePr>
                <p:nvPr/>
              </p:nvGraphicFramePr>
              <p:xfrm>
                <a:off x="1049764" y="896251"/>
                <a:ext cx="373062" cy="447675"/>
              </p:xfrm>
              <a:graphic>
                <a:graphicData uri="http://schemas.openxmlformats.org/presentationml/2006/ole">
                  <p:oleObj spid="_x0000_s80925" name="Równanie" r:id="rId4" imgW="190500" imgH="228600" progId="Equation.3">
                    <p:embed/>
                  </p:oleObj>
                </a:graphicData>
              </a:graphic>
            </p:graphicFrame>
            <p:sp>
              <p:nvSpPr>
                <p:cNvPr id="23" name="Prostokąt 22"/>
                <p:cNvSpPr/>
                <p:nvPr/>
              </p:nvSpPr>
              <p:spPr>
                <a:xfrm>
                  <a:off x="4989445" y="1000539"/>
                  <a:ext cx="251791" cy="26504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graphicFrame>
              <p:nvGraphicFramePr>
                <p:cNvPr id="24" name="Object 4"/>
                <p:cNvGraphicFramePr>
                  <a:graphicFrameLocks noChangeAspect="1"/>
                </p:cNvGraphicFramePr>
                <p:nvPr/>
              </p:nvGraphicFramePr>
              <p:xfrm>
                <a:off x="4991100" y="887413"/>
                <a:ext cx="398463" cy="447675"/>
              </p:xfrm>
              <a:graphic>
                <a:graphicData uri="http://schemas.openxmlformats.org/presentationml/2006/ole">
                  <p:oleObj spid="_x0000_s80926" name="Równanie" r:id="rId5" imgW="203112" imgH="228501" progId="Equation.3">
                    <p:embed/>
                  </p:oleObj>
                </a:graphicData>
              </a:graphic>
            </p:graphicFrame>
          </p:grpSp>
          <p:sp>
            <p:nvSpPr>
              <p:cNvPr id="6" name="Elipsa 5"/>
              <p:cNvSpPr/>
              <p:nvPr/>
            </p:nvSpPr>
            <p:spPr>
              <a:xfrm>
                <a:off x="3833446" y="1424338"/>
                <a:ext cx="448408" cy="307731"/>
              </a:xfrm>
              <a:prstGeom prst="ellipse">
                <a:avLst/>
              </a:prstGeom>
              <a:solidFill>
                <a:srgbClr val="FF6699">
                  <a:alpha val="25000"/>
                </a:srgbClr>
              </a:solidFill>
              <a:ln w="63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grpSp>
            <p:nvGrpSpPr>
              <p:cNvPr id="7" name="Grupa 20"/>
              <p:cNvGrpSpPr/>
              <p:nvPr/>
            </p:nvGrpSpPr>
            <p:grpSpPr>
              <a:xfrm>
                <a:off x="4598376" y="3798286"/>
                <a:ext cx="4167554" cy="2347546"/>
                <a:chOff x="36388" y="671210"/>
                <a:chExt cx="5632173" cy="3258233"/>
              </a:xfrm>
            </p:grpSpPr>
            <p:pic>
              <p:nvPicPr>
                <p:cNvPr id="15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6388" y="671210"/>
                  <a:ext cx="5632173" cy="3258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16" name="Prostokąt 15"/>
                <p:cNvSpPr/>
                <p:nvPr/>
              </p:nvSpPr>
              <p:spPr>
                <a:xfrm>
                  <a:off x="980983" y="842761"/>
                  <a:ext cx="251791" cy="26504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graphicFrame>
              <p:nvGraphicFramePr>
                <p:cNvPr id="17" name="Object 4"/>
                <p:cNvGraphicFramePr>
                  <a:graphicFrameLocks noChangeAspect="1"/>
                </p:cNvGraphicFramePr>
                <p:nvPr/>
              </p:nvGraphicFramePr>
              <p:xfrm>
                <a:off x="793089" y="672066"/>
                <a:ext cx="373062" cy="447676"/>
              </p:xfrm>
              <a:graphic>
                <a:graphicData uri="http://schemas.openxmlformats.org/presentationml/2006/ole">
                  <p:oleObj spid="_x0000_s80927" name="Równanie" r:id="rId6" imgW="190500" imgH="228600" progId="Equation.3">
                    <p:embed/>
                  </p:oleObj>
                </a:graphicData>
              </a:graphic>
            </p:graphicFrame>
            <p:sp>
              <p:nvSpPr>
                <p:cNvPr id="18" name="Prostokąt 17"/>
                <p:cNvSpPr/>
                <p:nvPr/>
              </p:nvSpPr>
              <p:spPr>
                <a:xfrm>
                  <a:off x="4853550" y="836135"/>
                  <a:ext cx="251791" cy="26504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graphicFrame>
              <p:nvGraphicFramePr>
                <p:cNvPr id="19" name="Object 4"/>
                <p:cNvGraphicFramePr>
                  <a:graphicFrameLocks noChangeAspect="1"/>
                </p:cNvGraphicFramePr>
                <p:nvPr/>
              </p:nvGraphicFramePr>
              <p:xfrm>
                <a:off x="4855205" y="708068"/>
                <a:ext cx="398463" cy="447676"/>
              </p:xfrm>
              <a:graphic>
                <a:graphicData uri="http://schemas.openxmlformats.org/presentationml/2006/ole">
                  <p:oleObj spid="_x0000_s80928" name="Równanie" r:id="rId7" imgW="203112" imgH="228501" progId="Equation.3">
                    <p:embed/>
                  </p:oleObj>
                </a:graphicData>
              </a:graphic>
            </p:graphicFrame>
          </p:grpSp>
          <p:sp>
            <p:nvSpPr>
              <p:cNvPr id="8" name="Elipsa 7"/>
              <p:cNvSpPr/>
              <p:nvPr/>
            </p:nvSpPr>
            <p:spPr>
              <a:xfrm>
                <a:off x="5128846" y="3827587"/>
                <a:ext cx="448408" cy="307731"/>
              </a:xfrm>
              <a:prstGeom prst="ellipse">
                <a:avLst/>
              </a:prstGeom>
              <a:solidFill>
                <a:srgbClr val="FF6699">
                  <a:alpha val="25000"/>
                </a:srgbClr>
              </a:solidFill>
              <a:ln w="63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cxnSp>
            <p:nvCxnSpPr>
              <p:cNvPr id="9" name="Łącznik prosty 8"/>
              <p:cNvCxnSpPr/>
              <p:nvPr/>
            </p:nvCxnSpPr>
            <p:spPr>
              <a:xfrm flipV="1">
                <a:off x="3320675" y="1274877"/>
                <a:ext cx="397" cy="234754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Łącznik prosty 9"/>
              <p:cNvCxnSpPr/>
              <p:nvPr/>
            </p:nvCxnSpPr>
            <p:spPr>
              <a:xfrm>
                <a:off x="597877" y="1881859"/>
                <a:ext cx="3868615" cy="39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Łącznik prosty 10"/>
              <p:cNvCxnSpPr/>
              <p:nvPr/>
            </p:nvCxnSpPr>
            <p:spPr>
              <a:xfrm flipV="1">
                <a:off x="6418500" y="3651750"/>
                <a:ext cx="397" cy="234754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Łącznik prosty 11"/>
              <p:cNvCxnSpPr/>
              <p:nvPr/>
            </p:nvCxnSpPr>
            <p:spPr>
              <a:xfrm>
                <a:off x="4829908" y="4636772"/>
                <a:ext cx="3868615" cy="39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80905" name="Object 9"/>
            <p:cNvGraphicFramePr>
              <a:graphicFrameLocks noChangeAspect="1"/>
            </p:cNvGraphicFramePr>
            <p:nvPr/>
          </p:nvGraphicFramePr>
          <p:xfrm>
            <a:off x="5354514" y="1126256"/>
            <a:ext cx="3552825" cy="280269"/>
          </p:xfrm>
          <a:graphic>
            <a:graphicData uri="http://schemas.openxmlformats.org/presentationml/2006/ole">
              <p:oleObj spid="_x0000_s80929" name="Równanie" r:id="rId8" imgW="3048000" imgH="241300" progId="Equation.3">
                <p:embed/>
              </p:oleObj>
            </a:graphicData>
          </a:graphic>
        </p:graphicFrame>
        <p:graphicFrame>
          <p:nvGraphicFramePr>
            <p:cNvPr id="26" name="Object 3"/>
            <p:cNvGraphicFramePr>
              <a:graphicFrameLocks noChangeAspect="1"/>
            </p:cNvGraphicFramePr>
            <p:nvPr/>
          </p:nvGraphicFramePr>
          <p:xfrm>
            <a:off x="4556494" y="1812067"/>
            <a:ext cx="4402137" cy="1293812"/>
          </p:xfrm>
          <a:graphic>
            <a:graphicData uri="http://schemas.openxmlformats.org/presentationml/2006/ole">
              <p:oleObj spid="_x0000_s80930" name="Równanie" r:id="rId9" imgW="3365500" imgH="990600" progId="Equation.3">
                <p:embed/>
              </p:oleObj>
            </a:graphicData>
          </a:graphic>
        </p:graphicFrame>
      </p:grp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a 27"/>
          <p:cNvGrpSpPr/>
          <p:nvPr/>
        </p:nvGrpSpPr>
        <p:grpSpPr>
          <a:xfrm>
            <a:off x="405341" y="1024862"/>
            <a:ext cx="8571972" cy="5120970"/>
            <a:chOff x="405341" y="1024862"/>
            <a:chExt cx="8571972" cy="5120970"/>
          </a:xfrm>
        </p:grpSpPr>
        <p:grpSp>
          <p:nvGrpSpPr>
            <p:cNvPr id="4" name="Grupa 3"/>
            <p:cNvGrpSpPr/>
            <p:nvPr/>
          </p:nvGrpSpPr>
          <p:grpSpPr>
            <a:xfrm>
              <a:off x="405341" y="1024862"/>
              <a:ext cx="8542812" cy="5120970"/>
              <a:chOff x="405341" y="1024862"/>
              <a:chExt cx="8542812" cy="5120970"/>
            </a:xfrm>
          </p:grpSpPr>
          <p:sp>
            <p:nvSpPr>
              <p:cNvPr id="7" name="Prostokąt zaokrąglony 6"/>
              <p:cNvSpPr/>
              <p:nvPr/>
            </p:nvSpPr>
            <p:spPr>
              <a:xfrm>
                <a:off x="5304697" y="1024862"/>
                <a:ext cx="3643456" cy="450574"/>
              </a:xfrm>
              <a:prstGeom prst="roundRect">
                <a:avLst/>
              </a:prstGeom>
              <a:solidFill>
                <a:schemeClr val="bg1">
                  <a:lumMod val="85000"/>
                  <a:alpha val="50000"/>
                </a:schemeClr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grpSp>
            <p:nvGrpSpPr>
              <p:cNvPr id="8" name="Grupa 11"/>
              <p:cNvGrpSpPr/>
              <p:nvPr/>
            </p:nvGrpSpPr>
            <p:grpSpPr>
              <a:xfrm>
                <a:off x="405341" y="1397967"/>
                <a:ext cx="4105114" cy="2259608"/>
                <a:chOff x="172279" y="850562"/>
                <a:chExt cx="5632173" cy="3258233"/>
              </a:xfrm>
            </p:grpSpPr>
            <p:pic>
              <p:nvPicPr>
                <p:cNvPr id="21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72279" y="850562"/>
                  <a:ext cx="5632173" cy="3258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22" name="Prostokąt 21"/>
                <p:cNvSpPr/>
                <p:nvPr/>
              </p:nvSpPr>
              <p:spPr>
                <a:xfrm>
                  <a:off x="1086679" y="1007165"/>
                  <a:ext cx="251791" cy="26504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graphicFrame>
              <p:nvGraphicFramePr>
                <p:cNvPr id="23" name="Object 4"/>
                <p:cNvGraphicFramePr>
                  <a:graphicFrameLocks noChangeAspect="1"/>
                </p:cNvGraphicFramePr>
                <p:nvPr/>
              </p:nvGraphicFramePr>
              <p:xfrm>
                <a:off x="1049764" y="896251"/>
                <a:ext cx="373062" cy="447675"/>
              </p:xfrm>
              <a:graphic>
                <a:graphicData uri="http://schemas.openxmlformats.org/presentationml/2006/ole">
                  <p:oleObj spid="_x0000_s81949" name="Równanie" r:id="rId4" imgW="190500" imgH="228600" progId="Equation.3">
                    <p:embed/>
                  </p:oleObj>
                </a:graphicData>
              </a:graphic>
            </p:graphicFrame>
            <p:sp>
              <p:nvSpPr>
                <p:cNvPr id="24" name="Prostokąt 23"/>
                <p:cNvSpPr/>
                <p:nvPr/>
              </p:nvSpPr>
              <p:spPr>
                <a:xfrm>
                  <a:off x="4989445" y="1000539"/>
                  <a:ext cx="251791" cy="26504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graphicFrame>
              <p:nvGraphicFramePr>
                <p:cNvPr id="25" name="Object 4"/>
                <p:cNvGraphicFramePr>
                  <a:graphicFrameLocks noChangeAspect="1"/>
                </p:cNvGraphicFramePr>
                <p:nvPr/>
              </p:nvGraphicFramePr>
              <p:xfrm>
                <a:off x="4991100" y="887413"/>
                <a:ext cx="398463" cy="447675"/>
              </p:xfrm>
              <a:graphic>
                <a:graphicData uri="http://schemas.openxmlformats.org/presentationml/2006/ole">
                  <p:oleObj spid="_x0000_s81950" name="Równanie" r:id="rId5" imgW="203112" imgH="228501" progId="Equation.3">
                    <p:embed/>
                  </p:oleObj>
                </a:graphicData>
              </a:graphic>
            </p:graphicFrame>
          </p:grpSp>
          <p:sp>
            <p:nvSpPr>
              <p:cNvPr id="9" name="Elipsa 8"/>
              <p:cNvSpPr/>
              <p:nvPr/>
            </p:nvSpPr>
            <p:spPr>
              <a:xfrm>
                <a:off x="3833446" y="1424338"/>
                <a:ext cx="448408" cy="307731"/>
              </a:xfrm>
              <a:prstGeom prst="ellipse">
                <a:avLst/>
              </a:prstGeom>
              <a:solidFill>
                <a:srgbClr val="FF6699">
                  <a:alpha val="25000"/>
                </a:srgbClr>
              </a:solidFill>
              <a:ln w="63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grpSp>
            <p:nvGrpSpPr>
              <p:cNvPr id="10" name="Grupa 20"/>
              <p:cNvGrpSpPr/>
              <p:nvPr/>
            </p:nvGrpSpPr>
            <p:grpSpPr>
              <a:xfrm>
                <a:off x="4598376" y="3798286"/>
                <a:ext cx="4167554" cy="2347546"/>
                <a:chOff x="36388" y="671210"/>
                <a:chExt cx="5632173" cy="3258233"/>
              </a:xfrm>
            </p:grpSpPr>
            <p:pic>
              <p:nvPicPr>
                <p:cNvPr id="16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6388" y="671210"/>
                  <a:ext cx="5632173" cy="3258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17" name="Prostokąt 16"/>
                <p:cNvSpPr/>
                <p:nvPr/>
              </p:nvSpPr>
              <p:spPr>
                <a:xfrm>
                  <a:off x="980983" y="842761"/>
                  <a:ext cx="251791" cy="26504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graphicFrame>
              <p:nvGraphicFramePr>
                <p:cNvPr id="18" name="Object 4"/>
                <p:cNvGraphicFramePr>
                  <a:graphicFrameLocks noChangeAspect="1"/>
                </p:cNvGraphicFramePr>
                <p:nvPr/>
              </p:nvGraphicFramePr>
              <p:xfrm>
                <a:off x="793089" y="672066"/>
                <a:ext cx="373062" cy="447676"/>
              </p:xfrm>
              <a:graphic>
                <a:graphicData uri="http://schemas.openxmlformats.org/presentationml/2006/ole">
                  <p:oleObj spid="_x0000_s81951" name="Równanie" r:id="rId6" imgW="190500" imgH="228600" progId="Equation.3">
                    <p:embed/>
                  </p:oleObj>
                </a:graphicData>
              </a:graphic>
            </p:graphicFrame>
            <p:sp>
              <p:nvSpPr>
                <p:cNvPr id="19" name="Prostokąt 18"/>
                <p:cNvSpPr/>
                <p:nvPr/>
              </p:nvSpPr>
              <p:spPr>
                <a:xfrm>
                  <a:off x="4853550" y="836135"/>
                  <a:ext cx="251791" cy="26504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graphicFrame>
              <p:nvGraphicFramePr>
                <p:cNvPr id="20" name="Object 4"/>
                <p:cNvGraphicFramePr>
                  <a:graphicFrameLocks noChangeAspect="1"/>
                </p:cNvGraphicFramePr>
                <p:nvPr/>
              </p:nvGraphicFramePr>
              <p:xfrm>
                <a:off x="4855205" y="708068"/>
                <a:ext cx="398463" cy="447676"/>
              </p:xfrm>
              <a:graphic>
                <a:graphicData uri="http://schemas.openxmlformats.org/presentationml/2006/ole">
                  <p:oleObj spid="_x0000_s81952" name="Równanie" r:id="rId7" imgW="203112" imgH="228501" progId="Equation.3">
                    <p:embed/>
                  </p:oleObj>
                </a:graphicData>
              </a:graphic>
            </p:graphicFrame>
          </p:grpSp>
          <p:sp>
            <p:nvSpPr>
              <p:cNvPr id="11" name="Elipsa 10"/>
              <p:cNvSpPr/>
              <p:nvPr/>
            </p:nvSpPr>
            <p:spPr>
              <a:xfrm>
                <a:off x="8100646" y="3827587"/>
                <a:ext cx="448408" cy="307731"/>
              </a:xfrm>
              <a:prstGeom prst="ellipse">
                <a:avLst/>
              </a:prstGeom>
              <a:solidFill>
                <a:srgbClr val="FF6699">
                  <a:alpha val="25000"/>
                </a:srgbClr>
              </a:solidFill>
              <a:ln w="63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cxnSp>
            <p:nvCxnSpPr>
              <p:cNvPr id="12" name="Łącznik prosty 8"/>
              <p:cNvCxnSpPr/>
              <p:nvPr/>
            </p:nvCxnSpPr>
            <p:spPr>
              <a:xfrm flipV="1">
                <a:off x="3320675" y="1274877"/>
                <a:ext cx="397" cy="234754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Łącznik prosty 12"/>
              <p:cNvCxnSpPr/>
              <p:nvPr/>
            </p:nvCxnSpPr>
            <p:spPr>
              <a:xfrm>
                <a:off x="597877" y="1881859"/>
                <a:ext cx="3868615" cy="39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Łącznik prosty 13"/>
              <p:cNvCxnSpPr/>
              <p:nvPr/>
            </p:nvCxnSpPr>
            <p:spPr>
              <a:xfrm flipV="1">
                <a:off x="6418500" y="3651750"/>
                <a:ext cx="397" cy="234754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Łącznik prosty 14"/>
              <p:cNvCxnSpPr/>
              <p:nvPr/>
            </p:nvCxnSpPr>
            <p:spPr>
              <a:xfrm>
                <a:off x="4829908" y="5340132"/>
                <a:ext cx="3868615" cy="39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81929" name="Object 9"/>
            <p:cNvGraphicFramePr>
              <a:graphicFrameLocks noChangeAspect="1"/>
            </p:cNvGraphicFramePr>
            <p:nvPr/>
          </p:nvGraphicFramePr>
          <p:xfrm>
            <a:off x="5301760" y="1137917"/>
            <a:ext cx="3661875" cy="254319"/>
          </p:xfrm>
          <a:graphic>
            <a:graphicData uri="http://schemas.openxmlformats.org/presentationml/2006/ole">
              <p:oleObj spid="_x0000_s81953" name="Równanie" r:id="rId8" imgW="3289300" imgH="228600" progId="Equation.3">
                <p:embed/>
              </p:oleObj>
            </a:graphicData>
          </a:graphic>
        </p:graphicFrame>
        <p:graphicFrame>
          <p:nvGraphicFramePr>
            <p:cNvPr id="27" name="Object 4"/>
            <p:cNvGraphicFramePr>
              <a:graphicFrameLocks noChangeAspect="1"/>
            </p:cNvGraphicFramePr>
            <p:nvPr/>
          </p:nvGraphicFramePr>
          <p:xfrm>
            <a:off x="4505325" y="1774825"/>
            <a:ext cx="4471988" cy="1304925"/>
          </p:xfrm>
          <a:graphic>
            <a:graphicData uri="http://schemas.openxmlformats.org/presentationml/2006/ole">
              <p:oleObj spid="_x0000_s81954" name="Równanie" r:id="rId9" imgW="3390900" imgH="990600" progId="Equation.3">
                <p:embed/>
              </p:oleObj>
            </a:graphicData>
          </a:graphic>
        </p:graphicFrame>
      </p:grp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2668243" y="504439"/>
          <a:ext cx="2884418" cy="1175878"/>
        </p:xfrm>
        <a:graphic>
          <a:graphicData uri="http://schemas.openxmlformats.org/presentationml/2006/ole">
            <p:oleObj spid="_x0000_s78873" name="Równanie" r:id="rId3" imgW="1587500" imgH="647700" progId="Equation.3">
              <p:embed/>
            </p:oleObj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511506" y="1557560"/>
          <a:ext cx="8027988" cy="1176338"/>
        </p:xfrm>
        <a:graphic>
          <a:graphicData uri="http://schemas.openxmlformats.org/presentationml/2006/ole">
            <p:oleObj spid="_x0000_s78874" name="Równanie" r:id="rId4" imgW="4419600" imgH="647700" progId="Equation.3">
              <p:embed/>
            </p:oleObj>
          </a:graphicData>
        </a:graphic>
      </p:graphicFrame>
      <p:sp>
        <p:nvSpPr>
          <p:cNvPr id="7" name="Text Box 33"/>
          <p:cNvSpPr txBox="1">
            <a:spLocks noChangeArrowheads="1"/>
          </p:cNvSpPr>
          <p:nvPr/>
        </p:nvSpPr>
        <p:spPr bwMode="auto">
          <a:xfrm>
            <a:off x="169982" y="476366"/>
            <a:ext cx="86228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8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Stąd</a:t>
            </a:r>
            <a:endParaRPr lang="pl-PL" sz="18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508000" y="2727664"/>
          <a:ext cx="7959725" cy="1176338"/>
        </p:xfrm>
        <a:graphic>
          <a:graphicData uri="http://schemas.openxmlformats.org/presentationml/2006/ole">
            <p:oleObj spid="_x0000_s78875" name="Równanie" r:id="rId5" imgW="4381500" imgH="647700" progId="Equation.3">
              <p:embed/>
            </p:oleObj>
          </a:graphicData>
        </a:graphic>
      </p:graphicFrame>
      <p:graphicFrame>
        <p:nvGraphicFramePr>
          <p:cNvPr id="78856" name="Object 4"/>
          <p:cNvGraphicFramePr>
            <a:graphicFrameLocks noChangeAspect="1"/>
          </p:cNvGraphicFramePr>
          <p:nvPr/>
        </p:nvGraphicFramePr>
        <p:xfrm>
          <a:off x="524852" y="3878141"/>
          <a:ext cx="8027988" cy="1176338"/>
        </p:xfrm>
        <a:graphic>
          <a:graphicData uri="http://schemas.openxmlformats.org/presentationml/2006/ole">
            <p:oleObj spid="_x0000_s78876" name="Równanie" r:id="rId6" imgW="4419600" imgH="647700" progId="Equation.3">
              <p:embed/>
            </p:oleObj>
          </a:graphicData>
        </a:graphic>
      </p:graphicFrame>
      <p:graphicFrame>
        <p:nvGraphicFramePr>
          <p:cNvPr id="78857" name="Object 9"/>
          <p:cNvGraphicFramePr>
            <a:graphicFrameLocks noChangeAspect="1"/>
          </p:cNvGraphicFramePr>
          <p:nvPr/>
        </p:nvGraphicFramePr>
        <p:xfrm>
          <a:off x="458177" y="5367216"/>
          <a:ext cx="7981950" cy="1176338"/>
        </p:xfrm>
        <a:graphic>
          <a:graphicData uri="http://schemas.openxmlformats.org/presentationml/2006/ole">
            <p:oleObj spid="_x0000_s78877" name="Równanie" r:id="rId7" imgW="4394200" imgH="647700" progId="Equation.3">
              <p:embed/>
            </p:oleObj>
          </a:graphicData>
        </a:graphic>
      </p:graphicFrame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3"/>
          <p:cNvSpPr txBox="1">
            <a:spLocks noChangeArrowheads="1"/>
          </p:cNvSpPr>
          <p:nvPr/>
        </p:nvSpPr>
        <p:spPr bwMode="auto">
          <a:xfrm>
            <a:off x="216365" y="1834153"/>
            <a:ext cx="86228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8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Dla jednej wybranej wartości                                 otrzymamy też wartości funkcji konkluzji poszczególnych reguł </a:t>
            </a:r>
            <a:endParaRPr lang="pl-PL" sz="18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1445" name="Object 5"/>
          <p:cNvGraphicFramePr>
            <a:graphicFrameLocks noChangeAspect="1"/>
          </p:cNvGraphicFramePr>
          <p:nvPr/>
        </p:nvGraphicFramePr>
        <p:xfrm>
          <a:off x="3190727" y="1812106"/>
          <a:ext cx="2101850" cy="384175"/>
        </p:xfrm>
        <a:graphic>
          <a:graphicData uri="http://schemas.openxmlformats.org/presentationml/2006/ole">
            <p:oleObj spid="_x0000_s61467" name="Równanie" r:id="rId4" imgW="1180588" imgH="215806" progId="Equation.3">
              <p:embed/>
            </p:oleObj>
          </a:graphicData>
        </a:graphic>
      </p:graphicFrame>
      <p:graphicFrame>
        <p:nvGraphicFramePr>
          <p:cNvPr id="61446" name="Object 4"/>
          <p:cNvGraphicFramePr>
            <a:graphicFrameLocks noChangeAspect="1"/>
          </p:cNvGraphicFramePr>
          <p:nvPr/>
        </p:nvGraphicFramePr>
        <p:xfrm>
          <a:off x="399290" y="2624423"/>
          <a:ext cx="5675313" cy="509587"/>
        </p:xfrm>
        <a:graphic>
          <a:graphicData uri="http://schemas.openxmlformats.org/presentationml/2006/ole">
            <p:oleObj spid="_x0000_s61468" name="Równanie" r:id="rId5" imgW="2552700" imgH="228600" progId="Equation.3">
              <p:embed/>
            </p:oleObj>
          </a:graphicData>
        </a:graphic>
      </p:graphicFrame>
      <p:graphicFrame>
        <p:nvGraphicFramePr>
          <p:cNvPr id="61449" name="Object 4"/>
          <p:cNvGraphicFramePr>
            <a:graphicFrameLocks noChangeAspect="1"/>
          </p:cNvGraphicFramePr>
          <p:nvPr/>
        </p:nvGraphicFramePr>
        <p:xfrm>
          <a:off x="424693" y="3277507"/>
          <a:ext cx="5394325" cy="509587"/>
        </p:xfrm>
        <a:graphic>
          <a:graphicData uri="http://schemas.openxmlformats.org/presentationml/2006/ole">
            <p:oleObj spid="_x0000_s61469" name="Równanie" r:id="rId6" imgW="2425700" imgH="228600" progId="Equation.3">
              <p:embed/>
            </p:oleObj>
          </a:graphicData>
        </a:graphic>
      </p:graphicFrame>
      <p:graphicFrame>
        <p:nvGraphicFramePr>
          <p:cNvPr id="61450" name="Object 4"/>
          <p:cNvGraphicFramePr>
            <a:graphicFrameLocks noChangeAspect="1"/>
          </p:cNvGraphicFramePr>
          <p:nvPr/>
        </p:nvGraphicFramePr>
        <p:xfrm>
          <a:off x="400731" y="3915130"/>
          <a:ext cx="7059613" cy="509587"/>
        </p:xfrm>
        <a:graphic>
          <a:graphicData uri="http://schemas.openxmlformats.org/presentationml/2006/ole">
            <p:oleObj spid="_x0000_s61470" name="Równanie" r:id="rId7" imgW="3175000" imgH="228600" progId="Equation.3">
              <p:embed/>
            </p:oleObj>
          </a:graphicData>
        </a:graphic>
      </p:graphicFrame>
      <p:graphicFrame>
        <p:nvGraphicFramePr>
          <p:cNvPr id="61451" name="Object 4"/>
          <p:cNvGraphicFramePr>
            <a:graphicFrameLocks noChangeAspect="1"/>
          </p:cNvGraphicFramePr>
          <p:nvPr/>
        </p:nvGraphicFramePr>
        <p:xfrm>
          <a:off x="401698" y="4550682"/>
          <a:ext cx="7031038" cy="509587"/>
        </p:xfrm>
        <a:graphic>
          <a:graphicData uri="http://schemas.openxmlformats.org/presentationml/2006/ole">
            <p:oleObj spid="_x0000_s61471" name="Równanie" r:id="rId8" imgW="3162300" imgH="228600" progId="Equation.3">
              <p:embed/>
            </p:oleObj>
          </a:graphicData>
        </a:graphic>
      </p:graphicFrame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3"/>
          <p:cNvSpPr txBox="1">
            <a:spLocks noChangeArrowheads="1"/>
          </p:cNvSpPr>
          <p:nvPr/>
        </p:nvSpPr>
        <p:spPr bwMode="auto">
          <a:xfrm>
            <a:off x="261372" y="1537529"/>
            <a:ext cx="86228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8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Dla wybranej wartości                                 otrzymamy wartość wyjścia ostrego</a:t>
            </a:r>
            <a:endParaRPr lang="pl-PL" sz="18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2553378" y="1515482"/>
          <a:ext cx="2101850" cy="384175"/>
        </p:xfrm>
        <a:graphic>
          <a:graphicData uri="http://schemas.openxmlformats.org/presentationml/2006/ole">
            <p:oleObj spid="_x0000_s55309" name="Równanie" r:id="rId3" imgW="1180588" imgH="215806" progId="Equation.3">
              <p:embed/>
            </p:oleObj>
          </a:graphicData>
        </a:graphic>
      </p:graphicFrame>
      <p:graphicFrame>
        <p:nvGraphicFramePr>
          <p:cNvPr id="55302" name="Object 4"/>
          <p:cNvGraphicFramePr>
            <a:graphicFrameLocks noChangeAspect="1"/>
          </p:cNvGraphicFramePr>
          <p:nvPr/>
        </p:nvGraphicFramePr>
        <p:xfrm>
          <a:off x="610989" y="2031539"/>
          <a:ext cx="7459663" cy="1919288"/>
        </p:xfrm>
        <a:graphic>
          <a:graphicData uri="http://schemas.openxmlformats.org/presentationml/2006/ole">
            <p:oleObj spid="_x0000_s55310" name="Równanie" r:id="rId4" imgW="3352800" imgH="863600" progId="Equation.3">
              <p:embed/>
            </p:oleObj>
          </a:graphicData>
        </a:graphic>
      </p:graphicFrame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a 12"/>
          <p:cNvGrpSpPr/>
          <p:nvPr/>
        </p:nvGrpSpPr>
        <p:grpSpPr>
          <a:xfrm>
            <a:off x="742122" y="1805064"/>
            <a:ext cx="7553242" cy="4264431"/>
            <a:chOff x="742122" y="1805064"/>
            <a:chExt cx="7553242" cy="4264431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0449" y="1805064"/>
              <a:ext cx="7474915" cy="4264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" name="Prostokąt 2"/>
            <p:cNvSpPr/>
            <p:nvPr/>
          </p:nvSpPr>
          <p:spPr>
            <a:xfrm>
              <a:off x="1713398" y="3434187"/>
              <a:ext cx="234610" cy="2274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Prostokąt 3"/>
            <p:cNvSpPr/>
            <p:nvPr/>
          </p:nvSpPr>
          <p:spPr>
            <a:xfrm>
              <a:off x="4681885" y="2639057"/>
              <a:ext cx="234610" cy="2274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Prostokąt 4"/>
            <p:cNvSpPr/>
            <p:nvPr/>
          </p:nvSpPr>
          <p:spPr>
            <a:xfrm>
              <a:off x="7676876" y="3169144"/>
              <a:ext cx="234610" cy="2274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Prostokąt 5"/>
            <p:cNvSpPr/>
            <p:nvPr/>
          </p:nvSpPr>
          <p:spPr>
            <a:xfrm>
              <a:off x="4642129" y="5209979"/>
              <a:ext cx="234610" cy="2274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7" name="Object 4"/>
            <p:cNvGraphicFramePr>
              <a:graphicFrameLocks noChangeAspect="1"/>
            </p:cNvGraphicFramePr>
            <p:nvPr/>
          </p:nvGraphicFramePr>
          <p:xfrm>
            <a:off x="4672013" y="5180358"/>
            <a:ext cx="323850" cy="384175"/>
          </p:xfrm>
          <a:graphic>
            <a:graphicData uri="http://schemas.openxmlformats.org/presentationml/2006/ole">
              <p:oleObj spid="_x0000_s62482" name="Równanie" r:id="rId4" imgW="177646" imgH="228402" progId="Equation.3">
                <p:embed/>
              </p:oleObj>
            </a:graphicData>
          </a:graphic>
        </p:graphicFrame>
        <p:graphicFrame>
          <p:nvGraphicFramePr>
            <p:cNvPr id="62467" name="Object 4"/>
            <p:cNvGraphicFramePr>
              <a:graphicFrameLocks noChangeAspect="1"/>
            </p:cNvGraphicFramePr>
            <p:nvPr/>
          </p:nvGraphicFramePr>
          <p:xfrm>
            <a:off x="7697374" y="3063530"/>
            <a:ext cx="323850" cy="384175"/>
          </p:xfrm>
          <a:graphic>
            <a:graphicData uri="http://schemas.openxmlformats.org/presentationml/2006/ole">
              <p:oleObj spid="_x0000_s62483" name="Równanie" r:id="rId5" imgW="177646" imgH="228402" progId="Equation.3">
                <p:embed/>
              </p:oleObj>
            </a:graphicData>
          </a:graphic>
        </p:graphicFrame>
        <p:graphicFrame>
          <p:nvGraphicFramePr>
            <p:cNvPr id="62468" name="Object 4"/>
            <p:cNvGraphicFramePr>
              <a:graphicFrameLocks noChangeAspect="1"/>
            </p:cNvGraphicFramePr>
            <p:nvPr/>
          </p:nvGraphicFramePr>
          <p:xfrm>
            <a:off x="1484313" y="3314700"/>
            <a:ext cx="347662" cy="384175"/>
          </p:xfrm>
          <a:graphic>
            <a:graphicData uri="http://schemas.openxmlformats.org/presentationml/2006/ole">
              <p:oleObj spid="_x0000_s62484" name="Równanie" r:id="rId6" imgW="190500" imgH="228600" progId="Equation.3">
                <p:embed/>
              </p:oleObj>
            </a:graphicData>
          </a:graphic>
        </p:graphicFrame>
        <p:graphicFrame>
          <p:nvGraphicFramePr>
            <p:cNvPr id="62469" name="Object 4"/>
            <p:cNvGraphicFramePr>
              <a:graphicFrameLocks noChangeAspect="1"/>
            </p:cNvGraphicFramePr>
            <p:nvPr/>
          </p:nvGraphicFramePr>
          <p:xfrm>
            <a:off x="4572000" y="2586038"/>
            <a:ext cx="347663" cy="384175"/>
          </p:xfrm>
          <a:graphic>
            <a:graphicData uri="http://schemas.openxmlformats.org/presentationml/2006/ole">
              <p:oleObj spid="_x0000_s62485" name="Równanie" r:id="rId7" imgW="190500" imgH="228600" progId="Equation.3">
                <p:embed/>
              </p:oleObj>
            </a:graphicData>
          </a:graphic>
        </p:graphicFrame>
        <p:sp>
          <p:nvSpPr>
            <p:cNvPr id="12" name="Prostokąt 11"/>
            <p:cNvSpPr/>
            <p:nvPr/>
          </p:nvSpPr>
          <p:spPr>
            <a:xfrm>
              <a:off x="742122" y="3591339"/>
              <a:ext cx="410817" cy="6758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808382" y="3525078"/>
              <a:ext cx="553998" cy="806221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pl-PL" sz="1800" dirty="0" err="1" smtClean="0">
                  <a:latin typeface="Arial" pitchFamily="34" charset="0"/>
                  <a:cs typeface="Arial" pitchFamily="34" charset="0"/>
                </a:rPr>
                <a:t>y</a:t>
              </a:r>
              <a:r>
                <a:rPr lang="pl-PL" sz="1800" baseline="30000" dirty="0" err="1" smtClean="0">
                  <a:latin typeface="Arial" pitchFamily="34" charset="0"/>
                  <a:cs typeface="Arial" pitchFamily="34" charset="0"/>
                </a:rPr>
                <a:t>ostre</a:t>
              </a:r>
              <a:endParaRPr lang="pl-PL" sz="18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Text Box 33"/>
          <p:cNvSpPr txBox="1">
            <a:spLocks noChangeArrowheads="1"/>
          </p:cNvSpPr>
          <p:nvPr/>
        </p:nvSpPr>
        <p:spPr bwMode="auto">
          <a:xfrm>
            <a:off x="242870" y="660761"/>
            <a:ext cx="86228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8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Powierzchnia odpowiedzi rozważanego systemu</a:t>
            </a:r>
            <a:endParaRPr lang="pl-PL" sz="18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7"/>
          <p:cNvSpPr txBox="1">
            <a:spLocks noChangeArrowheads="1"/>
          </p:cNvSpPr>
          <p:nvPr/>
        </p:nvSpPr>
        <p:spPr bwMode="auto">
          <a:xfrm>
            <a:off x="212725" y="596455"/>
            <a:ext cx="86931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Symbol" pitchFamily="18" charset="2"/>
              <a:buNone/>
            </a:pPr>
            <a:r>
              <a:rPr lang="pl-PL" sz="2000" b="1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System </a:t>
            </a:r>
            <a:r>
              <a:rPr lang="pl-PL" sz="2000" b="1" dirty="0" err="1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Takagi</a:t>
            </a:r>
            <a:r>
              <a:rPr lang="pl-PL" sz="2000" b="1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– </a:t>
            </a:r>
            <a:r>
              <a:rPr lang="pl-PL" sz="2000" b="1" dirty="0" err="1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Sugeno</a:t>
            </a:r>
            <a:r>
              <a:rPr lang="pl-PL" sz="2000" b="1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jako interpolator systemów dynamicznych danych w przestrzeni stanu, liniowych, ciągłych</a:t>
            </a:r>
            <a:endParaRPr lang="pl-PL" sz="2000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182149" y="1589057"/>
            <a:ext cx="87233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800" dirty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System rozmyty </a:t>
            </a:r>
            <a:r>
              <a:rPr lang="pl-PL" sz="1800" dirty="0" err="1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Takagi</a:t>
            </a:r>
            <a:r>
              <a:rPr lang="pl-PL" sz="18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– </a:t>
            </a:r>
            <a:r>
              <a:rPr lang="pl-PL" sz="1800" dirty="0" err="1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Sugeno</a:t>
            </a:r>
            <a:r>
              <a:rPr lang="pl-PL" sz="18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jako interpolator systemów dynamicznych rzędu n</a:t>
            </a:r>
            <a:endParaRPr lang="pl-PL" sz="18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57816719"/>
              </p:ext>
            </p:extLst>
          </p:nvPr>
        </p:nvGraphicFramePr>
        <p:xfrm>
          <a:off x="765175" y="2395231"/>
          <a:ext cx="5286375" cy="742950"/>
        </p:xfrm>
        <a:graphic>
          <a:graphicData uri="http://schemas.openxmlformats.org/presentationml/2006/ole">
            <p:oleObj spid="_x0000_s63501" name="Równanie" r:id="rId3" imgW="3162300" imgH="444500" progId="Equation.3">
              <p:embed/>
            </p:oleObj>
          </a:graphicData>
        </a:graphic>
      </p:graphicFrame>
      <p:grpSp>
        <p:nvGrpSpPr>
          <p:cNvPr id="12" name="Grupa 11"/>
          <p:cNvGrpSpPr/>
          <p:nvPr/>
        </p:nvGrpSpPr>
        <p:grpSpPr>
          <a:xfrm>
            <a:off x="505649" y="3607045"/>
            <a:ext cx="7485405" cy="2036763"/>
            <a:chOff x="505649" y="3451777"/>
            <a:chExt cx="7485405" cy="2036763"/>
          </a:xfrm>
        </p:grpSpPr>
        <p:grpSp>
          <p:nvGrpSpPr>
            <p:cNvPr id="9" name="Grupa 8"/>
            <p:cNvGrpSpPr/>
            <p:nvPr/>
          </p:nvGrpSpPr>
          <p:grpSpPr>
            <a:xfrm>
              <a:off x="505649" y="3451777"/>
              <a:ext cx="2573062" cy="2036763"/>
              <a:chOff x="3511727" y="4126626"/>
              <a:chExt cx="2573062" cy="2036763"/>
            </a:xfrm>
          </p:grpSpPr>
          <p:sp>
            <p:nvSpPr>
              <p:cNvPr id="10" name="Text Box 33"/>
              <p:cNvSpPr txBox="1">
                <a:spLocks noChangeArrowheads="1"/>
              </p:cNvSpPr>
              <p:nvPr/>
            </p:nvSpPr>
            <p:spPr bwMode="auto">
              <a:xfrm>
                <a:off x="3511727" y="4957570"/>
                <a:ext cx="123255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l-PL" sz="1800" dirty="0" smtClean="0">
                    <a:solidFill>
                      <a:srgbClr val="17048A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gdzie,</a:t>
                </a:r>
                <a:endParaRPr lang="pl-PL" sz="1800" b="1" dirty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aphicFrame>
            <p:nvGraphicFramePr>
              <p:cNvPr id="11" name="Object 4"/>
              <p:cNvGraphicFramePr>
                <a:graphicFrameLocks noChangeAspect="1"/>
              </p:cNvGraphicFramePr>
              <p:nvPr/>
            </p:nvGraphicFramePr>
            <p:xfrm>
              <a:off x="4397276" y="4126626"/>
              <a:ext cx="1687513" cy="2036763"/>
            </p:xfrm>
            <a:graphic>
              <a:graphicData uri="http://schemas.openxmlformats.org/presentationml/2006/ole">
                <p:oleObj spid="_x0000_s63502" name="Równanie" r:id="rId4" imgW="965200" imgH="1168400" progId="Equation.3">
                  <p:embed/>
                </p:oleObj>
              </a:graphicData>
            </a:graphic>
          </p:graphicFrame>
        </p:grpSp>
        <p:sp>
          <p:nvSpPr>
            <p:cNvPr id="18" name="Text Box 33"/>
            <p:cNvSpPr txBox="1">
              <a:spLocks noChangeArrowheads="1"/>
            </p:cNvSpPr>
            <p:nvPr/>
          </p:nvSpPr>
          <p:spPr bwMode="auto">
            <a:xfrm>
              <a:off x="2915626" y="4276861"/>
              <a:ext cx="50754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sz="1800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- wektor stanu czasu ciągłego</a:t>
              </a:r>
              <a:endParaRPr lang="pl-PL" sz="1800" b="1" dirty="0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291702" y="503364"/>
            <a:ext cx="6406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8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Liczba wielkości wyjściowych – stanów - n</a:t>
            </a:r>
            <a:endParaRPr lang="pl-PL" sz="18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upa 16"/>
          <p:cNvGrpSpPr/>
          <p:nvPr/>
        </p:nvGrpSpPr>
        <p:grpSpPr>
          <a:xfrm>
            <a:off x="370047" y="935071"/>
            <a:ext cx="8549666" cy="2049609"/>
            <a:chOff x="370047" y="1116217"/>
            <a:chExt cx="8549666" cy="2049609"/>
          </a:xfrm>
        </p:grpSpPr>
        <p:grpSp>
          <p:nvGrpSpPr>
            <p:cNvPr id="4" name="Grupa 3"/>
            <p:cNvGrpSpPr/>
            <p:nvPr/>
          </p:nvGrpSpPr>
          <p:grpSpPr>
            <a:xfrm>
              <a:off x="5947799" y="1978600"/>
              <a:ext cx="2792312" cy="993470"/>
              <a:chOff x="5855033" y="4138682"/>
              <a:chExt cx="2792312" cy="993470"/>
            </a:xfrm>
          </p:grpSpPr>
          <p:graphicFrame>
            <p:nvGraphicFramePr>
              <p:cNvPr id="5" name="Object 4"/>
              <p:cNvGraphicFramePr>
                <a:graphicFrameLocks noChangeAspect="1"/>
              </p:cNvGraphicFramePr>
              <p:nvPr/>
            </p:nvGraphicFramePr>
            <p:xfrm>
              <a:off x="5855033" y="4138682"/>
              <a:ext cx="373062" cy="517525"/>
            </p:xfrm>
            <a:graphic>
              <a:graphicData uri="http://schemas.openxmlformats.org/presentationml/2006/ole">
                <p:oleObj spid="_x0000_s64550" name="Równanie" r:id="rId3" imgW="165028" imgH="228501" progId="Equation.3">
                  <p:embed/>
                </p:oleObj>
              </a:graphicData>
            </a:graphic>
          </p:graphicFrame>
          <p:sp>
            <p:nvSpPr>
              <p:cNvPr id="6" name="Text Box 33"/>
              <p:cNvSpPr txBox="1">
                <a:spLocks noChangeArrowheads="1"/>
              </p:cNvSpPr>
              <p:nvPr/>
            </p:nvSpPr>
            <p:spPr bwMode="auto">
              <a:xfrm>
                <a:off x="6199837" y="4208822"/>
                <a:ext cx="2439196" cy="923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185738" indent="-185738">
                  <a:spcBef>
                    <a:spcPct val="50000"/>
                  </a:spcBef>
                </a:pPr>
                <a:r>
                  <a:rPr lang="pl-PL" sz="1800" dirty="0" smtClean="0">
                    <a:solidFill>
                      <a:srgbClr val="17048A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- stopień spełnienia przesłanki reguły dla faktu </a:t>
                </a:r>
                <a:endParaRPr lang="pl-PL" sz="1800" b="1" dirty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aphicFrame>
            <p:nvGraphicFramePr>
              <p:cNvPr id="7" name="Object 4"/>
              <p:cNvGraphicFramePr>
                <a:graphicFrameLocks noChangeAspect="1"/>
              </p:cNvGraphicFramePr>
              <p:nvPr/>
            </p:nvGraphicFramePr>
            <p:xfrm>
              <a:off x="8274282" y="4426970"/>
              <a:ext cx="373063" cy="517525"/>
            </p:xfrm>
            <a:graphic>
              <a:graphicData uri="http://schemas.openxmlformats.org/presentationml/2006/ole">
                <p:oleObj spid="_x0000_s64551" name="Równanie" r:id="rId4" imgW="165028" imgH="228501" progId="Equation.3">
                  <p:embed/>
                </p:oleObj>
              </a:graphicData>
            </a:graphic>
          </p:graphicFrame>
          <p:graphicFrame>
            <p:nvGraphicFramePr>
              <p:cNvPr id="8" name="Object 4"/>
              <p:cNvGraphicFramePr>
                <a:graphicFrameLocks noChangeAspect="1"/>
              </p:cNvGraphicFramePr>
              <p:nvPr/>
            </p:nvGraphicFramePr>
            <p:xfrm>
              <a:off x="7499279" y="4776362"/>
              <a:ext cx="315912" cy="317500"/>
            </p:xfrm>
            <a:graphic>
              <a:graphicData uri="http://schemas.openxmlformats.org/presentationml/2006/ole">
                <p:oleObj spid="_x0000_s64552" name="Równanie" r:id="rId5" imgW="139700" imgH="139700" progId="Equation.3">
                  <p:embed/>
                </p:oleObj>
              </a:graphicData>
            </a:graphic>
          </p:graphicFrame>
        </p:grpSp>
        <p:sp>
          <p:nvSpPr>
            <p:cNvPr id="11" name="Text Box 33"/>
            <p:cNvSpPr txBox="1">
              <a:spLocks noChangeArrowheads="1"/>
            </p:cNvSpPr>
            <p:nvPr/>
          </p:nvSpPr>
          <p:spPr bwMode="auto">
            <a:xfrm>
              <a:off x="377841" y="1116217"/>
              <a:ext cx="85418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sz="1800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Dynamika wielkości wyjściowych (stanu) systemu dana równaniem różniczkowym</a:t>
              </a:r>
              <a:endParaRPr lang="pl-PL" sz="1800" b="1" dirty="0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64519" name="Object 7"/>
            <p:cNvGraphicFramePr>
              <a:graphicFrameLocks noChangeAspect="1"/>
            </p:cNvGraphicFramePr>
            <p:nvPr/>
          </p:nvGraphicFramePr>
          <p:xfrm>
            <a:off x="370047" y="1573766"/>
            <a:ext cx="4201973" cy="1592060"/>
          </p:xfrm>
          <a:graphic>
            <a:graphicData uri="http://schemas.openxmlformats.org/presentationml/2006/ole">
              <p:oleObj spid="_x0000_s64553" name="Równanie" r:id="rId6" imgW="2209800" imgH="838200" progId="Equation.3">
                <p:embed/>
              </p:oleObj>
            </a:graphicData>
          </a:graphic>
        </p:graphicFrame>
      </p:grpSp>
      <p:grpSp>
        <p:nvGrpSpPr>
          <p:cNvPr id="18" name="Grupa 17"/>
          <p:cNvGrpSpPr/>
          <p:nvPr/>
        </p:nvGrpSpPr>
        <p:grpSpPr>
          <a:xfrm>
            <a:off x="278449" y="3101801"/>
            <a:ext cx="8355342" cy="857253"/>
            <a:chOff x="278449" y="3282947"/>
            <a:chExt cx="8355342" cy="857253"/>
          </a:xfrm>
        </p:grpSpPr>
        <p:sp>
          <p:nvSpPr>
            <p:cNvPr id="13" name="Text Box 33"/>
            <p:cNvSpPr txBox="1">
              <a:spLocks noChangeArrowheads="1"/>
            </p:cNvSpPr>
            <p:nvPr/>
          </p:nvSpPr>
          <p:spPr bwMode="auto">
            <a:xfrm>
              <a:off x="278449" y="3282947"/>
              <a:ext cx="835534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sz="1800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lub</a:t>
              </a:r>
              <a:endParaRPr lang="pl-PL" sz="1800" b="1" dirty="0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64520" name="Object 8"/>
            <p:cNvGraphicFramePr>
              <a:graphicFrameLocks noChangeAspect="1"/>
            </p:cNvGraphicFramePr>
            <p:nvPr/>
          </p:nvGraphicFramePr>
          <p:xfrm>
            <a:off x="1357313" y="3730625"/>
            <a:ext cx="2921000" cy="409575"/>
          </p:xfrm>
          <a:graphic>
            <a:graphicData uri="http://schemas.openxmlformats.org/presentationml/2006/ole">
              <p:oleObj spid="_x0000_s64554" name="Równanie" r:id="rId7" imgW="1536033" imgH="215806" progId="Equation.3">
                <p:embed/>
              </p:oleObj>
            </a:graphicData>
          </a:graphic>
        </p:graphicFrame>
      </p:grpSp>
      <p:grpSp>
        <p:nvGrpSpPr>
          <p:cNvPr id="19" name="Grupa 18"/>
          <p:cNvGrpSpPr/>
          <p:nvPr/>
        </p:nvGrpSpPr>
        <p:grpSpPr>
          <a:xfrm>
            <a:off x="285075" y="4234862"/>
            <a:ext cx="8375220" cy="2138498"/>
            <a:chOff x="285075" y="4416008"/>
            <a:chExt cx="8375220" cy="2138498"/>
          </a:xfrm>
        </p:grpSpPr>
        <p:sp>
          <p:nvSpPr>
            <p:cNvPr id="15" name="Text Box 33"/>
            <p:cNvSpPr txBox="1">
              <a:spLocks noChangeArrowheads="1"/>
            </p:cNvSpPr>
            <p:nvPr/>
          </p:nvSpPr>
          <p:spPr bwMode="auto">
            <a:xfrm>
              <a:off x="285075" y="4416008"/>
              <a:ext cx="835534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sz="1800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gdzie,</a:t>
              </a:r>
              <a:endParaRPr lang="pl-PL" sz="1800" b="1" dirty="0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64522" name="Object 10"/>
            <p:cNvGraphicFramePr>
              <a:graphicFrameLocks noChangeAspect="1"/>
            </p:cNvGraphicFramePr>
            <p:nvPr/>
          </p:nvGraphicFramePr>
          <p:xfrm>
            <a:off x="1216163" y="4616243"/>
            <a:ext cx="2100263" cy="819150"/>
          </p:xfrm>
          <a:graphic>
            <a:graphicData uri="http://schemas.openxmlformats.org/presentationml/2006/ole">
              <p:oleObj spid="_x0000_s64555" name="Równanie" r:id="rId8" imgW="1104900" imgH="431800" progId="Equation.3">
                <p:embed/>
              </p:oleObj>
            </a:graphicData>
          </a:graphic>
        </p:graphicFrame>
        <p:graphicFrame>
          <p:nvGraphicFramePr>
            <p:cNvPr id="64523" name="Object 11"/>
            <p:cNvGraphicFramePr>
              <a:graphicFrameLocks noChangeAspect="1"/>
            </p:cNvGraphicFramePr>
            <p:nvPr/>
          </p:nvGraphicFramePr>
          <p:xfrm>
            <a:off x="1254125" y="5414963"/>
            <a:ext cx="1979613" cy="819150"/>
          </p:xfrm>
          <a:graphic>
            <a:graphicData uri="http://schemas.openxmlformats.org/presentationml/2006/ole">
              <p:oleObj spid="_x0000_s64556" name="Równanie" r:id="rId9" imgW="1040948" imgH="431613" progId="Equation.3">
                <p:embed/>
              </p:oleObj>
            </a:graphicData>
          </a:graphic>
        </p:graphicFrame>
        <p:graphicFrame>
          <p:nvGraphicFramePr>
            <p:cNvPr id="20" name="Object 4"/>
            <p:cNvGraphicFramePr>
              <a:graphicFrameLocks noChangeAspect="1"/>
            </p:cNvGraphicFramePr>
            <p:nvPr/>
          </p:nvGraphicFramePr>
          <p:xfrm>
            <a:off x="5225499" y="4916489"/>
            <a:ext cx="2182468" cy="1215829"/>
          </p:xfrm>
          <a:graphic>
            <a:graphicData uri="http://schemas.openxmlformats.org/presentationml/2006/ole">
              <p:oleObj spid="_x0000_s64557" name="Równanie" r:id="rId10" imgW="1117115" imgH="622030" progId="Equation.3">
                <p:embed/>
              </p:oleObj>
            </a:graphicData>
          </a:graphic>
        </p:graphicFrame>
        <p:sp>
          <p:nvSpPr>
            <p:cNvPr id="21" name="Text Box 33"/>
            <p:cNvSpPr txBox="1">
              <a:spLocks noChangeArrowheads="1"/>
            </p:cNvSpPr>
            <p:nvPr/>
          </p:nvSpPr>
          <p:spPr bwMode="auto">
            <a:xfrm>
              <a:off x="304953" y="6185174"/>
              <a:ext cx="835534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sz="1800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powstały system – nieliniowy, niestacjonarny (zależność A oraz b od x(t))</a:t>
              </a:r>
              <a:endParaRPr lang="pl-PL" sz="1800" b="1" dirty="0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7"/>
          <p:cNvSpPr txBox="1">
            <a:spLocks noChangeArrowheads="1"/>
          </p:cNvSpPr>
          <p:nvPr/>
        </p:nvSpPr>
        <p:spPr bwMode="auto">
          <a:xfrm>
            <a:off x="225977" y="441187"/>
            <a:ext cx="86931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524000" indent="-1524000">
              <a:spcBef>
                <a:spcPct val="50000"/>
              </a:spcBef>
              <a:buFont typeface="Symbol" pitchFamily="18" charset="2"/>
              <a:buNone/>
            </a:pPr>
            <a:r>
              <a:rPr lang="pl-PL" sz="2000" b="1" dirty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Przykład </a:t>
            </a:r>
            <a:r>
              <a:rPr lang="pl-PL" sz="2000" b="1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2:</a:t>
            </a:r>
            <a:endParaRPr lang="pl-PL" sz="2000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33"/>
          <p:cNvSpPr txBox="1">
            <a:spLocks noChangeArrowheads="1"/>
          </p:cNvSpPr>
          <p:nvPr/>
        </p:nvSpPr>
        <p:spPr bwMode="auto">
          <a:xfrm>
            <a:off x="203115" y="819800"/>
            <a:ext cx="85830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8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Rozważmy system TS z dynamiką rzędu drugiego , z jednym wejściem i dwoma zmiennymi stanu opisaną regułami:</a:t>
            </a:r>
            <a:endParaRPr lang="pl-PL" sz="18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upa 12"/>
          <p:cNvGrpSpPr/>
          <p:nvPr/>
        </p:nvGrpSpPr>
        <p:grpSpPr>
          <a:xfrm>
            <a:off x="365399" y="1528763"/>
            <a:ext cx="7541939" cy="2208212"/>
            <a:chOff x="365399" y="1528763"/>
            <a:chExt cx="7541939" cy="2208212"/>
          </a:xfrm>
        </p:grpSpPr>
        <p:graphicFrame>
          <p:nvGraphicFramePr>
            <p:cNvPr id="65539" name="Object 4"/>
            <p:cNvGraphicFramePr>
              <a:graphicFrameLocks noChangeAspect="1"/>
            </p:cNvGraphicFramePr>
            <p:nvPr/>
          </p:nvGraphicFramePr>
          <p:xfrm>
            <a:off x="452438" y="1528763"/>
            <a:ext cx="7115175" cy="468312"/>
          </p:xfrm>
          <a:graphic>
            <a:graphicData uri="http://schemas.openxmlformats.org/presentationml/2006/ole">
              <p:oleObj spid="_x0000_s65572" name="Równanie" r:id="rId3" imgW="3479800" imgH="228600" progId="Equation.3">
                <p:embed/>
              </p:oleObj>
            </a:graphicData>
          </a:graphic>
        </p:graphicFrame>
        <p:graphicFrame>
          <p:nvGraphicFramePr>
            <p:cNvPr id="65540" name="Object 4"/>
            <p:cNvGraphicFramePr>
              <a:graphicFrameLocks noChangeAspect="1"/>
            </p:cNvGraphicFramePr>
            <p:nvPr/>
          </p:nvGraphicFramePr>
          <p:xfrm>
            <a:off x="376238" y="2114550"/>
            <a:ext cx="7531100" cy="482600"/>
          </p:xfrm>
          <a:graphic>
            <a:graphicData uri="http://schemas.openxmlformats.org/presentationml/2006/ole">
              <p:oleObj spid="_x0000_s65573" name="Równanie" r:id="rId4" imgW="3568700" imgH="228600" progId="Equation.3">
                <p:embed/>
              </p:oleObj>
            </a:graphicData>
          </a:graphic>
        </p:graphicFrame>
        <p:graphicFrame>
          <p:nvGraphicFramePr>
            <p:cNvPr id="65541" name="Object 5"/>
            <p:cNvGraphicFramePr>
              <a:graphicFrameLocks noChangeAspect="1"/>
            </p:cNvGraphicFramePr>
            <p:nvPr/>
          </p:nvGraphicFramePr>
          <p:xfrm>
            <a:off x="367128" y="2668588"/>
            <a:ext cx="7359650" cy="500062"/>
          </p:xfrm>
          <a:graphic>
            <a:graphicData uri="http://schemas.openxmlformats.org/presentationml/2006/ole">
              <p:oleObj spid="_x0000_s65574" name="Równanie" r:id="rId5" imgW="3543300" imgH="241300" progId="Equation.3">
                <p:embed/>
              </p:oleObj>
            </a:graphicData>
          </a:graphic>
        </p:graphicFrame>
        <p:graphicFrame>
          <p:nvGraphicFramePr>
            <p:cNvPr id="65542" name="Object 6"/>
            <p:cNvGraphicFramePr>
              <a:graphicFrameLocks noChangeAspect="1"/>
            </p:cNvGraphicFramePr>
            <p:nvPr/>
          </p:nvGraphicFramePr>
          <p:xfrm>
            <a:off x="365399" y="3262313"/>
            <a:ext cx="7439025" cy="474662"/>
          </p:xfrm>
          <a:graphic>
            <a:graphicData uri="http://schemas.openxmlformats.org/presentationml/2006/ole">
              <p:oleObj spid="_x0000_s65575" name="Równanie" r:id="rId6" imgW="3581400" imgH="228600" progId="Equation.3">
                <p:embed/>
              </p:oleObj>
            </a:graphicData>
          </a:graphic>
        </p:graphicFrame>
      </p:grpSp>
      <p:grpSp>
        <p:nvGrpSpPr>
          <p:cNvPr id="14" name="Grupa 13"/>
          <p:cNvGrpSpPr/>
          <p:nvPr/>
        </p:nvGrpSpPr>
        <p:grpSpPr>
          <a:xfrm>
            <a:off x="192309" y="3859417"/>
            <a:ext cx="8355342" cy="2212771"/>
            <a:chOff x="192309" y="3859417"/>
            <a:chExt cx="8355342" cy="2212771"/>
          </a:xfrm>
        </p:grpSpPr>
        <p:sp>
          <p:nvSpPr>
            <p:cNvPr id="10" name="Text Box 33"/>
            <p:cNvSpPr txBox="1">
              <a:spLocks noChangeArrowheads="1"/>
            </p:cNvSpPr>
            <p:nvPr/>
          </p:nvSpPr>
          <p:spPr bwMode="auto">
            <a:xfrm>
              <a:off x="192309" y="3859417"/>
              <a:ext cx="835534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sz="1800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gdzie,</a:t>
              </a:r>
              <a:endParaRPr lang="pl-PL" sz="1800" b="1" dirty="0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1" name="Obiekt 10"/>
            <p:cNvGraphicFramePr>
              <a:graphicFrameLocks noChangeAspect="1"/>
            </p:cNvGraphicFramePr>
            <p:nvPr/>
          </p:nvGraphicFramePr>
          <p:xfrm>
            <a:off x="700632" y="4246563"/>
            <a:ext cx="2643187" cy="762000"/>
          </p:xfrm>
          <a:graphic>
            <a:graphicData uri="http://schemas.openxmlformats.org/presentationml/2006/ole">
              <p:oleObj spid="_x0000_s65576" name="Równanie" r:id="rId7" imgW="1587500" imgH="457200" progId="Equation.3">
                <p:embed/>
              </p:oleObj>
            </a:graphicData>
          </a:graphic>
        </p:graphicFrame>
        <p:graphicFrame>
          <p:nvGraphicFramePr>
            <p:cNvPr id="65545" name="Object 9"/>
            <p:cNvGraphicFramePr>
              <a:graphicFrameLocks noChangeAspect="1"/>
            </p:cNvGraphicFramePr>
            <p:nvPr/>
          </p:nvGraphicFramePr>
          <p:xfrm>
            <a:off x="4467571" y="4223924"/>
            <a:ext cx="2643187" cy="762000"/>
          </p:xfrm>
          <a:graphic>
            <a:graphicData uri="http://schemas.openxmlformats.org/presentationml/2006/ole">
              <p:oleObj spid="_x0000_s65577" name="Równanie" r:id="rId8" imgW="1587500" imgH="457200" progId="Equation.3">
                <p:embed/>
              </p:oleObj>
            </a:graphicData>
          </a:graphic>
        </p:graphicFrame>
        <p:graphicFrame>
          <p:nvGraphicFramePr>
            <p:cNvPr id="65546" name="Object 10"/>
            <p:cNvGraphicFramePr>
              <a:graphicFrameLocks noChangeAspect="1"/>
            </p:cNvGraphicFramePr>
            <p:nvPr/>
          </p:nvGraphicFramePr>
          <p:xfrm>
            <a:off x="595313" y="5310188"/>
            <a:ext cx="2833687" cy="762000"/>
          </p:xfrm>
          <a:graphic>
            <a:graphicData uri="http://schemas.openxmlformats.org/presentationml/2006/ole">
              <p:oleObj spid="_x0000_s65578" name="Równanie" r:id="rId9" imgW="1701800" imgH="457200" progId="Equation.3">
                <p:embed/>
              </p:oleObj>
            </a:graphicData>
          </a:graphic>
        </p:graphicFrame>
        <p:graphicFrame>
          <p:nvGraphicFramePr>
            <p:cNvPr id="65547" name="Object 11"/>
            <p:cNvGraphicFramePr>
              <a:graphicFrameLocks noChangeAspect="1"/>
            </p:cNvGraphicFramePr>
            <p:nvPr/>
          </p:nvGraphicFramePr>
          <p:xfrm>
            <a:off x="4431402" y="5257800"/>
            <a:ext cx="2874962" cy="762000"/>
          </p:xfrm>
          <a:graphic>
            <a:graphicData uri="http://schemas.openxmlformats.org/presentationml/2006/ole">
              <p:oleObj spid="_x0000_s65579" name="Równanie" r:id="rId10" imgW="1727200" imgH="457200" progId="Equation.3">
                <p:embed/>
              </p:oleObj>
            </a:graphicData>
          </a:graphic>
        </p:graphicFrame>
      </p:grp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7"/>
          <p:cNvSpPr txBox="1">
            <a:spLocks noChangeArrowheads="1"/>
          </p:cNvSpPr>
          <p:nvPr/>
        </p:nvSpPr>
        <p:spPr bwMode="auto">
          <a:xfrm>
            <a:off x="801688" y="492507"/>
            <a:ext cx="77279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Symbol" pitchFamily="18" charset="2"/>
              <a:buNone/>
            </a:pPr>
            <a:r>
              <a:rPr lang="pl-PL" sz="2000" b="1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Systemy rozmyte </a:t>
            </a:r>
            <a:r>
              <a:rPr lang="pl-PL" sz="2000" b="1" dirty="0" err="1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Takagi</a:t>
            </a:r>
            <a:r>
              <a:rPr lang="pl-PL" sz="2000" b="1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- </a:t>
            </a:r>
            <a:r>
              <a:rPr lang="pl-PL" sz="2000" b="1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Sugeno</a:t>
            </a:r>
            <a:endParaRPr lang="pl-PL" sz="2000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127"/>
          <p:cNvSpPr txBox="1">
            <a:spLocks noChangeArrowheads="1"/>
          </p:cNvSpPr>
          <p:nvPr/>
        </p:nvSpPr>
        <p:spPr bwMode="auto">
          <a:xfrm>
            <a:off x="212725" y="989394"/>
            <a:ext cx="86931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Symbol" pitchFamily="18" charset="2"/>
              <a:buNone/>
            </a:pPr>
            <a:r>
              <a:rPr lang="pl-PL" sz="2000" b="1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System </a:t>
            </a:r>
            <a:r>
              <a:rPr lang="pl-PL" sz="2000" b="1" dirty="0" err="1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Takagi</a:t>
            </a:r>
            <a:r>
              <a:rPr lang="pl-PL" sz="2000" b="1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– </a:t>
            </a:r>
            <a:r>
              <a:rPr lang="pl-PL" sz="2000" b="1" dirty="0" err="1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Sugeno</a:t>
            </a:r>
            <a:r>
              <a:rPr lang="pl-PL" sz="2000" b="1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jako interpolator systemów statycznych</a:t>
            </a:r>
            <a:endParaRPr lang="pl-PL" sz="2000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33"/>
          <p:cNvSpPr txBox="1">
            <a:spLocks noChangeArrowheads="1"/>
          </p:cNvSpPr>
          <p:nvPr/>
        </p:nvSpPr>
        <p:spPr bwMode="auto">
          <a:xfrm>
            <a:off x="248410" y="1648329"/>
            <a:ext cx="8723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800" dirty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System rozmyty </a:t>
            </a:r>
            <a:r>
              <a:rPr lang="pl-PL" sz="1800" dirty="0" err="1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Takagi</a:t>
            </a:r>
            <a:r>
              <a:rPr lang="pl-PL" sz="18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– </a:t>
            </a:r>
            <a:r>
              <a:rPr lang="pl-PL" sz="1800" dirty="0" err="1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Sugeno</a:t>
            </a:r>
            <a:r>
              <a:rPr lang="pl-PL" sz="18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jako interpolator systemów statycznych (przypadek MISO)</a:t>
            </a:r>
            <a:endParaRPr lang="pl-PL" sz="18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96863" y="2482527"/>
          <a:ext cx="6938824" cy="1103772"/>
        </p:xfrm>
        <a:graphic>
          <a:graphicData uri="http://schemas.openxmlformats.org/presentationml/2006/ole">
            <p:oleObj spid="_x0000_s83976" name="Równanie" r:id="rId3" imgW="3352800" imgH="533400" progId="Equation.3">
              <p:embed/>
            </p:oleObj>
          </a:graphicData>
        </a:graphic>
      </p:graphicFrame>
      <p:grpSp>
        <p:nvGrpSpPr>
          <p:cNvPr id="6" name="Grupa 5"/>
          <p:cNvGrpSpPr/>
          <p:nvPr/>
        </p:nvGrpSpPr>
        <p:grpSpPr>
          <a:xfrm>
            <a:off x="3511727" y="3923976"/>
            <a:ext cx="2322336" cy="2270125"/>
            <a:chOff x="3511727" y="4027488"/>
            <a:chExt cx="2322336" cy="2270125"/>
          </a:xfrm>
        </p:grpSpPr>
        <p:sp>
          <p:nvSpPr>
            <p:cNvPr id="7" name="Text Box 33"/>
            <p:cNvSpPr txBox="1">
              <a:spLocks noChangeArrowheads="1"/>
            </p:cNvSpPr>
            <p:nvPr/>
          </p:nvSpPr>
          <p:spPr bwMode="auto">
            <a:xfrm>
              <a:off x="3511727" y="4957570"/>
              <a:ext cx="123255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sz="1800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gdzie,</a:t>
              </a:r>
              <a:endParaRPr lang="pl-PL" sz="1800" b="1" dirty="0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8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255383256"/>
                </p:ext>
              </p:extLst>
            </p:nvPr>
          </p:nvGraphicFramePr>
          <p:xfrm>
            <a:off x="4481513" y="4027488"/>
            <a:ext cx="1352550" cy="2270125"/>
          </p:xfrm>
          <a:graphic>
            <a:graphicData uri="http://schemas.openxmlformats.org/presentationml/2006/ole">
              <p:oleObj spid="_x0000_s83977" name="Równanie" r:id="rId4" imgW="596641" imgH="1002865" progId="Equation.3">
                <p:embed/>
              </p:oleObj>
            </a:graphicData>
          </a:graphic>
        </p:graphicFrame>
      </p:grpSp>
      <p:grpSp>
        <p:nvGrpSpPr>
          <p:cNvPr id="9" name="Grupa 8"/>
          <p:cNvGrpSpPr/>
          <p:nvPr/>
        </p:nvGrpSpPr>
        <p:grpSpPr>
          <a:xfrm>
            <a:off x="5855033" y="4035170"/>
            <a:ext cx="2792312" cy="993470"/>
            <a:chOff x="5855033" y="4138682"/>
            <a:chExt cx="2792312" cy="993470"/>
          </a:xfrm>
        </p:grpSpPr>
        <p:graphicFrame>
          <p:nvGraphicFramePr>
            <p:cNvPr id="10" name="Object 4"/>
            <p:cNvGraphicFramePr>
              <a:graphicFrameLocks noChangeAspect="1"/>
            </p:cNvGraphicFramePr>
            <p:nvPr/>
          </p:nvGraphicFramePr>
          <p:xfrm>
            <a:off x="5855033" y="4138682"/>
            <a:ext cx="373062" cy="517525"/>
          </p:xfrm>
          <a:graphic>
            <a:graphicData uri="http://schemas.openxmlformats.org/presentationml/2006/ole">
              <p:oleObj spid="_x0000_s83978" name="Równanie" r:id="rId5" imgW="165028" imgH="228501" progId="Equation.3">
                <p:embed/>
              </p:oleObj>
            </a:graphicData>
          </a:graphic>
        </p:graphicFrame>
        <p:sp>
          <p:nvSpPr>
            <p:cNvPr id="11" name="Text Box 33"/>
            <p:cNvSpPr txBox="1">
              <a:spLocks noChangeArrowheads="1"/>
            </p:cNvSpPr>
            <p:nvPr/>
          </p:nvSpPr>
          <p:spPr bwMode="auto">
            <a:xfrm>
              <a:off x="6199837" y="4208822"/>
              <a:ext cx="2439196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85738" indent="-185738">
                <a:spcBef>
                  <a:spcPct val="50000"/>
                </a:spcBef>
              </a:pPr>
              <a:r>
                <a:rPr lang="pl-PL" sz="1800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- stopień spełnienia przesłanki reguły dla faktu </a:t>
              </a:r>
              <a:endParaRPr lang="pl-PL" sz="1800" b="1" dirty="0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2" name="Object 4"/>
            <p:cNvGraphicFramePr>
              <a:graphicFrameLocks noChangeAspect="1"/>
            </p:cNvGraphicFramePr>
            <p:nvPr/>
          </p:nvGraphicFramePr>
          <p:xfrm>
            <a:off x="8274282" y="4426970"/>
            <a:ext cx="373063" cy="517525"/>
          </p:xfrm>
          <a:graphic>
            <a:graphicData uri="http://schemas.openxmlformats.org/presentationml/2006/ole">
              <p:oleObj spid="_x0000_s83979" name="Równanie" r:id="rId6" imgW="165028" imgH="228501" progId="Equation.3">
                <p:embed/>
              </p:oleObj>
            </a:graphicData>
          </a:graphic>
        </p:graphicFrame>
        <p:graphicFrame>
          <p:nvGraphicFramePr>
            <p:cNvPr id="13" name="Object 4"/>
            <p:cNvGraphicFramePr>
              <a:graphicFrameLocks noChangeAspect="1"/>
            </p:cNvGraphicFramePr>
            <p:nvPr/>
          </p:nvGraphicFramePr>
          <p:xfrm>
            <a:off x="7499279" y="4776362"/>
            <a:ext cx="315912" cy="317500"/>
          </p:xfrm>
          <a:graphic>
            <a:graphicData uri="http://schemas.openxmlformats.org/presentationml/2006/ole">
              <p:oleObj spid="_x0000_s83980" name="Równanie" r:id="rId7" imgW="139700" imgH="139700" progId="Equation.3">
                <p:embed/>
              </p:oleObj>
            </a:graphicData>
          </a:graphic>
        </p:graphicFrame>
      </p:grpSp>
      <p:grpSp>
        <p:nvGrpSpPr>
          <p:cNvPr id="14" name="Grupa 13"/>
          <p:cNvGrpSpPr/>
          <p:nvPr/>
        </p:nvGrpSpPr>
        <p:grpSpPr>
          <a:xfrm>
            <a:off x="229619" y="3910089"/>
            <a:ext cx="4014835" cy="2372912"/>
            <a:chOff x="229619" y="4013601"/>
            <a:chExt cx="4014835" cy="2372912"/>
          </a:xfrm>
        </p:grpSpPr>
        <p:sp>
          <p:nvSpPr>
            <p:cNvPr id="15" name="Text Box 33"/>
            <p:cNvSpPr txBox="1">
              <a:spLocks noChangeArrowheads="1"/>
            </p:cNvSpPr>
            <p:nvPr/>
          </p:nvSpPr>
          <p:spPr bwMode="auto">
            <a:xfrm>
              <a:off x="229619" y="4013601"/>
              <a:ext cx="401483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sz="1800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Wyjście systemu obliczamy</a:t>
              </a:r>
              <a:endParaRPr lang="pl-PL" sz="1800" b="1" dirty="0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6" name="Object 4"/>
            <p:cNvGraphicFramePr>
              <a:graphicFrameLocks noChangeAspect="1"/>
            </p:cNvGraphicFramePr>
            <p:nvPr/>
          </p:nvGraphicFramePr>
          <p:xfrm>
            <a:off x="244475" y="4489450"/>
            <a:ext cx="3481388" cy="1897063"/>
          </p:xfrm>
          <a:graphic>
            <a:graphicData uri="http://schemas.openxmlformats.org/presentationml/2006/ole">
              <p:oleObj spid="_x0000_s83981" name="Równanie" r:id="rId8" imgW="1536700" imgH="838200" progId="Equation.3">
                <p:embed/>
              </p:oleObj>
            </a:graphicData>
          </a:graphic>
        </p:graphicFrame>
      </p:grp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229619" y="387833"/>
            <a:ext cx="5508572" cy="432359"/>
            <a:chOff x="229619" y="292947"/>
            <a:chExt cx="5508572" cy="432359"/>
          </a:xfrm>
        </p:grpSpPr>
        <p:sp>
          <p:nvSpPr>
            <p:cNvPr id="3" name="Text Box 33"/>
            <p:cNvSpPr txBox="1">
              <a:spLocks noChangeArrowheads="1"/>
            </p:cNvSpPr>
            <p:nvPr/>
          </p:nvSpPr>
          <p:spPr bwMode="auto">
            <a:xfrm>
              <a:off x="229619" y="355974"/>
              <a:ext cx="55085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sz="1800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Wartości (funkcje przynależności) dla stanu </a:t>
              </a:r>
              <a:endParaRPr lang="pl-PL" sz="1800" b="1" dirty="0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4" name="Object 4"/>
            <p:cNvGraphicFramePr>
              <a:graphicFrameLocks noChangeAspect="1"/>
            </p:cNvGraphicFramePr>
            <p:nvPr/>
          </p:nvGraphicFramePr>
          <p:xfrm>
            <a:off x="4784582" y="292947"/>
            <a:ext cx="298519" cy="422669"/>
          </p:xfrm>
          <a:graphic>
            <a:graphicData uri="http://schemas.openxmlformats.org/presentationml/2006/ole">
              <p:oleObj spid="_x0000_s66590" name="Równanie" r:id="rId3" imgW="152268" imgH="215713" progId="Equation.3">
                <p:embed/>
              </p:oleObj>
            </a:graphicData>
          </a:graphic>
        </p:graphicFrame>
      </p:grp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936" y="875730"/>
            <a:ext cx="4587115" cy="268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upa 6"/>
          <p:cNvGrpSpPr/>
          <p:nvPr/>
        </p:nvGrpSpPr>
        <p:grpSpPr>
          <a:xfrm>
            <a:off x="3297497" y="3295804"/>
            <a:ext cx="5508572" cy="432998"/>
            <a:chOff x="229619" y="292308"/>
            <a:chExt cx="5508572" cy="432998"/>
          </a:xfrm>
        </p:grpSpPr>
        <p:sp>
          <p:nvSpPr>
            <p:cNvPr id="8" name="Text Box 33"/>
            <p:cNvSpPr txBox="1">
              <a:spLocks noChangeArrowheads="1"/>
            </p:cNvSpPr>
            <p:nvPr/>
          </p:nvSpPr>
          <p:spPr bwMode="auto">
            <a:xfrm>
              <a:off x="229619" y="355974"/>
              <a:ext cx="55085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sz="1800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Wartości (funkcje przynależności) dla stanu </a:t>
              </a:r>
              <a:endParaRPr lang="pl-PL" sz="1800" b="1" dirty="0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9" name="Object 4"/>
            <p:cNvGraphicFramePr>
              <a:graphicFrameLocks noChangeAspect="1"/>
            </p:cNvGraphicFramePr>
            <p:nvPr/>
          </p:nvGraphicFramePr>
          <p:xfrm>
            <a:off x="4790651" y="292308"/>
            <a:ext cx="322262" cy="423862"/>
          </p:xfrm>
          <a:graphic>
            <a:graphicData uri="http://schemas.openxmlformats.org/presentationml/2006/ole">
              <p:oleObj spid="_x0000_s66591" name="Równanie" r:id="rId5" imgW="164885" imgH="215619" progId="Equation.3">
                <p:embed/>
              </p:oleObj>
            </a:graphicData>
          </a:graphic>
        </p:graphicFrame>
      </p:grpSp>
      <p:pic>
        <p:nvPicPr>
          <p:cNvPr id="6656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40696" y="3779781"/>
            <a:ext cx="4452730" cy="2664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5" name="Grupa 14"/>
          <p:cNvGrpSpPr/>
          <p:nvPr/>
        </p:nvGrpSpPr>
        <p:grpSpPr>
          <a:xfrm>
            <a:off x="4914263" y="1173104"/>
            <a:ext cx="3951441" cy="688489"/>
            <a:chOff x="4914263" y="1078218"/>
            <a:chExt cx="3951441" cy="688489"/>
          </a:xfrm>
        </p:grpSpPr>
        <p:sp>
          <p:nvSpPr>
            <p:cNvPr id="11" name="Text Box 33"/>
            <p:cNvSpPr txBox="1">
              <a:spLocks noChangeArrowheads="1"/>
            </p:cNvSpPr>
            <p:nvPr/>
          </p:nvSpPr>
          <p:spPr bwMode="auto">
            <a:xfrm>
              <a:off x="4914263" y="1078218"/>
              <a:ext cx="395144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pl-PL" sz="1800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Efektywna przestrzeń rozważań dla stanu, </a:t>
              </a:r>
              <a:endParaRPr lang="pl-PL" sz="1800" b="1" dirty="0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2" name="Object 4"/>
            <p:cNvGraphicFramePr>
              <a:graphicFrameLocks noChangeAspect="1"/>
            </p:cNvGraphicFramePr>
            <p:nvPr/>
          </p:nvGraphicFramePr>
          <p:xfrm>
            <a:off x="5692356" y="1306738"/>
            <a:ext cx="298519" cy="422669"/>
          </p:xfrm>
          <a:graphic>
            <a:graphicData uri="http://schemas.openxmlformats.org/presentationml/2006/ole">
              <p:oleObj spid="_x0000_s66592" name="Równanie" r:id="rId7" imgW="152268" imgH="215713" progId="Equation.3">
                <p:embed/>
              </p:oleObj>
            </a:graphicData>
          </a:graphic>
        </p:graphicFrame>
        <p:graphicFrame>
          <p:nvGraphicFramePr>
            <p:cNvPr id="66569" name="Object 4"/>
            <p:cNvGraphicFramePr>
              <a:graphicFrameLocks noChangeAspect="1"/>
            </p:cNvGraphicFramePr>
            <p:nvPr/>
          </p:nvGraphicFramePr>
          <p:xfrm>
            <a:off x="6411152" y="1350065"/>
            <a:ext cx="1301613" cy="416642"/>
          </p:xfrm>
          <a:graphic>
            <a:graphicData uri="http://schemas.openxmlformats.org/presentationml/2006/ole">
              <p:oleObj spid="_x0000_s66593" name="Równanie" r:id="rId8" imgW="672808" imgH="215806" progId="Equation.3">
                <p:embed/>
              </p:oleObj>
            </a:graphicData>
          </a:graphic>
        </p:graphicFrame>
      </p:grpSp>
      <p:grpSp>
        <p:nvGrpSpPr>
          <p:cNvPr id="16" name="Grupa 15"/>
          <p:cNvGrpSpPr/>
          <p:nvPr/>
        </p:nvGrpSpPr>
        <p:grpSpPr>
          <a:xfrm>
            <a:off x="216368" y="4638306"/>
            <a:ext cx="3951441" cy="661406"/>
            <a:chOff x="4914263" y="1078218"/>
            <a:chExt cx="3951441" cy="661406"/>
          </a:xfrm>
        </p:grpSpPr>
        <p:sp>
          <p:nvSpPr>
            <p:cNvPr id="17" name="Text Box 33"/>
            <p:cNvSpPr txBox="1">
              <a:spLocks noChangeArrowheads="1"/>
            </p:cNvSpPr>
            <p:nvPr/>
          </p:nvSpPr>
          <p:spPr bwMode="auto">
            <a:xfrm>
              <a:off x="4914263" y="1078218"/>
              <a:ext cx="395144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pl-PL" sz="1800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Efektywna przestrzeń rozważań dla stanu, </a:t>
              </a:r>
              <a:endParaRPr lang="pl-PL" sz="1800" b="1" dirty="0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8" name="Object 4"/>
            <p:cNvGraphicFramePr>
              <a:graphicFrameLocks noChangeAspect="1"/>
            </p:cNvGraphicFramePr>
            <p:nvPr/>
          </p:nvGraphicFramePr>
          <p:xfrm>
            <a:off x="5698424" y="1307341"/>
            <a:ext cx="322262" cy="422275"/>
          </p:xfrm>
          <a:graphic>
            <a:graphicData uri="http://schemas.openxmlformats.org/presentationml/2006/ole">
              <p:oleObj spid="_x0000_s66594" name="Równanie" r:id="rId9" imgW="164885" imgH="215619" progId="Equation.3">
                <p:embed/>
              </p:oleObj>
            </a:graphicData>
          </a:graphic>
        </p:graphicFrame>
        <p:graphicFrame>
          <p:nvGraphicFramePr>
            <p:cNvPr id="19" name="Object 4"/>
            <p:cNvGraphicFramePr>
              <a:graphicFrameLocks noChangeAspect="1"/>
            </p:cNvGraphicFramePr>
            <p:nvPr/>
          </p:nvGraphicFramePr>
          <p:xfrm>
            <a:off x="6457051" y="1323699"/>
            <a:ext cx="1449387" cy="415925"/>
          </p:xfrm>
          <a:graphic>
            <a:graphicData uri="http://schemas.openxmlformats.org/presentationml/2006/ole">
              <p:oleObj spid="_x0000_s66595" name="Równanie" r:id="rId10" imgW="748975" imgH="215806" progId="Equation.3">
                <p:embed/>
              </p:oleObj>
            </a:graphicData>
          </a:graphic>
        </p:graphicFrame>
      </p:grp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3"/>
          <p:cNvSpPr txBox="1">
            <a:spLocks noChangeArrowheads="1"/>
          </p:cNvSpPr>
          <p:nvPr/>
        </p:nvSpPr>
        <p:spPr bwMode="auto">
          <a:xfrm>
            <a:off x="176609" y="714893"/>
            <a:ext cx="862283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8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Wybierając jako </a:t>
            </a:r>
            <a:r>
              <a:rPr lang="pl-PL" sz="1800" dirty="0" err="1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T-normę</a:t>
            </a:r>
            <a:r>
              <a:rPr lang="pl-PL" sz="18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operator PROD, w efektywnej przestrzeni rozważań stopnie spełnienia przesłanek poszczególnych reguł można obliczyć (dla tych zaproponowanych </a:t>
            </a:r>
            <a:r>
              <a:rPr lang="pl-PL" sz="1800" b="1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wartości rozmytych </a:t>
            </a:r>
            <a:r>
              <a:rPr lang="pl-PL" sz="18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zmiennych stanu)</a:t>
            </a:r>
            <a:endParaRPr lang="pl-PL" sz="18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upa 8"/>
          <p:cNvGrpSpPr/>
          <p:nvPr/>
        </p:nvGrpSpPr>
        <p:grpSpPr>
          <a:xfrm>
            <a:off x="239437" y="1947769"/>
            <a:ext cx="8740949" cy="1425457"/>
            <a:chOff x="239437" y="1628607"/>
            <a:chExt cx="8740949" cy="1425457"/>
          </a:xfrm>
        </p:grpSpPr>
        <p:sp>
          <p:nvSpPr>
            <p:cNvPr id="7" name="Prostokąt zaokrąglony 6"/>
            <p:cNvSpPr/>
            <p:nvPr/>
          </p:nvSpPr>
          <p:spPr>
            <a:xfrm>
              <a:off x="4766195" y="1628607"/>
              <a:ext cx="4214191" cy="450574"/>
            </a:xfrm>
            <a:prstGeom prst="roundRect">
              <a:avLst/>
            </a:prstGeom>
            <a:solidFill>
              <a:schemeClr val="bg1">
                <a:lumMod val="85000"/>
                <a:alpha val="50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67587" name="Object 3"/>
            <p:cNvGraphicFramePr>
              <a:graphicFrameLocks noChangeAspect="1"/>
            </p:cNvGraphicFramePr>
            <p:nvPr/>
          </p:nvGraphicFramePr>
          <p:xfrm>
            <a:off x="239437" y="2195227"/>
            <a:ext cx="6350000" cy="858837"/>
          </p:xfrm>
          <a:graphic>
            <a:graphicData uri="http://schemas.openxmlformats.org/presentationml/2006/ole">
              <p:oleObj spid="_x0000_s67603" name="Równanie" r:id="rId3" imgW="3568700" imgH="482600" progId="Equation.3">
                <p:embed/>
              </p:oleObj>
            </a:graphicData>
          </a:graphic>
        </p:graphicFrame>
        <p:graphicFrame>
          <p:nvGraphicFramePr>
            <p:cNvPr id="67588" name="Object 4"/>
            <p:cNvGraphicFramePr>
              <a:graphicFrameLocks noChangeAspect="1"/>
            </p:cNvGraphicFramePr>
            <p:nvPr/>
          </p:nvGraphicFramePr>
          <p:xfrm>
            <a:off x="4792699" y="1712016"/>
            <a:ext cx="4108174" cy="270395"/>
          </p:xfrm>
          <a:graphic>
            <a:graphicData uri="http://schemas.openxmlformats.org/presentationml/2006/ole">
              <p:oleObj spid="_x0000_s67604" name="Równanie" r:id="rId4" imgW="3479800" imgH="228600" progId="Equation.3">
                <p:embed/>
              </p:oleObj>
            </a:graphicData>
          </a:graphic>
        </p:graphicFrame>
      </p:grpSp>
      <p:grpSp>
        <p:nvGrpSpPr>
          <p:cNvPr id="11" name="Grupa 10"/>
          <p:cNvGrpSpPr/>
          <p:nvPr/>
        </p:nvGrpSpPr>
        <p:grpSpPr>
          <a:xfrm>
            <a:off x="238125" y="3579824"/>
            <a:ext cx="8768639" cy="1414103"/>
            <a:chOff x="238125" y="3260662"/>
            <a:chExt cx="8768639" cy="1414103"/>
          </a:xfrm>
        </p:grpSpPr>
        <p:sp>
          <p:nvSpPr>
            <p:cNvPr id="10" name="Prostokąt zaokrąglony 9"/>
            <p:cNvSpPr/>
            <p:nvPr/>
          </p:nvSpPr>
          <p:spPr>
            <a:xfrm>
              <a:off x="4666676" y="3260662"/>
              <a:ext cx="4340088" cy="450574"/>
            </a:xfrm>
            <a:prstGeom prst="roundRect">
              <a:avLst/>
            </a:prstGeom>
            <a:solidFill>
              <a:schemeClr val="bg1">
                <a:lumMod val="85000"/>
                <a:alpha val="50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67589" name="Object 5"/>
            <p:cNvGraphicFramePr>
              <a:graphicFrameLocks noChangeAspect="1"/>
            </p:cNvGraphicFramePr>
            <p:nvPr/>
          </p:nvGraphicFramePr>
          <p:xfrm>
            <a:off x="238125" y="3815927"/>
            <a:ext cx="6438900" cy="858838"/>
          </p:xfrm>
          <a:graphic>
            <a:graphicData uri="http://schemas.openxmlformats.org/presentationml/2006/ole">
              <p:oleObj spid="_x0000_s67605" name="Równanie" r:id="rId5" imgW="3619500" imgH="482600" progId="Equation.3">
                <p:embed/>
              </p:oleObj>
            </a:graphicData>
          </a:graphic>
        </p:graphicFrame>
        <p:graphicFrame>
          <p:nvGraphicFramePr>
            <p:cNvPr id="67590" name="Object 6"/>
            <p:cNvGraphicFramePr>
              <a:graphicFrameLocks noChangeAspect="1"/>
            </p:cNvGraphicFramePr>
            <p:nvPr/>
          </p:nvGraphicFramePr>
          <p:xfrm>
            <a:off x="4651976" y="3372266"/>
            <a:ext cx="4354788" cy="279059"/>
          </p:xfrm>
          <a:graphic>
            <a:graphicData uri="http://schemas.openxmlformats.org/presentationml/2006/ole">
              <p:oleObj spid="_x0000_s67606" name="Równanie" r:id="rId6" imgW="3568700" imgH="228600" progId="Equation.3">
                <p:embed/>
              </p:oleObj>
            </a:graphicData>
          </a:graphic>
        </p:graphicFrame>
      </p:grp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179388" y="731792"/>
            <a:ext cx="8718427" cy="1408158"/>
            <a:chOff x="179388" y="731792"/>
            <a:chExt cx="8718427" cy="1408158"/>
          </a:xfrm>
        </p:grpSpPr>
        <p:sp>
          <p:nvSpPr>
            <p:cNvPr id="4" name="Prostokąt zaokrąglony 3"/>
            <p:cNvSpPr/>
            <p:nvPr/>
          </p:nvSpPr>
          <p:spPr>
            <a:xfrm>
              <a:off x="4683624" y="731792"/>
              <a:ext cx="4214191" cy="450574"/>
            </a:xfrm>
            <a:prstGeom prst="roundRect">
              <a:avLst/>
            </a:prstGeom>
            <a:solidFill>
              <a:schemeClr val="bg1">
                <a:lumMod val="85000"/>
                <a:alpha val="50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aphicFrame>
          <p:nvGraphicFramePr>
            <p:cNvPr id="5" name="Object 3"/>
            <p:cNvGraphicFramePr>
              <a:graphicFrameLocks noChangeAspect="1"/>
            </p:cNvGraphicFramePr>
            <p:nvPr/>
          </p:nvGraphicFramePr>
          <p:xfrm>
            <a:off x="179388" y="1281113"/>
            <a:ext cx="6418262" cy="858837"/>
          </p:xfrm>
          <a:graphic>
            <a:graphicData uri="http://schemas.openxmlformats.org/presentationml/2006/ole">
              <p:oleObj spid="_x0000_s68626" name="Równanie" r:id="rId3" imgW="3606800" imgH="482600" progId="Equation.3">
                <p:embed/>
              </p:oleObj>
            </a:graphicData>
          </a:graphic>
        </p:graphicFrame>
        <p:graphicFrame>
          <p:nvGraphicFramePr>
            <p:cNvPr id="6" name="Object 4"/>
            <p:cNvGraphicFramePr>
              <a:graphicFrameLocks noChangeAspect="1"/>
            </p:cNvGraphicFramePr>
            <p:nvPr/>
          </p:nvGraphicFramePr>
          <p:xfrm>
            <a:off x="4675718" y="809381"/>
            <a:ext cx="4183063" cy="284163"/>
          </p:xfrm>
          <a:graphic>
            <a:graphicData uri="http://schemas.openxmlformats.org/presentationml/2006/ole">
              <p:oleObj spid="_x0000_s68627" name="Równanie" r:id="rId4" imgW="3543300" imgH="241300" progId="Equation.3">
                <p:embed/>
              </p:oleObj>
            </a:graphicData>
          </a:graphic>
        </p:graphicFrame>
      </p:grpSp>
      <p:grpSp>
        <p:nvGrpSpPr>
          <p:cNvPr id="10" name="Grupa 9"/>
          <p:cNvGrpSpPr/>
          <p:nvPr/>
        </p:nvGrpSpPr>
        <p:grpSpPr>
          <a:xfrm>
            <a:off x="210830" y="2882575"/>
            <a:ext cx="8607855" cy="1378934"/>
            <a:chOff x="210830" y="2381431"/>
            <a:chExt cx="8607855" cy="1378934"/>
          </a:xfrm>
        </p:grpSpPr>
        <p:sp>
          <p:nvSpPr>
            <p:cNvPr id="3" name="Prostokąt zaokrąglony 2"/>
            <p:cNvSpPr/>
            <p:nvPr/>
          </p:nvSpPr>
          <p:spPr>
            <a:xfrm>
              <a:off x="4470007" y="2381431"/>
              <a:ext cx="4340088" cy="450574"/>
            </a:xfrm>
            <a:prstGeom prst="roundRect">
              <a:avLst/>
            </a:prstGeom>
            <a:solidFill>
              <a:schemeClr val="bg1">
                <a:lumMod val="85000"/>
                <a:alpha val="50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aphicFrame>
          <p:nvGraphicFramePr>
            <p:cNvPr id="7" name="Object 5"/>
            <p:cNvGraphicFramePr>
              <a:graphicFrameLocks noChangeAspect="1"/>
            </p:cNvGraphicFramePr>
            <p:nvPr/>
          </p:nvGraphicFramePr>
          <p:xfrm>
            <a:off x="210830" y="2901527"/>
            <a:ext cx="6438900" cy="858838"/>
          </p:xfrm>
          <a:graphic>
            <a:graphicData uri="http://schemas.openxmlformats.org/presentationml/2006/ole">
              <p:oleObj spid="_x0000_s68628" name="Równanie" r:id="rId5" imgW="3619500" imgH="482600" progId="Equation.3">
                <p:embed/>
              </p:oleObj>
            </a:graphicData>
          </a:graphic>
        </p:graphicFrame>
        <p:graphicFrame>
          <p:nvGraphicFramePr>
            <p:cNvPr id="8" name="Object 6"/>
            <p:cNvGraphicFramePr>
              <a:graphicFrameLocks noChangeAspect="1"/>
            </p:cNvGraphicFramePr>
            <p:nvPr/>
          </p:nvGraphicFramePr>
          <p:xfrm>
            <a:off x="4446710" y="2492497"/>
            <a:ext cx="4371975" cy="279400"/>
          </p:xfrm>
          <a:graphic>
            <a:graphicData uri="http://schemas.openxmlformats.org/presentationml/2006/ole">
              <p:oleObj spid="_x0000_s68629" name="Równanie" r:id="rId6" imgW="3581400" imgH="228600" progId="Equation.3">
                <p:embed/>
              </p:oleObj>
            </a:graphicData>
          </a:graphic>
        </p:graphicFrame>
      </p:grp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a 17"/>
          <p:cNvGrpSpPr/>
          <p:nvPr/>
        </p:nvGrpSpPr>
        <p:grpSpPr>
          <a:xfrm>
            <a:off x="176609" y="473365"/>
            <a:ext cx="8622833" cy="377678"/>
            <a:chOff x="176609" y="395731"/>
            <a:chExt cx="8622833" cy="377678"/>
          </a:xfrm>
        </p:grpSpPr>
        <p:sp>
          <p:nvSpPr>
            <p:cNvPr id="3" name="Text Box 33"/>
            <p:cNvSpPr txBox="1">
              <a:spLocks noChangeArrowheads="1"/>
            </p:cNvSpPr>
            <p:nvPr/>
          </p:nvSpPr>
          <p:spPr bwMode="auto">
            <a:xfrm>
              <a:off x="176609" y="395731"/>
              <a:ext cx="862283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sz="1800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Wybierzmy  pewną chwilę t</a:t>
              </a:r>
              <a:r>
                <a:rPr lang="pl-PL" sz="1800" baseline="-25000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1</a:t>
              </a:r>
              <a:r>
                <a:rPr lang="pl-PL" sz="1800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, w której                     oraz                    </a:t>
              </a:r>
              <a:endParaRPr lang="pl-PL" sz="1800" b="1" dirty="0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4" name="Object 4"/>
            <p:cNvGraphicFramePr>
              <a:graphicFrameLocks noChangeAspect="1"/>
            </p:cNvGraphicFramePr>
            <p:nvPr/>
          </p:nvGraphicFramePr>
          <p:xfrm>
            <a:off x="4094834" y="404738"/>
            <a:ext cx="1172541" cy="368671"/>
          </p:xfrm>
          <a:graphic>
            <a:graphicData uri="http://schemas.openxmlformats.org/presentationml/2006/ole">
              <p:oleObj spid="_x0000_s70678" name="Równanie" r:id="rId3" imgW="685502" imgH="215806" progId="Equation.3">
                <p:embed/>
              </p:oleObj>
            </a:graphicData>
          </a:graphic>
        </p:graphicFrame>
        <p:graphicFrame>
          <p:nvGraphicFramePr>
            <p:cNvPr id="70660" name="Object 4"/>
            <p:cNvGraphicFramePr>
              <a:graphicFrameLocks noChangeAspect="1"/>
            </p:cNvGraphicFramePr>
            <p:nvPr/>
          </p:nvGraphicFramePr>
          <p:xfrm>
            <a:off x="5862353" y="399840"/>
            <a:ext cx="1347787" cy="368300"/>
          </p:xfrm>
          <a:graphic>
            <a:graphicData uri="http://schemas.openxmlformats.org/presentationml/2006/ole">
              <p:oleObj spid="_x0000_s70679" name="Równanie" r:id="rId4" imgW="787058" imgH="215806" progId="Equation.3">
                <p:embed/>
              </p:oleObj>
            </a:graphicData>
          </a:graphic>
        </p:graphicFrame>
      </p:grpSp>
      <p:grpSp>
        <p:nvGrpSpPr>
          <p:cNvPr id="19" name="Grupa 18"/>
          <p:cNvGrpSpPr/>
          <p:nvPr/>
        </p:nvGrpSpPr>
        <p:grpSpPr>
          <a:xfrm>
            <a:off x="183668" y="781870"/>
            <a:ext cx="8761549" cy="5647715"/>
            <a:chOff x="183668" y="781870"/>
            <a:chExt cx="8761549" cy="5647715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3668" y="953120"/>
              <a:ext cx="4587115" cy="268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1" name="Łącznik prosty 10"/>
            <p:cNvCxnSpPr/>
            <p:nvPr/>
          </p:nvCxnSpPr>
          <p:spPr>
            <a:xfrm rot="5400000" flipH="1" flipV="1">
              <a:off x="1742661" y="2193234"/>
              <a:ext cx="2822713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Prostokąt zaokrąglony 14"/>
            <p:cNvSpPr/>
            <p:nvPr/>
          </p:nvSpPr>
          <p:spPr>
            <a:xfrm>
              <a:off x="4731026" y="781870"/>
              <a:ext cx="4214191" cy="450574"/>
            </a:xfrm>
            <a:prstGeom prst="roundRect">
              <a:avLst/>
            </a:prstGeom>
            <a:solidFill>
              <a:schemeClr val="bg1">
                <a:lumMod val="85000"/>
                <a:alpha val="50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6" name="Object 4"/>
            <p:cNvGraphicFramePr>
              <a:graphicFrameLocks noChangeAspect="1"/>
            </p:cNvGraphicFramePr>
            <p:nvPr/>
          </p:nvGraphicFramePr>
          <p:xfrm>
            <a:off x="4757530" y="865279"/>
            <a:ext cx="4108174" cy="270395"/>
          </p:xfrm>
          <a:graphic>
            <a:graphicData uri="http://schemas.openxmlformats.org/presentationml/2006/ole">
              <p:oleObj spid="_x0000_s70680" name="Równanie" r:id="rId6" imgW="3479800" imgH="228600" progId="Equation.3">
                <p:embed/>
              </p:oleObj>
            </a:graphicData>
          </a:graphic>
        </p:graphicFrame>
        <p:sp>
          <p:nvSpPr>
            <p:cNvPr id="17" name="Dowolny kształt 16"/>
            <p:cNvSpPr/>
            <p:nvPr/>
          </p:nvSpPr>
          <p:spPr>
            <a:xfrm>
              <a:off x="583112" y="1338475"/>
              <a:ext cx="4055165" cy="1974574"/>
            </a:xfrm>
            <a:custGeom>
              <a:avLst/>
              <a:gdLst>
                <a:gd name="connsiteX0" fmla="*/ 0 w 4055165"/>
                <a:gd name="connsiteY0" fmla="*/ 0 h 1974574"/>
                <a:gd name="connsiteX1" fmla="*/ 662608 w 4055165"/>
                <a:gd name="connsiteY1" fmla="*/ 0 h 1974574"/>
                <a:gd name="connsiteX2" fmla="*/ 3379304 w 4055165"/>
                <a:gd name="connsiteY2" fmla="*/ 1974574 h 1974574"/>
                <a:gd name="connsiteX3" fmla="*/ 4055165 w 4055165"/>
                <a:gd name="connsiteY3" fmla="*/ 1974574 h 1974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55165" h="1974574">
                  <a:moveTo>
                    <a:pt x="0" y="0"/>
                  </a:moveTo>
                  <a:lnTo>
                    <a:pt x="662608" y="0"/>
                  </a:lnTo>
                  <a:lnTo>
                    <a:pt x="3379304" y="1974574"/>
                  </a:lnTo>
                  <a:lnTo>
                    <a:pt x="4055165" y="1974574"/>
                  </a:lnTo>
                </a:path>
              </a:pathLst>
            </a:cu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70665" name="Object 9"/>
            <p:cNvGraphicFramePr>
              <a:graphicFrameLocks noChangeAspect="1"/>
            </p:cNvGraphicFramePr>
            <p:nvPr/>
          </p:nvGraphicFramePr>
          <p:xfrm>
            <a:off x="4804073" y="1523674"/>
            <a:ext cx="4134419" cy="1790045"/>
          </p:xfrm>
          <a:graphic>
            <a:graphicData uri="http://schemas.openxmlformats.org/presentationml/2006/ole">
              <p:oleObj spid="_x0000_s70681" name="Równanie" r:id="rId7" imgW="2641600" imgH="1143000" progId="Equation.3">
                <p:embed/>
              </p:oleObj>
            </a:graphicData>
          </a:graphic>
        </p:graphicFrame>
        <p:cxnSp>
          <p:nvCxnSpPr>
            <p:cNvPr id="20" name="Łącznik prosty 19"/>
            <p:cNvCxnSpPr/>
            <p:nvPr/>
          </p:nvCxnSpPr>
          <p:spPr>
            <a:xfrm>
              <a:off x="384313" y="2716702"/>
              <a:ext cx="4412974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240696" y="3764651"/>
              <a:ext cx="4452730" cy="2664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23" name="Łącznik prosty 22"/>
            <p:cNvCxnSpPr/>
            <p:nvPr/>
          </p:nvCxnSpPr>
          <p:spPr>
            <a:xfrm rot="5400000" flipH="1" flipV="1">
              <a:off x="4558749" y="4956313"/>
              <a:ext cx="2822713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Łącznik prosty 23"/>
            <p:cNvCxnSpPr/>
            <p:nvPr/>
          </p:nvCxnSpPr>
          <p:spPr>
            <a:xfrm>
              <a:off x="4419600" y="4750911"/>
              <a:ext cx="4412974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Dowolny kształt 24"/>
            <p:cNvSpPr/>
            <p:nvPr/>
          </p:nvSpPr>
          <p:spPr>
            <a:xfrm>
              <a:off x="4572000" y="4161183"/>
              <a:ext cx="4174435" cy="1974574"/>
            </a:xfrm>
            <a:custGeom>
              <a:avLst/>
              <a:gdLst>
                <a:gd name="connsiteX0" fmla="*/ 0 w 4174435"/>
                <a:gd name="connsiteY0" fmla="*/ 0 h 1974574"/>
                <a:gd name="connsiteX1" fmla="*/ 410817 w 4174435"/>
                <a:gd name="connsiteY1" fmla="*/ 13252 h 1974574"/>
                <a:gd name="connsiteX2" fmla="*/ 3670852 w 4174435"/>
                <a:gd name="connsiteY2" fmla="*/ 1974574 h 1974574"/>
                <a:gd name="connsiteX3" fmla="*/ 4174435 w 4174435"/>
                <a:gd name="connsiteY3" fmla="*/ 1974574 h 1974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74435" h="1974574">
                  <a:moveTo>
                    <a:pt x="0" y="0"/>
                  </a:moveTo>
                  <a:lnTo>
                    <a:pt x="410817" y="13252"/>
                  </a:lnTo>
                  <a:lnTo>
                    <a:pt x="3670852" y="1974574"/>
                  </a:lnTo>
                  <a:lnTo>
                    <a:pt x="4174435" y="1974574"/>
                  </a:lnTo>
                </a:path>
              </a:pathLst>
            </a:cu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a 15"/>
          <p:cNvGrpSpPr/>
          <p:nvPr/>
        </p:nvGrpSpPr>
        <p:grpSpPr>
          <a:xfrm>
            <a:off x="183668" y="417434"/>
            <a:ext cx="8735046" cy="6012151"/>
            <a:chOff x="183668" y="417434"/>
            <a:chExt cx="8735046" cy="6012151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3668" y="953120"/>
              <a:ext cx="4587115" cy="268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7" name="Łącznik prosty 6"/>
            <p:cNvCxnSpPr/>
            <p:nvPr/>
          </p:nvCxnSpPr>
          <p:spPr>
            <a:xfrm rot="5400000" flipH="1" flipV="1">
              <a:off x="1742661" y="2193234"/>
              <a:ext cx="2822713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Dowolny kształt 9"/>
            <p:cNvSpPr/>
            <p:nvPr/>
          </p:nvSpPr>
          <p:spPr>
            <a:xfrm>
              <a:off x="583112" y="1338475"/>
              <a:ext cx="4055165" cy="1974574"/>
            </a:xfrm>
            <a:custGeom>
              <a:avLst/>
              <a:gdLst>
                <a:gd name="connsiteX0" fmla="*/ 0 w 4055165"/>
                <a:gd name="connsiteY0" fmla="*/ 0 h 1974574"/>
                <a:gd name="connsiteX1" fmla="*/ 662608 w 4055165"/>
                <a:gd name="connsiteY1" fmla="*/ 0 h 1974574"/>
                <a:gd name="connsiteX2" fmla="*/ 3379304 w 4055165"/>
                <a:gd name="connsiteY2" fmla="*/ 1974574 h 1974574"/>
                <a:gd name="connsiteX3" fmla="*/ 4055165 w 4055165"/>
                <a:gd name="connsiteY3" fmla="*/ 1974574 h 1974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55165" h="1974574">
                  <a:moveTo>
                    <a:pt x="0" y="0"/>
                  </a:moveTo>
                  <a:lnTo>
                    <a:pt x="662608" y="0"/>
                  </a:lnTo>
                  <a:lnTo>
                    <a:pt x="3379304" y="1974574"/>
                  </a:lnTo>
                  <a:lnTo>
                    <a:pt x="4055165" y="1974574"/>
                  </a:lnTo>
                </a:path>
              </a:pathLst>
            </a:cu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384313" y="2716702"/>
              <a:ext cx="4412974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40696" y="3764651"/>
              <a:ext cx="4452730" cy="2664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4" name="Łącznik prosty 13"/>
            <p:cNvCxnSpPr/>
            <p:nvPr/>
          </p:nvCxnSpPr>
          <p:spPr>
            <a:xfrm rot="5400000" flipH="1" flipV="1">
              <a:off x="4545101" y="4956313"/>
              <a:ext cx="2822713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Łącznik prosty 14"/>
            <p:cNvCxnSpPr/>
            <p:nvPr/>
          </p:nvCxnSpPr>
          <p:spPr>
            <a:xfrm>
              <a:off x="4419600" y="5542495"/>
              <a:ext cx="4412974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Prostokąt zaokrąglony 16"/>
            <p:cNvSpPr/>
            <p:nvPr/>
          </p:nvSpPr>
          <p:spPr>
            <a:xfrm>
              <a:off x="4578626" y="417434"/>
              <a:ext cx="4340088" cy="450574"/>
            </a:xfrm>
            <a:prstGeom prst="roundRect">
              <a:avLst/>
            </a:prstGeom>
            <a:solidFill>
              <a:schemeClr val="bg1">
                <a:lumMod val="85000"/>
                <a:alpha val="50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aphicFrame>
          <p:nvGraphicFramePr>
            <p:cNvPr id="18" name="Object 6"/>
            <p:cNvGraphicFramePr>
              <a:graphicFrameLocks noChangeAspect="1"/>
            </p:cNvGraphicFramePr>
            <p:nvPr/>
          </p:nvGraphicFramePr>
          <p:xfrm>
            <a:off x="4563926" y="529038"/>
            <a:ext cx="4354788" cy="279059"/>
          </p:xfrm>
          <a:graphic>
            <a:graphicData uri="http://schemas.openxmlformats.org/presentationml/2006/ole">
              <p:oleObj spid="_x0000_s71694" name="Równanie" r:id="rId5" imgW="3568700" imgH="228600" progId="Equation.3">
                <p:embed/>
              </p:oleObj>
            </a:graphicData>
          </a:graphic>
        </p:graphicFrame>
        <p:graphicFrame>
          <p:nvGraphicFramePr>
            <p:cNvPr id="71687" name="Object 7"/>
            <p:cNvGraphicFramePr>
              <a:graphicFrameLocks noChangeAspect="1"/>
            </p:cNvGraphicFramePr>
            <p:nvPr/>
          </p:nvGraphicFramePr>
          <p:xfrm>
            <a:off x="4773613" y="1195388"/>
            <a:ext cx="4092575" cy="1852612"/>
          </p:xfrm>
          <a:graphic>
            <a:graphicData uri="http://schemas.openxmlformats.org/presentationml/2006/ole">
              <p:oleObj spid="_x0000_s71695" name="Równanie" r:id="rId6" imgW="2527300" imgH="1143000" progId="Equation.3">
                <p:embed/>
              </p:oleObj>
            </a:graphicData>
          </a:graphic>
        </p:graphicFrame>
        <p:sp>
          <p:nvSpPr>
            <p:cNvPr id="20" name="Dowolny kształt 19"/>
            <p:cNvSpPr/>
            <p:nvPr/>
          </p:nvSpPr>
          <p:spPr>
            <a:xfrm>
              <a:off x="4572000" y="4176215"/>
              <a:ext cx="4080681" cy="1965278"/>
            </a:xfrm>
            <a:custGeom>
              <a:avLst/>
              <a:gdLst>
                <a:gd name="connsiteX0" fmla="*/ 0 w 4080681"/>
                <a:gd name="connsiteY0" fmla="*/ 1951630 h 1965278"/>
                <a:gd name="connsiteX1" fmla="*/ 409433 w 4080681"/>
                <a:gd name="connsiteY1" fmla="*/ 1965278 h 1965278"/>
                <a:gd name="connsiteX2" fmla="*/ 3684896 w 4080681"/>
                <a:gd name="connsiteY2" fmla="*/ 0 h 1965278"/>
                <a:gd name="connsiteX3" fmla="*/ 4080681 w 4080681"/>
                <a:gd name="connsiteY3" fmla="*/ 0 h 196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80681" h="1965278">
                  <a:moveTo>
                    <a:pt x="0" y="1951630"/>
                  </a:moveTo>
                  <a:lnTo>
                    <a:pt x="409433" y="1965278"/>
                  </a:lnTo>
                  <a:lnTo>
                    <a:pt x="3684896" y="0"/>
                  </a:lnTo>
                  <a:lnTo>
                    <a:pt x="4080681" y="0"/>
                  </a:lnTo>
                </a:path>
              </a:pathLst>
            </a:cu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a 13"/>
          <p:cNvGrpSpPr/>
          <p:nvPr/>
        </p:nvGrpSpPr>
        <p:grpSpPr>
          <a:xfrm>
            <a:off x="183668" y="273935"/>
            <a:ext cx="8737111" cy="6155650"/>
            <a:chOff x="183668" y="273935"/>
            <a:chExt cx="8737111" cy="6155650"/>
          </a:xfrm>
        </p:grpSpPr>
        <p:sp>
          <p:nvSpPr>
            <p:cNvPr id="3" name="Prostokąt zaokrąglony 2"/>
            <p:cNvSpPr/>
            <p:nvPr/>
          </p:nvSpPr>
          <p:spPr>
            <a:xfrm>
              <a:off x="4676436" y="273935"/>
              <a:ext cx="4214191" cy="450574"/>
            </a:xfrm>
            <a:prstGeom prst="roundRect">
              <a:avLst/>
            </a:prstGeom>
            <a:solidFill>
              <a:schemeClr val="bg1">
                <a:lumMod val="85000"/>
                <a:alpha val="50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aphicFrame>
          <p:nvGraphicFramePr>
            <p:cNvPr id="4" name="Object 4"/>
            <p:cNvGraphicFramePr>
              <a:graphicFrameLocks noChangeAspect="1"/>
            </p:cNvGraphicFramePr>
            <p:nvPr/>
          </p:nvGraphicFramePr>
          <p:xfrm>
            <a:off x="4668530" y="515418"/>
            <a:ext cx="4183063" cy="284163"/>
          </p:xfrm>
          <a:graphic>
            <a:graphicData uri="http://schemas.openxmlformats.org/presentationml/2006/ole">
              <p:oleObj spid="_x0000_s72715" name="Równanie" r:id="rId3" imgW="3543300" imgH="241300" progId="Equation.3">
                <p:embed/>
              </p:oleObj>
            </a:graphicData>
          </a:graphic>
        </p:graphicFrame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3668" y="953120"/>
              <a:ext cx="4587115" cy="268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6" name="Łącznik prosty 5"/>
            <p:cNvCxnSpPr/>
            <p:nvPr/>
          </p:nvCxnSpPr>
          <p:spPr>
            <a:xfrm rot="5400000" flipH="1" flipV="1">
              <a:off x="1742661" y="2193234"/>
              <a:ext cx="2822713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Łącznik prosty 7"/>
            <p:cNvCxnSpPr/>
            <p:nvPr/>
          </p:nvCxnSpPr>
          <p:spPr>
            <a:xfrm>
              <a:off x="384313" y="1925118"/>
              <a:ext cx="4412974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40696" y="3764651"/>
              <a:ext cx="4452730" cy="2664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0" name="Łącznik prosty 9"/>
            <p:cNvCxnSpPr/>
            <p:nvPr/>
          </p:nvCxnSpPr>
          <p:spPr>
            <a:xfrm rot="5400000" flipH="1" flipV="1">
              <a:off x="4545101" y="4956313"/>
              <a:ext cx="2822713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Łącznik prosty 10"/>
            <p:cNvCxnSpPr/>
            <p:nvPr/>
          </p:nvCxnSpPr>
          <p:spPr>
            <a:xfrm>
              <a:off x="4419600" y="4750911"/>
              <a:ext cx="4412974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3" name="Object 7"/>
            <p:cNvGraphicFramePr>
              <a:graphicFrameLocks noChangeAspect="1"/>
            </p:cNvGraphicFramePr>
            <p:nvPr/>
          </p:nvGraphicFramePr>
          <p:xfrm>
            <a:off x="4828204" y="1359161"/>
            <a:ext cx="4092575" cy="1852612"/>
          </p:xfrm>
          <a:graphic>
            <a:graphicData uri="http://schemas.openxmlformats.org/presentationml/2006/ole">
              <p:oleObj spid="_x0000_s72716" name="Równanie" r:id="rId6" imgW="2527300" imgH="1143000" progId="Equation.3">
                <p:embed/>
              </p:oleObj>
            </a:graphicData>
          </a:graphic>
        </p:graphicFrame>
        <p:sp>
          <p:nvSpPr>
            <p:cNvPr id="15" name="Dowolny kształt 14"/>
            <p:cNvSpPr/>
            <p:nvPr/>
          </p:nvSpPr>
          <p:spPr>
            <a:xfrm>
              <a:off x="545910" y="1337481"/>
              <a:ext cx="4094329" cy="1992573"/>
            </a:xfrm>
            <a:custGeom>
              <a:avLst/>
              <a:gdLst>
                <a:gd name="connsiteX0" fmla="*/ 0 w 4094329"/>
                <a:gd name="connsiteY0" fmla="*/ 1992573 h 1992573"/>
                <a:gd name="connsiteX1" fmla="*/ 668741 w 4094329"/>
                <a:gd name="connsiteY1" fmla="*/ 1978925 h 1992573"/>
                <a:gd name="connsiteX2" fmla="*/ 3439236 w 4094329"/>
                <a:gd name="connsiteY2" fmla="*/ 0 h 1992573"/>
                <a:gd name="connsiteX3" fmla="*/ 4094329 w 4094329"/>
                <a:gd name="connsiteY3" fmla="*/ 0 h 1992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4329" h="1992573">
                  <a:moveTo>
                    <a:pt x="0" y="1992573"/>
                  </a:moveTo>
                  <a:lnTo>
                    <a:pt x="668741" y="1978925"/>
                  </a:lnTo>
                  <a:lnTo>
                    <a:pt x="3439236" y="0"/>
                  </a:lnTo>
                  <a:lnTo>
                    <a:pt x="4094329" y="0"/>
                  </a:lnTo>
                </a:path>
              </a:pathLst>
            </a:cu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6" name="Dowolny kształt 15"/>
            <p:cNvSpPr/>
            <p:nvPr/>
          </p:nvSpPr>
          <p:spPr>
            <a:xfrm>
              <a:off x="4558352" y="4162567"/>
              <a:ext cx="4121624" cy="1992573"/>
            </a:xfrm>
            <a:custGeom>
              <a:avLst/>
              <a:gdLst>
                <a:gd name="connsiteX0" fmla="*/ 0 w 4121624"/>
                <a:gd name="connsiteY0" fmla="*/ 0 h 1992573"/>
                <a:gd name="connsiteX1" fmla="*/ 436729 w 4121624"/>
                <a:gd name="connsiteY1" fmla="*/ 13648 h 1992573"/>
                <a:gd name="connsiteX2" fmla="*/ 3698544 w 4121624"/>
                <a:gd name="connsiteY2" fmla="*/ 1992573 h 1992573"/>
                <a:gd name="connsiteX3" fmla="*/ 4121624 w 4121624"/>
                <a:gd name="connsiteY3" fmla="*/ 1978926 h 1992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21624" h="1992573">
                  <a:moveTo>
                    <a:pt x="0" y="0"/>
                  </a:moveTo>
                  <a:lnTo>
                    <a:pt x="436729" y="13648"/>
                  </a:lnTo>
                  <a:lnTo>
                    <a:pt x="3698544" y="1992573"/>
                  </a:lnTo>
                  <a:lnTo>
                    <a:pt x="4121624" y="1978926"/>
                  </a:lnTo>
                </a:path>
              </a:pathLst>
            </a:cu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a 13"/>
          <p:cNvGrpSpPr/>
          <p:nvPr/>
        </p:nvGrpSpPr>
        <p:grpSpPr>
          <a:xfrm>
            <a:off x="183668" y="246738"/>
            <a:ext cx="8714270" cy="6182847"/>
            <a:chOff x="183668" y="246738"/>
            <a:chExt cx="8714270" cy="6182847"/>
          </a:xfrm>
        </p:grpSpPr>
        <p:sp>
          <p:nvSpPr>
            <p:cNvPr id="4" name="Prostokąt zaokrąglony 3"/>
            <p:cNvSpPr/>
            <p:nvPr/>
          </p:nvSpPr>
          <p:spPr>
            <a:xfrm>
              <a:off x="4550539" y="246738"/>
              <a:ext cx="4340088" cy="450574"/>
            </a:xfrm>
            <a:prstGeom prst="roundRect">
              <a:avLst/>
            </a:prstGeom>
            <a:solidFill>
              <a:schemeClr val="bg1">
                <a:lumMod val="85000"/>
                <a:alpha val="50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aphicFrame>
          <p:nvGraphicFramePr>
            <p:cNvPr id="5" name="Object 6"/>
            <p:cNvGraphicFramePr>
              <a:graphicFrameLocks noChangeAspect="1"/>
            </p:cNvGraphicFramePr>
            <p:nvPr/>
          </p:nvGraphicFramePr>
          <p:xfrm>
            <a:off x="4513263" y="528120"/>
            <a:ext cx="4384675" cy="279400"/>
          </p:xfrm>
          <a:graphic>
            <a:graphicData uri="http://schemas.openxmlformats.org/presentationml/2006/ole">
              <p:oleObj spid="_x0000_s73738" name="Równanie" r:id="rId3" imgW="3594100" imgH="228600" progId="Equation.3">
                <p:embed/>
              </p:oleObj>
            </a:graphicData>
          </a:graphic>
        </p:graphicFrame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3668" y="953120"/>
              <a:ext cx="4587115" cy="268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7" name="Łącznik prosty 6"/>
            <p:cNvCxnSpPr/>
            <p:nvPr/>
          </p:nvCxnSpPr>
          <p:spPr>
            <a:xfrm rot="5400000" flipH="1" flipV="1">
              <a:off x="1742661" y="2193234"/>
              <a:ext cx="2822713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Łącznik prosty 7"/>
            <p:cNvCxnSpPr/>
            <p:nvPr/>
          </p:nvCxnSpPr>
          <p:spPr>
            <a:xfrm>
              <a:off x="384313" y="1925118"/>
              <a:ext cx="4412974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40696" y="3764651"/>
              <a:ext cx="4452730" cy="2664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0" name="Łącznik prosty 9"/>
            <p:cNvCxnSpPr/>
            <p:nvPr/>
          </p:nvCxnSpPr>
          <p:spPr>
            <a:xfrm rot="5400000" flipH="1" flipV="1">
              <a:off x="4545101" y="4956313"/>
              <a:ext cx="2822713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Łącznik prosty 10"/>
            <p:cNvCxnSpPr/>
            <p:nvPr/>
          </p:nvCxnSpPr>
          <p:spPr>
            <a:xfrm>
              <a:off x="4419600" y="5556143"/>
              <a:ext cx="4412974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2" name="Object 7"/>
            <p:cNvGraphicFramePr>
              <a:graphicFrameLocks noChangeAspect="1"/>
            </p:cNvGraphicFramePr>
            <p:nvPr/>
          </p:nvGraphicFramePr>
          <p:xfrm>
            <a:off x="4910138" y="1358900"/>
            <a:ext cx="3927475" cy="1852613"/>
          </p:xfrm>
          <a:graphic>
            <a:graphicData uri="http://schemas.openxmlformats.org/presentationml/2006/ole">
              <p:oleObj spid="_x0000_s73739" name="Równanie" r:id="rId6" imgW="2425700" imgH="1143000" progId="Equation.3">
                <p:embed/>
              </p:oleObj>
            </a:graphicData>
          </a:graphic>
        </p:graphicFrame>
        <p:sp>
          <p:nvSpPr>
            <p:cNvPr id="13" name="Dowolny kształt 12"/>
            <p:cNvSpPr/>
            <p:nvPr/>
          </p:nvSpPr>
          <p:spPr>
            <a:xfrm>
              <a:off x="545910" y="1337481"/>
              <a:ext cx="4094329" cy="1992573"/>
            </a:xfrm>
            <a:custGeom>
              <a:avLst/>
              <a:gdLst>
                <a:gd name="connsiteX0" fmla="*/ 0 w 4094329"/>
                <a:gd name="connsiteY0" fmla="*/ 1992573 h 1992573"/>
                <a:gd name="connsiteX1" fmla="*/ 668741 w 4094329"/>
                <a:gd name="connsiteY1" fmla="*/ 1978925 h 1992573"/>
                <a:gd name="connsiteX2" fmla="*/ 3439236 w 4094329"/>
                <a:gd name="connsiteY2" fmla="*/ 0 h 1992573"/>
                <a:gd name="connsiteX3" fmla="*/ 4094329 w 4094329"/>
                <a:gd name="connsiteY3" fmla="*/ 0 h 1992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4329" h="1992573">
                  <a:moveTo>
                    <a:pt x="0" y="1992573"/>
                  </a:moveTo>
                  <a:lnTo>
                    <a:pt x="668741" y="1978925"/>
                  </a:lnTo>
                  <a:lnTo>
                    <a:pt x="3439236" y="0"/>
                  </a:lnTo>
                  <a:lnTo>
                    <a:pt x="4094329" y="0"/>
                  </a:lnTo>
                </a:path>
              </a:pathLst>
            </a:cu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5" name="Dowolny kształt 14"/>
            <p:cNvSpPr/>
            <p:nvPr/>
          </p:nvSpPr>
          <p:spPr>
            <a:xfrm>
              <a:off x="4572000" y="4176215"/>
              <a:ext cx="4080681" cy="1965278"/>
            </a:xfrm>
            <a:custGeom>
              <a:avLst/>
              <a:gdLst>
                <a:gd name="connsiteX0" fmla="*/ 0 w 4080681"/>
                <a:gd name="connsiteY0" fmla="*/ 1951630 h 1965278"/>
                <a:gd name="connsiteX1" fmla="*/ 409433 w 4080681"/>
                <a:gd name="connsiteY1" fmla="*/ 1965278 h 1965278"/>
                <a:gd name="connsiteX2" fmla="*/ 3684896 w 4080681"/>
                <a:gd name="connsiteY2" fmla="*/ 0 h 1965278"/>
                <a:gd name="connsiteX3" fmla="*/ 4080681 w 4080681"/>
                <a:gd name="connsiteY3" fmla="*/ 0 h 196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80681" h="1965278">
                  <a:moveTo>
                    <a:pt x="0" y="1951630"/>
                  </a:moveTo>
                  <a:lnTo>
                    <a:pt x="409433" y="1965278"/>
                  </a:lnTo>
                  <a:lnTo>
                    <a:pt x="3684896" y="0"/>
                  </a:lnTo>
                  <a:lnTo>
                    <a:pt x="4080681" y="0"/>
                  </a:lnTo>
                </a:path>
              </a:pathLst>
            </a:cu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4" name="Object 2"/>
          <p:cNvGraphicFramePr>
            <a:graphicFrameLocks noChangeAspect="1"/>
          </p:cNvGraphicFramePr>
          <p:nvPr/>
        </p:nvGraphicFramePr>
        <p:xfrm>
          <a:off x="6510890" y="594532"/>
          <a:ext cx="2341562" cy="1006475"/>
        </p:xfrm>
        <a:graphic>
          <a:graphicData uri="http://schemas.openxmlformats.org/presentationml/2006/ole">
            <p:oleObj spid="_x0000_s74775" name="Równanie" r:id="rId3" imgW="1447172" imgH="622030" progId="Equation.3">
              <p:embed/>
            </p:oleObj>
          </a:graphicData>
        </a:graphic>
      </p:graphicFrame>
      <p:sp>
        <p:nvSpPr>
          <p:cNvPr id="4" name="Prostokąt zaokrąglony 3"/>
          <p:cNvSpPr/>
          <p:nvPr/>
        </p:nvSpPr>
        <p:spPr>
          <a:xfrm>
            <a:off x="6321287" y="501078"/>
            <a:ext cx="2582592" cy="1126434"/>
          </a:xfrm>
          <a:prstGeom prst="roundRect">
            <a:avLst/>
          </a:prstGeom>
          <a:solidFill>
            <a:schemeClr val="bg1">
              <a:lumMod val="85000"/>
              <a:alpha val="5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 Box 33"/>
          <p:cNvSpPr txBox="1">
            <a:spLocks noChangeArrowheads="1"/>
          </p:cNvSpPr>
          <p:nvPr/>
        </p:nvSpPr>
        <p:spPr bwMode="auto">
          <a:xfrm>
            <a:off x="176609" y="499243"/>
            <a:ext cx="86228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8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Wartości funkcji bazowych dla tych wartości stanu </a:t>
            </a:r>
            <a:endParaRPr lang="pl-PL" sz="18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4756" name="Object 4"/>
          <p:cNvGraphicFramePr>
            <a:graphicFrameLocks noChangeAspect="1"/>
          </p:cNvGraphicFramePr>
          <p:nvPr/>
        </p:nvGraphicFramePr>
        <p:xfrm>
          <a:off x="626716" y="1131869"/>
          <a:ext cx="5475165" cy="1028378"/>
        </p:xfrm>
        <a:graphic>
          <a:graphicData uri="http://schemas.openxmlformats.org/presentationml/2006/ole">
            <p:oleObj spid="_x0000_s74776" name="Równanie" r:id="rId4" imgW="3517900" imgH="660400" progId="Equation.3">
              <p:embed/>
            </p:oleObj>
          </a:graphicData>
        </a:graphic>
      </p:graphicFrame>
      <p:graphicFrame>
        <p:nvGraphicFramePr>
          <p:cNvPr id="74757" name="Object 5"/>
          <p:cNvGraphicFramePr>
            <a:graphicFrameLocks noChangeAspect="1"/>
          </p:cNvGraphicFramePr>
          <p:nvPr/>
        </p:nvGraphicFramePr>
        <p:xfrm>
          <a:off x="665063" y="2261200"/>
          <a:ext cx="5514975" cy="1028700"/>
        </p:xfrm>
        <a:graphic>
          <a:graphicData uri="http://schemas.openxmlformats.org/presentationml/2006/ole">
            <p:oleObj spid="_x0000_s74777" name="Równanie" r:id="rId5" imgW="3543300" imgH="660400" progId="Equation.3">
              <p:embed/>
            </p:oleObj>
          </a:graphicData>
        </a:graphic>
      </p:graphicFrame>
      <p:graphicFrame>
        <p:nvGraphicFramePr>
          <p:cNvPr id="74758" name="Object 6"/>
          <p:cNvGraphicFramePr>
            <a:graphicFrameLocks noChangeAspect="1"/>
          </p:cNvGraphicFramePr>
          <p:nvPr/>
        </p:nvGraphicFramePr>
        <p:xfrm>
          <a:off x="674220" y="3448885"/>
          <a:ext cx="5494337" cy="1028700"/>
        </p:xfrm>
        <a:graphic>
          <a:graphicData uri="http://schemas.openxmlformats.org/presentationml/2006/ole">
            <p:oleObj spid="_x0000_s74778" name="Równanie" r:id="rId6" imgW="3530600" imgH="660400" progId="Equation.3">
              <p:embed/>
            </p:oleObj>
          </a:graphicData>
        </a:graphic>
      </p:graphicFrame>
      <p:graphicFrame>
        <p:nvGraphicFramePr>
          <p:cNvPr id="74759" name="Object 7"/>
          <p:cNvGraphicFramePr>
            <a:graphicFrameLocks noChangeAspect="1"/>
          </p:cNvGraphicFramePr>
          <p:nvPr/>
        </p:nvGraphicFramePr>
        <p:xfrm>
          <a:off x="701940" y="4723647"/>
          <a:ext cx="5494338" cy="1028700"/>
        </p:xfrm>
        <a:graphic>
          <a:graphicData uri="http://schemas.openxmlformats.org/presentationml/2006/ole">
            <p:oleObj spid="_x0000_s74779" name="Równanie" r:id="rId7" imgW="3530600" imgH="660400" progId="Equation.3">
              <p:embed/>
            </p:oleObj>
          </a:graphicData>
        </a:graphic>
      </p:graphicFrame>
      <p:sp>
        <p:nvSpPr>
          <p:cNvPr id="11" name="Text Box 33"/>
          <p:cNvSpPr txBox="1">
            <a:spLocks noChangeArrowheads="1"/>
          </p:cNvSpPr>
          <p:nvPr/>
        </p:nvSpPr>
        <p:spPr bwMode="auto">
          <a:xfrm>
            <a:off x="249878" y="5970989"/>
            <a:ext cx="86228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8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Uwaga: zaleta stosowania podziału do jedności i operatora </a:t>
            </a:r>
            <a:r>
              <a:rPr lang="pl-PL" sz="1800" dirty="0" err="1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T-normy</a:t>
            </a:r>
            <a:r>
              <a:rPr lang="pl-PL" sz="18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PROD</a:t>
            </a:r>
            <a:endParaRPr lang="pl-PL" sz="18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/>
        </p:nvGrpSpPr>
        <p:grpSpPr>
          <a:xfrm>
            <a:off x="176609" y="430235"/>
            <a:ext cx="8622833" cy="926657"/>
            <a:chOff x="176609" y="395731"/>
            <a:chExt cx="8622833" cy="926657"/>
          </a:xfrm>
        </p:grpSpPr>
        <p:sp>
          <p:nvSpPr>
            <p:cNvPr id="4" name="Text Box 33"/>
            <p:cNvSpPr txBox="1">
              <a:spLocks noChangeArrowheads="1"/>
            </p:cNvSpPr>
            <p:nvPr/>
          </p:nvSpPr>
          <p:spPr bwMode="auto">
            <a:xfrm>
              <a:off x="176609" y="395731"/>
              <a:ext cx="862283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sz="1800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W chwili t</a:t>
              </a:r>
              <a:r>
                <a:rPr lang="pl-PL" sz="1800" baseline="-25000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1</a:t>
              </a:r>
              <a:r>
                <a:rPr lang="pl-PL" sz="1800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 dynamika systemu opisana jest równaniem stanu</a:t>
              </a:r>
              <a:endParaRPr lang="pl-PL" sz="1800" b="1" dirty="0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75778" name="Object 2"/>
            <p:cNvGraphicFramePr>
              <a:graphicFrameLocks noChangeAspect="1"/>
            </p:cNvGraphicFramePr>
            <p:nvPr/>
          </p:nvGraphicFramePr>
          <p:xfrm>
            <a:off x="1262063" y="987425"/>
            <a:ext cx="2508250" cy="334963"/>
          </p:xfrm>
          <a:graphic>
            <a:graphicData uri="http://schemas.openxmlformats.org/presentationml/2006/ole">
              <p:oleObj spid="_x0000_s75791" name="Równanie" r:id="rId3" imgW="1612900" imgH="215900" progId="Equation.3">
                <p:embed/>
              </p:oleObj>
            </a:graphicData>
          </a:graphic>
        </p:graphicFrame>
      </p:grpSp>
      <p:grpSp>
        <p:nvGrpSpPr>
          <p:cNvPr id="9" name="Grupa 8"/>
          <p:cNvGrpSpPr/>
          <p:nvPr/>
        </p:nvGrpSpPr>
        <p:grpSpPr>
          <a:xfrm>
            <a:off x="241086" y="1461870"/>
            <a:ext cx="8622833" cy="2686082"/>
            <a:chOff x="241086" y="1427366"/>
            <a:chExt cx="8622833" cy="2686082"/>
          </a:xfrm>
        </p:grpSpPr>
        <p:sp>
          <p:nvSpPr>
            <p:cNvPr id="7" name="Text Box 33"/>
            <p:cNvSpPr txBox="1">
              <a:spLocks noChangeArrowheads="1"/>
            </p:cNvSpPr>
            <p:nvPr/>
          </p:nvSpPr>
          <p:spPr bwMode="auto">
            <a:xfrm>
              <a:off x="241086" y="1427366"/>
              <a:ext cx="862283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sz="1800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gdzie,</a:t>
              </a:r>
              <a:endParaRPr lang="pl-PL" sz="1800" b="1" dirty="0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75780" name="Object 4"/>
            <p:cNvGraphicFramePr>
              <a:graphicFrameLocks noChangeAspect="1"/>
            </p:cNvGraphicFramePr>
            <p:nvPr/>
          </p:nvGraphicFramePr>
          <p:xfrm>
            <a:off x="615461" y="1798576"/>
            <a:ext cx="8036169" cy="2314872"/>
          </p:xfrm>
          <a:graphic>
            <a:graphicData uri="http://schemas.openxmlformats.org/presentationml/2006/ole">
              <p:oleObj spid="_x0000_s75792" name="Równanie" r:id="rId4" imgW="4838700" imgH="1397000" progId="Equation.3">
                <p:embed/>
              </p:oleObj>
            </a:graphicData>
          </a:graphic>
        </p:graphicFrame>
      </p:grpSp>
      <p:graphicFrame>
        <p:nvGraphicFramePr>
          <p:cNvPr id="75781" name="Object 5"/>
          <p:cNvGraphicFramePr>
            <a:graphicFrameLocks noChangeAspect="1"/>
          </p:cNvGraphicFramePr>
          <p:nvPr/>
        </p:nvGraphicFramePr>
        <p:xfrm>
          <a:off x="768248" y="4290865"/>
          <a:ext cx="5966679" cy="2183152"/>
        </p:xfrm>
        <a:graphic>
          <a:graphicData uri="http://schemas.openxmlformats.org/presentationml/2006/ole">
            <p:oleObj spid="_x0000_s75793" name="Równanie" r:id="rId5" imgW="3810000" imgH="1397000" progId="Equation.3">
              <p:embed/>
            </p:oleObj>
          </a:graphicData>
        </a:graphic>
      </p:graphicFrame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aokrąglony 4"/>
          <p:cNvSpPr/>
          <p:nvPr/>
        </p:nvSpPr>
        <p:spPr>
          <a:xfrm>
            <a:off x="6624917" y="1352446"/>
            <a:ext cx="2278961" cy="457200"/>
          </a:xfrm>
          <a:prstGeom prst="roundRect">
            <a:avLst/>
          </a:prstGeom>
          <a:solidFill>
            <a:schemeClr val="bg1">
              <a:lumMod val="85000"/>
              <a:alpha val="5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33"/>
          <p:cNvSpPr txBox="1">
            <a:spLocks noChangeArrowheads="1"/>
          </p:cNvSpPr>
          <p:nvPr/>
        </p:nvSpPr>
        <p:spPr bwMode="auto">
          <a:xfrm>
            <a:off x="248327" y="914459"/>
            <a:ext cx="86228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8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Ostatecznie otrzymamy, że w chwili t</a:t>
            </a:r>
            <a:r>
              <a:rPr lang="pl-PL" sz="1800" baseline="-250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1</a:t>
            </a:r>
            <a:r>
              <a:rPr lang="pl-PL" sz="18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dynamika systemu opisana jest równaniem stanu</a:t>
            </a:r>
            <a:endParaRPr lang="pl-PL" sz="18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6803" name="Object 3"/>
          <p:cNvGraphicFramePr>
            <a:graphicFrameLocks noChangeAspect="1"/>
          </p:cNvGraphicFramePr>
          <p:nvPr/>
        </p:nvGraphicFramePr>
        <p:xfrm>
          <a:off x="6723528" y="1470294"/>
          <a:ext cx="2102691" cy="260369"/>
        </p:xfrm>
        <a:graphic>
          <a:graphicData uri="http://schemas.openxmlformats.org/presentationml/2006/ole">
            <p:oleObj spid="_x0000_s76811" name="Równanie" r:id="rId3" imgW="1739900" imgH="215900" progId="Equation.3">
              <p:embed/>
            </p:oleObj>
          </a:graphicData>
        </a:graphic>
      </p:graphicFrame>
      <p:graphicFrame>
        <p:nvGraphicFramePr>
          <p:cNvPr id="76804" name="Object 4"/>
          <p:cNvGraphicFramePr>
            <a:graphicFrameLocks noChangeAspect="1"/>
          </p:cNvGraphicFramePr>
          <p:nvPr/>
        </p:nvGraphicFramePr>
        <p:xfrm>
          <a:off x="928595" y="1658366"/>
          <a:ext cx="4125913" cy="747713"/>
        </p:xfrm>
        <a:graphic>
          <a:graphicData uri="http://schemas.openxmlformats.org/presentationml/2006/ole">
            <p:oleObj spid="_x0000_s76812" name="Równanie" r:id="rId4" imgW="2654300" imgH="482600" progId="Equation.3">
              <p:embed/>
            </p:oleObj>
          </a:graphicData>
        </a:graphic>
      </p:graphicFrame>
      <p:sp>
        <p:nvSpPr>
          <p:cNvPr id="7" name="Text Box 33"/>
          <p:cNvSpPr txBox="1">
            <a:spLocks noChangeArrowheads="1"/>
          </p:cNvSpPr>
          <p:nvPr/>
        </p:nvSpPr>
        <p:spPr bwMode="auto">
          <a:xfrm>
            <a:off x="239362" y="2519142"/>
            <a:ext cx="86228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8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Uwaga: Opis dla chwili t</a:t>
            </a:r>
            <a:r>
              <a:rPr lang="pl-PL" sz="1800" baseline="-250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1</a:t>
            </a:r>
            <a:r>
              <a:rPr lang="pl-PL" sz="18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– ze zmianą czasu zmienia się A(t) i b(t)</a:t>
            </a:r>
            <a:endParaRPr lang="pl-PL" sz="18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a 15"/>
          <p:cNvGrpSpPr/>
          <p:nvPr/>
        </p:nvGrpSpPr>
        <p:grpSpPr>
          <a:xfrm>
            <a:off x="176610" y="2873901"/>
            <a:ext cx="8662590" cy="3055962"/>
            <a:chOff x="176610" y="2873901"/>
            <a:chExt cx="8662590" cy="3055962"/>
          </a:xfrm>
        </p:grpSpPr>
        <p:sp>
          <p:nvSpPr>
            <p:cNvPr id="3" name="Text Box 33"/>
            <p:cNvSpPr txBox="1">
              <a:spLocks noChangeArrowheads="1"/>
            </p:cNvSpPr>
            <p:nvPr/>
          </p:nvSpPr>
          <p:spPr bwMode="auto">
            <a:xfrm>
              <a:off x="176610" y="2873901"/>
              <a:ext cx="858307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sz="1800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Ostre wyjście systemu możemy też zapisać:</a:t>
              </a:r>
              <a:endParaRPr lang="pl-PL" sz="1800" b="1" dirty="0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39939" name="Object 4"/>
            <p:cNvGraphicFramePr>
              <a:graphicFrameLocks noChangeAspect="1"/>
            </p:cNvGraphicFramePr>
            <p:nvPr/>
          </p:nvGraphicFramePr>
          <p:xfrm>
            <a:off x="539681" y="3346245"/>
            <a:ext cx="3394075" cy="977900"/>
          </p:xfrm>
          <a:graphic>
            <a:graphicData uri="http://schemas.openxmlformats.org/presentationml/2006/ole">
              <p:oleObj spid="_x0000_s39967" name="Równanie" r:id="rId3" imgW="1497950" imgH="431613" progId="Equation.3">
                <p:embed/>
              </p:oleObj>
            </a:graphicData>
          </a:graphic>
        </p:graphicFrame>
        <p:grpSp>
          <p:nvGrpSpPr>
            <p:cNvPr id="7" name="Grupa 6"/>
            <p:cNvGrpSpPr/>
            <p:nvPr/>
          </p:nvGrpSpPr>
          <p:grpSpPr>
            <a:xfrm>
              <a:off x="3829773" y="3883025"/>
              <a:ext cx="3653702" cy="1409700"/>
              <a:chOff x="3869530" y="1378377"/>
              <a:chExt cx="3653702" cy="1409700"/>
            </a:xfrm>
          </p:grpSpPr>
          <p:sp>
            <p:nvSpPr>
              <p:cNvPr id="5" name="Text Box 33"/>
              <p:cNvSpPr txBox="1">
                <a:spLocks noChangeArrowheads="1"/>
              </p:cNvSpPr>
              <p:nvPr/>
            </p:nvSpPr>
            <p:spPr bwMode="auto">
              <a:xfrm>
                <a:off x="3869530" y="1684283"/>
                <a:ext cx="123255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l-PL" sz="1800" dirty="0" smtClean="0">
                    <a:solidFill>
                      <a:srgbClr val="17048A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gdzie,</a:t>
                </a:r>
                <a:endParaRPr lang="pl-PL" sz="1800" b="1" dirty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aphicFrame>
            <p:nvGraphicFramePr>
              <p:cNvPr id="39940" name="Object 4"/>
              <p:cNvGraphicFramePr>
                <a:graphicFrameLocks noChangeAspect="1"/>
              </p:cNvGraphicFramePr>
              <p:nvPr/>
            </p:nvGraphicFramePr>
            <p:xfrm>
              <a:off x="4876870" y="1378377"/>
              <a:ext cx="2646362" cy="1409700"/>
            </p:xfrm>
            <a:graphic>
              <a:graphicData uri="http://schemas.openxmlformats.org/presentationml/2006/ole">
                <p:oleObj spid="_x0000_s39968" name="Równanie" r:id="rId4" imgW="1167893" imgH="622030" progId="Equation.3">
                  <p:embed/>
                </p:oleObj>
              </a:graphicData>
            </a:graphic>
          </p:graphicFrame>
        </p:grpSp>
        <p:sp>
          <p:nvSpPr>
            <p:cNvPr id="8" name="Text Box 33"/>
            <p:cNvSpPr txBox="1">
              <a:spLocks noChangeArrowheads="1"/>
            </p:cNvSpPr>
            <p:nvPr/>
          </p:nvSpPr>
          <p:spPr bwMode="auto">
            <a:xfrm>
              <a:off x="3519577" y="5560531"/>
              <a:ext cx="531962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sz="1800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są nazywane </a:t>
              </a:r>
              <a:r>
                <a:rPr lang="pl-PL" sz="1800" b="1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rozmytymi funkcjami bazowymi</a:t>
              </a:r>
              <a:endParaRPr lang="pl-PL" sz="1800" b="1" dirty="0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upa 14"/>
          <p:cNvGrpSpPr/>
          <p:nvPr/>
        </p:nvGrpSpPr>
        <p:grpSpPr>
          <a:xfrm>
            <a:off x="262616" y="514446"/>
            <a:ext cx="8430809" cy="1934074"/>
            <a:chOff x="262616" y="385056"/>
            <a:chExt cx="8430809" cy="1934074"/>
          </a:xfrm>
        </p:grpSpPr>
        <p:grpSp>
          <p:nvGrpSpPr>
            <p:cNvPr id="14" name="Grupa 13"/>
            <p:cNvGrpSpPr/>
            <p:nvPr/>
          </p:nvGrpSpPr>
          <p:grpSpPr>
            <a:xfrm>
              <a:off x="262616" y="385056"/>
              <a:ext cx="8430809" cy="560543"/>
              <a:chOff x="262616" y="385056"/>
              <a:chExt cx="8430809" cy="560543"/>
            </a:xfrm>
          </p:grpSpPr>
          <p:graphicFrame>
            <p:nvGraphicFramePr>
              <p:cNvPr id="10" name="Object 4"/>
              <p:cNvGraphicFramePr>
                <a:graphicFrameLocks noChangeAspect="1"/>
              </p:cNvGraphicFramePr>
              <p:nvPr/>
            </p:nvGraphicFramePr>
            <p:xfrm>
              <a:off x="262616" y="428074"/>
              <a:ext cx="373062" cy="517525"/>
            </p:xfrm>
            <a:graphic>
              <a:graphicData uri="http://schemas.openxmlformats.org/presentationml/2006/ole">
                <p:oleObj spid="_x0000_s39969" name="Równanie" r:id="rId5" imgW="165028" imgH="228501" progId="Equation.3">
                  <p:embed/>
                </p:oleObj>
              </a:graphicData>
            </a:graphic>
          </p:graphicFrame>
          <p:sp>
            <p:nvSpPr>
              <p:cNvPr id="11" name="Text Box 33"/>
              <p:cNvSpPr txBox="1">
                <a:spLocks noChangeArrowheads="1"/>
              </p:cNvSpPr>
              <p:nvPr/>
            </p:nvSpPr>
            <p:spPr bwMode="auto">
              <a:xfrm>
                <a:off x="607418" y="484965"/>
                <a:ext cx="808600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185738" indent="-185738">
                  <a:spcBef>
                    <a:spcPct val="50000"/>
                  </a:spcBef>
                </a:pPr>
                <a:r>
                  <a:rPr lang="pl-PL" sz="1800" dirty="0" smtClean="0">
                    <a:solidFill>
                      <a:srgbClr val="17048A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- stopień spełnienia przesłanki reguły       dla faktu     obliczamy  </a:t>
                </a:r>
                <a:endParaRPr lang="pl-PL" sz="1800" b="1" dirty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aphicFrame>
            <p:nvGraphicFramePr>
              <p:cNvPr id="12" name="Object 4"/>
              <p:cNvGraphicFramePr>
                <a:graphicFrameLocks noChangeAspect="1"/>
              </p:cNvGraphicFramePr>
              <p:nvPr/>
            </p:nvGraphicFramePr>
            <p:xfrm>
              <a:off x="4439535" y="385056"/>
              <a:ext cx="373063" cy="517525"/>
            </p:xfrm>
            <a:graphic>
              <a:graphicData uri="http://schemas.openxmlformats.org/presentationml/2006/ole">
                <p:oleObj spid="_x0000_s39970" name="Równanie" r:id="rId6" imgW="165028" imgH="228501" progId="Equation.3">
                  <p:embed/>
                </p:oleObj>
              </a:graphicData>
            </a:graphic>
          </p:graphicFrame>
          <p:graphicFrame>
            <p:nvGraphicFramePr>
              <p:cNvPr id="13" name="Object 4"/>
              <p:cNvGraphicFramePr>
                <a:graphicFrameLocks noChangeAspect="1"/>
              </p:cNvGraphicFramePr>
              <p:nvPr/>
            </p:nvGraphicFramePr>
            <p:xfrm>
              <a:off x="5756251" y="557582"/>
              <a:ext cx="262677" cy="263997"/>
            </p:xfrm>
            <a:graphic>
              <a:graphicData uri="http://schemas.openxmlformats.org/presentationml/2006/ole">
                <p:oleObj spid="_x0000_s39971" name="Równanie" r:id="rId7" imgW="139700" imgH="139700" progId="Equation.3">
                  <p:embed/>
                </p:oleObj>
              </a:graphicData>
            </a:graphic>
          </p:graphicFrame>
        </p:grpSp>
        <p:graphicFrame>
          <p:nvGraphicFramePr>
            <p:cNvPr id="39944" name="Object 20"/>
            <p:cNvGraphicFramePr>
              <a:graphicFrameLocks noChangeAspect="1"/>
            </p:cNvGraphicFramePr>
            <p:nvPr/>
          </p:nvGraphicFramePr>
          <p:xfrm>
            <a:off x="1854200" y="1150938"/>
            <a:ext cx="4535488" cy="593725"/>
          </p:xfrm>
          <a:graphic>
            <a:graphicData uri="http://schemas.openxmlformats.org/presentationml/2006/ole">
              <p:oleObj spid="_x0000_s39972" name="Równanie" r:id="rId8" imgW="2616200" imgH="342900" progId="Equation.3">
                <p:embed/>
              </p:oleObj>
            </a:graphicData>
          </a:graphic>
        </p:graphicFrame>
        <p:graphicFrame>
          <p:nvGraphicFramePr>
            <p:cNvPr id="39945" name="Object 9"/>
            <p:cNvGraphicFramePr>
              <a:graphicFrameLocks noChangeAspect="1"/>
            </p:cNvGraphicFramePr>
            <p:nvPr/>
          </p:nvGraphicFramePr>
          <p:xfrm>
            <a:off x="1547881" y="1845227"/>
            <a:ext cx="4926306" cy="473903"/>
          </p:xfrm>
          <a:graphic>
            <a:graphicData uri="http://schemas.openxmlformats.org/presentationml/2006/ole">
              <p:oleObj spid="_x0000_s39973" name="Równanie" r:id="rId9" imgW="2768600" imgH="266700" progId="Equation.3">
                <p:embed/>
              </p:oleObj>
            </a:graphicData>
          </a:graphic>
        </p:graphicFrame>
      </p:grp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/>
          <p:cNvGrpSpPr/>
          <p:nvPr/>
        </p:nvGrpSpPr>
        <p:grpSpPr>
          <a:xfrm>
            <a:off x="583095" y="1598705"/>
            <a:ext cx="7925629" cy="4786520"/>
            <a:chOff x="437321" y="1084194"/>
            <a:chExt cx="7925629" cy="4786520"/>
          </a:xfrm>
        </p:grpSpPr>
        <p:pic>
          <p:nvPicPr>
            <p:cNvPr id="6963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1050" y="1084194"/>
              <a:ext cx="7581900" cy="4610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Prostokąt 3"/>
            <p:cNvSpPr/>
            <p:nvPr/>
          </p:nvSpPr>
          <p:spPr>
            <a:xfrm>
              <a:off x="755374" y="2782957"/>
              <a:ext cx="304800" cy="9011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" name="pole tekstowe 2"/>
            <p:cNvSpPr txBox="1"/>
            <p:nvPr/>
          </p:nvSpPr>
          <p:spPr>
            <a:xfrm>
              <a:off x="437321" y="2716695"/>
              <a:ext cx="461665" cy="806221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pl-PL" sz="1800" dirty="0" smtClean="0">
                  <a:latin typeface="Arial" pitchFamily="34" charset="0"/>
                  <a:cs typeface="Arial" pitchFamily="34" charset="0"/>
                </a:rPr>
                <a:t>Stany</a:t>
              </a:r>
              <a:endParaRPr lang="pl-PL" sz="1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Prostokąt 5"/>
            <p:cNvSpPr/>
            <p:nvPr/>
          </p:nvSpPr>
          <p:spPr>
            <a:xfrm>
              <a:off x="4075042" y="5426767"/>
              <a:ext cx="1543879" cy="4439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3955774" y="5493025"/>
              <a:ext cx="1583636" cy="36933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pl-PL" sz="1800" dirty="0" smtClean="0">
                  <a:latin typeface="Arial" pitchFamily="34" charset="0"/>
                  <a:cs typeface="Arial" pitchFamily="34" charset="0"/>
                </a:rPr>
                <a:t>Czas, t [s]</a:t>
              </a:r>
              <a:endParaRPr lang="pl-PL" sz="18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Grupa 11"/>
          <p:cNvGrpSpPr/>
          <p:nvPr/>
        </p:nvGrpSpPr>
        <p:grpSpPr>
          <a:xfrm>
            <a:off x="221433" y="494631"/>
            <a:ext cx="8622833" cy="1061829"/>
            <a:chOff x="221433" y="304859"/>
            <a:chExt cx="8622833" cy="1061829"/>
          </a:xfrm>
        </p:grpSpPr>
        <p:sp>
          <p:nvSpPr>
            <p:cNvPr id="9" name="Text Box 33"/>
            <p:cNvSpPr txBox="1">
              <a:spLocks noChangeArrowheads="1"/>
            </p:cNvSpPr>
            <p:nvPr/>
          </p:nvSpPr>
          <p:spPr bwMode="auto">
            <a:xfrm>
              <a:off x="221433" y="304859"/>
              <a:ext cx="8622833" cy="1061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sz="1800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Wyniki symulacji dynamiki systemu: metoda rozwiązywania </a:t>
              </a:r>
              <a:r>
                <a:rPr lang="pl-PL" sz="1800" dirty="0" err="1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Runge-Kutta</a:t>
              </a:r>
              <a:r>
                <a:rPr lang="pl-PL" sz="1800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 czwartego rzędu, krok dyskretyzacji – </a:t>
              </a:r>
              <a:r>
                <a:rPr lang="el-GR" sz="1800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Δ</a:t>
              </a:r>
              <a:r>
                <a:rPr lang="pl-PL" sz="1800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t = 0.01 s</a:t>
              </a:r>
            </a:p>
            <a:p>
              <a:pPr>
                <a:spcBef>
                  <a:spcPct val="50000"/>
                </a:spcBef>
              </a:pPr>
              <a:r>
                <a:rPr lang="pl-PL" sz="1800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Wejście:                       , warunki początkowe: </a:t>
              </a:r>
            </a:p>
          </p:txBody>
        </p:sp>
        <p:graphicFrame>
          <p:nvGraphicFramePr>
            <p:cNvPr id="77826" name="Object 2"/>
            <p:cNvGraphicFramePr>
              <a:graphicFrameLocks noChangeAspect="1"/>
            </p:cNvGraphicFramePr>
            <p:nvPr/>
          </p:nvGraphicFramePr>
          <p:xfrm>
            <a:off x="1192847" y="1003861"/>
            <a:ext cx="1438275" cy="304800"/>
          </p:xfrm>
          <a:graphic>
            <a:graphicData uri="http://schemas.openxmlformats.org/presentationml/2006/ole">
              <p:oleObj spid="_x0000_s77834" name="Równanie" r:id="rId4" imgW="1015559" imgH="215806" progId="Equation.3">
                <p:embed/>
              </p:oleObj>
            </a:graphicData>
          </a:graphic>
        </p:graphicFrame>
        <p:graphicFrame>
          <p:nvGraphicFramePr>
            <p:cNvPr id="77827" name="Object 3"/>
            <p:cNvGraphicFramePr>
              <a:graphicFrameLocks noChangeAspect="1"/>
            </p:cNvGraphicFramePr>
            <p:nvPr/>
          </p:nvGraphicFramePr>
          <p:xfrm>
            <a:off x="4972232" y="1013013"/>
            <a:ext cx="1438275" cy="304800"/>
          </p:xfrm>
          <a:graphic>
            <a:graphicData uri="http://schemas.openxmlformats.org/presentationml/2006/ole">
              <p:oleObj spid="_x0000_s77835" name="Równanie" r:id="rId5" imgW="1015559" imgH="215806" progId="Equation.3">
                <p:embed/>
              </p:oleObj>
            </a:graphicData>
          </a:graphic>
        </p:graphicFrame>
      </p:grp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7"/>
          <p:cNvSpPr txBox="1">
            <a:spLocks noChangeArrowheads="1"/>
          </p:cNvSpPr>
          <p:nvPr/>
        </p:nvSpPr>
        <p:spPr bwMode="auto">
          <a:xfrm>
            <a:off x="212725" y="527447"/>
            <a:ext cx="86931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Symbol" pitchFamily="18" charset="2"/>
              <a:buNone/>
            </a:pPr>
            <a:r>
              <a:rPr lang="pl-PL" sz="2000" b="1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Warto jeszcze poznać:</a:t>
            </a:r>
            <a:endParaRPr lang="pl-PL" sz="2000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127"/>
          <p:cNvSpPr txBox="1">
            <a:spLocks noChangeArrowheads="1"/>
          </p:cNvSpPr>
          <p:nvPr/>
        </p:nvSpPr>
        <p:spPr bwMode="auto">
          <a:xfrm>
            <a:off x="212725" y="1529770"/>
            <a:ext cx="86931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Symbol" pitchFamily="18" charset="2"/>
              <a:buNone/>
            </a:pPr>
            <a:r>
              <a:rPr lang="pl-PL" sz="2000" b="1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System </a:t>
            </a:r>
            <a:r>
              <a:rPr lang="pl-PL" sz="2000" b="1" dirty="0" err="1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Takagi</a:t>
            </a:r>
            <a:r>
              <a:rPr lang="pl-PL" sz="2000" b="1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– </a:t>
            </a:r>
            <a:r>
              <a:rPr lang="pl-PL" sz="2000" b="1" dirty="0" err="1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Sugeno</a:t>
            </a:r>
            <a:r>
              <a:rPr lang="pl-PL" sz="2000" b="1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jako interpolator systemów dynamicznych przestrzeni stanu, liniowych, dyskretnych </a:t>
            </a:r>
            <a:endParaRPr lang="pl-PL" sz="2000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127"/>
          <p:cNvSpPr txBox="1">
            <a:spLocks noChangeArrowheads="1"/>
          </p:cNvSpPr>
          <p:nvPr/>
        </p:nvSpPr>
        <p:spPr bwMode="auto">
          <a:xfrm>
            <a:off x="224448" y="3343916"/>
            <a:ext cx="86931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Symbol" pitchFamily="18" charset="2"/>
              <a:buNone/>
            </a:pPr>
            <a:r>
              <a:rPr lang="pl-PL" sz="2000" b="1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System </a:t>
            </a:r>
            <a:r>
              <a:rPr lang="pl-PL" sz="2000" b="1" dirty="0" err="1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Takagi</a:t>
            </a:r>
            <a:r>
              <a:rPr lang="pl-PL" sz="2000" b="1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– </a:t>
            </a:r>
            <a:r>
              <a:rPr lang="pl-PL" sz="2000" b="1" dirty="0" err="1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Sugeno</a:t>
            </a:r>
            <a:r>
              <a:rPr lang="pl-PL" sz="2000" b="1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jako interpolator systemów dynamicznych wejście - wyjście, liniowych, dyskretnych </a:t>
            </a:r>
            <a:endParaRPr lang="pl-PL" sz="2000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62326" y="1340768"/>
            <a:ext cx="81938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Dziękuję</a:t>
            </a:r>
          </a:p>
          <a:p>
            <a:pPr algn="ctr"/>
            <a:r>
              <a:rPr lang="pl-PL" sz="24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– koniec materiału prezentowanego podczas wykładu </a:t>
            </a:r>
            <a:endParaRPr lang="pl-PL" sz="24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az 3" descr="dewiza kolor oś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4810" y="3156681"/>
            <a:ext cx="2170405" cy="2576575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a 13"/>
          <p:cNvGrpSpPr/>
          <p:nvPr/>
        </p:nvGrpSpPr>
        <p:grpSpPr>
          <a:xfrm>
            <a:off x="269376" y="1363139"/>
            <a:ext cx="8583076" cy="916511"/>
            <a:chOff x="269376" y="1363139"/>
            <a:chExt cx="8583076" cy="916511"/>
          </a:xfrm>
        </p:grpSpPr>
        <p:sp>
          <p:nvSpPr>
            <p:cNvPr id="3" name="Text Box 33"/>
            <p:cNvSpPr txBox="1">
              <a:spLocks noChangeArrowheads="1"/>
            </p:cNvSpPr>
            <p:nvPr/>
          </p:nvSpPr>
          <p:spPr bwMode="auto">
            <a:xfrm>
              <a:off x="269376" y="1363139"/>
              <a:ext cx="858307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sz="1800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Bardzo często:</a:t>
              </a:r>
              <a:endParaRPr lang="pl-PL" sz="1800" b="1" dirty="0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40963" name="Object 4"/>
            <p:cNvGraphicFramePr>
              <a:graphicFrameLocks noChangeAspect="1"/>
            </p:cNvGraphicFramePr>
            <p:nvPr/>
          </p:nvGraphicFramePr>
          <p:xfrm>
            <a:off x="1897063" y="1722438"/>
            <a:ext cx="4305300" cy="557212"/>
          </p:xfrm>
          <a:graphic>
            <a:graphicData uri="http://schemas.openxmlformats.org/presentationml/2006/ole">
              <p:oleObj spid="_x0000_s40983" name="Równanie" r:id="rId3" imgW="2057400" imgH="266700" progId="Equation.3">
                <p:embed/>
              </p:oleObj>
            </a:graphicData>
          </a:graphic>
        </p:graphicFrame>
      </p:grpSp>
      <p:grpSp>
        <p:nvGrpSpPr>
          <p:cNvPr id="15" name="Grupa 14"/>
          <p:cNvGrpSpPr/>
          <p:nvPr/>
        </p:nvGrpSpPr>
        <p:grpSpPr>
          <a:xfrm>
            <a:off x="216368" y="2376930"/>
            <a:ext cx="8602954" cy="1800752"/>
            <a:chOff x="216368" y="2376930"/>
            <a:chExt cx="8602954" cy="1800752"/>
          </a:xfrm>
        </p:grpSpPr>
        <p:sp>
          <p:nvSpPr>
            <p:cNvPr id="5" name="Text Box 33"/>
            <p:cNvSpPr txBox="1">
              <a:spLocks noChangeArrowheads="1"/>
            </p:cNvSpPr>
            <p:nvPr/>
          </p:nvSpPr>
          <p:spPr bwMode="auto">
            <a:xfrm>
              <a:off x="236246" y="2376930"/>
              <a:ext cx="858307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sz="1800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jest afiniczną funkcją wejść:</a:t>
              </a:r>
              <a:endParaRPr lang="pl-PL" sz="1800" b="1" dirty="0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40964" name="Object 4"/>
            <p:cNvGraphicFramePr>
              <a:graphicFrameLocks noChangeAspect="1"/>
            </p:cNvGraphicFramePr>
            <p:nvPr/>
          </p:nvGraphicFramePr>
          <p:xfrm>
            <a:off x="1219200" y="2865438"/>
            <a:ext cx="6561138" cy="581025"/>
          </p:xfrm>
          <a:graphic>
            <a:graphicData uri="http://schemas.openxmlformats.org/presentationml/2006/ole">
              <p:oleObj spid="_x0000_s40984" name="Równanie" r:id="rId4" imgW="3009900" imgH="266700" progId="Equation.3">
                <p:embed/>
              </p:oleObj>
            </a:graphicData>
          </a:graphic>
        </p:graphicFrame>
        <p:grpSp>
          <p:nvGrpSpPr>
            <p:cNvPr id="9" name="Grupa 8"/>
            <p:cNvGrpSpPr/>
            <p:nvPr/>
          </p:nvGrpSpPr>
          <p:grpSpPr>
            <a:xfrm>
              <a:off x="216368" y="3629769"/>
              <a:ext cx="8583076" cy="547913"/>
              <a:chOff x="216368" y="2662373"/>
              <a:chExt cx="8583076" cy="547913"/>
            </a:xfrm>
          </p:grpSpPr>
          <p:sp>
            <p:nvSpPr>
              <p:cNvPr id="7" name="Text Box 33"/>
              <p:cNvSpPr txBox="1">
                <a:spLocks noChangeArrowheads="1"/>
              </p:cNvSpPr>
              <p:nvPr/>
            </p:nvSpPr>
            <p:spPr bwMode="auto">
              <a:xfrm>
                <a:off x="216368" y="2754628"/>
                <a:ext cx="858307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l-PL" sz="1800" dirty="0" smtClean="0">
                    <a:solidFill>
                      <a:srgbClr val="17048A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gdzie,                                          są stałymi </a:t>
                </a:r>
                <a:endParaRPr lang="pl-PL" sz="1800" b="1" dirty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aphicFrame>
            <p:nvGraphicFramePr>
              <p:cNvPr id="40965" name="Object 5"/>
              <p:cNvGraphicFramePr>
                <a:graphicFrameLocks noChangeAspect="1"/>
              </p:cNvGraphicFramePr>
              <p:nvPr/>
            </p:nvGraphicFramePr>
            <p:xfrm>
              <a:off x="880327" y="2662373"/>
              <a:ext cx="2638632" cy="547913"/>
            </p:xfrm>
            <a:graphic>
              <a:graphicData uri="http://schemas.openxmlformats.org/presentationml/2006/ole">
                <p:oleObj spid="_x0000_s40985" name="Równanie" r:id="rId5" imgW="1282700" imgH="266700" progId="Equation.3">
                  <p:embed/>
                </p:oleObj>
              </a:graphicData>
            </a:graphic>
          </p:graphicFrame>
        </p:grpSp>
      </p:grpSp>
      <p:grpSp>
        <p:nvGrpSpPr>
          <p:cNvPr id="13" name="Grupa 12"/>
          <p:cNvGrpSpPr/>
          <p:nvPr/>
        </p:nvGrpSpPr>
        <p:grpSpPr>
          <a:xfrm>
            <a:off x="269375" y="4292518"/>
            <a:ext cx="8583076" cy="542756"/>
            <a:chOff x="216367" y="3325122"/>
            <a:chExt cx="8583076" cy="542756"/>
          </a:xfrm>
        </p:grpSpPr>
        <p:sp>
          <p:nvSpPr>
            <p:cNvPr id="10" name="Text Box 33"/>
            <p:cNvSpPr txBox="1">
              <a:spLocks noChangeArrowheads="1"/>
            </p:cNvSpPr>
            <p:nvPr/>
          </p:nvSpPr>
          <p:spPr bwMode="auto">
            <a:xfrm>
              <a:off x="216367" y="3430490"/>
              <a:ext cx="858307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sz="1800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Wyjście             jest nieliniową funkcją wejść </a:t>
              </a:r>
              <a:endParaRPr lang="pl-PL" sz="1800" b="1" dirty="0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40966" name="Object 4"/>
            <p:cNvGraphicFramePr>
              <a:graphicFrameLocks noChangeAspect="1"/>
            </p:cNvGraphicFramePr>
            <p:nvPr/>
          </p:nvGraphicFramePr>
          <p:xfrm>
            <a:off x="1201738" y="3325122"/>
            <a:ext cx="719137" cy="517525"/>
          </p:xfrm>
          <a:graphic>
            <a:graphicData uri="http://schemas.openxmlformats.org/presentationml/2006/ole">
              <p:oleObj spid="_x0000_s40986" name="Równanie" r:id="rId6" imgW="317362" imgH="228501" progId="Equation.3">
                <p:embed/>
              </p:oleObj>
            </a:graphicData>
          </a:graphic>
        </p:graphicFrame>
        <p:graphicFrame>
          <p:nvGraphicFramePr>
            <p:cNvPr id="40967" name="Object 4"/>
            <p:cNvGraphicFramePr>
              <a:graphicFrameLocks noChangeAspect="1"/>
            </p:cNvGraphicFramePr>
            <p:nvPr/>
          </p:nvGraphicFramePr>
          <p:xfrm>
            <a:off x="4820836" y="3368744"/>
            <a:ext cx="1943169" cy="499134"/>
          </p:xfrm>
          <a:graphic>
            <a:graphicData uri="http://schemas.openxmlformats.org/presentationml/2006/ole">
              <p:oleObj spid="_x0000_s40987" name="Równanie" r:id="rId7" imgW="939392" imgH="241195" progId="Equation.3">
                <p:embed/>
              </p:oleObj>
            </a:graphicData>
          </a:graphic>
        </p:graphicFrame>
      </p:grp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7"/>
          <p:cNvSpPr txBox="1">
            <a:spLocks noChangeArrowheads="1"/>
          </p:cNvSpPr>
          <p:nvPr/>
        </p:nvSpPr>
        <p:spPr bwMode="auto">
          <a:xfrm>
            <a:off x="225977" y="441187"/>
            <a:ext cx="86931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524000" indent="-1524000">
              <a:spcBef>
                <a:spcPct val="50000"/>
              </a:spcBef>
              <a:buFont typeface="Symbol" pitchFamily="18" charset="2"/>
              <a:buNone/>
            </a:pPr>
            <a:r>
              <a:rPr lang="pl-PL" sz="2000" b="1" dirty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Przykład 1</a:t>
            </a:r>
            <a:r>
              <a:rPr lang="pl-PL" sz="2000" b="1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:</a:t>
            </a:r>
            <a:endParaRPr lang="pl-PL" sz="2000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33"/>
          <p:cNvSpPr txBox="1">
            <a:spLocks noChangeArrowheads="1"/>
          </p:cNvSpPr>
          <p:nvPr/>
        </p:nvSpPr>
        <p:spPr bwMode="auto">
          <a:xfrm>
            <a:off x="203115" y="819800"/>
            <a:ext cx="85830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8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Rozważmy system TS z dwoma wejściami i jednym wyjściem, dany bazą reguł</a:t>
            </a:r>
            <a:endParaRPr lang="pl-PL" sz="18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upa 12"/>
          <p:cNvGrpSpPr/>
          <p:nvPr/>
        </p:nvGrpSpPr>
        <p:grpSpPr>
          <a:xfrm>
            <a:off x="509721" y="1314450"/>
            <a:ext cx="7337425" cy="2249488"/>
            <a:chOff x="509721" y="1314450"/>
            <a:chExt cx="7337425" cy="2249488"/>
          </a:xfrm>
        </p:grpSpPr>
        <p:graphicFrame>
          <p:nvGraphicFramePr>
            <p:cNvPr id="56323" name="Object 4"/>
            <p:cNvGraphicFramePr>
              <a:graphicFrameLocks noChangeAspect="1"/>
            </p:cNvGraphicFramePr>
            <p:nvPr/>
          </p:nvGraphicFramePr>
          <p:xfrm>
            <a:off x="612775" y="1314450"/>
            <a:ext cx="6486525" cy="509588"/>
          </p:xfrm>
          <a:graphic>
            <a:graphicData uri="http://schemas.openxmlformats.org/presentationml/2006/ole">
              <p:oleObj spid="_x0000_s56358" name="Równanie" r:id="rId3" imgW="2908300" imgH="228600" progId="Equation.3">
                <p:embed/>
              </p:oleObj>
            </a:graphicData>
          </a:graphic>
        </p:graphicFrame>
        <p:graphicFrame>
          <p:nvGraphicFramePr>
            <p:cNvPr id="56325" name="Object 4"/>
            <p:cNvGraphicFramePr>
              <a:graphicFrameLocks noChangeAspect="1"/>
            </p:cNvGraphicFramePr>
            <p:nvPr/>
          </p:nvGraphicFramePr>
          <p:xfrm>
            <a:off x="609600" y="1914525"/>
            <a:ext cx="6343650" cy="509588"/>
          </p:xfrm>
          <a:graphic>
            <a:graphicData uri="http://schemas.openxmlformats.org/presentationml/2006/ole">
              <p:oleObj spid="_x0000_s56359" name="Równanie" r:id="rId4" imgW="2844800" imgH="228600" progId="Equation.3">
                <p:embed/>
              </p:oleObj>
            </a:graphicData>
          </a:graphic>
        </p:graphicFrame>
        <p:graphicFrame>
          <p:nvGraphicFramePr>
            <p:cNvPr id="56326" name="Object 4"/>
            <p:cNvGraphicFramePr>
              <a:graphicFrameLocks noChangeAspect="1"/>
            </p:cNvGraphicFramePr>
            <p:nvPr/>
          </p:nvGraphicFramePr>
          <p:xfrm>
            <a:off x="595070" y="2520584"/>
            <a:ext cx="6157424" cy="485715"/>
          </p:xfrm>
          <a:graphic>
            <a:graphicData uri="http://schemas.openxmlformats.org/presentationml/2006/ole">
              <p:oleObj spid="_x0000_s56360" name="Równanie" r:id="rId5" imgW="3048000" imgH="241300" progId="Equation.3">
                <p:embed/>
              </p:oleObj>
            </a:graphicData>
          </a:graphic>
        </p:graphicFrame>
        <p:graphicFrame>
          <p:nvGraphicFramePr>
            <p:cNvPr id="56327" name="Object 4"/>
            <p:cNvGraphicFramePr>
              <a:graphicFrameLocks noChangeAspect="1"/>
            </p:cNvGraphicFramePr>
            <p:nvPr/>
          </p:nvGraphicFramePr>
          <p:xfrm>
            <a:off x="509721" y="3054350"/>
            <a:ext cx="7337425" cy="509588"/>
          </p:xfrm>
          <a:graphic>
            <a:graphicData uri="http://schemas.openxmlformats.org/presentationml/2006/ole">
              <p:oleObj spid="_x0000_s56361" name="Równanie" r:id="rId6" imgW="3289300" imgH="228600" progId="Equation.3">
                <p:embed/>
              </p:oleObj>
            </a:graphicData>
          </a:graphic>
        </p:graphicFrame>
      </p:grpSp>
      <p:sp>
        <p:nvSpPr>
          <p:cNvPr id="12" name="Text Box 33"/>
          <p:cNvSpPr txBox="1">
            <a:spLocks noChangeArrowheads="1"/>
          </p:cNvSpPr>
          <p:nvPr/>
        </p:nvSpPr>
        <p:spPr bwMode="auto">
          <a:xfrm>
            <a:off x="315758" y="3887678"/>
            <a:ext cx="85830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8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Rozmyte wartości wielkości wejściowych dane zostały za pomocą następujących funkcji przynależności:  </a:t>
            </a:r>
            <a:endParaRPr lang="pl-PL" sz="18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upa 13"/>
          <p:cNvGrpSpPr/>
          <p:nvPr/>
        </p:nvGrpSpPr>
        <p:grpSpPr>
          <a:xfrm>
            <a:off x="428625" y="4543839"/>
            <a:ext cx="7458559" cy="1826799"/>
            <a:chOff x="428625" y="4543839"/>
            <a:chExt cx="7458559" cy="1826799"/>
          </a:xfrm>
        </p:grpSpPr>
        <p:graphicFrame>
          <p:nvGraphicFramePr>
            <p:cNvPr id="56330" name="Object 4"/>
            <p:cNvGraphicFramePr>
              <a:graphicFrameLocks noChangeAspect="1"/>
            </p:cNvGraphicFramePr>
            <p:nvPr/>
          </p:nvGraphicFramePr>
          <p:xfrm>
            <a:off x="471488" y="4579938"/>
            <a:ext cx="3108325" cy="898525"/>
          </p:xfrm>
          <a:graphic>
            <a:graphicData uri="http://schemas.openxmlformats.org/presentationml/2006/ole">
              <p:oleObj spid="_x0000_s56362" name="Równanie" r:id="rId7" imgW="1841500" imgH="533400" progId="Equation.3">
                <p:embed/>
              </p:oleObj>
            </a:graphicData>
          </a:graphic>
        </p:graphicFrame>
        <p:graphicFrame>
          <p:nvGraphicFramePr>
            <p:cNvPr id="56331" name="Object 4"/>
            <p:cNvGraphicFramePr>
              <a:graphicFrameLocks noChangeAspect="1"/>
            </p:cNvGraphicFramePr>
            <p:nvPr/>
          </p:nvGraphicFramePr>
          <p:xfrm>
            <a:off x="428625" y="5472113"/>
            <a:ext cx="3151188" cy="898525"/>
          </p:xfrm>
          <a:graphic>
            <a:graphicData uri="http://schemas.openxmlformats.org/presentationml/2006/ole">
              <p:oleObj spid="_x0000_s56363" name="Równanie" r:id="rId8" imgW="1866090" imgH="533169" progId="Equation.3">
                <p:embed/>
              </p:oleObj>
            </a:graphicData>
          </a:graphic>
        </p:graphicFrame>
        <p:graphicFrame>
          <p:nvGraphicFramePr>
            <p:cNvPr id="56332" name="Object 4"/>
            <p:cNvGraphicFramePr>
              <a:graphicFrameLocks noChangeAspect="1"/>
            </p:cNvGraphicFramePr>
            <p:nvPr/>
          </p:nvGraphicFramePr>
          <p:xfrm>
            <a:off x="4719638" y="4543839"/>
            <a:ext cx="3152775" cy="898525"/>
          </p:xfrm>
          <a:graphic>
            <a:graphicData uri="http://schemas.openxmlformats.org/presentationml/2006/ole">
              <p:oleObj spid="_x0000_s56364" name="Równanie" r:id="rId9" imgW="1866090" imgH="533169" progId="Equation.3">
                <p:embed/>
              </p:oleObj>
            </a:graphicData>
          </a:graphic>
        </p:graphicFrame>
        <p:graphicFrame>
          <p:nvGraphicFramePr>
            <p:cNvPr id="56333" name="Object 4"/>
            <p:cNvGraphicFramePr>
              <a:graphicFrameLocks noChangeAspect="1"/>
            </p:cNvGraphicFramePr>
            <p:nvPr/>
          </p:nvGraphicFramePr>
          <p:xfrm>
            <a:off x="4712184" y="5448300"/>
            <a:ext cx="3175000" cy="898525"/>
          </p:xfrm>
          <a:graphic>
            <a:graphicData uri="http://schemas.openxmlformats.org/presentationml/2006/ole">
              <p:oleObj spid="_x0000_s56365" name="Równanie" r:id="rId10" imgW="1879600" imgH="533400" progId="Equation.3">
                <p:embed/>
              </p:oleObj>
            </a:graphicData>
          </a:graphic>
        </p:graphicFrame>
      </p:grp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1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a 27"/>
          <p:cNvGrpSpPr/>
          <p:nvPr/>
        </p:nvGrpSpPr>
        <p:grpSpPr>
          <a:xfrm>
            <a:off x="185532" y="353329"/>
            <a:ext cx="5552659" cy="3161871"/>
            <a:chOff x="185532" y="310199"/>
            <a:chExt cx="5552659" cy="3161871"/>
          </a:xfrm>
        </p:grpSpPr>
        <p:grpSp>
          <p:nvGrpSpPr>
            <p:cNvPr id="6" name="Grupa 5"/>
            <p:cNvGrpSpPr/>
            <p:nvPr/>
          </p:nvGrpSpPr>
          <p:grpSpPr>
            <a:xfrm>
              <a:off x="229619" y="310199"/>
              <a:ext cx="5508572" cy="422669"/>
              <a:chOff x="229619" y="310199"/>
              <a:chExt cx="5508572" cy="422669"/>
            </a:xfrm>
          </p:grpSpPr>
          <p:sp>
            <p:nvSpPr>
              <p:cNvPr id="4" name="Text Box 33"/>
              <p:cNvSpPr txBox="1">
                <a:spLocks noChangeArrowheads="1"/>
              </p:cNvSpPr>
              <p:nvPr/>
            </p:nvSpPr>
            <p:spPr bwMode="auto">
              <a:xfrm>
                <a:off x="229619" y="355974"/>
                <a:ext cx="550857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l-PL" sz="1800" dirty="0" smtClean="0">
                    <a:solidFill>
                      <a:srgbClr val="17048A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Wartości (funkcje przynależności) dla wejścia </a:t>
                </a:r>
                <a:endParaRPr lang="pl-PL" sz="1800" b="1" dirty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aphicFrame>
            <p:nvGraphicFramePr>
              <p:cNvPr id="57348" name="Object 4"/>
              <p:cNvGraphicFramePr>
                <a:graphicFrameLocks noChangeAspect="1"/>
              </p:cNvGraphicFramePr>
              <p:nvPr/>
            </p:nvGraphicFramePr>
            <p:xfrm>
              <a:off x="4939606" y="310199"/>
              <a:ext cx="298519" cy="422669"/>
            </p:xfrm>
            <a:graphic>
              <a:graphicData uri="http://schemas.openxmlformats.org/presentationml/2006/ole">
                <p:oleObj spid="_x0000_s57375" name="Równanie" r:id="rId3" imgW="152268" imgH="215713" progId="Equation.3">
                  <p:embed/>
                </p:oleObj>
              </a:graphicData>
            </a:graphic>
          </p:graphicFrame>
        </p:grpSp>
        <p:grpSp>
          <p:nvGrpSpPr>
            <p:cNvPr id="11" name="Grupa 10"/>
            <p:cNvGrpSpPr/>
            <p:nvPr/>
          </p:nvGrpSpPr>
          <p:grpSpPr>
            <a:xfrm>
              <a:off x="185532" y="675861"/>
              <a:ext cx="5247859" cy="2796209"/>
              <a:chOff x="172279" y="850562"/>
              <a:chExt cx="5632173" cy="3258233"/>
            </a:xfrm>
          </p:grpSpPr>
          <p:pic>
            <p:nvPicPr>
              <p:cNvPr id="57346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72279" y="850562"/>
                <a:ext cx="5632173" cy="3258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8" name="Prostokąt 7"/>
              <p:cNvSpPr/>
              <p:nvPr/>
            </p:nvSpPr>
            <p:spPr>
              <a:xfrm>
                <a:off x="1086679" y="1007165"/>
                <a:ext cx="251791" cy="2650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>
                  <a:latin typeface="Arial" pitchFamily="34" charset="0"/>
                  <a:cs typeface="Arial" pitchFamily="34" charset="0"/>
                </a:endParaRPr>
              </a:p>
            </p:txBody>
          </p:sp>
          <p:graphicFrame>
            <p:nvGraphicFramePr>
              <p:cNvPr id="7" name="Object 4"/>
              <p:cNvGraphicFramePr>
                <a:graphicFrameLocks noChangeAspect="1"/>
              </p:cNvGraphicFramePr>
              <p:nvPr/>
            </p:nvGraphicFramePr>
            <p:xfrm>
              <a:off x="1049764" y="896251"/>
              <a:ext cx="373062" cy="447675"/>
            </p:xfrm>
            <a:graphic>
              <a:graphicData uri="http://schemas.openxmlformats.org/presentationml/2006/ole">
                <p:oleObj spid="_x0000_s57376" name="Równanie" r:id="rId5" imgW="190500" imgH="228600" progId="Equation.3">
                  <p:embed/>
                </p:oleObj>
              </a:graphicData>
            </a:graphic>
          </p:graphicFrame>
          <p:sp>
            <p:nvSpPr>
              <p:cNvPr id="9" name="Prostokąt 8"/>
              <p:cNvSpPr/>
              <p:nvPr/>
            </p:nvSpPr>
            <p:spPr>
              <a:xfrm>
                <a:off x="4989445" y="1000539"/>
                <a:ext cx="251791" cy="2650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>
                  <a:latin typeface="Arial" pitchFamily="34" charset="0"/>
                  <a:cs typeface="Arial" pitchFamily="34" charset="0"/>
                </a:endParaRPr>
              </a:p>
            </p:txBody>
          </p:sp>
          <p:graphicFrame>
            <p:nvGraphicFramePr>
              <p:cNvPr id="57350" name="Object 4"/>
              <p:cNvGraphicFramePr>
                <a:graphicFrameLocks noChangeAspect="1"/>
              </p:cNvGraphicFramePr>
              <p:nvPr/>
            </p:nvGraphicFramePr>
            <p:xfrm>
              <a:off x="4991100" y="887413"/>
              <a:ext cx="398463" cy="447675"/>
            </p:xfrm>
            <a:graphic>
              <a:graphicData uri="http://schemas.openxmlformats.org/presentationml/2006/ole">
                <p:oleObj spid="_x0000_s57377" name="Równanie" r:id="rId6" imgW="203112" imgH="228501" progId="Equation.3">
                  <p:embed/>
                </p:oleObj>
              </a:graphicData>
            </a:graphic>
          </p:graphicFrame>
        </p:grpSp>
      </p:grpSp>
      <p:sp>
        <p:nvSpPr>
          <p:cNvPr id="23" name="Prostokąt 22"/>
          <p:cNvSpPr/>
          <p:nvPr/>
        </p:nvSpPr>
        <p:spPr>
          <a:xfrm>
            <a:off x="7617387" y="1150789"/>
            <a:ext cx="218318" cy="22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" name="Grupa 26"/>
          <p:cNvGrpSpPr/>
          <p:nvPr/>
        </p:nvGrpSpPr>
        <p:grpSpPr>
          <a:xfrm>
            <a:off x="3377011" y="3237886"/>
            <a:ext cx="5475441" cy="3197023"/>
            <a:chOff x="3377011" y="3306894"/>
            <a:chExt cx="5475441" cy="3197023"/>
          </a:xfrm>
        </p:grpSpPr>
        <p:pic>
          <p:nvPicPr>
            <p:cNvPr id="57357" name="Picture 1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22643" y="3698898"/>
              <a:ext cx="4820478" cy="28050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9" name="Grupa 18"/>
            <p:cNvGrpSpPr/>
            <p:nvPr/>
          </p:nvGrpSpPr>
          <p:grpSpPr>
            <a:xfrm>
              <a:off x="3377011" y="3306894"/>
              <a:ext cx="5475441" cy="422275"/>
              <a:chOff x="229619" y="318531"/>
              <a:chExt cx="5475441" cy="422275"/>
            </a:xfrm>
          </p:grpSpPr>
          <p:sp>
            <p:nvSpPr>
              <p:cNvPr id="20" name="Text Box 33"/>
              <p:cNvSpPr txBox="1">
                <a:spLocks noChangeArrowheads="1"/>
              </p:cNvSpPr>
              <p:nvPr/>
            </p:nvSpPr>
            <p:spPr bwMode="auto">
              <a:xfrm>
                <a:off x="229619" y="355974"/>
                <a:ext cx="547544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l-PL" sz="1800" dirty="0" smtClean="0">
                    <a:solidFill>
                      <a:srgbClr val="17048A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Wartości (funkcje przynależności) dla wejścia </a:t>
                </a:r>
                <a:endParaRPr lang="pl-PL" sz="1800" b="1" dirty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aphicFrame>
            <p:nvGraphicFramePr>
              <p:cNvPr id="21" name="Object 4"/>
              <p:cNvGraphicFramePr>
                <a:graphicFrameLocks noChangeAspect="1"/>
              </p:cNvGraphicFramePr>
              <p:nvPr/>
            </p:nvGraphicFramePr>
            <p:xfrm>
              <a:off x="4929045" y="318531"/>
              <a:ext cx="322263" cy="422275"/>
            </p:xfrm>
            <a:graphic>
              <a:graphicData uri="http://schemas.openxmlformats.org/presentationml/2006/ole">
                <p:oleObj spid="_x0000_s57378" name="Równanie" r:id="rId8" imgW="164885" imgH="215619" progId="Equation.3">
                  <p:embed/>
                </p:oleObj>
              </a:graphicData>
            </a:graphic>
          </p:graphicFrame>
        </p:grpSp>
        <p:sp>
          <p:nvSpPr>
            <p:cNvPr id="25" name="Prostokąt 24"/>
            <p:cNvSpPr/>
            <p:nvPr/>
          </p:nvSpPr>
          <p:spPr>
            <a:xfrm>
              <a:off x="4695283" y="3804478"/>
              <a:ext cx="218318" cy="2269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2" name="Object 4"/>
            <p:cNvGraphicFramePr>
              <a:graphicFrameLocks noChangeAspect="1"/>
            </p:cNvGraphicFramePr>
            <p:nvPr/>
          </p:nvGraphicFramePr>
          <p:xfrm>
            <a:off x="4711271" y="3731219"/>
            <a:ext cx="323467" cy="383285"/>
          </p:xfrm>
          <a:graphic>
            <a:graphicData uri="http://schemas.openxmlformats.org/presentationml/2006/ole">
              <p:oleObj spid="_x0000_s57379" name="Równanie" r:id="rId9" imgW="190500" imgH="228600" progId="Equation.3">
                <p:embed/>
              </p:oleObj>
            </a:graphicData>
          </a:graphic>
        </p:graphicFrame>
        <p:sp>
          <p:nvSpPr>
            <p:cNvPr id="26" name="Prostokąt 25"/>
            <p:cNvSpPr/>
            <p:nvPr/>
          </p:nvSpPr>
          <p:spPr>
            <a:xfrm>
              <a:off x="8048085" y="3817727"/>
              <a:ext cx="218318" cy="2269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4" name="Object 4"/>
            <p:cNvGraphicFramePr>
              <a:graphicFrameLocks noChangeAspect="1"/>
            </p:cNvGraphicFramePr>
            <p:nvPr/>
          </p:nvGraphicFramePr>
          <p:xfrm>
            <a:off x="8021330" y="3709033"/>
            <a:ext cx="345491" cy="383285"/>
          </p:xfrm>
          <a:graphic>
            <a:graphicData uri="http://schemas.openxmlformats.org/presentationml/2006/ole">
              <p:oleObj spid="_x0000_s57380" name="Równanie" r:id="rId10" imgW="203112" imgH="228501" progId="Equation.3">
                <p:embed/>
              </p:oleObj>
            </a:graphicData>
          </a:graphic>
        </p:graphicFrame>
      </p:grp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229618" y="473942"/>
            <a:ext cx="8622833" cy="683631"/>
            <a:chOff x="229618" y="318674"/>
            <a:chExt cx="8622833" cy="683631"/>
          </a:xfrm>
        </p:grpSpPr>
        <p:sp>
          <p:nvSpPr>
            <p:cNvPr id="3" name="Text Box 33"/>
            <p:cNvSpPr txBox="1">
              <a:spLocks noChangeArrowheads="1"/>
            </p:cNvSpPr>
            <p:nvPr/>
          </p:nvSpPr>
          <p:spPr bwMode="auto">
            <a:xfrm>
              <a:off x="229618" y="355974"/>
              <a:ext cx="862283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sz="1800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Dla wybranych wartości ostrych wejść                   (</a:t>
              </a:r>
              <a:r>
                <a:rPr lang="pl-PL" sz="1800" dirty="0" err="1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singletonowa</a:t>
              </a:r>
              <a:r>
                <a:rPr lang="pl-PL" sz="1800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 funkcja przynależności) ostre wyjście systemu wyniesie:</a:t>
              </a:r>
              <a:endParaRPr lang="pl-PL" sz="1800" b="1" dirty="0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4" name="Object 4"/>
            <p:cNvGraphicFramePr>
              <a:graphicFrameLocks noChangeAspect="1"/>
            </p:cNvGraphicFramePr>
            <p:nvPr/>
          </p:nvGraphicFramePr>
          <p:xfrm>
            <a:off x="4197485" y="318674"/>
            <a:ext cx="1119187" cy="423862"/>
          </p:xfrm>
          <a:graphic>
            <a:graphicData uri="http://schemas.openxmlformats.org/presentationml/2006/ole">
              <p:oleObj spid="_x0000_s58392" name="Równanie" r:id="rId3" imgW="571252" imgH="215806" progId="Equation.3">
                <p:embed/>
              </p:oleObj>
            </a:graphicData>
          </a:graphic>
        </p:graphicFrame>
      </p:grpSp>
      <p:grpSp>
        <p:nvGrpSpPr>
          <p:cNvPr id="10" name="Grupa 9"/>
          <p:cNvGrpSpPr/>
          <p:nvPr/>
        </p:nvGrpSpPr>
        <p:grpSpPr>
          <a:xfrm>
            <a:off x="276001" y="1155910"/>
            <a:ext cx="8622833" cy="2694073"/>
            <a:chOff x="276001" y="1155910"/>
            <a:chExt cx="8622833" cy="2694073"/>
          </a:xfrm>
        </p:grpSpPr>
        <p:graphicFrame>
          <p:nvGraphicFramePr>
            <p:cNvPr id="58372" name="Object 4"/>
            <p:cNvGraphicFramePr>
              <a:graphicFrameLocks noChangeAspect="1"/>
            </p:cNvGraphicFramePr>
            <p:nvPr/>
          </p:nvGraphicFramePr>
          <p:xfrm>
            <a:off x="2108795" y="1155910"/>
            <a:ext cx="5171704" cy="960437"/>
          </p:xfrm>
          <a:graphic>
            <a:graphicData uri="http://schemas.openxmlformats.org/presentationml/2006/ole">
              <p:oleObj spid="_x0000_s58393" name="Równanie" r:id="rId4" imgW="2324100" imgH="431800" progId="Equation.3">
                <p:embed/>
              </p:oleObj>
            </a:graphicData>
          </a:graphic>
        </p:graphicFrame>
        <p:sp>
          <p:nvSpPr>
            <p:cNvPr id="6" name="Text Box 33"/>
            <p:cNvSpPr txBox="1">
              <a:spLocks noChangeArrowheads="1"/>
            </p:cNvSpPr>
            <p:nvPr/>
          </p:nvSpPr>
          <p:spPr bwMode="auto">
            <a:xfrm>
              <a:off x="276001" y="2178148"/>
              <a:ext cx="862283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sz="1800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gdzie,</a:t>
              </a:r>
              <a:endParaRPr lang="pl-PL" sz="1800" b="1" dirty="0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58373" name="Object 4"/>
            <p:cNvGraphicFramePr>
              <a:graphicFrameLocks noChangeAspect="1"/>
            </p:cNvGraphicFramePr>
            <p:nvPr/>
          </p:nvGraphicFramePr>
          <p:xfrm>
            <a:off x="1647826" y="2549525"/>
            <a:ext cx="3189218" cy="1300458"/>
          </p:xfrm>
          <a:graphic>
            <a:graphicData uri="http://schemas.openxmlformats.org/presentationml/2006/ole">
              <p:oleObj spid="_x0000_s58394" name="Równanie" r:id="rId5" imgW="1587500" imgH="647700" progId="Equation.3">
                <p:embed/>
              </p:oleObj>
            </a:graphicData>
          </a:graphic>
        </p:graphicFrame>
      </p:grpSp>
      <p:grpSp>
        <p:nvGrpSpPr>
          <p:cNvPr id="15" name="Grupa 14"/>
          <p:cNvGrpSpPr/>
          <p:nvPr/>
        </p:nvGrpSpPr>
        <p:grpSpPr>
          <a:xfrm>
            <a:off x="189861" y="3854548"/>
            <a:ext cx="8790526" cy="2028589"/>
            <a:chOff x="189861" y="3854548"/>
            <a:chExt cx="8790526" cy="2028589"/>
          </a:xfrm>
        </p:grpSpPr>
        <p:grpSp>
          <p:nvGrpSpPr>
            <p:cNvPr id="11" name="Grupa 10"/>
            <p:cNvGrpSpPr/>
            <p:nvPr/>
          </p:nvGrpSpPr>
          <p:grpSpPr>
            <a:xfrm>
              <a:off x="189861" y="3854548"/>
              <a:ext cx="8622833" cy="2028589"/>
              <a:chOff x="189861" y="3854548"/>
              <a:chExt cx="8622833" cy="2028589"/>
            </a:xfrm>
          </p:grpSpPr>
          <p:sp>
            <p:nvSpPr>
              <p:cNvPr id="8" name="Text Box 33"/>
              <p:cNvSpPr txBox="1">
                <a:spLocks noChangeArrowheads="1"/>
              </p:cNvSpPr>
              <p:nvPr/>
            </p:nvSpPr>
            <p:spPr bwMode="auto">
              <a:xfrm>
                <a:off x="189861" y="3854548"/>
                <a:ext cx="862283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l-PL" sz="1800" dirty="0" smtClean="0">
                    <a:solidFill>
                      <a:srgbClr val="17048A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Wybierając jako </a:t>
                </a:r>
                <a:r>
                  <a:rPr lang="pl-PL" sz="1800" dirty="0" err="1" smtClean="0">
                    <a:solidFill>
                      <a:srgbClr val="17048A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T-normę</a:t>
                </a:r>
                <a:r>
                  <a:rPr lang="pl-PL" sz="1800" dirty="0" smtClean="0">
                    <a:solidFill>
                      <a:srgbClr val="17048A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 operator PROD</a:t>
                </a:r>
                <a:endParaRPr lang="pl-PL" sz="1800" b="1" dirty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aphicFrame>
            <p:nvGraphicFramePr>
              <p:cNvPr id="58375" name="Object 7"/>
              <p:cNvGraphicFramePr>
                <a:graphicFrameLocks noChangeAspect="1"/>
              </p:cNvGraphicFramePr>
              <p:nvPr/>
            </p:nvGraphicFramePr>
            <p:xfrm>
              <a:off x="780981" y="4482962"/>
              <a:ext cx="5875338" cy="1400175"/>
            </p:xfrm>
            <a:graphic>
              <a:graphicData uri="http://schemas.openxmlformats.org/presentationml/2006/ole">
                <p:oleObj spid="_x0000_s58395" name="Równanie" r:id="rId6" imgW="3302000" imgH="787400" progId="Equation.3">
                  <p:embed/>
                </p:oleObj>
              </a:graphicData>
            </a:graphic>
          </p:graphicFrame>
        </p:grpSp>
        <p:grpSp>
          <p:nvGrpSpPr>
            <p:cNvPr id="14" name="Grupa 13"/>
            <p:cNvGrpSpPr/>
            <p:nvPr/>
          </p:nvGrpSpPr>
          <p:grpSpPr>
            <a:xfrm>
              <a:off x="5336931" y="4020115"/>
              <a:ext cx="3643456" cy="450574"/>
              <a:chOff x="5336931" y="4020115"/>
              <a:chExt cx="3643456" cy="450574"/>
            </a:xfrm>
          </p:grpSpPr>
          <p:sp>
            <p:nvSpPr>
              <p:cNvPr id="13" name="Prostokąt zaokrąglony 12"/>
              <p:cNvSpPr/>
              <p:nvPr/>
            </p:nvSpPr>
            <p:spPr>
              <a:xfrm>
                <a:off x="5336931" y="4020115"/>
                <a:ext cx="3643456" cy="450574"/>
              </a:xfrm>
              <a:prstGeom prst="roundRect">
                <a:avLst/>
              </a:prstGeom>
              <a:solidFill>
                <a:schemeClr val="bg1">
                  <a:lumMod val="85000"/>
                  <a:alpha val="50000"/>
                </a:schemeClr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>
                  <a:latin typeface="Arial" pitchFamily="34" charset="0"/>
                  <a:cs typeface="Arial" pitchFamily="34" charset="0"/>
                </a:endParaRPr>
              </a:p>
            </p:txBody>
          </p:sp>
          <p:graphicFrame>
            <p:nvGraphicFramePr>
              <p:cNvPr id="58376" name="Object 4"/>
              <p:cNvGraphicFramePr>
                <a:graphicFrameLocks noChangeAspect="1"/>
              </p:cNvGraphicFramePr>
              <p:nvPr/>
            </p:nvGraphicFramePr>
            <p:xfrm>
              <a:off x="5404583" y="4092819"/>
              <a:ext cx="3510817" cy="275813"/>
            </p:xfrm>
            <a:graphic>
              <a:graphicData uri="http://schemas.openxmlformats.org/presentationml/2006/ole">
                <p:oleObj spid="_x0000_s58396" name="Równanie" r:id="rId7" imgW="2908300" imgH="228600" progId="Equation.3">
                  <p:embed/>
                </p:oleObj>
              </a:graphicData>
            </a:graphic>
          </p:graphicFrame>
        </p:grpSp>
      </p:grp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/>
          <p:cNvGrpSpPr/>
          <p:nvPr/>
        </p:nvGrpSpPr>
        <p:grpSpPr>
          <a:xfrm>
            <a:off x="754546" y="300969"/>
            <a:ext cx="8159388" cy="2037462"/>
            <a:chOff x="754546" y="300969"/>
            <a:chExt cx="8159388" cy="2037462"/>
          </a:xfrm>
        </p:grpSpPr>
        <p:sp>
          <p:nvSpPr>
            <p:cNvPr id="6" name="Prostokąt zaokrąglony 5"/>
            <p:cNvSpPr/>
            <p:nvPr/>
          </p:nvSpPr>
          <p:spPr>
            <a:xfrm>
              <a:off x="5266592" y="300969"/>
              <a:ext cx="3643456" cy="450574"/>
            </a:xfrm>
            <a:prstGeom prst="roundRect">
              <a:avLst/>
            </a:prstGeom>
            <a:solidFill>
              <a:schemeClr val="bg1">
                <a:lumMod val="85000"/>
                <a:alpha val="50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aphicFrame>
          <p:nvGraphicFramePr>
            <p:cNvPr id="59394" name="Object 2"/>
            <p:cNvGraphicFramePr>
              <a:graphicFrameLocks noChangeAspect="1"/>
            </p:cNvGraphicFramePr>
            <p:nvPr/>
          </p:nvGraphicFramePr>
          <p:xfrm>
            <a:off x="754546" y="938256"/>
            <a:ext cx="5875338" cy="1400175"/>
          </p:xfrm>
          <a:graphic>
            <a:graphicData uri="http://schemas.openxmlformats.org/presentationml/2006/ole">
              <p:oleObj spid="_x0000_s59418" name="Równanie" r:id="rId3" imgW="3302000" imgH="787400" progId="Equation.3">
                <p:embed/>
              </p:oleObj>
            </a:graphicData>
          </a:graphic>
        </p:graphicFrame>
        <p:graphicFrame>
          <p:nvGraphicFramePr>
            <p:cNvPr id="59397" name="Object 5"/>
            <p:cNvGraphicFramePr>
              <a:graphicFrameLocks noChangeAspect="1"/>
            </p:cNvGraphicFramePr>
            <p:nvPr/>
          </p:nvGraphicFramePr>
          <p:xfrm>
            <a:off x="5274665" y="539433"/>
            <a:ext cx="3639269" cy="292344"/>
          </p:xfrm>
          <a:graphic>
            <a:graphicData uri="http://schemas.openxmlformats.org/presentationml/2006/ole">
              <p:oleObj spid="_x0000_s59419" name="Równanie" r:id="rId4" imgW="2844800" imgH="228600" progId="Equation.3">
                <p:embed/>
              </p:oleObj>
            </a:graphicData>
          </a:graphic>
        </p:graphicFrame>
      </p:grpSp>
      <p:grpSp>
        <p:nvGrpSpPr>
          <p:cNvPr id="11" name="Grupa 10"/>
          <p:cNvGrpSpPr/>
          <p:nvPr/>
        </p:nvGrpSpPr>
        <p:grpSpPr>
          <a:xfrm>
            <a:off x="824189" y="2340784"/>
            <a:ext cx="8091219" cy="2037926"/>
            <a:chOff x="824189" y="2340784"/>
            <a:chExt cx="8091219" cy="2037926"/>
          </a:xfrm>
        </p:grpSpPr>
        <p:graphicFrame>
          <p:nvGraphicFramePr>
            <p:cNvPr id="59395" name="Object 3"/>
            <p:cNvGraphicFramePr>
              <a:graphicFrameLocks noChangeAspect="1"/>
            </p:cNvGraphicFramePr>
            <p:nvPr/>
          </p:nvGraphicFramePr>
          <p:xfrm>
            <a:off x="824189" y="2978535"/>
            <a:ext cx="5875337" cy="1400175"/>
          </p:xfrm>
          <a:graphic>
            <a:graphicData uri="http://schemas.openxmlformats.org/presentationml/2006/ole">
              <p:oleObj spid="_x0000_s59420" name="Równanie" r:id="rId5" imgW="3302000" imgH="787400" progId="Equation.3">
                <p:embed/>
              </p:oleObj>
            </a:graphicData>
          </a:graphic>
        </p:graphicFrame>
        <p:sp>
          <p:nvSpPr>
            <p:cNvPr id="8" name="Prostokąt zaokrąglony 7"/>
            <p:cNvSpPr/>
            <p:nvPr/>
          </p:nvSpPr>
          <p:spPr>
            <a:xfrm>
              <a:off x="5271952" y="2340784"/>
              <a:ext cx="3643456" cy="450574"/>
            </a:xfrm>
            <a:prstGeom prst="roundRect">
              <a:avLst/>
            </a:prstGeom>
            <a:solidFill>
              <a:schemeClr val="bg1">
                <a:lumMod val="85000"/>
                <a:alpha val="50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aphicFrame>
          <p:nvGraphicFramePr>
            <p:cNvPr id="59398" name="Object 6"/>
            <p:cNvGraphicFramePr>
              <a:graphicFrameLocks noChangeAspect="1"/>
            </p:cNvGraphicFramePr>
            <p:nvPr/>
          </p:nvGraphicFramePr>
          <p:xfrm>
            <a:off x="5424853" y="2549019"/>
            <a:ext cx="3375635" cy="259961"/>
          </p:xfrm>
          <a:graphic>
            <a:graphicData uri="http://schemas.openxmlformats.org/presentationml/2006/ole">
              <p:oleObj spid="_x0000_s59421" name="Równanie" r:id="rId6" imgW="3124200" imgH="241300" progId="Equation.3">
                <p:embed/>
              </p:oleObj>
            </a:graphicData>
          </a:graphic>
        </p:graphicFrame>
      </p:grpSp>
      <p:grpSp>
        <p:nvGrpSpPr>
          <p:cNvPr id="13" name="Grupa 12"/>
          <p:cNvGrpSpPr/>
          <p:nvPr/>
        </p:nvGrpSpPr>
        <p:grpSpPr>
          <a:xfrm>
            <a:off x="775737" y="4401118"/>
            <a:ext cx="8137246" cy="1907375"/>
            <a:chOff x="775737" y="4401118"/>
            <a:chExt cx="8137246" cy="1907375"/>
          </a:xfrm>
        </p:grpSpPr>
        <p:graphicFrame>
          <p:nvGraphicFramePr>
            <p:cNvPr id="59396" name="Object 4"/>
            <p:cNvGraphicFramePr>
              <a:graphicFrameLocks noChangeAspect="1"/>
            </p:cNvGraphicFramePr>
            <p:nvPr/>
          </p:nvGraphicFramePr>
          <p:xfrm>
            <a:off x="775737" y="4908318"/>
            <a:ext cx="5875337" cy="1400175"/>
          </p:xfrm>
          <a:graphic>
            <a:graphicData uri="http://schemas.openxmlformats.org/presentationml/2006/ole">
              <p:oleObj spid="_x0000_s59422" name="Równanie" r:id="rId7" imgW="3302000" imgH="787400" progId="Equation.3">
                <p:embed/>
              </p:oleObj>
            </a:graphicData>
          </a:graphic>
        </p:graphicFrame>
        <p:sp>
          <p:nvSpPr>
            <p:cNvPr id="9" name="Prostokąt zaokrąglony 8"/>
            <p:cNvSpPr/>
            <p:nvPr/>
          </p:nvSpPr>
          <p:spPr>
            <a:xfrm>
              <a:off x="5269527" y="4401118"/>
              <a:ext cx="3643456" cy="450574"/>
            </a:xfrm>
            <a:prstGeom prst="roundRect">
              <a:avLst/>
            </a:prstGeom>
            <a:solidFill>
              <a:schemeClr val="bg1">
                <a:lumMod val="85000"/>
                <a:alpha val="50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aphicFrame>
          <p:nvGraphicFramePr>
            <p:cNvPr id="59399" name="Object 7"/>
            <p:cNvGraphicFramePr>
              <a:graphicFrameLocks noChangeAspect="1"/>
            </p:cNvGraphicFramePr>
            <p:nvPr/>
          </p:nvGraphicFramePr>
          <p:xfrm>
            <a:off x="5363308" y="4528038"/>
            <a:ext cx="3462124" cy="240446"/>
          </p:xfrm>
          <a:graphic>
            <a:graphicData uri="http://schemas.openxmlformats.org/presentationml/2006/ole">
              <p:oleObj spid="_x0000_s59423" name="Równanie" r:id="rId8" imgW="3289300" imgH="228600" progId="Equation.3">
                <p:embed/>
              </p:oleObj>
            </a:graphicData>
          </a:graphic>
        </p:graphicFrame>
      </p:grp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3"/>
          <p:cNvSpPr txBox="1">
            <a:spLocks noChangeArrowheads="1"/>
          </p:cNvSpPr>
          <p:nvPr/>
        </p:nvSpPr>
        <p:spPr bwMode="auto">
          <a:xfrm>
            <a:off x="190487" y="506616"/>
            <a:ext cx="86228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8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Dla jednej wybranej wartości                                 otrzymamy </a:t>
            </a:r>
            <a:endParaRPr lang="pl-PL" sz="18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0419" name="Object 3"/>
          <p:cNvGraphicFramePr>
            <a:graphicFrameLocks noChangeAspect="1"/>
          </p:cNvGraphicFramePr>
          <p:nvPr/>
        </p:nvGraphicFramePr>
        <p:xfrm>
          <a:off x="3170028" y="484432"/>
          <a:ext cx="2101850" cy="384175"/>
        </p:xfrm>
        <a:graphic>
          <a:graphicData uri="http://schemas.openxmlformats.org/presentationml/2006/ole">
            <p:oleObj spid="_x0000_s60454" name="Równanie" r:id="rId3" imgW="1180588" imgH="215806" progId="Equation.3">
              <p:embed/>
            </p:oleObj>
          </a:graphicData>
        </a:graphic>
      </p:graphicFrame>
      <p:grpSp>
        <p:nvGrpSpPr>
          <p:cNvPr id="37" name="Grupa 36"/>
          <p:cNvGrpSpPr/>
          <p:nvPr/>
        </p:nvGrpSpPr>
        <p:grpSpPr>
          <a:xfrm>
            <a:off x="405341" y="1024862"/>
            <a:ext cx="8570384" cy="5120970"/>
            <a:chOff x="405341" y="1024862"/>
            <a:chExt cx="8570384" cy="5120970"/>
          </a:xfrm>
        </p:grpSpPr>
        <p:sp>
          <p:nvSpPr>
            <p:cNvPr id="19" name="Prostokąt zaokrąglony 18"/>
            <p:cNvSpPr/>
            <p:nvPr/>
          </p:nvSpPr>
          <p:spPr>
            <a:xfrm>
              <a:off x="5304697" y="1024862"/>
              <a:ext cx="3643456" cy="450574"/>
            </a:xfrm>
            <a:prstGeom prst="roundRect">
              <a:avLst/>
            </a:prstGeom>
            <a:solidFill>
              <a:schemeClr val="bg1">
                <a:lumMod val="85000"/>
                <a:alpha val="50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12" name="Grupa 11"/>
            <p:cNvGrpSpPr/>
            <p:nvPr/>
          </p:nvGrpSpPr>
          <p:grpSpPr>
            <a:xfrm>
              <a:off x="405341" y="1397967"/>
              <a:ext cx="4105114" cy="2259608"/>
              <a:chOff x="172279" y="850562"/>
              <a:chExt cx="5632173" cy="3258233"/>
            </a:xfrm>
          </p:grpSpPr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72279" y="850562"/>
                <a:ext cx="5632173" cy="3258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4" name="Prostokąt 13"/>
              <p:cNvSpPr/>
              <p:nvPr/>
            </p:nvSpPr>
            <p:spPr>
              <a:xfrm>
                <a:off x="1086679" y="1007165"/>
                <a:ext cx="251791" cy="2650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graphicFrame>
            <p:nvGraphicFramePr>
              <p:cNvPr id="15" name="Object 4"/>
              <p:cNvGraphicFramePr>
                <a:graphicFrameLocks noChangeAspect="1"/>
              </p:cNvGraphicFramePr>
              <p:nvPr/>
            </p:nvGraphicFramePr>
            <p:xfrm>
              <a:off x="1049764" y="896251"/>
              <a:ext cx="373062" cy="447675"/>
            </p:xfrm>
            <a:graphic>
              <a:graphicData uri="http://schemas.openxmlformats.org/presentationml/2006/ole">
                <p:oleObj spid="_x0000_s60455" name="Równanie" r:id="rId5" imgW="190500" imgH="228600" progId="Equation.3">
                  <p:embed/>
                </p:oleObj>
              </a:graphicData>
            </a:graphic>
          </p:graphicFrame>
          <p:sp>
            <p:nvSpPr>
              <p:cNvPr id="16" name="Prostokąt 15"/>
              <p:cNvSpPr/>
              <p:nvPr/>
            </p:nvSpPr>
            <p:spPr>
              <a:xfrm>
                <a:off x="4989445" y="1000539"/>
                <a:ext cx="251791" cy="2650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graphicFrame>
            <p:nvGraphicFramePr>
              <p:cNvPr id="17" name="Object 4"/>
              <p:cNvGraphicFramePr>
                <a:graphicFrameLocks noChangeAspect="1"/>
              </p:cNvGraphicFramePr>
              <p:nvPr/>
            </p:nvGraphicFramePr>
            <p:xfrm>
              <a:off x="4991100" y="887413"/>
              <a:ext cx="398463" cy="447675"/>
            </p:xfrm>
            <a:graphic>
              <a:graphicData uri="http://schemas.openxmlformats.org/presentationml/2006/ole">
                <p:oleObj spid="_x0000_s60456" name="Równanie" r:id="rId6" imgW="203112" imgH="228501" progId="Equation.3">
                  <p:embed/>
                </p:oleObj>
              </a:graphicData>
            </a:graphic>
          </p:graphicFrame>
        </p:grpSp>
        <p:graphicFrame>
          <p:nvGraphicFramePr>
            <p:cNvPr id="18" name="Object 4"/>
            <p:cNvGraphicFramePr>
              <a:graphicFrameLocks noChangeAspect="1"/>
            </p:cNvGraphicFramePr>
            <p:nvPr/>
          </p:nvGraphicFramePr>
          <p:xfrm>
            <a:off x="5404583" y="1103425"/>
            <a:ext cx="3510817" cy="275813"/>
          </p:xfrm>
          <a:graphic>
            <a:graphicData uri="http://schemas.openxmlformats.org/presentationml/2006/ole">
              <p:oleObj spid="_x0000_s60457" name="Równanie" r:id="rId7" imgW="2908300" imgH="228600" progId="Equation.3">
                <p:embed/>
              </p:oleObj>
            </a:graphicData>
          </a:graphic>
        </p:graphicFrame>
        <p:sp>
          <p:nvSpPr>
            <p:cNvPr id="20" name="Elipsa 19"/>
            <p:cNvSpPr/>
            <p:nvPr/>
          </p:nvSpPr>
          <p:spPr>
            <a:xfrm>
              <a:off x="975946" y="1468299"/>
              <a:ext cx="448408" cy="307731"/>
            </a:xfrm>
            <a:prstGeom prst="ellipse">
              <a:avLst/>
            </a:prstGeom>
            <a:solidFill>
              <a:srgbClr val="FF6699">
                <a:alpha val="25000"/>
              </a:srgbClr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21" name="Grupa 20"/>
            <p:cNvGrpSpPr/>
            <p:nvPr/>
          </p:nvGrpSpPr>
          <p:grpSpPr>
            <a:xfrm>
              <a:off x="4598376" y="3798286"/>
              <a:ext cx="4167554" cy="2347546"/>
              <a:chOff x="36388" y="671210"/>
              <a:chExt cx="5632173" cy="3258233"/>
            </a:xfrm>
          </p:grpSpPr>
          <p:pic>
            <p:nvPicPr>
              <p:cNvPr id="22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6388" y="671210"/>
                <a:ext cx="5632173" cy="3258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3" name="Prostokąt 22"/>
              <p:cNvSpPr/>
              <p:nvPr/>
            </p:nvSpPr>
            <p:spPr>
              <a:xfrm>
                <a:off x="980983" y="842761"/>
                <a:ext cx="251791" cy="2650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graphicFrame>
            <p:nvGraphicFramePr>
              <p:cNvPr id="24" name="Object 4"/>
              <p:cNvGraphicFramePr>
                <a:graphicFrameLocks noChangeAspect="1"/>
              </p:cNvGraphicFramePr>
              <p:nvPr/>
            </p:nvGraphicFramePr>
            <p:xfrm>
              <a:off x="793089" y="672066"/>
              <a:ext cx="373062" cy="447676"/>
            </p:xfrm>
            <a:graphic>
              <a:graphicData uri="http://schemas.openxmlformats.org/presentationml/2006/ole">
                <p:oleObj spid="_x0000_s60458" name="Równanie" r:id="rId8" imgW="190500" imgH="228600" progId="Equation.3">
                  <p:embed/>
                </p:oleObj>
              </a:graphicData>
            </a:graphic>
          </p:graphicFrame>
          <p:sp>
            <p:nvSpPr>
              <p:cNvPr id="25" name="Prostokąt 24"/>
              <p:cNvSpPr/>
              <p:nvPr/>
            </p:nvSpPr>
            <p:spPr>
              <a:xfrm>
                <a:off x="4853550" y="836135"/>
                <a:ext cx="251791" cy="2650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graphicFrame>
            <p:nvGraphicFramePr>
              <p:cNvPr id="26" name="Object 4"/>
              <p:cNvGraphicFramePr>
                <a:graphicFrameLocks noChangeAspect="1"/>
              </p:cNvGraphicFramePr>
              <p:nvPr/>
            </p:nvGraphicFramePr>
            <p:xfrm>
              <a:off x="4855205" y="708068"/>
              <a:ext cx="398463" cy="447676"/>
            </p:xfrm>
            <a:graphic>
              <a:graphicData uri="http://schemas.openxmlformats.org/presentationml/2006/ole">
                <p:oleObj spid="_x0000_s60459" name="Równanie" r:id="rId9" imgW="203112" imgH="228501" progId="Equation.3">
                  <p:embed/>
                </p:oleObj>
              </a:graphicData>
            </a:graphic>
          </p:graphicFrame>
        </p:grpSp>
        <p:sp>
          <p:nvSpPr>
            <p:cNvPr id="27" name="Elipsa 26"/>
            <p:cNvSpPr/>
            <p:nvPr/>
          </p:nvSpPr>
          <p:spPr>
            <a:xfrm>
              <a:off x="5102469" y="3836379"/>
              <a:ext cx="448408" cy="307731"/>
            </a:xfrm>
            <a:prstGeom prst="ellipse">
              <a:avLst/>
            </a:prstGeom>
            <a:solidFill>
              <a:srgbClr val="FF6699">
                <a:alpha val="25000"/>
              </a:srgbClr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28" name="Łącznik prosty 27"/>
            <p:cNvCxnSpPr/>
            <p:nvPr/>
          </p:nvCxnSpPr>
          <p:spPr>
            <a:xfrm flipV="1">
              <a:off x="3320675" y="1274877"/>
              <a:ext cx="397" cy="234754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Łącznik prosty 30"/>
            <p:cNvCxnSpPr/>
            <p:nvPr/>
          </p:nvCxnSpPr>
          <p:spPr>
            <a:xfrm>
              <a:off x="597877" y="3121531"/>
              <a:ext cx="3868615" cy="39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Łącznik prosty 33"/>
            <p:cNvCxnSpPr/>
            <p:nvPr/>
          </p:nvCxnSpPr>
          <p:spPr>
            <a:xfrm flipV="1">
              <a:off x="6418500" y="3651750"/>
              <a:ext cx="397" cy="234754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Łącznik prosty 34"/>
            <p:cNvCxnSpPr/>
            <p:nvPr/>
          </p:nvCxnSpPr>
          <p:spPr>
            <a:xfrm>
              <a:off x="4829908" y="4636772"/>
              <a:ext cx="3868615" cy="39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6" name="Object 7"/>
            <p:cNvGraphicFramePr>
              <a:graphicFrameLocks noChangeAspect="1"/>
            </p:cNvGraphicFramePr>
            <p:nvPr/>
          </p:nvGraphicFramePr>
          <p:xfrm>
            <a:off x="4567238" y="1812925"/>
            <a:ext cx="4408487" cy="1296988"/>
          </p:xfrm>
          <a:graphic>
            <a:graphicData uri="http://schemas.openxmlformats.org/presentationml/2006/ole">
              <p:oleObj spid="_x0000_s60460" name="Równanie" r:id="rId10" imgW="3365500" imgH="990600" progId="Equation.3">
                <p:embed/>
              </p:oleObj>
            </a:graphicData>
          </a:graphic>
        </p:graphicFrame>
      </p:grp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31020</TotalTime>
  <Words>513</Words>
  <Application>Microsoft Office PowerPoint</Application>
  <PresentationFormat>Pokaz na ekranie (4:3)</PresentationFormat>
  <Paragraphs>71</Paragraphs>
  <Slides>32</Slides>
  <Notes>2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4" baseType="lpstr">
      <vt:lpstr>Projekt domyślny</vt:lpstr>
      <vt:lpstr>Równanie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</vt:vector>
  </TitlesOfParts>
  <Company>ELY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KD</dc:creator>
  <cp:lastModifiedBy>KDuzinkiewicz</cp:lastModifiedBy>
  <cp:revision>329</cp:revision>
  <dcterms:created xsi:type="dcterms:W3CDTF">2005-09-30T13:03:29Z</dcterms:created>
  <dcterms:modified xsi:type="dcterms:W3CDTF">2019-05-29T04:53:22Z</dcterms:modified>
</cp:coreProperties>
</file>