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125"/>
  </p:notesMasterIdLst>
  <p:handoutMasterIdLst>
    <p:handoutMasterId r:id="rId126"/>
  </p:handoutMasterIdLst>
  <p:sldIdLst>
    <p:sldId id="256" r:id="rId5"/>
    <p:sldId id="258" r:id="rId6"/>
    <p:sldId id="259" r:id="rId7"/>
    <p:sldId id="314" r:id="rId8"/>
    <p:sldId id="305" r:id="rId9"/>
    <p:sldId id="315" r:id="rId10"/>
    <p:sldId id="282" r:id="rId11"/>
    <p:sldId id="316" r:id="rId12"/>
    <p:sldId id="297" r:id="rId13"/>
    <p:sldId id="317" r:id="rId14"/>
    <p:sldId id="318" r:id="rId15"/>
    <p:sldId id="298" r:id="rId16"/>
    <p:sldId id="299" r:id="rId17"/>
    <p:sldId id="300" r:id="rId18"/>
    <p:sldId id="301" r:id="rId19"/>
    <p:sldId id="302" r:id="rId20"/>
    <p:sldId id="303" r:id="rId21"/>
    <p:sldId id="319" r:id="rId22"/>
    <p:sldId id="320" r:id="rId23"/>
    <p:sldId id="308" r:id="rId24"/>
    <p:sldId id="307" r:id="rId25"/>
    <p:sldId id="309" r:id="rId26"/>
    <p:sldId id="280" r:id="rId27"/>
    <p:sldId id="281" r:id="rId28"/>
    <p:sldId id="321" r:id="rId29"/>
    <p:sldId id="257" r:id="rId30"/>
    <p:sldId id="350" r:id="rId31"/>
    <p:sldId id="340" r:id="rId32"/>
    <p:sldId id="341" r:id="rId33"/>
    <p:sldId id="342" r:id="rId34"/>
    <p:sldId id="343" r:id="rId35"/>
    <p:sldId id="344" r:id="rId36"/>
    <p:sldId id="345" r:id="rId37"/>
    <p:sldId id="346" r:id="rId38"/>
    <p:sldId id="347" r:id="rId39"/>
    <p:sldId id="348" r:id="rId40"/>
    <p:sldId id="349" r:id="rId41"/>
    <p:sldId id="351" r:id="rId42"/>
    <p:sldId id="353" r:id="rId43"/>
    <p:sldId id="354" r:id="rId44"/>
    <p:sldId id="355" r:id="rId45"/>
    <p:sldId id="356" r:id="rId46"/>
    <p:sldId id="357" r:id="rId47"/>
    <p:sldId id="358" r:id="rId48"/>
    <p:sldId id="359" r:id="rId49"/>
    <p:sldId id="360" r:id="rId50"/>
    <p:sldId id="273" r:id="rId51"/>
    <p:sldId id="274" r:id="rId52"/>
    <p:sldId id="361" r:id="rId53"/>
    <p:sldId id="312" r:id="rId54"/>
    <p:sldId id="313" r:id="rId55"/>
    <p:sldId id="325" r:id="rId56"/>
    <p:sldId id="326" r:id="rId57"/>
    <p:sldId id="327" r:id="rId58"/>
    <p:sldId id="328" r:id="rId59"/>
    <p:sldId id="362" r:id="rId60"/>
    <p:sldId id="336" r:id="rId61"/>
    <p:sldId id="329" r:id="rId62"/>
    <p:sldId id="338" r:id="rId63"/>
    <p:sldId id="337" r:id="rId64"/>
    <p:sldId id="339"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52" r:id="rId87"/>
    <p:sldId id="384" r:id="rId88"/>
    <p:sldId id="385" r:id="rId89"/>
    <p:sldId id="386" r:id="rId90"/>
    <p:sldId id="387" r:id="rId91"/>
    <p:sldId id="388" r:id="rId92"/>
    <p:sldId id="389" r:id="rId93"/>
    <p:sldId id="390" r:id="rId94"/>
    <p:sldId id="391" r:id="rId95"/>
    <p:sldId id="392" r:id="rId96"/>
    <p:sldId id="393" r:id="rId97"/>
    <p:sldId id="394" r:id="rId98"/>
    <p:sldId id="395" r:id="rId99"/>
    <p:sldId id="396" r:id="rId100"/>
    <p:sldId id="397" r:id="rId101"/>
    <p:sldId id="398" r:id="rId102"/>
    <p:sldId id="324" r:id="rId103"/>
    <p:sldId id="399" r:id="rId104"/>
    <p:sldId id="400" r:id="rId105"/>
    <p:sldId id="401" r:id="rId106"/>
    <p:sldId id="290" r:id="rId107"/>
    <p:sldId id="330" r:id="rId108"/>
    <p:sldId id="331" r:id="rId109"/>
    <p:sldId id="261" r:id="rId110"/>
    <p:sldId id="323" r:id="rId111"/>
    <p:sldId id="332" r:id="rId112"/>
    <p:sldId id="402" r:id="rId113"/>
    <p:sldId id="403" r:id="rId114"/>
    <p:sldId id="266" r:id="rId115"/>
    <p:sldId id="404" r:id="rId116"/>
    <p:sldId id="405" r:id="rId117"/>
    <p:sldId id="406" r:id="rId118"/>
    <p:sldId id="260" r:id="rId119"/>
    <p:sldId id="407" r:id="rId120"/>
    <p:sldId id="408" r:id="rId121"/>
    <p:sldId id="409" r:id="rId122"/>
    <p:sldId id="410" r:id="rId123"/>
    <p:sldId id="411" r:id="rId124"/>
  </p:sldIdLst>
  <p:sldSz cx="9144000" cy="6858000" type="screen4x3"/>
  <p:notesSz cx="6881813" cy="10002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620"/>
    <p:restoredTop sz="89258" autoAdjust="0"/>
  </p:normalViewPr>
  <p:slideViewPr>
    <p:cSldViewPr>
      <p:cViewPr varScale="1">
        <p:scale>
          <a:sx n="71" d="100"/>
          <a:sy n="71" d="100"/>
        </p:scale>
        <p:origin x="114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29" d="100"/>
          <a:sy n="29" d="100"/>
        </p:scale>
        <p:origin x="2204" y="44"/>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ymbol zastępczy numeru slajdu 4"/>
          <p:cNvSpPr>
            <a:spLocks noGrp="1"/>
          </p:cNvSpPr>
          <p:nvPr>
            <p:ph type="sldNum" sz="quarter" idx="3"/>
          </p:nvPr>
        </p:nvSpPr>
        <p:spPr>
          <a:xfrm>
            <a:off x="3898102" y="9500960"/>
            <a:ext cx="2982119" cy="500142"/>
          </a:xfrm>
          <a:prstGeom prst="rect">
            <a:avLst/>
          </a:prstGeom>
        </p:spPr>
        <p:txBody>
          <a:bodyPr vert="horz" lIns="91979" tIns="45990" rIns="91979" bIns="45990" rtlCol="0" anchor="b"/>
          <a:lstStyle>
            <a:lvl1pPr algn="r">
              <a:defRPr sz="1200"/>
            </a:lvl1pPr>
          </a:lstStyle>
          <a:p>
            <a:fld id="{BD03DE43-DE49-495E-81F8-0CAFD266713D}" type="slidenum">
              <a:rPr lang="pl-PL" smtClean="0"/>
              <a:t>‹#›</a:t>
            </a:fld>
            <a:endParaRPr lang="pl-PL"/>
          </a:p>
        </p:txBody>
      </p:sp>
      <p:sp>
        <p:nvSpPr>
          <p:cNvPr id="7" name="Rectangle 7"/>
          <p:cNvSpPr>
            <a:spLocks noChangeArrowheads="1"/>
          </p:cNvSpPr>
          <p:nvPr/>
        </p:nvSpPr>
        <p:spPr bwMode="auto">
          <a:xfrm>
            <a:off x="0" y="9502696"/>
            <a:ext cx="5811309" cy="500142"/>
          </a:xfrm>
          <a:prstGeom prst="rect">
            <a:avLst/>
          </a:prstGeom>
          <a:noFill/>
          <a:ln w="9525">
            <a:noFill/>
            <a:miter lim="800000"/>
            <a:headEnd/>
            <a:tailEnd/>
          </a:ln>
          <a:effectLst/>
        </p:spPr>
        <p:txBody>
          <a:bodyPr lIns="91979" tIns="45990" rIns="91979" bIns="45990" anchor="b"/>
          <a:lstStyle/>
          <a:p>
            <a:pPr eaLnBrk="0" hangingPunct="0">
              <a:defRPr/>
            </a:pPr>
            <a:r>
              <a:rPr lang="pl-PL" sz="800" b="1" dirty="0"/>
              <a:t>Jgra@pg.edu.pl</a:t>
            </a:r>
            <a:endParaRPr lang="pl-PL" sz="800" dirty="0"/>
          </a:p>
        </p:txBody>
      </p:sp>
      <p:sp>
        <p:nvSpPr>
          <p:cNvPr id="9" name="Rectangle 2">
            <a:extLst>
              <a:ext uri="{FF2B5EF4-FFF2-40B4-BE49-F238E27FC236}">
                <a16:creationId xmlns:a16="http://schemas.microsoft.com/office/drawing/2014/main" id="{CD87FEA0-4727-4549-84AE-8BDA547946B9}"/>
              </a:ext>
            </a:extLst>
          </p:cNvPr>
          <p:cNvSpPr txBox="1">
            <a:spLocks noChangeArrowheads="1"/>
          </p:cNvSpPr>
          <p:nvPr/>
        </p:nvSpPr>
        <p:spPr bwMode="auto">
          <a:xfrm>
            <a:off x="0" y="0"/>
            <a:ext cx="6905709" cy="503981"/>
          </a:xfrm>
          <a:prstGeom prst="rect">
            <a:avLst/>
          </a:prstGeom>
          <a:noFill/>
          <a:ln w="9525">
            <a:noFill/>
            <a:miter lim="800000"/>
            <a:headEnd/>
            <a:tailEnd/>
          </a:ln>
          <a:effectLst/>
        </p:spPr>
        <p:txBody>
          <a:bodyPr vert="horz" wrap="square" lIns="92522" tIns="46261" rIns="92522" bIns="46261" numCol="1" anchor="t" anchorCtr="0" compatLnSpc="1">
            <a:prstTxWarp prst="textNoShape">
              <a:avLst/>
            </a:prstTxWarp>
          </a:bodyPr>
          <a:lstStyle>
            <a:defPPr>
              <a:defRPr lang="pl-PL"/>
            </a:defPPr>
            <a:lvl1pPr algn="ctr"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endParaRPr lang="pl-PL" dirty="0">
              <a:solidFill>
                <a:srgbClr val="000000"/>
              </a:solidFill>
            </a:endParaRPr>
          </a:p>
          <a:p>
            <a:pPr eaLnBrk="0" hangingPunct="0"/>
            <a:r>
              <a:rPr lang="pl-PL" dirty="0">
                <a:solidFill>
                  <a:srgbClr val="000000"/>
                </a:solidFill>
              </a:rPr>
              <a:t>ERGONOMIA I OCHRONA PRACY</a:t>
            </a:r>
          </a:p>
          <a:p>
            <a:pPr eaLnBrk="0" hangingPunct="0"/>
            <a:endParaRPr lang="pl-PL" dirty="0">
              <a:solidFill>
                <a:srgbClr val="000000"/>
              </a:solidFill>
            </a:endParaRPr>
          </a:p>
          <a:p>
            <a:pPr eaLnBrk="0" hangingPunct="0"/>
            <a:endParaRPr lang="pl-PL" dirty="0">
              <a:solidFill>
                <a:srgbClr val="000000"/>
              </a:solidFill>
            </a:endParaRPr>
          </a:p>
        </p:txBody>
      </p:sp>
    </p:spTree>
    <p:extLst>
      <p:ext uri="{BB962C8B-B14F-4D97-AF65-F5344CB8AC3E}">
        <p14:creationId xmlns:p14="http://schemas.microsoft.com/office/powerpoint/2010/main" val="3222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97313" y="0"/>
            <a:ext cx="2982912" cy="501650"/>
          </a:xfrm>
          <a:prstGeom prst="rect">
            <a:avLst/>
          </a:prstGeom>
        </p:spPr>
        <p:txBody>
          <a:bodyPr vert="horz" lIns="91440" tIns="45720" rIns="91440" bIns="45720" rtlCol="0"/>
          <a:lstStyle>
            <a:lvl1pPr algn="r">
              <a:defRPr sz="1200"/>
            </a:lvl1pPr>
          </a:lstStyle>
          <a:p>
            <a:fld id="{7246E271-55BC-4C4A-8ED9-84299613A781}" type="datetimeFigureOut">
              <a:rPr lang="pl-PL" smtClean="0"/>
              <a:t>30.05.2020</a:t>
            </a:fld>
            <a:endParaRPr lang="pl-PL"/>
          </a:p>
        </p:txBody>
      </p:sp>
      <p:sp>
        <p:nvSpPr>
          <p:cNvPr id="4" name="Symbol zastępczy obrazu slajdu 3"/>
          <p:cNvSpPr>
            <a:spLocks noGrp="1" noRot="1" noChangeAspect="1"/>
          </p:cNvSpPr>
          <p:nvPr>
            <p:ph type="sldImg" idx="2"/>
          </p:nvPr>
        </p:nvSpPr>
        <p:spPr>
          <a:xfrm>
            <a:off x="1192213" y="1250950"/>
            <a:ext cx="4498975" cy="33750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8975" y="4813300"/>
            <a:ext cx="5505450" cy="3938588"/>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501188"/>
            <a:ext cx="2982913" cy="50165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97313" y="9501188"/>
            <a:ext cx="2982912" cy="501650"/>
          </a:xfrm>
          <a:prstGeom prst="rect">
            <a:avLst/>
          </a:prstGeom>
        </p:spPr>
        <p:txBody>
          <a:bodyPr vert="horz" lIns="91440" tIns="45720" rIns="91440" bIns="45720" rtlCol="0" anchor="b"/>
          <a:lstStyle>
            <a:lvl1pPr algn="r">
              <a:defRPr sz="1200"/>
            </a:lvl1pPr>
          </a:lstStyle>
          <a:p>
            <a:fld id="{0AD17135-8F99-4115-A50D-4A1AE4F76AFB}" type="slidenum">
              <a:rPr lang="pl-PL" smtClean="0"/>
              <a:t>‹#›</a:t>
            </a:fld>
            <a:endParaRPr lang="pl-PL"/>
          </a:p>
        </p:txBody>
      </p:sp>
    </p:spTree>
    <p:extLst>
      <p:ext uri="{BB962C8B-B14F-4D97-AF65-F5344CB8AC3E}">
        <p14:creationId xmlns:p14="http://schemas.microsoft.com/office/powerpoint/2010/main" val="294508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188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513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336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035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110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buFont typeface="Arial" pitchFamily="34" charset="0"/>
              <a:buNone/>
            </a:pPr>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559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3874CA-53B0-497A-9426-30CDBAF8BC8C}"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a:lnSpc>
                <a:spcPct val="80000"/>
              </a:lnSpc>
            </a:pPr>
            <a:r>
              <a:rPr lang="pl-PL" altLang="pl-PL" b="1">
                <a:latin typeface="Arial" panose="020B0604020202020204" pitchFamily="34" charset="0"/>
              </a:rPr>
              <a:t>PN-EN ISO 19011:12</a:t>
            </a:r>
          </a:p>
          <a:p>
            <a:pPr>
              <a:lnSpc>
                <a:spcPct val="80000"/>
              </a:lnSpc>
            </a:pPr>
            <a:r>
              <a:rPr lang="pl-PL" altLang="pl-PL" b="1">
                <a:latin typeface="Arial" panose="020B0604020202020204" pitchFamily="34" charset="0"/>
              </a:rPr>
              <a:t>AUDYT</a:t>
            </a:r>
          </a:p>
          <a:p>
            <a:pPr>
              <a:lnSpc>
                <a:spcPct val="80000"/>
              </a:lnSpc>
            </a:pPr>
            <a:r>
              <a:rPr lang="pl-PL" altLang="pl-PL">
                <a:latin typeface="Arial" panose="020B0604020202020204" pitchFamily="34" charset="0"/>
              </a:rPr>
              <a:t>Systematyczny, niezależny i udokumentowany proces uzyskiwania dowodów z auditu oraz jego obiektywnej oceny w celu określenia stopnia spełnienia kryteriów auditu</a:t>
            </a:r>
          </a:p>
          <a:p>
            <a:pPr>
              <a:lnSpc>
                <a:spcPct val="80000"/>
              </a:lnSpc>
            </a:pPr>
            <a:r>
              <a:rPr lang="pl-PL" altLang="pl-PL">
                <a:latin typeface="Arial" panose="020B0604020202020204" pitchFamily="34" charset="0"/>
              </a:rPr>
              <a:t>Audire (łac.) – słyszeć, słuchać, przesłuchiwać, badać.</a:t>
            </a:r>
          </a:p>
          <a:p>
            <a:pPr>
              <a:lnSpc>
                <a:spcPct val="80000"/>
              </a:lnSpc>
            </a:pPr>
            <a:r>
              <a:rPr lang="pl-PL" altLang="pl-PL">
                <a:latin typeface="Arial" panose="020B0604020202020204" pitchFamily="34" charset="0"/>
              </a:rPr>
              <a:t>Audit (ang.) – rewizja ksiąg, sprawdzenie rachunków i dokonanie ostatecznych korekt.</a:t>
            </a:r>
          </a:p>
          <a:p>
            <a:pPr>
              <a:lnSpc>
                <a:spcPct val="80000"/>
              </a:lnSpc>
            </a:pPr>
            <a:endParaRPr lang="pl-PL" altLang="pl-PL">
              <a:latin typeface="Arial" panose="020B0604020202020204" pitchFamily="34" charset="0"/>
            </a:endParaRPr>
          </a:p>
        </p:txBody>
      </p:sp>
    </p:spTree>
    <p:extLst>
      <p:ext uri="{BB962C8B-B14F-4D97-AF65-F5344CB8AC3E}">
        <p14:creationId xmlns:p14="http://schemas.microsoft.com/office/powerpoint/2010/main" val="242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1868D8-637F-4B0F-A4EB-E83B09F63957}"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a:lnSpc>
                <a:spcPct val="80000"/>
              </a:lnSpc>
            </a:pPr>
            <a:r>
              <a:rPr lang="pl-PL" altLang="pl-PL" b="1">
                <a:latin typeface="Arial" panose="020B0604020202020204" pitchFamily="34" charset="0"/>
              </a:rPr>
              <a:t>PN-EN ISO 19011:12</a:t>
            </a:r>
          </a:p>
          <a:p>
            <a:pPr>
              <a:lnSpc>
                <a:spcPct val="80000"/>
              </a:lnSpc>
            </a:pPr>
            <a:r>
              <a:rPr lang="pl-PL" altLang="pl-PL" b="1">
                <a:latin typeface="Arial" panose="020B0604020202020204" pitchFamily="34" charset="0"/>
              </a:rPr>
              <a:t>AUDYT WEWNĘTRZNY - </a:t>
            </a:r>
            <a:r>
              <a:rPr lang="pl-PL" altLang="pl-PL">
                <a:latin typeface="Arial" panose="020B0604020202020204" pitchFamily="34" charset="0"/>
              </a:rPr>
              <a:t>nazywane czasami auditami strony pierwszej, są przeprowadzane przez samą organizację lub w jej imieniu dla potrzeb przeglądu zarządzania oraz do innych celów wewnętrznych (np. dla celów zdobycia informacji dotyczących jego doskonalenia).</a:t>
            </a:r>
          </a:p>
          <a:p>
            <a:pPr>
              <a:lnSpc>
                <a:spcPct val="80000"/>
              </a:lnSpc>
            </a:pPr>
            <a:r>
              <a:rPr lang="pl-PL" altLang="pl-PL" b="1">
                <a:latin typeface="Arial" panose="020B0604020202020204" pitchFamily="34" charset="0"/>
              </a:rPr>
              <a:t>AUDYT ZEWNĘTRZNY</a:t>
            </a:r>
            <a:r>
              <a:rPr lang="pl-PL" altLang="pl-PL">
                <a:latin typeface="Arial" panose="020B0604020202020204" pitchFamily="34" charset="0"/>
              </a:rPr>
              <a:t> – obejmują audity strony drugiej i audity strony trzeciej- audity strony drugiej są przeprowadzane przez strony zainteresowane organizacją, takie jak klienci, lub osoby występujące w ich imieniu. Audity strony trzeciej są przeprowadzane przez niezależne organizacje auditujące, jak np. jednostki certyfikujące. </a:t>
            </a:r>
          </a:p>
          <a:p>
            <a:pPr>
              <a:lnSpc>
                <a:spcPct val="80000"/>
              </a:lnSpc>
            </a:pPr>
            <a:r>
              <a:rPr lang="pl-PL" altLang="pl-PL" b="1">
                <a:latin typeface="Arial" panose="020B0604020202020204" pitchFamily="34" charset="0"/>
              </a:rPr>
              <a:t>AUDIT WSPÓLNY </a:t>
            </a:r>
            <a:r>
              <a:rPr lang="pl-PL" altLang="pl-PL">
                <a:latin typeface="Arial" panose="020B0604020202020204" pitchFamily="34" charset="0"/>
              </a:rPr>
              <a:t>– jeżeli co najmniej dwie organizacje auditujące współpracują w celu przeprowadzenia auditu.</a:t>
            </a:r>
          </a:p>
          <a:p>
            <a:pPr>
              <a:lnSpc>
                <a:spcPct val="80000"/>
              </a:lnSpc>
            </a:pPr>
            <a:r>
              <a:rPr lang="pl-PL" altLang="pl-PL" b="1">
                <a:latin typeface="Arial" panose="020B0604020202020204" pitchFamily="34" charset="0"/>
              </a:rPr>
              <a:t>AUDIT  POŁĄCZONY </a:t>
            </a:r>
            <a:r>
              <a:rPr lang="pl-PL" altLang="pl-PL">
                <a:latin typeface="Arial" panose="020B0604020202020204" pitchFamily="34" charset="0"/>
              </a:rPr>
              <a:t>– jeżeli co najmniej dwa systemy zarządzania z różnych dziedzin (np. jakości, środowiska, bezpieczeństwa i higieny pracy) są auditowane razem, to taki audit nazywa się połączonym</a:t>
            </a:r>
          </a:p>
        </p:txBody>
      </p:sp>
    </p:spTree>
    <p:extLst>
      <p:ext uri="{BB962C8B-B14F-4D97-AF65-F5344CB8AC3E}">
        <p14:creationId xmlns:p14="http://schemas.microsoft.com/office/powerpoint/2010/main" val="99273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B75AD7-4914-41A6-B47A-8557C8832ABA}"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3.2. Kryteria auditu</a:t>
            </a:r>
          </a:p>
          <a:p>
            <a:pPr marL="175479" indent="-175479"/>
            <a:r>
              <a:rPr lang="pl-PL" altLang="pl-PL">
                <a:latin typeface="Arial" panose="020B0604020202020204" pitchFamily="34" charset="0"/>
              </a:rPr>
              <a:t>Uwaga 1</a:t>
            </a:r>
          </a:p>
          <a:p>
            <a:pPr marL="175479" indent="-175479"/>
            <a:r>
              <a:rPr lang="pl-PL" altLang="pl-PL">
                <a:latin typeface="Arial" panose="020B0604020202020204" pitchFamily="34" charset="0"/>
              </a:rPr>
              <a:t>Kryteria auditu są stosowane jako odniesienie, z którym porównuje się dowody z auditu.</a:t>
            </a:r>
          </a:p>
          <a:p>
            <a:pPr marL="175479" indent="-175479"/>
            <a:r>
              <a:rPr lang="pl-PL" altLang="pl-PL">
                <a:latin typeface="Arial" panose="020B0604020202020204" pitchFamily="34" charset="0"/>
              </a:rPr>
              <a:t>Uwaga 2</a:t>
            </a:r>
          </a:p>
          <a:p>
            <a:pPr marL="175479" indent="-175479"/>
            <a:r>
              <a:rPr lang="pl-PL" altLang="pl-PL">
                <a:latin typeface="Arial" panose="020B0604020202020204" pitchFamily="34" charset="0"/>
              </a:rPr>
              <a:t>Jeżeli kryteria auditu wynikają z przepisów prawnych często używa się terminu „zgopdny” lub „niezgodny”.</a:t>
            </a:r>
          </a:p>
          <a:p>
            <a:pPr marL="175479" indent="-175479"/>
            <a:r>
              <a:rPr lang="pl-PL" altLang="pl-PL" b="1">
                <a:latin typeface="Arial" panose="020B0604020202020204" pitchFamily="34" charset="0"/>
              </a:rPr>
              <a:t>3.3. Dowód z auditu</a:t>
            </a:r>
          </a:p>
          <a:p>
            <a:pPr marL="175479" indent="-175479"/>
            <a:r>
              <a:rPr lang="pl-PL" altLang="pl-PL">
                <a:latin typeface="Arial" panose="020B0604020202020204" pitchFamily="34" charset="0"/>
              </a:rPr>
              <a:t>Uwaga </a:t>
            </a:r>
          </a:p>
          <a:p>
            <a:pPr marL="175479" indent="-175479"/>
            <a:r>
              <a:rPr lang="pl-PL" altLang="pl-PL">
                <a:latin typeface="Arial" panose="020B0604020202020204" pitchFamily="34" charset="0"/>
              </a:rPr>
              <a:t>Dowód z auditu może być jakościowy lub jakościowy.</a:t>
            </a:r>
          </a:p>
        </p:txBody>
      </p:sp>
    </p:spTree>
    <p:extLst>
      <p:ext uri="{BB962C8B-B14F-4D97-AF65-F5344CB8AC3E}">
        <p14:creationId xmlns:p14="http://schemas.microsoft.com/office/powerpoint/2010/main" val="288157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6685ED9-DB65-429F-A897-5A7A51E51692}"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3.4 Ustalenia z auditu</a:t>
            </a:r>
          </a:p>
          <a:p>
            <a:pPr marL="175479" indent="-175479"/>
            <a:r>
              <a:rPr lang="pl-PL" altLang="pl-PL">
                <a:latin typeface="Arial" panose="020B0604020202020204" pitchFamily="34" charset="0"/>
              </a:rPr>
              <a:t>Uwaga 1</a:t>
            </a:r>
          </a:p>
          <a:p>
            <a:pPr marL="175479" indent="-175479"/>
            <a:r>
              <a:rPr lang="pl-PL" altLang="pl-PL">
                <a:latin typeface="Arial" panose="020B0604020202020204" pitchFamily="34" charset="0"/>
              </a:rPr>
              <a:t>Ustalenia z auditu mogą wskazywać na zgodność albo niezgodność z kryteriami auditu, lub na możliwości doskonalenia.</a:t>
            </a:r>
          </a:p>
          <a:p>
            <a:pPr marL="175479" indent="-175479"/>
            <a:endParaRPr lang="pl-PL" altLang="pl-PL">
              <a:latin typeface="Arial" panose="020B0604020202020204" pitchFamily="34" charset="0"/>
            </a:endParaRPr>
          </a:p>
          <a:p>
            <a:pPr marL="175479" indent="-175479"/>
            <a:r>
              <a:rPr lang="pl-PL" altLang="pl-PL" b="1">
                <a:latin typeface="Arial" panose="020B0604020202020204" pitchFamily="34" charset="0"/>
              </a:rPr>
              <a:t>3.6. Klient auditu</a:t>
            </a:r>
          </a:p>
          <a:p>
            <a:pPr marL="175479" indent="-175479"/>
            <a:r>
              <a:rPr lang="pl-PL" altLang="pl-PL">
                <a:latin typeface="Arial" panose="020B0604020202020204" pitchFamily="34" charset="0"/>
              </a:rPr>
              <a:t>Uwaga 1</a:t>
            </a:r>
          </a:p>
          <a:p>
            <a:pPr marL="175479" indent="-175479"/>
            <a:r>
              <a:rPr lang="pl-PL" altLang="pl-PL">
                <a:latin typeface="Arial" panose="020B0604020202020204" pitchFamily="34" charset="0"/>
              </a:rPr>
              <a:t>Klientem może być sam auditowany lub inna organizacja, która jest uprawniona do zlecania auditu na mocy przepisów lub umowy.</a:t>
            </a: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200101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4854F5-13A8-468A-8EA4-2B7E2B0D5C7C}"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3.8. Auditor</a:t>
            </a:r>
          </a:p>
          <a:p>
            <a:pPr marL="175479" indent="-175479"/>
            <a:endParaRPr lang="pl-PL" altLang="pl-PL">
              <a:latin typeface="Arial" panose="020B0604020202020204" pitchFamily="34" charset="0"/>
            </a:endParaRPr>
          </a:p>
          <a:p>
            <a:pPr marL="175479" indent="-175479"/>
            <a:r>
              <a:rPr lang="pl-PL" altLang="pl-PL" b="1">
                <a:latin typeface="Arial" panose="020B0604020202020204" pitchFamily="34" charset="0"/>
              </a:rPr>
              <a:t>3.9. Zespół auditujący</a:t>
            </a:r>
          </a:p>
          <a:p>
            <a:pPr marL="175479" indent="-175479"/>
            <a:r>
              <a:rPr lang="pl-PL" altLang="pl-PL">
                <a:latin typeface="Arial" panose="020B0604020202020204" pitchFamily="34" charset="0"/>
              </a:rPr>
              <a:t>Uwaga 1</a:t>
            </a:r>
          </a:p>
          <a:p>
            <a:pPr marL="175479" indent="-175479"/>
            <a:r>
              <a:rPr lang="pl-PL" altLang="pl-PL">
                <a:latin typeface="Arial" panose="020B0604020202020204" pitchFamily="34" charset="0"/>
              </a:rPr>
              <a:t>Jeden z auditorów zespołu aditującego jest wyznaczony jako auditor wiodący.</a:t>
            </a:r>
          </a:p>
          <a:p>
            <a:pPr marL="175479" indent="-175479"/>
            <a:r>
              <a:rPr lang="pl-PL" altLang="pl-PL" b="1">
                <a:latin typeface="Arial" panose="020B0604020202020204" pitchFamily="34" charset="0"/>
              </a:rPr>
              <a:t>3.10 Ekspert techniczny</a:t>
            </a:r>
          </a:p>
          <a:p>
            <a:pPr marL="175479" indent="-175479"/>
            <a:r>
              <a:rPr lang="pl-PL" altLang="pl-PL" b="1">
                <a:latin typeface="Arial" panose="020B0604020202020204" pitchFamily="34" charset="0"/>
              </a:rPr>
              <a:t>Uwaga 1</a:t>
            </a:r>
          </a:p>
          <a:p>
            <a:pPr marL="175479" indent="-175479"/>
            <a:r>
              <a:rPr lang="pl-PL" altLang="pl-PL">
                <a:latin typeface="Arial" panose="020B0604020202020204" pitchFamily="34" charset="0"/>
              </a:rPr>
              <a:t>Określona wiedza lub umiejętności specjalistyczne odnoszące się do organizacji, procesu lub działalności podlegających auditowaniu oraz znajomości języka lub kultury</a:t>
            </a: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257452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370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1C821D9-7A9E-4981-945E-9A43E0765308}"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3.11. Program auditu</a:t>
            </a:r>
          </a:p>
          <a:p>
            <a:pPr marL="175479" indent="-175479"/>
            <a:r>
              <a:rPr lang="pl-PL" altLang="pl-PL">
                <a:latin typeface="Arial" panose="020B0604020202020204" pitchFamily="34" charset="0"/>
              </a:rPr>
              <a:t>Program auditów obejmuje wszystkie działania niezbędne do zaplanowania, zorganizowania i przeprowadzenia auditu.</a:t>
            </a:r>
          </a:p>
          <a:p>
            <a:pPr marL="175479" indent="-175479"/>
            <a:r>
              <a:rPr lang="pl-PL" altLang="pl-PL" b="1">
                <a:latin typeface="Arial" panose="020B0604020202020204" pitchFamily="34" charset="0"/>
              </a:rPr>
              <a:t>3.12. Plan auditu</a:t>
            </a:r>
          </a:p>
          <a:p>
            <a:pPr marL="175479" indent="-175479"/>
            <a:r>
              <a:rPr lang="pl-PL" altLang="pl-PL" b="1">
                <a:latin typeface="Arial" panose="020B0604020202020204" pitchFamily="34" charset="0"/>
              </a:rPr>
              <a:t>3.13 Zakres auditu</a:t>
            </a:r>
          </a:p>
          <a:p>
            <a:pPr marL="175479" indent="-175479"/>
            <a:r>
              <a:rPr lang="pl-PL" altLang="pl-PL" b="1">
                <a:latin typeface="Arial" panose="020B0604020202020204" pitchFamily="34" charset="0"/>
              </a:rPr>
              <a:t>Uwaga 1</a:t>
            </a:r>
          </a:p>
          <a:p>
            <a:pPr marL="175479" indent="-175479"/>
            <a:r>
              <a:rPr lang="pl-PL" altLang="pl-PL">
                <a:latin typeface="Arial" panose="020B0604020202020204" pitchFamily="34" charset="0"/>
              </a:rPr>
              <a:t>Zakres auditu zwykle obejmuje opis fizycznych lokalizacji, jednostek organizacyjnych, działalności i procesów, jak również ramy czasowe.</a:t>
            </a: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2972689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8A2339-744E-44C0-898F-9287D1F9F00E}"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Rzetelność</a:t>
            </a:r>
            <a:r>
              <a:rPr lang="pl-PL" altLang="pl-PL">
                <a:latin typeface="Arial" panose="020B0604020202020204" pitchFamily="34" charset="0"/>
              </a:rPr>
              <a:t> – postawa profesjonalizmu</a:t>
            </a:r>
          </a:p>
          <a:p>
            <a:pPr marL="175479" indent="-175479"/>
            <a:r>
              <a:rPr lang="pl-PL" altLang="pl-PL" b="1">
                <a:latin typeface="Arial" panose="020B0604020202020204" pitchFamily="34" charset="0"/>
              </a:rPr>
              <a:t>Uczciwe przedstawienie wyników </a:t>
            </a:r>
            <a:r>
              <a:rPr lang="pl-PL" altLang="pl-PL">
                <a:latin typeface="Arial" panose="020B0604020202020204" pitchFamily="34" charset="0"/>
              </a:rPr>
              <a:t>– obowiązek przedstawienia spraw dokładnie i zgodnie z prawdą.</a:t>
            </a:r>
          </a:p>
          <a:p>
            <a:pPr marL="175479" indent="-175479"/>
            <a:r>
              <a:rPr lang="pl-PL" altLang="pl-PL" b="1">
                <a:latin typeface="Arial" panose="020B0604020202020204" pitchFamily="34" charset="0"/>
              </a:rPr>
              <a:t>Należyta staranność zawodowa – </a:t>
            </a:r>
            <a:r>
              <a:rPr lang="pl-PL" altLang="pl-PL">
                <a:latin typeface="Arial" panose="020B0604020202020204" pitchFamily="34" charset="0"/>
              </a:rPr>
              <a:t>pracowitość i rozsądek w auditowaniu</a:t>
            </a:r>
          </a:p>
          <a:p>
            <a:pPr marL="175479" indent="-175479"/>
            <a:r>
              <a:rPr lang="pl-PL" altLang="pl-PL" b="1">
                <a:latin typeface="Arial" panose="020B0604020202020204" pitchFamily="34" charset="0"/>
              </a:rPr>
              <a:t>Poufność </a:t>
            </a:r>
            <a:r>
              <a:rPr lang="pl-PL" altLang="pl-PL">
                <a:latin typeface="Arial" panose="020B0604020202020204" pitchFamily="34" charset="0"/>
              </a:rPr>
              <a:t>– bezpieczeństwo informacji</a:t>
            </a:r>
          </a:p>
          <a:p>
            <a:pPr marL="175479" indent="-175479"/>
            <a:r>
              <a:rPr lang="pl-PL" altLang="pl-PL" b="1">
                <a:latin typeface="Arial" panose="020B0604020202020204" pitchFamily="34" charset="0"/>
              </a:rPr>
              <a:t>Niezależność:</a:t>
            </a:r>
            <a:r>
              <a:rPr lang="pl-PL" altLang="pl-PL">
                <a:latin typeface="Arial" panose="020B0604020202020204" pitchFamily="34" charset="0"/>
              </a:rPr>
              <a:t> postawa bezstronności auditu i obiektywności wniosków z auditu</a:t>
            </a:r>
          </a:p>
          <a:p>
            <a:pPr marL="175479" indent="-175479"/>
            <a:r>
              <a:rPr lang="pl-PL" altLang="pl-PL" b="1">
                <a:latin typeface="Arial" panose="020B0604020202020204" pitchFamily="34" charset="0"/>
              </a:rPr>
              <a:t>Podejście oparte na dowodach:</a:t>
            </a:r>
            <a:r>
              <a:rPr lang="pl-PL" altLang="pl-PL">
                <a:latin typeface="Arial" panose="020B0604020202020204" pitchFamily="34" charset="0"/>
              </a:rPr>
              <a:t> racjonalna metoda uzyskiwania wiarygodnych i odtwarzalnych wniosków z auditu w systematycznym procesie auditu.</a:t>
            </a: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284101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EA89E6-E1C1-440F-9E4C-2307DB635968}"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Celem pierwszego kroku algorytmu jest </a:t>
            </a:r>
            <a:r>
              <a:rPr lang="pl-PL" altLang="pl-PL" i="1">
                <a:latin typeface="Arial" panose="020B0604020202020204" pitchFamily="34" charset="0"/>
              </a:rPr>
              <a:t>opracowanie planu auditów</a:t>
            </a:r>
            <a:r>
              <a:rPr lang="pl-PL" altLang="pl-PL">
                <a:latin typeface="Arial" panose="020B0604020202020204" pitchFamily="34" charset="0"/>
              </a:rPr>
              <a:t>. Normy ISO dotyczące systemów zarządzania wymagają, aby w określonym czasie przeauditować całe przedsiębiorstwo. Zwykle za okres ten przyjmuje się jeden rok i taki zakres przyjmuje plan auditów. Nie zawiera on wszystkich auditów, gdyż w wyniku np. zmiany technologii lub stwierdzenia niezgodności przez nadzorującą jednostkę certyfikującą zdarzyć się mogą badania nieplanowane. Plan przygotowuje się na podstawie dokumentacji systemu, doświadczeń z poprzednich lat, zwyczajów panujących w organizacji oraz wiedzy o sezonowych wahaniach produkcji (aby zminimalizować negatywny wpływ destabilizacji wprowadzanej przez audit). Jest on podstawą do przeprowadzania auditów.</a:t>
            </a:r>
          </a:p>
          <a:p>
            <a:r>
              <a:rPr lang="pl-PL" altLang="pl-PL">
                <a:latin typeface="Arial" panose="020B0604020202020204" pitchFamily="34" charset="0"/>
              </a:rPr>
              <a:t>Na podstawie danych z planu auditów, pełnomocnik ds. systemu </a:t>
            </a:r>
            <a:r>
              <a:rPr lang="pl-PL" altLang="pl-PL" i="1">
                <a:latin typeface="Arial" panose="020B0604020202020204" pitchFamily="34" charset="0"/>
              </a:rPr>
              <a:t>wyznacza auditora wiodącego </a:t>
            </a:r>
            <a:r>
              <a:rPr lang="pl-PL" altLang="pl-PL">
                <a:latin typeface="Arial" panose="020B0604020202020204" pitchFamily="34" charset="0"/>
              </a:rPr>
              <a:t>odpowiedzialnego za przeprowadzenie badania oraz ustala z nim i kierownikami właściwych działów termin jego przeprowadzenia. W zależności od przyjętego sposobu działania, auditor wiodący lub pełnomocnik wyznacza auditorów wspomagających.</a:t>
            </a:r>
          </a:p>
          <a:p>
            <a:r>
              <a:rPr lang="pl-PL" altLang="pl-PL">
                <a:latin typeface="Arial" panose="020B0604020202020204" pitchFamily="34" charset="0"/>
              </a:rPr>
              <a:t>Zespół auditorów, przygotowując się do przeprowadzenia badania </a:t>
            </a:r>
            <a:r>
              <a:rPr lang="pl-PL" altLang="pl-PL" i="1">
                <a:latin typeface="Arial" panose="020B0604020202020204" pitchFamily="34" charset="0"/>
              </a:rPr>
              <a:t>zbiera dostępną dokumentację </a:t>
            </a:r>
            <a:r>
              <a:rPr lang="pl-PL" altLang="pl-PL">
                <a:latin typeface="Arial" panose="020B0604020202020204" pitchFamily="34" charset="0"/>
              </a:rPr>
              <a:t>systemową (procedury, instrukcje), ogólną (okólniki, zarządzenia) oraz szczegółową (np. technologie). Dokumentacja stanowi wzorzec systemu, z którym będzie w kolejnych krokach porównywany stan faktyczny. Szczegółowo źródła danych omówione zostaną w dalszej części pracy. Dokumentacja jest poddawana analizie pod kątem zgodności z wymaganiami odpowiednich norm i przepisów. Efektem tej analizy jest zwykle </a:t>
            </a:r>
            <a:r>
              <a:rPr lang="pl-PL" altLang="pl-PL" i="1">
                <a:latin typeface="Arial" panose="020B0604020202020204" pitchFamily="34" charset="0"/>
              </a:rPr>
              <a:t>lista pytań </a:t>
            </a:r>
            <a:r>
              <a:rPr lang="pl-PL" altLang="pl-PL">
                <a:latin typeface="Arial" panose="020B0604020202020204" pitchFamily="34" charset="0"/>
              </a:rPr>
              <a:t>do kierowników i pracowników działów poddawanych badaniu. Innym skutkiem badania może być stwierdzenie niezgodności dokumentacji z normą lub wewnętrznej sprzeczności. W takim przypadku audit może zostać przełożony do czasu wyjaśnienia problemu.</a:t>
            </a:r>
          </a:p>
        </p:txBody>
      </p:sp>
    </p:spTree>
    <p:extLst>
      <p:ext uri="{BB962C8B-B14F-4D97-AF65-F5344CB8AC3E}">
        <p14:creationId xmlns:p14="http://schemas.microsoft.com/office/powerpoint/2010/main" val="3288572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30E45F-86E2-49E3-9E1D-263A597F3107}"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4. Szersze zastosowanie metody auditu</a:t>
            </a:r>
            <a:endParaRPr lang="pl-PL" altLang="pl-PL">
              <a:latin typeface="Arial" panose="020B0604020202020204" pitchFamily="34" charset="0"/>
            </a:endParaRPr>
          </a:p>
          <a:p>
            <a:pPr marL="175479" indent="-175479"/>
            <a:r>
              <a:rPr lang="pl-PL" altLang="pl-PL">
                <a:latin typeface="Arial" panose="020B0604020202020204" pitchFamily="34" charset="0"/>
              </a:rPr>
              <a:t>Audit jako metoda badania systemu jakości pojawił się po raz pierwszy w normie ISO 9001 w roku 1987. Początkowo na język polski nazwa ta była tłumaczona jako rewizja, jednak w późniejszym okresie zdecydowano używać terminu angielskiego. Zwolennicy tej metody podkreślają jej przewagę nad zwykłą kontrolą. Kontrola jest zwykle związana z sankcjami dla pracowników za stwierdzone niedociągnięcia. Tymczasem audit ma pomagać tym pracownikom w doskonaleniu swojej pracy.</a:t>
            </a:r>
          </a:p>
          <a:p>
            <a:pPr marL="175479" indent="-175479"/>
            <a:r>
              <a:rPr lang="pl-PL" altLang="pl-PL">
                <a:latin typeface="Arial" panose="020B0604020202020204" pitchFamily="34" charset="0"/>
              </a:rPr>
              <a:t>Metoda auditu została zaadoptowana dla potrzeb nowopowstających norm systemów zarządzania serii ISO 14000:2004 – </a:t>
            </a:r>
            <a:r>
              <a:rPr lang="pl-PL" altLang="pl-PL" i="1">
                <a:latin typeface="Arial" panose="020B0604020202020204" pitchFamily="34" charset="0"/>
              </a:rPr>
              <a:t>Zarządzanie środowiskowe</a:t>
            </a:r>
            <a:r>
              <a:rPr lang="pl-PL" altLang="pl-PL">
                <a:latin typeface="Arial" panose="020B0604020202020204" pitchFamily="34" charset="0"/>
              </a:rPr>
              <a:t> oraz PN-N-18001:2004 – </a:t>
            </a:r>
            <a:r>
              <a:rPr lang="pl-PL" altLang="pl-PL" i="1">
                <a:latin typeface="Arial" panose="020B0604020202020204" pitchFamily="34" charset="0"/>
              </a:rPr>
              <a:t>Systemy zarządzania bezpieczeństwem pracy</a:t>
            </a:r>
            <a:r>
              <a:rPr lang="pl-PL" altLang="pl-PL">
                <a:latin typeface="Arial" panose="020B0604020202020204" pitchFamily="34" charset="0"/>
              </a:rPr>
              <a:t>. Przedsiębiorstwa, które wdrożyły trzy systemy zauważyły możliwość wspólnego prowadzenia auditów dotyczących jakości, środowiska i bezpieczeństwa pracy. Wymaga to jednak od auditorów bardzo rozległej wiedzy (normy, technologia, przepisy prawne, itp.). Wychodząc naprzeciw tym próbom Międzynarodowa Organizacja Normalizacyjna zadecydowała o opracowaniu norm ISO 19000, które mają zawierać wytyczne do prowadzenia auditów systemów.</a:t>
            </a:r>
          </a:p>
        </p:txBody>
      </p:sp>
    </p:spTree>
    <p:extLst>
      <p:ext uri="{BB962C8B-B14F-4D97-AF65-F5344CB8AC3E}">
        <p14:creationId xmlns:p14="http://schemas.microsoft.com/office/powerpoint/2010/main" val="2272436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514033-D381-451F-87DD-D7DCD7096BFF}"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b="1">
                <a:latin typeface="Arial" panose="020B0604020202020204" pitchFamily="34" charset="0"/>
              </a:rPr>
              <a:t>SYSTEM ZARZĄDZANIA – </a:t>
            </a:r>
            <a:r>
              <a:rPr lang="pl-PL" altLang="pl-PL">
                <a:latin typeface="Arial" panose="020B0604020202020204" pitchFamily="34" charset="0"/>
              </a:rPr>
              <a:t>system do ustanawiania polityki, celów oraz osiągania tych celów.</a:t>
            </a:r>
          </a:p>
          <a:p>
            <a:r>
              <a:rPr lang="pl-PL" altLang="pl-PL">
                <a:latin typeface="Arial" panose="020B0604020202020204" pitchFamily="34" charset="0"/>
              </a:rPr>
              <a:t>UWAGA</a:t>
            </a:r>
          </a:p>
          <a:p>
            <a:r>
              <a:rPr lang="pl-PL" altLang="pl-PL">
                <a:latin typeface="Arial" panose="020B0604020202020204" pitchFamily="34" charset="0"/>
              </a:rPr>
              <a:t>System zarządzania organizacją może obejmować różne systemy zarządzania, takie jak system zarządzania jakością, system zarządzania finansami lub system zarządzania środowiskowego.</a:t>
            </a:r>
          </a:p>
          <a:p>
            <a:r>
              <a:rPr lang="pl-PL" altLang="pl-PL" b="1">
                <a:latin typeface="Arial" panose="020B0604020202020204" pitchFamily="34" charset="0"/>
              </a:rPr>
              <a:t>PROGRAM AUDITÓW </a:t>
            </a:r>
            <a:r>
              <a:rPr lang="pl-PL" altLang="pl-PL">
                <a:latin typeface="Arial" panose="020B0604020202020204" pitchFamily="34" charset="0"/>
              </a:rPr>
              <a:t>– ustalony zestaw auditów, jednego lub większej liczby, zaplanowanych w określonych ramach czasowych i mających określony cel.</a:t>
            </a:r>
          </a:p>
        </p:txBody>
      </p:sp>
    </p:spTree>
    <p:extLst>
      <p:ext uri="{BB962C8B-B14F-4D97-AF65-F5344CB8AC3E}">
        <p14:creationId xmlns:p14="http://schemas.microsoft.com/office/powerpoint/2010/main" val="246180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19933-3C9E-49F5-B64E-18B2F8F6BE44}"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a:latin typeface="Arial" panose="020B0604020202020204" pitchFamily="34" charset="0"/>
              </a:rPr>
              <a:t>Właściwa klasyfikacja niezgodności wymaga dobrej znajomości systemu zarządzania i przedsiębiorstwa, dlatego niejednokrotnie jest wykonywana wspólnie z pełnomocnikiem ds. systemu.</a:t>
            </a:r>
          </a:p>
          <a:p>
            <a:pPr marL="175479" indent="-175479"/>
            <a:r>
              <a:rPr lang="pl-PL" altLang="pl-PL">
                <a:latin typeface="Arial" panose="020B0604020202020204" pitchFamily="34" charset="0"/>
              </a:rPr>
              <a:t>Po przekazaniu raportu zainteresowanym kierownikom, określają oni </a:t>
            </a:r>
            <a:r>
              <a:rPr lang="pl-PL" altLang="pl-PL" i="1">
                <a:latin typeface="Arial" panose="020B0604020202020204" pitchFamily="34" charset="0"/>
              </a:rPr>
              <a:t>działania korygujące </a:t>
            </a:r>
            <a:r>
              <a:rPr lang="pl-PL" altLang="pl-PL">
                <a:latin typeface="Arial" panose="020B0604020202020204" pitchFamily="34" charset="0"/>
              </a:rPr>
              <a:t>błędy oraz mające w przyszłości zapobiec powstaniu podobnych niezgodności. Ich efektem ma być doprowadzenie systemu do stanu pożądanego, określonego we wzorcu. Możliwa jest także, szczególnie gdy system jest dopiero tworzony, zmiana wzorca. Takie przypadki są jednak rzadkie i wynikają z braku doświadczenia wdrażających i konsultantów.</a:t>
            </a:r>
          </a:p>
          <a:p>
            <a:pPr marL="175479" indent="-175479"/>
            <a:r>
              <a:rPr lang="pl-PL" altLang="pl-PL">
                <a:latin typeface="Arial" panose="020B0604020202020204" pitchFamily="34" charset="0"/>
              </a:rPr>
              <a:t>Powyżej omówione kroki odnoszą się bezpośrednio do obszaru eksploatacji. Natomiast ostatnie dwa kroki omawianego algorytmu powiązane są z kontrolą strategiczną na poziomie korporacji. W trakcie </a:t>
            </a:r>
            <a:r>
              <a:rPr lang="pl-PL" altLang="pl-PL" i="1">
                <a:latin typeface="Arial" panose="020B0604020202020204" pitchFamily="34" charset="0"/>
              </a:rPr>
              <a:t>analizy procesu ciągłego doskonalenia </a:t>
            </a:r>
            <a:r>
              <a:rPr lang="pl-PL" altLang="pl-PL">
                <a:latin typeface="Arial" panose="020B0604020202020204" pitchFamily="34" charset="0"/>
              </a:rPr>
              <a:t>pełnomocnik ds. systemu wraz z liderami procesów dokonuje ponownej klasyfikacji czynników zakłócających, jednak tym razem nie w skali wybranego procesu lub subprocesu, lecz w obszarze całego przedsiębiorstwa. Efektem tych działań jest raport opracowany na podstawie wyników z auditów oraz wspólnych ustaleń liderów procesów, który następnie jest przedstawiany zarządowi organizacji w trakcie </a:t>
            </a:r>
            <a:r>
              <a:rPr lang="pl-PL" altLang="pl-PL" i="1">
                <a:latin typeface="Arial" panose="020B0604020202020204" pitchFamily="34" charset="0"/>
              </a:rPr>
              <a:t>przeglądu dokonywanego przez kierownictwo</a:t>
            </a:r>
            <a:r>
              <a:rPr lang="pl-PL" altLang="pl-PL">
                <a:latin typeface="Arial" panose="020B0604020202020204" pitchFamily="34" charset="0"/>
              </a:rPr>
              <a:t>. Przegląd ten ma na celu określenie kierunków rozwijania systemu zarządzania oraz samego przedsiębiorstwa, a zatem pełni funkcję kompensacyjną, poprzez odpowiednie decyzje ma doprowadzić firmę do pożądanego stanu (lub w ujęciu dynamicznym: kierunku rozwoju). Przegląd jest jednym ze źródeł dla opracowania kolejnych planów auditów.</a:t>
            </a:r>
          </a:p>
        </p:txBody>
      </p:sp>
    </p:spTree>
    <p:extLst>
      <p:ext uri="{BB962C8B-B14F-4D97-AF65-F5344CB8AC3E}">
        <p14:creationId xmlns:p14="http://schemas.microsoft.com/office/powerpoint/2010/main" val="81096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32C037-81CC-4DF7-8942-766222F917E5}"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a:latin typeface="Arial" panose="020B0604020202020204" pitchFamily="34" charset="0"/>
              </a:rPr>
              <a:t>Zaleca się, aby metody zbierania informacji obejmowały:</a:t>
            </a:r>
          </a:p>
          <a:p>
            <a:pPr marL="175479" indent="-175479">
              <a:buFontTx/>
              <a:buChar char="•"/>
            </a:pPr>
            <a:r>
              <a:rPr lang="pl-PL" altLang="pl-PL">
                <a:latin typeface="Arial" panose="020B0604020202020204" pitchFamily="34" charset="0"/>
              </a:rPr>
              <a:t>Rozmowy,</a:t>
            </a:r>
          </a:p>
          <a:p>
            <a:pPr marL="175479" indent="-175479">
              <a:buFontTx/>
              <a:buChar char="•"/>
            </a:pPr>
            <a:r>
              <a:rPr lang="pl-PL" altLang="pl-PL">
                <a:latin typeface="Arial" panose="020B0604020202020204" pitchFamily="34" charset="0"/>
              </a:rPr>
              <a:t>Obserwację działań,</a:t>
            </a:r>
          </a:p>
          <a:p>
            <a:pPr marL="175479" indent="-175479">
              <a:buFontTx/>
              <a:buChar char="•"/>
            </a:pPr>
            <a:r>
              <a:rPr lang="pl-PL" altLang="pl-PL">
                <a:latin typeface="Arial" panose="020B0604020202020204" pitchFamily="34" charset="0"/>
              </a:rPr>
              <a:t>Przegląd dokumentów.</a:t>
            </a:r>
          </a:p>
          <a:p>
            <a:pPr marL="175479" indent="-175479"/>
            <a:r>
              <a:rPr lang="pl-PL" altLang="pl-PL" b="1">
                <a:latin typeface="Arial" panose="020B0604020202020204" pitchFamily="34" charset="0"/>
              </a:rPr>
              <a:t>3. Źródła danych</a:t>
            </a:r>
            <a:endParaRPr lang="pl-PL" altLang="pl-PL">
              <a:latin typeface="Arial" panose="020B0604020202020204" pitchFamily="34" charset="0"/>
            </a:endParaRPr>
          </a:p>
          <a:p>
            <a:pPr marL="175479" indent="-175479"/>
            <a:r>
              <a:rPr lang="pl-PL" altLang="pl-PL">
                <a:latin typeface="Arial" panose="020B0604020202020204" pitchFamily="34" charset="0"/>
              </a:rPr>
              <a:t>Źródła danych mogą się różnić w zależności od zakresu i tematu auditu. Można je jednak pogrupować w kilka kategorii:</a:t>
            </a:r>
          </a:p>
          <a:p>
            <a:pPr marL="175479" indent="-175479">
              <a:buFontTx/>
              <a:buChar char="•"/>
            </a:pPr>
            <a:r>
              <a:rPr lang="pl-PL" altLang="pl-PL">
                <a:latin typeface="Arial" panose="020B0604020202020204" pitchFamily="34" charset="0"/>
              </a:rPr>
              <a:t>dokumenty systemowe,</a:t>
            </a:r>
          </a:p>
          <a:p>
            <a:pPr marL="175479" indent="-175479">
              <a:buFontTx/>
              <a:buChar char="•"/>
            </a:pPr>
            <a:r>
              <a:rPr lang="pl-PL" altLang="pl-PL">
                <a:latin typeface="Arial" panose="020B0604020202020204" pitchFamily="34" charset="0"/>
              </a:rPr>
              <a:t>dokumenty ogólne,</a:t>
            </a:r>
          </a:p>
          <a:p>
            <a:pPr marL="175479" indent="-175479">
              <a:buFontTx/>
              <a:buChar char="•"/>
            </a:pPr>
            <a:r>
              <a:rPr lang="pl-PL" altLang="pl-PL">
                <a:latin typeface="Arial" panose="020B0604020202020204" pitchFamily="34" charset="0"/>
              </a:rPr>
              <a:t>dokumenty szczegółowe,</a:t>
            </a:r>
          </a:p>
          <a:p>
            <a:pPr marL="175479" indent="-175479">
              <a:buFontTx/>
              <a:buChar char="•"/>
            </a:pPr>
            <a:r>
              <a:rPr lang="pl-PL" altLang="pl-PL">
                <a:latin typeface="Arial" panose="020B0604020202020204" pitchFamily="34" charset="0"/>
              </a:rPr>
              <a:t>rozmowy i wywiady.</a:t>
            </a:r>
          </a:p>
          <a:p>
            <a:pPr marL="175479" indent="-175479"/>
            <a:r>
              <a:rPr lang="pl-PL" altLang="pl-PL">
                <a:latin typeface="Arial" panose="020B0604020202020204" pitchFamily="34" charset="0"/>
              </a:rPr>
              <a:t>Przez </a:t>
            </a:r>
            <a:r>
              <a:rPr lang="pl-PL" altLang="pl-PL" i="1">
                <a:latin typeface="Arial" panose="020B0604020202020204" pitchFamily="34" charset="0"/>
              </a:rPr>
              <a:t>dokumenty systemowe </a:t>
            </a:r>
            <a:r>
              <a:rPr lang="pl-PL" altLang="pl-PL">
                <a:latin typeface="Arial" panose="020B0604020202020204" pitchFamily="34" charset="0"/>
              </a:rPr>
              <a:t>rozumieć należy całą dokumentację systemu zarządzania jakością oraz innych wdrożonych systemów (zarządzania środowiskowego, zarządzania bezpieczeństwem pracy). Należą do nich polityki, księgi systemów, księgi procesów, procedury i instrukcje. Tego rodzaju źródła są analizowane przed przystąpieniem do badania obszaru i zalicza się je do sfery przygotowania auditu. Dokumenty systemowe stanowią podstawę do realizacji auditu.</a:t>
            </a:r>
          </a:p>
          <a:p>
            <a:pPr marL="175479" indent="-175479"/>
            <a:r>
              <a:rPr lang="pl-PL" altLang="pl-PL">
                <a:latin typeface="Arial" panose="020B0604020202020204" pitchFamily="34" charset="0"/>
              </a:rPr>
              <a:t>Do </a:t>
            </a:r>
            <a:r>
              <a:rPr lang="pl-PL" altLang="pl-PL" i="1">
                <a:latin typeface="Arial" panose="020B0604020202020204" pitchFamily="34" charset="0"/>
              </a:rPr>
              <a:t>dokumentów ogólnych </a:t>
            </a:r>
            <a:r>
              <a:rPr lang="pl-PL" altLang="pl-PL">
                <a:latin typeface="Arial" panose="020B0604020202020204" pitchFamily="34" charset="0"/>
              </a:rPr>
              <a:t>zaliczyć można zarządzenia, okólniki, układy, które obowiązują w całym przedsiębiorstwie, a nie należą do dokumentów systemowych. W tej kategorii istotne miejsce zajmują także przepisy prawne, ustawy, rozporządzenia, prawomocne wyroki sądów, zalecenia i nakazy inspekcji i urzędów. Wykorzystanie dokumentów ogólnych w audicie systemu zarządzania jakością jest ograniczone. Jednakże w przypadku pozostałych wspominanych uprzednio systemów są one niezmiernie ważne. Również, gdy wykorzystać metodę auditu do obszarów, gdzie nie istnieją dokumenty systemowe, waga dokumentacji ogólnej niepomiernie rośnie. Dokumenty ogólne badane są przede wszystkim w fazie przygotowania auditu.</a:t>
            </a:r>
          </a:p>
          <a:p>
            <a:pPr marL="175479" indent="-175479"/>
            <a:r>
              <a:rPr lang="pl-PL" altLang="pl-PL">
                <a:latin typeface="Arial" panose="020B0604020202020204" pitchFamily="34" charset="0"/>
              </a:rPr>
              <a:t>Trzecią kategorią są </a:t>
            </a:r>
            <a:r>
              <a:rPr lang="pl-PL" altLang="pl-PL" i="1">
                <a:latin typeface="Arial" panose="020B0604020202020204" pitchFamily="34" charset="0"/>
              </a:rPr>
              <a:t>dokumenty szczegółowe</a:t>
            </a:r>
            <a:r>
              <a:rPr lang="pl-PL" altLang="pl-PL">
                <a:latin typeface="Arial" panose="020B0604020202020204" pitchFamily="34" charset="0"/>
              </a:rPr>
              <a:t>, które nie obowiązują na terenie całego przedsiębiorstwa, lecz w wybranych obszarach lub działach. W tej grupie mieszczą się technologie, projekty techniczne i konstrukcyjne w przypadku działów technicznych. W obszarze marketingu i sprzedaży będą to np. katalogi, oferty, wzory umów, cenniki, bazy danych klientów i sprzedaży. Dla działów pionu ekonomicznego charakterystyczne są faktury, dokumenty przyjęcia i przekazania, programy informatyczne wspomagające operacje finansowo-księgowe. Dokumenty szczegółowe zwykle analizowane są w trakcie auditu.</a:t>
            </a:r>
          </a:p>
          <a:p>
            <a:pPr marL="175479" indent="-175479"/>
            <a:r>
              <a:rPr lang="pl-PL" altLang="pl-PL">
                <a:latin typeface="Arial" panose="020B0604020202020204" pitchFamily="34" charset="0"/>
              </a:rPr>
              <a:t>Ostatnią kategorią źródeł danych są </a:t>
            </a:r>
            <a:r>
              <a:rPr lang="pl-PL" altLang="pl-PL" i="1">
                <a:latin typeface="Arial" panose="020B0604020202020204" pitchFamily="34" charset="0"/>
              </a:rPr>
              <a:t>rozmowy i wywiady </a:t>
            </a:r>
            <a:r>
              <a:rPr lang="pl-PL" altLang="pl-PL">
                <a:latin typeface="Arial" panose="020B0604020202020204" pitchFamily="34" charset="0"/>
              </a:rPr>
              <a:t>z pracownikami. Auditor przeprowadza je przygotowując się do badania. Wówczas ich celem jest poszukiwanie poszlak mogących świadczyć o niezgodnościach w działaniu systemu. Takie poszukiwanie jest niezbędne, gdyż ograniczony czas trwania auditu powoduje, że możliwe jest sprawdzenie tylko niewielkiej próbki dokumentacji. Rozmowy i wywiady są także istotą przeprowadzanego badania. Wtedy auditor oczekuje przede wszystkim przedstawienia działania systemu oraz trudności jakie pracownicy napotykają.</a:t>
            </a:r>
          </a:p>
        </p:txBody>
      </p:sp>
    </p:spTree>
    <p:extLst>
      <p:ext uri="{BB962C8B-B14F-4D97-AF65-F5344CB8AC3E}">
        <p14:creationId xmlns:p14="http://schemas.microsoft.com/office/powerpoint/2010/main" val="160524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0F6F63-F789-45C4-8828-4C3FDDA1C1FB}"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Jeżeli analiza dokumentacji nie wykazała niezgodności, następuje przejście do </a:t>
            </a:r>
            <a:r>
              <a:rPr lang="pl-PL" altLang="pl-PL" i="1">
                <a:latin typeface="Arial" panose="020B0604020202020204" pitchFamily="34" charset="0"/>
              </a:rPr>
              <a:t>przeprowadzenia praktycznego badania</a:t>
            </a:r>
            <a:r>
              <a:rPr lang="pl-PL" altLang="pl-PL">
                <a:latin typeface="Arial" panose="020B0604020202020204" pitchFamily="34" charset="0"/>
              </a:rPr>
              <a:t>. Składa się ono z czterech kroków: spotkania otwierającego, przeprowadzenia wywiadów, określenia niezgodności oraz spotkania zamykającego. Techniki szczegółowe prowadzenia tych działań są szeroko opisywane w literaturze i czasopismach [np. T. Wawak 1996, s. 110 i nast.]. Do najważniejszych z punktu widzenia kontroli strategicznej kroków zaliczyć należy </a:t>
            </a:r>
            <a:r>
              <a:rPr lang="pl-PL" altLang="pl-PL" i="1">
                <a:latin typeface="Arial" panose="020B0604020202020204" pitchFamily="34" charset="0"/>
              </a:rPr>
              <a:t>przeprowadzenie wywiadów i badania zapisów</a:t>
            </a:r>
            <a:r>
              <a:rPr lang="pl-PL" altLang="pl-PL">
                <a:latin typeface="Arial" panose="020B0604020202020204" pitchFamily="34" charset="0"/>
              </a:rPr>
              <a:t>, ponieważ w jego trakcie dokonuje się pomiaru stanu faktycznego i porównania go z wzorcem, oraz </a:t>
            </a:r>
            <a:r>
              <a:rPr lang="pl-PL" altLang="pl-PL" i="1">
                <a:latin typeface="Arial" panose="020B0604020202020204" pitchFamily="34" charset="0"/>
              </a:rPr>
              <a:t>określenie niezgodności</a:t>
            </a:r>
            <a:r>
              <a:rPr lang="pl-PL" altLang="pl-PL">
                <a:latin typeface="Arial" panose="020B0604020202020204" pitchFamily="34" charset="0"/>
              </a:rPr>
              <a:t>, którego efektem jest stwierdzenie odchyleń.</a:t>
            </a:r>
          </a:p>
          <a:p>
            <a:r>
              <a:rPr lang="pl-PL" altLang="pl-PL">
                <a:latin typeface="Arial" panose="020B0604020202020204" pitchFamily="34" charset="0"/>
              </a:rPr>
              <a:t>Po badaniu praktycznym następuje zebranie danych i </a:t>
            </a:r>
            <a:r>
              <a:rPr lang="pl-PL" altLang="pl-PL" i="1">
                <a:latin typeface="Arial" panose="020B0604020202020204" pitchFamily="34" charset="0"/>
              </a:rPr>
              <a:t>tworzenie raportu</a:t>
            </a:r>
            <a:r>
              <a:rPr lang="pl-PL" altLang="pl-PL">
                <a:latin typeface="Arial" panose="020B0604020202020204" pitchFamily="34" charset="0"/>
              </a:rPr>
              <a:t>. W trakcie wykonywania tego kroku auditorzy klasyfikują niezgodności i ich przyczyny (czynniki zakłócające) jako istotne lub drugorzędne. Analizę można pogłębiać, dzieląc przyczyny drugorzędne np. na stałe i przypadkowe. Tab. przedstawia przykłady niezgodności różnych typów. Do niezgodności istotnych zalicza się te, które mogą spowodować zawieszenie lub odebranie certyfikatu, wytworzenie dużej liczby lub wartości braków, przesłanie braków do klienta, itp. </a:t>
            </a:r>
          </a:p>
          <a:p>
            <a:endParaRPr lang="pl-PL" altLang="pl-PL" b="1">
              <a:latin typeface="Arial" panose="020B0604020202020204" pitchFamily="34" charset="0"/>
            </a:endParaRPr>
          </a:p>
          <a:p>
            <a:endParaRPr lang="pl-PL" altLang="pl-PL">
              <a:latin typeface="Arial" panose="020B0604020202020204" pitchFamily="34" charset="0"/>
            </a:endParaRPr>
          </a:p>
        </p:txBody>
      </p:sp>
    </p:spTree>
    <p:extLst>
      <p:ext uri="{BB962C8B-B14F-4D97-AF65-F5344CB8AC3E}">
        <p14:creationId xmlns:p14="http://schemas.microsoft.com/office/powerpoint/2010/main" val="200772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FECAF2-91EF-4976-A701-FFBBCDA81E8E}"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Jeżeli analiza dokumentacji nie wykazała niezgodności, następuje przejście do </a:t>
            </a:r>
            <a:r>
              <a:rPr lang="pl-PL" altLang="pl-PL" i="1">
                <a:latin typeface="Arial" panose="020B0604020202020204" pitchFamily="34" charset="0"/>
              </a:rPr>
              <a:t>przeprowadzenia praktycznego badania</a:t>
            </a:r>
            <a:r>
              <a:rPr lang="pl-PL" altLang="pl-PL">
                <a:latin typeface="Arial" panose="020B0604020202020204" pitchFamily="34" charset="0"/>
              </a:rPr>
              <a:t>. Składa się ono z czterech kroków: spotkania otwierającego, przeprowadzenia wywiadów, określenia niezgodności oraz spotkania zamykającego. Techniki szczegółowe prowadzenia tych działań są szeroko opisywane w literaturze i czasopismach [np. T. Wawak 1996, s. 110 i nast.]. Do najważniejszych z punktu widzenia kontroli strategicznej kroków zaliczyć należy </a:t>
            </a:r>
            <a:r>
              <a:rPr lang="pl-PL" altLang="pl-PL" i="1">
                <a:latin typeface="Arial" panose="020B0604020202020204" pitchFamily="34" charset="0"/>
              </a:rPr>
              <a:t>przeprowadzenie wywiadów i badania zapisów</a:t>
            </a:r>
            <a:r>
              <a:rPr lang="pl-PL" altLang="pl-PL">
                <a:latin typeface="Arial" panose="020B0604020202020204" pitchFamily="34" charset="0"/>
              </a:rPr>
              <a:t>, ponieważ w jego trakcie dokonuje się pomiaru stanu faktycznego i porównania go z wzorcem, oraz </a:t>
            </a:r>
            <a:r>
              <a:rPr lang="pl-PL" altLang="pl-PL" i="1">
                <a:latin typeface="Arial" panose="020B0604020202020204" pitchFamily="34" charset="0"/>
              </a:rPr>
              <a:t>określenie niezgodności</a:t>
            </a:r>
            <a:r>
              <a:rPr lang="pl-PL" altLang="pl-PL">
                <a:latin typeface="Arial" panose="020B0604020202020204" pitchFamily="34" charset="0"/>
              </a:rPr>
              <a:t>, którego efektem jest stwierdzenie odchyleń.</a:t>
            </a:r>
          </a:p>
          <a:p>
            <a:r>
              <a:rPr lang="pl-PL" altLang="pl-PL">
                <a:latin typeface="Arial" panose="020B0604020202020204" pitchFamily="34" charset="0"/>
              </a:rPr>
              <a:t>Po badaniu praktycznym następuje zebranie danych i </a:t>
            </a:r>
            <a:r>
              <a:rPr lang="pl-PL" altLang="pl-PL" i="1">
                <a:latin typeface="Arial" panose="020B0604020202020204" pitchFamily="34" charset="0"/>
              </a:rPr>
              <a:t>tworzenie raportu</a:t>
            </a:r>
            <a:r>
              <a:rPr lang="pl-PL" altLang="pl-PL">
                <a:latin typeface="Arial" panose="020B0604020202020204" pitchFamily="34" charset="0"/>
              </a:rPr>
              <a:t>. W trakcie wykonywania tego kroku auditorzy klasyfikują niezgodności i ich przyczyny (czynniki zakłócające) jako istotne lub drugorzędne. Analizę można pogłębiać, dzieląc przyczyny drugorzędne np. na stałe i przypadkowe. Tab. przedstawia przykłady niezgodności różnych typów. Do niezgodności istotnych zalicza się te, które mogą spowodować zawieszenie lub odebranie certyfikatu, wytworzenie dużej liczby lub wartości braków, przesłanie braków do klienta, itp. </a:t>
            </a:r>
          </a:p>
          <a:p>
            <a:endParaRPr lang="pl-PL" altLang="pl-PL" b="1">
              <a:latin typeface="Arial" panose="020B0604020202020204" pitchFamily="34" charset="0"/>
            </a:endParaRPr>
          </a:p>
          <a:p>
            <a:endParaRPr lang="pl-PL" altLang="pl-PL">
              <a:latin typeface="Arial" panose="020B0604020202020204" pitchFamily="34" charset="0"/>
            </a:endParaRPr>
          </a:p>
        </p:txBody>
      </p:sp>
    </p:spTree>
    <p:extLst>
      <p:ext uri="{BB962C8B-B14F-4D97-AF65-F5344CB8AC3E}">
        <p14:creationId xmlns:p14="http://schemas.microsoft.com/office/powerpoint/2010/main" val="740859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CBE3FE-7946-42B5-88AC-920458C00E09}"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pl-PL" altLang="pl-PL" b="1">
                <a:latin typeface="Arial" panose="020B0604020202020204" pitchFamily="34" charset="0"/>
              </a:rPr>
              <a:t>PN-EN ISO 19011:12 </a:t>
            </a:r>
          </a:p>
          <a:p>
            <a:r>
              <a:rPr lang="pl-PL" altLang="pl-PL">
                <a:latin typeface="Arial" panose="020B0604020202020204" pitchFamily="34" charset="0"/>
              </a:rPr>
              <a:t>Nabywanie wiedzy i umiejętności może być uzyskane poprzez kombinację:</a:t>
            </a:r>
          </a:p>
          <a:p>
            <a:pPr>
              <a:buFontTx/>
              <a:buChar char="-"/>
            </a:pPr>
            <a:r>
              <a:rPr lang="pl-PL" altLang="pl-PL">
                <a:latin typeface="Arial" panose="020B0604020202020204" pitchFamily="34" charset="0"/>
              </a:rPr>
              <a:t>Formalenego wykształcenia,</a:t>
            </a:r>
          </a:p>
          <a:p>
            <a:pPr>
              <a:buFontTx/>
              <a:buChar char="-"/>
            </a:pPr>
            <a:r>
              <a:rPr lang="pl-PL" altLang="pl-PL">
                <a:latin typeface="Arial" panose="020B0604020202020204" pitchFamily="34" charset="0"/>
              </a:rPr>
              <a:t>Programów szkoleniowych,</a:t>
            </a:r>
          </a:p>
          <a:p>
            <a:pPr>
              <a:buFontTx/>
              <a:buChar char="-"/>
            </a:pPr>
            <a:r>
              <a:rPr lang="pl-PL" altLang="pl-PL">
                <a:latin typeface="Arial" panose="020B0604020202020204" pitchFamily="34" charset="0"/>
              </a:rPr>
              <a:t>Doświadczenia w auditowaniu</a:t>
            </a:r>
          </a:p>
        </p:txBody>
      </p:sp>
    </p:spTree>
    <p:extLst>
      <p:ext uri="{BB962C8B-B14F-4D97-AF65-F5344CB8AC3E}">
        <p14:creationId xmlns:p14="http://schemas.microsoft.com/office/powerpoint/2010/main" val="347291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7334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25556A-A1F0-4DF1-B8F4-0DB51BA1D8DC}"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a:latin typeface="Arial" panose="020B0604020202020204" pitchFamily="34" charset="0"/>
              </a:rPr>
              <a:t>Zaleca się aby auditor był:</a:t>
            </a:r>
          </a:p>
          <a:p>
            <a:pPr marL="175479" indent="-175479">
              <a:buFontTx/>
              <a:buChar char="•"/>
            </a:pPr>
            <a:r>
              <a:rPr lang="pl-PL" altLang="pl-PL">
                <a:latin typeface="Arial" panose="020B0604020202020204" pitchFamily="34" charset="0"/>
              </a:rPr>
              <a:t>Etyczny-prawy, prawdomówny, szczery, uczciwy i rozważny</a:t>
            </a:r>
          </a:p>
          <a:p>
            <a:pPr marL="175479" indent="-175479">
              <a:buFontTx/>
              <a:buChar char="•"/>
            </a:pPr>
            <a:r>
              <a:rPr lang="pl-PL" altLang="pl-PL">
                <a:latin typeface="Arial" panose="020B0604020202020204" pitchFamily="34" charset="0"/>
              </a:rPr>
              <a:t>Otwarty- chętny do rozważenia alternatywnych pomysłów lub punktów widzenia,</a:t>
            </a:r>
          </a:p>
          <a:p>
            <a:pPr marL="175479" indent="-175479">
              <a:buFontTx/>
              <a:buChar char="•"/>
            </a:pPr>
            <a:r>
              <a:rPr lang="pl-PL" altLang="pl-PL">
                <a:latin typeface="Arial" panose="020B0604020202020204" pitchFamily="34" charset="0"/>
              </a:rPr>
              <a:t>Dyplomatyczny – taktowny w postępowaniu z ludźmi,</a:t>
            </a:r>
          </a:p>
          <a:p>
            <a:pPr marL="175479" indent="-175479">
              <a:buFontTx/>
              <a:buChar char="•"/>
            </a:pPr>
            <a:r>
              <a:rPr lang="pl-PL" altLang="pl-PL">
                <a:latin typeface="Arial" panose="020B0604020202020204" pitchFamily="34" charset="0"/>
              </a:rPr>
              <a:t>Spostrzegawczy – stale aktywnie uświadamiający sobie fizyczne warunki otoczenia i działania,</a:t>
            </a:r>
          </a:p>
          <a:p>
            <a:pPr marL="175479" indent="-175479">
              <a:buFontTx/>
              <a:buChar char="•"/>
            </a:pPr>
            <a:r>
              <a:rPr lang="pl-PL" altLang="pl-PL">
                <a:latin typeface="Arial" panose="020B0604020202020204" pitchFamily="34" charset="0"/>
              </a:rPr>
              <a:t>Percepcyjny – z natury świadomy sytuacji i zdolny do jej zrozumienia,</a:t>
            </a:r>
          </a:p>
          <a:p>
            <a:pPr marL="175479" indent="-175479">
              <a:buFontTx/>
              <a:buChar char="•"/>
            </a:pPr>
            <a:r>
              <a:rPr lang="pl-PL" altLang="pl-PL">
                <a:latin typeface="Arial" panose="020B0604020202020204" pitchFamily="34" charset="0"/>
              </a:rPr>
              <a:t>Elastyczny – przystosowujący się łatwo do rożnych sytuacji,</a:t>
            </a:r>
          </a:p>
          <a:p>
            <a:pPr marL="175479" indent="-175479">
              <a:buFontTx/>
              <a:buChar char="•"/>
            </a:pPr>
            <a:r>
              <a:rPr lang="pl-PL" altLang="pl-PL">
                <a:latin typeface="Arial" panose="020B0604020202020204" pitchFamily="34" charset="0"/>
              </a:rPr>
              <a:t>Wytrwały – ciągle ukierunkowany na osiąganie celów,</a:t>
            </a:r>
          </a:p>
          <a:p>
            <a:pPr marL="175479" indent="-175479">
              <a:buFontTx/>
              <a:buChar char="•"/>
            </a:pPr>
            <a:r>
              <a:rPr lang="pl-PL" altLang="pl-PL">
                <a:latin typeface="Arial" panose="020B0604020202020204" pitchFamily="34" charset="0"/>
              </a:rPr>
              <a:t>Zdecydowany – wyciągający w porę wnioski logiczne uzasadnione i oparte na analizie,</a:t>
            </a:r>
          </a:p>
          <a:p>
            <a:pPr marL="175479" indent="-175479">
              <a:buFontTx/>
              <a:buChar char="•"/>
            </a:pPr>
            <a:r>
              <a:rPr lang="pl-PL" altLang="pl-PL">
                <a:latin typeface="Arial" panose="020B0604020202020204" pitchFamily="34" charset="0"/>
              </a:rPr>
              <a:t>Niezależny – działający i funkcjonujący niezależnie i jednocześnie skutecznie współdziałający z innymi.</a:t>
            </a:r>
          </a:p>
        </p:txBody>
      </p:sp>
    </p:spTree>
    <p:extLst>
      <p:ext uri="{BB962C8B-B14F-4D97-AF65-F5344CB8AC3E}">
        <p14:creationId xmlns:p14="http://schemas.microsoft.com/office/powerpoint/2010/main" val="2271866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1B5D84-3DB5-469C-9ED5-968D3888DC91}"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a:latin typeface="Arial" panose="020B0604020202020204" pitchFamily="34" charset="0"/>
              </a:rPr>
              <a:t>Zasady, procedury i techniki auditowania – w celu umożliwienia auditorowi ich odpowiedniego zastosowania do różnych auditów oraz zapewnienia przeprowadzenia auditów w sposób spójny i systematyczny.</a:t>
            </a:r>
          </a:p>
          <a:p>
            <a:pPr marL="175479" indent="-175479"/>
            <a:r>
              <a:rPr lang="pl-PL" altLang="pl-PL">
                <a:latin typeface="Arial" panose="020B0604020202020204" pitchFamily="34" charset="0"/>
              </a:rPr>
              <a:t>Zaleca się , aby auditor potrafił:</a:t>
            </a:r>
          </a:p>
          <a:p>
            <a:pPr marL="175479" indent="-175479">
              <a:buFontTx/>
              <a:buChar char="•"/>
            </a:pPr>
            <a:r>
              <a:rPr lang="pl-PL" altLang="pl-PL">
                <a:latin typeface="Arial" panose="020B0604020202020204" pitchFamily="34" charset="0"/>
              </a:rPr>
              <a:t>Stosować zasady, procedury i techniki auditowania,</a:t>
            </a:r>
          </a:p>
          <a:p>
            <a:pPr marL="175479" indent="-175479">
              <a:buFontTx/>
              <a:buChar char="•"/>
            </a:pPr>
            <a:r>
              <a:rPr lang="pl-PL" altLang="pl-PL">
                <a:latin typeface="Arial" panose="020B0604020202020204" pitchFamily="34" charset="0"/>
              </a:rPr>
              <a:t>Skutecznie planować i organizować pracę,</a:t>
            </a:r>
          </a:p>
          <a:p>
            <a:pPr marL="175479" indent="-175479">
              <a:buFontTx/>
              <a:buChar char="•"/>
            </a:pPr>
            <a:r>
              <a:rPr lang="pl-PL" altLang="pl-PL">
                <a:latin typeface="Arial" panose="020B0604020202020204" pitchFamily="34" charset="0"/>
              </a:rPr>
              <a:t>Prowadzić audit w ustalonym czasie,</a:t>
            </a:r>
          </a:p>
          <a:p>
            <a:pPr marL="175479" indent="-175479">
              <a:buFontTx/>
              <a:buChar char="•"/>
            </a:pPr>
            <a:r>
              <a:rPr lang="pl-PL" altLang="pl-PL">
                <a:latin typeface="Arial" panose="020B0604020202020204" pitchFamily="34" charset="0"/>
              </a:rPr>
              <a:t>Dokonywać wyboru priorytetów i skupiać się na sprawach istotnych,</a:t>
            </a:r>
          </a:p>
          <a:p>
            <a:pPr marL="175479" indent="-175479">
              <a:buFontTx/>
              <a:buChar char="•"/>
            </a:pPr>
            <a:r>
              <a:rPr lang="pl-PL" altLang="pl-PL">
                <a:latin typeface="Arial" panose="020B0604020202020204" pitchFamily="34" charset="0"/>
              </a:rPr>
              <a:t>Zbierać informacje w wyniku skutecznych rozmów, słuchania, obserwowania i przeglądania dokumentów, zapisów oraz danych,</a:t>
            </a:r>
          </a:p>
          <a:p>
            <a:pPr marL="175479" indent="-175479">
              <a:buFontTx/>
              <a:buChar char="•"/>
            </a:pPr>
            <a:r>
              <a:rPr lang="pl-PL" altLang="pl-PL">
                <a:latin typeface="Arial" panose="020B0604020202020204" pitchFamily="34" charset="0"/>
              </a:rPr>
              <a:t>Rozumieć odpowiedniość i konsekwencje stosowanych technik pobierania próbek w auditowaniu,</a:t>
            </a:r>
          </a:p>
          <a:p>
            <a:pPr marL="175479" indent="-175479">
              <a:buFontTx/>
              <a:buChar char="•"/>
            </a:pPr>
            <a:r>
              <a:rPr lang="pl-PL" altLang="pl-PL">
                <a:latin typeface="Arial" panose="020B0604020202020204" pitchFamily="34" charset="0"/>
              </a:rPr>
              <a:t>Weryfikować dokładność zebranych informacji,  </a:t>
            </a:r>
          </a:p>
          <a:p>
            <a:pPr marL="175479" indent="-175479">
              <a:buFontTx/>
              <a:buChar char="•"/>
            </a:pPr>
            <a:r>
              <a:rPr lang="pl-PL" altLang="pl-PL">
                <a:latin typeface="Arial" panose="020B0604020202020204" pitchFamily="34" charset="0"/>
              </a:rPr>
              <a:t>Potwierdzać, że dowody z auditu są wystarczające i odpowiednie do wsparcia ustaleń  i wniosków z auditu,</a:t>
            </a:r>
          </a:p>
          <a:p>
            <a:pPr marL="175479" indent="-175479">
              <a:buFontTx/>
              <a:buChar char="•"/>
            </a:pPr>
            <a:r>
              <a:rPr lang="pl-PL" altLang="pl-PL">
                <a:latin typeface="Arial" panose="020B0604020202020204" pitchFamily="34" charset="0"/>
              </a:rPr>
              <a:t>Oceniać te czynniki, które mogą wpływać na wiarygodność ustaleń i wniosków z auditu,</a:t>
            </a:r>
          </a:p>
          <a:p>
            <a:pPr marL="175479" indent="-175479">
              <a:buFontTx/>
              <a:buChar char="•"/>
            </a:pPr>
            <a:r>
              <a:rPr lang="pl-PL" altLang="pl-PL">
                <a:latin typeface="Arial" panose="020B0604020202020204" pitchFamily="34" charset="0"/>
              </a:rPr>
              <a:t>Stosować dokumenty robocze do dokonywania zapisów z działań auditowych,</a:t>
            </a:r>
          </a:p>
          <a:p>
            <a:pPr marL="175479" indent="-175479">
              <a:buFontTx/>
              <a:buChar char="•"/>
            </a:pPr>
            <a:r>
              <a:rPr lang="pl-PL" altLang="pl-PL">
                <a:latin typeface="Arial" panose="020B0604020202020204" pitchFamily="34" charset="0"/>
              </a:rPr>
              <a:t>Przygotowywać raporty z auditu,</a:t>
            </a:r>
          </a:p>
          <a:p>
            <a:pPr marL="175479" indent="-175479">
              <a:buFontTx/>
              <a:buChar char="•"/>
            </a:pPr>
            <a:r>
              <a:rPr lang="pl-PL" altLang="pl-PL">
                <a:latin typeface="Arial" panose="020B0604020202020204" pitchFamily="34" charset="0"/>
              </a:rPr>
              <a:t>Zachować poufność i bezpieczeństwo informacji,</a:t>
            </a:r>
          </a:p>
          <a:p>
            <a:pPr marL="175479" indent="-175479">
              <a:buFontTx/>
              <a:buChar char="•"/>
            </a:pPr>
            <a:r>
              <a:rPr lang="pl-PL" altLang="pl-PL">
                <a:latin typeface="Arial" panose="020B0604020202020204" pitchFamily="34" charset="0"/>
              </a:rPr>
              <a:t>Porozumiewać się skutecznie, wykorzystując własne umiejętności lingwistyczne</a:t>
            </a: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3096759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F32412-29DE-48FC-B76E-8AAB12A32F58}"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b="1">
                <a:latin typeface="Arial" panose="020B0604020202020204" pitchFamily="34" charset="0"/>
              </a:rPr>
              <a:t>Specyficzna wiedza i umiejętności auditorów systemu zarządzania jakością</a:t>
            </a:r>
          </a:p>
          <a:p>
            <a:pPr marL="175479" indent="-175479"/>
            <a:r>
              <a:rPr lang="pl-PL" altLang="pl-PL">
                <a:latin typeface="Arial" panose="020B0604020202020204" pitchFamily="34" charset="0"/>
              </a:rPr>
              <a:t>Zaleca się, aby auditorzy systemu zarządzania jakości mieli wiedzę i umiejętności z zakresu:</a:t>
            </a:r>
          </a:p>
          <a:p>
            <a:pPr marL="175479" indent="-175479">
              <a:buFontTx/>
              <a:buChar char="•"/>
            </a:pPr>
            <a:r>
              <a:rPr lang="pl-PL" altLang="pl-PL">
                <a:latin typeface="Arial" panose="020B0604020202020204" pitchFamily="34" charset="0"/>
              </a:rPr>
              <a:t>Metod i technik związanych z jakością: w celu umożliwienia auditorowi badania systemów zarządzania jakością i opracowania odpowiednich ustaleń i wniosków z auditu. Zaleca się aby wiedza i umiejętności w tym obszarze obejmowały:</a:t>
            </a:r>
          </a:p>
          <a:p>
            <a:pPr marL="643425" lvl="1" indent="-175479">
              <a:buFontTx/>
              <a:buChar char="•"/>
            </a:pPr>
            <a:r>
              <a:rPr lang="pl-PL" altLang="pl-PL">
                <a:latin typeface="Arial" panose="020B0604020202020204" pitchFamily="34" charset="0"/>
              </a:rPr>
              <a:t>Terminologię z zakresu jakości,</a:t>
            </a:r>
          </a:p>
          <a:p>
            <a:pPr marL="643425" lvl="1" indent="-175479">
              <a:buFontTx/>
              <a:buChar char="•"/>
            </a:pPr>
            <a:r>
              <a:rPr lang="pl-PL" altLang="pl-PL">
                <a:latin typeface="Arial" panose="020B0604020202020204" pitchFamily="34" charset="0"/>
              </a:rPr>
              <a:t>Zasady zarządzania jakością i ich zastosowanie,</a:t>
            </a:r>
          </a:p>
          <a:p>
            <a:pPr marL="643425" lvl="1" indent="-175479">
              <a:buFontTx/>
              <a:buChar char="•"/>
            </a:pPr>
            <a:r>
              <a:rPr lang="pl-PL" altLang="pl-PL">
                <a:latin typeface="Arial" panose="020B0604020202020204" pitchFamily="34" charset="0"/>
              </a:rPr>
              <a:t>Narzędzia zarządzania jakością i ich zastosowanie </a:t>
            </a:r>
          </a:p>
          <a:p>
            <a:pPr marL="175479" indent="-175479">
              <a:buFontTx/>
              <a:buChar char="•"/>
            </a:pPr>
            <a:r>
              <a:rPr lang="pl-PL" altLang="pl-PL">
                <a:latin typeface="Arial" panose="020B0604020202020204" pitchFamily="34" charset="0"/>
              </a:rPr>
              <a:t>Procesów i wyrobów, w tym usług: w celu umożliwienia auditorowi zrozumienia zagadnień technicznych, które mają związek z prowadzonym auditem. Zaleca się, aby wiedza i umiejętności w tym obszarze obejmowały:</a:t>
            </a:r>
          </a:p>
          <a:p>
            <a:pPr marL="643425" lvl="1" indent="-175479">
              <a:buFontTx/>
              <a:buChar char="•"/>
            </a:pPr>
            <a:r>
              <a:rPr lang="pl-PL" altLang="pl-PL">
                <a:latin typeface="Arial" panose="020B0604020202020204" pitchFamily="34" charset="0"/>
              </a:rPr>
              <a:t>Terminologię specyficzną dla sektora,</a:t>
            </a:r>
          </a:p>
          <a:p>
            <a:pPr marL="643425" lvl="1" indent="-175479">
              <a:buFontTx/>
              <a:buChar char="•"/>
            </a:pPr>
            <a:r>
              <a:rPr lang="pl-PL" altLang="pl-PL">
                <a:latin typeface="Arial" panose="020B0604020202020204" pitchFamily="34" charset="0"/>
              </a:rPr>
              <a:t>Charakterystyki techniczne procesów i wyrobów, w tym usług,</a:t>
            </a:r>
          </a:p>
          <a:p>
            <a:pPr marL="643425" lvl="1" indent="-175479">
              <a:buFontTx/>
              <a:buChar char="•"/>
            </a:pPr>
            <a:r>
              <a:rPr lang="pl-PL" altLang="pl-PL">
                <a:latin typeface="Arial" panose="020B0604020202020204" pitchFamily="34" charset="0"/>
              </a:rPr>
              <a:t>Procesy i praktyki specyficzne dla sektora.</a:t>
            </a:r>
          </a:p>
        </p:txBody>
      </p:sp>
    </p:spTree>
    <p:extLst>
      <p:ext uri="{BB962C8B-B14F-4D97-AF65-F5344CB8AC3E}">
        <p14:creationId xmlns:p14="http://schemas.microsoft.com/office/powerpoint/2010/main" val="197264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E9BC78E-9AC9-4619-86DD-07ADC8A44F9C}"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Zaleca się, aby ocena dokonywana przez osobę lub grupę, wykorzystując jedną lub więcej metod spośród podanych wyżej, biorąc pod uwagę że:</a:t>
            </a:r>
          </a:p>
          <a:p>
            <a:pPr>
              <a:buFontTx/>
              <a:buChar char="•"/>
            </a:pPr>
            <a:r>
              <a:rPr lang="pl-PL" altLang="pl-PL">
                <a:latin typeface="Arial" panose="020B0604020202020204" pitchFamily="34" charset="0"/>
              </a:rPr>
              <a:t>Pokazane metody przedstawiają różne możliwości i mogą nie mieć zastosowania we wszystkich sytuacjach,</a:t>
            </a:r>
          </a:p>
          <a:p>
            <a:pPr>
              <a:buFontTx/>
              <a:buChar char="•"/>
            </a:pPr>
            <a:r>
              <a:rPr lang="pl-PL" altLang="pl-PL">
                <a:latin typeface="Arial" panose="020B0604020202020204" pitchFamily="34" charset="0"/>
              </a:rPr>
              <a:t>Wiarygodność różnych metod może być różna,</a:t>
            </a:r>
          </a:p>
          <a:p>
            <a:pPr>
              <a:buFontTx/>
              <a:buChar char="•"/>
            </a:pPr>
            <a:r>
              <a:rPr lang="pl-PL" altLang="pl-PL">
                <a:latin typeface="Arial" panose="020B0604020202020204" pitchFamily="34" charset="0"/>
              </a:rPr>
              <a:t>Zwykle, zaleca się stosowanie kombinacji metod w celu zapewnienia, że wynik jest obiektywny, spójny, rzetelny i wiarygodny.</a:t>
            </a:r>
          </a:p>
        </p:txBody>
      </p:sp>
    </p:spTree>
    <p:extLst>
      <p:ext uri="{BB962C8B-B14F-4D97-AF65-F5344CB8AC3E}">
        <p14:creationId xmlns:p14="http://schemas.microsoft.com/office/powerpoint/2010/main" val="2321104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EE946D-CAC7-4F21-B906-E2010E4DA205}"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Zaleca się aby auditorzy mieli podane niżej wykształcenie, poświadczenie w pracy, szkolenie auditorskie oraz doświadczenie w auditowaniu:</a:t>
            </a:r>
          </a:p>
          <a:p>
            <a:pPr>
              <a:buFontTx/>
              <a:buChar char="•"/>
            </a:pPr>
            <a:r>
              <a:rPr lang="pl-PL" altLang="pl-PL">
                <a:latin typeface="Arial" panose="020B0604020202020204" pitchFamily="34" charset="0"/>
              </a:rPr>
              <a:t>Zaleca się, aby mieli wykształcenie wystarczające do zdobycia wiedzy i umiejętności</a:t>
            </a:r>
          </a:p>
          <a:p>
            <a:pPr>
              <a:buFontTx/>
              <a:buChar char="•"/>
            </a:pPr>
            <a:r>
              <a:rPr lang="pl-PL" altLang="pl-PL">
                <a:latin typeface="Arial" panose="020B0604020202020204" pitchFamily="34" charset="0"/>
              </a:rPr>
              <a:t>Zaleca się, aby mieli doświadczenie w pracy, które przyczynia się do rozwoju wiedzy i umiejętności </a:t>
            </a:r>
          </a:p>
          <a:p>
            <a:pPr>
              <a:buFontTx/>
              <a:buChar char="•"/>
            </a:pPr>
            <a:r>
              <a:rPr lang="pl-PL" altLang="pl-PL">
                <a:latin typeface="Arial" panose="020B0604020202020204" pitchFamily="34" charset="0"/>
              </a:rPr>
              <a:t>Zaleca się, aby ukończyli szkolenie auditorskie przyczyniające się do rozwoju wiedzy i umiejętności,</a:t>
            </a:r>
          </a:p>
          <a:p>
            <a:pPr>
              <a:buFontTx/>
              <a:buChar char="•"/>
            </a:pPr>
            <a:endParaRPr lang="pl-PL" altLang="pl-PL">
              <a:latin typeface="Arial" panose="020B0604020202020204" pitchFamily="34" charset="0"/>
            </a:endParaRPr>
          </a:p>
          <a:p>
            <a:endParaRPr lang="pl-PL" altLang="pl-PL">
              <a:latin typeface="Arial" panose="020B0604020202020204" pitchFamily="34" charset="0"/>
            </a:endParaRPr>
          </a:p>
        </p:txBody>
      </p:sp>
    </p:spTree>
    <p:extLst>
      <p:ext uri="{BB962C8B-B14F-4D97-AF65-F5344CB8AC3E}">
        <p14:creationId xmlns:p14="http://schemas.microsoft.com/office/powerpoint/2010/main" val="2287161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3D4EAA-9700-47D8-8158-E84F7671E59C}"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175479" indent="-175479"/>
            <a:r>
              <a:rPr lang="pl-PL" altLang="pl-PL" b="1">
                <a:latin typeface="Arial" panose="020B0604020202020204" pitchFamily="34" charset="0"/>
              </a:rPr>
              <a:t>PN-EN ISO 19011:12</a:t>
            </a:r>
          </a:p>
          <a:p>
            <a:pPr marL="175479" indent="-175479"/>
            <a:r>
              <a:rPr lang="pl-PL" altLang="pl-PL">
                <a:latin typeface="Arial" panose="020B0604020202020204" pitchFamily="34" charset="0"/>
              </a:rPr>
              <a:t>Zaleca się, aby metody zbierania informacji obejmowały:</a:t>
            </a:r>
          </a:p>
          <a:p>
            <a:pPr marL="175479" indent="-175479">
              <a:buFontTx/>
              <a:buChar char="•"/>
            </a:pPr>
            <a:r>
              <a:rPr lang="pl-PL" altLang="pl-PL">
                <a:latin typeface="Arial" panose="020B0604020202020204" pitchFamily="34" charset="0"/>
              </a:rPr>
              <a:t>Rozmowy,</a:t>
            </a:r>
          </a:p>
          <a:p>
            <a:pPr marL="175479" indent="-175479">
              <a:buFontTx/>
              <a:buChar char="•"/>
            </a:pPr>
            <a:r>
              <a:rPr lang="pl-PL" altLang="pl-PL">
                <a:latin typeface="Arial" panose="020B0604020202020204" pitchFamily="34" charset="0"/>
              </a:rPr>
              <a:t>Obserwację działań,</a:t>
            </a:r>
          </a:p>
          <a:p>
            <a:pPr marL="175479" indent="-175479">
              <a:buFontTx/>
              <a:buChar char="•"/>
            </a:pPr>
            <a:r>
              <a:rPr lang="pl-PL" altLang="pl-PL">
                <a:latin typeface="Arial" panose="020B0604020202020204" pitchFamily="34" charset="0"/>
              </a:rPr>
              <a:t>Przegląd dokumentów.</a:t>
            </a:r>
          </a:p>
        </p:txBody>
      </p:sp>
    </p:spTree>
    <p:extLst>
      <p:ext uri="{BB962C8B-B14F-4D97-AF65-F5344CB8AC3E}">
        <p14:creationId xmlns:p14="http://schemas.microsoft.com/office/powerpoint/2010/main" val="586975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75AAA-DAE1-4599-A2C3-76AEB0ECB520}"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pl-PL" altLang="pl-PL" b="1">
                <a:latin typeface="Arial" panose="020B0604020202020204" pitchFamily="34" charset="0"/>
              </a:rPr>
              <a:t>PN-EN ISO 19011:12</a:t>
            </a:r>
          </a:p>
          <a:p>
            <a:r>
              <a:rPr lang="pl-PL" altLang="pl-PL">
                <a:latin typeface="Arial" panose="020B0604020202020204" pitchFamily="34" charset="0"/>
              </a:rPr>
              <a:t>Ciągły rozwój zawodowy jest związany z utrzymaniem i dostosowaniem wiedzy, umiejętności oraz utrzymaniem i doskonaleniem cech osobowości. Można to osiągać poprzez takie środki jak dodatkowe doświadczenie w pracy, szkolenie, indywidualne dokształcanie się, prowadzenie szkoleń, udział w spotkaniach, seminariach, konferencjach lub przez inne odpowiednie działania. Zaleca się, aby auditorzy wykazywali swój stały rozwój zawodowy.</a:t>
            </a:r>
          </a:p>
          <a:p>
            <a:r>
              <a:rPr lang="pl-PL" altLang="pl-PL">
                <a:latin typeface="Arial" panose="020B0604020202020204" pitchFamily="34" charset="0"/>
              </a:rPr>
              <a:t>Zaleca się, aby te działania dotyczące ciągłego rozwoju zawodowego uwzględniały zmiany dotyczące potrzeb poszczególnych osób i organizacji, praktyczne auditowanie, normy i inne wymagania.</a:t>
            </a:r>
          </a:p>
        </p:txBody>
      </p:sp>
    </p:spTree>
    <p:extLst>
      <p:ext uri="{BB962C8B-B14F-4D97-AF65-F5344CB8AC3E}">
        <p14:creationId xmlns:p14="http://schemas.microsoft.com/office/powerpoint/2010/main" val="1804876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C19FB9-A414-4916-87F7-A5E1154E5B1E}"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pl-PL" altLang="pl-PL" b="1">
                <a:latin typeface="Arial" panose="020B0604020202020204" pitchFamily="34" charset="0"/>
              </a:rPr>
              <a:t>KONTROLA WEWNĘTRZNA</a:t>
            </a:r>
            <a:endParaRPr lang="pl-PL" altLang="pl-PL">
              <a:latin typeface="Arial" panose="020B0604020202020204" pitchFamily="34" charset="0"/>
            </a:endParaRPr>
          </a:p>
          <a:p>
            <a:r>
              <a:rPr lang="pl-PL" altLang="pl-PL">
                <a:latin typeface="Arial" panose="020B0604020202020204" pitchFamily="34" charset="0"/>
              </a:rPr>
              <a:t>Procesy i mechanizmy kontrolne wdrożone przez kierownictwo organizacji, mające na celu sprawdzenie, czy organizacja:</a:t>
            </a:r>
          </a:p>
          <a:p>
            <a:pPr>
              <a:buFontTx/>
              <a:buChar char="•"/>
            </a:pPr>
            <a:r>
              <a:rPr lang="pl-PL" altLang="pl-PL">
                <a:latin typeface="Arial" panose="020B0604020202020204" pitchFamily="34" charset="0"/>
              </a:rPr>
              <a:t>realizuje i optymalizuje swoje działania operacyjne,</a:t>
            </a:r>
          </a:p>
          <a:p>
            <a:pPr>
              <a:buFontTx/>
              <a:buChar char="•"/>
            </a:pPr>
            <a:r>
              <a:rPr lang="pl-PL" altLang="pl-PL">
                <a:latin typeface="Arial" panose="020B0604020202020204" pitchFamily="34" charset="0"/>
              </a:rPr>
              <a:t>przedstawia w swoich sprawozdaniach wiarygodną informację finansową,</a:t>
            </a:r>
          </a:p>
          <a:p>
            <a:pPr>
              <a:buFontTx/>
              <a:buChar char="•"/>
            </a:pPr>
            <a:r>
              <a:rPr lang="pl-PL" altLang="pl-PL">
                <a:latin typeface="Arial" panose="020B0604020202020204" pitchFamily="34" charset="0"/>
              </a:rPr>
              <a:t>funkcjonuje zgodnie z prawem i obowiązującymi przepisami.</a:t>
            </a:r>
          </a:p>
          <a:p>
            <a:pPr>
              <a:buFontTx/>
              <a:buChar char="•"/>
            </a:pPr>
            <a:r>
              <a:rPr lang="pl-PL" altLang="pl-PL">
                <a:latin typeface="Arial" panose="020B0604020202020204" pitchFamily="34" charset="0"/>
              </a:rPr>
              <a:t>KONTROLA WEWNĘTRZNA obejmuje 5 powiązanych ze sobą składników:</a:t>
            </a:r>
          </a:p>
          <a:p>
            <a:pPr>
              <a:buFontTx/>
              <a:buChar char="•"/>
            </a:pPr>
            <a:r>
              <a:rPr lang="pl-PL" altLang="pl-PL">
                <a:latin typeface="Arial" panose="020B0604020202020204" pitchFamily="34" charset="0"/>
              </a:rPr>
              <a:t>środowisko kontroli,</a:t>
            </a:r>
          </a:p>
          <a:p>
            <a:pPr>
              <a:buFontTx/>
              <a:buChar char="•"/>
            </a:pPr>
            <a:r>
              <a:rPr lang="pl-PL" altLang="pl-PL">
                <a:latin typeface="Arial" panose="020B0604020202020204" pitchFamily="34" charset="0"/>
              </a:rPr>
              <a:t>identyfikowanie i szacowanie ryzyka,</a:t>
            </a:r>
          </a:p>
          <a:p>
            <a:pPr>
              <a:buFontTx/>
              <a:buChar char="•"/>
            </a:pPr>
            <a:r>
              <a:rPr lang="pl-PL" altLang="pl-PL">
                <a:latin typeface="Arial" panose="020B0604020202020204" pitchFamily="34" charset="0"/>
              </a:rPr>
              <a:t>czynności kontrolne,</a:t>
            </a:r>
          </a:p>
          <a:p>
            <a:pPr>
              <a:buFontTx/>
              <a:buChar char="•"/>
            </a:pPr>
            <a:r>
              <a:rPr lang="pl-PL" altLang="pl-PL">
                <a:latin typeface="Arial" panose="020B0604020202020204" pitchFamily="34" charset="0"/>
              </a:rPr>
              <a:t>informacja i komunikacja,</a:t>
            </a:r>
          </a:p>
          <a:p>
            <a:pPr>
              <a:buFontTx/>
              <a:buChar char="•"/>
            </a:pPr>
            <a:r>
              <a:rPr lang="pl-PL" altLang="pl-PL">
                <a:latin typeface="Arial" panose="020B0604020202020204" pitchFamily="34" charset="0"/>
              </a:rPr>
              <a:t>monitoring.</a:t>
            </a:r>
          </a:p>
          <a:p>
            <a:r>
              <a:rPr lang="pl-PL" altLang="pl-PL" b="1">
                <a:latin typeface="Arial" panose="020B0604020202020204" pitchFamily="34" charset="0"/>
              </a:rPr>
              <a:t>CELEM KONTROLI WEWNĘTRZNEJ</a:t>
            </a:r>
            <a:r>
              <a:rPr lang="pl-PL" altLang="pl-PL">
                <a:latin typeface="Arial" panose="020B0604020202020204" pitchFamily="34" charset="0"/>
              </a:rPr>
              <a:t> jest skuteczna ochrona majątku organizacji oraz pomoc menedżerom i właścicielom w osiąganiu założonych celów przez:</a:t>
            </a:r>
          </a:p>
          <a:p>
            <a:pPr>
              <a:buFontTx/>
              <a:buChar char="•"/>
            </a:pPr>
            <a:r>
              <a:rPr lang="pl-PL" altLang="pl-PL">
                <a:latin typeface="Arial" panose="020B0604020202020204" pitchFamily="34" charset="0"/>
              </a:rPr>
              <a:t>zapewnienie prawidłowego i efektywnego prowadzenia działalności podstawowej,</a:t>
            </a:r>
          </a:p>
          <a:p>
            <a:pPr>
              <a:buFontTx/>
              <a:buChar char="•"/>
            </a:pPr>
            <a:r>
              <a:rPr lang="pl-PL" altLang="pl-PL">
                <a:latin typeface="Arial" panose="020B0604020202020204" pitchFamily="34" charset="0"/>
              </a:rPr>
              <a:t>dostarczanie kierownictwu na czas wiarygodnych i rzetelnych informacji, szczególnie o charakterze finansowym,</a:t>
            </a:r>
          </a:p>
          <a:p>
            <a:pPr>
              <a:buFontTx/>
              <a:buChar char="•"/>
            </a:pPr>
            <a:r>
              <a:rPr lang="pl-PL" altLang="pl-PL">
                <a:latin typeface="Arial" panose="020B0604020202020204" pitchFamily="34" charset="0"/>
              </a:rPr>
              <a:t>pełnienie funkcji weryfikatora trafności podejmowanych decyzji,</a:t>
            </a:r>
          </a:p>
          <a:p>
            <a:pPr>
              <a:buFontTx/>
              <a:buChar char="•"/>
            </a:pPr>
            <a:r>
              <a:rPr lang="pl-PL" altLang="pl-PL">
                <a:latin typeface="Arial" panose="020B0604020202020204" pitchFamily="34" charset="0"/>
              </a:rPr>
              <a:t>ujawnianie wszelkich zakłóceń, zagrożeń, błędów, nieprawidłowości i nadużyć w zarządzaniu zasobami,</a:t>
            </a:r>
          </a:p>
          <a:p>
            <a:pPr>
              <a:buFontTx/>
              <a:buChar char="•"/>
            </a:pPr>
            <a:r>
              <a:rPr lang="pl-PL" altLang="pl-PL">
                <a:latin typeface="Arial" panose="020B0604020202020204" pitchFamily="34" charset="0"/>
              </a:rPr>
              <a:t>przyczynianie się do optymalizowania osiągniętych wyników,</a:t>
            </a:r>
          </a:p>
          <a:p>
            <a:pPr>
              <a:buFontTx/>
              <a:buChar char="•"/>
            </a:pPr>
            <a:r>
              <a:rPr lang="pl-PL" altLang="pl-PL">
                <a:latin typeface="Arial" panose="020B0604020202020204" pitchFamily="34" charset="0"/>
              </a:rPr>
              <a:t>tworzenie systemu wczesnego ostrzegania,</a:t>
            </a:r>
          </a:p>
          <a:p>
            <a:pPr>
              <a:buFontTx/>
              <a:buChar char="•"/>
            </a:pPr>
            <a:r>
              <a:rPr lang="pl-PL" altLang="pl-PL">
                <a:latin typeface="Arial" panose="020B0604020202020204" pitchFamily="34" charset="0"/>
              </a:rPr>
              <a:t>wspieranie organizacji w realizacji jej misji i strategii.</a:t>
            </a:r>
          </a:p>
          <a:p>
            <a:r>
              <a:rPr lang="pl-PL" altLang="pl-PL">
                <a:latin typeface="Arial" panose="020B0604020202020204" pitchFamily="34" charset="0"/>
              </a:rPr>
              <a:t>Mechanizmy te sprzyjają:</a:t>
            </a:r>
          </a:p>
          <a:p>
            <a:pPr>
              <a:buFontTx/>
              <a:buChar char="•"/>
            </a:pPr>
            <a:r>
              <a:rPr lang="pl-PL" altLang="pl-PL">
                <a:latin typeface="Arial" panose="020B0604020202020204" pitchFamily="34" charset="0"/>
              </a:rPr>
              <a:t>realizacji misji przedsiębiorstwa,</a:t>
            </a:r>
          </a:p>
          <a:p>
            <a:pPr>
              <a:buFontTx/>
              <a:buChar char="•"/>
            </a:pPr>
            <a:r>
              <a:rPr lang="pl-PL" altLang="pl-PL">
                <a:latin typeface="Arial" panose="020B0604020202020204" pitchFamily="34" charset="0"/>
              </a:rPr>
              <a:t>maksymalizacji zysku i wartości,</a:t>
            </a:r>
          </a:p>
          <a:p>
            <a:pPr>
              <a:buFontTx/>
              <a:buChar char="•"/>
            </a:pPr>
            <a:r>
              <a:rPr lang="pl-PL" altLang="pl-PL">
                <a:latin typeface="Arial" panose="020B0604020202020204" pitchFamily="34" charset="0"/>
              </a:rPr>
              <a:t>minimalizacji ryzyka związanego z prowadzoną działalnością.</a:t>
            </a:r>
          </a:p>
        </p:txBody>
      </p:sp>
    </p:spTree>
    <p:extLst>
      <p:ext uri="{BB962C8B-B14F-4D97-AF65-F5344CB8AC3E}">
        <p14:creationId xmlns:p14="http://schemas.microsoft.com/office/powerpoint/2010/main" val="195476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60412" indent="-292466">
              <a:defRPr sz="2400">
                <a:solidFill>
                  <a:schemeClr val="tx1"/>
                </a:solidFill>
                <a:latin typeface="Arial" panose="020B0604020202020204" pitchFamily="34" charset="0"/>
              </a:defRPr>
            </a:lvl2pPr>
            <a:lvl3pPr marL="1169865" indent="-233973">
              <a:defRPr sz="2400">
                <a:solidFill>
                  <a:schemeClr val="tx1"/>
                </a:solidFill>
                <a:latin typeface="Arial" panose="020B0604020202020204" pitchFamily="34" charset="0"/>
              </a:defRPr>
            </a:lvl3pPr>
            <a:lvl4pPr marL="1637810" indent="-233973">
              <a:defRPr sz="2400">
                <a:solidFill>
                  <a:schemeClr val="tx1"/>
                </a:solidFill>
                <a:latin typeface="Arial" panose="020B0604020202020204" pitchFamily="34" charset="0"/>
              </a:defRPr>
            </a:lvl4pPr>
            <a:lvl5pPr marL="2105756" indent="-233973">
              <a:defRPr sz="2400">
                <a:solidFill>
                  <a:schemeClr val="tx1"/>
                </a:solidFill>
                <a:latin typeface="Arial" panose="020B0604020202020204" pitchFamily="34" charset="0"/>
              </a:defRPr>
            </a:lvl5pPr>
            <a:lvl6pPr marL="2573702" indent="-233973" eaLnBrk="0" fontAlgn="base" hangingPunct="0">
              <a:spcBef>
                <a:spcPct val="0"/>
              </a:spcBef>
              <a:spcAft>
                <a:spcPct val="0"/>
              </a:spcAft>
              <a:defRPr sz="2400">
                <a:solidFill>
                  <a:schemeClr val="tx1"/>
                </a:solidFill>
                <a:latin typeface="Arial" panose="020B0604020202020204" pitchFamily="34" charset="0"/>
              </a:defRPr>
            </a:lvl6pPr>
            <a:lvl7pPr marL="3041647" indent="-233973" eaLnBrk="0" fontAlgn="base" hangingPunct="0">
              <a:spcBef>
                <a:spcPct val="0"/>
              </a:spcBef>
              <a:spcAft>
                <a:spcPct val="0"/>
              </a:spcAft>
              <a:defRPr sz="2400">
                <a:solidFill>
                  <a:schemeClr val="tx1"/>
                </a:solidFill>
                <a:latin typeface="Arial" panose="020B0604020202020204" pitchFamily="34" charset="0"/>
              </a:defRPr>
            </a:lvl7pPr>
            <a:lvl8pPr marL="3509593" indent="-233973" eaLnBrk="0" fontAlgn="base" hangingPunct="0">
              <a:spcBef>
                <a:spcPct val="0"/>
              </a:spcBef>
              <a:spcAft>
                <a:spcPct val="0"/>
              </a:spcAft>
              <a:defRPr sz="2400">
                <a:solidFill>
                  <a:schemeClr val="tx1"/>
                </a:solidFill>
                <a:latin typeface="Arial" panose="020B0604020202020204" pitchFamily="34" charset="0"/>
              </a:defRPr>
            </a:lvl8pPr>
            <a:lvl9pPr marL="3977539" indent="-23397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E53D33-351D-430C-9773-B1BACA3A3E97}"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175479" indent="-175479"/>
            <a:r>
              <a:rPr lang="pl-PL" altLang="pl-PL">
                <a:latin typeface="Arial" panose="020B0604020202020204" pitchFamily="34" charset="0"/>
              </a:rPr>
              <a:t>Publikacje w czasopismach i zeszytach naukowych z ostatnich lat wskazują na szersze możliwości wykorzystania auditu w przedsiębiorstwie. Proponuje się audity jako jedną z metod controllingu w różnych obszarach przedsiębiorstwa, np. logistyce. Równolegle istnieje pojęcie audytu w rachunkowości (pisany przez </a:t>
            </a:r>
            <a:r>
              <a:rPr lang="pl-PL" altLang="pl-PL" i="1">
                <a:latin typeface="Arial" panose="020B0604020202020204" pitchFamily="34" charset="0"/>
              </a:rPr>
              <a:t>y</a:t>
            </a:r>
            <a:r>
              <a:rPr lang="pl-PL" altLang="pl-PL">
                <a:latin typeface="Arial" panose="020B0604020202020204" pitchFamily="34" charset="0"/>
              </a:rPr>
              <a:t> a nie </a:t>
            </a:r>
            <a:r>
              <a:rPr lang="pl-PL" altLang="pl-PL" i="1">
                <a:latin typeface="Arial" panose="020B0604020202020204" pitchFamily="34" charset="0"/>
              </a:rPr>
              <a:t>i</a:t>
            </a:r>
            <a:r>
              <a:rPr lang="pl-PL" altLang="pl-PL">
                <a:latin typeface="Arial" panose="020B0604020202020204" pitchFamily="34" charset="0"/>
              </a:rPr>
              <a:t>), które jednak nie ma wiele wspólnego z założeniami auditu. Audyt rachunkowy jest typową kontrolą w obszarze finansowym.</a:t>
            </a:r>
          </a:p>
          <a:p>
            <a:pPr marL="175479" indent="-175479"/>
            <a:r>
              <a:rPr lang="pl-PL" altLang="pl-PL">
                <a:latin typeface="Arial" panose="020B0604020202020204" pitchFamily="34" charset="0"/>
              </a:rPr>
              <a:t>W. Stölzle [W. Stölzle 2000, s.7] w swym artykule przedstawia ideę auditu logistycznego, który źródło swe bierze z połączenia zasad auditu jakości oraz auditu finansowego. Badanie to jest prowadzone w obszarze logistyki. Jego celem jest [J. Twaróg 1998, s.154]: </a:t>
            </a:r>
          </a:p>
          <a:p>
            <a:pPr marL="175479" indent="-175479">
              <a:buFontTx/>
              <a:buChar char="•"/>
            </a:pPr>
            <a:r>
              <a:rPr lang="pl-PL" altLang="pl-PL">
                <a:latin typeface="Arial" panose="020B0604020202020204" pitchFamily="34" charset="0"/>
              </a:rPr>
              <a:t>poprawa sterowania i produktywności funkcji logistycznych, </a:t>
            </a:r>
          </a:p>
          <a:p>
            <a:pPr marL="175479" indent="-175479">
              <a:buFontTx/>
              <a:buChar char="•"/>
            </a:pPr>
            <a:r>
              <a:rPr lang="pl-PL" altLang="pl-PL">
                <a:latin typeface="Arial" panose="020B0604020202020204" pitchFamily="34" charset="0"/>
              </a:rPr>
              <a:t>wskazanie słabych punktów i możliwości poprawy efektywności systemu logistycznego,</a:t>
            </a:r>
          </a:p>
          <a:p>
            <a:pPr marL="175479" indent="-175479">
              <a:buFontTx/>
              <a:buChar char="•"/>
            </a:pPr>
            <a:r>
              <a:rPr lang="pl-PL" altLang="pl-PL">
                <a:latin typeface="Arial" panose="020B0604020202020204" pitchFamily="34" charset="0"/>
              </a:rPr>
              <a:t>osiągnięcie i utrzymanie zamierzonego poziomu jakości procesów logistycznych,</a:t>
            </a:r>
          </a:p>
          <a:p>
            <a:pPr marL="175479" indent="-175479">
              <a:buFontTx/>
              <a:buChar char="•"/>
            </a:pPr>
            <a:r>
              <a:rPr lang="pl-PL" altLang="pl-PL">
                <a:latin typeface="Arial" panose="020B0604020202020204" pitchFamily="34" charset="0"/>
              </a:rPr>
              <a:t>stworzenie warunków zarządzania logistycznego umożliwiających utrzymanie zamierzonej jakości,</a:t>
            </a:r>
          </a:p>
          <a:p>
            <a:pPr marL="175479" indent="-175479">
              <a:buFontTx/>
              <a:buChar char="•"/>
            </a:pPr>
            <a:r>
              <a:rPr lang="pl-PL" altLang="pl-PL">
                <a:latin typeface="Arial" panose="020B0604020202020204" pitchFamily="34" charset="0"/>
              </a:rPr>
              <a:t>uzyskanie zaufania klienta.</a:t>
            </a:r>
          </a:p>
          <a:p>
            <a:pPr marL="175479" indent="-175479"/>
            <a:r>
              <a:rPr lang="pl-PL" altLang="pl-PL">
                <a:latin typeface="Arial" panose="020B0604020202020204" pitchFamily="34" charset="0"/>
              </a:rPr>
              <a:t>Zasady prowadzenia auditu logistycznego są takie jak w przypadku systemu zarządzania jakością. Jednak wciąż brakuje dodatkowych metod i narzędzi prowadzenia badań w obszarze logistyki, które są niezbędne ze względu na jego specyfikę. Do najczęstszych problemów W. Stolzle zalicza:</a:t>
            </a:r>
          </a:p>
          <a:p>
            <a:pPr marL="175479" indent="-175479">
              <a:buFontTx/>
              <a:buChar char="•"/>
            </a:pPr>
            <a:r>
              <a:rPr lang="pl-PL" altLang="pl-PL">
                <a:latin typeface="Arial" panose="020B0604020202020204" pitchFamily="34" charset="0"/>
              </a:rPr>
              <a:t>niebezpieczeństwo związane z nakładaniem się różnego rodzaju procedur, </a:t>
            </a:r>
          </a:p>
          <a:p>
            <a:pPr marL="175479" indent="-175479">
              <a:buFontTx/>
              <a:buChar char="•"/>
            </a:pPr>
            <a:r>
              <a:rPr lang="pl-PL" altLang="pl-PL">
                <a:latin typeface="Arial" panose="020B0604020202020204" pitchFamily="34" charset="0"/>
              </a:rPr>
              <a:t>wysoki stopień kompleksowości procesów logistycznych, </a:t>
            </a:r>
          </a:p>
          <a:p>
            <a:pPr marL="175479" indent="-175479">
              <a:buFontTx/>
              <a:buChar char="•"/>
            </a:pPr>
            <a:r>
              <a:rPr lang="pl-PL" altLang="pl-PL">
                <a:latin typeface="Arial" panose="020B0604020202020204" pitchFamily="34" charset="0"/>
              </a:rPr>
              <a:t>trudności w czytelnym rozróżnieniu obiektów w audicie usług logistycznych,</a:t>
            </a:r>
          </a:p>
          <a:p>
            <a:pPr marL="175479" indent="-175479">
              <a:buFontTx/>
              <a:buChar char="•"/>
            </a:pPr>
            <a:r>
              <a:rPr lang="pl-PL" altLang="pl-PL">
                <a:latin typeface="Arial" panose="020B0604020202020204" pitchFamily="34" charset="0"/>
              </a:rPr>
              <a:t>brak w firmach auditorów logistyki.</a:t>
            </a:r>
          </a:p>
          <a:p>
            <a:pPr marL="175479" indent="-175479"/>
            <a:r>
              <a:rPr lang="pl-PL" altLang="pl-PL">
                <a:latin typeface="Arial" panose="020B0604020202020204" pitchFamily="34" charset="0"/>
              </a:rPr>
              <a:t>Audit w logistyce zaczęto stosować pod koniec lat 90-tych, jednak rozwiązanie wspomnianych problemów warunkuje rozwój tej wersji metody. Trudności w stosowaniu badania auditowego występują we wszystkich obszarach nie objętych normami. Zastosowanie go jako metody controllingu wymaga opracowania wzorców stanu pożądanego lub idealnego w każdym badanym obszarze. Może to ograniczyć przydatność auditu w controllingu. </a:t>
            </a:r>
          </a:p>
          <a:p>
            <a:pPr marL="175479" indent="-175479"/>
            <a:endParaRPr lang="pl-PL" altLang="pl-PL">
              <a:latin typeface="Arial" panose="020B0604020202020204" pitchFamily="34" charset="0"/>
            </a:endParaRPr>
          </a:p>
          <a:p>
            <a:pPr marL="175479" indent="-175479"/>
            <a:endParaRPr lang="pl-PL" altLang="pl-PL">
              <a:latin typeface="Arial" panose="020B0604020202020204" pitchFamily="34" charset="0"/>
            </a:endParaRPr>
          </a:p>
        </p:txBody>
      </p:sp>
    </p:spTree>
    <p:extLst>
      <p:ext uri="{BB962C8B-B14F-4D97-AF65-F5344CB8AC3E}">
        <p14:creationId xmlns:p14="http://schemas.microsoft.com/office/powerpoint/2010/main" val="910496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r>
              <a:rPr lang="pl-PL" sz="1000" dirty="0"/>
              <a:t>Zintegrowany system zarządzania to udokumentowany i spójny system zarządzania spełniający wymagania co najmniej dwóch norm. Jego wdrożenie umożliwia skuteczne i równoczesne zarządzanie wieloma podsystemami, poprzez ustanowienie i realizację jednolitej polityki. </a:t>
            </a:r>
          </a:p>
          <a:p>
            <a:pPr algn="just"/>
            <a:r>
              <a:rPr lang="pl-PL" sz="1000" dirty="0"/>
              <a:t>Wdrożenie Zintegrowanego Systemu Zarządzania jest polecanym i najkorzystniejszym rozwiązaniem dla organizacji, która ma zamiar wprowadzić kilka różnych systemów zarządzania. W zależności od specyfiki branży i planów, jakie organizacja chce zrealizować w danym czasie, wdraża ona zintegrowany system zarządzania składający się z różnych podsystemów. Zazwyczaj podstawą większości takich projektów jest System Zarządzania Jakością zgodny z wymaganiami normy PN EN ISO 9001:2009. </a:t>
            </a:r>
          </a:p>
          <a:p>
            <a:pPr algn="just"/>
            <a:br>
              <a:rPr lang="pl-PL" dirty="0"/>
            </a:b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188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9087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3709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7547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5358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4894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1835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1383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149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9022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944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28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7630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4079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6812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1979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5586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110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buFont typeface="Arial" pitchFamily="34" charset="0"/>
              <a:buNone/>
            </a:pPr>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45591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7333" indent="-287436" eaLnBrk="0" hangingPunct="0">
              <a:defRPr sz="2400">
                <a:solidFill>
                  <a:schemeClr val="tx1"/>
                </a:solidFill>
                <a:latin typeface="Arial" panose="020B0604020202020204" pitchFamily="34" charset="0"/>
              </a:defRPr>
            </a:lvl2pPr>
            <a:lvl3pPr marL="1149744" indent="-229949" eaLnBrk="0" hangingPunct="0">
              <a:defRPr sz="2400">
                <a:solidFill>
                  <a:schemeClr val="tx1"/>
                </a:solidFill>
                <a:latin typeface="Arial" panose="020B0604020202020204" pitchFamily="34" charset="0"/>
              </a:defRPr>
            </a:lvl3pPr>
            <a:lvl4pPr marL="1609641" indent="-229949" eaLnBrk="0" hangingPunct="0">
              <a:defRPr sz="2400">
                <a:solidFill>
                  <a:schemeClr val="tx1"/>
                </a:solidFill>
                <a:latin typeface="Arial" panose="020B0604020202020204" pitchFamily="34" charset="0"/>
              </a:defRPr>
            </a:lvl4pPr>
            <a:lvl5pPr marL="2069539" indent="-229949" eaLnBrk="0" hangingPunct="0">
              <a:defRPr sz="2400">
                <a:solidFill>
                  <a:schemeClr val="tx1"/>
                </a:solidFill>
                <a:latin typeface="Arial" panose="020B0604020202020204" pitchFamily="34" charset="0"/>
              </a:defRPr>
            </a:lvl5pPr>
            <a:lvl6pPr marL="2529436" indent="-229949" eaLnBrk="0" fontAlgn="base" hangingPunct="0">
              <a:spcBef>
                <a:spcPct val="0"/>
              </a:spcBef>
              <a:spcAft>
                <a:spcPct val="0"/>
              </a:spcAft>
              <a:defRPr sz="2400">
                <a:solidFill>
                  <a:schemeClr val="tx1"/>
                </a:solidFill>
                <a:latin typeface="Arial" panose="020B0604020202020204" pitchFamily="34" charset="0"/>
              </a:defRPr>
            </a:lvl6pPr>
            <a:lvl7pPr marL="2989334" indent="-229949" eaLnBrk="0" fontAlgn="base" hangingPunct="0">
              <a:spcBef>
                <a:spcPct val="0"/>
              </a:spcBef>
              <a:spcAft>
                <a:spcPct val="0"/>
              </a:spcAft>
              <a:defRPr sz="2400">
                <a:solidFill>
                  <a:schemeClr val="tx1"/>
                </a:solidFill>
                <a:latin typeface="Arial" panose="020B0604020202020204" pitchFamily="34" charset="0"/>
              </a:defRPr>
            </a:lvl7pPr>
            <a:lvl8pPr marL="3449231" indent="-229949" eaLnBrk="0" fontAlgn="base" hangingPunct="0">
              <a:spcBef>
                <a:spcPct val="0"/>
              </a:spcBef>
              <a:spcAft>
                <a:spcPct val="0"/>
              </a:spcAft>
              <a:defRPr sz="2400">
                <a:solidFill>
                  <a:schemeClr val="tx1"/>
                </a:solidFill>
                <a:latin typeface="Arial" panose="020B0604020202020204" pitchFamily="34" charset="0"/>
              </a:defRPr>
            </a:lvl8pPr>
            <a:lvl9pPr marL="3909129" indent="-229949"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FEE941-CC9F-441E-B202-00FE4BF40165}"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17575" y="4751349"/>
            <a:ext cx="5352521" cy="4501277"/>
          </a:xfrm>
          <a:solidFill>
            <a:srgbClr val="FFFFFF"/>
          </a:solidFill>
          <a:ln>
            <a:solidFill>
              <a:srgbClr val="000000"/>
            </a:solidFill>
          </a:ln>
        </p:spPr>
        <p:txBody>
          <a:bodyPr/>
          <a:lstStyle/>
          <a:p>
            <a:pPr eaLnBrk="1" hangingPunct="1"/>
            <a:r>
              <a:rPr lang="pl-PL" altLang="pl-PL">
                <a:latin typeface="Arial" panose="020B0604020202020204" pitchFamily="34" charset="0"/>
              </a:rPr>
              <a:t>Pojęcie „firma” odnosi się do aspektów ekonomicznych i technicznych wywierających wpływ na zarys granic jednostki gospodarczej, skalę podaży produktów, stopień penetracji rynków, zasięg kompetencji, zasoby, technologie i know-how, których ona potrzebuje lub które ona nagromadziła przed długie lata,</a:t>
            </a:r>
          </a:p>
          <a:p>
            <a:pPr eaLnBrk="1" hangingPunct="1"/>
            <a:r>
              <a:rPr lang="pl-PL" altLang="pl-PL" b="1">
                <a:latin typeface="Arial" panose="020B0604020202020204" pitchFamily="34" charset="0"/>
              </a:rPr>
              <a:t>(Allaire Y., Firsiroutu E.: Myślenie strategiczne, PWN, W-wa 2000 s. 17).</a:t>
            </a:r>
          </a:p>
          <a:p>
            <a:pPr eaLnBrk="1" hangingPunct="1"/>
            <a:r>
              <a:rPr lang="pl-PL" altLang="pl-PL">
                <a:latin typeface="Arial" panose="020B0604020202020204" pitchFamily="34" charset="0"/>
              </a:rPr>
              <a:t>Przedsiębiorstwo w sensie ściśle ekonomicznym jest szczególnym zbiorem zasobów, technologii i kapitałów potrzebnych do produkcji i umieszczania na rynku produktów lub usług, za które nabywcy będą skłonni płacić cenę pozwalającą na odpowiednie pokrycie nakładów, jakich wymaga działalność przedsiębiorstwa.</a:t>
            </a:r>
          </a:p>
          <a:p>
            <a:pPr eaLnBrk="1" hangingPunct="1"/>
            <a:r>
              <a:rPr lang="pl-PL" altLang="pl-PL" b="1">
                <a:latin typeface="Arial" panose="020B0604020202020204" pitchFamily="34" charset="0"/>
              </a:rPr>
              <a:t>(Allaire Y., Firsiroutu E.: Myślenie strategiczne, PWN, W-wa 2000 s. 30).</a:t>
            </a:r>
          </a:p>
        </p:txBody>
      </p:sp>
    </p:spTree>
    <p:extLst>
      <p:ext uri="{BB962C8B-B14F-4D97-AF65-F5344CB8AC3E}">
        <p14:creationId xmlns:p14="http://schemas.microsoft.com/office/powerpoint/2010/main" val="882263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7333" indent="-287436" eaLnBrk="0" hangingPunct="0">
              <a:defRPr sz="2400">
                <a:solidFill>
                  <a:schemeClr val="tx1"/>
                </a:solidFill>
                <a:latin typeface="Arial" panose="020B0604020202020204" pitchFamily="34" charset="0"/>
              </a:defRPr>
            </a:lvl2pPr>
            <a:lvl3pPr marL="1149744" indent="-229949" eaLnBrk="0" hangingPunct="0">
              <a:defRPr sz="2400">
                <a:solidFill>
                  <a:schemeClr val="tx1"/>
                </a:solidFill>
                <a:latin typeface="Arial" panose="020B0604020202020204" pitchFamily="34" charset="0"/>
              </a:defRPr>
            </a:lvl3pPr>
            <a:lvl4pPr marL="1609641" indent="-229949" eaLnBrk="0" hangingPunct="0">
              <a:defRPr sz="2400">
                <a:solidFill>
                  <a:schemeClr val="tx1"/>
                </a:solidFill>
                <a:latin typeface="Arial" panose="020B0604020202020204" pitchFamily="34" charset="0"/>
              </a:defRPr>
            </a:lvl4pPr>
            <a:lvl5pPr marL="2069539" indent="-229949" eaLnBrk="0" hangingPunct="0">
              <a:defRPr sz="2400">
                <a:solidFill>
                  <a:schemeClr val="tx1"/>
                </a:solidFill>
                <a:latin typeface="Arial" panose="020B0604020202020204" pitchFamily="34" charset="0"/>
              </a:defRPr>
            </a:lvl5pPr>
            <a:lvl6pPr marL="2529436" indent="-229949" eaLnBrk="0" fontAlgn="base" hangingPunct="0">
              <a:spcBef>
                <a:spcPct val="0"/>
              </a:spcBef>
              <a:spcAft>
                <a:spcPct val="0"/>
              </a:spcAft>
              <a:defRPr sz="2400">
                <a:solidFill>
                  <a:schemeClr val="tx1"/>
                </a:solidFill>
                <a:latin typeface="Arial" panose="020B0604020202020204" pitchFamily="34" charset="0"/>
              </a:defRPr>
            </a:lvl6pPr>
            <a:lvl7pPr marL="2989334" indent="-229949" eaLnBrk="0" fontAlgn="base" hangingPunct="0">
              <a:spcBef>
                <a:spcPct val="0"/>
              </a:spcBef>
              <a:spcAft>
                <a:spcPct val="0"/>
              </a:spcAft>
              <a:defRPr sz="2400">
                <a:solidFill>
                  <a:schemeClr val="tx1"/>
                </a:solidFill>
                <a:latin typeface="Arial" panose="020B0604020202020204" pitchFamily="34" charset="0"/>
              </a:defRPr>
            </a:lvl7pPr>
            <a:lvl8pPr marL="3449231" indent="-229949" eaLnBrk="0" fontAlgn="base" hangingPunct="0">
              <a:spcBef>
                <a:spcPct val="0"/>
              </a:spcBef>
              <a:spcAft>
                <a:spcPct val="0"/>
              </a:spcAft>
              <a:defRPr sz="2400">
                <a:solidFill>
                  <a:schemeClr val="tx1"/>
                </a:solidFill>
                <a:latin typeface="Arial" panose="020B0604020202020204" pitchFamily="34" charset="0"/>
              </a:defRPr>
            </a:lvl8pPr>
            <a:lvl9pPr marL="3909129" indent="-229949"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8A486B-BAC6-419B-94D6-017FF6611157}" type="slidenum">
              <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pl-PL"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pl-PL" altLang="pl-PL" b="1">
                <a:latin typeface="Arial" panose="020B0604020202020204" pitchFamily="34" charset="0"/>
              </a:rPr>
              <a:t>- Odpowiedzialność kierownictwa</a:t>
            </a:r>
            <a:r>
              <a:rPr lang="pl-PL" altLang="pl-PL">
                <a:latin typeface="Arial" panose="020B0604020202020204" pitchFamily="34" charset="0"/>
              </a:rPr>
              <a:t> (polityka i cele jakości, organizacja, system i kontrola)</a:t>
            </a:r>
          </a:p>
          <a:p>
            <a:pPr eaLnBrk="1" hangingPunct="1"/>
            <a:r>
              <a:rPr lang="pl-PL" altLang="pl-PL">
                <a:latin typeface="Arial" panose="020B0604020202020204" pitchFamily="34" charset="0"/>
              </a:rPr>
              <a:t>- </a:t>
            </a:r>
            <a:r>
              <a:rPr lang="pl-PL" altLang="pl-PL" b="1">
                <a:latin typeface="Arial" panose="020B0604020202020204" pitchFamily="34" charset="0"/>
              </a:rPr>
              <a:t>Zarządzanie zasobami</a:t>
            </a:r>
            <a:r>
              <a:rPr lang="pl-PL" altLang="pl-PL">
                <a:latin typeface="Arial" panose="020B0604020202020204" pitchFamily="34" charset="0"/>
              </a:rPr>
              <a:t> (kwalifikacje pracowników, otoczenie miejsca pracy i sterowanie informacjami),</a:t>
            </a:r>
          </a:p>
          <a:p>
            <a:pPr eaLnBrk="1" hangingPunct="1"/>
            <a:r>
              <a:rPr lang="pl-PL" altLang="pl-PL">
                <a:latin typeface="Arial" panose="020B0604020202020204" pitchFamily="34" charset="0"/>
              </a:rPr>
              <a:t>- </a:t>
            </a:r>
            <a:r>
              <a:rPr lang="pl-PL" altLang="pl-PL" b="1">
                <a:latin typeface="Arial" panose="020B0604020202020204" pitchFamily="34" charset="0"/>
              </a:rPr>
              <a:t>Zarządzanie procesem</a:t>
            </a:r>
            <a:r>
              <a:rPr lang="pl-PL" altLang="pl-PL">
                <a:latin typeface="Arial" panose="020B0604020202020204" pitchFamily="34" charset="0"/>
              </a:rPr>
              <a:t> (interesy klientów, projektowanie i prace rozwojowe, zakupy, sterowanie błędami i serwis)</a:t>
            </a:r>
          </a:p>
          <a:p>
            <a:pPr eaLnBrk="1" hangingPunct="1"/>
            <a:r>
              <a:rPr lang="pl-PL" altLang="pl-PL">
                <a:latin typeface="Arial" panose="020B0604020202020204" pitchFamily="34" charset="0"/>
              </a:rPr>
              <a:t>- </a:t>
            </a:r>
            <a:r>
              <a:rPr lang="pl-PL" altLang="pl-PL" b="1">
                <a:latin typeface="Arial" panose="020B0604020202020204" pitchFamily="34" charset="0"/>
              </a:rPr>
              <a:t>Ocena, analiza i doskonalenie</a:t>
            </a:r>
            <a:r>
              <a:rPr lang="pl-PL" altLang="pl-PL">
                <a:latin typeface="Arial" panose="020B0604020202020204" pitchFamily="34" charset="0"/>
              </a:rPr>
              <a:t> (audit, pomiar systemu i zadowolenia klienta, kontrola procesów, analiza danych i doskonalenie procesów).</a:t>
            </a:r>
          </a:p>
          <a:p>
            <a:pPr eaLnBrk="1" hangingPunct="1"/>
            <a:endParaRPr lang="pl-PL" altLang="pl-PL">
              <a:latin typeface="Arial" panose="020B0604020202020204" pitchFamily="34" charset="0"/>
            </a:endParaRPr>
          </a:p>
        </p:txBody>
      </p:sp>
    </p:spTree>
    <p:extLst>
      <p:ext uri="{BB962C8B-B14F-4D97-AF65-F5344CB8AC3E}">
        <p14:creationId xmlns:p14="http://schemas.microsoft.com/office/powerpoint/2010/main" val="396954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113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3615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163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C14416-107F-4E07-9007-7DFD38AE8580}"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849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77CDE45-03D5-4369-B651-7682232E103B}" type="slidenum">
              <a:rPr lang="pl-PL"/>
              <a:pPr/>
              <a:t>‹#›</a:t>
            </a:fld>
            <a:endParaRPr lang="pl-PL"/>
          </a:p>
        </p:txBody>
      </p:sp>
    </p:spTree>
    <p:extLst>
      <p:ext uri="{BB962C8B-B14F-4D97-AF65-F5344CB8AC3E}">
        <p14:creationId xmlns:p14="http://schemas.microsoft.com/office/powerpoint/2010/main" val="154264043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5C92A98-2DC2-47AF-9B5E-C5030B728D20}" type="slidenum">
              <a:rPr lang="pl-PL"/>
              <a:pPr/>
              <a:t>‹#›</a:t>
            </a:fld>
            <a:endParaRPr lang="pl-PL"/>
          </a:p>
        </p:txBody>
      </p:sp>
    </p:spTree>
    <p:extLst>
      <p:ext uri="{BB962C8B-B14F-4D97-AF65-F5344CB8AC3E}">
        <p14:creationId xmlns:p14="http://schemas.microsoft.com/office/powerpoint/2010/main" val="273368468"/>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06304D0-D76C-4538-8BB5-15600C3AD596}" type="slidenum">
              <a:rPr lang="pl-PL"/>
              <a:pPr/>
              <a:t>‹#›</a:t>
            </a:fld>
            <a:endParaRPr lang="pl-PL"/>
          </a:p>
        </p:txBody>
      </p:sp>
    </p:spTree>
    <p:extLst>
      <p:ext uri="{BB962C8B-B14F-4D97-AF65-F5344CB8AC3E}">
        <p14:creationId xmlns:p14="http://schemas.microsoft.com/office/powerpoint/2010/main" val="201301848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88CFF100-92CD-4098-A68B-021D3D7D1474}" type="slidenum">
              <a:rPr lang="pl-PL"/>
              <a:pPr/>
              <a:t>‹#›</a:t>
            </a:fld>
            <a:endParaRPr lang="pl-PL"/>
          </a:p>
        </p:txBody>
      </p:sp>
    </p:spTree>
    <p:extLst>
      <p:ext uri="{BB962C8B-B14F-4D97-AF65-F5344CB8AC3E}">
        <p14:creationId xmlns:p14="http://schemas.microsoft.com/office/powerpoint/2010/main" val="886269014"/>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4AB1937B-4DAD-4CA2-9A86-53C08B4EF3F0}" type="slidenum">
              <a:rPr lang="pl-PL"/>
              <a:pPr/>
              <a:t>‹#›</a:t>
            </a:fld>
            <a:endParaRPr lang="pl-PL"/>
          </a:p>
        </p:txBody>
      </p:sp>
    </p:spTree>
    <p:extLst>
      <p:ext uri="{BB962C8B-B14F-4D97-AF65-F5344CB8AC3E}">
        <p14:creationId xmlns:p14="http://schemas.microsoft.com/office/powerpoint/2010/main" val="1696964941"/>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5B1AEC6D-B374-4B25-A8A2-73FCAD735E0D}" type="slidenum">
              <a:rPr lang="pl-PL"/>
              <a:pPr/>
              <a:t>‹#›</a:t>
            </a:fld>
            <a:endParaRPr lang="pl-PL"/>
          </a:p>
        </p:txBody>
      </p:sp>
    </p:spTree>
    <p:extLst>
      <p:ext uri="{BB962C8B-B14F-4D97-AF65-F5344CB8AC3E}">
        <p14:creationId xmlns:p14="http://schemas.microsoft.com/office/powerpoint/2010/main" val="2841009254"/>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E2141BC4-42EE-4AB5-BDD5-FFA87340A094}" type="slidenum">
              <a:rPr lang="pl-PL"/>
              <a:pPr/>
              <a:t>‹#›</a:t>
            </a:fld>
            <a:endParaRPr lang="pl-PL"/>
          </a:p>
        </p:txBody>
      </p:sp>
    </p:spTree>
    <p:extLst>
      <p:ext uri="{BB962C8B-B14F-4D97-AF65-F5344CB8AC3E}">
        <p14:creationId xmlns:p14="http://schemas.microsoft.com/office/powerpoint/2010/main" val="414278789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3B486606-CB16-40C7-A642-0B8D93DAB985}" type="slidenum">
              <a:rPr lang="pl-PL"/>
              <a:pPr/>
              <a:t>‹#›</a:t>
            </a:fld>
            <a:endParaRPr lang="pl-PL"/>
          </a:p>
        </p:txBody>
      </p:sp>
    </p:spTree>
    <p:extLst>
      <p:ext uri="{BB962C8B-B14F-4D97-AF65-F5344CB8AC3E}">
        <p14:creationId xmlns:p14="http://schemas.microsoft.com/office/powerpoint/2010/main" val="396977530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5CF5D581-9944-40AE-9E2B-19414D782BC3}" type="slidenum">
              <a:rPr lang="pl-PL"/>
              <a:pPr/>
              <a:t>‹#›</a:t>
            </a:fld>
            <a:endParaRPr lang="pl-PL"/>
          </a:p>
        </p:txBody>
      </p:sp>
    </p:spTree>
    <p:extLst>
      <p:ext uri="{BB962C8B-B14F-4D97-AF65-F5344CB8AC3E}">
        <p14:creationId xmlns:p14="http://schemas.microsoft.com/office/powerpoint/2010/main" val="2448534974"/>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391313D1-2746-457D-9536-61CA0AB3A534}" type="slidenum">
              <a:rPr lang="pl-PL"/>
              <a:pPr/>
              <a:t>‹#›</a:t>
            </a:fld>
            <a:endParaRPr lang="pl-PL"/>
          </a:p>
        </p:txBody>
      </p:sp>
    </p:spTree>
    <p:extLst>
      <p:ext uri="{BB962C8B-B14F-4D97-AF65-F5344CB8AC3E}">
        <p14:creationId xmlns:p14="http://schemas.microsoft.com/office/powerpoint/2010/main" val="298325483"/>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609600"/>
            <a:ext cx="22860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0" y="609600"/>
            <a:ext cx="67056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271213FD-7351-4DB6-9A5B-E4E3FF19DE80}" type="slidenum">
              <a:rPr lang="pl-PL"/>
              <a:pPr/>
              <a:t>‹#›</a:t>
            </a:fld>
            <a:endParaRPr lang="pl-PL"/>
          </a:p>
        </p:txBody>
      </p:sp>
    </p:spTree>
    <p:extLst>
      <p:ext uri="{BB962C8B-B14F-4D97-AF65-F5344CB8AC3E}">
        <p14:creationId xmlns:p14="http://schemas.microsoft.com/office/powerpoint/2010/main" val="3631499347"/>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37F0DD29-8689-4FB6-84F1-CBAC2A3B534F}" type="slidenum">
              <a:rPr lang="pl-PL" altLang="pl-PL"/>
              <a:pPr/>
              <a:t>‹#›</a:t>
            </a:fld>
            <a:endParaRPr lang="pl-PL" altLang="pl-PL"/>
          </a:p>
        </p:txBody>
      </p:sp>
    </p:spTree>
    <p:extLst>
      <p:ext uri="{BB962C8B-B14F-4D97-AF65-F5344CB8AC3E}">
        <p14:creationId xmlns:p14="http://schemas.microsoft.com/office/powerpoint/2010/main" val="2894225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8AB8968B-5DBD-40B9-BA7F-8A4C3079B3E6}" type="slidenum">
              <a:rPr lang="pl-PL" altLang="pl-PL"/>
              <a:pPr/>
              <a:t>‹#›</a:t>
            </a:fld>
            <a:endParaRPr lang="pl-PL" altLang="pl-PL"/>
          </a:p>
        </p:txBody>
      </p:sp>
    </p:spTree>
    <p:extLst>
      <p:ext uri="{BB962C8B-B14F-4D97-AF65-F5344CB8AC3E}">
        <p14:creationId xmlns:p14="http://schemas.microsoft.com/office/powerpoint/2010/main" val="2444766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6E3BF102-B34F-403A-BEE4-4DEAA4197C5F}" type="slidenum">
              <a:rPr lang="pl-PL" altLang="pl-PL"/>
              <a:pPr/>
              <a:t>‹#›</a:t>
            </a:fld>
            <a:endParaRPr lang="pl-PL" altLang="pl-PL"/>
          </a:p>
        </p:txBody>
      </p:sp>
    </p:spTree>
    <p:extLst>
      <p:ext uri="{BB962C8B-B14F-4D97-AF65-F5344CB8AC3E}">
        <p14:creationId xmlns:p14="http://schemas.microsoft.com/office/powerpoint/2010/main" val="1886350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endParaRPr lang="pl-PL" altLang="pl-PL"/>
          </a:p>
        </p:txBody>
      </p:sp>
      <p:sp>
        <p:nvSpPr>
          <p:cNvPr id="6" name="Rectangle 5"/>
          <p:cNvSpPr>
            <a:spLocks noGrp="1" noChangeArrowheads="1"/>
          </p:cNvSpPr>
          <p:nvPr>
            <p:ph type="ftr" sz="quarter" idx="11"/>
          </p:nvPr>
        </p:nvSpPr>
        <p:spPr>
          <a:ln/>
        </p:spPr>
        <p:txBody>
          <a:bodyPr/>
          <a:lstStyle>
            <a:lvl1pPr>
              <a:defRPr/>
            </a:lvl1pPr>
          </a:lstStyle>
          <a:p>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F54F5B40-099D-43A1-B75C-F8FFDE22BE21}" type="slidenum">
              <a:rPr lang="pl-PL" altLang="pl-PL"/>
              <a:pPr/>
              <a:t>‹#›</a:t>
            </a:fld>
            <a:endParaRPr lang="pl-PL" altLang="pl-PL"/>
          </a:p>
        </p:txBody>
      </p:sp>
    </p:spTree>
    <p:extLst>
      <p:ext uri="{BB962C8B-B14F-4D97-AF65-F5344CB8AC3E}">
        <p14:creationId xmlns:p14="http://schemas.microsoft.com/office/powerpoint/2010/main" val="3276232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endParaRPr lang="pl-PL" altLang="pl-PL"/>
          </a:p>
        </p:txBody>
      </p:sp>
      <p:sp>
        <p:nvSpPr>
          <p:cNvPr id="8" name="Rectangle 5"/>
          <p:cNvSpPr>
            <a:spLocks noGrp="1" noChangeArrowheads="1"/>
          </p:cNvSpPr>
          <p:nvPr>
            <p:ph type="ftr" sz="quarter" idx="11"/>
          </p:nvPr>
        </p:nvSpPr>
        <p:spPr>
          <a:ln/>
        </p:spPr>
        <p:txBody>
          <a:bodyPr/>
          <a:lstStyle>
            <a:lvl1pPr>
              <a:defRPr/>
            </a:lvl1pPr>
          </a:lstStyle>
          <a:p>
            <a:endParaRPr lang="pl-PL" altLang="pl-PL"/>
          </a:p>
        </p:txBody>
      </p:sp>
      <p:sp>
        <p:nvSpPr>
          <p:cNvPr id="9" name="Rectangle 6"/>
          <p:cNvSpPr>
            <a:spLocks noGrp="1" noChangeArrowheads="1"/>
          </p:cNvSpPr>
          <p:nvPr>
            <p:ph type="sldNum" sz="quarter" idx="12"/>
          </p:nvPr>
        </p:nvSpPr>
        <p:spPr>
          <a:ln/>
        </p:spPr>
        <p:txBody>
          <a:bodyPr/>
          <a:lstStyle>
            <a:lvl1pPr>
              <a:defRPr/>
            </a:lvl1pPr>
          </a:lstStyle>
          <a:p>
            <a:fld id="{41CE6B52-54F1-4CED-9C26-FD5C214AFAA6}" type="slidenum">
              <a:rPr lang="pl-PL" altLang="pl-PL"/>
              <a:pPr/>
              <a:t>‹#›</a:t>
            </a:fld>
            <a:endParaRPr lang="pl-PL" altLang="pl-PL"/>
          </a:p>
        </p:txBody>
      </p:sp>
    </p:spTree>
    <p:extLst>
      <p:ext uri="{BB962C8B-B14F-4D97-AF65-F5344CB8AC3E}">
        <p14:creationId xmlns:p14="http://schemas.microsoft.com/office/powerpoint/2010/main" val="1078408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endParaRPr lang="pl-PL" altLang="pl-PL"/>
          </a:p>
        </p:txBody>
      </p:sp>
      <p:sp>
        <p:nvSpPr>
          <p:cNvPr id="4" name="Rectangle 5"/>
          <p:cNvSpPr>
            <a:spLocks noGrp="1" noChangeArrowheads="1"/>
          </p:cNvSpPr>
          <p:nvPr>
            <p:ph type="ftr" sz="quarter" idx="11"/>
          </p:nvPr>
        </p:nvSpPr>
        <p:spPr>
          <a:ln/>
        </p:spPr>
        <p:txBody>
          <a:bodyPr/>
          <a:lstStyle>
            <a:lvl1pPr>
              <a:defRPr/>
            </a:lvl1pPr>
          </a:lstStyle>
          <a:p>
            <a:endParaRPr lang="pl-PL" altLang="pl-PL"/>
          </a:p>
        </p:txBody>
      </p:sp>
      <p:sp>
        <p:nvSpPr>
          <p:cNvPr id="5" name="Rectangle 6"/>
          <p:cNvSpPr>
            <a:spLocks noGrp="1" noChangeArrowheads="1"/>
          </p:cNvSpPr>
          <p:nvPr>
            <p:ph type="sldNum" sz="quarter" idx="12"/>
          </p:nvPr>
        </p:nvSpPr>
        <p:spPr>
          <a:ln/>
        </p:spPr>
        <p:txBody>
          <a:bodyPr/>
          <a:lstStyle>
            <a:lvl1pPr>
              <a:defRPr/>
            </a:lvl1pPr>
          </a:lstStyle>
          <a:p>
            <a:fld id="{4EFFA536-4798-4591-90DC-B338F9CF2E76}" type="slidenum">
              <a:rPr lang="pl-PL" altLang="pl-PL"/>
              <a:pPr/>
              <a:t>‹#›</a:t>
            </a:fld>
            <a:endParaRPr lang="pl-PL" altLang="pl-PL"/>
          </a:p>
        </p:txBody>
      </p:sp>
    </p:spTree>
    <p:extLst>
      <p:ext uri="{BB962C8B-B14F-4D97-AF65-F5344CB8AC3E}">
        <p14:creationId xmlns:p14="http://schemas.microsoft.com/office/powerpoint/2010/main" val="2353740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pl-PL" altLang="pl-PL"/>
          </a:p>
        </p:txBody>
      </p:sp>
      <p:sp>
        <p:nvSpPr>
          <p:cNvPr id="3" name="Rectangle 5"/>
          <p:cNvSpPr>
            <a:spLocks noGrp="1" noChangeArrowheads="1"/>
          </p:cNvSpPr>
          <p:nvPr>
            <p:ph type="ftr" sz="quarter" idx="11"/>
          </p:nvPr>
        </p:nvSpPr>
        <p:spPr>
          <a:ln/>
        </p:spPr>
        <p:txBody>
          <a:bodyPr/>
          <a:lstStyle>
            <a:lvl1pPr>
              <a:defRPr/>
            </a:lvl1pPr>
          </a:lstStyle>
          <a:p>
            <a:endParaRPr lang="pl-PL" altLang="pl-PL"/>
          </a:p>
        </p:txBody>
      </p:sp>
      <p:sp>
        <p:nvSpPr>
          <p:cNvPr id="4" name="Rectangle 6"/>
          <p:cNvSpPr>
            <a:spLocks noGrp="1" noChangeArrowheads="1"/>
          </p:cNvSpPr>
          <p:nvPr>
            <p:ph type="sldNum" sz="quarter" idx="12"/>
          </p:nvPr>
        </p:nvSpPr>
        <p:spPr>
          <a:ln/>
        </p:spPr>
        <p:txBody>
          <a:bodyPr/>
          <a:lstStyle>
            <a:lvl1pPr>
              <a:defRPr/>
            </a:lvl1pPr>
          </a:lstStyle>
          <a:p>
            <a:fld id="{663ED90A-9B99-4C7A-882F-9F3CADF0F105}" type="slidenum">
              <a:rPr lang="pl-PL" altLang="pl-PL"/>
              <a:pPr/>
              <a:t>‹#›</a:t>
            </a:fld>
            <a:endParaRPr lang="pl-PL" altLang="pl-PL"/>
          </a:p>
        </p:txBody>
      </p:sp>
    </p:spTree>
    <p:extLst>
      <p:ext uri="{BB962C8B-B14F-4D97-AF65-F5344CB8AC3E}">
        <p14:creationId xmlns:p14="http://schemas.microsoft.com/office/powerpoint/2010/main" val="316195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endParaRPr lang="pl-PL" altLang="pl-PL"/>
          </a:p>
        </p:txBody>
      </p:sp>
      <p:sp>
        <p:nvSpPr>
          <p:cNvPr id="6" name="Rectangle 5"/>
          <p:cNvSpPr>
            <a:spLocks noGrp="1" noChangeArrowheads="1"/>
          </p:cNvSpPr>
          <p:nvPr>
            <p:ph type="ftr" sz="quarter" idx="11"/>
          </p:nvPr>
        </p:nvSpPr>
        <p:spPr>
          <a:ln/>
        </p:spPr>
        <p:txBody>
          <a:bodyPr/>
          <a:lstStyle>
            <a:lvl1pPr>
              <a:defRPr/>
            </a:lvl1pPr>
          </a:lstStyle>
          <a:p>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F531A5BC-DBD5-4994-8167-31E42225E00B}" type="slidenum">
              <a:rPr lang="pl-PL" altLang="pl-PL"/>
              <a:pPr/>
              <a:t>‹#›</a:t>
            </a:fld>
            <a:endParaRPr lang="pl-PL" altLang="pl-PL"/>
          </a:p>
        </p:txBody>
      </p:sp>
    </p:spTree>
    <p:extLst>
      <p:ext uri="{BB962C8B-B14F-4D97-AF65-F5344CB8AC3E}">
        <p14:creationId xmlns:p14="http://schemas.microsoft.com/office/powerpoint/2010/main" val="227935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endParaRPr lang="pl-PL" altLang="pl-PL"/>
          </a:p>
        </p:txBody>
      </p:sp>
      <p:sp>
        <p:nvSpPr>
          <p:cNvPr id="6" name="Rectangle 5"/>
          <p:cNvSpPr>
            <a:spLocks noGrp="1" noChangeArrowheads="1"/>
          </p:cNvSpPr>
          <p:nvPr>
            <p:ph type="ftr" sz="quarter" idx="11"/>
          </p:nvPr>
        </p:nvSpPr>
        <p:spPr>
          <a:ln/>
        </p:spPr>
        <p:txBody>
          <a:bodyPr/>
          <a:lstStyle>
            <a:lvl1pPr>
              <a:defRPr/>
            </a:lvl1pPr>
          </a:lstStyle>
          <a:p>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21FCD8A1-86FE-462C-A807-B00D40B1EBB8}" type="slidenum">
              <a:rPr lang="pl-PL" altLang="pl-PL"/>
              <a:pPr/>
              <a:t>‹#›</a:t>
            </a:fld>
            <a:endParaRPr lang="pl-PL" altLang="pl-PL"/>
          </a:p>
        </p:txBody>
      </p:sp>
    </p:spTree>
    <p:extLst>
      <p:ext uri="{BB962C8B-B14F-4D97-AF65-F5344CB8AC3E}">
        <p14:creationId xmlns:p14="http://schemas.microsoft.com/office/powerpoint/2010/main" val="310183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EDDAA230-D531-4240-B646-794C6C417C51}" type="slidenum">
              <a:rPr lang="pl-PL" altLang="pl-PL"/>
              <a:pPr/>
              <a:t>‹#›</a:t>
            </a:fld>
            <a:endParaRPr lang="pl-PL" altLang="pl-PL"/>
          </a:p>
        </p:txBody>
      </p:sp>
    </p:spTree>
    <p:extLst>
      <p:ext uri="{BB962C8B-B14F-4D97-AF65-F5344CB8AC3E}">
        <p14:creationId xmlns:p14="http://schemas.microsoft.com/office/powerpoint/2010/main" val="165566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609600"/>
            <a:ext cx="22860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0" y="609600"/>
            <a:ext cx="67056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66A85283-E112-4BD5-B608-D355271A7A7C}" type="slidenum">
              <a:rPr lang="pl-PL" altLang="pl-PL"/>
              <a:pPr/>
              <a:t>‹#›</a:t>
            </a:fld>
            <a:endParaRPr lang="pl-PL" altLang="pl-PL"/>
          </a:p>
        </p:txBody>
      </p:sp>
    </p:spTree>
    <p:extLst>
      <p:ext uri="{BB962C8B-B14F-4D97-AF65-F5344CB8AC3E}">
        <p14:creationId xmlns:p14="http://schemas.microsoft.com/office/powerpoint/2010/main" val="365386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0" y="609600"/>
            <a:ext cx="91440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pPr lvl="0"/>
            <a:endParaRPr lang="pl-PL" noProof="0"/>
          </a:p>
        </p:txBody>
      </p:sp>
      <p:sp>
        <p:nvSpPr>
          <p:cNvPr id="4" name="Rectangle 4"/>
          <p:cNvSpPr>
            <a:spLocks noGrp="1" noChangeArrowheads="1"/>
          </p:cNvSpPr>
          <p:nvPr>
            <p:ph type="dt" sz="half" idx="10"/>
          </p:nvPr>
        </p:nvSpPr>
        <p:spPr>
          <a:ln/>
        </p:spPr>
        <p:txBody>
          <a:bodyPr/>
          <a:lstStyle>
            <a:lvl1pPr>
              <a:defRPr/>
            </a:lvl1pPr>
          </a:lstStyle>
          <a:p>
            <a:endParaRPr lang="pl-PL" altLang="pl-PL"/>
          </a:p>
        </p:txBody>
      </p:sp>
      <p:sp>
        <p:nvSpPr>
          <p:cNvPr id="5" name="Rectangle 5"/>
          <p:cNvSpPr>
            <a:spLocks noGrp="1" noChangeArrowheads="1"/>
          </p:cNvSpPr>
          <p:nvPr>
            <p:ph type="ftr" sz="quarter" idx="11"/>
          </p:nvPr>
        </p:nvSpPr>
        <p:spPr>
          <a:ln/>
        </p:spPr>
        <p:txBody>
          <a:bodyPr/>
          <a:lstStyle>
            <a:lvl1pPr>
              <a:defRPr/>
            </a:lvl1pPr>
          </a:lstStyle>
          <a:p>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4FE56D28-DA42-45ED-AF34-D6AA086F92EE}" type="slidenum">
              <a:rPr lang="pl-PL" altLang="pl-PL"/>
              <a:pPr/>
              <a:t>‹#›</a:t>
            </a:fld>
            <a:endParaRPr lang="pl-PL" altLang="pl-PL"/>
          </a:p>
        </p:txBody>
      </p:sp>
    </p:spTree>
    <p:extLst>
      <p:ext uri="{BB962C8B-B14F-4D97-AF65-F5344CB8AC3E}">
        <p14:creationId xmlns:p14="http://schemas.microsoft.com/office/powerpoint/2010/main" val="684675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0D6EF62A-6989-4D0C-A142-8FD69788AD89}" type="slidenum">
              <a:rPr lang="pl-PL" altLang="pl-PL"/>
              <a:pPr/>
              <a:t>‹#›</a:t>
            </a:fld>
            <a:endParaRPr lang="pl-PL" altLang="pl-PL"/>
          </a:p>
        </p:txBody>
      </p:sp>
    </p:spTree>
    <p:extLst>
      <p:ext uri="{BB962C8B-B14F-4D97-AF65-F5344CB8AC3E}">
        <p14:creationId xmlns:p14="http://schemas.microsoft.com/office/powerpoint/2010/main" val="1180729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F2784FE0-E37E-4704-83E6-D6142FAD38C0}" type="slidenum">
              <a:rPr lang="pl-PL" altLang="pl-PL"/>
              <a:pPr/>
              <a:t>‹#›</a:t>
            </a:fld>
            <a:endParaRPr lang="pl-PL" altLang="pl-PL"/>
          </a:p>
        </p:txBody>
      </p:sp>
    </p:spTree>
    <p:extLst>
      <p:ext uri="{BB962C8B-B14F-4D97-AF65-F5344CB8AC3E}">
        <p14:creationId xmlns:p14="http://schemas.microsoft.com/office/powerpoint/2010/main" val="4130383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CA623E50-BBA0-4325-8DD8-15B386A79FEC}" type="slidenum">
              <a:rPr lang="pl-PL" altLang="pl-PL"/>
              <a:pPr/>
              <a:t>‹#›</a:t>
            </a:fld>
            <a:endParaRPr lang="pl-PL" altLang="pl-PL"/>
          </a:p>
        </p:txBody>
      </p:sp>
    </p:spTree>
    <p:extLst>
      <p:ext uri="{BB962C8B-B14F-4D97-AF65-F5344CB8AC3E}">
        <p14:creationId xmlns:p14="http://schemas.microsoft.com/office/powerpoint/2010/main" val="2797991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ADBD4CB9-A0E0-4C7D-9400-4BCDDDCE0200}" type="slidenum">
              <a:rPr lang="pl-PL" altLang="pl-PL"/>
              <a:pPr/>
              <a:t>‹#›</a:t>
            </a:fld>
            <a:endParaRPr lang="pl-PL" altLang="pl-PL"/>
          </a:p>
        </p:txBody>
      </p:sp>
    </p:spTree>
    <p:extLst>
      <p:ext uri="{BB962C8B-B14F-4D97-AF65-F5344CB8AC3E}">
        <p14:creationId xmlns:p14="http://schemas.microsoft.com/office/powerpoint/2010/main" val="2515086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fld id="{1F0AC5D4-920F-43C5-9287-F1A0B2D830E5}" type="slidenum">
              <a:rPr lang="pl-PL" altLang="pl-PL"/>
              <a:pPr/>
              <a:t>‹#›</a:t>
            </a:fld>
            <a:endParaRPr lang="pl-PL" altLang="pl-PL"/>
          </a:p>
        </p:txBody>
      </p:sp>
    </p:spTree>
    <p:extLst>
      <p:ext uri="{BB962C8B-B14F-4D97-AF65-F5344CB8AC3E}">
        <p14:creationId xmlns:p14="http://schemas.microsoft.com/office/powerpoint/2010/main" val="2380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fld id="{6364823C-E179-4B95-9DF8-3EA59E31C7F3}" type="slidenum">
              <a:rPr lang="pl-PL" altLang="pl-PL"/>
              <a:pPr/>
              <a:t>‹#›</a:t>
            </a:fld>
            <a:endParaRPr lang="pl-PL" altLang="pl-PL"/>
          </a:p>
        </p:txBody>
      </p:sp>
    </p:spTree>
    <p:extLst>
      <p:ext uri="{BB962C8B-B14F-4D97-AF65-F5344CB8AC3E}">
        <p14:creationId xmlns:p14="http://schemas.microsoft.com/office/powerpoint/2010/main" val="3102242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fld id="{46A190B5-98E2-4DFC-AA20-29985F5A2C1E}" type="slidenum">
              <a:rPr lang="pl-PL" altLang="pl-PL"/>
              <a:pPr/>
              <a:t>‹#›</a:t>
            </a:fld>
            <a:endParaRPr lang="pl-PL" altLang="pl-PL"/>
          </a:p>
        </p:txBody>
      </p:sp>
    </p:spTree>
    <p:extLst>
      <p:ext uri="{BB962C8B-B14F-4D97-AF65-F5344CB8AC3E}">
        <p14:creationId xmlns:p14="http://schemas.microsoft.com/office/powerpoint/2010/main" val="2396890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C516F670-98B6-4AB4-80E8-EEAAE2557B75}" type="slidenum">
              <a:rPr lang="pl-PL" altLang="pl-PL"/>
              <a:pPr/>
              <a:t>‹#›</a:t>
            </a:fld>
            <a:endParaRPr lang="pl-PL" altLang="pl-PL"/>
          </a:p>
        </p:txBody>
      </p:sp>
    </p:spTree>
    <p:extLst>
      <p:ext uri="{BB962C8B-B14F-4D97-AF65-F5344CB8AC3E}">
        <p14:creationId xmlns:p14="http://schemas.microsoft.com/office/powerpoint/2010/main" val="71155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E1D4A51F-BCC3-4C6A-803C-89F0F4578146}" type="slidenum">
              <a:rPr lang="pl-PL" altLang="pl-PL"/>
              <a:pPr/>
              <a:t>‹#›</a:t>
            </a:fld>
            <a:endParaRPr lang="pl-PL" altLang="pl-PL"/>
          </a:p>
        </p:txBody>
      </p:sp>
    </p:spTree>
    <p:extLst>
      <p:ext uri="{BB962C8B-B14F-4D97-AF65-F5344CB8AC3E}">
        <p14:creationId xmlns:p14="http://schemas.microsoft.com/office/powerpoint/2010/main" val="1435096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E8779BE5-1D69-47D6-8514-5CC6CF69C32E}" type="slidenum">
              <a:rPr lang="pl-PL" altLang="pl-PL"/>
              <a:pPr/>
              <a:t>‹#›</a:t>
            </a:fld>
            <a:endParaRPr lang="pl-PL" altLang="pl-PL"/>
          </a:p>
        </p:txBody>
      </p:sp>
    </p:spTree>
    <p:extLst>
      <p:ext uri="{BB962C8B-B14F-4D97-AF65-F5344CB8AC3E}">
        <p14:creationId xmlns:p14="http://schemas.microsoft.com/office/powerpoint/2010/main" val="161004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E4F2F33A-BA9F-4F6B-9FAD-E7F91181A0E4}" type="slidenum">
              <a:rPr lang="pl-PL" altLang="pl-PL"/>
              <a:pPr/>
              <a:t>‹#›</a:t>
            </a:fld>
            <a:endParaRPr lang="pl-PL" altLang="pl-PL"/>
          </a:p>
        </p:txBody>
      </p:sp>
    </p:spTree>
    <p:extLst>
      <p:ext uri="{BB962C8B-B14F-4D97-AF65-F5344CB8AC3E}">
        <p14:creationId xmlns:p14="http://schemas.microsoft.com/office/powerpoint/2010/main" val="326312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FF425E3F-7DCA-44B7-A16A-A750683082E9}" type="slidenum">
              <a:rPr lang="pl-PL" altLang="pl-PL"/>
              <a:pPr/>
              <a:t>‹#›</a:t>
            </a:fld>
            <a:endParaRPr lang="pl-PL" altLang="pl-PL"/>
          </a:p>
        </p:txBody>
      </p:sp>
    </p:spTree>
    <p:extLst>
      <p:ext uri="{BB962C8B-B14F-4D97-AF65-F5344CB8AC3E}">
        <p14:creationId xmlns:p14="http://schemas.microsoft.com/office/powerpoint/2010/main" val="184088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205EAAC-9966-41F8-8777-5D839021E055}" type="datetimeFigureOut">
              <a:rPr lang="pl-PL" smtClean="0"/>
              <a:pPr/>
              <a:t>30.05.2020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233933-F78A-4045-9FBC-2A6B29553AC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5EAAC-9966-41F8-8777-5D839021E055}" type="datetimeFigureOut">
              <a:rPr lang="pl-PL" smtClean="0"/>
              <a:pPr/>
              <a:t>30.05.2020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33933-F78A-4045-9FBC-2A6B29553AC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shade val="85882"/>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solidFill>
            <a:srgbClr val="00FFFF"/>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7DE072-D903-47AF-A9DF-70C17D1252D2}" type="slidenum">
              <a:rPr lang="pl-PL"/>
              <a:pPr/>
              <a:t>‹#›</a:t>
            </a:fld>
            <a:endParaRPr lang="pl-PL"/>
          </a:p>
        </p:txBody>
      </p:sp>
    </p:spTree>
    <p:extLst>
      <p:ext uri="{BB962C8B-B14F-4D97-AF65-F5344CB8AC3E}">
        <p14:creationId xmlns:p14="http://schemas.microsoft.com/office/powerpoint/2010/main" val="3348487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hf hdr="0" ft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defRPr>
      </a:lvl2pPr>
      <a:lvl3pPr algn="ctr" rtl="0" fontAlgn="base">
        <a:spcBef>
          <a:spcPct val="0"/>
        </a:spcBef>
        <a:spcAft>
          <a:spcPct val="0"/>
        </a:spcAft>
        <a:defRPr sz="4000">
          <a:solidFill>
            <a:schemeClr val="tx2"/>
          </a:solidFill>
          <a:latin typeface="Arial" charset="0"/>
        </a:defRPr>
      </a:lvl3pPr>
      <a:lvl4pPr algn="ctr" rtl="0" fontAlgn="base">
        <a:spcBef>
          <a:spcPct val="0"/>
        </a:spcBef>
        <a:spcAft>
          <a:spcPct val="0"/>
        </a:spcAft>
        <a:defRPr sz="4000">
          <a:solidFill>
            <a:schemeClr val="tx2"/>
          </a:solidFill>
          <a:latin typeface="Arial" charset="0"/>
        </a:defRPr>
      </a:lvl4pPr>
      <a:lvl5pPr algn="ctr" rtl="0" fontAlgn="base">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CC"/>
            </a:gs>
            <a:gs pos="100000">
              <a:srgbClr val="FAFF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tekstu z Wzorca</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l-PL" alt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l-PL" alt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B57DA5-4BBB-4A01-A169-4FC8B075E575}" type="slidenum">
              <a:rPr lang="pl-PL" altLang="pl-PL"/>
              <a:pPr/>
              <a:t>‹#›</a:t>
            </a:fld>
            <a:endParaRPr lang="pl-PL" altLang="pl-PL"/>
          </a:p>
        </p:txBody>
      </p:sp>
    </p:spTree>
    <p:extLst>
      <p:ext uri="{BB962C8B-B14F-4D97-AF65-F5344CB8AC3E}">
        <p14:creationId xmlns:p14="http://schemas.microsoft.com/office/powerpoint/2010/main" val="474412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0" fontAlgn="base" hangingPunct="0">
        <a:spcBef>
          <a:spcPct val="0"/>
        </a:spcBef>
        <a:spcAft>
          <a:spcPct val="0"/>
        </a:spcAft>
        <a:defRPr sz="4000">
          <a:solidFill>
            <a:schemeClr val="tx2"/>
          </a:solidFill>
          <a:latin typeface="Arial" charset="0"/>
        </a:defRPr>
      </a:lvl6pPr>
      <a:lvl7pPr marL="914400" algn="ctr" rtl="0" eaLnBrk="0" fontAlgn="base" hangingPunct="0">
        <a:spcBef>
          <a:spcPct val="0"/>
        </a:spcBef>
        <a:spcAft>
          <a:spcPct val="0"/>
        </a:spcAft>
        <a:defRPr sz="4000">
          <a:solidFill>
            <a:schemeClr val="tx2"/>
          </a:solidFill>
          <a:latin typeface="Arial" charset="0"/>
        </a:defRPr>
      </a:lvl7pPr>
      <a:lvl8pPr marL="1371600" algn="ctr" rtl="0" eaLnBrk="0" fontAlgn="base" hangingPunct="0">
        <a:spcBef>
          <a:spcPct val="0"/>
        </a:spcBef>
        <a:spcAft>
          <a:spcPct val="0"/>
        </a:spcAft>
        <a:defRPr sz="4000">
          <a:solidFill>
            <a:schemeClr val="tx2"/>
          </a:solidFill>
          <a:latin typeface="Arial" charset="0"/>
        </a:defRPr>
      </a:lvl8pPr>
      <a:lvl9pPr marL="1828800" algn="ctr" rtl="0" eaLnBrk="0" fontAlgn="base" hangingPunct="0">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6E24F8-6FBD-4C80-93FD-32EDA4D35278}" type="slidenum">
              <a:rPr lang="pl-PL" altLang="pl-PL"/>
              <a:pPr/>
              <a:t>‹#›</a:t>
            </a:fld>
            <a:endParaRPr lang="pl-PL" altLang="pl-PL"/>
          </a:p>
        </p:txBody>
      </p:sp>
    </p:spTree>
    <p:extLst>
      <p:ext uri="{BB962C8B-B14F-4D97-AF65-F5344CB8AC3E}">
        <p14:creationId xmlns:p14="http://schemas.microsoft.com/office/powerpoint/2010/main" val="11679187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6.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6.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6.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6.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6.xml"/><Relationship Id="rId1" Type="http://schemas.openxmlformats.org/officeDocument/2006/relationships/vmlDrawing" Target="../drawings/vmlDrawing14.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6.xml"/><Relationship Id="rId1" Type="http://schemas.openxmlformats.org/officeDocument/2006/relationships/vmlDrawing" Target="../drawings/vmlDrawing15.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6.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6.xml"/><Relationship Id="rId1" Type="http://schemas.openxmlformats.org/officeDocument/2006/relationships/vmlDrawing" Target="../drawings/vmlDrawing17.vml"/><Relationship Id="rId4" Type="http://schemas.openxmlformats.org/officeDocument/2006/relationships/image" Target="../media/image22.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6.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130425"/>
            <a:ext cx="9144000" cy="1470025"/>
          </a:xfrm>
          <a:solidFill>
            <a:schemeClr val="accent5">
              <a:lumMod val="20000"/>
              <a:lumOff val="80000"/>
            </a:schemeClr>
          </a:solidFill>
        </p:spPr>
        <p:txBody>
          <a:bodyPr/>
          <a:lstStyle/>
          <a:p>
            <a:r>
              <a:rPr lang="pl-PL" b="1" dirty="0"/>
              <a:t>INTEGRACJA BHP Z TQM</a:t>
            </a:r>
          </a:p>
        </p:txBody>
      </p:sp>
      <p:sp>
        <p:nvSpPr>
          <p:cNvPr id="3" name="Podtytuł 2"/>
          <p:cNvSpPr>
            <a:spLocks noGrp="1"/>
          </p:cNvSpPr>
          <p:nvPr>
            <p:ph type="subTitle" idx="1"/>
          </p:nvPr>
        </p:nvSpPr>
        <p:spPr>
          <a:solidFill>
            <a:schemeClr val="accent3">
              <a:lumMod val="20000"/>
              <a:lumOff val="80000"/>
            </a:schemeClr>
          </a:solidFill>
        </p:spPr>
        <p:txBody>
          <a:bodyPr/>
          <a:lstStyle/>
          <a:p>
            <a:endParaRPr lang="pl-PL" b="1" dirty="0">
              <a:solidFill>
                <a:schemeClr val="tx1"/>
              </a:solidFill>
            </a:endParaRPr>
          </a:p>
          <a:p>
            <a:r>
              <a:rPr lang="pl-PL" b="1" dirty="0">
                <a:solidFill>
                  <a:schemeClr val="tx1"/>
                </a:solidFill>
              </a:rPr>
              <a:t>SYSTEM ZARZĄDZANIA BEZPIECZEŃSTWEM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WYTYCZNE PONADNORMATYWNE </a:t>
            </a:r>
            <a:br>
              <a:rPr lang="pl-PL" sz="4000" b="1" dirty="0"/>
            </a:br>
            <a:r>
              <a:rPr lang="pl-PL" sz="4000" b="1" dirty="0"/>
              <a:t>I PLANOWANIE DŁUGOOKRESOWE TQM</a:t>
            </a:r>
            <a:endParaRPr lang="pl-PL" sz="4000" dirty="0"/>
          </a:p>
        </p:txBody>
      </p:sp>
      <p:sp>
        <p:nvSpPr>
          <p:cNvPr id="3" name="Symbol zastępczy zawartości 2"/>
          <p:cNvSpPr>
            <a:spLocks noGrp="1"/>
          </p:cNvSpPr>
          <p:nvPr>
            <p:ph idx="1"/>
          </p:nvPr>
        </p:nvSpPr>
        <p:spPr>
          <a:xfrm>
            <a:off x="482285" y="1628800"/>
            <a:ext cx="8229600" cy="4824536"/>
          </a:xfrm>
        </p:spPr>
        <p:txBody>
          <a:bodyPr>
            <a:noAutofit/>
          </a:bodyPr>
          <a:lstStyle/>
          <a:p>
            <a:pPr marL="0" indent="0">
              <a:buNone/>
            </a:pPr>
            <a:r>
              <a:rPr lang="pl-PL" sz="2400" b="1" dirty="0"/>
              <a:t>Wytyczne ponadnormatywne ustalane przez kierownictwo powinny być:</a:t>
            </a:r>
          </a:p>
          <a:p>
            <a:r>
              <a:rPr lang="pl-PL" sz="2400" b="1" dirty="0"/>
              <a:t>ustalane przez najwyższe kierownictwo przedsiębiorstwa cele strategiczne bhp powinny być spójne z wizją firmy,</a:t>
            </a:r>
          </a:p>
          <a:p>
            <a:r>
              <a:rPr lang="pl-PL" sz="2400" b="1" dirty="0"/>
              <a:t>ustalane w zakresie bhp z pełnym udziałem przedstawicieli załogi oraz konsultowane przy wprowadzaniu zmian celów,</a:t>
            </a:r>
          </a:p>
          <a:p>
            <a:r>
              <a:rPr lang="pl-PL" sz="2400" b="1" dirty="0"/>
              <a:t>ustalane na podstawie badań i analiz wpływu działalności przedsiębiorstwa na stan zdrowia swoich pracowników,</a:t>
            </a:r>
          </a:p>
          <a:p>
            <a:r>
              <a:rPr lang="pl-PL" sz="2400" b="1" dirty="0"/>
              <a:t>ustalane nie tylko dla potrzeb bhp ale ukierunkowane na zagadnienia ergonomii,</a:t>
            </a:r>
          </a:p>
          <a:p>
            <a:r>
              <a:rPr lang="pl-PL" sz="2400" b="1" dirty="0"/>
              <a:t>ustalane w planach rozwoju kompetencji pracowników z uwzględnieniem zagadnień bhp.</a:t>
            </a:r>
          </a:p>
          <a:p>
            <a:endParaRPr lang="pl-PL" sz="2400" b="1" dirty="0"/>
          </a:p>
        </p:txBody>
      </p:sp>
    </p:spTree>
    <p:extLst>
      <p:ext uri="{BB962C8B-B14F-4D97-AF65-F5344CB8AC3E}">
        <p14:creationId xmlns:p14="http://schemas.microsoft.com/office/powerpoint/2010/main" val="9372845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34D22-5F50-470D-B9E0-6A0B210936EC}"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6" name="Rectangle 2"/>
          <p:cNvSpPr>
            <a:spLocks noGrp="1" noChangeArrowheads="1"/>
          </p:cNvSpPr>
          <p:nvPr>
            <p:ph type="body" idx="1"/>
          </p:nvPr>
        </p:nvSpPr>
        <p:spPr>
          <a:xfrm>
            <a:off x="0" y="1676400"/>
            <a:ext cx="8991600" cy="4267200"/>
          </a:xfrm>
          <a:solidFill>
            <a:srgbClr val="CCFFCC"/>
          </a:solidFill>
        </p:spPr>
        <p:txBody>
          <a:bodyPr/>
          <a:lstStyle/>
          <a:p>
            <a:pPr eaLnBrk="1" hangingPunct="1">
              <a:defRPr/>
            </a:pPr>
            <a:r>
              <a:rPr lang="pl-PL" b="1"/>
              <a:t>Tworzenie i komunikowanie </a:t>
            </a:r>
            <a:r>
              <a:rPr lang="pl-PL" b="1" i="1" u="sng">
                <a:effectLst>
                  <a:outerShdw blurRad="38100" dist="38100" dir="2700000" algn="tl">
                    <a:srgbClr val="FFFFFF"/>
                  </a:outerShdw>
                </a:effectLst>
              </a:rPr>
              <a:t>misji strategii</a:t>
            </a:r>
          </a:p>
          <a:p>
            <a:pPr eaLnBrk="1" hangingPunct="1">
              <a:defRPr/>
            </a:pPr>
            <a:r>
              <a:rPr lang="pl-PL" b="1"/>
              <a:t>Podejmowanie programów zmiany</a:t>
            </a:r>
            <a:r>
              <a:rPr lang="pl-PL" b="1" i="1" u="sng">
                <a:effectLst>
                  <a:outerShdw blurRad="38100" dist="38100" dir="2700000" algn="tl">
                    <a:srgbClr val="FFFFFF"/>
                  </a:outerShdw>
                </a:effectLst>
              </a:rPr>
              <a:t> kultury</a:t>
            </a:r>
          </a:p>
          <a:p>
            <a:pPr eaLnBrk="1" hangingPunct="1">
              <a:defRPr/>
            </a:pPr>
            <a:r>
              <a:rPr lang="pl-PL" b="1"/>
              <a:t>Szkolenie kadry z zakresie </a:t>
            </a:r>
            <a:r>
              <a:rPr lang="pl-PL" b="1" i="1" u="sng">
                <a:effectLst>
                  <a:outerShdw blurRad="38100" dist="38100" dir="2700000" algn="tl">
                    <a:srgbClr val="FFFFFF"/>
                  </a:outerShdw>
                </a:effectLst>
              </a:rPr>
              <a:t>przywództwa</a:t>
            </a:r>
          </a:p>
          <a:p>
            <a:pPr eaLnBrk="1" hangingPunct="1">
              <a:defRPr/>
            </a:pPr>
            <a:r>
              <a:rPr lang="pl-PL" b="1"/>
              <a:t>Prowadzenie kampanii o potrzebach </a:t>
            </a:r>
            <a:r>
              <a:rPr lang="pl-PL" b="1" i="1" u="sng">
                <a:effectLst>
                  <a:outerShdw blurRad="38100" dist="38100" dir="2700000" algn="tl">
                    <a:srgbClr val="FFFFFF"/>
                  </a:outerShdw>
                </a:effectLst>
              </a:rPr>
              <a:t>klienta </a:t>
            </a:r>
          </a:p>
          <a:p>
            <a:pPr eaLnBrk="1" hangingPunct="1">
              <a:defRPr/>
            </a:pPr>
            <a:r>
              <a:rPr lang="pl-PL" b="1"/>
              <a:t>Szkolenie pracowników z zakresie </a:t>
            </a:r>
            <a:r>
              <a:rPr lang="pl-PL" b="1" i="1" u="sng">
                <a:effectLst>
                  <a:outerShdw blurRad="38100" dist="38100" dir="2700000" algn="tl">
                    <a:srgbClr val="FFFFFF"/>
                  </a:outerShdw>
                </a:effectLst>
              </a:rPr>
              <a:t>jakości</a:t>
            </a:r>
          </a:p>
          <a:p>
            <a:pPr eaLnBrk="1" hangingPunct="1">
              <a:defRPr/>
            </a:pPr>
            <a:r>
              <a:rPr lang="pl-PL" b="1"/>
              <a:t>Automatyzowanie procesów </a:t>
            </a:r>
            <a:r>
              <a:rPr lang="pl-PL" b="1" i="1" u="sng">
                <a:effectLst>
                  <a:outerShdw blurRad="38100" dist="38100" dir="2700000" algn="tl">
                    <a:srgbClr val="FFFFFF"/>
                  </a:outerShdw>
                </a:effectLst>
              </a:rPr>
              <a:t>produkcji</a:t>
            </a:r>
          </a:p>
          <a:p>
            <a:pPr eaLnBrk="1" hangingPunct="1">
              <a:defRPr/>
            </a:pPr>
            <a:r>
              <a:rPr lang="pl-PL" b="1"/>
              <a:t>Reengneering i metody redukcji </a:t>
            </a:r>
            <a:r>
              <a:rPr lang="pl-PL" b="1" i="1" u="sng">
                <a:effectLst>
                  <a:outerShdw blurRad="38100" dist="38100" dir="2700000" algn="tl">
                    <a:srgbClr val="FFFFFF"/>
                  </a:outerShdw>
                </a:effectLst>
              </a:rPr>
              <a:t>kosztów</a:t>
            </a:r>
          </a:p>
        </p:txBody>
      </p:sp>
      <p:sp>
        <p:nvSpPr>
          <p:cNvPr id="13316" name="Rectangle 3"/>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TYPOWE REAKCJE FIRM</a:t>
            </a:r>
            <a:br>
              <a:rPr lang="pl-PL" altLang="pl-PL" b="1"/>
            </a:br>
            <a:r>
              <a:rPr lang="pl-PL" altLang="pl-PL" b="1"/>
              <a:t> NA ZEWNĘTRZNE ZMIANY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C78FC2-1EA0-4CFF-AE9E-0728FC9FC30F}"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54" name="Rectangle 1026"/>
          <p:cNvSpPr>
            <a:spLocks noGrp="1" noChangeArrowheads="1"/>
          </p:cNvSpPr>
          <p:nvPr>
            <p:ph type="body" idx="1"/>
          </p:nvPr>
        </p:nvSpPr>
        <p:spPr>
          <a:xfrm>
            <a:off x="228600" y="1447800"/>
            <a:ext cx="8763000" cy="1066800"/>
          </a:xfrm>
          <a:solidFill>
            <a:srgbClr val="CCFFCC"/>
          </a:solidFill>
        </p:spPr>
        <p:txBody>
          <a:bodyPr/>
          <a:lstStyle/>
          <a:p>
            <a:pPr algn="just" eaLnBrk="1" hangingPunct="1">
              <a:defRPr/>
            </a:pPr>
            <a:r>
              <a:rPr lang="pl-PL" b="1"/>
              <a:t>Misją organizacji (biznesu) jest tworzyć </a:t>
            </a:r>
            <a:r>
              <a:rPr lang="pl-PL" b="1" i="1" u="sng">
                <a:effectLst>
                  <a:outerShdw blurRad="38100" dist="38100" dir="2700000" algn="tl">
                    <a:srgbClr val="FFFFFF"/>
                  </a:outerShdw>
                </a:effectLst>
              </a:rPr>
              <a:t>wartość </a:t>
            </a:r>
            <a:r>
              <a:rPr lang="pl-PL" b="1"/>
              <a:t>dla jego klientów.</a:t>
            </a:r>
          </a:p>
        </p:txBody>
      </p:sp>
      <p:sp>
        <p:nvSpPr>
          <p:cNvPr id="14340" name="Rectangle 1027"/>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OGÓLNE ZASADY POSTĘPOWANIA </a:t>
            </a:r>
          </a:p>
        </p:txBody>
      </p:sp>
      <p:sp>
        <p:nvSpPr>
          <p:cNvPr id="74756" name="Rectangle 1028"/>
          <p:cNvSpPr>
            <a:spLocks noChangeArrowheads="1"/>
          </p:cNvSpPr>
          <p:nvPr/>
        </p:nvSpPr>
        <p:spPr bwMode="auto">
          <a:xfrm>
            <a:off x="228600" y="2743200"/>
            <a:ext cx="8763000" cy="1066800"/>
          </a:xfrm>
          <a:prstGeom prst="rect">
            <a:avLst/>
          </a:prstGeom>
          <a:solidFill>
            <a:srgbClr val="FFFF99"/>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32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Procesy</a:t>
            </a:r>
            <a:r>
              <a:rPr kumimoji="0" lang="pl-PL" sz="3200" b="1" i="0" u="none" strike="noStrike" kern="1200" cap="none" spc="0" normalizeH="0" baseline="0" noProof="0">
                <a:ln>
                  <a:noFill/>
                </a:ln>
                <a:solidFill>
                  <a:srgbClr val="000000"/>
                </a:solidFill>
                <a:effectLst/>
                <a:uLnTx/>
                <a:uFillTx/>
                <a:latin typeface="Arial" charset="0"/>
                <a:ea typeface="+mn-ea"/>
                <a:cs typeface="+mn-cs"/>
              </a:rPr>
              <a:t> organizacji tworzą wartość dla klientów.</a:t>
            </a:r>
          </a:p>
        </p:txBody>
      </p:sp>
      <p:sp>
        <p:nvSpPr>
          <p:cNvPr id="74757" name="Rectangle 1029"/>
          <p:cNvSpPr>
            <a:spLocks noChangeArrowheads="1"/>
          </p:cNvSpPr>
          <p:nvPr/>
        </p:nvSpPr>
        <p:spPr bwMode="auto">
          <a:xfrm>
            <a:off x="228600" y="4038600"/>
            <a:ext cx="8763000" cy="1143000"/>
          </a:xfrm>
          <a:prstGeom prst="rect">
            <a:avLst/>
          </a:prstGeom>
          <a:solidFill>
            <a:srgbClr val="CCFFFF"/>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3200" b="1" i="0" u="none" strike="noStrike" kern="1200" cap="none" spc="0" normalizeH="0" baseline="0" noProof="0">
                <a:ln>
                  <a:noFill/>
                </a:ln>
                <a:solidFill>
                  <a:srgbClr val="000000"/>
                </a:solidFill>
                <a:effectLst/>
                <a:uLnTx/>
                <a:uFillTx/>
                <a:latin typeface="Arial" charset="0"/>
                <a:ea typeface="+mn-ea"/>
                <a:cs typeface="+mn-cs"/>
              </a:rPr>
              <a:t>Powodzenie biznesu pochodzi od </a:t>
            </a:r>
            <a:r>
              <a:rPr kumimoji="0" lang="pl-PL" sz="32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pierwszorzędnych</a:t>
            </a:r>
            <a:r>
              <a:rPr kumimoji="0" lang="pl-PL" sz="3200" b="1" i="0" u="none" strike="noStrike" kern="1200" cap="none" spc="0" normalizeH="0" baseline="0" noProof="0">
                <a:ln>
                  <a:noFill/>
                </a:ln>
                <a:solidFill>
                  <a:srgbClr val="000000"/>
                </a:solidFill>
                <a:effectLst/>
                <a:uLnTx/>
                <a:uFillTx/>
                <a:latin typeface="Arial" charset="0"/>
                <a:ea typeface="+mn-ea"/>
                <a:cs typeface="+mn-cs"/>
              </a:rPr>
              <a:t> procesów.</a:t>
            </a:r>
          </a:p>
        </p:txBody>
      </p:sp>
      <p:sp>
        <p:nvSpPr>
          <p:cNvPr id="74758" name="Rectangle 1030"/>
          <p:cNvSpPr>
            <a:spLocks noChangeArrowheads="1"/>
          </p:cNvSpPr>
          <p:nvPr/>
        </p:nvSpPr>
        <p:spPr bwMode="auto">
          <a:xfrm>
            <a:off x="228600" y="5562600"/>
            <a:ext cx="8763000" cy="1143000"/>
          </a:xfrm>
          <a:prstGeom prst="rect">
            <a:avLst/>
          </a:prstGeom>
          <a:solidFill>
            <a:srgbClr val="FFFF99"/>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3200" b="1" i="0" u="none" strike="noStrike" kern="1200" cap="none" spc="0" normalizeH="0" baseline="0" noProof="0">
                <a:ln>
                  <a:noFill/>
                </a:ln>
                <a:solidFill>
                  <a:srgbClr val="000000"/>
                </a:solidFill>
                <a:effectLst/>
                <a:uLnTx/>
                <a:uFillTx/>
                <a:latin typeface="Arial" charset="0"/>
                <a:ea typeface="+mn-ea"/>
                <a:cs typeface="+mn-cs"/>
              </a:rPr>
              <a:t>Pierwszorzędne </a:t>
            </a:r>
            <a:r>
              <a:rPr kumimoji="0" lang="pl-PL" sz="32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funkcjonowanie</a:t>
            </a:r>
            <a:r>
              <a:rPr kumimoji="0" lang="pl-PL" sz="3200" b="1" i="0" u="none" strike="noStrike" kern="1200" cap="none" spc="0" normalizeH="0" baseline="0" noProof="0">
                <a:ln>
                  <a:noFill/>
                </a:ln>
                <a:solidFill>
                  <a:srgbClr val="000000"/>
                </a:solidFill>
                <a:effectLst/>
                <a:uLnTx/>
                <a:uFillTx/>
                <a:latin typeface="Arial" charset="0"/>
                <a:ea typeface="+mn-ea"/>
                <a:cs typeface="+mn-cs"/>
              </a:rPr>
              <a:t> procesu wymaga projektu, ludzi i otoczenia pracy.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A76FEF-F5B1-4033-B7F1-5F631C2ED9A8}"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sz="4000" b="1"/>
              <a:t>LOGIKA ZARZĄDZANIA WARTOŚCIĄ PRZEDSIĘBIORSTWA</a:t>
            </a:r>
          </a:p>
        </p:txBody>
      </p:sp>
      <p:graphicFrame>
        <p:nvGraphicFramePr>
          <p:cNvPr id="2050" name="Object 3"/>
          <p:cNvGraphicFramePr>
            <a:graphicFrameLocks noGrp="1" noChangeAspect="1"/>
          </p:cNvGraphicFramePr>
          <p:nvPr>
            <p:ph idx="1"/>
          </p:nvPr>
        </p:nvGraphicFramePr>
        <p:xfrm>
          <a:off x="457200" y="1371600"/>
          <a:ext cx="8153400" cy="5105400"/>
        </p:xfrm>
        <a:graphic>
          <a:graphicData uri="http://schemas.openxmlformats.org/presentationml/2006/ole">
            <mc:AlternateContent xmlns:mc="http://schemas.openxmlformats.org/markup-compatibility/2006">
              <mc:Choice xmlns:v="urn:schemas-microsoft-com:vml" Requires="v">
                <p:oleObj spid="_x0000_s10244" name="SnapGrafx" r:id="rId3" imgW="7983720" imgH="5943600" progId="SnapGrafx">
                  <p:embed/>
                </p:oleObj>
              </mc:Choice>
              <mc:Fallback>
                <p:oleObj name="SnapGrafx" r:id="rId3" imgW="7983720" imgH="5943600" progId="SnapGrafx">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153400" cy="5105400"/>
                      </a:xfrm>
                      <a:prstGeom prst="rect">
                        <a:avLst/>
                      </a:prstGeom>
                      <a:solidFill>
                        <a:srgbClr val="CCFFFF"/>
                      </a:solidFill>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8E2148-6B3D-489F-B0D2-BA449FA2B69C}"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 name="Rectangle 3074"/>
          <p:cNvSpPr>
            <a:spLocks noGrp="1" noChangeArrowheads="1"/>
          </p:cNvSpPr>
          <p:nvPr>
            <p:ph type="title"/>
          </p:nvPr>
        </p:nvSpPr>
        <p:spPr>
          <a:xfrm>
            <a:off x="0" y="0"/>
            <a:ext cx="9144000" cy="1143000"/>
          </a:xfrm>
          <a:solidFill>
            <a:srgbClr val="FFFF99"/>
          </a:solidFill>
        </p:spPr>
        <p:txBody>
          <a:bodyPr/>
          <a:lstStyle/>
          <a:p>
            <a:pPr eaLnBrk="1" hangingPunct="1"/>
            <a:r>
              <a:rPr lang="pl-PL" altLang="pl-PL" sz="4000" b="1">
                <a:solidFill>
                  <a:schemeClr val="tx1"/>
                </a:solidFill>
              </a:rPr>
              <a:t>KONCEPCJA</a:t>
            </a:r>
            <a:br>
              <a:rPr lang="pl-PL" altLang="pl-PL" sz="4000" b="1">
                <a:solidFill>
                  <a:schemeClr val="tx1"/>
                </a:solidFill>
              </a:rPr>
            </a:br>
            <a:r>
              <a:rPr lang="pl-PL" altLang="pl-PL" sz="4000" b="1">
                <a:solidFill>
                  <a:schemeClr val="tx1"/>
                </a:solidFill>
              </a:rPr>
              <a:t> WARTOŚCI PRZEDSIĘBIORSTWA</a:t>
            </a:r>
            <a:endParaRPr lang="pl-PL" altLang="pl-PL">
              <a:solidFill>
                <a:schemeClr val="tx1"/>
              </a:solidFill>
            </a:endParaRPr>
          </a:p>
        </p:txBody>
      </p:sp>
      <p:graphicFrame>
        <p:nvGraphicFramePr>
          <p:cNvPr id="3074" name="Object 3072"/>
          <p:cNvGraphicFramePr>
            <a:graphicFrameLocks noGrp="1" noChangeAspect="1"/>
          </p:cNvGraphicFramePr>
          <p:nvPr>
            <p:ph idx="1"/>
          </p:nvPr>
        </p:nvGraphicFramePr>
        <p:xfrm>
          <a:off x="304800" y="1371600"/>
          <a:ext cx="8458200" cy="5181600"/>
        </p:xfrm>
        <a:graphic>
          <a:graphicData uri="http://schemas.openxmlformats.org/presentationml/2006/ole">
            <mc:AlternateContent xmlns:mc="http://schemas.openxmlformats.org/markup-compatibility/2006">
              <mc:Choice xmlns:v="urn:schemas-microsoft-com:vml" Requires="v">
                <p:oleObj spid="_x0000_s11268" name="Dokument" r:id="rId3" imgW="5584680" imgH="4695480" progId="Word.Document.8">
                  <p:embed/>
                </p:oleObj>
              </mc:Choice>
              <mc:Fallback>
                <p:oleObj name="Dokument" r:id="rId3" imgW="5584680" imgH="4695480" progId="Word.Document.8">
                  <p:embed/>
                  <p:pic>
                    <p:nvPicPr>
                      <p:cNvPr id="3074" name="Object 3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458200" cy="5181600"/>
                      </a:xfrm>
                      <a:prstGeom prst="rect">
                        <a:avLst/>
                      </a:prstGeom>
                      <a:solidFill>
                        <a:srgbClr val="CCFFFF"/>
                      </a:solidFill>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724E4B-3714-4C81-B94C-229F9EDD7AC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6" name="Rectangle 2"/>
          <p:cNvSpPr>
            <a:spLocks noGrp="1" noChangeArrowheads="1"/>
          </p:cNvSpPr>
          <p:nvPr>
            <p:ph type="body" sz="half" idx="1"/>
          </p:nvPr>
        </p:nvSpPr>
        <p:spPr>
          <a:xfrm>
            <a:off x="152400" y="1371600"/>
            <a:ext cx="8763000" cy="1600200"/>
          </a:xfrm>
          <a:solidFill>
            <a:srgbClr val="CCFFCC"/>
          </a:solidFill>
        </p:spPr>
        <p:txBody>
          <a:bodyPr/>
          <a:lstStyle/>
          <a:p>
            <a:pPr algn="just" eaLnBrk="1" hangingPunct="1">
              <a:defRPr/>
            </a:pPr>
            <a:r>
              <a:rPr lang="pl-PL" sz="2400" b="1" i="1" u="sng">
                <a:effectLst>
                  <a:outerShdw blurRad="38100" dist="38100" dir="2700000" algn="tl">
                    <a:srgbClr val="FFFFFF"/>
                  </a:outerShdw>
                </a:effectLst>
              </a:rPr>
              <a:t>Innowacyjność </a:t>
            </a:r>
            <a:r>
              <a:rPr lang="pl-PL" sz="2400" b="1"/>
              <a:t>myślenia polega na chęci wprowadzenia zamieszania w tym sensie, że wola podmiotu nie zgadza się się, aby to, co było, trwało nadal, a to, czego nie było, nigdy nie mogło się stać.</a:t>
            </a:r>
            <a:endParaRPr lang="pl-PL" sz="1800" b="1"/>
          </a:p>
        </p:txBody>
      </p:sp>
      <p:sp>
        <p:nvSpPr>
          <p:cNvPr id="98307" name="Rectangle 3"/>
          <p:cNvSpPr>
            <a:spLocks noGrp="1" noChangeArrowheads="1"/>
          </p:cNvSpPr>
          <p:nvPr>
            <p:ph sz="half" idx="2"/>
          </p:nvPr>
        </p:nvSpPr>
        <p:spPr>
          <a:xfrm>
            <a:off x="228600" y="4953000"/>
            <a:ext cx="8763000" cy="1295400"/>
          </a:xfrm>
          <a:solidFill>
            <a:srgbClr val="FFFF99"/>
          </a:solidFill>
        </p:spPr>
        <p:txBody>
          <a:bodyPr/>
          <a:lstStyle/>
          <a:p>
            <a:pPr algn="just" eaLnBrk="1" hangingPunct="1">
              <a:defRPr/>
            </a:pPr>
            <a:r>
              <a:rPr lang="pl-PL" sz="2400" b="1" i="1" u="sng">
                <a:effectLst>
                  <a:outerShdw blurRad="38100" dist="38100" dir="2700000" algn="tl">
                    <a:srgbClr val="FFFFFF"/>
                  </a:outerShdw>
                </a:effectLst>
              </a:rPr>
              <a:t>Praktyczność</a:t>
            </a:r>
            <a:r>
              <a:rPr lang="pl-PL" sz="2400" b="1"/>
              <a:t> myślenia polega na przyjmowaniu i uznaniu dziedzictwa przeszłości oraz tempa zmian właściwe instytucjom i ludziom.</a:t>
            </a:r>
            <a:endParaRPr lang="pl-PL" sz="1800" b="1"/>
          </a:p>
        </p:txBody>
      </p:sp>
      <p:sp>
        <p:nvSpPr>
          <p:cNvPr id="15365" name="Rectangle 4"/>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MYŚLENIE </a:t>
            </a:r>
            <a:br>
              <a:rPr lang="pl-PL" altLang="pl-PL" b="1"/>
            </a:br>
            <a:r>
              <a:rPr lang="pl-PL" altLang="pl-PL" b="1"/>
              <a:t>STRATEGICZNE</a:t>
            </a:r>
          </a:p>
        </p:txBody>
      </p:sp>
      <p:sp>
        <p:nvSpPr>
          <p:cNvPr id="98309" name="Rectangle 5"/>
          <p:cNvSpPr>
            <a:spLocks noChangeArrowheads="1"/>
          </p:cNvSpPr>
          <p:nvPr/>
        </p:nvSpPr>
        <p:spPr bwMode="auto">
          <a:xfrm>
            <a:off x="228600" y="3276600"/>
            <a:ext cx="8763000" cy="1371600"/>
          </a:xfrm>
          <a:prstGeom prst="rect">
            <a:avLst/>
          </a:prstGeom>
          <a:solidFill>
            <a:srgbClr val="CCFFFF"/>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Systemowość</a:t>
            </a:r>
            <a:r>
              <a:rPr kumimoji="0" lang="pl-PL" sz="2400" b="1" i="0" u="none" strike="noStrike" kern="1200" cap="none" spc="0" normalizeH="0" baseline="0" noProof="0">
                <a:ln>
                  <a:noFill/>
                </a:ln>
                <a:solidFill>
                  <a:srgbClr val="000000"/>
                </a:solidFill>
                <a:effectLst/>
                <a:uLnTx/>
                <a:uFillTx/>
                <a:latin typeface="Arial" charset="0"/>
                <a:ea typeface="+mn-ea"/>
                <a:cs typeface="+mn-cs"/>
              </a:rPr>
              <a:t> myślenia polega na przyjmowaniu za punkt wyjścia holistyczne pojmowanie przedsiębiorstwa i organizacji.</a:t>
            </a:r>
            <a:endParaRPr kumimoji="0" lang="pl-PL" sz="1800" b="1"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89BE81-1149-4F2C-9AFC-4F0278E51B9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0" name="Rectangle 2"/>
          <p:cNvSpPr>
            <a:spLocks noGrp="1" noChangeArrowheads="1"/>
          </p:cNvSpPr>
          <p:nvPr>
            <p:ph type="body" sz="half" idx="1"/>
          </p:nvPr>
        </p:nvSpPr>
        <p:spPr>
          <a:xfrm>
            <a:off x="228600" y="1412875"/>
            <a:ext cx="8763000" cy="1863725"/>
          </a:xfrm>
          <a:solidFill>
            <a:srgbClr val="FFFF99"/>
          </a:solidFill>
        </p:spPr>
        <p:txBody>
          <a:bodyPr/>
          <a:lstStyle/>
          <a:p>
            <a:pPr algn="just" eaLnBrk="1" hangingPunct="1">
              <a:defRPr/>
            </a:pPr>
            <a:r>
              <a:rPr lang="pl-PL" sz="2800" b="1"/>
              <a:t>Strategia jest amalgamatem </a:t>
            </a:r>
            <a:r>
              <a:rPr lang="pl-PL" sz="2800" b="1" i="1" u="sng">
                <a:effectLst>
                  <a:outerShdw blurRad="38100" dist="38100" dir="2700000" algn="tl">
                    <a:srgbClr val="FFFFFF"/>
                  </a:outerShdw>
                </a:effectLst>
              </a:rPr>
              <a:t>intuicji i kalkulacji</a:t>
            </a:r>
            <a:r>
              <a:rPr lang="pl-PL" sz="2800" b="1"/>
              <a:t>, owocem przypadku i woli, przejawia się w wydawaniu sądów wyostrzonych doświadczeniem.</a:t>
            </a:r>
            <a:endParaRPr lang="pl-PL" sz="2000" b="1"/>
          </a:p>
        </p:txBody>
      </p:sp>
      <p:sp>
        <p:nvSpPr>
          <p:cNvPr id="99331" name="Rectangle 3"/>
          <p:cNvSpPr>
            <a:spLocks noGrp="1" noChangeArrowheads="1"/>
          </p:cNvSpPr>
          <p:nvPr>
            <p:ph sz="half" idx="2"/>
          </p:nvPr>
        </p:nvSpPr>
        <p:spPr>
          <a:xfrm>
            <a:off x="323850" y="3716338"/>
            <a:ext cx="8610600" cy="2376487"/>
          </a:xfrm>
          <a:solidFill>
            <a:srgbClr val="CCFFCC"/>
          </a:solidFill>
        </p:spPr>
        <p:txBody>
          <a:bodyPr/>
          <a:lstStyle/>
          <a:p>
            <a:pPr algn="just" eaLnBrk="1" hangingPunct="1">
              <a:defRPr/>
            </a:pPr>
            <a:r>
              <a:rPr lang="pl-PL" sz="2800" b="1"/>
              <a:t>Badania strategii przedsiębiorstwa, przez długi czas kamuflowane były pod nazwą „</a:t>
            </a:r>
            <a:r>
              <a:rPr lang="pl-PL" sz="2800" b="1" i="1" u="sng">
                <a:effectLst>
                  <a:outerShdw blurRad="38100" dist="38100" dir="2700000" algn="tl">
                    <a:srgbClr val="FFFFFF"/>
                  </a:outerShdw>
                </a:effectLst>
              </a:rPr>
              <a:t>polityka przedsiębiorstwa”</a:t>
            </a:r>
            <a:r>
              <a:rPr lang="pl-PL" sz="2800" b="1"/>
              <a:t> lub </a:t>
            </a:r>
            <a:r>
              <a:rPr lang="pl-PL" sz="2800" b="1" i="1" u="sng">
                <a:effectLst>
                  <a:outerShdw blurRad="38100" dist="38100" dir="2700000" algn="tl">
                    <a:srgbClr val="FFFFFF"/>
                  </a:outerShdw>
                </a:effectLst>
              </a:rPr>
              <a:t>„dyrekcja naczelna”,</a:t>
            </a:r>
            <a:r>
              <a:rPr lang="pl-PL" sz="2800" b="1"/>
              <a:t> przyjęły zrazu postać historycznych kronik przedsiębiorstwa i biografii dyrektorów.</a:t>
            </a:r>
          </a:p>
        </p:txBody>
      </p:sp>
      <p:sp>
        <p:nvSpPr>
          <p:cNvPr id="16389" name="Rectangle 4"/>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ISTOTA </a:t>
            </a:r>
            <a:br>
              <a:rPr lang="pl-PL" altLang="pl-PL" b="1"/>
            </a:br>
            <a:r>
              <a:rPr lang="pl-PL" altLang="pl-PL" b="1"/>
              <a:t>STRATEGII</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BF89C7-3EAD-42B4-9119-5365005D09FA}"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0"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KONCEPCJA PRODUKTYWNOŚCI</a:t>
            </a:r>
          </a:p>
        </p:txBody>
      </p:sp>
      <p:graphicFrame>
        <p:nvGraphicFramePr>
          <p:cNvPr id="4098" name="Object 2048"/>
          <p:cNvGraphicFramePr>
            <a:graphicFrameLocks noGrp="1" noChangeAspect="1"/>
          </p:cNvGraphicFramePr>
          <p:nvPr>
            <p:ph idx="1"/>
          </p:nvPr>
        </p:nvGraphicFramePr>
        <p:xfrm>
          <a:off x="0" y="1219200"/>
          <a:ext cx="9144000" cy="5638800"/>
        </p:xfrm>
        <a:graphic>
          <a:graphicData uri="http://schemas.openxmlformats.org/presentationml/2006/ole">
            <mc:AlternateContent xmlns:mc="http://schemas.openxmlformats.org/markup-compatibility/2006">
              <mc:Choice xmlns:v="urn:schemas-microsoft-com:vml" Requires="v">
                <p:oleObj spid="_x0000_s12292" name="SnapGrafx" r:id="rId3" imgW="5277960" imgH="4643280" progId="SnapGrafx">
                  <p:embed/>
                </p:oleObj>
              </mc:Choice>
              <mc:Fallback>
                <p:oleObj name="SnapGrafx" r:id="rId3" imgW="5277960" imgH="4643280" progId="SnapGrafx">
                  <p:embed/>
                  <p:pic>
                    <p:nvPicPr>
                      <p:cNvPr id="4098"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solidFill>
                        <a:srgbClr val="CCFFCC"/>
                      </a:solidFill>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2B5BC4-DC0B-4DEF-8955-5CBCDC577FEB}"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4" name="Rectangle 1026"/>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KONCEPCJA </a:t>
            </a:r>
            <a:br>
              <a:rPr lang="pl-PL" altLang="pl-PL" b="1"/>
            </a:br>
            <a:r>
              <a:rPr lang="pl-PL" altLang="pl-PL" b="1"/>
              <a:t>ADAPTACYJNEJ STRATEGII</a:t>
            </a:r>
          </a:p>
        </p:txBody>
      </p:sp>
      <p:graphicFrame>
        <p:nvGraphicFramePr>
          <p:cNvPr id="5122" name="Object 1027"/>
          <p:cNvGraphicFramePr>
            <a:graphicFrameLocks noGrp="1" noChangeAspect="1"/>
          </p:cNvGraphicFramePr>
          <p:nvPr>
            <p:ph idx="1"/>
          </p:nvPr>
        </p:nvGraphicFramePr>
        <p:xfrm>
          <a:off x="228600" y="1600200"/>
          <a:ext cx="8610600" cy="4724400"/>
        </p:xfrm>
        <a:graphic>
          <a:graphicData uri="http://schemas.openxmlformats.org/presentationml/2006/ole">
            <mc:AlternateContent xmlns:mc="http://schemas.openxmlformats.org/markup-compatibility/2006">
              <mc:Choice xmlns:v="urn:schemas-microsoft-com:vml" Requires="v">
                <p:oleObj spid="_x0000_s13316" name="SnapGrafx" r:id="rId3" imgW="9269640" imgH="4540680" progId="SnapGrafx">
                  <p:embed/>
                </p:oleObj>
              </mc:Choice>
              <mc:Fallback>
                <p:oleObj name="SnapGrafx" r:id="rId3" imgW="9269640" imgH="4540680" progId="SnapGrafx">
                  <p:embed/>
                  <p:pic>
                    <p:nvPicPr>
                      <p:cNvPr id="5122"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610600" cy="4724400"/>
                      </a:xfrm>
                      <a:prstGeom prst="rect">
                        <a:avLst/>
                      </a:prstGeom>
                      <a:solidFill>
                        <a:srgbClr val="CCFFFF"/>
                      </a:solidFill>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48F755-E174-415F-8C3A-A16E17F42C06}"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ADAPTACYJNE STRATEGIE BIZNESOWE</a:t>
            </a:r>
          </a:p>
        </p:txBody>
      </p:sp>
      <p:sp>
        <p:nvSpPr>
          <p:cNvPr id="100355" name="Rectangle 3"/>
          <p:cNvSpPr>
            <a:spLocks noGrp="1" noChangeArrowheads="1"/>
          </p:cNvSpPr>
          <p:nvPr>
            <p:ph type="body" sz="half" idx="1"/>
          </p:nvPr>
        </p:nvSpPr>
        <p:spPr>
          <a:xfrm>
            <a:off x="152400" y="1295400"/>
            <a:ext cx="8839200" cy="1219200"/>
          </a:xfrm>
          <a:solidFill>
            <a:srgbClr val="CCFFCC"/>
          </a:solidFill>
        </p:spPr>
        <p:txBody>
          <a:bodyPr/>
          <a:lstStyle/>
          <a:p>
            <a:pPr algn="just" eaLnBrk="1" hangingPunct="1">
              <a:defRPr/>
            </a:pPr>
            <a:r>
              <a:rPr lang="pl-PL" sz="2400" b="1" u="sng">
                <a:effectLst>
                  <a:outerShdw blurRad="38100" dist="38100" dir="2700000" algn="tl">
                    <a:srgbClr val="FFFFFF"/>
                  </a:outerShdw>
                </a:effectLst>
              </a:rPr>
              <a:t>Strategię obrony</a:t>
            </a:r>
            <a:r>
              <a:rPr lang="pl-PL" sz="2400" b="1"/>
              <a:t> należy przyjmować, gdy jednostka biznesu działa w otoczeniu wykazującym się stabilnością i niewielką niepewnością lub ryzykiem.</a:t>
            </a:r>
          </a:p>
        </p:txBody>
      </p:sp>
      <p:sp>
        <p:nvSpPr>
          <p:cNvPr id="100356" name="Rectangle 4"/>
          <p:cNvSpPr>
            <a:spLocks noGrp="1" noChangeArrowheads="1"/>
          </p:cNvSpPr>
          <p:nvPr>
            <p:ph sz="half" idx="2"/>
          </p:nvPr>
        </p:nvSpPr>
        <p:spPr>
          <a:xfrm>
            <a:off x="304800" y="4114800"/>
            <a:ext cx="8610600" cy="1219200"/>
          </a:xfrm>
          <a:solidFill>
            <a:srgbClr val="CCFFCC"/>
          </a:solidFill>
        </p:spPr>
        <p:txBody>
          <a:bodyPr/>
          <a:lstStyle/>
          <a:p>
            <a:pPr algn="just" eaLnBrk="1" hangingPunct="1">
              <a:defRPr/>
            </a:pPr>
            <a:r>
              <a:rPr lang="pl-PL" sz="2400" b="1" u="sng">
                <a:effectLst>
                  <a:outerShdw blurRad="38100" dist="38100" dir="2700000" algn="tl">
                    <a:srgbClr val="FFFFFF"/>
                  </a:outerShdw>
                </a:effectLst>
              </a:rPr>
              <a:t>Strategia analityka</a:t>
            </a:r>
            <a:r>
              <a:rPr lang="pl-PL" sz="2400" b="1"/>
              <a:t> zalecana jest wówczas, gdy otoczenie jest umiarkowanie stabilne, mimo to jednak zawiera pewien stopień niepewności i ryzyka.</a:t>
            </a:r>
            <a:endParaRPr lang="pl-PL" sz="2400"/>
          </a:p>
        </p:txBody>
      </p:sp>
      <p:sp>
        <p:nvSpPr>
          <p:cNvPr id="100357" name="Rectangle 5"/>
          <p:cNvSpPr>
            <a:spLocks noChangeArrowheads="1"/>
          </p:cNvSpPr>
          <p:nvPr/>
        </p:nvSpPr>
        <p:spPr bwMode="auto">
          <a:xfrm>
            <a:off x="304800" y="2667000"/>
            <a:ext cx="8686800" cy="1219200"/>
          </a:xfrm>
          <a:prstGeom prst="rect">
            <a:avLst/>
          </a:prstGeom>
          <a:solidFill>
            <a:srgbClr val="CCFFFF"/>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Strategia poszukiwacza</a:t>
            </a:r>
            <a:r>
              <a:rPr kumimoji="0" lang="pl-PL" sz="2400" b="1" i="0" u="none" strike="noStrike" kern="1200" cap="none" spc="0" normalizeH="0" baseline="0" noProof="0">
                <a:ln>
                  <a:noFill/>
                </a:ln>
                <a:solidFill>
                  <a:srgbClr val="000000"/>
                </a:solidFill>
                <a:effectLst/>
                <a:uLnTx/>
                <a:uFillTx/>
                <a:latin typeface="Arial" charset="0"/>
                <a:ea typeface="+mn-ea"/>
                <a:cs typeface="+mn-cs"/>
              </a:rPr>
              <a:t> zalecana jest wówczas, gdy otoczenie ma charakter dynamiczny, rosnący oraz cechuje je niepewność i ryzyko.</a:t>
            </a:r>
          </a:p>
        </p:txBody>
      </p:sp>
      <p:sp>
        <p:nvSpPr>
          <p:cNvPr id="100358" name="Rectangle 6"/>
          <p:cNvSpPr>
            <a:spLocks noChangeArrowheads="1"/>
          </p:cNvSpPr>
          <p:nvPr/>
        </p:nvSpPr>
        <p:spPr bwMode="auto">
          <a:xfrm>
            <a:off x="304800" y="5715000"/>
            <a:ext cx="8610600" cy="838200"/>
          </a:xfrm>
          <a:prstGeom prst="rect">
            <a:avLst/>
          </a:prstGeom>
          <a:solidFill>
            <a:srgbClr val="FFFF99"/>
          </a:solidFill>
          <a:ln w="9525">
            <a:noFill/>
            <a:miter lim="800000"/>
            <a:headEnd/>
            <a:tailEnd/>
          </a:ln>
          <a:effectLst/>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Strategię biernej reakcji</a:t>
            </a:r>
            <a:r>
              <a:rPr kumimoji="0" lang="pl-PL" sz="2400" b="1" i="0" u="none" strike="noStrike" kern="1200" cap="none" spc="0" normalizeH="0" baseline="0" noProof="0">
                <a:ln>
                  <a:noFill/>
                </a:ln>
                <a:solidFill>
                  <a:srgbClr val="000000"/>
                </a:solidFill>
                <a:effectLst/>
                <a:uLnTx/>
                <a:uFillTx/>
                <a:latin typeface="Arial" charset="0"/>
                <a:ea typeface="+mn-ea"/>
                <a:cs typeface="+mn-cs"/>
              </a:rPr>
              <a:t> polega na popełnianiu błędu i reagowaniu na otoczenie w nieodpowiedni sposób.</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E467F2-C255-4EA6-A73C-C212A8278E8A}"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8"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POZIOM EFEKTYWNOŚCI </a:t>
            </a:r>
            <a:br>
              <a:rPr lang="pl-PL" altLang="pl-PL" b="1"/>
            </a:br>
            <a:r>
              <a:rPr lang="pl-PL" altLang="pl-PL" b="1"/>
              <a:t>ORGANIZACJI</a:t>
            </a:r>
          </a:p>
        </p:txBody>
      </p:sp>
      <p:graphicFrame>
        <p:nvGraphicFramePr>
          <p:cNvPr id="6146" name="Object 3"/>
          <p:cNvGraphicFramePr>
            <a:graphicFrameLocks noGrp="1" noChangeAspect="1"/>
          </p:cNvGraphicFramePr>
          <p:nvPr>
            <p:ph idx="1"/>
          </p:nvPr>
        </p:nvGraphicFramePr>
        <p:xfrm>
          <a:off x="228600" y="1752600"/>
          <a:ext cx="8763000" cy="4495800"/>
        </p:xfrm>
        <a:graphic>
          <a:graphicData uri="http://schemas.openxmlformats.org/presentationml/2006/ole">
            <mc:AlternateContent xmlns:mc="http://schemas.openxmlformats.org/markup-compatibility/2006">
              <mc:Choice xmlns:v="urn:schemas-microsoft-com:vml" Requires="v">
                <p:oleObj spid="_x0000_s14340" name="SnapGrafx" r:id="rId3" imgW="9161280" imgH="3614760" progId="SnapGrafx">
                  <p:embed/>
                </p:oleObj>
              </mc:Choice>
              <mc:Fallback>
                <p:oleObj name="SnapGrafx" r:id="rId3" imgW="9161280" imgH="3614760" progId="SnapGrafx">
                  <p:embed/>
                  <p:pic>
                    <p:nvPicPr>
                      <p:cNvPr id="614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763000" cy="4495800"/>
                      </a:xfrm>
                      <a:prstGeom prst="rect">
                        <a:avLst/>
                      </a:prstGeom>
                      <a:solidFill>
                        <a:srgbClr val="CCFFCC"/>
                      </a:solidFill>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435280" cy="1143000"/>
          </a:xfrm>
          <a:solidFill>
            <a:schemeClr val="accent1">
              <a:lumMod val="20000"/>
              <a:lumOff val="80000"/>
            </a:schemeClr>
          </a:solidFill>
        </p:spPr>
        <p:txBody>
          <a:bodyPr>
            <a:noAutofit/>
          </a:bodyPr>
          <a:lstStyle/>
          <a:p>
            <a:r>
              <a:rPr lang="pl-PL" sz="3600" b="1" dirty="0"/>
              <a:t>PODZIAŁ W FIRMIE NA KLIENTÓW ZEWNĘTRZNYCH I WEWNĘTRZNYCH</a:t>
            </a:r>
          </a:p>
        </p:txBody>
      </p:sp>
      <p:sp>
        <p:nvSpPr>
          <p:cNvPr id="3" name="Symbol zastępczy zawartości 2"/>
          <p:cNvSpPr>
            <a:spLocks noGrp="1"/>
          </p:cNvSpPr>
          <p:nvPr>
            <p:ph sz="half" idx="1"/>
          </p:nvPr>
        </p:nvSpPr>
        <p:spPr>
          <a:xfrm>
            <a:off x="342482" y="2204864"/>
            <a:ext cx="4316288" cy="3629000"/>
          </a:xfrm>
        </p:spPr>
        <p:txBody>
          <a:bodyPr>
            <a:normAutofit/>
          </a:bodyPr>
          <a:lstStyle/>
          <a:p>
            <a:pPr marL="0" indent="0">
              <a:buNone/>
            </a:pPr>
            <a:r>
              <a:rPr lang="pl-PL" sz="2400" b="1" dirty="0"/>
              <a:t>Klienci wewnętrzni </a:t>
            </a:r>
          </a:p>
          <a:p>
            <a:pPr marL="0" indent="0">
              <a:buNone/>
            </a:pPr>
            <a:r>
              <a:rPr lang="pl-PL" sz="2400" b="1" dirty="0"/>
              <a:t>w przedsiębiorstwie to:</a:t>
            </a:r>
          </a:p>
          <a:p>
            <a:r>
              <a:rPr lang="pl-PL" sz="2400" b="1" dirty="0"/>
              <a:t>kierownicy komórek,</a:t>
            </a:r>
          </a:p>
          <a:p>
            <a:r>
              <a:rPr lang="pl-PL" sz="2400" b="1" dirty="0"/>
              <a:t>bezpośredni nadzór,</a:t>
            </a:r>
          </a:p>
          <a:p>
            <a:r>
              <a:rPr lang="pl-PL" sz="2400" b="1" dirty="0"/>
              <a:t>społeczni inspektorzy pracy,</a:t>
            </a:r>
          </a:p>
          <a:p>
            <a:r>
              <a:rPr lang="pl-PL" sz="2400" b="1" dirty="0"/>
              <a:t>komisja w zakładzie ds. bhp,</a:t>
            </a:r>
          </a:p>
          <a:p>
            <a:r>
              <a:rPr lang="pl-PL" sz="2400" b="1" dirty="0"/>
              <a:t>pracownicy służb bhp,</a:t>
            </a:r>
          </a:p>
          <a:p>
            <a:r>
              <a:rPr lang="pl-PL" sz="2400" b="1" dirty="0"/>
              <a:t>członkowie kierownictwa.</a:t>
            </a:r>
          </a:p>
          <a:p>
            <a:endParaRPr lang="pl-PL" sz="2400" b="1" dirty="0"/>
          </a:p>
          <a:p>
            <a:endParaRPr lang="pl-PL" sz="2400" b="1" dirty="0"/>
          </a:p>
          <a:p>
            <a:pPr marL="0" indent="0">
              <a:buNone/>
            </a:pPr>
            <a:endParaRPr lang="pl-PL" dirty="0"/>
          </a:p>
        </p:txBody>
      </p:sp>
      <p:sp>
        <p:nvSpPr>
          <p:cNvPr id="4" name="Symbol zastępczy zawartości 3"/>
          <p:cNvSpPr>
            <a:spLocks noGrp="1"/>
          </p:cNvSpPr>
          <p:nvPr>
            <p:ph sz="half" idx="2"/>
          </p:nvPr>
        </p:nvSpPr>
        <p:spPr>
          <a:xfrm>
            <a:off x="4661183" y="2173401"/>
            <a:ext cx="4038600" cy="3484984"/>
          </a:xfrm>
        </p:spPr>
        <p:txBody>
          <a:bodyPr>
            <a:normAutofit/>
          </a:bodyPr>
          <a:lstStyle/>
          <a:p>
            <a:pPr marL="0" indent="0">
              <a:buNone/>
            </a:pPr>
            <a:r>
              <a:rPr lang="pl-PL" sz="2400" b="1" dirty="0"/>
              <a:t>Klienci zewnętrzni </a:t>
            </a:r>
          </a:p>
          <a:p>
            <a:pPr marL="0" indent="0">
              <a:buNone/>
            </a:pPr>
            <a:r>
              <a:rPr lang="pl-PL" sz="2400" b="1" dirty="0"/>
              <a:t>dla przedsiębiorstwa to:</a:t>
            </a:r>
          </a:p>
          <a:p>
            <a:r>
              <a:rPr lang="pl-PL" sz="2400" b="1" dirty="0"/>
              <a:t>nabywcy wyrobów i usług,</a:t>
            </a:r>
          </a:p>
          <a:p>
            <a:r>
              <a:rPr lang="pl-PL" sz="2400" b="1" dirty="0"/>
              <a:t>instytucje nadzorujące,</a:t>
            </a:r>
          </a:p>
          <a:p>
            <a:r>
              <a:rPr lang="pl-PL" sz="2400" b="1" dirty="0"/>
              <a:t>podwykonawcy,</a:t>
            </a:r>
          </a:p>
          <a:p>
            <a:r>
              <a:rPr lang="pl-PL" sz="2400" b="1" dirty="0"/>
              <a:t>dostawcy,</a:t>
            </a:r>
          </a:p>
          <a:p>
            <a:r>
              <a:rPr lang="pl-PL" sz="2400" b="1" dirty="0"/>
              <a:t>osoby postronne. </a:t>
            </a:r>
          </a:p>
        </p:txBody>
      </p:sp>
    </p:spTree>
    <p:extLst>
      <p:ext uri="{BB962C8B-B14F-4D97-AF65-F5344CB8AC3E}">
        <p14:creationId xmlns:p14="http://schemas.microsoft.com/office/powerpoint/2010/main" val="37491508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47E7CB-63B1-4B04-989D-26593C15B7FB}"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282" name="Rectangle 2"/>
          <p:cNvSpPr>
            <a:spLocks noGrp="1" noChangeArrowheads="1"/>
          </p:cNvSpPr>
          <p:nvPr>
            <p:ph type="body" idx="1"/>
          </p:nvPr>
        </p:nvSpPr>
        <p:spPr>
          <a:xfrm>
            <a:off x="228600" y="1447800"/>
            <a:ext cx="8610600" cy="5257800"/>
          </a:xfrm>
          <a:solidFill>
            <a:srgbClr val="CCFFCC"/>
          </a:solidFill>
        </p:spPr>
        <p:txBody>
          <a:bodyPr/>
          <a:lstStyle/>
          <a:p>
            <a:pPr eaLnBrk="1" hangingPunct="1">
              <a:defRPr/>
            </a:pPr>
            <a:r>
              <a:rPr lang="pl-PL" b="1" i="1" u="sng">
                <a:effectLst>
                  <a:outerShdw blurRad="38100" dist="38100" dir="2700000" algn="tl">
                    <a:srgbClr val="FFFFFF"/>
                  </a:outerShdw>
                </a:effectLst>
              </a:rPr>
              <a:t>Strategia</a:t>
            </a:r>
            <a:r>
              <a:rPr lang="pl-PL" b="1"/>
              <a:t> </a:t>
            </a:r>
          </a:p>
          <a:p>
            <a:pPr eaLnBrk="1" hangingPunct="1">
              <a:defRPr/>
            </a:pPr>
            <a:endParaRPr lang="pl-PL" b="1"/>
          </a:p>
          <a:p>
            <a:pPr eaLnBrk="1" hangingPunct="1">
              <a:defRPr/>
            </a:pPr>
            <a:r>
              <a:rPr lang="pl-PL" b="1" i="1" u="sng">
                <a:effectLst>
                  <a:outerShdw blurRad="38100" dist="38100" dir="2700000" algn="tl">
                    <a:srgbClr val="FFFFFF"/>
                  </a:outerShdw>
                </a:effectLst>
              </a:rPr>
              <a:t>Cele</a:t>
            </a:r>
            <a:r>
              <a:rPr lang="pl-PL" b="1"/>
              <a:t> ogólne</a:t>
            </a:r>
          </a:p>
          <a:p>
            <a:pPr eaLnBrk="1" hangingPunct="1">
              <a:defRPr/>
            </a:pPr>
            <a:endParaRPr lang="pl-PL" b="1"/>
          </a:p>
          <a:p>
            <a:pPr eaLnBrk="1" hangingPunct="1">
              <a:defRPr/>
            </a:pPr>
            <a:r>
              <a:rPr lang="pl-PL" b="1" i="1" u="sng">
                <a:effectLst>
                  <a:outerShdw blurRad="38100" dist="38100" dir="2700000" algn="tl">
                    <a:srgbClr val="FFFFFF"/>
                  </a:outerShdw>
                </a:effectLst>
              </a:rPr>
              <a:t>Metody</a:t>
            </a:r>
            <a:r>
              <a:rPr lang="pl-PL" b="1"/>
              <a:t> poziomów osiągania celów</a:t>
            </a:r>
          </a:p>
          <a:p>
            <a:pPr eaLnBrk="1" hangingPunct="1">
              <a:defRPr/>
            </a:pPr>
            <a:endParaRPr lang="pl-PL" b="1"/>
          </a:p>
          <a:p>
            <a:pPr eaLnBrk="1" hangingPunct="1">
              <a:defRPr/>
            </a:pPr>
            <a:r>
              <a:rPr lang="pl-PL" b="1"/>
              <a:t>Struktura </a:t>
            </a:r>
            <a:r>
              <a:rPr lang="pl-PL" b="1" i="1" u="sng">
                <a:effectLst>
                  <a:outerShdw blurRad="38100" dist="38100" dir="2700000" algn="tl">
                    <a:srgbClr val="FFFFFF"/>
                  </a:outerShdw>
                </a:effectLst>
              </a:rPr>
              <a:t>organizacyjna</a:t>
            </a:r>
          </a:p>
          <a:p>
            <a:pPr eaLnBrk="1" hangingPunct="1">
              <a:defRPr/>
            </a:pPr>
            <a:endParaRPr lang="pl-PL" b="1"/>
          </a:p>
          <a:p>
            <a:pPr eaLnBrk="1" hangingPunct="1">
              <a:defRPr/>
            </a:pPr>
            <a:r>
              <a:rPr lang="pl-PL" b="1"/>
              <a:t>Sposób wykorzystania </a:t>
            </a:r>
            <a:r>
              <a:rPr lang="pl-PL" b="1" i="1" u="sng">
                <a:effectLst>
                  <a:outerShdw blurRad="38100" dist="38100" dir="2700000" algn="tl">
                    <a:srgbClr val="FFFFFF"/>
                  </a:outerShdw>
                </a:effectLst>
              </a:rPr>
              <a:t>zasobów</a:t>
            </a:r>
          </a:p>
        </p:txBody>
      </p:sp>
      <p:sp>
        <p:nvSpPr>
          <p:cNvPr id="18436" name="Rectangle 3"/>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CZYNNIKI EFEKTYWNOŚCI </a:t>
            </a:r>
            <a:br>
              <a:rPr lang="pl-PL" altLang="pl-PL" b="1"/>
            </a:br>
            <a:r>
              <a:rPr lang="pl-PL" altLang="pl-PL" b="1"/>
              <a:t>NA POZIOMIE ORGANIZACJI</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F4A683-6144-464F-9C87-CD1099FB6AC0}"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2"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KONCEPCJA </a:t>
            </a:r>
            <a:br>
              <a:rPr lang="pl-PL" altLang="pl-PL" b="1"/>
            </a:br>
            <a:r>
              <a:rPr lang="pl-PL" altLang="pl-PL" b="1"/>
              <a:t> ZARZĄDZANIA PROCESAMI</a:t>
            </a:r>
            <a:endParaRPr lang="pl-PL" altLang="pl-PL"/>
          </a:p>
        </p:txBody>
      </p:sp>
      <p:graphicFrame>
        <p:nvGraphicFramePr>
          <p:cNvPr id="7170" name="Object 0"/>
          <p:cNvGraphicFramePr>
            <a:graphicFrameLocks noGrp="1" noChangeAspect="1"/>
          </p:cNvGraphicFramePr>
          <p:nvPr>
            <p:ph idx="1"/>
          </p:nvPr>
        </p:nvGraphicFramePr>
        <p:xfrm>
          <a:off x="0" y="1219200"/>
          <a:ext cx="9144000" cy="5638800"/>
        </p:xfrm>
        <a:graphic>
          <a:graphicData uri="http://schemas.openxmlformats.org/presentationml/2006/ole">
            <mc:AlternateContent xmlns:mc="http://schemas.openxmlformats.org/markup-compatibility/2006">
              <mc:Choice xmlns:v="urn:schemas-microsoft-com:vml" Requires="v">
                <p:oleObj spid="_x0000_s15364" name="SnapGrafx" r:id="rId4" imgW="8361000" imgH="6037920" progId="SnapGrafx">
                  <p:embed/>
                </p:oleObj>
              </mc:Choice>
              <mc:Fallback>
                <p:oleObj name="SnapGrafx" r:id="rId4" imgW="8361000" imgH="6037920" progId="SnapGrafx">
                  <p:embed/>
                  <p:pic>
                    <p:nvPicPr>
                      <p:cNvPr id="717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solidFill>
                        <a:srgbClr val="CCFFCC"/>
                      </a:solidFill>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5805A2-F02F-4505-8271-F020B5620AE8}"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Rectangle 2"/>
          <p:cNvSpPr>
            <a:spLocks noGrp="1" noChangeArrowheads="1"/>
          </p:cNvSpPr>
          <p:nvPr>
            <p:ph type="body" idx="1"/>
          </p:nvPr>
        </p:nvSpPr>
        <p:spPr>
          <a:xfrm>
            <a:off x="228600" y="1219200"/>
            <a:ext cx="8610600" cy="5486400"/>
          </a:xfrm>
          <a:solidFill>
            <a:srgbClr val="CCFFCC"/>
          </a:solidFill>
        </p:spPr>
        <p:txBody>
          <a:bodyPr/>
          <a:lstStyle/>
          <a:p>
            <a:pPr eaLnBrk="1" hangingPunct="1"/>
            <a:r>
              <a:rPr lang="pl-PL" altLang="pl-PL" b="1"/>
              <a:t>Proces opracowania produktów</a:t>
            </a:r>
          </a:p>
          <a:p>
            <a:pPr eaLnBrk="1" hangingPunct="1"/>
            <a:endParaRPr lang="pl-PL" altLang="pl-PL" b="1"/>
          </a:p>
          <a:p>
            <a:pPr eaLnBrk="1" hangingPunct="1"/>
            <a:r>
              <a:rPr lang="pl-PL" altLang="pl-PL" b="1"/>
              <a:t>Proces zaopatrzenia</a:t>
            </a:r>
          </a:p>
          <a:p>
            <a:pPr eaLnBrk="1" hangingPunct="1"/>
            <a:endParaRPr lang="pl-PL" altLang="pl-PL" b="1"/>
          </a:p>
          <a:p>
            <a:pPr eaLnBrk="1" hangingPunct="1"/>
            <a:r>
              <a:rPr lang="pl-PL" altLang="pl-PL" b="1"/>
              <a:t>Proces wytwarzania</a:t>
            </a:r>
          </a:p>
          <a:p>
            <a:pPr eaLnBrk="1" hangingPunct="1"/>
            <a:endParaRPr lang="pl-PL" altLang="pl-PL" b="1"/>
          </a:p>
          <a:p>
            <a:pPr eaLnBrk="1" hangingPunct="1"/>
            <a:r>
              <a:rPr lang="pl-PL" altLang="pl-PL" b="1"/>
              <a:t>Proces sprzedaży</a:t>
            </a:r>
          </a:p>
          <a:p>
            <a:pPr eaLnBrk="1" hangingPunct="1"/>
            <a:endParaRPr lang="pl-PL" altLang="pl-PL" b="1"/>
          </a:p>
          <a:p>
            <a:pPr eaLnBrk="1" hangingPunct="1"/>
            <a:r>
              <a:rPr lang="pl-PL" altLang="pl-PL" b="1"/>
              <a:t>Proces fakturowania</a:t>
            </a:r>
          </a:p>
        </p:txBody>
      </p:sp>
      <p:sp>
        <p:nvSpPr>
          <p:cNvPr id="19460" name="Rectangle 3"/>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CZYNNIKI EFEKTYWNOŚCI </a:t>
            </a:r>
            <a:br>
              <a:rPr lang="pl-PL" altLang="pl-PL" b="1"/>
            </a:br>
            <a:r>
              <a:rPr lang="pl-PL" altLang="pl-PL" b="1"/>
              <a:t>NA POZIOMIE PROCESÓW</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47C29-DDB0-4972-8675-E75180A1B9E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6"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POZIOM EFEKTYWNOŚCI </a:t>
            </a:r>
            <a:br>
              <a:rPr lang="pl-PL" altLang="pl-PL" b="1"/>
            </a:br>
            <a:r>
              <a:rPr lang="pl-PL" altLang="pl-PL" b="1"/>
              <a:t>STANOWISKA </a:t>
            </a:r>
          </a:p>
        </p:txBody>
      </p:sp>
      <p:graphicFrame>
        <p:nvGraphicFramePr>
          <p:cNvPr id="8194" name="Object 3"/>
          <p:cNvGraphicFramePr>
            <a:graphicFrameLocks noGrp="1" noChangeAspect="1"/>
          </p:cNvGraphicFramePr>
          <p:nvPr>
            <p:ph idx="1"/>
          </p:nvPr>
        </p:nvGraphicFramePr>
        <p:xfrm>
          <a:off x="152400" y="1600200"/>
          <a:ext cx="8839200" cy="4572000"/>
        </p:xfrm>
        <a:graphic>
          <a:graphicData uri="http://schemas.openxmlformats.org/presentationml/2006/ole">
            <mc:AlternateContent xmlns:mc="http://schemas.openxmlformats.org/markup-compatibility/2006">
              <mc:Choice xmlns:v="urn:schemas-microsoft-com:vml" Requires="v">
                <p:oleObj spid="_x0000_s16388" name="SnapGrafx" r:id="rId3" imgW="9161280" imgH="3408840" progId="SnapGrafx">
                  <p:embed/>
                </p:oleObj>
              </mc:Choice>
              <mc:Fallback>
                <p:oleObj name="SnapGrafx" r:id="rId3" imgW="9161280" imgH="3408840" progId="SnapGrafx">
                  <p:embed/>
                  <p:pic>
                    <p:nvPicPr>
                      <p:cNvPr id="819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8839200" cy="4572000"/>
                      </a:xfrm>
                      <a:prstGeom prst="rect">
                        <a:avLst/>
                      </a:prstGeom>
                      <a:solidFill>
                        <a:srgbClr val="CCFFCC"/>
                      </a:solidFill>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913643-9135-4E1F-9731-805E50871F7D}"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3" name="Rectangle 2"/>
          <p:cNvSpPr>
            <a:spLocks noGrp="1" noChangeArrowheads="1"/>
          </p:cNvSpPr>
          <p:nvPr>
            <p:ph type="body" idx="1"/>
          </p:nvPr>
        </p:nvSpPr>
        <p:spPr>
          <a:xfrm>
            <a:off x="228600" y="1371600"/>
            <a:ext cx="8610600" cy="5334000"/>
          </a:xfrm>
          <a:solidFill>
            <a:srgbClr val="CCFFCC"/>
          </a:solidFill>
        </p:spPr>
        <p:txBody>
          <a:bodyPr/>
          <a:lstStyle/>
          <a:p>
            <a:pPr eaLnBrk="1" hangingPunct="1"/>
            <a:r>
              <a:rPr lang="pl-PL" altLang="pl-PL" b="1"/>
              <a:t>Metody rekrutacji i szkolenia</a:t>
            </a:r>
          </a:p>
          <a:p>
            <a:pPr eaLnBrk="1" hangingPunct="1"/>
            <a:endParaRPr lang="pl-PL" altLang="pl-PL" b="1"/>
          </a:p>
          <a:p>
            <a:pPr eaLnBrk="1" hangingPunct="1"/>
            <a:r>
              <a:rPr lang="pl-PL" altLang="pl-PL" b="1"/>
              <a:t>Zakresy zadań i obowiązków</a:t>
            </a:r>
          </a:p>
          <a:p>
            <a:pPr eaLnBrk="1" hangingPunct="1"/>
            <a:endParaRPr lang="pl-PL" altLang="pl-PL" b="1"/>
          </a:p>
          <a:p>
            <a:pPr eaLnBrk="1" hangingPunct="1"/>
            <a:r>
              <a:rPr lang="pl-PL" altLang="pl-PL" b="1"/>
              <a:t>Standardy i doskonalenie pracy </a:t>
            </a:r>
          </a:p>
          <a:p>
            <a:pPr eaLnBrk="1" hangingPunct="1"/>
            <a:endParaRPr lang="pl-PL" altLang="pl-PL" b="1"/>
          </a:p>
          <a:p>
            <a:pPr eaLnBrk="1" hangingPunct="1"/>
            <a:r>
              <a:rPr lang="pl-PL" altLang="pl-PL" b="1"/>
              <a:t>Przekazywanie informacji</a:t>
            </a:r>
          </a:p>
          <a:p>
            <a:pPr eaLnBrk="1" hangingPunct="1"/>
            <a:endParaRPr lang="pl-PL" altLang="pl-PL" b="1"/>
          </a:p>
          <a:p>
            <a:pPr eaLnBrk="1" hangingPunct="1"/>
            <a:r>
              <a:rPr lang="pl-PL" altLang="pl-PL" b="1"/>
              <a:t>Wynagradzanie i nagradzanie</a:t>
            </a:r>
          </a:p>
        </p:txBody>
      </p:sp>
      <p:sp>
        <p:nvSpPr>
          <p:cNvPr id="20484" name="Rectangle 3"/>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CZYNNIKI EFEKTYWNOŚCI </a:t>
            </a:r>
            <a:br>
              <a:rPr lang="pl-PL" altLang="pl-PL" b="1"/>
            </a:br>
            <a:r>
              <a:rPr lang="pl-PL" altLang="pl-PL" b="1"/>
              <a:t>NA POZIOMIE STANOWISK</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D986EB-A7D7-449C-B79B-12932785D7C3}"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7" name="Rectangle 2050"/>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KONCEPCJA </a:t>
            </a:r>
            <a:br>
              <a:rPr lang="pl-PL" altLang="pl-PL" b="1"/>
            </a:br>
            <a:r>
              <a:rPr lang="pl-PL" altLang="pl-PL" b="1"/>
              <a:t>DOSKONAŁOŚCI</a:t>
            </a:r>
          </a:p>
        </p:txBody>
      </p:sp>
      <p:sp>
        <p:nvSpPr>
          <p:cNvPr id="21508" name="Rectangle 2051"/>
          <p:cNvSpPr>
            <a:spLocks noGrp="1" noChangeArrowheads="1"/>
          </p:cNvSpPr>
          <p:nvPr>
            <p:ph type="body" idx="1"/>
          </p:nvPr>
        </p:nvSpPr>
        <p:spPr>
          <a:xfrm>
            <a:off x="152400" y="1295400"/>
            <a:ext cx="8839200" cy="5410200"/>
          </a:xfrm>
          <a:solidFill>
            <a:srgbClr val="FFFF99"/>
          </a:solidFill>
        </p:spPr>
        <p:txBody>
          <a:bodyPr/>
          <a:lstStyle/>
          <a:p>
            <a:pPr eaLnBrk="1" hangingPunct="1"/>
            <a:r>
              <a:rPr lang="pl-PL" altLang="pl-PL" sz="2800" b="1"/>
              <a:t>jest stanem świadomości,</a:t>
            </a:r>
          </a:p>
          <a:p>
            <a:pPr eaLnBrk="1" hangingPunct="1"/>
            <a:r>
              <a:rPr lang="pl-PL" altLang="pl-PL" sz="2800" b="1"/>
              <a:t>jest mentalnością postępu, ciągłego ulepszania tego, co istnieje,</a:t>
            </a:r>
          </a:p>
          <a:p>
            <a:pPr eaLnBrk="1" hangingPunct="1"/>
            <a:r>
              <a:rPr lang="pl-PL" altLang="pl-PL" sz="2800" b="1"/>
              <a:t>jest wolą poprawiania stanu obecnego, niezależnie od tego, jak dobre sprawia wrażenie lub jak dobry jest naprawdę,</a:t>
            </a:r>
          </a:p>
          <a:p>
            <a:pPr eaLnBrk="1" hangingPunct="1"/>
            <a:r>
              <a:rPr lang="pl-PL" altLang="pl-PL" sz="2800" b="1"/>
              <a:t>jest ciągłym dopasowywaniem do zmieniających warunków w sferze ekonomicznej i społecznej,</a:t>
            </a:r>
          </a:p>
          <a:p>
            <a:pPr eaLnBrk="1" hangingPunct="1"/>
            <a:r>
              <a:rPr lang="pl-PL" altLang="pl-PL" sz="2800" b="1"/>
              <a:t>jest ciągłym dążeniem do stosowania nowych technik i metod,</a:t>
            </a:r>
          </a:p>
          <a:p>
            <a:pPr eaLnBrk="1" hangingPunct="1"/>
            <a:r>
              <a:rPr lang="pl-PL" altLang="pl-PL" sz="2800" b="1"/>
              <a:t>jest wiarą w postęp.</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C060F-46A5-4CAB-A80B-C9B648529E84}"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ISTOTNE </a:t>
            </a:r>
            <a:br>
              <a:rPr lang="pl-PL" altLang="pl-PL" b="1"/>
            </a:br>
            <a:r>
              <a:rPr lang="pl-PL" altLang="pl-PL" b="1"/>
              <a:t>POJĘCIA </a:t>
            </a:r>
          </a:p>
        </p:txBody>
      </p:sp>
      <p:sp>
        <p:nvSpPr>
          <p:cNvPr id="22532" name="Rectangle 3"/>
          <p:cNvSpPr>
            <a:spLocks noGrp="1" noChangeArrowheads="1"/>
          </p:cNvSpPr>
          <p:nvPr>
            <p:ph type="body" idx="1"/>
          </p:nvPr>
        </p:nvSpPr>
        <p:spPr>
          <a:xfrm>
            <a:off x="0" y="5562600"/>
            <a:ext cx="9144000" cy="1143000"/>
          </a:xfrm>
          <a:solidFill>
            <a:srgbClr val="CCFFCC"/>
          </a:solidFill>
        </p:spPr>
        <p:txBody>
          <a:bodyPr/>
          <a:lstStyle/>
          <a:p>
            <a:pPr eaLnBrk="1" hangingPunct="1"/>
            <a:r>
              <a:rPr lang="pl-PL" altLang="pl-PL" sz="2800" b="1" u="sng"/>
              <a:t>JAKOŚĆ</a:t>
            </a:r>
            <a:r>
              <a:rPr lang="pl-PL" altLang="pl-PL" sz="2800" b="1"/>
              <a:t> – to dostarczanie tego, czego żąda nasz klient.</a:t>
            </a:r>
          </a:p>
        </p:txBody>
      </p:sp>
      <p:sp>
        <p:nvSpPr>
          <p:cNvPr id="22533" name="Rectangle 4"/>
          <p:cNvSpPr>
            <a:spLocks noChangeArrowheads="1"/>
          </p:cNvSpPr>
          <p:nvPr/>
        </p:nvSpPr>
        <p:spPr bwMode="auto">
          <a:xfrm>
            <a:off x="0" y="2667000"/>
            <a:ext cx="9144000" cy="1447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l-PL" altLang="pl-PL" sz="2800" b="1" i="0" u="sng" strike="noStrike" kern="1200" cap="none" spc="0" normalizeH="0" baseline="0" noProof="0">
                <a:ln>
                  <a:noFill/>
                </a:ln>
                <a:solidFill>
                  <a:srgbClr val="000000"/>
                </a:solidFill>
                <a:effectLst/>
                <a:uLnTx/>
                <a:uFillTx/>
                <a:latin typeface="Arial" panose="020B0604020202020204" pitchFamily="34" charset="0"/>
                <a:ea typeface="+mn-ea"/>
                <a:cs typeface="+mn-cs"/>
              </a:rPr>
              <a:t>PRODUKTYWNOŚĆ</a:t>
            </a:r>
            <a:r>
              <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to ciągłe staranie się o wyższy poziom stosunku łącznej produkcji i usług do zużytych zasobów w danym okresie czasu.</a:t>
            </a:r>
          </a:p>
        </p:txBody>
      </p:sp>
      <p:sp>
        <p:nvSpPr>
          <p:cNvPr id="22534" name="Rectangle 5"/>
          <p:cNvSpPr>
            <a:spLocks noChangeArrowheads="1"/>
          </p:cNvSpPr>
          <p:nvPr/>
        </p:nvSpPr>
        <p:spPr bwMode="auto">
          <a:xfrm>
            <a:off x="0" y="4267200"/>
            <a:ext cx="914400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l-PL" altLang="pl-PL" sz="2800" b="1" i="0" u="sng" strike="noStrike" kern="1200" cap="none" spc="0" normalizeH="0" baseline="0" noProof="0">
                <a:ln>
                  <a:noFill/>
                </a:ln>
                <a:solidFill>
                  <a:srgbClr val="000000"/>
                </a:solidFill>
                <a:effectLst/>
                <a:uLnTx/>
                <a:uFillTx/>
                <a:latin typeface="Arial" panose="020B0604020202020204" pitchFamily="34" charset="0"/>
                <a:ea typeface="+mn-ea"/>
                <a:cs typeface="+mn-cs"/>
              </a:rPr>
              <a:t>ELASTYCZNOŚĆ</a:t>
            </a:r>
            <a:r>
              <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to osiąganie celów poprzez zdolność do adaptacji do potrzeb i okoliczności.</a:t>
            </a:r>
            <a:r>
              <a:rPr kumimoji="0" lang="pl-PL" altLang="pl-PL"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22535" name="Rectangle 6"/>
          <p:cNvSpPr>
            <a:spLocks noChangeArrowheads="1"/>
          </p:cNvSpPr>
          <p:nvPr/>
        </p:nvSpPr>
        <p:spPr bwMode="auto">
          <a:xfrm>
            <a:off x="0" y="1219200"/>
            <a:ext cx="9144000" cy="1295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l-PL" altLang="pl-PL" sz="2800" b="1" i="0" u="sng" strike="noStrike" kern="1200" cap="none" spc="0" normalizeH="0" baseline="0" noProof="0">
                <a:ln>
                  <a:noFill/>
                </a:ln>
                <a:solidFill>
                  <a:srgbClr val="000000"/>
                </a:solidFill>
                <a:effectLst/>
                <a:uLnTx/>
                <a:uFillTx/>
                <a:latin typeface="Arial" panose="020B0604020202020204" pitchFamily="34" charset="0"/>
                <a:ea typeface="+mn-ea"/>
                <a:cs typeface="+mn-cs"/>
              </a:rPr>
              <a:t>WARTOŚĆ </a:t>
            </a:r>
            <a:r>
              <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to ciągłe dążenie kadry zarządzającej i rady nadzorczej do maksymalizacji wartości ekonomicznej przedsiębiorstwa.</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29A46D-0735-4F76-A8B2-170738DDFAB2}"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0"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STRATEGIA </a:t>
            </a:r>
            <a:br>
              <a:rPr lang="pl-PL" altLang="pl-PL" b="1"/>
            </a:br>
            <a:r>
              <a:rPr lang="pl-PL" altLang="pl-PL" b="1"/>
              <a:t>DOSKONAŁOŚCI</a:t>
            </a:r>
          </a:p>
        </p:txBody>
      </p:sp>
      <p:graphicFrame>
        <p:nvGraphicFramePr>
          <p:cNvPr id="9218" name="Object 1024"/>
          <p:cNvGraphicFramePr>
            <a:graphicFrameLocks noGrp="1" noChangeAspect="1"/>
          </p:cNvGraphicFramePr>
          <p:nvPr>
            <p:ph idx="1"/>
          </p:nvPr>
        </p:nvGraphicFramePr>
        <p:xfrm>
          <a:off x="0" y="1143000"/>
          <a:ext cx="9144000" cy="5632450"/>
        </p:xfrm>
        <a:graphic>
          <a:graphicData uri="http://schemas.openxmlformats.org/presentationml/2006/ole">
            <mc:AlternateContent xmlns:mc="http://schemas.openxmlformats.org/markup-compatibility/2006">
              <mc:Choice xmlns:v="urn:schemas-microsoft-com:vml" Requires="v">
                <p:oleObj spid="_x0000_s17412" name="SnapGrafx" r:id="rId3" imgW="6352200" imgH="4143240" progId="SnapGrafx">
                  <p:embed/>
                </p:oleObj>
              </mc:Choice>
              <mc:Fallback>
                <p:oleObj name="SnapGrafx" r:id="rId3" imgW="6352200" imgH="4143240" progId="SnapGrafx">
                  <p:embed/>
                  <p:pic>
                    <p:nvPicPr>
                      <p:cNvPr id="921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5632450"/>
                      </a:xfrm>
                      <a:prstGeom prst="rect">
                        <a:avLst/>
                      </a:prstGeom>
                      <a:solidFill>
                        <a:srgbClr val="CCFFCC"/>
                      </a:solidFill>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9E8F20-A0D8-4188-9C3E-E195F13AB6EB}"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5"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DYREKTYWY STRATEGICZNE </a:t>
            </a:r>
          </a:p>
        </p:txBody>
      </p:sp>
      <p:sp>
        <p:nvSpPr>
          <p:cNvPr id="23556" name="Rectangle 3"/>
          <p:cNvSpPr>
            <a:spLocks noGrp="1" noChangeArrowheads="1"/>
          </p:cNvSpPr>
          <p:nvPr>
            <p:ph type="body" idx="1"/>
          </p:nvPr>
        </p:nvSpPr>
        <p:spPr>
          <a:xfrm>
            <a:off x="228600" y="1600200"/>
            <a:ext cx="8686800" cy="4876800"/>
          </a:xfrm>
          <a:solidFill>
            <a:srgbClr val="FFFF99"/>
          </a:solidFill>
        </p:spPr>
        <p:txBody>
          <a:bodyPr/>
          <a:lstStyle/>
          <a:p>
            <a:pPr eaLnBrk="1" hangingPunct="1"/>
            <a:r>
              <a:rPr lang="pl-PL" altLang="pl-PL" b="1"/>
              <a:t>Koncentracja na zarządzaniu rynkami</a:t>
            </a:r>
          </a:p>
          <a:p>
            <a:pPr eaLnBrk="1" hangingPunct="1"/>
            <a:r>
              <a:rPr lang="pl-PL" altLang="pl-PL" b="1"/>
              <a:t>Koncentrowanie się na klientach</a:t>
            </a:r>
          </a:p>
          <a:p>
            <a:pPr eaLnBrk="1" hangingPunct="1"/>
            <a:r>
              <a:rPr lang="pl-PL" altLang="pl-PL" b="1"/>
              <a:t>Zwiększanie produktywności</a:t>
            </a:r>
          </a:p>
          <a:p>
            <a:pPr eaLnBrk="1" hangingPunct="1"/>
            <a:r>
              <a:rPr lang="pl-PL" altLang="pl-PL" b="1"/>
              <a:t>Zmniejszanie kosztów </a:t>
            </a:r>
          </a:p>
          <a:p>
            <a:pPr eaLnBrk="1" hangingPunct="1"/>
            <a:r>
              <a:rPr lang="pl-PL" altLang="pl-PL" b="1"/>
              <a:t>Rozwijanie nowych usług / produktów</a:t>
            </a:r>
          </a:p>
          <a:p>
            <a:pPr eaLnBrk="1" hangingPunct="1"/>
            <a:r>
              <a:rPr lang="pl-PL" altLang="pl-PL" b="1"/>
              <a:t>Podnoszenie jakości produktów i usług</a:t>
            </a:r>
          </a:p>
          <a:p>
            <a:pPr eaLnBrk="1" hangingPunct="1"/>
            <a:r>
              <a:rPr lang="pl-PL" altLang="pl-PL" b="1"/>
              <a:t>Zwiększanie prestiżu </a:t>
            </a:r>
          </a:p>
          <a:p>
            <a:pPr eaLnBrk="1" hangingPunct="1"/>
            <a:r>
              <a:rPr lang="pl-PL" altLang="pl-PL" b="1"/>
              <a:t>Opracowanie zwycięskiej kultury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2BA9DF-14A7-4E27-8652-82F0C46DE5E7}"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ZAGADNIENIA</a:t>
            </a:r>
          </a:p>
        </p:txBody>
      </p:sp>
      <p:sp>
        <p:nvSpPr>
          <p:cNvPr id="24580" name="Rectangle 3"/>
          <p:cNvSpPr>
            <a:spLocks noGrp="1" noChangeArrowheads="1"/>
          </p:cNvSpPr>
          <p:nvPr>
            <p:ph type="body" idx="1"/>
          </p:nvPr>
        </p:nvSpPr>
        <p:spPr>
          <a:xfrm>
            <a:off x="152400" y="1295400"/>
            <a:ext cx="8839200" cy="5410200"/>
          </a:xfrm>
          <a:solidFill>
            <a:srgbClr val="FFFF99"/>
          </a:solidFill>
        </p:spPr>
        <p:txBody>
          <a:bodyPr/>
          <a:lstStyle/>
          <a:p>
            <a:pPr eaLnBrk="1" hangingPunct="1">
              <a:lnSpc>
                <a:spcPct val="90000"/>
              </a:lnSpc>
            </a:pPr>
            <a:r>
              <a:rPr lang="pl-PL" altLang="pl-PL" b="1"/>
              <a:t>Jak należy rozumieć pojęcie procesu?</a:t>
            </a:r>
          </a:p>
          <a:p>
            <a:pPr eaLnBrk="1" hangingPunct="1">
              <a:lnSpc>
                <a:spcPct val="90000"/>
              </a:lnSpc>
            </a:pPr>
            <a:endParaRPr lang="pl-PL" altLang="pl-PL" b="1"/>
          </a:p>
          <a:p>
            <a:pPr eaLnBrk="1" hangingPunct="1">
              <a:lnSpc>
                <a:spcPct val="90000"/>
              </a:lnSpc>
            </a:pPr>
            <a:r>
              <a:rPr lang="pl-PL" altLang="pl-PL" b="1"/>
              <a:t>Jak rozumieć pojęcie zadowolenie klienta?</a:t>
            </a:r>
          </a:p>
          <a:p>
            <a:pPr eaLnBrk="1" hangingPunct="1">
              <a:lnSpc>
                <a:spcPct val="90000"/>
              </a:lnSpc>
            </a:pPr>
            <a:endParaRPr lang="pl-PL" altLang="pl-PL" b="1"/>
          </a:p>
          <a:p>
            <a:pPr eaLnBrk="1" hangingPunct="1">
              <a:lnSpc>
                <a:spcPct val="90000"/>
              </a:lnSpc>
            </a:pPr>
            <a:r>
              <a:rPr lang="pl-PL" altLang="pl-PL" b="1"/>
              <a:t>Jak interpretować związki między pojęciami: wymaganie, jakość, zdolność i zadowolenie klienta? </a:t>
            </a:r>
          </a:p>
          <a:p>
            <a:pPr eaLnBrk="1" hangingPunct="1">
              <a:lnSpc>
                <a:spcPct val="90000"/>
              </a:lnSpc>
            </a:pPr>
            <a:endParaRPr lang="pl-PL" altLang="pl-PL" b="1"/>
          </a:p>
          <a:p>
            <a:pPr eaLnBrk="1" hangingPunct="1">
              <a:lnSpc>
                <a:spcPct val="90000"/>
              </a:lnSpc>
            </a:pPr>
            <a:r>
              <a:rPr lang="pl-PL" altLang="pl-PL" b="1"/>
              <a:t>Jak interpretować dyrektywy strategiczne strategii doskonałości w firmie?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ORIENTACJA NA KLIENTÓW ZEWNĘTRZNYCH I WEWNĘTRZNYCH</a:t>
            </a:r>
          </a:p>
        </p:txBody>
      </p:sp>
      <p:sp>
        <p:nvSpPr>
          <p:cNvPr id="3" name="Symbol zastępczy zawartości 2"/>
          <p:cNvSpPr>
            <a:spLocks noGrp="1"/>
          </p:cNvSpPr>
          <p:nvPr>
            <p:ph idx="1"/>
          </p:nvPr>
        </p:nvSpPr>
        <p:spPr>
          <a:xfrm>
            <a:off x="435925" y="2204864"/>
            <a:ext cx="8568952" cy="3600400"/>
          </a:xfrm>
        </p:spPr>
        <p:txBody>
          <a:bodyPr>
            <a:noAutofit/>
          </a:bodyPr>
          <a:lstStyle/>
          <a:p>
            <a:pPr marL="0" indent="0">
              <a:buNone/>
            </a:pPr>
            <a:r>
              <a:rPr lang="pl-PL" sz="2400" b="1" dirty="0"/>
              <a:t>Przedsiębiorstwo powinno podejmować następujące działania dla zapewnienia satysfakcji klientom:</a:t>
            </a:r>
          </a:p>
          <a:p>
            <a:pPr marL="457200" indent="-457200">
              <a:buFont typeface="+mj-lt"/>
              <a:buAutoNum type="arabicPeriod"/>
            </a:pPr>
            <a:r>
              <a:rPr lang="pl-PL" sz="2400" b="1" dirty="0"/>
              <a:t>Stosowanie metod rozpoznawania i analizy oczekiwań,</a:t>
            </a:r>
          </a:p>
          <a:p>
            <a:pPr marL="457200" indent="-457200">
              <a:buFont typeface="+mj-lt"/>
              <a:buAutoNum type="arabicPeriod"/>
            </a:pPr>
            <a:r>
              <a:rPr lang="pl-PL" sz="2400" b="1" dirty="0"/>
              <a:t>Wykorzystywanie przepisów prawnych określających wymogi,</a:t>
            </a:r>
          </a:p>
          <a:p>
            <a:pPr marL="457200" indent="-457200">
              <a:buFont typeface="+mj-lt"/>
              <a:buAutoNum type="arabicPeriod"/>
            </a:pPr>
            <a:r>
              <a:rPr lang="pl-PL" sz="2400" b="1" dirty="0"/>
              <a:t>Postrzeganie członków organizacji jako klientów,</a:t>
            </a:r>
          </a:p>
          <a:p>
            <a:pPr marL="457200" indent="-457200">
              <a:buFont typeface="+mj-lt"/>
              <a:buAutoNum type="arabicPeriod"/>
            </a:pPr>
            <a:r>
              <a:rPr lang="pl-PL" sz="2400" b="1" dirty="0"/>
              <a:t>Opracowanie i wdrożenie procedur przekazywania informacji,</a:t>
            </a:r>
          </a:p>
          <a:p>
            <a:pPr marL="457200" indent="-457200">
              <a:buFont typeface="+mj-lt"/>
              <a:buAutoNum type="arabicPeriod"/>
            </a:pPr>
            <a:r>
              <a:rPr lang="pl-PL" sz="2400" b="1" dirty="0"/>
              <a:t>Rozwijanie współpracy z Państwową Inspekcją Pracy,</a:t>
            </a:r>
          </a:p>
          <a:p>
            <a:pPr marL="457200" indent="-457200">
              <a:buFont typeface="+mj-lt"/>
              <a:buAutoNum type="arabicPeriod"/>
            </a:pPr>
            <a:r>
              <a:rPr lang="pl-PL" sz="2400" b="1" dirty="0"/>
              <a:t>Informowanie wszystkich klientów o osiągnieciach w BHP.</a:t>
            </a:r>
          </a:p>
        </p:txBody>
      </p:sp>
    </p:spTree>
    <p:extLst>
      <p:ext uri="{BB962C8B-B14F-4D97-AF65-F5344CB8AC3E}">
        <p14:creationId xmlns:p14="http://schemas.microsoft.com/office/powerpoint/2010/main" val="839030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554A48-23C0-4B57-94BC-E737E80EF1C5}"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BIBLIOGRAFIA</a:t>
            </a:r>
          </a:p>
        </p:txBody>
      </p:sp>
      <p:sp>
        <p:nvSpPr>
          <p:cNvPr id="25604" name="Rectangle 3"/>
          <p:cNvSpPr>
            <a:spLocks noGrp="1" noChangeArrowheads="1"/>
          </p:cNvSpPr>
          <p:nvPr>
            <p:ph type="body" idx="1"/>
          </p:nvPr>
        </p:nvSpPr>
        <p:spPr>
          <a:xfrm>
            <a:off x="152400" y="1295400"/>
            <a:ext cx="8839200" cy="5410200"/>
          </a:xfrm>
          <a:solidFill>
            <a:srgbClr val="CCFFCC"/>
          </a:solidFill>
        </p:spPr>
        <p:txBody>
          <a:bodyPr/>
          <a:lstStyle/>
          <a:p>
            <a:pPr eaLnBrk="1" hangingPunct="1"/>
            <a:r>
              <a:rPr lang="pl-PL" sz="2400" b="1" u="sng" dirty="0"/>
              <a:t>Jajuga K.: </a:t>
            </a:r>
            <a:r>
              <a:rPr lang="pl-PL" sz="2400" b="1" dirty="0"/>
              <a:t>Zarządzanie ryzykiem,, Wydawnictwo Naukowe PWN, Warszawa: 2007.</a:t>
            </a:r>
          </a:p>
          <a:p>
            <a:pPr eaLnBrk="1" hangingPunct="1"/>
            <a:r>
              <a:rPr lang="pl-PL" sz="2400" b="1" u="sng" dirty="0"/>
              <a:t>Nowacka W.Ł.: </a:t>
            </a:r>
            <a:r>
              <a:rPr lang="pl-PL" sz="2400" b="1" dirty="0"/>
              <a:t>Ergonomia i ochrona pracy. Wybrane zagadnienia, Wydawnictwo SGGW, Warszawa 2013.</a:t>
            </a:r>
          </a:p>
          <a:p>
            <a:pPr eaLnBrk="1" hangingPunct="1"/>
            <a:r>
              <a:rPr lang="pl-PL" sz="2400" b="1" u="sng" dirty="0"/>
              <a:t>Ostrowska M.: </a:t>
            </a:r>
            <a:r>
              <a:rPr lang="pl-PL" sz="2400" b="1" dirty="0"/>
              <a:t>Stres w pracy – objawy konsekwencje, przeciwdziałanie. Bezpieczeństwo pracy - nauka i praktyka. nr 5 2014.</a:t>
            </a:r>
          </a:p>
          <a:p>
            <a:pPr eaLnBrk="1" hangingPunct="1"/>
            <a:r>
              <a:rPr lang="en-US" sz="2400" b="1" u="sng" dirty="0"/>
              <a:t>Rasmussen</a:t>
            </a:r>
            <a:r>
              <a:rPr lang="pl-PL" sz="2400" b="1" u="sng" dirty="0"/>
              <a:t> </a:t>
            </a:r>
            <a:r>
              <a:rPr lang="en-US" sz="2400" b="1" u="sng" dirty="0"/>
              <a:t>J</a:t>
            </a:r>
            <a:r>
              <a:rPr lang="pl-PL" sz="2400" b="1" u="sng" dirty="0"/>
              <a:t>.</a:t>
            </a:r>
            <a:r>
              <a:rPr lang="en-US" sz="2400" b="1" u="sng" dirty="0"/>
              <a:t> M. : </a:t>
            </a:r>
            <a:r>
              <a:rPr lang="en-US" sz="2400" b="1" dirty="0"/>
              <a:t>Integrated Management Systems – An Analysis of Best Practice in Danish Companies, Thesis submitted for the degree of Master of Science, Aalborg University, 2007 </a:t>
            </a:r>
            <a:endParaRPr lang="pl-PL" sz="2400" b="1" dirty="0"/>
          </a:p>
          <a:p>
            <a:pPr eaLnBrk="1" hangingPunct="1"/>
            <a:r>
              <a:rPr lang="pl-PL" sz="2400" b="1" u="sng" dirty="0" err="1"/>
              <a:t>SzlązakJ</a:t>
            </a:r>
            <a:r>
              <a:rPr lang="pl-PL" sz="2400" b="1" u="sng" dirty="0"/>
              <a:t>., N. </a:t>
            </a:r>
            <a:r>
              <a:rPr lang="pl-PL" sz="2400" b="1" u="sng" dirty="0" err="1"/>
              <a:t>Szlązak</a:t>
            </a:r>
            <a:r>
              <a:rPr lang="pl-PL" sz="2400" b="1" u="sng" dirty="0"/>
              <a:t>.: </a:t>
            </a:r>
            <a:r>
              <a:rPr lang="pl-PL" sz="2400" b="1" dirty="0"/>
              <a:t>Bezpieczeństwo i higiena pracy, Wydawnictwo AGH, Kraków 2010.</a:t>
            </a:r>
          </a:p>
          <a:p>
            <a:pPr eaLnBrk="1" hangingPunct="1"/>
            <a:endParaRPr lang="pl-PL" altLang="pl-PL"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PRZEDSIĘBIORSTWO OBJĘTE </a:t>
            </a:r>
            <a:br>
              <a:rPr lang="pl-PL" sz="4000" b="1" dirty="0"/>
            </a:br>
            <a:r>
              <a:rPr lang="pl-PL" sz="4000" b="1" dirty="0"/>
              <a:t>SYSTEMEM TQM </a:t>
            </a:r>
          </a:p>
        </p:txBody>
      </p:sp>
      <p:sp>
        <p:nvSpPr>
          <p:cNvPr id="3" name="Symbol zastępczy zawartości 2"/>
          <p:cNvSpPr>
            <a:spLocks noGrp="1"/>
          </p:cNvSpPr>
          <p:nvPr>
            <p:ph idx="1"/>
          </p:nvPr>
        </p:nvSpPr>
        <p:spPr>
          <a:xfrm>
            <a:off x="467544" y="1844824"/>
            <a:ext cx="8229600" cy="4680520"/>
          </a:xfrm>
        </p:spPr>
        <p:txBody>
          <a:bodyPr>
            <a:noAutofit/>
          </a:bodyPr>
          <a:lstStyle/>
          <a:p>
            <a:r>
              <a:rPr lang="pl-PL" sz="2400" b="1" dirty="0"/>
              <a:t>Firma stanowi przyjazne środowisko pracy: partnerstwo, współpraca, zaufanie i otwartość. </a:t>
            </a:r>
          </a:p>
          <a:p>
            <a:endParaRPr lang="pl-PL" sz="2400" b="1" dirty="0"/>
          </a:p>
          <a:p>
            <a:r>
              <a:rPr lang="pl-PL" sz="2400" b="1" dirty="0"/>
              <a:t>Pracownicy są włączeni i wewnętrznie zaangażowani w proces stałego i kompleksowego doskonalenia. </a:t>
            </a:r>
          </a:p>
          <a:p>
            <a:endParaRPr lang="pl-PL" sz="2400" b="1" dirty="0"/>
          </a:p>
          <a:p>
            <a:r>
              <a:rPr lang="pl-PL" sz="2400" b="1" dirty="0"/>
              <a:t>Pracownicy dysponują wiedzą, umiejętnościami i narzędziami stałego doskonalenia. </a:t>
            </a:r>
          </a:p>
          <a:p>
            <a:endParaRPr lang="pl-PL" sz="2400" b="1" dirty="0"/>
          </a:p>
          <a:p>
            <a:r>
              <a:rPr lang="pl-PL" sz="2400" b="1" dirty="0"/>
              <a:t>Doskonaleniem są objęte również procesy doskonalenia w przedsiębiorstwie. </a:t>
            </a:r>
          </a:p>
          <a:p>
            <a:pPr marL="0" indent="0">
              <a:buNone/>
            </a:pPr>
            <a:endParaRPr lang="pl-PL" sz="2400" b="1" dirty="0"/>
          </a:p>
        </p:txBody>
      </p:sp>
    </p:spTree>
    <p:extLst>
      <p:ext uri="{BB962C8B-B14F-4D97-AF65-F5344CB8AC3E}">
        <p14:creationId xmlns:p14="http://schemas.microsoft.com/office/powerpoint/2010/main" val="31994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SPECYFIKA WDRAŻANIA TQM </a:t>
            </a:r>
            <a:br>
              <a:rPr lang="pl-PL" sz="4000" b="1" dirty="0"/>
            </a:br>
            <a:r>
              <a:rPr lang="pl-PL" sz="4000" b="1" dirty="0"/>
              <a:t>W PRZEDSIĘBIORSTWIE</a:t>
            </a:r>
          </a:p>
        </p:txBody>
      </p:sp>
      <p:sp>
        <p:nvSpPr>
          <p:cNvPr id="3" name="Symbol zastępczy zawartości 2"/>
          <p:cNvSpPr>
            <a:spLocks noGrp="1"/>
          </p:cNvSpPr>
          <p:nvPr>
            <p:ph idx="1"/>
          </p:nvPr>
        </p:nvSpPr>
        <p:spPr>
          <a:xfrm>
            <a:off x="472706" y="1434789"/>
            <a:ext cx="7776864" cy="4680520"/>
          </a:xfrm>
        </p:spPr>
        <p:txBody>
          <a:bodyPr>
            <a:noAutofit/>
          </a:bodyPr>
          <a:lstStyle/>
          <a:p>
            <a:pPr marL="0" indent="0">
              <a:buNone/>
            </a:pPr>
            <a:r>
              <a:rPr lang="pl-PL" sz="2400" b="1" dirty="0"/>
              <a:t>TRZY PRAWDY: </a:t>
            </a:r>
          </a:p>
          <a:p>
            <a:r>
              <a:rPr lang="pl-PL" sz="2400" b="1" dirty="0"/>
              <a:t>TQM nie jest standardem jakości, np. jak ISO, ale filozofią zarządzania, a nawet filozofią życia. </a:t>
            </a:r>
          </a:p>
          <a:p>
            <a:r>
              <a:rPr lang="pl-PL" sz="2400" b="1" dirty="0"/>
              <a:t>Proces wdrażania TQM ma jedynie początek (stałe doskonalenie). </a:t>
            </a:r>
          </a:p>
          <a:p>
            <a:r>
              <a:rPr lang="pl-PL" sz="2400" b="1" dirty="0"/>
              <a:t>Zakończenie tego procesu oznaczałoby REZYGNACJĘ z TQM. </a:t>
            </a:r>
          </a:p>
          <a:p>
            <a:pPr marL="0" indent="0">
              <a:buNone/>
            </a:pPr>
            <a:r>
              <a:rPr lang="pl-PL" sz="2400" b="1" dirty="0"/>
              <a:t>TRZY DZIAŁANIA NA DRODZE DO TQM </a:t>
            </a:r>
          </a:p>
          <a:p>
            <a:r>
              <a:rPr lang="pl-PL" sz="2400" b="1" dirty="0"/>
              <a:t>Budowanie zaangażowania. </a:t>
            </a:r>
          </a:p>
          <a:p>
            <a:r>
              <a:rPr lang="pl-PL" sz="2400" b="1" dirty="0"/>
              <a:t>Tworzenie zaplecza wiedzy i umiejętności. </a:t>
            </a:r>
          </a:p>
          <a:p>
            <a:r>
              <a:rPr lang="pl-PL" sz="2400" b="1" dirty="0"/>
              <a:t>Ustawiczne doskonalenie (koła jakości). </a:t>
            </a:r>
          </a:p>
          <a:p>
            <a:pPr marL="0" indent="0">
              <a:buNone/>
            </a:pPr>
            <a:endParaRPr lang="pl-PL" sz="2400" b="1" dirty="0"/>
          </a:p>
          <a:p>
            <a:pPr marL="0" indent="0">
              <a:buNone/>
            </a:pPr>
            <a:endParaRPr lang="pl-PL" sz="2400" b="1" dirty="0"/>
          </a:p>
        </p:txBody>
      </p:sp>
    </p:spTree>
    <p:extLst>
      <p:ext uri="{BB962C8B-B14F-4D97-AF65-F5344CB8AC3E}">
        <p14:creationId xmlns:p14="http://schemas.microsoft.com/office/powerpoint/2010/main" val="318788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PORZUCENIE TOKSYCZNYCH </a:t>
            </a:r>
            <a:br>
              <a:rPr lang="pl-PL" sz="4000" b="1" dirty="0"/>
            </a:br>
            <a:r>
              <a:rPr lang="pl-PL" sz="4000" b="1" dirty="0"/>
              <a:t>DLA TQM METOD ZARZĄDZANIA </a:t>
            </a:r>
          </a:p>
        </p:txBody>
      </p:sp>
      <p:sp>
        <p:nvSpPr>
          <p:cNvPr id="3" name="Symbol zastępczy zawartości 2"/>
          <p:cNvSpPr>
            <a:spLocks noGrp="1"/>
          </p:cNvSpPr>
          <p:nvPr>
            <p:ph idx="1"/>
          </p:nvPr>
        </p:nvSpPr>
        <p:spPr>
          <a:xfrm>
            <a:off x="457200" y="2276872"/>
            <a:ext cx="8229600" cy="3240360"/>
          </a:xfrm>
        </p:spPr>
        <p:txBody>
          <a:bodyPr>
            <a:noAutofit/>
          </a:bodyPr>
          <a:lstStyle/>
          <a:p>
            <a:r>
              <a:rPr lang="pl-PL" sz="2400" b="1" dirty="0"/>
              <a:t>Założenie, że ludzie są z natury leniwi i nieuczciwi</a:t>
            </a:r>
          </a:p>
          <a:p>
            <a:r>
              <a:rPr lang="pl-PL" sz="2400" b="1" dirty="0"/>
              <a:t>Zarządzanie według zasady „polecenie i nadzór” </a:t>
            </a:r>
          </a:p>
          <a:p>
            <a:r>
              <a:rPr lang="pl-PL" sz="2400" b="1" dirty="0"/>
              <a:t>Poszukiwanie winnych, kary i represje,</a:t>
            </a:r>
          </a:p>
          <a:p>
            <a:r>
              <a:rPr lang="pl-PL" sz="2400" b="1" dirty="0"/>
              <a:t>Premie, prowizje, nagrody</a:t>
            </a:r>
          </a:p>
          <a:p>
            <a:r>
              <a:rPr lang="pl-PL" sz="2400" b="1" dirty="0"/>
              <a:t>Konkursy na najlepszego sprzedawcę, itp. </a:t>
            </a:r>
          </a:p>
          <a:p>
            <a:r>
              <a:rPr lang="pl-PL" sz="2400" b="1" dirty="0"/>
              <a:t>Stawianie celów typu: „zmniejsz koszty o 5%”,</a:t>
            </a:r>
          </a:p>
          <a:p>
            <a:r>
              <a:rPr lang="pl-PL" sz="2400" b="1" dirty="0"/>
              <a:t>Apele o podniesienie wydajności. </a:t>
            </a:r>
          </a:p>
          <a:p>
            <a:pPr marL="0" indent="0">
              <a:buNone/>
            </a:pPr>
            <a:endParaRPr lang="pl-PL" sz="2400" b="1" dirty="0"/>
          </a:p>
        </p:txBody>
      </p:sp>
    </p:spTree>
    <p:extLst>
      <p:ext uri="{BB962C8B-B14F-4D97-AF65-F5344CB8AC3E}">
        <p14:creationId xmlns:p14="http://schemas.microsoft.com/office/powerpoint/2010/main" val="283219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SZEŚĆ ŚMIERTELNYCH CHORÓB FIRMY WEDŁUG EDWARDS DEMING </a:t>
            </a:r>
          </a:p>
        </p:txBody>
      </p:sp>
      <p:sp>
        <p:nvSpPr>
          <p:cNvPr id="3" name="Symbol zastępczy zawartości 2"/>
          <p:cNvSpPr>
            <a:spLocks noGrp="1"/>
          </p:cNvSpPr>
          <p:nvPr>
            <p:ph idx="1"/>
          </p:nvPr>
        </p:nvSpPr>
        <p:spPr>
          <a:xfrm>
            <a:off x="179512" y="1844824"/>
            <a:ext cx="4752528" cy="4824536"/>
          </a:xfrm>
        </p:spPr>
        <p:txBody>
          <a:bodyPr>
            <a:noAutofit/>
          </a:bodyPr>
          <a:lstStyle/>
          <a:p>
            <a:r>
              <a:rPr lang="pl-PL" sz="2400" b="1" dirty="0"/>
              <a:t>Brak wytrwałości w dążeniu do celu </a:t>
            </a:r>
          </a:p>
          <a:p>
            <a:r>
              <a:rPr lang="pl-PL" sz="2400" b="1" dirty="0"/>
              <a:t>Nacisk na osiąganie zysków         w krótkim okresie </a:t>
            </a:r>
          </a:p>
          <a:p>
            <a:r>
              <a:rPr lang="pl-PL" sz="2400" b="1" dirty="0"/>
              <a:t>Przeglądy kadrowe i płace są zależne od jakości </a:t>
            </a:r>
          </a:p>
          <a:p>
            <a:r>
              <a:rPr lang="pl-PL" sz="2400" b="1" dirty="0"/>
              <a:t>Mobilność członków kierownictwa </a:t>
            </a:r>
          </a:p>
          <a:p>
            <a:r>
              <a:rPr lang="pl-PL" sz="2400" b="1" dirty="0"/>
              <a:t>Zarządzanie jedynie na podstawie widocznych liczb </a:t>
            </a:r>
          </a:p>
          <a:p>
            <a:r>
              <a:rPr lang="pl-PL" sz="2400" b="1" dirty="0"/>
              <a:t>Twarda kultura zarządzania w przedsiębiorstwie </a:t>
            </a:r>
          </a:p>
          <a:p>
            <a:pPr marL="0" indent="0">
              <a:buNone/>
            </a:pPr>
            <a:endParaRPr lang="pl-PL" sz="2400" b="1" dirty="0"/>
          </a:p>
        </p:txBody>
      </p:sp>
      <p:pic>
        <p:nvPicPr>
          <p:cNvPr id="4" name="Obraz 3"/>
          <p:cNvPicPr>
            <a:picLocks noChangeAspect="1"/>
          </p:cNvPicPr>
          <p:nvPr/>
        </p:nvPicPr>
        <p:blipFill>
          <a:blip r:embed="rId2"/>
          <a:stretch>
            <a:fillRect/>
          </a:stretch>
        </p:blipFill>
        <p:spPr>
          <a:xfrm>
            <a:off x="5282454" y="1859023"/>
            <a:ext cx="3404346" cy="4153923"/>
          </a:xfrm>
          <a:prstGeom prst="rect">
            <a:avLst/>
          </a:prstGeom>
        </p:spPr>
      </p:pic>
    </p:spTree>
    <p:extLst>
      <p:ext uri="{BB962C8B-B14F-4D97-AF65-F5344CB8AC3E}">
        <p14:creationId xmlns:p14="http://schemas.microsoft.com/office/powerpoint/2010/main" val="140519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KROKI WDROŻENIA METODOLOGII </a:t>
            </a:r>
            <a:br>
              <a:rPr lang="pl-PL" sz="4000" b="1" dirty="0"/>
            </a:br>
            <a:r>
              <a:rPr lang="pl-PL" sz="4000" b="1" dirty="0"/>
              <a:t>SZEŚĆ SIGMA (6</a:t>
            </a:r>
            <a:r>
              <a:rPr lang="el-GR" sz="4000" b="1" dirty="0"/>
              <a:t>Σ)</a:t>
            </a:r>
            <a:endParaRPr lang="pl-PL" sz="4000" b="1" dirty="0"/>
          </a:p>
        </p:txBody>
      </p:sp>
      <p:sp>
        <p:nvSpPr>
          <p:cNvPr id="6" name="Symbol zastępczy zawartości 5"/>
          <p:cNvSpPr>
            <a:spLocks noGrp="1"/>
          </p:cNvSpPr>
          <p:nvPr>
            <p:ph idx="1"/>
          </p:nvPr>
        </p:nvSpPr>
        <p:spPr>
          <a:xfrm>
            <a:off x="287524" y="1556792"/>
            <a:ext cx="8568952" cy="5301208"/>
          </a:xfrm>
        </p:spPr>
        <p:txBody>
          <a:bodyPr>
            <a:normAutofit fontScale="92500" lnSpcReduction="10000"/>
          </a:bodyPr>
          <a:lstStyle/>
          <a:p>
            <a:pPr marL="0" indent="0">
              <a:buNone/>
            </a:pPr>
            <a:r>
              <a:rPr lang="pl-PL" sz="2400" b="1" dirty="0"/>
              <a:t>Sześć sigma to metodologia i zbiór narzędzi, które mogą się przyczynić do osiągnięcia reżimu 6σ, jednak najczęściej są używane bez stawiania takiego celu. Rozwinięte przez </a:t>
            </a:r>
            <a:r>
              <a:rPr lang="pl-PL" sz="2400" b="1" dirty="0" err="1"/>
              <a:t>Motorolla</a:t>
            </a:r>
            <a:r>
              <a:rPr lang="pl-PL" sz="2400" b="1" dirty="0"/>
              <a:t>, </a:t>
            </a:r>
            <a:r>
              <a:rPr lang="pl-PL" sz="2400" b="1" dirty="0" err="1"/>
              <a:t>AlliedSignal</a:t>
            </a:r>
            <a:r>
              <a:rPr lang="pl-PL" sz="2400" b="1" dirty="0"/>
              <a:t> i General </a:t>
            </a:r>
            <a:r>
              <a:rPr lang="pl-PL" sz="2400" b="1" dirty="0" err="1"/>
              <a:t>Electric</a:t>
            </a:r>
            <a:r>
              <a:rPr lang="pl-PL" sz="2400" b="1" dirty="0"/>
              <a:t>.</a:t>
            </a:r>
          </a:p>
          <a:p>
            <a:pPr marL="0" indent="0">
              <a:buNone/>
            </a:pPr>
            <a:r>
              <a:rPr lang="pl-PL" sz="2400" b="1" u="sng" dirty="0"/>
              <a:t>Etapy wdrożenia 6σ.</a:t>
            </a:r>
          </a:p>
          <a:p>
            <a:pPr marL="457200" indent="-457200">
              <a:buFont typeface="+mj-lt"/>
              <a:buAutoNum type="arabicPeriod"/>
            </a:pPr>
            <a:r>
              <a:rPr lang="pl-PL" sz="2400" b="1" dirty="0"/>
              <a:t>Tworzenie i uzgadnianie strategicznych celów biznesowych. </a:t>
            </a:r>
          </a:p>
          <a:p>
            <a:pPr marL="457200" indent="-457200">
              <a:buFont typeface="+mj-lt"/>
              <a:buAutoNum type="arabicPeriod"/>
            </a:pPr>
            <a:r>
              <a:rPr lang="pl-PL" sz="2400" b="1" dirty="0"/>
              <a:t>Określenie procesów głównych, kluczowych podprocesów i procesów pomocniczych. </a:t>
            </a:r>
          </a:p>
          <a:p>
            <a:pPr marL="457200" indent="-457200">
              <a:buFont typeface="+mj-lt"/>
              <a:buAutoNum type="arabicPeriod"/>
            </a:pPr>
            <a:r>
              <a:rPr lang="pl-PL" sz="2400" b="1" dirty="0"/>
              <a:t>Identyfikacja właścicieli procesów. </a:t>
            </a:r>
          </a:p>
          <a:p>
            <a:pPr marL="457200" indent="-457200">
              <a:buFont typeface="+mj-lt"/>
              <a:buAutoNum type="arabicPeriod"/>
            </a:pPr>
            <a:r>
              <a:rPr lang="pl-PL" sz="2400" b="1" dirty="0"/>
              <a:t>Tworzenie i kontrola kluczowych wskaźników skuteczności i efektywności poszczególnych procesów (ang. </a:t>
            </a:r>
            <a:r>
              <a:rPr lang="pl-PL" sz="2400" b="1" dirty="0" err="1"/>
              <a:t>dashboard</a:t>
            </a:r>
            <a:r>
              <a:rPr lang="pl-PL" sz="2400" b="1" dirty="0"/>
              <a:t>). </a:t>
            </a:r>
          </a:p>
          <a:p>
            <a:pPr marL="457200" indent="-457200">
              <a:buFont typeface="+mj-lt"/>
              <a:buAutoNum type="arabicPeriod"/>
            </a:pPr>
            <a:r>
              <a:rPr lang="pl-PL" sz="2400" b="1" dirty="0"/>
              <a:t>Gromadzenie danych zgodnie z uzgodnionymi wskaźnikami. </a:t>
            </a:r>
          </a:p>
          <a:p>
            <a:pPr marL="457200" indent="-457200">
              <a:buFont typeface="+mj-lt"/>
              <a:buAutoNum type="arabicPeriod"/>
            </a:pPr>
            <a:r>
              <a:rPr lang="pl-PL" sz="2400" b="1" dirty="0"/>
              <a:t>Opracowanie kryteriów wyboru projektów. </a:t>
            </a:r>
          </a:p>
          <a:p>
            <a:pPr marL="457200" indent="-457200">
              <a:buFont typeface="+mj-lt"/>
              <a:buAutoNum type="arabicPeriod"/>
            </a:pPr>
            <a:r>
              <a:rPr lang="pl-PL" sz="2400" b="1" dirty="0"/>
              <a:t>Wybór pierwszych projektów. </a:t>
            </a:r>
          </a:p>
          <a:p>
            <a:pPr marL="457200" indent="-457200">
              <a:buFont typeface="+mj-lt"/>
              <a:buAutoNum type="arabicPeriod"/>
            </a:pPr>
            <a:r>
              <a:rPr lang="pl-PL" sz="2400" b="1" dirty="0"/>
              <a:t>Wdrożenie metodyk doskonalenia procesów. </a:t>
            </a:r>
          </a:p>
        </p:txBody>
      </p:sp>
    </p:spTree>
    <p:extLst>
      <p:ext uri="{BB962C8B-B14F-4D97-AF65-F5344CB8AC3E}">
        <p14:creationId xmlns:p14="http://schemas.microsoft.com/office/powerpoint/2010/main" val="1371067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KROKI WDROŻENIA METODOLOGII </a:t>
            </a:r>
            <a:br>
              <a:rPr lang="pl-PL" sz="4000" b="1" dirty="0"/>
            </a:br>
            <a:r>
              <a:rPr lang="pl-PL" sz="4000" b="1" dirty="0"/>
              <a:t>LEAN MANAGEMENT</a:t>
            </a:r>
          </a:p>
        </p:txBody>
      </p:sp>
      <p:sp>
        <p:nvSpPr>
          <p:cNvPr id="6" name="Symbol zastępczy zawartości 5"/>
          <p:cNvSpPr>
            <a:spLocks noGrp="1"/>
          </p:cNvSpPr>
          <p:nvPr>
            <p:ph idx="1"/>
          </p:nvPr>
        </p:nvSpPr>
        <p:spPr>
          <a:xfrm>
            <a:off x="287524" y="1556792"/>
            <a:ext cx="8568952" cy="5040560"/>
          </a:xfrm>
        </p:spPr>
        <p:txBody>
          <a:bodyPr>
            <a:normAutofit fontScale="92500"/>
          </a:bodyPr>
          <a:lstStyle/>
          <a:p>
            <a:pPr marL="0" indent="0">
              <a:buNone/>
            </a:pPr>
            <a:r>
              <a:rPr lang="pl-PL" sz="2400" b="1" dirty="0"/>
              <a:t>Odchudzone zarządzanie (OZ) to metodologia i zbiór narzędzi służących do usuwania z procesów tych czynności, które nie przynoszą wartości dodanej. </a:t>
            </a:r>
          </a:p>
          <a:p>
            <a:pPr marL="0" indent="0">
              <a:buNone/>
            </a:pPr>
            <a:r>
              <a:rPr lang="pl-PL" sz="2400" b="1" u="sng" dirty="0"/>
              <a:t>Typowe narzędzia odchudzonego zarządzania: </a:t>
            </a:r>
          </a:p>
          <a:p>
            <a:r>
              <a:rPr lang="pl-PL" sz="2400" b="1" dirty="0" err="1"/>
              <a:t>just</a:t>
            </a:r>
            <a:r>
              <a:rPr lang="pl-PL" sz="2400" b="1" dirty="0"/>
              <a:t> in </a:t>
            </a:r>
            <a:r>
              <a:rPr lang="pl-PL" sz="2400" b="1" dirty="0" err="1"/>
              <a:t>time</a:t>
            </a:r>
            <a:r>
              <a:rPr lang="pl-PL" sz="2400" b="1" dirty="0"/>
              <a:t> ̶ dostawa składników bezpośrednio na linię produkcyjną, </a:t>
            </a:r>
          </a:p>
          <a:p>
            <a:r>
              <a:rPr lang="pl-PL" sz="2400" b="1" dirty="0" err="1"/>
              <a:t>genchi</a:t>
            </a:r>
            <a:r>
              <a:rPr lang="pl-PL" sz="2400" b="1" dirty="0"/>
              <a:t> </a:t>
            </a:r>
            <a:r>
              <a:rPr lang="pl-PL" sz="2400" b="1" dirty="0" err="1"/>
              <a:t>gembutsu</a:t>
            </a:r>
            <a:r>
              <a:rPr lang="pl-PL" sz="2400" b="1" dirty="0"/>
              <a:t> (spacer do </a:t>
            </a:r>
            <a:r>
              <a:rPr lang="pl-PL" sz="2400" b="1" dirty="0" err="1"/>
              <a:t>gemba</a:t>
            </a:r>
            <a:r>
              <a:rPr lang="pl-PL" sz="2400" b="1" dirty="0"/>
              <a:t>) ̶ idź, aby zobaczyć i w pełni zrozumieć, </a:t>
            </a:r>
          </a:p>
          <a:p>
            <a:r>
              <a:rPr lang="pl-PL" sz="2400" b="1" dirty="0" err="1"/>
              <a:t>kaizen</a:t>
            </a:r>
            <a:r>
              <a:rPr lang="pl-PL" sz="2400" b="1" dirty="0"/>
              <a:t> ̶ stałe doskonalenie, </a:t>
            </a:r>
          </a:p>
          <a:p>
            <a:r>
              <a:rPr lang="pl-PL" sz="2400" b="1" dirty="0" err="1"/>
              <a:t>shu</a:t>
            </a:r>
            <a:r>
              <a:rPr lang="pl-PL" sz="2400" b="1" dirty="0"/>
              <a:t> ha </a:t>
            </a:r>
            <a:r>
              <a:rPr lang="pl-PL" sz="2400" b="1" dirty="0" err="1"/>
              <a:t>ri</a:t>
            </a:r>
            <a:r>
              <a:rPr lang="pl-PL" sz="2400" b="1" dirty="0"/>
              <a:t> ̶ trzy etapy uczenia się: chronić (przed porażką), oceniane ćwiczenia, doskonalenie zdobytej wiedzy, </a:t>
            </a:r>
          </a:p>
          <a:p>
            <a:r>
              <a:rPr lang="pl-PL" sz="2400" b="1" dirty="0" err="1"/>
              <a:t>jidoka</a:t>
            </a:r>
            <a:r>
              <a:rPr lang="pl-PL" sz="2400" b="1" dirty="0"/>
              <a:t> ̶ zatrzymaj przy błędzie, </a:t>
            </a:r>
          </a:p>
          <a:p>
            <a:r>
              <a:rPr lang="pl-PL" sz="2400" b="1" dirty="0" err="1"/>
              <a:t>hoshin</a:t>
            </a:r>
            <a:r>
              <a:rPr lang="pl-PL" sz="2400" b="1" dirty="0"/>
              <a:t> </a:t>
            </a:r>
            <a:r>
              <a:rPr lang="pl-PL" sz="2400" b="1" dirty="0" err="1"/>
              <a:t>kanri</a:t>
            </a:r>
            <a:r>
              <a:rPr lang="pl-PL" sz="2400" b="1" dirty="0"/>
              <a:t> ̶ koordynacja wizji, celów i planów: proces ustalania celów długo- i krótkookresowych oraz globalnych i lokalnych. </a:t>
            </a:r>
          </a:p>
          <a:p>
            <a:pPr marL="0" indent="0">
              <a:buNone/>
            </a:pPr>
            <a:endParaRPr lang="pl-PL" sz="2400" b="1" dirty="0"/>
          </a:p>
        </p:txBody>
      </p:sp>
    </p:spTree>
    <p:extLst>
      <p:ext uri="{BB962C8B-B14F-4D97-AF65-F5344CB8AC3E}">
        <p14:creationId xmlns:p14="http://schemas.microsoft.com/office/powerpoint/2010/main" val="113401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sz="4000" b="1" dirty="0"/>
              <a:t>14 ZASAD EDWARDS DEMINGA </a:t>
            </a:r>
            <a:br>
              <a:rPr lang="pl-PL" sz="4000" b="1" dirty="0"/>
            </a:br>
            <a:r>
              <a:rPr lang="pl-PL" sz="4000" b="1" dirty="0"/>
              <a:t>DLA FIRMY WDRAŻAJĄCEJ TQM</a:t>
            </a:r>
          </a:p>
        </p:txBody>
      </p:sp>
      <p:sp>
        <p:nvSpPr>
          <p:cNvPr id="3" name="Symbol zastępczy zawartości 2"/>
          <p:cNvSpPr>
            <a:spLocks noGrp="1"/>
          </p:cNvSpPr>
          <p:nvPr>
            <p:ph idx="1"/>
          </p:nvPr>
        </p:nvSpPr>
        <p:spPr>
          <a:xfrm>
            <a:off x="0" y="1417638"/>
            <a:ext cx="9144000" cy="5179714"/>
          </a:xfrm>
        </p:spPr>
        <p:txBody>
          <a:bodyPr>
            <a:noAutofit/>
          </a:bodyPr>
          <a:lstStyle/>
          <a:p>
            <a:pPr marL="457200" indent="-457200">
              <a:buFont typeface="+mj-lt"/>
              <a:buAutoNum type="arabicPeriod"/>
            </a:pPr>
            <a:r>
              <a:rPr lang="pl-PL" sz="2000" b="1" dirty="0"/>
              <a:t>Stale dąż do doskonalenia produktów i usług. </a:t>
            </a:r>
          </a:p>
          <a:p>
            <a:pPr marL="457200" indent="-457200">
              <a:buFont typeface="+mj-lt"/>
              <a:buAutoNum type="arabicPeriod"/>
            </a:pPr>
            <a:r>
              <a:rPr lang="pl-PL" sz="2000" b="1" dirty="0"/>
              <a:t>Obejmij przywództwo w dążeniu do zmian. </a:t>
            </a:r>
          </a:p>
          <a:p>
            <a:pPr marL="457200" indent="-457200">
              <a:buFont typeface="+mj-lt"/>
              <a:buAutoNum type="arabicPeriod"/>
            </a:pPr>
            <a:r>
              <a:rPr lang="pl-PL" sz="2000" b="1" dirty="0"/>
              <a:t>Porzuć statystyczną kontrolę na rzecz eliminacji źródeł błędów. </a:t>
            </a:r>
          </a:p>
          <a:p>
            <a:pPr marL="457200" indent="-457200">
              <a:buFont typeface="+mj-lt"/>
              <a:buAutoNum type="arabicPeriod"/>
            </a:pPr>
            <a:r>
              <a:rPr lang="pl-PL" sz="2000" b="1" dirty="0"/>
              <a:t>Porzuć praktykę wybierania dostawców wg. najniższej ceny. </a:t>
            </a:r>
          </a:p>
          <a:p>
            <a:pPr marL="457200" indent="-457200">
              <a:buFont typeface="+mj-lt"/>
              <a:buAutoNum type="arabicPeriod"/>
            </a:pPr>
            <a:r>
              <a:rPr lang="pl-PL" sz="2000" b="1" dirty="0"/>
              <a:t>Doskonal procesy tworzenia produktów i usług dla eliminacji marnotrawstwa. </a:t>
            </a:r>
          </a:p>
          <a:p>
            <a:pPr marL="457200" indent="-457200">
              <a:buFont typeface="+mj-lt"/>
              <a:buAutoNum type="arabicPeriod"/>
            </a:pPr>
            <a:r>
              <a:rPr lang="pl-PL" sz="2000" b="1" dirty="0"/>
              <a:t>Wprowadź ustawiczne szkolenia. </a:t>
            </a:r>
          </a:p>
          <a:p>
            <a:pPr marL="457200" indent="-457200">
              <a:buFont typeface="+mj-lt"/>
              <a:buAutoNum type="arabicPeriod"/>
            </a:pPr>
            <a:r>
              <a:rPr lang="pl-PL" sz="2000" b="1" dirty="0"/>
              <a:t>Buduj przyjazne przywództwo wspierające pracownika. </a:t>
            </a:r>
          </a:p>
          <a:p>
            <a:pPr marL="457200" indent="-457200">
              <a:buFont typeface="+mj-lt"/>
              <a:buAutoNum type="arabicPeriod"/>
            </a:pPr>
            <a:r>
              <a:rPr lang="pl-PL" sz="2000" b="1" dirty="0"/>
              <a:t>Usuń strach mówienia o problemach. </a:t>
            </a:r>
          </a:p>
          <a:p>
            <a:pPr marL="457200" indent="-457200">
              <a:buFont typeface="+mj-lt"/>
              <a:buAutoNum type="arabicPeriod"/>
            </a:pPr>
            <a:r>
              <a:rPr lang="pl-PL" sz="2000" b="1" dirty="0"/>
              <a:t>Usuń bariery pomiędzy wydziałami, na rzecz współpracy. </a:t>
            </a:r>
          </a:p>
          <a:p>
            <a:pPr marL="457200" indent="-457200">
              <a:buFont typeface="+mj-lt"/>
              <a:buAutoNum type="arabicPeriod"/>
            </a:pPr>
            <a:r>
              <a:rPr lang="pl-PL" sz="2000" b="1" dirty="0"/>
              <a:t>Porzuć slogany typu „Zero defektów”. </a:t>
            </a:r>
          </a:p>
          <a:p>
            <a:pPr marL="457200" indent="-457200">
              <a:buFont typeface="+mj-lt"/>
              <a:buAutoNum type="arabicPeriod"/>
            </a:pPr>
            <a:r>
              <a:rPr lang="pl-PL" sz="2000" b="1" dirty="0"/>
              <a:t>Eliminuj normy produktywności i zarządzanie przez cele (MBO). </a:t>
            </a:r>
          </a:p>
          <a:p>
            <a:pPr marL="457200" indent="-457200">
              <a:buFont typeface="+mj-lt"/>
              <a:buAutoNum type="arabicPeriod"/>
            </a:pPr>
            <a:r>
              <a:rPr lang="pl-PL" sz="2000" b="1" dirty="0"/>
              <a:t>Zadbaj, aby ludzie mieli powody być dumni ze swojej pracy. </a:t>
            </a:r>
          </a:p>
          <a:p>
            <a:pPr marL="457200" indent="-457200">
              <a:buFont typeface="+mj-lt"/>
              <a:buAutoNum type="arabicPeriod"/>
            </a:pPr>
            <a:r>
              <a:rPr lang="pl-PL" sz="2000" b="1" dirty="0"/>
              <a:t>Stwórz solidny program edukacji i samodoskonalenia. </a:t>
            </a:r>
          </a:p>
          <a:p>
            <a:pPr marL="457200" indent="-457200">
              <a:buFont typeface="+mj-lt"/>
              <a:buAutoNum type="arabicPeriod"/>
            </a:pPr>
            <a:r>
              <a:rPr lang="pl-PL" sz="2000" b="1" dirty="0"/>
              <a:t>Zaangażuj wszystkich w program transformacji. </a:t>
            </a:r>
          </a:p>
          <a:p>
            <a:pPr marL="0" indent="0">
              <a:buNone/>
            </a:pPr>
            <a:endParaRPr lang="pl-PL" sz="2400" b="1" dirty="0"/>
          </a:p>
        </p:txBody>
      </p:sp>
    </p:spTree>
    <p:extLst>
      <p:ext uri="{BB962C8B-B14F-4D97-AF65-F5344CB8AC3E}">
        <p14:creationId xmlns:p14="http://schemas.microsoft.com/office/powerpoint/2010/main" val="415329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a:bodyPr>
          <a:lstStyle/>
          <a:p>
            <a:r>
              <a:rPr lang="pl-PL" sz="4000" b="1" dirty="0"/>
              <a:t>TREŚĆ</a:t>
            </a:r>
          </a:p>
        </p:txBody>
      </p:sp>
      <p:sp>
        <p:nvSpPr>
          <p:cNvPr id="3" name="Symbol zastępczy zawartości 2"/>
          <p:cNvSpPr>
            <a:spLocks noGrp="1"/>
          </p:cNvSpPr>
          <p:nvPr>
            <p:ph idx="1"/>
          </p:nvPr>
        </p:nvSpPr>
        <p:spPr/>
        <p:txBody>
          <a:bodyPr>
            <a:normAutofit/>
          </a:bodyPr>
          <a:lstStyle/>
          <a:p>
            <a:r>
              <a:rPr lang="pl-PL" sz="2400" b="1" dirty="0"/>
              <a:t>Zaangażowanie i przewodzenie kierownictwa   </a:t>
            </a:r>
          </a:p>
          <a:p>
            <a:endParaRPr lang="pl-PL" sz="2400" b="1" dirty="0"/>
          </a:p>
          <a:p>
            <a:r>
              <a:rPr lang="pl-PL" sz="2400" b="1" dirty="0"/>
              <a:t>Odpowiedzialność społeczna i etyka zarządzania</a:t>
            </a:r>
          </a:p>
          <a:p>
            <a:endParaRPr lang="pl-PL" sz="2400" b="1" dirty="0"/>
          </a:p>
          <a:p>
            <a:r>
              <a:rPr lang="pl-PL" sz="2400" b="1" dirty="0"/>
              <a:t>Strategia przedsiębiorstwa i planowanie długookresowe</a:t>
            </a:r>
          </a:p>
          <a:p>
            <a:endParaRPr lang="pl-PL" sz="2400" b="1" dirty="0"/>
          </a:p>
          <a:p>
            <a:r>
              <a:rPr lang="pl-PL" sz="2400" b="1" dirty="0"/>
              <a:t>Orientacja na klientów wewnętrznych i zewnętrznych</a:t>
            </a:r>
          </a:p>
          <a:p>
            <a:endParaRPr lang="pl-PL" sz="2400" b="1" dirty="0"/>
          </a:p>
          <a:p>
            <a:r>
              <a:rPr lang="pl-PL" sz="2400" b="1" dirty="0"/>
              <a:t>Specyfika wdrażania TQM</a:t>
            </a:r>
          </a:p>
          <a:p>
            <a:endParaRPr lang="pl-PL" sz="2400" b="1" dirty="0"/>
          </a:p>
          <a:p>
            <a:endParaRPr lang="pl-PL"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ZASADA SMART </a:t>
            </a:r>
            <a:br>
              <a:rPr lang="pl-PL" sz="4000" b="1" dirty="0"/>
            </a:br>
            <a:r>
              <a:rPr lang="pl-PL" sz="4000" b="1" dirty="0"/>
              <a:t>PRZY FORMULOWANIU CELÓW</a:t>
            </a:r>
          </a:p>
        </p:txBody>
      </p:sp>
      <p:sp>
        <p:nvSpPr>
          <p:cNvPr id="3" name="Symbol zastępczy zawartości 2"/>
          <p:cNvSpPr>
            <a:spLocks noGrp="1"/>
          </p:cNvSpPr>
          <p:nvPr>
            <p:ph idx="1"/>
          </p:nvPr>
        </p:nvSpPr>
        <p:spPr>
          <a:xfrm>
            <a:off x="179512" y="2060848"/>
            <a:ext cx="8712968" cy="4176464"/>
          </a:xfrm>
        </p:spPr>
        <p:txBody>
          <a:bodyPr>
            <a:noAutofit/>
          </a:bodyPr>
          <a:lstStyle/>
          <a:p>
            <a:r>
              <a:rPr lang="pl-PL" sz="2400" b="1" dirty="0" err="1"/>
              <a:t>Specific</a:t>
            </a:r>
            <a:r>
              <a:rPr lang="pl-PL" sz="2400" b="1" dirty="0"/>
              <a:t> ― konkretne; wykonująca je osoba powinna dokładnie wiedzieć, co ma zrobić,</a:t>
            </a:r>
          </a:p>
          <a:p>
            <a:r>
              <a:rPr lang="pl-PL" sz="2400" b="1" dirty="0" err="1"/>
              <a:t>Measurable</a:t>
            </a:r>
            <a:r>
              <a:rPr lang="pl-PL" sz="2400" b="1" dirty="0"/>
              <a:t> ― mierzalne; należy określić jasne kryteria pozwalające osądzić, czy zadanie – lub w jakim stopniu – zostało wykonane. </a:t>
            </a:r>
          </a:p>
          <a:p>
            <a:r>
              <a:rPr lang="pl-PL" sz="2400" b="1" dirty="0" err="1"/>
              <a:t>Achievable</a:t>
            </a:r>
            <a:r>
              <a:rPr lang="pl-PL" sz="2400" b="1" dirty="0"/>
              <a:t> ― osiągalne; należy unikać zadań, których osiągnięcie nie jest możliwe. </a:t>
            </a:r>
          </a:p>
          <a:p>
            <a:r>
              <a:rPr lang="pl-PL" sz="2400" b="1" dirty="0" err="1"/>
              <a:t>Results-oriented</a:t>
            </a:r>
            <a:r>
              <a:rPr lang="pl-PL" sz="2400" b="1" dirty="0"/>
              <a:t> ― realizujące zadania taktyczne firmy. </a:t>
            </a:r>
          </a:p>
          <a:p>
            <a:r>
              <a:rPr lang="pl-PL" sz="2400" b="1" dirty="0"/>
              <a:t>Time-</a:t>
            </a:r>
            <a:r>
              <a:rPr lang="pl-PL" sz="2400" b="1" dirty="0" err="1"/>
              <a:t>bound</a:t>
            </a:r>
            <a:r>
              <a:rPr lang="pl-PL" sz="2400" b="1" dirty="0"/>
              <a:t> ― ograniczone w czasie, tzn. musi mieć określony termin zakończenia. </a:t>
            </a:r>
          </a:p>
        </p:txBody>
      </p:sp>
    </p:spTree>
    <p:extLst>
      <p:ext uri="{BB962C8B-B14F-4D97-AF65-F5344CB8AC3E}">
        <p14:creationId xmlns:p14="http://schemas.microsoft.com/office/powerpoint/2010/main" val="177663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274638"/>
            <a:ext cx="9110892" cy="1143000"/>
          </a:xfrm>
          <a:solidFill>
            <a:schemeClr val="accent5">
              <a:lumMod val="20000"/>
              <a:lumOff val="80000"/>
            </a:schemeClr>
          </a:solidFill>
        </p:spPr>
        <p:txBody>
          <a:bodyPr>
            <a:normAutofit fontScale="90000"/>
          </a:bodyPr>
          <a:lstStyle/>
          <a:p>
            <a:r>
              <a:rPr lang="pl-PL" sz="4000" b="1" dirty="0"/>
              <a:t>OCENA RYZYKA ZAWODOWEGO </a:t>
            </a:r>
            <a:br>
              <a:rPr lang="pl-PL" sz="4000" b="1" dirty="0"/>
            </a:br>
            <a:r>
              <a:rPr lang="pl-PL" sz="4000" b="1" dirty="0"/>
              <a:t>W PRZEDSIĘBIORSTWIE WDRAŻAJĄCYM TQM</a:t>
            </a:r>
            <a:endParaRPr lang="pl-PL" sz="4000" dirty="0"/>
          </a:p>
        </p:txBody>
      </p:sp>
      <p:sp>
        <p:nvSpPr>
          <p:cNvPr id="3" name="Symbol zastępczy zawartości 2"/>
          <p:cNvSpPr>
            <a:spLocks noGrp="1"/>
          </p:cNvSpPr>
          <p:nvPr>
            <p:ph idx="1"/>
          </p:nvPr>
        </p:nvSpPr>
        <p:spPr>
          <a:xfrm>
            <a:off x="179512" y="1435352"/>
            <a:ext cx="3816424" cy="1368152"/>
          </a:xfrm>
        </p:spPr>
        <p:txBody>
          <a:bodyPr>
            <a:noAutofit/>
          </a:bodyPr>
          <a:lstStyle/>
          <a:p>
            <a:pPr marL="0" indent="0">
              <a:buNone/>
            </a:pPr>
            <a:r>
              <a:rPr lang="pl-PL" sz="2400" b="1" dirty="0"/>
              <a:t>ZAGROŻENIE</a:t>
            </a:r>
          </a:p>
          <a:p>
            <a:r>
              <a:rPr lang="pl-PL" sz="2400" b="1" dirty="0"/>
              <a:t>stan środowiska pracy mogący spowodować wypadek lub chorobę</a:t>
            </a:r>
          </a:p>
        </p:txBody>
      </p:sp>
      <p:sp>
        <p:nvSpPr>
          <p:cNvPr id="4" name="Symbol zastępczy zawartości 2"/>
          <p:cNvSpPr txBox="1">
            <a:spLocks/>
          </p:cNvSpPr>
          <p:nvPr/>
        </p:nvSpPr>
        <p:spPr>
          <a:xfrm>
            <a:off x="232792" y="3036713"/>
            <a:ext cx="5581363" cy="38212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2400" b="1" dirty="0"/>
              <a:t>RYZYKO ZAWODOWE</a:t>
            </a:r>
          </a:p>
          <a:p>
            <a:r>
              <a:rPr lang="pl-PL" sz="2400" b="1" dirty="0"/>
              <a:t>prawdopodobieństwo wystąpienia niepożądanych zdarzeń związanych z pracą i powodujących straty,</a:t>
            </a:r>
          </a:p>
          <a:p>
            <a:r>
              <a:rPr lang="pl-PL" sz="2400" b="1" dirty="0"/>
              <a:t>w szczególności wystąpienia u pracowników złych skutków zdrowotnych w wyniku zagrożeń zawodowych występujących środowisku pracy lub w sposobie wykonywania pracy</a:t>
            </a:r>
            <a:r>
              <a:rPr lang="pl-PL" sz="2400" dirty="0"/>
              <a:t>.</a:t>
            </a:r>
            <a:endParaRPr lang="pl-PL" sz="2400" b="1" dirty="0"/>
          </a:p>
        </p:txBody>
      </p:sp>
      <p:pic>
        <p:nvPicPr>
          <p:cNvPr id="5" name="Obraz 4"/>
          <p:cNvPicPr>
            <a:picLocks noChangeAspect="1"/>
          </p:cNvPicPr>
          <p:nvPr/>
        </p:nvPicPr>
        <p:blipFill>
          <a:blip r:embed="rId2"/>
          <a:stretch>
            <a:fillRect/>
          </a:stretch>
        </p:blipFill>
        <p:spPr>
          <a:xfrm>
            <a:off x="5814155" y="2341026"/>
            <a:ext cx="3296738" cy="3096344"/>
          </a:xfrm>
          <a:prstGeom prst="rect">
            <a:avLst/>
          </a:prstGeom>
        </p:spPr>
      </p:pic>
    </p:spTree>
    <p:extLst>
      <p:ext uri="{BB962C8B-B14F-4D97-AF65-F5344CB8AC3E}">
        <p14:creationId xmlns:p14="http://schemas.microsoft.com/office/powerpoint/2010/main" val="182822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sz="4000" b="1" dirty="0"/>
              <a:t>ZARZĄDZANIE RYZYKIEM</a:t>
            </a:r>
            <a:br>
              <a:rPr lang="pl-PL" sz="4000" b="1" dirty="0"/>
            </a:br>
            <a:r>
              <a:rPr lang="pl-PL" sz="4000" b="1" dirty="0"/>
              <a:t>W FIRMIE WDRAŻAJĄCEJ TQM</a:t>
            </a:r>
          </a:p>
        </p:txBody>
      </p:sp>
      <p:sp>
        <p:nvSpPr>
          <p:cNvPr id="3" name="Symbol zastępczy zawartości 2"/>
          <p:cNvSpPr>
            <a:spLocks noGrp="1"/>
          </p:cNvSpPr>
          <p:nvPr>
            <p:ph idx="1"/>
          </p:nvPr>
        </p:nvSpPr>
        <p:spPr>
          <a:xfrm>
            <a:off x="179512" y="1700808"/>
            <a:ext cx="8568952" cy="4752528"/>
          </a:xfrm>
        </p:spPr>
        <p:txBody>
          <a:bodyPr>
            <a:noAutofit/>
          </a:bodyPr>
          <a:lstStyle/>
          <a:p>
            <a:pPr marL="0" indent="0">
              <a:buNone/>
            </a:pPr>
            <a:r>
              <a:rPr lang="pl-PL" sz="2400" b="1" dirty="0"/>
              <a:t>Kierownicy komórek organizacyjnych odpowiadają za:</a:t>
            </a:r>
          </a:p>
          <a:p>
            <a:r>
              <a:rPr lang="pl-PL" sz="2400" b="1" dirty="0"/>
              <a:t>przeprowadzenie analiz stanowisk pracy,</a:t>
            </a:r>
          </a:p>
          <a:p>
            <a:r>
              <a:rPr lang="pl-PL" sz="2400" b="1" dirty="0"/>
              <a:t>udział w pracach Zespołu ds. oceny ryzyka zawodowego,</a:t>
            </a:r>
          </a:p>
          <a:p>
            <a:r>
              <a:rPr lang="pl-PL" sz="2400" b="1" dirty="0"/>
              <a:t>informowanie podległych pracowników o dokonanej identyfikacji zagrożeń i ocenie ryzyka zawodowego,</a:t>
            </a:r>
          </a:p>
          <a:p>
            <a:r>
              <a:rPr lang="pl-PL" sz="2400" b="1" dirty="0"/>
              <a:t>dokonanie przeglądu (przynajmniej 1 x w roku),</a:t>
            </a:r>
          </a:p>
          <a:p>
            <a:r>
              <a:rPr lang="pl-PL" sz="2400" b="1" dirty="0"/>
              <a:t>informowanie Szefa Biura BHP o konieczności dokonania aktualizacji</a:t>
            </a:r>
          </a:p>
          <a:p>
            <a:r>
              <a:rPr lang="pl-PL" sz="2400" b="1" dirty="0"/>
              <a:t>oceny ryzyka zawodowego, o ile zaistnieją przypadki wymienione w procedurze,</a:t>
            </a:r>
          </a:p>
          <a:p>
            <a:r>
              <a:rPr lang="pl-PL" sz="2400" b="1" dirty="0"/>
              <a:t>przechowywanie kopii Kart oceny ryzyka zawodowego.</a:t>
            </a:r>
          </a:p>
        </p:txBody>
      </p:sp>
    </p:spTree>
    <p:extLst>
      <p:ext uri="{BB962C8B-B14F-4D97-AF65-F5344CB8AC3E}">
        <p14:creationId xmlns:p14="http://schemas.microsoft.com/office/powerpoint/2010/main" val="177663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a:bodyPr>
          <a:lstStyle/>
          <a:p>
            <a:r>
              <a:rPr lang="pl-PL" sz="4000" b="1" dirty="0"/>
              <a:t>ZAGADNIENIA</a:t>
            </a:r>
          </a:p>
        </p:txBody>
      </p:sp>
      <p:sp>
        <p:nvSpPr>
          <p:cNvPr id="3" name="Symbol zastępczy zawartości 2"/>
          <p:cNvSpPr>
            <a:spLocks noGrp="1"/>
          </p:cNvSpPr>
          <p:nvPr>
            <p:ph idx="1"/>
          </p:nvPr>
        </p:nvSpPr>
        <p:spPr>
          <a:xfrm>
            <a:off x="457200" y="1772816"/>
            <a:ext cx="8229600" cy="4133056"/>
          </a:xfrm>
        </p:spPr>
        <p:txBody>
          <a:bodyPr>
            <a:normAutofit/>
          </a:bodyPr>
          <a:lstStyle/>
          <a:p>
            <a:r>
              <a:rPr lang="pl-PL" sz="2400" b="1" dirty="0"/>
              <a:t>Przewodzenie w organizacji</a:t>
            </a:r>
          </a:p>
          <a:p>
            <a:r>
              <a:rPr lang="pl-PL" sz="2400" b="1" dirty="0"/>
              <a:t>Wymagania normatywne i etyczne</a:t>
            </a:r>
          </a:p>
          <a:p>
            <a:r>
              <a:rPr lang="pl-PL" sz="2400" b="1" dirty="0"/>
              <a:t>Podstawy planowania celów długookresowych</a:t>
            </a:r>
          </a:p>
          <a:p>
            <a:r>
              <a:rPr lang="pl-PL" sz="2400" b="1" dirty="0"/>
              <a:t>Orientacje na klientów wewnętrznych</a:t>
            </a:r>
          </a:p>
          <a:p>
            <a:r>
              <a:rPr lang="pl-PL" sz="2400" b="1" dirty="0"/>
              <a:t>Orientacje na klientów zewnętrznych</a:t>
            </a:r>
          </a:p>
          <a:p>
            <a:r>
              <a:rPr lang="pl-PL" sz="2400" b="1" dirty="0"/>
              <a:t>Specyfika wdrażania TQM w przedsiębiorstwie</a:t>
            </a:r>
          </a:p>
          <a:p>
            <a:r>
              <a:rPr lang="pl-PL" sz="2400" b="1" dirty="0"/>
              <a:t>Zasady Edwards </a:t>
            </a:r>
            <a:r>
              <a:rPr lang="pl-PL" sz="2400" b="1" dirty="0" err="1"/>
              <a:t>Deminga</a:t>
            </a:r>
            <a:endParaRPr lang="pl-PL" sz="2400" b="1" dirty="0"/>
          </a:p>
          <a:p>
            <a:r>
              <a:rPr lang="pl-PL" sz="2400" b="1" dirty="0"/>
              <a:t>Zasada SMART określania celów</a:t>
            </a:r>
          </a:p>
          <a:p>
            <a:r>
              <a:rPr lang="pl-PL" sz="2400" b="1" dirty="0"/>
              <a:t>Ocena i zarządzanie ryzykiem zawodowym</a:t>
            </a:r>
          </a:p>
          <a:p>
            <a:endParaRPr lang="pl-PL" sz="2400" b="1" dirty="0"/>
          </a:p>
          <a:p>
            <a:endParaRPr lang="pl-PL" sz="2400" b="1" dirty="0"/>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a:bodyPr>
          <a:lstStyle/>
          <a:p>
            <a:r>
              <a:rPr lang="pl-PL" sz="4000" b="1" dirty="0"/>
              <a:t>BIBLIOGRAFIA</a:t>
            </a:r>
          </a:p>
        </p:txBody>
      </p:sp>
      <p:sp>
        <p:nvSpPr>
          <p:cNvPr id="3" name="Symbol zastępczy zawartości 2"/>
          <p:cNvSpPr>
            <a:spLocks noGrp="1"/>
          </p:cNvSpPr>
          <p:nvPr>
            <p:ph idx="1"/>
          </p:nvPr>
        </p:nvSpPr>
        <p:spPr/>
        <p:txBody>
          <a:bodyPr>
            <a:normAutofit fontScale="92500" lnSpcReduction="10000"/>
          </a:bodyPr>
          <a:lstStyle/>
          <a:p>
            <a:r>
              <a:rPr lang="pl-PL" sz="2600" b="1" u="sng" dirty="0" err="1">
                <a:latin typeface="Arial" panose="020B0604020202020204" pitchFamily="34" charset="0"/>
                <a:cs typeface="Arial" panose="020B0604020202020204" pitchFamily="34" charset="0"/>
              </a:rPr>
              <a:t>Hirano</a:t>
            </a:r>
            <a:r>
              <a:rPr lang="pl-PL" sz="2600" b="1" u="sng" dirty="0">
                <a:latin typeface="Arial" panose="020B0604020202020204" pitchFamily="34" charset="0"/>
                <a:cs typeface="Arial" panose="020B0604020202020204" pitchFamily="34" charset="0"/>
              </a:rPr>
              <a:t> H.: </a:t>
            </a:r>
            <a:r>
              <a:rPr lang="pl-PL" sz="2600" b="1" dirty="0">
                <a:latin typeface="Arial" panose="020B0604020202020204" pitchFamily="34" charset="0"/>
                <a:cs typeface="Arial" panose="020B0604020202020204" pitchFamily="34" charset="0"/>
              </a:rPr>
              <a:t>5S dla operatorów – 5 filarów wizualizacji miejsca pracy </a:t>
            </a:r>
            <a:r>
              <a:rPr lang="pl-PL" sz="2600" b="1" dirty="0" err="1">
                <a:latin typeface="Arial" panose="020B0604020202020204" pitchFamily="34" charset="0"/>
                <a:cs typeface="Arial" panose="020B0604020202020204" pitchFamily="34" charset="0"/>
              </a:rPr>
              <a:t>OrodPress</a:t>
            </a:r>
            <a:r>
              <a:rPr lang="pl-PL" sz="2600" b="1" dirty="0">
                <a:latin typeface="Arial" panose="020B0604020202020204" pitchFamily="34" charset="0"/>
                <a:cs typeface="Arial" panose="020B0604020202020204" pitchFamily="34" charset="0"/>
              </a:rPr>
              <a:t>, Wrocław 2008</a:t>
            </a:r>
          </a:p>
          <a:p>
            <a:r>
              <a:rPr lang="pl-PL" sz="2400" b="1" u="sng" dirty="0">
                <a:latin typeface="Arial" panose="020B0604020202020204" pitchFamily="34" charset="0"/>
                <a:cs typeface="Arial" panose="020B0604020202020204" pitchFamily="34" charset="0"/>
              </a:rPr>
              <a:t>Łańcucki J(red.).: </a:t>
            </a:r>
            <a:r>
              <a:rPr lang="pl-PL" sz="2400" b="1" dirty="0">
                <a:latin typeface="Arial" panose="020B0604020202020204" pitchFamily="34" charset="0"/>
                <a:cs typeface="Arial" panose="020B0604020202020204" pitchFamily="34" charset="0"/>
              </a:rPr>
              <a:t>Podstawy kompleksowego zarządzania jakością TQM, Wydawnictwo AE w Poznaniu, Poznań 2006.</a:t>
            </a:r>
          </a:p>
          <a:p>
            <a:r>
              <a:rPr lang="pl-PL" sz="2400" b="1" u="sng" dirty="0">
                <a:latin typeface="Arial" panose="020B0604020202020204" pitchFamily="34" charset="0"/>
                <a:cs typeface="Arial" panose="020B0604020202020204" pitchFamily="34" charset="0"/>
              </a:rPr>
              <a:t>Podgórski D.: </a:t>
            </a:r>
            <a:r>
              <a:rPr lang="pl-PL" sz="2400" b="1" dirty="0">
                <a:latin typeface="Arial" panose="020B0604020202020204" pitchFamily="34" charset="0"/>
                <a:cs typeface="Arial" panose="020B0604020202020204" pitchFamily="34" charset="0"/>
              </a:rPr>
              <a:t>Wytyczne integracji systemów zarządzania bezpieczeństwem i higieną pracy s systemami TQM, CIOP Warszawa 2001</a:t>
            </a:r>
          </a:p>
          <a:p>
            <a:r>
              <a:rPr lang="pl-PL" sz="2400" b="1" u="sng" dirty="0">
                <a:latin typeface="Arial" panose="020B0604020202020204" pitchFamily="34" charset="0"/>
                <a:cs typeface="Arial" panose="020B0604020202020204" pitchFamily="34" charset="0"/>
              </a:rPr>
              <a:t>PN-N 18 001:2004: </a:t>
            </a:r>
            <a:r>
              <a:rPr lang="pl-PL" sz="2400" b="1" dirty="0">
                <a:latin typeface="Arial" panose="020B0604020202020204" pitchFamily="34" charset="0"/>
                <a:cs typeface="Arial" panose="020B0604020202020204" pitchFamily="34" charset="0"/>
              </a:rPr>
              <a:t>Systemy zarządzania bezpieczeństwem i higieną pracy. Wytyczne.</a:t>
            </a:r>
          </a:p>
          <a:p>
            <a:r>
              <a:rPr lang="pl-PL" sz="2400" b="1" u="sng" dirty="0">
                <a:latin typeface="Arial" panose="020B0604020202020204" pitchFamily="34" charset="0"/>
                <a:cs typeface="Arial" panose="020B0604020202020204" pitchFamily="34" charset="0"/>
              </a:rPr>
              <a:t>PN-N 18002:2011: </a:t>
            </a:r>
            <a:r>
              <a:rPr lang="pl-PL" sz="2400" b="1" dirty="0">
                <a:latin typeface="Arial" panose="020B0604020202020204" pitchFamily="34" charset="0"/>
                <a:cs typeface="Arial" panose="020B0604020202020204" pitchFamily="34" charset="0"/>
              </a:rPr>
              <a:t>Systemy zarządzania bezpieczeństwem i higieną pracy. Ogólne wytyczne oceny ryzyka zawodowego.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16903A-E9FE-49A4-A5E2-A04ED673E15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ChangeArrowheads="1"/>
          </p:cNvSpPr>
          <p:nvPr>
            <p:ph type="ctrTitle"/>
          </p:nvPr>
        </p:nvSpPr>
        <p:spPr>
          <a:xfrm>
            <a:off x="0" y="2071678"/>
            <a:ext cx="9144000" cy="1652622"/>
          </a:xfrm>
          <a:solidFill>
            <a:schemeClr val="accent1">
              <a:lumMod val="20000"/>
              <a:lumOff val="80000"/>
            </a:schemeClr>
          </a:solidFill>
        </p:spPr>
        <p:txBody>
          <a:bodyPr/>
          <a:lstStyle/>
          <a:p>
            <a:r>
              <a:rPr lang="pl-PL" sz="3600" b="1" dirty="0"/>
              <a:t>SYSTEM ZARZĄDZANIA BEZPIECZEŃSTWEM ISO 45001:2018</a:t>
            </a:r>
          </a:p>
        </p:txBody>
      </p:sp>
      <p:sp>
        <p:nvSpPr>
          <p:cNvPr id="4099" name="Rectangle 3"/>
          <p:cNvSpPr>
            <a:spLocks noGrp="1" noChangeArrowheads="1"/>
          </p:cNvSpPr>
          <p:nvPr>
            <p:ph type="subTitle" idx="1"/>
          </p:nvPr>
        </p:nvSpPr>
        <p:spPr>
          <a:xfrm>
            <a:off x="1428728" y="4429132"/>
            <a:ext cx="6400800" cy="1114436"/>
          </a:xfrm>
          <a:solidFill>
            <a:schemeClr val="accent1">
              <a:lumMod val="20000"/>
              <a:lumOff val="80000"/>
            </a:schemeClr>
          </a:solidFill>
        </p:spPr>
        <p:txBody>
          <a:bodyPr/>
          <a:lstStyle/>
          <a:p>
            <a:r>
              <a:rPr lang="pl-PL" b="1" dirty="0"/>
              <a:t>SYSTEM ZARZĄDZANIA BEZPIECZEŃSTWA</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214799-2146-4213-A1D4-0653CFC250C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ChangeArrowheads="1"/>
          </p:cNvSpPr>
          <p:nvPr>
            <p:ph type="title"/>
          </p:nvPr>
        </p:nvSpPr>
        <p:spPr>
          <a:solidFill>
            <a:schemeClr val="accent1">
              <a:lumMod val="20000"/>
              <a:lumOff val="80000"/>
            </a:schemeClr>
          </a:solidFill>
        </p:spPr>
        <p:txBody>
          <a:bodyPr/>
          <a:lstStyle/>
          <a:p>
            <a:r>
              <a:rPr lang="pl-PL" sz="3600" b="1" dirty="0"/>
              <a:t>TREŚĆ</a:t>
            </a:r>
          </a:p>
        </p:txBody>
      </p:sp>
      <p:sp>
        <p:nvSpPr>
          <p:cNvPr id="6147" name="Rectangle 3"/>
          <p:cNvSpPr>
            <a:spLocks noGrp="1" noChangeArrowheads="1"/>
          </p:cNvSpPr>
          <p:nvPr>
            <p:ph type="body" idx="1"/>
          </p:nvPr>
        </p:nvSpPr>
        <p:spPr>
          <a:xfrm>
            <a:off x="539552" y="2348880"/>
            <a:ext cx="8352928" cy="3593560"/>
          </a:xfrm>
          <a:solidFill>
            <a:srgbClr val="FFFF99"/>
          </a:solidFill>
        </p:spPr>
        <p:txBody>
          <a:bodyPr/>
          <a:lstStyle/>
          <a:p>
            <a:r>
              <a:rPr lang="pl-PL" sz="2400" b="1" dirty="0"/>
              <a:t>Standardy systemów zarządzania bezpieczeństwem</a:t>
            </a:r>
          </a:p>
          <a:p>
            <a:endParaRPr lang="pl-PL" sz="2400" b="1" dirty="0"/>
          </a:p>
          <a:p>
            <a:r>
              <a:rPr lang="pl-PL" sz="2400" b="1" dirty="0"/>
              <a:t>Pojęcia i definicje </a:t>
            </a:r>
          </a:p>
          <a:p>
            <a:endParaRPr lang="pl-PL" sz="2400" b="1" dirty="0"/>
          </a:p>
          <a:p>
            <a:r>
              <a:rPr lang="pl-PL" sz="2400" b="1" dirty="0"/>
              <a:t>Model systemu zarządzania bezpieczeństwem</a:t>
            </a:r>
          </a:p>
          <a:p>
            <a:endParaRPr lang="pl-PL" sz="2400" b="1" dirty="0"/>
          </a:p>
          <a:p>
            <a:r>
              <a:rPr lang="pl-PL" sz="2400" b="1" dirty="0"/>
              <a:t>Elementy systemu zarządzania bezpieczeństwem</a:t>
            </a:r>
          </a:p>
          <a:p>
            <a:endParaRPr lang="pl-PL" sz="2400" b="1" dirty="0"/>
          </a:p>
          <a:p>
            <a:endParaRPr lang="pl-PL" sz="2400" b="1" dirty="0"/>
          </a:p>
          <a:p>
            <a:endParaRPr lang="pl-PL" sz="2400" b="1" dirty="0"/>
          </a:p>
          <a:p>
            <a:endParaRPr lang="pl-PL" sz="2400" b="1" dirty="0"/>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STANDARDY SYSTEMÓW ZARZĄDZANIA BEZPIECZEŃSTWEM</a:t>
            </a:r>
          </a:p>
        </p:txBody>
      </p:sp>
      <p:pic>
        <p:nvPicPr>
          <p:cNvPr id="5" name="Symbol zastępczy zawartości 4"/>
          <p:cNvPicPr>
            <a:picLocks noGrp="1" noChangeAspect="1"/>
          </p:cNvPicPr>
          <p:nvPr>
            <p:ph idx="1"/>
          </p:nvPr>
        </p:nvPicPr>
        <p:blipFill>
          <a:blip r:embed="rId2"/>
          <a:stretch>
            <a:fillRect/>
          </a:stretch>
        </p:blipFill>
        <p:spPr>
          <a:xfrm>
            <a:off x="251520" y="1916832"/>
            <a:ext cx="8424936" cy="4712574"/>
          </a:xfrm>
          <a:prstGeom prst="rect">
            <a:avLst/>
          </a:prstGeom>
        </p:spPr>
      </p:pic>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968485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ORGANIZACJA, ZAINTERESOWANA STRONA, PRACOWNIK</a:t>
            </a:r>
          </a:p>
        </p:txBody>
      </p:sp>
      <p:sp>
        <p:nvSpPr>
          <p:cNvPr id="32771" name="Rectangle 3"/>
          <p:cNvSpPr>
            <a:spLocks noGrp="1" noChangeArrowheads="1"/>
          </p:cNvSpPr>
          <p:nvPr>
            <p:ph type="body" idx="1"/>
          </p:nvPr>
        </p:nvSpPr>
        <p:spPr>
          <a:xfrm>
            <a:off x="251520" y="1844824"/>
            <a:ext cx="8640960" cy="4860776"/>
          </a:xfrm>
          <a:solidFill>
            <a:srgbClr val="CCFFCC"/>
          </a:solidFill>
        </p:spPr>
        <p:txBody>
          <a:bodyPr/>
          <a:lstStyle/>
          <a:p>
            <a:r>
              <a:rPr lang="pl-PL" sz="2400" b="1" u="sng" dirty="0"/>
              <a:t>Organizacja (3.1) </a:t>
            </a:r>
            <a:r>
              <a:rPr lang="pl-PL" sz="2400" b="1" dirty="0"/>
              <a:t>- osoba lub grupa osób, która ma swoje własne funkcje z obowiązkami, władzami i relacjami w celu osiągnięcia swoich celów (3.16). </a:t>
            </a:r>
          </a:p>
          <a:p>
            <a:endParaRPr lang="pl-PL" sz="2400" b="1" dirty="0"/>
          </a:p>
          <a:p>
            <a:r>
              <a:rPr lang="pl-PL" sz="2400" b="1" u="sng" dirty="0"/>
              <a:t>Zainteresowana strona (3.2) </a:t>
            </a:r>
            <a:r>
              <a:rPr lang="pl-PL" sz="2400" b="1" dirty="0"/>
              <a:t>- osoba lub organizacja (3.1), która może wpływać, być dotknięta lub odczuwać, że ma na nią wpływ decyzja lub działanie związane z systemem zarządzania bhp (3.11).</a:t>
            </a:r>
          </a:p>
          <a:p>
            <a:endParaRPr lang="pl-PL" sz="2400" b="1" dirty="0"/>
          </a:p>
          <a:p>
            <a:r>
              <a:rPr lang="pl-PL" sz="2400" b="1" u="sng" dirty="0"/>
              <a:t>Pracownik (3.3) </a:t>
            </a:r>
            <a:r>
              <a:rPr lang="pl-PL" sz="2400" b="1" dirty="0"/>
              <a:t>- osoba wykonująca pracę lub działania związane z pracą, pod kontrolą organizacji (3.1).</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214488854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MIEJSCE PRACY, WYKONAWCA, PRZEDSTAWICIEL </a:t>
            </a:r>
          </a:p>
        </p:txBody>
      </p:sp>
      <p:sp>
        <p:nvSpPr>
          <p:cNvPr id="32771" name="Rectangle 3"/>
          <p:cNvSpPr>
            <a:spLocks noGrp="1" noChangeArrowheads="1"/>
          </p:cNvSpPr>
          <p:nvPr>
            <p:ph type="body" idx="1"/>
          </p:nvPr>
        </p:nvSpPr>
        <p:spPr>
          <a:xfrm>
            <a:off x="125760" y="1850783"/>
            <a:ext cx="8892480" cy="4838342"/>
          </a:xfrm>
          <a:solidFill>
            <a:srgbClr val="CCFFCC"/>
          </a:solidFill>
        </p:spPr>
        <p:txBody>
          <a:bodyPr/>
          <a:lstStyle/>
          <a:p>
            <a:r>
              <a:rPr lang="pl-PL" sz="2400" b="1" u="sng" dirty="0"/>
              <a:t>Miejsce pracy (3.4) </a:t>
            </a:r>
            <a:r>
              <a:rPr lang="pl-PL" sz="2400" b="1" dirty="0"/>
              <a:t>- miejsce, w którym dana osoba musi przebywać lub wejść ze względu na pracę i która znajduje się pod kontrolą organizacji. (3.1).</a:t>
            </a:r>
          </a:p>
          <a:p>
            <a:endParaRPr lang="pl-PL" sz="2400" b="1" u="sng" dirty="0"/>
          </a:p>
          <a:p>
            <a:r>
              <a:rPr lang="pl-PL" sz="2400" b="1" u="sng" dirty="0"/>
              <a:t>Wykonawca (3.5) </a:t>
            </a:r>
            <a:r>
              <a:rPr lang="pl-PL" sz="2400" b="1" dirty="0"/>
              <a:t>- osoba (y) zewnętrzna świadcząca usługi na rzecz organizacji (3.1) w miejscu pracy (3.4) zgodnie z uzgodnionymi warunkami i warunkami.</a:t>
            </a:r>
          </a:p>
          <a:p>
            <a:endParaRPr lang="pl-PL" sz="2400" b="1" u="sng" dirty="0"/>
          </a:p>
          <a:p>
            <a:r>
              <a:rPr lang="pl-PL" sz="2400" b="1" u="sng" dirty="0"/>
              <a:t>Przedstawiciel (3.6) </a:t>
            </a:r>
            <a:r>
              <a:rPr lang="pl-PL" sz="2400" b="1" dirty="0"/>
              <a:t>- osoba wybrana lub wyznaczona zgodnie z krajowymi przepisami, regulacjami i praktyką reprezentowania interesów pracowników (3.3), odnoszących się do systemu zarządzania BHP (3.11).</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151116991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1143000"/>
          </a:xfrm>
          <a:solidFill>
            <a:schemeClr val="accent5">
              <a:lumMod val="20000"/>
              <a:lumOff val="80000"/>
            </a:schemeClr>
          </a:solidFill>
        </p:spPr>
        <p:txBody>
          <a:bodyPr>
            <a:noAutofit/>
          </a:bodyPr>
          <a:lstStyle/>
          <a:p>
            <a:r>
              <a:rPr lang="pl-PL" sz="3600" b="1" dirty="0"/>
              <a:t>ZAANGAŻOWANIE I PRZYWÓDZTWO NAJWYŻSZEGO KIEROWNICTWA</a:t>
            </a:r>
          </a:p>
        </p:txBody>
      </p:sp>
      <p:sp>
        <p:nvSpPr>
          <p:cNvPr id="3" name="Symbol zastępczy zawartości 2"/>
          <p:cNvSpPr>
            <a:spLocks noGrp="1"/>
          </p:cNvSpPr>
          <p:nvPr>
            <p:ph idx="1"/>
          </p:nvPr>
        </p:nvSpPr>
        <p:spPr>
          <a:xfrm>
            <a:off x="457200" y="1600200"/>
            <a:ext cx="8229600" cy="4925144"/>
          </a:xfrm>
        </p:spPr>
        <p:txBody>
          <a:bodyPr>
            <a:normAutofit lnSpcReduction="10000"/>
          </a:bodyPr>
          <a:lstStyle/>
          <a:p>
            <a:r>
              <a:rPr lang="pl-PL" sz="2400" b="1" dirty="0"/>
              <a:t>Przywództwo jako proces – wykorzystanie nie polegającego na przymusie wpływu do kształtowania celów grupy lub organizacji, motywowania </a:t>
            </a:r>
            <a:r>
              <a:rPr lang="pl-PL" sz="2400" b="1" dirty="0" err="1"/>
              <a:t>zachowań</a:t>
            </a:r>
            <a:r>
              <a:rPr lang="pl-PL" sz="2400" b="1" dirty="0"/>
              <a:t> nastawionych na osiągnięcie tych celów oraz pomagania w określaniu kultury grupy lub organizacji.</a:t>
            </a:r>
          </a:p>
          <a:p>
            <a:endParaRPr lang="pl-PL" sz="2400" b="1" dirty="0"/>
          </a:p>
          <a:p>
            <a:r>
              <a:rPr lang="pl-PL" sz="2400" b="1" dirty="0"/>
              <a:t>Przywództwo jako właściwość – zestaw cech przypisywany jednostkom, które są postrzegane jako przywódcy.</a:t>
            </a:r>
          </a:p>
          <a:p>
            <a:endParaRPr lang="pl-PL" sz="2400" b="1" dirty="0"/>
          </a:p>
          <a:p>
            <a:r>
              <a:rPr lang="pl-PL" sz="2400" b="1" dirty="0"/>
              <a:t>Menadżerowie wykazujący wyraźnie cechy przywódcze – określani są mianem „przywódców” lub „liderów” i różnią się od menedżerów odwołujących się do w codziennej praktyce do autorytetu formalnego.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WYMAGANIE, WYMAGANIE PRAWNE, WYMÓG INNY</a:t>
            </a:r>
          </a:p>
        </p:txBody>
      </p:sp>
      <p:sp>
        <p:nvSpPr>
          <p:cNvPr id="32771" name="Rectangle 3"/>
          <p:cNvSpPr>
            <a:spLocks noGrp="1" noChangeArrowheads="1"/>
          </p:cNvSpPr>
          <p:nvPr>
            <p:ph type="body" idx="1"/>
          </p:nvPr>
        </p:nvSpPr>
        <p:spPr>
          <a:xfrm>
            <a:off x="125760" y="1850783"/>
            <a:ext cx="8892480" cy="4838342"/>
          </a:xfrm>
          <a:solidFill>
            <a:srgbClr val="CCFFCC"/>
          </a:solidFill>
        </p:spPr>
        <p:txBody>
          <a:bodyPr/>
          <a:lstStyle/>
          <a:p>
            <a:r>
              <a:rPr lang="pl-PL" sz="2400" b="1" u="sng" dirty="0"/>
              <a:t>Wymaganie (3.7) </a:t>
            </a:r>
            <a:r>
              <a:rPr lang="pl-PL" sz="2400" b="1" dirty="0"/>
              <a:t>- potrzeba lub oczekiwanie, które jest określone, na ogół dorozumiane lub obowiązkowe.</a:t>
            </a:r>
          </a:p>
          <a:p>
            <a:endParaRPr lang="pl-PL" sz="2400" b="1" dirty="0"/>
          </a:p>
          <a:p>
            <a:r>
              <a:rPr lang="pl-PL" sz="2400" b="1" u="sng" dirty="0"/>
              <a:t>Wymaganie prawne (3.8) </a:t>
            </a:r>
            <a:r>
              <a:rPr lang="pl-PL" sz="2400" b="1" dirty="0"/>
              <a:t>- wymaganie (3.7), ustanowione prawem, które ma zastosowanie do organizacji (3.1).</a:t>
            </a:r>
          </a:p>
          <a:p>
            <a:endParaRPr lang="pl-PL" sz="2400" b="1" dirty="0"/>
          </a:p>
          <a:p>
            <a:r>
              <a:rPr lang="pl-PL" sz="2400" b="1" u="sng" dirty="0"/>
              <a:t>Wymóg prawny i inny (3.9) </a:t>
            </a:r>
            <a:r>
              <a:rPr lang="pl-PL" sz="2400" b="1" dirty="0"/>
              <a:t>- wymagania prawne (3.8) i inne prawnie wiążące obowiązki oraz inne wymagania (3.7), do których organizacja (3.1) subskrybuje, które są istotne dla systemu zarządzania BHP (3.11).</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291380618"/>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SYSTEM ZARZĄDZANIA, SYSTEM  BHP, KIEROWNICTWO</a:t>
            </a:r>
          </a:p>
        </p:txBody>
      </p:sp>
      <p:sp>
        <p:nvSpPr>
          <p:cNvPr id="32771" name="Rectangle 3"/>
          <p:cNvSpPr>
            <a:spLocks noGrp="1" noChangeArrowheads="1"/>
          </p:cNvSpPr>
          <p:nvPr>
            <p:ph type="body" idx="1"/>
          </p:nvPr>
        </p:nvSpPr>
        <p:spPr>
          <a:xfrm>
            <a:off x="125760" y="1638658"/>
            <a:ext cx="8892480" cy="5066942"/>
          </a:xfrm>
          <a:solidFill>
            <a:srgbClr val="CCFFCC"/>
          </a:solidFill>
        </p:spPr>
        <p:txBody>
          <a:bodyPr/>
          <a:lstStyle/>
          <a:p>
            <a:r>
              <a:rPr lang="pl-PL" sz="2400" b="1" u="sng" dirty="0"/>
              <a:t>System zarządzania (3.10) </a:t>
            </a:r>
            <a:r>
              <a:rPr lang="pl-PL" sz="2400" b="1" dirty="0"/>
              <a:t>-  zestaw wzajemnie powiązanych lub współdziałających elementów organizacji (3.1) w celu ustalenia polityk (3.14) i celów (3.16) oraz procesów (3.23) w celu osiągnięcia celów.</a:t>
            </a:r>
          </a:p>
          <a:p>
            <a:endParaRPr lang="pl-PL" sz="2400" b="1" dirty="0"/>
          </a:p>
          <a:p>
            <a:r>
              <a:rPr lang="pl-PL" sz="2400" b="1" u="sng" dirty="0"/>
              <a:t>System zarządzania bezpieczeństwem i higieną pracy</a:t>
            </a:r>
            <a:br>
              <a:rPr lang="pl-PL" sz="2400" b="1" dirty="0"/>
            </a:br>
            <a:r>
              <a:rPr lang="pl-PL" sz="2400" b="1" u="sng" dirty="0"/>
              <a:t>System zarządzania BHP (3.11) </a:t>
            </a:r>
            <a:r>
              <a:rPr lang="pl-PL" sz="2400" b="1" dirty="0"/>
              <a:t>- system zarządzania (3.10) lub część systemu zarządzania wykorzystywanego do osiągnięcia polityki BHP (3.15).</a:t>
            </a:r>
          </a:p>
          <a:p>
            <a:endParaRPr lang="pl-PL" sz="2400" b="1" dirty="0"/>
          </a:p>
          <a:p>
            <a:r>
              <a:rPr lang="pl-PL" sz="2400" b="1" u="sng" dirty="0"/>
              <a:t>Najwyższe kierownictwo (3.12) </a:t>
            </a:r>
            <a:r>
              <a:rPr lang="pl-PL" sz="2400" b="1" dirty="0"/>
              <a:t>- osoba lub grupa osób, która kieruje i kontroluje organizację (3.1) na najwyższym poziomie.</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296633269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SKUTECZNOŚĆ, POLITYKA, POLITYKA BEZPIECZEŃSTWA</a:t>
            </a:r>
          </a:p>
        </p:txBody>
      </p:sp>
      <p:sp>
        <p:nvSpPr>
          <p:cNvPr id="32771" name="Rectangle 3"/>
          <p:cNvSpPr>
            <a:spLocks noGrp="1" noChangeArrowheads="1"/>
          </p:cNvSpPr>
          <p:nvPr>
            <p:ph type="body" idx="1"/>
          </p:nvPr>
        </p:nvSpPr>
        <p:spPr>
          <a:xfrm>
            <a:off x="125760" y="1867258"/>
            <a:ext cx="8892480" cy="4609742"/>
          </a:xfrm>
          <a:solidFill>
            <a:srgbClr val="CCFFCC"/>
          </a:solidFill>
        </p:spPr>
        <p:txBody>
          <a:bodyPr/>
          <a:lstStyle/>
          <a:p>
            <a:r>
              <a:rPr lang="pl-PL" sz="2400" b="1" u="sng" dirty="0"/>
              <a:t>Skuteczność (3.13) </a:t>
            </a:r>
            <a:r>
              <a:rPr lang="pl-PL" sz="2400" b="1" dirty="0"/>
              <a:t>- zakres, w jakim realizowane są planowane działania i osiągnięte wyniki.</a:t>
            </a:r>
          </a:p>
          <a:p>
            <a:endParaRPr lang="pl-PL" sz="2400" b="1" dirty="0"/>
          </a:p>
          <a:p>
            <a:r>
              <a:rPr lang="pl-PL" sz="2400" b="1" u="sng" dirty="0"/>
              <a:t>Polityka (3.14) </a:t>
            </a:r>
            <a:r>
              <a:rPr lang="pl-PL" sz="2400" b="1" dirty="0"/>
              <a:t>- intencje kierownictwa organizacji (3.1), formalnie wyrażone przez najwyższe kierownictwo (3.12).</a:t>
            </a:r>
          </a:p>
          <a:p>
            <a:endParaRPr lang="pl-PL" sz="2400" b="1" dirty="0"/>
          </a:p>
          <a:p>
            <a:r>
              <a:rPr lang="pl-PL" sz="2400" b="1" u="sng" dirty="0"/>
              <a:t>Polityka bezpieczeństwa i higieny pracy (3.15) </a:t>
            </a:r>
            <a:r>
              <a:rPr lang="pl-PL" sz="2400" b="1" dirty="0"/>
              <a:t>- </a:t>
            </a:r>
            <a:br>
              <a:rPr lang="pl-PL" sz="2400" b="1" dirty="0"/>
            </a:br>
            <a:r>
              <a:rPr lang="pl-PL" sz="2400" b="1" dirty="0"/>
              <a:t>polityka (3.14) w celu zapobiegania obrażeniom i złym traktowaniem w miejscu pracy pracowników (3.3) oraz zapewnienia bezpiecznego i zdrowego miejsca pracy (3.4).</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332434098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963270"/>
          </a:xfrm>
          <a:solidFill>
            <a:schemeClr val="accent1">
              <a:lumMod val="20000"/>
              <a:lumOff val="80000"/>
            </a:schemeClr>
          </a:solidFill>
        </p:spPr>
        <p:txBody>
          <a:bodyPr/>
          <a:lstStyle/>
          <a:p>
            <a:r>
              <a:rPr lang="pl-PL" b="1" dirty="0"/>
              <a:t>CEL, CEL BHP, </a:t>
            </a:r>
            <a:br>
              <a:rPr lang="pl-PL" b="1" dirty="0"/>
            </a:br>
            <a:r>
              <a:rPr lang="pl-PL" b="1" dirty="0"/>
              <a:t>RYZYKO, ZAGROŻENIE, </a:t>
            </a:r>
          </a:p>
        </p:txBody>
      </p:sp>
      <p:sp>
        <p:nvSpPr>
          <p:cNvPr id="32771" name="Rectangle 3"/>
          <p:cNvSpPr>
            <a:spLocks noGrp="1" noChangeArrowheads="1"/>
          </p:cNvSpPr>
          <p:nvPr>
            <p:ph type="body" idx="1"/>
          </p:nvPr>
        </p:nvSpPr>
        <p:spPr>
          <a:xfrm>
            <a:off x="125760" y="1916832"/>
            <a:ext cx="8892480" cy="4608512"/>
          </a:xfrm>
          <a:solidFill>
            <a:srgbClr val="CCFFCC"/>
          </a:solidFill>
        </p:spPr>
        <p:txBody>
          <a:bodyPr/>
          <a:lstStyle/>
          <a:p>
            <a:r>
              <a:rPr lang="pl-PL" sz="2400" b="1" u="sng" dirty="0"/>
              <a:t>Cel (3.16) </a:t>
            </a:r>
            <a:r>
              <a:rPr lang="pl-PL" sz="2400" b="1" dirty="0"/>
              <a:t>- rezultat do osiągnięcia.</a:t>
            </a:r>
          </a:p>
          <a:p>
            <a:endParaRPr lang="pl-PL" sz="2400" b="1" dirty="0"/>
          </a:p>
          <a:p>
            <a:r>
              <a:rPr lang="pl-PL" sz="2400" b="1" u="sng" dirty="0"/>
              <a:t>Cel BHP dotyczący bezpieczeństwa i higieny pracy (3.17)-</a:t>
            </a:r>
            <a:br>
              <a:rPr lang="pl-PL" sz="2400" b="1" dirty="0"/>
            </a:br>
            <a:r>
              <a:rPr lang="pl-PL" sz="2400" b="1" dirty="0"/>
              <a:t>cel (3.16) ustalony przez organizację (3.1) w celu osiągnięcia konkretnych rezultatów zgodnych z polityką BHP (3.15).</a:t>
            </a:r>
          </a:p>
          <a:p>
            <a:endParaRPr lang="pl-PL" sz="2400" b="1" dirty="0"/>
          </a:p>
          <a:p>
            <a:r>
              <a:rPr lang="pl-PL" sz="2400" b="1" u="sng" dirty="0"/>
              <a:t>Ryzyko (3.18) </a:t>
            </a:r>
            <a:r>
              <a:rPr lang="pl-PL" sz="2400" b="1" dirty="0"/>
              <a:t>- wpływ niepewności na cele (3.16).</a:t>
            </a:r>
          </a:p>
          <a:p>
            <a:endParaRPr lang="pl-PL" sz="2400" b="1" dirty="0"/>
          </a:p>
          <a:p>
            <a:r>
              <a:rPr lang="pl-PL" sz="2400" b="1" u="sng" dirty="0"/>
              <a:t>Zagrożenie (3.19) </a:t>
            </a:r>
            <a:r>
              <a:rPr lang="pl-PL" sz="2400" b="1" dirty="0"/>
              <a:t>- źródło lub sytuacja, która może spowodować obrażenia ciała lub zły stan zdrowia.</a:t>
            </a:r>
          </a:p>
          <a:p>
            <a:pPr marL="0" indent="0">
              <a:buNone/>
            </a:pP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276430376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RYZYKO ZWIĄZANE Z BHP, KOMPETENCJE </a:t>
            </a:r>
          </a:p>
        </p:txBody>
      </p:sp>
      <p:sp>
        <p:nvSpPr>
          <p:cNvPr id="32771" name="Rectangle 3"/>
          <p:cNvSpPr>
            <a:spLocks noGrp="1" noChangeArrowheads="1"/>
          </p:cNvSpPr>
          <p:nvPr>
            <p:ph type="body" idx="1"/>
          </p:nvPr>
        </p:nvSpPr>
        <p:spPr>
          <a:xfrm>
            <a:off x="0" y="1772816"/>
            <a:ext cx="8892480" cy="5085184"/>
          </a:xfrm>
          <a:solidFill>
            <a:srgbClr val="CCFFCC"/>
          </a:solidFill>
        </p:spPr>
        <p:txBody>
          <a:bodyPr/>
          <a:lstStyle/>
          <a:p>
            <a:r>
              <a:rPr lang="pl-PL" sz="2400" b="1" u="sng" dirty="0"/>
              <a:t>Ryzyko związane z BHP (3.20) </a:t>
            </a:r>
            <a:r>
              <a:rPr lang="pl-PL" sz="2400" b="1" dirty="0"/>
              <a:t>-  połączenie prawdopodobieństwa wystąpienia związanego z pracą niebezpiecznego zdarzenia lub narażenia oraz ciężkości urazu lub złego stanu zdrowia, które mogą być spowodowane przez zdarzenie lub ekspozycje na nie.</a:t>
            </a:r>
            <a:endParaRPr lang="pl-PL" sz="2400" b="1" u="sng" dirty="0"/>
          </a:p>
          <a:p>
            <a:endParaRPr lang="pl-PL" sz="900" b="1" u="sng" dirty="0"/>
          </a:p>
          <a:p>
            <a:r>
              <a:rPr lang="pl-PL" sz="2400" b="1" u="sng" dirty="0"/>
              <a:t>Kompetencje (3.21) </a:t>
            </a:r>
            <a:r>
              <a:rPr lang="pl-PL" sz="2400" b="1" dirty="0"/>
              <a:t>- umiejętność zastosowania wiedzy i umiejętności w celu osiągnięcia zamierzonych rezultatów.</a:t>
            </a:r>
          </a:p>
          <a:p>
            <a:endParaRPr lang="pl-PL" sz="900" b="1" dirty="0"/>
          </a:p>
          <a:p>
            <a:r>
              <a:rPr lang="pl-PL" sz="2400" b="1" u="sng" dirty="0"/>
              <a:t>Udokumentowane informacje (3.22) </a:t>
            </a:r>
            <a:r>
              <a:rPr lang="pl-PL" sz="2400" b="1" dirty="0"/>
              <a:t>- informacje wymagane do kontrolowania i utrzymywania przez organizację (3.1) oraz nośnik, na którym jest przechowywany</a:t>
            </a:r>
            <a:r>
              <a:rPr lang="pl-PL" sz="2400" dirty="0"/>
              <a:t>.</a:t>
            </a:r>
            <a:br>
              <a:rPr lang="pl-PL" sz="2400" dirty="0"/>
            </a:br>
            <a:endParaRPr lang="pl-PL" sz="2400" b="1" dirty="0"/>
          </a:p>
          <a:p>
            <a:endParaRPr lang="pl-PL" sz="2400" b="1" dirty="0"/>
          </a:p>
          <a:p>
            <a:endParaRPr lang="pl-PL" sz="2400" b="1" dirty="0"/>
          </a:p>
        </p:txBody>
      </p:sp>
    </p:spTree>
    <p:extLst>
      <p:ext uri="{BB962C8B-B14F-4D97-AF65-F5344CB8AC3E}">
        <p14:creationId xmlns:p14="http://schemas.microsoft.com/office/powerpoint/2010/main" val="120571545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PROCES, PROCEDURA,WYNIKI, ZLECENIA ZEWNĘTRZNE</a:t>
            </a:r>
          </a:p>
        </p:txBody>
      </p:sp>
      <p:sp>
        <p:nvSpPr>
          <p:cNvPr id="32771" name="Rectangle 3"/>
          <p:cNvSpPr>
            <a:spLocks noGrp="1" noChangeArrowheads="1"/>
          </p:cNvSpPr>
          <p:nvPr>
            <p:ph type="body" idx="1"/>
          </p:nvPr>
        </p:nvSpPr>
        <p:spPr>
          <a:xfrm>
            <a:off x="125760" y="1867258"/>
            <a:ext cx="8892480" cy="4658086"/>
          </a:xfrm>
          <a:solidFill>
            <a:srgbClr val="CCFFCC"/>
          </a:solidFill>
        </p:spPr>
        <p:txBody>
          <a:bodyPr/>
          <a:lstStyle/>
          <a:p>
            <a:pPr marL="0" indent="0">
              <a:buNone/>
            </a:pPr>
            <a:r>
              <a:rPr lang="pl-PL" sz="2400" b="1" u="sng" dirty="0"/>
              <a:t>Proces (3.23) </a:t>
            </a:r>
            <a:r>
              <a:rPr lang="pl-PL" sz="2400" b="1" dirty="0"/>
              <a:t>- zestaw powiązanych ze sobą lub współdziałających działań, które przekształcają dane wejściowe na dane wyjściowe.</a:t>
            </a:r>
          </a:p>
          <a:p>
            <a:pPr marL="0" indent="0">
              <a:buNone/>
            </a:pPr>
            <a:r>
              <a:rPr lang="pl-PL" sz="2400" b="1" u="sng" dirty="0"/>
              <a:t>Procedura (2.24) </a:t>
            </a:r>
            <a:r>
              <a:rPr lang="pl-PL" sz="2400" b="1" dirty="0"/>
              <a:t>- określony sposób przeprowadzania czynności lub procesu (3.23).</a:t>
            </a:r>
          </a:p>
          <a:p>
            <a:pPr marL="0" indent="0">
              <a:buNone/>
            </a:pPr>
            <a:r>
              <a:rPr lang="pl-PL" sz="2400" b="1" u="sng" dirty="0"/>
              <a:t>Wyniki w zakresie BHP (3.24) </a:t>
            </a:r>
            <a:r>
              <a:rPr lang="pl-PL" sz="2400" b="1" dirty="0"/>
              <a:t>- wydajność (3,25) związana ze skutecznością (3.13) zapobiegania obrażeniom i złemu traktowaniu pracowników (3.3) oraz zapewnienia bezpiecznego i zdrowego miejsca pracy (3.4).</a:t>
            </a:r>
          </a:p>
          <a:p>
            <a:pPr marL="0" indent="0">
              <a:buNone/>
            </a:pPr>
            <a:r>
              <a:rPr lang="pl-PL" sz="2400" b="1" u="sng" dirty="0"/>
              <a:t>Zlecenia zewnętrzne (3.25) </a:t>
            </a:r>
            <a:r>
              <a:rPr lang="pl-PL" sz="2400" b="1" dirty="0"/>
              <a:t>- dokonywanie uzgodnień, w których organizacja zewnętrzna (3.1) wykonuje część funkcji lub procesu organizacji (3.23).</a:t>
            </a:r>
          </a:p>
          <a:p>
            <a:pPr marL="0" indent="0">
              <a:buNone/>
            </a:pPr>
            <a:endParaRPr lang="pl-PL" sz="2400" b="1" dirty="0"/>
          </a:p>
        </p:txBody>
      </p:sp>
    </p:spTree>
    <p:extLst>
      <p:ext uri="{BB962C8B-B14F-4D97-AF65-F5344CB8AC3E}">
        <p14:creationId xmlns:p14="http://schemas.microsoft.com/office/powerpoint/2010/main" val="153265742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MONITOROWANIE, PROCES, </a:t>
            </a:r>
            <a:br>
              <a:rPr lang="pl-PL" b="1" dirty="0"/>
            </a:br>
            <a:r>
              <a:rPr lang="pl-PL" b="1" dirty="0"/>
              <a:t>AUDYT, ZGODNOŚĆ</a:t>
            </a:r>
          </a:p>
        </p:txBody>
      </p:sp>
      <p:sp>
        <p:nvSpPr>
          <p:cNvPr id="32771" name="Rectangle 3"/>
          <p:cNvSpPr>
            <a:spLocks noGrp="1" noChangeArrowheads="1"/>
          </p:cNvSpPr>
          <p:nvPr>
            <p:ph type="body" idx="1"/>
          </p:nvPr>
        </p:nvSpPr>
        <p:spPr>
          <a:xfrm>
            <a:off x="125760" y="1867258"/>
            <a:ext cx="8892480" cy="4838342"/>
          </a:xfrm>
          <a:solidFill>
            <a:srgbClr val="CCFFCC"/>
          </a:solidFill>
        </p:spPr>
        <p:txBody>
          <a:bodyPr/>
          <a:lstStyle/>
          <a:p>
            <a:r>
              <a:rPr lang="pl-PL" sz="2400" b="1" u="sng" dirty="0"/>
              <a:t>Monitorowanie (3.28) </a:t>
            </a:r>
            <a:r>
              <a:rPr lang="pl-PL" sz="2400" b="1" dirty="0"/>
              <a:t>- określanie statusu systemu, procesu (3.23) lub działania</a:t>
            </a:r>
            <a:r>
              <a:rPr lang="pl-PL" sz="2400" dirty="0"/>
              <a:t>.</a:t>
            </a:r>
          </a:p>
          <a:p>
            <a:endParaRPr lang="pl-PL" sz="2400" dirty="0"/>
          </a:p>
          <a:p>
            <a:r>
              <a:rPr lang="pl-PL" sz="2400" b="1" u="sng" dirty="0"/>
              <a:t>Pomiar (3.29) </a:t>
            </a:r>
            <a:r>
              <a:rPr lang="pl-PL" sz="2400" b="1" dirty="0"/>
              <a:t>- proces (3.23) w celu ustalenia wartości.</a:t>
            </a:r>
          </a:p>
          <a:p>
            <a:endParaRPr lang="pl-PL" sz="2400" b="1" dirty="0"/>
          </a:p>
          <a:p>
            <a:r>
              <a:rPr lang="pl-PL" sz="2400" b="1" u="sng" dirty="0"/>
              <a:t>Audyt (3.30) </a:t>
            </a:r>
            <a:r>
              <a:rPr lang="pl-PL" sz="2400" b="1" dirty="0"/>
              <a:t>- systematyczny, niezależny i udokumentowany proces (3.23) w celu uzyskania dowodów audytu i jego obiektywnej oceny w celu ustalenia zakresu, w jakim spełnione są kryteria kontroli.</a:t>
            </a:r>
          </a:p>
          <a:p>
            <a:endParaRPr lang="pl-PL" sz="2400" b="1" dirty="0"/>
          </a:p>
          <a:p>
            <a:r>
              <a:rPr lang="pl-PL" sz="2400" b="1" u="sng" dirty="0"/>
              <a:t>Zgodność (3.31) </a:t>
            </a:r>
            <a:r>
              <a:rPr lang="pl-PL" sz="2400" b="1" dirty="0"/>
              <a:t>- spełnienie wymogu (3.7).</a:t>
            </a:r>
          </a:p>
        </p:txBody>
      </p:sp>
    </p:spTree>
    <p:extLst>
      <p:ext uri="{BB962C8B-B14F-4D97-AF65-F5344CB8AC3E}">
        <p14:creationId xmlns:p14="http://schemas.microsoft.com/office/powerpoint/2010/main" val="414636293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b="1" dirty="0"/>
              <a:t>NIEZGODNOŚĆ, INCYDENT, KORYGOWANIE, DOSKONALENIE</a:t>
            </a:r>
          </a:p>
        </p:txBody>
      </p:sp>
      <p:sp>
        <p:nvSpPr>
          <p:cNvPr id="32771" name="Rectangle 3"/>
          <p:cNvSpPr>
            <a:spLocks noGrp="1" noChangeArrowheads="1"/>
          </p:cNvSpPr>
          <p:nvPr>
            <p:ph type="body" idx="1"/>
          </p:nvPr>
        </p:nvSpPr>
        <p:spPr>
          <a:xfrm>
            <a:off x="35790" y="1852285"/>
            <a:ext cx="8892480" cy="4838342"/>
          </a:xfrm>
          <a:solidFill>
            <a:srgbClr val="CCFFCC"/>
          </a:solidFill>
        </p:spPr>
        <p:txBody>
          <a:bodyPr/>
          <a:lstStyle/>
          <a:p>
            <a:r>
              <a:rPr lang="pl-PL" sz="2400" b="1" u="sng" dirty="0"/>
              <a:t>Niezgodność (3.32) </a:t>
            </a:r>
            <a:r>
              <a:rPr lang="pl-PL" sz="2400" b="1" dirty="0"/>
              <a:t>- niespełnienie wymogu (3.7).</a:t>
            </a:r>
          </a:p>
          <a:p>
            <a:endParaRPr lang="pl-PL" sz="2400" b="1" u="sng" dirty="0"/>
          </a:p>
          <a:p>
            <a:r>
              <a:rPr lang="pl-PL" sz="2400" b="1" u="sng" dirty="0"/>
              <a:t>Incydent (3.33) </a:t>
            </a:r>
            <a:r>
              <a:rPr lang="pl-PL" sz="2400" b="1" dirty="0"/>
              <a:t>-  zdarzenia powstające w trakcie lub w trakcie pracy, które mogą spowodować obrażenia lub zły stan zdrowia.</a:t>
            </a:r>
          </a:p>
          <a:p>
            <a:endParaRPr lang="pl-PL" sz="2400" b="1" u="sng" dirty="0"/>
          </a:p>
          <a:p>
            <a:r>
              <a:rPr lang="pl-PL" sz="2400" b="1" u="sng" dirty="0"/>
              <a:t>Działanie korygujące (3.34) </a:t>
            </a:r>
            <a:r>
              <a:rPr lang="pl-PL" sz="2400" b="1" dirty="0"/>
              <a:t>- działania mające na celu wyeliminowanie przyczyn niezgodności (3.32) lub incydentu (3,33) oraz zapobieganie ich powtarzaniu się.</a:t>
            </a:r>
          </a:p>
          <a:p>
            <a:endParaRPr lang="pl-PL" sz="2400" b="1" dirty="0"/>
          </a:p>
          <a:p>
            <a:r>
              <a:rPr lang="pl-PL" sz="2400" b="1" u="sng" dirty="0"/>
              <a:t>Ciągłe doskonalenie (3.35) </a:t>
            </a:r>
            <a:r>
              <a:rPr lang="pl-PL" sz="2400" b="1" dirty="0"/>
              <a:t>- powtarzające się działania w celu zwiększenia wydajności (3.25).</a:t>
            </a:r>
          </a:p>
          <a:p>
            <a:endParaRPr lang="pl-PL" sz="2400" b="1" dirty="0"/>
          </a:p>
          <a:p>
            <a:pPr marL="0" indent="0">
              <a:buNone/>
            </a:pPr>
            <a:endParaRPr lang="pl-PL" sz="2400" b="1" dirty="0"/>
          </a:p>
        </p:txBody>
      </p:sp>
    </p:spTree>
    <p:extLst>
      <p:ext uri="{BB962C8B-B14F-4D97-AF65-F5344CB8AC3E}">
        <p14:creationId xmlns:p14="http://schemas.microsoft.com/office/powerpoint/2010/main" val="81963171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MODEL SYSTEMU ZARZĄDZANIA BEZPIECZEŃSTWEM ISO 45001</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Symbol zastępczy zawartości 4" descr="https://wiedza.pkn.pl/documents/14137/31883/BHP_obrazek.jpg/61bd6d61-88ff-483e-80f4-91d316e094f5?t=144103100177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8352928" cy="4788768"/>
          </a:xfrm>
          <a:prstGeom prst="rect">
            <a:avLst/>
          </a:prstGeom>
          <a:noFill/>
          <a:ln>
            <a:noFill/>
          </a:ln>
        </p:spPr>
      </p:pic>
    </p:spTree>
    <p:extLst>
      <p:ext uri="{BB962C8B-B14F-4D97-AF65-F5344CB8AC3E}">
        <p14:creationId xmlns:p14="http://schemas.microsoft.com/office/powerpoint/2010/main" val="254191829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ELEMENTY SYSTEMU ZARZĄDZANIA BEZPIECZEŃSTWEM</a:t>
            </a:r>
          </a:p>
        </p:txBody>
      </p:sp>
      <p:sp>
        <p:nvSpPr>
          <p:cNvPr id="3" name="Symbol zastępczy zawartości 2"/>
          <p:cNvSpPr>
            <a:spLocks noGrp="1"/>
          </p:cNvSpPr>
          <p:nvPr>
            <p:ph idx="1"/>
          </p:nvPr>
        </p:nvSpPr>
        <p:spPr>
          <a:xfrm>
            <a:off x="685800" y="1981200"/>
            <a:ext cx="7772400" cy="4544144"/>
          </a:xfrm>
        </p:spPr>
        <p:txBody>
          <a:bodyPr/>
          <a:lstStyle/>
          <a:p>
            <a:pPr marL="0" indent="0">
              <a:buNone/>
            </a:pPr>
            <a:r>
              <a:rPr lang="pl-PL" sz="2400" b="1" dirty="0"/>
              <a:t>1.0 Zakres</a:t>
            </a:r>
          </a:p>
          <a:p>
            <a:pPr marL="0" indent="0">
              <a:buNone/>
            </a:pPr>
            <a:r>
              <a:rPr lang="pl-PL" sz="2400" b="1" dirty="0"/>
              <a:t>2.0 Przywołania normatywne</a:t>
            </a:r>
          </a:p>
          <a:p>
            <a:pPr marL="0" indent="0">
              <a:buNone/>
            </a:pPr>
            <a:r>
              <a:rPr lang="pl-PL" sz="2400" b="1" dirty="0"/>
              <a:t>3.0 Terminy i definicje</a:t>
            </a:r>
          </a:p>
          <a:p>
            <a:pPr marL="0" indent="0">
              <a:buNone/>
            </a:pPr>
            <a:r>
              <a:rPr lang="pl-PL" sz="2400" b="1" dirty="0"/>
              <a:t>4.0 Kontekst organizacji</a:t>
            </a:r>
          </a:p>
          <a:p>
            <a:pPr marL="0" indent="0">
              <a:buNone/>
            </a:pPr>
            <a:r>
              <a:rPr lang="pl-PL" sz="2400" b="1" dirty="0"/>
              <a:t>5.0 Przywództwo i udział pracowników</a:t>
            </a:r>
          </a:p>
          <a:p>
            <a:pPr marL="0" indent="0">
              <a:buNone/>
            </a:pPr>
            <a:r>
              <a:rPr lang="pl-PL" sz="2400" b="1" dirty="0"/>
              <a:t>6.0 Planowanie</a:t>
            </a:r>
          </a:p>
          <a:p>
            <a:pPr marL="0" indent="0">
              <a:buNone/>
            </a:pPr>
            <a:r>
              <a:rPr lang="pl-PL" sz="2400" b="1" dirty="0"/>
              <a:t>7.0 Wsparcie</a:t>
            </a:r>
          </a:p>
          <a:p>
            <a:pPr marL="0" indent="0">
              <a:buNone/>
            </a:pPr>
            <a:r>
              <a:rPr lang="pl-PL" sz="2400" b="1" dirty="0"/>
              <a:t>8.0 Działanie</a:t>
            </a:r>
          </a:p>
          <a:p>
            <a:pPr marL="0" indent="0">
              <a:buNone/>
            </a:pPr>
            <a:r>
              <a:rPr lang="pl-PL" sz="2400" b="1" dirty="0"/>
              <a:t>9.0 Ocena wyników</a:t>
            </a:r>
          </a:p>
          <a:p>
            <a:pPr marL="0" indent="0">
              <a:buNone/>
            </a:pPr>
            <a:r>
              <a:rPr lang="pl-PL" sz="2400" b="1" dirty="0"/>
              <a:t>10.0 Doskonalenie</a:t>
            </a:r>
          </a:p>
          <a:p>
            <a:pPr marL="0" indent="0">
              <a:buNone/>
            </a:pPr>
            <a:endParaRPr lang="pl-PL"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917691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1">
              <a:lumMod val="20000"/>
              <a:lumOff val="80000"/>
            </a:schemeClr>
          </a:solidFill>
        </p:spPr>
        <p:txBody>
          <a:bodyPr>
            <a:noAutofit/>
          </a:bodyPr>
          <a:lstStyle/>
          <a:p>
            <a:r>
              <a:rPr lang="pl-PL" sz="3600" b="1" dirty="0"/>
              <a:t>PORÓWNANIE ZARZĄDZANIA PRZEZ AUTORYTET FORMALNY I PRZYWÓDZTWO </a:t>
            </a:r>
          </a:p>
        </p:txBody>
      </p:sp>
      <p:sp>
        <p:nvSpPr>
          <p:cNvPr id="3" name="Symbol zastępczy zawartości 2"/>
          <p:cNvSpPr>
            <a:spLocks noGrp="1"/>
          </p:cNvSpPr>
          <p:nvPr>
            <p:ph sz="half" idx="1"/>
          </p:nvPr>
        </p:nvSpPr>
        <p:spPr/>
        <p:txBody>
          <a:bodyPr>
            <a:normAutofit lnSpcReduction="10000"/>
          </a:bodyPr>
          <a:lstStyle/>
          <a:p>
            <a:pPr marL="0" indent="0">
              <a:buNone/>
            </a:pPr>
            <a:r>
              <a:rPr lang="pl-PL" sz="2400" b="1" dirty="0"/>
              <a:t>Menedżerowie klasyczni:</a:t>
            </a:r>
          </a:p>
          <a:p>
            <a:r>
              <a:rPr lang="pl-PL" sz="2400" b="1" dirty="0"/>
              <a:t>używają wytycznych w celu uzyskania wyników,</a:t>
            </a:r>
          </a:p>
          <a:p>
            <a:r>
              <a:rPr lang="pl-PL" sz="2400" b="1" dirty="0"/>
              <a:t>czerpią siłę z zajmowanego stanowiska,</a:t>
            </a:r>
          </a:p>
          <a:p>
            <a:r>
              <a:rPr lang="pl-PL" sz="2400" b="1" dirty="0"/>
              <a:t>stosują nagrody i kary w celu wyzwolenia działania,</a:t>
            </a:r>
          </a:p>
          <a:p>
            <a:r>
              <a:rPr lang="pl-PL" sz="2400" b="1" dirty="0"/>
              <a:t>polegają na przekazywaniu informacji z góry na dół i z dołu do góry,</a:t>
            </a:r>
          </a:p>
          <a:p>
            <a:r>
              <a:rPr lang="pl-PL" sz="2400" b="1" dirty="0"/>
              <a:t>stosują wydawanie poleceń służbowych – rozkazów.</a:t>
            </a:r>
          </a:p>
          <a:p>
            <a:endParaRPr lang="pl-PL" sz="2400" b="1" dirty="0"/>
          </a:p>
          <a:p>
            <a:pPr marL="0" indent="0">
              <a:buNone/>
            </a:pPr>
            <a:endParaRPr lang="pl-PL" dirty="0"/>
          </a:p>
        </p:txBody>
      </p:sp>
      <p:sp>
        <p:nvSpPr>
          <p:cNvPr id="4" name="Symbol zastępczy zawartości 3"/>
          <p:cNvSpPr>
            <a:spLocks noGrp="1"/>
          </p:cNvSpPr>
          <p:nvPr>
            <p:ph sz="half" idx="2"/>
          </p:nvPr>
        </p:nvSpPr>
        <p:spPr/>
        <p:txBody>
          <a:bodyPr>
            <a:normAutofit lnSpcReduction="10000"/>
          </a:bodyPr>
          <a:lstStyle/>
          <a:p>
            <a:pPr marL="0" indent="0">
              <a:buNone/>
            </a:pPr>
            <a:r>
              <a:rPr lang="pl-PL" sz="2400" b="1" dirty="0"/>
              <a:t>Menedżerowie liderzy:</a:t>
            </a:r>
          </a:p>
          <a:p>
            <a:r>
              <a:rPr lang="pl-PL" sz="2400" b="1" dirty="0"/>
              <a:t>polegają na inspiracji i współpracy w celu uzyskania wyników,</a:t>
            </a:r>
          </a:p>
          <a:p>
            <a:r>
              <a:rPr lang="pl-PL" sz="2400" b="1" dirty="0"/>
              <a:t>czerpią siłę z oddziaływania na ludzi,</a:t>
            </a:r>
          </a:p>
          <a:p>
            <a:r>
              <a:rPr lang="pl-PL" sz="2400" b="1" dirty="0"/>
              <a:t>stosują zaawansowane techniki motywacyjne,</a:t>
            </a:r>
          </a:p>
          <a:p>
            <a:r>
              <a:rPr lang="pl-PL" sz="2400" b="1" dirty="0"/>
              <a:t>polegają na przekazywaniu informacji do wszystkich,</a:t>
            </a:r>
          </a:p>
          <a:p>
            <a:r>
              <a:rPr lang="pl-PL" sz="2400" b="1" dirty="0"/>
              <a:t>stosują instruowanie i wspieranie podwładnych.</a:t>
            </a:r>
          </a:p>
        </p:txBody>
      </p:sp>
    </p:spTree>
    <p:extLst>
      <p:ext uri="{BB962C8B-B14F-4D97-AF65-F5344CB8AC3E}">
        <p14:creationId xmlns:p14="http://schemas.microsoft.com/office/powerpoint/2010/main" val="474646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4.0 KONTEKST ORGANIZACJI</a:t>
            </a:r>
          </a:p>
        </p:txBody>
      </p:sp>
      <p:sp>
        <p:nvSpPr>
          <p:cNvPr id="3" name="Symbol zastępczy zawartości 2"/>
          <p:cNvSpPr>
            <a:spLocks noGrp="1"/>
          </p:cNvSpPr>
          <p:nvPr>
            <p:ph idx="1"/>
          </p:nvPr>
        </p:nvSpPr>
        <p:spPr>
          <a:xfrm>
            <a:off x="685800" y="2132856"/>
            <a:ext cx="7772400" cy="3680048"/>
          </a:xfrm>
        </p:spPr>
        <p:txBody>
          <a:bodyPr/>
          <a:lstStyle/>
          <a:p>
            <a:pPr marL="0" indent="0">
              <a:buNone/>
            </a:pPr>
            <a:r>
              <a:rPr lang="pl-PL" sz="2400" b="1" dirty="0"/>
              <a:t>4.1 Zrozumienie organizacji i kontekstu</a:t>
            </a:r>
          </a:p>
          <a:p>
            <a:pPr marL="0" indent="0">
              <a:buNone/>
            </a:pPr>
            <a:endParaRPr lang="pl-PL" sz="2400" b="1" dirty="0"/>
          </a:p>
          <a:p>
            <a:pPr marL="0" indent="0">
              <a:buNone/>
            </a:pPr>
            <a:r>
              <a:rPr lang="pl-PL" sz="2400" b="1" dirty="0"/>
              <a:t>4.2 Zrozumienie potrzeb i oczekiwań innych stron</a:t>
            </a:r>
          </a:p>
          <a:p>
            <a:pPr marL="0" indent="0">
              <a:buNone/>
            </a:pPr>
            <a:endParaRPr lang="pl-PL" sz="2400" b="1" dirty="0"/>
          </a:p>
          <a:p>
            <a:pPr marL="0" indent="0">
              <a:buNone/>
            </a:pPr>
            <a:r>
              <a:rPr lang="pl-PL" sz="2400" b="1" dirty="0"/>
              <a:t>4.3 Określenie zakresu systemu SZBHP</a:t>
            </a:r>
          </a:p>
          <a:p>
            <a:pPr marL="0" indent="0">
              <a:buNone/>
            </a:pPr>
            <a:endParaRPr lang="pl-PL" sz="2400" b="1" dirty="0"/>
          </a:p>
          <a:p>
            <a:pPr marL="0" indent="0">
              <a:buNone/>
            </a:pPr>
            <a:r>
              <a:rPr lang="pl-PL" sz="2400" b="1" dirty="0"/>
              <a:t>4.4 System zarządzania SZBHP</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415096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5.0 PRZYWÓDZTWO I UDZIAŁ PRACOWNIKÓW</a:t>
            </a:r>
          </a:p>
        </p:txBody>
      </p:sp>
      <p:sp>
        <p:nvSpPr>
          <p:cNvPr id="3" name="Symbol zastępczy zawartości 2"/>
          <p:cNvSpPr>
            <a:spLocks noGrp="1"/>
          </p:cNvSpPr>
          <p:nvPr>
            <p:ph idx="1"/>
          </p:nvPr>
        </p:nvSpPr>
        <p:spPr>
          <a:xfrm>
            <a:off x="685800" y="1981200"/>
            <a:ext cx="8278688" cy="4114800"/>
          </a:xfrm>
        </p:spPr>
        <p:txBody>
          <a:bodyPr/>
          <a:lstStyle/>
          <a:p>
            <a:pPr marL="0" indent="0">
              <a:buNone/>
            </a:pPr>
            <a:r>
              <a:rPr lang="pl-PL" sz="2400" b="1" dirty="0"/>
              <a:t>5.1 Przywództwo i zaangażowanie</a:t>
            </a:r>
          </a:p>
          <a:p>
            <a:pPr marL="0" indent="0">
              <a:buNone/>
            </a:pPr>
            <a:endParaRPr lang="pl-PL" sz="2400" b="1" dirty="0"/>
          </a:p>
          <a:p>
            <a:pPr marL="0" indent="0">
              <a:buNone/>
            </a:pPr>
            <a:r>
              <a:rPr lang="pl-PL" sz="2400" b="1" dirty="0"/>
              <a:t>5.2 Polityka BHP</a:t>
            </a:r>
          </a:p>
          <a:p>
            <a:pPr marL="0" indent="0">
              <a:buNone/>
            </a:pPr>
            <a:endParaRPr lang="pl-PL" sz="2400" b="1" dirty="0"/>
          </a:p>
          <a:p>
            <a:pPr marL="0" indent="0">
              <a:buNone/>
            </a:pPr>
            <a:r>
              <a:rPr lang="pl-PL" sz="2400" b="1" dirty="0"/>
              <a:t>5.3 Role organizacyjne, obowiązki i odpowiedzialności</a:t>
            </a:r>
          </a:p>
          <a:p>
            <a:pPr marL="0" indent="0">
              <a:buNone/>
            </a:pPr>
            <a:endParaRPr lang="pl-PL" sz="2400" b="1" dirty="0"/>
          </a:p>
          <a:p>
            <a:pPr marL="0" indent="0">
              <a:buNone/>
            </a:pPr>
            <a:r>
              <a:rPr lang="pl-PL" sz="2400" b="1" dirty="0"/>
              <a:t>5.4 Udział i konsultacje</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5047120"/>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6.0 PLANOWANIE</a:t>
            </a:r>
          </a:p>
        </p:txBody>
      </p:sp>
      <p:sp>
        <p:nvSpPr>
          <p:cNvPr id="3" name="Symbol zastępczy zawartości 2"/>
          <p:cNvSpPr>
            <a:spLocks noGrp="1"/>
          </p:cNvSpPr>
          <p:nvPr>
            <p:ph idx="1"/>
          </p:nvPr>
        </p:nvSpPr>
        <p:spPr>
          <a:xfrm>
            <a:off x="685800" y="1981200"/>
            <a:ext cx="8278688" cy="4114800"/>
          </a:xfrm>
        </p:spPr>
        <p:txBody>
          <a:bodyPr/>
          <a:lstStyle/>
          <a:p>
            <a:pPr marL="0" indent="0">
              <a:buNone/>
            </a:pPr>
            <a:r>
              <a:rPr lang="pl-PL" sz="2400" b="1" dirty="0"/>
              <a:t>6.1 Działania zmierzające do eliminacji zagrożeń</a:t>
            </a:r>
          </a:p>
          <a:p>
            <a:pPr marL="400050" lvl="1" indent="0">
              <a:buNone/>
            </a:pPr>
            <a:r>
              <a:rPr lang="pl-PL" sz="2400" b="1" dirty="0"/>
              <a:t>6.1.1 Wymagania ogólne</a:t>
            </a:r>
          </a:p>
          <a:p>
            <a:pPr marL="400050" lvl="1" indent="0">
              <a:buNone/>
            </a:pPr>
            <a:r>
              <a:rPr lang="pl-PL" sz="2400" b="1" dirty="0"/>
              <a:t>6.1.2 Identyfikacja zagrożeń i ocena </a:t>
            </a:r>
            <a:r>
              <a:rPr lang="pl-PL" sz="2400" b="1" dirty="0" err="1"/>
              <a:t>ryzyk</a:t>
            </a:r>
            <a:endParaRPr lang="pl-PL" sz="2400" b="1" dirty="0"/>
          </a:p>
          <a:p>
            <a:pPr marL="400050" lvl="1" indent="0">
              <a:buNone/>
            </a:pPr>
            <a:r>
              <a:rPr lang="pl-PL" sz="2400" b="1" dirty="0"/>
              <a:t>6.1.3 Wymagania prawne i inne</a:t>
            </a:r>
          </a:p>
          <a:p>
            <a:pPr marL="400050" lvl="1" indent="0">
              <a:buNone/>
            </a:pPr>
            <a:r>
              <a:rPr lang="pl-PL" sz="2400" b="1" dirty="0"/>
              <a:t>6.1.4 Planowanie działań</a:t>
            </a:r>
          </a:p>
          <a:p>
            <a:pPr marL="400050" lvl="1" indent="0">
              <a:buNone/>
            </a:pPr>
            <a:endParaRPr lang="pl-PL" sz="2400" b="1" dirty="0"/>
          </a:p>
          <a:p>
            <a:pPr marL="0" indent="0">
              <a:buNone/>
            </a:pPr>
            <a:r>
              <a:rPr lang="pl-PL" sz="2400" b="1" dirty="0"/>
              <a:t>6.2 Cele BHP i planowanie wyników</a:t>
            </a:r>
          </a:p>
          <a:p>
            <a:pPr marL="400050" lvl="1" indent="0">
              <a:buNone/>
            </a:pPr>
            <a:r>
              <a:rPr lang="pl-PL" sz="2400" b="1" dirty="0"/>
              <a:t>6.2.1 Cele BHP</a:t>
            </a:r>
          </a:p>
          <a:p>
            <a:pPr marL="400050" lvl="1" indent="0">
              <a:buNone/>
            </a:pPr>
            <a:r>
              <a:rPr lang="pl-PL" sz="2400" b="1" dirty="0"/>
              <a:t>6.2,2 Planowanie osiągania celów</a:t>
            </a:r>
          </a:p>
          <a:p>
            <a:pPr marL="0" indent="0">
              <a:buNone/>
            </a:pPr>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669710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32656"/>
            <a:ext cx="9144000" cy="1143000"/>
          </a:xfrm>
          <a:solidFill>
            <a:schemeClr val="accent1">
              <a:lumMod val="20000"/>
              <a:lumOff val="80000"/>
            </a:schemeClr>
          </a:solidFill>
        </p:spPr>
        <p:txBody>
          <a:bodyPr/>
          <a:lstStyle/>
          <a:p>
            <a:r>
              <a:rPr lang="pl-PL" b="1" dirty="0"/>
              <a:t>7.0 WSPARCIE</a:t>
            </a:r>
          </a:p>
        </p:txBody>
      </p:sp>
      <p:sp>
        <p:nvSpPr>
          <p:cNvPr id="3" name="Symbol zastępczy zawartości 2"/>
          <p:cNvSpPr>
            <a:spLocks noGrp="1"/>
          </p:cNvSpPr>
          <p:nvPr>
            <p:ph idx="1"/>
          </p:nvPr>
        </p:nvSpPr>
        <p:spPr>
          <a:xfrm>
            <a:off x="683568" y="1492446"/>
            <a:ext cx="8278688" cy="5213154"/>
          </a:xfrm>
        </p:spPr>
        <p:txBody>
          <a:bodyPr/>
          <a:lstStyle/>
          <a:p>
            <a:pPr marL="0" indent="0">
              <a:buNone/>
            </a:pPr>
            <a:r>
              <a:rPr lang="pl-PL" sz="2400" b="1" dirty="0"/>
              <a:t>7.1 Wsparcie</a:t>
            </a:r>
          </a:p>
          <a:p>
            <a:pPr marL="0" indent="0">
              <a:buNone/>
            </a:pPr>
            <a:endParaRPr lang="pl-PL" sz="2400" b="1" dirty="0"/>
          </a:p>
          <a:p>
            <a:pPr marL="0" indent="0">
              <a:buNone/>
            </a:pPr>
            <a:r>
              <a:rPr lang="pl-PL" sz="2400" b="1" dirty="0"/>
              <a:t>7.2 Kompetencje</a:t>
            </a:r>
          </a:p>
          <a:p>
            <a:pPr marL="0" indent="0">
              <a:buNone/>
            </a:pPr>
            <a:endParaRPr lang="pl-PL" sz="2400" b="1" dirty="0"/>
          </a:p>
          <a:p>
            <a:pPr marL="0" indent="0">
              <a:buNone/>
            </a:pPr>
            <a:r>
              <a:rPr lang="pl-PL" sz="2400" b="1" dirty="0"/>
              <a:t>7.3 Świadomość</a:t>
            </a:r>
          </a:p>
          <a:p>
            <a:pPr marL="0" indent="0">
              <a:buNone/>
            </a:pPr>
            <a:endParaRPr lang="pl-PL" sz="2400" b="1" dirty="0"/>
          </a:p>
          <a:p>
            <a:pPr marL="0" indent="0">
              <a:buNone/>
            </a:pPr>
            <a:r>
              <a:rPr lang="pl-PL" sz="2400" b="1" dirty="0"/>
              <a:t>7.4 Informacja i komunikacja</a:t>
            </a:r>
          </a:p>
          <a:p>
            <a:pPr marL="0" indent="0">
              <a:buNone/>
            </a:pPr>
            <a:endParaRPr lang="pl-PL" sz="2400" b="1" dirty="0"/>
          </a:p>
          <a:p>
            <a:pPr marL="0" indent="0">
              <a:buNone/>
            </a:pPr>
            <a:r>
              <a:rPr lang="pl-PL" sz="2400" b="1" dirty="0"/>
              <a:t>7.5 Dokumentowanie informacji</a:t>
            </a:r>
          </a:p>
          <a:p>
            <a:pPr marL="400050" lvl="1" indent="0">
              <a:buNone/>
            </a:pPr>
            <a:r>
              <a:rPr lang="pl-PL" sz="2400" b="1" dirty="0"/>
              <a:t>7.5.1 Wymagania ogólne</a:t>
            </a:r>
          </a:p>
          <a:p>
            <a:pPr marL="400050" lvl="1" indent="0">
              <a:buNone/>
            </a:pPr>
            <a:r>
              <a:rPr lang="pl-PL" sz="2400" b="1" dirty="0"/>
              <a:t>7.5.2 Tworzenie dokumentacji</a:t>
            </a:r>
          </a:p>
          <a:p>
            <a:pPr marL="400050" lvl="1" indent="0">
              <a:buNone/>
            </a:pPr>
            <a:r>
              <a:rPr lang="pl-PL" sz="2400" b="1" dirty="0"/>
              <a:t>7.5.3 Nadzorowanie udokumentowanej informacji</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705627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8.0 DZIAŁANIE</a:t>
            </a:r>
          </a:p>
        </p:txBody>
      </p:sp>
      <p:sp>
        <p:nvSpPr>
          <p:cNvPr id="3" name="Symbol zastępczy zawartości 2"/>
          <p:cNvSpPr>
            <a:spLocks noGrp="1"/>
          </p:cNvSpPr>
          <p:nvPr>
            <p:ph idx="1"/>
          </p:nvPr>
        </p:nvSpPr>
        <p:spPr>
          <a:xfrm>
            <a:off x="611560" y="1953411"/>
            <a:ext cx="8278688" cy="4752189"/>
          </a:xfrm>
        </p:spPr>
        <p:txBody>
          <a:bodyPr/>
          <a:lstStyle/>
          <a:p>
            <a:pPr marL="0" indent="0">
              <a:buNone/>
            </a:pPr>
            <a:r>
              <a:rPr lang="pl-PL" sz="2400" b="1" dirty="0"/>
              <a:t>8.1 Planowanie i sterowanie operacyjne</a:t>
            </a:r>
          </a:p>
          <a:p>
            <a:pPr marL="400050" lvl="1" indent="0">
              <a:buNone/>
            </a:pPr>
            <a:r>
              <a:rPr lang="pl-PL" sz="2400" b="1" dirty="0"/>
              <a:t>8.1.1 Wymagania ogólne</a:t>
            </a:r>
          </a:p>
          <a:p>
            <a:pPr marL="400050" lvl="1" indent="0">
              <a:buNone/>
            </a:pPr>
            <a:r>
              <a:rPr lang="pl-PL" sz="2400" b="1" dirty="0"/>
              <a:t>8.1.2 Hierarchia nadzoru</a:t>
            </a:r>
          </a:p>
          <a:p>
            <a:pPr marL="400050" lvl="1" indent="0">
              <a:buNone/>
            </a:pPr>
            <a:endParaRPr lang="pl-PL" sz="1000" b="1" dirty="0"/>
          </a:p>
          <a:p>
            <a:pPr marL="0" indent="0">
              <a:buNone/>
            </a:pPr>
            <a:r>
              <a:rPr lang="pl-PL" sz="2400" b="1" dirty="0"/>
              <a:t>8.2 Zarządzanie zmianą</a:t>
            </a:r>
          </a:p>
          <a:p>
            <a:pPr marL="0" indent="0">
              <a:buNone/>
            </a:pPr>
            <a:endParaRPr lang="pl-PL" sz="1000" b="1" dirty="0"/>
          </a:p>
          <a:p>
            <a:pPr marL="0" indent="0">
              <a:buNone/>
            </a:pPr>
            <a:r>
              <a:rPr lang="pl-PL" sz="2400" b="1" dirty="0"/>
              <a:t>8.3 Outsourcing</a:t>
            </a:r>
          </a:p>
          <a:p>
            <a:pPr marL="0" indent="0">
              <a:buNone/>
            </a:pPr>
            <a:endParaRPr lang="pl-PL" sz="1000" b="1" dirty="0"/>
          </a:p>
          <a:p>
            <a:pPr marL="0" indent="0">
              <a:buNone/>
            </a:pPr>
            <a:r>
              <a:rPr lang="pl-PL" sz="2400" b="1" dirty="0"/>
              <a:t>8.4 Zakupy</a:t>
            </a:r>
          </a:p>
          <a:p>
            <a:pPr marL="0" indent="0">
              <a:buNone/>
            </a:pPr>
            <a:endParaRPr lang="pl-PL" sz="1000" b="1" dirty="0"/>
          </a:p>
          <a:p>
            <a:pPr marL="0" indent="0">
              <a:buNone/>
            </a:pPr>
            <a:r>
              <a:rPr lang="pl-PL" sz="2400" b="1" dirty="0"/>
              <a:t>8.5 Wykonawcy</a:t>
            </a:r>
          </a:p>
          <a:p>
            <a:pPr marL="0" indent="0">
              <a:buNone/>
            </a:pPr>
            <a:endParaRPr lang="pl-PL" sz="1000" b="1" dirty="0"/>
          </a:p>
          <a:p>
            <a:pPr marL="0" indent="0">
              <a:buNone/>
            </a:pPr>
            <a:r>
              <a:rPr lang="pl-PL" sz="2400" b="1" dirty="0"/>
              <a:t>8.6 Gotowość reagowania na zmiany</a:t>
            </a:r>
          </a:p>
          <a:p>
            <a:pPr marL="400050" lvl="1" indent="0">
              <a:buNone/>
            </a:pPr>
            <a:endParaRPr lang="pl-PL" sz="2400" b="1" dirty="0"/>
          </a:p>
          <a:p>
            <a:pPr marL="0" indent="0">
              <a:buNone/>
            </a:pPr>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6916970"/>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9.0 AUDYT WEWNĘTRZNY</a:t>
            </a:r>
          </a:p>
        </p:txBody>
      </p:sp>
      <p:sp>
        <p:nvSpPr>
          <p:cNvPr id="3" name="Symbol zastępczy zawartości 2"/>
          <p:cNvSpPr>
            <a:spLocks noGrp="1"/>
          </p:cNvSpPr>
          <p:nvPr>
            <p:ph idx="1"/>
          </p:nvPr>
        </p:nvSpPr>
        <p:spPr>
          <a:xfrm>
            <a:off x="611560" y="1953411"/>
            <a:ext cx="8278688" cy="4752189"/>
          </a:xfrm>
        </p:spPr>
        <p:txBody>
          <a:bodyPr/>
          <a:lstStyle/>
          <a:p>
            <a:pPr marL="400050" lvl="1" indent="0">
              <a:buNone/>
            </a:pPr>
            <a:r>
              <a:rPr lang="pl-PL" sz="2400" b="1" dirty="0"/>
              <a:t>9.1 Monitorowanie, pomiary i reagowanie na awarie</a:t>
            </a:r>
          </a:p>
          <a:p>
            <a:pPr marL="800100" lvl="2" indent="0">
              <a:buNone/>
            </a:pPr>
            <a:r>
              <a:rPr lang="pl-PL" b="1" dirty="0"/>
              <a:t>9.1.1 Wymagania ogólne</a:t>
            </a:r>
          </a:p>
          <a:p>
            <a:pPr marL="800100" lvl="2" indent="0">
              <a:buNone/>
            </a:pPr>
            <a:r>
              <a:rPr lang="pl-PL" b="1" dirty="0"/>
              <a:t>9.1.2 Ocena zgodności z wymaganiami prawnymi</a:t>
            </a:r>
          </a:p>
          <a:p>
            <a:pPr marL="400050" lvl="1" indent="0">
              <a:buNone/>
            </a:pPr>
            <a:endParaRPr lang="pl-PL" sz="2400" b="1" dirty="0"/>
          </a:p>
          <a:p>
            <a:pPr marL="400050" lvl="1" indent="0">
              <a:buNone/>
            </a:pPr>
            <a:r>
              <a:rPr lang="pl-PL" sz="2400" b="1" dirty="0"/>
              <a:t>9.2 Audyt wewnętrzny</a:t>
            </a:r>
          </a:p>
          <a:p>
            <a:pPr marL="800100" lvl="2" indent="0">
              <a:buNone/>
            </a:pPr>
            <a:r>
              <a:rPr lang="pl-PL" b="1" dirty="0"/>
              <a:t>9.2.1 Cele audytu wewnętrznego</a:t>
            </a:r>
          </a:p>
          <a:p>
            <a:pPr marL="800100" lvl="2" indent="0">
              <a:buNone/>
            </a:pPr>
            <a:r>
              <a:rPr lang="pl-PL" b="1" dirty="0"/>
              <a:t>9.2.2 Proces audytu wewnętrznego </a:t>
            </a:r>
          </a:p>
          <a:p>
            <a:pPr marL="400050" lvl="1" indent="0">
              <a:buNone/>
            </a:pPr>
            <a:endParaRPr lang="pl-PL" sz="2400" b="1" dirty="0"/>
          </a:p>
          <a:p>
            <a:pPr marL="400050" lvl="1" indent="0">
              <a:buNone/>
            </a:pPr>
            <a:r>
              <a:rPr lang="pl-PL" sz="2400" b="1" dirty="0"/>
              <a:t>9.3 Przegląd kierownictwa</a:t>
            </a:r>
          </a:p>
          <a:p>
            <a:pPr marL="0" indent="0">
              <a:buNone/>
            </a:pPr>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012693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10.0 DOSKONALENIE</a:t>
            </a:r>
          </a:p>
        </p:txBody>
      </p:sp>
      <p:sp>
        <p:nvSpPr>
          <p:cNvPr id="3" name="Symbol zastępczy zawartości 2"/>
          <p:cNvSpPr>
            <a:spLocks noGrp="1"/>
          </p:cNvSpPr>
          <p:nvPr>
            <p:ph idx="1"/>
          </p:nvPr>
        </p:nvSpPr>
        <p:spPr>
          <a:xfrm>
            <a:off x="611560" y="2420888"/>
            <a:ext cx="8278688" cy="3827512"/>
          </a:xfrm>
        </p:spPr>
        <p:txBody>
          <a:bodyPr/>
          <a:lstStyle/>
          <a:p>
            <a:pPr marL="400050" lvl="1" indent="0">
              <a:buNone/>
            </a:pPr>
            <a:r>
              <a:rPr lang="pl-PL" sz="2400" b="1" dirty="0"/>
              <a:t>10.1 Wypadki (incydenty) niezgodności i działania     	  korygujące</a:t>
            </a:r>
          </a:p>
          <a:p>
            <a:pPr marL="400050" lvl="1" indent="0">
              <a:buNone/>
            </a:pPr>
            <a:endParaRPr lang="pl-PL" sz="2400" b="1" dirty="0"/>
          </a:p>
          <a:p>
            <a:pPr marL="400050" lvl="1" indent="0">
              <a:buNone/>
            </a:pPr>
            <a:endParaRPr lang="pl-PL" sz="2400" b="1" dirty="0"/>
          </a:p>
          <a:p>
            <a:pPr marL="400050" lvl="1" indent="0">
              <a:buNone/>
            </a:pPr>
            <a:r>
              <a:rPr lang="pl-PL" sz="2400" b="1" dirty="0"/>
              <a:t>10.2 Ciągłe doskonalenie</a:t>
            </a:r>
          </a:p>
          <a:p>
            <a:pPr marL="800100" lvl="2" indent="0">
              <a:buNone/>
            </a:pPr>
            <a:r>
              <a:rPr lang="pl-PL" b="1" dirty="0"/>
              <a:t>10.2.1 Cele ciągłego doskonalenia</a:t>
            </a:r>
          </a:p>
          <a:p>
            <a:pPr marL="800100" lvl="2" indent="0">
              <a:buNone/>
            </a:pPr>
            <a:r>
              <a:rPr lang="pl-PL" b="1" dirty="0"/>
              <a:t>10.2.2 Ciągłe doskonalenie procesów </a:t>
            </a:r>
          </a:p>
          <a:p>
            <a:pPr marL="400050" lvl="1" indent="0">
              <a:buNone/>
            </a:pPr>
            <a:endParaRPr lang="pl-PL" sz="2400" b="1" dirty="0"/>
          </a:p>
          <a:p>
            <a:pPr marL="0" indent="0">
              <a:buNone/>
            </a:pPr>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4369109"/>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949105-F06E-4788-BF61-026B5EBF2FA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ChangeArrowheads="1"/>
          </p:cNvSpPr>
          <p:nvPr>
            <p:ph type="title"/>
          </p:nvPr>
        </p:nvSpPr>
        <p:spPr>
          <a:xfrm>
            <a:off x="0" y="404664"/>
            <a:ext cx="9144000" cy="1143000"/>
          </a:xfrm>
          <a:solidFill>
            <a:schemeClr val="accent1">
              <a:lumMod val="20000"/>
              <a:lumOff val="80000"/>
            </a:schemeClr>
          </a:solidFill>
        </p:spPr>
        <p:txBody>
          <a:bodyPr/>
          <a:lstStyle/>
          <a:p>
            <a:r>
              <a:rPr lang="pl-PL" sz="3600" b="1" dirty="0"/>
              <a:t>ZAGADNIENIA</a:t>
            </a:r>
          </a:p>
        </p:txBody>
      </p:sp>
      <p:sp>
        <p:nvSpPr>
          <p:cNvPr id="23555" name="Rectangle 3"/>
          <p:cNvSpPr>
            <a:spLocks noGrp="1" noChangeArrowheads="1"/>
          </p:cNvSpPr>
          <p:nvPr>
            <p:ph type="body" idx="1"/>
          </p:nvPr>
        </p:nvSpPr>
        <p:spPr>
          <a:xfrm>
            <a:off x="571472" y="1752600"/>
            <a:ext cx="8143932" cy="4953000"/>
          </a:xfrm>
          <a:solidFill>
            <a:srgbClr val="FFFF99"/>
          </a:solidFill>
        </p:spPr>
        <p:txBody>
          <a:bodyPr/>
          <a:lstStyle/>
          <a:p>
            <a:pPr marL="0" indent="0">
              <a:buNone/>
            </a:pPr>
            <a:r>
              <a:rPr lang="pl-PL" sz="2400" b="1" dirty="0"/>
              <a:t>Kontekst organizacji</a:t>
            </a:r>
          </a:p>
          <a:p>
            <a:pPr marL="0" indent="0">
              <a:buNone/>
            </a:pPr>
            <a:endParaRPr lang="pl-PL" sz="2400" b="1" dirty="0"/>
          </a:p>
          <a:p>
            <a:pPr marL="0" indent="0">
              <a:buNone/>
            </a:pPr>
            <a:r>
              <a:rPr lang="pl-PL" sz="2400" b="1" dirty="0"/>
              <a:t>Przywództwo i udział pracowników</a:t>
            </a:r>
          </a:p>
          <a:p>
            <a:pPr marL="0" indent="0">
              <a:buNone/>
            </a:pPr>
            <a:endParaRPr lang="pl-PL" sz="2400" b="1" dirty="0"/>
          </a:p>
          <a:p>
            <a:pPr marL="0" indent="0">
              <a:buNone/>
            </a:pPr>
            <a:r>
              <a:rPr lang="pl-PL" sz="2400" b="1" dirty="0"/>
              <a:t>Planowanie</a:t>
            </a:r>
          </a:p>
          <a:p>
            <a:pPr marL="0" indent="0">
              <a:buNone/>
            </a:pPr>
            <a:endParaRPr lang="pl-PL" sz="2400" b="1" dirty="0"/>
          </a:p>
          <a:p>
            <a:pPr marL="0" indent="0">
              <a:buNone/>
            </a:pPr>
            <a:r>
              <a:rPr lang="pl-PL" sz="2400" b="1" dirty="0"/>
              <a:t>Wsparcie</a:t>
            </a:r>
          </a:p>
          <a:p>
            <a:pPr marL="0" indent="0">
              <a:buNone/>
            </a:pPr>
            <a:endParaRPr lang="pl-PL" sz="2400" b="1" dirty="0"/>
          </a:p>
          <a:p>
            <a:pPr marL="0" indent="0">
              <a:buNone/>
            </a:pPr>
            <a:r>
              <a:rPr lang="pl-PL" sz="2400" b="1" dirty="0"/>
              <a:t>Działanie</a:t>
            </a:r>
          </a:p>
          <a:p>
            <a:pPr marL="0" indent="0">
              <a:buNone/>
            </a:pPr>
            <a:endParaRPr lang="pl-PL" sz="2400" b="1" dirty="0"/>
          </a:p>
          <a:p>
            <a:pPr marL="0" indent="0">
              <a:buNone/>
            </a:pPr>
            <a:r>
              <a:rPr lang="pl-PL" sz="2400" b="1" dirty="0"/>
              <a:t>Wyniki i oceny</a:t>
            </a:r>
          </a:p>
          <a:p>
            <a:pPr marL="0" indent="0">
              <a:lnSpc>
                <a:spcPct val="90000"/>
              </a:lnSpc>
              <a:buNone/>
            </a:pPr>
            <a:endParaRPr lang="pl-PL" sz="2400" b="1" dirty="0"/>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67E327-47EE-45C5-9AF9-FEC7F1B6E84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8" name="Rectangle 2"/>
          <p:cNvSpPr>
            <a:spLocks noGrp="1" noChangeArrowheads="1"/>
          </p:cNvSpPr>
          <p:nvPr>
            <p:ph type="title"/>
          </p:nvPr>
        </p:nvSpPr>
        <p:spPr>
          <a:xfrm>
            <a:off x="0" y="374116"/>
            <a:ext cx="9144000" cy="1143000"/>
          </a:xfrm>
          <a:solidFill>
            <a:schemeClr val="accent1">
              <a:lumMod val="20000"/>
              <a:lumOff val="80000"/>
            </a:schemeClr>
          </a:solidFill>
        </p:spPr>
        <p:txBody>
          <a:bodyPr/>
          <a:lstStyle/>
          <a:p>
            <a:r>
              <a:rPr lang="pl-PL" sz="3600" b="1" dirty="0"/>
              <a:t>BIBLIOGRAFIA</a:t>
            </a:r>
          </a:p>
        </p:txBody>
      </p:sp>
      <p:sp>
        <p:nvSpPr>
          <p:cNvPr id="24579" name="Rectangle 3"/>
          <p:cNvSpPr>
            <a:spLocks noGrp="1" noChangeArrowheads="1"/>
          </p:cNvSpPr>
          <p:nvPr>
            <p:ph type="body" idx="1"/>
          </p:nvPr>
        </p:nvSpPr>
        <p:spPr>
          <a:xfrm>
            <a:off x="-9753" y="1553148"/>
            <a:ext cx="8839200" cy="5152452"/>
          </a:xfrm>
          <a:solidFill>
            <a:srgbClr val="FFFF99"/>
          </a:solidFill>
        </p:spPr>
        <p:txBody>
          <a:bodyPr/>
          <a:lstStyle/>
          <a:p>
            <a:r>
              <a:rPr lang="pl-PL" sz="2400" b="1" u="sng" dirty="0"/>
              <a:t>Kowalkow A.: </a:t>
            </a:r>
            <a:r>
              <a:rPr lang="pl-PL" sz="2400" b="1" dirty="0"/>
              <a:t>Norma ISO 45 001 system zarządzania bezpieczeństwem i higieną pracy. Promotor nr 11 2014.</a:t>
            </a:r>
          </a:p>
          <a:p>
            <a:r>
              <a:rPr lang="pl-PL" sz="2400" b="1" u="sng" dirty="0"/>
              <a:t>Kowalkow A.: </a:t>
            </a:r>
            <a:r>
              <a:rPr lang="pl-PL" sz="2400" b="1" dirty="0"/>
              <a:t>Norma ISO 45 001 system zarządzania bezpieczeństwem i higieną pracy – wymagania i wytyczne stosowania. Promotor nr 12 2014.</a:t>
            </a:r>
          </a:p>
          <a:p>
            <a:r>
              <a:rPr lang="pl-PL" sz="2400" b="1" u="sng" dirty="0"/>
              <a:t>Roszak M.T.: </a:t>
            </a:r>
            <a:r>
              <a:rPr lang="pl-PL" sz="2400" b="1" dirty="0"/>
              <a:t>Integracja wymagań systemowych w ujęciu procesowym, PJ nr 12 2016.</a:t>
            </a:r>
          </a:p>
          <a:p>
            <a:r>
              <a:rPr lang="pl-PL" sz="2400" b="1" u="sng" dirty="0"/>
              <a:t>Skrzypek E., Hofman M.: </a:t>
            </a:r>
            <a:r>
              <a:rPr lang="pl-PL" sz="2400" b="1" dirty="0"/>
              <a:t>Zarządzanie procesami w przedsiębiorstwie, Oficyna Wolters Kluwer business, Warszawa 2010.</a:t>
            </a:r>
          </a:p>
          <a:p>
            <a:r>
              <a:rPr lang="pl-PL" sz="2400" b="1" u="sng" dirty="0"/>
              <a:t>ISO 45 001:2016.: </a:t>
            </a:r>
            <a:r>
              <a:rPr lang="pl-PL" sz="2400" b="1" dirty="0" err="1"/>
              <a:t>Occupational</a:t>
            </a:r>
            <a:r>
              <a:rPr lang="pl-PL" sz="2400" b="1" dirty="0"/>
              <a:t> </a:t>
            </a:r>
            <a:r>
              <a:rPr lang="pl-PL" sz="2400" b="1" dirty="0" err="1"/>
              <a:t>Healt</a:t>
            </a:r>
            <a:r>
              <a:rPr lang="pl-PL" sz="2400" b="1" dirty="0"/>
              <a:t> and </a:t>
            </a:r>
            <a:r>
              <a:rPr lang="pl-PL" sz="2400" b="1" dirty="0" err="1"/>
              <a:t>Safety</a:t>
            </a:r>
            <a:r>
              <a:rPr lang="pl-PL" sz="2400" b="1" dirty="0"/>
              <a:t> Management Systems. Information Guide NSF ISR </a:t>
            </a:r>
            <a:r>
              <a:rPr lang="pl-PL" sz="2400" b="1" dirty="0" err="1"/>
              <a:t>September</a:t>
            </a:r>
            <a:r>
              <a:rPr lang="pl-PL" sz="2400" b="1" dirty="0"/>
              <a:t> Draft 13 2016. </a:t>
            </a:r>
          </a:p>
          <a:p>
            <a:endParaRPr lang="pl-PL" sz="2400" b="1" dirty="0"/>
          </a:p>
          <a:p>
            <a:endParaRPr lang="pl-PL" sz="2400" b="1" dirty="0"/>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8277AB-0604-4BDB-8103-85D0A6838D4E}"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 name="Rectangle 2"/>
          <p:cNvSpPr>
            <a:spLocks noGrp="1" noChangeArrowheads="1"/>
          </p:cNvSpPr>
          <p:nvPr>
            <p:ph type="ctrTitle"/>
          </p:nvPr>
        </p:nvSpPr>
        <p:spPr>
          <a:xfrm>
            <a:off x="0" y="2286000"/>
            <a:ext cx="9144000" cy="1719263"/>
          </a:xfrm>
          <a:solidFill>
            <a:srgbClr val="CCFFFF"/>
          </a:solidFill>
        </p:spPr>
        <p:txBody>
          <a:bodyPr/>
          <a:lstStyle/>
          <a:p>
            <a:r>
              <a:rPr lang="pl-PL" altLang="pl-PL" b="1" dirty="0"/>
              <a:t>AUDITOWANIE SYSTEMÓW ZARZĄDZANIA </a:t>
            </a:r>
            <a:br>
              <a:rPr lang="pl-PL" altLang="pl-PL" b="1" dirty="0"/>
            </a:br>
            <a:r>
              <a:rPr lang="pl-PL" altLang="pl-PL" b="1" dirty="0"/>
              <a:t> PN-EN ISO 19011:2012</a:t>
            </a:r>
            <a:endParaRPr lang="pl-PL" altLang="pl-PL" dirty="0"/>
          </a:p>
        </p:txBody>
      </p:sp>
      <p:sp>
        <p:nvSpPr>
          <p:cNvPr id="2052" name="Rectangle 3"/>
          <p:cNvSpPr>
            <a:spLocks noGrp="1" noChangeArrowheads="1"/>
          </p:cNvSpPr>
          <p:nvPr>
            <p:ph type="subTitle" idx="1"/>
          </p:nvPr>
        </p:nvSpPr>
        <p:spPr>
          <a:xfrm>
            <a:off x="1403350" y="4437063"/>
            <a:ext cx="7417122" cy="1198562"/>
          </a:xfrm>
          <a:solidFill>
            <a:srgbClr val="FFFF99"/>
          </a:solidFill>
        </p:spPr>
        <p:txBody>
          <a:bodyPr/>
          <a:lstStyle/>
          <a:p>
            <a:r>
              <a:rPr lang="pl-PL" altLang="pl-PL" b="1" dirty="0"/>
              <a:t>SYSTEM </a:t>
            </a:r>
          </a:p>
          <a:p>
            <a:r>
              <a:rPr lang="pl-PL" altLang="pl-PL" b="1" dirty="0"/>
              <a:t>ZARZĄDZANIA BEZPIECZEŃSTWEM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WYTYCZNE NORMATYWNE BHP</a:t>
            </a:r>
            <a:br>
              <a:rPr lang="pl-PL" sz="4000" b="1" dirty="0"/>
            </a:br>
            <a:r>
              <a:rPr lang="pl-PL" sz="4000" b="1" dirty="0"/>
              <a:t>PRZY WDRAŻANIU KONCEPCJI TQM </a:t>
            </a:r>
            <a:endParaRPr lang="pl-PL" sz="4000" dirty="0"/>
          </a:p>
        </p:txBody>
      </p:sp>
      <p:sp>
        <p:nvSpPr>
          <p:cNvPr id="3" name="Symbol zastępczy zawartości 2"/>
          <p:cNvSpPr>
            <a:spLocks noGrp="1"/>
          </p:cNvSpPr>
          <p:nvPr>
            <p:ph idx="1"/>
          </p:nvPr>
        </p:nvSpPr>
        <p:spPr>
          <a:xfrm>
            <a:off x="467544" y="1628800"/>
            <a:ext cx="8229600" cy="4968552"/>
          </a:xfrm>
        </p:spPr>
        <p:txBody>
          <a:bodyPr>
            <a:noAutofit/>
          </a:bodyPr>
          <a:lstStyle/>
          <a:p>
            <a:pPr marL="457200" indent="-457200">
              <a:buFont typeface="+mj-lt"/>
              <a:buAutoNum type="arabicPeriod"/>
            </a:pPr>
            <a:r>
              <a:rPr lang="pl-PL" sz="2400" b="1" dirty="0"/>
              <a:t>Podjęcie decyzji o wdrożeniu systemu zarządzania BHP w organizacji przez podpisanie i wydanie zarządzenia.</a:t>
            </a:r>
          </a:p>
          <a:p>
            <a:pPr marL="457200" indent="-457200">
              <a:buFont typeface="+mj-lt"/>
              <a:buAutoNum type="arabicPeriod"/>
            </a:pPr>
            <a:r>
              <a:rPr lang="pl-PL" sz="2400" b="1" dirty="0"/>
              <a:t>Uznanie zarządzania BHP za integralną część zarządzania organizacją.</a:t>
            </a:r>
          </a:p>
          <a:p>
            <a:pPr marL="457200" indent="-457200">
              <a:buFont typeface="+mj-lt"/>
              <a:buAutoNum type="arabicPeriod"/>
            </a:pPr>
            <a:r>
              <a:rPr lang="pl-PL" sz="2400" b="1" dirty="0"/>
              <a:t>Zainicjowanie przeglądu wstępnego zarządzania BHP i udział w analizie jego wyników.</a:t>
            </a:r>
          </a:p>
          <a:p>
            <a:pPr marL="457200" indent="-457200">
              <a:buFont typeface="+mj-lt"/>
              <a:buAutoNum type="arabicPeriod"/>
            </a:pPr>
            <a:r>
              <a:rPr lang="pl-PL" sz="2400" b="1" dirty="0"/>
              <a:t>Zainicjowanie opracowania planu wdrażania systemu zarządzania BHP oraz nadzorowanie jego realizacji.</a:t>
            </a:r>
          </a:p>
          <a:p>
            <a:pPr marL="457200" indent="-457200">
              <a:buFont typeface="+mj-lt"/>
              <a:buAutoNum type="arabicPeriod"/>
            </a:pPr>
            <a:r>
              <a:rPr lang="pl-PL" sz="2400" b="1" dirty="0"/>
              <a:t>Uznanie zarządzania BHP za jeden z głównych obszarów odpowiedzialności kierownictwa.</a:t>
            </a:r>
          </a:p>
          <a:p>
            <a:pPr marL="457200" indent="-457200">
              <a:buFont typeface="+mj-lt"/>
              <a:buAutoNum type="arabicPeriod"/>
            </a:pPr>
            <a:r>
              <a:rPr lang="pl-PL" sz="2400" b="1" dirty="0"/>
              <a:t>Upowszechnianie polityki BHP oraz zapewnianie środków do jej zrozumienia przez wszystkich członków organizacji.</a:t>
            </a:r>
          </a:p>
        </p:txBody>
      </p:sp>
    </p:spTree>
    <p:extLst>
      <p:ext uri="{BB962C8B-B14F-4D97-AF65-F5344CB8AC3E}">
        <p14:creationId xmlns:p14="http://schemas.microsoft.com/office/powerpoint/2010/main" val="2421001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18CBD5-4E18-4F02-B813-629DB8F5048F}"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 name="Rectangle 2"/>
          <p:cNvSpPr>
            <a:spLocks noGrp="1" noChangeArrowheads="1"/>
          </p:cNvSpPr>
          <p:nvPr>
            <p:ph type="title"/>
          </p:nvPr>
        </p:nvSpPr>
        <p:spPr>
          <a:solidFill>
            <a:srgbClr val="CCFFFF"/>
          </a:solidFill>
        </p:spPr>
        <p:txBody>
          <a:bodyPr/>
          <a:lstStyle/>
          <a:p>
            <a:r>
              <a:rPr lang="pl-PL" altLang="pl-PL" b="1"/>
              <a:t>TREŚĆ</a:t>
            </a:r>
          </a:p>
        </p:txBody>
      </p:sp>
      <p:sp>
        <p:nvSpPr>
          <p:cNvPr id="3076" name="Rectangle 3"/>
          <p:cNvSpPr>
            <a:spLocks noGrp="1" noChangeArrowheads="1"/>
          </p:cNvSpPr>
          <p:nvPr>
            <p:ph type="body" idx="1"/>
          </p:nvPr>
        </p:nvSpPr>
        <p:spPr>
          <a:xfrm>
            <a:off x="304800" y="2121579"/>
            <a:ext cx="8534400" cy="3744913"/>
          </a:xfrm>
          <a:solidFill>
            <a:srgbClr val="FFFF99"/>
          </a:solidFill>
        </p:spPr>
        <p:txBody>
          <a:bodyPr/>
          <a:lstStyle/>
          <a:p>
            <a:pPr>
              <a:lnSpc>
                <a:spcPct val="90000"/>
              </a:lnSpc>
              <a:buFontTx/>
              <a:buNone/>
            </a:pPr>
            <a:r>
              <a:rPr lang="pl-PL" altLang="pl-PL" sz="2400" b="1" dirty="0"/>
              <a:t>3.0 DEFINICJE I TERMINY</a:t>
            </a:r>
          </a:p>
          <a:p>
            <a:pPr>
              <a:lnSpc>
                <a:spcPct val="90000"/>
              </a:lnSpc>
              <a:buFontTx/>
              <a:buNone/>
            </a:pPr>
            <a:endParaRPr lang="pl-PL" altLang="pl-PL" sz="2400" b="1" dirty="0"/>
          </a:p>
          <a:p>
            <a:pPr>
              <a:lnSpc>
                <a:spcPct val="90000"/>
              </a:lnSpc>
              <a:buFontTx/>
              <a:buNone/>
            </a:pPr>
            <a:r>
              <a:rPr lang="pl-PL" altLang="pl-PL" sz="2400" b="1" dirty="0"/>
              <a:t>4.0 ZASADY AUDITOWANIA</a:t>
            </a:r>
          </a:p>
          <a:p>
            <a:pPr>
              <a:lnSpc>
                <a:spcPct val="90000"/>
              </a:lnSpc>
              <a:buFontTx/>
              <a:buNone/>
            </a:pPr>
            <a:endParaRPr lang="pl-PL" altLang="pl-PL" sz="2400" b="1" dirty="0"/>
          </a:p>
          <a:p>
            <a:pPr>
              <a:lnSpc>
                <a:spcPct val="90000"/>
              </a:lnSpc>
              <a:buFontTx/>
              <a:buNone/>
            </a:pPr>
            <a:r>
              <a:rPr lang="pl-PL" altLang="pl-PL" sz="2400" b="1" dirty="0"/>
              <a:t>5.0 ZARZĄDZANIE PROGRAMEM AUDITÓW</a:t>
            </a:r>
          </a:p>
          <a:p>
            <a:pPr>
              <a:lnSpc>
                <a:spcPct val="90000"/>
              </a:lnSpc>
              <a:buFontTx/>
              <a:buNone/>
            </a:pPr>
            <a:endParaRPr lang="pl-PL" altLang="pl-PL" sz="2400" b="1" dirty="0"/>
          </a:p>
          <a:p>
            <a:pPr>
              <a:lnSpc>
                <a:spcPct val="90000"/>
              </a:lnSpc>
              <a:buFontTx/>
              <a:buNone/>
            </a:pPr>
            <a:r>
              <a:rPr lang="pl-PL" altLang="pl-PL" sz="2400" b="1" dirty="0"/>
              <a:t>6.0 PRZEPROWADZENIE AUDITÓW</a:t>
            </a:r>
          </a:p>
          <a:p>
            <a:pPr>
              <a:lnSpc>
                <a:spcPct val="90000"/>
              </a:lnSpc>
              <a:buFontTx/>
              <a:buNone/>
            </a:pPr>
            <a:endParaRPr lang="pl-PL" altLang="pl-PL" sz="2400" b="1" dirty="0"/>
          </a:p>
          <a:p>
            <a:pPr>
              <a:lnSpc>
                <a:spcPct val="90000"/>
              </a:lnSpc>
              <a:buFontTx/>
              <a:buNone/>
            </a:pPr>
            <a:r>
              <a:rPr lang="pl-PL" altLang="pl-PL" sz="2400" b="1" dirty="0"/>
              <a:t>7.0 KOMPETENCJE I OCENA AUDITORÓW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78B20C-B384-4F2E-9C4D-072C1274B204}"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9" name="Rectangle 2"/>
          <p:cNvSpPr>
            <a:spLocks noGrp="1" noChangeArrowheads="1"/>
          </p:cNvSpPr>
          <p:nvPr>
            <p:ph type="title"/>
          </p:nvPr>
        </p:nvSpPr>
        <p:spPr>
          <a:solidFill>
            <a:srgbClr val="CCFFFF"/>
          </a:solidFill>
        </p:spPr>
        <p:txBody>
          <a:bodyPr/>
          <a:lstStyle/>
          <a:p>
            <a:r>
              <a:rPr lang="pl-PL" altLang="pl-PL" b="1"/>
              <a:t>3.0 TERMINY </a:t>
            </a:r>
            <a:br>
              <a:rPr lang="pl-PL" altLang="pl-PL" b="1"/>
            </a:br>
            <a:r>
              <a:rPr lang="pl-PL" altLang="pl-PL" b="1"/>
              <a:t>I DEFINICJE</a:t>
            </a:r>
          </a:p>
        </p:txBody>
      </p:sp>
      <p:sp>
        <p:nvSpPr>
          <p:cNvPr id="4100" name="Rectangle 3"/>
          <p:cNvSpPr>
            <a:spLocks noGrp="1" noChangeArrowheads="1"/>
          </p:cNvSpPr>
          <p:nvPr>
            <p:ph type="body" idx="1"/>
          </p:nvPr>
        </p:nvSpPr>
        <p:spPr>
          <a:xfrm>
            <a:off x="395288" y="2060575"/>
            <a:ext cx="8534400" cy="1511300"/>
          </a:xfrm>
          <a:solidFill>
            <a:srgbClr val="FFFF99"/>
          </a:solidFill>
        </p:spPr>
        <p:txBody>
          <a:bodyPr/>
          <a:lstStyle/>
          <a:p>
            <a:pPr algn="just">
              <a:lnSpc>
                <a:spcPct val="90000"/>
              </a:lnSpc>
            </a:pPr>
            <a:r>
              <a:rPr lang="pl-PL" altLang="pl-PL" sz="2400" b="1" u="sng"/>
              <a:t>Audit</a:t>
            </a:r>
            <a:r>
              <a:rPr lang="pl-PL" altLang="pl-PL" sz="2400" b="1"/>
              <a:t> – syntetyczny, niezależny i udokumentowany proces uzyskiwania dowodu z auditu oraz jego obiektywnej oceny w celu określenia stopnia spełnienia kryteriów auditu</a:t>
            </a:r>
            <a:endParaRPr lang="pl-PL" altLang="pl-PL" sz="2800" b="1"/>
          </a:p>
        </p:txBody>
      </p:sp>
      <p:sp>
        <p:nvSpPr>
          <p:cNvPr id="4101" name="Rectangle 4"/>
          <p:cNvSpPr>
            <a:spLocks noChangeArrowheads="1"/>
          </p:cNvSpPr>
          <p:nvPr/>
        </p:nvSpPr>
        <p:spPr bwMode="auto">
          <a:xfrm>
            <a:off x="395288" y="3933825"/>
            <a:ext cx="8534400" cy="7921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Kryteria auditu</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zestaw polityk, procedur lub wymagań.</a:t>
            </a:r>
            <a:endPar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2" name="Rectangle 5"/>
          <p:cNvSpPr>
            <a:spLocks noChangeArrowheads="1"/>
          </p:cNvSpPr>
          <p:nvPr/>
        </p:nvSpPr>
        <p:spPr bwMode="auto">
          <a:xfrm>
            <a:off x="323850" y="5157788"/>
            <a:ext cx="8534400" cy="10795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Dowód z auditu</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zapisy, stwierdzenia faktu lub inne informacje, które są istotne ze względu na kryteria auditu i możliwe do zweryfikowania.</a:t>
            </a:r>
            <a:endPar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DC66BC-8C2B-45A6-9CF3-C1C5C77ECA29}"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Rectangle 2"/>
          <p:cNvSpPr>
            <a:spLocks noGrp="1" noChangeArrowheads="1"/>
          </p:cNvSpPr>
          <p:nvPr>
            <p:ph type="title"/>
          </p:nvPr>
        </p:nvSpPr>
        <p:spPr>
          <a:solidFill>
            <a:srgbClr val="CCFFFF"/>
          </a:solidFill>
        </p:spPr>
        <p:txBody>
          <a:bodyPr/>
          <a:lstStyle/>
          <a:p>
            <a:r>
              <a:rPr lang="pl-PL" altLang="pl-PL" b="1"/>
              <a:t>3.0 TERMINY </a:t>
            </a:r>
            <a:br>
              <a:rPr lang="pl-PL" altLang="pl-PL" b="1"/>
            </a:br>
            <a:r>
              <a:rPr lang="pl-PL" altLang="pl-PL" b="1"/>
              <a:t>I DEFINICJE</a:t>
            </a:r>
          </a:p>
        </p:txBody>
      </p:sp>
      <p:sp>
        <p:nvSpPr>
          <p:cNvPr id="5124" name="Rectangle 3"/>
          <p:cNvSpPr>
            <a:spLocks noGrp="1" noChangeArrowheads="1"/>
          </p:cNvSpPr>
          <p:nvPr>
            <p:ph type="body" idx="1"/>
          </p:nvPr>
        </p:nvSpPr>
        <p:spPr>
          <a:xfrm>
            <a:off x="395288" y="2060575"/>
            <a:ext cx="8534400" cy="1008063"/>
          </a:xfrm>
          <a:solidFill>
            <a:srgbClr val="FFFF99"/>
          </a:solidFill>
        </p:spPr>
        <p:txBody>
          <a:bodyPr/>
          <a:lstStyle/>
          <a:p>
            <a:r>
              <a:rPr lang="pl-PL" altLang="pl-PL" sz="2400" b="1" u="sng"/>
              <a:t>Ustalenia z auditu</a:t>
            </a:r>
            <a:r>
              <a:rPr lang="pl-PL" altLang="pl-PL" sz="2400" b="1"/>
              <a:t> – wyniki oceny zebranych dowodów z auditu w stosunku do kryteriów auditu</a:t>
            </a:r>
            <a:r>
              <a:rPr lang="pl-PL" altLang="pl-PL" sz="2800" b="1"/>
              <a:t> </a:t>
            </a:r>
            <a:endParaRPr lang="pl-PL" altLang="pl-PL" b="1"/>
          </a:p>
        </p:txBody>
      </p:sp>
      <p:sp>
        <p:nvSpPr>
          <p:cNvPr id="5125" name="Rectangle 4"/>
          <p:cNvSpPr>
            <a:spLocks noChangeArrowheads="1"/>
          </p:cNvSpPr>
          <p:nvPr/>
        </p:nvSpPr>
        <p:spPr bwMode="auto">
          <a:xfrm>
            <a:off x="395288" y="3284538"/>
            <a:ext cx="8534400" cy="10795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Wniosek z auditu</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wynik auditu przedstawiony przez zespół auditujący po rozważeniu celów auditu i wszystkich ustaleń z auditu.</a:t>
            </a:r>
          </a:p>
        </p:txBody>
      </p:sp>
      <p:sp>
        <p:nvSpPr>
          <p:cNvPr id="5126" name="Rectangle 5"/>
          <p:cNvSpPr>
            <a:spLocks noChangeArrowheads="1"/>
          </p:cNvSpPr>
          <p:nvPr/>
        </p:nvSpPr>
        <p:spPr bwMode="auto">
          <a:xfrm>
            <a:off x="395288" y="4581525"/>
            <a:ext cx="8534400" cy="863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Klient auditu</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organizacja lub osoba zlecająca przeprowadzenie auditu</a:t>
            </a:r>
            <a:r>
              <a:rPr kumimoji="0" lang="pl-PL" altLang="pl-PL"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5127" name="Rectangle 6"/>
          <p:cNvSpPr>
            <a:spLocks noChangeArrowheads="1"/>
          </p:cNvSpPr>
          <p:nvPr/>
        </p:nvSpPr>
        <p:spPr bwMode="auto">
          <a:xfrm>
            <a:off x="395288" y="5589588"/>
            <a:ext cx="8534400" cy="720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Auditowany</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organizacja, która jest auditowana.</a:t>
            </a:r>
            <a:r>
              <a:rPr kumimoji="0" lang="pl-PL" altLang="pl-PL"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0673D3-FCF5-480D-BFF7-F3E998CF6DEF}"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p:cNvSpPr>
            <a:spLocks noGrp="1" noChangeArrowheads="1"/>
          </p:cNvSpPr>
          <p:nvPr>
            <p:ph type="title"/>
          </p:nvPr>
        </p:nvSpPr>
        <p:spPr>
          <a:solidFill>
            <a:srgbClr val="CCFFFF"/>
          </a:solidFill>
        </p:spPr>
        <p:txBody>
          <a:bodyPr/>
          <a:lstStyle/>
          <a:p>
            <a:r>
              <a:rPr lang="pl-PL" altLang="pl-PL" b="1"/>
              <a:t>3.0 TERMINY </a:t>
            </a:r>
            <a:br>
              <a:rPr lang="pl-PL" altLang="pl-PL" b="1"/>
            </a:br>
            <a:r>
              <a:rPr lang="pl-PL" altLang="pl-PL" b="1"/>
              <a:t>I DEFINICJE</a:t>
            </a:r>
          </a:p>
        </p:txBody>
      </p:sp>
      <p:sp>
        <p:nvSpPr>
          <p:cNvPr id="6148" name="Rectangle 4"/>
          <p:cNvSpPr>
            <a:spLocks noChangeArrowheads="1"/>
          </p:cNvSpPr>
          <p:nvPr/>
        </p:nvSpPr>
        <p:spPr bwMode="auto">
          <a:xfrm>
            <a:off x="395288" y="1989138"/>
            <a:ext cx="8534400" cy="863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Auditor </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osoba mająca kompetencje do przeprowadzenia auditu.</a:t>
            </a:r>
          </a:p>
        </p:txBody>
      </p:sp>
      <p:sp>
        <p:nvSpPr>
          <p:cNvPr id="6149" name="Rectangle 5"/>
          <p:cNvSpPr>
            <a:spLocks noChangeArrowheads="1"/>
          </p:cNvSpPr>
          <p:nvPr/>
        </p:nvSpPr>
        <p:spPr bwMode="auto">
          <a:xfrm>
            <a:off x="250825" y="3429000"/>
            <a:ext cx="8569325" cy="11525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Zespół auditujący</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jeden lub więcej auditorów przeprowadzających audit, wspomaganych przez ekspertów technicznych, jeśli jest to wymagane.</a:t>
            </a:r>
          </a:p>
        </p:txBody>
      </p:sp>
      <p:sp>
        <p:nvSpPr>
          <p:cNvPr id="6150" name="Rectangle 7"/>
          <p:cNvSpPr>
            <a:spLocks noGrp="1" noChangeArrowheads="1"/>
          </p:cNvSpPr>
          <p:nvPr>
            <p:ph type="body" idx="1"/>
          </p:nvPr>
        </p:nvSpPr>
        <p:spPr>
          <a:xfrm>
            <a:off x="395288" y="5084763"/>
            <a:ext cx="8534400" cy="1079500"/>
          </a:xfrm>
          <a:solidFill>
            <a:srgbClr val="FFFF99"/>
          </a:solidFill>
        </p:spPr>
        <p:txBody>
          <a:bodyPr/>
          <a:lstStyle/>
          <a:p>
            <a:pPr algn="just">
              <a:lnSpc>
                <a:spcPct val="80000"/>
              </a:lnSpc>
            </a:pPr>
            <a:r>
              <a:rPr lang="pl-PL" altLang="pl-PL" sz="2400" b="1" u="sng"/>
              <a:t>Ekspert techniczny</a:t>
            </a:r>
            <a:r>
              <a:rPr lang="pl-PL" altLang="pl-PL" sz="2400" b="1"/>
              <a:t> – osoba, która służy zespołowi auditującemu specjalistyczną wiedzą lub umiejętnościami.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60E6D5-FF3F-42BA-83C1-35E40DE130F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ChangeArrowheads="1"/>
          </p:cNvSpPr>
          <p:nvPr>
            <p:ph type="title"/>
          </p:nvPr>
        </p:nvSpPr>
        <p:spPr>
          <a:solidFill>
            <a:srgbClr val="CCFFFF"/>
          </a:solidFill>
        </p:spPr>
        <p:txBody>
          <a:bodyPr/>
          <a:lstStyle/>
          <a:p>
            <a:r>
              <a:rPr lang="pl-PL" altLang="pl-PL" b="1"/>
              <a:t>3.0 TERMINY </a:t>
            </a:r>
            <a:br>
              <a:rPr lang="pl-PL" altLang="pl-PL" b="1"/>
            </a:br>
            <a:r>
              <a:rPr lang="pl-PL" altLang="pl-PL" b="1"/>
              <a:t>I DEFINICJE</a:t>
            </a:r>
          </a:p>
        </p:txBody>
      </p:sp>
      <p:sp>
        <p:nvSpPr>
          <p:cNvPr id="7172" name="Rectangle 4"/>
          <p:cNvSpPr>
            <a:spLocks noChangeArrowheads="1"/>
          </p:cNvSpPr>
          <p:nvPr/>
        </p:nvSpPr>
        <p:spPr bwMode="auto">
          <a:xfrm>
            <a:off x="179388" y="1989138"/>
            <a:ext cx="8534400" cy="1079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Program auditów</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zestaw auditów, jednego lub więcej, zaplanowanych w określonych ramach czasowych i mających określony cel. </a:t>
            </a:r>
          </a:p>
        </p:txBody>
      </p:sp>
      <p:sp>
        <p:nvSpPr>
          <p:cNvPr id="7173" name="Rectangle 5"/>
          <p:cNvSpPr>
            <a:spLocks noChangeArrowheads="1"/>
          </p:cNvSpPr>
          <p:nvPr/>
        </p:nvSpPr>
        <p:spPr bwMode="auto">
          <a:xfrm>
            <a:off x="323850" y="3284538"/>
            <a:ext cx="8569325" cy="8651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Plan auditu</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opis działań oraz ustaleń organizacyjnych związanych z auditem</a:t>
            </a:r>
          </a:p>
        </p:txBody>
      </p:sp>
      <p:sp>
        <p:nvSpPr>
          <p:cNvPr id="7174" name="Rectangle 7"/>
          <p:cNvSpPr>
            <a:spLocks noGrp="1" noChangeArrowheads="1"/>
          </p:cNvSpPr>
          <p:nvPr>
            <p:ph type="body" idx="1"/>
          </p:nvPr>
        </p:nvSpPr>
        <p:spPr>
          <a:xfrm>
            <a:off x="323850" y="4365625"/>
            <a:ext cx="8534400" cy="576263"/>
          </a:xfrm>
          <a:solidFill>
            <a:srgbClr val="FFFF99"/>
          </a:solidFill>
        </p:spPr>
        <p:txBody>
          <a:bodyPr/>
          <a:lstStyle/>
          <a:p>
            <a:pPr algn="just">
              <a:lnSpc>
                <a:spcPct val="80000"/>
              </a:lnSpc>
            </a:pPr>
            <a:r>
              <a:rPr lang="pl-PL" altLang="pl-PL" sz="2400" b="1" u="sng"/>
              <a:t>Zakres auditu</a:t>
            </a:r>
            <a:r>
              <a:rPr lang="pl-PL" altLang="pl-PL" sz="2400" b="1"/>
              <a:t> – obszar i granice auditu</a:t>
            </a:r>
          </a:p>
        </p:txBody>
      </p:sp>
      <p:sp>
        <p:nvSpPr>
          <p:cNvPr id="7175" name="Rectangle 8"/>
          <p:cNvSpPr>
            <a:spLocks noChangeArrowheads="1"/>
          </p:cNvSpPr>
          <p:nvPr/>
        </p:nvSpPr>
        <p:spPr bwMode="auto">
          <a:xfrm>
            <a:off x="250825" y="5084763"/>
            <a:ext cx="8534400" cy="129698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pl-PL" altLang="pl-PL"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Kompetencje</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wykazywane cechy osobowości </a:t>
            </a:r>
            <a:r>
              <a:rPr kumimoji="0" lang="pl-PL" altLang="pl-PL"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oraz </a:t>
            </a: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wykazywana zdolność stosowania wiedzy i umiejętności.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F87B60A-C93D-4ADA-907F-F25A29B6460E}"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ChangeArrowheads="1"/>
          </p:cNvSpPr>
          <p:nvPr>
            <p:ph type="title"/>
          </p:nvPr>
        </p:nvSpPr>
        <p:spPr>
          <a:solidFill>
            <a:srgbClr val="CCFFFF"/>
          </a:solidFill>
        </p:spPr>
        <p:txBody>
          <a:bodyPr/>
          <a:lstStyle/>
          <a:p>
            <a:r>
              <a:rPr lang="pl-PL" altLang="pl-PL" b="1"/>
              <a:t>4.0 ZASADY </a:t>
            </a:r>
            <a:br>
              <a:rPr lang="pl-PL" altLang="pl-PL" b="1"/>
            </a:br>
            <a:r>
              <a:rPr lang="pl-PL" altLang="pl-PL" b="1"/>
              <a:t>AUDITOWANIA</a:t>
            </a:r>
          </a:p>
        </p:txBody>
      </p:sp>
      <p:graphicFrame>
        <p:nvGraphicFramePr>
          <p:cNvPr id="8196" name="Obiekt 2"/>
          <p:cNvGraphicFramePr>
            <a:graphicFrameLocks noChangeAspect="1"/>
          </p:cNvGraphicFramePr>
          <p:nvPr/>
        </p:nvGraphicFramePr>
        <p:xfrm>
          <a:off x="755650" y="1916113"/>
          <a:ext cx="7913688" cy="4713287"/>
        </p:xfrm>
        <a:graphic>
          <a:graphicData uri="http://schemas.openxmlformats.org/presentationml/2006/ole">
            <mc:AlternateContent xmlns:mc="http://schemas.openxmlformats.org/markup-compatibility/2006">
              <mc:Choice xmlns:v="urn:schemas-microsoft-com:vml" Requires="v">
                <p:oleObj spid="_x0000_s1030" r:id="rId4" imgW="4457700" imgH="2834640" progId="">
                  <p:embed/>
                </p:oleObj>
              </mc:Choice>
              <mc:Fallback>
                <p:oleObj r:id="rId4" imgW="4457700" imgH="2834640" progId="">
                  <p:embed/>
                  <p:pic>
                    <p:nvPicPr>
                      <p:cNvPr id="8196" name="Obi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916113"/>
                        <a:ext cx="79136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91D462-EE4F-41FA-8A43-38FFD4C63194}"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2"/>
          <p:cNvSpPr>
            <a:spLocks noGrp="1" noChangeArrowheads="1"/>
          </p:cNvSpPr>
          <p:nvPr>
            <p:ph type="title"/>
          </p:nvPr>
        </p:nvSpPr>
        <p:spPr>
          <a:solidFill>
            <a:srgbClr val="CCFFFF"/>
          </a:solidFill>
        </p:spPr>
        <p:txBody>
          <a:bodyPr/>
          <a:lstStyle/>
          <a:p>
            <a:r>
              <a:rPr lang="pl-PL" altLang="pl-PL" b="1"/>
              <a:t>5.0 ZARZĄDZANIE </a:t>
            </a:r>
            <a:br>
              <a:rPr lang="pl-PL" altLang="pl-PL" b="1"/>
            </a:br>
            <a:r>
              <a:rPr lang="pl-PL" altLang="pl-PL" b="1"/>
              <a:t>PROGRAMEM AUDITÓW</a:t>
            </a:r>
          </a:p>
        </p:txBody>
      </p:sp>
      <p:sp>
        <p:nvSpPr>
          <p:cNvPr id="9220" name="Rectangle 3"/>
          <p:cNvSpPr>
            <a:spLocks noGrp="1" noChangeArrowheads="1"/>
          </p:cNvSpPr>
          <p:nvPr>
            <p:ph type="body" idx="1"/>
          </p:nvPr>
        </p:nvSpPr>
        <p:spPr>
          <a:xfrm>
            <a:off x="250825" y="1989138"/>
            <a:ext cx="8686800" cy="4868862"/>
          </a:xfrm>
          <a:solidFill>
            <a:srgbClr val="FFFF99"/>
          </a:solidFill>
        </p:spPr>
        <p:txBody>
          <a:bodyPr/>
          <a:lstStyle/>
          <a:p>
            <a:pPr>
              <a:lnSpc>
                <a:spcPct val="80000"/>
              </a:lnSpc>
              <a:buFontTx/>
              <a:buNone/>
            </a:pPr>
            <a:r>
              <a:rPr lang="pl-PL" altLang="pl-PL" sz="2400" b="1"/>
              <a:t>5.1 Postanowienia ogólne</a:t>
            </a:r>
          </a:p>
          <a:p>
            <a:pPr>
              <a:lnSpc>
                <a:spcPct val="80000"/>
              </a:lnSpc>
              <a:buFontTx/>
              <a:buNone/>
            </a:pPr>
            <a:endParaRPr lang="pl-PL" altLang="pl-PL" sz="2400" b="1"/>
          </a:p>
          <a:p>
            <a:pPr>
              <a:lnSpc>
                <a:spcPct val="80000"/>
              </a:lnSpc>
              <a:buFontTx/>
              <a:buNone/>
            </a:pPr>
            <a:r>
              <a:rPr lang="pl-PL" altLang="pl-PL" sz="2400" b="1"/>
              <a:t>5.2 Cele programu auditu</a:t>
            </a:r>
          </a:p>
          <a:p>
            <a:pPr>
              <a:lnSpc>
                <a:spcPct val="80000"/>
              </a:lnSpc>
              <a:buFontTx/>
              <a:buNone/>
            </a:pPr>
            <a:endParaRPr lang="pl-PL" altLang="pl-PL" sz="2400" b="1"/>
          </a:p>
          <a:p>
            <a:pPr>
              <a:lnSpc>
                <a:spcPct val="80000"/>
              </a:lnSpc>
              <a:buFontTx/>
              <a:buNone/>
            </a:pPr>
            <a:r>
              <a:rPr lang="pl-PL" altLang="pl-PL" sz="2400" b="1"/>
              <a:t>5.3  Ustalenie programu auditu</a:t>
            </a:r>
          </a:p>
          <a:p>
            <a:pPr>
              <a:lnSpc>
                <a:spcPct val="80000"/>
              </a:lnSpc>
              <a:buFontTx/>
              <a:buNone/>
            </a:pPr>
            <a:endParaRPr lang="pl-PL" altLang="pl-PL" sz="2400" b="1"/>
          </a:p>
          <a:p>
            <a:pPr>
              <a:lnSpc>
                <a:spcPct val="80000"/>
              </a:lnSpc>
              <a:buFontTx/>
              <a:buNone/>
            </a:pPr>
            <a:r>
              <a:rPr lang="pl-PL" altLang="pl-PL" sz="2400" b="1"/>
              <a:t>5.4 Wdrożenie programu auditów</a:t>
            </a:r>
          </a:p>
          <a:p>
            <a:pPr>
              <a:lnSpc>
                <a:spcPct val="80000"/>
              </a:lnSpc>
              <a:buFontTx/>
              <a:buNone/>
            </a:pPr>
            <a:endParaRPr lang="pl-PL" altLang="pl-PL" sz="2400" b="1"/>
          </a:p>
          <a:p>
            <a:pPr>
              <a:lnSpc>
                <a:spcPct val="80000"/>
              </a:lnSpc>
              <a:buFontTx/>
              <a:buNone/>
            </a:pPr>
            <a:r>
              <a:rPr lang="pl-PL" altLang="pl-PL" sz="2400" b="1"/>
              <a:t>5.5 Zapisy dotyczące programu auditów </a:t>
            </a:r>
          </a:p>
          <a:p>
            <a:pPr>
              <a:lnSpc>
                <a:spcPct val="80000"/>
              </a:lnSpc>
              <a:buFontTx/>
              <a:buNone/>
            </a:pPr>
            <a:endParaRPr lang="pl-PL" altLang="pl-PL" sz="2400" b="1"/>
          </a:p>
          <a:p>
            <a:pPr>
              <a:lnSpc>
                <a:spcPct val="80000"/>
              </a:lnSpc>
              <a:buFontTx/>
              <a:buNone/>
            </a:pPr>
            <a:r>
              <a:rPr lang="pl-PL" altLang="pl-PL" sz="2400" b="1"/>
              <a:t>5.6 Monitorowanie i programu auditów</a:t>
            </a:r>
          </a:p>
          <a:p>
            <a:pPr>
              <a:lnSpc>
                <a:spcPct val="80000"/>
              </a:lnSpc>
              <a:buFontTx/>
              <a:buNone/>
            </a:pPr>
            <a:endParaRPr lang="pl-PL" altLang="pl-PL" sz="2400" b="1"/>
          </a:p>
          <a:p>
            <a:pPr>
              <a:lnSpc>
                <a:spcPct val="80000"/>
              </a:lnSpc>
              <a:buFontTx/>
              <a:buNone/>
            </a:pPr>
            <a:r>
              <a:rPr lang="pl-PL" altLang="pl-PL" sz="2400" b="1"/>
              <a:t>5.6 Przegląd i doskonalenie programu auditu</a:t>
            </a:r>
          </a:p>
          <a:p>
            <a:pPr>
              <a:lnSpc>
                <a:spcPct val="80000"/>
              </a:lnSpc>
              <a:buFontTx/>
              <a:buNone/>
            </a:pPr>
            <a:endParaRPr lang="pl-PL" altLang="pl-PL" sz="2400"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01DC7C-1E89-4292-A228-7EB42216DCFD}"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p:cNvSpPr>
            <a:spLocks noGrp="1" noChangeArrowheads="1"/>
          </p:cNvSpPr>
          <p:nvPr>
            <p:ph type="title"/>
          </p:nvPr>
        </p:nvSpPr>
        <p:spPr>
          <a:solidFill>
            <a:srgbClr val="CCFFFF"/>
          </a:solidFill>
        </p:spPr>
        <p:txBody>
          <a:bodyPr/>
          <a:lstStyle/>
          <a:p>
            <a:r>
              <a:rPr lang="pl-PL" altLang="pl-PL" b="1"/>
              <a:t>5.0 PROCES ZARZĄDZANIA </a:t>
            </a:r>
            <a:br>
              <a:rPr lang="pl-PL" altLang="pl-PL" b="1"/>
            </a:br>
            <a:r>
              <a:rPr lang="pl-PL" altLang="pl-PL" b="1"/>
              <a:t>PROGRAMEM AUDITÓW</a:t>
            </a:r>
          </a:p>
        </p:txBody>
      </p:sp>
      <p:graphicFrame>
        <p:nvGraphicFramePr>
          <p:cNvPr id="10244" name="Obiekt 2"/>
          <p:cNvGraphicFramePr>
            <a:graphicFrameLocks noChangeAspect="1"/>
          </p:cNvGraphicFramePr>
          <p:nvPr/>
        </p:nvGraphicFramePr>
        <p:xfrm>
          <a:off x="0" y="1768475"/>
          <a:ext cx="9144000" cy="5075238"/>
        </p:xfrm>
        <a:graphic>
          <a:graphicData uri="http://schemas.openxmlformats.org/presentationml/2006/ole">
            <mc:AlternateContent xmlns:mc="http://schemas.openxmlformats.org/markup-compatibility/2006">
              <mc:Choice xmlns:v="urn:schemas-microsoft-com:vml" Requires="v">
                <p:oleObj spid="_x0000_s2054" r:id="rId4" imgW="3594735" imgH="5074920" progId="">
                  <p:embed/>
                </p:oleObj>
              </mc:Choice>
              <mc:Fallback>
                <p:oleObj r:id="rId4" imgW="3594735" imgH="5074920" progId="">
                  <p:embed/>
                  <p:pic>
                    <p:nvPicPr>
                      <p:cNvPr id="10244" name="Obi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68475"/>
                        <a:ext cx="91440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BACD5-0706-4CF8-8422-6B7254DF0BC8}"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p:cNvSpPr>
            <a:spLocks noGrp="1" noChangeArrowheads="1"/>
          </p:cNvSpPr>
          <p:nvPr>
            <p:ph type="title"/>
          </p:nvPr>
        </p:nvSpPr>
        <p:spPr>
          <a:solidFill>
            <a:srgbClr val="CCFFFF"/>
          </a:solidFill>
        </p:spPr>
        <p:txBody>
          <a:bodyPr/>
          <a:lstStyle/>
          <a:p>
            <a:r>
              <a:rPr lang="pl-PL" altLang="pl-PL" b="1"/>
              <a:t>6.0 PRZEPROWADZENIE </a:t>
            </a:r>
            <a:br>
              <a:rPr lang="pl-PL" altLang="pl-PL" b="1"/>
            </a:br>
            <a:r>
              <a:rPr lang="pl-PL" altLang="pl-PL" b="1"/>
              <a:t>AUDITU</a:t>
            </a:r>
          </a:p>
        </p:txBody>
      </p:sp>
      <p:sp>
        <p:nvSpPr>
          <p:cNvPr id="11268" name="Rectangle 3"/>
          <p:cNvSpPr>
            <a:spLocks noGrp="1" noChangeArrowheads="1"/>
          </p:cNvSpPr>
          <p:nvPr>
            <p:ph type="body" idx="1"/>
          </p:nvPr>
        </p:nvSpPr>
        <p:spPr>
          <a:xfrm>
            <a:off x="0" y="2060575"/>
            <a:ext cx="9144000" cy="3744913"/>
          </a:xfrm>
          <a:solidFill>
            <a:srgbClr val="FFFF99"/>
          </a:solidFill>
        </p:spPr>
        <p:txBody>
          <a:bodyPr/>
          <a:lstStyle/>
          <a:p>
            <a:pPr>
              <a:buFontTx/>
              <a:buNone/>
            </a:pPr>
            <a:r>
              <a:rPr lang="pl-PL" altLang="pl-PL" sz="2800" b="1"/>
              <a:t>6.1 Postanowienia ogólne</a:t>
            </a:r>
          </a:p>
          <a:p>
            <a:pPr>
              <a:buFontTx/>
              <a:buNone/>
            </a:pPr>
            <a:r>
              <a:rPr lang="pl-PL" altLang="pl-PL" sz="2800" b="1"/>
              <a:t>6.2 Inicjowanie auditu</a:t>
            </a:r>
          </a:p>
          <a:p>
            <a:pPr>
              <a:buFontTx/>
              <a:buNone/>
            </a:pPr>
            <a:r>
              <a:rPr lang="pl-PL" altLang="pl-PL" sz="2800" b="1"/>
              <a:t>6.3 Przygotowanie działań auditowych</a:t>
            </a:r>
          </a:p>
          <a:p>
            <a:pPr>
              <a:buFontTx/>
              <a:buNone/>
            </a:pPr>
            <a:r>
              <a:rPr lang="pl-PL" altLang="pl-PL" sz="2800" b="1"/>
              <a:t>6.4 Przeprowadzenie działań auditowych</a:t>
            </a:r>
          </a:p>
          <a:p>
            <a:pPr>
              <a:buFontTx/>
              <a:buNone/>
            </a:pPr>
            <a:r>
              <a:rPr lang="pl-PL" altLang="pl-PL" sz="2800" b="1"/>
              <a:t>6.5 Przygotowanie raportu z auditu</a:t>
            </a:r>
          </a:p>
          <a:p>
            <a:pPr>
              <a:buFontTx/>
              <a:buNone/>
            </a:pPr>
            <a:r>
              <a:rPr lang="pl-PL" altLang="pl-PL" sz="2800" b="1"/>
              <a:t>6.6 Zakończenie auditu</a:t>
            </a:r>
          </a:p>
          <a:p>
            <a:pPr>
              <a:buFontTx/>
              <a:buNone/>
            </a:pPr>
            <a:r>
              <a:rPr lang="pl-PL" altLang="pl-PL" sz="2800" b="1"/>
              <a:t>6.7 Przeprowadzenie działań poauditowych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C965E-346E-4426-9966-51D60DBB7948}"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1" name="Rectangle 2"/>
          <p:cNvSpPr>
            <a:spLocks noGrp="1" noChangeArrowheads="1"/>
          </p:cNvSpPr>
          <p:nvPr>
            <p:ph type="title"/>
          </p:nvPr>
        </p:nvSpPr>
        <p:spPr>
          <a:solidFill>
            <a:srgbClr val="CCFFFF"/>
          </a:solidFill>
        </p:spPr>
        <p:txBody>
          <a:bodyPr/>
          <a:lstStyle/>
          <a:p>
            <a:r>
              <a:rPr lang="pl-PL" altLang="pl-PL" b="1"/>
              <a:t>6.0 TYPOWE </a:t>
            </a:r>
            <a:br>
              <a:rPr lang="pl-PL" altLang="pl-PL" b="1"/>
            </a:br>
            <a:r>
              <a:rPr lang="pl-PL" altLang="pl-PL" b="1"/>
              <a:t>DZIAŁANIA AUDITOWE</a:t>
            </a:r>
          </a:p>
        </p:txBody>
      </p:sp>
      <p:graphicFrame>
        <p:nvGraphicFramePr>
          <p:cNvPr id="12292" name="Obiekt 2"/>
          <p:cNvGraphicFramePr>
            <a:graphicFrameLocks noChangeAspect="1"/>
          </p:cNvGraphicFramePr>
          <p:nvPr/>
        </p:nvGraphicFramePr>
        <p:xfrm>
          <a:off x="611188" y="1700213"/>
          <a:ext cx="7777162" cy="5145087"/>
        </p:xfrm>
        <a:graphic>
          <a:graphicData uri="http://schemas.openxmlformats.org/presentationml/2006/ole">
            <mc:AlternateContent xmlns:mc="http://schemas.openxmlformats.org/markup-compatibility/2006">
              <mc:Choice xmlns:v="urn:schemas-microsoft-com:vml" Requires="v">
                <p:oleObj spid="_x0000_s3078" r:id="rId4" imgW="3337560" imgH="5577840" progId="">
                  <p:embed/>
                </p:oleObj>
              </mc:Choice>
              <mc:Fallback>
                <p:oleObj r:id="rId4" imgW="3337560" imgH="5577840" progId="">
                  <p:embed/>
                  <p:pic>
                    <p:nvPicPr>
                      <p:cNvPr id="12292" name="Obi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700213"/>
                        <a:ext cx="7777162"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WYTYCZNE PONADNORMATYWNE BHP</a:t>
            </a:r>
            <a:br>
              <a:rPr lang="pl-PL" sz="4000" b="1" dirty="0"/>
            </a:br>
            <a:r>
              <a:rPr lang="pl-PL" sz="4000" b="1" dirty="0"/>
              <a:t>PRZY WDRAŻANIU KONCEPCJI TQM </a:t>
            </a:r>
            <a:endParaRPr lang="pl-PL" sz="4000" dirty="0"/>
          </a:p>
        </p:txBody>
      </p:sp>
      <p:sp>
        <p:nvSpPr>
          <p:cNvPr id="3" name="Symbol zastępczy zawartości 2"/>
          <p:cNvSpPr>
            <a:spLocks noGrp="1"/>
          </p:cNvSpPr>
          <p:nvPr>
            <p:ph idx="1"/>
          </p:nvPr>
        </p:nvSpPr>
        <p:spPr>
          <a:xfrm>
            <a:off x="0" y="1844824"/>
            <a:ext cx="8784976" cy="4248472"/>
          </a:xfrm>
        </p:spPr>
        <p:txBody>
          <a:bodyPr>
            <a:noAutofit/>
          </a:bodyPr>
          <a:lstStyle/>
          <a:p>
            <a:pPr marL="457200" indent="-457200">
              <a:buFont typeface="+mj-lt"/>
              <a:buAutoNum type="arabicPeriod"/>
            </a:pPr>
            <a:r>
              <a:rPr lang="pl-PL" sz="2400" b="1" dirty="0"/>
              <a:t>Udział członków najwyższego kierownictwa organizacji w tworzeniu wizji przedsiębiorstwa obejmującej aspekty BHP.</a:t>
            </a:r>
          </a:p>
          <a:p>
            <a:pPr marL="457200" indent="-457200">
              <a:buFont typeface="+mj-lt"/>
              <a:buAutoNum type="arabicPeriod"/>
            </a:pPr>
            <a:r>
              <a:rPr lang="pl-PL" sz="2400" b="1" dirty="0"/>
              <a:t>Wykorzystywanie metod i technik wspomagających zarządzanie BHP oraz rozwijanie cech przywódczych.</a:t>
            </a:r>
          </a:p>
          <a:p>
            <a:pPr marL="457200" indent="-457200">
              <a:buFont typeface="+mj-lt"/>
              <a:buAutoNum type="arabicPeriod"/>
            </a:pPr>
            <a:r>
              <a:rPr lang="pl-PL" sz="2400" b="1" dirty="0"/>
              <a:t>Wyznaczenie ilościowych celów z zakresu BHP członkom kadry kierowniczej średniego szczebla i ich monitorowanie.</a:t>
            </a:r>
          </a:p>
          <a:p>
            <a:pPr marL="457200" indent="-457200">
              <a:buFont typeface="+mj-lt"/>
              <a:buAutoNum type="arabicPeriod"/>
            </a:pPr>
            <a:r>
              <a:rPr lang="pl-PL" sz="2400" b="1" dirty="0"/>
              <a:t>Powoływanie przez najwyższe kierownictwo zespołów roboczych do rozwiązywania problemów BHP.</a:t>
            </a:r>
          </a:p>
          <a:p>
            <a:pPr marL="457200" indent="-457200">
              <a:buFont typeface="+mj-lt"/>
              <a:buAutoNum type="arabicPeriod"/>
            </a:pPr>
            <a:r>
              <a:rPr lang="pl-PL" sz="2400" b="1" dirty="0"/>
              <a:t>Przeprowadzanie inspekcji w zakresie BHP w komórkach organizacyjnych, na stanowiskach pracy lub w pomieszczeniach.</a:t>
            </a:r>
          </a:p>
          <a:p>
            <a:pPr marL="457200" indent="-457200">
              <a:buFont typeface="+mj-lt"/>
              <a:buAutoNum type="arabicPeriod"/>
            </a:pPr>
            <a:endParaRPr lang="pl-PL" sz="2400" b="1" dirty="0"/>
          </a:p>
        </p:txBody>
      </p:sp>
    </p:spTree>
    <p:extLst>
      <p:ext uri="{BB962C8B-B14F-4D97-AF65-F5344CB8AC3E}">
        <p14:creationId xmlns:p14="http://schemas.microsoft.com/office/powerpoint/2010/main" val="3150592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7DE1DB-5B88-4831-8B62-85E904B8CBB6}"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5" name="Rectangle 2"/>
          <p:cNvSpPr>
            <a:spLocks noGrp="1" noChangeArrowheads="1"/>
          </p:cNvSpPr>
          <p:nvPr>
            <p:ph type="title"/>
          </p:nvPr>
        </p:nvSpPr>
        <p:spPr>
          <a:solidFill>
            <a:srgbClr val="CCFFFF"/>
          </a:solidFill>
        </p:spPr>
        <p:txBody>
          <a:bodyPr/>
          <a:lstStyle/>
          <a:p>
            <a:r>
              <a:rPr lang="pl-PL" altLang="pl-PL" b="1"/>
              <a:t>6.4.6 ZBIERANIE INFORMACJI </a:t>
            </a:r>
            <a:br>
              <a:rPr lang="pl-PL" altLang="pl-PL" b="1"/>
            </a:br>
            <a:r>
              <a:rPr lang="pl-PL" altLang="pl-PL" b="1"/>
              <a:t>DO FORMUŁOWANIA WNIOSKÓW</a:t>
            </a:r>
          </a:p>
        </p:txBody>
      </p:sp>
      <p:graphicFrame>
        <p:nvGraphicFramePr>
          <p:cNvPr id="13316" name="Object 3"/>
          <p:cNvGraphicFramePr>
            <a:graphicFrameLocks noGrp="1" noChangeAspect="1"/>
          </p:cNvGraphicFramePr>
          <p:nvPr>
            <p:ph idx="1"/>
          </p:nvPr>
        </p:nvGraphicFramePr>
        <p:xfrm>
          <a:off x="1116013" y="1844675"/>
          <a:ext cx="6769100" cy="4537075"/>
        </p:xfrm>
        <a:graphic>
          <a:graphicData uri="http://schemas.openxmlformats.org/presentationml/2006/ole">
            <mc:AlternateContent xmlns:mc="http://schemas.openxmlformats.org/markup-compatibility/2006">
              <mc:Choice xmlns:v="urn:schemas-microsoft-com:vml" Requires="v">
                <p:oleObj spid="_x0000_s4102" name="SnapGrafx" r:id="rId4" imgW="4674870" imgH="8326755" progId="SnapGrafx">
                  <p:embed/>
                </p:oleObj>
              </mc:Choice>
              <mc:Fallback>
                <p:oleObj name="SnapGrafx" r:id="rId4" imgW="4674870" imgH="8326755" progId="SnapGrafx">
                  <p:embed/>
                  <p:pic>
                    <p:nvPicPr>
                      <p:cNvPr id="1331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844675"/>
                        <a:ext cx="6769100" cy="4537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D1E8106-6788-43E1-9A4E-8330884C06B6}"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Rectangle 2"/>
          <p:cNvSpPr>
            <a:spLocks noGrp="1" noChangeArrowheads="1"/>
          </p:cNvSpPr>
          <p:nvPr>
            <p:ph type="title"/>
          </p:nvPr>
        </p:nvSpPr>
        <p:spPr>
          <a:xfrm>
            <a:off x="0" y="333375"/>
            <a:ext cx="9144000" cy="1143000"/>
          </a:xfrm>
          <a:solidFill>
            <a:srgbClr val="CCFFFF"/>
          </a:solidFill>
        </p:spPr>
        <p:txBody>
          <a:bodyPr/>
          <a:lstStyle/>
          <a:p>
            <a:r>
              <a:rPr lang="pl-PL" altLang="pl-PL" b="1"/>
              <a:t>7.0 KOMPETENCJE I OCENA AUDITORÓW</a:t>
            </a:r>
          </a:p>
        </p:txBody>
      </p:sp>
      <p:sp>
        <p:nvSpPr>
          <p:cNvPr id="14340" name="Rectangle 3"/>
          <p:cNvSpPr>
            <a:spLocks noGrp="1" noChangeArrowheads="1"/>
          </p:cNvSpPr>
          <p:nvPr>
            <p:ph type="body" idx="1"/>
          </p:nvPr>
        </p:nvSpPr>
        <p:spPr>
          <a:xfrm>
            <a:off x="395288" y="1628775"/>
            <a:ext cx="8748712" cy="4679950"/>
          </a:xfrm>
          <a:solidFill>
            <a:srgbClr val="FFFF99"/>
          </a:solidFill>
        </p:spPr>
        <p:txBody>
          <a:bodyPr/>
          <a:lstStyle/>
          <a:p>
            <a:pPr>
              <a:lnSpc>
                <a:spcPct val="90000"/>
              </a:lnSpc>
              <a:buFontTx/>
              <a:buNone/>
            </a:pPr>
            <a:r>
              <a:rPr lang="pl-PL" altLang="pl-PL" sz="2400" b="1"/>
              <a:t>7.1 Postanowienia ogólne</a:t>
            </a:r>
          </a:p>
          <a:p>
            <a:pPr>
              <a:lnSpc>
                <a:spcPct val="90000"/>
              </a:lnSpc>
              <a:buFontTx/>
              <a:buNone/>
            </a:pPr>
            <a:endParaRPr lang="pl-PL" altLang="pl-PL" sz="2400" b="1"/>
          </a:p>
          <a:p>
            <a:pPr>
              <a:lnSpc>
                <a:spcPct val="90000"/>
              </a:lnSpc>
              <a:buFontTx/>
              <a:buNone/>
            </a:pPr>
            <a:r>
              <a:rPr lang="pl-PL" altLang="pl-PL" sz="2400" b="1"/>
              <a:t>7.2 Określenie kompetencji auditora</a:t>
            </a:r>
          </a:p>
          <a:p>
            <a:pPr>
              <a:lnSpc>
                <a:spcPct val="90000"/>
              </a:lnSpc>
              <a:buFontTx/>
              <a:buNone/>
            </a:pPr>
            <a:endParaRPr lang="pl-PL" altLang="pl-PL" sz="2400" b="1"/>
          </a:p>
          <a:p>
            <a:pPr>
              <a:lnSpc>
                <a:spcPct val="90000"/>
              </a:lnSpc>
              <a:buFontTx/>
              <a:buNone/>
            </a:pPr>
            <a:r>
              <a:rPr lang="pl-PL" altLang="pl-PL" sz="2400" b="1"/>
              <a:t>7.3 Ustalenie kryteriów oceny auditora</a:t>
            </a:r>
          </a:p>
          <a:p>
            <a:pPr>
              <a:lnSpc>
                <a:spcPct val="90000"/>
              </a:lnSpc>
              <a:buFontTx/>
              <a:buNone/>
            </a:pPr>
            <a:endParaRPr lang="pl-PL" altLang="pl-PL" sz="2400" b="1"/>
          </a:p>
          <a:p>
            <a:pPr>
              <a:lnSpc>
                <a:spcPct val="90000"/>
              </a:lnSpc>
              <a:buFontTx/>
              <a:buNone/>
            </a:pPr>
            <a:r>
              <a:rPr lang="pl-PL" altLang="pl-PL" sz="2400" b="1"/>
              <a:t>7.4 Wybór metody oceny auditora</a:t>
            </a:r>
          </a:p>
          <a:p>
            <a:pPr>
              <a:lnSpc>
                <a:spcPct val="90000"/>
              </a:lnSpc>
              <a:buFontTx/>
              <a:buNone/>
            </a:pPr>
            <a:endParaRPr lang="pl-PL" altLang="pl-PL" sz="2400" b="1"/>
          </a:p>
          <a:p>
            <a:pPr>
              <a:lnSpc>
                <a:spcPct val="90000"/>
              </a:lnSpc>
              <a:buFontTx/>
              <a:buNone/>
            </a:pPr>
            <a:r>
              <a:rPr lang="pl-PL" altLang="pl-PL" sz="2400" b="1"/>
              <a:t>7.5 Dokonywanie oceny auditora</a:t>
            </a:r>
          </a:p>
          <a:p>
            <a:pPr>
              <a:lnSpc>
                <a:spcPct val="90000"/>
              </a:lnSpc>
              <a:buFontTx/>
              <a:buNone/>
            </a:pPr>
            <a:endParaRPr lang="pl-PL" altLang="pl-PL" sz="2400" b="1"/>
          </a:p>
          <a:p>
            <a:pPr>
              <a:lnSpc>
                <a:spcPct val="90000"/>
              </a:lnSpc>
              <a:buFontTx/>
              <a:buNone/>
            </a:pPr>
            <a:r>
              <a:rPr lang="pl-PL" altLang="pl-PL" sz="2400" b="1"/>
              <a:t>7.6 Utrzymywanie i doskonalenie kompetencji auditora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2219A78-75BE-4DC8-8831-82342FA461A6}"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p:cNvSpPr>
            <a:spLocks noGrp="1" noChangeArrowheads="1"/>
          </p:cNvSpPr>
          <p:nvPr>
            <p:ph type="title"/>
          </p:nvPr>
        </p:nvSpPr>
        <p:spPr>
          <a:xfrm>
            <a:off x="0" y="333375"/>
            <a:ext cx="9144000" cy="1143000"/>
          </a:xfrm>
          <a:solidFill>
            <a:srgbClr val="CCFFFF"/>
          </a:solidFill>
        </p:spPr>
        <p:txBody>
          <a:bodyPr/>
          <a:lstStyle/>
          <a:p>
            <a:r>
              <a:rPr lang="pl-PL" altLang="pl-PL" b="1"/>
              <a:t>7.1 POSTANOWIENIA </a:t>
            </a:r>
            <a:br>
              <a:rPr lang="pl-PL" altLang="pl-PL" b="1"/>
            </a:br>
            <a:r>
              <a:rPr lang="pl-PL" altLang="pl-PL" b="1"/>
              <a:t>OGÓLNE</a:t>
            </a:r>
          </a:p>
        </p:txBody>
      </p:sp>
      <p:sp>
        <p:nvSpPr>
          <p:cNvPr id="15364" name="Rectangle 3"/>
          <p:cNvSpPr>
            <a:spLocks noGrp="1" noChangeArrowheads="1"/>
          </p:cNvSpPr>
          <p:nvPr>
            <p:ph type="body" idx="1"/>
          </p:nvPr>
        </p:nvSpPr>
        <p:spPr>
          <a:xfrm>
            <a:off x="395288" y="1628775"/>
            <a:ext cx="8748712" cy="4679950"/>
          </a:xfrm>
          <a:solidFill>
            <a:srgbClr val="FFFF99"/>
          </a:solidFill>
        </p:spPr>
        <p:txBody>
          <a:bodyPr/>
          <a:lstStyle/>
          <a:p>
            <a:pPr>
              <a:lnSpc>
                <a:spcPct val="90000"/>
              </a:lnSpc>
            </a:pPr>
            <a:r>
              <a:rPr lang="pl-PL" altLang="pl-PL" sz="2400" b="1"/>
              <a:t>Zaufanie do procesu auditu i zdolność do osiągania jego celów zależy od kompetencji osób.</a:t>
            </a:r>
          </a:p>
          <a:p>
            <a:pPr>
              <a:lnSpc>
                <a:spcPct val="90000"/>
              </a:lnSpc>
            </a:pPr>
            <a:endParaRPr lang="pl-PL" altLang="pl-PL" sz="2400" b="1"/>
          </a:p>
          <a:p>
            <a:pPr>
              <a:lnSpc>
                <a:spcPct val="90000"/>
              </a:lnSpc>
            </a:pPr>
            <a:r>
              <a:rPr lang="pl-PL" altLang="pl-PL" sz="2400" b="1"/>
              <a:t>Zaleca się, aby kompetencje były oceniane poprzez proces, który uwzględnia postawy i zachowania i zdolność do stosowania wiedzy i umiejętności.</a:t>
            </a:r>
          </a:p>
          <a:p>
            <a:pPr>
              <a:lnSpc>
                <a:spcPct val="90000"/>
              </a:lnSpc>
            </a:pPr>
            <a:endParaRPr lang="pl-PL" altLang="pl-PL" sz="2400" b="1"/>
          </a:p>
          <a:p>
            <a:pPr>
              <a:lnSpc>
                <a:spcPct val="90000"/>
              </a:lnSpc>
            </a:pPr>
            <a:r>
              <a:rPr lang="pl-PL" altLang="pl-PL" sz="2400" b="1"/>
              <a:t>Zleca się, aby proces uwzględniał potrzeby programu auditu i jego cele.</a:t>
            </a:r>
          </a:p>
          <a:p>
            <a:pPr>
              <a:lnSpc>
                <a:spcPct val="90000"/>
              </a:lnSpc>
            </a:pPr>
            <a:endParaRPr lang="pl-PL" altLang="pl-PL" sz="2400" b="1"/>
          </a:p>
          <a:p>
            <a:pPr>
              <a:lnSpc>
                <a:spcPct val="90000"/>
              </a:lnSpc>
            </a:pPr>
            <a:r>
              <a:rPr lang="pl-PL" altLang="pl-PL" sz="2400" b="1"/>
              <a:t>Zaleca się, aby ocena kompetencji auditorów była zaplanowana, wdrożona i udokumentowana.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7355EE-6DF2-484E-B999-DE20778CDBB5}"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Grp="1" noChangeArrowheads="1"/>
          </p:cNvSpPr>
          <p:nvPr>
            <p:ph type="title"/>
          </p:nvPr>
        </p:nvSpPr>
        <p:spPr>
          <a:xfrm>
            <a:off x="0" y="333375"/>
            <a:ext cx="9144000" cy="1143000"/>
          </a:xfrm>
          <a:solidFill>
            <a:srgbClr val="CCFFFF"/>
          </a:solidFill>
        </p:spPr>
        <p:txBody>
          <a:bodyPr/>
          <a:lstStyle/>
          <a:p>
            <a:r>
              <a:rPr lang="pl-PL" altLang="pl-PL" b="1"/>
              <a:t>7.2 OKREŚLENIE </a:t>
            </a:r>
            <a:br>
              <a:rPr lang="pl-PL" altLang="pl-PL" b="1"/>
            </a:br>
            <a:r>
              <a:rPr lang="pl-PL" altLang="pl-PL" b="1"/>
              <a:t>KOMPETENCJI</a:t>
            </a:r>
          </a:p>
        </p:txBody>
      </p:sp>
      <p:sp>
        <p:nvSpPr>
          <p:cNvPr id="156675" name="Rectangle 3"/>
          <p:cNvSpPr>
            <a:spLocks noGrp="1" noChangeArrowheads="1"/>
          </p:cNvSpPr>
          <p:nvPr>
            <p:ph type="body" idx="1"/>
          </p:nvPr>
        </p:nvSpPr>
        <p:spPr>
          <a:xfrm>
            <a:off x="387350" y="2349500"/>
            <a:ext cx="8748713" cy="3167063"/>
          </a:xfrm>
          <a:solidFill>
            <a:srgbClr val="FFFF99"/>
          </a:solidFill>
        </p:spPr>
        <p:txBody>
          <a:bodyPr/>
          <a:lstStyle/>
          <a:p>
            <a:pPr>
              <a:lnSpc>
                <a:spcPct val="90000"/>
              </a:lnSpc>
            </a:pPr>
            <a:r>
              <a:rPr lang="pl-PL" altLang="pl-PL" sz="2400" b="1"/>
              <a:t>7.2.1 Postanowienia ogólne</a:t>
            </a:r>
          </a:p>
          <a:p>
            <a:pPr>
              <a:lnSpc>
                <a:spcPct val="90000"/>
              </a:lnSpc>
              <a:buFontTx/>
              <a:buNone/>
            </a:pPr>
            <a:endParaRPr lang="pl-PL" altLang="pl-PL" sz="2400" b="1"/>
          </a:p>
          <a:p>
            <a:pPr>
              <a:lnSpc>
                <a:spcPct val="90000"/>
              </a:lnSpc>
            </a:pPr>
            <a:r>
              <a:rPr lang="pl-PL" altLang="pl-PL" sz="2400" b="1"/>
              <a:t>7.2.2 Postawy i zachowania</a:t>
            </a:r>
          </a:p>
          <a:p>
            <a:pPr>
              <a:lnSpc>
                <a:spcPct val="90000"/>
              </a:lnSpc>
            </a:pPr>
            <a:endParaRPr lang="pl-PL" altLang="pl-PL" sz="2400" b="1"/>
          </a:p>
          <a:p>
            <a:pPr>
              <a:lnSpc>
                <a:spcPct val="90000"/>
              </a:lnSpc>
            </a:pPr>
            <a:r>
              <a:rPr lang="pl-PL" altLang="pl-PL" sz="2400" b="1"/>
              <a:t>7.2.3 Wiedza i umiejętności</a:t>
            </a:r>
          </a:p>
          <a:p>
            <a:pPr>
              <a:lnSpc>
                <a:spcPct val="90000"/>
              </a:lnSpc>
            </a:pPr>
            <a:endParaRPr lang="pl-PL" altLang="pl-PL" sz="2400" b="1"/>
          </a:p>
          <a:p>
            <a:pPr>
              <a:lnSpc>
                <a:spcPct val="90000"/>
              </a:lnSpc>
            </a:pPr>
            <a:r>
              <a:rPr lang="pl-PL" altLang="pl-PL" sz="2400" b="1"/>
              <a:t>7.2.4 Nabywanie kompetencji przez auditora</a:t>
            </a:r>
          </a:p>
          <a:p>
            <a:pPr>
              <a:lnSpc>
                <a:spcPct val="90000"/>
              </a:lnSpc>
            </a:pPr>
            <a:endParaRPr lang="pl-PL" altLang="pl-PL" sz="2400" b="1"/>
          </a:p>
          <a:p>
            <a:pPr>
              <a:lnSpc>
                <a:spcPct val="90000"/>
              </a:lnSpc>
            </a:pPr>
            <a:endParaRPr lang="pl-PL" altLang="pl-PL" sz="24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AE93FB-F935-4D28-9A5F-6F23160FE45B}"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2"/>
          <p:cNvSpPr>
            <a:spLocks noGrp="1" noChangeArrowheads="1"/>
          </p:cNvSpPr>
          <p:nvPr>
            <p:ph type="title"/>
          </p:nvPr>
        </p:nvSpPr>
        <p:spPr>
          <a:solidFill>
            <a:srgbClr val="CCFFFF"/>
          </a:solidFill>
        </p:spPr>
        <p:txBody>
          <a:bodyPr/>
          <a:lstStyle/>
          <a:p>
            <a:r>
              <a:rPr lang="pl-PL" altLang="pl-PL" b="1"/>
              <a:t>7.2 KONCEPCJA </a:t>
            </a:r>
            <a:br>
              <a:rPr lang="pl-PL" altLang="pl-PL" b="1"/>
            </a:br>
            <a:r>
              <a:rPr lang="pl-PL" altLang="pl-PL" b="1"/>
              <a:t>KOMPETENCJI AUDITORA</a:t>
            </a:r>
          </a:p>
        </p:txBody>
      </p:sp>
      <p:graphicFrame>
        <p:nvGraphicFramePr>
          <p:cNvPr id="17412" name="Object 3"/>
          <p:cNvGraphicFramePr>
            <a:graphicFrameLocks noGrp="1" noChangeAspect="1"/>
          </p:cNvGraphicFramePr>
          <p:nvPr>
            <p:ph idx="1"/>
          </p:nvPr>
        </p:nvGraphicFramePr>
        <p:xfrm>
          <a:off x="0" y="2349500"/>
          <a:ext cx="9144000" cy="3600450"/>
        </p:xfrm>
        <a:graphic>
          <a:graphicData uri="http://schemas.openxmlformats.org/presentationml/2006/ole">
            <mc:AlternateContent xmlns:mc="http://schemas.openxmlformats.org/markup-compatibility/2006">
              <mc:Choice xmlns:v="urn:schemas-microsoft-com:vml" Requires="v">
                <p:oleObj spid="_x0000_s5126" name="SnapGrafx" r:id="rId4" imgW="12119764" imgH="3800310" progId="SnapGrafx">
                  <p:embed/>
                </p:oleObj>
              </mc:Choice>
              <mc:Fallback>
                <p:oleObj name="SnapGrafx" r:id="rId4" imgW="12119764" imgH="3800310" progId="SnapGrafx">
                  <p:embed/>
                  <p:pic>
                    <p:nvPicPr>
                      <p:cNvPr id="1741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9500"/>
                        <a:ext cx="9144000" cy="3600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8BB8EB-1406-48E8-BAEA-BFED5B35AAE2}"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5" name="Rectangle 2"/>
          <p:cNvSpPr>
            <a:spLocks noGrp="1" noChangeArrowheads="1"/>
          </p:cNvSpPr>
          <p:nvPr>
            <p:ph type="title"/>
          </p:nvPr>
        </p:nvSpPr>
        <p:spPr>
          <a:solidFill>
            <a:srgbClr val="CCFFFF"/>
          </a:solidFill>
        </p:spPr>
        <p:txBody>
          <a:bodyPr/>
          <a:lstStyle/>
          <a:p>
            <a:r>
              <a:rPr lang="pl-PL" altLang="pl-PL" b="1"/>
              <a:t>7.2 OGÓLNA WIEDZA</a:t>
            </a:r>
            <a:br>
              <a:rPr lang="pl-PL" altLang="pl-PL" b="1"/>
            </a:br>
            <a:r>
              <a:rPr lang="pl-PL" altLang="pl-PL" b="1"/>
              <a:t> I UMIEJĘTNOŚCI</a:t>
            </a:r>
          </a:p>
        </p:txBody>
      </p:sp>
      <p:graphicFrame>
        <p:nvGraphicFramePr>
          <p:cNvPr id="18436" name="Object 3"/>
          <p:cNvGraphicFramePr>
            <a:graphicFrameLocks noGrp="1" noChangeAspect="1"/>
          </p:cNvGraphicFramePr>
          <p:nvPr>
            <p:ph idx="1"/>
          </p:nvPr>
        </p:nvGraphicFramePr>
        <p:xfrm>
          <a:off x="250825" y="2133600"/>
          <a:ext cx="8364538" cy="4032250"/>
        </p:xfrm>
        <a:graphic>
          <a:graphicData uri="http://schemas.openxmlformats.org/presentationml/2006/ole">
            <mc:AlternateContent xmlns:mc="http://schemas.openxmlformats.org/markup-compatibility/2006">
              <mc:Choice xmlns:v="urn:schemas-microsoft-com:vml" Requires="v">
                <p:oleObj spid="_x0000_s6150" name="SnapGrafx" r:id="rId4" imgW="7520940" imgH="3749040" progId="SnapGrafx">
                  <p:embed/>
                </p:oleObj>
              </mc:Choice>
              <mc:Fallback>
                <p:oleObj name="SnapGrafx" r:id="rId4" imgW="7520940" imgH="3749040" progId="SnapGrafx">
                  <p:embed/>
                  <p:pic>
                    <p:nvPicPr>
                      <p:cNvPr id="1843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133600"/>
                        <a:ext cx="8364538" cy="4032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9312B3-2B19-4D75-A53B-E62E7E96069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Rectangle 2"/>
          <p:cNvSpPr>
            <a:spLocks noGrp="1" noChangeArrowheads="1"/>
          </p:cNvSpPr>
          <p:nvPr>
            <p:ph type="title"/>
          </p:nvPr>
        </p:nvSpPr>
        <p:spPr>
          <a:solidFill>
            <a:srgbClr val="CCFFFF"/>
          </a:solidFill>
        </p:spPr>
        <p:txBody>
          <a:bodyPr/>
          <a:lstStyle/>
          <a:p>
            <a:r>
              <a:rPr lang="pl-PL" altLang="pl-PL" b="1"/>
              <a:t>7.2 WIEDZA</a:t>
            </a:r>
            <a:br>
              <a:rPr lang="pl-PL" altLang="pl-PL" b="1"/>
            </a:br>
            <a:r>
              <a:rPr lang="pl-PL" altLang="pl-PL" b="1"/>
              <a:t> I UMIEJĘTNOŚCI</a:t>
            </a:r>
          </a:p>
        </p:txBody>
      </p:sp>
      <p:graphicFrame>
        <p:nvGraphicFramePr>
          <p:cNvPr id="19460" name="Object 3"/>
          <p:cNvGraphicFramePr>
            <a:graphicFrameLocks noGrp="1" noChangeAspect="1"/>
          </p:cNvGraphicFramePr>
          <p:nvPr>
            <p:ph idx="1"/>
          </p:nvPr>
        </p:nvGraphicFramePr>
        <p:xfrm>
          <a:off x="323850" y="1989138"/>
          <a:ext cx="8496300" cy="4176712"/>
        </p:xfrm>
        <a:graphic>
          <a:graphicData uri="http://schemas.openxmlformats.org/presentationml/2006/ole">
            <mc:AlternateContent xmlns:mc="http://schemas.openxmlformats.org/markup-compatibility/2006">
              <mc:Choice xmlns:v="urn:schemas-microsoft-com:vml" Requires="v">
                <p:oleObj spid="_x0000_s7174" name="SnapGrafx" r:id="rId4" imgW="10161270" imgH="3749040" progId="SnapGrafx">
                  <p:embed/>
                </p:oleObj>
              </mc:Choice>
              <mc:Fallback>
                <p:oleObj name="SnapGrafx" r:id="rId4" imgW="10161270" imgH="3749040" progId="SnapGrafx">
                  <p:embed/>
                  <p:pic>
                    <p:nvPicPr>
                      <p:cNvPr id="1946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989138"/>
                        <a:ext cx="8496300" cy="417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AE982E-6D23-414D-8D88-363ECC4981E1}"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3" name="Rectangle 2"/>
          <p:cNvSpPr>
            <a:spLocks noGrp="1" noChangeArrowheads="1"/>
          </p:cNvSpPr>
          <p:nvPr>
            <p:ph type="title"/>
          </p:nvPr>
        </p:nvSpPr>
        <p:spPr>
          <a:xfrm>
            <a:off x="0" y="549275"/>
            <a:ext cx="9144000" cy="1143000"/>
          </a:xfrm>
          <a:solidFill>
            <a:srgbClr val="CCFFFF"/>
          </a:solidFill>
        </p:spPr>
        <p:txBody>
          <a:bodyPr/>
          <a:lstStyle/>
          <a:p>
            <a:r>
              <a:rPr lang="pl-PL" altLang="pl-PL" b="1"/>
              <a:t>7.4 METODY OCENY </a:t>
            </a:r>
            <a:br>
              <a:rPr lang="pl-PL" altLang="pl-PL" b="1"/>
            </a:br>
            <a:r>
              <a:rPr lang="pl-PL" altLang="pl-PL" b="1"/>
              <a:t>AUDITORA </a:t>
            </a:r>
          </a:p>
        </p:txBody>
      </p:sp>
      <p:graphicFrame>
        <p:nvGraphicFramePr>
          <p:cNvPr id="173191" name="Group 135"/>
          <p:cNvGraphicFramePr>
            <a:graphicFrameLocks noGrp="1"/>
          </p:cNvGraphicFramePr>
          <p:nvPr>
            <p:ph idx="1"/>
          </p:nvPr>
        </p:nvGraphicFramePr>
        <p:xfrm>
          <a:off x="0" y="1773238"/>
          <a:ext cx="9144000" cy="5091431"/>
        </p:xfrm>
        <a:graphic>
          <a:graphicData uri="http://schemas.openxmlformats.org/drawingml/2006/table">
            <a:tbl>
              <a:tblPr/>
              <a:tblGrid>
                <a:gridCol w="18351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3708400">
                  <a:extLst>
                    <a:ext uri="{9D8B030D-6E8A-4147-A177-3AD203B41FA5}">
                      <a16:colId xmlns:a16="http://schemas.microsoft.com/office/drawing/2014/main" val="20002"/>
                    </a:ext>
                  </a:extLst>
                </a:gridCol>
              </a:tblGrid>
              <a:tr h="381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Metody oceny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Cele</a:t>
                      </a:r>
                      <a:endParaRPr kumimoji="0" lang="pl-PL" altLang="pl-PL"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Przykłady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9445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Przegląd zapisów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Zweryfikować dotychczasowe dokonania auditora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Analiza zapisów dotyczących wykształcenia, szkolenia, zatrudnienia i doświadczenia w auditowaniu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858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Informacje zwrotne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Dostarczyć informacje o tym, jak jest postrzegane działanie auditora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Badanie opinii, kwestionariusze, referencje osobiste, świadectwa, skargi, ocena działania, przegląd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842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Rozmowa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Ocenić postawy i zachowania, umiejętności komunikowania się, zweryfikować informacje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Rozmowy bezpośrednie i telefoniczne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6318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Obserwacja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Ocenić postawy i zachowania oraz stosowanie umiejętności i wiedzy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Odgrywanie roli, audity obserwowane, wykonywanie pracy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6318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Badanie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Ocenić cechy osobowości oraz stosowanie umiejętności i wiedzy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Ustne i pisemne egzaminy, badanie psychometryczne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7318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Przegląd po audicie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cs typeface="Arial" panose="020B0604020202020204" pitchFamily="34" charset="0"/>
                        </a:rPr>
                        <a:t>          Dostarczyć informacje, gdy bezpośrednia obserwacja może być niemożliwa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400" b="1" i="0" u="none" strike="noStrike" cap="none" normalizeH="0" baseline="0">
                          <a:ln>
                            <a:noFill/>
                          </a:ln>
                          <a:solidFill>
                            <a:schemeClr val="tx1"/>
                          </a:solidFill>
                          <a:effectLst/>
                          <a:latin typeface="Arial" panose="020B0604020202020204" pitchFamily="34" charset="0"/>
                        </a:rPr>
                        <a:t>Przegląd raportu z auditu oraz rozmowy ze współpracownikami, klientami auditu, auditowanymi oraz audiotorem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6A5CAE-8A2B-4230-949E-83A6F7C7DD75}"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7" name="Rectangle 2"/>
          <p:cNvSpPr>
            <a:spLocks noGrp="1" noChangeArrowheads="1"/>
          </p:cNvSpPr>
          <p:nvPr>
            <p:ph type="title"/>
          </p:nvPr>
        </p:nvSpPr>
        <p:spPr>
          <a:xfrm>
            <a:off x="0" y="333375"/>
            <a:ext cx="9144000" cy="1143000"/>
          </a:xfrm>
          <a:solidFill>
            <a:srgbClr val="CCFFFF"/>
          </a:solidFill>
        </p:spPr>
        <p:txBody>
          <a:bodyPr/>
          <a:lstStyle/>
          <a:p>
            <a:r>
              <a:rPr lang="pl-PL" altLang="pl-PL" b="1"/>
              <a:t>7.5 DOKONYWANIE OCENY AUDITORA</a:t>
            </a:r>
          </a:p>
        </p:txBody>
      </p:sp>
      <p:sp>
        <p:nvSpPr>
          <p:cNvPr id="21508" name="Rectangle 3"/>
          <p:cNvSpPr>
            <a:spLocks noGrp="1" noChangeArrowheads="1"/>
          </p:cNvSpPr>
          <p:nvPr>
            <p:ph type="body" idx="1"/>
          </p:nvPr>
        </p:nvSpPr>
        <p:spPr>
          <a:xfrm>
            <a:off x="395288" y="2205038"/>
            <a:ext cx="8424862" cy="3816350"/>
          </a:xfrm>
          <a:solidFill>
            <a:srgbClr val="FFFF99"/>
          </a:solidFill>
        </p:spPr>
        <p:txBody>
          <a:bodyPr/>
          <a:lstStyle/>
          <a:p>
            <a:r>
              <a:rPr lang="pl-PL" altLang="pl-PL" sz="2400" b="1"/>
              <a:t>Zaleca się , aby zebrane informacje dotyczące osoby były porównywane z ustalonymi kryteriami.</a:t>
            </a:r>
          </a:p>
          <a:p>
            <a:endParaRPr lang="pl-PL" altLang="pl-PL" sz="2400" b="1"/>
          </a:p>
          <a:p>
            <a:r>
              <a:rPr lang="pl-PL" altLang="pl-PL" sz="2400" b="1"/>
              <a:t>Jeżeli osoba, która ma zamiar brać udział w programie auditów, nie spełnia kryteriów, zaleca się dodatkowe szkolenia, nabranie doświadczenia  w pracy i auditowaniu.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1419E4-A0D4-4528-B2C2-645E27A20D7E}"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ChangeArrowheads="1"/>
          </p:cNvSpPr>
          <p:nvPr>
            <p:ph type="title"/>
          </p:nvPr>
        </p:nvSpPr>
        <p:spPr>
          <a:solidFill>
            <a:srgbClr val="CCFFFF"/>
          </a:solidFill>
        </p:spPr>
        <p:txBody>
          <a:bodyPr/>
          <a:lstStyle/>
          <a:p>
            <a:r>
              <a:rPr lang="pl-PL" altLang="pl-PL" b="1"/>
              <a:t>7.4 PROCES </a:t>
            </a:r>
            <a:br>
              <a:rPr lang="pl-PL" altLang="pl-PL" b="1"/>
            </a:br>
            <a:r>
              <a:rPr lang="pl-PL" altLang="pl-PL" b="1"/>
              <a:t>OCENY AUDITORA</a:t>
            </a:r>
          </a:p>
        </p:txBody>
      </p:sp>
      <p:graphicFrame>
        <p:nvGraphicFramePr>
          <p:cNvPr id="22532" name="Object 3"/>
          <p:cNvGraphicFramePr>
            <a:graphicFrameLocks noGrp="1" noChangeAspect="1"/>
          </p:cNvGraphicFramePr>
          <p:nvPr>
            <p:ph idx="1"/>
          </p:nvPr>
        </p:nvGraphicFramePr>
        <p:xfrm>
          <a:off x="395288" y="1844675"/>
          <a:ext cx="8280400" cy="4537075"/>
        </p:xfrm>
        <a:graphic>
          <a:graphicData uri="http://schemas.openxmlformats.org/presentationml/2006/ole">
            <mc:AlternateContent xmlns:mc="http://schemas.openxmlformats.org/markup-compatibility/2006">
              <mc:Choice xmlns:v="urn:schemas-microsoft-com:vml" Requires="v">
                <p:oleObj spid="_x0000_s8198" name="SnapGrafx" r:id="rId4" imgW="8309610" imgH="7040880" progId="SnapGrafx">
                  <p:embed/>
                </p:oleObj>
              </mc:Choice>
              <mc:Fallback>
                <p:oleObj name="SnapGrafx" r:id="rId4" imgW="8309610" imgH="7040880" progId="SnapGrafx">
                  <p:embed/>
                  <p:pic>
                    <p:nvPicPr>
                      <p:cNvPr id="2253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844675"/>
                        <a:ext cx="8280400" cy="4537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WYMAGANIA PRAWNE I NORMY DOTYCZĄCE ODPOWIEDZIALNOŚCI </a:t>
            </a:r>
            <a:endParaRPr lang="pl-PL" sz="4000" dirty="0"/>
          </a:p>
        </p:txBody>
      </p:sp>
      <p:sp>
        <p:nvSpPr>
          <p:cNvPr id="3" name="Symbol zastępczy zawartości 2"/>
          <p:cNvSpPr>
            <a:spLocks noGrp="1"/>
          </p:cNvSpPr>
          <p:nvPr>
            <p:ph idx="1"/>
          </p:nvPr>
        </p:nvSpPr>
        <p:spPr>
          <a:xfrm>
            <a:off x="457200" y="1844824"/>
            <a:ext cx="8229600" cy="4104456"/>
          </a:xfrm>
        </p:spPr>
        <p:txBody>
          <a:bodyPr>
            <a:normAutofit/>
          </a:bodyPr>
          <a:lstStyle/>
          <a:p>
            <a:pPr marL="0" indent="0">
              <a:buNone/>
            </a:pPr>
            <a:r>
              <a:rPr lang="pl-PL" sz="2600" b="1" dirty="0"/>
              <a:t>W normie PN-N 18 004: 2001 ustala się wymagania dotyczące deklaracji polityki dotyczące:</a:t>
            </a:r>
          </a:p>
          <a:p>
            <a:r>
              <a:rPr lang="pl-PL" sz="2400" b="1" dirty="0"/>
              <a:t>wymagania i oczekiwania stron zainteresowanych oraz komunikowania się z nimi,</a:t>
            </a:r>
          </a:p>
          <a:p>
            <a:r>
              <a:rPr lang="pl-PL" sz="2400" b="1" dirty="0"/>
              <a:t>zobowiązania firmy do projektowania wyrobów lub usług, aby minimalizować wpływ na bezpieczeństwo,</a:t>
            </a:r>
          </a:p>
          <a:p>
            <a:r>
              <a:rPr lang="pl-PL" sz="2400" b="1" dirty="0"/>
              <a:t>zachęcanie partnerów, dostawców i wykonawców do stosowania systemowego podejścia do zarządzania bhp,</a:t>
            </a:r>
          </a:p>
          <a:p>
            <a:r>
              <a:rPr lang="pl-PL" sz="2400" b="1" dirty="0"/>
              <a:t>zobowiązania do dzielenia się doświadczeniem z zakresu zarządzania bhp w praktyce.</a:t>
            </a:r>
          </a:p>
          <a:p>
            <a:pPr marL="0" indent="0">
              <a:buNone/>
            </a:pPr>
            <a:endParaRPr lang="pl-PL" sz="2600" b="1" dirty="0"/>
          </a:p>
        </p:txBody>
      </p:sp>
    </p:spTree>
    <p:extLst>
      <p:ext uri="{BB962C8B-B14F-4D97-AF65-F5344CB8AC3E}">
        <p14:creationId xmlns:p14="http://schemas.microsoft.com/office/powerpoint/2010/main" val="3619302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106ACB-5737-424F-9B91-6EED001452C8}"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5" name="Rectangle 2"/>
          <p:cNvSpPr>
            <a:spLocks noGrp="1" noChangeArrowheads="1"/>
          </p:cNvSpPr>
          <p:nvPr>
            <p:ph type="title"/>
          </p:nvPr>
        </p:nvSpPr>
        <p:spPr>
          <a:xfrm>
            <a:off x="0" y="333375"/>
            <a:ext cx="9144000" cy="1143000"/>
          </a:xfrm>
          <a:solidFill>
            <a:srgbClr val="CCFFFF"/>
          </a:solidFill>
        </p:spPr>
        <p:txBody>
          <a:bodyPr/>
          <a:lstStyle/>
          <a:p>
            <a:r>
              <a:rPr lang="pl-PL" altLang="pl-PL" b="1"/>
              <a:t>7.6 UTRZYMANIE I DOSKONALENIE KOMPETENCJI AUDITORÓW</a:t>
            </a:r>
          </a:p>
        </p:txBody>
      </p:sp>
      <p:sp>
        <p:nvSpPr>
          <p:cNvPr id="23556" name="Rectangle 4"/>
          <p:cNvSpPr>
            <a:spLocks noChangeArrowheads="1"/>
          </p:cNvSpPr>
          <p:nvPr/>
        </p:nvSpPr>
        <p:spPr bwMode="auto">
          <a:xfrm>
            <a:off x="7938" y="1700213"/>
            <a:ext cx="9144000" cy="48974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Ciągły rozwój zawodowy i utrzymywanie zdolności do auditowania</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pl-PL" altLang="pl-PL" sz="9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Specyficzne umiejętności auditorów w zakresie zarządzania bezpieczeństwem i higieną pracy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altLang="pl-PL" sz="9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Specyficzne umiejętności auditorów w zakresie zarządzania bezpieczeństwem informacji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altLang="pl-PL" sz="9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Specyficzne umiejętności auditorów w zakresie zarządzania środowiskowym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altLang="pl-PL" sz="9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Specyficzne umiejętności auditorów w zakresie zarządzania jakością</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altLang="pl-PL"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B2C804-0984-443D-9711-8CA13BD61FCE}"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ChangeArrowheads="1"/>
          </p:cNvSpPr>
          <p:nvPr>
            <p:ph type="title"/>
          </p:nvPr>
        </p:nvSpPr>
        <p:spPr>
          <a:solidFill>
            <a:srgbClr val="CCFFFF"/>
          </a:solidFill>
        </p:spPr>
        <p:txBody>
          <a:bodyPr/>
          <a:lstStyle/>
          <a:p>
            <a:r>
              <a:rPr lang="pl-PL" altLang="pl-PL" b="1"/>
              <a:t>ZAGADNIENIA</a:t>
            </a:r>
          </a:p>
        </p:txBody>
      </p:sp>
      <p:sp>
        <p:nvSpPr>
          <p:cNvPr id="24580" name="Rectangle 3"/>
          <p:cNvSpPr>
            <a:spLocks noGrp="1" noChangeArrowheads="1"/>
          </p:cNvSpPr>
          <p:nvPr>
            <p:ph type="body" idx="1"/>
          </p:nvPr>
        </p:nvSpPr>
        <p:spPr>
          <a:xfrm>
            <a:off x="179388" y="2420938"/>
            <a:ext cx="8713787" cy="3168650"/>
          </a:xfrm>
          <a:solidFill>
            <a:srgbClr val="FFFF99"/>
          </a:solidFill>
        </p:spPr>
        <p:txBody>
          <a:bodyPr/>
          <a:lstStyle/>
          <a:p>
            <a:r>
              <a:rPr lang="pl-PL" altLang="pl-PL" b="1"/>
              <a:t>Jak przestrzega się zasad auditowania?</a:t>
            </a:r>
          </a:p>
          <a:p>
            <a:r>
              <a:rPr lang="pl-PL" altLang="pl-PL" b="1"/>
              <a:t>Jak zarządza się programem auditu?</a:t>
            </a:r>
          </a:p>
          <a:p>
            <a:r>
              <a:rPr lang="pl-PL" altLang="pl-PL" b="1"/>
              <a:t>Jak przeprowadza się działania auditowe?</a:t>
            </a:r>
          </a:p>
          <a:p>
            <a:r>
              <a:rPr lang="pl-PL" altLang="pl-PL" b="1"/>
              <a:t>Jak kształtuje się kompetencje auditora?</a:t>
            </a:r>
          </a:p>
          <a:p>
            <a:r>
              <a:rPr lang="pl-PL" altLang="pl-PL" b="1"/>
              <a:t>Jak dokonuje się oceny auditora?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B25639-491A-4071-B5F9-3036B2CCF4EA}"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ChangeArrowheads="1"/>
          </p:cNvSpPr>
          <p:nvPr>
            <p:ph type="title"/>
          </p:nvPr>
        </p:nvSpPr>
        <p:spPr>
          <a:solidFill>
            <a:srgbClr val="CCFFFF"/>
          </a:solidFill>
        </p:spPr>
        <p:txBody>
          <a:bodyPr/>
          <a:lstStyle/>
          <a:p>
            <a:r>
              <a:rPr lang="pl-PL" altLang="pl-PL" b="1" dirty="0"/>
              <a:t>BIBLIOGRAFIA</a:t>
            </a:r>
          </a:p>
        </p:txBody>
      </p:sp>
      <p:sp>
        <p:nvSpPr>
          <p:cNvPr id="25604" name="Rectangle 3"/>
          <p:cNvSpPr>
            <a:spLocks noGrp="1" noChangeArrowheads="1"/>
          </p:cNvSpPr>
          <p:nvPr>
            <p:ph type="body" idx="1"/>
          </p:nvPr>
        </p:nvSpPr>
        <p:spPr>
          <a:xfrm>
            <a:off x="0" y="1844824"/>
            <a:ext cx="9143999" cy="4608512"/>
          </a:xfrm>
          <a:solidFill>
            <a:srgbClr val="FFFF99"/>
          </a:solidFill>
        </p:spPr>
        <p:txBody>
          <a:bodyPr/>
          <a:lstStyle/>
          <a:p>
            <a:r>
              <a:rPr lang="pl-PL" altLang="pl-PL" sz="2400" b="1" u="sng" dirty="0"/>
              <a:t>Gruca-</a:t>
            </a:r>
            <a:r>
              <a:rPr lang="pl-PL" altLang="pl-PL" sz="2400" b="1" u="sng" dirty="0" err="1"/>
              <a:t>Wójtkiewicz</a:t>
            </a:r>
            <a:r>
              <a:rPr lang="pl-PL" altLang="pl-PL" sz="2400" b="1" u="sng" dirty="0"/>
              <a:t> P.:</a:t>
            </a:r>
            <a:r>
              <a:rPr lang="pl-PL" altLang="pl-PL" sz="2400" b="1" dirty="0"/>
              <a:t> Determinanty skuteczności </a:t>
            </a:r>
            <a:r>
              <a:rPr lang="pl-PL" altLang="pl-PL" sz="2400" b="1" dirty="0" err="1"/>
              <a:t>auditów</a:t>
            </a:r>
            <a:r>
              <a:rPr lang="pl-PL" altLang="pl-PL" sz="2400" b="1" dirty="0"/>
              <a:t> wewnętrznych. Zarządzanie jakością nr 1 2010.</a:t>
            </a:r>
          </a:p>
          <a:p>
            <a:r>
              <a:rPr lang="pl-PL" altLang="pl-PL" sz="2400" b="1" u="sng" dirty="0"/>
              <a:t>Karczewski J.: </a:t>
            </a:r>
            <a:r>
              <a:rPr lang="pl-PL" altLang="pl-PL" sz="2400" b="1" dirty="0"/>
              <a:t>Polskie słabości w zarządzaniu bezpieczeństwem. Atest Ochrona Pracy nr 6 2002.</a:t>
            </a:r>
          </a:p>
          <a:p>
            <a:r>
              <a:rPr lang="pl-PL" sz="2400" b="1" u="sng" dirty="0">
                <a:latin typeface="Arial" panose="020B0604020202020204" pitchFamily="34" charset="0"/>
                <a:cs typeface="Arial" panose="020B0604020202020204" pitchFamily="34" charset="0"/>
              </a:rPr>
              <a:t>Podgórski D., Pawłowska Z.: </a:t>
            </a:r>
            <a:r>
              <a:rPr lang="pl-PL" sz="2400" b="1" dirty="0">
                <a:latin typeface="Arial" panose="020B0604020202020204" pitchFamily="34" charset="0"/>
                <a:cs typeface="Arial" panose="020B0604020202020204" pitchFamily="34" charset="0"/>
              </a:rPr>
              <a:t>Podstawy systemowego zarządzania bezpieczeństwem i higieną pracy, Warszawa 2004.</a:t>
            </a:r>
          </a:p>
          <a:p>
            <a:r>
              <a:rPr lang="pl-PL" altLang="pl-PL" sz="2400" b="1" u="sng" dirty="0"/>
              <a:t>PN-ISO 19011:2012.: </a:t>
            </a:r>
            <a:r>
              <a:rPr lang="pl-PL" altLang="pl-PL" sz="2400" b="1" dirty="0"/>
              <a:t>Wytyczne dotyczące  </a:t>
            </a:r>
            <a:r>
              <a:rPr lang="pl-PL" altLang="pl-PL" sz="2400" b="1" dirty="0" err="1"/>
              <a:t>auditowania</a:t>
            </a:r>
            <a:r>
              <a:rPr lang="pl-PL" altLang="pl-PL" sz="2400" b="1" dirty="0"/>
              <a:t> systemów zarządzania.</a:t>
            </a:r>
          </a:p>
          <a:p>
            <a:r>
              <a:rPr lang="pl-PL" sz="2400" b="1" u="sng" dirty="0"/>
              <a:t>PN-N – 18011:2006</a:t>
            </a:r>
            <a:r>
              <a:rPr lang="pl-PL" sz="2400" b="1" dirty="0"/>
              <a:t>.: System zarządzania bezpieczeństwem i higieną pracy  - wytyczne audytowania.</a:t>
            </a:r>
          </a:p>
          <a:p>
            <a:endParaRPr lang="pl-PL" altLang="pl-PL" sz="28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16903A-E9FE-49A4-A5E2-A04ED673E15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ChangeArrowheads="1"/>
          </p:cNvSpPr>
          <p:nvPr>
            <p:ph type="ctrTitle"/>
          </p:nvPr>
        </p:nvSpPr>
        <p:spPr>
          <a:xfrm>
            <a:off x="0" y="2071678"/>
            <a:ext cx="9144000" cy="1652622"/>
          </a:xfrm>
          <a:solidFill>
            <a:schemeClr val="accent1">
              <a:lumMod val="20000"/>
              <a:lumOff val="80000"/>
            </a:schemeClr>
          </a:solidFill>
        </p:spPr>
        <p:txBody>
          <a:bodyPr/>
          <a:lstStyle/>
          <a:p>
            <a:r>
              <a:rPr lang="pl-PL" sz="3600" b="1" dirty="0"/>
              <a:t> WDROŻENIE SYSTEMU ZARZĄDZANIA BEZPIECZEŃSTWEM ISO 45001:2018</a:t>
            </a:r>
          </a:p>
        </p:txBody>
      </p:sp>
      <p:sp>
        <p:nvSpPr>
          <p:cNvPr id="4099" name="Rectangle 3"/>
          <p:cNvSpPr>
            <a:spLocks noGrp="1" noChangeArrowheads="1"/>
          </p:cNvSpPr>
          <p:nvPr>
            <p:ph type="subTitle" idx="1"/>
          </p:nvPr>
        </p:nvSpPr>
        <p:spPr>
          <a:xfrm>
            <a:off x="1428728" y="4429132"/>
            <a:ext cx="6400800" cy="1114436"/>
          </a:xfrm>
          <a:solidFill>
            <a:schemeClr val="accent1">
              <a:lumMod val="20000"/>
              <a:lumOff val="80000"/>
            </a:schemeClr>
          </a:solidFill>
        </p:spPr>
        <p:txBody>
          <a:bodyPr/>
          <a:lstStyle/>
          <a:p>
            <a:r>
              <a:rPr lang="pl-PL" b="1" dirty="0"/>
              <a:t>SYSTEM ZARZĄDZANIA BEZPIECZEŃSTWA</a:t>
            </a: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214799-2146-4213-A1D4-0653CFC250C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ChangeArrowheads="1"/>
          </p:cNvSpPr>
          <p:nvPr>
            <p:ph type="title"/>
          </p:nvPr>
        </p:nvSpPr>
        <p:spPr>
          <a:xfrm>
            <a:off x="0" y="332656"/>
            <a:ext cx="9144000" cy="1143000"/>
          </a:xfrm>
          <a:solidFill>
            <a:schemeClr val="accent1">
              <a:lumMod val="20000"/>
              <a:lumOff val="80000"/>
            </a:schemeClr>
          </a:solidFill>
        </p:spPr>
        <p:txBody>
          <a:bodyPr/>
          <a:lstStyle/>
          <a:p>
            <a:r>
              <a:rPr lang="pl-PL" sz="3600" b="1" dirty="0"/>
              <a:t>TREŚĆ</a:t>
            </a:r>
          </a:p>
        </p:txBody>
      </p:sp>
      <p:sp>
        <p:nvSpPr>
          <p:cNvPr id="6147" name="Rectangle 3"/>
          <p:cNvSpPr>
            <a:spLocks noGrp="1" noChangeArrowheads="1"/>
          </p:cNvSpPr>
          <p:nvPr>
            <p:ph type="body" idx="1"/>
          </p:nvPr>
        </p:nvSpPr>
        <p:spPr>
          <a:xfrm>
            <a:off x="711398" y="1603648"/>
            <a:ext cx="7772400" cy="4921696"/>
          </a:xfrm>
          <a:solidFill>
            <a:srgbClr val="FFFF99"/>
          </a:solidFill>
        </p:spPr>
        <p:txBody>
          <a:bodyPr/>
          <a:lstStyle/>
          <a:p>
            <a:r>
              <a:rPr lang="pl-PL" sz="2400" b="1" dirty="0"/>
              <a:t>Założenia do wdrożenia projektu systemu</a:t>
            </a:r>
          </a:p>
          <a:p>
            <a:endParaRPr lang="pl-PL" sz="2400" b="1" dirty="0"/>
          </a:p>
          <a:p>
            <a:r>
              <a:rPr lang="pl-PL" sz="2400" b="1" dirty="0"/>
              <a:t>Model wdrożenia systemu </a:t>
            </a:r>
          </a:p>
          <a:p>
            <a:endParaRPr lang="pl-PL" sz="2400" b="1" dirty="0"/>
          </a:p>
          <a:p>
            <a:r>
              <a:rPr lang="pl-PL" sz="2400" b="1" dirty="0"/>
              <a:t>Etapy wdrożenia systemu</a:t>
            </a:r>
          </a:p>
          <a:p>
            <a:endParaRPr lang="pl-PL" sz="2400" b="1" dirty="0"/>
          </a:p>
          <a:p>
            <a:r>
              <a:rPr lang="pl-PL" sz="2400" b="1" dirty="0"/>
              <a:t>Specyfikacja procedur</a:t>
            </a:r>
          </a:p>
          <a:p>
            <a:endParaRPr lang="pl-PL" sz="2400" b="1" dirty="0"/>
          </a:p>
          <a:p>
            <a:r>
              <a:rPr lang="pl-PL" sz="2400" b="1" dirty="0"/>
              <a:t>Koszty i harmonogram wdrożenia</a:t>
            </a:r>
          </a:p>
          <a:p>
            <a:endParaRPr lang="pl-PL" sz="2400" b="1" dirty="0"/>
          </a:p>
          <a:p>
            <a:r>
              <a:rPr lang="pl-PL" sz="2400" b="1" dirty="0"/>
              <a:t>Korzyści z wdrożenia systemu</a:t>
            </a:r>
          </a:p>
          <a:p>
            <a:endParaRPr lang="pl-PL" sz="2400" b="1" dirty="0"/>
          </a:p>
          <a:p>
            <a:endParaRPr lang="pl-PL" sz="2400" b="1" dirty="0"/>
          </a:p>
          <a:p>
            <a:endParaRPr lang="pl-PL" sz="2400" b="1" dirty="0"/>
          </a:p>
          <a:p>
            <a:endParaRPr lang="pl-PL" sz="2400" b="1" dirty="0"/>
          </a:p>
          <a:p>
            <a:endParaRPr lang="pl-PL" sz="2400" b="1" dirty="0"/>
          </a:p>
          <a:p>
            <a:endParaRPr lang="pl-PL" sz="2400" b="1" dirty="0"/>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332656"/>
            <a:ext cx="9144000" cy="1143000"/>
          </a:xfrm>
          <a:solidFill>
            <a:schemeClr val="accent1">
              <a:lumMod val="20000"/>
              <a:lumOff val="80000"/>
            </a:schemeClr>
          </a:solidFill>
        </p:spPr>
        <p:txBody>
          <a:bodyPr/>
          <a:lstStyle/>
          <a:p>
            <a:r>
              <a:rPr lang="pl-PL" b="1" dirty="0">
                <a:latin typeface="+mn-lt"/>
              </a:rPr>
              <a:t>ZAŁOŻENIA MODELU </a:t>
            </a:r>
            <a:br>
              <a:rPr lang="pl-PL" b="1" dirty="0">
                <a:latin typeface="+mn-lt"/>
              </a:rPr>
            </a:br>
            <a:r>
              <a:rPr lang="pl-PL" b="1" dirty="0">
                <a:latin typeface="+mn-lt"/>
              </a:rPr>
              <a:t>WDROŻENIA</a:t>
            </a:r>
          </a:p>
        </p:txBody>
      </p:sp>
      <p:sp>
        <p:nvSpPr>
          <p:cNvPr id="32771" name="Rectangle 3"/>
          <p:cNvSpPr>
            <a:spLocks noGrp="1" noChangeArrowheads="1"/>
          </p:cNvSpPr>
          <p:nvPr>
            <p:ph type="body" idx="1"/>
          </p:nvPr>
        </p:nvSpPr>
        <p:spPr>
          <a:xfrm>
            <a:off x="179512" y="1655912"/>
            <a:ext cx="8784976" cy="5049688"/>
          </a:xfrm>
          <a:solidFill>
            <a:srgbClr val="CCFFCC"/>
          </a:solidFill>
        </p:spPr>
        <p:txBody>
          <a:bodyPr/>
          <a:lstStyle/>
          <a:p>
            <a:pPr lvl="0"/>
            <a:r>
              <a:rPr lang="pl-PL" sz="2400" b="1" dirty="0"/>
              <a:t>Należy uświadomić </a:t>
            </a:r>
            <a:r>
              <a:rPr lang="pl-PL" sz="2400" b="1" u="sng" dirty="0"/>
              <a:t>kadrze kierowniczej</a:t>
            </a:r>
            <a:r>
              <a:rPr lang="pl-PL" sz="2400" b="1" dirty="0"/>
              <a:t>, że system zarządzania bhp jest wdrażany, aby poprawić zarządzanie organizacją i podnieść poziom bhp.</a:t>
            </a:r>
          </a:p>
          <a:p>
            <a:pPr lvl="0"/>
            <a:endParaRPr lang="pl-PL" sz="1000" b="1" dirty="0"/>
          </a:p>
          <a:p>
            <a:r>
              <a:rPr lang="pl-PL" sz="2400" b="1" u="sng" dirty="0"/>
              <a:t>Pracownicy</a:t>
            </a:r>
            <a:r>
              <a:rPr lang="pl-PL" sz="2400" b="1" dirty="0"/>
              <a:t> posiadają najczęściej wysoką świadomość bhp i należy stworzyć warunki, aby to wykorzystać podczas wdrażania systemu zarządzania bhp.</a:t>
            </a:r>
          </a:p>
          <a:p>
            <a:endParaRPr lang="pl-PL" sz="1000" b="1" dirty="0"/>
          </a:p>
          <a:p>
            <a:r>
              <a:rPr lang="pl-PL" sz="2400" b="1" dirty="0"/>
              <a:t>Sprawne wdrożenie systemu wymaga zarówno zaangażowania całego personelu, jak </a:t>
            </a:r>
            <a:r>
              <a:rPr lang="pl-PL" sz="2400" b="1" u="sng" dirty="0"/>
              <a:t>i wysokich kosztów</a:t>
            </a:r>
            <a:r>
              <a:rPr lang="pl-PL" sz="2400" b="1" dirty="0"/>
              <a:t> na audyty zewnętrzne.</a:t>
            </a:r>
          </a:p>
          <a:p>
            <a:endParaRPr lang="pl-PL" sz="1000" b="1" dirty="0"/>
          </a:p>
          <a:p>
            <a:r>
              <a:rPr lang="pl-PL" sz="2400" b="1" dirty="0"/>
              <a:t>Na wdrożenie systemu zarządzania bhp należy przewidzieć około 12 </a:t>
            </a:r>
            <a:r>
              <a:rPr lang="pl-PL" sz="2400" b="1" u="sng" dirty="0"/>
              <a:t>miesięcy</a:t>
            </a:r>
            <a:r>
              <a:rPr lang="pl-PL" sz="2400" b="1" dirty="0"/>
              <a:t>.</a:t>
            </a:r>
          </a:p>
          <a:p>
            <a:endParaRPr lang="pl-PL" sz="2400" b="1" dirty="0"/>
          </a:p>
          <a:p>
            <a:endParaRPr lang="pl-PL" sz="2400" b="1" dirty="0"/>
          </a:p>
          <a:p>
            <a:pPr lvl="0"/>
            <a:endParaRPr lang="pl-PL" sz="2400" b="1" dirty="0"/>
          </a:p>
        </p:txBody>
      </p:sp>
    </p:spTree>
    <p:extLst>
      <p:ext uri="{BB962C8B-B14F-4D97-AF65-F5344CB8AC3E}">
        <p14:creationId xmlns:p14="http://schemas.microsoft.com/office/powerpoint/2010/main" val="998008439"/>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sz="3600" b="1" dirty="0"/>
              <a:t>MODEL WDROŻENIA SYSTEMU ZARZĄDZANIA WG ISO 45 001</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Symbol zastępczy zawartości 5" descr="C:\Users\Admin\Desktop\Scan000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16832"/>
            <a:ext cx="8712968" cy="4788768"/>
          </a:xfrm>
          <a:prstGeom prst="rect">
            <a:avLst/>
          </a:prstGeom>
          <a:noFill/>
          <a:ln>
            <a:noFill/>
          </a:ln>
        </p:spPr>
      </p:pic>
    </p:spTree>
    <p:extLst>
      <p:ext uri="{BB962C8B-B14F-4D97-AF65-F5344CB8AC3E}">
        <p14:creationId xmlns:p14="http://schemas.microsoft.com/office/powerpoint/2010/main" val="1939536481"/>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332656"/>
            <a:ext cx="9144000" cy="1143000"/>
          </a:xfrm>
          <a:solidFill>
            <a:schemeClr val="accent1">
              <a:lumMod val="20000"/>
              <a:lumOff val="80000"/>
            </a:schemeClr>
          </a:solidFill>
        </p:spPr>
        <p:txBody>
          <a:bodyPr/>
          <a:lstStyle/>
          <a:p>
            <a:r>
              <a:rPr lang="pl-PL" b="1" dirty="0">
                <a:latin typeface="+mn-lt"/>
              </a:rPr>
              <a:t>E1 OGÓLNA ANALIZA STRATEGICZNA  </a:t>
            </a:r>
          </a:p>
        </p:txBody>
      </p:sp>
      <p:sp>
        <p:nvSpPr>
          <p:cNvPr id="32771" name="Rectangle 3"/>
          <p:cNvSpPr>
            <a:spLocks noGrp="1" noChangeArrowheads="1"/>
          </p:cNvSpPr>
          <p:nvPr>
            <p:ph type="body" idx="1"/>
          </p:nvPr>
        </p:nvSpPr>
        <p:spPr>
          <a:xfrm>
            <a:off x="179512" y="1475656"/>
            <a:ext cx="8784976" cy="5382344"/>
          </a:xfrm>
          <a:solidFill>
            <a:srgbClr val="CCFFCC"/>
          </a:solidFill>
        </p:spPr>
        <p:txBody>
          <a:bodyPr/>
          <a:lstStyle/>
          <a:p>
            <a:r>
              <a:rPr lang="pl-PL" sz="2400" b="1" dirty="0"/>
              <a:t>Zdefiniowanie problemów</a:t>
            </a:r>
          </a:p>
          <a:p>
            <a:endParaRPr lang="pl-PL" sz="2400" b="1" dirty="0"/>
          </a:p>
          <a:p>
            <a:r>
              <a:rPr lang="pl-PL" sz="2400" b="1" dirty="0"/>
              <a:t>Określenie zakresu sytemu i analiza stanu bhp: </a:t>
            </a:r>
          </a:p>
          <a:p>
            <a:pPr lvl="1"/>
            <a:r>
              <a:rPr lang="pl-PL" sz="2400" b="1" dirty="0"/>
              <a:t>identyfikacja  procesów i działań w zakresie SZBHP, </a:t>
            </a:r>
          </a:p>
          <a:p>
            <a:pPr lvl="1"/>
            <a:r>
              <a:rPr lang="pl-PL" sz="2400" b="1" dirty="0"/>
              <a:t>identyfikacja prac do wykonania,</a:t>
            </a:r>
          </a:p>
          <a:p>
            <a:pPr lvl="1"/>
            <a:r>
              <a:rPr lang="pl-PL" sz="2400" b="1" dirty="0"/>
              <a:t>polityka bhp,</a:t>
            </a:r>
          </a:p>
          <a:p>
            <a:pPr lvl="1"/>
            <a:r>
              <a:rPr lang="pl-PL" sz="2400" b="1" dirty="0"/>
              <a:t>przegląd istniejącej dokumentacji operacyjnej.</a:t>
            </a:r>
          </a:p>
          <a:p>
            <a:pPr lvl="1"/>
            <a:endParaRPr lang="pl-PL" sz="2400" b="1" dirty="0"/>
          </a:p>
          <a:p>
            <a:r>
              <a:rPr lang="pl-PL" sz="2400" b="1" dirty="0"/>
              <a:t>Formułowanie celów strategicznych i operacyjnych bhp.</a:t>
            </a:r>
          </a:p>
          <a:p>
            <a:endParaRPr lang="pl-PL" sz="2400" b="1" dirty="0"/>
          </a:p>
          <a:p>
            <a:r>
              <a:rPr lang="pl-PL" sz="2400" b="1" dirty="0"/>
              <a:t>Zdefiniowanie sukcesu projektu.</a:t>
            </a:r>
          </a:p>
          <a:p>
            <a:endParaRPr lang="pl-PL" sz="2400" b="1" dirty="0"/>
          </a:p>
        </p:txBody>
      </p:sp>
    </p:spTree>
    <p:extLst>
      <p:ext uri="{BB962C8B-B14F-4D97-AF65-F5344CB8AC3E}">
        <p14:creationId xmlns:p14="http://schemas.microsoft.com/office/powerpoint/2010/main" val="3535173366"/>
      </p:ext>
    </p:extLst>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332656"/>
            <a:ext cx="9144000" cy="1143000"/>
          </a:xfrm>
          <a:solidFill>
            <a:schemeClr val="accent1">
              <a:lumMod val="20000"/>
              <a:lumOff val="80000"/>
            </a:schemeClr>
          </a:solidFill>
        </p:spPr>
        <p:txBody>
          <a:bodyPr/>
          <a:lstStyle/>
          <a:p>
            <a:r>
              <a:rPr lang="pl-PL" b="1" dirty="0"/>
              <a:t>E2 ZATWIERDZENIE </a:t>
            </a:r>
            <a:br>
              <a:rPr lang="pl-PL" b="1" dirty="0"/>
            </a:br>
            <a:r>
              <a:rPr lang="pl-PL" b="1" dirty="0"/>
              <a:t>PROJEKTU </a:t>
            </a:r>
            <a:endParaRPr lang="pl-PL" b="1" dirty="0">
              <a:latin typeface="+mn-lt"/>
            </a:endParaRPr>
          </a:p>
        </p:txBody>
      </p:sp>
      <p:sp>
        <p:nvSpPr>
          <p:cNvPr id="32771" name="Rectangle 3"/>
          <p:cNvSpPr>
            <a:spLocks noGrp="1" noChangeArrowheads="1"/>
          </p:cNvSpPr>
          <p:nvPr>
            <p:ph type="body" idx="1"/>
          </p:nvPr>
        </p:nvSpPr>
        <p:spPr>
          <a:xfrm>
            <a:off x="179512" y="1475656"/>
            <a:ext cx="8784976" cy="5382344"/>
          </a:xfrm>
          <a:solidFill>
            <a:srgbClr val="CCFFCC"/>
          </a:solidFill>
        </p:spPr>
        <p:txBody>
          <a:bodyPr/>
          <a:lstStyle/>
          <a:p>
            <a:r>
              <a:rPr lang="pl-PL" sz="2400" b="1" dirty="0"/>
              <a:t>Ustalenie wymagań organizacyjnych.</a:t>
            </a:r>
          </a:p>
          <a:p>
            <a:endParaRPr lang="pl-PL" sz="2400" b="1" dirty="0"/>
          </a:p>
          <a:p>
            <a:r>
              <a:rPr lang="pl-PL" sz="2400" b="1" dirty="0"/>
              <a:t>U stanowienie zespołu projektowego, komunikacja.</a:t>
            </a:r>
          </a:p>
          <a:p>
            <a:endParaRPr lang="pl-PL" sz="2400" b="1" dirty="0"/>
          </a:p>
          <a:p>
            <a:r>
              <a:rPr lang="pl-PL" sz="2400" b="1" dirty="0"/>
              <a:t>Omówienie modelu realizacji - zarządzania projektem, w tym:</a:t>
            </a:r>
          </a:p>
          <a:p>
            <a:pPr lvl="1"/>
            <a:r>
              <a:rPr lang="pl-PL" sz="2400" b="1" dirty="0"/>
              <a:t> kontekst organizacyjnego,</a:t>
            </a:r>
          </a:p>
          <a:p>
            <a:pPr lvl="1"/>
            <a:r>
              <a:rPr lang="pl-PL" sz="2400" b="1" dirty="0"/>
              <a:t>kontekstu interdyscyplinarny i behawioralny.</a:t>
            </a:r>
          </a:p>
          <a:p>
            <a:pPr lvl="1"/>
            <a:endParaRPr lang="pl-PL" sz="2400" b="1" dirty="0"/>
          </a:p>
          <a:p>
            <a:r>
              <a:rPr lang="pl-PL" sz="2400" b="1" dirty="0"/>
              <a:t>Zatwierdzenie projektu  (harmonogramu).</a:t>
            </a:r>
          </a:p>
          <a:p>
            <a:endParaRPr lang="pl-PL" sz="2400" b="1" dirty="0"/>
          </a:p>
          <a:p>
            <a:r>
              <a:rPr lang="pl-PL" sz="2400" b="1" dirty="0"/>
              <a:t>Formalne uruchomienie projektu (prac).</a:t>
            </a:r>
          </a:p>
          <a:p>
            <a:endParaRPr lang="pl-PL" sz="2400" b="1" dirty="0"/>
          </a:p>
        </p:txBody>
      </p:sp>
    </p:spTree>
    <p:extLst>
      <p:ext uri="{BB962C8B-B14F-4D97-AF65-F5344CB8AC3E}">
        <p14:creationId xmlns:p14="http://schemas.microsoft.com/office/powerpoint/2010/main" val="1634020674"/>
      </p:ext>
    </p:extLst>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332656"/>
            <a:ext cx="9144000" cy="1143000"/>
          </a:xfrm>
          <a:solidFill>
            <a:schemeClr val="accent1">
              <a:lumMod val="20000"/>
              <a:lumOff val="80000"/>
            </a:schemeClr>
          </a:solidFill>
        </p:spPr>
        <p:txBody>
          <a:bodyPr/>
          <a:lstStyle/>
          <a:p>
            <a:r>
              <a:rPr lang="pl-PL" b="1" dirty="0"/>
              <a:t>E3 SZKOLENIE MENEDŻERÓW</a:t>
            </a:r>
            <a:br>
              <a:rPr lang="pl-PL" b="1" dirty="0"/>
            </a:br>
            <a:r>
              <a:rPr lang="pl-PL" b="1" dirty="0"/>
              <a:t> I UCZESTNIKÓW </a:t>
            </a:r>
            <a:endParaRPr lang="pl-PL" b="1" dirty="0">
              <a:latin typeface="+mn-lt"/>
            </a:endParaRPr>
          </a:p>
        </p:txBody>
      </p:sp>
      <p:sp>
        <p:nvSpPr>
          <p:cNvPr id="32771" name="Rectangle 3"/>
          <p:cNvSpPr>
            <a:spLocks noGrp="1" noChangeArrowheads="1"/>
          </p:cNvSpPr>
          <p:nvPr>
            <p:ph type="body" idx="1"/>
          </p:nvPr>
        </p:nvSpPr>
        <p:spPr>
          <a:xfrm>
            <a:off x="179512" y="1988840"/>
            <a:ext cx="8784976" cy="3816424"/>
          </a:xfrm>
          <a:solidFill>
            <a:srgbClr val="CCFFCC"/>
          </a:solidFill>
        </p:spPr>
        <p:txBody>
          <a:bodyPr/>
          <a:lstStyle/>
          <a:p>
            <a:r>
              <a:rPr lang="pl-PL" sz="2400" b="1" dirty="0"/>
              <a:t>Szkolenie zespołu projektowego.</a:t>
            </a:r>
          </a:p>
          <a:p>
            <a:endParaRPr lang="pl-PL" sz="2400" b="1" dirty="0"/>
          </a:p>
          <a:p>
            <a:r>
              <a:rPr lang="pl-PL" sz="2400" b="1" dirty="0"/>
              <a:t>Szkolenie menedżerów bhp.</a:t>
            </a:r>
          </a:p>
          <a:p>
            <a:r>
              <a:rPr lang="pl-PL" sz="2400" b="1" dirty="0"/>
              <a:t> </a:t>
            </a:r>
          </a:p>
          <a:p>
            <a:r>
              <a:rPr lang="pl-PL" sz="2400" b="1" dirty="0"/>
              <a:t>Szkolenie auditorów wewnętrznych.</a:t>
            </a:r>
          </a:p>
          <a:p>
            <a:endParaRPr lang="pl-PL" sz="2400" b="1" dirty="0"/>
          </a:p>
          <a:p>
            <a:r>
              <a:rPr lang="pl-PL" sz="2400" b="1" dirty="0"/>
              <a:t>Szkolenie właścicieli procesów.</a:t>
            </a:r>
          </a:p>
          <a:p>
            <a:endParaRPr lang="pl-PL" sz="2400" b="1" dirty="0"/>
          </a:p>
        </p:txBody>
      </p:sp>
    </p:spTree>
    <p:extLst>
      <p:ext uri="{BB962C8B-B14F-4D97-AF65-F5344CB8AC3E}">
        <p14:creationId xmlns:p14="http://schemas.microsoft.com/office/powerpoint/2010/main" val="34797064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WYMAGANIA SPOŁECZNIE I ETYCZNE DOTYCZĄCE ODPOWIEDZIALNOŚCI </a:t>
            </a:r>
            <a:endParaRPr lang="pl-PL" sz="4000" dirty="0"/>
          </a:p>
        </p:txBody>
      </p:sp>
      <p:sp>
        <p:nvSpPr>
          <p:cNvPr id="3" name="Symbol zastępczy zawartości 2"/>
          <p:cNvSpPr>
            <a:spLocks noGrp="1"/>
          </p:cNvSpPr>
          <p:nvPr>
            <p:ph idx="1"/>
          </p:nvPr>
        </p:nvSpPr>
        <p:spPr>
          <a:xfrm>
            <a:off x="107504" y="1628800"/>
            <a:ext cx="8928992" cy="5040560"/>
          </a:xfrm>
        </p:spPr>
        <p:txBody>
          <a:bodyPr>
            <a:normAutofit fontScale="92500"/>
          </a:bodyPr>
          <a:lstStyle/>
          <a:p>
            <a:pPr marL="514350" indent="-514350">
              <a:buFont typeface="+mj-lt"/>
              <a:buAutoNum type="arabicPeriod"/>
            </a:pPr>
            <a:r>
              <a:rPr lang="pl-PL" sz="2600" b="1" dirty="0"/>
              <a:t>Uwzględnianie odpowiedzialności za bezpieczeństwo i zdrowie w odniesieniu do osób, klientów i dostawców.</a:t>
            </a:r>
          </a:p>
          <a:p>
            <a:pPr marL="514350" indent="-514350">
              <a:buFont typeface="+mj-lt"/>
              <a:buAutoNum type="arabicPeriod"/>
            </a:pPr>
            <a:r>
              <a:rPr lang="pl-PL" sz="2600" b="1" dirty="0"/>
              <a:t>Przeprowadzanie okresowego sprawdzania, jak firma jest postrzegana pod względem odpowiedzialności za BHP.</a:t>
            </a:r>
          </a:p>
          <a:p>
            <a:pPr marL="514350" indent="-514350">
              <a:buFont typeface="+mj-lt"/>
              <a:buAutoNum type="arabicPeriod"/>
            </a:pPr>
            <a:r>
              <a:rPr lang="pl-PL" sz="2600" b="1" dirty="0"/>
              <a:t>Przeprowadzanie badań i oceny wpływu działalności firmy na stan zdrowia swoich pracowników i klientów.</a:t>
            </a:r>
          </a:p>
          <a:p>
            <a:pPr marL="514350" indent="-514350">
              <a:buFont typeface="+mj-lt"/>
              <a:buAutoNum type="arabicPeriod"/>
            </a:pPr>
            <a:r>
              <a:rPr lang="pl-PL" sz="2600" b="1" dirty="0"/>
              <a:t>Elementem odpowiedzialności społecznej jest troska kierownictwa o utrzymywanie i powiększanie zatrudnienia.</a:t>
            </a:r>
          </a:p>
          <a:p>
            <a:pPr marL="514350" indent="-514350">
              <a:buFont typeface="+mj-lt"/>
              <a:buAutoNum type="arabicPeriod"/>
            </a:pPr>
            <a:r>
              <a:rPr lang="pl-PL" sz="2600" b="1" dirty="0"/>
              <a:t>Wyraźne ujęcie w kodeksie etycznym wymagań BHP zasady przestrzegania obowiązujących przepisów prawa.</a:t>
            </a:r>
          </a:p>
          <a:p>
            <a:pPr marL="514350" indent="-514350">
              <a:buFont typeface="+mj-lt"/>
              <a:buAutoNum type="arabicPeriod"/>
            </a:pPr>
            <a:r>
              <a:rPr lang="pl-PL" sz="2600" b="1" dirty="0"/>
              <a:t>Wyznaczenie przedstawiciela kierownictwa odpowiedzialnego w zarządzie za wdrażanie zasad kodeksu etycznego.</a:t>
            </a:r>
          </a:p>
        </p:txBody>
      </p:sp>
    </p:spTree>
    <p:extLst>
      <p:ext uri="{BB962C8B-B14F-4D97-AF65-F5344CB8AC3E}">
        <p14:creationId xmlns:p14="http://schemas.microsoft.com/office/powerpoint/2010/main" val="840214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0"/>
            <a:ext cx="9144000" cy="1143000"/>
          </a:xfrm>
          <a:solidFill>
            <a:schemeClr val="accent1">
              <a:lumMod val="20000"/>
              <a:lumOff val="80000"/>
            </a:schemeClr>
          </a:solidFill>
        </p:spPr>
        <p:txBody>
          <a:bodyPr/>
          <a:lstStyle/>
          <a:p>
            <a:r>
              <a:rPr lang="pl-PL" b="1" dirty="0"/>
              <a:t>E4 ZARZĄDZANIE </a:t>
            </a:r>
            <a:br>
              <a:rPr lang="pl-PL" b="1" dirty="0"/>
            </a:br>
            <a:r>
              <a:rPr lang="pl-PL" b="1" dirty="0"/>
              <a:t>RYZYKIEM</a:t>
            </a:r>
            <a:endParaRPr lang="pl-PL" b="1" dirty="0">
              <a:latin typeface="+mn-lt"/>
            </a:endParaRPr>
          </a:p>
        </p:txBody>
      </p:sp>
      <p:sp>
        <p:nvSpPr>
          <p:cNvPr id="32771" name="Rectangle 3"/>
          <p:cNvSpPr>
            <a:spLocks noGrp="1" noChangeArrowheads="1"/>
          </p:cNvSpPr>
          <p:nvPr>
            <p:ph type="body" idx="1"/>
          </p:nvPr>
        </p:nvSpPr>
        <p:spPr>
          <a:xfrm>
            <a:off x="179512" y="1237580"/>
            <a:ext cx="8784976" cy="5468019"/>
          </a:xfrm>
          <a:solidFill>
            <a:srgbClr val="CCFFCC"/>
          </a:solidFill>
        </p:spPr>
        <p:txBody>
          <a:bodyPr/>
          <a:lstStyle/>
          <a:p>
            <a:pPr lvl="0"/>
            <a:r>
              <a:rPr lang="pl-PL" sz="2400" b="1" dirty="0"/>
              <a:t>Dokonanie modelowania oraz wdrożyć  procesy zarządzania ryzykiem bhp i zarządzania zmianą.</a:t>
            </a:r>
          </a:p>
          <a:p>
            <a:pPr lvl="0"/>
            <a:endParaRPr lang="pl-PL" sz="2400" b="1" dirty="0"/>
          </a:p>
          <a:p>
            <a:pPr lvl="0"/>
            <a:r>
              <a:rPr lang="pl-PL" sz="2400" b="1" dirty="0"/>
              <a:t>Opracowanie i wdrożenie dokumentacji operacyjnej dotyczącą zarządzania ryzykiem bhp i zarządzania zmianą.</a:t>
            </a:r>
          </a:p>
          <a:p>
            <a:pPr lvl="0"/>
            <a:endParaRPr lang="pl-PL" sz="2400" b="1" dirty="0"/>
          </a:p>
          <a:p>
            <a:pPr lvl="0"/>
            <a:r>
              <a:rPr lang="pl-PL" sz="2400" b="1" dirty="0"/>
              <a:t>Ocena i postępowanie z ryzykiem  w zakresie zarządzania infrastrukturą, urządzeniami oraz pomiary środowiska pracy.</a:t>
            </a:r>
          </a:p>
          <a:p>
            <a:pPr lvl="0"/>
            <a:endParaRPr lang="pl-PL" sz="2400" b="1" dirty="0"/>
          </a:p>
          <a:p>
            <a:pPr lvl="0"/>
            <a:r>
              <a:rPr lang="pl-PL" sz="2400" b="1" dirty="0"/>
              <a:t>Ustanowienie i wdrożenie elementów ciągłego doskonalenia i działań korygujących.</a:t>
            </a:r>
          </a:p>
          <a:p>
            <a:endParaRPr lang="pl-PL" sz="2400" b="1" dirty="0"/>
          </a:p>
        </p:txBody>
      </p:sp>
    </p:spTree>
    <p:extLst>
      <p:ext uri="{BB962C8B-B14F-4D97-AF65-F5344CB8AC3E}">
        <p14:creationId xmlns:p14="http://schemas.microsoft.com/office/powerpoint/2010/main" val="2391411763"/>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9144000" cy="1143000"/>
          </a:xfrm>
          <a:solidFill>
            <a:schemeClr val="accent1">
              <a:lumMod val="20000"/>
              <a:lumOff val="80000"/>
            </a:schemeClr>
          </a:solidFill>
        </p:spPr>
        <p:txBody>
          <a:bodyPr/>
          <a:lstStyle/>
          <a:p>
            <a:r>
              <a:rPr lang="pl-PL" sz="3600" b="1" dirty="0"/>
              <a:t>E5 WYMAGANIA </a:t>
            </a:r>
            <a:br>
              <a:rPr lang="pl-PL" sz="3600" b="1" dirty="0"/>
            </a:br>
            <a:r>
              <a:rPr lang="pl-PL" sz="3600" b="1" dirty="0"/>
              <a:t>PRAWNE</a:t>
            </a:r>
          </a:p>
        </p:txBody>
      </p:sp>
      <p:sp>
        <p:nvSpPr>
          <p:cNvPr id="3" name="Symbol zastępczy zawartości 2"/>
          <p:cNvSpPr>
            <a:spLocks noGrp="1"/>
          </p:cNvSpPr>
          <p:nvPr>
            <p:ph idx="1"/>
          </p:nvPr>
        </p:nvSpPr>
        <p:spPr>
          <a:xfrm>
            <a:off x="179512" y="1600200"/>
            <a:ext cx="8710736" cy="5257800"/>
          </a:xfrm>
        </p:spPr>
        <p:txBody>
          <a:bodyPr/>
          <a:lstStyle/>
          <a:p>
            <a:pPr marL="0" indent="0">
              <a:buNone/>
            </a:pPr>
            <a:r>
              <a:rPr lang="pl-PL" sz="2400" b="1" dirty="0"/>
              <a:t>Wymagania prawne mogą przybierać różne formy, jak:</a:t>
            </a:r>
          </a:p>
          <a:p>
            <a:pPr marL="0" indent="0">
              <a:buNone/>
            </a:pPr>
            <a:br>
              <a:rPr lang="pl-PL" sz="2400" b="1" dirty="0"/>
            </a:br>
            <a:r>
              <a:rPr lang="pl-PL" sz="2400" b="1" dirty="0"/>
              <a:t>a) ustawodawstwo, w tym statut, przepisy i kodeksy;</a:t>
            </a:r>
          </a:p>
          <a:p>
            <a:pPr marL="0" indent="0">
              <a:buNone/>
            </a:pPr>
            <a:br>
              <a:rPr lang="pl-PL" sz="2400" b="1" dirty="0"/>
            </a:br>
            <a:r>
              <a:rPr lang="pl-PL" sz="2400" b="1" dirty="0"/>
              <a:t>b) dekrety i dyrektywy;</a:t>
            </a:r>
          </a:p>
          <a:p>
            <a:pPr marL="0" indent="0">
              <a:buNone/>
            </a:pPr>
            <a:br>
              <a:rPr lang="pl-PL" sz="2400" b="1" dirty="0"/>
            </a:br>
            <a:r>
              <a:rPr lang="pl-PL" sz="2400" b="1" dirty="0"/>
              <a:t>c) zarządzenia wydane przez regulatorów;</a:t>
            </a:r>
          </a:p>
          <a:p>
            <a:pPr marL="0" indent="0">
              <a:buNone/>
            </a:pPr>
            <a:br>
              <a:rPr lang="pl-PL" sz="2400" b="1" dirty="0"/>
            </a:br>
            <a:r>
              <a:rPr lang="pl-PL" sz="2400" b="1" dirty="0"/>
              <a:t>d) zezwolenia, licencje lub inne formy upoważnienia;</a:t>
            </a:r>
          </a:p>
          <a:p>
            <a:pPr marL="0" indent="0">
              <a:buNone/>
            </a:pPr>
            <a:br>
              <a:rPr lang="pl-PL" sz="2400" b="1" dirty="0"/>
            </a:br>
            <a:r>
              <a:rPr lang="pl-PL" sz="2400" b="1" dirty="0"/>
              <a:t>e) wyroki sądów lub trybunałów administracyjnych;</a:t>
            </a:r>
          </a:p>
          <a:p>
            <a:pPr marL="0" indent="0">
              <a:buNone/>
            </a:pPr>
            <a:br>
              <a:rPr lang="pl-PL" sz="2400" b="1" dirty="0"/>
            </a:br>
            <a:r>
              <a:rPr lang="pl-PL" sz="2400" b="1" dirty="0"/>
              <a:t>f) traktaty, konwencje, protokoły, układy zbiorowe.</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8884580"/>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9144000" cy="1143000"/>
          </a:xfrm>
          <a:solidFill>
            <a:schemeClr val="accent1">
              <a:lumMod val="20000"/>
              <a:lumOff val="80000"/>
            </a:schemeClr>
          </a:solidFill>
        </p:spPr>
        <p:txBody>
          <a:bodyPr/>
          <a:lstStyle/>
          <a:p>
            <a:r>
              <a:rPr lang="pl-PL" sz="3600" b="1" dirty="0"/>
              <a:t>E6 UDOKUMENTOWANA</a:t>
            </a:r>
            <a:br>
              <a:rPr lang="pl-PL" sz="3600" b="1" dirty="0"/>
            </a:br>
            <a:r>
              <a:rPr lang="pl-PL" sz="3600" b="1" dirty="0"/>
              <a:t>INFORMACJA </a:t>
            </a:r>
          </a:p>
        </p:txBody>
      </p:sp>
      <p:sp>
        <p:nvSpPr>
          <p:cNvPr id="3" name="Symbol zastępczy zawartości 2"/>
          <p:cNvSpPr>
            <a:spLocks noGrp="1"/>
          </p:cNvSpPr>
          <p:nvPr>
            <p:ph idx="1"/>
          </p:nvPr>
        </p:nvSpPr>
        <p:spPr>
          <a:xfrm>
            <a:off x="251520" y="1628800"/>
            <a:ext cx="8710736" cy="4896544"/>
          </a:xfrm>
        </p:spPr>
        <p:txBody>
          <a:bodyPr/>
          <a:lstStyle/>
          <a:p>
            <a:r>
              <a:rPr lang="pl-PL" sz="2400" b="1" dirty="0"/>
              <a:t>Udokumentowane informacje w systemie zarządzania bezpieczeństwem i higieną pracy mogą odnosić się do procesów, dokumentacji, jak również zapisów jako dowodów osiągniętych wyników funkcjonowania systemu.</a:t>
            </a:r>
          </a:p>
          <a:p>
            <a:endParaRPr lang="pl-PL" sz="1000" b="1" dirty="0"/>
          </a:p>
          <a:p>
            <a:r>
              <a:rPr lang="pl-PL" sz="2400" b="1" dirty="0"/>
              <a:t>Wymagane udokumentowane informacje i nośnik, na którym są zawarte, mają być kontrolowane i utrzymywane przez organizację.</a:t>
            </a:r>
          </a:p>
          <a:p>
            <a:endParaRPr lang="pl-PL" sz="1000" b="1" dirty="0"/>
          </a:p>
          <a:p>
            <a:r>
              <a:rPr lang="pl-PL" sz="2400" b="1" dirty="0"/>
              <a:t>Organizacja przy zachowaniu minimalnej złożoności systemu powinna utrzymywać i przechowywać informacje dotyczące  dotyczących celów i planów bhp. </a:t>
            </a:r>
          </a:p>
          <a:p>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3033973"/>
      </p:ext>
    </p:extLst>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9144000" cy="1143000"/>
          </a:xfrm>
          <a:solidFill>
            <a:schemeClr val="accent1">
              <a:lumMod val="20000"/>
              <a:lumOff val="80000"/>
            </a:schemeClr>
          </a:solidFill>
        </p:spPr>
        <p:txBody>
          <a:bodyPr/>
          <a:lstStyle/>
          <a:p>
            <a:r>
              <a:rPr lang="pl-PL" sz="3600" b="1" dirty="0"/>
              <a:t>E7 WDROŻENIE </a:t>
            </a:r>
            <a:br>
              <a:rPr lang="pl-PL" sz="3600" b="1" dirty="0"/>
            </a:br>
            <a:r>
              <a:rPr lang="pl-PL" sz="3600" b="1" dirty="0"/>
              <a:t>I DOSKONALENIE </a:t>
            </a:r>
          </a:p>
        </p:txBody>
      </p:sp>
      <p:sp>
        <p:nvSpPr>
          <p:cNvPr id="3" name="Symbol zastępczy zawartości 2"/>
          <p:cNvSpPr>
            <a:spLocks noGrp="1"/>
          </p:cNvSpPr>
          <p:nvPr>
            <p:ph idx="1"/>
          </p:nvPr>
        </p:nvSpPr>
        <p:spPr>
          <a:xfrm>
            <a:off x="251520" y="1628800"/>
            <a:ext cx="8710736" cy="4896544"/>
          </a:xfrm>
        </p:spPr>
        <p:txBody>
          <a:bodyPr/>
          <a:lstStyle/>
          <a:p>
            <a:r>
              <a:rPr lang="pl-PL" sz="2400" b="1" dirty="0"/>
              <a:t>Ciągłe doskonalenie ma być postępowaniem krok po kroku w czasie i koncentrowanym na przyszłych wynikach systemu zarządzania BHP.</a:t>
            </a:r>
          </a:p>
          <a:p>
            <a:r>
              <a:rPr lang="pl-PL" sz="2400" b="1" dirty="0"/>
              <a:t>Przedmiotami doskonalenia mogą być:</a:t>
            </a:r>
          </a:p>
          <a:p>
            <a:pPr marL="400050" lvl="1" indent="0">
              <a:buNone/>
            </a:pPr>
            <a:r>
              <a:rPr lang="pl-PL" sz="2400" b="1" dirty="0"/>
              <a:t>a) nowa technologia;</a:t>
            </a:r>
            <a:br>
              <a:rPr lang="pl-PL" sz="2400" b="1" dirty="0"/>
            </a:br>
            <a:r>
              <a:rPr lang="pl-PL" sz="2400" b="1" dirty="0"/>
              <a:t>b) dobre praktyki innych organizacji;</a:t>
            </a:r>
            <a:br>
              <a:rPr lang="pl-PL" sz="2400" b="1" dirty="0"/>
            </a:br>
            <a:r>
              <a:rPr lang="pl-PL" sz="2400" b="1" dirty="0"/>
              <a:t>c) sugestie zainteresowanych stron;</a:t>
            </a:r>
            <a:br>
              <a:rPr lang="pl-PL" sz="2400" b="1" dirty="0"/>
            </a:br>
            <a:r>
              <a:rPr lang="pl-PL" sz="2400" b="1" dirty="0"/>
              <a:t>d) znajomość i rozumienie zagadnień związanych ze zdrowiem i bezpieczeństwem;</a:t>
            </a:r>
            <a:br>
              <a:rPr lang="pl-PL" sz="2400" b="1" dirty="0"/>
            </a:br>
            <a:r>
              <a:rPr lang="pl-PL" sz="2400" b="1" dirty="0"/>
              <a:t>e) nowe lub ulepszone materiały;</a:t>
            </a:r>
            <a:br>
              <a:rPr lang="pl-PL" sz="2400" b="1" dirty="0"/>
            </a:br>
            <a:r>
              <a:rPr lang="pl-PL" sz="2400" b="1" dirty="0"/>
              <a:t>f) zmiany w zdolnościach lub kompetencjach pracowników.</a:t>
            </a:r>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4793010"/>
      </p:ext>
    </p:extLst>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260648"/>
            <a:ext cx="9144000" cy="1143000"/>
          </a:xfrm>
          <a:solidFill>
            <a:schemeClr val="accent1">
              <a:lumMod val="20000"/>
              <a:lumOff val="80000"/>
            </a:schemeClr>
          </a:solidFill>
        </p:spPr>
        <p:txBody>
          <a:bodyPr/>
          <a:lstStyle/>
          <a:p>
            <a:r>
              <a:rPr lang="pl-PL" b="1" dirty="0"/>
              <a:t>E8 DZIAŁANIA WALIDACYJNE </a:t>
            </a:r>
            <a:br>
              <a:rPr lang="pl-PL" b="1" dirty="0"/>
            </a:br>
            <a:r>
              <a:rPr lang="pl-PL" b="1" dirty="0"/>
              <a:t>I KORYGUJĄCE</a:t>
            </a:r>
            <a:endParaRPr lang="pl-PL" b="1" dirty="0">
              <a:latin typeface="+mn-lt"/>
            </a:endParaRPr>
          </a:p>
        </p:txBody>
      </p:sp>
      <p:sp>
        <p:nvSpPr>
          <p:cNvPr id="32771" name="Rectangle 3"/>
          <p:cNvSpPr>
            <a:spLocks noGrp="1" noChangeArrowheads="1"/>
          </p:cNvSpPr>
          <p:nvPr>
            <p:ph type="body" idx="1"/>
          </p:nvPr>
        </p:nvSpPr>
        <p:spPr>
          <a:xfrm>
            <a:off x="323528" y="1556028"/>
            <a:ext cx="8496944" cy="5143748"/>
          </a:xfrm>
          <a:solidFill>
            <a:srgbClr val="CCFFCC"/>
          </a:solidFill>
        </p:spPr>
        <p:txBody>
          <a:bodyPr/>
          <a:lstStyle/>
          <a:p>
            <a:r>
              <a:rPr lang="pl-PL" sz="2400" b="1" dirty="0"/>
              <a:t>W zależności od wymagań organizacji mogą istnieć oddzielne procesy dotyczące do przyczyn incydentów i niezgodności.</a:t>
            </a:r>
          </a:p>
          <a:p>
            <a:r>
              <a:rPr lang="pl-PL" sz="2400" b="1" dirty="0"/>
              <a:t>Działania korygujące: (jak wskazano w hierarchii kontroli, patrz 8.1.2) to:</a:t>
            </a:r>
          </a:p>
          <a:p>
            <a:r>
              <a:rPr lang="pl-PL" sz="2400" b="1" dirty="0"/>
              <a:t> eliminacja zagrożeń, </a:t>
            </a:r>
          </a:p>
          <a:p>
            <a:r>
              <a:rPr lang="pl-PL" sz="2400" b="1" dirty="0"/>
              <a:t>zastąpienie bezpiecznych materiałów, </a:t>
            </a:r>
          </a:p>
          <a:p>
            <a:r>
              <a:rPr lang="pl-PL" sz="2400" b="1" dirty="0"/>
              <a:t>projektowanie lub modyfikacja sprzętu lub narzędzi,</a:t>
            </a:r>
          </a:p>
          <a:p>
            <a:r>
              <a:rPr lang="pl-PL" sz="2400" b="1" dirty="0"/>
              <a:t> opracowanie procedur, </a:t>
            </a:r>
          </a:p>
          <a:p>
            <a:r>
              <a:rPr lang="pl-PL" sz="2400" b="1" dirty="0"/>
              <a:t>poprawa kompetencji pracowników, </a:t>
            </a:r>
          </a:p>
          <a:p>
            <a:r>
              <a:rPr lang="pl-PL" sz="2400" b="1" dirty="0"/>
              <a:t>zmiany częstotliwości użytkowania lub stosowania osobistego wyposażenia ochronnego.</a:t>
            </a:r>
          </a:p>
          <a:p>
            <a:endParaRPr lang="pl-PL" sz="2400" b="1" dirty="0"/>
          </a:p>
        </p:txBody>
      </p:sp>
    </p:spTree>
    <p:extLst>
      <p:ext uri="{BB962C8B-B14F-4D97-AF65-F5344CB8AC3E}">
        <p14:creationId xmlns:p14="http://schemas.microsoft.com/office/powerpoint/2010/main" val="217029326"/>
      </p:ext>
    </p:extLst>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371888"/>
            <a:ext cx="9144000" cy="1143000"/>
          </a:xfrm>
          <a:solidFill>
            <a:schemeClr val="accent1">
              <a:lumMod val="20000"/>
              <a:lumOff val="80000"/>
            </a:schemeClr>
          </a:solidFill>
        </p:spPr>
        <p:txBody>
          <a:bodyPr/>
          <a:lstStyle/>
          <a:p>
            <a:r>
              <a:rPr lang="pl-PL" sz="3600" b="1" dirty="0"/>
              <a:t>E9 AUDYTY </a:t>
            </a:r>
            <a:br>
              <a:rPr lang="pl-PL" sz="3600" b="1" dirty="0"/>
            </a:br>
            <a:r>
              <a:rPr lang="pl-PL" sz="3600" b="1" dirty="0"/>
              <a:t>WEWNĘTRZNE</a:t>
            </a:r>
            <a:endParaRPr lang="pl-PL" sz="3600" b="1" dirty="0">
              <a:latin typeface="+mn-lt"/>
            </a:endParaRPr>
          </a:p>
        </p:txBody>
      </p:sp>
      <p:sp>
        <p:nvSpPr>
          <p:cNvPr id="32771" name="Rectangle 3"/>
          <p:cNvSpPr>
            <a:spLocks noGrp="1" noChangeArrowheads="1"/>
          </p:cNvSpPr>
          <p:nvPr>
            <p:ph type="body" idx="1"/>
          </p:nvPr>
        </p:nvSpPr>
        <p:spPr>
          <a:xfrm>
            <a:off x="323528" y="1556028"/>
            <a:ext cx="8496944" cy="5143748"/>
          </a:xfrm>
          <a:solidFill>
            <a:srgbClr val="CCFFCC"/>
          </a:solidFill>
        </p:spPr>
        <p:txBody>
          <a:bodyPr/>
          <a:lstStyle/>
          <a:p>
            <a:r>
              <a:rPr lang="pl-PL" sz="2400" b="1" dirty="0"/>
              <a:t>Małe i średnie przedsiębiorstwa (MŚP) mogą ustanowić obiektywizm i niezależność dla audytora wewnętrznego, tworząc procesy, które oddzielają ich rolę jako audytora wewnętrznego od ich zwykłych przypisanych obowiązków.</a:t>
            </a:r>
          </a:p>
          <a:p>
            <a:endParaRPr lang="pl-PL" sz="2400" b="1" dirty="0"/>
          </a:p>
          <a:p>
            <a:r>
              <a:rPr lang="pl-PL" sz="2400" b="1" dirty="0"/>
              <a:t>Planując wewnętrzne audyty, organizacja powinna wziąć pod uwagę znaczenie danych procesów dla systemu zarządzania BHP. </a:t>
            </a:r>
          </a:p>
          <a:p>
            <a:endParaRPr lang="pl-PL" sz="2400" b="1" dirty="0"/>
          </a:p>
          <a:p>
            <a:r>
              <a:rPr lang="pl-PL" sz="2400" b="1" dirty="0"/>
              <a:t>Zakres programu audytu powinien opierać się na wielkości i naturze organizacji, a także złożoności i poziomie dojrzałości systemu zarządzania BHP.</a:t>
            </a:r>
          </a:p>
        </p:txBody>
      </p:sp>
    </p:spTree>
    <p:extLst>
      <p:ext uri="{BB962C8B-B14F-4D97-AF65-F5344CB8AC3E}">
        <p14:creationId xmlns:p14="http://schemas.microsoft.com/office/powerpoint/2010/main" val="1488514385"/>
      </p:ext>
    </p:extLst>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sz="3600" b="1" dirty="0"/>
              <a:t>E10 PRZEGLAD </a:t>
            </a:r>
            <a:br>
              <a:rPr lang="pl-PL" sz="3600" b="1" dirty="0"/>
            </a:br>
            <a:r>
              <a:rPr lang="pl-PL" sz="3600" b="1" dirty="0"/>
              <a:t>KIEROWNICTWA</a:t>
            </a:r>
          </a:p>
        </p:txBody>
      </p:sp>
      <p:sp>
        <p:nvSpPr>
          <p:cNvPr id="3" name="Symbol zastępczy zawartości 2"/>
          <p:cNvSpPr>
            <a:spLocks noGrp="1"/>
          </p:cNvSpPr>
          <p:nvPr>
            <p:ph idx="1"/>
          </p:nvPr>
        </p:nvSpPr>
        <p:spPr>
          <a:xfrm>
            <a:off x="179512" y="2333445"/>
            <a:ext cx="8784976" cy="3898734"/>
          </a:xfrm>
        </p:spPr>
        <p:txBody>
          <a:bodyPr/>
          <a:lstStyle/>
          <a:p>
            <a:r>
              <a:rPr lang="pl-PL" sz="2400" b="1" dirty="0"/>
              <a:t>Celem tych przeglądów jest krytyczna i strategiczna ocena wydajności systemu zarządzania i zalecanych ulepszeń, którą dokonuje kierownictwo najwyższego szczebla.</a:t>
            </a:r>
          </a:p>
          <a:p>
            <a:endParaRPr lang="pl-PL" sz="1000" b="1" dirty="0"/>
          </a:p>
          <a:p>
            <a:r>
              <a:rPr lang="pl-PL" sz="2400" b="1" dirty="0"/>
              <a:t>Przeglądy zarządzania powinny obejmować ocenę tego, jak dobrze system zarządzania BHP jest zintegrowany z innymi procesami biznesowymi i strategicznym kierownictwem organizacji.</a:t>
            </a:r>
          </a:p>
          <a:p>
            <a:endParaRPr lang="pl-PL" sz="2400" b="1" dirty="0"/>
          </a:p>
          <a:p>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99865723"/>
      </p:ext>
    </p:extLst>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sz="3600" b="1" dirty="0"/>
              <a:t>PROCEDURY DLA SYSTEMU </a:t>
            </a:r>
            <a:br>
              <a:rPr lang="pl-PL" sz="3600" b="1" dirty="0"/>
            </a:br>
            <a:r>
              <a:rPr lang="pl-PL" sz="3600" b="1" dirty="0"/>
              <a:t>ZARZĄDZANIA BEZPIECZEŃSTWEM</a:t>
            </a:r>
          </a:p>
        </p:txBody>
      </p:sp>
      <p:sp>
        <p:nvSpPr>
          <p:cNvPr id="32771" name="Rectangle 3"/>
          <p:cNvSpPr>
            <a:spLocks noGrp="1" noChangeArrowheads="1"/>
          </p:cNvSpPr>
          <p:nvPr>
            <p:ph type="body" idx="1"/>
          </p:nvPr>
        </p:nvSpPr>
        <p:spPr>
          <a:xfrm>
            <a:off x="179512" y="1619672"/>
            <a:ext cx="8784976" cy="5085928"/>
          </a:xfrm>
          <a:solidFill>
            <a:srgbClr val="CCFFCC"/>
          </a:solidFill>
        </p:spPr>
        <p:txBody>
          <a:bodyPr/>
          <a:lstStyle/>
          <a:p>
            <a:pPr marL="457200" indent="-457200">
              <a:buFont typeface="+mj-lt"/>
              <a:buAutoNum type="arabicPeriod"/>
            </a:pPr>
            <a:r>
              <a:rPr lang="pl-PL" sz="2400" b="1" dirty="0"/>
              <a:t>Identyfikacja zagrożeń, ocena ryzyka oraz ustalenia niezbędnych mechanizmów kontroli.</a:t>
            </a:r>
          </a:p>
          <a:p>
            <a:pPr marL="457200" indent="-457200">
              <a:buFont typeface="+mj-lt"/>
              <a:buAutoNum type="arabicPeriod"/>
            </a:pPr>
            <a:r>
              <a:rPr lang="pl-PL" sz="2400" b="1" dirty="0"/>
              <a:t>Identyfikacja i ocena wymagań przepisów BHP i innych wymagań jej dotyczących.</a:t>
            </a:r>
          </a:p>
          <a:p>
            <a:pPr marL="457200" indent="-457200">
              <a:buFont typeface="+mj-lt"/>
              <a:buAutoNum type="arabicPeriod"/>
            </a:pPr>
            <a:r>
              <a:rPr lang="pl-PL" sz="2400" b="1" dirty="0"/>
              <a:t>Zarządzanie wiedzą i szkoleniami w zakresie BHP.</a:t>
            </a:r>
          </a:p>
          <a:p>
            <a:pPr marL="457200" indent="-457200">
              <a:buFont typeface="+mj-lt"/>
              <a:buAutoNum type="arabicPeriod"/>
            </a:pPr>
            <a:r>
              <a:rPr lang="pl-PL" sz="2400" b="1" dirty="0"/>
              <a:t>Zewnętrzne i wewnętrzne komunikowanie się w ramach BHP.</a:t>
            </a:r>
          </a:p>
          <a:p>
            <a:pPr marL="457200" indent="-457200">
              <a:buFont typeface="+mj-lt"/>
              <a:buAutoNum type="arabicPeriod"/>
            </a:pPr>
            <a:r>
              <a:rPr lang="pl-PL" sz="2400" b="1" dirty="0"/>
              <a:t>Sposoby uczestnictwa i konsultacji pracowników w jednostce organizacyjnej.</a:t>
            </a:r>
          </a:p>
          <a:p>
            <a:pPr marL="457200" indent="-457200">
              <a:buFont typeface="+mj-lt"/>
              <a:buAutoNum type="arabicPeriod"/>
            </a:pPr>
            <a:r>
              <a:rPr lang="pl-PL" sz="2400" b="1" dirty="0"/>
              <a:t>Nadzór nad udokumentowanymi informacjami.</a:t>
            </a:r>
          </a:p>
          <a:p>
            <a:pPr marL="457200" indent="-457200">
              <a:buFont typeface="+mj-lt"/>
              <a:buAutoNum type="arabicPeriod"/>
            </a:pPr>
            <a:r>
              <a:rPr lang="pl-PL" sz="2400" b="1" dirty="0"/>
              <a:t>Identyfikacja, reagowanie i zapobieganie sytuacjom awaryjnym.</a:t>
            </a:r>
          </a:p>
        </p:txBody>
      </p:sp>
    </p:spTree>
    <p:extLst>
      <p:ext uri="{BB962C8B-B14F-4D97-AF65-F5344CB8AC3E}">
        <p14:creationId xmlns:p14="http://schemas.microsoft.com/office/powerpoint/2010/main" val="63923890"/>
      </p:ext>
    </p:extLst>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260648"/>
            <a:ext cx="9144000" cy="1143000"/>
          </a:xfrm>
          <a:solidFill>
            <a:schemeClr val="accent1">
              <a:lumMod val="20000"/>
              <a:lumOff val="80000"/>
            </a:schemeClr>
          </a:solidFill>
        </p:spPr>
        <p:txBody>
          <a:bodyPr/>
          <a:lstStyle/>
          <a:p>
            <a:r>
              <a:rPr lang="pl-PL" sz="3600" b="1" dirty="0"/>
              <a:t>PROCEDURY DLA SYSTEMU </a:t>
            </a:r>
            <a:br>
              <a:rPr lang="pl-PL" sz="3600" b="1" dirty="0"/>
            </a:br>
            <a:r>
              <a:rPr lang="pl-PL" sz="3600" b="1" dirty="0"/>
              <a:t>ZARZĄDZANIA BEZPIECZEŃSTWEM</a:t>
            </a:r>
          </a:p>
        </p:txBody>
      </p:sp>
      <p:sp>
        <p:nvSpPr>
          <p:cNvPr id="32771" name="Rectangle 3"/>
          <p:cNvSpPr>
            <a:spLocks noGrp="1" noChangeArrowheads="1"/>
          </p:cNvSpPr>
          <p:nvPr>
            <p:ph type="body" idx="1"/>
          </p:nvPr>
        </p:nvSpPr>
        <p:spPr>
          <a:xfrm>
            <a:off x="179512" y="1422012"/>
            <a:ext cx="8784976" cy="5283588"/>
          </a:xfrm>
          <a:solidFill>
            <a:srgbClr val="CCFFCC"/>
          </a:solidFill>
        </p:spPr>
        <p:txBody>
          <a:bodyPr/>
          <a:lstStyle/>
          <a:p>
            <a:pPr marL="457200" indent="-457200">
              <a:buFont typeface="+mj-lt"/>
              <a:buAutoNum type="arabicPeriod" startAt="8"/>
            </a:pPr>
            <a:r>
              <a:rPr lang="pl-PL" sz="2400" b="1" dirty="0"/>
              <a:t>Monitorowanie i pomiar funkcjonalności BHP.</a:t>
            </a:r>
          </a:p>
          <a:p>
            <a:pPr marL="457200" indent="-457200">
              <a:buFont typeface="+mj-lt"/>
              <a:buAutoNum type="arabicPeriod" startAt="8"/>
            </a:pPr>
            <a:r>
              <a:rPr lang="pl-PL" sz="2400" b="1" dirty="0"/>
              <a:t>Ocena zgodności z wymogami prawnymi.</a:t>
            </a:r>
          </a:p>
          <a:p>
            <a:pPr marL="457200" indent="-457200">
              <a:buFont typeface="+mj-lt"/>
              <a:buAutoNum type="arabicPeriod" startAt="8"/>
            </a:pPr>
            <a:r>
              <a:rPr lang="pl-PL" sz="2400" b="1" dirty="0"/>
              <a:t>Badanie i analizowanie incydentów.</a:t>
            </a:r>
          </a:p>
          <a:p>
            <a:pPr marL="457200" indent="-457200">
              <a:buFont typeface="+mj-lt"/>
              <a:buAutoNum type="arabicPeriod" startAt="8"/>
            </a:pPr>
            <a:r>
              <a:rPr lang="pl-PL" sz="2400" b="1" dirty="0"/>
              <a:t>Działania dotyczące niezgodności oraz zastosowanie działań korygujących.</a:t>
            </a:r>
          </a:p>
          <a:p>
            <a:pPr marL="457200" indent="-457200">
              <a:buFont typeface="+mj-lt"/>
              <a:buAutoNum type="arabicPeriod" startAt="8"/>
            </a:pPr>
            <a:r>
              <a:rPr lang="pl-PL" sz="2400" b="1" dirty="0"/>
              <a:t>Nadzór nad udokumentowanymi zapisami.</a:t>
            </a:r>
          </a:p>
          <a:p>
            <a:pPr marL="457200" indent="-457200">
              <a:buFont typeface="+mj-lt"/>
              <a:buAutoNum type="arabicPeriod" startAt="8"/>
            </a:pPr>
            <a:r>
              <a:rPr lang="pl-PL" sz="2400" b="1" dirty="0"/>
              <a:t>Planowanie działalności i bezpieczeństwa.</a:t>
            </a:r>
          </a:p>
          <a:p>
            <a:pPr marL="457200" indent="-457200">
              <a:buFont typeface="+mj-lt"/>
              <a:buAutoNum type="arabicPeriod" startAt="8"/>
            </a:pPr>
            <a:r>
              <a:rPr lang="pl-PL" sz="2400" b="1" dirty="0"/>
              <a:t>Sterowanie operacyjne w ramach SZBHP.</a:t>
            </a:r>
          </a:p>
          <a:p>
            <a:pPr marL="457200" indent="-457200">
              <a:buFont typeface="+mj-lt"/>
              <a:buAutoNum type="arabicPeriod" startAt="8"/>
            </a:pPr>
            <a:r>
              <a:rPr lang="pl-PL" sz="2400" b="1" dirty="0"/>
              <a:t>Zakupy związane z BHP.</a:t>
            </a:r>
          </a:p>
          <a:p>
            <a:pPr marL="457200" indent="-457200">
              <a:buFont typeface="+mj-lt"/>
              <a:buAutoNum type="arabicPeriod" startAt="8"/>
            </a:pPr>
            <a:r>
              <a:rPr lang="pl-PL" sz="2400" b="1" dirty="0"/>
              <a:t>Przegląd systemu zarządzania.</a:t>
            </a:r>
          </a:p>
          <a:p>
            <a:pPr marL="457200" indent="-457200">
              <a:buFont typeface="+mj-lt"/>
              <a:buAutoNum type="arabicPeriod" startAt="8"/>
            </a:pPr>
            <a:r>
              <a:rPr lang="pl-PL" sz="2400" b="1" dirty="0"/>
              <a:t>Audyty wewnętrzne.</a:t>
            </a:r>
          </a:p>
          <a:p>
            <a:pPr marL="457200" indent="-457200">
              <a:buFont typeface="+mj-lt"/>
              <a:buAutoNum type="arabicPeriod" startAt="8"/>
            </a:pPr>
            <a:r>
              <a:rPr lang="pl-PL" sz="2400" b="1" dirty="0"/>
              <a:t>Zarządzanie celami.</a:t>
            </a:r>
          </a:p>
          <a:p>
            <a:pPr marL="457200" indent="-457200">
              <a:buFont typeface="+mj-lt"/>
              <a:buAutoNum type="arabicPeriod" startAt="8"/>
            </a:pPr>
            <a:endParaRPr lang="pl-PL" sz="2400" b="1" dirty="0"/>
          </a:p>
        </p:txBody>
      </p:sp>
    </p:spTree>
    <p:extLst>
      <p:ext uri="{BB962C8B-B14F-4D97-AF65-F5344CB8AC3E}">
        <p14:creationId xmlns:p14="http://schemas.microsoft.com/office/powerpoint/2010/main" val="1736954516"/>
      </p:ext>
    </p:extLst>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sz="3600" b="1" dirty="0"/>
              <a:t>KOSZTY WDROŻENIA </a:t>
            </a:r>
            <a:br>
              <a:rPr lang="pl-PL" sz="3600" b="1" dirty="0"/>
            </a:br>
            <a:r>
              <a:rPr lang="pl-PL" sz="3600" b="1" dirty="0"/>
              <a:t>SYSTEMU</a:t>
            </a:r>
          </a:p>
        </p:txBody>
      </p:sp>
      <p:sp>
        <p:nvSpPr>
          <p:cNvPr id="32771" name="Rectangle 3"/>
          <p:cNvSpPr>
            <a:spLocks noGrp="1" noChangeArrowheads="1"/>
          </p:cNvSpPr>
          <p:nvPr>
            <p:ph type="body" idx="1"/>
          </p:nvPr>
        </p:nvSpPr>
        <p:spPr>
          <a:xfrm>
            <a:off x="0" y="1619672"/>
            <a:ext cx="9144000" cy="5193704"/>
          </a:xfrm>
          <a:solidFill>
            <a:srgbClr val="CCFFCC"/>
          </a:solidFill>
        </p:spPr>
        <p:txBody>
          <a:bodyPr/>
          <a:lstStyle/>
          <a:p>
            <a:pPr marL="0" indent="0">
              <a:buNone/>
            </a:pPr>
            <a:r>
              <a:rPr lang="pl-PL" sz="2400" b="1" dirty="0"/>
              <a:t>Do kosztów związanych z wdrożeniem należą:</a:t>
            </a:r>
          </a:p>
          <a:p>
            <a:pPr lvl="0"/>
            <a:r>
              <a:rPr lang="pl-PL" sz="2400" b="1" dirty="0"/>
              <a:t>koszty przeprowadzenia przeglądu wstępnego bhp,</a:t>
            </a:r>
          </a:p>
          <a:p>
            <a:pPr lvl="0"/>
            <a:r>
              <a:rPr lang="pl-PL" sz="2400" b="1" dirty="0"/>
              <a:t>koszty dotyczące opracowania i realizacji planów celów wynikających z polityki bhp,</a:t>
            </a:r>
          </a:p>
          <a:p>
            <a:pPr lvl="0"/>
            <a:r>
              <a:rPr lang="pl-PL" sz="2400" b="1" dirty="0"/>
              <a:t>koszty wynikające z monitorowania bezpieczeństwa i higieny pracy,</a:t>
            </a:r>
          </a:p>
          <a:p>
            <a:pPr lvl="0"/>
            <a:r>
              <a:rPr lang="pl-PL" sz="2400" b="1" dirty="0"/>
              <a:t>koszty wynikające z planowania i realizacji działań korygujących,</a:t>
            </a:r>
          </a:p>
          <a:p>
            <a:pPr lvl="0"/>
            <a:r>
              <a:rPr lang="pl-PL" sz="2400" b="1" dirty="0"/>
              <a:t>koszty szkoleń bhp,</a:t>
            </a:r>
          </a:p>
          <a:p>
            <a:pPr lvl="0"/>
            <a:r>
              <a:rPr lang="pl-PL" sz="2400" b="1" dirty="0"/>
              <a:t>koszty przeprowadzania audytów,</a:t>
            </a:r>
          </a:p>
          <a:p>
            <a:r>
              <a:rPr lang="pl-PL" sz="2400" b="1" dirty="0"/>
              <a:t>składki płacone przez organizację i ubezpieczenie społeczne.</a:t>
            </a:r>
          </a:p>
        </p:txBody>
      </p:sp>
    </p:spTree>
    <p:extLst>
      <p:ext uri="{BB962C8B-B14F-4D97-AF65-F5344CB8AC3E}">
        <p14:creationId xmlns:p14="http://schemas.microsoft.com/office/powerpoint/2010/main" val="138483996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lumMod val="20000"/>
              <a:lumOff val="80000"/>
            </a:schemeClr>
          </a:solidFill>
        </p:spPr>
        <p:txBody>
          <a:bodyPr>
            <a:normAutofit fontScale="90000"/>
          </a:bodyPr>
          <a:lstStyle/>
          <a:p>
            <a:r>
              <a:rPr lang="pl-PL" sz="4000" b="1" dirty="0"/>
              <a:t>STRATEGIA PRZEDSIĘBIORSTWA </a:t>
            </a:r>
            <a:br>
              <a:rPr lang="pl-PL" sz="4000" b="1" dirty="0"/>
            </a:br>
            <a:r>
              <a:rPr lang="pl-PL" sz="4000" b="1" dirty="0"/>
              <a:t>I PLANOWANIE DŁUGOOKRESOWE</a:t>
            </a:r>
            <a:endParaRPr lang="pl-PL" sz="4000" dirty="0"/>
          </a:p>
        </p:txBody>
      </p:sp>
      <p:sp>
        <p:nvSpPr>
          <p:cNvPr id="3" name="Symbol zastępczy zawartości 2"/>
          <p:cNvSpPr>
            <a:spLocks noGrp="1"/>
          </p:cNvSpPr>
          <p:nvPr>
            <p:ph idx="1"/>
          </p:nvPr>
        </p:nvSpPr>
        <p:spPr>
          <a:xfrm>
            <a:off x="482285" y="1628800"/>
            <a:ext cx="8229600" cy="4824536"/>
          </a:xfrm>
        </p:spPr>
        <p:txBody>
          <a:bodyPr>
            <a:noAutofit/>
          </a:bodyPr>
          <a:lstStyle/>
          <a:p>
            <a:pPr marL="0" indent="0">
              <a:buNone/>
            </a:pPr>
            <a:r>
              <a:rPr lang="pl-PL" sz="2400" b="1" dirty="0"/>
              <a:t>Cele ogólne ustalane przez kierownictwo wg wytycznych MOP powinny być:</a:t>
            </a:r>
          </a:p>
          <a:p>
            <a:r>
              <a:rPr lang="pl-PL" sz="2400" b="1" dirty="0"/>
              <a:t>dostosowane do potrzeb organizacji, jej wielkości i rodzaju działalności,</a:t>
            </a:r>
          </a:p>
          <a:p>
            <a:r>
              <a:rPr lang="pl-PL" sz="2400" b="1" dirty="0"/>
              <a:t>spójne z odpowiednimi i obowiązującymi krajowymi przepisami prawnymi i zobowiązaniami,</a:t>
            </a:r>
          </a:p>
          <a:p>
            <a:r>
              <a:rPr lang="pl-PL" sz="2400" b="1" dirty="0"/>
              <a:t>ukierunkowane na ciągłą poprawę stanu bhp w celu osiągnięcia jak najlepszych wyników w tym zakresie,</a:t>
            </a:r>
          </a:p>
          <a:p>
            <a:r>
              <a:rPr lang="pl-PL" sz="2400" b="1" dirty="0"/>
              <a:t>realistyczne, ilościowo wyrażone i możliwe do osiągnięcia w dającym się przewidzieć okresie czasu,</a:t>
            </a:r>
          </a:p>
          <a:p>
            <a:r>
              <a:rPr lang="pl-PL" sz="2400" b="1" dirty="0"/>
              <a:t>udokumentowane i ogłoszone wszystkim komórkom na wszystkich poziomach organizacji oraz przeglądane.</a:t>
            </a:r>
          </a:p>
        </p:txBody>
      </p:sp>
    </p:spTree>
    <p:extLst>
      <p:ext uri="{BB962C8B-B14F-4D97-AF65-F5344CB8AC3E}">
        <p14:creationId xmlns:p14="http://schemas.microsoft.com/office/powerpoint/2010/main" val="33241704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sz="3600" b="1" dirty="0"/>
              <a:t>KOSZTY WDROŻENIA </a:t>
            </a:r>
            <a:br>
              <a:rPr lang="pl-PL" sz="3600" b="1" dirty="0"/>
            </a:br>
            <a:r>
              <a:rPr lang="pl-PL" sz="3600" b="1" dirty="0"/>
              <a:t>SYSTEMU W PLN</a:t>
            </a:r>
          </a:p>
        </p:txBody>
      </p:sp>
      <p:sp>
        <p:nvSpPr>
          <p:cNvPr id="32771" name="Rectangle 3"/>
          <p:cNvSpPr>
            <a:spLocks noGrp="1" noChangeArrowheads="1"/>
          </p:cNvSpPr>
          <p:nvPr>
            <p:ph type="body" idx="1"/>
          </p:nvPr>
        </p:nvSpPr>
        <p:spPr>
          <a:xfrm>
            <a:off x="24437" y="1630228"/>
            <a:ext cx="9144000" cy="4895115"/>
          </a:xfrm>
          <a:solidFill>
            <a:srgbClr val="CCFFCC"/>
          </a:solidFill>
        </p:spPr>
        <p:txBody>
          <a:bodyPr/>
          <a:lstStyle/>
          <a:p>
            <a:pPr marL="457200" indent="-457200">
              <a:buFont typeface="+mj-lt"/>
              <a:buAutoNum type="arabicPeriod"/>
            </a:pPr>
            <a:r>
              <a:rPr lang="pl-PL" sz="2400" b="1" dirty="0"/>
              <a:t>Ogólna analiza strategiczna                                      1 600.-</a:t>
            </a:r>
          </a:p>
          <a:p>
            <a:pPr marL="457200" indent="-457200">
              <a:buFont typeface="+mj-lt"/>
              <a:buAutoNum type="arabicPeriod"/>
            </a:pPr>
            <a:r>
              <a:rPr lang="pl-PL" sz="2400" b="1" dirty="0"/>
              <a:t>Zatwierdzenie projektu       				    3 000.-</a:t>
            </a:r>
            <a:endParaRPr lang="pl-PL" sz="3600" b="1"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buFont typeface="+mj-lt"/>
              <a:buAutoNum type="arabicPeriod"/>
            </a:pPr>
            <a:r>
              <a:rPr lang="pl-PL" sz="2400" b="1" dirty="0"/>
              <a:t>Szkolenie dla audytorów wewnętrznych                  4 900.-</a:t>
            </a:r>
          </a:p>
          <a:p>
            <a:pPr marL="457200" indent="-457200">
              <a:buFont typeface="+mj-lt"/>
              <a:buAutoNum type="arabicPeriod"/>
            </a:pPr>
            <a:r>
              <a:rPr lang="pl-PL" sz="2400" b="1" dirty="0"/>
              <a:t>Zarządzanie ryzykiem                                                1 500.-</a:t>
            </a:r>
          </a:p>
          <a:p>
            <a:pPr marL="457200" indent="-457200">
              <a:buFont typeface="+mj-lt"/>
              <a:buAutoNum type="arabicPeriod"/>
            </a:pPr>
            <a:r>
              <a:rPr lang="pl-PL" sz="2400" b="1" dirty="0"/>
              <a:t>Wymagania prawne                                                    1 500.-</a:t>
            </a:r>
          </a:p>
          <a:p>
            <a:pPr marL="457200" indent="-457200">
              <a:buFont typeface="+mj-lt"/>
              <a:buAutoNum type="arabicPeriod"/>
            </a:pPr>
            <a:r>
              <a:rPr lang="pl-PL" sz="2400" b="1" dirty="0"/>
              <a:t>Tworzenie dokumentacji				    1 500.-</a:t>
            </a:r>
          </a:p>
          <a:p>
            <a:pPr marL="457200" indent="-457200">
              <a:buFont typeface="+mj-lt"/>
              <a:buAutoNum type="arabicPeriod"/>
            </a:pPr>
            <a:r>
              <a:rPr lang="pl-PL" sz="2400" b="1" dirty="0"/>
              <a:t>Nadzór na wdrożeniem				    1 500.-</a:t>
            </a:r>
          </a:p>
          <a:p>
            <a:pPr marL="457200" indent="-457200">
              <a:buFont typeface="+mj-lt"/>
              <a:buAutoNum type="arabicPeriod"/>
            </a:pPr>
            <a:r>
              <a:rPr lang="pl-PL" sz="2400" b="1" dirty="0"/>
              <a:t>Weryfikacja, korekcja i walidacja 			    1 500.-</a:t>
            </a:r>
          </a:p>
          <a:p>
            <a:pPr marL="457200" indent="-457200">
              <a:buFont typeface="+mj-lt"/>
              <a:buAutoNum type="arabicPeriod"/>
            </a:pPr>
            <a:r>
              <a:rPr lang="pl-PL" sz="2400" b="1" dirty="0"/>
              <a:t>Audyty wewnętrzne					    1 700.-</a:t>
            </a:r>
          </a:p>
          <a:p>
            <a:pPr marL="457200" indent="-457200">
              <a:buFont typeface="+mj-lt"/>
              <a:buAutoNum type="arabicPeriod"/>
            </a:pPr>
            <a:r>
              <a:rPr lang="pl-PL" sz="2400" b="1" dirty="0"/>
              <a:t>Przegląd zarządzania 					    1 500.- </a:t>
            </a:r>
          </a:p>
          <a:p>
            <a:pPr marL="457200" indent="-457200">
              <a:buFont typeface="+mj-lt"/>
              <a:buAutoNum type="arabicPeriod"/>
            </a:pPr>
            <a:r>
              <a:rPr lang="pl-PL" sz="2400" b="1" dirty="0"/>
              <a:t>Razem 						             20 200                             </a:t>
            </a:r>
          </a:p>
          <a:p>
            <a:pPr marL="457200" indent="-457200">
              <a:buFont typeface="+mj-lt"/>
              <a:buAutoNum type="arabicPeriod"/>
            </a:pPr>
            <a:endParaRPr lang="pl-PL" sz="3600" b="1"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buFont typeface="+mj-lt"/>
              <a:buAutoNum type="arabicPeriod"/>
            </a:pPr>
            <a:endParaRPr lang="pl-PL" sz="2400" b="1" dirty="0"/>
          </a:p>
        </p:txBody>
      </p:sp>
    </p:spTree>
    <p:extLst>
      <p:ext uri="{BB962C8B-B14F-4D97-AF65-F5344CB8AC3E}">
        <p14:creationId xmlns:p14="http://schemas.microsoft.com/office/powerpoint/2010/main" val="1037223006"/>
      </p:ext>
    </p:extLst>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HARMOMOGRAM </a:t>
            </a:r>
            <a:br>
              <a:rPr lang="pl-PL" b="1" dirty="0"/>
            </a:br>
            <a:r>
              <a:rPr lang="pl-PL" b="1" dirty="0"/>
              <a:t>WDROŻENIA SYSTEMU</a:t>
            </a:r>
          </a:p>
        </p:txBody>
      </p:sp>
      <p:graphicFrame>
        <p:nvGraphicFramePr>
          <p:cNvPr id="5" name="Symbol zastępczy zawartości 4"/>
          <p:cNvGraphicFramePr>
            <a:graphicFrameLocks noGrp="1"/>
          </p:cNvGraphicFramePr>
          <p:nvPr>
            <p:ph idx="1"/>
          </p:nvPr>
        </p:nvGraphicFramePr>
        <p:xfrm>
          <a:off x="0" y="1981200"/>
          <a:ext cx="9144000" cy="4079240"/>
        </p:xfrm>
        <a:graphic>
          <a:graphicData uri="http://schemas.openxmlformats.org/drawingml/2006/table">
            <a:tbl>
              <a:tblPr firstRow="1" bandRow="1">
                <a:tableStyleId>{5940675A-B579-460E-94D1-54222C63F5DA}</a:tableStyleId>
              </a:tblPr>
              <a:tblGrid>
                <a:gridCol w="590381">
                  <a:extLst>
                    <a:ext uri="{9D8B030D-6E8A-4147-A177-3AD203B41FA5}">
                      <a16:colId xmlns:a16="http://schemas.microsoft.com/office/drawing/2014/main" val="20000"/>
                    </a:ext>
                  </a:extLst>
                </a:gridCol>
                <a:gridCol w="3549571">
                  <a:extLst>
                    <a:ext uri="{9D8B030D-6E8A-4147-A177-3AD203B41FA5}">
                      <a16:colId xmlns:a16="http://schemas.microsoft.com/office/drawing/2014/main" val="20001"/>
                    </a:ext>
                  </a:extLst>
                </a:gridCol>
                <a:gridCol w="1221894">
                  <a:extLst>
                    <a:ext uri="{9D8B030D-6E8A-4147-A177-3AD203B41FA5}">
                      <a16:colId xmlns:a16="http://schemas.microsoft.com/office/drawing/2014/main" val="20002"/>
                    </a:ext>
                  </a:extLst>
                </a:gridCol>
                <a:gridCol w="1248649">
                  <a:extLst>
                    <a:ext uri="{9D8B030D-6E8A-4147-A177-3AD203B41FA5}">
                      <a16:colId xmlns:a16="http://schemas.microsoft.com/office/drawing/2014/main" val="20003"/>
                    </a:ext>
                  </a:extLst>
                </a:gridCol>
                <a:gridCol w="1273873">
                  <a:extLst>
                    <a:ext uri="{9D8B030D-6E8A-4147-A177-3AD203B41FA5}">
                      <a16:colId xmlns:a16="http://schemas.microsoft.com/office/drawing/2014/main" val="20004"/>
                    </a:ext>
                  </a:extLst>
                </a:gridCol>
                <a:gridCol w="1259632">
                  <a:extLst>
                    <a:ext uri="{9D8B030D-6E8A-4147-A177-3AD203B41FA5}">
                      <a16:colId xmlns:a16="http://schemas.microsoft.com/office/drawing/2014/main" val="20005"/>
                    </a:ext>
                  </a:extLst>
                </a:gridCol>
              </a:tblGrid>
              <a:tr h="370840">
                <a:tc>
                  <a:txBody>
                    <a:bodyPr/>
                    <a:lstStyle/>
                    <a:p>
                      <a:r>
                        <a:rPr lang="pl-PL" b="1" dirty="0"/>
                        <a:t>Lp.</a:t>
                      </a:r>
                    </a:p>
                  </a:txBody>
                  <a:tcPr/>
                </a:tc>
                <a:tc>
                  <a:txBody>
                    <a:bodyPr/>
                    <a:lstStyle/>
                    <a:p>
                      <a:r>
                        <a:rPr lang="pl-PL" b="1" dirty="0"/>
                        <a:t>Wyszczególnienie</a:t>
                      </a:r>
                    </a:p>
                  </a:txBody>
                  <a:tcPr/>
                </a:tc>
                <a:tc>
                  <a:txBody>
                    <a:bodyPr/>
                    <a:lstStyle/>
                    <a:p>
                      <a:r>
                        <a:rPr lang="pl-PL" b="1" dirty="0"/>
                        <a:t>I Kwartał</a:t>
                      </a:r>
                    </a:p>
                  </a:txBody>
                  <a:tcPr/>
                </a:tc>
                <a:tc>
                  <a:txBody>
                    <a:bodyPr/>
                    <a:lstStyle/>
                    <a:p>
                      <a:r>
                        <a:rPr lang="pl-PL" b="1" dirty="0"/>
                        <a:t>II Kwartał</a:t>
                      </a:r>
                    </a:p>
                  </a:txBody>
                  <a:tcPr/>
                </a:tc>
                <a:tc>
                  <a:txBody>
                    <a:bodyPr/>
                    <a:lstStyle/>
                    <a:p>
                      <a:r>
                        <a:rPr lang="pl-PL" b="1" dirty="0"/>
                        <a:t>III kwartał</a:t>
                      </a:r>
                    </a:p>
                  </a:txBody>
                  <a:tcPr/>
                </a:tc>
                <a:tc>
                  <a:txBody>
                    <a:bodyPr/>
                    <a:lstStyle/>
                    <a:p>
                      <a:r>
                        <a:rPr lang="pl-PL" b="1" dirty="0"/>
                        <a:t>IV kwartał</a:t>
                      </a:r>
                    </a:p>
                  </a:txBody>
                  <a:tcPr/>
                </a:tc>
                <a:extLst>
                  <a:ext uri="{0D108BD9-81ED-4DB2-BD59-A6C34878D82A}">
                    <a16:rowId xmlns:a16="http://schemas.microsoft.com/office/drawing/2014/main" val="10000"/>
                  </a:ext>
                </a:extLst>
              </a:tr>
              <a:tr h="370840">
                <a:tc>
                  <a:txBody>
                    <a:bodyPr/>
                    <a:lstStyle/>
                    <a:p>
                      <a:r>
                        <a:rPr lang="pl-PL" b="1" dirty="0"/>
                        <a:t>E1</a:t>
                      </a:r>
                    </a:p>
                  </a:txBody>
                  <a:tcPr/>
                </a:tc>
                <a:tc>
                  <a:txBody>
                    <a:bodyPr/>
                    <a:lstStyle/>
                    <a:p>
                      <a:r>
                        <a:rPr lang="pl-PL" sz="1800" b="1" dirty="0"/>
                        <a:t>Ogólna analiza strategiczna</a:t>
                      </a:r>
                      <a:endParaRPr lang="pl-PL" b="1" dirty="0"/>
                    </a:p>
                  </a:txBody>
                  <a:tcPr/>
                </a:tc>
                <a:tc>
                  <a:txBody>
                    <a:bodyPr/>
                    <a:lstStyle/>
                    <a:p>
                      <a:pPr algn="ctr"/>
                      <a:r>
                        <a:rPr lang="pl-PL" b="1" dirty="0"/>
                        <a:t>x</a:t>
                      </a:r>
                    </a:p>
                  </a:txBody>
                  <a:tcPr/>
                </a:tc>
                <a:tc>
                  <a:txBody>
                    <a:bodyPr/>
                    <a:lstStyle/>
                    <a:p>
                      <a:endParaRPr lang="pl-PL" b="1" dirty="0"/>
                    </a:p>
                  </a:txBody>
                  <a:tcPr/>
                </a:tc>
                <a:tc>
                  <a:txBody>
                    <a:bodyPr/>
                    <a:lstStyle/>
                    <a:p>
                      <a:endParaRPr lang="pl-PL" b="1" dirty="0"/>
                    </a:p>
                  </a:txBody>
                  <a:tcPr/>
                </a:tc>
                <a:tc>
                  <a:txBody>
                    <a:bodyPr/>
                    <a:lstStyle/>
                    <a:p>
                      <a:endParaRPr lang="pl-PL" b="1" dirty="0"/>
                    </a:p>
                  </a:txBody>
                  <a:tcPr/>
                </a:tc>
                <a:extLst>
                  <a:ext uri="{0D108BD9-81ED-4DB2-BD59-A6C34878D82A}">
                    <a16:rowId xmlns:a16="http://schemas.microsoft.com/office/drawing/2014/main" val="10001"/>
                  </a:ext>
                </a:extLst>
              </a:tr>
              <a:tr h="370840">
                <a:tc>
                  <a:txBody>
                    <a:bodyPr/>
                    <a:lstStyle/>
                    <a:p>
                      <a:r>
                        <a:rPr lang="pl-PL" b="1" dirty="0"/>
                        <a:t>E2</a:t>
                      </a:r>
                    </a:p>
                  </a:txBody>
                  <a:tcPr/>
                </a:tc>
                <a:tc>
                  <a:txBody>
                    <a:bodyPr/>
                    <a:lstStyle/>
                    <a:p>
                      <a:r>
                        <a:rPr lang="pl-PL" sz="1800" b="1" dirty="0"/>
                        <a:t>Zatwierdzenie projektu </a:t>
                      </a:r>
                      <a:endParaRPr lang="pl-PL" b="1" dirty="0"/>
                    </a:p>
                  </a:txBody>
                  <a:tcPr/>
                </a:tc>
                <a:tc>
                  <a:txBody>
                    <a:bodyPr/>
                    <a:lstStyle/>
                    <a:p>
                      <a:endParaRPr lang="pl-PL" b="1"/>
                    </a:p>
                  </a:txBody>
                  <a:tcPr/>
                </a:tc>
                <a:tc>
                  <a:txBody>
                    <a:bodyPr/>
                    <a:lstStyle/>
                    <a:p>
                      <a:pPr algn="ctr"/>
                      <a:r>
                        <a:rPr lang="pl-PL" b="1" dirty="0"/>
                        <a:t>x</a:t>
                      </a:r>
                    </a:p>
                  </a:txBody>
                  <a:tcPr/>
                </a:tc>
                <a:tc>
                  <a:txBody>
                    <a:bodyPr/>
                    <a:lstStyle/>
                    <a:p>
                      <a:endParaRPr lang="pl-PL" b="1"/>
                    </a:p>
                  </a:txBody>
                  <a:tcPr/>
                </a:tc>
                <a:tc>
                  <a:txBody>
                    <a:bodyPr/>
                    <a:lstStyle/>
                    <a:p>
                      <a:endParaRPr lang="pl-PL" b="1" dirty="0"/>
                    </a:p>
                  </a:txBody>
                  <a:tcPr/>
                </a:tc>
                <a:extLst>
                  <a:ext uri="{0D108BD9-81ED-4DB2-BD59-A6C34878D82A}">
                    <a16:rowId xmlns:a16="http://schemas.microsoft.com/office/drawing/2014/main" val="10002"/>
                  </a:ext>
                </a:extLst>
              </a:tr>
              <a:tr h="370840">
                <a:tc>
                  <a:txBody>
                    <a:bodyPr/>
                    <a:lstStyle/>
                    <a:p>
                      <a:r>
                        <a:rPr lang="pl-PL" b="1" dirty="0"/>
                        <a:t>E3</a:t>
                      </a:r>
                    </a:p>
                  </a:txBody>
                  <a:tcPr/>
                </a:tc>
                <a:tc>
                  <a:txBody>
                    <a:bodyPr/>
                    <a:lstStyle/>
                    <a:p>
                      <a:r>
                        <a:rPr lang="pl-PL" sz="1800" b="1" dirty="0"/>
                        <a:t>Szkolenie dla audytorów </a:t>
                      </a:r>
                      <a:endParaRPr lang="pl-PL" b="1" dirty="0"/>
                    </a:p>
                  </a:txBody>
                  <a:tcPr/>
                </a:tc>
                <a:tc>
                  <a:txBody>
                    <a:bodyPr/>
                    <a:lstStyle/>
                    <a:p>
                      <a:pPr algn="ctr"/>
                      <a:r>
                        <a:rPr lang="pl-PL" b="1" dirty="0"/>
                        <a:t>x</a:t>
                      </a:r>
                    </a:p>
                  </a:txBody>
                  <a:tcPr/>
                </a:tc>
                <a:tc>
                  <a:txBody>
                    <a:bodyPr/>
                    <a:lstStyle/>
                    <a:p>
                      <a:endParaRPr lang="pl-PL" b="1" dirty="0"/>
                    </a:p>
                  </a:txBody>
                  <a:tcPr/>
                </a:tc>
                <a:tc>
                  <a:txBody>
                    <a:bodyPr/>
                    <a:lstStyle/>
                    <a:p>
                      <a:endParaRPr lang="pl-PL" b="1" dirty="0"/>
                    </a:p>
                  </a:txBody>
                  <a:tcPr/>
                </a:tc>
                <a:tc>
                  <a:txBody>
                    <a:bodyPr/>
                    <a:lstStyle/>
                    <a:p>
                      <a:endParaRPr lang="pl-PL" b="1" dirty="0"/>
                    </a:p>
                  </a:txBody>
                  <a:tcPr/>
                </a:tc>
                <a:extLst>
                  <a:ext uri="{0D108BD9-81ED-4DB2-BD59-A6C34878D82A}">
                    <a16:rowId xmlns:a16="http://schemas.microsoft.com/office/drawing/2014/main" val="10003"/>
                  </a:ext>
                </a:extLst>
              </a:tr>
              <a:tr h="370840">
                <a:tc>
                  <a:txBody>
                    <a:bodyPr/>
                    <a:lstStyle/>
                    <a:p>
                      <a:r>
                        <a:rPr lang="pl-PL" b="1" dirty="0"/>
                        <a:t>E4</a:t>
                      </a:r>
                    </a:p>
                  </a:txBody>
                  <a:tcPr/>
                </a:tc>
                <a:tc>
                  <a:txBody>
                    <a:bodyPr/>
                    <a:lstStyle/>
                    <a:p>
                      <a:r>
                        <a:rPr lang="pl-PL" sz="1800" b="1" dirty="0"/>
                        <a:t>Zarządzanie ryzykiem </a:t>
                      </a:r>
                      <a:endParaRPr lang="pl-PL" b="1" dirty="0"/>
                    </a:p>
                  </a:txBody>
                  <a:tcPr/>
                </a:tc>
                <a:tc>
                  <a:txBody>
                    <a:bodyPr/>
                    <a:lstStyle/>
                    <a:p>
                      <a:endParaRPr lang="pl-PL" b="1"/>
                    </a:p>
                  </a:txBody>
                  <a:tcPr/>
                </a:tc>
                <a:tc>
                  <a:txBody>
                    <a:bodyPr/>
                    <a:lstStyle/>
                    <a:p>
                      <a:pPr algn="ctr"/>
                      <a:r>
                        <a:rPr lang="pl-PL" b="1" dirty="0"/>
                        <a:t>x</a:t>
                      </a:r>
                    </a:p>
                  </a:txBody>
                  <a:tcPr/>
                </a:tc>
                <a:tc>
                  <a:txBody>
                    <a:bodyPr/>
                    <a:lstStyle/>
                    <a:p>
                      <a:endParaRPr lang="pl-PL" b="1"/>
                    </a:p>
                  </a:txBody>
                  <a:tcPr/>
                </a:tc>
                <a:tc>
                  <a:txBody>
                    <a:bodyPr/>
                    <a:lstStyle/>
                    <a:p>
                      <a:endParaRPr lang="pl-PL" b="1" dirty="0"/>
                    </a:p>
                  </a:txBody>
                  <a:tcPr/>
                </a:tc>
                <a:extLst>
                  <a:ext uri="{0D108BD9-81ED-4DB2-BD59-A6C34878D82A}">
                    <a16:rowId xmlns:a16="http://schemas.microsoft.com/office/drawing/2014/main" val="10004"/>
                  </a:ext>
                </a:extLst>
              </a:tr>
              <a:tr h="370840">
                <a:tc>
                  <a:txBody>
                    <a:bodyPr/>
                    <a:lstStyle/>
                    <a:p>
                      <a:r>
                        <a:rPr lang="pl-PL" b="1" dirty="0"/>
                        <a:t>E5</a:t>
                      </a:r>
                    </a:p>
                  </a:txBody>
                  <a:tcPr/>
                </a:tc>
                <a:tc>
                  <a:txBody>
                    <a:bodyPr/>
                    <a:lstStyle/>
                    <a:p>
                      <a:r>
                        <a:rPr lang="pl-PL" sz="1800" b="1" dirty="0"/>
                        <a:t>Wymagania prawne </a:t>
                      </a:r>
                      <a:endParaRPr lang="pl-PL" b="1" dirty="0"/>
                    </a:p>
                  </a:txBody>
                  <a:tcPr/>
                </a:tc>
                <a:tc>
                  <a:txBody>
                    <a:bodyPr/>
                    <a:lstStyle/>
                    <a:p>
                      <a:pPr algn="ctr"/>
                      <a:r>
                        <a:rPr lang="pl-PL" b="1" dirty="0"/>
                        <a:t>x</a:t>
                      </a:r>
                    </a:p>
                  </a:txBody>
                  <a:tcPr/>
                </a:tc>
                <a:tc>
                  <a:txBody>
                    <a:bodyPr/>
                    <a:lstStyle/>
                    <a:p>
                      <a:endParaRPr lang="pl-PL" b="1" dirty="0"/>
                    </a:p>
                  </a:txBody>
                  <a:tcPr/>
                </a:tc>
                <a:tc>
                  <a:txBody>
                    <a:bodyPr/>
                    <a:lstStyle/>
                    <a:p>
                      <a:endParaRPr lang="pl-PL" b="1"/>
                    </a:p>
                  </a:txBody>
                  <a:tcPr/>
                </a:tc>
                <a:tc>
                  <a:txBody>
                    <a:bodyPr/>
                    <a:lstStyle/>
                    <a:p>
                      <a:endParaRPr lang="pl-PL" b="1" dirty="0"/>
                    </a:p>
                  </a:txBody>
                  <a:tcPr/>
                </a:tc>
                <a:extLst>
                  <a:ext uri="{0D108BD9-81ED-4DB2-BD59-A6C34878D82A}">
                    <a16:rowId xmlns:a16="http://schemas.microsoft.com/office/drawing/2014/main" val="10005"/>
                  </a:ext>
                </a:extLst>
              </a:tr>
              <a:tr h="370840">
                <a:tc>
                  <a:txBody>
                    <a:bodyPr/>
                    <a:lstStyle/>
                    <a:p>
                      <a:r>
                        <a:rPr lang="pl-PL" b="1" dirty="0"/>
                        <a:t>E6</a:t>
                      </a:r>
                    </a:p>
                  </a:txBody>
                  <a:tcPr/>
                </a:tc>
                <a:tc>
                  <a:txBody>
                    <a:bodyPr/>
                    <a:lstStyle/>
                    <a:p>
                      <a:r>
                        <a:rPr lang="pl-PL" sz="1800" b="1" dirty="0"/>
                        <a:t>Tworzenie dokumentacji</a:t>
                      </a:r>
                      <a:endParaRPr lang="pl-PL" b="1" dirty="0"/>
                    </a:p>
                  </a:txBody>
                  <a:tcPr/>
                </a:tc>
                <a:tc>
                  <a:txBody>
                    <a:bodyPr/>
                    <a:lstStyle/>
                    <a:p>
                      <a:endParaRPr lang="pl-PL" b="1"/>
                    </a:p>
                  </a:txBody>
                  <a:tcPr/>
                </a:tc>
                <a:tc>
                  <a:txBody>
                    <a:bodyPr/>
                    <a:lstStyle/>
                    <a:p>
                      <a:pPr algn="ctr"/>
                      <a:r>
                        <a:rPr lang="pl-PL" b="1" dirty="0"/>
                        <a:t>x</a:t>
                      </a:r>
                    </a:p>
                  </a:txBody>
                  <a:tcPr/>
                </a:tc>
                <a:tc>
                  <a:txBody>
                    <a:bodyPr/>
                    <a:lstStyle/>
                    <a:p>
                      <a:pPr algn="ctr"/>
                      <a:r>
                        <a:rPr lang="pl-PL" b="1" dirty="0"/>
                        <a:t>x</a:t>
                      </a:r>
                    </a:p>
                  </a:txBody>
                  <a:tcPr/>
                </a:tc>
                <a:tc>
                  <a:txBody>
                    <a:bodyPr/>
                    <a:lstStyle/>
                    <a:p>
                      <a:endParaRPr lang="pl-PL" b="1" dirty="0"/>
                    </a:p>
                  </a:txBody>
                  <a:tcPr/>
                </a:tc>
                <a:extLst>
                  <a:ext uri="{0D108BD9-81ED-4DB2-BD59-A6C34878D82A}">
                    <a16:rowId xmlns:a16="http://schemas.microsoft.com/office/drawing/2014/main" val="10006"/>
                  </a:ext>
                </a:extLst>
              </a:tr>
              <a:tr h="370840">
                <a:tc>
                  <a:txBody>
                    <a:bodyPr/>
                    <a:lstStyle/>
                    <a:p>
                      <a:r>
                        <a:rPr lang="pl-PL" b="1" dirty="0"/>
                        <a:t>E7</a:t>
                      </a:r>
                    </a:p>
                  </a:txBody>
                  <a:tcPr/>
                </a:tc>
                <a:tc>
                  <a:txBody>
                    <a:bodyPr/>
                    <a:lstStyle/>
                    <a:p>
                      <a:r>
                        <a:rPr lang="pl-PL" sz="1800" b="1" dirty="0"/>
                        <a:t>Nadzór na wdrożeniem</a:t>
                      </a:r>
                      <a:endParaRPr lang="pl-PL" b="1" dirty="0"/>
                    </a:p>
                  </a:txBody>
                  <a:tcPr/>
                </a:tc>
                <a:tc>
                  <a:txBody>
                    <a:bodyPr/>
                    <a:lstStyle/>
                    <a:p>
                      <a:endParaRPr lang="pl-PL" b="1"/>
                    </a:p>
                  </a:txBody>
                  <a:tcPr/>
                </a:tc>
                <a:tc>
                  <a:txBody>
                    <a:bodyPr/>
                    <a:lstStyle/>
                    <a:p>
                      <a:endParaRPr lang="pl-PL" b="1"/>
                    </a:p>
                  </a:txBody>
                  <a:tcPr/>
                </a:tc>
                <a:tc>
                  <a:txBody>
                    <a:bodyPr/>
                    <a:lstStyle/>
                    <a:p>
                      <a:pPr algn="ctr"/>
                      <a:r>
                        <a:rPr lang="pl-PL" b="1" dirty="0"/>
                        <a:t>x</a:t>
                      </a:r>
                    </a:p>
                  </a:txBody>
                  <a:tcPr/>
                </a:tc>
                <a:tc>
                  <a:txBody>
                    <a:bodyPr/>
                    <a:lstStyle/>
                    <a:p>
                      <a:pPr algn="ctr"/>
                      <a:r>
                        <a:rPr lang="pl-PL" b="1" dirty="0"/>
                        <a:t>x</a:t>
                      </a:r>
                    </a:p>
                  </a:txBody>
                  <a:tcPr/>
                </a:tc>
                <a:extLst>
                  <a:ext uri="{0D108BD9-81ED-4DB2-BD59-A6C34878D82A}">
                    <a16:rowId xmlns:a16="http://schemas.microsoft.com/office/drawing/2014/main" val="10007"/>
                  </a:ext>
                </a:extLst>
              </a:tr>
              <a:tr h="370840">
                <a:tc>
                  <a:txBody>
                    <a:bodyPr/>
                    <a:lstStyle/>
                    <a:p>
                      <a:r>
                        <a:rPr lang="pl-PL" b="1" dirty="0"/>
                        <a:t>E8</a:t>
                      </a:r>
                    </a:p>
                  </a:txBody>
                  <a:tcPr/>
                </a:tc>
                <a:tc>
                  <a:txBody>
                    <a:bodyPr/>
                    <a:lstStyle/>
                    <a:p>
                      <a:r>
                        <a:rPr lang="pl-PL" sz="1800" b="1" dirty="0"/>
                        <a:t>Korekcja i walidacja </a:t>
                      </a:r>
                      <a:endParaRPr lang="pl-PL" b="1" dirty="0"/>
                    </a:p>
                  </a:txBody>
                  <a:tcPr/>
                </a:tc>
                <a:tc>
                  <a:txBody>
                    <a:bodyPr/>
                    <a:lstStyle/>
                    <a:p>
                      <a:endParaRPr lang="pl-PL" b="1"/>
                    </a:p>
                  </a:txBody>
                  <a:tcPr/>
                </a:tc>
                <a:tc>
                  <a:txBody>
                    <a:bodyPr/>
                    <a:lstStyle/>
                    <a:p>
                      <a:pPr algn="ctr"/>
                      <a:r>
                        <a:rPr lang="pl-PL" b="1" dirty="0"/>
                        <a:t>x</a:t>
                      </a:r>
                    </a:p>
                  </a:txBody>
                  <a:tcPr/>
                </a:tc>
                <a:tc>
                  <a:txBody>
                    <a:bodyPr/>
                    <a:lstStyle/>
                    <a:p>
                      <a:pPr algn="ctr"/>
                      <a:r>
                        <a:rPr lang="pl-PL" b="1" dirty="0"/>
                        <a:t>x</a:t>
                      </a:r>
                    </a:p>
                  </a:txBody>
                  <a:tcPr/>
                </a:tc>
                <a:tc>
                  <a:txBody>
                    <a:bodyPr/>
                    <a:lstStyle/>
                    <a:p>
                      <a:endParaRPr lang="pl-PL" b="1" dirty="0"/>
                    </a:p>
                  </a:txBody>
                  <a:tcPr/>
                </a:tc>
                <a:extLst>
                  <a:ext uri="{0D108BD9-81ED-4DB2-BD59-A6C34878D82A}">
                    <a16:rowId xmlns:a16="http://schemas.microsoft.com/office/drawing/2014/main" val="10008"/>
                  </a:ext>
                </a:extLst>
              </a:tr>
              <a:tr h="370840">
                <a:tc>
                  <a:txBody>
                    <a:bodyPr/>
                    <a:lstStyle/>
                    <a:p>
                      <a:r>
                        <a:rPr lang="pl-PL" b="1" dirty="0"/>
                        <a:t>E9</a:t>
                      </a:r>
                    </a:p>
                  </a:txBody>
                  <a:tcPr/>
                </a:tc>
                <a:tc>
                  <a:txBody>
                    <a:bodyPr/>
                    <a:lstStyle/>
                    <a:p>
                      <a:r>
                        <a:rPr lang="pl-PL" sz="1800" b="1" dirty="0"/>
                        <a:t>Audyty wewnętrzne</a:t>
                      </a:r>
                      <a:endParaRPr lang="pl-PL" b="1" dirty="0"/>
                    </a:p>
                  </a:txBody>
                  <a:tcPr/>
                </a:tc>
                <a:tc>
                  <a:txBody>
                    <a:bodyPr/>
                    <a:lstStyle/>
                    <a:p>
                      <a:endParaRPr lang="pl-PL" b="1"/>
                    </a:p>
                  </a:txBody>
                  <a:tcPr/>
                </a:tc>
                <a:tc>
                  <a:txBody>
                    <a:bodyPr/>
                    <a:lstStyle/>
                    <a:p>
                      <a:endParaRPr lang="pl-PL" b="1" dirty="0"/>
                    </a:p>
                  </a:txBody>
                  <a:tcPr/>
                </a:tc>
                <a:tc>
                  <a:txBody>
                    <a:bodyPr/>
                    <a:lstStyle/>
                    <a:p>
                      <a:pPr algn="ctr"/>
                      <a:r>
                        <a:rPr lang="pl-PL" b="1" dirty="0"/>
                        <a:t>x</a:t>
                      </a:r>
                    </a:p>
                  </a:txBody>
                  <a:tcPr/>
                </a:tc>
                <a:tc>
                  <a:txBody>
                    <a:bodyPr/>
                    <a:lstStyle/>
                    <a:p>
                      <a:pPr algn="ctr"/>
                      <a:r>
                        <a:rPr lang="pl-PL" b="1" dirty="0"/>
                        <a:t>x</a:t>
                      </a:r>
                    </a:p>
                  </a:txBody>
                  <a:tcPr/>
                </a:tc>
                <a:extLst>
                  <a:ext uri="{0D108BD9-81ED-4DB2-BD59-A6C34878D82A}">
                    <a16:rowId xmlns:a16="http://schemas.microsoft.com/office/drawing/2014/main" val="10009"/>
                  </a:ext>
                </a:extLst>
              </a:tr>
              <a:tr h="370840">
                <a:tc>
                  <a:txBody>
                    <a:bodyPr/>
                    <a:lstStyle/>
                    <a:p>
                      <a:r>
                        <a:rPr lang="pl-PL" b="1" dirty="0"/>
                        <a:t>E10</a:t>
                      </a:r>
                    </a:p>
                  </a:txBody>
                  <a:tcPr/>
                </a:tc>
                <a:tc>
                  <a:txBody>
                    <a:bodyPr/>
                    <a:lstStyle/>
                    <a:p>
                      <a:r>
                        <a:rPr lang="pl-PL" sz="1800" b="1" dirty="0"/>
                        <a:t>Przegląd zarządzania </a:t>
                      </a:r>
                      <a:endParaRPr lang="pl-PL" b="1" dirty="0"/>
                    </a:p>
                  </a:txBody>
                  <a:tcPr/>
                </a:tc>
                <a:tc>
                  <a:txBody>
                    <a:bodyPr/>
                    <a:lstStyle/>
                    <a:p>
                      <a:endParaRPr lang="pl-PL" b="1"/>
                    </a:p>
                  </a:txBody>
                  <a:tcPr/>
                </a:tc>
                <a:tc>
                  <a:txBody>
                    <a:bodyPr/>
                    <a:lstStyle/>
                    <a:p>
                      <a:endParaRPr lang="pl-PL" b="1"/>
                    </a:p>
                  </a:txBody>
                  <a:tcPr/>
                </a:tc>
                <a:tc>
                  <a:txBody>
                    <a:bodyPr/>
                    <a:lstStyle/>
                    <a:p>
                      <a:endParaRPr lang="pl-PL" b="1"/>
                    </a:p>
                  </a:txBody>
                  <a:tcPr/>
                </a:tc>
                <a:tc>
                  <a:txBody>
                    <a:bodyPr/>
                    <a:lstStyle/>
                    <a:p>
                      <a:pPr algn="ctr"/>
                      <a:r>
                        <a:rPr lang="pl-PL" b="1" dirty="0"/>
                        <a:t>x</a:t>
                      </a:r>
                    </a:p>
                  </a:txBody>
                  <a:tcPr/>
                </a:tc>
                <a:extLst>
                  <a:ext uri="{0D108BD9-81ED-4DB2-BD59-A6C34878D82A}">
                    <a16:rowId xmlns:a16="http://schemas.microsoft.com/office/drawing/2014/main" val="10010"/>
                  </a:ext>
                </a:extLst>
              </a:tr>
            </a:tbl>
          </a:graphicData>
        </a:graphic>
      </p:graphicFrame>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0123270"/>
      </p:ext>
    </p:extLst>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20000"/>
              <a:lumOff val="80000"/>
            </a:schemeClr>
          </a:solidFill>
        </p:spPr>
        <p:txBody>
          <a:bodyPr/>
          <a:lstStyle/>
          <a:p>
            <a:r>
              <a:rPr lang="pl-PL" b="1" dirty="0"/>
              <a:t>KORZYŚCI Z WDROŻENIA </a:t>
            </a:r>
            <a:br>
              <a:rPr lang="pl-PL" b="1" dirty="0"/>
            </a:br>
            <a:r>
              <a:rPr lang="pl-PL" b="1" dirty="0"/>
              <a:t>SYSTEMU ISO 45 001:2016</a:t>
            </a:r>
            <a:endParaRPr lang="pl-PL" dirty="0"/>
          </a:p>
        </p:txBody>
      </p:sp>
      <p:sp>
        <p:nvSpPr>
          <p:cNvPr id="3" name="Symbol zastępczy zawartości 2"/>
          <p:cNvSpPr>
            <a:spLocks noGrp="1"/>
          </p:cNvSpPr>
          <p:nvPr>
            <p:ph idx="1"/>
          </p:nvPr>
        </p:nvSpPr>
        <p:spPr>
          <a:xfrm>
            <a:off x="179512" y="1752600"/>
            <a:ext cx="8964488" cy="4952999"/>
          </a:xfrm>
        </p:spPr>
        <p:txBody>
          <a:bodyPr/>
          <a:lstStyle/>
          <a:p>
            <a:pPr lvl="0"/>
            <a:r>
              <a:rPr lang="pl-PL" sz="2400" b="1" dirty="0"/>
              <a:t>Systemowe podejście do identyfikacji zagrożeń i zarządzania ryzykiem, które może przyczynić się do stworzenia zdrowszego i bezpieczniejszego środowiska pracy, jak również uniknięcia wysokiego wskaźnika wypadków i problemów zdrowotnych związanych z wykonywanym zawodem.</a:t>
            </a:r>
          </a:p>
          <a:p>
            <a:pPr lvl="0"/>
            <a:endParaRPr lang="pl-PL" sz="2400" b="1" dirty="0"/>
          </a:p>
          <a:p>
            <a:pPr lvl="0"/>
            <a:r>
              <a:rPr lang="pl-PL" sz="2400" b="1" dirty="0"/>
              <a:t>Bardziej przejrzyste i efektywne zarządzanie bhp. dzięki przełożeniu wyników oceny ryzyka, audytów, inspekcji, przeglądów zgodności z wymogami prawnymi, a także dochodzeń prowadzonych w związku z wypadkami, na plany działania mające na celu zminimalizowanie ryzyka ich wystąpienia.</a:t>
            </a:r>
          </a:p>
          <a:p>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0107164"/>
      </p:ext>
    </p:extLst>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94" y="332656"/>
            <a:ext cx="9144000" cy="1143000"/>
          </a:xfrm>
          <a:solidFill>
            <a:schemeClr val="accent1">
              <a:lumMod val="20000"/>
              <a:lumOff val="80000"/>
            </a:schemeClr>
          </a:solidFill>
        </p:spPr>
        <p:txBody>
          <a:bodyPr/>
          <a:lstStyle/>
          <a:p>
            <a:r>
              <a:rPr lang="pl-PL" b="1" dirty="0"/>
              <a:t>KORZYŚCI Z WDROŻENIA </a:t>
            </a:r>
            <a:br>
              <a:rPr lang="pl-PL" b="1" dirty="0"/>
            </a:br>
            <a:r>
              <a:rPr lang="pl-PL" b="1" dirty="0"/>
              <a:t>SYSTEMU ISO 45 001:2016</a:t>
            </a:r>
            <a:endParaRPr lang="pl-PL" dirty="0"/>
          </a:p>
        </p:txBody>
      </p:sp>
      <p:sp>
        <p:nvSpPr>
          <p:cNvPr id="3" name="Symbol zastępczy zawartości 2"/>
          <p:cNvSpPr>
            <a:spLocks noGrp="1"/>
          </p:cNvSpPr>
          <p:nvPr>
            <p:ph idx="1"/>
          </p:nvPr>
        </p:nvSpPr>
        <p:spPr>
          <a:xfrm>
            <a:off x="179512" y="1752600"/>
            <a:ext cx="8964488" cy="4952999"/>
          </a:xfrm>
        </p:spPr>
        <p:txBody>
          <a:bodyPr/>
          <a:lstStyle/>
          <a:p>
            <a:pPr lvl="0"/>
            <a:r>
              <a:rPr lang="pl-PL" sz="2400" b="1" dirty="0"/>
              <a:t>Zarządzanie bhp. staje się skuteczne i efektywne dzięki wykorzystaniu rezultatów oceny ryzyka, audytów, inspekcji bhp, przeglądów zgodności z wymaganiami prawnymi, a także analizowania incydentów i przełożeniu ich na plany działania mające na celu zminimalizowanie ryzyka wystąpienia wypadków. </a:t>
            </a:r>
          </a:p>
          <a:p>
            <a:pPr lvl="0"/>
            <a:endParaRPr lang="pl-PL" sz="1000" b="1" dirty="0"/>
          </a:p>
          <a:p>
            <a:pPr lvl="0"/>
            <a:r>
              <a:rPr lang="pl-PL" sz="2400" b="1" dirty="0"/>
              <a:t>Zapobieganie zdarzeniom potencjalnie wypadkowym (tzw. "śpiące wypadki").</a:t>
            </a:r>
          </a:p>
          <a:p>
            <a:pPr lvl="0"/>
            <a:endParaRPr lang="pl-PL" sz="1000" b="1" dirty="0"/>
          </a:p>
          <a:p>
            <a:pPr lvl="0"/>
            <a:r>
              <a:rPr lang="pl-PL" sz="2400" b="1" dirty="0"/>
              <a:t>Dostosowanie do wymagań prawnych w zakresie bhp.</a:t>
            </a:r>
          </a:p>
          <a:p>
            <a:pPr lvl="0"/>
            <a:endParaRPr lang="pl-PL" sz="1000" b="1" dirty="0"/>
          </a:p>
          <a:p>
            <a:pPr lvl="0"/>
            <a:r>
              <a:rPr lang="pl-PL" sz="2400" b="1" dirty="0"/>
              <a:t>Zmniejszenie kosztów ponoszonych na bhp</a:t>
            </a:r>
            <a:r>
              <a:rPr lang="pl-PL" sz="2400" dirty="0"/>
              <a:t>. </a:t>
            </a:r>
          </a:p>
          <a:p>
            <a:pPr lvl="0"/>
            <a:endParaRPr lang="pl-PL" sz="2400" b="1" dirty="0"/>
          </a:p>
          <a:p>
            <a:endParaRPr lang="pl-PL" sz="2400" b="1" dirty="0"/>
          </a:p>
        </p:txBody>
      </p:sp>
      <p:sp>
        <p:nvSpPr>
          <p:cNvPr id="4" name="Symbol zastępczy numeru slajd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92A98-2DC2-47AF-9B5E-C5030B728D20}"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7734917"/>
      </p:ext>
    </p:extLst>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8709D1-C738-4404-8AA9-2747E60FA5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ChangeArrowheads="1"/>
          </p:cNvSpPr>
          <p:nvPr>
            <p:ph type="title"/>
          </p:nvPr>
        </p:nvSpPr>
        <p:spPr>
          <a:xfrm>
            <a:off x="0" y="476672"/>
            <a:ext cx="9144000" cy="1143000"/>
          </a:xfrm>
          <a:solidFill>
            <a:schemeClr val="accent1">
              <a:lumMod val="20000"/>
              <a:lumOff val="80000"/>
            </a:schemeClr>
          </a:solidFill>
        </p:spPr>
        <p:txBody>
          <a:bodyPr/>
          <a:lstStyle/>
          <a:p>
            <a:r>
              <a:rPr lang="pl-PL" sz="3600" b="1" dirty="0"/>
              <a:t>POZIOMY OCENY </a:t>
            </a:r>
            <a:br>
              <a:rPr lang="pl-PL" sz="3600" b="1" dirty="0"/>
            </a:br>
            <a:r>
              <a:rPr lang="pl-PL" sz="3600" b="1" dirty="0"/>
              <a:t>EFEKTYWNOŚCI SYSTEMU</a:t>
            </a:r>
          </a:p>
        </p:txBody>
      </p:sp>
      <p:sp>
        <p:nvSpPr>
          <p:cNvPr id="32771" name="Rectangle 3"/>
          <p:cNvSpPr>
            <a:spLocks noGrp="1" noChangeArrowheads="1"/>
          </p:cNvSpPr>
          <p:nvPr>
            <p:ph type="body" idx="1"/>
          </p:nvPr>
        </p:nvSpPr>
        <p:spPr>
          <a:xfrm>
            <a:off x="0" y="1619672"/>
            <a:ext cx="9144000" cy="5193704"/>
          </a:xfrm>
          <a:solidFill>
            <a:srgbClr val="CCFFCC"/>
          </a:solidFill>
        </p:spPr>
        <p:txBody>
          <a:bodyPr/>
          <a:lstStyle/>
          <a:p>
            <a:pPr lvl="0"/>
            <a:r>
              <a:rPr lang="pl-PL" sz="2400" b="1" dirty="0"/>
              <a:t>Poziom I – organizacji – do czynników wpływających na efektywność firmy zaliczono: model zarządzania, strukturę organizacyjną, cele organizacji i metody ich pomiaru oraz sposoby wykorzystywania zasobów.</a:t>
            </a:r>
          </a:p>
          <a:p>
            <a:pPr marL="0" lvl="0" indent="0">
              <a:buNone/>
            </a:pPr>
            <a:endParaRPr lang="pl-PL" sz="1000" b="1" dirty="0"/>
          </a:p>
          <a:p>
            <a:pPr lvl="0"/>
            <a:r>
              <a:rPr lang="pl-PL" sz="2400" b="1" dirty="0"/>
              <a:t>Poziom II – procesu – tu do czynników wpływających na efektywność zaliczono określone procesy kluczowe realizowane w organizacji, na efektywność których wpływa wzajemna korelacja między nimi.</a:t>
            </a:r>
          </a:p>
          <a:p>
            <a:pPr lvl="0"/>
            <a:endParaRPr lang="pl-PL" sz="1000" b="1" dirty="0"/>
          </a:p>
          <a:p>
            <a:pPr lvl="0"/>
            <a:r>
              <a:rPr lang="pl-PL" sz="2400" b="1" dirty="0"/>
              <a:t>Poziom III – stanowiska pracy – do zmiennych wpływających na tym poziomie należą metody ZZL, stosowane standardy pracy oraz system szkoleń pracowniczych.</a:t>
            </a:r>
          </a:p>
          <a:p>
            <a:endParaRPr lang="pl-PL" sz="2400" b="1" dirty="0"/>
          </a:p>
        </p:txBody>
      </p:sp>
    </p:spTree>
    <p:extLst>
      <p:ext uri="{BB962C8B-B14F-4D97-AF65-F5344CB8AC3E}">
        <p14:creationId xmlns:p14="http://schemas.microsoft.com/office/powerpoint/2010/main" val="2750139848"/>
      </p:ext>
    </p:extLst>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949105-F06E-4788-BF61-026B5EBF2FA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ChangeArrowheads="1"/>
          </p:cNvSpPr>
          <p:nvPr>
            <p:ph type="title"/>
          </p:nvPr>
        </p:nvSpPr>
        <p:spPr>
          <a:solidFill>
            <a:schemeClr val="accent1">
              <a:lumMod val="20000"/>
              <a:lumOff val="80000"/>
            </a:schemeClr>
          </a:solidFill>
        </p:spPr>
        <p:txBody>
          <a:bodyPr/>
          <a:lstStyle/>
          <a:p>
            <a:r>
              <a:rPr lang="pl-PL" sz="3600" b="1" dirty="0"/>
              <a:t>ZAGADNIENIA</a:t>
            </a:r>
          </a:p>
        </p:txBody>
      </p:sp>
      <p:sp>
        <p:nvSpPr>
          <p:cNvPr id="23555" name="Rectangle 3"/>
          <p:cNvSpPr>
            <a:spLocks noGrp="1" noChangeArrowheads="1"/>
          </p:cNvSpPr>
          <p:nvPr>
            <p:ph type="body" idx="1"/>
          </p:nvPr>
        </p:nvSpPr>
        <p:spPr>
          <a:xfrm>
            <a:off x="611560" y="2055014"/>
            <a:ext cx="8143932" cy="4470330"/>
          </a:xfrm>
          <a:solidFill>
            <a:srgbClr val="FFFF99"/>
          </a:solidFill>
        </p:spPr>
        <p:txBody>
          <a:bodyPr/>
          <a:lstStyle/>
          <a:p>
            <a:pPr>
              <a:lnSpc>
                <a:spcPct val="90000"/>
              </a:lnSpc>
            </a:pPr>
            <a:r>
              <a:rPr lang="pl-PL" sz="2400" b="1" dirty="0"/>
              <a:t>Ustalanie celów dla systemu</a:t>
            </a:r>
          </a:p>
          <a:p>
            <a:pPr>
              <a:lnSpc>
                <a:spcPct val="90000"/>
              </a:lnSpc>
            </a:pPr>
            <a:endParaRPr lang="pl-PL" sz="2400" b="1" dirty="0"/>
          </a:p>
          <a:p>
            <a:pPr>
              <a:lnSpc>
                <a:spcPct val="90000"/>
              </a:lnSpc>
            </a:pPr>
            <a:r>
              <a:rPr lang="pl-PL" sz="2400" b="1" dirty="0"/>
              <a:t>Mapowanie i modelowanie procesów</a:t>
            </a:r>
          </a:p>
          <a:p>
            <a:pPr>
              <a:lnSpc>
                <a:spcPct val="90000"/>
              </a:lnSpc>
            </a:pPr>
            <a:endParaRPr lang="pl-PL" sz="2400" b="1" dirty="0"/>
          </a:p>
          <a:p>
            <a:pPr>
              <a:lnSpc>
                <a:spcPct val="90000"/>
              </a:lnSpc>
            </a:pPr>
            <a:r>
              <a:rPr lang="pl-PL" sz="2400" b="1" dirty="0"/>
              <a:t>Struktura dokumentacji systemu</a:t>
            </a:r>
          </a:p>
          <a:p>
            <a:pPr>
              <a:lnSpc>
                <a:spcPct val="90000"/>
              </a:lnSpc>
            </a:pPr>
            <a:endParaRPr lang="pl-PL" sz="2400" b="1" dirty="0"/>
          </a:p>
          <a:p>
            <a:pPr>
              <a:lnSpc>
                <a:spcPct val="90000"/>
              </a:lnSpc>
            </a:pPr>
            <a:r>
              <a:rPr lang="pl-PL" sz="2400" b="1" dirty="0"/>
              <a:t>Ocena ryzyka </a:t>
            </a:r>
          </a:p>
          <a:p>
            <a:pPr>
              <a:lnSpc>
                <a:spcPct val="90000"/>
              </a:lnSpc>
            </a:pPr>
            <a:endParaRPr lang="pl-PL" sz="2400" b="1" dirty="0"/>
          </a:p>
          <a:p>
            <a:pPr>
              <a:lnSpc>
                <a:spcPct val="90000"/>
              </a:lnSpc>
            </a:pPr>
            <a:r>
              <a:rPr lang="pl-PL" sz="2400" b="1" dirty="0"/>
              <a:t>Działania operacyjne</a:t>
            </a:r>
          </a:p>
          <a:p>
            <a:pPr>
              <a:lnSpc>
                <a:spcPct val="90000"/>
              </a:lnSpc>
            </a:pPr>
            <a:endParaRPr lang="pl-PL" sz="2400" b="1" dirty="0"/>
          </a:p>
          <a:p>
            <a:pPr>
              <a:lnSpc>
                <a:spcPct val="90000"/>
              </a:lnSpc>
            </a:pPr>
            <a:r>
              <a:rPr lang="pl-PL" sz="2400" b="1" dirty="0"/>
              <a:t>Udział pracowników w doskonaleniu systemu</a:t>
            </a: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67E327-47EE-45C5-9AF9-FEC7F1B6E84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8" name="Rectangle 2"/>
          <p:cNvSpPr>
            <a:spLocks noGrp="1" noChangeArrowheads="1"/>
          </p:cNvSpPr>
          <p:nvPr>
            <p:ph type="title"/>
          </p:nvPr>
        </p:nvSpPr>
        <p:spPr>
          <a:solidFill>
            <a:schemeClr val="accent1">
              <a:lumMod val="20000"/>
              <a:lumOff val="80000"/>
            </a:schemeClr>
          </a:solidFill>
        </p:spPr>
        <p:txBody>
          <a:bodyPr/>
          <a:lstStyle/>
          <a:p>
            <a:r>
              <a:rPr lang="pl-PL" sz="3600" b="1" dirty="0"/>
              <a:t>BIBLIOGRAFIA</a:t>
            </a:r>
          </a:p>
        </p:txBody>
      </p:sp>
      <p:sp>
        <p:nvSpPr>
          <p:cNvPr id="24579" name="Rectangle 3"/>
          <p:cNvSpPr>
            <a:spLocks noGrp="1" noChangeArrowheads="1"/>
          </p:cNvSpPr>
          <p:nvPr>
            <p:ph type="body" idx="1"/>
          </p:nvPr>
        </p:nvSpPr>
        <p:spPr>
          <a:xfrm>
            <a:off x="323850" y="2060575"/>
            <a:ext cx="8534400" cy="4464769"/>
          </a:xfrm>
          <a:solidFill>
            <a:srgbClr val="FFFF99"/>
          </a:solidFill>
        </p:spPr>
        <p:txBody>
          <a:bodyPr/>
          <a:lstStyle/>
          <a:p>
            <a:r>
              <a:rPr lang="pl-PL" sz="2400" b="1" u="sng" dirty="0"/>
              <a:t>Kafel P, Sikora T.:  </a:t>
            </a:r>
            <a:r>
              <a:rPr lang="pl-PL" sz="2400" b="1" dirty="0"/>
              <a:t>Integracja systemów zarządzania,  PJ  nr 8 2011</a:t>
            </a:r>
          </a:p>
          <a:p>
            <a:r>
              <a:rPr lang="pl-PL" sz="2400" b="1" u="sng" dirty="0" err="1"/>
              <a:t>Moeller</a:t>
            </a:r>
            <a:r>
              <a:rPr lang="pl-PL" sz="2400" b="1" u="sng" dirty="0"/>
              <a:t> R.: </a:t>
            </a:r>
            <a:r>
              <a:rPr lang="pl-PL" sz="2400" b="1" dirty="0"/>
              <a:t>Nowoczesny audyt wewnętrzny, Oficyna Wolters Kluwer business, Warszawa 2011.</a:t>
            </a:r>
          </a:p>
          <a:p>
            <a:r>
              <a:rPr lang="pl-PL" sz="2400" b="1" u="sng" dirty="0"/>
              <a:t>Wyrwicka M., Zielenkiewicz J.: </a:t>
            </a:r>
            <a:r>
              <a:rPr lang="pl-PL" sz="2400" b="1" dirty="0"/>
              <a:t>Metoda identyfikacji procesów,  PJ  nr 2008</a:t>
            </a:r>
          </a:p>
          <a:p>
            <a:pPr lvl="0"/>
            <a:r>
              <a:rPr lang="en-US" sz="2400" b="1" u="sng" dirty="0"/>
              <a:t>ISO 45001</a:t>
            </a:r>
            <a:r>
              <a:rPr lang="pl-PL" sz="2400" b="1" u="sng" dirty="0"/>
              <a:t>: 2016.:</a:t>
            </a:r>
            <a:r>
              <a:rPr lang="en-US" sz="2400" b="1" u="sng" dirty="0"/>
              <a:t> </a:t>
            </a:r>
            <a:r>
              <a:rPr lang="en-US" sz="2400" b="1" dirty="0"/>
              <a:t>Occupational Health and Safety Management Systems Information Guide , NSF</a:t>
            </a:r>
            <a:r>
              <a:rPr lang="pl-PL" sz="2400" b="1" dirty="0"/>
              <a:t> (Draft).</a:t>
            </a:r>
          </a:p>
          <a:p>
            <a:r>
              <a:rPr lang="en-US" sz="2400" b="1" u="sng" dirty="0"/>
              <a:t>PAS 99</a:t>
            </a:r>
            <a:r>
              <a:rPr lang="pl-PL" sz="2400" b="1" u="sng" dirty="0"/>
              <a:t>: </a:t>
            </a:r>
            <a:r>
              <a:rPr lang="en-US" sz="2400" b="1" u="sng" dirty="0"/>
              <a:t>2012</a:t>
            </a:r>
            <a:r>
              <a:rPr lang="pl-PL" sz="2400" b="1" u="sng" dirty="0"/>
              <a:t>.:</a:t>
            </a:r>
            <a:r>
              <a:rPr lang="en-US" sz="2400" b="1" u="sng" dirty="0"/>
              <a:t>  </a:t>
            </a:r>
            <a:r>
              <a:rPr lang="en-US" sz="2400" b="1" i="1" dirty="0"/>
              <a:t>Specification of common management system requirements as a framework for integration.  </a:t>
            </a:r>
            <a:r>
              <a:rPr lang="en-US" sz="2400" b="1" dirty="0"/>
              <a:t>BSI</a:t>
            </a:r>
            <a:r>
              <a:rPr lang="pl-PL" sz="2400" b="1" dirty="0"/>
              <a:t>.</a:t>
            </a:r>
            <a:r>
              <a:rPr lang="en-US" sz="2400" b="1" dirty="0"/>
              <a:t> </a:t>
            </a:r>
            <a:endParaRPr lang="pl-PL" sz="2400" b="1" dirty="0"/>
          </a:p>
          <a:p>
            <a:pPr lvl="0"/>
            <a:endParaRPr lang="pl-PL" sz="2400" b="1" dirty="0"/>
          </a:p>
          <a:p>
            <a:pPr lvl="0"/>
            <a:endParaRPr lang="pl-PL" sz="2400" b="1" dirty="0"/>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84FCAD-09BC-497A-94DE-51D618E5D0C5}"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p:cNvSpPr>
            <a:spLocks noGrp="1" noChangeArrowheads="1"/>
          </p:cNvSpPr>
          <p:nvPr>
            <p:ph type="ctrTitle"/>
          </p:nvPr>
        </p:nvSpPr>
        <p:spPr>
          <a:xfrm>
            <a:off x="0" y="2286000"/>
            <a:ext cx="9144000" cy="1143000"/>
          </a:xfrm>
          <a:solidFill>
            <a:srgbClr val="FFFF99"/>
          </a:solidFill>
        </p:spPr>
        <p:txBody>
          <a:bodyPr/>
          <a:lstStyle/>
          <a:p>
            <a:pPr eaLnBrk="1" hangingPunct="1"/>
            <a:r>
              <a:rPr lang="pl-PL" altLang="pl-PL" b="1" dirty="0"/>
              <a:t>STRATEGIA DOSKONALENIA PROCESÓW</a:t>
            </a:r>
          </a:p>
        </p:txBody>
      </p:sp>
      <p:sp>
        <p:nvSpPr>
          <p:cNvPr id="11268" name="Rectangle 3"/>
          <p:cNvSpPr>
            <a:spLocks noGrp="1" noChangeArrowheads="1"/>
          </p:cNvSpPr>
          <p:nvPr>
            <p:ph type="subTitle" idx="1"/>
          </p:nvPr>
        </p:nvSpPr>
        <p:spPr>
          <a:solidFill>
            <a:srgbClr val="CCFFCC"/>
          </a:solidFill>
        </p:spPr>
        <p:txBody>
          <a:bodyPr/>
          <a:lstStyle/>
          <a:p>
            <a:pPr eaLnBrk="1" hangingPunct="1"/>
            <a:endParaRPr lang="pl-PL" altLang="pl-PL" b="1" dirty="0"/>
          </a:p>
          <a:p>
            <a:pPr eaLnBrk="1" hangingPunct="1"/>
            <a:r>
              <a:rPr lang="pl-PL" altLang="pl-PL" b="1" dirty="0"/>
              <a:t>SYSTEMY ZARZĄDZANIA BEZPIECZEŃSTWEM</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3D8FD-BD4E-4D0D-A8D5-EA1BF67A6559}"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1" name="Rectangle 2"/>
          <p:cNvSpPr>
            <a:spLocks noGrp="1" noChangeArrowheads="1"/>
          </p:cNvSpPr>
          <p:nvPr>
            <p:ph type="title"/>
          </p:nvPr>
        </p:nvSpPr>
        <p:spPr>
          <a:xfrm>
            <a:off x="0" y="609600"/>
            <a:ext cx="9144000" cy="1143000"/>
          </a:xfrm>
          <a:solidFill>
            <a:srgbClr val="FFFF99"/>
          </a:solidFill>
        </p:spPr>
        <p:txBody>
          <a:bodyPr/>
          <a:lstStyle/>
          <a:p>
            <a:pPr eaLnBrk="1" hangingPunct="1"/>
            <a:r>
              <a:rPr lang="pl-PL" altLang="pl-PL" b="1"/>
              <a:t>TREŚĆ</a:t>
            </a:r>
          </a:p>
        </p:txBody>
      </p:sp>
      <p:sp>
        <p:nvSpPr>
          <p:cNvPr id="12292" name="Rectangle 3"/>
          <p:cNvSpPr>
            <a:spLocks noGrp="1" noChangeArrowheads="1"/>
          </p:cNvSpPr>
          <p:nvPr>
            <p:ph type="body" idx="1"/>
          </p:nvPr>
        </p:nvSpPr>
        <p:spPr>
          <a:xfrm>
            <a:off x="685800" y="1981200"/>
            <a:ext cx="8153400" cy="4343400"/>
          </a:xfrm>
          <a:solidFill>
            <a:srgbClr val="CCFFCC"/>
          </a:solidFill>
        </p:spPr>
        <p:txBody>
          <a:bodyPr/>
          <a:lstStyle/>
          <a:p>
            <a:pPr eaLnBrk="1" hangingPunct="1">
              <a:lnSpc>
                <a:spcPct val="90000"/>
              </a:lnSpc>
            </a:pPr>
            <a:r>
              <a:rPr lang="pl-PL" altLang="pl-PL" sz="2800" b="1"/>
              <a:t>Obrazy przedsiębiorstwa i zasady postępowania.</a:t>
            </a:r>
          </a:p>
          <a:p>
            <a:pPr eaLnBrk="1" hangingPunct="1">
              <a:lnSpc>
                <a:spcPct val="90000"/>
              </a:lnSpc>
            </a:pPr>
            <a:r>
              <a:rPr lang="pl-PL" altLang="pl-PL" sz="2800" b="1"/>
              <a:t>Koncepcja zarządzania wartością.</a:t>
            </a:r>
          </a:p>
          <a:p>
            <a:pPr eaLnBrk="1" hangingPunct="1">
              <a:lnSpc>
                <a:spcPct val="90000"/>
              </a:lnSpc>
            </a:pPr>
            <a:r>
              <a:rPr lang="pl-PL" altLang="pl-PL" sz="2800" b="1"/>
              <a:t>Koncepcja produktywności.</a:t>
            </a:r>
          </a:p>
          <a:p>
            <a:pPr eaLnBrk="1" hangingPunct="1">
              <a:lnSpc>
                <a:spcPct val="90000"/>
              </a:lnSpc>
            </a:pPr>
            <a:r>
              <a:rPr lang="pl-PL" altLang="pl-PL" sz="2800" b="1"/>
              <a:t>Koncepcja zarządzania procesami.</a:t>
            </a:r>
          </a:p>
          <a:p>
            <a:pPr eaLnBrk="1" hangingPunct="1">
              <a:lnSpc>
                <a:spcPct val="90000"/>
              </a:lnSpc>
            </a:pPr>
            <a:r>
              <a:rPr lang="pl-PL" altLang="pl-PL" sz="2800" b="1"/>
              <a:t>Koncepcja adaptacyjnej strategii.</a:t>
            </a:r>
          </a:p>
          <a:p>
            <a:pPr eaLnBrk="1" hangingPunct="1">
              <a:lnSpc>
                <a:spcPct val="90000"/>
              </a:lnSpc>
            </a:pPr>
            <a:r>
              <a:rPr lang="pl-PL" altLang="pl-PL" sz="2800" b="1"/>
              <a:t>Koncepcja doskonałości.</a:t>
            </a:r>
          </a:p>
          <a:p>
            <a:pPr eaLnBrk="1" hangingPunct="1">
              <a:lnSpc>
                <a:spcPct val="90000"/>
              </a:lnSpc>
            </a:pPr>
            <a:r>
              <a:rPr lang="pl-PL" altLang="pl-PL" sz="2800" b="1"/>
              <a:t>Strategia doskonałości.</a:t>
            </a:r>
          </a:p>
          <a:p>
            <a:pPr eaLnBrk="1" hangingPunct="1">
              <a:lnSpc>
                <a:spcPct val="90000"/>
              </a:lnSpc>
            </a:pPr>
            <a:r>
              <a:rPr lang="pl-PL" altLang="pl-PL" sz="2800" b="1"/>
              <a:t>Wdrażanie strategii doskonałości.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5D57E7-5A8E-4823-9F01-DD4362B88836}" type="slidenum">
              <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pl-PL" altLang="pl-P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a:xfrm>
            <a:off x="0" y="0"/>
            <a:ext cx="9144000" cy="1143000"/>
          </a:xfrm>
          <a:solidFill>
            <a:srgbClr val="FFFF99"/>
          </a:solidFill>
        </p:spPr>
        <p:txBody>
          <a:bodyPr/>
          <a:lstStyle/>
          <a:p>
            <a:pPr eaLnBrk="1" hangingPunct="1"/>
            <a:r>
              <a:rPr lang="pl-PL" altLang="pl-PL" b="1"/>
              <a:t>ROZUMIENIE </a:t>
            </a:r>
            <a:br>
              <a:rPr lang="pl-PL" altLang="pl-PL" b="1"/>
            </a:br>
            <a:r>
              <a:rPr lang="pl-PL" altLang="pl-PL" b="1"/>
              <a:t>FIRMY</a:t>
            </a:r>
          </a:p>
        </p:txBody>
      </p:sp>
      <p:graphicFrame>
        <p:nvGraphicFramePr>
          <p:cNvPr id="1026" name="Object 3"/>
          <p:cNvGraphicFramePr>
            <a:graphicFrameLocks noGrp="1" noChangeAspect="1"/>
          </p:cNvGraphicFramePr>
          <p:nvPr>
            <p:ph idx="1"/>
          </p:nvPr>
        </p:nvGraphicFramePr>
        <p:xfrm>
          <a:off x="0" y="838200"/>
          <a:ext cx="9144000" cy="6019800"/>
        </p:xfrm>
        <a:graphic>
          <a:graphicData uri="http://schemas.openxmlformats.org/presentationml/2006/ole">
            <mc:AlternateContent xmlns:mc="http://schemas.openxmlformats.org/markup-compatibility/2006">
              <mc:Choice xmlns:v="urn:schemas-microsoft-com:vml" Requires="v">
                <p:oleObj spid="_x0000_s9220" name="SnapGrafx" r:id="rId4" imgW="5137920" imgH="3680640" progId="SnapGrafx">
                  <p:embed/>
                </p:oleObj>
              </mc:Choice>
              <mc:Fallback>
                <p:oleObj name="SnapGrafx" r:id="rId4" imgW="5137920" imgH="3680640" progId="SnapGrafx">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9457</Words>
  <Application>Microsoft Office PowerPoint</Application>
  <PresentationFormat>Pokaz na ekranie (4:3)</PresentationFormat>
  <Paragraphs>1201</Paragraphs>
  <Slides>120</Slides>
  <Notes>57</Notes>
  <HiddenSlides>0</HiddenSlides>
  <MMClips>0</MMClips>
  <ScaleCrop>false</ScaleCrop>
  <HeadingPairs>
    <vt:vector size="8" baseType="variant">
      <vt:variant>
        <vt:lpstr>Używane czcionki</vt:lpstr>
      </vt:variant>
      <vt:variant>
        <vt:i4>3</vt:i4>
      </vt:variant>
      <vt:variant>
        <vt:lpstr>Motyw</vt:lpstr>
      </vt:variant>
      <vt:variant>
        <vt:i4>4</vt:i4>
      </vt:variant>
      <vt:variant>
        <vt:lpstr>Osadzone serwery OLE</vt:lpstr>
      </vt:variant>
      <vt:variant>
        <vt:i4>2</vt:i4>
      </vt:variant>
      <vt:variant>
        <vt:lpstr>Tytuły slajdów</vt:lpstr>
      </vt:variant>
      <vt:variant>
        <vt:i4>120</vt:i4>
      </vt:variant>
    </vt:vector>
  </HeadingPairs>
  <TitlesOfParts>
    <vt:vector size="129" baseType="lpstr">
      <vt:lpstr>Arial</vt:lpstr>
      <vt:lpstr>Calibri</vt:lpstr>
      <vt:lpstr>Times New Roman</vt:lpstr>
      <vt:lpstr>Motyw pakietu Office</vt:lpstr>
      <vt:lpstr>Projekt domyślny</vt:lpstr>
      <vt:lpstr>Pusta prezentacja</vt:lpstr>
      <vt:lpstr>1_Projekt domyślny</vt:lpstr>
      <vt:lpstr>SnapGrafx</vt:lpstr>
      <vt:lpstr>Dokument</vt:lpstr>
      <vt:lpstr>INTEGRACJA BHP Z TQM</vt:lpstr>
      <vt:lpstr>TREŚĆ</vt:lpstr>
      <vt:lpstr>ZAANGAŻOWANIE I PRZYWÓDZTWO NAJWYŻSZEGO KIEROWNICTWA</vt:lpstr>
      <vt:lpstr>PORÓWNANIE ZARZĄDZANIA PRZEZ AUTORYTET FORMALNY I PRZYWÓDZTWO </vt:lpstr>
      <vt:lpstr>WYTYCZNE NORMATYWNE BHP PRZY WDRAŻANIU KONCEPCJI TQM </vt:lpstr>
      <vt:lpstr>WYTYCZNE PONADNORMATYWNE BHP PRZY WDRAŻANIU KONCEPCJI TQM </vt:lpstr>
      <vt:lpstr>WYMAGANIA PRAWNE I NORMY DOTYCZĄCE ODPOWIEDZIALNOŚCI </vt:lpstr>
      <vt:lpstr>WYMAGANIA SPOŁECZNIE I ETYCZNE DOTYCZĄCE ODPOWIEDZIALNOŚCI </vt:lpstr>
      <vt:lpstr>STRATEGIA PRZEDSIĘBIORSTWA  I PLANOWANIE DŁUGOOKRESOWE</vt:lpstr>
      <vt:lpstr>WYTYCZNE PONADNORMATYWNE  I PLANOWANIE DŁUGOOKRESOWE TQM</vt:lpstr>
      <vt:lpstr>PODZIAŁ W FIRMIE NA KLIENTÓW ZEWNĘTRZNYCH I WEWNĘTRZNYCH</vt:lpstr>
      <vt:lpstr>ORIENTACJA NA KLIENTÓW ZEWNĘTRZNYCH I WEWNĘTRZNYCH</vt:lpstr>
      <vt:lpstr>PRZEDSIĘBIORSTWO OBJĘTE  SYSTEMEM TQM </vt:lpstr>
      <vt:lpstr>SPECYFIKA WDRAŻANIA TQM  W PRZEDSIĘBIORSTWIE</vt:lpstr>
      <vt:lpstr>PORZUCENIE TOKSYCZNYCH  DLA TQM METOD ZARZĄDZANIA </vt:lpstr>
      <vt:lpstr>SZEŚĆ ŚMIERTELNYCH CHORÓB FIRMY WEDŁUG EDWARDS DEMING </vt:lpstr>
      <vt:lpstr>KROKI WDROŻENIA METODOLOGII  SZEŚĆ SIGMA (6Σ)</vt:lpstr>
      <vt:lpstr>KROKI WDROŻENIA METODOLOGII  LEAN MANAGEMENT</vt:lpstr>
      <vt:lpstr>14 ZASAD EDWARDS DEMINGA  DLA FIRMY WDRAŻAJĄCEJ TQM</vt:lpstr>
      <vt:lpstr>ZASADA SMART  PRZY FORMULOWANIU CELÓW</vt:lpstr>
      <vt:lpstr>OCENA RYZYKA ZAWODOWEGO  W PRZEDSIĘBIORSTWIE WDRAŻAJĄCYM TQM</vt:lpstr>
      <vt:lpstr>ZARZĄDZANIE RYZYKIEM W FIRMIE WDRAŻAJĄCEJ TQM</vt:lpstr>
      <vt:lpstr>ZAGADNIENIA</vt:lpstr>
      <vt:lpstr>BIBLIOGRAFIA</vt:lpstr>
      <vt:lpstr>SYSTEM ZARZĄDZANIA BEZPIECZEŃSTWEM ISO 45001:2018</vt:lpstr>
      <vt:lpstr>TREŚĆ</vt:lpstr>
      <vt:lpstr>STANDARDY SYSTEMÓW ZARZĄDZANIA BEZPIECZEŃSTWEM</vt:lpstr>
      <vt:lpstr>ORGANIZACJA, ZAINTERESOWANA STRONA, PRACOWNIK</vt:lpstr>
      <vt:lpstr>MIEJSCE PRACY, WYKONAWCA, PRZEDSTAWICIEL </vt:lpstr>
      <vt:lpstr>WYMAGANIE, WYMAGANIE PRAWNE, WYMÓG INNY</vt:lpstr>
      <vt:lpstr>SYSTEM ZARZĄDZANIA, SYSTEM  BHP, KIEROWNICTWO</vt:lpstr>
      <vt:lpstr>SKUTECZNOŚĆ, POLITYKA, POLITYKA BEZPIECZEŃSTWA</vt:lpstr>
      <vt:lpstr>CEL, CEL BHP,  RYZYKO, ZAGROŻENIE, </vt:lpstr>
      <vt:lpstr>RYZYKO ZWIĄZANE Z BHP, KOMPETENCJE </vt:lpstr>
      <vt:lpstr>PROCES, PROCEDURA,WYNIKI, ZLECENIA ZEWNĘTRZNE</vt:lpstr>
      <vt:lpstr>MONITOROWANIE, PROCES,  AUDYT, ZGODNOŚĆ</vt:lpstr>
      <vt:lpstr>NIEZGODNOŚĆ, INCYDENT, KORYGOWANIE, DOSKONALENIE</vt:lpstr>
      <vt:lpstr>MODEL SYSTEMU ZARZĄDZANIA BEZPIECZEŃSTWEM ISO 45001</vt:lpstr>
      <vt:lpstr>ELEMENTY SYSTEMU ZARZĄDZANIA BEZPIECZEŃSTWEM</vt:lpstr>
      <vt:lpstr>4.0 KONTEKST ORGANIZACJI</vt:lpstr>
      <vt:lpstr>5.0 PRZYWÓDZTWO I UDZIAŁ PRACOWNIKÓW</vt:lpstr>
      <vt:lpstr>6.0 PLANOWANIE</vt:lpstr>
      <vt:lpstr>7.0 WSPARCIE</vt:lpstr>
      <vt:lpstr>8.0 DZIAŁANIE</vt:lpstr>
      <vt:lpstr>9.0 AUDYT WEWNĘTRZNY</vt:lpstr>
      <vt:lpstr>10.0 DOSKONALENIE</vt:lpstr>
      <vt:lpstr>ZAGADNIENIA</vt:lpstr>
      <vt:lpstr>BIBLIOGRAFIA</vt:lpstr>
      <vt:lpstr>AUDITOWANIE SYSTEMÓW ZARZĄDZANIA   PN-EN ISO 19011:2012</vt:lpstr>
      <vt:lpstr>TREŚĆ</vt:lpstr>
      <vt:lpstr>3.0 TERMINY  I DEFINICJE</vt:lpstr>
      <vt:lpstr>3.0 TERMINY  I DEFINICJE</vt:lpstr>
      <vt:lpstr>3.0 TERMINY  I DEFINICJE</vt:lpstr>
      <vt:lpstr>3.0 TERMINY  I DEFINICJE</vt:lpstr>
      <vt:lpstr>4.0 ZASADY  AUDITOWANIA</vt:lpstr>
      <vt:lpstr>5.0 ZARZĄDZANIE  PROGRAMEM AUDITÓW</vt:lpstr>
      <vt:lpstr>5.0 PROCES ZARZĄDZANIA  PROGRAMEM AUDITÓW</vt:lpstr>
      <vt:lpstr>6.0 PRZEPROWADZENIE  AUDITU</vt:lpstr>
      <vt:lpstr>6.0 TYPOWE  DZIAŁANIA AUDITOWE</vt:lpstr>
      <vt:lpstr>6.4.6 ZBIERANIE INFORMACJI  DO FORMUŁOWANIA WNIOSKÓW</vt:lpstr>
      <vt:lpstr>7.0 KOMPETENCJE I OCENA AUDITORÓW</vt:lpstr>
      <vt:lpstr>7.1 POSTANOWIENIA  OGÓLNE</vt:lpstr>
      <vt:lpstr>7.2 OKREŚLENIE  KOMPETENCJI</vt:lpstr>
      <vt:lpstr>7.2 KONCEPCJA  KOMPETENCJI AUDITORA</vt:lpstr>
      <vt:lpstr>7.2 OGÓLNA WIEDZA  I UMIEJĘTNOŚCI</vt:lpstr>
      <vt:lpstr>7.2 WIEDZA  I UMIEJĘTNOŚCI</vt:lpstr>
      <vt:lpstr>7.4 METODY OCENY  AUDITORA </vt:lpstr>
      <vt:lpstr>7.5 DOKONYWANIE OCENY AUDITORA</vt:lpstr>
      <vt:lpstr>7.4 PROCES  OCENY AUDITORA</vt:lpstr>
      <vt:lpstr>7.6 UTRZYMANIE I DOSKONALENIE KOMPETENCJI AUDITORÓW</vt:lpstr>
      <vt:lpstr>ZAGADNIENIA</vt:lpstr>
      <vt:lpstr>BIBLIOGRAFIA</vt:lpstr>
      <vt:lpstr> WDROŻENIE SYSTEMU ZARZĄDZANIA BEZPIECZEŃSTWEM ISO 45001:2018</vt:lpstr>
      <vt:lpstr>TREŚĆ</vt:lpstr>
      <vt:lpstr>ZAŁOŻENIA MODELU  WDROŻENIA</vt:lpstr>
      <vt:lpstr>MODEL WDROŻENIA SYSTEMU ZARZĄDZANIA WG ISO 45 001</vt:lpstr>
      <vt:lpstr>E1 OGÓLNA ANALIZA STRATEGICZNA  </vt:lpstr>
      <vt:lpstr>E2 ZATWIERDZENIE  PROJEKTU </vt:lpstr>
      <vt:lpstr>E3 SZKOLENIE MENEDŻERÓW  I UCZESTNIKÓW </vt:lpstr>
      <vt:lpstr>E4 ZARZĄDZANIE  RYZYKIEM</vt:lpstr>
      <vt:lpstr>E5 WYMAGANIA  PRAWNE</vt:lpstr>
      <vt:lpstr>E6 UDOKUMENTOWANA INFORMACJA </vt:lpstr>
      <vt:lpstr>E7 WDROŻENIE  I DOSKONALENIE </vt:lpstr>
      <vt:lpstr>E8 DZIAŁANIA WALIDACYJNE  I KORYGUJĄCE</vt:lpstr>
      <vt:lpstr>E9 AUDYTY  WEWNĘTRZNE</vt:lpstr>
      <vt:lpstr>E10 PRZEGLAD  KIEROWNICTWA</vt:lpstr>
      <vt:lpstr>PROCEDURY DLA SYSTEMU  ZARZĄDZANIA BEZPIECZEŃSTWEM</vt:lpstr>
      <vt:lpstr>PROCEDURY DLA SYSTEMU  ZARZĄDZANIA BEZPIECZEŃSTWEM</vt:lpstr>
      <vt:lpstr>KOSZTY WDROŻENIA  SYSTEMU</vt:lpstr>
      <vt:lpstr>KOSZTY WDROŻENIA  SYSTEMU W PLN</vt:lpstr>
      <vt:lpstr>HARMOMOGRAM  WDROŻENIA SYSTEMU</vt:lpstr>
      <vt:lpstr>KORZYŚCI Z WDROŻENIA  SYSTEMU ISO 45 001:2016</vt:lpstr>
      <vt:lpstr>KORZYŚCI Z WDROŻENIA  SYSTEMU ISO 45 001:2016</vt:lpstr>
      <vt:lpstr>POZIOMY OCENY  EFEKTYWNOŚCI SYSTEMU</vt:lpstr>
      <vt:lpstr>ZAGADNIENIA</vt:lpstr>
      <vt:lpstr>BIBLIOGRAFIA</vt:lpstr>
      <vt:lpstr>STRATEGIA DOSKONALENIA PROCESÓW</vt:lpstr>
      <vt:lpstr>TREŚĆ</vt:lpstr>
      <vt:lpstr>ROZUMIENIE  FIRMY</vt:lpstr>
      <vt:lpstr>TYPOWE REAKCJE FIRM  NA ZEWNĘTRZNE ZMIANY</vt:lpstr>
      <vt:lpstr>OGÓLNE ZASADY POSTĘPOWANIA </vt:lpstr>
      <vt:lpstr>LOGIKA ZARZĄDZANIA WARTOŚCIĄ PRZEDSIĘBIORSTWA</vt:lpstr>
      <vt:lpstr>KONCEPCJA  WARTOŚCI PRZEDSIĘBIORSTWA</vt:lpstr>
      <vt:lpstr>MYŚLENIE  STRATEGICZNE</vt:lpstr>
      <vt:lpstr>ISTOTA  STRATEGII</vt:lpstr>
      <vt:lpstr>KONCEPCJA PRODUKTYWNOŚCI</vt:lpstr>
      <vt:lpstr>KONCEPCJA  ADAPTACYJNEJ STRATEGII</vt:lpstr>
      <vt:lpstr>ADAPTACYJNE STRATEGIE BIZNESOWE</vt:lpstr>
      <vt:lpstr>POZIOM EFEKTYWNOŚCI  ORGANIZACJI</vt:lpstr>
      <vt:lpstr>CZYNNIKI EFEKTYWNOŚCI  NA POZIOMIE ORGANIZACJI</vt:lpstr>
      <vt:lpstr>KONCEPCJA   ZARZĄDZANIA PROCESAMI</vt:lpstr>
      <vt:lpstr>CZYNNIKI EFEKTYWNOŚCI  NA POZIOMIE PROCESÓW</vt:lpstr>
      <vt:lpstr>POZIOM EFEKTYWNOŚCI  STANOWISKA </vt:lpstr>
      <vt:lpstr>CZYNNIKI EFEKTYWNOŚCI  NA POZIOMIE STANOWISK</vt:lpstr>
      <vt:lpstr>KONCEPCJA  DOSKONAŁOŚCI</vt:lpstr>
      <vt:lpstr>ISTOTNE  POJĘCIA </vt:lpstr>
      <vt:lpstr>STRATEGIA  DOSKONAŁOŚCI</vt:lpstr>
      <vt:lpstr>DYREKTYWY STRATEGICZNE </vt:lpstr>
      <vt:lpstr>ZAGADNIENIA</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ZiE</dc:creator>
  <cp:lastModifiedBy>Jerzy Grabosz</cp:lastModifiedBy>
  <cp:revision>144</cp:revision>
  <cp:lastPrinted>2017-12-12T20:26:24Z</cp:lastPrinted>
  <dcterms:created xsi:type="dcterms:W3CDTF">2010-11-30T11:06:13Z</dcterms:created>
  <dcterms:modified xsi:type="dcterms:W3CDTF">2020-05-30T08:21:21Z</dcterms:modified>
</cp:coreProperties>
</file>