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71" r:id="rId3"/>
    <p:sldId id="374" r:id="rId4"/>
    <p:sldId id="375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76" r:id="rId17"/>
    <p:sldId id="377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73" r:id="rId3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66"/>
    <a:srgbClr val="336699"/>
    <a:srgbClr val="006600"/>
    <a:srgbClr val="0000FF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80.wmf"/><Relationship Id="rId10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Relationship Id="rId14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5" Type="http://schemas.openxmlformats.org/officeDocument/2006/relationships/image" Target="../media/image104.wmf"/><Relationship Id="rId4" Type="http://schemas.openxmlformats.org/officeDocument/2006/relationships/image" Target="../media/image103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18" Type="http://schemas.openxmlformats.org/officeDocument/2006/relationships/image" Target="../media/image60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17" Type="http://schemas.openxmlformats.org/officeDocument/2006/relationships/image" Target="../media/image109.wmf"/><Relationship Id="rId2" Type="http://schemas.openxmlformats.org/officeDocument/2006/relationships/image" Target="../media/image76.wmf"/><Relationship Id="rId16" Type="http://schemas.openxmlformats.org/officeDocument/2006/relationships/image" Target="../media/image92.wmf"/><Relationship Id="rId1" Type="http://schemas.openxmlformats.org/officeDocument/2006/relationships/image" Target="../media/image108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80.wmf"/><Relationship Id="rId15" Type="http://schemas.openxmlformats.org/officeDocument/2006/relationships/image" Target="../media/image91.wmf"/><Relationship Id="rId10" Type="http://schemas.openxmlformats.org/officeDocument/2006/relationships/image" Target="../media/image85.wmf"/><Relationship Id="rId19" Type="http://schemas.openxmlformats.org/officeDocument/2006/relationships/image" Target="../media/image110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Relationship Id="rId14" Type="http://schemas.openxmlformats.org/officeDocument/2006/relationships/image" Target="../media/image8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7" Type="http://schemas.openxmlformats.org/officeDocument/2006/relationships/image" Target="../media/image113.wmf"/><Relationship Id="rId2" Type="http://schemas.openxmlformats.org/officeDocument/2006/relationships/image" Target="../media/image96.wmf"/><Relationship Id="rId1" Type="http://schemas.openxmlformats.org/officeDocument/2006/relationships/image" Target="../media/image111.wmf"/><Relationship Id="rId6" Type="http://schemas.openxmlformats.org/officeDocument/2006/relationships/image" Target="../media/image60.wmf"/><Relationship Id="rId5" Type="http://schemas.openxmlformats.org/officeDocument/2006/relationships/image" Target="../media/image112.wmf"/><Relationship Id="rId4" Type="http://schemas.openxmlformats.org/officeDocument/2006/relationships/image" Target="../media/image9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7" Type="http://schemas.openxmlformats.org/officeDocument/2006/relationships/image" Target="../media/image120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5" Type="http://schemas.openxmlformats.org/officeDocument/2006/relationships/image" Target="../media/image118.wmf"/><Relationship Id="rId4" Type="http://schemas.openxmlformats.org/officeDocument/2006/relationships/image" Target="../media/image11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3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CF682A-D069-498E-8275-45E78F52AB84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45EE586-ACA6-40E3-8271-CBF1E635E1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C567A7-A255-426C-B31B-7823BC1F7767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ABD1941-DA7C-423D-93F7-F4EDB139A0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016E760-4DBD-44EB-A6A6-EB1D65AF34FB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E287126-026F-40EC-9599-DD38F5953D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9BD852-5959-4F61-940D-94D33E48FFBB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92940D-9945-43ED-A991-BAB83E4E31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B9FF6F9-9766-4BB2-8FD2-1AD90445A6B4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C98615A-8A6F-4AB9-8CAE-7EE098748F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2ED5F8-B954-4342-901D-B4260662B1A2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DD9649-B242-4F59-91DA-B34AD4D6DB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BE3788-329F-44CA-AC47-91980DC3A936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849426-B853-4660-8581-82560838A0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2935B55-6686-4373-944D-45DBD68EBCFB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4EFD35-C26E-4B04-A3EA-EB386C61F7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165F155-B367-4C7D-84E5-FF09FBFE735A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FAC5D0-CFE4-4441-9C09-C2408AE695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927A311-B7FE-4F0E-AB60-FEEB1A86A552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0BE978-68DB-451C-BBB3-54DFAEB467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6A9EEC-DF91-4650-8B01-92C4DC96CD91}" type="datetimeFigureOut">
              <a:rPr lang="pl-PL"/>
              <a:pPr>
                <a:defRPr/>
              </a:pPr>
              <a:t>2019-04-10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0459F9A-A2C6-4515-B9D4-D53A1E7D2F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2" descr="Bez nazwy-10.pd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1438" y="-214338"/>
            <a:ext cx="1785918" cy="89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>
            <a:spLocks noChangeArrowheads="1"/>
          </p:cNvSpPr>
          <p:nvPr userDrawn="1"/>
        </p:nvSpPr>
        <p:spPr bwMode="auto">
          <a:xfrm>
            <a:off x="1714480" y="-24"/>
            <a:ext cx="74295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 charset="0"/>
              </a:rPr>
              <a:t>Przedmiot: Modelowanie i identyfikacja </a:t>
            </a:r>
          </a:p>
          <a:p>
            <a:r>
              <a:rPr lang="pl-PL" sz="1000" dirty="0" smtClean="0">
                <a:solidFill>
                  <a:srgbClr val="003366"/>
                </a:solidFill>
                <a:latin typeface="SanukPro-Medium" charset="0"/>
              </a:rPr>
              <a:t>Tytuł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 charset="0"/>
              </a:rPr>
              <a:t> materiału wykładowego: Technologie modelowania analitycznego – linearyzacja – trajektoria nominalna</a:t>
            </a:r>
            <a:endParaRPr lang="pl-PL" sz="1000" dirty="0">
              <a:solidFill>
                <a:srgbClr val="003366"/>
              </a:solidFill>
              <a:latin typeface="SanukPro-Medium" charset="0"/>
            </a:endParaRPr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14282" y="6469373"/>
            <a:ext cx="8786874" cy="1588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 userDrawn="1"/>
        </p:nvSpPr>
        <p:spPr>
          <a:xfrm>
            <a:off x="196467" y="6550712"/>
            <a:ext cx="367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/>
                <a:cs typeface="Arial" pitchFamily="34" charset="0"/>
                <a:sym typeface="Symbol"/>
              </a:rPr>
              <a:t> </a:t>
            </a:r>
            <a:r>
              <a:rPr lang="pl-PL" sz="100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Kazimierz Duzinkiewicz,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 dr hab. inż., prof. </a:t>
            </a:r>
            <a:r>
              <a:rPr lang="pl-PL" sz="1000" baseline="0" dirty="0" err="1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nadzw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. PG</a:t>
            </a:r>
            <a:endParaRPr lang="pl-PL" sz="1000" dirty="0">
              <a:solidFill>
                <a:srgbClr val="003366"/>
              </a:solidFill>
              <a:latin typeface="SanukPro-Medium"/>
              <a:cs typeface="Arial" pitchFamily="34" charset="0"/>
            </a:endParaRPr>
          </a:p>
        </p:txBody>
      </p:sp>
      <p:sp>
        <p:nvSpPr>
          <p:cNvPr id="13" name="pole tekstowe 12"/>
          <p:cNvSpPr txBox="1"/>
          <p:nvPr userDrawn="1"/>
        </p:nvSpPr>
        <p:spPr>
          <a:xfrm>
            <a:off x="4714876" y="6446022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/>
              </a:rPr>
              <a:t>Wydział: Elektrotechniki i Automatyki</a:t>
            </a:r>
          </a:p>
          <a:p>
            <a:r>
              <a:rPr lang="pl-PL" sz="1000" dirty="0" smtClean="0">
                <a:solidFill>
                  <a:srgbClr val="003366"/>
                </a:solidFill>
                <a:latin typeface="SanukPro-Medium"/>
              </a:rPr>
              <a:t>Katedra: Elektrotechniki, Systemów Sterowania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</a:rPr>
              <a:t> i Informatyki</a:t>
            </a:r>
            <a:endParaRPr lang="pl-PL" sz="1000" dirty="0">
              <a:solidFill>
                <a:srgbClr val="003366"/>
              </a:solidFill>
              <a:latin typeface="SanukPro-Medium"/>
            </a:endParaRPr>
          </a:p>
        </p:txBody>
      </p:sp>
      <p:sp>
        <p:nvSpPr>
          <p:cNvPr id="14" name="pole tekstowe 13"/>
          <p:cNvSpPr txBox="1"/>
          <p:nvPr userDrawn="1"/>
        </p:nvSpPr>
        <p:spPr>
          <a:xfrm>
            <a:off x="8549089" y="6500834"/>
            <a:ext cx="594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5BC96B2-911C-42E6-9907-C53CEC08EB3C}" type="slidenum">
              <a:rPr lang="pl-PL" sz="1200" smtClean="0">
                <a:solidFill>
                  <a:srgbClr val="003366"/>
                </a:solidFill>
                <a:latin typeface="SanukPro-Medium"/>
              </a:rPr>
              <a:pPr algn="ctr"/>
              <a:t>‹#›</a:t>
            </a:fld>
            <a:endParaRPr lang="pl-PL" sz="1200" dirty="0">
              <a:solidFill>
                <a:srgbClr val="003366"/>
              </a:solidFill>
              <a:latin typeface="SanukPro-Medium"/>
            </a:endParaRPr>
          </a:p>
        </p:txBody>
      </p:sp>
      <p:cxnSp>
        <p:nvCxnSpPr>
          <p:cNvPr id="15" name="Łącznik prosty 14"/>
          <p:cNvCxnSpPr/>
          <p:nvPr userDrawn="1"/>
        </p:nvCxnSpPr>
        <p:spPr>
          <a:xfrm>
            <a:off x="214282" y="428604"/>
            <a:ext cx="8786874" cy="1588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oleObject" Target="../embeddings/oleObject40.bin"/><Relationship Id="rId3" Type="http://schemas.openxmlformats.org/officeDocument/2006/relationships/image" Target="../media/image43.png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5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7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oleObject" Target="../embeddings/oleObject83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6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Relationship Id="rId14" Type="http://schemas.openxmlformats.org/officeDocument/2006/relationships/oleObject" Target="../embeddings/oleObject8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oleObject" Target="../embeddings/oleObject115.bin"/><Relationship Id="rId18" Type="http://schemas.openxmlformats.org/officeDocument/2006/relationships/oleObject" Target="../embeddings/oleObject120.bin"/><Relationship Id="rId3" Type="http://schemas.openxmlformats.org/officeDocument/2006/relationships/oleObject" Target="../embeddings/oleObject105.bin"/><Relationship Id="rId21" Type="http://schemas.openxmlformats.org/officeDocument/2006/relationships/oleObject" Target="../embeddings/oleObject123.bin"/><Relationship Id="rId7" Type="http://schemas.openxmlformats.org/officeDocument/2006/relationships/oleObject" Target="../embeddings/oleObject109.bin"/><Relationship Id="rId12" Type="http://schemas.openxmlformats.org/officeDocument/2006/relationships/oleObject" Target="../embeddings/oleObject114.bin"/><Relationship Id="rId17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2.bin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08.bin"/><Relationship Id="rId11" Type="http://schemas.openxmlformats.org/officeDocument/2006/relationships/oleObject" Target="../embeddings/oleObject113.bin"/><Relationship Id="rId5" Type="http://schemas.openxmlformats.org/officeDocument/2006/relationships/oleObject" Target="../embeddings/oleObject107.bin"/><Relationship Id="rId15" Type="http://schemas.openxmlformats.org/officeDocument/2006/relationships/oleObject" Target="../embeddings/oleObject117.bin"/><Relationship Id="rId10" Type="http://schemas.openxmlformats.org/officeDocument/2006/relationships/oleObject" Target="../embeddings/oleObject112.bin"/><Relationship Id="rId19" Type="http://schemas.openxmlformats.org/officeDocument/2006/relationships/oleObject" Target="../embeddings/oleObject121.bin"/><Relationship Id="rId4" Type="http://schemas.openxmlformats.org/officeDocument/2006/relationships/oleObject" Target="../embeddings/oleObject106.bin"/><Relationship Id="rId9" Type="http://schemas.openxmlformats.org/officeDocument/2006/relationships/oleObject" Target="../embeddings/oleObject111.bin"/><Relationship Id="rId14" Type="http://schemas.openxmlformats.org/officeDocument/2006/relationships/oleObject" Target="../embeddings/oleObject11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Relationship Id="rId9" Type="http://schemas.openxmlformats.org/officeDocument/2006/relationships/oleObject" Target="../embeddings/oleObject15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24"/>
            <a:ext cx="9144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/>
          <p:cNvSpPr txBox="1">
            <a:spLocks noChangeArrowheads="1"/>
          </p:cNvSpPr>
          <p:nvPr/>
        </p:nvSpPr>
        <p:spPr bwMode="auto">
          <a:xfrm>
            <a:off x="138113" y="3562212"/>
            <a:ext cx="8810625" cy="214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0" lang="pl-PL" sz="3200" dirty="0" smtClean="0">
                <a:solidFill>
                  <a:schemeClr val="bg1"/>
                </a:solidFill>
                <a:latin typeface="SanukPro-Medium" charset="0"/>
              </a:rPr>
              <a:t>Modelowanie i identyfikacja</a:t>
            </a:r>
            <a:endParaRPr kumimoji="0" lang="pl-PL" sz="3200" dirty="0">
              <a:solidFill>
                <a:schemeClr val="bg1"/>
              </a:solidFill>
              <a:latin typeface="SanukPro-Medium" charset="0"/>
            </a:endParaRPr>
          </a:p>
          <a:p>
            <a:pPr algn="ctr">
              <a:spcBef>
                <a:spcPct val="20000"/>
              </a:spcBef>
            </a:pPr>
            <a:r>
              <a:rPr kumimoji="0" lang="pl-PL" sz="2000" dirty="0" smtClean="0">
                <a:solidFill>
                  <a:schemeClr val="bg1"/>
                </a:solidFill>
                <a:latin typeface="SanukPro-Medium" charset="0"/>
              </a:rPr>
              <a:t>Materiał wykładowy: 2b – Technologie modelowania analitycznego - </a:t>
            </a:r>
            <a:r>
              <a:rPr lang="pl-P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linearyzacja w otoczeniu trajektorii nominalnej</a:t>
            </a:r>
          </a:p>
          <a:p>
            <a:pPr algn="ctr">
              <a:spcBef>
                <a:spcPct val="20000"/>
              </a:spcBef>
            </a:pPr>
            <a:endParaRPr kumimoji="0" lang="pl-PL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kumimoji="0" lang="pl-PL" sz="1400" dirty="0" smtClean="0">
                <a:solidFill>
                  <a:prstClr val="white"/>
                </a:solidFill>
                <a:latin typeface="SanukPro-Medium" charset="0"/>
                <a:ea typeface="+mn-ea"/>
                <a:cs typeface="+mn-cs"/>
              </a:rPr>
              <a:t>Kierunek: Automatyka i robotyka -  studia stacjonarne 2 stopnia</a:t>
            </a:r>
          </a:p>
          <a:p>
            <a:pPr lvl="0" algn="ctr">
              <a:spcBef>
                <a:spcPct val="20000"/>
              </a:spcBef>
            </a:pPr>
            <a:r>
              <a:rPr kumimoji="0" lang="pl-PL" sz="1400" dirty="0" smtClean="0">
                <a:solidFill>
                  <a:prstClr val="white"/>
                </a:solidFill>
                <a:latin typeface="SanukPro-Medium" charset="0"/>
                <a:ea typeface="+mn-ea"/>
                <a:cs typeface="+mn-cs"/>
              </a:rPr>
              <a:t>Przedmiot:  kierunkowy</a:t>
            </a:r>
            <a:endParaRPr kumimoji="0" lang="pl-PL" sz="2000" dirty="0">
              <a:solidFill>
                <a:schemeClr val="bg1"/>
              </a:solidFill>
              <a:latin typeface="SanukPro-Medium" charset="0"/>
            </a:endParaRPr>
          </a:p>
        </p:txBody>
      </p:sp>
      <p:sp>
        <p:nvSpPr>
          <p:cNvPr id="12" name="Podtytuł 2"/>
          <p:cNvSpPr txBox="1">
            <a:spLocks/>
          </p:cNvSpPr>
          <p:nvPr/>
        </p:nvSpPr>
        <p:spPr bwMode="auto">
          <a:xfrm>
            <a:off x="1371600" y="6146805"/>
            <a:ext cx="6400800" cy="49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Kazimierz </a:t>
            </a:r>
            <a:r>
              <a:rPr kumimoji="0" lang="pl-PL" sz="1200" dirty="0" err="1" smtClean="0">
                <a:solidFill>
                  <a:schemeClr val="bg1"/>
                </a:solidFill>
                <a:latin typeface="SanukPro-Medium" charset="0"/>
              </a:rPr>
              <a:t>Duzinkiewicz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, dr hab. inż., prof. </a:t>
            </a:r>
            <a:r>
              <a:rPr kumimoji="0" lang="pl-PL" sz="1200" dirty="0" err="1" smtClean="0">
                <a:solidFill>
                  <a:schemeClr val="bg1"/>
                </a:solidFill>
                <a:latin typeface="SanukPro-Medium" charset="0"/>
              </a:rPr>
              <a:t>nadzw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. PG</a:t>
            </a:r>
            <a:endParaRPr kumimoji="0" lang="pl-PL" sz="1200" dirty="0">
              <a:solidFill>
                <a:schemeClr val="bg1"/>
              </a:solidFill>
              <a:latin typeface="SanukPro-Medium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Data rozpoczęcia  prezentacji materiału: 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2019.04.10</a:t>
            </a:r>
            <a:endParaRPr kumimoji="0" lang="pl-PL" sz="1200" dirty="0">
              <a:solidFill>
                <a:schemeClr val="bg1"/>
              </a:solidFill>
              <a:latin typeface="SanukPro-Mediu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2436060" y="2519875"/>
            <a:ext cx="3643952" cy="1528342"/>
          </a:xfrm>
          <a:prstGeom prst="roundRect">
            <a:avLst>
              <a:gd name="adj" fmla="val 9382"/>
            </a:avLst>
          </a:prstGeom>
          <a:solidFill>
            <a:schemeClr val="tx2">
              <a:lumMod val="20000"/>
              <a:lumOff val="80000"/>
              <a:alpha val="5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9075" y="628650"/>
            <a:ext cx="5146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 definicji trajektorii nominalnej wyjścia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73050" y="1760538"/>
            <a:ext cx="84629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i zakładając, że warunki zaniedbania reszty z wyrazów wyższych rzędów są spełnione</a:t>
            </a: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2319338" y="4183063"/>
            <a:ext cx="4137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Zlinearyzowane równanie wyjścia</a:t>
            </a:r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3165475" y="1206500"/>
          <a:ext cx="2000250" cy="342900"/>
        </p:xfrm>
        <a:graphic>
          <a:graphicData uri="http://schemas.openxmlformats.org/presentationml/2006/ole">
            <p:oleObj spid="_x0000_s20495" name="Równanie" r:id="rId3" imgW="1244060" imgH="215806" progId="Equation.3">
              <p:embed/>
            </p:oleObj>
          </a:graphicData>
        </a:graphic>
      </p:graphicFrame>
      <p:graphicFrame>
        <p:nvGraphicFramePr>
          <p:cNvPr id="20486" name="Object 5"/>
          <p:cNvGraphicFramePr>
            <a:graphicFrameLocks noChangeAspect="1"/>
          </p:cNvGraphicFramePr>
          <p:nvPr/>
        </p:nvGraphicFramePr>
        <p:xfrm>
          <a:off x="2854325" y="2651125"/>
          <a:ext cx="2876550" cy="1300163"/>
        </p:xfrm>
        <a:graphic>
          <a:graphicData uri="http://schemas.openxmlformats.org/presentationml/2006/ole">
            <p:oleObj spid="_x0000_s20496" name="Równanie" r:id="rId4" imgW="1790700" imgH="812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68338" y="1252538"/>
          <a:ext cx="7604125" cy="3476625"/>
        </p:xfrm>
        <a:graphic>
          <a:graphicData uri="http://schemas.openxmlformats.org/presentationml/2006/ole">
            <p:oleObj spid="_x0000_s21511" name="Równanie" r:id="rId3" imgW="4724400" imgH="2159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2005296" y="4882984"/>
            <a:ext cx="4351116" cy="573206"/>
          </a:xfrm>
          <a:prstGeom prst="round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50888" y="681038"/>
          <a:ext cx="7667625" cy="3475037"/>
        </p:xfrm>
        <a:graphic>
          <a:graphicData uri="http://schemas.openxmlformats.org/presentationml/2006/ole">
            <p:oleObj spid="_x0000_s22540" name="Równanie" r:id="rId3" imgW="4762500" imgH="21590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009128" y="4911447"/>
          <a:ext cx="4264025" cy="515938"/>
        </p:xfrm>
        <a:graphic>
          <a:graphicData uri="http://schemas.openxmlformats.org/presentationml/2006/ole">
            <p:oleObj spid="_x0000_s22541" name="Równanie" r:id="rId4" imgW="1892300" imgH="228600" progId="Equation.3">
              <p:embed/>
            </p:oleObj>
          </a:graphicData>
        </a:graphic>
      </p:graphicFrame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2111375" y="5713413"/>
            <a:ext cx="4135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20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Zlinearyzowane równanie wyjścia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36563" y="458788"/>
            <a:ext cx="1490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20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Przykład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" y="955675"/>
            <a:ext cx="385762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4102100" y="479425"/>
            <a:ext cx="4767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Ruch kulki toczącej się w wyżłobionej belce (patrz rysunek) opisywany jest równaniami </a:t>
            </a:r>
          </a:p>
        </p:txBody>
      </p:sp>
      <p:graphicFrame>
        <p:nvGraphicFramePr>
          <p:cNvPr id="23557" name="Object 4"/>
          <p:cNvGraphicFramePr>
            <a:graphicFrameLocks noChangeAspect="1"/>
          </p:cNvGraphicFramePr>
          <p:nvPr/>
        </p:nvGraphicFramePr>
        <p:xfrm>
          <a:off x="5102225" y="1366838"/>
          <a:ext cx="3622675" cy="593725"/>
        </p:xfrm>
        <a:graphic>
          <a:graphicData uri="http://schemas.openxmlformats.org/presentationml/2006/ole">
            <p:oleObj spid="_x0000_s23612" name="Równanie" r:id="rId4" imgW="2628900" imgH="431800" progId="Equation.3">
              <p:embed/>
            </p:oleObj>
          </a:graphicData>
        </a:graphic>
      </p:graphicFrame>
      <p:graphicFrame>
        <p:nvGraphicFramePr>
          <p:cNvPr id="23558" name="Object 5"/>
          <p:cNvGraphicFramePr>
            <a:graphicFrameLocks noChangeAspect="1"/>
          </p:cNvGraphicFramePr>
          <p:nvPr/>
        </p:nvGraphicFramePr>
        <p:xfrm>
          <a:off x="3871913" y="2109788"/>
          <a:ext cx="5008562" cy="347662"/>
        </p:xfrm>
        <a:graphic>
          <a:graphicData uri="http://schemas.openxmlformats.org/presentationml/2006/ole">
            <p:oleObj spid="_x0000_s23613" name="Równanie" r:id="rId5" imgW="3657600" imgH="254000" progId="Equation.3">
              <p:embed/>
            </p:oleObj>
          </a:graphicData>
        </a:graphic>
      </p:graphicFrame>
      <p:sp>
        <p:nvSpPr>
          <p:cNvPr id="23559" name="Text Box 2"/>
          <p:cNvSpPr txBox="1">
            <a:spLocks noChangeArrowheads="1"/>
          </p:cNvSpPr>
          <p:nvPr/>
        </p:nvSpPr>
        <p:spPr bwMode="auto">
          <a:xfrm>
            <a:off x="3935413" y="2757488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Zmienne</a:t>
            </a:r>
          </a:p>
        </p:txBody>
      </p:sp>
      <p:graphicFrame>
        <p:nvGraphicFramePr>
          <p:cNvPr id="23560" name="Object 6"/>
          <p:cNvGraphicFramePr>
            <a:graphicFrameLocks noChangeAspect="1"/>
          </p:cNvGraphicFramePr>
          <p:nvPr/>
        </p:nvGraphicFramePr>
        <p:xfrm>
          <a:off x="4040188" y="3133725"/>
          <a:ext cx="455612" cy="336550"/>
        </p:xfrm>
        <a:graphic>
          <a:graphicData uri="http://schemas.openxmlformats.org/presentationml/2006/ole">
            <p:oleObj spid="_x0000_s23614" name="Równanie" r:id="rId6" imgW="291847" imgH="215713" progId="Equation.3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4083050" y="3563938"/>
          <a:ext cx="415925" cy="336550"/>
        </p:xfrm>
        <a:graphic>
          <a:graphicData uri="http://schemas.openxmlformats.org/presentationml/2006/ole">
            <p:oleObj spid="_x0000_s23615" name="Równanie" r:id="rId7" imgW="266353" imgH="215619" progId="Equation.3">
              <p:embed/>
            </p:oleObj>
          </a:graphicData>
        </a:graphic>
      </p:graphicFrame>
      <p:graphicFrame>
        <p:nvGraphicFramePr>
          <p:cNvPr id="23562" name="Object 8"/>
          <p:cNvGraphicFramePr>
            <a:graphicFrameLocks noChangeAspect="1"/>
          </p:cNvGraphicFramePr>
          <p:nvPr/>
        </p:nvGraphicFramePr>
        <p:xfrm>
          <a:off x="4105275" y="3917950"/>
          <a:ext cx="415925" cy="336550"/>
        </p:xfrm>
        <a:graphic>
          <a:graphicData uri="http://schemas.openxmlformats.org/presentationml/2006/ole">
            <p:oleObj spid="_x0000_s23616" name="Równanie" r:id="rId8" imgW="266353" imgH="215619" progId="Equation.3">
              <p:embed/>
            </p:oleObj>
          </a:graphicData>
        </a:graphic>
      </p:graphicFrame>
      <p:sp>
        <p:nvSpPr>
          <p:cNvPr id="23563" name="Text Box 2"/>
          <p:cNvSpPr txBox="1">
            <a:spLocks noChangeArrowheads="1"/>
          </p:cNvSpPr>
          <p:nvPr/>
        </p:nvSpPr>
        <p:spPr bwMode="auto">
          <a:xfrm>
            <a:off x="4660900" y="3152775"/>
            <a:ext cx="3051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położenie kulki (wyjście)</a:t>
            </a:r>
          </a:p>
        </p:txBody>
      </p:sp>
      <p:sp>
        <p:nvSpPr>
          <p:cNvPr id="23564" name="Text Box 2"/>
          <p:cNvSpPr txBox="1">
            <a:spLocks noChangeArrowheads="1"/>
          </p:cNvSpPr>
          <p:nvPr/>
        </p:nvSpPr>
        <p:spPr bwMode="auto">
          <a:xfrm>
            <a:off x="4681538" y="3514725"/>
            <a:ext cx="3878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kąt pochylenia belki (wyjście)</a:t>
            </a:r>
          </a:p>
        </p:txBody>
      </p:sp>
      <p:sp>
        <p:nvSpPr>
          <p:cNvPr id="23565" name="Text Box 2"/>
          <p:cNvSpPr txBox="1">
            <a:spLocks noChangeArrowheads="1"/>
          </p:cNvSpPr>
          <p:nvPr/>
        </p:nvSpPr>
        <p:spPr bwMode="auto">
          <a:xfrm>
            <a:off x="4703763" y="3889375"/>
            <a:ext cx="40767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przyłożony moment obrotowy (wejście)</a:t>
            </a:r>
          </a:p>
        </p:txBody>
      </p:sp>
      <p:sp>
        <p:nvSpPr>
          <p:cNvPr id="23566" name="Text Box 2"/>
          <p:cNvSpPr txBox="1">
            <a:spLocks noChangeArrowheads="1"/>
          </p:cNvSpPr>
          <p:nvPr/>
        </p:nvSpPr>
        <p:spPr bwMode="auto">
          <a:xfrm>
            <a:off x="661988" y="4416018"/>
            <a:ext cx="18827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Parametry</a:t>
            </a:r>
          </a:p>
        </p:txBody>
      </p:sp>
      <p:graphicFrame>
        <p:nvGraphicFramePr>
          <p:cNvPr id="23567" name="Object 9"/>
          <p:cNvGraphicFramePr>
            <a:graphicFrameLocks noChangeAspect="1"/>
          </p:cNvGraphicFramePr>
          <p:nvPr/>
        </p:nvGraphicFramePr>
        <p:xfrm>
          <a:off x="833438" y="4777968"/>
          <a:ext cx="241300" cy="285750"/>
        </p:xfrm>
        <a:graphic>
          <a:graphicData uri="http://schemas.openxmlformats.org/presentationml/2006/ole">
            <p:oleObj spid="_x0000_s23617" name="Równanie" r:id="rId9" imgW="139579" imgH="164957" progId="Equation.3">
              <p:embed/>
            </p:oleObj>
          </a:graphicData>
        </a:graphic>
      </p:graphicFrame>
      <p:graphicFrame>
        <p:nvGraphicFramePr>
          <p:cNvPr id="23568" name="Object 10"/>
          <p:cNvGraphicFramePr>
            <a:graphicFrameLocks noChangeAspect="1"/>
          </p:cNvGraphicFramePr>
          <p:nvPr/>
        </p:nvGraphicFramePr>
        <p:xfrm>
          <a:off x="842963" y="5111343"/>
          <a:ext cx="219075" cy="276225"/>
        </p:xfrm>
        <a:graphic>
          <a:graphicData uri="http://schemas.openxmlformats.org/presentationml/2006/ole">
            <p:oleObj spid="_x0000_s23618" name="Równanie" r:id="rId10" imgW="139579" imgH="177646" progId="Equation.3">
              <p:embed/>
            </p:oleObj>
          </a:graphicData>
        </a:graphic>
      </p:graphicFrame>
      <p:graphicFrame>
        <p:nvGraphicFramePr>
          <p:cNvPr id="23569" name="Object 11"/>
          <p:cNvGraphicFramePr>
            <a:graphicFrameLocks noChangeAspect="1"/>
          </p:cNvGraphicFramePr>
          <p:nvPr/>
        </p:nvGraphicFramePr>
        <p:xfrm>
          <a:off x="835025" y="5493931"/>
          <a:ext cx="258763" cy="219075"/>
        </p:xfrm>
        <a:graphic>
          <a:graphicData uri="http://schemas.openxmlformats.org/presentationml/2006/ole">
            <p:oleObj spid="_x0000_s23619" name="Równanie" r:id="rId11" imgW="164957" imgH="139579" progId="Equation.3">
              <p:embed/>
            </p:oleObj>
          </a:graphicData>
        </a:graphic>
      </p:graphicFrame>
      <p:graphicFrame>
        <p:nvGraphicFramePr>
          <p:cNvPr id="23570" name="Object 12"/>
          <p:cNvGraphicFramePr>
            <a:graphicFrameLocks noChangeAspect="1"/>
          </p:cNvGraphicFramePr>
          <p:nvPr/>
        </p:nvGraphicFramePr>
        <p:xfrm>
          <a:off x="850900" y="5757456"/>
          <a:ext cx="177800" cy="196850"/>
        </p:xfrm>
        <a:graphic>
          <a:graphicData uri="http://schemas.openxmlformats.org/presentationml/2006/ole">
            <p:oleObj spid="_x0000_s23620" name="Równanie" r:id="rId12" imgW="114102" imgH="126780" progId="Equation.3">
              <p:embed/>
            </p:oleObj>
          </a:graphicData>
        </a:graphic>
      </p:graphicFrame>
      <p:graphicFrame>
        <p:nvGraphicFramePr>
          <p:cNvPr id="23571" name="Object 13"/>
          <p:cNvGraphicFramePr>
            <a:graphicFrameLocks noChangeAspect="1"/>
          </p:cNvGraphicFramePr>
          <p:nvPr/>
        </p:nvGraphicFramePr>
        <p:xfrm>
          <a:off x="814388" y="5971768"/>
          <a:ext cx="296862" cy="357188"/>
        </p:xfrm>
        <a:graphic>
          <a:graphicData uri="http://schemas.openxmlformats.org/presentationml/2006/ole">
            <p:oleObj spid="_x0000_s23621" name="Równanie" r:id="rId13" imgW="190500" imgH="228600" progId="Equation.3">
              <p:embed/>
            </p:oleObj>
          </a:graphicData>
        </a:graphic>
      </p:graphicFrame>
      <p:sp>
        <p:nvSpPr>
          <p:cNvPr id="23572" name="Text Box 2"/>
          <p:cNvSpPr txBox="1">
            <a:spLocks noChangeArrowheads="1"/>
          </p:cNvSpPr>
          <p:nvPr/>
        </p:nvSpPr>
        <p:spPr bwMode="auto">
          <a:xfrm>
            <a:off x="1293813" y="4768443"/>
            <a:ext cx="3051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przyśpieszenie ziemskie</a:t>
            </a:r>
          </a:p>
        </p:txBody>
      </p:sp>
      <p:sp>
        <p:nvSpPr>
          <p:cNvPr id="23573" name="Text Box 2"/>
          <p:cNvSpPr txBox="1">
            <a:spLocks noChangeArrowheads="1"/>
          </p:cNvSpPr>
          <p:nvPr/>
        </p:nvSpPr>
        <p:spPr bwMode="auto">
          <a:xfrm>
            <a:off x="1319213" y="5098643"/>
            <a:ext cx="40767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moment bezwładności belki</a:t>
            </a:r>
          </a:p>
        </p:txBody>
      </p:sp>
      <p:sp>
        <p:nvSpPr>
          <p:cNvPr id="23574" name="Text Box 2"/>
          <p:cNvSpPr txBox="1">
            <a:spLocks noChangeArrowheads="1"/>
          </p:cNvSpPr>
          <p:nvPr/>
        </p:nvSpPr>
        <p:spPr bwMode="auto">
          <a:xfrm>
            <a:off x="1319213" y="5430431"/>
            <a:ext cx="1806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masa kulki</a:t>
            </a:r>
          </a:p>
        </p:txBody>
      </p:sp>
      <p:sp>
        <p:nvSpPr>
          <p:cNvPr id="23575" name="Text Box 2"/>
          <p:cNvSpPr txBox="1">
            <a:spLocks noChangeArrowheads="1"/>
          </p:cNvSpPr>
          <p:nvPr/>
        </p:nvSpPr>
        <p:spPr bwMode="auto">
          <a:xfrm>
            <a:off x="1308100" y="5720943"/>
            <a:ext cx="22082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promień kulki</a:t>
            </a:r>
          </a:p>
        </p:txBody>
      </p:sp>
      <p:sp>
        <p:nvSpPr>
          <p:cNvPr id="23576" name="Text Box 2"/>
          <p:cNvSpPr txBox="1">
            <a:spLocks noChangeArrowheads="1"/>
          </p:cNvSpPr>
          <p:nvPr/>
        </p:nvSpPr>
        <p:spPr bwMode="auto">
          <a:xfrm>
            <a:off x="1319213" y="6022568"/>
            <a:ext cx="3152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moment bezwładności kulki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44886" y="469994"/>
            <a:ext cx="569611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Definiujemy zmienne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stanu – metoda naturalnego wyboru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579" name="Object 2"/>
          <p:cNvGraphicFramePr>
            <a:graphicFrameLocks noChangeAspect="1"/>
          </p:cNvGraphicFramePr>
          <p:nvPr/>
        </p:nvGraphicFramePr>
        <p:xfrm>
          <a:off x="1033837" y="892269"/>
          <a:ext cx="1114425" cy="1812925"/>
        </p:xfrm>
        <a:graphic>
          <a:graphicData uri="http://schemas.openxmlformats.org/presentationml/2006/ole">
            <p:oleObj spid="_x0000_s24613" name="Równanie" r:id="rId3" imgW="711200" imgH="1168400" progId="Equation.3">
              <p:embed/>
            </p:oleObj>
          </a:graphicData>
        </a:graphic>
      </p:graphicFrame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2791199" y="898619"/>
            <a:ext cx="1363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Wejście</a:t>
            </a:r>
          </a:p>
        </p:txBody>
      </p:sp>
      <p:graphicFrame>
        <p:nvGraphicFramePr>
          <p:cNvPr id="24581" name="Object 4"/>
          <p:cNvGraphicFramePr>
            <a:graphicFrameLocks noChangeAspect="1"/>
          </p:cNvGraphicFramePr>
          <p:nvPr/>
        </p:nvGraphicFramePr>
        <p:xfrm>
          <a:off x="3275387" y="1333594"/>
          <a:ext cx="995362" cy="334963"/>
        </p:xfrm>
        <a:graphic>
          <a:graphicData uri="http://schemas.openxmlformats.org/presentationml/2006/ole">
            <p:oleObj spid="_x0000_s24614" name="Równanie" r:id="rId4" imgW="634449" imgH="215713" progId="Equation.3">
              <p:embed/>
            </p:oleObj>
          </a:graphicData>
        </a:graphic>
      </p:graphicFrame>
      <p:sp>
        <p:nvSpPr>
          <p:cNvPr id="24582" name="Text Box 2"/>
          <p:cNvSpPr txBox="1">
            <a:spLocks noChangeArrowheads="1"/>
          </p:cNvSpPr>
          <p:nvPr/>
        </p:nvSpPr>
        <p:spPr bwMode="auto">
          <a:xfrm>
            <a:off x="4739062" y="1657444"/>
            <a:ext cx="13636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Wyjście</a:t>
            </a:r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5251824" y="2062257"/>
          <a:ext cx="1035050" cy="334962"/>
        </p:xfrm>
        <a:graphic>
          <a:graphicData uri="http://schemas.openxmlformats.org/presentationml/2006/ole">
            <p:oleObj spid="_x0000_s24615" name="Równanie" r:id="rId5" imgW="660113" imgH="215806" progId="Equation.3">
              <p:embed/>
            </p:oleObj>
          </a:graphicData>
        </a:graphic>
      </p:graphicFrame>
      <p:sp>
        <p:nvSpPr>
          <p:cNvPr id="24584" name="Text Box 2"/>
          <p:cNvSpPr txBox="1">
            <a:spLocks noChangeArrowheads="1"/>
          </p:cNvSpPr>
          <p:nvPr/>
        </p:nvSpPr>
        <p:spPr bwMode="auto">
          <a:xfrm>
            <a:off x="708399" y="2866652"/>
            <a:ext cx="2959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Równania stanu</a:t>
            </a:r>
          </a:p>
        </p:txBody>
      </p:sp>
      <p:graphicFrame>
        <p:nvGraphicFramePr>
          <p:cNvPr id="24585" name="Object 6"/>
          <p:cNvGraphicFramePr>
            <a:graphicFrameLocks noChangeAspect="1"/>
          </p:cNvGraphicFramePr>
          <p:nvPr/>
        </p:nvGraphicFramePr>
        <p:xfrm>
          <a:off x="781424" y="3296865"/>
          <a:ext cx="1909763" cy="611187"/>
        </p:xfrm>
        <a:graphic>
          <a:graphicData uri="http://schemas.openxmlformats.org/presentationml/2006/ole">
            <p:oleObj spid="_x0000_s24616" name="Równanie" r:id="rId6" imgW="1218671" imgH="393529" progId="Equation.3">
              <p:embed/>
            </p:oleObj>
          </a:graphicData>
        </a:graphic>
      </p:graphicFrame>
      <p:graphicFrame>
        <p:nvGraphicFramePr>
          <p:cNvPr id="24586" name="Object 7"/>
          <p:cNvGraphicFramePr>
            <a:graphicFrameLocks noChangeAspect="1"/>
          </p:cNvGraphicFramePr>
          <p:nvPr/>
        </p:nvGraphicFramePr>
        <p:xfrm>
          <a:off x="735387" y="4135065"/>
          <a:ext cx="7340600" cy="1536700"/>
        </p:xfrm>
        <a:graphic>
          <a:graphicData uri="http://schemas.openxmlformats.org/presentationml/2006/ole">
            <p:oleObj spid="_x0000_s24617" name="Równanie" r:id="rId7" imgW="4686300" imgH="990600" progId="Equation.3">
              <p:embed/>
            </p:oleObj>
          </a:graphicData>
        </a:graphic>
      </p:graphicFrame>
      <p:sp>
        <p:nvSpPr>
          <p:cNvPr id="24587" name="Text Box 2"/>
          <p:cNvSpPr txBox="1">
            <a:spLocks noChangeArrowheads="1"/>
          </p:cNvSpPr>
          <p:nvPr/>
        </p:nvSpPr>
        <p:spPr bwMode="auto">
          <a:xfrm>
            <a:off x="6069387" y="5651127"/>
            <a:ext cx="8937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gdzie </a:t>
            </a:r>
          </a:p>
        </p:txBody>
      </p:sp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6971087" y="5511427"/>
          <a:ext cx="1371600" cy="966788"/>
        </p:xfrm>
        <a:graphic>
          <a:graphicData uri="http://schemas.openxmlformats.org/presentationml/2006/ole">
            <p:oleObj spid="_x0000_s24618" name="Równanie" r:id="rId8" imgW="876300" imgH="622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60388" y="543626"/>
          <a:ext cx="1951037" cy="609600"/>
        </p:xfrm>
        <a:graphic>
          <a:graphicData uri="http://schemas.openxmlformats.org/presentationml/2006/ole">
            <p:oleObj spid="_x0000_s25632" name="Równanie" r:id="rId3" imgW="1244600" imgH="3937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01650" y="1250063"/>
          <a:ext cx="5335588" cy="1535113"/>
        </p:xfrm>
        <a:graphic>
          <a:graphicData uri="http://schemas.openxmlformats.org/presentationml/2006/ole">
            <p:oleObj spid="_x0000_s25633" name="Równanie" r:id="rId4" imgW="3403600" imgH="990600" progId="Equation.3">
              <p:embed/>
            </p:oleObj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9004" y="2893286"/>
            <a:ext cx="487565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stanu - podsumowanie 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440816" y="3381730"/>
          <a:ext cx="1150937" cy="334962"/>
        </p:xfrm>
        <a:graphic>
          <a:graphicData uri="http://schemas.openxmlformats.org/presentationml/2006/ole">
            <p:oleObj spid="_x0000_s25634" name="Równanie" r:id="rId5" imgW="736280" imgH="215806" progId="Equation.3">
              <p:embed/>
            </p:oleObj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415417" y="3836618"/>
          <a:ext cx="3003550" cy="395287"/>
        </p:xfrm>
        <a:graphic>
          <a:graphicData uri="http://schemas.openxmlformats.org/presentationml/2006/ole">
            <p:oleObj spid="_x0000_s25635" name="Równanie" r:id="rId6" imgW="1916868" imgH="253890" progId="Equation.3">
              <p:embed/>
            </p:oleObj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427115" y="4348579"/>
          <a:ext cx="1174750" cy="354013"/>
        </p:xfrm>
        <a:graphic>
          <a:graphicData uri="http://schemas.openxmlformats.org/presentationml/2006/ole">
            <p:oleObj spid="_x0000_s25636" name="Równanie" r:id="rId7" imgW="749300" imgH="228600" progId="Equation.3">
              <p:embed/>
            </p:oleObj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384545" y="4798627"/>
          <a:ext cx="4776788" cy="688975"/>
        </p:xfrm>
        <a:graphic>
          <a:graphicData uri="http://schemas.openxmlformats.org/presentationml/2006/ole">
            <p:oleObj spid="_x0000_s25637" name="Równanie" r:id="rId8" imgW="3048000" imgH="444500" progId="Equation.3">
              <p:embed/>
            </p:oleObj>
          </a:graphicData>
        </a:graphic>
      </p:graphicFrame>
      <p:sp>
        <p:nvSpPr>
          <p:cNvPr id="13" name="pole tekstowe 8"/>
          <p:cNvSpPr txBox="1">
            <a:spLocks noChangeArrowheads="1"/>
          </p:cNvSpPr>
          <p:nvPr/>
        </p:nvSpPr>
        <p:spPr bwMode="auto">
          <a:xfrm>
            <a:off x="6046399" y="3862051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nieliniowe</a:t>
            </a:r>
            <a:endParaRPr lang="pl-PL" dirty="0">
              <a:solidFill>
                <a:srgbClr val="003366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10383" y="5558066"/>
            <a:ext cx="487565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Równanie wyjścia - podsumowanie 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624" name="Object 24"/>
          <p:cNvGraphicFramePr>
            <a:graphicFrameLocks noChangeAspect="1"/>
          </p:cNvGraphicFramePr>
          <p:nvPr/>
        </p:nvGraphicFramePr>
        <p:xfrm>
          <a:off x="430213" y="5986463"/>
          <a:ext cx="1074737" cy="334962"/>
        </p:xfrm>
        <a:graphic>
          <a:graphicData uri="http://schemas.openxmlformats.org/presentationml/2006/ole">
            <p:oleObj spid="_x0000_s25638" name="Równanie" r:id="rId9" imgW="685502" imgH="215806" progId="Equation.3">
              <p:embed/>
            </p:oleObj>
          </a:graphicData>
        </a:graphic>
      </p:graphicFrame>
      <p:sp>
        <p:nvSpPr>
          <p:cNvPr id="16" name="pole tekstowe 8"/>
          <p:cNvSpPr txBox="1">
            <a:spLocks noChangeArrowheads="1"/>
          </p:cNvSpPr>
          <p:nvPr/>
        </p:nvSpPr>
        <p:spPr bwMode="auto">
          <a:xfrm>
            <a:off x="6181044" y="5612431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liniowe</a:t>
            </a:r>
            <a:endParaRPr lang="pl-PL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1013" y="546236"/>
            <a:ext cx="5997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Definiowanie trajektorii nominalnej</a:t>
            </a:r>
            <a:endParaRPr lang="pl-PL" altLang="pl-PL" sz="1600" b="1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4803" y="1084602"/>
            <a:ext cx="83058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Interesuje nas sterowanie w sytuacji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- belka 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 położeniu ustalonym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poziomym, czyli</a:t>
            </a:r>
          </a:p>
          <a:p>
            <a:pPr algn="just">
              <a:spcBef>
                <a:spcPct val="50000"/>
              </a:spcBef>
            </a:pPr>
            <a:endParaRPr lang="pl-PL" altLang="pl-PL" sz="1600" dirty="0" smtClean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pl-PL" altLang="pl-PL" sz="1600" dirty="0" smtClean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pl-PL" altLang="pl-PL" sz="1600" dirty="0" smtClean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>
              <a:spcBef>
                <a:spcPct val="50000"/>
              </a:spcBef>
              <a:tabLst>
                <a:tab pos="177800" algn="l"/>
              </a:tabLst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- i 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kulka poruszająca się ruchem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jednostajnym</a:t>
            </a:r>
          </a:p>
          <a:p>
            <a:pPr marL="177800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Przyjmując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, że obserwację rozpoczynamy w chwili t</a:t>
            </a:r>
            <a:r>
              <a:rPr lang="pl-PL" altLang="pl-PL" sz="1600" baseline="-250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kiedy położenie 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początkowe wynosi p</a:t>
            </a:r>
            <a:r>
              <a:rPr lang="pl-PL" altLang="pl-PL" sz="1600" baseline="-250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, zaś prędkość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zakładanego ruchu jednostajnego 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pl-PL" altLang="pl-PL" sz="1600" baseline="-250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, możemy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napisać</a:t>
            </a:r>
          </a:p>
          <a:p>
            <a:pPr marL="177800">
              <a:spcBef>
                <a:spcPct val="50000"/>
              </a:spcBef>
            </a:pPr>
            <a:endParaRPr lang="pl-PL" altLang="pl-PL" sz="1600" dirty="0" smtClean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  <a:p>
            <a:pPr marL="177800">
              <a:spcBef>
                <a:spcPct val="50000"/>
              </a:spcBef>
            </a:pPr>
            <a:endParaRPr lang="pl-PL" altLang="pl-PL" sz="1600" dirty="0" smtClean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  <a:p>
            <a:pPr marL="177800">
              <a:spcBef>
                <a:spcPct val="50000"/>
              </a:spcBef>
            </a:pP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393829" y="3947267"/>
          <a:ext cx="2586038" cy="749300"/>
        </p:xfrm>
        <a:graphic>
          <a:graphicData uri="http://schemas.openxmlformats.org/presentationml/2006/ole">
            <p:oleObj spid="_x0000_s124935" name="Równanie" r:id="rId3" imgW="1651000" imgH="482600" progId="Equation.3">
              <p:embed/>
            </p:oleObj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3437293" y="1885641"/>
          <a:ext cx="1492250" cy="828675"/>
        </p:xfrm>
        <a:graphic>
          <a:graphicData uri="http://schemas.openxmlformats.org/presentationml/2006/ole">
            <p:oleObj spid="_x0000_s124936" name="Równanie" r:id="rId4" imgW="952087" imgH="533169" progId="Equation.3">
              <p:embed/>
            </p:oleObj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22290" y="4871137"/>
            <a:ext cx="5997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Zdefiniowaliśmy nominalną trajektorię stanu!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45717" y="5893549"/>
            <a:ext cx="8267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Czy istnieje sterowanie, które może zrealizować tą trajektorię stanu?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82706" y="5504408"/>
            <a:ext cx="8267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Czy zdefiniowanie trajektorii nominalnej stanu jest niesprzeczne z dynamiką systemu?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3208043" y="1590079"/>
          <a:ext cx="2566988" cy="1931988"/>
        </p:xfrm>
        <a:graphic>
          <a:graphicData uri="http://schemas.openxmlformats.org/presentationml/2006/ole">
            <p:oleObj spid="_x0000_s125956" name="Równanie" r:id="rId3" imgW="1638300" imgH="1244600" progId="Equation.3">
              <p:embed/>
            </p:oleObj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3715" y="1107025"/>
            <a:ext cx="5997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Podsumowanie: nominalna trajektoria stanu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88938" y="455493"/>
            <a:ext cx="44370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Podstawmy te ustalenia do równań stanu</a:t>
            </a:r>
          </a:p>
        </p:txBody>
      </p:sp>
      <p:graphicFrame>
        <p:nvGraphicFramePr>
          <p:cNvPr id="26627" name="Object 2"/>
          <p:cNvGraphicFramePr>
            <a:graphicFrameLocks noChangeAspect="1"/>
          </p:cNvGraphicFramePr>
          <p:nvPr/>
        </p:nvGraphicFramePr>
        <p:xfrm>
          <a:off x="328613" y="876180"/>
          <a:ext cx="2566987" cy="1931988"/>
        </p:xfrm>
        <a:graphic>
          <a:graphicData uri="http://schemas.openxmlformats.org/presentationml/2006/ole">
            <p:oleObj spid="_x0000_s26650" name="Równanie" r:id="rId3" imgW="1638300" imgH="124460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25108" y="830316"/>
          <a:ext cx="4813300" cy="2170113"/>
        </p:xfrm>
        <a:graphic>
          <a:graphicData uri="http://schemas.openxmlformats.org/presentationml/2006/ole">
            <p:oleObj spid="_x0000_s26651" name="Równanie" r:id="rId4" imgW="3073400" imgH="1397000" progId="Equation.3">
              <p:embed/>
            </p:oleObj>
          </a:graphicData>
        </a:graphic>
      </p:graphicFrame>
      <p:sp>
        <p:nvSpPr>
          <p:cNvPr id="7" name="Strzałka w dół 6"/>
          <p:cNvSpPr/>
          <p:nvPr/>
        </p:nvSpPr>
        <p:spPr>
          <a:xfrm>
            <a:off x="539750" y="2920880"/>
            <a:ext cx="2446338" cy="35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646113" y="3327754"/>
          <a:ext cx="915987" cy="1931987"/>
        </p:xfrm>
        <a:graphic>
          <a:graphicData uri="http://schemas.openxmlformats.org/presentationml/2006/ole">
            <p:oleObj spid="_x0000_s26652" name="Równanie" r:id="rId5" imgW="584200" imgH="1244600" progId="Equation.3">
              <p:embed/>
            </p:oleObj>
          </a:graphicData>
        </a:graphic>
      </p:graphicFrame>
      <p:sp>
        <p:nvSpPr>
          <p:cNvPr id="11" name="Strzałka w dół 10"/>
          <p:cNvSpPr/>
          <p:nvPr/>
        </p:nvSpPr>
        <p:spPr>
          <a:xfrm>
            <a:off x="4581525" y="3088682"/>
            <a:ext cx="2444750" cy="35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33" name="Object 7"/>
          <p:cNvGraphicFramePr>
            <a:graphicFrameLocks noChangeAspect="1"/>
          </p:cNvGraphicFramePr>
          <p:nvPr/>
        </p:nvGraphicFramePr>
        <p:xfrm>
          <a:off x="2889004" y="3306763"/>
          <a:ext cx="6165850" cy="3078162"/>
        </p:xfrm>
        <a:graphic>
          <a:graphicData uri="http://schemas.openxmlformats.org/presentationml/2006/ole">
            <p:oleObj spid="_x0000_s26653" name="Równanie" r:id="rId6" imgW="3937000" imgH="1981200" progId="Equation.3">
              <p:embed/>
            </p:oleObj>
          </a:graphicData>
        </a:graphic>
      </p:graphicFrame>
      <p:sp>
        <p:nvSpPr>
          <p:cNvPr id="12" name="Schemat blokowy: wyodrębnianie 11"/>
          <p:cNvSpPr/>
          <p:nvPr/>
        </p:nvSpPr>
        <p:spPr>
          <a:xfrm>
            <a:off x="3124939" y="1491448"/>
            <a:ext cx="408373" cy="630315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88938" y="464371"/>
            <a:ext cx="79390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Dla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postulowanej 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trajektorii stanu, aby spełniała ona wymagania definicji trajektorii nominalnej</a:t>
            </a:r>
          </a:p>
        </p:txBody>
      </p:sp>
      <p:graphicFrame>
        <p:nvGraphicFramePr>
          <p:cNvPr id="27651" name="Object 2"/>
          <p:cNvGraphicFramePr>
            <a:graphicFrameLocks noChangeAspect="1"/>
          </p:cNvGraphicFramePr>
          <p:nvPr/>
        </p:nvGraphicFramePr>
        <p:xfrm>
          <a:off x="2079625" y="1005708"/>
          <a:ext cx="3619500" cy="690563"/>
        </p:xfrm>
        <a:graphic>
          <a:graphicData uri="http://schemas.openxmlformats.org/presentationml/2006/ole">
            <p:oleObj spid="_x0000_s27686" name="Równanie" r:id="rId3" imgW="2311400" imgH="444500" progId="Equation.3">
              <p:embed/>
            </p:oleObj>
          </a:graphicData>
        </a:graphic>
      </p:graphicFrame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365125" y="1687513"/>
            <a:ext cx="9128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czyli</a:t>
            </a:r>
          </a:p>
        </p:txBody>
      </p:sp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2449513" y="1970088"/>
          <a:ext cx="2884487" cy="354012"/>
        </p:xfrm>
        <a:graphic>
          <a:graphicData uri="http://schemas.openxmlformats.org/presentationml/2006/ole">
            <p:oleObj spid="_x0000_s27687" name="Równanie" r:id="rId4" imgW="1841500" imgH="228600" progId="Equation.3">
              <p:embed/>
            </p:oleObj>
          </a:graphicData>
        </a:graphic>
      </p:graphicFrame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2252663" y="2587625"/>
          <a:ext cx="3441700" cy="368300"/>
        </p:xfrm>
        <a:graphic>
          <a:graphicData uri="http://schemas.openxmlformats.org/presentationml/2006/ole">
            <p:oleObj spid="_x0000_s27688" name="Równanie" r:id="rId5" imgW="2120900" imgH="228600" progId="Equation.3">
              <p:embed/>
            </p:oleObj>
          </a:graphicData>
        </a:graphic>
      </p:graphicFrame>
      <p:sp>
        <p:nvSpPr>
          <p:cNvPr id="27655" name="Text Box 2"/>
          <p:cNvSpPr txBox="1">
            <a:spLocks noChangeArrowheads="1"/>
          </p:cNvSpPr>
          <p:nvPr/>
        </p:nvSpPr>
        <p:spPr bwMode="auto">
          <a:xfrm>
            <a:off x="242888" y="2943225"/>
            <a:ext cx="18827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Podsumowanie:</a:t>
            </a:r>
          </a:p>
        </p:txBody>
      </p:sp>
      <p:sp>
        <p:nvSpPr>
          <p:cNvPr id="27656" name="Text Box 2"/>
          <p:cNvSpPr txBox="1">
            <a:spLocks noChangeArrowheads="1"/>
          </p:cNvSpPr>
          <p:nvPr/>
        </p:nvSpPr>
        <p:spPr bwMode="auto">
          <a:xfrm>
            <a:off x="528638" y="3282950"/>
            <a:ext cx="3746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wejścia</a:t>
            </a:r>
          </a:p>
        </p:txBody>
      </p:sp>
      <p:graphicFrame>
        <p:nvGraphicFramePr>
          <p:cNvPr id="27657" name="Object 5"/>
          <p:cNvGraphicFramePr>
            <a:graphicFrameLocks noChangeAspect="1"/>
          </p:cNvGraphicFramePr>
          <p:nvPr/>
        </p:nvGraphicFramePr>
        <p:xfrm>
          <a:off x="895350" y="3709988"/>
          <a:ext cx="2060575" cy="349250"/>
        </p:xfrm>
        <a:graphic>
          <a:graphicData uri="http://schemas.openxmlformats.org/presentationml/2006/ole">
            <p:oleObj spid="_x0000_s27689" name="Równanie" r:id="rId6" imgW="1269449" imgH="215806" progId="Equation.3">
              <p:embed/>
            </p:oleObj>
          </a:graphicData>
        </a:graphic>
      </p:graphicFrame>
      <p:sp>
        <p:nvSpPr>
          <p:cNvPr id="27658" name="Text Box 2"/>
          <p:cNvSpPr txBox="1">
            <a:spLocks noChangeArrowheads="1"/>
          </p:cNvSpPr>
          <p:nvPr/>
        </p:nvSpPr>
        <p:spPr bwMode="auto">
          <a:xfrm>
            <a:off x="4381500" y="3281363"/>
            <a:ext cx="3746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stanu</a:t>
            </a:r>
          </a:p>
        </p:txBody>
      </p:sp>
      <p:graphicFrame>
        <p:nvGraphicFramePr>
          <p:cNvPr id="27659" name="Object 6"/>
          <p:cNvGraphicFramePr>
            <a:graphicFrameLocks noChangeAspect="1"/>
          </p:cNvGraphicFramePr>
          <p:nvPr/>
        </p:nvGraphicFramePr>
        <p:xfrm>
          <a:off x="5076825" y="3717925"/>
          <a:ext cx="2566988" cy="1931988"/>
        </p:xfrm>
        <a:graphic>
          <a:graphicData uri="http://schemas.openxmlformats.org/presentationml/2006/ole">
            <p:oleObj spid="_x0000_s27690" name="Równanie" r:id="rId7" imgW="1638300" imgH="1244600" progId="Equation.3">
              <p:embed/>
            </p:oleObj>
          </a:graphicData>
        </a:graphic>
      </p:graphicFrame>
      <p:sp>
        <p:nvSpPr>
          <p:cNvPr id="27660" name="Text Box 2"/>
          <p:cNvSpPr txBox="1">
            <a:spLocks noChangeArrowheads="1"/>
          </p:cNvSpPr>
          <p:nvPr/>
        </p:nvSpPr>
        <p:spPr bwMode="auto">
          <a:xfrm>
            <a:off x="4402138" y="5713413"/>
            <a:ext cx="3746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wyjścia</a:t>
            </a:r>
          </a:p>
        </p:txBody>
      </p:sp>
      <p:graphicFrame>
        <p:nvGraphicFramePr>
          <p:cNvPr id="27661" name="Object 7"/>
          <p:cNvGraphicFramePr>
            <a:graphicFrameLocks noChangeAspect="1"/>
          </p:cNvGraphicFramePr>
          <p:nvPr/>
        </p:nvGraphicFramePr>
        <p:xfrm>
          <a:off x="5056188" y="6083300"/>
          <a:ext cx="3186112" cy="354013"/>
        </p:xfrm>
        <a:graphic>
          <a:graphicData uri="http://schemas.openxmlformats.org/presentationml/2006/ole">
            <p:oleObj spid="_x0000_s27691" name="Równanie" r:id="rId8" imgW="2032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14325" y="757238"/>
            <a:ext cx="8477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Modele liniowe powstają też w wyniku linearyzacji nieliniowych modeli </a:t>
            </a:r>
            <a:r>
              <a:rPr lang="pl-PL" alt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 przestrzeni </a:t>
            </a: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stanu w otoczeniu tzw. trajektorii nominalnej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4963" y="1790700"/>
            <a:ext cx="8477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Weźmy nieliniowy niestacjonarny model przestrzeni stanu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92300" y="2498725"/>
          <a:ext cx="3225800" cy="728663"/>
        </p:xfrm>
        <a:graphic>
          <a:graphicData uri="http://schemas.openxmlformats.org/presentationml/2006/ole">
            <p:oleObj spid="_x0000_s108561" name="Równanie" r:id="rId3" imgW="2006600" imgH="457200" progId="Equation.3">
              <p:embed/>
            </p:oleObj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511800" y="2393950"/>
            <a:ext cx="2619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równanie stanu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530850" y="2876550"/>
            <a:ext cx="2619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równanie wyjścia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5763" y="3703638"/>
            <a:ext cx="1035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gdzie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849314" y="4354513"/>
          <a:ext cx="845028" cy="1291685"/>
        </p:xfrm>
        <a:graphic>
          <a:graphicData uri="http://schemas.openxmlformats.org/presentationml/2006/ole">
            <p:oleObj spid="_x0000_s108562" name="Równanie" r:id="rId4" imgW="482600" imgH="736600" progId="Equation.3">
              <p:embed/>
            </p:oleObj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999973" y="4362450"/>
            <a:ext cx="1322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stan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75576" y="4820066"/>
            <a:ext cx="1543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wejście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966697" y="5244469"/>
            <a:ext cx="1455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wyjście</a:t>
            </a: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010025" y="4995863"/>
          <a:ext cx="1457325" cy="392112"/>
        </p:xfrm>
        <a:graphic>
          <a:graphicData uri="http://schemas.openxmlformats.org/presentationml/2006/ole">
            <p:oleObj spid="_x0000_s108563" name="Równanie" r:id="rId5" imgW="799753" imgH="215806" progId="Equation.3">
              <p:embed/>
            </p:oleObj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508625" y="4978400"/>
            <a:ext cx="34258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funkcje różniczkowalne w sposób ciągły względem swoich argumentów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19100" y="442913"/>
            <a:ext cx="8328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Definiujemy zmienne przyrostowe w otoczeniu trajektorii nominalnych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30213" y="1874838"/>
            <a:ext cx="1200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stanu</a:t>
            </a:r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1658938" y="2159000"/>
          <a:ext cx="4953000" cy="1458913"/>
        </p:xfrm>
        <a:graphic>
          <a:graphicData uri="http://schemas.openxmlformats.org/presentationml/2006/ole">
            <p:oleObj spid="_x0000_s28693" name="Równanie" r:id="rId3" imgW="3162300" imgH="939800" progId="Equation.3">
              <p:embed/>
            </p:oleObj>
          </a:graphicData>
        </a:graphic>
      </p:graphicFrame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495300" y="858838"/>
            <a:ext cx="1200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wejścia</a:t>
            </a:r>
          </a:p>
        </p:txBody>
      </p:sp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1849438" y="1233488"/>
          <a:ext cx="4575175" cy="355600"/>
        </p:xfrm>
        <a:graphic>
          <a:graphicData uri="http://schemas.openxmlformats.org/presentationml/2006/ole">
            <p:oleObj spid="_x0000_s28694" name="Równanie" r:id="rId4" imgW="2921000" imgH="228600" progId="Equation.3">
              <p:embed/>
            </p:oleObj>
          </a:graphicData>
        </a:graphic>
      </p:graphicFrame>
      <p:sp>
        <p:nvSpPr>
          <p:cNvPr id="28679" name="Text Box 2"/>
          <p:cNvSpPr txBox="1">
            <a:spLocks noChangeArrowheads="1"/>
          </p:cNvSpPr>
          <p:nvPr/>
        </p:nvSpPr>
        <p:spPr bwMode="auto">
          <a:xfrm>
            <a:off x="615950" y="3844925"/>
            <a:ext cx="1200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- wyjścia</a:t>
            </a:r>
          </a:p>
        </p:txBody>
      </p:sp>
      <p:graphicFrame>
        <p:nvGraphicFramePr>
          <p:cNvPr id="28680" name="Object 5"/>
          <p:cNvGraphicFramePr>
            <a:graphicFrameLocks noChangeAspect="1"/>
          </p:cNvGraphicFramePr>
          <p:nvPr/>
        </p:nvGraphicFramePr>
        <p:xfrm>
          <a:off x="1941513" y="4243388"/>
          <a:ext cx="4197350" cy="355600"/>
        </p:xfrm>
        <a:graphic>
          <a:graphicData uri="http://schemas.openxmlformats.org/presentationml/2006/ole">
            <p:oleObj spid="_x0000_s28695" name="Równanie" r:id="rId5" imgW="26797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19100" y="442913"/>
            <a:ext cx="44275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Funkcje </a:t>
            </a:r>
            <a:r>
              <a:rPr lang="pl-PL" altLang="pl-PL" sz="1600" b="1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altLang="pl-PL" sz="1600" b="1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(t), u(t)) i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g(</a:t>
            </a:r>
            <a:r>
              <a:rPr lang="pl-PL" altLang="pl-PL" sz="1600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(t</a:t>
            </a: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), u(t))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80988" y="863600"/>
          <a:ext cx="8574087" cy="1735138"/>
        </p:xfrm>
        <a:graphic>
          <a:graphicData uri="http://schemas.openxmlformats.org/presentationml/2006/ole">
            <p:oleObj spid="_x0000_s29709" name="Równanie" r:id="rId3" imgW="5473700" imgH="11176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508250" y="3162300"/>
          <a:ext cx="4446588" cy="355600"/>
        </p:xfrm>
        <a:graphic>
          <a:graphicData uri="http://schemas.openxmlformats.org/presentationml/2006/ole">
            <p:oleObj spid="_x0000_s29710" name="Równanie" r:id="rId4" imgW="2844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88925" y="1417638"/>
          <a:ext cx="8483600" cy="3644900"/>
        </p:xfrm>
        <a:graphic>
          <a:graphicData uri="http://schemas.openxmlformats.org/presentationml/2006/ole">
            <p:oleObj spid="_x0000_s30727" name="Równanie" r:id="rId3" imgW="5270500" imgH="2260600" progId="Equation.3">
              <p:embed/>
            </p:oleObj>
          </a:graphicData>
        </a:graphic>
      </p:graphicFrame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217919" y="541923"/>
            <a:ext cx="17414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Jakobiany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52425" y="2384425"/>
          <a:ext cx="1327150" cy="696913"/>
        </p:xfrm>
        <a:graphic>
          <a:graphicData uri="http://schemas.openxmlformats.org/presentationml/2006/ole">
            <p:oleObj spid="_x0000_s31816" name="Równanie" r:id="rId3" imgW="825500" imgH="4318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924050" y="444500"/>
          <a:ext cx="5132388" cy="1735138"/>
        </p:xfrm>
        <a:graphic>
          <a:graphicData uri="http://schemas.openxmlformats.org/presentationml/2006/ole">
            <p:oleObj spid="_x0000_s31817" name="Równanie" r:id="rId4" imgW="3276600" imgH="11176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246313" y="2319338"/>
          <a:ext cx="1328737" cy="696912"/>
        </p:xfrm>
        <a:graphic>
          <a:graphicData uri="http://schemas.openxmlformats.org/presentationml/2006/ole">
            <p:oleObj spid="_x0000_s31818" name="Równanie" r:id="rId5" imgW="825500" imgH="4318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165600" y="2363788"/>
          <a:ext cx="1327150" cy="696912"/>
        </p:xfrm>
        <a:graphic>
          <a:graphicData uri="http://schemas.openxmlformats.org/presentationml/2006/ole">
            <p:oleObj spid="_x0000_s31819" name="Równanie" r:id="rId6" imgW="825500" imgH="4318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6577013" y="2343150"/>
          <a:ext cx="1349375" cy="696913"/>
        </p:xfrm>
        <a:graphic>
          <a:graphicData uri="http://schemas.openxmlformats.org/presentationml/2006/ole">
            <p:oleObj spid="_x0000_s31820" name="Równanie" r:id="rId7" imgW="837836" imgH="431613" progId="Equation.3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365125" y="3167063"/>
          <a:ext cx="1593850" cy="696912"/>
        </p:xfrm>
        <a:graphic>
          <a:graphicData uri="http://schemas.openxmlformats.org/presentationml/2006/ole">
            <p:oleObj spid="_x0000_s31821" name="Równanie" r:id="rId8" imgW="990170" imgH="431613" progId="Equation.3">
              <p:embed/>
            </p:oleObj>
          </a:graphicData>
        </a:graphic>
      </p:graphicFrame>
      <p:graphicFrame>
        <p:nvGraphicFramePr>
          <p:cNvPr id="31752" name="Object 9"/>
          <p:cNvGraphicFramePr>
            <a:graphicFrameLocks noChangeAspect="1"/>
          </p:cNvGraphicFramePr>
          <p:nvPr/>
        </p:nvGraphicFramePr>
        <p:xfrm>
          <a:off x="2281238" y="3201988"/>
          <a:ext cx="1349375" cy="696912"/>
        </p:xfrm>
        <a:graphic>
          <a:graphicData uri="http://schemas.openxmlformats.org/presentationml/2006/ole">
            <p:oleObj spid="_x0000_s31822" name="Równanie" r:id="rId9" imgW="837836" imgH="431613" progId="Equation.3">
              <p:embed/>
            </p:oleObj>
          </a:graphicData>
        </a:graphic>
      </p:graphicFrame>
      <p:graphicFrame>
        <p:nvGraphicFramePr>
          <p:cNvPr id="31753" name="Object 10"/>
          <p:cNvGraphicFramePr>
            <a:graphicFrameLocks noChangeAspect="1"/>
          </p:cNvGraphicFramePr>
          <p:nvPr/>
        </p:nvGraphicFramePr>
        <p:xfrm>
          <a:off x="4046538" y="3181350"/>
          <a:ext cx="2187575" cy="696913"/>
        </p:xfrm>
        <a:graphic>
          <a:graphicData uri="http://schemas.openxmlformats.org/presentationml/2006/ole">
            <p:oleObj spid="_x0000_s31823" name="Równanie" r:id="rId10" imgW="1358310" imgH="431613" progId="Equation.3">
              <p:embed/>
            </p:oleObj>
          </a:graphicData>
        </a:graphic>
      </p:graphicFrame>
      <p:graphicFrame>
        <p:nvGraphicFramePr>
          <p:cNvPr id="31754" name="Object 11"/>
          <p:cNvGraphicFramePr>
            <a:graphicFrameLocks noChangeAspect="1"/>
          </p:cNvGraphicFramePr>
          <p:nvPr/>
        </p:nvGraphicFramePr>
        <p:xfrm>
          <a:off x="6731000" y="3159125"/>
          <a:ext cx="1839913" cy="696913"/>
        </p:xfrm>
        <a:graphic>
          <a:graphicData uri="http://schemas.openxmlformats.org/presentationml/2006/ole">
            <p:oleObj spid="_x0000_s31824" name="Równanie" r:id="rId11" imgW="1143000" imgH="431800" progId="Equation.3">
              <p:embed/>
            </p:oleObj>
          </a:graphicData>
        </a:graphic>
      </p:graphicFrame>
      <p:graphicFrame>
        <p:nvGraphicFramePr>
          <p:cNvPr id="31755" name="Object 12"/>
          <p:cNvGraphicFramePr>
            <a:graphicFrameLocks noChangeAspect="1"/>
          </p:cNvGraphicFramePr>
          <p:nvPr/>
        </p:nvGraphicFramePr>
        <p:xfrm>
          <a:off x="400050" y="4071938"/>
          <a:ext cx="1327150" cy="696912"/>
        </p:xfrm>
        <a:graphic>
          <a:graphicData uri="http://schemas.openxmlformats.org/presentationml/2006/ole">
            <p:oleObj spid="_x0000_s31825" name="Równanie" r:id="rId12" imgW="825500" imgH="431800" progId="Equation.3">
              <p:embed/>
            </p:oleObj>
          </a:graphicData>
        </a:graphic>
      </p:graphicFrame>
      <p:graphicFrame>
        <p:nvGraphicFramePr>
          <p:cNvPr id="31756" name="Object 13"/>
          <p:cNvGraphicFramePr>
            <a:graphicFrameLocks noChangeAspect="1"/>
          </p:cNvGraphicFramePr>
          <p:nvPr/>
        </p:nvGraphicFramePr>
        <p:xfrm>
          <a:off x="2209800" y="4062413"/>
          <a:ext cx="1346200" cy="696912"/>
        </p:xfrm>
        <a:graphic>
          <a:graphicData uri="http://schemas.openxmlformats.org/presentationml/2006/ole">
            <p:oleObj spid="_x0000_s31826" name="Równanie" r:id="rId13" imgW="837836" imgH="431613" progId="Equation.3">
              <p:embed/>
            </p:oleObj>
          </a:graphicData>
        </a:graphic>
      </p:graphicFrame>
      <p:graphicFrame>
        <p:nvGraphicFramePr>
          <p:cNvPr id="31757" name="Object 14"/>
          <p:cNvGraphicFramePr>
            <a:graphicFrameLocks noChangeAspect="1"/>
          </p:cNvGraphicFramePr>
          <p:nvPr/>
        </p:nvGraphicFramePr>
        <p:xfrm>
          <a:off x="4037013" y="4017963"/>
          <a:ext cx="1327150" cy="696912"/>
        </p:xfrm>
        <a:graphic>
          <a:graphicData uri="http://schemas.openxmlformats.org/presentationml/2006/ole">
            <p:oleObj spid="_x0000_s31827" name="Równanie" r:id="rId14" imgW="825500" imgH="431800" progId="Equation.3">
              <p:embed/>
            </p:oleObj>
          </a:graphicData>
        </a:graphic>
      </p:graphicFrame>
      <p:graphicFrame>
        <p:nvGraphicFramePr>
          <p:cNvPr id="31758" name="Object 15"/>
          <p:cNvGraphicFramePr>
            <a:graphicFrameLocks noChangeAspect="1"/>
          </p:cNvGraphicFramePr>
          <p:nvPr/>
        </p:nvGraphicFramePr>
        <p:xfrm>
          <a:off x="6724650" y="3951288"/>
          <a:ext cx="1327150" cy="696912"/>
        </p:xfrm>
        <a:graphic>
          <a:graphicData uri="http://schemas.openxmlformats.org/presentationml/2006/ole">
            <p:oleObj spid="_x0000_s31828" name="Równanie" r:id="rId15" imgW="825500" imgH="431800" progId="Equation.3">
              <p:embed/>
            </p:oleObj>
          </a:graphicData>
        </a:graphic>
      </p:graphicFrame>
      <p:graphicFrame>
        <p:nvGraphicFramePr>
          <p:cNvPr id="31759" name="Object 17"/>
          <p:cNvGraphicFramePr>
            <a:graphicFrameLocks noChangeAspect="1"/>
          </p:cNvGraphicFramePr>
          <p:nvPr/>
        </p:nvGraphicFramePr>
        <p:xfrm>
          <a:off x="249238" y="5167313"/>
          <a:ext cx="8615362" cy="819150"/>
        </p:xfrm>
        <a:graphic>
          <a:graphicData uri="http://schemas.openxmlformats.org/presentationml/2006/ole">
            <p:oleObj spid="_x0000_s31829" name="Równanie" r:id="rId16" imgW="5359400" imgH="508000" progId="Equation.3">
              <p:embed/>
            </p:oleObj>
          </a:graphicData>
        </a:graphic>
      </p:graphicFrame>
      <p:sp>
        <p:nvSpPr>
          <p:cNvPr id="20" name="Elipsa 19"/>
          <p:cNvSpPr/>
          <p:nvPr/>
        </p:nvSpPr>
        <p:spPr>
          <a:xfrm>
            <a:off x="1311275" y="285750"/>
            <a:ext cx="6577013" cy="2038350"/>
          </a:xfrm>
          <a:prstGeom prst="ellipse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935163" y="709613"/>
          <a:ext cx="5132387" cy="1735137"/>
        </p:xfrm>
        <a:graphic>
          <a:graphicData uri="http://schemas.openxmlformats.org/presentationml/2006/ole">
            <p:oleObj spid="_x0000_s32791" name="Równanie" r:id="rId3" imgW="3276600" imgH="1117600" progId="Equation.3">
              <p:embed/>
            </p:oleObj>
          </a:graphicData>
        </a:graphic>
      </p:graphicFrame>
      <p:sp>
        <p:nvSpPr>
          <p:cNvPr id="4" name="Elipsa 3"/>
          <p:cNvSpPr/>
          <p:nvPr/>
        </p:nvSpPr>
        <p:spPr>
          <a:xfrm>
            <a:off x="1322388" y="550863"/>
            <a:ext cx="6577012" cy="2038350"/>
          </a:xfrm>
          <a:prstGeom prst="ellipse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32772" name="Object 3"/>
          <p:cNvGraphicFramePr>
            <a:graphicFrameLocks noChangeAspect="1"/>
          </p:cNvGraphicFramePr>
          <p:nvPr/>
        </p:nvGraphicFramePr>
        <p:xfrm>
          <a:off x="990600" y="3014663"/>
          <a:ext cx="2551113" cy="717550"/>
        </p:xfrm>
        <a:graphic>
          <a:graphicData uri="http://schemas.openxmlformats.org/presentationml/2006/ole">
            <p:oleObj spid="_x0000_s32792" name="Równanie" r:id="rId4" imgW="1586811" imgH="444307" progId="Equation.3">
              <p:embed/>
            </p:oleObj>
          </a:graphicData>
        </a:graphic>
      </p:graphicFrame>
      <p:graphicFrame>
        <p:nvGraphicFramePr>
          <p:cNvPr id="32773" name="Object 4"/>
          <p:cNvGraphicFramePr>
            <a:graphicFrameLocks noChangeAspect="1"/>
          </p:cNvGraphicFramePr>
          <p:nvPr/>
        </p:nvGraphicFramePr>
        <p:xfrm>
          <a:off x="4471988" y="3005138"/>
          <a:ext cx="2551112" cy="717550"/>
        </p:xfrm>
        <a:graphic>
          <a:graphicData uri="http://schemas.openxmlformats.org/presentationml/2006/ole">
            <p:oleObj spid="_x0000_s32793" name="Równanie" r:id="rId5" imgW="1586811" imgH="444307" progId="Equation.3">
              <p:embed/>
            </p:oleObj>
          </a:graphicData>
        </a:graphic>
      </p:graphicFrame>
      <p:graphicFrame>
        <p:nvGraphicFramePr>
          <p:cNvPr id="32774" name="Object 5"/>
          <p:cNvGraphicFramePr>
            <a:graphicFrameLocks noChangeAspect="1"/>
          </p:cNvGraphicFramePr>
          <p:nvPr/>
        </p:nvGraphicFramePr>
        <p:xfrm>
          <a:off x="2786063" y="4149725"/>
          <a:ext cx="2551112" cy="717550"/>
        </p:xfrm>
        <a:graphic>
          <a:graphicData uri="http://schemas.openxmlformats.org/presentationml/2006/ole">
            <p:oleObj spid="_x0000_s32794" name="Równanie" r:id="rId6" imgW="1586811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187325" y="1982788"/>
            <a:ext cx="6577013" cy="2225675"/>
          </a:xfrm>
          <a:prstGeom prst="ellipse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33795" name="Object 1"/>
          <p:cNvGraphicFramePr>
            <a:graphicFrameLocks noChangeAspect="1"/>
          </p:cNvGraphicFramePr>
          <p:nvPr/>
        </p:nvGraphicFramePr>
        <p:xfrm>
          <a:off x="5256213" y="433388"/>
          <a:ext cx="3660775" cy="3276600"/>
        </p:xfrm>
        <a:graphic>
          <a:graphicData uri="http://schemas.openxmlformats.org/presentationml/2006/ole">
            <p:oleObj spid="_x0000_s33825" name="Równanie" r:id="rId3" imgW="2273300" imgH="2032000" progId="Equation.3">
              <p:embed/>
            </p:oleObj>
          </a:graphicData>
        </a:graphic>
      </p:graphicFrame>
      <p:graphicFrame>
        <p:nvGraphicFramePr>
          <p:cNvPr id="33796" name="Object 3"/>
          <p:cNvGraphicFramePr>
            <a:graphicFrameLocks noChangeAspect="1"/>
          </p:cNvGraphicFramePr>
          <p:nvPr/>
        </p:nvGraphicFramePr>
        <p:xfrm>
          <a:off x="712788" y="2206625"/>
          <a:ext cx="5132387" cy="1735138"/>
        </p:xfrm>
        <a:graphic>
          <a:graphicData uri="http://schemas.openxmlformats.org/presentationml/2006/ole">
            <p:oleObj spid="_x0000_s33826" name="Równanie" r:id="rId4" imgW="3276600" imgH="1117600" progId="Equation.3">
              <p:embed/>
            </p:oleObj>
          </a:graphicData>
        </a:graphic>
      </p:graphicFrame>
      <p:graphicFrame>
        <p:nvGraphicFramePr>
          <p:cNvPr id="33797" name="Object 4"/>
          <p:cNvGraphicFramePr>
            <a:graphicFrameLocks noChangeAspect="1"/>
          </p:cNvGraphicFramePr>
          <p:nvPr/>
        </p:nvGraphicFramePr>
        <p:xfrm>
          <a:off x="357188" y="4873625"/>
          <a:ext cx="1304925" cy="635000"/>
        </p:xfrm>
        <a:graphic>
          <a:graphicData uri="http://schemas.openxmlformats.org/presentationml/2006/ole">
            <p:oleObj spid="_x0000_s33827" name="Równanie" r:id="rId5" imgW="812447" imgH="393529" progId="Equation.3">
              <p:embed/>
            </p:oleObj>
          </a:graphicData>
        </a:graphic>
      </p:graphicFrame>
      <p:graphicFrame>
        <p:nvGraphicFramePr>
          <p:cNvPr id="33798" name="Object 5"/>
          <p:cNvGraphicFramePr>
            <a:graphicFrameLocks noChangeAspect="1"/>
          </p:cNvGraphicFramePr>
          <p:nvPr/>
        </p:nvGraphicFramePr>
        <p:xfrm>
          <a:off x="1978025" y="4897438"/>
          <a:ext cx="1304925" cy="635000"/>
        </p:xfrm>
        <a:graphic>
          <a:graphicData uri="http://schemas.openxmlformats.org/presentationml/2006/ole">
            <p:oleObj spid="_x0000_s33828" name="Równanie" r:id="rId6" imgW="812447" imgH="393529" progId="Equation.3">
              <p:embed/>
            </p:oleObj>
          </a:graphicData>
        </a:graphic>
      </p:graphicFrame>
      <p:graphicFrame>
        <p:nvGraphicFramePr>
          <p:cNvPr id="33799" name="Object 6"/>
          <p:cNvGraphicFramePr>
            <a:graphicFrameLocks noChangeAspect="1"/>
          </p:cNvGraphicFramePr>
          <p:nvPr/>
        </p:nvGraphicFramePr>
        <p:xfrm>
          <a:off x="3608388" y="4864100"/>
          <a:ext cx="1304925" cy="635000"/>
        </p:xfrm>
        <a:graphic>
          <a:graphicData uri="http://schemas.openxmlformats.org/presentationml/2006/ole">
            <p:oleObj spid="_x0000_s33829" name="Równanie" r:id="rId7" imgW="812447" imgH="393529" progId="Equation.3">
              <p:embed/>
            </p:oleObj>
          </a:graphicData>
        </a:graphic>
      </p:graphicFrame>
      <p:graphicFrame>
        <p:nvGraphicFramePr>
          <p:cNvPr id="33800" name="Object 7"/>
          <p:cNvGraphicFramePr>
            <a:graphicFrameLocks noChangeAspect="1"/>
          </p:cNvGraphicFramePr>
          <p:nvPr/>
        </p:nvGraphicFramePr>
        <p:xfrm>
          <a:off x="5507038" y="4813300"/>
          <a:ext cx="2528887" cy="715963"/>
        </p:xfrm>
        <a:graphic>
          <a:graphicData uri="http://schemas.openxmlformats.org/presentationml/2006/ole">
            <p:oleObj spid="_x0000_s33830" name="Równanie" r:id="rId8" imgW="15748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>
            <a:off x="319088" y="3951288"/>
            <a:ext cx="5002212" cy="695325"/>
          </a:xfrm>
          <a:prstGeom prst="ellipse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3786055"/>
              </p:ext>
            </p:extLst>
          </p:nvPr>
        </p:nvGraphicFramePr>
        <p:xfrm>
          <a:off x="554038" y="415925"/>
          <a:ext cx="7437437" cy="1630363"/>
        </p:xfrm>
        <a:graphic>
          <a:graphicData uri="http://schemas.openxmlformats.org/presentationml/2006/ole">
            <p:oleObj spid="_x0000_s34859" name="Równanie" r:id="rId3" imgW="4622760" imgH="1015920" progId="Equation.3">
              <p:embed/>
            </p:oleObj>
          </a:graphicData>
        </a:graphic>
      </p:graphicFrame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552450" y="4152900"/>
          <a:ext cx="4446588" cy="355600"/>
        </p:xfrm>
        <a:graphic>
          <a:graphicData uri="http://schemas.openxmlformats.org/presentationml/2006/ole">
            <p:oleObj spid="_x0000_s34860" name="Równanie" r:id="rId4" imgW="2844800" imgH="22860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12750" y="4826000"/>
          <a:ext cx="1255713" cy="685800"/>
        </p:xfrm>
        <a:graphic>
          <a:graphicData uri="http://schemas.openxmlformats.org/presentationml/2006/ole">
            <p:oleObj spid="_x0000_s34861" name="Równanie" r:id="rId5" imgW="787400" imgH="43180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63538" y="2346325"/>
          <a:ext cx="3578225" cy="1427163"/>
        </p:xfrm>
        <a:graphic>
          <a:graphicData uri="http://schemas.openxmlformats.org/presentationml/2006/ole">
            <p:oleObj spid="_x0000_s34862" name="Równanie" r:id="rId6" imgW="2222500" imgH="889000" progId="Equation.3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979613" y="4841875"/>
          <a:ext cx="1346200" cy="696913"/>
        </p:xfrm>
        <a:graphic>
          <a:graphicData uri="http://schemas.openxmlformats.org/presentationml/2006/ole">
            <p:oleObj spid="_x0000_s34863" name="Równanie" r:id="rId7" imgW="837836" imgH="431613" progId="Equation.3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687763" y="4799013"/>
          <a:ext cx="1325562" cy="696912"/>
        </p:xfrm>
        <a:graphic>
          <a:graphicData uri="http://schemas.openxmlformats.org/presentationml/2006/ole">
            <p:oleObj spid="_x0000_s34864" name="Równanie" r:id="rId8" imgW="825500" imgH="431800" progId="Equation.3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5616575" y="4810125"/>
          <a:ext cx="1346200" cy="696913"/>
        </p:xfrm>
        <a:graphic>
          <a:graphicData uri="http://schemas.openxmlformats.org/presentationml/2006/ole">
            <p:oleObj spid="_x0000_s34865" name="Równanie" r:id="rId9" imgW="837836" imgH="431613" progId="Equation.3">
              <p:embed/>
            </p:oleObj>
          </a:graphicData>
        </a:graphic>
      </p:graphicFrame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379413" y="5799138"/>
          <a:ext cx="1265237" cy="635000"/>
        </p:xfrm>
        <a:graphic>
          <a:graphicData uri="http://schemas.openxmlformats.org/presentationml/2006/ole">
            <p:oleObj spid="_x0000_s34866" name="Równanie" r:id="rId10" imgW="78705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zaokrąglony 24"/>
          <p:cNvSpPr/>
          <p:nvPr/>
        </p:nvSpPr>
        <p:spPr>
          <a:xfrm>
            <a:off x="6334125" y="4054475"/>
            <a:ext cx="2170113" cy="1817688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198438" y="3514725"/>
            <a:ext cx="5684837" cy="3051175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461963" y="396875"/>
            <a:ext cx="6434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Wartości jakobianów na trajektoriach nominalnych</a:t>
            </a:r>
          </a:p>
        </p:txBody>
      </p:sp>
      <p:graphicFrame>
        <p:nvGraphicFramePr>
          <p:cNvPr id="35845" name="Object 2"/>
          <p:cNvGraphicFramePr>
            <a:graphicFrameLocks noChangeAspect="1"/>
          </p:cNvGraphicFramePr>
          <p:nvPr/>
        </p:nvGraphicFramePr>
        <p:xfrm>
          <a:off x="998538" y="787400"/>
          <a:ext cx="6602412" cy="2701925"/>
        </p:xfrm>
        <a:graphic>
          <a:graphicData uri="http://schemas.openxmlformats.org/presentationml/2006/ole">
            <p:oleObj spid="_x0000_s35940" name="Równanie" r:id="rId3" imgW="4102100" imgH="1676400" progId="Equation.3">
              <p:embed/>
            </p:oleObj>
          </a:graphicData>
        </a:graphic>
      </p:graphicFrame>
      <p:graphicFrame>
        <p:nvGraphicFramePr>
          <p:cNvPr id="35846" name="Object 3"/>
          <p:cNvGraphicFramePr>
            <a:graphicFrameLocks noChangeAspect="1"/>
          </p:cNvGraphicFramePr>
          <p:nvPr/>
        </p:nvGraphicFramePr>
        <p:xfrm>
          <a:off x="307975" y="3662363"/>
          <a:ext cx="873125" cy="457200"/>
        </p:xfrm>
        <a:graphic>
          <a:graphicData uri="http://schemas.openxmlformats.org/presentationml/2006/ole">
            <p:oleObj spid="_x0000_s35941" name="Równanie" r:id="rId4" imgW="825500" imgH="431800" progId="Equation.3">
              <p:embed/>
            </p:oleObj>
          </a:graphicData>
        </a:graphic>
      </p:graphicFrame>
      <p:graphicFrame>
        <p:nvGraphicFramePr>
          <p:cNvPr id="35847" name="Object 4"/>
          <p:cNvGraphicFramePr>
            <a:graphicFrameLocks noChangeAspect="1"/>
          </p:cNvGraphicFramePr>
          <p:nvPr/>
        </p:nvGraphicFramePr>
        <p:xfrm>
          <a:off x="1497013" y="3641725"/>
          <a:ext cx="935037" cy="488950"/>
        </p:xfrm>
        <a:graphic>
          <a:graphicData uri="http://schemas.openxmlformats.org/presentationml/2006/ole">
            <p:oleObj spid="_x0000_s35942" name="Równanie" r:id="rId5" imgW="825500" imgH="431800" progId="Equation.3">
              <p:embed/>
            </p:oleObj>
          </a:graphicData>
        </a:graphic>
      </p:graphicFrame>
      <p:graphicFrame>
        <p:nvGraphicFramePr>
          <p:cNvPr id="35848" name="Object 5"/>
          <p:cNvGraphicFramePr>
            <a:graphicFrameLocks noChangeAspect="1"/>
          </p:cNvGraphicFramePr>
          <p:nvPr/>
        </p:nvGraphicFramePr>
        <p:xfrm>
          <a:off x="2568575" y="3630613"/>
          <a:ext cx="931863" cy="488950"/>
        </p:xfrm>
        <a:graphic>
          <a:graphicData uri="http://schemas.openxmlformats.org/presentationml/2006/ole">
            <p:oleObj spid="_x0000_s35943" name="Równanie" r:id="rId6" imgW="825500" imgH="431800" progId="Equation.3">
              <p:embed/>
            </p:oleObj>
          </a:graphicData>
        </a:graphic>
      </p:graphicFrame>
      <p:graphicFrame>
        <p:nvGraphicFramePr>
          <p:cNvPr id="35849" name="Object 6"/>
          <p:cNvGraphicFramePr>
            <a:graphicFrameLocks noChangeAspect="1"/>
          </p:cNvGraphicFramePr>
          <p:nvPr/>
        </p:nvGraphicFramePr>
        <p:xfrm>
          <a:off x="3568700" y="3687763"/>
          <a:ext cx="882650" cy="454025"/>
        </p:xfrm>
        <a:graphic>
          <a:graphicData uri="http://schemas.openxmlformats.org/presentationml/2006/ole">
            <p:oleObj spid="_x0000_s35944" name="Równanie" r:id="rId7" imgW="837836" imgH="431613" progId="Equation.3">
              <p:embed/>
            </p:oleObj>
          </a:graphicData>
        </a:graphic>
      </p:graphicFrame>
      <p:graphicFrame>
        <p:nvGraphicFramePr>
          <p:cNvPr id="35850" name="Object 7"/>
          <p:cNvGraphicFramePr>
            <a:graphicFrameLocks noChangeAspect="1"/>
          </p:cNvGraphicFramePr>
          <p:nvPr/>
        </p:nvGraphicFramePr>
        <p:xfrm>
          <a:off x="255588" y="4235450"/>
          <a:ext cx="1022350" cy="447675"/>
        </p:xfrm>
        <a:graphic>
          <a:graphicData uri="http://schemas.openxmlformats.org/presentationml/2006/ole">
            <p:oleObj spid="_x0000_s35945" name="Równanie" r:id="rId8" imgW="990170" imgH="431613" progId="Equation.3">
              <p:embed/>
            </p:oleObj>
          </a:graphicData>
        </a:graphic>
      </p:graphicFrame>
      <p:graphicFrame>
        <p:nvGraphicFramePr>
          <p:cNvPr id="35851" name="Object 8"/>
          <p:cNvGraphicFramePr>
            <a:graphicFrameLocks noChangeAspect="1"/>
          </p:cNvGraphicFramePr>
          <p:nvPr/>
        </p:nvGraphicFramePr>
        <p:xfrm>
          <a:off x="1444625" y="4248150"/>
          <a:ext cx="923925" cy="477838"/>
        </p:xfrm>
        <a:graphic>
          <a:graphicData uri="http://schemas.openxmlformats.org/presentationml/2006/ole">
            <p:oleObj spid="_x0000_s35946" name="Równanie" r:id="rId9" imgW="837836" imgH="431613" progId="Equation.3">
              <p:embed/>
            </p:oleObj>
          </a:graphicData>
        </a:graphic>
      </p:graphicFrame>
      <p:graphicFrame>
        <p:nvGraphicFramePr>
          <p:cNvPr id="35852" name="Object 9"/>
          <p:cNvGraphicFramePr>
            <a:graphicFrameLocks noChangeAspect="1"/>
          </p:cNvGraphicFramePr>
          <p:nvPr/>
        </p:nvGraphicFramePr>
        <p:xfrm>
          <a:off x="2482850" y="4260850"/>
          <a:ext cx="1355725" cy="431800"/>
        </p:xfrm>
        <a:graphic>
          <a:graphicData uri="http://schemas.openxmlformats.org/presentationml/2006/ole">
            <p:oleObj spid="_x0000_s35947" name="Równanie" r:id="rId10" imgW="1358310" imgH="431613" progId="Equation.3">
              <p:embed/>
            </p:oleObj>
          </a:graphicData>
        </a:graphic>
      </p:graphicFrame>
      <p:graphicFrame>
        <p:nvGraphicFramePr>
          <p:cNvPr id="35853" name="Object 10"/>
          <p:cNvGraphicFramePr>
            <a:graphicFrameLocks noChangeAspect="1"/>
          </p:cNvGraphicFramePr>
          <p:nvPr/>
        </p:nvGraphicFramePr>
        <p:xfrm>
          <a:off x="3943350" y="4294188"/>
          <a:ext cx="1171575" cy="442912"/>
        </p:xfrm>
        <a:graphic>
          <a:graphicData uri="http://schemas.openxmlformats.org/presentationml/2006/ole">
            <p:oleObj spid="_x0000_s35948" name="Równanie" r:id="rId11" imgW="1143000" imgH="431800" progId="Equation.3">
              <p:embed/>
            </p:oleObj>
          </a:graphicData>
        </a:graphic>
      </p:graphicFrame>
      <p:graphicFrame>
        <p:nvGraphicFramePr>
          <p:cNvPr id="35854" name="Object 11"/>
          <p:cNvGraphicFramePr>
            <a:graphicFrameLocks noChangeAspect="1"/>
          </p:cNvGraphicFramePr>
          <p:nvPr/>
        </p:nvGraphicFramePr>
        <p:xfrm>
          <a:off x="311150" y="4754563"/>
          <a:ext cx="779463" cy="444500"/>
        </p:xfrm>
        <a:graphic>
          <a:graphicData uri="http://schemas.openxmlformats.org/presentationml/2006/ole">
            <p:oleObj spid="_x0000_s35949" name="Równanie" r:id="rId12" imgW="825500" imgH="431800" progId="Equation.3">
              <p:embed/>
            </p:oleObj>
          </a:graphicData>
        </a:graphic>
      </p:graphicFrame>
      <p:graphicFrame>
        <p:nvGraphicFramePr>
          <p:cNvPr id="35855" name="Object 12"/>
          <p:cNvGraphicFramePr>
            <a:graphicFrameLocks noChangeAspect="1"/>
          </p:cNvGraphicFramePr>
          <p:nvPr/>
        </p:nvGraphicFramePr>
        <p:xfrm>
          <a:off x="1427163" y="4822825"/>
          <a:ext cx="798512" cy="412750"/>
        </p:xfrm>
        <a:graphic>
          <a:graphicData uri="http://schemas.openxmlformats.org/presentationml/2006/ole">
            <p:oleObj spid="_x0000_s35950" name="Równanie" r:id="rId13" imgW="837836" imgH="431613" progId="Equation.3">
              <p:embed/>
            </p:oleObj>
          </a:graphicData>
        </a:graphic>
      </p:graphicFrame>
      <p:graphicFrame>
        <p:nvGraphicFramePr>
          <p:cNvPr id="35856" name="Object 13"/>
          <p:cNvGraphicFramePr>
            <a:graphicFrameLocks noChangeAspect="1"/>
          </p:cNvGraphicFramePr>
          <p:nvPr/>
        </p:nvGraphicFramePr>
        <p:xfrm>
          <a:off x="2373313" y="4767263"/>
          <a:ext cx="950912" cy="498475"/>
        </p:xfrm>
        <a:graphic>
          <a:graphicData uri="http://schemas.openxmlformats.org/presentationml/2006/ole">
            <p:oleObj spid="_x0000_s35951" name="Równanie" r:id="rId14" imgW="825500" imgH="431800" progId="Equation.3">
              <p:embed/>
            </p:oleObj>
          </a:graphicData>
        </a:graphic>
      </p:graphicFrame>
      <p:graphicFrame>
        <p:nvGraphicFramePr>
          <p:cNvPr id="35857" name="Object 14"/>
          <p:cNvGraphicFramePr>
            <a:graphicFrameLocks noChangeAspect="1"/>
          </p:cNvGraphicFramePr>
          <p:nvPr/>
        </p:nvGraphicFramePr>
        <p:xfrm>
          <a:off x="3925888" y="4745038"/>
          <a:ext cx="909637" cy="476250"/>
        </p:xfrm>
        <a:graphic>
          <a:graphicData uri="http://schemas.openxmlformats.org/presentationml/2006/ole">
            <p:oleObj spid="_x0000_s35952" name="Równanie" r:id="rId15" imgW="825500" imgH="431800" progId="Equation.3">
              <p:embed/>
            </p:oleObj>
          </a:graphicData>
        </a:graphic>
      </p:graphicFrame>
      <p:graphicFrame>
        <p:nvGraphicFramePr>
          <p:cNvPr id="35858" name="Object 16"/>
          <p:cNvGraphicFramePr>
            <a:graphicFrameLocks noChangeAspect="1"/>
          </p:cNvGraphicFramePr>
          <p:nvPr/>
        </p:nvGraphicFramePr>
        <p:xfrm>
          <a:off x="265113" y="5300663"/>
          <a:ext cx="5562600" cy="528637"/>
        </p:xfrm>
        <a:graphic>
          <a:graphicData uri="http://schemas.openxmlformats.org/presentationml/2006/ole">
            <p:oleObj spid="_x0000_s35953" name="Równanie" r:id="rId16" imgW="5359400" imgH="508000" progId="Equation.3">
              <p:embed/>
            </p:oleObj>
          </a:graphicData>
        </a:graphic>
      </p:graphicFrame>
      <p:graphicFrame>
        <p:nvGraphicFramePr>
          <p:cNvPr id="35859" name="Object 17"/>
          <p:cNvGraphicFramePr>
            <a:graphicFrameLocks noChangeAspect="1"/>
          </p:cNvGraphicFramePr>
          <p:nvPr/>
        </p:nvGraphicFramePr>
        <p:xfrm>
          <a:off x="274638" y="5934075"/>
          <a:ext cx="1444625" cy="406400"/>
        </p:xfrm>
        <a:graphic>
          <a:graphicData uri="http://schemas.openxmlformats.org/presentationml/2006/ole">
            <p:oleObj spid="_x0000_s35954" name="Równanie" r:id="rId17" imgW="1586811" imgH="444307" progId="Equation.3">
              <p:embed/>
            </p:oleObj>
          </a:graphicData>
        </a:graphic>
      </p:graphicFrame>
      <p:graphicFrame>
        <p:nvGraphicFramePr>
          <p:cNvPr id="35860" name="Object 18"/>
          <p:cNvGraphicFramePr>
            <a:graphicFrameLocks noChangeAspect="1"/>
          </p:cNvGraphicFramePr>
          <p:nvPr/>
        </p:nvGraphicFramePr>
        <p:xfrm>
          <a:off x="2268538" y="5946775"/>
          <a:ext cx="1444625" cy="406400"/>
        </p:xfrm>
        <a:graphic>
          <a:graphicData uri="http://schemas.openxmlformats.org/presentationml/2006/ole">
            <p:oleObj spid="_x0000_s35955" name="Równanie" r:id="rId18" imgW="1586811" imgH="444307" progId="Equation.3">
              <p:embed/>
            </p:oleObj>
          </a:graphicData>
        </a:graphic>
      </p:graphicFrame>
      <p:graphicFrame>
        <p:nvGraphicFramePr>
          <p:cNvPr id="35861" name="Object 19"/>
          <p:cNvGraphicFramePr>
            <a:graphicFrameLocks noChangeAspect="1"/>
          </p:cNvGraphicFramePr>
          <p:nvPr/>
        </p:nvGraphicFramePr>
        <p:xfrm>
          <a:off x="4162425" y="5967413"/>
          <a:ext cx="1444625" cy="406400"/>
        </p:xfrm>
        <a:graphic>
          <a:graphicData uri="http://schemas.openxmlformats.org/presentationml/2006/ole">
            <p:oleObj spid="_x0000_s35956" name="Równanie" r:id="rId19" imgW="1586811" imgH="444307" progId="Equation.3">
              <p:embed/>
            </p:oleObj>
          </a:graphicData>
        </a:graphic>
      </p:graphicFrame>
      <p:graphicFrame>
        <p:nvGraphicFramePr>
          <p:cNvPr id="35862" name="Object 20"/>
          <p:cNvGraphicFramePr>
            <a:graphicFrameLocks noChangeAspect="1"/>
          </p:cNvGraphicFramePr>
          <p:nvPr/>
        </p:nvGraphicFramePr>
        <p:xfrm>
          <a:off x="6608763" y="4137025"/>
          <a:ext cx="1822450" cy="1371600"/>
        </p:xfrm>
        <a:graphic>
          <a:graphicData uri="http://schemas.openxmlformats.org/presentationml/2006/ole">
            <p:oleObj spid="_x0000_s35957" name="Równanie" r:id="rId20" imgW="1638300" imgH="1244600" progId="Equation.3">
              <p:embed/>
            </p:oleObj>
          </a:graphicData>
        </a:graphic>
      </p:graphicFrame>
      <p:graphicFrame>
        <p:nvGraphicFramePr>
          <p:cNvPr id="35863" name="Object 21"/>
          <p:cNvGraphicFramePr>
            <a:graphicFrameLocks noChangeAspect="1"/>
          </p:cNvGraphicFramePr>
          <p:nvPr/>
        </p:nvGraphicFramePr>
        <p:xfrm>
          <a:off x="6635750" y="5561013"/>
          <a:ext cx="1639888" cy="277812"/>
        </p:xfrm>
        <a:graphic>
          <a:graphicData uri="http://schemas.openxmlformats.org/presentationml/2006/ole">
            <p:oleObj spid="_x0000_s35958" name="Równanie" r:id="rId21" imgW="1269449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/>
        </p:nvSpPr>
        <p:spPr>
          <a:xfrm>
            <a:off x="1619250" y="4395788"/>
            <a:ext cx="2170113" cy="1817687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261938" y="3622675"/>
            <a:ext cx="4992687" cy="652463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36868" name="Object 1"/>
          <p:cNvGraphicFramePr>
            <a:graphicFrameLocks noChangeAspect="1"/>
          </p:cNvGraphicFramePr>
          <p:nvPr/>
        </p:nvGraphicFramePr>
        <p:xfrm>
          <a:off x="2298700" y="682625"/>
          <a:ext cx="4376738" cy="2581275"/>
        </p:xfrm>
        <a:graphic>
          <a:graphicData uri="http://schemas.openxmlformats.org/presentationml/2006/ole">
            <p:oleObj spid="_x0000_s36903" name="Równanie" r:id="rId3" imgW="2717800" imgH="1600200" progId="Equation.3">
              <p:embed/>
            </p:oleObj>
          </a:graphicData>
        </a:graphic>
      </p:graphicFrame>
      <p:graphicFrame>
        <p:nvGraphicFramePr>
          <p:cNvPr id="36869" name="Object 2"/>
          <p:cNvGraphicFramePr>
            <a:graphicFrameLocks noChangeAspect="1"/>
          </p:cNvGraphicFramePr>
          <p:nvPr/>
        </p:nvGraphicFramePr>
        <p:xfrm>
          <a:off x="401638" y="3716338"/>
          <a:ext cx="804862" cy="392112"/>
        </p:xfrm>
        <a:graphic>
          <a:graphicData uri="http://schemas.openxmlformats.org/presentationml/2006/ole">
            <p:oleObj spid="_x0000_s36904" name="Równanie" r:id="rId4" imgW="812447" imgH="393529" progId="Equation.3">
              <p:embed/>
            </p:oleObj>
          </a:graphicData>
        </a:graphic>
      </p:graphicFrame>
      <p:graphicFrame>
        <p:nvGraphicFramePr>
          <p:cNvPr id="36870" name="Object 3"/>
          <p:cNvGraphicFramePr>
            <a:graphicFrameLocks noChangeAspect="1"/>
          </p:cNvGraphicFramePr>
          <p:nvPr/>
        </p:nvGraphicFramePr>
        <p:xfrm>
          <a:off x="1449388" y="3729038"/>
          <a:ext cx="804862" cy="392112"/>
        </p:xfrm>
        <a:graphic>
          <a:graphicData uri="http://schemas.openxmlformats.org/presentationml/2006/ole">
            <p:oleObj spid="_x0000_s36905" name="Równanie" r:id="rId5" imgW="812447" imgH="393529" progId="Equation.3">
              <p:embed/>
            </p:oleObj>
          </a:graphicData>
        </a:graphic>
      </p:graphicFrame>
      <p:graphicFrame>
        <p:nvGraphicFramePr>
          <p:cNvPr id="36871" name="Object 4"/>
          <p:cNvGraphicFramePr>
            <a:graphicFrameLocks noChangeAspect="1"/>
          </p:cNvGraphicFramePr>
          <p:nvPr/>
        </p:nvGraphicFramePr>
        <p:xfrm>
          <a:off x="2528888" y="3717925"/>
          <a:ext cx="804862" cy="392113"/>
        </p:xfrm>
        <a:graphic>
          <a:graphicData uri="http://schemas.openxmlformats.org/presentationml/2006/ole">
            <p:oleObj spid="_x0000_s36906" name="Równanie" r:id="rId6" imgW="812447" imgH="393529" progId="Equation.3">
              <p:embed/>
            </p:oleObj>
          </a:graphicData>
        </a:graphic>
      </p:graphicFrame>
      <p:graphicFrame>
        <p:nvGraphicFramePr>
          <p:cNvPr id="36872" name="Object 5"/>
          <p:cNvGraphicFramePr>
            <a:graphicFrameLocks noChangeAspect="1"/>
          </p:cNvGraphicFramePr>
          <p:nvPr/>
        </p:nvGraphicFramePr>
        <p:xfrm>
          <a:off x="3468688" y="3711575"/>
          <a:ext cx="1560512" cy="441325"/>
        </p:xfrm>
        <a:graphic>
          <a:graphicData uri="http://schemas.openxmlformats.org/presentationml/2006/ole">
            <p:oleObj spid="_x0000_s36907" name="Równanie" r:id="rId7" imgW="1574800" imgH="444500" progId="Equation.3">
              <p:embed/>
            </p:oleObj>
          </a:graphicData>
        </a:graphic>
      </p:graphicFrame>
      <p:graphicFrame>
        <p:nvGraphicFramePr>
          <p:cNvPr id="36873" name="Object 6"/>
          <p:cNvGraphicFramePr>
            <a:graphicFrameLocks noChangeAspect="1"/>
          </p:cNvGraphicFramePr>
          <p:nvPr/>
        </p:nvGraphicFramePr>
        <p:xfrm>
          <a:off x="1892300" y="4478338"/>
          <a:ext cx="1824038" cy="1371600"/>
        </p:xfrm>
        <a:graphic>
          <a:graphicData uri="http://schemas.openxmlformats.org/presentationml/2006/ole">
            <p:oleObj spid="_x0000_s36908" name="Równanie" r:id="rId8" imgW="1638300" imgH="1244600" progId="Equation.3">
              <p:embed/>
            </p:oleObj>
          </a:graphicData>
        </a:graphic>
      </p:graphicFrame>
      <p:graphicFrame>
        <p:nvGraphicFramePr>
          <p:cNvPr id="36874" name="Object 7"/>
          <p:cNvGraphicFramePr>
            <a:graphicFrameLocks noChangeAspect="1"/>
          </p:cNvGraphicFramePr>
          <p:nvPr/>
        </p:nvGraphicFramePr>
        <p:xfrm>
          <a:off x="1919288" y="5902325"/>
          <a:ext cx="1641475" cy="277813"/>
        </p:xfrm>
        <a:graphic>
          <a:graphicData uri="http://schemas.openxmlformats.org/presentationml/2006/ole">
            <p:oleObj spid="_x0000_s36909" name="Równanie" r:id="rId9" imgW="1269449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/>
        </p:nvSpPr>
        <p:spPr>
          <a:xfrm>
            <a:off x="249238" y="4667250"/>
            <a:ext cx="1117600" cy="652463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196850" y="2344738"/>
            <a:ext cx="3978275" cy="652462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37890" name="Object 1"/>
          <p:cNvGraphicFramePr>
            <a:graphicFrameLocks noChangeAspect="1"/>
          </p:cNvGraphicFramePr>
          <p:nvPr/>
        </p:nvGraphicFramePr>
        <p:xfrm>
          <a:off x="2066925" y="646113"/>
          <a:ext cx="4411663" cy="1184275"/>
        </p:xfrm>
        <a:graphic>
          <a:graphicData uri="http://schemas.openxmlformats.org/presentationml/2006/ole">
            <p:oleObj spid="_x0000_s37926" name="Równanie" r:id="rId3" imgW="2743200" imgH="736600" progId="Equation.3">
              <p:embed/>
            </p:oleObj>
          </a:graphicData>
        </a:graphic>
      </p:graphicFrame>
      <p:graphicFrame>
        <p:nvGraphicFramePr>
          <p:cNvPr id="37891" name="Object 2"/>
          <p:cNvGraphicFramePr>
            <a:graphicFrameLocks noChangeAspect="1"/>
          </p:cNvGraphicFramePr>
          <p:nvPr/>
        </p:nvGraphicFramePr>
        <p:xfrm>
          <a:off x="279400" y="2438400"/>
          <a:ext cx="836613" cy="457200"/>
        </p:xfrm>
        <a:graphic>
          <a:graphicData uri="http://schemas.openxmlformats.org/presentationml/2006/ole">
            <p:oleObj spid="_x0000_s37927" name="Równanie" r:id="rId4" imgW="787400" imgH="431800" progId="Equation.3">
              <p:embed/>
            </p:oleObj>
          </a:graphicData>
        </a:graphic>
      </p:graphicFrame>
      <p:graphicFrame>
        <p:nvGraphicFramePr>
          <p:cNvPr id="37892" name="Object 3"/>
          <p:cNvGraphicFramePr>
            <a:graphicFrameLocks noChangeAspect="1"/>
          </p:cNvGraphicFramePr>
          <p:nvPr/>
        </p:nvGraphicFramePr>
        <p:xfrm>
          <a:off x="1208088" y="2428875"/>
          <a:ext cx="901700" cy="466725"/>
        </p:xfrm>
        <a:graphic>
          <a:graphicData uri="http://schemas.openxmlformats.org/presentationml/2006/ole">
            <p:oleObj spid="_x0000_s37928" name="Równanie" r:id="rId5" imgW="837836" imgH="431613" progId="Equation.3">
              <p:embed/>
            </p:oleObj>
          </a:graphicData>
        </a:graphic>
      </p:graphicFrame>
      <p:graphicFrame>
        <p:nvGraphicFramePr>
          <p:cNvPr id="37893" name="Object 4"/>
          <p:cNvGraphicFramePr>
            <a:graphicFrameLocks noChangeAspect="1"/>
          </p:cNvGraphicFramePr>
          <p:nvPr/>
        </p:nvGraphicFramePr>
        <p:xfrm>
          <a:off x="2178050" y="2419350"/>
          <a:ext cx="889000" cy="466725"/>
        </p:xfrm>
        <a:graphic>
          <a:graphicData uri="http://schemas.openxmlformats.org/presentationml/2006/ole">
            <p:oleObj spid="_x0000_s37929" name="Równanie" r:id="rId6" imgW="825500" imgH="431800" progId="Equation.3">
              <p:embed/>
            </p:oleObj>
          </a:graphicData>
        </a:graphic>
      </p:graphicFrame>
      <p:graphicFrame>
        <p:nvGraphicFramePr>
          <p:cNvPr id="37894" name="Object 5"/>
          <p:cNvGraphicFramePr>
            <a:graphicFrameLocks noChangeAspect="1"/>
          </p:cNvGraphicFramePr>
          <p:nvPr/>
        </p:nvGraphicFramePr>
        <p:xfrm>
          <a:off x="3138488" y="2397125"/>
          <a:ext cx="901700" cy="466725"/>
        </p:xfrm>
        <a:graphic>
          <a:graphicData uri="http://schemas.openxmlformats.org/presentationml/2006/ole">
            <p:oleObj spid="_x0000_s37930" name="Równanie" r:id="rId7" imgW="837836" imgH="431613" progId="Equation.3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2052638" y="3324225"/>
          <a:ext cx="4314825" cy="1058863"/>
        </p:xfrm>
        <a:graphic>
          <a:graphicData uri="http://schemas.openxmlformats.org/presentationml/2006/ole">
            <p:oleObj spid="_x0000_s37931" name="Równanie" r:id="rId8" imgW="2679700" imgH="660400" progId="Equation.3">
              <p:embed/>
            </p:oleObj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/>
        </p:nvGraphicFramePr>
        <p:xfrm>
          <a:off x="346075" y="4795838"/>
          <a:ext cx="920750" cy="463550"/>
        </p:xfrm>
        <a:graphic>
          <a:graphicData uri="http://schemas.openxmlformats.org/presentationml/2006/ole">
            <p:oleObj spid="_x0000_s37932" name="Równanie" r:id="rId9" imgW="78705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05911" y="954563"/>
            <a:ext cx="7512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Trajektorie nominalne </a:t>
            </a: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systemu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określa się w następujący sposób: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06705" y="1971217"/>
            <a:ext cx="83517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Definicja </a:t>
            </a: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trajektorii nominalnej systemu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2114" y="2368545"/>
          <a:ext cx="512762" cy="346075"/>
        </p:xfrm>
        <a:graphic>
          <a:graphicData uri="http://schemas.openxmlformats.org/presentationml/2006/ole">
            <p:oleObj spid="_x0000_s122890" name="Równanie" r:id="rId3" imgW="317087" imgH="215619" progId="Equation.3">
              <p:embed/>
            </p:oleObj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00562" y="2357430"/>
            <a:ext cx="371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 nominalna trajektoria stanu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774013" y="2357430"/>
          <a:ext cx="512763" cy="346075"/>
        </p:xfrm>
        <a:graphic>
          <a:graphicData uri="http://schemas.openxmlformats.org/presentationml/2006/ole">
            <p:oleObj spid="_x0000_s122891" name="Równanie" r:id="rId4" imgW="317087" imgH="215619" progId="Equation.3">
              <p:embed/>
            </p:oleObj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28596" y="2714620"/>
            <a:ext cx="5072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to trajektoria która spełnia równanie stanu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2714612" y="3143248"/>
          <a:ext cx="3271837" cy="409575"/>
        </p:xfrm>
        <a:graphic>
          <a:graphicData uri="http://schemas.openxmlformats.org/presentationml/2006/ole">
            <p:oleObj spid="_x0000_s122892" name="Równanie" r:id="rId5" imgW="2032000" imgH="254000" progId="Equation.3">
              <p:embed/>
            </p:oleObj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00034" y="3571876"/>
            <a:ext cx="82768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wyjścia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, to trajektoria, która  spełnia równanie wyjścia 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3205163" y="4000500"/>
          <a:ext cx="2003425" cy="347663"/>
        </p:xfrm>
        <a:graphic>
          <a:graphicData uri="http://schemas.openxmlformats.org/presentationml/2006/ole">
            <p:oleObj spid="_x0000_s122893" name="Równanie" r:id="rId6" imgW="1244060" imgH="215806" progId="Equation.3">
              <p:embed/>
            </p:oleObj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28596" y="2357430"/>
            <a:ext cx="83517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Dla </a:t>
            </a: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nominalnego sygnału wejścia</a:t>
            </a:r>
            <a:endParaRPr lang="pl-PL" b="1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785813" y="721486"/>
          <a:ext cx="4425950" cy="1995487"/>
        </p:xfrm>
        <a:graphic>
          <a:graphicData uri="http://schemas.openxmlformats.org/presentationml/2006/ole">
            <p:oleObj spid="_x0000_s38931" name="Równanie" r:id="rId3" imgW="3073400" imgH="1397000" progId="Equation.3">
              <p:embed/>
            </p:oleObj>
          </a:graphicData>
        </a:graphic>
      </p:graphicFrame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95300" y="438911"/>
            <a:ext cx="19399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Model nieliniowy</a:t>
            </a: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327025" y="3203575"/>
            <a:ext cx="8386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Model zlinearyzowany w otoczeniu wybranej trajektorii nominalnej</a:t>
            </a:r>
          </a:p>
        </p:txBody>
      </p:sp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801688" y="2886836"/>
          <a:ext cx="993775" cy="301625"/>
        </p:xfrm>
        <a:graphic>
          <a:graphicData uri="http://schemas.openxmlformats.org/presentationml/2006/ole">
            <p:oleObj spid="_x0000_s38932" name="Równanie" r:id="rId4" imgW="698197" imgH="215806" progId="Equation.3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306866" y="3570303"/>
          <a:ext cx="8170863" cy="2079625"/>
        </p:xfrm>
        <a:graphic>
          <a:graphicData uri="http://schemas.openxmlformats.org/presentationml/2006/ole">
            <p:oleObj spid="_x0000_s38933" name="Równanie" r:id="rId5" imgW="5397500" imgH="1371600" progId="Equation.3">
              <p:embed/>
            </p:oleObj>
          </a:graphicData>
        </a:graphic>
      </p:graphicFrame>
      <p:sp>
        <p:nvSpPr>
          <p:cNvPr id="7" name="pole tekstowe 8"/>
          <p:cNvSpPr txBox="1">
            <a:spLocks noChangeArrowheads="1"/>
          </p:cNvSpPr>
          <p:nvPr/>
        </p:nvSpPr>
        <p:spPr bwMode="auto">
          <a:xfrm>
            <a:off x="6144054" y="1225383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nieliniowe</a:t>
            </a:r>
            <a:endParaRPr lang="pl-PL" dirty="0">
              <a:solidFill>
                <a:srgbClr val="003366"/>
              </a:solidFill>
            </a:endParaRPr>
          </a:p>
        </p:txBody>
      </p:sp>
      <p:sp>
        <p:nvSpPr>
          <p:cNvPr id="8" name="pole tekstowe 8"/>
          <p:cNvSpPr txBox="1">
            <a:spLocks noChangeArrowheads="1"/>
          </p:cNvSpPr>
          <p:nvPr/>
        </p:nvSpPr>
        <p:spPr bwMode="auto">
          <a:xfrm>
            <a:off x="6163288" y="2638412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liniowe</a:t>
            </a:r>
            <a:endParaRPr lang="pl-PL" dirty="0">
              <a:solidFill>
                <a:srgbClr val="003366"/>
              </a:solidFill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6278699" y="5798862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niestacjonarne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liniowe</a:t>
            </a:r>
            <a:endParaRPr lang="pl-PL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416175" y="666750"/>
          <a:ext cx="3827463" cy="1887538"/>
        </p:xfrm>
        <a:graphic>
          <a:graphicData uri="http://schemas.openxmlformats.org/presentationml/2006/ole">
            <p:oleObj spid="_x0000_s39943" name="Równanie" r:id="rId3" imgW="2527300" imgH="1244600" progId="Equation.3">
              <p:embed/>
            </p:oleObj>
          </a:graphicData>
        </a:graphic>
      </p:graphicFrame>
      <p:sp>
        <p:nvSpPr>
          <p:cNvPr id="3" name="pole tekstowe 8"/>
          <p:cNvSpPr txBox="1">
            <a:spLocks noChangeArrowheads="1"/>
          </p:cNvSpPr>
          <p:nvPr/>
        </p:nvSpPr>
        <p:spPr bwMode="auto">
          <a:xfrm>
            <a:off x="6429356" y="1564214"/>
            <a:ext cx="271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stacjonarne</a:t>
            </a:r>
          </a:p>
          <a:p>
            <a:pPr marL="174625" indent="-174625">
              <a:buFontTx/>
              <a:buChar char="-"/>
            </a:pPr>
            <a:r>
              <a:rPr lang="pl-PL" dirty="0" smtClean="0">
                <a:solidFill>
                  <a:srgbClr val="003366"/>
                </a:solidFill>
              </a:rPr>
              <a:t>liniowe</a:t>
            </a:r>
            <a:endParaRPr lang="pl-PL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zaokrąglony 10"/>
          <p:cNvSpPr/>
          <p:nvPr/>
        </p:nvSpPr>
        <p:spPr>
          <a:xfrm>
            <a:off x="315386" y="4326758"/>
            <a:ext cx="3978275" cy="1587500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15398" y="518810"/>
            <a:ext cx="83740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Model szczególny trajektorii nominalnych – stała trajektoria wejścia, trajektoria stanu = stan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stacjonarny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4" name="Object 3"/>
          <p:cNvGraphicFramePr>
            <a:graphicFrameLocks noChangeAspect="1"/>
          </p:cNvGraphicFramePr>
          <p:nvPr/>
        </p:nvGraphicFramePr>
        <p:xfrm>
          <a:off x="3028423" y="989833"/>
          <a:ext cx="1811338" cy="354013"/>
        </p:xfrm>
        <a:graphic>
          <a:graphicData uri="http://schemas.openxmlformats.org/presentationml/2006/ole">
            <p:oleObj spid="_x0000_s40990" name="Równanie" r:id="rId3" imgW="1155700" imgH="22860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734486" y="1435921"/>
          <a:ext cx="1571625" cy="1931987"/>
        </p:xfrm>
        <a:graphic>
          <a:graphicData uri="http://schemas.openxmlformats.org/presentationml/2006/ole">
            <p:oleObj spid="_x0000_s40991" name="Równanie" r:id="rId4" imgW="1003300" imgH="124460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688448" y="3666358"/>
          <a:ext cx="2801938" cy="369888"/>
        </p:xfrm>
        <a:graphic>
          <a:graphicData uri="http://schemas.openxmlformats.org/presentationml/2006/ole">
            <p:oleObj spid="_x0000_s40992" name="Równanie" r:id="rId5" imgW="1727200" imgH="228600" progId="Equation.3">
              <p:embed/>
            </p:oleObj>
          </a:graphicData>
        </a:graphic>
      </p:graphicFrame>
      <p:sp>
        <p:nvSpPr>
          <p:cNvPr id="40967" name="Text Box 2"/>
          <p:cNvSpPr txBox="1">
            <a:spLocks noChangeArrowheads="1"/>
          </p:cNvSpPr>
          <p:nvPr/>
        </p:nvSpPr>
        <p:spPr bwMode="auto">
          <a:xfrm>
            <a:off x="4139673" y="2156646"/>
            <a:ext cx="4294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1600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Sprawdzić czy jest to stan </a:t>
            </a:r>
            <a:r>
              <a:rPr lang="pl-PL" altLang="pl-PL" sz="1600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stacjonarny!</a:t>
            </a:r>
            <a:endParaRPr lang="pl-PL" altLang="pl-PL" sz="1600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8" name="Object 7"/>
          <p:cNvGraphicFramePr>
            <a:graphicFrameLocks noChangeAspect="1"/>
          </p:cNvGraphicFramePr>
          <p:nvPr/>
        </p:nvGraphicFramePr>
        <p:xfrm>
          <a:off x="380473" y="4471221"/>
          <a:ext cx="3627438" cy="1195387"/>
        </p:xfrm>
        <a:graphic>
          <a:graphicData uri="http://schemas.openxmlformats.org/presentationml/2006/ole">
            <p:oleObj spid="_x0000_s40993" name="Równanie" r:id="rId6" imgW="3238500" imgH="1066800" progId="Equation.3">
              <p:embed/>
            </p:oleObj>
          </a:graphicData>
        </a:graphic>
      </p:graphicFrame>
      <p:graphicFrame>
        <p:nvGraphicFramePr>
          <p:cNvPr id="40969" name="Object 8"/>
          <p:cNvGraphicFramePr>
            <a:graphicFrameLocks noChangeAspect="1"/>
          </p:cNvGraphicFramePr>
          <p:nvPr/>
        </p:nvGraphicFramePr>
        <p:xfrm>
          <a:off x="4955648" y="4295008"/>
          <a:ext cx="3411538" cy="1708150"/>
        </p:xfrm>
        <a:graphic>
          <a:graphicData uri="http://schemas.openxmlformats.org/presentationml/2006/ole">
            <p:oleObj spid="_x0000_s40994" name="Równanie" r:id="rId7" imgW="2133600" imgH="106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823913" y="515938"/>
            <a:ext cx="2249487" cy="1587500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944563" y="693738"/>
          <a:ext cx="1754187" cy="1230312"/>
        </p:xfrm>
        <a:graphic>
          <a:graphicData uri="http://schemas.openxmlformats.org/presentationml/2006/ole">
            <p:oleObj spid="_x0000_s42025" name="Równanie" r:id="rId3" imgW="1524000" imgH="106680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4900613" y="552450"/>
          <a:ext cx="2001837" cy="1651000"/>
        </p:xfrm>
        <a:graphic>
          <a:graphicData uri="http://schemas.openxmlformats.org/presentationml/2006/ole">
            <p:oleObj spid="_x0000_s42026" name="Równanie" r:id="rId4" imgW="1295400" imgH="106680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014413" y="2506663"/>
          <a:ext cx="1982787" cy="347662"/>
        </p:xfrm>
        <a:graphic>
          <a:graphicData uri="http://schemas.openxmlformats.org/presentationml/2006/ole">
            <p:oleObj spid="_x0000_s42027" name="Równanie" r:id="rId5" imgW="1231366" imgH="215806" progId="Equation.3">
              <p:embed/>
            </p:oleObj>
          </a:graphicData>
        </a:graphic>
      </p:graphicFrame>
      <p:graphicFrame>
        <p:nvGraphicFramePr>
          <p:cNvPr id="41990" name="Object 8"/>
          <p:cNvGraphicFramePr>
            <a:graphicFrameLocks noChangeAspect="1"/>
          </p:cNvGraphicFramePr>
          <p:nvPr/>
        </p:nvGraphicFramePr>
        <p:xfrm>
          <a:off x="4956175" y="3133725"/>
          <a:ext cx="757238" cy="347663"/>
        </p:xfrm>
        <a:graphic>
          <a:graphicData uri="http://schemas.openxmlformats.org/presentationml/2006/ole">
            <p:oleObj spid="_x0000_s42028" name="Równanie" r:id="rId6" imgW="469696" imgH="215806" progId="Equation.3">
              <p:embed/>
            </p:oleObj>
          </a:graphicData>
        </a:graphic>
      </p:graphicFrame>
      <p:graphicFrame>
        <p:nvGraphicFramePr>
          <p:cNvPr id="41991" name="Object 9"/>
          <p:cNvGraphicFramePr>
            <a:graphicFrameLocks noChangeAspect="1"/>
          </p:cNvGraphicFramePr>
          <p:nvPr/>
        </p:nvGraphicFramePr>
        <p:xfrm>
          <a:off x="4940300" y="2530475"/>
          <a:ext cx="1757363" cy="347663"/>
        </p:xfrm>
        <a:graphic>
          <a:graphicData uri="http://schemas.openxmlformats.org/presentationml/2006/ole">
            <p:oleObj spid="_x0000_s42029" name="Równanie" r:id="rId7" imgW="1091726" imgH="215806" progId="Equation.3">
              <p:embed/>
            </p:oleObj>
          </a:graphicData>
        </a:graphic>
      </p:graphicFrame>
      <p:graphicFrame>
        <p:nvGraphicFramePr>
          <p:cNvPr id="41992" name="Object 10"/>
          <p:cNvGraphicFramePr>
            <a:graphicFrameLocks noChangeAspect="1"/>
          </p:cNvGraphicFramePr>
          <p:nvPr/>
        </p:nvGraphicFramePr>
        <p:xfrm>
          <a:off x="1068388" y="3154363"/>
          <a:ext cx="981075" cy="347662"/>
        </p:xfrm>
        <a:graphic>
          <a:graphicData uri="http://schemas.openxmlformats.org/presentationml/2006/ole">
            <p:oleObj spid="_x0000_s42030" name="Równanie" r:id="rId8" imgW="609336" imgH="215806" progId="Equation.3">
              <p:embed/>
            </p:oleObj>
          </a:graphicData>
        </a:graphic>
      </p:graphicFrame>
      <p:sp>
        <p:nvSpPr>
          <p:cNvPr id="12" name="Prostokąt zaokrąglony 11"/>
          <p:cNvSpPr/>
          <p:nvPr/>
        </p:nvSpPr>
        <p:spPr>
          <a:xfrm>
            <a:off x="954088" y="2446338"/>
            <a:ext cx="2249487" cy="484187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930275" y="3060700"/>
            <a:ext cx="1295400" cy="484188"/>
          </a:xfrm>
          <a:prstGeom prst="round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Text Box 2"/>
          <p:cNvSpPr txBox="1">
            <a:spLocks noChangeArrowheads="1"/>
          </p:cNvSpPr>
          <p:nvPr/>
        </p:nvSpPr>
        <p:spPr bwMode="auto">
          <a:xfrm>
            <a:off x="338138" y="3667125"/>
            <a:ext cx="5313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16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Model zlinearyzowany w otoczeniu stanu równowagi</a:t>
            </a:r>
          </a:p>
        </p:txBody>
      </p:sp>
      <p:graphicFrame>
        <p:nvGraphicFramePr>
          <p:cNvPr id="41996" name="Object 11"/>
          <p:cNvGraphicFramePr>
            <a:graphicFrameLocks noChangeAspect="1"/>
          </p:cNvGraphicFramePr>
          <p:nvPr/>
        </p:nvGraphicFramePr>
        <p:xfrm>
          <a:off x="1338263" y="4129088"/>
          <a:ext cx="6556375" cy="2079625"/>
        </p:xfrm>
        <a:graphic>
          <a:graphicData uri="http://schemas.openxmlformats.org/presentationml/2006/ole">
            <p:oleObj spid="_x0000_s42031" name="Równanie" r:id="rId9" imgW="4330700" imgH="1371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416175" y="666750"/>
          <a:ext cx="3827463" cy="1887538"/>
        </p:xfrm>
        <a:graphic>
          <a:graphicData uri="http://schemas.openxmlformats.org/presentationml/2006/ole">
            <p:oleObj spid="_x0000_s43015" name="Równanie" r:id="rId3" imgW="2527300" imgH="1244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62326" y="1340768"/>
            <a:ext cx="81938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Dziękuję</a:t>
            </a:r>
          </a:p>
          <a:p>
            <a:pPr algn="ctr"/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– koniec materiału prezentowanego podczas wykładu </a:t>
            </a:r>
            <a:endParaRPr lang="pl-PL" sz="2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 descr="dewiza kolor oś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4810" y="3156681"/>
            <a:ext cx="2170405" cy="2576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32410" y="1146112"/>
            <a:ext cx="6276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Jeżeli </a:t>
            </a: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wejścia 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systemu jest stała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3286116" y="1546925"/>
          <a:ext cx="1717550" cy="362114"/>
        </p:xfrm>
        <a:graphic>
          <a:graphicData uri="http://schemas.openxmlformats.org/presentationml/2006/ole">
            <p:oleObj spid="_x0000_s123916" name="Równanie" r:id="rId3" imgW="1015559" imgH="215806" progId="Equation.3">
              <p:embed/>
            </p:oleObj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3214678" y="2547057"/>
          <a:ext cx="1714512" cy="361824"/>
        </p:xfrm>
        <a:graphic>
          <a:graphicData uri="http://schemas.openxmlformats.org/presentationml/2006/ole">
            <p:oleObj spid="_x0000_s123917" name="Równanie" r:id="rId4" imgW="1015559" imgH="215806" progId="Equation.3">
              <p:embed/>
            </p:oleObj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3357554" y="3404313"/>
          <a:ext cx="1423561" cy="372029"/>
        </p:xfrm>
        <a:graphic>
          <a:graphicData uri="http://schemas.openxmlformats.org/presentationml/2006/ole">
            <p:oleObj spid="_x0000_s123918" name="Równanie" r:id="rId5" imgW="825142" imgH="215806" progId="Equation.3">
              <p:embed/>
            </p:oleObj>
          </a:graphicData>
        </a:graphic>
      </p:graphicFrame>
      <p:grpSp>
        <p:nvGrpSpPr>
          <p:cNvPr id="6" name="Grupa 5"/>
          <p:cNvGrpSpPr/>
          <p:nvPr/>
        </p:nvGrpSpPr>
        <p:grpSpPr>
          <a:xfrm>
            <a:off x="571472" y="3904379"/>
            <a:ext cx="1996807" cy="369332"/>
            <a:chOff x="581140" y="6115001"/>
            <a:chExt cx="1996807" cy="369332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581140" y="6115001"/>
              <a:ext cx="19968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pl-PL" dirty="0" smtClean="0">
                  <a:solidFill>
                    <a:srgbClr val="17048A"/>
                  </a:solidFill>
                  <a:latin typeface="Arial" pitchFamily="34" charset="0"/>
                  <a:cs typeface="Arial" pitchFamily="34" charset="0"/>
                </a:rPr>
                <a:t>dla wszystkich </a:t>
              </a:r>
              <a:endParaRPr 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8" name="Object 10"/>
            <p:cNvGraphicFramePr>
              <a:graphicFrameLocks noChangeAspect="1"/>
            </p:cNvGraphicFramePr>
            <p:nvPr/>
          </p:nvGraphicFramePr>
          <p:xfrm>
            <a:off x="2224214" y="6186439"/>
            <a:ext cx="144463" cy="244475"/>
          </p:xfrm>
          <a:graphic>
            <a:graphicData uri="http://schemas.openxmlformats.org/presentationml/2006/ole">
              <p:oleObj spid="_x0000_s123919" name="Równanie" r:id="rId6" imgW="88746" imgH="152136" progId="Equation.3">
                <p:embed/>
              </p:oleObj>
            </a:graphicData>
          </a:graphic>
        </p:graphicFrame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472" y="3047123"/>
            <a:ext cx="30966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spełniającym równanie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43866" y="4475883"/>
            <a:ext cx="8272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b="1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Nominalna trajektoria wyjścia 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staje się wówczas trajektorią stałą, która spełnia równanie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3417888" y="5046663"/>
          <a:ext cx="1458912" cy="382587"/>
        </p:xfrm>
        <a:graphic>
          <a:graphicData uri="http://schemas.openxmlformats.org/presentationml/2006/ole">
            <p:oleObj spid="_x0000_s123920" name="Równanie" r:id="rId7" imgW="825142" imgH="215806" progId="Equation.3">
              <p:embed/>
            </p:oleObj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00034" y="1975553"/>
            <a:ext cx="8215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a system jest stabilny asymptotycznie</a:t>
            </a:r>
            <a:r>
              <a:rPr lang="pl-PL" dirty="0" smtClean="0">
                <a:solidFill>
                  <a:srgbClr val="17048A"/>
                </a:solidFill>
              </a:rPr>
              <a:t>, to </a:t>
            </a:r>
            <a:r>
              <a:rPr lang="pl-PL" b="1" dirty="0" smtClean="0">
                <a:solidFill>
                  <a:srgbClr val="17048A"/>
                </a:solidFill>
              </a:rPr>
              <a:t>nominalna trajektoria stanu</a:t>
            </a:r>
            <a:r>
              <a:rPr lang="pl-PL" dirty="0" smtClean="0">
                <a:solidFill>
                  <a:srgbClr val="17048A"/>
                </a:solidFill>
              </a:rPr>
              <a:t> jest stanem stacjonarnym,</a:t>
            </a:r>
            <a:r>
              <a:rPr 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19100" y="578257"/>
            <a:ext cx="82724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Odchylenia stanu ( w tym stanu początkowego), wejścia i wyjścia od ich trajektorii nominalnych oznaczymy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1579563" y="1375769"/>
          <a:ext cx="1778000" cy="1843088"/>
        </p:xfrm>
        <a:graphic>
          <a:graphicData uri="http://schemas.openxmlformats.org/presentationml/2006/ole">
            <p:oleObj spid="_x0000_s15386" name="Równanie" r:id="rId3" imgW="1104900" imgH="1143000" progId="Equation.3">
              <p:embed/>
            </p:oleObj>
          </a:graphicData>
        </a:graphic>
      </p:graphicFrame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084638" y="1920282"/>
            <a:ext cx="596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</a:t>
            </a:r>
            <a:endParaRPr lang="pl-PL" altLang="pl-PL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5" name="Object 6"/>
          <p:cNvGraphicFramePr>
            <a:graphicFrameLocks noChangeAspect="1"/>
          </p:cNvGraphicFramePr>
          <p:nvPr/>
        </p:nvGraphicFramePr>
        <p:xfrm>
          <a:off x="5008563" y="1366244"/>
          <a:ext cx="1798637" cy="1843088"/>
        </p:xfrm>
        <a:graphic>
          <a:graphicData uri="http://schemas.openxmlformats.org/presentationml/2006/ole">
            <p:oleObj spid="_x0000_s15387" name="Równanie" r:id="rId4" imgW="1117600" imgH="1143000" progId="Equation.3">
              <p:embed/>
            </p:oleObj>
          </a:graphicData>
        </a:graphic>
      </p:graphicFrame>
      <p:graphicFrame>
        <p:nvGraphicFramePr>
          <p:cNvPr id="15366" name="Object 9"/>
          <p:cNvGraphicFramePr>
            <a:graphicFrameLocks noChangeAspect="1"/>
          </p:cNvGraphicFramePr>
          <p:nvPr/>
        </p:nvGraphicFramePr>
        <p:xfrm>
          <a:off x="1773238" y="4130082"/>
          <a:ext cx="4764087" cy="409575"/>
        </p:xfrm>
        <a:graphic>
          <a:graphicData uri="http://schemas.openxmlformats.org/presentationml/2006/ole">
            <p:oleObj spid="_x0000_s15388" name="Równanie" r:id="rId5" imgW="2959100" imgH="254000" progId="Equation.3">
              <p:embed/>
            </p:oleObj>
          </a:graphicData>
        </a:graphic>
      </p:graphicFrame>
      <p:sp>
        <p:nvSpPr>
          <p:cNvPr id="15367" name="Text Box 2"/>
          <p:cNvSpPr txBox="1">
            <a:spLocks noChangeArrowheads="1"/>
          </p:cNvSpPr>
          <p:nvPr/>
        </p:nvSpPr>
        <p:spPr bwMode="auto">
          <a:xfrm>
            <a:off x="384175" y="3409357"/>
            <a:ext cx="8175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Korzystając z powyższych oznaczeń – równanie stanu</a:t>
            </a:r>
          </a:p>
        </p:txBody>
      </p:sp>
      <p:sp>
        <p:nvSpPr>
          <p:cNvPr id="15368" name="Text Box 2"/>
          <p:cNvSpPr txBox="1">
            <a:spLocks noChangeArrowheads="1"/>
          </p:cNvSpPr>
          <p:nvPr/>
        </p:nvSpPr>
        <p:spPr bwMode="auto">
          <a:xfrm>
            <a:off x="306388" y="5038132"/>
            <a:ext cx="2492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Rozwijamy </a:t>
            </a:r>
            <a:r>
              <a:rPr lang="pl-PL" alt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funkcję</a:t>
            </a:r>
            <a:endParaRPr lang="pl-PL" alt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9" name="Object 10"/>
          <p:cNvGraphicFramePr>
            <a:graphicFrameLocks noChangeAspect="1"/>
          </p:cNvGraphicFramePr>
          <p:nvPr/>
        </p:nvGraphicFramePr>
        <p:xfrm>
          <a:off x="2425060" y="5091813"/>
          <a:ext cx="265112" cy="327025"/>
        </p:xfrm>
        <a:graphic>
          <a:graphicData uri="http://schemas.openxmlformats.org/presentationml/2006/ole">
            <p:oleObj spid="_x0000_s15389" name="Równanie" r:id="rId6" imgW="164957" imgH="203024" progId="Equation.3">
              <p:embed/>
            </p:oleObj>
          </a:graphicData>
        </a:graphic>
      </p:graphicFrame>
      <p:sp>
        <p:nvSpPr>
          <p:cNvPr id="15370" name="Text Box 2"/>
          <p:cNvSpPr txBox="1">
            <a:spLocks noChangeArrowheads="1"/>
          </p:cNvSpPr>
          <p:nvPr/>
        </p:nvSpPr>
        <p:spPr bwMode="auto">
          <a:xfrm>
            <a:off x="2700184" y="5078759"/>
            <a:ext cx="5602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 szereg </a:t>
            </a:r>
            <a:r>
              <a:rPr lang="pl-PL" altLang="pl-PL" dirty="0" err="1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Taylor’a</a:t>
            </a: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w otoczeniu </a:t>
            </a:r>
            <a:r>
              <a:rPr lang="pl-PL" alt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wartości nominalnych</a:t>
            </a:r>
            <a:endParaRPr lang="pl-PL" alt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/>
        </p:nvSpPr>
        <p:spPr>
          <a:xfrm>
            <a:off x="2524836" y="4002446"/>
            <a:ext cx="3643952" cy="1528342"/>
          </a:xfrm>
          <a:prstGeom prst="roundRect">
            <a:avLst>
              <a:gd name="adj" fmla="val 9382"/>
            </a:avLst>
          </a:prstGeom>
          <a:solidFill>
            <a:schemeClr val="tx2">
              <a:lumMod val="20000"/>
              <a:lumOff val="80000"/>
              <a:alpha val="5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3404434"/>
              </p:ext>
            </p:extLst>
          </p:nvPr>
        </p:nvGraphicFramePr>
        <p:xfrm>
          <a:off x="1804988" y="593725"/>
          <a:ext cx="5072062" cy="1125538"/>
        </p:xfrm>
        <a:graphic>
          <a:graphicData uri="http://schemas.openxmlformats.org/presentationml/2006/ole">
            <p:oleObj spid="_x0000_s16405" name="Równanie" r:id="rId3" imgW="3149600" imgH="698500" progId="Equation.3">
              <p:embed/>
            </p:oleObj>
          </a:graphicData>
        </a:graphic>
      </p:graphicFrame>
      <p:graphicFrame>
        <p:nvGraphicFramePr>
          <p:cNvPr id="16387" name="Object 4"/>
          <p:cNvGraphicFramePr>
            <a:graphicFrameLocks noChangeAspect="1"/>
          </p:cNvGraphicFramePr>
          <p:nvPr/>
        </p:nvGraphicFramePr>
        <p:xfrm>
          <a:off x="3078163" y="2568575"/>
          <a:ext cx="2044700" cy="390525"/>
        </p:xfrm>
        <a:graphic>
          <a:graphicData uri="http://schemas.openxmlformats.org/presentationml/2006/ole">
            <p:oleObj spid="_x0000_s16406" name="Równanie" r:id="rId4" imgW="1269449" imgH="241195" progId="Equation.3">
              <p:embed/>
            </p:oleObj>
          </a:graphicData>
        </a:graphic>
      </p:graphicFrame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307975" y="1993900"/>
            <a:ext cx="5145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 definicji trajektorii nominalnej stanu</a:t>
            </a:r>
          </a:p>
        </p:txBody>
      </p:sp>
      <p:sp>
        <p:nvSpPr>
          <p:cNvPr id="7" name="Dowolny kształt 6"/>
          <p:cNvSpPr/>
          <p:nvPr/>
        </p:nvSpPr>
        <p:spPr>
          <a:xfrm>
            <a:off x="2338705" y="566738"/>
            <a:ext cx="407988" cy="539750"/>
          </a:xfrm>
          <a:custGeom>
            <a:avLst/>
            <a:gdLst>
              <a:gd name="connsiteX0" fmla="*/ 0 w 407624"/>
              <a:gd name="connsiteY0" fmla="*/ 0 h 539826"/>
              <a:gd name="connsiteX1" fmla="*/ 286439 w 407624"/>
              <a:gd name="connsiteY1" fmla="*/ 539826 h 539826"/>
              <a:gd name="connsiteX2" fmla="*/ 407624 w 407624"/>
              <a:gd name="connsiteY2" fmla="*/ 539826 h 53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624" h="539826">
                <a:moveTo>
                  <a:pt x="0" y="0"/>
                </a:moveTo>
                <a:lnTo>
                  <a:pt x="286439" y="539826"/>
                </a:lnTo>
                <a:lnTo>
                  <a:pt x="407624" y="539826"/>
                </a:lnTo>
              </a:path>
            </a:pathLst>
          </a:cu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3149600" y="584835"/>
            <a:ext cx="1365250" cy="539750"/>
          </a:xfrm>
          <a:custGeom>
            <a:avLst/>
            <a:gdLst>
              <a:gd name="connsiteX0" fmla="*/ 0 w 407624"/>
              <a:gd name="connsiteY0" fmla="*/ 0 h 539826"/>
              <a:gd name="connsiteX1" fmla="*/ 286439 w 407624"/>
              <a:gd name="connsiteY1" fmla="*/ 539826 h 539826"/>
              <a:gd name="connsiteX2" fmla="*/ 407624 w 407624"/>
              <a:gd name="connsiteY2" fmla="*/ 539826 h 539826"/>
              <a:gd name="connsiteX0" fmla="*/ 0 w 1322024"/>
              <a:gd name="connsiteY0" fmla="*/ 0 h 550843"/>
              <a:gd name="connsiteX1" fmla="*/ 286439 w 1322024"/>
              <a:gd name="connsiteY1" fmla="*/ 539826 h 550843"/>
              <a:gd name="connsiteX2" fmla="*/ 1322024 w 1322024"/>
              <a:gd name="connsiteY2" fmla="*/ 550843 h 550843"/>
              <a:gd name="connsiteX0" fmla="*/ 0 w 1322024"/>
              <a:gd name="connsiteY0" fmla="*/ 0 h 550843"/>
              <a:gd name="connsiteX1" fmla="*/ 1079654 w 1322024"/>
              <a:gd name="connsiteY1" fmla="*/ 539826 h 550843"/>
              <a:gd name="connsiteX2" fmla="*/ 1322024 w 1322024"/>
              <a:gd name="connsiteY2" fmla="*/ 550843 h 550843"/>
              <a:gd name="connsiteX0" fmla="*/ 0 w 1366092"/>
              <a:gd name="connsiteY0" fmla="*/ 0 h 539826"/>
              <a:gd name="connsiteX1" fmla="*/ 1079654 w 1366092"/>
              <a:gd name="connsiteY1" fmla="*/ 539826 h 539826"/>
              <a:gd name="connsiteX2" fmla="*/ 1366092 w 1366092"/>
              <a:gd name="connsiteY2" fmla="*/ 528810 h 53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092" h="539826">
                <a:moveTo>
                  <a:pt x="0" y="0"/>
                </a:moveTo>
                <a:lnTo>
                  <a:pt x="1079654" y="539826"/>
                </a:lnTo>
                <a:lnTo>
                  <a:pt x="1366092" y="528810"/>
                </a:lnTo>
              </a:path>
            </a:pathLst>
          </a:cu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Text Box 2"/>
          <p:cNvSpPr txBox="1">
            <a:spLocks noChangeArrowheads="1"/>
          </p:cNvSpPr>
          <p:nvPr/>
        </p:nvSpPr>
        <p:spPr bwMode="auto">
          <a:xfrm>
            <a:off x="360363" y="3127375"/>
            <a:ext cx="8464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i zakładając, że warunki zaniedbania reszty z wyrazów wyższych rzędów są spełnione</a:t>
            </a:r>
          </a:p>
        </p:txBody>
      </p:sp>
      <p:graphicFrame>
        <p:nvGraphicFramePr>
          <p:cNvPr id="16392" name="Object 5"/>
          <p:cNvGraphicFramePr>
            <a:graphicFrameLocks noChangeAspect="1"/>
          </p:cNvGraphicFramePr>
          <p:nvPr/>
        </p:nvGraphicFramePr>
        <p:xfrm>
          <a:off x="2803525" y="4021138"/>
          <a:ext cx="2903538" cy="1433512"/>
        </p:xfrm>
        <a:graphic>
          <a:graphicData uri="http://schemas.openxmlformats.org/presentationml/2006/ole">
            <p:oleObj spid="_x0000_s16407" name="Równanie" r:id="rId5" imgW="1803400" imgH="889000" progId="Equation.3">
              <p:embed/>
            </p:oleObj>
          </a:graphicData>
        </a:graphic>
      </p:graphicFrame>
      <p:sp>
        <p:nvSpPr>
          <p:cNvPr id="16393" name="Text Box 2"/>
          <p:cNvSpPr txBox="1">
            <a:spLocks noChangeArrowheads="1"/>
          </p:cNvSpPr>
          <p:nvPr/>
        </p:nvSpPr>
        <p:spPr bwMode="auto">
          <a:xfrm>
            <a:off x="2408238" y="5548313"/>
            <a:ext cx="4135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Zlinearyzowane równanie stanu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88963" y="1135063"/>
          <a:ext cx="7769225" cy="3725862"/>
        </p:xfrm>
        <a:graphic>
          <a:graphicData uri="http://schemas.openxmlformats.org/presentationml/2006/ole">
            <p:oleObj spid="_x0000_s17415" name="Równanie" r:id="rId3" imgW="4826000" imgH="2311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2040807" y="4954006"/>
            <a:ext cx="3933866" cy="573206"/>
          </a:xfrm>
          <a:prstGeom prst="round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19125" y="560388"/>
          <a:ext cx="7934325" cy="3727450"/>
        </p:xfrm>
        <a:graphic>
          <a:graphicData uri="http://schemas.openxmlformats.org/presentationml/2006/ole">
            <p:oleObj spid="_x0000_s18444" name="Równanie" r:id="rId3" imgW="4927600" imgH="231140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076682" y="5000224"/>
          <a:ext cx="3818091" cy="465098"/>
        </p:xfrm>
        <a:graphic>
          <a:graphicData uri="http://schemas.openxmlformats.org/presentationml/2006/ole">
            <p:oleObj spid="_x0000_s18445" name="Równanie" r:id="rId4" imgW="1879600" imgH="228600" progId="Equation.3">
              <p:embed/>
            </p:oleObj>
          </a:graphicData>
        </a:graphic>
      </p:graphicFrame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2111375" y="5713413"/>
            <a:ext cx="4135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sz="200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Zlinearyzowane równanie stanu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12738" y="795151"/>
            <a:ext cx="3879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Podobnie dla równania wyjścia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884363" y="1425575"/>
          <a:ext cx="4722812" cy="368300"/>
        </p:xfrm>
        <a:graphic>
          <a:graphicData uri="http://schemas.openxmlformats.org/presentationml/2006/ole">
            <p:oleObj spid="_x0000_s19477" name="Równanie" r:id="rId3" imgW="2933700" imgH="228600" progId="Equation.3">
              <p:embed/>
            </p:oleObj>
          </a:graphicData>
        </a:graphic>
      </p:graphicFrame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338138" y="2596964"/>
            <a:ext cx="2493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Rozwijamy funkcję </a:t>
            </a:r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2452401" y="2704453"/>
          <a:ext cx="223837" cy="266700"/>
        </p:xfrm>
        <a:graphic>
          <a:graphicData uri="http://schemas.openxmlformats.org/presentationml/2006/ole">
            <p:oleObj spid="_x0000_s19478" name="Równanie" r:id="rId4" imgW="139579" imgH="164957" progId="Equation.3">
              <p:embed/>
            </p:oleObj>
          </a:graphicData>
        </a:graphic>
      </p:graphicFrame>
      <p:sp>
        <p:nvSpPr>
          <p:cNvPr id="19462" name="Text Box 2"/>
          <p:cNvSpPr txBox="1">
            <a:spLocks noChangeArrowheads="1"/>
          </p:cNvSpPr>
          <p:nvPr/>
        </p:nvSpPr>
        <p:spPr bwMode="auto">
          <a:xfrm>
            <a:off x="2715766" y="2627126"/>
            <a:ext cx="5602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 szereg </a:t>
            </a:r>
            <a:r>
              <a:rPr lang="pl-PL" altLang="pl-PL" dirty="0" err="1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Taylor’a</a:t>
            </a:r>
            <a:r>
              <a:rPr lang="pl-PL" altLang="pl-PL" dirty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 w otoczeniu </a:t>
            </a:r>
            <a:r>
              <a:rPr lang="pl-PL" altLang="pl-PL" dirty="0" smtClean="0">
                <a:solidFill>
                  <a:srgbClr val="17048A"/>
                </a:solidFill>
                <a:latin typeface="Arial" pitchFamily="34" charset="0"/>
                <a:cs typeface="Arial" pitchFamily="34" charset="0"/>
              </a:rPr>
              <a:t>wartości nominalnych</a:t>
            </a:r>
            <a:endParaRPr lang="pl-PL" altLang="pl-PL" dirty="0">
              <a:solidFill>
                <a:srgbClr val="17048A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464" name="Object 5"/>
          <p:cNvGraphicFramePr>
            <a:graphicFrameLocks noChangeAspect="1"/>
          </p:cNvGraphicFramePr>
          <p:nvPr/>
        </p:nvGraphicFramePr>
        <p:xfrm>
          <a:off x="2360613" y="3544888"/>
          <a:ext cx="4846637" cy="1677987"/>
        </p:xfrm>
        <a:graphic>
          <a:graphicData uri="http://schemas.openxmlformats.org/presentationml/2006/ole">
            <p:oleObj spid="_x0000_s19479" name="Równanie" r:id="rId5" imgW="3009900" imgH="1041400" progId="Equation.3">
              <p:embed/>
            </p:oleObj>
          </a:graphicData>
        </a:graphic>
      </p:graphicFrame>
      <p:sp>
        <p:nvSpPr>
          <p:cNvPr id="9" name="Dowolny kształt 8"/>
          <p:cNvSpPr/>
          <p:nvPr/>
        </p:nvSpPr>
        <p:spPr>
          <a:xfrm>
            <a:off x="2855913" y="3295464"/>
            <a:ext cx="407987" cy="539750"/>
          </a:xfrm>
          <a:custGeom>
            <a:avLst/>
            <a:gdLst>
              <a:gd name="connsiteX0" fmla="*/ 0 w 407624"/>
              <a:gd name="connsiteY0" fmla="*/ 0 h 539826"/>
              <a:gd name="connsiteX1" fmla="*/ 286439 w 407624"/>
              <a:gd name="connsiteY1" fmla="*/ 539826 h 539826"/>
              <a:gd name="connsiteX2" fmla="*/ 407624 w 407624"/>
              <a:gd name="connsiteY2" fmla="*/ 539826 h 53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624" h="539826">
                <a:moveTo>
                  <a:pt x="0" y="0"/>
                </a:moveTo>
                <a:lnTo>
                  <a:pt x="286439" y="539826"/>
                </a:lnTo>
                <a:lnTo>
                  <a:pt x="407624" y="539826"/>
                </a:lnTo>
              </a:path>
            </a:pathLst>
          </a:cu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Dowolny kształt 9"/>
          <p:cNvSpPr/>
          <p:nvPr/>
        </p:nvSpPr>
        <p:spPr>
          <a:xfrm>
            <a:off x="2862263" y="3989201"/>
            <a:ext cx="1366837" cy="539750"/>
          </a:xfrm>
          <a:custGeom>
            <a:avLst/>
            <a:gdLst>
              <a:gd name="connsiteX0" fmla="*/ 0 w 407624"/>
              <a:gd name="connsiteY0" fmla="*/ 0 h 539826"/>
              <a:gd name="connsiteX1" fmla="*/ 286439 w 407624"/>
              <a:gd name="connsiteY1" fmla="*/ 539826 h 539826"/>
              <a:gd name="connsiteX2" fmla="*/ 407624 w 407624"/>
              <a:gd name="connsiteY2" fmla="*/ 539826 h 539826"/>
              <a:gd name="connsiteX0" fmla="*/ 0 w 1322024"/>
              <a:gd name="connsiteY0" fmla="*/ 0 h 550843"/>
              <a:gd name="connsiteX1" fmla="*/ 286439 w 1322024"/>
              <a:gd name="connsiteY1" fmla="*/ 539826 h 550843"/>
              <a:gd name="connsiteX2" fmla="*/ 1322024 w 1322024"/>
              <a:gd name="connsiteY2" fmla="*/ 550843 h 550843"/>
              <a:gd name="connsiteX0" fmla="*/ 0 w 1322024"/>
              <a:gd name="connsiteY0" fmla="*/ 0 h 550843"/>
              <a:gd name="connsiteX1" fmla="*/ 1079654 w 1322024"/>
              <a:gd name="connsiteY1" fmla="*/ 539826 h 550843"/>
              <a:gd name="connsiteX2" fmla="*/ 1322024 w 1322024"/>
              <a:gd name="connsiteY2" fmla="*/ 550843 h 550843"/>
              <a:gd name="connsiteX0" fmla="*/ 0 w 1366092"/>
              <a:gd name="connsiteY0" fmla="*/ 0 h 539826"/>
              <a:gd name="connsiteX1" fmla="*/ 1079654 w 1366092"/>
              <a:gd name="connsiteY1" fmla="*/ 539826 h 539826"/>
              <a:gd name="connsiteX2" fmla="*/ 1366092 w 1366092"/>
              <a:gd name="connsiteY2" fmla="*/ 528810 h 53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092" h="539826">
                <a:moveTo>
                  <a:pt x="0" y="0"/>
                </a:moveTo>
                <a:lnTo>
                  <a:pt x="1079654" y="539826"/>
                </a:lnTo>
                <a:lnTo>
                  <a:pt x="1366092" y="528810"/>
                </a:lnTo>
              </a:path>
            </a:pathLst>
          </a:cu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</TotalTime>
  <Words>537</Words>
  <Application>Microsoft Office PowerPoint</Application>
  <PresentationFormat>Pokaz na ekranie (4:3)</PresentationFormat>
  <Paragraphs>108</Paragraphs>
  <Slides>35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7" baseType="lpstr">
      <vt:lpstr>Motyw pakietu Office</vt:lpstr>
      <vt:lpstr>Równanie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K. Duzinkiewicz</dc:creator>
  <cp:lastModifiedBy>KDuzinkiewicz</cp:lastModifiedBy>
  <cp:revision>260</cp:revision>
  <dcterms:created xsi:type="dcterms:W3CDTF">2009-10-06T19:16:18Z</dcterms:created>
  <dcterms:modified xsi:type="dcterms:W3CDTF">2019-04-10T05:35:28Z</dcterms:modified>
</cp:coreProperties>
</file>