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18" r:id="rId3"/>
    <p:sldId id="314" r:id="rId4"/>
    <p:sldId id="321" r:id="rId5"/>
    <p:sldId id="323" r:id="rId6"/>
    <p:sldId id="306" r:id="rId7"/>
    <p:sldId id="305" r:id="rId8"/>
    <p:sldId id="260" r:id="rId9"/>
    <p:sldId id="261" r:id="rId10"/>
    <p:sldId id="262" r:id="rId11"/>
    <p:sldId id="263" r:id="rId12"/>
    <p:sldId id="264" r:id="rId13"/>
    <p:sldId id="307" r:id="rId14"/>
    <p:sldId id="265" r:id="rId15"/>
    <p:sldId id="266" r:id="rId16"/>
    <p:sldId id="268" r:id="rId17"/>
    <p:sldId id="269" r:id="rId18"/>
    <p:sldId id="270" r:id="rId19"/>
    <p:sldId id="271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1D5"/>
    <a:srgbClr val="D0D8E8"/>
    <a:srgbClr val="003399"/>
    <a:srgbClr val="003366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43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7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2A81D-C9C6-468A-A935-29FACA401347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F1FAB-94F1-4C32-8CF2-D4AEBB64E0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8042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9B72D1-0A2C-4C3E-A6C2-BC44EB414B08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6DE467-24AF-4768-9AE9-E00546F59F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9B72D1-0A2C-4C3E-A6C2-BC44EB414B08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6DE467-24AF-4768-9AE9-E00546F59F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9B72D1-0A2C-4C3E-A6C2-BC44EB414B08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6DE467-24AF-4768-9AE9-E00546F59F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9B72D1-0A2C-4C3E-A6C2-BC44EB414B08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6DE467-24AF-4768-9AE9-E00546F59F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9B72D1-0A2C-4C3E-A6C2-BC44EB414B08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6DE467-24AF-4768-9AE9-E00546F59F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9B72D1-0A2C-4C3E-A6C2-BC44EB414B08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6DE467-24AF-4768-9AE9-E00546F59F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9B72D1-0A2C-4C3E-A6C2-BC44EB414B08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6DE467-24AF-4768-9AE9-E00546F59F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9B72D1-0A2C-4C3E-A6C2-BC44EB414B08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6DE467-24AF-4768-9AE9-E00546F59F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9B72D1-0A2C-4C3E-A6C2-BC44EB414B08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6DE467-24AF-4768-9AE9-E00546F59F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9B72D1-0A2C-4C3E-A6C2-BC44EB414B08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6DE467-24AF-4768-9AE9-E00546F59F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9B72D1-0A2C-4C3E-A6C2-BC44EB414B08}" type="datetimeFigureOut">
              <a:rPr lang="pl-PL" smtClean="0"/>
              <a:pPr/>
              <a:t>03.04.2019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6DE467-24AF-4768-9AE9-E00546F59F2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2" descr="Bez nazwy-10.pdf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214338"/>
            <a:ext cx="1785918" cy="89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rostokąt 6"/>
          <p:cNvSpPr>
            <a:spLocks noChangeArrowheads="1"/>
          </p:cNvSpPr>
          <p:nvPr userDrawn="1"/>
        </p:nvSpPr>
        <p:spPr bwMode="auto">
          <a:xfrm>
            <a:off x="1714480" y="-24"/>
            <a:ext cx="74295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l-PL" sz="1000" dirty="0" smtClean="0">
                <a:solidFill>
                  <a:srgbClr val="003366"/>
                </a:solidFill>
                <a:latin typeface="SanukPro-Medium" charset="0"/>
              </a:rPr>
              <a:t>Przedmiot: Modelowanie i identyfikacja </a:t>
            </a:r>
          </a:p>
          <a:p>
            <a:r>
              <a:rPr lang="pl-PL" sz="1000" dirty="0" smtClean="0">
                <a:solidFill>
                  <a:srgbClr val="003366"/>
                </a:solidFill>
                <a:latin typeface="SanukPro-Medium" charset="0"/>
              </a:rPr>
              <a:t>Tytuł</a:t>
            </a:r>
            <a:r>
              <a:rPr lang="pl-PL" sz="1000" baseline="0" dirty="0" smtClean="0">
                <a:solidFill>
                  <a:srgbClr val="003366"/>
                </a:solidFill>
                <a:latin typeface="SanukPro-Medium" charset="0"/>
              </a:rPr>
              <a:t> materiału wykładowego: Organizacja prowadzenia i program przedmiotu </a:t>
            </a:r>
            <a:endParaRPr lang="pl-PL" sz="1000" dirty="0">
              <a:solidFill>
                <a:srgbClr val="003366"/>
              </a:solidFill>
              <a:latin typeface="SanukPro-Medium" charset="0"/>
            </a:endParaRPr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214282" y="428604"/>
            <a:ext cx="8786874" cy="1588"/>
          </a:xfrm>
          <a:prstGeom prst="line">
            <a:avLst/>
          </a:prstGeom>
          <a:ln w="15875">
            <a:solidFill>
              <a:srgbClr val="33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 userDrawn="1"/>
        </p:nvCxnSpPr>
        <p:spPr>
          <a:xfrm>
            <a:off x="214282" y="6427808"/>
            <a:ext cx="8786874" cy="1588"/>
          </a:xfrm>
          <a:prstGeom prst="line">
            <a:avLst/>
          </a:prstGeom>
          <a:ln w="15875">
            <a:solidFill>
              <a:srgbClr val="33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 userDrawn="1"/>
        </p:nvSpPr>
        <p:spPr>
          <a:xfrm>
            <a:off x="196467" y="6500834"/>
            <a:ext cx="36796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solidFill>
                  <a:srgbClr val="003366"/>
                </a:solidFill>
                <a:latin typeface="SanukPro-Medium"/>
                <a:cs typeface="Arial" pitchFamily="34" charset="0"/>
                <a:sym typeface="Symbol"/>
              </a:rPr>
              <a:t> </a:t>
            </a:r>
            <a:r>
              <a:rPr lang="pl-PL" sz="1000" dirty="0" smtClean="0">
                <a:solidFill>
                  <a:srgbClr val="003366"/>
                </a:solidFill>
                <a:latin typeface="SanukPro-Medium"/>
                <a:cs typeface="Arial" pitchFamily="34" charset="0"/>
              </a:rPr>
              <a:t>Kazimierz Duzinkiewicz,</a:t>
            </a:r>
            <a:r>
              <a:rPr lang="pl-PL" sz="1000" baseline="0" dirty="0" smtClean="0">
                <a:solidFill>
                  <a:srgbClr val="003366"/>
                </a:solidFill>
                <a:latin typeface="SanukPro-Medium"/>
                <a:cs typeface="Arial" pitchFamily="34" charset="0"/>
              </a:rPr>
              <a:t> dr hab. inż., prof. </a:t>
            </a:r>
            <a:r>
              <a:rPr lang="pl-PL" sz="1000" baseline="0" dirty="0" err="1" smtClean="0">
                <a:solidFill>
                  <a:srgbClr val="003366"/>
                </a:solidFill>
                <a:latin typeface="SanukPro-Medium"/>
                <a:cs typeface="Arial" pitchFamily="34" charset="0"/>
              </a:rPr>
              <a:t>nadzw</a:t>
            </a:r>
            <a:r>
              <a:rPr lang="pl-PL" sz="1000" baseline="0" dirty="0" smtClean="0">
                <a:solidFill>
                  <a:srgbClr val="003366"/>
                </a:solidFill>
                <a:latin typeface="SanukPro-Medium"/>
                <a:cs typeface="Arial" pitchFamily="34" charset="0"/>
              </a:rPr>
              <a:t>. PG</a:t>
            </a:r>
            <a:endParaRPr lang="pl-PL" sz="1000" dirty="0">
              <a:solidFill>
                <a:srgbClr val="003366"/>
              </a:solidFill>
              <a:latin typeface="SanukPro-Medium"/>
              <a:cs typeface="Arial" pitchFamily="34" charset="0"/>
            </a:endParaRPr>
          </a:p>
        </p:txBody>
      </p:sp>
      <p:sp>
        <p:nvSpPr>
          <p:cNvPr id="13" name="pole tekstowe 12"/>
          <p:cNvSpPr txBox="1"/>
          <p:nvPr userDrawn="1"/>
        </p:nvSpPr>
        <p:spPr>
          <a:xfrm>
            <a:off x="4714876" y="6429396"/>
            <a:ext cx="4071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>
                <a:solidFill>
                  <a:srgbClr val="003366"/>
                </a:solidFill>
                <a:latin typeface="SanukPro-Medium"/>
              </a:rPr>
              <a:t>Wydział: Elektrotechniki i Automatyki</a:t>
            </a:r>
          </a:p>
          <a:p>
            <a:r>
              <a:rPr lang="pl-PL" sz="1000" dirty="0" smtClean="0">
                <a:solidFill>
                  <a:srgbClr val="003366"/>
                </a:solidFill>
                <a:latin typeface="SanukPro-Medium"/>
              </a:rPr>
              <a:t>Katedra: Elektrotechniki, Systemów Sterowania</a:t>
            </a:r>
            <a:r>
              <a:rPr lang="pl-PL" sz="1000" baseline="0" dirty="0" smtClean="0">
                <a:solidFill>
                  <a:srgbClr val="003366"/>
                </a:solidFill>
                <a:latin typeface="SanukPro-Medium"/>
              </a:rPr>
              <a:t> i Informatyki</a:t>
            </a:r>
            <a:endParaRPr lang="pl-PL" sz="1000" dirty="0">
              <a:solidFill>
                <a:srgbClr val="003366"/>
              </a:solidFill>
              <a:latin typeface="SanukPro-Medium"/>
            </a:endParaRPr>
          </a:p>
        </p:txBody>
      </p:sp>
      <p:sp>
        <p:nvSpPr>
          <p:cNvPr id="18" name="pole tekstowe 17"/>
          <p:cNvSpPr txBox="1"/>
          <p:nvPr userDrawn="1"/>
        </p:nvSpPr>
        <p:spPr>
          <a:xfrm>
            <a:off x="8549089" y="6500834"/>
            <a:ext cx="594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65BC96B2-911C-42E6-9907-C53CEC08EB3C}" type="slidenum">
              <a:rPr lang="pl-PL" sz="1200" smtClean="0">
                <a:solidFill>
                  <a:srgbClr val="003366"/>
                </a:solidFill>
                <a:latin typeface="SanukPro-Medium"/>
              </a:rPr>
              <a:pPr algn="ctr"/>
              <a:t>‹#›</a:t>
            </a:fld>
            <a:endParaRPr lang="pl-PL" sz="1200" dirty="0">
              <a:solidFill>
                <a:srgbClr val="003366"/>
              </a:solidFill>
              <a:latin typeface="SanukPro-Medium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4"/>
            <a:ext cx="9144000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>
            <a:spLocks noChangeArrowheads="1"/>
          </p:cNvSpPr>
          <p:nvPr/>
        </p:nvSpPr>
        <p:spPr bwMode="auto">
          <a:xfrm>
            <a:off x="138113" y="3562212"/>
            <a:ext cx="8810625" cy="1840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0" lang="pl-PL" sz="3200" dirty="0" smtClean="0">
                <a:solidFill>
                  <a:schemeClr val="bg1"/>
                </a:solidFill>
                <a:latin typeface="SanukPro-Medium" charset="0"/>
              </a:rPr>
              <a:t>Modelowanie i identyfikacja</a:t>
            </a:r>
            <a:endParaRPr kumimoji="0" lang="pl-PL" sz="3200" dirty="0">
              <a:solidFill>
                <a:schemeClr val="bg1"/>
              </a:solidFill>
              <a:latin typeface="SanukPro-Medium" charset="0"/>
            </a:endParaRPr>
          </a:p>
          <a:p>
            <a:pPr algn="ctr">
              <a:spcBef>
                <a:spcPct val="20000"/>
              </a:spcBef>
            </a:pPr>
            <a:r>
              <a:rPr kumimoji="0" lang="pl-PL" sz="2000" dirty="0" smtClean="0">
                <a:solidFill>
                  <a:schemeClr val="bg1"/>
                </a:solidFill>
                <a:latin typeface="SanukPro-Medium" charset="0"/>
              </a:rPr>
              <a:t>Materiał wykładowy: 1a – Organizacja prowadzenia i program przedmiotu</a:t>
            </a:r>
          </a:p>
          <a:p>
            <a:pPr algn="ctr">
              <a:spcBef>
                <a:spcPct val="20000"/>
              </a:spcBef>
            </a:pPr>
            <a:endParaRPr kumimoji="0" lang="pl-PL" sz="2000" dirty="0" smtClean="0">
              <a:solidFill>
                <a:schemeClr val="bg1"/>
              </a:solidFill>
              <a:latin typeface="SanukPro-Medium" charset="0"/>
            </a:endParaRPr>
          </a:p>
          <a:p>
            <a:pPr lvl="0" algn="ctr">
              <a:spcBef>
                <a:spcPct val="20000"/>
              </a:spcBef>
            </a:pPr>
            <a:r>
              <a:rPr kumimoji="0" lang="pl-PL" sz="1400" dirty="0" smtClean="0">
                <a:solidFill>
                  <a:prstClr val="white"/>
                </a:solidFill>
                <a:latin typeface="SanukPro-Medium" charset="0"/>
                <a:ea typeface="+mn-ea"/>
                <a:cs typeface="+mn-cs"/>
              </a:rPr>
              <a:t>Kierunek: Automatyka i robotyka -  studia stacjonarne 2 stopnia</a:t>
            </a:r>
          </a:p>
          <a:p>
            <a:pPr lvl="0" algn="ctr">
              <a:spcBef>
                <a:spcPct val="20000"/>
              </a:spcBef>
            </a:pPr>
            <a:r>
              <a:rPr kumimoji="0" lang="pl-PL" sz="1400" dirty="0" smtClean="0">
                <a:solidFill>
                  <a:prstClr val="white"/>
                </a:solidFill>
                <a:latin typeface="SanukPro-Medium" charset="0"/>
                <a:ea typeface="+mn-ea"/>
                <a:cs typeface="+mn-cs"/>
              </a:rPr>
              <a:t>Przedmiot:  kierunkowy</a:t>
            </a:r>
            <a:endParaRPr kumimoji="0" lang="pl-PL" sz="2000" dirty="0">
              <a:solidFill>
                <a:schemeClr val="bg1"/>
              </a:solidFill>
              <a:latin typeface="SanukPro-Medium" charset="0"/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 bwMode="auto">
          <a:xfrm>
            <a:off x="1371600" y="6146805"/>
            <a:ext cx="6400800" cy="496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kumimoji="0" lang="pl-PL" sz="1200" dirty="0" smtClean="0">
                <a:solidFill>
                  <a:schemeClr val="bg1"/>
                </a:solidFill>
                <a:latin typeface="SanukPro-Medium" charset="0"/>
              </a:rPr>
              <a:t>Kazimierz </a:t>
            </a:r>
            <a:r>
              <a:rPr kumimoji="0" lang="pl-PL" sz="1200" dirty="0" err="1" smtClean="0">
                <a:solidFill>
                  <a:schemeClr val="bg1"/>
                </a:solidFill>
                <a:latin typeface="SanukPro-Medium" charset="0"/>
              </a:rPr>
              <a:t>Duzinkiewicz</a:t>
            </a:r>
            <a:r>
              <a:rPr kumimoji="0" lang="pl-PL" sz="1200" dirty="0" smtClean="0">
                <a:solidFill>
                  <a:schemeClr val="bg1"/>
                </a:solidFill>
                <a:latin typeface="SanukPro-Medium" charset="0"/>
              </a:rPr>
              <a:t>, dr hab. inż., prof. </a:t>
            </a:r>
            <a:r>
              <a:rPr kumimoji="0" lang="pl-PL" sz="1200" dirty="0" err="1" smtClean="0">
                <a:solidFill>
                  <a:schemeClr val="bg1"/>
                </a:solidFill>
                <a:latin typeface="SanukPro-Medium" charset="0"/>
              </a:rPr>
              <a:t>nadzw</a:t>
            </a:r>
            <a:r>
              <a:rPr kumimoji="0" lang="pl-PL" sz="1200" dirty="0" smtClean="0">
                <a:solidFill>
                  <a:schemeClr val="bg1"/>
                </a:solidFill>
                <a:latin typeface="SanukPro-Medium" charset="0"/>
              </a:rPr>
              <a:t>. PG</a:t>
            </a:r>
            <a:endParaRPr kumimoji="0" lang="pl-PL" sz="1200" dirty="0">
              <a:solidFill>
                <a:schemeClr val="bg1"/>
              </a:solidFill>
              <a:latin typeface="SanukPro-Medium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kumimoji="0" lang="pl-PL" sz="1200" dirty="0" smtClean="0">
                <a:solidFill>
                  <a:schemeClr val="bg1"/>
                </a:solidFill>
                <a:latin typeface="SanukPro-Medium" charset="0"/>
              </a:rPr>
              <a:t>Data rozpoczęcia  prezentacji materiału: </a:t>
            </a:r>
            <a:r>
              <a:rPr kumimoji="0" lang="pl-PL" sz="1200" dirty="0" smtClean="0">
                <a:solidFill>
                  <a:schemeClr val="bg1"/>
                </a:solidFill>
                <a:latin typeface="SanukPro-Medium" charset="0"/>
              </a:rPr>
              <a:t>2019.04.03</a:t>
            </a:r>
            <a:endParaRPr kumimoji="0" lang="pl-PL" sz="1200" dirty="0">
              <a:solidFill>
                <a:schemeClr val="bg1"/>
              </a:solidFill>
              <a:latin typeface="SanukPro-Medium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00240"/>
            <a:ext cx="7891473" cy="81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85720" y="4357694"/>
            <a:ext cx="86820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6575" indent="-536575"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2. Uczestnictwo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w wykładach – </a:t>
            </a:r>
            <a:r>
              <a:rPr lang="pl-PL" kern="0" dirty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będzie </a:t>
            </a:r>
            <a:r>
              <a:rPr lang="pl-PL" kern="0" dirty="0" smtClean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pl-PL" b="1" kern="0" dirty="0" smtClean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losowo</a:t>
            </a:r>
            <a:r>
              <a:rPr lang="pl-PL" kern="0" dirty="0" smtClean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 wybranych wykładach odnotowywane, </a:t>
            </a:r>
            <a:r>
              <a:rPr lang="pl-PL" kern="0" dirty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pozwalając uzyskiwać punkty uwzględniane przy ustalaniu oceny zaliczenia przedmiotu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5974464" y="1647112"/>
            <a:ext cx="1242124" cy="237344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upa 17"/>
          <p:cNvGrpSpPr/>
          <p:nvPr/>
        </p:nvGrpSpPr>
        <p:grpSpPr>
          <a:xfrm>
            <a:off x="285720" y="3000372"/>
            <a:ext cx="8610600" cy="1077913"/>
            <a:chOff x="263525" y="4543425"/>
            <a:chExt cx="8610600" cy="1077913"/>
          </a:xfrm>
        </p:grpSpPr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336550" y="4543425"/>
              <a:ext cx="413543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 b="1" dirty="0" smtClean="0">
                  <a:solidFill>
                    <a:srgbClr val="003366"/>
                  </a:solidFill>
                  <a:latin typeface="Arial" pitchFamily="34" charset="0"/>
                  <a:cs typeface="Arial" pitchFamily="34" charset="0"/>
                </a:rPr>
                <a:t>Ustalamy</a:t>
              </a:r>
              <a:r>
                <a:rPr lang="pl-PL" b="1" dirty="0">
                  <a:solidFill>
                    <a:srgbClr val="003366"/>
                  </a:solidFill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263525" y="4975225"/>
              <a:ext cx="86106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538163" indent="-538163" algn="just">
                <a:spcBef>
                  <a:spcPct val="50000"/>
                </a:spcBef>
              </a:pPr>
              <a:r>
                <a:rPr lang="pl-PL" dirty="0" smtClean="0">
                  <a:solidFill>
                    <a:srgbClr val="003366"/>
                  </a:solidFill>
                  <a:latin typeface="Arial" pitchFamily="34" charset="0"/>
                  <a:cs typeface="Arial" pitchFamily="34" charset="0"/>
                </a:rPr>
                <a:t>   1. Odpowiedzialny </a:t>
              </a:r>
              <a:r>
                <a:rPr lang="pl-PL" dirty="0">
                  <a:solidFill>
                    <a:srgbClr val="003366"/>
                  </a:solidFill>
                  <a:latin typeface="Arial" pitchFamily="34" charset="0"/>
                  <a:cs typeface="Arial" pitchFamily="34" charset="0"/>
                </a:rPr>
                <a:t>za przedmiot może w uzasadnionych przypadkach zwolnić studenta z udziału w niektórych zajęciach</a:t>
              </a:r>
            </a:p>
          </p:txBody>
        </p:sp>
      </p:grpSp>
      <p:pic>
        <p:nvPicPr>
          <p:cNvPr id="2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7" y="857232"/>
            <a:ext cx="8429685" cy="345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214422"/>
            <a:ext cx="552451" cy="29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9" y="1614552"/>
            <a:ext cx="6572295" cy="304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Prostokąt zaokrąglony 23"/>
          <p:cNvSpPr/>
          <p:nvPr/>
        </p:nvSpPr>
        <p:spPr>
          <a:xfrm>
            <a:off x="5929322" y="1643050"/>
            <a:ext cx="1242124" cy="237344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Prostokąt zaokrąglony 24"/>
          <p:cNvSpPr/>
          <p:nvPr/>
        </p:nvSpPr>
        <p:spPr>
          <a:xfrm>
            <a:off x="4143372" y="2357430"/>
            <a:ext cx="4429156" cy="237344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Prostokąt zaokrąglony 25"/>
          <p:cNvSpPr/>
          <p:nvPr/>
        </p:nvSpPr>
        <p:spPr>
          <a:xfrm>
            <a:off x="1071538" y="2571744"/>
            <a:ext cx="1242124" cy="237344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5" y="1701612"/>
            <a:ext cx="8001056" cy="90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199" y="923502"/>
            <a:ext cx="8476626" cy="42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rostokąt zaokrąglony 11"/>
          <p:cNvSpPr/>
          <p:nvPr/>
        </p:nvSpPr>
        <p:spPr>
          <a:xfrm>
            <a:off x="2000232" y="1928802"/>
            <a:ext cx="1152477" cy="237344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500174"/>
            <a:ext cx="500066" cy="32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3000372"/>
            <a:ext cx="5572164" cy="2647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6375" y="1436695"/>
            <a:ext cx="4752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7850" indent="-577850"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pl-PL" sz="2000" b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Zaliczenie przedmiotu:   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07988" y="2030420"/>
            <a:ext cx="813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spcBef>
                <a:spcPct val="50000"/>
              </a:spcBef>
              <a:buFont typeface="Wingdings" pitchFamily="2" charset="2"/>
              <a:buNone/>
            </a:pP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 Elementy 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brane pod uwagę: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58813" y="2468570"/>
            <a:ext cx="82264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spcBef>
                <a:spcPct val="50000"/>
              </a:spcBef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uczestnictwo w zajęciach</a:t>
            </a:r>
          </a:p>
          <a:p>
            <a:pPr marL="269875" indent="-269875">
              <a:spcBef>
                <a:spcPct val="50000"/>
              </a:spcBef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latin typeface="Arial" pitchFamily="34" charset="0"/>
                <a:cs typeface="Arial" pitchFamily="34" charset="0"/>
              </a:rPr>
              <a:t>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przygotowanie i aktywność w czasie zajęć </a:t>
            </a:r>
          </a:p>
          <a:p>
            <a:pPr marL="269875" indent="-269875">
              <a:spcBef>
                <a:spcPct val="50000"/>
              </a:spcBef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jakość wykonywanych prac pisemnych (sprawdziany,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kolokwia, egzaminy)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269875" indent="-269875">
              <a:spcBef>
                <a:spcPct val="50000"/>
              </a:spcBef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terminowość wykonywanych prac pisemnych</a:t>
            </a:r>
          </a:p>
          <a:p>
            <a:pPr marL="269875" indent="-269875">
              <a:spcBef>
                <a:spcPct val="50000"/>
              </a:spcBef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samodzielność wykonywanych prac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  <p:bldP spid="8" grpId="0" build="p" autoUpdateAnimBg="0"/>
      <p:bldP spid="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53999" y="2304486"/>
            <a:ext cx="813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spcBef>
                <a:spcPct val="50000"/>
              </a:spcBef>
              <a:buFont typeface="Wingdings" pitchFamily="2" charset="2"/>
              <a:buNone/>
            </a:pP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2. Punkty, oceny procentowe:</a:t>
            </a:r>
            <a:endParaRPr lang="pl-PL" sz="20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06441" y="2733114"/>
            <a:ext cx="813752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spcBef>
                <a:spcPct val="50000"/>
              </a:spcBef>
            </a:pPr>
            <a:r>
              <a:rPr lang="en-US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ocenianie w trakcie semestru odbywa się w </a:t>
            </a: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punktach</a:t>
            </a:r>
          </a:p>
          <a:p>
            <a:pPr marL="176213" indent="-176213" algn="just">
              <a:spcBef>
                <a:spcPct val="50000"/>
              </a:spcBef>
            </a:pPr>
            <a:r>
              <a:rPr lang="en-US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dla każdego ze składników łącznej oceny z przedmiotu (określonych niżej) określona będzie na koniec semestru maksymalna liczba punktów jaką mógł uzyskać student; pozwoli to określić dla tych składników wartość </a:t>
            </a: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oceny procentowej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12738" y="1428736"/>
            <a:ext cx="813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spcBef>
                <a:spcPct val="50000"/>
              </a:spcBef>
              <a:buFont typeface="Wingdings" pitchFamily="2" charset="2"/>
              <a:buNone/>
            </a:pP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3. Łączna 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ocena z przedmiotu: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175" y="1936736"/>
            <a:ext cx="81375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 algn="just">
              <a:spcBef>
                <a:spcPct val="50000"/>
              </a:spcBef>
              <a:buFont typeface="Arial" charset="0"/>
              <a:buChar char="•"/>
            </a:pP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łączna ocena z przedmiotu obliczana jest pod warunkiem, że student  uczęszczał na zajęcia laboratoryjne i nie został z nich skreślony, bądź posiada zaliczenie cząstkowe z tej formy zajęć z poprzednich lat</a:t>
            </a:r>
          </a:p>
          <a:p>
            <a:pPr marL="176213" indent="-176213" algn="just">
              <a:spcBef>
                <a:spcPct val="50000"/>
              </a:spcBef>
              <a:buFont typeface="Arial" charset="0"/>
              <a:buChar char="•"/>
            </a:pP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łączna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ocena z przedmiotu uzyskiwana jest ze złożenia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ważonego ocen określonych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jako: ocena uczestnictwa w wykładach, ocena zaliczenia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kolokwiów, ocena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zaliczenia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laboratorium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 algn="just">
              <a:spcBef>
                <a:spcPct val="50000"/>
              </a:spcBef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wagi stosowane przy składaniu oceny łącznej z przedmiotu wynoszą: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uczestnictwo w wykładach – 0.075, zaliczenie kolokwiów – 0.725, zaliczenie zajęć laboratoryjnych – 0.200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39573" y="714356"/>
            <a:ext cx="49391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6213" indent="-176213">
              <a:spcBef>
                <a:spcPct val="50000"/>
              </a:spcBef>
              <a:buFont typeface="Wingdings" pitchFamily="2" charset="2"/>
              <a:buNone/>
            </a:pP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4. Zaliczenia cząstkowe z przedmiotu:</a:t>
            </a:r>
            <a:endParaRPr lang="pl-PL" sz="20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60294" y="1071546"/>
            <a:ext cx="8137525" cy="506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 algn="just">
              <a:spcBef>
                <a:spcPct val="50000"/>
              </a:spcBef>
            </a:pPr>
            <a:r>
              <a:rPr lang="en-US" sz="17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sz="17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poza oceną z przedmiotu w przypadkach, kiedy jest ona negatywna możliwe będzie uzyskanie tzw. zaliczenia cząstkowego z części przedmiotu określonych w jego karcie, czyli w przypadku Modelowania i identyfikacji z części nazywanych: wykład, laboratorium</a:t>
            </a:r>
          </a:p>
          <a:p>
            <a:pPr marL="176213" algn="just">
              <a:spcBef>
                <a:spcPct val="50000"/>
              </a:spcBef>
            </a:pPr>
            <a:r>
              <a:rPr lang="pl-PL" sz="17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Uwaga: zaliczenie cząstkowe nie jest połączone z wystawianiem ocen – oznacza zwolnienie, przy powtarzaniu przedmiotu, z konieczności uczestniczenia w formach zajęć objętych danym zaliczeniem cząstkowym i przepisanie wyników uzyskanych w poprzednim roku</a:t>
            </a:r>
            <a:endParaRPr lang="pl-PL" sz="17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spcBef>
                <a:spcPct val="50000"/>
              </a:spcBef>
            </a:pPr>
            <a:r>
              <a:rPr lang="en-US" sz="17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sz="17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7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zaliczenie cząstkowe – wykład uwzględnia dwa składniki:</a:t>
            </a:r>
          </a:p>
          <a:p>
            <a:pPr marL="176213"/>
            <a:r>
              <a:rPr lang="pl-PL" sz="17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- ocenę uczestnictwo w wykładach</a:t>
            </a:r>
          </a:p>
          <a:p>
            <a:pPr marL="176213">
              <a:buFontTx/>
              <a:buChar char="-"/>
            </a:pPr>
            <a:r>
              <a:rPr lang="pl-PL" sz="17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ocenę zaliczenia  kolokwiów</a:t>
            </a:r>
          </a:p>
          <a:p>
            <a:pPr marL="176213" indent="-176213">
              <a:spcBef>
                <a:spcPct val="50000"/>
              </a:spcBef>
            </a:pPr>
            <a:r>
              <a:rPr lang="en-US" sz="17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sz="17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zaliczenie cząstkowe – laboratorium uwzględnia jeden składnik – ocenę zaliczenia laboratorium</a:t>
            </a:r>
          </a:p>
          <a:p>
            <a:pPr marL="176213" indent="-176213">
              <a:spcBef>
                <a:spcPct val="50000"/>
              </a:spcBef>
            </a:pPr>
            <a:r>
              <a:rPr lang="en-US" sz="17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sz="17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zaliczenie cząstkowe uzyskuje się po przekroczeniu średniej z pozytywnych ocen procentowych z każdego składnika zajęć objętych danym zaliczeniem cząstkowym, przy czym - pozytywna ocena procentowa  </a:t>
            </a:r>
            <a:r>
              <a:rPr lang="pl-PL" sz="17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Symbol"/>
              </a:rPr>
              <a:t> ocena procentowa &gt;50%</a:t>
            </a:r>
            <a:endParaRPr lang="pl-PL" sz="17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750" y="1989138"/>
            <a:ext cx="81375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spcBef>
                <a:spcPct val="50000"/>
              </a:spcBef>
              <a:buFont typeface="Wingdings" pitchFamily="2" charset="2"/>
              <a:buNone/>
            </a:pP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.Ocena 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uczestnictwa w wykładach:</a:t>
            </a:r>
          </a:p>
          <a:p>
            <a:pPr marL="176213" indent="-176213">
              <a:spcBef>
                <a:spcPct val="50000"/>
              </a:spcBef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odnotowywane losowo uczestnictwo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w wykładzie pozwala uzyskiwać punkty do oceny końcowej zaliczenia przedmiotu </a:t>
            </a:r>
          </a:p>
          <a:p>
            <a:pPr marL="176213" indent="-176213">
              <a:spcBef>
                <a:spcPct val="50000"/>
              </a:spcBef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poziom procentowy oceny uczestnictwa w wykładach oblicza się następująco: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22275" y="3938588"/>
          <a:ext cx="80137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Równanie" r:id="rId3" imgW="4927600" imgH="431800" progId="Equation.3">
                  <p:embed/>
                </p:oleObj>
              </mc:Choice>
              <mc:Fallback>
                <p:oleObj name="Równanie" r:id="rId3" imgW="4927600" imgH="431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3938588"/>
                        <a:ext cx="8013700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8125" y="1289050"/>
            <a:ext cx="852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buFont typeface="Wingdings" pitchFamily="2" charset="2"/>
              <a:buNone/>
            </a:pP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6.Ocena 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zaliczenia kolokwium: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58775" y="1938338"/>
            <a:ext cx="8521700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spcAft>
                <a:spcPts val="600"/>
              </a:spcAft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w trakcie semestru przewidziane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są dwa kolokwia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spcAft>
                <a:spcPts val="600"/>
              </a:spcAft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kolokwium obejmuje materiał przerobiony podczas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wykładów i ewentualnie  laboratoriów 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spcAft>
                <a:spcPts val="600"/>
              </a:spcAft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pisanie kolokwium jest obowiązkowe; niepisanie kolokwium oznacza uzyskanie 0pkt.</a:t>
            </a:r>
          </a:p>
          <a:p>
            <a:pPr marL="176213" indent="-176213" algn="just">
              <a:spcAft>
                <a:spcPts val="600"/>
              </a:spcAft>
              <a:buFont typeface="Arial" charset="0"/>
              <a:buChar char="•"/>
            </a:pP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nieobecność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na kolokwium usprawiedliwia: choroba, ważny przypadek losowy, udział w wydarzeniach ważnych dla Uczelni lub Wydziału; nieobecność można usprawiedliwić u </a:t>
            </a:r>
            <a:r>
              <a:rPr lang="pl-PL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odpowiedzialnego za przedmiot w okresie tygodnia od daty ustania przyczyny nieobecności, po tym terminie usprawiedliwienia nie będą </a:t>
            </a:r>
            <a:r>
              <a:rPr lang="pl-P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honorowane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5720" y="1341438"/>
            <a:ext cx="813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buFont typeface="Wingdings" pitchFamily="2" charset="2"/>
              <a:buNone/>
            </a:pP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6.Ocena zaliczenia 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kolokwium – c.d.: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451744" y="4241970"/>
          <a:ext cx="6289675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Równanie" r:id="rId3" imgW="4013200" imgH="431800" progId="Equation.3">
                  <p:embed/>
                </p:oleObj>
              </mc:Choice>
              <mc:Fallback>
                <p:oleObj name="Równanie" r:id="rId3" imgW="4013200" imgH="431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1744" y="4241970"/>
                        <a:ext cx="6289675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78848" y="1859725"/>
            <a:ext cx="813752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6213" indent="-176213" algn="just">
              <a:spcAft>
                <a:spcPts val="600"/>
              </a:spcAft>
            </a:pPr>
            <a:r>
              <a:rPr lang="en-US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studenci, którzy usprawiedliwią nieobecność na kolokwium mogą je odbyć w terminie uzgodnionym z odpowiedzialnym za przedmiot, nie późniejszym jednak niż dzień zakończenia semestru</a:t>
            </a:r>
          </a:p>
          <a:p>
            <a:pPr marL="176213" indent="-176213" algn="just">
              <a:spcAft>
                <a:spcPts val="600"/>
              </a:spcAft>
            </a:pPr>
            <a:r>
              <a:rPr lang="en-US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każdy piszący kolokwium ma prawo wglądu do swojej pracy po ogłoszeniu wyników – w jego wyniku ocena kolokwium może ulec korekcie, jeżeli ustalone zostaną uchybienia w sprawdzaniu</a:t>
            </a:r>
            <a:endParaRPr lang="pl-PL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spcAft>
                <a:spcPts val="600"/>
              </a:spcAft>
            </a:pPr>
            <a:r>
              <a:rPr lang="en-US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poziom procentowy oceny zaliczenia kolokwium oblicza się następująco: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6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57188" y="1857375"/>
            <a:ext cx="847304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6213" indent="-176213">
              <a:spcBef>
                <a:spcPct val="50000"/>
              </a:spcBef>
              <a:buFont typeface="Wingdings" pitchFamily="2" charset="2"/>
              <a:buNone/>
            </a:pP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7.Ocena 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zaliczenia laboratoriów:</a:t>
            </a:r>
          </a:p>
          <a:p>
            <a:pPr marL="176213" indent="-176213" algn="just">
              <a:spcBef>
                <a:spcPct val="50000"/>
              </a:spcBef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szczegółowe zasady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prowadzenia i oceniania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związane z zajęciami laboratoryjnymi zostaną podane podczas pierwszych zajęć laboratoryjnych</a:t>
            </a:r>
          </a:p>
          <a:p>
            <a:pPr marL="176213" indent="-176213">
              <a:spcBef>
                <a:spcPct val="50000"/>
              </a:spcBef>
            </a:pPr>
            <a:r>
              <a:rPr lang="en-US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poziom procentowy oceny zaliczenia laboratorium oblicza się następująco: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889560" y="3593447"/>
          <a:ext cx="706913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Równanie" r:id="rId3" imgW="4279900" imgH="431800" progId="Equation.3">
                  <p:embed/>
                </p:oleObj>
              </mc:Choice>
              <mc:Fallback>
                <p:oleObj name="Równanie" r:id="rId3" imgW="4279900" imgH="431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560" y="3593447"/>
                        <a:ext cx="7069138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011238" y="704190"/>
            <a:ext cx="71104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Wydział Elektrotechniki i Automatyki</a:t>
            </a:r>
          </a:p>
          <a:p>
            <a:pPr algn="ctr"/>
            <a:r>
              <a:rPr lang="pl-PL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Kierunek: Automatyka i Robotyka</a:t>
            </a:r>
          </a:p>
          <a:p>
            <a:pPr algn="ctr"/>
            <a:r>
              <a:rPr lang="pl-PL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Studia wielostopniowe, stopień II</a:t>
            </a:r>
          </a:p>
          <a:p>
            <a:pPr algn="ctr"/>
            <a:r>
              <a:rPr lang="pl-PL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– rok I, semestr I</a:t>
            </a:r>
          </a:p>
          <a:p>
            <a:pPr algn="ctr"/>
            <a:r>
              <a:rPr lang="pl-PL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(rok, bez specjalności Przetwarzanie sygnałów)</a:t>
            </a:r>
            <a:endParaRPr lang="en-GB" sz="2400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54050" y="2754313"/>
            <a:ext cx="7696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4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Semestr letni roku akademickiego </a:t>
            </a:r>
            <a:r>
              <a:rPr lang="pl-PL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2018/2019</a:t>
            </a:r>
            <a:endParaRPr lang="pl-PL" sz="24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2919" y="4714884"/>
            <a:ext cx="4787153" cy="89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475" y="4000504"/>
            <a:ext cx="8137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spcBef>
                <a:spcPct val="50000"/>
              </a:spcBef>
              <a:buFont typeface="Wingdings" pitchFamily="2" charset="2"/>
              <a:buNone/>
            </a:pP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Jesteśmy zobowiązani przestrzegać:</a:t>
            </a:r>
            <a:endParaRPr lang="pl-PL" sz="20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5429264"/>
            <a:ext cx="1643074" cy="71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39725" y="1936750"/>
            <a:ext cx="8231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buFont typeface="Wingdings" pitchFamily="2" charset="2"/>
              <a:buNone/>
            </a:pP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8.Kary 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za niesamodzielność wykonywanych prac: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60388" y="2420938"/>
            <a:ext cx="8231187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just">
              <a:buFont typeface="Wingdings" pitchFamily="2" charset="2"/>
              <a:buNone/>
            </a:pPr>
            <a:r>
              <a:rPr lang="pl-PL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wszelkie  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materiały przygotowane do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realizacji tematu  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zajęć  laboratoryjnych, odpowiedzi i rozwiązania dawane podczas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sprawdzianów, kolokwiów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, itp. muszą być własnego autorstwa</a:t>
            </a:r>
          </a:p>
          <a:p>
            <a:pPr marL="177800" indent="-177800" algn="just">
              <a:buFont typeface="Wingdings" pitchFamily="2" charset="2"/>
              <a:buNone/>
            </a:pP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 stwierdzenie naruszenia tego wymagania prowadzi do „wyzerowania” liczby punktów uzyskiwanych za dany element wnoszący wkład punktowy do zaliczania przedmiotu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5248" y="857232"/>
            <a:ext cx="82073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spcBef>
                <a:spcPct val="50000"/>
              </a:spcBef>
              <a:buFont typeface="Wingdings" pitchFamily="2" charset="2"/>
              <a:buNone/>
            </a:pP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9.Wyliczenie 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oceny zaliczenia przedmiotu</a:t>
            </a:r>
          </a:p>
          <a:p>
            <a:pPr marL="269875" indent="-269875" algn="just">
              <a:spcBef>
                <a:spcPct val="50000"/>
              </a:spcBef>
              <a:buFont typeface="Wingdings" pitchFamily="2" charset="2"/>
              <a:buNone/>
            </a:pP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 ocenę procentową zaliczenia przedmiotu wylicza się następująco: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5248" y="2444732"/>
            <a:ext cx="8207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spcBef>
                <a:spcPct val="50000"/>
              </a:spcBef>
              <a:buFont typeface="Wingdings" pitchFamily="2" charset="2"/>
              <a:buNone/>
            </a:pPr>
            <a:r>
              <a:rPr lang="pl-PL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 ocenę zaliczenia przedmiotu ustala się w oparciu o tabelę:</a:t>
            </a:r>
            <a:endParaRPr lang="pl-PL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1483948" y="1827194"/>
          <a:ext cx="61245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4" name="Równanie" r:id="rId3" imgW="2768600" imgH="228600" progId="Equation.3">
                  <p:embed/>
                </p:oleObj>
              </mc:Choice>
              <mc:Fallback>
                <p:oleObj name="Równanie" r:id="rId3" imgW="27686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3948" y="1827194"/>
                        <a:ext cx="612457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Group 36"/>
          <p:cNvGraphicFramePr>
            <a:graphicFrameLocks noGrp="1"/>
          </p:cNvGraphicFramePr>
          <p:nvPr/>
        </p:nvGraphicFramePr>
        <p:xfrm>
          <a:off x="3071802" y="2857496"/>
          <a:ext cx="3143272" cy="3429027"/>
        </p:xfrm>
        <a:graphic>
          <a:graphicData uri="http://schemas.openxmlformats.org/drawingml/2006/table">
            <a:tbl>
              <a:tblPr/>
              <a:tblGrid>
                <a:gridCol w="1769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861"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Ocena</a:t>
                      </a:r>
                      <a:r>
                        <a:rPr kumimoji="0" lang="pl-PL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kumimoji="0" 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Ocena</a:t>
                      </a:r>
                    </a:p>
                  </a:txBody>
                  <a:tcPr horzOverflow="overflow">
                    <a:lnL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861"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 0 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 ≤ 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861"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 50 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 ≤ 60</a:t>
                      </a:r>
                      <a:endParaRPr kumimoji="0" 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861"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 60 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 ≤ 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3.5</a:t>
                      </a:r>
                    </a:p>
                  </a:txBody>
                  <a:tcPr horzOverflow="overflow">
                    <a:lnL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861"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 70 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 ≤ 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861"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 80 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 ≤ 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</a:p>
                  </a:txBody>
                  <a:tcPr horzOverflow="overflow">
                    <a:lnL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861"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 90 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 ≤ 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pl-PL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95288" y="928670"/>
            <a:ext cx="820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buFont typeface="Wingdings" pitchFamily="2" charset="2"/>
              <a:buNone/>
            </a:pP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10. 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Zaliczenie poprawkowe: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95313" y="3933807"/>
            <a:ext cx="73199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/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 poziom procentowy oceny zaliczenia poprawkowego oblicza się następująco: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779588" y="4751370"/>
          <a:ext cx="55054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8" name="Równanie" r:id="rId3" imgW="3213100" imgH="431800" progId="Equation.3">
                  <p:embed/>
                </p:oleObj>
              </mc:Choice>
              <mc:Fallback>
                <p:oleObj name="Równanie" r:id="rId3" imgW="3213100" imgH="431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4751370"/>
                        <a:ext cx="550545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35013" y="1411270"/>
            <a:ext cx="8207375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algn="just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 dla osób, które nie uzyskają zaliczenia w okresie trwania semestru i które będą spełniały następujące warunki:</a:t>
            </a:r>
          </a:p>
          <a:p>
            <a:pPr marL="539750" indent="-539750" algn="just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ebdings"/>
              </a:rPr>
              <a:t> uczestniczyły we wszystkich wymaganych zajęciach laboratoryjnych, a jeżeli nie uczestniczyły to usprawiedliwiły wszystkie nieobecności,</a:t>
            </a:r>
          </a:p>
          <a:p>
            <a:pPr marL="269875" indent="-269875" algn="just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ebdings"/>
              </a:rPr>
              <a:t>    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ebdings"/>
              </a:rPr>
              <a:t>uzyskały co najmniej połowę punktów za uczestnictwo w wykładach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  <a:sym typeface="Webdings"/>
            </a:endParaRPr>
          </a:p>
          <a:p>
            <a:pPr algn="just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ebdings"/>
              </a:rPr>
              <a:t>zostanie zorganizowane </a:t>
            </a:r>
            <a:r>
              <a:rPr lang="pl-PL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ebdings"/>
              </a:rPr>
              <a:t>w sesji poprawkowej zaliczenie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ebdings"/>
              </a:rPr>
              <a:t>poprawkowe umożliwiające zdobycie dodatkowych punktów do zaliczenia przedmiotu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3" grpId="0" build="p" autoUpdateAnimBg="0"/>
      <p:bldP spid="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42888" y="1265238"/>
            <a:ext cx="820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buFont typeface="Wingdings" pitchFamily="2" charset="2"/>
              <a:buNone/>
            </a:pPr>
            <a:r>
              <a:rPr lang="pl-PL" sz="2000" b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10. Wyliczenie oceny poprawkowego zaliczenia przedmiotu:</a:t>
            </a: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1325563" y="2568575"/>
          <a:ext cx="658018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2" name="Równanie" r:id="rId3" imgW="3403600" imgH="228600" progId="Equation.3">
                  <p:embed/>
                </p:oleObj>
              </mc:Choice>
              <mc:Fallback>
                <p:oleObj name="Równanie" r:id="rId3" imgW="34036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5563" y="2568575"/>
                        <a:ext cx="6580187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42938" y="3267075"/>
            <a:ext cx="82073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buFont typeface="Wingdings" pitchFamily="2" charset="2"/>
              <a:buNone/>
            </a:pPr>
            <a:r>
              <a:rPr lang="pl-PL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 ocenę zaliczenia przedmiotu ustala się w oparciu o tabelę podaną dla zaliczenia w okresie semestru wykorzystując wartość OCENY POPRAWIONEJ </a:t>
            </a:r>
            <a:r>
              <a:rPr lang="pl-PL" baseline="-2500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pl-PL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14375" y="1692275"/>
            <a:ext cx="8207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algn="just">
              <a:buFont typeface="Wingdings" pitchFamily="2" charset="2"/>
              <a:buNone/>
            </a:pPr>
            <a:r>
              <a:rPr lang="pl-PL" sz="200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* ocenę procentową poprawkowego zaliczenia przedmiotu wylicza się następująco:</a:t>
            </a:r>
            <a:endParaRPr lang="pl-PL" sz="2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4" grpId="0" build="p" autoUpdateAnimBg="0"/>
      <p:bldP spid="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82575" y="2066925"/>
            <a:ext cx="85471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Celem przedmiotu jest prezentacja nowoczesnych metod modelowania systemów oraz estymacji ich parametrów. Na potrzeby tego przedmiotu modelowanie </a:t>
            </a:r>
            <a:r>
              <a:rPr lang="pl-PL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jest </a:t>
            </a:r>
            <a:r>
              <a:rPr lang="pl-P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rozumiane jako proces ustalania struktury modelu w oparciu o dostępną wiedzę i dostępne obserwacje. Przedstawione zostaną technologie analityczne, rozmyte i neuronowe, ze zwróceniem uwagi na źródła niepewności i sposoby ich ujmowania w modelach. Identyfikacja </a:t>
            </a:r>
            <a:r>
              <a:rPr lang="pl-PL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jest </a:t>
            </a:r>
            <a:r>
              <a:rPr lang="pl-P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rozumiana jako proces ustalania wartości parametrów modelu o wybranej strukturze, przy czym uwzględnione zostaną heurystyczne i ilościowe metody wyboru struktury. Zwrócona zostanie uwaga na możliwy iteracyjny charakter realizacji wymienionych procesów. </a:t>
            </a:r>
          </a:p>
        </p:txBody>
      </p:sp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382588" y="1404938"/>
            <a:ext cx="8281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7850" indent="-577850">
              <a:buFont typeface="Wingdings" pitchFamily="2" charset="2"/>
              <a:buChar char="ü"/>
            </a:pPr>
            <a:r>
              <a:rPr lang="pl-PL" sz="2000" b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Cele przedmiotu</a:t>
            </a:r>
            <a:r>
              <a:rPr lang="pl-PL" b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31788" y="1155700"/>
            <a:ext cx="723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Na zakończenie semestru powinniście: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63538" y="1755775"/>
            <a:ext cx="8458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/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 posiadać 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znajomość istotnych elementów procesu budowania modeli systemów dynamicznych o technicznej  i nie technicznej naturze, wykorzystującego podstawowe prawa zachowania, 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dane pomiarowe lub informację lingwistyczną</a:t>
            </a:r>
            <a:endParaRPr lang="pl-PL">
              <a:solidFill>
                <a:srgbClr val="1E05B3"/>
              </a:solidFill>
              <a:latin typeface="Arial" pitchFamily="34" charset="0"/>
              <a:cs typeface="Arial" pitchFamily="34" charset="0"/>
            </a:endParaRPr>
          </a:p>
          <a:p>
            <a:pPr marL="265113" indent="-265113"/>
            <a:endParaRPr lang="pl-PL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47663" y="3243263"/>
            <a:ext cx="8458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/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  posiadać 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znajomość technologii identyfikacji parametrów modeli systemów dynamicznych,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36550" y="4265613"/>
            <a:ext cx="8458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/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  potrafić 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korzystać z nowoczesnych inżynierskich narzędzi modelowania i identyfikacji systemów dynamicznych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  <p:bldP spid="5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76225" y="960438"/>
            <a:ext cx="8424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Szkic rozplanowania przedmiotu</a:t>
            </a:r>
          </a:p>
        </p:txBody>
      </p:sp>
      <p:graphicFrame>
        <p:nvGraphicFramePr>
          <p:cNvPr id="3" name="Group 31"/>
          <p:cNvGraphicFramePr>
            <a:graphicFrameLocks noGrp="1"/>
          </p:cNvGraphicFramePr>
          <p:nvPr/>
        </p:nvGraphicFramePr>
        <p:xfrm>
          <a:off x="327547" y="1541463"/>
          <a:ext cx="8421286" cy="4262590"/>
        </p:xfrm>
        <a:graphic>
          <a:graphicData uri="http://schemas.openxmlformats.org/drawingml/2006/table">
            <a:tbl>
              <a:tblPr/>
              <a:tblGrid>
                <a:gridCol w="6668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0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048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Organizacja i program przedmiotu. Wprowadzenie. </a:t>
                      </a:r>
                    </a:p>
                  </a:txBody>
                  <a:tcPr marL="38100" marR="38100" marT="38100" marB="38100"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048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godziny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048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Modele analityczne, ich przekształcanie, rozwiązywanie i ich identyfikacja</a:t>
                      </a:r>
                    </a:p>
                  </a:txBody>
                  <a:tcPr marL="38100" marR="38100" marT="38100" marB="38100"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048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godzin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048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Modele neuronowe i ich strojenie</a:t>
                      </a:r>
                    </a:p>
                  </a:txBody>
                  <a:tcPr marL="38100" marR="38100" marT="38100" marB="38100"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048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godzin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048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Modele rozmyte i ich strojenie</a:t>
                      </a:r>
                    </a:p>
                  </a:txBody>
                  <a:tcPr marL="38100" marR="38100" marT="38100" marB="38100"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048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godzin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048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Modele neuronowo-rozmyte</a:t>
                      </a:r>
                    </a:p>
                  </a:txBody>
                  <a:tcPr marL="38100" marR="38100" marT="38100" marB="38100"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048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godziny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048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Kolokwia</a:t>
                      </a:r>
                    </a:p>
                  </a:txBody>
                  <a:tcPr marL="38100" marR="38100" marT="38100" marB="38100"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7048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E05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874713" y="2101850"/>
            <a:ext cx="7358062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Proponowane terminy kolokwiów </a:t>
            </a:r>
            <a:endParaRPr lang="pl-PL" sz="2000" b="1" dirty="0">
              <a:solidFill>
                <a:srgbClr val="1E05B3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pl-PL" sz="2800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Do uzgodnienia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11188" y="1571612"/>
            <a:ext cx="6192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 </a:t>
            </a:r>
            <a:r>
              <a:rPr lang="pl-PL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Materiały </a:t>
            </a:r>
            <a:r>
              <a:rPr lang="pl-PL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przedmiotu</a:t>
            </a:r>
            <a:endParaRPr lang="pl-PL" sz="24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28596" y="2285992"/>
            <a:ext cx="84296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Wszelkie materiały wykładowe oraz laboratoryjne dotyczące przedmiotu Modelowanie i identyfikacja dostępne są:</a:t>
            </a:r>
          </a:p>
          <a:p>
            <a:pPr marL="176213" indent="-176213">
              <a:buFontTx/>
              <a:buChar char="-"/>
            </a:pPr>
            <a:r>
              <a:rPr lang="pl-P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na platformie </a:t>
            </a:r>
            <a:r>
              <a:rPr lang="pl-PL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eNauczanie</a:t>
            </a:r>
            <a:r>
              <a:rPr lang="pl-PL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76213" indent="-176213">
              <a:buFontTx/>
              <a:buChar char="-"/>
            </a:pPr>
            <a:endParaRPr lang="pl-PL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Tx/>
              <a:buChar char="-"/>
            </a:pPr>
            <a:r>
              <a:rPr lang="pl-P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 zakładce </a:t>
            </a:r>
            <a:r>
              <a:rPr lang="pl-PL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Wydziału Elektrotechniki i Automatyki</a:t>
            </a:r>
            <a:r>
              <a:rPr lang="pl-P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nazwa kursu: </a:t>
            </a:r>
            <a:r>
              <a:rPr lang="pl-PL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Modelowanie i identyfikacja</a:t>
            </a:r>
          </a:p>
          <a:p>
            <a:pPr algn="just"/>
            <a:endParaRPr lang="pl-PL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l-P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Dostęp do kursu następuje po zalogowaniu do systemu, a następnie podaniu następującego klucza/hasła: </a:t>
            </a:r>
            <a:r>
              <a:rPr lang="pl-PL" b="1" dirty="0" smtClean="0"/>
              <a:t>Mii_2018_2019</a:t>
            </a:r>
            <a:endParaRPr lang="pl-PL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25425" y="900113"/>
            <a:ext cx="2952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 Źródła</a:t>
            </a:r>
            <a:endParaRPr lang="pl-PL" sz="2000" b="1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6863" y="1825625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Literatura: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0025" y="2476500"/>
            <a:ext cx="8458200" cy="324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Roffel, B., Betlem, B. (2006). Process Dynamic and Control. Modelling for Control and Prediction. John Wiley &amp; Sons, Ltd.</a:t>
            </a:r>
            <a:endParaRPr lang="pl-PL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Ljung, L., Glad, T. (1994). Modelling of Dynamic Systems. Prentice Hall.</a:t>
            </a:r>
            <a:endParaRPr lang="pl-PL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Nelles, O. (2001). Nonlinear Systems Identification. From Classical Approaches to Neural Networks and Fuzzy Models. Springer-Verlag.</a:t>
            </a:r>
            <a:endParaRPr lang="pl-PL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Zhang, H., Liu, D. (2006). Fuzzy Modelling and Fuzzy Control. Birkhäuser</a:t>
            </a:r>
          </a:p>
          <a:p>
            <a:pPr marL="342900" indent="-342900"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Crassidis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J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L. and Junkins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L.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(2004).</a:t>
            </a: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 Optimal Estimation of Dynamic Systems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. CHAPMAN &amp; HALL.</a:t>
            </a:r>
          </a:p>
          <a:p>
            <a:pPr marL="342900" indent="-342900"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Isermann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R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.,</a:t>
            </a: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Munchhof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M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. (2011).</a:t>
            </a:r>
            <a:r>
              <a:rPr lang="en-US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Identification of Dynamic Systems An Introduction with Applications</a:t>
            </a:r>
            <a:r>
              <a:rPr lang="pl-PL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. Springer-Verlag.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7175" y="1403350"/>
            <a:ext cx="8208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Przygotowując zajęcia </a:t>
            </a: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korzystałem 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m.in. z: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77639" y="3034624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dirty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Z wykazu przedmiotów obowiązujących na I semestrze kierunku </a:t>
            </a:r>
            <a:r>
              <a:rPr lang="pl-PL" dirty="0" err="1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AiR</a:t>
            </a:r>
            <a:r>
              <a:rPr lang="pl-PL" dirty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, cały kierunek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19075" y="3443061"/>
            <a:ext cx="86788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800" b="1" dirty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MiI1: Modelowanie i identyfikacja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52776" y="4005868"/>
            <a:ext cx="85483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9263" indent="-449263">
              <a:spcBef>
                <a:spcPct val="50000"/>
              </a:spcBef>
              <a:buFont typeface="Wingdings" pitchFamily="2" charset="2"/>
              <a:buChar char="ü"/>
            </a:pPr>
            <a:r>
              <a:rPr lang="pl-PL" b="1" dirty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Dyspozycje Programu Studiów:</a:t>
            </a:r>
          </a:p>
          <a:p>
            <a:pPr marL="449263" indent="-449263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pl-PL" b="1" dirty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    Wykłady: 30 godzin </a:t>
            </a:r>
            <a:r>
              <a:rPr lang="pl-PL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l-PL" b="1" dirty="0" err="1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śr</a:t>
            </a:r>
            <a:r>
              <a:rPr lang="pl-PL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. 2godz/tyg.)                 Liczba punktów ECTS: 5                                     </a:t>
            </a:r>
            <a:endParaRPr lang="pl-PL" b="1" dirty="0">
              <a:solidFill>
                <a:srgbClr val="1E05B3"/>
              </a:solidFill>
              <a:latin typeface="Arial" pitchFamily="34" charset="0"/>
              <a:cs typeface="Arial" pitchFamily="34" charset="0"/>
            </a:endParaRPr>
          </a:p>
          <a:p>
            <a:pPr marL="449263" indent="-449263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pl-PL" b="1" dirty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    Laboratorium: 15 godzin </a:t>
            </a:r>
            <a:r>
              <a:rPr lang="pl-PL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(śr.1godz/tyg.)         Sposób zaliczenia: Zaliczenie   </a:t>
            </a:r>
            <a:endParaRPr lang="pl-PL" b="1" dirty="0">
              <a:solidFill>
                <a:srgbClr val="1E05B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142844" y="5214950"/>
            <a:ext cx="87868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indent="-268288">
              <a:spcBef>
                <a:spcPct val="50000"/>
              </a:spcBef>
              <a:buFont typeface="Wingdings" pitchFamily="2" charset="2"/>
              <a:buChar char="ü"/>
            </a:pPr>
            <a:r>
              <a:rPr lang="pl-PL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Realizacja:</a:t>
            </a:r>
          </a:p>
          <a:p>
            <a:pPr marL="449263" indent="-449263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pl-PL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Wykłady: </a:t>
            </a:r>
            <a:r>
              <a:rPr lang="pl-PL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średnio 6x5godz./tyg.  wg harmonogramu </a:t>
            </a:r>
          </a:p>
          <a:p>
            <a:pPr marL="449263" indent="-449263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pl-PL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pl-PL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Laboratorium: 5x3godz/tyg</a:t>
            </a:r>
            <a:r>
              <a:rPr lang="pl-PL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., rozpoczęcie według ogłoszenia</a:t>
            </a:r>
            <a:endParaRPr lang="pl-PL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5" y="1785926"/>
            <a:ext cx="8183453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235510" y="663411"/>
            <a:ext cx="813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spcBef>
                <a:spcPct val="50000"/>
              </a:spcBef>
              <a:buFont typeface="Wingdings" pitchFamily="2" charset="2"/>
              <a:buNone/>
            </a:pPr>
            <a:r>
              <a:rPr lang="pl-PL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W szczególności znajdujemy tam:</a:t>
            </a:r>
            <a:endParaRPr lang="pl-PL" sz="20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009" y="1151240"/>
            <a:ext cx="3657319" cy="3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383" y="1457164"/>
            <a:ext cx="390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Prostokąt zaokrąglony 19"/>
          <p:cNvSpPr/>
          <p:nvPr/>
        </p:nvSpPr>
        <p:spPr>
          <a:xfrm>
            <a:off x="5643570" y="2000240"/>
            <a:ext cx="1571636" cy="214314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 autoUpdateAnimBg="0"/>
      <p:bldP spid="1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81000" y="1074738"/>
            <a:ext cx="439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 M</a:t>
            </a:r>
            <a:r>
              <a:rPr lang="pl-PL" sz="24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ateriały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54025" y="1795463"/>
            <a:ext cx="8280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19250" indent="-1619250"/>
            <a:r>
              <a:rPr lang="pl-PL" sz="2000" b="1" dirty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Wykłady: kopie slajdów publikowane na </a:t>
            </a:r>
            <a:r>
              <a:rPr lang="pl-PL" sz="2000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platformie</a:t>
            </a:r>
            <a:r>
              <a:rPr lang="pl-PL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eNauczanie</a:t>
            </a:r>
            <a:r>
              <a:rPr lang="pl-PL" sz="2000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619250" indent="-1619250"/>
            <a:endParaRPr lang="pl-PL" sz="2000" b="1" dirty="0">
              <a:solidFill>
                <a:srgbClr val="1E05B3"/>
              </a:solidFill>
              <a:latin typeface="Arial" pitchFamily="34" charset="0"/>
              <a:cs typeface="Arial" pitchFamily="34" charset="0"/>
            </a:endParaRPr>
          </a:p>
          <a:p>
            <a:pPr marL="1619250" indent="-1619250"/>
            <a:r>
              <a:rPr lang="pl-PL" sz="2000" b="1" dirty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Laboratoria: opracowane dla poszczególnych tematów materiały do przygotowania do zajęć oraz zadania </a:t>
            </a:r>
            <a:r>
              <a:rPr lang="pl-PL" sz="2000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laboratoryjne </a:t>
            </a:r>
            <a:r>
              <a:rPr lang="pl-PL" sz="2000" b="1" dirty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publikowane na </a:t>
            </a:r>
            <a:r>
              <a:rPr lang="pl-PL" sz="2000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platformie</a:t>
            </a:r>
            <a:r>
              <a:rPr lang="pl-PL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eNauczanie</a:t>
            </a:r>
            <a:r>
              <a:rPr lang="pl-PL" sz="2000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sz="2000" b="1" dirty="0">
              <a:solidFill>
                <a:srgbClr val="1E05B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95288" y="5364181"/>
            <a:ext cx="830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193925" indent="-2193925"/>
            <a:r>
              <a:rPr lang="pl-PL" sz="2000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Oprogramowanie: MATLAB/</a:t>
            </a:r>
            <a:r>
              <a:rPr lang="pl-PL" sz="2000" b="1" dirty="0" err="1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Simulink</a:t>
            </a:r>
            <a:r>
              <a:rPr lang="pl-PL" sz="2000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 - dostarczane przez Wydział</a:t>
            </a:r>
            <a:endParaRPr lang="pl-PL" sz="2000" b="1" dirty="0">
              <a:solidFill>
                <a:srgbClr val="1E05B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95288" y="4787919"/>
            <a:ext cx="439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 Narzędzia</a:t>
            </a:r>
            <a:endParaRPr lang="pl-PL" sz="24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62326" y="1340768"/>
            <a:ext cx="81938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Dziękuję</a:t>
            </a:r>
          </a:p>
          <a:p>
            <a:pPr algn="ctr"/>
            <a:r>
              <a:rPr lang="pl-PL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– koniec materiału prezentowanego podczas wykładu </a:t>
            </a:r>
            <a:endParaRPr lang="pl-PL" sz="24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az 2" descr="dewiza kolor oś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810" y="3156681"/>
            <a:ext cx="2170405" cy="2576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357158" y="2416726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/>
            <a:r>
              <a:rPr lang="pl-PL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Harmonogram </a:t>
            </a:r>
            <a:r>
              <a:rPr lang="pl-PL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wykładów </a:t>
            </a:r>
            <a:r>
              <a:rPr lang="pl-PL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MiI</a:t>
            </a:r>
            <a:r>
              <a:rPr lang="pl-PL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oraz TS,  patrz wykłady z TS</a:t>
            </a:r>
            <a:endParaRPr lang="pl-PL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3657319" cy="3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01625" y="1916163"/>
            <a:ext cx="8229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/>
            <a:r>
              <a:rPr lang="pl-PL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Harmonogram </a:t>
            </a:r>
            <a:r>
              <a:rPr lang="pl-PL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laboratoriów</a:t>
            </a:r>
            <a:r>
              <a:rPr lang="pl-PL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   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94180" y="2589354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Zajęcia laboratoryjne – harmonogram zostanie ogłoszony na platformie </a:t>
            </a:r>
            <a:r>
              <a:rPr lang="pl-PL" b="1" dirty="0" err="1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eLearning</a:t>
            </a:r>
            <a:endParaRPr lang="pl-PL" dirty="0">
              <a:solidFill>
                <a:srgbClr val="1E05B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1571612"/>
            <a:ext cx="8183453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009" y="900007"/>
            <a:ext cx="3657319" cy="3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383" y="1205931"/>
            <a:ext cx="390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rostokąt zaokrąglony 10"/>
          <p:cNvSpPr/>
          <p:nvPr/>
        </p:nvSpPr>
        <p:spPr>
          <a:xfrm>
            <a:off x="1214414" y="2143116"/>
            <a:ext cx="3714776" cy="239842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zaokrąglony 11"/>
          <p:cNvSpPr/>
          <p:nvPr/>
        </p:nvSpPr>
        <p:spPr>
          <a:xfrm>
            <a:off x="7358082" y="1967214"/>
            <a:ext cx="1629915" cy="247340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57126" y="2642784"/>
            <a:ext cx="8786874" cy="33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l-PL" sz="24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Prowadzący: 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Kazimierz </a:t>
            </a:r>
            <a:r>
              <a:rPr lang="pl-PL" sz="2000" b="1" dirty="0" err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Duzinkiewicz</a:t>
            </a: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, dr hab. inż</a:t>
            </a: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., prof. </a:t>
            </a:r>
            <a:r>
              <a:rPr lang="pl-PL" sz="2000" b="1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nadzw</a:t>
            </a: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 PG</a:t>
            </a:r>
          </a:p>
          <a:p>
            <a:pPr marL="273050"/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6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p.6 Gmach WEIA</a:t>
            </a:r>
            <a:endParaRPr lang="pl-PL" sz="16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pl-PL" sz="12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pl-PL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pl-PL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wykład </a:t>
            </a:r>
            <a:endParaRPr lang="pl-PL" sz="2000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endParaRPr lang="pl-PL" sz="2000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10000"/>
              </a:spcBef>
              <a:spcAft>
                <a:spcPct val="0"/>
              </a:spcAft>
            </a:pP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Michał Grochowski, dr inż., adiunkt PG</a:t>
            </a:r>
          </a:p>
          <a:p>
            <a:pPr fontAlgn="base">
              <a:spcAft>
                <a:spcPct val="0"/>
              </a:spcAft>
            </a:pPr>
            <a:r>
              <a:rPr lang="pl-PL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12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(odpowiedzialny za przedmiot) </a:t>
            </a:r>
            <a:endParaRPr lang="pl-PL" sz="2000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10000"/>
              </a:spcBef>
              <a:spcAft>
                <a:spcPct val="0"/>
              </a:spcAft>
            </a:pPr>
            <a:r>
              <a:rPr lang="pl-PL" sz="16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p.207 Gmach WEIA</a:t>
            </a:r>
            <a:endParaRPr lang="pl-PL" sz="1600" b="1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10000"/>
              </a:spcBef>
              <a:spcAft>
                <a:spcPct val="0"/>
              </a:spcAft>
            </a:pPr>
            <a:r>
              <a:rPr lang="pl-PL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- laboratorium    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endParaRPr lang="pl-PL" sz="20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pl-PL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inni pracownicy i doktoranci </a:t>
            </a:r>
            <a:r>
              <a:rPr lang="pl-PL" sz="2000" b="1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KESSiI</a:t>
            </a:r>
            <a:endParaRPr lang="pl-PL" sz="20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428736"/>
            <a:ext cx="8215370" cy="61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009" y="790964"/>
            <a:ext cx="3657319" cy="3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383" y="1096888"/>
            <a:ext cx="390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Prostokąt zaokrąglony 18"/>
          <p:cNvSpPr/>
          <p:nvPr/>
        </p:nvSpPr>
        <p:spPr>
          <a:xfrm>
            <a:off x="2357422" y="1643050"/>
            <a:ext cx="2071702" cy="207363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57158" y="2786058"/>
            <a:ext cx="86820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 algn="just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Zakres tematyczny przedmiotu </a:t>
            </a:r>
            <a:r>
              <a:rPr lang="pl-PL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kern="0" dirty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zostanie </a:t>
            </a:r>
            <a:r>
              <a:rPr lang="pl-PL" kern="0" dirty="0" smtClean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przedstawiony na slajdach i omówiony na dzisiejszym wykładzie a następnie slajdy zostaną umieszczone </a:t>
            </a:r>
            <a:r>
              <a:rPr lang="pl-PL" kern="0" dirty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pl-PL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platformie </a:t>
            </a:r>
            <a:r>
              <a:rPr lang="pl-PL" b="1" dirty="0" err="1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eLearning</a:t>
            </a:r>
            <a:r>
              <a:rPr lang="pl-PL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pl-PL" b="1" dirty="0" err="1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eNauczanie</a:t>
            </a:r>
            <a:r>
              <a:rPr lang="pl-PL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l-PL" kern="0" dirty="0" smtClean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przed </a:t>
            </a:r>
            <a:r>
              <a:rPr lang="pl-PL" kern="0" dirty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następnym wykładem tygodnia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47906" y="3966137"/>
            <a:ext cx="86280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Zasady zaliczenia przedmiotu: – </a:t>
            </a:r>
            <a:r>
              <a:rPr lang="pl-PL" kern="0" dirty="0" smtClean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zostaną przedstawione na slajdach i omówione na dzisiejszym wykładzie a następnie slajdy zostaną umieszczone na </a:t>
            </a:r>
            <a:r>
              <a:rPr lang="pl-PL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platformie </a:t>
            </a:r>
            <a:r>
              <a:rPr lang="pl-PL" b="1" dirty="0" err="1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eLearning</a:t>
            </a:r>
            <a:r>
              <a:rPr lang="pl-PL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pl-PL" b="1" dirty="0" err="1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eNauczanie</a:t>
            </a:r>
            <a:r>
              <a:rPr lang="pl-PL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l-PL" kern="0" dirty="0" smtClean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przed następnym wykładem tygodnia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276475" y="5143216"/>
            <a:ext cx="86820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Wykaz literatury przedmiotu </a:t>
            </a:r>
            <a:r>
              <a:rPr lang="pl-PL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kern="0" dirty="0" smtClean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zostanie przedstawiony na slajdach a następnie slajdy zostaną umieszczone na </a:t>
            </a:r>
            <a:r>
              <a:rPr lang="pl-PL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platformie </a:t>
            </a:r>
            <a:r>
              <a:rPr lang="pl-PL" b="1" dirty="0" err="1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eLearning</a:t>
            </a:r>
            <a:r>
              <a:rPr lang="pl-PL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pl-PL" b="1" dirty="0" err="1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eNauczanie</a:t>
            </a:r>
            <a:r>
              <a:rPr lang="pl-PL" b="1" dirty="0" smtClean="0">
                <a:solidFill>
                  <a:srgbClr val="1E05B3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l-PL" kern="0" dirty="0" smtClean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przed następnym wykładem tygodnia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85720" y="2285992"/>
            <a:ext cx="8682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Karta przedmiotu obejmuje m.in.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714348" y="3657431"/>
            <a:ext cx="82073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Godziny konsultacji </a:t>
            </a:r>
            <a:r>
              <a:rPr lang="pl-PL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– do uzgodnienia. </a:t>
            </a:r>
            <a:r>
              <a:rPr lang="pl-PL" kern="0" dirty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Propozycje prowadzących </a:t>
            </a:r>
            <a:r>
              <a:rPr lang="pl-PL" kern="0" dirty="0" smtClean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podane </a:t>
            </a:r>
            <a:r>
              <a:rPr lang="pl-PL" kern="0" dirty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na stronie internetowej </a:t>
            </a:r>
            <a:r>
              <a:rPr lang="pl-PL" kern="0" dirty="0" smtClean="0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przedmiotu</a:t>
            </a:r>
            <a:endParaRPr lang="pl-PL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85729"/>
            <a:ext cx="8215370" cy="61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Prostokąt zaokrąglony 12"/>
          <p:cNvSpPr/>
          <p:nvPr/>
        </p:nvSpPr>
        <p:spPr>
          <a:xfrm>
            <a:off x="1214414" y="2014357"/>
            <a:ext cx="1857388" cy="244838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009" y="947957"/>
            <a:ext cx="3657319" cy="3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383" y="1253881"/>
            <a:ext cx="390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Prostokąt zaokrąglony 25"/>
          <p:cNvSpPr/>
          <p:nvPr/>
        </p:nvSpPr>
        <p:spPr>
          <a:xfrm>
            <a:off x="8001024" y="1800043"/>
            <a:ext cx="1000132" cy="214314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42910" y="4714884"/>
            <a:ext cx="8207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KD - godziny konsultacji:  poniedziałek 15</a:t>
            </a:r>
            <a:r>
              <a:rPr lang="pl-PL" b="1" baseline="30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– 16</a:t>
            </a:r>
            <a:r>
              <a:rPr lang="pl-PL" b="1" baseline="30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00</a:t>
            </a:r>
            <a:endParaRPr lang="pl-PL" b="1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                                   środa 10</a:t>
            </a:r>
            <a:r>
              <a:rPr lang="pl-PL" b="1" baseline="30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– 11</a:t>
            </a:r>
            <a:r>
              <a:rPr lang="pl-PL" b="1" baseline="30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00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                                  czwartek       13</a:t>
            </a:r>
            <a:r>
              <a:rPr lang="pl-PL" b="1" baseline="30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– 14</a:t>
            </a:r>
            <a:r>
              <a:rPr lang="pl-PL" b="1" baseline="30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742" y="2170655"/>
            <a:ext cx="8626105" cy="651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009" y="1529237"/>
            <a:ext cx="3657319" cy="3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44687" y="3770283"/>
            <a:ext cx="8207375" cy="810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 sz="1600" b="1" baseline="30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pl-PL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Po przeprowadzeniu wyborów starostowie  roku i grup przekazują  swoje dane (nazwisko i imię, e-mail, telefon, … )</a:t>
            </a:r>
            <a:endParaRPr lang="pl-PL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Prostokąt zaokrąglony 14"/>
          <p:cNvSpPr/>
          <p:nvPr/>
        </p:nvSpPr>
        <p:spPr>
          <a:xfrm>
            <a:off x="5140745" y="2177090"/>
            <a:ext cx="3761207" cy="237344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622534" y="2392243"/>
            <a:ext cx="3743278" cy="237344"/>
          </a:xfrm>
          <a:prstGeom prst="roundRect">
            <a:avLst/>
          </a:prstGeom>
          <a:solidFill>
            <a:srgbClr val="0070C0">
              <a:alpha val="1500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1616</Words>
  <Application>Microsoft Office PowerPoint</Application>
  <PresentationFormat>Pokaz na ekranie (4:3)</PresentationFormat>
  <Paragraphs>159</Paragraphs>
  <Slides>31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9" baseType="lpstr">
      <vt:lpstr>Arial</vt:lpstr>
      <vt:lpstr>Calibri</vt:lpstr>
      <vt:lpstr>SanukPro-Medium</vt:lpstr>
      <vt:lpstr>Symbol</vt:lpstr>
      <vt:lpstr>Webdings</vt:lpstr>
      <vt:lpstr>Wingdings</vt:lpstr>
      <vt:lpstr>Motyw pakietu Office</vt:lpstr>
      <vt:lpstr>Równanie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KDuzinkiewicz</dc:creator>
  <cp:lastModifiedBy>WYKŁAD</cp:lastModifiedBy>
  <cp:revision>50</cp:revision>
  <dcterms:created xsi:type="dcterms:W3CDTF">2016-09-24T19:17:43Z</dcterms:created>
  <dcterms:modified xsi:type="dcterms:W3CDTF">2019-04-03T08:04:38Z</dcterms:modified>
</cp:coreProperties>
</file>