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38" r:id="rId3"/>
    <p:sldId id="266" r:id="rId4"/>
    <p:sldId id="303" r:id="rId5"/>
    <p:sldId id="304" r:id="rId6"/>
    <p:sldId id="267" r:id="rId7"/>
    <p:sldId id="332" r:id="rId8"/>
    <p:sldId id="333" r:id="rId9"/>
    <p:sldId id="326" r:id="rId10"/>
    <p:sldId id="327" r:id="rId11"/>
    <p:sldId id="329" r:id="rId12"/>
    <p:sldId id="330" r:id="rId13"/>
    <p:sldId id="331" r:id="rId14"/>
    <p:sldId id="305" r:id="rId15"/>
    <p:sldId id="306" r:id="rId16"/>
    <p:sldId id="307" r:id="rId17"/>
    <p:sldId id="308" r:id="rId18"/>
    <p:sldId id="309" r:id="rId19"/>
    <p:sldId id="310" r:id="rId20"/>
    <p:sldId id="281" r:id="rId21"/>
    <p:sldId id="282" r:id="rId22"/>
    <p:sldId id="336" r:id="rId23"/>
    <p:sldId id="337" r:id="rId24"/>
    <p:sldId id="334" r:id="rId25"/>
    <p:sldId id="283" r:id="rId26"/>
    <p:sldId id="342" r:id="rId27"/>
    <p:sldId id="346" r:id="rId28"/>
    <p:sldId id="343" r:id="rId29"/>
    <p:sldId id="344" r:id="rId30"/>
    <p:sldId id="345" r:id="rId31"/>
    <p:sldId id="285" r:id="rId32"/>
    <p:sldId id="286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47" r:id="rId41"/>
    <p:sldId id="348" r:id="rId42"/>
    <p:sldId id="318" r:id="rId43"/>
    <p:sldId id="319" r:id="rId44"/>
    <p:sldId id="320" r:id="rId45"/>
    <p:sldId id="349" r:id="rId46"/>
    <p:sldId id="350" r:id="rId47"/>
    <p:sldId id="351" r:id="rId48"/>
    <p:sldId id="352" r:id="rId49"/>
    <p:sldId id="321" r:id="rId50"/>
    <p:sldId id="353" r:id="rId51"/>
    <p:sldId id="354" r:id="rId52"/>
    <p:sldId id="355" r:id="rId53"/>
    <p:sldId id="323" r:id="rId54"/>
    <p:sldId id="356" r:id="rId55"/>
    <p:sldId id="324" r:id="rId56"/>
    <p:sldId id="339" r:id="rId5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3366"/>
    <a:srgbClr val="996600"/>
    <a:srgbClr val="3366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84323-7ACE-4A8F-B36F-0DD5D3C173AD}" type="datetimeFigureOut">
              <a:rPr lang="pl-PL" smtClean="0"/>
              <a:pPr/>
              <a:t>2019-04-03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FA5D-3D70-4C43-BDB5-BC2F10214E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F408AF-6890-4FDB-AE65-5EBEA15841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9D2706-F94E-4BF0-B1C0-5548AA1378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BBF9B-51FA-419E-81E0-86727634B7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E4BC0-E36A-4D37-BF9D-C94BEA9C5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848A4B-63E7-41BE-B2AC-F92C0BA1B7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98E94-E087-4692-99C5-7E81B72663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557A1A-FF5A-40AB-A5B9-B72412132D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527BAD-AF79-41DB-A472-ED7E1313B4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7F13F3-389F-470F-8F05-0ADE5E0B1B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5C6BE-C746-4AE8-8C4E-302541C48A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6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Wprowadzenie (repetytorium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MiPI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) 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138113" y="3562212"/>
            <a:ext cx="8810625" cy="1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1b – Wprowadzenie (repetytorium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MiPI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SanukPro-Medium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2019.04.03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914400" y="533400"/>
            <a:ext cx="162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Przykłady: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60621" y="732608"/>
            <a:ext cx="4471988" cy="3190875"/>
            <a:chOff x="2569" y="688"/>
            <a:chExt cx="2817" cy="2010"/>
          </a:xfrm>
        </p:grpSpPr>
        <p:sp>
          <p:nvSpPr>
            <p:cNvPr id="24581" name="AutoShape 48"/>
            <p:cNvSpPr>
              <a:spLocks noChangeArrowheads="1"/>
            </p:cNvSpPr>
            <p:nvPr/>
          </p:nvSpPr>
          <p:spPr bwMode="auto">
            <a:xfrm rot="-7305040">
              <a:off x="4510" y="808"/>
              <a:ext cx="252" cy="798"/>
            </a:xfrm>
            <a:prstGeom prst="can">
              <a:avLst>
                <a:gd name="adj" fmla="val 79167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AutoShape 49"/>
            <p:cNvSpPr>
              <a:spLocks noChangeArrowheads="1"/>
            </p:cNvSpPr>
            <p:nvPr/>
          </p:nvSpPr>
          <p:spPr bwMode="auto">
            <a:xfrm rot="-7403097">
              <a:off x="3256" y="898"/>
              <a:ext cx="1170" cy="1812"/>
            </a:xfrm>
            <a:prstGeom prst="can">
              <a:avLst>
                <a:gd name="adj" fmla="val 38718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3" name="AutoShape 50"/>
            <p:cNvSpPr>
              <a:spLocks noChangeArrowheads="1"/>
            </p:cNvSpPr>
            <p:nvPr/>
          </p:nvSpPr>
          <p:spPr bwMode="auto">
            <a:xfrm rot="-7305040">
              <a:off x="2842" y="1924"/>
              <a:ext cx="252" cy="798"/>
            </a:xfrm>
            <a:prstGeom prst="can">
              <a:avLst>
                <a:gd name="adj" fmla="val 79167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AutoShape 51"/>
            <p:cNvSpPr>
              <a:spLocks noChangeArrowheads="1"/>
            </p:cNvSpPr>
            <p:nvPr/>
          </p:nvSpPr>
          <p:spPr bwMode="auto">
            <a:xfrm>
              <a:off x="2842" y="2458"/>
              <a:ext cx="288" cy="24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5" name="AutoShape 52"/>
            <p:cNvSpPr>
              <a:spLocks noChangeArrowheads="1"/>
            </p:cNvSpPr>
            <p:nvPr/>
          </p:nvSpPr>
          <p:spPr bwMode="auto">
            <a:xfrm>
              <a:off x="4750" y="1204"/>
              <a:ext cx="288" cy="24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6" name="Arc 53"/>
            <p:cNvSpPr>
              <a:spLocks/>
            </p:cNvSpPr>
            <p:nvPr/>
          </p:nvSpPr>
          <p:spPr bwMode="auto">
            <a:xfrm rot="-765304">
              <a:off x="3185" y="1542"/>
              <a:ext cx="621" cy="627"/>
            </a:xfrm>
            <a:custGeom>
              <a:avLst/>
              <a:gdLst>
                <a:gd name="T0" fmla="*/ 0 w 21600"/>
                <a:gd name="T1" fmla="*/ 0 h 19412"/>
                <a:gd name="T2" fmla="*/ 0 w 21600"/>
                <a:gd name="T3" fmla="*/ 0 h 19412"/>
                <a:gd name="T4" fmla="*/ 0 w 21600"/>
                <a:gd name="T5" fmla="*/ 0 h 194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12"/>
                <a:gd name="T11" fmla="*/ 21600 w 21600"/>
                <a:gd name="T12" fmla="*/ 19412 h 19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12" fill="none" extrusionOk="0">
                  <a:moveTo>
                    <a:pt x="11601" y="0"/>
                  </a:moveTo>
                  <a:cubicBezTo>
                    <a:pt x="17829" y="3965"/>
                    <a:pt x="21600" y="10837"/>
                    <a:pt x="21600" y="18220"/>
                  </a:cubicBezTo>
                  <a:cubicBezTo>
                    <a:pt x="21600" y="18617"/>
                    <a:pt x="21589" y="19015"/>
                    <a:pt x="21567" y="19412"/>
                  </a:cubicBezTo>
                </a:path>
                <a:path w="21600" h="19412" stroke="0" extrusionOk="0">
                  <a:moveTo>
                    <a:pt x="11601" y="0"/>
                  </a:moveTo>
                  <a:cubicBezTo>
                    <a:pt x="17829" y="3965"/>
                    <a:pt x="21600" y="10837"/>
                    <a:pt x="21600" y="18220"/>
                  </a:cubicBezTo>
                  <a:cubicBezTo>
                    <a:pt x="21600" y="18617"/>
                    <a:pt x="21589" y="19015"/>
                    <a:pt x="21567" y="19412"/>
                  </a:cubicBezTo>
                  <a:lnTo>
                    <a:pt x="0" y="1822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7" name="Arc 54"/>
            <p:cNvSpPr>
              <a:spLocks/>
            </p:cNvSpPr>
            <p:nvPr/>
          </p:nvSpPr>
          <p:spPr bwMode="auto">
            <a:xfrm rot="-765304">
              <a:off x="3761" y="1182"/>
              <a:ext cx="621" cy="627"/>
            </a:xfrm>
            <a:custGeom>
              <a:avLst/>
              <a:gdLst>
                <a:gd name="T0" fmla="*/ 0 w 21600"/>
                <a:gd name="T1" fmla="*/ 0 h 19412"/>
                <a:gd name="T2" fmla="*/ 0 w 21600"/>
                <a:gd name="T3" fmla="*/ 0 h 19412"/>
                <a:gd name="T4" fmla="*/ 0 w 21600"/>
                <a:gd name="T5" fmla="*/ 0 h 194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12"/>
                <a:gd name="T11" fmla="*/ 21600 w 21600"/>
                <a:gd name="T12" fmla="*/ 19412 h 19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12" fill="none" extrusionOk="0">
                  <a:moveTo>
                    <a:pt x="11601" y="0"/>
                  </a:moveTo>
                  <a:cubicBezTo>
                    <a:pt x="17829" y="3965"/>
                    <a:pt x="21600" y="10837"/>
                    <a:pt x="21600" y="18220"/>
                  </a:cubicBezTo>
                  <a:cubicBezTo>
                    <a:pt x="21600" y="18617"/>
                    <a:pt x="21589" y="19015"/>
                    <a:pt x="21567" y="19412"/>
                  </a:cubicBezTo>
                </a:path>
                <a:path w="21600" h="19412" stroke="0" extrusionOk="0">
                  <a:moveTo>
                    <a:pt x="11601" y="0"/>
                  </a:moveTo>
                  <a:cubicBezTo>
                    <a:pt x="17829" y="3965"/>
                    <a:pt x="21600" y="10837"/>
                    <a:pt x="21600" y="18220"/>
                  </a:cubicBezTo>
                  <a:cubicBezTo>
                    <a:pt x="21600" y="18617"/>
                    <a:pt x="21589" y="19015"/>
                    <a:pt x="21567" y="19412"/>
                  </a:cubicBezTo>
                  <a:lnTo>
                    <a:pt x="0" y="1822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Text Box 55"/>
            <p:cNvSpPr txBox="1">
              <a:spLocks noChangeArrowheads="1"/>
            </p:cNvSpPr>
            <p:nvPr/>
          </p:nvSpPr>
          <p:spPr bwMode="auto">
            <a:xfrm>
              <a:off x="2969" y="1145"/>
              <a:ext cx="39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M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4589" name="Text Box 56"/>
            <p:cNvSpPr txBox="1">
              <a:spLocks noChangeArrowheads="1"/>
            </p:cNvSpPr>
            <p:nvPr/>
          </p:nvSpPr>
          <p:spPr bwMode="auto">
            <a:xfrm>
              <a:off x="4543" y="1974"/>
              <a:ext cx="38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M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24590" name="Arc 57"/>
            <p:cNvSpPr>
              <a:spLocks/>
            </p:cNvSpPr>
            <p:nvPr/>
          </p:nvSpPr>
          <p:spPr bwMode="auto">
            <a:xfrm rot="269335">
              <a:off x="4852" y="784"/>
              <a:ext cx="312" cy="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" name="Text Box 58"/>
            <p:cNvSpPr txBox="1">
              <a:spLocks noChangeArrowheads="1"/>
            </p:cNvSpPr>
            <p:nvPr/>
          </p:nvSpPr>
          <p:spPr bwMode="auto">
            <a:xfrm>
              <a:off x="5002" y="688"/>
              <a:ext cx="38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  <a:sym typeface="Symbol" pitchFamily="18" charset="2"/>
                </a:rPr>
                <a:t></a:t>
              </a:r>
              <a:endParaRPr lang="pl-PL" baseline="-25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158"/>
          <p:cNvGrpSpPr>
            <a:grpSpLocks/>
          </p:cNvGrpSpPr>
          <p:nvPr/>
        </p:nvGrpSpPr>
        <p:grpSpPr bwMode="auto">
          <a:xfrm>
            <a:off x="3559761" y="3242849"/>
            <a:ext cx="5210175" cy="3108325"/>
            <a:chOff x="2220" y="270"/>
            <a:chExt cx="3282" cy="1958"/>
          </a:xfrm>
        </p:grpSpPr>
        <p:sp>
          <p:nvSpPr>
            <p:cNvPr id="50" name="AutoShape 142"/>
            <p:cNvSpPr>
              <a:spLocks noChangeArrowheads="1"/>
            </p:cNvSpPr>
            <p:nvPr/>
          </p:nvSpPr>
          <p:spPr bwMode="auto">
            <a:xfrm>
              <a:off x="3508" y="270"/>
              <a:ext cx="984" cy="1590"/>
            </a:xfrm>
            <a:prstGeom prst="cube">
              <a:avLst>
                <a:gd name="adj" fmla="val 71949"/>
              </a:avLst>
            </a:prstGeom>
            <a:solidFill>
              <a:srgbClr val="FFCC99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43"/>
            <p:cNvSpPr>
              <a:spLocks noChangeShapeType="1"/>
            </p:cNvSpPr>
            <p:nvPr/>
          </p:nvSpPr>
          <p:spPr bwMode="auto">
            <a:xfrm>
              <a:off x="3508" y="1860"/>
              <a:ext cx="0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44"/>
            <p:cNvSpPr>
              <a:spLocks noChangeShapeType="1"/>
            </p:cNvSpPr>
            <p:nvPr/>
          </p:nvSpPr>
          <p:spPr bwMode="auto">
            <a:xfrm>
              <a:off x="3784" y="1866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45"/>
            <p:cNvSpPr>
              <a:spLocks noChangeShapeType="1"/>
            </p:cNvSpPr>
            <p:nvPr/>
          </p:nvSpPr>
          <p:spPr bwMode="auto">
            <a:xfrm>
              <a:off x="3514" y="2064"/>
              <a:ext cx="2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46"/>
            <p:cNvSpPr txBox="1">
              <a:spLocks noChangeArrowheads="1"/>
            </p:cNvSpPr>
            <p:nvPr/>
          </p:nvSpPr>
          <p:spPr bwMode="auto">
            <a:xfrm>
              <a:off x="3490" y="1902"/>
              <a:ext cx="32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55" name="Text Box 147"/>
            <p:cNvSpPr txBox="1">
              <a:spLocks noChangeArrowheads="1"/>
            </p:cNvSpPr>
            <p:nvPr/>
          </p:nvSpPr>
          <p:spPr bwMode="auto">
            <a:xfrm>
              <a:off x="4372" y="408"/>
              <a:ext cx="113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Powierzchnia A</a:t>
              </a:r>
            </a:p>
          </p:txBody>
        </p:sp>
        <p:sp>
          <p:nvSpPr>
            <p:cNvPr id="56" name="Line 148"/>
            <p:cNvSpPr>
              <a:spLocks noChangeShapeType="1"/>
            </p:cNvSpPr>
            <p:nvPr/>
          </p:nvSpPr>
          <p:spPr bwMode="auto">
            <a:xfrm flipH="1">
              <a:off x="4366" y="558"/>
              <a:ext cx="372" cy="19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rc 149"/>
            <p:cNvSpPr>
              <a:spLocks/>
            </p:cNvSpPr>
            <p:nvPr/>
          </p:nvSpPr>
          <p:spPr bwMode="auto">
            <a:xfrm>
              <a:off x="3796" y="1572"/>
              <a:ext cx="234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 type="triangle" w="med" len="sm"/>
              <a:tailEnd type="none" w="med" len="sm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Arc 150"/>
            <p:cNvSpPr>
              <a:spLocks/>
            </p:cNvSpPr>
            <p:nvPr/>
          </p:nvSpPr>
          <p:spPr bwMode="auto">
            <a:xfrm flipH="1">
              <a:off x="3268" y="1542"/>
              <a:ext cx="234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800000"/>
              </a:solidFill>
              <a:round/>
              <a:headEnd type="triangle" w="med" len="sm"/>
              <a:tailEnd type="none" w="med" len="sm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151"/>
            <p:cNvSpPr txBox="1">
              <a:spLocks noChangeArrowheads="1"/>
            </p:cNvSpPr>
            <p:nvPr/>
          </p:nvSpPr>
          <p:spPr bwMode="auto">
            <a:xfrm>
              <a:off x="3874" y="1908"/>
              <a:ext cx="42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60" name="Text Box 152"/>
            <p:cNvSpPr txBox="1">
              <a:spLocks noChangeArrowheads="1"/>
            </p:cNvSpPr>
            <p:nvPr/>
          </p:nvSpPr>
          <p:spPr bwMode="auto">
            <a:xfrm>
              <a:off x="2997" y="1890"/>
              <a:ext cx="42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4348" y="1404"/>
              <a:ext cx="49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baseline="-25000">
                  <a:latin typeface="Arial" pitchFamily="34" charset="0"/>
                  <a:cs typeface="Arial" pitchFamily="34" charset="0"/>
                  <a:sym typeface="Symbol" pitchFamily="18" charset="2"/>
                </a:rPr>
                <a:t></a:t>
              </a:r>
              <a:endParaRPr lang="pl-PL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154"/>
            <p:cNvSpPr>
              <a:spLocks/>
            </p:cNvSpPr>
            <p:nvPr/>
          </p:nvSpPr>
          <p:spPr bwMode="auto">
            <a:xfrm>
              <a:off x="2908" y="944"/>
              <a:ext cx="714" cy="304"/>
            </a:xfrm>
            <a:custGeom>
              <a:avLst/>
              <a:gdLst>
                <a:gd name="T0" fmla="*/ 0 w 1785"/>
                <a:gd name="T1" fmla="*/ 1 h 760"/>
                <a:gd name="T2" fmla="*/ 20 w 1785"/>
                <a:gd name="T3" fmla="*/ 2 h 760"/>
                <a:gd name="T4" fmla="*/ 48 w 1785"/>
                <a:gd name="T5" fmla="*/ 10 h 760"/>
                <a:gd name="T6" fmla="*/ 69 w 1785"/>
                <a:gd name="T7" fmla="*/ 30 h 760"/>
                <a:gd name="T8" fmla="*/ 82 w 1785"/>
                <a:gd name="T9" fmla="*/ 44 h 760"/>
                <a:gd name="T10" fmla="*/ 114 w 1785"/>
                <a:gd name="T11" fmla="*/ 49 h 7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5"/>
                <a:gd name="T19" fmla="*/ 0 h 760"/>
                <a:gd name="T20" fmla="*/ 1785 w 1785"/>
                <a:gd name="T21" fmla="*/ 760 h 7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5" h="760">
                  <a:moveTo>
                    <a:pt x="0" y="10"/>
                  </a:moveTo>
                  <a:cubicBezTo>
                    <a:pt x="95" y="5"/>
                    <a:pt x="190" y="0"/>
                    <a:pt x="315" y="25"/>
                  </a:cubicBezTo>
                  <a:cubicBezTo>
                    <a:pt x="440" y="50"/>
                    <a:pt x="623" y="85"/>
                    <a:pt x="750" y="160"/>
                  </a:cubicBezTo>
                  <a:cubicBezTo>
                    <a:pt x="877" y="235"/>
                    <a:pt x="990" y="388"/>
                    <a:pt x="1080" y="475"/>
                  </a:cubicBezTo>
                  <a:cubicBezTo>
                    <a:pt x="1170" y="562"/>
                    <a:pt x="1173" y="638"/>
                    <a:pt x="1290" y="685"/>
                  </a:cubicBezTo>
                  <a:cubicBezTo>
                    <a:pt x="1407" y="732"/>
                    <a:pt x="1700" y="750"/>
                    <a:pt x="1785" y="760"/>
                  </a:cubicBezTo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2220" y="726"/>
              <a:ext cx="127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Przewodzenie, K</a:t>
              </a:r>
            </a:p>
          </p:txBody>
        </p:sp>
        <p:sp>
          <p:nvSpPr>
            <p:cNvPr id="64" name="Freeform 156"/>
            <p:cNvSpPr>
              <a:spLocks/>
            </p:cNvSpPr>
            <p:nvPr/>
          </p:nvSpPr>
          <p:spPr bwMode="auto">
            <a:xfrm>
              <a:off x="4161" y="696"/>
              <a:ext cx="157" cy="558"/>
            </a:xfrm>
            <a:custGeom>
              <a:avLst/>
              <a:gdLst>
                <a:gd name="T0" fmla="*/ 18 w 392"/>
                <a:gd name="T1" fmla="*/ 0 h 1395"/>
                <a:gd name="T2" fmla="*/ 5 w 392"/>
                <a:gd name="T3" fmla="*/ 15 h 1395"/>
                <a:gd name="T4" fmla="*/ 0 w 392"/>
                <a:gd name="T5" fmla="*/ 42 h 1395"/>
                <a:gd name="T6" fmla="*/ 6 w 392"/>
                <a:gd name="T7" fmla="*/ 73 h 1395"/>
                <a:gd name="T8" fmla="*/ 25 w 392"/>
                <a:gd name="T9" fmla="*/ 89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395"/>
                <a:gd name="T17" fmla="*/ 392 w 392"/>
                <a:gd name="T18" fmla="*/ 1395 h 1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395">
                  <a:moveTo>
                    <a:pt x="272" y="0"/>
                  </a:moveTo>
                  <a:cubicBezTo>
                    <a:pt x="197" y="65"/>
                    <a:pt x="122" y="130"/>
                    <a:pt x="77" y="240"/>
                  </a:cubicBezTo>
                  <a:cubicBezTo>
                    <a:pt x="32" y="350"/>
                    <a:pt x="0" y="510"/>
                    <a:pt x="2" y="660"/>
                  </a:cubicBezTo>
                  <a:cubicBezTo>
                    <a:pt x="4" y="810"/>
                    <a:pt x="27" y="1018"/>
                    <a:pt x="92" y="1140"/>
                  </a:cubicBezTo>
                  <a:cubicBezTo>
                    <a:pt x="157" y="1262"/>
                    <a:pt x="274" y="1328"/>
                    <a:pt x="392" y="1395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4018" y="882"/>
              <a:ext cx="103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Konwekcja, 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90575" y="447675"/>
            <a:ext cx="162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Przykłady: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290513" y="415925"/>
            <a:ext cx="5586412" cy="3527425"/>
            <a:chOff x="183" y="262"/>
            <a:chExt cx="3519" cy="2222"/>
          </a:xfrm>
        </p:grpSpPr>
        <p:sp>
          <p:nvSpPr>
            <p:cNvPr id="26666" name="Text Box 85"/>
            <p:cNvSpPr txBox="1">
              <a:spLocks noChangeArrowheads="1"/>
            </p:cNvSpPr>
            <p:nvPr/>
          </p:nvSpPr>
          <p:spPr bwMode="auto">
            <a:xfrm>
              <a:off x="1987" y="262"/>
              <a:ext cx="51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grpSp>
          <p:nvGrpSpPr>
            <p:cNvPr id="26667" name="Group 92"/>
            <p:cNvGrpSpPr>
              <a:grpSpLocks/>
            </p:cNvGrpSpPr>
            <p:nvPr/>
          </p:nvGrpSpPr>
          <p:grpSpPr bwMode="auto">
            <a:xfrm>
              <a:off x="183" y="570"/>
              <a:ext cx="3519" cy="1914"/>
              <a:chOff x="183" y="570"/>
              <a:chExt cx="3519" cy="1914"/>
            </a:xfrm>
          </p:grpSpPr>
          <p:sp>
            <p:nvSpPr>
              <p:cNvPr id="26668" name="AutoShape 50"/>
              <p:cNvSpPr>
                <a:spLocks noChangeArrowheads="1"/>
              </p:cNvSpPr>
              <p:nvPr/>
            </p:nvSpPr>
            <p:spPr bwMode="auto">
              <a:xfrm rot="5400000">
                <a:off x="1729" y="1062"/>
                <a:ext cx="944" cy="816"/>
              </a:xfrm>
              <a:prstGeom prst="triangle">
                <a:avLst>
                  <a:gd name="adj" fmla="val 50000"/>
                </a:avLst>
              </a:prstGeom>
              <a:solidFill>
                <a:srgbClr val="FFCC99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9" name="Line 51"/>
              <p:cNvSpPr>
                <a:spLocks noChangeShapeType="1"/>
              </p:cNvSpPr>
              <p:nvPr/>
            </p:nvSpPr>
            <p:spPr bwMode="auto">
              <a:xfrm>
                <a:off x="469" y="2484"/>
                <a:ext cx="174" cy="0"/>
              </a:xfrm>
              <a:prstGeom prst="line">
                <a:avLst/>
              </a:prstGeom>
              <a:noFill/>
              <a:ln w="317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0" name="Line 52"/>
              <p:cNvSpPr>
                <a:spLocks noChangeShapeType="1"/>
              </p:cNvSpPr>
              <p:nvPr/>
            </p:nvSpPr>
            <p:spPr bwMode="auto">
              <a:xfrm>
                <a:off x="3175" y="2478"/>
                <a:ext cx="174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1" name="Text Box 53"/>
              <p:cNvSpPr txBox="1">
                <a:spLocks noChangeArrowheads="1"/>
              </p:cNvSpPr>
              <p:nvPr/>
            </p:nvSpPr>
            <p:spPr bwMode="auto">
              <a:xfrm>
                <a:off x="1742" y="1094"/>
                <a:ext cx="30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26672" name="Text Box 54"/>
              <p:cNvSpPr txBox="1">
                <a:spLocks noChangeArrowheads="1"/>
              </p:cNvSpPr>
              <p:nvPr/>
            </p:nvSpPr>
            <p:spPr bwMode="auto">
              <a:xfrm>
                <a:off x="1738" y="1566"/>
                <a:ext cx="30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26673" name="Freeform 55"/>
              <p:cNvSpPr>
                <a:spLocks/>
              </p:cNvSpPr>
              <p:nvPr/>
            </p:nvSpPr>
            <p:spPr bwMode="auto">
              <a:xfrm>
                <a:off x="1621" y="1668"/>
                <a:ext cx="162" cy="792"/>
              </a:xfrm>
              <a:custGeom>
                <a:avLst/>
                <a:gdLst>
                  <a:gd name="T0" fmla="*/ 26 w 405"/>
                  <a:gd name="T1" fmla="*/ 0 h 1980"/>
                  <a:gd name="T2" fmla="*/ 0 w 405"/>
                  <a:gd name="T3" fmla="*/ 0 h 1980"/>
                  <a:gd name="T4" fmla="*/ 0 w 405"/>
                  <a:gd name="T5" fmla="*/ 127 h 1980"/>
                  <a:gd name="T6" fmla="*/ 0 60000 65536"/>
                  <a:gd name="T7" fmla="*/ 0 60000 65536"/>
                  <a:gd name="T8" fmla="*/ 0 60000 65536"/>
                  <a:gd name="T9" fmla="*/ 0 w 405"/>
                  <a:gd name="T10" fmla="*/ 0 h 1980"/>
                  <a:gd name="T11" fmla="*/ 405 w 405"/>
                  <a:gd name="T12" fmla="*/ 1980 h 19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" h="1980">
                    <a:moveTo>
                      <a:pt x="405" y="0"/>
                    </a:moveTo>
                    <a:lnTo>
                      <a:pt x="0" y="0"/>
                    </a:lnTo>
                    <a:lnTo>
                      <a:pt x="0" y="1980"/>
                    </a:lnTo>
                  </a:path>
                </a:pathLst>
              </a:cu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4" name="Line 56"/>
              <p:cNvSpPr>
                <a:spLocks noChangeShapeType="1"/>
              </p:cNvSpPr>
              <p:nvPr/>
            </p:nvSpPr>
            <p:spPr bwMode="auto">
              <a:xfrm>
                <a:off x="1537" y="2454"/>
                <a:ext cx="174" cy="0"/>
              </a:xfrm>
              <a:prstGeom prst="line">
                <a:avLst/>
              </a:prstGeom>
              <a:noFill/>
              <a:ln w="317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5" name="Line 57"/>
              <p:cNvSpPr>
                <a:spLocks noChangeShapeType="1"/>
              </p:cNvSpPr>
              <p:nvPr/>
            </p:nvSpPr>
            <p:spPr bwMode="auto">
              <a:xfrm>
                <a:off x="559" y="125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6" name="Line 58"/>
              <p:cNvSpPr>
                <a:spLocks noChangeShapeType="1"/>
              </p:cNvSpPr>
              <p:nvPr/>
            </p:nvSpPr>
            <p:spPr bwMode="auto">
              <a:xfrm flipV="1">
                <a:off x="1369" y="1254"/>
                <a:ext cx="4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7" name="Line 59"/>
              <p:cNvSpPr>
                <a:spLocks noChangeShapeType="1"/>
              </p:cNvSpPr>
              <p:nvPr/>
            </p:nvSpPr>
            <p:spPr bwMode="auto">
              <a:xfrm>
                <a:off x="1429" y="1254"/>
                <a:ext cx="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8" name="Line 60"/>
              <p:cNvSpPr>
                <a:spLocks noChangeShapeType="1"/>
              </p:cNvSpPr>
              <p:nvPr/>
            </p:nvSpPr>
            <p:spPr bwMode="auto">
              <a:xfrm>
                <a:off x="1639" y="1254"/>
                <a:ext cx="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79" name="Freeform 61"/>
              <p:cNvSpPr>
                <a:spLocks/>
              </p:cNvSpPr>
              <p:nvPr/>
            </p:nvSpPr>
            <p:spPr bwMode="auto">
              <a:xfrm>
                <a:off x="1585" y="714"/>
                <a:ext cx="576" cy="540"/>
              </a:xfrm>
              <a:custGeom>
                <a:avLst/>
                <a:gdLst>
                  <a:gd name="T0" fmla="*/ 0 w 555"/>
                  <a:gd name="T1" fmla="*/ 88 h 1335"/>
                  <a:gd name="T2" fmla="*/ 0 w 555"/>
                  <a:gd name="T3" fmla="*/ 0 h 1335"/>
                  <a:gd name="T4" fmla="*/ 621 w 555"/>
                  <a:gd name="T5" fmla="*/ 0 h 1335"/>
                  <a:gd name="T6" fmla="*/ 0 60000 65536"/>
                  <a:gd name="T7" fmla="*/ 0 60000 65536"/>
                  <a:gd name="T8" fmla="*/ 0 60000 65536"/>
                  <a:gd name="T9" fmla="*/ 0 w 555"/>
                  <a:gd name="T10" fmla="*/ 0 h 1335"/>
                  <a:gd name="T11" fmla="*/ 555 w 555"/>
                  <a:gd name="T12" fmla="*/ 1335 h 13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5" h="1335">
                    <a:moveTo>
                      <a:pt x="0" y="1335"/>
                    </a:moveTo>
                    <a:lnTo>
                      <a:pt x="0" y="0"/>
                    </a:lnTo>
                    <a:lnTo>
                      <a:pt x="555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0" name="Line 62"/>
              <p:cNvSpPr>
                <a:spLocks noChangeShapeType="1"/>
              </p:cNvSpPr>
              <p:nvPr/>
            </p:nvSpPr>
            <p:spPr bwMode="auto">
              <a:xfrm>
                <a:off x="2605" y="1470"/>
                <a:ext cx="648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1" name="Oval 63"/>
              <p:cNvSpPr>
                <a:spLocks noChangeArrowheads="1"/>
              </p:cNvSpPr>
              <p:nvPr/>
            </p:nvSpPr>
            <p:spPr bwMode="auto">
              <a:xfrm>
                <a:off x="1573" y="1236"/>
                <a:ext cx="36" cy="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2" name="Freeform 64"/>
              <p:cNvSpPr>
                <a:spLocks/>
              </p:cNvSpPr>
              <p:nvPr/>
            </p:nvSpPr>
            <p:spPr bwMode="auto">
              <a:xfrm>
                <a:off x="2239" y="714"/>
                <a:ext cx="624" cy="762"/>
              </a:xfrm>
              <a:custGeom>
                <a:avLst/>
                <a:gdLst>
                  <a:gd name="T0" fmla="*/ 0 w 690"/>
                  <a:gd name="T1" fmla="*/ 0 h 1890"/>
                  <a:gd name="T2" fmla="*/ 510 w 690"/>
                  <a:gd name="T3" fmla="*/ 0 h 1890"/>
                  <a:gd name="T4" fmla="*/ 510 w 690"/>
                  <a:gd name="T5" fmla="*/ 124 h 1890"/>
                  <a:gd name="T6" fmla="*/ 0 60000 65536"/>
                  <a:gd name="T7" fmla="*/ 0 60000 65536"/>
                  <a:gd name="T8" fmla="*/ 0 60000 65536"/>
                  <a:gd name="T9" fmla="*/ 0 w 690"/>
                  <a:gd name="T10" fmla="*/ 0 h 1890"/>
                  <a:gd name="T11" fmla="*/ 690 w 690"/>
                  <a:gd name="T12" fmla="*/ 1890 h 18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0" h="1890">
                    <a:moveTo>
                      <a:pt x="0" y="0"/>
                    </a:moveTo>
                    <a:lnTo>
                      <a:pt x="690" y="0"/>
                    </a:lnTo>
                    <a:lnTo>
                      <a:pt x="690" y="189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3" name="Oval 65"/>
              <p:cNvSpPr>
                <a:spLocks noChangeArrowheads="1"/>
              </p:cNvSpPr>
              <p:nvPr/>
            </p:nvSpPr>
            <p:spPr bwMode="auto">
              <a:xfrm>
                <a:off x="529" y="2166"/>
                <a:ext cx="36" cy="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4" name="Oval 66"/>
              <p:cNvSpPr>
                <a:spLocks noChangeArrowheads="1"/>
              </p:cNvSpPr>
              <p:nvPr/>
            </p:nvSpPr>
            <p:spPr bwMode="auto">
              <a:xfrm>
                <a:off x="541" y="1242"/>
                <a:ext cx="36" cy="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5" name="Oval 67"/>
              <p:cNvSpPr>
                <a:spLocks noChangeArrowheads="1"/>
              </p:cNvSpPr>
              <p:nvPr/>
            </p:nvSpPr>
            <p:spPr bwMode="auto">
              <a:xfrm>
                <a:off x="2845" y="1458"/>
                <a:ext cx="36" cy="3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6" name="Line 68"/>
              <p:cNvSpPr>
                <a:spLocks noChangeShapeType="1"/>
              </p:cNvSpPr>
              <p:nvPr/>
            </p:nvSpPr>
            <p:spPr bwMode="auto">
              <a:xfrm flipV="1">
                <a:off x="547" y="2178"/>
                <a:ext cx="0" cy="3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7" name="Line 69"/>
              <p:cNvSpPr>
                <a:spLocks noChangeShapeType="1"/>
              </p:cNvSpPr>
              <p:nvPr/>
            </p:nvSpPr>
            <p:spPr bwMode="auto">
              <a:xfrm flipV="1">
                <a:off x="3265" y="2178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8" name="Line 70"/>
              <p:cNvSpPr>
                <a:spLocks noChangeShapeType="1"/>
              </p:cNvSpPr>
              <p:nvPr/>
            </p:nvSpPr>
            <p:spPr bwMode="auto">
              <a:xfrm flipV="1">
                <a:off x="541" y="139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89" name="Line 71"/>
              <p:cNvSpPr>
                <a:spLocks noChangeShapeType="1"/>
              </p:cNvSpPr>
              <p:nvPr/>
            </p:nvSpPr>
            <p:spPr bwMode="auto">
              <a:xfrm flipV="1">
                <a:off x="3265" y="151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0" name="Oval 72"/>
              <p:cNvSpPr>
                <a:spLocks noChangeArrowheads="1"/>
              </p:cNvSpPr>
              <p:nvPr/>
            </p:nvSpPr>
            <p:spPr bwMode="auto">
              <a:xfrm>
                <a:off x="3247" y="1446"/>
                <a:ext cx="36" cy="3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1" name="Line 73"/>
              <p:cNvSpPr>
                <a:spLocks noChangeShapeType="1"/>
              </p:cNvSpPr>
              <p:nvPr/>
            </p:nvSpPr>
            <p:spPr bwMode="auto">
              <a:xfrm rot="-5400000">
                <a:off x="1531" y="936"/>
                <a:ext cx="102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2" name="Rectangle 74"/>
              <p:cNvSpPr>
                <a:spLocks noChangeArrowheads="1"/>
              </p:cNvSpPr>
              <p:nvPr/>
            </p:nvSpPr>
            <p:spPr bwMode="auto">
              <a:xfrm>
                <a:off x="823" y="1206"/>
                <a:ext cx="546" cy="12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3" name="Text Box 75"/>
              <p:cNvSpPr txBox="1">
                <a:spLocks noChangeArrowheads="1"/>
              </p:cNvSpPr>
              <p:nvPr/>
            </p:nvSpPr>
            <p:spPr bwMode="auto">
              <a:xfrm>
                <a:off x="2053" y="816"/>
                <a:ext cx="388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26694" name="Text Box 76"/>
              <p:cNvSpPr txBox="1">
                <a:spLocks noChangeArrowheads="1"/>
              </p:cNvSpPr>
              <p:nvPr/>
            </p:nvSpPr>
            <p:spPr bwMode="auto">
              <a:xfrm>
                <a:off x="943" y="1296"/>
                <a:ext cx="35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R</a:t>
                </a:r>
                <a:endParaRPr lang="pl-PL" baseline="-25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5" name="Text Box 77"/>
              <p:cNvSpPr txBox="1">
                <a:spLocks noChangeArrowheads="1"/>
              </p:cNvSpPr>
              <p:nvPr/>
            </p:nvSpPr>
            <p:spPr bwMode="auto">
              <a:xfrm>
                <a:off x="1302" y="955"/>
                <a:ext cx="37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we</a:t>
                </a:r>
              </a:p>
            </p:txBody>
          </p:sp>
          <p:sp>
            <p:nvSpPr>
              <p:cNvPr id="26696" name="Text Box 78"/>
              <p:cNvSpPr txBox="1">
                <a:spLocks noChangeArrowheads="1"/>
              </p:cNvSpPr>
              <p:nvPr/>
            </p:nvSpPr>
            <p:spPr bwMode="auto">
              <a:xfrm>
                <a:off x="1540" y="950"/>
                <a:ext cx="339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  <p:sp>
            <p:nvSpPr>
              <p:cNvPr id="26697" name="Text Box 79"/>
              <p:cNvSpPr txBox="1">
                <a:spLocks noChangeArrowheads="1"/>
              </p:cNvSpPr>
              <p:nvPr/>
            </p:nvSpPr>
            <p:spPr bwMode="auto">
              <a:xfrm>
                <a:off x="1493" y="716"/>
                <a:ext cx="37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26698" name="Text Box 80"/>
              <p:cNvSpPr txBox="1">
                <a:spLocks noChangeArrowheads="1"/>
              </p:cNvSpPr>
              <p:nvPr/>
            </p:nvSpPr>
            <p:spPr bwMode="auto">
              <a:xfrm>
                <a:off x="1459" y="1260"/>
                <a:ext cx="300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  <p:sp>
            <p:nvSpPr>
              <p:cNvPr id="26699" name="Text Box 81"/>
              <p:cNvSpPr txBox="1">
                <a:spLocks noChangeArrowheads="1"/>
              </p:cNvSpPr>
              <p:nvPr/>
            </p:nvSpPr>
            <p:spPr bwMode="auto">
              <a:xfrm>
                <a:off x="183" y="1584"/>
                <a:ext cx="43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we</a:t>
                </a:r>
              </a:p>
            </p:txBody>
          </p:sp>
          <p:sp>
            <p:nvSpPr>
              <p:cNvPr id="26700" name="Text Box 82"/>
              <p:cNvSpPr txBox="1">
                <a:spLocks noChangeArrowheads="1"/>
              </p:cNvSpPr>
              <p:nvPr/>
            </p:nvSpPr>
            <p:spPr bwMode="auto">
              <a:xfrm>
                <a:off x="3187" y="1758"/>
                <a:ext cx="515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wy</a:t>
                </a:r>
              </a:p>
            </p:txBody>
          </p:sp>
          <p:sp>
            <p:nvSpPr>
              <p:cNvPr id="26701" name="Line 83"/>
              <p:cNvSpPr>
                <a:spLocks noChangeShapeType="1"/>
              </p:cNvSpPr>
              <p:nvPr/>
            </p:nvSpPr>
            <p:spPr bwMode="auto">
              <a:xfrm flipH="1">
                <a:off x="1939" y="570"/>
                <a:ext cx="522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02" name="Line 84"/>
              <p:cNvSpPr>
                <a:spLocks noChangeShapeType="1"/>
              </p:cNvSpPr>
              <p:nvPr/>
            </p:nvSpPr>
            <p:spPr bwMode="auto">
              <a:xfrm flipH="1">
                <a:off x="823" y="1134"/>
                <a:ext cx="522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03" name="Text Box 86"/>
              <p:cNvSpPr txBox="1">
                <a:spLocks noChangeArrowheads="1"/>
              </p:cNvSpPr>
              <p:nvPr/>
            </p:nvSpPr>
            <p:spPr bwMode="auto">
              <a:xfrm>
                <a:off x="865" y="838"/>
                <a:ext cx="510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pl-PL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we</a:t>
                </a:r>
              </a:p>
            </p:txBody>
          </p:sp>
          <p:sp>
            <p:nvSpPr>
              <p:cNvPr id="26704" name="Text Box 87"/>
              <p:cNvSpPr txBox="1">
                <a:spLocks noChangeArrowheads="1"/>
              </p:cNvSpPr>
              <p:nvPr/>
            </p:nvSpPr>
            <p:spPr bwMode="auto">
              <a:xfrm>
                <a:off x="1880" y="1207"/>
                <a:ext cx="38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-K</a:t>
                </a:r>
                <a:endParaRPr lang="pl-PL" baseline="-25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05" name="Text Box 88"/>
              <p:cNvSpPr txBox="1">
                <a:spLocks noChangeArrowheads="1"/>
              </p:cNvSpPr>
              <p:nvPr/>
            </p:nvSpPr>
            <p:spPr bwMode="auto">
              <a:xfrm>
                <a:off x="1683" y="1375"/>
                <a:ext cx="923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l-PL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we</a:t>
                </a:r>
                <a:r>
                  <a:rPr lang="pl-PL">
                    <a:latin typeface="Arial" pitchFamily="34" charset="0"/>
                    <a:cs typeface="Arial" pitchFamily="34" charset="0"/>
                  </a:rPr>
                  <a:t>, R</a:t>
                </a:r>
                <a:r>
                  <a:rPr lang="pl-PL" baseline="-25000">
                    <a:latin typeface="Arial" pitchFamily="34" charset="0"/>
                    <a:cs typeface="Arial" pitchFamily="34" charset="0"/>
                  </a:rPr>
                  <a:t>wy</a:t>
                </a:r>
              </a:p>
            </p:txBody>
          </p:sp>
          <p:grpSp>
            <p:nvGrpSpPr>
              <p:cNvPr id="26706" name="Group 89"/>
              <p:cNvGrpSpPr>
                <a:grpSpLocks/>
              </p:cNvGrpSpPr>
              <p:nvPr/>
            </p:nvGrpSpPr>
            <p:grpSpPr bwMode="auto">
              <a:xfrm>
                <a:off x="2180" y="599"/>
                <a:ext cx="63" cy="251"/>
                <a:chOff x="2323" y="6951"/>
                <a:chExt cx="63" cy="627"/>
              </a:xfrm>
            </p:grpSpPr>
            <p:sp>
              <p:nvSpPr>
                <p:cNvPr id="26707" name="Line 90"/>
                <p:cNvSpPr>
                  <a:spLocks noChangeShapeType="1"/>
                </p:cNvSpPr>
                <p:nvPr/>
              </p:nvSpPr>
              <p:spPr bwMode="auto">
                <a:xfrm>
                  <a:off x="2323" y="6962"/>
                  <a:ext cx="0" cy="616"/>
                </a:xfrm>
                <a:prstGeom prst="line">
                  <a:avLst/>
                </a:prstGeom>
                <a:noFill/>
                <a:ln w="317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8" name="Line 91"/>
                <p:cNvSpPr>
                  <a:spLocks noChangeShapeType="1"/>
                </p:cNvSpPr>
                <p:nvPr/>
              </p:nvSpPr>
              <p:spPr bwMode="auto">
                <a:xfrm>
                  <a:off x="2386" y="6951"/>
                  <a:ext cx="0" cy="615"/>
                </a:xfrm>
                <a:prstGeom prst="line">
                  <a:avLst/>
                </a:prstGeom>
                <a:noFill/>
                <a:ln w="317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2016125" y="3767138"/>
            <a:ext cx="6716713" cy="2486025"/>
            <a:chOff x="1270" y="2373"/>
            <a:chExt cx="4231" cy="1566"/>
          </a:xfrm>
        </p:grpSpPr>
        <p:grpSp>
          <p:nvGrpSpPr>
            <p:cNvPr id="26629" name="Group 95"/>
            <p:cNvGrpSpPr>
              <a:grpSpLocks/>
            </p:cNvGrpSpPr>
            <p:nvPr/>
          </p:nvGrpSpPr>
          <p:grpSpPr bwMode="auto">
            <a:xfrm>
              <a:off x="4186" y="3360"/>
              <a:ext cx="306" cy="68"/>
              <a:chOff x="8678" y="3969"/>
              <a:chExt cx="765" cy="68"/>
            </a:xfrm>
          </p:grpSpPr>
          <p:sp>
            <p:nvSpPr>
              <p:cNvPr id="26664" name="Line 96"/>
              <p:cNvSpPr>
                <a:spLocks noChangeShapeType="1"/>
              </p:cNvSpPr>
              <p:nvPr/>
            </p:nvSpPr>
            <p:spPr bwMode="auto">
              <a:xfrm>
                <a:off x="8678" y="4037"/>
                <a:ext cx="765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5" name="Line 97"/>
              <p:cNvSpPr>
                <a:spLocks noChangeShapeType="1"/>
              </p:cNvSpPr>
              <p:nvPr/>
            </p:nvSpPr>
            <p:spPr bwMode="auto">
              <a:xfrm>
                <a:off x="8678" y="3969"/>
                <a:ext cx="765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630" name="Group 132"/>
            <p:cNvGrpSpPr>
              <a:grpSpLocks/>
            </p:cNvGrpSpPr>
            <p:nvPr/>
          </p:nvGrpSpPr>
          <p:grpSpPr bwMode="auto">
            <a:xfrm>
              <a:off x="3181" y="2796"/>
              <a:ext cx="684" cy="174"/>
              <a:chOff x="3874" y="1821"/>
              <a:chExt cx="684" cy="174"/>
            </a:xfrm>
          </p:grpSpPr>
          <p:sp>
            <p:nvSpPr>
              <p:cNvPr id="26659" name="Oval 99"/>
              <p:cNvSpPr>
                <a:spLocks noChangeArrowheads="1"/>
              </p:cNvSpPr>
              <p:nvPr/>
            </p:nvSpPr>
            <p:spPr bwMode="auto">
              <a:xfrm>
                <a:off x="3910" y="1827"/>
                <a:ext cx="156" cy="1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0" name="Oval 100"/>
              <p:cNvSpPr>
                <a:spLocks noChangeArrowheads="1"/>
              </p:cNvSpPr>
              <p:nvPr/>
            </p:nvSpPr>
            <p:spPr bwMode="auto">
              <a:xfrm>
                <a:off x="4066" y="1827"/>
                <a:ext cx="156" cy="1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1" name="Oval 101"/>
              <p:cNvSpPr>
                <a:spLocks noChangeArrowheads="1"/>
              </p:cNvSpPr>
              <p:nvPr/>
            </p:nvSpPr>
            <p:spPr bwMode="auto">
              <a:xfrm>
                <a:off x="4222" y="1827"/>
                <a:ext cx="156" cy="1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2" name="Oval 102"/>
              <p:cNvSpPr>
                <a:spLocks noChangeArrowheads="1"/>
              </p:cNvSpPr>
              <p:nvPr/>
            </p:nvSpPr>
            <p:spPr bwMode="auto">
              <a:xfrm>
                <a:off x="4378" y="1821"/>
                <a:ext cx="156" cy="1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63" name="Rectangle 103"/>
              <p:cNvSpPr>
                <a:spLocks noChangeArrowheads="1"/>
              </p:cNvSpPr>
              <p:nvPr/>
            </p:nvSpPr>
            <p:spPr bwMode="auto">
              <a:xfrm>
                <a:off x="3874" y="1899"/>
                <a:ext cx="684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631" name="Rectangle 104"/>
            <p:cNvSpPr>
              <a:spLocks noChangeArrowheads="1"/>
            </p:cNvSpPr>
            <p:nvPr/>
          </p:nvSpPr>
          <p:spPr bwMode="auto">
            <a:xfrm>
              <a:off x="2293" y="2805"/>
              <a:ext cx="534" cy="12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Line 105"/>
            <p:cNvSpPr>
              <a:spLocks noChangeShapeType="1"/>
            </p:cNvSpPr>
            <p:nvPr/>
          </p:nvSpPr>
          <p:spPr bwMode="auto">
            <a:xfrm flipH="1">
              <a:off x="2833" y="2859"/>
              <a:ext cx="38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Line 106"/>
            <p:cNvSpPr>
              <a:spLocks noChangeShapeType="1"/>
            </p:cNvSpPr>
            <p:nvPr/>
          </p:nvSpPr>
          <p:spPr bwMode="auto">
            <a:xfrm flipH="1">
              <a:off x="1885" y="2865"/>
              <a:ext cx="408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Line 107"/>
            <p:cNvSpPr>
              <a:spLocks noChangeShapeType="1"/>
            </p:cNvSpPr>
            <p:nvPr/>
          </p:nvSpPr>
          <p:spPr bwMode="auto">
            <a:xfrm>
              <a:off x="3841" y="2853"/>
              <a:ext cx="1092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Line 108"/>
            <p:cNvSpPr>
              <a:spLocks noChangeShapeType="1"/>
            </p:cNvSpPr>
            <p:nvPr/>
          </p:nvSpPr>
          <p:spPr bwMode="auto">
            <a:xfrm flipV="1">
              <a:off x="4333" y="2853"/>
              <a:ext cx="0" cy="50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Line 109"/>
            <p:cNvSpPr>
              <a:spLocks noChangeShapeType="1"/>
            </p:cNvSpPr>
            <p:nvPr/>
          </p:nvSpPr>
          <p:spPr bwMode="auto">
            <a:xfrm flipV="1">
              <a:off x="4333" y="3423"/>
              <a:ext cx="0" cy="50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7" name="Line 110"/>
            <p:cNvSpPr>
              <a:spLocks noChangeShapeType="1"/>
            </p:cNvSpPr>
            <p:nvPr/>
          </p:nvSpPr>
          <p:spPr bwMode="auto">
            <a:xfrm>
              <a:off x="1879" y="3927"/>
              <a:ext cx="305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8" name="Oval 111"/>
            <p:cNvSpPr>
              <a:spLocks noChangeArrowheads="1"/>
            </p:cNvSpPr>
            <p:nvPr/>
          </p:nvSpPr>
          <p:spPr bwMode="auto">
            <a:xfrm>
              <a:off x="4314" y="283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Oval 112"/>
            <p:cNvSpPr>
              <a:spLocks noChangeArrowheads="1"/>
            </p:cNvSpPr>
            <p:nvPr/>
          </p:nvSpPr>
          <p:spPr bwMode="auto">
            <a:xfrm>
              <a:off x="4314" y="3891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0" name="Line 113"/>
            <p:cNvSpPr>
              <a:spLocks noChangeShapeType="1"/>
            </p:cNvSpPr>
            <p:nvPr/>
          </p:nvSpPr>
          <p:spPr bwMode="auto">
            <a:xfrm flipV="1">
              <a:off x="1891" y="2985"/>
              <a:ext cx="0" cy="768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1" name="Line 114"/>
            <p:cNvSpPr>
              <a:spLocks noChangeShapeType="1"/>
            </p:cNvSpPr>
            <p:nvPr/>
          </p:nvSpPr>
          <p:spPr bwMode="auto">
            <a:xfrm flipH="1">
              <a:off x="2293" y="2721"/>
              <a:ext cx="534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2" name="Line 115"/>
            <p:cNvSpPr>
              <a:spLocks noChangeShapeType="1"/>
            </p:cNvSpPr>
            <p:nvPr/>
          </p:nvSpPr>
          <p:spPr bwMode="auto">
            <a:xfrm flipH="1">
              <a:off x="3205" y="2715"/>
              <a:ext cx="636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3" name="Line 116"/>
            <p:cNvSpPr>
              <a:spLocks noChangeShapeType="1"/>
            </p:cNvSpPr>
            <p:nvPr/>
          </p:nvSpPr>
          <p:spPr bwMode="auto">
            <a:xfrm flipV="1">
              <a:off x="4129" y="3135"/>
              <a:ext cx="0" cy="50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4" name="Line 117"/>
            <p:cNvSpPr>
              <a:spLocks noChangeShapeType="1"/>
            </p:cNvSpPr>
            <p:nvPr/>
          </p:nvSpPr>
          <p:spPr bwMode="auto">
            <a:xfrm flipV="1">
              <a:off x="4933" y="2955"/>
              <a:ext cx="0" cy="87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5" name="Line 118"/>
            <p:cNvSpPr>
              <a:spLocks noChangeShapeType="1"/>
            </p:cNvSpPr>
            <p:nvPr/>
          </p:nvSpPr>
          <p:spPr bwMode="auto">
            <a:xfrm>
              <a:off x="4051" y="2853"/>
              <a:ext cx="156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6" name="Line 119"/>
            <p:cNvSpPr>
              <a:spLocks noChangeShapeType="1"/>
            </p:cNvSpPr>
            <p:nvPr/>
          </p:nvSpPr>
          <p:spPr bwMode="auto">
            <a:xfrm>
              <a:off x="4531" y="2843"/>
              <a:ext cx="138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7" name="Line 120"/>
            <p:cNvSpPr>
              <a:spLocks noChangeShapeType="1"/>
            </p:cNvSpPr>
            <p:nvPr/>
          </p:nvSpPr>
          <p:spPr bwMode="auto">
            <a:xfrm>
              <a:off x="4333" y="3051"/>
              <a:ext cx="0" cy="168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8" name="Text Box 121"/>
            <p:cNvSpPr txBox="1">
              <a:spLocks noChangeArrowheads="1"/>
            </p:cNvSpPr>
            <p:nvPr/>
          </p:nvSpPr>
          <p:spPr bwMode="auto">
            <a:xfrm>
              <a:off x="1270" y="3261"/>
              <a:ext cx="69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we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49" name="Text Box 122"/>
            <p:cNvSpPr txBox="1">
              <a:spLocks noChangeArrowheads="1"/>
            </p:cNvSpPr>
            <p:nvPr/>
          </p:nvSpPr>
          <p:spPr bwMode="auto">
            <a:xfrm>
              <a:off x="4936" y="3273"/>
              <a:ext cx="56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wy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0" name="Text Box 123"/>
            <p:cNvSpPr txBox="1">
              <a:spLocks noChangeArrowheads="1"/>
            </p:cNvSpPr>
            <p:nvPr/>
          </p:nvSpPr>
          <p:spPr bwMode="auto">
            <a:xfrm>
              <a:off x="2295" y="2373"/>
              <a:ext cx="6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R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1" name="Text Box 124"/>
            <p:cNvSpPr txBox="1">
              <a:spLocks noChangeArrowheads="1"/>
            </p:cNvSpPr>
            <p:nvPr/>
          </p:nvSpPr>
          <p:spPr bwMode="auto">
            <a:xfrm>
              <a:off x="3225" y="2426"/>
              <a:ext cx="72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L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2" name="Text Box 125"/>
            <p:cNvSpPr txBox="1">
              <a:spLocks noChangeArrowheads="1"/>
            </p:cNvSpPr>
            <p:nvPr/>
          </p:nvSpPr>
          <p:spPr bwMode="auto">
            <a:xfrm>
              <a:off x="3558" y="3265"/>
              <a:ext cx="60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C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3" name="Text Box 126"/>
            <p:cNvSpPr txBox="1">
              <a:spLocks noChangeArrowheads="1"/>
            </p:cNvSpPr>
            <p:nvPr/>
          </p:nvSpPr>
          <p:spPr bwMode="auto">
            <a:xfrm>
              <a:off x="3884" y="2525"/>
              <a:ext cx="555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RL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4" name="Text Box 127"/>
            <p:cNvSpPr txBox="1">
              <a:spLocks noChangeArrowheads="1"/>
            </p:cNvSpPr>
            <p:nvPr/>
          </p:nvSpPr>
          <p:spPr bwMode="auto">
            <a:xfrm>
              <a:off x="4374" y="2517"/>
              <a:ext cx="64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obc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5" name="Text Box 128"/>
            <p:cNvSpPr txBox="1">
              <a:spLocks noChangeArrowheads="1"/>
            </p:cNvSpPr>
            <p:nvPr/>
          </p:nvSpPr>
          <p:spPr bwMode="auto">
            <a:xfrm>
              <a:off x="4325" y="2990"/>
              <a:ext cx="58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C</a:t>
              </a:r>
              <a:r>
                <a:rPr lang="pl-PL"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6656" name="Text Box 129"/>
            <p:cNvSpPr txBox="1">
              <a:spLocks noChangeArrowheads="1"/>
            </p:cNvSpPr>
            <p:nvPr/>
          </p:nvSpPr>
          <p:spPr bwMode="auto">
            <a:xfrm>
              <a:off x="2423" y="2933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6657" name="Text Box 130"/>
            <p:cNvSpPr txBox="1">
              <a:spLocks noChangeArrowheads="1"/>
            </p:cNvSpPr>
            <p:nvPr/>
          </p:nvSpPr>
          <p:spPr bwMode="auto">
            <a:xfrm>
              <a:off x="3407" y="2898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26658" name="Text Box 131"/>
            <p:cNvSpPr txBox="1">
              <a:spLocks noChangeArrowheads="1"/>
            </p:cNvSpPr>
            <p:nvPr/>
          </p:nvSpPr>
          <p:spPr bwMode="auto">
            <a:xfrm>
              <a:off x="4490" y="3447"/>
              <a:ext cx="28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66775" y="551330"/>
            <a:ext cx="162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Przykłady:</a:t>
            </a:r>
            <a:endParaRPr lang="en-GB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08213" y="1743075"/>
            <a:ext cx="5303837" cy="3292475"/>
            <a:chOff x="2058" y="1899"/>
            <a:chExt cx="3341" cy="2074"/>
          </a:xfrm>
        </p:grpSpPr>
        <p:sp>
          <p:nvSpPr>
            <p:cNvPr id="27652" name="Freeform 8"/>
            <p:cNvSpPr>
              <a:spLocks/>
            </p:cNvSpPr>
            <p:nvPr/>
          </p:nvSpPr>
          <p:spPr bwMode="auto">
            <a:xfrm>
              <a:off x="2058" y="1899"/>
              <a:ext cx="1210" cy="1095"/>
            </a:xfrm>
            <a:custGeom>
              <a:avLst/>
              <a:gdLst>
                <a:gd name="T0" fmla="*/ 0 w 20000"/>
                <a:gd name="T1" fmla="*/ 0 h 20000"/>
                <a:gd name="T2" fmla="*/ 403 w 20000"/>
                <a:gd name="T3" fmla="*/ 1095 h 20000"/>
                <a:gd name="T4" fmla="*/ 864 w 20000"/>
                <a:gd name="T5" fmla="*/ 1095 h 20000"/>
                <a:gd name="T6" fmla="*/ 121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6664" y="19993"/>
                  </a:lnTo>
                  <a:lnTo>
                    <a:pt x="14281" y="19993"/>
                  </a:lnTo>
                  <a:lnTo>
                    <a:pt x="199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8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Freeform 9"/>
            <p:cNvSpPr>
              <a:spLocks/>
            </p:cNvSpPr>
            <p:nvPr/>
          </p:nvSpPr>
          <p:spPr bwMode="auto">
            <a:xfrm>
              <a:off x="2461" y="2993"/>
              <a:ext cx="462" cy="1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16 h 20000"/>
                <a:gd name="T4" fmla="*/ 462 w 20000"/>
                <a:gd name="T5" fmla="*/ 116 h 20000"/>
                <a:gd name="T6" fmla="*/ 462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0" y="19931"/>
                  </a:lnTo>
                  <a:lnTo>
                    <a:pt x="19983" y="19931"/>
                  </a:lnTo>
                  <a:lnTo>
                    <a:pt x="19983" y="0"/>
                  </a:lnTo>
                </a:path>
              </a:pathLst>
            </a:custGeom>
            <a:solidFill>
              <a:srgbClr val="FFCC99"/>
            </a:solidFill>
            <a:ln w="9525" cap="flat">
              <a:noFill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Arc 10"/>
            <p:cNvSpPr>
              <a:spLocks/>
            </p:cNvSpPr>
            <p:nvPr/>
          </p:nvSpPr>
          <p:spPr bwMode="auto">
            <a:xfrm flipH="1" flipV="1">
              <a:off x="2461" y="3108"/>
              <a:ext cx="231" cy="23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Line 11"/>
            <p:cNvSpPr>
              <a:spLocks noChangeShapeType="1"/>
            </p:cNvSpPr>
            <p:nvPr/>
          </p:nvSpPr>
          <p:spPr bwMode="auto">
            <a:xfrm>
              <a:off x="2461" y="2993"/>
              <a:ext cx="1" cy="1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Arc 12"/>
            <p:cNvSpPr>
              <a:spLocks/>
            </p:cNvSpPr>
            <p:nvPr/>
          </p:nvSpPr>
          <p:spPr bwMode="auto">
            <a:xfrm flipH="1" flipV="1">
              <a:off x="2922" y="2993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7" name="Freeform 13"/>
            <p:cNvSpPr>
              <a:spLocks/>
            </p:cNvSpPr>
            <p:nvPr/>
          </p:nvSpPr>
          <p:spPr bwMode="auto">
            <a:xfrm>
              <a:off x="2980" y="2936"/>
              <a:ext cx="58" cy="173"/>
            </a:xfrm>
            <a:custGeom>
              <a:avLst/>
              <a:gdLst>
                <a:gd name="T0" fmla="*/ 0 w 20000"/>
                <a:gd name="T1" fmla="*/ 0 h 20000"/>
                <a:gd name="T2" fmla="*/ 58 w 20000"/>
                <a:gd name="T3" fmla="*/ 0 h 20000"/>
                <a:gd name="T4" fmla="*/ 58 w 20000"/>
                <a:gd name="T5" fmla="*/ 173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19862" y="0"/>
                  </a:lnTo>
                  <a:lnTo>
                    <a:pt x="19862" y="19954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Freeform 14"/>
            <p:cNvSpPr>
              <a:spLocks/>
            </p:cNvSpPr>
            <p:nvPr/>
          </p:nvSpPr>
          <p:spPr bwMode="auto">
            <a:xfrm>
              <a:off x="3153" y="2936"/>
              <a:ext cx="58" cy="173"/>
            </a:xfrm>
            <a:custGeom>
              <a:avLst/>
              <a:gdLst>
                <a:gd name="T0" fmla="*/ 58 w 20000"/>
                <a:gd name="T1" fmla="*/ 0 h 20000"/>
                <a:gd name="T2" fmla="*/ 0 w 20000"/>
                <a:gd name="T3" fmla="*/ 0 h 20000"/>
                <a:gd name="T4" fmla="*/ 0 w 20000"/>
                <a:gd name="T5" fmla="*/ 173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862" y="0"/>
                  </a:moveTo>
                  <a:lnTo>
                    <a:pt x="0" y="0"/>
                  </a:lnTo>
                  <a:lnTo>
                    <a:pt x="0" y="19954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9" name="Line 15"/>
            <p:cNvSpPr>
              <a:spLocks noChangeShapeType="1"/>
            </p:cNvSpPr>
            <p:nvPr/>
          </p:nvSpPr>
          <p:spPr bwMode="auto">
            <a:xfrm>
              <a:off x="3095" y="2820"/>
              <a:ext cx="0" cy="4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0" name="Line 16"/>
            <p:cNvSpPr>
              <a:spLocks noChangeShapeType="1"/>
            </p:cNvSpPr>
            <p:nvPr/>
          </p:nvSpPr>
          <p:spPr bwMode="auto">
            <a:xfrm>
              <a:off x="3037" y="2820"/>
              <a:ext cx="1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1" name="Oval 17"/>
            <p:cNvSpPr>
              <a:spLocks noChangeArrowheads="1"/>
            </p:cNvSpPr>
            <p:nvPr/>
          </p:nvSpPr>
          <p:spPr bwMode="auto">
            <a:xfrm>
              <a:off x="2404" y="3339"/>
              <a:ext cx="346" cy="346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2" name="Freeform 18"/>
            <p:cNvSpPr>
              <a:spLocks/>
            </p:cNvSpPr>
            <p:nvPr/>
          </p:nvSpPr>
          <p:spPr bwMode="auto">
            <a:xfrm>
              <a:off x="2577" y="3339"/>
              <a:ext cx="2477" cy="0"/>
            </a:xfrm>
            <a:custGeom>
              <a:avLst/>
              <a:gdLst>
                <a:gd name="T0" fmla="*/ 0 w 20000"/>
                <a:gd name="T1" fmla="*/ 0 h 20000"/>
                <a:gd name="T2" fmla="*/ 2477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9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3" name="Freeform 19"/>
            <p:cNvSpPr>
              <a:spLocks/>
            </p:cNvSpPr>
            <p:nvPr/>
          </p:nvSpPr>
          <p:spPr bwMode="auto">
            <a:xfrm>
              <a:off x="2577" y="3684"/>
              <a:ext cx="2477" cy="1"/>
            </a:xfrm>
            <a:custGeom>
              <a:avLst/>
              <a:gdLst>
                <a:gd name="T0" fmla="*/ 0 w 20000"/>
                <a:gd name="T1" fmla="*/ 0 h 20000"/>
                <a:gd name="T2" fmla="*/ 2477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9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4" name="Freeform 20"/>
            <p:cNvSpPr>
              <a:spLocks/>
            </p:cNvSpPr>
            <p:nvPr/>
          </p:nvSpPr>
          <p:spPr bwMode="auto">
            <a:xfrm>
              <a:off x="2692" y="3108"/>
              <a:ext cx="922" cy="231"/>
            </a:xfrm>
            <a:custGeom>
              <a:avLst/>
              <a:gdLst>
                <a:gd name="T0" fmla="*/ 0 w 20000"/>
                <a:gd name="T1" fmla="*/ 0 h 20000"/>
                <a:gd name="T2" fmla="*/ 346 w 20000"/>
                <a:gd name="T3" fmla="*/ 0 h 20000"/>
                <a:gd name="T4" fmla="*/ 403 w 20000"/>
                <a:gd name="T5" fmla="*/ 115 h 20000"/>
                <a:gd name="T6" fmla="*/ 922 w 20000"/>
                <a:gd name="T7" fmla="*/ 115 h 20000"/>
                <a:gd name="T8" fmla="*/ 922 w 20000"/>
                <a:gd name="T9" fmla="*/ 231 h 20000"/>
                <a:gd name="T10" fmla="*/ 0 w 20000"/>
                <a:gd name="T11" fmla="*/ 231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0"/>
                  </a:moveTo>
                  <a:lnTo>
                    <a:pt x="7497" y="0"/>
                  </a:lnTo>
                  <a:lnTo>
                    <a:pt x="8746" y="9983"/>
                  </a:lnTo>
                  <a:lnTo>
                    <a:pt x="19991" y="9983"/>
                  </a:lnTo>
                  <a:lnTo>
                    <a:pt x="19991" y="19965"/>
                  </a:lnTo>
                  <a:lnTo>
                    <a:pt x="0" y="19965"/>
                  </a:lnTo>
                </a:path>
              </a:pathLst>
            </a:custGeom>
            <a:solidFill>
              <a:srgbClr val="FFCC99"/>
            </a:solidFill>
            <a:ln w="12700" cap="flat">
              <a:noFill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5" name="Freeform 21"/>
            <p:cNvSpPr>
              <a:spLocks/>
            </p:cNvSpPr>
            <p:nvPr/>
          </p:nvSpPr>
          <p:spPr bwMode="auto">
            <a:xfrm>
              <a:off x="3613" y="3281"/>
              <a:ext cx="1441" cy="58"/>
            </a:xfrm>
            <a:custGeom>
              <a:avLst/>
              <a:gdLst>
                <a:gd name="T0" fmla="*/ 0 w 20000"/>
                <a:gd name="T1" fmla="*/ 0 h 20000"/>
                <a:gd name="T2" fmla="*/ 1441 w 20000"/>
                <a:gd name="T3" fmla="*/ 0 h 20000"/>
                <a:gd name="T4" fmla="*/ 1441 w 20000"/>
                <a:gd name="T5" fmla="*/ 58 h 20000"/>
                <a:gd name="T6" fmla="*/ 0 w 20000"/>
                <a:gd name="T7" fmla="*/ 58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994" y="0"/>
                  </a:lnTo>
                  <a:lnTo>
                    <a:pt x="19994" y="19862"/>
                  </a:lnTo>
                  <a:lnTo>
                    <a:pt x="0" y="19862"/>
                  </a:lnTo>
                </a:path>
              </a:pathLst>
            </a:custGeom>
            <a:solidFill>
              <a:srgbClr val="FFCC99"/>
            </a:solidFill>
            <a:ln w="12700" cap="flat">
              <a:noFill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6" name="Freeform 22"/>
            <p:cNvSpPr>
              <a:spLocks/>
            </p:cNvSpPr>
            <p:nvPr/>
          </p:nvSpPr>
          <p:spPr bwMode="auto">
            <a:xfrm>
              <a:off x="2173" y="2129"/>
              <a:ext cx="980" cy="865"/>
            </a:xfrm>
            <a:custGeom>
              <a:avLst/>
              <a:gdLst>
                <a:gd name="T0" fmla="*/ 0 w 20000"/>
                <a:gd name="T1" fmla="*/ 58 h 20000"/>
                <a:gd name="T2" fmla="*/ 230 w 20000"/>
                <a:gd name="T3" fmla="*/ 0 h 20000"/>
                <a:gd name="T4" fmla="*/ 461 w 20000"/>
                <a:gd name="T5" fmla="*/ 115 h 20000"/>
                <a:gd name="T6" fmla="*/ 807 w 20000"/>
                <a:gd name="T7" fmla="*/ 58 h 20000"/>
                <a:gd name="T8" fmla="*/ 980 w 20000"/>
                <a:gd name="T9" fmla="*/ 115 h 20000"/>
                <a:gd name="T10" fmla="*/ 749 w 20000"/>
                <a:gd name="T11" fmla="*/ 865 h 20000"/>
                <a:gd name="T12" fmla="*/ 288 w 20000"/>
                <a:gd name="T13" fmla="*/ 865 h 20000"/>
                <a:gd name="T14" fmla="*/ 0 w 20000"/>
                <a:gd name="T15" fmla="*/ 58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0" y="1333"/>
                  </a:moveTo>
                  <a:lnTo>
                    <a:pt x="4704" y="0"/>
                  </a:lnTo>
                  <a:lnTo>
                    <a:pt x="9408" y="2665"/>
                  </a:lnTo>
                  <a:lnTo>
                    <a:pt x="16464" y="1333"/>
                  </a:lnTo>
                  <a:lnTo>
                    <a:pt x="19992" y="2665"/>
                  </a:lnTo>
                  <a:lnTo>
                    <a:pt x="15288" y="19991"/>
                  </a:lnTo>
                  <a:lnTo>
                    <a:pt x="5880" y="19991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FFCC99"/>
            </a:solidFill>
            <a:ln w="9525" cap="flat">
              <a:noFill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7" name="Freeform 23"/>
            <p:cNvSpPr>
              <a:spLocks/>
            </p:cNvSpPr>
            <p:nvPr/>
          </p:nvSpPr>
          <p:spPr bwMode="auto">
            <a:xfrm>
              <a:off x="2922" y="2993"/>
              <a:ext cx="116" cy="1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58 h 20000"/>
                <a:gd name="T4" fmla="*/ 58 w 20000"/>
                <a:gd name="T5" fmla="*/ 116 h 20000"/>
                <a:gd name="T6" fmla="*/ 116 w 20000"/>
                <a:gd name="T7" fmla="*/ 116 h 20000"/>
                <a:gd name="T8" fmla="*/ 0 w 20000"/>
                <a:gd name="T9" fmla="*/ 116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0"/>
                  </a:moveTo>
                  <a:lnTo>
                    <a:pt x="0" y="9965"/>
                  </a:lnTo>
                  <a:lnTo>
                    <a:pt x="9965" y="19931"/>
                  </a:lnTo>
                  <a:lnTo>
                    <a:pt x="19931" y="19931"/>
                  </a:lnTo>
                  <a:lnTo>
                    <a:pt x="0" y="19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8" name="Rectangle 24"/>
            <p:cNvSpPr>
              <a:spLocks noChangeArrowheads="1"/>
            </p:cNvSpPr>
            <p:nvPr/>
          </p:nvSpPr>
          <p:spPr bwMode="auto">
            <a:xfrm>
              <a:off x="2519" y="3339"/>
              <a:ext cx="1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7669" name="Arc 25"/>
            <p:cNvSpPr>
              <a:spLocks/>
            </p:cNvSpPr>
            <p:nvPr/>
          </p:nvSpPr>
          <p:spPr bwMode="auto">
            <a:xfrm>
              <a:off x="5053" y="3281"/>
              <a:ext cx="231" cy="23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0" name="Oval 26"/>
            <p:cNvSpPr>
              <a:spLocks noChangeArrowheads="1"/>
            </p:cNvSpPr>
            <p:nvPr/>
          </p:nvSpPr>
          <p:spPr bwMode="auto">
            <a:xfrm>
              <a:off x="4881" y="3339"/>
              <a:ext cx="346" cy="346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1" name="Rectangle 27"/>
            <p:cNvSpPr>
              <a:spLocks noChangeArrowheads="1"/>
            </p:cNvSpPr>
            <p:nvPr/>
          </p:nvSpPr>
          <p:spPr bwMode="auto">
            <a:xfrm>
              <a:off x="5226" y="3512"/>
              <a:ext cx="58" cy="40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2" name="Rectangle 28"/>
            <p:cNvSpPr>
              <a:spLocks noChangeArrowheads="1"/>
            </p:cNvSpPr>
            <p:nvPr/>
          </p:nvSpPr>
          <p:spPr bwMode="auto">
            <a:xfrm>
              <a:off x="4996" y="3339"/>
              <a:ext cx="1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7673" name="Line 29"/>
            <p:cNvSpPr>
              <a:spLocks noChangeShapeType="1"/>
            </p:cNvSpPr>
            <p:nvPr/>
          </p:nvSpPr>
          <p:spPr bwMode="auto">
            <a:xfrm>
              <a:off x="3095" y="3224"/>
              <a:ext cx="0" cy="7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4" name="Line 30"/>
            <p:cNvSpPr>
              <a:spLocks noChangeShapeType="1"/>
            </p:cNvSpPr>
            <p:nvPr/>
          </p:nvSpPr>
          <p:spPr bwMode="auto">
            <a:xfrm>
              <a:off x="5053" y="3512"/>
              <a:ext cx="1" cy="4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5" name="Line 31"/>
            <p:cNvSpPr>
              <a:spLocks noChangeShapeType="1"/>
            </p:cNvSpPr>
            <p:nvPr/>
          </p:nvSpPr>
          <p:spPr bwMode="auto">
            <a:xfrm>
              <a:off x="3095" y="3915"/>
              <a:ext cx="195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6" name="Line 32"/>
            <p:cNvSpPr>
              <a:spLocks noChangeShapeType="1"/>
            </p:cNvSpPr>
            <p:nvPr/>
          </p:nvSpPr>
          <p:spPr bwMode="auto">
            <a:xfrm>
              <a:off x="3153" y="2820"/>
              <a:ext cx="2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7" name="Line 33"/>
            <p:cNvSpPr>
              <a:spLocks noChangeShapeType="1"/>
            </p:cNvSpPr>
            <p:nvPr/>
          </p:nvSpPr>
          <p:spPr bwMode="auto">
            <a:xfrm>
              <a:off x="3210" y="2936"/>
              <a:ext cx="23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8" name="Line 34"/>
            <p:cNvSpPr>
              <a:spLocks noChangeShapeType="1"/>
            </p:cNvSpPr>
            <p:nvPr/>
          </p:nvSpPr>
          <p:spPr bwMode="auto">
            <a:xfrm>
              <a:off x="3383" y="2590"/>
              <a:ext cx="0" cy="2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9" name="Line 35"/>
            <p:cNvSpPr>
              <a:spLocks noChangeShapeType="1"/>
            </p:cNvSpPr>
            <p:nvPr/>
          </p:nvSpPr>
          <p:spPr bwMode="auto">
            <a:xfrm>
              <a:off x="3383" y="2936"/>
              <a:ext cx="0" cy="2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0" name="Line 36"/>
            <p:cNvSpPr>
              <a:spLocks noChangeShapeType="1"/>
            </p:cNvSpPr>
            <p:nvPr/>
          </p:nvSpPr>
          <p:spPr bwMode="auto">
            <a:xfrm>
              <a:off x="3383" y="2820"/>
              <a:ext cx="0" cy="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1" name="Line 37"/>
            <p:cNvSpPr>
              <a:spLocks noChangeShapeType="1"/>
            </p:cNvSpPr>
            <p:nvPr/>
          </p:nvSpPr>
          <p:spPr bwMode="auto">
            <a:xfrm flipH="1">
              <a:off x="3901" y="3166"/>
              <a:ext cx="5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2" name="Line 38"/>
            <p:cNvSpPr>
              <a:spLocks noChangeShapeType="1"/>
            </p:cNvSpPr>
            <p:nvPr/>
          </p:nvSpPr>
          <p:spPr bwMode="auto">
            <a:xfrm>
              <a:off x="5111" y="3281"/>
              <a:ext cx="28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3" name="Line 39"/>
            <p:cNvSpPr>
              <a:spLocks noChangeShapeType="1"/>
            </p:cNvSpPr>
            <p:nvPr/>
          </p:nvSpPr>
          <p:spPr bwMode="auto">
            <a:xfrm>
              <a:off x="5111" y="3339"/>
              <a:ext cx="2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4" name="Line 40"/>
            <p:cNvSpPr>
              <a:spLocks noChangeShapeType="1"/>
            </p:cNvSpPr>
            <p:nvPr/>
          </p:nvSpPr>
          <p:spPr bwMode="auto">
            <a:xfrm>
              <a:off x="5341" y="3051"/>
              <a:ext cx="1" cy="2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5" name="Line 41"/>
            <p:cNvSpPr>
              <a:spLocks noChangeShapeType="1"/>
            </p:cNvSpPr>
            <p:nvPr/>
          </p:nvSpPr>
          <p:spPr bwMode="auto">
            <a:xfrm>
              <a:off x="5341" y="3339"/>
              <a:ext cx="1" cy="2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6" name="Text Box 42"/>
            <p:cNvSpPr txBox="1">
              <a:spLocks noChangeArrowheads="1"/>
            </p:cNvSpPr>
            <p:nvPr/>
          </p:nvSpPr>
          <p:spPr bwMode="auto">
            <a:xfrm>
              <a:off x="3413" y="2782"/>
              <a:ext cx="329" cy="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  <p:sp>
          <p:nvSpPr>
            <p:cNvPr id="27687" name="Text Box 43"/>
            <p:cNvSpPr txBox="1">
              <a:spLocks noChangeArrowheads="1"/>
            </p:cNvSpPr>
            <p:nvPr/>
          </p:nvSpPr>
          <p:spPr bwMode="auto">
            <a:xfrm>
              <a:off x="5027" y="2980"/>
              <a:ext cx="300" cy="2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7688" name="Text Box 44"/>
            <p:cNvSpPr txBox="1">
              <a:spLocks noChangeArrowheads="1"/>
            </p:cNvSpPr>
            <p:nvPr/>
          </p:nvSpPr>
          <p:spPr bwMode="auto">
            <a:xfrm>
              <a:off x="4028" y="2784"/>
              <a:ext cx="300" cy="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v</a:t>
              </a:r>
              <a:r>
                <a:rPr lang="pl-PL" baseline="-2500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27689" name="Text Box 45"/>
            <p:cNvSpPr txBox="1">
              <a:spLocks noChangeArrowheads="1"/>
            </p:cNvSpPr>
            <p:nvPr/>
          </p:nvSpPr>
          <p:spPr bwMode="auto">
            <a:xfrm>
              <a:off x="3935" y="3686"/>
              <a:ext cx="300" cy="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49763" y="4515133"/>
            <a:ext cx="1881187" cy="874712"/>
            <a:chOff x="2866" y="3320"/>
            <a:chExt cx="1185" cy="551"/>
          </a:xfrm>
        </p:grpSpPr>
        <p:sp>
          <p:nvSpPr>
            <p:cNvPr id="28688" name="AutoShape 10"/>
            <p:cNvSpPr>
              <a:spLocks noChangeArrowheads="1"/>
            </p:cNvSpPr>
            <p:nvPr/>
          </p:nvSpPr>
          <p:spPr bwMode="auto">
            <a:xfrm rot="2228930">
              <a:off x="2866" y="3320"/>
              <a:ext cx="1185" cy="551"/>
            </a:xfrm>
            <a:prstGeom prst="rightArrow">
              <a:avLst>
                <a:gd name="adj1" fmla="val 58435"/>
                <a:gd name="adj2" fmla="val 55379"/>
              </a:avLst>
            </a:prstGeom>
            <a:gradFill rotWithShape="0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9" name="Text Box 18"/>
            <p:cNvSpPr txBox="1">
              <a:spLocks noChangeArrowheads="1"/>
            </p:cNvSpPr>
            <p:nvPr/>
          </p:nvSpPr>
          <p:spPr bwMode="auto">
            <a:xfrm rot="2287022">
              <a:off x="3064" y="3516"/>
              <a:ext cx="9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2000" b="1">
                  <a:latin typeface="Arial" pitchFamily="34" charset="0"/>
                  <a:cs typeface="Arial" pitchFamily="34" charset="0"/>
                </a:rPr>
                <a:t>y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(t); t </a:t>
              </a:r>
              <a:r>
                <a:rPr lang="pl-PL" sz="2000">
                  <a:latin typeface="Arial" pitchFamily="34" charset="0"/>
                  <a:cs typeface="Arial" pitchFamily="34" charset="0"/>
                  <a:sym typeface="Symbol" pitchFamily="18" charset="2"/>
                </a:rPr>
                <a:t>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 t</a:t>
              </a:r>
              <a:r>
                <a:rPr lang="pl-PL" sz="20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84688" y="3395945"/>
            <a:ext cx="1881187" cy="876300"/>
            <a:chOff x="2888" y="2615"/>
            <a:chExt cx="1185" cy="552"/>
          </a:xfrm>
        </p:grpSpPr>
        <p:sp>
          <p:nvSpPr>
            <p:cNvPr id="28686" name="AutoShape 13"/>
            <p:cNvSpPr>
              <a:spLocks noChangeArrowheads="1"/>
            </p:cNvSpPr>
            <p:nvPr/>
          </p:nvSpPr>
          <p:spPr bwMode="auto">
            <a:xfrm rot="19457844" flipV="1">
              <a:off x="2888" y="2615"/>
              <a:ext cx="1185" cy="552"/>
            </a:xfrm>
            <a:prstGeom prst="rightArrow">
              <a:avLst>
                <a:gd name="adj1" fmla="val 58435"/>
                <a:gd name="adj2" fmla="val 55279"/>
              </a:avLst>
            </a:prstGeom>
            <a:gradFill rotWithShape="0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7" name="Text Box 17"/>
            <p:cNvSpPr txBox="1">
              <a:spLocks noChangeArrowheads="1"/>
            </p:cNvSpPr>
            <p:nvPr/>
          </p:nvSpPr>
          <p:spPr bwMode="auto">
            <a:xfrm rot="-1977852">
              <a:off x="3078" y="2690"/>
              <a:ext cx="92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2000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2000" dirty="0">
                  <a:latin typeface="Arial" pitchFamily="34" charset="0"/>
                  <a:cs typeface="Arial" pitchFamily="34" charset="0"/>
                </a:rPr>
                <a:t>(t); </a:t>
              </a:r>
              <a:r>
                <a:rPr lang="pl-PL" sz="2000" dirty="0" err="1"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</a:t>
              </a:r>
              <a:r>
                <a:rPr lang="pl-PL" sz="2000" dirty="0">
                  <a:latin typeface="Arial" pitchFamily="34" charset="0"/>
                  <a:cs typeface="Arial" pitchFamily="34" charset="0"/>
                </a:rPr>
                <a:t> t</a:t>
              </a:r>
              <a:r>
                <a:rPr lang="pl-PL" sz="2000" baseline="-25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2090738" y="473542"/>
            <a:ext cx="3740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 systemu </a:t>
            </a:r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dynamicznego – przypadek bez opóźnień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8300" y="1416460"/>
            <a:ext cx="8385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Przez stan systemu rozumie się najmniejszą liczbę wielkości, znajomość wartości których w danej chwili t</a:t>
            </a:r>
            <a:r>
              <a:rPr lang="pl-PL" sz="2000" baseline="-25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przy znajomości wartości wielkości wejściowych, począwszy od tej chwili t</a:t>
            </a:r>
            <a:r>
              <a:rPr lang="pl-PL" sz="2000" baseline="-25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pozwala określić jednoznacznie stan i wielkości wyjściowe systemu w przyszłości. 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410075" y="4110320"/>
            <a:ext cx="530225" cy="55880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695575" y="3359433"/>
            <a:ext cx="1881188" cy="874712"/>
            <a:chOff x="1761" y="2592"/>
            <a:chExt cx="1185" cy="551"/>
          </a:xfrm>
        </p:grpSpPr>
        <p:sp>
          <p:nvSpPr>
            <p:cNvPr id="28684" name="AutoShape 11"/>
            <p:cNvSpPr>
              <a:spLocks noChangeArrowheads="1"/>
            </p:cNvSpPr>
            <p:nvPr/>
          </p:nvSpPr>
          <p:spPr bwMode="auto">
            <a:xfrm rot="1334605">
              <a:off x="1761" y="2592"/>
              <a:ext cx="1185" cy="551"/>
            </a:xfrm>
            <a:prstGeom prst="rightArrow">
              <a:avLst>
                <a:gd name="adj1" fmla="val 58435"/>
                <a:gd name="adj2" fmla="val 55379"/>
              </a:avLst>
            </a:prstGeom>
            <a:gradFill rotWithShape="0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5" name="Text Box 15"/>
            <p:cNvSpPr txBox="1">
              <a:spLocks noChangeArrowheads="1"/>
            </p:cNvSpPr>
            <p:nvPr/>
          </p:nvSpPr>
          <p:spPr bwMode="auto">
            <a:xfrm rot="1306843">
              <a:off x="1830" y="2694"/>
              <a:ext cx="92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2000" b="1"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(t); t </a:t>
              </a:r>
              <a:r>
                <a:rPr lang="pl-PL" sz="2000">
                  <a:latin typeface="Arial" pitchFamily="34" charset="0"/>
                  <a:cs typeface="Arial" pitchFamily="34" charset="0"/>
                  <a:sym typeface="Symbol" pitchFamily="18" charset="2"/>
                </a:rPr>
                <a:t>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 t</a:t>
              </a:r>
              <a:r>
                <a:rPr lang="pl-PL" sz="20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95575" y="4537358"/>
            <a:ext cx="1881188" cy="874712"/>
            <a:chOff x="1761" y="3334"/>
            <a:chExt cx="1185" cy="551"/>
          </a:xfrm>
        </p:grpSpPr>
        <p:sp>
          <p:nvSpPr>
            <p:cNvPr id="28682" name="AutoShape 12"/>
            <p:cNvSpPr>
              <a:spLocks noChangeArrowheads="1"/>
            </p:cNvSpPr>
            <p:nvPr/>
          </p:nvSpPr>
          <p:spPr bwMode="auto">
            <a:xfrm rot="20265395" flipV="1">
              <a:off x="1761" y="3334"/>
              <a:ext cx="1185" cy="551"/>
            </a:xfrm>
            <a:prstGeom prst="rightArrow">
              <a:avLst>
                <a:gd name="adj1" fmla="val 58435"/>
                <a:gd name="adj2" fmla="val 55379"/>
              </a:avLst>
            </a:prstGeom>
            <a:gradFill rotWithShape="0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3" name="Text Box 16"/>
            <p:cNvSpPr txBox="1">
              <a:spLocks noChangeArrowheads="1"/>
            </p:cNvSpPr>
            <p:nvPr/>
          </p:nvSpPr>
          <p:spPr bwMode="auto">
            <a:xfrm rot="-1225066">
              <a:off x="2062" y="3493"/>
              <a:ext cx="52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2000" b="1"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(t</a:t>
              </a:r>
              <a:r>
                <a:rPr lang="pl-PL" sz="2000" baseline="-25000">
                  <a:latin typeface="Arial" pitchFamily="34" charset="0"/>
                  <a:cs typeface="Arial" pitchFamily="34" charset="0"/>
                </a:rPr>
                <a:t>0</a:t>
              </a:r>
              <a:r>
                <a:rPr lang="pl-PL" sz="2000">
                  <a:latin typeface="Arial" pitchFamily="34" charset="0"/>
                  <a:cs typeface="Arial" pitchFamily="34" charset="0"/>
                </a:rPr>
                <a:t>)</a:t>
              </a:r>
              <a:endParaRPr lang="pl-PL" sz="2000" baseline="-25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14413" y="5619750"/>
            <a:ext cx="69881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Spojrzenie na system typu: wejście – stan – wyjście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Modele: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 przestrzeni </a:t>
            </a: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stanów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nimBg="1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143000" y="517525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Modele matematyczne i sterowanie</a:t>
            </a:r>
            <a:endParaRPr lang="en-GB" sz="2000" b="1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68313" y="1054100"/>
            <a:ext cx="8301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Interesuje nas budowanie modeli, które mogą być zastosowane przy rozwiązywaniu problemów sterowania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2425" y="2079625"/>
            <a:ext cx="83962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Sterowanie </a:t>
            </a:r>
            <a:r>
              <a:rPr lang="pl-PL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proces celowego oddziaływania człowieka lub skonstruowanych przez niego urządzeń na środowisko lub inne skonstruowane przez niego urządzenie</a:t>
            </a:r>
            <a:endParaRPr lang="en-GB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68313" y="3619500"/>
            <a:ext cx="77057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/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 pojęcie sterowania składają się pojęcia szczegółowe:</a:t>
            </a:r>
          </a:p>
          <a:p>
            <a:pPr marL="290513" indent="-290513" algn="just">
              <a:buFont typeface="Symbol" pitchFamily="18" charset="2"/>
              <a:buChar char="·"/>
            </a:pPr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proces sterowany,</a:t>
            </a:r>
          </a:p>
          <a:p>
            <a:pPr marL="290513" indent="-290513" algn="just">
              <a:buFont typeface="Symbol" pitchFamily="18" charset="2"/>
              <a:buChar char="·"/>
            </a:pPr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ograniczenia sterowania,</a:t>
            </a:r>
          </a:p>
          <a:p>
            <a:pPr marL="290513" indent="-290513" algn="just">
              <a:buFont typeface="Symbol" pitchFamily="18" charset="2"/>
              <a:buChar char="·"/>
            </a:pPr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cele sterowania,</a:t>
            </a:r>
          </a:p>
          <a:p>
            <a:pPr marL="290513" indent="-290513" algn="just">
              <a:buFont typeface="Symbol" pitchFamily="18" charset="2"/>
              <a:buChar char="·"/>
            </a:pPr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wskaźnik jakości sterowania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57200" y="588963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 sterowany -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część otaczającego nas środowiska lub urządzenie, na które oddziałujemy. </a:t>
            </a:r>
            <a:r>
              <a:rPr lang="pl-PL" sz="16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Użycie słowa proces podkreśla, że nie traktujemy oddziaływania i jego skutków chwilowo, statycznie, a interesują nas one jako przebieg dynamiczny w pewnym przedziale czasu</a:t>
            </a:r>
            <a:endParaRPr lang="en-GB" sz="16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34975" y="2206625"/>
            <a:ext cx="7777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Ograniczenia sterowania -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te uwarunkowania związane z procesem sterowanym, które sprawiają, że nie możemy oddziaływać na ten proces w sposób dowolny 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85763" y="3551238"/>
            <a:ext cx="799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 sterowania -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postulowany, pożądany rezultat naszego oddziaływania.</a:t>
            </a:r>
            <a:r>
              <a:rPr lang="pl-PL" sz="2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Jeżeli cel sterowania jest osiągalny, to zazwyczaj można go osiągnąć w różnoraki sposób. Staramy się ocenić, który ze sposobów jest lepszy</a:t>
            </a:r>
            <a:endParaRPr lang="en-GB" sz="16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5763" y="5062538"/>
            <a:ext cx="813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Wskaźnik jakości sterowania – </a:t>
            </a:r>
            <a:r>
              <a:rPr lang="pl-PL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jest miarą jakości przebiegu procesu sterowanego, która umożliwia wybranie sposobu osiągnięcia celu sterowania</a:t>
            </a:r>
            <a:endParaRPr lang="en-GB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6088" y="1400175"/>
            <a:ext cx="8135937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Modelem matematycznym problemu sterowania, będziemy nazywać reprezentację wiedzy o: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procesie sterowanym,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celu sterowania,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ograniczeniach sterowania 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wskaźnikach jakości sterowania</a:t>
            </a:r>
          </a:p>
          <a:p>
            <a:pPr algn="just">
              <a:spcBef>
                <a:spcPct val="50000"/>
              </a:spcBef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wyrażoną językiem matematyki (z użyciem symboli i operatorów matematycznych), pomocną przy rozwiązywaniu określonego problemu sterowania lub monitorowania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683239" y="2323475"/>
            <a:ext cx="3582650" cy="524656"/>
          </a:xfrm>
          <a:prstGeom prst="roundRect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7975" y="527050"/>
            <a:ext cx="8561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Definicja modelu matematycznego problemu sterowania:</a:t>
            </a:r>
            <a:endParaRPr lang="en-GB" sz="2400" b="1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928813" y="517525"/>
            <a:ext cx="55006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Modelowanie a symulacja</a:t>
            </a:r>
            <a:endParaRPr lang="en-GB" sz="2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5313" y="1498600"/>
            <a:ext cx="4565650" cy="511175"/>
            <a:chOff x="0" y="715"/>
            <a:chExt cx="2876" cy="322"/>
          </a:xfrm>
        </p:grpSpPr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0" y="715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l-PL" sz="2400" dirty="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rPr>
                <a:t>Symulacja </a:t>
              </a:r>
              <a:endParaRPr lang="en-GB" sz="24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74" name="Picture 7" descr="BD0002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715"/>
              <a:ext cx="3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8" descr="BS0055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" y="715"/>
              <a:ext cx="3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AutoShape 9"/>
            <p:cNvSpPr>
              <a:spLocks noChangeArrowheads="1"/>
            </p:cNvSpPr>
            <p:nvPr/>
          </p:nvSpPr>
          <p:spPr bwMode="auto">
            <a:xfrm>
              <a:off x="1845" y="754"/>
              <a:ext cx="643" cy="204"/>
            </a:xfrm>
            <a:prstGeom prst="rightArrow">
              <a:avLst>
                <a:gd name="adj1" fmla="val 50000"/>
                <a:gd name="adj2" fmla="val 78799"/>
              </a:avLst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3366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3200" y="2479675"/>
            <a:ext cx="853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8825" indent="-758825" algn="just"/>
            <a:r>
              <a:rPr lang="pl-PL" sz="240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 sztuczne odtwarzanie (np. w warunkach laboratoryjnych; często za pomocą komputerów) właściwości danego obiektu, zjawiska lub przestrzeni występujących w naturze, lecz trudnych do obserwowania, zbadania, powtórzenia itp.</a:t>
            </a:r>
            <a:endParaRPr lang="pl-PL" sz="240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0838" y="835025"/>
            <a:ext cx="81375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5100" indent="-1435100" algn="just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Modelowanie matematyczne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to tworzenie w języku matematyki reprezentacji systemów hipotetycznych lub istniejących w rzeczywistości</a:t>
            </a:r>
          </a:p>
          <a:p>
            <a:pPr marL="1435100" indent="-1435100" algn="just">
              <a:spcBef>
                <a:spcPct val="50000"/>
              </a:spcBef>
            </a:pPr>
            <a:endParaRPr lang="pl-PL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435100" indent="-1435100" algn="just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Symulacja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- to eksperymentowanie na modelu badanego systemu, przy wykorzystaniu oddziaływań i obserwacji mających swoje odpowiedniki w badanym systemie, przy czym eksperymentowanie to zapewnia eksperymentatorowi, w pewnym stopniu, złudzenie kontaktu z systemem rzeczywistym</a:t>
            </a:r>
          </a:p>
          <a:p>
            <a:pPr marL="1435100" indent="-1435100" algn="just">
              <a:spcBef>
                <a:spcPct val="50000"/>
              </a:spcBef>
            </a:pPr>
            <a:endParaRPr lang="pl-PL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435100" indent="-1435100" algn="just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Symulacyjny model matematyczny (krótko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model symulacyjny) to taki model matematyczny, który został zbudowany dla potrzeb symulacji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850" y="1290638"/>
            <a:ext cx="835183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indent="-95250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Model symulacyjny:</a:t>
            </a:r>
          </a:p>
          <a:p>
            <a:pPr marL="539750" indent="-53975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daje możliwość </a:t>
            </a:r>
            <a:r>
              <a:rPr lang="pl-PL" sz="2200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oddziaływania</a:t>
            </a:r>
            <a:r>
              <a:rPr lang="pl-PL" sz="2200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na model systemu  wielkościami mającymi swoje odpowiedniki w badanym systemie, których efekt oddziaływania chcielibyśmy obserwować</a:t>
            </a:r>
          </a:p>
          <a:p>
            <a:pPr marL="952500" indent="-952500" algn="just" fontAlgn="auto">
              <a:spcBef>
                <a:spcPct val="50000"/>
              </a:spcBef>
              <a:spcAft>
                <a:spcPts val="0"/>
              </a:spcAft>
              <a:buFont typeface="Symbol" pitchFamily="18" charset="2"/>
              <a:buChar char="¨"/>
              <a:defRPr/>
            </a:pPr>
            <a:endParaRPr lang="pl-PL" sz="2200" dirty="0">
              <a:solidFill>
                <a:srgbClr val="3366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539750" indent="-539750" algn="just" fontAlgn="auto">
              <a:spcBef>
                <a:spcPct val="5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sz="2200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  daje możliwość </a:t>
            </a:r>
            <a:r>
              <a:rPr lang="pl-PL" sz="2200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obserwacji</a:t>
            </a:r>
            <a:r>
              <a:rPr lang="pl-PL" sz="2200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na modelu systemu wielkości, które mają swoje odpowiedniki w badanym systemie i które chcielibyśmy obserwować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0" y="685800"/>
            <a:ext cx="424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Modelowanie matematyczne </a:t>
            </a:r>
            <a:endParaRPr lang="en-GB" sz="24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AG0003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985" y="471073"/>
            <a:ext cx="17145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01813" y="1363783"/>
            <a:ext cx="567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Definicja modelu matematycznego:</a:t>
            </a:r>
            <a:endParaRPr lang="en-GB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850" y="1816220"/>
            <a:ext cx="8496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Modelem matematycznym nazywamy reprezentację istniejącego lub hipotetycznego fragmentu rzeczywistości, tworzoną w określonym celu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wykorzystaniem skończonego zbioru symboli i operatorów matematycznych, z którymi związane są  ścisłe zasady posługiwania się nimi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pozbawioną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szczegółów i cech nieistotnych dla osiągnięcia postawionego celu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Zawarte w modelu symbole i operatory matematyczne mają interpretację odnoszącą je do konkretnych elementów modelowanego fragmentu rzeczywistości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258023" y="450437"/>
            <a:ext cx="427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Etapy modelowania matematycznego</a:t>
            </a:r>
            <a:endParaRPr lang="en-GB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349344" y="5810531"/>
            <a:ext cx="8410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Pomiędzy poszczególnymi etapami modelowania występują interakcje – proces modelowania nie jest procesem o szeregowej strukturze </a:t>
            </a:r>
            <a:endParaRPr lang="en-GB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a 25"/>
          <p:cNvGrpSpPr>
            <a:grpSpLocks/>
          </p:cNvGrpSpPr>
          <p:nvPr/>
        </p:nvGrpSpPr>
        <p:grpSpPr bwMode="auto">
          <a:xfrm>
            <a:off x="325438" y="852488"/>
            <a:ext cx="8547100" cy="4083050"/>
            <a:chOff x="325438" y="852488"/>
            <a:chExt cx="8547100" cy="4083224"/>
          </a:xfrm>
        </p:grpSpPr>
        <p:sp>
          <p:nvSpPr>
            <p:cNvPr id="35845" name="Text Box 33"/>
            <p:cNvSpPr txBox="1">
              <a:spLocks noChangeArrowheads="1"/>
            </p:cNvSpPr>
            <p:nvPr/>
          </p:nvSpPr>
          <p:spPr bwMode="auto">
            <a:xfrm>
              <a:off x="325438" y="852488"/>
              <a:ext cx="8547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C06000"/>
                  </a:solidFill>
                  <a:latin typeface="Arial" pitchFamily="34" charset="0"/>
                  <a:cs typeface="Arial" pitchFamily="34" charset="0"/>
                </a:rPr>
                <a:t>W procesie modelowania matematycznego można wyróżnić kilka podstawowych etapów:</a:t>
              </a:r>
              <a:endParaRPr lang="en-GB">
                <a:solidFill>
                  <a:srgbClr val="C06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6" name="Text Box 50"/>
            <p:cNvSpPr txBox="1">
              <a:spLocks noChangeArrowheads="1"/>
            </p:cNvSpPr>
            <p:nvPr/>
          </p:nvSpPr>
          <p:spPr bwMode="auto">
            <a:xfrm>
              <a:off x="400338" y="2073390"/>
              <a:ext cx="8291512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Sformułowanie celów i założeń modelowania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Budowa bazy wiedzy i bazy danych o modelowanym systemie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Wybór kategorii modelu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Określenie struktury modelu; budowa modelu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Identyfikacja modelu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Algorytmizacja obliczeń z modelem</a:t>
              </a:r>
            </a:p>
            <a:p>
              <a:pPr marL="280988" indent="-280988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Weryfikacja  modelu</a:t>
              </a: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51012" y="5118846"/>
            <a:ext cx="865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A:  Krótka charakterystyka etapów modelowania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927850" y="5803900"/>
            <a:ext cx="1954213" cy="457200"/>
            <a:chOff x="4364" y="3656"/>
            <a:chExt cx="1231" cy="288"/>
          </a:xfrm>
        </p:grpSpPr>
        <p:sp>
          <p:nvSpPr>
            <p:cNvPr id="36891" name="AutoShape 59"/>
            <p:cNvSpPr>
              <a:spLocks noChangeArrowheads="1"/>
            </p:cNvSpPr>
            <p:nvPr/>
          </p:nvSpPr>
          <p:spPr bwMode="auto">
            <a:xfrm>
              <a:off x="4364" y="3656"/>
              <a:ext cx="1231" cy="28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92" name="Rectangle 60"/>
            <p:cNvSpPr>
              <a:spLocks noChangeArrowheads="1"/>
            </p:cNvSpPr>
            <p:nvPr/>
          </p:nvSpPr>
          <p:spPr bwMode="auto">
            <a:xfrm>
              <a:off x="4405" y="3676"/>
              <a:ext cx="10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Zastosowanie</a:t>
              </a:r>
            </a:p>
          </p:txBody>
        </p:sp>
      </p:grp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28600" y="51435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Sprzężenia pomiędzy etapami budowy modelu matematycznego</a:t>
            </a:r>
            <a:endParaRPr lang="en-GB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20725" y="1246188"/>
            <a:ext cx="7593013" cy="3698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Problem rozwiązywany z pomocą modelowania matematycznego</a:t>
            </a:r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4267200" y="1649413"/>
            <a:ext cx="0" cy="42862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2244725" y="2105025"/>
            <a:ext cx="4086225" cy="3698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Cele i założenia modelowania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31788" y="2660650"/>
            <a:ext cx="156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Baza wiedzy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913563" y="263366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Baza danych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77813" y="3117850"/>
            <a:ext cx="1871662" cy="1477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</a:t>
            </a: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Teorie</a:t>
            </a: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 </a:t>
            </a: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Prawa</a:t>
            </a: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 </a:t>
            </a: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Wiedza        empiryczna</a:t>
            </a: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 </a:t>
            </a: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Hipotezy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6413500" y="3035300"/>
            <a:ext cx="253682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None/>
            </a:pPr>
            <a:r>
              <a:rPr lang="pl-PL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Dane eksperymentalne</a:t>
            </a:r>
            <a:endParaRPr lang="pl-PL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4238625" y="2522538"/>
            <a:ext cx="0" cy="525462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1912938" y="2535238"/>
            <a:ext cx="1938337" cy="4968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4711700" y="2549525"/>
            <a:ext cx="1843088" cy="40005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2757488" y="3048000"/>
            <a:ext cx="3173412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Kategoria modelu</a:t>
            </a:r>
            <a:endParaRPr lang="pl-PL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Struktura modelu</a:t>
            </a:r>
            <a:endParaRPr lang="pl-PL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Identyfikacja modelu</a:t>
            </a:r>
            <a:endParaRPr lang="pl-PL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Algorytmizacja modelu</a:t>
            </a:r>
            <a:endParaRPr lang="pl-PL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4238625" y="4378325"/>
            <a:ext cx="0" cy="566738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759075" y="4973638"/>
            <a:ext cx="3173413" cy="3698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buFont typeface="Symbol" pitchFamily="18" charset="2"/>
              <a:buNone/>
            </a:pPr>
            <a:r>
              <a:rPr lang="pl-PL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Weryfikacja modelu</a:t>
            </a:r>
            <a:endParaRPr lang="pl-PL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50"/>
          <p:cNvSpPr>
            <a:spLocks/>
          </p:cNvSpPr>
          <p:nvPr/>
        </p:nvSpPr>
        <p:spPr bwMode="auto">
          <a:xfrm>
            <a:off x="1717675" y="4738688"/>
            <a:ext cx="1039813" cy="304800"/>
          </a:xfrm>
          <a:custGeom>
            <a:avLst/>
            <a:gdLst>
              <a:gd name="T0" fmla="*/ 0 w 655"/>
              <a:gd name="T1" fmla="*/ 0 h 192"/>
              <a:gd name="T2" fmla="*/ 0 w 655"/>
              <a:gd name="T3" fmla="*/ 2147483647 h 192"/>
              <a:gd name="T4" fmla="*/ 2147483647 w 655"/>
              <a:gd name="T5" fmla="*/ 2147483647 h 192"/>
              <a:gd name="T6" fmla="*/ 0 60000 65536"/>
              <a:gd name="T7" fmla="*/ 0 60000 65536"/>
              <a:gd name="T8" fmla="*/ 0 60000 65536"/>
              <a:gd name="T9" fmla="*/ 0 w 655"/>
              <a:gd name="T10" fmla="*/ 0 h 192"/>
              <a:gd name="T11" fmla="*/ 655 w 65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92">
                <a:moveTo>
                  <a:pt x="0" y="0"/>
                </a:moveTo>
                <a:lnTo>
                  <a:pt x="0" y="192"/>
                </a:lnTo>
                <a:lnTo>
                  <a:pt x="655" y="19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51"/>
          <p:cNvSpPr>
            <a:spLocks/>
          </p:cNvSpPr>
          <p:nvPr/>
        </p:nvSpPr>
        <p:spPr bwMode="auto">
          <a:xfrm>
            <a:off x="679450" y="4738688"/>
            <a:ext cx="2078038" cy="568325"/>
          </a:xfrm>
          <a:custGeom>
            <a:avLst/>
            <a:gdLst>
              <a:gd name="T0" fmla="*/ 2147483647 w 1309"/>
              <a:gd name="T1" fmla="*/ 2147483647 h 358"/>
              <a:gd name="T2" fmla="*/ 0 w 1309"/>
              <a:gd name="T3" fmla="*/ 2147483647 h 358"/>
              <a:gd name="T4" fmla="*/ 0 w 1309"/>
              <a:gd name="T5" fmla="*/ 0 h 358"/>
              <a:gd name="T6" fmla="*/ 0 60000 65536"/>
              <a:gd name="T7" fmla="*/ 0 60000 65536"/>
              <a:gd name="T8" fmla="*/ 0 60000 65536"/>
              <a:gd name="T9" fmla="*/ 0 w 1309"/>
              <a:gd name="T10" fmla="*/ 0 h 358"/>
              <a:gd name="T11" fmla="*/ 1309 w 1309"/>
              <a:gd name="T12" fmla="*/ 358 h 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9" h="358">
                <a:moveTo>
                  <a:pt x="1309" y="358"/>
                </a:moveTo>
                <a:lnTo>
                  <a:pt x="0" y="35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52"/>
          <p:cNvSpPr>
            <a:spLocks noChangeShapeType="1"/>
          </p:cNvSpPr>
          <p:nvPr/>
        </p:nvSpPr>
        <p:spPr bwMode="auto">
          <a:xfrm>
            <a:off x="2147888" y="3282950"/>
            <a:ext cx="609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53"/>
          <p:cNvSpPr>
            <a:spLocks/>
          </p:cNvSpPr>
          <p:nvPr/>
        </p:nvSpPr>
        <p:spPr bwMode="auto">
          <a:xfrm>
            <a:off x="5929313" y="3740150"/>
            <a:ext cx="901700" cy="1274763"/>
          </a:xfrm>
          <a:custGeom>
            <a:avLst/>
            <a:gdLst>
              <a:gd name="T0" fmla="*/ 2147483647 w 568"/>
              <a:gd name="T1" fmla="*/ 0 h 803"/>
              <a:gd name="T2" fmla="*/ 2147483647 w 568"/>
              <a:gd name="T3" fmla="*/ 2147483647 h 803"/>
              <a:gd name="T4" fmla="*/ 0 w 568"/>
              <a:gd name="T5" fmla="*/ 2147483647 h 803"/>
              <a:gd name="T6" fmla="*/ 0 60000 65536"/>
              <a:gd name="T7" fmla="*/ 0 60000 65536"/>
              <a:gd name="T8" fmla="*/ 0 60000 65536"/>
              <a:gd name="T9" fmla="*/ 0 w 568"/>
              <a:gd name="T10" fmla="*/ 0 h 803"/>
              <a:gd name="T11" fmla="*/ 568 w 568"/>
              <a:gd name="T12" fmla="*/ 803 h 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803">
                <a:moveTo>
                  <a:pt x="568" y="0"/>
                </a:moveTo>
                <a:lnTo>
                  <a:pt x="568" y="803"/>
                </a:lnTo>
                <a:lnTo>
                  <a:pt x="0" y="803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4"/>
          <p:cNvSpPr>
            <a:spLocks/>
          </p:cNvSpPr>
          <p:nvPr/>
        </p:nvSpPr>
        <p:spPr bwMode="auto">
          <a:xfrm>
            <a:off x="5929313" y="3740150"/>
            <a:ext cx="2549525" cy="1552575"/>
          </a:xfrm>
          <a:custGeom>
            <a:avLst/>
            <a:gdLst>
              <a:gd name="T0" fmla="*/ 0 w 1606"/>
              <a:gd name="T1" fmla="*/ 2147483647 h 978"/>
              <a:gd name="T2" fmla="*/ 2147483647 w 1606"/>
              <a:gd name="T3" fmla="*/ 2147483647 h 978"/>
              <a:gd name="T4" fmla="*/ 2147483647 w 1606"/>
              <a:gd name="T5" fmla="*/ 0 h 978"/>
              <a:gd name="T6" fmla="*/ 0 60000 65536"/>
              <a:gd name="T7" fmla="*/ 0 60000 65536"/>
              <a:gd name="T8" fmla="*/ 0 60000 65536"/>
              <a:gd name="T9" fmla="*/ 0 w 1606"/>
              <a:gd name="T10" fmla="*/ 0 h 978"/>
              <a:gd name="T11" fmla="*/ 1606 w 1606"/>
              <a:gd name="T12" fmla="*/ 978 h 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6" h="978">
                <a:moveTo>
                  <a:pt x="0" y="978"/>
                </a:moveTo>
                <a:lnTo>
                  <a:pt x="1606" y="978"/>
                </a:lnTo>
                <a:lnTo>
                  <a:pt x="1606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2370138" y="5845175"/>
            <a:ext cx="4086225" cy="3698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Model zweryfikowany</a:t>
            </a:r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4224338" y="5402263"/>
            <a:ext cx="1587" cy="42862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>
            <a:off x="6456363" y="6040438"/>
            <a:ext cx="457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61"/>
          <p:cNvSpPr>
            <a:spLocks noChangeShapeType="1"/>
          </p:cNvSpPr>
          <p:nvPr/>
        </p:nvSpPr>
        <p:spPr bwMode="auto">
          <a:xfrm flipH="1">
            <a:off x="5929313" y="3227388"/>
            <a:ext cx="48577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62"/>
          <p:cNvSpPr>
            <a:spLocks noChangeShapeType="1"/>
          </p:cNvSpPr>
          <p:nvPr/>
        </p:nvSpPr>
        <p:spPr bwMode="auto">
          <a:xfrm>
            <a:off x="5929313" y="3587750"/>
            <a:ext cx="48577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 autoUpdateAnimBg="0"/>
      <p:bldP spid="11" grpId="0" animBg="1"/>
      <p:bldP spid="12" grpId="0" animBg="1" autoUpdateAnimBg="0"/>
      <p:bldP spid="13" grpId="0" autoUpdateAnimBg="0"/>
      <p:bldP spid="14" grpId="0" autoUpdateAnimBg="0"/>
      <p:bldP spid="15" grpId="0" build="p" animBg="1" autoUpdateAnimBg="0"/>
      <p:bldP spid="16" grpId="0" build="p" animBg="1" autoUpdateAnimBg="0"/>
      <p:bldP spid="17" grpId="0" animBg="1"/>
      <p:bldP spid="18" grpId="0" animBg="1"/>
      <p:bldP spid="19" grpId="0" animBg="1"/>
      <p:bldP spid="20" grpId="0" build="p" animBg="1" autoUpdateAnimBg="0"/>
      <p:bldP spid="21" grpId="0" animBg="1"/>
      <p:bldP spid="22" grpId="0" animBg="1" autoUpdateAnimBg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 autoUpdateAnimBg="0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84200" y="421155"/>
            <a:ext cx="802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Miejsce komputera w procesie modelowania matematycznego</a:t>
            </a:r>
            <a:r>
              <a:rPr lang="pl-PL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85900" y="1227138"/>
            <a:ext cx="605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Określenie celu modelowania, wybór kategorii modelu, określenie struktury modelu, wybór algorytmów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6550" y="1846263"/>
            <a:ext cx="3254375" cy="3381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27338" y="828675"/>
            <a:ext cx="3254375" cy="33813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Eksperymentator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889625" y="1838325"/>
            <a:ext cx="2981325" cy="33813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 matematyczny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589338" y="2035175"/>
            <a:ext cx="836612" cy="52546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96900" y="4962525"/>
            <a:ext cx="3254375" cy="33813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CC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Komputer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18188" y="4997450"/>
            <a:ext cx="3121025" cy="338138"/>
          </a:xfrm>
          <a:prstGeom prst="rect">
            <a:avLst/>
          </a:prstGeom>
          <a:solidFill>
            <a:srgbClr val="FF7C8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Wyniki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881563" y="3225800"/>
            <a:ext cx="4016375" cy="5842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Algorytmy identyfikacji, weryfikacji, obliczeń z modelem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7025" y="3241675"/>
            <a:ext cx="4237038" cy="5842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Dane do identyfikacji, weryfikacji, obliczeń z modelem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094038" y="2581275"/>
            <a:ext cx="3441700" cy="338138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Dane i wiedza o systemie 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5100638" y="2024063"/>
            <a:ext cx="754062" cy="5651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3862388" y="5200650"/>
            <a:ext cx="1979612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520950" y="2308225"/>
            <a:ext cx="1588" cy="9556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6694488" y="2287588"/>
            <a:ext cx="11112" cy="9286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2508250" y="4008438"/>
            <a:ext cx="1588" cy="9699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8847138" y="3983038"/>
            <a:ext cx="1587" cy="9969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8850313" y="2252663"/>
            <a:ext cx="1587" cy="9556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39750" y="2325688"/>
            <a:ext cx="1741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Źródło danych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85775" y="5475288"/>
            <a:ext cx="360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Narzędzie przetwarzania danych w oparciu o określone algorytmy</a:t>
            </a: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2665413" y="3998913"/>
            <a:ext cx="4003675" cy="9556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270625" y="5457825"/>
            <a:ext cx="2347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Przesłanki do akceptacji lub zmiany 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592888" y="4235450"/>
            <a:ext cx="233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Zmiana/modyfikacja  algorytmów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599238" y="2411413"/>
            <a:ext cx="233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Zmiana/modyfikacja  modelu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utoUpdateAnimBg="0"/>
      <p:bldP spid="21" grpId="0" autoUpdateAnimBg="0"/>
      <p:bldP spid="22" grpId="0" animBg="1"/>
      <p:bldP spid="23" grpId="0" autoUpdateAnimBg="0"/>
      <p:bldP spid="24" grpId="0" autoUpdateAnimBg="0"/>
      <p:bldP spid="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25388" y="2250141"/>
            <a:ext cx="6338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Krótka charakterystyka etapów modelowania</a:t>
            </a:r>
          </a:p>
          <a:p>
            <a:pPr algn="ctr"/>
            <a:endParaRPr lang="pl-PL" sz="2400" b="1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A</a:t>
            </a:r>
            <a:endParaRPr lang="pl-PL" sz="24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7025" y="1472667"/>
            <a:ext cx="8445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Dlaczego jasne określenie celu modelowania jest ważne?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 to bezpośredni wpływ na przebieg i treści procesu modelowania – różne cele implikują różne problemy jakie trzeba rozwiązać przy modelowaniu;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modelowanie jest najczęściej działalnością interdyscyplinarną – określenie celu musi być jasne dla wszystkich biorących udział w modelowaniu;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zbudowaniu modelu musimy ocenić, na ile zadowalająco postawiony cel został osiągnięty 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70050" y="723367"/>
            <a:ext cx="5980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Określenie celów modelowania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67"/>
          <p:cNvSpPr txBox="1">
            <a:spLocks noChangeArrowheads="1"/>
          </p:cNvSpPr>
          <p:nvPr/>
        </p:nvSpPr>
        <p:spPr bwMode="auto">
          <a:xfrm>
            <a:off x="975581" y="665163"/>
            <a:ext cx="6745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Cele ogólne modelowania systemów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68"/>
          <p:cNvSpPr txBox="1">
            <a:spLocks noChangeArrowheads="1"/>
          </p:cNvSpPr>
          <p:nvPr/>
        </p:nvSpPr>
        <p:spPr bwMode="auto">
          <a:xfrm>
            <a:off x="295275" y="1006475"/>
            <a:ext cx="858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pl-PL" sz="2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Opis i wyjaśnienie mechanizmów działania systemu </a:t>
            </a: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model poznawczy</a:t>
            </a:r>
          </a:p>
          <a:p>
            <a:pPr marL="280988" indent="-280988">
              <a:buFont typeface="Symbol" pitchFamily="18" charset="2"/>
              <a:buNone/>
            </a:pP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Przewidywanie zachowania się systemu przy różnorodnych   warunkach oddziaływania otoczenia na system  </a:t>
            </a: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model prognostyczny, predykcyjny</a:t>
            </a:r>
          </a:p>
          <a:p>
            <a:pPr marL="280988" indent="-280988">
              <a:buFont typeface="Symbol" pitchFamily="18" charset="2"/>
              <a:buNone/>
            </a:pPr>
            <a:endParaRPr lang="pl-PL" sz="20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Wybór odpowiednich oddziaływań wejściowych, spełniających określone warunki i zapewniających pożądane reakcje wyjściowe   </a:t>
            </a: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model decyzyjny, wyznaczania sterowań</a:t>
            </a:r>
          </a:p>
        </p:txBody>
      </p:sp>
      <p:sp>
        <p:nvSpPr>
          <p:cNvPr id="5" name="Text Box 1069"/>
          <p:cNvSpPr txBox="1">
            <a:spLocks noChangeArrowheads="1"/>
          </p:cNvSpPr>
          <p:nvPr/>
        </p:nvSpPr>
        <p:spPr bwMode="auto">
          <a:xfrm>
            <a:off x="698500" y="4137025"/>
            <a:ext cx="8151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4650" indent="-374650">
              <a:buFont typeface="Symbol" pitchFamily="18" charset="2"/>
              <a:buNone/>
            </a:pPr>
            <a:r>
              <a:rPr lang="pl-PL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 w szczególności wybór oddziaływań optymalnych w sensie        wybranego kryterium</a:t>
            </a:r>
          </a:p>
          <a:p>
            <a:pPr marL="374650" indent="-374650">
              <a:buFont typeface="Symbol" pitchFamily="18" charset="2"/>
              <a:buNone/>
            </a:pPr>
            <a:r>
              <a:rPr lang="pl-PL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model optymalizacyjny</a:t>
            </a:r>
          </a:p>
        </p:txBody>
      </p:sp>
      <p:sp>
        <p:nvSpPr>
          <p:cNvPr id="6" name="Text Box 1070"/>
          <p:cNvSpPr txBox="1">
            <a:spLocks noChangeArrowheads="1"/>
          </p:cNvSpPr>
          <p:nvPr/>
        </p:nvSpPr>
        <p:spPr bwMode="auto">
          <a:xfrm>
            <a:off x="307975" y="5232400"/>
            <a:ext cx="858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Wybór struktury lub parametrów systemu mającego spełniać określone zadania  </a:t>
            </a:r>
          </a:p>
          <a:p>
            <a:pPr marL="280988" indent="-280988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model projektowy, normatywny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  <p:bldP spid="5" grpId="0" build="p" autoUpdateAnimBg="0"/>
      <p:bldP spid="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3863" y="485775"/>
            <a:ext cx="8397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Wybrane zastosowania modeli:</a:t>
            </a:r>
          </a:p>
          <a:p>
            <a:pPr algn="just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 (matematyczny) to matematyczny opis rzeczywistego lub hipotetycznego systemu (procesu) </a:t>
            </a: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tworzony z myślą o konkretnym </a:t>
            </a:r>
            <a:r>
              <a:rPr lang="pl-PL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zastosowaniu (celu)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6863" y="2057400"/>
            <a:ext cx="85407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Wybrane zastosowania interesujące dla automatyka: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(a)  Estymacja, w oparciu o pomiary pośrednie, wielkości, których pomiary są niedostępne;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(b) Predykcja zachowań systemu sterowanego (krótkookresowych, długookresowych) – sterowanie predykcyjne, sterowanie adaptacyjne;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(c) Sterowanie procesami (regulacja w otoczeniu pewnego nominalnego punktu pracy, śledzenie trajektorii z znacznymi procesami przejściowymi, sterowanie optymalne...);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(d) Przetwarzanie sygnałów (likwidacja szumów, filtrowanie (np. zastosowanie filtru Kalmana wymaga modelu procesu generującego dane), interpolacja ...);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112963" y="1327150"/>
            <a:ext cx="4370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</a:pPr>
            <a:r>
              <a:rPr lang="pl-PL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Założenia modelu (wybrane)</a:t>
            </a:r>
            <a:endParaRPr lang="en-GB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63525" y="1951038"/>
            <a:ext cx="84439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Granice pomiędzy systemem a otoczeniem, zmienne wejściowe i wyjściowe, ....</a:t>
            </a:r>
          </a:p>
          <a:p>
            <a:pPr marL="290513" indent="-290513">
              <a:buFont typeface="Symbol" pitchFamily="18" charset="2"/>
              <a:buNone/>
            </a:pP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>
              <a:buFont typeface="Symbol" pitchFamily="18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Skala czasowa modelu, ....</a:t>
            </a:r>
          </a:p>
          <a:p>
            <a:pPr marL="290513" indent="-290513">
              <a:buFont typeface="Symbol" pitchFamily="18" charset="2"/>
              <a:buNone/>
            </a:pP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>
              <a:buFont typeface="Symbol" pitchFamily="18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Dokładność zgodności modelu systemu z systemem rzeczywistym, ....</a:t>
            </a:r>
          </a:p>
          <a:p>
            <a:pPr marL="290513" indent="-290513">
              <a:buFont typeface="Symbol" pitchFamily="18" charset="2"/>
              <a:buNone/>
            </a:pP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>
              <a:buFont typeface="Symbol" pitchFamily="18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Warunki stosowalności modelu, ....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025" y="1585913"/>
            <a:ext cx="8445500" cy="32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Wiedza aprioryczna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 Doświadczenie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 Istniejące modele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 Literatura (fakty, zjawiska, teorie, ...)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Symbol" pitchFamily="18" charset="2"/>
              <a:buNone/>
            </a:pP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Dane</a:t>
            </a: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 Istniejące dane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 Nowe dane zbierane dla celów budowy modelu</a:t>
            </a: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8790" y="784714"/>
            <a:ext cx="5980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Zbieranie informacji o modelowanym systemie</a:t>
            </a:r>
            <a:endParaRPr lang="en-GB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505200" y="1286556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GB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74625" y="1827427"/>
            <a:ext cx="3810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Zwięzła definicja systemu:</a:t>
            </a:r>
            <a:endParaRPr lang="en-GB" sz="220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50825" y="2394164"/>
            <a:ext cx="868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Zbiór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elementów/obiektów których właściwości chcielibyśmy badać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50825" y="3967377"/>
            <a:ext cx="7880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Idee wokół których budowane jest pojecie systemu:</a:t>
            </a:r>
            <a:endParaRPr lang="en-GB" sz="220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33400" y="4819864"/>
            <a:ext cx="6319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wyodrębnienie  systemu z otoczenia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GB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33400" y="5200864"/>
            <a:ext cx="495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funkcja spełniana przez system </a:t>
            </a:r>
            <a:endParaRPr lang="en-GB" sz="22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33400" y="5581864"/>
            <a:ext cx="5791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budowa systemu z zależnych elementów</a:t>
            </a:r>
            <a:endParaRPr lang="en-GB" sz="22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3400" y="5962864"/>
            <a:ext cx="571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……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63528" y="504700"/>
            <a:ext cx="8865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odniesieniu do modelowanego istniejącego lub hipotetycznego fragmentu rzeczywistości będziemy używali określenia  - SYSTEM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15913" y="1676400"/>
            <a:ext cx="8540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6238" indent="-376238" algn="just">
              <a:spcBef>
                <a:spcPct val="50000"/>
              </a:spcBef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Wybór kategorii modelu powinien brać pod uwagę:</a:t>
            </a:r>
          </a:p>
          <a:p>
            <a:pPr marL="376238" indent="-376238" algn="just">
              <a:spcBef>
                <a:spcPct val="50000"/>
              </a:spcBef>
              <a:buFont typeface="Wingdings" pitchFamily="2" charset="2"/>
              <a:buChar char="F"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cel modelowania,</a:t>
            </a:r>
          </a:p>
          <a:p>
            <a:pPr marL="376238" indent="-376238">
              <a:spcBef>
                <a:spcPct val="50000"/>
              </a:spcBef>
              <a:buFont typeface="Wingdings" pitchFamily="2" charset="2"/>
              <a:buChar char="F"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przewidywane warunki w jakich model będzie wykorzystywany (zakres warunków pracy, charakter wejść, komunikacja w innymi elementami systemu sterowania, ...,</a:t>
            </a:r>
          </a:p>
          <a:p>
            <a:pPr marL="376238" indent="-376238">
              <a:spcBef>
                <a:spcPct val="50000"/>
              </a:spcBef>
              <a:buFont typeface="Wingdings" pitchFamily="2" charset="2"/>
              <a:buChar char="F"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koszty budowy modelu,</a:t>
            </a:r>
          </a:p>
          <a:p>
            <a:pPr marL="376238" indent="-376238">
              <a:spcBef>
                <a:spcPct val="50000"/>
              </a:spcBef>
              <a:buFont typeface="Wingdings" pitchFamily="2" charset="2"/>
              <a:buChar char="F"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dostępną informację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366838" y="803275"/>
            <a:ext cx="5775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</a:pPr>
            <a:r>
              <a:rPr lang="pl-PL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Wybór kategorii modelu – </a:t>
            </a:r>
            <a:r>
              <a:rPr lang="pl-PL" sz="2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krótki przegląd</a:t>
            </a:r>
            <a:endParaRPr lang="en-GB" sz="2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30413" y="415925"/>
            <a:ext cx="437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Kategorie modeli</a:t>
            </a:r>
            <a:endParaRPr lang="en-GB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0713" y="849313"/>
            <a:ext cx="7620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Powszechnie stosowana klasyfikacja modeli systemów:</a:t>
            </a:r>
          </a:p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Alternatywy dla klasyfikowania modeli systemów </a:t>
            </a:r>
            <a:endParaRPr lang="en-GB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225" y="1876425"/>
            <a:ext cx="847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None/>
            </a:pPr>
            <a:r>
              <a:rPr lang="pl-PL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NIEPARAMETRYCZNE lub PARAMETRYCZNE  </a:t>
            </a:r>
          </a:p>
          <a:p>
            <a:pPr marL="290513" indent="-290513" algn="just">
              <a:buFont typeface="Symbol" pitchFamily="18" charset="2"/>
              <a:buNone/>
            </a:pPr>
            <a:r>
              <a:rPr lang="pl-PL">
                <a:solidFill>
                  <a:srgbClr val="CC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0" y="2601913"/>
            <a:ext cx="819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nieparametryczne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systemu to modele dane w postaci wykresu, funkcji itp., które niekonieczne opisane być mogą za pomocą skończonej liczby parametrów (danych)   </a:t>
            </a:r>
            <a:endParaRPr lang="pl-PL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9775" y="4057650"/>
            <a:ext cx="819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parametryczne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systemu to modele w których dla pełnego opisu elementu potrzebna jest znajomość na pewno skończonej liczby parametrów (współczynników)</a:t>
            </a:r>
            <a:endParaRPr lang="pl-PL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build="p" autoUpdateAnimBg="0"/>
      <p:bldP spid="6" grpId="0" autoUpdateAnimBg="0"/>
      <p:bldP spid="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81000" y="844550"/>
            <a:ext cx="794861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algn="just">
              <a:buFont typeface="Symbol" pitchFamily="18" charset="2"/>
              <a:buNone/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Przykładami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modeli nieparametrycznych są:</a:t>
            </a:r>
          </a:p>
          <a:p>
            <a:pPr marL="280988" indent="-280988" algn="just">
              <a:buFont typeface="Symbol" pitchFamily="18" charset="2"/>
              <a:buNone/>
            </a:pPr>
            <a:endParaRPr lang="pl-PL" sz="80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 algn="just">
              <a:buFontTx/>
              <a:buChar char="-"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charakterystyki czasowe elementu – modelem jest sygnał wyjściowy wywołany odpowiednim sygnałem wejściowym; </a:t>
            </a:r>
          </a:p>
          <a:p>
            <a:pPr marL="280988" indent="-280988" algn="just"/>
            <a:endParaRPr lang="pl-PL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 algn="just">
              <a:buFontTx/>
              <a:buChar char="-"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charakterystyka częstotliwościowe elementu liniowego – modelem jest zależność amplitudy i fazy sygnału wyjściowego od częstotliwości sinusoidalnego sygnału wejściowego; 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87363" y="3932238"/>
            <a:ext cx="7950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Przykładami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modeli parametrycznych są:</a:t>
            </a:r>
          </a:p>
          <a:p>
            <a:pPr marL="280988" indent="-280988">
              <a:spcBef>
                <a:spcPct val="50000"/>
              </a:spcBef>
            </a:pPr>
            <a:endParaRPr lang="pl-PL" sz="80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 algn="just">
              <a:buFontTx/>
              <a:buChar char="-"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równania różniczkowe wejście – wyjście elementu;</a:t>
            </a:r>
          </a:p>
          <a:p>
            <a:pPr marL="280988" indent="-280988" algn="just">
              <a:buFontTx/>
              <a:buChar char="-"/>
            </a:pPr>
            <a:endParaRPr lang="pl-PL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 algn="just">
              <a:buFontTx/>
              <a:buChar char="-"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równania stanu i równania wyjścia elementu;</a:t>
            </a:r>
          </a:p>
          <a:p>
            <a:pPr marL="280988" indent="-280988" algn="just">
              <a:buFontTx/>
              <a:buChar char="-"/>
            </a:pPr>
            <a:endParaRPr lang="pl-PL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0988" indent="-280988" algn="just">
              <a:buFontTx/>
              <a:buChar char="-"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równania algebraiczne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215900" y="628650"/>
            <a:ext cx="847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None/>
            </a:pPr>
            <a:r>
              <a:rPr lang="pl-PL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FENOMENOLOGICZNE</a:t>
            </a:r>
            <a:r>
              <a:rPr lang="pl-PL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(white – box) lub BEHAWIORALNE (black-box)</a:t>
            </a:r>
            <a:endParaRPr lang="pl-PL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477838" y="3082925"/>
            <a:ext cx="819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dirty="0">
                <a:solidFill>
                  <a:srgbClr val="3366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bliskie tym, którzy są po wykładach z fizyki, chemii, elektrotechniki, mechaniki, hydrauliki, hydrologii bądź z innych dziedzin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82600" y="2217738"/>
            <a:ext cx="8042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budowane w oparciu o zasady zachowania lub równania równowagi (dla masy, momentów, energii, ...) 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73075" y="1660525"/>
            <a:ext cx="819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fenomenologiczne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(lub oparte o wiedzę):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69888" y="4870450"/>
            <a:ext cx="815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Struktura modelu pozostaje w zasadniczym związku ze strukturą procesów a parametry modelu posiadają fizykalną interpretację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12750" y="4443413"/>
            <a:ext cx="263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Cecha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build="p" autoUpdateAnimBg="0"/>
      <p:bldP spid="5" grpId="0" autoUpdateAnimBg="0"/>
      <p:bldP spid="6" grpId="0" autoUpdateAnimBg="0"/>
      <p:bldP spid="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25463" y="1203325"/>
            <a:ext cx="8291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behawioralne</a:t>
            </a: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modele budowane w oparciu o zebrane dane pomiarowe, modele które jedynie aproksymują obserwowane zachowanie się systemu, nie wymagając w tym celu żadnej wiedzy a priori o procesach generujących te dane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622300" y="4262438"/>
            <a:ext cx="8151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Struktura modelu nie musi pozostawać w żadnym zasadniczym związku ze strukturą procesów a parametry nie posiadają żadnej fizykalnej interpretacji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81038" y="3771900"/>
            <a:ext cx="2633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Cecha</a:t>
            </a: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endParaRPr lang="pl-PL" sz="20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913" y="648874"/>
            <a:ext cx="84470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fontAlgn="auto">
              <a:spcBef>
                <a:spcPts val="0"/>
              </a:spcBef>
              <a:spcAft>
                <a:spcPts val="0"/>
              </a:spcAft>
              <a:buFont typeface="Symbol"/>
              <a:buChar char="¨"/>
              <a:defRPr/>
            </a:pPr>
            <a:r>
              <a:rPr lang="pl-PL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STATYCZNE lub DYNAMICZNE  </a:t>
            </a:r>
          </a:p>
          <a:p>
            <a:pPr marL="290513" indent="-29051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statyczne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składają się z elementów zdolnych co najwyżej przekazywać energię, masę, informację bez strat lub ze stratami – dają się opisywać m.in. za pomocą układów równań algebraicznych – ciągłych lub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dyskretnych</a:t>
            </a: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l-PL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statycznych możemy budować tylko modele statyczne</a:t>
            </a:r>
            <a:endParaRPr lang="pl-PL" dirty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dynamiczne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zawierają elementy zdolne gromadzić i oddawać energię, masę, informację – mogą być opisywane m.in. za pomocą układów równań różniczkowych lub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różnicowych</a:t>
            </a: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l-PL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dynamicznych możemy budować modele dynamiczne i statyczne</a:t>
            </a:r>
            <a:endParaRPr lang="pl-PL" dirty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90513" indent="-29051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Jeżeli interesują nas jedynie stany równowagi systemu dynamicznego, w których dany system może się znajdować, to możemy ograniczyć się dla takiego systemu dynamicznego do modelu statycznego</a:t>
            </a:r>
            <a:endParaRPr lang="en-GB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60"/>
          <p:cNvSpPr txBox="1">
            <a:spLocks noChangeArrowheads="1"/>
          </p:cNvSpPr>
          <p:nvPr/>
        </p:nvSpPr>
        <p:spPr bwMode="auto">
          <a:xfrm>
            <a:off x="303213" y="1008035"/>
            <a:ext cx="844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9525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LINIOWE lub NIELINIOWE</a:t>
            </a:r>
            <a:r>
              <a:rPr lang="pl-PL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GB" sz="200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1161"/>
          <p:cNvSpPr txBox="1">
            <a:spLocks noChangeArrowheads="1"/>
          </p:cNvSpPr>
          <p:nvPr/>
        </p:nvSpPr>
        <p:spPr bwMode="auto">
          <a:xfrm>
            <a:off x="812800" y="1484285"/>
            <a:ext cx="78882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Będziemy rozróżniali dwa rodzaje liniowości: (i) liniowość względem wejść (LI -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linear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its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inputs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), (ii) liniowość względem parametrów (LP –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linear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its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parameters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  </a:t>
            </a:r>
            <a:endParaRPr lang="pl-PL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liniowych możemy zbudować tylko model liniowy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nieliniowych możemy budować model nieliniowy lub liniowy (zlinearyzowany)</a:t>
            </a:r>
            <a:endParaRPr lang="en-GB" sz="2000" dirty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73063" y="557213"/>
            <a:ext cx="844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9525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Z CZASEM CIĄGŁYM lub Z CZASEM DYSKRETNYM</a:t>
            </a:r>
            <a:r>
              <a:rPr lang="pl-PL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GB" sz="200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14027" y="3435603"/>
            <a:ext cx="367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z czasem ciągłym 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1775" y="3977396"/>
            <a:ext cx="8666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Przyjmuje się na ogół, że badane procesy ewoluują w czasie ciągłym – stąd naturalna tendencja do stosowania modeli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danych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równaniami różniczkowymi, w szczególności 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różniczkowymi modelami w przestrzeni stanu</a:t>
            </a:r>
            <a:endParaRPr lang="en-GB" sz="2000" i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581682" y="5098808"/>
          <a:ext cx="3641566" cy="1046921"/>
        </p:xfrm>
        <a:graphic>
          <a:graphicData uri="http://schemas.openxmlformats.org/presentationml/2006/ole">
            <p:oleObj spid="_x0000_s1027" name="Równanie" r:id="rId3" imgW="2031840" imgH="583920" progId="Equation.3">
              <p:embed/>
            </p:oleObj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4687" y="1022305"/>
            <a:ext cx="8646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mogą być systemami czasu ciągłego lub czasu dyskretnego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1161"/>
          <p:cNvSpPr txBox="1">
            <a:spLocks noChangeArrowheads="1"/>
          </p:cNvSpPr>
          <p:nvPr/>
        </p:nvSpPr>
        <p:spPr bwMode="auto">
          <a:xfrm>
            <a:off x="289017" y="1617450"/>
            <a:ext cx="86774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czasu dyskretnego możemy zbudować tylko model czasu dyskretnego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czasu ciągłego możemy zbudować model czasu ciągłego lub model czasu dyskretnego</a:t>
            </a:r>
            <a:endParaRPr lang="en-GB" sz="2000" dirty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autoUpdateAnimBg="0"/>
      <p:bldP spid="6" grpId="0" autoUpdateAnimBg="0"/>
      <p:bldP spid="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1022350" y="753409"/>
            <a:ext cx="409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z czasem dyskretnym 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514350" y="2401234"/>
            <a:ext cx="779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l-PL" sz="2000" i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 w przestrzeni stanu z czasem dyskretnym</a:t>
            </a:r>
            <a:r>
              <a:rPr lang="pl-PL" sz="2000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 postać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" name="Object 61"/>
          <p:cNvGraphicFramePr>
            <a:graphicFrameLocks noChangeAspect="1"/>
          </p:cNvGraphicFramePr>
          <p:nvPr/>
        </p:nvGraphicFramePr>
        <p:xfrm>
          <a:off x="2184863" y="3119431"/>
          <a:ext cx="4437879" cy="810231"/>
        </p:xfrm>
        <a:graphic>
          <a:graphicData uri="http://schemas.openxmlformats.org/presentationml/2006/ole">
            <p:oleObj spid="_x0000_s2051" name="Równanie" r:id="rId3" imgW="2298600" imgH="419040" progId="Equation.3">
              <p:embed/>
            </p:oleObj>
          </a:graphicData>
        </a:graphic>
      </p:graphicFrame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539750" y="4188412"/>
            <a:ext cx="788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 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 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jest całkowitoliczbowym indeksem czasu, który odpowiada czasowi rzeczywistemu </a:t>
            </a:r>
            <a:r>
              <a:rPr lang="pl-PL" sz="20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t·T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jeżeli rozważany system z czasem ciągłym jest próbkowany z okresem T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565150" y="1405872"/>
            <a:ext cx="791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Wprowadzenie techniki komputerowej (cyfrowej) zainicjowało stosowanie modeli z czasem dyskretnym</a:t>
            </a:r>
            <a:endParaRPr lang="en-GB" sz="2000" i="1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2827" y="736118"/>
            <a:ext cx="768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None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DETERMINISTYCZNE lub NIEDETERMINISTYCZNE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7970" y="4115425"/>
            <a:ext cx="81676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deterministycznych możemy zbudować tylko modele deterministyczne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/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systemów niedeterministycznych możemy zbudować model niedeterministyczny lub deterministyczny</a:t>
            </a:r>
            <a:endParaRPr lang="pl-PL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17" y="1213847"/>
            <a:ext cx="84571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mogą być deterministyczne lub niedeterministyczne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systemach deterministycznych, charakteryzujące ich cechy i zachowanie, parametry i zmienne przyjmują jednoznacznie określone wartości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systemach niedeterministycznych, co najmniej jeden parametr lub jedna zmienna przyjmują niejednoznaczne (niepewne) wartości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14400" y="5603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Wybrane krótkie definicje systemu:</a:t>
            </a:r>
            <a:endParaRPr lang="en-GB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225425" y="1919288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(definicja przyrodnicza) jest to zbiór współdziałających ze sobą elementów, połączonych w całość wspólną funkcją niesprowadzalną do funkcji poszczególnych elementów</a:t>
            </a:r>
            <a:endParaRPr lang="en-GB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50920" y="3755254"/>
            <a:ext cx="8762261" cy="1429305"/>
            <a:chOff x="150920" y="3755254"/>
            <a:chExt cx="8762261" cy="1429305"/>
          </a:xfrm>
        </p:grpSpPr>
        <p:sp>
          <p:nvSpPr>
            <p:cNvPr id="5" name="Prostokąt zaokrąglony 4"/>
            <p:cNvSpPr/>
            <p:nvPr/>
          </p:nvSpPr>
          <p:spPr>
            <a:xfrm>
              <a:off x="150920" y="3755254"/>
              <a:ext cx="8762261" cy="1429305"/>
            </a:xfrm>
            <a:prstGeom prst="roundRect">
              <a:avLst>
                <a:gd name="adj" fmla="val 10456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412" name="Text Box 12"/>
            <p:cNvSpPr txBox="1">
              <a:spLocks noChangeArrowheads="1"/>
            </p:cNvSpPr>
            <p:nvPr/>
          </p:nvSpPr>
          <p:spPr bwMode="auto">
            <a:xfrm>
              <a:off x="290513" y="3903663"/>
              <a:ext cx="861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SYSTEM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(definicja cybernetyczna) jest to składająca się z elementów funkcjonalna całość wyodrębniona z otoczenia, na którą otoczenie oddziałuje za pośrednictwem wielkości wejściowych (bodźców), i która zwrotnie oddziałuje na otoczenie za pośrednictwem wielkości wyjściowych (reakcji)</a:t>
              </a:r>
              <a:endParaRPr lang="en-GB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74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3380" y="1780602"/>
            <a:ext cx="81676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modelach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deterministycznych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wielkościom i współczynnikom przypisywane są określone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wartości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modelach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niedeterministycznych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 najmniej jedna wielkość lub współczynnik ma niepewne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wartości</a:t>
            </a:r>
            <a:endParaRPr lang="pl-PL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2827" y="869288"/>
            <a:ext cx="768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None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DETERMINISTYCZNE lub </a:t>
            </a:r>
            <a:r>
              <a:rPr lang="pl-PL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NIEDETERMINISTYCZNE – c.d.</a:t>
            </a:r>
            <a:endParaRPr lang="pl-PL" sz="200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76926" y="711806"/>
            <a:ext cx="8180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 algn="l">
              <a:buFont typeface="Symbol" pitchFamily="18" charset="2"/>
              <a:buNone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O </a:t>
            </a:r>
            <a:r>
              <a:rPr lang="pl-PL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PARAMETRACH SKUPIONYCH </a:t>
            </a: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lub </a:t>
            </a:r>
            <a:r>
              <a:rPr lang="pl-PL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ROZPROSZONYCH  </a:t>
            </a:r>
            <a:endParaRPr lang="en-GB" sz="200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70243" y="3891826"/>
            <a:ext cx="81804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Opis </a:t>
            </a: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systemów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 parametrach skupionych może być dany tylko za pomocą modelu o parametrach skupionych – dla systemów czasu ciągłego będą to równania różniczkowe zwyczajne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/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Opis systemów o parametrach rozproszonych może być dany albo za pomocą modelu o parametrach rozproszonych – dla systemów czasu ciągłego będą to równania różniczkowe cząstkowe, lub za pomocą modelu o parametrach skupionych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17" y="1213847"/>
            <a:ext cx="84571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mogą być o parametrach skupionych i o parametrach rozproszonych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systemach o parametrach skupionych ich parametry i zmienne mogą zmieniać się tylko w czasie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systemach o parametrach rozproszonych ich parametry i zmienne mogą zmieniać się w czasie i w przestrzeni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95922" y="735891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 typeface="Symbol" pitchFamily="18" charset="2"/>
              <a:buChar char="¨"/>
            </a:pPr>
            <a:r>
              <a:rPr lang="pl-PL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ZMIENNE  W CZASIE lub NIEZMIENNE W CZASIE (NIESTACJONARNE LUB STACJONARNE)   </a:t>
            </a:r>
            <a:endParaRPr lang="en-GB" sz="200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02689" y="2522554"/>
            <a:ext cx="84693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 modelach </a:t>
            </a: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niestacjonarnych 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 najmniej niektóre współczynniki (parametry modelu) są funkcjami czasu, w modelach systemów stacjonarnych są stałe</a:t>
            </a:r>
            <a:endParaRPr lang="en-GB" sz="2000" dirty="0">
              <a:solidFill>
                <a:srgbClr val="0000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17" y="1643316"/>
            <a:ext cx="8457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mogą być stacjonarne lub niestacjonarne</a:t>
            </a:r>
          </a:p>
          <a:p>
            <a:pPr algn="just">
              <a:buFont typeface="Symbol" pitchFamily="18" charset="2"/>
              <a:buNone/>
            </a:pPr>
            <a:endParaRPr lang="pl-PL" sz="2000" dirty="0" smtClean="0">
              <a:solidFill>
                <a:srgbClr val="3366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5025" y="544513"/>
            <a:ext cx="768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Budowa modelu matematycznego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1008" y="2220493"/>
            <a:ext cx="875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Praktyczne wymagania jakie musimy starać się spełnić przy budowie modelu: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1008" y="2996780"/>
            <a:ext cx="87709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zgodność z modelowanym systemem w zakresie interesujących nas     właściwości, zależności</a:t>
            </a:r>
            <a:endParaRPr lang="en-GB" sz="20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1008" y="3814343"/>
            <a:ext cx="87620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łatwość użytkowania modelu zgodnie z przeznaczeniem</a:t>
            </a:r>
            <a:endParaRPr lang="en-GB" sz="20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08933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 algn="ctr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Przetworzenie całej istotnej z punktu widzenia celów modelowania wiedzy i danych o systemie w niesprzeczny układ symboli i operatorów matematycznych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42950" y="471488"/>
            <a:ext cx="740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Identyfikacja modelu matematycznego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8288" y="1393825"/>
            <a:ext cx="85931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Identyfikację modelu przeprowadzamy, gdy:</a:t>
            </a:r>
          </a:p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 wiedza teoretyczna o systemie nie wystarcza do nadania modelowi postaci umożliwiającej wykonanie w oparciu o ten model obliczeń; nie wystarcza do określenia niektórych lub wszystkich współczynników tego modelu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4788" y="3597275"/>
            <a:ext cx="86566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Identyfikacja modelu (parametrów modelu) to:</a:t>
            </a:r>
          </a:p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 wyznaczenie ocen statystycznych (lub innych) – estymatorów wartości nieznanych parametrów drogą odpowiedniego przetworzenia danych eksperymentalnych (pomiarowych, doświadczalnych)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0900" y="798869"/>
            <a:ext cx="745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Identyfikacja modelu matematycznego – c.d.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3700" y="1500783"/>
            <a:ext cx="6965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Wyróżniamy identyfikację: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bierną, czynną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     jednorazową, bieżącą (okresową, ciągłą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2575" y="3029546"/>
            <a:ext cx="191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Identyfikacja:          </a:t>
            </a:r>
            <a:endParaRPr lang="en-GB" sz="2000" b="1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9913" y="3499446"/>
            <a:ext cx="8196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bierna – polega na gromadzeniu danych doświadczalnych (pomiarowych) podczas normalnej pracy systemu, a następnie przetworzenie jej odpowiednimi metodami w celu wyznaczenia estymatorów nieznanych parametrów</a:t>
            </a:r>
            <a:endParaRPr lang="en-GB" sz="2000" b="1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8950" y="4980583"/>
            <a:ext cx="8196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33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czynna – polega na odpowiednim zaplanowaniu (plan oddziaływań wejściowych systemu) i przeprowadzeniu eksperymentu identyfikacyjnego, którego wyniki służą następnie do wyznaczenia odpowiednimi metodami estymatorów nieznanych parametrów</a:t>
            </a:r>
            <a:endParaRPr lang="en-GB" sz="2000" b="1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2413" y="1515314"/>
            <a:ext cx="218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Identyfikacja:             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47738" y="1999501"/>
            <a:ext cx="777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jednorazowa – system o parametrach stacjonarnych</a:t>
            </a:r>
            <a:endParaRPr lang="en-GB" sz="2000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7738" y="2567826"/>
            <a:ext cx="7818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bieżąca (okresowa, ciągła) – system o parametrach niestacjonarnych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0275" y="781285"/>
            <a:ext cx="7408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Identyfikacja modelu matematycznego – c.d.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2263" y="5353889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Jeżeli kilka struktur rywalizuje do opisu tych samych danych, ich dobroć będzie również porównywana z pomocą kryterium</a:t>
            </a:r>
            <a:endParaRPr lang="en-GB" sz="200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8450" y="4009276"/>
            <a:ext cx="8535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Parametry modelu muszą być dobrane zgodnie z pewnym</a:t>
            </a:r>
            <a:r>
              <a:rPr lang="pl-PL" sz="20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kryterium,</a:t>
            </a:r>
            <a:r>
              <a:rPr lang="pl-PL" sz="20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zwykle przez optymalizację </a:t>
            </a:r>
            <a:r>
              <a:rPr lang="pl-PL" sz="2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tego kryterium</a:t>
            </a:r>
            <a:endParaRPr lang="en-GB" sz="20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build="p" autoUpdateAnimBg="0"/>
      <p:bldP spid="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569374" y="1537799"/>
            <a:ext cx="410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Jak budujemy kryterium?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68241" y="2388270"/>
            <a:ext cx="6149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Różnica pomiędzy wyjściami systemu i modelu </a:t>
            </a:r>
            <a:endParaRPr lang="en-GB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4"/>
          <p:cNvGraphicFramePr>
            <a:graphicFrameLocks noChangeAspect="1"/>
          </p:cNvGraphicFramePr>
          <p:nvPr/>
        </p:nvGraphicFramePr>
        <p:xfrm>
          <a:off x="2819329" y="2961358"/>
          <a:ext cx="2904463" cy="498489"/>
        </p:xfrm>
        <a:graphic>
          <a:graphicData uri="http://schemas.openxmlformats.org/presentationml/2006/ole">
            <p:oleObj spid="_x0000_s49154" name="Równanie" r:id="rId3" imgW="1333440" imgH="228600" progId="Equation.3">
              <p:embed/>
            </p:oleObj>
          </a:graphicData>
        </a:graphic>
      </p:graphicFrame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73004" y="3629695"/>
            <a:ext cx="6149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jest nazywana </a:t>
            </a:r>
            <a:r>
              <a:rPr lang="pl-PL" sz="20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błędem </a:t>
            </a:r>
            <a:r>
              <a:rPr lang="pl-PL" sz="20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wyjścia / dopasowania</a:t>
            </a:r>
            <a:endParaRPr lang="en-GB" sz="2000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57979" y="4632101"/>
            <a:ext cx="83511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Błąd wyjścia / dopasowania </a:t>
            </a:r>
            <a:r>
              <a:rPr lang="pl-PL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jest argumentem wszystkich kryteriów jakości modelu </a:t>
            </a:r>
            <a:endParaRPr lang="en-GB" sz="2000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5" grpId="0" build="p" autoUpdateAnimBg="0"/>
      <p:bldP spid="6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95325" y="1070939"/>
            <a:ext cx="7802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Algorytmizacja obliczeń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3675" y="2155202"/>
            <a:ext cx="8564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Najczęściej spotykane zadania obliczeniowe przy stosowaniu modeli matematycznych:             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9163" y="2945777"/>
            <a:ext cx="78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rozwiązywanie równań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4563" y="3429964"/>
            <a:ext cx="777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rozwiązywanie nierówności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6150" y="3901452"/>
            <a:ext cx="777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rozwiązywanie zadań optymalizacyjnych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47738" y="4385639"/>
            <a:ext cx="7723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 przetwarzanie wyrażeń matematycznych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1322388"/>
            <a:ext cx="718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8288" y="1866900"/>
            <a:ext cx="85137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Weryfikacja modelu</a:t>
            </a:r>
          </a:p>
          <a:p>
            <a:pPr algn="ctr"/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to</a:t>
            </a:r>
          </a:p>
          <a:p>
            <a:pPr algn="ctr"/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porównanie wyników modelowania z:</a:t>
            </a:r>
          </a:p>
          <a:p>
            <a:pPr algn="just">
              <a:buFont typeface="Symbol" pitchFamily="18" charset="2"/>
              <a:buChar char="¨"/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zachowaniem się systemu rzeczywistego, lub</a:t>
            </a:r>
          </a:p>
          <a:p>
            <a:pPr algn="just">
              <a:buFont typeface="Symbol" pitchFamily="18" charset="2"/>
              <a:buChar char="¨"/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wynikami z modelu wzorcowego</a:t>
            </a:r>
          </a:p>
          <a:p>
            <a:pPr algn="just">
              <a:buFont typeface="Symbol" pitchFamily="18" charset="2"/>
              <a:buNone/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 punktu widzenia ich zgodności z wiedzą teoretyczną  i/lub z wynikami badań doświadczalnych</a:t>
            </a:r>
            <a:endParaRPr lang="en-GB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228600" y="7874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jest pewnym zorganizowanym zespołem elementów.      </a:t>
            </a:r>
            <a:r>
              <a:rPr lang="pl-PL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„Zorganizowanym” znaczy, że istnieją określone powiązania pomiędzy elementami</a:t>
            </a:r>
            <a:endParaRPr lang="en-GB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28600" y="1854200"/>
            <a:ext cx="8659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robi coś, co pozwala go wyróżnić</a:t>
            </a:r>
            <a:r>
              <a:rPr lang="pl-P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to znaczy okazuje rodzaj zachowania unikatowy dla systemu</a:t>
            </a:r>
            <a:endParaRPr lang="en-GB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39713" y="2760663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Każdy element wnosi swój wkład do zachowania SYSTEMU i ulega wpływom bycia w SYSTEMIE. </a:t>
            </a:r>
            <a:r>
              <a:rPr lang="pl-PL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Żaden element nie ma niezależnego wpływu na zachowanie systemu. Zachowanie systemu zmienia się, jeżeli jakikolwiek element zostanie usunięty lub opuści system</a:t>
            </a:r>
            <a:endParaRPr lang="en-GB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06375" y="40401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(4)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Grupa elementów w obrębie systemu może posiadać, sama w sobie, właściwości (1), (2) i (3),</a:t>
            </a:r>
            <a:r>
              <a:rPr lang="pl-P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to znaczy mogą one tworzyć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PODSYSTEM</a:t>
            </a:r>
            <a:endParaRPr lang="en-GB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06375" y="492043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(5)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posiada pewne zewnętrze – otoczenie</a:t>
            </a:r>
            <a:r>
              <a:rPr lang="pl-PL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, które dostarcza wejść do systemu i przyjmuje wyjścia z systemu. </a:t>
            </a:r>
            <a:endParaRPr lang="en-GB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28600" y="5764039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spcBef>
                <a:spcPct val="50000"/>
              </a:spcBef>
            </a:pP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(6)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został postrzeżony przez kogoś jako coś wartego specjalnego zainteresowania, poznania, .....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1313" y="43479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Rozbudowana definicja systemu: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8488" y="2306496"/>
            <a:ext cx="8086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Przystępując do weryfikacji należy ustalić kryteria, które będą stosowane dla oceny zgodności (ustalenia przyczyn niezgodności)</a:t>
            </a:r>
            <a:endParaRPr lang="en-GB" sz="2000">
              <a:solidFill>
                <a:srgbClr val="0000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4024171"/>
            <a:ext cx="6161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Wyróżnia się dwie grupy kryteriów: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wewnętrzne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     zewnętrzne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071421"/>
            <a:ext cx="718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1325" y="1708150"/>
            <a:ext cx="7902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Kryteria wewnętrzne – dotyczą tzw. wewnętrznych cech modelu             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1788" y="3065463"/>
            <a:ext cx="84978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indent="-952500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Należą do tych kryteriów:</a:t>
            </a:r>
          </a:p>
          <a:p>
            <a:pPr marL="952500" indent="-952500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</a:t>
            </a: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zgodność formalna</a:t>
            </a: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brak sprzeczności koncepcyjnych, logicznych i matematycznych </a:t>
            </a:r>
          </a:p>
          <a:p>
            <a:pPr marL="952500" indent="-952500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 </a:t>
            </a: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zgodność algorytmiczna</a:t>
            </a: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poprawność użytych operatorów, algorytmów zapewniająca efektywne wykonywanie obliczeń z wymaganą dokładnością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607" y="1009894"/>
            <a:ext cx="718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86448" y="719748"/>
            <a:ext cx="7126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5913" y="1187450"/>
            <a:ext cx="8485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just">
              <a:spcBef>
                <a:spcPct val="50000"/>
              </a:spcBef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Kryteria zewnętrzne – dotyczą celów modelowania i zgodności modelu </a:t>
            </a: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 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wynikami badań eksperymentalnych             </a:t>
            </a:r>
            <a:endParaRPr lang="en-GB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1788" y="2192338"/>
            <a:ext cx="85280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indent="-952500">
              <a:spcBef>
                <a:spcPct val="50000"/>
              </a:spcBef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Należą do tych kryteriów:</a:t>
            </a:r>
          </a:p>
          <a:p>
            <a:pPr marL="952500" indent="-952500" algn="just">
              <a:spcBef>
                <a:spcPct val="50000"/>
              </a:spcBef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</a:t>
            </a:r>
            <a:r>
              <a:rPr lang="pl-P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zgodność heurystyczna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dotyczy walorów badawczych modelu: możliwości interpretacji za jego pomocą określonych zjawisk zachodzących w systemie, sprawdzenia postawionych hipotez, formułowania nowych zadań badawczych</a:t>
            </a:r>
          </a:p>
          <a:p>
            <a:pPr marL="952500" indent="-952500" algn="just">
              <a:spcBef>
                <a:spcPct val="50000"/>
              </a:spcBef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 </a:t>
            </a:r>
            <a:r>
              <a:rPr lang="pl-P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zgodność pragmatyczna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dotyczy bezpośredniej zgodności wyników z modelu systemu z danymi z systemu rzeczywistego; stwierdzenie tej zgodności wymaga przede wszystkim porównania wielkości wyjściowych z modelu i z systemu rzeczywistego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5413" y="3533775"/>
            <a:ext cx="2687637" cy="984250"/>
            <a:chOff x="1553" y="2121"/>
            <a:chExt cx="1693" cy="620"/>
          </a:xfrm>
        </p:grpSpPr>
        <p:sp>
          <p:nvSpPr>
            <p:cNvPr id="52256" name="Rectangle 3"/>
            <p:cNvSpPr>
              <a:spLocks noChangeArrowheads="1"/>
            </p:cNvSpPr>
            <p:nvPr/>
          </p:nvSpPr>
          <p:spPr bwMode="auto">
            <a:xfrm>
              <a:off x="1553" y="2121"/>
              <a:ext cx="1693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7" name="Text Box 4"/>
            <p:cNvSpPr txBox="1">
              <a:spLocks noChangeArrowheads="1"/>
            </p:cNvSpPr>
            <p:nvPr/>
          </p:nvSpPr>
          <p:spPr bwMode="auto">
            <a:xfrm>
              <a:off x="1675" y="2287"/>
              <a:ext cx="1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latin typeface="Arial" pitchFamily="34" charset="0"/>
                  <a:cs typeface="Arial" pitchFamily="34" charset="0"/>
                </a:rPr>
                <a:t>SYSTEM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52713" y="4919663"/>
            <a:ext cx="2687637" cy="984250"/>
            <a:chOff x="1545" y="2994"/>
            <a:chExt cx="1693" cy="620"/>
          </a:xfrm>
        </p:grpSpPr>
        <p:sp>
          <p:nvSpPr>
            <p:cNvPr id="52254" name="Rectangle 6"/>
            <p:cNvSpPr>
              <a:spLocks noChangeArrowheads="1"/>
            </p:cNvSpPr>
            <p:nvPr/>
          </p:nvSpPr>
          <p:spPr bwMode="auto">
            <a:xfrm>
              <a:off x="1545" y="2994"/>
              <a:ext cx="1693" cy="6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5" name="Text Box 7"/>
            <p:cNvSpPr txBox="1">
              <a:spLocks noChangeArrowheads="1"/>
            </p:cNvSpPr>
            <p:nvPr/>
          </p:nvSpPr>
          <p:spPr bwMode="auto">
            <a:xfrm>
              <a:off x="1684" y="3159"/>
              <a:ext cx="1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latin typeface="Arial" pitchFamily="34" charset="0"/>
                  <a:cs typeface="Arial" pitchFamily="34" charset="0"/>
                </a:rPr>
                <a:t>MODEL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768600" y="1222375"/>
            <a:ext cx="2271713" cy="2311400"/>
            <a:chOff x="1618" y="665"/>
            <a:chExt cx="1431" cy="1456"/>
          </a:xfrm>
        </p:grpSpPr>
        <p:sp>
          <p:nvSpPr>
            <p:cNvPr id="52252" name="Freeform 9"/>
            <p:cNvSpPr>
              <a:spLocks/>
            </p:cNvSpPr>
            <p:nvPr/>
          </p:nvSpPr>
          <p:spPr bwMode="auto">
            <a:xfrm>
              <a:off x="2067" y="943"/>
              <a:ext cx="629" cy="1178"/>
            </a:xfrm>
            <a:custGeom>
              <a:avLst/>
              <a:gdLst>
                <a:gd name="T0" fmla="*/ 550 w 629"/>
                <a:gd name="T1" fmla="*/ 0 h 1178"/>
                <a:gd name="T2" fmla="*/ 210 w 629"/>
                <a:gd name="T3" fmla="*/ 611 h 1178"/>
                <a:gd name="T4" fmla="*/ 629 w 629"/>
                <a:gd name="T5" fmla="*/ 445 h 1178"/>
                <a:gd name="T6" fmla="*/ 0 w 629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9"/>
                <a:gd name="T13" fmla="*/ 0 h 1178"/>
                <a:gd name="T14" fmla="*/ 629 w 629"/>
                <a:gd name="T15" fmla="*/ 1178 h 1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9" h="1178">
                  <a:moveTo>
                    <a:pt x="550" y="0"/>
                  </a:moveTo>
                  <a:lnTo>
                    <a:pt x="210" y="611"/>
                  </a:lnTo>
                  <a:lnTo>
                    <a:pt x="629" y="445"/>
                  </a:lnTo>
                  <a:lnTo>
                    <a:pt x="0" y="117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3" name="Text Box 10"/>
            <p:cNvSpPr txBox="1">
              <a:spLocks noChangeArrowheads="1"/>
            </p:cNvSpPr>
            <p:nvPr/>
          </p:nvSpPr>
          <p:spPr bwMode="auto">
            <a:xfrm>
              <a:off x="1618" y="665"/>
              <a:ext cx="1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Zakłócenia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06450" y="2065338"/>
            <a:ext cx="3284538" cy="3033712"/>
            <a:chOff x="382" y="1196"/>
            <a:chExt cx="2069" cy="1911"/>
          </a:xfrm>
        </p:grpSpPr>
        <p:sp>
          <p:nvSpPr>
            <p:cNvPr id="52248" name="Oval 12"/>
            <p:cNvSpPr>
              <a:spLocks noChangeArrowheads="1"/>
            </p:cNvSpPr>
            <p:nvPr/>
          </p:nvSpPr>
          <p:spPr bwMode="auto">
            <a:xfrm>
              <a:off x="382" y="1196"/>
              <a:ext cx="1283" cy="55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9" name="Text Box 13"/>
            <p:cNvSpPr txBox="1">
              <a:spLocks noChangeArrowheads="1"/>
            </p:cNvSpPr>
            <p:nvPr/>
          </p:nvSpPr>
          <p:spPr bwMode="auto">
            <a:xfrm>
              <a:off x="522" y="1223"/>
              <a:ext cx="9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Model zakłóceń</a:t>
              </a:r>
            </a:p>
          </p:txBody>
        </p:sp>
        <p:sp>
          <p:nvSpPr>
            <p:cNvPr id="52250" name="Line 14"/>
            <p:cNvSpPr>
              <a:spLocks noChangeShapeType="1"/>
            </p:cNvSpPr>
            <p:nvPr/>
          </p:nvSpPr>
          <p:spPr bwMode="auto">
            <a:xfrm flipH="1">
              <a:off x="1666" y="1222"/>
              <a:ext cx="785" cy="25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lgDash"/>
              <a:round/>
              <a:headEnd/>
              <a:tailEnd type="stealth" w="lg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1" name="Freeform 15"/>
            <p:cNvSpPr>
              <a:spLocks/>
            </p:cNvSpPr>
            <p:nvPr/>
          </p:nvSpPr>
          <p:spPr bwMode="auto">
            <a:xfrm>
              <a:off x="1021" y="1754"/>
              <a:ext cx="523" cy="1353"/>
            </a:xfrm>
            <a:custGeom>
              <a:avLst/>
              <a:gdLst>
                <a:gd name="T0" fmla="*/ 0 w 523"/>
                <a:gd name="T1" fmla="*/ 0 h 1353"/>
                <a:gd name="T2" fmla="*/ 0 w 523"/>
                <a:gd name="T3" fmla="*/ 1353 h 1353"/>
                <a:gd name="T4" fmla="*/ 523 w 523"/>
                <a:gd name="T5" fmla="*/ 1353 h 1353"/>
                <a:gd name="T6" fmla="*/ 0 60000 65536"/>
                <a:gd name="T7" fmla="*/ 0 60000 65536"/>
                <a:gd name="T8" fmla="*/ 0 60000 65536"/>
                <a:gd name="T9" fmla="*/ 0 w 523"/>
                <a:gd name="T10" fmla="*/ 0 h 1353"/>
                <a:gd name="T11" fmla="*/ 523 w 523"/>
                <a:gd name="T12" fmla="*/ 1353 h 13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3" h="1353">
                  <a:moveTo>
                    <a:pt x="0" y="0"/>
                  </a:moveTo>
                  <a:lnTo>
                    <a:pt x="0" y="1353"/>
                  </a:lnTo>
                  <a:lnTo>
                    <a:pt x="523" y="1353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00025" y="3160713"/>
            <a:ext cx="2465388" cy="2492375"/>
            <a:chOff x="0" y="1886"/>
            <a:chExt cx="1553" cy="1570"/>
          </a:xfrm>
        </p:grpSpPr>
        <p:sp>
          <p:nvSpPr>
            <p:cNvPr id="52244" name="Freeform 17"/>
            <p:cNvSpPr>
              <a:spLocks/>
            </p:cNvSpPr>
            <p:nvPr/>
          </p:nvSpPr>
          <p:spPr bwMode="auto">
            <a:xfrm>
              <a:off x="462" y="2426"/>
              <a:ext cx="1082" cy="1030"/>
            </a:xfrm>
            <a:custGeom>
              <a:avLst/>
              <a:gdLst>
                <a:gd name="T0" fmla="*/ 0 w 1082"/>
                <a:gd name="T1" fmla="*/ 0 h 821"/>
                <a:gd name="T2" fmla="*/ 0 w 1082"/>
                <a:gd name="T3" fmla="*/ 2034 h 821"/>
                <a:gd name="T4" fmla="*/ 1082 w 1082"/>
                <a:gd name="T5" fmla="*/ 2034 h 821"/>
                <a:gd name="T6" fmla="*/ 0 60000 65536"/>
                <a:gd name="T7" fmla="*/ 0 60000 65536"/>
                <a:gd name="T8" fmla="*/ 0 60000 65536"/>
                <a:gd name="T9" fmla="*/ 0 w 1082"/>
                <a:gd name="T10" fmla="*/ 0 h 821"/>
                <a:gd name="T11" fmla="*/ 1082 w 1082"/>
                <a:gd name="T12" fmla="*/ 821 h 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2" h="821">
                  <a:moveTo>
                    <a:pt x="0" y="0"/>
                  </a:moveTo>
                  <a:lnTo>
                    <a:pt x="0" y="821"/>
                  </a:lnTo>
                  <a:lnTo>
                    <a:pt x="1082" y="821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5" name="Line 18"/>
            <p:cNvSpPr>
              <a:spLocks noChangeShapeType="1"/>
            </p:cNvSpPr>
            <p:nvPr/>
          </p:nvSpPr>
          <p:spPr bwMode="auto">
            <a:xfrm>
              <a:off x="130" y="2426"/>
              <a:ext cx="1423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6" name="Oval 19"/>
            <p:cNvSpPr>
              <a:spLocks noChangeArrowheads="1"/>
            </p:cNvSpPr>
            <p:nvPr/>
          </p:nvSpPr>
          <p:spPr bwMode="auto">
            <a:xfrm>
              <a:off x="418" y="2381"/>
              <a:ext cx="88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7" name="Text Box 20"/>
            <p:cNvSpPr txBox="1">
              <a:spLocks noChangeArrowheads="1"/>
            </p:cNvSpPr>
            <p:nvPr/>
          </p:nvSpPr>
          <p:spPr bwMode="auto">
            <a:xfrm>
              <a:off x="0" y="1886"/>
              <a:ext cx="101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Wielkości wejściowe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708775" y="4240213"/>
            <a:ext cx="2036763" cy="887412"/>
            <a:chOff x="4100" y="2566"/>
            <a:chExt cx="1283" cy="559"/>
          </a:xfrm>
        </p:grpSpPr>
        <p:sp>
          <p:nvSpPr>
            <p:cNvPr id="52242" name="Oval 22"/>
            <p:cNvSpPr>
              <a:spLocks noChangeArrowheads="1"/>
            </p:cNvSpPr>
            <p:nvPr/>
          </p:nvSpPr>
          <p:spPr bwMode="auto">
            <a:xfrm>
              <a:off x="4100" y="2566"/>
              <a:ext cx="1283" cy="55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3" name="Text Box 23"/>
            <p:cNvSpPr txBox="1">
              <a:spLocks noChangeArrowheads="1"/>
            </p:cNvSpPr>
            <p:nvPr/>
          </p:nvSpPr>
          <p:spPr bwMode="auto">
            <a:xfrm>
              <a:off x="4240" y="2593"/>
              <a:ext cx="9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Kryteria zgodności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70500" y="4005263"/>
            <a:ext cx="1662113" cy="1384300"/>
            <a:chOff x="3194" y="2418"/>
            <a:chExt cx="1047" cy="872"/>
          </a:xfrm>
        </p:grpSpPr>
        <p:sp>
          <p:nvSpPr>
            <p:cNvPr id="52239" name="Freeform 25"/>
            <p:cNvSpPr>
              <a:spLocks/>
            </p:cNvSpPr>
            <p:nvPr/>
          </p:nvSpPr>
          <p:spPr bwMode="auto">
            <a:xfrm>
              <a:off x="3246" y="2418"/>
              <a:ext cx="995" cy="262"/>
            </a:xfrm>
            <a:custGeom>
              <a:avLst/>
              <a:gdLst>
                <a:gd name="T0" fmla="*/ 0 w 995"/>
                <a:gd name="T1" fmla="*/ 0 h 262"/>
                <a:gd name="T2" fmla="*/ 646 w 995"/>
                <a:gd name="T3" fmla="*/ 0 h 262"/>
                <a:gd name="T4" fmla="*/ 995 w 995"/>
                <a:gd name="T5" fmla="*/ 262 h 262"/>
                <a:gd name="T6" fmla="*/ 0 60000 65536"/>
                <a:gd name="T7" fmla="*/ 0 60000 65536"/>
                <a:gd name="T8" fmla="*/ 0 60000 65536"/>
                <a:gd name="T9" fmla="*/ 0 w 995"/>
                <a:gd name="T10" fmla="*/ 0 h 262"/>
                <a:gd name="T11" fmla="*/ 995 w 995"/>
                <a:gd name="T12" fmla="*/ 262 h 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5" h="262">
                  <a:moveTo>
                    <a:pt x="0" y="0"/>
                  </a:moveTo>
                  <a:lnTo>
                    <a:pt x="646" y="0"/>
                  </a:lnTo>
                  <a:lnTo>
                    <a:pt x="995" y="262"/>
                  </a:ln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0" name="Freeform 26"/>
            <p:cNvSpPr>
              <a:spLocks/>
            </p:cNvSpPr>
            <p:nvPr/>
          </p:nvSpPr>
          <p:spPr bwMode="auto">
            <a:xfrm>
              <a:off x="3237" y="3002"/>
              <a:ext cx="969" cy="288"/>
            </a:xfrm>
            <a:custGeom>
              <a:avLst/>
              <a:gdLst>
                <a:gd name="T0" fmla="*/ 0 w 969"/>
                <a:gd name="T1" fmla="*/ 288 h 288"/>
                <a:gd name="T2" fmla="*/ 655 w 969"/>
                <a:gd name="T3" fmla="*/ 288 h 288"/>
                <a:gd name="T4" fmla="*/ 969 w 969"/>
                <a:gd name="T5" fmla="*/ 0 h 288"/>
                <a:gd name="T6" fmla="*/ 0 60000 65536"/>
                <a:gd name="T7" fmla="*/ 0 60000 65536"/>
                <a:gd name="T8" fmla="*/ 0 60000 65536"/>
                <a:gd name="T9" fmla="*/ 0 w 969"/>
                <a:gd name="T10" fmla="*/ 0 h 288"/>
                <a:gd name="T11" fmla="*/ 969 w 969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9" h="288">
                  <a:moveTo>
                    <a:pt x="0" y="288"/>
                  </a:moveTo>
                  <a:lnTo>
                    <a:pt x="655" y="288"/>
                  </a:lnTo>
                  <a:lnTo>
                    <a:pt x="969" y="0"/>
                  </a:ln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1" name="Text Box 27"/>
            <p:cNvSpPr txBox="1">
              <a:spLocks noChangeArrowheads="1"/>
            </p:cNvSpPr>
            <p:nvPr/>
          </p:nvSpPr>
          <p:spPr bwMode="auto">
            <a:xfrm>
              <a:off x="3194" y="2601"/>
              <a:ext cx="101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Wielkości wyjściowe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862763" y="5012211"/>
            <a:ext cx="1828800" cy="1381125"/>
            <a:chOff x="4197" y="3125"/>
            <a:chExt cx="1152" cy="870"/>
          </a:xfrm>
        </p:grpSpPr>
        <p:sp>
          <p:nvSpPr>
            <p:cNvPr id="52237" name="Line 29"/>
            <p:cNvSpPr>
              <a:spLocks noChangeShapeType="1"/>
            </p:cNvSpPr>
            <p:nvPr/>
          </p:nvSpPr>
          <p:spPr bwMode="auto">
            <a:xfrm>
              <a:off x="4756" y="3125"/>
              <a:ext cx="1" cy="54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8" name="Text Box 30"/>
            <p:cNvSpPr txBox="1">
              <a:spLocks noChangeArrowheads="1"/>
            </p:cNvSpPr>
            <p:nvPr/>
          </p:nvSpPr>
          <p:spPr bwMode="auto">
            <a:xfrm>
              <a:off x="4197" y="3588"/>
              <a:ext cx="1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Wynik weryfikacji</a:t>
              </a: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023938" y="800921"/>
            <a:ext cx="7342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ctr">
              <a:spcBef>
                <a:spcPct val="50000"/>
              </a:spcBef>
            </a:pPr>
            <a:r>
              <a:rPr lang="pl-PL" sz="2200">
                <a:solidFill>
                  <a:srgbClr val="99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Schemat weryfikowania zgodności pragmatycznej           </a:t>
            </a:r>
            <a:endParaRPr lang="en-GB" sz="2200" b="1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898525" y="440558"/>
            <a:ext cx="7126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b="1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083175" y="1250950"/>
            <a:ext cx="385286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indent="-952500" algn="just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Uwaga:</a:t>
            </a:r>
          </a:p>
          <a:p>
            <a:pPr marL="952500" indent="-952500" algn="just">
              <a:spcBef>
                <a:spcPct val="50000"/>
              </a:spcBef>
            </a:pP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l-PL">
                <a:solidFill>
                  <a:srgbClr val="99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Weryfikacja zgodności pragmatycznej modeli systemów nie istniejących, np. znajdujących się w stadium projektowania nie jest w zasadzie możliwa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09713" y="1336291"/>
            <a:ext cx="6438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 algn="ctr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Rodzaje zgodności pragmatycznej 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6688" y="1772853"/>
            <a:ext cx="85836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0" indent="-952500" algn="just">
              <a:spcBef>
                <a:spcPct val="50000"/>
              </a:spcBef>
              <a:defRPr/>
            </a:pPr>
            <a:r>
              <a:rPr lang="pl-PL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model jest zgodny </a:t>
            </a:r>
            <a:r>
              <a:rPr lang="pl-PL" sz="2000" b="1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replikatywnie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jeżeli stwierdzono jego zgodność z systemem korzystając podczas weryfikacji z tych samych danych, na podstawie których dokonano identyfikacji modelu</a:t>
            </a:r>
          </a:p>
          <a:p>
            <a:pPr marL="952500" indent="-952500" algn="just">
              <a:spcBef>
                <a:spcPct val="50000"/>
              </a:spcBef>
              <a:defRPr/>
            </a:pP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 model jest zgodny </a:t>
            </a:r>
            <a:r>
              <a:rPr lang="pl-PL" sz="20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predykatywnie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jeżeli stwierdzono jego zgodność z systemem korzystając podczas weryfikacji z innych danych, niż te na podstawie których dokonano identyfikacji modelu; na podstawie danych zebranych w innych warunkach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83164" y="852854"/>
            <a:ext cx="7126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088" y="4972045"/>
            <a:ext cx="84470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0" indent="-952500" algn="just">
              <a:spcBef>
                <a:spcPct val="50000"/>
              </a:spcBef>
              <a:defRPr/>
            </a:pPr>
            <a:r>
              <a:rPr lang="pl-PL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model jest zgodny </a:t>
            </a:r>
            <a:r>
              <a:rPr lang="pl-PL" sz="20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strukturalnie</a:t>
            </a:r>
            <a:r>
              <a:rPr lang="pl-PL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jeżeli stwierdzono jego zgodność z systemem nie tylko dla wartości wielkości wyjściowych, ale stwierdzono też zgodność mechanizmów przetwarzania wielkości wejściowych w wyjściowe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autoUpdateAnimBg="0"/>
      <p:bldP spid="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1138" y="1457325"/>
            <a:ext cx="868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Procedura weryfikacji pragmatycznej poza testami zgodności (w sensie odległości wyjść modelu i systemu) powinna przewidywać </a:t>
            </a: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analizę wrażliwości</a:t>
            </a:r>
            <a:endParaRPr lang="pl-PL" sz="2000">
              <a:solidFill>
                <a:srgbClr val="0000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0038" y="3187700"/>
            <a:ext cx="850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Analiza wrażliwości </a:t>
            </a: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polega na badaniu zmian wielkości (zmiennych) modelu przy zmianach samego modelu (głównie jego parametrów). </a:t>
            </a:r>
          </a:p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 dobrego modelu wymaga się, aby małe zmiany parametrów modelu wywoływały jedynie małe zmiany jego wielkości (zmiennych).</a:t>
            </a:r>
            <a:endParaRPr lang="en-GB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0275" y="611188"/>
            <a:ext cx="7126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Weryfikacja modelu matematycznego – c.d.</a:t>
            </a:r>
            <a:endParaRPr lang="en-GB" sz="20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44148" y="2906453"/>
            <a:ext cx="819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Koniec zestawu slajdów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420688" y="130592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Istotny krok definiowania systemu: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992688" y="130592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wyodrębnienie systemu z otoczenia</a:t>
            </a:r>
            <a:endParaRPr lang="en-GB" sz="2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20688" y="229652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Wyodrębnienie systemu z otoczenia: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992688" y="2296520"/>
            <a:ext cx="3581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określenie wielkości wejściowych i wyjściowych wiążących system z otoczeniem</a:t>
            </a:r>
            <a:endParaRPr lang="en-GB" sz="2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85850" y="4636495"/>
            <a:ext cx="69881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Spojrzenie na system typu: wejście – wyjście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Modele: wejście - wyjście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74638" y="1697038"/>
            <a:ext cx="8308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statyczne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- wartości wielkości wejściowych w chwilach innych niż bieżąca chwila t nie mają wpływu na wartości wielkości wyjściowych w tej chwili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79650" y="2944813"/>
            <a:ext cx="5005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2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Jak rozpoznać system statyczny?</a:t>
            </a:r>
            <a:endParaRPr lang="en-GB" sz="220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95525" y="3402013"/>
            <a:ext cx="4876800" cy="685800"/>
          </a:xfrm>
          <a:prstGeom prst="flowChartMerge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0525" y="4056063"/>
            <a:ext cx="8377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20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przejawia właściwości statyczne, jeżeli zawiera jedynie elementy posiadające zdolność rozpraszania i/lub przekształcania energii </a:t>
            </a:r>
            <a:endParaRPr lang="en-GB" sz="2200" b="1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nimBg="1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66775" y="621908"/>
            <a:ext cx="162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Przykłady: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03250" y="653658"/>
            <a:ext cx="4202113" cy="3203575"/>
            <a:chOff x="380" y="289"/>
            <a:chExt cx="2647" cy="2018"/>
          </a:xfrm>
        </p:grpSpPr>
        <p:sp>
          <p:nvSpPr>
            <p:cNvPr id="22552" name="Freeform 6"/>
            <p:cNvSpPr>
              <a:spLocks/>
            </p:cNvSpPr>
            <p:nvPr/>
          </p:nvSpPr>
          <p:spPr bwMode="auto">
            <a:xfrm>
              <a:off x="1804" y="1039"/>
              <a:ext cx="404" cy="28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19972"/>
                  </a:moveTo>
                  <a:lnTo>
                    <a:pt x="0" y="0"/>
                  </a:lnTo>
                  <a:lnTo>
                    <a:pt x="19980" y="19972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8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3" name="Freeform 7"/>
            <p:cNvSpPr>
              <a:spLocks/>
            </p:cNvSpPr>
            <p:nvPr/>
          </p:nvSpPr>
          <p:spPr bwMode="auto">
            <a:xfrm>
              <a:off x="1804" y="1327"/>
              <a:ext cx="404" cy="28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0" y="19972"/>
                  </a:lnTo>
                  <a:lnTo>
                    <a:pt x="19980" y="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9933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4" name="Freeform 8"/>
            <p:cNvSpPr>
              <a:spLocks/>
            </p:cNvSpPr>
            <p:nvPr/>
          </p:nvSpPr>
          <p:spPr bwMode="auto">
            <a:xfrm>
              <a:off x="1689" y="1499"/>
              <a:ext cx="116" cy="80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931" y="0"/>
                  </a:moveTo>
                  <a:lnTo>
                    <a:pt x="0" y="0"/>
                  </a:lnTo>
                  <a:lnTo>
                    <a:pt x="0" y="19990"/>
                  </a:lnTo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5" name="Line 9"/>
            <p:cNvSpPr>
              <a:spLocks noChangeShapeType="1"/>
            </p:cNvSpPr>
            <p:nvPr/>
          </p:nvSpPr>
          <p:spPr bwMode="auto">
            <a:xfrm>
              <a:off x="1631" y="2306"/>
              <a:ext cx="116" cy="1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6" name="Line 10"/>
            <p:cNvSpPr>
              <a:spLocks noChangeShapeType="1"/>
            </p:cNvSpPr>
            <p:nvPr/>
          </p:nvSpPr>
          <p:spPr bwMode="auto">
            <a:xfrm flipH="1">
              <a:off x="1574" y="1211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7" name="Line 11"/>
            <p:cNvSpPr>
              <a:spLocks noChangeShapeType="1"/>
            </p:cNvSpPr>
            <p:nvPr/>
          </p:nvSpPr>
          <p:spPr bwMode="auto">
            <a:xfrm>
              <a:off x="2207" y="1327"/>
              <a:ext cx="519" cy="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8" name="Freeform 12"/>
            <p:cNvSpPr>
              <a:spLocks/>
            </p:cNvSpPr>
            <p:nvPr/>
          </p:nvSpPr>
          <p:spPr bwMode="auto">
            <a:xfrm>
              <a:off x="1574" y="693"/>
              <a:ext cx="231" cy="5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19965" y="0"/>
                  </a:moveTo>
                  <a:lnTo>
                    <a:pt x="0" y="0"/>
                  </a:lnTo>
                  <a:lnTo>
                    <a:pt x="0" y="19985"/>
                  </a:lnTo>
                </a:path>
              </a:pathLst>
            </a:custGeom>
            <a:noFill/>
            <a:ln w="19050">
              <a:solidFill>
                <a:srgbClr val="8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9" name="Freeform 13"/>
            <p:cNvSpPr>
              <a:spLocks/>
            </p:cNvSpPr>
            <p:nvPr/>
          </p:nvSpPr>
          <p:spPr bwMode="auto">
            <a:xfrm>
              <a:off x="2207" y="693"/>
              <a:ext cx="174" cy="6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 h 20000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000"/>
                <a:gd name="T11" fmla="*/ 20000 w 20000"/>
                <a:gd name="T12" fmla="*/ 20000 h 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000">
                  <a:moveTo>
                    <a:pt x="0" y="0"/>
                  </a:moveTo>
                  <a:lnTo>
                    <a:pt x="19954" y="0"/>
                  </a:lnTo>
                  <a:lnTo>
                    <a:pt x="19954" y="19987"/>
                  </a:lnTo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560" name="Group 14"/>
            <p:cNvGrpSpPr>
              <a:grpSpLocks/>
            </p:cNvGrpSpPr>
            <p:nvPr/>
          </p:nvGrpSpPr>
          <p:grpSpPr bwMode="auto">
            <a:xfrm>
              <a:off x="2668" y="2077"/>
              <a:ext cx="116" cy="0"/>
              <a:chOff x="0" y="-195"/>
              <a:chExt cx="20000" cy="20195"/>
            </a:xfrm>
          </p:grpSpPr>
          <p:sp>
            <p:nvSpPr>
              <p:cNvPr id="22598" name="Line 15"/>
              <p:cNvSpPr>
                <a:spLocks noChangeShapeType="1"/>
              </p:cNvSpPr>
              <p:nvPr/>
            </p:nvSpPr>
            <p:spPr bwMode="auto">
              <a:xfrm>
                <a:off x="0" y="19965"/>
                <a:ext cx="20000" cy="35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9" name="Line 16"/>
              <p:cNvSpPr>
                <a:spLocks noChangeShapeType="1"/>
              </p:cNvSpPr>
              <p:nvPr/>
            </p:nvSpPr>
            <p:spPr bwMode="auto">
              <a:xfrm>
                <a:off x="9965" y="-195"/>
                <a:ext cx="70" cy="20195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561" name="Group 17"/>
            <p:cNvGrpSpPr>
              <a:grpSpLocks/>
            </p:cNvGrpSpPr>
            <p:nvPr/>
          </p:nvGrpSpPr>
          <p:grpSpPr bwMode="auto">
            <a:xfrm>
              <a:off x="595" y="2077"/>
              <a:ext cx="115" cy="0"/>
              <a:chOff x="0" y="-195"/>
              <a:chExt cx="20000" cy="20195"/>
            </a:xfrm>
          </p:grpSpPr>
          <p:sp>
            <p:nvSpPr>
              <p:cNvPr id="22596" name="Line 18"/>
              <p:cNvSpPr>
                <a:spLocks noChangeShapeType="1"/>
              </p:cNvSpPr>
              <p:nvPr/>
            </p:nvSpPr>
            <p:spPr bwMode="auto">
              <a:xfrm>
                <a:off x="0" y="19965"/>
                <a:ext cx="20000" cy="35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7" name="Line 19"/>
              <p:cNvSpPr>
                <a:spLocks noChangeShapeType="1"/>
              </p:cNvSpPr>
              <p:nvPr/>
            </p:nvSpPr>
            <p:spPr bwMode="auto">
              <a:xfrm>
                <a:off x="9965" y="-195"/>
                <a:ext cx="70" cy="20195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562" name="Group 20"/>
            <p:cNvGrpSpPr>
              <a:grpSpLocks/>
            </p:cNvGrpSpPr>
            <p:nvPr/>
          </p:nvGrpSpPr>
          <p:grpSpPr bwMode="auto">
            <a:xfrm>
              <a:off x="652" y="1154"/>
              <a:ext cx="923" cy="115"/>
              <a:chOff x="0" y="0"/>
              <a:chExt cx="20000" cy="20000"/>
            </a:xfrm>
          </p:grpSpPr>
          <p:sp>
            <p:nvSpPr>
              <p:cNvPr id="22593" name="Rectangle 21"/>
              <p:cNvSpPr>
                <a:spLocks noChangeArrowheads="1"/>
              </p:cNvSpPr>
              <p:nvPr/>
            </p:nvSpPr>
            <p:spPr bwMode="auto">
              <a:xfrm>
                <a:off x="4998" y="0"/>
                <a:ext cx="8755" cy="20000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4" name="Line 22"/>
              <p:cNvSpPr>
                <a:spLocks noChangeShapeType="1"/>
              </p:cNvSpPr>
              <p:nvPr/>
            </p:nvSpPr>
            <p:spPr bwMode="auto">
              <a:xfrm>
                <a:off x="13744" y="9965"/>
                <a:ext cx="6256" cy="7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5" name="Line 23"/>
              <p:cNvSpPr>
                <a:spLocks noChangeShapeType="1"/>
              </p:cNvSpPr>
              <p:nvPr/>
            </p:nvSpPr>
            <p:spPr bwMode="auto">
              <a:xfrm flipH="1">
                <a:off x="0" y="9965"/>
                <a:ext cx="5007" cy="7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563" name="Line 24"/>
            <p:cNvSpPr>
              <a:spLocks noChangeShapeType="1"/>
            </p:cNvSpPr>
            <p:nvPr/>
          </p:nvSpPr>
          <p:spPr bwMode="auto">
            <a:xfrm>
              <a:off x="1574" y="1211"/>
              <a:ext cx="1" cy="6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564" name="Group 25"/>
            <p:cNvGrpSpPr>
              <a:grpSpLocks/>
            </p:cNvGrpSpPr>
            <p:nvPr/>
          </p:nvGrpSpPr>
          <p:grpSpPr bwMode="auto">
            <a:xfrm>
              <a:off x="652" y="1787"/>
              <a:ext cx="923" cy="116"/>
              <a:chOff x="0" y="0"/>
              <a:chExt cx="20000" cy="20000"/>
            </a:xfrm>
          </p:grpSpPr>
          <p:sp>
            <p:nvSpPr>
              <p:cNvPr id="22590" name="Rectangle 26"/>
              <p:cNvSpPr>
                <a:spLocks noChangeArrowheads="1"/>
              </p:cNvSpPr>
              <p:nvPr/>
            </p:nvSpPr>
            <p:spPr bwMode="auto">
              <a:xfrm>
                <a:off x="4998" y="0"/>
                <a:ext cx="8755" cy="20000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1" name="Line 27"/>
              <p:cNvSpPr>
                <a:spLocks noChangeShapeType="1"/>
              </p:cNvSpPr>
              <p:nvPr/>
            </p:nvSpPr>
            <p:spPr bwMode="auto">
              <a:xfrm>
                <a:off x="13744" y="9965"/>
                <a:ext cx="6256" cy="7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2" name="Line 28"/>
              <p:cNvSpPr>
                <a:spLocks noChangeShapeType="1"/>
              </p:cNvSpPr>
              <p:nvPr/>
            </p:nvSpPr>
            <p:spPr bwMode="auto">
              <a:xfrm flipH="1">
                <a:off x="0" y="9965"/>
                <a:ext cx="5007" cy="7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565" name="Line 29"/>
            <p:cNvSpPr>
              <a:spLocks noChangeShapeType="1"/>
            </p:cNvSpPr>
            <p:nvPr/>
          </p:nvSpPr>
          <p:spPr bwMode="auto">
            <a:xfrm>
              <a:off x="1354" y="1207"/>
              <a:ext cx="1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6" name="Line 30"/>
            <p:cNvSpPr>
              <a:spLocks noChangeShapeType="1"/>
            </p:cNvSpPr>
            <p:nvPr/>
          </p:nvSpPr>
          <p:spPr bwMode="auto">
            <a:xfrm>
              <a:off x="1342" y="1845"/>
              <a:ext cx="1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7" name="Line 31"/>
            <p:cNvSpPr>
              <a:spLocks noChangeShapeType="1"/>
            </p:cNvSpPr>
            <p:nvPr/>
          </p:nvSpPr>
          <p:spPr bwMode="auto">
            <a:xfrm flipV="1">
              <a:off x="1574" y="808"/>
              <a:ext cx="1" cy="173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8" name="Line 32"/>
            <p:cNvSpPr>
              <a:spLocks noChangeShapeType="1"/>
            </p:cNvSpPr>
            <p:nvPr/>
          </p:nvSpPr>
          <p:spPr bwMode="auto">
            <a:xfrm>
              <a:off x="1580" y="1207"/>
              <a:ext cx="1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815" y="885"/>
              <a:ext cx="57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0" name="Line 34"/>
            <p:cNvSpPr>
              <a:spLocks noChangeShapeType="1"/>
            </p:cNvSpPr>
            <p:nvPr/>
          </p:nvSpPr>
          <p:spPr bwMode="auto">
            <a:xfrm flipH="1">
              <a:off x="1630" y="520"/>
              <a:ext cx="5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1" name="Line 35"/>
            <p:cNvSpPr>
              <a:spLocks noChangeShapeType="1"/>
            </p:cNvSpPr>
            <p:nvPr/>
          </p:nvSpPr>
          <p:spPr bwMode="auto">
            <a:xfrm flipH="1">
              <a:off x="777" y="1585"/>
              <a:ext cx="5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2" name="Rectangle 36"/>
            <p:cNvSpPr>
              <a:spLocks noChangeArrowheads="1"/>
            </p:cNvSpPr>
            <p:nvPr/>
          </p:nvSpPr>
          <p:spPr bwMode="auto">
            <a:xfrm>
              <a:off x="1814" y="1086"/>
              <a:ext cx="12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22573" name="Rectangle 37"/>
            <p:cNvSpPr>
              <a:spLocks noChangeArrowheads="1"/>
            </p:cNvSpPr>
            <p:nvPr/>
          </p:nvSpPr>
          <p:spPr bwMode="auto">
            <a:xfrm>
              <a:off x="1804" y="1381"/>
              <a:ext cx="11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2574" name="Rectangle 38"/>
            <p:cNvSpPr>
              <a:spLocks noChangeArrowheads="1"/>
            </p:cNvSpPr>
            <p:nvPr/>
          </p:nvSpPr>
          <p:spPr bwMode="auto">
            <a:xfrm>
              <a:off x="1804" y="635"/>
              <a:ext cx="404" cy="11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75" name="Text Box 39"/>
            <p:cNvSpPr txBox="1">
              <a:spLocks noChangeArrowheads="1"/>
            </p:cNvSpPr>
            <p:nvPr/>
          </p:nvSpPr>
          <p:spPr bwMode="auto">
            <a:xfrm>
              <a:off x="1779" y="289"/>
              <a:ext cx="3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2576" name="Text Box 40"/>
            <p:cNvSpPr txBox="1">
              <a:spLocks noChangeArrowheads="1"/>
            </p:cNvSpPr>
            <p:nvPr/>
          </p:nvSpPr>
          <p:spPr bwMode="auto">
            <a:xfrm>
              <a:off x="1851" y="729"/>
              <a:ext cx="34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2577" name="Text Box 41"/>
            <p:cNvSpPr txBox="1">
              <a:spLocks noChangeArrowheads="1"/>
            </p:cNvSpPr>
            <p:nvPr/>
          </p:nvSpPr>
          <p:spPr bwMode="auto">
            <a:xfrm>
              <a:off x="1509" y="746"/>
              <a:ext cx="43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2578" name="Text Box 42"/>
            <p:cNvSpPr txBox="1">
              <a:spLocks noChangeArrowheads="1"/>
            </p:cNvSpPr>
            <p:nvPr/>
          </p:nvSpPr>
          <p:spPr bwMode="auto">
            <a:xfrm>
              <a:off x="1527" y="939"/>
              <a:ext cx="30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22579" name="Text Box 43"/>
            <p:cNvSpPr txBox="1">
              <a:spLocks noChangeArrowheads="1"/>
            </p:cNvSpPr>
            <p:nvPr/>
          </p:nvSpPr>
          <p:spPr bwMode="auto">
            <a:xfrm>
              <a:off x="1569" y="1205"/>
              <a:ext cx="3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22580" name="Text Box 44"/>
            <p:cNvSpPr txBox="1">
              <a:spLocks noChangeArrowheads="1"/>
            </p:cNvSpPr>
            <p:nvPr/>
          </p:nvSpPr>
          <p:spPr bwMode="auto">
            <a:xfrm>
              <a:off x="1814" y="1196"/>
              <a:ext cx="3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K</a:t>
              </a:r>
              <a:endPara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81" name="Text Box 45"/>
            <p:cNvSpPr txBox="1">
              <a:spLocks noChangeArrowheads="1"/>
            </p:cNvSpPr>
            <p:nvPr/>
          </p:nvSpPr>
          <p:spPr bwMode="auto">
            <a:xfrm>
              <a:off x="2535" y="1467"/>
              <a:ext cx="4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wy</a:t>
              </a:r>
            </a:p>
          </p:txBody>
        </p:sp>
        <p:sp>
          <p:nvSpPr>
            <p:cNvPr id="22582" name="Text Box 46"/>
            <p:cNvSpPr txBox="1">
              <a:spLocks noChangeArrowheads="1"/>
            </p:cNvSpPr>
            <p:nvPr/>
          </p:nvSpPr>
          <p:spPr bwMode="auto">
            <a:xfrm>
              <a:off x="828" y="621"/>
              <a:ext cx="53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we1</a:t>
              </a:r>
            </a:p>
          </p:txBody>
        </p:sp>
        <p:sp>
          <p:nvSpPr>
            <p:cNvPr id="22583" name="Text Box 47"/>
            <p:cNvSpPr txBox="1">
              <a:spLocks noChangeArrowheads="1"/>
            </p:cNvSpPr>
            <p:nvPr/>
          </p:nvSpPr>
          <p:spPr bwMode="auto">
            <a:xfrm>
              <a:off x="864" y="932"/>
              <a:ext cx="4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584" name="Text Box 48"/>
            <p:cNvSpPr txBox="1">
              <a:spLocks noChangeArrowheads="1"/>
            </p:cNvSpPr>
            <p:nvPr/>
          </p:nvSpPr>
          <p:spPr bwMode="auto">
            <a:xfrm>
              <a:off x="1269" y="956"/>
              <a:ext cx="33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585" name="Text Box 49"/>
            <p:cNvSpPr txBox="1">
              <a:spLocks noChangeArrowheads="1"/>
            </p:cNvSpPr>
            <p:nvPr/>
          </p:nvSpPr>
          <p:spPr bwMode="auto">
            <a:xfrm>
              <a:off x="380" y="1227"/>
              <a:ext cx="46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we1</a:t>
              </a:r>
            </a:p>
          </p:txBody>
        </p:sp>
        <p:sp>
          <p:nvSpPr>
            <p:cNvPr id="22586" name="Text Box 50"/>
            <p:cNvSpPr txBox="1">
              <a:spLocks noChangeArrowheads="1"/>
            </p:cNvSpPr>
            <p:nvPr/>
          </p:nvSpPr>
          <p:spPr bwMode="auto">
            <a:xfrm>
              <a:off x="489" y="1836"/>
              <a:ext cx="44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we2</a:t>
              </a:r>
            </a:p>
          </p:txBody>
        </p:sp>
        <p:sp>
          <p:nvSpPr>
            <p:cNvPr id="22587" name="Text Box 51"/>
            <p:cNvSpPr txBox="1">
              <a:spLocks noChangeArrowheads="1"/>
            </p:cNvSpPr>
            <p:nvPr/>
          </p:nvSpPr>
          <p:spPr bwMode="auto">
            <a:xfrm>
              <a:off x="860" y="1332"/>
              <a:ext cx="5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we2</a:t>
              </a:r>
            </a:p>
          </p:txBody>
        </p:sp>
        <p:sp>
          <p:nvSpPr>
            <p:cNvPr id="22588" name="Text Box 52"/>
            <p:cNvSpPr txBox="1">
              <a:spLocks noChangeArrowheads="1"/>
            </p:cNvSpPr>
            <p:nvPr/>
          </p:nvSpPr>
          <p:spPr bwMode="auto">
            <a:xfrm>
              <a:off x="866" y="1557"/>
              <a:ext cx="4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2589" name="Text Box 53"/>
            <p:cNvSpPr txBox="1">
              <a:spLocks noChangeArrowheads="1"/>
            </p:cNvSpPr>
            <p:nvPr/>
          </p:nvSpPr>
          <p:spPr bwMode="auto">
            <a:xfrm>
              <a:off x="1236" y="1579"/>
              <a:ext cx="37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4903788" y="2752333"/>
            <a:ext cx="3695700" cy="2587625"/>
            <a:chOff x="3089" y="1611"/>
            <a:chExt cx="2328" cy="1630"/>
          </a:xfrm>
        </p:grpSpPr>
        <p:sp>
          <p:nvSpPr>
            <p:cNvPr id="22534" name="Line 59"/>
            <p:cNvSpPr>
              <a:spLocks noChangeShapeType="1"/>
            </p:cNvSpPr>
            <p:nvPr/>
          </p:nvSpPr>
          <p:spPr bwMode="auto">
            <a:xfrm>
              <a:off x="3548" y="1919"/>
              <a:ext cx="659" cy="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5" name="Rectangle 60"/>
            <p:cNvSpPr>
              <a:spLocks noChangeArrowheads="1"/>
            </p:cNvSpPr>
            <p:nvPr/>
          </p:nvSpPr>
          <p:spPr bwMode="auto">
            <a:xfrm>
              <a:off x="4207" y="1919"/>
              <a:ext cx="74" cy="1322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Line 61"/>
            <p:cNvSpPr>
              <a:spLocks noChangeShapeType="1"/>
            </p:cNvSpPr>
            <p:nvPr/>
          </p:nvSpPr>
          <p:spPr bwMode="auto">
            <a:xfrm>
              <a:off x="3548" y="3241"/>
              <a:ext cx="13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7" name="Line 62"/>
            <p:cNvSpPr>
              <a:spLocks noChangeShapeType="1"/>
            </p:cNvSpPr>
            <p:nvPr/>
          </p:nvSpPr>
          <p:spPr bwMode="auto">
            <a:xfrm>
              <a:off x="3620" y="2014"/>
              <a:ext cx="1" cy="113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8" name="Line 63"/>
            <p:cNvSpPr>
              <a:spLocks noChangeShapeType="1"/>
            </p:cNvSpPr>
            <p:nvPr/>
          </p:nvSpPr>
          <p:spPr bwMode="auto">
            <a:xfrm>
              <a:off x="4866" y="2391"/>
              <a:ext cx="1" cy="75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9" name="Line 64"/>
            <p:cNvSpPr>
              <a:spLocks noChangeShapeType="1"/>
            </p:cNvSpPr>
            <p:nvPr/>
          </p:nvSpPr>
          <p:spPr bwMode="auto">
            <a:xfrm flipH="1">
              <a:off x="3840" y="1919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0" name="Line 65"/>
            <p:cNvSpPr>
              <a:spLocks noChangeShapeType="1"/>
            </p:cNvSpPr>
            <p:nvPr/>
          </p:nvSpPr>
          <p:spPr bwMode="auto">
            <a:xfrm flipH="1">
              <a:off x="4499" y="2297"/>
              <a:ext cx="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1" name="Freeform 66"/>
            <p:cNvSpPr>
              <a:spLocks/>
            </p:cNvSpPr>
            <p:nvPr/>
          </p:nvSpPr>
          <p:spPr bwMode="auto">
            <a:xfrm>
              <a:off x="4060" y="1919"/>
              <a:ext cx="147" cy="6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 h 20000"/>
                <a:gd name="T6" fmla="*/ 0 w 20000"/>
                <a:gd name="T7" fmla="*/ 1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9931" y="0"/>
                  </a:moveTo>
                  <a:lnTo>
                    <a:pt x="9965" y="2498"/>
                  </a:lnTo>
                  <a:lnTo>
                    <a:pt x="9965" y="17483"/>
                  </a:lnTo>
                  <a:lnTo>
                    <a:pt x="0" y="199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2" name="Freeform 67"/>
            <p:cNvSpPr>
              <a:spLocks/>
            </p:cNvSpPr>
            <p:nvPr/>
          </p:nvSpPr>
          <p:spPr bwMode="auto">
            <a:xfrm>
              <a:off x="4060" y="2581"/>
              <a:ext cx="147" cy="6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 h 20000"/>
                <a:gd name="T6" fmla="*/ 0 w 20000"/>
                <a:gd name="T7" fmla="*/ 1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965" y="2498"/>
                  </a:lnTo>
                  <a:lnTo>
                    <a:pt x="9965" y="17483"/>
                  </a:lnTo>
                  <a:lnTo>
                    <a:pt x="19931" y="199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3" name="Line 68"/>
            <p:cNvSpPr>
              <a:spLocks noChangeShapeType="1"/>
            </p:cNvSpPr>
            <p:nvPr/>
          </p:nvSpPr>
          <p:spPr bwMode="auto">
            <a:xfrm>
              <a:off x="4281" y="2297"/>
              <a:ext cx="659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4" name="Freeform 69"/>
            <p:cNvSpPr>
              <a:spLocks/>
            </p:cNvSpPr>
            <p:nvPr/>
          </p:nvSpPr>
          <p:spPr bwMode="auto">
            <a:xfrm>
              <a:off x="4281" y="2297"/>
              <a:ext cx="146" cy="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965" y="2497"/>
                  </a:lnTo>
                  <a:lnTo>
                    <a:pt x="9965" y="17476"/>
                  </a:lnTo>
                  <a:lnTo>
                    <a:pt x="19931" y="199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5" name="Freeform 70"/>
            <p:cNvSpPr>
              <a:spLocks/>
            </p:cNvSpPr>
            <p:nvPr/>
          </p:nvSpPr>
          <p:spPr bwMode="auto">
            <a:xfrm>
              <a:off x="4281" y="2769"/>
              <a:ext cx="146" cy="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9931" y="0"/>
                  </a:moveTo>
                  <a:lnTo>
                    <a:pt x="9965" y="2497"/>
                  </a:lnTo>
                  <a:lnTo>
                    <a:pt x="9965" y="17476"/>
                  </a:lnTo>
                  <a:lnTo>
                    <a:pt x="0" y="199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6" name="Text Box 71"/>
            <p:cNvSpPr txBox="1">
              <a:spLocks noChangeArrowheads="1"/>
            </p:cNvSpPr>
            <p:nvPr/>
          </p:nvSpPr>
          <p:spPr bwMode="auto">
            <a:xfrm>
              <a:off x="3634" y="1611"/>
              <a:ext cx="62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2547" name="Text Box 72"/>
            <p:cNvSpPr txBox="1">
              <a:spLocks noChangeArrowheads="1"/>
            </p:cNvSpPr>
            <p:nvPr/>
          </p:nvSpPr>
          <p:spPr bwMode="auto">
            <a:xfrm>
              <a:off x="4890" y="2574"/>
              <a:ext cx="52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wy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(t)</a:t>
              </a:r>
            </a:p>
          </p:txBody>
        </p:sp>
        <p:sp>
          <p:nvSpPr>
            <p:cNvPr id="22548" name="Text Box 73"/>
            <p:cNvSpPr txBox="1">
              <a:spLocks noChangeArrowheads="1"/>
            </p:cNvSpPr>
            <p:nvPr/>
          </p:nvSpPr>
          <p:spPr bwMode="auto">
            <a:xfrm>
              <a:off x="3089" y="2368"/>
              <a:ext cx="576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we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sp>
          <p:nvSpPr>
            <p:cNvPr id="22549" name="Text Box 74"/>
            <p:cNvSpPr txBox="1">
              <a:spLocks noChangeArrowheads="1"/>
            </p:cNvSpPr>
            <p:nvPr/>
          </p:nvSpPr>
          <p:spPr bwMode="auto">
            <a:xfrm>
              <a:off x="3694" y="2428"/>
              <a:ext cx="44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0" name="Text Box 75"/>
            <p:cNvSpPr txBox="1">
              <a:spLocks noChangeArrowheads="1"/>
            </p:cNvSpPr>
            <p:nvPr/>
          </p:nvSpPr>
          <p:spPr bwMode="auto">
            <a:xfrm>
              <a:off x="4344" y="2623"/>
              <a:ext cx="46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</a:t>
              </a:r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1" name="Text Box 76"/>
            <p:cNvSpPr txBox="1">
              <a:spLocks noChangeArrowheads="1"/>
            </p:cNvSpPr>
            <p:nvPr/>
          </p:nvSpPr>
          <p:spPr bwMode="auto">
            <a:xfrm>
              <a:off x="4390" y="2014"/>
              <a:ext cx="527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l-PL" baseline="-25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wy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(t)</a:t>
              </a:r>
            </a:p>
          </p:txBody>
        </p:sp>
      </p:grpSp>
      <p:sp>
        <p:nvSpPr>
          <p:cNvPr id="71" name="Text Box 79"/>
          <p:cNvSpPr txBox="1">
            <a:spLocks noChangeArrowheads="1"/>
          </p:cNvSpPr>
          <p:nvPr/>
        </p:nvSpPr>
        <p:spPr bwMode="auto">
          <a:xfrm>
            <a:off x="639763" y="4219183"/>
            <a:ext cx="3635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Inne przykłady: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dźwignia dwuramienna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prasa hydrauliczna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przekładnia zębata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/>
          <p:cNvSpPr>
            <a:spLocks noChangeArrowheads="1"/>
          </p:cNvSpPr>
          <p:nvPr/>
        </p:nvSpPr>
        <p:spPr bwMode="auto">
          <a:xfrm>
            <a:off x="2895600" y="469780"/>
            <a:ext cx="2635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dynamiczny</a:t>
            </a:r>
            <a:endParaRPr lang="en-GB" sz="2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09600" y="9144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5175" indent="-765175">
              <a:spcBef>
                <a:spcPct val="50000"/>
              </a:spcBef>
            </a:pPr>
            <a:r>
              <a:rPr lang="pl-PL" sz="2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Fakt:  prawie każdy system rzeczywisty jest systemem dynamicznym </a:t>
            </a:r>
            <a:endParaRPr lang="en-GB" sz="20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209800" y="1752600"/>
            <a:ext cx="500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Jak przejawia się dynamika systemu?</a:t>
            </a:r>
            <a:endParaRPr lang="en-GB" sz="200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33600" y="2286000"/>
            <a:ext cx="4876800" cy="685800"/>
          </a:xfrm>
          <a:prstGeom prst="flowChartMerge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8600" y="29718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 wartości wielkości wyjściowych systemu w chwili </a:t>
            </a:r>
            <a:r>
              <a:rPr lang="pl-PL" sz="2000" i="1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pl-PL" sz="200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mają wpływ nie tylko wartości wielkości wejściowych w tej właśnie chwili, ale również ich wartości w chwilach wcześniejszych od </a:t>
            </a:r>
            <a:r>
              <a:rPr lang="pl-PL" sz="2000" i="1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endParaRPr lang="en-GB" sz="2000" b="1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133600" y="4114800"/>
            <a:ext cx="500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Jak rozpoznać systemy dynamiczne?</a:t>
            </a:r>
            <a:endParaRPr lang="en-GB" sz="200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2133600" y="4572000"/>
            <a:ext cx="4876800" cy="685800"/>
          </a:xfrm>
          <a:prstGeom prst="flowChartMerge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28600" y="52578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przejawia właściwości dynamiczne, jeżeli zawiera elementy posiadające zdolność magazynowania i oddawania energii</a:t>
            </a:r>
            <a:endParaRPr lang="en-GB" sz="2000" b="1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/>
      <p:bldP spid="6" grpId="0" autoUpdateAnimBg="0"/>
      <p:bldP spid="7" grpId="0" autoUpdateAnimBg="0"/>
      <p:bldP spid="8" grpId="0" animBg="1"/>
      <p:bldP spid="9" grpId="0" autoUpdateAnimBg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3205</Words>
  <Application>Microsoft Office PowerPoint</Application>
  <PresentationFormat>Pokaz na ekranie (4:3)</PresentationFormat>
  <Paragraphs>412</Paragraphs>
  <Slides>56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58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K. Duzinkiewicz</dc:creator>
  <cp:lastModifiedBy>KDuzinkiewicz</cp:lastModifiedBy>
  <cp:revision>126</cp:revision>
  <dcterms:created xsi:type="dcterms:W3CDTF">2009-10-06T19:16:18Z</dcterms:created>
  <dcterms:modified xsi:type="dcterms:W3CDTF">2019-04-03T05:38:27Z</dcterms:modified>
</cp:coreProperties>
</file>