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24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</p:sldIdLst>
  <p:sldSz cx="9144000" cy="6858000" type="screen4x3"/>
  <p:notesSz cx="6858000" cy="97234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CC66"/>
    <a:srgbClr val="0000FF"/>
    <a:srgbClr val="99CCFF"/>
    <a:srgbClr val="17048A"/>
    <a:srgbClr val="FF0000"/>
    <a:srgbClr val="6600CC"/>
    <a:srgbClr val="99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37" autoAdjust="0"/>
  </p:normalViewPr>
  <p:slideViewPr>
    <p:cSldViewPr snapToGrid="0">
      <p:cViewPr varScale="1">
        <p:scale>
          <a:sx n="89" d="100"/>
          <a:sy n="89" d="100"/>
        </p:scale>
        <p:origin x="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12" y="-102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3AAA6D-8249-41C3-95E9-FDCE19068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28663"/>
            <a:ext cx="4862513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35295B-0EFB-4D0C-BE9B-792CE87146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EE401-21B8-4350-8F37-3E19AB06D6AF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rozmytego – modele lingwistyczne II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2.png"/><Relationship Id="rId5" Type="http://schemas.openxmlformats.org/officeDocument/2006/relationships/image" Target="../media/image36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59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9 – Technologie modelowania rozmytego – modele lingwistyczne II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2019.05.15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4265231"/>
            <a:ext cx="41513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upa 6"/>
          <p:cNvGrpSpPr>
            <a:grpSpLocks/>
          </p:cNvGrpSpPr>
          <p:nvPr/>
        </p:nvGrpSpPr>
        <p:grpSpPr bwMode="auto">
          <a:xfrm>
            <a:off x="3886200" y="1871281"/>
            <a:ext cx="3903663" cy="1306513"/>
            <a:chOff x="228600" y="3159851"/>
            <a:chExt cx="3903785" cy="1307374"/>
          </a:xfrm>
        </p:grpSpPr>
        <p:pic>
          <p:nvPicPr>
            <p:cNvPr id="717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534083"/>
              <a:ext cx="3903785" cy="93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pole tekstowe 28"/>
            <p:cNvSpPr txBox="1">
              <a:spLocks noChangeArrowheads="1"/>
            </p:cNvSpPr>
            <p:nvPr/>
          </p:nvSpPr>
          <p:spPr bwMode="auto">
            <a:xfrm>
              <a:off x="1184035" y="3159851"/>
              <a:ext cx="7686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Silnik - napęd</a:t>
              </a:r>
            </a:p>
          </p:txBody>
        </p:sp>
      </p:grpSp>
      <p:grpSp>
        <p:nvGrpSpPr>
          <p:cNvPr id="7175" name="Grupa 7"/>
          <p:cNvGrpSpPr>
            <a:grpSpLocks/>
          </p:cNvGrpSpPr>
          <p:nvPr/>
        </p:nvGrpSpPr>
        <p:grpSpPr bwMode="auto">
          <a:xfrm>
            <a:off x="3840163" y="3153981"/>
            <a:ext cx="4494212" cy="368300"/>
            <a:chOff x="200150" y="829310"/>
            <a:chExt cx="8723312" cy="369332"/>
          </a:xfrm>
        </p:grpSpPr>
        <p:sp>
          <p:nvSpPr>
            <p:cNvPr id="7178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Błąd położenia -     - 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zerowy </a:t>
              </a:r>
              <a:r>
                <a:rPr lang="pl-PL" sz="1800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(Z)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3716013" y="914888"/>
            <a:ext cx="518211" cy="229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Równanie" r:id="rId5" imgW="114201" imgH="139579" progId="Equation.3">
                    <p:embed/>
                  </p:oleObj>
                </mc:Choice>
                <mc:Fallback>
                  <p:oleObj name="Równanie" r:id="rId5" imgW="114201" imgH="13957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6013" y="914888"/>
                          <a:ext cx="518211" cy="229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6" name="Grupa 10"/>
          <p:cNvGrpSpPr>
            <a:grpSpLocks/>
          </p:cNvGrpSpPr>
          <p:nvPr/>
        </p:nvGrpSpPr>
        <p:grpSpPr bwMode="auto">
          <a:xfrm>
            <a:off x="3816350" y="3552444"/>
            <a:ext cx="5195888" cy="369887"/>
            <a:chOff x="200150" y="829310"/>
            <a:chExt cx="8723312" cy="369332"/>
          </a:xfrm>
        </p:grpSpPr>
        <p:sp>
          <p:nvSpPr>
            <p:cNvPr id="7177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Zmiana błędu położenia -     - ujemna mała (NS)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170" name="Object 7"/>
            <p:cNvGraphicFramePr>
              <a:graphicFrameLocks noChangeAspect="1"/>
            </p:cNvGraphicFramePr>
            <p:nvPr/>
          </p:nvGraphicFramePr>
          <p:xfrm>
            <a:off x="4815334" y="867142"/>
            <a:ext cx="4617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Równanie" r:id="rId7" imgW="114102" imgH="177492" progId="Equation.3">
                    <p:embed/>
                  </p:oleObj>
                </mc:Choice>
                <mc:Fallback>
                  <p:oleObj name="Równanie" r:id="rId7" imgW="114102" imgH="17749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334" y="867142"/>
                          <a:ext cx="46174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675" y="436563"/>
            <a:ext cx="384651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a 3"/>
          <p:cNvGrpSpPr>
            <a:grpSpLocks/>
          </p:cNvGrpSpPr>
          <p:nvPr/>
        </p:nvGrpSpPr>
        <p:grpSpPr bwMode="auto">
          <a:xfrm>
            <a:off x="1058863" y="1409700"/>
            <a:ext cx="3416300" cy="1624013"/>
            <a:chOff x="346564" y="574748"/>
            <a:chExt cx="3416544" cy="1624061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6564" y="574748"/>
              <a:ext cx="3416544" cy="6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752" y="1244370"/>
              <a:ext cx="3245094" cy="95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3781425"/>
            <a:ext cx="365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1049338"/>
            <a:ext cx="37830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3"/>
          <p:cNvSpPr txBox="1">
            <a:spLocks noChangeArrowheads="1"/>
          </p:cNvSpPr>
          <p:nvPr/>
        </p:nvSpPr>
        <p:spPr bwMode="auto">
          <a:xfrm>
            <a:off x="241300" y="623888"/>
            <a:ext cx="5195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Macierz reguł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4046538"/>
            <a:ext cx="5651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33"/>
          <p:cNvSpPr txBox="1">
            <a:spLocks noChangeArrowheads="1"/>
          </p:cNvSpPr>
          <p:nvPr/>
        </p:nvSpPr>
        <p:spPr bwMode="auto">
          <a:xfrm>
            <a:off x="3338513" y="3546475"/>
            <a:ext cx="5195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Tablica reguł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3"/>
          <p:cNvSpPr txBox="1">
            <a:spLocks noChangeArrowheads="1"/>
          </p:cNvSpPr>
          <p:nvPr/>
        </p:nvSpPr>
        <p:spPr bwMode="auto">
          <a:xfrm>
            <a:off x="420688" y="482236"/>
            <a:ext cx="8723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Wnioskowanie – uproszczone Mamdani’ego, t – norma PROD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33"/>
          <p:cNvSpPr txBox="1">
            <a:spLocks noChangeArrowheads="1"/>
          </p:cNvSpPr>
          <p:nvPr/>
        </p:nvSpPr>
        <p:spPr bwMode="auto">
          <a:xfrm>
            <a:off x="407988" y="902924"/>
            <a:ext cx="705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Np. Reguła 1 – stopień spełnienia przesłanki reguły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1347788"/>
            <a:ext cx="29606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054350" y="1803918"/>
          <a:ext cx="4762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ównanie" r:id="rId4" imgW="2895600" imgH="241300" progId="Equation.3">
                  <p:embed/>
                </p:oleObj>
              </mc:Choice>
              <mc:Fallback>
                <p:oleObj name="Równanie" r:id="rId4" imgW="28956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803918"/>
                        <a:ext cx="47625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1247775" y="2680218"/>
          <a:ext cx="2840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ównanie" r:id="rId6" imgW="1955800" imgH="241300" progId="Equation.3">
                  <p:embed/>
                </p:oleObj>
              </mc:Choice>
              <mc:Fallback>
                <p:oleObj name="Równanie" r:id="rId6" imgW="19558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2680218"/>
                        <a:ext cx="28400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33"/>
          <p:cNvSpPr txBox="1">
            <a:spLocks noChangeArrowheads="1"/>
          </p:cNvSpPr>
          <p:nvPr/>
        </p:nvSpPr>
        <p:spPr bwMode="auto">
          <a:xfrm>
            <a:off x="420688" y="2238893"/>
            <a:ext cx="705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Np. niech w danej chwili t: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138" y="3213618"/>
            <a:ext cx="35528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6413" y="3092968"/>
            <a:ext cx="344646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7051675" y="3010418"/>
            <a:ext cx="0" cy="2619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181580" y="3013593"/>
            <a:ext cx="0" cy="2619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773113" y="3963812"/>
            <a:ext cx="327183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758825" y="4649951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598988" y="4275655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50975" y="5639318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15088" y="5632968"/>
            <a:ext cx="11017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owolny kształt 19"/>
          <p:cNvSpPr/>
          <p:nvPr/>
        </p:nvSpPr>
        <p:spPr>
          <a:xfrm>
            <a:off x="844062" y="3537834"/>
            <a:ext cx="3006969" cy="1503484"/>
          </a:xfrm>
          <a:custGeom>
            <a:avLst/>
            <a:gdLst>
              <a:gd name="connsiteX0" fmla="*/ 0 w 3006969"/>
              <a:gd name="connsiteY0" fmla="*/ 1485900 h 1503484"/>
              <a:gd name="connsiteX1" fmla="*/ 940776 w 3006969"/>
              <a:gd name="connsiteY1" fmla="*/ 1494692 h 1503484"/>
              <a:gd name="connsiteX2" fmla="*/ 1503484 w 3006969"/>
              <a:gd name="connsiteY2" fmla="*/ 0 h 1503484"/>
              <a:gd name="connsiteX3" fmla="*/ 2092569 w 3006969"/>
              <a:gd name="connsiteY3" fmla="*/ 1503484 h 1503484"/>
              <a:gd name="connsiteX4" fmla="*/ 3006969 w 3006969"/>
              <a:gd name="connsiteY4" fmla="*/ 1494692 h 150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969" h="1503484">
                <a:moveTo>
                  <a:pt x="0" y="1485900"/>
                </a:moveTo>
                <a:lnTo>
                  <a:pt x="940776" y="1494692"/>
                </a:lnTo>
                <a:lnTo>
                  <a:pt x="1503484" y="0"/>
                </a:lnTo>
                <a:lnTo>
                  <a:pt x="2092569" y="1503484"/>
                </a:lnTo>
                <a:lnTo>
                  <a:pt x="3006969" y="1494692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owolny kształt 20"/>
          <p:cNvSpPr/>
          <p:nvPr/>
        </p:nvSpPr>
        <p:spPr>
          <a:xfrm>
            <a:off x="275518" y="3540770"/>
            <a:ext cx="3006969" cy="1503484"/>
          </a:xfrm>
          <a:custGeom>
            <a:avLst/>
            <a:gdLst>
              <a:gd name="connsiteX0" fmla="*/ 0 w 3006969"/>
              <a:gd name="connsiteY0" fmla="*/ 1485900 h 1503484"/>
              <a:gd name="connsiteX1" fmla="*/ 940776 w 3006969"/>
              <a:gd name="connsiteY1" fmla="*/ 1494692 h 1503484"/>
              <a:gd name="connsiteX2" fmla="*/ 1503484 w 3006969"/>
              <a:gd name="connsiteY2" fmla="*/ 0 h 1503484"/>
              <a:gd name="connsiteX3" fmla="*/ 2092569 w 3006969"/>
              <a:gd name="connsiteY3" fmla="*/ 1503484 h 1503484"/>
              <a:gd name="connsiteX4" fmla="*/ 3006969 w 3006969"/>
              <a:gd name="connsiteY4" fmla="*/ 1494692 h 150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969" h="1503484">
                <a:moveTo>
                  <a:pt x="0" y="1485900"/>
                </a:moveTo>
                <a:lnTo>
                  <a:pt x="940776" y="1494692"/>
                </a:lnTo>
                <a:lnTo>
                  <a:pt x="1503484" y="0"/>
                </a:lnTo>
                <a:lnTo>
                  <a:pt x="2092569" y="1503484"/>
                </a:lnTo>
                <a:lnTo>
                  <a:pt x="3006969" y="1494692"/>
                </a:lnTo>
              </a:path>
            </a:pathLst>
          </a:custGeom>
          <a:ln w="254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2575"/>
            <a:ext cx="35353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3930650"/>
            <a:ext cx="3552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738" y="534624"/>
            <a:ext cx="16621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5300" y="485411"/>
            <a:ext cx="1101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571500" y="2673350"/>
            <a:ext cx="3262313" cy="333375"/>
          </a:xfrm>
          <a:prstGeom prst="roundRect">
            <a:avLst/>
          </a:prstGeom>
          <a:solidFill>
            <a:srgbClr val="99CCFF">
              <a:alpha val="25000"/>
            </a:srgb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65150" y="3027363"/>
            <a:ext cx="3408363" cy="334962"/>
          </a:xfrm>
          <a:prstGeom prst="roundRect">
            <a:avLst/>
          </a:prstGeom>
          <a:solidFill>
            <a:srgbClr val="99CCFF">
              <a:alpha val="25000"/>
            </a:srgb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00075" y="5057775"/>
            <a:ext cx="3365500" cy="334963"/>
          </a:xfrm>
          <a:prstGeom prst="roundRect">
            <a:avLst/>
          </a:prstGeom>
          <a:solidFill>
            <a:srgbClr val="99CCFF">
              <a:alpha val="25000"/>
            </a:srgb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57213" y="5445125"/>
            <a:ext cx="3398837" cy="334963"/>
          </a:xfrm>
          <a:prstGeom prst="roundRect">
            <a:avLst/>
          </a:prstGeom>
          <a:solidFill>
            <a:srgbClr val="99CCFF">
              <a:alpha val="25000"/>
            </a:srgb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2668588"/>
            <a:ext cx="43164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33"/>
          <p:cNvSpPr txBox="1">
            <a:spLocks noChangeArrowheads="1"/>
          </p:cNvSpPr>
          <p:nvPr/>
        </p:nvSpPr>
        <p:spPr bwMode="auto">
          <a:xfrm>
            <a:off x="4806950" y="1251371"/>
            <a:ext cx="336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Stopnie spełnienia przesłanek: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550" y="5059363"/>
            <a:ext cx="40322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3"/>
          <p:cNvSpPr txBox="1">
            <a:spLocks noChangeArrowheads="1"/>
          </p:cNvSpPr>
          <p:nvPr/>
        </p:nvSpPr>
        <p:spPr bwMode="auto">
          <a:xfrm>
            <a:off x="5202238" y="477838"/>
            <a:ext cx="336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Odpowiedzi cząstkowe: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979488"/>
            <a:ext cx="29511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3"/>
          <p:cNvSpPr txBox="1">
            <a:spLocks noChangeArrowheads="1"/>
          </p:cNvSpPr>
          <p:nvPr/>
        </p:nvSpPr>
        <p:spPr bwMode="auto">
          <a:xfrm>
            <a:off x="290513" y="630238"/>
            <a:ext cx="3360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Reguła 9: </a:t>
            </a:r>
            <a:endParaRPr lang="pl-PL" sz="14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246063" y="2390775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1206500"/>
            <a:ext cx="293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0313" y="4129088"/>
            <a:ext cx="33607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650" y="1597025"/>
            <a:ext cx="37449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>
            <a:off x="1838325" y="2390775"/>
            <a:ext cx="0" cy="15875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3875088"/>
            <a:ext cx="29511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Łącznik prosty 17"/>
          <p:cNvCxnSpPr/>
          <p:nvPr/>
        </p:nvCxnSpPr>
        <p:spPr>
          <a:xfrm>
            <a:off x="336550" y="5286375"/>
            <a:ext cx="327183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368550" y="5295900"/>
            <a:ext cx="0" cy="15875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63" y="4572000"/>
            <a:ext cx="44481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33"/>
          <p:cNvSpPr txBox="1">
            <a:spLocks noChangeArrowheads="1"/>
          </p:cNvSpPr>
          <p:nvPr/>
        </p:nvSpPr>
        <p:spPr bwMode="auto">
          <a:xfrm>
            <a:off x="249238" y="3455988"/>
            <a:ext cx="33607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Reguła 10: </a:t>
            </a:r>
            <a:endParaRPr lang="pl-PL" sz="14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241425"/>
            <a:ext cx="34337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925" y="4194175"/>
            <a:ext cx="36496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202238" y="477838"/>
            <a:ext cx="336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Odpowiedzi cząstkowe: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38" y="979488"/>
            <a:ext cx="29511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33"/>
          <p:cNvSpPr txBox="1">
            <a:spLocks noChangeArrowheads="1"/>
          </p:cNvSpPr>
          <p:nvPr/>
        </p:nvSpPr>
        <p:spPr bwMode="auto">
          <a:xfrm>
            <a:off x="290513" y="630238"/>
            <a:ext cx="3360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Reguła 14: </a:t>
            </a:r>
            <a:endParaRPr lang="pl-PL" sz="14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246063" y="2084388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2268538" y="2092325"/>
            <a:ext cx="0" cy="474663"/>
          </a:xfrm>
          <a:prstGeom prst="line">
            <a:avLst/>
          </a:prstGeom>
          <a:ln w="508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" y="3875088"/>
            <a:ext cx="29511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Łącznik prosty 12"/>
          <p:cNvCxnSpPr/>
          <p:nvPr/>
        </p:nvCxnSpPr>
        <p:spPr>
          <a:xfrm>
            <a:off x="336550" y="4987925"/>
            <a:ext cx="327183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798763" y="4994275"/>
            <a:ext cx="0" cy="468313"/>
          </a:xfrm>
          <a:prstGeom prst="line">
            <a:avLst/>
          </a:prstGeom>
          <a:ln w="508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663" y="1708150"/>
            <a:ext cx="41481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33"/>
          <p:cNvSpPr txBox="1">
            <a:spLocks noChangeArrowheads="1"/>
          </p:cNvSpPr>
          <p:nvPr/>
        </p:nvSpPr>
        <p:spPr bwMode="auto">
          <a:xfrm>
            <a:off x="231775" y="3508375"/>
            <a:ext cx="336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Reguła 15: </a:t>
            </a:r>
            <a:endParaRPr lang="pl-PL" sz="14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9313" y="4808538"/>
            <a:ext cx="41544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979488"/>
            <a:ext cx="29511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246063" y="2390775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1838325" y="2390775"/>
            <a:ext cx="0" cy="15875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 Box 33"/>
          <p:cNvSpPr txBox="1">
            <a:spLocks noChangeArrowheads="1"/>
          </p:cNvSpPr>
          <p:nvPr/>
        </p:nvSpPr>
        <p:spPr bwMode="auto">
          <a:xfrm>
            <a:off x="5202238" y="477838"/>
            <a:ext cx="336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Odpowiedź całkowita: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2268538" y="2092325"/>
            <a:ext cx="0" cy="474663"/>
          </a:xfrm>
          <a:prstGeom prst="line">
            <a:avLst/>
          </a:prstGeom>
          <a:ln w="508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271713" y="2393950"/>
            <a:ext cx="0" cy="15875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701925" y="2084388"/>
            <a:ext cx="0" cy="468312"/>
          </a:xfrm>
          <a:prstGeom prst="line">
            <a:avLst/>
          </a:prstGeom>
          <a:ln w="508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14313" y="2105025"/>
            <a:ext cx="327025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 Box 33"/>
          <p:cNvSpPr txBox="1">
            <a:spLocks noChangeArrowheads="1"/>
          </p:cNvSpPr>
          <p:nvPr/>
        </p:nvSpPr>
        <p:spPr bwMode="auto">
          <a:xfrm>
            <a:off x="201613" y="2944813"/>
            <a:ext cx="872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Wyostrzanie – metoda środka ciężkości (COG)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454400"/>
            <a:ext cx="44672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288" y="4845050"/>
            <a:ext cx="51911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219075" y="492125"/>
            <a:ext cx="872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Wyniki symulacji: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2" name="Grupa 5"/>
          <p:cNvGrpSpPr>
            <a:grpSpLocks/>
          </p:cNvGrpSpPr>
          <p:nvPr/>
        </p:nvGrpSpPr>
        <p:grpSpPr bwMode="auto">
          <a:xfrm>
            <a:off x="811213" y="1891344"/>
            <a:ext cx="7521575" cy="4541838"/>
            <a:chOff x="811828" y="1230922"/>
            <a:chExt cx="7521094" cy="4541227"/>
          </a:xfrm>
        </p:grpSpPr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438" y="1230922"/>
              <a:ext cx="7462484" cy="454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pole tekstowe 3"/>
            <p:cNvSpPr txBox="1">
              <a:spLocks noChangeArrowheads="1"/>
            </p:cNvSpPr>
            <p:nvPr/>
          </p:nvSpPr>
          <p:spPr bwMode="auto">
            <a:xfrm>
              <a:off x="4158762" y="5416063"/>
              <a:ext cx="1195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latin typeface="Arial" pitchFamily="34" charset="0"/>
                  <a:cs typeface="Arial" pitchFamily="34" charset="0"/>
                </a:rPr>
                <a:t>Czas t (s)</a:t>
              </a: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811828" y="2039822"/>
              <a:ext cx="430859" cy="246184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Arial" pitchFamily="34" charset="0"/>
                  <a:cs typeface="Arial" pitchFamily="34" charset="0"/>
                </a:rPr>
                <a:t>Położenie kulki (m)</a:t>
              </a:r>
            </a:p>
          </p:txBody>
        </p:sp>
      </p:grpSp>
      <p:sp>
        <p:nvSpPr>
          <p:cNvPr id="9223" name="Text Box 33"/>
          <p:cNvSpPr txBox="1">
            <a:spLocks noChangeArrowheads="1"/>
          </p:cNvSpPr>
          <p:nvPr/>
        </p:nvSpPr>
        <p:spPr bwMode="auto">
          <a:xfrm>
            <a:off x="833438" y="935038"/>
            <a:ext cx="437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 eksperymentu symulacyjnego: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706938" y="915988"/>
          <a:ext cx="17541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Równanie" r:id="rId4" imgW="1066337" imgH="215806" progId="Equation.3">
                  <p:embed/>
                </p:oleObj>
              </mc:Choice>
              <mc:Fallback>
                <p:oleObj name="Równanie" r:id="rId4" imgW="1066337" imgH="21580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915988"/>
                        <a:ext cx="17541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43100" y="1430338"/>
          <a:ext cx="1400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Równanie" r:id="rId6" imgW="850531" imgH="215806" progId="Equation.3">
                  <p:embed/>
                </p:oleObj>
              </mc:Choice>
              <mc:Fallback>
                <p:oleObj name="Równanie" r:id="rId6" imgW="850531" imgH="215806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430338"/>
                        <a:ext cx="14001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8075" y="1427163"/>
          <a:ext cx="1357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Równanie" r:id="rId8" imgW="825142" imgH="215806" progId="Equation.3">
                  <p:embed/>
                </p:oleObj>
              </mc:Choice>
              <mc:Fallback>
                <p:oleObj name="Równanie" r:id="rId8" imgW="825142" imgH="21580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427163"/>
                        <a:ext cx="135731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3"/>
          <p:cNvSpPr txBox="1">
            <a:spLocks noChangeArrowheads="1"/>
          </p:cNvSpPr>
          <p:nvPr/>
        </p:nvSpPr>
        <p:spPr bwMode="auto">
          <a:xfrm>
            <a:off x="219075" y="923425"/>
            <a:ext cx="872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Strojenie dla poprawy jakości działania przez strojenie skalowalnych wzmocnień (wag)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07" name="Grupa 6"/>
          <p:cNvGrpSpPr>
            <a:grpSpLocks/>
          </p:cNvGrpSpPr>
          <p:nvPr/>
        </p:nvGrpSpPr>
        <p:grpSpPr bwMode="auto">
          <a:xfrm>
            <a:off x="1479550" y="2379163"/>
            <a:ext cx="5368925" cy="1316037"/>
            <a:chOff x="1408968" y="1332879"/>
            <a:chExt cx="5369902" cy="1315803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8968" y="1332879"/>
              <a:ext cx="5369902" cy="131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pole tekstowe 28"/>
            <p:cNvSpPr txBox="1">
              <a:spLocks noChangeArrowheads="1"/>
            </p:cNvSpPr>
            <p:nvPr/>
          </p:nvSpPr>
          <p:spPr bwMode="auto">
            <a:xfrm>
              <a:off x="2881275" y="1457078"/>
              <a:ext cx="108405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Sterownik rozmyty</a:t>
              </a:r>
            </a:p>
          </p:txBody>
        </p:sp>
        <p:sp>
          <p:nvSpPr>
            <p:cNvPr id="21514" name="pole tekstowe 28"/>
            <p:cNvSpPr txBox="1">
              <a:spLocks noChangeArrowheads="1"/>
            </p:cNvSpPr>
            <p:nvPr/>
          </p:nvSpPr>
          <p:spPr bwMode="auto">
            <a:xfrm>
              <a:off x="4545953" y="1433620"/>
              <a:ext cx="87011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Belka i kulka</a:t>
              </a: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3" y="4104775"/>
            <a:ext cx="48926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3"/>
          <p:cNvSpPr txBox="1">
            <a:spLocks noChangeArrowheads="1"/>
          </p:cNvSpPr>
          <p:nvPr/>
        </p:nvSpPr>
        <p:spPr bwMode="auto">
          <a:xfrm>
            <a:off x="481013" y="1674313"/>
            <a:ext cx="4381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Układ sterowania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33"/>
          <p:cNvSpPr txBox="1">
            <a:spLocks noChangeArrowheads="1"/>
          </p:cNvSpPr>
          <p:nvPr/>
        </p:nvSpPr>
        <p:spPr bwMode="auto">
          <a:xfrm>
            <a:off x="307975" y="3680913"/>
            <a:ext cx="438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Nowa struktura sterownika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pole tekstowe 28"/>
          <p:cNvSpPr txBox="1">
            <a:spLocks noChangeArrowheads="1"/>
          </p:cNvSpPr>
          <p:nvPr/>
        </p:nvSpPr>
        <p:spPr bwMode="auto">
          <a:xfrm>
            <a:off x="4432300" y="4466725"/>
            <a:ext cx="98425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>
                <a:latin typeface="Arial" pitchFamily="34" charset="0"/>
                <a:cs typeface="Arial" pitchFamily="34" charset="0"/>
              </a:rPr>
              <a:t>Statyczny sterownik rozmyty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801688" y="863425"/>
            <a:ext cx="7727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Zastosowania systemów 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rozmytych lingwistycznych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212725" y="1360312"/>
            <a:ext cx="869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 1: sterowanie rozmyte z wykorzystaniem systemu Mamdani’ego</a:t>
            </a:r>
            <a:endParaRPr lang="pl-PL" sz="200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82563" y="2419175"/>
            <a:ext cx="8723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rozmyty </a:t>
            </a:r>
            <a:r>
              <a:rPr lang="pl-PL" sz="18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Mamdani’ego</a:t>
            </a: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może być użyty do budowy sterownika opartego na wiedzy użytkownika (eksperta) – jak sterować obiektem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95263" y="3208162"/>
            <a:ext cx="872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Jeżeli zadania sterowania polega na śledzeniu trajektorii zadanej struktura systemu sterowania zwykle ma postać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0"/>
          <p:cNvGrpSpPr>
            <a:grpSpLocks/>
          </p:cNvGrpSpPr>
          <p:nvPr/>
        </p:nvGrpSpPr>
        <p:grpSpPr bwMode="auto">
          <a:xfrm>
            <a:off x="1244600" y="4328937"/>
            <a:ext cx="6256338" cy="1487488"/>
            <a:chOff x="1244049" y="3793388"/>
            <a:chExt cx="6256683" cy="1487603"/>
          </a:xfrm>
        </p:grpSpPr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4049" y="3793388"/>
              <a:ext cx="6256683" cy="148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28"/>
            <p:cNvSpPr txBox="1">
              <a:spLocks noChangeArrowheads="1"/>
            </p:cNvSpPr>
            <p:nvPr/>
          </p:nvSpPr>
          <p:spPr bwMode="auto">
            <a:xfrm>
              <a:off x="3021496" y="3909392"/>
              <a:ext cx="1325217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800">
                  <a:latin typeface="Arial" pitchFamily="34" charset="0"/>
                  <a:cs typeface="Arial" pitchFamily="34" charset="0"/>
                </a:rPr>
                <a:t>Sterownik rozmyty</a:t>
              </a:r>
            </a:p>
          </p:txBody>
        </p:sp>
        <p:sp>
          <p:nvSpPr>
            <p:cNvPr id="9" name="pole tekstowe 29"/>
            <p:cNvSpPr txBox="1">
              <a:spLocks noChangeArrowheads="1"/>
            </p:cNvSpPr>
            <p:nvPr/>
          </p:nvSpPr>
          <p:spPr bwMode="auto">
            <a:xfrm>
              <a:off x="4936437" y="4022034"/>
              <a:ext cx="10933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>
                  <a:latin typeface="Arial" pitchFamily="34" charset="0"/>
                  <a:cs typeface="Arial" pitchFamily="34" charset="0"/>
                </a:rPr>
                <a:t>Obiekt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1171672"/>
            <a:ext cx="84963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pole tekstowe 2"/>
          <p:cNvSpPr txBox="1">
            <a:spLocks noChangeArrowheads="1"/>
          </p:cNvSpPr>
          <p:nvPr/>
        </p:nvSpPr>
        <p:spPr bwMode="auto">
          <a:xfrm>
            <a:off x="4238625" y="5972272"/>
            <a:ext cx="11953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Arial" pitchFamily="34" charset="0"/>
                <a:cs typeface="Arial" pitchFamily="34" charset="0"/>
              </a:rPr>
              <a:t>Czas t (s)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7385" y="2288647"/>
            <a:ext cx="430887" cy="2461846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Położenie kulki (m)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620809"/>
            <a:ext cx="2670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a 5"/>
          <p:cNvGrpSpPr>
            <a:grpSpLocks/>
          </p:cNvGrpSpPr>
          <p:nvPr/>
        </p:nvGrpSpPr>
        <p:grpSpPr bwMode="auto">
          <a:xfrm>
            <a:off x="315913" y="1319195"/>
            <a:ext cx="8229600" cy="4835525"/>
            <a:chOff x="316523" y="1578479"/>
            <a:chExt cx="8229600" cy="4835538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523" y="1578479"/>
              <a:ext cx="8229600" cy="480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pole tekstowe 2"/>
            <p:cNvSpPr txBox="1">
              <a:spLocks noChangeArrowheads="1"/>
            </p:cNvSpPr>
            <p:nvPr/>
          </p:nvSpPr>
          <p:spPr bwMode="auto">
            <a:xfrm>
              <a:off x="4202722" y="6075463"/>
              <a:ext cx="1195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latin typeface="Arial" charset="0"/>
                  <a:cs typeface="Arial" charset="0"/>
                </a:rPr>
                <a:t>Czas t (s)</a:t>
              </a: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407385" y="2426663"/>
              <a:ext cx="430887" cy="246184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Arial" pitchFamily="34" charset="0"/>
                  <a:cs typeface="Arial" pitchFamily="34" charset="0"/>
                </a:rPr>
                <a:t>Położenie kulki (m)</a:t>
              </a:r>
            </a:p>
          </p:txBody>
        </p:sp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03233"/>
            <a:ext cx="2800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a 5"/>
          <p:cNvGrpSpPr>
            <a:grpSpLocks/>
          </p:cNvGrpSpPr>
          <p:nvPr/>
        </p:nvGrpSpPr>
        <p:grpSpPr bwMode="auto">
          <a:xfrm>
            <a:off x="450850" y="1346604"/>
            <a:ext cx="8059738" cy="4816475"/>
            <a:chOff x="451345" y="1639326"/>
            <a:chExt cx="8059609" cy="4816426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577" y="1639326"/>
              <a:ext cx="8027377" cy="481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pole tekstowe 2"/>
            <p:cNvSpPr txBox="1">
              <a:spLocks noChangeArrowheads="1"/>
            </p:cNvSpPr>
            <p:nvPr/>
          </p:nvSpPr>
          <p:spPr bwMode="auto">
            <a:xfrm>
              <a:off x="4202722" y="6101839"/>
              <a:ext cx="1195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latin typeface="Arial" charset="0"/>
                  <a:cs typeface="Arial" charset="0"/>
                </a:rPr>
                <a:t>Czas t (s)</a:t>
              </a: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451345" y="2426663"/>
              <a:ext cx="430887" cy="246184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Arial" pitchFamily="34" charset="0"/>
                  <a:cs typeface="Arial" pitchFamily="34" charset="0"/>
                </a:rPr>
                <a:t>Położenie kulki (m)</a:t>
              </a:r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597304"/>
            <a:ext cx="24987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a 5"/>
          <p:cNvGrpSpPr>
            <a:grpSpLocks/>
          </p:cNvGrpSpPr>
          <p:nvPr/>
        </p:nvGrpSpPr>
        <p:grpSpPr bwMode="auto">
          <a:xfrm>
            <a:off x="617538" y="1182039"/>
            <a:ext cx="7845425" cy="5067300"/>
            <a:chOff x="617689" y="1389183"/>
            <a:chExt cx="7845918" cy="5067301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689" y="1389183"/>
              <a:ext cx="7845918" cy="506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pole tekstowe 2"/>
            <p:cNvSpPr txBox="1">
              <a:spLocks noChangeArrowheads="1"/>
            </p:cNvSpPr>
            <p:nvPr/>
          </p:nvSpPr>
          <p:spPr bwMode="auto">
            <a:xfrm>
              <a:off x="4202722" y="6101839"/>
              <a:ext cx="1195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latin typeface="Arial" charset="0"/>
                  <a:cs typeface="Arial" charset="0"/>
                </a:rPr>
                <a:t>Czas t (s)</a:t>
              </a:r>
            </a:p>
          </p:txBody>
        </p:sp>
        <p:sp>
          <p:nvSpPr>
            <p:cNvPr id="25606" name="pole tekstowe 3"/>
            <p:cNvSpPr txBox="1">
              <a:spLocks noChangeArrowheads="1"/>
            </p:cNvSpPr>
            <p:nvPr/>
          </p:nvSpPr>
          <p:spPr bwMode="auto">
            <a:xfrm>
              <a:off x="1453661" y="2614223"/>
              <a:ext cx="1799493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latin typeface="Arial" charset="0"/>
                  <a:cs typeface="Arial" charset="0"/>
                </a:rPr>
                <a:t>Położenie kątowe belki (rad)</a:t>
              </a:r>
            </a:p>
          </p:txBody>
        </p:sp>
        <p:sp>
          <p:nvSpPr>
            <p:cNvPr id="25607" name="pole tekstowe 4"/>
            <p:cNvSpPr txBox="1">
              <a:spLocks noChangeArrowheads="1"/>
            </p:cNvSpPr>
            <p:nvPr/>
          </p:nvSpPr>
          <p:spPr bwMode="auto">
            <a:xfrm>
              <a:off x="1600201" y="4665761"/>
              <a:ext cx="159140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latin typeface="Arial" charset="0"/>
                  <a:cs typeface="Arial" charset="0"/>
                </a:rPr>
                <a:t>Położenie kulki (m)</a:t>
              </a:r>
            </a:p>
          </p:txBody>
        </p: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613714"/>
            <a:ext cx="24971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219075" y="492125"/>
            <a:ext cx="872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Wpływ kształtu funkcji przynależności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 Box 33"/>
          <p:cNvSpPr txBox="1">
            <a:spLocks noChangeArrowheads="1"/>
          </p:cNvSpPr>
          <p:nvPr/>
        </p:nvSpPr>
        <p:spPr bwMode="auto">
          <a:xfrm>
            <a:off x="234950" y="840362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Zastosujemy funkcję Gaussa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1469012"/>
            <a:ext cx="8045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Grupa 5"/>
          <p:cNvGrpSpPr>
            <a:grpSpLocks/>
          </p:cNvGrpSpPr>
          <p:nvPr/>
        </p:nvGrpSpPr>
        <p:grpSpPr bwMode="auto">
          <a:xfrm>
            <a:off x="206375" y="1237237"/>
            <a:ext cx="8723313" cy="382588"/>
            <a:chOff x="206009" y="461841"/>
            <a:chExt cx="8723312" cy="382222"/>
          </a:xfrm>
        </p:grpSpPr>
        <p:sp>
          <p:nvSpPr>
            <p:cNvPr id="10247" name="Text Box 33"/>
            <p:cNvSpPr txBox="1">
              <a:spLocks noChangeArrowheads="1"/>
            </p:cNvSpPr>
            <p:nvPr/>
          </p:nvSpPr>
          <p:spPr bwMode="auto">
            <a:xfrm>
              <a:off x="206009" y="474684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(zbiory rozmyte) wejścia sterownika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42" name="Object 4"/>
            <p:cNvGraphicFramePr>
              <a:graphicFrameLocks noChangeAspect="1"/>
            </p:cNvGraphicFramePr>
            <p:nvPr/>
          </p:nvGraphicFramePr>
          <p:xfrm>
            <a:off x="5254312" y="461841"/>
            <a:ext cx="453420" cy="38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Równanie" r:id="rId4" imgW="253800" imgH="215640" progId="Equation.3">
                    <p:embed/>
                  </p:oleObj>
                </mc:Choice>
                <mc:Fallback>
                  <p:oleObj name="Równanie" r:id="rId4" imgW="2538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312" y="461841"/>
                          <a:ext cx="453420" cy="382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148587"/>
            <a:ext cx="832485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upa 2"/>
          <p:cNvGrpSpPr>
            <a:grpSpLocks/>
          </p:cNvGrpSpPr>
          <p:nvPr/>
        </p:nvGrpSpPr>
        <p:grpSpPr bwMode="auto">
          <a:xfrm>
            <a:off x="206375" y="539598"/>
            <a:ext cx="8723313" cy="391167"/>
            <a:chOff x="206009" y="539402"/>
            <a:chExt cx="8723312" cy="390794"/>
          </a:xfrm>
        </p:grpSpPr>
        <p:sp>
          <p:nvSpPr>
            <p:cNvPr id="11269" name="Text Box 33"/>
            <p:cNvSpPr txBox="1">
              <a:spLocks noChangeArrowheads="1"/>
            </p:cNvSpPr>
            <p:nvPr/>
          </p:nvSpPr>
          <p:spPr bwMode="auto">
            <a:xfrm>
              <a:off x="206009" y="560862"/>
              <a:ext cx="8723312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(zbiory rozmyte) wejścia sterownika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266" name="Object 3"/>
            <p:cNvGraphicFramePr>
              <a:graphicFrameLocks noChangeAspect="1"/>
            </p:cNvGraphicFramePr>
            <p:nvPr/>
          </p:nvGraphicFramePr>
          <p:xfrm>
            <a:off x="5452710" y="539402"/>
            <a:ext cx="453420" cy="38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Równanie" r:id="rId4" imgW="253780" imgH="215713" progId="Equation.3">
                    <p:embed/>
                  </p:oleObj>
                </mc:Choice>
                <mc:Fallback>
                  <p:oleObj name="Równanie" r:id="rId4" imgW="253780" imgH="2157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2710" y="539402"/>
                          <a:ext cx="453420" cy="382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973462"/>
            <a:ext cx="4430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3"/>
          <p:cNvSpPr txBox="1">
            <a:spLocks noChangeArrowheads="1"/>
          </p:cNvSpPr>
          <p:nvPr/>
        </p:nvSpPr>
        <p:spPr bwMode="auto">
          <a:xfrm>
            <a:off x="420688" y="508114"/>
            <a:ext cx="8723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Wnioskowanie – uproszczone </a:t>
            </a:r>
            <a:r>
              <a:rPr lang="pl-PL" sz="1800" b="1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Mamdani’ego</a:t>
            </a:r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t – norma PROD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175" y="3609861"/>
            <a:ext cx="4606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>
            <a:off x="2473325" y="986162"/>
            <a:ext cx="0" cy="2619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7889875" y="3557474"/>
            <a:ext cx="0" cy="2619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67137"/>
            <a:ext cx="23574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2" name="Grupa 9"/>
          <p:cNvGrpSpPr>
            <a:grpSpLocks/>
          </p:cNvGrpSpPr>
          <p:nvPr/>
        </p:nvGrpSpPr>
        <p:grpSpPr bwMode="auto">
          <a:xfrm>
            <a:off x="2058988" y="3852749"/>
            <a:ext cx="1958975" cy="2052637"/>
            <a:chOff x="2058865" y="3972937"/>
            <a:chExt cx="1959219" cy="2053443"/>
          </a:xfrm>
        </p:grpSpPr>
        <p:pic>
          <p:nvPicPr>
            <p:cNvPr id="2663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8865" y="3972937"/>
              <a:ext cx="1959219" cy="79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4985" y="4791806"/>
              <a:ext cx="1361493" cy="123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1723718"/>
            <a:ext cx="58912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227013" y="641043"/>
            <a:ext cx="437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Próg „odpalenia” reguły: 0.1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Text Box 33"/>
          <p:cNvSpPr txBox="1">
            <a:spLocks noChangeArrowheads="1"/>
          </p:cNvSpPr>
          <p:nvPr/>
        </p:nvSpPr>
        <p:spPr bwMode="auto">
          <a:xfrm>
            <a:off x="265113" y="1277631"/>
            <a:ext cx="437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Stopień spełnienia przesłanek reguł: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4554231"/>
            <a:ext cx="4805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33"/>
          <p:cNvSpPr txBox="1">
            <a:spLocks noChangeArrowheads="1"/>
          </p:cNvSpPr>
          <p:nvPr/>
        </p:nvSpPr>
        <p:spPr bwMode="auto">
          <a:xfrm>
            <a:off x="220663" y="3958918"/>
            <a:ext cx="437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Ostre wyjście sterownika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2292"/>
            <a:ext cx="50911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475" y="3435714"/>
            <a:ext cx="54498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3"/>
          <p:cNvSpPr txBox="1">
            <a:spLocks noChangeArrowheads="1"/>
          </p:cNvSpPr>
          <p:nvPr/>
        </p:nvSpPr>
        <p:spPr bwMode="auto">
          <a:xfrm>
            <a:off x="420688" y="516740"/>
            <a:ext cx="8723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Charakterystyki wejście – wyjście badanych sterowników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127"/>
          <p:cNvSpPr txBox="1">
            <a:spLocks noChangeArrowheads="1"/>
          </p:cNvSpPr>
          <p:nvPr/>
        </p:nvSpPr>
        <p:spPr bwMode="auto">
          <a:xfrm>
            <a:off x="230188" y="421166"/>
            <a:ext cx="8693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16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Wstępny projekt sterownika rozmytego: obiekt - belka i kulka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4" name="Grupa 7"/>
          <p:cNvGrpSpPr>
            <a:grpSpLocks/>
          </p:cNvGrpSpPr>
          <p:nvPr/>
        </p:nvGrpSpPr>
        <p:grpSpPr bwMode="auto">
          <a:xfrm>
            <a:off x="4116388" y="2363788"/>
            <a:ext cx="4524375" cy="1778000"/>
            <a:chOff x="1900604" y="1010383"/>
            <a:chExt cx="4524408" cy="1776779"/>
          </a:xfrm>
        </p:grpSpPr>
        <p:pic>
          <p:nvPicPr>
            <p:cNvPr id="10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0604" y="1010383"/>
              <a:ext cx="4394637" cy="177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pole tekstowe 28"/>
            <p:cNvSpPr txBox="1">
              <a:spLocks noChangeArrowheads="1"/>
            </p:cNvSpPr>
            <p:nvPr/>
          </p:nvSpPr>
          <p:spPr bwMode="auto">
            <a:xfrm>
              <a:off x="3437792" y="1140543"/>
              <a:ext cx="7686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Belka</a:t>
              </a:r>
            </a:p>
          </p:txBody>
        </p:sp>
        <p:sp>
          <p:nvSpPr>
            <p:cNvPr id="1051" name="pole tekstowe 28"/>
            <p:cNvSpPr txBox="1">
              <a:spLocks noChangeArrowheads="1"/>
            </p:cNvSpPr>
            <p:nvPr/>
          </p:nvSpPr>
          <p:spPr bwMode="auto">
            <a:xfrm>
              <a:off x="5656388" y="1838066"/>
              <a:ext cx="7686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Kulka</a:t>
              </a:r>
            </a:p>
          </p:txBody>
        </p:sp>
        <p:sp>
          <p:nvSpPr>
            <p:cNvPr id="1052" name="pole tekstowe 28"/>
            <p:cNvSpPr txBox="1">
              <a:spLocks noChangeArrowheads="1"/>
            </p:cNvSpPr>
            <p:nvPr/>
          </p:nvSpPr>
          <p:spPr bwMode="auto">
            <a:xfrm>
              <a:off x="3944819" y="2175105"/>
              <a:ext cx="7686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Silnik - napęd</a:t>
              </a:r>
            </a:p>
          </p:txBody>
        </p:sp>
      </p:grpSp>
      <p:grpSp>
        <p:nvGrpSpPr>
          <p:cNvPr id="1035" name="Grupa 12"/>
          <p:cNvGrpSpPr>
            <a:grpSpLocks/>
          </p:cNvGrpSpPr>
          <p:nvPr/>
        </p:nvGrpSpPr>
        <p:grpSpPr bwMode="auto">
          <a:xfrm>
            <a:off x="354013" y="701675"/>
            <a:ext cx="4373562" cy="1690688"/>
            <a:chOff x="353891" y="700936"/>
            <a:chExt cx="4374202" cy="1690938"/>
          </a:xfrm>
        </p:grpSpPr>
        <p:pic>
          <p:nvPicPr>
            <p:cNvPr id="10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3891" y="747157"/>
              <a:ext cx="4156563" cy="164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pole tekstowe 28"/>
            <p:cNvSpPr txBox="1">
              <a:spLocks noChangeArrowheads="1"/>
            </p:cNvSpPr>
            <p:nvPr/>
          </p:nvSpPr>
          <p:spPr bwMode="auto">
            <a:xfrm>
              <a:off x="1406773" y="700936"/>
              <a:ext cx="7686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Silnik - napęd</a:t>
              </a:r>
            </a:p>
          </p:txBody>
        </p:sp>
        <p:sp>
          <p:nvSpPr>
            <p:cNvPr id="1047" name="pole tekstowe 28"/>
            <p:cNvSpPr txBox="1">
              <a:spLocks noChangeArrowheads="1"/>
            </p:cNvSpPr>
            <p:nvPr/>
          </p:nvSpPr>
          <p:spPr bwMode="auto">
            <a:xfrm>
              <a:off x="3959469" y="2057881"/>
              <a:ext cx="7686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Belka</a:t>
              </a:r>
            </a:p>
          </p:txBody>
        </p:sp>
        <p:sp>
          <p:nvSpPr>
            <p:cNvPr id="1048" name="pole tekstowe 28"/>
            <p:cNvSpPr txBox="1">
              <a:spLocks noChangeArrowheads="1"/>
            </p:cNvSpPr>
            <p:nvPr/>
          </p:nvSpPr>
          <p:spPr bwMode="auto">
            <a:xfrm>
              <a:off x="3320565" y="1621197"/>
              <a:ext cx="76862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Kulka</a:t>
              </a:r>
            </a:p>
          </p:txBody>
        </p:sp>
      </p:grp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00025" y="3627324"/>
            <a:ext cx="872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Wiedza o obiekcie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7" name="Grupa 27"/>
          <p:cNvGrpSpPr>
            <a:grpSpLocks/>
          </p:cNvGrpSpPr>
          <p:nvPr/>
        </p:nvGrpSpPr>
        <p:grpSpPr bwMode="auto">
          <a:xfrm>
            <a:off x="203200" y="4052774"/>
            <a:ext cx="8723313" cy="369887"/>
            <a:chOff x="203080" y="4173315"/>
            <a:chExt cx="8723312" cy="369332"/>
          </a:xfrm>
        </p:grpSpPr>
        <p:sp>
          <p:nvSpPr>
            <p:cNvPr id="1044" name="Text Box 33"/>
            <p:cNvSpPr txBox="1">
              <a:spLocks noChangeArrowheads="1"/>
            </p:cNvSpPr>
            <p:nvPr/>
          </p:nvSpPr>
          <p:spPr bwMode="auto">
            <a:xfrm>
              <a:off x="203080" y="4173315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      - położenie kulki na belce (           rozumiane jest jako środek belki)  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1" name="Object 5"/>
            <p:cNvGraphicFramePr>
              <a:graphicFrameLocks noChangeAspect="1"/>
            </p:cNvGraphicFramePr>
            <p:nvPr/>
          </p:nvGraphicFramePr>
          <p:xfrm>
            <a:off x="254975" y="4176346"/>
            <a:ext cx="401860" cy="325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Równanie" r:id="rId5" imgW="266353" imgH="215619" progId="Equation.3">
                    <p:embed/>
                  </p:oleObj>
                </mc:Choice>
                <mc:Fallback>
                  <p:oleObj name="Równanie" r:id="rId5" imgW="266353" imgH="215619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75" y="4176346"/>
                          <a:ext cx="401860" cy="325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6"/>
            <p:cNvGraphicFramePr>
              <a:graphicFrameLocks noChangeAspect="1"/>
            </p:cNvGraphicFramePr>
            <p:nvPr/>
          </p:nvGraphicFramePr>
          <p:xfrm>
            <a:off x="3399141" y="4208584"/>
            <a:ext cx="70802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Równanie" r:id="rId7" imgW="469696" imgH="215806" progId="Equation.3">
                    <p:embed/>
                  </p:oleObj>
                </mc:Choice>
                <mc:Fallback>
                  <p:oleObj name="Równanie" r:id="rId7" imgW="469696" imgH="215806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9141" y="4208584"/>
                          <a:ext cx="708025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8" name="Grupa 28"/>
          <p:cNvGrpSpPr>
            <a:grpSpLocks/>
          </p:cNvGrpSpPr>
          <p:nvPr/>
        </p:nvGrpSpPr>
        <p:grpSpPr bwMode="auto">
          <a:xfrm>
            <a:off x="241300" y="4495686"/>
            <a:ext cx="8723313" cy="368300"/>
            <a:chOff x="241180" y="4615861"/>
            <a:chExt cx="8723312" cy="369332"/>
          </a:xfrm>
        </p:grpSpPr>
        <p:sp>
          <p:nvSpPr>
            <p:cNvPr id="1043" name="Text Box 33"/>
            <p:cNvSpPr txBox="1">
              <a:spLocks noChangeArrowheads="1"/>
            </p:cNvSpPr>
            <p:nvPr/>
          </p:nvSpPr>
          <p:spPr bwMode="auto">
            <a:xfrm>
              <a:off x="241180" y="4615861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      - położenie kątowe belki (           rozumiane jest jako położenie poziome)  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9" name="Object 7"/>
            <p:cNvGraphicFramePr>
              <a:graphicFrameLocks noChangeAspect="1"/>
            </p:cNvGraphicFramePr>
            <p:nvPr/>
          </p:nvGraphicFramePr>
          <p:xfrm>
            <a:off x="285750" y="4638675"/>
            <a:ext cx="439738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Równanie" r:id="rId9" imgW="291847" imgH="215713" progId="Equation.3">
                    <p:embed/>
                  </p:oleObj>
                </mc:Choice>
                <mc:Fallback>
                  <p:oleObj name="Równanie" r:id="rId9" imgW="291847" imgH="2157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" y="4638675"/>
                          <a:ext cx="439738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8"/>
            <p:cNvGraphicFramePr>
              <a:graphicFrameLocks noChangeAspect="1"/>
            </p:cNvGraphicFramePr>
            <p:nvPr/>
          </p:nvGraphicFramePr>
          <p:xfrm>
            <a:off x="3314319" y="4643438"/>
            <a:ext cx="7461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Równanie" r:id="rId11" imgW="494870" imgH="215713" progId="Equation.3">
                    <p:embed/>
                  </p:oleObj>
                </mc:Choice>
                <mc:Fallback>
                  <p:oleObj name="Równanie" r:id="rId11" imgW="494870" imgH="215713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319" y="4643438"/>
                          <a:ext cx="746125" cy="325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9" name="Grupa 29"/>
          <p:cNvGrpSpPr>
            <a:grpSpLocks/>
          </p:cNvGrpSpPr>
          <p:nvPr/>
        </p:nvGrpSpPr>
        <p:grpSpPr bwMode="auto">
          <a:xfrm>
            <a:off x="234950" y="5078299"/>
            <a:ext cx="8723313" cy="646112"/>
            <a:chOff x="235319" y="5199087"/>
            <a:chExt cx="8723312" cy="646331"/>
          </a:xfrm>
        </p:grpSpPr>
        <p:sp>
          <p:nvSpPr>
            <p:cNvPr id="1042" name="Text Box 33"/>
            <p:cNvSpPr txBox="1">
              <a:spLocks noChangeArrowheads="1"/>
            </p:cNvSpPr>
            <p:nvPr/>
          </p:nvSpPr>
          <p:spPr bwMode="auto">
            <a:xfrm>
              <a:off x="235319" y="5199087"/>
              <a:ext cx="8723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Wejście sterujące (manipulacyjne) do obiektu belka – kulka: napięcie zasilania       silnika p.s.  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8" name="Object 9"/>
            <p:cNvGraphicFramePr>
              <a:graphicFrameLocks noChangeAspect="1"/>
            </p:cNvGraphicFramePr>
            <p:nvPr/>
          </p:nvGraphicFramePr>
          <p:xfrm>
            <a:off x="1516545" y="5518150"/>
            <a:ext cx="4032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Równanie" r:id="rId13" imgW="266353" imgH="215619" progId="Equation.3">
                    <p:embed/>
                  </p:oleObj>
                </mc:Choice>
                <mc:Fallback>
                  <p:oleObj name="Równanie" r:id="rId13" imgW="266353" imgH="215619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545" y="5518150"/>
                          <a:ext cx="403225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Grupa 30"/>
          <p:cNvGrpSpPr>
            <a:grpSpLocks/>
          </p:cNvGrpSpPr>
          <p:nvPr/>
        </p:nvGrpSpPr>
        <p:grpSpPr bwMode="auto">
          <a:xfrm>
            <a:off x="227013" y="5808551"/>
            <a:ext cx="8723312" cy="632076"/>
            <a:chOff x="226526" y="5928846"/>
            <a:chExt cx="8723312" cy="632290"/>
          </a:xfrm>
        </p:grpSpPr>
        <p:sp>
          <p:nvSpPr>
            <p:cNvPr id="1041" name="Text Box 33"/>
            <p:cNvSpPr txBox="1">
              <a:spLocks noChangeArrowheads="1"/>
            </p:cNvSpPr>
            <p:nvPr/>
          </p:nvSpPr>
          <p:spPr bwMode="auto">
            <a:xfrm>
              <a:off x="226526" y="5928846"/>
              <a:ext cx="8723312" cy="36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Położenie kątowe belki         jest proporcjonalne do napięcia zasilania silnika, czyli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2717312" y="5953613"/>
            <a:ext cx="439738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Równanie" r:id="rId15" imgW="291847" imgH="215713" progId="Equation.3">
                    <p:embed/>
                  </p:oleObj>
                </mc:Choice>
                <mc:Fallback>
                  <p:oleObj name="Równanie" r:id="rId15" imgW="291847" imgH="215713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312" y="5953613"/>
                          <a:ext cx="439738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1"/>
            <p:cNvGraphicFramePr>
              <a:graphicFrameLocks noChangeAspect="1"/>
            </p:cNvGraphicFramePr>
            <p:nvPr/>
          </p:nvGraphicFramePr>
          <p:xfrm>
            <a:off x="325650" y="6235698"/>
            <a:ext cx="93662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Równanie" r:id="rId17" imgW="622030" imgH="215806" progId="Equation.3">
                    <p:embed/>
                  </p:oleObj>
                </mc:Choice>
                <mc:Fallback>
                  <p:oleObj name="Równanie" r:id="rId17" imgW="622030" imgH="215806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50" y="6235698"/>
                          <a:ext cx="936625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27013" y="605908"/>
            <a:ext cx="872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Zadanie sterowania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5" name="Grupa 29"/>
          <p:cNvGrpSpPr>
            <a:grpSpLocks/>
          </p:cNvGrpSpPr>
          <p:nvPr/>
        </p:nvGrpSpPr>
        <p:grpSpPr bwMode="auto">
          <a:xfrm>
            <a:off x="200025" y="1001195"/>
            <a:ext cx="8723313" cy="647700"/>
            <a:chOff x="200150" y="829310"/>
            <a:chExt cx="8723312" cy="646331"/>
          </a:xfrm>
        </p:grpSpPr>
        <p:sp>
          <p:nvSpPr>
            <p:cNvPr id="2071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Kształtować napięcie       w taki sposób, aby położenie kulki śledziło sygnał wartości zadanej      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2424149" y="858226"/>
            <a:ext cx="4032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Równanie" r:id="rId3" imgW="266353" imgH="215619" progId="Equation.3">
                    <p:embed/>
                  </p:oleObj>
                </mc:Choice>
                <mc:Fallback>
                  <p:oleObj name="Równanie" r:id="rId3" imgW="266353" imgH="21561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49" y="858226"/>
                          <a:ext cx="403225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4"/>
            <p:cNvGraphicFramePr>
              <a:graphicFrameLocks noChangeAspect="1"/>
            </p:cNvGraphicFramePr>
            <p:nvPr/>
          </p:nvGraphicFramePr>
          <p:xfrm>
            <a:off x="1145895" y="1136650"/>
            <a:ext cx="38417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Równanie" r:id="rId5" imgW="253780" imgH="215713" progId="Equation.3">
                    <p:embed/>
                  </p:oleObj>
                </mc:Choice>
                <mc:Fallback>
                  <p:oleObj name="Równanie" r:id="rId5" imgW="253780" imgH="21571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5895" y="1136650"/>
                          <a:ext cx="384175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203200" y="1725095"/>
            <a:ext cx="8723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Jeżeli to zadanie, uszczegóławia się do postaci, utrzymać kulkę nieruchomo w środku belki, to trajektoria zadana            i wówczas        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707159" y="2026720"/>
          <a:ext cx="730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Równanie" r:id="rId7" imgW="482181" imgH="215713" progId="Equation.3">
                  <p:embed/>
                </p:oleObj>
              </mc:Choice>
              <mc:Fallback>
                <p:oleObj name="Równanie" r:id="rId7" imgW="482181" imgH="21571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159" y="2026720"/>
                        <a:ext cx="7302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526855" y="2041008"/>
          <a:ext cx="1076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ównanie" r:id="rId9" imgW="710891" imgH="215806" progId="Equation.3">
                  <p:embed/>
                </p:oleObj>
              </mc:Choice>
              <mc:Fallback>
                <p:oleObj name="Równanie" r:id="rId9" imgW="710891" imgH="21580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855" y="2041008"/>
                        <a:ext cx="10763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93675" y="2683945"/>
            <a:ext cx="872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Realizacja zadania sterowania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33"/>
          <p:cNvSpPr txBox="1">
            <a:spLocks noChangeArrowheads="1"/>
          </p:cNvSpPr>
          <p:nvPr/>
        </p:nvSpPr>
        <p:spPr bwMode="auto">
          <a:xfrm>
            <a:off x="206375" y="3099870"/>
            <a:ext cx="872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Załóżmy, że ekspert zdecydował, że cel sterowania może być osiągnięty korzystając z wiedzy o położeniu i prędkości kulki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31775" y="3874570"/>
            <a:ext cx="8723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Struktura sterownika rozmytego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60" name="Grupa 28"/>
          <p:cNvGrpSpPr>
            <a:grpSpLocks/>
          </p:cNvGrpSpPr>
          <p:nvPr/>
        </p:nvGrpSpPr>
        <p:grpSpPr bwMode="auto">
          <a:xfrm>
            <a:off x="1933575" y="4531795"/>
            <a:ext cx="5497513" cy="1625600"/>
            <a:chOff x="1934306" y="4359125"/>
            <a:chExt cx="5497391" cy="1625141"/>
          </a:xfrm>
        </p:grpSpPr>
        <p:grpSp>
          <p:nvGrpSpPr>
            <p:cNvPr id="2061" name="Grupa 26"/>
            <p:cNvGrpSpPr>
              <a:grpSpLocks/>
            </p:cNvGrpSpPr>
            <p:nvPr/>
          </p:nvGrpSpPr>
          <p:grpSpPr bwMode="auto">
            <a:xfrm>
              <a:off x="1934306" y="4359125"/>
              <a:ext cx="5497391" cy="1625141"/>
              <a:chOff x="1934306" y="4359125"/>
              <a:chExt cx="5497391" cy="1625141"/>
            </a:xfrm>
          </p:grpSpPr>
          <p:grpSp>
            <p:nvGrpSpPr>
              <p:cNvPr id="2063" name="Grupa 17"/>
              <p:cNvGrpSpPr>
                <a:grpSpLocks/>
              </p:cNvGrpSpPr>
              <p:nvPr/>
            </p:nvGrpSpPr>
            <p:grpSpPr bwMode="auto">
              <a:xfrm>
                <a:off x="1934306" y="4359125"/>
                <a:ext cx="5497391" cy="1625141"/>
                <a:chOff x="1934306" y="4359125"/>
                <a:chExt cx="5497391" cy="1625141"/>
              </a:xfrm>
            </p:grpSpPr>
            <p:pic>
              <p:nvPicPr>
                <p:cNvPr id="2067" name="Picture 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934306" y="4359125"/>
                  <a:ext cx="5497391" cy="1625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Prostokąt 14"/>
                <p:cNvSpPr/>
                <p:nvPr/>
              </p:nvSpPr>
              <p:spPr>
                <a:xfrm>
                  <a:off x="3490021" y="4378170"/>
                  <a:ext cx="1063601" cy="607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Prostokąt 15"/>
                <p:cNvSpPr/>
                <p:nvPr/>
              </p:nvSpPr>
              <p:spPr>
                <a:xfrm>
                  <a:off x="3475735" y="5216133"/>
                  <a:ext cx="1063601" cy="607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Prostokąt 16"/>
                <p:cNvSpPr/>
                <p:nvPr/>
              </p:nvSpPr>
              <p:spPr>
                <a:xfrm>
                  <a:off x="6087114" y="4813022"/>
                  <a:ext cx="568312" cy="606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Łącznik prosty 21"/>
              <p:cNvCxnSpPr/>
              <p:nvPr/>
            </p:nvCxnSpPr>
            <p:spPr>
              <a:xfrm>
                <a:off x="3490021" y="4730495"/>
                <a:ext cx="10731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>
                <a:off x="3396362" y="5551001"/>
                <a:ext cx="12636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6025203" y="5119323"/>
                <a:ext cx="7365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2" name="pole tekstowe 28"/>
            <p:cNvSpPr txBox="1">
              <a:spLocks noChangeArrowheads="1"/>
            </p:cNvSpPr>
            <p:nvPr/>
          </p:nvSpPr>
          <p:spPr bwMode="auto">
            <a:xfrm>
              <a:off x="4739053" y="4833306"/>
              <a:ext cx="1204547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latin typeface="Arial" pitchFamily="34" charset="0"/>
                  <a:cs typeface="Arial" pitchFamily="34" charset="0"/>
                </a:rPr>
                <a:t>Sterownik rozmyty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660008"/>
            <a:ext cx="630237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upa 4"/>
          <p:cNvGrpSpPr>
            <a:grpSpLocks/>
          </p:cNvGrpSpPr>
          <p:nvPr/>
        </p:nvGrpSpPr>
        <p:grpSpPr bwMode="auto">
          <a:xfrm>
            <a:off x="206375" y="634483"/>
            <a:ext cx="8723313" cy="382587"/>
            <a:chOff x="206009" y="461841"/>
            <a:chExt cx="8723312" cy="382222"/>
          </a:xfrm>
        </p:grpSpPr>
        <p:sp>
          <p:nvSpPr>
            <p:cNvPr id="3077" name="Text Box 33"/>
            <p:cNvSpPr txBox="1">
              <a:spLocks noChangeArrowheads="1"/>
            </p:cNvSpPr>
            <p:nvPr/>
          </p:nvSpPr>
          <p:spPr bwMode="auto">
            <a:xfrm>
              <a:off x="206009" y="474684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(zbiory rozmyte) wejścia sterownika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5237060" y="461841"/>
            <a:ext cx="453420" cy="38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Równanie" r:id="rId4" imgW="253780" imgH="215713" progId="Equation.3">
                    <p:embed/>
                  </p:oleObj>
                </mc:Choice>
                <mc:Fallback>
                  <p:oleObj name="Równanie" r:id="rId4" imgW="253780" imgH="2157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7060" y="461841"/>
                          <a:ext cx="453420" cy="382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upa 1"/>
          <p:cNvGrpSpPr>
            <a:grpSpLocks/>
          </p:cNvGrpSpPr>
          <p:nvPr/>
        </p:nvGrpSpPr>
        <p:grpSpPr bwMode="auto">
          <a:xfrm>
            <a:off x="206375" y="694866"/>
            <a:ext cx="8723313" cy="382587"/>
            <a:chOff x="206009" y="694522"/>
            <a:chExt cx="8723312" cy="382222"/>
          </a:xfrm>
        </p:grpSpPr>
        <p:sp>
          <p:nvSpPr>
            <p:cNvPr id="4101" name="Text Box 33"/>
            <p:cNvSpPr txBox="1">
              <a:spLocks noChangeArrowheads="1"/>
            </p:cNvSpPr>
            <p:nvPr/>
          </p:nvSpPr>
          <p:spPr bwMode="auto">
            <a:xfrm>
              <a:off x="206009" y="707366"/>
              <a:ext cx="8723312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(zbiory rozmyte) wejścia sterownika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5452710" y="694522"/>
            <a:ext cx="453420" cy="38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Równanie" r:id="rId3" imgW="253780" imgH="215713" progId="Equation.3">
                    <p:embed/>
                  </p:oleObj>
                </mc:Choice>
                <mc:Fallback>
                  <p:oleObj name="Równanie" r:id="rId3" imgW="253780" imgH="2157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2710" y="694522"/>
                          <a:ext cx="453420" cy="382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1401763"/>
            <a:ext cx="6478588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16100"/>
            <a:ext cx="647858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Grupa 2"/>
          <p:cNvGrpSpPr>
            <a:grpSpLocks/>
          </p:cNvGrpSpPr>
          <p:nvPr/>
        </p:nvGrpSpPr>
        <p:grpSpPr bwMode="auto">
          <a:xfrm>
            <a:off x="206375" y="772499"/>
            <a:ext cx="8723313" cy="382587"/>
            <a:chOff x="206009" y="461963"/>
            <a:chExt cx="8723312" cy="382587"/>
          </a:xfrm>
        </p:grpSpPr>
        <p:sp>
          <p:nvSpPr>
            <p:cNvPr id="5125" name="Text Box 33"/>
            <p:cNvSpPr txBox="1">
              <a:spLocks noChangeArrowheads="1"/>
            </p:cNvSpPr>
            <p:nvPr/>
          </p:nvSpPr>
          <p:spPr bwMode="auto">
            <a:xfrm>
              <a:off x="206009" y="474684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b="1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(zbiory rozmyte) wyjścia sterownika 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5243552" y="461963"/>
            <a:ext cx="47466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Równanie" r:id="rId4" imgW="266353" imgH="215619" progId="Equation.3">
                    <p:embed/>
                  </p:oleObj>
                </mc:Choice>
                <mc:Fallback>
                  <p:oleObj name="Równanie" r:id="rId4" imgW="266353" imgH="21561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552" y="461963"/>
                          <a:ext cx="474663" cy="38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206375" y="819703"/>
            <a:ext cx="872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Dlaczego takie wartości rozmyte? Kształty, zakresy …..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33"/>
          <p:cNvSpPr txBox="1">
            <a:spLocks noChangeArrowheads="1"/>
          </p:cNvSpPr>
          <p:nvPr/>
        </p:nvSpPr>
        <p:spPr bwMode="auto">
          <a:xfrm>
            <a:off x="214313" y="1522965"/>
            <a:ext cx="872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Uchyb położenia </a:t>
            </a: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Długość belki 1 m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244475" y="2105578"/>
            <a:ext cx="872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Zmiana uchybu </a:t>
            </a: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 oszacowanie prędkości kulki po puszczeniu jej swobodnie z położenia stacjonarnego i przebyciu określonego odcinka; 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krańce </a:t>
            </a: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belki, belka pionowa, 1m – prędkość 4.4m/s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Text Box 33"/>
          <p:cNvSpPr txBox="1">
            <a:spLocks noChangeArrowheads="1"/>
          </p:cNvSpPr>
          <p:nvPr/>
        </p:nvSpPr>
        <p:spPr bwMode="auto">
          <a:xfrm>
            <a:off x="238125" y="3199365"/>
            <a:ext cx="872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Napięcie zasilania – singleton – dogodność przy wyostrzaniu 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4398217"/>
            <a:ext cx="371633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upa 4"/>
          <p:cNvGrpSpPr>
            <a:grpSpLocks/>
          </p:cNvGrpSpPr>
          <p:nvPr/>
        </p:nvGrpSpPr>
        <p:grpSpPr bwMode="auto">
          <a:xfrm>
            <a:off x="374650" y="898850"/>
            <a:ext cx="3906838" cy="1149350"/>
            <a:chOff x="374773" y="592497"/>
            <a:chExt cx="3907081" cy="1149479"/>
          </a:xfrm>
        </p:grpSpPr>
        <p:pic>
          <p:nvPicPr>
            <p:cNvPr id="61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773" y="852245"/>
              <a:ext cx="3907081" cy="889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pole tekstowe 28"/>
            <p:cNvSpPr txBox="1">
              <a:spLocks noChangeArrowheads="1"/>
            </p:cNvSpPr>
            <p:nvPr/>
          </p:nvSpPr>
          <p:spPr bwMode="auto">
            <a:xfrm>
              <a:off x="1439012" y="592497"/>
              <a:ext cx="7686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Silnik - napęd</a:t>
              </a:r>
            </a:p>
          </p:txBody>
        </p:sp>
      </p:grpSp>
      <p:grpSp>
        <p:nvGrpSpPr>
          <p:cNvPr id="6152" name="Grupa 13"/>
          <p:cNvGrpSpPr>
            <a:grpSpLocks/>
          </p:cNvGrpSpPr>
          <p:nvPr/>
        </p:nvGrpSpPr>
        <p:grpSpPr bwMode="auto">
          <a:xfrm>
            <a:off x="4502150" y="2703837"/>
            <a:ext cx="4213225" cy="1238250"/>
            <a:chOff x="4501662" y="1861520"/>
            <a:chExt cx="4214446" cy="1238501"/>
          </a:xfrm>
        </p:grpSpPr>
        <p:pic>
          <p:nvPicPr>
            <p:cNvPr id="616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1662" y="2131075"/>
              <a:ext cx="4214446" cy="968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pole tekstowe 28"/>
            <p:cNvSpPr txBox="1">
              <a:spLocks noChangeArrowheads="1"/>
            </p:cNvSpPr>
            <p:nvPr/>
          </p:nvSpPr>
          <p:spPr bwMode="auto">
            <a:xfrm>
              <a:off x="5556743" y="1861520"/>
              <a:ext cx="7686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Silnik - napęd</a:t>
              </a:r>
            </a:p>
          </p:txBody>
        </p:sp>
      </p:grpSp>
      <p:grpSp>
        <p:nvGrpSpPr>
          <p:cNvPr id="6153" name="Grupa 9"/>
          <p:cNvGrpSpPr>
            <a:grpSpLocks/>
          </p:cNvGrpSpPr>
          <p:nvPr/>
        </p:nvGrpSpPr>
        <p:grpSpPr bwMode="auto">
          <a:xfrm>
            <a:off x="147638" y="2129162"/>
            <a:ext cx="4310062" cy="368300"/>
            <a:chOff x="200150" y="829310"/>
            <a:chExt cx="8723312" cy="369332"/>
          </a:xfrm>
        </p:grpSpPr>
        <p:sp>
          <p:nvSpPr>
            <p:cNvPr id="6161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Błąd położenia -     - ujemny duży (NL)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9" name="Object 6"/>
            <p:cNvGraphicFramePr>
              <a:graphicFrameLocks noChangeAspect="1"/>
            </p:cNvGraphicFramePr>
            <p:nvPr/>
          </p:nvGraphicFramePr>
          <p:xfrm>
            <a:off x="3849957" y="914888"/>
            <a:ext cx="518211" cy="229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Równanie" r:id="rId6" imgW="114201" imgH="139579" progId="Equation.3">
                    <p:embed/>
                  </p:oleObj>
                </mc:Choice>
                <mc:Fallback>
                  <p:oleObj name="Równanie" r:id="rId6" imgW="114201" imgH="13957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957" y="914888"/>
                          <a:ext cx="518211" cy="229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4" name="Grupa 14"/>
          <p:cNvGrpSpPr>
            <a:grpSpLocks/>
          </p:cNvGrpSpPr>
          <p:nvPr/>
        </p:nvGrpSpPr>
        <p:grpSpPr bwMode="auto">
          <a:xfrm>
            <a:off x="123825" y="2527625"/>
            <a:ext cx="5195888" cy="368300"/>
            <a:chOff x="200150" y="829310"/>
            <a:chExt cx="8723312" cy="369332"/>
          </a:xfrm>
        </p:grpSpPr>
        <p:sp>
          <p:nvSpPr>
            <p:cNvPr id="6160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Zmiana błędu położenia -     - ujemny duży (NL)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8" name="Object 8"/>
            <p:cNvGraphicFramePr>
              <a:graphicFrameLocks noChangeAspect="1"/>
            </p:cNvGraphicFramePr>
            <p:nvPr/>
          </p:nvGraphicFramePr>
          <p:xfrm>
            <a:off x="4815334" y="867142"/>
            <a:ext cx="4617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Równanie" r:id="rId8" imgW="114102" imgH="177492" progId="Equation.3">
                    <p:embed/>
                  </p:oleObj>
                </mc:Choice>
                <mc:Fallback>
                  <p:oleObj name="Równanie" r:id="rId8" imgW="114102" imgH="177492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334" y="867142"/>
                          <a:ext cx="46174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5" name="Grupa 17"/>
          <p:cNvGrpSpPr>
            <a:grpSpLocks/>
          </p:cNvGrpSpPr>
          <p:nvPr/>
        </p:nvGrpSpPr>
        <p:grpSpPr bwMode="auto">
          <a:xfrm>
            <a:off x="3754438" y="3792862"/>
            <a:ext cx="4311650" cy="369888"/>
            <a:chOff x="200150" y="829310"/>
            <a:chExt cx="8723312" cy="369332"/>
          </a:xfrm>
        </p:grpSpPr>
        <p:sp>
          <p:nvSpPr>
            <p:cNvPr id="6159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Błąd położenia -     - ujemny duży (NL)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7" name="Object 9"/>
            <p:cNvGraphicFramePr>
              <a:graphicFrameLocks noChangeAspect="1"/>
            </p:cNvGraphicFramePr>
            <p:nvPr/>
          </p:nvGraphicFramePr>
          <p:xfrm>
            <a:off x="3849957" y="914888"/>
            <a:ext cx="518211" cy="229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Równanie" r:id="rId10" imgW="114201" imgH="139579" progId="Equation.3">
                    <p:embed/>
                  </p:oleObj>
                </mc:Choice>
                <mc:Fallback>
                  <p:oleObj name="Równanie" r:id="rId10" imgW="114201" imgH="13957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957" y="914888"/>
                          <a:ext cx="518211" cy="229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6" name="Grupa 20"/>
          <p:cNvGrpSpPr>
            <a:grpSpLocks/>
          </p:cNvGrpSpPr>
          <p:nvPr/>
        </p:nvGrpSpPr>
        <p:grpSpPr bwMode="auto">
          <a:xfrm>
            <a:off x="3732213" y="4191325"/>
            <a:ext cx="5194300" cy="369887"/>
            <a:chOff x="200150" y="829310"/>
            <a:chExt cx="8723312" cy="369332"/>
          </a:xfrm>
        </p:grpSpPr>
        <p:sp>
          <p:nvSpPr>
            <p:cNvPr id="6158" name="Text Box 33"/>
            <p:cNvSpPr txBox="1">
              <a:spLocks noChangeArrowheads="1"/>
            </p:cNvSpPr>
            <p:nvPr/>
          </p:nvSpPr>
          <p:spPr bwMode="auto">
            <a:xfrm>
              <a:off x="200150" y="829310"/>
              <a:ext cx="8723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Zmiana błędu położenia -     - dodatni duży (PL)</a:t>
              </a:r>
              <a:endPara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6" name="Object 10"/>
            <p:cNvGraphicFramePr>
              <a:graphicFrameLocks noChangeAspect="1"/>
            </p:cNvGraphicFramePr>
            <p:nvPr/>
          </p:nvGraphicFramePr>
          <p:xfrm>
            <a:off x="4815334" y="867142"/>
            <a:ext cx="4617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Równanie" r:id="rId11" imgW="114102" imgH="177492" progId="Equation.3">
                    <p:embed/>
                  </p:oleObj>
                </mc:Choice>
                <mc:Fallback>
                  <p:oleObj name="Równanie" r:id="rId11" imgW="114102" imgH="177492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334" y="867142"/>
                          <a:ext cx="46174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7" name="Text Box 33"/>
          <p:cNvSpPr txBox="1">
            <a:spLocks noChangeArrowheads="1"/>
          </p:cNvSpPr>
          <p:nvPr/>
        </p:nvSpPr>
        <p:spPr bwMode="auto">
          <a:xfrm>
            <a:off x="420688" y="490862"/>
            <a:ext cx="8723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Tworzenie bazy reguł</a:t>
            </a:r>
            <a:endParaRPr lang="pl-PL" sz="18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28623</TotalTime>
  <Words>588</Words>
  <Application>Microsoft Office PowerPoint</Application>
  <PresentationFormat>Pokaz na ekranie (4:3)</PresentationFormat>
  <Paragraphs>94</Paragraphs>
  <Slides>29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Comic Sans MS</vt:lpstr>
      <vt:lpstr>SanukPro-Medium</vt:lpstr>
      <vt:lpstr>Symbol</vt:lpstr>
      <vt:lpstr>Times New Roman</vt:lpstr>
      <vt:lpstr>Wingdings</vt:lpstr>
      <vt:lpstr>Projekt domyślny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KD</dc:creator>
  <cp:lastModifiedBy>WYKŁAD</cp:lastModifiedBy>
  <cp:revision>283</cp:revision>
  <dcterms:created xsi:type="dcterms:W3CDTF">2005-09-30T13:03:29Z</dcterms:created>
  <dcterms:modified xsi:type="dcterms:W3CDTF">2019-05-29T07:59:49Z</dcterms:modified>
</cp:coreProperties>
</file>