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7" r:id="rId3"/>
    <p:sldId id="258" r:id="rId4"/>
    <p:sldId id="259" r:id="rId5"/>
    <p:sldId id="268" r:id="rId6"/>
    <p:sldId id="271" r:id="rId7"/>
    <p:sldId id="260" r:id="rId8"/>
    <p:sldId id="269" r:id="rId9"/>
    <p:sldId id="261" r:id="rId10"/>
    <p:sldId id="263" r:id="rId11"/>
    <p:sldId id="270" r:id="rId12"/>
    <p:sldId id="262" r:id="rId13"/>
    <p:sldId id="272" r:id="rId14"/>
    <p:sldId id="264" r:id="rId15"/>
    <p:sldId id="267" r:id="rId16"/>
    <p:sldId id="266" r:id="rId17"/>
    <p:sldId id="273" r:id="rId18"/>
    <p:sldId id="265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1" d="100"/>
          <a:sy n="91" d="100"/>
        </p:scale>
        <p:origin x="1284" y="5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dirty="0"/>
              <a:t>10/21/2024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dirty="0"/>
              <a:t>10/21/2024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dirty="0"/>
              <a:t>10/21/2024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dirty="0"/>
              <a:t>10/21/2024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dirty="0"/>
              <a:t>10/21/2024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dirty="0"/>
              <a:t>10/21/2024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dirty="0"/>
              <a:t>10/21/2024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dirty="0"/>
              <a:t>10/21/2024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dirty="0"/>
              <a:t>10/21/2024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dirty="0"/>
              <a:t>10/21/2024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dirty="0"/>
              <a:t>10/21/2024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dirty="0"/>
              <a:t>10/21/2024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5823A1D-9EFF-4213-A888-82386E88C3E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sz="6600" dirty="0">
                <a:latin typeface="Palatino Linotype" panose="02040502050505030304" pitchFamily="18" charset="0"/>
              </a:rPr>
              <a:t>F-SKWK – Kapitalizm i Teoria krytyczna cześć I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963A2582-0992-4029-81B8-61703C1B6D3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/>
              <a:t>Andrzej Karalus, </a:t>
            </a:r>
            <a:r>
              <a:rPr lang="pl-PL" dirty="0" err="1"/>
              <a:t>PhD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512493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102A912-3186-4B3B-8A80-C60A7D89BA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latin typeface="Palatino Linotype" panose="02040502050505030304" pitchFamily="18" charset="0"/>
              </a:rPr>
              <a:t>Definicja kapitalizmu u Marksa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E7A6E3F-288E-46C0-8DB3-CA3EB43BA9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121408"/>
            <a:ext cx="10058400" cy="4416026"/>
          </a:xfrm>
        </p:spPr>
        <p:txBody>
          <a:bodyPr>
            <a:normAutofit fontScale="92500" lnSpcReduction="10000"/>
          </a:bodyPr>
          <a:lstStyle/>
          <a:p>
            <a:r>
              <a:rPr lang="pl-PL" dirty="0">
                <a:latin typeface="Palatino Linotype" panose="02040502050505030304" pitchFamily="18" charset="0"/>
              </a:rPr>
              <a:t>Marks przejmuje od Hegla wizję rozwoju historycznego, ale reinterpretuje ją materialistycznie;</a:t>
            </a:r>
          </a:p>
          <a:p>
            <a:r>
              <a:rPr lang="pl-PL" dirty="0">
                <a:latin typeface="Palatino Linotype" panose="02040502050505030304" pitchFamily="18" charset="0"/>
              </a:rPr>
              <a:t>Rzeczywistość historyczna rozwija </a:t>
            </a:r>
            <a:r>
              <a:rPr lang="pl-PL" b="1" dirty="0">
                <a:latin typeface="Palatino Linotype" panose="02040502050505030304" pitchFamily="18" charset="0"/>
              </a:rPr>
              <a:t>się stadialnie </a:t>
            </a:r>
            <a:r>
              <a:rPr lang="pl-PL" dirty="0">
                <a:latin typeface="Palatino Linotype" panose="02040502050505030304" pitchFamily="18" charset="0"/>
              </a:rPr>
              <a:t>– coraz bardziej skutecznemu przekształceniu przyrody (rozwój sił wytwórczych, coraz lepsza nauka, technologia i organizacja pracy) towarzyszy przekształcanie się </a:t>
            </a:r>
            <a:r>
              <a:rPr lang="pl-PL" b="1" dirty="0">
                <a:latin typeface="Palatino Linotype" panose="02040502050505030304" pitchFamily="18" charset="0"/>
              </a:rPr>
              <a:t>RELACJI MIĘDZYLUDZKICH </a:t>
            </a:r>
            <a:r>
              <a:rPr lang="pl-PL" dirty="0">
                <a:latin typeface="Palatino Linotype" panose="02040502050505030304" pitchFamily="18" charset="0"/>
              </a:rPr>
              <a:t>(Hegel mówi tu o ewolucji relacji panowania); prymitywne wspólnoty zostają zastąpione przez cywilizacje wielkich rzek, cywilizacje niewolnicze następnie zostają obalone przez prężnych władców feudalnych i feudalny system gospodarki, władcy feudalni zostają z kolei zmieceni w pył przez kapitalizm i system oparty na pracy najemnej; każdy kolejny system organizacji pracy </a:t>
            </a:r>
            <a:r>
              <a:rPr lang="pl-PL" b="1" dirty="0">
                <a:latin typeface="Palatino Linotype" panose="02040502050505030304" pitchFamily="18" charset="0"/>
              </a:rPr>
              <a:t>JEST BARDZIEJ WYDAJNY GOSPODARCZO</a:t>
            </a:r>
            <a:r>
              <a:rPr lang="pl-PL" dirty="0">
                <a:latin typeface="Palatino Linotype" panose="02040502050505030304" pitchFamily="18" charset="0"/>
              </a:rPr>
              <a:t>;</a:t>
            </a:r>
          </a:p>
          <a:p>
            <a:r>
              <a:rPr lang="pl-PL" dirty="0">
                <a:latin typeface="Palatino Linotype" panose="02040502050505030304" pitchFamily="18" charset="0"/>
              </a:rPr>
              <a:t>W kapitalizmie mamy do czynienia z </a:t>
            </a:r>
            <a:r>
              <a:rPr lang="pl-PL" b="1" dirty="0">
                <a:latin typeface="Palatino Linotype" panose="02040502050505030304" pitchFamily="18" charset="0"/>
              </a:rPr>
              <a:t>silnym uspołecznieniem pracy </a:t>
            </a:r>
            <a:r>
              <a:rPr lang="pl-PL" dirty="0">
                <a:latin typeface="Palatino Linotype" panose="02040502050505030304" pitchFamily="18" charset="0"/>
              </a:rPr>
              <a:t>(pogłębiony podział pracy, powstały po </a:t>
            </a:r>
            <a:r>
              <a:rPr lang="pl-PL" b="1" dirty="0">
                <a:latin typeface="Palatino Linotype" panose="02040502050505030304" pitchFamily="18" charset="0"/>
              </a:rPr>
              <a:t>industrializacji</a:t>
            </a:r>
            <a:r>
              <a:rPr lang="pl-PL" dirty="0">
                <a:latin typeface="Palatino Linotype" panose="02040502050505030304" pitchFamily="18" charset="0"/>
              </a:rPr>
              <a:t> i odejściu od samowystarczalności dawnych prymitywnych gospodarstw wiejskich i niedoskonałych manufaktur), ale równocześnie </a:t>
            </a:r>
            <a:r>
              <a:rPr lang="pl-PL" b="1" dirty="0">
                <a:latin typeface="Palatino Linotype" panose="02040502050505030304" pitchFamily="18" charset="0"/>
              </a:rPr>
              <a:t>klasowym</a:t>
            </a:r>
            <a:r>
              <a:rPr lang="pl-PL" dirty="0">
                <a:latin typeface="Palatino Linotype" panose="02040502050505030304" pitchFamily="18" charset="0"/>
              </a:rPr>
              <a:t> (nierównym, a zdaniem wielu – niesprawiedliwym) systemem podziału społecznie wytworzonego dobra (kapitaliści – ci którzy dysponują kapitałem, kontrolują robotników/pracowników i zawłaszczają wartość dodatkową);</a:t>
            </a:r>
          </a:p>
        </p:txBody>
      </p:sp>
    </p:spTree>
    <p:extLst>
      <p:ext uri="{BB962C8B-B14F-4D97-AF65-F5344CB8AC3E}">
        <p14:creationId xmlns:p14="http://schemas.microsoft.com/office/powerpoint/2010/main" val="27823467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2DED1B7-1A80-4768-A2F2-63F2A5E80D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latin typeface="Palatino Linotype" panose="02040502050505030304" pitchFamily="18" charset="0"/>
              </a:rPr>
              <a:t>Ideologia, Panowanie, fetyszyzm towarowy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F068B33-945F-4D87-9A81-5F186C4551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l-PL" dirty="0">
                <a:latin typeface="Palatino Linotype" panose="02040502050505030304" pitchFamily="18" charset="0"/>
              </a:rPr>
              <a:t>Wg Marksa rzeczywistość kapitalizmu była </a:t>
            </a:r>
            <a:r>
              <a:rPr lang="pl-PL" b="1" dirty="0">
                <a:latin typeface="Palatino Linotype" panose="02040502050505030304" pitchFamily="18" charset="0"/>
              </a:rPr>
              <a:t>sferą pozoru</a:t>
            </a:r>
            <a:r>
              <a:rPr lang="pl-PL" dirty="0">
                <a:latin typeface="Palatino Linotype" panose="02040502050505030304" pitchFamily="18" charset="0"/>
              </a:rPr>
              <a:t>: ludzie działają sądząc np. że robią coś z własnej woli (np. rzekomo „dobrowolnie” podpisują kontrakt o pracę), a tak naprawdę działają w sytuacji naznaczonej przymusem (nie mogą nie pracować tak czy inaczej, gdyż w kapitalizmie zdecydowana większość ludzi jest oddzielona od środków utrzymania – nie są w stanie utrzymać się </a:t>
            </a:r>
            <a:r>
              <a:rPr lang="pl-PL" dirty="0" err="1">
                <a:latin typeface="Palatino Linotype" panose="02040502050505030304" pitchFamily="18" charset="0"/>
              </a:rPr>
              <a:t>niepracując</a:t>
            </a:r>
            <a:r>
              <a:rPr lang="pl-PL" dirty="0">
                <a:latin typeface="Palatino Linotype" panose="02040502050505030304" pitchFamily="18" charset="0"/>
              </a:rPr>
              <a:t> dla kogoś); ekonomia jest również </a:t>
            </a:r>
            <a:r>
              <a:rPr lang="pl-PL" b="1" dirty="0">
                <a:latin typeface="Palatino Linotype" panose="02040502050505030304" pitchFamily="18" charset="0"/>
              </a:rPr>
              <a:t>ideologią</a:t>
            </a:r>
            <a:r>
              <a:rPr lang="pl-PL" dirty="0">
                <a:latin typeface="Palatino Linotype" panose="02040502050505030304" pitchFamily="18" charset="0"/>
              </a:rPr>
              <a:t>, to znaczy opisuje rzeczywistość z pewnej spaczonej, częściowej perspektywy (klasowej) – właściwy sposób gospodarowania to ten, który pomnaża wartość dodatkową (marżę), ale w warunkach panowania klasowego oznacza to, że wzrost gospodarczy jest dobry tylko dla wąskiego segmentu populacji (</a:t>
            </a:r>
            <a:r>
              <a:rPr lang="pl-PL" i="1" dirty="0">
                <a:latin typeface="Palatino Linotype" panose="02040502050505030304" pitchFamily="18" charset="0"/>
              </a:rPr>
              <a:t>nota bene </a:t>
            </a:r>
            <a:r>
              <a:rPr lang="pl-PL" dirty="0">
                <a:latin typeface="Palatino Linotype" panose="02040502050505030304" pitchFamily="18" charset="0"/>
              </a:rPr>
              <a:t>Marks zakładał, że kapitalizm </a:t>
            </a:r>
            <a:r>
              <a:rPr lang="pl-PL" b="1" dirty="0">
                <a:latin typeface="Palatino Linotype" panose="02040502050505030304" pitchFamily="18" charset="0"/>
              </a:rPr>
              <a:t>nie może nigdy </a:t>
            </a:r>
            <a:r>
              <a:rPr lang="pl-PL" dirty="0">
                <a:latin typeface="Palatino Linotype" panose="02040502050505030304" pitchFamily="18" charset="0"/>
              </a:rPr>
              <a:t>poprawić warunków życia robotników – to był jeden z </a:t>
            </a:r>
            <a:r>
              <a:rPr lang="pl-PL" b="1" dirty="0">
                <a:latin typeface="Palatino Linotype" panose="02040502050505030304" pitchFamily="18" charset="0"/>
              </a:rPr>
              <a:t>podstawowych błędów marksizmu</a:t>
            </a:r>
            <a:r>
              <a:rPr lang="pl-PL" dirty="0">
                <a:latin typeface="Palatino Linotype" panose="02040502050505030304" pitchFamily="18" charset="0"/>
              </a:rPr>
              <a:t>);</a:t>
            </a:r>
          </a:p>
          <a:p>
            <a:r>
              <a:rPr lang="pl-PL" dirty="0">
                <a:latin typeface="Palatino Linotype" panose="02040502050505030304" pitchFamily="18" charset="0"/>
              </a:rPr>
              <a:t>Marks był zdania, że źródłem zniekształcenia poznawczego jest tzw. </a:t>
            </a:r>
            <a:r>
              <a:rPr lang="pl-PL" b="1" dirty="0">
                <a:latin typeface="Palatino Linotype" panose="02040502050505030304" pitchFamily="18" charset="0"/>
              </a:rPr>
              <a:t>fetyszyzm towarowy </a:t>
            </a:r>
            <a:r>
              <a:rPr lang="pl-PL" dirty="0">
                <a:latin typeface="Palatino Linotype" panose="02040502050505030304" pitchFamily="18" charset="0"/>
              </a:rPr>
              <a:t>– złudzenie, że rzeczywistość jest zbiorem relacji między </a:t>
            </a:r>
            <a:r>
              <a:rPr lang="pl-PL" b="1" dirty="0">
                <a:latin typeface="Palatino Linotype" panose="02040502050505030304" pitchFamily="18" charset="0"/>
              </a:rPr>
              <a:t>przedmiotami czy wartościami (cenami), a nie między ludźmi (klasami i grupami); </a:t>
            </a:r>
            <a:r>
              <a:rPr lang="pl-PL" dirty="0">
                <a:latin typeface="Palatino Linotype" panose="02040502050505030304" pitchFamily="18" charset="0"/>
              </a:rPr>
              <a:t>ten wątek wyeksponuje </a:t>
            </a:r>
            <a:r>
              <a:rPr lang="pl-PL" b="1" dirty="0" err="1">
                <a:latin typeface="Palatino Linotype" panose="02040502050505030304" pitchFamily="18" charset="0"/>
              </a:rPr>
              <a:t>Lukàcs</a:t>
            </a:r>
            <a:r>
              <a:rPr lang="pl-PL" dirty="0">
                <a:latin typeface="Palatino Linotype" panose="02040502050505030304" pitchFamily="18" charset="0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22434481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E7E8A53-0346-4F66-846A-16E50E3126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latin typeface="Palatino Linotype" panose="02040502050505030304" pitchFamily="18" charset="0"/>
              </a:rPr>
              <a:t>Mediacja, totalność, reifikacja u </a:t>
            </a:r>
            <a:r>
              <a:rPr lang="pl-PL" dirty="0" err="1">
                <a:latin typeface="Palatino Linotype" panose="02040502050505030304" pitchFamily="18" charset="0"/>
              </a:rPr>
              <a:t>Lukàcsa</a:t>
            </a:r>
            <a:endParaRPr lang="pl-PL" dirty="0">
              <a:latin typeface="Palatino Linotype" panose="02040502050505030304" pitchFamily="18" charset="0"/>
            </a:endParaRPr>
          </a:p>
        </p:txBody>
      </p:sp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919B35A0-2F58-4289-8D2D-FAACD7326B2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402370" y="2193925"/>
            <a:ext cx="4089773" cy="3978275"/>
          </a:xfrm>
          <a:prstGeom prst="rect">
            <a:avLst/>
          </a:prstGeom>
        </p:spPr>
      </p:pic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DEBFA43B-DA0D-4E3F-80CE-51BBF0C3218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pl-PL" dirty="0">
                <a:latin typeface="Palatino Linotype" panose="02040502050505030304" pitchFamily="18" charset="0"/>
              </a:rPr>
              <a:t>Podstawowym zagadnieniem rozwijanym przez Lukacsa w jego </a:t>
            </a:r>
            <a:r>
              <a:rPr lang="pl-PL" i="1" dirty="0">
                <a:latin typeface="Palatino Linotype" panose="02040502050505030304" pitchFamily="18" charset="0"/>
              </a:rPr>
              <a:t>Historii i świadomości klasowej</a:t>
            </a:r>
            <a:r>
              <a:rPr lang="pl-PL" dirty="0">
                <a:latin typeface="Palatino Linotype" panose="02040502050505030304" pitchFamily="18" charset="0"/>
              </a:rPr>
              <a:t> były konsekwencje </a:t>
            </a:r>
            <a:r>
              <a:rPr lang="pl-PL" b="1" dirty="0">
                <a:latin typeface="Palatino Linotype" panose="02040502050505030304" pitchFamily="18" charset="0"/>
              </a:rPr>
              <a:t>zapośredniczenia doświadczenia rzeczywistości przez formę towarową;</a:t>
            </a:r>
          </a:p>
          <a:p>
            <a:r>
              <a:rPr lang="pl-PL" dirty="0">
                <a:latin typeface="Palatino Linotype" panose="02040502050505030304" pitchFamily="18" charset="0"/>
              </a:rPr>
              <a:t>Podejmując wątek rozwinięty wcześniej przez Marksa – </a:t>
            </a:r>
            <a:r>
              <a:rPr lang="pl-PL" b="1" dirty="0">
                <a:latin typeface="Palatino Linotype" panose="02040502050505030304" pitchFamily="18" charset="0"/>
              </a:rPr>
              <a:t>fetyszyzmu towarowego</a:t>
            </a:r>
            <a:r>
              <a:rPr lang="pl-PL" dirty="0">
                <a:latin typeface="Palatino Linotype" panose="02040502050505030304" pitchFamily="18" charset="0"/>
              </a:rPr>
              <a:t> – Lukacs rozwinął go do poziomu teorii dochodzenia do takiej perspektywy, która owocuje </a:t>
            </a:r>
            <a:r>
              <a:rPr lang="pl-PL" b="1" dirty="0">
                <a:latin typeface="Palatino Linotype" panose="02040502050505030304" pitchFamily="18" charset="0"/>
              </a:rPr>
              <a:t>całościowym wglądem </a:t>
            </a:r>
            <a:r>
              <a:rPr lang="pl-PL" dirty="0">
                <a:latin typeface="Palatino Linotype" panose="02040502050505030304" pitchFamily="18" charset="0"/>
              </a:rPr>
              <a:t>we strukturę społeczeństwa kapitalistycznego jako takiego;</a:t>
            </a:r>
          </a:p>
        </p:txBody>
      </p:sp>
    </p:spTree>
    <p:extLst>
      <p:ext uri="{BB962C8B-B14F-4D97-AF65-F5344CB8AC3E}">
        <p14:creationId xmlns:p14="http://schemas.microsoft.com/office/powerpoint/2010/main" val="23622724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9B91D02-33E5-4927-B5CF-93D8D1C272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latin typeface="Palatino Linotype" panose="02040502050505030304" pitchFamily="18" charset="0"/>
              </a:rPr>
              <a:t>Krytyka „dualizmów”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17475F7-2191-491A-8AEC-4561B372B1D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l-PL" dirty="0">
                <a:latin typeface="Palatino Linotype" panose="02040502050505030304" pitchFamily="18" charset="0"/>
              </a:rPr>
              <a:t>Pomyślmy: najczęściej zakładamy, że rzeczywistość składa się z dwóch członów: </a:t>
            </a:r>
            <a:r>
              <a:rPr lang="pl-PL" b="1" dirty="0">
                <a:latin typeface="Palatino Linotype" panose="02040502050505030304" pitchFamily="18" charset="0"/>
              </a:rPr>
              <a:t>podmiotu</a:t>
            </a:r>
            <a:r>
              <a:rPr lang="pl-PL" dirty="0">
                <a:latin typeface="Palatino Linotype" panose="02040502050505030304" pitchFamily="18" charset="0"/>
              </a:rPr>
              <a:t> (jaźni, subiektywności) oraz </a:t>
            </a:r>
            <a:r>
              <a:rPr lang="pl-PL" b="1" dirty="0">
                <a:latin typeface="Palatino Linotype" panose="02040502050505030304" pitchFamily="18" charset="0"/>
              </a:rPr>
              <a:t>przedmiotu</a:t>
            </a:r>
            <a:r>
              <a:rPr lang="pl-PL" dirty="0">
                <a:latin typeface="Palatino Linotype" panose="02040502050505030304" pitchFamily="18" charset="0"/>
              </a:rPr>
              <a:t> (świata, przyrody). Oba człony istnieją niejako obok siebie: istnieje rzeczywistość składająca się z faktów (np. przyrodniczych, ekonomicznych, psychologicznych), a jaźń (myśl, język) musi je tylko ODPOWIEDNIO odzwierciedlić (w fizyce, ekonomii, psychologii, </a:t>
            </a:r>
            <a:r>
              <a:rPr lang="pl-PL" i="1" dirty="0" err="1">
                <a:latin typeface="Palatino Linotype" panose="02040502050505030304" pitchFamily="18" charset="0"/>
              </a:rPr>
              <a:t>resp</a:t>
            </a:r>
            <a:r>
              <a:rPr lang="pl-PL" dirty="0">
                <a:latin typeface="Palatino Linotype" panose="02040502050505030304" pitchFamily="18" charset="0"/>
              </a:rPr>
              <a:t>.);</a:t>
            </a:r>
          </a:p>
          <a:p>
            <a:r>
              <a:rPr lang="pl-PL" dirty="0">
                <a:latin typeface="Palatino Linotype" panose="02040502050505030304" pitchFamily="18" charset="0"/>
              </a:rPr>
              <a:t>Rzeczywistość zatem jawi się jako coś obiektywnego i trwałego, co tylko trzeba poprawnie ująć;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F97765B3-8FBF-4350-A576-0C42B140A8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4257040"/>
          </a:xfrm>
        </p:spPr>
        <p:txBody>
          <a:bodyPr>
            <a:normAutofit fontScale="92500" lnSpcReduction="10000"/>
          </a:bodyPr>
          <a:lstStyle/>
          <a:p>
            <a:r>
              <a:rPr lang="pl-PL" dirty="0">
                <a:latin typeface="Palatino Linotype" panose="02040502050505030304" pitchFamily="18" charset="0"/>
              </a:rPr>
              <a:t>Świadomość zatem ma bezpośredni dostęp do </a:t>
            </a:r>
            <a:r>
              <a:rPr lang="pl-PL" b="1" dirty="0">
                <a:latin typeface="Palatino Linotype" panose="02040502050505030304" pitchFamily="18" charset="0"/>
              </a:rPr>
              <a:t>rzecz</a:t>
            </a:r>
            <a:r>
              <a:rPr lang="pl-PL" dirty="0">
                <a:latin typeface="Palatino Linotype" panose="02040502050505030304" pitchFamily="18" charset="0"/>
              </a:rPr>
              <a:t>y – po prostu świat się nam objawia; ten dualizm jest jednak pozorny;</a:t>
            </a:r>
          </a:p>
          <a:p>
            <a:r>
              <a:rPr lang="pl-PL" dirty="0" err="1">
                <a:latin typeface="Palatino Linotype" panose="02040502050505030304" pitchFamily="18" charset="0"/>
              </a:rPr>
              <a:t>Lukàcs</a:t>
            </a:r>
            <a:r>
              <a:rPr lang="pl-PL" dirty="0">
                <a:latin typeface="Palatino Linotype" panose="02040502050505030304" pitchFamily="18" charset="0"/>
              </a:rPr>
              <a:t> twierdzi, że istnieje głębsza  płaszczyzna, z której </a:t>
            </a:r>
            <a:r>
              <a:rPr lang="pl-PL" dirty="0" err="1">
                <a:latin typeface="Palatino Linotype" panose="02040502050505030304" pitchFamily="18" charset="0"/>
              </a:rPr>
              <a:t>wykry-stalizowuje</a:t>
            </a:r>
            <a:r>
              <a:rPr lang="pl-PL" dirty="0">
                <a:latin typeface="Palatino Linotype" panose="02040502050505030304" pitchFamily="18" charset="0"/>
              </a:rPr>
              <a:t> się owa opozycja, którą bierzemy za oczywistość – to rzeczywistość </a:t>
            </a:r>
            <a:r>
              <a:rPr lang="pl-PL" b="1" dirty="0">
                <a:latin typeface="Palatino Linotype" panose="02040502050505030304" pitchFamily="18" charset="0"/>
              </a:rPr>
              <a:t>praktyki, stawania się – tak jak u Hegla Byt to </a:t>
            </a:r>
            <a:r>
              <a:rPr lang="pl-PL" b="1" i="1" dirty="0" err="1">
                <a:latin typeface="Palatino Linotype" panose="02040502050505030304" pitchFamily="18" charset="0"/>
              </a:rPr>
              <a:t>praxis</a:t>
            </a:r>
            <a:r>
              <a:rPr lang="pl-PL" b="1" dirty="0">
                <a:latin typeface="Palatino Linotype" panose="02040502050505030304" pitchFamily="18" charset="0"/>
              </a:rPr>
              <a:t> – wyłanianie się bytu, w którym działa człowiek</a:t>
            </a:r>
            <a:r>
              <a:rPr lang="pl-PL" dirty="0">
                <a:latin typeface="Palatino Linotype" panose="02040502050505030304" pitchFamily="18" charset="0"/>
              </a:rPr>
              <a:t>; byt STAJE SIĘ, ISTOCZY historycznie, nie jest czymś niezmiennym; nasze kategorie </a:t>
            </a:r>
            <a:r>
              <a:rPr lang="pl-PL" b="1" dirty="0">
                <a:latin typeface="Palatino Linotype" panose="02040502050505030304" pitchFamily="18" charset="0"/>
              </a:rPr>
              <a:t>poznawcze i teorie także ewoluują, wraz z całokształtem praktyk społecznych</a:t>
            </a:r>
            <a:r>
              <a:rPr lang="pl-PL" dirty="0">
                <a:latin typeface="Palatino Linotype" panose="02040502050505030304" pitchFamily="18" charset="0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28360846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09A78DD-4D57-4B1F-9351-80CD5A20B8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latin typeface="Palatino Linotype" panose="02040502050505030304" pitchFamily="18" charset="0"/>
              </a:rPr>
              <a:t>Od praktyki do pojęcia „Całości”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5287BE6-0CE5-4B13-838A-7A985D1ACF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pl-PL" dirty="0">
              <a:latin typeface="Palatino Linotype" panose="02040502050505030304" pitchFamily="18" charset="0"/>
            </a:endParaRPr>
          </a:p>
          <a:p>
            <a:r>
              <a:rPr lang="pl-PL" dirty="0">
                <a:latin typeface="Palatino Linotype" panose="02040502050505030304" pitchFamily="18" charset="0"/>
              </a:rPr>
              <a:t>Praktyka jest zatem „rzeczywistym, konkretnym zapośredniczeniem całej opozycji świadomości i przedmiotu, myślenia i bytu, subiektywności i obiektywności” […] „</a:t>
            </a:r>
            <a:r>
              <a:rPr lang="pl-PL" i="1" dirty="0" err="1">
                <a:latin typeface="Palatino Linotype" panose="02040502050505030304" pitchFamily="18" charset="0"/>
              </a:rPr>
              <a:t>praxis</a:t>
            </a:r>
            <a:r>
              <a:rPr lang="pl-PL" dirty="0">
                <a:latin typeface="Palatino Linotype" panose="02040502050505030304" pitchFamily="18" charset="0"/>
              </a:rPr>
              <a:t> jest tożsama ze społecznym dzianiem się” (M. Siemek, </a:t>
            </a:r>
            <a:r>
              <a:rPr lang="pl-PL" i="1" dirty="0">
                <a:latin typeface="Palatino Linotype" panose="02040502050505030304" pitchFamily="18" charset="0"/>
              </a:rPr>
              <a:t>Dialektyczna epistemologia Lukacsa</a:t>
            </a:r>
            <a:r>
              <a:rPr lang="pl-PL" dirty="0">
                <a:latin typeface="Palatino Linotype" panose="02040502050505030304" pitchFamily="18" charset="0"/>
              </a:rPr>
              <a:t>); realny jest </a:t>
            </a:r>
            <a:r>
              <a:rPr lang="pl-PL" b="1" dirty="0">
                <a:latin typeface="Palatino Linotype" panose="02040502050505030304" pitchFamily="18" charset="0"/>
              </a:rPr>
              <a:t>cały proces historyczno-społeczny</a:t>
            </a:r>
            <a:r>
              <a:rPr lang="pl-PL" dirty="0">
                <a:latin typeface="Palatino Linotype" panose="02040502050505030304" pitchFamily="18" charset="0"/>
              </a:rPr>
              <a:t>;</a:t>
            </a:r>
          </a:p>
          <a:p>
            <a:r>
              <a:rPr lang="pl-PL" dirty="0">
                <a:latin typeface="Palatino Linotype" panose="02040502050505030304" pitchFamily="18" charset="0"/>
              </a:rPr>
              <a:t> To odsyła nas do rozwijanego przez </a:t>
            </a:r>
            <a:r>
              <a:rPr lang="pl-PL" dirty="0" err="1">
                <a:latin typeface="Palatino Linotype" panose="02040502050505030304" pitchFamily="18" charset="0"/>
              </a:rPr>
              <a:t>Lukàcsa</a:t>
            </a:r>
            <a:r>
              <a:rPr lang="pl-PL" dirty="0">
                <a:latin typeface="Palatino Linotype" panose="02040502050505030304" pitchFamily="18" charset="0"/>
              </a:rPr>
              <a:t> </a:t>
            </a:r>
            <a:r>
              <a:rPr lang="pl-PL" b="1" dirty="0">
                <a:latin typeface="Palatino Linotype" panose="02040502050505030304" pitchFamily="18" charset="0"/>
              </a:rPr>
              <a:t>pojęcia całości (</a:t>
            </a:r>
            <a:r>
              <a:rPr lang="pl-PL" b="1" i="1" dirty="0" err="1">
                <a:latin typeface="Palatino Linotype" panose="02040502050505030304" pitchFamily="18" charset="0"/>
              </a:rPr>
              <a:t>Totalität</a:t>
            </a:r>
            <a:r>
              <a:rPr lang="pl-PL" b="1" dirty="0">
                <a:latin typeface="Palatino Linotype" panose="02040502050505030304" pitchFamily="18" charset="0"/>
              </a:rPr>
              <a:t>): </a:t>
            </a:r>
            <a:r>
              <a:rPr lang="pl-PL" dirty="0">
                <a:latin typeface="Palatino Linotype" panose="02040502050505030304" pitchFamily="18" charset="0"/>
              </a:rPr>
              <a:t>tylko analizując jakieś zjawiska procesy jako pochodne szerszych układów (całości) jesteśmy w stanie uchwycić sens tego zjawiska; </a:t>
            </a:r>
          </a:p>
          <a:p>
            <a:r>
              <a:rPr lang="pl-PL" dirty="0">
                <a:latin typeface="Palatino Linotype" panose="02040502050505030304" pitchFamily="18" charset="0"/>
              </a:rPr>
              <a:t>Wiedza „pozytywna” daje zatem tylko pewną cząstkową perspektywę; wiedza bezpośrednio przeżywana, BEZPOŚREDNIA, może być fałszywa (albo być po prostu „wiedzą codzienną”, niezreflektowaną);  </a:t>
            </a:r>
          </a:p>
          <a:p>
            <a:r>
              <a:rPr lang="pl-PL" dirty="0" err="1">
                <a:latin typeface="Palatino Linotype" panose="02040502050505030304" pitchFamily="18" charset="0"/>
              </a:rPr>
              <a:t>Lukàcs</a:t>
            </a:r>
            <a:r>
              <a:rPr lang="pl-PL" dirty="0">
                <a:latin typeface="Palatino Linotype" panose="02040502050505030304" pitchFamily="18" charset="0"/>
              </a:rPr>
              <a:t> proponuje swoją epistemologię jako poznanie całości </a:t>
            </a:r>
            <a:r>
              <a:rPr lang="pl-PL" b="1" dirty="0">
                <a:latin typeface="Palatino Linotype" panose="02040502050505030304" pitchFamily="18" charset="0"/>
              </a:rPr>
              <a:t>społeczno-historycznej</a:t>
            </a:r>
            <a:r>
              <a:rPr lang="pl-PL" dirty="0">
                <a:latin typeface="Palatino Linotype" panose="02040502050505030304" pitchFamily="18" charset="0"/>
              </a:rPr>
              <a:t>: to poznanie, które rozumie pewne procesy dlatego, że rzutuje je na </a:t>
            </a:r>
            <a:r>
              <a:rPr lang="pl-PL" b="1" dirty="0">
                <a:latin typeface="Palatino Linotype" panose="02040502050505030304" pitchFamily="18" charset="0"/>
              </a:rPr>
              <a:t>CAŁOŚCIOWY KONTEKST, traktuje je jako KONIECZNE FORMY SAMOOBIEKTYWIZACJI LUDZKIEGO SPOŁECZEŃSTWA;</a:t>
            </a:r>
          </a:p>
          <a:p>
            <a:endParaRPr lang="pl-PL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61305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40D3047-4B3A-4A5C-9B80-1178A891C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000" dirty="0">
                <a:latin typeface="Palatino Linotype" panose="02040502050505030304" pitchFamily="18" charset="0"/>
              </a:rPr>
              <a:t>Poznanie Całości: zadanie świadomości kolektywnej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9F9F89E-FED5-49E1-8E64-53E1474846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121408"/>
            <a:ext cx="10058400" cy="4416026"/>
          </a:xfrm>
        </p:spPr>
        <p:txBody>
          <a:bodyPr>
            <a:normAutofit fontScale="92500" lnSpcReduction="10000"/>
          </a:bodyPr>
          <a:lstStyle/>
          <a:p>
            <a:r>
              <a:rPr lang="pl-PL" dirty="0">
                <a:latin typeface="Palatino Linotype" panose="02040502050505030304" pitchFamily="18" charset="0"/>
              </a:rPr>
              <a:t>Oznacza to, że </a:t>
            </a:r>
            <a:r>
              <a:rPr lang="pl-PL" b="1" dirty="0">
                <a:latin typeface="Palatino Linotype" panose="02040502050505030304" pitchFamily="18" charset="0"/>
              </a:rPr>
              <a:t>istnieje świadomość, która rozumie owo </a:t>
            </a:r>
            <a:r>
              <a:rPr lang="pl-PL" b="1" i="1" dirty="0" err="1">
                <a:latin typeface="Palatino Linotype" panose="02040502050505030304" pitchFamily="18" charset="0"/>
              </a:rPr>
              <a:t>praxis</a:t>
            </a:r>
            <a:r>
              <a:rPr lang="pl-PL" b="1" dirty="0">
                <a:latin typeface="Palatino Linotype" panose="02040502050505030304" pitchFamily="18" charset="0"/>
              </a:rPr>
              <a:t>, stawanie się, całościowy proces historyczny</a:t>
            </a:r>
            <a:r>
              <a:rPr lang="pl-PL" dirty="0">
                <a:latin typeface="Palatino Linotype" panose="02040502050505030304" pitchFamily="18" charset="0"/>
              </a:rPr>
              <a:t> (czyli pewną logikę ewolucji społecznej) tego procesu; zdaniem </a:t>
            </a:r>
            <a:r>
              <a:rPr lang="pl-PL" dirty="0" err="1">
                <a:latin typeface="Palatino Linotype" panose="02040502050505030304" pitchFamily="18" charset="0"/>
              </a:rPr>
              <a:t>Lukàcsa</a:t>
            </a:r>
            <a:r>
              <a:rPr lang="pl-PL" dirty="0">
                <a:latin typeface="Palatino Linotype" panose="02040502050505030304" pitchFamily="18" charset="0"/>
              </a:rPr>
              <a:t> nosicielem takiej świadomości nie jest człowiek czy grupa badawcza, lecz cała klasa – taką świadomością dysponuje tylko </a:t>
            </a:r>
            <a:r>
              <a:rPr lang="pl-PL" b="1" dirty="0">
                <a:latin typeface="Palatino Linotype" panose="02040502050505030304" pitchFamily="18" charset="0"/>
              </a:rPr>
              <a:t>podmiot kolektywny</a:t>
            </a:r>
            <a:r>
              <a:rPr lang="pl-PL" dirty="0">
                <a:latin typeface="Palatino Linotype" panose="02040502050505030304" pitchFamily="18" charset="0"/>
              </a:rPr>
              <a:t>;</a:t>
            </a:r>
          </a:p>
          <a:p>
            <a:r>
              <a:rPr lang="pl-PL" dirty="0">
                <a:latin typeface="Palatino Linotype" panose="02040502050505030304" pitchFamily="18" charset="0"/>
              </a:rPr>
              <a:t>Punkt widzenia całości jest dostępny </a:t>
            </a:r>
            <a:r>
              <a:rPr lang="pl-PL" b="1" dirty="0">
                <a:latin typeface="Palatino Linotype" panose="02040502050505030304" pitchFamily="18" charset="0"/>
              </a:rPr>
              <a:t>klasie</a:t>
            </a:r>
            <a:r>
              <a:rPr lang="pl-PL" dirty="0">
                <a:latin typeface="Palatino Linotype" panose="02040502050505030304" pitchFamily="18" charset="0"/>
              </a:rPr>
              <a:t>, która jest działającym podmiotem; </a:t>
            </a:r>
          </a:p>
          <a:p>
            <a:r>
              <a:rPr lang="pl-PL" dirty="0">
                <a:latin typeface="Palatino Linotype" panose="02040502050505030304" pitchFamily="18" charset="0"/>
              </a:rPr>
              <a:t>Skąd nagle klasa i dlaczego dopiero w kapitalizmie jesteśmy w stanie uchwycić ten społeczno-cywilizacyjny proces? Odpowiedź jest prosta: dlatego, że </a:t>
            </a:r>
            <a:r>
              <a:rPr lang="pl-PL" b="1" dirty="0">
                <a:latin typeface="Palatino Linotype" panose="02040502050505030304" pitchFamily="18" charset="0"/>
              </a:rPr>
              <a:t>TYLKO W KAPITALIZMIE TEN PROCES HISTORYCZNY STAJE SIĘ EWIDENTNY I CAŁKOWICIE WIDOCZNY;</a:t>
            </a:r>
          </a:p>
          <a:p>
            <a:r>
              <a:rPr lang="pl-PL" dirty="0">
                <a:latin typeface="Palatino Linotype" panose="02040502050505030304" pitchFamily="18" charset="0"/>
              </a:rPr>
              <a:t>Kapitalizm jest pierwszą formacją EKONOMICZNO-SPOŁECZNĄ, która doprowadziła do końca uspołecznienie świata życia; „</a:t>
            </a:r>
            <a:r>
              <a:rPr lang="pl-PL" b="1" dirty="0">
                <a:latin typeface="Palatino Linotype" panose="02040502050505030304" pitchFamily="18" charset="0"/>
              </a:rPr>
              <a:t>struktura towarowa, pieniądz, kapitał i rynek światowy znoszą wszelkie naturalne bariery i eliminują wszelkie stosunki między ludźmi, podporządkowując je przejrzystej, racjonalnej, wyliczalnej formule</a:t>
            </a:r>
            <a:r>
              <a:rPr lang="pl-PL" dirty="0">
                <a:latin typeface="Palatino Linotype" panose="02040502050505030304" pitchFamily="18" charset="0"/>
              </a:rPr>
              <a:t>”. DOPIERO W KAPITALIZMIE JASNE STAJE SIĘ KLASOWE UCZŁONOWANIE SPOŁECZEŃSTWA;</a:t>
            </a:r>
          </a:p>
        </p:txBody>
      </p:sp>
    </p:spTree>
    <p:extLst>
      <p:ext uri="{BB962C8B-B14F-4D97-AF65-F5344CB8AC3E}">
        <p14:creationId xmlns:p14="http://schemas.microsoft.com/office/powerpoint/2010/main" val="7018588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D8A037D-4D60-4010-861B-A1E30C4ADA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>
                <a:latin typeface="Palatino Linotype" panose="02040502050505030304" pitchFamily="18" charset="0"/>
              </a:rPr>
              <a:t>Rola proletariatu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D776B53-D085-40F5-9E4D-95621C0EAC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pl-PL" dirty="0">
                <a:latin typeface="Palatino Linotype" panose="02040502050505030304" pitchFamily="18" charset="0"/>
              </a:rPr>
              <a:t>Burżuazja jest klasą, która rozumie swój interes, ale nie uchwyci nigdy </a:t>
            </a:r>
            <a:r>
              <a:rPr lang="pl-PL" b="1" dirty="0">
                <a:latin typeface="Palatino Linotype" panose="02040502050505030304" pitchFamily="18" charset="0"/>
              </a:rPr>
              <a:t>CAŁOŚCI</a:t>
            </a:r>
            <a:r>
              <a:rPr lang="pl-PL" dirty="0">
                <a:latin typeface="Palatino Linotype" panose="02040502050505030304" pitchFamily="18" charset="0"/>
              </a:rPr>
              <a:t> – panuje klasowo i jej interes jest związany z tym, że panuje, czyli że tkwi w </a:t>
            </a:r>
            <a:r>
              <a:rPr lang="pl-PL" dirty="0" err="1">
                <a:latin typeface="Palatino Linotype" panose="02040502050505030304" pitchFamily="18" charset="0"/>
              </a:rPr>
              <a:t>samoułudzie</a:t>
            </a:r>
            <a:r>
              <a:rPr lang="pl-PL" dirty="0">
                <a:latin typeface="Palatino Linotype" panose="02040502050505030304" pitchFamily="18" charset="0"/>
              </a:rPr>
              <a:t>; nie może PRZYJĄĆ DO WIADOMOŚCI, że świat, który jawi się jej jako naturalny, jest oparty na wyzysku i panowaniu ekonomicznym, inaczej będzie musiała się samounicestwić;</a:t>
            </a:r>
          </a:p>
          <a:p>
            <a:r>
              <a:rPr lang="pl-PL" dirty="0">
                <a:latin typeface="Palatino Linotype" panose="02040502050505030304" pitchFamily="18" charset="0"/>
              </a:rPr>
              <a:t>Kto ma dostęp do tej całości? Tu wychodzi ewidentny marksizm </a:t>
            </a:r>
            <a:r>
              <a:rPr lang="pl-PL" dirty="0" err="1">
                <a:latin typeface="Palatino Linotype" panose="02040502050505030304" pitchFamily="18" charset="0"/>
              </a:rPr>
              <a:t>Lukàcsa</a:t>
            </a:r>
            <a:r>
              <a:rPr lang="pl-PL" dirty="0">
                <a:latin typeface="Palatino Linotype" panose="02040502050505030304" pitchFamily="18" charset="0"/>
              </a:rPr>
              <a:t>: adekwatnie poznać rzeczywistość może tylko </a:t>
            </a:r>
            <a:r>
              <a:rPr lang="pl-PL" b="1" dirty="0">
                <a:latin typeface="Palatino Linotype" panose="02040502050505030304" pitchFamily="18" charset="0"/>
              </a:rPr>
              <a:t>klasa proletariacka</a:t>
            </a:r>
            <a:r>
              <a:rPr lang="pl-PL" dirty="0">
                <a:latin typeface="Palatino Linotype" panose="02040502050505030304" pitchFamily="18" charset="0"/>
              </a:rPr>
              <a:t>, gdyż tylko ona jest w stanie wyjść poza własny interes klasowy – ponieważ jest zupełnym produktem społecznym (wytworzonym, czysto ludzkim, nie-naturalnym), a zarazem </a:t>
            </a:r>
            <a:r>
              <a:rPr lang="pl-PL" b="1" dirty="0">
                <a:latin typeface="Palatino Linotype" panose="02040502050505030304" pitchFamily="18" charset="0"/>
              </a:rPr>
              <a:t>od-</a:t>
            </a:r>
            <a:r>
              <a:rPr lang="pl-PL" b="1" dirty="0" err="1">
                <a:latin typeface="Palatino Linotype" panose="02040502050505030304" pitchFamily="18" charset="0"/>
              </a:rPr>
              <a:t>człowieczonym</a:t>
            </a:r>
            <a:r>
              <a:rPr lang="pl-PL" dirty="0">
                <a:latin typeface="Palatino Linotype" panose="02040502050505030304" pitchFamily="18" charset="0"/>
              </a:rPr>
              <a:t> - jego sytuacja jest beznadziejna, egzystencja </a:t>
            </a:r>
            <a:r>
              <a:rPr lang="pl-PL" b="1" dirty="0" err="1">
                <a:latin typeface="Palatino Linotype" panose="02040502050505030304" pitchFamily="18" charset="0"/>
              </a:rPr>
              <a:t>prola</a:t>
            </a:r>
            <a:r>
              <a:rPr lang="pl-PL" b="1" dirty="0">
                <a:latin typeface="Palatino Linotype" panose="02040502050505030304" pitchFamily="18" charset="0"/>
              </a:rPr>
              <a:t> </a:t>
            </a:r>
            <a:r>
              <a:rPr lang="pl-PL" dirty="0">
                <a:latin typeface="Palatino Linotype" panose="02040502050505030304" pitchFamily="18" charset="0"/>
              </a:rPr>
              <a:t>zaprzeczeniem życia ludzkiego,;</a:t>
            </a:r>
          </a:p>
          <a:p>
            <a:r>
              <a:rPr lang="pl-PL" b="1" dirty="0">
                <a:latin typeface="Palatino Linotype" panose="02040502050505030304" pitchFamily="18" charset="0"/>
              </a:rPr>
              <a:t>Osiągnięcie świadomości całości procesu historycznego jest zatem możliwe dla proletariatu, który jest esencją nieprawości kapitalizmu, jak i widzi drogę do zniesienia tej nieprawości</a:t>
            </a:r>
            <a:r>
              <a:rPr lang="pl-PL" dirty="0">
                <a:latin typeface="Palatino Linotype" panose="02040502050505030304" pitchFamily="18" charset="0"/>
              </a:rPr>
              <a:t>; łączy zatem poznanie z działaniem – rozpoznanie </a:t>
            </a:r>
            <a:r>
              <a:rPr lang="pl-PL" b="1" dirty="0">
                <a:latin typeface="Palatino Linotype" panose="02040502050505030304" pitchFamily="18" charset="0"/>
              </a:rPr>
              <a:t>z akcją polityczną czy też ingerencją</a:t>
            </a:r>
            <a:r>
              <a:rPr lang="pl-PL" dirty="0">
                <a:latin typeface="Palatino Linotype" panose="02040502050505030304" pitchFamily="18" charset="0"/>
              </a:rPr>
              <a:t> w świat (Habermas: łączy interes poznawczo-praktyczny z emancypacyjnym);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597199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71542FA-DACF-46A8-90CB-1EE4D1CB08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latin typeface="Palatino Linotype" panose="02040502050505030304" pitchFamily="18" charset="0"/>
              </a:rPr>
              <a:t>Bezpośredniość; rola abstrakcji; mediacja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EB8F037-D382-4763-9F97-5B02D70DC2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121408"/>
            <a:ext cx="10058400" cy="4594702"/>
          </a:xfrm>
        </p:spPr>
        <p:txBody>
          <a:bodyPr>
            <a:normAutofit lnSpcReduction="10000"/>
          </a:bodyPr>
          <a:lstStyle/>
          <a:p>
            <a:r>
              <a:rPr lang="pl-PL" dirty="0">
                <a:latin typeface="Palatino Linotype" panose="02040502050505030304" pitchFamily="18" charset="0"/>
              </a:rPr>
              <a:t>Istotą rzeczywistości kapitalistycznej jest towar, produkt przeznaczony na sprzedaż – </a:t>
            </a:r>
            <a:r>
              <a:rPr lang="pl-PL" b="1" dirty="0">
                <a:latin typeface="Palatino Linotype" panose="02040502050505030304" pitchFamily="18" charset="0"/>
              </a:rPr>
              <a:t>forma towarowa</a:t>
            </a:r>
            <a:r>
              <a:rPr lang="pl-PL" dirty="0">
                <a:latin typeface="Palatino Linotype" panose="02040502050505030304" pitchFamily="18" charset="0"/>
              </a:rPr>
              <a:t> jednak produkuje charakterystyczny błąd poznawczy, zwany </a:t>
            </a:r>
            <a:r>
              <a:rPr lang="pl-PL" b="1" dirty="0">
                <a:latin typeface="Palatino Linotype" panose="02040502050505030304" pitchFamily="18" charset="0"/>
              </a:rPr>
              <a:t>urzeczowieniem</a:t>
            </a:r>
            <a:r>
              <a:rPr lang="pl-PL" dirty="0">
                <a:latin typeface="Palatino Linotype" panose="02040502050505030304" pitchFamily="18" charset="0"/>
              </a:rPr>
              <a:t> (reifikacją); świadomości BEZPOŚREDNIEJ wydaje się, że rzeczywistość społeczna po prostu taka jest (jakaś) i istnieć w tej postaci będzie zawsze (odrzucenie </a:t>
            </a:r>
            <a:r>
              <a:rPr lang="pl-PL" b="1" dirty="0">
                <a:latin typeface="Palatino Linotype" panose="02040502050505030304" pitchFamily="18" charset="0"/>
              </a:rPr>
              <a:t>historyczności</a:t>
            </a:r>
            <a:r>
              <a:rPr lang="pl-PL" dirty="0">
                <a:latin typeface="Palatino Linotype" panose="02040502050505030304" pitchFamily="18" charset="0"/>
              </a:rPr>
              <a:t>, wydarzania się), oraz że składa się z relacji między przedmiotami, a nie między ludźmi (odrzucenie uspołecznienia, faktu, że rzeczywistość społeczną tworzą relacje między ludźmi); urzeczowienie to – tak jak fetyszyzm – odrzucanie materialno-społecznego wymiaru reprodukcji kapitalizmu;</a:t>
            </a:r>
          </a:p>
          <a:p>
            <a:r>
              <a:rPr lang="pl-PL" dirty="0">
                <a:latin typeface="Palatino Linotype" panose="02040502050505030304" pitchFamily="18" charset="0"/>
              </a:rPr>
              <a:t>Świadomość potoczna jest ZDETERMINOWANA PRZEZ gospodarkę towarowo-kapitalistyczną; inaczej: reifikacja wytwarza określoną formę przedmiotowości (świat rzeczy i relacji między rzeczami) oraz odpowiadająca im formę świadomych przeżyć i </a:t>
            </a:r>
            <a:r>
              <a:rPr lang="pl-PL" dirty="0" err="1">
                <a:latin typeface="Palatino Linotype" panose="02040502050505030304" pitchFamily="18" charset="0"/>
              </a:rPr>
              <a:t>zachowań</a:t>
            </a:r>
            <a:r>
              <a:rPr lang="pl-PL" dirty="0">
                <a:latin typeface="Palatino Linotype" panose="02040502050505030304" pitchFamily="18" charset="0"/>
              </a:rPr>
              <a:t> uwikłanego w ten świat PODMIOTU;</a:t>
            </a:r>
          </a:p>
          <a:p>
            <a:r>
              <a:rPr lang="pl-PL" dirty="0">
                <a:latin typeface="Palatino Linotype" panose="02040502050505030304" pitchFamily="18" charset="0"/>
              </a:rPr>
              <a:t>Świata zatem z perspektywy przeżycia pojedynczej jednostki </a:t>
            </a:r>
            <a:r>
              <a:rPr lang="pl-PL" b="1" dirty="0">
                <a:latin typeface="Palatino Linotype" panose="02040502050505030304" pitchFamily="18" charset="0"/>
              </a:rPr>
              <a:t>nie dosięgniemy</a:t>
            </a:r>
            <a:r>
              <a:rPr lang="pl-PL" dirty="0">
                <a:latin typeface="Palatino Linotype" panose="02040502050505030304" pitchFamily="18" charset="0"/>
              </a:rPr>
              <a:t>: musimy wznieść się na </a:t>
            </a:r>
            <a:r>
              <a:rPr lang="pl-PL" b="1" dirty="0">
                <a:latin typeface="Palatino Linotype" panose="02040502050505030304" pitchFamily="18" charset="0"/>
              </a:rPr>
              <a:t>poziom teorii/abstrakcji </a:t>
            </a:r>
            <a:r>
              <a:rPr lang="pl-PL" dirty="0">
                <a:latin typeface="Palatino Linotype" panose="02040502050505030304" pitchFamily="18" charset="0"/>
              </a:rPr>
              <a:t>– musimy zobaczyć, że pewne struktury są abstrakcyjne, ale działają realnie,  i że są zrozumienie wielu zjawisk i procesów jest możliwe tylko z poziomu teorii;</a:t>
            </a:r>
          </a:p>
        </p:txBody>
      </p:sp>
    </p:spTree>
    <p:extLst>
      <p:ext uri="{BB962C8B-B14F-4D97-AF65-F5344CB8AC3E}">
        <p14:creationId xmlns:p14="http://schemas.microsoft.com/office/powerpoint/2010/main" val="35962570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0BE9B68-E714-4799-BBD5-AA259BF23E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800" dirty="0">
                <a:latin typeface="Palatino Linotype" panose="02040502050505030304" pitchFamily="18" charset="0"/>
              </a:rPr>
              <a:t>Co zapamiętać z </a:t>
            </a:r>
            <a:r>
              <a:rPr lang="pl-PL" sz="4800" dirty="0" err="1">
                <a:latin typeface="Palatino Linotype" panose="02040502050505030304" pitchFamily="18" charset="0"/>
              </a:rPr>
              <a:t>Lukàcsa</a:t>
            </a:r>
            <a:endParaRPr lang="pl-PL" sz="4800" dirty="0">
              <a:latin typeface="Palatino Linotype" panose="02040502050505030304" pitchFamily="18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BD3A87F-8C0C-4A11-939F-4B317B59BF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1797269"/>
            <a:ext cx="10058400" cy="4950371"/>
          </a:xfrm>
        </p:spPr>
        <p:txBody>
          <a:bodyPr>
            <a:normAutofit fontScale="92500" lnSpcReduction="10000"/>
          </a:bodyPr>
          <a:lstStyle/>
          <a:p>
            <a:r>
              <a:rPr lang="pl-PL" dirty="0" err="1">
                <a:latin typeface="Palatino Linotype" panose="02040502050505030304" pitchFamily="18" charset="0"/>
              </a:rPr>
              <a:t>Lukàcs</a:t>
            </a:r>
            <a:r>
              <a:rPr lang="pl-PL" dirty="0">
                <a:latin typeface="Palatino Linotype" panose="02040502050505030304" pitchFamily="18" charset="0"/>
              </a:rPr>
              <a:t> jest kluczowy dla rozwoju </a:t>
            </a:r>
            <a:r>
              <a:rPr lang="pl-PL" b="1" dirty="0">
                <a:latin typeface="Palatino Linotype" panose="02040502050505030304" pitchFamily="18" charset="0"/>
              </a:rPr>
              <a:t>teorii krytycznej jak i dla całych naszych zajęć</a:t>
            </a:r>
            <a:r>
              <a:rPr lang="pl-PL" dirty="0">
                <a:latin typeface="Palatino Linotype" panose="02040502050505030304" pitchFamily="18" charset="0"/>
              </a:rPr>
              <a:t>, gdyż zaproponował twórcze rozwinięcie teorii modernizacji i równocześnie zaproponował, żeby rzeczywistość kapitalizmu ujmować </a:t>
            </a:r>
            <a:r>
              <a:rPr lang="pl-PL" b="1" dirty="0">
                <a:latin typeface="Palatino Linotype" panose="02040502050505030304" pitchFamily="18" charset="0"/>
              </a:rPr>
              <a:t>CAŁOŚCIOWO</a:t>
            </a:r>
            <a:r>
              <a:rPr lang="pl-PL" dirty="0">
                <a:latin typeface="Palatino Linotype" panose="02040502050505030304" pitchFamily="18" charset="0"/>
              </a:rPr>
              <a:t>;</a:t>
            </a:r>
          </a:p>
          <a:p>
            <a:r>
              <a:rPr lang="pl-PL" dirty="0">
                <a:latin typeface="Palatino Linotype" panose="02040502050505030304" pitchFamily="18" charset="0"/>
              </a:rPr>
              <a:t>Żeby ująć pewne aspekty rzeczywistości, zastanówmy się:</a:t>
            </a:r>
          </a:p>
          <a:p>
            <a:r>
              <a:rPr lang="pl-PL" dirty="0">
                <a:latin typeface="Palatino Linotype" panose="02040502050505030304" pitchFamily="18" charset="0"/>
              </a:rPr>
              <a:t>1. Jakiego rodzaju procesu są częścią; jaki proces spowodował wyłonienie się tego zjawiska?</a:t>
            </a:r>
          </a:p>
          <a:p>
            <a:r>
              <a:rPr lang="pl-PL" dirty="0">
                <a:latin typeface="Palatino Linotype" panose="02040502050505030304" pitchFamily="18" charset="0"/>
              </a:rPr>
              <a:t>2. Jakie istotowe własności kapitalizmu (jego imperatywy, takie jak racjonalizacja i efektywność, nastawienie na zysk, kalkulacja) są istotne dla ukształtowania się tego zjawiska?</a:t>
            </a:r>
          </a:p>
          <a:p>
            <a:r>
              <a:rPr lang="pl-PL" dirty="0">
                <a:latin typeface="Palatino Linotype" panose="02040502050505030304" pitchFamily="18" charset="0"/>
              </a:rPr>
              <a:t>3. Odrzucamy prawdę </a:t>
            </a:r>
            <a:r>
              <a:rPr lang="pl-PL" b="1" dirty="0">
                <a:latin typeface="Palatino Linotype" panose="02040502050505030304" pitchFamily="18" charset="0"/>
              </a:rPr>
              <a:t>BEZPOŚREDNIOŚCI przeżycia/potocznej wiedzy, pamiętajmy</a:t>
            </a:r>
            <a:r>
              <a:rPr lang="pl-PL" dirty="0">
                <a:latin typeface="Palatino Linotype" panose="02040502050505030304" pitchFamily="18" charset="0"/>
              </a:rPr>
              <a:t>: bezpośredniość „to iluzja, która sama w sobie jest produktem nawyków myślenia i odczuwania czystej bezpośredniości, gdzie bezpośrednio dana forma obiektów, fakt ich istnienia tu i teraz i w ten szczególny sposób wydaje się być pierwotny, rzeczywisty i obiektywny, podczas gdy ich „relacje” wydają się być wtórne i subiektywne” – nie mówmy zatem, że coś jest „naturalne” lub „oczywiste”, jak np. to, że ludzie dążą do zysku – zadajmy sobie pytanie w JAKICH STOSUNKACH/UMKŁADACH SPOŁECZNYCH jakieś ZJAWISKO JEST MOŻLIWE;</a:t>
            </a:r>
          </a:p>
        </p:txBody>
      </p:sp>
    </p:spTree>
    <p:extLst>
      <p:ext uri="{BB962C8B-B14F-4D97-AF65-F5344CB8AC3E}">
        <p14:creationId xmlns:p14="http://schemas.microsoft.com/office/powerpoint/2010/main" val="33025584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43E7262-1DA8-4ABA-84C3-3FF81D9A9C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latin typeface="Palatino Linotype" panose="02040502050505030304" pitchFamily="18" charset="0"/>
              </a:rPr>
              <a:t>Czym jest kapitalizm?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3D15808-F5AA-47D5-9218-239132642C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l-PL" dirty="0">
                <a:latin typeface="Palatino Linotype" panose="02040502050505030304" pitchFamily="18" charset="0"/>
              </a:rPr>
              <a:t>Zdefiniujmy kapitalizm jako </a:t>
            </a:r>
            <a:r>
              <a:rPr lang="pl-PL" b="1" dirty="0">
                <a:latin typeface="Palatino Linotype" panose="02040502050505030304" pitchFamily="18" charset="0"/>
              </a:rPr>
              <a:t>system gospodarczy </a:t>
            </a:r>
            <a:r>
              <a:rPr lang="pl-PL" dirty="0">
                <a:latin typeface="Palatino Linotype" panose="02040502050505030304" pitchFamily="18" charset="0"/>
              </a:rPr>
              <a:t>(na razie bez definiowania najczęściej towarzyszących mu przyległości), którego cechą charakterystyczną „</a:t>
            </a:r>
            <a:r>
              <a:rPr lang="pl-PL" b="1" dirty="0">
                <a:latin typeface="Palatino Linotype" panose="02040502050505030304" pitchFamily="18" charset="0"/>
              </a:rPr>
              <a:t>jest produkowanie na sprzedaż przez jednostki lub ich związki z zamiarem osiągnięcia zysku</a:t>
            </a:r>
            <a:r>
              <a:rPr lang="pl-PL" dirty="0">
                <a:latin typeface="Palatino Linotype" panose="02040502050505030304" pitchFamily="18" charset="0"/>
              </a:rPr>
              <a:t>” (P. Berger, </a:t>
            </a:r>
            <a:r>
              <a:rPr lang="pl-PL" i="1" dirty="0">
                <a:latin typeface="Palatino Linotype" panose="02040502050505030304" pitchFamily="18" charset="0"/>
              </a:rPr>
              <a:t>Rewolucja kapitalistyczna</a:t>
            </a:r>
            <a:r>
              <a:rPr lang="pl-PL" dirty="0">
                <a:latin typeface="Palatino Linotype" panose="02040502050505030304" pitchFamily="18" charset="0"/>
              </a:rPr>
              <a:t>, s. 54);</a:t>
            </a:r>
          </a:p>
          <a:p>
            <a:r>
              <a:rPr lang="pl-PL" dirty="0">
                <a:latin typeface="Palatino Linotype" panose="02040502050505030304" pitchFamily="18" charset="0"/>
              </a:rPr>
              <a:t>Kapitalizm jest zjawiskiem historycznym (nie ma w nim nic „naturalnego”, narodził się w pewnych określonych warunkach): jest to owoc długiego procesu ewolucji, która wiąże się z zagadnieniem </a:t>
            </a:r>
            <a:r>
              <a:rPr lang="pl-PL" b="1" dirty="0">
                <a:latin typeface="Palatino Linotype" panose="02040502050505030304" pitchFamily="18" charset="0"/>
              </a:rPr>
              <a:t>modernizacji</a:t>
            </a:r>
            <a:r>
              <a:rPr lang="pl-PL" dirty="0">
                <a:latin typeface="Palatino Linotype" panose="02040502050505030304" pitchFamily="18" charset="0"/>
              </a:rPr>
              <a:t> i racjonalizacji (wejścia w nowoczesność – Weber, </a:t>
            </a:r>
            <a:r>
              <a:rPr lang="pl-PL" dirty="0" err="1">
                <a:latin typeface="Palatino Linotype" panose="02040502050505030304" pitchFamily="18" charset="0"/>
              </a:rPr>
              <a:t>Lukàcs</a:t>
            </a:r>
            <a:r>
              <a:rPr lang="pl-PL" dirty="0">
                <a:latin typeface="Palatino Linotype" panose="02040502050505030304" pitchFamily="18" charset="0"/>
              </a:rPr>
              <a:t>, Habermas), </a:t>
            </a:r>
            <a:r>
              <a:rPr lang="pl-PL" b="1" dirty="0">
                <a:latin typeface="Palatino Linotype" panose="02040502050505030304" pitchFamily="18" charset="0"/>
              </a:rPr>
              <a:t>uprzemysłowienia</a:t>
            </a:r>
            <a:r>
              <a:rPr lang="pl-PL" dirty="0">
                <a:latin typeface="Palatino Linotype" panose="02040502050505030304" pitchFamily="18" charset="0"/>
              </a:rPr>
              <a:t> (przeniknięcia gospodarki i świata życia przez technikę i masową wytwórczość, odejścia od gospodarki naturalnej), </a:t>
            </a:r>
            <a:r>
              <a:rPr lang="pl-PL" b="1" dirty="0">
                <a:latin typeface="Palatino Linotype" panose="02040502050505030304" pitchFamily="18" charset="0"/>
              </a:rPr>
              <a:t>biurokratyzacji</a:t>
            </a:r>
            <a:r>
              <a:rPr lang="pl-PL" dirty="0">
                <a:latin typeface="Palatino Linotype" panose="02040502050505030304" pitchFamily="18" charset="0"/>
              </a:rPr>
              <a:t> i zwiększenia roli </a:t>
            </a:r>
            <a:r>
              <a:rPr lang="pl-PL" b="1" dirty="0">
                <a:latin typeface="Palatino Linotype" panose="02040502050505030304" pitchFamily="18" charset="0"/>
              </a:rPr>
              <a:t>administracji publicznej </a:t>
            </a:r>
            <a:r>
              <a:rPr lang="pl-PL" dirty="0">
                <a:latin typeface="Palatino Linotype" panose="02040502050505030304" pitchFamily="18" charset="0"/>
              </a:rPr>
              <a:t>kosztem tradycyjnych instytucjonalnych regulatorów działania (ponownie Weber i szkoła frankfurcka), przejścia od feudalizmu do </a:t>
            </a:r>
            <a:r>
              <a:rPr lang="pl-PL" b="1" dirty="0">
                <a:latin typeface="Palatino Linotype" panose="02040502050505030304" pitchFamily="18" charset="0"/>
              </a:rPr>
              <a:t>społeczeństwa klasowo-masowego </a:t>
            </a:r>
            <a:r>
              <a:rPr lang="pl-PL" dirty="0">
                <a:latin typeface="Palatino Linotype" panose="02040502050505030304" pitchFamily="18" charset="0"/>
              </a:rPr>
              <a:t>(Marks, </a:t>
            </a:r>
            <a:r>
              <a:rPr lang="pl-PL" dirty="0" err="1">
                <a:latin typeface="Palatino Linotype" panose="02040502050505030304" pitchFamily="18" charset="0"/>
              </a:rPr>
              <a:t>Simmel</a:t>
            </a:r>
            <a:r>
              <a:rPr lang="pl-PL" dirty="0">
                <a:latin typeface="Palatino Linotype" panose="02040502050505030304" pitchFamily="18" charset="0"/>
              </a:rPr>
              <a:t>, Habermas), choć zarazem wysoce </a:t>
            </a:r>
            <a:r>
              <a:rPr lang="pl-PL" b="1" dirty="0">
                <a:latin typeface="Palatino Linotype" panose="02040502050505030304" pitchFamily="18" charset="0"/>
              </a:rPr>
              <a:t>zindywidualizowanego</a:t>
            </a:r>
            <a:r>
              <a:rPr lang="pl-PL" dirty="0">
                <a:latin typeface="Palatino Linotype" panose="02040502050505030304" pitchFamily="18" charset="0"/>
              </a:rPr>
              <a:t> lub wręcz </a:t>
            </a:r>
            <a:r>
              <a:rPr lang="pl-PL" b="1" dirty="0">
                <a:latin typeface="Palatino Linotype" panose="02040502050505030304" pitchFamily="18" charset="0"/>
              </a:rPr>
              <a:t>zatomizowanego </a:t>
            </a:r>
            <a:r>
              <a:rPr lang="pl-PL" dirty="0">
                <a:latin typeface="Palatino Linotype" panose="02040502050505030304" pitchFamily="18" charset="0"/>
              </a:rPr>
              <a:t>(ponownie Weber, </a:t>
            </a:r>
            <a:r>
              <a:rPr lang="pl-PL" dirty="0" err="1">
                <a:latin typeface="Palatino Linotype" panose="02040502050505030304" pitchFamily="18" charset="0"/>
              </a:rPr>
              <a:t>Lukàcs</a:t>
            </a:r>
            <a:r>
              <a:rPr lang="pl-PL" dirty="0">
                <a:latin typeface="Palatino Linotype" panose="02040502050505030304" pitchFamily="18" charset="0"/>
              </a:rPr>
              <a:t> i </a:t>
            </a:r>
            <a:r>
              <a:rPr lang="pl-PL" dirty="0" err="1">
                <a:latin typeface="Palatino Linotype" panose="02040502050505030304" pitchFamily="18" charset="0"/>
              </a:rPr>
              <a:t>Macfarland</a:t>
            </a:r>
            <a:r>
              <a:rPr lang="pl-PL" dirty="0">
                <a:latin typeface="Palatino Linotype" panose="02040502050505030304" pitchFamily="18" charset="0"/>
              </a:rPr>
              <a:t>), powstania </a:t>
            </a:r>
            <a:r>
              <a:rPr lang="pl-PL" b="1" dirty="0">
                <a:latin typeface="Palatino Linotype" panose="02040502050505030304" pitchFamily="18" charset="0"/>
              </a:rPr>
              <a:t>sfery publicznej, umasowienia polityki i wykształcenia się nowoczesnej formuły prawa europejskiego </a:t>
            </a:r>
            <a:r>
              <a:rPr lang="pl-PL" dirty="0">
                <a:latin typeface="Palatino Linotype" panose="02040502050505030304" pitchFamily="18" charset="0"/>
              </a:rPr>
              <a:t>(Habermas).</a:t>
            </a:r>
          </a:p>
          <a:p>
            <a:endParaRPr lang="pl-PL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97475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96BDD8C-307C-4506-87B3-72C5871E1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512064"/>
            <a:ext cx="10058400" cy="1609344"/>
          </a:xfrm>
        </p:spPr>
        <p:txBody>
          <a:bodyPr/>
          <a:lstStyle/>
          <a:p>
            <a:r>
              <a:rPr lang="pl-PL" dirty="0">
                <a:latin typeface="Palatino Linotype" panose="02040502050505030304" pitchFamily="18" charset="0"/>
              </a:rPr>
              <a:t>Czym jest rynek?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1D02B67-2FA6-46C2-A371-C873FFBFEC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l-PL" dirty="0">
                <a:latin typeface="Palatino Linotype" panose="02040502050505030304" pitchFamily="18" charset="0"/>
              </a:rPr>
              <a:t>Nazwa „gospodarka rynkowa” wbrew powszechnemu uzusowi nie jest synonimem kapitalizmu, a w instytucji „rynku” nie ma nic specyficznie kapitalistycznego. Kapitalizm definiuje raczej dominacja własności prywatnej oraz nastawienie na zysk (nabywca i sprzedawca uzgadniają cenę w oparciu </a:t>
            </a:r>
            <a:r>
              <a:rPr lang="pl-PL" b="1" dirty="0">
                <a:latin typeface="Palatino Linotype" panose="02040502050505030304" pitchFamily="18" charset="0"/>
              </a:rPr>
              <a:t>o swoje pragnienie posiadania danej rzeczy/pieniędzy</a:t>
            </a:r>
            <a:r>
              <a:rPr lang="pl-PL" dirty="0">
                <a:latin typeface="Palatino Linotype" panose="02040502050505030304" pitchFamily="18" charset="0"/>
              </a:rPr>
              <a:t>). To, co jest typowe dla kapitalizmu, to dominacja </a:t>
            </a:r>
            <a:r>
              <a:rPr lang="pl-PL" b="1" dirty="0">
                <a:latin typeface="Palatino Linotype" panose="02040502050505030304" pitchFamily="18" charset="0"/>
              </a:rPr>
              <a:t>dobrowolnej umowy, </a:t>
            </a:r>
            <a:r>
              <a:rPr lang="pl-PL" dirty="0">
                <a:latin typeface="Palatino Linotype" panose="02040502050505030304" pitchFamily="18" charset="0"/>
              </a:rPr>
              <a:t>zawieranej z poszanowaniem prawa własności prywatnej, czyli swoboda ustalania cen transakcji, swoboda wejścia nowych producentów na rynek oraz ustalanie dochodów przez konsumentów i przedsiębiorców (bez ingerencji państwa, czyli odgórnie narzucanych cen przez jeden ośrodek decyzyjny). To nazywa się tzw. </a:t>
            </a:r>
            <a:r>
              <a:rPr lang="pl-PL" b="1" dirty="0">
                <a:latin typeface="Palatino Linotype" panose="02040502050505030304" pitchFamily="18" charset="0"/>
              </a:rPr>
              <a:t>wolnym rynkiem i tę nazwę można używać wymiennie z nazwą kapitalizm</a:t>
            </a:r>
            <a:r>
              <a:rPr lang="pl-PL" dirty="0">
                <a:latin typeface="Palatino Linotype" panose="02040502050505030304" pitchFamily="18" charset="0"/>
              </a:rPr>
              <a:t>.</a:t>
            </a:r>
          </a:p>
          <a:p>
            <a:r>
              <a:rPr lang="pl-PL" dirty="0">
                <a:latin typeface="Palatino Linotype" panose="02040502050505030304" pitchFamily="18" charset="0"/>
              </a:rPr>
              <a:t>Rynek to, najogólniej, </a:t>
            </a:r>
            <a:r>
              <a:rPr lang="pl-PL" b="1" dirty="0">
                <a:latin typeface="Palatino Linotype" panose="02040502050505030304" pitchFamily="18" charset="0"/>
              </a:rPr>
              <a:t>instytucja umożliwiająca zawarcie transakcji między sprzedającym a kupującym</a:t>
            </a:r>
            <a:r>
              <a:rPr lang="pl-PL" dirty="0">
                <a:latin typeface="Palatino Linotype" panose="02040502050505030304" pitchFamily="18" charset="0"/>
              </a:rPr>
              <a:t>. Każdy rynek ma określoną strukturę, którą tworzą kupujący i sprzedający. Mogą być partnerami równorzędnymi lub narzucać sobie nawzajem warunki, zależnie od siły przetargowej, jaką (w danej chwili) dysponują;</a:t>
            </a:r>
          </a:p>
          <a:p>
            <a:r>
              <a:rPr lang="pl-PL" dirty="0">
                <a:latin typeface="Palatino Linotype" panose="02040502050505030304" pitchFamily="18" charset="0"/>
              </a:rPr>
              <a:t>Dawniej dominował rynek dóbr rolno-spożywczych oraz rzemieślniczych (tzw. </a:t>
            </a:r>
            <a:r>
              <a:rPr lang="pl-PL" b="1" dirty="0">
                <a:latin typeface="Palatino Linotype" panose="02040502050505030304" pitchFamily="18" charset="0"/>
              </a:rPr>
              <a:t>targ lub bazar</a:t>
            </a:r>
            <a:r>
              <a:rPr lang="pl-PL" dirty="0">
                <a:latin typeface="Palatino Linotype" panose="02040502050505030304" pitchFamily="18" charset="0"/>
              </a:rPr>
              <a:t>), obecnie najważniejsze rodzaje rynków to rynek towarów lub dóbr konsumpcyjnych, rynek finansowy, rynek usług itd. </a:t>
            </a:r>
          </a:p>
        </p:txBody>
      </p:sp>
    </p:spTree>
    <p:extLst>
      <p:ext uri="{BB962C8B-B14F-4D97-AF65-F5344CB8AC3E}">
        <p14:creationId xmlns:p14="http://schemas.microsoft.com/office/powerpoint/2010/main" val="31165227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FF68885-8BAD-494F-B887-CAC3A57AE7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latin typeface="Palatino Linotype" panose="02040502050505030304" pitchFamily="18" charset="0"/>
              </a:rPr>
              <a:t>Czym są „Koncepcje kapitalizmu”?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9473BDC-FC7D-4D5D-B19F-0C794A2314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pl-PL" dirty="0">
                <a:latin typeface="Palatino Linotype" panose="02040502050505030304" pitchFamily="18" charset="0"/>
              </a:rPr>
              <a:t>Na zajęciach będziemy omawiać różne KONCEPCJE KAPITALIZMU; co to oznacza?</a:t>
            </a:r>
          </a:p>
          <a:p>
            <a:r>
              <a:rPr lang="pl-PL" dirty="0">
                <a:latin typeface="Palatino Linotype" panose="02040502050505030304" pitchFamily="18" charset="0"/>
              </a:rPr>
              <a:t>Przez koncepcję najczęściej uznaje się świadomie przyjęty przez kogoś sposób </a:t>
            </a:r>
            <a:r>
              <a:rPr lang="pl-PL" b="1" dirty="0">
                <a:latin typeface="Palatino Linotype" panose="02040502050505030304" pitchFamily="18" charset="0"/>
              </a:rPr>
              <a:t>rozumienia czegoś</a:t>
            </a:r>
            <a:r>
              <a:rPr lang="pl-PL" dirty="0">
                <a:latin typeface="Palatino Linotype" panose="02040502050505030304" pitchFamily="18" charset="0"/>
              </a:rPr>
              <a:t>. Tutaj koncepcja oznacza schemat poznawczo-rozumiejący, sposób wyjaśniania czy też eksplikacji tego, jak działa, funkcjonuje (czy też </a:t>
            </a:r>
            <a:r>
              <a:rPr lang="pl-PL" dirty="0" err="1">
                <a:latin typeface="Palatino Linotype" panose="02040502050505030304" pitchFamily="18" charset="0"/>
              </a:rPr>
              <a:t>dys</a:t>
            </a:r>
            <a:r>
              <a:rPr lang="pl-PL" dirty="0">
                <a:latin typeface="Palatino Linotype" panose="02040502050505030304" pitchFamily="18" charset="0"/>
              </a:rPr>
              <a:t>-funkcjonuje) kapitalizm, jako system gospodarczy, który nie ma tak naprawdę obecnie żadnej przekonującej alternatywy; </a:t>
            </a:r>
          </a:p>
          <a:p>
            <a:r>
              <a:rPr lang="pl-PL" dirty="0">
                <a:latin typeface="Palatino Linotype" panose="02040502050505030304" pitchFamily="18" charset="0"/>
              </a:rPr>
              <a:t>„Koncepcje” sugerują też, że będziemy się zajmować różnymi aspektami kapitalizmu; kapitalizm to całość czy też, jak chce </a:t>
            </a:r>
            <a:r>
              <a:rPr lang="pl-PL" dirty="0" err="1">
                <a:latin typeface="Palatino Linotype" panose="02040502050505030304" pitchFamily="18" charset="0"/>
              </a:rPr>
              <a:t>Lukàcs</a:t>
            </a:r>
            <a:r>
              <a:rPr lang="pl-PL" dirty="0">
                <a:latin typeface="Palatino Linotype" panose="02040502050505030304" pitchFamily="18" charset="0"/>
              </a:rPr>
              <a:t>, </a:t>
            </a:r>
            <a:r>
              <a:rPr lang="pl-PL" b="1" dirty="0">
                <a:latin typeface="Palatino Linotype" panose="02040502050505030304" pitchFamily="18" charset="0"/>
              </a:rPr>
              <a:t>totalność</a:t>
            </a:r>
            <a:r>
              <a:rPr lang="pl-PL" dirty="0">
                <a:latin typeface="Palatino Linotype" panose="02040502050505030304" pitchFamily="18" charset="0"/>
              </a:rPr>
              <a:t>, ale rozgałęzia się i różnie wygląda w różnych sferach rzeczywistości-działania-myślenia; wspólna przyczyna wielu zjawisk nie oznacza, że </a:t>
            </a:r>
            <a:r>
              <a:rPr lang="pl-PL" b="1" dirty="0">
                <a:latin typeface="Palatino Linotype" panose="02040502050505030304" pitchFamily="18" charset="0"/>
              </a:rPr>
              <a:t>kapitalizm manifestuje się wszędzie tak samo</a:t>
            </a:r>
            <a:r>
              <a:rPr lang="pl-PL" dirty="0">
                <a:latin typeface="Palatino Linotype" panose="02040502050505030304" pitchFamily="18" charset="0"/>
              </a:rPr>
              <a:t>;</a:t>
            </a:r>
          </a:p>
          <a:p>
            <a:r>
              <a:rPr lang="pl-PL" dirty="0">
                <a:latin typeface="Palatino Linotype" panose="02040502050505030304" pitchFamily="18" charset="0"/>
              </a:rPr>
              <a:t>Dlatego będziemy mówić m.in. o przekształceniach pracy i konsumpcji, o wpływie kapitalizmu na relacje intymne; o tym, jak fordyzm przekształcił się w system </a:t>
            </a:r>
            <a:r>
              <a:rPr lang="pl-PL" dirty="0" err="1">
                <a:latin typeface="Palatino Linotype" panose="02040502050505030304" pitchFamily="18" charset="0"/>
              </a:rPr>
              <a:t>postfordowski</a:t>
            </a:r>
            <a:r>
              <a:rPr lang="pl-PL" dirty="0">
                <a:latin typeface="Palatino Linotype" panose="02040502050505030304" pitchFamily="18" charset="0"/>
              </a:rPr>
              <a:t> i jakie ma to konsekwencje; czym jest kapitalizm spekulatywny i platformowy, jak kapitalizm wpływa na geopolitykę i jak neoliberalizm przyczynił się do wzrostu znaczenia populizmu itd.; wyjaśnimy rzeczy, które na ogół ludzie z kapitalizmem nie łączą (np. skąd się wzięła fala depresji i autyzmu);</a:t>
            </a:r>
          </a:p>
          <a:p>
            <a:r>
              <a:rPr lang="pl-PL" dirty="0">
                <a:latin typeface="Palatino Linotype" panose="02040502050505030304" pitchFamily="18" charset="0"/>
              </a:rPr>
              <a:t>Określenie filozoficzno-społeczne oznacza, że będziemy podchodzić do kapitalizmu z narzędziami krytycznymi, </a:t>
            </a:r>
            <a:r>
              <a:rPr lang="pl-PL" b="1" dirty="0">
                <a:latin typeface="Palatino Linotype" panose="02040502050505030304" pitchFamily="18" charset="0"/>
              </a:rPr>
              <a:t>będziemy badać jego aspekty szerzej i bardziej wielowątkowo </a:t>
            </a:r>
            <a:r>
              <a:rPr lang="pl-PL" dirty="0">
                <a:latin typeface="Palatino Linotype" panose="02040502050505030304" pitchFamily="18" charset="0"/>
              </a:rPr>
              <a:t>niż czyni to ekonomia;</a:t>
            </a:r>
          </a:p>
        </p:txBody>
      </p:sp>
    </p:spTree>
    <p:extLst>
      <p:ext uri="{BB962C8B-B14F-4D97-AF65-F5344CB8AC3E}">
        <p14:creationId xmlns:p14="http://schemas.microsoft.com/office/powerpoint/2010/main" val="10738967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01BF1B5-B442-4663-8CD0-254E89A55A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>
                <a:latin typeface="Palatino Linotype" panose="02040502050505030304" pitchFamily="18" charset="0"/>
              </a:rPr>
              <a:t>Peter Berger i „rewolucja kapitalistyczna”</a:t>
            </a:r>
          </a:p>
        </p:txBody>
      </p:sp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id="{698C5AFC-EEDB-498A-8D02-7F570D11CFE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376856" y="2343807"/>
            <a:ext cx="3867806" cy="3720662"/>
          </a:xfrm>
          <a:prstGeom prst="rect">
            <a:avLst/>
          </a:prstGeom>
        </p:spPr>
      </p:pic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C063EDEA-8472-4F3F-B6D1-A2549B694EF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pl-PL" b="1" dirty="0">
                <a:latin typeface="Palatino Linotype" panose="02040502050505030304" pitchFamily="18" charset="0"/>
              </a:rPr>
              <a:t>Peter L. Berger</a:t>
            </a:r>
            <a:r>
              <a:rPr lang="pl-PL" dirty="0">
                <a:latin typeface="Palatino Linotype" panose="02040502050505030304" pitchFamily="18" charset="0"/>
              </a:rPr>
              <a:t> – wybitny amerykański socjolog. W książce </a:t>
            </a:r>
            <a:r>
              <a:rPr lang="pl-PL" i="1" dirty="0">
                <a:latin typeface="Palatino Linotype" panose="02040502050505030304" pitchFamily="18" charset="0"/>
              </a:rPr>
              <a:t>Rewolucja kapitalistyczna </a:t>
            </a:r>
            <a:r>
              <a:rPr lang="pl-PL" dirty="0">
                <a:latin typeface="Palatino Linotype" panose="02040502050505030304" pitchFamily="18" charset="0"/>
              </a:rPr>
              <a:t>przedstawił argumenty na rzecz tezy, że kapitalizm jest systemem </a:t>
            </a:r>
            <a:r>
              <a:rPr lang="pl-PL" b="1" dirty="0">
                <a:latin typeface="Palatino Linotype" panose="02040502050505030304" pitchFamily="18" charset="0"/>
              </a:rPr>
              <a:t>autentycznie rewolucyjnym</a:t>
            </a:r>
            <a:r>
              <a:rPr lang="pl-PL" dirty="0">
                <a:latin typeface="Palatino Linotype" panose="02040502050505030304" pitchFamily="18" charset="0"/>
              </a:rPr>
              <a:t>, który na dłuższą metę jest w stanie podnieść ludzi z ubóstwa, obniżyć ceny produktów podstawowych, zmniejszyć nierówności i wzmóc (choć niebezpośrednio) mechanizmy demokratycznej transparentności państwa, czego nie potrafią systemy konkurencyjne (socjalizm, a zwłaszcza komunizm);</a:t>
            </a:r>
          </a:p>
          <a:p>
            <a:r>
              <a:rPr lang="pl-PL" dirty="0">
                <a:latin typeface="Palatino Linotype" panose="02040502050505030304" pitchFamily="18" charset="0"/>
              </a:rPr>
              <a:t>Jako jeden z pierwszych zwrócił uwagę, że istnieje wiele różnych typów kapitalizmów, zależnie od porządku instytucjonalnego i kulturowej specyfiki danego kraju;</a:t>
            </a:r>
          </a:p>
          <a:p>
            <a:endParaRPr lang="pl-PL" dirty="0">
              <a:latin typeface="Palatino Linotype" panose="02040502050505030304" pitchFamily="18" charset="0"/>
            </a:endParaRPr>
          </a:p>
          <a:p>
            <a:endParaRPr lang="pl-PL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56835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A7906F1-8AA4-4A8B-B7D2-1C910A0FE9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latin typeface="Palatino Linotype" panose="02040502050505030304" pitchFamily="18" charset="0"/>
              </a:rPr>
              <a:t>Bruno </a:t>
            </a:r>
            <a:r>
              <a:rPr lang="pl-PL" dirty="0" err="1">
                <a:latin typeface="Palatino Linotype" panose="02040502050505030304" pitchFamily="18" charset="0"/>
              </a:rPr>
              <a:t>Amable</a:t>
            </a:r>
            <a:r>
              <a:rPr lang="pl-PL" dirty="0">
                <a:latin typeface="Palatino Linotype" panose="02040502050505030304" pitchFamily="18" charset="0"/>
              </a:rPr>
              <a:t> i 5 typów kapitalizmu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CB86A0F-325C-4B36-8DCA-FF93D42D481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pl-PL" dirty="0">
                <a:latin typeface="Palatino Linotype" panose="02040502050505030304" pitchFamily="18" charset="0"/>
              </a:rPr>
              <a:t>Bruno </a:t>
            </a:r>
            <a:r>
              <a:rPr lang="pl-PL" dirty="0" err="1">
                <a:latin typeface="Palatino Linotype" panose="02040502050505030304" pitchFamily="18" charset="0"/>
              </a:rPr>
              <a:t>Amable</a:t>
            </a:r>
            <a:r>
              <a:rPr lang="pl-PL" dirty="0">
                <a:latin typeface="Palatino Linotype" panose="02040502050505030304" pitchFamily="18" charset="0"/>
              </a:rPr>
              <a:t> wyróżnił w </a:t>
            </a:r>
            <a:r>
              <a:rPr lang="pl-PL" i="1" dirty="0">
                <a:latin typeface="Palatino Linotype" panose="02040502050505030304" pitchFamily="18" charset="0"/>
              </a:rPr>
              <a:t>pracy </a:t>
            </a:r>
            <a:r>
              <a:rPr lang="fr-FR" i="1" dirty="0">
                <a:latin typeface="Palatino Linotype" panose="02040502050505030304" pitchFamily="18" charset="0"/>
              </a:rPr>
              <a:t>Les cinq capitalismes. Diversité des systèmes économiques et sociaux dans la mondialisation</a:t>
            </a:r>
            <a:r>
              <a:rPr lang="fr-FR" dirty="0">
                <a:latin typeface="Palatino Linotype" panose="02040502050505030304" pitchFamily="18" charset="0"/>
              </a:rPr>
              <a:t> </a:t>
            </a:r>
            <a:r>
              <a:rPr lang="pl-PL" dirty="0">
                <a:latin typeface="Palatino Linotype" panose="02040502050505030304" pitchFamily="18" charset="0"/>
              </a:rPr>
              <a:t>pięć różnych typów kapitalizmu: </a:t>
            </a:r>
          </a:p>
          <a:p>
            <a:r>
              <a:rPr lang="pl-PL" dirty="0">
                <a:latin typeface="Palatino Linotype" panose="02040502050505030304" pitchFamily="18" charset="0"/>
              </a:rPr>
              <a:t>(i) model neoliberalny (USA, Wielka Brytania, Nowa Zelandia, Australia);</a:t>
            </a:r>
          </a:p>
          <a:p>
            <a:r>
              <a:rPr lang="pl-PL" dirty="0">
                <a:latin typeface="Palatino Linotype" panose="02040502050505030304" pitchFamily="18" charset="0"/>
              </a:rPr>
              <a:t>(ii) model kontynentalno-europejski (korporacyjno-reński, znany z Niemiec, Austrii i Szwajcarii);</a:t>
            </a:r>
          </a:p>
          <a:p>
            <a:r>
              <a:rPr lang="pl-PL" dirty="0">
                <a:latin typeface="Palatino Linotype" panose="02040502050505030304" pitchFamily="18" charset="0"/>
              </a:rPr>
              <a:t>(iii) model socjaldemokratyczny (głównie skandynawski – Dania, Szwecja, Norwegia, Finlandia, Islandia, jak i Holandia i Belgia);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0E1FAAD0-D7C8-4163-A9D6-853DEB4FCD1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pl-PL" dirty="0">
                <a:latin typeface="Palatino Linotype" panose="02040502050505030304" pitchFamily="18" charset="0"/>
              </a:rPr>
              <a:t>(iv) model „śródziemnomorski” (z dużym udziałem kapitału państwowego, często określany jako </a:t>
            </a:r>
            <a:r>
              <a:rPr lang="pl-PL" i="1" dirty="0" err="1">
                <a:latin typeface="Palatino Linotype" panose="02040502050505030304" pitchFamily="18" charset="0"/>
              </a:rPr>
              <a:t>dirigisme</a:t>
            </a:r>
            <a:r>
              <a:rPr lang="pl-PL" i="1" dirty="0">
                <a:latin typeface="Palatino Linotype" panose="02040502050505030304" pitchFamily="18" charset="0"/>
              </a:rPr>
              <a:t>:</a:t>
            </a:r>
            <a:r>
              <a:rPr lang="pl-PL" dirty="0">
                <a:latin typeface="Palatino Linotype" panose="02040502050505030304" pitchFamily="18" charset="0"/>
              </a:rPr>
              <a:t> Francja, Włochy, Hiszpania, Portugalia, Grecja);</a:t>
            </a:r>
          </a:p>
          <a:p>
            <a:r>
              <a:rPr lang="pl-PL" dirty="0">
                <a:latin typeface="Palatino Linotype" panose="02040502050505030304" pitchFamily="18" charset="0"/>
              </a:rPr>
              <a:t>(v) azjatycki model kapitalizmu (gospodarcza organizacja wolnorynkowa, ale z dużą kontrolą państwa w kluczowych sektorach, np. w bankowości, oraz z aktywnym państwowym wsparciem dla kluczowych – strategicznych - sektorów gospodarki: Chiny, Korea, Japonia czy Singapur);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413654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CDD6761-3AA9-401D-982F-930321D13C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latin typeface="Palatino Linotype" panose="02040502050505030304" pitchFamily="18" charset="0"/>
              </a:rPr>
              <a:t>Hegel – rzeczywistość, </a:t>
            </a:r>
            <a:r>
              <a:rPr lang="pl-PL" i="1" dirty="0" err="1">
                <a:latin typeface="Palatino Linotype" panose="02040502050505030304" pitchFamily="18" charset="0"/>
              </a:rPr>
              <a:t>praxis</a:t>
            </a:r>
            <a:r>
              <a:rPr lang="pl-PL" dirty="0">
                <a:latin typeface="Palatino Linotype" panose="02040502050505030304" pitchFamily="18" charset="0"/>
              </a:rPr>
              <a:t>, historia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6A34D99-509D-4639-AC00-FF607AA91C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121407"/>
            <a:ext cx="10058400" cy="4489599"/>
          </a:xfrm>
        </p:spPr>
        <p:txBody>
          <a:bodyPr>
            <a:normAutofit fontScale="92500" lnSpcReduction="10000"/>
          </a:bodyPr>
          <a:lstStyle/>
          <a:p>
            <a:r>
              <a:rPr lang="pl-PL" dirty="0">
                <a:latin typeface="Palatino Linotype" panose="02040502050505030304" pitchFamily="18" charset="0"/>
              </a:rPr>
              <a:t>Hegel definiował rzeczywistość jako samorealizującą się rozumność – to duch, który MYŚLI SAM SIEBIE; duch jest tu jednością MYŚLI (jaźni, podmiotu) i ŚWIATA;</a:t>
            </a:r>
          </a:p>
          <a:p>
            <a:r>
              <a:rPr lang="pl-PL" dirty="0">
                <a:latin typeface="Palatino Linotype" panose="02040502050505030304" pitchFamily="18" charset="0"/>
              </a:rPr>
              <a:t>Co to oznacza? Oznacza to, że podział </a:t>
            </a:r>
            <a:r>
              <a:rPr lang="pl-PL" b="1" dirty="0">
                <a:latin typeface="Palatino Linotype" panose="02040502050505030304" pitchFamily="18" charset="0"/>
              </a:rPr>
              <a:t>przedmiot-podmiot</a:t>
            </a:r>
            <a:r>
              <a:rPr lang="pl-PL" dirty="0">
                <a:latin typeface="Palatino Linotype" panose="02040502050505030304" pitchFamily="18" charset="0"/>
              </a:rPr>
              <a:t>, zakładany przez zdrowy rozsądek (naturalne rozróżnienie na samoświadome ‚ja’, które doznaje, i jakiś przedmiot, które to ‚ja’ percypuje), jest iluzoryczny: punktem wyjścia i dojścia ewolucji (historii) ducha jest jedność przedmiotu i świadomości, </a:t>
            </a:r>
            <a:r>
              <a:rPr lang="pl-PL" b="1" dirty="0">
                <a:latin typeface="Palatino Linotype" panose="02040502050505030304" pitchFamily="18" charset="0"/>
              </a:rPr>
              <a:t>zrozumienie, że świat i on to to samo; </a:t>
            </a:r>
          </a:p>
          <a:p>
            <a:r>
              <a:rPr lang="pl-PL" dirty="0">
                <a:latin typeface="Palatino Linotype" panose="02040502050505030304" pitchFamily="18" charset="0"/>
              </a:rPr>
              <a:t>To oznacza, że ja (a raczej wielość takich ja, gdyż podmiot poznawczo-działający jest zawsze ZBIOROWY, czyli jest wielością jaźni) jest tym, co czyni „w rzeczywistości”, a rzeczywistość jest tym, co oznacza dla jaźni i jak jest przez nią przekształcana; ten celowy charakter przetwarzania rzeczywistości, działania w niej, nazywamy </a:t>
            </a:r>
            <a:r>
              <a:rPr lang="pl-PL" b="1" i="1" dirty="0" err="1">
                <a:latin typeface="Palatino Linotype" panose="02040502050505030304" pitchFamily="18" charset="0"/>
              </a:rPr>
              <a:t>praxis</a:t>
            </a:r>
            <a:r>
              <a:rPr lang="pl-PL" dirty="0">
                <a:latin typeface="Palatino Linotype" panose="02040502050505030304" pitchFamily="18" charset="0"/>
              </a:rPr>
              <a:t>.</a:t>
            </a:r>
          </a:p>
          <a:p>
            <a:r>
              <a:rPr lang="pl-PL" dirty="0">
                <a:latin typeface="Palatino Linotype" panose="02040502050505030304" pitchFamily="18" charset="0"/>
              </a:rPr>
              <a:t>Świat jest zatem produktem </a:t>
            </a:r>
            <a:r>
              <a:rPr lang="pl-PL" b="1" dirty="0">
                <a:latin typeface="Palatino Linotype" panose="02040502050505030304" pitchFamily="18" charset="0"/>
              </a:rPr>
              <a:t>eksternalizacji i obiektywizacji wielu jaźni </a:t>
            </a:r>
            <a:r>
              <a:rPr lang="pl-PL" dirty="0">
                <a:latin typeface="Palatino Linotype" panose="02040502050505030304" pitchFamily="18" charset="0"/>
              </a:rPr>
              <a:t>(ekspresją ducha), a sama jaźń jest efektem oddziaływania rzeczywistości i różnych jaźni na siebie (np. my, Polacy, reprodukujemy rzeczywistość podług charakterystycznego tylko dla nas sposobu jej pojmowania, który się wykształcił historycznie, a nasz sposób jej pojmowania jest z kolei konsekwencją przebywania w tej, a nie innej rzeczywistości, bycia socjalizowanym do tej, a nie innej formy rzeczywistości – wpisana w to jest </a:t>
            </a:r>
            <a:r>
              <a:rPr lang="pl-PL" b="1" dirty="0">
                <a:latin typeface="Palatino Linotype" panose="02040502050505030304" pitchFamily="18" charset="0"/>
              </a:rPr>
              <a:t>pewna cyrkularność</a:t>
            </a:r>
            <a:r>
              <a:rPr lang="pl-PL" dirty="0">
                <a:latin typeface="Palatino Linotype" panose="02040502050505030304" pitchFamily="18" charset="0"/>
              </a:rPr>
              <a:t>);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936187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E694026-42F3-4D89-B291-FA0AB1E148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dirty="0">
                <a:latin typeface="Palatino Linotype" panose="02040502050505030304" pitchFamily="18" charset="0"/>
              </a:rPr>
              <a:t>Hegel: opanowanie przyrody i walka o uznanie (postęp Świadomości wolności)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CBA3D8B-CA4E-4E0F-ACD8-51DE35D93D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l-PL" dirty="0">
                <a:latin typeface="Palatino Linotype" panose="02040502050505030304" pitchFamily="18" charset="0"/>
              </a:rPr>
              <a:t>Hegel przyjmował, że </a:t>
            </a:r>
            <a:r>
              <a:rPr lang="pl-PL" b="1" dirty="0">
                <a:latin typeface="Palatino Linotype" panose="02040502050505030304" pitchFamily="18" charset="0"/>
              </a:rPr>
              <a:t>dzieje (historia) rozwijają się podług pewnego schematu </a:t>
            </a:r>
            <a:r>
              <a:rPr lang="pl-PL" dirty="0">
                <a:latin typeface="Palatino Linotype" panose="02040502050505030304" pitchFamily="18" charset="0"/>
              </a:rPr>
              <a:t>– pamiętajmy, jego zdaniem rzeczywistość realizuje (przejawia się w niej) pewien utajony ład (przejawia się w niej </a:t>
            </a:r>
            <a:r>
              <a:rPr lang="pl-PL" b="1" dirty="0">
                <a:latin typeface="Palatino Linotype" panose="02040502050505030304" pitchFamily="18" charset="0"/>
              </a:rPr>
              <a:t>rozum</a:t>
            </a:r>
            <a:r>
              <a:rPr lang="pl-PL" dirty="0">
                <a:latin typeface="Palatino Linotype" panose="02040502050505030304" pitchFamily="18" charset="0"/>
              </a:rPr>
              <a:t>, dążenie do ujęcia całości rzeczywistości w jednej idei oraz tendencja do racjonalnej organizacji społecznej);</a:t>
            </a:r>
          </a:p>
          <a:p>
            <a:r>
              <a:rPr lang="pl-PL" dirty="0">
                <a:latin typeface="Palatino Linotype" panose="02040502050505030304" pitchFamily="18" charset="0"/>
              </a:rPr>
              <a:t>Oznacza to, że człowiek dąży do coraz głębszego poznania przyrody (odkrycia praw rządzących nią), przez to rzeczywistość staje się coraz lepiej poznana, staje się </a:t>
            </a:r>
            <a:r>
              <a:rPr lang="pl-PL" b="1" dirty="0">
                <a:latin typeface="Palatino Linotype" panose="02040502050505030304" pitchFamily="18" charset="0"/>
              </a:rPr>
              <a:t>zbiorem praw nauki (rządzących światem empirycznym)</a:t>
            </a:r>
            <a:r>
              <a:rPr lang="pl-PL" dirty="0">
                <a:latin typeface="Palatino Linotype" panose="02040502050505030304" pitchFamily="18" charset="0"/>
              </a:rPr>
              <a:t>, ale z drugiej strony dokonuje się RACJONALIZACJA (rozumne uporządkowanie) relacji międzyludzkich; istnieją zatem </a:t>
            </a:r>
            <a:r>
              <a:rPr lang="pl-PL" b="1" dirty="0">
                <a:latin typeface="Palatino Linotype" panose="02040502050505030304" pitchFamily="18" charset="0"/>
              </a:rPr>
              <a:t>dwa wymiary rzeczywistości  </a:t>
            </a:r>
            <a:r>
              <a:rPr lang="pl-PL" dirty="0">
                <a:latin typeface="Palatino Linotype" panose="02040502050505030304" pitchFamily="18" charset="0"/>
              </a:rPr>
              <a:t>– 1. porządek pracy, zmagań z przyrodą (reprodukcja materialna) oraz 2. porządek interakcji międzyludzkich (świat społeczno-polityczny i ekonomiczny);</a:t>
            </a:r>
          </a:p>
          <a:p>
            <a:r>
              <a:rPr lang="pl-PL" dirty="0">
                <a:latin typeface="Palatino Linotype" panose="02040502050505030304" pitchFamily="18" charset="0"/>
              </a:rPr>
              <a:t>W porządek ludzki wpisana jest nierównowaga: wyjściowa </a:t>
            </a:r>
            <a:r>
              <a:rPr lang="pl-PL" b="1" dirty="0">
                <a:latin typeface="Palatino Linotype" panose="02040502050505030304" pitchFamily="18" charset="0"/>
              </a:rPr>
              <a:t>ASYMETRIA uznania</a:t>
            </a:r>
            <a:r>
              <a:rPr lang="pl-PL" dirty="0">
                <a:latin typeface="Palatino Linotype" panose="02040502050505030304" pitchFamily="18" charset="0"/>
              </a:rPr>
              <a:t>; ludzie chcą się nawzajem uznawać (być uznanym przez innego jako pełnowartościowy byt, być uznanym jako ktoś zasługujący na szacunek), ale początkowo ustanawia się zasadnicza nierównowaga: ktoś KOGOŚ UZNAJE, ale ten drugi nie UZNAJE tamtej osoby;</a:t>
            </a:r>
          </a:p>
        </p:txBody>
      </p:sp>
    </p:spTree>
    <p:extLst>
      <p:ext uri="{BB962C8B-B14F-4D97-AF65-F5344CB8AC3E}">
        <p14:creationId xmlns:p14="http://schemas.microsoft.com/office/powerpoint/2010/main" val="15925728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E788A8B-18D4-49D8-AEBF-0CCBCB1F5A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latin typeface="Palatino Linotype" panose="02040502050505030304" pitchFamily="18" charset="0"/>
              </a:rPr>
              <a:t>Konflikt Pana i Sługi i jego przezwyciężenie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4B70DCC-D031-4526-842A-2203A9B8D9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121408"/>
            <a:ext cx="10058400" cy="4573682"/>
          </a:xfrm>
        </p:spPr>
        <p:txBody>
          <a:bodyPr>
            <a:normAutofit fontScale="92500"/>
          </a:bodyPr>
          <a:lstStyle/>
          <a:p>
            <a:r>
              <a:rPr lang="pl-PL" dirty="0">
                <a:latin typeface="Palatino Linotype" panose="02040502050505030304" pitchFamily="18" charset="0"/>
              </a:rPr>
              <a:t>Ta wyjściowa nierównowaga prowadzi do powstania sytuacji określanej przez Hegla mianem </a:t>
            </a:r>
            <a:r>
              <a:rPr lang="pl-PL" b="1" dirty="0">
                <a:latin typeface="Palatino Linotype" panose="02040502050505030304" pitchFamily="18" charset="0"/>
              </a:rPr>
              <a:t>konfliktu PANA i SŁUGI</a:t>
            </a:r>
            <a:r>
              <a:rPr lang="pl-PL" dirty="0">
                <a:latin typeface="Palatino Linotype" panose="02040502050505030304" pitchFamily="18" charset="0"/>
              </a:rPr>
              <a:t>; Pan jest w stanie w walce o uznanie zaryzykować życia (pokazuje, że nie ustąpi, że jego pragnienie uznania jest silniejsze niż strach przed śmiercią), podczas gdy Sługa (niekiedy zwany Niewolnikiem) boi się utraty życia i podporządkowuje się Panu; przekładając to na język konkretu historycznego tworzy się relacja </a:t>
            </a:r>
            <a:r>
              <a:rPr lang="pl-PL" b="1" dirty="0">
                <a:latin typeface="Palatino Linotype" panose="02040502050505030304" pitchFamily="18" charset="0"/>
              </a:rPr>
              <a:t>między grupą rządzącą/panującą, </a:t>
            </a:r>
            <a:r>
              <a:rPr lang="pl-PL" dirty="0">
                <a:latin typeface="Palatino Linotype" panose="02040502050505030304" pitchFamily="18" charset="0"/>
              </a:rPr>
              <a:t>grupą wojowników,</a:t>
            </a:r>
            <a:r>
              <a:rPr lang="pl-PL" b="1" dirty="0">
                <a:latin typeface="Palatino Linotype" panose="02040502050505030304" pitchFamily="18" charset="0"/>
              </a:rPr>
              <a:t> a grupą podporządkowaną </a:t>
            </a:r>
            <a:r>
              <a:rPr lang="pl-PL" dirty="0">
                <a:latin typeface="Palatino Linotype" panose="02040502050505030304" pitchFamily="18" charset="0"/>
              </a:rPr>
              <a:t>(niewolnicy, chłopi, robotnicy, mieszkańcy kolonii, kobiety itd.), </a:t>
            </a:r>
            <a:r>
              <a:rPr lang="pl-PL" b="1" dirty="0">
                <a:latin typeface="Palatino Linotype" panose="02040502050505030304" pitchFamily="18" charset="0"/>
              </a:rPr>
              <a:t>pracującą</a:t>
            </a:r>
            <a:r>
              <a:rPr lang="pl-PL" dirty="0">
                <a:latin typeface="Palatino Linotype" panose="02040502050505030304" pitchFamily="18" charset="0"/>
              </a:rPr>
              <a:t>;</a:t>
            </a:r>
          </a:p>
          <a:p>
            <a:r>
              <a:rPr lang="pl-PL" dirty="0">
                <a:latin typeface="Palatino Linotype" panose="02040502050505030304" pitchFamily="18" charset="0"/>
              </a:rPr>
              <a:t>Sługa PRACUJE, Pan KONSUMUJE; poprzez swoją pracę, celowe przekształcanie rzeczywistości, Sługa kształtuje własny charakter i rozwija świadomość własnej wartości – Słudzy orientują się, że jest ich więcej, że to oni tak naprawdę są czynnikiem postępu;</a:t>
            </a:r>
          </a:p>
          <a:p>
            <a:r>
              <a:rPr lang="pl-PL" dirty="0">
                <a:latin typeface="Palatino Linotype" panose="02040502050505030304" pitchFamily="18" charset="0"/>
              </a:rPr>
              <a:t>Uznanie kogoś, kto jest pozbawiony praw (Sługi), jest ostatecznie nieważne: w rzeczywistość wpisane jest napięcie, sprzeczność, NEGATYWNOŚĆ; historię pcha dążenie, żeby wszyscy byli uznani za wolnych i równych (inaczej Pan nie jest zadowolony, a Sługa jest tylko pod-człowiekiem); najpierw wolny był tylko satrapa i faraon, później za wolnych byli uznani arystokraci lub wybrani; chrześcijaństwo natomiast ustanawia zasadę, że wszyscy są równi w oczach Boga i że </a:t>
            </a:r>
            <a:r>
              <a:rPr lang="pl-PL" b="1" dirty="0">
                <a:latin typeface="Palatino Linotype" panose="02040502050505030304" pitchFamily="18" charset="0"/>
              </a:rPr>
              <a:t>WOLNY JEST KAŻDY</a:t>
            </a:r>
            <a:r>
              <a:rPr lang="pl-PL" dirty="0">
                <a:latin typeface="Palatino Linotype" panose="02040502050505030304" pitchFamily="18" charset="0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191253328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rewniana czcionka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Drewniana czcionka</Template>
  <TotalTime>16883</TotalTime>
  <Words>3025</Words>
  <Application>Microsoft Office PowerPoint</Application>
  <PresentationFormat>Panoramiczny</PresentationFormat>
  <Paragraphs>78</Paragraphs>
  <Slides>18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18</vt:i4>
      </vt:variant>
    </vt:vector>
  </HeadingPairs>
  <TitlesOfParts>
    <vt:vector size="23" baseType="lpstr">
      <vt:lpstr>Palatino Linotype</vt:lpstr>
      <vt:lpstr>Rockwell</vt:lpstr>
      <vt:lpstr>Rockwell Condensed</vt:lpstr>
      <vt:lpstr>Wingdings</vt:lpstr>
      <vt:lpstr>Drewniana czcionka</vt:lpstr>
      <vt:lpstr>F-SKWK – Kapitalizm i Teoria krytyczna cześć I</vt:lpstr>
      <vt:lpstr>Czym jest kapitalizm?</vt:lpstr>
      <vt:lpstr>Czym jest rynek? </vt:lpstr>
      <vt:lpstr>Czym są „Koncepcje kapitalizmu”?</vt:lpstr>
      <vt:lpstr>Peter Berger i „rewolucja kapitalistyczna”</vt:lpstr>
      <vt:lpstr>Bruno Amable i 5 typów kapitalizmu </vt:lpstr>
      <vt:lpstr>Hegel – rzeczywistość, praxis, historia</vt:lpstr>
      <vt:lpstr>Hegel: opanowanie przyrody i walka o uznanie (postęp Świadomości wolności)</vt:lpstr>
      <vt:lpstr>Konflikt Pana i Sługi i jego przezwyciężenie</vt:lpstr>
      <vt:lpstr>Definicja kapitalizmu u Marksa</vt:lpstr>
      <vt:lpstr>Ideologia, Panowanie, fetyszyzm towarowy</vt:lpstr>
      <vt:lpstr>Mediacja, totalność, reifikacja u Lukàcsa</vt:lpstr>
      <vt:lpstr>Krytyka „dualizmów”</vt:lpstr>
      <vt:lpstr>Od praktyki do pojęcia „Całości”</vt:lpstr>
      <vt:lpstr>Poznanie Całości: zadanie świadomości kolektywnej</vt:lpstr>
      <vt:lpstr>Rola proletariatu</vt:lpstr>
      <vt:lpstr>Bezpośredniość; rola abstrakcji; mediacja</vt:lpstr>
      <vt:lpstr>Co zapamiętać z Lukàcsa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Andrzej Karalus</dc:creator>
  <cp:lastModifiedBy>Andrzej Karalus</cp:lastModifiedBy>
  <cp:revision>64</cp:revision>
  <dcterms:created xsi:type="dcterms:W3CDTF">2024-10-04T06:00:56Z</dcterms:created>
  <dcterms:modified xsi:type="dcterms:W3CDTF">2024-10-28T20:53:06Z</dcterms:modified>
</cp:coreProperties>
</file>